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6" r:id="rId1"/>
    <p:sldMasterId id="2147483898" r:id="rId2"/>
    <p:sldMasterId id="2147483911" r:id="rId3"/>
    <p:sldMasterId id="2147483924" r:id="rId4"/>
    <p:sldMasterId id="2147483937" r:id="rId5"/>
    <p:sldMasterId id="2147484254" r:id="rId6"/>
    <p:sldMasterId id="2147484785" r:id="rId7"/>
    <p:sldMasterId id="2147484798" r:id="rId8"/>
    <p:sldMasterId id="2147485091" r:id="rId9"/>
    <p:sldMasterId id="2147485104" r:id="rId10"/>
  </p:sldMasterIdLst>
  <p:notesMasterIdLst>
    <p:notesMasterId r:id="rId47"/>
  </p:notesMasterIdLst>
  <p:handoutMasterIdLst>
    <p:handoutMasterId r:id="rId48"/>
  </p:handoutMasterIdLst>
  <p:sldIdLst>
    <p:sldId id="729" r:id="rId11"/>
    <p:sldId id="797" r:id="rId12"/>
    <p:sldId id="805" r:id="rId13"/>
    <p:sldId id="908" r:id="rId14"/>
    <p:sldId id="923" r:id="rId15"/>
    <p:sldId id="924" r:id="rId16"/>
    <p:sldId id="920" r:id="rId17"/>
    <p:sldId id="906" r:id="rId18"/>
    <p:sldId id="910" r:id="rId19"/>
    <p:sldId id="922" r:id="rId20"/>
    <p:sldId id="925" r:id="rId21"/>
    <p:sldId id="830" r:id="rId22"/>
    <p:sldId id="819" r:id="rId23"/>
    <p:sldId id="946" r:id="rId24"/>
    <p:sldId id="947" r:id="rId25"/>
    <p:sldId id="948" r:id="rId26"/>
    <p:sldId id="949" r:id="rId27"/>
    <p:sldId id="950" r:id="rId28"/>
    <p:sldId id="951" r:id="rId29"/>
    <p:sldId id="952" r:id="rId30"/>
    <p:sldId id="953" r:id="rId31"/>
    <p:sldId id="954" r:id="rId32"/>
    <p:sldId id="955" r:id="rId33"/>
    <p:sldId id="956" r:id="rId34"/>
    <p:sldId id="957" r:id="rId35"/>
    <p:sldId id="958" r:id="rId36"/>
    <p:sldId id="959" r:id="rId37"/>
    <p:sldId id="960" r:id="rId38"/>
    <p:sldId id="961" r:id="rId39"/>
    <p:sldId id="962" r:id="rId40"/>
    <p:sldId id="963" r:id="rId41"/>
    <p:sldId id="964" r:id="rId42"/>
    <p:sldId id="965" r:id="rId43"/>
    <p:sldId id="966" r:id="rId44"/>
    <p:sldId id="942" r:id="rId45"/>
    <p:sldId id="742" r:id="rId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4176">
          <p15:clr>
            <a:srgbClr val="A4A3A4"/>
          </p15:clr>
        </p15:guide>
        <p15:guide id="2" orient="horz" pos="1261">
          <p15:clr>
            <a:srgbClr val="A4A3A4"/>
          </p15:clr>
        </p15:guide>
        <p15:guide id="3" orient="horz" pos="1412">
          <p15:clr>
            <a:srgbClr val="A4A3A4"/>
          </p15:clr>
        </p15:guide>
        <p15:guide id="4" pos="392">
          <p15:clr>
            <a:srgbClr val="A4A3A4"/>
          </p15:clr>
        </p15:guide>
      </p15:sldGuideLst>
    </p:ext>
    <p:ext uri="{2D200454-40CA-4A62-9FC3-DE9A4176ACB9}">
      <p15:notesGuideLst xmlns="" xmlns:p15="http://schemas.microsoft.com/office/powerpoint/2012/main">
        <p15:guide id="1" orient="horz" pos="2929">
          <p15:clr>
            <a:srgbClr val="A4A3A4"/>
          </p15:clr>
        </p15:guide>
        <p15:guide id="2" pos="328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Hwang" initials="" lastIdx="10" clrIdx="0"/>
  <p:cmAuthor id="1" name="Dana Roth" initials="DR" lastIdx="0" clrIdx="1"/>
  <p:cmAuthor id="2" name="Dana Pomeroy Roth" initials="DPR" lastIdx="3" clrIdx="2"/>
  <p:cmAuthor id="3" name="RHD" initials="RHD" lastIdx="4" clrIdx="3"/>
  <p:cmAuthor id="4" name="Richard Dougherty" initials="RHD" lastIdx="6" clrIdx="4"/>
  <p:cmAuthor id="5" name="KT" initials="K" lastIdx="3" clrIdx="5"/>
  <p:cmAuthor id="6" name=" " initials=" "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9900"/>
    <a:srgbClr val="FF99FF"/>
    <a:srgbClr val="FF3399"/>
    <a:srgbClr val="FF33CC"/>
    <a:srgbClr val="3399FF"/>
    <a:srgbClr val="CC00FF"/>
    <a:srgbClr val="BBDFFD"/>
    <a:srgbClr val="DAEEFE"/>
    <a:srgbClr val="77B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32" autoAdjust="0"/>
    <p:restoredTop sz="87912" autoAdjust="0"/>
  </p:normalViewPr>
  <p:slideViewPr>
    <p:cSldViewPr snapToGrid="0" snapToObjects="1" showGuides="1">
      <p:cViewPr varScale="1">
        <p:scale>
          <a:sx n="81" d="100"/>
          <a:sy n="81" d="100"/>
        </p:scale>
        <p:origin x="-84" y="-732"/>
      </p:cViewPr>
      <p:guideLst>
        <p:guide orient="horz" pos="4176"/>
        <p:guide orient="horz" pos="1261"/>
        <p:guide orient="horz" pos="1412"/>
        <p:guide pos="392"/>
      </p:guideLst>
    </p:cSldViewPr>
  </p:slideViewPr>
  <p:outlineViewPr>
    <p:cViewPr>
      <p:scale>
        <a:sx n="33" d="100"/>
        <a:sy n="33" d="100"/>
      </p:scale>
      <p:origin x="42" y="8526"/>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showGuides="1">
      <p:cViewPr varScale="1">
        <p:scale>
          <a:sx n="75" d="100"/>
          <a:sy n="75" d="100"/>
        </p:scale>
        <p:origin x="-1188" y="-102"/>
      </p:cViewPr>
      <p:guideLst>
        <p:guide orient="horz" pos="2929"/>
        <p:guide pos="32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Tabl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Tabl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Tab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CQ-DPH-BOS-121\HCQ\Data\Quality%20Improvement\Trauma\TSC%20Materials\Tab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CQ-DPH-BOS-121\Users\nmcelroy\Trauma\17MAY2018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Terrorism (E979) by Year and</a:t>
            </a:r>
            <a:r>
              <a:rPr lang="en-US" baseline="0" dirty="0"/>
              <a:t> EMS Region</a:t>
            </a:r>
            <a:endParaRPr lang="en-US" dirty="0"/>
          </a:p>
        </c:rich>
      </c:tx>
      <c:layout/>
      <c:overlay val="0"/>
    </c:title>
    <c:autoTitleDeleted val="0"/>
    <c:plotArea>
      <c:layout/>
      <c:barChart>
        <c:barDir val="col"/>
        <c:grouping val="clustered"/>
        <c:varyColors val="0"/>
        <c:ser>
          <c:idx val="2"/>
          <c:order val="0"/>
          <c:tx>
            <c:strRef>
              <c:f>Sheet1!$A$4</c:f>
              <c:strCache>
                <c:ptCount val="1"/>
                <c:pt idx="0">
                  <c:v>1</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Sheet1!$B$4:$I$4</c:f>
              <c:numCache>
                <c:formatCode>General</c:formatCode>
                <c:ptCount val="8"/>
              </c:numCache>
            </c:numRef>
          </c:val>
        </c:ser>
        <c:ser>
          <c:idx val="3"/>
          <c:order val="1"/>
          <c:tx>
            <c:strRef>
              <c:f>Sheet1!$A$5</c:f>
              <c:strCache>
                <c:ptCount val="1"/>
                <c:pt idx="0">
                  <c:v>2</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Sheet1!$B$5:$I$5</c:f>
              <c:numCache>
                <c:formatCode>General</c:formatCode>
                <c:ptCount val="8"/>
              </c:numCache>
            </c:numRef>
          </c:val>
        </c:ser>
        <c:ser>
          <c:idx val="4"/>
          <c:order val="2"/>
          <c:tx>
            <c:strRef>
              <c:f>Sheet1!$A$6</c:f>
              <c:strCache>
                <c:ptCount val="1"/>
                <c:pt idx="0">
                  <c:v>3</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Sheet1!$B$6:$I$6</c:f>
              <c:numCache>
                <c:formatCode>General</c:formatCode>
                <c:ptCount val="8"/>
              </c:numCache>
            </c:numRef>
          </c:val>
        </c:ser>
        <c:ser>
          <c:idx val="5"/>
          <c:order val="3"/>
          <c:tx>
            <c:strRef>
              <c:f>Sheet1!$A$7</c:f>
              <c:strCache>
                <c:ptCount val="1"/>
                <c:pt idx="0">
                  <c:v>4</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Sheet1!$B$7:$I$7</c:f>
              <c:numCache>
                <c:formatCode>General</c:formatCode>
                <c:ptCount val="8"/>
                <c:pt idx="5">
                  <c:v>180</c:v>
                </c:pt>
              </c:numCache>
            </c:numRef>
          </c:val>
        </c:ser>
        <c:ser>
          <c:idx val="6"/>
          <c:order val="4"/>
          <c:tx>
            <c:strRef>
              <c:f>Sheet1!$A$8</c:f>
              <c:strCache>
                <c:ptCount val="1"/>
                <c:pt idx="0">
                  <c:v>5</c:v>
                </c:pt>
              </c:strCache>
            </c:strRef>
          </c:tx>
          <c:invertIfNegative val="0"/>
          <c:cat>
            <c:numRef>
              <c:f>Sheet1!$B$2:$I$2</c:f>
              <c:numCache>
                <c:formatCode>General</c:formatCode>
                <c:ptCount val="8"/>
                <c:pt idx="0">
                  <c:v>2008</c:v>
                </c:pt>
                <c:pt idx="1">
                  <c:v>2009</c:v>
                </c:pt>
                <c:pt idx="2">
                  <c:v>2010</c:v>
                </c:pt>
                <c:pt idx="3">
                  <c:v>2011</c:v>
                </c:pt>
                <c:pt idx="4">
                  <c:v>2012</c:v>
                </c:pt>
                <c:pt idx="5">
                  <c:v>2013</c:v>
                </c:pt>
                <c:pt idx="6">
                  <c:v>2014</c:v>
                </c:pt>
                <c:pt idx="7">
                  <c:v>2015</c:v>
                </c:pt>
              </c:numCache>
            </c:numRef>
          </c:cat>
          <c:val>
            <c:numRef>
              <c:f>Sheet1!$B$8:$I$8</c:f>
              <c:numCache>
                <c:formatCode>General</c:formatCode>
                <c:ptCount val="8"/>
              </c:numCache>
            </c:numRef>
          </c:val>
        </c:ser>
        <c:dLbls>
          <c:showLegendKey val="0"/>
          <c:showVal val="0"/>
          <c:showCatName val="0"/>
          <c:showSerName val="0"/>
          <c:showPercent val="0"/>
          <c:showBubbleSize val="0"/>
        </c:dLbls>
        <c:gapWidth val="150"/>
        <c:axId val="234554112"/>
        <c:axId val="234556032"/>
      </c:barChart>
      <c:catAx>
        <c:axId val="234554112"/>
        <c:scaling>
          <c:orientation val="minMax"/>
        </c:scaling>
        <c:delete val="0"/>
        <c:axPos val="b"/>
        <c:title>
          <c:tx>
            <c:rich>
              <a:bodyPr/>
              <a:lstStyle/>
              <a:p>
                <a:pPr>
                  <a:defRPr sz="1600"/>
                </a:pPr>
                <a:r>
                  <a:rPr lang="en-US" sz="1600" dirty="0" smtClean="0"/>
                  <a:t>Federal</a:t>
                </a:r>
                <a:r>
                  <a:rPr lang="en-US" sz="1600" baseline="0" dirty="0" smtClean="0"/>
                  <a:t> Fiscal Year</a:t>
                </a:r>
                <a:endParaRPr lang="en-US" sz="1600" dirty="0"/>
              </a:p>
            </c:rich>
          </c:tx>
          <c:layout/>
          <c:overlay val="0"/>
        </c:title>
        <c:numFmt formatCode="General" sourceLinked="1"/>
        <c:majorTickMark val="none"/>
        <c:minorTickMark val="none"/>
        <c:tickLblPos val="nextTo"/>
        <c:crossAx val="234556032"/>
        <c:crosses val="autoZero"/>
        <c:auto val="1"/>
        <c:lblAlgn val="ctr"/>
        <c:lblOffset val="100"/>
        <c:noMultiLvlLbl val="0"/>
      </c:catAx>
      <c:valAx>
        <c:axId val="234556032"/>
        <c:scaling>
          <c:orientation val="minMax"/>
        </c:scaling>
        <c:delete val="0"/>
        <c:axPos val="l"/>
        <c:majorGridlines/>
        <c:title>
          <c:tx>
            <c:rich>
              <a:bodyPr rot="-5400000" vert="horz"/>
              <a:lstStyle/>
              <a:p>
                <a:pPr>
                  <a:defRPr sz="1600"/>
                </a:pPr>
                <a:r>
                  <a:rPr lang="en-US" sz="1600"/>
                  <a:t># of Traumas Reported</a:t>
                </a:r>
              </a:p>
            </c:rich>
          </c:tx>
          <c:layout/>
          <c:overlay val="0"/>
        </c:title>
        <c:numFmt formatCode="General" sourceLinked="1"/>
        <c:majorTickMark val="none"/>
        <c:minorTickMark val="none"/>
        <c:tickLblPos val="nextTo"/>
        <c:crossAx val="2345541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sz="2000" dirty="0"/>
              <a:t>Preliminary Counts for Vehicle and Pedestrian Related Reported Trauma, Massachusetts 2011-2015</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'Injury Counts, 2011-2015'!$G$22:$G$27</c:f>
              <c:strCache>
                <c:ptCount val="6"/>
                <c:pt idx="0">
                  <c:v>Motor Vehicle</c:v>
                </c:pt>
                <c:pt idx="1">
                  <c:v>Motor Vehicle Occupant</c:v>
                </c:pt>
                <c:pt idx="2">
                  <c:v>All Pedestrian</c:v>
                </c:pt>
                <c:pt idx="3">
                  <c:v>Other Transport</c:v>
                </c:pt>
                <c:pt idx="4">
                  <c:v>All Pedal Cycle</c:v>
                </c:pt>
                <c:pt idx="5">
                  <c:v>All Motorcycle</c:v>
                </c:pt>
              </c:strCache>
            </c:strRef>
          </c:cat>
          <c:val>
            <c:numRef>
              <c:f>'Injury Counts, 2011-2015'!$H$22:$H$27</c:f>
              <c:numCache>
                <c:formatCode>General</c:formatCode>
                <c:ptCount val="6"/>
                <c:pt idx="0">
                  <c:v>24655</c:v>
                </c:pt>
                <c:pt idx="1">
                  <c:v>15536</c:v>
                </c:pt>
                <c:pt idx="2">
                  <c:v>4311</c:v>
                </c:pt>
                <c:pt idx="3">
                  <c:v>4071</c:v>
                </c:pt>
                <c:pt idx="4">
                  <c:v>3953</c:v>
                </c:pt>
                <c:pt idx="5">
                  <c:v>3569</c:v>
                </c:pt>
              </c:numCache>
            </c:numRef>
          </c:val>
          <c:extLst xmlns:c16r2="http://schemas.microsoft.com/office/drawing/2015/06/chart">
            <c:ext xmlns:c16="http://schemas.microsoft.com/office/drawing/2014/chart" uri="{C3380CC4-5D6E-409C-BE32-E72D297353CC}">
              <c16:uniqueId val="{00000000-8AB7-47EA-854B-970E26C54B2A}"/>
            </c:ext>
          </c:extLst>
        </c:ser>
        <c:dLbls>
          <c:showLegendKey val="0"/>
          <c:showVal val="0"/>
          <c:showCatName val="0"/>
          <c:showSerName val="0"/>
          <c:showPercent val="0"/>
          <c:showBubbleSize val="0"/>
        </c:dLbls>
        <c:gapWidth val="50"/>
        <c:overlap val="-27"/>
        <c:axId val="235299584"/>
        <c:axId val="235301120"/>
      </c:barChart>
      <c:catAx>
        <c:axId val="235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301120"/>
        <c:crosses val="autoZero"/>
        <c:auto val="1"/>
        <c:lblAlgn val="ctr"/>
        <c:lblOffset val="100"/>
        <c:noMultiLvlLbl val="0"/>
      </c:catAx>
      <c:valAx>
        <c:axId val="23530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Trauma Case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29958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sz="1800" dirty="0"/>
              <a:t>Preliminary Count for Unintentional Vehicle and Pedestrian Related Reported Trauma by Trauma Designation, Massachusetts 2011-2015</a:t>
            </a:r>
          </a:p>
        </c:rich>
      </c:tx>
      <c:layout>
        <c:manualLayout>
          <c:xMode val="edge"/>
          <c:yMode val="edge"/>
          <c:x val="0.14848765432098765"/>
          <c:y val="0"/>
        </c:manualLayout>
      </c:layout>
      <c:overlay val="0"/>
      <c:spPr>
        <a:noFill/>
        <a:ln>
          <a:noFill/>
        </a:ln>
        <a:effectLst/>
      </c:spPr>
    </c:title>
    <c:autoTitleDeleted val="0"/>
    <c:plotArea>
      <c:layout/>
      <c:barChart>
        <c:barDir val="col"/>
        <c:grouping val="stacked"/>
        <c:varyColors val="0"/>
        <c:ser>
          <c:idx val="0"/>
          <c:order val="0"/>
          <c:tx>
            <c:strRef>
              <c:f>VehicleAccidentsbyType!$C$3</c:f>
              <c:strCache>
                <c:ptCount val="1"/>
                <c:pt idx="0">
                  <c:v>Designated Trauma</c:v>
                </c:pt>
              </c:strCache>
            </c:strRef>
          </c:tx>
          <c:spPr>
            <a:solidFill>
              <a:schemeClr val="accent1"/>
            </a:solidFill>
            <a:ln>
              <a:noFill/>
            </a:ln>
            <a:effectLst/>
          </c:spPr>
          <c:invertIfNegative val="0"/>
          <c:cat>
            <c:strRef>
              <c:f>VehicleAccidentsbyType!$B$4:$B$9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VehicleAccidentsbyType!$C$4:$C$9</c:f>
              <c:numCache>
                <c:formatCode>#,##0</c:formatCode>
                <c:ptCount val="6"/>
                <c:pt idx="0">
                  <c:v>17500</c:v>
                </c:pt>
                <c:pt idx="1">
                  <c:v>10220</c:v>
                </c:pt>
                <c:pt idx="2">
                  <c:v>3640</c:v>
                </c:pt>
                <c:pt idx="3">
                  <c:v>2732</c:v>
                </c:pt>
                <c:pt idx="4">
                  <c:v>2749</c:v>
                </c:pt>
                <c:pt idx="5">
                  <c:v>2928</c:v>
                </c:pt>
              </c:numCache>
            </c:numRef>
          </c:val>
          <c:extLst xmlns:c16r2="http://schemas.microsoft.com/office/drawing/2015/06/chart">
            <c:ext xmlns:c16="http://schemas.microsoft.com/office/drawing/2014/chart" uri="{C3380CC4-5D6E-409C-BE32-E72D297353CC}">
              <c16:uniqueId val="{00000000-C814-4AC2-A0CF-9357B3B3F9DF}"/>
            </c:ext>
          </c:extLst>
        </c:ser>
        <c:ser>
          <c:idx val="1"/>
          <c:order val="1"/>
          <c:tx>
            <c:strRef>
              <c:f>VehicleAccidentsbyType!$D$3</c:f>
              <c:strCache>
                <c:ptCount val="1"/>
                <c:pt idx="0">
                  <c:v>Non Designated</c:v>
                </c:pt>
              </c:strCache>
            </c:strRef>
          </c:tx>
          <c:spPr>
            <a:solidFill>
              <a:srgbClr val="FFC000"/>
            </a:solidFill>
            <a:ln>
              <a:noFill/>
            </a:ln>
            <a:effectLst/>
          </c:spPr>
          <c:invertIfNegative val="0"/>
          <c:cat>
            <c:strRef>
              <c:f>VehicleAccidentsbyType!$B$4:$B$9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VehicleAccidentsbyType!$D$4:$D$9</c:f>
              <c:numCache>
                <c:formatCode>#,##0</c:formatCode>
                <c:ptCount val="6"/>
                <c:pt idx="0">
                  <c:v>6214</c:v>
                </c:pt>
                <c:pt idx="1">
                  <c:v>4711</c:v>
                </c:pt>
                <c:pt idx="2">
                  <c:v>529</c:v>
                </c:pt>
                <c:pt idx="3">
                  <c:v>1006</c:v>
                </c:pt>
                <c:pt idx="4">
                  <c:v>1064</c:v>
                </c:pt>
                <c:pt idx="5">
                  <c:v>525</c:v>
                </c:pt>
              </c:numCache>
            </c:numRef>
          </c:val>
          <c:extLst xmlns:c16r2="http://schemas.microsoft.com/office/drawing/2015/06/chart">
            <c:ext xmlns:c16="http://schemas.microsoft.com/office/drawing/2014/chart" uri="{C3380CC4-5D6E-409C-BE32-E72D297353CC}">
              <c16:uniqueId val="{00000001-C814-4AC2-A0CF-9357B3B3F9DF}"/>
            </c:ext>
          </c:extLst>
        </c:ser>
        <c:dLbls>
          <c:showLegendKey val="0"/>
          <c:showVal val="0"/>
          <c:showCatName val="0"/>
          <c:showSerName val="0"/>
          <c:showPercent val="0"/>
          <c:showBubbleSize val="0"/>
        </c:dLbls>
        <c:gapWidth val="150"/>
        <c:overlap val="100"/>
        <c:axId val="235362560"/>
        <c:axId val="235368448"/>
      </c:barChart>
      <c:catAx>
        <c:axId val="23536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368448"/>
        <c:crosses val="autoZero"/>
        <c:auto val="1"/>
        <c:lblAlgn val="ctr"/>
        <c:lblOffset val="100"/>
        <c:noMultiLvlLbl val="0"/>
      </c:catAx>
      <c:valAx>
        <c:axId val="23536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36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Preliminary Count for Unintentional Vehicle and Pedestrian Related Reported Trauma by Teaching Status, Massachusetts 2011-2015</a:t>
            </a:r>
            <a:endParaRPr lang="en-US" sz="1800" b="1" dirty="0">
              <a:effectLst/>
            </a:endParaRPr>
          </a:p>
        </c:rich>
      </c:tx>
      <c:layout/>
      <c:overlay val="0"/>
      <c:spPr>
        <a:noFill/>
        <a:ln>
          <a:noFill/>
        </a:ln>
        <a:effectLst/>
      </c:spPr>
    </c:title>
    <c:autoTitleDeleted val="0"/>
    <c:plotArea>
      <c:layout/>
      <c:barChart>
        <c:barDir val="col"/>
        <c:grouping val="stacked"/>
        <c:varyColors val="0"/>
        <c:ser>
          <c:idx val="0"/>
          <c:order val="0"/>
          <c:tx>
            <c:strRef>
              <c:f>VehicleAccidentsbyType!$J$3</c:f>
              <c:strCache>
                <c:ptCount val="1"/>
                <c:pt idx="0">
                  <c:v>Teaching Hospital</c:v>
                </c:pt>
              </c:strCache>
            </c:strRef>
          </c:tx>
          <c:spPr>
            <a:solidFill>
              <a:schemeClr val="accent1"/>
            </a:solidFill>
            <a:ln>
              <a:noFill/>
            </a:ln>
            <a:effectLst/>
          </c:spPr>
          <c:invertIfNegative val="0"/>
          <c:cat>
            <c:strRef>
              <c:f>VehicleAccidentsbyType!$I$4:$I$9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VehicleAccidentsbyType!$J$4:$J$9</c:f>
              <c:numCache>
                <c:formatCode>#,##0</c:formatCode>
                <c:ptCount val="6"/>
                <c:pt idx="0">
                  <c:v>14915</c:v>
                </c:pt>
                <c:pt idx="1">
                  <c:v>8584</c:v>
                </c:pt>
                <c:pt idx="2">
                  <c:v>3156</c:v>
                </c:pt>
                <c:pt idx="3">
                  <c:v>1820</c:v>
                </c:pt>
                <c:pt idx="4">
                  <c:v>2406</c:v>
                </c:pt>
                <c:pt idx="5">
                  <c:v>2484</c:v>
                </c:pt>
              </c:numCache>
            </c:numRef>
          </c:val>
          <c:extLst xmlns:c16r2="http://schemas.microsoft.com/office/drawing/2015/06/chart">
            <c:ext xmlns:c16="http://schemas.microsoft.com/office/drawing/2014/chart" uri="{C3380CC4-5D6E-409C-BE32-E72D297353CC}">
              <c16:uniqueId val="{00000000-D89D-4DDD-8783-AEC47C66E825}"/>
            </c:ext>
          </c:extLst>
        </c:ser>
        <c:ser>
          <c:idx val="1"/>
          <c:order val="1"/>
          <c:tx>
            <c:strRef>
              <c:f>VehicleAccidentsbyType!$K$3</c:f>
              <c:strCache>
                <c:ptCount val="1"/>
                <c:pt idx="0">
                  <c:v>Community Hospital</c:v>
                </c:pt>
              </c:strCache>
            </c:strRef>
          </c:tx>
          <c:spPr>
            <a:solidFill>
              <a:srgbClr val="FFC000"/>
            </a:solidFill>
            <a:ln>
              <a:noFill/>
            </a:ln>
            <a:effectLst/>
          </c:spPr>
          <c:invertIfNegative val="0"/>
          <c:cat>
            <c:strRef>
              <c:f>VehicleAccidentsbyType!$I$4:$I$9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VehicleAccidentsbyType!$K$4:$K$9</c:f>
              <c:numCache>
                <c:formatCode>#,##0</c:formatCode>
                <c:ptCount val="6"/>
                <c:pt idx="0">
                  <c:v>8799</c:v>
                </c:pt>
                <c:pt idx="1">
                  <c:v>6347</c:v>
                </c:pt>
                <c:pt idx="2">
                  <c:v>1013</c:v>
                </c:pt>
                <c:pt idx="3">
                  <c:v>1918</c:v>
                </c:pt>
                <c:pt idx="4">
                  <c:v>1407</c:v>
                </c:pt>
                <c:pt idx="5">
                  <c:v>969</c:v>
                </c:pt>
              </c:numCache>
            </c:numRef>
          </c:val>
          <c:extLst xmlns:c16r2="http://schemas.microsoft.com/office/drawing/2015/06/chart">
            <c:ext xmlns:c16="http://schemas.microsoft.com/office/drawing/2014/chart" uri="{C3380CC4-5D6E-409C-BE32-E72D297353CC}">
              <c16:uniqueId val="{00000001-D89D-4DDD-8783-AEC47C66E825}"/>
            </c:ext>
          </c:extLst>
        </c:ser>
        <c:dLbls>
          <c:showLegendKey val="0"/>
          <c:showVal val="0"/>
          <c:showCatName val="0"/>
          <c:showSerName val="0"/>
          <c:showPercent val="0"/>
          <c:showBubbleSize val="0"/>
        </c:dLbls>
        <c:gapWidth val="150"/>
        <c:overlap val="100"/>
        <c:axId val="235430656"/>
        <c:axId val="235432192"/>
      </c:barChart>
      <c:catAx>
        <c:axId val="23543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432192"/>
        <c:crosses val="autoZero"/>
        <c:auto val="1"/>
        <c:lblAlgn val="ctr"/>
        <c:lblOffset val="100"/>
        <c:noMultiLvlLbl val="0"/>
      </c:catAx>
      <c:valAx>
        <c:axId val="23543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430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2000" dirty="0"/>
              <a:t>Trauma Incidents by Region and Adult/Pediatric Age Routed to Verified Trauma Centers</a:t>
            </a:r>
          </a:p>
        </c:rich>
      </c:tx>
      <c:layout/>
      <c:overlay val="0"/>
    </c:title>
    <c:autoTitleDeleted val="0"/>
    <c:plotArea>
      <c:layout/>
      <c:lineChart>
        <c:grouping val="standard"/>
        <c:varyColors val="0"/>
        <c:ser>
          <c:idx val="0"/>
          <c:order val="0"/>
          <c:tx>
            <c:strRef>
              <c:f>TraumabyRegionAgeGroup!$B$1</c:f>
              <c:strCache>
                <c:ptCount val="1"/>
                <c:pt idx="0">
                  <c:v>Pediatric</c:v>
                </c:pt>
              </c:strCache>
            </c:strRef>
          </c:tx>
          <c:marker>
            <c:symbol val="none"/>
          </c:marker>
          <c:cat>
            <c:strRef>
              <c:f>TraumabyRegionAgeGroup!$A$2:$A$6</c:f>
              <c:strCache>
                <c:ptCount val="5"/>
                <c:pt idx="0">
                  <c:v>Region 1</c:v>
                </c:pt>
                <c:pt idx="1">
                  <c:v>Region 2</c:v>
                </c:pt>
                <c:pt idx="2">
                  <c:v>Region 3</c:v>
                </c:pt>
                <c:pt idx="3">
                  <c:v>Region 4</c:v>
                </c:pt>
                <c:pt idx="4">
                  <c:v>Region 5</c:v>
                </c:pt>
              </c:strCache>
            </c:strRef>
          </c:cat>
          <c:val>
            <c:numRef>
              <c:f>TraumabyRegionAgeGroup!$B$2:$B$6</c:f>
              <c:numCache>
                <c:formatCode>General</c:formatCode>
                <c:ptCount val="5"/>
                <c:pt idx="0">
                  <c:v>6702</c:v>
                </c:pt>
                <c:pt idx="1">
                  <c:v>7597</c:v>
                </c:pt>
                <c:pt idx="2">
                  <c:v>8249</c:v>
                </c:pt>
                <c:pt idx="3">
                  <c:v>31908</c:v>
                </c:pt>
                <c:pt idx="4">
                  <c:v>863</c:v>
                </c:pt>
              </c:numCache>
            </c:numRef>
          </c:val>
          <c:smooth val="0"/>
          <c:extLst xmlns:c16r2="http://schemas.microsoft.com/office/drawing/2015/06/chart">
            <c:ext xmlns:c16="http://schemas.microsoft.com/office/drawing/2014/chart" uri="{C3380CC4-5D6E-409C-BE32-E72D297353CC}">
              <c16:uniqueId val="{00000000-172A-4039-9D6A-B940D614CD05}"/>
            </c:ext>
          </c:extLst>
        </c:ser>
        <c:ser>
          <c:idx val="1"/>
          <c:order val="1"/>
          <c:tx>
            <c:strRef>
              <c:f>TraumabyRegionAgeGroup!$C$1</c:f>
              <c:strCache>
                <c:ptCount val="1"/>
                <c:pt idx="0">
                  <c:v>Adult</c:v>
                </c:pt>
              </c:strCache>
            </c:strRef>
          </c:tx>
          <c:spPr>
            <a:ln>
              <a:solidFill>
                <a:schemeClr val="accent5">
                  <a:lumMod val="75000"/>
                </a:schemeClr>
              </a:solidFill>
            </a:ln>
          </c:spPr>
          <c:marker>
            <c:symbol val="none"/>
          </c:marker>
          <c:cat>
            <c:strRef>
              <c:f>TraumabyRegionAgeGroup!$A$2:$A$6</c:f>
              <c:strCache>
                <c:ptCount val="5"/>
                <c:pt idx="0">
                  <c:v>Region 1</c:v>
                </c:pt>
                <c:pt idx="1">
                  <c:v>Region 2</c:v>
                </c:pt>
                <c:pt idx="2">
                  <c:v>Region 3</c:v>
                </c:pt>
                <c:pt idx="3">
                  <c:v>Region 4</c:v>
                </c:pt>
                <c:pt idx="4">
                  <c:v>Region 5</c:v>
                </c:pt>
              </c:strCache>
            </c:strRef>
          </c:cat>
          <c:val>
            <c:numRef>
              <c:f>TraumabyRegionAgeGroup!$C$2:$C$6</c:f>
              <c:numCache>
                <c:formatCode>General</c:formatCode>
                <c:ptCount val="5"/>
                <c:pt idx="0">
                  <c:v>33176</c:v>
                </c:pt>
                <c:pt idx="1">
                  <c:v>28846</c:v>
                </c:pt>
                <c:pt idx="2">
                  <c:v>55427</c:v>
                </c:pt>
                <c:pt idx="3">
                  <c:v>171732</c:v>
                </c:pt>
                <c:pt idx="4">
                  <c:v>8544</c:v>
                </c:pt>
              </c:numCache>
            </c:numRef>
          </c:val>
          <c:smooth val="0"/>
          <c:extLst xmlns:c16r2="http://schemas.microsoft.com/office/drawing/2015/06/chart">
            <c:ext xmlns:c16="http://schemas.microsoft.com/office/drawing/2014/chart" uri="{C3380CC4-5D6E-409C-BE32-E72D297353CC}">
              <c16:uniqueId val="{00000001-172A-4039-9D6A-B940D614CD05}"/>
            </c:ext>
          </c:extLst>
        </c:ser>
        <c:dLbls>
          <c:showLegendKey val="0"/>
          <c:showVal val="0"/>
          <c:showCatName val="0"/>
          <c:showSerName val="0"/>
          <c:showPercent val="0"/>
          <c:showBubbleSize val="0"/>
        </c:dLbls>
        <c:marker val="1"/>
        <c:smooth val="0"/>
        <c:axId val="235874944"/>
        <c:axId val="235881216"/>
      </c:lineChart>
      <c:catAx>
        <c:axId val="235874944"/>
        <c:scaling>
          <c:orientation val="minMax"/>
        </c:scaling>
        <c:delete val="0"/>
        <c:axPos val="b"/>
        <c:title>
          <c:tx>
            <c:rich>
              <a:bodyPr/>
              <a:lstStyle/>
              <a:p>
                <a:pPr>
                  <a:defRPr/>
                </a:pPr>
                <a:r>
                  <a:rPr lang="en-US"/>
                  <a:t>Massachusetts Region</a:t>
                </a:r>
              </a:p>
            </c:rich>
          </c:tx>
          <c:layout>
            <c:manualLayout>
              <c:xMode val="edge"/>
              <c:yMode val="edge"/>
              <c:x val="0.40009526586954403"/>
              <c:y val="0.83443027462361108"/>
            </c:manualLayout>
          </c:layout>
          <c:overlay val="0"/>
        </c:title>
        <c:numFmt formatCode="General" sourceLinked="0"/>
        <c:majorTickMark val="none"/>
        <c:minorTickMark val="none"/>
        <c:tickLblPos val="nextTo"/>
        <c:txPr>
          <a:bodyPr/>
          <a:lstStyle/>
          <a:p>
            <a:pPr>
              <a:defRPr sz="1200" b="1"/>
            </a:pPr>
            <a:endParaRPr lang="en-US"/>
          </a:p>
        </c:txPr>
        <c:crossAx val="235881216"/>
        <c:crosses val="autoZero"/>
        <c:auto val="1"/>
        <c:lblAlgn val="ctr"/>
        <c:lblOffset val="100"/>
        <c:noMultiLvlLbl val="0"/>
      </c:catAx>
      <c:valAx>
        <c:axId val="235881216"/>
        <c:scaling>
          <c:orientation val="minMax"/>
        </c:scaling>
        <c:delete val="0"/>
        <c:axPos val="l"/>
        <c:majorGridlines/>
        <c:title>
          <c:tx>
            <c:rich>
              <a:bodyPr rot="-5400000" vert="horz"/>
              <a:lstStyle/>
              <a:p>
                <a:pPr>
                  <a:defRPr/>
                </a:pPr>
                <a:r>
                  <a:rPr lang="en-US"/>
                  <a:t>Trauma Case Count</a:t>
                </a:r>
              </a:p>
            </c:rich>
          </c:tx>
          <c:layout/>
          <c:overlay val="0"/>
        </c:title>
        <c:numFmt formatCode="General" sourceLinked="1"/>
        <c:majorTickMark val="none"/>
        <c:minorTickMark val="none"/>
        <c:tickLblPos val="nextTo"/>
        <c:txPr>
          <a:bodyPr/>
          <a:lstStyle/>
          <a:p>
            <a:pPr>
              <a:defRPr sz="1200" b="1"/>
            </a:pPr>
            <a:endParaRPr lang="en-US"/>
          </a:p>
        </c:txPr>
        <c:crossAx val="235874944"/>
        <c:crosses val="autoZero"/>
        <c:crossBetween val="between"/>
        <c:majorUnit val="50000"/>
      </c:valAx>
    </c:plotArea>
    <c:legend>
      <c:legendPos val="b"/>
      <c:layout>
        <c:manualLayout>
          <c:xMode val="edge"/>
          <c:yMode val="edge"/>
          <c:x val="0.71310002916302129"/>
          <c:y val="0.90937738805286183"/>
          <c:w val="0.28146337610576455"/>
          <c:h val="7.3256862992451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Preliminary</a:t>
            </a:r>
            <a:r>
              <a:rPr lang="en-US" sz="2400" b="1" baseline="0"/>
              <a:t> </a:t>
            </a:r>
            <a:r>
              <a:rPr lang="en-US" sz="2400" b="1"/>
              <a:t>Count</a:t>
            </a:r>
            <a:r>
              <a:rPr lang="en-US" sz="2400" b="1" baseline="0"/>
              <a:t> of All Cause Trauma by Massachusetts Hospital, 2011-2015</a:t>
            </a:r>
            <a:endParaRPr lang="en-US" sz="2400" b="1"/>
          </a:p>
        </c:rich>
      </c:tx>
      <c:layout/>
      <c:overlay val="0"/>
      <c:spPr>
        <a:noFill/>
        <a:ln>
          <a:noFill/>
        </a:ln>
        <a:effectLst/>
      </c:spPr>
    </c:title>
    <c:autoTitleDeleted val="0"/>
    <c:plotArea>
      <c:layout/>
      <c:barChart>
        <c:barDir val="col"/>
        <c:grouping val="clustered"/>
        <c:varyColors val="0"/>
        <c:ser>
          <c:idx val="0"/>
          <c:order val="0"/>
          <c:tx>
            <c:strRef>
              <c:f>Hospital_design_Teach!$B$1</c:f>
              <c:strCache>
                <c:ptCount val="1"/>
                <c:pt idx="0">
                  <c:v>Trauma Count</c:v>
                </c:pt>
              </c:strCache>
            </c:strRef>
          </c:tx>
          <c:spPr>
            <a:solidFill>
              <a:schemeClr val="accent1"/>
            </a:solidFill>
            <a:ln>
              <a:noFill/>
            </a:ln>
            <a:effectLst/>
          </c:spPr>
          <c:invertIfNegative val="0"/>
          <c:cat>
            <c:strRef>
              <c:f>Hospital_design_Teach!$A$2:$A$65</c:f>
              <c:strCache>
                <c:ptCount val="64"/>
                <c:pt idx="0">
                  <c:v>IQ</c:v>
                </c:pt>
                <c:pt idx="1">
                  <c:v>TE</c:v>
                </c:pt>
                <c:pt idx="2">
                  <c:v>HJ</c:v>
                </c:pt>
                <c:pt idx="3">
                  <c:v>MI</c:v>
                </c:pt>
                <c:pt idx="4">
                  <c:v>QW</c:v>
                </c:pt>
                <c:pt idx="5">
                  <c:v>QY</c:v>
                </c:pt>
                <c:pt idx="6">
                  <c:v>DM</c:v>
                </c:pt>
                <c:pt idx="7">
                  <c:v>FS</c:v>
                </c:pt>
                <c:pt idx="8">
                  <c:v>UA</c:v>
                </c:pt>
                <c:pt idx="9">
                  <c:v>GS</c:v>
                </c:pt>
                <c:pt idx="10">
                  <c:v>OR</c:v>
                </c:pt>
                <c:pt idx="11">
                  <c:v>QT</c:v>
                </c:pt>
                <c:pt idx="12">
                  <c:v>QA</c:v>
                </c:pt>
                <c:pt idx="13">
                  <c:v>FH</c:v>
                </c:pt>
                <c:pt idx="14">
                  <c:v>EL</c:v>
                </c:pt>
                <c:pt idx="15">
                  <c:v>YT</c:v>
                </c:pt>
                <c:pt idx="16">
                  <c:v>JR</c:v>
                </c:pt>
                <c:pt idx="17">
                  <c:v>VJ</c:v>
                </c:pt>
                <c:pt idx="18">
                  <c:v>KA</c:v>
                </c:pt>
                <c:pt idx="19">
                  <c:v>PV</c:v>
                </c:pt>
                <c:pt idx="20">
                  <c:v>HP</c:v>
                </c:pt>
                <c:pt idx="21">
                  <c:v>QV</c:v>
                </c:pt>
                <c:pt idx="22">
                  <c:v>SH</c:v>
                </c:pt>
                <c:pt idx="23">
                  <c:v>AB</c:v>
                </c:pt>
                <c:pt idx="24">
                  <c:v>NE</c:v>
                </c:pt>
                <c:pt idx="25">
                  <c:v>OO</c:v>
                </c:pt>
                <c:pt idx="26">
                  <c:v>LK</c:v>
                </c:pt>
                <c:pt idx="27">
                  <c:v>PU</c:v>
                </c:pt>
                <c:pt idx="28">
                  <c:v>PP</c:v>
                </c:pt>
                <c:pt idx="29">
                  <c:v>IB</c:v>
                </c:pt>
                <c:pt idx="30">
                  <c:v>OW</c:v>
                </c:pt>
                <c:pt idx="31">
                  <c:v>UW</c:v>
                </c:pt>
                <c:pt idx="32">
                  <c:v>TN</c:v>
                </c:pt>
                <c:pt idx="33">
                  <c:v>DL</c:v>
                </c:pt>
                <c:pt idx="34">
                  <c:v>UU</c:v>
                </c:pt>
                <c:pt idx="35">
                  <c:v>NV</c:v>
                </c:pt>
                <c:pt idx="36">
                  <c:v>RI</c:v>
                </c:pt>
                <c:pt idx="37">
                  <c:v>MB</c:v>
                </c:pt>
                <c:pt idx="38">
                  <c:v>MX</c:v>
                </c:pt>
                <c:pt idx="39">
                  <c:v>GL</c:v>
                </c:pt>
                <c:pt idx="40">
                  <c:v>XF</c:v>
                </c:pt>
                <c:pt idx="41">
                  <c:v>IR</c:v>
                </c:pt>
                <c:pt idx="42">
                  <c:v>FW</c:v>
                </c:pt>
                <c:pt idx="43">
                  <c:v>UJ</c:v>
                </c:pt>
                <c:pt idx="44">
                  <c:v>ZT</c:v>
                </c:pt>
                <c:pt idx="45">
                  <c:v>PO</c:v>
                </c:pt>
                <c:pt idx="46">
                  <c:v>XR</c:v>
                </c:pt>
                <c:pt idx="47">
                  <c:v>TW</c:v>
                </c:pt>
                <c:pt idx="48">
                  <c:v>MU</c:v>
                </c:pt>
                <c:pt idx="49">
                  <c:v>CU</c:v>
                </c:pt>
                <c:pt idx="50">
                  <c:v>MW</c:v>
                </c:pt>
                <c:pt idx="51">
                  <c:v>WK</c:v>
                </c:pt>
                <c:pt idx="52">
                  <c:v>GQ</c:v>
                </c:pt>
                <c:pt idx="53">
                  <c:v>YV</c:v>
                </c:pt>
                <c:pt idx="54">
                  <c:v>SM</c:v>
                </c:pt>
                <c:pt idx="55">
                  <c:v>CM</c:v>
                </c:pt>
                <c:pt idx="56">
                  <c:v>LD</c:v>
                </c:pt>
                <c:pt idx="57">
                  <c:v>GU</c:v>
                </c:pt>
                <c:pt idx="58">
                  <c:v>WI</c:v>
                </c:pt>
                <c:pt idx="59">
                  <c:v>RG</c:v>
                </c:pt>
                <c:pt idx="60">
                  <c:v>DL</c:v>
                </c:pt>
                <c:pt idx="61">
                  <c:v>NY</c:v>
                </c:pt>
                <c:pt idx="62">
                  <c:v>AH</c:v>
                </c:pt>
                <c:pt idx="63">
                  <c:v>AT</c:v>
                </c:pt>
              </c:strCache>
            </c:strRef>
          </c:cat>
          <c:val>
            <c:numRef>
              <c:f>Hospital_design_Teach!$B$2:$B$65</c:f>
              <c:numCache>
                <c:formatCode>General</c:formatCode>
                <c:ptCount val="64"/>
                <c:pt idx="0">
                  <c:v>21</c:v>
                </c:pt>
                <c:pt idx="1">
                  <c:v>34</c:v>
                </c:pt>
                <c:pt idx="2">
                  <c:v>37</c:v>
                </c:pt>
                <c:pt idx="3">
                  <c:v>40</c:v>
                </c:pt>
                <c:pt idx="4">
                  <c:v>77</c:v>
                </c:pt>
                <c:pt idx="5">
                  <c:v>273</c:v>
                </c:pt>
                <c:pt idx="6">
                  <c:v>318</c:v>
                </c:pt>
                <c:pt idx="7">
                  <c:v>386</c:v>
                </c:pt>
                <c:pt idx="8">
                  <c:v>422</c:v>
                </c:pt>
                <c:pt idx="9">
                  <c:v>484</c:v>
                </c:pt>
                <c:pt idx="10">
                  <c:v>613</c:v>
                </c:pt>
                <c:pt idx="11">
                  <c:v>631</c:v>
                </c:pt>
                <c:pt idx="12">
                  <c:v>635</c:v>
                </c:pt>
                <c:pt idx="13">
                  <c:v>672</c:v>
                </c:pt>
                <c:pt idx="14">
                  <c:v>706</c:v>
                </c:pt>
                <c:pt idx="15">
                  <c:v>852</c:v>
                </c:pt>
                <c:pt idx="16">
                  <c:v>920</c:v>
                </c:pt>
                <c:pt idx="17">
                  <c:v>949</c:v>
                </c:pt>
                <c:pt idx="18">
                  <c:v>982</c:v>
                </c:pt>
                <c:pt idx="19">
                  <c:v>1058</c:v>
                </c:pt>
                <c:pt idx="20">
                  <c:v>1074</c:v>
                </c:pt>
                <c:pt idx="21">
                  <c:v>1115</c:v>
                </c:pt>
                <c:pt idx="22">
                  <c:v>1214</c:v>
                </c:pt>
                <c:pt idx="23">
                  <c:v>1237</c:v>
                </c:pt>
                <c:pt idx="24">
                  <c:v>1286</c:v>
                </c:pt>
                <c:pt idx="25">
                  <c:v>1468</c:v>
                </c:pt>
                <c:pt idx="26">
                  <c:v>1517</c:v>
                </c:pt>
                <c:pt idx="27">
                  <c:v>1554</c:v>
                </c:pt>
                <c:pt idx="28">
                  <c:v>1563</c:v>
                </c:pt>
                <c:pt idx="29">
                  <c:v>1657</c:v>
                </c:pt>
                <c:pt idx="30">
                  <c:v>1658</c:v>
                </c:pt>
                <c:pt idx="31">
                  <c:v>1801</c:v>
                </c:pt>
                <c:pt idx="32">
                  <c:v>1969</c:v>
                </c:pt>
                <c:pt idx="33">
                  <c:v>1993</c:v>
                </c:pt>
                <c:pt idx="34">
                  <c:v>2052</c:v>
                </c:pt>
                <c:pt idx="35">
                  <c:v>2149</c:v>
                </c:pt>
                <c:pt idx="36">
                  <c:v>2199</c:v>
                </c:pt>
                <c:pt idx="37">
                  <c:v>2366</c:v>
                </c:pt>
                <c:pt idx="38">
                  <c:v>2367</c:v>
                </c:pt>
                <c:pt idx="39">
                  <c:v>2374</c:v>
                </c:pt>
                <c:pt idx="40">
                  <c:v>2383</c:v>
                </c:pt>
                <c:pt idx="41">
                  <c:v>2446</c:v>
                </c:pt>
                <c:pt idx="42">
                  <c:v>2470</c:v>
                </c:pt>
                <c:pt idx="43">
                  <c:v>2749</c:v>
                </c:pt>
                <c:pt idx="44">
                  <c:v>2800</c:v>
                </c:pt>
                <c:pt idx="45">
                  <c:v>2928</c:v>
                </c:pt>
                <c:pt idx="46">
                  <c:v>3166</c:v>
                </c:pt>
                <c:pt idx="47">
                  <c:v>3253</c:v>
                </c:pt>
                <c:pt idx="48">
                  <c:v>3276</c:v>
                </c:pt>
                <c:pt idx="49">
                  <c:v>3499</c:v>
                </c:pt>
                <c:pt idx="50">
                  <c:v>3595</c:v>
                </c:pt>
                <c:pt idx="51">
                  <c:v>3666</c:v>
                </c:pt>
                <c:pt idx="52">
                  <c:v>3853</c:v>
                </c:pt>
                <c:pt idx="53">
                  <c:v>3981</c:v>
                </c:pt>
                <c:pt idx="54">
                  <c:v>4031</c:v>
                </c:pt>
                <c:pt idx="55">
                  <c:v>4045</c:v>
                </c:pt>
                <c:pt idx="56">
                  <c:v>4276</c:v>
                </c:pt>
                <c:pt idx="57">
                  <c:v>4313</c:v>
                </c:pt>
                <c:pt idx="58">
                  <c:v>4593</c:v>
                </c:pt>
                <c:pt idx="59">
                  <c:v>5130</c:v>
                </c:pt>
                <c:pt idx="60">
                  <c:v>6478</c:v>
                </c:pt>
                <c:pt idx="61">
                  <c:v>6525</c:v>
                </c:pt>
                <c:pt idx="62">
                  <c:v>6966</c:v>
                </c:pt>
                <c:pt idx="63">
                  <c:v>8431</c:v>
                </c:pt>
              </c:numCache>
            </c:numRef>
          </c:val>
          <c:extLst xmlns:c16r2="http://schemas.microsoft.com/office/drawing/2015/06/chart">
            <c:ext xmlns:c16="http://schemas.microsoft.com/office/drawing/2014/chart" uri="{C3380CC4-5D6E-409C-BE32-E72D297353CC}">
              <c16:uniqueId val="{00000000-A02D-4F40-9E89-F8630DADC900}"/>
            </c:ext>
          </c:extLst>
        </c:ser>
        <c:dLbls>
          <c:showLegendKey val="0"/>
          <c:showVal val="0"/>
          <c:showCatName val="0"/>
          <c:showSerName val="0"/>
          <c:showPercent val="0"/>
          <c:showBubbleSize val="0"/>
        </c:dLbls>
        <c:gapWidth val="50"/>
        <c:axId val="236212224"/>
        <c:axId val="236214144"/>
      </c:barChart>
      <c:lineChart>
        <c:grouping val="standard"/>
        <c:varyColors val="0"/>
        <c:ser>
          <c:idx val="1"/>
          <c:order val="1"/>
          <c:tx>
            <c:strRef>
              <c:f>Hospital_design_Teach!$C$1</c:f>
              <c:strCache>
                <c:ptCount val="1"/>
                <c:pt idx="0">
                  <c:v>Median Trauma Count</c:v>
                </c:pt>
              </c:strCache>
            </c:strRef>
          </c:tx>
          <c:spPr>
            <a:ln w="25400" cap="rnd">
              <a:solidFill>
                <a:srgbClr val="FFCC00"/>
              </a:solidFill>
              <a:round/>
            </a:ln>
            <a:effectLst/>
          </c:spPr>
          <c:marker>
            <c:symbol val="none"/>
          </c:marker>
          <c:val>
            <c:numRef>
              <c:f>Hospital_design_Teach!$C$2:$C$66</c:f>
              <c:numCache>
                <c:formatCode>General</c:formatCode>
                <c:ptCount val="65"/>
                <c:pt idx="0">
                  <c:v>1885</c:v>
                </c:pt>
                <c:pt idx="1">
                  <c:v>1885</c:v>
                </c:pt>
                <c:pt idx="2">
                  <c:v>1885</c:v>
                </c:pt>
                <c:pt idx="3">
                  <c:v>1885</c:v>
                </c:pt>
                <c:pt idx="4">
                  <c:v>1885</c:v>
                </c:pt>
                <c:pt idx="5">
                  <c:v>1885</c:v>
                </c:pt>
                <c:pt idx="6">
                  <c:v>1885</c:v>
                </c:pt>
                <c:pt idx="7">
                  <c:v>1885</c:v>
                </c:pt>
                <c:pt idx="8">
                  <c:v>1885</c:v>
                </c:pt>
                <c:pt idx="9">
                  <c:v>1885</c:v>
                </c:pt>
                <c:pt idx="10">
                  <c:v>1885</c:v>
                </c:pt>
                <c:pt idx="11">
                  <c:v>1885</c:v>
                </c:pt>
                <c:pt idx="12">
                  <c:v>1885</c:v>
                </c:pt>
                <c:pt idx="13">
                  <c:v>1885</c:v>
                </c:pt>
                <c:pt idx="14">
                  <c:v>1885</c:v>
                </c:pt>
                <c:pt idx="15">
                  <c:v>1885</c:v>
                </c:pt>
                <c:pt idx="16">
                  <c:v>1885</c:v>
                </c:pt>
                <c:pt idx="17">
                  <c:v>1885</c:v>
                </c:pt>
                <c:pt idx="18">
                  <c:v>1885</c:v>
                </c:pt>
                <c:pt idx="19">
                  <c:v>1885</c:v>
                </c:pt>
                <c:pt idx="20">
                  <c:v>1885</c:v>
                </c:pt>
                <c:pt idx="21">
                  <c:v>1885</c:v>
                </c:pt>
                <c:pt idx="22">
                  <c:v>1885</c:v>
                </c:pt>
                <c:pt idx="23">
                  <c:v>1885</c:v>
                </c:pt>
                <c:pt idx="24">
                  <c:v>1885</c:v>
                </c:pt>
                <c:pt idx="25">
                  <c:v>1885</c:v>
                </c:pt>
                <c:pt idx="26">
                  <c:v>1885</c:v>
                </c:pt>
                <c:pt idx="27">
                  <c:v>1885</c:v>
                </c:pt>
                <c:pt idx="28">
                  <c:v>1885</c:v>
                </c:pt>
                <c:pt idx="29">
                  <c:v>1885</c:v>
                </c:pt>
                <c:pt idx="30">
                  <c:v>1885</c:v>
                </c:pt>
                <c:pt idx="31">
                  <c:v>1885</c:v>
                </c:pt>
                <c:pt idx="32">
                  <c:v>1885</c:v>
                </c:pt>
                <c:pt idx="33">
                  <c:v>1885</c:v>
                </c:pt>
                <c:pt idx="34">
                  <c:v>1885</c:v>
                </c:pt>
                <c:pt idx="35">
                  <c:v>1885</c:v>
                </c:pt>
                <c:pt idx="36">
                  <c:v>1885</c:v>
                </c:pt>
                <c:pt idx="37">
                  <c:v>1885</c:v>
                </c:pt>
                <c:pt idx="38">
                  <c:v>1885</c:v>
                </c:pt>
                <c:pt idx="39">
                  <c:v>1885</c:v>
                </c:pt>
                <c:pt idx="40">
                  <c:v>1885</c:v>
                </c:pt>
                <c:pt idx="41">
                  <c:v>1885</c:v>
                </c:pt>
                <c:pt idx="42">
                  <c:v>1885</c:v>
                </c:pt>
                <c:pt idx="43">
                  <c:v>1885</c:v>
                </c:pt>
                <c:pt idx="44">
                  <c:v>1885</c:v>
                </c:pt>
                <c:pt idx="45">
                  <c:v>1885</c:v>
                </c:pt>
                <c:pt idx="46">
                  <c:v>1885</c:v>
                </c:pt>
                <c:pt idx="47">
                  <c:v>1885</c:v>
                </c:pt>
                <c:pt idx="48">
                  <c:v>1885</c:v>
                </c:pt>
                <c:pt idx="49">
                  <c:v>1885</c:v>
                </c:pt>
                <c:pt idx="50">
                  <c:v>1885</c:v>
                </c:pt>
                <c:pt idx="51">
                  <c:v>1885</c:v>
                </c:pt>
                <c:pt idx="52">
                  <c:v>1885</c:v>
                </c:pt>
                <c:pt idx="53">
                  <c:v>1885</c:v>
                </c:pt>
                <c:pt idx="54">
                  <c:v>1885</c:v>
                </c:pt>
                <c:pt idx="55">
                  <c:v>1885</c:v>
                </c:pt>
                <c:pt idx="56">
                  <c:v>1885</c:v>
                </c:pt>
                <c:pt idx="57">
                  <c:v>1885</c:v>
                </c:pt>
                <c:pt idx="58">
                  <c:v>1885</c:v>
                </c:pt>
                <c:pt idx="59">
                  <c:v>1885</c:v>
                </c:pt>
                <c:pt idx="60">
                  <c:v>1885</c:v>
                </c:pt>
                <c:pt idx="61">
                  <c:v>1885</c:v>
                </c:pt>
                <c:pt idx="62">
                  <c:v>1885</c:v>
                </c:pt>
                <c:pt idx="63">
                  <c:v>1885</c:v>
                </c:pt>
                <c:pt idx="64">
                  <c:v>1885</c:v>
                </c:pt>
              </c:numCache>
            </c:numRef>
          </c:val>
          <c:smooth val="0"/>
          <c:extLst xmlns:c16r2="http://schemas.microsoft.com/office/drawing/2015/06/chart">
            <c:ext xmlns:c16="http://schemas.microsoft.com/office/drawing/2014/chart" uri="{C3380CC4-5D6E-409C-BE32-E72D297353CC}">
              <c16:uniqueId val="{00000001-A02D-4F40-9E89-F8630DADC900}"/>
            </c:ext>
          </c:extLst>
        </c:ser>
        <c:dLbls>
          <c:showLegendKey val="0"/>
          <c:showVal val="0"/>
          <c:showCatName val="0"/>
          <c:showSerName val="0"/>
          <c:showPercent val="0"/>
          <c:showBubbleSize val="0"/>
        </c:dLbls>
        <c:marker val="1"/>
        <c:smooth val="0"/>
        <c:axId val="236221952"/>
        <c:axId val="236220416"/>
      </c:lineChart>
      <c:catAx>
        <c:axId val="236212224"/>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Hospital</a:t>
                </a:r>
              </a:p>
            </c:rich>
          </c:tx>
          <c:layout/>
          <c:overlay val="0"/>
          <c:spPr>
            <a:noFill/>
            <a:ln>
              <a:noFill/>
            </a:ln>
            <a:effectLst/>
          </c:spPr>
        </c:title>
        <c:numFmt formatCode="General" sourceLinked="1"/>
        <c:majorTickMark val="none"/>
        <c:minorTickMark val="none"/>
        <c:tickLblPos val="nextTo"/>
        <c:crossAx val="236214144"/>
        <c:crosses val="autoZero"/>
        <c:auto val="1"/>
        <c:lblAlgn val="ctr"/>
        <c:lblOffset val="100"/>
        <c:noMultiLvlLbl val="0"/>
      </c:catAx>
      <c:valAx>
        <c:axId val="236214144"/>
        <c:scaling>
          <c:orientation val="minMax"/>
          <c:max val="9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Trauma</a:t>
                </a:r>
                <a:r>
                  <a:rPr lang="en-US" sz="1600" b="1" baseline="0"/>
                  <a:t> Case Count</a:t>
                </a:r>
                <a:endParaRPr lang="en-US" sz="16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212224"/>
        <c:crosses val="autoZero"/>
        <c:crossBetween val="between"/>
        <c:majorUnit val="2000"/>
      </c:valAx>
      <c:valAx>
        <c:axId val="236220416"/>
        <c:scaling>
          <c:orientation val="minMax"/>
          <c:max val="9000"/>
        </c:scaling>
        <c:delete val="1"/>
        <c:axPos val="r"/>
        <c:numFmt formatCode="General" sourceLinked="1"/>
        <c:majorTickMark val="out"/>
        <c:minorTickMark val="none"/>
        <c:tickLblPos val="nextTo"/>
        <c:crossAx val="236221952"/>
        <c:crosses val="max"/>
        <c:crossBetween val="between"/>
      </c:valAx>
      <c:catAx>
        <c:axId val="236221952"/>
        <c:scaling>
          <c:orientation val="minMax"/>
        </c:scaling>
        <c:delete val="1"/>
        <c:axPos val="b"/>
        <c:majorTickMark val="out"/>
        <c:minorTickMark val="none"/>
        <c:tickLblPos val="nextTo"/>
        <c:crossAx val="236220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All Cause</a:t>
            </a:r>
            <a:r>
              <a:rPr lang="en-US" sz="2800" baseline="0" dirty="0"/>
              <a:t> Trauma Incidents by Age</a:t>
            </a:r>
            <a:endParaRPr lang="en-US" sz="2800" dirty="0"/>
          </a:p>
        </c:rich>
      </c:tx>
      <c:layout/>
      <c:overlay val="0"/>
    </c:title>
    <c:autoTitleDeleted val="0"/>
    <c:plotArea>
      <c:layout>
        <c:manualLayout>
          <c:layoutTarget val="inner"/>
          <c:xMode val="edge"/>
          <c:yMode val="edge"/>
          <c:x val="0.10015507436570428"/>
          <c:y val="0.26876166520851558"/>
          <c:w val="0.86928937007874019"/>
          <c:h val="0.54581401283172926"/>
        </c:manualLayout>
      </c:layout>
      <c:barChart>
        <c:barDir val="col"/>
        <c:grouping val="clustered"/>
        <c:varyColors val="0"/>
        <c:ser>
          <c:idx val="0"/>
          <c:order val="0"/>
          <c:tx>
            <c:strRef>
              <c:f>AllTraumabyAge!$B$1</c:f>
              <c:strCache>
                <c:ptCount val="1"/>
                <c:pt idx="0">
                  <c:v>Cases</c:v>
                </c:pt>
              </c:strCache>
            </c:strRef>
          </c:tx>
          <c:invertIfNegative val="0"/>
          <c:cat>
            <c:strRef>
              <c:f>AllTraumabyAge!$A$2:$A$14</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AllTraumabyAge!$B$2:$B$14</c:f>
              <c:numCache>
                <c:formatCode>General</c:formatCode>
                <c:ptCount val="13"/>
                <c:pt idx="0">
                  <c:v>5079</c:v>
                </c:pt>
                <c:pt idx="1">
                  <c:v>13733</c:v>
                </c:pt>
                <c:pt idx="2">
                  <c:v>16523</c:v>
                </c:pt>
                <c:pt idx="3">
                  <c:v>19480</c:v>
                </c:pt>
                <c:pt idx="4">
                  <c:v>30610</c:v>
                </c:pt>
                <c:pt idx="5">
                  <c:v>33456</c:v>
                </c:pt>
                <c:pt idx="6">
                  <c:v>48218</c:v>
                </c:pt>
                <c:pt idx="7">
                  <c:v>43125</c:v>
                </c:pt>
                <c:pt idx="8">
                  <c:v>59300</c:v>
                </c:pt>
                <c:pt idx="9">
                  <c:v>60364</c:v>
                </c:pt>
                <c:pt idx="10">
                  <c:v>54975</c:v>
                </c:pt>
                <c:pt idx="11">
                  <c:v>77720</c:v>
                </c:pt>
                <c:pt idx="12">
                  <c:v>85998</c:v>
                </c:pt>
              </c:numCache>
            </c:numRef>
          </c:val>
          <c:extLst xmlns:c16r2="http://schemas.microsoft.com/office/drawing/2015/06/chart">
            <c:ext xmlns:c16="http://schemas.microsoft.com/office/drawing/2014/chart" uri="{C3380CC4-5D6E-409C-BE32-E72D297353CC}">
              <c16:uniqueId val="{00000000-38FA-4DC2-890A-5FEB3F385624}"/>
            </c:ext>
          </c:extLst>
        </c:ser>
        <c:dLbls>
          <c:showLegendKey val="0"/>
          <c:showVal val="0"/>
          <c:showCatName val="0"/>
          <c:showSerName val="0"/>
          <c:showPercent val="0"/>
          <c:showBubbleSize val="0"/>
        </c:dLbls>
        <c:gapWidth val="75"/>
        <c:axId val="235078784"/>
        <c:axId val="235080704"/>
      </c:barChart>
      <c:catAx>
        <c:axId val="235078784"/>
        <c:scaling>
          <c:orientation val="minMax"/>
        </c:scaling>
        <c:delete val="0"/>
        <c:axPos val="b"/>
        <c:title>
          <c:tx>
            <c:rich>
              <a:bodyPr/>
              <a:lstStyle/>
              <a:p>
                <a:pPr>
                  <a:defRPr/>
                </a:pPr>
                <a:r>
                  <a:rPr lang="en-US" sz="1600" dirty="0"/>
                  <a:t>Age at Incident</a:t>
                </a:r>
                <a:endParaRPr lang="en-US" dirty="0"/>
              </a:p>
            </c:rich>
          </c:tx>
          <c:layout/>
          <c:overlay val="0"/>
        </c:title>
        <c:numFmt formatCode="General" sourceLinked="0"/>
        <c:majorTickMark val="out"/>
        <c:minorTickMark val="none"/>
        <c:tickLblPos val="nextTo"/>
        <c:txPr>
          <a:bodyPr rot="-1800000"/>
          <a:lstStyle/>
          <a:p>
            <a:pPr>
              <a:defRPr sz="1200" b="1"/>
            </a:pPr>
            <a:endParaRPr lang="en-US"/>
          </a:p>
        </c:txPr>
        <c:crossAx val="235080704"/>
        <c:crosses val="autoZero"/>
        <c:auto val="1"/>
        <c:lblAlgn val="ctr"/>
        <c:lblOffset val="100"/>
        <c:noMultiLvlLbl val="0"/>
      </c:catAx>
      <c:valAx>
        <c:axId val="235080704"/>
        <c:scaling>
          <c:orientation val="minMax"/>
          <c:max val="100000"/>
          <c:min val="0"/>
        </c:scaling>
        <c:delete val="0"/>
        <c:axPos val="l"/>
        <c:majorGridlines/>
        <c:title>
          <c:tx>
            <c:rich>
              <a:bodyPr rot="-5400000" vert="horz"/>
              <a:lstStyle/>
              <a:p>
                <a:pPr>
                  <a:defRPr/>
                </a:pPr>
                <a:r>
                  <a:rPr lang="en-US" sz="1600" dirty="0"/>
                  <a:t>Trauma</a:t>
                </a:r>
                <a:r>
                  <a:rPr lang="en-US" sz="1600" baseline="0" dirty="0"/>
                  <a:t> Case Count</a:t>
                </a:r>
                <a:endParaRPr lang="en-US" sz="1600" dirty="0"/>
              </a:p>
            </c:rich>
          </c:tx>
          <c:layout/>
          <c:overlay val="0"/>
        </c:title>
        <c:numFmt formatCode="General" sourceLinked="1"/>
        <c:majorTickMark val="out"/>
        <c:minorTickMark val="none"/>
        <c:tickLblPos val="nextTo"/>
        <c:txPr>
          <a:bodyPr/>
          <a:lstStyle/>
          <a:p>
            <a:pPr>
              <a:defRPr sz="1200" b="1"/>
            </a:pPr>
            <a:endParaRPr lang="en-US"/>
          </a:p>
        </c:txPr>
        <c:crossAx val="235078784"/>
        <c:crosses val="autoZero"/>
        <c:crossBetween val="between"/>
        <c:majorUnit val="20000"/>
        <c:minorUnit val="8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2800" dirty="0"/>
              <a:t>Trauma Incidents by Age and Gender</a:t>
            </a:r>
          </a:p>
        </c:rich>
      </c:tx>
      <c:layout/>
      <c:overlay val="0"/>
    </c:title>
    <c:autoTitleDeleted val="0"/>
    <c:plotArea>
      <c:layout/>
      <c:lineChart>
        <c:grouping val="standard"/>
        <c:varyColors val="0"/>
        <c:ser>
          <c:idx val="0"/>
          <c:order val="0"/>
          <c:tx>
            <c:strRef>
              <c:f>AllTraumabyAgeGender!$B$1</c:f>
              <c:strCache>
                <c:ptCount val="1"/>
                <c:pt idx="0">
                  <c:v>Male</c:v>
                </c:pt>
              </c:strCache>
            </c:strRef>
          </c:tx>
          <c:marker>
            <c:symbol val="none"/>
          </c:marker>
          <c:cat>
            <c:strRef>
              <c:f>AllTraumabyAgeGender!$A$2:$A$14</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AllTraumabyAgeGender!$B$2:$B$14</c:f>
              <c:numCache>
                <c:formatCode>General</c:formatCode>
                <c:ptCount val="13"/>
                <c:pt idx="0">
                  <c:v>2824</c:v>
                </c:pt>
                <c:pt idx="1">
                  <c:v>8053</c:v>
                </c:pt>
                <c:pt idx="2">
                  <c:v>9740</c:v>
                </c:pt>
                <c:pt idx="3">
                  <c:v>13357</c:v>
                </c:pt>
                <c:pt idx="4">
                  <c:v>22492</c:v>
                </c:pt>
                <c:pt idx="5">
                  <c:v>24688</c:v>
                </c:pt>
                <c:pt idx="6">
                  <c:v>34956</c:v>
                </c:pt>
                <c:pt idx="7">
                  <c:v>29863</c:v>
                </c:pt>
                <c:pt idx="8">
                  <c:v>38404</c:v>
                </c:pt>
                <c:pt idx="9">
                  <c:v>33121</c:v>
                </c:pt>
                <c:pt idx="10">
                  <c:v>24550</c:v>
                </c:pt>
                <c:pt idx="11">
                  <c:v>27643</c:v>
                </c:pt>
                <c:pt idx="12">
                  <c:v>24055</c:v>
                </c:pt>
              </c:numCache>
            </c:numRef>
          </c:val>
          <c:smooth val="0"/>
          <c:extLst xmlns:c16r2="http://schemas.microsoft.com/office/drawing/2015/06/chart">
            <c:ext xmlns:c16="http://schemas.microsoft.com/office/drawing/2014/chart" uri="{C3380CC4-5D6E-409C-BE32-E72D297353CC}">
              <c16:uniqueId val="{00000000-3E49-486C-9EB3-C512E7D2AAEB}"/>
            </c:ext>
          </c:extLst>
        </c:ser>
        <c:ser>
          <c:idx val="1"/>
          <c:order val="1"/>
          <c:tx>
            <c:strRef>
              <c:f>AllTraumabyAgeGender!$C$1</c:f>
              <c:strCache>
                <c:ptCount val="1"/>
                <c:pt idx="0">
                  <c:v>Female</c:v>
                </c:pt>
              </c:strCache>
            </c:strRef>
          </c:tx>
          <c:spPr>
            <a:ln>
              <a:solidFill>
                <a:schemeClr val="accent6">
                  <a:lumMod val="75000"/>
                </a:schemeClr>
              </a:solidFill>
            </a:ln>
          </c:spPr>
          <c:marker>
            <c:symbol val="none"/>
          </c:marker>
          <c:cat>
            <c:strRef>
              <c:f>AllTraumabyAgeGender!$A$2:$A$14</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AllTraumabyAgeGender!$C$2:$C$14</c:f>
              <c:numCache>
                <c:formatCode>General</c:formatCode>
                <c:ptCount val="13"/>
                <c:pt idx="0">
                  <c:v>2255</c:v>
                </c:pt>
                <c:pt idx="1">
                  <c:v>5680</c:v>
                </c:pt>
                <c:pt idx="2">
                  <c:v>6783</c:v>
                </c:pt>
                <c:pt idx="3">
                  <c:v>6123</c:v>
                </c:pt>
                <c:pt idx="4">
                  <c:v>8118</c:v>
                </c:pt>
                <c:pt idx="5">
                  <c:v>8768</c:v>
                </c:pt>
                <c:pt idx="6">
                  <c:v>13262</c:v>
                </c:pt>
                <c:pt idx="7">
                  <c:v>13262</c:v>
                </c:pt>
                <c:pt idx="8">
                  <c:v>20896</c:v>
                </c:pt>
                <c:pt idx="9">
                  <c:v>27243</c:v>
                </c:pt>
                <c:pt idx="10">
                  <c:v>30425</c:v>
                </c:pt>
                <c:pt idx="11">
                  <c:v>50077</c:v>
                </c:pt>
                <c:pt idx="12">
                  <c:v>61943</c:v>
                </c:pt>
              </c:numCache>
            </c:numRef>
          </c:val>
          <c:smooth val="0"/>
          <c:extLst xmlns:c16r2="http://schemas.microsoft.com/office/drawing/2015/06/chart">
            <c:ext xmlns:c16="http://schemas.microsoft.com/office/drawing/2014/chart" uri="{C3380CC4-5D6E-409C-BE32-E72D297353CC}">
              <c16:uniqueId val="{00000001-3E49-486C-9EB3-C512E7D2AAEB}"/>
            </c:ext>
          </c:extLst>
        </c:ser>
        <c:dLbls>
          <c:showLegendKey val="0"/>
          <c:showVal val="0"/>
          <c:showCatName val="0"/>
          <c:showSerName val="0"/>
          <c:showPercent val="0"/>
          <c:showBubbleSize val="0"/>
        </c:dLbls>
        <c:marker val="1"/>
        <c:smooth val="0"/>
        <c:axId val="235108608"/>
        <c:axId val="235118976"/>
      </c:lineChart>
      <c:catAx>
        <c:axId val="235108608"/>
        <c:scaling>
          <c:orientation val="minMax"/>
        </c:scaling>
        <c:delete val="0"/>
        <c:axPos val="b"/>
        <c:title>
          <c:tx>
            <c:rich>
              <a:bodyPr/>
              <a:lstStyle/>
              <a:p>
                <a:pPr>
                  <a:defRPr/>
                </a:pPr>
                <a:r>
                  <a:rPr lang="en-US" sz="1600" dirty="0"/>
                  <a:t>Age at Incident</a:t>
                </a:r>
              </a:p>
            </c:rich>
          </c:tx>
          <c:layout/>
          <c:overlay val="0"/>
        </c:title>
        <c:numFmt formatCode="General" sourceLinked="0"/>
        <c:majorTickMark val="out"/>
        <c:minorTickMark val="none"/>
        <c:tickLblPos val="nextTo"/>
        <c:txPr>
          <a:bodyPr rot="-1800000"/>
          <a:lstStyle/>
          <a:p>
            <a:pPr>
              <a:defRPr sz="1200" b="1"/>
            </a:pPr>
            <a:endParaRPr lang="en-US"/>
          </a:p>
        </c:txPr>
        <c:crossAx val="235118976"/>
        <c:crosses val="autoZero"/>
        <c:auto val="1"/>
        <c:lblAlgn val="ctr"/>
        <c:lblOffset val="100"/>
        <c:noMultiLvlLbl val="0"/>
      </c:catAx>
      <c:valAx>
        <c:axId val="235118976"/>
        <c:scaling>
          <c:orientation val="minMax"/>
          <c:max val="70000"/>
          <c:min val="0"/>
        </c:scaling>
        <c:delete val="0"/>
        <c:axPos val="l"/>
        <c:majorGridlines/>
        <c:title>
          <c:tx>
            <c:rich>
              <a:bodyPr rot="-5400000" vert="horz"/>
              <a:lstStyle/>
              <a:p>
                <a:pPr>
                  <a:defRPr sz="1600"/>
                </a:pPr>
                <a:r>
                  <a:rPr lang="en-US" sz="1600"/>
                  <a:t>Trauma Case Count</a:t>
                </a:r>
              </a:p>
            </c:rich>
          </c:tx>
          <c:layout/>
          <c:overlay val="0"/>
        </c:title>
        <c:numFmt formatCode="General" sourceLinked="1"/>
        <c:majorTickMark val="out"/>
        <c:minorTickMark val="none"/>
        <c:tickLblPos val="nextTo"/>
        <c:txPr>
          <a:bodyPr/>
          <a:lstStyle/>
          <a:p>
            <a:pPr>
              <a:defRPr sz="1200" b="1"/>
            </a:pPr>
            <a:endParaRPr lang="en-US"/>
          </a:p>
        </c:txPr>
        <c:crossAx val="235108608"/>
        <c:crosses val="autoZero"/>
        <c:crossBetween val="between"/>
        <c:majorUnit val="20000"/>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Trauma Incidents due to Diving Accidents (E8830)</a:t>
            </a:r>
          </a:p>
        </c:rich>
      </c:tx>
      <c:layout/>
      <c:overlay val="0"/>
    </c:title>
    <c:autoTitleDeleted val="0"/>
    <c:plotArea>
      <c:layout/>
      <c:barChart>
        <c:barDir val="col"/>
        <c:grouping val="clustered"/>
        <c:varyColors val="0"/>
        <c:ser>
          <c:idx val="0"/>
          <c:order val="0"/>
          <c:tx>
            <c:strRef>
              <c:f>TraumaDivingbyAge!$B$1</c:f>
              <c:strCache>
                <c:ptCount val="1"/>
                <c:pt idx="0">
                  <c:v>Cases</c:v>
                </c:pt>
              </c:strCache>
            </c:strRef>
          </c:tx>
          <c:invertIfNegative val="0"/>
          <c:cat>
            <c:strRef>
              <c:f>TraumaDivingbyAge!$A$2:$A$8</c:f>
              <c:strCache>
                <c:ptCount val="7"/>
                <c:pt idx="0">
                  <c:v>5-9</c:v>
                </c:pt>
                <c:pt idx="1">
                  <c:v>10-14</c:v>
                </c:pt>
                <c:pt idx="2">
                  <c:v>15-19</c:v>
                </c:pt>
                <c:pt idx="3">
                  <c:v>20-24</c:v>
                </c:pt>
                <c:pt idx="4">
                  <c:v>25-34</c:v>
                </c:pt>
                <c:pt idx="5">
                  <c:v>35-44</c:v>
                </c:pt>
                <c:pt idx="6">
                  <c:v>45-54</c:v>
                </c:pt>
              </c:strCache>
            </c:strRef>
          </c:cat>
          <c:val>
            <c:numRef>
              <c:f>TraumaDivingbyAge!$B$2:$B$8</c:f>
              <c:numCache>
                <c:formatCode>General</c:formatCode>
                <c:ptCount val="7"/>
                <c:pt idx="0">
                  <c:v>14</c:v>
                </c:pt>
                <c:pt idx="1">
                  <c:v>42</c:v>
                </c:pt>
                <c:pt idx="2">
                  <c:v>69</c:v>
                </c:pt>
                <c:pt idx="3">
                  <c:v>87</c:v>
                </c:pt>
                <c:pt idx="4">
                  <c:v>75</c:v>
                </c:pt>
                <c:pt idx="5">
                  <c:v>65</c:v>
                </c:pt>
                <c:pt idx="6">
                  <c:v>54</c:v>
                </c:pt>
              </c:numCache>
            </c:numRef>
          </c:val>
          <c:extLst xmlns:c16r2="http://schemas.microsoft.com/office/drawing/2015/06/chart">
            <c:ext xmlns:c16="http://schemas.microsoft.com/office/drawing/2014/chart" uri="{C3380CC4-5D6E-409C-BE32-E72D297353CC}">
              <c16:uniqueId val="{00000000-D433-46D8-A887-AE7D11E847D3}"/>
            </c:ext>
          </c:extLst>
        </c:ser>
        <c:dLbls>
          <c:showLegendKey val="0"/>
          <c:showVal val="0"/>
          <c:showCatName val="0"/>
          <c:showSerName val="0"/>
          <c:showPercent val="0"/>
          <c:showBubbleSize val="0"/>
        </c:dLbls>
        <c:gapWidth val="75"/>
        <c:axId val="235141760"/>
        <c:axId val="235176704"/>
      </c:barChart>
      <c:catAx>
        <c:axId val="235141760"/>
        <c:scaling>
          <c:orientation val="minMax"/>
        </c:scaling>
        <c:delete val="0"/>
        <c:axPos val="b"/>
        <c:title>
          <c:tx>
            <c:rich>
              <a:bodyPr/>
              <a:lstStyle/>
              <a:p>
                <a:pPr>
                  <a:defRPr/>
                </a:pPr>
                <a:r>
                  <a:rPr lang="en-US" sz="1600" dirty="0"/>
                  <a:t>Age at Incident</a:t>
                </a:r>
              </a:p>
            </c:rich>
          </c:tx>
          <c:layout/>
          <c:overlay val="0"/>
        </c:title>
        <c:numFmt formatCode="General" sourceLinked="0"/>
        <c:majorTickMark val="out"/>
        <c:minorTickMark val="none"/>
        <c:tickLblPos val="nextTo"/>
        <c:txPr>
          <a:bodyPr rot="-1800000"/>
          <a:lstStyle/>
          <a:p>
            <a:pPr>
              <a:defRPr sz="1200" b="1"/>
            </a:pPr>
            <a:endParaRPr lang="en-US"/>
          </a:p>
        </c:txPr>
        <c:crossAx val="235176704"/>
        <c:crosses val="autoZero"/>
        <c:auto val="1"/>
        <c:lblAlgn val="ctr"/>
        <c:lblOffset val="100"/>
        <c:noMultiLvlLbl val="0"/>
      </c:catAx>
      <c:valAx>
        <c:axId val="235176704"/>
        <c:scaling>
          <c:orientation val="minMax"/>
        </c:scaling>
        <c:delete val="0"/>
        <c:axPos val="l"/>
        <c:majorGridlines/>
        <c:title>
          <c:tx>
            <c:rich>
              <a:bodyPr rot="-5400000" vert="horz"/>
              <a:lstStyle/>
              <a:p>
                <a:pPr>
                  <a:defRPr/>
                </a:pPr>
                <a:r>
                  <a:rPr lang="en-US" sz="1600" dirty="0"/>
                  <a:t>Trauma Case Count</a:t>
                </a:r>
              </a:p>
            </c:rich>
          </c:tx>
          <c:layout/>
          <c:overlay val="0"/>
        </c:title>
        <c:numFmt formatCode="General" sourceLinked="1"/>
        <c:majorTickMark val="out"/>
        <c:minorTickMark val="none"/>
        <c:tickLblPos val="nextTo"/>
        <c:txPr>
          <a:bodyPr/>
          <a:lstStyle/>
          <a:p>
            <a:pPr>
              <a:defRPr sz="1200" b="1"/>
            </a:pPr>
            <a:endParaRPr lang="en-US"/>
          </a:p>
        </c:txPr>
        <c:crossAx val="235141760"/>
        <c:crosses val="autoZero"/>
        <c:crossBetween val="between"/>
        <c:majorUnit val="25"/>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Preliminary Trauma</a:t>
            </a:r>
            <a:r>
              <a:rPr lang="en-US" sz="2400" b="1" baseline="0"/>
              <a:t> Count by Unintentional Bite, Massachusetts 2011-2015</a:t>
            </a:r>
            <a:endParaRPr lang="en-US" sz="2400" b="1"/>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'Injury Counts, 2011-2015'!$G$40:$G$42</c:f>
              <c:strCache>
                <c:ptCount val="3"/>
                <c:pt idx="0">
                  <c:v>Dog Bite</c:v>
                </c:pt>
                <c:pt idx="1">
                  <c:v>Other Bites and Stings</c:v>
                </c:pt>
                <c:pt idx="2">
                  <c:v>Human Bites</c:v>
                </c:pt>
              </c:strCache>
            </c:strRef>
          </c:cat>
          <c:val>
            <c:numRef>
              <c:f>'Injury Counts, 2011-2015'!$H$40:$H$42</c:f>
              <c:numCache>
                <c:formatCode>General</c:formatCode>
                <c:ptCount val="3"/>
                <c:pt idx="0">
                  <c:v>843</c:v>
                </c:pt>
                <c:pt idx="1">
                  <c:v>479</c:v>
                </c:pt>
                <c:pt idx="2">
                  <c:v>24</c:v>
                </c:pt>
              </c:numCache>
            </c:numRef>
          </c:val>
          <c:extLst xmlns:c16r2="http://schemas.microsoft.com/office/drawing/2015/06/chart">
            <c:ext xmlns:c16="http://schemas.microsoft.com/office/drawing/2014/chart" uri="{C3380CC4-5D6E-409C-BE32-E72D297353CC}">
              <c16:uniqueId val="{00000000-A8B0-4E8B-A904-FC7B692C36E2}"/>
            </c:ext>
          </c:extLst>
        </c:ser>
        <c:dLbls>
          <c:showLegendKey val="0"/>
          <c:showVal val="0"/>
          <c:showCatName val="0"/>
          <c:showSerName val="0"/>
          <c:showPercent val="0"/>
          <c:showBubbleSize val="0"/>
        </c:dLbls>
        <c:gapWidth val="50"/>
        <c:overlap val="-27"/>
        <c:axId val="234883712"/>
        <c:axId val="234893696"/>
      </c:barChart>
      <c:catAx>
        <c:axId val="2348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4893696"/>
        <c:crosses val="autoZero"/>
        <c:auto val="1"/>
        <c:lblAlgn val="ctr"/>
        <c:lblOffset val="100"/>
        <c:noMultiLvlLbl val="0"/>
      </c:catAx>
      <c:valAx>
        <c:axId val="23489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Trauma</a:t>
                </a:r>
                <a:r>
                  <a:rPr lang="en-US" sz="1600" b="1" baseline="0"/>
                  <a:t> Case Count</a:t>
                </a:r>
                <a:endParaRPr lang="en-US" sz="16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4883712"/>
        <c:crosses val="autoZero"/>
        <c:crossBetween val="between"/>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Preliminary Trauma Count by Unintentional Bite, Trauma Designation, and Teaching Status, Massachusetts 2011-2015</a:t>
            </a:r>
            <a:endParaRPr lang="en-US" sz="2000" b="1" dirty="0">
              <a:effectLst/>
            </a:endParaRPr>
          </a:p>
        </c:rich>
      </c:tx>
      <c:layout/>
      <c:overlay val="0"/>
      <c:spPr>
        <a:noFill/>
        <a:ln>
          <a:noFill/>
        </a:ln>
        <a:effectLst/>
      </c:spPr>
    </c:title>
    <c:autoTitleDeleted val="0"/>
    <c:plotArea>
      <c:layout/>
      <c:barChart>
        <c:barDir val="col"/>
        <c:grouping val="stacked"/>
        <c:varyColors val="0"/>
        <c:ser>
          <c:idx val="0"/>
          <c:order val="0"/>
          <c:tx>
            <c:strRef>
              <c:f>UnintentionalBite!$B$3</c:f>
              <c:strCache>
                <c:ptCount val="1"/>
                <c:pt idx="0">
                  <c:v>Dog Bite</c:v>
                </c:pt>
              </c:strCache>
            </c:strRef>
          </c:tx>
          <c:spPr>
            <a:solidFill>
              <a:schemeClr val="accent1"/>
            </a:solidFill>
            <a:ln>
              <a:noFill/>
            </a:ln>
            <a:effectLst/>
          </c:spPr>
          <c:invertIfNegative val="0"/>
          <c:cat>
            <c:strRef>
              <c:f>UnintentionalBite!$C$2:$G$2</c:f>
              <c:strCache>
                <c:ptCount val="5"/>
                <c:pt idx="0">
                  <c:v>Designated Trauma</c:v>
                </c:pt>
                <c:pt idx="1">
                  <c:v>Non Designated</c:v>
                </c:pt>
                <c:pt idx="3">
                  <c:v>Teaching Hospital</c:v>
                </c:pt>
                <c:pt idx="4">
                  <c:v>Community Hospital</c:v>
                </c:pt>
              </c:strCache>
            </c:strRef>
          </c:cat>
          <c:val>
            <c:numRef>
              <c:f>UnintentionalBite!$C$3:$G$3</c:f>
              <c:numCache>
                <c:formatCode>#,##0</c:formatCode>
                <c:ptCount val="5"/>
                <c:pt idx="0">
                  <c:v>332</c:v>
                </c:pt>
                <c:pt idx="1">
                  <c:v>471</c:v>
                </c:pt>
                <c:pt idx="3">
                  <c:v>222</c:v>
                </c:pt>
                <c:pt idx="4">
                  <c:v>581</c:v>
                </c:pt>
              </c:numCache>
            </c:numRef>
          </c:val>
          <c:extLst xmlns:c16r2="http://schemas.microsoft.com/office/drawing/2015/06/chart">
            <c:ext xmlns:c16="http://schemas.microsoft.com/office/drawing/2014/chart" uri="{C3380CC4-5D6E-409C-BE32-E72D297353CC}">
              <c16:uniqueId val="{00000000-C28D-41F5-ADDF-FFE7C2C72AB7}"/>
            </c:ext>
          </c:extLst>
        </c:ser>
        <c:ser>
          <c:idx val="1"/>
          <c:order val="1"/>
          <c:tx>
            <c:strRef>
              <c:f>UnintentionalBite!$B$4</c:f>
              <c:strCache>
                <c:ptCount val="1"/>
                <c:pt idx="0">
                  <c:v>Other Bites/Stings</c:v>
                </c:pt>
              </c:strCache>
            </c:strRef>
          </c:tx>
          <c:spPr>
            <a:solidFill>
              <a:srgbClr val="FFC000"/>
            </a:solidFill>
            <a:ln>
              <a:noFill/>
            </a:ln>
            <a:effectLst/>
          </c:spPr>
          <c:invertIfNegative val="0"/>
          <c:cat>
            <c:strRef>
              <c:f>UnintentionalBite!$C$2:$G$2</c:f>
              <c:strCache>
                <c:ptCount val="5"/>
                <c:pt idx="0">
                  <c:v>Designated Trauma</c:v>
                </c:pt>
                <c:pt idx="1">
                  <c:v>Non Designated</c:v>
                </c:pt>
                <c:pt idx="3">
                  <c:v>Teaching Hospital</c:v>
                </c:pt>
                <c:pt idx="4">
                  <c:v>Community Hospital</c:v>
                </c:pt>
              </c:strCache>
            </c:strRef>
          </c:cat>
          <c:val>
            <c:numRef>
              <c:f>UnintentionalBite!$C$4:$G$4</c:f>
              <c:numCache>
                <c:formatCode>#,##0</c:formatCode>
                <c:ptCount val="5"/>
                <c:pt idx="0">
                  <c:v>44</c:v>
                </c:pt>
                <c:pt idx="1">
                  <c:v>425</c:v>
                </c:pt>
                <c:pt idx="3">
                  <c:v>67</c:v>
                </c:pt>
                <c:pt idx="4">
                  <c:v>402</c:v>
                </c:pt>
              </c:numCache>
            </c:numRef>
          </c:val>
          <c:extLst xmlns:c16r2="http://schemas.microsoft.com/office/drawing/2015/06/chart">
            <c:ext xmlns:c16="http://schemas.microsoft.com/office/drawing/2014/chart" uri="{C3380CC4-5D6E-409C-BE32-E72D297353CC}">
              <c16:uniqueId val="{00000001-C28D-41F5-ADDF-FFE7C2C72AB7}"/>
            </c:ext>
          </c:extLst>
        </c:ser>
        <c:ser>
          <c:idx val="2"/>
          <c:order val="2"/>
          <c:tx>
            <c:strRef>
              <c:f>UnintentionalBite!$B$5</c:f>
              <c:strCache>
                <c:ptCount val="1"/>
                <c:pt idx="0">
                  <c:v>Human Bite</c:v>
                </c:pt>
              </c:strCache>
            </c:strRef>
          </c:tx>
          <c:spPr>
            <a:solidFill>
              <a:schemeClr val="accent3"/>
            </a:solidFill>
            <a:ln>
              <a:noFill/>
            </a:ln>
            <a:effectLst/>
          </c:spPr>
          <c:invertIfNegative val="0"/>
          <c:cat>
            <c:strRef>
              <c:f>UnintentionalBite!$C$2:$G$2</c:f>
              <c:strCache>
                <c:ptCount val="5"/>
                <c:pt idx="0">
                  <c:v>Designated Trauma</c:v>
                </c:pt>
                <c:pt idx="1">
                  <c:v>Non Designated</c:v>
                </c:pt>
                <c:pt idx="3">
                  <c:v>Teaching Hospital</c:v>
                </c:pt>
                <c:pt idx="4">
                  <c:v>Community Hospital</c:v>
                </c:pt>
              </c:strCache>
            </c:strRef>
          </c:cat>
          <c:val>
            <c:numRef>
              <c:f>UnintentionalBite!$C$5:$G$5</c:f>
              <c:numCache>
                <c:formatCode>#,##0</c:formatCode>
                <c:ptCount val="5"/>
                <c:pt idx="0">
                  <c:v>5</c:v>
                </c:pt>
                <c:pt idx="1">
                  <c:v>18</c:v>
                </c:pt>
                <c:pt idx="3">
                  <c:v>5</c:v>
                </c:pt>
                <c:pt idx="4">
                  <c:v>18</c:v>
                </c:pt>
              </c:numCache>
            </c:numRef>
          </c:val>
          <c:extLst xmlns:c16r2="http://schemas.microsoft.com/office/drawing/2015/06/chart">
            <c:ext xmlns:c16="http://schemas.microsoft.com/office/drawing/2014/chart" uri="{C3380CC4-5D6E-409C-BE32-E72D297353CC}">
              <c16:uniqueId val="{00000002-C28D-41F5-ADDF-FFE7C2C72AB7}"/>
            </c:ext>
          </c:extLst>
        </c:ser>
        <c:dLbls>
          <c:showLegendKey val="0"/>
          <c:showVal val="0"/>
          <c:showCatName val="0"/>
          <c:showSerName val="0"/>
          <c:showPercent val="0"/>
          <c:showBubbleSize val="0"/>
        </c:dLbls>
        <c:gapWidth val="50"/>
        <c:overlap val="100"/>
        <c:axId val="235481344"/>
        <c:axId val="235487232"/>
      </c:barChart>
      <c:catAx>
        <c:axId val="23548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487232"/>
        <c:crosses val="autoZero"/>
        <c:auto val="1"/>
        <c:lblAlgn val="ctr"/>
        <c:lblOffset val="100"/>
        <c:noMultiLvlLbl val="0"/>
      </c:catAx>
      <c:valAx>
        <c:axId val="23548723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35481344"/>
        <c:crosses val="autoZero"/>
        <c:crossBetween val="between"/>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baseline="0" dirty="0"/>
              <a:t>Trauma Incidents due to Dog Bites (E9060)</a:t>
            </a:r>
            <a:endParaRPr lang="en-US" sz="2800" dirty="0"/>
          </a:p>
        </c:rich>
      </c:tx>
      <c:layout/>
      <c:overlay val="0"/>
    </c:title>
    <c:autoTitleDeleted val="0"/>
    <c:plotArea>
      <c:layout/>
      <c:barChart>
        <c:barDir val="col"/>
        <c:grouping val="clustered"/>
        <c:varyColors val="0"/>
        <c:ser>
          <c:idx val="0"/>
          <c:order val="0"/>
          <c:tx>
            <c:strRef>
              <c:f>TraumabyAgeDogBite!$B$7</c:f>
              <c:strCache>
                <c:ptCount val="1"/>
                <c:pt idx="0">
                  <c:v>Cases</c:v>
                </c:pt>
              </c:strCache>
            </c:strRef>
          </c:tx>
          <c:invertIfNegative val="0"/>
          <c:cat>
            <c:strRef>
              <c:f>TraumabyAgeDogBite!$A$8:$A$20</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TraumabyAgeDogBite!$B$8:$B$20</c:f>
              <c:numCache>
                <c:formatCode>General</c:formatCode>
                <c:ptCount val="13"/>
                <c:pt idx="0">
                  <c:v>28</c:v>
                </c:pt>
                <c:pt idx="1">
                  <c:v>337</c:v>
                </c:pt>
                <c:pt idx="2">
                  <c:v>266</c:v>
                </c:pt>
                <c:pt idx="3">
                  <c:v>132</c:v>
                </c:pt>
                <c:pt idx="4">
                  <c:v>57</c:v>
                </c:pt>
                <c:pt idx="5">
                  <c:v>110</c:v>
                </c:pt>
                <c:pt idx="6">
                  <c:v>169</c:v>
                </c:pt>
                <c:pt idx="7">
                  <c:v>133</c:v>
                </c:pt>
                <c:pt idx="8">
                  <c:v>227</c:v>
                </c:pt>
                <c:pt idx="9">
                  <c:v>158</c:v>
                </c:pt>
                <c:pt idx="10">
                  <c:v>48</c:v>
                </c:pt>
                <c:pt idx="11">
                  <c:v>38</c:v>
                </c:pt>
                <c:pt idx="12">
                  <c:v>17</c:v>
                </c:pt>
              </c:numCache>
            </c:numRef>
          </c:val>
          <c:extLst xmlns:c16r2="http://schemas.microsoft.com/office/drawing/2015/06/chart">
            <c:ext xmlns:c16="http://schemas.microsoft.com/office/drawing/2014/chart" uri="{C3380CC4-5D6E-409C-BE32-E72D297353CC}">
              <c16:uniqueId val="{00000000-F92C-4A8B-8DB2-000DDBF5C179}"/>
            </c:ext>
          </c:extLst>
        </c:ser>
        <c:dLbls>
          <c:showLegendKey val="0"/>
          <c:showVal val="0"/>
          <c:showCatName val="0"/>
          <c:showSerName val="0"/>
          <c:showPercent val="0"/>
          <c:showBubbleSize val="0"/>
        </c:dLbls>
        <c:gapWidth val="75"/>
        <c:axId val="235547648"/>
        <c:axId val="235549824"/>
      </c:barChart>
      <c:catAx>
        <c:axId val="235547648"/>
        <c:scaling>
          <c:orientation val="minMax"/>
        </c:scaling>
        <c:delete val="0"/>
        <c:axPos val="b"/>
        <c:title>
          <c:tx>
            <c:rich>
              <a:bodyPr/>
              <a:lstStyle/>
              <a:p>
                <a:pPr>
                  <a:defRPr sz="1200"/>
                </a:pPr>
                <a:r>
                  <a:rPr lang="en-US" sz="1600" dirty="0"/>
                  <a:t>Age at Incident</a:t>
                </a:r>
              </a:p>
            </c:rich>
          </c:tx>
          <c:layout/>
          <c:overlay val="0"/>
        </c:title>
        <c:numFmt formatCode="General" sourceLinked="0"/>
        <c:majorTickMark val="out"/>
        <c:minorTickMark val="none"/>
        <c:tickLblPos val="nextTo"/>
        <c:txPr>
          <a:bodyPr rot="-1800000"/>
          <a:lstStyle/>
          <a:p>
            <a:pPr>
              <a:defRPr sz="1200" b="1"/>
            </a:pPr>
            <a:endParaRPr lang="en-US"/>
          </a:p>
        </c:txPr>
        <c:crossAx val="235549824"/>
        <c:crosses val="autoZero"/>
        <c:auto val="1"/>
        <c:lblAlgn val="ctr"/>
        <c:lblOffset val="100"/>
        <c:noMultiLvlLbl val="0"/>
      </c:catAx>
      <c:valAx>
        <c:axId val="235549824"/>
        <c:scaling>
          <c:orientation val="minMax"/>
        </c:scaling>
        <c:delete val="0"/>
        <c:axPos val="l"/>
        <c:majorGridlines/>
        <c:title>
          <c:tx>
            <c:rich>
              <a:bodyPr rot="-5400000" vert="horz"/>
              <a:lstStyle/>
              <a:p>
                <a:pPr>
                  <a:defRPr sz="1600"/>
                </a:pPr>
                <a:r>
                  <a:rPr lang="en-US" sz="1600" dirty="0"/>
                  <a:t>Trauma</a:t>
                </a:r>
                <a:r>
                  <a:rPr lang="en-US" sz="1600" baseline="0" dirty="0"/>
                  <a:t> Case Count</a:t>
                </a:r>
                <a:endParaRPr lang="en-US" sz="1600" dirty="0"/>
              </a:p>
            </c:rich>
          </c:tx>
          <c:layout/>
          <c:overlay val="0"/>
        </c:title>
        <c:numFmt formatCode="General" sourceLinked="1"/>
        <c:majorTickMark val="out"/>
        <c:minorTickMark val="none"/>
        <c:tickLblPos val="nextTo"/>
        <c:txPr>
          <a:bodyPr/>
          <a:lstStyle/>
          <a:p>
            <a:pPr>
              <a:defRPr sz="1200" b="1"/>
            </a:pPr>
            <a:endParaRPr lang="en-US"/>
          </a:p>
        </c:txPr>
        <c:crossAx val="235547648"/>
        <c:crosses val="autoZero"/>
        <c:crossBetween val="between"/>
        <c:majorUnit val="10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Trauma</a:t>
            </a:r>
            <a:r>
              <a:rPr lang="en-US" sz="2800" baseline="0" dirty="0"/>
              <a:t> Incidents due to Suicide and Self-Injury (E9500-E9589)</a:t>
            </a:r>
          </a:p>
        </c:rich>
      </c:tx>
      <c:layout/>
      <c:overlay val="0"/>
    </c:title>
    <c:autoTitleDeleted val="0"/>
    <c:plotArea>
      <c:layout/>
      <c:barChart>
        <c:barDir val="col"/>
        <c:grouping val="clustered"/>
        <c:varyColors val="0"/>
        <c:ser>
          <c:idx val="0"/>
          <c:order val="0"/>
          <c:tx>
            <c:strRef>
              <c:f>TraumabySuicideSelfInjury!$D$1</c:f>
              <c:strCache>
                <c:ptCount val="1"/>
                <c:pt idx="0">
                  <c:v>Cases</c:v>
                </c:pt>
              </c:strCache>
            </c:strRef>
          </c:tx>
          <c:invertIfNegative val="0"/>
          <c:cat>
            <c:strRef>
              <c:f>TraumabySuicideSelfInjury!$A$2:$A$14</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TraumabySuicideSelfInjury!$D$2:$D$14</c:f>
              <c:numCache>
                <c:formatCode>General</c:formatCode>
                <c:ptCount val="13"/>
                <c:pt idx="0">
                  <c:v>0</c:v>
                </c:pt>
                <c:pt idx="1">
                  <c:v>1</c:v>
                </c:pt>
                <c:pt idx="2">
                  <c:v>8</c:v>
                </c:pt>
                <c:pt idx="3">
                  <c:v>79</c:v>
                </c:pt>
                <c:pt idx="4">
                  <c:v>288</c:v>
                </c:pt>
                <c:pt idx="5">
                  <c:v>325</c:v>
                </c:pt>
                <c:pt idx="6">
                  <c:v>532</c:v>
                </c:pt>
                <c:pt idx="7">
                  <c:v>511</c:v>
                </c:pt>
                <c:pt idx="8">
                  <c:v>480</c:v>
                </c:pt>
                <c:pt idx="9">
                  <c:v>219</c:v>
                </c:pt>
                <c:pt idx="10">
                  <c:v>77</c:v>
                </c:pt>
                <c:pt idx="11">
                  <c:v>91</c:v>
                </c:pt>
                <c:pt idx="12">
                  <c:v>16</c:v>
                </c:pt>
              </c:numCache>
            </c:numRef>
          </c:val>
          <c:extLst xmlns:c16r2="http://schemas.microsoft.com/office/drawing/2015/06/chart">
            <c:ext xmlns:c16="http://schemas.microsoft.com/office/drawing/2014/chart" uri="{C3380CC4-5D6E-409C-BE32-E72D297353CC}">
              <c16:uniqueId val="{00000000-48F7-4195-86E4-305F29F461FF}"/>
            </c:ext>
          </c:extLst>
        </c:ser>
        <c:dLbls>
          <c:showLegendKey val="0"/>
          <c:showVal val="0"/>
          <c:showCatName val="0"/>
          <c:showSerName val="0"/>
          <c:showPercent val="0"/>
          <c:showBubbleSize val="0"/>
        </c:dLbls>
        <c:gapWidth val="75"/>
        <c:axId val="235572224"/>
        <c:axId val="235590784"/>
      </c:barChart>
      <c:catAx>
        <c:axId val="235572224"/>
        <c:scaling>
          <c:orientation val="minMax"/>
        </c:scaling>
        <c:delete val="0"/>
        <c:axPos val="b"/>
        <c:title>
          <c:tx>
            <c:rich>
              <a:bodyPr/>
              <a:lstStyle/>
              <a:p>
                <a:pPr>
                  <a:defRPr/>
                </a:pPr>
                <a:r>
                  <a:rPr lang="en-US" sz="1600" dirty="0"/>
                  <a:t>Age At Incident</a:t>
                </a:r>
              </a:p>
            </c:rich>
          </c:tx>
          <c:layout/>
          <c:overlay val="0"/>
        </c:title>
        <c:numFmt formatCode="General" sourceLinked="0"/>
        <c:majorTickMark val="out"/>
        <c:minorTickMark val="none"/>
        <c:tickLblPos val="nextTo"/>
        <c:txPr>
          <a:bodyPr rot="-1800000"/>
          <a:lstStyle/>
          <a:p>
            <a:pPr>
              <a:defRPr sz="1200" b="1"/>
            </a:pPr>
            <a:endParaRPr lang="en-US"/>
          </a:p>
        </c:txPr>
        <c:crossAx val="235590784"/>
        <c:crosses val="autoZero"/>
        <c:auto val="1"/>
        <c:lblAlgn val="ctr"/>
        <c:lblOffset val="100"/>
        <c:noMultiLvlLbl val="0"/>
      </c:catAx>
      <c:valAx>
        <c:axId val="235590784"/>
        <c:scaling>
          <c:orientation val="minMax"/>
        </c:scaling>
        <c:delete val="0"/>
        <c:axPos val="l"/>
        <c:majorGridlines/>
        <c:title>
          <c:tx>
            <c:rich>
              <a:bodyPr rot="-5400000" vert="horz"/>
              <a:lstStyle/>
              <a:p>
                <a:pPr>
                  <a:defRPr sz="1400" b="1" i="0"/>
                </a:pPr>
                <a:r>
                  <a:rPr lang="en-US" sz="1600" b="1" i="0" dirty="0"/>
                  <a:t>Trauma Case Count</a:t>
                </a:r>
              </a:p>
            </c:rich>
          </c:tx>
          <c:layout/>
          <c:overlay val="0"/>
        </c:title>
        <c:numFmt formatCode="General" sourceLinked="1"/>
        <c:majorTickMark val="out"/>
        <c:minorTickMark val="none"/>
        <c:tickLblPos val="nextTo"/>
        <c:txPr>
          <a:bodyPr/>
          <a:lstStyle/>
          <a:p>
            <a:pPr>
              <a:defRPr sz="1200" b="1"/>
            </a:pPr>
            <a:endParaRPr lang="en-US"/>
          </a:p>
        </c:txPr>
        <c:crossAx val="235572224"/>
        <c:crosses val="autoZero"/>
        <c:crossBetween val="between"/>
        <c:majorUnit val="200"/>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Massachusetts Trauma Cases due</a:t>
            </a:r>
            <a:r>
              <a:rPr lang="en-US" sz="2400" baseline="0" dirty="0"/>
              <a:t> to Suicide and Self-Injury by Gender </a:t>
            </a:r>
            <a:r>
              <a:rPr lang="en-US" sz="2400" b="1" i="0" u="none" strike="noStrike" baseline="0" dirty="0">
                <a:effectLst/>
              </a:rPr>
              <a:t>(E9500-E9589)</a:t>
            </a:r>
            <a:r>
              <a:rPr lang="en-US" sz="2400" baseline="0" dirty="0"/>
              <a:t>, 2008-2015</a:t>
            </a:r>
            <a:endParaRPr lang="en-US" sz="2400" dirty="0"/>
          </a:p>
        </c:rich>
      </c:tx>
      <c:layout/>
      <c:overlay val="0"/>
    </c:title>
    <c:autoTitleDeleted val="0"/>
    <c:plotArea>
      <c:layout/>
      <c:barChart>
        <c:barDir val="col"/>
        <c:grouping val="clustered"/>
        <c:varyColors val="0"/>
        <c:ser>
          <c:idx val="0"/>
          <c:order val="0"/>
          <c:tx>
            <c:strRef>
              <c:f>TraumabySuicideSelfInjury!$B$1</c:f>
              <c:strCache>
                <c:ptCount val="1"/>
                <c:pt idx="0">
                  <c:v>Male</c:v>
                </c:pt>
              </c:strCache>
            </c:strRef>
          </c:tx>
          <c:invertIfNegative val="0"/>
          <c:cat>
            <c:strRef>
              <c:f>TraumabySuicideSelfInjury!$A$2:$A$14</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TraumabySuicideSelfInjury!$B$2:$B$14</c:f>
              <c:numCache>
                <c:formatCode>General</c:formatCode>
                <c:ptCount val="13"/>
                <c:pt idx="0">
                  <c:v>0</c:v>
                </c:pt>
                <c:pt idx="1">
                  <c:v>1</c:v>
                </c:pt>
                <c:pt idx="2">
                  <c:v>7</c:v>
                </c:pt>
                <c:pt idx="3">
                  <c:v>41</c:v>
                </c:pt>
                <c:pt idx="4">
                  <c:v>214</c:v>
                </c:pt>
                <c:pt idx="5">
                  <c:v>238</c:v>
                </c:pt>
                <c:pt idx="6">
                  <c:v>402</c:v>
                </c:pt>
                <c:pt idx="7">
                  <c:v>380</c:v>
                </c:pt>
                <c:pt idx="8">
                  <c:v>343</c:v>
                </c:pt>
                <c:pt idx="9">
                  <c:v>163</c:v>
                </c:pt>
                <c:pt idx="10">
                  <c:v>68</c:v>
                </c:pt>
                <c:pt idx="11">
                  <c:v>83</c:v>
                </c:pt>
                <c:pt idx="12">
                  <c:v>16</c:v>
                </c:pt>
              </c:numCache>
            </c:numRef>
          </c:val>
          <c:extLst xmlns:c16r2="http://schemas.microsoft.com/office/drawing/2015/06/chart">
            <c:ext xmlns:c16="http://schemas.microsoft.com/office/drawing/2014/chart" uri="{C3380CC4-5D6E-409C-BE32-E72D297353CC}">
              <c16:uniqueId val="{00000000-653C-461A-B951-2561E6DCADCD}"/>
            </c:ext>
          </c:extLst>
        </c:ser>
        <c:ser>
          <c:idx val="1"/>
          <c:order val="1"/>
          <c:tx>
            <c:strRef>
              <c:f>TraumabySuicideSelfInjury!$C$1</c:f>
              <c:strCache>
                <c:ptCount val="1"/>
                <c:pt idx="0">
                  <c:v>Female</c:v>
                </c:pt>
              </c:strCache>
            </c:strRef>
          </c:tx>
          <c:spPr>
            <a:solidFill>
              <a:schemeClr val="accent5">
                <a:lumMod val="75000"/>
              </a:schemeClr>
            </a:solidFill>
          </c:spPr>
          <c:invertIfNegative val="0"/>
          <c:cat>
            <c:strRef>
              <c:f>TraumabySuicideSelfInjury!$A$2:$A$14</c:f>
              <c:strCache>
                <c:ptCount val="13"/>
                <c:pt idx="0">
                  <c:v>&lt;1</c:v>
                </c:pt>
                <c:pt idx="1">
                  <c:v>1-4</c:v>
                </c:pt>
                <c:pt idx="2">
                  <c:v>5-9</c:v>
                </c:pt>
                <c:pt idx="3">
                  <c:v>10-14</c:v>
                </c:pt>
                <c:pt idx="4">
                  <c:v>15-19</c:v>
                </c:pt>
                <c:pt idx="5">
                  <c:v>20-24</c:v>
                </c:pt>
                <c:pt idx="6">
                  <c:v>25-34</c:v>
                </c:pt>
                <c:pt idx="7">
                  <c:v>35-44</c:v>
                </c:pt>
                <c:pt idx="8">
                  <c:v>45-54</c:v>
                </c:pt>
                <c:pt idx="9">
                  <c:v>55-64</c:v>
                </c:pt>
                <c:pt idx="10">
                  <c:v>65-74</c:v>
                </c:pt>
                <c:pt idx="11">
                  <c:v>75-84</c:v>
                </c:pt>
                <c:pt idx="12">
                  <c:v>85+</c:v>
                </c:pt>
              </c:strCache>
            </c:strRef>
          </c:cat>
          <c:val>
            <c:numRef>
              <c:f>TraumabySuicideSelfInjury!$C$2:$C$14</c:f>
              <c:numCache>
                <c:formatCode>General</c:formatCode>
                <c:ptCount val="13"/>
                <c:pt idx="0">
                  <c:v>0</c:v>
                </c:pt>
                <c:pt idx="1">
                  <c:v>0</c:v>
                </c:pt>
                <c:pt idx="2">
                  <c:v>1</c:v>
                </c:pt>
                <c:pt idx="3">
                  <c:v>38</c:v>
                </c:pt>
                <c:pt idx="4">
                  <c:v>74</c:v>
                </c:pt>
                <c:pt idx="5">
                  <c:v>87</c:v>
                </c:pt>
                <c:pt idx="6">
                  <c:v>130</c:v>
                </c:pt>
                <c:pt idx="7">
                  <c:v>131</c:v>
                </c:pt>
                <c:pt idx="8">
                  <c:v>137</c:v>
                </c:pt>
                <c:pt idx="9">
                  <c:v>56</c:v>
                </c:pt>
                <c:pt idx="10">
                  <c:v>9</c:v>
                </c:pt>
                <c:pt idx="11">
                  <c:v>8</c:v>
                </c:pt>
                <c:pt idx="12">
                  <c:v>0</c:v>
                </c:pt>
              </c:numCache>
            </c:numRef>
          </c:val>
          <c:extLst xmlns:c16r2="http://schemas.microsoft.com/office/drawing/2015/06/chart">
            <c:ext xmlns:c16="http://schemas.microsoft.com/office/drawing/2014/chart" uri="{C3380CC4-5D6E-409C-BE32-E72D297353CC}">
              <c16:uniqueId val="{00000001-653C-461A-B951-2561E6DCADCD}"/>
            </c:ext>
          </c:extLst>
        </c:ser>
        <c:dLbls>
          <c:showLegendKey val="0"/>
          <c:showVal val="0"/>
          <c:showCatName val="0"/>
          <c:showSerName val="0"/>
          <c:showPercent val="0"/>
          <c:showBubbleSize val="0"/>
        </c:dLbls>
        <c:gapWidth val="75"/>
        <c:axId val="235245952"/>
        <c:axId val="235247872"/>
      </c:barChart>
      <c:catAx>
        <c:axId val="235245952"/>
        <c:scaling>
          <c:orientation val="minMax"/>
        </c:scaling>
        <c:delete val="0"/>
        <c:axPos val="b"/>
        <c:title>
          <c:tx>
            <c:rich>
              <a:bodyPr/>
              <a:lstStyle/>
              <a:p>
                <a:pPr>
                  <a:defRPr/>
                </a:pPr>
                <a:r>
                  <a:rPr lang="en-US" sz="1600" dirty="0"/>
                  <a:t>Age at Incident</a:t>
                </a:r>
              </a:p>
            </c:rich>
          </c:tx>
          <c:layout/>
          <c:overlay val="0"/>
        </c:title>
        <c:numFmt formatCode="General" sourceLinked="0"/>
        <c:majorTickMark val="none"/>
        <c:minorTickMark val="none"/>
        <c:tickLblPos val="nextTo"/>
        <c:txPr>
          <a:bodyPr rot="-2100000"/>
          <a:lstStyle/>
          <a:p>
            <a:pPr>
              <a:defRPr sz="1200" b="1"/>
            </a:pPr>
            <a:endParaRPr lang="en-US"/>
          </a:p>
        </c:txPr>
        <c:crossAx val="235247872"/>
        <c:crosses val="autoZero"/>
        <c:auto val="1"/>
        <c:lblAlgn val="ctr"/>
        <c:lblOffset val="100"/>
        <c:noMultiLvlLbl val="0"/>
      </c:catAx>
      <c:valAx>
        <c:axId val="235247872"/>
        <c:scaling>
          <c:orientation val="minMax"/>
          <c:max val="450"/>
          <c:min val="0"/>
        </c:scaling>
        <c:delete val="0"/>
        <c:axPos val="l"/>
        <c:majorGridlines/>
        <c:title>
          <c:tx>
            <c:rich>
              <a:bodyPr rot="-5400000" vert="horz"/>
              <a:lstStyle/>
              <a:p>
                <a:pPr>
                  <a:defRPr/>
                </a:pPr>
                <a:r>
                  <a:rPr lang="en-US" sz="1600" b="1" dirty="0"/>
                  <a:t>Trauma Case Count</a:t>
                </a:r>
              </a:p>
            </c:rich>
          </c:tx>
          <c:layout/>
          <c:overlay val="0"/>
        </c:title>
        <c:numFmt formatCode="General" sourceLinked="1"/>
        <c:majorTickMark val="none"/>
        <c:minorTickMark val="none"/>
        <c:tickLblPos val="nextTo"/>
        <c:spPr>
          <a:ln w="9525">
            <a:noFill/>
          </a:ln>
        </c:spPr>
        <c:txPr>
          <a:bodyPr/>
          <a:lstStyle/>
          <a:p>
            <a:pPr>
              <a:defRPr sz="1200" b="1"/>
            </a:pPr>
            <a:endParaRPr lang="en-US"/>
          </a:p>
        </c:txPr>
        <c:crossAx val="235245952"/>
        <c:crosses val="autoZero"/>
        <c:crossBetween val="between"/>
        <c:majorUnit val="100"/>
        <c:minorUnit val="20"/>
      </c:valAx>
    </c:plotArea>
    <c:legend>
      <c:legendPos val="b"/>
      <c:layout>
        <c:manualLayout>
          <c:xMode val="edge"/>
          <c:yMode val="edge"/>
          <c:x val="0.7401318411587442"/>
          <c:y val="0.91465617338357463"/>
          <c:w val="0.21726706036745408"/>
          <c:h val="6.6868077958930641E-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3" y="1"/>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5" name="Rectangle 3"/>
          <p:cNvSpPr>
            <a:spLocks noGrp="1" noChangeArrowheads="1"/>
          </p:cNvSpPr>
          <p:nvPr>
            <p:ph type="dt" sz="quarter" idx="1"/>
          </p:nvPr>
        </p:nvSpPr>
        <p:spPr bwMode="auto">
          <a:xfrm>
            <a:off x="3971928" y="1"/>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algn="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6" name="Rectangle 4"/>
          <p:cNvSpPr>
            <a:spLocks noGrp="1" noChangeArrowheads="1"/>
          </p:cNvSpPr>
          <p:nvPr>
            <p:ph type="ftr" sz="quarter" idx="2"/>
          </p:nvPr>
        </p:nvSpPr>
        <p:spPr bwMode="auto">
          <a:xfrm>
            <a:off x="3" y="883285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7" name="Rectangle 5"/>
          <p:cNvSpPr>
            <a:spLocks noGrp="1" noChangeArrowheads="1"/>
          </p:cNvSpPr>
          <p:nvPr>
            <p:ph type="sldNum" sz="quarter" idx="3"/>
          </p:nvPr>
        </p:nvSpPr>
        <p:spPr bwMode="auto">
          <a:xfrm>
            <a:off x="3971928" y="883285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38357463-D1CE-4BFF-A1AD-663F1A17DFD2}" type="slidenum">
              <a:rPr lang="en-US" altLang="en-US"/>
              <a:pPr>
                <a:defRPr/>
              </a:pPr>
              <a:t>‹#›</a:t>
            </a:fld>
            <a:endParaRPr lang="en-US" altLang="en-US" dirty="0"/>
          </a:p>
        </p:txBody>
      </p:sp>
    </p:spTree>
    <p:extLst>
      <p:ext uri="{BB962C8B-B14F-4D97-AF65-F5344CB8AC3E}">
        <p14:creationId xmlns:p14="http://schemas.microsoft.com/office/powerpoint/2010/main" val="41490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0"/>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3971928" y="0"/>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algn="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17764" name="Rectangle 4"/>
          <p:cNvSpPr>
            <a:spLocks noGrp="1" noRot="1" noChangeAspect="1" noChangeArrowheads="1" noTextEdit="1"/>
          </p:cNvSpPr>
          <p:nvPr>
            <p:ph type="sldImg" idx="2"/>
          </p:nvPr>
        </p:nvSpPr>
        <p:spPr bwMode="auto">
          <a:xfrm>
            <a:off x="1298575" y="685800"/>
            <a:ext cx="4491038" cy="3370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7"/>
            <a:ext cx="6156324"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3" y="8839202"/>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971928" y="8839202"/>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657FE82D-8BD1-4F09-9CC7-CFD40F2A98FD}" type="slidenum">
              <a:rPr lang="en-US" altLang="en-US"/>
              <a:pPr>
                <a:defRPr/>
              </a:pPr>
              <a:t>‹#›</a:t>
            </a:fld>
            <a:endParaRPr lang="en-US" altLang="en-US" dirty="0"/>
          </a:p>
        </p:txBody>
      </p:sp>
    </p:spTree>
    <p:extLst>
      <p:ext uri="{BB962C8B-B14F-4D97-AF65-F5344CB8AC3E}">
        <p14:creationId xmlns:p14="http://schemas.microsoft.com/office/powerpoint/2010/main" val="3426674208"/>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charset="0"/>
        <a:cs typeface="ＭＳ Ｐゴシック" charset="0"/>
      </a:defRPr>
    </a:lvl1pPr>
    <a:lvl2pPr marL="457200" algn="just"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914400" algn="just" rtl="0" eaLnBrk="0" fontAlgn="base" hangingPunct="0">
      <a:spcBef>
        <a:spcPct val="30000"/>
      </a:spcBef>
      <a:spcAft>
        <a:spcPct val="0"/>
      </a:spcAft>
      <a:buFont typeface="Arial" charset="0"/>
      <a:buChar char="–"/>
      <a:defRPr sz="10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42681" indent="-285647">
              <a:defRPr sz="2400">
                <a:solidFill>
                  <a:schemeClr val="tx1"/>
                </a:solidFill>
                <a:latin typeface="Arial" pitchFamily="34" charset="0"/>
                <a:ea typeface="ＭＳ Ｐゴシック" pitchFamily="34" charset="-128"/>
              </a:defRPr>
            </a:lvl2pPr>
            <a:lvl3pPr marL="1142586" indent="-228518">
              <a:defRPr sz="2400">
                <a:solidFill>
                  <a:schemeClr val="tx1"/>
                </a:solidFill>
                <a:latin typeface="Arial" pitchFamily="34" charset="0"/>
                <a:ea typeface="ＭＳ Ｐゴシック" pitchFamily="34" charset="-128"/>
              </a:defRPr>
            </a:lvl3pPr>
            <a:lvl4pPr marL="1599621" indent="-228518">
              <a:defRPr sz="2400">
                <a:solidFill>
                  <a:schemeClr val="tx1"/>
                </a:solidFill>
                <a:latin typeface="Arial" pitchFamily="34" charset="0"/>
                <a:ea typeface="ＭＳ Ｐゴシック" pitchFamily="34" charset="-128"/>
              </a:defRPr>
            </a:lvl4pPr>
            <a:lvl5pPr marL="2056653" indent="-228518">
              <a:defRPr sz="2400">
                <a:solidFill>
                  <a:schemeClr val="tx1"/>
                </a:solidFill>
                <a:latin typeface="Arial" pitchFamily="34" charset="0"/>
                <a:ea typeface="ＭＳ Ｐゴシック" pitchFamily="34" charset="-128"/>
              </a:defRPr>
            </a:lvl5pPr>
            <a:lvl6pPr marL="2513689" indent="-22851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724" indent="-22851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755" indent="-22851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791" indent="-22851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B14834A-8FC9-4C1D-8E02-53DE9F41255B}" type="slidenum">
              <a:rPr lang="en-US" altLang="en-US" sz="1200">
                <a:latin typeface="Times New Roman" pitchFamily="18" charset="0"/>
              </a:rPr>
              <a:pPr>
                <a:defRPr/>
              </a:pPr>
              <a:t>1</a:t>
            </a:fld>
            <a:endParaRPr lang="en-US" altLang="en-US" sz="1200" dirty="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02193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27</a:t>
            </a:fld>
            <a:endParaRPr lang="en-US" altLang="en-US" dirty="0"/>
          </a:p>
        </p:txBody>
      </p:sp>
    </p:spTree>
    <p:extLst>
      <p:ext uri="{BB962C8B-B14F-4D97-AF65-F5344CB8AC3E}">
        <p14:creationId xmlns:p14="http://schemas.microsoft.com/office/powerpoint/2010/main" val="179341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28</a:t>
            </a:fld>
            <a:endParaRPr lang="en-US" altLang="en-US" dirty="0"/>
          </a:p>
        </p:txBody>
      </p:sp>
    </p:spTree>
    <p:extLst>
      <p:ext uri="{BB962C8B-B14F-4D97-AF65-F5344CB8AC3E}">
        <p14:creationId xmlns:p14="http://schemas.microsoft.com/office/powerpoint/2010/main" val="21901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54,000 vehicle or pedestrian related traumas were reported from 2011-2015</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29</a:t>
            </a:fld>
            <a:endParaRPr lang="en-US" altLang="en-US" dirty="0"/>
          </a:p>
        </p:txBody>
      </p:sp>
    </p:spTree>
    <p:extLst>
      <p:ext uri="{BB962C8B-B14F-4D97-AF65-F5344CB8AC3E}">
        <p14:creationId xmlns:p14="http://schemas.microsoft.com/office/powerpoint/2010/main" val="137928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31</a:t>
            </a:fld>
            <a:endParaRPr lang="en-US" altLang="en-US" dirty="0"/>
          </a:p>
        </p:txBody>
      </p:sp>
    </p:spTree>
    <p:extLst>
      <p:ext uri="{BB962C8B-B14F-4D97-AF65-F5344CB8AC3E}">
        <p14:creationId xmlns:p14="http://schemas.microsoft.com/office/powerpoint/2010/main" val="156238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32</a:t>
            </a:fld>
            <a:endParaRPr lang="en-US" altLang="en-US" dirty="0"/>
          </a:p>
        </p:txBody>
      </p:sp>
    </p:spTree>
    <p:extLst>
      <p:ext uri="{BB962C8B-B14F-4D97-AF65-F5344CB8AC3E}">
        <p14:creationId xmlns:p14="http://schemas.microsoft.com/office/powerpoint/2010/main" val="55786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summed all reported traumas for each hospital from 2011 to 2015 in the Legacy data.  This includes designated trauma centers and community hospitals and demonstrates the wide range of traumas reported by participating Massachusetts facilities</a:t>
            </a:r>
          </a:p>
          <a:p>
            <a:r>
              <a:rPr lang="en-US" sz="1200" dirty="0"/>
              <a:t>Names have been removed to maintain anonymity</a:t>
            </a:r>
          </a:p>
          <a:p>
            <a:r>
              <a:rPr lang="en-US" sz="1200" dirty="0"/>
              <a:t>These are preliminary data, include 64 reporting facilities and one outlier was removed.  This figure may change after additional data cleaning and analysis.</a:t>
            </a:r>
          </a:p>
          <a:p>
            <a:r>
              <a:rPr lang="en-US" sz="1200" dirty="0"/>
              <a:t>Counts by hospital ranged from 21 to 8,431 traumas, the preliminary count for 2011-2015 is 143,576 traumas.  When hospital counts are sorted by volume you can see the counts gradually increase and the spike at the high end of the spectrum.</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33</a:t>
            </a:fld>
            <a:endParaRPr lang="en-US" altLang="en-US" dirty="0"/>
          </a:p>
        </p:txBody>
      </p:sp>
    </p:spTree>
    <p:extLst>
      <p:ext uri="{BB962C8B-B14F-4D97-AF65-F5344CB8AC3E}">
        <p14:creationId xmlns:p14="http://schemas.microsoft.com/office/powerpoint/2010/main" val="250662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79513" y="695325"/>
            <a:ext cx="4651375" cy="3487738"/>
          </a:xfrm>
          <a:ln/>
        </p:spPr>
      </p:sp>
      <p:sp>
        <p:nvSpPr>
          <p:cNvPr id="24579" name="Notes Placeholder 2"/>
          <p:cNvSpPr>
            <a:spLocks noGrp="1"/>
          </p:cNvSpPr>
          <p:nvPr>
            <p:ph type="body" idx="1"/>
          </p:nvPr>
        </p:nvSpPr>
        <p:spPr>
          <a:xfrm>
            <a:off x="701040" y="4418393"/>
            <a:ext cx="5608320" cy="4182979"/>
          </a:xfrm>
          <a:noFill/>
        </p:spPr>
        <p:txBody>
          <a:bodyPr lIns="93433" tIns="46718" rIns="93433" bIns="46718"/>
          <a:lstStyle/>
          <a:p>
            <a:pPr eaLnBrk="1" hangingPunct="1"/>
            <a:endParaRPr lang="en-US" altLang="en-US" dirty="0">
              <a:latin typeface="Arial" pitchFamily="34" charset="0"/>
              <a:ea typeface="ＭＳ Ｐゴシック" pitchFamily="34" charset="-128"/>
            </a:endParaRPr>
          </a:p>
        </p:txBody>
      </p:sp>
      <p:sp>
        <p:nvSpPr>
          <p:cNvPr id="24580" name="Slide Number Placeholder 3"/>
          <p:cNvSpPr txBox="1">
            <a:spLocks noGrp="1"/>
          </p:cNvSpPr>
          <p:nvPr/>
        </p:nvSpPr>
        <p:spPr bwMode="auto">
          <a:xfrm>
            <a:off x="3970938" y="8828777"/>
            <a:ext cx="3037840" cy="466021"/>
          </a:xfrm>
          <a:prstGeom prst="rect">
            <a:avLst/>
          </a:prstGeom>
          <a:noFill/>
          <a:ln w="9525">
            <a:noFill/>
            <a:miter lim="800000"/>
            <a:headEnd/>
            <a:tailEnd/>
          </a:ln>
        </p:spPr>
        <p:txBody>
          <a:bodyPr lIns="93433" tIns="46718" rIns="93433" bIns="46718" anchor="b"/>
          <a:lstStyle/>
          <a:p>
            <a:pPr algn="r" defTabSz="972753" eaLnBrk="1" hangingPunct="1"/>
            <a:fld id="{31608466-B782-45AF-9CDA-27B5D3DFD136}" type="slidenum">
              <a:rPr lang="en-US" altLang="en-US" sz="1200">
                <a:latin typeface="Arial" pitchFamily="34" charset="0"/>
              </a:rPr>
              <a:pPr algn="r" defTabSz="972753" eaLnBrk="1" hangingPunct="1"/>
              <a:t>3</a:t>
            </a:fld>
            <a:endParaRPr lang="en-US" altLang="en-US" sz="1200" dirty="0">
              <a:latin typeface="Arial" pitchFamily="34" charset="0"/>
            </a:endParaRPr>
          </a:p>
        </p:txBody>
      </p:sp>
    </p:spTree>
    <p:extLst>
      <p:ext uri="{BB962C8B-B14F-4D97-AF65-F5344CB8AC3E}">
        <p14:creationId xmlns:p14="http://schemas.microsoft.com/office/powerpoint/2010/main" val="44823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lgn="just" defTabSz="904029">
              <a:spcBef>
                <a:spcPct val="30000"/>
              </a:spcBef>
              <a:spcAft>
                <a:spcPct val="30000"/>
              </a:spcAft>
              <a:buFont typeface="Monotype Sorts" pitchFamily="-84" charset="2"/>
              <a:defRPr sz="1200">
                <a:solidFill>
                  <a:schemeClr val="tx1"/>
                </a:solidFill>
                <a:latin typeface="Arial" pitchFamily="34" charset="0"/>
                <a:ea typeface="ＭＳ Ｐゴシック" pitchFamily="34" charset="-128"/>
              </a:defRPr>
            </a:lvl1pPr>
            <a:lvl2pPr marL="748824" indent="-288009" algn="just" defTabSz="904029">
              <a:spcBef>
                <a:spcPct val="30000"/>
              </a:spcBef>
              <a:buChar char="•"/>
              <a:defRPr sz="1200">
                <a:solidFill>
                  <a:schemeClr val="tx1"/>
                </a:solidFill>
                <a:latin typeface="Arial" pitchFamily="34" charset="0"/>
                <a:ea typeface="ＭＳ Ｐゴシック" pitchFamily="34" charset="-128"/>
              </a:defRPr>
            </a:lvl2pPr>
            <a:lvl3pPr marL="1150437" indent="-228807" algn="just" defTabSz="904029">
              <a:spcBef>
                <a:spcPct val="30000"/>
              </a:spcBef>
              <a:buFont typeface="Arial" pitchFamily="34" charset="0"/>
              <a:buChar char="–"/>
              <a:defRPr sz="1000">
                <a:solidFill>
                  <a:schemeClr val="tx1"/>
                </a:solidFill>
                <a:latin typeface="Arial" pitchFamily="34" charset="0"/>
                <a:ea typeface="ＭＳ Ｐゴシック" pitchFamily="34" charset="-128"/>
              </a:defRPr>
            </a:lvl3pPr>
            <a:lvl4pPr marL="1612851" indent="-228807" defTabSz="904029">
              <a:spcBef>
                <a:spcPct val="30000"/>
              </a:spcBef>
              <a:defRPr sz="1200">
                <a:solidFill>
                  <a:schemeClr val="tx1"/>
                </a:solidFill>
                <a:latin typeface="Arial" pitchFamily="34" charset="0"/>
                <a:ea typeface="ＭＳ Ｐゴシック" pitchFamily="34" charset="-128"/>
              </a:defRPr>
            </a:lvl4pPr>
            <a:lvl5pPr marL="2073665" indent="-228807" defTabSz="904029">
              <a:spcBef>
                <a:spcPct val="30000"/>
              </a:spcBef>
              <a:defRPr sz="1200">
                <a:solidFill>
                  <a:schemeClr val="tx1"/>
                </a:solidFill>
                <a:latin typeface="Times New Roman" pitchFamily="18" charset="0"/>
                <a:ea typeface="ＭＳ Ｐゴシック" pitchFamily="34" charset="-128"/>
              </a:defRPr>
            </a:lvl5pPr>
            <a:lvl6pPr marL="2534480"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95294"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56109"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916924" indent="-228807" defTabSz="904029"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spcAft>
                <a:spcPct val="0"/>
              </a:spcAft>
              <a:buFontTx/>
              <a:buNone/>
              <a:defRPr/>
            </a:pPr>
            <a:fld id="{DC21CE99-3878-458E-943E-A5E2570AB739}" type="slidenum">
              <a:rPr lang="en-US" altLang="en-US" smtClean="0">
                <a:latin typeface="Times New Roman" pitchFamily="18" charset="0"/>
              </a:rPr>
              <a:pPr algn="r">
                <a:spcBef>
                  <a:spcPct val="0"/>
                </a:spcBef>
                <a:spcAft>
                  <a:spcPct val="0"/>
                </a:spcAft>
                <a:buFontTx/>
                <a:buNone/>
                <a:defRPr/>
              </a:pPr>
              <a:t>5</a:t>
            </a:fld>
            <a:endParaRPr lang="en-US" altLang="en-US" dirty="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65523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8</a:t>
            </a:fld>
            <a:endParaRPr lang="en-US" altLang="en-US" dirty="0"/>
          </a:p>
        </p:txBody>
      </p:sp>
    </p:spTree>
    <p:extLst>
      <p:ext uri="{BB962C8B-B14F-4D97-AF65-F5344CB8AC3E}">
        <p14:creationId xmlns:p14="http://schemas.microsoft.com/office/powerpoint/2010/main" val="174147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10</a:t>
            </a:fld>
            <a:endParaRPr lang="en-US" altLang="en-US" dirty="0"/>
          </a:p>
        </p:txBody>
      </p:sp>
    </p:spTree>
    <p:extLst>
      <p:ext uri="{BB962C8B-B14F-4D97-AF65-F5344CB8AC3E}">
        <p14:creationId xmlns:p14="http://schemas.microsoft.com/office/powerpoint/2010/main" val="1741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15</a:t>
            </a:fld>
            <a:endParaRPr lang="en-US" altLang="en-US" dirty="0"/>
          </a:p>
        </p:txBody>
      </p:sp>
    </p:spTree>
    <p:extLst>
      <p:ext uri="{BB962C8B-B14F-4D97-AF65-F5344CB8AC3E}">
        <p14:creationId xmlns:p14="http://schemas.microsoft.com/office/powerpoint/2010/main" val="222818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16</a:t>
            </a:fld>
            <a:endParaRPr lang="en-US" altLang="en-US" dirty="0"/>
          </a:p>
        </p:txBody>
      </p:sp>
    </p:spTree>
    <p:extLst>
      <p:ext uri="{BB962C8B-B14F-4D97-AF65-F5344CB8AC3E}">
        <p14:creationId xmlns:p14="http://schemas.microsoft.com/office/powerpoint/2010/main" val="125299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Reported unintentional bites were predominantly dog bites, at over 900 from 2011-2015, other bites and stings were also common, with unintentional human bites were </a:t>
            </a:r>
            <a:r>
              <a:rPr lang="en-US"/>
              <a:t>quite rare.</a:t>
            </a:r>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22</a:t>
            </a:fld>
            <a:endParaRPr lang="en-US" altLang="en-US" dirty="0"/>
          </a:p>
        </p:txBody>
      </p:sp>
    </p:spTree>
    <p:extLst>
      <p:ext uri="{BB962C8B-B14F-4D97-AF65-F5344CB8AC3E}">
        <p14:creationId xmlns:p14="http://schemas.microsoft.com/office/powerpoint/2010/main" val="159796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hospitals and non designated trauma centers received the majority of dog bite patients, particularly dog bites and bites that fell into the other category.  </a:t>
            </a:r>
          </a:p>
          <a:p>
            <a:endParaRPr lang="en-US" dirty="0"/>
          </a:p>
          <a:p>
            <a:endParaRPr lang="en-US" dirty="0"/>
          </a:p>
          <a:p>
            <a:r>
              <a:rPr lang="en-US" dirty="0"/>
              <a:t>Over 1,000 bites meeting registry requirements, including hospitalization, were treated by community hospitals, vs just under three hundred in teaching hospitals.</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23</a:t>
            </a:fld>
            <a:endParaRPr lang="en-US" altLang="en-US" dirty="0"/>
          </a:p>
        </p:txBody>
      </p:sp>
    </p:spTree>
    <p:extLst>
      <p:ext uri="{BB962C8B-B14F-4D97-AF65-F5344CB8AC3E}">
        <p14:creationId xmlns:p14="http://schemas.microsoft.com/office/powerpoint/2010/main" val="3200315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latin typeface="Calibri" pitchFamily="34" charset="0"/>
            </a:endParaRPr>
          </a:p>
        </p:txBody>
      </p:sp>
      <p:sp>
        <p:nvSpPr>
          <p:cNvPr id="5"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p>
        </p:txBody>
      </p:sp>
      <p:pic>
        <p:nvPicPr>
          <p:cNvPr id="6" name="Picture 4" descr="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8861"/>
          <a:stretch>
            <a:fillRect/>
          </a:stretch>
        </p:blipFill>
        <p:spPr bwMode="auto">
          <a:xfrm>
            <a:off x="-3175" y="223838"/>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ectangle 3"/>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2201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r>
              <a:rPr lang="en-US" dirty="0"/>
              <a:t>For Policy Development Purposes Only</a:t>
            </a:r>
          </a:p>
        </p:txBody>
      </p:sp>
    </p:spTree>
    <p:extLst>
      <p:ext uri="{BB962C8B-B14F-4D97-AF65-F5344CB8AC3E}">
        <p14:creationId xmlns:p14="http://schemas.microsoft.com/office/powerpoint/2010/main" val="93172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A0057DB5-8FF7-4BA7-8914-A1AF0B1A2C5F}" type="slidenum">
              <a:rPr lang="en-US" altLang="en-US"/>
              <a:pPr>
                <a:defRPr/>
              </a:pPr>
              <a:t>‹#›</a:t>
            </a:fld>
            <a:endParaRPr lang="en-US" altLang="en-US" dirty="0"/>
          </a:p>
        </p:txBody>
      </p:sp>
    </p:spTree>
    <p:extLst>
      <p:ext uri="{BB962C8B-B14F-4D97-AF65-F5344CB8AC3E}">
        <p14:creationId xmlns:p14="http://schemas.microsoft.com/office/powerpoint/2010/main" val="37154433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8FB655A9-5437-46F7-BE10-B733BBE993DD}" type="slidenum">
              <a:rPr lang="en-US" altLang="en-US"/>
              <a:pPr>
                <a:defRPr/>
              </a:pPr>
              <a:t>‹#›</a:t>
            </a:fld>
            <a:endParaRPr lang="en-US" altLang="en-US" dirty="0"/>
          </a:p>
        </p:txBody>
      </p:sp>
    </p:spTree>
    <p:extLst>
      <p:ext uri="{BB962C8B-B14F-4D97-AF65-F5344CB8AC3E}">
        <p14:creationId xmlns:p14="http://schemas.microsoft.com/office/powerpoint/2010/main" val="29254818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E73A7EAF-A988-4BC9-BBA0-994513A9C5CD}" type="slidenum">
              <a:rPr lang="en-US" altLang="en-US"/>
              <a:pPr>
                <a:defRPr/>
              </a:pPr>
              <a:t>‹#›</a:t>
            </a:fld>
            <a:endParaRPr lang="en-US" altLang="en-US" dirty="0"/>
          </a:p>
        </p:txBody>
      </p:sp>
    </p:spTree>
    <p:extLst>
      <p:ext uri="{BB962C8B-B14F-4D97-AF65-F5344CB8AC3E}">
        <p14:creationId xmlns:p14="http://schemas.microsoft.com/office/powerpoint/2010/main" val="31547649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F172A28F-D383-4731-ACAF-1D27A91558E8}" type="slidenum">
              <a:rPr lang="en-US" altLang="en-US"/>
              <a:pPr>
                <a:defRPr/>
              </a:pPr>
              <a:t>‹#›</a:t>
            </a:fld>
            <a:endParaRPr lang="en-US" altLang="en-US" dirty="0"/>
          </a:p>
        </p:txBody>
      </p:sp>
    </p:spTree>
    <p:extLst>
      <p:ext uri="{BB962C8B-B14F-4D97-AF65-F5344CB8AC3E}">
        <p14:creationId xmlns:p14="http://schemas.microsoft.com/office/powerpoint/2010/main" val="10656302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EAC93801-6374-4BD5-9140-E5FBA2376FA3}" type="slidenum">
              <a:rPr lang="en-US" altLang="en-US"/>
              <a:pPr>
                <a:defRPr/>
              </a:pPr>
              <a:t>‹#›</a:t>
            </a:fld>
            <a:endParaRPr lang="en-US" altLang="en-US" dirty="0"/>
          </a:p>
        </p:txBody>
      </p:sp>
    </p:spTree>
    <p:extLst>
      <p:ext uri="{BB962C8B-B14F-4D97-AF65-F5344CB8AC3E}">
        <p14:creationId xmlns:p14="http://schemas.microsoft.com/office/powerpoint/2010/main" val="3821603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20F1697D-BE05-41B4-9122-1D794F4B6066}" type="slidenum">
              <a:rPr lang="en-US" altLang="en-US"/>
              <a:pPr>
                <a:defRPr/>
              </a:pPr>
              <a:t>‹#›</a:t>
            </a:fld>
            <a:endParaRPr lang="en-US" altLang="en-US" dirty="0"/>
          </a:p>
        </p:txBody>
      </p:sp>
    </p:spTree>
    <p:extLst>
      <p:ext uri="{BB962C8B-B14F-4D97-AF65-F5344CB8AC3E}">
        <p14:creationId xmlns:p14="http://schemas.microsoft.com/office/powerpoint/2010/main" val="40830693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516382DF-37D0-4415-86A0-912A89C81F7E}" type="slidenum">
              <a:rPr lang="en-US" altLang="en-US"/>
              <a:pPr>
                <a:defRPr/>
              </a:pPr>
              <a:t>‹#›</a:t>
            </a:fld>
            <a:endParaRPr lang="en-US" altLang="en-US" dirty="0"/>
          </a:p>
        </p:txBody>
      </p:sp>
    </p:spTree>
    <p:extLst>
      <p:ext uri="{BB962C8B-B14F-4D97-AF65-F5344CB8AC3E}">
        <p14:creationId xmlns:p14="http://schemas.microsoft.com/office/powerpoint/2010/main" val="2734423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DD0994ED-10BB-439A-A30C-E8F548AB402A}" type="slidenum">
              <a:rPr lang="en-US" altLang="en-US"/>
              <a:pPr>
                <a:defRPr/>
              </a:pPr>
              <a:t>‹#›</a:t>
            </a:fld>
            <a:endParaRPr lang="en-US" altLang="en-US" dirty="0"/>
          </a:p>
        </p:txBody>
      </p:sp>
    </p:spTree>
    <p:extLst>
      <p:ext uri="{BB962C8B-B14F-4D97-AF65-F5344CB8AC3E}">
        <p14:creationId xmlns:p14="http://schemas.microsoft.com/office/powerpoint/2010/main" val="41729929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3ED2F5DE-A505-4BD2-9D2C-818CEA9E8130}" type="slidenum">
              <a:rPr lang="en-US" altLang="en-US"/>
              <a:pPr>
                <a:defRPr/>
              </a:pPr>
              <a:t>‹#›</a:t>
            </a:fld>
            <a:endParaRPr lang="en-US" altLang="en-US" dirty="0"/>
          </a:p>
        </p:txBody>
      </p:sp>
    </p:spTree>
    <p:extLst>
      <p:ext uri="{BB962C8B-B14F-4D97-AF65-F5344CB8AC3E}">
        <p14:creationId xmlns:p14="http://schemas.microsoft.com/office/powerpoint/2010/main" val="10244266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4E744FA3-8001-4396-846C-04B17CD88470}" type="slidenum">
              <a:rPr lang="en-US" altLang="en-US"/>
              <a:pPr>
                <a:defRPr/>
              </a:pPr>
              <a:t>‹#›</a:t>
            </a:fld>
            <a:endParaRPr lang="en-US" altLang="en-US" dirty="0"/>
          </a:p>
        </p:txBody>
      </p:sp>
    </p:spTree>
    <p:extLst>
      <p:ext uri="{BB962C8B-B14F-4D97-AF65-F5344CB8AC3E}">
        <p14:creationId xmlns:p14="http://schemas.microsoft.com/office/powerpoint/2010/main" val="35515574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9DB67A76-8480-4EEA-B124-233A2FE5774D}" type="slidenum">
              <a:rPr lang="en-US" altLang="en-US"/>
              <a:pPr>
                <a:defRPr/>
              </a:pPr>
              <a:t>‹#›</a:t>
            </a:fld>
            <a:endParaRPr lang="en-US" altLang="en-US" dirty="0"/>
          </a:p>
        </p:txBody>
      </p:sp>
    </p:spTree>
    <p:extLst>
      <p:ext uri="{BB962C8B-B14F-4D97-AF65-F5344CB8AC3E}">
        <p14:creationId xmlns:p14="http://schemas.microsoft.com/office/powerpoint/2010/main" val="78680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223838"/>
            <a:ext cx="2127250" cy="5902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3838"/>
            <a:ext cx="6232525" cy="5902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5B6A19AC-5F13-45D0-82BB-124D8123118A}" type="slidenum">
              <a:rPr lang="en-US" altLang="en-US"/>
              <a:pPr>
                <a:defRPr/>
              </a:pPr>
              <a:t>‹#›</a:t>
            </a:fld>
            <a:endParaRPr lang="en-US" altLang="en-US" dirty="0"/>
          </a:p>
        </p:txBody>
      </p:sp>
    </p:spTree>
    <p:extLst>
      <p:ext uri="{BB962C8B-B14F-4D97-AF65-F5344CB8AC3E}">
        <p14:creationId xmlns:p14="http://schemas.microsoft.com/office/powerpoint/2010/main" val="3751614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9F2D1069-994C-4457-BCB8-230B112B0F78}" type="slidenum">
              <a:rPr lang="en-US" altLang="en-US"/>
              <a:pPr>
                <a:defRPr/>
              </a:pPr>
              <a:t>‹#›</a:t>
            </a:fld>
            <a:endParaRPr lang="en-US" altLang="en-US" dirty="0"/>
          </a:p>
        </p:txBody>
      </p:sp>
    </p:spTree>
    <p:extLst>
      <p:ext uri="{BB962C8B-B14F-4D97-AF65-F5344CB8AC3E}">
        <p14:creationId xmlns:p14="http://schemas.microsoft.com/office/powerpoint/2010/main" val="2325682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FC530E7-144D-41B8-859B-B8CE142CB136}" type="slidenum">
              <a:rPr lang="en-US" altLang="en-US"/>
              <a:pPr>
                <a:defRPr/>
              </a:pPr>
              <a:t>‹#›</a:t>
            </a:fld>
            <a:endParaRPr lang="en-US" altLang="en-US" dirty="0"/>
          </a:p>
        </p:txBody>
      </p:sp>
    </p:spTree>
    <p:extLst>
      <p:ext uri="{BB962C8B-B14F-4D97-AF65-F5344CB8AC3E}">
        <p14:creationId xmlns:p14="http://schemas.microsoft.com/office/powerpoint/2010/main" val="1964370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E1EC910-F471-49E7-A50B-79DE0C8ADBE9}" type="slidenum">
              <a:rPr lang="en-US" altLang="en-US"/>
              <a:pPr>
                <a:defRPr/>
              </a:pPr>
              <a:t>‹#›</a:t>
            </a:fld>
            <a:endParaRPr lang="en-US" altLang="en-US" dirty="0"/>
          </a:p>
        </p:txBody>
      </p:sp>
    </p:spTree>
    <p:extLst>
      <p:ext uri="{BB962C8B-B14F-4D97-AF65-F5344CB8AC3E}">
        <p14:creationId xmlns:p14="http://schemas.microsoft.com/office/powerpoint/2010/main" val="23174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54052CE-05A3-43E4-982A-C0FF7867FDEB}" type="slidenum">
              <a:rPr lang="en-US" altLang="en-US"/>
              <a:pPr>
                <a:defRPr/>
              </a:pPr>
              <a:t>‹#›</a:t>
            </a:fld>
            <a:endParaRPr lang="en-US" altLang="en-US" dirty="0"/>
          </a:p>
        </p:txBody>
      </p:sp>
    </p:spTree>
    <p:extLst>
      <p:ext uri="{BB962C8B-B14F-4D97-AF65-F5344CB8AC3E}">
        <p14:creationId xmlns:p14="http://schemas.microsoft.com/office/powerpoint/2010/main" val="39578506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35F0D54-3B23-4165-82DF-C74BF2BBDDDB}" type="slidenum">
              <a:rPr lang="en-US" altLang="en-US"/>
              <a:pPr>
                <a:defRPr/>
              </a:pPr>
              <a:t>‹#›</a:t>
            </a:fld>
            <a:endParaRPr lang="en-US" altLang="en-US" dirty="0"/>
          </a:p>
        </p:txBody>
      </p:sp>
    </p:spTree>
    <p:extLst>
      <p:ext uri="{BB962C8B-B14F-4D97-AF65-F5344CB8AC3E}">
        <p14:creationId xmlns:p14="http://schemas.microsoft.com/office/powerpoint/2010/main" val="36093126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7D380E01-C9C7-4D48-AC85-58A0F2DA4274}" type="slidenum">
              <a:rPr lang="en-US" altLang="en-US"/>
              <a:pPr>
                <a:defRPr/>
              </a:pPr>
              <a:t>‹#›</a:t>
            </a:fld>
            <a:endParaRPr lang="en-US" altLang="en-US" dirty="0"/>
          </a:p>
        </p:txBody>
      </p:sp>
    </p:spTree>
    <p:extLst>
      <p:ext uri="{BB962C8B-B14F-4D97-AF65-F5344CB8AC3E}">
        <p14:creationId xmlns:p14="http://schemas.microsoft.com/office/powerpoint/2010/main" val="38368281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A30D027E-C267-4D7C-A545-0866C61390CE}" type="slidenum">
              <a:rPr lang="en-US" altLang="en-US"/>
              <a:pPr>
                <a:defRPr/>
              </a:pPr>
              <a:t>‹#›</a:t>
            </a:fld>
            <a:endParaRPr lang="en-US" altLang="en-US" dirty="0"/>
          </a:p>
        </p:txBody>
      </p:sp>
    </p:spTree>
    <p:extLst>
      <p:ext uri="{BB962C8B-B14F-4D97-AF65-F5344CB8AC3E}">
        <p14:creationId xmlns:p14="http://schemas.microsoft.com/office/powerpoint/2010/main" val="42778771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0651516B-1CB7-4BE6-A6D1-015F25DBC63B}" type="slidenum">
              <a:rPr lang="en-US" altLang="en-US"/>
              <a:pPr>
                <a:defRPr/>
              </a:pPr>
              <a:t>‹#›</a:t>
            </a:fld>
            <a:endParaRPr lang="en-US" altLang="en-US" dirty="0"/>
          </a:p>
        </p:txBody>
      </p:sp>
    </p:spTree>
    <p:extLst>
      <p:ext uri="{BB962C8B-B14F-4D97-AF65-F5344CB8AC3E}">
        <p14:creationId xmlns:p14="http://schemas.microsoft.com/office/powerpoint/2010/main" val="2793032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4CE2EE80-13CE-475A-ADCB-47ABB58CD602}" type="slidenum">
              <a:rPr lang="en-US" altLang="en-US"/>
              <a:pPr>
                <a:defRPr/>
              </a:pPr>
              <a:t>‹#›</a:t>
            </a:fld>
            <a:endParaRPr lang="en-US" altLang="en-US" dirty="0"/>
          </a:p>
        </p:txBody>
      </p:sp>
    </p:spTree>
    <p:extLst>
      <p:ext uri="{BB962C8B-B14F-4D97-AF65-F5344CB8AC3E}">
        <p14:creationId xmlns:p14="http://schemas.microsoft.com/office/powerpoint/2010/main" val="20451886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69A0A19-E671-4A3D-B5F7-1B4F9E7412C4}" type="slidenum">
              <a:rPr lang="en-US" altLang="en-US"/>
              <a:pPr>
                <a:defRPr/>
              </a:pPr>
              <a:t>‹#›</a:t>
            </a:fld>
            <a:endParaRPr lang="en-US" altLang="en-US" dirty="0"/>
          </a:p>
        </p:txBody>
      </p:sp>
    </p:spTree>
    <p:extLst>
      <p:ext uri="{BB962C8B-B14F-4D97-AF65-F5344CB8AC3E}">
        <p14:creationId xmlns:p14="http://schemas.microsoft.com/office/powerpoint/2010/main" val="229639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1313" y="223838"/>
            <a:ext cx="4818062" cy="708025"/>
          </a:xfrm>
        </p:spPr>
        <p:txBody>
          <a:bodyPr/>
          <a:lstStyle/>
          <a:p>
            <a:r>
              <a:rPr lang="en-US"/>
              <a:t>Click to edit Master title style</a:t>
            </a:r>
          </a:p>
        </p:txBody>
      </p:sp>
      <p:sp>
        <p:nvSpPr>
          <p:cNvPr id="3" name="Table Placeholder 2"/>
          <p:cNvSpPr>
            <a:spLocks noGrp="1"/>
          </p:cNvSpPr>
          <p:nvPr>
            <p:ph type="tbl" idx="1"/>
          </p:nvPr>
        </p:nvSpPr>
        <p:spPr>
          <a:xfrm>
            <a:off x="457200" y="1314450"/>
            <a:ext cx="8229600" cy="4811713"/>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927C9FCF-F3F4-40F2-BD82-0E67C2AB7E05}" type="slidenum">
              <a:rPr lang="en-US" altLang="en-US"/>
              <a:pPr>
                <a:defRPr/>
              </a:pPr>
              <a:t>‹#›</a:t>
            </a:fld>
            <a:endParaRPr lang="en-US" altLang="en-US" dirty="0"/>
          </a:p>
        </p:txBody>
      </p:sp>
    </p:spTree>
    <p:extLst>
      <p:ext uri="{BB962C8B-B14F-4D97-AF65-F5344CB8AC3E}">
        <p14:creationId xmlns:p14="http://schemas.microsoft.com/office/powerpoint/2010/main" val="3043539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EA6F9E2-5F4C-40F5-8EE7-0E1B8D8185F1}" type="slidenum">
              <a:rPr lang="en-US" altLang="en-US"/>
              <a:pPr>
                <a:defRPr/>
              </a:pPr>
              <a:t>‹#›</a:t>
            </a:fld>
            <a:endParaRPr lang="en-US" altLang="en-US" dirty="0"/>
          </a:p>
        </p:txBody>
      </p:sp>
    </p:spTree>
    <p:extLst>
      <p:ext uri="{BB962C8B-B14F-4D97-AF65-F5344CB8AC3E}">
        <p14:creationId xmlns:p14="http://schemas.microsoft.com/office/powerpoint/2010/main" val="38712970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1D538FA-0A8D-4A17-AC85-204BD3ED2E0B}" type="slidenum">
              <a:rPr lang="en-US" altLang="en-US"/>
              <a:pPr>
                <a:defRPr/>
              </a:pPr>
              <a:t>‹#›</a:t>
            </a:fld>
            <a:endParaRPr lang="en-US" altLang="en-US" dirty="0"/>
          </a:p>
        </p:txBody>
      </p:sp>
    </p:spTree>
    <p:extLst>
      <p:ext uri="{BB962C8B-B14F-4D97-AF65-F5344CB8AC3E}">
        <p14:creationId xmlns:p14="http://schemas.microsoft.com/office/powerpoint/2010/main" val="54968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42865EF8-BA54-4476-BA33-A01CE7F0ED92}" type="slidenum">
              <a:rPr lang="en-US" altLang="en-US"/>
              <a:pPr>
                <a:defRPr/>
              </a:pPr>
              <a:t>‹#›</a:t>
            </a:fld>
            <a:endParaRPr lang="en-US" altLang="en-US" dirty="0"/>
          </a:p>
        </p:txBody>
      </p:sp>
    </p:spTree>
    <p:extLst>
      <p:ext uri="{BB962C8B-B14F-4D97-AF65-F5344CB8AC3E}">
        <p14:creationId xmlns:p14="http://schemas.microsoft.com/office/powerpoint/2010/main" val="63987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E229ABF-028A-490C-AF4C-248A0301E76D}" type="slidenum">
              <a:rPr lang="en-US" altLang="en-US"/>
              <a:pPr>
                <a:defRPr/>
              </a:pPr>
              <a:t>‹#›</a:t>
            </a:fld>
            <a:endParaRPr lang="en-US" altLang="en-US" dirty="0"/>
          </a:p>
        </p:txBody>
      </p:sp>
    </p:spTree>
    <p:extLst>
      <p:ext uri="{BB962C8B-B14F-4D97-AF65-F5344CB8AC3E}">
        <p14:creationId xmlns:p14="http://schemas.microsoft.com/office/powerpoint/2010/main" val="4128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FB7974C9-E980-4318-BF1D-D7BE50CB950C}" type="slidenum">
              <a:rPr lang="en-US" altLang="en-US"/>
              <a:pPr>
                <a:defRPr/>
              </a:pPr>
              <a:t>‹#›</a:t>
            </a:fld>
            <a:endParaRPr lang="en-US" altLang="en-US" dirty="0"/>
          </a:p>
        </p:txBody>
      </p:sp>
    </p:spTree>
    <p:extLst>
      <p:ext uri="{BB962C8B-B14F-4D97-AF65-F5344CB8AC3E}">
        <p14:creationId xmlns:p14="http://schemas.microsoft.com/office/powerpoint/2010/main" val="1418655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F0F983C3-5F08-4682-91F6-0BFB2BE94BF2}" type="slidenum">
              <a:rPr lang="en-US" altLang="en-US"/>
              <a:pPr>
                <a:defRPr/>
              </a:pPr>
              <a:t>‹#›</a:t>
            </a:fld>
            <a:endParaRPr lang="en-US" altLang="en-US" dirty="0"/>
          </a:p>
        </p:txBody>
      </p:sp>
    </p:spTree>
    <p:extLst>
      <p:ext uri="{BB962C8B-B14F-4D97-AF65-F5344CB8AC3E}">
        <p14:creationId xmlns:p14="http://schemas.microsoft.com/office/powerpoint/2010/main" val="407100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E17EEE05-FAC0-4D6F-BC80-8D92EBD3990E}" type="slidenum">
              <a:rPr lang="en-US" altLang="en-US"/>
              <a:pPr>
                <a:defRPr/>
              </a:pPr>
              <a:t>‹#›</a:t>
            </a:fld>
            <a:endParaRPr lang="en-US" altLang="en-US" dirty="0"/>
          </a:p>
        </p:txBody>
      </p:sp>
    </p:spTree>
    <p:extLst>
      <p:ext uri="{BB962C8B-B14F-4D97-AF65-F5344CB8AC3E}">
        <p14:creationId xmlns:p14="http://schemas.microsoft.com/office/powerpoint/2010/main" val="4229834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2A95D9CA-FDE7-4040-A0A8-1C02355BDEBE}" type="slidenum">
              <a:rPr lang="en-US" altLang="en-US"/>
              <a:pPr>
                <a:defRPr/>
              </a:pPr>
              <a:t>‹#›</a:t>
            </a:fld>
            <a:endParaRPr lang="en-US" altLang="en-US" dirty="0"/>
          </a:p>
        </p:txBody>
      </p:sp>
    </p:spTree>
    <p:extLst>
      <p:ext uri="{BB962C8B-B14F-4D97-AF65-F5344CB8AC3E}">
        <p14:creationId xmlns:p14="http://schemas.microsoft.com/office/powerpoint/2010/main" val="75395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BA291E3E-BF31-4D0D-B716-39DDD0891F1F}" type="slidenum">
              <a:rPr lang="en-US" altLang="en-US"/>
              <a:pPr>
                <a:defRPr/>
              </a:pPr>
              <a:t>‹#›</a:t>
            </a:fld>
            <a:endParaRPr lang="en-US" altLang="en-US" dirty="0"/>
          </a:p>
        </p:txBody>
      </p:sp>
    </p:spTree>
    <p:extLst>
      <p:ext uri="{BB962C8B-B14F-4D97-AF65-F5344CB8AC3E}">
        <p14:creationId xmlns:p14="http://schemas.microsoft.com/office/powerpoint/2010/main" val="133108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57200" y="6354082"/>
            <a:ext cx="3962628" cy="476250"/>
          </a:xfrm>
          <a:ln/>
        </p:spPr>
        <p:txBody>
          <a:bodyPr/>
          <a:lstStyle>
            <a:lvl1pPr algn="l">
              <a:defRPr lang="en-US" sz="1600" b="1"/>
            </a:lvl1pPr>
          </a:lstStyle>
          <a:p>
            <a:pPr>
              <a:defRPr/>
            </a:pPr>
            <a:r>
              <a:rPr lang="en-US" altLang="en-US" dirty="0"/>
              <a:t>For Policy Development Purposes Only</a:t>
            </a:r>
            <a:endParaRPr lang="en-US" sz="1800" dirty="0"/>
          </a:p>
        </p:txBody>
      </p:sp>
      <p:sp>
        <p:nvSpPr>
          <p:cNvPr id="5" name="Rectangle 6"/>
          <p:cNvSpPr>
            <a:spLocks noGrp="1" noChangeArrowheads="1"/>
          </p:cNvSpPr>
          <p:nvPr>
            <p:ph type="sldNum" sz="quarter" idx="11"/>
          </p:nvPr>
        </p:nvSpPr>
        <p:spPr>
          <a:ln/>
        </p:spPr>
        <p:txBody>
          <a:bodyPr anchor="b"/>
          <a:lstStyle>
            <a:lvl1pPr>
              <a:defRPr/>
            </a:lvl1pPr>
          </a:lstStyle>
          <a:p>
            <a:pPr>
              <a:defRPr/>
            </a:pPr>
            <a:r>
              <a:rPr lang="en-US" altLang="en-US" dirty="0"/>
              <a:t>Slide </a:t>
            </a:r>
            <a:fld id="{9A3CBEC9-3421-470A-8847-5F6DEB543E53}" type="slidenum">
              <a:rPr lang="en-US" altLang="en-US"/>
              <a:pPr>
                <a:defRPr/>
              </a:pPr>
              <a:t>‹#›</a:t>
            </a:fld>
            <a:endParaRPr lang="en-US" altLang="en-US" dirty="0"/>
          </a:p>
        </p:txBody>
      </p:sp>
    </p:spTree>
    <p:extLst>
      <p:ext uri="{BB962C8B-B14F-4D97-AF65-F5344CB8AC3E}">
        <p14:creationId xmlns:p14="http://schemas.microsoft.com/office/powerpoint/2010/main" val="495758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A6F70B50-70AB-42C2-9BE4-98D9AA96E49D}" type="slidenum">
              <a:rPr lang="en-US" altLang="en-US"/>
              <a:pPr>
                <a:defRPr/>
              </a:pPr>
              <a:t>‹#›</a:t>
            </a:fld>
            <a:endParaRPr lang="en-US" altLang="en-US" dirty="0"/>
          </a:p>
        </p:txBody>
      </p:sp>
    </p:spTree>
    <p:extLst>
      <p:ext uri="{BB962C8B-B14F-4D97-AF65-F5344CB8AC3E}">
        <p14:creationId xmlns:p14="http://schemas.microsoft.com/office/powerpoint/2010/main" val="381299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832559CC-424E-4BCC-A699-40410B1EB383}" type="slidenum">
              <a:rPr lang="en-US" altLang="en-US"/>
              <a:pPr>
                <a:defRPr/>
              </a:pPr>
              <a:t>‹#›</a:t>
            </a:fld>
            <a:endParaRPr lang="en-US" altLang="en-US" dirty="0"/>
          </a:p>
        </p:txBody>
      </p:sp>
    </p:spTree>
    <p:extLst>
      <p:ext uri="{BB962C8B-B14F-4D97-AF65-F5344CB8AC3E}">
        <p14:creationId xmlns:p14="http://schemas.microsoft.com/office/powerpoint/2010/main" val="308269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E851F6DA-C4D7-4CD6-9A69-FE5772C34F1C}" type="slidenum">
              <a:rPr lang="en-US" altLang="en-US"/>
              <a:pPr>
                <a:defRPr/>
              </a:pPr>
              <a:t>‹#›</a:t>
            </a:fld>
            <a:endParaRPr lang="en-US" altLang="en-US" dirty="0"/>
          </a:p>
        </p:txBody>
      </p:sp>
    </p:spTree>
    <p:extLst>
      <p:ext uri="{BB962C8B-B14F-4D97-AF65-F5344CB8AC3E}">
        <p14:creationId xmlns:p14="http://schemas.microsoft.com/office/powerpoint/2010/main" val="38468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822F81D6-EFAC-40F8-9EB6-89E513D40C80}" type="slidenum">
              <a:rPr lang="en-US" altLang="en-US"/>
              <a:pPr>
                <a:defRPr/>
              </a:pPr>
              <a:t>‹#›</a:t>
            </a:fld>
            <a:endParaRPr lang="en-US" altLang="en-US" dirty="0"/>
          </a:p>
        </p:txBody>
      </p:sp>
    </p:spTree>
    <p:extLst>
      <p:ext uri="{BB962C8B-B14F-4D97-AF65-F5344CB8AC3E}">
        <p14:creationId xmlns:p14="http://schemas.microsoft.com/office/powerpoint/2010/main" val="190271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75C0F5B8-3C67-49FB-BFDE-53F19291CCB8}" type="slidenum">
              <a:rPr lang="en-US" altLang="en-US"/>
              <a:pPr>
                <a:defRPr/>
              </a:pPr>
              <a:t>‹#›</a:t>
            </a:fld>
            <a:endParaRPr lang="en-US" altLang="en-US" dirty="0"/>
          </a:p>
        </p:txBody>
      </p:sp>
    </p:spTree>
    <p:extLst>
      <p:ext uri="{BB962C8B-B14F-4D97-AF65-F5344CB8AC3E}">
        <p14:creationId xmlns:p14="http://schemas.microsoft.com/office/powerpoint/2010/main" val="416114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230AEE11-BE99-4372-8245-3BDAF12E6F8E}" type="slidenum">
              <a:rPr lang="en-US" altLang="en-US"/>
              <a:pPr>
                <a:defRPr/>
              </a:pPr>
              <a:t>‹#›</a:t>
            </a:fld>
            <a:endParaRPr lang="en-US" altLang="en-US" dirty="0"/>
          </a:p>
        </p:txBody>
      </p:sp>
    </p:spTree>
    <p:extLst>
      <p:ext uri="{BB962C8B-B14F-4D97-AF65-F5344CB8AC3E}">
        <p14:creationId xmlns:p14="http://schemas.microsoft.com/office/powerpoint/2010/main" val="4267312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A02EDF9D-FBE3-4002-856C-24217C4C199F}" type="slidenum">
              <a:rPr lang="en-US" altLang="en-US"/>
              <a:pPr>
                <a:defRPr/>
              </a:pPr>
              <a:t>‹#›</a:t>
            </a:fld>
            <a:endParaRPr lang="en-US" altLang="en-US" dirty="0"/>
          </a:p>
        </p:txBody>
      </p:sp>
    </p:spTree>
    <p:extLst>
      <p:ext uri="{BB962C8B-B14F-4D97-AF65-F5344CB8AC3E}">
        <p14:creationId xmlns:p14="http://schemas.microsoft.com/office/powerpoint/2010/main" val="267218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8772767C-F98F-42DD-B5E3-835C17AD9213}" type="slidenum">
              <a:rPr lang="en-US" altLang="en-US"/>
              <a:pPr>
                <a:defRPr/>
              </a:pPr>
              <a:t>‹#›</a:t>
            </a:fld>
            <a:endParaRPr lang="en-US" altLang="en-US" dirty="0"/>
          </a:p>
        </p:txBody>
      </p:sp>
    </p:spTree>
    <p:extLst>
      <p:ext uri="{BB962C8B-B14F-4D97-AF65-F5344CB8AC3E}">
        <p14:creationId xmlns:p14="http://schemas.microsoft.com/office/powerpoint/2010/main" val="303952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930C91F6-8D43-4265-B8AC-16A4DA030A11}" type="slidenum">
              <a:rPr lang="en-US" altLang="en-US"/>
              <a:pPr>
                <a:defRPr/>
              </a:pPr>
              <a:t>‹#›</a:t>
            </a:fld>
            <a:endParaRPr lang="en-US" altLang="en-US" dirty="0"/>
          </a:p>
        </p:txBody>
      </p:sp>
    </p:spTree>
    <p:extLst>
      <p:ext uri="{BB962C8B-B14F-4D97-AF65-F5344CB8AC3E}">
        <p14:creationId xmlns:p14="http://schemas.microsoft.com/office/powerpoint/2010/main" val="342439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5DA88E3B-86B4-444A-BB61-928A637C5E3E}" type="slidenum">
              <a:rPr lang="en-US" altLang="en-US"/>
              <a:pPr>
                <a:defRPr/>
              </a:pPr>
              <a:t>‹#›</a:t>
            </a:fld>
            <a:endParaRPr lang="en-US" altLang="en-US" dirty="0"/>
          </a:p>
        </p:txBody>
      </p:sp>
    </p:spTree>
    <p:extLst>
      <p:ext uri="{BB962C8B-B14F-4D97-AF65-F5344CB8AC3E}">
        <p14:creationId xmlns:p14="http://schemas.microsoft.com/office/powerpoint/2010/main" val="305647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D1B72EA1-7B23-430E-A64E-0ED8745C61B7}" type="slidenum">
              <a:rPr lang="en-US" altLang="en-US"/>
              <a:pPr>
                <a:defRPr/>
              </a:pPr>
              <a:t>‹#›</a:t>
            </a:fld>
            <a:endParaRPr lang="en-US" altLang="en-US" dirty="0"/>
          </a:p>
        </p:txBody>
      </p:sp>
    </p:spTree>
    <p:extLst>
      <p:ext uri="{BB962C8B-B14F-4D97-AF65-F5344CB8AC3E}">
        <p14:creationId xmlns:p14="http://schemas.microsoft.com/office/powerpoint/2010/main" val="1806526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2898DEE4-5715-466A-AE17-16767AD409E5}" type="slidenum">
              <a:rPr lang="en-US" altLang="en-US"/>
              <a:pPr>
                <a:defRPr/>
              </a:pPr>
              <a:t>‹#›</a:t>
            </a:fld>
            <a:endParaRPr lang="en-US" altLang="en-US" dirty="0"/>
          </a:p>
        </p:txBody>
      </p:sp>
    </p:spTree>
    <p:extLst>
      <p:ext uri="{BB962C8B-B14F-4D97-AF65-F5344CB8AC3E}">
        <p14:creationId xmlns:p14="http://schemas.microsoft.com/office/powerpoint/2010/main" val="1115779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A4C4C5D5-E614-4D90-BBA9-26EE154C371A}" type="slidenum">
              <a:rPr lang="en-US" altLang="en-US"/>
              <a:pPr>
                <a:defRPr/>
              </a:pPr>
              <a:t>‹#›</a:t>
            </a:fld>
            <a:endParaRPr lang="en-US" altLang="en-US" dirty="0"/>
          </a:p>
        </p:txBody>
      </p:sp>
    </p:spTree>
    <p:extLst>
      <p:ext uri="{BB962C8B-B14F-4D97-AF65-F5344CB8AC3E}">
        <p14:creationId xmlns:p14="http://schemas.microsoft.com/office/powerpoint/2010/main" val="3461918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61E685D4-FB7B-4753-B141-C70E149CE88A}" type="slidenum">
              <a:rPr lang="en-US" altLang="en-US"/>
              <a:pPr>
                <a:defRPr/>
              </a:pPr>
              <a:t>‹#›</a:t>
            </a:fld>
            <a:endParaRPr lang="en-US" altLang="en-US" dirty="0"/>
          </a:p>
        </p:txBody>
      </p:sp>
    </p:spTree>
    <p:extLst>
      <p:ext uri="{BB962C8B-B14F-4D97-AF65-F5344CB8AC3E}">
        <p14:creationId xmlns:p14="http://schemas.microsoft.com/office/powerpoint/2010/main" val="1006463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53D48A21-AA24-4C04-8756-391CADAF404C}" type="slidenum">
              <a:rPr lang="en-US" altLang="en-US"/>
              <a:pPr>
                <a:defRPr/>
              </a:pPr>
              <a:t>‹#›</a:t>
            </a:fld>
            <a:endParaRPr lang="en-US" altLang="en-US" dirty="0"/>
          </a:p>
        </p:txBody>
      </p:sp>
    </p:spTree>
    <p:extLst>
      <p:ext uri="{BB962C8B-B14F-4D97-AF65-F5344CB8AC3E}">
        <p14:creationId xmlns:p14="http://schemas.microsoft.com/office/powerpoint/2010/main" val="1665817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D6BBC717-E613-47A6-AE4E-34E91B1746F0}" type="slidenum">
              <a:rPr lang="en-US" altLang="en-US"/>
              <a:pPr>
                <a:defRPr/>
              </a:pPr>
              <a:t>‹#›</a:t>
            </a:fld>
            <a:endParaRPr lang="en-US" altLang="en-US" dirty="0"/>
          </a:p>
        </p:txBody>
      </p:sp>
    </p:spTree>
    <p:extLst>
      <p:ext uri="{BB962C8B-B14F-4D97-AF65-F5344CB8AC3E}">
        <p14:creationId xmlns:p14="http://schemas.microsoft.com/office/powerpoint/2010/main" val="953710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66681566-3DE2-4961-BD74-828A93E79153}" type="slidenum">
              <a:rPr lang="en-US" altLang="en-US"/>
              <a:pPr>
                <a:defRPr/>
              </a:pPr>
              <a:t>‹#›</a:t>
            </a:fld>
            <a:endParaRPr lang="en-US" altLang="en-US" dirty="0"/>
          </a:p>
        </p:txBody>
      </p:sp>
    </p:spTree>
    <p:extLst>
      <p:ext uri="{BB962C8B-B14F-4D97-AF65-F5344CB8AC3E}">
        <p14:creationId xmlns:p14="http://schemas.microsoft.com/office/powerpoint/2010/main" val="1700458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911D1E16-300A-4A1B-A6BA-33DE3CF47CCF}" type="slidenum">
              <a:rPr lang="en-US" altLang="en-US"/>
              <a:pPr>
                <a:defRPr/>
              </a:pPr>
              <a:t>‹#›</a:t>
            </a:fld>
            <a:endParaRPr lang="en-US" altLang="en-US" dirty="0"/>
          </a:p>
        </p:txBody>
      </p:sp>
    </p:spTree>
    <p:extLst>
      <p:ext uri="{BB962C8B-B14F-4D97-AF65-F5344CB8AC3E}">
        <p14:creationId xmlns:p14="http://schemas.microsoft.com/office/powerpoint/2010/main" val="161711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88DCBBDC-0F58-45EE-B119-74C190FBC053}" type="slidenum">
              <a:rPr lang="en-US" altLang="en-US"/>
              <a:pPr>
                <a:defRPr/>
              </a:pPr>
              <a:t>‹#›</a:t>
            </a:fld>
            <a:endParaRPr lang="en-US" altLang="en-US" dirty="0"/>
          </a:p>
        </p:txBody>
      </p:sp>
    </p:spTree>
    <p:extLst>
      <p:ext uri="{BB962C8B-B14F-4D97-AF65-F5344CB8AC3E}">
        <p14:creationId xmlns:p14="http://schemas.microsoft.com/office/powerpoint/2010/main" val="623051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7449EEB7-2E0B-4832-B276-2D7705941067}" type="slidenum">
              <a:rPr lang="en-US" altLang="en-US"/>
              <a:pPr>
                <a:defRPr/>
              </a:pPr>
              <a:t>‹#›</a:t>
            </a:fld>
            <a:endParaRPr lang="en-US" altLang="en-US" dirty="0"/>
          </a:p>
        </p:txBody>
      </p:sp>
    </p:spTree>
    <p:extLst>
      <p:ext uri="{BB962C8B-B14F-4D97-AF65-F5344CB8AC3E}">
        <p14:creationId xmlns:p14="http://schemas.microsoft.com/office/powerpoint/2010/main" val="414181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1B0E5EEF-4DB4-4405-80CF-5D62DA3B459A}" type="slidenum">
              <a:rPr lang="en-US" altLang="en-US"/>
              <a:pPr>
                <a:defRPr/>
              </a:pPr>
              <a:t>‹#›</a:t>
            </a:fld>
            <a:endParaRPr lang="en-US" altLang="en-US" dirty="0"/>
          </a:p>
        </p:txBody>
      </p:sp>
    </p:spTree>
    <p:extLst>
      <p:ext uri="{BB962C8B-B14F-4D97-AF65-F5344CB8AC3E}">
        <p14:creationId xmlns:p14="http://schemas.microsoft.com/office/powerpoint/2010/main" val="184508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99DC3DB0-886C-48F7-9F68-2C470700E812}" type="slidenum">
              <a:rPr lang="en-US" altLang="en-US"/>
              <a:pPr>
                <a:defRPr/>
              </a:pPr>
              <a:t>‹#›</a:t>
            </a:fld>
            <a:endParaRPr lang="en-US" altLang="en-US" dirty="0"/>
          </a:p>
        </p:txBody>
      </p:sp>
    </p:spTree>
    <p:extLst>
      <p:ext uri="{BB962C8B-B14F-4D97-AF65-F5344CB8AC3E}">
        <p14:creationId xmlns:p14="http://schemas.microsoft.com/office/powerpoint/2010/main" val="768721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31C1FB6B-8DC9-4A18-AC01-1E37FA57948E}" type="slidenum">
              <a:rPr lang="en-US" altLang="en-US"/>
              <a:pPr>
                <a:defRPr/>
              </a:pPr>
              <a:t>‹#›</a:t>
            </a:fld>
            <a:endParaRPr lang="en-US" altLang="en-US" dirty="0"/>
          </a:p>
        </p:txBody>
      </p:sp>
    </p:spTree>
    <p:extLst>
      <p:ext uri="{BB962C8B-B14F-4D97-AF65-F5344CB8AC3E}">
        <p14:creationId xmlns:p14="http://schemas.microsoft.com/office/powerpoint/2010/main" val="2532101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0848229B-D487-452F-B996-4923506DF06D}" type="slidenum">
              <a:rPr lang="en-US" altLang="en-US"/>
              <a:pPr>
                <a:defRPr/>
              </a:pPr>
              <a:t>‹#›</a:t>
            </a:fld>
            <a:endParaRPr lang="en-US" altLang="en-US" dirty="0"/>
          </a:p>
        </p:txBody>
      </p:sp>
    </p:spTree>
    <p:extLst>
      <p:ext uri="{BB962C8B-B14F-4D97-AF65-F5344CB8AC3E}">
        <p14:creationId xmlns:p14="http://schemas.microsoft.com/office/powerpoint/2010/main" val="892785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3481650B-A5DA-4C75-ADB4-577AE8381396}" type="slidenum">
              <a:rPr lang="en-US" altLang="en-US"/>
              <a:pPr>
                <a:defRPr/>
              </a:pPr>
              <a:t>‹#›</a:t>
            </a:fld>
            <a:endParaRPr lang="en-US" altLang="en-US" dirty="0"/>
          </a:p>
        </p:txBody>
      </p:sp>
    </p:spTree>
    <p:extLst>
      <p:ext uri="{BB962C8B-B14F-4D97-AF65-F5344CB8AC3E}">
        <p14:creationId xmlns:p14="http://schemas.microsoft.com/office/powerpoint/2010/main" val="1463265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870C8499-9A50-43BB-A276-38DF5F70FD69}" type="slidenum">
              <a:rPr lang="en-US" altLang="en-US"/>
              <a:pPr>
                <a:defRPr/>
              </a:pPr>
              <a:t>‹#›</a:t>
            </a:fld>
            <a:endParaRPr lang="en-US" altLang="en-US" dirty="0"/>
          </a:p>
        </p:txBody>
      </p:sp>
    </p:spTree>
    <p:extLst>
      <p:ext uri="{BB962C8B-B14F-4D97-AF65-F5344CB8AC3E}">
        <p14:creationId xmlns:p14="http://schemas.microsoft.com/office/powerpoint/2010/main" val="1620713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833AD026-AF53-495A-9DE6-A8540DC3FC25}" type="slidenum">
              <a:rPr lang="en-US" altLang="en-US"/>
              <a:pPr>
                <a:defRPr/>
              </a:pPr>
              <a:t>‹#›</a:t>
            </a:fld>
            <a:endParaRPr lang="en-US" altLang="en-US" dirty="0"/>
          </a:p>
        </p:txBody>
      </p:sp>
    </p:spTree>
    <p:extLst>
      <p:ext uri="{BB962C8B-B14F-4D97-AF65-F5344CB8AC3E}">
        <p14:creationId xmlns:p14="http://schemas.microsoft.com/office/powerpoint/2010/main" val="1064921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58E83907-2CEE-4735-BCC0-D4D0FEC83702}" type="slidenum">
              <a:rPr lang="en-US" altLang="en-US"/>
              <a:pPr>
                <a:defRPr/>
              </a:pPr>
              <a:t>‹#›</a:t>
            </a:fld>
            <a:endParaRPr lang="en-US" altLang="en-US" dirty="0"/>
          </a:p>
        </p:txBody>
      </p:sp>
    </p:spTree>
    <p:extLst>
      <p:ext uri="{BB962C8B-B14F-4D97-AF65-F5344CB8AC3E}">
        <p14:creationId xmlns:p14="http://schemas.microsoft.com/office/powerpoint/2010/main" val="2646810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32BFD949-1B10-4794-97A8-2417DD96B8C7}" type="slidenum">
              <a:rPr lang="en-US" altLang="en-US"/>
              <a:pPr>
                <a:defRPr/>
              </a:pPr>
              <a:t>‹#›</a:t>
            </a:fld>
            <a:endParaRPr lang="en-US" altLang="en-US" dirty="0"/>
          </a:p>
        </p:txBody>
      </p:sp>
    </p:spTree>
    <p:extLst>
      <p:ext uri="{BB962C8B-B14F-4D97-AF65-F5344CB8AC3E}">
        <p14:creationId xmlns:p14="http://schemas.microsoft.com/office/powerpoint/2010/main" val="364644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52BCD6E3-28FA-40A5-B9F0-D21B51506860}" type="slidenum">
              <a:rPr lang="en-US" altLang="en-US"/>
              <a:pPr>
                <a:defRPr/>
              </a:pPr>
              <a:t>‹#›</a:t>
            </a:fld>
            <a:endParaRPr lang="en-US" altLang="en-US" dirty="0"/>
          </a:p>
        </p:txBody>
      </p:sp>
    </p:spTree>
    <p:extLst>
      <p:ext uri="{BB962C8B-B14F-4D97-AF65-F5344CB8AC3E}">
        <p14:creationId xmlns:p14="http://schemas.microsoft.com/office/powerpoint/2010/main" val="1909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2C137C11-0C3C-47B7-88B0-B902D52D7C9D}" type="slidenum">
              <a:rPr lang="en-US" altLang="en-US"/>
              <a:pPr>
                <a:defRPr/>
              </a:pPr>
              <a:t>‹#›</a:t>
            </a:fld>
            <a:endParaRPr lang="en-US" altLang="en-US" dirty="0"/>
          </a:p>
        </p:txBody>
      </p:sp>
    </p:spTree>
    <p:extLst>
      <p:ext uri="{BB962C8B-B14F-4D97-AF65-F5344CB8AC3E}">
        <p14:creationId xmlns:p14="http://schemas.microsoft.com/office/powerpoint/2010/main" val="574112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071079E-C80E-45CC-8D30-C918E708544E}" type="slidenum">
              <a:rPr lang="en-US" altLang="en-US"/>
              <a:pPr>
                <a:defRPr/>
              </a:pPr>
              <a:t>‹#›</a:t>
            </a:fld>
            <a:endParaRPr lang="en-US" altLang="en-US" dirty="0"/>
          </a:p>
        </p:txBody>
      </p:sp>
    </p:spTree>
    <p:extLst>
      <p:ext uri="{BB962C8B-B14F-4D97-AF65-F5344CB8AC3E}">
        <p14:creationId xmlns:p14="http://schemas.microsoft.com/office/powerpoint/2010/main" val="148749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ltLang="en-US" dirty="0"/>
              <a:t>Slide </a:t>
            </a:r>
            <a:fld id="{324AB848-0D79-4BB1-8551-76E286A3428B}" type="slidenum">
              <a:rPr lang="en-US" altLang="en-US"/>
              <a:pPr>
                <a:defRPr/>
              </a:pPr>
              <a:t>‹#›</a:t>
            </a:fld>
            <a:endParaRPr lang="en-US" altLang="en-US" dirty="0"/>
          </a:p>
        </p:txBody>
      </p:sp>
    </p:spTree>
    <p:extLst>
      <p:ext uri="{BB962C8B-B14F-4D97-AF65-F5344CB8AC3E}">
        <p14:creationId xmlns:p14="http://schemas.microsoft.com/office/powerpoint/2010/main" val="3127029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D780E0F-A3FC-483A-A3E5-D5033424F5F6}" type="slidenum">
              <a:rPr lang="en-US" altLang="en-US"/>
              <a:pPr>
                <a:defRPr/>
              </a:pPr>
              <a:t>‹#›</a:t>
            </a:fld>
            <a:endParaRPr lang="en-US" altLang="en-US" dirty="0"/>
          </a:p>
        </p:txBody>
      </p:sp>
    </p:spTree>
    <p:extLst>
      <p:ext uri="{BB962C8B-B14F-4D97-AF65-F5344CB8AC3E}">
        <p14:creationId xmlns:p14="http://schemas.microsoft.com/office/powerpoint/2010/main" val="595104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7112A531-BE4E-42B8-89DE-E85BC4871ED2}" type="slidenum">
              <a:rPr lang="en-US" altLang="en-US"/>
              <a:pPr>
                <a:defRPr/>
              </a:pPr>
              <a:t>‹#›</a:t>
            </a:fld>
            <a:endParaRPr lang="en-US" altLang="en-US" dirty="0"/>
          </a:p>
        </p:txBody>
      </p:sp>
    </p:spTree>
    <p:extLst>
      <p:ext uri="{BB962C8B-B14F-4D97-AF65-F5344CB8AC3E}">
        <p14:creationId xmlns:p14="http://schemas.microsoft.com/office/powerpoint/2010/main" val="860159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E608CA70-2ABB-4E51-AA3C-55C760DF3A1F}" type="slidenum">
              <a:rPr lang="en-US" altLang="en-US"/>
              <a:pPr>
                <a:defRPr/>
              </a:pPr>
              <a:t>‹#›</a:t>
            </a:fld>
            <a:endParaRPr lang="en-US" altLang="en-US" dirty="0"/>
          </a:p>
        </p:txBody>
      </p:sp>
    </p:spTree>
    <p:extLst>
      <p:ext uri="{BB962C8B-B14F-4D97-AF65-F5344CB8AC3E}">
        <p14:creationId xmlns:p14="http://schemas.microsoft.com/office/powerpoint/2010/main" val="497787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9D9D8C50-BAFA-4771-A601-F2F9CE6CA29D}" type="slidenum">
              <a:rPr lang="en-US" altLang="en-US"/>
              <a:pPr>
                <a:defRPr/>
              </a:pPr>
              <a:t>‹#›</a:t>
            </a:fld>
            <a:endParaRPr lang="en-US" altLang="en-US" dirty="0"/>
          </a:p>
        </p:txBody>
      </p:sp>
    </p:spTree>
    <p:extLst>
      <p:ext uri="{BB962C8B-B14F-4D97-AF65-F5344CB8AC3E}">
        <p14:creationId xmlns:p14="http://schemas.microsoft.com/office/powerpoint/2010/main" val="320244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87034BF8-ABE9-4F20-8453-A3826AD297FC}" type="slidenum">
              <a:rPr lang="en-US" altLang="en-US"/>
              <a:pPr>
                <a:defRPr/>
              </a:pPr>
              <a:t>‹#›</a:t>
            </a:fld>
            <a:endParaRPr lang="en-US" altLang="en-US" dirty="0"/>
          </a:p>
        </p:txBody>
      </p:sp>
    </p:spTree>
    <p:extLst>
      <p:ext uri="{BB962C8B-B14F-4D97-AF65-F5344CB8AC3E}">
        <p14:creationId xmlns:p14="http://schemas.microsoft.com/office/powerpoint/2010/main" val="2513601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CD63E20D-C208-4033-A4E5-FFF456B4BEC9}" type="slidenum">
              <a:rPr lang="en-US" altLang="en-US"/>
              <a:pPr>
                <a:defRPr/>
              </a:pPr>
              <a:t>‹#›</a:t>
            </a:fld>
            <a:endParaRPr lang="en-US" altLang="en-US" dirty="0"/>
          </a:p>
        </p:txBody>
      </p:sp>
    </p:spTree>
    <p:extLst>
      <p:ext uri="{BB962C8B-B14F-4D97-AF65-F5344CB8AC3E}">
        <p14:creationId xmlns:p14="http://schemas.microsoft.com/office/powerpoint/2010/main" val="4215067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9911B166-6D7D-489B-97BA-DD83A9A60FB3}" type="slidenum">
              <a:rPr lang="en-US" altLang="en-US"/>
              <a:pPr>
                <a:defRPr/>
              </a:pPr>
              <a:t>‹#›</a:t>
            </a:fld>
            <a:endParaRPr lang="en-US" altLang="en-US" dirty="0"/>
          </a:p>
        </p:txBody>
      </p:sp>
    </p:spTree>
    <p:extLst>
      <p:ext uri="{BB962C8B-B14F-4D97-AF65-F5344CB8AC3E}">
        <p14:creationId xmlns:p14="http://schemas.microsoft.com/office/powerpoint/2010/main" val="2762482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1209B5D4-87DD-4E93-9A59-122546D11BA8}" type="slidenum">
              <a:rPr lang="en-US" altLang="en-US"/>
              <a:pPr>
                <a:defRPr/>
              </a:pPr>
              <a:t>‹#›</a:t>
            </a:fld>
            <a:endParaRPr lang="en-US" altLang="en-US" dirty="0"/>
          </a:p>
        </p:txBody>
      </p:sp>
    </p:spTree>
    <p:extLst>
      <p:ext uri="{BB962C8B-B14F-4D97-AF65-F5344CB8AC3E}">
        <p14:creationId xmlns:p14="http://schemas.microsoft.com/office/powerpoint/2010/main" val="2575567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9C5A53D-4DA1-47C9-A1FD-543D6AD6F3BA}" type="slidenum">
              <a:rPr lang="en-US" altLang="en-US"/>
              <a:pPr>
                <a:defRPr/>
              </a:pPr>
              <a:t>‹#›</a:t>
            </a:fld>
            <a:endParaRPr lang="en-US" altLang="en-US" dirty="0"/>
          </a:p>
        </p:txBody>
      </p:sp>
    </p:spTree>
    <p:extLst>
      <p:ext uri="{BB962C8B-B14F-4D97-AF65-F5344CB8AC3E}">
        <p14:creationId xmlns:p14="http://schemas.microsoft.com/office/powerpoint/2010/main" val="1293572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4724346-8D01-4F87-AD6D-13BCCC228AB5}" type="slidenum">
              <a:rPr lang="en-US" altLang="en-US"/>
              <a:pPr>
                <a:defRPr/>
              </a:pPr>
              <a:t>‹#›</a:t>
            </a:fld>
            <a:endParaRPr lang="en-US" altLang="en-US" dirty="0"/>
          </a:p>
        </p:txBody>
      </p:sp>
    </p:spTree>
    <p:extLst>
      <p:ext uri="{BB962C8B-B14F-4D97-AF65-F5344CB8AC3E}">
        <p14:creationId xmlns:p14="http://schemas.microsoft.com/office/powerpoint/2010/main" val="304727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264410CA-55B0-40FE-BEFE-CD979DB58FD1}" type="slidenum">
              <a:rPr lang="en-US" altLang="en-US"/>
              <a:pPr>
                <a:defRPr/>
              </a:pPr>
              <a:t>‹#›</a:t>
            </a:fld>
            <a:endParaRPr lang="en-US" altLang="en-US" dirty="0"/>
          </a:p>
        </p:txBody>
      </p:sp>
    </p:spTree>
    <p:extLst>
      <p:ext uri="{BB962C8B-B14F-4D97-AF65-F5344CB8AC3E}">
        <p14:creationId xmlns:p14="http://schemas.microsoft.com/office/powerpoint/2010/main" val="4156663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8367949F-1704-4906-971A-69DB0C9E6797}" type="slidenum">
              <a:rPr lang="en-US" altLang="en-US"/>
              <a:pPr>
                <a:defRPr/>
              </a:pPr>
              <a:t>‹#›</a:t>
            </a:fld>
            <a:endParaRPr lang="en-US" altLang="en-US" dirty="0"/>
          </a:p>
        </p:txBody>
      </p:sp>
    </p:spTree>
    <p:extLst>
      <p:ext uri="{BB962C8B-B14F-4D97-AF65-F5344CB8AC3E}">
        <p14:creationId xmlns:p14="http://schemas.microsoft.com/office/powerpoint/2010/main" val="3279224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784DB709-F2F1-4ED7-864F-D3BB538D3A90}" type="slidenum">
              <a:rPr lang="en-US" altLang="en-US"/>
              <a:pPr>
                <a:defRPr/>
              </a:pPr>
              <a:t>‹#›</a:t>
            </a:fld>
            <a:endParaRPr lang="en-US" altLang="en-US" dirty="0"/>
          </a:p>
        </p:txBody>
      </p:sp>
    </p:spTree>
    <p:extLst>
      <p:ext uri="{BB962C8B-B14F-4D97-AF65-F5344CB8AC3E}">
        <p14:creationId xmlns:p14="http://schemas.microsoft.com/office/powerpoint/2010/main" val="1864588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C26BA61-87E7-4D00-897A-A1DD59C2EE21}" type="slidenum">
              <a:rPr lang="en-US" altLang="en-US"/>
              <a:pPr>
                <a:defRPr/>
              </a:pPr>
              <a:t>‹#›</a:t>
            </a:fld>
            <a:endParaRPr lang="en-US" altLang="en-US" dirty="0"/>
          </a:p>
        </p:txBody>
      </p:sp>
    </p:spTree>
    <p:extLst>
      <p:ext uri="{BB962C8B-B14F-4D97-AF65-F5344CB8AC3E}">
        <p14:creationId xmlns:p14="http://schemas.microsoft.com/office/powerpoint/2010/main" val="1310608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59B7C2E4-1EC6-409B-98B4-037B89B60CDE}" type="slidenum">
              <a:rPr lang="en-US" altLang="en-US"/>
              <a:pPr>
                <a:defRPr/>
              </a:pPr>
              <a:t>‹#›</a:t>
            </a:fld>
            <a:endParaRPr lang="en-US" altLang="en-US" dirty="0"/>
          </a:p>
        </p:txBody>
      </p:sp>
    </p:spTree>
    <p:extLst>
      <p:ext uri="{BB962C8B-B14F-4D97-AF65-F5344CB8AC3E}">
        <p14:creationId xmlns:p14="http://schemas.microsoft.com/office/powerpoint/2010/main" val="4025283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436C696C-5438-4A94-8AF3-8014564F8A4A}" type="slidenum">
              <a:rPr lang="en-US" altLang="en-US"/>
              <a:pPr>
                <a:defRPr/>
              </a:pPr>
              <a:t>‹#›</a:t>
            </a:fld>
            <a:endParaRPr lang="en-US" altLang="en-US" dirty="0"/>
          </a:p>
        </p:txBody>
      </p:sp>
    </p:spTree>
    <p:extLst>
      <p:ext uri="{BB962C8B-B14F-4D97-AF65-F5344CB8AC3E}">
        <p14:creationId xmlns:p14="http://schemas.microsoft.com/office/powerpoint/2010/main" val="1786288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951072B3-92E1-495C-B8B3-AF7CF82EC146}" type="slidenum">
              <a:rPr lang="en-US" altLang="en-US"/>
              <a:pPr>
                <a:defRPr/>
              </a:pPr>
              <a:t>‹#›</a:t>
            </a:fld>
            <a:endParaRPr lang="en-US" altLang="en-US" dirty="0"/>
          </a:p>
        </p:txBody>
      </p:sp>
    </p:spTree>
    <p:extLst>
      <p:ext uri="{BB962C8B-B14F-4D97-AF65-F5344CB8AC3E}">
        <p14:creationId xmlns:p14="http://schemas.microsoft.com/office/powerpoint/2010/main" val="2078915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8FF2ED94-429C-41BA-9F25-51FEECC39F63}" type="slidenum">
              <a:rPr lang="en-US" altLang="en-US"/>
              <a:pPr>
                <a:defRPr/>
              </a:pPr>
              <a:t>‹#›</a:t>
            </a:fld>
            <a:endParaRPr lang="en-US" altLang="en-US" dirty="0"/>
          </a:p>
        </p:txBody>
      </p:sp>
    </p:spTree>
    <p:extLst>
      <p:ext uri="{BB962C8B-B14F-4D97-AF65-F5344CB8AC3E}">
        <p14:creationId xmlns:p14="http://schemas.microsoft.com/office/powerpoint/2010/main" val="2880862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AEC49630-B2B7-476E-AAEE-AEF009624C0A}" type="slidenum">
              <a:rPr lang="en-US" altLang="en-US"/>
              <a:pPr>
                <a:defRPr/>
              </a:pPr>
              <a:t>‹#›</a:t>
            </a:fld>
            <a:endParaRPr lang="en-US" altLang="en-US" dirty="0"/>
          </a:p>
        </p:txBody>
      </p:sp>
    </p:spTree>
    <p:extLst>
      <p:ext uri="{BB962C8B-B14F-4D97-AF65-F5344CB8AC3E}">
        <p14:creationId xmlns:p14="http://schemas.microsoft.com/office/powerpoint/2010/main" val="2621128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694C636E-D050-4267-9CDB-DBCA495DCE49}" type="slidenum">
              <a:rPr lang="en-US" altLang="en-US"/>
              <a:pPr>
                <a:defRPr/>
              </a:pPr>
              <a:t>‹#›</a:t>
            </a:fld>
            <a:endParaRPr lang="en-US" altLang="en-US" dirty="0"/>
          </a:p>
        </p:txBody>
      </p:sp>
    </p:spTree>
    <p:extLst>
      <p:ext uri="{BB962C8B-B14F-4D97-AF65-F5344CB8AC3E}">
        <p14:creationId xmlns:p14="http://schemas.microsoft.com/office/powerpoint/2010/main" val="1586059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8C120AA8-5E9E-40AE-A0E5-377AB41A299F}" type="slidenum">
              <a:rPr lang="en-US" altLang="en-US"/>
              <a:pPr>
                <a:defRPr/>
              </a:pPr>
              <a:t>‹#›</a:t>
            </a:fld>
            <a:endParaRPr lang="en-US" altLang="en-US" dirty="0"/>
          </a:p>
        </p:txBody>
      </p:sp>
    </p:spTree>
    <p:extLst>
      <p:ext uri="{BB962C8B-B14F-4D97-AF65-F5344CB8AC3E}">
        <p14:creationId xmlns:p14="http://schemas.microsoft.com/office/powerpoint/2010/main" val="389573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0BD109FE-154F-49E4-8D02-47A3E8B5008A}" type="slidenum">
              <a:rPr lang="en-US" altLang="en-US"/>
              <a:pPr>
                <a:defRPr/>
              </a:pPr>
              <a:t>‹#›</a:t>
            </a:fld>
            <a:endParaRPr lang="en-US" altLang="en-US" dirty="0"/>
          </a:p>
        </p:txBody>
      </p:sp>
    </p:spTree>
    <p:extLst>
      <p:ext uri="{BB962C8B-B14F-4D97-AF65-F5344CB8AC3E}">
        <p14:creationId xmlns:p14="http://schemas.microsoft.com/office/powerpoint/2010/main" val="2940674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C0A8568F-CFC4-4D1A-A82D-40EA4DFA6EA6}" type="slidenum">
              <a:rPr lang="en-US" altLang="en-US"/>
              <a:pPr>
                <a:defRPr/>
              </a:pPr>
              <a:t>‹#›</a:t>
            </a:fld>
            <a:endParaRPr lang="en-US" altLang="en-US" dirty="0"/>
          </a:p>
        </p:txBody>
      </p:sp>
    </p:spTree>
    <p:extLst>
      <p:ext uri="{BB962C8B-B14F-4D97-AF65-F5344CB8AC3E}">
        <p14:creationId xmlns:p14="http://schemas.microsoft.com/office/powerpoint/2010/main" val="3618102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77B7B53A-DA4C-43ED-816C-0F6C060B8707}" type="slidenum">
              <a:rPr lang="en-US" altLang="en-US"/>
              <a:pPr>
                <a:defRPr/>
              </a:pPr>
              <a:t>‹#›</a:t>
            </a:fld>
            <a:endParaRPr lang="en-US" altLang="en-US" dirty="0"/>
          </a:p>
        </p:txBody>
      </p:sp>
    </p:spTree>
    <p:extLst>
      <p:ext uri="{BB962C8B-B14F-4D97-AF65-F5344CB8AC3E}">
        <p14:creationId xmlns:p14="http://schemas.microsoft.com/office/powerpoint/2010/main" val="1948652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229195"/>
            <a:ext cx="5256068" cy="1143000"/>
          </a:xfrm>
        </p:spPr>
        <p:txBody>
          <a:bodyPr/>
          <a:lstStyle/>
          <a:p>
            <a:r>
              <a:rPr lang="en-US"/>
              <a:t>Click to edit Master title style</a:t>
            </a:r>
          </a:p>
        </p:txBody>
      </p:sp>
      <p:sp>
        <p:nvSpPr>
          <p:cNvPr id="3" name="Text Placeholder 2"/>
          <p:cNvSpPr>
            <a:spLocks noGrp="1"/>
          </p:cNvSpPr>
          <p:nvPr>
            <p:ph type="body" sz="half" idx="1"/>
          </p:nvPr>
        </p:nvSpPr>
        <p:spPr>
          <a:xfrm>
            <a:off x="458933" y="1599903"/>
            <a:ext cx="4043795"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903"/>
            <a:ext cx="4043795"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01A38D74-0F22-4E6B-89D4-F73C8449D938}" type="slidenum">
              <a:rPr lang="en-US" altLang="en-US"/>
              <a:pPr>
                <a:defRPr/>
              </a:pPr>
              <a:t>‹#›</a:t>
            </a:fld>
            <a:endParaRPr lang="en-US" altLang="en-US" dirty="0"/>
          </a:p>
        </p:txBody>
      </p:sp>
    </p:spTree>
    <p:extLst>
      <p:ext uri="{BB962C8B-B14F-4D97-AF65-F5344CB8AC3E}">
        <p14:creationId xmlns:p14="http://schemas.microsoft.com/office/powerpoint/2010/main" val="4278040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932" y="229196"/>
            <a:ext cx="8226136" cy="5896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9D66F97D-DABC-4820-B3C7-D60750911705}" type="slidenum">
              <a:rPr lang="en-US" altLang="en-US"/>
              <a:pPr>
                <a:defRPr/>
              </a:pPr>
              <a:t>‹#›</a:t>
            </a:fld>
            <a:endParaRPr lang="en-US" altLang="en-US" dirty="0"/>
          </a:p>
        </p:txBody>
      </p:sp>
    </p:spTree>
    <p:extLst>
      <p:ext uri="{BB962C8B-B14F-4D97-AF65-F5344CB8AC3E}">
        <p14:creationId xmlns:p14="http://schemas.microsoft.com/office/powerpoint/2010/main" val="884505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966014E7-2697-423B-9AF9-5A60722DC99B}" type="slidenum">
              <a:rPr lang="en-US" altLang="en-US"/>
              <a:pPr>
                <a:defRPr/>
              </a:pPr>
              <a:t>‹#›</a:t>
            </a:fld>
            <a:endParaRPr lang="en-US" altLang="en-US" dirty="0"/>
          </a:p>
        </p:txBody>
      </p:sp>
    </p:spTree>
    <p:extLst>
      <p:ext uri="{BB962C8B-B14F-4D97-AF65-F5344CB8AC3E}">
        <p14:creationId xmlns:p14="http://schemas.microsoft.com/office/powerpoint/2010/main" val="3459683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1041F060-CFC2-4034-B94D-6FBA18A37506}" type="slidenum">
              <a:rPr lang="en-US" altLang="en-US"/>
              <a:pPr>
                <a:defRPr/>
              </a:pPr>
              <a:t>‹#›</a:t>
            </a:fld>
            <a:endParaRPr lang="en-US" altLang="en-US" dirty="0"/>
          </a:p>
        </p:txBody>
      </p:sp>
    </p:spTree>
    <p:extLst>
      <p:ext uri="{BB962C8B-B14F-4D97-AF65-F5344CB8AC3E}">
        <p14:creationId xmlns:p14="http://schemas.microsoft.com/office/powerpoint/2010/main" val="2286406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6E88AB14-E65D-404C-8497-D374B36485E8}" type="slidenum">
              <a:rPr lang="en-US" altLang="en-US"/>
              <a:pPr>
                <a:defRPr/>
              </a:pPr>
              <a:t>‹#›</a:t>
            </a:fld>
            <a:endParaRPr lang="en-US" altLang="en-US" dirty="0"/>
          </a:p>
        </p:txBody>
      </p:sp>
    </p:spTree>
    <p:extLst>
      <p:ext uri="{BB962C8B-B14F-4D97-AF65-F5344CB8AC3E}">
        <p14:creationId xmlns:p14="http://schemas.microsoft.com/office/powerpoint/2010/main" val="769517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E063CD89-E1FC-4431-8FDC-A69BEE278D67}" type="slidenum">
              <a:rPr lang="en-US" altLang="en-US"/>
              <a:pPr>
                <a:defRPr/>
              </a:pPr>
              <a:t>‹#›</a:t>
            </a:fld>
            <a:endParaRPr lang="en-US" altLang="en-US" dirty="0"/>
          </a:p>
        </p:txBody>
      </p:sp>
    </p:spTree>
    <p:extLst>
      <p:ext uri="{BB962C8B-B14F-4D97-AF65-F5344CB8AC3E}">
        <p14:creationId xmlns:p14="http://schemas.microsoft.com/office/powerpoint/2010/main" val="1739700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9" name="Rectangle 11"/>
          <p:cNvSpPr>
            <a:spLocks noGrp="1" noChangeArrowheads="1"/>
          </p:cNvSpPr>
          <p:nvPr>
            <p:ph type="sldNum" sz="quarter" idx="12"/>
          </p:nvPr>
        </p:nvSpPr>
        <p:spPr>
          <a:ln/>
        </p:spPr>
        <p:txBody>
          <a:bodyPr/>
          <a:lstStyle>
            <a:lvl1pPr>
              <a:defRPr/>
            </a:lvl1pPr>
          </a:lstStyle>
          <a:p>
            <a:pPr>
              <a:defRPr/>
            </a:pPr>
            <a:fld id="{0F51D33A-BFBE-4597-8BD1-9CEC8C7116CC}" type="slidenum">
              <a:rPr lang="en-US" altLang="en-US"/>
              <a:pPr>
                <a:defRPr/>
              </a:pPr>
              <a:t>‹#›</a:t>
            </a:fld>
            <a:endParaRPr lang="en-US" altLang="en-US" dirty="0"/>
          </a:p>
        </p:txBody>
      </p:sp>
    </p:spTree>
    <p:extLst>
      <p:ext uri="{BB962C8B-B14F-4D97-AF65-F5344CB8AC3E}">
        <p14:creationId xmlns:p14="http://schemas.microsoft.com/office/powerpoint/2010/main" val="41624816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5" name="Rectangle 11"/>
          <p:cNvSpPr>
            <a:spLocks noGrp="1" noChangeArrowheads="1"/>
          </p:cNvSpPr>
          <p:nvPr>
            <p:ph type="sldNum" sz="quarter" idx="12"/>
          </p:nvPr>
        </p:nvSpPr>
        <p:spPr>
          <a:ln/>
        </p:spPr>
        <p:txBody>
          <a:bodyPr/>
          <a:lstStyle>
            <a:lvl1pPr>
              <a:defRPr/>
            </a:lvl1pPr>
          </a:lstStyle>
          <a:p>
            <a:pPr>
              <a:defRPr/>
            </a:pPr>
            <a:fld id="{19249DFE-3693-4AB7-9BD3-49F05A6050D5}" type="slidenum">
              <a:rPr lang="en-US" altLang="en-US"/>
              <a:pPr>
                <a:defRPr/>
              </a:pPr>
              <a:t>‹#›</a:t>
            </a:fld>
            <a:endParaRPr lang="en-US" altLang="en-US" dirty="0"/>
          </a:p>
        </p:txBody>
      </p:sp>
    </p:spTree>
    <p:extLst>
      <p:ext uri="{BB962C8B-B14F-4D97-AF65-F5344CB8AC3E}">
        <p14:creationId xmlns:p14="http://schemas.microsoft.com/office/powerpoint/2010/main" val="335440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F9B59B9E-22FA-4207-A1FB-7239D803BF8A}" type="slidenum">
              <a:rPr lang="en-US" altLang="en-US"/>
              <a:pPr>
                <a:defRPr/>
              </a:pPr>
              <a:t>‹#›</a:t>
            </a:fld>
            <a:endParaRPr lang="en-US" altLang="en-US" dirty="0"/>
          </a:p>
        </p:txBody>
      </p:sp>
    </p:spTree>
    <p:extLst>
      <p:ext uri="{BB962C8B-B14F-4D97-AF65-F5344CB8AC3E}">
        <p14:creationId xmlns:p14="http://schemas.microsoft.com/office/powerpoint/2010/main" val="384777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4" name="Rectangle 11"/>
          <p:cNvSpPr>
            <a:spLocks noGrp="1" noChangeArrowheads="1"/>
          </p:cNvSpPr>
          <p:nvPr>
            <p:ph type="sldNum" sz="quarter" idx="12"/>
          </p:nvPr>
        </p:nvSpPr>
        <p:spPr>
          <a:ln/>
        </p:spPr>
        <p:txBody>
          <a:bodyPr/>
          <a:lstStyle>
            <a:lvl1pPr>
              <a:defRPr/>
            </a:lvl1pPr>
          </a:lstStyle>
          <a:p>
            <a:pPr>
              <a:defRPr/>
            </a:pPr>
            <a:fld id="{5DC3AC3B-43B8-455D-B0A2-3397697BE675}" type="slidenum">
              <a:rPr lang="en-US" altLang="en-US"/>
              <a:pPr>
                <a:defRPr/>
              </a:pPr>
              <a:t>‹#›</a:t>
            </a:fld>
            <a:endParaRPr lang="en-US" altLang="en-US" dirty="0"/>
          </a:p>
        </p:txBody>
      </p:sp>
    </p:spTree>
    <p:extLst>
      <p:ext uri="{BB962C8B-B14F-4D97-AF65-F5344CB8AC3E}">
        <p14:creationId xmlns:p14="http://schemas.microsoft.com/office/powerpoint/2010/main" val="1191548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A918B778-A389-42F9-9D2C-4430971A619E}" type="slidenum">
              <a:rPr lang="en-US" altLang="en-US"/>
              <a:pPr>
                <a:defRPr/>
              </a:pPr>
              <a:t>‹#›</a:t>
            </a:fld>
            <a:endParaRPr lang="en-US" altLang="en-US" dirty="0"/>
          </a:p>
        </p:txBody>
      </p:sp>
    </p:spTree>
    <p:extLst>
      <p:ext uri="{BB962C8B-B14F-4D97-AF65-F5344CB8AC3E}">
        <p14:creationId xmlns:p14="http://schemas.microsoft.com/office/powerpoint/2010/main" val="243675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7" name="Rectangle 11"/>
          <p:cNvSpPr>
            <a:spLocks noGrp="1" noChangeArrowheads="1"/>
          </p:cNvSpPr>
          <p:nvPr>
            <p:ph type="sldNum" sz="quarter" idx="12"/>
          </p:nvPr>
        </p:nvSpPr>
        <p:spPr>
          <a:ln/>
        </p:spPr>
        <p:txBody>
          <a:bodyPr/>
          <a:lstStyle>
            <a:lvl1pPr>
              <a:defRPr/>
            </a:lvl1pPr>
          </a:lstStyle>
          <a:p>
            <a:pPr>
              <a:defRPr/>
            </a:pPr>
            <a:fld id="{F4F2FE71-15FA-4928-8586-A4B02E7D2DBD}" type="slidenum">
              <a:rPr lang="en-US" altLang="en-US"/>
              <a:pPr>
                <a:defRPr/>
              </a:pPr>
              <a:t>‹#›</a:t>
            </a:fld>
            <a:endParaRPr lang="en-US" altLang="en-US" dirty="0"/>
          </a:p>
        </p:txBody>
      </p:sp>
    </p:spTree>
    <p:extLst>
      <p:ext uri="{BB962C8B-B14F-4D97-AF65-F5344CB8AC3E}">
        <p14:creationId xmlns:p14="http://schemas.microsoft.com/office/powerpoint/2010/main" val="3813104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B776099-DF61-4D30-AB50-C8D4BB113A38}" type="slidenum">
              <a:rPr lang="en-US" altLang="en-US"/>
              <a:pPr>
                <a:defRPr/>
              </a:pPr>
              <a:t>‹#›</a:t>
            </a:fld>
            <a:endParaRPr lang="en-US" altLang="en-US" dirty="0"/>
          </a:p>
        </p:txBody>
      </p:sp>
    </p:spTree>
    <p:extLst>
      <p:ext uri="{BB962C8B-B14F-4D97-AF65-F5344CB8AC3E}">
        <p14:creationId xmlns:p14="http://schemas.microsoft.com/office/powerpoint/2010/main" val="35803154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4D692AB8-DED9-4060-9824-BCD9CE1E009F}" type="slidenum">
              <a:rPr lang="en-US" altLang="en-US"/>
              <a:pPr>
                <a:defRPr/>
              </a:pPr>
              <a:t>‹#›</a:t>
            </a:fld>
            <a:endParaRPr lang="en-US" altLang="en-US" dirty="0"/>
          </a:p>
        </p:txBody>
      </p:sp>
    </p:spTree>
    <p:extLst>
      <p:ext uri="{BB962C8B-B14F-4D97-AF65-F5344CB8AC3E}">
        <p14:creationId xmlns:p14="http://schemas.microsoft.com/office/powerpoint/2010/main" val="33781676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8" name="Rectangle 11"/>
          <p:cNvSpPr>
            <a:spLocks noGrp="1" noChangeArrowheads="1"/>
          </p:cNvSpPr>
          <p:nvPr>
            <p:ph type="sldNum" sz="quarter" idx="12"/>
          </p:nvPr>
        </p:nvSpPr>
        <p:spPr>
          <a:ln/>
        </p:spPr>
        <p:txBody>
          <a:bodyPr/>
          <a:lstStyle>
            <a:lvl1pPr>
              <a:defRPr/>
            </a:lvl1pPr>
          </a:lstStyle>
          <a:p>
            <a:pPr>
              <a:defRPr/>
            </a:pPr>
            <a:fld id="{C2959EBE-C261-4CB9-BE24-011EADF74A19}" type="slidenum">
              <a:rPr lang="en-US" altLang="en-US"/>
              <a:pPr>
                <a:defRPr/>
              </a:pPr>
              <a:t>‹#›</a:t>
            </a:fld>
            <a:endParaRPr lang="en-US" altLang="en-US" dirty="0"/>
          </a:p>
        </p:txBody>
      </p:sp>
    </p:spTree>
    <p:extLst>
      <p:ext uri="{BB962C8B-B14F-4D97-AF65-F5344CB8AC3E}">
        <p14:creationId xmlns:p14="http://schemas.microsoft.com/office/powerpoint/2010/main" val="3534347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AAE178DD-4455-4175-BC9B-5DD2E5ED194D}" type="slidenum">
              <a:rPr lang="en-US" altLang="en-US"/>
              <a:pPr>
                <a:defRPr/>
              </a:pPr>
              <a:t>‹#›</a:t>
            </a:fld>
            <a:endParaRPr lang="en-US" altLang="en-US" dirty="0"/>
          </a:p>
        </p:txBody>
      </p:sp>
    </p:spTree>
    <p:extLst>
      <p:ext uri="{BB962C8B-B14F-4D97-AF65-F5344CB8AC3E}">
        <p14:creationId xmlns:p14="http://schemas.microsoft.com/office/powerpoint/2010/main" val="2308730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41D70F5-B983-4D2B-BB95-E4FA682B3AAF}" type="slidenum">
              <a:rPr lang="en-US" altLang="en-US"/>
              <a:pPr>
                <a:defRPr/>
              </a:pPr>
              <a:t>‹#›</a:t>
            </a:fld>
            <a:endParaRPr lang="en-US" altLang="en-US" dirty="0"/>
          </a:p>
        </p:txBody>
      </p:sp>
    </p:spTree>
    <p:extLst>
      <p:ext uri="{BB962C8B-B14F-4D97-AF65-F5344CB8AC3E}">
        <p14:creationId xmlns:p14="http://schemas.microsoft.com/office/powerpoint/2010/main" val="4697777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491E3A06-42C8-4156-A968-10FAD79C36BE}" type="slidenum">
              <a:rPr lang="en-US" altLang="en-US"/>
              <a:pPr>
                <a:defRPr/>
              </a:pPr>
              <a:t>‹#›</a:t>
            </a:fld>
            <a:endParaRPr lang="en-US" altLang="en-US" dirty="0"/>
          </a:p>
        </p:txBody>
      </p:sp>
    </p:spTree>
    <p:extLst>
      <p:ext uri="{BB962C8B-B14F-4D97-AF65-F5344CB8AC3E}">
        <p14:creationId xmlns:p14="http://schemas.microsoft.com/office/powerpoint/2010/main" val="32032267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7DD08D19-2534-477E-88DC-FD2FB4FAE550}" type="slidenum">
              <a:rPr lang="en-US" altLang="en-US"/>
              <a:pPr>
                <a:defRPr/>
              </a:pPr>
              <a:t>‹#›</a:t>
            </a:fld>
            <a:endParaRPr lang="en-US" altLang="en-US" dirty="0"/>
          </a:p>
        </p:txBody>
      </p:sp>
    </p:spTree>
    <p:extLst>
      <p:ext uri="{BB962C8B-B14F-4D97-AF65-F5344CB8AC3E}">
        <p14:creationId xmlns:p14="http://schemas.microsoft.com/office/powerpoint/2010/main" val="6936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Policy Development Purposes Only</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A8463FEC-5F86-4FAD-BCFF-6CA12CA885B8}" type="slidenum">
              <a:rPr lang="en-US" altLang="en-US"/>
              <a:pPr>
                <a:defRPr/>
              </a:pPr>
              <a:t>‹#›</a:t>
            </a:fld>
            <a:endParaRPr lang="en-US" altLang="en-US" dirty="0"/>
          </a:p>
        </p:txBody>
      </p:sp>
    </p:spTree>
    <p:extLst>
      <p:ext uri="{BB962C8B-B14F-4D97-AF65-F5344CB8AC3E}">
        <p14:creationId xmlns:p14="http://schemas.microsoft.com/office/powerpoint/2010/main" val="3047973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1F5F439-14E3-44B7-B016-1D5FA396164B}" type="slidenum">
              <a:rPr lang="en-US" altLang="en-US"/>
              <a:pPr>
                <a:defRPr/>
              </a:pPr>
              <a:t>‹#›</a:t>
            </a:fld>
            <a:endParaRPr lang="en-US" altLang="en-US" dirty="0"/>
          </a:p>
        </p:txBody>
      </p:sp>
    </p:spTree>
    <p:extLst>
      <p:ext uri="{BB962C8B-B14F-4D97-AF65-F5344CB8AC3E}">
        <p14:creationId xmlns:p14="http://schemas.microsoft.com/office/powerpoint/2010/main" val="3521987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BECC9985-1AE0-43F2-8C27-39E085D6EB76}" type="slidenum">
              <a:rPr lang="en-US" altLang="en-US"/>
              <a:pPr>
                <a:defRPr/>
              </a:pPr>
              <a:t>‹#›</a:t>
            </a:fld>
            <a:endParaRPr lang="en-US" altLang="en-US" dirty="0"/>
          </a:p>
        </p:txBody>
      </p:sp>
    </p:spTree>
    <p:extLst>
      <p:ext uri="{BB962C8B-B14F-4D97-AF65-F5344CB8AC3E}">
        <p14:creationId xmlns:p14="http://schemas.microsoft.com/office/powerpoint/2010/main" val="2049294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6E17C149-9794-4721-A3AD-5FEA020F177F}" type="slidenum">
              <a:rPr lang="en-US" altLang="en-US"/>
              <a:pPr>
                <a:defRPr/>
              </a:pPr>
              <a:t>‹#›</a:t>
            </a:fld>
            <a:endParaRPr lang="en-US" altLang="en-US" dirty="0"/>
          </a:p>
        </p:txBody>
      </p:sp>
    </p:spTree>
    <p:extLst>
      <p:ext uri="{BB962C8B-B14F-4D97-AF65-F5344CB8AC3E}">
        <p14:creationId xmlns:p14="http://schemas.microsoft.com/office/powerpoint/2010/main" val="2399627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3CC8FB0-76C8-491E-8001-84820E6C18B9}" type="slidenum">
              <a:rPr lang="en-US" altLang="en-US"/>
              <a:pPr>
                <a:defRPr/>
              </a:pPr>
              <a:t>‹#›</a:t>
            </a:fld>
            <a:endParaRPr lang="en-US" altLang="en-US" dirty="0"/>
          </a:p>
        </p:txBody>
      </p:sp>
    </p:spTree>
    <p:extLst>
      <p:ext uri="{BB962C8B-B14F-4D97-AF65-F5344CB8AC3E}">
        <p14:creationId xmlns:p14="http://schemas.microsoft.com/office/powerpoint/2010/main" val="1941674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680A79F-5980-45DB-B452-5068BC96104D}" type="slidenum">
              <a:rPr lang="en-US" altLang="en-US"/>
              <a:pPr>
                <a:defRPr/>
              </a:pPr>
              <a:t>‹#›</a:t>
            </a:fld>
            <a:endParaRPr lang="en-US" altLang="en-US" dirty="0"/>
          </a:p>
        </p:txBody>
      </p:sp>
    </p:spTree>
    <p:extLst>
      <p:ext uri="{BB962C8B-B14F-4D97-AF65-F5344CB8AC3E}">
        <p14:creationId xmlns:p14="http://schemas.microsoft.com/office/powerpoint/2010/main" val="6479144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AB74334-71BC-4036-8BE8-7E53A8EEB87F}" type="slidenum">
              <a:rPr lang="en-US" altLang="en-US"/>
              <a:pPr>
                <a:defRPr/>
              </a:pPr>
              <a:t>‹#›</a:t>
            </a:fld>
            <a:endParaRPr lang="en-US" altLang="en-US" dirty="0"/>
          </a:p>
        </p:txBody>
      </p:sp>
    </p:spTree>
    <p:extLst>
      <p:ext uri="{BB962C8B-B14F-4D97-AF65-F5344CB8AC3E}">
        <p14:creationId xmlns:p14="http://schemas.microsoft.com/office/powerpoint/2010/main" val="406796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7C1A818-41F8-4EB1-B9C1-0051DD8D3F9C}" type="slidenum">
              <a:rPr lang="en-US" altLang="en-US"/>
              <a:pPr>
                <a:defRPr/>
              </a:pPr>
              <a:t>‹#›</a:t>
            </a:fld>
            <a:endParaRPr lang="en-US" altLang="en-US" dirty="0"/>
          </a:p>
        </p:txBody>
      </p:sp>
    </p:spTree>
    <p:extLst>
      <p:ext uri="{BB962C8B-B14F-4D97-AF65-F5344CB8AC3E}">
        <p14:creationId xmlns:p14="http://schemas.microsoft.com/office/powerpoint/2010/main" val="4292177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dirty="0"/>
              <a:t>For Policy Development Purposes Only</a:t>
            </a: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7D3CCA2-E67F-49CE-893B-58B4E9B3DDAD}" type="slidenum">
              <a:rPr lang="en-US" altLang="en-US"/>
              <a:pPr>
                <a:defRPr/>
              </a:pPr>
              <a:t>‹#›</a:t>
            </a:fld>
            <a:endParaRPr lang="en-US" altLang="en-US" dirty="0"/>
          </a:p>
        </p:txBody>
      </p:sp>
    </p:spTree>
    <p:extLst>
      <p:ext uri="{BB962C8B-B14F-4D97-AF65-F5344CB8AC3E}">
        <p14:creationId xmlns:p14="http://schemas.microsoft.com/office/powerpoint/2010/main" val="19124075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dirty="0"/>
              <a:t>For Policy Development Purposes Only</a:t>
            </a:r>
          </a:p>
        </p:txBody>
      </p:sp>
      <p:sp>
        <p:nvSpPr>
          <p:cNvPr id="12" name="Rectangle 12"/>
          <p:cNvSpPr>
            <a:spLocks noGrp="1" noChangeArrowheads="1"/>
          </p:cNvSpPr>
          <p:nvPr>
            <p:ph type="sldNum" sz="quarter" idx="12"/>
          </p:nvPr>
        </p:nvSpPr>
        <p:spPr/>
        <p:txBody>
          <a:bodyPr/>
          <a:lstStyle>
            <a:lvl1pPr>
              <a:defRPr/>
            </a:lvl1pPr>
          </a:lstStyle>
          <a:p>
            <a:pPr>
              <a:defRPr/>
            </a:pPr>
            <a:fld id="{E68792D1-0702-4439-949D-DE7270B3ACEA}" type="slidenum">
              <a:rPr lang="en-US" altLang="en-US"/>
              <a:pPr>
                <a:defRPr/>
              </a:pPr>
              <a:t>‹#›</a:t>
            </a:fld>
            <a:endParaRPr lang="en-US" altLang="en-US" dirty="0"/>
          </a:p>
        </p:txBody>
      </p:sp>
    </p:spTree>
    <p:extLst>
      <p:ext uri="{BB962C8B-B14F-4D97-AF65-F5344CB8AC3E}">
        <p14:creationId xmlns:p14="http://schemas.microsoft.com/office/powerpoint/2010/main" val="34776423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a:t>For Policy Development Purposes Only</a:t>
            </a:r>
          </a:p>
        </p:txBody>
      </p:sp>
      <p:sp>
        <p:nvSpPr>
          <p:cNvPr id="6" name="Rectangle 11"/>
          <p:cNvSpPr>
            <a:spLocks noGrp="1" noChangeArrowheads="1"/>
          </p:cNvSpPr>
          <p:nvPr>
            <p:ph type="sldNum" sz="quarter" idx="12"/>
          </p:nvPr>
        </p:nvSpPr>
        <p:spPr>
          <a:ln/>
        </p:spPr>
        <p:txBody>
          <a:bodyPr/>
          <a:lstStyle>
            <a:lvl1pPr>
              <a:defRPr/>
            </a:lvl1pPr>
          </a:lstStyle>
          <a:p>
            <a:pPr>
              <a:defRPr/>
            </a:pPr>
            <a:fld id="{941F1A51-68E6-48F8-BFCA-5C5C28BB74C8}" type="slidenum">
              <a:rPr lang="en-US" altLang="en-US"/>
              <a:pPr>
                <a:defRPr/>
              </a:pPr>
              <a:t>‹#›</a:t>
            </a:fld>
            <a:endParaRPr lang="en-US" altLang="en-US" dirty="0"/>
          </a:p>
        </p:txBody>
      </p:sp>
    </p:spTree>
    <p:extLst>
      <p:ext uri="{BB962C8B-B14F-4D97-AF65-F5344CB8AC3E}">
        <p14:creationId xmlns:p14="http://schemas.microsoft.com/office/powerpoint/2010/main" val="32869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3.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7.pn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7.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4.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3.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3.jpe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7.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4.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3.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latin typeface="Calibri" pitchFamily="34" charset="0"/>
            </a:endParaRPr>
          </a:p>
        </p:txBody>
      </p:sp>
      <p:sp>
        <p:nvSpPr>
          <p:cNvPr id="1027" name="Rectangle 2"/>
          <p:cNvSpPr>
            <a:spLocks noGrp="1" noChangeArrowheads="1"/>
          </p:cNvSpPr>
          <p:nvPr>
            <p:ph type="title"/>
          </p:nvPr>
        </p:nvSpPr>
        <p:spPr bwMode="auto">
          <a:xfrm>
            <a:off x="4151313" y="223838"/>
            <a:ext cx="4818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314450"/>
            <a:ext cx="8229600" cy="48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mn-cs"/>
              </a:defRPr>
            </a:lvl1pPr>
          </a:lstStyle>
          <a:p>
            <a:pPr>
              <a:defRPr/>
            </a:pPr>
            <a:r>
              <a:rPr lang="en-US" dirty="0"/>
              <a:t>For Policy Development Purposes Only</a:t>
            </a:r>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latin typeface="Calibri" pitchFamily="34" charset="0"/>
              </a:defRPr>
            </a:lvl1pPr>
          </a:lstStyle>
          <a:p>
            <a:pPr>
              <a:defRPr/>
            </a:pPr>
            <a:r>
              <a:rPr lang="en-US" altLang="en-US" dirty="0"/>
              <a:t>Slide </a:t>
            </a:r>
            <a:fld id="{9B23659A-8EA9-485F-B181-D56A6DF50785}" type="slidenum">
              <a:rPr lang="en-US" altLang="en-US"/>
              <a:pPr>
                <a:defRPr/>
              </a:pPr>
              <a:t>‹#›</a:t>
            </a:fld>
            <a:endParaRPr lang="en-US" altLang="en-US" dirty="0"/>
          </a:p>
        </p:txBody>
      </p:sp>
      <p:pic>
        <p:nvPicPr>
          <p:cNvPr id="1031" name="Picture 4" descr="banner"/>
          <p:cNvPicPr>
            <a:picLocks noChangeAspect="1" noChangeArrowheads="1"/>
          </p:cNvPicPr>
          <p:nvPr/>
        </p:nvPicPr>
        <p:blipFill>
          <a:blip r:embed="rId14" cstate="print">
            <a:extLst>
              <a:ext uri="{28A0092B-C50C-407E-A947-70E740481C1C}">
                <a14:useLocalDpi xmlns:a14="http://schemas.microsoft.com/office/drawing/2010/main" val="0"/>
              </a:ext>
            </a:extLst>
          </a:blip>
          <a:srcRect r="56197" b="8861"/>
          <a:stretch>
            <a:fillRect/>
          </a:stretch>
        </p:blipFill>
        <p:spPr bwMode="auto">
          <a:xfrm>
            <a:off x="-3175" y="223838"/>
            <a:ext cx="401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0" r:id="rId1"/>
    <p:sldLayoutId id="2147501981" r:id="rId2"/>
    <p:sldLayoutId id="2147501982" r:id="rId3"/>
    <p:sldLayoutId id="2147501983" r:id="rId4"/>
    <p:sldLayoutId id="2147501984" r:id="rId5"/>
    <p:sldLayoutId id="2147501985" r:id="rId6"/>
    <p:sldLayoutId id="2147501986" r:id="rId7"/>
    <p:sldLayoutId id="2147501987" r:id="rId8"/>
    <p:sldLayoutId id="2147501988" r:id="rId9"/>
    <p:sldLayoutId id="2147501989" r:id="rId10"/>
    <p:sldLayoutId id="2147501990" r:id="rId11"/>
    <p:sldLayoutId id="2147501991" r:id="rId12"/>
  </p:sldLayoutIdLst>
  <p:hf hdr="0" ftr="0" dt="0"/>
  <p:txStyles>
    <p:titleStyle>
      <a:lvl1pPr algn="ctr"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7"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9"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dirty="0"/>
              <a:t>For Policy Development Purposes Only</a:t>
            </a:r>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D050094-566A-4114-A9B7-1A8E8F694D64}"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102" r:id="rId1"/>
    <p:sldLayoutId id="2147502103" r:id="rId2"/>
    <p:sldLayoutId id="2147502104" r:id="rId3"/>
    <p:sldLayoutId id="2147502105" r:id="rId4"/>
    <p:sldLayoutId id="2147502106" r:id="rId5"/>
    <p:sldLayoutId id="2147502107" r:id="rId6"/>
    <p:sldLayoutId id="2147502108" r:id="rId7"/>
    <p:sldLayoutId id="2147502109" r:id="rId8"/>
    <p:sldLayoutId id="2147502110" r:id="rId9"/>
    <p:sldLayoutId id="2147502111" r:id="rId10"/>
    <p:sldLayoutId id="2147502112" r:id="rId11"/>
    <p:sldLayoutId id="2147502113"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52"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CDBEDD5A-1960-4D94-9C78-93A9D1B665C7}"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61"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1" r:id="rId1"/>
    <p:sldLayoutId id="2147501992" r:id="rId2"/>
    <p:sldLayoutId id="2147501993" r:id="rId3"/>
    <p:sldLayoutId id="2147501994" r:id="rId4"/>
    <p:sldLayoutId id="2147501995" r:id="rId5"/>
    <p:sldLayoutId id="2147501996" r:id="rId6"/>
    <p:sldLayoutId id="2147501997" r:id="rId7"/>
    <p:sldLayoutId id="2147501998" r:id="rId8"/>
    <p:sldLayoutId id="2147501999" r:id="rId9"/>
    <p:sldLayoutId id="2147502000" r:id="rId10"/>
    <p:sldLayoutId id="2147502001" r:id="rId11"/>
    <p:sldLayoutId id="2147502002"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7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FDFDF22-58E4-4E47-85B9-2F5AA3690844}"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8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2" r:id="rId1"/>
    <p:sldLayoutId id="2147502003" r:id="rId2"/>
    <p:sldLayoutId id="2147502004" r:id="rId3"/>
    <p:sldLayoutId id="2147502005" r:id="rId4"/>
    <p:sldLayoutId id="2147502006" r:id="rId5"/>
    <p:sldLayoutId id="2147502007" r:id="rId6"/>
    <p:sldLayoutId id="2147502008" r:id="rId7"/>
    <p:sldLayoutId id="2147502009" r:id="rId8"/>
    <p:sldLayoutId id="2147502010" r:id="rId9"/>
    <p:sldLayoutId id="2147502011" r:id="rId10"/>
    <p:sldLayoutId id="2147502012" r:id="rId11"/>
    <p:sldLayoutId id="2147502013"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0"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3"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7EF3FA4C-1B04-423A-B173-75684B9CD58B}"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9"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3" r:id="rId1"/>
    <p:sldLayoutId id="2147502014" r:id="rId2"/>
    <p:sldLayoutId id="2147502015" r:id="rId3"/>
    <p:sldLayoutId id="2147502016" r:id="rId4"/>
    <p:sldLayoutId id="2147502017" r:id="rId5"/>
    <p:sldLayoutId id="2147502018" r:id="rId6"/>
    <p:sldLayoutId id="2147502019" r:id="rId7"/>
    <p:sldLayoutId id="2147502020" r:id="rId8"/>
    <p:sldLayoutId id="2147502021" r:id="rId9"/>
    <p:sldLayoutId id="2147502022" r:id="rId10"/>
    <p:sldLayoutId id="2147502023" r:id="rId11"/>
    <p:sldLayoutId id="2147502024"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3"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5"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dirty="0"/>
              <a:t>For Policy Development Purposes Only</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94E9AC45-FFC9-4915-8C13-5AA59ED8A289}"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74" r:id="rId1"/>
    <p:sldLayoutId id="2147502075" r:id="rId2"/>
    <p:sldLayoutId id="2147502076" r:id="rId3"/>
    <p:sldLayoutId id="2147502077" r:id="rId4"/>
    <p:sldLayoutId id="2147502078" r:id="rId5"/>
    <p:sldLayoutId id="2147502079" r:id="rId6"/>
    <p:sldLayoutId id="2147502080" r:id="rId7"/>
    <p:sldLayoutId id="2147502081" r:id="rId8"/>
    <p:sldLayoutId id="2147502082" r:id="rId9"/>
    <p:sldLayoutId id="2147502083" r:id="rId10"/>
    <p:sldLayoutId id="2147502084" r:id="rId11"/>
    <p:sldLayoutId id="2147502085"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4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48" name="Picture 3" descr="BSAS_Logo_tag_color"/>
          <p:cNvPicPr>
            <a:picLocks noChangeAspect="1" noChangeArrowheads="1"/>
          </p:cNvPicPr>
          <p:nvPr/>
        </p:nvPicPr>
        <p:blipFill>
          <a:blip r:embed="rId15"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bwMode="auto">
          <a:xfrm>
            <a:off x="1524000" y="2286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1" name="Rectangle 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ＭＳ Ｐゴシック" pitchFamily="34" charset="-128"/>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6A6E1262-5A0E-42D7-AF31-C080F2F72CF3}" type="slidenum">
              <a:rPr lang="en-US" altLang="en-US"/>
              <a:pPr>
                <a:defRPr/>
              </a:pPr>
              <a:t>‹#›</a:t>
            </a:fld>
            <a:endParaRPr lang="en-US" altLang="en-US" dirty="0"/>
          </a:p>
        </p:txBody>
      </p:sp>
      <p:sp>
        <p:nvSpPr>
          <p:cNvPr id="2"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5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57" name="Picture 14" descr="DPH Logo - Blu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6" r:id="rId1"/>
    <p:sldLayoutId id="2147502025" r:id="rId2"/>
    <p:sldLayoutId id="2147502026" r:id="rId3"/>
    <p:sldLayoutId id="2147502027" r:id="rId4"/>
    <p:sldLayoutId id="2147502028" r:id="rId5"/>
    <p:sldLayoutId id="2147502029" r:id="rId6"/>
    <p:sldLayoutId id="2147502030" r:id="rId7"/>
    <p:sldLayoutId id="2147502031" r:id="rId8"/>
    <p:sldLayoutId id="2147502032" r:id="rId9"/>
    <p:sldLayoutId id="2147502033" r:id="rId10"/>
    <p:sldLayoutId id="2147502034" r:id="rId11"/>
    <p:sldLayoutId id="2147502035" r:id="rId12"/>
    <p:sldLayoutId id="2147502036" r:id="rId13"/>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19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9"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494D3FE-2F11-4550-996E-2407ABDF7BBB}"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20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8" r:id="rId1"/>
    <p:sldLayoutId id="2147502048" r:id="rId2"/>
    <p:sldLayoutId id="2147502049" r:id="rId3"/>
    <p:sldLayoutId id="2147502050" r:id="rId4"/>
    <p:sldLayoutId id="2147502051" r:id="rId5"/>
    <p:sldLayoutId id="2147502052" r:id="rId6"/>
    <p:sldLayoutId id="2147502053" r:id="rId7"/>
    <p:sldLayoutId id="2147502054" r:id="rId8"/>
    <p:sldLayoutId id="2147502055" r:id="rId9"/>
    <p:sldLayoutId id="2147502056" r:id="rId10"/>
    <p:sldLayoutId id="2147502057" r:id="rId11"/>
    <p:sldLayoutId id="2147502058"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19"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21"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dirty="0"/>
              <a:t>For Policy Development Purposes Only</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DC884566-90CE-42D4-AEF0-D21581535A78}"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89" r:id="rId1"/>
    <p:sldLayoutId id="2147502090" r:id="rId2"/>
    <p:sldLayoutId id="2147502091" r:id="rId3"/>
    <p:sldLayoutId id="2147502092" r:id="rId4"/>
    <p:sldLayoutId id="2147502093" r:id="rId5"/>
    <p:sldLayoutId id="2147502094" r:id="rId6"/>
    <p:sldLayoutId id="2147502095" r:id="rId7"/>
    <p:sldLayoutId id="2147502096" r:id="rId8"/>
    <p:sldLayoutId id="2147502097" r:id="rId9"/>
    <p:sldLayoutId id="2147502098" r:id="rId10"/>
    <p:sldLayoutId id="2147502099" r:id="rId11"/>
    <p:sldLayoutId id="2147502100"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44"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7"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dirty="0"/>
              <a:t>For Policy Development Purposes Only</a:t>
            </a:r>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A3AC2956-D01B-426E-9886-70EABB27AAC3}"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53"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101" r:id="rId1"/>
    <p:sldLayoutId id="2147502059" r:id="rId2"/>
    <p:sldLayoutId id="2147502060" r:id="rId3"/>
    <p:sldLayoutId id="2147502061" r:id="rId4"/>
    <p:sldLayoutId id="2147502062" r:id="rId5"/>
    <p:sldLayoutId id="2147502063" r:id="rId6"/>
    <p:sldLayoutId id="2147502064" r:id="rId7"/>
    <p:sldLayoutId id="2147502065" r:id="rId8"/>
    <p:sldLayoutId id="2147502066" r:id="rId9"/>
    <p:sldLayoutId id="2147502067" r:id="rId10"/>
    <p:sldLayoutId id="2147502068" r:id="rId11"/>
    <p:sldLayoutId id="2147502069"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emsi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facs.org/quality-programs/trauma/tqi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ss.gov/eohhs/gov/departments/dph/programs/hcq/oems/" TargetMode="External"/><Relationship Id="rId2" Type="http://schemas.openxmlformats.org/officeDocument/2006/relationships/hyperlink" Target="https://www.mass.gov/service-details/emergency-medical-care-advisory-board-emca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ChangeArrowheads="1"/>
          </p:cNvSpPr>
          <p:nvPr/>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charset="0"/>
            </a:endParaRPr>
          </a:p>
        </p:txBody>
      </p:sp>
      <p:pic>
        <p:nvPicPr>
          <p:cNvPr id="57348" name="Picture 4" descr="banner"/>
          <p:cNvPicPr>
            <a:picLocks noChangeAspect="1" noChangeArrowheads="1"/>
          </p:cNvPicPr>
          <p:nvPr/>
        </p:nvPicPr>
        <p:blipFill>
          <a:blip r:embed="rId3" cstate="print">
            <a:extLst>
              <a:ext uri="{28A0092B-C50C-407E-A947-70E740481C1C}">
                <a14:useLocalDpi xmlns:a14="http://schemas.microsoft.com/office/drawing/2010/main" val="0"/>
              </a:ext>
            </a:extLst>
          </a:blip>
          <a:srcRect b="8861"/>
          <a:stretch>
            <a:fillRect/>
          </a:stretch>
        </p:blipFill>
        <p:spPr bwMode="auto">
          <a:xfrm>
            <a:off x="0" y="231811"/>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sz="3000" dirty="0">
                <a:solidFill>
                  <a:schemeClr val="tx1"/>
                </a:solidFill>
              </a:rPr>
              <a:t>EMERGENCY MEDICAL CARE ADVISORY BOARD (EMCAB)</a:t>
            </a:r>
            <a:br>
              <a:rPr lang="en-US" sz="3000" dirty="0">
                <a:solidFill>
                  <a:schemeClr val="tx1"/>
                </a:solidFill>
              </a:rPr>
            </a:br>
            <a:r>
              <a:rPr lang="en-US" sz="3000" dirty="0">
                <a:solidFill>
                  <a:schemeClr val="tx1"/>
                </a:solidFill>
              </a:rPr>
              <a:t/>
            </a:r>
            <a:br>
              <a:rPr lang="en-US" sz="3000"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sz="2400" dirty="0" smtClean="0">
                <a:solidFill>
                  <a:schemeClr val="tx1"/>
                </a:solidFill>
              </a:rPr>
              <a:t>Wednesday</a:t>
            </a:r>
            <a:r>
              <a:rPr lang="en-US" sz="2400" dirty="0">
                <a:solidFill>
                  <a:schemeClr val="tx1"/>
                </a:solidFill>
              </a:rPr>
              <a:t>, </a:t>
            </a:r>
            <a:r>
              <a:rPr lang="en-US" sz="2400" dirty="0" smtClean="0">
                <a:solidFill>
                  <a:schemeClr val="tx1"/>
                </a:solidFill>
              </a:rPr>
              <a:t>October 17, </a:t>
            </a:r>
            <a:r>
              <a:rPr lang="en-US" sz="2400" dirty="0">
                <a:solidFill>
                  <a:schemeClr val="tx1"/>
                </a:solidFill>
              </a:rPr>
              <a:t>2018</a:t>
            </a:r>
            <a:br>
              <a:rPr lang="en-US" sz="2400" dirty="0">
                <a:solidFill>
                  <a:schemeClr val="tx1"/>
                </a:solidFill>
              </a:rPr>
            </a:br>
            <a:r>
              <a:rPr lang="en-US" sz="2400" dirty="0">
                <a:solidFill>
                  <a:schemeClr val="tx1"/>
                </a:solidFill>
              </a:rPr>
              <a:t>10:00AM-12:00PM</a:t>
            </a:r>
          </a:p>
        </p:txBody>
      </p:sp>
      <p:sp>
        <p:nvSpPr>
          <p:cNvPr id="4" name="Subtitle 3"/>
          <p:cNvSpPr>
            <a:spLocks noGrp="1"/>
          </p:cNvSpPr>
          <p:nvPr>
            <p:ph type="subTitle" idx="1"/>
          </p:nvPr>
        </p:nvSpPr>
        <p:spPr/>
        <p:txBody>
          <a:bodyPr/>
          <a:lstStyle/>
          <a:p>
            <a:endParaRPr lang="en-US" sz="2400" b="1" dirty="0"/>
          </a:p>
          <a:p>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A4794-1649-AD4D-BE9D-7189ED56FBF5}"/>
              </a:ext>
            </a:extLst>
          </p:cNvPr>
          <p:cNvSpPr>
            <a:spLocks noGrp="1"/>
          </p:cNvSpPr>
          <p:nvPr>
            <p:ph type="title"/>
          </p:nvPr>
        </p:nvSpPr>
        <p:spPr/>
        <p:txBody>
          <a:bodyPr/>
          <a:lstStyle/>
          <a:p>
            <a:r>
              <a:rPr lang="en-US" sz="2700" dirty="0"/>
              <a:t>Community Care and Education </a:t>
            </a:r>
            <a:r>
              <a:rPr lang="en-US" sz="2700" dirty="0" smtClean="0"/>
              <a:t>Committee Slate </a:t>
            </a:r>
            <a:r>
              <a:rPr lang="en-US" sz="2700" dirty="0"/>
              <a:t>(Vote)</a:t>
            </a:r>
          </a:p>
        </p:txBody>
      </p:sp>
      <p:sp>
        <p:nvSpPr>
          <p:cNvPr id="4" name="Slide Number Placeholder 3">
            <a:extLst>
              <a:ext uri="{FF2B5EF4-FFF2-40B4-BE49-F238E27FC236}">
                <a16:creationId xmlns:a16="http://schemas.microsoft.com/office/drawing/2014/main" xmlns="" id="{973449A7-2542-6148-92BE-CA04027811F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10</a:t>
            </a:fld>
            <a:endParaRPr lang="en-US" alt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12899136"/>
              </p:ext>
            </p:extLst>
          </p:nvPr>
        </p:nvGraphicFramePr>
        <p:xfrm>
          <a:off x="770467" y="1312185"/>
          <a:ext cx="7594600" cy="4571849"/>
        </p:xfrm>
        <a:graphic>
          <a:graphicData uri="http://schemas.openxmlformats.org/drawingml/2006/table">
            <a:tbl>
              <a:tblPr/>
              <a:tblGrid>
                <a:gridCol w="1862666"/>
                <a:gridCol w="5731934"/>
              </a:tblGrid>
              <a:tr h="335835">
                <a:tc>
                  <a:txBody>
                    <a:bodyPr/>
                    <a:lstStyle/>
                    <a:p>
                      <a:pPr marL="0" marR="0" fontAlgn="b">
                        <a:spcBef>
                          <a:spcPts val="0"/>
                        </a:spcBef>
                        <a:spcAft>
                          <a:spcPts val="0"/>
                        </a:spcAft>
                      </a:pPr>
                      <a:r>
                        <a:rPr lang="en-US" sz="1800" b="1" kern="1200" dirty="0">
                          <a:solidFill>
                            <a:srgbClr val="000000"/>
                          </a:solidFill>
                          <a:effectLst/>
                          <a:latin typeface="Calibri"/>
                          <a:ea typeface="Times New Roman"/>
                          <a:cs typeface="Arial"/>
                        </a:rPr>
                        <a:t>Name</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b="1" kern="1200">
                          <a:solidFill>
                            <a:srgbClr val="000000"/>
                          </a:solidFill>
                          <a:effectLst/>
                          <a:latin typeface="Calibri"/>
                          <a:ea typeface="Times New Roman"/>
                          <a:cs typeface="Arial"/>
                        </a:rPr>
                        <a:t>Representation</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Derrick Congdon</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Standing Committee Chair, Region 4</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Brian Andrews</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County Ambulance/ Region 1</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460529">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Wook Beltran, MD</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DO/AHMD/Educator/R1 Medical Director Baystate Health/UMMS</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John Broach</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Physician/ Region2/ Cadet program/Swat</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Timothy Choate</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DFS </a:t>
                      </a:r>
                      <a:r>
                        <a:rPr lang="en-US" sz="1800" kern="1200" dirty="0" err="1">
                          <a:solidFill>
                            <a:srgbClr val="000000"/>
                          </a:solidFill>
                          <a:effectLst/>
                          <a:latin typeface="Calibri"/>
                          <a:ea typeface="Times New Roman"/>
                          <a:cs typeface="Arial"/>
                        </a:rPr>
                        <a:t>Represenative</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Deborah Clapp</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Region 1 / EMSC/ Rural rep</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Bill </a:t>
                      </a:r>
                      <a:r>
                        <a:rPr lang="en-US" sz="1800" kern="1200" dirty="0" err="1">
                          <a:solidFill>
                            <a:srgbClr val="000000"/>
                          </a:solidFill>
                          <a:effectLst/>
                          <a:latin typeface="Calibri"/>
                          <a:ea typeface="Times New Roman"/>
                          <a:cs typeface="Arial"/>
                        </a:rPr>
                        <a:t>Mergendahl</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Private ambulance/ Pro EMS</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Kevin Mont</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Fallon Ambulance </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Angela Mulkerin</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EMCAB member</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Nathan Stanaway</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Baystate</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2116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Rachel Taradasch</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Private ambulance/ Pro EMS</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3583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Lisa Trusas</a:t>
                      </a:r>
                      <a:endParaRPr lang="en-US" sz="180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Milford Police Dispatcher</a:t>
                      </a:r>
                      <a:endParaRPr lang="en-US" sz="1800" dirty="0">
                        <a:effectLst/>
                        <a:latin typeface="Times New Roman"/>
                        <a:ea typeface="Calibri"/>
                      </a:endParaRPr>
                    </a:p>
                  </a:txBody>
                  <a:tcPr marL="7859" marR="7859" marT="785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bl>
          </a:graphicData>
        </a:graphic>
      </p:graphicFrame>
    </p:spTree>
    <p:extLst>
      <p:ext uri="{BB962C8B-B14F-4D97-AF65-F5344CB8AC3E}">
        <p14:creationId xmlns:p14="http://schemas.microsoft.com/office/powerpoint/2010/main" val="3408173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ED33D-2440-BF4D-96C2-A8D3E6E58091}"/>
              </a:ext>
            </a:extLst>
          </p:cNvPr>
          <p:cNvSpPr>
            <a:spLocks noGrp="1"/>
          </p:cNvSpPr>
          <p:nvPr>
            <p:ph type="title"/>
          </p:nvPr>
        </p:nvSpPr>
        <p:spPr/>
        <p:txBody>
          <a:bodyPr/>
          <a:lstStyle/>
          <a:p>
            <a:r>
              <a:rPr lang="en-US" dirty="0" smtClean="0"/>
              <a:t>Standing Committee Topics</a:t>
            </a:r>
            <a:endParaRPr lang="en-US" dirty="0"/>
          </a:p>
        </p:txBody>
      </p:sp>
      <p:sp>
        <p:nvSpPr>
          <p:cNvPr id="3" name="Content Placeholder 2">
            <a:extLst>
              <a:ext uri="{FF2B5EF4-FFF2-40B4-BE49-F238E27FC236}">
                <a16:creationId xmlns:a16="http://schemas.microsoft.com/office/drawing/2014/main" xmlns="" id="{033A5EB6-6D7F-4F48-A83D-C7162AF98661}"/>
              </a:ext>
            </a:extLst>
          </p:cNvPr>
          <p:cNvSpPr>
            <a:spLocks noGrp="1"/>
          </p:cNvSpPr>
          <p:nvPr>
            <p:ph idx="1"/>
          </p:nvPr>
        </p:nvSpPr>
        <p:spPr>
          <a:xfrm>
            <a:off x="287867" y="1170511"/>
            <a:ext cx="8681508" cy="4811713"/>
          </a:xfrm>
        </p:spPr>
        <p:txBody>
          <a:bodyPr/>
          <a:lstStyle/>
          <a:p>
            <a:r>
              <a:rPr lang="en-US" sz="2400" dirty="0" smtClean="0"/>
              <a:t>Operations</a:t>
            </a:r>
            <a:endParaRPr lang="en-US" sz="2400" dirty="0"/>
          </a:p>
          <a:p>
            <a:pPr lvl="1">
              <a:buFont typeface="Courier New" panose="02070309020205020404" pitchFamily="49" charset="0"/>
              <a:buChar char="o"/>
            </a:pPr>
            <a:r>
              <a:rPr lang="en-US" sz="2000" dirty="0" smtClean="0"/>
              <a:t>Update </a:t>
            </a:r>
            <a:r>
              <a:rPr lang="en-US" sz="2000" dirty="0"/>
              <a:t>AR 5-401 (BLS) and AR 5-402 (ALS) equipment </a:t>
            </a:r>
            <a:r>
              <a:rPr lang="en-US" sz="2000" dirty="0" smtClean="0"/>
              <a:t>lists.</a:t>
            </a:r>
          </a:p>
          <a:p>
            <a:pPr lvl="1">
              <a:buFont typeface="Courier New" panose="02070309020205020404" pitchFamily="49" charset="0"/>
              <a:buChar char="o"/>
            </a:pPr>
            <a:r>
              <a:rPr lang="en-US" sz="2000" dirty="0"/>
              <a:t>Create Class V ambulance equipment list AR</a:t>
            </a:r>
          </a:p>
          <a:p>
            <a:pPr marL="457200" lvl="1" indent="0">
              <a:buNone/>
            </a:pPr>
            <a:endParaRPr lang="en-US" sz="2000" dirty="0"/>
          </a:p>
          <a:p>
            <a:r>
              <a:rPr lang="en-US" sz="2400" dirty="0" smtClean="0"/>
              <a:t>Communications</a:t>
            </a:r>
            <a:endParaRPr lang="en-US" sz="2400" dirty="0"/>
          </a:p>
          <a:p>
            <a:pPr lvl="1">
              <a:buFont typeface="Courier New" panose="02070309020205020404" pitchFamily="49" charset="0"/>
              <a:buChar char="o"/>
            </a:pPr>
            <a:r>
              <a:rPr lang="en-US" sz="2000" dirty="0" smtClean="0"/>
              <a:t>Copper </a:t>
            </a:r>
            <a:r>
              <a:rPr lang="en-US" sz="2000" dirty="0"/>
              <a:t>Fiber	</a:t>
            </a:r>
            <a:endParaRPr lang="en-US" sz="2000" dirty="0" smtClean="0"/>
          </a:p>
          <a:p>
            <a:pPr lvl="1">
              <a:buFont typeface="Courier New" panose="02070309020205020404" pitchFamily="49" charset="0"/>
              <a:buChar char="o"/>
            </a:pPr>
            <a:r>
              <a:rPr lang="en-US" sz="2000" dirty="0" smtClean="0"/>
              <a:t>FirstNet</a:t>
            </a:r>
          </a:p>
          <a:p>
            <a:pPr lvl="1">
              <a:buFont typeface="Courier New" panose="02070309020205020404" pitchFamily="49" charset="0"/>
              <a:buChar char="o"/>
            </a:pPr>
            <a:r>
              <a:rPr lang="en-US" sz="2000" dirty="0" smtClean="0"/>
              <a:t>Triage </a:t>
            </a:r>
            <a:r>
              <a:rPr lang="en-US" sz="2000" dirty="0"/>
              <a:t>and Transportation Apps</a:t>
            </a:r>
          </a:p>
          <a:p>
            <a:pPr marL="914400" lvl="2" indent="0">
              <a:buNone/>
            </a:pPr>
            <a:endParaRPr lang="en-US" sz="2000" dirty="0" smtClean="0"/>
          </a:p>
          <a:p>
            <a:r>
              <a:rPr lang="en-US" sz="2400" dirty="0" smtClean="0"/>
              <a:t>Community Care and Education</a:t>
            </a:r>
          </a:p>
          <a:p>
            <a:pPr lvl="1">
              <a:buFont typeface="Courier New" panose="02070309020205020404" pitchFamily="49" charset="0"/>
              <a:buChar char="o"/>
            </a:pPr>
            <a:r>
              <a:rPr lang="en-US" sz="2000" dirty="0"/>
              <a:t>Public access to EMS: Next Generation 911/911 </a:t>
            </a:r>
            <a:r>
              <a:rPr lang="en-US" sz="2000" dirty="0" smtClean="0"/>
              <a:t>Texting</a:t>
            </a:r>
          </a:p>
          <a:p>
            <a:pPr marL="0" indent="0">
              <a:buNone/>
            </a:pPr>
            <a:endParaRPr lang="en-US" sz="2400" dirty="0"/>
          </a:p>
        </p:txBody>
      </p:sp>
      <p:sp>
        <p:nvSpPr>
          <p:cNvPr id="4" name="Slide Number Placeholder 3">
            <a:extLst>
              <a:ext uri="{FF2B5EF4-FFF2-40B4-BE49-F238E27FC236}">
                <a16:creationId xmlns:a16="http://schemas.microsoft.com/office/drawing/2014/main" xmlns="" id="{9A5ADB73-8183-644B-B39F-A485942B3A80}"/>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11</a:t>
            </a:fld>
            <a:endParaRPr lang="en-US" altLang="en-US" dirty="0"/>
          </a:p>
        </p:txBody>
      </p:sp>
    </p:spTree>
    <p:extLst>
      <p:ext uri="{BB962C8B-B14F-4D97-AF65-F5344CB8AC3E}">
        <p14:creationId xmlns:p14="http://schemas.microsoft.com/office/powerpoint/2010/main" val="1402728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308232"/>
            <a:ext cx="7772400" cy="1470025"/>
          </a:xfrm>
        </p:spPr>
        <p:txBody>
          <a:bodyPr/>
          <a:lstStyle/>
          <a:p>
            <a:r>
              <a:rPr lang="en-US" sz="3800" dirty="0">
                <a:solidFill>
                  <a:schemeClr val="tx1"/>
                </a:solidFill>
              </a:rPr>
              <a:t>Medical Services Committee (MSC) Report to EMCAB</a:t>
            </a:r>
          </a:p>
        </p:txBody>
      </p:sp>
      <p:sp>
        <p:nvSpPr>
          <p:cNvPr id="6" name="Subtitle 5"/>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61321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Protocol Changes</a:t>
            </a:r>
          </a:p>
        </p:txBody>
      </p:sp>
      <p:sp>
        <p:nvSpPr>
          <p:cNvPr id="3" name="Content Placeholder 2"/>
          <p:cNvSpPr>
            <a:spLocks noGrp="1"/>
          </p:cNvSpPr>
          <p:nvPr>
            <p:ph idx="1"/>
          </p:nvPr>
        </p:nvSpPr>
        <p:spPr/>
        <p:txBody>
          <a:bodyPr/>
          <a:lstStyle/>
          <a:p>
            <a:r>
              <a:rPr lang="en-US" dirty="0" smtClean="0"/>
              <a:t>2019 Statewide Treatment Protocols:</a:t>
            </a:r>
          </a:p>
          <a:p>
            <a:pPr lvl="1"/>
            <a:endParaRPr lang="en-US" dirty="0" smtClean="0"/>
          </a:p>
          <a:p>
            <a:r>
              <a:rPr lang="en-US" dirty="0" smtClean="0"/>
              <a:t>Surgical </a:t>
            </a:r>
            <a:r>
              <a:rPr lang="en-US" dirty="0" err="1" smtClean="0"/>
              <a:t>Cric</a:t>
            </a:r>
            <a:r>
              <a:rPr lang="en-US" dirty="0" smtClean="0"/>
              <a:t> as MDO</a:t>
            </a:r>
          </a:p>
          <a:p>
            <a:r>
              <a:rPr lang="en-US" dirty="0" smtClean="0"/>
              <a:t>Ketamine for Pain</a:t>
            </a:r>
          </a:p>
          <a:p>
            <a:r>
              <a:rPr lang="en-US" dirty="0" smtClean="0"/>
              <a:t>CPAP for AEMTs</a:t>
            </a:r>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13</a:t>
            </a:fld>
            <a:endParaRPr lang="en-US" altLang="en-US" dirty="0"/>
          </a:p>
        </p:txBody>
      </p:sp>
    </p:spTree>
    <p:extLst>
      <p:ext uri="{BB962C8B-B14F-4D97-AF65-F5344CB8AC3E}">
        <p14:creationId xmlns:p14="http://schemas.microsoft.com/office/powerpoint/2010/main" val="53234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64" y="1378463"/>
            <a:ext cx="8716711" cy="4745246"/>
          </a:xfrm>
        </p:spPr>
        <p:txBody>
          <a:bodyPr/>
          <a:lstStyle/>
          <a:p>
            <a:pPr marL="111125" lvl="1" indent="0" algn="ctr">
              <a:buNone/>
            </a:pPr>
            <a:endParaRPr lang="en-US" dirty="0"/>
          </a:p>
          <a:p>
            <a:pPr marL="111125" lvl="1" indent="0" algn="ctr">
              <a:buNone/>
            </a:pPr>
            <a:endParaRPr lang="en-US" dirty="0"/>
          </a:p>
          <a:p>
            <a:pPr marL="111125" lvl="1" indent="0" algn="ctr">
              <a:buNone/>
            </a:pPr>
            <a:endParaRPr lang="en-US" dirty="0"/>
          </a:p>
          <a:p>
            <a:pPr marL="111125" lvl="1" indent="0" algn="ctr">
              <a:buNone/>
            </a:pPr>
            <a:r>
              <a:rPr lang="en-US" sz="3200" b="1" dirty="0">
                <a:solidFill>
                  <a:schemeClr val="accent1">
                    <a:lumMod val="50000"/>
                  </a:schemeClr>
                </a:solidFill>
              </a:rPr>
              <a:t>Trauma Registry </a:t>
            </a:r>
          </a:p>
          <a:p>
            <a:pPr marL="111125" lvl="1" indent="0">
              <a:buNone/>
            </a:pPr>
            <a:r>
              <a:rPr lang="en-US" dirty="0"/>
              <a:t/>
            </a:r>
            <a:br>
              <a:rPr lang="en-US" dirty="0"/>
            </a:br>
            <a:r>
              <a:rPr lang="en-US" dirty="0"/>
              <a:t> </a:t>
            </a:r>
          </a:p>
          <a:p>
            <a:pPr marL="111125" lvl="1" indent="0">
              <a:buNone/>
            </a:pPr>
            <a:endParaRPr lang="en-US" sz="1400" dirty="0">
              <a:solidFill>
                <a:srgbClr val="FF0000"/>
              </a:solidFill>
            </a:endParaRPr>
          </a:p>
          <a:p>
            <a:pPr marL="111125" lvl="1" indent="0" algn="ctr">
              <a:buNone/>
            </a:pPr>
            <a:endParaRPr lang="en-US" sz="2000" b="1" dirty="0"/>
          </a:p>
          <a:p>
            <a:endParaRPr lang="en-US" sz="2000"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14</a:t>
            </a:fld>
            <a:endParaRPr lang="en-US" altLang="en-US" dirty="0"/>
          </a:p>
        </p:txBody>
      </p:sp>
    </p:spTree>
    <p:extLst>
      <p:ext uri="{BB962C8B-B14F-4D97-AF65-F5344CB8AC3E}">
        <p14:creationId xmlns:p14="http://schemas.microsoft.com/office/powerpoint/2010/main" val="159009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0050F-841C-4921-8C64-D6B94BBB42D5}"/>
              </a:ext>
            </a:extLst>
          </p:cNvPr>
          <p:cNvSpPr>
            <a:spLocks noGrp="1"/>
          </p:cNvSpPr>
          <p:nvPr>
            <p:ph type="title"/>
          </p:nvPr>
        </p:nvSpPr>
        <p:spPr/>
        <p:txBody>
          <a:bodyPr/>
          <a:lstStyle/>
          <a:p>
            <a:r>
              <a:rPr lang="en-US" dirty="0"/>
              <a:t>Trauma Registry Background</a:t>
            </a:r>
          </a:p>
        </p:txBody>
      </p:sp>
      <p:sp>
        <p:nvSpPr>
          <p:cNvPr id="3" name="Content Placeholder 2">
            <a:extLst>
              <a:ext uri="{FF2B5EF4-FFF2-40B4-BE49-F238E27FC236}">
                <a16:creationId xmlns="" xmlns:a16="http://schemas.microsoft.com/office/drawing/2014/main" id="{8481DEC4-B29D-42AB-811F-7B38FEBEF79D}"/>
              </a:ext>
            </a:extLst>
          </p:cNvPr>
          <p:cNvSpPr>
            <a:spLocks noGrp="1"/>
          </p:cNvSpPr>
          <p:nvPr>
            <p:ph idx="1"/>
          </p:nvPr>
        </p:nvSpPr>
        <p:spPr/>
        <p:txBody>
          <a:bodyPr/>
          <a:lstStyle/>
          <a:p>
            <a:pPr>
              <a:spcBef>
                <a:spcPts val="0"/>
              </a:spcBef>
            </a:pPr>
            <a:r>
              <a:rPr lang="en-US" sz="2400" dirty="0"/>
              <a:t>The Trauma Registry data system (Trauma Registry) is comprised of reported hospital data, as submitted by hospital trauma registrars. </a:t>
            </a:r>
          </a:p>
          <a:p>
            <a:pPr marL="0" indent="0">
              <a:spcBef>
                <a:spcPts val="0"/>
              </a:spcBef>
              <a:buNone/>
            </a:pPr>
            <a:endParaRPr lang="en-US" sz="2400" dirty="0"/>
          </a:p>
          <a:p>
            <a:pPr>
              <a:spcBef>
                <a:spcPts val="0"/>
              </a:spcBef>
            </a:pPr>
            <a:r>
              <a:rPr lang="en-US" sz="2400" dirty="0"/>
              <a:t>The Trauma Registry collects information in accordance with the National Trauma Data Bank as well as some minimal state specific data points that allow linkages with other State systems.  </a:t>
            </a:r>
          </a:p>
          <a:p>
            <a:pPr marL="0" indent="0">
              <a:spcBef>
                <a:spcPts val="0"/>
              </a:spcBef>
              <a:buNone/>
            </a:pPr>
            <a:endParaRPr lang="en-US" sz="2400" dirty="0"/>
          </a:p>
          <a:p>
            <a:pPr>
              <a:spcBef>
                <a:spcPts val="0"/>
              </a:spcBef>
            </a:pPr>
            <a:r>
              <a:rPr lang="en-US" sz="2400" dirty="0"/>
              <a:t>The data element categories are organization and personal identifiers, demographics, clinical information, injury information, pre-hospital information, emergency department information, diagnosis information, injury severity information, and quality assurance information.  </a:t>
            </a:r>
          </a:p>
          <a:p>
            <a:pPr>
              <a:spcBef>
                <a:spcPts val="0"/>
              </a:spcBef>
            </a:pPr>
            <a:endParaRPr lang="en-US" sz="2400" dirty="0"/>
          </a:p>
          <a:p>
            <a:pPr marL="0" indent="0">
              <a:spcBef>
                <a:spcPts val="0"/>
              </a:spcBef>
              <a:buNone/>
            </a:pPr>
            <a:endParaRPr lang="en-US" sz="2400" dirty="0"/>
          </a:p>
          <a:p>
            <a:pPr marL="0" indent="0">
              <a:spcBef>
                <a:spcPts val="0"/>
              </a:spcBef>
              <a:buNone/>
            </a:pPr>
            <a:endParaRPr lang="en-US" sz="2400" dirty="0"/>
          </a:p>
        </p:txBody>
      </p:sp>
      <p:sp>
        <p:nvSpPr>
          <p:cNvPr id="4" name="Slide Number Placeholder 3">
            <a:extLst>
              <a:ext uri="{FF2B5EF4-FFF2-40B4-BE49-F238E27FC236}">
                <a16:creationId xmlns="" xmlns:a16="http://schemas.microsoft.com/office/drawing/2014/main" id="{F9A38A93-11C7-4A0D-B065-B0B0F4D3F7F6}"/>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15</a:t>
            </a:fld>
            <a:endParaRPr lang="en-US" altLang="en-US" dirty="0"/>
          </a:p>
        </p:txBody>
      </p:sp>
    </p:spTree>
    <p:extLst>
      <p:ext uri="{BB962C8B-B14F-4D97-AF65-F5344CB8AC3E}">
        <p14:creationId xmlns:p14="http://schemas.microsoft.com/office/powerpoint/2010/main" val="215895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Registry Reporting Requirements </a:t>
            </a:r>
          </a:p>
        </p:txBody>
      </p:sp>
      <p:sp>
        <p:nvSpPr>
          <p:cNvPr id="3" name="Content Placeholder 2"/>
          <p:cNvSpPr>
            <a:spLocks noGrp="1"/>
          </p:cNvSpPr>
          <p:nvPr>
            <p:ph idx="1"/>
          </p:nvPr>
        </p:nvSpPr>
        <p:spPr/>
        <p:txBody>
          <a:bodyPr/>
          <a:lstStyle/>
          <a:p>
            <a:r>
              <a:rPr lang="en-US" sz="2000" dirty="0"/>
              <a:t>As required by 105 CMR 130.851 (C): a </a:t>
            </a:r>
            <a:r>
              <a:rPr lang="en-US" sz="2000" u="sng" dirty="0"/>
              <a:t>hospital providing trauma services as a designated trauma center </a:t>
            </a:r>
            <a:r>
              <a:rPr lang="en-US" sz="2000" dirty="0"/>
              <a:t>must provide: </a:t>
            </a:r>
          </a:p>
          <a:p>
            <a:pPr marL="0" indent="0">
              <a:buNone/>
            </a:pPr>
            <a:endParaRPr lang="en-US" sz="2000" dirty="0"/>
          </a:p>
          <a:p>
            <a:pPr marL="0" indent="0">
              <a:buNone/>
            </a:pPr>
            <a:r>
              <a:rPr lang="en-US" sz="2000" i="1" dirty="0"/>
              <a:t>to the Center for Health Information Analysis (CHIA) the designated trauma center data set specified in Department guidelines; </a:t>
            </a:r>
          </a:p>
          <a:p>
            <a:pPr marL="0" indent="0">
              <a:buNone/>
            </a:pPr>
            <a:endParaRPr lang="en-US" sz="2000" i="1" dirty="0"/>
          </a:p>
          <a:p>
            <a:r>
              <a:rPr lang="en-US" sz="2000" dirty="0"/>
              <a:t>As required by 105 CMR 130.852 (A), a </a:t>
            </a:r>
            <a:r>
              <a:rPr lang="en-US" sz="2000" u="sng" dirty="0"/>
              <a:t>hospital that is not a designated trauma center may be licensed to provide Emergency Services only if</a:t>
            </a:r>
            <a:r>
              <a:rPr lang="en-US" sz="2000" dirty="0"/>
              <a:t> the hospital provides to CHIA the trauma service hospital data set to be specified in 105 CMR 130.851(C)</a:t>
            </a:r>
            <a:r>
              <a:rPr lang="en-US" sz="2000" i="1" dirty="0"/>
              <a:t>.</a:t>
            </a:r>
          </a:p>
          <a:p>
            <a:pPr marL="0" indent="0">
              <a:buNone/>
            </a:pPr>
            <a:endParaRPr lang="en-US" sz="2000" dirty="0">
              <a:solidFill>
                <a:srgbClr val="3F3F3F"/>
              </a:solidFill>
              <a:ea typeface="Calibri"/>
              <a:cs typeface="Calibri"/>
              <a:sym typeface="Calibri"/>
            </a:endParaRP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16</a:t>
            </a:fld>
            <a:endParaRPr lang="en-US" altLang="en-US" dirty="0"/>
          </a:p>
        </p:txBody>
      </p:sp>
    </p:spTree>
    <p:extLst>
      <p:ext uri="{BB962C8B-B14F-4D97-AF65-F5344CB8AC3E}">
        <p14:creationId xmlns:p14="http://schemas.microsoft.com/office/powerpoint/2010/main" val="1493992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0050F-841C-4921-8C64-D6B94BBB42D5}"/>
              </a:ext>
            </a:extLst>
          </p:cNvPr>
          <p:cNvSpPr>
            <a:spLocks noGrp="1"/>
          </p:cNvSpPr>
          <p:nvPr>
            <p:ph type="title"/>
          </p:nvPr>
        </p:nvSpPr>
        <p:spPr/>
        <p:txBody>
          <a:bodyPr/>
          <a:lstStyle/>
          <a:p>
            <a:r>
              <a:rPr lang="en-US" sz="1800" dirty="0"/>
              <a:t>Massachusetts Emergency Medical Service Regions (EMS) and American College of Surgeons (ACS) Verified Trauma Centers</a:t>
            </a:r>
          </a:p>
        </p:txBody>
      </p:sp>
      <p:sp>
        <p:nvSpPr>
          <p:cNvPr id="4" name="Slide Number Placeholder 3">
            <a:extLst>
              <a:ext uri="{FF2B5EF4-FFF2-40B4-BE49-F238E27FC236}">
                <a16:creationId xmlns="" xmlns:a16="http://schemas.microsoft.com/office/drawing/2014/main" id="{F9A38A93-11C7-4A0D-B065-B0B0F4D3F7F6}"/>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17</a:t>
            </a:fld>
            <a:endParaRPr lang="en-US" alt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735" y="1120877"/>
            <a:ext cx="8731046" cy="532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250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Legacy Data: Injury Type-Terrorism</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t>Slide </a:t>
            </a:r>
            <a:fld id="{9A3CBEC9-3421-470A-8847-5F6DEB543E53}" type="slidenum">
              <a:rPr lang="en-US" altLang="en-US" smtClean="0"/>
              <a:pPr>
                <a:defRPr/>
              </a:pPr>
              <a:t>18</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1635877272"/>
              </p:ext>
            </p:extLst>
          </p:nvPr>
        </p:nvGraphicFramePr>
        <p:xfrm>
          <a:off x="548640" y="1314451"/>
          <a:ext cx="8138160" cy="45807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56823" y="6245225"/>
            <a:ext cx="2266681" cy="246221"/>
          </a:xfrm>
          <a:prstGeom prst="rect">
            <a:avLst/>
          </a:prstGeom>
          <a:noFill/>
        </p:spPr>
        <p:txBody>
          <a:bodyPr wrap="square" rtlCol="0">
            <a:spAutoFit/>
          </a:bodyPr>
          <a:lstStyle/>
          <a:p>
            <a:pPr lvl="0"/>
            <a:r>
              <a:rPr lang="en-US" sz="1000">
                <a:solidFill>
                  <a:prstClr val="black"/>
                </a:solidFill>
                <a:latin typeface="Calibri"/>
              </a:rPr>
              <a:t>Data Source: MA Trauma Registry</a:t>
            </a:r>
            <a:endParaRPr lang="en-US" sz="1000" dirty="0">
              <a:solidFill>
                <a:prstClr val="black"/>
              </a:solidFill>
              <a:latin typeface="Calibri"/>
            </a:endParaRPr>
          </a:p>
        </p:txBody>
      </p:sp>
    </p:spTree>
    <p:extLst>
      <p:ext uri="{BB962C8B-B14F-4D97-AF65-F5344CB8AC3E}">
        <p14:creationId xmlns:p14="http://schemas.microsoft.com/office/powerpoint/2010/main" val="144292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All Cause Trauma Incidents by Age</a:t>
            </a:r>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19</a:t>
            </a:fld>
            <a:endParaRPr lang="en-US"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0512276"/>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spTree>
    <p:extLst>
      <p:ext uri="{BB962C8B-B14F-4D97-AF65-F5344CB8AC3E}">
        <p14:creationId xmlns:p14="http://schemas.microsoft.com/office/powerpoint/2010/main" val="388759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1314450"/>
            <a:ext cx="7757770" cy="4811713"/>
          </a:xfrm>
        </p:spPr>
        <p:txBody>
          <a:bodyPr/>
          <a:lstStyle/>
          <a:p>
            <a:r>
              <a:rPr lang="en-US" sz="2400" dirty="0"/>
              <a:t>Welcome </a:t>
            </a:r>
            <a:endParaRPr lang="en-US" sz="2400" dirty="0" smtClean="0"/>
          </a:p>
          <a:p>
            <a:pPr marL="0" indent="0">
              <a:buNone/>
            </a:pPr>
            <a:endParaRPr lang="en-US" sz="2400" dirty="0" smtClean="0"/>
          </a:p>
          <a:p>
            <a:r>
              <a:rPr lang="en-US" sz="2400" dirty="0" smtClean="0"/>
              <a:t>EMCAB </a:t>
            </a:r>
            <a:r>
              <a:rPr lang="en-US" sz="2400" dirty="0"/>
              <a:t>Standing </a:t>
            </a:r>
            <a:r>
              <a:rPr lang="en-US" sz="2400" dirty="0" smtClean="0"/>
              <a:t>Committees</a:t>
            </a:r>
          </a:p>
          <a:p>
            <a:pPr marL="0" indent="0">
              <a:buNone/>
            </a:pPr>
            <a:endParaRPr lang="en-US" sz="2400" dirty="0"/>
          </a:p>
          <a:p>
            <a:pPr lvl="0"/>
            <a:r>
              <a:rPr lang="en-US" sz="2400" dirty="0" smtClean="0"/>
              <a:t>Medical Services Committee Report to EMCAB</a:t>
            </a:r>
          </a:p>
          <a:p>
            <a:pPr marL="0" lvl="0" indent="0">
              <a:buNone/>
            </a:pPr>
            <a:endParaRPr lang="en-US" sz="2400" dirty="0"/>
          </a:p>
          <a:p>
            <a:pPr lvl="0"/>
            <a:r>
              <a:rPr lang="en-US" sz="2400" dirty="0" smtClean="0"/>
              <a:t>Informational Presentation: Trauma Registry</a:t>
            </a:r>
          </a:p>
          <a:p>
            <a:pPr marL="0" lvl="0" indent="0">
              <a:buNone/>
            </a:pPr>
            <a:endParaRPr lang="en-US" sz="2400" dirty="0"/>
          </a:p>
          <a:p>
            <a:pPr lvl="0"/>
            <a:r>
              <a:rPr lang="en-US" sz="2400" dirty="0" smtClean="0"/>
              <a:t>Next Steps</a:t>
            </a:r>
            <a:endParaRPr lang="en-US" sz="2400" dirty="0"/>
          </a:p>
          <a:p>
            <a:pPr lvl="1"/>
            <a:endParaRPr lang="en-US" sz="1800"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2</a:t>
            </a:fld>
            <a:endParaRPr lang="en-US" altLang="en-US" dirty="0"/>
          </a:p>
        </p:txBody>
      </p:sp>
    </p:spTree>
    <p:extLst>
      <p:ext uri="{BB962C8B-B14F-4D97-AF65-F5344CB8AC3E}">
        <p14:creationId xmlns:p14="http://schemas.microsoft.com/office/powerpoint/2010/main" val="3202616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Trauma Incidents by Age and Gender</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20</a:t>
            </a:fld>
            <a:endParaRPr lang="en-US"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1787976"/>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spTree>
    <p:extLst>
      <p:ext uri="{BB962C8B-B14F-4D97-AF65-F5344CB8AC3E}">
        <p14:creationId xmlns:p14="http://schemas.microsoft.com/office/powerpoint/2010/main" val="822765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Diving Accidents by Age</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21</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4238615"/>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spTree>
    <p:extLst>
      <p:ext uri="{BB962C8B-B14F-4D97-AF65-F5344CB8AC3E}">
        <p14:creationId xmlns:p14="http://schemas.microsoft.com/office/powerpoint/2010/main" val="4167856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FABE4-D814-45C0-B46B-8830C84E9D14}"/>
              </a:ext>
            </a:extLst>
          </p:cNvPr>
          <p:cNvSpPr>
            <a:spLocks noGrp="1"/>
          </p:cNvSpPr>
          <p:nvPr>
            <p:ph type="title"/>
          </p:nvPr>
        </p:nvSpPr>
        <p:spPr/>
        <p:txBody>
          <a:bodyPr/>
          <a:lstStyle/>
          <a:p>
            <a:r>
              <a:rPr lang="en-US" dirty="0"/>
              <a:t>Unintentional Trauma by Type-Unintentional Bite</a:t>
            </a:r>
          </a:p>
        </p:txBody>
      </p:sp>
      <p:sp>
        <p:nvSpPr>
          <p:cNvPr id="4" name="Slide Number Placeholder 3">
            <a:extLst>
              <a:ext uri="{FF2B5EF4-FFF2-40B4-BE49-F238E27FC236}">
                <a16:creationId xmlns="" xmlns:a16="http://schemas.microsoft.com/office/drawing/2014/main" id="{8DAFE9DB-F837-4FAC-B501-A98469C9BB83}"/>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22</a:t>
            </a:fld>
            <a:endParaRPr lang="en-US" altLang="en-US" dirty="0"/>
          </a:p>
        </p:txBody>
      </p:sp>
      <p:graphicFrame>
        <p:nvGraphicFramePr>
          <p:cNvPr id="7" name="Content Placeholder 6">
            <a:extLst>
              <a:ext uri="{FF2B5EF4-FFF2-40B4-BE49-F238E27FC236}">
                <a16:creationId xmlns="" xmlns:a16="http://schemas.microsoft.com/office/drawing/2014/main" id="{E9222101-7ADF-4EB4-8999-DD332148F09C}"/>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3C41D23A-F11A-4341-99D9-C85E8EE33DC3}"/>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1,346</a:t>
            </a:r>
          </a:p>
        </p:txBody>
      </p:sp>
    </p:spTree>
    <p:extLst>
      <p:ext uri="{BB962C8B-B14F-4D97-AF65-F5344CB8AC3E}">
        <p14:creationId xmlns:p14="http://schemas.microsoft.com/office/powerpoint/2010/main" val="1668052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DAFF3-9D02-48B9-9871-237673343AD7}"/>
              </a:ext>
            </a:extLst>
          </p:cNvPr>
          <p:cNvSpPr>
            <a:spLocks noGrp="1"/>
          </p:cNvSpPr>
          <p:nvPr>
            <p:ph type="title"/>
          </p:nvPr>
        </p:nvSpPr>
        <p:spPr/>
        <p:txBody>
          <a:bodyPr/>
          <a:lstStyle/>
          <a:p>
            <a:r>
              <a:rPr lang="en-US" dirty="0"/>
              <a:t>Unintentional Trauma by Type</a:t>
            </a:r>
          </a:p>
        </p:txBody>
      </p:sp>
      <p:sp>
        <p:nvSpPr>
          <p:cNvPr id="4" name="Slide Number Placeholder 3">
            <a:extLst>
              <a:ext uri="{FF2B5EF4-FFF2-40B4-BE49-F238E27FC236}">
                <a16:creationId xmlns="" xmlns:a16="http://schemas.microsoft.com/office/drawing/2014/main" id="{9E5D269E-2AC5-40C2-92DF-FE3C999F257B}"/>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23</a:t>
            </a:fld>
            <a:endParaRPr lang="en-US" altLang="en-US" dirty="0"/>
          </a:p>
        </p:txBody>
      </p:sp>
      <p:sp>
        <p:nvSpPr>
          <p:cNvPr id="6" name="TextBox 5">
            <a:extLst>
              <a:ext uri="{FF2B5EF4-FFF2-40B4-BE49-F238E27FC236}">
                <a16:creationId xmlns="" xmlns:a16="http://schemas.microsoft.com/office/drawing/2014/main" id="{145BE0AB-9999-47BA-9111-B708D9F05EFA}"/>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1,295</a:t>
            </a:r>
          </a:p>
        </p:txBody>
      </p:sp>
      <p:graphicFrame>
        <p:nvGraphicFramePr>
          <p:cNvPr id="9" name="Content Placeholder 8">
            <a:extLst>
              <a:ext uri="{FF2B5EF4-FFF2-40B4-BE49-F238E27FC236}">
                <a16:creationId xmlns="" xmlns:a16="http://schemas.microsoft.com/office/drawing/2014/main" id="{83B7FF0A-28C1-45D1-A47B-766D59CD528F}"/>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1324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Dog Bites by Age</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24</a:t>
            </a:fld>
            <a:endParaRPr lang="en-US"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7793812"/>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spTree>
    <p:extLst>
      <p:ext uri="{BB962C8B-B14F-4D97-AF65-F5344CB8AC3E}">
        <p14:creationId xmlns:p14="http://schemas.microsoft.com/office/powerpoint/2010/main" val="4255146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Suicide and Self-Injury by Age</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25</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0607864"/>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spTree>
    <p:extLst>
      <p:ext uri="{BB962C8B-B14F-4D97-AF65-F5344CB8AC3E}">
        <p14:creationId xmlns:p14="http://schemas.microsoft.com/office/powerpoint/2010/main" val="1966027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Suicide and Self-Injury by Age and Gender</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26</a:t>
            </a:fld>
            <a:endParaRPr lang="en-US" altLang="en-US" dirty="0"/>
          </a:p>
        </p:txBody>
      </p:sp>
      <p:graphicFrame>
        <p:nvGraphicFramePr>
          <p:cNvPr id="5" name="Content Placeholder 4"/>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spTree>
    <p:extLst>
      <p:ext uri="{BB962C8B-B14F-4D97-AF65-F5344CB8AC3E}">
        <p14:creationId xmlns:p14="http://schemas.microsoft.com/office/powerpoint/2010/main" val="87218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E2BC45-D115-4626-BC97-B1470716B5A5}"/>
              </a:ext>
            </a:extLst>
          </p:cNvPr>
          <p:cNvSpPr>
            <a:spLocks noGrp="1"/>
          </p:cNvSpPr>
          <p:nvPr>
            <p:ph type="title"/>
          </p:nvPr>
        </p:nvSpPr>
        <p:spPr/>
        <p:txBody>
          <a:bodyPr/>
          <a:lstStyle/>
          <a:p>
            <a:r>
              <a:rPr lang="en-US" dirty="0"/>
              <a:t>Unintentional Trauma by Type-Vehicle and Pedestrian Related</a:t>
            </a:r>
          </a:p>
        </p:txBody>
      </p:sp>
      <p:sp>
        <p:nvSpPr>
          <p:cNvPr id="4" name="Slide Number Placeholder 3">
            <a:extLst>
              <a:ext uri="{FF2B5EF4-FFF2-40B4-BE49-F238E27FC236}">
                <a16:creationId xmlns="" xmlns:a16="http://schemas.microsoft.com/office/drawing/2014/main" id="{54A6F752-913F-4144-BA45-424AC3A282BB}"/>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27</a:t>
            </a:fld>
            <a:endParaRPr lang="en-US" altLang="en-US" dirty="0"/>
          </a:p>
        </p:txBody>
      </p:sp>
      <p:graphicFrame>
        <p:nvGraphicFramePr>
          <p:cNvPr id="5" name="Content Placeholder 4">
            <a:extLst>
              <a:ext uri="{FF2B5EF4-FFF2-40B4-BE49-F238E27FC236}">
                <a16:creationId xmlns="" xmlns:a16="http://schemas.microsoft.com/office/drawing/2014/main" id="{5EC418A3-1A20-4A5D-BE4F-6CCEBB07F4C1}"/>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0320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1D0CB-659E-4751-B6D5-C7663FF5D814}"/>
              </a:ext>
            </a:extLst>
          </p:cNvPr>
          <p:cNvSpPr>
            <a:spLocks noGrp="1"/>
          </p:cNvSpPr>
          <p:nvPr>
            <p:ph type="title"/>
          </p:nvPr>
        </p:nvSpPr>
        <p:spPr/>
        <p:txBody>
          <a:bodyPr/>
          <a:lstStyle/>
          <a:p>
            <a:r>
              <a:rPr lang="en-US" dirty="0"/>
              <a:t>Unintentional Trauma by Type</a:t>
            </a:r>
          </a:p>
        </p:txBody>
      </p:sp>
      <p:sp>
        <p:nvSpPr>
          <p:cNvPr id="4" name="Slide Number Placeholder 3">
            <a:extLst>
              <a:ext uri="{FF2B5EF4-FFF2-40B4-BE49-F238E27FC236}">
                <a16:creationId xmlns="" xmlns:a16="http://schemas.microsoft.com/office/drawing/2014/main" id="{EDB7B9FD-FF71-4ACA-A9DD-059DEDDDF87F}"/>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28</a:t>
            </a:fld>
            <a:endParaRPr lang="en-US" altLang="en-US" dirty="0"/>
          </a:p>
        </p:txBody>
      </p:sp>
      <p:sp>
        <p:nvSpPr>
          <p:cNvPr id="5" name="TextBox 4">
            <a:extLst>
              <a:ext uri="{FF2B5EF4-FFF2-40B4-BE49-F238E27FC236}">
                <a16:creationId xmlns="" xmlns:a16="http://schemas.microsoft.com/office/drawing/2014/main" id="{7C73ABD7-B4F2-4CA5-9C53-5E350F1CA3B3}"/>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53,818</a:t>
            </a:r>
          </a:p>
        </p:txBody>
      </p:sp>
      <p:graphicFrame>
        <p:nvGraphicFramePr>
          <p:cNvPr id="6" name="Content Placeholder 5">
            <a:extLst>
              <a:ext uri="{FF2B5EF4-FFF2-40B4-BE49-F238E27FC236}">
                <a16:creationId xmlns="" xmlns:a16="http://schemas.microsoft.com/office/drawing/2014/main" id="{CCE2D1CD-BA16-4AD9-8041-F9DC39F71780}"/>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192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FE447-A05A-4FB0-9619-5144035C6614}"/>
              </a:ext>
            </a:extLst>
          </p:cNvPr>
          <p:cNvSpPr>
            <a:spLocks noGrp="1"/>
          </p:cNvSpPr>
          <p:nvPr>
            <p:ph type="title"/>
          </p:nvPr>
        </p:nvSpPr>
        <p:spPr/>
        <p:txBody>
          <a:bodyPr/>
          <a:lstStyle/>
          <a:p>
            <a:r>
              <a:rPr lang="en-US" dirty="0"/>
              <a:t>Unintentional Trauma by Type</a:t>
            </a:r>
          </a:p>
        </p:txBody>
      </p:sp>
      <p:sp>
        <p:nvSpPr>
          <p:cNvPr id="4" name="Slide Number Placeholder 3">
            <a:extLst>
              <a:ext uri="{FF2B5EF4-FFF2-40B4-BE49-F238E27FC236}">
                <a16:creationId xmlns="" xmlns:a16="http://schemas.microsoft.com/office/drawing/2014/main" id="{724771E5-91D5-4A27-84A3-080BCBDA4F4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29</a:t>
            </a:fld>
            <a:endParaRPr lang="en-US" altLang="en-US" dirty="0"/>
          </a:p>
        </p:txBody>
      </p:sp>
      <p:sp>
        <p:nvSpPr>
          <p:cNvPr id="5" name="TextBox 4">
            <a:extLst>
              <a:ext uri="{FF2B5EF4-FFF2-40B4-BE49-F238E27FC236}">
                <a16:creationId xmlns="" xmlns:a16="http://schemas.microsoft.com/office/drawing/2014/main" id="{14B04B7E-68BC-44FB-B65D-20E892AC9C3F}"/>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53,818</a:t>
            </a:r>
          </a:p>
        </p:txBody>
      </p:sp>
      <p:graphicFrame>
        <p:nvGraphicFramePr>
          <p:cNvPr id="6" name="Content Placeholder 5">
            <a:extLst>
              <a:ext uri="{FF2B5EF4-FFF2-40B4-BE49-F238E27FC236}">
                <a16:creationId xmlns="" xmlns:a16="http://schemas.microsoft.com/office/drawing/2014/main" id="{9E8D9D17-0040-4E12-99DE-F911C3167D3F}"/>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68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miter lim="800000"/>
            <a:headEnd/>
            <a:tailEnd/>
          </a:ln>
        </p:spPr>
        <p:txBody>
          <a:bodyPr/>
          <a:lstStyle/>
          <a:p>
            <a:r>
              <a:rPr lang="en-US" altLang="en-US" dirty="0"/>
              <a:t>Slide </a:t>
            </a:r>
            <a:fld id="{DE2FD903-DCFA-44FB-AF46-1B47316D3FA1}" type="slidenum">
              <a:rPr lang="en-US" altLang="en-US" smtClean="0"/>
              <a:pPr/>
              <a:t>3</a:t>
            </a:fld>
            <a:endParaRPr lang="en-US" altLang="en-US" dirty="0"/>
          </a:p>
        </p:txBody>
      </p:sp>
      <p:sp>
        <p:nvSpPr>
          <p:cNvPr id="507907" name="Rectangle 3"/>
          <p:cNvSpPr>
            <a:spLocks noGrp="1" noChangeArrowheads="1"/>
          </p:cNvSpPr>
          <p:nvPr>
            <p:ph type="body" idx="4294967295"/>
          </p:nvPr>
        </p:nvSpPr>
        <p:spPr>
          <a:xfrm>
            <a:off x="241300" y="1612900"/>
            <a:ext cx="8813800" cy="4343400"/>
          </a:xfrm>
        </p:spPr>
        <p:txBody>
          <a:bodyPr/>
          <a:lstStyle/>
          <a:p>
            <a:r>
              <a:rPr lang="en-US" sz="2400" dirty="0" smtClean="0"/>
              <a:t>Quorum: </a:t>
            </a:r>
            <a:r>
              <a:rPr lang="en-US" sz="2200" dirty="0" smtClean="0"/>
              <a:t>A </a:t>
            </a:r>
            <a:r>
              <a:rPr lang="en-US" sz="2200" dirty="0"/>
              <a:t>Quorum is defined as:  </a:t>
            </a:r>
          </a:p>
          <a:p>
            <a:pPr lvl="1"/>
            <a:endParaRPr lang="en-US" sz="2000" dirty="0"/>
          </a:p>
          <a:p>
            <a:pPr lvl="1">
              <a:buFont typeface="Wingdings" panose="05000000000000000000" pitchFamily="2" charset="2"/>
              <a:buChar char="Ø"/>
            </a:pPr>
            <a:r>
              <a:rPr lang="en-US" sz="2400" dirty="0"/>
              <a:t>a </a:t>
            </a:r>
            <a:r>
              <a:rPr lang="en-US" sz="2400" b="1" dirty="0"/>
              <a:t>simple majority </a:t>
            </a:r>
            <a:r>
              <a:rPr lang="en-US" sz="2400" dirty="0"/>
              <a:t>of the members of a public body, unless otherwise provided in a general or special law, executive order, or other authorizing provision.  G.L. c. 30A, § 18.</a:t>
            </a:r>
          </a:p>
          <a:p>
            <a:pPr lvl="1"/>
            <a:endParaRPr lang="en-US" sz="2000" dirty="0"/>
          </a:p>
          <a:p>
            <a:pPr lvl="1">
              <a:buFont typeface="Wingdings" panose="05000000000000000000" pitchFamily="2" charset="2"/>
              <a:buChar char="Ø"/>
            </a:pPr>
            <a:r>
              <a:rPr lang="en-US" sz="2400" b="1" dirty="0"/>
              <a:t>As applied to EMCAB—a quorum equals 21 members  (½ of 41  members + 1 )</a:t>
            </a:r>
            <a:r>
              <a:rPr lang="en-US" sz="2000" b="1" dirty="0"/>
              <a:t>  </a:t>
            </a:r>
          </a:p>
          <a:p>
            <a:pPr marL="0" indent="0">
              <a:buNone/>
            </a:pPr>
            <a:endParaRPr lang="en-US" sz="2400" dirty="0">
              <a:solidFill>
                <a:srgbClr val="003366"/>
              </a:solidFill>
            </a:endParaRPr>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7172" name="Text Box 4"/>
          <p:cNvSpPr txBox="1">
            <a:spLocks noChangeArrowheads="1"/>
          </p:cNvSpPr>
          <p:nvPr/>
        </p:nvSpPr>
        <p:spPr bwMode="auto">
          <a:xfrm>
            <a:off x="4370388" y="357188"/>
            <a:ext cx="4203700" cy="523220"/>
          </a:xfrm>
          <a:prstGeom prst="rect">
            <a:avLst/>
          </a:prstGeom>
          <a:noFill/>
          <a:ln w="12700">
            <a:noFill/>
            <a:miter lim="800000"/>
            <a:headEnd/>
            <a:tailEnd/>
          </a:ln>
        </p:spPr>
        <p:txBody>
          <a:bodyPr>
            <a:spAutoFit/>
          </a:bodyPr>
          <a:lstStyle/>
          <a:p>
            <a:pPr algn="ctr" eaLnBrk="1" hangingPunct="1">
              <a:spcBef>
                <a:spcPct val="50000"/>
              </a:spcBef>
            </a:pPr>
            <a:r>
              <a:rPr lang="en-US" altLang="en-US" sz="2800" b="1" dirty="0" smtClean="0">
                <a:solidFill>
                  <a:schemeClr val="bg1"/>
                </a:solidFill>
              </a:rPr>
              <a:t>Welcome: Reminders</a:t>
            </a:r>
            <a:endParaRPr lang="en-US" altLang="en-US" sz="2800" b="1" dirty="0">
              <a:solidFill>
                <a:schemeClr val="bg1"/>
              </a:solidFill>
            </a:endParaRPr>
          </a:p>
        </p:txBody>
      </p:sp>
    </p:spTree>
    <p:extLst>
      <p:ext uri="{BB962C8B-B14F-4D97-AF65-F5344CB8AC3E}">
        <p14:creationId xmlns:p14="http://schemas.microsoft.com/office/powerpoint/2010/main" val="3992992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Data: Trauma Incidents by Region and Age</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30</a:t>
            </a:fld>
            <a:endParaRPr lang="en-US" altLang="en-US" dirty="0"/>
          </a:p>
        </p:txBody>
      </p:sp>
      <p:sp>
        <p:nvSpPr>
          <p:cNvPr id="6" name="TextBox 5"/>
          <p:cNvSpPr txBox="1"/>
          <p:nvPr/>
        </p:nvSpPr>
        <p:spPr>
          <a:xfrm>
            <a:off x="927279" y="6426558"/>
            <a:ext cx="2034862" cy="246221"/>
          </a:xfrm>
          <a:prstGeom prst="rect">
            <a:avLst/>
          </a:prstGeom>
          <a:noFill/>
        </p:spPr>
        <p:txBody>
          <a:bodyPr wrap="square" rtlCol="0">
            <a:spAutoFit/>
          </a:bodyPr>
          <a:lstStyle/>
          <a:p>
            <a:pPr lvl="0"/>
            <a:r>
              <a:rPr lang="en-US" sz="1000" dirty="0">
                <a:solidFill>
                  <a:prstClr val="black"/>
                </a:solidFill>
                <a:latin typeface="Calibri"/>
              </a:rPr>
              <a:t>Data Source: MA Trauma Registry</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08759651"/>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977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2E272-046C-4FCB-A5F0-E46FDF429911}"/>
              </a:ext>
            </a:extLst>
          </p:cNvPr>
          <p:cNvSpPr>
            <a:spLocks noGrp="1"/>
          </p:cNvSpPr>
          <p:nvPr>
            <p:ph type="title"/>
          </p:nvPr>
        </p:nvSpPr>
        <p:spPr/>
        <p:txBody>
          <a:bodyPr/>
          <a:lstStyle/>
          <a:p>
            <a:r>
              <a:rPr lang="en-US" dirty="0"/>
              <a:t>Out of State Transfers</a:t>
            </a:r>
          </a:p>
        </p:txBody>
      </p:sp>
      <p:sp>
        <p:nvSpPr>
          <p:cNvPr id="3" name="Content Placeholder 2">
            <a:extLst>
              <a:ext uri="{FF2B5EF4-FFF2-40B4-BE49-F238E27FC236}">
                <a16:creationId xmlns="" xmlns:a16="http://schemas.microsoft.com/office/drawing/2014/main" id="{8915A7C4-56AF-42B3-B97D-F6FE3FC991FE}"/>
              </a:ext>
            </a:extLst>
          </p:cNvPr>
          <p:cNvSpPr>
            <a:spLocks noGrp="1"/>
          </p:cNvSpPr>
          <p:nvPr>
            <p:ph idx="1"/>
          </p:nvPr>
        </p:nvSpPr>
        <p:spPr/>
        <p:txBody>
          <a:bodyPr/>
          <a:lstStyle/>
          <a:p>
            <a:r>
              <a:rPr lang="en-US" sz="2400" dirty="0"/>
              <a:t>Massachusetts Ambulance Trip Record Information System (MATRIS) is the tool used to collect and maintain standardized EMS patient data and information from licensed EMS services, based on the trip records their EMS personnel complete for each call to which they respond.</a:t>
            </a:r>
          </a:p>
          <a:p>
            <a:endParaRPr lang="en-US" sz="1400" dirty="0"/>
          </a:p>
          <a:p>
            <a:r>
              <a:rPr lang="en-US" sz="2400" dirty="0"/>
              <a:t>These data elements and MATRIS are fully compliant with the </a:t>
            </a:r>
            <a:r>
              <a:rPr lang="en-US" sz="2400" dirty="0">
                <a:hlinkClick r:id="rId3"/>
              </a:rPr>
              <a:t>National EMS Information System </a:t>
            </a:r>
            <a:r>
              <a:rPr lang="en-US" sz="2400" dirty="0"/>
              <a:t>(NEMSIS).</a:t>
            </a:r>
          </a:p>
          <a:p>
            <a:endParaRPr lang="en-US" sz="1400" cap="all" dirty="0"/>
          </a:p>
          <a:p>
            <a:r>
              <a:rPr lang="en-US" sz="2400" cap="all" dirty="0"/>
              <a:t>EMS Regions</a:t>
            </a:r>
          </a:p>
          <a:p>
            <a:pPr lvl="1"/>
            <a:r>
              <a:rPr lang="en-US" sz="2000" dirty="0"/>
              <a:t>Number of Active Services : 339 </a:t>
            </a:r>
            <a:br>
              <a:rPr lang="en-US" sz="2000" dirty="0"/>
            </a:br>
            <a:r>
              <a:rPr lang="en-US" sz="2000" dirty="0"/>
              <a:t>Percentage of Services Reporting: 98.2%</a:t>
            </a:r>
            <a:br>
              <a:rPr lang="en-US" sz="2000" dirty="0"/>
            </a:br>
            <a:r>
              <a:rPr lang="en-US" sz="2000" dirty="0"/>
              <a:t>Total Runs Collected: 10,501,124</a:t>
            </a:r>
          </a:p>
          <a:p>
            <a:endParaRPr lang="en-US" dirty="0"/>
          </a:p>
        </p:txBody>
      </p:sp>
      <p:sp>
        <p:nvSpPr>
          <p:cNvPr id="4" name="Slide Number Placeholder 3">
            <a:extLst>
              <a:ext uri="{FF2B5EF4-FFF2-40B4-BE49-F238E27FC236}">
                <a16:creationId xmlns="" xmlns:a16="http://schemas.microsoft.com/office/drawing/2014/main" id="{0ECF1760-3697-4F06-9664-0DA4CF7F412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31</a:t>
            </a:fld>
            <a:endParaRPr lang="en-US" altLang="en-US" dirty="0"/>
          </a:p>
        </p:txBody>
      </p:sp>
    </p:spTree>
    <p:extLst>
      <p:ext uri="{BB962C8B-B14F-4D97-AF65-F5344CB8AC3E}">
        <p14:creationId xmlns:p14="http://schemas.microsoft.com/office/powerpoint/2010/main" val="2721079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461F6-933B-465D-B472-AE303A0DECDD}"/>
              </a:ext>
            </a:extLst>
          </p:cNvPr>
          <p:cNvSpPr>
            <a:spLocks noGrp="1"/>
          </p:cNvSpPr>
          <p:nvPr>
            <p:ph type="title"/>
          </p:nvPr>
        </p:nvSpPr>
        <p:spPr/>
        <p:txBody>
          <a:bodyPr/>
          <a:lstStyle/>
          <a:p>
            <a:r>
              <a:rPr lang="en-US" dirty="0"/>
              <a:t>Out of State Transfers</a:t>
            </a:r>
          </a:p>
        </p:txBody>
      </p:sp>
      <p:graphicFrame>
        <p:nvGraphicFramePr>
          <p:cNvPr id="5" name="Content Placeholder 4">
            <a:extLst>
              <a:ext uri="{FF2B5EF4-FFF2-40B4-BE49-F238E27FC236}">
                <a16:creationId xmlns="" xmlns:a16="http://schemas.microsoft.com/office/drawing/2014/main" id="{84247FCC-6D8D-4E0E-B5FB-7F2471E65885}"/>
              </a:ext>
            </a:extLst>
          </p:cNvPr>
          <p:cNvGraphicFramePr>
            <a:graphicFrameLocks noGrp="1"/>
          </p:cNvGraphicFramePr>
          <p:nvPr>
            <p:ph idx="1"/>
            <p:extLst/>
          </p:nvPr>
        </p:nvGraphicFramePr>
        <p:xfrm>
          <a:off x="3808602" y="2944536"/>
          <a:ext cx="4039416" cy="759656"/>
        </p:xfrm>
        <a:graphic>
          <a:graphicData uri="http://schemas.openxmlformats.org/drawingml/2006/table">
            <a:tbl>
              <a:tblPr firstRow="1" firstCol="1" bandRow="1"/>
              <a:tblGrid>
                <a:gridCol w="3287249">
                  <a:extLst>
                    <a:ext uri="{9D8B030D-6E8A-4147-A177-3AD203B41FA5}">
                      <a16:colId xmlns="" xmlns:a16="http://schemas.microsoft.com/office/drawing/2014/main" val="3719661223"/>
                    </a:ext>
                  </a:extLst>
                </a:gridCol>
                <a:gridCol w="752167">
                  <a:extLst>
                    <a:ext uri="{9D8B030D-6E8A-4147-A177-3AD203B41FA5}">
                      <a16:colId xmlns="" xmlns:a16="http://schemas.microsoft.com/office/drawing/2014/main" val="3390201116"/>
                    </a:ext>
                  </a:extLst>
                </a:gridCol>
              </a:tblGrid>
              <a:tr h="188156">
                <a:tc>
                  <a:txBody>
                    <a:bodyPr/>
                    <a:lstStyle/>
                    <a:p>
                      <a:pPr marL="0" marR="0">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rPr>
                        <a:t>Destination Names of RI Destinations</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rPr>
                        <a:t>Frequency</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3108560746"/>
                  </a:ext>
                </a:extLst>
              </a:tr>
              <a:tr h="190500">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Hasbro Children's Hospital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99652028"/>
                  </a:ext>
                </a:extLst>
              </a:tr>
              <a:tr h="190500">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Rhode Island Hospital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27723212"/>
                  </a:ext>
                </a:extLst>
              </a:tr>
              <a:tr h="190500">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rPr>
                        <a:t>Total</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rPr>
                        <a:t>569</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1852213"/>
                  </a:ext>
                </a:extLst>
              </a:tr>
            </a:tbl>
          </a:graphicData>
        </a:graphic>
      </p:graphicFrame>
      <p:sp>
        <p:nvSpPr>
          <p:cNvPr id="4" name="Slide Number Placeholder 3">
            <a:extLst>
              <a:ext uri="{FF2B5EF4-FFF2-40B4-BE49-F238E27FC236}">
                <a16:creationId xmlns="" xmlns:a16="http://schemas.microsoft.com/office/drawing/2014/main" id="{E9801BD6-9DDB-4EC6-AE9B-B2872B0B33C4}"/>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32</a:t>
            </a:fld>
            <a:endParaRPr lang="en-US" altLang="en-US" dirty="0"/>
          </a:p>
        </p:txBody>
      </p:sp>
      <p:graphicFrame>
        <p:nvGraphicFramePr>
          <p:cNvPr id="6" name="Table 5">
            <a:extLst>
              <a:ext uri="{FF2B5EF4-FFF2-40B4-BE49-F238E27FC236}">
                <a16:creationId xmlns="" xmlns:a16="http://schemas.microsoft.com/office/drawing/2014/main" id="{4A9886A9-3415-4DD3-BFA2-D6CF58AA391B}"/>
              </a:ext>
            </a:extLst>
          </p:cNvPr>
          <p:cNvGraphicFramePr>
            <a:graphicFrameLocks noGrp="1"/>
          </p:cNvGraphicFramePr>
          <p:nvPr>
            <p:extLst/>
          </p:nvPr>
        </p:nvGraphicFramePr>
        <p:xfrm>
          <a:off x="268448" y="1958340"/>
          <a:ext cx="2781300" cy="2941320"/>
        </p:xfrm>
        <a:graphic>
          <a:graphicData uri="http://schemas.openxmlformats.org/drawingml/2006/table">
            <a:tbl>
              <a:tblPr>
                <a:tableStyleId>{5C22544A-7EE6-4342-B048-85BDC9FD1C3A}</a:tableStyleId>
              </a:tblPr>
              <a:tblGrid>
                <a:gridCol w="1409700">
                  <a:extLst>
                    <a:ext uri="{9D8B030D-6E8A-4147-A177-3AD203B41FA5}">
                      <a16:colId xmlns="" xmlns:a16="http://schemas.microsoft.com/office/drawing/2014/main" val="2706742179"/>
                    </a:ext>
                  </a:extLst>
                </a:gridCol>
                <a:gridCol w="685800">
                  <a:extLst>
                    <a:ext uri="{9D8B030D-6E8A-4147-A177-3AD203B41FA5}">
                      <a16:colId xmlns="" xmlns:a16="http://schemas.microsoft.com/office/drawing/2014/main" val="3817255613"/>
                    </a:ext>
                  </a:extLst>
                </a:gridCol>
                <a:gridCol w="685800">
                  <a:extLst>
                    <a:ext uri="{9D8B030D-6E8A-4147-A177-3AD203B41FA5}">
                      <a16:colId xmlns="" xmlns:a16="http://schemas.microsoft.com/office/drawing/2014/main" val="1012292141"/>
                    </a:ext>
                  </a:extLst>
                </a:gridCol>
              </a:tblGrid>
              <a:tr h="200025">
                <a:tc gridSpan="3">
                  <a:txBody>
                    <a:bodyPr/>
                    <a:lstStyle/>
                    <a:p>
                      <a:pPr algn="ctr" fontAlgn="b"/>
                      <a:r>
                        <a:rPr lang="en-US" sz="1100" b="1" u="none" strike="noStrike" dirty="0">
                          <a:solidFill>
                            <a:schemeClr val="bg1"/>
                          </a:solidFill>
                          <a:effectLst/>
                        </a:rPr>
                        <a:t>Trauma Runs 10/1/2014 - 9/30/2015</a:t>
                      </a:r>
                      <a:endParaRPr lang="en-US"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911752497"/>
                  </a:ext>
                </a:extLst>
              </a:tr>
              <a:tr h="200025">
                <a:tc>
                  <a:txBody>
                    <a:bodyPr/>
                    <a:lstStyle/>
                    <a:p>
                      <a:pPr algn="l" fontAlgn="b"/>
                      <a:r>
                        <a:rPr lang="en-US" sz="1100" u="none" strike="noStrike" dirty="0">
                          <a:effectLst/>
                        </a:rPr>
                        <a:t>Destination State</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a:effectLst/>
                        </a:rPr>
                        <a:t>Frequency</a:t>
                      </a:r>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dirty="0">
                          <a:effectLst/>
                        </a:rPr>
                        <a:t>Percent</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911170804"/>
                  </a:ext>
                </a:extLst>
              </a:tr>
              <a:tr h="190500">
                <a:tc>
                  <a:txBody>
                    <a:bodyPr/>
                    <a:lstStyle/>
                    <a:p>
                      <a:pPr algn="l" fontAlgn="b"/>
                      <a:r>
                        <a:rPr lang="en-US" sz="1100" u="none" strike="noStrike" dirty="0">
                          <a:effectLst/>
                        </a:rPr>
                        <a:t>MA facilities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76,134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96.66%</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4068437011"/>
                  </a:ext>
                </a:extLst>
              </a:tr>
              <a:tr h="190500">
                <a:tc>
                  <a:txBody>
                    <a:bodyPr/>
                    <a:lstStyle/>
                    <a:p>
                      <a:pPr algn="l" fontAlgn="b"/>
                      <a:r>
                        <a:rPr lang="en-US" sz="1100" u="none" strike="noStrike" dirty="0">
                          <a:effectLst/>
                        </a:rPr>
                        <a:t>OUT OF STATE - UNK</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1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649600968"/>
                  </a:ext>
                </a:extLst>
              </a:tr>
              <a:tr h="190500">
                <a:tc>
                  <a:txBody>
                    <a:bodyPr/>
                    <a:lstStyle/>
                    <a:p>
                      <a:pPr algn="l" fontAlgn="b"/>
                      <a:r>
                        <a:rPr lang="en-US" sz="1100" u="none" strike="noStrike" dirty="0">
                          <a:effectLst/>
                        </a:rPr>
                        <a:t>OUT OF STATE - CT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6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505006172"/>
                  </a:ext>
                </a:extLst>
              </a:tr>
              <a:tr h="190500">
                <a:tc>
                  <a:txBody>
                    <a:bodyPr/>
                    <a:lstStyle/>
                    <a:p>
                      <a:pPr algn="l" fontAlgn="b"/>
                      <a:r>
                        <a:rPr lang="en-US" sz="1100" u="none" strike="noStrike">
                          <a:effectLst/>
                        </a:rPr>
                        <a:t>OUT OF STATE - ME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385072117"/>
                  </a:ext>
                </a:extLst>
              </a:tr>
              <a:tr h="190500">
                <a:tc>
                  <a:txBody>
                    <a:bodyPr/>
                    <a:lstStyle/>
                    <a:p>
                      <a:pPr algn="l" fontAlgn="b"/>
                      <a:r>
                        <a:rPr lang="en-US" sz="1100" u="none" strike="noStrike" dirty="0">
                          <a:effectLst/>
                        </a:rPr>
                        <a:t>OUT OF STATE - NH</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              130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0.17%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250973055"/>
                  </a:ext>
                </a:extLst>
              </a:tr>
              <a:tr h="190500">
                <a:tc>
                  <a:txBody>
                    <a:bodyPr/>
                    <a:lstStyle/>
                    <a:p>
                      <a:pPr algn="l" fontAlgn="b"/>
                      <a:r>
                        <a:rPr lang="en-US" sz="1100" u="none" strike="noStrike">
                          <a:effectLst/>
                        </a:rPr>
                        <a:t>OUT OF STATE - NY</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                   1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573040163"/>
                  </a:ext>
                </a:extLst>
              </a:tr>
              <a:tr h="190500">
                <a:tc>
                  <a:txBody>
                    <a:bodyPr/>
                    <a:lstStyle/>
                    <a:p>
                      <a:pPr algn="l" fontAlgn="b"/>
                      <a:r>
                        <a:rPr lang="en-US" sz="1100" b="1" u="none" strike="noStrike" dirty="0">
                          <a:effectLst/>
                        </a:rPr>
                        <a:t>OUT OF STATE - RI</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b="1" u="none" strike="noStrike" dirty="0">
                          <a:effectLst/>
                        </a:rPr>
                        <a:t>              504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b="1" u="none" strike="noStrike" dirty="0">
                          <a:effectLst/>
                        </a:rPr>
                        <a:t>0.64%</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133891632"/>
                  </a:ext>
                </a:extLst>
              </a:tr>
              <a:tr h="190500">
                <a:tc>
                  <a:txBody>
                    <a:bodyPr/>
                    <a:lstStyle/>
                    <a:p>
                      <a:pPr algn="l" fontAlgn="b"/>
                      <a:r>
                        <a:rPr lang="en-US" sz="1100" u="none" strike="noStrike" dirty="0">
                          <a:effectLst/>
                        </a:rPr>
                        <a:t>OUT OF STATE - VT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3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846285637"/>
                  </a:ext>
                </a:extLst>
              </a:tr>
              <a:tr h="200025">
                <a:tc>
                  <a:txBody>
                    <a:bodyPr/>
                    <a:lstStyle/>
                    <a:p>
                      <a:pPr algn="l" fontAlgn="b"/>
                      <a:r>
                        <a:rPr lang="en-US" sz="1100" b="1" u="none" strike="noStrike" dirty="0">
                          <a:effectLst/>
                        </a:rPr>
                        <a:t>Can't Identify/Missing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b="1" u="none" strike="noStrike" dirty="0">
                          <a:effectLst/>
                        </a:rPr>
                        <a:t>          1,985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b="1" u="none" strike="noStrike" dirty="0">
                          <a:effectLst/>
                        </a:rPr>
                        <a:t>2.52%</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38099076"/>
                  </a:ext>
                </a:extLst>
              </a:tr>
              <a:tr h="200025">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u="none" strike="noStrike">
                          <a:effectLst/>
                        </a:rPr>
                        <a:t>        78,764 </a:t>
                      </a:r>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770523462"/>
                  </a:ext>
                </a:extLst>
              </a:tr>
            </a:tbl>
          </a:graphicData>
        </a:graphic>
      </p:graphicFrame>
      <p:sp>
        <p:nvSpPr>
          <p:cNvPr id="7" name="TextBox 6">
            <a:extLst>
              <a:ext uri="{FF2B5EF4-FFF2-40B4-BE49-F238E27FC236}">
                <a16:creationId xmlns="" xmlns:a16="http://schemas.microsoft.com/office/drawing/2014/main" id="{49A0949A-A011-4A26-810B-8ED8F1E86CBF}"/>
              </a:ext>
            </a:extLst>
          </p:cNvPr>
          <p:cNvSpPr txBox="1"/>
          <p:nvPr/>
        </p:nvSpPr>
        <p:spPr>
          <a:xfrm>
            <a:off x="268448" y="5549614"/>
            <a:ext cx="7080308" cy="1200329"/>
          </a:xfrm>
          <a:prstGeom prst="rect">
            <a:avLst/>
          </a:prstGeom>
          <a:noFill/>
        </p:spPr>
        <p:txBody>
          <a:bodyPr wrap="square" rtlCol="0">
            <a:spAutoFit/>
          </a:bodyPr>
          <a:lstStyle/>
          <a:p>
            <a:r>
              <a:rPr lang="en-US" sz="1200" dirty="0">
                <a:latin typeface="+mn-lt"/>
              </a:rPr>
              <a:t>Total number of ambulance trips:  710,645 </a:t>
            </a:r>
          </a:p>
          <a:p>
            <a:r>
              <a:rPr lang="en-US" sz="1200" dirty="0">
                <a:latin typeface="+mn-lt"/>
              </a:rPr>
              <a:t>Data includes emergency runs only (no Interfacility transfers)</a:t>
            </a:r>
          </a:p>
          <a:p>
            <a:r>
              <a:rPr lang="en-US" sz="1200" dirty="0">
                <a:latin typeface="+mn-lt"/>
              </a:rPr>
              <a:t>Data includes transported runs only (no cancelled, refusals, treated and released)</a:t>
            </a:r>
          </a:p>
          <a:p>
            <a:r>
              <a:rPr lang="en-US" sz="1200" dirty="0">
                <a:latin typeface="+mn-lt"/>
              </a:rPr>
              <a:t>Destinations state is based on cleaning of destination name</a:t>
            </a:r>
          </a:p>
          <a:p>
            <a:r>
              <a:rPr lang="en-US" sz="1200" dirty="0">
                <a:latin typeface="+mn-lt"/>
              </a:rPr>
              <a:t>Trauma Runs are where Primary impression = Traumatic Injury or Cause of Injury is populated</a:t>
            </a:r>
          </a:p>
          <a:p>
            <a:r>
              <a:rPr lang="en-US" sz="1200" dirty="0">
                <a:latin typeface="+mn-lt"/>
              </a:rPr>
              <a:t>Data abstracted on June</a:t>
            </a:r>
          </a:p>
        </p:txBody>
      </p:sp>
      <p:sp>
        <p:nvSpPr>
          <p:cNvPr id="8" name="TextBox 7">
            <a:extLst>
              <a:ext uri="{FF2B5EF4-FFF2-40B4-BE49-F238E27FC236}">
                <a16:creationId xmlns="" xmlns:a16="http://schemas.microsoft.com/office/drawing/2014/main" id="{E4D48A07-8FA4-4154-ADD4-5DC6A547A188}"/>
              </a:ext>
            </a:extLst>
          </p:cNvPr>
          <p:cNvSpPr txBox="1"/>
          <p:nvPr/>
        </p:nvSpPr>
        <p:spPr>
          <a:xfrm>
            <a:off x="654341" y="1359017"/>
            <a:ext cx="7315200" cy="400110"/>
          </a:xfrm>
          <a:prstGeom prst="rect">
            <a:avLst/>
          </a:prstGeom>
          <a:noFill/>
        </p:spPr>
        <p:txBody>
          <a:bodyPr wrap="square" rtlCol="0">
            <a:spAutoFit/>
          </a:bodyPr>
          <a:lstStyle/>
          <a:p>
            <a:r>
              <a:rPr lang="en-US" sz="2000" dirty="0">
                <a:latin typeface="+mn-lt"/>
              </a:rPr>
              <a:t>Massachusetts Ambulance Trip Record Information System (MATRIS)</a:t>
            </a:r>
          </a:p>
        </p:txBody>
      </p:sp>
    </p:spTree>
    <p:extLst>
      <p:ext uri="{BB962C8B-B14F-4D97-AF65-F5344CB8AC3E}">
        <p14:creationId xmlns:p14="http://schemas.microsoft.com/office/powerpoint/2010/main" val="4005426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F8531-C9A9-4D44-914A-9258FB81B705}"/>
              </a:ext>
            </a:extLst>
          </p:cNvPr>
          <p:cNvSpPr>
            <a:spLocks noGrp="1"/>
          </p:cNvSpPr>
          <p:nvPr>
            <p:ph type="title"/>
          </p:nvPr>
        </p:nvSpPr>
        <p:spPr/>
        <p:txBody>
          <a:bodyPr/>
          <a:lstStyle/>
          <a:p>
            <a:r>
              <a:rPr lang="en-US" dirty="0"/>
              <a:t>Hospital Level All Cause Trauma Counts</a:t>
            </a:r>
          </a:p>
        </p:txBody>
      </p:sp>
      <p:sp>
        <p:nvSpPr>
          <p:cNvPr id="4" name="Slide Number Placeholder 3">
            <a:extLst>
              <a:ext uri="{FF2B5EF4-FFF2-40B4-BE49-F238E27FC236}">
                <a16:creationId xmlns="" xmlns:a16="http://schemas.microsoft.com/office/drawing/2014/main" id="{7C432427-380B-4DA2-A8A5-C62CCCED5260}"/>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33</a:t>
            </a:fld>
            <a:endParaRPr lang="en-US" altLang="en-US" dirty="0"/>
          </a:p>
        </p:txBody>
      </p:sp>
      <p:sp>
        <p:nvSpPr>
          <p:cNvPr id="5" name="TextBox 4">
            <a:extLst>
              <a:ext uri="{FF2B5EF4-FFF2-40B4-BE49-F238E27FC236}">
                <a16:creationId xmlns="" xmlns:a16="http://schemas.microsoft.com/office/drawing/2014/main" id="{E43C7862-01B0-4926-9CD1-C0B69F370123}"/>
              </a:ext>
            </a:extLst>
          </p:cNvPr>
          <p:cNvSpPr txBox="1"/>
          <p:nvPr/>
        </p:nvSpPr>
        <p:spPr>
          <a:xfrm>
            <a:off x="457200" y="5991307"/>
            <a:ext cx="2781300" cy="738664"/>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Median= 1,885</a:t>
            </a:r>
          </a:p>
          <a:p>
            <a:pPr lvl="0"/>
            <a:r>
              <a:rPr lang="en-US" sz="1400" dirty="0">
                <a:solidFill>
                  <a:prstClr val="black"/>
                </a:solidFill>
                <a:latin typeface="Calibri"/>
              </a:rPr>
              <a:t>N=143,576 traumas</a:t>
            </a:r>
          </a:p>
        </p:txBody>
      </p:sp>
      <p:graphicFrame>
        <p:nvGraphicFramePr>
          <p:cNvPr id="7" name="Content Placeholder 6">
            <a:extLst>
              <a:ext uri="{FF2B5EF4-FFF2-40B4-BE49-F238E27FC236}">
                <a16:creationId xmlns="" xmlns:a16="http://schemas.microsoft.com/office/drawing/2014/main" id="{428F8B42-A266-4626-BF6A-77FC991EB907}"/>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B4E1565F-9944-4F72-8452-C25BD14A2190}"/>
              </a:ext>
            </a:extLst>
          </p:cNvPr>
          <p:cNvSpPr txBox="1"/>
          <p:nvPr/>
        </p:nvSpPr>
        <p:spPr>
          <a:xfrm rot="5400000">
            <a:off x="7804433" y="4939664"/>
            <a:ext cx="1764733" cy="338554"/>
          </a:xfrm>
          <a:prstGeom prst="rect">
            <a:avLst/>
          </a:prstGeom>
          <a:noFill/>
        </p:spPr>
        <p:txBody>
          <a:bodyPr wrap="square" rtlCol="0">
            <a:spAutoFit/>
          </a:bodyPr>
          <a:lstStyle/>
          <a:p>
            <a:r>
              <a:rPr lang="en-US" sz="1600" b="1" dirty="0">
                <a:solidFill>
                  <a:schemeClr val="bg1">
                    <a:lumMod val="50000"/>
                  </a:schemeClr>
                </a:solidFill>
              </a:rPr>
              <a:t>Median = 1885</a:t>
            </a:r>
          </a:p>
        </p:txBody>
      </p:sp>
    </p:spTree>
    <p:extLst>
      <p:ext uri="{BB962C8B-B14F-4D97-AF65-F5344CB8AC3E}">
        <p14:creationId xmlns:p14="http://schemas.microsoft.com/office/powerpoint/2010/main" val="2485165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Information</a:t>
            </a:r>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dirty="0"/>
              <a:t>For more information, please visit: </a:t>
            </a:r>
          </a:p>
          <a:p>
            <a:pPr marL="0" indent="0">
              <a:buNone/>
            </a:pPr>
            <a:endParaRPr lang="en-US" dirty="0">
              <a:hlinkClick r:id="rId2"/>
            </a:endParaRPr>
          </a:p>
          <a:p>
            <a:pPr marL="0" indent="0">
              <a:buNone/>
            </a:pPr>
            <a:r>
              <a:rPr lang="en-US" dirty="0">
                <a:hlinkClick r:id="rId2"/>
              </a:rPr>
              <a:t>https://www.mass.gov/service-details/trauma-systems-committee</a:t>
            </a:r>
          </a:p>
          <a:p>
            <a:pPr marL="0" indent="0">
              <a:buNone/>
            </a:pPr>
            <a:r>
              <a:rPr lang="en-US" dirty="0"/>
              <a:t/>
            </a:r>
            <a:br>
              <a:rPr lang="en-US" dirty="0"/>
            </a:br>
            <a:endParaRPr lang="en-US" sz="2600" dirty="0"/>
          </a:p>
        </p:txBody>
      </p:sp>
      <p:sp>
        <p:nvSpPr>
          <p:cNvPr id="2" name="Slide Number Placeholder 1"/>
          <p:cNvSpPr>
            <a:spLocks noGrp="1"/>
          </p:cNvSpPr>
          <p:nvPr>
            <p:ph type="sldNum" sz="quarter" idx="11"/>
          </p:nvPr>
        </p:nvSpPr>
        <p:spPr/>
        <p:txBody>
          <a:bodyPr/>
          <a:lstStyle/>
          <a:p>
            <a:pPr>
              <a:defRPr/>
            </a:pPr>
            <a:r>
              <a:rPr lang="en-US" altLang="en-US" dirty="0"/>
              <a:t>Slide </a:t>
            </a:r>
            <a:fld id="{0BD109FE-154F-49E4-8D02-47A3E8B5008A}" type="slidenum">
              <a:rPr lang="en-US" altLang="en-US" smtClean="0"/>
              <a:pPr>
                <a:defRPr/>
              </a:pPr>
              <a:t>34</a:t>
            </a:fld>
            <a:endParaRPr lang="en-US" altLang="en-US" dirty="0"/>
          </a:p>
        </p:txBody>
      </p:sp>
    </p:spTree>
    <p:extLst>
      <p:ext uri="{BB962C8B-B14F-4D97-AF65-F5344CB8AC3E}">
        <p14:creationId xmlns:p14="http://schemas.microsoft.com/office/powerpoint/2010/main" val="2538995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Meetings</a:t>
            </a:r>
            <a:endParaRPr lang="en-US" dirty="0"/>
          </a:p>
        </p:txBody>
      </p:sp>
      <p:sp>
        <p:nvSpPr>
          <p:cNvPr id="3" name="Content Placeholder 2"/>
          <p:cNvSpPr>
            <a:spLocks noGrp="1"/>
          </p:cNvSpPr>
          <p:nvPr>
            <p:ph idx="1"/>
          </p:nvPr>
        </p:nvSpPr>
        <p:spPr/>
        <p:txBody>
          <a:bodyPr/>
          <a:lstStyle/>
          <a:p>
            <a:pPr marL="0" indent="0">
              <a:buNone/>
            </a:pPr>
            <a:r>
              <a:rPr lang="en-US" dirty="0"/>
              <a:t>Meeting Schedule: </a:t>
            </a:r>
            <a:br>
              <a:rPr lang="en-US" dirty="0"/>
            </a:br>
            <a:r>
              <a:rPr lang="en-US" sz="1400" dirty="0"/>
              <a:t> </a:t>
            </a:r>
            <a:endParaRPr lang="en-US" sz="1400" dirty="0" smtClean="0"/>
          </a:p>
          <a:p>
            <a:pPr lvl="1">
              <a:buFont typeface="Arial" panose="020B0604020202020204" pitchFamily="34" charset="0"/>
              <a:buChar char="•"/>
            </a:pPr>
            <a:r>
              <a:rPr lang="en-US" dirty="0" smtClean="0"/>
              <a:t>Wednesday, April 24, 2019</a:t>
            </a:r>
          </a:p>
          <a:p>
            <a:pPr lvl="1">
              <a:buFont typeface="Arial" panose="020B0604020202020204" pitchFamily="34" charset="0"/>
              <a:buChar char="•"/>
            </a:pPr>
            <a:r>
              <a:rPr lang="en-US" dirty="0" smtClean="0"/>
              <a:t>Wednesday, October 16, 2019</a:t>
            </a:r>
          </a:p>
          <a:p>
            <a:pPr marL="457200" lvl="1" indent="0">
              <a:buNone/>
            </a:pPr>
            <a:endParaRPr lang="en-US" dirty="0"/>
          </a:p>
          <a:p>
            <a:pPr marL="0" lvl="1" indent="0">
              <a:buNone/>
            </a:pPr>
            <a:r>
              <a:rPr lang="en-US" dirty="0"/>
              <a:t>All </a:t>
            </a:r>
            <a:r>
              <a:rPr lang="en-US" dirty="0" smtClean="0"/>
              <a:t>meetings will be held from 10:00am-12:00pm and are expected to be held at MEMA</a:t>
            </a:r>
            <a:r>
              <a:rPr lang="en-US" dirty="0"/>
              <a:t>.  </a:t>
            </a:r>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35</a:t>
            </a:fld>
            <a:endParaRPr lang="en-US" altLang="en-US" dirty="0"/>
          </a:p>
        </p:txBody>
      </p:sp>
    </p:spTree>
    <p:extLst>
      <p:ext uri="{BB962C8B-B14F-4D97-AF65-F5344CB8AC3E}">
        <p14:creationId xmlns:p14="http://schemas.microsoft.com/office/powerpoint/2010/main" val="404565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Information</a:t>
            </a:r>
          </a:p>
        </p:txBody>
      </p:sp>
      <p:sp>
        <p:nvSpPr>
          <p:cNvPr id="4" name="Content Placeholder 3"/>
          <p:cNvSpPr>
            <a:spLocks noGrp="1"/>
          </p:cNvSpPr>
          <p:nvPr>
            <p:ph idx="1"/>
          </p:nvPr>
        </p:nvSpPr>
        <p:spPr/>
        <p:txBody>
          <a:bodyPr/>
          <a:lstStyle/>
          <a:p>
            <a:pPr marL="0" indent="0">
              <a:buNone/>
            </a:pPr>
            <a:endParaRPr lang="en-US" sz="2400" dirty="0"/>
          </a:p>
          <a:p>
            <a:pPr marL="0" indent="0" algn="ctr">
              <a:buNone/>
            </a:pPr>
            <a:r>
              <a:rPr lang="en-US" dirty="0"/>
              <a:t>For more information, please visit: </a:t>
            </a:r>
          </a:p>
          <a:p>
            <a:pPr algn="ctr"/>
            <a:r>
              <a:rPr lang="en-US" sz="2600" dirty="0">
                <a:hlinkClick r:id="rId2"/>
              </a:rPr>
              <a:t>https://www.mass.gov/service-details/emergency-medical-care-advisory-board-emcab</a:t>
            </a:r>
            <a:endParaRPr lang="en-US" sz="2600" dirty="0"/>
          </a:p>
          <a:p>
            <a:pPr marL="0" indent="0" algn="ctr">
              <a:buNone/>
            </a:pPr>
            <a:endParaRPr lang="en-US" sz="2600" dirty="0"/>
          </a:p>
          <a:p>
            <a:pPr algn="ctr"/>
            <a:r>
              <a:rPr lang="en-US" sz="2600" dirty="0">
                <a:hlinkClick r:id="rId3"/>
              </a:rPr>
              <a:t>http://www.mass.gov/eohhs/gov/departments/dph/programs/hcq/oems/</a:t>
            </a:r>
            <a:endParaRPr lang="en-US" sz="2600" dirty="0"/>
          </a:p>
          <a:p>
            <a:pPr marL="0" indent="0" algn="ctr">
              <a:buNone/>
            </a:pPr>
            <a:endParaRPr lang="en-US" dirty="0"/>
          </a:p>
          <a:p>
            <a:pPr marL="0" indent="0" algn="ctr">
              <a:buNone/>
            </a:pPr>
            <a:r>
              <a:rPr lang="en-US" dirty="0"/>
              <a:t>Thank you.</a:t>
            </a:r>
          </a:p>
        </p:txBody>
      </p:sp>
      <p:sp>
        <p:nvSpPr>
          <p:cNvPr id="2" name="Slide Number Placeholder 1"/>
          <p:cNvSpPr>
            <a:spLocks noGrp="1"/>
          </p:cNvSpPr>
          <p:nvPr>
            <p:ph type="sldNum" sz="quarter" idx="11"/>
          </p:nvPr>
        </p:nvSpPr>
        <p:spPr/>
        <p:txBody>
          <a:bodyPr/>
          <a:lstStyle/>
          <a:p>
            <a:pPr>
              <a:defRPr/>
            </a:pPr>
            <a:r>
              <a:rPr lang="en-US" altLang="en-US" dirty="0"/>
              <a:t>Slide </a:t>
            </a:r>
            <a:fld id="{0BD109FE-154F-49E4-8D02-47A3E8B5008A}" type="slidenum">
              <a:rPr lang="en-US" altLang="en-US" smtClean="0"/>
              <a:pPr>
                <a:defRPr/>
              </a:pPr>
              <a:t>36</a:t>
            </a:fld>
            <a:endParaRPr lang="en-US" altLang="en-US" dirty="0"/>
          </a:p>
        </p:txBody>
      </p:sp>
    </p:spTree>
    <p:extLst>
      <p:ext uri="{BB962C8B-B14F-4D97-AF65-F5344CB8AC3E}">
        <p14:creationId xmlns:p14="http://schemas.microsoft.com/office/powerpoint/2010/main" val="315462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ED33D-2440-BF4D-96C2-A8D3E6E58091}"/>
              </a:ext>
            </a:extLst>
          </p:cNvPr>
          <p:cNvSpPr>
            <a:spLocks noGrp="1"/>
          </p:cNvSpPr>
          <p:nvPr>
            <p:ph type="title"/>
          </p:nvPr>
        </p:nvSpPr>
        <p:spPr/>
        <p:txBody>
          <a:bodyPr/>
          <a:lstStyle/>
          <a:p>
            <a:r>
              <a:rPr lang="en-US" dirty="0"/>
              <a:t>OEMS Updates</a:t>
            </a:r>
          </a:p>
        </p:txBody>
      </p:sp>
      <p:sp>
        <p:nvSpPr>
          <p:cNvPr id="3" name="Content Placeholder 2">
            <a:extLst>
              <a:ext uri="{FF2B5EF4-FFF2-40B4-BE49-F238E27FC236}">
                <a16:creationId xmlns:a16="http://schemas.microsoft.com/office/drawing/2014/main" xmlns="" id="{033A5EB6-6D7F-4F48-A83D-C7162AF98661}"/>
              </a:ext>
            </a:extLst>
          </p:cNvPr>
          <p:cNvSpPr>
            <a:spLocks noGrp="1"/>
          </p:cNvSpPr>
          <p:nvPr>
            <p:ph idx="1"/>
          </p:nvPr>
        </p:nvSpPr>
        <p:spPr>
          <a:xfrm>
            <a:off x="287867" y="1246714"/>
            <a:ext cx="8681508" cy="4811713"/>
          </a:xfrm>
        </p:spPr>
        <p:txBody>
          <a:bodyPr/>
          <a:lstStyle/>
          <a:p>
            <a:pPr>
              <a:buFont typeface="Arial" panose="020B0604020202020204" pitchFamily="34" charset="0"/>
              <a:buChar char="•"/>
            </a:pPr>
            <a:r>
              <a:rPr lang="en-US" sz="2400" dirty="0" smtClean="0"/>
              <a:t>Department Update</a:t>
            </a:r>
            <a:endParaRPr lang="en-US" sz="2400" dirty="0"/>
          </a:p>
          <a:p>
            <a:pPr lvl="1">
              <a:buFont typeface="Arial" panose="020B0604020202020204" pitchFamily="34" charset="0"/>
              <a:buChar char="•"/>
            </a:pPr>
            <a:r>
              <a:rPr lang="en-US" sz="2000" dirty="0"/>
              <a:t>Office relocation to be announced</a:t>
            </a:r>
          </a:p>
          <a:p>
            <a:pPr lvl="1">
              <a:buFont typeface="Arial" panose="020B0604020202020204" pitchFamily="34" charset="0"/>
              <a:buChar char="•"/>
            </a:pPr>
            <a:r>
              <a:rPr lang="en-US" sz="2000" dirty="0"/>
              <a:t>Certification Season</a:t>
            </a:r>
          </a:p>
          <a:p>
            <a:r>
              <a:rPr lang="en-US" sz="2400" dirty="0"/>
              <a:t>MIH update</a:t>
            </a:r>
          </a:p>
          <a:p>
            <a:pPr lvl="1">
              <a:buFont typeface="Courier New" panose="02070309020205020404" pitchFamily="49" charset="0"/>
              <a:buChar char="o"/>
            </a:pPr>
            <a:r>
              <a:rPr lang="en-US" sz="2000" dirty="0"/>
              <a:t>Community EMS began accepting applications on October 1.  </a:t>
            </a:r>
          </a:p>
          <a:p>
            <a:pPr lvl="1">
              <a:buFont typeface="Courier New" panose="02070309020205020404" pitchFamily="49" charset="0"/>
              <a:buChar char="o"/>
            </a:pPr>
            <a:r>
              <a:rPr lang="en-US" sz="2000" dirty="0"/>
              <a:t>MIH and MIH with an EDA component will begin accepting applications </a:t>
            </a:r>
            <a:r>
              <a:rPr lang="en-US" sz="2000" dirty="0" smtClean="0"/>
              <a:t>in </a:t>
            </a:r>
            <a:r>
              <a:rPr lang="en-US" sz="2000" smtClean="0"/>
              <a:t>late November. </a:t>
            </a:r>
            <a:endParaRPr lang="en-US" sz="2000" dirty="0"/>
          </a:p>
          <a:p>
            <a:pPr marL="457200" lvl="1" indent="0">
              <a:buNone/>
            </a:pPr>
            <a:r>
              <a:rPr lang="en-US" sz="2400" dirty="0"/>
              <a:t> </a:t>
            </a:r>
          </a:p>
          <a:p>
            <a:pPr marL="914400" lvl="2" indent="0">
              <a:buNone/>
            </a:pPr>
            <a:endParaRPr lang="en-US" sz="2000" dirty="0" smtClean="0"/>
          </a:p>
        </p:txBody>
      </p:sp>
      <p:sp>
        <p:nvSpPr>
          <p:cNvPr id="4" name="Slide Number Placeholder 3">
            <a:extLst>
              <a:ext uri="{FF2B5EF4-FFF2-40B4-BE49-F238E27FC236}">
                <a16:creationId xmlns:a16="http://schemas.microsoft.com/office/drawing/2014/main" xmlns="" id="{9A5ADB73-8183-644B-B39F-A485942B3A80}"/>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a:t>
            </a:fld>
            <a:endParaRPr lang="en-US" altLang="en-US" dirty="0"/>
          </a:p>
        </p:txBody>
      </p:sp>
    </p:spTree>
    <p:extLst>
      <p:ext uri="{BB962C8B-B14F-4D97-AF65-F5344CB8AC3E}">
        <p14:creationId xmlns:p14="http://schemas.microsoft.com/office/powerpoint/2010/main" val="3302886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noChangeArrowheads="1"/>
          </p:cNvSpPr>
          <p:nvPr>
            <p:ph type="sldNum" sz="quarter" idx="11"/>
          </p:nvPr>
        </p:nvSpPr>
        <p:spPr>
          <a:xfrm>
            <a:off x="7981950" y="6245225"/>
            <a:ext cx="944563" cy="476250"/>
          </a:xfrm>
          <a:noFill/>
          <a:ln>
            <a:miter lim="800000"/>
            <a:headEnd/>
            <a:tailEnd/>
          </a:ln>
        </p:spPr>
        <p:txBody>
          <a:bodyPr/>
          <a:lstStyle/>
          <a:p>
            <a:r>
              <a:rPr lang="en-US" altLang="en-US" dirty="0"/>
              <a:t>Slide </a:t>
            </a:r>
            <a:fld id="{EC8094C6-E8F8-4AA2-8081-F9E3E13DCA78}" type="slidenum">
              <a:rPr lang="en-US" altLang="en-US" smtClean="0"/>
              <a:pPr/>
              <a:t>5</a:t>
            </a:fld>
            <a:endParaRPr lang="en-US" altLang="en-US" dirty="0"/>
          </a:p>
        </p:txBody>
      </p:sp>
      <p:sp>
        <p:nvSpPr>
          <p:cNvPr id="3075" name="Rectangle 6"/>
          <p:cNvSpPr>
            <a:spLocks noChangeArrowheads="1"/>
          </p:cNvSpPr>
          <p:nvPr/>
        </p:nvSpPr>
        <p:spPr bwMode="auto">
          <a:xfrm>
            <a:off x="0" y="0"/>
            <a:ext cx="9158288" cy="1135063"/>
          </a:xfrm>
          <a:prstGeom prst="rect">
            <a:avLst/>
          </a:prstGeom>
          <a:solidFill>
            <a:srgbClr val="003366"/>
          </a:solidFill>
          <a:ln w="12700">
            <a:noFill/>
            <a:miter lim="800000"/>
            <a:headEnd/>
            <a:tailEnd/>
          </a:ln>
        </p:spPr>
        <p:txBody>
          <a:bodyPr wrap="none" anchor="ctr"/>
          <a:lstStyle/>
          <a:p>
            <a:pPr eaLnBrk="1" hangingPunct="1"/>
            <a:endParaRPr lang="en-US" altLang="en-US" sz="1800" dirty="0">
              <a:latin typeface="Arial" pitchFamily="34" charset="0"/>
            </a:endParaRPr>
          </a:p>
        </p:txBody>
      </p:sp>
      <p:sp>
        <p:nvSpPr>
          <p:cNvPr id="3076" name="Text Box 7"/>
          <p:cNvSpPr txBox="1">
            <a:spLocks noChangeArrowheads="1"/>
          </p:cNvSpPr>
          <p:nvPr/>
        </p:nvSpPr>
        <p:spPr bwMode="auto">
          <a:xfrm>
            <a:off x="186531" y="2585958"/>
            <a:ext cx="8770938" cy="584775"/>
          </a:xfrm>
          <a:prstGeom prst="rect">
            <a:avLst/>
          </a:prstGeom>
          <a:noFill/>
          <a:ln w="12700">
            <a:noFill/>
            <a:miter lim="800000"/>
            <a:headEnd/>
            <a:tailEnd/>
          </a:ln>
        </p:spPr>
        <p:txBody>
          <a:bodyPr>
            <a:spAutoFit/>
          </a:bodyPr>
          <a:lstStyle/>
          <a:p>
            <a:pPr algn="ctr" eaLnBrk="1" hangingPunct="1"/>
            <a:r>
              <a:rPr lang="en-US" altLang="en-US" sz="3200" b="1" dirty="0" smtClean="0">
                <a:latin typeface="+mn-lt"/>
              </a:rPr>
              <a:t>EMCAB Standing Committees</a:t>
            </a:r>
            <a:endParaRPr lang="en-US" altLang="en-US" sz="3200" b="1" dirty="0">
              <a:latin typeface="+mn-lt"/>
            </a:endParaRPr>
          </a:p>
        </p:txBody>
      </p:sp>
      <p:pic>
        <p:nvPicPr>
          <p:cNvPr id="3077" name="Picture 4" descr="banner"/>
          <p:cNvPicPr>
            <a:picLocks noChangeAspect="1" noChangeArrowheads="1"/>
          </p:cNvPicPr>
          <p:nvPr/>
        </p:nvPicPr>
        <p:blipFill>
          <a:blip r:embed="rId3"/>
          <a:srcRect b="8861"/>
          <a:stretch>
            <a:fillRect/>
          </a:stretch>
        </p:blipFill>
        <p:spPr bwMode="auto">
          <a:xfrm>
            <a:off x="-3175" y="223838"/>
            <a:ext cx="9158288" cy="708025"/>
          </a:xfrm>
          <a:prstGeom prst="rect">
            <a:avLst/>
          </a:prstGeom>
          <a:noFill/>
          <a:ln w="9525">
            <a:noFill/>
            <a:miter lim="800000"/>
            <a:headEnd/>
            <a:tailEnd/>
          </a:ln>
        </p:spPr>
      </p:pic>
    </p:spTree>
    <p:extLst>
      <p:ext uri="{BB962C8B-B14F-4D97-AF65-F5344CB8AC3E}">
        <p14:creationId xmlns:p14="http://schemas.microsoft.com/office/powerpoint/2010/main" val="5356552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ED33D-2440-BF4D-96C2-A8D3E6E58091}"/>
              </a:ext>
            </a:extLst>
          </p:cNvPr>
          <p:cNvSpPr>
            <a:spLocks noGrp="1"/>
          </p:cNvSpPr>
          <p:nvPr>
            <p:ph type="title"/>
          </p:nvPr>
        </p:nvSpPr>
        <p:spPr/>
        <p:txBody>
          <a:bodyPr/>
          <a:lstStyle/>
          <a:p>
            <a:r>
              <a:rPr lang="en-US" dirty="0"/>
              <a:t>Standing Committees:</a:t>
            </a:r>
            <a:br>
              <a:rPr lang="en-US" dirty="0"/>
            </a:br>
            <a:r>
              <a:rPr lang="en-US" dirty="0"/>
              <a:t>Appointment of Chairs </a:t>
            </a:r>
          </a:p>
        </p:txBody>
      </p:sp>
      <p:sp>
        <p:nvSpPr>
          <p:cNvPr id="3" name="Content Placeholder 2">
            <a:extLst>
              <a:ext uri="{FF2B5EF4-FFF2-40B4-BE49-F238E27FC236}">
                <a16:creationId xmlns:a16="http://schemas.microsoft.com/office/drawing/2014/main" xmlns="" id="{033A5EB6-6D7F-4F48-A83D-C7162AF98661}"/>
              </a:ext>
            </a:extLst>
          </p:cNvPr>
          <p:cNvSpPr>
            <a:spLocks noGrp="1"/>
          </p:cNvSpPr>
          <p:nvPr>
            <p:ph idx="1"/>
          </p:nvPr>
        </p:nvSpPr>
        <p:spPr>
          <a:xfrm>
            <a:off x="287867" y="1170511"/>
            <a:ext cx="8681508" cy="4811713"/>
          </a:xfrm>
        </p:spPr>
        <p:txBody>
          <a:bodyPr/>
          <a:lstStyle/>
          <a:p>
            <a:pPr marL="457200" indent="-457200">
              <a:buFont typeface="Arial" panose="020B0604020202020204" pitchFamily="34" charset="0"/>
              <a:buChar char="•"/>
            </a:pPr>
            <a:r>
              <a:rPr lang="en-US" sz="2800" dirty="0"/>
              <a:t>At the November 15, 2017 meeting, EMCAB voted on the chairs of three standing committees. </a:t>
            </a:r>
            <a:endParaRPr lang="en-US" sz="2800" dirty="0" smtClean="0"/>
          </a:p>
          <a:p>
            <a:pPr marL="857250" lvl="1" indent="-457200">
              <a:buFont typeface="Courier New" panose="02070309020205020404" pitchFamily="49" charset="0"/>
              <a:buChar char="o"/>
            </a:pPr>
            <a:r>
              <a:rPr lang="en-US" sz="2400" dirty="0"/>
              <a:t>Communications: Ed McNamara</a:t>
            </a:r>
          </a:p>
          <a:p>
            <a:pPr marL="857250" lvl="1" indent="-457200">
              <a:buFont typeface="Courier New" panose="02070309020205020404" pitchFamily="49" charset="0"/>
              <a:buChar char="o"/>
            </a:pPr>
            <a:r>
              <a:rPr lang="en-US" sz="2400" dirty="0" smtClean="0"/>
              <a:t>Operations: David </a:t>
            </a:r>
            <a:r>
              <a:rPr lang="en-US" sz="2400" dirty="0" err="1" smtClean="0"/>
              <a:t>Faunce</a:t>
            </a:r>
            <a:endParaRPr lang="en-US" sz="2400" dirty="0" smtClean="0"/>
          </a:p>
          <a:p>
            <a:pPr marL="857250" lvl="1" indent="-457200">
              <a:buFont typeface="Courier New" panose="02070309020205020404" pitchFamily="49" charset="0"/>
              <a:buChar char="o"/>
            </a:pPr>
            <a:r>
              <a:rPr lang="en-US" sz="2400" dirty="0" smtClean="0"/>
              <a:t>Community Care </a:t>
            </a:r>
            <a:r>
              <a:rPr lang="en-US" sz="2400" dirty="0"/>
              <a:t>and Education: </a:t>
            </a:r>
            <a:r>
              <a:rPr lang="en-US" sz="2400" dirty="0" smtClean="0"/>
              <a:t>Derrick Congdon</a:t>
            </a:r>
            <a:endParaRPr lang="en-US" sz="2400" dirty="0"/>
          </a:p>
          <a:p>
            <a:pPr marL="457200" lvl="1" indent="0">
              <a:buNone/>
            </a:pPr>
            <a:endParaRPr lang="en-US" sz="2000" dirty="0"/>
          </a:p>
          <a:p>
            <a:pPr marL="457200" indent="-457200">
              <a:buFont typeface="Arial" panose="020B0604020202020204" pitchFamily="34" charset="0"/>
              <a:buChar char="•"/>
            </a:pPr>
            <a:r>
              <a:rPr lang="en-US" sz="2800" dirty="0"/>
              <a:t>Today, EMCAB will vote on the chairs of the two remaining committees.</a:t>
            </a:r>
          </a:p>
          <a:p>
            <a:pPr lvl="1">
              <a:buFont typeface="Courier New" panose="02070309020205020404" pitchFamily="49" charset="0"/>
              <a:buChar char="o"/>
            </a:pPr>
            <a:r>
              <a:rPr lang="en-US" sz="2400" dirty="0" smtClean="0"/>
              <a:t>Workforce Training </a:t>
            </a:r>
          </a:p>
          <a:p>
            <a:pPr lvl="2"/>
            <a:r>
              <a:rPr lang="en-US" sz="2200" dirty="0" smtClean="0"/>
              <a:t>Nominee: Deborah Clapp</a:t>
            </a:r>
          </a:p>
          <a:p>
            <a:pPr lvl="1">
              <a:buFont typeface="Courier New" panose="02070309020205020404" pitchFamily="49" charset="0"/>
              <a:buChar char="o"/>
            </a:pPr>
            <a:r>
              <a:rPr lang="en-US" sz="2200" dirty="0" smtClean="0"/>
              <a:t>Mass Casualty Incident (MCI) Response</a:t>
            </a:r>
          </a:p>
          <a:p>
            <a:pPr lvl="2">
              <a:buFont typeface="Arial" panose="020B0604020202020204" pitchFamily="34" charset="0"/>
              <a:buChar char="•"/>
            </a:pPr>
            <a:r>
              <a:rPr lang="en-US" sz="2200" dirty="0" smtClean="0"/>
              <a:t>Nominee: Jonathan </a:t>
            </a:r>
            <a:r>
              <a:rPr lang="en-US" sz="2200" dirty="0" err="1" smtClean="0"/>
              <a:t>Brickett</a:t>
            </a:r>
            <a:endParaRPr lang="en-US" sz="2200" dirty="0" smtClean="0"/>
          </a:p>
          <a:p>
            <a:pPr marL="914400" lvl="2" indent="0">
              <a:buNone/>
            </a:pPr>
            <a:endParaRPr lang="en-US" sz="2000" dirty="0" smtClean="0"/>
          </a:p>
        </p:txBody>
      </p:sp>
      <p:sp>
        <p:nvSpPr>
          <p:cNvPr id="4" name="Slide Number Placeholder 3">
            <a:extLst>
              <a:ext uri="{FF2B5EF4-FFF2-40B4-BE49-F238E27FC236}">
                <a16:creationId xmlns:a16="http://schemas.microsoft.com/office/drawing/2014/main" xmlns="" id="{9A5ADB73-8183-644B-B39F-A485942B3A80}"/>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6</a:t>
            </a:fld>
            <a:endParaRPr lang="en-US" altLang="en-US" dirty="0"/>
          </a:p>
        </p:txBody>
      </p:sp>
    </p:spTree>
    <p:extLst>
      <p:ext uri="{BB962C8B-B14F-4D97-AF65-F5344CB8AC3E}">
        <p14:creationId xmlns:p14="http://schemas.microsoft.com/office/powerpoint/2010/main" val="3264281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a:t>
            </a:r>
            <a:r>
              <a:rPr lang="en-US" dirty="0" smtClean="0"/>
              <a:t>Committees: Membership Slates</a:t>
            </a:r>
            <a:endParaRPr lang="en-US" dirty="0"/>
          </a:p>
        </p:txBody>
      </p:sp>
      <p:sp>
        <p:nvSpPr>
          <p:cNvPr id="3" name="Content Placeholder 2"/>
          <p:cNvSpPr>
            <a:spLocks noGrp="1"/>
          </p:cNvSpPr>
          <p:nvPr>
            <p:ph idx="1"/>
          </p:nvPr>
        </p:nvSpPr>
        <p:spPr/>
        <p:txBody>
          <a:bodyPr/>
          <a:lstStyle/>
          <a:p>
            <a:r>
              <a:rPr lang="en-US" dirty="0" smtClean="0"/>
              <a:t>Today, we will vote on the proposed Standing </a:t>
            </a:r>
            <a:r>
              <a:rPr lang="en-US" dirty="0"/>
              <a:t>Committee Membership </a:t>
            </a:r>
            <a:r>
              <a:rPr lang="en-US" dirty="0" smtClean="0"/>
              <a:t>Slates for three Committees:</a:t>
            </a:r>
          </a:p>
          <a:p>
            <a:pPr marL="0" indent="0">
              <a:buNone/>
            </a:pPr>
            <a:endParaRPr lang="en-US" sz="2000" dirty="0"/>
          </a:p>
          <a:p>
            <a:pPr lvl="1">
              <a:buFont typeface="Courier New" panose="02070309020205020404" pitchFamily="49" charset="0"/>
              <a:buChar char="o"/>
            </a:pPr>
            <a:r>
              <a:rPr lang="en-US" dirty="0" smtClean="0"/>
              <a:t>Communications</a:t>
            </a:r>
          </a:p>
          <a:p>
            <a:pPr marL="457200" lvl="1" indent="0">
              <a:buNone/>
            </a:pPr>
            <a:endParaRPr lang="en-US" sz="2000" dirty="0"/>
          </a:p>
          <a:p>
            <a:pPr lvl="1">
              <a:buFont typeface="Courier New" panose="02070309020205020404" pitchFamily="49" charset="0"/>
              <a:buChar char="o"/>
            </a:pPr>
            <a:r>
              <a:rPr lang="en-US" dirty="0" smtClean="0"/>
              <a:t>Operations</a:t>
            </a:r>
          </a:p>
          <a:p>
            <a:pPr marL="457200" lvl="1" indent="0">
              <a:buNone/>
            </a:pPr>
            <a:endParaRPr lang="en-US" sz="2000" dirty="0"/>
          </a:p>
          <a:p>
            <a:pPr lvl="1">
              <a:buFont typeface="Courier New" panose="02070309020205020404" pitchFamily="49" charset="0"/>
              <a:buChar char="o"/>
            </a:pPr>
            <a:r>
              <a:rPr lang="en-US" dirty="0" smtClean="0"/>
              <a:t>Community </a:t>
            </a:r>
            <a:r>
              <a:rPr lang="en-US" dirty="0"/>
              <a:t>Care and Education</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7</a:t>
            </a:fld>
            <a:endParaRPr lang="en-US" altLang="en-US" dirty="0"/>
          </a:p>
        </p:txBody>
      </p:sp>
    </p:spTree>
    <p:extLst>
      <p:ext uri="{BB962C8B-B14F-4D97-AF65-F5344CB8AC3E}">
        <p14:creationId xmlns:p14="http://schemas.microsoft.com/office/powerpoint/2010/main" val="302496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A4794-1649-AD4D-BE9D-7189ED56FBF5}"/>
              </a:ext>
            </a:extLst>
          </p:cNvPr>
          <p:cNvSpPr>
            <a:spLocks noGrp="1"/>
          </p:cNvSpPr>
          <p:nvPr>
            <p:ph type="title"/>
          </p:nvPr>
        </p:nvSpPr>
        <p:spPr/>
        <p:txBody>
          <a:bodyPr/>
          <a:lstStyle/>
          <a:p>
            <a:r>
              <a:rPr lang="en-US" dirty="0"/>
              <a:t>Communications Committee</a:t>
            </a:r>
            <a:br>
              <a:rPr lang="en-US" dirty="0"/>
            </a:br>
            <a:r>
              <a:rPr lang="en-US" dirty="0" smtClean="0"/>
              <a:t>Slate (Vote)</a:t>
            </a:r>
            <a:endParaRPr lang="en-US" dirty="0"/>
          </a:p>
        </p:txBody>
      </p:sp>
      <p:sp>
        <p:nvSpPr>
          <p:cNvPr id="4" name="Slide Number Placeholder 3">
            <a:extLst>
              <a:ext uri="{FF2B5EF4-FFF2-40B4-BE49-F238E27FC236}">
                <a16:creationId xmlns:a16="http://schemas.microsoft.com/office/drawing/2014/main" xmlns="" id="{973449A7-2542-6148-92BE-CA04027811F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8</a:t>
            </a:fld>
            <a:endParaRPr lang="en-US" alt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159963009"/>
              </p:ext>
            </p:extLst>
          </p:nvPr>
        </p:nvGraphicFramePr>
        <p:xfrm>
          <a:off x="872067" y="1314449"/>
          <a:ext cx="7366000" cy="4622263"/>
        </p:xfrm>
        <a:graphic>
          <a:graphicData uri="http://schemas.openxmlformats.org/drawingml/2006/table">
            <a:tbl>
              <a:tblPr>
                <a:tableStyleId>{5C22544A-7EE6-4342-B048-85BDC9FD1C3A}</a:tableStyleId>
              </a:tblPr>
              <a:tblGrid>
                <a:gridCol w="1591733"/>
                <a:gridCol w="5774267"/>
              </a:tblGrid>
              <a:tr h="273719">
                <a:tc>
                  <a:txBody>
                    <a:bodyPr/>
                    <a:lstStyle/>
                    <a:p>
                      <a:pPr marL="0" marR="0">
                        <a:spcBef>
                          <a:spcPts val="0"/>
                        </a:spcBef>
                        <a:spcAft>
                          <a:spcPts val="0"/>
                        </a:spcAft>
                      </a:pPr>
                      <a:r>
                        <a:rPr lang="en-US" sz="1800" b="1" dirty="0">
                          <a:effectLst/>
                        </a:rPr>
                        <a:t>Name</a:t>
                      </a:r>
                      <a:endParaRPr lang="en-US" sz="1800" b="1"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b="1" dirty="0">
                          <a:effectLst/>
                        </a:rPr>
                        <a:t>Representation</a:t>
                      </a:r>
                      <a:endParaRPr lang="en-US" sz="1800" b="1" dirty="0">
                        <a:effectLst/>
                        <a:latin typeface="Times New Roman"/>
                        <a:ea typeface="Calibri"/>
                      </a:endParaRPr>
                    </a:p>
                  </a:txBody>
                  <a:tcPr marL="5409" marR="5409" marT="5409" marB="0" anchor="b"/>
                </a:tc>
              </a:tr>
              <a:tr h="472787">
                <a:tc>
                  <a:txBody>
                    <a:bodyPr/>
                    <a:lstStyle/>
                    <a:p>
                      <a:pPr marL="0" marR="0">
                        <a:spcBef>
                          <a:spcPts val="0"/>
                        </a:spcBef>
                        <a:spcAft>
                          <a:spcPts val="0"/>
                        </a:spcAft>
                      </a:pPr>
                      <a:r>
                        <a:rPr lang="en-US" sz="1800" dirty="0">
                          <a:effectLst/>
                        </a:rPr>
                        <a:t>Ed McNamara </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a:effectLst/>
                        </a:rPr>
                        <a:t>Standing Committee Chair, Central Mass EMS, Region 2</a:t>
                      </a:r>
                      <a:endParaRPr lang="en-US" sz="1800">
                        <a:effectLst/>
                        <a:latin typeface="Times New Roman"/>
                        <a:ea typeface="Calibri"/>
                      </a:endParaRPr>
                    </a:p>
                  </a:txBody>
                  <a:tcPr marL="5409" marR="5409" marT="5409" marB="0" anchor="b"/>
                </a:tc>
              </a:tr>
              <a:tr h="239098">
                <a:tc>
                  <a:txBody>
                    <a:bodyPr/>
                    <a:lstStyle/>
                    <a:p>
                      <a:pPr marL="0" marR="0">
                        <a:spcBef>
                          <a:spcPts val="0"/>
                        </a:spcBef>
                        <a:spcAft>
                          <a:spcPts val="0"/>
                        </a:spcAft>
                      </a:pPr>
                      <a:r>
                        <a:rPr lang="en-US" sz="1800" dirty="0">
                          <a:effectLst/>
                        </a:rPr>
                        <a:t>Elliot </a:t>
                      </a:r>
                      <a:r>
                        <a:rPr lang="en-US" sz="1800" dirty="0" err="1">
                          <a:effectLst/>
                        </a:rPr>
                        <a:t>Derdak</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dirty="0">
                          <a:effectLst/>
                        </a:rPr>
                        <a:t>CMED Boston EMS, Region 4</a:t>
                      </a:r>
                      <a:endParaRPr lang="en-US" sz="1800" dirty="0">
                        <a:effectLst/>
                        <a:latin typeface="Times New Roman"/>
                        <a:ea typeface="Calibri"/>
                      </a:endParaRPr>
                    </a:p>
                  </a:txBody>
                  <a:tcPr marL="5409" marR="5409" marT="5409" marB="0" anchor="b"/>
                </a:tc>
              </a:tr>
              <a:tr h="239098">
                <a:tc>
                  <a:txBody>
                    <a:bodyPr/>
                    <a:lstStyle/>
                    <a:p>
                      <a:pPr marL="0" marR="0">
                        <a:spcBef>
                          <a:spcPts val="0"/>
                        </a:spcBef>
                        <a:spcAft>
                          <a:spcPts val="0"/>
                        </a:spcAft>
                      </a:pPr>
                      <a:r>
                        <a:rPr lang="en-US" sz="1800" dirty="0">
                          <a:effectLst/>
                        </a:rPr>
                        <a:t>Tina Dixson</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a:effectLst/>
                        </a:rPr>
                        <a:t>CMED – CMEMSC, Region 2 </a:t>
                      </a:r>
                      <a:endParaRPr lang="en-US" sz="1800">
                        <a:effectLst/>
                        <a:latin typeface="Times New Roman"/>
                        <a:ea typeface="Calibri"/>
                      </a:endParaRPr>
                    </a:p>
                  </a:txBody>
                  <a:tcPr marL="5409" marR="5409" marT="5409" marB="0" anchor="b"/>
                </a:tc>
              </a:tr>
              <a:tr h="305634">
                <a:tc>
                  <a:txBody>
                    <a:bodyPr/>
                    <a:lstStyle/>
                    <a:p>
                      <a:pPr marL="0" marR="0">
                        <a:spcBef>
                          <a:spcPts val="0"/>
                        </a:spcBef>
                        <a:spcAft>
                          <a:spcPts val="0"/>
                        </a:spcAft>
                      </a:pPr>
                      <a:r>
                        <a:rPr lang="en-US" sz="1800">
                          <a:effectLst/>
                        </a:rPr>
                        <a:t>David Faunce</a:t>
                      </a:r>
                      <a:endParaRPr lang="en-US" sz="1800">
                        <a:effectLst/>
                        <a:latin typeface="Times New Roman"/>
                        <a:ea typeface="Calibri"/>
                      </a:endParaRPr>
                    </a:p>
                  </a:txBody>
                  <a:tcPr marL="5409" marR="5409" marT="5409" marB="0" anchor="b"/>
                </a:tc>
                <a:tc>
                  <a:txBody>
                    <a:bodyPr/>
                    <a:lstStyle/>
                    <a:p>
                      <a:pPr marL="0" marR="0">
                        <a:spcBef>
                          <a:spcPts val="0"/>
                        </a:spcBef>
                        <a:spcAft>
                          <a:spcPts val="0"/>
                        </a:spcAft>
                      </a:pPr>
                      <a:r>
                        <a:rPr lang="en-US" sz="1800" dirty="0">
                          <a:effectLst/>
                        </a:rPr>
                        <a:t>SEMAEMS, Region 5</a:t>
                      </a:r>
                      <a:endParaRPr lang="en-US" sz="1800" dirty="0">
                        <a:effectLst/>
                        <a:latin typeface="Times New Roman"/>
                        <a:ea typeface="Calibri"/>
                      </a:endParaRPr>
                    </a:p>
                  </a:txBody>
                  <a:tcPr marL="5409" marR="5409" marT="5409" marB="0" anchor="b"/>
                </a:tc>
              </a:tr>
              <a:tr h="239098">
                <a:tc>
                  <a:txBody>
                    <a:bodyPr/>
                    <a:lstStyle/>
                    <a:p>
                      <a:pPr marL="0" marR="0">
                        <a:spcBef>
                          <a:spcPts val="0"/>
                        </a:spcBef>
                        <a:spcAft>
                          <a:spcPts val="0"/>
                        </a:spcAft>
                      </a:pPr>
                      <a:r>
                        <a:rPr lang="en-US" sz="1800">
                          <a:effectLst/>
                        </a:rPr>
                        <a:t>Kathy Haniffy</a:t>
                      </a:r>
                      <a:endParaRPr lang="en-US" sz="1800">
                        <a:effectLst/>
                        <a:latin typeface="Times New Roman"/>
                        <a:ea typeface="Calibri"/>
                      </a:endParaRPr>
                    </a:p>
                  </a:txBody>
                  <a:tcPr marL="5409" marR="5409" marT="5409" marB="0" anchor="b"/>
                </a:tc>
                <a:tc>
                  <a:txBody>
                    <a:bodyPr/>
                    <a:lstStyle/>
                    <a:p>
                      <a:pPr marL="0" marR="0">
                        <a:spcBef>
                          <a:spcPts val="0"/>
                        </a:spcBef>
                        <a:spcAft>
                          <a:spcPts val="0"/>
                        </a:spcAft>
                      </a:pPr>
                      <a:r>
                        <a:rPr lang="en-US" sz="1800">
                          <a:effectLst/>
                        </a:rPr>
                        <a:t>CMED – AMR, Region 1 </a:t>
                      </a:r>
                      <a:endParaRPr lang="en-US" sz="1800">
                        <a:effectLst/>
                        <a:latin typeface="Times New Roman"/>
                        <a:ea typeface="Calibri"/>
                      </a:endParaRPr>
                    </a:p>
                  </a:txBody>
                  <a:tcPr marL="5409" marR="5409" marT="5409" marB="0" anchor="b"/>
                </a:tc>
              </a:tr>
              <a:tr h="268850">
                <a:tc>
                  <a:txBody>
                    <a:bodyPr/>
                    <a:lstStyle/>
                    <a:p>
                      <a:pPr marL="0" marR="0">
                        <a:spcBef>
                          <a:spcPts val="0"/>
                        </a:spcBef>
                        <a:spcAft>
                          <a:spcPts val="0"/>
                        </a:spcAft>
                      </a:pPr>
                      <a:r>
                        <a:rPr lang="en-US" sz="1800">
                          <a:effectLst/>
                        </a:rPr>
                        <a:t>Michael Kass</a:t>
                      </a:r>
                      <a:endParaRPr lang="en-US" sz="1800">
                        <a:effectLst/>
                        <a:latin typeface="Times New Roman"/>
                        <a:ea typeface="Calibri"/>
                      </a:endParaRPr>
                    </a:p>
                  </a:txBody>
                  <a:tcPr marL="5409" marR="5409" marT="5409" marB="0" anchor="b"/>
                </a:tc>
                <a:tc>
                  <a:txBody>
                    <a:bodyPr/>
                    <a:lstStyle/>
                    <a:p>
                      <a:pPr marL="0" marR="0">
                        <a:spcBef>
                          <a:spcPts val="0"/>
                        </a:spcBef>
                        <a:spcAft>
                          <a:spcPts val="0"/>
                        </a:spcAft>
                      </a:pPr>
                      <a:r>
                        <a:rPr lang="en-US" sz="1800">
                          <a:effectLst/>
                        </a:rPr>
                        <a:t>Armstrong Ambulance, Region 3</a:t>
                      </a:r>
                      <a:endParaRPr lang="en-US" sz="1800">
                        <a:effectLst/>
                        <a:latin typeface="Times New Roman"/>
                        <a:ea typeface="Calibri"/>
                      </a:endParaRPr>
                    </a:p>
                  </a:txBody>
                  <a:tcPr marL="5409" marR="5409" marT="5409" marB="0" anchor="b"/>
                </a:tc>
              </a:tr>
              <a:tr h="472787">
                <a:tc>
                  <a:txBody>
                    <a:bodyPr/>
                    <a:lstStyle/>
                    <a:p>
                      <a:pPr marL="0" marR="0">
                        <a:spcBef>
                          <a:spcPts val="0"/>
                        </a:spcBef>
                        <a:spcAft>
                          <a:spcPts val="0"/>
                        </a:spcAft>
                      </a:pPr>
                      <a:r>
                        <a:rPr lang="en-US" sz="1800">
                          <a:effectLst/>
                        </a:rPr>
                        <a:t>Rich Patterson</a:t>
                      </a:r>
                      <a:endParaRPr lang="en-US" sz="1800">
                        <a:effectLst/>
                        <a:latin typeface="Times New Roman"/>
                        <a:ea typeface="Calibri"/>
                      </a:endParaRPr>
                    </a:p>
                  </a:txBody>
                  <a:tcPr marL="5409" marR="5409" marT="5409" marB="0" anchor="b"/>
                </a:tc>
                <a:tc>
                  <a:txBody>
                    <a:bodyPr/>
                    <a:lstStyle/>
                    <a:p>
                      <a:pPr marL="0" marR="0">
                        <a:spcBef>
                          <a:spcPts val="0"/>
                        </a:spcBef>
                        <a:spcAft>
                          <a:spcPts val="0"/>
                        </a:spcAft>
                      </a:pPr>
                      <a:r>
                        <a:rPr lang="en-US" sz="1800">
                          <a:effectLst/>
                        </a:rPr>
                        <a:t>NEEMS- CMED, Region 3</a:t>
                      </a:r>
                      <a:endParaRPr lang="en-US" sz="1800">
                        <a:effectLst/>
                        <a:latin typeface="Times New Roman"/>
                        <a:ea typeface="Calibri"/>
                      </a:endParaRPr>
                    </a:p>
                  </a:txBody>
                  <a:tcPr marL="5409" marR="5409" marT="5409" marB="0" anchor="b"/>
                </a:tc>
              </a:tr>
              <a:tr h="472787">
                <a:tc>
                  <a:txBody>
                    <a:bodyPr/>
                    <a:lstStyle/>
                    <a:p>
                      <a:pPr marL="0" marR="0">
                        <a:spcBef>
                          <a:spcPts val="0"/>
                        </a:spcBef>
                        <a:spcAft>
                          <a:spcPts val="0"/>
                        </a:spcAft>
                      </a:pPr>
                      <a:r>
                        <a:rPr lang="en-US" sz="1800" dirty="0" smtClean="0">
                          <a:effectLst/>
                        </a:rPr>
                        <a:t>Marc </a:t>
                      </a:r>
                      <a:r>
                        <a:rPr lang="en-US" sz="1800" dirty="0" err="1">
                          <a:effectLst/>
                        </a:rPr>
                        <a:t>Restuccia</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dirty="0">
                          <a:effectLst/>
                        </a:rPr>
                        <a:t>UMass Memorial Hospital,  ED Physician/EMS for Children </a:t>
                      </a:r>
                      <a:r>
                        <a:rPr lang="en-US" sz="1800" dirty="0" smtClean="0">
                          <a:effectLst/>
                        </a:rPr>
                        <a:t>Designee</a:t>
                      </a:r>
                      <a:endParaRPr lang="en-US" sz="1800" dirty="0">
                        <a:effectLst/>
                        <a:latin typeface="Times New Roman"/>
                        <a:ea typeface="Calibri"/>
                      </a:endParaRPr>
                    </a:p>
                  </a:txBody>
                  <a:tcPr marL="5409" marR="5409" marT="5409" marB="0" anchor="b"/>
                </a:tc>
              </a:tr>
              <a:tr h="472787">
                <a:tc>
                  <a:txBody>
                    <a:bodyPr/>
                    <a:lstStyle/>
                    <a:p>
                      <a:pPr marL="0" marR="0">
                        <a:spcBef>
                          <a:spcPts val="0"/>
                        </a:spcBef>
                        <a:spcAft>
                          <a:spcPts val="0"/>
                        </a:spcAft>
                      </a:pPr>
                      <a:r>
                        <a:rPr lang="en-US" sz="1800" dirty="0">
                          <a:effectLst/>
                        </a:rPr>
                        <a:t>Ralph Swenson</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dirty="0">
                          <a:effectLst/>
                        </a:rPr>
                        <a:t>CMED Barnstable County Sheriff's Office, Region 5</a:t>
                      </a:r>
                      <a:endParaRPr lang="en-US" sz="1800" dirty="0">
                        <a:effectLst/>
                        <a:latin typeface="Times New Roman"/>
                        <a:ea typeface="Calibri"/>
                      </a:endParaRPr>
                    </a:p>
                  </a:txBody>
                  <a:tcPr marL="5409" marR="5409" marT="5409" marB="0" anchor="b"/>
                </a:tc>
              </a:tr>
              <a:tr h="472787">
                <a:tc>
                  <a:txBody>
                    <a:bodyPr/>
                    <a:lstStyle/>
                    <a:p>
                      <a:pPr marL="0" marR="0">
                        <a:spcBef>
                          <a:spcPts val="0"/>
                        </a:spcBef>
                        <a:spcAft>
                          <a:spcPts val="0"/>
                        </a:spcAft>
                      </a:pPr>
                      <a:r>
                        <a:rPr lang="en-US" sz="1800" dirty="0" smtClean="0">
                          <a:effectLst/>
                          <a:latin typeface="+mn-lt"/>
                          <a:ea typeface="+mn-ea"/>
                        </a:rPr>
                        <a:t>Derrick</a:t>
                      </a:r>
                      <a:r>
                        <a:rPr lang="en-US" sz="1800" baseline="0" dirty="0" smtClean="0">
                          <a:effectLst/>
                          <a:latin typeface="+mn-lt"/>
                          <a:ea typeface="+mn-ea"/>
                        </a:rPr>
                        <a:t> Congdon</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dirty="0" smtClean="0">
                          <a:effectLst/>
                          <a:latin typeface="+mn-lt"/>
                          <a:ea typeface="+mn-ea"/>
                        </a:rPr>
                        <a:t>MBEMSC-</a:t>
                      </a:r>
                      <a:r>
                        <a:rPr lang="en-US" sz="1800" baseline="0" dirty="0" smtClean="0">
                          <a:effectLst/>
                          <a:latin typeface="+mn-lt"/>
                          <a:ea typeface="+mn-ea"/>
                        </a:rPr>
                        <a:t> CMED, Region 4</a:t>
                      </a:r>
                      <a:endParaRPr lang="en-US" sz="1800" dirty="0">
                        <a:effectLst/>
                        <a:latin typeface="Times New Roman"/>
                        <a:ea typeface="Calibri"/>
                      </a:endParaRPr>
                    </a:p>
                  </a:txBody>
                  <a:tcPr marL="5409" marR="5409" marT="5409" marB="0" anchor="b"/>
                </a:tc>
              </a:tr>
              <a:tr h="472787">
                <a:tc>
                  <a:txBody>
                    <a:bodyPr/>
                    <a:lstStyle/>
                    <a:p>
                      <a:pPr marL="0" marR="0">
                        <a:spcBef>
                          <a:spcPts val="0"/>
                        </a:spcBef>
                        <a:spcAft>
                          <a:spcPts val="0"/>
                        </a:spcAft>
                      </a:pPr>
                      <a:r>
                        <a:rPr lang="en-US" sz="1800" dirty="0" smtClean="0">
                          <a:effectLst/>
                        </a:rPr>
                        <a:t>Deborah Clapp</a:t>
                      </a:r>
                      <a:endParaRPr lang="en-US" sz="1800" dirty="0">
                        <a:effectLst/>
                        <a:latin typeface="Times New Roman"/>
                        <a:ea typeface="Calibri"/>
                      </a:endParaRPr>
                    </a:p>
                  </a:txBody>
                  <a:tcPr marL="5409" marR="5409" marT="5409" marB="0" anchor="b"/>
                </a:tc>
                <a:tc>
                  <a:txBody>
                    <a:bodyPr/>
                    <a:lstStyle/>
                    <a:p>
                      <a:pPr marL="0" marR="0">
                        <a:spcBef>
                          <a:spcPts val="0"/>
                        </a:spcBef>
                        <a:spcAft>
                          <a:spcPts val="0"/>
                        </a:spcAft>
                      </a:pPr>
                      <a:r>
                        <a:rPr lang="en-US" sz="1800" dirty="0" smtClean="0">
                          <a:effectLst/>
                        </a:rPr>
                        <a:t>WMEMS-</a:t>
                      </a:r>
                      <a:r>
                        <a:rPr lang="en-US" sz="1800" baseline="0" dirty="0" smtClean="0">
                          <a:effectLst/>
                        </a:rPr>
                        <a:t> CMED, Region 1</a:t>
                      </a:r>
                      <a:endParaRPr lang="en-US" sz="1800" dirty="0">
                        <a:effectLst/>
                        <a:latin typeface="Times New Roman"/>
                        <a:ea typeface="Calibri"/>
                      </a:endParaRPr>
                    </a:p>
                  </a:txBody>
                  <a:tcPr marL="5409" marR="5409" marT="5409" marB="0" anchor="b"/>
                </a:tc>
              </a:tr>
            </a:tbl>
          </a:graphicData>
        </a:graphic>
      </p:graphicFrame>
    </p:spTree>
    <p:extLst>
      <p:ext uri="{BB962C8B-B14F-4D97-AF65-F5344CB8AC3E}">
        <p14:creationId xmlns:p14="http://schemas.microsoft.com/office/powerpoint/2010/main" val="219050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A4794-1649-AD4D-BE9D-7189ED56FBF5}"/>
              </a:ext>
            </a:extLst>
          </p:cNvPr>
          <p:cNvSpPr>
            <a:spLocks noGrp="1"/>
          </p:cNvSpPr>
          <p:nvPr>
            <p:ph type="title"/>
          </p:nvPr>
        </p:nvSpPr>
        <p:spPr/>
        <p:txBody>
          <a:bodyPr/>
          <a:lstStyle/>
          <a:p>
            <a:r>
              <a:rPr lang="en-US" dirty="0"/>
              <a:t>Operations Committee</a:t>
            </a:r>
            <a:br>
              <a:rPr lang="en-US" dirty="0"/>
            </a:br>
            <a:r>
              <a:rPr lang="en-US" dirty="0"/>
              <a:t>Slate (Vote)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9185623"/>
              </p:ext>
            </p:extLst>
          </p:nvPr>
        </p:nvGraphicFramePr>
        <p:xfrm>
          <a:off x="745067" y="1314449"/>
          <a:ext cx="7298266" cy="4811715"/>
        </p:xfrm>
        <a:graphic>
          <a:graphicData uri="http://schemas.openxmlformats.org/drawingml/2006/table">
            <a:tbl>
              <a:tblPr/>
              <a:tblGrid>
                <a:gridCol w="1972733"/>
                <a:gridCol w="5325533"/>
              </a:tblGrid>
              <a:tr h="294698">
                <a:tc>
                  <a:txBody>
                    <a:bodyPr/>
                    <a:lstStyle/>
                    <a:p>
                      <a:pPr marL="0" marR="0" fontAlgn="b">
                        <a:spcBef>
                          <a:spcPts val="0"/>
                        </a:spcBef>
                        <a:spcAft>
                          <a:spcPts val="0"/>
                        </a:spcAft>
                      </a:pPr>
                      <a:r>
                        <a:rPr lang="en-US" sz="1800" b="1" kern="1200" dirty="0">
                          <a:solidFill>
                            <a:srgbClr val="000000"/>
                          </a:solidFill>
                          <a:effectLst/>
                          <a:latin typeface="Calibri"/>
                          <a:ea typeface="Times New Roman"/>
                          <a:cs typeface="Arial"/>
                        </a:rPr>
                        <a:t>Name</a:t>
                      </a:r>
                      <a:endParaRPr lang="en-US" sz="1800" dirty="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b="1" kern="1200">
                          <a:solidFill>
                            <a:srgbClr val="000000"/>
                          </a:solidFill>
                          <a:effectLst/>
                          <a:latin typeface="Calibri"/>
                          <a:ea typeface="Times New Roman"/>
                          <a:cs typeface="Arial"/>
                        </a:rPr>
                        <a:t>Representation</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404118">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David </a:t>
                      </a:r>
                      <a:r>
                        <a:rPr lang="en-US" sz="1800" kern="1200" dirty="0" err="1">
                          <a:solidFill>
                            <a:srgbClr val="000000"/>
                          </a:solidFill>
                          <a:effectLst/>
                          <a:latin typeface="Calibri"/>
                          <a:ea typeface="Times New Roman"/>
                          <a:cs typeface="Arial"/>
                        </a:rPr>
                        <a:t>Faunce</a:t>
                      </a:r>
                      <a:endParaRPr lang="en-US" sz="1800" dirty="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Standing Committee Chair, SEMAEMS, Region 5</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Ron Audette</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Hospital (non-EMS), St. Anne’s Hospital</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Jeff Begin</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ALS Service, Brewster Ambulance </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Coleman Bushnell</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Service Administrator, Norfolk FD</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Andrew Farkas</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Aeromedical/Critical Care, Boston Med Flight</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Tom Henderson</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Fire Based EMS, Rockland FD</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Michael Hunter</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Hospital Based EMS, UMass/WEMS</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Gary Huntress</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Volunteer Service</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Sean Kukauskas</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IFT Service, Spaulding Rehab Amb</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Joseph O’Hare</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Third Service Municipal, Boston EMS</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Yolanda Marrow</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EMSC, Baystate MC Pediatric ER</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Kevin Mont</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Private Ambulance, Fallon Ambulance</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Joshua Mullen</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Rural Fire Dept, Wilbraham Fire Dept</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94698">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Jeff Scafidi</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Private Ambulance, Armstrong</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81825">
                <a:tc>
                  <a:txBody>
                    <a:bodyPr/>
                    <a:lstStyle/>
                    <a:p>
                      <a:pPr marL="0" marR="0" fontAlgn="b">
                        <a:spcBef>
                          <a:spcPts val="0"/>
                        </a:spcBef>
                        <a:spcAft>
                          <a:spcPts val="0"/>
                        </a:spcAft>
                      </a:pPr>
                      <a:r>
                        <a:rPr lang="en-US" sz="1800" kern="1200">
                          <a:solidFill>
                            <a:srgbClr val="000000"/>
                          </a:solidFill>
                          <a:effectLst/>
                          <a:latin typeface="Calibri"/>
                          <a:ea typeface="Times New Roman"/>
                          <a:cs typeface="Arial"/>
                        </a:rPr>
                        <a:t>Ben Turnberg</a:t>
                      </a:r>
                      <a:endParaRPr lang="en-US" sz="180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marL="0" marR="0" fontAlgn="b">
                        <a:spcBef>
                          <a:spcPts val="0"/>
                        </a:spcBef>
                        <a:spcAft>
                          <a:spcPts val="0"/>
                        </a:spcAft>
                      </a:pPr>
                      <a:r>
                        <a:rPr lang="en-US" sz="1800" kern="1200" dirty="0">
                          <a:solidFill>
                            <a:srgbClr val="000000"/>
                          </a:solidFill>
                          <a:effectLst/>
                          <a:latin typeface="Calibri"/>
                          <a:ea typeface="Times New Roman"/>
                          <a:cs typeface="Arial"/>
                        </a:rPr>
                        <a:t>BLS Service, Chicopee FD</a:t>
                      </a:r>
                      <a:endParaRPr lang="en-US" sz="1800" dirty="0">
                        <a:effectLst/>
                        <a:latin typeface="Times New Roman"/>
                        <a:ea typeface="Calibri"/>
                      </a:endParaRPr>
                    </a:p>
                  </a:txBody>
                  <a:tcPr marL="6896" marR="6896" marT="689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bl>
          </a:graphicData>
        </a:graphic>
      </p:graphicFrame>
      <p:sp>
        <p:nvSpPr>
          <p:cNvPr id="4" name="Slide Number Placeholder 3">
            <a:extLst>
              <a:ext uri="{FF2B5EF4-FFF2-40B4-BE49-F238E27FC236}">
                <a16:creationId xmlns:a16="http://schemas.microsoft.com/office/drawing/2014/main" xmlns="" id="{973449A7-2542-6148-92BE-CA04027811F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9</a:t>
            </a:fld>
            <a:endParaRPr lang="en-US" altLang="en-US" dirty="0"/>
          </a:p>
        </p:txBody>
      </p:sp>
    </p:spTree>
    <p:extLst>
      <p:ext uri="{BB962C8B-B14F-4D97-AF65-F5344CB8AC3E}">
        <p14:creationId xmlns:p14="http://schemas.microsoft.com/office/powerpoint/2010/main" val="288019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SAS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121002</TotalTime>
  <Words>1735</Words>
  <Application>Microsoft Office PowerPoint</Application>
  <PresentationFormat>On-screen Show (4:3)</PresentationFormat>
  <Paragraphs>374</Paragraphs>
  <Slides>36</Slides>
  <Notes>15</Notes>
  <HiddenSlides>0</HiddenSlides>
  <MMClips>0</MMClips>
  <ScaleCrop>false</ScaleCrop>
  <HeadingPairs>
    <vt:vector size="4" baseType="variant">
      <vt:variant>
        <vt:lpstr>Theme</vt:lpstr>
      </vt:variant>
      <vt:variant>
        <vt:i4>10</vt:i4>
      </vt:variant>
      <vt:variant>
        <vt:lpstr>Slide Titles</vt:lpstr>
      </vt:variant>
      <vt:variant>
        <vt:i4>36</vt:i4>
      </vt:variant>
    </vt:vector>
  </HeadingPairs>
  <TitlesOfParts>
    <vt:vector size="46" baseType="lpstr">
      <vt:lpstr>Default Design</vt:lpstr>
      <vt:lpstr>BSAS Template</vt:lpstr>
      <vt:lpstr>1_BSAS Template</vt:lpstr>
      <vt:lpstr>2_BSAS Template</vt:lpstr>
      <vt:lpstr>Custom Design</vt:lpstr>
      <vt:lpstr>3_BSAS Template</vt:lpstr>
      <vt:lpstr>4_BSAS Template</vt:lpstr>
      <vt:lpstr>1_Custom Design</vt:lpstr>
      <vt:lpstr>5_BSAS Template</vt:lpstr>
      <vt:lpstr>2_Custom Design</vt:lpstr>
      <vt:lpstr>      EMERGENCY MEDICAL CARE ADVISORY BOARD (EMCAB)      Wednesday, October 17, 2018 10:00AM-12:00PM</vt:lpstr>
      <vt:lpstr>Agenda</vt:lpstr>
      <vt:lpstr>PowerPoint Presentation</vt:lpstr>
      <vt:lpstr>OEMS Updates</vt:lpstr>
      <vt:lpstr>PowerPoint Presentation</vt:lpstr>
      <vt:lpstr>Standing Committees: Appointment of Chairs </vt:lpstr>
      <vt:lpstr>Standing Committees: Membership Slates</vt:lpstr>
      <vt:lpstr>Communications Committee Slate (Vote)</vt:lpstr>
      <vt:lpstr>Operations Committee Slate (Vote)</vt:lpstr>
      <vt:lpstr>Community Care and Education Committee Slate (Vote)</vt:lpstr>
      <vt:lpstr>Standing Committee Topics</vt:lpstr>
      <vt:lpstr>Medical Services Committee (MSC) Report to EMCAB</vt:lpstr>
      <vt:lpstr>Protocol Changes</vt:lpstr>
      <vt:lpstr>PowerPoint Presentation</vt:lpstr>
      <vt:lpstr>Trauma Registry Background</vt:lpstr>
      <vt:lpstr>Trauma Registry Reporting Requirements </vt:lpstr>
      <vt:lpstr>Massachusetts Emergency Medical Service Regions (EMS) and American College of Surgeons (ACS) Verified Trauma Centers</vt:lpstr>
      <vt:lpstr>Legacy Data: Injury Type-Terrorism</vt:lpstr>
      <vt:lpstr>Legacy Data: All Cause Trauma Incidents by Age</vt:lpstr>
      <vt:lpstr>Legacy Data: Trauma Incidents by Age and Gender</vt:lpstr>
      <vt:lpstr>Legacy Data: Diving Accidents by Age</vt:lpstr>
      <vt:lpstr>Unintentional Trauma by Type-Unintentional Bite</vt:lpstr>
      <vt:lpstr>Unintentional Trauma by Type</vt:lpstr>
      <vt:lpstr>Legacy Data: Dog Bites by Age</vt:lpstr>
      <vt:lpstr>Legacy Data: Suicide and Self-Injury by Age</vt:lpstr>
      <vt:lpstr>Legacy Data: Suicide and Self-Injury by Age and Gender</vt:lpstr>
      <vt:lpstr>Unintentional Trauma by Type-Vehicle and Pedestrian Related</vt:lpstr>
      <vt:lpstr>Unintentional Trauma by Type</vt:lpstr>
      <vt:lpstr>Unintentional Trauma by Type</vt:lpstr>
      <vt:lpstr>Legacy Data: Trauma Incidents by Region and Age</vt:lpstr>
      <vt:lpstr>Out of State Transfers</vt:lpstr>
      <vt:lpstr>Out of State Transfers</vt:lpstr>
      <vt:lpstr>Hospital Level All Cause Trauma Counts</vt:lpstr>
      <vt:lpstr>Additional Information</vt:lpstr>
      <vt:lpstr>Future Meetings</vt:lpstr>
      <vt:lpstr>Additional Information</vt:lpstr>
    </vt:vector>
  </TitlesOfParts>
  <Company>Massachusetts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Miller</dc:creator>
  <cp:lastModifiedBy> </cp:lastModifiedBy>
  <cp:revision>3317</cp:revision>
  <cp:lastPrinted>2018-03-02T15:44:34Z</cp:lastPrinted>
  <dcterms:created xsi:type="dcterms:W3CDTF">2001-01-17T15:22:57Z</dcterms:created>
  <dcterms:modified xsi:type="dcterms:W3CDTF">2018-10-26T14:23:51Z</dcterms:modified>
</cp:coreProperties>
</file>