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 id="2147483757" r:id="rId2"/>
    <p:sldMasterId id="2147483770" r:id="rId3"/>
    <p:sldMasterId id="2147483782" r:id="rId4"/>
  </p:sldMasterIdLst>
  <p:notesMasterIdLst>
    <p:notesMasterId r:id="rId46"/>
  </p:notesMasterIdLst>
  <p:handoutMasterIdLst>
    <p:handoutMasterId r:id="rId47"/>
  </p:handoutMasterIdLst>
  <p:sldIdLst>
    <p:sldId id="1836" r:id="rId5"/>
    <p:sldId id="1837" r:id="rId6"/>
    <p:sldId id="1838" r:id="rId7"/>
    <p:sldId id="1847" r:id="rId8"/>
    <p:sldId id="1839" r:id="rId9"/>
    <p:sldId id="1947" r:id="rId10"/>
    <p:sldId id="1916" r:id="rId11"/>
    <p:sldId id="1917" r:id="rId12"/>
    <p:sldId id="1918" r:id="rId13"/>
    <p:sldId id="1948" r:id="rId14"/>
    <p:sldId id="1923" r:id="rId15"/>
    <p:sldId id="1949" r:id="rId16"/>
    <p:sldId id="1950" r:id="rId17"/>
    <p:sldId id="1960" r:id="rId18"/>
    <p:sldId id="1952" r:id="rId19"/>
    <p:sldId id="1953" r:id="rId20"/>
    <p:sldId id="1954" r:id="rId21"/>
    <p:sldId id="1946" r:id="rId22"/>
    <p:sldId id="1862" r:id="rId23"/>
    <p:sldId id="1937" r:id="rId24"/>
    <p:sldId id="1938" r:id="rId25"/>
    <p:sldId id="1939" r:id="rId26"/>
    <p:sldId id="1920" r:id="rId27"/>
    <p:sldId id="1921" r:id="rId28"/>
    <p:sldId id="1922" r:id="rId29"/>
    <p:sldId id="1936" r:id="rId30"/>
    <p:sldId id="1907" r:id="rId31"/>
    <p:sldId id="1908" r:id="rId32"/>
    <p:sldId id="1909" r:id="rId33"/>
    <p:sldId id="1910" r:id="rId34"/>
    <p:sldId id="1911" r:id="rId35"/>
    <p:sldId id="1912" r:id="rId36"/>
    <p:sldId id="1913" r:id="rId37"/>
    <p:sldId id="1292" r:id="rId38"/>
    <p:sldId id="1898" r:id="rId39"/>
    <p:sldId id="1955" r:id="rId40"/>
    <p:sldId id="1956" r:id="rId41"/>
    <p:sldId id="1957" r:id="rId42"/>
    <p:sldId id="1958" r:id="rId43"/>
    <p:sldId id="1959" r:id="rId44"/>
    <p:sldId id="1294" r:id="rId45"/>
  </p:sldIdLst>
  <p:sldSz cx="9144000" cy="6858000" type="screen4x3"/>
  <p:notesSz cx="7010400" cy="9296400"/>
  <p:custDataLst>
    <p:tags r:id="rId48"/>
  </p:custDataLst>
  <p:defaultTex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056" algn="l" rtl="0" fontAlgn="base">
      <a:spcBef>
        <a:spcPct val="0"/>
      </a:spcBef>
      <a:spcAft>
        <a:spcPct val="0"/>
      </a:spcAft>
      <a:defRPr sz="1000" kern="1200">
        <a:solidFill>
          <a:schemeClr val="tx1"/>
        </a:solidFill>
        <a:latin typeface="Arial" charset="0"/>
        <a:ea typeface="+mn-ea"/>
        <a:cs typeface="Arial" charset="0"/>
      </a:defRPr>
    </a:lvl2pPr>
    <a:lvl3pPr marL="914109" algn="l" rtl="0" fontAlgn="base">
      <a:spcBef>
        <a:spcPct val="0"/>
      </a:spcBef>
      <a:spcAft>
        <a:spcPct val="0"/>
      </a:spcAft>
      <a:defRPr sz="1000" kern="1200">
        <a:solidFill>
          <a:schemeClr val="tx1"/>
        </a:solidFill>
        <a:latin typeface="Arial" charset="0"/>
        <a:ea typeface="+mn-ea"/>
        <a:cs typeface="Arial" charset="0"/>
      </a:defRPr>
    </a:lvl3pPr>
    <a:lvl4pPr marL="1371165" algn="l" rtl="0" fontAlgn="base">
      <a:spcBef>
        <a:spcPct val="0"/>
      </a:spcBef>
      <a:spcAft>
        <a:spcPct val="0"/>
      </a:spcAft>
      <a:defRPr sz="1000" kern="1200">
        <a:solidFill>
          <a:schemeClr val="tx1"/>
        </a:solidFill>
        <a:latin typeface="Arial" charset="0"/>
        <a:ea typeface="+mn-ea"/>
        <a:cs typeface="Arial" charset="0"/>
      </a:defRPr>
    </a:lvl4pPr>
    <a:lvl5pPr marL="1828218" algn="l" rtl="0" fontAlgn="base">
      <a:spcBef>
        <a:spcPct val="0"/>
      </a:spcBef>
      <a:spcAft>
        <a:spcPct val="0"/>
      </a:spcAft>
      <a:defRPr sz="1000" kern="1200">
        <a:solidFill>
          <a:schemeClr val="tx1"/>
        </a:solidFill>
        <a:latin typeface="Arial" charset="0"/>
        <a:ea typeface="+mn-ea"/>
        <a:cs typeface="Arial" charset="0"/>
      </a:defRPr>
    </a:lvl5pPr>
    <a:lvl6pPr marL="2285274" algn="l" defTabSz="914109" rtl="0" eaLnBrk="1" latinLnBrk="0" hangingPunct="1">
      <a:defRPr sz="1000" kern="1200">
        <a:solidFill>
          <a:schemeClr val="tx1"/>
        </a:solidFill>
        <a:latin typeface="Arial" charset="0"/>
        <a:ea typeface="+mn-ea"/>
        <a:cs typeface="Arial" charset="0"/>
      </a:defRPr>
    </a:lvl6pPr>
    <a:lvl7pPr marL="2742328" algn="l" defTabSz="914109" rtl="0" eaLnBrk="1" latinLnBrk="0" hangingPunct="1">
      <a:defRPr sz="1000" kern="1200">
        <a:solidFill>
          <a:schemeClr val="tx1"/>
        </a:solidFill>
        <a:latin typeface="Arial" charset="0"/>
        <a:ea typeface="+mn-ea"/>
        <a:cs typeface="Arial" charset="0"/>
      </a:defRPr>
    </a:lvl7pPr>
    <a:lvl8pPr marL="3199383" algn="l" defTabSz="914109" rtl="0" eaLnBrk="1" latinLnBrk="0" hangingPunct="1">
      <a:defRPr sz="1000" kern="1200">
        <a:solidFill>
          <a:schemeClr val="tx1"/>
        </a:solidFill>
        <a:latin typeface="Arial" charset="0"/>
        <a:ea typeface="+mn-ea"/>
        <a:cs typeface="Arial" charset="0"/>
      </a:defRPr>
    </a:lvl8pPr>
    <a:lvl9pPr marL="3656438" algn="l" defTabSz="914109" rtl="0" eaLnBrk="1" latinLnBrk="0" hangingPunct="1">
      <a:defRPr sz="1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96">
          <p15:clr>
            <a:srgbClr val="A4A3A4"/>
          </p15:clr>
        </p15:guide>
        <p15:guide id="4" orient="horz" pos="4117">
          <p15:clr>
            <a:srgbClr val="A4A3A4"/>
          </p15:clr>
        </p15:guide>
        <p15:guide id="5" pos="286">
          <p15:clr>
            <a:srgbClr val="A4A3A4"/>
          </p15:clr>
        </p15:guide>
        <p15:guide id="6" pos="5470">
          <p15:clr>
            <a:srgbClr val="A4A3A4"/>
          </p15:clr>
        </p15:guide>
        <p15:guide id="7" orient="horz" pos="2452">
          <p15:clr>
            <a:srgbClr val="A4A3A4"/>
          </p15:clr>
        </p15:guide>
        <p15:guide id="8" orient="horz" pos="4031">
          <p15:clr>
            <a:srgbClr val="A4A3A4"/>
          </p15:clr>
        </p15:guide>
        <p15:guide id="9" pos="28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sadmin" initials="s" lastIdx="4" clrIdx="0"/>
  <p:cmAuthor id="1" name="Monahan, Jennifer" initials="MJ" lastIdx="2" clrIdx="1"/>
  <p:cmAuthor id="2" name="Belanger, Mark" initials="BM" lastIdx="1" clrIdx="2"/>
  <p:cmAuthor id="3" name="amy caron" initials="ac" lastIdx="4" clrIdx="3"/>
  <p:cmAuthor id="4" name="AutoBVT" initials="A" lastIdx="1" clrIdx="4"/>
  <p:cmAuthor id="5" name="Ashlie Brown" initials="AMB" lastIdx="5" clrIdx="5"/>
  <p:cmAuthor id="6" name="Romm, Iyah (HPC)" initials="RI" lastIdx="1" clrIdx="6"/>
  <p:cmAuthor id="7" name="Murali Athuluri" initials="MA" lastIdx="1" clrIdx="7">
    <p:extLst/>
  </p:cmAuthor>
  <p:cmAuthor id="8" name=" " initials=" " lastIdx="7" clrIdx="8"/>
  <p:cmAuthor id="9" name="John Gilbert" initials="JG" lastIdx="6" clrIdx="9"/>
  <p:cmAuthor id="10" name="Chin, Michael K" initials="CMK" lastIdx="5" clrIdx="10">
    <p:extLst/>
  </p:cmAuthor>
  <p:cmAuthor id="11" name="Christophe Stuck-Girard" initials="CSG" lastIdx="2" clrIdx="11"/>
  <p:cmAuthor id="12" name="Stuck-Girard, Christophe (EHS)" initials="SC(" lastIdx="17" clrIdx="1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66"/>
    <a:srgbClr val="325C42"/>
    <a:srgbClr val="5CB37C"/>
    <a:srgbClr val="FFFF99"/>
    <a:srgbClr val="003366"/>
    <a:srgbClr val="0000FF"/>
    <a:srgbClr val="FDEADA"/>
    <a:srgbClr val="F2DCDB"/>
    <a:srgbClr val="FAB8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632" autoAdjust="0"/>
    <p:restoredTop sz="90318" autoAdjust="0"/>
  </p:normalViewPr>
  <p:slideViewPr>
    <p:cSldViewPr snapToGrid="0">
      <p:cViewPr varScale="1">
        <p:scale>
          <a:sx n="72" d="100"/>
          <a:sy n="72" d="100"/>
        </p:scale>
        <p:origin x="1728" y="72"/>
      </p:cViewPr>
      <p:guideLst>
        <p:guide orient="horz" pos="2160"/>
        <p:guide pos="2880"/>
        <p:guide orient="horz" pos="896"/>
        <p:guide orient="horz" pos="4117"/>
        <p:guide pos="286"/>
        <p:guide pos="5470"/>
        <p:guide orient="horz" pos="2452"/>
        <p:guide orient="horz" pos="4031"/>
        <p:guide pos="287"/>
      </p:guideLst>
    </p:cSldViewPr>
  </p:slideViewPr>
  <p:outlineViewPr>
    <p:cViewPr>
      <p:scale>
        <a:sx n="33" d="100"/>
        <a:sy n="33" d="100"/>
      </p:scale>
      <p:origin x="0" y="7620"/>
    </p:cViewPr>
  </p:outlineViewPr>
  <p:notesTextViewPr>
    <p:cViewPr>
      <p:scale>
        <a:sx n="100" d="100"/>
        <a:sy n="100" d="100"/>
      </p:scale>
      <p:origin x="0" y="0"/>
    </p:cViewPr>
  </p:notesTextViewPr>
  <p:sorterViewPr>
    <p:cViewPr varScale="1">
      <p:scale>
        <a:sx n="100" d="100"/>
        <a:sy n="100" d="100"/>
      </p:scale>
      <p:origin x="0" y="-4122"/>
    </p:cViewPr>
  </p:sorterViewPr>
  <p:notesViewPr>
    <p:cSldViewPr snapToGrid="0">
      <p:cViewPr varScale="1">
        <p:scale>
          <a:sx n="67" d="100"/>
          <a:sy n="67" d="100"/>
        </p:scale>
        <p:origin x="-276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73FE878-E511-44A4-BF0A-4A2E2175194D}" type="datetimeFigureOut">
              <a:rPr lang="en-US" smtClean="0"/>
              <a:pPr/>
              <a:t>5/24/2019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8A7D190-B6E3-45D5-AE3A-D46F0E0A0154}" type="slidenum">
              <a:rPr lang="en-US" smtClean="0"/>
              <a:pPr/>
              <a:t>‹#›</a:t>
            </a:fld>
            <a:endParaRPr lang="en-US" dirty="0"/>
          </a:p>
        </p:txBody>
      </p:sp>
    </p:spTree>
    <p:extLst>
      <p:ext uri="{BB962C8B-B14F-4D97-AF65-F5344CB8AC3E}">
        <p14:creationId xmlns:p14="http://schemas.microsoft.com/office/powerpoint/2010/main" val="544538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F8545237-4872-42C3-8CFA-B9D8D6B16FDE}" type="datetimeFigureOut">
              <a:rPr lang="en-US"/>
              <a:pPr>
                <a:defRPr/>
              </a:pPr>
              <a:t>5/24/2019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3D14B4CF-26F1-4216-A3BA-935853D48355}" type="slidenum">
              <a:rPr lang="en-US"/>
              <a:pPr>
                <a:defRPr/>
              </a:pPr>
              <a:t>‹#›</a:t>
            </a:fld>
            <a:endParaRPr lang="en-US" dirty="0"/>
          </a:p>
        </p:txBody>
      </p:sp>
    </p:spTree>
    <p:extLst>
      <p:ext uri="{BB962C8B-B14F-4D97-AF65-F5344CB8AC3E}">
        <p14:creationId xmlns:p14="http://schemas.microsoft.com/office/powerpoint/2010/main" val="19897599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056" algn="l" rtl="0" eaLnBrk="0" fontAlgn="base" hangingPunct="0">
      <a:spcBef>
        <a:spcPct val="30000"/>
      </a:spcBef>
      <a:spcAft>
        <a:spcPct val="0"/>
      </a:spcAft>
      <a:defRPr sz="1200" kern="1200">
        <a:solidFill>
          <a:schemeClr val="tx1"/>
        </a:solidFill>
        <a:latin typeface="+mn-lt"/>
        <a:ea typeface="+mn-ea"/>
        <a:cs typeface="+mn-cs"/>
      </a:defRPr>
    </a:lvl2pPr>
    <a:lvl3pPr marL="914109" algn="l" rtl="0" eaLnBrk="0" fontAlgn="base" hangingPunct="0">
      <a:spcBef>
        <a:spcPct val="30000"/>
      </a:spcBef>
      <a:spcAft>
        <a:spcPct val="0"/>
      </a:spcAft>
      <a:defRPr sz="1200" kern="1200">
        <a:solidFill>
          <a:schemeClr val="tx1"/>
        </a:solidFill>
        <a:latin typeface="+mn-lt"/>
        <a:ea typeface="+mn-ea"/>
        <a:cs typeface="+mn-cs"/>
      </a:defRPr>
    </a:lvl3pPr>
    <a:lvl4pPr marL="1371165" algn="l" rtl="0" eaLnBrk="0" fontAlgn="base" hangingPunct="0">
      <a:spcBef>
        <a:spcPct val="30000"/>
      </a:spcBef>
      <a:spcAft>
        <a:spcPct val="0"/>
      </a:spcAft>
      <a:defRPr sz="1200" kern="1200">
        <a:solidFill>
          <a:schemeClr val="tx1"/>
        </a:solidFill>
        <a:latin typeface="+mn-lt"/>
        <a:ea typeface="+mn-ea"/>
        <a:cs typeface="+mn-cs"/>
      </a:defRPr>
    </a:lvl4pPr>
    <a:lvl5pPr marL="1828218" algn="l" rtl="0" eaLnBrk="0" fontAlgn="base" hangingPunct="0">
      <a:spcBef>
        <a:spcPct val="30000"/>
      </a:spcBef>
      <a:spcAft>
        <a:spcPct val="0"/>
      </a:spcAft>
      <a:defRPr sz="1200" kern="1200">
        <a:solidFill>
          <a:schemeClr val="tx1"/>
        </a:solidFill>
        <a:latin typeface="+mn-lt"/>
        <a:ea typeface="+mn-ea"/>
        <a:cs typeface="+mn-cs"/>
      </a:defRPr>
    </a:lvl5pPr>
    <a:lvl6pPr marL="2285274" algn="l" defTabSz="914109" rtl="0" eaLnBrk="1" latinLnBrk="0" hangingPunct="1">
      <a:defRPr sz="1200" kern="1200">
        <a:solidFill>
          <a:schemeClr val="tx1"/>
        </a:solidFill>
        <a:latin typeface="+mn-lt"/>
        <a:ea typeface="+mn-ea"/>
        <a:cs typeface="+mn-cs"/>
      </a:defRPr>
    </a:lvl6pPr>
    <a:lvl7pPr marL="2742328" algn="l" defTabSz="914109" rtl="0" eaLnBrk="1" latinLnBrk="0" hangingPunct="1">
      <a:defRPr sz="1200" kern="1200">
        <a:solidFill>
          <a:schemeClr val="tx1"/>
        </a:solidFill>
        <a:latin typeface="+mn-lt"/>
        <a:ea typeface="+mn-ea"/>
        <a:cs typeface="+mn-cs"/>
      </a:defRPr>
    </a:lvl7pPr>
    <a:lvl8pPr marL="3199383" algn="l" defTabSz="914109" rtl="0" eaLnBrk="1" latinLnBrk="0" hangingPunct="1">
      <a:defRPr sz="1200" kern="1200">
        <a:solidFill>
          <a:schemeClr val="tx1"/>
        </a:solidFill>
        <a:latin typeface="+mn-lt"/>
        <a:ea typeface="+mn-ea"/>
        <a:cs typeface="+mn-cs"/>
      </a:defRPr>
    </a:lvl8pPr>
    <a:lvl9pPr marL="3656438" algn="l" defTabSz="914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39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DRAFT</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96B6B9-FD42-4EE3-89C5-A1E7FC3313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9765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DRAFT</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96B6B9-FD42-4EE3-89C5-A1E7FC3313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910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 </a:t>
            </a:r>
            <a:endParaRPr lang="en-US" dirty="0"/>
          </a:p>
        </p:txBody>
      </p:sp>
      <p:sp>
        <p:nvSpPr>
          <p:cNvPr id="4" name="Slide Number Placeholder 3"/>
          <p:cNvSpPr>
            <a:spLocks noGrp="1"/>
          </p:cNvSpPr>
          <p:nvPr>
            <p:ph type="sldNum" sz="quarter" idx="10"/>
          </p:nvPr>
        </p:nvSpPr>
        <p:spPr/>
        <p:txBody>
          <a:bodyPr/>
          <a:lstStyle/>
          <a:p>
            <a:pPr>
              <a:defRPr/>
            </a:pPr>
            <a:fld id="{56208D3C-F400-499A-81F6-8F5F67920FB6}" type="slidenum">
              <a:rPr lang="en-US" sz="1800" kern="0" smtClean="0">
                <a:solidFill>
                  <a:prstClr val="black"/>
                </a:solidFill>
              </a:rPr>
              <a:pPr>
                <a:defRPr/>
              </a:pPr>
              <a:t>23</a:t>
            </a:fld>
            <a:endParaRPr lang="en-US" sz="1800" kern="0" dirty="0">
              <a:solidFill>
                <a:prstClr val="black"/>
              </a:solidFill>
            </a:endParaRPr>
          </a:p>
        </p:txBody>
      </p:sp>
    </p:spTree>
    <p:extLst>
      <p:ext uri="{BB962C8B-B14F-4D97-AF65-F5344CB8AC3E}">
        <p14:creationId xmlns:p14="http://schemas.microsoft.com/office/powerpoint/2010/main" val="3781623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03D733E-9ACC-9641-A10E-C75D8B9EFDF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10999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720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34</a:t>
            </a:fld>
            <a:endParaRPr lang="en-US" dirty="0"/>
          </a:p>
        </p:txBody>
      </p:sp>
    </p:spTree>
    <p:extLst>
      <p:ext uri="{BB962C8B-B14F-4D97-AF65-F5344CB8AC3E}">
        <p14:creationId xmlns:p14="http://schemas.microsoft.com/office/powerpoint/2010/main" val="351820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35</a:t>
            </a:fld>
            <a:endParaRPr lang="en-US" dirty="0"/>
          </a:p>
        </p:txBody>
      </p:sp>
    </p:spTree>
    <p:extLst>
      <p:ext uri="{BB962C8B-B14F-4D97-AF65-F5344CB8AC3E}">
        <p14:creationId xmlns:p14="http://schemas.microsoft.com/office/powerpoint/2010/main" val="1461921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952838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917622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75861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4142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40</a:t>
            </a:fld>
            <a:endParaRPr lang="en-US" dirty="0"/>
          </a:p>
        </p:txBody>
      </p:sp>
    </p:spTree>
    <p:extLst>
      <p:ext uri="{BB962C8B-B14F-4D97-AF65-F5344CB8AC3E}">
        <p14:creationId xmlns:p14="http://schemas.microsoft.com/office/powerpoint/2010/main" val="3727518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41</a:t>
            </a:fld>
            <a:endParaRPr lang="en-US" dirty="0"/>
          </a:p>
        </p:txBody>
      </p:sp>
    </p:spTree>
    <p:extLst>
      <p:ext uri="{BB962C8B-B14F-4D97-AF65-F5344CB8AC3E}">
        <p14:creationId xmlns:p14="http://schemas.microsoft.com/office/powerpoint/2010/main" val="396826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3950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489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66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5826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DRAFT</a:t>
            </a:r>
          </a:p>
        </p:txBody>
      </p:sp>
      <p:sp>
        <p:nvSpPr>
          <p:cNvPr id="5" name="Slide Number Placeholder 4"/>
          <p:cNvSpPr>
            <a:spLocks noGrp="1"/>
          </p:cNvSpPr>
          <p:nvPr>
            <p:ph type="sldNum" sz="quarter" idx="11"/>
          </p:nvPr>
        </p:nvSpPr>
        <p:spPr/>
        <p:txBody>
          <a:bodyPr/>
          <a:lstStyle/>
          <a:p>
            <a:fld id="{3996B6B9-FD42-4EE3-89C5-A1E7FC33138B}" type="slidenum">
              <a:rPr lang="en-US" smtClean="0"/>
              <a:t>16</a:t>
            </a:fld>
            <a:endParaRPr lang="en-US" dirty="0"/>
          </a:p>
        </p:txBody>
      </p:sp>
    </p:spTree>
    <p:extLst>
      <p:ext uri="{BB962C8B-B14F-4D97-AF65-F5344CB8AC3E}">
        <p14:creationId xmlns:p14="http://schemas.microsoft.com/office/powerpoint/2010/main" val="3266512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14B4CF-26F1-4216-A3BA-935853D48355}" type="slidenum">
              <a:rPr lang="en-US" sz="1800" kern="0" smtClean="0">
                <a:solidFill>
                  <a:sysClr val="windowText" lastClr="000000"/>
                </a:solidFill>
              </a:rPr>
              <a:pPr>
                <a:defRPr/>
              </a:pPr>
              <a:t>19</a:t>
            </a:fld>
            <a:endParaRPr lang="en-US" sz="1800" kern="0" dirty="0">
              <a:solidFill>
                <a:sysClr val="windowText" lastClr="000000"/>
              </a:solidFill>
            </a:endParaRPr>
          </a:p>
        </p:txBody>
      </p:sp>
    </p:spTree>
    <p:extLst>
      <p:ext uri="{BB962C8B-B14F-4D97-AF65-F5344CB8AC3E}">
        <p14:creationId xmlns:p14="http://schemas.microsoft.com/office/powerpoint/2010/main" val="422222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DRAFT</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96B6B9-FD42-4EE3-89C5-A1E7FC3313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5966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MasterBackground"/>
          <p:cNvPicPr>
            <a:picLocks noChangeAspect="1" noChangeArrowheads="1"/>
          </p:cNvPicPr>
          <p:nvPr/>
        </p:nvPicPr>
        <p:blipFill>
          <a:blip r:embed="rId2" cstate="print"/>
          <a:srcRect/>
          <a:stretch>
            <a:fillRect/>
          </a:stretch>
        </p:blipFill>
        <p:spPr bwMode="auto">
          <a:xfrm>
            <a:off x="0" y="0"/>
            <a:ext cx="9175750" cy="6881813"/>
          </a:xfrm>
          <a:prstGeom prst="rect">
            <a:avLst/>
          </a:prstGeom>
          <a:noFill/>
          <a:ln w="9525">
            <a:noFill/>
            <a:miter lim="800000"/>
            <a:headEnd/>
            <a:tailEnd/>
          </a:ln>
        </p:spPr>
      </p:pic>
      <p:sp>
        <p:nvSpPr>
          <p:cNvPr id="5" name="Rectangle 8"/>
          <p:cNvSpPr>
            <a:spLocks noChangeArrowheads="1"/>
          </p:cNvSpPr>
          <p:nvPr/>
        </p:nvSpPr>
        <p:spPr bwMode="white">
          <a:xfrm>
            <a:off x="152402" y="1143000"/>
            <a:ext cx="4959350" cy="990600"/>
          </a:xfrm>
          <a:prstGeom prst="rect">
            <a:avLst/>
          </a:prstGeom>
          <a:noFill/>
          <a:ln>
            <a:noFill/>
          </a:ln>
          <a:extLst/>
        </p:spPr>
        <p:txBody>
          <a:bodyPr lIns="91398" tIns="45698" rIns="91398" bIns="45698" anchor="b"/>
          <a:lstStyle/>
          <a:p>
            <a:pPr eaLnBrk="0" fontAlgn="auto" hangingPunct="0">
              <a:spcBef>
                <a:spcPct val="20000"/>
              </a:spcBef>
              <a:spcAft>
                <a:spcPts val="0"/>
              </a:spcAft>
              <a:tabLst>
                <a:tab pos="914109" algn="l"/>
              </a:tabLst>
              <a:defRPr/>
            </a:pPr>
            <a:r>
              <a:rPr lang="en-US" altLang="en-US" sz="1800" b="1" dirty="0">
                <a:solidFill>
                  <a:srgbClr val="F8F8F8"/>
                </a:solidFill>
                <a:latin typeface="Calibri"/>
              </a:rPr>
              <a:t>Commonwealth of Massachusetts</a:t>
            </a:r>
            <a:br>
              <a:rPr lang="en-US" altLang="en-US" sz="1800" b="1" dirty="0">
                <a:solidFill>
                  <a:srgbClr val="F8F8F8"/>
                </a:solidFill>
                <a:latin typeface="Calibri"/>
              </a:rPr>
            </a:br>
            <a:r>
              <a:rPr lang="en-US" altLang="en-US" sz="1300" b="1" dirty="0">
                <a:solidFill>
                  <a:srgbClr val="F8F8F8"/>
                </a:solidFill>
                <a:latin typeface="Calibri"/>
              </a:rPr>
              <a:t>Executive Office of Health and Human Services</a:t>
            </a:r>
            <a:br>
              <a:rPr lang="en-US" altLang="en-US" sz="1300" b="1" dirty="0">
                <a:solidFill>
                  <a:srgbClr val="F8F8F8"/>
                </a:solidFill>
                <a:latin typeface="Calibri"/>
              </a:rPr>
            </a:br>
            <a:br>
              <a:rPr lang="en-US" altLang="en-US" sz="1300" b="1" dirty="0">
                <a:solidFill>
                  <a:srgbClr val="F8F8F8"/>
                </a:solidFill>
                <a:latin typeface="Calibri"/>
              </a:rPr>
            </a:br>
            <a:endParaRPr lang="en-US" sz="1800" b="1" dirty="0">
              <a:solidFill>
                <a:srgbClr val="F8F8F8"/>
              </a:solidFill>
              <a:latin typeface="Calibri"/>
            </a:endParaRPr>
          </a:p>
        </p:txBody>
      </p:sp>
      <p:pic>
        <p:nvPicPr>
          <p:cNvPr id="6" name="Picture 2"/>
          <p:cNvPicPr>
            <a:picLocks noChangeAspect="1" noChangeArrowheads="1"/>
          </p:cNvPicPr>
          <p:nvPr userDrawn="1"/>
        </p:nvPicPr>
        <p:blipFill>
          <a:blip r:embed="rId3" cstate="print"/>
          <a:srcRect/>
          <a:stretch>
            <a:fillRect/>
          </a:stretch>
        </p:blipFill>
        <p:spPr bwMode="auto">
          <a:xfrm>
            <a:off x="6248400" y="1212851"/>
            <a:ext cx="2287588" cy="1149350"/>
          </a:xfrm>
          <a:prstGeom prst="rect">
            <a:avLst/>
          </a:prstGeom>
          <a:noFill/>
          <a:ln w="9525">
            <a:noFill/>
            <a:miter lim="800000"/>
            <a:headEnd/>
            <a:tailEnd/>
          </a:ln>
        </p:spPr>
      </p:pic>
      <p:sp>
        <p:nvSpPr>
          <p:cNvPr id="2" name="Title 1"/>
          <p:cNvSpPr>
            <a:spLocks noGrp="1"/>
          </p:cNvSpPr>
          <p:nvPr>
            <p:ph type="ctrTitle"/>
          </p:nvPr>
        </p:nvSpPr>
        <p:spPr>
          <a:xfrm>
            <a:off x="4876803" y="2130430"/>
            <a:ext cx="3886200" cy="1470025"/>
          </a:xfrm>
          <a:prstGeom prst="rect">
            <a:avLst/>
          </a:prstGeom>
        </p:spPr>
        <p:txBody>
          <a:bodyPr>
            <a:normAutofit/>
          </a:bodyPr>
          <a:lstStyle>
            <a:lvl1pPr>
              <a:defRPr sz="1800"/>
            </a:lvl1pPr>
          </a:lstStyle>
          <a:p>
            <a:r>
              <a:rPr lang="en-US"/>
              <a:t>Click to edit Master title style</a:t>
            </a:r>
            <a:endParaRPr lang="en-US" dirty="0"/>
          </a:p>
        </p:txBody>
      </p:sp>
      <p:sp>
        <p:nvSpPr>
          <p:cNvPr id="3" name="Subtitle 2"/>
          <p:cNvSpPr>
            <a:spLocks noGrp="1"/>
          </p:cNvSpPr>
          <p:nvPr>
            <p:ph type="subTitle" idx="1"/>
          </p:nvPr>
        </p:nvSpPr>
        <p:spPr>
          <a:xfrm>
            <a:off x="3276600" y="4114800"/>
            <a:ext cx="4495800" cy="1524000"/>
          </a:xfrm>
        </p:spPr>
        <p:txBody>
          <a:bodyPr>
            <a:normAutofit/>
          </a:bodyPr>
          <a:lstStyle>
            <a:lvl1pPr marL="0" indent="0" algn="ctr">
              <a:buNone/>
              <a:defRPr sz="1800">
                <a:solidFill>
                  <a:schemeClr val="tx1">
                    <a:tint val="75000"/>
                  </a:schemeClr>
                </a:solidFill>
              </a:defRPr>
            </a:lvl1pPr>
            <a:lvl2pPr marL="457056" indent="0" algn="ctr">
              <a:buNone/>
              <a:defRPr>
                <a:solidFill>
                  <a:schemeClr val="tx1">
                    <a:tint val="75000"/>
                  </a:schemeClr>
                </a:solidFill>
              </a:defRPr>
            </a:lvl2pPr>
            <a:lvl3pPr marL="914109" indent="0" algn="ctr">
              <a:buNone/>
              <a:defRPr>
                <a:solidFill>
                  <a:schemeClr val="tx1">
                    <a:tint val="75000"/>
                  </a:schemeClr>
                </a:solidFill>
              </a:defRPr>
            </a:lvl3pPr>
            <a:lvl4pPr marL="1371165" indent="0" algn="ctr">
              <a:buNone/>
              <a:defRPr>
                <a:solidFill>
                  <a:schemeClr val="tx1">
                    <a:tint val="75000"/>
                  </a:schemeClr>
                </a:solidFill>
              </a:defRPr>
            </a:lvl4pPr>
            <a:lvl5pPr marL="1828218" indent="0" algn="ctr">
              <a:buNone/>
              <a:defRPr>
                <a:solidFill>
                  <a:schemeClr val="tx1">
                    <a:tint val="75000"/>
                  </a:schemeClr>
                </a:solidFill>
              </a:defRPr>
            </a:lvl5pPr>
            <a:lvl6pPr marL="2285274" indent="0" algn="ctr">
              <a:buNone/>
              <a:defRPr>
                <a:solidFill>
                  <a:schemeClr val="tx1">
                    <a:tint val="75000"/>
                  </a:schemeClr>
                </a:solidFill>
              </a:defRPr>
            </a:lvl6pPr>
            <a:lvl7pPr marL="2742328" indent="0" algn="ctr">
              <a:buNone/>
              <a:defRPr>
                <a:solidFill>
                  <a:schemeClr val="tx1">
                    <a:tint val="75000"/>
                  </a:schemeClr>
                </a:solidFill>
              </a:defRPr>
            </a:lvl7pPr>
            <a:lvl8pPr marL="3199383" indent="0" algn="ctr">
              <a:buNone/>
              <a:defRPr>
                <a:solidFill>
                  <a:schemeClr val="tx1">
                    <a:tint val="75000"/>
                  </a:schemeClr>
                </a:solidFill>
              </a:defRPr>
            </a:lvl8pPr>
            <a:lvl9pPr marL="3656438"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BE9F1DE-BCC3-422E-87BB-88722A7B1278}" type="datetime1">
              <a:rPr lang="en-US" smtClean="0"/>
              <a:t>5/24/2019</a:t>
            </a:fld>
            <a:endParaRPr lang="en-US" dirty="0"/>
          </a:p>
        </p:txBody>
      </p:sp>
      <p:sp>
        <p:nvSpPr>
          <p:cNvPr id="8"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48D10188-EC4D-40C7-880F-CA7F1DBEE75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808EA80-EE0B-41E9-9C75-BE3BFD897EA8}" type="datetime1">
              <a:rPr lang="en-US" smtClean="0"/>
              <a:t>5/24/2019</a:t>
            </a:fld>
            <a:endParaRPr lang="en-US" dirty="0"/>
          </a:p>
        </p:txBody>
      </p:sp>
      <p:sp>
        <p:nvSpPr>
          <p:cNvPr id="5"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EA07DBBD-8481-427A-9F1D-E5DAA7585D6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Rectangle 6"/>
          <p:cNvSpPr>
            <a:spLocks noGrp="1" noChangeArrowheads="1"/>
          </p:cNvSpPr>
          <p:nvPr userDrawn="1">
            <p:ph type="sldNum" sz="quarter" idx="10"/>
          </p:nvPr>
        </p:nvSpPr>
        <p:spPr>
          <a:ln/>
        </p:spPr>
        <p:txBody>
          <a:bodyPr/>
          <a:lstStyle>
            <a:lvl1pPr>
              <a:defRPr/>
            </a:lvl1pPr>
          </a:lstStyle>
          <a:p>
            <a:pPr>
              <a:defRPr/>
            </a:pPr>
            <a:fld id="{CBFD980C-5E0B-4604-8653-8406F25BD4C3}" type="slidenum">
              <a:rPr lang="en-US" altLang="en-US"/>
              <a:pPr>
                <a:defRPr/>
              </a:pPr>
              <a:t>‹#›</a:t>
            </a:fld>
            <a:endParaRPr lang="en-US" altLang="en-US" dirty="0"/>
          </a:p>
        </p:txBody>
      </p:sp>
    </p:spTree>
    <p:extLst>
      <p:ext uri="{BB962C8B-B14F-4D97-AF65-F5344CB8AC3E}">
        <p14:creationId xmlns:p14="http://schemas.microsoft.com/office/powerpoint/2010/main" val="122420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6"/>
          <p:cNvSpPr>
            <a:spLocks noGrp="1" noChangeArrowheads="1"/>
          </p:cNvSpPr>
          <p:nvPr userDrawn="1">
            <p:ph type="sldNum" sz="quarter" idx="10"/>
          </p:nvPr>
        </p:nvSpPr>
        <p:spPr>
          <a:ln/>
        </p:spPr>
        <p:txBody>
          <a:bodyPr/>
          <a:lstStyle>
            <a:lvl1pPr>
              <a:defRPr/>
            </a:lvl1pPr>
          </a:lstStyle>
          <a:p>
            <a:pPr>
              <a:defRPr/>
            </a:pPr>
            <a:fld id="{CBFD980C-5E0B-4604-8653-8406F25BD4C3}" type="slidenum">
              <a:rPr lang="en-US" altLang="en-US"/>
              <a:pPr>
                <a:defRPr/>
              </a:pPr>
              <a:t>‹#›</a:t>
            </a:fld>
            <a:endParaRPr lang="en-US" altLang="en-US" dirty="0"/>
          </a:p>
        </p:txBody>
      </p:sp>
    </p:spTree>
    <p:extLst>
      <p:ext uri="{BB962C8B-B14F-4D97-AF65-F5344CB8AC3E}">
        <p14:creationId xmlns:p14="http://schemas.microsoft.com/office/powerpoint/2010/main" val="156271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MasterBackground"/>
          <p:cNvPicPr>
            <a:picLocks noChangeAspect="1" noChangeArrowheads="1"/>
          </p:cNvPicPr>
          <p:nvPr/>
        </p:nvPicPr>
        <p:blipFill>
          <a:blip r:embed="rId2" cstate="print"/>
          <a:srcRect/>
          <a:stretch>
            <a:fillRect/>
          </a:stretch>
        </p:blipFill>
        <p:spPr bwMode="auto">
          <a:xfrm>
            <a:off x="0" y="0"/>
            <a:ext cx="9175750" cy="6881813"/>
          </a:xfrm>
          <a:prstGeom prst="rect">
            <a:avLst/>
          </a:prstGeom>
          <a:noFill/>
          <a:ln w="9525">
            <a:noFill/>
            <a:miter lim="800000"/>
            <a:headEnd/>
            <a:tailEnd/>
          </a:ln>
        </p:spPr>
      </p:pic>
      <p:sp>
        <p:nvSpPr>
          <p:cNvPr id="5" name="Rectangle 8"/>
          <p:cNvSpPr>
            <a:spLocks noChangeArrowheads="1"/>
          </p:cNvSpPr>
          <p:nvPr/>
        </p:nvSpPr>
        <p:spPr bwMode="white">
          <a:xfrm>
            <a:off x="152402" y="1143000"/>
            <a:ext cx="4959350" cy="990600"/>
          </a:xfrm>
          <a:prstGeom prst="rect">
            <a:avLst/>
          </a:prstGeom>
          <a:noFill/>
          <a:ln>
            <a:noFill/>
          </a:ln>
          <a:extLst/>
        </p:spPr>
        <p:txBody>
          <a:bodyPr lIns="91398" tIns="45698" rIns="91398" bIns="45698" anchor="b"/>
          <a:lstStyle/>
          <a:p>
            <a:pPr eaLnBrk="0" hangingPunct="0">
              <a:spcBef>
                <a:spcPct val="20000"/>
              </a:spcBef>
              <a:tabLst>
                <a:tab pos="914109" algn="l"/>
              </a:tabLst>
              <a:defRPr/>
            </a:pPr>
            <a:r>
              <a:rPr lang="en-US" altLang="en-US" b="1" dirty="0">
                <a:solidFill>
                  <a:srgbClr val="F8F8F8"/>
                </a:solidFill>
                <a:cs typeface="Arial" charset="0"/>
              </a:rPr>
              <a:t>Commonwealth of Massachusetts</a:t>
            </a:r>
            <a:br>
              <a:rPr lang="en-US" altLang="en-US" b="1" dirty="0">
                <a:solidFill>
                  <a:srgbClr val="F8F8F8"/>
                </a:solidFill>
                <a:cs typeface="Arial" charset="0"/>
              </a:rPr>
            </a:br>
            <a:r>
              <a:rPr lang="en-US" altLang="en-US" sz="1300" b="1" dirty="0">
                <a:solidFill>
                  <a:srgbClr val="F8F8F8"/>
                </a:solidFill>
                <a:cs typeface="Arial" charset="0"/>
              </a:rPr>
              <a:t>Executive Office of Health and Human Services</a:t>
            </a:r>
            <a:br>
              <a:rPr lang="en-US" altLang="en-US" sz="1300" b="1" dirty="0">
                <a:solidFill>
                  <a:srgbClr val="F8F8F8"/>
                </a:solidFill>
                <a:cs typeface="Arial" charset="0"/>
              </a:rPr>
            </a:br>
            <a:br>
              <a:rPr lang="en-US" altLang="en-US" sz="1300" b="1" dirty="0">
                <a:solidFill>
                  <a:srgbClr val="F8F8F8"/>
                </a:solidFill>
                <a:cs typeface="Arial" charset="0"/>
              </a:rPr>
            </a:br>
            <a:endParaRPr lang="en-US" b="1" dirty="0">
              <a:solidFill>
                <a:srgbClr val="F8F8F8"/>
              </a:solidFill>
              <a:cs typeface="Arial" charset="0"/>
            </a:endParaRPr>
          </a:p>
        </p:txBody>
      </p:sp>
      <p:pic>
        <p:nvPicPr>
          <p:cNvPr id="6" name="Picture 2"/>
          <p:cNvPicPr>
            <a:picLocks noChangeAspect="1" noChangeArrowheads="1"/>
          </p:cNvPicPr>
          <p:nvPr userDrawn="1"/>
        </p:nvPicPr>
        <p:blipFill>
          <a:blip r:embed="rId3" cstate="print"/>
          <a:srcRect/>
          <a:stretch>
            <a:fillRect/>
          </a:stretch>
        </p:blipFill>
        <p:spPr bwMode="auto">
          <a:xfrm>
            <a:off x="6248400" y="1212851"/>
            <a:ext cx="2287588" cy="1149350"/>
          </a:xfrm>
          <a:prstGeom prst="rect">
            <a:avLst/>
          </a:prstGeom>
          <a:noFill/>
          <a:ln w="9525">
            <a:noFill/>
            <a:miter lim="800000"/>
            <a:headEnd/>
            <a:tailEnd/>
          </a:ln>
        </p:spPr>
      </p:pic>
      <p:sp>
        <p:nvSpPr>
          <p:cNvPr id="2" name="Title 1"/>
          <p:cNvSpPr>
            <a:spLocks noGrp="1"/>
          </p:cNvSpPr>
          <p:nvPr>
            <p:ph type="ctrTitle"/>
          </p:nvPr>
        </p:nvSpPr>
        <p:spPr>
          <a:xfrm>
            <a:off x="4876803" y="2130430"/>
            <a:ext cx="3886200" cy="1470025"/>
          </a:xfrm>
          <a:prstGeom prst="rect">
            <a:avLst/>
          </a:prstGeom>
        </p:spPr>
        <p:txBody>
          <a:bodyPr>
            <a:normAutofit/>
          </a:bodyPr>
          <a:lstStyle>
            <a:lvl1pPr>
              <a:defRPr sz="1800"/>
            </a:lvl1pPr>
          </a:lstStyle>
          <a:p>
            <a:r>
              <a:rPr lang="en-US"/>
              <a:t>Click to edit Master title style</a:t>
            </a:r>
            <a:endParaRPr lang="en-US" dirty="0"/>
          </a:p>
        </p:txBody>
      </p:sp>
      <p:sp>
        <p:nvSpPr>
          <p:cNvPr id="3" name="Subtitle 2"/>
          <p:cNvSpPr>
            <a:spLocks noGrp="1"/>
          </p:cNvSpPr>
          <p:nvPr>
            <p:ph type="subTitle" idx="1"/>
          </p:nvPr>
        </p:nvSpPr>
        <p:spPr>
          <a:xfrm>
            <a:off x="3276600" y="4114800"/>
            <a:ext cx="4495800" cy="1524000"/>
          </a:xfrm>
        </p:spPr>
        <p:txBody>
          <a:bodyPr>
            <a:normAutofit/>
          </a:bodyPr>
          <a:lstStyle>
            <a:lvl1pPr marL="0" indent="0" algn="ctr">
              <a:buNone/>
              <a:defRPr sz="1800">
                <a:solidFill>
                  <a:schemeClr val="tx1">
                    <a:tint val="75000"/>
                  </a:schemeClr>
                </a:solidFill>
              </a:defRPr>
            </a:lvl1pPr>
            <a:lvl2pPr marL="457056" indent="0" algn="ctr">
              <a:buNone/>
              <a:defRPr>
                <a:solidFill>
                  <a:schemeClr val="tx1">
                    <a:tint val="75000"/>
                  </a:schemeClr>
                </a:solidFill>
              </a:defRPr>
            </a:lvl2pPr>
            <a:lvl3pPr marL="914109" indent="0" algn="ctr">
              <a:buNone/>
              <a:defRPr>
                <a:solidFill>
                  <a:schemeClr val="tx1">
                    <a:tint val="75000"/>
                  </a:schemeClr>
                </a:solidFill>
              </a:defRPr>
            </a:lvl3pPr>
            <a:lvl4pPr marL="1371165" indent="0" algn="ctr">
              <a:buNone/>
              <a:defRPr>
                <a:solidFill>
                  <a:schemeClr val="tx1">
                    <a:tint val="75000"/>
                  </a:schemeClr>
                </a:solidFill>
              </a:defRPr>
            </a:lvl4pPr>
            <a:lvl5pPr marL="1828218" indent="0" algn="ctr">
              <a:buNone/>
              <a:defRPr>
                <a:solidFill>
                  <a:schemeClr val="tx1">
                    <a:tint val="75000"/>
                  </a:schemeClr>
                </a:solidFill>
              </a:defRPr>
            </a:lvl5pPr>
            <a:lvl6pPr marL="2285274" indent="0" algn="ctr">
              <a:buNone/>
              <a:defRPr>
                <a:solidFill>
                  <a:schemeClr val="tx1">
                    <a:tint val="75000"/>
                  </a:schemeClr>
                </a:solidFill>
              </a:defRPr>
            </a:lvl6pPr>
            <a:lvl7pPr marL="2742328" indent="0" algn="ctr">
              <a:buNone/>
              <a:defRPr>
                <a:solidFill>
                  <a:schemeClr val="tx1">
                    <a:tint val="75000"/>
                  </a:schemeClr>
                </a:solidFill>
              </a:defRPr>
            </a:lvl7pPr>
            <a:lvl8pPr marL="3199383" indent="0" algn="ctr">
              <a:buNone/>
              <a:defRPr>
                <a:solidFill>
                  <a:schemeClr val="tx1">
                    <a:tint val="75000"/>
                  </a:schemeClr>
                </a:solidFill>
              </a:defRPr>
            </a:lvl8pPr>
            <a:lvl9pPr marL="3656438"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9C7AB04-0FD3-4346-8F65-9E651F0EF8ED}" type="datetime1">
              <a:rPr lang="en-US" smtClean="0"/>
              <a:t>5/24/2019</a:t>
            </a:fld>
            <a:endParaRPr lang="en-US" dirty="0"/>
          </a:p>
        </p:txBody>
      </p:sp>
      <p:sp>
        <p:nvSpPr>
          <p:cNvPr id="8"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48D10188-EC4D-40C7-880F-CA7F1DBEE75A}" type="slidenum">
              <a:rPr lang="en-US"/>
              <a:pPr>
                <a:defRPr/>
              </a:pPr>
              <a:t>‹#›</a:t>
            </a:fld>
            <a:endParaRPr lang="en-US" dirty="0"/>
          </a:p>
        </p:txBody>
      </p:sp>
    </p:spTree>
    <p:extLst>
      <p:ext uri="{BB962C8B-B14F-4D97-AF65-F5344CB8AC3E}">
        <p14:creationId xmlns:p14="http://schemas.microsoft.com/office/powerpoint/2010/main" val="2342715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36D7698-E3E2-4EBB-8B8B-BB6ACF9727E0}" type="datetime1">
              <a:rPr lang="en-US" smtClean="0"/>
              <a:t>5/24/2019</a:t>
            </a:fld>
            <a:endParaRPr lang="en-US" dirty="0"/>
          </a:p>
        </p:txBody>
      </p:sp>
      <p:sp>
        <p:nvSpPr>
          <p:cNvPr id="5"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949C2E20-F250-44B9-B926-B8B94A013B34}" type="slidenum">
              <a:rPr lang="en-US"/>
              <a:pPr>
                <a:defRPr/>
              </a:pPr>
              <a:t>‹#›</a:t>
            </a:fld>
            <a:endParaRPr lang="en-US" dirty="0"/>
          </a:p>
        </p:txBody>
      </p:sp>
    </p:spTree>
    <p:extLst>
      <p:ext uri="{BB962C8B-B14F-4D97-AF65-F5344CB8AC3E}">
        <p14:creationId xmlns:p14="http://schemas.microsoft.com/office/powerpoint/2010/main" val="2715739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56" indent="0">
              <a:buNone/>
              <a:defRPr sz="1800">
                <a:solidFill>
                  <a:schemeClr val="tx1">
                    <a:tint val="75000"/>
                  </a:schemeClr>
                </a:solidFill>
              </a:defRPr>
            </a:lvl2pPr>
            <a:lvl3pPr marL="914109" indent="0">
              <a:buNone/>
              <a:defRPr sz="1600">
                <a:solidFill>
                  <a:schemeClr val="tx1">
                    <a:tint val="75000"/>
                  </a:schemeClr>
                </a:solidFill>
              </a:defRPr>
            </a:lvl3pPr>
            <a:lvl4pPr marL="1371165" indent="0">
              <a:buNone/>
              <a:defRPr sz="1400">
                <a:solidFill>
                  <a:schemeClr val="tx1">
                    <a:tint val="75000"/>
                  </a:schemeClr>
                </a:solidFill>
              </a:defRPr>
            </a:lvl4pPr>
            <a:lvl5pPr marL="1828218" indent="0">
              <a:buNone/>
              <a:defRPr sz="1400">
                <a:solidFill>
                  <a:schemeClr val="tx1">
                    <a:tint val="75000"/>
                  </a:schemeClr>
                </a:solidFill>
              </a:defRPr>
            </a:lvl5pPr>
            <a:lvl6pPr marL="2285274" indent="0">
              <a:buNone/>
              <a:defRPr sz="1400">
                <a:solidFill>
                  <a:schemeClr val="tx1">
                    <a:tint val="75000"/>
                  </a:schemeClr>
                </a:solidFill>
              </a:defRPr>
            </a:lvl6pPr>
            <a:lvl7pPr marL="2742328" indent="0">
              <a:buNone/>
              <a:defRPr sz="1400">
                <a:solidFill>
                  <a:schemeClr val="tx1">
                    <a:tint val="75000"/>
                  </a:schemeClr>
                </a:solidFill>
              </a:defRPr>
            </a:lvl7pPr>
            <a:lvl8pPr marL="3199383" indent="0">
              <a:buNone/>
              <a:defRPr sz="1400">
                <a:solidFill>
                  <a:schemeClr val="tx1">
                    <a:tint val="75000"/>
                  </a:schemeClr>
                </a:solidFill>
              </a:defRPr>
            </a:lvl8pPr>
            <a:lvl9pPr marL="365643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82529E5-3ACA-42AB-879D-C24D1A3538C6}" type="datetime1">
              <a:rPr lang="en-US" smtClean="0"/>
              <a:t>5/24/2019</a:t>
            </a:fld>
            <a:endParaRPr lang="en-US" dirty="0"/>
          </a:p>
        </p:txBody>
      </p:sp>
      <p:sp>
        <p:nvSpPr>
          <p:cNvPr id="5"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DD6DC581-3793-4594-88E2-9EC724FA3BF3}" type="slidenum">
              <a:rPr lang="en-US"/>
              <a:pPr>
                <a:defRPr/>
              </a:pPr>
              <a:t>‹#›</a:t>
            </a:fld>
            <a:endParaRPr lang="en-US" dirty="0"/>
          </a:p>
        </p:txBody>
      </p:sp>
    </p:spTree>
    <p:extLst>
      <p:ext uri="{BB962C8B-B14F-4D97-AF65-F5344CB8AC3E}">
        <p14:creationId xmlns:p14="http://schemas.microsoft.com/office/powerpoint/2010/main" val="430622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457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1B1D326-95FF-48C6-AE5D-0419CA903E96}" type="datetime1">
              <a:rPr lang="en-US" smtClean="0"/>
              <a:t>5/24/2019</a:t>
            </a:fld>
            <a:endParaRPr lang="en-US" dirty="0"/>
          </a:p>
        </p:txBody>
      </p:sp>
      <p:sp>
        <p:nvSpPr>
          <p:cNvPr id="6" name="Slide Number Placeholder 6"/>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60981515-523B-49B2-BD7B-190445D2B012}" type="slidenum">
              <a:rPr lang="en-US"/>
              <a:pPr>
                <a:defRPr/>
              </a:pPr>
              <a:t>‹#›</a:t>
            </a:fld>
            <a:endParaRPr lang="en-US" dirty="0"/>
          </a:p>
        </p:txBody>
      </p:sp>
    </p:spTree>
    <p:extLst>
      <p:ext uri="{BB962C8B-B14F-4D97-AF65-F5344CB8AC3E}">
        <p14:creationId xmlns:p14="http://schemas.microsoft.com/office/powerpoint/2010/main" val="715758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Edit Master text styles</a:t>
            </a:r>
          </a:p>
        </p:txBody>
      </p:sp>
      <p:sp>
        <p:nvSpPr>
          <p:cNvPr id="4" name="Content Placeholder 3"/>
          <p:cNvSpPr>
            <a:spLocks noGrp="1"/>
          </p:cNvSpPr>
          <p:nvPr>
            <p:ph sz="half" idx="2"/>
          </p:nvPr>
        </p:nvSpPr>
        <p:spPr>
          <a:xfrm>
            <a:off x="457203"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Edit Master text styles</a:t>
            </a:r>
          </a:p>
        </p:txBody>
      </p:sp>
      <p:sp>
        <p:nvSpPr>
          <p:cNvPr id="6" name="Content Placeholder 5"/>
          <p:cNvSpPr>
            <a:spLocks noGrp="1"/>
          </p:cNvSpPr>
          <p:nvPr>
            <p:ph sz="quarter" idx="4"/>
          </p:nvPr>
        </p:nvSpPr>
        <p:spPr>
          <a:xfrm>
            <a:off x="4645028"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C6E65C7-DF99-45C4-B3FD-F84792205D44}" type="datetime1">
              <a:rPr lang="en-US" smtClean="0"/>
              <a:t>5/24/2019</a:t>
            </a:fld>
            <a:endParaRPr lang="en-US" dirty="0"/>
          </a:p>
        </p:txBody>
      </p:sp>
      <p:sp>
        <p:nvSpPr>
          <p:cNvPr id="8" name="Slide Number Placeholder 8"/>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1B613480-09FA-4CB4-8D13-FD441A563782}" type="slidenum">
              <a:rPr lang="en-US"/>
              <a:pPr>
                <a:defRPr/>
              </a:pPr>
              <a:t>‹#›</a:t>
            </a:fld>
            <a:endParaRPr lang="en-US" dirty="0"/>
          </a:p>
        </p:txBody>
      </p:sp>
    </p:spTree>
    <p:extLst>
      <p:ext uri="{BB962C8B-B14F-4D97-AF65-F5344CB8AC3E}">
        <p14:creationId xmlns:p14="http://schemas.microsoft.com/office/powerpoint/2010/main" val="1947217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7620000" cy="792162"/>
          </a:xfrm>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332EAA7-2979-4C04-8252-B5E8C7DA77D5}" type="datetime1">
              <a:rPr lang="en-US" smtClean="0"/>
              <a:t>5/24/2019</a:t>
            </a:fld>
            <a:endParaRPr lang="en-US" dirty="0"/>
          </a:p>
        </p:txBody>
      </p:sp>
      <p:sp>
        <p:nvSpPr>
          <p:cNvPr id="4" name="Slide Number Placeholder 4"/>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C368D18A-47D3-417B-8049-0A96DF46771A}" type="slidenum">
              <a:rPr lang="en-US"/>
              <a:pPr>
                <a:defRPr/>
              </a:pPr>
              <a:t>‹#›</a:t>
            </a:fld>
            <a:endParaRPr lang="en-US" dirty="0"/>
          </a:p>
        </p:txBody>
      </p:sp>
    </p:spTree>
    <p:extLst>
      <p:ext uri="{BB962C8B-B14F-4D97-AF65-F5344CB8AC3E}">
        <p14:creationId xmlns:p14="http://schemas.microsoft.com/office/powerpoint/2010/main" val="3047356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B0B8B7A-DF9B-4500-B596-72213C4E1F09}" type="datetime1">
              <a:rPr lang="en-US" smtClean="0"/>
              <a:t>5/24/2019</a:t>
            </a:fld>
            <a:endParaRPr lang="en-US" dirty="0"/>
          </a:p>
        </p:txBody>
      </p:sp>
      <p:sp>
        <p:nvSpPr>
          <p:cNvPr id="3" name="Slide Number Placeholder 3"/>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8BE3783E-0E1E-439A-9132-752116EA5652}" type="slidenum">
              <a:rPr lang="en-US"/>
              <a:pPr>
                <a:defRPr/>
              </a:pPr>
              <a:t>‹#›</a:t>
            </a:fld>
            <a:endParaRPr lang="en-US" dirty="0"/>
          </a:p>
        </p:txBody>
      </p:sp>
    </p:spTree>
    <p:extLst>
      <p:ext uri="{BB962C8B-B14F-4D97-AF65-F5344CB8AC3E}">
        <p14:creationId xmlns:p14="http://schemas.microsoft.com/office/powerpoint/2010/main" val="360799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E0AFC22-45C5-4BEA-850F-D5E400B6CD7A}" type="datetime1">
              <a:rPr lang="en-US" smtClean="0"/>
              <a:t>5/24/2019</a:t>
            </a:fld>
            <a:endParaRPr lang="en-US" dirty="0"/>
          </a:p>
        </p:txBody>
      </p:sp>
      <p:sp>
        <p:nvSpPr>
          <p:cNvPr id="5"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949C2E20-F250-44B9-B926-B8B94A013B3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srcRect/>
          <a:stretch>
            <a:fillRect/>
          </a:stretch>
        </p:blipFill>
        <p:spPr bwMode="auto">
          <a:xfrm>
            <a:off x="0" y="88900"/>
            <a:ext cx="1066800" cy="596900"/>
          </a:xfrm>
          <a:prstGeom prst="rect">
            <a:avLst/>
          </a:prstGeom>
          <a:noFill/>
          <a:ln w="9525">
            <a:noFill/>
            <a:miter lim="800000"/>
            <a:headEnd/>
            <a:tailEnd/>
          </a:ln>
        </p:spPr>
      </p:pic>
      <p:sp>
        <p:nvSpPr>
          <p:cNvPr id="2" name="Title 1"/>
          <p:cNvSpPr>
            <a:spLocks noGrp="1"/>
          </p:cNvSpPr>
          <p:nvPr>
            <p:ph type="title"/>
          </p:nvPr>
        </p:nvSpPr>
        <p:spPr>
          <a:xfrm>
            <a:off x="457205" y="762000"/>
            <a:ext cx="3008313" cy="6731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38205"/>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691063"/>
          </a:xfrm>
        </p:spPr>
        <p:txBody>
          <a:bodyPr/>
          <a:lstStyle>
            <a:lvl1pPr marL="0" indent="0">
              <a:buNone/>
              <a:defRPr sz="1400"/>
            </a:lvl1pPr>
            <a:lvl2pPr marL="457056" indent="0">
              <a:buNone/>
              <a:defRPr sz="1200"/>
            </a:lvl2pPr>
            <a:lvl3pPr marL="914109" indent="0">
              <a:buNone/>
              <a:defRPr sz="1000"/>
            </a:lvl3pPr>
            <a:lvl4pPr marL="1371165" indent="0">
              <a:buNone/>
              <a:defRPr sz="900"/>
            </a:lvl4pPr>
            <a:lvl5pPr marL="1828218" indent="0">
              <a:buNone/>
              <a:defRPr sz="900"/>
            </a:lvl5pPr>
            <a:lvl6pPr marL="2285274" indent="0">
              <a:buNone/>
              <a:defRPr sz="900"/>
            </a:lvl6pPr>
            <a:lvl7pPr marL="2742328" indent="0">
              <a:buNone/>
              <a:defRPr sz="900"/>
            </a:lvl7pPr>
            <a:lvl8pPr marL="3199383" indent="0">
              <a:buNone/>
              <a:defRPr sz="900"/>
            </a:lvl8pPr>
            <a:lvl9pPr marL="3656438"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F54F315-CD41-4A99-8175-24635593AFB9}" type="datetime1">
              <a:rPr lang="en-US" smtClean="0"/>
              <a:t>5/24/2019</a:t>
            </a:fld>
            <a:endParaRPr lang="en-US" dirty="0"/>
          </a:p>
        </p:txBody>
      </p:sp>
      <p:sp>
        <p:nvSpPr>
          <p:cNvPr id="7" name="Footer Placeholder 5"/>
          <p:cNvSpPr>
            <a:spLocks noGrp="1"/>
          </p:cNvSpPr>
          <p:nvPr>
            <p:ph type="ftr" sz="quarter" idx="11"/>
          </p:nvPr>
        </p:nvSpPr>
        <p:spPr>
          <a:xfrm>
            <a:off x="4903791" y="4648200"/>
            <a:ext cx="2895600" cy="365125"/>
          </a:xfrm>
          <a:prstGeom prst="rect">
            <a:avLst/>
          </a:prstGeom>
        </p:spPr>
        <p:txBody>
          <a:bodyPr lIns="91411" tIns="45706" rIns="91411" bIns="45706"/>
          <a:lstStyle>
            <a:lvl1pPr fontAlgn="auto">
              <a:spcBef>
                <a:spcPts val="0"/>
              </a:spcBef>
              <a:spcAft>
                <a:spcPts val="0"/>
              </a:spcAft>
              <a:defRPr sz="1800">
                <a:solidFill>
                  <a:prstClr val="black"/>
                </a:solidFill>
                <a:latin typeface="Calibri"/>
              </a:defRPr>
            </a:lvl1pPr>
          </a:lstStyle>
          <a:p>
            <a:pPr>
              <a:defRPr/>
            </a:pPr>
            <a:endParaRPr lang="en-US" dirty="0">
              <a:cs typeface="Arial" charset="0"/>
            </a:endParaRPr>
          </a:p>
        </p:txBody>
      </p:sp>
      <p:sp>
        <p:nvSpPr>
          <p:cNvPr id="8" name="Slide Number Placeholder 6"/>
          <p:cNvSpPr>
            <a:spLocks noGrp="1"/>
          </p:cNvSpPr>
          <p:nvPr>
            <p:ph type="sldNum" sz="quarter" idx="12"/>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D1FE5BC6-C984-421E-B520-0E371426E6D6}" type="slidenum">
              <a:rPr lang="en-US"/>
              <a:pPr>
                <a:defRPr/>
              </a:pPr>
              <a:t>‹#›</a:t>
            </a:fld>
            <a:endParaRPr lang="en-US" dirty="0"/>
          </a:p>
        </p:txBody>
      </p:sp>
    </p:spTree>
    <p:extLst>
      <p:ext uri="{BB962C8B-B14F-4D97-AF65-F5344CB8AC3E}">
        <p14:creationId xmlns:p14="http://schemas.microsoft.com/office/powerpoint/2010/main" val="2073301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srcRect/>
          <a:stretch>
            <a:fillRect/>
          </a:stretch>
        </p:blipFill>
        <p:spPr bwMode="auto">
          <a:xfrm>
            <a:off x="0" y="88900"/>
            <a:ext cx="1066800" cy="596900"/>
          </a:xfrm>
          <a:prstGeom prst="rect">
            <a:avLst/>
          </a:prstGeom>
          <a:noFill/>
          <a:ln w="9525">
            <a:noFill/>
            <a:miter lim="800000"/>
            <a:headEnd/>
            <a:tailEnd/>
          </a:ln>
        </p:spPr>
      </p:pic>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DB031FF-A66A-4B0E-BE02-6F64A68DAB4F}" type="datetime1">
              <a:rPr lang="en-US" smtClean="0"/>
              <a:t>5/24/2019</a:t>
            </a:fld>
            <a:endParaRPr lang="en-US" dirty="0"/>
          </a:p>
        </p:txBody>
      </p:sp>
      <p:sp>
        <p:nvSpPr>
          <p:cNvPr id="6"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66FB3A6D-5804-48C5-B521-635173EAE241}" type="slidenum">
              <a:rPr lang="en-US"/>
              <a:pPr>
                <a:defRPr/>
              </a:pPr>
              <a:t>‹#›</a:t>
            </a:fld>
            <a:endParaRPr lang="en-US" dirty="0"/>
          </a:p>
        </p:txBody>
      </p:sp>
    </p:spTree>
    <p:extLst>
      <p:ext uri="{BB962C8B-B14F-4D97-AF65-F5344CB8AC3E}">
        <p14:creationId xmlns:p14="http://schemas.microsoft.com/office/powerpoint/2010/main" val="2858352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CA08D0C-EDED-4B2A-B9B8-0B0C5D41D9C6}" type="datetime1">
              <a:rPr lang="en-US" smtClean="0"/>
              <a:t>5/24/2019</a:t>
            </a:fld>
            <a:endParaRPr lang="en-US" dirty="0"/>
          </a:p>
        </p:txBody>
      </p:sp>
      <p:sp>
        <p:nvSpPr>
          <p:cNvPr id="5"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EA07DBBD-8481-427A-9F1D-E5DAA7585D6C}" type="slidenum">
              <a:rPr lang="en-US"/>
              <a:pPr>
                <a:defRPr/>
              </a:pPr>
              <a:t>‹#›</a:t>
            </a:fld>
            <a:endParaRPr lang="en-US" dirty="0"/>
          </a:p>
        </p:txBody>
      </p:sp>
    </p:spTree>
    <p:extLst>
      <p:ext uri="{BB962C8B-B14F-4D97-AF65-F5344CB8AC3E}">
        <p14:creationId xmlns:p14="http://schemas.microsoft.com/office/powerpoint/2010/main" val="1177167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Rectangle 6"/>
          <p:cNvSpPr>
            <a:spLocks noGrp="1" noChangeArrowheads="1"/>
          </p:cNvSpPr>
          <p:nvPr userDrawn="1">
            <p:ph type="sldNum" sz="quarter" idx="10"/>
          </p:nvPr>
        </p:nvSpPr>
        <p:spPr>
          <a:ln/>
        </p:spPr>
        <p:txBody>
          <a:bodyPr/>
          <a:lstStyle>
            <a:lvl1pPr>
              <a:defRPr/>
            </a:lvl1pPr>
          </a:lstStyle>
          <a:p>
            <a:pPr>
              <a:defRPr/>
            </a:pPr>
            <a:fld id="{CBFD980C-5E0B-4604-8653-8406F25BD4C3}" type="slidenum">
              <a:rPr lang="en-US" altLang="en-US"/>
              <a:pPr>
                <a:defRPr/>
              </a:pPr>
              <a:t>‹#›</a:t>
            </a:fld>
            <a:endParaRPr lang="en-US" altLang="en-US" dirty="0"/>
          </a:p>
        </p:txBody>
      </p:sp>
    </p:spTree>
    <p:extLst>
      <p:ext uri="{BB962C8B-B14F-4D97-AF65-F5344CB8AC3E}">
        <p14:creationId xmlns:p14="http://schemas.microsoft.com/office/powerpoint/2010/main" val="3659518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6"/>
          <p:cNvSpPr>
            <a:spLocks noGrp="1" noChangeArrowheads="1"/>
          </p:cNvSpPr>
          <p:nvPr userDrawn="1">
            <p:ph type="sldNum" sz="quarter" idx="10"/>
          </p:nvPr>
        </p:nvSpPr>
        <p:spPr>
          <a:ln/>
        </p:spPr>
        <p:txBody>
          <a:bodyPr/>
          <a:lstStyle>
            <a:lvl1pPr>
              <a:defRPr/>
            </a:lvl1pPr>
          </a:lstStyle>
          <a:p>
            <a:pPr>
              <a:defRPr/>
            </a:pPr>
            <a:fld id="{CBFD980C-5E0B-4604-8653-8406F25BD4C3}" type="slidenum">
              <a:rPr lang="en-US" altLang="en-US"/>
              <a:pPr>
                <a:defRPr/>
              </a:pPr>
              <a:t>‹#›</a:t>
            </a:fld>
            <a:endParaRPr lang="en-US" altLang="en-US" dirty="0"/>
          </a:p>
        </p:txBody>
      </p:sp>
    </p:spTree>
    <p:extLst>
      <p:ext uri="{BB962C8B-B14F-4D97-AF65-F5344CB8AC3E}">
        <p14:creationId xmlns:p14="http://schemas.microsoft.com/office/powerpoint/2010/main" val="1450070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1B7F-FC02-4D3C-A578-3895D5127B1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0D0AA2E-25DE-49CE-9915-7B6E62CD620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8EC75FB-022A-4E9B-81C3-2CB6FBA04AE9}"/>
              </a:ext>
            </a:extLst>
          </p:cNvPr>
          <p:cNvSpPr>
            <a:spLocks noGrp="1"/>
          </p:cNvSpPr>
          <p:nvPr>
            <p:ph type="dt" sz="half" idx="10"/>
          </p:nvPr>
        </p:nvSpPr>
        <p:spPr/>
        <p:txBody>
          <a:bodyPr/>
          <a:lstStyle/>
          <a:p>
            <a:fld id="{10012ED1-6DA0-4D6D-9512-5F63904AED0B}" type="datetimeFigureOut">
              <a:rPr lang="en-US" smtClean="0"/>
              <a:t>5/24/2019</a:t>
            </a:fld>
            <a:endParaRPr lang="en-US" dirty="0"/>
          </a:p>
        </p:txBody>
      </p:sp>
      <p:sp>
        <p:nvSpPr>
          <p:cNvPr id="5" name="Footer Placeholder 4">
            <a:extLst>
              <a:ext uri="{FF2B5EF4-FFF2-40B4-BE49-F238E27FC236}">
                <a16:creationId xmlns:a16="http://schemas.microsoft.com/office/drawing/2014/main" id="{1A4FC016-939A-4918-AE22-572640A53E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0FD3CF-5ABC-43DC-91AE-0F146CCD6200}"/>
              </a:ext>
            </a:extLst>
          </p:cNvPr>
          <p:cNvSpPr>
            <a:spLocks noGrp="1"/>
          </p:cNvSpPr>
          <p:nvPr>
            <p:ph type="sldNum" sz="quarter" idx="12"/>
          </p:nvPr>
        </p:nvSpPr>
        <p:spPr/>
        <p:txBody>
          <a:bodyPr/>
          <a:lstStyle/>
          <a:p>
            <a:fld id="{1F23E9E1-DFB7-4049-A57E-C894A01719F4}" type="slidenum">
              <a:rPr lang="en-US" smtClean="0"/>
              <a:t>‹#›</a:t>
            </a:fld>
            <a:endParaRPr lang="en-US" dirty="0"/>
          </a:p>
        </p:txBody>
      </p:sp>
    </p:spTree>
    <p:extLst>
      <p:ext uri="{BB962C8B-B14F-4D97-AF65-F5344CB8AC3E}">
        <p14:creationId xmlns:p14="http://schemas.microsoft.com/office/powerpoint/2010/main" val="2184572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04B5-F3AD-4345-ABE9-D7BAA4813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560F6-A24E-49FD-9ECD-B2D76E993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D966D-90C7-4507-98F1-76481C795436}"/>
              </a:ext>
            </a:extLst>
          </p:cNvPr>
          <p:cNvSpPr>
            <a:spLocks noGrp="1"/>
          </p:cNvSpPr>
          <p:nvPr>
            <p:ph type="dt" sz="half" idx="10"/>
          </p:nvPr>
        </p:nvSpPr>
        <p:spPr/>
        <p:txBody>
          <a:bodyPr/>
          <a:lstStyle/>
          <a:p>
            <a:fld id="{10012ED1-6DA0-4D6D-9512-5F63904AED0B}" type="datetimeFigureOut">
              <a:rPr lang="en-US" smtClean="0"/>
              <a:t>5/24/2019</a:t>
            </a:fld>
            <a:endParaRPr lang="en-US" dirty="0"/>
          </a:p>
        </p:txBody>
      </p:sp>
      <p:sp>
        <p:nvSpPr>
          <p:cNvPr id="5" name="Footer Placeholder 4">
            <a:extLst>
              <a:ext uri="{FF2B5EF4-FFF2-40B4-BE49-F238E27FC236}">
                <a16:creationId xmlns:a16="http://schemas.microsoft.com/office/drawing/2014/main" id="{4519AB3A-BDB8-488D-B02A-DBB931746A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3C8DE-92B7-46D5-B688-12B7F62D9410}"/>
              </a:ext>
            </a:extLst>
          </p:cNvPr>
          <p:cNvSpPr>
            <a:spLocks noGrp="1"/>
          </p:cNvSpPr>
          <p:nvPr>
            <p:ph type="sldNum" sz="quarter" idx="12"/>
          </p:nvPr>
        </p:nvSpPr>
        <p:spPr/>
        <p:txBody>
          <a:bodyPr/>
          <a:lstStyle/>
          <a:p>
            <a:fld id="{1F23E9E1-DFB7-4049-A57E-C894A01719F4}" type="slidenum">
              <a:rPr lang="en-US" smtClean="0"/>
              <a:t>‹#›</a:t>
            </a:fld>
            <a:endParaRPr lang="en-US" dirty="0"/>
          </a:p>
        </p:txBody>
      </p:sp>
    </p:spTree>
    <p:extLst>
      <p:ext uri="{BB962C8B-B14F-4D97-AF65-F5344CB8AC3E}">
        <p14:creationId xmlns:p14="http://schemas.microsoft.com/office/powerpoint/2010/main" val="3445297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D698D-7544-4109-B4DF-B65FD42FF6B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F7D1ED5-DBD6-4346-BEAD-582C27FF190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CEBB08-88CB-4464-9407-7F085078830A}"/>
              </a:ext>
            </a:extLst>
          </p:cNvPr>
          <p:cNvSpPr>
            <a:spLocks noGrp="1"/>
          </p:cNvSpPr>
          <p:nvPr>
            <p:ph type="dt" sz="half" idx="10"/>
          </p:nvPr>
        </p:nvSpPr>
        <p:spPr/>
        <p:txBody>
          <a:bodyPr/>
          <a:lstStyle/>
          <a:p>
            <a:fld id="{10012ED1-6DA0-4D6D-9512-5F63904AED0B}" type="datetimeFigureOut">
              <a:rPr lang="en-US" smtClean="0"/>
              <a:t>5/24/2019</a:t>
            </a:fld>
            <a:endParaRPr lang="en-US" dirty="0"/>
          </a:p>
        </p:txBody>
      </p:sp>
      <p:sp>
        <p:nvSpPr>
          <p:cNvPr id="5" name="Footer Placeholder 4">
            <a:extLst>
              <a:ext uri="{FF2B5EF4-FFF2-40B4-BE49-F238E27FC236}">
                <a16:creationId xmlns:a16="http://schemas.microsoft.com/office/drawing/2014/main" id="{F76A762F-0DDE-4CDC-810D-B3D85104FC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19C7D0-C7EC-4AE4-8B7E-CE7BEB356CFA}"/>
              </a:ext>
            </a:extLst>
          </p:cNvPr>
          <p:cNvSpPr>
            <a:spLocks noGrp="1"/>
          </p:cNvSpPr>
          <p:nvPr>
            <p:ph type="sldNum" sz="quarter" idx="12"/>
          </p:nvPr>
        </p:nvSpPr>
        <p:spPr/>
        <p:txBody>
          <a:bodyPr/>
          <a:lstStyle/>
          <a:p>
            <a:fld id="{1F23E9E1-DFB7-4049-A57E-C894A01719F4}" type="slidenum">
              <a:rPr lang="en-US" smtClean="0"/>
              <a:t>‹#›</a:t>
            </a:fld>
            <a:endParaRPr lang="en-US" dirty="0"/>
          </a:p>
        </p:txBody>
      </p:sp>
    </p:spTree>
    <p:extLst>
      <p:ext uri="{BB962C8B-B14F-4D97-AF65-F5344CB8AC3E}">
        <p14:creationId xmlns:p14="http://schemas.microsoft.com/office/powerpoint/2010/main" val="1082852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EB32-16C0-461F-8003-F6FFC8583C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53AC26-B98B-4EB2-A94D-42ED003F0A8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E5E66A-6302-4555-B9FA-AB605E432D5B}"/>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A7D2AA-9EC4-499C-ABCD-113C1A4B135A}"/>
              </a:ext>
            </a:extLst>
          </p:cNvPr>
          <p:cNvSpPr>
            <a:spLocks noGrp="1"/>
          </p:cNvSpPr>
          <p:nvPr>
            <p:ph type="dt" sz="half" idx="10"/>
          </p:nvPr>
        </p:nvSpPr>
        <p:spPr/>
        <p:txBody>
          <a:bodyPr/>
          <a:lstStyle/>
          <a:p>
            <a:fld id="{10012ED1-6DA0-4D6D-9512-5F63904AED0B}" type="datetimeFigureOut">
              <a:rPr lang="en-US" smtClean="0"/>
              <a:t>5/24/2019</a:t>
            </a:fld>
            <a:endParaRPr lang="en-US" dirty="0"/>
          </a:p>
        </p:txBody>
      </p:sp>
      <p:sp>
        <p:nvSpPr>
          <p:cNvPr id="6" name="Footer Placeholder 5">
            <a:extLst>
              <a:ext uri="{FF2B5EF4-FFF2-40B4-BE49-F238E27FC236}">
                <a16:creationId xmlns:a16="http://schemas.microsoft.com/office/drawing/2014/main" id="{DAB68FE6-AEBA-4503-B68E-6C9FC67EFC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A7EFEA-9EEB-4A26-8784-9B3E685E7C9F}"/>
              </a:ext>
            </a:extLst>
          </p:cNvPr>
          <p:cNvSpPr>
            <a:spLocks noGrp="1"/>
          </p:cNvSpPr>
          <p:nvPr>
            <p:ph type="sldNum" sz="quarter" idx="12"/>
          </p:nvPr>
        </p:nvSpPr>
        <p:spPr/>
        <p:txBody>
          <a:bodyPr/>
          <a:lstStyle/>
          <a:p>
            <a:fld id="{1F23E9E1-DFB7-4049-A57E-C894A01719F4}" type="slidenum">
              <a:rPr lang="en-US" smtClean="0"/>
              <a:t>‹#›</a:t>
            </a:fld>
            <a:endParaRPr lang="en-US" dirty="0"/>
          </a:p>
        </p:txBody>
      </p:sp>
    </p:spTree>
    <p:extLst>
      <p:ext uri="{BB962C8B-B14F-4D97-AF65-F5344CB8AC3E}">
        <p14:creationId xmlns:p14="http://schemas.microsoft.com/office/powerpoint/2010/main" val="423644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B8DB-11CE-45FD-93FB-5F21ED9368F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1B6E86-67A9-4972-BDD2-18B501C04A0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8A9D9A8-91AB-412A-B8D4-EEA424C73C9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380C94-CF12-4223-9EC4-A11428226F2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9C1C27B-C552-4DEF-A22C-5D12098402D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5E462C-6D7B-4C8B-91A8-95AD7DD63655}"/>
              </a:ext>
            </a:extLst>
          </p:cNvPr>
          <p:cNvSpPr>
            <a:spLocks noGrp="1"/>
          </p:cNvSpPr>
          <p:nvPr>
            <p:ph type="dt" sz="half" idx="10"/>
          </p:nvPr>
        </p:nvSpPr>
        <p:spPr/>
        <p:txBody>
          <a:bodyPr/>
          <a:lstStyle/>
          <a:p>
            <a:fld id="{10012ED1-6DA0-4D6D-9512-5F63904AED0B}" type="datetimeFigureOut">
              <a:rPr lang="en-US" smtClean="0"/>
              <a:t>5/24/2019</a:t>
            </a:fld>
            <a:endParaRPr lang="en-US" dirty="0"/>
          </a:p>
        </p:txBody>
      </p:sp>
      <p:sp>
        <p:nvSpPr>
          <p:cNvPr id="8" name="Footer Placeholder 7">
            <a:extLst>
              <a:ext uri="{FF2B5EF4-FFF2-40B4-BE49-F238E27FC236}">
                <a16:creationId xmlns:a16="http://schemas.microsoft.com/office/drawing/2014/main" id="{3F9A824A-D9F3-40ED-B4F2-B32CA5AB6D1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26428C5-E698-43CC-90FA-8D8410CBDB12}"/>
              </a:ext>
            </a:extLst>
          </p:cNvPr>
          <p:cNvSpPr>
            <a:spLocks noGrp="1"/>
          </p:cNvSpPr>
          <p:nvPr>
            <p:ph type="sldNum" sz="quarter" idx="12"/>
          </p:nvPr>
        </p:nvSpPr>
        <p:spPr/>
        <p:txBody>
          <a:bodyPr/>
          <a:lstStyle/>
          <a:p>
            <a:fld id="{1F23E9E1-DFB7-4049-A57E-C894A01719F4}" type="slidenum">
              <a:rPr lang="en-US" smtClean="0"/>
              <a:t>‹#›</a:t>
            </a:fld>
            <a:endParaRPr lang="en-US" dirty="0"/>
          </a:p>
        </p:txBody>
      </p:sp>
    </p:spTree>
    <p:extLst>
      <p:ext uri="{BB962C8B-B14F-4D97-AF65-F5344CB8AC3E}">
        <p14:creationId xmlns:p14="http://schemas.microsoft.com/office/powerpoint/2010/main" val="378774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56" indent="0">
              <a:buNone/>
              <a:defRPr sz="1800">
                <a:solidFill>
                  <a:schemeClr val="tx1">
                    <a:tint val="75000"/>
                  </a:schemeClr>
                </a:solidFill>
              </a:defRPr>
            </a:lvl2pPr>
            <a:lvl3pPr marL="914109" indent="0">
              <a:buNone/>
              <a:defRPr sz="1600">
                <a:solidFill>
                  <a:schemeClr val="tx1">
                    <a:tint val="75000"/>
                  </a:schemeClr>
                </a:solidFill>
              </a:defRPr>
            </a:lvl3pPr>
            <a:lvl4pPr marL="1371165" indent="0">
              <a:buNone/>
              <a:defRPr sz="1400">
                <a:solidFill>
                  <a:schemeClr val="tx1">
                    <a:tint val="75000"/>
                  </a:schemeClr>
                </a:solidFill>
              </a:defRPr>
            </a:lvl4pPr>
            <a:lvl5pPr marL="1828218" indent="0">
              <a:buNone/>
              <a:defRPr sz="1400">
                <a:solidFill>
                  <a:schemeClr val="tx1">
                    <a:tint val="75000"/>
                  </a:schemeClr>
                </a:solidFill>
              </a:defRPr>
            </a:lvl5pPr>
            <a:lvl6pPr marL="2285274" indent="0">
              <a:buNone/>
              <a:defRPr sz="1400">
                <a:solidFill>
                  <a:schemeClr val="tx1">
                    <a:tint val="75000"/>
                  </a:schemeClr>
                </a:solidFill>
              </a:defRPr>
            </a:lvl6pPr>
            <a:lvl7pPr marL="2742328" indent="0">
              <a:buNone/>
              <a:defRPr sz="1400">
                <a:solidFill>
                  <a:schemeClr val="tx1">
                    <a:tint val="75000"/>
                  </a:schemeClr>
                </a:solidFill>
              </a:defRPr>
            </a:lvl7pPr>
            <a:lvl8pPr marL="3199383" indent="0">
              <a:buNone/>
              <a:defRPr sz="1400">
                <a:solidFill>
                  <a:schemeClr val="tx1">
                    <a:tint val="75000"/>
                  </a:schemeClr>
                </a:solidFill>
              </a:defRPr>
            </a:lvl8pPr>
            <a:lvl9pPr marL="365643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8D30B1C-B29E-439E-8122-6B97A0D421E8}" type="datetime1">
              <a:rPr lang="en-US" smtClean="0"/>
              <a:t>5/24/2019</a:t>
            </a:fld>
            <a:endParaRPr lang="en-US" dirty="0"/>
          </a:p>
        </p:txBody>
      </p:sp>
      <p:sp>
        <p:nvSpPr>
          <p:cNvPr id="5"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DD6DC581-3793-4594-88E2-9EC724FA3BF3}"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E9FB-1352-413B-A970-93F7FF54D5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EB3CB8-61DB-46D8-B9E1-8E3F8B69F5FD}"/>
              </a:ext>
            </a:extLst>
          </p:cNvPr>
          <p:cNvSpPr>
            <a:spLocks noGrp="1"/>
          </p:cNvSpPr>
          <p:nvPr>
            <p:ph type="dt" sz="half" idx="10"/>
          </p:nvPr>
        </p:nvSpPr>
        <p:spPr/>
        <p:txBody>
          <a:bodyPr/>
          <a:lstStyle/>
          <a:p>
            <a:fld id="{10012ED1-6DA0-4D6D-9512-5F63904AED0B}" type="datetimeFigureOut">
              <a:rPr lang="en-US" smtClean="0"/>
              <a:t>5/24/2019</a:t>
            </a:fld>
            <a:endParaRPr lang="en-US" dirty="0"/>
          </a:p>
        </p:txBody>
      </p:sp>
      <p:sp>
        <p:nvSpPr>
          <p:cNvPr id="4" name="Footer Placeholder 3">
            <a:extLst>
              <a:ext uri="{FF2B5EF4-FFF2-40B4-BE49-F238E27FC236}">
                <a16:creationId xmlns:a16="http://schemas.microsoft.com/office/drawing/2014/main" id="{0BB6CB5B-B1F6-4B86-AC30-1B49157A24B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000299-5C86-41D9-A5FD-857AF7C53E10}"/>
              </a:ext>
            </a:extLst>
          </p:cNvPr>
          <p:cNvSpPr>
            <a:spLocks noGrp="1"/>
          </p:cNvSpPr>
          <p:nvPr>
            <p:ph type="sldNum" sz="quarter" idx="12"/>
          </p:nvPr>
        </p:nvSpPr>
        <p:spPr/>
        <p:txBody>
          <a:bodyPr/>
          <a:lstStyle/>
          <a:p>
            <a:fld id="{1F23E9E1-DFB7-4049-A57E-C894A01719F4}" type="slidenum">
              <a:rPr lang="en-US" smtClean="0"/>
              <a:t>‹#›</a:t>
            </a:fld>
            <a:endParaRPr lang="en-US" dirty="0"/>
          </a:p>
        </p:txBody>
      </p:sp>
    </p:spTree>
    <p:extLst>
      <p:ext uri="{BB962C8B-B14F-4D97-AF65-F5344CB8AC3E}">
        <p14:creationId xmlns:p14="http://schemas.microsoft.com/office/powerpoint/2010/main" val="3317676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E59AA9-919E-424E-8437-7216D2E286EC}"/>
              </a:ext>
            </a:extLst>
          </p:cNvPr>
          <p:cNvSpPr>
            <a:spLocks noGrp="1"/>
          </p:cNvSpPr>
          <p:nvPr>
            <p:ph type="dt" sz="half" idx="10"/>
          </p:nvPr>
        </p:nvSpPr>
        <p:spPr/>
        <p:txBody>
          <a:bodyPr/>
          <a:lstStyle/>
          <a:p>
            <a:fld id="{10012ED1-6DA0-4D6D-9512-5F63904AED0B}" type="datetimeFigureOut">
              <a:rPr lang="en-US" smtClean="0"/>
              <a:t>5/24/2019</a:t>
            </a:fld>
            <a:endParaRPr lang="en-US" dirty="0"/>
          </a:p>
        </p:txBody>
      </p:sp>
      <p:sp>
        <p:nvSpPr>
          <p:cNvPr id="3" name="Footer Placeholder 2">
            <a:extLst>
              <a:ext uri="{FF2B5EF4-FFF2-40B4-BE49-F238E27FC236}">
                <a16:creationId xmlns:a16="http://schemas.microsoft.com/office/drawing/2014/main" id="{538B9066-2279-4F24-8D4A-160B499CAB5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64D5C92-0443-47BB-8B26-D717EF5EE66A}"/>
              </a:ext>
            </a:extLst>
          </p:cNvPr>
          <p:cNvSpPr>
            <a:spLocks noGrp="1"/>
          </p:cNvSpPr>
          <p:nvPr>
            <p:ph type="sldNum" sz="quarter" idx="12"/>
          </p:nvPr>
        </p:nvSpPr>
        <p:spPr/>
        <p:txBody>
          <a:bodyPr/>
          <a:lstStyle/>
          <a:p>
            <a:fld id="{1F23E9E1-DFB7-4049-A57E-C894A01719F4}" type="slidenum">
              <a:rPr lang="en-US" smtClean="0"/>
              <a:t>‹#›</a:t>
            </a:fld>
            <a:endParaRPr lang="en-US" dirty="0"/>
          </a:p>
        </p:txBody>
      </p:sp>
    </p:spTree>
    <p:extLst>
      <p:ext uri="{BB962C8B-B14F-4D97-AF65-F5344CB8AC3E}">
        <p14:creationId xmlns:p14="http://schemas.microsoft.com/office/powerpoint/2010/main" val="2095080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072D9-A4C6-46E6-9940-581704CD0CE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9EF2CCA-3273-4679-B3BC-788FDFA3FD3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A4E66-D57D-4A31-9158-DEC3420079E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EC36D11-731C-469E-AF6E-BC8366B27FD2}"/>
              </a:ext>
            </a:extLst>
          </p:cNvPr>
          <p:cNvSpPr>
            <a:spLocks noGrp="1"/>
          </p:cNvSpPr>
          <p:nvPr>
            <p:ph type="dt" sz="half" idx="10"/>
          </p:nvPr>
        </p:nvSpPr>
        <p:spPr/>
        <p:txBody>
          <a:bodyPr/>
          <a:lstStyle/>
          <a:p>
            <a:fld id="{10012ED1-6DA0-4D6D-9512-5F63904AED0B}" type="datetimeFigureOut">
              <a:rPr lang="en-US" smtClean="0"/>
              <a:t>5/24/2019</a:t>
            </a:fld>
            <a:endParaRPr lang="en-US" dirty="0"/>
          </a:p>
        </p:txBody>
      </p:sp>
      <p:sp>
        <p:nvSpPr>
          <p:cNvPr id="6" name="Footer Placeholder 5">
            <a:extLst>
              <a:ext uri="{FF2B5EF4-FFF2-40B4-BE49-F238E27FC236}">
                <a16:creationId xmlns:a16="http://schemas.microsoft.com/office/drawing/2014/main" id="{F6CA6728-0EE0-453C-8E82-486E1698E1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61C486-41D2-46D1-923F-7E7195D74C24}"/>
              </a:ext>
            </a:extLst>
          </p:cNvPr>
          <p:cNvSpPr>
            <a:spLocks noGrp="1"/>
          </p:cNvSpPr>
          <p:nvPr>
            <p:ph type="sldNum" sz="quarter" idx="12"/>
          </p:nvPr>
        </p:nvSpPr>
        <p:spPr/>
        <p:txBody>
          <a:bodyPr/>
          <a:lstStyle/>
          <a:p>
            <a:fld id="{1F23E9E1-DFB7-4049-A57E-C894A01719F4}" type="slidenum">
              <a:rPr lang="en-US" smtClean="0"/>
              <a:t>‹#›</a:t>
            </a:fld>
            <a:endParaRPr lang="en-US" dirty="0"/>
          </a:p>
        </p:txBody>
      </p:sp>
    </p:spTree>
    <p:extLst>
      <p:ext uri="{BB962C8B-B14F-4D97-AF65-F5344CB8AC3E}">
        <p14:creationId xmlns:p14="http://schemas.microsoft.com/office/powerpoint/2010/main" val="594766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2E46B-79A1-4D5F-9277-5DE47B21700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F3EAB5A-D2B9-4AE5-A48E-285FCF501F4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056D57E-7978-4595-87FD-9B0196EB4D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945B86E-B893-4B54-B0F1-73BA02AD5B6F}"/>
              </a:ext>
            </a:extLst>
          </p:cNvPr>
          <p:cNvSpPr>
            <a:spLocks noGrp="1"/>
          </p:cNvSpPr>
          <p:nvPr>
            <p:ph type="dt" sz="half" idx="10"/>
          </p:nvPr>
        </p:nvSpPr>
        <p:spPr/>
        <p:txBody>
          <a:bodyPr/>
          <a:lstStyle/>
          <a:p>
            <a:fld id="{10012ED1-6DA0-4D6D-9512-5F63904AED0B}" type="datetimeFigureOut">
              <a:rPr lang="en-US" smtClean="0"/>
              <a:t>5/24/2019</a:t>
            </a:fld>
            <a:endParaRPr lang="en-US" dirty="0"/>
          </a:p>
        </p:txBody>
      </p:sp>
      <p:sp>
        <p:nvSpPr>
          <p:cNvPr id="6" name="Footer Placeholder 5">
            <a:extLst>
              <a:ext uri="{FF2B5EF4-FFF2-40B4-BE49-F238E27FC236}">
                <a16:creationId xmlns:a16="http://schemas.microsoft.com/office/drawing/2014/main" id="{AA9E5F86-D038-4A1B-8B58-770E9B5BA9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CB2E0B-F2D9-4145-8AA7-9B56C0987552}"/>
              </a:ext>
            </a:extLst>
          </p:cNvPr>
          <p:cNvSpPr>
            <a:spLocks noGrp="1"/>
          </p:cNvSpPr>
          <p:nvPr>
            <p:ph type="sldNum" sz="quarter" idx="12"/>
          </p:nvPr>
        </p:nvSpPr>
        <p:spPr/>
        <p:txBody>
          <a:bodyPr/>
          <a:lstStyle/>
          <a:p>
            <a:fld id="{1F23E9E1-DFB7-4049-A57E-C894A01719F4}" type="slidenum">
              <a:rPr lang="en-US" smtClean="0"/>
              <a:t>‹#›</a:t>
            </a:fld>
            <a:endParaRPr lang="en-US" dirty="0"/>
          </a:p>
        </p:txBody>
      </p:sp>
    </p:spTree>
    <p:extLst>
      <p:ext uri="{BB962C8B-B14F-4D97-AF65-F5344CB8AC3E}">
        <p14:creationId xmlns:p14="http://schemas.microsoft.com/office/powerpoint/2010/main" val="1116526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2B10-C3A8-4FA1-A2FD-781F108F80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113685-5EBE-4DB7-936A-3370610AB4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F591E-0DE0-498E-B163-D89455D6608A}"/>
              </a:ext>
            </a:extLst>
          </p:cNvPr>
          <p:cNvSpPr>
            <a:spLocks noGrp="1"/>
          </p:cNvSpPr>
          <p:nvPr>
            <p:ph type="dt" sz="half" idx="10"/>
          </p:nvPr>
        </p:nvSpPr>
        <p:spPr/>
        <p:txBody>
          <a:bodyPr/>
          <a:lstStyle/>
          <a:p>
            <a:fld id="{10012ED1-6DA0-4D6D-9512-5F63904AED0B}" type="datetimeFigureOut">
              <a:rPr lang="en-US" smtClean="0"/>
              <a:t>5/24/2019</a:t>
            </a:fld>
            <a:endParaRPr lang="en-US" dirty="0"/>
          </a:p>
        </p:txBody>
      </p:sp>
      <p:sp>
        <p:nvSpPr>
          <p:cNvPr id="5" name="Footer Placeholder 4">
            <a:extLst>
              <a:ext uri="{FF2B5EF4-FFF2-40B4-BE49-F238E27FC236}">
                <a16:creationId xmlns:a16="http://schemas.microsoft.com/office/drawing/2014/main" id="{112F6C45-A063-4078-B42B-C86C7BFEFF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9CA160-0F71-4843-9683-5EA87AEDD69E}"/>
              </a:ext>
            </a:extLst>
          </p:cNvPr>
          <p:cNvSpPr>
            <a:spLocks noGrp="1"/>
          </p:cNvSpPr>
          <p:nvPr>
            <p:ph type="sldNum" sz="quarter" idx="12"/>
          </p:nvPr>
        </p:nvSpPr>
        <p:spPr/>
        <p:txBody>
          <a:bodyPr/>
          <a:lstStyle/>
          <a:p>
            <a:fld id="{1F23E9E1-DFB7-4049-A57E-C894A01719F4}" type="slidenum">
              <a:rPr lang="en-US" smtClean="0"/>
              <a:t>‹#›</a:t>
            </a:fld>
            <a:endParaRPr lang="en-US" dirty="0"/>
          </a:p>
        </p:txBody>
      </p:sp>
    </p:spTree>
    <p:extLst>
      <p:ext uri="{BB962C8B-B14F-4D97-AF65-F5344CB8AC3E}">
        <p14:creationId xmlns:p14="http://schemas.microsoft.com/office/powerpoint/2010/main" val="3696697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B413E0-EAF9-4A46-9D58-00B16A5CB6A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11E0EA-106A-4988-BEE8-3DAD0C84095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8FF98-AB26-4814-9CE4-0B6F6182E6D0}"/>
              </a:ext>
            </a:extLst>
          </p:cNvPr>
          <p:cNvSpPr>
            <a:spLocks noGrp="1"/>
          </p:cNvSpPr>
          <p:nvPr>
            <p:ph type="dt" sz="half" idx="10"/>
          </p:nvPr>
        </p:nvSpPr>
        <p:spPr/>
        <p:txBody>
          <a:bodyPr/>
          <a:lstStyle/>
          <a:p>
            <a:fld id="{10012ED1-6DA0-4D6D-9512-5F63904AED0B}" type="datetimeFigureOut">
              <a:rPr lang="en-US" smtClean="0"/>
              <a:t>5/24/2019</a:t>
            </a:fld>
            <a:endParaRPr lang="en-US" dirty="0"/>
          </a:p>
        </p:txBody>
      </p:sp>
      <p:sp>
        <p:nvSpPr>
          <p:cNvPr id="5" name="Footer Placeholder 4">
            <a:extLst>
              <a:ext uri="{FF2B5EF4-FFF2-40B4-BE49-F238E27FC236}">
                <a16:creationId xmlns:a16="http://schemas.microsoft.com/office/drawing/2014/main" id="{ECD532C1-B045-4FAC-ABC5-9A200E52DB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E1B217-24B5-4C44-8B09-48C1FECCDE0D}"/>
              </a:ext>
            </a:extLst>
          </p:cNvPr>
          <p:cNvSpPr>
            <a:spLocks noGrp="1"/>
          </p:cNvSpPr>
          <p:nvPr>
            <p:ph type="sldNum" sz="quarter" idx="12"/>
          </p:nvPr>
        </p:nvSpPr>
        <p:spPr/>
        <p:txBody>
          <a:bodyPr/>
          <a:lstStyle/>
          <a:p>
            <a:fld id="{1F23E9E1-DFB7-4049-A57E-C894A01719F4}" type="slidenum">
              <a:rPr lang="en-US" smtClean="0"/>
              <a:t>‹#›</a:t>
            </a:fld>
            <a:endParaRPr lang="en-US" dirty="0"/>
          </a:p>
        </p:txBody>
      </p:sp>
    </p:spTree>
    <p:extLst>
      <p:ext uri="{BB962C8B-B14F-4D97-AF65-F5344CB8AC3E}">
        <p14:creationId xmlns:p14="http://schemas.microsoft.com/office/powerpoint/2010/main" val="2312682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MasterBackground"/>
          <p:cNvPicPr>
            <a:picLocks noChangeAspect="1" noChangeArrowheads="1"/>
          </p:cNvPicPr>
          <p:nvPr/>
        </p:nvPicPr>
        <p:blipFill>
          <a:blip r:embed="rId2" cstate="print"/>
          <a:srcRect/>
          <a:stretch>
            <a:fillRect/>
          </a:stretch>
        </p:blipFill>
        <p:spPr bwMode="auto">
          <a:xfrm>
            <a:off x="0" y="0"/>
            <a:ext cx="9175750" cy="6881813"/>
          </a:xfrm>
          <a:prstGeom prst="rect">
            <a:avLst/>
          </a:prstGeom>
          <a:noFill/>
          <a:ln w="9525">
            <a:noFill/>
            <a:miter lim="800000"/>
            <a:headEnd/>
            <a:tailEnd/>
          </a:ln>
        </p:spPr>
      </p:pic>
      <p:sp>
        <p:nvSpPr>
          <p:cNvPr id="5" name="Rectangle 8"/>
          <p:cNvSpPr>
            <a:spLocks noChangeArrowheads="1"/>
          </p:cNvSpPr>
          <p:nvPr/>
        </p:nvSpPr>
        <p:spPr bwMode="white">
          <a:xfrm>
            <a:off x="152402" y="1143000"/>
            <a:ext cx="4959350" cy="990600"/>
          </a:xfrm>
          <a:prstGeom prst="rect">
            <a:avLst/>
          </a:prstGeom>
          <a:noFill/>
          <a:ln>
            <a:noFill/>
          </a:ln>
          <a:extLst/>
        </p:spPr>
        <p:txBody>
          <a:bodyPr lIns="91398" tIns="45698" rIns="91398" bIns="45698" anchor="b"/>
          <a:lstStyle/>
          <a:p>
            <a:pPr eaLnBrk="0" hangingPunct="0">
              <a:spcBef>
                <a:spcPct val="20000"/>
              </a:spcBef>
              <a:tabLst>
                <a:tab pos="914109" algn="l"/>
              </a:tabLst>
              <a:defRPr/>
            </a:pPr>
            <a:r>
              <a:rPr lang="en-US" altLang="en-US" b="1" dirty="0">
                <a:solidFill>
                  <a:srgbClr val="F8F8F8"/>
                </a:solidFill>
                <a:cs typeface="Arial" charset="0"/>
              </a:rPr>
              <a:t>Commonwealth of Massachusetts</a:t>
            </a:r>
            <a:br>
              <a:rPr lang="en-US" altLang="en-US" b="1" dirty="0">
                <a:solidFill>
                  <a:srgbClr val="F8F8F8"/>
                </a:solidFill>
                <a:cs typeface="Arial" charset="0"/>
              </a:rPr>
            </a:br>
            <a:r>
              <a:rPr lang="en-US" altLang="en-US" sz="1300" b="1" dirty="0">
                <a:solidFill>
                  <a:srgbClr val="F8F8F8"/>
                </a:solidFill>
                <a:cs typeface="Arial" charset="0"/>
              </a:rPr>
              <a:t>Executive Office of Health and Human Services</a:t>
            </a:r>
            <a:br>
              <a:rPr lang="en-US" altLang="en-US" sz="1300" b="1" dirty="0">
                <a:solidFill>
                  <a:srgbClr val="F8F8F8"/>
                </a:solidFill>
                <a:cs typeface="Arial" charset="0"/>
              </a:rPr>
            </a:br>
            <a:br>
              <a:rPr lang="en-US" altLang="en-US" sz="1300" b="1" dirty="0">
                <a:solidFill>
                  <a:srgbClr val="F8F8F8"/>
                </a:solidFill>
                <a:cs typeface="Arial" charset="0"/>
              </a:rPr>
            </a:br>
            <a:endParaRPr lang="en-US" b="1" dirty="0">
              <a:solidFill>
                <a:srgbClr val="F8F8F8"/>
              </a:solidFill>
              <a:cs typeface="Arial" charset="0"/>
            </a:endParaRPr>
          </a:p>
        </p:txBody>
      </p:sp>
      <p:pic>
        <p:nvPicPr>
          <p:cNvPr id="6" name="Picture 2"/>
          <p:cNvPicPr>
            <a:picLocks noChangeAspect="1" noChangeArrowheads="1"/>
          </p:cNvPicPr>
          <p:nvPr userDrawn="1"/>
        </p:nvPicPr>
        <p:blipFill>
          <a:blip r:embed="rId3" cstate="print"/>
          <a:srcRect/>
          <a:stretch>
            <a:fillRect/>
          </a:stretch>
        </p:blipFill>
        <p:spPr bwMode="auto">
          <a:xfrm>
            <a:off x="6248400" y="1212851"/>
            <a:ext cx="2287588" cy="1149350"/>
          </a:xfrm>
          <a:prstGeom prst="rect">
            <a:avLst/>
          </a:prstGeom>
          <a:noFill/>
          <a:ln w="9525">
            <a:noFill/>
            <a:miter lim="800000"/>
            <a:headEnd/>
            <a:tailEnd/>
          </a:ln>
        </p:spPr>
      </p:pic>
      <p:sp>
        <p:nvSpPr>
          <p:cNvPr id="2" name="Title 1"/>
          <p:cNvSpPr>
            <a:spLocks noGrp="1"/>
          </p:cNvSpPr>
          <p:nvPr>
            <p:ph type="ctrTitle"/>
          </p:nvPr>
        </p:nvSpPr>
        <p:spPr>
          <a:xfrm>
            <a:off x="4876803" y="2130430"/>
            <a:ext cx="3886200" cy="1470025"/>
          </a:xfrm>
          <a:prstGeom prst="rect">
            <a:avLst/>
          </a:prstGeom>
        </p:spPr>
        <p:txBody>
          <a:bodyPr>
            <a:normAutofit/>
          </a:bodyPr>
          <a:lstStyle>
            <a:lvl1pPr>
              <a:defRPr sz="1800"/>
            </a:lvl1pPr>
          </a:lstStyle>
          <a:p>
            <a:r>
              <a:rPr lang="en-US"/>
              <a:t>Click to edit Master title style</a:t>
            </a:r>
            <a:endParaRPr lang="en-US" dirty="0"/>
          </a:p>
        </p:txBody>
      </p:sp>
      <p:sp>
        <p:nvSpPr>
          <p:cNvPr id="3" name="Subtitle 2"/>
          <p:cNvSpPr>
            <a:spLocks noGrp="1"/>
          </p:cNvSpPr>
          <p:nvPr>
            <p:ph type="subTitle" idx="1"/>
          </p:nvPr>
        </p:nvSpPr>
        <p:spPr>
          <a:xfrm>
            <a:off x="3276600" y="4114800"/>
            <a:ext cx="4495800" cy="1524000"/>
          </a:xfrm>
        </p:spPr>
        <p:txBody>
          <a:bodyPr>
            <a:normAutofit/>
          </a:bodyPr>
          <a:lstStyle>
            <a:lvl1pPr marL="0" indent="0" algn="ctr">
              <a:buNone/>
              <a:defRPr sz="1800">
                <a:solidFill>
                  <a:schemeClr val="tx1">
                    <a:tint val="75000"/>
                  </a:schemeClr>
                </a:solidFill>
              </a:defRPr>
            </a:lvl1pPr>
            <a:lvl2pPr marL="457056" indent="0" algn="ctr">
              <a:buNone/>
              <a:defRPr>
                <a:solidFill>
                  <a:schemeClr val="tx1">
                    <a:tint val="75000"/>
                  </a:schemeClr>
                </a:solidFill>
              </a:defRPr>
            </a:lvl2pPr>
            <a:lvl3pPr marL="914109" indent="0" algn="ctr">
              <a:buNone/>
              <a:defRPr>
                <a:solidFill>
                  <a:schemeClr val="tx1">
                    <a:tint val="75000"/>
                  </a:schemeClr>
                </a:solidFill>
              </a:defRPr>
            </a:lvl3pPr>
            <a:lvl4pPr marL="1371165" indent="0" algn="ctr">
              <a:buNone/>
              <a:defRPr>
                <a:solidFill>
                  <a:schemeClr val="tx1">
                    <a:tint val="75000"/>
                  </a:schemeClr>
                </a:solidFill>
              </a:defRPr>
            </a:lvl4pPr>
            <a:lvl5pPr marL="1828218" indent="0" algn="ctr">
              <a:buNone/>
              <a:defRPr>
                <a:solidFill>
                  <a:schemeClr val="tx1">
                    <a:tint val="75000"/>
                  </a:schemeClr>
                </a:solidFill>
              </a:defRPr>
            </a:lvl5pPr>
            <a:lvl6pPr marL="2285274" indent="0" algn="ctr">
              <a:buNone/>
              <a:defRPr>
                <a:solidFill>
                  <a:schemeClr val="tx1">
                    <a:tint val="75000"/>
                  </a:schemeClr>
                </a:solidFill>
              </a:defRPr>
            </a:lvl6pPr>
            <a:lvl7pPr marL="2742328" indent="0" algn="ctr">
              <a:buNone/>
              <a:defRPr>
                <a:solidFill>
                  <a:schemeClr val="tx1">
                    <a:tint val="75000"/>
                  </a:schemeClr>
                </a:solidFill>
              </a:defRPr>
            </a:lvl7pPr>
            <a:lvl8pPr marL="3199383" indent="0" algn="ctr">
              <a:buNone/>
              <a:defRPr>
                <a:solidFill>
                  <a:schemeClr val="tx1">
                    <a:tint val="75000"/>
                  </a:schemeClr>
                </a:solidFill>
              </a:defRPr>
            </a:lvl8pPr>
            <a:lvl9pPr marL="3656438"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5AF0980-7AB7-4578-8429-2C53AC6C3220}" type="datetime1">
              <a:rPr lang="en-US" smtClean="0"/>
              <a:t>5/24/2019</a:t>
            </a:fld>
            <a:endParaRPr lang="en-US" dirty="0"/>
          </a:p>
        </p:txBody>
      </p:sp>
      <p:sp>
        <p:nvSpPr>
          <p:cNvPr id="8"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48D10188-EC4D-40C7-880F-CA7F1DBEE75A}" type="slidenum">
              <a:rPr lang="en-US"/>
              <a:pPr>
                <a:defRPr/>
              </a:pPr>
              <a:t>‹#›</a:t>
            </a:fld>
            <a:endParaRPr lang="en-US" dirty="0"/>
          </a:p>
        </p:txBody>
      </p:sp>
    </p:spTree>
    <p:extLst>
      <p:ext uri="{BB962C8B-B14F-4D97-AF65-F5344CB8AC3E}">
        <p14:creationId xmlns:p14="http://schemas.microsoft.com/office/powerpoint/2010/main" val="1894007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7E64A4F-0DA0-438F-AD53-98B905A820DA}" type="datetime1">
              <a:rPr lang="en-US" smtClean="0"/>
              <a:t>5/24/2019</a:t>
            </a:fld>
            <a:endParaRPr lang="en-US" dirty="0"/>
          </a:p>
        </p:txBody>
      </p:sp>
      <p:sp>
        <p:nvSpPr>
          <p:cNvPr id="5"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949C2E20-F250-44B9-B926-B8B94A013B34}" type="slidenum">
              <a:rPr lang="en-US"/>
              <a:pPr>
                <a:defRPr/>
              </a:pPr>
              <a:t>‹#›</a:t>
            </a:fld>
            <a:endParaRPr lang="en-US" dirty="0"/>
          </a:p>
        </p:txBody>
      </p:sp>
    </p:spTree>
    <p:extLst>
      <p:ext uri="{BB962C8B-B14F-4D97-AF65-F5344CB8AC3E}">
        <p14:creationId xmlns:p14="http://schemas.microsoft.com/office/powerpoint/2010/main" val="534782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56" indent="0">
              <a:buNone/>
              <a:defRPr sz="1800">
                <a:solidFill>
                  <a:schemeClr val="tx1">
                    <a:tint val="75000"/>
                  </a:schemeClr>
                </a:solidFill>
              </a:defRPr>
            </a:lvl2pPr>
            <a:lvl3pPr marL="914109" indent="0">
              <a:buNone/>
              <a:defRPr sz="1600">
                <a:solidFill>
                  <a:schemeClr val="tx1">
                    <a:tint val="75000"/>
                  </a:schemeClr>
                </a:solidFill>
              </a:defRPr>
            </a:lvl3pPr>
            <a:lvl4pPr marL="1371165" indent="0">
              <a:buNone/>
              <a:defRPr sz="1400">
                <a:solidFill>
                  <a:schemeClr val="tx1">
                    <a:tint val="75000"/>
                  </a:schemeClr>
                </a:solidFill>
              </a:defRPr>
            </a:lvl4pPr>
            <a:lvl5pPr marL="1828218" indent="0">
              <a:buNone/>
              <a:defRPr sz="1400">
                <a:solidFill>
                  <a:schemeClr val="tx1">
                    <a:tint val="75000"/>
                  </a:schemeClr>
                </a:solidFill>
              </a:defRPr>
            </a:lvl5pPr>
            <a:lvl6pPr marL="2285274" indent="0">
              <a:buNone/>
              <a:defRPr sz="1400">
                <a:solidFill>
                  <a:schemeClr val="tx1">
                    <a:tint val="75000"/>
                  </a:schemeClr>
                </a:solidFill>
              </a:defRPr>
            </a:lvl6pPr>
            <a:lvl7pPr marL="2742328" indent="0">
              <a:buNone/>
              <a:defRPr sz="1400">
                <a:solidFill>
                  <a:schemeClr val="tx1">
                    <a:tint val="75000"/>
                  </a:schemeClr>
                </a:solidFill>
              </a:defRPr>
            </a:lvl7pPr>
            <a:lvl8pPr marL="3199383" indent="0">
              <a:buNone/>
              <a:defRPr sz="1400">
                <a:solidFill>
                  <a:schemeClr val="tx1">
                    <a:tint val="75000"/>
                  </a:schemeClr>
                </a:solidFill>
              </a:defRPr>
            </a:lvl8pPr>
            <a:lvl9pPr marL="365643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6ECCE2D-CBAA-4E86-A3F7-0D2B8F67BD66}" type="datetime1">
              <a:rPr lang="en-US" smtClean="0"/>
              <a:t>5/24/2019</a:t>
            </a:fld>
            <a:endParaRPr lang="en-US" dirty="0"/>
          </a:p>
        </p:txBody>
      </p:sp>
      <p:sp>
        <p:nvSpPr>
          <p:cNvPr id="5"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DD6DC581-3793-4594-88E2-9EC724FA3BF3}" type="slidenum">
              <a:rPr lang="en-US"/>
              <a:pPr>
                <a:defRPr/>
              </a:pPr>
              <a:t>‹#›</a:t>
            </a:fld>
            <a:endParaRPr lang="en-US" dirty="0"/>
          </a:p>
        </p:txBody>
      </p:sp>
    </p:spTree>
    <p:extLst>
      <p:ext uri="{BB962C8B-B14F-4D97-AF65-F5344CB8AC3E}">
        <p14:creationId xmlns:p14="http://schemas.microsoft.com/office/powerpoint/2010/main" val="3835810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457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6241596-36AB-4653-93DD-BCAA91F57DDE}" type="datetime1">
              <a:rPr lang="en-US" smtClean="0"/>
              <a:t>5/24/2019</a:t>
            </a:fld>
            <a:endParaRPr lang="en-US" dirty="0"/>
          </a:p>
        </p:txBody>
      </p:sp>
      <p:sp>
        <p:nvSpPr>
          <p:cNvPr id="6" name="Slide Number Placeholder 6"/>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60981515-523B-49B2-BD7B-190445D2B012}" type="slidenum">
              <a:rPr lang="en-US"/>
              <a:pPr>
                <a:defRPr/>
              </a:pPr>
              <a:t>‹#›</a:t>
            </a:fld>
            <a:endParaRPr lang="en-US" dirty="0"/>
          </a:p>
        </p:txBody>
      </p:sp>
    </p:spTree>
    <p:extLst>
      <p:ext uri="{BB962C8B-B14F-4D97-AF65-F5344CB8AC3E}">
        <p14:creationId xmlns:p14="http://schemas.microsoft.com/office/powerpoint/2010/main" val="199464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p:nvPr>
        </p:nvSpPr>
        <p:spPr>
          <a:xfrm>
            <a:off x="457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D825D7A-79AE-41DB-83A1-892050B5247D}" type="datetime1">
              <a:rPr lang="en-US" smtClean="0"/>
              <a:t>5/24/2019</a:t>
            </a:fld>
            <a:endParaRPr lang="en-US" dirty="0"/>
          </a:p>
        </p:txBody>
      </p:sp>
      <p:sp>
        <p:nvSpPr>
          <p:cNvPr id="6" name="Slide Number Placeholder 6"/>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60981515-523B-49B2-BD7B-190445D2B012}"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Edit Master text styles</a:t>
            </a:r>
          </a:p>
        </p:txBody>
      </p:sp>
      <p:sp>
        <p:nvSpPr>
          <p:cNvPr id="4" name="Content Placeholder 3"/>
          <p:cNvSpPr>
            <a:spLocks noGrp="1"/>
          </p:cNvSpPr>
          <p:nvPr>
            <p:ph sz="half" idx="2"/>
          </p:nvPr>
        </p:nvSpPr>
        <p:spPr>
          <a:xfrm>
            <a:off x="457203"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Edit Master text styles</a:t>
            </a:r>
          </a:p>
        </p:txBody>
      </p:sp>
      <p:sp>
        <p:nvSpPr>
          <p:cNvPr id="6" name="Content Placeholder 5"/>
          <p:cNvSpPr>
            <a:spLocks noGrp="1"/>
          </p:cNvSpPr>
          <p:nvPr>
            <p:ph sz="quarter" idx="4"/>
          </p:nvPr>
        </p:nvSpPr>
        <p:spPr>
          <a:xfrm>
            <a:off x="4645028"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DE826EC-2143-49B0-A059-095300FA1345}" type="datetime1">
              <a:rPr lang="en-US" smtClean="0"/>
              <a:t>5/24/2019</a:t>
            </a:fld>
            <a:endParaRPr lang="en-US" dirty="0"/>
          </a:p>
        </p:txBody>
      </p:sp>
      <p:sp>
        <p:nvSpPr>
          <p:cNvPr id="8" name="Slide Number Placeholder 8"/>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1B613480-09FA-4CB4-8D13-FD441A563782}" type="slidenum">
              <a:rPr lang="en-US"/>
              <a:pPr>
                <a:defRPr/>
              </a:pPr>
              <a:t>‹#›</a:t>
            </a:fld>
            <a:endParaRPr lang="en-US" dirty="0"/>
          </a:p>
        </p:txBody>
      </p:sp>
    </p:spTree>
    <p:extLst>
      <p:ext uri="{BB962C8B-B14F-4D97-AF65-F5344CB8AC3E}">
        <p14:creationId xmlns:p14="http://schemas.microsoft.com/office/powerpoint/2010/main" val="2584416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7620000" cy="792162"/>
          </a:xfrm>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F7E3182-D9FC-4B6F-9D38-1683412A1029}" type="datetime1">
              <a:rPr lang="en-US" smtClean="0"/>
              <a:t>5/24/2019</a:t>
            </a:fld>
            <a:endParaRPr lang="en-US" dirty="0"/>
          </a:p>
        </p:txBody>
      </p:sp>
      <p:sp>
        <p:nvSpPr>
          <p:cNvPr id="4" name="Slide Number Placeholder 4"/>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C368D18A-47D3-417B-8049-0A96DF46771A}" type="slidenum">
              <a:rPr lang="en-US"/>
              <a:pPr>
                <a:defRPr/>
              </a:pPr>
              <a:t>‹#›</a:t>
            </a:fld>
            <a:endParaRPr lang="en-US" dirty="0"/>
          </a:p>
        </p:txBody>
      </p:sp>
    </p:spTree>
    <p:extLst>
      <p:ext uri="{BB962C8B-B14F-4D97-AF65-F5344CB8AC3E}">
        <p14:creationId xmlns:p14="http://schemas.microsoft.com/office/powerpoint/2010/main" val="1809399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7A8CD11-4B63-48AE-90AA-4D2E224ADC15}" type="datetime1">
              <a:rPr lang="en-US" smtClean="0"/>
              <a:t>5/24/2019</a:t>
            </a:fld>
            <a:endParaRPr lang="en-US" dirty="0"/>
          </a:p>
        </p:txBody>
      </p:sp>
      <p:sp>
        <p:nvSpPr>
          <p:cNvPr id="3" name="Slide Number Placeholder 3"/>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8BE3783E-0E1E-439A-9132-752116EA5652}" type="slidenum">
              <a:rPr lang="en-US"/>
              <a:pPr>
                <a:defRPr/>
              </a:pPr>
              <a:t>‹#›</a:t>
            </a:fld>
            <a:endParaRPr lang="en-US" dirty="0"/>
          </a:p>
        </p:txBody>
      </p:sp>
    </p:spTree>
    <p:extLst>
      <p:ext uri="{BB962C8B-B14F-4D97-AF65-F5344CB8AC3E}">
        <p14:creationId xmlns:p14="http://schemas.microsoft.com/office/powerpoint/2010/main" val="877079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srcRect/>
          <a:stretch>
            <a:fillRect/>
          </a:stretch>
        </p:blipFill>
        <p:spPr bwMode="auto">
          <a:xfrm>
            <a:off x="0" y="88900"/>
            <a:ext cx="1066800" cy="596900"/>
          </a:xfrm>
          <a:prstGeom prst="rect">
            <a:avLst/>
          </a:prstGeom>
          <a:noFill/>
          <a:ln w="9525">
            <a:noFill/>
            <a:miter lim="800000"/>
            <a:headEnd/>
            <a:tailEnd/>
          </a:ln>
        </p:spPr>
      </p:pic>
      <p:sp>
        <p:nvSpPr>
          <p:cNvPr id="2" name="Title 1"/>
          <p:cNvSpPr>
            <a:spLocks noGrp="1"/>
          </p:cNvSpPr>
          <p:nvPr>
            <p:ph type="title"/>
          </p:nvPr>
        </p:nvSpPr>
        <p:spPr>
          <a:xfrm>
            <a:off x="457205" y="762000"/>
            <a:ext cx="3008313" cy="6731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38205"/>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691063"/>
          </a:xfrm>
        </p:spPr>
        <p:txBody>
          <a:bodyPr/>
          <a:lstStyle>
            <a:lvl1pPr marL="0" indent="0">
              <a:buNone/>
              <a:defRPr sz="1400"/>
            </a:lvl1pPr>
            <a:lvl2pPr marL="457056" indent="0">
              <a:buNone/>
              <a:defRPr sz="1200"/>
            </a:lvl2pPr>
            <a:lvl3pPr marL="914109" indent="0">
              <a:buNone/>
              <a:defRPr sz="1000"/>
            </a:lvl3pPr>
            <a:lvl4pPr marL="1371165" indent="0">
              <a:buNone/>
              <a:defRPr sz="900"/>
            </a:lvl4pPr>
            <a:lvl5pPr marL="1828218" indent="0">
              <a:buNone/>
              <a:defRPr sz="900"/>
            </a:lvl5pPr>
            <a:lvl6pPr marL="2285274" indent="0">
              <a:buNone/>
              <a:defRPr sz="900"/>
            </a:lvl6pPr>
            <a:lvl7pPr marL="2742328" indent="0">
              <a:buNone/>
              <a:defRPr sz="900"/>
            </a:lvl7pPr>
            <a:lvl8pPr marL="3199383" indent="0">
              <a:buNone/>
              <a:defRPr sz="900"/>
            </a:lvl8pPr>
            <a:lvl9pPr marL="3656438"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0FB64E1-2F66-4C91-9377-BD28C4738C43}" type="datetime1">
              <a:rPr lang="en-US" smtClean="0"/>
              <a:t>5/24/2019</a:t>
            </a:fld>
            <a:endParaRPr lang="en-US" dirty="0"/>
          </a:p>
        </p:txBody>
      </p:sp>
      <p:sp>
        <p:nvSpPr>
          <p:cNvPr id="7" name="Footer Placeholder 5"/>
          <p:cNvSpPr>
            <a:spLocks noGrp="1"/>
          </p:cNvSpPr>
          <p:nvPr>
            <p:ph type="ftr" sz="quarter" idx="11"/>
          </p:nvPr>
        </p:nvSpPr>
        <p:spPr>
          <a:xfrm>
            <a:off x="4903791" y="4648200"/>
            <a:ext cx="2895600" cy="365125"/>
          </a:xfrm>
          <a:prstGeom prst="rect">
            <a:avLst/>
          </a:prstGeom>
        </p:spPr>
        <p:txBody>
          <a:bodyPr lIns="91411" tIns="45706" rIns="91411" bIns="45706"/>
          <a:lstStyle>
            <a:lvl1pPr fontAlgn="auto">
              <a:spcBef>
                <a:spcPts val="0"/>
              </a:spcBef>
              <a:spcAft>
                <a:spcPts val="0"/>
              </a:spcAft>
              <a:defRPr sz="1800">
                <a:solidFill>
                  <a:prstClr val="black"/>
                </a:solidFill>
                <a:latin typeface="Calibri"/>
              </a:defRPr>
            </a:lvl1pPr>
          </a:lstStyle>
          <a:p>
            <a:pPr>
              <a:defRPr/>
            </a:pPr>
            <a:r>
              <a:rPr lang="en-US">
                <a:cs typeface="Arial" charset="0"/>
              </a:rPr>
              <a:t>CONFIDENTIAL – DRAFT FOR POLICY DEVELOPMENT </a:t>
            </a:r>
            <a:endParaRPr lang="en-US" dirty="0">
              <a:cs typeface="Arial" charset="0"/>
            </a:endParaRPr>
          </a:p>
        </p:txBody>
      </p:sp>
      <p:sp>
        <p:nvSpPr>
          <p:cNvPr id="8" name="Slide Number Placeholder 6"/>
          <p:cNvSpPr>
            <a:spLocks noGrp="1"/>
          </p:cNvSpPr>
          <p:nvPr>
            <p:ph type="sldNum" sz="quarter" idx="12"/>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D1FE5BC6-C984-421E-B520-0E371426E6D6}" type="slidenum">
              <a:rPr lang="en-US"/>
              <a:pPr>
                <a:defRPr/>
              </a:pPr>
              <a:t>‹#›</a:t>
            </a:fld>
            <a:endParaRPr lang="en-US" dirty="0"/>
          </a:p>
        </p:txBody>
      </p:sp>
    </p:spTree>
    <p:extLst>
      <p:ext uri="{BB962C8B-B14F-4D97-AF65-F5344CB8AC3E}">
        <p14:creationId xmlns:p14="http://schemas.microsoft.com/office/powerpoint/2010/main" val="1877265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srcRect/>
          <a:stretch>
            <a:fillRect/>
          </a:stretch>
        </p:blipFill>
        <p:spPr bwMode="auto">
          <a:xfrm>
            <a:off x="0" y="88900"/>
            <a:ext cx="1066800" cy="596900"/>
          </a:xfrm>
          <a:prstGeom prst="rect">
            <a:avLst/>
          </a:prstGeom>
          <a:noFill/>
          <a:ln w="9525">
            <a:noFill/>
            <a:miter lim="800000"/>
            <a:headEnd/>
            <a:tailEnd/>
          </a:ln>
        </p:spPr>
      </p:pic>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EBFB097-7546-4260-9E65-93C309F29CDA}" type="datetime1">
              <a:rPr lang="en-US" smtClean="0"/>
              <a:t>5/24/2019</a:t>
            </a:fld>
            <a:endParaRPr lang="en-US" dirty="0"/>
          </a:p>
        </p:txBody>
      </p:sp>
      <p:sp>
        <p:nvSpPr>
          <p:cNvPr id="6"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66FB3A6D-5804-48C5-B521-635173EAE241}" type="slidenum">
              <a:rPr lang="en-US"/>
              <a:pPr>
                <a:defRPr/>
              </a:pPr>
              <a:t>‹#›</a:t>
            </a:fld>
            <a:endParaRPr lang="en-US" dirty="0"/>
          </a:p>
        </p:txBody>
      </p:sp>
    </p:spTree>
    <p:extLst>
      <p:ext uri="{BB962C8B-B14F-4D97-AF65-F5344CB8AC3E}">
        <p14:creationId xmlns:p14="http://schemas.microsoft.com/office/powerpoint/2010/main" val="9866641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D2C2073-297F-4842-AC12-970CC8FF9C4C}" type="datetime1">
              <a:rPr lang="en-US" smtClean="0"/>
              <a:t>5/24/2019</a:t>
            </a:fld>
            <a:endParaRPr lang="en-US" dirty="0"/>
          </a:p>
        </p:txBody>
      </p:sp>
      <p:sp>
        <p:nvSpPr>
          <p:cNvPr id="5"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EA07DBBD-8481-427A-9F1D-E5DAA7585D6C}" type="slidenum">
              <a:rPr lang="en-US"/>
              <a:pPr>
                <a:defRPr/>
              </a:pPr>
              <a:t>‹#›</a:t>
            </a:fld>
            <a:endParaRPr lang="en-US" dirty="0"/>
          </a:p>
        </p:txBody>
      </p:sp>
    </p:spTree>
    <p:extLst>
      <p:ext uri="{BB962C8B-B14F-4D97-AF65-F5344CB8AC3E}">
        <p14:creationId xmlns:p14="http://schemas.microsoft.com/office/powerpoint/2010/main" val="1986248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Rectangle 6"/>
          <p:cNvSpPr>
            <a:spLocks noGrp="1" noChangeArrowheads="1"/>
          </p:cNvSpPr>
          <p:nvPr userDrawn="1">
            <p:ph type="sldNum" sz="quarter" idx="10"/>
          </p:nvPr>
        </p:nvSpPr>
        <p:spPr>
          <a:ln/>
        </p:spPr>
        <p:txBody>
          <a:bodyPr/>
          <a:lstStyle>
            <a:lvl1pPr>
              <a:defRPr/>
            </a:lvl1pPr>
          </a:lstStyle>
          <a:p>
            <a:pPr>
              <a:defRPr/>
            </a:pPr>
            <a:fld id="{CBFD980C-5E0B-4604-8653-8406F25BD4C3}" type="slidenum">
              <a:rPr lang="en-US" altLang="en-US"/>
              <a:pPr>
                <a:defRPr/>
              </a:pPr>
              <a:t>‹#›</a:t>
            </a:fld>
            <a:endParaRPr lang="en-US" altLang="en-US" dirty="0"/>
          </a:p>
        </p:txBody>
      </p:sp>
    </p:spTree>
    <p:extLst>
      <p:ext uri="{BB962C8B-B14F-4D97-AF65-F5344CB8AC3E}">
        <p14:creationId xmlns:p14="http://schemas.microsoft.com/office/powerpoint/2010/main" val="3584840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6"/>
          <p:cNvSpPr>
            <a:spLocks noGrp="1" noChangeArrowheads="1"/>
          </p:cNvSpPr>
          <p:nvPr userDrawn="1">
            <p:ph type="sldNum" sz="quarter" idx="10"/>
          </p:nvPr>
        </p:nvSpPr>
        <p:spPr>
          <a:ln/>
        </p:spPr>
        <p:txBody>
          <a:bodyPr/>
          <a:lstStyle>
            <a:lvl1pPr>
              <a:defRPr/>
            </a:lvl1pPr>
          </a:lstStyle>
          <a:p>
            <a:pPr>
              <a:defRPr/>
            </a:pPr>
            <a:fld id="{CBFD980C-5E0B-4604-8653-8406F25BD4C3}" type="slidenum">
              <a:rPr lang="en-US" altLang="en-US"/>
              <a:pPr>
                <a:defRPr/>
              </a:pPr>
              <a:t>‹#›</a:t>
            </a:fld>
            <a:endParaRPr lang="en-US" altLang="en-US" dirty="0"/>
          </a:p>
        </p:txBody>
      </p:sp>
    </p:spTree>
    <p:extLst>
      <p:ext uri="{BB962C8B-B14F-4D97-AF65-F5344CB8AC3E}">
        <p14:creationId xmlns:p14="http://schemas.microsoft.com/office/powerpoint/2010/main" val="304374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6AB34F3-D29A-4735-91BA-DCD22DC3E145}" type="datetime1">
              <a:rPr lang="en-US" smtClean="0"/>
              <a:t>5/24/2019</a:t>
            </a:fld>
            <a:endParaRPr lang="en-US" dirty="0"/>
          </a:p>
        </p:txBody>
      </p:sp>
      <p:sp>
        <p:nvSpPr>
          <p:cNvPr id="8" name="Slide Number Placeholder 8"/>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1B613480-09FA-4CB4-8D13-FD441A56378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7620000" cy="792162"/>
          </a:xfrm>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731F10C-93AD-4B9D-A591-F642E72C9802}" type="datetime1">
              <a:rPr lang="en-US" smtClean="0"/>
              <a:t>5/24/2019</a:t>
            </a:fld>
            <a:endParaRPr lang="en-US" dirty="0"/>
          </a:p>
        </p:txBody>
      </p:sp>
      <p:sp>
        <p:nvSpPr>
          <p:cNvPr id="4" name="Slide Number Placeholder 4"/>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C368D18A-47D3-417B-8049-0A96DF46771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C9EF4A2-7ABF-4170-93BB-182E4FEA2754}" type="datetime1">
              <a:rPr lang="en-US" smtClean="0"/>
              <a:t>5/24/2019</a:t>
            </a:fld>
            <a:endParaRPr lang="en-US" dirty="0"/>
          </a:p>
        </p:txBody>
      </p:sp>
      <p:sp>
        <p:nvSpPr>
          <p:cNvPr id="3" name="Slide Number Placeholder 3"/>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8BE3783E-0E1E-439A-9132-752116EA565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srcRect/>
          <a:stretch>
            <a:fillRect/>
          </a:stretch>
        </p:blipFill>
        <p:spPr bwMode="auto">
          <a:xfrm>
            <a:off x="0" y="88900"/>
            <a:ext cx="1066800" cy="596900"/>
          </a:xfrm>
          <a:prstGeom prst="rect">
            <a:avLst/>
          </a:prstGeom>
          <a:noFill/>
          <a:ln w="9525">
            <a:noFill/>
            <a:miter lim="800000"/>
            <a:headEnd/>
            <a:tailEnd/>
          </a:ln>
        </p:spPr>
      </p:pic>
      <p:sp>
        <p:nvSpPr>
          <p:cNvPr id="2" name="Title 1"/>
          <p:cNvSpPr>
            <a:spLocks noGrp="1"/>
          </p:cNvSpPr>
          <p:nvPr>
            <p:ph type="title"/>
          </p:nvPr>
        </p:nvSpPr>
        <p:spPr>
          <a:xfrm>
            <a:off x="457205" y="762000"/>
            <a:ext cx="3008313" cy="6731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38205"/>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691063"/>
          </a:xfrm>
        </p:spPr>
        <p:txBody>
          <a:bodyPr/>
          <a:lstStyle>
            <a:lvl1pPr marL="0" indent="0">
              <a:buNone/>
              <a:defRPr sz="1400"/>
            </a:lvl1pPr>
            <a:lvl2pPr marL="457056" indent="0">
              <a:buNone/>
              <a:defRPr sz="1200"/>
            </a:lvl2pPr>
            <a:lvl3pPr marL="914109" indent="0">
              <a:buNone/>
              <a:defRPr sz="1000"/>
            </a:lvl3pPr>
            <a:lvl4pPr marL="1371165" indent="0">
              <a:buNone/>
              <a:defRPr sz="900"/>
            </a:lvl4pPr>
            <a:lvl5pPr marL="1828218" indent="0">
              <a:buNone/>
              <a:defRPr sz="900"/>
            </a:lvl5pPr>
            <a:lvl6pPr marL="2285274" indent="0">
              <a:buNone/>
              <a:defRPr sz="900"/>
            </a:lvl6pPr>
            <a:lvl7pPr marL="2742328" indent="0">
              <a:buNone/>
              <a:defRPr sz="900"/>
            </a:lvl7pPr>
            <a:lvl8pPr marL="3199383" indent="0">
              <a:buNone/>
              <a:defRPr sz="900"/>
            </a:lvl8pPr>
            <a:lvl9pPr marL="3656438"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FB9BC96-9C9F-434E-A54D-4FDEB4A87B1E}" type="datetime1">
              <a:rPr lang="en-US" smtClean="0"/>
              <a:t>5/24/2019</a:t>
            </a:fld>
            <a:endParaRPr lang="en-US" dirty="0"/>
          </a:p>
        </p:txBody>
      </p:sp>
      <p:sp>
        <p:nvSpPr>
          <p:cNvPr id="7" name="Footer Placeholder 5"/>
          <p:cNvSpPr>
            <a:spLocks noGrp="1"/>
          </p:cNvSpPr>
          <p:nvPr>
            <p:ph type="ftr" sz="quarter" idx="11"/>
          </p:nvPr>
        </p:nvSpPr>
        <p:spPr>
          <a:xfrm>
            <a:off x="4903791" y="4648200"/>
            <a:ext cx="2895600" cy="365125"/>
          </a:xfrm>
          <a:prstGeom prst="rect">
            <a:avLst/>
          </a:prstGeom>
        </p:spPr>
        <p:txBody>
          <a:bodyPr lIns="91411" tIns="45706" rIns="91411" bIns="45706"/>
          <a:lstStyle>
            <a:lvl1pPr fontAlgn="auto">
              <a:spcBef>
                <a:spcPts val="0"/>
              </a:spcBef>
              <a:spcAft>
                <a:spcPts val="0"/>
              </a:spcAft>
              <a:defRPr sz="1800">
                <a:solidFill>
                  <a:prstClr val="black"/>
                </a:solidFill>
                <a:latin typeface="Calibri"/>
              </a:defRPr>
            </a:lvl1pPr>
          </a:lstStyle>
          <a:p>
            <a:pPr>
              <a:defRPr/>
            </a:pPr>
            <a:endParaRPr lang="en-US" dirty="0"/>
          </a:p>
        </p:txBody>
      </p:sp>
      <p:sp>
        <p:nvSpPr>
          <p:cNvPr id="8" name="Slide Number Placeholder 6"/>
          <p:cNvSpPr>
            <a:spLocks noGrp="1"/>
          </p:cNvSpPr>
          <p:nvPr>
            <p:ph type="sldNum" sz="quarter" idx="12"/>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D1FE5BC6-C984-421E-B520-0E371426E6D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srcRect/>
          <a:stretch>
            <a:fillRect/>
          </a:stretch>
        </p:blipFill>
        <p:spPr bwMode="auto">
          <a:xfrm>
            <a:off x="0" y="88900"/>
            <a:ext cx="1066800" cy="596900"/>
          </a:xfrm>
          <a:prstGeom prst="rect">
            <a:avLst/>
          </a:prstGeom>
          <a:noFill/>
          <a:ln w="9525">
            <a:noFill/>
            <a:miter lim="800000"/>
            <a:headEnd/>
            <a:tailEnd/>
          </a:ln>
        </p:spPr>
      </p:pic>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067167E-4302-4B5B-8115-56CD3F938482}" type="datetime1">
              <a:rPr lang="en-US" smtClean="0"/>
              <a:t>5/24/2019</a:t>
            </a:fld>
            <a:endParaRPr lang="en-US" dirty="0"/>
          </a:p>
        </p:txBody>
      </p:sp>
      <p:sp>
        <p:nvSpPr>
          <p:cNvPr id="6"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66FB3A6D-5804-48C5-B521-635173EAE24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3"/>
            <a:ext cx="9144000" cy="882650"/>
          </a:xfrm>
          <a:prstGeom prst="rect">
            <a:avLst/>
          </a:prstGeom>
          <a:solidFill>
            <a:srgbClr val="142C5C"/>
          </a:solidFill>
          <a:ln>
            <a:noFill/>
          </a:ln>
        </p:spPr>
        <p:style>
          <a:lnRef idx="2">
            <a:schemeClr val="accent1">
              <a:shade val="50000"/>
            </a:schemeClr>
          </a:lnRef>
          <a:fillRef idx="1003">
            <a:schemeClr val="dk2"/>
          </a:fillRef>
          <a:effectRef idx="0">
            <a:schemeClr val="accent1"/>
          </a:effectRef>
          <a:fontRef idx="minor">
            <a:schemeClr val="lt1"/>
          </a:fontRef>
        </p:style>
        <p:txBody>
          <a:bodyPr lIns="91411" tIns="45706" rIns="91411" bIns="45706" anchor="ctr"/>
          <a:lstStyle/>
          <a:p>
            <a:pPr algn="ctr" fontAlgn="auto">
              <a:spcBef>
                <a:spcPts val="0"/>
              </a:spcBef>
              <a:spcAft>
                <a:spcPts val="0"/>
              </a:spcAft>
              <a:defRPr/>
            </a:pPr>
            <a:endParaRPr lang="en-US" sz="1800" dirty="0">
              <a:solidFill>
                <a:prstClr val="white"/>
              </a:solidFill>
            </a:endParaRPr>
          </a:p>
        </p:txBody>
      </p:sp>
      <p:sp>
        <p:nvSpPr>
          <p:cNvPr id="1027" name="Text Placeholder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3" y="6350000"/>
            <a:ext cx="1150938" cy="393700"/>
          </a:xfrm>
          <a:prstGeom prst="rect">
            <a:avLst/>
          </a:prstGeom>
        </p:spPr>
        <p:txBody>
          <a:bodyPr vert="horz" lIns="91411" tIns="45706" rIns="91411" bIns="45706" rtlCol="0" anchor="ctr"/>
          <a:lstStyle>
            <a:lvl1pPr algn="l" fontAlgn="auto">
              <a:spcBef>
                <a:spcPts val="0"/>
              </a:spcBef>
              <a:spcAft>
                <a:spcPts val="0"/>
              </a:spcAft>
              <a:defRPr sz="1200">
                <a:solidFill>
                  <a:prstClr val="black">
                    <a:tint val="75000"/>
                  </a:prstClr>
                </a:solidFill>
                <a:latin typeface="Calibri"/>
              </a:defRPr>
            </a:lvl1pPr>
          </a:lstStyle>
          <a:p>
            <a:pPr>
              <a:defRPr/>
            </a:pPr>
            <a:fld id="{9E27C626-8D6E-4685-8039-ED6E5472E1FB}" type="datetime1">
              <a:rPr lang="en-US" smtClean="0"/>
              <a:t>5/24/2019</a:t>
            </a:fld>
            <a:endParaRPr lang="en-US" dirty="0"/>
          </a:p>
        </p:txBody>
      </p:sp>
      <p:pic>
        <p:nvPicPr>
          <p:cNvPr id="1030" name="Picture 6" descr="best ver2b seal"/>
          <p:cNvPicPr>
            <a:picLocks noChangeAspect="1" noChangeArrowheads="1"/>
          </p:cNvPicPr>
          <p:nvPr/>
        </p:nvPicPr>
        <p:blipFill>
          <a:blip r:embed="rId14" cstate="print">
            <a:clrChange>
              <a:clrFrom>
                <a:srgbClr val="003264"/>
              </a:clrFrom>
              <a:clrTo>
                <a:srgbClr val="003264">
                  <a:alpha val="0"/>
                </a:srgbClr>
              </a:clrTo>
            </a:clrChange>
          </a:blip>
          <a:srcRect/>
          <a:stretch>
            <a:fillRect/>
          </a:stretch>
        </p:blipFill>
        <p:spPr bwMode="auto">
          <a:xfrm>
            <a:off x="31753" y="76203"/>
            <a:ext cx="746125" cy="715963"/>
          </a:xfrm>
          <a:prstGeom prst="rect">
            <a:avLst/>
          </a:prstGeom>
          <a:noFill/>
          <a:ln w="9525">
            <a:noFill/>
            <a:miter lim="800000"/>
            <a:headEnd/>
            <a:tailEnd/>
          </a:ln>
        </p:spPr>
      </p:pic>
      <p:sp>
        <p:nvSpPr>
          <p:cNvPr id="1031" name="Title Placeholder 15"/>
          <p:cNvSpPr>
            <a:spLocks noGrp="1"/>
          </p:cNvSpPr>
          <p:nvPr>
            <p:ph type="title"/>
          </p:nvPr>
        </p:nvSpPr>
        <p:spPr bwMode="auto">
          <a:xfrm>
            <a:off x="1219201" y="104775"/>
            <a:ext cx="5181600"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pic>
        <p:nvPicPr>
          <p:cNvPr id="1032" name="Picture 1"/>
          <p:cNvPicPr>
            <a:picLocks noChangeAspect="1" noChangeArrowheads="1"/>
          </p:cNvPicPr>
          <p:nvPr userDrawn="1"/>
        </p:nvPicPr>
        <p:blipFill>
          <a:blip r:embed="rId15" cstate="print"/>
          <a:srcRect/>
          <a:stretch>
            <a:fillRect/>
          </a:stretch>
        </p:blipFill>
        <p:spPr bwMode="auto">
          <a:xfrm>
            <a:off x="6999288" y="3"/>
            <a:ext cx="2144712" cy="882650"/>
          </a:xfrm>
          <a:prstGeom prst="rect">
            <a:avLst/>
          </a:prstGeom>
          <a:noFill/>
          <a:ln w="9525">
            <a:noFill/>
            <a:miter lim="800000"/>
            <a:headEnd/>
            <a:tailEnd/>
          </a:ln>
        </p:spPr>
      </p:pic>
      <p:sp>
        <p:nvSpPr>
          <p:cNvPr id="10" name="Slide Number Placeholder 5"/>
          <p:cNvSpPr>
            <a:spLocks noGrp="1"/>
          </p:cNvSpPr>
          <p:nvPr>
            <p:ph type="sldNum" sz="quarter" idx="4"/>
          </p:nvPr>
        </p:nvSpPr>
        <p:spPr>
          <a:xfrm>
            <a:off x="4038600" y="6467475"/>
            <a:ext cx="685800" cy="287338"/>
          </a:xfrm>
          <a:prstGeom prst="rect">
            <a:avLst/>
          </a:prstGeom>
        </p:spPr>
        <p:txBody>
          <a:bodyPr vert="horz" lIns="91411" tIns="45706" rIns="91411" bIns="45706" rtlCol="0" anchor="ctr"/>
          <a:lstStyle>
            <a:lvl1pPr algn="r" fontAlgn="auto">
              <a:spcBef>
                <a:spcPts val="0"/>
              </a:spcBef>
              <a:spcAft>
                <a:spcPts val="0"/>
              </a:spcAft>
              <a:defRPr sz="1200">
                <a:solidFill>
                  <a:prstClr val="black">
                    <a:tint val="75000"/>
                  </a:prstClr>
                </a:solidFill>
                <a:latin typeface="Calibri"/>
              </a:defRPr>
            </a:lvl1pPr>
          </a:lstStyle>
          <a:p>
            <a:pPr>
              <a:defRPr/>
            </a:pPr>
            <a:fld id="{49358C73-7429-471C-844F-4451FF8A573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ftr="0" dt="0"/>
  <p:txStyles>
    <p:title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056" algn="l" rtl="0" fontAlgn="base">
        <a:spcBef>
          <a:spcPct val="0"/>
        </a:spcBef>
        <a:spcAft>
          <a:spcPct val="0"/>
        </a:spcAft>
        <a:defRPr sz="2800">
          <a:solidFill>
            <a:schemeClr val="bg1"/>
          </a:solidFill>
          <a:latin typeface="Calibri" pitchFamily="34" charset="0"/>
        </a:defRPr>
      </a:lvl6pPr>
      <a:lvl7pPr marL="914109" algn="l" rtl="0" fontAlgn="base">
        <a:spcBef>
          <a:spcPct val="0"/>
        </a:spcBef>
        <a:spcAft>
          <a:spcPct val="0"/>
        </a:spcAft>
        <a:defRPr sz="2800">
          <a:solidFill>
            <a:schemeClr val="bg1"/>
          </a:solidFill>
          <a:latin typeface="Calibri" pitchFamily="34" charset="0"/>
        </a:defRPr>
      </a:lvl7pPr>
      <a:lvl8pPr marL="1371165" algn="l" rtl="0" fontAlgn="base">
        <a:spcBef>
          <a:spcPct val="0"/>
        </a:spcBef>
        <a:spcAft>
          <a:spcPct val="0"/>
        </a:spcAft>
        <a:defRPr sz="2800">
          <a:solidFill>
            <a:schemeClr val="bg1"/>
          </a:solidFill>
          <a:latin typeface="Calibri" pitchFamily="34" charset="0"/>
        </a:defRPr>
      </a:lvl8pPr>
      <a:lvl9pPr marL="1828218" algn="l" rtl="0" fontAlgn="base">
        <a:spcBef>
          <a:spcPct val="0"/>
        </a:spcBef>
        <a:spcAft>
          <a:spcPct val="0"/>
        </a:spcAft>
        <a:defRPr sz="2800">
          <a:solidFill>
            <a:schemeClr val="bg1"/>
          </a:solidFill>
          <a:latin typeface="Calibri" pitchFamily="34" charset="0"/>
        </a:defRPr>
      </a:lvl9pPr>
    </p:titleStyle>
    <p:bodyStyle>
      <a:lvl1pPr marL="342791" indent="-342791" algn="l" rtl="0" eaLnBrk="0" fontAlgn="base" hangingPunct="0">
        <a:spcBef>
          <a:spcPct val="20000"/>
        </a:spcBef>
        <a:spcAft>
          <a:spcPct val="0"/>
        </a:spcAft>
        <a:buFont typeface="Arial" charset="0"/>
        <a:buChar char="•"/>
        <a:defRPr b="1" kern="1200">
          <a:solidFill>
            <a:schemeClr val="tx1"/>
          </a:solidFill>
          <a:latin typeface="+mn-lt"/>
          <a:ea typeface="+mn-ea"/>
          <a:cs typeface="+mn-cs"/>
        </a:defRPr>
      </a:lvl1pPr>
      <a:lvl2pPr marL="742714" indent="-28566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2636" indent="-228527"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599691" indent="-228527"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6746" indent="-228527"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380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55"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1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64"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9" rtl="0" eaLnBrk="1" latinLnBrk="0" hangingPunct="1">
        <a:defRPr sz="1800" kern="1200">
          <a:solidFill>
            <a:schemeClr val="tx1"/>
          </a:solidFill>
          <a:latin typeface="+mn-lt"/>
          <a:ea typeface="+mn-ea"/>
          <a:cs typeface="+mn-cs"/>
        </a:defRPr>
      </a:lvl1pPr>
      <a:lvl2pPr marL="457056"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5" algn="l" defTabSz="914109" rtl="0" eaLnBrk="1" latinLnBrk="0" hangingPunct="1">
        <a:defRPr sz="1800" kern="1200">
          <a:solidFill>
            <a:schemeClr val="tx1"/>
          </a:solidFill>
          <a:latin typeface="+mn-lt"/>
          <a:ea typeface="+mn-ea"/>
          <a:cs typeface="+mn-cs"/>
        </a:defRPr>
      </a:lvl4pPr>
      <a:lvl5pPr marL="1828218" algn="l" defTabSz="914109" rtl="0" eaLnBrk="1" latinLnBrk="0" hangingPunct="1">
        <a:defRPr sz="1800" kern="1200">
          <a:solidFill>
            <a:schemeClr val="tx1"/>
          </a:solidFill>
          <a:latin typeface="+mn-lt"/>
          <a:ea typeface="+mn-ea"/>
          <a:cs typeface="+mn-cs"/>
        </a:defRPr>
      </a:lvl5pPr>
      <a:lvl6pPr marL="2285274" algn="l" defTabSz="914109" rtl="0" eaLnBrk="1" latinLnBrk="0" hangingPunct="1">
        <a:defRPr sz="1800" kern="1200">
          <a:solidFill>
            <a:schemeClr val="tx1"/>
          </a:solidFill>
          <a:latin typeface="+mn-lt"/>
          <a:ea typeface="+mn-ea"/>
          <a:cs typeface="+mn-cs"/>
        </a:defRPr>
      </a:lvl6pPr>
      <a:lvl7pPr marL="2742328" algn="l" defTabSz="914109" rtl="0" eaLnBrk="1" latinLnBrk="0" hangingPunct="1">
        <a:defRPr sz="1800" kern="1200">
          <a:solidFill>
            <a:schemeClr val="tx1"/>
          </a:solidFill>
          <a:latin typeface="+mn-lt"/>
          <a:ea typeface="+mn-ea"/>
          <a:cs typeface="+mn-cs"/>
        </a:defRPr>
      </a:lvl7pPr>
      <a:lvl8pPr marL="3199383" algn="l" defTabSz="914109" rtl="0" eaLnBrk="1" latinLnBrk="0" hangingPunct="1">
        <a:defRPr sz="1800" kern="1200">
          <a:solidFill>
            <a:schemeClr val="tx1"/>
          </a:solidFill>
          <a:latin typeface="+mn-lt"/>
          <a:ea typeface="+mn-ea"/>
          <a:cs typeface="+mn-cs"/>
        </a:defRPr>
      </a:lvl8pPr>
      <a:lvl9pPr marL="3656438" algn="l" defTabSz="9141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3"/>
            <a:ext cx="9144000" cy="882650"/>
          </a:xfrm>
          <a:prstGeom prst="rect">
            <a:avLst/>
          </a:prstGeom>
          <a:solidFill>
            <a:srgbClr val="142C5C"/>
          </a:solidFill>
          <a:ln>
            <a:noFill/>
          </a:ln>
        </p:spPr>
        <p:style>
          <a:lnRef idx="2">
            <a:schemeClr val="accent1">
              <a:shade val="50000"/>
            </a:schemeClr>
          </a:lnRef>
          <a:fillRef idx="1003">
            <a:schemeClr val="dk2"/>
          </a:fillRef>
          <a:effectRef idx="0">
            <a:schemeClr val="accent1"/>
          </a:effectRef>
          <a:fontRef idx="minor">
            <a:schemeClr val="lt1"/>
          </a:fontRef>
        </p:style>
        <p:txBody>
          <a:bodyPr lIns="91411" tIns="45706" rIns="91411" bIns="45706" anchor="ctr"/>
          <a:lstStyle/>
          <a:p>
            <a:pPr algn="ctr">
              <a:defRPr/>
            </a:pPr>
            <a:endParaRPr lang="en-US" dirty="0">
              <a:solidFill>
                <a:prstClr val="white"/>
              </a:solidFill>
            </a:endParaRPr>
          </a:p>
        </p:txBody>
      </p:sp>
      <p:sp>
        <p:nvSpPr>
          <p:cNvPr id="1027" name="Text Placeholder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3" y="6350000"/>
            <a:ext cx="1150938" cy="393700"/>
          </a:xfrm>
          <a:prstGeom prst="rect">
            <a:avLst/>
          </a:prstGeom>
        </p:spPr>
        <p:txBody>
          <a:bodyPr vert="horz" lIns="91411" tIns="45706" rIns="91411" bIns="45706" rtlCol="0" anchor="ctr"/>
          <a:lstStyle>
            <a:lvl1pPr algn="l" fontAlgn="auto">
              <a:spcBef>
                <a:spcPts val="0"/>
              </a:spcBef>
              <a:spcAft>
                <a:spcPts val="0"/>
              </a:spcAft>
              <a:defRPr sz="1200">
                <a:solidFill>
                  <a:prstClr val="black">
                    <a:tint val="75000"/>
                  </a:prstClr>
                </a:solidFill>
                <a:latin typeface="Calibri"/>
              </a:defRPr>
            </a:lvl1pPr>
          </a:lstStyle>
          <a:p>
            <a:pPr>
              <a:defRPr/>
            </a:pPr>
            <a:fld id="{153F145D-3B35-4C96-AE2D-A248D90E1462}" type="datetime1">
              <a:rPr lang="en-US" smtClean="0">
                <a:cs typeface="Arial" charset="0"/>
              </a:rPr>
              <a:t>5/24/2019</a:t>
            </a:fld>
            <a:endParaRPr lang="en-US" dirty="0">
              <a:cs typeface="Arial" charset="0"/>
            </a:endParaRPr>
          </a:p>
        </p:txBody>
      </p:sp>
      <p:pic>
        <p:nvPicPr>
          <p:cNvPr id="1030" name="Picture 6" descr="best ver2b seal"/>
          <p:cNvPicPr>
            <a:picLocks noChangeAspect="1" noChangeArrowheads="1"/>
          </p:cNvPicPr>
          <p:nvPr/>
        </p:nvPicPr>
        <p:blipFill>
          <a:blip r:embed="rId14" cstate="print">
            <a:clrChange>
              <a:clrFrom>
                <a:srgbClr val="003264"/>
              </a:clrFrom>
              <a:clrTo>
                <a:srgbClr val="003264">
                  <a:alpha val="0"/>
                </a:srgbClr>
              </a:clrTo>
            </a:clrChange>
          </a:blip>
          <a:srcRect/>
          <a:stretch>
            <a:fillRect/>
          </a:stretch>
        </p:blipFill>
        <p:spPr bwMode="auto">
          <a:xfrm>
            <a:off x="31753" y="76203"/>
            <a:ext cx="746125" cy="715963"/>
          </a:xfrm>
          <a:prstGeom prst="rect">
            <a:avLst/>
          </a:prstGeom>
          <a:noFill/>
          <a:ln w="9525">
            <a:noFill/>
            <a:miter lim="800000"/>
            <a:headEnd/>
            <a:tailEnd/>
          </a:ln>
        </p:spPr>
      </p:pic>
      <p:sp>
        <p:nvSpPr>
          <p:cNvPr id="1031" name="Title Placeholder 15"/>
          <p:cNvSpPr>
            <a:spLocks noGrp="1"/>
          </p:cNvSpPr>
          <p:nvPr>
            <p:ph type="title"/>
          </p:nvPr>
        </p:nvSpPr>
        <p:spPr bwMode="auto">
          <a:xfrm>
            <a:off x="1219201" y="104775"/>
            <a:ext cx="5181600"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pic>
        <p:nvPicPr>
          <p:cNvPr id="1032" name="Picture 1"/>
          <p:cNvPicPr>
            <a:picLocks noChangeAspect="1" noChangeArrowheads="1"/>
          </p:cNvPicPr>
          <p:nvPr userDrawn="1"/>
        </p:nvPicPr>
        <p:blipFill>
          <a:blip r:embed="rId15" cstate="print"/>
          <a:srcRect/>
          <a:stretch>
            <a:fillRect/>
          </a:stretch>
        </p:blipFill>
        <p:spPr bwMode="auto">
          <a:xfrm>
            <a:off x="6999288" y="3"/>
            <a:ext cx="2144712" cy="882650"/>
          </a:xfrm>
          <a:prstGeom prst="rect">
            <a:avLst/>
          </a:prstGeom>
          <a:noFill/>
          <a:ln w="9525">
            <a:noFill/>
            <a:miter lim="800000"/>
            <a:headEnd/>
            <a:tailEnd/>
          </a:ln>
        </p:spPr>
      </p:pic>
      <p:sp>
        <p:nvSpPr>
          <p:cNvPr id="10" name="Slide Number Placeholder 5"/>
          <p:cNvSpPr>
            <a:spLocks noGrp="1"/>
          </p:cNvSpPr>
          <p:nvPr>
            <p:ph type="sldNum" sz="quarter" idx="4"/>
          </p:nvPr>
        </p:nvSpPr>
        <p:spPr>
          <a:xfrm>
            <a:off x="4038600" y="6467475"/>
            <a:ext cx="685800" cy="287338"/>
          </a:xfrm>
          <a:prstGeom prst="rect">
            <a:avLst/>
          </a:prstGeom>
        </p:spPr>
        <p:txBody>
          <a:bodyPr vert="horz" lIns="91411" tIns="45706" rIns="91411" bIns="45706" rtlCol="0" anchor="ctr"/>
          <a:lstStyle>
            <a:lvl1pPr algn="r" fontAlgn="auto">
              <a:spcBef>
                <a:spcPts val="0"/>
              </a:spcBef>
              <a:spcAft>
                <a:spcPts val="0"/>
              </a:spcAft>
              <a:defRPr sz="1200">
                <a:solidFill>
                  <a:prstClr val="black">
                    <a:tint val="75000"/>
                  </a:prstClr>
                </a:solidFill>
                <a:latin typeface="Calibri"/>
              </a:defRPr>
            </a:lvl1pPr>
          </a:lstStyle>
          <a:p>
            <a:pPr>
              <a:defRPr/>
            </a:pPr>
            <a:fld id="{49358C73-7429-471C-844F-4451FF8A573B}" type="slidenum">
              <a:rPr lang="en-US">
                <a:cs typeface="Arial" charset="0"/>
              </a:rPr>
              <a:pPr>
                <a:defRPr/>
              </a:pPr>
              <a:t>‹#›</a:t>
            </a:fld>
            <a:endParaRPr lang="en-US" dirty="0">
              <a:cs typeface="Arial" charset="0"/>
            </a:endParaRPr>
          </a:p>
        </p:txBody>
      </p:sp>
    </p:spTree>
    <p:extLst>
      <p:ext uri="{BB962C8B-B14F-4D97-AF65-F5344CB8AC3E}">
        <p14:creationId xmlns:p14="http://schemas.microsoft.com/office/powerpoint/2010/main" val="207025631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hf hdr="0" ftr="0" dt="0"/>
  <p:txStyles>
    <p:titleStyle>
      <a:lvl1pPr algn="l" rtl="0" eaLnBrk="1" fontAlgn="base" hangingPunct="1">
        <a:spcBef>
          <a:spcPct val="0"/>
        </a:spcBef>
        <a:spcAft>
          <a:spcPct val="0"/>
        </a:spcAft>
        <a:defRPr sz="2800" kern="12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Calibri" pitchFamily="34" charset="0"/>
        </a:defRPr>
      </a:lvl2pPr>
      <a:lvl3pPr algn="l" rtl="0" eaLnBrk="1" fontAlgn="base" hangingPunct="1">
        <a:spcBef>
          <a:spcPct val="0"/>
        </a:spcBef>
        <a:spcAft>
          <a:spcPct val="0"/>
        </a:spcAft>
        <a:defRPr sz="2800">
          <a:solidFill>
            <a:schemeClr val="bg1"/>
          </a:solidFill>
          <a:latin typeface="Calibri" pitchFamily="34" charset="0"/>
        </a:defRPr>
      </a:lvl3pPr>
      <a:lvl4pPr algn="l" rtl="0" eaLnBrk="1" fontAlgn="base" hangingPunct="1">
        <a:spcBef>
          <a:spcPct val="0"/>
        </a:spcBef>
        <a:spcAft>
          <a:spcPct val="0"/>
        </a:spcAft>
        <a:defRPr sz="2800">
          <a:solidFill>
            <a:schemeClr val="bg1"/>
          </a:solidFill>
          <a:latin typeface="Calibri" pitchFamily="34" charset="0"/>
        </a:defRPr>
      </a:lvl4pPr>
      <a:lvl5pPr algn="l" rtl="0" eaLnBrk="1" fontAlgn="base" hangingPunct="1">
        <a:spcBef>
          <a:spcPct val="0"/>
        </a:spcBef>
        <a:spcAft>
          <a:spcPct val="0"/>
        </a:spcAft>
        <a:defRPr sz="2800">
          <a:solidFill>
            <a:schemeClr val="bg1"/>
          </a:solidFill>
          <a:latin typeface="Calibri" pitchFamily="34" charset="0"/>
        </a:defRPr>
      </a:lvl5pPr>
      <a:lvl6pPr marL="457056" algn="l" rtl="0" eaLnBrk="1" fontAlgn="base" hangingPunct="1">
        <a:spcBef>
          <a:spcPct val="0"/>
        </a:spcBef>
        <a:spcAft>
          <a:spcPct val="0"/>
        </a:spcAft>
        <a:defRPr sz="2800">
          <a:solidFill>
            <a:schemeClr val="bg1"/>
          </a:solidFill>
          <a:latin typeface="Calibri" pitchFamily="34" charset="0"/>
        </a:defRPr>
      </a:lvl6pPr>
      <a:lvl7pPr marL="914109" algn="l" rtl="0" eaLnBrk="1" fontAlgn="base" hangingPunct="1">
        <a:spcBef>
          <a:spcPct val="0"/>
        </a:spcBef>
        <a:spcAft>
          <a:spcPct val="0"/>
        </a:spcAft>
        <a:defRPr sz="2800">
          <a:solidFill>
            <a:schemeClr val="bg1"/>
          </a:solidFill>
          <a:latin typeface="Calibri" pitchFamily="34" charset="0"/>
        </a:defRPr>
      </a:lvl7pPr>
      <a:lvl8pPr marL="1371165" algn="l" rtl="0" eaLnBrk="1" fontAlgn="base" hangingPunct="1">
        <a:spcBef>
          <a:spcPct val="0"/>
        </a:spcBef>
        <a:spcAft>
          <a:spcPct val="0"/>
        </a:spcAft>
        <a:defRPr sz="2800">
          <a:solidFill>
            <a:schemeClr val="bg1"/>
          </a:solidFill>
          <a:latin typeface="Calibri" pitchFamily="34" charset="0"/>
        </a:defRPr>
      </a:lvl8pPr>
      <a:lvl9pPr marL="1828218" algn="l" rtl="0" eaLnBrk="1" fontAlgn="base" hangingPunct="1">
        <a:spcBef>
          <a:spcPct val="0"/>
        </a:spcBef>
        <a:spcAft>
          <a:spcPct val="0"/>
        </a:spcAft>
        <a:defRPr sz="2800">
          <a:solidFill>
            <a:schemeClr val="bg1"/>
          </a:solidFill>
          <a:latin typeface="Calibri" pitchFamily="34" charset="0"/>
        </a:defRPr>
      </a:lvl9pPr>
    </p:titleStyle>
    <p:bodyStyle>
      <a:lvl1pPr marL="342791" indent="-342791" algn="l" rtl="0" eaLnBrk="1" fontAlgn="base" hangingPunct="1">
        <a:spcBef>
          <a:spcPct val="20000"/>
        </a:spcBef>
        <a:spcAft>
          <a:spcPct val="0"/>
        </a:spcAft>
        <a:buFont typeface="Arial" charset="0"/>
        <a:buChar char="•"/>
        <a:defRPr b="1" kern="1200">
          <a:solidFill>
            <a:schemeClr val="tx1"/>
          </a:solidFill>
          <a:latin typeface="+mn-lt"/>
          <a:ea typeface="+mn-ea"/>
          <a:cs typeface="+mn-cs"/>
        </a:defRPr>
      </a:lvl1pPr>
      <a:lvl2pPr marL="742714" indent="-285660" algn="l" rtl="0" eaLnBrk="1" fontAlgn="base" hangingPunct="1">
        <a:spcBef>
          <a:spcPct val="20000"/>
        </a:spcBef>
        <a:spcAft>
          <a:spcPct val="0"/>
        </a:spcAft>
        <a:buFont typeface="Arial" charset="0"/>
        <a:buChar char="–"/>
        <a:defRPr kern="1200">
          <a:solidFill>
            <a:schemeClr val="tx1"/>
          </a:solidFill>
          <a:latin typeface="+mn-lt"/>
          <a:ea typeface="+mn-ea"/>
          <a:cs typeface="+mn-cs"/>
        </a:defRPr>
      </a:lvl2pPr>
      <a:lvl3pPr marL="114263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9691"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05674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380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55"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1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64"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9" rtl="0" eaLnBrk="1" latinLnBrk="0" hangingPunct="1">
        <a:defRPr sz="1800" kern="1200">
          <a:solidFill>
            <a:schemeClr val="tx1"/>
          </a:solidFill>
          <a:latin typeface="+mn-lt"/>
          <a:ea typeface="+mn-ea"/>
          <a:cs typeface="+mn-cs"/>
        </a:defRPr>
      </a:lvl1pPr>
      <a:lvl2pPr marL="457056"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5" algn="l" defTabSz="914109" rtl="0" eaLnBrk="1" latinLnBrk="0" hangingPunct="1">
        <a:defRPr sz="1800" kern="1200">
          <a:solidFill>
            <a:schemeClr val="tx1"/>
          </a:solidFill>
          <a:latin typeface="+mn-lt"/>
          <a:ea typeface="+mn-ea"/>
          <a:cs typeface="+mn-cs"/>
        </a:defRPr>
      </a:lvl4pPr>
      <a:lvl5pPr marL="1828218" algn="l" defTabSz="914109" rtl="0" eaLnBrk="1" latinLnBrk="0" hangingPunct="1">
        <a:defRPr sz="1800" kern="1200">
          <a:solidFill>
            <a:schemeClr val="tx1"/>
          </a:solidFill>
          <a:latin typeface="+mn-lt"/>
          <a:ea typeface="+mn-ea"/>
          <a:cs typeface="+mn-cs"/>
        </a:defRPr>
      </a:lvl5pPr>
      <a:lvl6pPr marL="2285274" algn="l" defTabSz="914109" rtl="0" eaLnBrk="1" latinLnBrk="0" hangingPunct="1">
        <a:defRPr sz="1800" kern="1200">
          <a:solidFill>
            <a:schemeClr val="tx1"/>
          </a:solidFill>
          <a:latin typeface="+mn-lt"/>
          <a:ea typeface="+mn-ea"/>
          <a:cs typeface="+mn-cs"/>
        </a:defRPr>
      </a:lvl6pPr>
      <a:lvl7pPr marL="2742328" algn="l" defTabSz="914109" rtl="0" eaLnBrk="1" latinLnBrk="0" hangingPunct="1">
        <a:defRPr sz="1800" kern="1200">
          <a:solidFill>
            <a:schemeClr val="tx1"/>
          </a:solidFill>
          <a:latin typeface="+mn-lt"/>
          <a:ea typeface="+mn-ea"/>
          <a:cs typeface="+mn-cs"/>
        </a:defRPr>
      </a:lvl7pPr>
      <a:lvl8pPr marL="3199383" algn="l" defTabSz="914109" rtl="0" eaLnBrk="1" latinLnBrk="0" hangingPunct="1">
        <a:defRPr sz="1800" kern="1200">
          <a:solidFill>
            <a:schemeClr val="tx1"/>
          </a:solidFill>
          <a:latin typeface="+mn-lt"/>
          <a:ea typeface="+mn-ea"/>
          <a:cs typeface="+mn-cs"/>
        </a:defRPr>
      </a:lvl8pPr>
      <a:lvl9pPr marL="3656438" algn="l" defTabSz="914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8971F-B6BC-4A2E-8E0F-D8EA5C4D59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ECC125-61D6-47DF-8F2F-490453E41D9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51526-8D90-4906-BD08-2D95E067F4F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012ED1-6DA0-4D6D-9512-5F63904AED0B}" type="datetimeFigureOut">
              <a:rPr lang="en-US" smtClean="0"/>
              <a:t>5/24/2019</a:t>
            </a:fld>
            <a:endParaRPr lang="en-US" dirty="0"/>
          </a:p>
        </p:txBody>
      </p:sp>
      <p:sp>
        <p:nvSpPr>
          <p:cNvPr id="5" name="Footer Placeholder 4">
            <a:extLst>
              <a:ext uri="{FF2B5EF4-FFF2-40B4-BE49-F238E27FC236}">
                <a16:creationId xmlns:a16="http://schemas.microsoft.com/office/drawing/2014/main" id="{17F713D9-0EEA-4CE7-B4D9-68B79F138B3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3209A2-954D-4C03-BF6A-2AAB0849833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23E9E1-DFB7-4049-A57E-C894A01719F4}" type="slidenum">
              <a:rPr lang="en-US" smtClean="0"/>
              <a:t>‹#›</a:t>
            </a:fld>
            <a:endParaRPr lang="en-US" dirty="0"/>
          </a:p>
        </p:txBody>
      </p:sp>
    </p:spTree>
    <p:extLst>
      <p:ext uri="{BB962C8B-B14F-4D97-AF65-F5344CB8AC3E}">
        <p14:creationId xmlns:p14="http://schemas.microsoft.com/office/powerpoint/2010/main" val="427799906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3"/>
            <a:ext cx="9144000" cy="882650"/>
          </a:xfrm>
          <a:prstGeom prst="rect">
            <a:avLst/>
          </a:prstGeom>
          <a:solidFill>
            <a:srgbClr val="142C5C"/>
          </a:solidFill>
          <a:ln>
            <a:noFill/>
          </a:ln>
        </p:spPr>
        <p:style>
          <a:lnRef idx="2">
            <a:schemeClr val="accent1">
              <a:shade val="50000"/>
            </a:schemeClr>
          </a:lnRef>
          <a:fillRef idx="1003">
            <a:schemeClr val="dk2"/>
          </a:fillRef>
          <a:effectRef idx="0">
            <a:schemeClr val="accent1"/>
          </a:effectRef>
          <a:fontRef idx="minor">
            <a:schemeClr val="lt1"/>
          </a:fontRef>
        </p:style>
        <p:txBody>
          <a:bodyPr lIns="91411" tIns="45706" rIns="91411" bIns="45706" anchor="ctr"/>
          <a:lstStyle/>
          <a:p>
            <a:pPr algn="ctr">
              <a:defRPr/>
            </a:pPr>
            <a:endParaRPr lang="en-US" dirty="0">
              <a:solidFill>
                <a:prstClr val="white"/>
              </a:solidFill>
            </a:endParaRPr>
          </a:p>
        </p:txBody>
      </p:sp>
      <p:sp>
        <p:nvSpPr>
          <p:cNvPr id="1027" name="Text Placeholder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3" y="6350000"/>
            <a:ext cx="1150938" cy="393700"/>
          </a:xfrm>
          <a:prstGeom prst="rect">
            <a:avLst/>
          </a:prstGeom>
        </p:spPr>
        <p:txBody>
          <a:bodyPr vert="horz" lIns="91411" tIns="45706" rIns="91411" bIns="45706" rtlCol="0" anchor="ctr"/>
          <a:lstStyle>
            <a:lvl1pPr algn="l" fontAlgn="auto">
              <a:spcBef>
                <a:spcPts val="0"/>
              </a:spcBef>
              <a:spcAft>
                <a:spcPts val="0"/>
              </a:spcAft>
              <a:defRPr sz="1200">
                <a:solidFill>
                  <a:prstClr val="black">
                    <a:tint val="75000"/>
                  </a:prstClr>
                </a:solidFill>
                <a:latin typeface="Calibri"/>
              </a:defRPr>
            </a:lvl1pPr>
          </a:lstStyle>
          <a:p>
            <a:pPr>
              <a:defRPr/>
            </a:pPr>
            <a:fld id="{EC9BDAB7-400F-422B-A6A3-3697CD0C1163}" type="datetime1">
              <a:rPr lang="en-US" smtClean="0">
                <a:cs typeface="Arial" charset="0"/>
              </a:rPr>
              <a:t>5/24/2019</a:t>
            </a:fld>
            <a:endParaRPr lang="en-US" dirty="0">
              <a:cs typeface="Arial" charset="0"/>
            </a:endParaRPr>
          </a:p>
        </p:txBody>
      </p:sp>
      <p:pic>
        <p:nvPicPr>
          <p:cNvPr id="1030" name="Picture 6" descr="best ver2b seal"/>
          <p:cNvPicPr>
            <a:picLocks noChangeAspect="1" noChangeArrowheads="1"/>
          </p:cNvPicPr>
          <p:nvPr/>
        </p:nvPicPr>
        <p:blipFill>
          <a:blip r:embed="rId14" cstate="print">
            <a:clrChange>
              <a:clrFrom>
                <a:srgbClr val="003264"/>
              </a:clrFrom>
              <a:clrTo>
                <a:srgbClr val="003264">
                  <a:alpha val="0"/>
                </a:srgbClr>
              </a:clrTo>
            </a:clrChange>
          </a:blip>
          <a:srcRect/>
          <a:stretch>
            <a:fillRect/>
          </a:stretch>
        </p:blipFill>
        <p:spPr bwMode="auto">
          <a:xfrm>
            <a:off x="31753" y="76203"/>
            <a:ext cx="746125" cy="715963"/>
          </a:xfrm>
          <a:prstGeom prst="rect">
            <a:avLst/>
          </a:prstGeom>
          <a:noFill/>
          <a:ln w="9525">
            <a:noFill/>
            <a:miter lim="800000"/>
            <a:headEnd/>
            <a:tailEnd/>
          </a:ln>
        </p:spPr>
      </p:pic>
      <p:sp>
        <p:nvSpPr>
          <p:cNvPr id="1031" name="Title Placeholder 15"/>
          <p:cNvSpPr>
            <a:spLocks noGrp="1"/>
          </p:cNvSpPr>
          <p:nvPr>
            <p:ph type="title"/>
          </p:nvPr>
        </p:nvSpPr>
        <p:spPr bwMode="auto">
          <a:xfrm>
            <a:off x="1219201" y="104775"/>
            <a:ext cx="5181600"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pic>
        <p:nvPicPr>
          <p:cNvPr id="1032" name="Picture 1"/>
          <p:cNvPicPr>
            <a:picLocks noChangeAspect="1" noChangeArrowheads="1"/>
          </p:cNvPicPr>
          <p:nvPr userDrawn="1"/>
        </p:nvPicPr>
        <p:blipFill>
          <a:blip r:embed="rId15" cstate="print"/>
          <a:srcRect/>
          <a:stretch>
            <a:fillRect/>
          </a:stretch>
        </p:blipFill>
        <p:spPr bwMode="auto">
          <a:xfrm>
            <a:off x="6999288" y="3"/>
            <a:ext cx="2144712" cy="882650"/>
          </a:xfrm>
          <a:prstGeom prst="rect">
            <a:avLst/>
          </a:prstGeom>
          <a:noFill/>
          <a:ln w="9525">
            <a:noFill/>
            <a:miter lim="800000"/>
            <a:headEnd/>
            <a:tailEnd/>
          </a:ln>
        </p:spPr>
      </p:pic>
      <p:sp>
        <p:nvSpPr>
          <p:cNvPr id="10" name="Slide Number Placeholder 5"/>
          <p:cNvSpPr>
            <a:spLocks noGrp="1"/>
          </p:cNvSpPr>
          <p:nvPr>
            <p:ph type="sldNum" sz="quarter" idx="4"/>
          </p:nvPr>
        </p:nvSpPr>
        <p:spPr>
          <a:xfrm>
            <a:off x="4038600" y="6467475"/>
            <a:ext cx="685800" cy="287338"/>
          </a:xfrm>
          <a:prstGeom prst="rect">
            <a:avLst/>
          </a:prstGeom>
        </p:spPr>
        <p:txBody>
          <a:bodyPr vert="horz" lIns="91411" tIns="45706" rIns="91411" bIns="45706" rtlCol="0" anchor="ctr"/>
          <a:lstStyle>
            <a:lvl1pPr algn="r" fontAlgn="auto">
              <a:spcBef>
                <a:spcPts val="0"/>
              </a:spcBef>
              <a:spcAft>
                <a:spcPts val="0"/>
              </a:spcAft>
              <a:defRPr sz="1200">
                <a:solidFill>
                  <a:prstClr val="black">
                    <a:tint val="75000"/>
                  </a:prstClr>
                </a:solidFill>
                <a:latin typeface="Calibri"/>
              </a:defRPr>
            </a:lvl1pPr>
          </a:lstStyle>
          <a:p>
            <a:pPr>
              <a:defRPr/>
            </a:pPr>
            <a:fld id="{49358C73-7429-471C-844F-4451FF8A573B}" type="slidenum">
              <a:rPr lang="en-US">
                <a:cs typeface="Arial" charset="0"/>
              </a:rPr>
              <a:pPr>
                <a:defRPr/>
              </a:pPr>
              <a:t>‹#›</a:t>
            </a:fld>
            <a:endParaRPr lang="en-US" dirty="0">
              <a:cs typeface="Arial" charset="0"/>
            </a:endParaRPr>
          </a:p>
        </p:txBody>
      </p:sp>
    </p:spTree>
    <p:extLst>
      <p:ext uri="{BB962C8B-B14F-4D97-AF65-F5344CB8AC3E}">
        <p14:creationId xmlns:p14="http://schemas.microsoft.com/office/powerpoint/2010/main" val="229346699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dt="0"/>
  <p:txStyles>
    <p:titleStyle>
      <a:lvl1pPr algn="l" rtl="0" eaLnBrk="1" fontAlgn="base" hangingPunct="1">
        <a:spcBef>
          <a:spcPct val="0"/>
        </a:spcBef>
        <a:spcAft>
          <a:spcPct val="0"/>
        </a:spcAft>
        <a:defRPr sz="2800" kern="12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Calibri" pitchFamily="34" charset="0"/>
        </a:defRPr>
      </a:lvl2pPr>
      <a:lvl3pPr algn="l" rtl="0" eaLnBrk="1" fontAlgn="base" hangingPunct="1">
        <a:spcBef>
          <a:spcPct val="0"/>
        </a:spcBef>
        <a:spcAft>
          <a:spcPct val="0"/>
        </a:spcAft>
        <a:defRPr sz="2800">
          <a:solidFill>
            <a:schemeClr val="bg1"/>
          </a:solidFill>
          <a:latin typeface="Calibri" pitchFamily="34" charset="0"/>
        </a:defRPr>
      </a:lvl3pPr>
      <a:lvl4pPr algn="l" rtl="0" eaLnBrk="1" fontAlgn="base" hangingPunct="1">
        <a:spcBef>
          <a:spcPct val="0"/>
        </a:spcBef>
        <a:spcAft>
          <a:spcPct val="0"/>
        </a:spcAft>
        <a:defRPr sz="2800">
          <a:solidFill>
            <a:schemeClr val="bg1"/>
          </a:solidFill>
          <a:latin typeface="Calibri" pitchFamily="34" charset="0"/>
        </a:defRPr>
      </a:lvl4pPr>
      <a:lvl5pPr algn="l" rtl="0" eaLnBrk="1" fontAlgn="base" hangingPunct="1">
        <a:spcBef>
          <a:spcPct val="0"/>
        </a:spcBef>
        <a:spcAft>
          <a:spcPct val="0"/>
        </a:spcAft>
        <a:defRPr sz="2800">
          <a:solidFill>
            <a:schemeClr val="bg1"/>
          </a:solidFill>
          <a:latin typeface="Calibri" pitchFamily="34" charset="0"/>
        </a:defRPr>
      </a:lvl5pPr>
      <a:lvl6pPr marL="457056" algn="l" rtl="0" eaLnBrk="1" fontAlgn="base" hangingPunct="1">
        <a:spcBef>
          <a:spcPct val="0"/>
        </a:spcBef>
        <a:spcAft>
          <a:spcPct val="0"/>
        </a:spcAft>
        <a:defRPr sz="2800">
          <a:solidFill>
            <a:schemeClr val="bg1"/>
          </a:solidFill>
          <a:latin typeface="Calibri" pitchFamily="34" charset="0"/>
        </a:defRPr>
      </a:lvl6pPr>
      <a:lvl7pPr marL="914109" algn="l" rtl="0" eaLnBrk="1" fontAlgn="base" hangingPunct="1">
        <a:spcBef>
          <a:spcPct val="0"/>
        </a:spcBef>
        <a:spcAft>
          <a:spcPct val="0"/>
        </a:spcAft>
        <a:defRPr sz="2800">
          <a:solidFill>
            <a:schemeClr val="bg1"/>
          </a:solidFill>
          <a:latin typeface="Calibri" pitchFamily="34" charset="0"/>
        </a:defRPr>
      </a:lvl7pPr>
      <a:lvl8pPr marL="1371165" algn="l" rtl="0" eaLnBrk="1" fontAlgn="base" hangingPunct="1">
        <a:spcBef>
          <a:spcPct val="0"/>
        </a:spcBef>
        <a:spcAft>
          <a:spcPct val="0"/>
        </a:spcAft>
        <a:defRPr sz="2800">
          <a:solidFill>
            <a:schemeClr val="bg1"/>
          </a:solidFill>
          <a:latin typeface="Calibri" pitchFamily="34" charset="0"/>
        </a:defRPr>
      </a:lvl8pPr>
      <a:lvl9pPr marL="1828218" algn="l" rtl="0" eaLnBrk="1" fontAlgn="base" hangingPunct="1">
        <a:spcBef>
          <a:spcPct val="0"/>
        </a:spcBef>
        <a:spcAft>
          <a:spcPct val="0"/>
        </a:spcAft>
        <a:defRPr sz="2800">
          <a:solidFill>
            <a:schemeClr val="bg1"/>
          </a:solidFill>
          <a:latin typeface="Calibri" pitchFamily="34" charset="0"/>
        </a:defRPr>
      </a:lvl9pPr>
    </p:titleStyle>
    <p:bodyStyle>
      <a:lvl1pPr marL="342791" indent="-342791" algn="l" rtl="0" eaLnBrk="1" fontAlgn="base" hangingPunct="1">
        <a:spcBef>
          <a:spcPct val="20000"/>
        </a:spcBef>
        <a:spcAft>
          <a:spcPct val="0"/>
        </a:spcAft>
        <a:buFont typeface="Arial" charset="0"/>
        <a:buChar char="•"/>
        <a:defRPr b="1" kern="1200">
          <a:solidFill>
            <a:schemeClr val="tx1"/>
          </a:solidFill>
          <a:latin typeface="+mn-lt"/>
          <a:ea typeface="+mn-ea"/>
          <a:cs typeface="+mn-cs"/>
        </a:defRPr>
      </a:lvl1pPr>
      <a:lvl2pPr marL="742714" indent="-285660" algn="l" rtl="0" eaLnBrk="1" fontAlgn="base" hangingPunct="1">
        <a:spcBef>
          <a:spcPct val="20000"/>
        </a:spcBef>
        <a:spcAft>
          <a:spcPct val="0"/>
        </a:spcAft>
        <a:buFont typeface="Arial" charset="0"/>
        <a:buChar char="–"/>
        <a:defRPr kern="1200">
          <a:solidFill>
            <a:schemeClr val="tx1"/>
          </a:solidFill>
          <a:latin typeface="+mn-lt"/>
          <a:ea typeface="+mn-ea"/>
          <a:cs typeface="+mn-cs"/>
        </a:defRPr>
      </a:lvl2pPr>
      <a:lvl3pPr marL="114263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9691"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05674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380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55"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1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64"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9" rtl="0" eaLnBrk="1" latinLnBrk="0" hangingPunct="1">
        <a:defRPr sz="1800" kern="1200">
          <a:solidFill>
            <a:schemeClr val="tx1"/>
          </a:solidFill>
          <a:latin typeface="+mn-lt"/>
          <a:ea typeface="+mn-ea"/>
          <a:cs typeface="+mn-cs"/>
        </a:defRPr>
      </a:lvl1pPr>
      <a:lvl2pPr marL="457056"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5" algn="l" defTabSz="914109" rtl="0" eaLnBrk="1" latinLnBrk="0" hangingPunct="1">
        <a:defRPr sz="1800" kern="1200">
          <a:solidFill>
            <a:schemeClr val="tx1"/>
          </a:solidFill>
          <a:latin typeface="+mn-lt"/>
          <a:ea typeface="+mn-ea"/>
          <a:cs typeface="+mn-cs"/>
        </a:defRPr>
      </a:lvl4pPr>
      <a:lvl5pPr marL="1828218" algn="l" defTabSz="914109" rtl="0" eaLnBrk="1" latinLnBrk="0" hangingPunct="1">
        <a:defRPr sz="1800" kern="1200">
          <a:solidFill>
            <a:schemeClr val="tx1"/>
          </a:solidFill>
          <a:latin typeface="+mn-lt"/>
          <a:ea typeface="+mn-ea"/>
          <a:cs typeface="+mn-cs"/>
        </a:defRPr>
      </a:lvl5pPr>
      <a:lvl6pPr marL="2285274" algn="l" defTabSz="914109" rtl="0" eaLnBrk="1" latinLnBrk="0" hangingPunct="1">
        <a:defRPr sz="1800" kern="1200">
          <a:solidFill>
            <a:schemeClr val="tx1"/>
          </a:solidFill>
          <a:latin typeface="+mn-lt"/>
          <a:ea typeface="+mn-ea"/>
          <a:cs typeface="+mn-cs"/>
        </a:defRPr>
      </a:lvl6pPr>
      <a:lvl7pPr marL="2742328" algn="l" defTabSz="914109" rtl="0" eaLnBrk="1" latinLnBrk="0" hangingPunct="1">
        <a:defRPr sz="1800" kern="1200">
          <a:solidFill>
            <a:schemeClr val="tx1"/>
          </a:solidFill>
          <a:latin typeface="+mn-lt"/>
          <a:ea typeface="+mn-ea"/>
          <a:cs typeface="+mn-cs"/>
        </a:defRPr>
      </a:lvl7pPr>
      <a:lvl8pPr marL="3199383" algn="l" defTabSz="914109" rtl="0" eaLnBrk="1" latinLnBrk="0" hangingPunct="1">
        <a:defRPr sz="1800" kern="1200">
          <a:solidFill>
            <a:schemeClr val="tx1"/>
          </a:solidFill>
          <a:latin typeface="+mn-lt"/>
          <a:ea typeface="+mn-ea"/>
          <a:cs typeface="+mn-cs"/>
        </a:defRPr>
      </a:lvl8pPr>
      <a:lvl9pPr marL="3656438" algn="l" defTabSz="9141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Autofit/>
          </a:bodyPr>
          <a:lstStyle/>
          <a:p>
            <a:r>
              <a:rPr lang="en-US" sz="2800" dirty="0">
                <a:solidFill>
                  <a:schemeClr val="tx1"/>
                </a:solidFill>
              </a:rPr>
              <a:t>Health Information Technology Council Meeting</a:t>
            </a:r>
          </a:p>
          <a:p>
            <a:endParaRPr lang="en-US" sz="2400" dirty="0">
              <a:solidFill>
                <a:schemeClr val="tx1"/>
              </a:solidFill>
            </a:endParaRPr>
          </a:p>
          <a:p>
            <a:r>
              <a:rPr lang="en-US" sz="2400" dirty="0">
                <a:solidFill>
                  <a:schemeClr val="tx1"/>
                </a:solidFill>
              </a:rPr>
              <a:t>May 6, 2019</a:t>
            </a:r>
          </a:p>
        </p:txBody>
      </p:sp>
    </p:spTree>
    <p:extLst>
      <p:ext uri="{BB962C8B-B14F-4D97-AF65-F5344CB8AC3E}">
        <p14:creationId xmlns:p14="http://schemas.microsoft.com/office/powerpoint/2010/main" val="99689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and retrieve discussion</a:t>
            </a:r>
          </a:p>
        </p:txBody>
      </p:sp>
      <p:sp>
        <p:nvSpPr>
          <p:cNvPr id="3" name="Slide Number Placeholder 2"/>
          <p:cNvSpPr>
            <a:spLocks noGrp="1"/>
          </p:cNvSpPr>
          <p:nvPr>
            <p:ph type="sldNum" sz="quarter" idx="11"/>
          </p:nvPr>
        </p:nvSpPr>
        <p:spPr/>
        <p:txBody>
          <a:bodyPr/>
          <a:lstStyle/>
          <a:p>
            <a:pPr>
              <a:defRPr/>
            </a:pPr>
            <a:fld id="{C368D18A-47D3-417B-8049-0A96DF46771A}" type="slidenum">
              <a:rPr lang="en-US" smtClean="0"/>
              <a:pPr>
                <a:defRPr/>
              </a:pPr>
              <a:t>10</a:t>
            </a:fld>
            <a:endParaRPr lang="en-US" dirty="0"/>
          </a:p>
        </p:txBody>
      </p:sp>
      <p:sp>
        <p:nvSpPr>
          <p:cNvPr id="8" name="Rectangle 7"/>
          <p:cNvSpPr/>
          <p:nvPr/>
        </p:nvSpPr>
        <p:spPr>
          <a:xfrm>
            <a:off x="457200" y="2587750"/>
            <a:ext cx="8229600" cy="176980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Questions and Comments</a:t>
            </a:r>
          </a:p>
        </p:txBody>
      </p:sp>
    </p:spTree>
    <p:extLst>
      <p:ext uri="{BB962C8B-B14F-4D97-AF65-F5344CB8AC3E}">
        <p14:creationId xmlns:p14="http://schemas.microsoft.com/office/powerpoint/2010/main" val="140349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rtlCol="0" anchor="ctr" anchorCtr="0">
            <a:normAutofit/>
          </a:bodyPr>
          <a:lstStyle/>
          <a:p>
            <a:r>
              <a:rPr lang="en-US" sz="2400" dirty="0">
                <a:solidFill>
                  <a:schemeClr val="tx1"/>
                </a:solidFill>
              </a:rPr>
              <a:t>Market-led ENS Initiative – Regulatory update</a:t>
            </a:r>
          </a:p>
          <a:p>
            <a:r>
              <a:rPr lang="en-US" b="0" i="1" dirty="0">
                <a:solidFill>
                  <a:schemeClr val="tx1"/>
                </a:solidFill>
              </a:rPr>
              <a:t>Undersecretary Lauren Peters and Bert Ng</a:t>
            </a:r>
            <a:endParaRPr lang="en-US" dirty="0">
              <a:solidFill>
                <a:schemeClr val="tx1"/>
              </a:solidFill>
            </a:endParaRPr>
          </a:p>
        </p:txBody>
      </p:sp>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11</a:t>
            </a:fld>
            <a:endParaRPr lang="en-US" dirty="0"/>
          </a:p>
        </p:txBody>
      </p:sp>
    </p:spTree>
    <p:extLst>
      <p:ext uri="{BB962C8B-B14F-4D97-AF65-F5344CB8AC3E}">
        <p14:creationId xmlns:p14="http://schemas.microsoft.com/office/powerpoint/2010/main" val="309748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EOHHS</a:t>
            </a:r>
            <a:r>
              <a:rPr lang="en-US" dirty="0"/>
              <a:t> </a:t>
            </a:r>
            <a:r>
              <a:rPr lang="en-US" dirty="0" err="1"/>
              <a:t>ENS</a:t>
            </a:r>
            <a:r>
              <a:rPr lang="en-US" dirty="0"/>
              <a:t> Initiative history</a:t>
            </a:r>
          </a:p>
        </p:txBody>
      </p:sp>
      <p:sp>
        <p:nvSpPr>
          <p:cNvPr id="5" name="Slide Number Placeholder 4"/>
          <p:cNvSpPr>
            <a:spLocks noGrp="1"/>
          </p:cNvSpPr>
          <p:nvPr>
            <p:ph type="sldNum" sz="quarter" idx="11"/>
          </p:nvPr>
        </p:nvSpPr>
        <p:spPr/>
        <p:txBody>
          <a:bodyPr/>
          <a:lstStyle/>
          <a:p>
            <a:pPr>
              <a:defRPr/>
            </a:pPr>
            <a:fld id="{949C2E20-F250-44B9-B926-B8B94A013B34}" type="slidenum">
              <a:rPr lang="en-US" smtClean="0"/>
              <a:pPr>
                <a:defRPr/>
              </a:pPr>
              <a:t>12</a:t>
            </a:fld>
            <a:endParaRPr lang="en-US" dirty="0"/>
          </a:p>
        </p:txBody>
      </p:sp>
      <p:grpSp>
        <p:nvGrpSpPr>
          <p:cNvPr id="6" name="Group 5"/>
          <p:cNvGrpSpPr/>
          <p:nvPr/>
        </p:nvGrpSpPr>
        <p:grpSpPr>
          <a:xfrm>
            <a:off x="457200" y="1185863"/>
            <a:ext cx="8229600" cy="5138737"/>
            <a:chOff x="494371" y="1109663"/>
            <a:chExt cx="8229600" cy="5138737"/>
          </a:xfrm>
        </p:grpSpPr>
        <p:sp>
          <p:nvSpPr>
            <p:cNvPr id="4" name="Rectangle 3"/>
            <p:cNvSpPr/>
            <p:nvPr/>
          </p:nvSpPr>
          <p:spPr>
            <a:xfrm>
              <a:off x="494371" y="1109663"/>
              <a:ext cx="82296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7383" lvl="0">
                <a:defRPr/>
              </a:pPr>
              <a:r>
                <a:rPr lang="en-US" sz="1800" b="1" kern="0" dirty="0">
                  <a:solidFill>
                    <a:srgbClr val="4F81BD"/>
                  </a:solidFill>
                </a:rPr>
                <a:t>EOHHS ENS Initiative goal: </a:t>
              </a:r>
            </a:p>
            <a:p>
              <a:pPr marL="333133" lvl="0" indent="-285750">
                <a:buFont typeface="Arial" panose="020B0604020202020204" pitchFamily="34" charset="0"/>
                <a:buChar char="•"/>
                <a:defRPr/>
              </a:pPr>
              <a:r>
                <a:rPr lang="en-US" sz="1800" kern="0" dirty="0">
                  <a:solidFill>
                    <a:sysClr val="windowText" lastClr="000000"/>
                  </a:solidFill>
                </a:rPr>
                <a:t>Supporting timely statewide Event Notification Services (ENS) across the Commonwealth in order to improve health care delivery, quality, and coordination.</a:t>
              </a:r>
              <a:endParaRPr lang="en-US" sz="1800" kern="0" dirty="0">
                <a:solidFill>
                  <a:srgbClr val="4F81BD"/>
                </a:solidFill>
              </a:endParaRPr>
            </a:p>
          </p:txBody>
        </p:sp>
        <p:sp>
          <p:nvSpPr>
            <p:cNvPr id="9" name="Rectangle 8"/>
            <p:cNvSpPr/>
            <p:nvPr/>
          </p:nvSpPr>
          <p:spPr>
            <a:xfrm>
              <a:off x="494371" y="2514600"/>
              <a:ext cx="82296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7383" lvl="0">
                <a:defRPr/>
              </a:pPr>
              <a:r>
                <a:rPr lang="en-US" sz="1800" b="1" kern="0" dirty="0">
                  <a:solidFill>
                    <a:srgbClr val="4F81BD"/>
                  </a:solidFill>
                </a:rPr>
                <a:t>EOHHS process: </a:t>
              </a:r>
            </a:p>
            <a:p>
              <a:pPr marL="285750" indent="-285750">
                <a:buFont typeface="Arial" panose="020B0604020202020204" pitchFamily="34" charset="0"/>
                <a:buChar char="•"/>
              </a:pPr>
              <a:r>
                <a:rPr lang="en-US" sz="1800" dirty="0">
                  <a:solidFill>
                    <a:schemeClr val="tx1"/>
                  </a:solidFill>
                </a:rPr>
                <a:t>Feb 2018: RFR issued - Developing a state-operated repository of Admission, Discharge, and Transfer (ADT) data with the potential for ENS services in the future </a:t>
              </a:r>
            </a:p>
            <a:p>
              <a:pPr marL="285750" indent="-285750">
                <a:buFont typeface="Arial" panose="020B0604020202020204" pitchFamily="34" charset="0"/>
                <a:buChar char="•"/>
              </a:pPr>
              <a:r>
                <a:rPr lang="en-US" sz="1800" dirty="0">
                  <a:solidFill>
                    <a:schemeClr val="tx1"/>
                  </a:solidFill>
                </a:rPr>
                <a:t>Oct 2018: RFR cancelled - Creating a state-operated ADT repository would be duplicative of existing market capabilities</a:t>
              </a:r>
            </a:p>
            <a:p>
              <a:pPr marL="285750" indent="-285750">
                <a:buFont typeface="Arial" panose="020B0604020202020204" pitchFamily="34" charset="0"/>
                <a:buChar char="•"/>
              </a:pPr>
              <a:r>
                <a:rPr lang="en-US" sz="1800" dirty="0">
                  <a:solidFill>
                    <a:schemeClr val="tx1"/>
                  </a:solidFill>
                </a:rPr>
                <a:t>Oct 2018: RFI issued - Leveraging the existing ENS marketplace to achieve universal provider access to ENS more quickly</a:t>
              </a:r>
            </a:p>
          </p:txBody>
        </p:sp>
        <p:sp>
          <p:nvSpPr>
            <p:cNvPr id="11" name="Rectangle 10"/>
            <p:cNvSpPr/>
            <p:nvPr/>
          </p:nvSpPr>
          <p:spPr>
            <a:xfrm>
              <a:off x="494371" y="4757737"/>
              <a:ext cx="8229600" cy="1490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7383" lvl="0">
                <a:defRPr/>
              </a:pPr>
              <a:r>
                <a:rPr lang="en-US" sz="1800" b="1" kern="0" dirty="0">
                  <a:solidFill>
                    <a:srgbClr val="4F81BD"/>
                  </a:solidFill>
                </a:rPr>
                <a:t>EOHHS guiding principles: </a:t>
              </a:r>
            </a:p>
            <a:p>
              <a:pPr marL="285750" indent="-285750">
                <a:buFont typeface="Arial" panose="020B0604020202020204" pitchFamily="34" charset="0"/>
                <a:buChar char="•"/>
              </a:pPr>
              <a:r>
                <a:rPr lang="en-US" sz="1800" dirty="0">
                  <a:solidFill>
                    <a:schemeClr val="tx1"/>
                  </a:solidFill>
                </a:rPr>
                <a:t>Universal access - Promoting data sharing within the ENS framework</a:t>
              </a:r>
            </a:p>
            <a:p>
              <a:pPr marL="285750" indent="-285750">
                <a:buFont typeface="Arial" panose="020B0604020202020204" pitchFamily="34" charset="0"/>
                <a:buChar char="•"/>
              </a:pPr>
              <a:r>
                <a:rPr lang="en-US" sz="1800" dirty="0">
                  <a:solidFill>
                    <a:schemeClr val="tx1"/>
                  </a:solidFill>
                </a:rPr>
                <a:t>Streamline provider experience - Crafting ENS framework to allow single submission and single reception of data</a:t>
              </a:r>
            </a:p>
            <a:p>
              <a:pPr marL="285750" indent="-285750">
                <a:buFont typeface="Arial" panose="020B0604020202020204" pitchFamily="34" charset="0"/>
                <a:buChar char="•"/>
              </a:pPr>
              <a:r>
                <a:rPr lang="en-US" sz="1800" dirty="0">
                  <a:solidFill>
                    <a:schemeClr val="tx1"/>
                  </a:solidFill>
                </a:rPr>
                <a:t>Improve notification timing - Working with industry to improve data flow timing</a:t>
              </a:r>
            </a:p>
          </p:txBody>
        </p:sp>
      </p:grpSp>
    </p:spTree>
    <p:extLst>
      <p:ext uri="{BB962C8B-B14F-4D97-AF65-F5344CB8AC3E}">
        <p14:creationId xmlns:p14="http://schemas.microsoft.com/office/powerpoint/2010/main" val="244760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1" y="0"/>
            <a:ext cx="6118708" cy="792162"/>
          </a:xfrm>
        </p:spPr>
        <p:txBody>
          <a:bodyPr/>
          <a:lstStyle/>
          <a:p>
            <a:r>
              <a:rPr lang="en-US" dirty="0"/>
              <a:t>ENS Initiative: High-level overview </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13</a:t>
            </a:fld>
            <a:endParaRPr lang="en-US" dirty="0"/>
          </a:p>
        </p:txBody>
      </p:sp>
      <p:grpSp>
        <p:nvGrpSpPr>
          <p:cNvPr id="20" name="Group 19"/>
          <p:cNvGrpSpPr/>
          <p:nvPr/>
        </p:nvGrpSpPr>
        <p:grpSpPr>
          <a:xfrm>
            <a:off x="970320" y="1326857"/>
            <a:ext cx="7203360" cy="771832"/>
            <a:chOff x="970320" y="1447800"/>
            <a:chExt cx="7203360" cy="771832"/>
          </a:xfrm>
        </p:grpSpPr>
        <p:sp>
          <p:nvSpPr>
            <p:cNvPr id="5" name="Rectangle 4"/>
            <p:cNvSpPr/>
            <p:nvPr/>
          </p:nvSpPr>
          <p:spPr>
            <a:xfrm>
              <a:off x="970320" y="1457632"/>
              <a:ext cx="1905000" cy="762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Boston Hospital</a:t>
              </a:r>
            </a:p>
          </p:txBody>
        </p:sp>
        <p:sp>
          <p:nvSpPr>
            <p:cNvPr id="6" name="Rectangle 5"/>
            <p:cNvSpPr/>
            <p:nvPr/>
          </p:nvSpPr>
          <p:spPr>
            <a:xfrm>
              <a:off x="3621445" y="1447800"/>
              <a:ext cx="1905000" cy="762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Pittsfield Hospital</a:t>
              </a:r>
            </a:p>
          </p:txBody>
        </p:sp>
        <p:sp>
          <p:nvSpPr>
            <p:cNvPr id="7" name="Rectangle 6"/>
            <p:cNvSpPr/>
            <p:nvPr/>
          </p:nvSpPr>
          <p:spPr>
            <a:xfrm>
              <a:off x="6268680" y="1447800"/>
              <a:ext cx="1905000" cy="762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Cape Hospital</a:t>
              </a:r>
            </a:p>
          </p:txBody>
        </p:sp>
      </p:grpSp>
      <p:sp>
        <p:nvSpPr>
          <p:cNvPr id="9" name="Rectangle: Rounded Corners 8"/>
          <p:cNvSpPr/>
          <p:nvPr/>
        </p:nvSpPr>
        <p:spPr>
          <a:xfrm>
            <a:off x="2438400" y="3099778"/>
            <a:ext cx="1574856" cy="111564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rPr>
              <a:t>ENS</a:t>
            </a:r>
            <a:r>
              <a:rPr lang="en-US" sz="1800" dirty="0">
                <a:solidFill>
                  <a:schemeClr val="tx1"/>
                </a:solidFill>
              </a:rPr>
              <a:t> 1</a:t>
            </a:r>
          </a:p>
          <a:p>
            <a:pPr algn="ctr"/>
            <a:r>
              <a:rPr lang="en-US" sz="1800" dirty="0">
                <a:solidFill>
                  <a:schemeClr val="tx1"/>
                </a:solidFill>
              </a:rPr>
              <a:t>Contracts:</a:t>
            </a:r>
          </a:p>
          <a:p>
            <a:pPr algn="ctr"/>
            <a:r>
              <a:rPr lang="en-US" sz="1800" dirty="0">
                <a:solidFill>
                  <a:schemeClr val="tx1"/>
                </a:solidFill>
              </a:rPr>
              <a:t>Boston PCP </a:t>
            </a:r>
          </a:p>
          <a:p>
            <a:pPr algn="ctr"/>
            <a:r>
              <a:rPr lang="en-US" sz="1800" dirty="0">
                <a:solidFill>
                  <a:schemeClr val="tx1"/>
                </a:solidFill>
              </a:rPr>
              <a:t>Boston </a:t>
            </a:r>
            <a:r>
              <a:rPr lang="en-US" sz="1800" dirty="0" err="1">
                <a:solidFill>
                  <a:schemeClr val="tx1"/>
                </a:solidFill>
              </a:rPr>
              <a:t>BH</a:t>
            </a:r>
            <a:endParaRPr lang="en-US" sz="1800" dirty="0">
              <a:solidFill>
                <a:schemeClr val="tx1"/>
              </a:solidFill>
            </a:endParaRPr>
          </a:p>
        </p:txBody>
      </p:sp>
      <p:sp>
        <p:nvSpPr>
          <p:cNvPr id="10" name="Rectangle: Rounded Corners 9"/>
          <p:cNvSpPr/>
          <p:nvPr/>
        </p:nvSpPr>
        <p:spPr>
          <a:xfrm>
            <a:off x="4267200" y="3099778"/>
            <a:ext cx="1558752" cy="111564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rPr>
              <a:t>ENS</a:t>
            </a:r>
            <a:r>
              <a:rPr lang="en-US" sz="1800" dirty="0">
                <a:solidFill>
                  <a:schemeClr val="tx1"/>
                </a:solidFill>
              </a:rPr>
              <a:t> 2</a:t>
            </a:r>
          </a:p>
          <a:p>
            <a:pPr algn="ctr"/>
            <a:r>
              <a:rPr lang="en-US" sz="1800" dirty="0">
                <a:solidFill>
                  <a:schemeClr val="tx1"/>
                </a:solidFill>
              </a:rPr>
              <a:t>Contract:</a:t>
            </a:r>
          </a:p>
          <a:p>
            <a:pPr algn="ctr"/>
            <a:r>
              <a:rPr lang="en-US" sz="1800" dirty="0">
                <a:solidFill>
                  <a:schemeClr val="tx1"/>
                </a:solidFill>
              </a:rPr>
              <a:t>Boston CP</a:t>
            </a:r>
          </a:p>
        </p:txBody>
      </p:sp>
      <p:cxnSp>
        <p:nvCxnSpPr>
          <p:cNvPr id="13" name="Straight Arrow Connector 12"/>
          <p:cNvCxnSpPr>
            <a:stCxn id="5" idx="2"/>
            <a:endCxn id="9" idx="0"/>
          </p:cNvCxnSpPr>
          <p:nvPr/>
        </p:nvCxnSpPr>
        <p:spPr>
          <a:xfrm>
            <a:off x="1922820" y="2098689"/>
            <a:ext cx="1303008" cy="100108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a:endCxn id="10" idx="0"/>
          </p:cNvCxnSpPr>
          <p:nvPr/>
        </p:nvCxnSpPr>
        <p:spPr>
          <a:xfrm>
            <a:off x="4573945" y="2088857"/>
            <a:ext cx="472631" cy="1010921"/>
          </a:xfrm>
          <a:prstGeom prst="straightConnector1">
            <a:avLst/>
          </a:prstGeom>
          <a:ln w="38100">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41" idx="0"/>
          </p:cNvCxnSpPr>
          <p:nvPr/>
        </p:nvCxnSpPr>
        <p:spPr>
          <a:xfrm flipH="1">
            <a:off x="6876034" y="2088857"/>
            <a:ext cx="345146" cy="1010921"/>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2"/>
            <a:endCxn id="22" idx="0"/>
          </p:cNvCxnSpPr>
          <p:nvPr/>
        </p:nvCxnSpPr>
        <p:spPr>
          <a:xfrm flipH="1">
            <a:off x="1379773" y="4215422"/>
            <a:ext cx="1846055" cy="81603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2"/>
          </p:cNvCxnSpPr>
          <p:nvPr/>
        </p:nvCxnSpPr>
        <p:spPr>
          <a:xfrm flipH="1">
            <a:off x="1927146" y="4215422"/>
            <a:ext cx="1298682" cy="843213"/>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2"/>
            <a:endCxn id="24" idx="0"/>
          </p:cNvCxnSpPr>
          <p:nvPr/>
        </p:nvCxnSpPr>
        <p:spPr>
          <a:xfrm>
            <a:off x="3225828" y="4215422"/>
            <a:ext cx="282096" cy="816035"/>
          </a:xfrm>
          <a:prstGeom prst="straightConnector1">
            <a:avLst/>
          </a:prstGeom>
          <a:ln w="38100">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572362" y="2651627"/>
            <a:ext cx="8139019" cy="1852162"/>
            <a:chOff x="457465" y="2894371"/>
            <a:chExt cx="6853230" cy="1454021"/>
          </a:xfrm>
        </p:grpSpPr>
        <p:grpSp>
          <p:nvGrpSpPr>
            <p:cNvPr id="33" name="Group 32"/>
            <p:cNvGrpSpPr/>
            <p:nvPr/>
          </p:nvGrpSpPr>
          <p:grpSpPr>
            <a:xfrm>
              <a:off x="457465" y="2894371"/>
              <a:ext cx="6114050" cy="1447800"/>
              <a:chOff x="457465" y="2894371"/>
              <a:chExt cx="6114050" cy="1447800"/>
            </a:xfrm>
          </p:grpSpPr>
          <p:sp>
            <p:nvSpPr>
              <p:cNvPr id="39" name="Rectangle 38"/>
              <p:cNvSpPr/>
              <p:nvPr/>
            </p:nvSpPr>
            <p:spPr>
              <a:xfrm>
                <a:off x="1922821" y="2894371"/>
                <a:ext cx="4648694" cy="14478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Rectangle 39"/>
              <p:cNvSpPr/>
              <p:nvPr/>
            </p:nvSpPr>
            <p:spPr>
              <a:xfrm>
                <a:off x="457465" y="2894371"/>
                <a:ext cx="1506414" cy="1447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lstStyle/>
              <a:p>
                <a:pPr algn="ctr"/>
                <a:r>
                  <a:rPr lang="en-US" sz="1800" dirty="0" err="1"/>
                  <a:t>ENS</a:t>
                </a:r>
                <a:endParaRPr lang="en-US" sz="1800" dirty="0"/>
              </a:p>
              <a:p>
                <a:pPr algn="ctr"/>
                <a:r>
                  <a:rPr lang="en-US" sz="1800" dirty="0"/>
                  <a:t>Framework*</a:t>
                </a:r>
              </a:p>
            </p:txBody>
          </p:sp>
        </p:grpSp>
        <p:sp>
          <p:nvSpPr>
            <p:cNvPr id="38" name="Rectangle 37"/>
            <p:cNvSpPr/>
            <p:nvPr/>
          </p:nvSpPr>
          <p:spPr>
            <a:xfrm>
              <a:off x="6488379" y="2894372"/>
              <a:ext cx="822316" cy="145402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800" spc="-600" dirty="0"/>
                <a:t>Share Data</a:t>
              </a:r>
            </a:p>
          </p:txBody>
        </p:sp>
      </p:grpSp>
      <p:sp>
        <p:nvSpPr>
          <p:cNvPr id="34" name="Rectangle 33"/>
          <p:cNvSpPr/>
          <p:nvPr/>
        </p:nvSpPr>
        <p:spPr>
          <a:xfrm>
            <a:off x="297243" y="6019800"/>
            <a:ext cx="8541957" cy="44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*ENS Framework will include regulations and a state certification process that will govern the ENS initiative. Number of vendors still to be determined; three used for simplified illustrative purposes</a:t>
            </a:r>
          </a:p>
        </p:txBody>
      </p:sp>
      <p:cxnSp>
        <p:nvCxnSpPr>
          <p:cNvPr id="36" name="Straight Arrow Connector 35"/>
          <p:cNvCxnSpPr>
            <a:stCxn id="10" idx="2"/>
            <a:endCxn id="23" idx="0"/>
          </p:cNvCxnSpPr>
          <p:nvPr/>
        </p:nvCxnSpPr>
        <p:spPr>
          <a:xfrm>
            <a:off x="5046576" y="4215422"/>
            <a:ext cx="589499" cy="81603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p:cNvSpPr/>
          <p:nvPr/>
        </p:nvSpPr>
        <p:spPr>
          <a:xfrm>
            <a:off x="6096000" y="3099778"/>
            <a:ext cx="1560068" cy="111564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rPr>
              <a:t>ENS</a:t>
            </a:r>
            <a:r>
              <a:rPr lang="en-US" sz="1800" dirty="0">
                <a:solidFill>
                  <a:schemeClr val="tx1"/>
                </a:solidFill>
              </a:rPr>
              <a:t> 3</a:t>
            </a:r>
          </a:p>
          <a:p>
            <a:pPr algn="ctr"/>
            <a:r>
              <a:rPr lang="en-US" sz="1800" dirty="0">
                <a:solidFill>
                  <a:schemeClr val="tx1"/>
                </a:solidFill>
              </a:rPr>
              <a:t>Contract:</a:t>
            </a:r>
          </a:p>
          <a:p>
            <a:pPr algn="ctr"/>
            <a:r>
              <a:rPr lang="en-US" sz="1800" dirty="0">
                <a:solidFill>
                  <a:schemeClr val="tx1"/>
                </a:solidFill>
              </a:rPr>
              <a:t>Cape PCP</a:t>
            </a:r>
          </a:p>
        </p:txBody>
      </p:sp>
      <p:cxnSp>
        <p:nvCxnSpPr>
          <p:cNvPr id="16" name="Straight Arrow Connector 15"/>
          <p:cNvCxnSpPr>
            <a:stCxn id="10" idx="1"/>
            <a:endCxn id="9" idx="3"/>
          </p:cNvCxnSpPr>
          <p:nvPr/>
        </p:nvCxnSpPr>
        <p:spPr>
          <a:xfrm flipH="1">
            <a:off x="4013256" y="3657600"/>
            <a:ext cx="253944" cy="0"/>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1" idx="1"/>
            <a:endCxn id="10" idx="3"/>
          </p:cNvCxnSpPr>
          <p:nvPr/>
        </p:nvCxnSpPr>
        <p:spPr>
          <a:xfrm flipH="1">
            <a:off x="5825952" y="3657600"/>
            <a:ext cx="270048" cy="0"/>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p:cNvCxnSpPr>
            <a:stCxn id="9" idx="0"/>
            <a:endCxn id="41" idx="0"/>
          </p:cNvCxnSpPr>
          <p:nvPr/>
        </p:nvCxnSpPr>
        <p:spPr>
          <a:xfrm rot="5400000" flipH="1" flipV="1">
            <a:off x="5050931" y="1274675"/>
            <a:ext cx="12700" cy="3650206"/>
          </a:xfrm>
          <a:prstGeom prst="bentConnector3">
            <a:avLst>
              <a:gd name="adj1" fmla="val 1800000"/>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27273" y="5031457"/>
            <a:ext cx="8289453" cy="762000"/>
            <a:chOff x="570634" y="5031457"/>
            <a:chExt cx="8289453" cy="762000"/>
          </a:xfrm>
        </p:grpSpPr>
        <p:sp>
          <p:nvSpPr>
            <p:cNvPr id="22" name="Rectangle 21"/>
            <p:cNvSpPr/>
            <p:nvPr/>
          </p:nvSpPr>
          <p:spPr>
            <a:xfrm>
              <a:off x="570634" y="5031457"/>
              <a:ext cx="1905000" cy="762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Boston PCP</a:t>
              </a:r>
            </a:p>
          </p:txBody>
        </p:sp>
        <p:sp>
          <p:nvSpPr>
            <p:cNvPr id="23" name="Rectangle 22"/>
            <p:cNvSpPr/>
            <p:nvPr/>
          </p:nvSpPr>
          <p:spPr>
            <a:xfrm>
              <a:off x="4826936" y="5031457"/>
              <a:ext cx="1905000" cy="762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Boston CP</a:t>
              </a:r>
            </a:p>
          </p:txBody>
        </p:sp>
        <p:sp>
          <p:nvSpPr>
            <p:cNvPr id="24" name="Rectangle 23"/>
            <p:cNvSpPr/>
            <p:nvPr/>
          </p:nvSpPr>
          <p:spPr>
            <a:xfrm>
              <a:off x="2698785" y="5031457"/>
              <a:ext cx="1905000" cy="762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Boston </a:t>
              </a:r>
              <a:r>
                <a:rPr lang="en-US" sz="1800" dirty="0" err="1"/>
                <a:t>BH</a:t>
              </a:r>
              <a:endParaRPr lang="en-US" sz="1800" dirty="0"/>
            </a:p>
          </p:txBody>
        </p:sp>
        <p:sp>
          <p:nvSpPr>
            <p:cNvPr id="42" name="Rectangle 41"/>
            <p:cNvSpPr/>
            <p:nvPr/>
          </p:nvSpPr>
          <p:spPr>
            <a:xfrm>
              <a:off x="6955087" y="5031457"/>
              <a:ext cx="1905000" cy="762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Cape PCP</a:t>
              </a:r>
            </a:p>
          </p:txBody>
        </p:sp>
      </p:grpSp>
      <p:cxnSp>
        <p:nvCxnSpPr>
          <p:cNvPr id="48" name="Straight Arrow Connector 47"/>
          <p:cNvCxnSpPr>
            <a:stCxn id="41" idx="2"/>
            <a:endCxn id="42" idx="0"/>
          </p:cNvCxnSpPr>
          <p:nvPr/>
        </p:nvCxnSpPr>
        <p:spPr>
          <a:xfrm>
            <a:off x="6876034" y="4215422"/>
            <a:ext cx="888192" cy="816035"/>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678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sharing mechanics – Data reflection</a:t>
            </a:r>
          </a:p>
        </p:txBody>
      </p:sp>
      <p:sp>
        <p:nvSpPr>
          <p:cNvPr id="3" name="Slide Number Placeholder 2"/>
          <p:cNvSpPr>
            <a:spLocks noGrp="1"/>
          </p:cNvSpPr>
          <p:nvPr>
            <p:ph type="sldNum" sz="quarter" idx="11"/>
          </p:nvPr>
        </p:nvSpPr>
        <p:spPr/>
        <p:txBody>
          <a:bodyPr/>
          <a:lstStyle/>
          <a:p>
            <a:pPr>
              <a:defRPr/>
            </a:pPr>
            <a:fld id="{C368D18A-47D3-417B-8049-0A96DF46771A}" type="slidenum">
              <a:rPr lang="en-US" smtClean="0"/>
              <a:pPr>
                <a:defRPr/>
              </a:pPr>
              <a:t>14</a:t>
            </a:fld>
            <a:endParaRPr lang="en-US" dirty="0"/>
          </a:p>
        </p:txBody>
      </p:sp>
      <p:cxnSp>
        <p:nvCxnSpPr>
          <p:cNvPr id="26" name="Connector: Curved 25"/>
          <p:cNvCxnSpPr>
            <a:stCxn id="31" idx="3"/>
            <a:endCxn id="32" idx="1"/>
          </p:cNvCxnSpPr>
          <p:nvPr/>
        </p:nvCxnSpPr>
        <p:spPr>
          <a:xfrm flipV="1">
            <a:off x="2324591" y="3646493"/>
            <a:ext cx="1338689" cy="2"/>
          </a:xfrm>
          <a:prstGeom prst="curvedConnector3">
            <a:avLst>
              <a:gd name="adj1" fmla="val 50000"/>
            </a:avLst>
          </a:prstGeom>
          <a:ln>
            <a:prstDash val="sysDash"/>
            <a:tailEnd type="triangle"/>
          </a:ln>
        </p:spPr>
        <p:style>
          <a:lnRef idx="2">
            <a:schemeClr val="dk1"/>
          </a:lnRef>
          <a:fillRef idx="0">
            <a:schemeClr val="dk1"/>
          </a:fillRef>
          <a:effectRef idx="1">
            <a:schemeClr val="dk1"/>
          </a:effectRef>
          <a:fontRef idx="minor">
            <a:schemeClr val="tx1"/>
          </a:fontRef>
        </p:style>
      </p:cxnSp>
      <p:sp>
        <p:nvSpPr>
          <p:cNvPr id="4" name="Rectangle 3"/>
          <p:cNvSpPr/>
          <p:nvPr/>
        </p:nvSpPr>
        <p:spPr>
          <a:xfrm>
            <a:off x="434143" y="1539199"/>
            <a:ext cx="2209800" cy="96981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Boston Hospital</a:t>
            </a:r>
          </a:p>
        </p:txBody>
      </p:sp>
      <p:sp>
        <p:nvSpPr>
          <p:cNvPr id="7" name="Rectangle 6"/>
          <p:cNvSpPr/>
          <p:nvPr/>
        </p:nvSpPr>
        <p:spPr>
          <a:xfrm>
            <a:off x="3337757" y="4667684"/>
            <a:ext cx="2209800" cy="96981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Boston </a:t>
            </a:r>
            <a:r>
              <a:rPr lang="en-US" sz="1800" dirty="0">
                <a:latin typeface="+mj-lt"/>
              </a:rPr>
              <a:t>CP</a:t>
            </a:r>
          </a:p>
        </p:txBody>
      </p:sp>
      <p:cxnSp>
        <p:nvCxnSpPr>
          <p:cNvPr id="11" name="Straight Arrow Connector 10"/>
          <p:cNvCxnSpPr>
            <a:stCxn id="4" idx="2"/>
            <a:endCxn id="31" idx="0"/>
          </p:cNvCxnSpPr>
          <p:nvPr/>
        </p:nvCxnSpPr>
        <p:spPr>
          <a:xfrm flipH="1">
            <a:off x="1537163" y="2509017"/>
            <a:ext cx="1880" cy="7239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31" idx="2"/>
            <a:endCxn id="19" idx="0"/>
          </p:cNvCxnSpPr>
          <p:nvPr/>
        </p:nvCxnSpPr>
        <p:spPr>
          <a:xfrm>
            <a:off x="1537163" y="4060006"/>
            <a:ext cx="1880" cy="6347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32"/>
          <p:cNvSpPr/>
          <p:nvPr/>
        </p:nvSpPr>
        <p:spPr>
          <a:xfrm>
            <a:off x="6320029" y="4672421"/>
            <a:ext cx="2209800" cy="96981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ADT deleted</a:t>
            </a:r>
          </a:p>
        </p:txBody>
      </p:sp>
      <p:sp>
        <p:nvSpPr>
          <p:cNvPr id="39" name="TextBox 38"/>
          <p:cNvSpPr txBox="1"/>
          <p:nvPr/>
        </p:nvSpPr>
        <p:spPr>
          <a:xfrm>
            <a:off x="4517588" y="4175773"/>
            <a:ext cx="381000" cy="523220"/>
          </a:xfrm>
          <a:prstGeom prst="rect">
            <a:avLst/>
          </a:prstGeom>
          <a:noFill/>
        </p:spPr>
        <p:txBody>
          <a:bodyPr wrap="square" rtlCol="0">
            <a:spAutoFit/>
          </a:bodyPr>
          <a:lstStyle/>
          <a:p>
            <a:r>
              <a:rPr lang="en-US" sz="2800" dirty="0">
                <a:solidFill>
                  <a:srgbClr val="00B050"/>
                </a:solidFill>
                <a:latin typeface="+mj-lt"/>
                <a:sym typeface="Wingdings" panose="05000000000000000000" pitchFamily="2" charset="2"/>
              </a:rPr>
              <a:t></a:t>
            </a:r>
            <a:endParaRPr lang="en-US" sz="2800" dirty="0">
              <a:solidFill>
                <a:srgbClr val="00B050"/>
              </a:solidFill>
              <a:latin typeface="+mj-lt"/>
            </a:endParaRPr>
          </a:p>
        </p:txBody>
      </p:sp>
      <p:sp>
        <p:nvSpPr>
          <p:cNvPr id="41" name="TextBox 40"/>
          <p:cNvSpPr txBox="1"/>
          <p:nvPr/>
        </p:nvSpPr>
        <p:spPr>
          <a:xfrm>
            <a:off x="7552927" y="4178545"/>
            <a:ext cx="419100" cy="523220"/>
          </a:xfrm>
          <a:prstGeom prst="rect">
            <a:avLst/>
          </a:prstGeom>
          <a:noFill/>
        </p:spPr>
        <p:txBody>
          <a:bodyPr wrap="square" rtlCol="0">
            <a:spAutoFit/>
          </a:bodyPr>
          <a:lstStyle/>
          <a:p>
            <a:pPr algn="ctr"/>
            <a:r>
              <a:rPr lang="en-US" sz="2800" dirty="0">
                <a:solidFill>
                  <a:srgbClr val="FF0000"/>
                </a:solidFill>
                <a:latin typeface="+mj-lt"/>
                <a:sym typeface="Wingdings" panose="05000000000000000000" pitchFamily="2" charset="2"/>
              </a:rPr>
              <a:t></a:t>
            </a:r>
            <a:endParaRPr lang="en-US" sz="2800" dirty="0">
              <a:solidFill>
                <a:srgbClr val="FF0000"/>
              </a:solidFill>
              <a:latin typeface="+mj-lt"/>
            </a:endParaRPr>
          </a:p>
        </p:txBody>
      </p:sp>
      <p:sp>
        <p:nvSpPr>
          <p:cNvPr id="42" name="TextBox 41"/>
          <p:cNvSpPr txBox="1"/>
          <p:nvPr/>
        </p:nvSpPr>
        <p:spPr>
          <a:xfrm>
            <a:off x="3413956" y="993058"/>
            <a:ext cx="5316703" cy="2031325"/>
          </a:xfrm>
          <a:prstGeom prst="rect">
            <a:avLst/>
          </a:prstGeom>
          <a:noFill/>
          <a:ln>
            <a:solidFill>
              <a:schemeClr val="accent1">
                <a:lumMod val="50000"/>
              </a:schemeClr>
            </a:solidFill>
          </a:ln>
        </p:spPr>
        <p:txBody>
          <a:bodyPr wrap="square" rtlCol="0">
            <a:spAutoFit/>
          </a:bodyPr>
          <a:lstStyle/>
          <a:p>
            <a:pPr marL="230188" indent="-230188">
              <a:buFont typeface="+mj-lt"/>
              <a:buAutoNum type="arabicPeriod"/>
            </a:pPr>
            <a:r>
              <a:rPr lang="en-US" sz="1400" dirty="0">
                <a:latin typeface="+mj-lt"/>
              </a:rPr>
              <a:t>Boston Hospital sends ADT to </a:t>
            </a:r>
            <a:r>
              <a:rPr lang="en-US" sz="1400" dirty="0" err="1">
                <a:latin typeface="+mj-lt"/>
              </a:rPr>
              <a:t>ENS</a:t>
            </a:r>
            <a:r>
              <a:rPr lang="en-US" sz="1400" dirty="0">
                <a:latin typeface="+mj-lt"/>
              </a:rPr>
              <a:t> 1</a:t>
            </a:r>
          </a:p>
          <a:p>
            <a:pPr marL="230188" indent="-230188">
              <a:buFont typeface="+mj-lt"/>
              <a:buAutoNum type="arabicPeriod"/>
            </a:pPr>
            <a:r>
              <a:rPr lang="en-US" sz="1400" dirty="0">
                <a:latin typeface="+mj-lt"/>
              </a:rPr>
              <a:t>Current (silo): ENS 1 runs own matching algorithm, positive match for client, notification sent to Boston PCP, </a:t>
            </a:r>
            <a:r>
              <a:rPr lang="en-US" sz="1400" b="1" dirty="0">
                <a:latin typeface="+mj-lt"/>
              </a:rPr>
              <a:t>Boston CP doesn’t know that their patient was seen at Boston Hospital</a:t>
            </a:r>
          </a:p>
          <a:p>
            <a:pPr marL="230188" indent="-230188">
              <a:buFont typeface="+mj-lt"/>
              <a:buAutoNum type="arabicPeriod"/>
            </a:pPr>
            <a:r>
              <a:rPr lang="en-US" sz="1400" dirty="0">
                <a:latin typeface="+mj-lt"/>
              </a:rPr>
              <a:t>Proposal (non-silo): ENS 1 also reflects ADT copy to ENS 2 and ENS 3</a:t>
            </a:r>
          </a:p>
          <a:p>
            <a:pPr marL="230188" indent="-230188">
              <a:buFont typeface="+mj-lt"/>
              <a:buAutoNum type="arabicPeriod"/>
            </a:pPr>
            <a:r>
              <a:rPr lang="en-US" sz="1400" dirty="0" err="1">
                <a:latin typeface="+mj-lt"/>
              </a:rPr>
              <a:t>ENS</a:t>
            </a:r>
            <a:r>
              <a:rPr lang="en-US" sz="1400" dirty="0">
                <a:latin typeface="+mj-lt"/>
              </a:rPr>
              <a:t> 2 runs own matching algorithm, there is a positive match </a:t>
            </a:r>
            <a:r>
              <a:rPr lang="en-US" sz="1200" dirty="0">
                <a:solidFill>
                  <a:srgbClr val="00B050"/>
                </a:solidFill>
                <a:sym typeface="Wingdings" panose="05000000000000000000" pitchFamily="2" charset="2"/>
              </a:rPr>
              <a:t></a:t>
            </a:r>
            <a:r>
              <a:rPr lang="en-US" sz="1400" dirty="0">
                <a:latin typeface="+mj-lt"/>
              </a:rPr>
              <a:t>, notification sent to Boston CP </a:t>
            </a:r>
            <a:endParaRPr lang="en-US" sz="1400" b="1" dirty="0">
              <a:latin typeface="+mj-lt"/>
            </a:endParaRPr>
          </a:p>
          <a:p>
            <a:pPr marL="230188" indent="-230188">
              <a:buFont typeface="+mj-lt"/>
              <a:buAutoNum type="arabicPeriod"/>
            </a:pPr>
            <a:r>
              <a:rPr lang="en-US" sz="1400" dirty="0" err="1">
                <a:latin typeface="+mj-lt"/>
              </a:rPr>
              <a:t>ENS</a:t>
            </a:r>
            <a:r>
              <a:rPr lang="en-US" sz="1400" dirty="0">
                <a:latin typeface="+mj-lt"/>
              </a:rPr>
              <a:t> 3 runs own matching algorithm, there is </a:t>
            </a:r>
            <a:r>
              <a:rPr lang="en-US" sz="1400" u="sng" dirty="0">
                <a:latin typeface="+mj-lt"/>
              </a:rPr>
              <a:t>no</a:t>
            </a:r>
            <a:r>
              <a:rPr lang="en-US" sz="1400" dirty="0">
                <a:latin typeface="+mj-lt"/>
              </a:rPr>
              <a:t> positive match </a:t>
            </a:r>
            <a:r>
              <a:rPr lang="en-US" sz="1400" dirty="0">
                <a:solidFill>
                  <a:srgbClr val="FF0000"/>
                </a:solidFill>
                <a:sym typeface="Wingdings" panose="05000000000000000000" pitchFamily="2" charset="2"/>
              </a:rPr>
              <a:t></a:t>
            </a:r>
            <a:r>
              <a:rPr lang="en-US" sz="1400" dirty="0">
                <a:latin typeface="+mj-lt"/>
              </a:rPr>
              <a:t>, ADT data deleted, retaining audit data</a:t>
            </a:r>
          </a:p>
        </p:txBody>
      </p:sp>
      <p:sp>
        <p:nvSpPr>
          <p:cNvPr id="19" name="Rectangle 18"/>
          <p:cNvSpPr/>
          <p:nvPr/>
        </p:nvSpPr>
        <p:spPr>
          <a:xfrm>
            <a:off x="434143" y="4694723"/>
            <a:ext cx="2209800" cy="96981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Boston PCP</a:t>
            </a:r>
          </a:p>
        </p:txBody>
      </p:sp>
      <p:sp>
        <p:nvSpPr>
          <p:cNvPr id="8" name="Rectangle 7"/>
          <p:cNvSpPr/>
          <p:nvPr/>
        </p:nvSpPr>
        <p:spPr>
          <a:xfrm>
            <a:off x="963561" y="2622006"/>
            <a:ext cx="403123" cy="373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1</a:t>
            </a:r>
          </a:p>
        </p:txBody>
      </p:sp>
      <p:sp>
        <p:nvSpPr>
          <p:cNvPr id="23" name="Rectangle 22"/>
          <p:cNvSpPr/>
          <p:nvPr/>
        </p:nvSpPr>
        <p:spPr>
          <a:xfrm>
            <a:off x="2983472" y="3184126"/>
            <a:ext cx="403123" cy="335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3</a:t>
            </a:r>
          </a:p>
        </p:txBody>
      </p:sp>
      <p:cxnSp>
        <p:nvCxnSpPr>
          <p:cNvPr id="16" name="Connector: Elbow 15"/>
          <p:cNvCxnSpPr>
            <a:stCxn id="32" idx="2"/>
            <a:endCxn id="7" idx="0"/>
          </p:cNvCxnSpPr>
          <p:nvPr/>
        </p:nvCxnSpPr>
        <p:spPr>
          <a:xfrm rot="16200000" flipH="1">
            <a:off x="4139968" y="4364995"/>
            <a:ext cx="605376" cy="1"/>
          </a:xfrm>
          <a:prstGeom prst="bentConnector3">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p:cNvCxnSpPr>
            <a:endCxn id="33" idx="0"/>
          </p:cNvCxnSpPr>
          <p:nvPr/>
        </p:nvCxnSpPr>
        <p:spPr>
          <a:xfrm rot="5400000">
            <a:off x="7106049" y="4353540"/>
            <a:ext cx="637761" cy="12700"/>
          </a:xfrm>
          <a:prstGeom prst="bentConnector3">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65472" y="1295400"/>
            <a:ext cx="2575244" cy="4505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63561" y="4202548"/>
            <a:ext cx="403123" cy="373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2</a:t>
            </a:r>
          </a:p>
        </p:txBody>
      </p:sp>
      <p:sp>
        <p:nvSpPr>
          <p:cNvPr id="38" name="Rectangle 37"/>
          <p:cNvSpPr/>
          <p:nvPr/>
        </p:nvSpPr>
        <p:spPr>
          <a:xfrm>
            <a:off x="3155034" y="4173798"/>
            <a:ext cx="2575244" cy="16272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55416" y="4173798"/>
            <a:ext cx="2575244" cy="16272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65472" y="5823935"/>
            <a:ext cx="2575244" cy="3491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Governance: CE &amp; BAA</a:t>
            </a:r>
          </a:p>
        </p:txBody>
      </p:sp>
      <p:sp>
        <p:nvSpPr>
          <p:cNvPr id="40" name="Rectangle 39"/>
          <p:cNvSpPr/>
          <p:nvPr/>
        </p:nvSpPr>
        <p:spPr>
          <a:xfrm>
            <a:off x="3155034" y="5823935"/>
            <a:ext cx="2575244" cy="3491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Governance: CE &amp; BAA</a:t>
            </a:r>
          </a:p>
        </p:txBody>
      </p:sp>
      <p:sp>
        <p:nvSpPr>
          <p:cNvPr id="44" name="Rectangle 43"/>
          <p:cNvSpPr/>
          <p:nvPr/>
        </p:nvSpPr>
        <p:spPr>
          <a:xfrm>
            <a:off x="6155416" y="5823935"/>
            <a:ext cx="2575244" cy="3491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Governance: State</a:t>
            </a:r>
          </a:p>
        </p:txBody>
      </p:sp>
      <p:sp>
        <p:nvSpPr>
          <p:cNvPr id="45" name="Rectangle 44"/>
          <p:cNvSpPr/>
          <p:nvPr/>
        </p:nvSpPr>
        <p:spPr>
          <a:xfrm>
            <a:off x="3890888" y="4251903"/>
            <a:ext cx="403123" cy="335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4</a:t>
            </a:r>
          </a:p>
        </p:txBody>
      </p:sp>
      <p:sp>
        <p:nvSpPr>
          <p:cNvPr id="46" name="Rectangle 45"/>
          <p:cNvSpPr/>
          <p:nvPr/>
        </p:nvSpPr>
        <p:spPr>
          <a:xfrm>
            <a:off x="6814002" y="4268886"/>
            <a:ext cx="403123" cy="335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5</a:t>
            </a:r>
          </a:p>
        </p:txBody>
      </p:sp>
      <p:sp>
        <p:nvSpPr>
          <p:cNvPr id="51" name="Rectangle 50"/>
          <p:cNvSpPr/>
          <p:nvPr/>
        </p:nvSpPr>
        <p:spPr>
          <a:xfrm>
            <a:off x="266802" y="6173072"/>
            <a:ext cx="8465187" cy="2944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Federal obligations: HIPAA and 42 CFR Part 2 | State obligations: HIV and genetic testing</a:t>
            </a:r>
          </a:p>
        </p:txBody>
      </p:sp>
      <p:sp>
        <p:nvSpPr>
          <p:cNvPr id="31" name="Rectangle: Rounded Corners 30"/>
          <p:cNvSpPr/>
          <p:nvPr/>
        </p:nvSpPr>
        <p:spPr>
          <a:xfrm>
            <a:off x="749735" y="3232983"/>
            <a:ext cx="1574856" cy="827023"/>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rPr>
              <a:t>ENS</a:t>
            </a:r>
            <a:r>
              <a:rPr lang="en-US" sz="1800" dirty="0">
                <a:solidFill>
                  <a:schemeClr val="tx1"/>
                </a:solidFill>
              </a:rPr>
              <a:t> 1</a:t>
            </a:r>
          </a:p>
          <a:p>
            <a:pPr algn="ctr"/>
            <a:r>
              <a:rPr lang="en-US" sz="1800" dirty="0">
                <a:solidFill>
                  <a:schemeClr val="tx1"/>
                </a:solidFill>
              </a:rPr>
              <a:t>Contract:</a:t>
            </a:r>
          </a:p>
          <a:p>
            <a:pPr algn="ctr"/>
            <a:r>
              <a:rPr lang="en-US" sz="1800" dirty="0">
                <a:solidFill>
                  <a:schemeClr val="tx1"/>
                </a:solidFill>
              </a:rPr>
              <a:t>Boston PCP </a:t>
            </a:r>
          </a:p>
        </p:txBody>
      </p:sp>
      <p:cxnSp>
        <p:nvCxnSpPr>
          <p:cNvPr id="47" name="Connector: Curved 25"/>
          <p:cNvCxnSpPr/>
          <p:nvPr/>
        </p:nvCxnSpPr>
        <p:spPr>
          <a:xfrm flipV="1">
            <a:off x="2324590" y="3855195"/>
            <a:ext cx="4320963" cy="31798"/>
          </a:xfrm>
          <a:prstGeom prst="curvedConnector3">
            <a:avLst>
              <a:gd name="adj1" fmla="val 50000"/>
            </a:avLst>
          </a:prstGeom>
          <a:ln>
            <a:prstDash val="sysDash"/>
            <a:tailEnd type="triangle"/>
          </a:ln>
        </p:spPr>
        <p:style>
          <a:lnRef idx="2">
            <a:schemeClr val="dk1"/>
          </a:lnRef>
          <a:fillRef idx="0">
            <a:schemeClr val="dk1"/>
          </a:fillRef>
          <a:effectRef idx="1">
            <a:schemeClr val="dk1"/>
          </a:effectRef>
          <a:fontRef idx="minor">
            <a:schemeClr val="tx1"/>
          </a:fontRef>
        </p:style>
      </p:cxnSp>
      <p:sp>
        <p:nvSpPr>
          <p:cNvPr id="32" name="Rectangle: Rounded Corners 31"/>
          <p:cNvSpPr/>
          <p:nvPr/>
        </p:nvSpPr>
        <p:spPr>
          <a:xfrm>
            <a:off x="3663280" y="3230678"/>
            <a:ext cx="1558752" cy="83163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rPr>
              <a:t>ENS</a:t>
            </a:r>
            <a:r>
              <a:rPr lang="en-US" sz="1800" dirty="0">
                <a:solidFill>
                  <a:schemeClr val="tx1"/>
                </a:solidFill>
              </a:rPr>
              <a:t> 2</a:t>
            </a:r>
          </a:p>
          <a:p>
            <a:pPr algn="ctr"/>
            <a:r>
              <a:rPr lang="en-US" sz="1800" dirty="0">
                <a:solidFill>
                  <a:schemeClr val="tx1"/>
                </a:solidFill>
              </a:rPr>
              <a:t>Contract:</a:t>
            </a:r>
          </a:p>
          <a:p>
            <a:pPr algn="ctr"/>
            <a:r>
              <a:rPr lang="en-US" sz="1800" dirty="0">
                <a:solidFill>
                  <a:schemeClr val="tx1"/>
                </a:solidFill>
              </a:rPr>
              <a:t>Boston CP</a:t>
            </a:r>
          </a:p>
        </p:txBody>
      </p:sp>
      <p:sp>
        <p:nvSpPr>
          <p:cNvPr id="48" name="Rectangle 47"/>
          <p:cNvSpPr/>
          <p:nvPr/>
        </p:nvSpPr>
        <p:spPr>
          <a:xfrm>
            <a:off x="5752293" y="3330901"/>
            <a:ext cx="403123" cy="335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3</a:t>
            </a:r>
          </a:p>
        </p:txBody>
      </p:sp>
      <p:sp>
        <p:nvSpPr>
          <p:cNvPr id="49" name="Rectangle: Rounded Corners 48"/>
          <p:cNvSpPr/>
          <p:nvPr/>
        </p:nvSpPr>
        <p:spPr>
          <a:xfrm>
            <a:off x="6639203" y="3238956"/>
            <a:ext cx="1558752" cy="83163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rPr>
              <a:t>ENS</a:t>
            </a:r>
            <a:r>
              <a:rPr lang="en-US" sz="1800" dirty="0">
                <a:solidFill>
                  <a:schemeClr val="tx1"/>
                </a:solidFill>
              </a:rPr>
              <a:t> 3</a:t>
            </a:r>
          </a:p>
          <a:p>
            <a:pPr algn="ctr"/>
            <a:r>
              <a:rPr lang="en-US" sz="1800" dirty="0">
                <a:solidFill>
                  <a:schemeClr val="tx1"/>
                </a:solidFill>
              </a:rPr>
              <a:t>Contract:</a:t>
            </a:r>
          </a:p>
          <a:p>
            <a:pPr algn="ctr"/>
            <a:r>
              <a:rPr lang="en-US" sz="1800" dirty="0">
                <a:solidFill>
                  <a:schemeClr val="tx1"/>
                </a:solidFill>
              </a:rPr>
              <a:t>Cape PCP</a:t>
            </a:r>
          </a:p>
        </p:txBody>
      </p:sp>
    </p:spTree>
    <p:extLst>
      <p:ext uri="{BB962C8B-B14F-4D97-AF65-F5344CB8AC3E}">
        <p14:creationId xmlns:p14="http://schemas.microsoft.com/office/powerpoint/2010/main" val="332049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6172199" cy="792162"/>
          </a:xfrm>
        </p:spPr>
        <p:txBody>
          <a:bodyPr/>
          <a:lstStyle/>
          <a:p>
            <a:r>
              <a:rPr lang="en-US" dirty="0"/>
              <a:t>ENS Initiative: Regulatory and certification process</a:t>
            </a:r>
          </a:p>
        </p:txBody>
      </p:sp>
      <p:sp>
        <p:nvSpPr>
          <p:cNvPr id="3" name="Slide Number Placeholder 2"/>
          <p:cNvSpPr>
            <a:spLocks noGrp="1"/>
          </p:cNvSpPr>
          <p:nvPr>
            <p:ph type="sldNum" sz="quarter" idx="11"/>
          </p:nvPr>
        </p:nvSpPr>
        <p:spPr/>
        <p:txBody>
          <a:bodyPr/>
          <a:lstStyle/>
          <a:p>
            <a:pPr>
              <a:defRPr/>
            </a:pPr>
            <a:fld id="{C368D18A-47D3-417B-8049-0A96DF46771A}" type="slidenum">
              <a:rPr lang="en-US" smtClean="0"/>
              <a:pPr>
                <a:defRPr/>
              </a:pPr>
              <a:t>15</a:t>
            </a:fld>
            <a:endParaRPr lang="en-US" dirty="0"/>
          </a:p>
        </p:txBody>
      </p:sp>
      <p:grpSp>
        <p:nvGrpSpPr>
          <p:cNvPr id="5" name="Group 4"/>
          <p:cNvGrpSpPr/>
          <p:nvPr/>
        </p:nvGrpSpPr>
        <p:grpSpPr>
          <a:xfrm>
            <a:off x="412954" y="1842307"/>
            <a:ext cx="8298426" cy="1477529"/>
            <a:chOff x="412954" y="1617542"/>
            <a:chExt cx="8298426" cy="1477529"/>
          </a:xfrm>
        </p:grpSpPr>
        <p:sp>
          <p:nvSpPr>
            <p:cNvPr id="12" name="Rectangle 11"/>
            <p:cNvSpPr/>
            <p:nvPr/>
          </p:nvSpPr>
          <p:spPr>
            <a:xfrm>
              <a:off x="2251586" y="1617542"/>
              <a:ext cx="6459794" cy="147752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Implement a regulatory framework that:</a:t>
              </a:r>
            </a:p>
            <a:p>
              <a:pPr marL="628506" lvl="1" indent="-171450">
                <a:buFont typeface="Arial" panose="020B0604020202020204" pitchFamily="34" charset="0"/>
                <a:buChar char="•"/>
              </a:pPr>
              <a:r>
                <a:rPr lang="en-US" sz="1800" dirty="0">
                  <a:solidFill>
                    <a:schemeClr val="tx1"/>
                  </a:solidFill>
                </a:rPr>
                <a:t>Supports initiatives that the HIway would facilitate to improve health care delivery, quality, and coordination </a:t>
              </a:r>
            </a:p>
            <a:p>
              <a:pPr marL="628506" lvl="1" indent="-171450">
                <a:buFont typeface="Arial" panose="020B0604020202020204" pitchFamily="34" charset="0"/>
                <a:buChar char="•"/>
              </a:pPr>
              <a:r>
                <a:rPr lang="en-US" sz="1800" dirty="0">
                  <a:solidFill>
                    <a:schemeClr val="tx1"/>
                  </a:solidFill>
                </a:rPr>
                <a:t>Promotes robust privacy and security standards that protect patient data</a:t>
              </a:r>
            </a:p>
          </p:txBody>
        </p:sp>
        <p:sp>
          <p:nvSpPr>
            <p:cNvPr id="11" name="Rectangle 10"/>
            <p:cNvSpPr/>
            <p:nvPr/>
          </p:nvSpPr>
          <p:spPr>
            <a:xfrm>
              <a:off x="412954" y="1617542"/>
              <a:ext cx="1838632" cy="14775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t>Objectives:</a:t>
              </a:r>
            </a:p>
          </p:txBody>
        </p:sp>
      </p:grpSp>
      <p:sp>
        <p:nvSpPr>
          <p:cNvPr id="14" name="Rectangle 13"/>
          <p:cNvSpPr/>
          <p:nvPr/>
        </p:nvSpPr>
        <p:spPr>
          <a:xfrm>
            <a:off x="2251586" y="3581774"/>
            <a:ext cx="6459794" cy="106849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800" dirty="0">
                <a:solidFill>
                  <a:schemeClr val="tx1"/>
                </a:solidFill>
              </a:rPr>
              <a:t>Establish a HIway-facilitated framework, including </a:t>
            </a:r>
            <a:r>
              <a:rPr lang="en-US" sz="1800" dirty="0" err="1">
                <a:solidFill>
                  <a:schemeClr val="tx1"/>
                </a:solidFill>
              </a:rPr>
              <a:t>ENS</a:t>
            </a:r>
            <a:r>
              <a:rPr lang="en-US" sz="1800" dirty="0">
                <a:solidFill>
                  <a:schemeClr val="tx1"/>
                </a:solidFill>
              </a:rPr>
              <a:t> certification process</a:t>
            </a:r>
          </a:p>
          <a:p>
            <a:pPr marL="171450" indent="-171450">
              <a:buFont typeface="Arial" panose="020B0604020202020204" pitchFamily="34" charset="0"/>
              <a:buChar char="•"/>
            </a:pPr>
            <a:r>
              <a:rPr lang="en-US" sz="1800" dirty="0">
                <a:solidFill>
                  <a:schemeClr val="tx1"/>
                </a:solidFill>
              </a:rPr>
              <a:t>Require providers to submit ADT feeds to certified </a:t>
            </a:r>
            <a:r>
              <a:rPr lang="en-US" sz="1800" dirty="0" err="1">
                <a:solidFill>
                  <a:schemeClr val="tx1"/>
                </a:solidFill>
              </a:rPr>
              <a:t>ENS</a:t>
            </a:r>
            <a:r>
              <a:rPr lang="en-US" sz="1800" dirty="0">
                <a:solidFill>
                  <a:schemeClr val="tx1"/>
                </a:solidFill>
              </a:rPr>
              <a:t> vendor(s)</a:t>
            </a:r>
          </a:p>
        </p:txBody>
      </p:sp>
      <p:sp>
        <p:nvSpPr>
          <p:cNvPr id="15" name="Rectangle 14"/>
          <p:cNvSpPr/>
          <p:nvPr/>
        </p:nvSpPr>
        <p:spPr>
          <a:xfrm>
            <a:off x="412954" y="3571897"/>
            <a:ext cx="1838632" cy="106849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t>Regulations:</a:t>
            </a:r>
          </a:p>
        </p:txBody>
      </p:sp>
      <p:grpSp>
        <p:nvGrpSpPr>
          <p:cNvPr id="6" name="Group 5"/>
          <p:cNvGrpSpPr/>
          <p:nvPr/>
        </p:nvGrpSpPr>
        <p:grpSpPr>
          <a:xfrm>
            <a:off x="412954" y="4898491"/>
            <a:ext cx="8298426" cy="1045109"/>
            <a:chOff x="412954" y="5127091"/>
            <a:chExt cx="8298426" cy="1045109"/>
          </a:xfrm>
        </p:grpSpPr>
        <p:sp>
          <p:nvSpPr>
            <p:cNvPr id="16" name="Rectangle 15"/>
            <p:cNvSpPr/>
            <p:nvPr/>
          </p:nvSpPr>
          <p:spPr>
            <a:xfrm>
              <a:off x="2251586" y="5127091"/>
              <a:ext cx="6459794" cy="104510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800" dirty="0" err="1">
                  <a:solidFill>
                    <a:schemeClr val="tx1"/>
                  </a:solidFill>
                </a:rPr>
                <a:t>EOHHS</a:t>
              </a:r>
              <a:r>
                <a:rPr lang="en-US" sz="1800" dirty="0">
                  <a:solidFill>
                    <a:schemeClr val="tx1"/>
                  </a:solidFill>
                </a:rPr>
                <a:t> to develop detailed objective criteria to determine certification eligibility</a:t>
              </a:r>
            </a:p>
            <a:p>
              <a:pPr marL="171450" indent="-171450">
                <a:buFont typeface="Arial" panose="020B0604020202020204" pitchFamily="34" charset="0"/>
                <a:buChar char="•"/>
              </a:pPr>
              <a:r>
                <a:rPr lang="en-US" sz="1800" dirty="0">
                  <a:solidFill>
                    <a:schemeClr val="tx1"/>
                  </a:solidFill>
                </a:rPr>
                <a:t>Define </a:t>
              </a:r>
              <a:r>
                <a:rPr lang="en-US" sz="1800" dirty="0" err="1">
                  <a:solidFill>
                    <a:schemeClr val="tx1"/>
                  </a:solidFill>
                </a:rPr>
                <a:t>ENS</a:t>
              </a:r>
              <a:r>
                <a:rPr lang="en-US" sz="1800" dirty="0">
                  <a:solidFill>
                    <a:schemeClr val="tx1"/>
                  </a:solidFill>
                </a:rPr>
                <a:t> “rules of the road” through vendor certification (</a:t>
              </a:r>
              <a:r>
                <a:rPr lang="en-US" sz="1800" dirty="0" err="1">
                  <a:solidFill>
                    <a:schemeClr val="tx1"/>
                  </a:solidFill>
                </a:rPr>
                <a:t>eg</a:t>
              </a:r>
              <a:r>
                <a:rPr lang="en-US" sz="1800" dirty="0">
                  <a:solidFill>
                    <a:schemeClr val="tx1"/>
                  </a:solidFill>
                </a:rPr>
                <a:t>. limit use cases, require vendor reflection, etc.)</a:t>
              </a:r>
            </a:p>
          </p:txBody>
        </p:sp>
        <p:sp>
          <p:nvSpPr>
            <p:cNvPr id="17" name="Rectangle 16"/>
            <p:cNvSpPr/>
            <p:nvPr/>
          </p:nvSpPr>
          <p:spPr>
            <a:xfrm>
              <a:off x="412954" y="5127091"/>
              <a:ext cx="1838632" cy="104510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t>Certification:</a:t>
              </a:r>
            </a:p>
          </p:txBody>
        </p:sp>
      </p:grpSp>
    </p:spTree>
    <p:extLst>
      <p:ext uri="{BB962C8B-B14F-4D97-AF65-F5344CB8AC3E}">
        <p14:creationId xmlns:p14="http://schemas.microsoft.com/office/powerpoint/2010/main" val="3685257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Proposed: </a:t>
            </a:r>
            <a:r>
              <a:rPr lang="en-US" dirty="0" err="1"/>
              <a:t>HIway</a:t>
            </a:r>
            <a:r>
              <a:rPr lang="en-US" dirty="0"/>
              <a:t>-facilitated services</a:t>
            </a:r>
            <a:endParaRPr lang="en-US" sz="2000" dirty="0"/>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16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27552142"/>
              </p:ext>
            </p:extLst>
          </p:nvPr>
        </p:nvGraphicFramePr>
        <p:xfrm>
          <a:off x="132239" y="2139710"/>
          <a:ext cx="8868789" cy="3902611"/>
        </p:xfrm>
        <a:graphic>
          <a:graphicData uri="http://schemas.openxmlformats.org/drawingml/2006/table">
            <a:tbl>
              <a:tblPr bandRow="1">
                <a:tableStyleId>{5C22544A-7EE6-4342-B048-85BDC9FD1C3A}</a:tableStyleId>
              </a:tblPr>
              <a:tblGrid>
                <a:gridCol w="1371601">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5287388">
                  <a:extLst>
                    <a:ext uri="{9D8B030D-6E8A-4147-A177-3AD203B41FA5}">
                      <a16:colId xmlns:a16="http://schemas.microsoft.com/office/drawing/2014/main" val="20002"/>
                    </a:ext>
                  </a:extLst>
                </a:gridCol>
              </a:tblGrid>
              <a:tr h="377947">
                <a:tc>
                  <a:txBody>
                    <a:bodyPr/>
                    <a:lstStyle/>
                    <a:p>
                      <a:pPr marL="114300" indent="-114300"/>
                      <a:r>
                        <a:rPr lang="en-US" sz="1600" b="1" dirty="0"/>
                        <a:t>Function </a:t>
                      </a:r>
                    </a:p>
                  </a:txBody>
                  <a:tcPr/>
                </a:tc>
                <a:tc>
                  <a:txBody>
                    <a:bodyPr/>
                    <a:lstStyle/>
                    <a:p>
                      <a:r>
                        <a:rPr lang="en-US" sz="1600" b="1" dirty="0"/>
                        <a:t>Example</a:t>
                      </a:r>
                      <a:r>
                        <a:rPr lang="en-US" sz="1600" b="1" baseline="0" dirty="0"/>
                        <a:t> use cases</a:t>
                      </a:r>
                      <a:endParaRPr lang="en-US" sz="1600" b="1" dirty="0"/>
                    </a:p>
                  </a:txBody>
                  <a:tcPr/>
                </a:tc>
                <a:tc>
                  <a:txBody>
                    <a:bodyPr/>
                    <a:lstStyle/>
                    <a:p>
                      <a:r>
                        <a:rPr lang="en-US" sz="1600" b="1" dirty="0"/>
                        <a:t>Key</a:t>
                      </a:r>
                      <a:r>
                        <a:rPr lang="en-US" sz="1600" b="1" baseline="0" dirty="0"/>
                        <a:t> point</a:t>
                      </a:r>
                      <a:endParaRPr lang="en-US" sz="1600" b="1" dirty="0"/>
                    </a:p>
                  </a:txBody>
                  <a:tcPr/>
                </a:tc>
                <a:extLst>
                  <a:ext uri="{0D108BD9-81ED-4DB2-BD59-A6C34878D82A}">
                    <a16:rowId xmlns:a16="http://schemas.microsoft.com/office/drawing/2014/main" val="10000"/>
                  </a:ext>
                </a:extLst>
              </a:tr>
              <a:tr h="1067161">
                <a:tc>
                  <a:txBody>
                    <a:bodyPr/>
                    <a:lstStyle/>
                    <a:p>
                      <a:pPr marL="166688" marR="0" lvl="2" indent="-166688" algn="l" defTabSz="914109" rtl="0" eaLnBrk="1" fontAlgn="auto" latinLnBrk="0" hangingPunct="1">
                        <a:lnSpc>
                          <a:spcPct val="100000"/>
                        </a:lnSpc>
                        <a:spcBef>
                          <a:spcPts val="0"/>
                        </a:spcBef>
                        <a:spcAft>
                          <a:spcPts val="0"/>
                        </a:spcAft>
                        <a:buClrTx/>
                        <a:buSzTx/>
                        <a:buFontTx/>
                        <a:buNone/>
                        <a:tabLst>
                          <a:tab pos="166688" algn="l"/>
                        </a:tabLst>
                        <a:defRPr/>
                      </a:pPr>
                      <a:r>
                        <a:rPr lang="en-US" sz="1600" dirty="0"/>
                        <a:t>1.</a:t>
                      </a:r>
                      <a:r>
                        <a:rPr lang="en-US" sz="1600" baseline="0" dirty="0"/>
                        <a:t> Direct messaging</a:t>
                      </a:r>
                      <a:endParaRPr lang="en-US" sz="1600" dirty="0"/>
                    </a:p>
                  </a:txBody>
                  <a:tcPr/>
                </a:tc>
                <a:tc>
                  <a:txBody>
                    <a:bodyPr/>
                    <a:lstStyle/>
                    <a:p>
                      <a:pPr marL="228600" indent="-228600">
                        <a:spcAft>
                          <a:spcPts val="600"/>
                        </a:spcAft>
                        <a:buFont typeface="+mj-lt"/>
                        <a:buAutoNum type="alphaLcParenR"/>
                      </a:pPr>
                      <a:r>
                        <a:rPr lang="en-US" sz="1600" dirty="0"/>
                        <a:t>Provider-to-provider communication</a:t>
                      </a:r>
                    </a:p>
                    <a:p>
                      <a:pPr marL="228600" indent="-228600">
                        <a:spcAft>
                          <a:spcPts val="600"/>
                        </a:spcAft>
                        <a:buFont typeface="+mj-lt"/>
                        <a:buAutoNum type="alphaLcParenR"/>
                      </a:pPr>
                      <a:r>
                        <a:rPr lang="en-US" sz="1600" dirty="0"/>
                        <a:t> Public health reporting</a:t>
                      </a:r>
                    </a:p>
                    <a:p>
                      <a:pPr marL="228600" indent="-228600">
                        <a:spcAft>
                          <a:spcPts val="600"/>
                        </a:spcAft>
                        <a:buFont typeface="+mj-lt"/>
                        <a:buAutoNum type="alphaLcParenR"/>
                      </a:pPr>
                      <a:r>
                        <a:rPr lang="en-US" sz="1600" dirty="0"/>
                        <a:t> </a:t>
                      </a:r>
                      <a:r>
                        <a:rPr lang="en-US" sz="1600" b="0" dirty="0"/>
                        <a:t>Quality reporting</a:t>
                      </a:r>
                    </a:p>
                  </a:txBody>
                  <a:tcPr/>
                </a:tc>
                <a:tc>
                  <a:txBody>
                    <a:bodyPr/>
                    <a:lstStyle/>
                    <a:p>
                      <a:r>
                        <a:rPr lang="en-US" sz="1600" dirty="0"/>
                        <a:t>The</a:t>
                      </a:r>
                      <a:r>
                        <a:rPr lang="en-US" sz="1600" baseline="0" dirty="0"/>
                        <a:t> HIway </a:t>
                      </a:r>
                      <a:r>
                        <a:rPr lang="en-US" sz="1600" b="1" baseline="0" dirty="0"/>
                        <a:t>may</a:t>
                      </a:r>
                      <a:r>
                        <a:rPr lang="en-US" sz="1600" baseline="0" dirty="0"/>
                        <a:t> </a:t>
                      </a:r>
                      <a:r>
                        <a:rPr lang="en-US" sz="1600" b="1" baseline="0" dirty="0"/>
                        <a:t>NOT </a:t>
                      </a:r>
                      <a:r>
                        <a:rPr lang="en-US" sz="1600" baseline="0" dirty="0"/>
                        <a:t>use or analyze information for </a:t>
                      </a:r>
                      <a:br>
                        <a:rPr lang="en-US" sz="1600" baseline="0" dirty="0"/>
                      </a:br>
                      <a:r>
                        <a:rPr lang="en-US" sz="1600" baseline="0" dirty="0"/>
                        <a:t>Direct Messaging.</a:t>
                      </a:r>
                    </a:p>
                  </a:txBody>
                  <a:tcPr/>
                </a:tc>
                <a:extLst>
                  <a:ext uri="{0D108BD9-81ED-4DB2-BD59-A6C34878D82A}">
                    <a16:rowId xmlns:a16="http://schemas.microsoft.com/office/drawing/2014/main" val="10001"/>
                  </a:ext>
                </a:extLst>
              </a:tr>
              <a:tr h="1127021">
                <a:tc>
                  <a:txBody>
                    <a:bodyPr/>
                    <a:lstStyle/>
                    <a:p>
                      <a:pPr marL="166688" indent="-166688">
                        <a:tabLst>
                          <a:tab pos="166688" algn="l"/>
                        </a:tabLst>
                      </a:pPr>
                      <a:r>
                        <a:rPr lang="en-US" sz="1600" dirty="0"/>
                        <a:t>2. (Proposed)</a:t>
                      </a:r>
                      <a:r>
                        <a:rPr lang="en-US" sz="1600" baseline="0" dirty="0"/>
                        <a:t> </a:t>
                      </a:r>
                      <a:r>
                        <a:rPr lang="en-US" sz="1600" dirty="0"/>
                        <a:t>HIway-facilitated</a:t>
                      </a:r>
                      <a:r>
                        <a:rPr lang="en-US" sz="1600" baseline="0" dirty="0"/>
                        <a:t> services</a:t>
                      </a:r>
                      <a:endParaRPr lang="en-US" sz="1600" dirty="0"/>
                    </a:p>
                  </a:txBody>
                  <a:tcPr/>
                </a:tc>
                <a:tc>
                  <a:txBody>
                    <a:bodyPr/>
                    <a:lstStyle/>
                    <a:p>
                      <a:pPr marL="228600" indent="-228600">
                        <a:spcAft>
                          <a:spcPts val="600"/>
                        </a:spcAft>
                        <a:buFont typeface="+mj-lt"/>
                        <a:buAutoNum type="alphaLcParenR"/>
                      </a:pPr>
                      <a:r>
                        <a:rPr lang="en-US" sz="1600" b="0" dirty="0"/>
                        <a:t>Market-based ENS (proposed)</a:t>
                      </a:r>
                    </a:p>
                  </a:txBody>
                  <a:tcPr/>
                </a:tc>
                <a:tc>
                  <a:txBody>
                    <a:bodyPr/>
                    <a:lstStyle/>
                    <a:p>
                      <a:pPr marL="0" marR="0" lvl="0" indent="0" algn="l" defTabSz="914109" rtl="0" eaLnBrk="1" fontAlgn="auto" latinLnBrk="0" hangingPunct="1">
                        <a:lnSpc>
                          <a:spcPct val="100000"/>
                        </a:lnSpc>
                        <a:spcBef>
                          <a:spcPts val="0"/>
                        </a:spcBef>
                        <a:spcAft>
                          <a:spcPts val="0"/>
                        </a:spcAft>
                        <a:buClrTx/>
                        <a:buSzTx/>
                        <a:buFontTx/>
                        <a:buNone/>
                        <a:tabLst/>
                        <a:defRPr/>
                      </a:pPr>
                      <a:r>
                        <a:rPr lang="en-US" sz="1600" dirty="0"/>
                        <a:t>The</a:t>
                      </a:r>
                      <a:r>
                        <a:rPr lang="en-US" sz="1600" baseline="0" dirty="0"/>
                        <a:t> HIway </a:t>
                      </a:r>
                      <a:r>
                        <a:rPr lang="en-US" sz="1600" b="1" baseline="0" dirty="0"/>
                        <a:t>may</a:t>
                      </a:r>
                      <a:r>
                        <a:rPr lang="en-US" sz="1600" baseline="0" dirty="0"/>
                        <a:t> </a:t>
                      </a:r>
                      <a:r>
                        <a:rPr lang="en-US" sz="1600" b="1" baseline="0" dirty="0"/>
                        <a:t>NOT </a:t>
                      </a:r>
                      <a:r>
                        <a:rPr lang="en-US" sz="1600" baseline="0" dirty="0"/>
                        <a:t>use or analyze information transmitted by HIway-facilitated services. </a:t>
                      </a:r>
                      <a:endParaRPr lang="en-US" sz="1600" kern="1200" baseline="0" dirty="0">
                        <a:solidFill>
                          <a:schemeClr val="dk1"/>
                        </a:solidFill>
                        <a:latin typeface="+mn-lt"/>
                        <a:ea typeface="+mn-ea"/>
                        <a:cs typeface="+mn-cs"/>
                      </a:endParaRPr>
                    </a:p>
                  </a:txBody>
                  <a:tcPr/>
                </a:tc>
                <a:extLst>
                  <a:ext uri="{0D108BD9-81ED-4DB2-BD59-A6C34878D82A}">
                    <a16:rowId xmlns:a16="http://schemas.microsoft.com/office/drawing/2014/main" val="637360803"/>
                  </a:ext>
                </a:extLst>
              </a:tr>
              <a:tr h="934603">
                <a:tc>
                  <a:txBody>
                    <a:bodyPr/>
                    <a:lstStyle/>
                    <a:p>
                      <a:pPr marL="166688" indent="-166688">
                        <a:tabLst>
                          <a:tab pos="166688" algn="l"/>
                        </a:tabLst>
                      </a:pPr>
                      <a:r>
                        <a:rPr lang="en-US" sz="1600" dirty="0"/>
                        <a:t>3. </a:t>
                      </a:r>
                      <a:r>
                        <a:rPr lang="en-US" sz="1600" baseline="0" dirty="0"/>
                        <a:t>HIway-sponsored services</a:t>
                      </a:r>
                      <a:endParaRPr lang="en-US" sz="1600" dirty="0"/>
                    </a:p>
                  </a:txBody>
                  <a:tcPr/>
                </a:tc>
                <a:tc>
                  <a:txBody>
                    <a:bodyPr/>
                    <a:lstStyle/>
                    <a:p>
                      <a:pPr marL="228600" marR="0" indent="-228600" algn="l" defTabSz="914109" rtl="0" eaLnBrk="1" fontAlgn="auto" latinLnBrk="0" hangingPunct="1">
                        <a:lnSpc>
                          <a:spcPct val="100000"/>
                        </a:lnSpc>
                        <a:spcBef>
                          <a:spcPts val="0"/>
                        </a:spcBef>
                        <a:spcAft>
                          <a:spcPts val="600"/>
                        </a:spcAft>
                        <a:buClrTx/>
                        <a:buSzTx/>
                        <a:buFontTx/>
                        <a:buAutoNum type="alphaLcParenR"/>
                        <a:tabLst/>
                        <a:defRPr/>
                      </a:pPr>
                      <a:r>
                        <a:rPr lang="en-US" sz="1600" baseline="0" dirty="0"/>
                        <a:t>State-operated ENS model (as initially proposed via RFR)</a:t>
                      </a:r>
                      <a:endParaRPr lang="en-US" sz="1600" i="1" baseline="0" dirty="0"/>
                    </a:p>
                  </a:txBody>
                  <a:tcPr/>
                </a:tc>
                <a:tc>
                  <a:txBody>
                    <a:bodyPr/>
                    <a:lstStyle/>
                    <a:p>
                      <a:pPr algn="l"/>
                      <a:r>
                        <a:rPr lang="en-US" sz="1600" dirty="0"/>
                        <a:t>The HIway</a:t>
                      </a:r>
                      <a:r>
                        <a:rPr lang="en-US" sz="1600" baseline="0" dirty="0"/>
                        <a:t> </a:t>
                      </a:r>
                      <a:r>
                        <a:rPr lang="en-US" sz="1600" b="1" baseline="0" dirty="0"/>
                        <a:t>may</a:t>
                      </a:r>
                      <a:r>
                        <a:rPr lang="en-US" sz="1600" baseline="0" dirty="0"/>
                        <a:t> use or analyze information from </a:t>
                      </a:r>
                      <a:r>
                        <a:rPr lang="en-US" sz="1600" baseline="0" dirty="0" err="1"/>
                        <a:t>HIway</a:t>
                      </a:r>
                      <a:r>
                        <a:rPr lang="en-US" sz="1600" baseline="0" dirty="0"/>
                        <a:t>-sponsored services, but </a:t>
                      </a:r>
                      <a:r>
                        <a:rPr lang="en-US" sz="1600" kern="1200" baseline="0" dirty="0">
                          <a:solidFill>
                            <a:schemeClr val="dk1"/>
                          </a:solidFill>
                          <a:latin typeface="+mn-lt"/>
                          <a:ea typeface="+mn-ea"/>
                          <a:cs typeface="+mn-cs"/>
                        </a:rPr>
                        <a:t>stores only the minimum amount necessary to perform the designated function.</a:t>
                      </a:r>
                    </a:p>
                  </a:txBody>
                  <a:tcPr/>
                </a:tc>
                <a:extLst>
                  <a:ext uri="{0D108BD9-81ED-4DB2-BD59-A6C34878D82A}">
                    <a16:rowId xmlns:a16="http://schemas.microsoft.com/office/drawing/2014/main" val="10002"/>
                  </a:ext>
                </a:extLst>
              </a:tr>
            </a:tbl>
          </a:graphicData>
        </a:graphic>
      </p:graphicFrame>
      <p:sp>
        <p:nvSpPr>
          <p:cNvPr id="7" name="Rectangle 6"/>
          <p:cNvSpPr/>
          <p:nvPr/>
        </p:nvSpPr>
        <p:spPr>
          <a:xfrm>
            <a:off x="132239" y="5475197"/>
            <a:ext cx="8888950" cy="752382"/>
          </a:xfrm>
          <a:prstGeom prst="rect">
            <a:avLst/>
          </a:prstGeom>
          <a:noFill/>
          <a:ln w="9525" cap="flat" cmpd="sng" algn="ctr">
            <a:noFill/>
            <a:prstDash val="solid"/>
          </a:ln>
          <a:effectLst/>
        </p:spPr>
        <p:txBody>
          <a:bodyPr lIns="92866" tIns="46437" rIns="92866" bIns="46437" rtlCol="0" anchor="ctr"/>
          <a:lstStyle/>
          <a:p>
            <a:pPr marL="114300" lvl="0" indent="-114300">
              <a:spcAft>
                <a:spcPts val="600"/>
              </a:spcAft>
            </a:pPr>
            <a:endParaRPr lang="en-US" sz="1200" i="1" dirty="0">
              <a:latin typeface="+mj-lt"/>
            </a:endParaRPr>
          </a:p>
        </p:txBody>
      </p:sp>
      <p:sp>
        <p:nvSpPr>
          <p:cNvPr id="8" name="Rectangle 7"/>
          <p:cNvSpPr/>
          <p:nvPr/>
        </p:nvSpPr>
        <p:spPr>
          <a:xfrm>
            <a:off x="132239" y="1009648"/>
            <a:ext cx="8888950" cy="1036455"/>
          </a:xfrm>
          <a:prstGeom prst="rect">
            <a:avLst/>
          </a:prstGeom>
          <a:solidFill>
            <a:schemeClr val="accent1">
              <a:lumMod val="20000"/>
              <a:lumOff val="80000"/>
            </a:schemeClr>
          </a:solidFill>
          <a:ln w="3175" cap="flat" cmpd="sng" algn="ctr">
            <a:solidFill>
              <a:schemeClr val="tx1"/>
            </a:solidFill>
            <a:prstDash val="solid"/>
          </a:ln>
          <a:effectLst/>
        </p:spPr>
        <p:txBody>
          <a:bodyPr lIns="92866" tIns="46437" rIns="92866" bIns="46437" rtlCol="0" anchor="ctr"/>
          <a:lstStyle/>
          <a:p>
            <a:pPr lvl="0">
              <a:spcAft>
                <a:spcPts val="600"/>
              </a:spcAft>
            </a:pPr>
            <a:r>
              <a:rPr lang="en-US" sz="1600" dirty="0">
                <a:latin typeface="+mj-lt"/>
              </a:rPr>
              <a:t>A primary goal of the HIway is to facilitate provider information sharing to improve patient care and care coordination. The HIway aims to achieve these goals via its three main functions, which are described in the table below. </a:t>
            </a:r>
            <a:r>
              <a:rPr lang="en-US" sz="1600" b="1" dirty="0">
                <a:latin typeface="+mj-lt"/>
              </a:rPr>
              <a:t>The market-based ENS Initiative will be a HIway-facilitated service.</a:t>
            </a:r>
            <a:endParaRPr lang="en-US" sz="1600" b="1" baseline="30000" dirty="0">
              <a:latin typeface="+mj-lt"/>
            </a:endParaRPr>
          </a:p>
        </p:txBody>
      </p:sp>
      <p:sp>
        <p:nvSpPr>
          <p:cNvPr id="2" name="Rectangle 1"/>
          <p:cNvSpPr/>
          <p:nvPr/>
        </p:nvSpPr>
        <p:spPr>
          <a:xfrm>
            <a:off x="132239" y="3962400"/>
            <a:ext cx="888895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414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and certification timeline</a:t>
            </a:r>
          </a:p>
        </p:txBody>
      </p:sp>
      <p:sp>
        <p:nvSpPr>
          <p:cNvPr id="3" name="Slide Number Placeholder 2"/>
          <p:cNvSpPr>
            <a:spLocks noGrp="1"/>
          </p:cNvSpPr>
          <p:nvPr>
            <p:ph type="sldNum" sz="quarter" idx="11"/>
          </p:nvPr>
        </p:nvSpPr>
        <p:spPr/>
        <p:txBody>
          <a:bodyPr/>
          <a:lstStyle/>
          <a:p>
            <a:pPr>
              <a:defRPr/>
            </a:pPr>
            <a:fld id="{C368D18A-47D3-417B-8049-0A96DF46771A}" type="slidenum">
              <a:rPr lang="en-US" smtClean="0"/>
              <a:pPr>
                <a:defRPr/>
              </a:pPr>
              <a:t>17</a:t>
            </a:fld>
            <a:endParaRPr lang="en-US" dirty="0"/>
          </a:p>
        </p:txBody>
      </p:sp>
      <p:grpSp>
        <p:nvGrpSpPr>
          <p:cNvPr id="21" name="Group 20"/>
          <p:cNvGrpSpPr/>
          <p:nvPr/>
        </p:nvGrpSpPr>
        <p:grpSpPr>
          <a:xfrm>
            <a:off x="422787" y="1644238"/>
            <a:ext cx="8298426" cy="3921995"/>
            <a:chOff x="471948" y="1644238"/>
            <a:chExt cx="8298426" cy="3921995"/>
          </a:xfrm>
        </p:grpSpPr>
        <p:grpSp>
          <p:nvGrpSpPr>
            <p:cNvPr id="10" name="Group 9"/>
            <p:cNvGrpSpPr/>
            <p:nvPr/>
          </p:nvGrpSpPr>
          <p:grpSpPr>
            <a:xfrm>
              <a:off x="471948" y="1644238"/>
              <a:ext cx="8298426" cy="1008211"/>
              <a:chOff x="471948" y="2558640"/>
              <a:chExt cx="8298426" cy="1008211"/>
            </a:xfrm>
          </p:grpSpPr>
          <p:sp>
            <p:nvSpPr>
              <p:cNvPr id="4" name="Rectangle 3"/>
              <p:cNvSpPr/>
              <p:nvPr/>
            </p:nvSpPr>
            <p:spPr>
              <a:xfrm>
                <a:off x="471948" y="2558640"/>
                <a:ext cx="1838632" cy="1008211"/>
              </a:xfrm>
              <a:prstGeom prst="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Q2 2019</a:t>
                </a:r>
              </a:p>
            </p:txBody>
          </p:sp>
          <p:sp>
            <p:nvSpPr>
              <p:cNvPr id="7" name="Rectangle 6"/>
              <p:cNvSpPr/>
              <p:nvPr/>
            </p:nvSpPr>
            <p:spPr>
              <a:xfrm>
                <a:off x="2310580" y="2558640"/>
                <a:ext cx="6459794" cy="100821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2000" dirty="0">
                    <a:solidFill>
                      <a:schemeClr val="tx1"/>
                    </a:solidFill>
                  </a:rPr>
                  <a:t>Stakeholder engagement</a:t>
                </a:r>
              </a:p>
              <a:p>
                <a:pPr marL="171450" indent="-171450">
                  <a:buFont typeface="Arial" panose="020B0604020202020204" pitchFamily="34" charset="0"/>
                  <a:buChar char="•"/>
                </a:pPr>
                <a:r>
                  <a:rPr lang="en-US" sz="2000" dirty="0">
                    <a:solidFill>
                      <a:schemeClr val="tx1"/>
                    </a:solidFill>
                  </a:rPr>
                  <a:t>Release draft regulations for public comment</a:t>
                </a:r>
              </a:p>
            </p:txBody>
          </p:sp>
        </p:grpSp>
        <p:grpSp>
          <p:nvGrpSpPr>
            <p:cNvPr id="13" name="Group 12"/>
            <p:cNvGrpSpPr/>
            <p:nvPr/>
          </p:nvGrpSpPr>
          <p:grpSpPr>
            <a:xfrm>
              <a:off x="471948" y="3094727"/>
              <a:ext cx="8298426" cy="1008211"/>
              <a:chOff x="471948" y="3556844"/>
              <a:chExt cx="8298426" cy="1008211"/>
            </a:xfrm>
          </p:grpSpPr>
          <p:sp>
            <p:nvSpPr>
              <p:cNvPr id="6" name="Rectangle 5"/>
              <p:cNvSpPr/>
              <p:nvPr/>
            </p:nvSpPr>
            <p:spPr>
              <a:xfrm>
                <a:off x="471948" y="3556844"/>
                <a:ext cx="1838632" cy="1008211"/>
              </a:xfrm>
              <a:prstGeom prst="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Q3 2019</a:t>
                </a:r>
              </a:p>
            </p:txBody>
          </p:sp>
          <p:sp>
            <p:nvSpPr>
              <p:cNvPr id="8" name="Rectangle 7"/>
              <p:cNvSpPr/>
              <p:nvPr/>
            </p:nvSpPr>
            <p:spPr>
              <a:xfrm>
                <a:off x="2310580" y="3556844"/>
                <a:ext cx="6459794" cy="100821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2000" dirty="0">
                    <a:solidFill>
                      <a:schemeClr val="tx1"/>
                    </a:solidFill>
                  </a:rPr>
                  <a:t>Hold public comment hearing on draft regulations</a:t>
                </a:r>
              </a:p>
              <a:p>
                <a:pPr marL="171450" indent="-171450">
                  <a:buFont typeface="Arial" panose="020B0604020202020204" pitchFamily="34" charset="0"/>
                  <a:buChar char="•"/>
                </a:pPr>
                <a:r>
                  <a:rPr lang="en-US" sz="2000" dirty="0">
                    <a:solidFill>
                      <a:schemeClr val="tx1"/>
                    </a:solidFill>
                  </a:rPr>
                  <a:t>Develop certification process for </a:t>
                </a:r>
                <a:r>
                  <a:rPr lang="en-US" sz="2000" dirty="0" err="1">
                    <a:solidFill>
                      <a:schemeClr val="tx1"/>
                    </a:solidFill>
                  </a:rPr>
                  <a:t>ENS</a:t>
                </a:r>
                <a:endParaRPr lang="en-US" sz="2000" dirty="0">
                  <a:solidFill>
                    <a:schemeClr val="tx1"/>
                  </a:solidFill>
                </a:endParaRPr>
              </a:p>
            </p:txBody>
          </p:sp>
        </p:grpSp>
        <p:grpSp>
          <p:nvGrpSpPr>
            <p:cNvPr id="20" name="Group 19"/>
            <p:cNvGrpSpPr/>
            <p:nvPr/>
          </p:nvGrpSpPr>
          <p:grpSpPr>
            <a:xfrm>
              <a:off x="471948" y="4558022"/>
              <a:ext cx="8298426" cy="1008211"/>
              <a:chOff x="471948" y="4558022"/>
              <a:chExt cx="8298426" cy="1008211"/>
            </a:xfrm>
          </p:grpSpPr>
          <p:sp>
            <p:nvSpPr>
              <p:cNvPr id="5" name="Rectangle 4"/>
              <p:cNvSpPr/>
              <p:nvPr/>
            </p:nvSpPr>
            <p:spPr>
              <a:xfrm>
                <a:off x="471948" y="4558022"/>
                <a:ext cx="1838632" cy="1008211"/>
              </a:xfrm>
              <a:prstGeom prst="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Q4 2019</a:t>
                </a:r>
              </a:p>
            </p:txBody>
          </p:sp>
          <p:sp>
            <p:nvSpPr>
              <p:cNvPr id="9" name="Rectangle 8"/>
              <p:cNvSpPr/>
              <p:nvPr/>
            </p:nvSpPr>
            <p:spPr>
              <a:xfrm>
                <a:off x="2310580" y="4558022"/>
                <a:ext cx="6459794" cy="100821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2000" dirty="0">
                    <a:solidFill>
                      <a:schemeClr val="tx1"/>
                    </a:solidFill>
                  </a:rPr>
                  <a:t>Finalize regulations</a:t>
                </a:r>
              </a:p>
              <a:p>
                <a:pPr marL="171450" indent="-171450">
                  <a:buFont typeface="Arial" panose="020B0604020202020204" pitchFamily="34" charset="0"/>
                  <a:buChar char="•"/>
                </a:pPr>
                <a:r>
                  <a:rPr lang="en-US" sz="2000" dirty="0">
                    <a:solidFill>
                      <a:schemeClr val="tx1"/>
                    </a:solidFill>
                  </a:rPr>
                  <a:t>Release certification process for </a:t>
                </a:r>
                <a:r>
                  <a:rPr lang="en-US" sz="2000" dirty="0" err="1">
                    <a:solidFill>
                      <a:schemeClr val="tx1"/>
                    </a:solidFill>
                  </a:rPr>
                  <a:t>ENS</a:t>
                </a:r>
                <a:endParaRPr lang="en-US" sz="2000" dirty="0">
                  <a:solidFill>
                    <a:schemeClr val="tx1"/>
                  </a:solidFill>
                </a:endParaRPr>
              </a:p>
              <a:p>
                <a:pPr marL="171450" indent="-171450">
                  <a:buFont typeface="Arial" panose="020B0604020202020204" pitchFamily="34" charset="0"/>
                  <a:buChar char="•"/>
                </a:pPr>
                <a:r>
                  <a:rPr lang="en-US" sz="2000" dirty="0">
                    <a:solidFill>
                      <a:schemeClr val="tx1"/>
                    </a:solidFill>
                  </a:rPr>
                  <a:t>Certify vendors</a:t>
                </a:r>
              </a:p>
            </p:txBody>
          </p:sp>
        </p:grpSp>
      </p:grpSp>
    </p:spTree>
    <p:extLst>
      <p:ext uri="{BB962C8B-B14F-4D97-AF65-F5344CB8AC3E}">
        <p14:creationId xmlns:p14="http://schemas.microsoft.com/office/powerpoint/2010/main" val="291790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ENS</a:t>
            </a:r>
            <a:r>
              <a:rPr lang="en-US" dirty="0"/>
              <a:t> Initiative discussion</a:t>
            </a:r>
          </a:p>
        </p:txBody>
      </p:sp>
      <p:sp>
        <p:nvSpPr>
          <p:cNvPr id="3" name="Slide Number Placeholder 2"/>
          <p:cNvSpPr>
            <a:spLocks noGrp="1"/>
          </p:cNvSpPr>
          <p:nvPr>
            <p:ph type="sldNum" sz="quarter" idx="11"/>
          </p:nvPr>
        </p:nvSpPr>
        <p:spPr/>
        <p:txBody>
          <a:bodyPr/>
          <a:lstStyle/>
          <a:p>
            <a:pPr>
              <a:defRPr/>
            </a:pPr>
            <a:fld id="{C368D18A-47D3-417B-8049-0A96DF46771A}" type="slidenum">
              <a:rPr lang="en-US" smtClean="0"/>
              <a:pPr>
                <a:defRPr/>
              </a:pPr>
              <a:t>18</a:t>
            </a:fld>
            <a:endParaRPr lang="en-US" dirty="0"/>
          </a:p>
        </p:txBody>
      </p:sp>
      <p:sp>
        <p:nvSpPr>
          <p:cNvPr id="8" name="Rectangle 7"/>
          <p:cNvSpPr/>
          <p:nvPr/>
        </p:nvSpPr>
        <p:spPr>
          <a:xfrm>
            <a:off x="457200" y="2587750"/>
            <a:ext cx="8229600" cy="176980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Questions and Comments</a:t>
            </a:r>
          </a:p>
        </p:txBody>
      </p:sp>
    </p:spTree>
    <p:extLst>
      <p:ext uri="{BB962C8B-B14F-4D97-AF65-F5344CB8AC3E}">
        <p14:creationId xmlns:p14="http://schemas.microsoft.com/office/powerpoint/2010/main" val="949802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idx="1"/>
          </p:nvPr>
        </p:nvSpPr>
        <p:spPr>
          <a:noFill/>
          <a:ln>
            <a:solidFill>
              <a:schemeClr val="bg1"/>
            </a:solidFill>
          </a:ln>
        </p:spPr>
        <p:txBody>
          <a:bodyPr/>
          <a:lstStyle/>
          <a:p>
            <a:r>
              <a:rPr lang="en-US" sz="2400" dirty="0">
                <a:solidFill>
                  <a:schemeClr val="tx1"/>
                </a:solidFill>
              </a:rPr>
              <a:t>HIway 2.0 migration update  </a:t>
            </a:r>
          </a:p>
          <a:p>
            <a:r>
              <a:rPr lang="en-US" b="0" i="1" dirty="0">
                <a:solidFill>
                  <a:schemeClr val="tx1"/>
                </a:solidFill>
              </a:rPr>
              <a:t>David Whitham  </a:t>
            </a:r>
            <a:endParaRPr lang="en-US" sz="2000" b="0" i="1" dirty="0">
              <a:solidFill>
                <a:schemeClr val="tx1"/>
              </a:solidFill>
            </a:endParaRPr>
          </a:p>
          <a:p>
            <a:pPr marL="0" indent="0">
              <a:buNone/>
            </a:pPr>
            <a:endParaRPr lang="en-US" sz="2400" b="0" dirty="0">
              <a:solidFill>
                <a:schemeClr val="tx1"/>
              </a:solidFill>
            </a:endParaRPr>
          </a:p>
        </p:txBody>
      </p:sp>
      <p:sp>
        <p:nvSpPr>
          <p:cNvPr id="2" name="Slide Number Placeholder 1"/>
          <p:cNvSpPr>
            <a:spLocks noGrp="1"/>
          </p:cNvSpPr>
          <p:nvPr>
            <p:ph type="sldNum" sz="quarter" idx="11"/>
          </p:nvPr>
        </p:nvSpPr>
        <p:spPr/>
        <p:txBody>
          <a:bodyPr/>
          <a:lstStyle/>
          <a:p>
            <a:pPr>
              <a:defRPr/>
            </a:pPr>
            <a:fld id="{DD6DC581-3793-4594-88E2-9EC724FA3BF3}" type="slidenum">
              <a:rPr lang="en-US" smtClean="0"/>
              <a:pPr>
                <a:defRPr/>
              </a:pPr>
              <a:t>19</a:t>
            </a:fld>
            <a:endParaRPr lang="en-US" dirty="0"/>
          </a:p>
        </p:txBody>
      </p:sp>
    </p:spTree>
    <p:extLst>
      <p:ext uri="{BB962C8B-B14F-4D97-AF65-F5344CB8AC3E}">
        <p14:creationId xmlns:p14="http://schemas.microsoft.com/office/powerpoint/2010/main" val="41320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408" y="989565"/>
            <a:ext cx="8229600" cy="5398431"/>
          </a:xfrm>
        </p:spPr>
        <p:txBody>
          <a:bodyPr/>
          <a:lstStyle/>
          <a:p>
            <a:endParaRPr lang="en-US" sz="2000" dirty="0"/>
          </a:p>
          <a:p>
            <a:r>
              <a:rPr lang="en-US" sz="2000" dirty="0"/>
              <a:t>Welcome</a:t>
            </a:r>
          </a:p>
          <a:p>
            <a:pPr marL="457054" lvl="1" indent="0">
              <a:buNone/>
            </a:pPr>
            <a:r>
              <a:rPr lang="en-US" sz="2000" dirty="0"/>
              <a:t>Undersecretary Lauren Peters</a:t>
            </a:r>
          </a:p>
          <a:p>
            <a:r>
              <a:rPr lang="en-US" sz="2000" dirty="0"/>
              <a:t>Query and retrieve discussion </a:t>
            </a:r>
          </a:p>
          <a:p>
            <a:pPr marL="457054" lvl="1" indent="0">
              <a:buNone/>
            </a:pPr>
            <a:r>
              <a:rPr lang="en-US" sz="2000" dirty="0"/>
              <a:t>Bert Ng</a:t>
            </a:r>
          </a:p>
          <a:p>
            <a:r>
              <a:rPr lang="en-US" sz="2000" dirty="0"/>
              <a:t>Market-led </a:t>
            </a:r>
            <a:r>
              <a:rPr lang="en-US" sz="2000" dirty="0" err="1"/>
              <a:t>ENS</a:t>
            </a:r>
            <a:r>
              <a:rPr lang="en-US" sz="2000" dirty="0"/>
              <a:t> Initiative – Regulatory update</a:t>
            </a:r>
          </a:p>
          <a:p>
            <a:pPr marL="457054" lvl="1" indent="0">
              <a:buNone/>
            </a:pPr>
            <a:r>
              <a:rPr lang="en-US" sz="2000" dirty="0"/>
              <a:t>Undersecretary Lauren Peters and Bert Ng</a:t>
            </a:r>
          </a:p>
          <a:p>
            <a:r>
              <a:rPr lang="en-US" sz="2000" dirty="0"/>
              <a:t>HIway 2.0 migration update</a:t>
            </a:r>
          </a:p>
          <a:p>
            <a:pPr marL="457054" lvl="1" indent="0">
              <a:buNone/>
            </a:pPr>
            <a:r>
              <a:rPr lang="en-US" sz="2000" dirty="0"/>
              <a:t>David Whitham  </a:t>
            </a:r>
          </a:p>
          <a:p>
            <a:r>
              <a:rPr lang="en-US" sz="2000" dirty="0"/>
              <a:t>Connection requirement/attestation update </a:t>
            </a:r>
          </a:p>
          <a:p>
            <a:pPr marL="457054" lvl="1" indent="0">
              <a:buNone/>
            </a:pPr>
            <a:r>
              <a:rPr lang="en-US" sz="2000" dirty="0"/>
              <a:t>Chris Stuck-Girard</a:t>
            </a:r>
          </a:p>
          <a:p>
            <a:r>
              <a:rPr lang="en-US" sz="2000" dirty="0"/>
              <a:t>HIway success story </a:t>
            </a:r>
          </a:p>
          <a:p>
            <a:pPr marL="457054" lvl="1" indent="0">
              <a:buNone/>
            </a:pPr>
            <a:r>
              <a:rPr lang="en-US" sz="2000" dirty="0"/>
              <a:t>Andrew Massey, the Home for Little Wanderers</a:t>
            </a:r>
          </a:p>
          <a:p>
            <a:r>
              <a:rPr lang="en-US" sz="2000" dirty="0"/>
              <a:t>Conclusion</a:t>
            </a:r>
          </a:p>
          <a:p>
            <a:pPr marL="457054" lvl="1" indent="0">
              <a:buNone/>
            </a:pPr>
            <a:r>
              <a:rPr lang="en-US" sz="2000" dirty="0"/>
              <a:t>Undersecretary Lauren Peters</a:t>
            </a:r>
          </a:p>
          <a:p>
            <a:pPr marL="457054" lvl="1" indent="0">
              <a:buNone/>
            </a:pPr>
            <a:endParaRPr lang="en-US" sz="2000" dirty="0"/>
          </a:p>
          <a:p>
            <a:pPr marL="457054" lvl="1" indent="0">
              <a:buNone/>
            </a:pPr>
            <a:endParaRPr lang="en-US" sz="2000" dirty="0"/>
          </a:p>
        </p:txBody>
      </p:sp>
      <p:sp>
        <p:nvSpPr>
          <p:cNvPr id="3" name="Title 2"/>
          <p:cNvSpPr>
            <a:spLocks noGrp="1"/>
          </p:cNvSpPr>
          <p:nvPr>
            <p:ph type="title"/>
          </p:nvPr>
        </p:nvSpPr>
        <p:spPr>
          <a:xfrm>
            <a:off x="791689" y="-1"/>
            <a:ext cx="6191002" cy="910087"/>
          </a:xfrm>
        </p:spPr>
        <p:txBody>
          <a:bodyPr/>
          <a:lstStyle/>
          <a:p>
            <a:r>
              <a:rPr lang="en-US" dirty="0"/>
              <a:t>Agenda</a:t>
            </a:r>
          </a:p>
        </p:txBody>
      </p:sp>
      <p:sp>
        <p:nvSpPr>
          <p:cNvPr id="5" name="Slide Number Placeholder 4"/>
          <p:cNvSpPr>
            <a:spLocks noGrp="1"/>
          </p:cNvSpPr>
          <p:nvPr>
            <p:ph type="sldNum" sz="quarter" idx="11"/>
          </p:nvPr>
        </p:nvSpPr>
        <p:spPr/>
        <p:txBody>
          <a:bodyPr/>
          <a:lstStyle/>
          <a:p>
            <a:pPr>
              <a:defRPr/>
            </a:pPr>
            <a:fld id="{949C2E20-F250-44B9-B926-B8B94A013B34}" type="slidenum">
              <a:rPr lang="en-US" smtClean="0"/>
              <a:pPr>
                <a:defRPr/>
              </a:pPr>
              <a:t>2</a:t>
            </a:fld>
            <a:endParaRPr lang="en-US" dirty="0"/>
          </a:p>
        </p:txBody>
      </p:sp>
    </p:spTree>
    <p:extLst>
      <p:ext uri="{BB962C8B-B14F-4D97-AF65-F5344CB8AC3E}">
        <p14:creationId xmlns:p14="http://schemas.microsoft.com/office/powerpoint/2010/main" val="292616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HIway 2.0 migration update</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20</a:t>
            </a:fld>
            <a:endParaRPr lang="en-US" dirty="0"/>
          </a:p>
        </p:txBody>
      </p:sp>
      <p:sp>
        <p:nvSpPr>
          <p:cNvPr id="11" name="TextBox 10"/>
          <p:cNvSpPr txBox="1"/>
          <p:nvPr/>
        </p:nvSpPr>
        <p:spPr>
          <a:xfrm>
            <a:off x="150633" y="1130587"/>
            <a:ext cx="8804181" cy="4062651"/>
          </a:xfrm>
          <a:prstGeom prst="rect">
            <a:avLst/>
          </a:prstGeom>
          <a:noFill/>
        </p:spPr>
        <p:txBody>
          <a:bodyPr wrap="square" rtlCol="0">
            <a:spAutoFit/>
          </a:bodyPr>
          <a:lstStyle/>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4F81BD"/>
                </a:solidFill>
                <a:effectLst/>
                <a:uLnTx/>
                <a:uFillTx/>
                <a:latin typeface="Calibri"/>
                <a:ea typeface="+mn-ea"/>
                <a:cs typeface="Arial" charset="0"/>
              </a:rPr>
              <a:t>Progress – Migrating Participant</a:t>
            </a:r>
            <a:r>
              <a:rPr lang="en-US" sz="2800" b="1" dirty="0">
                <a:solidFill>
                  <a:srgbClr val="4F81BD"/>
                </a:solidFill>
                <a:latin typeface="Calibri"/>
              </a:rPr>
              <a:t>s</a:t>
            </a:r>
            <a:endParaRPr kumimoji="0" lang="en-US" sz="2800" b="1" i="0" u="none" strike="noStrike" kern="1200" cap="none" spc="0" normalizeH="0" baseline="0" noProof="0" dirty="0">
              <a:ln>
                <a:noFill/>
              </a:ln>
              <a:solidFill>
                <a:srgbClr val="4F81BD"/>
              </a:solidFill>
              <a:effectLst/>
              <a:uLnTx/>
              <a:uFillTx/>
              <a:latin typeface="Calibri"/>
              <a:ea typeface="+mn-ea"/>
              <a:cs typeface="Arial" charset="0"/>
            </a:endParaRPr>
          </a:p>
          <a:p>
            <a:pPr marL="342883"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Calibri"/>
              </a:rPr>
              <a:t>As of </a:t>
            </a:r>
            <a:r>
              <a:rPr lang="en-US" sz="2000" dirty="0">
                <a:latin typeface="Calibri"/>
              </a:rPr>
              <a:t>4</a:t>
            </a:r>
            <a:r>
              <a:rPr kumimoji="0" lang="en-US" sz="2000" i="0" u="none" strike="noStrike" kern="1200" cap="none" spc="0" normalizeH="0" baseline="0" noProof="0" dirty="0">
                <a:ln>
                  <a:noFill/>
                </a:ln>
                <a:effectLst/>
                <a:uLnTx/>
                <a:uFillTx/>
                <a:latin typeface="Calibri"/>
              </a:rPr>
              <a:t>/24/2019, </a:t>
            </a:r>
            <a:r>
              <a:rPr lang="en-US" sz="2000" b="1" dirty="0">
                <a:solidFill>
                  <a:srgbClr val="0000FF"/>
                </a:solidFill>
                <a:latin typeface="Calibri"/>
              </a:rPr>
              <a:t>202</a:t>
            </a:r>
            <a:r>
              <a:rPr kumimoji="0" lang="en-US" sz="2000" b="1" i="0" u="none" strike="noStrike" kern="1200" cap="none" spc="0" normalizeH="0" baseline="0" noProof="0" dirty="0">
                <a:ln>
                  <a:noFill/>
                </a:ln>
                <a:solidFill>
                  <a:srgbClr val="0000FF"/>
                </a:solidFill>
                <a:effectLst/>
                <a:uLnTx/>
                <a:uFillTx/>
                <a:latin typeface="Calibri"/>
              </a:rPr>
              <a:t> </a:t>
            </a:r>
            <a:r>
              <a:rPr kumimoji="0" lang="en-US" sz="2000" i="0" u="none" strike="noStrike" kern="1200" cap="none" spc="0" normalizeH="0" baseline="0" noProof="0" dirty="0">
                <a:ln>
                  <a:noFill/>
                </a:ln>
                <a:solidFill>
                  <a:prstClr val="black"/>
                </a:solidFill>
                <a:effectLst/>
                <a:uLnTx/>
                <a:uFillTx/>
                <a:latin typeface="Calibri"/>
              </a:rPr>
              <a:t>participants (</a:t>
            </a:r>
            <a:r>
              <a:rPr kumimoji="0" lang="en-US" sz="2000" b="1" i="0" u="none" strike="noStrike" kern="1200" cap="none" spc="0" normalizeH="0" baseline="0" dirty="0">
                <a:ln>
                  <a:noFill/>
                </a:ln>
                <a:solidFill>
                  <a:srgbClr val="0000FF"/>
                </a:solidFill>
                <a:effectLst/>
                <a:uLnTx/>
                <a:uFillTx/>
                <a:latin typeface="Calibri"/>
              </a:rPr>
              <a:t>91</a:t>
            </a:r>
            <a:r>
              <a:rPr kumimoji="0" lang="en-US" sz="2000" b="1" i="0" u="none" strike="noStrike" kern="1200" cap="none" spc="0" normalizeH="0" baseline="0" noProof="0" dirty="0">
                <a:ln>
                  <a:noFill/>
                </a:ln>
                <a:solidFill>
                  <a:srgbClr val="0000FF"/>
                </a:solidFill>
                <a:effectLst/>
                <a:uLnTx/>
                <a:uFillTx/>
                <a:latin typeface="Calibri"/>
              </a:rPr>
              <a:t>%</a:t>
            </a:r>
            <a:r>
              <a:rPr lang="en-US" sz="2000" dirty="0">
                <a:solidFill>
                  <a:prstClr val="black"/>
                </a:solidFill>
                <a:latin typeface="Calibri"/>
              </a:rPr>
              <a:t> </a:t>
            </a:r>
            <a:r>
              <a:rPr kumimoji="0" lang="en-US" sz="2000" i="0" u="none" strike="noStrike" kern="1200" cap="none" spc="0" normalizeH="0" baseline="0" noProof="0" dirty="0">
                <a:ln>
                  <a:noFill/>
                </a:ln>
                <a:solidFill>
                  <a:prstClr val="black"/>
                </a:solidFill>
                <a:effectLst/>
                <a:uLnTx/>
                <a:uFillTx/>
                <a:latin typeface="Calibri"/>
              </a:rPr>
              <a:t>of the </a:t>
            </a:r>
            <a:r>
              <a:rPr lang="en-US" sz="2000" dirty="0">
                <a:solidFill>
                  <a:prstClr val="black"/>
                </a:solidFill>
                <a:latin typeface="Calibri"/>
              </a:rPr>
              <a:t>222</a:t>
            </a:r>
            <a:r>
              <a:rPr kumimoji="0" lang="en-US" sz="2000" i="0" u="none" strike="noStrike" kern="1200" cap="none" spc="0" normalizeH="0" baseline="0" noProof="0" dirty="0">
                <a:ln>
                  <a:noFill/>
                </a:ln>
                <a:solidFill>
                  <a:prstClr val="black"/>
                </a:solidFill>
                <a:effectLst/>
                <a:uLnTx/>
                <a:uFillTx/>
                <a:latin typeface="Calibri"/>
              </a:rPr>
              <a:t> participants with connections that are expected to migrate)</a:t>
            </a:r>
            <a:r>
              <a:rPr kumimoji="0" lang="en-US" sz="2000" i="0" u="none" strike="noStrike" kern="1200" cap="none" spc="0" normalizeH="0" noProof="0" dirty="0">
                <a:ln>
                  <a:noFill/>
                </a:ln>
                <a:solidFill>
                  <a:prstClr val="black"/>
                </a:solidFill>
                <a:effectLst/>
                <a:uLnTx/>
                <a:uFillTx/>
                <a:latin typeface="Calibri"/>
              </a:rPr>
              <a:t> have </a:t>
            </a:r>
            <a:r>
              <a:rPr kumimoji="0" lang="en-US" sz="2000" i="0" u="sng" strike="noStrike" kern="1200" cap="none" spc="0" normalizeH="0" noProof="0" dirty="0">
                <a:ln>
                  <a:noFill/>
                </a:ln>
                <a:solidFill>
                  <a:prstClr val="black"/>
                </a:solidFill>
                <a:effectLst/>
                <a:uLnTx/>
                <a:uFillTx/>
                <a:latin typeface="Calibri"/>
              </a:rPr>
              <a:t>completed migrating</a:t>
            </a:r>
            <a:r>
              <a:rPr kumimoji="0" lang="en-US" sz="2000" i="0" u="none" strike="noStrike" kern="1200" cap="none" spc="0" normalizeH="0" noProof="0" dirty="0">
                <a:ln>
                  <a:noFill/>
                </a:ln>
                <a:solidFill>
                  <a:prstClr val="black"/>
                </a:solidFill>
                <a:effectLst/>
                <a:uLnTx/>
                <a:uFillTx/>
                <a:latin typeface="Calibri"/>
              </a:rPr>
              <a:t> their connections to HIway 2.0. </a:t>
            </a:r>
          </a:p>
          <a:p>
            <a:pPr marL="342883"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endParaRPr kumimoji="0" lang="en-US" sz="2000" i="0" u="none" strike="noStrike" kern="1200" cap="none" spc="0" normalizeH="0" noProof="0" dirty="0">
              <a:ln>
                <a:noFill/>
              </a:ln>
              <a:solidFill>
                <a:prstClr val="black"/>
              </a:solidFill>
              <a:effectLst/>
              <a:uLnTx/>
              <a:uFillTx/>
              <a:latin typeface="Calibri"/>
            </a:endParaRPr>
          </a:p>
          <a:p>
            <a:pPr marL="342883"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lang="en-US" sz="2000" dirty="0">
                <a:solidFill>
                  <a:prstClr val="black"/>
                </a:solidFill>
                <a:latin typeface="Calibri"/>
              </a:rPr>
              <a:t>The remaining </a:t>
            </a:r>
            <a:r>
              <a:rPr lang="en-US" sz="2000" b="1" dirty="0">
                <a:solidFill>
                  <a:srgbClr val="0000FF"/>
                </a:solidFill>
                <a:latin typeface="Calibri"/>
              </a:rPr>
              <a:t>20 </a:t>
            </a:r>
            <a:r>
              <a:rPr lang="en-US" sz="2000" dirty="0">
                <a:solidFill>
                  <a:prstClr val="black"/>
                </a:solidFill>
                <a:latin typeface="Calibri"/>
              </a:rPr>
              <a:t>migrating</a:t>
            </a:r>
            <a:r>
              <a:rPr lang="en-US" sz="2000" b="1" dirty="0">
                <a:solidFill>
                  <a:srgbClr val="0000FF"/>
                </a:solidFill>
                <a:latin typeface="Calibri"/>
              </a:rPr>
              <a:t> </a:t>
            </a:r>
            <a:r>
              <a:rPr lang="en-US" sz="2000" dirty="0">
                <a:solidFill>
                  <a:prstClr val="black"/>
                </a:solidFill>
                <a:latin typeface="Calibri"/>
              </a:rPr>
              <a:t>participants (</a:t>
            </a:r>
            <a:r>
              <a:rPr lang="en-US" sz="2000" b="1" dirty="0">
                <a:solidFill>
                  <a:srgbClr val="0000FF"/>
                </a:solidFill>
                <a:latin typeface="Calibri"/>
              </a:rPr>
              <a:t>9%</a:t>
            </a:r>
            <a:r>
              <a:rPr lang="en-US" sz="2000" dirty="0">
                <a:solidFill>
                  <a:prstClr val="black"/>
                </a:solidFill>
                <a:latin typeface="Calibri"/>
              </a:rPr>
              <a:t>) have provided the required forms to the HIway and are </a:t>
            </a:r>
            <a:r>
              <a:rPr lang="en-US" sz="2000" u="sng" dirty="0">
                <a:solidFill>
                  <a:prstClr val="black"/>
                </a:solidFill>
                <a:latin typeface="Calibri"/>
              </a:rPr>
              <a:t>in the process of migrating</a:t>
            </a:r>
            <a:r>
              <a:rPr lang="en-US" sz="2000" dirty="0">
                <a:solidFill>
                  <a:prstClr val="black"/>
                </a:solidFill>
                <a:latin typeface="Calibri"/>
              </a:rPr>
              <a:t> to HIway 2.0.</a:t>
            </a:r>
          </a:p>
          <a:p>
            <a:pPr marL="342883"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endParaRPr lang="en-US" sz="2000" dirty="0">
              <a:solidFill>
                <a:prstClr val="black"/>
              </a:solidFill>
              <a:latin typeface="Calibri"/>
            </a:endParaRPr>
          </a:p>
          <a:p>
            <a:pPr marL="799939" lvl="1" indent="-285750">
              <a:spcAft>
                <a:spcPts val="1200"/>
              </a:spcAft>
              <a:buFont typeface="Wingdings" panose="05000000000000000000" pitchFamily="2" charset="2"/>
              <a:buChar char="Ø"/>
              <a:defRPr/>
            </a:pPr>
            <a:r>
              <a:rPr kumimoji="0" lang="en-US" sz="2000" i="0" u="none" strike="noStrike" kern="1200" cap="none" spc="0" normalizeH="0" noProof="0" dirty="0">
                <a:ln>
                  <a:noFill/>
                </a:ln>
                <a:solidFill>
                  <a:prstClr val="black"/>
                </a:solidFill>
                <a:effectLst/>
                <a:uLnTx/>
                <a:uFillTx/>
                <a:latin typeface="Calibri"/>
              </a:rPr>
              <a:t>All of these in-process participants have plans in place to complete their migration to HIway 2.0 before 5/31/2019.</a:t>
            </a:r>
          </a:p>
        </p:txBody>
      </p:sp>
    </p:spTree>
    <p:extLst>
      <p:ext uri="{BB962C8B-B14F-4D97-AF65-F5344CB8AC3E}">
        <p14:creationId xmlns:p14="http://schemas.microsoft.com/office/powerpoint/2010/main" val="230911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HIway 2.0 migration update (continued)</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21</a:t>
            </a:fld>
            <a:endParaRPr lang="en-US" dirty="0"/>
          </a:p>
        </p:txBody>
      </p:sp>
      <p:sp>
        <p:nvSpPr>
          <p:cNvPr id="11" name="TextBox 10"/>
          <p:cNvSpPr txBox="1"/>
          <p:nvPr/>
        </p:nvSpPr>
        <p:spPr>
          <a:xfrm>
            <a:off x="150633" y="1130587"/>
            <a:ext cx="8804181" cy="4216539"/>
          </a:xfrm>
          <a:prstGeom prst="rect">
            <a:avLst/>
          </a:prstGeom>
          <a:noFill/>
        </p:spPr>
        <p:txBody>
          <a:bodyPr wrap="square" rtlCol="0">
            <a:spAutoFit/>
          </a:bodyPr>
          <a:lstStyle/>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4F81BD"/>
                </a:solidFill>
                <a:effectLst/>
                <a:uLnTx/>
                <a:uFillTx/>
                <a:latin typeface="Calibri"/>
                <a:ea typeface="+mn-ea"/>
                <a:cs typeface="Arial" charset="0"/>
              </a:rPr>
              <a:t>Progress – Non-migrating Participants</a:t>
            </a:r>
          </a:p>
          <a:p>
            <a:pPr marL="342883" indent="-285750">
              <a:spcAft>
                <a:spcPts val="1200"/>
              </a:spcAft>
              <a:buFont typeface="Arial" panose="020B0604020202020204" pitchFamily="34" charset="0"/>
              <a:buChar char="•"/>
              <a:defRPr/>
            </a:pPr>
            <a:r>
              <a:rPr lang="en-US" sz="2000" dirty="0">
                <a:latin typeface="Calibri"/>
              </a:rPr>
              <a:t>Separately, </a:t>
            </a:r>
            <a:r>
              <a:rPr lang="en-US" sz="2000" b="1" dirty="0">
                <a:solidFill>
                  <a:srgbClr val="0000FF"/>
                </a:solidFill>
                <a:latin typeface="Calibri"/>
              </a:rPr>
              <a:t>161</a:t>
            </a:r>
            <a:r>
              <a:rPr lang="en-US" sz="2000" b="1" dirty="0">
                <a:latin typeface="Calibri"/>
              </a:rPr>
              <a:t> </a:t>
            </a:r>
            <a:r>
              <a:rPr lang="en-US" sz="2000" dirty="0">
                <a:latin typeface="Calibri"/>
              </a:rPr>
              <a:t>HIway 1.0 participants have not begun the migration process.</a:t>
            </a:r>
          </a:p>
          <a:p>
            <a:pPr marL="798513" indent="-285750">
              <a:spcAft>
                <a:spcPts val="600"/>
              </a:spcAft>
              <a:buFont typeface="Wingdings" panose="05000000000000000000" pitchFamily="2" charset="2"/>
              <a:buChar char="Ø"/>
              <a:defRPr/>
            </a:pPr>
            <a:r>
              <a:rPr lang="en-US" sz="2000" b="1" dirty="0">
                <a:solidFill>
                  <a:srgbClr val="0000FF"/>
                </a:solidFill>
                <a:latin typeface="Calibri"/>
              </a:rPr>
              <a:t>60</a:t>
            </a:r>
            <a:r>
              <a:rPr lang="en-US" sz="2000" dirty="0">
                <a:latin typeface="Calibri"/>
              </a:rPr>
              <a:t> have confirmed that they will not be migrating as they have made other arrangements, such as connecting through another HISP.</a:t>
            </a:r>
          </a:p>
          <a:p>
            <a:pPr marL="798513" indent="-285750">
              <a:spcAft>
                <a:spcPts val="600"/>
              </a:spcAft>
              <a:buFont typeface="Wingdings" panose="05000000000000000000" pitchFamily="2" charset="2"/>
              <a:buChar char="Ø"/>
              <a:defRPr/>
            </a:pPr>
            <a:r>
              <a:rPr lang="en-US" sz="2000" b="1" dirty="0">
                <a:solidFill>
                  <a:srgbClr val="0000FF"/>
                </a:solidFill>
                <a:latin typeface="Calibri"/>
              </a:rPr>
              <a:t>70</a:t>
            </a:r>
            <a:r>
              <a:rPr lang="en-US" sz="2000" dirty="0">
                <a:latin typeface="Calibri"/>
              </a:rPr>
              <a:t> are no longer active users and have not responded to HIway outreach.</a:t>
            </a:r>
          </a:p>
          <a:p>
            <a:pPr marL="798513" indent="-285750">
              <a:spcAft>
                <a:spcPts val="600"/>
              </a:spcAft>
              <a:buFont typeface="Wingdings" panose="05000000000000000000" pitchFamily="2" charset="2"/>
              <a:buChar char="Ø"/>
              <a:defRPr/>
            </a:pPr>
            <a:r>
              <a:rPr lang="en-US" sz="2000" b="1" dirty="0">
                <a:solidFill>
                  <a:srgbClr val="0000FF"/>
                </a:solidFill>
                <a:latin typeface="Calibri"/>
              </a:rPr>
              <a:t>31</a:t>
            </a:r>
            <a:r>
              <a:rPr lang="en-US" sz="2000" dirty="0">
                <a:latin typeface="Calibri"/>
              </a:rPr>
              <a:t> have had limited activity in the past year but have not responded to the HIway team’s attempts to contact them. </a:t>
            </a:r>
          </a:p>
          <a:p>
            <a:pPr marL="798513" indent="-285750">
              <a:spcAft>
                <a:spcPts val="600"/>
              </a:spcAft>
              <a:buFont typeface="Wingdings" panose="05000000000000000000" pitchFamily="2" charset="2"/>
              <a:buChar char="Ø"/>
              <a:defRPr/>
            </a:pPr>
            <a:endParaRPr lang="en-US" sz="2000" dirty="0">
              <a:latin typeface="Calibri"/>
            </a:endParaRPr>
          </a:p>
          <a:p>
            <a:pPr marL="341313" lvl="1" indent="-285750">
              <a:spcAft>
                <a:spcPts val="1200"/>
              </a:spcAft>
              <a:buFont typeface="Arial" panose="020B0604020202020204" pitchFamily="34" charset="0"/>
              <a:buChar char="•"/>
              <a:defRPr/>
            </a:pPr>
            <a:r>
              <a:rPr lang="en-US" sz="2000" dirty="0">
                <a:latin typeface="Calibri"/>
              </a:rPr>
              <a:t>The HIway has issued </a:t>
            </a:r>
            <a:r>
              <a:rPr lang="en-US" sz="2000" b="1" u="sng" dirty="0">
                <a:solidFill>
                  <a:srgbClr val="FF0000"/>
                </a:solidFill>
                <a:latin typeface="Calibri"/>
              </a:rPr>
              <a:t>Termination of Service Notices</a:t>
            </a:r>
            <a:r>
              <a:rPr lang="en-US" sz="2000" b="1" dirty="0">
                <a:solidFill>
                  <a:srgbClr val="FF0000"/>
                </a:solidFill>
                <a:latin typeface="Calibri"/>
              </a:rPr>
              <a:t> </a:t>
            </a:r>
            <a:r>
              <a:rPr lang="en-US" sz="2000" dirty="0">
                <a:latin typeface="Calibri"/>
              </a:rPr>
              <a:t>via mail, email, and Direct message to each of these participants with instructions for contacting the HIway if service is still desired.</a:t>
            </a:r>
          </a:p>
        </p:txBody>
      </p:sp>
    </p:spTree>
    <p:extLst>
      <p:ext uri="{BB962C8B-B14F-4D97-AF65-F5344CB8AC3E}">
        <p14:creationId xmlns:p14="http://schemas.microsoft.com/office/powerpoint/2010/main" val="300834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HIway 2.0 migration update (continued)</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22</a:t>
            </a:fld>
            <a:endParaRPr lang="en-US" dirty="0"/>
          </a:p>
        </p:txBody>
      </p:sp>
      <p:sp>
        <p:nvSpPr>
          <p:cNvPr id="11" name="TextBox 10"/>
          <p:cNvSpPr txBox="1"/>
          <p:nvPr/>
        </p:nvSpPr>
        <p:spPr>
          <a:xfrm>
            <a:off x="150633" y="1096720"/>
            <a:ext cx="8804181" cy="5324535"/>
          </a:xfrm>
          <a:prstGeom prst="rect">
            <a:avLst/>
          </a:prstGeom>
          <a:noFill/>
        </p:spPr>
        <p:txBody>
          <a:bodyPr wrap="square" rtlCol="0">
            <a:spAutoFit/>
          </a:bodyPr>
          <a:lstStyle/>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4F81BD"/>
                </a:solidFill>
                <a:effectLst/>
                <a:uLnTx/>
                <a:uFillTx/>
                <a:latin typeface="Calibri"/>
                <a:ea typeface="+mn-ea"/>
                <a:cs typeface="Arial" charset="0"/>
              </a:rPr>
              <a:t>Participant</a:t>
            </a:r>
            <a:r>
              <a:rPr kumimoji="0" lang="en-US" sz="2800" b="1" i="0" u="none" strike="noStrike" kern="1200" cap="none" spc="0" normalizeH="0" noProof="0" dirty="0">
                <a:ln>
                  <a:noFill/>
                </a:ln>
                <a:solidFill>
                  <a:srgbClr val="4F81BD"/>
                </a:solidFill>
                <a:effectLst/>
                <a:uLnTx/>
                <a:uFillTx/>
                <a:latin typeface="Calibri"/>
                <a:ea typeface="+mn-ea"/>
                <a:cs typeface="Arial" charset="0"/>
              </a:rPr>
              <a:t> </a:t>
            </a:r>
            <a:r>
              <a:rPr kumimoji="0" lang="en-US" sz="2800" b="1" i="0" u="none" strike="noStrike" kern="1200" cap="none" spc="0" normalizeH="0" baseline="0" noProof="0" dirty="0">
                <a:ln>
                  <a:noFill/>
                </a:ln>
                <a:solidFill>
                  <a:srgbClr val="4F81BD"/>
                </a:solidFill>
                <a:effectLst/>
                <a:uLnTx/>
                <a:uFillTx/>
                <a:latin typeface="Calibri"/>
                <a:ea typeface="+mn-ea"/>
                <a:cs typeface="Arial" charset="0"/>
              </a:rPr>
              <a:t>Migration Schedule</a:t>
            </a:r>
          </a:p>
          <a:p>
            <a:pPr marL="342883" lvl="0" indent="-285750">
              <a:spcAft>
                <a:spcPts val="1200"/>
              </a:spcAft>
              <a:buFont typeface="Arial" panose="020B0604020202020204" pitchFamily="34" charset="0"/>
              <a:buChar char="•"/>
              <a:defRPr/>
            </a:pPr>
            <a:r>
              <a:rPr lang="en-US" sz="1800" dirty="0">
                <a:solidFill>
                  <a:prstClr val="black"/>
                </a:solidFill>
                <a:latin typeface="Calibri"/>
              </a:rPr>
              <a:t>The HIway targeted </a:t>
            </a:r>
            <a:r>
              <a:rPr lang="en-US" sz="1800" b="1" dirty="0">
                <a:solidFill>
                  <a:srgbClr val="0000FF"/>
                </a:solidFill>
                <a:latin typeface="Calibri"/>
              </a:rPr>
              <a:t>4/30/2019 </a:t>
            </a:r>
            <a:r>
              <a:rPr lang="en-US" sz="1800" dirty="0">
                <a:solidFill>
                  <a:prstClr val="black"/>
                </a:solidFill>
                <a:latin typeface="Calibri"/>
              </a:rPr>
              <a:t>for completing all participant migrations.</a:t>
            </a:r>
          </a:p>
          <a:p>
            <a:pPr marL="342883" lvl="0" indent="-285750">
              <a:spcAft>
                <a:spcPts val="1200"/>
              </a:spcAft>
              <a:buFont typeface="Arial" panose="020B0604020202020204" pitchFamily="34" charset="0"/>
              <a:buChar char="•"/>
              <a:defRPr/>
            </a:pPr>
            <a:r>
              <a:rPr lang="en-US" sz="1800" noProof="0" dirty="0">
                <a:solidFill>
                  <a:prstClr val="black"/>
                </a:solidFill>
                <a:latin typeface="Calibri"/>
              </a:rPr>
              <a:t>Due to complicated installations and other factors impacting their schedules, some participants will be late completing their migrations to HIway 2.0, but all are required to have plans in place for completing their migrations before </a:t>
            </a:r>
            <a:r>
              <a:rPr lang="en-US" sz="1800" b="1" dirty="0">
                <a:solidFill>
                  <a:srgbClr val="0000FF"/>
                </a:solidFill>
                <a:latin typeface="Calibri"/>
              </a:rPr>
              <a:t>5/31/2019</a:t>
            </a:r>
            <a:r>
              <a:rPr lang="en-US" sz="1800" dirty="0">
                <a:solidFill>
                  <a:prstClr val="black"/>
                </a:solidFill>
                <a:latin typeface="Calibri"/>
              </a:rPr>
              <a:t>.</a:t>
            </a:r>
            <a:endParaRPr lang="en-US" sz="1800" b="1" dirty="0">
              <a:solidFill>
                <a:srgbClr val="0000FF"/>
              </a:solidFill>
              <a:latin typeface="Calibri"/>
            </a:endParaRPr>
          </a:p>
          <a:p>
            <a:pPr marL="342883"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800" i="0" u="none" strike="noStrike" kern="1200" cap="none" spc="0" normalizeH="0" baseline="0" dirty="0">
                <a:ln>
                  <a:noFill/>
                </a:ln>
                <a:solidFill>
                  <a:prstClr val="black"/>
                </a:solidFill>
                <a:effectLst/>
                <a:uLnTx/>
                <a:uFillTx/>
                <a:latin typeface="Calibri"/>
              </a:rPr>
              <a:t>Any</a:t>
            </a:r>
            <a:r>
              <a:rPr kumimoji="0" lang="en-US" sz="1800" i="0" u="none" strike="noStrike" kern="1200" cap="none" spc="0" normalizeH="0" dirty="0">
                <a:ln>
                  <a:noFill/>
                </a:ln>
                <a:solidFill>
                  <a:prstClr val="black"/>
                </a:solidFill>
                <a:effectLst/>
                <a:uLnTx/>
                <a:uFillTx/>
                <a:latin typeface="Calibri"/>
              </a:rPr>
              <a:t> participant that has not migrated and has not scheduled a migration </a:t>
            </a:r>
            <a:r>
              <a:rPr lang="en-US" sz="1800" dirty="0">
                <a:solidFill>
                  <a:prstClr val="black"/>
                </a:solidFill>
                <a:latin typeface="Calibri"/>
              </a:rPr>
              <a:t>during</a:t>
            </a:r>
            <a:r>
              <a:rPr kumimoji="0" lang="en-US" sz="1800" i="0" u="none" strike="noStrike" kern="1200" cap="none" spc="0" normalizeH="0" dirty="0">
                <a:ln>
                  <a:noFill/>
                </a:ln>
                <a:solidFill>
                  <a:prstClr val="black"/>
                </a:solidFill>
                <a:effectLst/>
                <a:uLnTx/>
                <a:uFillTx/>
                <a:latin typeface="Calibri"/>
              </a:rPr>
              <a:t> May risks losing their HIway connection and must contact the HIway immediately to </a:t>
            </a:r>
            <a:br>
              <a:rPr kumimoji="0" lang="en-US" sz="1800" i="0" u="none" strike="noStrike" kern="1200" cap="none" spc="0" normalizeH="0" dirty="0">
                <a:ln>
                  <a:noFill/>
                </a:ln>
                <a:solidFill>
                  <a:prstClr val="black"/>
                </a:solidFill>
                <a:effectLst/>
                <a:uLnTx/>
                <a:uFillTx/>
                <a:latin typeface="Calibri"/>
              </a:rPr>
            </a:br>
            <a:r>
              <a:rPr kumimoji="0" lang="en-US" sz="1800" i="0" u="none" strike="noStrike" kern="1200" cap="none" spc="0" normalizeH="0" dirty="0">
                <a:ln>
                  <a:noFill/>
                </a:ln>
                <a:solidFill>
                  <a:prstClr val="black"/>
                </a:solidFill>
                <a:effectLst/>
                <a:uLnTx/>
                <a:uFillTx/>
                <a:latin typeface="Calibri"/>
              </a:rPr>
              <a:t>discuss contingencies.</a:t>
            </a:r>
          </a:p>
          <a:p>
            <a:pPr marL="342883" lvl="0" indent="-285750">
              <a:spcAft>
                <a:spcPts val="1200"/>
              </a:spcAft>
              <a:buFont typeface="Arial" panose="020B0604020202020204" pitchFamily="34" charset="0"/>
              <a:buChar char="•"/>
              <a:defRPr/>
            </a:pPr>
            <a:r>
              <a:rPr lang="en-US" sz="1800" baseline="0" noProof="0" dirty="0">
                <a:solidFill>
                  <a:prstClr val="black"/>
                </a:solidFill>
                <a:latin typeface="Calibri"/>
              </a:rPr>
              <a:t>The</a:t>
            </a:r>
            <a:r>
              <a:rPr lang="en-US" sz="1800" noProof="0" dirty="0">
                <a:solidFill>
                  <a:prstClr val="black"/>
                </a:solidFill>
                <a:latin typeface="Calibri"/>
              </a:rPr>
              <a:t> HIway 1.0 system </a:t>
            </a:r>
            <a:r>
              <a:rPr lang="en-US" sz="1800" dirty="0">
                <a:solidFill>
                  <a:prstClr val="black"/>
                </a:solidFill>
                <a:latin typeface="Calibri"/>
              </a:rPr>
              <a:t>shutdown is </a:t>
            </a:r>
            <a:r>
              <a:rPr lang="en-US" sz="1800" noProof="0" dirty="0">
                <a:solidFill>
                  <a:prstClr val="black"/>
                </a:solidFill>
                <a:latin typeface="Calibri"/>
              </a:rPr>
              <a:t>scheduled to begin immediately following the </a:t>
            </a:r>
            <a:r>
              <a:rPr lang="en-US" sz="1800" b="1" noProof="0" dirty="0">
                <a:solidFill>
                  <a:srgbClr val="0000FF"/>
                </a:solidFill>
                <a:latin typeface="Calibri"/>
              </a:rPr>
              <a:t>5/31/2019 </a:t>
            </a:r>
            <a:r>
              <a:rPr lang="en-US" sz="1800" dirty="0">
                <a:latin typeface="Calibri"/>
              </a:rPr>
              <a:t>migration deadline, so </a:t>
            </a:r>
            <a:r>
              <a:rPr lang="en-US" sz="1800" noProof="0" dirty="0">
                <a:latin typeface="Calibri"/>
              </a:rPr>
              <a:t>the HIway team </a:t>
            </a:r>
            <a:r>
              <a:rPr lang="en-US" sz="1800" dirty="0">
                <a:latin typeface="Calibri"/>
              </a:rPr>
              <a:t>is </a:t>
            </a:r>
            <a:r>
              <a:rPr lang="en-US" sz="1800" noProof="0" dirty="0">
                <a:latin typeface="Calibri"/>
              </a:rPr>
              <a:t>working closely with each remaining participant to complete their migration activities.</a:t>
            </a:r>
          </a:p>
          <a:p>
            <a:pPr marL="342883" lvl="0" indent="-285750">
              <a:spcAft>
                <a:spcPts val="1200"/>
              </a:spcAft>
              <a:buFont typeface="Arial" panose="020B0604020202020204" pitchFamily="34" charset="0"/>
              <a:buChar char="•"/>
              <a:defRPr/>
            </a:pPr>
            <a:r>
              <a:rPr lang="en-US" sz="1800" dirty="0">
                <a:latin typeface="Calibri"/>
              </a:rPr>
              <a:t>EOHHS leadership approval will be required to schedule any migrations after the   </a:t>
            </a:r>
            <a:r>
              <a:rPr lang="en-US" sz="1800" b="1" dirty="0">
                <a:solidFill>
                  <a:srgbClr val="0000FF"/>
                </a:solidFill>
                <a:latin typeface="Calibri"/>
              </a:rPr>
              <a:t>5/31/2019 </a:t>
            </a:r>
            <a:r>
              <a:rPr lang="en-US" sz="1800" dirty="0">
                <a:latin typeface="Calibri"/>
              </a:rPr>
              <a:t>deadline.</a:t>
            </a:r>
          </a:p>
          <a:p>
            <a:pPr marL="342883" lvl="0" indent="-285750">
              <a:spcAft>
                <a:spcPts val="1200"/>
              </a:spcAft>
              <a:buFont typeface="Arial" panose="020B0604020202020204" pitchFamily="34" charset="0"/>
              <a:buChar char="•"/>
              <a:defRPr/>
            </a:pPr>
            <a:r>
              <a:rPr kumimoji="0" lang="en-US" sz="1800" i="0" u="none" strike="noStrike" kern="1200" cap="none" spc="0" normalizeH="0" baseline="0" dirty="0">
                <a:ln>
                  <a:noFill/>
                </a:ln>
                <a:solidFill>
                  <a:prstClr val="black"/>
                </a:solidFill>
                <a:effectLst/>
                <a:uLnTx/>
                <a:uFillTx/>
                <a:latin typeface="Calibri"/>
              </a:rPr>
              <a:t>The HIway 1.0 infrastructure decommissioning </a:t>
            </a:r>
            <a:r>
              <a:rPr lang="en-US" sz="1800" dirty="0">
                <a:solidFill>
                  <a:prstClr val="black"/>
                </a:solidFill>
                <a:latin typeface="Calibri"/>
              </a:rPr>
              <a:t>is scheduled for completion </a:t>
            </a:r>
            <a:br>
              <a:rPr lang="en-US" sz="1800" dirty="0">
                <a:solidFill>
                  <a:prstClr val="black"/>
                </a:solidFill>
                <a:latin typeface="Calibri"/>
              </a:rPr>
            </a:br>
            <a:r>
              <a:rPr lang="en-US" sz="1800" dirty="0">
                <a:solidFill>
                  <a:prstClr val="black"/>
                </a:solidFill>
                <a:latin typeface="Calibri"/>
              </a:rPr>
              <a:t>by </a:t>
            </a:r>
            <a:r>
              <a:rPr kumimoji="0" lang="en-US" sz="1800" b="1" i="0" u="none" strike="noStrike" kern="1200" cap="none" spc="0" normalizeH="0" baseline="0" dirty="0">
                <a:ln>
                  <a:noFill/>
                </a:ln>
                <a:solidFill>
                  <a:srgbClr val="0000FF"/>
                </a:solidFill>
                <a:effectLst/>
                <a:uLnTx/>
                <a:uFillTx/>
                <a:latin typeface="Calibri"/>
              </a:rPr>
              <a:t>6/30/2019</a:t>
            </a:r>
            <a:r>
              <a:rPr lang="en-US" sz="1800" dirty="0">
                <a:solidFill>
                  <a:prstClr val="black"/>
                </a:solidFill>
                <a:latin typeface="Calibri"/>
              </a:rPr>
              <a:t>.</a:t>
            </a:r>
            <a:endParaRPr kumimoji="0" lang="en-US" sz="1800" b="1" i="0" u="none" strike="noStrike" kern="1200" cap="none" spc="0" normalizeH="0" baseline="0" dirty="0">
              <a:ln>
                <a:noFill/>
              </a:ln>
              <a:solidFill>
                <a:srgbClr val="0000FF"/>
              </a:solidFill>
              <a:effectLst/>
              <a:uLnTx/>
              <a:uFillTx/>
              <a:latin typeface="Calibri"/>
            </a:endParaRPr>
          </a:p>
        </p:txBody>
      </p:sp>
    </p:spTree>
    <p:extLst>
      <p:ext uri="{BB962C8B-B14F-4D97-AF65-F5344CB8AC3E}">
        <p14:creationId xmlns:p14="http://schemas.microsoft.com/office/powerpoint/2010/main" val="1183639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8914" y="3423486"/>
            <a:ext cx="8123022" cy="769441"/>
          </a:xfrm>
          <a:prstGeom prst="rect">
            <a:avLst/>
          </a:prstGeom>
          <a:noFill/>
        </p:spPr>
        <p:txBody>
          <a:bodyPr wrap="square" rtlCol="0">
            <a:spAutoFit/>
          </a:bodyPr>
          <a:lstStyle/>
          <a:p>
            <a:r>
              <a:rPr lang="en-US" sz="2400" b="1" dirty="0">
                <a:latin typeface="+mn-lt"/>
              </a:rPr>
              <a:t>Connection requirement/attestation update </a:t>
            </a:r>
          </a:p>
          <a:p>
            <a:r>
              <a:rPr lang="en-US" sz="2000" i="1" dirty="0">
                <a:latin typeface="+mn-lt"/>
              </a:rPr>
              <a:t>Chris Stuck-Girard</a:t>
            </a:r>
          </a:p>
        </p:txBody>
      </p:sp>
      <p:sp>
        <p:nvSpPr>
          <p:cNvPr id="2" name="Slide Number Placeholder 1"/>
          <p:cNvSpPr>
            <a:spLocks noGrp="1"/>
          </p:cNvSpPr>
          <p:nvPr>
            <p:ph type="sldNum" sz="quarter" idx="11"/>
          </p:nvPr>
        </p:nvSpPr>
        <p:spPr/>
        <p:txBody>
          <a:bodyPr/>
          <a:lstStyle/>
          <a:p>
            <a:pPr>
              <a:defRPr/>
            </a:pPr>
            <a:fld id="{DD6DC581-3793-4594-88E2-9EC724FA3BF3}" type="slidenum">
              <a:rPr lang="en-US" smtClean="0"/>
              <a:pPr>
                <a:defRPr/>
              </a:pPr>
              <a:t>23</a:t>
            </a:fld>
            <a:endParaRPr lang="en-US" dirty="0"/>
          </a:p>
        </p:txBody>
      </p:sp>
    </p:spTree>
    <p:extLst>
      <p:ext uri="{BB962C8B-B14F-4D97-AF65-F5344CB8AC3E}">
        <p14:creationId xmlns:p14="http://schemas.microsoft.com/office/powerpoint/2010/main" val="1840423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0422" y="1066799"/>
            <a:ext cx="8755778" cy="771565"/>
          </a:xfrm>
          <a:prstGeom prst="rect">
            <a:avLst/>
          </a:prstGeom>
          <a:solidFill>
            <a:schemeClr val="accent1">
              <a:lumMod val="20000"/>
              <a:lumOff val="80000"/>
            </a:schemeClr>
          </a:solidFill>
          <a:ln w="3175" cap="flat" cmpd="sng" algn="ctr">
            <a:no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750" b="1" i="0" u="none" strike="noStrike" kern="0" cap="none" spc="0" normalizeH="0" baseline="0" noProof="0" dirty="0">
                <a:ln>
                  <a:noFill/>
                </a:ln>
                <a:solidFill>
                  <a:sysClr val="windowText" lastClr="000000"/>
                </a:solidFill>
                <a:effectLst/>
                <a:uLnTx/>
                <a:uFillTx/>
                <a:latin typeface="+mn-lt"/>
              </a:rPr>
              <a:t>The four</a:t>
            </a:r>
            <a:r>
              <a:rPr kumimoji="0" lang="en-US" sz="1750" b="1" i="0" u="none" strike="noStrike" kern="0" cap="none" spc="0" normalizeH="0" noProof="0" dirty="0">
                <a:ln>
                  <a:noFill/>
                </a:ln>
                <a:solidFill>
                  <a:sysClr val="windowText" lastClr="000000"/>
                </a:solidFill>
                <a:effectLst/>
                <a:uLnTx/>
                <a:uFillTx/>
                <a:latin typeface="+mn-lt"/>
              </a:rPr>
              <a:t> </a:t>
            </a:r>
            <a:r>
              <a:rPr kumimoji="0" lang="en-US" sz="1750" b="1" i="0" u="none" strike="noStrike" kern="0" cap="none" spc="0" normalizeH="0" baseline="0" noProof="0" dirty="0">
                <a:ln>
                  <a:noFill/>
                </a:ln>
                <a:solidFill>
                  <a:sysClr val="windowText" lastClr="000000"/>
                </a:solidFill>
                <a:effectLst/>
                <a:uLnTx/>
                <a:uFillTx/>
                <a:latin typeface="+mn-lt"/>
              </a:rPr>
              <a:t>year phase-in progressively encourages providers to use the </a:t>
            </a:r>
            <a:r>
              <a:rPr kumimoji="0" lang="en-US" sz="1750" b="1" i="0" u="none" strike="noStrike" kern="0" cap="none" spc="0" normalizeH="0" baseline="0" noProof="0" dirty="0" err="1">
                <a:ln>
                  <a:noFill/>
                </a:ln>
                <a:solidFill>
                  <a:sysClr val="windowText" lastClr="000000"/>
                </a:solidFill>
                <a:effectLst/>
                <a:uLnTx/>
                <a:uFillTx/>
                <a:latin typeface="+mn-lt"/>
              </a:rPr>
              <a:t>HIway</a:t>
            </a:r>
            <a:r>
              <a:rPr kumimoji="0" lang="en-US" sz="1750" b="1" i="0" u="none" strike="noStrike" kern="0" cap="none" spc="0" normalizeH="0" baseline="0" noProof="0" dirty="0">
                <a:ln>
                  <a:noFill/>
                </a:ln>
                <a:solidFill>
                  <a:sysClr val="windowText" lastClr="000000"/>
                </a:solidFill>
                <a:effectLst/>
                <a:uLnTx/>
                <a:uFillTx/>
                <a:latin typeface="+mn-lt"/>
              </a:rPr>
              <a:t> for </a:t>
            </a:r>
            <a:br>
              <a:rPr kumimoji="0" lang="en-US" sz="1750" b="1" i="0" u="none" strike="noStrike" kern="0" cap="none" spc="0" normalizeH="0" baseline="0" noProof="0" dirty="0">
                <a:ln>
                  <a:noFill/>
                </a:ln>
                <a:solidFill>
                  <a:sysClr val="windowText" lastClr="000000"/>
                </a:solidFill>
                <a:effectLst/>
                <a:uLnTx/>
                <a:uFillTx/>
                <a:latin typeface="+mn-lt"/>
              </a:rPr>
            </a:br>
            <a:r>
              <a:rPr kumimoji="0" lang="en-US" sz="1750" b="1" i="0" u="none" strike="noStrike" kern="0" cap="none" spc="0" normalizeH="0" baseline="0" noProof="0" dirty="0">
                <a:ln>
                  <a:noFill/>
                </a:ln>
                <a:solidFill>
                  <a:sysClr val="windowText" lastClr="000000"/>
                </a:solidFill>
                <a:effectLst/>
                <a:uLnTx/>
                <a:uFillTx/>
                <a:latin typeface="+mn-lt"/>
              </a:rPr>
              <a:t>provider-to-provider communications via bi-directional exchange of health information</a:t>
            </a:r>
          </a:p>
        </p:txBody>
      </p:sp>
      <p:sp>
        <p:nvSpPr>
          <p:cNvPr id="5" name="Content Placeholder 4"/>
          <p:cNvSpPr>
            <a:spLocks noGrp="1"/>
          </p:cNvSpPr>
          <p:nvPr>
            <p:ph idx="1"/>
          </p:nvPr>
        </p:nvSpPr>
        <p:spPr>
          <a:xfrm>
            <a:off x="138392" y="2073221"/>
            <a:ext cx="9005608" cy="4070859"/>
          </a:xfrm>
        </p:spPr>
        <p:txBody>
          <a:bodyPr bIns="91440"/>
          <a:lstStyle/>
          <a:p>
            <a:pPr marL="0" indent="0">
              <a:spcAft>
                <a:spcPts val="600"/>
              </a:spcAft>
              <a:buNone/>
            </a:pPr>
            <a:r>
              <a:rPr lang="en-US" sz="1700" dirty="0">
                <a:solidFill>
                  <a:srgbClr val="4F81BD"/>
                </a:solidFill>
              </a:rPr>
              <a:t>Progressive HIway connection requirements</a:t>
            </a:r>
          </a:p>
          <a:p>
            <a:pPr marL="169863" indent="0">
              <a:spcAft>
                <a:spcPts val="900"/>
              </a:spcAft>
              <a:buNone/>
              <a:tabLst>
                <a:tab pos="1028700" algn="l"/>
              </a:tabLst>
            </a:pPr>
            <a:r>
              <a:rPr lang="en-US" sz="1600" dirty="0">
                <a:solidFill>
                  <a:srgbClr val="FF0000"/>
                </a:solidFill>
              </a:rPr>
              <a:t>   Year 1</a:t>
            </a:r>
            <a:r>
              <a:rPr lang="en-US" sz="1600" b="0" dirty="0"/>
              <a:t> 	</a:t>
            </a:r>
            <a:r>
              <a:rPr lang="en-US" sz="1600" dirty="0"/>
              <a:t>Send or receive</a:t>
            </a:r>
            <a:r>
              <a:rPr lang="en-US" sz="1600" b="0" dirty="0"/>
              <a:t> HIway Direct messages for at least one use case</a:t>
            </a:r>
            <a:br>
              <a:rPr lang="en-US" sz="1600" b="0" dirty="0"/>
            </a:br>
            <a:r>
              <a:rPr lang="en-US" sz="1600" b="0" dirty="0"/>
              <a:t>	   </a:t>
            </a:r>
            <a:r>
              <a:rPr lang="en-US" sz="1200" b="0" dirty="0"/>
              <a:t>○   </a:t>
            </a:r>
            <a:r>
              <a:rPr lang="en-US" sz="1600" b="0" dirty="0"/>
              <a:t>Can be from </a:t>
            </a:r>
            <a:r>
              <a:rPr lang="en-US" sz="1600" dirty="0"/>
              <a:t>any use case category </a:t>
            </a:r>
            <a:r>
              <a:rPr lang="en-US" sz="1600" b="0" dirty="0"/>
              <a:t>listed below</a:t>
            </a:r>
          </a:p>
          <a:p>
            <a:pPr marL="169863" indent="0">
              <a:spcAft>
                <a:spcPts val="900"/>
              </a:spcAft>
              <a:buNone/>
              <a:tabLst>
                <a:tab pos="1028700" algn="l"/>
              </a:tabLst>
            </a:pPr>
            <a:r>
              <a:rPr lang="en-US" sz="1600" dirty="0">
                <a:solidFill>
                  <a:srgbClr val="FF0000"/>
                </a:solidFill>
              </a:rPr>
              <a:t>   Year 2</a:t>
            </a:r>
            <a:r>
              <a:rPr lang="en-US" sz="1600" b="0" dirty="0"/>
              <a:t>	</a:t>
            </a:r>
            <a:r>
              <a:rPr lang="en-US" sz="1600" dirty="0"/>
              <a:t>Send or receive</a:t>
            </a:r>
            <a:r>
              <a:rPr lang="en-US" sz="1600" b="0" dirty="0"/>
              <a:t> HIway Direct messages for at least one use case</a:t>
            </a:r>
            <a:br>
              <a:rPr lang="en-US" sz="1600" dirty="0"/>
            </a:br>
            <a:r>
              <a:rPr lang="en-US" sz="1600" dirty="0"/>
              <a:t>	   </a:t>
            </a:r>
            <a:r>
              <a:rPr lang="en-US" sz="1200" b="0" dirty="0"/>
              <a:t>○   </a:t>
            </a:r>
            <a:r>
              <a:rPr lang="en-US" sz="1600" b="0" dirty="0"/>
              <a:t>Must be a </a:t>
            </a:r>
            <a:r>
              <a:rPr lang="en-US" sz="1600" dirty="0"/>
              <a:t>provider-to-provider communications </a:t>
            </a:r>
            <a:r>
              <a:rPr lang="en-US" sz="1600" b="0" dirty="0"/>
              <a:t>use case</a:t>
            </a:r>
          </a:p>
          <a:p>
            <a:pPr marL="169863" indent="0">
              <a:spcAft>
                <a:spcPts val="900"/>
              </a:spcAft>
              <a:buNone/>
              <a:tabLst>
                <a:tab pos="1028700" algn="l"/>
              </a:tabLst>
            </a:pPr>
            <a:r>
              <a:rPr lang="en-US" sz="1600" dirty="0"/>
              <a:t>   </a:t>
            </a:r>
            <a:r>
              <a:rPr lang="en-US" sz="1600" dirty="0">
                <a:solidFill>
                  <a:srgbClr val="FF0000"/>
                </a:solidFill>
              </a:rPr>
              <a:t>Year 3</a:t>
            </a:r>
            <a:r>
              <a:rPr lang="en-US" sz="1600" b="0" dirty="0"/>
              <a:t>	</a:t>
            </a:r>
            <a:r>
              <a:rPr lang="en-US" sz="1600" dirty="0"/>
              <a:t>Send</a:t>
            </a:r>
            <a:r>
              <a:rPr lang="en-US" sz="1600" b="0" dirty="0"/>
              <a:t> HIway Direct messages for at least one use case, </a:t>
            </a:r>
            <a:r>
              <a:rPr lang="en-US" sz="1600" dirty="0"/>
              <a:t>and </a:t>
            </a:r>
            <a:br>
              <a:rPr lang="en-US" sz="1600" dirty="0"/>
            </a:br>
            <a:r>
              <a:rPr lang="en-US" sz="1600" dirty="0"/>
              <a:t>	Receive </a:t>
            </a:r>
            <a:r>
              <a:rPr lang="en-US" sz="1600" b="0" dirty="0"/>
              <a:t>HIway Direct messages for at least one use case</a:t>
            </a:r>
            <a:br>
              <a:rPr lang="en-US" sz="1600" b="0" dirty="0"/>
            </a:br>
            <a:r>
              <a:rPr lang="en-US" sz="1600" b="0" dirty="0"/>
              <a:t>	  </a:t>
            </a:r>
            <a:r>
              <a:rPr lang="en-US" sz="1200" b="0" dirty="0"/>
              <a:t> ○   </a:t>
            </a:r>
            <a:r>
              <a:rPr lang="en-US" sz="1600" b="0" dirty="0"/>
              <a:t>Both must be </a:t>
            </a:r>
            <a:r>
              <a:rPr lang="en-US" sz="1600" dirty="0"/>
              <a:t>provider-to-provider communications</a:t>
            </a:r>
            <a:r>
              <a:rPr lang="en-US" sz="1600" b="0" dirty="0"/>
              <a:t> use cases</a:t>
            </a:r>
          </a:p>
          <a:p>
            <a:pPr marL="169863" indent="0">
              <a:spcAft>
                <a:spcPts val="1500"/>
              </a:spcAft>
              <a:buNone/>
              <a:tabLst>
                <a:tab pos="1028700" algn="l"/>
              </a:tabLst>
            </a:pPr>
            <a:r>
              <a:rPr lang="en-US" sz="1600" dirty="0"/>
              <a:t>   Year 4</a:t>
            </a:r>
            <a:r>
              <a:rPr lang="en-US" sz="1600" b="0" dirty="0"/>
              <a:t> 	Meet Year 3 requirement, </a:t>
            </a:r>
            <a:r>
              <a:rPr lang="en-US" sz="1600" dirty="0"/>
              <a:t>or</a:t>
            </a:r>
            <a:r>
              <a:rPr lang="en-US" sz="1600" b="0" dirty="0"/>
              <a:t> be subject to penalties if requirement is not met</a:t>
            </a:r>
            <a:br>
              <a:rPr lang="en-US" sz="1600" b="0" dirty="0"/>
            </a:br>
            <a:r>
              <a:rPr lang="en-US" sz="1600" b="0" dirty="0"/>
              <a:t>	   </a:t>
            </a:r>
            <a:r>
              <a:rPr lang="en-US" sz="1200" b="0" dirty="0"/>
              <a:t>○   </a:t>
            </a:r>
            <a:r>
              <a:rPr lang="en-US" sz="1600" b="0" dirty="0"/>
              <a:t>Penalties go into effect in the applicable Year 4 </a:t>
            </a:r>
            <a:r>
              <a:rPr lang="en-US" sz="1200" b="0" dirty="0"/>
              <a:t>(e.g., Jan 2020 for acute care hospitals)</a:t>
            </a:r>
          </a:p>
          <a:p>
            <a:pPr marL="0" lvl="1" indent="0">
              <a:spcAft>
                <a:spcPts val="0"/>
              </a:spcAft>
              <a:buNone/>
            </a:pPr>
            <a:r>
              <a:rPr lang="en-US" sz="1700" b="1" dirty="0">
                <a:solidFill>
                  <a:srgbClr val="4F81BD"/>
                </a:solidFill>
              </a:rPr>
              <a:t>Additional ENS requirement for acute care hospitals only</a:t>
            </a:r>
          </a:p>
          <a:p>
            <a:pPr marL="169863" lvl="1" indent="0">
              <a:spcAft>
                <a:spcPts val="1800"/>
              </a:spcAft>
              <a:buNone/>
            </a:pPr>
            <a:r>
              <a:rPr lang="en-US" sz="1600" dirty="0"/>
              <a:t>   </a:t>
            </a:r>
            <a:r>
              <a:rPr lang="en-US" sz="1600" b="1" dirty="0"/>
              <a:t>Send</a:t>
            </a:r>
            <a:r>
              <a:rPr lang="en-US" sz="1600" dirty="0"/>
              <a:t> a</a:t>
            </a:r>
            <a:r>
              <a:rPr lang="en-US" sz="1600" b="0" dirty="0"/>
              <a:t>dmission, discharge, and transfer notifications (</a:t>
            </a:r>
            <a:r>
              <a:rPr lang="en-US" sz="1600" b="1" dirty="0"/>
              <a:t>ADTs</a:t>
            </a:r>
            <a:r>
              <a:rPr lang="en-US" sz="1600" b="0" dirty="0"/>
              <a:t>) to </a:t>
            </a:r>
            <a:r>
              <a:rPr lang="en-US" sz="1600" b="0" dirty="0" err="1"/>
              <a:t>ENS</a:t>
            </a:r>
            <a:r>
              <a:rPr lang="en-US" sz="1600" b="0" dirty="0"/>
              <a:t> framework</a:t>
            </a:r>
            <a:endParaRPr lang="en-US" sz="2000" dirty="0"/>
          </a:p>
          <a:p>
            <a:pPr marL="0" indent="0">
              <a:spcAft>
                <a:spcPts val="600"/>
              </a:spcAft>
              <a:buNone/>
            </a:pPr>
            <a:endParaRPr lang="en-US" sz="2000" dirty="0"/>
          </a:p>
        </p:txBody>
      </p:sp>
      <p:grpSp>
        <p:nvGrpSpPr>
          <p:cNvPr id="27" name="Group 26"/>
          <p:cNvGrpSpPr/>
          <p:nvPr/>
        </p:nvGrpSpPr>
        <p:grpSpPr>
          <a:xfrm>
            <a:off x="8707184" y="2489200"/>
            <a:ext cx="430887" cy="1986280"/>
            <a:chOff x="8503984" y="2501900"/>
            <a:chExt cx="430887" cy="1986280"/>
          </a:xfrm>
        </p:grpSpPr>
        <p:sp>
          <p:nvSpPr>
            <p:cNvPr id="16" name="TextBox 15"/>
            <p:cNvSpPr txBox="1"/>
            <p:nvPr/>
          </p:nvSpPr>
          <p:spPr>
            <a:xfrm rot="10800000">
              <a:off x="8503984" y="2828036"/>
              <a:ext cx="430887" cy="1320800"/>
            </a:xfrm>
            <a:prstGeom prst="rect">
              <a:avLst/>
            </a:prstGeom>
            <a:no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mn-lt"/>
                </a:rPr>
                <a:t>2019</a:t>
              </a:r>
            </a:p>
          </p:txBody>
        </p:sp>
        <p:cxnSp>
          <p:nvCxnSpPr>
            <p:cNvPr id="18" name="Straight Arrow Connector 17"/>
            <p:cNvCxnSpPr/>
            <p:nvPr/>
          </p:nvCxnSpPr>
          <p:spPr>
            <a:xfrm flipV="1">
              <a:off x="8719427" y="3792220"/>
              <a:ext cx="0" cy="6959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719424" y="2501900"/>
              <a:ext cx="3" cy="6807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503984" y="2501900"/>
              <a:ext cx="21544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503984" y="4488180"/>
              <a:ext cx="21544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8707181" y="4568280"/>
            <a:ext cx="430887" cy="1444973"/>
            <a:chOff x="8503982" y="2876036"/>
            <a:chExt cx="430887" cy="791828"/>
          </a:xfrm>
        </p:grpSpPr>
        <p:sp>
          <p:nvSpPr>
            <p:cNvPr id="29" name="TextBox 28"/>
            <p:cNvSpPr txBox="1"/>
            <p:nvPr/>
          </p:nvSpPr>
          <p:spPr>
            <a:xfrm rot="10800000">
              <a:off x="8503982" y="2965899"/>
              <a:ext cx="430887" cy="619389"/>
            </a:xfrm>
            <a:prstGeom prst="rect">
              <a:avLst/>
            </a:prstGeom>
            <a:no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mn-lt"/>
                </a:rPr>
                <a:t>Future</a:t>
              </a:r>
            </a:p>
          </p:txBody>
        </p:sp>
        <p:cxnSp>
          <p:nvCxnSpPr>
            <p:cNvPr id="30" name="Straight Arrow Connector 29"/>
            <p:cNvCxnSpPr/>
            <p:nvPr/>
          </p:nvCxnSpPr>
          <p:spPr>
            <a:xfrm flipV="1">
              <a:off x="8719427" y="3459314"/>
              <a:ext cx="1" cy="208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719427" y="2876036"/>
              <a:ext cx="0" cy="189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503984" y="2883382"/>
              <a:ext cx="2154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503984" y="3667862"/>
              <a:ext cx="2154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itle 2"/>
          <p:cNvSpPr txBox="1">
            <a:spLocks/>
          </p:cNvSpPr>
          <p:nvPr/>
        </p:nvSpPr>
        <p:spPr bwMode="auto">
          <a:xfrm>
            <a:off x="832692" y="156009"/>
            <a:ext cx="6139607" cy="565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i="0" u="none" strike="noStrike" kern="1200" cap="none" spc="0" normalizeH="0" baseline="0" noProof="0" dirty="0">
                <a:ln>
                  <a:noFill/>
                </a:ln>
                <a:solidFill>
                  <a:schemeClr val="bg1"/>
                </a:solidFill>
                <a:effectLst/>
                <a:uLnTx/>
                <a:uFillTx/>
                <a:latin typeface="+mj-lt"/>
                <a:ea typeface="+mj-ea"/>
                <a:cs typeface="+mj-cs"/>
              </a:rPr>
              <a:t>HIway connection requirement phased in over four years</a:t>
            </a:r>
          </a:p>
        </p:txBody>
      </p:sp>
      <p:grpSp>
        <p:nvGrpSpPr>
          <p:cNvPr id="6" name="Group 5"/>
          <p:cNvGrpSpPr/>
          <p:nvPr/>
        </p:nvGrpSpPr>
        <p:grpSpPr>
          <a:xfrm>
            <a:off x="810633" y="6215038"/>
            <a:ext cx="7522735" cy="509367"/>
            <a:chOff x="751110" y="6215038"/>
            <a:chExt cx="7522735" cy="509367"/>
          </a:xfrm>
        </p:grpSpPr>
        <p:sp>
          <p:nvSpPr>
            <p:cNvPr id="3" name="Rectangle 2"/>
            <p:cNvSpPr/>
            <p:nvPr/>
          </p:nvSpPr>
          <p:spPr>
            <a:xfrm>
              <a:off x="751110" y="6215038"/>
              <a:ext cx="1445342" cy="50936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Use case categories</a:t>
              </a:r>
            </a:p>
          </p:txBody>
        </p:sp>
        <p:sp>
          <p:nvSpPr>
            <p:cNvPr id="23" name="Rectangle 22"/>
            <p:cNvSpPr/>
            <p:nvPr/>
          </p:nvSpPr>
          <p:spPr>
            <a:xfrm>
              <a:off x="2196452" y="6215040"/>
              <a:ext cx="3624245" cy="50936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US" sz="1600" kern="0" dirty="0">
                  <a:solidFill>
                    <a:sysClr val="windowText" lastClr="000000"/>
                  </a:solidFill>
                </a:rPr>
                <a:t>Public health reporting</a:t>
              </a:r>
            </a:p>
            <a:p>
              <a:pPr marL="228600" indent="-228600">
                <a:buFont typeface="+mj-lt"/>
                <a:buAutoNum type="arabicPeriod"/>
              </a:pPr>
              <a:r>
                <a:rPr lang="en-US" sz="1600" kern="0" dirty="0">
                  <a:solidFill>
                    <a:sysClr val="windowText" lastClr="000000"/>
                  </a:solidFill>
                </a:rPr>
                <a:t>Provider-to-provider communications</a:t>
              </a:r>
              <a:endParaRPr lang="en-US" sz="1600" dirty="0"/>
            </a:p>
          </p:txBody>
        </p:sp>
        <p:sp>
          <p:nvSpPr>
            <p:cNvPr id="24" name="Rectangle 23"/>
            <p:cNvSpPr/>
            <p:nvPr/>
          </p:nvSpPr>
          <p:spPr>
            <a:xfrm>
              <a:off x="5820697" y="6215038"/>
              <a:ext cx="2453148" cy="50936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3"/>
              </a:pPr>
              <a:r>
                <a:rPr lang="en-US" sz="1600" kern="0" dirty="0">
                  <a:solidFill>
                    <a:sysClr val="windowText" lastClr="000000"/>
                  </a:solidFill>
                </a:rPr>
                <a:t>Quality reporting</a:t>
              </a:r>
            </a:p>
            <a:p>
              <a:pPr marL="228600" indent="-228600">
                <a:buFont typeface="+mj-lt"/>
                <a:buAutoNum type="arabicPeriod" startAt="3"/>
              </a:pPr>
              <a:r>
                <a:rPr lang="en-US" sz="1600" kern="0" dirty="0">
                  <a:solidFill>
                    <a:sysClr val="windowText" lastClr="000000"/>
                  </a:solidFill>
                </a:rPr>
                <a:t>Payer case management</a:t>
              </a:r>
              <a:endParaRPr lang="en-US" sz="1600" dirty="0"/>
            </a:p>
          </p:txBody>
        </p:sp>
      </p:grpSp>
    </p:spTree>
    <p:extLst>
      <p:ext uri="{BB962C8B-B14F-4D97-AF65-F5344CB8AC3E}">
        <p14:creationId xmlns:p14="http://schemas.microsoft.com/office/powerpoint/2010/main" val="2677689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4229098" y="6570662"/>
            <a:ext cx="685800" cy="287338"/>
          </a:xfrm>
        </p:spPr>
        <p:txBody>
          <a:bodyPr/>
          <a:lstStyle/>
          <a:p>
            <a:pPr>
              <a:defRPr/>
            </a:pPr>
            <a:fld id="{26A24CCA-F466-43CF-BAB8-FE65B26DBD54}" type="slidenum">
              <a:rPr lang="en-US" smtClean="0"/>
              <a:t>25</a:t>
            </a:fld>
            <a:endParaRPr lang="en-US" dirty="0"/>
          </a:p>
        </p:txBody>
      </p:sp>
      <p:sp>
        <p:nvSpPr>
          <p:cNvPr id="5" name="Title 2"/>
          <p:cNvSpPr>
            <a:spLocks noGrp="1"/>
          </p:cNvSpPr>
          <p:nvPr>
            <p:ph type="title"/>
          </p:nvPr>
        </p:nvSpPr>
        <p:spPr>
          <a:xfrm>
            <a:off x="832692" y="142403"/>
            <a:ext cx="6152308" cy="565150"/>
          </a:xfrm>
        </p:spPr>
        <p:txBody>
          <a:bodyPr/>
          <a:lstStyle/>
          <a:p>
            <a:r>
              <a:rPr lang="en-US" dirty="0"/>
              <a:t>HIway connection and attestation requirement</a:t>
            </a:r>
          </a:p>
        </p:txBody>
      </p:sp>
      <p:graphicFrame>
        <p:nvGraphicFramePr>
          <p:cNvPr id="6" name="Table 5"/>
          <p:cNvGraphicFramePr>
            <a:graphicFrameLocks noGrp="1"/>
          </p:cNvGraphicFramePr>
          <p:nvPr>
            <p:extLst/>
          </p:nvPr>
        </p:nvGraphicFramePr>
        <p:xfrm>
          <a:off x="254000" y="3924815"/>
          <a:ext cx="8635999" cy="2310914"/>
        </p:xfrm>
        <a:graphic>
          <a:graphicData uri="http://schemas.openxmlformats.org/drawingml/2006/table">
            <a:tbl>
              <a:tblPr firstRow="1" bandRow="1">
                <a:tableStyleId>{5C22544A-7EE6-4342-B048-85BDC9FD1C3A}</a:tableStyleId>
              </a:tblPr>
              <a:tblGrid>
                <a:gridCol w="3795487">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021112">
                  <a:extLst>
                    <a:ext uri="{9D8B030D-6E8A-4147-A177-3AD203B41FA5}">
                      <a16:colId xmlns:a16="http://schemas.microsoft.com/office/drawing/2014/main" val="20002"/>
                    </a:ext>
                  </a:extLst>
                </a:gridCol>
              </a:tblGrid>
              <a:tr h="362280">
                <a:tc>
                  <a:txBody>
                    <a:bodyPr/>
                    <a:lstStyle/>
                    <a:p>
                      <a:pPr algn="ctr"/>
                      <a:r>
                        <a:rPr lang="en-US" sz="1400" dirty="0"/>
                        <a:t>Provider organization</a:t>
                      </a:r>
                    </a:p>
                  </a:txBody>
                  <a:tcPr anchor="ctr">
                    <a:solidFill>
                      <a:srgbClr val="142C5C"/>
                    </a:solidFill>
                  </a:tcPr>
                </a:tc>
                <a:tc>
                  <a:txBody>
                    <a:bodyPr/>
                    <a:lstStyle/>
                    <a:p>
                      <a:pPr algn="ctr"/>
                      <a:r>
                        <a:rPr lang="en-US" sz="1400" baseline="0" dirty="0"/>
                        <a:t>First year </a:t>
                      </a:r>
                      <a:r>
                        <a:rPr lang="en-US" sz="1400" dirty="0"/>
                        <a:t>requirements apply</a:t>
                      </a:r>
                    </a:p>
                  </a:txBody>
                  <a:tcPr anchor="ctr">
                    <a:solidFill>
                      <a:srgbClr val="142C5C"/>
                    </a:solidFill>
                  </a:tcPr>
                </a:tc>
                <a:tc>
                  <a:txBody>
                    <a:bodyPr/>
                    <a:lstStyle/>
                    <a:p>
                      <a:pPr algn="ctr"/>
                      <a:r>
                        <a:rPr lang="en-US" sz="1400" dirty="0"/>
                        <a:t>Submit by July</a:t>
                      </a:r>
                      <a:r>
                        <a:rPr lang="en-US" sz="1400" baseline="0" dirty="0"/>
                        <a:t> 31, 2019</a:t>
                      </a:r>
                      <a:endParaRPr lang="en-US" sz="1400" dirty="0"/>
                    </a:p>
                  </a:txBody>
                  <a:tcPr anchor="ctr">
                    <a:solidFill>
                      <a:srgbClr val="142C5C"/>
                    </a:solidFill>
                  </a:tcPr>
                </a:tc>
                <a:extLst>
                  <a:ext uri="{0D108BD9-81ED-4DB2-BD59-A6C34878D82A}">
                    <a16:rowId xmlns:a16="http://schemas.microsoft.com/office/drawing/2014/main" val="10000"/>
                  </a:ext>
                </a:extLst>
              </a:tr>
              <a:tr h="486489">
                <a:tc>
                  <a:txBody>
                    <a:bodyPr/>
                    <a:lstStyle/>
                    <a:p>
                      <a:r>
                        <a:rPr lang="en-US" sz="1400" dirty="0"/>
                        <a:t>Acute</a:t>
                      </a:r>
                      <a:r>
                        <a:rPr lang="en-US" sz="1400" baseline="0" dirty="0"/>
                        <a:t> care hospitals</a:t>
                      </a:r>
                      <a:endParaRPr lang="en-US" sz="1400" dirty="0"/>
                    </a:p>
                  </a:txBody>
                  <a:tcPr anchor="ctr">
                    <a:solidFill>
                      <a:srgbClr val="F3F6FB"/>
                    </a:solidFill>
                  </a:tcPr>
                </a:tc>
                <a:tc>
                  <a:txBody>
                    <a:bodyPr/>
                    <a:lstStyle/>
                    <a:p>
                      <a:pPr algn="ctr"/>
                      <a:r>
                        <a:rPr lang="en-US" sz="1400" b="1" dirty="0"/>
                        <a:t>2017</a:t>
                      </a:r>
                    </a:p>
                  </a:txBody>
                  <a:tcPr anchor="ctr">
                    <a:solidFill>
                      <a:srgbClr val="F3F6FB"/>
                    </a:solidFill>
                  </a:tcPr>
                </a:tc>
                <a:tc>
                  <a:txBody>
                    <a:bodyPr/>
                    <a:lstStyle/>
                    <a:p>
                      <a:pPr algn="ctr"/>
                      <a:r>
                        <a:rPr lang="en-US" sz="1400" b="1" dirty="0"/>
                        <a:t>Year 3 attestation form</a:t>
                      </a:r>
                    </a:p>
                  </a:txBody>
                  <a:tcPr anchor="ctr">
                    <a:solidFill>
                      <a:srgbClr val="F3F6FB"/>
                    </a:solidFill>
                  </a:tcPr>
                </a:tc>
                <a:extLst>
                  <a:ext uri="{0D108BD9-81ED-4DB2-BD59-A6C34878D82A}">
                    <a16:rowId xmlns:a16="http://schemas.microsoft.com/office/drawing/2014/main" val="10001"/>
                  </a:ext>
                </a:extLst>
              </a:tr>
              <a:tr h="444848">
                <a:tc>
                  <a:txBody>
                    <a:bodyPr/>
                    <a:lstStyle/>
                    <a:p>
                      <a:r>
                        <a:rPr lang="en-US" sz="1400" dirty="0"/>
                        <a:t>Large and medium medical ambulatory practices</a:t>
                      </a:r>
                    </a:p>
                  </a:txBody>
                  <a:tcPr anchor="ctr">
                    <a:solidFill>
                      <a:srgbClr val="DCE6F2"/>
                    </a:solidFill>
                  </a:tcPr>
                </a:tc>
                <a:tc rowSpan="2">
                  <a:txBody>
                    <a:bodyPr/>
                    <a:lstStyle/>
                    <a:p>
                      <a:pPr algn="ctr"/>
                      <a:r>
                        <a:rPr lang="en-US" sz="1400" b="1" dirty="0"/>
                        <a:t>2018</a:t>
                      </a:r>
                    </a:p>
                  </a:txBody>
                  <a:tcPr anchor="ctr">
                    <a:solidFill>
                      <a:srgbClr val="DCE6F2"/>
                    </a:solidFill>
                  </a:tcPr>
                </a:tc>
                <a:tc rowSpan="2">
                  <a:txBody>
                    <a:bodyPr/>
                    <a:lstStyle/>
                    <a:p>
                      <a:pPr algn="ctr"/>
                      <a:r>
                        <a:rPr lang="en-US" sz="1400" b="1" dirty="0"/>
                        <a:t>Year 2 attestation form</a:t>
                      </a:r>
                    </a:p>
                  </a:txBody>
                  <a:tcPr anchor="ctr">
                    <a:solidFill>
                      <a:srgbClr val="DCE6F2"/>
                    </a:solidFill>
                  </a:tcPr>
                </a:tc>
                <a:extLst>
                  <a:ext uri="{0D108BD9-81ED-4DB2-BD59-A6C34878D82A}">
                    <a16:rowId xmlns:a16="http://schemas.microsoft.com/office/drawing/2014/main" val="10002"/>
                  </a:ext>
                </a:extLst>
              </a:tr>
              <a:tr h="446314">
                <a:tc>
                  <a:txBody>
                    <a:bodyPr/>
                    <a:lstStyle/>
                    <a:p>
                      <a:r>
                        <a:rPr lang="en-US" sz="1400" dirty="0"/>
                        <a:t>Large community health centers</a:t>
                      </a:r>
                    </a:p>
                  </a:txBody>
                  <a:tcPr anchor="ctr">
                    <a:solidFill>
                      <a:srgbClr val="DCE6F2"/>
                    </a:solidFill>
                  </a:tcPr>
                </a:tc>
                <a:tc vMerge="1">
                  <a:txBody>
                    <a:bodyPr/>
                    <a:lstStyle/>
                    <a:p>
                      <a:pPr algn="ctr"/>
                      <a:endParaRPr lang="en-US" sz="1400" dirty="0"/>
                    </a:p>
                  </a:txBody>
                  <a:tcPr anchor="ctr">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10003"/>
                  </a:ext>
                </a:extLst>
              </a:tr>
              <a:tr h="570983">
                <a:tc>
                  <a:txBody>
                    <a:bodyPr/>
                    <a:lstStyle/>
                    <a:p>
                      <a:r>
                        <a:rPr lang="en-US" sz="1400" dirty="0"/>
                        <a:t>Small community health centers</a:t>
                      </a:r>
                    </a:p>
                  </a:txBody>
                  <a:tcPr anchor="ctr">
                    <a:solidFill>
                      <a:srgbClr val="F3F6FB"/>
                    </a:solidFill>
                  </a:tcPr>
                </a:tc>
                <a:tc>
                  <a:txBody>
                    <a:bodyPr/>
                    <a:lstStyle/>
                    <a:p>
                      <a:pPr algn="ctr"/>
                      <a:r>
                        <a:rPr lang="en-US" sz="1400" b="1" dirty="0"/>
                        <a:t>2019</a:t>
                      </a:r>
                    </a:p>
                  </a:txBody>
                  <a:tcPr anchor="ctr">
                    <a:solidFill>
                      <a:srgbClr val="F3F6FB"/>
                    </a:solidFill>
                  </a:tcPr>
                </a:tc>
                <a:tc>
                  <a:txBody>
                    <a:bodyPr/>
                    <a:lstStyle/>
                    <a:p>
                      <a:pPr algn="ctr"/>
                      <a:r>
                        <a:rPr lang="en-US" sz="1400" b="1" dirty="0"/>
                        <a:t>Year 1 attestation form</a:t>
                      </a:r>
                    </a:p>
                  </a:txBody>
                  <a:tcPr anchor="ctr">
                    <a:solidFill>
                      <a:srgbClr val="F3F6FB"/>
                    </a:solidFill>
                  </a:tcPr>
                </a:tc>
                <a:extLst>
                  <a:ext uri="{0D108BD9-81ED-4DB2-BD59-A6C34878D82A}">
                    <a16:rowId xmlns:a16="http://schemas.microsoft.com/office/drawing/2014/main" val="10004"/>
                  </a:ext>
                </a:extLst>
              </a:tr>
            </a:tbl>
          </a:graphicData>
        </a:graphic>
      </p:graphicFrame>
      <p:sp>
        <p:nvSpPr>
          <p:cNvPr id="7" name="Rectangle 6"/>
          <p:cNvSpPr/>
          <p:nvPr/>
        </p:nvSpPr>
        <p:spPr>
          <a:xfrm>
            <a:off x="253999" y="1053533"/>
            <a:ext cx="8636000" cy="763238"/>
          </a:xfrm>
          <a:prstGeom prst="rect">
            <a:avLst/>
          </a:prstGeom>
          <a:solidFill>
            <a:schemeClr val="accent1">
              <a:lumMod val="20000"/>
              <a:lumOff val="80000"/>
            </a:schemeClr>
          </a:solidFill>
          <a:ln w="3175" cap="flat" cmpd="sng" algn="ctr">
            <a:noFill/>
            <a:prstDash val="solid"/>
          </a:ln>
          <a:effectLst/>
        </p:spPr>
        <p:txBody>
          <a:bodyPr lIns="92866" tIns="46437" rIns="92866" bIns="46437" rtlCol="0" anchor="ctr"/>
          <a:lstStyle/>
          <a:p>
            <a:r>
              <a:rPr lang="en-US" sz="1950" b="1" dirty="0">
                <a:latin typeface="+mj-lt"/>
              </a:rPr>
              <a:t>HIway connection requirement requires providers to connect to the Mass HIway</a:t>
            </a:r>
          </a:p>
          <a:p>
            <a:pPr>
              <a:spcBef>
                <a:spcPts val="600"/>
              </a:spcBef>
            </a:pPr>
            <a:r>
              <a:rPr lang="en-US" sz="1300" dirty="0">
                <a:latin typeface="+mj-lt"/>
              </a:rPr>
              <a:t>as set forth in M.G.L. Chapter 118I, Section 7, and as detailed in the Mass HIway Regulations (101 CMR 20.00)</a:t>
            </a:r>
          </a:p>
        </p:txBody>
      </p:sp>
      <p:sp>
        <p:nvSpPr>
          <p:cNvPr id="8" name="Rectangle 7"/>
          <p:cNvSpPr/>
          <p:nvPr/>
        </p:nvSpPr>
        <p:spPr>
          <a:xfrm>
            <a:off x="253998" y="1940899"/>
            <a:ext cx="8636000" cy="1749395"/>
          </a:xfrm>
          <a:prstGeom prst="rect">
            <a:avLst/>
          </a:prstGeom>
          <a:noFill/>
          <a:ln w="3175" cap="flat" cmpd="sng" algn="ctr">
            <a:noFill/>
            <a:prstDash val="solid"/>
          </a:ln>
          <a:effectLst/>
        </p:spPr>
        <p:txBody>
          <a:bodyPr lIns="92866" tIns="46437" rIns="92866" bIns="46437" rtlCol="0" anchor="ctr"/>
          <a:lstStyle/>
          <a:p>
            <a:pPr>
              <a:spcAft>
                <a:spcPts val="1200"/>
              </a:spcAft>
            </a:pPr>
            <a:r>
              <a:rPr lang="en-US" sz="1600" dirty="0">
                <a:latin typeface="+mn-lt"/>
              </a:rPr>
              <a:t>The table below shows the year by which organizations must connect to the HIway</a:t>
            </a:r>
          </a:p>
          <a:p>
            <a:pPr>
              <a:spcBef>
                <a:spcPts val="1800"/>
              </a:spcBef>
              <a:spcAft>
                <a:spcPts val="1200"/>
              </a:spcAft>
            </a:pPr>
            <a:r>
              <a:rPr lang="en-US" sz="1600" dirty="0">
                <a:latin typeface="+mj-lt"/>
              </a:rPr>
              <a:t>The organizations must subsequently attest to their connection between June 1 and </a:t>
            </a:r>
            <a:br>
              <a:rPr lang="en-US" sz="1600" dirty="0">
                <a:latin typeface="+mj-lt"/>
              </a:rPr>
            </a:br>
            <a:r>
              <a:rPr lang="en-US" sz="1600" dirty="0">
                <a:latin typeface="+mj-lt"/>
              </a:rPr>
              <a:t>July 31 of each year</a:t>
            </a:r>
          </a:p>
        </p:txBody>
      </p:sp>
    </p:spTree>
    <p:extLst>
      <p:ext uri="{BB962C8B-B14F-4D97-AF65-F5344CB8AC3E}">
        <p14:creationId xmlns:p14="http://schemas.microsoft.com/office/powerpoint/2010/main" val="3668428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35238"/>
            <a:ext cx="8229600" cy="3890928"/>
          </a:xfrm>
        </p:spPr>
        <p:txBody>
          <a:bodyPr/>
          <a:lstStyle/>
          <a:p>
            <a:r>
              <a:rPr lang="en-US" sz="2000" b="0" dirty="0"/>
              <a:t>Last fall, the </a:t>
            </a:r>
            <a:r>
              <a:rPr lang="en-US" sz="2000" b="0" dirty="0" err="1"/>
              <a:t>HIway</a:t>
            </a:r>
            <a:r>
              <a:rPr lang="en-US" sz="2000" b="0" dirty="0"/>
              <a:t> analyzed how the attestation forms could be improved:</a:t>
            </a:r>
          </a:p>
          <a:p>
            <a:pPr lvl="2">
              <a:buFont typeface="Courier New" panose="02070309020205020404" pitchFamily="49" charset="0"/>
              <a:buChar char="o"/>
            </a:pPr>
            <a:r>
              <a:rPr lang="en-US" sz="2000" b="1" dirty="0"/>
              <a:t>Ease of use for provider organizations</a:t>
            </a:r>
          </a:p>
          <a:p>
            <a:pPr lvl="2">
              <a:buFont typeface="Courier New" panose="02070309020205020404" pitchFamily="49" charset="0"/>
              <a:buChar char="o"/>
            </a:pPr>
            <a:r>
              <a:rPr lang="en-US" sz="2000" b="1" dirty="0"/>
              <a:t>Quality of submitted data</a:t>
            </a:r>
          </a:p>
          <a:p>
            <a:endParaRPr lang="en-US" sz="2000" b="0" dirty="0"/>
          </a:p>
          <a:p>
            <a:r>
              <a:rPr lang="en-US" sz="2000" b="0" dirty="0"/>
              <a:t>Supplemental instructions were fleshed out, confusing questions were clarified, and new questions were added</a:t>
            </a:r>
          </a:p>
          <a:p>
            <a:endParaRPr lang="en-US" sz="2000" b="0" dirty="0"/>
          </a:p>
          <a:p>
            <a:r>
              <a:rPr lang="en-US" sz="2000" b="0" dirty="0"/>
              <a:t>A save and continue function was added to the online webform, providing convenience for submitters</a:t>
            </a:r>
          </a:p>
          <a:p>
            <a:endParaRPr lang="en-US" sz="2000" b="0" dirty="0"/>
          </a:p>
          <a:p>
            <a:r>
              <a:rPr lang="en-US" sz="2000" b="0" dirty="0"/>
              <a:t>New this year: PDF forms may not be submitted</a:t>
            </a:r>
          </a:p>
        </p:txBody>
      </p:sp>
      <p:sp>
        <p:nvSpPr>
          <p:cNvPr id="3" name="Title 2"/>
          <p:cNvSpPr>
            <a:spLocks noGrp="1"/>
          </p:cNvSpPr>
          <p:nvPr>
            <p:ph type="title"/>
          </p:nvPr>
        </p:nvSpPr>
        <p:spPr>
          <a:xfrm>
            <a:off x="861237" y="104775"/>
            <a:ext cx="5539564" cy="565150"/>
          </a:xfrm>
        </p:spPr>
        <p:txBody>
          <a:bodyPr/>
          <a:lstStyle/>
          <a:p>
            <a:r>
              <a:rPr lang="en-US" dirty="0"/>
              <a:t>Improvements to attestation process</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26</a:t>
            </a:fld>
            <a:endParaRPr lang="en-US" dirty="0"/>
          </a:p>
        </p:txBody>
      </p:sp>
      <p:sp>
        <p:nvSpPr>
          <p:cNvPr id="5" name="Rectangle 4"/>
          <p:cNvSpPr/>
          <p:nvPr/>
        </p:nvSpPr>
        <p:spPr>
          <a:xfrm>
            <a:off x="353960" y="1066799"/>
            <a:ext cx="8445911" cy="771565"/>
          </a:xfrm>
          <a:prstGeom prst="rect">
            <a:avLst/>
          </a:prstGeom>
          <a:solidFill>
            <a:schemeClr val="accent1">
              <a:lumMod val="20000"/>
              <a:lumOff val="80000"/>
            </a:schemeClr>
          </a:solidFill>
          <a:ln w="3175" cap="flat" cmpd="sng" algn="ctr">
            <a:no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750" b="1" i="0" u="none" strike="noStrike" kern="0" cap="none" spc="0" normalizeH="0" baseline="0" noProof="0" dirty="0" err="1">
                <a:ln>
                  <a:noFill/>
                </a:ln>
                <a:solidFill>
                  <a:sysClr val="windowText" lastClr="000000"/>
                </a:solidFill>
                <a:effectLst/>
                <a:uLnTx/>
                <a:uFillTx/>
                <a:latin typeface="+mn-lt"/>
              </a:rPr>
              <a:t>Fo</a:t>
            </a:r>
            <a:r>
              <a:rPr lang="en-US" sz="1750" b="1" kern="0" dirty="0">
                <a:solidFill>
                  <a:sysClr val="windowText" lastClr="000000"/>
                </a:solidFill>
                <a:latin typeface="+mn-lt"/>
              </a:rPr>
              <a:t>r the 2019 attestation cycle, </a:t>
            </a:r>
            <a:r>
              <a:rPr kumimoji="0" lang="en-US" sz="1750" b="1" i="0" u="none" strike="noStrike" kern="0" cap="none" spc="0" normalizeH="0" baseline="0" noProof="0" dirty="0">
                <a:ln>
                  <a:noFill/>
                </a:ln>
                <a:solidFill>
                  <a:sysClr val="windowText" lastClr="000000"/>
                </a:solidFill>
                <a:effectLst/>
                <a:uLnTx/>
                <a:uFillTx/>
                <a:latin typeface="+mn-lt"/>
              </a:rPr>
              <a:t>the HIway updated </a:t>
            </a:r>
            <a:r>
              <a:rPr kumimoji="0" lang="en-US" sz="1750" b="1" i="0" u="none" strike="noStrike" kern="0" cap="none" spc="0" normalizeH="0" noProof="0" dirty="0">
                <a:ln>
                  <a:noFill/>
                </a:ln>
                <a:solidFill>
                  <a:sysClr val="windowText" lastClr="000000"/>
                </a:solidFill>
                <a:effectLst/>
                <a:uLnTx/>
                <a:uFillTx/>
                <a:latin typeface="+mn-lt"/>
              </a:rPr>
              <a:t>forms, added a save and continue function to the online webforms, and enabled webform submission of HIE Requirement Exception Forms</a:t>
            </a:r>
            <a:endParaRPr kumimoji="0" lang="en-US" sz="1750" b="1"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1976194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rtlCol="0" anchor="ctr" anchorCtr="0">
            <a:normAutofit/>
          </a:bodyPr>
          <a:lstStyle/>
          <a:p>
            <a:r>
              <a:rPr lang="en-US" sz="2400" dirty="0">
                <a:solidFill>
                  <a:schemeClr val="tx1"/>
                </a:solidFill>
              </a:rPr>
              <a:t>HIway success story</a:t>
            </a:r>
          </a:p>
          <a:p>
            <a:r>
              <a:rPr lang="en-US" b="0" i="1" dirty="0">
                <a:solidFill>
                  <a:schemeClr val="tx1"/>
                </a:solidFill>
              </a:rPr>
              <a:t>CANS interface and the Home for Little Wanderers  </a:t>
            </a:r>
          </a:p>
          <a:p>
            <a:r>
              <a:rPr lang="en-US" b="0" i="1" dirty="0">
                <a:solidFill>
                  <a:schemeClr val="tx1"/>
                </a:solidFill>
              </a:rPr>
              <a:t>Andrew Massey, Director of Health Information Management Systems</a:t>
            </a:r>
            <a:endParaRPr lang="en-US" dirty="0">
              <a:solidFill>
                <a:schemeClr val="tx1"/>
              </a:solidFill>
            </a:endParaRPr>
          </a:p>
        </p:txBody>
      </p:sp>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27</a:t>
            </a:fld>
            <a:endParaRPr lang="en-US" dirty="0"/>
          </a:p>
        </p:txBody>
      </p:sp>
    </p:spTree>
    <p:extLst>
      <p:ext uri="{BB962C8B-B14F-4D97-AF65-F5344CB8AC3E}">
        <p14:creationId xmlns:p14="http://schemas.microsoft.com/office/powerpoint/2010/main" val="2102644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425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4" y="1098133"/>
            <a:ext cx="3249230" cy="4634664"/>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dirty="0">
              <a:solidFill>
                <a:sysClr val="windowText" lastClr="000000"/>
              </a:solidFill>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789950"/>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41C1BA18-3E61-4AE7-BF31-1F1DA9B397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6897" y="1386337"/>
            <a:ext cx="5254441" cy="4085327"/>
          </a:xfrm>
          <a:prstGeom prst="rect">
            <a:avLst/>
          </a:prstGeom>
        </p:spPr>
      </p:pic>
      <p:pic>
        <p:nvPicPr>
          <p:cNvPr id="7" name="Picture 6">
            <a:extLst>
              <a:ext uri="{FF2B5EF4-FFF2-40B4-BE49-F238E27FC236}">
                <a16:creationId xmlns:a16="http://schemas.microsoft.com/office/drawing/2014/main" id="{72C9EFFB-D873-4A2E-AB18-0552D11C2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48" y="1685148"/>
            <a:ext cx="2761286" cy="2281062"/>
          </a:xfrm>
          <a:prstGeom prst="rect">
            <a:avLst/>
          </a:prstGeom>
        </p:spPr>
      </p:pic>
    </p:spTree>
    <p:extLst>
      <p:ext uri="{BB962C8B-B14F-4D97-AF65-F5344CB8AC3E}">
        <p14:creationId xmlns:p14="http://schemas.microsoft.com/office/powerpoint/2010/main" val="2042390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48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rtlCol="0" anchor="ctr" anchorCtr="0">
            <a:normAutofit/>
          </a:bodyPr>
          <a:lstStyle/>
          <a:p>
            <a:r>
              <a:rPr lang="en-US" sz="2400" dirty="0">
                <a:solidFill>
                  <a:schemeClr val="tx1"/>
                </a:solidFill>
              </a:rPr>
              <a:t>Welcome</a:t>
            </a:r>
          </a:p>
          <a:p>
            <a:r>
              <a:rPr lang="en-US" b="0" i="1" dirty="0">
                <a:solidFill>
                  <a:schemeClr val="tx1"/>
                </a:solidFill>
              </a:rPr>
              <a:t>Undersecretary Lauren Peters</a:t>
            </a:r>
            <a:endParaRPr lang="en-US" sz="2400" dirty="0">
              <a:solidFill>
                <a:schemeClr val="tx1"/>
              </a:solidFill>
            </a:endParaRPr>
          </a:p>
        </p:txBody>
      </p:sp>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3</a:t>
            </a:fld>
            <a:endParaRPr lang="en-US" dirty="0"/>
          </a:p>
        </p:txBody>
      </p:sp>
    </p:spTree>
    <p:extLst>
      <p:ext uri="{BB962C8B-B14F-4D97-AF65-F5344CB8AC3E}">
        <p14:creationId xmlns:p14="http://schemas.microsoft.com/office/powerpoint/2010/main" val="3441046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EBB1-A36F-421A-AC80-980C75E2EA5C}"/>
              </a:ext>
            </a:extLst>
          </p:cNvPr>
          <p:cNvSpPr>
            <a:spLocks noGrp="1"/>
          </p:cNvSpPr>
          <p:nvPr>
            <p:ph type="title"/>
          </p:nvPr>
        </p:nvSpPr>
        <p:spPr>
          <a:xfrm>
            <a:off x="628650" y="870942"/>
            <a:ext cx="7886700" cy="994172"/>
          </a:xfrm>
        </p:spPr>
        <p:txBody>
          <a:bodyPr/>
          <a:lstStyle/>
          <a:p>
            <a:r>
              <a:rPr lang="en-US" b="1" dirty="0"/>
              <a:t>CANS and Double Data Entry</a:t>
            </a:r>
          </a:p>
        </p:txBody>
      </p:sp>
      <p:sp>
        <p:nvSpPr>
          <p:cNvPr id="3" name="Content Placeholder 2">
            <a:extLst>
              <a:ext uri="{FF2B5EF4-FFF2-40B4-BE49-F238E27FC236}">
                <a16:creationId xmlns:a16="http://schemas.microsoft.com/office/drawing/2014/main" id="{E9CCA23D-BED4-40A5-90A0-43F3EE500D53}"/>
              </a:ext>
            </a:extLst>
          </p:cNvPr>
          <p:cNvSpPr>
            <a:spLocks noGrp="1"/>
          </p:cNvSpPr>
          <p:nvPr>
            <p:ph idx="1"/>
          </p:nvPr>
        </p:nvSpPr>
        <p:spPr/>
        <p:txBody>
          <a:bodyPr/>
          <a:lstStyle/>
          <a:p>
            <a:r>
              <a:rPr lang="en-US" dirty="0"/>
              <a:t>The original process was very labor intensive and took hundreds of hours for our clinicians to complete.</a:t>
            </a:r>
          </a:p>
          <a:p>
            <a:r>
              <a:rPr lang="en-US" dirty="0"/>
              <a:t>Per state requirements, The Home was required to input the CANS assessment directly into the Virtual Gateway.</a:t>
            </a:r>
          </a:p>
          <a:p>
            <a:r>
              <a:rPr lang="en-US" dirty="0"/>
              <a:t>Then we had to print the CANS and attach it to our internal EHR to maintain our own internal record requirements.</a:t>
            </a:r>
          </a:p>
          <a:p>
            <a:r>
              <a:rPr lang="en-US" dirty="0"/>
              <a:t>Clinicians had to manually keep track of when consents expired, when the next CANS was due, etc.</a:t>
            </a:r>
          </a:p>
        </p:txBody>
      </p:sp>
    </p:spTree>
    <p:extLst>
      <p:ext uri="{BB962C8B-B14F-4D97-AF65-F5344CB8AC3E}">
        <p14:creationId xmlns:p14="http://schemas.microsoft.com/office/powerpoint/2010/main" val="2278759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F785-F2EA-4224-B2BC-D482E01C3F28}"/>
              </a:ext>
            </a:extLst>
          </p:cNvPr>
          <p:cNvSpPr>
            <a:spLocks noGrp="1"/>
          </p:cNvSpPr>
          <p:nvPr>
            <p:ph type="title"/>
          </p:nvPr>
        </p:nvSpPr>
        <p:spPr/>
        <p:txBody>
          <a:bodyPr/>
          <a:lstStyle/>
          <a:p>
            <a:r>
              <a:rPr lang="en-US" b="1" dirty="0"/>
              <a:t>The New CANS Interface	</a:t>
            </a:r>
          </a:p>
        </p:txBody>
      </p:sp>
      <p:sp>
        <p:nvSpPr>
          <p:cNvPr id="3" name="Content Placeholder 2">
            <a:extLst>
              <a:ext uri="{FF2B5EF4-FFF2-40B4-BE49-F238E27FC236}">
                <a16:creationId xmlns:a16="http://schemas.microsoft.com/office/drawing/2014/main" id="{AE51DE72-4645-4D3F-8FD8-4BA4C78299E3}"/>
              </a:ext>
            </a:extLst>
          </p:cNvPr>
          <p:cNvSpPr>
            <a:spLocks noGrp="1"/>
          </p:cNvSpPr>
          <p:nvPr>
            <p:ph idx="1"/>
          </p:nvPr>
        </p:nvSpPr>
        <p:spPr>
          <a:xfrm>
            <a:off x="628650" y="1690689"/>
            <a:ext cx="7886700" cy="4351338"/>
          </a:xfrm>
        </p:spPr>
        <p:txBody>
          <a:bodyPr>
            <a:normAutofit lnSpcReduction="10000"/>
          </a:bodyPr>
          <a:lstStyle/>
          <a:p>
            <a:r>
              <a:rPr lang="en-US" dirty="0"/>
              <a:t>Working with MeHI, </a:t>
            </a:r>
            <a:r>
              <a:rPr lang="en-US" dirty="0" err="1"/>
              <a:t>Netsmart</a:t>
            </a:r>
            <a:r>
              <a:rPr lang="en-US" dirty="0"/>
              <a:t>, and three other agencies, we developed a CANS interface that allowed our clinicians to enter the CANS directly into our EHR and then submit the assessment directly to the Virtual Gateway, utilizing the Mass </a:t>
            </a:r>
            <a:r>
              <a:rPr lang="en-US" dirty="0" err="1"/>
              <a:t>Hiway</a:t>
            </a:r>
            <a:r>
              <a:rPr lang="en-US" dirty="0"/>
              <a:t> as the transport system for the assessments.</a:t>
            </a:r>
          </a:p>
          <a:p>
            <a:r>
              <a:rPr lang="en-US" dirty="0"/>
              <a:t>Our EHR, Evolv, allows for the input of the CANS directly into the system. When it is submitted to the VG, it is error checked and either submitted or sent back to the clinician with any error messages that may have occurred during data entry.</a:t>
            </a:r>
          </a:p>
          <a:p>
            <a:r>
              <a:rPr lang="en-US" dirty="0"/>
              <a:t>This enhancement reduces the workload of our clinicians, in relation to the CANS, by about 60%.  </a:t>
            </a:r>
          </a:p>
          <a:p>
            <a:r>
              <a:rPr lang="en-US" dirty="0"/>
              <a:t>We enhanced our internal systems to track when each consent expires, which will then send the clinician an alert for them to complete. We also added triggers to each of the CANS so that each clinician will receive an alert when the next CANS is due.</a:t>
            </a:r>
          </a:p>
        </p:txBody>
      </p:sp>
    </p:spTree>
    <p:extLst>
      <p:ext uri="{BB962C8B-B14F-4D97-AF65-F5344CB8AC3E}">
        <p14:creationId xmlns:p14="http://schemas.microsoft.com/office/powerpoint/2010/main" val="739806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2834-56A4-4E24-B58D-8B4DB967BAA3}"/>
              </a:ext>
            </a:extLst>
          </p:cNvPr>
          <p:cNvSpPr>
            <a:spLocks noGrp="1"/>
          </p:cNvSpPr>
          <p:nvPr>
            <p:ph type="title"/>
          </p:nvPr>
        </p:nvSpPr>
        <p:spPr/>
        <p:txBody>
          <a:bodyPr/>
          <a:lstStyle/>
          <a:p>
            <a:r>
              <a:rPr lang="en-US" b="1" dirty="0"/>
              <a:t>The New CANS Interface</a:t>
            </a:r>
          </a:p>
        </p:txBody>
      </p:sp>
      <p:sp>
        <p:nvSpPr>
          <p:cNvPr id="3" name="Content Placeholder 2">
            <a:extLst>
              <a:ext uri="{FF2B5EF4-FFF2-40B4-BE49-F238E27FC236}">
                <a16:creationId xmlns:a16="http://schemas.microsoft.com/office/drawing/2014/main" id="{7C2F7D3E-8127-4E48-A416-D6C4E37238A8}"/>
              </a:ext>
            </a:extLst>
          </p:cNvPr>
          <p:cNvSpPr>
            <a:spLocks noGrp="1"/>
          </p:cNvSpPr>
          <p:nvPr>
            <p:ph idx="1"/>
          </p:nvPr>
        </p:nvSpPr>
        <p:spPr/>
        <p:txBody>
          <a:bodyPr/>
          <a:lstStyle/>
          <a:p>
            <a:r>
              <a:rPr lang="en-US" dirty="0"/>
              <a:t>Current Challenges</a:t>
            </a:r>
          </a:p>
          <a:p>
            <a:pPr lvl="1"/>
            <a:r>
              <a:rPr lang="en-US" dirty="0"/>
              <a:t>The new interface makes our data entry much more efficient in terms of clinician data entry.</a:t>
            </a:r>
          </a:p>
          <a:p>
            <a:pPr lvl="1"/>
            <a:r>
              <a:rPr lang="en-US" dirty="0"/>
              <a:t>With any new product there are always additional items that would make the process even better and more efficient.</a:t>
            </a:r>
          </a:p>
          <a:p>
            <a:pPr lvl="1"/>
            <a:r>
              <a:rPr lang="en-US" dirty="0"/>
              <a:t>We are currently working with our Vendor on reporting enhancements and other tweaks to the form to make it more user friendly.</a:t>
            </a:r>
          </a:p>
        </p:txBody>
      </p:sp>
    </p:spTree>
    <p:extLst>
      <p:ext uri="{BB962C8B-B14F-4D97-AF65-F5344CB8AC3E}">
        <p14:creationId xmlns:p14="http://schemas.microsoft.com/office/powerpoint/2010/main" val="2879042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A922-726A-4FBB-83D4-6BDFA7E23813}"/>
              </a:ext>
            </a:extLst>
          </p:cNvPr>
          <p:cNvSpPr>
            <a:spLocks noGrp="1"/>
          </p:cNvSpPr>
          <p:nvPr>
            <p:ph type="title"/>
          </p:nvPr>
        </p:nvSpPr>
        <p:spPr>
          <a:xfrm>
            <a:off x="628650" y="1232297"/>
            <a:ext cx="7886700" cy="994172"/>
          </a:xfrm>
        </p:spPr>
        <p:txBody>
          <a:bodyPr/>
          <a:lstStyle/>
          <a:p>
            <a:r>
              <a:rPr lang="en-US" b="1" dirty="0"/>
              <a:t>Future Enhancements</a:t>
            </a:r>
          </a:p>
        </p:txBody>
      </p:sp>
      <p:sp>
        <p:nvSpPr>
          <p:cNvPr id="3" name="Content Placeholder 2">
            <a:extLst>
              <a:ext uri="{FF2B5EF4-FFF2-40B4-BE49-F238E27FC236}">
                <a16:creationId xmlns:a16="http://schemas.microsoft.com/office/drawing/2014/main" id="{C2B7817D-0642-42C9-BC08-8328E842D315}"/>
              </a:ext>
            </a:extLst>
          </p:cNvPr>
          <p:cNvSpPr>
            <a:spLocks noGrp="1"/>
          </p:cNvSpPr>
          <p:nvPr>
            <p:ph idx="1"/>
          </p:nvPr>
        </p:nvSpPr>
        <p:spPr>
          <a:xfrm>
            <a:off x="628650" y="2226469"/>
            <a:ext cx="7886700" cy="4351338"/>
          </a:xfrm>
        </p:spPr>
        <p:txBody>
          <a:bodyPr/>
          <a:lstStyle/>
          <a:p>
            <a:r>
              <a:rPr lang="en-US" dirty="0"/>
              <a:t>The functionality this interface has provided has been a game changer to our clinicians. It allows them to be more efficient with their time, which allows the clinicians to provide better quality care to our clients.</a:t>
            </a:r>
          </a:p>
          <a:p>
            <a:r>
              <a:rPr lang="en-US" dirty="0"/>
              <a:t>The next steps that we would like to see would be additional interfaces that would allow for the connection to the Virtual Gateway to allow for the submitting of Incident Reports and Treatment Plans.</a:t>
            </a:r>
          </a:p>
          <a:p>
            <a:r>
              <a:rPr lang="en-US" dirty="0"/>
              <a:t>These two </a:t>
            </a:r>
            <a:r>
              <a:rPr lang="en-US"/>
              <a:t>additions would drastically </a:t>
            </a:r>
            <a:r>
              <a:rPr lang="en-US" dirty="0"/>
              <a:t>reduce the data entry required by </a:t>
            </a:r>
            <a:r>
              <a:rPr lang="en-US"/>
              <a:t>our staff. </a:t>
            </a:r>
            <a:r>
              <a:rPr lang="en-US" dirty="0"/>
              <a:t>We are currently in the situation with these two items that we were in before the CANS interface was established.</a:t>
            </a:r>
          </a:p>
        </p:txBody>
      </p:sp>
    </p:spTree>
    <p:extLst>
      <p:ext uri="{BB962C8B-B14F-4D97-AF65-F5344CB8AC3E}">
        <p14:creationId xmlns:p14="http://schemas.microsoft.com/office/powerpoint/2010/main" val="1354362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rtlCol="0" anchor="ctr" anchorCtr="0">
            <a:normAutofit/>
          </a:bodyPr>
          <a:lstStyle/>
          <a:p>
            <a:r>
              <a:rPr lang="en-US" sz="2400" dirty="0">
                <a:solidFill>
                  <a:schemeClr val="tx1"/>
                </a:solidFill>
              </a:rPr>
              <a:t>Conclusion </a:t>
            </a:r>
          </a:p>
          <a:p>
            <a:r>
              <a:rPr lang="en-US" sz="2400" b="0" i="1" dirty="0">
                <a:solidFill>
                  <a:schemeClr val="tx1"/>
                </a:solidFill>
              </a:rPr>
              <a:t>Undersecretary Lauren Peters</a:t>
            </a:r>
          </a:p>
        </p:txBody>
      </p:sp>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34</a:t>
            </a:fld>
            <a:endParaRPr lang="en-US" dirty="0"/>
          </a:p>
        </p:txBody>
      </p:sp>
    </p:spTree>
    <p:extLst>
      <p:ext uri="{BB962C8B-B14F-4D97-AF65-F5344CB8AC3E}">
        <p14:creationId xmlns:p14="http://schemas.microsoft.com/office/powerpoint/2010/main" val="218598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rtlCol="0" anchor="ctr" anchorCtr="0">
            <a:normAutofit/>
          </a:bodyPr>
          <a:lstStyle/>
          <a:p>
            <a:r>
              <a:rPr lang="en-US" sz="2400" dirty="0">
                <a:solidFill>
                  <a:schemeClr val="tx1"/>
                </a:solidFill>
              </a:rPr>
              <a:t>Appendix: HIway operations update</a:t>
            </a:r>
            <a:endParaRPr lang="en-US" sz="2400" b="0" i="1" dirty="0">
              <a:solidFill>
                <a:schemeClr val="tx1"/>
              </a:solidFill>
            </a:endParaRPr>
          </a:p>
        </p:txBody>
      </p:sp>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35</a:t>
            </a:fld>
            <a:endParaRPr lang="en-US" dirty="0"/>
          </a:p>
        </p:txBody>
      </p:sp>
    </p:spTree>
    <p:extLst>
      <p:ext uri="{BB962C8B-B14F-4D97-AF65-F5344CB8AC3E}">
        <p14:creationId xmlns:p14="http://schemas.microsoft.com/office/powerpoint/2010/main" val="477695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1" y="26749"/>
            <a:ext cx="7620000" cy="738664"/>
          </a:xfrm>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p</a:t>
            </a:r>
            <a:r>
              <a:rPr spc="-15" dirty="0"/>
              <a:t>art</a:t>
            </a:r>
            <a:r>
              <a:rPr spc="-20" dirty="0"/>
              <a:t>i</a:t>
            </a:r>
            <a:r>
              <a:rPr spc="-10" dirty="0"/>
              <a:t>c</a:t>
            </a:r>
            <a:r>
              <a:rPr spc="-20" dirty="0"/>
              <a:t>ip</a:t>
            </a:r>
            <a:r>
              <a:rPr spc="-35" dirty="0"/>
              <a:t>a</a:t>
            </a:r>
            <a:r>
              <a:rPr spc="-15" dirty="0"/>
              <a:t>t</a:t>
            </a:r>
            <a:r>
              <a:rPr spc="-20" dirty="0"/>
              <a:t>i</a:t>
            </a:r>
            <a:r>
              <a:rPr spc="-15" dirty="0"/>
              <a:t>on</a:t>
            </a:r>
            <a:r>
              <a:rPr spc="20" dirty="0"/>
              <a:t> </a:t>
            </a:r>
            <a:br>
              <a:rPr lang="en-US" spc="20" dirty="0"/>
            </a:br>
            <a:r>
              <a:rPr lang="en-US" sz="2000" spc="-20" dirty="0"/>
              <a:t>January 21, 2019 – April 20, 2019</a:t>
            </a:r>
            <a:endParaRPr spc="-15" dirty="0"/>
          </a:p>
        </p:txBody>
      </p:sp>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36</a:t>
            </a:fld>
            <a:endParaRPr lang="en-US" dirty="0"/>
          </a:p>
        </p:txBody>
      </p:sp>
      <p:graphicFrame>
        <p:nvGraphicFramePr>
          <p:cNvPr id="6" name="Table 5"/>
          <p:cNvGraphicFramePr>
            <a:graphicFrameLocks noGrp="1"/>
          </p:cNvGraphicFramePr>
          <p:nvPr>
            <p:extLst/>
          </p:nvPr>
        </p:nvGraphicFramePr>
        <p:xfrm>
          <a:off x="2252096" y="2288653"/>
          <a:ext cx="4701721" cy="3355091"/>
        </p:xfrm>
        <a:graphic>
          <a:graphicData uri="http://schemas.openxmlformats.org/drawingml/2006/table">
            <a:tbl>
              <a:tblPr>
                <a:tableStyleId>{5C22544A-7EE6-4342-B048-85BDC9FD1C3A}</a:tableStyleId>
              </a:tblPr>
              <a:tblGrid>
                <a:gridCol w="4701721">
                  <a:extLst>
                    <a:ext uri="{9D8B030D-6E8A-4147-A177-3AD203B41FA5}">
                      <a16:colId xmlns:a16="http://schemas.microsoft.com/office/drawing/2014/main" val="20000"/>
                    </a:ext>
                  </a:extLst>
                </a:gridCol>
              </a:tblGrid>
              <a:tr h="2872262">
                <a:tc>
                  <a:txBody>
                    <a:bodyPr/>
                    <a:lstStyle/>
                    <a:p>
                      <a:pPr marL="0" indent="0">
                        <a:buClr>
                          <a:schemeClr val="bg1">
                            <a:lumMod val="75000"/>
                          </a:schemeClr>
                        </a:buClr>
                        <a:buSzPct val="75000"/>
                        <a:buFont typeface="Wingdings" panose="05000000000000000000" pitchFamily="2" charset="2"/>
                        <a:buNone/>
                      </a:pPr>
                      <a:endParaRPr lang="en-US" dirty="0"/>
                    </a:p>
                    <a:p>
                      <a:pPr marL="285750" indent="-285750">
                        <a:buClr>
                          <a:schemeClr val="bg1">
                            <a:lumMod val="75000"/>
                          </a:schemeClr>
                        </a:buClr>
                        <a:buSzPct val="75000"/>
                        <a:buFont typeface="Wingdings" panose="05000000000000000000" pitchFamily="2" charset="2"/>
                        <a:buChar char="Ø"/>
                      </a:pPr>
                      <a:r>
                        <a:rPr lang="en-US" sz="1800" dirty="0"/>
                        <a:t>All Care</a:t>
                      </a:r>
                      <a:r>
                        <a:rPr lang="en-US" sz="1800" baseline="0" dirty="0"/>
                        <a:t> VNA and Hospice</a:t>
                      </a:r>
                    </a:p>
                    <a:p>
                      <a:pPr marL="285750" indent="-285750">
                        <a:buClr>
                          <a:schemeClr val="bg1">
                            <a:lumMod val="75000"/>
                          </a:schemeClr>
                        </a:buClr>
                        <a:buSzPct val="75000"/>
                        <a:buFont typeface="Wingdings" panose="05000000000000000000" pitchFamily="2" charset="2"/>
                        <a:buChar char="Ø"/>
                      </a:pPr>
                      <a:r>
                        <a:rPr lang="en-US" sz="1800" dirty="0"/>
                        <a:t>Davita (PDI) Worcester</a:t>
                      </a:r>
                    </a:p>
                    <a:p>
                      <a:pPr marL="285750" indent="-285750">
                        <a:buClr>
                          <a:schemeClr val="bg1">
                            <a:lumMod val="75000"/>
                          </a:schemeClr>
                        </a:buClr>
                        <a:buSzPct val="75000"/>
                        <a:buFont typeface="Wingdings" panose="05000000000000000000" pitchFamily="2" charset="2"/>
                        <a:buChar char="Ø"/>
                      </a:pPr>
                      <a:r>
                        <a:rPr lang="en-US" sz="1800" dirty="0"/>
                        <a:t>East Milton Pediatrics</a:t>
                      </a:r>
                    </a:p>
                    <a:p>
                      <a:pPr marL="285750" indent="-285750">
                        <a:buClr>
                          <a:schemeClr val="bg1">
                            <a:lumMod val="75000"/>
                          </a:schemeClr>
                        </a:buClr>
                        <a:buSzPct val="75000"/>
                        <a:buFont typeface="Wingdings" panose="05000000000000000000" pitchFamily="2" charset="2"/>
                        <a:buChar char="Ø"/>
                      </a:pPr>
                      <a:r>
                        <a:rPr lang="en-US" sz="1800" dirty="0"/>
                        <a:t>Frontive, Inc.</a:t>
                      </a:r>
                    </a:p>
                    <a:p>
                      <a:pPr marL="285750" indent="-285750">
                        <a:buClr>
                          <a:schemeClr val="bg1">
                            <a:lumMod val="75000"/>
                          </a:schemeClr>
                        </a:buClr>
                        <a:buSzPct val="75000"/>
                        <a:buFont typeface="Wingdings" panose="05000000000000000000" pitchFamily="2" charset="2"/>
                        <a:buChar char="Ø"/>
                      </a:pPr>
                      <a:r>
                        <a:rPr lang="en-US" sz="1800" dirty="0"/>
                        <a:t>Milford</a:t>
                      </a:r>
                      <a:r>
                        <a:rPr lang="en-US" sz="1800" baseline="0" dirty="0"/>
                        <a:t> Regional Physician Group</a:t>
                      </a:r>
                    </a:p>
                    <a:p>
                      <a:pPr marL="285750" indent="-285750">
                        <a:buClr>
                          <a:schemeClr val="bg1">
                            <a:lumMod val="75000"/>
                          </a:schemeClr>
                        </a:buClr>
                        <a:buSzPct val="75000"/>
                        <a:buFont typeface="Wingdings" panose="05000000000000000000" pitchFamily="2" charset="2"/>
                        <a:buChar char="Ø"/>
                      </a:pPr>
                      <a:r>
                        <a:rPr lang="en-US" sz="1800" baseline="0" dirty="0"/>
                        <a:t>Tri-County Pediatrics Associates</a:t>
                      </a:r>
                    </a:p>
                    <a:p>
                      <a:pPr marL="285750" indent="-285750">
                        <a:buClr>
                          <a:schemeClr val="bg1">
                            <a:lumMod val="75000"/>
                          </a:schemeClr>
                        </a:buClr>
                        <a:buSzPct val="75000"/>
                        <a:buFont typeface="Wingdings" panose="05000000000000000000" pitchFamily="2" charset="2"/>
                        <a:buChar char="Ø"/>
                      </a:pPr>
                      <a:endParaRPr lang="en-US" sz="1800" baseline="0" dirty="0"/>
                    </a:p>
                  </a:txBody>
                  <a:tcPr marL="7620" marR="7620" marT="7620" marB="0">
                    <a:noFill/>
                  </a:tcPr>
                </a:tc>
                <a:extLst>
                  <a:ext uri="{0D108BD9-81ED-4DB2-BD59-A6C34878D82A}">
                    <a16:rowId xmlns:a16="http://schemas.microsoft.com/office/drawing/2014/main" val="10000"/>
                  </a:ext>
                </a:extLst>
              </a:tr>
              <a:tr h="482829">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1032272" y="1466024"/>
            <a:ext cx="7141368"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	New participation agreements</a:t>
            </a:r>
          </a:p>
        </p:txBody>
      </p:sp>
      <p:sp>
        <p:nvSpPr>
          <p:cNvPr id="8" name="Pentagon 7"/>
          <p:cNvSpPr/>
          <p:nvPr/>
        </p:nvSpPr>
        <p:spPr>
          <a:xfrm>
            <a:off x="1444757" y="1376456"/>
            <a:ext cx="1381124" cy="704850"/>
          </a:xfrm>
          <a:prstGeom prst="homePlat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4757" y="1261650"/>
            <a:ext cx="1148621" cy="923330"/>
          </a:xfrm>
          <a:prstGeom prst="rect">
            <a:avLst/>
          </a:prstGeom>
          <a:noFill/>
        </p:spPr>
        <p:txBody>
          <a:bodyPr wrap="square" lIns="91440" tIns="45720" rIns="91440" bIns="45720">
            <a:spAutoFit/>
          </a:bodyPr>
          <a:lstStyle/>
          <a:p>
            <a:pPr algn="ctr"/>
            <a:r>
              <a:rPr lang="en-US" sz="5400" b="1" dirty="0">
                <a:ln w="10160">
                  <a:solidFill>
                    <a:schemeClr val="tx1"/>
                  </a:solidFill>
                  <a:prstDash val="solid"/>
                </a:ln>
                <a:solidFill>
                  <a:srgbClr val="FFFFFF"/>
                </a:solidFill>
                <a:effectLst>
                  <a:outerShdw blurRad="38100" dist="22860" dir="5400000" algn="tl" rotWithShape="0">
                    <a:srgbClr val="000000">
                      <a:alpha val="30000"/>
                    </a:srgbClr>
                  </a:outerShdw>
                </a:effectLst>
              </a:rPr>
              <a:t>6</a:t>
            </a:r>
          </a:p>
        </p:txBody>
      </p:sp>
    </p:spTree>
    <p:extLst>
      <p:ext uri="{BB962C8B-B14F-4D97-AF65-F5344CB8AC3E}">
        <p14:creationId xmlns:p14="http://schemas.microsoft.com/office/powerpoint/2010/main" val="332666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1" y="26749"/>
            <a:ext cx="7620000" cy="738664"/>
          </a:xfrm>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connections</a:t>
            </a:r>
            <a:r>
              <a:rPr spc="20" dirty="0"/>
              <a:t> </a:t>
            </a:r>
            <a:br>
              <a:rPr lang="en-US" spc="20" dirty="0"/>
            </a:br>
            <a:r>
              <a:rPr lang="en-US" sz="2000" spc="-20" dirty="0"/>
              <a:t>January 21, 2019 – April 20, 2019</a:t>
            </a:r>
            <a:endParaRPr spc="-15" dirty="0"/>
          </a:p>
        </p:txBody>
      </p:sp>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37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09380081"/>
              </p:ext>
            </p:extLst>
          </p:nvPr>
        </p:nvGraphicFramePr>
        <p:xfrm>
          <a:off x="2252096" y="2288653"/>
          <a:ext cx="4701721" cy="4056609"/>
        </p:xfrm>
        <a:graphic>
          <a:graphicData uri="http://schemas.openxmlformats.org/drawingml/2006/table">
            <a:tbl>
              <a:tblPr>
                <a:tableStyleId>{5C22544A-7EE6-4342-B048-85BDC9FD1C3A}</a:tableStyleId>
              </a:tblPr>
              <a:tblGrid>
                <a:gridCol w="4701721">
                  <a:extLst>
                    <a:ext uri="{9D8B030D-6E8A-4147-A177-3AD203B41FA5}">
                      <a16:colId xmlns:a16="http://schemas.microsoft.com/office/drawing/2014/main" val="20000"/>
                    </a:ext>
                  </a:extLst>
                </a:gridCol>
              </a:tblGrid>
              <a:tr h="2872262">
                <a:tc>
                  <a:txBody>
                    <a:bodyPr/>
                    <a:lstStyle/>
                    <a:p>
                      <a:pPr marL="0" indent="0">
                        <a:buClr>
                          <a:schemeClr val="bg1">
                            <a:lumMod val="75000"/>
                          </a:schemeClr>
                        </a:buClr>
                        <a:buSzPct val="75000"/>
                        <a:buFont typeface="Wingdings" panose="05000000000000000000" pitchFamily="2" charset="2"/>
                        <a:buNone/>
                      </a:pPr>
                      <a:endParaRPr lang="en-US" dirty="0"/>
                    </a:p>
                    <a:p>
                      <a:pPr marL="285750" indent="-285750">
                        <a:buClr>
                          <a:schemeClr val="bg1">
                            <a:lumMod val="75000"/>
                          </a:schemeClr>
                        </a:buClr>
                        <a:buSzPct val="75000"/>
                        <a:buFont typeface="Wingdings" panose="05000000000000000000" pitchFamily="2" charset="2"/>
                        <a:buChar char="Ø"/>
                      </a:pPr>
                      <a:r>
                        <a:rPr lang="en-US" sz="1800" dirty="0"/>
                        <a:t>All Care</a:t>
                      </a:r>
                      <a:r>
                        <a:rPr lang="en-US" sz="1800" baseline="0" dirty="0"/>
                        <a:t> VNA and Hospice*</a:t>
                      </a:r>
                    </a:p>
                    <a:p>
                      <a:pPr marL="285750" marR="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dirty="0"/>
                        <a:t>Boston Children’s Hospital</a:t>
                      </a:r>
                      <a:endParaRPr lang="en-US" sz="1800" baseline="0" dirty="0"/>
                    </a:p>
                    <a:p>
                      <a:pPr marL="285750" marR="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dirty="0"/>
                        <a:t>Brigham</a:t>
                      </a:r>
                      <a:r>
                        <a:rPr lang="en-US" sz="1800" baseline="0" dirty="0"/>
                        <a:t> and Women’s Hospital</a:t>
                      </a:r>
                    </a:p>
                    <a:p>
                      <a:pPr marL="285750" marR="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dirty="0"/>
                        <a:t>East</a:t>
                      </a:r>
                      <a:r>
                        <a:rPr lang="en-US" sz="1800" baseline="0" dirty="0"/>
                        <a:t> Milton Pediatrics*</a:t>
                      </a:r>
                    </a:p>
                    <a:p>
                      <a:pPr marL="285750" marR="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dirty="0"/>
                        <a:t>Frontive, Inc.*</a:t>
                      </a:r>
                    </a:p>
                    <a:p>
                      <a:pPr marL="285750" marR="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Holyoke Medical Center</a:t>
                      </a:r>
                    </a:p>
                    <a:p>
                      <a:pPr marL="285750" marR="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dirty="0"/>
                        <a:t>Kids’ Health LLC</a:t>
                      </a:r>
                      <a:endParaRPr lang="en-US" sz="1800" baseline="0" dirty="0"/>
                    </a:p>
                    <a:p>
                      <a:pPr marL="285750" marR="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kern="1200" dirty="0">
                          <a:solidFill>
                            <a:schemeClr val="dk1"/>
                          </a:solidFill>
                          <a:effectLst/>
                          <a:latin typeface="+mn-lt"/>
                          <a:ea typeface="+mn-ea"/>
                          <a:cs typeface="+mn-cs"/>
                        </a:rPr>
                        <a:t>Melrose Wakefield Healthcare, Inc.</a:t>
                      </a:r>
                    </a:p>
                    <a:p>
                      <a:pPr marL="285750" marR="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kern="1200" dirty="0">
                          <a:solidFill>
                            <a:schemeClr val="dk1"/>
                          </a:solidFill>
                          <a:effectLst/>
                          <a:latin typeface="+mn-lt"/>
                          <a:ea typeface="+mn-ea"/>
                          <a:cs typeface="+mn-cs"/>
                        </a:rPr>
                        <a:t>Mount Auburn Hospital</a:t>
                      </a:r>
                    </a:p>
                    <a:p>
                      <a:pPr marL="285750" marR="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kern="1200" dirty="0">
                          <a:solidFill>
                            <a:schemeClr val="dk1"/>
                          </a:solidFill>
                          <a:effectLst/>
                          <a:latin typeface="+mn-lt"/>
                          <a:ea typeface="+mn-ea"/>
                          <a:cs typeface="+mn-cs"/>
                        </a:rPr>
                        <a:t>Partners Healthcare</a:t>
                      </a:r>
                    </a:p>
                    <a:p>
                      <a:pPr marL="285750" marR="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kern="1200" dirty="0">
                          <a:solidFill>
                            <a:schemeClr val="dk1"/>
                          </a:solidFill>
                          <a:effectLst/>
                          <a:latin typeface="+mn-lt"/>
                          <a:ea typeface="+mn-ea"/>
                          <a:cs typeface="+mn-cs"/>
                        </a:rPr>
                        <a:t>Women’s Health Care</a:t>
                      </a:r>
                    </a:p>
                    <a:p>
                      <a:pPr marL="285750" indent="-285750">
                        <a:buClr>
                          <a:schemeClr val="bg1">
                            <a:lumMod val="75000"/>
                          </a:schemeClr>
                        </a:buClr>
                        <a:buSzPct val="75000"/>
                        <a:buFont typeface="Wingdings" panose="05000000000000000000" pitchFamily="2" charset="2"/>
                        <a:buChar char="Ø"/>
                      </a:pPr>
                      <a:endParaRPr lang="en-US" sz="1800" baseline="0" dirty="0"/>
                    </a:p>
                  </a:txBody>
                  <a:tcPr marL="7620" marR="7620" marT="7620" marB="0">
                    <a:noFill/>
                  </a:tcPr>
                </a:tc>
                <a:extLst>
                  <a:ext uri="{0D108BD9-81ED-4DB2-BD59-A6C34878D82A}">
                    <a16:rowId xmlns:a16="http://schemas.microsoft.com/office/drawing/2014/main" val="10000"/>
                  </a:ext>
                </a:extLst>
              </a:tr>
              <a:tr h="482829">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1032272" y="1466024"/>
            <a:ext cx="7141368"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New connections</a:t>
            </a:r>
          </a:p>
        </p:txBody>
      </p:sp>
      <p:sp>
        <p:nvSpPr>
          <p:cNvPr id="8" name="Pentagon 7"/>
          <p:cNvSpPr/>
          <p:nvPr/>
        </p:nvSpPr>
        <p:spPr>
          <a:xfrm>
            <a:off x="1444757" y="1376456"/>
            <a:ext cx="1381124" cy="704850"/>
          </a:xfrm>
          <a:prstGeom prst="homePlat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4757" y="1261650"/>
            <a:ext cx="1148621" cy="923330"/>
          </a:xfrm>
          <a:prstGeom prst="rect">
            <a:avLst/>
          </a:prstGeom>
          <a:noFill/>
        </p:spPr>
        <p:txBody>
          <a:bodyPr wrap="square" lIns="91440" tIns="45720" rIns="91440" bIns="45720">
            <a:spAutoFit/>
          </a:bodyPr>
          <a:lstStyle/>
          <a:p>
            <a:pPr algn="ctr"/>
            <a:r>
              <a:rPr lang="en-US" sz="5400" b="1" dirty="0">
                <a:ln w="10160">
                  <a:solidFill>
                    <a:schemeClr val="tx1"/>
                  </a:solidFill>
                  <a:prstDash val="solid"/>
                </a:ln>
                <a:solidFill>
                  <a:srgbClr val="FFFFFF"/>
                </a:solidFill>
                <a:effectLst>
                  <a:outerShdw blurRad="38100" dist="22860" dir="5400000" algn="tl" rotWithShape="0">
                    <a:srgbClr val="000000">
                      <a:alpha val="30000"/>
                    </a:srgbClr>
                  </a:outerShdw>
                </a:effectLst>
              </a:rPr>
              <a:t>11</a:t>
            </a:r>
          </a:p>
        </p:txBody>
      </p:sp>
      <p:sp>
        <p:nvSpPr>
          <p:cNvPr id="10" name="TextBox 9"/>
          <p:cNvSpPr txBox="1"/>
          <p:nvPr/>
        </p:nvSpPr>
        <p:spPr>
          <a:xfrm>
            <a:off x="5860473" y="5148999"/>
            <a:ext cx="2907810" cy="938719"/>
          </a:xfrm>
          <a:prstGeom prst="rect">
            <a:avLst/>
          </a:prstGeom>
          <a:noFill/>
        </p:spPr>
        <p:txBody>
          <a:bodyPr wrap="square" rtlCol="0">
            <a:spAutoFit/>
          </a:bodyPr>
          <a:lstStyle/>
          <a:p>
            <a:r>
              <a:rPr lang="en-US" sz="1100" i="1" dirty="0">
                <a:solidFill>
                  <a:prstClr val="black"/>
                </a:solidFill>
              </a:rPr>
              <a:t>* Participants that were enrolled and connected in the same period</a:t>
            </a:r>
          </a:p>
          <a:p>
            <a:pPr marL="171450" indent="-171450">
              <a:buFont typeface="Arial" panose="020B0604020202020204" pitchFamily="34" charset="0"/>
              <a:buChar char="•"/>
            </a:pPr>
            <a:endParaRPr lang="en-US" sz="1100" i="1" dirty="0">
              <a:solidFill>
                <a:prstClr val="black"/>
              </a:solidFill>
            </a:endParaRPr>
          </a:p>
          <a:p>
            <a:r>
              <a:rPr lang="en-US" sz="1100" i="1" dirty="0">
                <a:solidFill>
                  <a:prstClr val="black"/>
                </a:solidFill>
              </a:rPr>
              <a:t>Note: This list includes newly implemented connections for existing participants</a:t>
            </a:r>
          </a:p>
        </p:txBody>
      </p:sp>
    </p:spTree>
    <p:extLst>
      <p:ext uri="{BB962C8B-B14F-4D97-AF65-F5344CB8AC3E}">
        <p14:creationId xmlns:p14="http://schemas.microsoft.com/office/powerpoint/2010/main" val="2648210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transactions</a:t>
            </a:r>
            <a:endParaRPr spc="-15" dirty="0"/>
          </a:p>
        </p:txBody>
      </p:sp>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38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14010115"/>
              </p:ext>
            </p:extLst>
          </p:nvPr>
        </p:nvGraphicFramePr>
        <p:xfrm>
          <a:off x="1032272" y="2206784"/>
          <a:ext cx="7141368" cy="4404360"/>
        </p:xfrm>
        <a:graphic>
          <a:graphicData uri="http://schemas.openxmlformats.org/drawingml/2006/table">
            <a:tbl>
              <a:tblPr>
                <a:tableStyleId>{5C22544A-7EE6-4342-B048-85BDC9FD1C3A}</a:tableStyleId>
              </a:tblPr>
              <a:tblGrid>
                <a:gridCol w="7141368">
                  <a:extLst>
                    <a:ext uri="{9D8B030D-6E8A-4147-A177-3AD203B41FA5}">
                      <a16:colId xmlns:a16="http://schemas.microsoft.com/office/drawing/2014/main" val="20000"/>
                    </a:ext>
                  </a:extLst>
                </a:gridCol>
              </a:tblGrid>
              <a:tr h="3764257">
                <a:tc>
                  <a:txBody>
                    <a:bodyPr/>
                    <a:lstStyle/>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dirty="0"/>
                        <a:t>The mechanisms for counting transactions</a:t>
                      </a:r>
                      <a:r>
                        <a:rPr lang="en-US" baseline="0" dirty="0"/>
                        <a:t> are changing with the migration from HIway 1.0 to HIway 2.0 </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endParaRPr lang="en-US" baseline="0" dirty="0"/>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baseline="0" dirty="0"/>
                        <a:t>To avoid potential confusion caused by combining counts from two differing systems, reporting of transaction data has been suspended</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endParaRPr lang="en-US" baseline="0" dirty="0"/>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baseline="0" dirty="0"/>
                        <a:t>The HIway team continues to monitor transaction levels for </a:t>
                      </a:r>
                      <a:br>
                        <a:rPr lang="en-US" baseline="0" dirty="0"/>
                      </a:br>
                      <a:r>
                        <a:rPr lang="en-US" baseline="0" dirty="0"/>
                        <a:t>operational purposes</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endParaRPr lang="en-US" baseline="0" dirty="0"/>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baseline="0" dirty="0"/>
                        <a:t>The HIway team is using this opportunity to review the operations data reported in newsletters and at HIT Council meetings</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endParaRPr lang="en-US" baseline="0" dirty="0"/>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baseline="0" dirty="0"/>
                        <a:t>The HIway team will prepare updated graphs and data that provide additional insight into trends and progress as the HIway enters this </a:t>
                      </a:r>
                      <a:br>
                        <a:rPr lang="en-US" baseline="0" dirty="0"/>
                      </a:br>
                      <a:r>
                        <a:rPr lang="en-US" baseline="0" dirty="0"/>
                        <a:t>new phase</a:t>
                      </a:r>
                    </a:p>
                  </a:txBody>
                  <a:tcPr marL="7620" marR="7620" marT="7620" marB="0">
                    <a:noFill/>
                  </a:tcPr>
                </a:tc>
                <a:extLst>
                  <a:ext uri="{0D108BD9-81ED-4DB2-BD59-A6C34878D82A}">
                    <a16:rowId xmlns:a16="http://schemas.microsoft.com/office/drawing/2014/main" val="10000"/>
                  </a:ext>
                </a:extLst>
              </a:tr>
              <a:tr h="0">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1032272" y="1466024"/>
            <a:ext cx="7141368"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HIway transaction reporting update</a:t>
            </a:r>
          </a:p>
        </p:txBody>
      </p:sp>
    </p:spTree>
    <p:extLst>
      <p:ext uri="{BB962C8B-B14F-4D97-AF65-F5344CB8AC3E}">
        <p14:creationId xmlns:p14="http://schemas.microsoft.com/office/powerpoint/2010/main" val="2544721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2893" y="5418190"/>
            <a:ext cx="8671193" cy="523220"/>
          </a:xfrm>
          <a:prstGeom prst="rect">
            <a:avLst/>
          </a:prstGeom>
          <a:noFill/>
        </p:spPr>
        <p:txBody>
          <a:bodyPr wrap="square" rtlCol="0">
            <a:spAutoFit/>
          </a:bodyPr>
          <a:lstStyle/>
          <a:p>
            <a:pPr marL="171450" indent="-171450">
              <a:buFont typeface="Arial" panose="020B0604020202020204" pitchFamily="34" charset="0"/>
              <a:buChar char="•"/>
            </a:pPr>
            <a:r>
              <a:rPr lang="en-US" sz="1400" b="1" dirty="0">
                <a:solidFill>
                  <a:prstClr val="black"/>
                </a:solidFill>
                <a:latin typeface="Calibri"/>
              </a:rPr>
              <a:t>Target: </a:t>
            </a:r>
            <a:r>
              <a:rPr lang="en-US" sz="1400" dirty="0">
                <a:solidFill>
                  <a:prstClr val="black"/>
                </a:solidFill>
                <a:latin typeface="Calibri"/>
              </a:rPr>
              <a:t>“Total monthly availability” no lower than 99.9% (downtime no more than ~44 minutes/month)</a:t>
            </a:r>
          </a:p>
          <a:p>
            <a:pPr marL="171450" indent="-171450">
              <a:buFont typeface="Arial" panose="020B0604020202020204" pitchFamily="34" charset="0"/>
              <a:buChar char="•"/>
            </a:pPr>
            <a:endParaRPr lang="en-US" sz="1400" dirty="0">
              <a:solidFill>
                <a:prstClr val="black"/>
              </a:solidFill>
              <a:latin typeface="Calibri"/>
            </a:endParaRPr>
          </a:p>
        </p:txBody>
      </p:sp>
      <p:sp>
        <p:nvSpPr>
          <p:cNvPr id="9" name="Title 2"/>
          <p:cNvSpPr txBox="1">
            <a:spLocks/>
          </p:cNvSpPr>
          <p:nvPr/>
        </p:nvSpPr>
        <p:spPr bwMode="auto">
          <a:xfrm>
            <a:off x="762000" y="12701"/>
            <a:ext cx="7848600" cy="8255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056" algn="l" rtl="0" fontAlgn="base">
              <a:spcBef>
                <a:spcPct val="0"/>
              </a:spcBef>
              <a:spcAft>
                <a:spcPct val="0"/>
              </a:spcAft>
              <a:defRPr sz="2800">
                <a:solidFill>
                  <a:schemeClr val="bg1"/>
                </a:solidFill>
                <a:latin typeface="Calibri" pitchFamily="34" charset="0"/>
              </a:defRPr>
            </a:lvl6pPr>
            <a:lvl7pPr marL="914109" algn="l" rtl="0" fontAlgn="base">
              <a:spcBef>
                <a:spcPct val="0"/>
              </a:spcBef>
              <a:spcAft>
                <a:spcPct val="0"/>
              </a:spcAft>
              <a:defRPr sz="2800">
                <a:solidFill>
                  <a:schemeClr val="bg1"/>
                </a:solidFill>
                <a:latin typeface="Calibri" pitchFamily="34" charset="0"/>
              </a:defRPr>
            </a:lvl7pPr>
            <a:lvl8pPr marL="1371165" algn="l" rtl="0" fontAlgn="base">
              <a:spcBef>
                <a:spcPct val="0"/>
              </a:spcBef>
              <a:spcAft>
                <a:spcPct val="0"/>
              </a:spcAft>
              <a:defRPr sz="2800">
                <a:solidFill>
                  <a:schemeClr val="bg1"/>
                </a:solidFill>
                <a:latin typeface="Calibri" pitchFamily="34" charset="0"/>
              </a:defRPr>
            </a:lvl8pPr>
            <a:lvl9pPr marL="1828218" algn="l" rtl="0" fontAlgn="base">
              <a:spcBef>
                <a:spcPct val="0"/>
              </a:spcBef>
              <a:spcAft>
                <a:spcPct val="0"/>
              </a:spcAft>
              <a:defRPr sz="2800">
                <a:solidFill>
                  <a:schemeClr val="bg1"/>
                </a:solidFill>
                <a:latin typeface="Calibri" pitchFamily="34" charset="0"/>
              </a:defRPr>
            </a:lvl9pPr>
          </a:lstStyle>
          <a:p>
            <a:r>
              <a:rPr lang="en-US" dirty="0">
                <a:solidFill>
                  <a:prstClr val="white"/>
                </a:solidFill>
              </a:rPr>
              <a:t>13 month HIway availability review</a:t>
            </a:r>
            <a:endParaRPr lang="en-US" sz="2000" dirty="0">
              <a:solidFill>
                <a:prstClr val="white"/>
              </a:solidFill>
            </a:endParaRPr>
          </a:p>
        </p:txBody>
      </p:sp>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39</a:t>
            </a:fld>
            <a:endParaRPr lang="en-US" dirty="0"/>
          </a:p>
        </p:txBody>
      </p:sp>
      <p:pic>
        <p:nvPicPr>
          <p:cNvPr id="8" name="Picture 7">
            <a:extLst>
              <a:ext uri="{FF2B5EF4-FFF2-40B4-BE49-F238E27FC236}">
                <a16:creationId xmlns:a16="http://schemas.microsoft.com/office/drawing/2014/main" id="{6F3C5296-56C1-4344-9BA2-76359ABAB43B}"/>
              </a:ext>
            </a:extLst>
          </p:cNvPr>
          <p:cNvPicPr>
            <a:picLocks noChangeAspect="1"/>
          </p:cNvPicPr>
          <p:nvPr/>
        </p:nvPicPr>
        <p:blipFill>
          <a:blip r:embed="rId2"/>
          <a:stretch>
            <a:fillRect/>
          </a:stretch>
        </p:blipFill>
        <p:spPr>
          <a:xfrm>
            <a:off x="152401" y="1049873"/>
            <a:ext cx="8898466" cy="3751195"/>
          </a:xfrm>
          <a:prstGeom prst="rect">
            <a:avLst/>
          </a:prstGeom>
        </p:spPr>
      </p:pic>
    </p:spTree>
    <p:extLst>
      <p:ext uri="{BB962C8B-B14F-4D97-AF65-F5344CB8AC3E}">
        <p14:creationId xmlns:p14="http://schemas.microsoft.com/office/powerpoint/2010/main" val="237694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61322"/>
            <a:ext cx="8229600" cy="3776869"/>
          </a:xfrm>
        </p:spPr>
        <p:txBody>
          <a:bodyPr/>
          <a:lstStyle/>
          <a:p>
            <a:pPr marL="0" indent="0">
              <a:buNone/>
            </a:pPr>
            <a:endParaRPr lang="en-US" sz="2400" dirty="0"/>
          </a:p>
          <a:p>
            <a:pPr marL="0" indent="0">
              <a:buNone/>
            </a:pPr>
            <a:endParaRPr lang="en-US" sz="2400" dirty="0"/>
          </a:p>
          <a:p>
            <a:pPr marL="0" indent="0">
              <a:buNone/>
            </a:pPr>
            <a:r>
              <a:rPr lang="en-US" sz="2400" dirty="0"/>
              <a:t>MOTION: </a:t>
            </a:r>
            <a:r>
              <a:rPr lang="en-US" sz="2400" b="0" dirty="0"/>
              <a:t>That the Health Information Technology Council hereby approves the minutes of the council meeting held on February 4, 2019 as presented/amended</a:t>
            </a:r>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dirty="0"/>
          </a:p>
        </p:txBody>
      </p:sp>
      <p:sp>
        <p:nvSpPr>
          <p:cNvPr id="3" name="Title 2"/>
          <p:cNvSpPr>
            <a:spLocks noGrp="1"/>
          </p:cNvSpPr>
          <p:nvPr>
            <p:ph type="title"/>
          </p:nvPr>
        </p:nvSpPr>
        <p:spPr>
          <a:xfrm>
            <a:off x="791688" y="-1"/>
            <a:ext cx="6214753" cy="890649"/>
          </a:xfrm>
        </p:spPr>
        <p:txBody>
          <a:bodyPr/>
          <a:lstStyle/>
          <a:p>
            <a:r>
              <a:rPr lang="en-US" dirty="0"/>
              <a:t>Vote: Approve minutes</a:t>
            </a:r>
          </a:p>
        </p:txBody>
      </p:sp>
      <p:sp>
        <p:nvSpPr>
          <p:cNvPr id="5" name="Slide Number Placeholder 4"/>
          <p:cNvSpPr>
            <a:spLocks noGrp="1"/>
          </p:cNvSpPr>
          <p:nvPr>
            <p:ph type="sldNum" sz="quarter" idx="11"/>
          </p:nvPr>
        </p:nvSpPr>
        <p:spPr/>
        <p:txBody>
          <a:bodyPr/>
          <a:lstStyle/>
          <a:p>
            <a:pPr>
              <a:defRPr/>
            </a:pPr>
            <a:fld id="{949C2E20-F250-44B9-B926-B8B94A013B34}" type="slidenum">
              <a:rPr lang="en-US" smtClean="0"/>
              <a:pPr>
                <a:defRPr/>
              </a:pPr>
              <a:t>4</a:t>
            </a:fld>
            <a:endParaRPr lang="en-US" dirty="0"/>
          </a:p>
        </p:txBody>
      </p:sp>
    </p:spTree>
    <p:extLst>
      <p:ext uri="{BB962C8B-B14F-4D97-AF65-F5344CB8AC3E}">
        <p14:creationId xmlns:p14="http://schemas.microsoft.com/office/powerpoint/2010/main" val="511440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507" y="1375558"/>
            <a:ext cx="8182352" cy="3317803"/>
          </a:xfrm>
          <a:prstGeom prst="rect">
            <a:avLst/>
          </a:prstGeom>
        </p:spPr>
        <p:txBody>
          <a:bodyPr wrap="square" lIns="91411" tIns="45706" rIns="91411" bIns="45706">
            <a:spAutoFit/>
          </a:bodyPr>
          <a:lstStyle/>
          <a:p>
            <a:pPr marL="342791" indent="-342791" fontAlgn="auto">
              <a:spcBef>
                <a:spcPct val="20000"/>
              </a:spcBef>
              <a:spcAft>
                <a:spcPts val="0"/>
              </a:spcAft>
              <a:defRPr/>
            </a:pPr>
            <a:r>
              <a:rPr lang="en-US" sz="2000" b="1" dirty="0">
                <a:solidFill>
                  <a:prstClr val="black"/>
                </a:solidFill>
                <a:latin typeface="Calibri"/>
                <a:cs typeface="+mn-cs"/>
              </a:rPr>
              <a:t>HIT Council meeting schedule:</a:t>
            </a:r>
            <a:endParaRPr lang="en-US" sz="2000" i="1" dirty="0">
              <a:solidFill>
                <a:prstClr val="black"/>
              </a:solidFill>
              <a:latin typeface="Calibri"/>
              <a:cs typeface="+mn-cs"/>
            </a:endParaRPr>
          </a:p>
          <a:p>
            <a:pPr marL="742804" lvl="1" indent="-285750" eaLnBrk="0" hangingPunct="0">
              <a:spcBef>
                <a:spcPct val="20000"/>
              </a:spcBef>
              <a:buFont typeface="Arial" panose="020B0604020202020204" pitchFamily="34" charset="0"/>
              <a:buChar char="•"/>
            </a:pPr>
            <a:r>
              <a:rPr lang="en-US" sz="2000" dirty="0">
                <a:latin typeface="Calibri"/>
                <a:cs typeface="+mn-cs"/>
              </a:rPr>
              <a:t>Typically the 1</a:t>
            </a:r>
            <a:r>
              <a:rPr lang="en-US" sz="2000" baseline="30000" dirty="0">
                <a:latin typeface="Calibri"/>
                <a:cs typeface="+mn-cs"/>
              </a:rPr>
              <a:t>st</a:t>
            </a:r>
            <a:r>
              <a:rPr lang="en-US" sz="2000" dirty="0">
                <a:latin typeface="Calibri"/>
                <a:cs typeface="+mn-cs"/>
              </a:rPr>
              <a:t> Monday of every third month</a:t>
            </a:r>
          </a:p>
          <a:p>
            <a:pPr marL="742804" lvl="1" indent="-285750" eaLnBrk="0" hangingPunct="0">
              <a:spcBef>
                <a:spcPct val="20000"/>
              </a:spcBef>
              <a:buFont typeface="Arial" panose="020B0604020202020204" pitchFamily="34" charset="0"/>
              <a:buChar char="•"/>
            </a:pPr>
            <a:r>
              <a:rPr lang="en-US" sz="2000" dirty="0">
                <a:latin typeface="Calibri"/>
                <a:cs typeface="+mn-cs"/>
              </a:rPr>
              <a:t>Meetings are 3:30 – 5 p.m. unless otherwise noted</a:t>
            </a:r>
          </a:p>
          <a:p>
            <a:pPr marL="742804" lvl="1" indent="-285750" eaLnBrk="0" hangingPunct="0">
              <a:spcBef>
                <a:spcPct val="20000"/>
              </a:spcBef>
              <a:buFont typeface="Arial" panose="020B0604020202020204" pitchFamily="34" charset="0"/>
              <a:buChar char="•"/>
            </a:pPr>
            <a:r>
              <a:rPr lang="en-US" sz="2000" dirty="0">
                <a:latin typeface="Calibri"/>
                <a:cs typeface="+mn-cs"/>
              </a:rPr>
              <a:t>All meetings are at One </a:t>
            </a:r>
            <a:r>
              <a:rPr lang="en-US" sz="2000" dirty="0" err="1">
                <a:latin typeface="Calibri"/>
                <a:cs typeface="+mn-cs"/>
              </a:rPr>
              <a:t>Ashburton</a:t>
            </a:r>
            <a:r>
              <a:rPr lang="en-US" sz="2000" dirty="0">
                <a:latin typeface="Calibri"/>
                <a:cs typeface="+mn-cs"/>
              </a:rPr>
              <a:t> Place (21</a:t>
            </a:r>
            <a:r>
              <a:rPr lang="en-US" sz="2000" baseline="30000" dirty="0">
                <a:latin typeface="Calibri"/>
                <a:cs typeface="+mn-cs"/>
              </a:rPr>
              <a:t>st</a:t>
            </a:r>
            <a:r>
              <a:rPr lang="en-US" sz="2000" dirty="0">
                <a:latin typeface="Calibri"/>
                <a:cs typeface="+mn-cs"/>
              </a:rPr>
              <a:t> floor), Boston</a:t>
            </a:r>
          </a:p>
          <a:p>
            <a:pPr marL="457054" lvl="1" eaLnBrk="0" hangingPunct="0">
              <a:spcBef>
                <a:spcPct val="20000"/>
              </a:spcBef>
            </a:pPr>
            <a:endParaRPr lang="en-US" sz="2000" dirty="0">
              <a:latin typeface="Calibri"/>
              <a:cs typeface="+mn-cs"/>
            </a:endParaRPr>
          </a:p>
          <a:p>
            <a:pPr marL="742804" lvl="1" indent="-285750" eaLnBrk="0" hangingPunct="0">
              <a:spcBef>
                <a:spcPct val="20000"/>
              </a:spcBef>
              <a:buFont typeface="Arial" panose="020B0604020202020204" pitchFamily="34" charset="0"/>
              <a:buChar char="•"/>
            </a:pPr>
            <a:r>
              <a:rPr lang="en-US" sz="2000" dirty="0">
                <a:latin typeface="Calibri"/>
              </a:rPr>
              <a:t>Planned upcoming </a:t>
            </a:r>
            <a:r>
              <a:rPr lang="en-US" sz="2000" b="1" dirty="0">
                <a:latin typeface="Calibri"/>
              </a:rPr>
              <a:t>2019</a:t>
            </a:r>
            <a:r>
              <a:rPr lang="en-US" sz="2000" dirty="0">
                <a:latin typeface="Calibri"/>
              </a:rPr>
              <a:t> meetings:  </a:t>
            </a:r>
          </a:p>
          <a:p>
            <a:pPr marL="1255713" lvl="2" indent="-342900" eaLnBrk="0" hangingPunct="0">
              <a:spcBef>
                <a:spcPct val="20000"/>
              </a:spcBef>
              <a:buFont typeface="Courier New" panose="02070309020205020404" pitchFamily="49" charset="0"/>
              <a:buChar char="o"/>
            </a:pPr>
            <a:r>
              <a:rPr lang="en-US" sz="2000" dirty="0">
                <a:latin typeface="Calibri"/>
              </a:rPr>
              <a:t>Monday, August 5 </a:t>
            </a:r>
          </a:p>
          <a:p>
            <a:pPr marL="1255713" lvl="2" indent="-342900" eaLnBrk="0" hangingPunct="0">
              <a:spcBef>
                <a:spcPct val="20000"/>
              </a:spcBef>
              <a:buFont typeface="Courier New" panose="02070309020205020404" pitchFamily="49" charset="0"/>
              <a:buChar char="o"/>
            </a:pPr>
            <a:r>
              <a:rPr lang="en-US" sz="2000" dirty="0">
                <a:latin typeface="Calibri"/>
              </a:rPr>
              <a:t>Monday, November 4 </a:t>
            </a:r>
          </a:p>
          <a:p>
            <a:pPr eaLnBrk="0" hangingPunct="0">
              <a:spcBef>
                <a:spcPct val="20000"/>
              </a:spcBef>
            </a:pPr>
            <a:endParaRPr lang="en-US" sz="1800" dirty="0">
              <a:solidFill>
                <a:srgbClr val="FF0000"/>
              </a:solidFill>
              <a:latin typeface="Calibri"/>
              <a:cs typeface="+mn-cs"/>
            </a:endParaRPr>
          </a:p>
        </p:txBody>
      </p:sp>
      <p:sp>
        <p:nvSpPr>
          <p:cNvPr id="6" name="Title 2"/>
          <p:cNvSpPr txBox="1">
            <a:spLocks/>
          </p:cNvSpPr>
          <p:nvPr/>
        </p:nvSpPr>
        <p:spPr bwMode="auto">
          <a:xfrm>
            <a:off x="762000" y="12701"/>
            <a:ext cx="7848600" cy="8255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056" algn="l" rtl="0" fontAlgn="base">
              <a:spcBef>
                <a:spcPct val="0"/>
              </a:spcBef>
              <a:spcAft>
                <a:spcPct val="0"/>
              </a:spcAft>
              <a:defRPr sz="2800">
                <a:solidFill>
                  <a:schemeClr val="bg1"/>
                </a:solidFill>
                <a:latin typeface="Calibri" pitchFamily="34" charset="0"/>
              </a:defRPr>
            </a:lvl6pPr>
            <a:lvl7pPr marL="914109" algn="l" rtl="0" fontAlgn="base">
              <a:spcBef>
                <a:spcPct val="0"/>
              </a:spcBef>
              <a:spcAft>
                <a:spcPct val="0"/>
              </a:spcAft>
              <a:defRPr sz="2800">
                <a:solidFill>
                  <a:schemeClr val="bg1"/>
                </a:solidFill>
                <a:latin typeface="Calibri" pitchFamily="34" charset="0"/>
              </a:defRPr>
            </a:lvl7pPr>
            <a:lvl8pPr marL="1371165" algn="l" rtl="0" fontAlgn="base">
              <a:spcBef>
                <a:spcPct val="0"/>
              </a:spcBef>
              <a:spcAft>
                <a:spcPct val="0"/>
              </a:spcAft>
              <a:defRPr sz="2800">
                <a:solidFill>
                  <a:schemeClr val="bg1"/>
                </a:solidFill>
                <a:latin typeface="Calibri" pitchFamily="34" charset="0"/>
              </a:defRPr>
            </a:lvl8pPr>
            <a:lvl9pPr marL="1828218" algn="l" rtl="0" fontAlgn="base">
              <a:spcBef>
                <a:spcPct val="0"/>
              </a:spcBef>
              <a:spcAft>
                <a:spcPct val="0"/>
              </a:spcAft>
              <a:defRPr sz="2800">
                <a:solidFill>
                  <a:schemeClr val="bg1"/>
                </a:solidFill>
                <a:latin typeface="Calibri" pitchFamily="34" charset="0"/>
              </a:defRPr>
            </a:lvl9pPr>
          </a:lstStyle>
          <a:p>
            <a:pPr defTabSz="435299" fontAlgn="auto">
              <a:spcBef>
                <a:spcPts val="0"/>
              </a:spcBef>
              <a:spcAft>
                <a:spcPts val="0"/>
              </a:spcAft>
            </a:pPr>
            <a:r>
              <a:rPr lang="en-US" dirty="0">
                <a:ea typeface="Arial Unicode MS" panose="020B0604020202020204" pitchFamily="34" charset="-128"/>
                <a:cs typeface="Arial" panose="020B0604020202020204" pitchFamily="34" charset="0"/>
              </a:rPr>
              <a:t>2019 schedule </a:t>
            </a:r>
          </a:p>
        </p:txBody>
      </p:sp>
      <p:sp>
        <p:nvSpPr>
          <p:cNvPr id="2" name="Slide Number Placeholder 1"/>
          <p:cNvSpPr>
            <a:spLocks noGrp="1"/>
          </p:cNvSpPr>
          <p:nvPr>
            <p:ph type="sldNum" sz="quarter" idx="11"/>
          </p:nvPr>
        </p:nvSpPr>
        <p:spPr/>
        <p:txBody>
          <a:bodyPr/>
          <a:lstStyle/>
          <a:p>
            <a:pPr>
              <a:defRPr/>
            </a:pPr>
            <a:fld id="{C368D18A-47D3-417B-8049-0A96DF46771A}" type="slidenum">
              <a:rPr lang="en-US" smtClean="0"/>
              <a:pPr>
                <a:defRPr/>
              </a:pPr>
              <a:t>40</a:t>
            </a:fld>
            <a:endParaRPr lang="en-US" dirty="0"/>
          </a:p>
        </p:txBody>
      </p:sp>
    </p:spTree>
    <p:extLst>
      <p:ext uri="{BB962C8B-B14F-4D97-AF65-F5344CB8AC3E}">
        <p14:creationId xmlns:p14="http://schemas.microsoft.com/office/powerpoint/2010/main" val="561155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2895603" y="3406778"/>
            <a:ext cx="6184900" cy="1470025"/>
          </a:xfrm>
        </p:spPr>
        <p:txBody>
          <a:bodyPr/>
          <a:lstStyle/>
          <a:p>
            <a:pPr algn="ctr" eaLnBrk="1" hangingPunct="1"/>
            <a:r>
              <a:rPr lang="en-US" sz="2800" b="1" dirty="0">
                <a:solidFill>
                  <a:schemeClr val="tx1"/>
                </a:solidFill>
              </a:rPr>
              <a:t>Thank you!</a:t>
            </a:r>
          </a:p>
        </p:txBody>
      </p:sp>
    </p:spTree>
    <p:extLst>
      <p:ext uri="{BB962C8B-B14F-4D97-AF65-F5344CB8AC3E}">
        <p14:creationId xmlns:p14="http://schemas.microsoft.com/office/powerpoint/2010/main" val="221952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rtlCol="0" anchor="ctr" anchorCtr="0">
            <a:normAutofit/>
          </a:bodyPr>
          <a:lstStyle/>
          <a:p>
            <a:r>
              <a:rPr lang="en-US" sz="2400" dirty="0">
                <a:solidFill>
                  <a:schemeClr val="tx1"/>
                </a:solidFill>
              </a:rPr>
              <a:t>Query and retrieve discussion </a:t>
            </a:r>
          </a:p>
          <a:p>
            <a:r>
              <a:rPr lang="en-US" b="0" i="1" dirty="0">
                <a:solidFill>
                  <a:schemeClr val="tx1"/>
                </a:solidFill>
              </a:rPr>
              <a:t>Bert Ng</a:t>
            </a:r>
            <a:endParaRPr lang="en-US" b="0" dirty="0">
              <a:solidFill>
                <a:schemeClr val="tx1"/>
              </a:solidFill>
            </a:endParaRPr>
          </a:p>
          <a:p>
            <a:endParaRPr lang="en-US" sz="2400" dirty="0">
              <a:solidFill>
                <a:schemeClr val="tx1"/>
              </a:solidFill>
            </a:endParaRPr>
          </a:p>
        </p:txBody>
      </p:sp>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5</a:t>
            </a:fld>
            <a:endParaRPr lang="en-US" dirty="0"/>
          </a:p>
        </p:txBody>
      </p:sp>
    </p:spTree>
    <p:extLst>
      <p:ext uri="{BB962C8B-B14F-4D97-AF65-F5344CB8AC3E}">
        <p14:creationId xmlns:p14="http://schemas.microsoft.com/office/powerpoint/2010/main" val="613599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6169741" cy="792162"/>
          </a:xfrm>
        </p:spPr>
        <p:txBody>
          <a:bodyPr/>
          <a:lstStyle/>
          <a:p>
            <a:r>
              <a:rPr lang="en-US" dirty="0"/>
              <a:t>Translating provider use cases from paper-based to electronic format</a:t>
            </a:r>
          </a:p>
        </p:txBody>
      </p:sp>
      <p:sp>
        <p:nvSpPr>
          <p:cNvPr id="3" name="Slide Number Placeholder 2"/>
          <p:cNvSpPr>
            <a:spLocks noGrp="1"/>
          </p:cNvSpPr>
          <p:nvPr>
            <p:ph type="sldNum" sz="quarter" idx="11"/>
          </p:nvPr>
        </p:nvSpPr>
        <p:spPr/>
        <p:txBody>
          <a:bodyPr/>
          <a:lstStyle/>
          <a:p>
            <a:pPr>
              <a:defRPr/>
            </a:pPr>
            <a:fld id="{C368D18A-47D3-417B-8049-0A96DF46771A}" type="slidenum">
              <a:rPr lang="en-US" smtClean="0"/>
              <a:pPr>
                <a:defRPr/>
              </a:pPr>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00393620"/>
              </p:ext>
            </p:extLst>
          </p:nvPr>
        </p:nvGraphicFramePr>
        <p:xfrm>
          <a:off x="462115" y="1143814"/>
          <a:ext cx="8219769" cy="5205033"/>
        </p:xfrm>
        <a:graphic>
          <a:graphicData uri="http://schemas.openxmlformats.org/drawingml/2006/table">
            <a:tbl>
              <a:tblPr firstRow="1" bandRow="1">
                <a:tableStyleId>{5C22544A-7EE6-4342-B048-85BDC9FD1C3A}</a:tableStyleId>
              </a:tblPr>
              <a:tblGrid>
                <a:gridCol w="1917291">
                  <a:extLst>
                    <a:ext uri="{9D8B030D-6E8A-4147-A177-3AD203B41FA5}">
                      <a16:colId xmlns:a16="http://schemas.microsoft.com/office/drawing/2014/main" val="497873337"/>
                    </a:ext>
                  </a:extLst>
                </a:gridCol>
                <a:gridCol w="2845905">
                  <a:extLst>
                    <a:ext uri="{9D8B030D-6E8A-4147-A177-3AD203B41FA5}">
                      <a16:colId xmlns:a16="http://schemas.microsoft.com/office/drawing/2014/main" val="4223102332"/>
                    </a:ext>
                  </a:extLst>
                </a:gridCol>
                <a:gridCol w="1592939">
                  <a:extLst>
                    <a:ext uri="{9D8B030D-6E8A-4147-A177-3AD203B41FA5}">
                      <a16:colId xmlns:a16="http://schemas.microsoft.com/office/drawing/2014/main" val="190177579"/>
                    </a:ext>
                  </a:extLst>
                </a:gridCol>
                <a:gridCol w="1863634">
                  <a:extLst>
                    <a:ext uri="{9D8B030D-6E8A-4147-A177-3AD203B41FA5}">
                      <a16:colId xmlns:a16="http://schemas.microsoft.com/office/drawing/2014/main" val="586437595"/>
                    </a:ext>
                  </a:extLst>
                </a:gridCol>
              </a:tblGrid>
              <a:tr h="815913">
                <a:tc>
                  <a:txBody>
                    <a:bodyPr/>
                    <a:lstStyle/>
                    <a:p>
                      <a:pPr algn="ctr"/>
                      <a:r>
                        <a:rPr lang="en-US" sz="1800" b="1" u="sng" dirty="0"/>
                        <a:t>Provider use case</a:t>
                      </a:r>
                    </a:p>
                  </a:txBody>
                  <a:tcPr anchor="ctr"/>
                </a:tc>
                <a:tc>
                  <a:txBody>
                    <a:bodyPr/>
                    <a:lstStyle/>
                    <a:p>
                      <a:pPr algn="ctr"/>
                      <a:r>
                        <a:rPr lang="en-US" sz="1800" b="1" u="sng" dirty="0"/>
                        <a:t>Paper-based </a:t>
                      </a:r>
                    </a:p>
                    <a:p>
                      <a:pPr algn="ctr"/>
                      <a:r>
                        <a:rPr lang="en-US" sz="1800" b="1" u="sng" dirty="0"/>
                        <a:t>operation</a:t>
                      </a:r>
                    </a:p>
                  </a:txBody>
                  <a:tcPr anchor="ctr"/>
                </a:tc>
                <a:tc>
                  <a:txBody>
                    <a:bodyPr/>
                    <a:lstStyle/>
                    <a:p>
                      <a:pPr algn="ctr"/>
                      <a:r>
                        <a:rPr lang="en-US" sz="1800" b="1" u="sng" dirty="0"/>
                        <a:t>Electronic solution</a:t>
                      </a:r>
                    </a:p>
                  </a:txBody>
                  <a:tcPr anchor="ctr"/>
                </a:tc>
                <a:tc>
                  <a:txBody>
                    <a:bodyPr/>
                    <a:lstStyle/>
                    <a:p>
                      <a:pPr algn="ctr"/>
                      <a:r>
                        <a:rPr lang="en-US" sz="1800" b="1" u="sng" dirty="0"/>
                        <a:t>HIway </a:t>
                      </a:r>
                    </a:p>
                    <a:p>
                      <a:pPr algn="ctr"/>
                      <a:r>
                        <a:rPr lang="en-US" sz="1800" b="1" u="sng" dirty="0"/>
                        <a:t>role</a:t>
                      </a:r>
                    </a:p>
                  </a:txBody>
                  <a:tcPr anchor="ctr"/>
                </a:tc>
                <a:extLst>
                  <a:ext uri="{0D108BD9-81ED-4DB2-BD59-A6C34878D82A}">
                    <a16:rowId xmlns:a16="http://schemas.microsoft.com/office/drawing/2014/main" val="438937180"/>
                  </a:ext>
                </a:extLst>
              </a:tr>
              <a:tr h="815913">
                <a:tc>
                  <a:txBody>
                    <a:bodyPr/>
                    <a:lstStyle/>
                    <a:p>
                      <a:pPr algn="l"/>
                      <a:r>
                        <a:rPr lang="en-US" sz="1800" dirty="0"/>
                        <a:t>I am referring a</a:t>
                      </a:r>
                      <a:r>
                        <a:rPr lang="en-US" sz="1800" baseline="0" dirty="0"/>
                        <a:t> patient to a specialist and want to send the patient’s charts</a:t>
                      </a:r>
                      <a:endParaRPr lang="en-US" sz="1800" dirty="0"/>
                    </a:p>
                  </a:txBody>
                  <a:tcPr anchor="ctr"/>
                </a:tc>
                <a:tc>
                  <a:txBody>
                    <a:bodyPr/>
                    <a:lstStyle/>
                    <a:p>
                      <a:pPr marL="342900" indent="-342900" algn="l">
                        <a:buFont typeface="+mj-lt"/>
                        <a:buAutoNum type="arabicPeriod"/>
                      </a:pPr>
                      <a:r>
                        <a:rPr lang="en-US" sz="1800" dirty="0"/>
                        <a:t>PCP mails/faxes</a:t>
                      </a:r>
                      <a:r>
                        <a:rPr lang="en-US" sz="1800" baseline="0" dirty="0"/>
                        <a:t> charts </a:t>
                      </a:r>
                      <a:br>
                        <a:rPr lang="en-US" sz="1800" baseline="0" dirty="0"/>
                      </a:br>
                      <a:r>
                        <a:rPr lang="en-US" sz="1800" baseline="0" dirty="0"/>
                        <a:t>to specialist</a:t>
                      </a:r>
                      <a:endParaRPr lang="en-US" sz="1800" dirty="0"/>
                    </a:p>
                  </a:txBody>
                  <a:tcPr anchor="ctr"/>
                </a:tc>
                <a:tc>
                  <a:txBody>
                    <a:bodyPr/>
                    <a:lstStyle/>
                    <a:p>
                      <a:pPr algn="ctr"/>
                      <a:r>
                        <a:rPr lang="en-US" sz="1800" dirty="0"/>
                        <a:t>Direct</a:t>
                      </a:r>
                      <a:r>
                        <a:rPr lang="en-US" sz="1800" baseline="0" dirty="0"/>
                        <a:t> Message</a:t>
                      </a:r>
                      <a:endParaRPr lang="en-US" sz="1800" dirty="0"/>
                    </a:p>
                  </a:txBody>
                  <a:tcPr anchor="ctr"/>
                </a:tc>
                <a:tc>
                  <a:txBody>
                    <a:bodyPr/>
                    <a:lstStyle/>
                    <a:p>
                      <a:pPr marL="285750" indent="-285750" algn="l">
                        <a:buFont typeface="Arial" panose="020B0604020202020204" pitchFamily="34" charset="0"/>
                        <a:buChar char="•"/>
                      </a:pPr>
                      <a:r>
                        <a:rPr lang="en-US" sz="1800" dirty="0"/>
                        <a:t>Implemented, upgrade</a:t>
                      </a:r>
                      <a:r>
                        <a:rPr lang="en-US" sz="1800" baseline="0" dirty="0"/>
                        <a:t> in progress</a:t>
                      </a:r>
                      <a:endParaRPr lang="en-US" sz="1800" dirty="0"/>
                    </a:p>
                  </a:txBody>
                  <a:tcPr anchor="ctr"/>
                </a:tc>
                <a:extLst>
                  <a:ext uri="{0D108BD9-81ED-4DB2-BD59-A6C34878D82A}">
                    <a16:rowId xmlns:a16="http://schemas.microsoft.com/office/drawing/2014/main" val="722271107"/>
                  </a:ext>
                </a:extLst>
              </a:tr>
              <a:tr h="815913">
                <a:tc>
                  <a:txBody>
                    <a:bodyPr/>
                    <a:lstStyle/>
                    <a:p>
                      <a:pPr algn="l"/>
                      <a:r>
                        <a:rPr lang="en-US" sz="1800" dirty="0"/>
                        <a:t>Where is my patient today?</a:t>
                      </a:r>
                    </a:p>
                  </a:txBody>
                  <a:tcPr anchor="ctr"/>
                </a:tc>
                <a:tc>
                  <a:txBody>
                    <a:bodyPr/>
                    <a:lstStyle/>
                    <a:p>
                      <a:pPr marL="342900" indent="-342900" algn="l">
                        <a:buFont typeface="+mj-lt"/>
                        <a:buAutoNum type="arabicPeriod"/>
                      </a:pPr>
                      <a:r>
                        <a:rPr lang="en-US" sz="1800" u="sng" dirty="0"/>
                        <a:t>If</a:t>
                      </a:r>
                      <a:r>
                        <a:rPr lang="en-US" sz="1800" dirty="0"/>
                        <a:t> admitting</a:t>
                      </a:r>
                      <a:r>
                        <a:rPr lang="en-US" sz="1800" baseline="0" dirty="0"/>
                        <a:t> provider able to </a:t>
                      </a:r>
                      <a:r>
                        <a:rPr lang="en-US" sz="1800" dirty="0"/>
                        <a:t>call/fax to PCP</a:t>
                      </a:r>
                    </a:p>
                  </a:txBody>
                  <a:tcPr anchor="ctr"/>
                </a:tc>
                <a:tc>
                  <a:txBody>
                    <a:bodyPr/>
                    <a:lstStyle/>
                    <a:p>
                      <a:pPr algn="ctr"/>
                      <a:r>
                        <a:rPr lang="en-US" sz="1800" dirty="0"/>
                        <a:t>Event</a:t>
                      </a:r>
                      <a:r>
                        <a:rPr lang="en-US" sz="1800" baseline="0" dirty="0"/>
                        <a:t> Notification Service (</a:t>
                      </a:r>
                      <a:r>
                        <a:rPr lang="en-US" sz="1800" baseline="0" dirty="0" err="1"/>
                        <a:t>ENS</a:t>
                      </a:r>
                      <a:r>
                        <a:rPr lang="en-US" sz="1800" baseline="0" dirty="0"/>
                        <a:t>)</a:t>
                      </a:r>
                      <a:endParaRPr lang="en-US" sz="1800" dirty="0"/>
                    </a:p>
                  </a:txBody>
                  <a:tcPr anchor="ctr"/>
                </a:tc>
                <a:tc>
                  <a:txBody>
                    <a:bodyPr/>
                    <a:lstStyle/>
                    <a:p>
                      <a:pPr marL="285750" indent="-285750" algn="l">
                        <a:buFont typeface="Arial" panose="020B0604020202020204" pitchFamily="34" charset="0"/>
                        <a:buChar char="•"/>
                      </a:pPr>
                      <a:r>
                        <a:rPr lang="en-US" sz="1800" dirty="0"/>
                        <a:t>Initiative</a:t>
                      </a:r>
                      <a:r>
                        <a:rPr lang="en-US" sz="1800" baseline="0" dirty="0"/>
                        <a:t> in development</a:t>
                      </a:r>
                      <a:endParaRPr lang="en-US" sz="1800" dirty="0"/>
                    </a:p>
                  </a:txBody>
                  <a:tcPr anchor="ctr"/>
                </a:tc>
                <a:extLst>
                  <a:ext uri="{0D108BD9-81ED-4DB2-BD59-A6C34878D82A}">
                    <a16:rowId xmlns:a16="http://schemas.microsoft.com/office/drawing/2014/main" val="949938391"/>
                  </a:ext>
                </a:extLst>
              </a:tr>
              <a:tr h="815913">
                <a:tc>
                  <a:txBody>
                    <a:bodyPr/>
                    <a:lstStyle/>
                    <a:p>
                      <a:pPr algn="l"/>
                      <a:r>
                        <a:rPr lang="en-US" sz="1800" dirty="0"/>
                        <a:t>How can I get my patient’s health records from another</a:t>
                      </a:r>
                      <a:r>
                        <a:rPr lang="en-US" sz="1800" baseline="0" dirty="0"/>
                        <a:t> provider</a:t>
                      </a:r>
                      <a:r>
                        <a:rPr lang="en-US" sz="1800" dirty="0"/>
                        <a:t>?</a:t>
                      </a:r>
                    </a:p>
                  </a:txBody>
                  <a:tcPr anchor="ctr"/>
                </a:tc>
                <a:tc>
                  <a:txBody>
                    <a:bodyPr/>
                    <a:lstStyle/>
                    <a:p>
                      <a:pPr marL="342900" indent="-342900" algn="l">
                        <a:buFont typeface="+mj-lt"/>
                        <a:buAutoNum type="arabicPeriod"/>
                      </a:pPr>
                      <a:r>
                        <a:rPr lang="en-US" sz="1800" dirty="0"/>
                        <a:t>Call/fax</a:t>
                      </a:r>
                      <a:r>
                        <a:rPr lang="en-US" sz="1800" baseline="0" dirty="0"/>
                        <a:t> to request record</a:t>
                      </a:r>
                    </a:p>
                    <a:p>
                      <a:pPr marL="342900" indent="-342900" algn="l">
                        <a:buFont typeface="+mj-lt"/>
                        <a:buAutoNum type="arabicPeriod"/>
                      </a:pPr>
                      <a:r>
                        <a:rPr lang="en-US" sz="1800" baseline="0" dirty="0"/>
                        <a:t>Patient may need to </a:t>
                      </a:r>
                      <a:br>
                        <a:rPr lang="en-US" sz="1800" baseline="0" dirty="0"/>
                      </a:br>
                      <a:r>
                        <a:rPr lang="en-US" sz="1800" baseline="0" dirty="0"/>
                        <a:t>sign release</a:t>
                      </a:r>
                    </a:p>
                    <a:p>
                      <a:pPr marL="342900" indent="-342900" algn="l">
                        <a:buFont typeface="+mj-lt"/>
                        <a:buAutoNum type="arabicPeriod"/>
                      </a:pPr>
                      <a:r>
                        <a:rPr lang="en-US" sz="1800" baseline="0" dirty="0"/>
                        <a:t>Record then gets faxed/mailed (if not </a:t>
                      </a:r>
                      <a:br>
                        <a:rPr lang="en-US" sz="1800" baseline="0" dirty="0"/>
                      </a:br>
                      <a:r>
                        <a:rPr lang="en-US" sz="1800" baseline="0" dirty="0"/>
                        <a:t>time-sensitive)</a:t>
                      </a:r>
                    </a:p>
                  </a:txBody>
                  <a:tcPr anchor="ctr"/>
                </a:tc>
                <a:tc>
                  <a:txBody>
                    <a:bodyPr/>
                    <a:lstStyle/>
                    <a:p>
                      <a:pPr algn="ctr"/>
                      <a:r>
                        <a:rPr lang="en-US" sz="1800" dirty="0"/>
                        <a:t>Query &amp; Retrieve</a:t>
                      </a:r>
                    </a:p>
                  </a:txBody>
                  <a:tcPr anchor="ctr"/>
                </a:tc>
                <a:tc>
                  <a:txBody>
                    <a:bodyPr/>
                    <a:lstStyle/>
                    <a:p>
                      <a:pPr marL="285750" indent="-285750" algn="l">
                        <a:buFont typeface="Arial" panose="020B0604020202020204" pitchFamily="34" charset="0"/>
                        <a:buChar char="•"/>
                      </a:pPr>
                      <a:r>
                        <a:rPr lang="en-US" sz="1800" baseline="0" dirty="0"/>
                        <a:t>Is Q&amp;R a valuable solution?</a:t>
                      </a:r>
                    </a:p>
                    <a:p>
                      <a:pPr marL="285750" indent="-285750" algn="l">
                        <a:buFont typeface="Arial" panose="020B0604020202020204" pitchFamily="34" charset="0"/>
                        <a:buChar char="•"/>
                      </a:pPr>
                      <a:r>
                        <a:rPr lang="en-US" sz="1800" baseline="0" dirty="0"/>
                        <a:t>Should HIway look at </a:t>
                      </a:r>
                      <a:r>
                        <a:rPr lang="en-US" sz="1800" baseline="0" dirty="0" err="1"/>
                        <a:t>Q&amp;R</a:t>
                      </a:r>
                      <a:r>
                        <a:rPr lang="en-US" sz="1800" baseline="0" dirty="0"/>
                        <a:t> as next service?</a:t>
                      </a:r>
                      <a:endParaRPr lang="en-US" sz="1800" dirty="0"/>
                    </a:p>
                  </a:txBody>
                  <a:tcPr anchor="ctr"/>
                </a:tc>
                <a:extLst>
                  <a:ext uri="{0D108BD9-81ED-4DB2-BD59-A6C34878D82A}">
                    <a16:rowId xmlns:a16="http://schemas.microsoft.com/office/drawing/2014/main" val="532517175"/>
                  </a:ext>
                </a:extLst>
              </a:tr>
            </a:tbl>
          </a:graphicData>
        </a:graphic>
      </p:graphicFrame>
    </p:spTree>
    <p:extLst>
      <p:ext uri="{BB962C8B-B14F-4D97-AF65-F5344CB8AC3E}">
        <p14:creationId xmlns:p14="http://schemas.microsoft.com/office/powerpoint/2010/main" val="348864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and retrieve introduction</a:t>
            </a:r>
          </a:p>
        </p:txBody>
      </p:sp>
      <p:sp>
        <p:nvSpPr>
          <p:cNvPr id="3" name="Slide Number Placeholder 2"/>
          <p:cNvSpPr>
            <a:spLocks noGrp="1"/>
          </p:cNvSpPr>
          <p:nvPr>
            <p:ph type="sldNum" sz="quarter" idx="11"/>
          </p:nvPr>
        </p:nvSpPr>
        <p:spPr/>
        <p:txBody>
          <a:bodyPr/>
          <a:lstStyle/>
          <a:p>
            <a:pPr>
              <a:defRPr/>
            </a:pPr>
            <a:fld id="{C368D18A-47D3-417B-8049-0A96DF46771A}" type="slidenum">
              <a:rPr lang="en-US" sz="1800" smtClean="0"/>
              <a:pPr>
                <a:defRPr/>
              </a:pPr>
              <a:t>7</a:t>
            </a:fld>
            <a:endParaRPr lang="en-US" sz="1800" dirty="0"/>
          </a:p>
        </p:txBody>
      </p:sp>
      <p:sp>
        <p:nvSpPr>
          <p:cNvPr id="14" name="Rectangle 13"/>
          <p:cNvSpPr/>
          <p:nvPr/>
        </p:nvSpPr>
        <p:spPr>
          <a:xfrm>
            <a:off x="293689" y="1184784"/>
            <a:ext cx="8556623" cy="6858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Query and retrieve is an EHR function where a provider can search for a patient’s record(s) held by other providers and pull said record(s) into their systems</a:t>
            </a:r>
          </a:p>
        </p:txBody>
      </p:sp>
      <p:grpSp>
        <p:nvGrpSpPr>
          <p:cNvPr id="6" name="Group 5"/>
          <p:cNvGrpSpPr/>
          <p:nvPr/>
        </p:nvGrpSpPr>
        <p:grpSpPr>
          <a:xfrm>
            <a:off x="293689" y="2213921"/>
            <a:ext cx="5670810" cy="914400"/>
            <a:chOff x="293689" y="1905000"/>
            <a:chExt cx="5670810" cy="914400"/>
          </a:xfrm>
        </p:grpSpPr>
        <p:sp>
          <p:nvSpPr>
            <p:cNvPr id="4" name="Rectangle 3"/>
            <p:cNvSpPr/>
            <p:nvPr/>
          </p:nvSpPr>
          <p:spPr>
            <a:xfrm>
              <a:off x="3543294" y="1905000"/>
              <a:ext cx="2421205"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HIway Record Locator Service Pilot</a:t>
              </a:r>
            </a:p>
            <a:p>
              <a:pPr algn="ctr"/>
              <a:r>
                <a:rPr lang="en-US" sz="1800" dirty="0"/>
                <a:t>(discontinued)</a:t>
              </a:r>
            </a:p>
          </p:txBody>
        </p:sp>
        <p:sp>
          <p:nvSpPr>
            <p:cNvPr id="10" name="Rectangle 9"/>
            <p:cNvSpPr/>
            <p:nvPr/>
          </p:nvSpPr>
          <p:spPr>
            <a:xfrm>
              <a:off x="1758693" y="1905000"/>
              <a:ext cx="1600200" cy="9144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State initiative</a:t>
              </a:r>
            </a:p>
          </p:txBody>
        </p:sp>
        <p:sp>
          <p:nvSpPr>
            <p:cNvPr id="28" name="Rectangle 27"/>
            <p:cNvSpPr/>
            <p:nvPr/>
          </p:nvSpPr>
          <p:spPr>
            <a:xfrm>
              <a:off x="293689" y="1905000"/>
              <a:ext cx="146500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2014</a:t>
              </a:r>
            </a:p>
          </p:txBody>
        </p:sp>
      </p:grpSp>
      <p:grpSp>
        <p:nvGrpSpPr>
          <p:cNvPr id="35" name="Group 34"/>
          <p:cNvGrpSpPr/>
          <p:nvPr/>
        </p:nvGrpSpPr>
        <p:grpSpPr>
          <a:xfrm>
            <a:off x="293689" y="3659313"/>
            <a:ext cx="8588534" cy="2466183"/>
            <a:chOff x="293689" y="3020217"/>
            <a:chExt cx="8588534" cy="2466183"/>
          </a:xfrm>
        </p:grpSpPr>
        <p:sp>
          <p:nvSpPr>
            <p:cNvPr id="5" name="Rectangle 4"/>
            <p:cNvSpPr/>
            <p:nvPr/>
          </p:nvSpPr>
          <p:spPr>
            <a:xfrm>
              <a:off x="3553127" y="3020218"/>
              <a:ext cx="2421205"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t>Carequality</a:t>
              </a:r>
              <a:endParaRPr lang="en-US" sz="1800" dirty="0"/>
            </a:p>
            <a:p>
              <a:pPr algn="ctr"/>
              <a:r>
                <a:rPr lang="en-US" sz="1800" dirty="0"/>
                <a:t>Framework</a:t>
              </a:r>
            </a:p>
          </p:txBody>
        </p:sp>
        <p:sp>
          <p:nvSpPr>
            <p:cNvPr id="7" name="Rectangle 6"/>
            <p:cNvSpPr/>
            <p:nvPr/>
          </p:nvSpPr>
          <p:spPr>
            <a:xfrm>
              <a:off x="6461018" y="3020218"/>
              <a:ext cx="2421205"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t>CommonWell</a:t>
              </a:r>
              <a:r>
                <a:rPr lang="en-US" sz="1800" dirty="0"/>
                <a:t> Alliance</a:t>
              </a:r>
            </a:p>
            <a:p>
              <a:pPr algn="ctr"/>
              <a:r>
                <a:rPr lang="en-US" sz="1800" dirty="0"/>
                <a:t>Service</a:t>
              </a:r>
            </a:p>
          </p:txBody>
        </p:sp>
        <p:sp>
          <p:nvSpPr>
            <p:cNvPr id="11" name="Rectangle 10"/>
            <p:cNvSpPr/>
            <p:nvPr/>
          </p:nvSpPr>
          <p:spPr>
            <a:xfrm>
              <a:off x="1758693" y="3020218"/>
              <a:ext cx="1600200" cy="9144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Multiple industry initiatives</a:t>
              </a:r>
            </a:p>
          </p:txBody>
        </p:sp>
        <p:sp>
          <p:nvSpPr>
            <p:cNvPr id="8" name="Rectangle 7"/>
            <p:cNvSpPr/>
            <p:nvPr/>
          </p:nvSpPr>
          <p:spPr>
            <a:xfrm>
              <a:off x="4934462" y="4572000"/>
              <a:ext cx="2576258"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t>CommonWell</a:t>
              </a:r>
              <a:r>
                <a:rPr lang="en-US" sz="1800" dirty="0"/>
                <a:t> and </a:t>
              </a:r>
              <a:r>
                <a:rPr lang="en-US" sz="1800" dirty="0" err="1"/>
                <a:t>Carequality</a:t>
              </a:r>
              <a:r>
                <a:rPr lang="en-US" sz="1800" dirty="0"/>
                <a:t> collaborative agreement &amp; connection</a:t>
              </a:r>
            </a:p>
          </p:txBody>
        </p:sp>
        <p:sp>
          <p:nvSpPr>
            <p:cNvPr id="12" name="Rectangle 11"/>
            <p:cNvSpPr/>
            <p:nvPr/>
          </p:nvSpPr>
          <p:spPr>
            <a:xfrm>
              <a:off x="1758693" y="4552335"/>
              <a:ext cx="1600200" cy="9144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Industry aligns </a:t>
              </a:r>
            </a:p>
          </p:txBody>
        </p:sp>
        <p:sp>
          <p:nvSpPr>
            <p:cNvPr id="16" name="Arrow: Down 15"/>
            <p:cNvSpPr/>
            <p:nvPr/>
          </p:nvSpPr>
          <p:spPr>
            <a:xfrm>
              <a:off x="1949193" y="4077493"/>
              <a:ext cx="1219200" cy="39777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0" name="Connector: Elbow 19"/>
            <p:cNvCxnSpPr>
              <a:stCxn id="5" idx="2"/>
              <a:endCxn id="8" idx="0"/>
            </p:cNvCxnSpPr>
            <p:nvPr/>
          </p:nvCxnSpPr>
          <p:spPr>
            <a:xfrm rot="16200000" flipH="1">
              <a:off x="5174469" y="3523878"/>
              <a:ext cx="637382" cy="1458861"/>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p:cNvCxnSpPr>
              <a:stCxn id="7" idx="2"/>
              <a:endCxn id="8" idx="0"/>
            </p:cNvCxnSpPr>
            <p:nvPr/>
          </p:nvCxnSpPr>
          <p:spPr>
            <a:xfrm rot="5400000">
              <a:off x="6628415" y="3528794"/>
              <a:ext cx="637382" cy="1449030"/>
            </a:xfrm>
            <a:prstGeom prst="bentConnector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93689" y="3020217"/>
              <a:ext cx="146500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2013 - 2014</a:t>
              </a:r>
            </a:p>
          </p:txBody>
        </p:sp>
        <p:sp>
          <p:nvSpPr>
            <p:cNvPr id="30" name="Rectangle 29"/>
            <p:cNvSpPr/>
            <p:nvPr/>
          </p:nvSpPr>
          <p:spPr>
            <a:xfrm>
              <a:off x="293689" y="4552335"/>
              <a:ext cx="146500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2018</a:t>
              </a:r>
            </a:p>
          </p:txBody>
        </p:sp>
      </p:grpSp>
    </p:spTree>
    <p:extLst>
      <p:ext uri="{BB962C8B-B14F-4D97-AF65-F5344CB8AC3E}">
        <p14:creationId xmlns:p14="http://schemas.microsoft.com/office/powerpoint/2010/main" val="337069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What is Carequality?</a:t>
            </a:r>
          </a:p>
        </p:txBody>
      </p:sp>
      <p:sp>
        <p:nvSpPr>
          <p:cNvPr id="8" name="Slide Number Placeholder 7"/>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368D18A-47D3-417B-8049-0A96DF46771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grpSp>
        <p:nvGrpSpPr>
          <p:cNvPr id="12" name="Group 11"/>
          <p:cNvGrpSpPr/>
          <p:nvPr/>
        </p:nvGrpSpPr>
        <p:grpSpPr>
          <a:xfrm>
            <a:off x="911612" y="1239774"/>
            <a:ext cx="7320775" cy="4780026"/>
            <a:chOff x="914401" y="1087375"/>
            <a:chExt cx="7320775" cy="4780026"/>
          </a:xfrm>
        </p:grpSpPr>
        <p:sp>
          <p:nvSpPr>
            <p:cNvPr id="4" name="Rectangle 3"/>
            <p:cNvSpPr/>
            <p:nvPr/>
          </p:nvSpPr>
          <p:spPr>
            <a:xfrm>
              <a:off x="914401" y="1087375"/>
              <a:ext cx="7315199" cy="5890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A query and retrieve framework between providers on different systems</a:t>
              </a:r>
            </a:p>
          </p:txBody>
        </p:sp>
        <p:sp>
          <p:nvSpPr>
            <p:cNvPr id="9" name="Rectangle 8"/>
            <p:cNvSpPr/>
            <p:nvPr/>
          </p:nvSpPr>
          <p:spPr>
            <a:xfrm>
              <a:off x="914401" y="2743201"/>
              <a:ext cx="3325090" cy="31242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rPr>
                <a:t>Three core elements of connectivity:</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bg1"/>
                  </a:solidFill>
                  <a:effectLst/>
                  <a:uLnTx/>
                  <a:uFillTx/>
                </a:rPr>
                <a:t>Rules of the road/governance: participants have contractual obligation to abide by legal and policy requirements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bg1"/>
                  </a:solidFill>
                  <a:effectLst/>
                  <a:uLnTx/>
                  <a:uFillTx/>
                </a:rPr>
                <a:t>Technical specifications: participants must adhere to enumerated standards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bg1"/>
                  </a:solidFill>
                  <a:effectLst/>
                  <a:uLnTx/>
                  <a:uFillTx/>
                </a:rPr>
                <a:t>Participant directory: includes addresses and roles of </a:t>
              </a:r>
              <a:br>
                <a:rPr kumimoji="0" lang="en-US" sz="1600" b="0" i="0" u="none" strike="noStrike" kern="0" cap="none" spc="0" normalizeH="0" baseline="0" noProof="0" dirty="0">
                  <a:ln>
                    <a:noFill/>
                  </a:ln>
                  <a:solidFill>
                    <a:schemeClr val="bg1"/>
                  </a:solidFill>
                  <a:effectLst/>
                  <a:uLnTx/>
                  <a:uFillTx/>
                </a:rPr>
              </a:br>
              <a:r>
                <a:rPr kumimoji="0" lang="en-US" sz="1600" b="0" i="0" u="none" strike="noStrike" kern="0" cap="none" spc="0" normalizeH="0" baseline="0" noProof="0" dirty="0">
                  <a:ln>
                    <a:noFill/>
                  </a:ln>
                  <a:solidFill>
                    <a:schemeClr val="bg1"/>
                  </a:solidFill>
                  <a:effectLst/>
                  <a:uLnTx/>
                  <a:uFillTx/>
                </a:rPr>
                <a:t>each participant</a:t>
              </a:r>
            </a:p>
          </p:txBody>
        </p:sp>
        <p:sp>
          <p:nvSpPr>
            <p:cNvPr id="10" name="Rectangle 9"/>
            <p:cNvSpPr/>
            <p:nvPr/>
          </p:nvSpPr>
          <p:spPr>
            <a:xfrm>
              <a:off x="4910086" y="2743201"/>
              <a:ext cx="3325090" cy="31242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rPr>
                <a:t>How query and retrieve works: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0" cap="none" spc="0" normalizeH="0" baseline="0" noProof="0" dirty="0">
                  <a:ln>
                    <a:noFill/>
                  </a:ln>
                  <a:solidFill>
                    <a:schemeClr val="bg1"/>
                  </a:solidFill>
                  <a:effectLst/>
                  <a:uLnTx/>
                  <a:uFillTx/>
                </a:rPr>
                <a:t>Request: Provider asks for information on Patient A</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0" cap="none" spc="0" normalizeH="0" baseline="0" noProof="0" dirty="0">
                  <a:ln>
                    <a:noFill/>
                  </a:ln>
                  <a:solidFill>
                    <a:schemeClr val="bg1"/>
                  </a:solidFill>
                  <a:effectLst/>
                  <a:uLnTx/>
                  <a:uFillTx/>
                </a:rPr>
                <a:t>Geofencing: </a:t>
              </a:r>
              <a:r>
                <a:rPr lang="en-US" sz="1600" kern="0" dirty="0">
                  <a:solidFill>
                    <a:schemeClr val="bg1"/>
                  </a:solidFill>
                </a:rPr>
                <a:t>Request goes to only providers within X miles of the requesting provider</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0" cap="none" spc="0" normalizeH="0" baseline="0" noProof="0" dirty="0">
                  <a:ln>
                    <a:noFill/>
                  </a:ln>
                  <a:solidFill>
                    <a:schemeClr val="bg1"/>
                  </a:solidFill>
                  <a:effectLst/>
                  <a:uLnTx/>
                  <a:uFillTx/>
                </a:rPr>
                <a:t>Positive match list: Provider receives a list of where Patient A information resides </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0" cap="none" spc="0" normalizeH="0" baseline="0" noProof="0" dirty="0">
                  <a:ln>
                    <a:noFill/>
                  </a:ln>
                  <a:solidFill>
                    <a:schemeClr val="bg1"/>
                  </a:solidFill>
                  <a:effectLst/>
                  <a:uLnTx/>
                  <a:uFillTx/>
                </a:rPr>
                <a:t>Pull: Provider requests data from Patient A’s other providers and it is automatically sent back</a:t>
              </a:r>
            </a:p>
          </p:txBody>
        </p:sp>
        <p:sp>
          <p:nvSpPr>
            <p:cNvPr id="11" name="Rectangle 10"/>
            <p:cNvSpPr/>
            <p:nvPr/>
          </p:nvSpPr>
          <p:spPr>
            <a:xfrm>
              <a:off x="914401" y="1863881"/>
              <a:ext cx="7315199" cy="5890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Developed by a consortium of EHR stakeholders</a:t>
              </a:r>
            </a:p>
          </p:txBody>
        </p:sp>
      </p:grpSp>
    </p:spTree>
    <p:extLst>
      <p:ext uri="{BB962C8B-B14F-4D97-AF65-F5344CB8AC3E}">
        <p14:creationId xmlns:p14="http://schemas.microsoft.com/office/powerpoint/2010/main" val="425173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What is CommonWell?</a:t>
            </a:r>
          </a:p>
        </p:txBody>
      </p:sp>
      <p:sp>
        <p:nvSpPr>
          <p:cNvPr id="8" name="Slide Number Placeholder 7"/>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368D18A-47D3-417B-8049-0A96DF46771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grpSp>
        <p:nvGrpSpPr>
          <p:cNvPr id="12" name="Group 11"/>
          <p:cNvGrpSpPr/>
          <p:nvPr/>
        </p:nvGrpSpPr>
        <p:grpSpPr>
          <a:xfrm>
            <a:off x="911612" y="1239774"/>
            <a:ext cx="7315199" cy="4925052"/>
            <a:chOff x="914401" y="1087375"/>
            <a:chExt cx="7315199" cy="4925052"/>
          </a:xfrm>
        </p:grpSpPr>
        <p:sp>
          <p:nvSpPr>
            <p:cNvPr id="4" name="Rectangle 3"/>
            <p:cNvSpPr/>
            <p:nvPr/>
          </p:nvSpPr>
          <p:spPr>
            <a:xfrm>
              <a:off x="914401" y="1087375"/>
              <a:ext cx="7315199" cy="5890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A query and retrieve service with centralized architecture to connect various </a:t>
              </a:r>
              <a:br>
                <a:rPr kumimoji="0" lang="en-US" sz="1800" b="0" i="0" u="none" strike="noStrike" kern="0" cap="none" spc="0" normalizeH="0" baseline="0" noProof="0" dirty="0">
                  <a:ln>
                    <a:noFill/>
                  </a:ln>
                  <a:solidFill>
                    <a:schemeClr val="bg1"/>
                  </a:solidFill>
                  <a:effectLst/>
                  <a:uLnTx/>
                  <a:uFillTx/>
                </a:rPr>
              </a:br>
              <a:r>
                <a:rPr kumimoji="0" lang="en-US" sz="1800" b="0" i="0" u="none" strike="noStrike" kern="0" cap="none" spc="0" normalizeH="0" baseline="0" noProof="0" dirty="0">
                  <a:ln>
                    <a:noFill/>
                  </a:ln>
                  <a:solidFill>
                    <a:schemeClr val="bg1"/>
                  </a:solidFill>
                  <a:effectLst/>
                  <a:uLnTx/>
                  <a:uFillTx/>
                </a:rPr>
                <a:t>provider systems</a:t>
              </a:r>
            </a:p>
          </p:txBody>
        </p:sp>
        <p:sp>
          <p:nvSpPr>
            <p:cNvPr id="9" name="Rectangle 8"/>
            <p:cNvSpPr/>
            <p:nvPr/>
          </p:nvSpPr>
          <p:spPr>
            <a:xfrm>
              <a:off x="914401" y="2743201"/>
              <a:ext cx="3325090" cy="326922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rPr>
                <a:t>Three core elements of connectivity:</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a:solidFill>
                    <a:schemeClr val="bg1"/>
                  </a:solidFill>
                </a:rPr>
                <a:t>Common </a:t>
              </a:r>
              <a:r>
                <a:rPr kumimoji="0" lang="en-US" sz="1600" b="0" i="0" u="none" strike="noStrike" kern="0" cap="none" spc="0" normalizeH="0" baseline="0" noProof="0" dirty="0">
                  <a:ln>
                    <a:noFill/>
                  </a:ln>
                  <a:solidFill>
                    <a:schemeClr val="bg1"/>
                  </a:solidFill>
                  <a:effectLst/>
                  <a:uLnTx/>
                  <a:uFillTx/>
                </a:rPr>
                <a:t>governance: Functioning under governance policies and procedures of membership</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bg1"/>
                  </a:solidFill>
                  <a:effectLst/>
                  <a:uLnTx/>
                  <a:uFillTx/>
                </a:rPr>
                <a:t>Record locator/Master Patient Index: CommonWell operated systems that allow exchange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bg1"/>
                  </a:solidFill>
                  <a:effectLst/>
                  <a:uLnTx/>
                  <a:uFillTx/>
                </a:rPr>
                <a:t>Data broker: Data is securely queried and escorted across a trusted network, within member providers’ native IT systems even when disparate from others</a:t>
              </a:r>
            </a:p>
          </p:txBody>
        </p:sp>
        <p:sp>
          <p:nvSpPr>
            <p:cNvPr id="10" name="Rectangle 9"/>
            <p:cNvSpPr/>
            <p:nvPr/>
          </p:nvSpPr>
          <p:spPr>
            <a:xfrm>
              <a:off x="4897772" y="2790617"/>
              <a:ext cx="3325090" cy="322180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rPr>
                <a:t>How query and retrieve works: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0" cap="none" spc="0" normalizeH="0" baseline="0" noProof="0" dirty="0">
                  <a:ln>
                    <a:noFill/>
                  </a:ln>
                  <a:solidFill>
                    <a:schemeClr val="bg1"/>
                  </a:solidFill>
                  <a:effectLst/>
                  <a:uLnTx/>
                  <a:uFillTx/>
                </a:rPr>
                <a:t>Request: Provider asks </a:t>
              </a:r>
              <a:r>
                <a:rPr kumimoji="0" lang="en-US" sz="1600" b="0" i="0" u="none" strike="noStrike" kern="0" cap="none" spc="0" normalizeH="0" baseline="0" noProof="0" dirty="0" err="1">
                  <a:ln>
                    <a:noFill/>
                  </a:ln>
                  <a:solidFill>
                    <a:schemeClr val="bg1"/>
                  </a:solidFill>
                  <a:effectLst/>
                  <a:uLnTx/>
                  <a:uFillTx/>
                </a:rPr>
                <a:t>CommonWell</a:t>
              </a:r>
              <a:r>
                <a:rPr kumimoji="0" lang="en-US" sz="1600" b="0" i="0" u="none" strike="noStrike" kern="0" cap="none" spc="0" normalizeH="0" baseline="0" noProof="0" dirty="0">
                  <a:ln>
                    <a:noFill/>
                  </a:ln>
                  <a:solidFill>
                    <a:schemeClr val="bg1"/>
                  </a:solidFill>
                  <a:effectLst/>
                  <a:uLnTx/>
                  <a:uFillTx/>
                </a:rPr>
                <a:t> RLS for information on Patient A</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0" cap="none" spc="0" normalizeH="0" baseline="0" noProof="0" dirty="0">
                  <a:ln>
                    <a:noFill/>
                  </a:ln>
                  <a:solidFill>
                    <a:schemeClr val="bg1"/>
                  </a:solidFill>
                  <a:effectLst/>
                  <a:uLnTx/>
                  <a:uFillTx/>
                </a:rPr>
                <a:t>Positive match list: Provider receives a list of where Patient A’s information resides </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0" cap="none" spc="0" normalizeH="0" baseline="0" noProof="0" dirty="0">
                  <a:ln>
                    <a:noFill/>
                  </a:ln>
                  <a:solidFill>
                    <a:schemeClr val="bg1"/>
                  </a:solidFill>
                  <a:effectLst/>
                  <a:uLnTx/>
                  <a:uFillTx/>
                </a:rPr>
                <a:t>Pull: Provider requests data from Patient A’s other providers and it is automatically sent back</a:t>
              </a:r>
            </a:p>
          </p:txBody>
        </p:sp>
        <p:sp>
          <p:nvSpPr>
            <p:cNvPr id="11" name="Rectangle 10"/>
            <p:cNvSpPr/>
            <p:nvPr/>
          </p:nvSpPr>
          <p:spPr>
            <a:xfrm>
              <a:off x="914401" y="1863881"/>
              <a:ext cx="7315199" cy="5890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Developed by a consortium of EHR stakeholders</a:t>
              </a:r>
            </a:p>
          </p:txBody>
        </p:sp>
      </p:grpSp>
    </p:spTree>
    <p:extLst>
      <p:ext uri="{BB962C8B-B14F-4D97-AF65-F5344CB8AC3E}">
        <p14:creationId xmlns:p14="http://schemas.microsoft.com/office/powerpoint/2010/main" val="3590049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EH_EOHHS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H_EOHHS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way Template" id="{F6EB77F7-5592-4870-A726-6AA0886A14A9}" vid="{7CAAAA26-295D-485A-AD6F-43825252D9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EH_EOHHS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way Template" id="{F6EB77F7-5592-4870-A726-6AA0886A14A9}" vid="{7CAAAA26-295D-485A-AD6F-43825252D94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88144</TotalTime>
  <Words>2503</Words>
  <Application>Microsoft Office PowerPoint</Application>
  <PresentationFormat>On-screen Show (4:3)</PresentationFormat>
  <Paragraphs>403</Paragraphs>
  <Slides>41</Slides>
  <Notes>21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41</vt:i4>
      </vt:variant>
    </vt:vector>
  </HeadingPairs>
  <TitlesOfParts>
    <vt:vector size="51" baseType="lpstr">
      <vt:lpstr>Arial</vt:lpstr>
      <vt:lpstr>Arial Unicode MS</vt:lpstr>
      <vt:lpstr>Calibri</vt:lpstr>
      <vt:lpstr>Calibri Light</vt:lpstr>
      <vt:lpstr>Courier New</vt:lpstr>
      <vt:lpstr>Wingdings</vt:lpstr>
      <vt:lpstr>1_EH_EOHHS_Master</vt:lpstr>
      <vt:lpstr>2_EH_EOHHS_Master</vt:lpstr>
      <vt:lpstr>Office Theme</vt:lpstr>
      <vt:lpstr>3_EH_EOHHS_Master</vt:lpstr>
      <vt:lpstr>PowerPoint Presentation</vt:lpstr>
      <vt:lpstr>Agenda</vt:lpstr>
      <vt:lpstr>PowerPoint Presentation</vt:lpstr>
      <vt:lpstr>Vote: Approve minutes</vt:lpstr>
      <vt:lpstr>PowerPoint Presentation</vt:lpstr>
      <vt:lpstr>Translating provider use cases from paper-based to electronic format</vt:lpstr>
      <vt:lpstr>Query and retrieve introduction</vt:lpstr>
      <vt:lpstr>What is Carequality?</vt:lpstr>
      <vt:lpstr>What is CommonWell?</vt:lpstr>
      <vt:lpstr>Query and retrieve discussion</vt:lpstr>
      <vt:lpstr>PowerPoint Presentation</vt:lpstr>
      <vt:lpstr>EOHHS ENS Initiative history</vt:lpstr>
      <vt:lpstr>ENS Initiative: High-level overview </vt:lpstr>
      <vt:lpstr>Data sharing mechanics – Data reflection</vt:lpstr>
      <vt:lpstr>ENS Initiative: Regulatory and certification process</vt:lpstr>
      <vt:lpstr>Proposed: HIway-facilitated services</vt:lpstr>
      <vt:lpstr>Regulatory and certification timeline</vt:lpstr>
      <vt:lpstr>ENS Initiative discussion</vt:lpstr>
      <vt:lpstr>PowerPoint Presentation</vt:lpstr>
      <vt:lpstr>HIway 2.0 migration update</vt:lpstr>
      <vt:lpstr>HIway 2.0 migration update (continued)</vt:lpstr>
      <vt:lpstr>HIway 2.0 migration update (continued)</vt:lpstr>
      <vt:lpstr>PowerPoint Presentation</vt:lpstr>
      <vt:lpstr>PowerPoint Presentation</vt:lpstr>
      <vt:lpstr>HIway connection and attestation requirement</vt:lpstr>
      <vt:lpstr>Improvements to attestation process</vt:lpstr>
      <vt:lpstr>PowerPoint Presentation</vt:lpstr>
      <vt:lpstr>PowerPoint Presentation</vt:lpstr>
      <vt:lpstr>PowerPoint Presentation</vt:lpstr>
      <vt:lpstr>CANS and Double Data Entry</vt:lpstr>
      <vt:lpstr>The New CANS Interface </vt:lpstr>
      <vt:lpstr>The New CANS Interface</vt:lpstr>
      <vt:lpstr>Future Enhancements</vt:lpstr>
      <vt:lpstr>PowerPoint Presentation</vt:lpstr>
      <vt:lpstr>PowerPoint Presentation</vt:lpstr>
      <vt:lpstr>HIway participation  January 21, 2019 – April 20, 2019</vt:lpstr>
      <vt:lpstr>HIway connections  January 21, 2019 – April 20, 2019</vt:lpstr>
      <vt:lpstr>HIway transactions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 Council</dc:title>
  <dc:creator>EOHHS</dc:creator>
  <cp:lastModifiedBy>Harrison, Deborah (EHS)</cp:lastModifiedBy>
  <cp:revision>2933</cp:revision>
  <cp:lastPrinted>2019-05-02T18:16:28Z</cp:lastPrinted>
  <dcterms:created xsi:type="dcterms:W3CDTF">2014-10-03T14:07:41Z</dcterms:created>
  <dcterms:modified xsi:type="dcterms:W3CDTF">2019-05-24T17:56:07Z</dcterms:modified>
</cp:coreProperties>
</file>