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5" r:id="rId2"/>
  </p:sldMasterIdLst>
  <p:notesMasterIdLst>
    <p:notesMasterId r:id="rId50"/>
  </p:notesMasterIdLst>
  <p:sldIdLst>
    <p:sldId id="275" r:id="rId3"/>
    <p:sldId id="276" r:id="rId4"/>
    <p:sldId id="277" r:id="rId5"/>
    <p:sldId id="336" r:id="rId6"/>
    <p:sldId id="341" r:id="rId7"/>
    <p:sldId id="342" r:id="rId8"/>
    <p:sldId id="343" r:id="rId9"/>
    <p:sldId id="344" r:id="rId10"/>
    <p:sldId id="345" r:id="rId11"/>
    <p:sldId id="346" r:id="rId12"/>
    <p:sldId id="260" r:id="rId13"/>
    <p:sldId id="355" r:id="rId14"/>
    <p:sldId id="385" r:id="rId15"/>
    <p:sldId id="361" r:id="rId16"/>
    <p:sldId id="377" r:id="rId17"/>
    <p:sldId id="378" r:id="rId18"/>
    <p:sldId id="358" r:id="rId19"/>
    <p:sldId id="359" r:id="rId20"/>
    <p:sldId id="297" r:id="rId21"/>
    <p:sldId id="365" r:id="rId22"/>
    <p:sldId id="367" r:id="rId23"/>
    <p:sldId id="368" r:id="rId24"/>
    <p:sldId id="369" r:id="rId25"/>
    <p:sldId id="370" r:id="rId26"/>
    <p:sldId id="371" r:id="rId27"/>
    <p:sldId id="376" r:id="rId28"/>
    <p:sldId id="373" r:id="rId29"/>
    <p:sldId id="333" r:id="rId30"/>
    <p:sldId id="347" r:id="rId31"/>
    <p:sldId id="348" r:id="rId32"/>
    <p:sldId id="349" r:id="rId33"/>
    <p:sldId id="350" r:id="rId34"/>
    <p:sldId id="384" r:id="rId35"/>
    <p:sldId id="354" r:id="rId36"/>
    <p:sldId id="360" r:id="rId37"/>
    <p:sldId id="375" r:id="rId38"/>
    <p:sldId id="298" r:id="rId39"/>
    <p:sldId id="386" r:id="rId40"/>
    <p:sldId id="387" r:id="rId41"/>
    <p:sldId id="388" r:id="rId42"/>
    <p:sldId id="389" r:id="rId43"/>
    <p:sldId id="379" r:id="rId44"/>
    <p:sldId id="380" r:id="rId45"/>
    <p:sldId id="381" r:id="rId46"/>
    <p:sldId id="382" r:id="rId47"/>
    <p:sldId id="383" r:id="rId48"/>
    <p:sldId id="300" r:id="rId4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uck-Girard, Christophe (EHS)" initials="SC(" lastIdx="44" clrIdx="0">
    <p:extLst/>
  </p:cmAuthor>
  <p:cmAuthor id="2" name="Ng, Karbert S (EHS)" initials="NKS(" lastIdx="10" clrIdx="1">
    <p:extLst/>
  </p:cmAuthor>
  <p:cmAuthor id="3" name="Peters, Lauren B (EHS)" initials="PLB(" lastIdx="16" clrIdx="2"/>
  <p:cmAuthor id="4" name="Boutin-Coviello, Pam (EHS)" initials="BP(" lastIdx="36" clrIdx="3">
    <p:extLst/>
  </p:cmAuthor>
  <p:cmAuthor id="5" name="Julie Creamer" initials="JC" lastIdx="12" clrIdx="4"/>
  <p:cmAuthor id="6" name="JCreamer" initials="JC" lastIdx="2"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637" autoAdjust="0"/>
    <p:restoredTop sz="90877" autoAdjust="0"/>
  </p:normalViewPr>
  <p:slideViewPr>
    <p:cSldViewPr>
      <p:cViewPr varScale="1">
        <p:scale>
          <a:sx n="114" d="100"/>
          <a:sy n="114" d="100"/>
        </p:scale>
        <p:origin x="1146" y="108"/>
      </p:cViewPr>
      <p:guideLst>
        <p:guide orient="horz" pos="2160"/>
        <p:guide pos="2880"/>
      </p:guideLst>
    </p:cSldViewPr>
  </p:slideViewPr>
  <p:notesTextViewPr>
    <p:cViewPr>
      <p:scale>
        <a:sx n="1" d="1"/>
        <a:sy n="1" d="1"/>
      </p:scale>
      <p:origin x="0" y="0"/>
    </p:cViewPr>
  </p:notesTextViewPr>
  <p:sorterViewPr>
    <p:cViewPr>
      <p:scale>
        <a:sx n="100" d="100"/>
        <a:sy n="100" d="100"/>
      </p:scale>
      <p:origin x="0" y="570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11/8/2019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a:t>DRAFT</a:t>
            </a:r>
          </a:p>
        </p:txBody>
      </p:sp>
      <p:sp>
        <p:nvSpPr>
          <p:cNvPr id="5" name="Slide Number Placeholder 4"/>
          <p:cNvSpPr>
            <a:spLocks noGrp="1"/>
          </p:cNvSpPr>
          <p:nvPr>
            <p:ph type="sldNum" sz="quarter" idx="11"/>
          </p:nvPr>
        </p:nvSpPr>
        <p:spPr/>
        <p:txBody>
          <a:bodyPr/>
          <a:lstStyle/>
          <a:p>
            <a:fld id="{3996B6B9-FD42-4EE3-89C5-A1E7FC33138B}" type="slidenum">
              <a:rPr lang="en-US" smtClean="0"/>
              <a:t>20</a:t>
            </a:fld>
            <a:endParaRPr lang="en-US" dirty="0"/>
          </a:p>
        </p:txBody>
      </p:sp>
    </p:spTree>
    <p:extLst>
      <p:ext uri="{BB962C8B-B14F-4D97-AF65-F5344CB8AC3E}">
        <p14:creationId xmlns:p14="http://schemas.microsoft.com/office/powerpoint/2010/main" val="686057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a:t>DRAFT</a:t>
            </a:r>
          </a:p>
        </p:txBody>
      </p:sp>
      <p:sp>
        <p:nvSpPr>
          <p:cNvPr id="5" name="Slide Number Placeholder 4"/>
          <p:cNvSpPr>
            <a:spLocks noGrp="1"/>
          </p:cNvSpPr>
          <p:nvPr>
            <p:ph type="sldNum" sz="quarter" idx="11"/>
          </p:nvPr>
        </p:nvSpPr>
        <p:spPr/>
        <p:txBody>
          <a:bodyPr/>
          <a:lstStyle/>
          <a:p>
            <a:fld id="{3996B6B9-FD42-4EE3-89C5-A1E7FC33138B}" type="slidenum">
              <a:rPr lang="en-US" smtClean="0"/>
              <a:t>21</a:t>
            </a:fld>
            <a:endParaRPr lang="en-US" dirty="0"/>
          </a:p>
        </p:txBody>
      </p:sp>
    </p:spTree>
    <p:extLst>
      <p:ext uri="{BB962C8B-B14F-4D97-AF65-F5344CB8AC3E}">
        <p14:creationId xmlns:p14="http://schemas.microsoft.com/office/powerpoint/2010/main" val="1722748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a:t>DRAFT</a:t>
            </a:r>
          </a:p>
        </p:txBody>
      </p:sp>
      <p:sp>
        <p:nvSpPr>
          <p:cNvPr id="5" name="Slide Number Placeholder 4"/>
          <p:cNvSpPr>
            <a:spLocks noGrp="1"/>
          </p:cNvSpPr>
          <p:nvPr>
            <p:ph type="sldNum" sz="quarter" idx="11"/>
          </p:nvPr>
        </p:nvSpPr>
        <p:spPr/>
        <p:txBody>
          <a:bodyPr/>
          <a:lstStyle/>
          <a:p>
            <a:fld id="{3996B6B9-FD42-4EE3-89C5-A1E7FC33138B}" type="slidenum">
              <a:rPr lang="en-US" smtClean="0"/>
              <a:t>22</a:t>
            </a:fld>
            <a:endParaRPr lang="en-US" dirty="0"/>
          </a:p>
        </p:txBody>
      </p:sp>
    </p:spTree>
    <p:extLst>
      <p:ext uri="{BB962C8B-B14F-4D97-AF65-F5344CB8AC3E}">
        <p14:creationId xmlns:p14="http://schemas.microsoft.com/office/powerpoint/2010/main" val="1998945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9759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35</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867558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36</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37</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929610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35075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812241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842343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669462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42</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2770806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47</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411208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5790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u="none" kern="1200" dirty="0">
                <a:solidFill>
                  <a:schemeClr val="tx1"/>
                </a:solidFill>
                <a:latin typeface="+mn-lt"/>
                <a:ea typeface="+mn-ea"/>
                <a:cs typeface="+mn-cs"/>
              </a:rPr>
              <a:t>Note: Karishma to update</a:t>
            </a:r>
            <a:r>
              <a:rPr lang="en-US" sz="1200" u="none" kern="1200" baseline="0" dirty="0">
                <a:solidFill>
                  <a:schemeClr val="tx1"/>
                </a:solidFill>
                <a:latin typeface="+mn-lt"/>
                <a:ea typeface="+mn-ea"/>
                <a:cs typeface="+mn-cs"/>
              </a:rPr>
              <a:t> </a:t>
            </a:r>
            <a:endParaRPr lang="en-US" sz="1200" u="none" kern="1200" dirty="0">
              <a:solidFill>
                <a:schemeClr val="tx1"/>
              </a:solidFill>
              <a:latin typeface="+mn-lt"/>
              <a:ea typeface="+mn-ea"/>
              <a:cs typeface="+mn-cs"/>
            </a:endParaRPr>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DRAFT</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96B6B9-FD42-4EE3-89C5-A1E7FC3313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19585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Shows Provider</a:t>
            </a:r>
            <a:r>
              <a:rPr lang="en-US" baseline="0" dirty="0"/>
              <a:t> to Provider use cases that were submitted during the 2018 and 2019 attestation periods. </a:t>
            </a:r>
          </a:p>
          <a:p>
            <a:r>
              <a:rPr lang="en-US" baseline="0" dirty="0"/>
              <a:t>The blue bar represents 2018 submissions and the green bars are for 2019.</a:t>
            </a:r>
            <a:endParaRPr lang="en-US" dirty="0"/>
          </a:p>
        </p:txBody>
      </p:sp>
      <p:sp>
        <p:nvSpPr>
          <p:cNvPr id="4" name="Slide Number Placeholder 3"/>
          <p:cNvSpPr>
            <a:spLocks noGrp="1"/>
          </p:cNvSpPr>
          <p:nvPr>
            <p:ph type="sldNum" sz="quarter" idx="10"/>
          </p:nvPr>
        </p:nvSpPr>
        <p:spPr/>
        <p:txBody>
          <a:bodyPr/>
          <a:lstStyle/>
          <a:p>
            <a:fld id="{BDBBA73B-8FFE-4B8C-ABDD-5F5FE68DA5F5}" type="slidenum">
              <a:rPr lang="en-US" smtClean="0"/>
              <a:t>14</a:t>
            </a:fld>
            <a:endParaRPr lang="en-US" dirty="0"/>
          </a:p>
        </p:txBody>
      </p:sp>
    </p:spTree>
    <p:extLst>
      <p:ext uri="{BB962C8B-B14F-4D97-AF65-F5344CB8AC3E}">
        <p14:creationId xmlns:p14="http://schemas.microsoft.com/office/powerpoint/2010/main" val="4258566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Shows Provider</a:t>
            </a:r>
            <a:r>
              <a:rPr lang="en-US" baseline="0" dirty="0"/>
              <a:t> to Provider use cases that were submitted during the 2018 and 2019 attestation periods. </a:t>
            </a:r>
          </a:p>
          <a:p>
            <a:r>
              <a:rPr lang="en-US" baseline="0" dirty="0"/>
              <a:t>The blue bar represents 2018 submissions and the green bars are for 2019.</a:t>
            </a:r>
            <a:endParaRPr lang="en-US" dirty="0"/>
          </a:p>
        </p:txBody>
      </p:sp>
      <p:sp>
        <p:nvSpPr>
          <p:cNvPr id="4" name="Slide Number Placeholder 3"/>
          <p:cNvSpPr>
            <a:spLocks noGrp="1"/>
          </p:cNvSpPr>
          <p:nvPr>
            <p:ph type="sldNum" sz="quarter" idx="10"/>
          </p:nvPr>
        </p:nvSpPr>
        <p:spPr/>
        <p:txBody>
          <a:bodyPr/>
          <a:lstStyle/>
          <a:p>
            <a:fld id="{BDBBA73B-8FFE-4B8C-ABDD-5F5FE68DA5F5}" type="slidenum">
              <a:rPr lang="en-US" smtClean="0"/>
              <a:t>15</a:t>
            </a:fld>
            <a:endParaRPr lang="en-US" dirty="0"/>
          </a:p>
        </p:txBody>
      </p:sp>
    </p:spTree>
    <p:extLst>
      <p:ext uri="{BB962C8B-B14F-4D97-AF65-F5344CB8AC3E}">
        <p14:creationId xmlns:p14="http://schemas.microsoft.com/office/powerpoint/2010/main" val="631487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Shows Provider</a:t>
            </a:r>
            <a:r>
              <a:rPr lang="en-US" baseline="0" dirty="0"/>
              <a:t> to Provider use cases that were submitted during the 2018 and 2019 attestation periods. </a:t>
            </a:r>
          </a:p>
          <a:p>
            <a:r>
              <a:rPr lang="en-US" baseline="0" dirty="0"/>
              <a:t>The blue bar represents 2018 submissions and the green bars are for 2019.</a:t>
            </a:r>
            <a:endParaRPr lang="en-US" dirty="0"/>
          </a:p>
        </p:txBody>
      </p:sp>
      <p:sp>
        <p:nvSpPr>
          <p:cNvPr id="4" name="Slide Number Placeholder 3"/>
          <p:cNvSpPr>
            <a:spLocks noGrp="1"/>
          </p:cNvSpPr>
          <p:nvPr>
            <p:ph type="sldNum" sz="quarter" idx="10"/>
          </p:nvPr>
        </p:nvSpPr>
        <p:spPr/>
        <p:txBody>
          <a:bodyPr/>
          <a:lstStyle/>
          <a:p>
            <a:fld id="{BDBBA73B-8FFE-4B8C-ABDD-5F5FE68DA5F5}" type="slidenum">
              <a:rPr lang="en-US" smtClean="0"/>
              <a:t>16</a:t>
            </a:fld>
            <a:endParaRPr lang="en-US" dirty="0"/>
          </a:p>
        </p:txBody>
      </p:sp>
    </p:spTree>
    <p:extLst>
      <p:ext uri="{BB962C8B-B14F-4D97-AF65-F5344CB8AC3E}">
        <p14:creationId xmlns:p14="http://schemas.microsoft.com/office/powerpoint/2010/main" val="2324667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833815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0" y="0"/>
            <a:ext cx="9175750" cy="6881813"/>
          </a:xfrm>
          <a:prstGeom prst="rect">
            <a:avLst/>
          </a:prstGeom>
          <a:noFill/>
          <a:ln w="9525">
            <a:noFill/>
            <a:miter lim="800000"/>
            <a:headEnd/>
            <a:tailEnd/>
          </a:ln>
        </p:spPr>
      </p:pic>
      <p:sp>
        <p:nvSpPr>
          <p:cNvPr id="5" name="Rectangle 8"/>
          <p:cNvSpPr>
            <a:spLocks noChangeArrowheads="1"/>
          </p:cNvSpPr>
          <p:nvPr/>
        </p:nvSpPr>
        <p:spPr bwMode="white">
          <a:xfrm>
            <a:off x="152402"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b="1" dirty="0">
                <a:solidFill>
                  <a:srgbClr val="F8F8F8"/>
                </a:solidFill>
                <a:cs typeface="Arial" charset="0"/>
              </a:rPr>
              <a:t>Commonwealth of Massachusetts</a:t>
            </a:r>
            <a:br>
              <a:rPr lang="en-US" altLang="en-US"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0"/>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7"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0D19A6B9-87F3-4303-8392-3CAE39A8FA84}" type="datetime1">
              <a:rPr lang="en-US" smtClean="0"/>
              <a:t>11/8/2019</a:t>
            </a:fld>
            <a:endParaRPr lang="en-US" dirty="0"/>
          </a:p>
        </p:txBody>
      </p:sp>
      <p:sp>
        <p:nvSpPr>
          <p:cNvPr id="8"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48D10188-EC4D-40C7-880F-CA7F1DBEE75A}" type="slidenum">
              <a:rPr lang="en-US"/>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05A56B1-1A4E-4248-9595-EF282DA6DF99}" type="datetime1">
              <a:rPr lang="en-US" smtClean="0"/>
              <a:t>11/8/2019</a:t>
            </a:fld>
            <a:endParaRPr lang="en-US" dirty="0"/>
          </a:p>
        </p:txBody>
      </p:sp>
      <p:sp>
        <p:nvSpPr>
          <p:cNvPr id="5"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EA07DBBD-8481-427A-9F1D-E5DAA7585D6C}" type="slidenum">
              <a:rPr lang="en-US"/>
              <a:pPr>
                <a:defRPr/>
              </a:pPr>
              <a:t>‹#›</a:t>
            </a:fld>
            <a:endParaRPr lang="en-US" dirty="0"/>
          </a:p>
        </p:txBody>
      </p:sp>
    </p:spTree>
    <p:extLst>
      <p:ext uri="{BB962C8B-B14F-4D97-AF65-F5344CB8AC3E}">
        <p14:creationId xmlns:p14="http://schemas.microsoft.com/office/powerpoint/2010/main" val="1272669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Rectangle 6"/>
          <p:cNvSpPr>
            <a:spLocks noGrp="1" noChangeArrowheads="1"/>
          </p:cNvSpPr>
          <p:nvPr userDrawn="1">
            <p:ph type="sldNum" sz="quarter" idx="10"/>
          </p:nvPr>
        </p:nvSpPr>
        <p:spPr>
          <a:ln/>
        </p:spPr>
        <p:txBody>
          <a:bodyPr/>
          <a:lstStyle>
            <a:lvl1pPr>
              <a:defRPr/>
            </a:lvl1pPr>
          </a:lstStyle>
          <a:p>
            <a:pPr>
              <a:defRPr/>
            </a:pPr>
            <a:fld id="{CBFD980C-5E0B-4604-8653-8406F25BD4C3}" type="slidenum">
              <a:rPr lang="en-US" altLang="en-US"/>
              <a:pPr>
                <a:defRPr/>
              </a:pPr>
              <a:t>‹#›</a:t>
            </a:fld>
            <a:endParaRPr lang="en-US" altLang="en-US" dirty="0"/>
          </a:p>
        </p:txBody>
      </p:sp>
    </p:spTree>
    <p:extLst>
      <p:ext uri="{BB962C8B-B14F-4D97-AF65-F5344CB8AC3E}">
        <p14:creationId xmlns:p14="http://schemas.microsoft.com/office/powerpoint/2010/main" val="903696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Rectangle 6"/>
          <p:cNvSpPr>
            <a:spLocks noGrp="1" noChangeArrowheads="1"/>
          </p:cNvSpPr>
          <p:nvPr userDrawn="1">
            <p:ph type="sldNum" sz="quarter" idx="10"/>
          </p:nvPr>
        </p:nvSpPr>
        <p:spPr>
          <a:ln/>
        </p:spPr>
        <p:txBody>
          <a:bodyPr/>
          <a:lstStyle>
            <a:lvl1pPr>
              <a:defRPr/>
            </a:lvl1pPr>
          </a:lstStyle>
          <a:p>
            <a:pPr>
              <a:defRPr/>
            </a:pPr>
            <a:fld id="{CBFD980C-5E0B-4604-8653-8406F25BD4C3}" type="slidenum">
              <a:rPr lang="en-US" altLang="en-US"/>
              <a:pPr>
                <a:defRPr/>
              </a:pPr>
              <a:t>‹#›</a:t>
            </a:fld>
            <a:endParaRPr lang="en-US" altLang="en-US" dirty="0"/>
          </a:p>
        </p:txBody>
      </p:sp>
    </p:spTree>
    <p:extLst>
      <p:ext uri="{BB962C8B-B14F-4D97-AF65-F5344CB8AC3E}">
        <p14:creationId xmlns:p14="http://schemas.microsoft.com/office/powerpoint/2010/main" val="1525998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0" y="0"/>
            <a:ext cx="9175750" cy="6881813"/>
          </a:xfrm>
          <a:prstGeom prst="rect">
            <a:avLst/>
          </a:prstGeom>
          <a:noFill/>
          <a:ln w="9525">
            <a:noFill/>
            <a:miter lim="800000"/>
            <a:headEnd/>
            <a:tailEnd/>
          </a:ln>
        </p:spPr>
      </p:pic>
      <p:sp>
        <p:nvSpPr>
          <p:cNvPr id="5" name="Rectangle 8"/>
          <p:cNvSpPr>
            <a:spLocks noChangeArrowheads="1"/>
          </p:cNvSpPr>
          <p:nvPr/>
        </p:nvSpPr>
        <p:spPr bwMode="white">
          <a:xfrm>
            <a:off x="152402" y="1143000"/>
            <a:ext cx="4959350" cy="990600"/>
          </a:xfrm>
          <a:prstGeom prst="rect">
            <a:avLst/>
          </a:prstGeom>
          <a:noFill/>
          <a:ln>
            <a:noFill/>
          </a:ln>
        </p:spPr>
        <p:txBody>
          <a:bodyPr lIns="91398" tIns="45698" rIns="91398" bIns="45698" anchor="b"/>
          <a:lstStyle/>
          <a:p>
            <a:pPr eaLnBrk="0" fontAlgn="auto" hangingPunct="0">
              <a:spcBef>
                <a:spcPct val="20000"/>
              </a:spcBef>
              <a:spcAft>
                <a:spcPts val="0"/>
              </a:spcAft>
              <a:tabLst>
                <a:tab pos="914109" algn="l"/>
              </a:tabLst>
              <a:defRPr/>
            </a:pPr>
            <a:r>
              <a:rPr lang="en-US" altLang="en-US" sz="1800" b="1" dirty="0">
                <a:solidFill>
                  <a:srgbClr val="F8F8F8"/>
                </a:solidFill>
                <a:latin typeface="Calibri"/>
              </a:rPr>
              <a:t>Commonwealth of Massachusetts</a:t>
            </a:r>
            <a:br>
              <a:rPr lang="en-US" altLang="en-US" sz="1800" b="1" dirty="0">
                <a:solidFill>
                  <a:srgbClr val="F8F8F8"/>
                </a:solidFill>
                <a:latin typeface="Calibri"/>
              </a:rPr>
            </a:br>
            <a:r>
              <a:rPr lang="en-US" altLang="en-US" sz="1300" b="1" dirty="0">
                <a:solidFill>
                  <a:srgbClr val="F8F8F8"/>
                </a:solidFill>
                <a:latin typeface="Calibri"/>
              </a:rPr>
              <a:t>Executive Office of Health and Human Services</a:t>
            </a:r>
            <a:br>
              <a:rPr lang="en-US" altLang="en-US" sz="1300" b="1" dirty="0">
                <a:solidFill>
                  <a:srgbClr val="F8F8F8"/>
                </a:solidFill>
                <a:latin typeface="Calibri"/>
              </a:rPr>
            </a:br>
            <a:br>
              <a:rPr lang="en-US" altLang="en-US" sz="1300" b="1" dirty="0">
                <a:solidFill>
                  <a:srgbClr val="F8F8F8"/>
                </a:solidFill>
                <a:latin typeface="Calibri"/>
              </a:rPr>
            </a:br>
            <a:endParaRPr lang="en-US" sz="1800" b="1" dirty="0">
              <a:solidFill>
                <a:srgbClr val="F8F8F8"/>
              </a:solidFill>
              <a:latin typeface="Calibri"/>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0"/>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7"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B9743819-1CF2-4AEF-9CD5-1E92837B4B9F}" type="datetime1">
              <a:rPr lang="en-US" smtClean="0"/>
              <a:t>11/8/2019</a:t>
            </a:fld>
            <a:endParaRPr lang="en-US" dirty="0"/>
          </a:p>
        </p:txBody>
      </p:sp>
      <p:sp>
        <p:nvSpPr>
          <p:cNvPr id="8"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48D10188-EC4D-40C7-880F-CA7F1DBEE75A}" type="slidenum">
              <a:rPr lang="en-US"/>
              <a:pPr>
                <a:defRPr/>
              </a:pPr>
              <a:t>‹#›</a:t>
            </a:fld>
            <a:endParaRPr lang="en-US" dirty="0"/>
          </a:p>
        </p:txBody>
      </p:sp>
    </p:spTree>
    <p:extLst>
      <p:ext uri="{BB962C8B-B14F-4D97-AF65-F5344CB8AC3E}">
        <p14:creationId xmlns:p14="http://schemas.microsoft.com/office/powerpoint/2010/main" val="1468012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F7E782A4-A767-4938-9430-61A45F1716CB}" type="datetime1">
              <a:rPr lang="en-US" smtClean="0"/>
              <a:t>11/8/2019</a:t>
            </a:fld>
            <a:endParaRPr lang="en-US" dirty="0"/>
          </a:p>
        </p:txBody>
      </p:sp>
      <p:sp>
        <p:nvSpPr>
          <p:cNvPr id="5"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949C2E20-F250-44B9-B926-B8B94A013B34}" type="slidenum">
              <a:rPr lang="en-US"/>
              <a:pPr>
                <a:defRPr/>
              </a:pPr>
              <a:t>‹#›</a:t>
            </a:fld>
            <a:endParaRPr lang="en-US" dirty="0"/>
          </a:p>
        </p:txBody>
      </p:sp>
    </p:spTree>
    <p:extLst>
      <p:ext uri="{BB962C8B-B14F-4D97-AF65-F5344CB8AC3E}">
        <p14:creationId xmlns:p14="http://schemas.microsoft.com/office/powerpoint/2010/main" val="3451858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5F40E2C0-DC42-46EE-AAA7-DD72C5286B87}" type="datetime1">
              <a:rPr lang="en-US" smtClean="0"/>
              <a:t>11/8/2019</a:t>
            </a:fld>
            <a:endParaRPr lang="en-US" dirty="0"/>
          </a:p>
        </p:txBody>
      </p:sp>
      <p:sp>
        <p:nvSpPr>
          <p:cNvPr id="5"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DD6DC581-3793-4594-88E2-9EC724FA3BF3}" type="slidenum">
              <a:rPr lang="en-US"/>
              <a:pPr>
                <a:defRPr/>
              </a:pPr>
              <a:t>‹#›</a:t>
            </a:fld>
            <a:endParaRPr lang="en-US" dirty="0"/>
          </a:p>
        </p:txBody>
      </p:sp>
    </p:spTree>
    <p:extLst>
      <p:ext uri="{BB962C8B-B14F-4D97-AF65-F5344CB8AC3E}">
        <p14:creationId xmlns:p14="http://schemas.microsoft.com/office/powerpoint/2010/main" val="3799173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3A99BBED-F4EC-4C78-8347-9A6B90CEF990}" type="datetime1">
              <a:rPr lang="en-US" smtClean="0"/>
              <a:t>11/8/2019</a:t>
            </a:fld>
            <a:endParaRPr lang="en-US" dirty="0"/>
          </a:p>
        </p:txBody>
      </p:sp>
      <p:sp>
        <p:nvSpPr>
          <p:cNvPr id="6" name="Slide Number Placeholder 6"/>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60981515-523B-49B2-BD7B-190445D2B012}" type="slidenum">
              <a:rPr lang="en-US"/>
              <a:pPr>
                <a:defRPr/>
              </a:pPr>
              <a:t>‹#›</a:t>
            </a:fld>
            <a:endParaRPr lang="en-US" dirty="0"/>
          </a:p>
        </p:txBody>
      </p:sp>
    </p:spTree>
    <p:extLst>
      <p:ext uri="{BB962C8B-B14F-4D97-AF65-F5344CB8AC3E}">
        <p14:creationId xmlns:p14="http://schemas.microsoft.com/office/powerpoint/2010/main" val="3866898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42B353C4-24D6-407B-9B22-83F90B5FF7F0}" type="datetime1">
              <a:rPr lang="en-US" smtClean="0"/>
              <a:t>11/8/2019</a:t>
            </a:fld>
            <a:endParaRPr lang="en-US" dirty="0"/>
          </a:p>
        </p:txBody>
      </p:sp>
      <p:sp>
        <p:nvSpPr>
          <p:cNvPr id="8" name="Slide Number Placeholder 8"/>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1B613480-09FA-4CB4-8D13-FD441A563782}" type="slidenum">
              <a:rPr lang="en-US"/>
              <a:pPr>
                <a:defRPr/>
              </a:pPr>
              <a:t>‹#›</a:t>
            </a:fld>
            <a:endParaRPr lang="en-US" dirty="0"/>
          </a:p>
        </p:txBody>
      </p:sp>
    </p:spTree>
    <p:extLst>
      <p:ext uri="{BB962C8B-B14F-4D97-AF65-F5344CB8AC3E}">
        <p14:creationId xmlns:p14="http://schemas.microsoft.com/office/powerpoint/2010/main" val="4249714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096002"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5D4E3A7E-385F-4691-B7BC-46F253BFAAEC}" type="datetime1">
              <a:rPr lang="en-US" smtClean="0"/>
              <a:t>11/8/2019</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32835505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 Confidential">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096002"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3A2E2EC4-FC89-4241-8FFC-4D537D08BDC5}" type="datetime1">
              <a:rPr lang="en-US" smtClean="0"/>
              <a:t>11/8/2019</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
        <p:nvSpPr>
          <p:cNvPr id="6" name="Rectangle 5"/>
          <p:cNvSpPr/>
          <p:nvPr userDrawn="1"/>
        </p:nvSpPr>
        <p:spPr>
          <a:xfrm>
            <a:off x="152400" y="6456362"/>
            <a:ext cx="3581400" cy="28733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Confidential</a:t>
            </a:r>
            <a:r>
              <a:rPr lang="en-US" sz="1400" baseline="0" dirty="0"/>
              <a:t> Draft – Policy in Development</a:t>
            </a:r>
            <a:endParaRPr lang="en-US" sz="1400" dirty="0"/>
          </a:p>
        </p:txBody>
      </p:sp>
    </p:spTree>
    <p:extLst>
      <p:ext uri="{BB962C8B-B14F-4D97-AF65-F5344CB8AC3E}">
        <p14:creationId xmlns:p14="http://schemas.microsoft.com/office/powerpoint/2010/main" val="235220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D3F5025C-29AA-4112-8C77-8E68E2DB3F10}" type="datetime1">
              <a:rPr lang="en-US" smtClean="0"/>
              <a:t>11/8/2019</a:t>
            </a:fld>
            <a:endParaRPr lang="en-US" dirty="0"/>
          </a:p>
        </p:txBody>
      </p:sp>
      <p:sp>
        <p:nvSpPr>
          <p:cNvPr id="5"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949C2E20-F250-44B9-B926-B8B94A013B34}" type="slidenum">
              <a:rPr lang="en-US"/>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82BB14C5-422B-4E23-94D1-DCA5CCE0FD11}" type="datetime1">
              <a:rPr lang="en-US" smtClean="0"/>
              <a:t>11/8/2019</a:t>
            </a:fld>
            <a:endParaRPr lang="en-US" dirty="0"/>
          </a:p>
        </p:txBody>
      </p:sp>
      <p:sp>
        <p:nvSpPr>
          <p:cNvPr id="3" name="Slide Number Placeholder 3"/>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8BE3783E-0E1E-439A-9132-752116EA5652}" type="slidenum">
              <a:rPr lang="en-US"/>
              <a:pPr>
                <a:defRPr/>
              </a:pPr>
              <a:t>‹#›</a:t>
            </a:fld>
            <a:endParaRPr lang="en-US" dirty="0"/>
          </a:p>
        </p:txBody>
      </p:sp>
    </p:spTree>
    <p:extLst>
      <p:ext uri="{BB962C8B-B14F-4D97-AF65-F5344CB8AC3E}">
        <p14:creationId xmlns:p14="http://schemas.microsoft.com/office/powerpoint/2010/main" val="14863237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p:cNvPicPr>
            <a:picLocks noChangeAspect="1"/>
          </p:cNvPicPr>
          <p:nvPr userDrawn="1"/>
        </p:nvPicPr>
        <p:blipFill>
          <a:blip r:embed="rId2" cstate="print"/>
          <a:srcRect/>
          <a:stretch>
            <a:fillRect/>
          </a:stretch>
        </p:blipFill>
        <p:spPr bwMode="auto">
          <a:xfrm>
            <a:off x="0" y="88900"/>
            <a:ext cx="1066800" cy="596900"/>
          </a:xfrm>
          <a:prstGeom prst="rect">
            <a:avLst/>
          </a:prstGeom>
          <a:noFill/>
          <a:ln w="9525">
            <a:noFill/>
            <a:miter lim="800000"/>
            <a:headEnd/>
            <a:tailEnd/>
          </a:ln>
        </p:spPr>
      </p:pic>
      <p:sp>
        <p:nvSpPr>
          <p:cNvPr id="2" name="Title 1"/>
          <p:cNvSpPr>
            <a:spLocks noGrp="1"/>
          </p:cNvSpPr>
          <p:nvPr>
            <p:ph type="title"/>
          </p:nvPr>
        </p:nvSpPr>
        <p:spPr>
          <a:xfrm>
            <a:off x="457205" y="762000"/>
            <a:ext cx="3008313" cy="67310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838205"/>
            <a:ext cx="5111750" cy="5287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435102"/>
            <a:ext cx="3008313" cy="4691063"/>
          </a:xfrm>
        </p:spPr>
        <p:txBody>
          <a:bodyPr/>
          <a:lstStyle>
            <a:lvl1pPr marL="0" indent="0">
              <a:buNone/>
              <a:defRPr sz="1400"/>
            </a:lvl1pPr>
            <a:lvl2pPr marL="457056" indent="0">
              <a:buNone/>
              <a:defRPr sz="1200"/>
            </a:lvl2pPr>
            <a:lvl3pPr marL="914109" indent="0">
              <a:buNone/>
              <a:defRPr sz="1000"/>
            </a:lvl3pPr>
            <a:lvl4pPr marL="1371165" indent="0">
              <a:buNone/>
              <a:defRPr sz="900"/>
            </a:lvl4pPr>
            <a:lvl5pPr marL="1828218" indent="0">
              <a:buNone/>
              <a:defRPr sz="900"/>
            </a:lvl5pPr>
            <a:lvl6pPr marL="2285274" indent="0">
              <a:buNone/>
              <a:defRPr sz="900"/>
            </a:lvl6pPr>
            <a:lvl7pPr marL="2742328" indent="0">
              <a:buNone/>
              <a:defRPr sz="900"/>
            </a:lvl7pPr>
            <a:lvl8pPr marL="3199383" indent="0">
              <a:buNone/>
              <a:defRPr sz="900"/>
            </a:lvl8pPr>
            <a:lvl9pPr marL="3656438"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A1D4225D-E8BE-4E84-A349-A3E340650620}" type="datetime1">
              <a:rPr lang="en-US" smtClean="0"/>
              <a:t>11/8/2019</a:t>
            </a:fld>
            <a:endParaRPr lang="en-US" dirty="0"/>
          </a:p>
        </p:txBody>
      </p:sp>
      <p:sp>
        <p:nvSpPr>
          <p:cNvPr id="7" name="Footer Placeholder 5"/>
          <p:cNvSpPr>
            <a:spLocks noGrp="1"/>
          </p:cNvSpPr>
          <p:nvPr>
            <p:ph type="ftr" sz="quarter" idx="11"/>
          </p:nvPr>
        </p:nvSpPr>
        <p:spPr>
          <a:xfrm>
            <a:off x="4903791" y="4648200"/>
            <a:ext cx="2895600" cy="365125"/>
          </a:xfrm>
          <a:prstGeom prst="rect">
            <a:avLst/>
          </a:prstGeom>
        </p:spPr>
        <p:txBody>
          <a:bodyPr lIns="91411" tIns="45706" rIns="91411" bIns="45706"/>
          <a:lstStyle>
            <a:lvl1pPr fontAlgn="auto">
              <a:spcBef>
                <a:spcPts val="0"/>
              </a:spcBef>
              <a:spcAft>
                <a:spcPts val="0"/>
              </a:spcAft>
              <a:defRPr sz="1800">
                <a:solidFill>
                  <a:prstClr val="black"/>
                </a:solidFill>
                <a:latin typeface="Calibri"/>
              </a:defRPr>
            </a:lvl1pPr>
          </a:lstStyle>
          <a:p>
            <a:pPr>
              <a:defRPr/>
            </a:pPr>
            <a:endParaRPr lang="en-US" dirty="0"/>
          </a:p>
        </p:txBody>
      </p:sp>
      <p:sp>
        <p:nvSpPr>
          <p:cNvPr id="8" name="Slide Number Placeholder 6"/>
          <p:cNvSpPr>
            <a:spLocks noGrp="1"/>
          </p:cNvSpPr>
          <p:nvPr>
            <p:ph type="sldNum" sz="quarter" idx="12"/>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D1FE5BC6-C984-421E-B520-0E371426E6D6}" type="slidenum">
              <a:rPr lang="en-US"/>
              <a:pPr>
                <a:defRPr/>
              </a:pPr>
              <a:t>‹#›</a:t>
            </a:fld>
            <a:endParaRPr lang="en-US" dirty="0"/>
          </a:p>
        </p:txBody>
      </p:sp>
    </p:spTree>
    <p:extLst>
      <p:ext uri="{BB962C8B-B14F-4D97-AF65-F5344CB8AC3E}">
        <p14:creationId xmlns:p14="http://schemas.microsoft.com/office/powerpoint/2010/main" val="27692977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cstate="print"/>
          <a:srcRect/>
          <a:stretch>
            <a:fillRect/>
          </a:stretch>
        </p:blipFill>
        <p:spPr bwMode="auto">
          <a:xfrm>
            <a:off x="0" y="88900"/>
            <a:ext cx="1066800" cy="596900"/>
          </a:xfrm>
          <a:prstGeom prst="rect">
            <a:avLst/>
          </a:prstGeom>
          <a:noFill/>
          <a:ln w="9525">
            <a:noFill/>
            <a:miter lim="800000"/>
            <a:headEnd/>
            <a:tailEnd/>
          </a:ln>
        </p:spPr>
      </p:pic>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D783B558-52F6-43E5-B269-BC2B38243490}" type="datetime1">
              <a:rPr lang="en-US" smtClean="0"/>
              <a:t>11/8/2019</a:t>
            </a:fld>
            <a:endParaRPr lang="en-US" dirty="0"/>
          </a:p>
        </p:txBody>
      </p:sp>
      <p:sp>
        <p:nvSpPr>
          <p:cNvPr id="6"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66FB3A6D-5804-48C5-B521-635173EAE241}" type="slidenum">
              <a:rPr lang="en-US"/>
              <a:pPr>
                <a:defRPr/>
              </a:pPr>
              <a:t>‹#›</a:t>
            </a:fld>
            <a:endParaRPr lang="en-US" dirty="0"/>
          </a:p>
        </p:txBody>
      </p:sp>
    </p:spTree>
    <p:extLst>
      <p:ext uri="{BB962C8B-B14F-4D97-AF65-F5344CB8AC3E}">
        <p14:creationId xmlns:p14="http://schemas.microsoft.com/office/powerpoint/2010/main" val="17996144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73BB4432-4E8E-4450-8708-5BD86DEA8DEF}" type="datetime1">
              <a:rPr lang="en-US" smtClean="0"/>
              <a:t>11/8/2019</a:t>
            </a:fld>
            <a:endParaRPr lang="en-US" dirty="0"/>
          </a:p>
        </p:txBody>
      </p:sp>
      <p:sp>
        <p:nvSpPr>
          <p:cNvPr id="5"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EA07DBBD-8481-427A-9F1D-E5DAA7585D6C}" type="slidenum">
              <a:rPr lang="en-US"/>
              <a:pPr>
                <a:defRPr/>
              </a:pPr>
              <a:t>‹#›</a:t>
            </a:fld>
            <a:endParaRPr lang="en-US" dirty="0"/>
          </a:p>
        </p:txBody>
      </p:sp>
    </p:spTree>
    <p:extLst>
      <p:ext uri="{BB962C8B-B14F-4D97-AF65-F5344CB8AC3E}">
        <p14:creationId xmlns:p14="http://schemas.microsoft.com/office/powerpoint/2010/main" val="28391937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Rectangle 6"/>
          <p:cNvSpPr>
            <a:spLocks noGrp="1" noChangeArrowheads="1"/>
          </p:cNvSpPr>
          <p:nvPr userDrawn="1">
            <p:ph type="sldNum" sz="quarter" idx="10"/>
          </p:nvPr>
        </p:nvSpPr>
        <p:spPr>
          <a:ln/>
        </p:spPr>
        <p:txBody>
          <a:bodyPr/>
          <a:lstStyle>
            <a:lvl1pPr>
              <a:defRPr/>
            </a:lvl1pPr>
          </a:lstStyle>
          <a:p>
            <a:pPr>
              <a:defRPr/>
            </a:pPr>
            <a:fld id="{CBFD980C-5E0B-4604-8653-8406F25BD4C3}" type="slidenum">
              <a:rPr lang="en-US" altLang="en-US"/>
              <a:pPr>
                <a:defRPr/>
              </a:pPr>
              <a:t>‹#›</a:t>
            </a:fld>
            <a:endParaRPr lang="en-US" altLang="en-US" dirty="0"/>
          </a:p>
        </p:txBody>
      </p:sp>
    </p:spTree>
    <p:extLst>
      <p:ext uri="{BB962C8B-B14F-4D97-AF65-F5344CB8AC3E}">
        <p14:creationId xmlns:p14="http://schemas.microsoft.com/office/powerpoint/2010/main" val="1660897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Rectangle 6"/>
          <p:cNvSpPr>
            <a:spLocks noGrp="1" noChangeArrowheads="1"/>
          </p:cNvSpPr>
          <p:nvPr userDrawn="1">
            <p:ph type="sldNum" sz="quarter" idx="10"/>
          </p:nvPr>
        </p:nvSpPr>
        <p:spPr>
          <a:ln/>
        </p:spPr>
        <p:txBody>
          <a:bodyPr/>
          <a:lstStyle>
            <a:lvl1pPr>
              <a:defRPr/>
            </a:lvl1pPr>
          </a:lstStyle>
          <a:p>
            <a:pPr>
              <a:defRPr/>
            </a:pPr>
            <a:fld id="{CBFD980C-5E0B-4604-8653-8406F25BD4C3}" type="slidenum">
              <a:rPr lang="en-US" altLang="en-US"/>
              <a:pPr>
                <a:defRPr/>
              </a:pPr>
              <a:t>‹#›</a:t>
            </a:fld>
            <a:endParaRPr lang="en-US" altLang="en-US" dirty="0"/>
          </a:p>
        </p:txBody>
      </p:sp>
    </p:spTree>
    <p:extLst>
      <p:ext uri="{BB962C8B-B14F-4D97-AF65-F5344CB8AC3E}">
        <p14:creationId xmlns:p14="http://schemas.microsoft.com/office/powerpoint/2010/main" val="3461856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03AF95DC-989C-4699-8D61-A1364339FDE5}" type="datetime1">
              <a:rPr lang="en-US" smtClean="0"/>
              <a:t>11/8/2019</a:t>
            </a:fld>
            <a:endParaRPr lang="en-US" dirty="0"/>
          </a:p>
        </p:txBody>
      </p:sp>
      <p:sp>
        <p:nvSpPr>
          <p:cNvPr id="5"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DD6DC581-3793-4594-88E2-9EC724FA3BF3}" type="slidenum">
              <a:rPr lang="en-US"/>
              <a:pPr>
                <a:defRPr/>
              </a:pPr>
              <a:t>‹#›</a:t>
            </a:fld>
            <a:endParaRPr lang="en-US" dirty="0"/>
          </a:p>
        </p:txBody>
      </p:sp>
    </p:spTree>
    <p:extLst>
      <p:ext uri="{BB962C8B-B14F-4D97-AF65-F5344CB8AC3E}">
        <p14:creationId xmlns:p14="http://schemas.microsoft.com/office/powerpoint/2010/main" val="6643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F09A46D9-0490-4309-8665-4CE4C3FEE2D9}" type="datetime1">
              <a:rPr lang="en-US" smtClean="0"/>
              <a:t>11/8/2019</a:t>
            </a:fld>
            <a:endParaRPr lang="en-US" dirty="0"/>
          </a:p>
        </p:txBody>
      </p:sp>
      <p:sp>
        <p:nvSpPr>
          <p:cNvPr id="6" name="Slide Number Placeholder 6"/>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60981515-523B-49B2-BD7B-190445D2B012}" type="slidenum">
              <a:rPr lang="en-US"/>
              <a:pPr>
                <a:defRPr/>
              </a:pPr>
              <a:t>‹#›</a:t>
            </a:fld>
            <a:endParaRPr lang="en-US" dirty="0"/>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Edit Master text styles</a:t>
            </a:r>
          </a:p>
        </p:txBody>
      </p:sp>
      <p:sp>
        <p:nvSpPr>
          <p:cNvPr id="6" name="Content Placeholder 5"/>
          <p:cNvSpPr>
            <a:spLocks noGrp="1"/>
          </p:cNvSpPr>
          <p:nvPr>
            <p:ph sz="quarter" idx="4"/>
          </p:nvPr>
        </p:nvSpPr>
        <p:spPr>
          <a:xfrm>
            <a:off x="4645028"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77800DE3-D70F-4897-9316-52FCC5F74E1D}" type="datetime1">
              <a:rPr lang="en-US" smtClean="0"/>
              <a:t>11/8/2019</a:t>
            </a:fld>
            <a:endParaRPr lang="en-US" dirty="0"/>
          </a:p>
        </p:txBody>
      </p:sp>
      <p:sp>
        <p:nvSpPr>
          <p:cNvPr id="8" name="Slide Number Placeholder 8"/>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1B613480-09FA-4CB4-8D13-FD441A563782}" type="slidenum">
              <a:rPr lang="en-US"/>
              <a:pPr>
                <a:defRPr/>
              </a:pPr>
              <a:t>‹#›</a:t>
            </a:fld>
            <a:endParaRPr lang="en-US" dirty="0"/>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3FB6127-7B57-4631-81D4-7B33DE00AA84}" type="datetime1">
              <a:rPr lang="en-US" smtClean="0"/>
              <a:t>11/8/2019</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168149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22B09342-9858-4EEC-A77F-115CA376A4B3}" type="datetime1">
              <a:rPr lang="en-US" smtClean="0"/>
              <a:t>11/8/2019</a:t>
            </a:fld>
            <a:endParaRPr lang="en-US" dirty="0"/>
          </a:p>
        </p:txBody>
      </p:sp>
      <p:sp>
        <p:nvSpPr>
          <p:cNvPr id="3" name="Slide Number Placeholder 3"/>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8BE3783E-0E1E-439A-9132-752116EA5652}" type="slidenum">
              <a:rPr lang="en-US"/>
              <a:pPr>
                <a:defRPr/>
              </a:pPr>
              <a:t>‹#›</a:t>
            </a:fld>
            <a:endParaRPr lang="en-US" dirty="0"/>
          </a:p>
        </p:txBody>
      </p:sp>
    </p:spTree>
    <p:extLst>
      <p:ext uri="{BB962C8B-B14F-4D97-AF65-F5344CB8AC3E}">
        <p14:creationId xmlns:p14="http://schemas.microsoft.com/office/powerpoint/2010/main" val="3118275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p:cNvPicPr>
            <a:picLocks noChangeAspect="1"/>
          </p:cNvPicPr>
          <p:nvPr userDrawn="1"/>
        </p:nvPicPr>
        <p:blipFill>
          <a:blip r:embed="rId2" cstate="print"/>
          <a:srcRect/>
          <a:stretch>
            <a:fillRect/>
          </a:stretch>
        </p:blipFill>
        <p:spPr bwMode="auto">
          <a:xfrm>
            <a:off x="0" y="88900"/>
            <a:ext cx="1066800" cy="596900"/>
          </a:xfrm>
          <a:prstGeom prst="rect">
            <a:avLst/>
          </a:prstGeom>
          <a:noFill/>
          <a:ln w="9525">
            <a:noFill/>
            <a:miter lim="800000"/>
            <a:headEnd/>
            <a:tailEnd/>
          </a:ln>
        </p:spPr>
      </p:pic>
      <p:sp>
        <p:nvSpPr>
          <p:cNvPr id="2" name="Title 1"/>
          <p:cNvSpPr>
            <a:spLocks noGrp="1"/>
          </p:cNvSpPr>
          <p:nvPr>
            <p:ph type="title"/>
          </p:nvPr>
        </p:nvSpPr>
        <p:spPr>
          <a:xfrm>
            <a:off x="457205" y="762000"/>
            <a:ext cx="3008313" cy="67310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838205"/>
            <a:ext cx="5111750" cy="5287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435102"/>
            <a:ext cx="3008313" cy="4691063"/>
          </a:xfrm>
        </p:spPr>
        <p:txBody>
          <a:bodyPr/>
          <a:lstStyle>
            <a:lvl1pPr marL="0" indent="0">
              <a:buNone/>
              <a:defRPr sz="1400"/>
            </a:lvl1pPr>
            <a:lvl2pPr marL="457056" indent="0">
              <a:buNone/>
              <a:defRPr sz="1200"/>
            </a:lvl2pPr>
            <a:lvl3pPr marL="914109" indent="0">
              <a:buNone/>
              <a:defRPr sz="1000"/>
            </a:lvl3pPr>
            <a:lvl4pPr marL="1371165" indent="0">
              <a:buNone/>
              <a:defRPr sz="900"/>
            </a:lvl4pPr>
            <a:lvl5pPr marL="1828218" indent="0">
              <a:buNone/>
              <a:defRPr sz="900"/>
            </a:lvl5pPr>
            <a:lvl6pPr marL="2285274" indent="0">
              <a:buNone/>
              <a:defRPr sz="900"/>
            </a:lvl6pPr>
            <a:lvl7pPr marL="2742328" indent="0">
              <a:buNone/>
              <a:defRPr sz="900"/>
            </a:lvl7pPr>
            <a:lvl8pPr marL="3199383" indent="0">
              <a:buNone/>
              <a:defRPr sz="900"/>
            </a:lvl8pPr>
            <a:lvl9pPr marL="3656438"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BF5891F1-9D48-418B-9A24-ED7B4C205EC0}" type="datetime1">
              <a:rPr lang="en-US" smtClean="0"/>
              <a:t>11/8/2019</a:t>
            </a:fld>
            <a:endParaRPr lang="en-US" dirty="0"/>
          </a:p>
        </p:txBody>
      </p:sp>
      <p:sp>
        <p:nvSpPr>
          <p:cNvPr id="7" name="Footer Placeholder 5"/>
          <p:cNvSpPr>
            <a:spLocks noGrp="1"/>
          </p:cNvSpPr>
          <p:nvPr>
            <p:ph type="ftr" sz="quarter" idx="11"/>
          </p:nvPr>
        </p:nvSpPr>
        <p:spPr>
          <a:xfrm>
            <a:off x="4903791" y="4648200"/>
            <a:ext cx="2895600" cy="365125"/>
          </a:xfrm>
          <a:prstGeom prst="rect">
            <a:avLst/>
          </a:prstGeom>
        </p:spPr>
        <p:txBody>
          <a:bodyPr lIns="91411" tIns="45706" rIns="91411" bIns="45706"/>
          <a:lstStyle>
            <a:lvl1pPr fontAlgn="auto">
              <a:spcBef>
                <a:spcPts val="0"/>
              </a:spcBef>
              <a:spcAft>
                <a:spcPts val="0"/>
              </a:spcAft>
              <a:defRPr sz="1800">
                <a:solidFill>
                  <a:prstClr val="black"/>
                </a:solidFill>
                <a:latin typeface="Calibri"/>
              </a:defRPr>
            </a:lvl1pPr>
          </a:lstStyle>
          <a:p>
            <a:pPr>
              <a:defRPr/>
            </a:pPr>
            <a:endParaRPr lang="en-US" dirty="0">
              <a:cs typeface="Arial" charset="0"/>
            </a:endParaRPr>
          </a:p>
        </p:txBody>
      </p:sp>
      <p:sp>
        <p:nvSpPr>
          <p:cNvPr id="8" name="Slide Number Placeholder 6"/>
          <p:cNvSpPr>
            <a:spLocks noGrp="1"/>
          </p:cNvSpPr>
          <p:nvPr>
            <p:ph type="sldNum" sz="quarter" idx="12"/>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D1FE5BC6-C984-421E-B520-0E371426E6D6}" type="slidenum">
              <a:rPr lang="en-US"/>
              <a:pPr>
                <a:defRPr/>
              </a:pPr>
              <a:t>‹#›</a:t>
            </a:fld>
            <a:endParaRPr lang="en-US" dirty="0"/>
          </a:p>
        </p:txBody>
      </p:sp>
    </p:spTree>
    <p:extLst>
      <p:ext uri="{BB962C8B-B14F-4D97-AF65-F5344CB8AC3E}">
        <p14:creationId xmlns:p14="http://schemas.microsoft.com/office/powerpoint/2010/main" val="4174179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cstate="print"/>
          <a:srcRect/>
          <a:stretch>
            <a:fillRect/>
          </a:stretch>
        </p:blipFill>
        <p:spPr bwMode="auto">
          <a:xfrm>
            <a:off x="0" y="88900"/>
            <a:ext cx="1066800" cy="596900"/>
          </a:xfrm>
          <a:prstGeom prst="rect">
            <a:avLst/>
          </a:prstGeom>
          <a:noFill/>
          <a:ln w="9525">
            <a:noFill/>
            <a:miter lim="800000"/>
            <a:headEnd/>
            <a:tailEnd/>
          </a:ln>
        </p:spPr>
      </p:pic>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257A1D01-69C8-4C82-A416-850C173F1446}" type="datetime1">
              <a:rPr lang="en-US" smtClean="0"/>
              <a:t>11/8/2019</a:t>
            </a:fld>
            <a:endParaRPr lang="en-US" dirty="0"/>
          </a:p>
        </p:txBody>
      </p:sp>
      <p:sp>
        <p:nvSpPr>
          <p:cNvPr id="6" name="Slide Number Placeholder 5"/>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66FB3A6D-5804-48C5-B521-635173EAE241}" type="slidenum">
              <a:rPr lang="en-US"/>
              <a:pPr>
                <a:defRPr/>
              </a:pPr>
              <a:t>‹#›</a:t>
            </a:fld>
            <a:endParaRPr lang="en-US" dirty="0"/>
          </a:p>
        </p:txBody>
      </p:sp>
    </p:spTree>
    <p:extLst>
      <p:ext uri="{BB962C8B-B14F-4D97-AF65-F5344CB8AC3E}">
        <p14:creationId xmlns:p14="http://schemas.microsoft.com/office/powerpoint/2010/main" val="3641160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dirty="0">
              <a:solidFill>
                <a:prstClr val="white"/>
              </a:solidFill>
            </a:endParaRPr>
          </a:p>
        </p:txBody>
      </p:sp>
      <p:sp>
        <p:nvSpPr>
          <p:cNvPr id="1027" name="Text Placeholder 2"/>
          <p:cNvSpPr>
            <a:spLocks noGrp="1"/>
          </p:cNvSpPr>
          <p:nvPr>
            <p:ph type="body" idx="1"/>
          </p:nvPr>
        </p:nvSpPr>
        <p:spPr bwMode="auto">
          <a:xfrm>
            <a:off x="457200" y="1600203"/>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58003" y="6350000"/>
            <a:ext cx="1150938" cy="393700"/>
          </a:xfrm>
          <a:prstGeom prst="rect">
            <a:avLst/>
          </a:prstGeom>
        </p:spPr>
        <p:txBody>
          <a:bodyPr vert="horz" lIns="91411" tIns="45706" rIns="91411" bIns="45706" rtlCol="0" anchor="ctr"/>
          <a:lstStyle>
            <a:lvl1pPr algn="l" fontAlgn="auto">
              <a:spcBef>
                <a:spcPts val="0"/>
              </a:spcBef>
              <a:spcAft>
                <a:spcPts val="0"/>
              </a:spcAft>
              <a:defRPr sz="1200">
                <a:solidFill>
                  <a:prstClr val="black">
                    <a:tint val="75000"/>
                  </a:prstClr>
                </a:solidFill>
                <a:latin typeface="Calibri"/>
              </a:defRPr>
            </a:lvl1pPr>
          </a:lstStyle>
          <a:p>
            <a:pPr>
              <a:defRPr/>
            </a:pPr>
            <a:fld id="{1F091D2E-38D2-40AD-AE26-470BCD8A23B6}" type="datetime1">
              <a:rPr lang="en-US" smtClean="0">
                <a:cs typeface="Arial" charset="0"/>
              </a:rPr>
              <a:t>11/8/2019</a:t>
            </a:fld>
            <a:endParaRPr lang="en-US" dirty="0">
              <a:cs typeface="Arial" charset="0"/>
            </a:endParaRPr>
          </a:p>
        </p:txBody>
      </p:sp>
      <p:pic>
        <p:nvPicPr>
          <p:cNvPr id="1030" name="Picture 6" descr="best ver2b seal"/>
          <p:cNvPicPr>
            <a:picLocks noChangeAspect="1" noChangeArrowheads="1"/>
          </p:cNvPicPr>
          <p:nvPr/>
        </p:nvPicPr>
        <p:blipFill>
          <a:blip r:embed="rId14" cstate="print">
            <a:clrChange>
              <a:clrFrom>
                <a:srgbClr val="003264"/>
              </a:clrFrom>
              <a:clrTo>
                <a:srgbClr val="003264">
                  <a:alpha val="0"/>
                </a:srgbClr>
              </a:clrTo>
            </a:clrChange>
          </a:blip>
          <a:srcRect/>
          <a:stretch>
            <a:fillRect/>
          </a:stretch>
        </p:blipFill>
        <p:spPr bwMode="auto">
          <a:xfrm>
            <a:off x="31753" y="76203"/>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1219201" y="104775"/>
            <a:ext cx="5181600"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5" cstate="print"/>
          <a:srcRect/>
          <a:stretch>
            <a:fillRect/>
          </a:stretch>
        </p:blipFill>
        <p:spPr bwMode="auto">
          <a:xfrm>
            <a:off x="6999288" y="3"/>
            <a:ext cx="2144712" cy="882650"/>
          </a:xfrm>
          <a:prstGeom prst="rect">
            <a:avLst/>
          </a:prstGeom>
          <a:noFill/>
          <a:ln w="9525">
            <a:noFill/>
            <a:miter lim="800000"/>
            <a:headEnd/>
            <a:tailEnd/>
          </a:ln>
        </p:spPr>
      </p:pic>
      <p:sp>
        <p:nvSpPr>
          <p:cNvPr id="10" name="Slide Number Placeholder 5"/>
          <p:cNvSpPr>
            <a:spLocks noGrp="1"/>
          </p:cNvSpPr>
          <p:nvPr>
            <p:ph type="sldNum" sz="quarter" idx="4"/>
          </p:nvPr>
        </p:nvSpPr>
        <p:spPr>
          <a:xfrm>
            <a:off x="4038600" y="6467475"/>
            <a:ext cx="685800" cy="287338"/>
          </a:xfrm>
          <a:prstGeom prst="rect">
            <a:avLst/>
          </a:prstGeom>
        </p:spPr>
        <p:txBody>
          <a:bodyPr vert="horz" lIns="91411" tIns="45706" rIns="91411" bIns="45706" rtlCol="0" anchor="ctr"/>
          <a:lstStyle>
            <a:lvl1pPr algn="r" fontAlgn="auto">
              <a:spcBef>
                <a:spcPts val="0"/>
              </a:spcBef>
              <a:spcAft>
                <a:spcPts val="0"/>
              </a:spcAft>
              <a:defRPr sz="1200">
                <a:solidFill>
                  <a:prstClr val="black">
                    <a:tint val="75000"/>
                  </a:prstClr>
                </a:solidFill>
                <a:latin typeface="Calibri"/>
              </a:defRPr>
            </a:lvl1pPr>
          </a:lstStyle>
          <a:p>
            <a:pPr>
              <a:defRPr/>
            </a:pPr>
            <a:fld id="{49358C73-7429-471C-844F-4451FF8A573B}" type="slidenum">
              <a:rPr lang="en-US">
                <a:cs typeface="Arial" charset="0"/>
              </a:rPr>
              <a:pPr>
                <a:defRPr/>
              </a:pPr>
              <a:t>‹#›</a:t>
            </a:fld>
            <a:endParaRPr lang="en-US" dirty="0">
              <a:cs typeface="Arial" charset="0"/>
            </a:endParaRPr>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fontAlgn="auto">
              <a:spcBef>
                <a:spcPts val="0"/>
              </a:spcBef>
              <a:spcAft>
                <a:spcPts val="0"/>
              </a:spcAft>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3"/>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58003" y="6350000"/>
            <a:ext cx="1150938" cy="393700"/>
          </a:xfrm>
          <a:prstGeom prst="rect">
            <a:avLst/>
          </a:prstGeom>
        </p:spPr>
        <p:txBody>
          <a:bodyPr vert="horz" lIns="91411" tIns="45706" rIns="91411" bIns="45706" rtlCol="0" anchor="ctr"/>
          <a:lstStyle>
            <a:lvl1pPr algn="l" fontAlgn="auto">
              <a:spcBef>
                <a:spcPts val="0"/>
              </a:spcBef>
              <a:spcAft>
                <a:spcPts val="0"/>
              </a:spcAft>
              <a:defRPr sz="1200">
                <a:solidFill>
                  <a:prstClr val="black">
                    <a:tint val="75000"/>
                  </a:prstClr>
                </a:solidFill>
                <a:latin typeface="Calibri"/>
              </a:defRPr>
            </a:lvl1pPr>
          </a:lstStyle>
          <a:p>
            <a:pPr>
              <a:defRPr/>
            </a:pPr>
            <a:fld id="{730E048A-4119-4580-AF3E-A52FB6FE5D3B}" type="datetime1">
              <a:rPr lang="en-US" smtClean="0"/>
              <a:t>11/8/2019</a:t>
            </a:fld>
            <a:endParaRPr lang="en-US" dirty="0"/>
          </a:p>
        </p:txBody>
      </p:sp>
      <p:pic>
        <p:nvPicPr>
          <p:cNvPr id="1030" name="Picture 6" descr="best ver2b seal"/>
          <p:cNvPicPr>
            <a:picLocks noChangeAspect="1" noChangeArrowheads="1"/>
          </p:cNvPicPr>
          <p:nvPr/>
        </p:nvPicPr>
        <p:blipFill>
          <a:blip r:embed="rId15" cstate="print">
            <a:clrChange>
              <a:clrFrom>
                <a:srgbClr val="003264"/>
              </a:clrFrom>
              <a:clrTo>
                <a:srgbClr val="003264">
                  <a:alpha val="0"/>
                </a:srgbClr>
              </a:clrTo>
            </a:clrChange>
          </a:blip>
          <a:srcRect/>
          <a:stretch>
            <a:fillRect/>
          </a:stretch>
        </p:blipFill>
        <p:spPr bwMode="auto">
          <a:xfrm>
            <a:off x="31753" y="76203"/>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1219201" y="104775"/>
            <a:ext cx="5181600"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6" cstate="print"/>
          <a:srcRect/>
          <a:stretch>
            <a:fillRect/>
          </a:stretch>
        </p:blipFill>
        <p:spPr bwMode="auto">
          <a:xfrm>
            <a:off x="6999288" y="3"/>
            <a:ext cx="2144712" cy="882650"/>
          </a:xfrm>
          <a:prstGeom prst="rect">
            <a:avLst/>
          </a:prstGeom>
          <a:noFill/>
          <a:ln w="9525">
            <a:noFill/>
            <a:miter lim="800000"/>
            <a:headEnd/>
            <a:tailEnd/>
          </a:ln>
        </p:spPr>
      </p:pic>
      <p:sp>
        <p:nvSpPr>
          <p:cNvPr id="10" name="Slide Number Placeholder 5"/>
          <p:cNvSpPr>
            <a:spLocks noGrp="1"/>
          </p:cNvSpPr>
          <p:nvPr>
            <p:ph type="sldNum" sz="quarter" idx="4"/>
          </p:nvPr>
        </p:nvSpPr>
        <p:spPr>
          <a:xfrm>
            <a:off x="4038600" y="6467475"/>
            <a:ext cx="685800" cy="287338"/>
          </a:xfrm>
          <a:prstGeom prst="rect">
            <a:avLst/>
          </a:prstGeom>
        </p:spPr>
        <p:txBody>
          <a:bodyPr vert="horz" lIns="91411" tIns="45706" rIns="91411" bIns="45706" rtlCol="0" anchor="ctr"/>
          <a:lstStyle>
            <a:lvl1pPr algn="r" fontAlgn="auto">
              <a:spcBef>
                <a:spcPts val="0"/>
              </a:spcBef>
              <a:spcAft>
                <a:spcPts val="0"/>
              </a:spcAft>
              <a:defRPr sz="1200">
                <a:solidFill>
                  <a:prstClr val="black">
                    <a:tint val="75000"/>
                  </a:prstClr>
                </a:solidFill>
                <a:latin typeface="Calibri"/>
              </a:defRPr>
            </a:lvl1pPr>
          </a:lstStyle>
          <a:p>
            <a:pPr>
              <a:defRPr/>
            </a:pPr>
            <a:fld id="{49358C73-7429-471C-844F-4451FF8A573B}" type="slidenum">
              <a:rPr lang="en-US"/>
              <a:pPr>
                <a:defRPr/>
              </a:pPr>
              <a:t>‹#›</a:t>
            </a:fld>
            <a:endParaRPr lang="en-US" dirty="0"/>
          </a:p>
        </p:txBody>
      </p:sp>
    </p:spTree>
    <p:extLst>
      <p:ext uri="{BB962C8B-B14F-4D97-AF65-F5344CB8AC3E}">
        <p14:creationId xmlns:p14="http://schemas.microsoft.com/office/powerpoint/2010/main" val="102318059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710"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p:titleStyle>
    <p:bodyStyle>
      <a:lvl1pPr marL="342791" indent="-342791"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image" Target="../media/image10.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November 4, 2019</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172197" cy="792162"/>
          </a:xfrm>
        </p:spPr>
        <p:txBody>
          <a:bodyPr/>
          <a:lstStyle/>
          <a:p>
            <a:r>
              <a:rPr lang="en-US" dirty="0" err="1"/>
              <a:t>ENS</a:t>
            </a:r>
            <a:r>
              <a:rPr lang="en-US" dirty="0"/>
              <a:t> mechanics: ADT processing</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10</a:t>
            </a:fld>
            <a:endParaRPr lang="en-US" dirty="0"/>
          </a:p>
        </p:txBody>
      </p:sp>
      <p:grpSp>
        <p:nvGrpSpPr>
          <p:cNvPr id="58" name="Group 57"/>
          <p:cNvGrpSpPr/>
          <p:nvPr/>
        </p:nvGrpSpPr>
        <p:grpSpPr>
          <a:xfrm>
            <a:off x="228601" y="1680122"/>
            <a:ext cx="8686799" cy="4379366"/>
            <a:chOff x="152400" y="1572772"/>
            <a:chExt cx="8843100" cy="4988966"/>
          </a:xfrm>
        </p:grpSpPr>
        <p:cxnSp>
          <p:nvCxnSpPr>
            <p:cNvPr id="18" name="Straight Arrow Connector 17"/>
            <p:cNvCxnSpPr/>
            <p:nvPr/>
          </p:nvCxnSpPr>
          <p:spPr>
            <a:xfrm flipV="1">
              <a:off x="5483777" y="2097561"/>
              <a:ext cx="1755223" cy="2027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972056" y="2097561"/>
              <a:ext cx="1799845" cy="20270"/>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152400" y="1572772"/>
              <a:ext cx="1819656" cy="1069848"/>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Acute Care Hospital</a:t>
              </a:r>
            </a:p>
            <a:p>
              <a:pPr algn="ctr"/>
              <a:r>
                <a:rPr lang="en-US" sz="1600" dirty="0"/>
                <a:t>Submits ADT</a:t>
              </a:r>
            </a:p>
          </p:txBody>
        </p:sp>
        <p:sp>
          <p:nvSpPr>
            <p:cNvPr id="5" name="Rectangle 4"/>
            <p:cNvSpPr/>
            <p:nvPr/>
          </p:nvSpPr>
          <p:spPr>
            <a:xfrm>
              <a:off x="3664122" y="1572772"/>
              <a:ext cx="1819656" cy="106984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Certified ENS </a:t>
              </a:r>
            </a:p>
            <a:p>
              <a:pPr algn="ctr"/>
              <a:r>
                <a:rPr lang="en-US" sz="1600" dirty="0">
                  <a:solidFill>
                    <a:schemeClr val="tx1"/>
                  </a:solidFill>
                </a:rPr>
                <a:t>Vendor 1</a:t>
              </a:r>
            </a:p>
          </p:txBody>
        </p:sp>
        <p:sp>
          <p:nvSpPr>
            <p:cNvPr id="10" name="Rectangle 9"/>
            <p:cNvSpPr/>
            <p:nvPr/>
          </p:nvSpPr>
          <p:spPr>
            <a:xfrm>
              <a:off x="7175844" y="1572772"/>
              <a:ext cx="1819656" cy="1069848"/>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Certified ENS </a:t>
              </a:r>
            </a:p>
            <a:p>
              <a:pPr algn="ctr"/>
              <a:r>
                <a:rPr lang="en-US" sz="1600" dirty="0">
                  <a:solidFill>
                    <a:schemeClr val="tx1"/>
                  </a:solidFill>
                </a:rPr>
                <a:t>Vendor 2</a:t>
              </a:r>
            </a:p>
          </p:txBody>
        </p:sp>
        <p:sp>
          <p:nvSpPr>
            <p:cNvPr id="13" name="Oval 12"/>
            <p:cNvSpPr/>
            <p:nvPr/>
          </p:nvSpPr>
          <p:spPr>
            <a:xfrm>
              <a:off x="2308501" y="1572772"/>
              <a:ext cx="1019176" cy="1069848"/>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Send</a:t>
              </a:r>
            </a:p>
            <a:p>
              <a:pPr algn="ctr"/>
              <a:r>
                <a:rPr lang="en-US" sz="1600" dirty="0"/>
                <a:t>Raw</a:t>
              </a:r>
            </a:p>
            <a:p>
              <a:pPr algn="ctr"/>
              <a:r>
                <a:rPr lang="en-US" sz="1600" dirty="0"/>
                <a:t>ADT</a:t>
              </a:r>
            </a:p>
          </p:txBody>
        </p:sp>
        <p:sp>
          <p:nvSpPr>
            <p:cNvPr id="17" name="Oval 16"/>
            <p:cNvSpPr/>
            <p:nvPr/>
          </p:nvSpPr>
          <p:spPr>
            <a:xfrm>
              <a:off x="5820223" y="1572772"/>
              <a:ext cx="1019176" cy="1069848"/>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Send</a:t>
              </a:r>
            </a:p>
            <a:p>
              <a:pPr algn="ctr"/>
              <a:r>
                <a:rPr lang="en-US" sz="1600" dirty="0"/>
                <a:t>Raw</a:t>
              </a:r>
            </a:p>
            <a:p>
              <a:pPr algn="ctr"/>
              <a:r>
                <a:rPr lang="en-US" sz="1600" dirty="0"/>
                <a:t>ADT</a:t>
              </a:r>
            </a:p>
          </p:txBody>
        </p:sp>
        <p:sp>
          <p:nvSpPr>
            <p:cNvPr id="21" name="Rectangle 20"/>
            <p:cNvSpPr/>
            <p:nvPr/>
          </p:nvSpPr>
          <p:spPr>
            <a:xfrm>
              <a:off x="152400" y="2872043"/>
              <a:ext cx="1819656" cy="106984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Process ADT to canonical format for matching</a:t>
              </a:r>
            </a:p>
          </p:txBody>
        </p:sp>
        <p:sp>
          <p:nvSpPr>
            <p:cNvPr id="23" name="Oval 22"/>
            <p:cNvSpPr/>
            <p:nvPr/>
          </p:nvSpPr>
          <p:spPr>
            <a:xfrm>
              <a:off x="2308501" y="2872043"/>
              <a:ext cx="1055903" cy="1069848"/>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Keep</a:t>
              </a:r>
            </a:p>
            <a:p>
              <a:pPr algn="ctr"/>
              <a:r>
                <a:rPr lang="en-US" sz="1600" dirty="0">
                  <a:solidFill>
                    <a:schemeClr val="bg1"/>
                  </a:solidFill>
                </a:rPr>
                <a:t>Raw</a:t>
              </a:r>
            </a:p>
            <a:p>
              <a:pPr algn="ctr"/>
              <a:r>
                <a:rPr lang="en-US" sz="1600" dirty="0">
                  <a:solidFill>
                    <a:schemeClr val="bg1"/>
                  </a:solidFill>
                </a:rPr>
                <a:t>ADT</a:t>
              </a:r>
            </a:p>
          </p:txBody>
        </p:sp>
        <p:sp>
          <p:nvSpPr>
            <p:cNvPr id="26" name="Oval 25"/>
            <p:cNvSpPr/>
            <p:nvPr/>
          </p:nvSpPr>
          <p:spPr>
            <a:xfrm>
              <a:off x="5820223" y="2872043"/>
              <a:ext cx="1055903" cy="1069848"/>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Delete</a:t>
              </a:r>
            </a:p>
            <a:p>
              <a:pPr algn="ctr"/>
              <a:r>
                <a:rPr lang="en-US" sz="1600" dirty="0">
                  <a:solidFill>
                    <a:schemeClr val="tx1"/>
                  </a:solidFill>
                </a:rPr>
                <a:t>Raw</a:t>
              </a:r>
            </a:p>
            <a:p>
              <a:pPr algn="ctr"/>
              <a:r>
                <a:rPr lang="en-US" sz="1600" dirty="0">
                  <a:solidFill>
                    <a:schemeClr val="tx1"/>
                  </a:solidFill>
                </a:rPr>
                <a:t>ADT</a:t>
              </a:r>
            </a:p>
          </p:txBody>
        </p:sp>
        <p:sp>
          <p:nvSpPr>
            <p:cNvPr id="27" name="Rectangle: Rounded Corners 26"/>
            <p:cNvSpPr/>
            <p:nvPr/>
          </p:nvSpPr>
          <p:spPr>
            <a:xfrm>
              <a:off x="3662172" y="2872043"/>
              <a:ext cx="1819656" cy="1069848"/>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Keep</a:t>
              </a:r>
            </a:p>
            <a:p>
              <a:pPr algn="ctr"/>
              <a:r>
                <a:rPr lang="en-US" sz="1600" dirty="0"/>
                <a:t>Processed ADT</a:t>
              </a:r>
            </a:p>
          </p:txBody>
        </p:sp>
        <p:sp>
          <p:nvSpPr>
            <p:cNvPr id="28" name="Rectangle: Rounded Corners 27"/>
            <p:cNvSpPr/>
            <p:nvPr/>
          </p:nvSpPr>
          <p:spPr>
            <a:xfrm>
              <a:off x="7175844" y="2872043"/>
              <a:ext cx="1815756" cy="1069848"/>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Keep</a:t>
              </a:r>
            </a:p>
            <a:p>
              <a:pPr algn="ctr"/>
              <a:r>
                <a:rPr lang="en-US" sz="1600" dirty="0"/>
                <a:t>Processed ADT</a:t>
              </a:r>
            </a:p>
            <a:p>
              <a:pPr algn="ctr"/>
              <a:r>
                <a:rPr lang="en-US" sz="1600" dirty="0"/>
                <a:t>(matching purposes only)</a:t>
              </a:r>
            </a:p>
          </p:txBody>
        </p:sp>
        <p:cxnSp>
          <p:nvCxnSpPr>
            <p:cNvPr id="31" name="Straight Connector 30"/>
            <p:cNvCxnSpPr/>
            <p:nvPr/>
          </p:nvCxnSpPr>
          <p:spPr>
            <a:xfrm>
              <a:off x="152400" y="2749460"/>
              <a:ext cx="8839200" cy="3333"/>
            </a:xfrm>
            <a:prstGeom prst="line">
              <a:avLst/>
            </a:prstGeom>
            <a:ln w="19050">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152400" y="4184400"/>
              <a:ext cx="1819656" cy="106984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Patient match</a:t>
              </a:r>
            </a:p>
          </p:txBody>
        </p:sp>
        <p:sp>
          <p:nvSpPr>
            <p:cNvPr id="42" name="Oval 41"/>
            <p:cNvSpPr/>
            <p:nvPr/>
          </p:nvSpPr>
          <p:spPr>
            <a:xfrm>
              <a:off x="5801859" y="4184400"/>
              <a:ext cx="1055903" cy="1069848"/>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Delete</a:t>
              </a:r>
            </a:p>
            <a:p>
              <a:pPr algn="ctr"/>
              <a:r>
                <a:rPr lang="en-US" sz="1600" dirty="0">
                  <a:solidFill>
                    <a:schemeClr val="tx1"/>
                  </a:solidFill>
                </a:rPr>
                <a:t>Raw</a:t>
              </a:r>
            </a:p>
            <a:p>
              <a:pPr algn="ctr"/>
              <a:r>
                <a:rPr lang="en-US" sz="1600" dirty="0">
                  <a:solidFill>
                    <a:schemeClr val="tx1"/>
                  </a:solidFill>
                </a:rPr>
                <a:t>ADT</a:t>
              </a:r>
            </a:p>
          </p:txBody>
        </p:sp>
        <p:sp>
          <p:nvSpPr>
            <p:cNvPr id="44" name="Rectangle: Rounded Corners 43"/>
            <p:cNvSpPr/>
            <p:nvPr/>
          </p:nvSpPr>
          <p:spPr>
            <a:xfrm>
              <a:off x="7175844" y="4184400"/>
              <a:ext cx="1815756" cy="1069848"/>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Keep</a:t>
              </a:r>
            </a:p>
            <a:p>
              <a:pPr algn="ctr"/>
              <a:r>
                <a:rPr lang="en-US" sz="1600" dirty="0"/>
                <a:t>Processed ADT</a:t>
              </a:r>
            </a:p>
            <a:p>
              <a:pPr algn="ctr"/>
              <a:r>
                <a:rPr lang="en-US" sz="1600" dirty="0"/>
                <a:t>(CE2/BA2 BAA)</a:t>
              </a:r>
            </a:p>
          </p:txBody>
        </p:sp>
        <p:cxnSp>
          <p:nvCxnSpPr>
            <p:cNvPr id="45" name="Straight Connector 44"/>
            <p:cNvCxnSpPr/>
            <p:nvPr/>
          </p:nvCxnSpPr>
          <p:spPr>
            <a:xfrm flipV="1">
              <a:off x="152400" y="4036033"/>
              <a:ext cx="8839200" cy="26648"/>
            </a:xfrm>
            <a:prstGeom prst="line">
              <a:avLst/>
            </a:prstGeom>
            <a:ln w="19050">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152400" y="5491890"/>
              <a:ext cx="1819656" cy="106984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No patient match</a:t>
              </a:r>
            </a:p>
          </p:txBody>
        </p:sp>
        <p:sp>
          <p:nvSpPr>
            <p:cNvPr id="48" name="Oval 47"/>
            <p:cNvSpPr/>
            <p:nvPr/>
          </p:nvSpPr>
          <p:spPr>
            <a:xfrm>
              <a:off x="5820223" y="5491890"/>
              <a:ext cx="1055903" cy="1069848"/>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Delete</a:t>
              </a:r>
            </a:p>
            <a:p>
              <a:pPr algn="ctr"/>
              <a:r>
                <a:rPr lang="en-US" sz="1600" dirty="0">
                  <a:solidFill>
                    <a:schemeClr val="tx1"/>
                  </a:solidFill>
                </a:rPr>
                <a:t>Raw</a:t>
              </a:r>
            </a:p>
            <a:p>
              <a:pPr algn="ctr"/>
              <a:r>
                <a:rPr lang="en-US" sz="1600" dirty="0">
                  <a:solidFill>
                    <a:schemeClr val="tx1"/>
                  </a:solidFill>
                </a:rPr>
                <a:t>ADT</a:t>
              </a:r>
            </a:p>
          </p:txBody>
        </p:sp>
        <p:sp>
          <p:nvSpPr>
            <p:cNvPr id="50" name="Rectangle: Rounded Corners 49"/>
            <p:cNvSpPr/>
            <p:nvPr/>
          </p:nvSpPr>
          <p:spPr>
            <a:xfrm>
              <a:off x="7175844" y="5491890"/>
              <a:ext cx="1815756" cy="106984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Delete</a:t>
              </a:r>
            </a:p>
            <a:p>
              <a:pPr algn="ctr"/>
              <a:r>
                <a:rPr lang="en-US" sz="1600" dirty="0">
                  <a:solidFill>
                    <a:schemeClr val="tx1"/>
                  </a:solidFill>
                </a:rPr>
                <a:t>Processed ADT</a:t>
              </a:r>
            </a:p>
          </p:txBody>
        </p:sp>
        <p:cxnSp>
          <p:nvCxnSpPr>
            <p:cNvPr id="51" name="Straight Connector 50"/>
            <p:cNvCxnSpPr/>
            <p:nvPr/>
          </p:nvCxnSpPr>
          <p:spPr>
            <a:xfrm>
              <a:off x="152400" y="5388472"/>
              <a:ext cx="8839200" cy="0"/>
            </a:xfrm>
            <a:prstGeom prst="line">
              <a:avLst/>
            </a:prstGeom>
            <a:ln w="19050">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59" name="Rectangle 58"/>
          <p:cNvSpPr/>
          <p:nvPr/>
        </p:nvSpPr>
        <p:spPr>
          <a:xfrm>
            <a:off x="228600" y="6181726"/>
            <a:ext cx="8682969" cy="28575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bg1"/>
                </a:solidFill>
              </a:rPr>
              <a:t>Note: Required deletions must be done immediately at end of automated process step</a:t>
            </a:r>
          </a:p>
        </p:txBody>
      </p:sp>
      <p:cxnSp>
        <p:nvCxnSpPr>
          <p:cNvPr id="7" name="Straight Connector 6"/>
          <p:cNvCxnSpPr>
            <a:cxnSpLocks/>
          </p:cNvCxnSpPr>
          <p:nvPr/>
        </p:nvCxnSpPr>
        <p:spPr>
          <a:xfrm>
            <a:off x="5638800" y="1295400"/>
            <a:ext cx="0" cy="4886326"/>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F20150F-732B-4D9E-842F-DCE894E4FF41}"/>
              </a:ext>
            </a:extLst>
          </p:cNvPr>
          <p:cNvSpPr/>
          <p:nvPr/>
        </p:nvSpPr>
        <p:spPr>
          <a:xfrm>
            <a:off x="2346593" y="990600"/>
            <a:ext cx="3117238" cy="402185"/>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Submitting vendor processes</a:t>
            </a:r>
          </a:p>
        </p:txBody>
      </p:sp>
      <p:sp>
        <p:nvSpPr>
          <p:cNvPr id="32" name="Rectangle 31">
            <a:extLst>
              <a:ext uri="{FF2B5EF4-FFF2-40B4-BE49-F238E27FC236}">
                <a16:creationId xmlns:a16="http://schemas.microsoft.com/office/drawing/2014/main" id="{9D2BFC66-37BC-4545-A3EF-CD8AC03A2B08}"/>
              </a:ext>
            </a:extLst>
          </p:cNvPr>
          <p:cNvSpPr/>
          <p:nvPr/>
        </p:nvSpPr>
        <p:spPr>
          <a:xfrm>
            <a:off x="5796246" y="990600"/>
            <a:ext cx="3117238" cy="402185"/>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Recipient vendor processes</a:t>
            </a:r>
          </a:p>
        </p:txBody>
      </p:sp>
    </p:spTree>
    <p:extLst>
      <p:ext uri="{BB962C8B-B14F-4D97-AF65-F5344CB8AC3E}">
        <p14:creationId xmlns:p14="http://schemas.microsoft.com/office/powerpoint/2010/main" val="3937449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172199" cy="792162"/>
          </a:xfrm>
        </p:spPr>
        <p:txBody>
          <a:bodyPr/>
          <a:lstStyle/>
          <a:p>
            <a:r>
              <a:rPr lang="en-US" dirty="0" err="1"/>
              <a:t>ENS</a:t>
            </a:r>
            <a:r>
              <a:rPr lang="en-US" dirty="0"/>
              <a:t> Initiative: </a:t>
            </a:r>
            <a:r>
              <a:rPr lang="en-US" dirty="0" err="1"/>
              <a:t>ENS</a:t>
            </a:r>
            <a:r>
              <a:rPr lang="en-US" dirty="0"/>
              <a:t> regulation and certification timeline</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11</a:t>
            </a:fld>
            <a:endParaRPr lang="en-US" dirty="0"/>
          </a:p>
        </p:txBody>
      </p:sp>
      <p:sp>
        <p:nvSpPr>
          <p:cNvPr id="5" name="Rectangle 4"/>
          <p:cNvSpPr/>
          <p:nvPr/>
        </p:nvSpPr>
        <p:spPr>
          <a:xfrm>
            <a:off x="422787" y="2100520"/>
            <a:ext cx="1838632" cy="75748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Q4 2019</a:t>
            </a:r>
          </a:p>
        </p:txBody>
      </p:sp>
      <p:sp>
        <p:nvSpPr>
          <p:cNvPr id="9" name="Rectangle 8"/>
          <p:cNvSpPr/>
          <p:nvPr/>
        </p:nvSpPr>
        <p:spPr>
          <a:xfrm>
            <a:off x="1219199" y="3862713"/>
            <a:ext cx="7502013" cy="757484"/>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q"/>
            </a:pPr>
            <a:r>
              <a:rPr lang="en-US" sz="2000" dirty="0">
                <a:solidFill>
                  <a:schemeClr val="tx1"/>
                </a:solidFill>
              </a:rPr>
              <a:t>Post finalized certification criteria on </a:t>
            </a:r>
            <a:r>
              <a:rPr lang="en-US" sz="2000" dirty="0" err="1">
                <a:solidFill>
                  <a:schemeClr val="tx1"/>
                </a:solidFill>
              </a:rPr>
              <a:t>COMMBUYS</a:t>
            </a:r>
            <a:endParaRPr lang="en-US" sz="2000" dirty="0">
              <a:solidFill>
                <a:schemeClr val="tx1"/>
              </a:solidFill>
            </a:endParaRPr>
          </a:p>
          <a:p>
            <a:pPr marL="342900" indent="-342900">
              <a:buFont typeface="Wingdings" panose="05000000000000000000" pitchFamily="2" charset="2"/>
              <a:buChar char="q"/>
            </a:pPr>
            <a:r>
              <a:rPr lang="en-US" sz="2000" dirty="0">
                <a:solidFill>
                  <a:schemeClr val="tx1"/>
                </a:solidFill>
              </a:rPr>
              <a:t>Qualifying vendors certified</a:t>
            </a:r>
          </a:p>
        </p:txBody>
      </p:sp>
      <p:grpSp>
        <p:nvGrpSpPr>
          <p:cNvPr id="4" name="Group 3"/>
          <p:cNvGrpSpPr/>
          <p:nvPr/>
        </p:nvGrpSpPr>
        <p:grpSpPr>
          <a:xfrm>
            <a:off x="422787" y="1064365"/>
            <a:ext cx="8298427" cy="941437"/>
            <a:chOff x="422787" y="1496962"/>
            <a:chExt cx="8298427" cy="941437"/>
          </a:xfrm>
        </p:grpSpPr>
        <p:sp>
          <p:nvSpPr>
            <p:cNvPr id="6" name="Rectangle 5"/>
            <p:cNvSpPr/>
            <p:nvPr/>
          </p:nvSpPr>
          <p:spPr>
            <a:xfrm>
              <a:off x="422787" y="1496962"/>
              <a:ext cx="1838632" cy="941437"/>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Q3 2019</a:t>
              </a:r>
            </a:p>
          </p:txBody>
        </p:sp>
        <p:sp>
          <p:nvSpPr>
            <p:cNvPr id="16" name="Rectangle 15"/>
            <p:cNvSpPr/>
            <p:nvPr/>
          </p:nvSpPr>
          <p:spPr>
            <a:xfrm>
              <a:off x="2261420" y="1496962"/>
              <a:ext cx="6459794" cy="941437"/>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ü"/>
              </a:pPr>
              <a:r>
                <a:rPr lang="en-US" sz="2000" dirty="0">
                  <a:solidFill>
                    <a:schemeClr val="tx1"/>
                  </a:solidFill>
                </a:rPr>
                <a:t>6/28 – Proposed regulation published</a:t>
              </a:r>
            </a:p>
            <a:p>
              <a:pPr marL="342900" indent="-342900">
                <a:buFont typeface="Wingdings" panose="05000000000000000000" pitchFamily="2" charset="2"/>
                <a:buChar char="ü"/>
              </a:pPr>
              <a:r>
                <a:rPr lang="en-US" sz="2000" dirty="0">
                  <a:solidFill>
                    <a:schemeClr val="tx1"/>
                  </a:solidFill>
                </a:rPr>
                <a:t>7/19 – Proposed regulation public hearing &amp; written testimony</a:t>
              </a:r>
            </a:p>
          </p:txBody>
        </p:sp>
      </p:grpSp>
      <p:sp>
        <p:nvSpPr>
          <p:cNvPr id="17" name="Rectangle 16"/>
          <p:cNvSpPr/>
          <p:nvPr/>
        </p:nvSpPr>
        <p:spPr>
          <a:xfrm>
            <a:off x="1219199" y="2952722"/>
            <a:ext cx="7502013" cy="81527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q"/>
            </a:pPr>
            <a:endParaRPr lang="en-US" sz="2000" dirty="0">
              <a:solidFill>
                <a:schemeClr val="tx1"/>
              </a:solidFill>
            </a:endParaRPr>
          </a:p>
          <a:p>
            <a:pPr marL="342900" indent="-342900">
              <a:buFont typeface="Wingdings" panose="05000000000000000000" pitchFamily="2" charset="2"/>
              <a:buChar char="ü"/>
            </a:pPr>
            <a:r>
              <a:rPr lang="en-US" sz="2000" dirty="0">
                <a:solidFill>
                  <a:schemeClr val="tx1"/>
                </a:solidFill>
              </a:rPr>
              <a:t>10/4 Final regulation in effect</a:t>
            </a:r>
          </a:p>
          <a:p>
            <a:pPr marL="342900" indent="-342900">
              <a:buFont typeface="Wingdings" panose="05000000000000000000" pitchFamily="2" charset="2"/>
              <a:buChar char="ü"/>
            </a:pPr>
            <a:r>
              <a:rPr lang="en-US" sz="2000" dirty="0">
                <a:solidFill>
                  <a:schemeClr val="tx1"/>
                </a:solidFill>
              </a:rPr>
              <a:t>10/4 Listening session on certification criteria</a:t>
            </a:r>
          </a:p>
          <a:p>
            <a:pPr marL="342900" indent="-342900">
              <a:buFont typeface="Wingdings" panose="05000000000000000000" pitchFamily="2" charset="2"/>
              <a:buChar char="q"/>
            </a:pPr>
            <a:endParaRPr lang="en-US" sz="2000" dirty="0">
              <a:solidFill>
                <a:schemeClr val="tx1"/>
              </a:solidFill>
            </a:endParaRPr>
          </a:p>
        </p:txBody>
      </p:sp>
      <p:grpSp>
        <p:nvGrpSpPr>
          <p:cNvPr id="8" name="Group 7">
            <a:extLst>
              <a:ext uri="{FF2B5EF4-FFF2-40B4-BE49-F238E27FC236}">
                <a16:creationId xmlns:a16="http://schemas.microsoft.com/office/drawing/2014/main" id="{6C438843-7823-489C-94CD-17E5EDB54501}"/>
              </a:ext>
            </a:extLst>
          </p:cNvPr>
          <p:cNvGrpSpPr/>
          <p:nvPr/>
        </p:nvGrpSpPr>
        <p:grpSpPr>
          <a:xfrm>
            <a:off x="422787" y="5567116"/>
            <a:ext cx="8298426" cy="757484"/>
            <a:chOff x="422787" y="5747122"/>
            <a:chExt cx="8298426" cy="757484"/>
          </a:xfrm>
        </p:grpSpPr>
        <p:sp>
          <p:nvSpPr>
            <p:cNvPr id="11" name="Rectangle 10"/>
            <p:cNvSpPr/>
            <p:nvPr/>
          </p:nvSpPr>
          <p:spPr>
            <a:xfrm>
              <a:off x="422787" y="5747122"/>
              <a:ext cx="1838632" cy="75748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Q2 2020</a:t>
              </a:r>
            </a:p>
          </p:txBody>
        </p:sp>
        <p:sp>
          <p:nvSpPr>
            <p:cNvPr id="12" name="Rectangle 11"/>
            <p:cNvSpPr/>
            <p:nvPr/>
          </p:nvSpPr>
          <p:spPr>
            <a:xfrm>
              <a:off x="2261419" y="5747122"/>
              <a:ext cx="6459794" cy="757484"/>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q"/>
              </a:pPr>
              <a:r>
                <a:rPr lang="en-US" sz="2000" dirty="0">
                  <a:solidFill>
                    <a:schemeClr val="tx1"/>
                  </a:solidFill>
                </a:rPr>
                <a:t>ENS framework live – Hospital ADTs requirement delay</a:t>
              </a:r>
            </a:p>
          </p:txBody>
        </p:sp>
      </p:grpSp>
      <p:grpSp>
        <p:nvGrpSpPr>
          <p:cNvPr id="7" name="Group 6">
            <a:extLst>
              <a:ext uri="{FF2B5EF4-FFF2-40B4-BE49-F238E27FC236}">
                <a16:creationId xmlns:a16="http://schemas.microsoft.com/office/drawing/2014/main" id="{6B31E679-73B2-4659-9980-9319C7B5132E}"/>
              </a:ext>
            </a:extLst>
          </p:cNvPr>
          <p:cNvGrpSpPr/>
          <p:nvPr/>
        </p:nvGrpSpPr>
        <p:grpSpPr>
          <a:xfrm>
            <a:off x="433938" y="4714915"/>
            <a:ext cx="8298426" cy="757484"/>
            <a:chOff x="433938" y="4953000"/>
            <a:chExt cx="8298426" cy="757484"/>
          </a:xfrm>
        </p:grpSpPr>
        <p:sp>
          <p:nvSpPr>
            <p:cNvPr id="13" name="Rectangle 12">
              <a:extLst>
                <a:ext uri="{FF2B5EF4-FFF2-40B4-BE49-F238E27FC236}">
                  <a16:creationId xmlns:a16="http://schemas.microsoft.com/office/drawing/2014/main" id="{97F621B7-A7C2-4C12-9447-5D6434C93BF7}"/>
                </a:ext>
              </a:extLst>
            </p:cNvPr>
            <p:cNvSpPr/>
            <p:nvPr/>
          </p:nvSpPr>
          <p:spPr>
            <a:xfrm>
              <a:off x="433938" y="4953000"/>
              <a:ext cx="1838632" cy="75748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Q1 2020</a:t>
              </a:r>
            </a:p>
          </p:txBody>
        </p:sp>
        <p:sp>
          <p:nvSpPr>
            <p:cNvPr id="14" name="Rectangle 13">
              <a:extLst>
                <a:ext uri="{FF2B5EF4-FFF2-40B4-BE49-F238E27FC236}">
                  <a16:creationId xmlns:a16="http://schemas.microsoft.com/office/drawing/2014/main" id="{7884F2A5-2E62-4D10-805E-482095812945}"/>
                </a:ext>
              </a:extLst>
            </p:cNvPr>
            <p:cNvSpPr/>
            <p:nvPr/>
          </p:nvSpPr>
          <p:spPr>
            <a:xfrm>
              <a:off x="2272570" y="4953000"/>
              <a:ext cx="6459794" cy="757484"/>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q"/>
              </a:pPr>
              <a:r>
                <a:rPr lang="en-US" sz="2000" dirty="0">
                  <a:solidFill>
                    <a:schemeClr val="tx1"/>
                  </a:solidFill>
                </a:rPr>
                <a:t>ENS framework creation</a:t>
              </a:r>
            </a:p>
          </p:txBody>
        </p:sp>
      </p:grpSp>
    </p:spTree>
    <p:extLst>
      <p:ext uri="{BB962C8B-B14F-4D97-AF65-F5344CB8AC3E}">
        <p14:creationId xmlns:p14="http://schemas.microsoft.com/office/powerpoint/2010/main" val="2585950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12</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HIway connection requirement/attestation update </a:t>
            </a:r>
          </a:p>
          <a:p>
            <a:r>
              <a:rPr lang="en-US" dirty="0">
                <a:solidFill>
                  <a:schemeClr val="tx1"/>
                </a:solidFill>
              </a:rPr>
              <a:t>Chris Stuck-Girard</a:t>
            </a:r>
          </a:p>
        </p:txBody>
      </p:sp>
    </p:spTree>
    <p:extLst>
      <p:ext uri="{BB962C8B-B14F-4D97-AF65-F5344CB8AC3E}">
        <p14:creationId xmlns:p14="http://schemas.microsoft.com/office/powerpoint/2010/main" val="3490606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2019 attestation update</a:t>
            </a:r>
          </a:p>
        </p:txBody>
      </p:sp>
      <p:sp>
        <p:nvSpPr>
          <p:cNvPr id="8" name="Slide Number Placeholder 3"/>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49C2E20-F250-44B9-B926-B8B94A013B34}" type="slidenum">
              <a:rPr kumimoji="0" lang="en-US" sz="1200" b="0" i="0" u="none" strike="noStrike" kern="1200" cap="none" spc="0" normalizeH="0" baseline="0" noProof="0" smtClean="0">
                <a:ln>
                  <a:noFill/>
                </a:ln>
                <a:solidFill>
                  <a:prstClr val="black">
                    <a:tint val="75000"/>
                  </a:prst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prstClr val="black">
                  <a:tint val="75000"/>
                </a:prstClr>
              </a:solidFill>
              <a:effectLst/>
              <a:uLnTx/>
              <a:uFillTx/>
              <a:latin typeface="Arial" charset="0"/>
              <a:ea typeface="+mn-ea"/>
              <a:cs typeface="Arial" charset="0"/>
            </a:endParaRPr>
          </a:p>
        </p:txBody>
      </p:sp>
      <p:sp>
        <p:nvSpPr>
          <p:cNvPr id="6" name="TextBox 5"/>
          <p:cNvSpPr txBox="1"/>
          <p:nvPr/>
        </p:nvSpPr>
        <p:spPr>
          <a:xfrm>
            <a:off x="0" y="2792510"/>
            <a:ext cx="8401722" cy="3677930"/>
          </a:xfrm>
          <a:prstGeom prst="rect">
            <a:avLst/>
          </a:prstGeom>
          <a:noFill/>
        </p:spPr>
        <p:txBody>
          <a:bodyPr wrap="square" rtlCol="0">
            <a:spAutoFit/>
          </a:bodyPr>
          <a:lstStyle/>
          <a:p>
            <a:pPr marL="228600" marR="0" lvl="1" indent="0" algn="l" defTabSz="914400" rtl="0" eaLnBrk="1" fontAlgn="base" latinLnBrk="0" hangingPunct="1">
              <a:lnSpc>
                <a:spcPct val="100000"/>
              </a:lnSpc>
              <a:spcBef>
                <a:spcPct val="0"/>
              </a:spcBef>
              <a:spcAft>
                <a:spcPts val="600"/>
              </a:spcAft>
              <a:buClrTx/>
              <a:buSzTx/>
              <a:buFontTx/>
              <a:buNone/>
              <a:tabLst>
                <a:tab pos="228600" algn="l"/>
              </a:tabLst>
              <a:defRPr/>
            </a:pPr>
            <a:r>
              <a:rPr kumimoji="0" lang="en-US" sz="2000" b="1" i="0" u="none" strike="noStrike" kern="1200" cap="none" spc="0" normalizeH="0" baseline="0" noProof="0" dirty="0">
                <a:ln>
                  <a:noFill/>
                </a:ln>
                <a:solidFill>
                  <a:prstClr val="black"/>
                </a:solidFill>
                <a:effectLst/>
                <a:uLnTx/>
                <a:uFillTx/>
                <a:latin typeface="Calibri"/>
                <a:ea typeface="+mn-ea"/>
                <a:cs typeface="Arial" charset="0"/>
              </a:rPr>
              <a:t>Statu</a:t>
            </a:r>
            <a:r>
              <a:rPr kumimoji="0" lang="en-US" sz="2000" b="1" i="0" u="none" strike="noStrike" kern="1200" cap="none" spc="0" normalizeH="0" baseline="0" noProof="0" dirty="0">
                <a:ln>
                  <a:noFill/>
                </a:ln>
                <a:effectLst/>
                <a:uLnTx/>
                <a:uFillTx/>
                <a:latin typeface="Calibri"/>
                <a:ea typeface="+mn-ea"/>
                <a:cs typeface="Arial" charset="0"/>
              </a:rPr>
              <a:t>s update (as of Oct.</a:t>
            </a:r>
            <a:r>
              <a:rPr kumimoji="0" lang="en-US" sz="2000" b="1" i="0" u="none" strike="noStrike" kern="1200" cap="none" spc="0" normalizeH="0" noProof="0" dirty="0">
                <a:ln>
                  <a:noFill/>
                </a:ln>
                <a:effectLst/>
                <a:uLnTx/>
                <a:uFillTx/>
                <a:latin typeface="Calibri"/>
                <a:ea typeface="+mn-ea"/>
                <a:cs typeface="Arial" charset="0"/>
              </a:rPr>
              <a:t> 30</a:t>
            </a:r>
            <a:r>
              <a:rPr kumimoji="0" lang="en-US" sz="2000" b="1" i="0" u="none" strike="noStrike" kern="1200" cap="none" spc="0" normalizeH="0" baseline="0" noProof="0" dirty="0">
                <a:ln>
                  <a:noFill/>
                </a:ln>
                <a:effectLst/>
                <a:uLnTx/>
                <a:uFillTx/>
                <a:latin typeface="Calibri"/>
                <a:ea typeface="+mn-ea"/>
                <a:cs typeface="Arial" charset="0"/>
              </a:rPr>
              <a:t>):</a:t>
            </a:r>
          </a:p>
          <a:p>
            <a:pPr marL="742950" lvl="1" indent="-285750">
              <a:spcAft>
                <a:spcPts val="0"/>
              </a:spcAft>
              <a:buFont typeface="Courier New" panose="02070309020205020404" pitchFamily="49" charset="0"/>
              <a:buChar char="o"/>
              <a:defRPr/>
            </a:pPr>
            <a:r>
              <a:rPr lang="en-US" sz="1800" b="1" dirty="0">
                <a:latin typeface="Calibri"/>
              </a:rPr>
              <a:t>43 Acute Care Hospitals </a:t>
            </a:r>
            <a:r>
              <a:rPr lang="en-US" sz="1800" dirty="0">
                <a:latin typeface="Calibri"/>
              </a:rPr>
              <a:t>submitted Year 3 forms, and 24 submitted </a:t>
            </a:r>
            <a:r>
              <a:rPr lang="en-US" dirty="0">
                <a:latin typeface="Calibri"/>
              </a:rPr>
              <a:t>exception forms </a:t>
            </a:r>
            <a:r>
              <a:rPr lang="en-US" sz="1800" dirty="0">
                <a:latin typeface="Calibri"/>
              </a:rPr>
              <a:t>regarding HIway connection plans (</a:t>
            </a:r>
            <a:r>
              <a:rPr lang="en-US" sz="1800" u="sng" dirty="0">
                <a:latin typeface="Calibri"/>
              </a:rPr>
              <a:t>100%</a:t>
            </a:r>
            <a:r>
              <a:rPr lang="en-US" sz="1800" dirty="0">
                <a:latin typeface="Calibri"/>
              </a:rPr>
              <a:t>; 67 out of 67 expected).</a:t>
            </a:r>
          </a:p>
          <a:p>
            <a:pPr marL="742950" lvl="1" indent="-285750">
              <a:spcAft>
                <a:spcPts val="0"/>
              </a:spcAft>
              <a:buFont typeface="Courier New" panose="02070309020205020404" pitchFamily="49" charset="0"/>
              <a:buChar char="o"/>
              <a:defRPr/>
            </a:pPr>
            <a:endParaRPr kumimoji="0" lang="en-US" sz="1800" b="0" i="0" strike="noStrike" kern="1200" cap="none" spc="0" normalizeH="0" baseline="0" noProof="0" dirty="0">
              <a:ln>
                <a:noFill/>
              </a:ln>
              <a:effectLst/>
              <a:uLnTx/>
              <a:uFillTx/>
              <a:latin typeface="Calibri"/>
            </a:endParaRPr>
          </a:p>
          <a:p>
            <a:pPr marL="742950" lvl="1" indent="-285750">
              <a:spcAft>
                <a:spcPts val="1200"/>
              </a:spcAft>
              <a:buFont typeface="Courier New" panose="02070309020205020404" pitchFamily="49" charset="0"/>
              <a:buChar char="o"/>
              <a:defRPr/>
            </a:pPr>
            <a:r>
              <a:rPr lang="en-US" b="1" dirty="0">
                <a:latin typeface="Calibri"/>
              </a:rPr>
              <a:t>34</a:t>
            </a:r>
            <a:r>
              <a:rPr lang="en-US" sz="1800" b="1" dirty="0">
                <a:latin typeface="Calibri"/>
              </a:rPr>
              <a:t> Community Health Centers </a:t>
            </a:r>
            <a:r>
              <a:rPr lang="en-US" sz="1800" dirty="0">
                <a:latin typeface="Calibri"/>
              </a:rPr>
              <a:t>submitted Year 2 forms; 3 provided exception forms (</a:t>
            </a:r>
            <a:r>
              <a:rPr lang="en-US" sz="1800" u="sng" dirty="0">
                <a:latin typeface="Calibri"/>
              </a:rPr>
              <a:t>93%</a:t>
            </a:r>
            <a:r>
              <a:rPr lang="en-US" sz="1800" dirty="0">
                <a:latin typeface="Calibri"/>
              </a:rPr>
              <a:t>; 37 out of 40 expected).</a:t>
            </a:r>
          </a:p>
          <a:p>
            <a:pPr marL="742950" lvl="1" indent="-285750">
              <a:buFont typeface="Courier New" panose="02070309020205020404" pitchFamily="49" charset="0"/>
              <a:buChar char="o"/>
              <a:defRPr/>
            </a:pPr>
            <a:r>
              <a:rPr lang="en-US" sz="1800" b="1" dirty="0">
                <a:latin typeface="Calibri"/>
              </a:rPr>
              <a:t>60 </a:t>
            </a:r>
            <a:r>
              <a:rPr lang="en-US" b="1" dirty="0"/>
              <a:t>Medium/</a:t>
            </a:r>
            <a:r>
              <a:rPr kumimoji="0" lang="en-US" sz="1800" b="1" i="0" u="none" strike="noStrike" kern="1200" cap="none" spc="0" normalizeH="0" baseline="0" noProof="0" dirty="0">
                <a:ln>
                  <a:noFill/>
                </a:ln>
                <a:effectLst/>
                <a:uLnTx/>
                <a:uFillTx/>
                <a:latin typeface="+mj-lt"/>
              </a:rPr>
              <a:t>Large Medical Ambulatory Practices </a:t>
            </a:r>
            <a:r>
              <a:rPr lang="en-US" sz="1800" dirty="0">
                <a:latin typeface="+mj-lt"/>
              </a:rPr>
              <a:t>submitted Year 2 forms, and 28 provided </a:t>
            </a:r>
            <a:r>
              <a:rPr lang="en-US" dirty="0"/>
              <a:t>exception forms</a:t>
            </a:r>
            <a:r>
              <a:rPr lang="en-US" sz="1800" dirty="0">
                <a:latin typeface="+mj-lt"/>
              </a:rPr>
              <a:t>.</a:t>
            </a:r>
            <a:endParaRPr lang="en-US" dirty="0">
              <a:latin typeface="+mj-lt"/>
            </a:endParaRPr>
          </a:p>
          <a:p>
            <a:pPr marL="1200150" lvl="2" indent="-285750">
              <a:spcAft>
                <a:spcPts val="1200"/>
              </a:spcAft>
              <a:buFont typeface="Arial" panose="020B0604020202020204" pitchFamily="34" charset="0"/>
              <a:buChar char="•"/>
              <a:defRPr/>
            </a:pPr>
            <a:r>
              <a:rPr lang="en-US" dirty="0">
                <a:latin typeface="+mj-lt"/>
              </a:rPr>
              <a:t>A total of </a:t>
            </a:r>
            <a:r>
              <a:rPr lang="en-US" u="sng" dirty="0">
                <a:latin typeface="+mj-lt"/>
              </a:rPr>
              <a:t>557 entities</a:t>
            </a:r>
            <a:r>
              <a:rPr lang="en-US" dirty="0">
                <a:latin typeface="+mj-lt"/>
              </a:rPr>
              <a:t> </a:t>
            </a:r>
            <a:r>
              <a:rPr lang="en-US" dirty="0"/>
              <a:t>were accounted for by these forms </a:t>
            </a:r>
            <a:r>
              <a:rPr lang="en-US" dirty="0">
                <a:latin typeface="+mj-lt"/>
              </a:rPr>
              <a:t>(including organizations, sub-organizations, and practice locations). An estimated 553 practice entities meet the regulatory definition of a Medium/Large Medical Ambulatory Practice.</a:t>
            </a:r>
            <a:endParaRPr kumimoji="0" lang="en-US" b="0" i="0" u="none" strike="sngStrike" kern="1200" cap="none" spc="0" normalizeH="0" baseline="0" noProof="0" dirty="0">
              <a:ln>
                <a:noFill/>
              </a:ln>
              <a:effectLst/>
              <a:uLnTx/>
              <a:uFillTx/>
              <a:latin typeface="+mj-lt"/>
            </a:endParaRPr>
          </a:p>
        </p:txBody>
      </p:sp>
      <p:sp>
        <p:nvSpPr>
          <p:cNvPr id="7" name="Rectangle 6"/>
          <p:cNvSpPr/>
          <p:nvPr/>
        </p:nvSpPr>
        <p:spPr>
          <a:xfrm>
            <a:off x="228600" y="1010682"/>
            <a:ext cx="8634393" cy="1527272"/>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lvl="0" fontAlgn="base">
              <a:spcBef>
                <a:spcPct val="0"/>
              </a:spcBef>
              <a:spcAft>
                <a:spcPts val="1800"/>
              </a:spcAft>
              <a:defRPr/>
            </a:pPr>
            <a:r>
              <a:rPr lang="en-US" b="1" dirty="0">
                <a:solidFill>
                  <a:schemeClr val="bg1"/>
                </a:solidFill>
                <a:cs typeface="Arial" charset="0"/>
              </a:rPr>
              <a:t>As of Oct. 30, the HIway received 137 Attestation Forms and 55 HIE Exception Forms.</a:t>
            </a:r>
          </a:p>
          <a:p>
            <a:pPr lvl="0" fontAlgn="base">
              <a:spcBef>
                <a:spcPct val="0"/>
              </a:spcBef>
              <a:spcAft>
                <a:spcPts val="1800"/>
              </a:spcAft>
              <a:defRPr/>
            </a:pPr>
            <a:r>
              <a:rPr lang="en-US" b="1" dirty="0">
                <a:solidFill>
                  <a:schemeClr val="bg1"/>
                </a:solidFill>
                <a:cs typeface="Arial" charset="0"/>
              </a:rPr>
              <a:t>With submissions trailing off, the HIway plans shut down the attestation </a:t>
            </a:r>
            <a:br>
              <a:rPr lang="en-US" b="1" dirty="0">
                <a:solidFill>
                  <a:schemeClr val="bg1"/>
                </a:solidFill>
                <a:cs typeface="Arial" charset="0"/>
              </a:rPr>
            </a:br>
            <a:r>
              <a:rPr lang="en-US" b="1" dirty="0">
                <a:solidFill>
                  <a:schemeClr val="bg1"/>
                </a:solidFill>
                <a:cs typeface="Arial" charset="0"/>
              </a:rPr>
              <a:t>webform imminently.</a:t>
            </a:r>
            <a:endParaRPr kumimoji="0" lang="en-US" b="1" i="0" u="none" strike="noStrike" kern="1200" cap="none" spc="0" normalizeH="0" baseline="0" noProof="0" dirty="0">
              <a:ln>
                <a:noFill/>
              </a:ln>
              <a:solidFill>
                <a:schemeClr val="bg1"/>
              </a:solidFill>
              <a:effectLst/>
              <a:uLnTx/>
              <a:uFillTx/>
              <a:latin typeface="Calibri"/>
              <a:ea typeface="+mn-ea"/>
              <a:cs typeface="Arial" charset="0"/>
            </a:endParaRPr>
          </a:p>
        </p:txBody>
      </p:sp>
    </p:spTree>
    <p:extLst>
      <p:ext uri="{BB962C8B-B14F-4D97-AF65-F5344CB8AC3E}">
        <p14:creationId xmlns:p14="http://schemas.microsoft.com/office/powerpoint/2010/main" val="2300380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1" y="46038"/>
            <a:ext cx="6096002" cy="792162"/>
          </a:xfrm>
        </p:spPr>
        <p:txBody>
          <a:bodyPr/>
          <a:lstStyle/>
          <a:p>
            <a:r>
              <a:rPr lang="en-US" dirty="0"/>
              <a:t>Attestation use cases: </a:t>
            </a:r>
            <a:br>
              <a:rPr lang="en-US" dirty="0"/>
            </a:br>
            <a:r>
              <a:rPr lang="en-US" dirty="0"/>
              <a:t>Provider-to-provider transmissions</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14</a:t>
            </a:fld>
            <a:endParaRPr lang="en-US" dirty="0"/>
          </a:p>
        </p:txBody>
      </p:sp>
      <p:pic>
        <p:nvPicPr>
          <p:cNvPr id="2" name="Picture 1"/>
          <p:cNvPicPr>
            <a:picLocks noChangeAspect="1"/>
          </p:cNvPicPr>
          <p:nvPr/>
        </p:nvPicPr>
        <p:blipFill>
          <a:blip r:embed="rId3"/>
          <a:stretch>
            <a:fillRect/>
          </a:stretch>
        </p:blipFill>
        <p:spPr>
          <a:xfrm>
            <a:off x="152400" y="1636931"/>
            <a:ext cx="8839200" cy="4612745"/>
          </a:xfrm>
          <a:prstGeom prst="rect">
            <a:avLst/>
          </a:prstGeom>
        </p:spPr>
      </p:pic>
      <p:sp>
        <p:nvSpPr>
          <p:cNvPr id="4" name="TextBox 3"/>
          <p:cNvSpPr txBox="1"/>
          <p:nvPr/>
        </p:nvSpPr>
        <p:spPr>
          <a:xfrm>
            <a:off x="228600" y="990600"/>
            <a:ext cx="4343400" cy="523220"/>
          </a:xfrm>
          <a:prstGeom prst="rect">
            <a:avLst/>
          </a:prstGeom>
          <a:noFill/>
        </p:spPr>
        <p:txBody>
          <a:bodyPr wrap="square" rtlCol="0">
            <a:spAutoFit/>
          </a:bodyPr>
          <a:lstStyle/>
          <a:p>
            <a:r>
              <a:rPr lang="en-US" sz="2800" b="1" dirty="0"/>
              <a:t>Acute care hospitals</a:t>
            </a:r>
          </a:p>
        </p:txBody>
      </p:sp>
      <p:sp>
        <p:nvSpPr>
          <p:cNvPr id="9" name="TextBox 8"/>
          <p:cNvSpPr txBox="1"/>
          <p:nvPr/>
        </p:nvSpPr>
        <p:spPr>
          <a:xfrm>
            <a:off x="4572000" y="6372787"/>
            <a:ext cx="4572000" cy="369332"/>
          </a:xfrm>
          <a:prstGeom prst="rect">
            <a:avLst/>
          </a:prstGeom>
          <a:noFill/>
        </p:spPr>
        <p:txBody>
          <a:bodyPr wrap="square" rtlCol="0">
            <a:spAutoFit/>
          </a:bodyPr>
          <a:lstStyle/>
          <a:p>
            <a:r>
              <a:rPr lang="en-US" dirty="0"/>
              <a:t>*See Appendix B for detailed use case statistics</a:t>
            </a:r>
          </a:p>
        </p:txBody>
      </p:sp>
    </p:spTree>
    <p:extLst>
      <p:ext uri="{BB962C8B-B14F-4D97-AF65-F5344CB8AC3E}">
        <p14:creationId xmlns:p14="http://schemas.microsoft.com/office/powerpoint/2010/main" val="2011303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1" y="46038"/>
            <a:ext cx="6096002" cy="792162"/>
          </a:xfrm>
        </p:spPr>
        <p:txBody>
          <a:bodyPr/>
          <a:lstStyle/>
          <a:p>
            <a:r>
              <a:rPr lang="en-US" dirty="0"/>
              <a:t>Attestation use cases: </a:t>
            </a:r>
            <a:br>
              <a:rPr lang="en-US" dirty="0"/>
            </a:br>
            <a:r>
              <a:rPr lang="en-US" dirty="0"/>
              <a:t>Provider-to-provider transmissions</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15</a:t>
            </a:fld>
            <a:endParaRPr lang="en-US" dirty="0"/>
          </a:p>
        </p:txBody>
      </p:sp>
      <p:sp>
        <p:nvSpPr>
          <p:cNvPr id="4" name="TextBox 3"/>
          <p:cNvSpPr txBox="1"/>
          <p:nvPr/>
        </p:nvSpPr>
        <p:spPr>
          <a:xfrm>
            <a:off x="228600" y="990600"/>
            <a:ext cx="4343400" cy="523220"/>
          </a:xfrm>
          <a:prstGeom prst="rect">
            <a:avLst/>
          </a:prstGeom>
          <a:noFill/>
        </p:spPr>
        <p:txBody>
          <a:bodyPr wrap="square" rtlCol="0">
            <a:spAutoFit/>
          </a:bodyPr>
          <a:lstStyle/>
          <a:p>
            <a:r>
              <a:rPr lang="en-US" sz="2800" b="1" dirty="0"/>
              <a:t>Community health centers</a:t>
            </a:r>
          </a:p>
        </p:txBody>
      </p:sp>
      <p:pic>
        <p:nvPicPr>
          <p:cNvPr id="7" name="Picture 6"/>
          <p:cNvPicPr>
            <a:picLocks noChangeAspect="1"/>
          </p:cNvPicPr>
          <p:nvPr/>
        </p:nvPicPr>
        <p:blipFill>
          <a:blip r:embed="rId3"/>
          <a:stretch>
            <a:fillRect/>
          </a:stretch>
        </p:blipFill>
        <p:spPr>
          <a:xfrm>
            <a:off x="228600" y="1666220"/>
            <a:ext cx="8686800" cy="4583265"/>
          </a:xfrm>
          <a:prstGeom prst="rect">
            <a:avLst/>
          </a:prstGeom>
        </p:spPr>
      </p:pic>
      <p:sp>
        <p:nvSpPr>
          <p:cNvPr id="8" name="TextBox 7"/>
          <p:cNvSpPr txBox="1"/>
          <p:nvPr/>
        </p:nvSpPr>
        <p:spPr>
          <a:xfrm>
            <a:off x="4572000" y="6372787"/>
            <a:ext cx="4572000" cy="369332"/>
          </a:xfrm>
          <a:prstGeom prst="rect">
            <a:avLst/>
          </a:prstGeom>
          <a:noFill/>
        </p:spPr>
        <p:txBody>
          <a:bodyPr wrap="square" rtlCol="0">
            <a:spAutoFit/>
          </a:bodyPr>
          <a:lstStyle/>
          <a:p>
            <a:r>
              <a:rPr lang="en-US" dirty="0"/>
              <a:t>*See Appendix B for detailed use case statistics</a:t>
            </a:r>
          </a:p>
        </p:txBody>
      </p:sp>
    </p:spTree>
    <p:extLst>
      <p:ext uri="{BB962C8B-B14F-4D97-AF65-F5344CB8AC3E}">
        <p14:creationId xmlns:p14="http://schemas.microsoft.com/office/powerpoint/2010/main" val="817933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1" y="46038"/>
            <a:ext cx="6096002" cy="792162"/>
          </a:xfrm>
        </p:spPr>
        <p:txBody>
          <a:bodyPr/>
          <a:lstStyle/>
          <a:p>
            <a:r>
              <a:rPr lang="en-US" dirty="0"/>
              <a:t>Attestation use cases: </a:t>
            </a:r>
            <a:br>
              <a:rPr lang="en-US" dirty="0"/>
            </a:br>
            <a:r>
              <a:rPr lang="en-US" dirty="0"/>
              <a:t>Provider-to-provider transmissions</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16</a:t>
            </a:fld>
            <a:endParaRPr lang="en-US" dirty="0"/>
          </a:p>
        </p:txBody>
      </p:sp>
      <p:sp>
        <p:nvSpPr>
          <p:cNvPr id="4" name="TextBox 3"/>
          <p:cNvSpPr txBox="1"/>
          <p:nvPr/>
        </p:nvSpPr>
        <p:spPr>
          <a:xfrm>
            <a:off x="228600" y="990600"/>
            <a:ext cx="8458200" cy="523220"/>
          </a:xfrm>
          <a:prstGeom prst="rect">
            <a:avLst/>
          </a:prstGeom>
          <a:noFill/>
        </p:spPr>
        <p:txBody>
          <a:bodyPr wrap="square" rtlCol="0">
            <a:spAutoFit/>
          </a:bodyPr>
          <a:lstStyle/>
          <a:p>
            <a:r>
              <a:rPr lang="en-US" sz="2800" b="1" dirty="0"/>
              <a:t>Medium/large medical ambulatory practices</a:t>
            </a:r>
          </a:p>
        </p:txBody>
      </p:sp>
      <p:pic>
        <p:nvPicPr>
          <p:cNvPr id="2" name="Picture 1"/>
          <p:cNvPicPr>
            <a:picLocks noChangeAspect="1"/>
          </p:cNvPicPr>
          <p:nvPr/>
        </p:nvPicPr>
        <p:blipFill>
          <a:blip r:embed="rId3"/>
          <a:stretch>
            <a:fillRect/>
          </a:stretch>
        </p:blipFill>
        <p:spPr>
          <a:xfrm>
            <a:off x="0" y="1513820"/>
            <a:ext cx="9144000" cy="4722725"/>
          </a:xfrm>
          <a:prstGeom prst="rect">
            <a:avLst/>
          </a:prstGeom>
        </p:spPr>
      </p:pic>
      <p:sp>
        <p:nvSpPr>
          <p:cNvPr id="8" name="TextBox 7"/>
          <p:cNvSpPr txBox="1"/>
          <p:nvPr/>
        </p:nvSpPr>
        <p:spPr>
          <a:xfrm>
            <a:off x="4572000" y="6372787"/>
            <a:ext cx="4572000" cy="369332"/>
          </a:xfrm>
          <a:prstGeom prst="rect">
            <a:avLst/>
          </a:prstGeom>
          <a:noFill/>
        </p:spPr>
        <p:txBody>
          <a:bodyPr wrap="square" rtlCol="0">
            <a:spAutoFit/>
          </a:bodyPr>
          <a:lstStyle/>
          <a:p>
            <a:r>
              <a:rPr lang="en-US" dirty="0"/>
              <a:t>*See Appendix B for detailed use case statistics</a:t>
            </a:r>
          </a:p>
        </p:txBody>
      </p:sp>
    </p:spTree>
    <p:extLst>
      <p:ext uri="{BB962C8B-B14F-4D97-AF65-F5344CB8AC3E}">
        <p14:creationId xmlns:p14="http://schemas.microsoft.com/office/powerpoint/2010/main" val="4081522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Future attestation</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17</a:t>
            </a:fld>
            <a:endParaRPr lang="en-US" dirty="0"/>
          </a:p>
        </p:txBody>
      </p:sp>
      <p:sp>
        <p:nvSpPr>
          <p:cNvPr id="6" name="Rectangle 5"/>
          <p:cNvSpPr/>
          <p:nvPr/>
        </p:nvSpPr>
        <p:spPr>
          <a:xfrm>
            <a:off x="457200" y="2327050"/>
            <a:ext cx="8229600" cy="94955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HIE has evolved in recent years: Many provider organizations now exchange without messages “touching” the HIway</a:t>
            </a:r>
          </a:p>
        </p:txBody>
      </p:sp>
      <p:sp>
        <p:nvSpPr>
          <p:cNvPr id="7" name="Rectangle 6"/>
          <p:cNvSpPr/>
          <p:nvPr/>
        </p:nvSpPr>
        <p:spPr>
          <a:xfrm>
            <a:off x="443023" y="3443018"/>
            <a:ext cx="8229600" cy="1023749"/>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The HIway strives to advocate for the adoption of HIE, not to impose limitations or be a competitor</a:t>
            </a:r>
          </a:p>
        </p:txBody>
      </p:sp>
      <p:sp>
        <p:nvSpPr>
          <p:cNvPr id="8" name="Rectangle 7"/>
          <p:cNvSpPr/>
          <p:nvPr/>
        </p:nvSpPr>
        <p:spPr>
          <a:xfrm>
            <a:off x="443023" y="4633185"/>
            <a:ext cx="8229600" cy="1386615"/>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Accordingly, we are considering broadening the Connection Requirement to recognize alternative approaches to meeting the connection requirements (</a:t>
            </a:r>
            <a:r>
              <a:rPr lang="en-US" sz="2200" i="1" dirty="0">
                <a:solidFill>
                  <a:schemeClr val="tx1"/>
                </a:solidFill>
              </a:rPr>
              <a:t>e.g.</a:t>
            </a:r>
            <a:r>
              <a:rPr lang="en-US" sz="2200" dirty="0">
                <a:solidFill>
                  <a:schemeClr val="tx1"/>
                </a:solidFill>
              </a:rPr>
              <a:t>, Query </a:t>
            </a:r>
            <a:r>
              <a:rPr lang="en-US" sz="2200" dirty="0" err="1">
                <a:solidFill>
                  <a:schemeClr val="tx1"/>
                </a:solidFill>
              </a:rPr>
              <a:t>HIE</a:t>
            </a:r>
            <a:r>
              <a:rPr lang="en-US" sz="2200" dirty="0">
                <a:solidFill>
                  <a:schemeClr val="tx1"/>
                </a:solidFill>
              </a:rPr>
              <a:t> or HISP </a:t>
            </a:r>
            <a:br>
              <a:rPr lang="en-US" sz="2200" dirty="0">
                <a:solidFill>
                  <a:schemeClr val="tx1"/>
                </a:solidFill>
              </a:rPr>
            </a:br>
            <a:r>
              <a:rPr lang="en-US" sz="2200" dirty="0">
                <a:solidFill>
                  <a:schemeClr val="tx1"/>
                </a:solidFill>
              </a:rPr>
              <a:t>Direct Messages)</a:t>
            </a:r>
          </a:p>
        </p:txBody>
      </p:sp>
      <p:sp>
        <p:nvSpPr>
          <p:cNvPr id="9" name="Rectangle 8"/>
          <p:cNvSpPr/>
          <p:nvPr/>
        </p:nvSpPr>
        <p:spPr>
          <a:xfrm>
            <a:off x="443023" y="1207057"/>
            <a:ext cx="8229600" cy="953575"/>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Currently, to meet the Connection Requirement, one party must send/receive messages via the HIway</a:t>
            </a:r>
          </a:p>
        </p:txBody>
      </p:sp>
    </p:spTree>
    <p:extLst>
      <p:ext uri="{BB962C8B-B14F-4D97-AF65-F5344CB8AC3E}">
        <p14:creationId xmlns:p14="http://schemas.microsoft.com/office/powerpoint/2010/main" val="4057935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Discussion: Future attestation</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18</a:t>
            </a:fld>
            <a:endParaRPr lang="en-US" dirty="0"/>
          </a:p>
        </p:txBody>
      </p:sp>
      <p:sp>
        <p:nvSpPr>
          <p:cNvPr id="6" name="Rectangle 5"/>
          <p:cNvSpPr/>
          <p:nvPr/>
        </p:nvSpPr>
        <p:spPr>
          <a:xfrm>
            <a:off x="443023" y="2132579"/>
            <a:ext cx="8229600" cy="82296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Is this the correct way to accommodate the shifting HIE landscape?</a:t>
            </a:r>
          </a:p>
        </p:txBody>
      </p:sp>
      <p:sp>
        <p:nvSpPr>
          <p:cNvPr id="7" name="Rectangle 6"/>
          <p:cNvSpPr/>
          <p:nvPr/>
        </p:nvSpPr>
        <p:spPr>
          <a:xfrm>
            <a:off x="457200" y="4294651"/>
            <a:ext cx="8229600" cy="82296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Does this approach give provider organizations appropriate flexibility?</a:t>
            </a:r>
          </a:p>
        </p:txBody>
      </p:sp>
      <p:sp>
        <p:nvSpPr>
          <p:cNvPr id="8" name="Rectangle 7"/>
          <p:cNvSpPr/>
          <p:nvPr/>
        </p:nvSpPr>
        <p:spPr>
          <a:xfrm>
            <a:off x="457200" y="5375686"/>
            <a:ext cx="8229600" cy="82296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Should other changes be made to the Connection Requirement?</a:t>
            </a:r>
          </a:p>
        </p:txBody>
      </p:sp>
      <p:sp>
        <p:nvSpPr>
          <p:cNvPr id="9" name="Rectangle 8"/>
          <p:cNvSpPr/>
          <p:nvPr/>
        </p:nvSpPr>
        <p:spPr>
          <a:xfrm>
            <a:off x="443023" y="982614"/>
            <a:ext cx="8229600" cy="953575"/>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Questions and comments?</a:t>
            </a:r>
          </a:p>
        </p:txBody>
      </p:sp>
      <p:sp>
        <p:nvSpPr>
          <p:cNvPr id="11" name="Rectangle 10"/>
          <p:cNvSpPr/>
          <p:nvPr/>
        </p:nvSpPr>
        <p:spPr>
          <a:xfrm>
            <a:off x="443023" y="3213615"/>
            <a:ext cx="8229600" cy="82296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Should we require Direct messages or allow Query </a:t>
            </a:r>
            <a:r>
              <a:rPr lang="en-US" sz="2200" dirty="0" err="1">
                <a:solidFill>
                  <a:schemeClr val="tx1"/>
                </a:solidFill>
              </a:rPr>
              <a:t>HIE</a:t>
            </a:r>
            <a:r>
              <a:rPr lang="en-US" sz="2200" dirty="0">
                <a:solidFill>
                  <a:schemeClr val="tx1"/>
                </a:solidFill>
              </a:rPr>
              <a:t> use cases </a:t>
            </a:r>
            <a:br>
              <a:rPr lang="en-US" sz="2200" dirty="0">
                <a:solidFill>
                  <a:schemeClr val="tx1"/>
                </a:solidFill>
              </a:rPr>
            </a:br>
            <a:r>
              <a:rPr lang="en-US" sz="2200" dirty="0">
                <a:solidFill>
                  <a:schemeClr val="tx1"/>
                </a:solidFill>
              </a:rPr>
              <a:t>as well?</a:t>
            </a:r>
          </a:p>
        </p:txBody>
      </p:sp>
    </p:spTree>
    <p:extLst>
      <p:ext uri="{BB962C8B-B14F-4D97-AF65-F5344CB8AC3E}">
        <p14:creationId xmlns:p14="http://schemas.microsoft.com/office/powerpoint/2010/main" val="2988827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rtlCol="0" anchor="ctr" anchorCtr="0">
            <a:normAutofit/>
          </a:bodyPr>
          <a:lstStyle/>
          <a:p>
            <a:r>
              <a:rPr lang="en-US" dirty="0">
                <a:solidFill>
                  <a:schemeClr val="tx1"/>
                </a:solidFill>
              </a:rPr>
              <a:t>HIway education, outreach, and provider consulting services </a:t>
            </a:r>
            <a:br>
              <a:rPr lang="en-US" dirty="0">
                <a:solidFill>
                  <a:schemeClr val="tx1"/>
                </a:solidFill>
              </a:rPr>
            </a:br>
            <a:r>
              <a:rPr lang="en-US" dirty="0">
                <a:solidFill>
                  <a:schemeClr val="tx1"/>
                </a:solidFill>
              </a:rPr>
              <a:t>update</a:t>
            </a:r>
          </a:p>
          <a:p>
            <a:r>
              <a:rPr lang="en-US" b="0" i="1" dirty="0">
                <a:solidFill>
                  <a:schemeClr val="tx1"/>
                </a:solidFill>
              </a:rPr>
              <a:t>Laurance Stuntz &amp; Julie Creamer</a:t>
            </a:r>
          </a:p>
        </p:txBody>
      </p:sp>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a:t>
            </a:fld>
            <a:endParaRPr kumimoji="0" lang="en-US"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186329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Agenda</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4" name="Rectangle 3"/>
          <p:cNvSpPr/>
          <p:nvPr/>
        </p:nvSpPr>
        <p:spPr>
          <a:xfrm>
            <a:off x="800100" y="12954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indent="0">
              <a:buNone/>
            </a:pPr>
            <a:r>
              <a:rPr lang="en-US" sz="2000" dirty="0">
                <a:solidFill>
                  <a:schemeClr val="tx1"/>
                </a:solidFill>
              </a:rPr>
              <a:t>Undersecretary Lauren Peters</a:t>
            </a:r>
          </a:p>
          <a:p>
            <a:r>
              <a:rPr lang="en-US" sz="2000" b="1" dirty="0">
                <a:solidFill>
                  <a:schemeClr val="tx1"/>
                </a:solidFill>
              </a:rPr>
              <a:t>Market-based ENS Initiative — Regulation/certification update</a:t>
            </a:r>
          </a:p>
          <a:p>
            <a:pPr marL="457054" lvl="1" indent="0">
              <a:buNone/>
            </a:pPr>
            <a:r>
              <a:rPr lang="en-US" sz="2000" dirty="0">
                <a:solidFill>
                  <a:schemeClr val="tx1"/>
                </a:solidFill>
              </a:rPr>
              <a:t>Bert Ng   </a:t>
            </a:r>
          </a:p>
          <a:p>
            <a:r>
              <a:rPr lang="en-US" sz="2000" b="1" dirty="0">
                <a:solidFill>
                  <a:schemeClr val="tx1"/>
                </a:solidFill>
              </a:rPr>
              <a:t>HIway connection requirement/attestation update    </a:t>
            </a:r>
          </a:p>
          <a:p>
            <a:pPr marL="457054" lvl="1" indent="0">
              <a:buNone/>
            </a:pPr>
            <a:r>
              <a:rPr lang="en-US" sz="2000" dirty="0">
                <a:solidFill>
                  <a:schemeClr val="tx1"/>
                </a:solidFill>
              </a:rPr>
              <a:t>Chris Stuck-Girard </a:t>
            </a:r>
          </a:p>
          <a:p>
            <a:r>
              <a:rPr lang="en-US" sz="2000" b="1" dirty="0">
                <a:solidFill>
                  <a:schemeClr val="tx1"/>
                </a:solidFill>
              </a:rPr>
              <a:t>HIway education, outreach, and provider consulting services update</a:t>
            </a:r>
          </a:p>
          <a:p>
            <a:pPr marL="457054" lvl="1" indent="0">
              <a:buNone/>
            </a:pPr>
            <a:r>
              <a:rPr lang="en-US" sz="2000" dirty="0">
                <a:solidFill>
                  <a:schemeClr val="tx1"/>
                </a:solidFill>
              </a:rPr>
              <a:t>Laurance Stuntz &amp; Julie Creamer</a:t>
            </a:r>
          </a:p>
          <a:p>
            <a:r>
              <a:rPr lang="en-US" sz="2000" b="1" dirty="0">
                <a:solidFill>
                  <a:schemeClr val="tx1"/>
                </a:solidFill>
              </a:rPr>
              <a:t>Governor’s healthcare bill &amp; HIway strategic plan</a:t>
            </a:r>
          </a:p>
          <a:p>
            <a:pPr marL="457054" lvl="1" indent="0">
              <a:buNone/>
            </a:pPr>
            <a:r>
              <a:rPr lang="en-US" sz="2000" dirty="0">
                <a:solidFill>
                  <a:schemeClr val="tx1"/>
                </a:solidFill>
              </a:rPr>
              <a:t>Undersecretary Lauren Peters &amp; Bert Ng</a:t>
            </a:r>
          </a:p>
          <a:p>
            <a:r>
              <a:rPr lang="en-US" sz="2000" b="1" dirty="0">
                <a:solidFill>
                  <a:schemeClr val="tx1"/>
                </a:solidFill>
              </a:rPr>
              <a:t>Conclusion</a:t>
            </a:r>
          </a:p>
          <a:p>
            <a:pPr marL="457054" lvl="1" indent="0">
              <a:buNone/>
            </a:pPr>
            <a:r>
              <a:rPr lang="en-US" sz="2000" dirty="0">
                <a:solidFill>
                  <a:schemeClr val="tx1"/>
                </a:solidFill>
              </a:rPr>
              <a:t>Undersecretary Lauren Peters</a:t>
            </a:r>
          </a:p>
          <a:p>
            <a:pPr marL="457054" lvl="1" indent="0">
              <a:buNone/>
            </a:pPr>
            <a:endParaRPr lang="en-US" sz="2000" dirty="0">
              <a:solidFill>
                <a:schemeClr val="tx1"/>
              </a:solidFill>
            </a:endParaRPr>
          </a:p>
        </p:txBody>
      </p:sp>
    </p:spTree>
    <p:extLst>
      <p:ext uri="{BB962C8B-B14F-4D97-AF65-F5344CB8AC3E}">
        <p14:creationId xmlns:p14="http://schemas.microsoft.com/office/powerpoint/2010/main" val="3320654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pAutoFit/>
          </a:bodyPr>
          <a:lstStyle/>
          <a:p>
            <a:r>
              <a:rPr lang="en-US" sz="2700" dirty="0"/>
              <a:t>Mission statement</a:t>
            </a:r>
          </a:p>
        </p:txBody>
      </p:sp>
      <p:sp>
        <p:nvSpPr>
          <p:cNvPr id="8" name="Slide Number Placeholder 3"/>
          <p:cNvSpPr>
            <a:spLocks noGrp="1"/>
          </p:cNvSpPr>
          <p:nvPr>
            <p:ph type="sldNum" sz="quarter" idx="11"/>
          </p:nvPr>
        </p:nvSpPr>
        <p:spPr/>
        <p:txBody>
          <a:bodyPr/>
          <a:lstStyle/>
          <a:p>
            <a:pPr>
              <a:defRPr/>
            </a:pPr>
            <a:fld id="{949C2E20-F250-44B9-B926-B8B94A013B34}" type="slidenum">
              <a:rPr lang="en-US" smtClean="0"/>
              <a:pPr>
                <a:defRPr/>
              </a:pPr>
              <a:t>20</a:t>
            </a:fld>
            <a:endParaRPr lang="en-US" dirty="0"/>
          </a:p>
        </p:txBody>
      </p:sp>
      <p:sp>
        <p:nvSpPr>
          <p:cNvPr id="11" name="TextBox 10"/>
          <p:cNvSpPr txBox="1"/>
          <p:nvPr/>
        </p:nvSpPr>
        <p:spPr>
          <a:xfrm>
            <a:off x="319144" y="1101121"/>
            <a:ext cx="8576884" cy="3970318"/>
          </a:xfrm>
          <a:prstGeom prst="rect">
            <a:avLst/>
          </a:prstGeom>
          <a:noFill/>
        </p:spPr>
        <p:txBody>
          <a:bodyPr wrap="square" rtlCol="0">
            <a:spAutoFit/>
          </a:bodyPr>
          <a:lstStyle/>
          <a:p>
            <a:pPr marL="457054" lvl="1" eaLnBrk="0" hangingPunct="0">
              <a:spcBef>
                <a:spcPts val="0"/>
              </a:spcBef>
              <a:spcAft>
                <a:spcPts val="600"/>
              </a:spcAft>
            </a:pPr>
            <a:endParaRPr lang="en-US" sz="2800" dirty="0"/>
          </a:p>
          <a:p>
            <a:pPr marL="457054" lvl="1" eaLnBrk="0" hangingPunct="0">
              <a:spcBef>
                <a:spcPts val="600"/>
              </a:spcBef>
              <a:spcAft>
                <a:spcPts val="1200"/>
              </a:spcAft>
            </a:pPr>
            <a:r>
              <a:rPr lang="en-US" sz="2800" dirty="0"/>
              <a:t>“The mission of this team is to move health information exchange beyond baseline technical connectivity and ensure adoption and meaningful utilization of HIE by providers contributing to improved quality of care, improved patient outcomes, and reduced costs.”</a:t>
            </a:r>
            <a:endParaRPr lang="en-US" dirty="0"/>
          </a:p>
          <a:p>
            <a:pPr marL="1657204" lvl="3" indent="-285750" eaLnBrk="0" hangingPunct="0">
              <a:spcAft>
                <a:spcPts val="600"/>
              </a:spcAft>
              <a:buFontTx/>
              <a:buChar char="-"/>
            </a:pPr>
            <a:r>
              <a:rPr lang="en-US" dirty="0"/>
              <a:t>Mass HIway Adoption and Outreach Operational Plan, </a:t>
            </a:r>
            <a:br>
              <a:rPr lang="en-US" dirty="0"/>
            </a:br>
            <a:r>
              <a:rPr lang="en-US" dirty="0"/>
              <a:t>7/12/2018</a:t>
            </a:r>
          </a:p>
        </p:txBody>
      </p:sp>
    </p:spTree>
    <p:extLst>
      <p:ext uri="{BB962C8B-B14F-4D97-AF65-F5344CB8AC3E}">
        <p14:creationId xmlns:p14="http://schemas.microsoft.com/office/powerpoint/2010/main" val="2466766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 for HIway 2.0 migration</a:t>
            </a:r>
          </a:p>
        </p:txBody>
      </p:sp>
      <p:sp>
        <p:nvSpPr>
          <p:cNvPr id="8" name="Slide Number Placeholder 3"/>
          <p:cNvSpPr>
            <a:spLocks noGrp="1"/>
          </p:cNvSpPr>
          <p:nvPr>
            <p:ph type="sldNum" sz="quarter" idx="11"/>
          </p:nvPr>
        </p:nvSpPr>
        <p:spPr/>
        <p:txBody>
          <a:bodyPr/>
          <a:lstStyle/>
          <a:p>
            <a:pPr>
              <a:defRPr/>
            </a:pPr>
            <a:fld id="{949C2E20-F250-44B9-B926-B8B94A013B34}" type="slidenum">
              <a:rPr lang="en-US" smtClean="0"/>
              <a:pPr>
                <a:defRPr/>
              </a:pPr>
              <a:t>21</a:t>
            </a:fld>
            <a:endParaRPr lang="en-US" dirty="0"/>
          </a:p>
        </p:txBody>
      </p:sp>
      <p:sp>
        <p:nvSpPr>
          <p:cNvPr id="11" name="TextBox 10"/>
          <p:cNvSpPr txBox="1"/>
          <p:nvPr/>
        </p:nvSpPr>
        <p:spPr>
          <a:xfrm>
            <a:off x="113509" y="905720"/>
            <a:ext cx="8576884" cy="5324535"/>
          </a:xfrm>
          <a:prstGeom prst="rect">
            <a:avLst/>
          </a:prstGeom>
          <a:noFill/>
        </p:spPr>
        <p:txBody>
          <a:bodyPr wrap="square" rtlCol="0">
            <a:spAutoFit/>
          </a:bodyPr>
          <a:lstStyle/>
          <a:p>
            <a:pPr marL="457054" lvl="1" eaLnBrk="0" hangingPunct="0">
              <a:spcBef>
                <a:spcPts val="600"/>
              </a:spcBef>
              <a:spcAft>
                <a:spcPts val="600"/>
              </a:spcAft>
            </a:pPr>
            <a:r>
              <a:rPr lang="en-US" b="1" dirty="0"/>
              <a:t>Account Management and Outreach &amp; Education teams: </a:t>
            </a:r>
          </a:p>
          <a:p>
            <a:pPr marL="457054" lvl="1" eaLnBrk="0" hangingPunct="0">
              <a:spcAft>
                <a:spcPts val="1800"/>
              </a:spcAft>
            </a:pPr>
            <a:r>
              <a:rPr lang="en-US" sz="1600" dirty="0"/>
              <a:t>Worked together to ensure that all providers required to transition to HIway 2.0 were informed of the necessary migration steps in a timely fashion.</a:t>
            </a:r>
          </a:p>
          <a:p>
            <a:pPr marL="457054" lvl="1" eaLnBrk="0" hangingPunct="0">
              <a:spcBef>
                <a:spcPts val="600"/>
              </a:spcBef>
              <a:spcAft>
                <a:spcPts val="600"/>
              </a:spcAft>
            </a:pPr>
            <a:r>
              <a:rPr lang="en-US" b="1" dirty="0">
                <a:solidFill>
                  <a:srgbClr val="002060"/>
                </a:solidFill>
              </a:rPr>
              <a:t>Results:</a:t>
            </a:r>
          </a:p>
          <a:p>
            <a:pPr marL="514333" lvl="1">
              <a:spcAft>
                <a:spcPts val="1200"/>
              </a:spcAft>
              <a:defRPr/>
            </a:pPr>
            <a:r>
              <a:rPr lang="en-US" sz="1600" dirty="0">
                <a:solidFill>
                  <a:srgbClr val="002060"/>
                </a:solidFill>
              </a:rPr>
              <a:t>In 2019, the transition to 2.0 was completed on time and on schedule, and there was little feedback from providers regarding lack of awareness or lack of preparedness related to the transition.</a:t>
            </a:r>
          </a:p>
          <a:p>
            <a:pPr marL="514333" lvl="1">
              <a:spcAft>
                <a:spcPts val="1200"/>
              </a:spcAft>
              <a:defRPr/>
            </a:pPr>
            <a:r>
              <a:rPr lang="en-US" sz="1600" b="1" dirty="0">
                <a:solidFill>
                  <a:schemeClr val="tx2">
                    <a:lumMod val="75000"/>
                  </a:schemeClr>
                </a:solidFill>
              </a:rPr>
              <a:t>252 </a:t>
            </a:r>
            <a:r>
              <a:rPr lang="en-US" sz="1600" dirty="0">
                <a:solidFill>
                  <a:schemeClr val="tx2">
                    <a:lumMod val="75000"/>
                  </a:schemeClr>
                </a:solidFill>
              </a:rPr>
              <a:t>participants completed migrating their </a:t>
            </a:r>
            <a:r>
              <a:rPr lang="en-US" sz="1600" b="1" dirty="0">
                <a:solidFill>
                  <a:schemeClr val="tx2">
                    <a:lumMod val="75000"/>
                  </a:schemeClr>
                </a:solidFill>
              </a:rPr>
              <a:t>316 </a:t>
            </a:r>
            <a:r>
              <a:rPr lang="en-US" sz="1600" dirty="0">
                <a:solidFill>
                  <a:schemeClr val="tx2">
                    <a:lumMod val="75000"/>
                  </a:schemeClr>
                </a:solidFill>
              </a:rPr>
              <a:t>connections to HIway 2.0. </a:t>
            </a:r>
          </a:p>
          <a:p>
            <a:pPr marL="457054" lvl="1" eaLnBrk="0" hangingPunct="0">
              <a:spcBef>
                <a:spcPts val="600"/>
              </a:spcBef>
              <a:spcAft>
                <a:spcPts val="600"/>
              </a:spcAft>
            </a:pPr>
            <a:r>
              <a:rPr lang="en-US" b="1" dirty="0"/>
              <a:t>Support provided:</a:t>
            </a:r>
          </a:p>
          <a:p>
            <a:pPr marL="742804" lvl="1" indent="-285750" eaLnBrk="0" hangingPunct="0">
              <a:spcAft>
                <a:spcPts val="600"/>
              </a:spcAft>
              <a:buFont typeface="Arial" panose="020B0604020202020204" pitchFamily="34" charset="0"/>
              <a:buChar char="•"/>
            </a:pPr>
            <a:r>
              <a:rPr lang="en-US" sz="1600" dirty="0"/>
              <a:t>Live and recorded webinars to explain the migration process.</a:t>
            </a:r>
          </a:p>
          <a:p>
            <a:pPr marL="742804" lvl="1" indent="-285750" eaLnBrk="0" hangingPunct="0">
              <a:spcBef>
                <a:spcPts val="600"/>
              </a:spcBef>
              <a:spcAft>
                <a:spcPts val="600"/>
              </a:spcAft>
              <a:buFont typeface="Arial" panose="020B0604020202020204" pitchFamily="34" charset="0"/>
              <a:buChar char="•"/>
            </a:pPr>
            <a:r>
              <a:rPr lang="en-US" sz="1600" dirty="0"/>
              <a:t>Monthly newsletter reminders, targeted email blasts, personalized emails, phone calls.</a:t>
            </a:r>
          </a:p>
          <a:p>
            <a:pPr marL="742804" lvl="1" indent="-285750" eaLnBrk="0" hangingPunct="0">
              <a:spcBef>
                <a:spcPts val="600"/>
              </a:spcBef>
              <a:spcAft>
                <a:spcPts val="600"/>
              </a:spcAft>
              <a:buFont typeface="Arial" panose="020B0604020202020204" pitchFamily="34" charset="0"/>
              <a:buChar char="•"/>
            </a:pPr>
            <a:r>
              <a:rPr lang="en-US" sz="1600" dirty="0"/>
              <a:t>Hard copy final notices sent to all providers notifying them their HIway access would </a:t>
            </a:r>
            <a:br>
              <a:rPr lang="en-US" sz="1600" dirty="0"/>
            </a:br>
            <a:r>
              <a:rPr lang="en-US" sz="1600" dirty="0"/>
              <a:t>be terminated.</a:t>
            </a:r>
          </a:p>
          <a:p>
            <a:pPr marL="742804" lvl="1" indent="-285750" eaLnBrk="0" hangingPunct="0">
              <a:spcBef>
                <a:spcPts val="600"/>
              </a:spcBef>
              <a:spcAft>
                <a:spcPts val="600"/>
              </a:spcAft>
              <a:buFont typeface="Arial" panose="020B0604020202020204" pitchFamily="34" charset="0"/>
              <a:buChar char="•"/>
            </a:pPr>
            <a:r>
              <a:rPr lang="en-US" sz="1600" dirty="0"/>
              <a:t>Account Management support to complete Healthcare Organization (HCO) and Declaration of Identify (DOID) forms</a:t>
            </a:r>
          </a:p>
        </p:txBody>
      </p:sp>
    </p:spTree>
    <p:extLst>
      <p:ext uri="{BB962C8B-B14F-4D97-AF65-F5344CB8AC3E}">
        <p14:creationId xmlns:p14="http://schemas.microsoft.com/office/powerpoint/2010/main" val="2138450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700" dirty="0"/>
              <a:t>Support for attestation requirement</a:t>
            </a:r>
          </a:p>
        </p:txBody>
      </p:sp>
      <p:sp>
        <p:nvSpPr>
          <p:cNvPr id="8" name="Slide Number Placeholder 3"/>
          <p:cNvSpPr>
            <a:spLocks noGrp="1"/>
          </p:cNvSpPr>
          <p:nvPr>
            <p:ph type="sldNum" sz="quarter" idx="11"/>
          </p:nvPr>
        </p:nvSpPr>
        <p:spPr/>
        <p:txBody>
          <a:bodyPr/>
          <a:lstStyle/>
          <a:p>
            <a:pPr>
              <a:defRPr/>
            </a:pPr>
            <a:fld id="{949C2E20-F250-44B9-B926-B8B94A013B34}" type="slidenum">
              <a:rPr lang="en-US" smtClean="0"/>
              <a:pPr>
                <a:defRPr/>
              </a:pPr>
              <a:t>22</a:t>
            </a:fld>
            <a:endParaRPr lang="en-US" dirty="0"/>
          </a:p>
        </p:txBody>
      </p:sp>
      <p:sp>
        <p:nvSpPr>
          <p:cNvPr id="11" name="TextBox 10"/>
          <p:cNvSpPr txBox="1"/>
          <p:nvPr/>
        </p:nvSpPr>
        <p:spPr>
          <a:xfrm>
            <a:off x="76200" y="1066800"/>
            <a:ext cx="8824856" cy="4647426"/>
          </a:xfrm>
          <a:prstGeom prst="rect">
            <a:avLst/>
          </a:prstGeom>
          <a:noFill/>
        </p:spPr>
        <p:txBody>
          <a:bodyPr wrap="square" rtlCol="0">
            <a:spAutoFit/>
          </a:bodyPr>
          <a:lstStyle/>
          <a:p>
            <a:pPr marL="457054" lvl="1" eaLnBrk="0" hangingPunct="0">
              <a:spcBef>
                <a:spcPts val="600"/>
              </a:spcBef>
              <a:spcAft>
                <a:spcPts val="600"/>
              </a:spcAft>
            </a:pPr>
            <a:r>
              <a:rPr lang="en-US" b="1" dirty="0"/>
              <a:t>Account Management and Outreach &amp; Education teams:</a:t>
            </a:r>
          </a:p>
          <a:p>
            <a:pPr marL="457054" lvl="1" eaLnBrk="0" hangingPunct="0">
              <a:spcAft>
                <a:spcPts val="1800"/>
              </a:spcAft>
            </a:pPr>
            <a:r>
              <a:rPr lang="en-US" dirty="0"/>
              <a:t>Worked together to ensure that all providers required to attest in 2018 and 2019 were made aware of this requirement.</a:t>
            </a:r>
          </a:p>
          <a:p>
            <a:pPr marL="457054" lvl="1" eaLnBrk="0" hangingPunct="0">
              <a:spcBef>
                <a:spcPts val="600"/>
              </a:spcBef>
              <a:spcAft>
                <a:spcPts val="600"/>
              </a:spcAft>
            </a:pPr>
            <a:r>
              <a:rPr lang="en-US" b="1" dirty="0">
                <a:solidFill>
                  <a:srgbClr val="002060"/>
                </a:solidFill>
              </a:rPr>
              <a:t>Results:</a:t>
            </a:r>
          </a:p>
          <a:p>
            <a:pPr marL="457054" lvl="1" eaLnBrk="0" hangingPunct="0">
              <a:spcAft>
                <a:spcPts val="1800"/>
              </a:spcAft>
            </a:pPr>
            <a:r>
              <a:rPr lang="en-US" dirty="0">
                <a:solidFill>
                  <a:srgbClr val="002060"/>
                </a:solidFill>
              </a:rPr>
              <a:t>In 2019, attestation numbers were very high: 100% of hospitals, 93% of CHCs, and a strong majority of medium and large ambulatory practices.</a:t>
            </a:r>
          </a:p>
          <a:p>
            <a:pPr marL="457054" lvl="1" eaLnBrk="0" hangingPunct="0">
              <a:spcBef>
                <a:spcPts val="600"/>
              </a:spcBef>
              <a:spcAft>
                <a:spcPts val="600"/>
              </a:spcAft>
            </a:pPr>
            <a:r>
              <a:rPr lang="en-US" b="1" dirty="0"/>
              <a:t>Support Provided:</a:t>
            </a:r>
          </a:p>
          <a:p>
            <a:pPr marL="742804" lvl="1" indent="-285750" eaLnBrk="0" hangingPunct="0">
              <a:spcAft>
                <a:spcPts val="600"/>
              </a:spcAft>
              <a:buFont typeface="Arial" panose="020B0604020202020204" pitchFamily="34" charset="0"/>
              <a:buChar char="•"/>
            </a:pPr>
            <a:r>
              <a:rPr lang="en-US" sz="1700" dirty="0"/>
              <a:t>Live and recorded webinars to explain the requirements and the attestation process.</a:t>
            </a:r>
          </a:p>
          <a:p>
            <a:pPr marL="742804" lvl="1" indent="-285750" eaLnBrk="0" hangingPunct="0">
              <a:spcBef>
                <a:spcPts val="600"/>
              </a:spcBef>
              <a:spcAft>
                <a:spcPts val="600"/>
              </a:spcAft>
              <a:buFont typeface="Arial" panose="020B0604020202020204" pitchFamily="34" charset="0"/>
              <a:buChar char="•"/>
            </a:pPr>
            <a:r>
              <a:rPr lang="en-US" sz="1700" dirty="0"/>
              <a:t>Monthly newsletter reminders, targeted email blasts, personalized emails, phone calls.</a:t>
            </a:r>
          </a:p>
          <a:p>
            <a:pPr marL="742804" lvl="1" indent="-285750" eaLnBrk="0" hangingPunct="0">
              <a:spcBef>
                <a:spcPts val="600"/>
              </a:spcBef>
              <a:spcAft>
                <a:spcPts val="600"/>
              </a:spcAft>
              <a:buFont typeface="Arial" panose="020B0604020202020204" pitchFamily="34" charset="0"/>
              <a:buChar char="•"/>
            </a:pPr>
            <a:r>
              <a:rPr lang="en-US" sz="1700" dirty="0"/>
              <a:t>Hard copy final notices sent to all providers instructing them they are required to attest.</a:t>
            </a:r>
          </a:p>
          <a:p>
            <a:pPr marL="742804" lvl="1" indent="-285750" eaLnBrk="0" hangingPunct="0">
              <a:spcBef>
                <a:spcPts val="600"/>
              </a:spcBef>
              <a:spcAft>
                <a:spcPts val="600"/>
              </a:spcAft>
              <a:buFont typeface="Arial" panose="020B0604020202020204" pitchFamily="34" charset="0"/>
              <a:buChar char="•"/>
            </a:pPr>
            <a:r>
              <a:rPr lang="en-US" sz="1700" dirty="0"/>
              <a:t>Used MeHI’s Salesforce data and the most recent RPO data to ensure the Mass HIway has a comprehensive universe of providers.</a:t>
            </a:r>
          </a:p>
        </p:txBody>
      </p:sp>
    </p:spTree>
    <p:extLst>
      <p:ext uri="{BB962C8B-B14F-4D97-AF65-F5344CB8AC3E}">
        <p14:creationId xmlns:p14="http://schemas.microsoft.com/office/powerpoint/2010/main" val="949983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Provider Directory 2.0 (PD 2.0)	</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23</a:t>
            </a:fld>
            <a:endParaRPr lang="en-US" dirty="0"/>
          </a:p>
        </p:txBody>
      </p:sp>
      <p:sp>
        <p:nvSpPr>
          <p:cNvPr id="2" name="Content Placeholder 1"/>
          <p:cNvSpPr>
            <a:spLocks noGrp="1"/>
          </p:cNvSpPr>
          <p:nvPr>
            <p:ph idx="4294967295"/>
          </p:nvPr>
        </p:nvSpPr>
        <p:spPr>
          <a:xfrm>
            <a:off x="503663" y="894556"/>
            <a:ext cx="8610600" cy="5658644"/>
          </a:xfrm>
        </p:spPr>
        <p:txBody>
          <a:bodyPr/>
          <a:lstStyle/>
          <a:p>
            <a:pPr marL="0" indent="0">
              <a:spcBef>
                <a:spcPts val="600"/>
              </a:spcBef>
              <a:spcAft>
                <a:spcPts val="600"/>
              </a:spcAft>
              <a:buNone/>
            </a:pPr>
            <a:r>
              <a:rPr lang="en-US" dirty="0"/>
              <a:t>Account Management and Outreach &amp; Education teams:</a:t>
            </a:r>
          </a:p>
          <a:p>
            <a:pPr marL="0" indent="0">
              <a:spcBef>
                <a:spcPts val="0"/>
              </a:spcBef>
              <a:spcAft>
                <a:spcPts val="1800"/>
              </a:spcAft>
              <a:buNone/>
            </a:pPr>
            <a:r>
              <a:rPr lang="en-US" sz="1600" b="0" dirty="0"/>
              <a:t>Worked together to execute the Provider Directory 2.0 implementation project. The Account Management Team led the PD 2.0 implementation project on behalf of the Mass HIway.</a:t>
            </a:r>
          </a:p>
          <a:p>
            <a:pPr marL="0" indent="0">
              <a:spcBef>
                <a:spcPts val="0"/>
              </a:spcBef>
              <a:spcAft>
                <a:spcPts val="600"/>
              </a:spcAft>
              <a:buNone/>
            </a:pPr>
            <a:r>
              <a:rPr lang="en-US" dirty="0">
                <a:solidFill>
                  <a:srgbClr val="002060"/>
                </a:solidFill>
              </a:rPr>
              <a:t>Results:</a:t>
            </a:r>
          </a:p>
          <a:p>
            <a:pPr marL="0" indent="0">
              <a:spcBef>
                <a:spcPts val="0"/>
              </a:spcBef>
              <a:spcAft>
                <a:spcPts val="600"/>
              </a:spcAft>
              <a:buNone/>
            </a:pPr>
            <a:r>
              <a:rPr lang="en-US" sz="1600" b="0" dirty="0">
                <a:solidFill>
                  <a:srgbClr val="002060"/>
                </a:solidFill>
              </a:rPr>
              <a:t>Launched new process to gather updated provider data. Improved PD 2.0 Maintenance Template. Drafted new process. Conducted test pilots. Implemented outreach campaign to obtain PD files from all Mass HIway participants.</a:t>
            </a:r>
          </a:p>
          <a:p>
            <a:pPr marL="0" indent="0">
              <a:spcBef>
                <a:spcPts val="600"/>
              </a:spcBef>
              <a:spcAft>
                <a:spcPts val="600"/>
              </a:spcAft>
              <a:buNone/>
            </a:pPr>
            <a:r>
              <a:rPr lang="en-US" dirty="0"/>
              <a:t>Support Provided:</a:t>
            </a:r>
            <a:endParaRPr lang="en-US" sz="1700" b="0" dirty="0"/>
          </a:p>
          <a:p>
            <a:pPr>
              <a:spcBef>
                <a:spcPts val="600"/>
              </a:spcBef>
              <a:spcAft>
                <a:spcPts val="600"/>
              </a:spcAft>
            </a:pPr>
            <a:r>
              <a:rPr lang="en-US" sz="1600" b="0" dirty="0"/>
              <a:t>Analyzed PD 1.0 template and developed crosswalk showing changes from PD 1.0 to PD 2.0 and incorporating Direct Trust v2.5 format.</a:t>
            </a:r>
          </a:p>
          <a:p>
            <a:pPr>
              <a:spcBef>
                <a:spcPts val="600"/>
              </a:spcBef>
              <a:spcAft>
                <a:spcPts val="600"/>
              </a:spcAft>
            </a:pPr>
            <a:r>
              <a:rPr lang="en-US" sz="1600" b="0" dirty="0"/>
              <a:t>Added instructions to all fields on the template, as well as instructions for completion.</a:t>
            </a:r>
          </a:p>
          <a:p>
            <a:pPr>
              <a:spcBef>
                <a:spcPts val="600"/>
              </a:spcBef>
              <a:spcAft>
                <a:spcPts val="600"/>
              </a:spcAft>
            </a:pPr>
            <a:r>
              <a:rPr lang="en-US" sz="1600" b="0" dirty="0"/>
              <a:t>A pilot of the PD 2.0 template has been completed and PD outreach to additional provider organizations is underway with high utilizers (provider-to-provider use cases) being prioritized. </a:t>
            </a:r>
          </a:p>
          <a:p>
            <a:pPr>
              <a:spcBef>
                <a:spcPts val="600"/>
              </a:spcBef>
              <a:spcAft>
                <a:spcPts val="600"/>
              </a:spcAft>
            </a:pPr>
            <a:r>
              <a:rPr lang="en-US" sz="1600" b="0" dirty="0"/>
              <a:t>Testing of PD 2.0 with inclusion of all Massachusetts Direct Trust providers is underway.</a:t>
            </a:r>
          </a:p>
          <a:p>
            <a:pPr>
              <a:spcBef>
                <a:spcPts val="600"/>
              </a:spcBef>
              <a:spcAft>
                <a:spcPts val="600"/>
              </a:spcAft>
            </a:pPr>
            <a:r>
              <a:rPr lang="en-US" sz="1600" b="0" dirty="0"/>
              <a:t>A new process for collecting and updating Provider Directory information from all providers is underway and will be finalized by the end of the calendar year.</a:t>
            </a:r>
          </a:p>
        </p:txBody>
      </p:sp>
    </p:spTree>
    <p:extLst>
      <p:ext uri="{BB962C8B-B14F-4D97-AF65-F5344CB8AC3E}">
        <p14:creationId xmlns:p14="http://schemas.microsoft.com/office/powerpoint/2010/main" val="792222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HAUS Services Initiative	</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24</a:t>
            </a:fld>
            <a:endParaRPr lang="en-US" dirty="0"/>
          </a:p>
        </p:txBody>
      </p:sp>
      <p:sp>
        <p:nvSpPr>
          <p:cNvPr id="2" name="Content Placeholder 1"/>
          <p:cNvSpPr>
            <a:spLocks noGrp="1"/>
          </p:cNvSpPr>
          <p:nvPr>
            <p:ph idx="4294967295"/>
          </p:nvPr>
        </p:nvSpPr>
        <p:spPr>
          <a:xfrm>
            <a:off x="76200" y="1066800"/>
            <a:ext cx="9067800" cy="5688013"/>
          </a:xfrm>
        </p:spPr>
        <p:txBody>
          <a:bodyPr/>
          <a:lstStyle/>
          <a:p>
            <a:pPr marL="457054" lvl="1" indent="0">
              <a:spcBef>
                <a:spcPts val="600"/>
              </a:spcBef>
              <a:spcAft>
                <a:spcPts val="600"/>
              </a:spcAft>
              <a:buNone/>
            </a:pPr>
            <a:r>
              <a:rPr lang="en-US" b="1" dirty="0"/>
              <a:t>Account Management and Outreach &amp; Education teams:</a:t>
            </a:r>
          </a:p>
          <a:p>
            <a:pPr marL="457054" lvl="1" indent="0">
              <a:spcBef>
                <a:spcPts val="0"/>
              </a:spcBef>
              <a:spcAft>
                <a:spcPts val="1800"/>
              </a:spcAft>
              <a:buNone/>
            </a:pPr>
            <a:r>
              <a:rPr lang="en-US" sz="1600" dirty="0"/>
              <a:t>Worked together to promote HAUS Services. The Account Management team worked with providers to explain the services, obtain signed agreements, and deliver the services.</a:t>
            </a:r>
          </a:p>
          <a:p>
            <a:pPr marL="457054" lvl="1" indent="0">
              <a:spcBef>
                <a:spcPts val="600"/>
              </a:spcBef>
              <a:spcAft>
                <a:spcPts val="600"/>
              </a:spcAft>
              <a:buNone/>
            </a:pPr>
            <a:r>
              <a:rPr lang="en-US" b="1" dirty="0">
                <a:solidFill>
                  <a:srgbClr val="002060"/>
                </a:solidFill>
              </a:rPr>
              <a:t>Results:</a:t>
            </a:r>
          </a:p>
          <a:p>
            <a:pPr marL="457054" lvl="1" indent="0">
              <a:spcBef>
                <a:spcPts val="0"/>
              </a:spcBef>
              <a:spcAft>
                <a:spcPts val="1800"/>
              </a:spcAft>
              <a:buNone/>
            </a:pPr>
            <a:r>
              <a:rPr lang="en-US" sz="1600" dirty="0">
                <a:solidFill>
                  <a:srgbClr val="002060"/>
                </a:solidFill>
              </a:rPr>
              <a:t>Completed 2 HAUS engagements with 9 signed Terms of Participation Agreements and actively engaged with 11 organizations, exceeding the goal of 8 enrolled organizations.</a:t>
            </a:r>
          </a:p>
          <a:p>
            <a:pPr marL="457054" lvl="1" indent="0">
              <a:spcBef>
                <a:spcPts val="0"/>
              </a:spcBef>
              <a:spcAft>
                <a:spcPts val="1800"/>
              </a:spcAft>
              <a:buNone/>
            </a:pPr>
            <a:r>
              <a:rPr lang="en-US" b="1" dirty="0"/>
              <a:t>Support Provided:</a:t>
            </a:r>
          </a:p>
          <a:p>
            <a:pPr marL="742804" lvl="1" indent="-285750">
              <a:spcBef>
                <a:spcPts val="0"/>
              </a:spcBef>
              <a:spcAft>
                <a:spcPts val="300"/>
              </a:spcAft>
              <a:buFont typeface="Arial" panose="020B0604020202020204" pitchFamily="34" charset="0"/>
              <a:buChar char="•"/>
            </a:pPr>
            <a:r>
              <a:rPr lang="en-US" sz="1600" dirty="0"/>
              <a:t>AM team partnered closely with ACO/CP team and had monthly meetings with the CP Leadership Team. HAUS Services have been promoted via CP weekly digests.</a:t>
            </a:r>
          </a:p>
          <a:p>
            <a:pPr marL="742804" lvl="1" indent="-285750">
              <a:spcBef>
                <a:spcPts val="600"/>
              </a:spcBef>
              <a:spcAft>
                <a:spcPts val="300"/>
              </a:spcAft>
              <a:buFont typeface="Arial" panose="020B0604020202020204" pitchFamily="34" charset="0"/>
              <a:buChar char="•"/>
            </a:pPr>
            <a:r>
              <a:rPr lang="en-US" sz="1600" dirty="0"/>
              <a:t>AM team also partnered closely with the HIway Policy team and offered HAUS services to all organizations that have not yet attested or who completed an exception form.</a:t>
            </a:r>
          </a:p>
          <a:p>
            <a:pPr marL="742804" lvl="1" indent="-285750">
              <a:spcBef>
                <a:spcPts val="600"/>
              </a:spcBef>
              <a:spcAft>
                <a:spcPts val="300"/>
              </a:spcAft>
              <a:buFont typeface="Arial" panose="020B0604020202020204" pitchFamily="34" charset="0"/>
              <a:buChar char="•"/>
            </a:pPr>
            <a:r>
              <a:rPr lang="en-US" sz="1600" dirty="0"/>
              <a:t>Promoted HAUS via monthly newsletter, targeted email blasts, personalized emails, and calls.</a:t>
            </a:r>
          </a:p>
          <a:p>
            <a:pPr marL="742804" lvl="1" indent="-285750">
              <a:spcBef>
                <a:spcPts val="600"/>
              </a:spcBef>
              <a:spcAft>
                <a:spcPts val="300"/>
              </a:spcAft>
              <a:buFont typeface="Arial" panose="020B0604020202020204" pitchFamily="34" charset="0"/>
              <a:buChar char="•"/>
            </a:pPr>
            <a:r>
              <a:rPr lang="en-US" sz="1600" dirty="0"/>
              <a:t>Extensive website materials were developed to promote the value of HAUS Services.</a:t>
            </a:r>
          </a:p>
          <a:p>
            <a:pPr marL="742804" lvl="1" indent="-285750">
              <a:spcBef>
                <a:spcPts val="600"/>
              </a:spcBef>
              <a:spcAft>
                <a:spcPts val="300"/>
              </a:spcAft>
              <a:buFont typeface="Arial" panose="020B0604020202020204" pitchFamily="34" charset="0"/>
              <a:buChar char="•"/>
            </a:pPr>
            <a:r>
              <a:rPr lang="en-US" sz="1600" dirty="0"/>
              <a:t>Live and recorded webinars to explain the HAUS Services (9 total with 2 dedicated to HAUS).</a:t>
            </a:r>
          </a:p>
          <a:p>
            <a:pPr marL="742804" lvl="1" indent="-285750">
              <a:spcBef>
                <a:spcPts val="600"/>
              </a:spcBef>
              <a:spcAft>
                <a:spcPts val="300"/>
              </a:spcAft>
              <a:buFont typeface="Arial" panose="020B0604020202020204" pitchFamily="34" charset="0"/>
              <a:buChar char="•"/>
            </a:pPr>
            <a:r>
              <a:rPr lang="en-US" sz="1600" dirty="0"/>
              <a:t>Hosted 5 Process Improvement Learning Collaboratives/Workshops to advance active use of HIE.</a:t>
            </a:r>
          </a:p>
        </p:txBody>
      </p:sp>
    </p:spTree>
    <p:extLst>
      <p:ext uri="{BB962C8B-B14F-4D97-AF65-F5344CB8AC3E}">
        <p14:creationId xmlns:p14="http://schemas.microsoft.com/office/powerpoint/2010/main" val="723477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HAUS engagements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25</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143061369"/>
              </p:ext>
            </p:extLst>
          </p:nvPr>
        </p:nvGraphicFramePr>
        <p:xfrm>
          <a:off x="381000" y="1066800"/>
          <a:ext cx="8458199" cy="5264371"/>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gridCol w="1523999">
                  <a:extLst>
                    <a:ext uri="{9D8B030D-6E8A-4147-A177-3AD203B41FA5}">
                      <a16:colId xmlns:a16="http://schemas.microsoft.com/office/drawing/2014/main" val="20002"/>
                    </a:ext>
                  </a:extLst>
                </a:gridCol>
              </a:tblGrid>
              <a:tr h="329155">
                <a:tc>
                  <a:txBody>
                    <a:bodyPr/>
                    <a:lstStyle/>
                    <a:p>
                      <a:r>
                        <a:rPr lang="en-US" sz="1400" dirty="0"/>
                        <a:t>Provider</a:t>
                      </a:r>
                      <a:r>
                        <a:rPr lang="en-US" sz="1400" baseline="0" dirty="0"/>
                        <a:t> Organization</a:t>
                      </a:r>
                      <a:endParaRPr lang="en-US" sz="1400" dirty="0"/>
                    </a:p>
                  </a:txBody>
                  <a:tcPr/>
                </a:tc>
                <a:tc>
                  <a:txBody>
                    <a:bodyPr/>
                    <a:lstStyle/>
                    <a:p>
                      <a:r>
                        <a:rPr lang="en-US" sz="1400" dirty="0"/>
                        <a:t>Use Case</a:t>
                      </a:r>
                    </a:p>
                  </a:txBody>
                  <a:tcPr/>
                </a:tc>
                <a:tc>
                  <a:txBody>
                    <a:bodyPr/>
                    <a:lstStyle/>
                    <a:p>
                      <a:r>
                        <a:rPr lang="en-US" sz="1400" dirty="0"/>
                        <a:t>Status</a:t>
                      </a:r>
                    </a:p>
                  </a:txBody>
                  <a:tcPr/>
                </a:tc>
                <a:extLst>
                  <a:ext uri="{0D108BD9-81ED-4DB2-BD59-A6C34878D82A}">
                    <a16:rowId xmlns:a16="http://schemas.microsoft.com/office/drawing/2014/main" val="10000"/>
                  </a:ext>
                </a:extLst>
              </a:tr>
              <a:tr h="526855">
                <a:tc>
                  <a:txBody>
                    <a:bodyPr/>
                    <a:lstStyle/>
                    <a:p>
                      <a:r>
                        <a:rPr lang="en-US" sz="1400" dirty="0"/>
                        <a:t>North</a:t>
                      </a:r>
                      <a:r>
                        <a:rPr lang="en-US" sz="1400" baseline="0" dirty="0"/>
                        <a:t> Shore Community Health</a:t>
                      </a:r>
                      <a:endParaRPr lang="en-US" sz="1400" dirty="0"/>
                    </a:p>
                  </a:txBody>
                  <a:tcPr/>
                </a:tc>
                <a:tc>
                  <a:txBody>
                    <a:bodyPr/>
                    <a:lstStyle/>
                    <a:p>
                      <a:r>
                        <a:rPr lang="en-US" sz="1400" dirty="0"/>
                        <a:t>Referrals</a:t>
                      </a:r>
                      <a:r>
                        <a:rPr lang="en-US" sz="1400" baseline="0" dirty="0"/>
                        <a:t> to orthopedic specialist </a:t>
                      </a:r>
                      <a:endParaRPr lang="en-US" sz="1400" dirty="0"/>
                    </a:p>
                  </a:txBody>
                  <a:tcPr/>
                </a:tc>
                <a:tc>
                  <a:txBody>
                    <a:bodyPr/>
                    <a:lstStyle/>
                    <a:p>
                      <a:r>
                        <a:rPr lang="en-US" sz="1400" dirty="0"/>
                        <a:t>Complete</a:t>
                      </a:r>
                    </a:p>
                  </a:txBody>
                  <a:tcPr/>
                </a:tc>
                <a:extLst>
                  <a:ext uri="{0D108BD9-81ED-4DB2-BD59-A6C34878D82A}">
                    <a16:rowId xmlns:a16="http://schemas.microsoft.com/office/drawing/2014/main" val="10001"/>
                  </a:ext>
                </a:extLst>
              </a:tr>
              <a:tr h="656723">
                <a:tc>
                  <a:txBody>
                    <a:bodyPr/>
                    <a:lstStyle/>
                    <a:p>
                      <a:r>
                        <a:rPr lang="en-US" sz="1400" dirty="0"/>
                        <a:t>Hallmark</a:t>
                      </a:r>
                      <a:r>
                        <a:rPr lang="en-US" sz="1400" baseline="0" dirty="0"/>
                        <a:t> PHO Phase 1</a:t>
                      </a:r>
                      <a:endParaRPr lang="en-US" sz="1400" dirty="0"/>
                    </a:p>
                  </a:txBody>
                  <a:tcPr/>
                </a:tc>
                <a:tc>
                  <a:txBody>
                    <a:bodyPr/>
                    <a:lstStyle/>
                    <a:p>
                      <a:r>
                        <a:rPr lang="en-US" sz="1400" dirty="0"/>
                        <a:t>Referrals</a:t>
                      </a:r>
                      <a:r>
                        <a:rPr lang="en-US" sz="1400" baseline="0" dirty="0"/>
                        <a:t> to specialists</a:t>
                      </a:r>
                      <a:endParaRPr lang="en-US" sz="1400" dirty="0"/>
                    </a:p>
                  </a:txBody>
                  <a:tcPr/>
                </a:tc>
                <a:tc>
                  <a:txBody>
                    <a:bodyPr/>
                    <a:lstStyle/>
                    <a:p>
                      <a:r>
                        <a:rPr lang="en-US" sz="1400" dirty="0"/>
                        <a:t>Complete</a:t>
                      </a:r>
                    </a:p>
                  </a:txBody>
                  <a:tcPr/>
                </a:tc>
                <a:extLst>
                  <a:ext uri="{0D108BD9-81ED-4DB2-BD59-A6C34878D82A}">
                    <a16:rowId xmlns:a16="http://schemas.microsoft.com/office/drawing/2014/main" val="10002"/>
                  </a:ext>
                </a:extLst>
              </a:tr>
              <a:tr h="576020">
                <a:tc>
                  <a:txBody>
                    <a:bodyPr/>
                    <a:lstStyle/>
                    <a:p>
                      <a:r>
                        <a:rPr lang="en-US" sz="1400" dirty="0"/>
                        <a:t>Women’s Health Care</a:t>
                      </a:r>
                    </a:p>
                  </a:txBody>
                  <a:tcPr/>
                </a:tc>
                <a:tc>
                  <a:txBody>
                    <a:bodyPr/>
                    <a:lstStyle/>
                    <a:p>
                      <a:r>
                        <a:rPr lang="en-US" sz="1400" baseline="0" dirty="0"/>
                        <a:t>Receiving discharge summaries with Beth Israel Deaconess Medical Center</a:t>
                      </a:r>
                      <a:endParaRPr lang="en-US" sz="1400" dirty="0"/>
                    </a:p>
                  </a:txBody>
                  <a:tcPr/>
                </a:tc>
                <a:tc>
                  <a:txBody>
                    <a:bodyPr/>
                    <a:lstStyle/>
                    <a:p>
                      <a:r>
                        <a:rPr lang="en-US" sz="1400" dirty="0"/>
                        <a:t>Complete</a:t>
                      </a:r>
                    </a:p>
                  </a:txBody>
                  <a:tcPr/>
                </a:tc>
                <a:extLst>
                  <a:ext uri="{0D108BD9-81ED-4DB2-BD59-A6C34878D82A}">
                    <a16:rowId xmlns:a16="http://schemas.microsoft.com/office/drawing/2014/main" val="10003"/>
                  </a:ext>
                </a:extLst>
              </a:tr>
              <a:tr h="460609">
                <a:tc>
                  <a:txBody>
                    <a:bodyPr/>
                    <a:lstStyle/>
                    <a:p>
                      <a:r>
                        <a:rPr lang="en-US" sz="1400" dirty="0"/>
                        <a:t>BayPath</a:t>
                      </a:r>
                      <a:r>
                        <a:rPr lang="en-US" sz="1400" baseline="0" dirty="0"/>
                        <a:t> Elder Services</a:t>
                      </a:r>
                      <a:endParaRPr lang="en-US" sz="1400" dirty="0"/>
                    </a:p>
                  </a:txBody>
                  <a:tcPr/>
                </a:tc>
                <a:tc>
                  <a:txBody>
                    <a:bodyPr/>
                    <a:lstStyle/>
                    <a:p>
                      <a:r>
                        <a:rPr lang="en-US" sz="1400" dirty="0"/>
                        <a:t>Electronically</a:t>
                      </a:r>
                      <a:r>
                        <a:rPr lang="en-US" sz="1400" baseline="0" dirty="0"/>
                        <a:t> ex</a:t>
                      </a:r>
                      <a:r>
                        <a:rPr lang="en-US" sz="1400" dirty="0"/>
                        <a:t>changing</a:t>
                      </a:r>
                      <a:r>
                        <a:rPr lang="en-US" sz="1400" baseline="0" dirty="0"/>
                        <a:t> information with </a:t>
                      </a:r>
                      <a:br>
                        <a:rPr lang="en-US" sz="1400" baseline="0" dirty="0"/>
                      </a:br>
                      <a:r>
                        <a:rPr lang="en-US" sz="1400" baseline="0" dirty="0"/>
                        <a:t>rehab facilities</a:t>
                      </a:r>
                      <a:endParaRPr lang="en-US" sz="1400" dirty="0"/>
                    </a:p>
                  </a:txBody>
                  <a:tcPr/>
                </a:tc>
                <a:tc>
                  <a:txBody>
                    <a:bodyPr/>
                    <a:lstStyle/>
                    <a:p>
                      <a:r>
                        <a:rPr lang="en-US" sz="1400" dirty="0"/>
                        <a:t>In</a:t>
                      </a:r>
                      <a:r>
                        <a:rPr lang="en-US" sz="1400" baseline="0" dirty="0"/>
                        <a:t> process</a:t>
                      </a:r>
                      <a:endParaRPr lang="en-US" sz="1400" dirty="0"/>
                    </a:p>
                  </a:txBody>
                  <a:tcPr/>
                </a:tc>
                <a:extLst>
                  <a:ext uri="{0D108BD9-81ED-4DB2-BD59-A6C34878D82A}">
                    <a16:rowId xmlns:a16="http://schemas.microsoft.com/office/drawing/2014/main" val="10004"/>
                  </a:ext>
                </a:extLst>
              </a:tr>
              <a:tr h="460609">
                <a:tc>
                  <a:txBody>
                    <a:bodyPr/>
                    <a:lstStyle/>
                    <a:p>
                      <a:r>
                        <a:rPr lang="en-US" sz="1400" dirty="0"/>
                        <a:t>Jewish Healthcare</a:t>
                      </a:r>
                      <a:r>
                        <a:rPr lang="en-US" sz="1400" baseline="0" dirty="0"/>
                        <a:t> Center</a:t>
                      </a:r>
                      <a:endParaRPr lang="en-US" sz="1400" dirty="0"/>
                    </a:p>
                  </a:txBody>
                  <a:tcPr/>
                </a:tc>
                <a:tc>
                  <a:txBody>
                    <a:bodyPr/>
                    <a:lstStyle/>
                    <a:p>
                      <a:r>
                        <a:rPr lang="en-US" sz="1400" dirty="0"/>
                        <a:t>Receiving</a:t>
                      </a:r>
                      <a:r>
                        <a:rPr lang="en-US" sz="1400" baseline="0" dirty="0"/>
                        <a:t> discharge summaries and CCDs </a:t>
                      </a:r>
                      <a:br>
                        <a:rPr lang="en-US" sz="1400" baseline="0" dirty="0"/>
                      </a:br>
                      <a:r>
                        <a:rPr lang="en-US" sz="1400" baseline="0" dirty="0"/>
                        <a:t>from hospitals</a:t>
                      </a:r>
                      <a:endParaRPr lang="en-US" sz="1400" dirty="0"/>
                    </a:p>
                  </a:txBody>
                  <a:tcPr/>
                </a:tc>
                <a:tc>
                  <a:txBody>
                    <a:bodyPr/>
                    <a:lstStyle/>
                    <a:p>
                      <a:r>
                        <a:rPr lang="en-US" sz="1400" dirty="0"/>
                        <a:t>In</a:t>
                      </a:r>
                      <a:r>
                        <a:rPr lang="en-US" sz="1400" baseline="0" dirty="0"/>
                        <a:t> process</a:t>
                      </a:r>
                      <a:endParaRPr lang="en-US" sz="1400" dirty="0"/>
                    </a:p>
                  </a:txBody>
                  <a:tcPr/>
                </a:tc>
                <a:extLst>
                  <a:ext uri="{0D108BD9-81ED-4DB2-BD59-A6C34878D82A}">
                    <a16:rowId xmlns:a16="http://schemas.microsoft.com/office/drawing/2014/main" val="10005"/>
                  </a:ext>
                </a:extLst>
              </a:tr>
              <a:tr h="460609">
                <a:tc>
                  <a:txBody>
                    <a:bodyPr/>
                    <a:lstStyle/>
                    <a:p>
                      <a:r>
                        <a:rPr lang="en-US" sz="1400" dirty="0"/>
                        <a:t>Merrimack</a:t>
                      </a:r>
                      <a:r>
                        <a:rPr lang="en-US" sz="1400" baseline="0" dirty="0"/>
                        <a:t> Valley ACO</a:t>
                      </a:r>
                      <a:endParaRPr lang="en-US" sz="1400" dirty="0"/>
                    </a:p>
                  </a:txBody>
                  <a:tcPr/>
                </a:tc>
                <a:tc>
                  <a:txBody>
                    <a:bodyPr/>
                    <a:lstStyle/>
                    <a:p>
                      <a:r>
                        <a:rPr lang="en-US" sz="1400" dirty="0"/>
                        <a:t>Exchanging care plans with Community</a:t>
                      </a:r>
                      <a:r>
                        <a:rPr lang="en-US" sz="1400" baseline="0" dirty="0"/>
                        <a:t> Partners</a:t>
                      </a:r>
                      <a:endParaRPr lang="en-US" sz="1400" dirty="0"/>
                    </a:p>
                  </a:txBody>
                  <a:tcPr/>
                </a:tc>
                <a:tc>
                  <a:txBody>
                    <a:bodyPr/>
                    <a:lstStyle/>
                    <a:p>
                      <a:r>
                        <a:rPr lang="en-US" sz="1400" dirty="0"/>
                        <a:t>In process</a:t>
                      </a:r>
                    </a:p>
                  </a:txBody>
                  <a:tcPr/>
                </a:tc>
                <a:extLst>
                  <a:ext uri="{0D108BD9-81ED-4DB2-BD59-A6C34878D82A}">
                    <a16:rowId xmlns:a16="http://schemas.microsoft.com/office/drawing/2014/main" val="10006"/>
                  </a:ext>
                </a:extLst>
              </a:tr>
              <a:tr h="559563">
                <a:tc>
                  <a:txBody>
                    <a:bodyPr/>
                    <a:lstStyle/>
                    <a:p>
                      <a:r>
                        <a:rPr lang="en-US" sz="1400" dirty="0"/>
                        <a:t>South Boston Community </a:t>
                      </a:r>
                      <a:br>
                        <a:rPr lang="en-US" sz="1400" dirty="0"/>
                      </a:br>
                      <a:r>
                        <a:rPr lang="en-US" sz="1400" dirty="0"/>
                        <a:t>Health</a:t>
                      </a:r>
                      <a:r>
                        <a:rPr lang="en-US" sz="1400" baseline="0" dirty="0"/>
                        <a:t> Center</a:t>
                      </a:r>
                      <a:endParaRPr lang="en-US" sz="1400" dirty="0"/>
                    </a:p>
                  </a:txBody>
                  <a:tcPr/>
                </a:tc>
                <a:tc>
                  <a:txBody>
                    <a:bodyPr/>
                    <a:lstStyle/>
                    <a:p>
                      <a:r>
                        <a:rPr lang="en-US" sz="1400" dirty="0"/>
                        <a:t>Receiving ADTs and discharge</a:t>
                      </a:r>
                      <a:r>
                        <a:rPr lang="en-US" sz="1400" baseline="0" dirty="0"/>
                        <a:t> summaries from Tufts Medical Center</a:t>
                      </a:r>
                      <a:endParaRPr lang="en-US" sz="1400" dirty="0"/>
                    </a:p>
                  </a:txBody>
                  <a:tcPr/>
                </a:tc>
                <a:tc>
                  <a:txBody>
                    <a:bodyPr/>
                    <a:lstStyle/>
                    <a:p>
                      <a:r>
                        <a:rPr lang="en-US" sz="1400" dirty="0"/>
                        <a:t>In p</a:t>
                      </a:r>
                      <a:r>
                        <a:rPr lang="en-US" sz="1400" baseline="0" dirty="0"/>
                        <a:t>rocess</a:t>
                      </a:r>
                      <a:endParaRPr lang="en-US" sz="1400" dirty="0"/>
                    </a:p>
                  </a:txBody>
                  <a:tcPr/>
                </a:tc>
                <a:extLst>
                  <a:ext uri="{0D108BD9-81ED-4DB2-BD59-A6C34878D82A}">
                    <a16:rowId xmlns:a16="http://schemas.microsoft.com/office/drawing/2014/main" val="10007"/>
                  </a:ext>
                </a:extLst>
              </a:tr>
              <a:tr h="559563">
                <a:tc>
                  <a:txBody>
                    <a:bodyPr/>
                    <a:lstStyle/>
                    <a:p>
                      <a:r>
                        <a:rPr lang="en-US" sz="1400" dirty="0"/>
                        <a:t>Broad Reach Liberty Commons</a:t>
                      </a:r>
                    </a:p>
                  </a:txBody>
                  <a:tcPr/>
                </a:tc>
                <a:tc>
                  <a:txBody>
                    <a:bodyPr/>
                    <a:lstStyle/>
                    <a:p>
                      <a:r>
                        <a:rPr lang="en-US" sz="1400" dirty="0"/>
                        <a:t>Use case pending</a:t>
                      </a:r>
                    </a:p>
                  </a:txBody>
                  <a:tcPr/>
                </a:tc>
                <a:tc>
                  <a:txBody>
                    <a:bodyPr/>
                    <a:lstStyle/>
                    <a:p>
                      <a:r>
                        <a:rPr lang="en-US" sz="1400" dirty="0"/>
                        <a:t>Exploratory</a:t>
                      </a:r>
                      <a:r>
                        <a:rPr lang="en-US" sz="1400" baseline="0" dirty="0"/>
                        <a:t> </a:t>
                      </a:r>
                      <a:endParaRPr lang="en-US" sz="1400" dirty="0"/>
                    </a:p>
                  </a:txBody>
                  <a:tcPr/>
                </a:tc>
                <a:extLst>
                  <a:ext uri="{0D108BD9-81ED-4DB2-BD59-A6C34878D82A}">
                    <a16:rowId xmlns:a16="http://schemas.microsoft.com/office/drawing/2014/main" val="10008"/>
                  </a:ext>
                </a:extLst>
              </a:tr>
              <a:tr h="559563">
                <a:tc>
                  <a:txBody>
                    <a:bodyPr/>
                    <a:lstStyle/>
                    <a:p>
                      <a:r>
                        <a:rPr lang="en-US" sz="1400" dirty="0"/>
                        <a:t>Natick</a:t>
                      </a:r>
                      <a:r>
                        <a:rPr lang="en-US" sz="1400" baseline="0" dirty="0"/>
                        <a:t> Walpole VNA</a:t>
                      </a:r>
                      <a:endParaRPr lang="en-US" sz="1400" dirty="0"/>
                    </a:p>
                  </a:txBody>
                  <a:tcPr/>
                </a:tc>
                <a:tc>
                  <a:txBody>
                    <a:bodyPr/>
                    <a:lstStyle/>
                    <a:p>
                      <a:r>
                        <a:rPr lang="en-US" sz="1400" dirty="0"/>
                        <a:t>Sending authorizations to insurance companies</a:t>
                      </a:r>
                    </a:p>
                  </a:txBody>
                  <a:tcPr/>
                </a:tc>
                <a:tc>
                  <a:txBody>
                    <a:bodyPr/>
                    <a:lstStyle/>
                    <a:p>
                      <a:r>
                        <a:rPr lang="en-US" sz="1400" dirty="0"/>
                        <a:t>Exploratory</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399277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Priorities for </a:t>
            </a:r>
            <a:r>
              <a:rPr lang="en-US" dirty="0" err="1"/>
              <a:t>SFY</a:t>
            </a:r>
            <a:r>
              <a:rPr lang="en-US" dirty="0"/>
              <a:t> 2020 </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26</a:t>
            </a:fld>
            <a:endParaRPr lang="en-US" dirty="0"/>
          </a:p>
        </p:txBody>
      </p:sp>
      <p:sp>
        <p:nvSpPr>
          <p:cNvPr id="4" name="Rectangle 3"/>
          <p:cNvSpPr/>
          <p:nvPr/>
        </p:nvSpPr>
        <p:spPr>
          <a:xfrm>
            <a:off x="381000" y="1505397"/>
            <a:ext cx="8001000" cy="4678204"/>
          </a:xfrm>
          <a:prstGeom prst="rect">
            <a:avLst/>
          </a:prstGeom>
        </p:spPr>
        <p:txBody>
          <a:bodyPr wrap="square">
            <a:spAutoFit/>
          </a:bodyPr>
          <a:lstStyle/>
          <a:p>
            <a:pPr>
              <a:spcBef>
                <a:spcPts val="600"/>
              </a:spcBef>
              <a:spcAft>
                <a:spcPts val="600"/>
              </a:spcAft>
            </a:pPr>
            <a:r>
              <a:rPr lang="en-US" sz="2000" b="1" dirty="0"/>
              <a:t>Support new initiatives:</a:t>
            </a:r>
          </a:p>
          <a:p>
            <a:pPr marL="342900" indent="-342900">
              <a:spcBef>
                <a:spcPts val="600"/>
              </a:spcBef>
              <a:spcAft>
                <a:spcPts val="600"/>
              </a:spcAft>
              <a:buFont typeface="Arial" pitchFamily="34" charset="0"/>
              <a:buChar char="•"/>
            </a:pPr>
            <a:r>
              <a:rPr lang="en-US" sz="2000" dirty="0"/>
              <a:t>Support the launch of </a:t>
            </a:r>
            <a:r>
              <a:rPr lang="en-US" sz="2000" b="1" dirty="0"/>
              <a:t>ENS </a:t>
            </a:r>
            <a:r>
              <a:rPr lang="en-US" sz="2000" dirty="0"/>
              <a:t>and </a:t>
            </a:r>
            <a:r>
              <a:rPr lang="en-US" sz="2000" b="1" dirty="0"/>
              <a:t>Query HIE</a:t>
            </a:r>
            <a:r>
              <a:rPr lang="en-US" sz="2000" dirty="0"/>
              <a:t> (including Carequality / CommonWell) and promote and educate providers on these initiatives. </a:t>
            </a:r>
          </a:p>
          <a:p>
            <a:pPr marL="342900" indent="-342900">
              <a:spcBef>
                <a:spcPts val="600"/>
              </a:spcBef>
              <a:spcAft>
                <a:spcPts val="600"/>
              </a:spcAft>
              <a:buFont typeface="Arial" pitchFamily="34" charset="0"/>
              <a:buChar char="•"/>
            </a:pPr>
            <a:r>
              <a:rPr lang="en-US" sz="2000" dirty="0"/>
              <a:t>Drive the implementation of </a:t>
            </a:r>
            <a:r>
              <a:rPr lang="en-US" sz="2000" b="1" dirty="0"/>
              <a:t>Provider Directory 2.0 </a:t>
            </a:r>
            <a:r>
              <a:rPr lang="en-US" sz="2000" dirty="0"/>
              <a:t>and ensure all providers confirm provider listings in the directory. </a:t>
            </a:r>
          </a:p>
          <a:p>
            <a:pPr marL="800100" lvl="1" indent="-342900">
              <a:spcBef>
                <a:spcPts val="600"/>
              </a:spcBef>
              <a:spcAft>
                <a:spcPts val="600"/>
              </a:spcAft>
              <a:buFont typeface="Arial" pitchFamily="34" charset="0"/>
              <a:buChar char="•"/>
            </a:pPr>
            <a:r>
              <a:rPr lang="en-US" sz="2000" dirty="0"/>
              <a:t>Establish a quarterly update process to ensure PD accuracy.</a:t>
            </a:r>
          </a:p>
          <a:p>
            <a:pPr marL="800100" lvl="1" indent="-342900">
              <a:spcBef>
                <a:spcPts val="600"/>
              </a:spcBef>
              <a:spcAft>
                <a:spcPts val="600"/>
              </a:spcAft>
              <a:buFont typeface="Arial" pitchFamily="34" charset="0"/>
              <a:buChar char="•"/>
            </a:pPr>
            <a:r>
              <a:rPr lang="en-US" sz="2000" dirty="0"/>
              <a:t>Work closely with</a:t>
            </a:r>
            <a:r>
              <a:rPr lang="en-US" sz="2000" b="1" dirty="0"/>
              <a:t> DirectTrust </a:t>
            </a:r>
            <a:r>
              <a:rPr lang="en-US" sz="2000" dirty="0"/>
              <a:t>to become a significant contributor in the </a:t>
            </a:r>
            <a:r>
              <a:rPr lang="en-US" sz="2000" b="1" dirty="0"/>
              <a:t>National Provider Directory </a:t>
            </a:r>
            <a:r>
              <a:rPr lang="en-US" sz="2000" dirty="0"/>
              <a:t>movement by working with providers to ensure high-quality data.</a:t>
            </a:r>
          </a:p>
          <a:p>
            <a:pPr marL="342900" indent="-342900">
              <a:spcBef>
                <a:spcPts val="600"/>
              </a:spcBef>
              <a:spcAft>
                <a:spcPts val="600"/>
              </a:spcAft>
              <a:buFont typeface="Arial" pitchFamily="34" charset="0"/>
              <a:buChar char="•"/>
            </a:pPr>
            <a:r>
              <a:rPr lang="en-US" sz="2000" b="1" dirty="0"/>
              <a:t>Expand HAUS Services </a:t>
            </a:r>
            <a:r>
              <a:rPr lang="en-US" sz="2000" dirty="0"/>
              <a:t>to include ongoing Provider Directory work and promotion of Certified ENS Vendors.</a:t>
            </a:r>
          </a:p>
          <a:p>
            <a:pPr>
              <a:spcBef>
                <a:spcPts val="600"/>
              </a:spcBef>
              <a:spcAft>
                <a:spcPts val="600"/>
              </a:spcAft>
              <a:buFont typeface="Arial" pitchFamily="34" charset="0"/>
              <a:buChar char="•"/>
            </a:pPr>
            <a:endParaRPr lang="en-US" dirty="0"/>
          </a:p>
        </p:txBody>
      </p:sp>
    </p:spTree>
    <p:extLst>
      <p:ext uri="{BB962C8B-B14F-4D97-AF65-F5344CB8AC3E}">
        <p14:creationId xmlns:p14="http://schemas.microsoft.com/office/powerpoint/2010/main" val="36845059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Priorities for </a:t>
            </a:r>
            <a:r>
              <a:rPr lang="en-US" dirty="0" err="1"/>
              <a:t>SFY</a:t>
            </a:r>
            <a:r>
              <a:rPr lang="en-US" dirty="0"/>
              <a:t> 2020</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27</a:t>
            </a:fld>
            <a:endParaRPr lang="en-US" dirty="0"/>
          </a:p>
        </p:txBody>
      </p:sp>
      <p:sp>
        <p:nvSpPr>
          <p:cNvPr id="4" name="Content Placeholder 1"/>
          <p:cNvSpPr txBox="1">
            <a:spLocks/>
          </p:cNvSpPr>
          <p:nvPr/>
        </p:nvSpPr>
        <p:spPr>
          <a:xfrm>
            <a:off x="288925" y="1636709"/>
            <a:ext cx="8763000" cy="4830766"/>
          </a:xfrm>
          <a:prstGeom prst="rect">
            <a:avLst/>
          </a:prstGeom>
        </p:spPr>
        <p:txBody>
          <a:bodyPr/>
          <a:lstStyle>
            <a:lvl1pPr marL="342791" indent="-342791"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spcAft>
                <a:spcPts val="600"/>
              </a:spcAft>
              <a:buNone/>
            </a:pPr>
            <a:r>
              <a:rPr lang="en-US" sz="2000" dirty="0"/>
              <a:t>Continued support of ongoing initiatives:</a:t>
            </a:r>
            <a:br>
              <a:rPr lang="en-US" sz="2000" dirty="0"/>
            </a:br>
            <a:endParaRPr lang="en-US" sz="2000" dirty="0"/>
          </a:p>
          <a:p>
            <a:pPr marL="342900" indent="-342900">
              <a:spcBef>
                <a:spcPts val="600"/>
              </a:spcBef>
              <a:spcAft>
                <a:spcPts val="600"/>
              </a:spcAft>
              <a:buFont typeface="Arial" pitchFamily="34" charset="0"/>
              <a:buChar char="•"/>
            </a:pPr>
            <a:r>
              <a:rPr lang="en-US" sz="2000" b="0" dirty="0"/>
              <a:t>Promote and support 2020 attestation requirement and continue to increase the number of provider organizations that attest.</a:t>
            </a:r>
          </a:p>
          <a:p>
            <a:pPr>
              <a:spcBef>
                <a:spcPts val="600"/>
              </a:spcBef>
              <a:spcAft>
                <a:spcPts val="600"/>
              </a:spcAft>
              <a:buFont typeface="Arial" pitchFamily="34" charset="0"/>
              <a:buChar char="•"/>
            </a:pPr>
            <a:r>
              <a:rPr lang="en-US" sz="2000" b="0" dirty="0"/>
              <a:t>Promote HAUS Services for ACOs and CPs and other organizations that must meet the connection requirement and/or need to otherwise augment </a:t>
            </a:r>
            <a:br>
              <a:rPr lang="en-US" sz="2000" b="0" dirty="0"/>
            </a:br>
            <a:r>
              <a:rPr lang="en-US" sz="2000" b="0" dirty="0"/>
              <a:t>HIE capacity.</a:t>
            </a:r>
          </a:p>
          <a:p>
            <a:pPr>
              <a:spcBef>
                <a:spcPts val="600"/>
              </a:spcBef>
              <a:spcAft>
                <a:spcPts val="600"/>
              </a:spcAft>
              <a:buFont typeface="Arial" pitchFamily="34" charset="0"/>
              <a:buChar char="•"/>
            </a:pPr>
            <a:r>
              <a:rPr lang="en-US" sz="2000" b="0" dirty="0"/>
              <a:t>Expand learning collaboratives, workshops, toolkits, webinars, and HIway/MeHI websites to promote, and support providers in, HIE implementation.</a:t>
            </a:r>
          </a:p>
          <a:p>
            <a:pPr>
              <a:spcBef>
                <a:spcPts val="600"/>
              </a:spcBef>
              <a:spcAft>
                <a:spcPts val="600"/>
              </a:spcAft>
              <a:buFont typeface="Arial" pitchFamily="34" charset="0"/>
              <a:buChar char="•"/>
            </a:pPr>
            <a:r>
              <a:rPr lang="en-US" sz="2000" b="0" dirty="0"/>
              <a:t>Expand identification and documentation of use cases and provider health information exchange patterns and relationships.</a:t>
            </a:r>
          </a:p>
          <a:p>
            <a:pPr marL="0" indent="0">
              <a:spcBef>
                <a:spcPts val="600"/>
              </a:spcBef>
              <a:spcAft>
                <a:spcPts val="1200"/>
              </a:spcAft>
              <a:buNone/>
            </a:pPr>
            <a:endParaRPr lang="en-US" sz="1600" b="0" dirty="0"/>
          </a:p>
          <a:p>
            <a:pPr marL="342900" indent="-342900">
              <a:spcBef>
                <a:spcPts val="600"/>
              </a:spcBef>
              <a:spcAft>
                <a:spcPts val="1200"/>
              </a:spcAft>
              <a:buFont typeface="+mj-lt"/>
              <a:buAutoNum type="arabicPeriod"/>
            </a:pPr>
            <a:endParaRPr lang="en-US" sz="1600" b="0" dirty="0"/>
          </a:p>
        </p:txBody>
      </p:sp>
    </p:spTree>
    <p:extLst>
      <p:ext uri="{BB962C8B-B14F-4D97-AF65-F5344CB8AC3E}">
        <p14:creationId xmlns:p14="http://schemas.microsoft.com/office/powerpoint/2010/main" val="22445152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28</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Governor’s healthcare bill &amp; HIway strategic plan </a:t>
            </a:r>
          </a:p>
          <a:p>
            <a:r>
              <a:rPr lang="en-US" dirty="0">
                <a:solidFill>
                  <a:schemeClr val="tx1"/>
                </a:solidFill>
              </a:rPr>
              <a:t>Undersecretary Lauren Peters &amp; Bert Ng</a:t>
            </a:r>
          </a:p>
        </p:txBody>
      </p:sp>
    </p:spTree>
    <p:extLst>
      <p:ext uri="{BB962C8B-B14F-4D97-AF65-F5344CB8AC3E}">
        <p14:creationId xmlns:p14="http://schemas.microsoft.com/office/powerpoint/2010/main" val="1878610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2E69-3292-49FF-9BC7-1D13363A4A88}"/>
              </a:ext>
            </a:extLst>
          </p:cNvPr>
          <p:cNvSpPr>
            <a:spLocks noGrp="1"/>
          </p:cNvSpPr>
          <p:nvPr>
            <p:ph type="title"/>
          </p:nvPr>
        </p:nvSpPr>
        <p:spPr>
          <a:xfrm>
            <a:off x="762001" y="0"/>
            <a:ext cx="6172199" cy="792162"/>
          </a:xfrm>
        </p:spPr>
        <p:txBody>
          <a:bodyPr/>
          <a:lstStyle/>
          <a:p>
            <a:r>
              <a:rPr lang="en-US" dirty="0"/>
              <a:t>Governor’s legislation – HIE provisions</a:t>
            </a:r>
          </a:p>
        </p:txBody>
      </p:sp>
      <p:sp>
        <p:nvSpPr>
          <p:cNvPr id="3" name="Slide Number Placeholder 2">
            <a:extLst>
              <a:ext uri="{FF2B5EF4-FFF2-40B4-BE49-F238E27FC236}">
                <a16:creationId xmlns:a16="http://schemas.microsoft.com/office/drawing/2014/main" id="{F6314515-EB01-4B2C-95EE-EE0AEA3B4F5A}"/>
              </a:ext>
            </a:extLst>
          </p:cNvPr>
          <p:cNvSpPr>
            <a:spLocks noGrp="1"/>
          </p:cNvSpPr>
          <p:nvPr>
            <p:ph type="sldNum" sz="quarter" idx="11"/>
          </p:nvPr>
        </p:nvSpPr>
        <p:spPr/>
        <p:txBody>
          <a:bodyPr/>
          <a:lstStyle/>
          <a:p>
            <a:pPr>
              <a:defRPr/>
            </a:pPr>
            <a:fld id="{C368D18A-47D3-417B-8049-0A96DF46771A}" type="slidenum">
              <a:rPr lang="en-US" smtClean="0"/>
              <a:pPr>
                <a:defRPr/>
              </a:pPr>
              <a:t>29</a:t>
            </a:fld>
            <a:endParaRPr lang="en-US" dirty="0"/>
          </a:p>
        </p:txBody>
      </p:sp>
      <p:sp>
        <p:nvSpPr>
          <p:cNvPr id="4" name="Rectangle 3">
            <a:extLst>
              <a:ext uri="{FF2B5EF4-FFF2-40B4-BE49-F238E27FC236}">
                <a16:creationId xmlns:a16="http://schemas.microsoft.com/office/drawing/2014/main" id="{8F64AA7D-1009-469C-9F7E-817E514C36C6}"/>
              </a:ext>
            </a:extLst>
          </p:cNvPr>
          <p:cNvSpPr/>
          <p:nvPr/>
        </p:nvSpPr>
        <p:spPr>
          <a:xfrm>
            <a:off x="457200" y="1093305"/>
            <a:ext cx="8229600"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On October 18, 2019, Governor Baker filed H.4134, An Act to improve health care by investing in VALUE. </a:t>
            </a:r>
            <a:r>
              <a:rPr lang="en-US" dirty="0">
                <a:solidFill>
                  <a:schemeClr val="bg1"/>
                </a:solidFill>
              </a:rPr>
              <a:t>The legislation proposes several key changes related to health information exchange and the HIT Council.  </a:t>
            </a:r>
          </a:p>
        </p:txBody>
      </p:sp>
      <p:grpSp>
        <p:nvGrpSpPr>
          <p:cNvPr id="13" name="Group 12">
            <a:extLst>
              <a:ext uri="{FF2B5EF4-FFF2-40B4-BE49-F238E27FC236}">
                <a16:creationId xmlns:a16="http://schemas.microsoft.com/office/drawing/2014/main" id="{7CA8BE3A-7340-4EA1-A9B7-83A9BB835D86}"/>
              </a:ext>
            </a:extLst>
          </p:cNvPr>
          <p:cNvGrpSpPr/>
          <p:nvPr/>
        </p:nvGrpSpPr>
        <p:grpSpPr>
          <a:xfrm>
            <a:off x="457200" y="2133600"/>
            <a:ext cx="8229600" cy="1371600"/>
            <a:chOff x="457200" y="2308848"/>
            <a:chExt cx="8229600" cy="1371600"/>
          </a:xfrm>
        </p:grpSpPr>
        <p:sp>
          <p:nvSpPr>
            <p:cNvPr id="6" name="Rectangle 5">
              <a:extLst>
                <a:ext uri="{FF2B5EF4-FFF2-40B4-BE49-F238E27FC236}">
                  <a16:creationId xmlns:a16="http://schemas.microsoft.com/office/drawing/2014/main" id="{59EE85C9-8515-4C6D-BA08-3E85815B7083}"/>
                </a:ext>
              </a:extLst>
            </p:cNvPr>
            <p:cNvSpPr/>
            <p:nvPr/>
          </p:nvSpPr>
          <p:spPr>
            <a:xfrm>
              <a:off x="457200" y="2308848"/>
              <a:ext cx="41148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HIT Council</a:t>
              </a:r>
            </a:p>
          </p:txBody>
        </p:sp>
        <p:sp>
          <p:nvSpPr>
            <p:cNvPr id="7" name="Rectangle 6">
              <a:extLst>
                <a:ext uri="{FF2B5EF4-FFF2-40B4-BE49-F238E27FC236}">
                  <a16:creationId xmlns:a16="http://schemas.microsoft.com/office/drawing/2014/main" id="{BFABB990-5511-4565-8F1D-26E3AB547A19}"/>
                </a:ext>
              </a:extLst>
            </p:cNvPr>
            <p:cNvSpPr/>
            <p:nvPr/>
          </p:nvSpPr>
          <p:spPr>
            <a:xfrm>
              <a:off x="457200" y="2766048"/>
              <a:ext cx="8229600"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Modifies the membership of the HIT Council to include a more diverse set </a:t>
              </a:r>
              <a:br>
                <a:rPr lang="en-US" dirty="0">
                  <a:solidFill>
                    <a:schemeClr val="tx1"/>
                  </a:solidFill>
                </a:rPr>
              </a:br>
              <a:r>
                <a:rPr lang="en-US" dirty="0">
                  <a:solidFill>
                    <a:schemeClr val="tx1"/>
                  </a:solidFill>
                </a:rPr>
                <a:t>of perspectives </a:t>
              </a:r>
            </a:p>
            <a:p>
              <a:pPr marL="285750" indent="-285750">
                <a:buFont typeface="Arial" panose="020B0604020202020204" pitchFamily="34" charset="0"/>
                <a:buChar char="•"/>
              </a:pPr>
              <a:r>
                <a:rPr lang="en-US" dirty="0">
                  <a:solidFill>
                    <a:schemeClr val="tx1"/>
                  </a:solidFill>
                  <a:sym typeface="Wingdings" panose="05000000000000000000" pitchFamily="2" charset="2"/>
                </a:rPr>
                <a:t>Includes representatives from the life sciences and digital health industries</a:t>
              </a:r>
              <a:endParaRPr lang="en-US" dirty="0">
                <a:solidFill>
                  <a:schemeClr val="tx1"/>
                </a:solidFill>
              </a:endParaRPr>
            </a:p>
          </p:txBody>
        </p:sp>
      </p:grpSp>
      <p:grpSp>
        <p:nvGrpSpPr>
          <p:cNvPr id="14" name="Group 13">
            <a:extLst>
              <a:ext uri="{FF2B5EF4-FFF2-40B4-BE49-F238E27FC236}">
                <a16:creationId xmlns:a16="http://schemas.microsoft.com/office/drawing/2014/main" id="{B24979B2-2B0B-4FB9-83D2-347A44FA0F19}"/>
              </a:ext>
            </a:extLst>
          </p:cNvPr>
          <p:cNvGrpSpPr/>
          <p:nvPr/>
        </p:nvGrpSpPr>
        <p:grpSpPr>
          <a:xfrm>
            <a:off x="457200" y="3600799"/>
            <a:ext cx="8229600" cy="1385539"/>
            <a:chOff x="457200" y="3981591"/>
            <a:chExt cx="8229600" cy="1385539"/>
          </a:xfrm>
        </p:grpSpPr>
        <p:sp>
          <p:nvSpPr>
            <p:cNvPr id="8" name="Rectangle 7">
              <a:extLst>
                <a:ext uri="{FF2B5EF4-FFF2-40B4-BE49-F238E27FC236}">
                  <a16:creationId xmlns:a16="http://schemas.microsoft.com/office/drawing/2014/main" id="{1F751025-9D0A-400C-844A-8D6137699111}"/>
                </a:ext>
              </a:extLst>
            </p:cNvPr>
            <p:cNvSpPr/>
            <p:nvPr/>
          </p:nvSpPr>
          <p:spPr>
            <a:xfrm>
              <a:off x="457200" y="3981591"/>
              <a:ext cx="41148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Statutory definition of HIE</a:t>
              </a:r>
            </a:p>
          </p:txBody>
        </p:sp>
        <p:sp>
          <p:nvSpPr>
            <p:cNvPr id="9" name="Rectangle 8">
              <a:extLst>
                <a:ext uri="{FF2B5EF4-FFF2-40B4-BE49-F238E27FC236}">
                  <a16:creationId xmlns:a16="http://schemas.microsoft.com/office/drawing/2014/main" id="{5E7103E9-7854-4CDD-9A61-079AF487826C}"/>
                </a:ext>
              </a:extLst>
            </p:cNvPr>
            <p:cNvSpPr/>
            <p:nvPr/>
          </p:nvSpPr>
          <p:spPr>
            <a:xfrm>
              <a:off x="457200" y="4452730"/>
              <a:ext cx="8229600"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Conforms statutory language to align with the HIway goal of promoting health information exchange initiatives more broadly rather than a specific HIE delivery system or infrastructure</a:t>
              </a:r>
            </a:p>
          </p:txBody>
        </p:sp>
      </p:grpSp>
      <p:grpSp>
        <p:nvGrpSpPr>
          <p:cNvPr id="15" name="Group 14">
            <a:extLst>
              <a:ext uri="{FF2B5EF4-FFF2-40B4-BE49-F238E27FC236}">
                <a16:creationId xmlns:a16="http://schemas.microsoft.com/office/drawing/2014/main" id="{9A2E20FE-054E-44C5-AD8D-D699375FE415}"/>
              </a:ext>
            </a:extLst>
          </p:cNvPr>
          <p:cNvGrpSpPr/>
          <p:nvPr/>
        </p:nvGrpSpPr>
        <p:grpSpPr>
          <a:xfrm>
            <a:off x="457200" y="5123786"/>
            <a:ext cx="8229600" cy="1371600"/>
            <a:chOff x="457200" y="5081936"/>
            <a:chExt cx="8229600" cy="1371600"/>
          </a:xfrm>
        </p:grpSpPr>
        <p:sp>
          <p:nvSpPr>
            <p:cNvPr id="10" name="Rectangle 9">
              <a:extLst>
                <a:ext uri="{FF2B5EF4-FFF2-40B4-BE49-F238E27FC236}">
                  <a16:creationId xmlns:a16="http://schemas.microsoft.com/office/drawing/2014/main" id="{B68526B9-E4BD-4FAA-A6DD-C34F572B1FF5}"/>
                </a:ext>
              </a:extLst>
            </p:cNvPr>
            <p:cNvSpPr/>
            <p:nvPr/>
          </p:nvSpPr>
          <p:spPr>
            <a:xfrm>
              <a:off x="457200" y="5081936"/>
              <a:ext cx="41148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Aligning HIE consent with HIPAA</a:t>
              </a:r>
            </a:p>
          </p:txBody>
        </p:sp>
        <p:sp>
          <p:nvSpPr>
            <p:cNvPr id="11" name="Rectangle 10">
              <a:extLst>
                <a:ext uri="{FF2B5EF4-FFF2-40B4-BE49-F238E27FC236}">
                  <a16:creationId xmlns:a16="http://schemas.microsoft.com/office/drawing/2014/main" id="{47D875B7-F808-4F19-91B4-EBAE01AAF658}"/>
                </a:ext>
              </a:extLst>
            </p:cNvPr>
            <p:cNvSpPr/>
            <p:nvPr/>
          </p:nvSpPr>
          <p:spPr>
            <a:xfrm>
              <a:off x="457200" y="5539136"/>
              <a:ext cx="8229600" cy="9144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Aligns patient consent requirements with HIPAA and standards used by private HISPs in the state</a:t>
              </a:r>
            </a:p>
          </p:txBody>
        </p:sp>
      </p:grpSp>
    </p:spTree>
    <p:extLst>
      <p:ext uri="{BB962C8B-B14F-4D97-AF65-F5344CB8AC3E}">
        <p14:creationId xmlns:p14="http://schemas.microsoft.com/office/powerpoint/2010/main" val="56239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Welcome</a:t>
            </a:r>
          </a:p>
          <a:p>
            <a:r>
              <a:rPr lang="en-US" i="1" dirty="0">
                <a:solidFill>
                  <a:schemeClr val="tx1"/>
                </a:solidFill>
              </a:rPr>
              <a:t>Undersecretary Lauren Peters</a:t>
            </a:r>
            <a:endParaRPr lang="en-US"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480CF-74D6-40BA-B570-9D22BF6C748F}"/>
              </a:ext>
            </a:extLst>
          </p:cNvPr>
          <p:cNvSpPr>
            <a:spLocks noGrp="1"/>
          </p:cNvSpPr>
          <p:nvPr>
            <p:ph type="title"/>
          </p:nvPr>
        </p:nvSpPr>
        <p:spPr/>
        <p:txBody>
          <a:bodyPr/>
          <a:lstStyle/>
          <a:p>
            <a:r>
              <a:rPr lang="en-US" dirty="0"/>
              <a:t>HIway strategic plan: Overview</a:t>
            </a:r>
          </a:p>
        </p:txBody>
      </p:sp>
      <p:sp>
        <p:nvSpPr>
          <p:cNvPr id="3" name="Slide Number Placeholder 2">
            <a:extLst>
              <a:ext uri="{FF2B5EF4-FFF2-40B4-BE49-F238E27FC236}">
                <a16:creationId xmlns:a16="http://schemas.microsoft.com/office/drawing/2014/main" id="{5B4FC696-C598-4048-B317-E01BD6373B9E}"/>
              </a:ext>
            </a:extLst>
          </p:cNvPr>
          <p:cNvSpPr>
            <a:spLocks noGrp="1"/>
          </p:cNvSpPr>
          <p:nvPr>
            <p:ph type="sldNum" sz="quarter" idx="11"/>
          </p:nvPr>
        </p:nvSpPr>
        <p:spPr/>
        <p:txBody>
          <a:bodyPr/>
          <a:lstStyle/>
          <a:p>
            <a:pPr>
              <a:defRPr/>
            </a:pPr>
            <a:fld id="{C368D18A-47D3-417B-8049-0A96DF46771A}" type="slidenum">
              <a:rPr lang="en-US" smtClean="0"/>
              <a:pPr>
                <a:defRPr/>
              </a:pPr>
              <a:t>30</a:t>
            </a:fld>
            <a:endParaRPr lang="en-US" dirty="0"/>
          </a:p>
        </p:txBody>
      </p:sp>
      <p:sp>
        <p:nvSpPr>
          <p:cNvPr id="4" name="Rectangle 3">
            <a:extLst>
              <a:ext uri="{FF2B5EF4-FFF2-40B4-BE49-F238E27FC236}">
                <a16:creationId xmlns:a16="http://schemas.microsoft.com/office/drawing/2014/main" id="{75813D5C-09DD-4FEC-B224-EC11F08A4DBD}"/>
              </a:ext>
            </a:extLst>
          </p:cNvPr>
          <p:cNvSpPr/>
          <p:nvPr/>
        </p:nvSpPr>
        <p:spPr>
          <a:xfrm>
            <a:off x="457200" y="1143000"/>
            <a:ext cx="8229600" cy="609599"/>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Current State</a:t>
            </a:r>
            <a:r>
              <a:rPr lang="en-US" dirty="0"/>
              <a:t>?</a:t>
            </a:r>
          </a:p>
        </p:txBody>
      </p:sp>
      <p:sp>
        <p:nvSpPr>
          <p:cNvPr id="5" name="Rectangle 4">
            <a:extLst>
              <a:ext uri="{FF2B5EF4-FFF2-40B4-BE49-F238E27FC236}">
                <a16:creationId xmlns:a16="http://schemas.microsoft.com/office/drawing/2014/main" id="{AEF0F43E-DE00-4E6E-9D0B-5FF291983DC1}"/>
              </a:ext>
            </a:extLst>
          </p:cNvPr>
          <p:cNvSpPr/>
          <p:nvPr/>
        </p:nvSpPr>
        <p:spPr>
          <a:xfrm>
            <a:off x="457200" y="2971801"/>
            <a:ext cx="8229600" cy="609599"/>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Where do we go?</a:t>
            </a:r>
          </a:p>
        </p:txBody>
      </p:sp>
      <p:sp>
        <p:nvSpPr>
          <p:cNvPr id="6" name="Rectangle 5">
            <a:extLst>
              <a:ext uri="{FF2B5EF4-FFF2-40B4-BE49-F238E27FC236}">
                <a16:creationId xmlns:a16="http://schemas.microsoft.com/office/drawing/2014/main" id="{0C21245A-F28C-47ED-90AC-E64D29BE47D8}"/>
              </a:ext>
            </a:extLst>
          </p:cNvPr>
          <p:cNvSpPr/>
          <p:nvPr/>
        </p:nvSpPr>
        <p:spPr>
          <a:xfrm>
            <a:off x="457200" y="4800602"/>
            <a:ext cx="8229600" cy="609599"/>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How do we get there?</a:t>
            </a:r>
          </a:p>
        </p:txBody>
      </p:sp>
      <p:sp>
        <p:nvSpPr>
          <p:cNvPr id="7" name="Rectangle 6">
            <a:extLst>
              <a:ext uri="{FF2B5EF4-FFF2-40B4-BE49-F238E27FC236}">
                <a16:creationId xmlns:a16="http://schemas.microsoft.com/office/drawing/2014/main" id="{C6BD1E4F-B0C6-4CF9-8F40-BBF17A88E544}"/>
              </a:ext>
            </a:extLst>
          </p:cNvPr>
          <p:cNvSpPr/>
          <p:nvPr/>
        </p:nvSpPr>
        <p:spPr>
          <a:xfrm>
            <a:off x="457200" y="1752599"/>
            <a:ext cx="8229600" cy="91440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SWOT analysis to assess current state functionality and identify future opportunities</a:t>
            </a:r>
          </a:p>
        </p:txBody>
      </p:sp>
      <p:sp>
        <p:nvSpPr>
          <p:cNvPr id="8" name="Rectangle 7">
            <a:extLst>
              <a:ext uri="{FF2B5EF4-FFF2-40B4-BE49-F238E27FC236}">
                <a16:creationId xmlns:a16="http://schemas.microsoft.com/office/drawing/2014/main" id="{D7F8EC8C-0A71-4525-9505-5651F538B6AA}"/>
              </a:ext>
            </a:extLst>
          </p:cNvPr>
          <p:cNvSpPr/>
          <p:nvPr/>
        </p:nvSpPr>
        <p:spPr>
          <a:xfrm>
            <a:off x="457200" y="3581400"/>
            <a:ext cx="8229600" cy="91440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The HIway conducted a multistate scan to see what services other state HIEs are offering to inform the Council’s consideration of future initiatives and strategy</a:t>
            </a:r>
          </a:p>
        </p:txBody>
      </p:sp>
      <p:sp>
        <p:nvSpPr>
          <p:cNvPr id="9" name="Rectangle 8">
            <a:extLst>
              <a:ext uri="{FF2B5EF4-FFF2-40B4-BE49-F238E27FC236}">
                <a16:creationId xmlns:a16="http://schemas.microsoft.com/office/drawing/2014/main" id="{552FE5E0-728C-4FAC-A194-24E67F833063}"/>
              </a:ext>
            </a:extLst>
          </p:cNvPr>
          <p:cNvSpPr/>
          <p:nvPr/>
        </p:nvSpPr>
        <p:spPr>
          <a:xfrm>
            <a:off x="457200" y="5443537"/>
            <a:ext cx="8229600" cy="91440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Prioritize services and initiatives to pursue and the best approach to implementation (state-run services/infrastructure vs. leveraging market-based functions)</a:t>
            </a:r>
          </a:p>
        </p:txBody>
      </p:sp>
    </p:spTree>
    <p:extLst>
      <p:ext uri="{BB962C8B-B14F-4D97-AF65-F5344CB8AC3E}">
        <p14:creationId xmlns:p14="http://schemas.microsoft.com/office/powerpoint/2010/main" val="20080512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E797D-FA92-4E4A-845D-DCD9661446D2}"/>
              </a:ext>
            </a:extLst>
          </p:cNvPr>
          <p:cNvSpPr>
            <a:spLocks noGrp="1"/>
          </p:cNvSpPr>
          <p:nvPr>
            <p:ph type="title"/>
          </p:nvPr>
        </p:nvSpPr>
        <p:spPr>
          <a:xfrm>
            <a:off x="762001" y="0"/>
            <a:ext cx="6172199" cy="792162"/>
          </a:xfrm>
        </p:spPr>
        <p:txBody>
          <a:bodyPr/>
          <a:lstStyle/>
          <a:p>
            <a:r>
              <a:rPr lang="en-US" dirty="0"/>
              <a:t>HIway SWOT analysis</a:t>
            </a:r>
          </a:p>
        </p:txBody>
      </p:sp>
      <p:sp>
        <p:nvSpPr>
          <p:cNvPr id="3" name="Slide Number Placeholder 2">
            <a:extLst>
              <a:ext uri="{FF2B5EF4-FFF2-40B4-BE49-F238E27FC236}">
                <a16:creationId xmlns:a16="http://schemas.microsoft.com/office/drawing/2014/main" id="{5B386849-9457-419C-B145-C1A56D06041B}"/>
              </a:ext>
            </a:extLst>
          </p:cNvPr>
          <p:cNvSpPr>
            <a:spLocks noGrp="1"/>
          </p:cNvSpPr>
          <p:nvPr>
            <p:ph type="sldNum" sz="quarter" idx="11"/>
          </p:nvPr>
        </p:nvSpPr>
        <p:spPr/>
        <p:txBody>
          <a:bodyPr/>
          <a:lstStyle/>
          <a:p>
            <a:pPr>
              <a:defRPr/>
            </a:pPr>
            <a:fld id="{C368D18A-47D3-417B-8049-0A96DF46771A}" type="slidenum">
              <a:rPr lang="en-US" smtClean="0"/>
              <a:pPr>
                <a:defRPr/>
              </a:pPr>
              <a:t>31</a:t>
            </a:fld>
            <a:endParaRPr lang="en-US" dirty="0"/>
          </a:p>
        </p:txBody>
      </p:sp>
      <p:sp>
        <p:nvSpPr>
          <p:cNvPr id="15" name="Rectangle 14">
            <a:extLst>
              <a:ext uri="{FF2B5EF4-FFF2-40B4-BE49-F238E27FC236}">
                <a16:creationId xmlns:a16="http://schemas.microsoft.com/office/drawing/2014/main" id="{0694052A-F11A-4BEF-8529-14DF25C3F79E}"/>
              </a:ext>
            </a:extLst>
          </p:cNvPr>
          <p:cNvSpPr/>
          <p:nvPr/>
        </p:nvSpPr>
        <p:spPr>
          <a:xfrm>
            <a:off x="380456" y="4068761"/>
            <a:ext cx="303712" cy="224631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200" dirty="0"/>
              <a:t>External</a:t>
            </a:r>
          </a:p>
        </p:txBody>
      </p:sp>
      <p:sp>
        <p:nvSpPr>
          <p:cNvPr id="14" name="Rectangle 13">
            <a:extLst>
              <a:ext uri="{FF2B5EF4-FFF2-40B4-BE49-F238E27FC236}">
                <a16:creationId xmlns:a16="http://schemas.microsoft.com/office/drawing/2014/main" id="{144FAFDA-27E3-4A0F-A194-5624F5A397A6}"/>
              </a:ext>
            </a:extLst>
          </p:cNvPr>
          <p:cNvSpPr/>
          <p:nvPr/>
        </p:nvSpPr>
        <p:spPr>
          <a:xfrm>
            <a:off x="380456" y="1511298"/>
            <a:ext cx="303712" cy="224631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200" dirty="0"/>
              <a:t>Internal</a:t>
            </a:r>
          </a:p>
        </p:txBody>
      </p:sp>
      <p:grpSp>
        <p:nvGrpSpPr>
          <p:cNvPr id="8" name="Group 7">
            <a:extLst>
              <a:ext uri="{FF2B5EF4-FFF2-40B4-BE49-F238E27FC236}">
                <a16:creationId xmlns:a16="http://schemas.microsoft.com/office/drawing/2014/main" id="{1765DD57-8F0C-431B-8941-CA4C3F9ABD9A}"/>
              </a:ext>
            </a:extLst>
          </p:cNvPr>
          <p:cNvGrpSpPr/>
          <p:nvPr/>
        </p:nvGrpSpPr>
        <p:grpSpPr>
          <a:xfrm>
            <a:off x="684168" y="1206498"/>
            <a:ext cx="8079377" cy="5111434"/>
            <a:chOff x="531223" y="1206498"/>
            <a:chExt cx="8079377" cy="5111434"/>
          </a:xfrm>
        </p:grpSpPr>
        <p:sp>
          <p:nvSpPr>
            <p:cNvPr id="4" name="Rectangle 3">
              <a:extLst>
                <a:ext uri="{FF2B5EF4-FFF2-40B4-BE49-F238E27FC236}">
                  <a16:creationId xmlns:a16="http://schemas.microsoft.com/office/drawing/2014/main" id="{22BAFCB7-FF6C-47C3-B87F-B805CF355F2B}"/>
                </a:ext>
              </a:extLst>
            </p:cNvPr>
            <p:cNvSpPr/>
            <p:nvPr/>
          </p:nvSpPr>
          <p:spPr>
            <a:xfrm>
              <a:off x="533400" y="1511298"/>
              <a:ext cx="4038600" cy="2249488"/>
            </a:xfrm>
            <a:prstGeom prst="rect">
              <a:avLst/>
            </a:prstGeom>
            <a:solidFill>
              <a:schemeClr val="accent1">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Connection requirement </a:t>
              </a:r>
            </a:p>
            <a:p>
              <a:pPr marL="285750" indent="-285750">
                <a:buFont typeface="Arial" panose="020B0604020202020204" pitchFamily="34" charset="0"/>
                <a:buChar char="•"/>
              </a:pPr>
              <a:r>
                <a:rPr lang="en-US" dirty="0">
                  <a:solidFill>
                    <a:schemeClr val="tx1"/>
                  </a:solidFill>
                </a:rPr>
                <a:t>Direct Message – Webmail </a:t>
              </a:r>
            </a:p>
            <a:p>
              <a:pPr marL="285750" indent="-285750">
                <a:buFont typeface="Arial" panose="020B0604020202020204" pitchFamily="34" charset="0"/>
                <a:buChar char="•"/>
              </a:pPr>
              <a:r>
                <a:rPr lang="en-US" dirty="0">
                  <a:solidFill>
                    <a:schemeClr val="tx1"/>
                  </a:solidFill>
                </a:rPr>
                <a:t>Consulting services for providers to adopt – HAUS</a:t>
              </a:r>
            </a:p>
            <a:p>
              <a:pPr marL="285750" indent="-285750">
                <a:buFont typeface="Arial" panose="020B0604020202020204" pitchFamily="34" charset="0"/>
                <a:buChar char="•"/>
              </a:pPr>
              <a:r>
                <a:rPr lang="en-US" dirty="0">
                  <a:solidFill>
                    <a:schemeClr val="tx1"/>
                  </a:solidFill>
                </a:rPr>
                <a:t>Clinical gateway – Public health uniform submission</a:t>
              </a:r>
            </a:p>
          </p:txBody>
        </p:sp>
        <p:sp>
          <p:nvSpPr>
            <p:cNvPr id="5" name="Rectangle 4">
              <a:extLst>
                <a:ext uri="{FF2B5EF4-FFF2-40B4-BE49-F238E27FC236}">
                  <a16:creationId xmlns:a16="http://schemas.microsoft.com/office/drawing/2014/main" id="{F57C31C2-BC5B-4C49-A797-DB38B258E006}"/>
                </a:ext>
              </a:extLst>
            </p:cNvPr>
            <p:cNvSpPr/>
            <p:nvPr/>
          </p:nvSpPr>
          <p:spPr>
            <a:xfrm>
              <a:off x="531223" y="4068444"/>
              <a:ext cx="4038600" cy="2249488"/>
            </a:xfrm>
            <a:prstGeom prst="rect">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Increased FHIR API adoption by providers and payers</a:t>
              </a:r>
            </a:p>
            <a:p>
              <a:pPr marL="285750" indent="-285750">
                <a:buFont typeface="Arial" panose="020B0604020202020204" pitchFamily="34" charset="0"/>
                <a:buChar char="•"/>
              </a:pPr>
              <a:r>
                <a:rPr lang="en-US" dirty="0">
                  <a:solidFill>
                    <a:schemeClr val="tx1"/>
                  </a:solidFill>
                </a:rPr>
                <a:t>CMS/ONC Interoperability activities</a:t>
              </a:r>
            </a:p>
            <a:p>
              <a:pPr marL="285750" indent="-285750">
                <a:buFont typeface="Arial" panose="020B0604020202020204" pitchFamily="34" charset="0"/>
                <a:buChar char="•"/>
              </a:pPr>
              <a:r>
                <a:rPr lang="en-US" dirty="0">
                  <a:solidFill>
                    <a:schemeClr val="tx1"/>
                  </a:solidFill>
                </a:rPr>
                <a:t>Medicaid Enterprise Systems funding</a:t>
              </a:r>
            </a:p>
            <a:p>
              <a:pPr marL="285750" indent="-285750">
                <a:buFont typeface="Arial" panose="020B0604020202020204" pitchFamily="34" charset="0"/>
                <a:buChar char="•"/>
              </a:pPr>
              <a:r>
                <a:rPr lang="en-US" dirty="0">
                  <a:solidFill>
                    <a:schemeClr val="tx1"/>
                  </a:solidFill>
                </a:rPr>
                <a:t>USCDI v1.0 data requirements</a:t>
              </a:r>
            </a:p>
            <a:p>
              <a:pPr marL="285750" indent="-285750">
                <a:buFont typeface="Arial" panose="020B0604020202020204" pitchFamily="34" charset="0"/>
                <a:buChar char="•"/>
              </a:pPr>
              <a:r>
                <a:rPr lang="en-US" dirty="0">
                  <a:solidFill>
                    <a:schemeClr val="tx1"/>
                  </a:solidFill>
                </a:rPr>
                <a:t>Increased data exchange for specified use cases (e.g. Distributed Data Network (DDN) model)</a:t>
              </a:r>
            </a:p>
          </p:txBody>
        </p:sp>
        <p:sp>
          <p:nvSpPr>
            <p:cNvPr id="6" name="Rectangle 5">
              <a:extLst>
                <a:ext uri="{FF2B5EF4-FFF2-40B4-BE49-F238E27FC236}">
                  <a16:creationId xmlns:a16="http://schemas.microsoft.com/office/drawing/2014/main" id="{C8AF4B66-7420-44FF-B799-D62944A4C1DD}"/>
                </a:ext>
              </a:extLst>
            </p:cNvPr>
            <p:cNvSpPr/>
            <p:nvPr/>
          </p:nvSpPr>
          <p:spPr>
            <a:xfrm>
              <a:off x="4572000" y="1511298"/>
              <a:ext cx="4038600" cy="2249488"/>
            </a:xfrm>
            <a:prstGeom prst="rect">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No repository to enable pull technology through the HIway</a:t>
              </a:r>
            </a:p>
            <a:p>
              <a:pPr marL="285750" indent="-285750">
                <a:buFont typeface="Arial" panose="020B0604020202020204" pitchFamily="34" charset="0"/>
                <a:buChar char="•"/>
              </a:pPr>
              <a:r>
                <a:rPr lang="en-US" dirty="0">
                  <a:solidFill>
                    <a:schemeClr val="tx1"/>
                  </a:solidFill>
                </a:rPr>
                <a:t>Lengthy procurement processes (state procurement plus CMS approval for federal match)</a:t>
              </a:r>
            </a:p>
            <a:p>
              <a:pPr marL="285750" indent="-285750">
                <a:buFont typeface="Arial" panose="020B0604020202020204" pitchFamily="34" charset="0"/>
                <a:buChar char="•"/>
              </a:pPr>
              <a:r>
                <a:rPr lang="en-US" dirty="0">
                  <a:solidFill>
                    <a:schemeClr val="tx1"/>
                  </a:solidFill>
                </a:rPr>
                <a:t>Regulation limits HIE requirement to hospitals, CHCs, physician practices</a:t>
              </a:r>
            </a:p>
          </p:txBody>
        </p:sp>
        <p:sp>
          <p:nvSpPr>
            <p:cNvPr id="7" name="Rectangle 6">
              <a:extLst>
                <a:ext uri="{FF2B5EF4-FFF2-40B4-BE49-F238E27FC236}">
                  <a16:creationId xmlns:a16="http://schemas.microsoft.com/office/drawing/2014/main" id="{3F595B26-E6AA-4434-8ABD-D3776FCB8E5D}"/>
                </a:ext>
              </a:extLst>
            </p:cNvPr>
            <p:cNvSpPr/>
            <p:nvPr/>
          </p:nvSpPr>
          <p:spPr>
            <a:xfrm>
              <a:off x="4572000" y="4066402"/>
              <a:ext cx="4038600" cy="2249489"/>
            </a:xfrm>
            <a:prstGeom prst="rect">
              <a:avLst/>
            </a:prstGeom>
            <a:solidFill>
              <a:schemeClr val="accent1">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sym typeface="Wingdings" panose="05000000000000000000" pitchFamily="2" charset="2"/>
                </a:rPr>
                <a:t>42 CFR Part 2 – SUD data policies</a:t>
              </a:r>
              <a:endParaRPr lang="en-US" dirty="0">
                <a:solidFill>
                  <a:schemeClr val="tx1"/>
                </a:solidFill>
              </a:endParaRPr>
            </a:p>
            <a:p>
              <a:pPr marL="285750" indent="-285750">
                <a:buFont typeface="Arial" panose="020B0604020202020204" pitchFamily="34" charset="0"/>
                <a:buChar char="•"/>
              </a:pPr>
              <a:r>
                <a:rPr lang="en-US" dirty="0">
                  <a:solidFill>
                    <a:schemeClr val="tx1"/>
                  </a:solidFill>
                </a:rPr>
                <a:t>HITECH funding ending 10/1/21 requiring modified funding strategy</a:t>
              </a:r>
            </a:p>
            <a:p>
              <a:pPr marL="285750" indent="-285750">
                <a:buFont typeface="Arial" panose="020B0604020202020204" pitchFamily="34" charset="0"/>
                <a:buChar char="•"/>
              </a:pPr>
              <a:r>
                <a:rPr lang="en-US" dirty="0">
                  <a:solidFill>
                    <a:schemeClr val="tx1"/>
                  </a:solidFill>
                </a:rPr>
                <a:t>TEFCA focus on pull technology</a:t>
              </a:r>
            </a:p>
            <a:p>
              <a:pPr marL="285750" indent="-285750">
                <a:buFont typeface="Arial" panose="020B0604020202020204" pitchFamily="34" charset="0"/>
                <a:buChar char="•"/>
              </a:pPr>
              <a:r>
                <a:rPr lang="en-US" dirty="0">
                  <a:solidFill>
                    <a:schemeClr val="tx1"/>
                  </a:solidFill>
                </a:rPr>
                <a:t>EHRs increasingly building Direct Messaging natively into systems</a:t>
              </a:r>
            </a:p>
            <a:p>
              <a:pPr marL="285750" indent="-285750">
                <a:buFont typeface="Arial" panose="020B0604020202020204" pitchFamily="34" charset="0"/>
                <a:buChar char="•"/>
              </a:pPr>
              <a:r>
                <a:rPr lang="en-US" dirty="0">
                  <a:solidFill>
                    <a:schemeClr val="tx1"/>
                  </a:solidFill>
                </a:rPr>
                <a:t>Disparate data: </a:t>
              </a:r>
              <a:br>
                <a:rPr lang="en-US" dirty="0">
                  <a:solidFill>
                    <a:schemeClr val="tx1"/>
                  </a:solidFill>
                </a:rPr>
              </a:br>
              <a:r>
                <a:rPr lang="en-US" dirty="0">
                  <a:solidFill>
                    <a:schemeClr val="tx1"/>
                  </a:solidFill>
                </a:rPr>
                <a:t>garbage in </a:t>
              </a:r>
              <a:r>
                <a:rPr lang="en-US" dirty="0">
                  <a:solidFill>
                    <a:schemeClr val="tx1"/>
                  </a:solidFill>
                  <a:sym typeface="Wingdings" panose="05000000000000000000" pitchFamily="2" charset="2"/>
                </a:rPr>
                <a:t> garbage out</a:t>
              </a:r>
            </a:p>
          </p:txBody>
        </p:sp>
        <p:sp>
          <p:nvSpPr>
            <p:cNvPr id="9" name="Rectangle 8">
              <a:extLst>
                <a:ext uri="{FF2B5EF4-FFF2-40B4-BE49-F238E27FC236}">
                  <a16:creationId xmlns:a16="http://schemas.microsoft.com/office/drawing/2014/main" id="{606DD322-16CB-4C07-8617-AEA1DF994EE6}"/>
                </a:ext>
              </a:extLst>
            </p:cNvPr>
            <p:cNvSpPr/>
            <p:nvPr/>
          </p:nvSpPr>
          <p:spPr>
            <a:xfrm>
              <a:off x="533400" y="1206498"/>
              <a:ext cx="4038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Strengths</a:t>
              </a:r>
            </a:p>
          </p:txBody>
        </p:sp>
        <p:sp>
          <p:nvSpPr>
            <p:cNvPr id="10" name="Rectangle 9">
              <a:extLst>
                <a:ext uri="{FF2B5EF4-FFF2-40B4-BE49-F238E27FC236}">
                  <a16:creationId xmlns:a16="http://schemas.microsoft.com/office/drawing/2014/main" id="{5524F21E-7AFB-4FBA-950E-FBEC5417A298}"/>
                </a:ext>
              </a:extLst>
            </p:cNvPr>
            <p:cNvSpPr/>
            <p:nvPr/>
          </p:nvSpPr>
          <p:spPr>
            <a:xfrm>
              <a:off x="4572000" y="1206498"/>
              <a:ext cx="4038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Weaknesses</a:t>
              </a:r>
            </a:p>
          </p:txBody>
        </p:sp>
        <p:sp>
          <p:nvSpPr>
            <p:cNvPr id="11" name="Rectangle 10">
              <a:extLst>
                <a:ext uri="{FF2B5EF4-FFF2-40B4-BE49-F238E27FC236}">
                  <a16:creationId xmlns:a16="http://schemas.microsoft.com/office/drawing/2014/main" id="{9DF22F93-A48D-4A92-B22F-F5A746C0BB06}"/>
                </a:ext>
              </a:extLst>
            </p:cNvPr>
            <p:cNvSpPr/>
            <p:nvPr/>
          </p:nvSpPr>
          <p:spPr>
            <a:xfrm>
              <a:off x="533400" y="3760786"/>
              <a:ext cx="4038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Opportunities</a:t>
              </a:r>
            </a:p>
          </p:txBody>
        </p:sp>
        <p:sp>
          <p:nvSpPr>
            <p:cNvPr id="12" name="Rectangle 11">
              <a:extLst>
                <a:ext uri="{FF2B5EF4-FFF2-40B4-BE49-F238E27FC236}">
                  <a16:creationId xmlns:a16="http://schemas.microsoft.com/office/drawing/2014/main" id="{40AC9A58-6ADF-4452-8A44-9AC0011F364D}"/>
                </a:ext>
              </a:extLst>
            </p:cNvPr>
            <p:cNvSpPr/>
            <p:nvPr/>
          </p:nvSpPr>
          <p:spPr>
            <a:xfrm>
              <a:off x="4572000" y="3760786"/>
              <a:ext cx="4038600" cy="304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Threats</a:t>
              </a:r>
            </a:p>
          </p:txBody>
        </p:sp>
      </p:grpSp>
    </p:spTree>
    <p:extLst>
      <p:ext uri="{BB962C8B-B14F-4D97-AF65-F5344CB8AC3E}">
        <p14:creationId xmlns:p14="http://schemas.microsoft.com/office/powerpoint/2010/main" val="12994776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1A2167-E948-43E3-8884-5B703C82095B}"/>
              </a:ext>
            </a:extLst>
          </p:cNvPr>
          <p:cNvSpPr>
            <a:spLocks noGrp="1"/>
          </p:cNvSpPr>
          <p:nvPr>
            <p:ph type="title"/>
          </p:nvPr>
        </p:nvSpPr>
        <p:spPr/>
        <p:txBody>
          <a:bodyPr/>
          <a:lstStyle/>
          <a:p>
            <a:r>
              <a:rPr lang="en-US" dirty="0"/>
              <a:t>Results of multistate scan on services</a:t>
            </a:r>
          </a:p>
        </p:txBody>
      </p:sp>
      <p:sp>
        <p:nvSpPr>
          <p:cNvPr id="2" name="Slide Number Placeholder 1">
            <a:extLst>
              <a:ext uri="{FF2B5EF4-FFF2-40B4-BE49-F238E27FC236}">
                <a16:creationId xmlns:a16="http://schemas.microsoft.com/office/drawing/2014/main" id="{8822CB73-8C09-45A7-A640-691596498A8C}"/>
              </a:ext>
            </a:extLst>
          </p:cNvPr>
          <p:cNvSpPr>
            <a:spLocks noGrp="1"/>
          </p:cNvSpPr>
          <p:nvPr>
            <p:ph type="sldNum" sz="quarter" idx="11"/>
          </p:nvPr>
        </p:nvSpPr>
        <p:spPr/>
        <p:txBody>
          <a:bodyPr/>
          <a:lstStyle/>
          <a:p>
            <a:pPr>
              <a:defRPr/>
            </a:pPr>
            <a:fld id="{8BE3783E-0E1E-439A-9132-752116EA5652}" type="slidenum">
              <a:rPr lang="en-US" smtClean="0"/>
              <a:pPr>
                <a:defRPr/>
              </a:pPr>
              <a:t>32</a:t>
            </a:fld>
            <a:endParaRPr lang="en-US" dirty="0"/>
          </a:p>
        </p:txBody>
      </p:sp>
      <p:sp>
        <p:nvSpPr>
          <p:cNvPr id="4" name="Rectangle 3">
            <a:extLst>
              <a:ext uri="{FF2B5EF4-FFF2-40B4-BE49-F238E27FC236}">
                <a16:creationId xmlns:a16="http://schemas.microsoft.com/office/drawing/2014/main" id="{47563CBA-471B-474A-9B3B-22B412FBE4E5}"/>
              </a:ext>
            </a:extLst>
          </p:cNvPr>
          <p:cNvSpPr/>
          <p:nvPr/>
        </p:nvSpPr>
        <p:spPr>
          <a:xfrm>
            <a:off x="457200" y="4121334"/>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eCQM</a:t>
            </a:r>
            <a:endParaRPr lang="en-US" baseline="30000" dirty="0"/>
          </a:p>
          <a:p>
            <a:pPr algn="ctr"/>
            <a:r>
              <a:rPr lang="en-US" dirty="0"/>
              <a:t>(CA, DC, MD, MI)</a:t>
            </a:r>
          </a:p>
        </p:txBody>
      </p:sp>
      <p:sp>
        <p:nvSpPr>
          <p:cNvPr id="5" name="Rectangle 4">
            <a:extLst>
              <a:ext uri="{FF2B5EF4-FFF2-40B4-BE49-F238E27FC236}">
                <a16:creationId xmlns:a16="http://schemas.microsoft.com/office/drawing/2014/main" id="{1E934D8B-6EB4-4EFD-94D4-E553B768D926}"/>
              </a:ext>
            </a:extLst>
          </p:cNvPr>
          <p:cNvSpPr/>
          <p:nvPr/>
        </p:nvSpPr>
        <p:spPr>
          <a:xfrm>
            <a:off x="457200" y="2334518"/>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Prescription Drug Monitoring Program Integration</a:t>
            </a:r>
          </a:p>
          <a:p>
            <a:pPr algn="ctr"/>
            <a:r>
              <a:rPr lang="en-US" dirty="0"/>
              <a:t>(OK,* OR)</a:t>
            </a:r>
          </a:p>
        </p:txBody>
      </p:sp>
      <p:sp>
        <p:nvSpPr>
          <p:cNvPr id="6" name="Rectangle 5">
            <a:extLst>
              <a:ext uri="{FF2B5EF4-FFF2-40B4-BE49-F238E27FC236}">
                <a16:creationId xmlns:a16="http://schemas.microsoft.com/office/drawing/2014/main" id="{7F031645-E6BA-4118-8DE0-BDBD9BB50CA0}"/>
              </a:ext>
            </a:extLst>
          </p:cNvPr>
          <p:cNvSpPr/>
          <p:nvPr/>
        </p:nvSpPr>
        <p:spPr>
          <a:xfrm>
            <a:off x="457200" y="3227926"/>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Referral Loop Management</a:t>
            </a:r>
          </a:p>
          <a:p>
            <a:pPr algn="ctr"/>
            <a:r>
              <a:rPr lang="en-US" dirty="0"/>
              <a:t>(CA, OR*)</a:t>
            </a:r>
          </a:p>
        </p:txBody>
      </p:sp>
      <p:sp>
        <p:nvSpPr>
          <p:cNvPr id="7" name="Rectangle 6">
            <a:extLst>
              <a:ext uri="{FF2B5EF4-FFF2-40B4-BE49-F238E27FC236}">
                <a16:creationId xmlns:a16="http://schemas.microsoft.com/office/drawing/2014/main" id="{C1CCFDF2-F995-4301-BFC6-268D90242C96}"/>
              </a:ext>
            </a:extLst>
          </p:cNvPr>
          <p:cNvSpPr/>
          <p:nvPr/>
        </p:nvSpPr>
        <p:spPr>
          <a:xfrm>
            <a:off x="447674" y="5943600"/>
            <a:ext cx="8226287" cy="4496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*Proposed service</a:t>
            </a:r>
          </a:p>
          <a:p>
            <a:r>
              <a:rPr lang="en-US" sz="1400" dirty="0">
                <a:solidFill>
                  <a:schemeClr val="tx1"/>
                </a:solidFill>
              </a:rPr>
              <a:t># Prior HIway service – shut down due to low adoption rate</a:t>
            </a:r>
          </a:p>
        </p:txBody>
      </p:sp>
      <p:sp>
        <p:nvSpPr>
          <p:cNvPr id="8" name="Rectangle 7">
            <a:extLst>
              <a:ext uri="{FF2B5EF4-FFF2-40B4-BE49-F238E27FC236}">
                <a16:creationId xmlns:a16="http://schemas.microsoft.com/office/drawing/2014/main" id="{701923C7-AC2E-45D3-8847-2BDC6B7237C7}"/>
              </a:ext>
            </a:extLst>
          </p:cNvPr>
          <p:cNvSpPr/>
          <p:nvPr/>
        </p:nvSpPr>
        <p:spPr>
          <a:xfrm>
            <a:off x="5025886" y="2334518"/>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Event Notification</a:t>
            </a:r>
          </a:p>
          <a:p>
            <a:pPr algn="ctr"/>
            <a:r>
              <a:rPr lang="en-US" dirty="0"/>
              <a:t>(CA, DC, MD, ME, MI, NY, OR, RI, VT)</a:t>
            </a:r>
          </a:p>
        </p:txBody>
      </p:sp>
      <p:sp>
        <p:nvSpPr>
          <p:cNvPr id="9" name="Rectangle 8">
            <a:extLst>
              <a:ext uri="{FF2B5EF4-FFF2-40B4-BE49-F238E27FC236}">
                <a16:creationId xmlns:a16="http://schemas.microsoft.com/office/drawing/2014/main" id="{4E9BE2EF-8BB6-4C5B-8CEF-F93BDADA8D3F}"/>
              </a:ext>
            </a:extLst>
          </p:cNvPr>
          <p:cNvSpPr/>
          <p:nvPr/>
        </p:nvSpPr>
        <p:spPr>
          <a:xfrm>
            <a:off x="457200" y="967005"/>
            <a:ext cx="8229600" cy="120946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t>Jurisdictions reviewed: CA, DC, ME, MD, MI, NY, OK, OR, RI, VT</a:t>
            </a:r>
          </a:p>
          <a:p>
            <a:pPr marL="285750" indent="-285750">
              <a:buFont typeface="Arial" panose="020B0604020202020204" pitchFamily="34" charset="0"/>
              <a:buChar char="•"/>
            </a:pPr>
            <a:r>
              <a:rPr lang="en-US" dirty="0"/>
              <a:t>Governance for HIEs are a mix of public, private, and public-private partnerships</a:t>
            </a:r>
          </a:p>
          <a:p>
            <a:pPr marL="285750" indent="-285750">
              <a:buFont typeface="Arial" panose="020B0604020202020204" pitchFamily="34" charset="0"/>
              <a:buChar char="•"/>
            </a:pPr>
            <a:r>
              <a:rPr lang="en-US" dirty="0"/>
              <a:t>In all states </a:t>
            </a:r>
            <a:r>
              <a:rPr lang="en-US" dirty="0">
                <a:solidFill>
                  <a:schemeClr val="bg1"/>
                </a:solidFill>
              </a:rPr>
              <a:t>reviewed,</a:t>
            </a:r>
            <a:r>
              <a:rPr lang="en-US" dirty="0"/>
              <a:t> participation is voluntary</a:t>
            </a:r>
          </a:p>
          <a:p>
            <a:pPr marL="285750" indent="-285750">
              <a:buFont typeface="Arial" panose="020B0604020202020204" pitchFamily="34" charset="0"/>
              <a:buChar char="•"/>
            </a:pPr>
            <a:r>
              <a:rPr lang="en-US" dirty="0">
                <a:solidFill>
                  <a:schemeClr val="bg1"/>
                </a:solidFill>
              </a:rPr>
              <a:t>Patient </a:t>
            </a:r>
            <a:r>
              <a:rPr lang="en-US" dirty="0"/>
              <a:t>consent policies vary from state to state</a:t>
            </a:r>
          </a:p>
        </p:txBody>
      </p:sp>
      <p:sp>
        <p:nvSpPr>
          <p:cNvPr id="10" name="Rectangle 9">
            <a:extLst>
              <a:ext uri="{FF2B5EF4-FFF2-40B4-BE49-F238E27FC236}">
                <a16:creationId xmlns:a16="http://schemas.microsoft.com/office/drawing/2014/main" id="{8280B32A-02FB-41B7-AD24-0C081517592F}"/>
              </a:ext>
            </a:extLst>
          </p:cNvPr>
          <p:cNvSpPr/>
          <p:nvPr/>
        </p:nvSpPr>
        <p:spPr>
          <a:xfrm>
            <a:off x="5016361" y="3226042"/>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Record Locator Service</a:t>
            </a:r>
            <a:r>
              <a:rPr lang="en-US" baseline="30000" dirty="0"/>
              <a:t>#</a:t>
            </a:r>
          </a:p>
          <a:p>
            <a:pPr algn="ctr"/>
            <a:r>
              <a:rPr lang="en-US" dirty="0"/>
              <a:t>(CA, MI, NY, OK)</a:t>
            </a:r>
          </a:p>
        </p:txBody>
      </p:sp>
      <p:sp>
        <p:nvSpPr>
          <p:cNvPr id="11" name="Rectangle 10">
            <a:extLst>
              <a:ext uri="{FF2B5EF4-FFF2-40B4-BE49-F238E27FC236}">
                <a16:creationId xmlns:a16="http://schemas.microsoft.com/office/drawing/2014/main" id="{88788FDB-50FB-47D1-90AC-4D80CDA2CD3D}"/>
              </a:ext>
            </a:extLst>
          </p:cNvPr>
          <p:cNvSpPr/>
          <p:nvPr/>
        </p:nvSpPr>
        <p:spPr>
          <a:xfrm>
            <a:off x="5025887" y="4117566"/>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Web portal</a:t>
            </a:r>
          </a:p>
          <a:p>
            <a:pPr algn="ctr"/>
            <a:r>
              <a:rPr lang="en-US" dirty="0"/>
              <a:t>(RI, VT)</a:t>
            </a:r>
          </a:p>
        </p:txBody>
      </p:sp>
      <p:sp>
        <p:nvSpPr>
          <p:cNvPr id="14" name="Rectangle 13">
            <a:extLst>
              <a:ext uri="{FF2B5EF4-FFF2-40B4-BE49-F238E27FC236}">
                <a16:creationId xmlns:a16="http://schemas.microsoft.com/office/drawing/2014/main" id="{91F57D96-6D93-4515-B4CB-34950141AE3E}"/>
              </a:ext>
            </a:extLst>
          </p:cNvPr>
          <p:cNvSpPr/>
          <p:nvPr/>
        </p:nvSpPr>
        <p:spPr>
          <a:xfrm>
            <a:off x="457200" y="5014742"/>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Facilitating disclosure of Part 2 data</a:t>
            </a:r>
            <a:endParaRPr lang="en-US" baseline="30000" dirty="0"/>
          </a:p>
          <a:p>
            <a:pPr algn="ctr"/>
            <a:r>
              <a:rPr lang="en-US" dirty="0"/>
              <a:t>(RI)</a:t>
            </a:r>
          </a:p>
        </p:txBody>
      </p:sp>
      <p:sp>
        <p:nvSpPr>
          <p:cNvPr id="15" name="Rectangle 14">
            <a:extLst>
              <a:ext uri="{FF2B5EF4-FFF2-40B4-BE49-F238E27FC236}">
                <a16:creationId xmlns:a16="http://schemas.microsoft.com/office/drawing/2014/main" id="{A227A9C0-EFE0-4139-81B4-3144CC9D29EE}"/>
              </a:ext>
            </a:extLst>
          </p:cNvPr>
          <p:cNvSpPr/>
          <p:nvPr/>
        </p:nvSpPr>
        <p:spPr>
          <a:xfrm>
            <a:off x="5025887" y="5009089"/>
            <a:ext cx="3657600" cy="77645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Patient access via </a:t>
            </a:r>
            <a:r>
              <a:rPr lang="en-US" dirty="0"/>
              <a:t>mobile apps</a:t>
            </a:r>
          </a:p>
          <a:p>
            <a:pPr algn="ctr"/>
            <a:r>
              <a:rPr lang="en-US" dirty="0"/>
              <a:t>(MD, MI)</a:t>
            </a:r>
          </a:p>
        </p:txBody>
      </p:sp>
    </p:spTree>
    <p:extLst>
      <p:ext uri="{BB962C8B-B14F-4D97-AF65-F5344CB8AC3E}">
        <p14:creationId xmlns:p14="http://schemas.microsoft.com/office/powerpoint/2010/main" val="2236649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480CF-74D6-40BA-B570-9D22BF6C748F}"/>
              </a:ext>
            </a:extLst>
          </p:cNvPr>
          <p:cNvSpPr>
            <a:spLocks noGrp="1"/>
          </p:cNvSpPr>
          <p:nvPr>
            <p:ph type="title"/>
          </p:nvPr>
        </p:nvSpPr>
        <p:spPr/>
        <p:txBody>
          <a:bodyPr/>
          <a:lstStyle/>
          <a:p>
            <a:r>
              <a:rPr lang="en-US" dirty="0"/>
              <a:t>Discussion</a:t>
            </a:r>
          </a:p>
        </p:txBody>
      </p:sp>
      <p:sp>
        <p:nvSpPr>
          <p:cNvPr id="3" name="Slide Number Placeholder 2">
            <a:extLst>
              <a:ext uri="{FF2B5EF4-FFF2-40B4-BE49-F238E27FC236}">
                <a16:creationId xmlns:a16="http://schemas.microsoft.com/office/drawing/2014/main" id="{5B4FC696-C598-4048-B317-E01BD6373B9E}"/>
              </a:ext>
            </a:extLst>
          </p:cNvPr>
          <p:cNvSpPr>
            <a:spLocks noGrp="1"/>
          </p:cNvSpPr>
          <p:nvPr>
            <p:ph type="sldNum" sz="quarter" idx="11"/>
          </p:nvPr>
        </p:nvSpPr>
        <p:spPr/>
        <p:txBody>
          <a:bodyPr/>
          <a:lstStyle/>
          <a:p>
            <a:pPr>
              <a:defRPr/>
            </a:pPr>
            <a:fld id="{C368D18A-47D3-417B-8049-0A96DF46771A}" type="slidenum">
              <a:rPr lang="en-US" smtClean="0"/>
              <a:pPr>
                <a:defRPr/>
              </a:pPr>
              <a:t>33</a:t>
            </a:fld>
            <a:endParaRPr lang="en-US" dirty="0"/>
          </a:p>
        </p:txBody>
      </p:sp>
      <p:sp>
        <p:nvSpPr>
          <p:cNvPr id="6" name="Rectangle 5">
            <a:extLst>
              <a:ext uri="{FF2B5EF4-FFF2-40B4-BE49-F238E27FC236}">
                <a16:creationId xmlns:a16="http://schemas.microsoft.com/office/drawing/2014/main" id="{0C21245A-F28C-47ED-90AC-E64D29BE47D8}"/>
              </a:ext>
            </a:extLst>
          </p:cNvPr>
          <p:cNvSpPr/>
          <p:nvPr/>
        </p:nvSpPr>
        <p:spPr>
          <a:xfrm>
            <a:off x="457200" y="4800602"/>
            <a:ext cx="8229600" cy="609599"/>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How do we get there?</a:t>
            </a:r>
          </a:p>
        </p:txBody>
      </p:sp>
      <p:sp>
        <p:nvSpPr>
          <p:cNvPr id="7" name="Rectangle 6">
            <a:extLst>
              <a:ext uri="{FF2B5EF4-FFF2-40B4-BE49-F238E27FC236}">
                <a16:creationId xmlns:a16="http://schemas.microsoft.com/office/drawing/2014/main" id="{C6BD1E4F-B0C6-4CF9-8F40-BBF17A88E544}"/>
              </a:ext>
            </a:extLst>
          </p:cNvPr>
          <p:cNvSpPr/>
          <p:nvPr/>
        </p:nvSpPr>
        <p:spPr>
          <a:xfrm>
            <a:off x="457200" y="1752599"/>
            <a:ext cx="8229600" cy="914401"/>
          </a:xfrm>
          <a:prstGeom prst="rect">
            <a:avLst/>
          </a:prstGeom>
          <a:solidFill>
            <a:schemeClr val="accent1">
              <a:lumMod val="20000"/>
              <a:lumOff val="80000"/>
              <a:alpha val="2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alpha val="25000"/>
                  </a:schemeClr>
                </a:solidFill>
              </a:rPr>
              <a:t>SWOT analysis to assess current state functionality and identify future opportunities</a:t>
            </a:r>
          </a:p>
        </p:txBody>
      </p:sp>
      <p:sp>
        <p:nvSpPr>
          <p:cNvPr id="8" name="Rectangle 7">
            <a:extLst>
              <a:ext uri="{FF2B5EF4-FFF2-40B4-BE49-F238E27FC236}">
                <a16:creationId xmlns:a16="http://schemas.microsoft.com/office/drawing/2014/main" id="{D7F8EC8C-0A71-4525-9505-5651F538B6AA}"/>
              </a:ext>
            </a:extLst>
          </p:cNvPr>
          <p:cNvSpPr/>
          <p:nvPr/>
        </p:nvSpPr>
        <p:spPr>
          <a:xfrm>
            <a:off x="457200" y="3581400"/>
            <a:ext cx="8229600" cy="914401"/>
          </a:xfrm>
          <a:prstGeom prst="rect">
            <a:avLst/>
          </a:prstGeom>
          <a:solidFill>
            <a:schemeClr val="accent1">
              <a:lumMod val="20000"/>
              <a:lumOff val="80000"/>
              <a:alpha val="25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alpha val="25000"/>
                  </a:schemeClr>
                </a:solidFill>
              </a:rPr>
              <a:t>The HIway conducted a multistate scan to see what services other state HIEs are offering to inform the Council’s consideration of future initiatives and strategy</a:t>
            </a:r>
          </a:p>
        </p:txBody>
      </p:sp>
      <p:sp>
        <p:nvSpPr>
          <p:cNvPr id="9" name="Rectangle 8">
            <a:extLst>
              <a:ext uri="{FF2B5EF4-FFF2-40B4-BE49-F238E27FC236}">
                <a16:creationId xmlns:a16="http://schemas.microsoft.com/office/drawing/2014/main" id="{552FE5E0-728C-4FAC-A194-24E67F833063}"/>
              </a:ext>
            </a:extLst>
          </p:cNvPr>
          <p:cNvSpPr/>
          <p:nvPr/>
        </p:nvSpPr>
        <p:spPr>
          <a:xfrm>
            <a:off x="457200" y="5443537"/>
            <a:ext cx="8229600" cy="91440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Prioritize services and initiatives to pursue and the best approach to implementation (state-run services/infrastructure vs. leveraging market-based functions)</a:t>
            </a:r>
          </a:p>
        </p:txBody>
      </p:sp>
      <p:sp>
        <p:nvSpPr>
          <p:cNvPr id="4" name="Rectangle 3">
            <a:extLst>
              <a:ext uri="{FF2B5EF4-FFF2-40B4-BE49-F238E27FC236}">
                <a16:creationId xmlns:a16="http://schemas.microsoft.com/office/drawing/2014/main" id="{75813D5C-09DD-4FEC-B224-EC11F08A4DBD}"/>
              </a:ext>
            </a:extLst>
          </p:cNvPr>
          <p:cNvSpPr/>
          <p:nvPr/>
        </p:nvSpPr>
        <p:spPr>
          <a:xfrm>
            <a:off x="457200" y="1143000"/>
            <a:ext cx="8229600" cy="609599"/>
          </a:xfrm>
          <a:prstGeom prst="rect">
            <a:avLst/>
          </a:prstGeom>
          <a:solidFill>
            <a:schemeClr val="accent1">
              <a:lumMod val="50000"/>
              <a:alpha val="25000"/>
            </a:schemeClr>
          </a:solidFill>
          <a:ln>
            <a:solidFill>
              <a:schemeClr val="accent1">
                <a:lumMod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Current State</a:t>
            </a:r>
            <a:r>
              <a:rPr lang="en-US" dirty="0"/>
              <a:t>?</a:t>
            </a:r>
          </a:p>
        </p:txBody>
      </p:sp>
      <p:sp>
        <p:nvSpPr>
          <p:cNvPr id="5" name="Rectangle 4">
            <a:extLst>
              <a:ext uri="{FF2B5EF4-FFF2-40B4-BE49-F238E27FC236}">
                <a16:creationId xmlns:a16="http://schemas.microsoft.com/office/drawing/2014/main" id="{AEF0F43E-DE00-4E6E-9D0B-5FF291983DC1}"/>
              </a:ext>
            </a:extLst>
          </p:cNvPr>
          <p:cNvSpPr/>
          <p:nvPr/>
        </p:nvSpPr>
        <p:spPr>
          <a:xfrm>
            <a:off x="457200" y="2971801"/>
            <a:ext cx="8229600" cy="609599"/>
          </a:xfrm>
          <a:prstGeom prst="rect">
            <a:avLst/>
          </a:prstGeom>
          <a:solidFill>
            <a:schemeClr val="accent1">
              <a:lumMod val="50000"/>
              <a:alpha val="25000"/>
            </a:schemeClr>
          </a:solidFill>
          <a:ln>
            <a:solidFill>
              <a:schemeClr val="accent1">
                <a:lumMod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Where do we go?</a:t>
            </a:r>
          </a:p>
        </p:txBody>
      </p:sp>
    </p:spTree>
    <p:extLst>
      <p:ext uri="{BB962C8B-B14F-4D97-AF65-F5344CB8AC3E}">
        <p14:creationId xmlns:p14="http://schemas.microsoft.com/office/powerpoint/2010/main" val="3703360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516E1-DFAC-4CAD-99C7-FE1558CC2AE5}"/>
              </a:ext>
            </a:extLst>
          </p:cNvPr>
          <p:cNvSpPr>
            <a:spLocks noGrp="1"/>
          </p:cNvSpPr>
          <p:nvPr>
            <p:ph type="title"/>
          </p:nvPr>
        </p:nvSpPr>
        <p:spPr/>
        <p:txBody>
          <a:bodyPr/>
          <a:lstStyle/>
          <a:p>
            <a:r>
              <a:rPr lang="en-US" dirty="0"/>
              <a:t>HIway 3-year plan strawman</a:t>
            </a:r>
          </a:p>
        </p:txBody>
      </p:sp>
      <p:sp>
        <p:nvSpPr>
          <p:cNvPr id="3" name="Slide Number Placeholder 2">
            <a:extLst>
              <a:ext uri="{FF2B5EF4-FFF2-40B4-BE49-F238E27FC236}">
                <a16:creationId xmlns:a16="http://schemas.microsoft.com/office/drawing/2014/main" id="{2367A52C-AC70-4472-8214-6778F4724C5C}"/>
              </a:ext>
            </a:extLst>
          </p:cNvPr>
          <p:cNvSpPr>
            <a:spLocks noGrp="1"/>
          </p:cNvSpPr>
          <p:nvPr>
            <p:ph type="sldNum" sz="quarter" idx="11"/>
          </p:nvPr>
        </p:nvSpPr>
        <p:spPr/>
        <p:txBody>
          <a:bodyPr/>
          <a:lstStyle/>
          <a:p>
            <a:pPr>
              <a:defRPr/>
            </a:pPr>
            <a:fld id="{C368D18A-47D3-417B-8049-0A96DF46771A}" type="slidenum">
              <a:rPr lang="en-US" smtClean="0"/>
              <a:pPr>
                <a:defRPr/>
              </a:pPr>
              <a:t>34</a:t>
            </a:fld>
            <a:endParaRPr lang="en-US" dirty="0"/>
          </a:p>
        </p:txBody>
      </p:sp>
      <p:grpSp>
        <p:nvGrpSpPr>
          <p:cNvPr id="12" name="Group 11">
            <a:extLst>
              <a:ext uri="{FF2B5EF4-FFF2-40B4-BE49-F238E27FC236}">
                <a16:creationId xmlns:a16="http://schemas.microsoft.com/office/drawing/2014/main" id="{432A03EF-D2B7-4A55-8EAC-FC489623DD44}"/>
              </a:ext>
            </a:extLst>
          </p:cNvPr>
          <p:cNvGrpSpPr/>
          <p:nvPr/>
        </p:nvGrpSpPr>
        <p:grpSpPr>
          <a:xfrm>
            <a:off x="457200" y="1371600"/>
            <a:ext cx="8229600" cy="1865312"/>
            <a:chOff x="457200" y="1371600"/>
            <a:chExt cx="8229600" cy="1865312"/>
          </a:xfrm>
        </p:grpSpPr>
        <p:sp>
          <p:nvSpPr>
            <p:cNvPr id="4" name="Rectangle 3">
              <a:extLst>
                <a:ext uri="{FF2B5EF4-FFF2-40B4-BE49-F238E27FC236}">
                  <a16:creationId xmlns:a16="http://schemas.microsoft.com/office/drawing/2014/main" id="{5BE1BEF1-3D4C-4556-9C50-45AC20EDEFFF}"/>
                </a:ext>
              </a:extLst>
            </p:cNvPr>
            <p:cNvSpPr/>
            <p:nvPr/>
          </p:nvSpPr>
          <p:spPr>
            <a:xfrm>
              <a:off x="457200" y="1371600"/>
              <a:ext cx="2286000" cy="3048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2020 goals</a:t>
              </a:r>
            </a:p>
          </p:txBody>
        </p:sp>
        <p:sp>
          <p:nvSpPr>
            <p:cNvPr id="5" name="Rectangle 4">
              <a:extLst>
                <a:ext uri="{FF2B5EF4-FFF2-40B4-BE49-F238E27FC236}">
                  <a16:creationId xmlns:a16="http://schemas.microsoft.com/office/drawing/2014/main" id="{3AAAB650-1789-4115-A0C8-928D330E3A2D}"/>
                </a:ext>
              </a:extLst>
            </p:cNvPr>
            <p:cNvSpPr/>
            <p:nvPr/>
          </p:nvSpPr>
          <p:spPr>
            <a:xfrm>
              <a:off x="762001" y="1708149"/>
              <a:ext cx="7924799" cy="1528763"/>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ENS framework up and running</a:t>
              </a:r>
            </a:p>
            <a:p>
              <a:pPr marL="285750" indent="-285750">
                <a:buFont typeface="Arial" panose="020B0604020202020204" pitchFamily="34" charset="0"/>
                <a:buChar char="•"/>
              </a:pPr>
              <a:r>
                <a:rPr lang="en-US" dirty="0">
                  <a:solidFill>
                    <a:schemeClr val="tx1"/>
                  </a:solidFill>
                </a:rPr>
                <a:t>Determine next set of provider groups to begin attestation requirements</a:t>
              </a:r>
            </a:p>
            <a:p>
              <a:pPr marL="285750" indent="-285750">
                <a:buFont typeface="Arial" panose="020B0604020202020204" pitchFamily="34" charset="0"/>
                <a:buChar char="•"/>
              </a:pPr>
              <a:r>
                <a:rPr lang="en-US" dirty="0">
                  <a:solidFill>
                    <a:schemeClr val="tx1"/>
                  </a:solidFill>
                </a:rPr>
                <a:t>Amend regulations to add participant groups and require data standards </a:t>
              </a:r>
              <a:br>
                <a:rPr lang="en-US" dirty="0">
                  <a:solidFill>
                    <a:schemeClr val="tx1"/>
                  </a:solidFill>
                </a:rPr>
              </a:br>
              <a:r>
                <a:rPr lang="en-US" dirty="0">
                  <a:solidFill>
                    <a:schemeClr val="tx1"/>
                  </a:solidFill>
                </a:rPr>
                <a:t>(API + FHIR)</a:t>
              </a:r>
              <a:endParaRPr lang="en-US" strike="sngStrike" dirty="0">
                <a:solidFill>
                  <a:srgbClr val="FF0000"/>
                </a:solidFill>
              </a:endParaRPr>
            </a:p>
            <a:p>
              <a:pPr marL="285750" indent="-285750">
                <a:buFont typeface="Arial" panose="020B0604020202020204" pitchFamily="34" charset="0"/>
                <a:buChar char="•"/>
              </a:pPr>
              <a:r>
                <a:rPr lang="en-US" dirty="0">
                  <a:solidFill>
                    <a:schemeClr val="tx1"/>
                  </a:solidFill>
                </a:rPr>
                <a:t>Design/develop one new HIway service</a:t>
              </a:r>
              <a:endParaRPr lang="en-US" strike="sngStrike" dirty="0">
                <a:solidFill>
                  <a:srgbClr val="FF0000"/>
                </a:solidFill>
              </a:endParaRPr>
            </a:p>
          </p:txBody>
        </p:sp>
      </p:grpSp>
      <p:grpSp>
        <p:nvGrpSpPr>
          <p:cNvPr id="13" name="Group 12">
            <a:extLst>
              <a:ext uri="{FF2B5EF4-FFF2-40B4-BE49-F238E27FC236}">
                <a16:creationId xmlns:a16="http://schemas.microsoft.com/office/drawing/2014/main" id="{DFAE53A2-615C-4883-86A2-F0C1AE5110F2}"/>
              </a:ext>
            </a:extLst>
          </p:cNvPr>
          <p:cNvGrpSpPr/>
          <p:nvPr/>
        </p:nvGrpSpPr>
        <p:grpSpPr>
          <a:xfrm>
            <a:off x="457200" y="3525044"/>
            <a:ext cx="8229600" cy="1292223"/>
            <a:chOff x="457200" y="3570270"/>
            <a:chExt cx="8229600" cy="1292223"/>
          </a:xfrm>
        </p:grpSpPr>
        <p:sp>
          <p:nvSpPr>
            <p:cNvPr id="6" name="Rectangle 5">
              <a:extLst>
                <a:ext uri="{FF2B5EF4-FFF2-40B4-BE49-F238E27FC236}">
                  <a16:creationId xmlns:a16="http://schemas.microsoft.com/office/drawing/2014/main" id="{6662DD27-3C47-4210-9B2A-3049EE8787A5}"/>
                </a:ext>
              </a:extLst>
            </p:cNvPr>
            <p:cNvSpPr/>
            <p:nvPr/>
          </p:nvSpPr>
          <p:spPr>
            <a:xfrm>
              <a:off x="457200" y="3570270"/>
              <a:ext cx="2286000" cy="3048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2021 goals</a:t>
              </a:r>
            </a:p>
          </p:txBody>
        </p:sp>
        <p:sp>
          <p:nvSpPr>
            <p:cNvPr id="7" name="Rectangle 6">
              <a:extLst>
                <a:ext uri="{FF2B5EF4-FFF2-40B4-BE49-F238E27FC236}">
                  <a16:creationId xmlns:a16="http://schemas.microsoft.com/office/drawing/2014/main" id="{FFB88170-1CE0-4C0C-AE4B-2C687387561F}"/>
                </a:ext>
              </a:extLst>
            </p:cNvPr>
            <p:cNvSpPr/>
            <p:nvPr/>
          </p:nvSpPr>
          <p:spPr>
            <a:xfrm>
              <a:off x="762001" y="3908418"/>
              <a:ext cx="7924799" cy="95407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Implement new HIway service</a:t>
              </a:r>
            </a:p>
            <a:p>
              <a:pPr marL="285750" indent="-285750">
                <a:buFont typeface="Arial" panose="020B0604020202020204" pitchFamily="34" charset="0"/>
                <a:buChar char="•"/>
              </a:pPr>
              <a:r>
                <a:rPr lang="en-US" dirty="0">
                  <a:solidFill>
                    <a:schemeClr val="tx1"/>
                  </a:solidFill>
                </a:rPr>
                <a:t>Set data standards for key health data points</a:t>
              </a:r>
            </a:p>
            <a:p>
              <a:pPr marL="285750" indent="-285750">
                <a:buFont typeface="Arial" panose="020B0604020202020204" pitchFamily="34" charset="0"/>
                <a:buChar char="•"/>
              </a:pPr>
              <a:r>
                <a:rPr lang="en-US" dirty="0">
                  <a:solidFill>
                    <a:schemeClr val="tx1"/>
                  </a:solidFill>
                </a:rPr>
                <a:t>Pursue enhancements to the ENS framework as necessary</a:t>
              </a:r>
            </a:p>
          </p:txBody>
        </p:sp>
      </p:grpSp>
      <p:grpSp>
        <p:nvGrpSpPr>
          <p:cNvPr id="14" name="Group 13">
            <a:extLst>
              <a:ext uri="{FF2B5EF4-FFF2-40B4-BE49-F238E27FC236}">
                <a16:creationId xmlns:a16="http://schemas.microsoft.com/office/drawing/2014/main" id="{E62D1429-BDF8-4B25-ABE7-50DCFE0966A7}"/>
              </a:ext>
            </a:extLst>
          </p:cNvPr>
          <p:cNvGrpSpPr/>
          <p:nvPr/>
        </p:nvGrpSpPr>
        <p:grpSpPr>
          <a:xfrm>
            <a:off x="457200" y="5105400"/>
            <a:ext cx="8229600" cy="1143000"/>
            <a:chOff x="457200" y="4946652"/>
            <a:chExt cx="8229600" cy="1143000"/>
          </a:xfrm>
        </p:grpSpPr>
        <p:sp>
          <p:nvSpPr>
            <p:cNvPr id="8" name="Rectangle 7">
              <a:extLst>
                <a:ext uri="{FF2B5EF4-FFF2-40B4-BE49-F238E27FC236}">
                  <a16:creationId xmlns:a16="http://schemas.microsoft.com/office/drawing/2014/main" id="{221B704D-432B-4449-A8CA-C70FB20A3D29}"/>
                </a:ext>
              </a:extLst>
            </p:cNvPr>
            <p:cNvSpPr/>
            <p:nvPr/>
          </p:nvSpPr>
          <p:spPr>
            <a:xfrm>
              <a:off x="457200" y="4946652"/>
              <a:ext cx="2286000" cy="3048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2022 goals</a:t>
              </a:r>
            </a:p>
          </p:txBody>
        </p:sp>
        <p:sp>
          <p:nvSpPr>
            <p:cNvPr id="9" name="Rectangle 8">
              <a:extLst>
                <a:ext uri="{FF2B5EF4-FFF2-40B4-BE49-F238E27FC236}">
                  <a16:creationId xmlns:a16="http://schemas.microsoft.com/office/drawing/2014/main" id="{F0F4BA32-EF40-4903-980A-B5CA249EA7A2}"/>
                </a:ext>
              </a:extLst>
            </p:cNvPr>
            <p:cNvSpPr/>
            <p:nvPr/>
          </p:nvSpPr>
          <p:spPr>
            <a:xfrm>
              <a:off x="762001" y="5280027"/>
              <a:ext cx="7924799" cy="80962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Require payers and providers to meet API + FHIR by 1/1/2022 and meet state-based data standards as necessary</a:t>
              </a:r>
            </a:p>
            <a:p>
              <a:pPr marL="285750" indent="-285750">
                <a:buFont typeface="Arial" panose="020B0604020202020204" pitchFamily="34" charset="0"/>
                <a:buChar char="•"/>
              </a:pPr>
              <a:endParaRPr lang="en-US" dirty="0">
                <a:solidFill>
                  <a:schemeClr val="tx1"/>
                </a:solidFill>
              </a:endParaRPr>
            </a:p>
          </p:txBody>
        </p:sp>
      </p:grpSp>
    </p:spTree>
    <p:extLst>
      <p:ext uri="{BB962C8B-B14F-4D97-AF65-F5344CB8AC3E}">
        <p14:creationId xmlns:p14="http://schemas.microsoft.com/office/powerpoint/2010/main" val="2084222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rtlCol="0" anchor="ctr" anchorCtr="0">
            <a:normAutofit/>
          </a:bodyPr>
          <a:lstStyle/>
          <a:p>
            <a:r>
              <a:rPr lang="en-US" sz="2400" dirty="0">
                <a:solidFill>
                  <a:schemeClr val="tx1"/>
                </a:solidFill>
              </a:rPr>
              <a:t>Conclusion </a:t>
            </a:r>
          </a:p>
          <a:p>
            <a:r>
              <a:rPr lang="en-US" sz="2400" b="0" i="1" dirty="0">
                <a:solidFill>
                  <a:schemeClr val="tx1"/>
                </a:solidFill>
              </a:rPr>
              <a:t>Undersecretary Lauren Peters</a:t>
            </a:r>
          </a:p>
        </p:txBody>
      </p:sp>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35</a:t>
            </a:fld>
            <a:endParaRPr kumimoji="0" lang="en-US"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284309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5124" y="1896551"/>
            <a:ext cx="8182352" cy="3022338"/>
          </a:xfrm>
          <a:prstGeom prst="rect">
            <a:avLst/>
          </a:prstGeom>
        </p:spPr>
        <p:txBody>
          <a:bodyPr wrap="square" lIns="91411" tIns="45706" rIns="91411" bIns="45706">
            <a:spAutoFit/>
          </a:bodyPr>
          <a:lstStyle/>
          <a:p>
            <a:pPr marL="342791" indent="-342791" algn="ctr" fontAlgn="auto">
              <a:spcBef>
                <a:spcPct val="20000"/>
              </a:spcBef>
              <a:spcAft>
                <a:spcPts val="0"/>
              </a:spcAft>
              <a:defRPr/>
            </a:pPr>
            <a:r>
              <a:rPr lang="en-US" sz="2800" b="1" dirty="0">
                <a:solidFill>
                  <a:prstClr val="black"/>
                </a:solidFill>
                <a:latin typeface="Calibri"/>
                <a:cs typeface="+mn-cs"/>
              </a:rPr>
              <a:t>Winter HITC meeting</a:t>
            </a:r>
            <a:br>
              <a:rPr lang="en-US" sz="2800" b="1" dirty="0">
                <a:solidFill>
                  <a:prstClr val="black"/>
                </a:solidFill>
                <a:latin typeface="Calibri"/>
                <a:cs typeface="+mn-cs"/>
              </a:rPr>
            </a:br>
            <a:endParaRPr lang="en-US" sz="2800" b="1" dirty="0">
              <a:solidFill>
                <a:prstClr val="black"/>
              </a:solidFill>
              <a:latin typeface="Calibri"/>
              <a:cs typeface="+mn-cs"/>
            </a:endParaRPr>
          </a:p>
          <a:p>
            <a:pPr marL="342791" indent="-342791" algn="ctr" fontAlgn="auto">
              <a:spcBef>
                <a:spcPct val="20000"/>
              </a:spcBef>
              <a:spcAft>
                <a:spcPts val="0"/>
              </a:spcAft>
              <a:defRPr/>
            </a:pPr>
            <a:r>
              <a:rPr lang="en-US" sz="2800" dirty="0">
                <a:solidFill>
                  <a:prstClr val="black"/>
                </a:solidFill>
                <a:latin typeface="Calibri"/>
                <a:cs typeface="+mn-cs"/>
              </a:rPr>
              <a:t>February 3</a:t>
            </a:r>
            <a:r>
              <a:rPr lang="en-US" sz="2800" baseline="30000" dirty="0">
                <a:solidFill>
                  <a:prstClr val="black"/>
                </a:solidFill>
                <a:latin typeface="Calibri"/>
                <a:cs typeface="+mn-cs"/>
              </a:rPr>
              <a:t>rd</a:t>
            </a:r>
            <a:r>
              <a:rPr lang="en-US" sz="2800" dirty="0">
                <a:solidFill>
                  <a:prstClr val="black"/>
                </a:solidFill>
                <a:latin typeface="Calibri"/>
                <a:cs typeface="+mn-cs"/>
              </a:rPr>
              <a:t>, 2020</a:t>
            </a:r>
          </a:p>
          <a:p>
            <a:pPr marL="342791" indent="-342791" algn="ctr" fontAlgn="auto">
              <a:spcBef>
                <a:spcPct val="20000"/>
              </a:spcBef>
              <a:spcAft>
                <a:spcPts val="0"/>
              </a:spcAft>
              <a:defRPr/>
            </a:pPr>
            <a:r>
              <a:rPr lang="en-US" sz="2800" dirty="0">
                <a:solidFill>
                  <a:prstClr val="black"/>
                </a:solidFill>
                <a:latin typeface="Calibri"/>
                <a:cs typeface="+mn-cs"/>
              </a:rPr>
              <a:t>3:30 – 5 p.m.</a:t>
            </a:r>
          </a:p>
          <a:p>
            <a:pPr marL="342791" indent="-342791" algn="ctr" fontAlgn="auto">
              <a:spcBef>
                <a:spcPct val="20000"/>
              </a:spcBef>
              <a:spcAft>
                <a:spcPts val="0"/>
              </a:spcAft>
              <a:defRPr/>
            </a:pPr>
            <a:r>
              <a:rPr lang="en-US" sz="2800" dirty="0">
                <a:solidFill>
                  <a:prstClr val="black"/>
                </a:solidFill>
                <a:latin typeface="Calibri"/>
                <a:cs typeface="+mn-cs"/>
              </a:rPr>
              <a:t>One Ashburton Place (21st floor), Boston</a:t>
            </a:r>
          </a:p>
          <a:p>
            <a:pPr marL="342791" indent="-342791" algn="ctr" fontAlgn="auto">
              <a:spcBef>
                <a:spcPct val="20000"/>
              </a:spcBef>
              <a:spcAft>
                <a:spcPts val="0"/>
              </a:spcAft>
              <a:defRPr/>
            </a:pPr>
            <a:endParaRPr lang="en-US" sz="2800" b="1" dirty="0">
              <a:solidFill>
                <a:prstClr val="black"/>
              </a:solidFill>
              <a:latin typeface="Calibri"/>
              <a:cs typeface="+mn-cs"/>
            </a:endParaRPr>
          </a:p>
        </p:txBody>
      </p:sp>
      <p:sp>
        <p:nvSpPr>
          <p:cNvPr id="6" name="Title 2"/>
          <p:cNvSpPr txBox="1">
            <a:spLocks/>
          </p:cNvSpPr>
          <p:nvPr/>
        </p:nvSpPr>
        <p:spPr bwMode="auto">
          <a:xfrm>
            <a:off x="762000" y="12701"/>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Next HITC meeting</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36</a:t>
            </a:fld>
            <a:endParaRPr lang="en-US" dirty="0"/>
          </a:p>
        </p:txBody>
      </p:sp>
      <p:pic>
        <p:nvPicPr>
          <p:cNvPr id="3" name="Picture 2"/>
          <p:cNvPicPr>
            <a:picLocks noChangeAspect="1"/>
          </p:cNvPicPr>
          <p:nvPr/>
        </p:nvPicPr>
        <p:blipFill>
          <a:blip r:embed="rId3"/>
          <a:stretch>
            <a:fillRect/>
          </a:stretch>
        </p:blipFill>
        <p:spPr>
          <a:xfrm>
            <a:off x="5771233" y="5135485"/>
            <a:ext cx="3006243" cy="1475659"/>
          </a:xfrm>
          <a:prstGeom prst="rect">
            <a:avLst/>
          </a:prstGeom>
        </p:spPr>
      </p:pic>
      <p:pic>
        <p:nvPicPr>
          <p:cNvPr id="5" name="Picture 4" descr="File:Snowflake.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8752" y="1261298"/>
            <a:ext cx="837314" cy="837314"/>
          </a:xfrm>
          <a:prstGeom prst="rect">
            <a:avLst/>
          </a:prstGeom>
        </p:spPr>
      </p:pic>
      <p:pic>
        <p:nvPicPr>
          <p:cNvPr id="7" name="Picture 6" descr="File:Snowflake.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83476" y="2637202"/>
            <a:ext cx="837314" cy="837314"/>
          </a:xfrm>
          <a:prstGeom prst="rect">
            <a:avLst/>
          </a:prstGeom>
        </p:spPr>
      </p:pic>
      <p:pic>
        <p:nvPicPr>
          <p:cNvPr id="8" name="Picture 7" descr="File:Snowflake.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46162" y="1088616"/>
            <a:ext cx="837314" cy="837314"/>
          </a:xfrm>
          <a:prstGeom prst="rect">
            <a:avLst/>
          </a:prstGeom>
        </p:spPr>
      </p:pic>
      <p:pic>
        <p:nvPicPr>
          <p:cNvPr id="9" name="Picture 8" descr="File:Snowflake.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0947" y="5028669"/>
            <a:ext cx="837314" cy="837314"/>
          </a:xfrm>
          <a:prstGeom prst="rect">
            <a:avLst/>
          </a:prstGeom>
        </p:spPr>
      </p:pic>
      <p:pic>
        <p:nvPicPr>
          <p:cNvPr id="10" name="Picture 9" descr="File:Snowflake.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6234" y="4918889"/>
            <a:ext cx="837314" cy="837314"/>
          </a:xfrm>
          <a:prstGeom prst="rect">
            <a:avLst/>
          </a:prstGeom>
        </p:spPr>
      </p:pic>
      <p:pic>
        <p:nvPicPr>
          <p:cNvPr id="11" name="Picture 10" descr="File:Snowflake.svg - Wikipedi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40073" y="2442830"/>
            <a:ext cx="837314" cy="837314"/>
          </a:xfrm>
          <a:prstGeom prst="rect">
            <a:avLst/>
          </a:prstGeom>
        </p:spPr>
      </p:pic>
    </p:spTree>
    <p:extLst>
      <p:ext uri="{BB962C8B-B14F-4D97-AF65-F5344CB8AC3E}">
        <p14:creationId xmlns:p14="http://schemas.microsoft.com/office/powerpoint/2010/main" val="3776389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rtlCol="0" anchor="ctr" anchorCtr="0">
            <a:normAutofit/>
          </a:bodyPr>
          <a:lstStyle/>
          <a:p>
            <a:r>
              <a:rPr lang="en-US" sz="2400" dirty="0">
                <a:solidFill>
                  <a:schemeClr val="tx1"/>
                </a:solidFill>
              </a:rPr>
              <a:t>Appendix A: HIway operations update</a:t>
            </a:r>
            <a:endParaRPr lang="en-US" sz="2400" b="0" i="1" dirty="0">
              <a:solidFill>
                <a:schemeClr val="tx1"/>
              </a:solidFill>
            </a:endParaRPr>
          </a:p>
        </p:txBody>
      </p:sp>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37</a:t>
            </a:fld>
            <a:endParaRPr kumimoji="0" lang="en-US"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0915028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July 21, 2019 – October 20, 2019</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38</a:t>
            </a:fld>
            <a:endParaRPr lang="en-US" dirty="0"/>
          </a:p>
        </p:txBody>
      </p:sp>
      <p:graphicFrame>
        <p:nvGraphicFramePr>
          <p:cNvPr id="6" name="Table 5"/>
          <p:cNvGraphicFramePr>
            <a:graphicFrameLocks noGrp="1"/>
          </p:cNvGraphicFramePr>
          <p:nvPr>
            <p:extLst/>
          </p:nvPr>
        </p:nvGraphicFramePr>
        <p:xfrm>
          <a:off x="2252096" y="2288653"/>
          <a:ext cx="4963713" cy="3355091"/>
        </p:xfrm>
        <a:graphic>
          <a:graphicData uri="http://schemas.openxmlformats.org/drawingml/2006/table">
            <a:tbl>
              <a:tblPr>
                <a:tableStyleId>{5C22544A-7EE6-4342-B048-85BDC9FD1C3A}</a:tableStyleId>
              </a:tblPr>
              <a:tblGrid>
                <a:gridCol w="4963713">
                  <a:extLst>
                    <a:ext uri="{9D8B030D-6E8A-4147-A177-3AD203B41FA5}">
                      <a16:colId xmlns:a16="http://schemas.microsoft.com/office/drawing/2014/main" val="20000"/>
                    </a:ext>
                  </a:extLst>
                </a:gridCol>
              </a:tblGrid>
              <a:tr h="2872262">
                <a:tc>
                  <a:txBody>
                    <a:bodyPr/>
                    <a:lstStyle/>
                    <a:p>
                      <a:pPr marL="0" indent="0">
                        <a:buClr>
                          <a:schemeClr val="bg1">
                            <a:lumMod val="75000"/>
                          </a:schemeClr>
                        </a:buClr>
                        <a:buSzPct val="75000"/>
                        <a:buFont typeface="Wingdings" panose="05000000000000000000" pitchFamily="2" charset="2"/>
                        <a:buNone/>
                      </a:pPr>
                      <a:endParaRPr lang="en-US" dirty="0"/>
                    </a:p>
                    <a:p>
                      <a:pPr marL="285750" indent="-285750">
                        <a:buClr>
                          <a:schemeClr val="bg1">
                            <a:lumMod val="75000"/>
                          </a:schemeClr>
                        </a:buClr>
                        <a:buSzPct val="75000"/>
                        <a:buFont typeface="Wingdings" panose="05000000000000000000" pitchFamily="2" charset="2"/>
                        <a:buChar char="Ø"/>
                      </a:pPr>
                      <a:r>
                        <a:rPr lang="en-US" sz="1800" dirty="0"/>
                        <a:t>DermCare Physicians &amp;</a:t>
                      </a:r>
                      <a:r>
                        <a:rPr lang="en-US" sz="1800" baseline="0" dirty="0"/>
                        <a:t> Surgeons</a:t>
                      </a:r>
                      <a:endParaRPr lang="en-US" sz="1800" dirty="0"/>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North Shore Physicians Group</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Oncolens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Philip Leung</a:t>
                      </a:r>
                    </a:p>
                    <a:p>
                      <a:pPr marL="285750" indent="-285750">
                        <a:buClr>
                          <a:schemeClr val="bg1">
                            <a:lumMod val="75000"/>
                          </a:schemeClr>
                        </a:buClr>
                        <a:buSzPct val="75000"/>
                        <a:buFont typeface="Wingdings" panose="05000000000000000000" pitchFamily="2" charset="2"/>
                        <a:buChar char="Ø"/>
                      </a:pPr>
                      <a:endParaRPr lang="en-US" sz="1800" dirty="0"/>
                    </a:p>
                    <a:p>
                      <a:pPr marL="285750" indent="-285750">
                        <a:buClr>
                          <a:schemeClr val="bg1">
                            <a:lumMod val="75000"/>
                          </a:schemeClr>
                        </a:buClr>
                        <a:buSzPct val="75000"/>
                        <a:buFont typeface="Wingdings" panose="05000000000000000000" pitchFamily="2" charset="2"/>
                        <a:buChar char="Ø"/>
                      </a:pPr>
                      <a:endParaRPr lang="en-US" sz="1800" baseline="0" dirty="0"/>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4</a:t>
            </a:r>
          </a:p>
        </p:txBody>
      </p:sp>
    </p:spTree>
    <p:extLst>
      <p:ext uri="{BB962C8B-B14F-4D97-AF65-F5344CB8AC3E}">
        <p14:creationId xmlns:p14="http://schemas.microsoft.com/office/powerpoint/2010/main" val="1650777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July 21, 2019 – October 20, 2019</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39</a:t>
            </a:fld>
            <a:endParaRPr lang="en-US" dirty="0"/>
          </a:p>
        </p:txBody>
      </p:sp>
      <p:graphicFrame>
        <p:nvGraphicFramePr>
          <p:cNvPr id="6" name="Table 5"/>
          <p:cNvGraphicFramePr>
            <a:graphicFrameLocks noGrp="1"/>
          </p:cNvGraphicFramePr>
          <p:nvPr>
            <p:extLst/>
          </p:nvPr>
        </p:nvGraphicFramePr>
        <p:xfrm>
          <a:off x="2252096" y="2288653"/>
          <a:ext cx="4963713" cy="3355091"/>
        </p:xfrm>
        <a:graphic>
          <a:graphicData uri="http://schemas.openxmlformats.org/drawingml/2006/table">
            <a:tbl>
              <a:tblPr>
                <a:tableStyleId>{5C22544A-7EE6-4342-B048-85BDC9FD1C3A}</a:tableStyleId>
              </a:tblPr>
              <a:tblGrid>
                <a:gridCol w="4963713">
                  <a:extLst>
                    <a:ext uri="{9D8B030D-6E8A-4147-A177-3AD203B41FA5}">
                      <a16:colId xmlns:a16="http://schemas.microsoft.com/office/drawing/2014/main" val="20000"/>
                    </a:ext>
                  </a:extLst>
                </a:gridCol>
              </a:tblGrid>
              <a:tr h="2872262">
                <a:tc>
                  <a:txBody>
                    <a:bodyPr/>
                    <a:lstStyle/>
                    <a:p>
                      <a:pPr marL="0" indent="0">
                        <a:buClr>
                          <a:schemeClr val="bg1">
                            <a:lumMod val="75000"/>
                          </a:schemeClr>
                        </a:buClr>
                        <a:buSzPct val="75000"/>
                        <a:buFont typeface="Wingdings" panose="05000000000000000000" pitchFamily="2" charset="2"/>
                        <a:buNone/>
                      </a:pPr>
                      <a:endParaRPr lang="en-US" dirty="0"/>
                    </a:p>
                    <a:p>
                      <a:pPr marL="285750" indent="-285750">
                        <a:buClr>
                          <a:schemeClr val="bg1">
                            <a:lumMod val="75000"/>
                          </a:schemeClr>
                        </a:buClr>
                        <a:buSzPct val="75000"/>
                        <a:buFont typeface="Wingdings" panose="05000000000000000000" pitchFamily="2" charset="2"/>
                        <a:buChar char="Ø"/>
                      </a:pPr>
                      <a:r>
                        <a:rPr lang="en-US" sz="1800" dirty="0"/>
                        <a:t>Bureau of Public Health Facilities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Dialysis Clinic, Inc.</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East Boston Neighborhood Health Center</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Merrimack Valley Child &amp; Adolescent Health</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Oncolens*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Philip Leung*</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a:t>
            </a:r>
            <a:r>
              <a:rPr lang="en-US" sz="2400" dirty="0">
                <a:solidFill>
                  <a:schemeClr val="tx1"/>
                </a:solidFill>
              </a:rPr>
              <a:t>New connections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6</a:t>
            </a:r>
          </a:p>
        </p:txBody>
      </p:sp>
      <p:sp>
        <p:nvSpPr>
          <p:cNvPr id="10" name="TextBox 9"/>
          <p:cNvSpPr txBox="1"/>
          <p:nvPr/>
        </p:nvSpPr>
        <p:spPr>
          <a:xfrm>
            <a:off x="6066642" y="5643744"/>
            <a:ext cx="2767098" cy="430887"/>
          </a:xfrm>
          <a:prstGeom prst="rect">
            <a:avLst/>
          </a:prstGeom>
          <a:noFill/>
        </p:spPr>
        <p:txBody>
          <a:bodyPr wrap="square" rtlCol="0">
            <a:spAutoFit/>
          </a:bodyPr>
          <a:lstStyle/>
          <a:p>
            <a:r>
              <a:rPr lang="en-US" sz="1100" i="1" dirty="0"/>
              <a:t>* Participants that were enrolled and connected in the same period</a:t>
            </a:r>
          </a:p>
        </p:txBody>
      </p:sp>
    </p:spTree>
    <p:extLst>
      <p:ext uri="{BB962C8B-B14F-4D97-AF65-F5344CB8AC3E}">
        <p14:creationId xmlns:p14="http://schemas.microsoft.com/office/powerpoint/2010/main" val="576104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61322"/>
            <a:ext cx="8229600" cy="3776869"/>
          </a:xfrm>
        </p:spPr>
        <p:txBody>
          <a:bodyPr/>
          <a:lstStyle/>
          <a:p>
            <a:pPr marL="0" indent="0">
              <a:buNone/>
            </a:pPr>
            <a:endParaRPr lang="en-US" sz="2400" dirty="0"/>
          </a:p>
          <a:p>
            <a:pPr marL="0" indent="0">
              <a:buNone/>
            </a:pPr>
            <a:endParaRPr lang="en-US" sz="2400" dirty="0"/>
          </a:p>
          <a:p>
            <a:pPr marL="0" indent="0">
              <a:buNone/>
            </a:pPr>
            <a:r>
              <a:rPr lang="en-US" sz="2400" dirty="0"/>
              <a:t>MOTION: </a:t>
            </a:r>
            <a:r>
              <a:rPr lang="en-US" sz="2400" b="0" dirty="0"/>
              <a:t>That the Health Information Technology Council hereby approves the minutes of the council meeting held on August 5, 2019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
        <p:nvSpPr>
          <p:cNvPr id="3" name="Title 2"/>
          <p:cNvSpPr>
            <a:spLocks noGrp="1"/>
          </p:cNvSpPr>
          <p:nvPr>
            <p:ph type="title"/>
          </p:nvPr>
        </p:nvSpPr>
        <p:spPr>
          <a:xfrm>
            <a:off x="791688" y="-1"/>
            <a:ext cx="6214753" cy="890649"/>
          </a:xfrm>
        </p:spPr>
        <p:txBody>
          <a:bodyPr/>
          <a:lstStyle/>
          <a:p>
            <a:r>
              <a:rPr lang="en-US" dirty="0"/>
              <a:t>Vote: Approve minutes</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Tree>
    <p:extLst>
      <p:ext uri="{BB962C8B-B14F-4D97-AF65-F5344CB8AC3E}">
        <p14:creationId xmlns:p14="http://schemas.microsoft.com/office/powerpoint/2010/main" val="39555595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40</a:t>
            </a:fld>
            <a:endParaRPr lang="en-US" dirty="0"/>
          </a:p>
        </p:txBody>
      </p:sp>
      <p:graphicFrame>
        <p:nvGraphicFramePr>
          <p:cNvPr id="6" name="Table 5"/>
          <p:cNvGraphicFramePr>
            <a:graphicFrameLocks noGrp="1"/>
          </p:cNvGraphicFramePr>
          <p:nvPr>
            <p:extLst/>
          </p:nvPr>
        </p:nvGraphicFramePr>
        <p:xfrm>
          <a:off x="440267" y="1619191"/>
          <a:ext cx="8119533" cy="4861719"/>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endParaRPr lang="en-US" baseline="0"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HIway 2.0 processed a total of 17.3 million transactions during the October reporting period (September 21—October 20, 2019)</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In October, Public Health Reporting accounted for over 14.9 million transactions, or 87% of the total. This included 8.5 million Syndromic Surveillance transactions and 6.3 million immunization transactions.</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Increased volume for immunization transactions reflects the implementation of the new Immunization Query functionality.</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Provider-to-provider transactions totaled 174,729 for October.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aseline="0" dirty="0"/>
                        <a:t>The Mass HIway team will continue to monitor transaction levels, both to support operations and to identify data that provide additional insight into HIway trends </a:t>
                      </a:r>
                      <a:br>
                        <a:rPr lang="en-US" baseline="0" dirty="0"/>
                      </a:br>
                      <a:r>
                        <a:rPr lang="en-US" baseline="0" dirty="0"/>
                        <a:t>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7" y="1093476"/>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Tree>
    <p:extLst>
      <p:ext uri="{BB962C8B-B14F-4D97-AF65-F5344CB8AC3E}">
        <p14:creationId xmlns:p14="http://schemas.microsoft.com/office/powerpoint/2010/main" val="97976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02893" y="5418190"/>
            <a:ext cx="8671193" cy="523220"/>
          </a:xfrm>
          <a:prstGeom prst="rect">
            <a:avLst/>
          </a:prstGeom>
          <a:noFill/>
        </p:spPr>
        <p:txBody>
          <a:bodyPr wrap="square" rtlCol="0">
            <a:spAutoFit/>
          </a:bodyPr>
          <a:lstStyle/>
          <a:p>
            <a:pPr marL="171450" indent="-171450">
              <a:buFont typeface="Arial" panose="020B0604020202020204" pitchFamily="34" charset="0"/>
              <a:buChar char="•"/>
            </a:pPr>
            <a:r>
              <a:rPr lang="en-US" sz="1400" b="1" dirty="0">
                <a:solidFill>
                  <a:prstClr val="black"/>
                </a:solidFill>
                <a:latin typeface="Calibri"/>
              </a:rPr>
              <a:t>Target: </a:t>
            </a:r>
            <a:r>
              <a:rPr lang="en-US" sz="1400" dirty="0">
                <a:solidFill>
                  <a:prstClr val="black"/>
                </a:solidFill>
                <a:latin typeface="Calibri"/>
              </a:rPr>
              <a:t>“Total monthly availability” – no lower than 99.9% (downtime no more than ~44 minutes/month)</a:t>
            </a:r>
          </a:p>
          <a:p>
            <a:pPr marL="171450" indent="-171450">
              <a:buFont typeface="Arial" panose="020B0604020202020204" pitchFamily="34" charset="0"/>
              <a:buChar char="•"/>
            </a:pPr>
            <a:endParaRPr lang="en-US" sz="1400" dirty="0">
              <a:solidFill>
                <a:prstClr val="black"/>
              </a:solidFill>
              <a:latin typeface="Calibri"/>
            </a:endParaRPr>
          </a:p>
        </p:txBody>
      </p:sp>
      <p:sp>
        <p:nvSpPr>
          <p:cNvPr id="9" name="Title 2"/>
          <p:cNvSpPr txBox="1">
            <a:spLocks/>
          </p:cNvSpPr>
          <p:nvPr/>
        </p:nvSpPr>
        <p:spPr bwMode="auto">
          <a:xfrm>
            <a:off x="762000" y="12701"/>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r>
              <a:rPr lang="en-US" dirty="0">
                <a:solidFill>
                  <a:prstClr val="white"/>
                </a:solidFill>
              </a:rPr>
              <a:t>HIway availability review</a:t>
            </a:r>
            <a:endParaRPr lang="en-US" sz="2000" dirty="0">
              <a:solidFill>
                <a:prstClr val="white"/>
              </a:solidFill>
            </a:endParaRPr>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41</a:t>
            </a:fld>
            <a:endParaRPr lang="en-US" dirty="0"/>
          </a:p>
        </p:txBody>
      </p:sp>
      <p:pic>
        <p:nvPicPr>
          <p:cNvPr id="10" name="Picture 9">
            <a:extLst>
              <a:ext uri="{FF2B5EF4-FFF2-40B4-BE49-F238E27FC236}">
                <a16:creationId xmlns:a16="http://schemas.microsoft.com/office/drawing/2014/main" id="{BF8073B4-9DE4-430E-8A37-BF99B308C53A}"/>
              </a:ext>
            </a:extLst>
          </p:cNvPr>
          <p:cNvPicPr>
            <a:picLocks noChangeAspect="1"/>
          </p:cNvPicPr>
          <p:nvPr/>
        </p:nvPicPr>
        <p:blipFill>
          <a:blip r:embed="rId2"/>
          <a:stretch>
            <a:fillRect/>
          </a:stretch>
        </p:blipFill>
        <p:spPr>
          <a:xfrm>
            <a:off x="0" y="1155469"/>
            <a:ext cx="9144000" cy="4144484"/>
          </a:xfrm>
          <a:prstGeom prst="rect">
            <a:avLst/>
          </a:prstGeom>
        </p:spPr>
      </p:pic>
    </p:spTree>
    <p:extLst>
      <p:ext uri="{BB962C8B-B14F-4D97-AF65-F5344CB8AC3E}">
        <p14:creationId xmlns:p14="http://schemas.microsoft.com/office/powerpoint/2010/main" val="13431217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rtlCol="0" anchor="ctr" anchorCtr="0">
            <a:normAutofit/>
          </a:bodyPr>
          <a:lstStyle/>
          <a:p>
            <a:r>
              <a:rPr lang="en-US" sz="2400" dirty="0">
                <a:solidFill>
                  <a:schemeClr val="tx1"/>
                </a:solidFill>
              </a:rPr>
              <a:t>Appendix B: Provider-to-provider use case statistics </a:t>
            </a:r>
            <a:endParaRPr lang="en-US" sz="2400" b="0" i="1" dirty="0">
              <a:solidFill>
                <a:schemeClr val="tx1"/>
              </a:solidFill>
            </a:endParaRPr>
          </a:p>
        </p:txBody>
      </p:sp>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42</a:t>
            </a:fld>
            <a:endParaRPr kumimoji="0" lang="en-US"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3907045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0"/>
            <a:ext cx="6096002" cy="792162"/>
          </a:xfrm>
        </p:spPr>
        <p:txBody>
          <a:bodyPr/>
          <a:lstStyle/>
          <a:p>
            <a:r>
              <a:rPr lang="en-US" dirty="0"/>
              <a:t>Provider-to-provider use case statistics</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43</a:t>
            </a:fld>
            <a:endParaRPr lang="en-US" dirty="0"/>
          </a:p>
        </p:txBody>
      </p:sp>
      <p:pic>
        <p:nvPicPr>
          <p:cNvPr id="5" name="Picture 4"/>
          <p:cNvPicPr>
            <a:picLocks noChangeAspect="1"/>
          </p:cNvPicPr>
          <p:nvPr/>
        </p:nvPicPr>
        <p:blipFill>
          <a:blip r:embed="rId2"/>
          <a:stretch>
            <a:fillRect/>
          </a:stretch>
        </p:blipFill>
        <p:spPr>
          <a:xfrm>
            <a:off x="228600" y="1493187"/>
            <a:ext cx="8839200" cy="5212413"/>
          </a:xfrm>
          <a:prstGeom prst="rect">
            <a:avLst/>
          </a:prstGeom>
        </p:spPr>
      </p:pic>
      <p:sp>
        <p:nvSpPr>
          <p:cNvPr id="6" name="TextBox 5"/>
          <p:cNvSpPr txBox="1"/>
          <p:nvPr/>
        </p:nvSpPr>
        <p:spPr>
          <a:xfrm>
            <a:off x="228600" y="914400"/>
            <a:ext cx="8763000" cy="523220"/>
          </a:xfrm>
          <a:prstGeom prst="rect">
            <a:avLst/>
          </a:prstGeom>
          <a:noFill/>
        </p:spPr>
        <p:txBody>
          <a:bodyPr wrap="square" rtlCol="0">
            <a:spAutoFit/>
          </a:bodyPr>
          <a:lstStyle/>
          <a:p>
            <a:pPr algn="ctr"/>
            <a:r>
              <a:rPr lang="en-US" sz="2800" b="1" dirty="0"/>
              <a:t>Acute care hospitals</a:t>
            </a:r>
          </a:p>
        </p:txBody>
      </p:sp>
    </p:spTree>
    <p:extLst>
      <p:ext uri="{BB962C8B-B14F-4D97-AF65-F5344CB8AC3E}">
        <p14:creationId xmlns:p14="http://schemas.microsoft.com/office/powerpoint/2010/main" val="21646450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0"/>
            <a:ext cx="6096002" cy="792162"/>
          </a:xfrm>
        </p:spPr>
        <p:txBody>
          <a:bodyPr/>
          <a:lstStyle/>
          <a:p>
            <a:r>
              <a:rPr lang="en-US" dirty="0"/>
              <a:t>Provider-to-provider use case statistics</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44</a:t>
            </a:fld>
            <a:endParaRPr lang="en-US" dirty="0"/>
          </a:p>
        </p:txBody>
      </p:sp>
      <p:sp>
        <p:nvSpPr>
          <p:cNvPr id="6" name="TextBox 5"/>
          <p:cNvSpPr txBox="1"/>
          <p:nvPr/>
        </p:nvSpPr>
        <p:spPr>
          <a:xfrm>
            <a:off x="2400300" y="1000780"/>
            <a:ext cx="4343400" cy="523220"/>
          </a:xfrm>
          <a:prstGeom prst="rect">
            <a:avLst/>
          </a:prstGeom>
          <a:noFill/>
        </p:spPr>
        <p:txBody>
          <a:bodyPr wrap="square" rtlCol="0">
            <a:spAutoFit/>
          </a:bodyPr>
          <a:lstStyle/>
          <a:p>
            <a:pPr algn="ctr"/>
            <a:r>
              <a:rPr lang="en-US" sz="2800" b="1" dirty="0"/>
              <a:t>Community health centers</a:t>
            </a:r>
          </a:p>
        </p:txBody>
      </p:sp>
      <p:pic>
        <p:nvPicPr>
          <p:cNvPr id="4" name="Picture 3"/>
          <p:cNvPicPr>
            <a:picLocks noChangeAspect="1"/>
          </p:cNvPicPr>
          <p:nvPr/>
        </p:nvPicPr>
        <p:blipFill>
          <a:blip r:embed="rId2"/>
          <a:stretch>
            <a:fillRect/>
          </a:stretch>
        </p:blipFill>
        <p:spPr>
          <a:xfrm>
            <a:off x="396431" y="1676400"/>
            <a:ext cx="8351138" cy="3988406"/>
          </a:xfrm>
          <a:prstGeom prst="rect">
            <a:avLst/>
          </a:prstGeom>
        </p:spPr>
      </p:pic>
    </p:spTree>
    <p:extLst>
      <p:ext uri="{BB962C8B-B14F-4D97-AF65-F5344CB8AC3E}">
        <p14:creationId xmlns:p14="http://schemas.microsoft.com/office/powerpoint/2010/main" val="27286504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0"/>
            <a:ext cx="6096002" cy="792162"/>
          </a:xfrm>
        </p:spPr>
        <p:txBody>
          <a:bodyPr/>
          <a:lstStyle/>
          <a:p>
            <a:r>
              <a:rPr lang="en-US" dirty="0"/>
              <a:t>Provider-to-provider use case statistics</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45</a:t>
            </a:fld>
            <a:endParaRPr lang="en-US" dirty="0"/>
          </a:p>
        </p:txBody>
      </p:sp>
      <p:sp>
        <p:nvSpPr>
          <p:cNvPr id="6" name="TextBox 5"/>
          <p:cNvSpPr txBox="1"/>
          <p:nvPr/>
        </p:nvSpPr>
        <p:spPr>
          <a:xfrm>
            <a:off x="457200" y="914400"/>
            <a:ext cx="8229600" cy="523220"/>
          </a:xfrm>
          <a:prstGeom prst="rect">
            <a:avLst/>
          </a:prstGeom>
          <a:noFill/>
        </p:spPr>
        <p:txBody>
          <a:bodyPr wrap="square" rtlCol="0">
            <a:spAutoFit/>
          </a:bodyPr>
          <a:lstStyle/>
          <a:p>
            <a:pPr algn="ctr"/>
            <a:r>
              <a:rPr lang="en-US" sz="2800" b="1" dirty="0"/>
              <a:t>Medium/large medical ambulatory practices </a:t>
            </a:r>
          </a:p>
        </p:txBody>
      </p:sp>
      <p:pic>
        <p:nvPicPr>
          <p:cNvPr id="5" name="Picture 4"/>
          <p:cNvPicPr>
            <a:picLocks noChangeAspect="1"/>
          </p:cNvPicPr>
          <p:nvPr/>
        </p:nvPicPr>
        <p:blipFill>
          <a:blip r:embed="rId2"/>
          <a:stretch>
            <a:fillRect/>
          </a:stretch>
        </p:blipFill>
        <p:spPr>
          <a:xfrm>
            <a:off x="498432" y="1437620"/>
            <a:ext cx="8147137" cy="5051065"/>
          </a:xfrm>
          <a:prstGeom prst="rect">
            <a:avLst/>
          </a:prstGeom>
        </p:spPr>
      </p:pic>
    </p:spTree>
    <p:extLst>
      <p:ext uri="{BB962C8B-B14F-4D97-AF65-F5344CB8AC3E}">
        <p14:creationId xmlns:p14="http://schemas.microsoft.com/office/powerpoint/2010/main" val="8651767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0"/>
            <a:ext cx="6096002" cy="792162"/>
          </a:xfrm>
        </p:spPr>
        <p:txBody>
          <a:bodyPr/>
          <a:lstStyle/>
          <a:p>
            <a:r>
              <a:rPr lang="en-US" dirty="0"/>
              <a:t>Provider-to-provider use case statistics</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46</a:t>
            </a:fld>
            <a:endParaRPr lang="en-US" dirty="0"/>
          </a:p>
        </p:txBody>
      </p:sp>
      <p:sp>
        <p:nvSpPr>
          <p:cNvPr id="6" name="TextBox 5"/>
          <p:cNvSpPr txBox="1"/>
          <p:nvPr/>
        </p:nvSpPr>
        <p:spPr>
          <a:xfrm>
            <a:off x="495300" y="914400"/>
            <a:ext cx="8153400" cy="523220"/>
          </a:xfrm>
          <a:prstGeom prst="rect">
            <a:avLst/>
          </a:prstGeom>
          <a:noFill/>
        </p:spPr>
        <p:txBody>
          <a:bodyPr wrap="square" rtlCol="0">
            <a:spAutoFit/>
          </a:bodyPr>
          <a:lstStyle/>
          <a:p>
            <a:pPr algn="ctr"/>
            <a:r>
              <a:rPr lang="en-US" sz="2800" b="1" dirty="0"/>
              <a:t>Total (hospitals, health centers, and ambulatory)</a:t>
            </a:r>
          </a:p>
        </p:txBody>
      </p:sp>
      <p:pic>
        <p:nvPicPr>
          <p:cNvPr id="4" name="Picture 3"/>
          <p:cNvPicPr>
            <a:picLocks noChangeAspect="1"/>
          </p:cNvPicPr>
          <p:nvPr/>
        </p:nvPicPr>
        <p:blipFill>
          <a:blip r:embed="rId2"/>
          <a:stretch>
            <a:fillRect/>
          </a:stretch>
        </p:blipFill>
        <p:spPr>
          <a:xfrm>
            <a:off x="1562040" y="1437620"/>
            <a:ext cx="6019920" cy="5044142"/>
          </a:xfrm>
          <a:prstGeom prst="rect">
            <a:avLst/>
          </a:prstGeom>
        </p:spPr>
      </p:pic>
    </p:spTree>
    <p:extLst>
      <p:ext uri="{BB962C8B-B14F-4D97-AF65-F5344CB8AC3E}">
        <p14:creationId xmlns:p14="http://schemas.microsoft.com/office/powerpoint/2010/main" val="8556704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78"/>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47</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5</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Market-based ENS Initiative — Regulation/certification update  </a:t>
            </a:r>
          </a:p>
          <a:p>
            <a:r>
              <a:rPr lang="en-US" dirty="0">
                <a:solidFill>
                  <a:schemeClr val="tx1"/>
                </a:solidFill>
              </a:rPr>
              <a:t>Bert Ng</a:t>
            </a:r>
          </a:p>
        </p:txBody>
      </p:sp>
    </p:spTree>
    <p:extLst>
      <p:ext uri="{BB962C8B-B14F-4D97-AF65-F5344CB8AC3E}">
        <p14:creationId xmlns:p14="http://schemas.microsoft.com/office/powerpoint/2010/main" val="848648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ENS Initiative history</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6</a:t>
            </a:fld>
            <a:endParaRPr lang="en-US" dirty="0"/>
          </a:p>
        </p:txBody>
      </p:sp>
      <p:sp>
        <p:nvSpPr>
          <p:cNvPr id="4" name="Rectangle 3"/>
          <p:cNvSpPr/>
          <p:nvPr/>
        </p:nvSpPr>
        <p:spPr>
          <a:xfrm>
            <a:off x="457200" y="1185863"/>
            <a:ext cx="8229600" cy="947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ENS Initiative goal: </a:t>
            </a:r>
          </a:p>
          <a:p>
            <a:pPr marL="333133" lvl="0" indent="-285750">
              <a:buFont typeface="Arial" panose="020B0604020202020204" pitchFamily="34" charset="0"/>
              <a:buChar char="•"/>
              <a:defRPr/>
            </a:pPr>
            <a:r>
              <a:rPr lang="en-US" sz="1800" kern="0" dirty="0">
                <a:solidFill>
                  <a:sysClr val="windowText" lastClr="000000"/>
                </a:solidFill>
              </a:rPr>
              <a:t>Supporting timely statewide Event Notification Services (ENS) across the Commonwealth in order to improve health care delivery, quality, and coordination </a:t>
            </a:r>
            <a:endParaRPr lang="en-US" sz="1800" kern="0" dirty="0">
              <a:solidFill>
                <a:srgbClr val="4F81BD"/>
              </a:solidFill>
            </a:endParaRPr>
          </a:p>
        </p:txBody>
      </p:sp>
      <p:sp>
        <p:nvSpPr>
          <p:cNvPr id="9" name="Rectangle 8"/>
          <p:cNvSpPr/>
          <p:nvPr/>
        </p:nvSpPr>
        <p:spPr>
          <a:xfrm>
            <a:off x="457200" y="2286000"/>
            <a:ext cx="8229600" cy="228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process: </a:t>
            </a:r>
          </a:p>
          <a:p>
            <a:pPr marL="285750" indent="-285750">
              <a:buFont typeface="Arial" panose="020B0604020202020204" pitchFamily="34" charset="0"/>
              <a:buChar char="•"/>
            </a:pPr>
            <a:r>
              <a:rPr lang="en-US" sz="1800" dirty="0">
                <a:solidFill>
                  <a:schemeClr val="tx1"/>
                </a:solidFill>
              </a:rPr>
              <a:t>Feb 2018: RFR issued - Developing a state-operated repository of Admission, Discharge, and Transfer (ADT) data with the potential for ENS services in the future </a:t>
            </a:r>
          </a:p>
          <a:p>
            <a:pPr marL="285750" indent="-285750">
              <a:buFont typeface="Arial" panose="020B0604020202020204" pitchFamily="34" charset="0"/>
              <a:buChar char="•"/>
            </a:pPr>
            <a:r>
              <a:rPr lang="en-US" sz="1800" dirty="0">
                <a:solidFill>
                  <a:schemeClr val="tx1"/>
                </a:solidFill>
              </a:rPr>
              <a:t>Oct 2018: RFR cancelled - Creating a state-operated ADT repository would be duplicative of existing market capabilities</a:t>
            </a:r>
          </a:p>
          <a:p>
            <a:pPr marL="285750" indent="-285750">
              <a:buFont typeface="Arial" panose="020B0604020202020204" pitchFamily="34" charset="0"/>
              <a:buChar char="•"/>
            </a:pPr>
            <a:r>
              <a:rPr lang="en-US" sz="1800" dirty="0">
                <a:solidFill>
                  <a:schemeClr val="tx1"/>
                </a:solidFill>
              </a:rPr>
              <a:t>Oct 2018: RFI issued - Leveraging the gains of existing ENS marketplace to achieve universal provider access to ENS more quickly</a:t>
            </a:r>
          </a:p>
          <a:p>
            <a:pPr marL="285750" indent="-285750">
              <a:buFont typeface="Arial" panose="020B0604020202020204" pitchFamily="34" charset="0"/>
              <a:buChar char="•"/>
            </a:pPr>
            <a:r>
              <a:rPr lang="en-US" dirty="0">
                <a:solidFill>
                  <a:schemeClr val="tx1"/>
                </a:solidFill>
              </a:rPr>
              <a:t>Oct 2019: Regulation finalized - Formalizing certification process for ENS vendors</a:t>
            </a:r>
            <a:r>
              <a:rPr lang="en-US" sz="1800" dirty="0">
                <a:solidFill>
                  <a:schemeClr val="tx1"/>
                </a:solidFill>
              </a:rPr>
              <a:t> </a:t>
            </a:r>
          </a:p>
        </p:txBody>
      </p:sp>
      <p:sp>
        <p:nvSpPr>
          <p:cNvPr id="11" name="Rectangle 10"/>
          <p:cNvSpPr/>
          <p:nvPr/>
        </p:nvSpPr>
        <p:spPr>
          <a:xfrm>
            <a:off x="457200" y="4681537"/>
            <a:ext cx="8229600" cy="1719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guiding principles: </a:t>
            </a:r>
          </a:p>
          <a:p>
            <a:pPr marL="285750" indent="-285750">
              <a:buFont typeface="Arial" panose="020B0604020202020204" pitchFamily="34" charset="0"/>
              <a:buChar char="•"/>
            </a:pPr>
            <a:r>
              <a:rPr lang="en-US" sz="1800" dirty="0">
                <a:solidFill>
                  <a:schemeClr val="tx1"/>
                </a:solidFill>
              </a:rPr>
              <a:t>Universal access - Promoting data sharing within an ENS framework to increase accessibility to ENS for</a:t>
            </a:r>
            <a:r>
              <a:rPr lang="en-US" sz="1800" dirty="0">
                <a:solidFill>
                  <a:srgbClr val="FF0000"/>
                </a:solidFill>
              </a:rPr>
              <a:t> </a:t>
            </a:r>
            <a:r>
              <a:rPr lang="en-US" sz="1800" dirty="0">
                <a:solidFill>
                  <a:schemeClr val="tx1"/>
                </a:solidFill>
              </a:rPr>
              <a:t>providers of all sizes</a:t>
            </a:r>
          </a:p>
          <a:p>
            <a:pPr marL="285750" indent="-285750">
              <a:buFont typeface="Arial" panose="020B0604020202020204" pitchFamily="34" charset="0"/>
              <a:buChar char="•"/>
            </a:pPr>
            <a:r>
              <a:rPr lang="en-US" sz="1800" dirty="0">
                <a:solidFill>
                  <a:schemeClr val="tx1"/>
                </a:solidFill>
              </a:rPr>
              <a:t>Streamline provider experience - Crafting ENS framework to allow single point of submission and single point of reception of data</a:t>
            </a:r>
          </a:p>
          <a:p>
            <a:pPr marL="285750" indent="-285750">
              <a:buFont typeface="Arial" panose="020B0604020202020204" pitchFamily="34" charset="0"/>
              <a:buChar char="•"/>
            </a:pPr>
            <a:r>
              <a:rPr lang="en-US" sz="1800" dirty="0">
                <a:solidFill>
                  <a:schemeClr val="tx1"/>
                </a:solidFill>
              </a:rPr>
              <a:t>Improve notification timing </a:t>
            </a:r>
            <a:r>
              <a:rPr lang="en-US" dirty="0">
                <a:solidFill>
                  <a:schemeClr val="tx1"/>
                </a:solidFill>
              </a:rPr>
              <a:t>- </a:t>
            </a:r>
            <a:r>
              <a:rPr lang="en-US" sz="1800" dirty="0">
                <a:solidFill>
                  <a:schemeClr val="tx1"/>
                </a:solidFill>
              </a:rPr>
              <a:t>Improving timing for flow of data (real/near-real time)</a:t>
            </a:r>
          </a:p>
        </p:txBody>
      </p:sp>
    </p:spTree>
    <p:extLst>
      <p:ext uri="{BB962C8B-B14F-4D97-AF65-F5344CB8AC3E}">
        <p14:creationId xmlns:p14="http://schemas.microsoft.com/office/powerpoint/2010/main" val="3451712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172199" cy="792162"/>
          </a:xfrm>
        </p:spPr>
        <p:txBody>
          <a:bodyPr/>
          <a:lstStyle/>
          <a:p>
            <a:r>
              <a:rPr lang="en-US" dirty="0" err="1"/>
              <a:t>ENS</a:t>
            </a:r>
            <a:r>
              <a:rPr lang="en-US" dirty="0"/>
              <a:t> certification: Process</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7</a:t>
            </a:fld>
            <a:endParaRPr lang="en-US" dirty="0"/>
          </a:p>
        </p:txBody>
      </p:sp>
      <p:sp>
        <p:nvSpPr>
          <p:cNvPr id="4" name="Rectangle 3"/>
          <p:cNvSpPr/>
          <p:nvPr/>
        </p:nvSpPr>
        <p:spPr>
          <a:xfrm>
            <a:off x="457200" y="1143000"/>
            <a:ext cx="8292737" cy="1066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Vendors will be certified for a 2-year term, with the option to recertify. Future certification criteria will account for evolving HIT landscape and new technologies.</a:t>
            </a:r>
          </a:p>
        </p:txBody>
      </p:sp>
      <p:grpSp>
        <p:nvGrpSpPr>
          <p:cNvPr id="21" name="Group 20">
            <a:extLst>
              <a:ext uri="{FF2B5EF4-FFF2-40B4-BE49-F238E27FC236}">
                <a16:creationId xmlns:a16="http://schemas.microsoft.com/office/drawing/2014/main" id="{E8A98558-09FB-4273-B0B6-DF9DFEE58308}"/>
              </a:ext>
            </a:extLst>
          </p:cNvPr>
          <p:cNvGrpSpPr/>
          <p:nvPr/>
        </p:nvGrpSpPr>
        <p:grpSpPr>
          <a:xfrm>
            <a:off x="432164" y="3784967"/>
            <a:ext cx="4000981" cy="1106424"/>
            <a:chOff x="428897" y="3366337"/>
            <a:chExt cx="4000981" cy="914400"/>
          </a:xfrm>
        </p:grpSpPr>
        <p:sp>
          <p:nvSpPr>
            <p:cNvPr id="8" name="Rectangle 7"/>
            <p:cNvSpPr/>
            <p:nvPr/>
          </p:nvSpPr>
          <p:spPr>
            <a:xfrm>
              <a:off x="1663336" y="3366337"/>
              <a:ext cx="2766542" cy="914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Initial fixed 2-year term </a:t>
              </a:r>
            </a:p>
            <a:p>
              <a:pPr algn="ctr"/>
              <a:r>
                <a:rPr lang="en-US" dirty="0">
                  <a:solidFill>
                    <a:schemeClr val="tx1"/>
                  </a:solidFill>
                </a:rPr>
                <a:t>(’20 – ’22)</a:t>
              </a:r>
            </a:p>
            <a:p>
              <a:pPr algn="ctr"/>
              <a:r>
                <a:rPr lang="en-US" dirty="0">
                  <a:solidFill>
                    <a:schemeClr val="tx1"/>
                  </a:solidFill>
                </a:rPr>
                <a:t>Future rolling 2-year terms</a:t>
              </a:r>
            </a:p>
          </p:txBody>
        </p:sp>
        <p:sp>
          <p:nvSpPr>
            <p:cNvPr id="7" name="Rectangle 6"/>
            <p:cNvSpPr/>
            <p:nvPr/>
          </p:nvSpPr>
          <p:spPr>
            <a:xfrm>
              <a:off x="428897" y="3366337"/>
              <a:ext cx="1234439" cy="9144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Term</a:t>
              </a:r>
            </a:p>
          </p:txBody>
        </p:sp>
      </p:grpSp>
      <p:grpSp>
        <p:nvGrpSpPr>
          <p:cNvPr id="22" name="Group 21">
            <a:extLst>
              <a:ext uri="{FF2B5EF4-FFF2-40B4-BE49-F238E27FC236}">
                <a16:creationId xmlns:a16="http://schemas.microsoft.com/office/drawing/2014/main" id="{B64BF789-1B6C-4531-9F55-626D0C4A5F3C}"/>
              </a:ext>
            </a:extLst>
          </p:cNvPr>
          <p:cNvGrpSpPr/>
          <p:nvPr/>
        </p:nvGrpSpPr>
        <p:grpSpPr>
          <a:xfrm>
            <a:off x="2573383" y="2514600"/>
            <a:ext cx="3997234" cy="914400"/>
            <a:chOff x="435911" y="4395104"/>
            <a:chExt cx="3997234" cy="914400"/>
          </a:xfrm>
        </p:grpSpPr>
        <p:sp>
          <p:nvSpPr>
            <p:cNvPr id="11" name="Rectangle 10"/>
            <p:cNvSpPr/>
            <p:nvPr/>
          </p:nvSpPr>
          <p:spPr>
            <a:xfrm>
              <a:off x="435911" y="4395104"/>
              <a:ext cx="1234440" cy="9144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Objective</a:t>
              </a:r>
            </a:p>
          </p:txBody>
        </p:sp>
        <p:sp>
          <p:nvSpPr>
            <p:cNvPr id="12" name="Rectangle 11"/>
            <p:cNvSpPr/>
            <p:nvPr/>
          </p:nvSpPr>
          <p:spPr>
            <a:xfrm>
              <a:off x="1689945" y="4395104"/>
              <a:ext cx="2743200" cy="914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Create framework for vendor-to-vendor </a:t>
              </a:r>
              <a:br>
                <a:rPr lang="en-US" dirty="0">
                  <a:solidFill>
                    <a:schemeClr val="tx1"/>
                  </a:solidFill>
                </a:rPr>
              </a:br>
              <a:r>
                <a:rPr lang="en-US" dirty="0">
                  <a:solidFill>
                    <a:schemeClr val="tx1"/>
                  </a:solidFill>
                </a:rPr>
                <a:t>ADT sharing</a:t>
              </a:r>
            </a:p>
          </p:txBody>
        </p:sp>
      </p:grpSp>
      <p:sp>
        <p:nvSpPr>
          <p:cNvPr id="29" name="Rectangle 28">
            <a:extLst>
              <a:ext uri="{FF2B5EF4-FFF2-40B4-BE49-F238E27FC236}">
                <a16:creationId xmlns:a16="http://schemas.microsoft.com/office/drawing/2014/main" id="{B85B3461-2D6A-4194-8D46-B31213942956}"/>
              </a:ext>
            </a:extLst>
          </p:cNvPr>
          <p:cNvSpPr/>
          <p:nvPr/>
        </p:nvSpPr>
        <p:spPr>
          <a:xfrm>
            <a:off x="4644298" y="3678980"/>
            <a:ext cx="4168775" cy="2645619"/>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2F3273E5-DE92-48A1-ABCE-D9B57148A5BC}"/>
              </a:ext>
            </a:extLst>
          </p:cNvPr>
          <p:cNvGrpSpPr/>
          <p:nvPr/>
        </p:nvGrpSpPr>
        <p:grpSpPr>
          <a:xfrm>
            <a:off x="4709285" y="3784967"/>
            <a:ext cx="3998804" cy="1112537"/>
            <a:chOff x="4709285" y="3877010"/>
            <a:chExt cx="3998804" cy="1112537"/>
          </a:xfrm>
        </p:grpSpPr>
        <p:sp>
          <p:nvSpPr>
            <p:cNvPr id="14" name="Rectangle 13"/>
            <p:cNvSpPr/>
            <p:nvPr/>
          </p:nvSpPr>
          <p:spPr>
            <a:xfrm>
              <a:off x="4709285" y="3883123"/>
              <a:ext cx="1234440" cy="110642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Criteria</a:t>
              </a:r>
            </a:p>
          </p:txBody>
        </p:sp>
        <p:sp>
          <p:nvSpPr>
            <p:cNvPr id="15" name="Rectangle 14"/>
            <p:cNvSpPr/>
            <p:nvPr/>
          </p:nvSpPr>
          <p:spPr>
            <a:xfrm>
              <a:off x="5964889" y="3877010"/>
              <a:ext cx="2743200" cy="1106424"/>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EOHHS will evaluate ENS vendors’ ability to meet certification criteria</a:t>
              </a:r>
            </a:p>
          </p:txBody>
        </p:sp>
      </p:grpSp>
      <p:grpSp>
        <p:nvGrpSpPr>
          <p:cNvPr id="6" name="Group 5">
            <a:extLst>
              <a:ext uri="{FF2B5EF4-FFF2-40B4-BE49-F238E27FC236}">
                <a16:creationId xmlns:a16="http://schemas.microsoft.com/office/drawing/2014/main" id="{25DFA1E4-EDF2-4D17-97CF-A976F0789880}"/>
              </a:ext>
            </a:extLst>
          </p:cNvPr>
          <p:cNvGrpSpPr/>
          <p:nvPr/>
        </p:nvGrpSpPr>
        <p:grpSpPr>
          <a:xfrm>
            <a:off x="4709285" y="5112744"/>
            <a:ext cx="3998804" cy="1106424"/>
            <a:chOff x="4709285" y="4918082"/>
            <a:chExt cx="3998804" cy="1106424"/>
          </a:xfrm>
        </p:grpSpPr>
        <p:sp>
          <p:nvSpPr>
            <p:cNvPr id="17" name="Rectangle 16">
              <a:extLst>
                <a:ext uri="{FF2B5EF4-FFF2-40B4-BE49-F238E27FC236}">
                  <a16:creationId xmlns:a16="http://schemas.microsoft.com/office/drawing/2014/main" id="{02D4A731-CF57-41DC-A5AA-95FB609B82A6}"/>
                </a:ext>
              </a:extLst>
            </p:cNvPr>
            <p:cNvSpPr/>
            <p:nvPr/>
          </p:nvSpPr>
          <p:spPr>
            <a:xfrm>
              <a:off x="4709285" y="4918082"/>
              <a:ext cx="1234440" cy="110642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Obligations</a:t>
              </a:r>
            </a:p>
          </p:txBody>
        </p:sp>
        <p:sp>
          <p:nvSpPr>
            <p:cNvPr id="18" name="Rectangle 17">
              <a:extLst>
                <a:ext uri="{FF2B5EF4-FFF2-40B4-BE49-F238E27FC236}">
                  <a16:creationId xmlns:a16="http://schemas.microsoft.com/office/drawing/2014/main" id="{0B0BB76B-DEBD-4931-AE4D-C2ABCA12407A}"/>
                </a:ext>
              </a:extLst>
            </p:cNvPr>
            <p:cNvSpPr/>
            <p:nvPr/>
          </p:nvSpPr>
          <p:spPr>
            <a:xfrm>
              <a:off x="5964889" y="4918082"/>
              <a:ext cx="2743200" cy="1106424"/>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The terms that ENS vendors will be held to for participating in the </a:t>
              </a:r>
              <a:br>
                <a:rPr lang="en-US" dirty="0">
                  <a:solidFill>
                    <a:schemeClr val="tx1"/>
                  </a:solidFill>
                </a:rPr>
              </a:br>
              <a:r>
                <a:rPr lang="en-US" dirty="0">
                  <a:solidFill>
                    <a:schemeClr val="tx1"/>
                  </a:solidFill>
                </a:rPr>
                <a:t>ENS framework </a:t>
              </a:r>
            </a:p>
          </p:txBody>
        </p:sp>
      </p:grpSp>
      <p:grpSp>
        <p:nvGrpSpPr>
          <p:cNvPr id="23" name="Group 22">
            <a:extLst>
              <a:ext uri="{FF2B5EF4-FFF2-40B4-BE49-F238E27FC236}">
                <a16:creationId xmlns:a16="http://schemas.microsoft.com/office/drawing/2014/main" id="{F34EF686-585D-4EAF-8003-56A7131A2EAD}"/>
              </a:ext>
            </a:extLst>
          </p:cNvPr>
          <p:cNvGrpSpPr/>
          <p:nvPr/>
        </p:nvGrpSpPr>
        <p:grpSpPr>
          <a:xfrm>
            <a:off x="435911" y="5102506"/>
            <a:ext cx="3997234" cy="1114988"/>
            <a:chOff x="435911" y="5428565"/>
            <a:chExt cx="3997234" cy="921477"/>
          </a:xfrm>
        </p:grpSpPr>
        <p:sp>
          <p:nvSpPr>
            <p:cNvPr id="19" name="Rectangle 18">
              <a:extLst>
                <a:ext uri="{FF2B5EF4-FFF2-40B4-BE49-F238E27FC236}">
                  <a16:creationId xmlns:a16="http://schemas.microsoft.com/office/drawing/2014/main" id="{BD492091-2407-4225-9D70-A7D59AF3C188}"/>
                </a:ext>
              </a:extLst>
            </p:cNvPr>
            <p:cNvSpPr/>
            <p:nvPr/>
          </p:nvSpPr>
          <p:spPr>
            <a:xfrm>
              <a:off x="435911" y="5428565"/>
              <a:ext cx="1234440" cy="9144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Standard MA terms</a:t>
              </a:r>
            </a:p>
          </p:txBody>
        </p:sp>
        <p:sp>
          <p:nvSpPr>
            <p:cNvPr id="20" name="Rectangle 19">
              <a:extLst>
                <a:ext uri="{FF2B5EF4-FFF2-40B4-BE49-F238E27FC236}">
                  <a16:creationId xmlns:a16="http://schemas.microsoft.com/office/drawing/2014/main" id="{A1DF0007-D752-4CFE-B39F-8CEBE77A834C}"/>
                </a:ext>
              </a:extLst>
            </p:cNvPr>
            <p:cNvSpPr/>
            <p:nvPr/>
          </p:nvSpPr>
          <p:spPr>
            <a:xfrm>
              <a:off x="1689945" y="5435642"/>
              <a:ext cx="2743200" cy="914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ENS vendors agree to and comply with standard terms and conditions of the Commonwealth</a:t>
              </a:r>
            </a:p>
          </p:txBody>
        </p:sp>
      </p:grpSp>
    </p:spTree>
    <p:extLst>
      <p:ext uri="{BB962C8B-B14F-4D97-AF65-F5344CB8AC3E}">
        <p14:creationId xmlns:p14="http://schemas.microsoft.com/office/powerpoint/2010/main" val="3842783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172199" cy="792162"/>
          </a:xfrm>
        </p:spPr>
        <p:txBody>
          <a:bodyPr/>
          <a:lstStyle/>
          <a:p>
            <a:r>
              <a:rPr lang="en-US" dirty="0" err="1"/>
              <a:t>ENS</a:t>
            </a:r>
            <a:r>
              <a:rPr lang="en-US" dirty="0"/>
              <a:t> certification: Criteria</a:t>
            </a:r>
          </a:p>
        </p:txBody>
      </p:sp>
      <p:sp>
        <p:nvSpPr>
          <p:cNvPr id="3" name="Slide Number Placeholder 2"/>
          <p:cNvSpPr>
            <a:spLocks noGrp="1"/>
          </p:cNvSpPr>
          <p:nvPr>
            <p:ph type="sldNum" sz="quarter" idx="11"/>
          </p:nvPr>
        </p:nvSpPr>
        <p:spPr>
          <a:xfrm>
            <a:off x="8760066" y="6459425"/>
            <a:ext cx="327025" cy="287338"/>
          </a:xfrm>
        </p:spPr>
        <p:txBody>
          <a:bodyPr/>
          <a:lstStyle/>
          <a:p>
            <a:pPr>
              <a:defRPr/>
            </a:pPr>
            <a:fld id="{C368D18A-47D3-417B-8049-0A96DF46771A}" type="slidenum">
              <a:rPr lang="en-US" smtClean="0"/>
              <a:pPr>
                <a:defRPr/>
              </a:pPr>
              <a:t>8</a:t>
            </a:fld>
            <a:endParaRPr lang="en-US" dirty="0"/>
          </a:p>
        </p:txBody>
      </p:sp>
      <p:sp>
        <p:nvSpPr>
          <p:cNvPr id="4" name="Rectangle 3"/>
          <p:cNvSpPr/>
          <p:nvPr/>
        </p:nvSpPr>
        <p:spPr>
          <a:xfrm>
            <a:off x="457200" y="1295400"/>
            <a:ext cx="8229600"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EOHHS will evaluate all ENS vendors based on business requirements, functional capabilities, and security capabilities to determine whether to grant certification</a:t>
            </a:r>
          </a:p>
        </p:txBody>
      </p:sp>
      <p:sp>
        <p:nvSpPr>
          <p:cNvPr id="5" name="Rectangle 4"/>
          <p:cNvSpPr/>
          <p:nvPr/>
        </p:nvSpPr>
        <p:spPr>
          <a:xfrm>
            <a:off x="457200" y="2438400"/>
            <a:ext cx="2667000" cy="61264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Business requirements</a:t>
            </a:r>
          </a:p>
        </p:txBody>
      </p:sp>
      <p:sp>
        <p:nvSpPr>
          <p:cNvPr id="6" name="Rectangle 5"/>
          <p:cNvSpPr/>
          <p:nvPr/>
        </p:nvSpPr>
        <p:spPr>
          <a:xfrm>
            <a:off x="6019800" y="2438400"/>
            <a:ext cx="2667000" cy="61264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Security</a:t>
            </a:r>
          </a:p>
        </p:txBody>
      </p:sp>
      <p:sp>
        <p:nvSpPr>
          <p:cNvPr id="7" name="Rectangle 6"/>
          <p:cNvSpPr/>
          <p:nvPr/>
        </p:nvSpPr>
        <p:spPr>
          <a:xfrm>
            <a:off x="3186735" y="2438400"/>
            <a:ext cx="2745440" cy="61264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Functional capabilities</a:t>
            </a:r>
          </a:p>
        </p:txBody>
      </p:sp>
      <p:sp>
        <p:nvSpPr>
          <p:cNvPr id="8" name="Rectangle 7"/>
          <p:cNvSpPr/>
          <p:nvPr/>
        </p:nvSpPr>
        <p:spPr>
          <a:xfrm>
            <a:off x="457200" y="3051047"/>
            <a:ext cx="2667000" cy="368220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Do business in MA</a:t>
            </a:r>
          </a:p>
          <a:p>
            <a:pPr marL="285750" indent="-285750">
              <a:buFont typeface="Arial" panose="020B0604020202020204" pitchFamily="34" charset="0"/>
              <a:buChar char="•"/>
            </a:pPr>
            <a:r>
              <a:rPr lang="en-US" dirty="0">
                <a:solidFill>
                  <a:schemeClr val="tx1"/>
                </a:solidFill>
              </a:rPr>
              <a:t>Minimum operating threshold</a:t>
            </a:r>
          </a:p>
          <a:p>
            <a:pPr marL="742950" lvl="1" indent="-285750">
              <a:buFont typeface="Arial" panose="020B0604020202020204" pitchFamily="34" charset="0"/>
              <a:buChar char="•"/>
            </a:pPr>
            <a:r>
              <a:rPr lang="en-US" dirty="0">
                <a:solidFill>
                  <a:schemeClr val="tx1"/>
                </a:solidFill>
              </a:rPr>
              <a:t>20 practices or</a:t>
            </a:r>
          </a:p>
          <a:p>
            <a:pPr marL="742950" lvl="1" indent="-285750">
              <a:buFont typeface="Arial" panose="020B0604020202020204" pitchFamily="34" charset="0"/>
              <a:buChar char="•"/>
            </a:pPr>
            <a:r>
              <a:rPr lang="en-US" dirty="0">
                <a:solidFill>
                  <a:schemeClr val="tx1"/>
                </a:solidFill>
              </a:rPr>
              <a:t>700k patients</a:t>
            </a:r>
          </a:p>
          <a:p>
            <a:pPr marL="285750" indent="-285750">
              <a:buFont typeface="Arial" panose="020B0604020202020204" pitchFamily="34" charset="0"/>
              <a:buChar char="•"/>
            </a:pPr>
            <a:r>
              <a:rPr lang="en-US" dirty="0">
                <a:solidFill>
                  <a:schemeClr val="tx1"/>
                </a:solidFill>
              </a:rPr>
              <a:t>Full status</a:t>
            </a:r>
          </a:p>
          <a:p>
            <a:pPr marL="742950" lvl="1" indent="-285750">
              <a:buFont typeface="Arial" panose="020B0604020202020204" pitchFamily="34" charset="0"/>
              <a:buChar char="•"/>
            </a:pPr>
            <a:r>
              <a:rPr lang="en-US" dirty="0">
                <a:solidFill>
                  <a:schemeClr val="tx1"/>
                </a:solidFill>
              </a:rPr>
              <a:t>Threshold in MA</a:t>
            </a:r>
          </a:p>
          <a:p>
            <a:pPr marL="285750" indent="-285750">
              <a:buFont typeface="Arial" panose="020B0604020202020204" pitchFamily="34" charset="0"/>
              <a:buChar char="•"/>
            </a:pPr>
            <a:r>
              <a:rPr lang="en-US" dirty="0">
                <a:solidFill>
                  <a:schemeClr val="tx1"/>
                </a:solidFill>
              </a:rPr>
              <a:t>Provisional status</a:t>
            </a:r>
          </a:p>
          <a:p>
            <a:pPr marL="742950" lvl="1" indent="-285750">
              <a:buFont typeface="Arial" panose="020B0604020202020204" pitchFamily="34" charset="0"/>
              <a:buChar char="•"/>
            </a:pPr>
            <a:r>
              <a:rPr lang="en-US" dirty="0">
                <a:solidFill>
                  <a:schemeClr val="tx1"/>
                </a:solidFill>
              </a:rPr>
              <a:t>Demonstrate MA success potential</a:t>
            </a:r>
          </a:p>
          <a:p>
            <a:pPr marL="285750" indent="-285750">
              <a:buFont typeface="Arial" panose="020B0604020202020204" pitchFamily="34" charset="0"/>
              <a:buChar char="•"/>
            </a:pPr>
            <a:r>
              <a:rPr lang="en-US" dirty="0">
                <a:solidFill>
                  <a:schemeClr val="tx1"/>
                </a:solidFill>
              </a:rPr>
              <a:t>Add’l business info</a:t>
            </a:r>
          </a:p>
          <a:p>
            <a:pPr marL="742950" lvl="1" indent="-285750">
              <a:buFont typeface="Arial" panose="020B0604020202020204" pitchFamily="34" charset="0"/>
              <a:buChar char="•"/>
            </a:pPr>
            <a:r>
              <a:rPr lang="en-US" dirty="0">
                <a:solidFill>
                  <a:schemeClr val="tx1"/>
                </a:solidFill>
              </a:rPr>
              <a:t>Adverse events</a:t>
            </a:r>
          </a:p>
          <a:p>
            <a:pPr marL="742950" lvl="1" indent="-285750">
              <a:buFont typeface="Arial" panose="020B0604020202020204" pitchFamily="34" charset="0"/>
              <a:buChar char="•"/>
            </a:pPr>
            <a:r>
              <a:rPr lang="en-US" dirty="0">
                <a:solidFill>
                  <a:schemeClr val="tx1"/>
                </a:solidFill>
              </a:rPr>
              <a:t>Data breaches</a:t>
            </a:r>
          </a:p>
        </p:txBody>
      </p:sp>
      <p:sp>
        <p:nvSpPr>
          <p:cNvPr id="9" name="Rectangle 8"/>
          <p:cNvSpPr/>
          <p:nvPr/>
        </p:nvSpPr>
        <p:spPr>
          <a:xfrm>
            <a:off x="3190461" y="3051046"/>
            <a:ext cx="2745440" cy="368220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Send and receive </a:t>
            </a:r>
            <a:br>
              <a:rPr lang="en-US" dirty="0">
                <a:solidFill>
                  <a:schemeClr val="tx1"/>
                </a:solidFill>
              </a:rPr>
            </a:br>
            <a:r>
              <a:rPr lang="en-US" dirty="0">
                <a:solidFill>
                  <a:schemeClr val="tx1"/>
                </a:solidFill>
              </a:rPr>
              <a:t>HL7 ADTs</a:t>
            </a:r>
          </a:p>
          <a:p>
            <a:pPr marL="285750" indent="-285750">
              <a:buFont typeface="Arial" panose="020B0604020202020204" pitchFamily="34" charset="0"/>
              <a:buChar char="•"/>
            </a:pPr>
            <a:r>
              <a:rPr lang="en-US" dirty="0">
                <a:solidFill>
                  <a:schemeClr val="tx1"/>
                </a:solidFill>
              </a:rPr>
              <a:t>Patient matching algorithm</a:t>
            </a:r>
          </a:p>
          <a:p>
            <a:pPr marL="285750" indent="-285750">
              <a:buFont typeface="Arial" panose="020B0604020202020204" pitchFamily="34" charset="0"/>
              <a:buChar char="•"/>
            </a:pPr>
            <a:r>
              <a:rPr lang="en-US" dirty="0">
                <a:solidFill>
                  <a:schemeClr val="tx1"/>
                </a:solidFill>
              </a:rPr>
              <a:t>Generating notifications to ENS recipients</a:t>
            </a:r>
          </a:p>
          <a:p>
            <a:pPr marL="285750" indent="-285750">
              <a:buFont typeface="Arial" panose="020B0604020202020204" pitchFamily="34" charset="0"/>
              <a:buChar char="•"/>
            </a:pPr>
            <a:r>
              <a:rPr lang="en-US" dirty="0">
                <a:solidFill>
                  <a:schemeClr val="tx1"/>
                </a:solidFill>
              </a:rPr>
              <a:t>Secure destruction </a:t>
            </a:r>
            <a:br>
              <a:rPr lang="en-US" dirty="0">
                <a:solidFill>
                  <a:schemeClr val="tx1"/>
                </a:solidFill>
              </a:rPr>
            </a:br>
            <a:r>
              <a:rPr lang="en-US" dirty="0">
                <a:solidFill>
                  <a:schemeClr val="tx1"/>
                </a:solidFill>
              </a:rPr>
              <a:t>of ADTs</a:t>
            </a:r>
          </a:p>
          <a:p>
            <a:pPr marL="285750" indent="-285750">
              <a:buFont typeface="Arial" panose="020B0604020202020204" pitchFamily="34" charset="0"/>
              <a:buChar char="•"/>
            </a:pPr>
            <a:r>
              <a:rPr lang="en-US" dirty="0">
                <a:solidFill>
                  <a:schemeClr val="tx1"/>
                </a:solidFill>
              </a:rPr>
              <a:t>Reporting to the state (see “Reporting requirement,” </a:t>
            </a:r>
            <a:br>
              <a:rPr lang="en-US" dirty="0">
                <a:solidFill>
                  <a:schemeClr val="tx1"/>
                </a:solidFill>
              </a:rPr>
            </a:br>
            <a:r>
              <a:rPr lang="en-US" dirty="0">
                <a:solidFill>
                  <a:schemeClr val="tx1"/>
                </a:solidFill>
              </a:rPr>
              <a:t>next slide)</a:t>
            </a:r>
          </a:p>
        </p:txBody>
      </p:sp>
      <p:sp>
        <p:nvSpPr>
          <p:cNvPr id="10" name="Rectangle 9"/>
          <p:cNvSpPr/>
          <p:nvPr/>
        </p:nvSpPr>
        <p:spPr>
          <a:xfrm>
            <a:off x="6019800" y="3051047"/>
            <a:ext cx="2667000" cy="368220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HITRUST Certified</a:t>
            </a:r>
          </a:p>
          <a:p>
            <a:pPr marL="285750" indent="-285750">
              <a:buFont typeface="Arial" panose="020B0604020202020204" pitchFamily="34" charset="0"/>
              <a:buChar char="•"/>
            </a:pPr>
            <a:r>
              <a:rPr lang="en-US" dirty="0">
                <a:solidFill>
                  <a:schemeClr val="tx1"/>
                </a:solidFill>
              </a:rPr>
              <a:t>Encrypt data at rest</a:t>
            </a:r>
          </a:p>
          <a:p>
            <a:pPr marL="285750" indent="-285750">
              <a:buFont typeface="Arial" panose="020B0604020202020204" pitchFamily="34" charset="0"/>
              <a:buChar char="•"/>
            </a:pPr>
            <a:r>
              <a:rPr lang="en-US" dirty="0">
                <a:solidFill>
                  <a:schemeClr val="tx1"/>
                </a:solidFill>
              </a:rPr>
              <a:t>Use secured channel to transmit data</a:t>
            </a:r>
          </a:p>
          <a:p>
            <a:pPr marL="285750" indent="-285750">
              <a:buFont typeface="Arial" panose="020B0604020202020204" pitchFamily="34" charset="0"/>
              <a:buChar char="•"/>
            </a:pPr>
            <a:r>
              <a:rPr lang="en-US" dirty="0">
                <a:solidFill>
                  <a:schemeClr val="tx1"/>
                </a:solidFill>
              </a:rPr>
              <a:t>Use endpoint security measures like antivirus, security training, and secure destruction </a:t>
            </a:r>
            <a:br>
              <a:rPr lang="en-US" dirty="0">
                <a:solidFill>
                  <a:schemeClr val="tx1"/>
                </a:solidFill>
              </a:rPr>
            </a:br>
            <a:r>
              <a:rPr lang="en-US" dirty="0">
                <a:solidFill>
                  <a:schemeClr val="tx1"/>
                </a:solidFill>
              </a:rPr>
              <a:t>of ADTs</a:t>
            </a:r>
          </a:p>
        </p:txBody>
      </p:sp>
    </p:spTree>
    <p:extLst>
      <p:ext uri="{BB962C8B-B14F-4D97-AF65-F5344CB8AC3E}">
        <p14:creationId xmlns:p14="http://schemas.microsoft.com/office/powerpoint/2010/main" val="939541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ENS</a:t>
            </a:r>
            <a:r>
              <a:rPr lang="en-US" dirty="0"/>
              <a:t> certification: Obligations</a:t>
            </a:r>
          </a:p>
        </p:txBody>
      </p:sp>
      <p:sp>
        <p:nvSpPr>
          <p:cNvPr id="3" name="Slide Number Placeholder 2"/>
          <p:cNvSpPr>
            <a:spLocks noGrp="1"/>
          </p:cNvSpPr>
          <p:nvPr>
            <p:ph type="sldNum" sz="quarter" idx="11"/>
          </p:nvPr>
        </p:nvSpPr>
        <p:spPr/>
        <p:txBody>
          <a:bodyPr/>
          <a:lstStyle/>
          <a:p>
            <a:pPr>
              <a:defRPr/>
            </a:pPr>
            <a:fld id="{C368D18A-47D3-417B-8049-0A96DF46771A}" type="slidenum">
              <a:rPr lang="en-US" smtClean="0"/>
              <a:pPr>
                <a:defRPr/>
              </a:pPr>
              <a:t>9</a:t>
            </a:fld>
            <a:endParaRPr lang="en-US" dirty="0"/>
          </a:p>
        </p:txBody>
      </p:sp>
      <p:sp>
        <p:nvSpPr>
          <p:cNvPr id="4" name="Rectangle 3"/>
          <p:cNvSpPr/>
          <p:nvPr/>
        </p:nvSpPr>
        <p:spPr>
          <a:xfrm>
            <a:off x="457200" y="1295400"/>
            <a:ext cx="8229600" cy="9144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EOHHS will hold all Certified ENS Vendors to the ENS framework obligations during the certification term in areas including data security, data reflection, and reporting</a:t>
            </a:r>
          </a:p>
        </p:txBody>
      </p:sp>
      <p:sp>
        <p:nvSpPr>
          <p:cNvPr id="5" name="Rectangle 4"/>
          <p:cNvSpPr/>
          <p:nvPr/>
        </p:nvSpPr>
        <p:spPr>
          <a:xfrm>
            <a:off x="457200" y="2441448"/>
            <a:ext cx="2670048" cy="61264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Data security</a:t>
            </a:r>
          </a:p>
        </p:txBody>
      </p:sp>
      <p:sp>
        <p:nvSpPr>
          <p:cNvPr id="6" name="Rectangle 5"/>
          <p:cNvSpPr/>
          <p:nvPr/>
        </p:nvSpPr>
        <p:spPr>
          <a:xfrm>
            <a:off x="6016752" y="2441448"/>
            <a:ext cx="2670048" cy="61264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Reporting requirement</a:t>
            </a:r>
          </a:p>
        </p:txBody>
      </p:sp>
      <p:sp>
        <p:nvSpPr>
          <p:cNvPr id="7" name="Rectangle 6"/>
          <p:cNvSpPr/>
          <p:nvPr/>
        </p:nvSpPr>
        <p:spPr>
          <a:xfrm>
            <a:off x="3236976" y="2441448"/>
            <a:ext cx="2670048" cy="61264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Data reflection</a:t>
            </a:r>
          </a:p>
        </p:txBody>
      </p:sp>
      <p:sp>
        <p:nvSpPr>
          <p:cNvPr id="8" name="Rectangle 7"/>
          <p:cNvSpPr/>
          <p:nvPr/>
        </p:nvSpPr>
        <p:spPr>
          <a:xfrm>
            <a:off x="457200" y="3048000"/>
            <a:ext cx="2670048" cy="319735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Maintain HITRUST Certification</a:t>
            </a:r>
          </a:p>
          <a:p>
            <a:pPr marL="285750" indent="-285750">
              <a:buFont typeface="Arial" panose="020B0604020202020204" pitchFamily="34" charset="0"/>
              <a:buChar char="•"/>
            </a:pPr>
            <a:r>
              <a:rPr lang="en-US" dirty="0">
                <a:solidFill>
                  <a:schemeClr val="tx1"/>
                </a:solidFill>
              </a:rPr>
              <a:t>Maintain certification criteria standards</a:t>
            </a:r>
          </a:p>
          <a:p>
            <a:pPr marL="742950" lvl="1" indent="-285750">
              <a:buFont typeface="Arial" panose="020B0604020202020204" pitchFamily="34" charset="0"/>
              <a:buChar char="•"/>
            </a:pPr>
            <a:r>
              <a:rPr lang="en-US" dirty="0">
                <a:solidFill>
                  <a:schemeClr val="tx1"/>
                </a:solidFill>
              </a:rPr>
              <a:t>Encryption</a:t>
            </a:r>
          </a:p>
          <a:p>
            <a:pPr marL="742950" lvl="1" indent="-285750">
              <a:buFont typeface="Arial" panose="020B0604020202020204" pitchFamily="34" charset="0"/>
              <a:buChar char="•"/>
            </a:pPr>
            <a:r>
              <a:rPr lang="en-US" dirty="0">
                <a:solidFill>
                  <a:schemeClr val="tx1"/>
                </a:solidFill>
              </a:rPr>
              <a:t>Secure channel</a:t>
            </a:r>
          </a:p>
          <a:p>
            <a:pPr marL="742950" lvl="1" indent="-285750">
              <a:buFont typeface="Arial" panose="020B0604020202020204" pitchFamily="34" charset="0"/>
              <a:buChar char="•"/>
            </a:pPr>
            <a:r>
              <a:rPr lang="en-US" dirty="0">
                <a:solidFill>
                  <a:schemeClr val="tx1"/>
                </a:solidFill>
              </a:rPr>
              <a:t>WISP</a:t>
            </a:r>
          </a:p>
          <a:p>
            <a:pPr marL="285750" indent="-285750">
              <a:buFont typeface="Arial" panose="020B0604020202020204" pitchFamily="34" charset="0"/>
              <a:buChar char="•"/>
            </a:pPr>
            <a:r>
              <a:rPr lang="en-US" dirty="0">
                <a:solidFill>
                  <a:schemeClr val="tx1"/>
                </a:solidFill>
              </a:rPr>
              <a:t>Must treat ADT appropriately under data reflection</a:t>
            </a:r>
          </a:p>
        </p:txBody>
      </p:sp>
      <p:sp>
        <p:nvSpPr>
          <p:cNvPr id="9" name="Rectangle 8"/>
          <p:cNvSpPr/>
          <p:nvPr/>
        </p:nvSpPr>
        <p:spPr>
          <a:xfrm>
            <a:off x="3236976" y="3048000"/>
            <a:ext cx="2670048" cy="319735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Certified ENS Vendors must share ADTs with one another</a:t>
            </a:r>
          </a:p>
          <a:p>
            <a:pPr marL="285750" indent="-285750">
              <a:buFont typeface="Arial" panose="020B0604020202020204" pitchFamily="34" charset="0"/>
              <a:buChar char="•"/>
            </a:pPr>
            <a:r>
              <a:rPr lang="en-US" dirty="0">
                <a:solidFill>
                  <a:schemeClr val="tx1"/>
                </a:solidFill>
              </a:rPr>
              <a:t>Certified ENS Vendors must handle and delete ADTs appropriately</a:t>
            </a:r>
          </a:p>
          <a:p>
            <a:pPr marL="285750" indent="-285750">
              <a:buFont typeface="Arial" panose="020B0604020202020204" pitchFamily="34" charset="0"/>
              <a:buChar char="•"/>
            </a:pPr>
            <a:r>
              <a:rPr lang="en-US" dirty="0">
                <a:solidFill>
                  <a:schemeClr val="tx1"/>
                </a:solidFill>
              </a:rPr>
              <a:t>Immediate deletion of Raw ADTs, non-match Processed ADTs</a:t>
            </a:r>
          </a:p>
        </p:txBody>
      </p:sp>
      <p:sp>
        <p:nvSpPr>
          <p:cNvPr id="10" name="Rectangle 9"/>
          <p:cNvSpPr/>
          <p:nvPr/>
        </p:nvSpPr>
        <p:spPr>
          <a:xfrm>
            <a:off x="6016752" y="3048000"/>
            <a:ext cx="2670048" cy="319735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Report quarterly transaction data</a:t>
            </a:r>
          </a:p>
          <a:p>
            <a:pPr marL="285750" indent="-285750">
              <a:buFont typeface="Arial" panose="020B0604020202020204" pitchFamily="34" charset="0"/>
              <a:buChar char="•"/>
            </a:pPr>
            <a:r>
              <a:rPr lang="en-US" dirty="0">
                <a:solidFill>
                  <a:schemeClr val="tx1"/>
                </a:solidFill>
              </a:rPr>
              <a:t>Report Client list quarterly for program management (submitters + receivers)</a:t>
            </a:r>
          </a:p>
          <a:p>
            <a:pPr marL="285750" indent="-285750">
              <a:buFont typeface="Arial" panose="020B0604020202020204" pitchFamily="34" charset="0"/>
              <a:buChar char="•"/>
            </a:pPr>
            <a:r>
              <a:rPr lang="en-US" dirty="0">
                <a:solidFill>
                  <a:schemeClr val="tx1"/>
                </a:solidFill>
              </a:rPr>
              <a:t>Report adverse events or changes in certification condition</a:t>
            </a:r>
          </a:p>
        </p:txBody>
      </p:sp>
    </p:spTree>
    <p:extLst>
      <p:ext uri="{BB962C8B-B14F-4D97-AF65-F5344CB8AC3E}">
        <p14:creationId xmlns:p14="http://schemas.microsoft.com/office/powerpoint/2010/main" val="509283416"/>
      </p:ext>
    </p:extLst>
  </p:cSld>
  <p:clrMapOvr>
    <a:masterClrMapping/>
  </p:clrMapOvr>
</p:sld>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Iway Template" id="{F6EB77F7-5592-4870-A726-6AA0886A14A9}" vid="{7CAAAA26-295D-485A-AD6F-43825252D94E}"/>
    </a:ext>
  </a:extLst>
</a:theme>
</file>

<file path=ppt/theme/theme2.xml><?xml version="1.0" encoding="utf-8"?>
<a:theme xmlns:a="http://schemas.openxmlformats.org/drawingml/2006/main" name="2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Template>
  <TotalTime>5733</TotalTime>
  <Words>2973</Words>
  <Application>Microsoft Office PowerPoint</Application>
  <PresentationFormat>On-screen Show (4:3)</PresentationFormat>
  <Paragraphs>484</Paragraphs>
  <Slides>47</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47</vt:i4>
      </vt:variant>
    </vt:vector>
  </HeadingPairs>
  <TitlesOfParts>
    <vt:vector size="54" baseType="lpstr">
      <vt:lpstr>Arial</vt:lpstr>
      <vt:lpstr>Arial Unicode MS</vt:lpstr>
      <vt:lpstr>Calibri</vt:lpstr>
      <vt:lpstr>Courier New</vt:lpstr>
      <vt:lpstr>Wingdings</vt:lpstr>
      <vt:lpstr>1_EH_EOHHS_Master</vt:lpstr>
      <vt:lpstr>2_EH_EOHHS_Master</vt:lpstr>
      <vt:lpstr>V</vt:lpstr>
      <vt:lpstr>Agenda</vt:lpstr>
      <vt:lpstr>PowerPoint Presentation</vt:lpstr>
      <vt:lpstr>Vote: Approve minutes</vt:lpstr>
      <vt:lpstr>PowerPoint Presentation</vt:lpstr>
      <vt:lpstr>ENS Initiative history</vt:lpstr>
      <vt:lpstr>ENS certification: Process</vt:lpstr>
      <vt:lpstr>ENS certification: Criteria</vt:lpstr>
      <vt:lpstr>ENS certification: Obligations</vt:lpstr>
      <vt:lpstr>ENS mechanics: ADT processing</vt:lpstr>
      <vt:lpstr>ENS Initiative: ENS regulation and certification timeline</vt:lpstr>
      <vt:lpstr>PowerPoint Presentation</vt:lpstr>
      <vt:lpstr>2019 attestation update</vt:lpstr>
      <vt:lpstr>Attestation use cases:  Provider-to-provider transmissions</vt:lpstr>
      <vt:lpstr>Attestation use cases:  Provider-to-provider transmissions</vt:lpstr>
      <vt:lpstr>Attestation use cases:  Provider-to-provider transmissions</vt:lpstr>
      <vt:lpstr>Future attestation</vt:lpstr>
      <vt:lpstr>Discussion: Future attestation</vt:lpstr>
      <vt:lpstr>PowerPoint Presentation</vt:lpstr>
      <vt:lpstr>Mission statement</vt:lpstr>
      <vt:lpstr>Support for HIway 2.0 migration</vt:lpstr>
      <vt:lpstr>Support for attestation requirement</vt:lpstr>
      <vt:lpstr>Provider Directory 2.0 (PD 2.0) </vt:lpstr>
      <vt:lpstr>HAUS Services Initiative </vt:lpstr>
      <vt:lpstr>HAUS engagements</vt:lpstr>
      <vt:lpstr>Priorities for SFY 2020 </vt:lpstr>
      <vt:lpstr>Priorities for SFY 2020</vt:lpstr>
      <vt:lpstr>PowerPoint Presentation</vt:lpstr>
      <vt:lpstr>Governor’s legislation – HIE provisions</vt:lpstr>
      <vt:lpstr>HIway strategic plan: Overview</vt:lpstr>
      <vt:lpstr>HIway SWOT analysis</vt:lpstr>
      <vt:lpstr>Results of multistate scan on services</vt:lpstr>
      <vt:lpstr>Discussion</vt:lpstr>
      <vt:lpstr>HIway 3-year plan strawman</vt:lpstr>
      <vt:lpstr>PowerPoint Presentation</vt:lpstr>
      <vt:lpstr>PowerPoint Presentation</vt:lpstr>
      <vt:lpstr>PowerPoint Presentation</vt:lpstr>
      <vt:lpstr>HIway participation  July 21, 2019 – October 20, 2019</vt:lpstr>
      <vt:lpstr>HIway participation  July 21, 2019 – October 20, 2019</vt:lpstr>
      <vt:lpstr>HIway transactions</vt:lpstr>
      <vt:lpstr>PowerPoint Presentation</vt:lpstr>
      <vt:lpstr>PowerPoint Presentation</vt:lpstr>
      <vt:lpstr>Provider-to-provider use case statistics</vt:lpstr>
      <vt:lpstr>Provider-to-provider use case statistics</vt:lpstr>
      <vt:lpstr>Provider-to-provider use case statistics</vt:lpstr>
      <vt:lpstr>Provider-to-provider use case statistics</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 Karbert S (EHS)</dc:creator>
  <cp:lastModifiedBy>Boutin-Coviello, Pam (EHS)</cp:lastModifiedBy>
  <cp:revision>238</cp:revision>
  <cp:lastPrinted>2019-10-30T15:33:50Z</cp:lastPrinted>
  <dcterms:created xsi:type="dcterms:W3CDTF">2019-06-17T18:15:17Z</dcterms:created>
  <dcterms:modified xsi:type="dcterms:W3CDTF">2019-11-08T15:02:51Z</dcterms:modified>
</cp:coreProperties>
</file>