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  <p:sldMasterId id="2147484485" r:id="rId3"/>
    <p:sldMasterId id="2147484499" r:id="rId4"/>
    <p:sldMasterId id="2147484511" r:id="rId5"/>
    <p:sldMasterId id="2147484523" r:id="rId6"/>
    <p:sldMasterId id="2147484535" r:id="rId7"/>
    <p:sldMasterId id="2147484547" r:id="rId8"/>
    <p:sldMasterId id="2147484559" r:id="rId9"/>
    <p:sldMasterId id="2147484571" r:id="rId10"/>
  </p:sldMasterIdLst>
  <p:notesMasterIdLst>
    <p:notesMasterId r:id="rId30"/>
  </p:notesMasterIdLst>
  <p:handoutMasterIdLst>
    <p:handoutMasterId r:id="rId31"/>
  </p:handoutMasterIdLst>
  <p:sldIdLst>
    <p:sldId id="729" r:id="rId11"/>
    <p:sldId id="956" r:id="rId12"/>
    <p:sldId id="880" r:id="rId13"/>
    <p:sldId id="1074" r:id="rId14"/>
    <p:sldId id="1060" r:id="rId15"/>
    <p:sldId id="1077" r:id="rId16"/>
    <p:sldId id="1072" r:id="rId17"/>
    <p:sldId id="1070" r:id="rId18"/>
    <p:sldId id="1073" r:id="rId19"/>
    <p:sldId id="1071" r:id="rId20"/>
    <p:sldId id="1058" r:id="rId21"/>
    <p:sldId id="1079" r:id="rId22"/>
    <p:sldId id="1080" r:id="rId23"/>
    <p:sldId id="1081" r:id="rId24"/>
    <p:sldId id="1082" r:id="rId25"/>
    <p:sldId id="1083" r:id="rId26"/>
    <p:sldId id="1084" r:id="rId27"/>
    <p:sldId id="1085" r:id="rId28"/>
    <p:sldId id="1000" r:id="rId29"/>
  </p:sldIdLst>
  <p:sldSz cx="9144000" cy="6858000" type="screen4x3"/>
  <p:notesSz cx="6894513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2" clrIdx="2"/>
  <p:cmAuthor id="3" name="Mundy, Jonathan (DPH)" initials="JMM" lastIdx="1" clrIdx="3"/>
  <p:cmAuthor id="4" name=" DDunn" initials=" DD" lastIdx="9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3399FF"/>
    <a:srgbClr val="FFFF00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96" autoAdjust="0"/>
    <p:restoredTop sz="95608" autoAdjust="0"/>
  </p:normalViewPr>
  <p:slideViewPr>
    <p:cSldViewPr snapToGrid="0" snapToObjects="1">
      <p:cViewPr>
        <p:scale>
          <a:sx n="70" d="100"/>
          <a:sy n="70" d="100"/>
        </p:scale>
        <p:origin x="-102" y="-774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52" y="-72"/>
      </p:cViewPr>
      <p:guideLst>
        <p:guide orient="horz" pos="2893"/>
        <p:guide pos="3231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Master" Target="slideMasters/slideMaster10.xml"/>
  <Relationship Id="rId11" Type="http://schemas.openxmlformats.org/officeDocument/2006/relationships/slide" Target="slides/slide1.xml"/>
  <Relationship Id="rId12" Type="http://schemas.openxmlformats.org/officeDocument/2006/relationships/slide" Target="slides/slide2.xml"/>
  <Relationship Id="rId13" Type="http://schemas.openxmlformats.org/officeDocument/2006/relationships/slide" Target="slides/slide3.xml"/>
  <Relationship Id="rId14" Type="http://schemas.openxmlformats.org/officeDocument/2006/relationships/slide" Target="slides/slide4.xml"/>
  <Relationship Id="rId15" Type="http://schemas.openxmlformats.org/officeDocument/2006/relationships/slide" Target="slides/slide5.xml"/>
  <Relationship Id="rId16" Type="http://schemas.openxmlformats.org/officeDocument/2006/relationships/slide" Target="slides/slide6.xml"/>
  <Relationship Id="rId17" Type="http://schemas.openxmlformats.org/officeDocument/2006/relationships/slide" Target="slides/slide7.xml"/>
  <Relationship Id="rId18" Type="http://schemas.openxmlformats.org/officeDocument/2006/relationships/slide" Target="slides/slide8.xml"/>
  <Relationship Id="rId19" Type="http://schemas.openxmlformats.org/officeDocument/2006/relationships/slide" Target="slides/slide9.xml"/>
  <Relationship Id="rId2" Type="http://schemas.openxmlformats.org/officeDocument/2006/relationships/slideMaster" Target="slideMasters/slideMaster2.xml"/>
  <Relationship Id="rId20" Type="http://schemas.openxmlformats.org/officeDocument/2006/relationships/slide" Target="slides/slide10.xml"/>
  <Relationship Id="rId21" Type="http://schemas.openxmlformats.org/officeDocument/2006/relationships/slide" Target="slides/slide11.xml"/>
  <Relationship Id="rId22" Type="http://schemas.openxmlformats.org/officeDocument/2006/relationships/slide" Target="slides/slide12.xml"/>
  <Relationship Id="rId23" Type="http://schemas.openxmlformats.org/officeDocument/2006/relationships/slide" Target="slides/slide13.xml"/>
  <Relationship Id="rId24" Type="http://schemas.openxmlformats.org/officeDocument/2006/relationships/slide" Target="slides/slide14.xml"/>
  <Relationship Id="rId25" Type="http://schemas.openxmlformats.org/officeDocument/2006/relationships/slide" Target="slides/slide15.xml"/>
  <Relationship Id="rId26" Type="http://schemas.openxmlformats.org/officeDocument/2006/relationships/slide" Target="slides/slide16.xml"/>
  <Relationship Id="rId27" Type="http://schemas.openxmlformats.org/officeDocument/2006/relationships/slide" Target="slides/slide17.xml"/>
  <Relationship Id="rId28" Type="http://schemas.openxmlformats.org/officeDocument/2006/relationships/slide" Target="slides/slide18.xml"/>
  <Relationship Id="rId29" Type="http://schemas.openxmlformats.org/officeDocument/2006/relationships/slide" Target="slides/slide19.xml"/>
  <Relationship Id="rId3" Type="http://schemas.openxmlformats.org/officeDocument/2006/relationships/slideMaster" Target="slideMasters/slideMaster3.xml"/>
  <Relationship Id="rId30" Type="http://schemas.openxmlformats.org/officeDocument/2006/relationships/notesMaster" Target="notesMasters/notesMaster1.xml"/>
  <Relationship Id="rId31" Type="http://schemas.openxmlformats.org/officeDocument/2006/relationships/handoutMaster" Target="handoutMasters/handoutMaster1.xml"/>
  <Relationship Id="rId32" Type="http://schemas.openxmlformats.org/officeDocument/2006/relationships/commentAuthors" Target="commentAuthors.xml"/>
  <Relationship Id="rId33" Type="http://schemas.openxmlformats.org/officeDocument/2006/relationships/presProps" Target="presProps.xml"/>
  <Relationship Id="rId34" Type="http://schemas.openxmlformats.org/officeDocument/2006/relationships/viewProps" Target="viewProps.xml"/>
  <Relationship Id="rId35" Type="http://schemas.openxmlformats.org/officeDocument/2006/relationships/theme" Target="theme/theme1.xml"/>
  <Relationship Id="rId36" Type="http://schemas.openxmlformats.org/officeDocument/2006/relationships/tableStyles" Target="tableStyles.xml"/>
  <Relationship Id="rId4" Type="http://schemas.openxmlformats.org/officeDocument/2006/relationships/slideMaster" Target="slideMasters/slideMaster4.xml"/>
  <Relationship Id="rId5" Type="http://schemas.openxmlformats.org/officeDocument/2006/relationships/slideMaster" Target="slideMasters/slideMaster5.xml"/>
  <Relationship Id="rId6" Type="http://schemas.openxmlformats.org/officeDocument/2006/relationships/slideMaster" Target="slideMasters/slideMaster6.xml"/>
  <Relationship Id="rId7" Type="http://schemas.openxmlformats.org/officeDocument/2006/relationships/slideMaster" Target="slideMasters/slideMaster7.xml"/>
  <Relationship Id="rId8" Type="http://schemas.openxmlformats.org/officeDocument/2006/relationships/slideMaster" Target="slideMasters/slideMaster8.xml"/>
  <Relationship Id="rId9" Type="http://schemas.openxmlformats.org/officeDocument/2006/relationships/slideMaster" Target="slideMasters/slideMaster9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0487574-E912-4B46-A022-9832AA176213}">
      <dgm:prSet phldrT="[Text]" custT="1"/>
      <dgm:spPr/>
      <dgm:t>
        <a:bodyPr/>
        <a:lstStyle/>
        <a:p>
          <a:r>
            <a:rPr lang="en-US" sz="1400" dirty="0" smtClean="0"/>
            <a:t>Drug Formulary Commission Statutory Mission</a:t>
          </a:r>
          <a:endParaRPr lang="en-US" sz="1400" dirty="0"/>
        </a:p>
      </dgm:t>
    </dgm:pt>
    <dgm:pt modelId="{BA7C6B8D-475E-4758-9903-E131F8E6D3E4}" type="parTrans" cxnId="{3577C0AF-03D4-4A25-8639-0EF638A3501A}">
      <dgm:prSet/>
      <dgm:spPr/>
      <dgm:t>
        <a:bodyPr/>
        <a:lstStyle/>
        <a:p>
          <a:endParaRPr lang="en-US"/>
        </a:p>
      </dgm:t>
    </dgm:pt>
    <dgm:pt modelId="{E407BEAC-D2D3-42FE-B9E9-05A19100838B}" type="sibTrans" cxnId="{3577C0AF-03D4-4A25-8639-0EF638A3501A}">
      <dgm:prSet/>
      <dgm:spPr/>
      <dgm:t>
        <a:bodyPr/>
        <a:lstStyle/>
        <a:p>
          <a:endParaRPr lang="en-US"/>
        </a:p>
      </dgm:t>
    </dgm:pt>
    <dgm:pt modelId="{7ED39856-B5C7-44A9-8D0B-00D5DC7EC893}">
      <dgm:prSet phldrT="[Text]" custT="1"/>
      <dgm:spPr/>
      <dgm:t>
        <a:bodyPr/>
        <a:lstStyle/>
        <a:p>
          <a:r>
            <a:rPr lang="en-US" sz="1400" dirty="0" smtClean="0"/>
            <a:t>Schedule II and III Opioid Universe</a:t>
          </a:r>
          <a:endParaRPr lang="en-US" sz="1400" dirty="0"/>
        </a:p>
      </dgm:t>
    </dgm:pt>
    <dgm:pt modelId="{EEFE08BF-DF22-4C15-A655-8FDF7DEF575A}" type="parTrans" cxnId="{4A818823-1CAF-4E01-8B53-627F3BDD0E62}">
      <dgm:prSet/>
      <dgm:spPr/>
      <dgm:t>
        <a:bodyPr/>
        <a:lstStyle/>
        <a:p>
          <a:endParaRPr lang="en-US"/>
        </a:p>
      </dgm:t>
    </dgm:pt>
    <dgm:pt modelId="{8EBF59F8-5DC6-475C-A489-76A61ACB797E}" type="sibTrans" cxnId="{4A818823-1CAF-4E01-8B53-627F3BDD0E62}">
      <dgm:prSet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1: </a:t>
          </a:r>
          <a:r>
            <a:rPr lang="en-US" sz="1400" dirty="0" smtClean="0"/>
            <a:t>Drugs Of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2: </a:t>
          </a:r>
          <a:r>
            <a:rPr lang="en-US" sz="1400" u="none" dirty="0" smtClean="0"/>
            <a:t>Drug Formulary Therapeutic Substitutes With Abuse Deterrent Properties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3: </a:t>
          </a:r>
          <a:r>
            <a:rPr lang="en-US" sz="1400" u="none" dirty="0" smtClean="0"/>
            <a:t>“Cross Walk”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 custScaleX="229542" custScaleY="16107" custLinFactNeighborX="-3803" custLinFactNeighborY="-15429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4EFCF47A-6A58-422A-BC45-DD5BE2A9618F}" type="pres">
      <dgm:prSet presAssocID="{7C081D27-E5AB-4D3C-AB1E-ACA9A1C0B469}" presName="arrowDiagram5" presStyleCnt="0"/>
      <dgm:spPr/>
    </dgm:pt>
    <dgm:pt modelId="{237437B4-4FAA-4C7C-BDDE-901A8C41DBCF}" type="pres">
      <dgm:prSet presAssocID="{B0487574-E912-4B46-A022-9832AA176213}" presName="bullet5a" presStyleLbl="node1" presStyleIdx="0" presStyleCnt="5" custLinFactX="-205051" custLinFactY="59201" custLinFactNeighborX="-300000" custLinFactNeighborY="100000"/>
      <dgm:spPr>
        <a:solidFill>
          <a:srgbClr val="00B050"/>
        </a:solidFill>
      </dgm:spPr>
    </dgm:pt>
    <dgm:pt modelId="{9B03C6CA-A068-4E1A-90F2-AB34F75377A1}" type="pres">
      <dgm:prSet presAssocID="{B0487574-E912-4B46-A022-9832AA176213}" presName="textBox5a" presStyleLbl="revTx" presStyleIdx="0" presStyleCnt="5" custScaleX="236148" custScaleY="68067" custLinFactNeighborX="-43372" custLinFactNeighborY="23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85027-6802-414F-9D23-1A9CEDD1AFDF}" type="pres">
      <dgm:prSet presAssocID="{7ED39856-B5C7-44A9-8D0B-00D5DC7EC893}" presName="bullet5b" presStyleLbl="node1" presStyleIdx="1" presStyleCnt="5" custLinFactX="-100000" custLinFactNeighborX="-170062" custLinFactNeighborY="87682"/>
      <dgm:spPr>
        <a:solidFill>
          <a:srgbClr val="00B050"/>
        </a:solidFill>
      </dgm:spPr>
    </dgm:pt>
    <dgm:pt modelId="{74F8581E-0C32-4195-AA3A-D45E364BFC40}" type="pres">
      <dgm:prSet presAssocID="{7ED39856-B5C7-44A9-8D0B-00D5DC7EC893}" presName="textBox5b" presStyleLbl="revTx" presStyleIdx="1" presStyleCnt="5" custScaleX="229542" custScaleY="16107" custLinFactNeighborX="-3803" custLinFactNeighborY="-15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2ED7A-4E41-4BEA-9FA7-668958BA784D}" type="pres">
      <dgm:prSet presAssocID="{688F2228-C1F7-410B-BDA0-4E316FB63FA3}" presName="bullet5c" presStyleLbl="node1" presStyleIdx="2" presStyleCnt="5" custLinFactX="-100000" custLinFactY="7849" custLinFactNeighborX="-163047" custLinFactNeighborY="100000"/>
      <dgm:spPr>
        <a:solidFill>
          <a:srgbClr val="00B050"/>
        </a:solidFill>
      </dgm:spPr>
    </dgm:pt>
    <dgm:pt modelId="{A8D5B825-0288-4C77-B597-21F30E7D1CBE}" type="pres">
      <dgm:prSet presAssocID="{688F2228-C1F7-410B-BDA0-4E316FB63FA3}" presName="textBox5c" presStyleLbl="revTx" presStyleIdx="2" presStyleCnt="5" custScaleX="167123" custScaleY="13728" custLinFactNeighborX="-70655" custLinFactNeighborY="-17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A7405-021C-4B5A-ADC8-7545A7A5F23C}" type="pres">
      <dgm:prSet presAssocID="{F9D5B495-6EB8-4354-8B76-23693A36DD9D}" presName="bullet5d" presStyleLbl="node1" presStyleIdx="3" presStyleCnt="5" custScaleX="134946" custScaleY="128933" custLinFactX="-100000" custLinFactNeighborX="-149198" custLinFactNeighborY="83088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6149B46-4296-456B-8851-78FC50163057}" type="pres">
      <dgm:prSet presAssocID="{F9D5B495-6EB8-4354-8B76-23693A36DD9D}" presName="textBox5d" presStyleLbl="revTx" presStyleIdx="3" presStyleCnt="5" custScaleX="265280" custScaleY="10749" custLinFactNeighborX="-25253" custLinFactNeighborY="-21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EB9E5-50C9-41FF-9CEA-0C16B0ABED58}" type="pres">
      <dgm:prSet presAssocID="{D2EC3C59-DF47-4083-ADFB-BFF8C35D42AA}" presName="bullet5e" presStyleLbl="node1" presStyleIdx="4" presStyleCnt="5" custLinFactX="-100000" custLinFactNeighborX="-125355" custLinFactNeighborY="55780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DFBA22D8-9899-49A1-AC07-385FC0187D0F}" type="pres">
      <dgm:prSet presAssocID="{D2EC3C59-DF47-4083-ADFB-BFF8C35D42AA}" presName="textBox5e" presStyleLbl="revTx" presStyleIdx="4" presStyleCnt="5" custScaleX="202904" custScaleY="11068" custLinFactNeighborX="-68055" custLinFactNeighborY="-24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7F1252-0C30-45F6-8CEA-58177AE24BEF}" type="presOf" srcId="{D2EC3C59-DF47-4083-ADFB-BFF8C35D42AA}" destId="{DFBA22D8-9899-49A1-AC07-385FC0187D0F}" srcOrd="0" destOrd="0" presId="urn:microsoft.com/office/officeart/2005/8/layout/arrow2"/>
    <dgm:cxn modelId="{22471F8B-C1D8-4541-ABCC-FC283047F20E}" srcId="{7C081D27-E5AB-4D3C-AB1E-ACA9A1C0B469}" destId="{F9D5B495-6EB8-4354-8B76-23693A36DD9D}" srcOrd="3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4" destOrd="0" parTransId="{D6E7B609-E4D3-4783-A904-A2295E3B4098}" sibTransId="{285F071C-1579-42A6-8B96-09A93377B43F}"/>
    <dgm:cxn modelId="{3577C0AF-03D4-4A25-8639-0EF638A3501A}" srcId="{7C081D27-E5AB-4D3C-AB1E-ACA9A1C0B469}" destId="{B0487574-E912-4B46-A022-9832AA176213}" srcOrd="0" destOrd="0" parTransId="{BA7C6B8D-475E-4758-9903-E131F8E6D3E4}" sibTransId="{E407BEAC-D2D3-42FE-B9E9-05A19100838B}"/>
    <dgm:cxn modelId="{41EEE686-46AF-4726-BD51-F25B28273185}" srcId="{7C081D27-E5AB-4D3C-AB1E-ACA9A1C0B469}" destId="{688F2228-C1F7-410B-BDA0-4E316FB63FA3}" srcOrd="2" destOrd="0" parTransId="{E0E799F1-CB5F-4480-8F86-3CC17D344565}" sibTransId="{9DC06DF3-CCD2-46FF-B4EC-2E9FCD53E4E5}"/>
    <dgm:cxn modelId="{169CAEB4-FABE-4953-8D8E-7F8F221495AC}" type="presOf" srcId="{F9D5B495-6EB8-4354-8B76-23693A36DD9D}" destId="{E6149B46-4296-456B-8851-78FC50163057}" srcOrd="0" destOrd="0" presId="urn:microsoft.com/office/officeart/2005/8/layout/arrow2"/>
    <dgm:cxn modelId="{5F356888-17EE-4B86-9442-8A658FF6EC1C}" type="presOf" srcId="{688F2228-C1F7-410B-BDA0-4E316FB63FA3}" destId="{A8D5B825-0288-4C77-B597-21F30E7D1CBE}" srcOrd="0" destOrd="0" presId="urn:microsoft.com/office/officeart/2005/8/layout/arrow2"/>
    <dgm:cxn modelId="{B9B3645B-6275-4C42-9B7E-8DB64F6B6375}" type="presOf" srcId="{B0487574-E912-4B46-A022-9832AA176213}" destId="{9B03C6CA-A068-4E1A-90F2-AB34F75377A1}" srcOrd="0" destOrd="0" presId="urn:microsoft.com/office/officeart/2005/8/layout/arrow2"/>
    <dgm:cxn modelId="{4A818823-1CAF-4E01-8B53-627F3BDD0E62}" srcId="{7C081D27-E5AB-4D3C-AB1E-ACA9A1C0B469}" destId="{7ED39856-B5C7-44A9-8D0B-00D5DC7EC893}" srcOrd="1" destOrd="0" parTransId="{EEFE08BF-DF22-4C15-A655-8FDF7DEF575A}" sibTransId="{8EBF59F8-5DC6-475C-A489-76A61ACB797E}"/>
    <dgm:cxn modelId="{1139F0CD-6265-4A40-9D6C-31D67AFCBAD7}" type="presOf" srcId="{7ED39856-B5C7-44A9-8D0B-00D5DC7EC893}" destId="{74F8581E-0C32-4195-AA3A-D45E364BFC40}" srcOrd="0" destOrd="0" presId="urn:microsoft.com/office/officeart/2005/8/layout/arrow2"/>
    <dgm:cxn modelId="{C6922474-5362-4B8D-A07C-ACBAE1256C99}" type="presOf" srcId="{7C081D27-E5AB-4D3C-AB1E-ACA9A1C0B469}" destId="{9D9EF86C-1816-42EB-B82B-A76EB1EEC75B}" srcOrd="0" destOrd="0" presId="urn:microsoft.com/office/officeart/2005/8/layout/arrow2"/>
    <dgm:cxn modelId="{FB4267B7-2A98-48BE-B17F-4468E820AFF3}" srcId="{7C081D27-E5AB-4D3C-AB1E-ACA9A1C0B469}" destId="{61C356CD-5674-42E3-8297-3B315095E45D}" srcOrd="5" destOrd="0" parTransId="{6758815F-1805-4FE7-853C-013F2BE40D1E}" sibTransId="{CD757A28-C541-4C17-A8F8-B5A6449822A6}"/>
    <dgm:cxn modelId="{A86ECB3B-23C9-45BA-BF39-64E8A1070F01}" type="presParOf" srcId="{9D9EF86C-1816-42EB-B82B-A76EB1EEC75B}" destId="{35DF0C62-7BD8-4140-8541-89316449C2D3}" srcOrd="0" destOrd="0" presId="urn:microsoft.com/office/officeart/2005/8/layout/arrow2"/>
    <dgm:cxn modelId="{4CEDAD15-C9A3-4DB5-93C4-C65DE6AF7272}" type="presParOf" srcId="{9D9EF86C-1816-42EB-B82B-A76EB1EEC75B}" destId="{4EFCF47A-6A58-422A-BC45-DD5BE2A9618F}" srcOrd="1" destOrd="0" presId="urn:microsoft.com/office/officeart/2005/8/layout/arrow2"/>
    <dgm:cxn modelId="{E7200645-776A-4A66-8E99-19A5B4FBE1A6}" type="presParOf" srcId="{4EFCF47A-6A58-422A-BC45-DD5BE2A9618F}" destId="{237437B4-4FAA-4C7C-BDDE-901A8C41DBCF}" srcOrd="0" destOrd="0" presId="urn:microsoft.com/office/officeart/2005/8/layout/arrow2"/>
    <dgm:cxn modelId="{0160E147-FF9D-4918-92DF-C40A4C2C64FB}" type="presParOf" srcId="{4EFCF47A-6A58-422A-BC45-DD5BE2A9618F}" destId="{9B03C6CA-A068-4E1A-90F2-AB34F75377A1}" srcOrd="1" destOrd="0" presId="urn:microsoft.com/office/officeart/2005/8/layout/arrow2"/>
    <dgm:cxn modelId="{C239638F-65D4-4E12-B95C-BDF092F387F4}" type="presParOf" srcId="{4EFCF47A-6A58-422A-BC45-DD5BE2A9618F}" destId="{39385027-6802-414F-9D23-1A9CEDD1AFDF}" srcOrd="2" destOrd="0" presId="urn:microsoft.com/office/officeart/2005/8/layout/arrow2"/>
    <dgm:cxn modelId="{F99E5998-53B8-4B62-95C3-D897E626C840}" type="presParOf" srcId="{4EFCF47A-6A58-422A-BC45-DD5BE2A9618F}" destId="{74F8581E-0C32-4195-AA3A-D45E364BFC40}" srcOrd="3" destOrd="0" presId="urn:microsoft.com/office/officeart/2005/8/layout/arrow2"/>
    <dgm:cxn modelId="{D8A9F5E3-F7B1-4115-B0B3-12C2D7D44F7E}" type="presParOf" srcId="{4EFCF47A-6A58-422A-BC45-DD5BE2A9618F}" destId="{ED62ED7A-4E41-4BEA-9FA7-668958BA784D}" srcOrd="4" destOrd="0" presId="urn:microsoft.com/office/officeart/2005/8/layout/arrow2"/>
    <dgm:cxn modelId="{DD0C149F-567E-46B6-9CD4-4FBF4A4F68C8}" type="presParOf" srcId="{4EFCF47A-6A58-422A-BC45-DD5BE2A9618F}" destId="{A8D5B825-0288-4C77-B597-21F30E7D1CBE}" srcOrd="5" destOrd="0" presId="urn:microsoft.com/office/officeart/2005/8/layout/arrow2"/>
    <dgm:cxn modelId="{49BCB1E6-002B-4F16-A789-7CB08604A276}" type="presParOf" srcId="{4EFCF47A-6A58-422A-BC45-DD5BE2A9618F}" destId="{33DA7405-021C-4B5A-ADC8-7545A7A5F23C}" srcOrd="6" destOrd="0" presId="urn:microsoft.com/office/officeart/2005/8/layout/arrow2"/>
    <dgm:cxn modelId="{56475E10-68DA-43B7-A1B2-2FA9BC3F73F8}" type="presParOf" srcId="{4EFCF47A-6A58-422A-BC45-DD5BE2A9618F}" destId="{E6149B46-4296-456B-8851-78FC50163057}" srcOrd="7" destOrd="0" presId="urn:microsoft.com/office/officeart/2005/8/layout/arrow2"/>
    <dgm:cxn modelId="{A826280E-E4DA-495D-A283-C4F3B5DA710E}" type="presParOf" srcId="{4EFCF47A-6A58-422A-BC45-DD5BE2A9618F}" destId="{943EB9E5-50C9-41FF-9CEA-0C16B0ABED58}" srcOrd="8" destOrd="0" presId="urn:microsoft.com/office/officeart/2005/8/layout/arrow2"/>
    <dgm:cxn modelId="{0FD56D04-F6EE-434C-9E3C-D1FC9E34C7C6}" type="presParOf" srcId="{4EFCF47A-6A58-422A-BC45-DD5BE2A9618F}" destId="{DFBA22D8-9899-49A1-AC07-385FC0187D0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-33334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437B4-4FAA-4C7C-BDDE-901A8C41DBCF}">
      <dsp:nvSpPr>
        <dsp:cNvPr id="0" name=""/>
        <dsp:cNvSpPr/>
      </dsp:nvSpPr>
      <dsp:spPr>
        <a:xfrm>
          <a:off x="543036" y="3782206"/>
          <a:ext cx="173507" cy="173507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03C6CA-A068-4E1A-90F2-AB34F75377A1}">
      <dsp:nvSpPr>
        <dsp:cNvPr id="0" name=""/>
        <dsp:cNvSpPr/>
      </dsp:nvSpPr>
      <dsp:spPr>
        <a:xfrm>
          <a:off x="404739" y="3951067"/>
          <a:ext cx="2333703" cy="763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Drug Formulary Commission Statutory Mission</a:t>
          </a:r>
          <a:endParaRPr lang="en-US" sz="1400" kern="1200" dirty="0"/>
        </a:p>
      </dsp:txBody>
      <dsp:txXfrm>
        <a:off x="404739" y="3951067"/>
        <a:ext cx="2333703" cy="763807"/>
      </dsp:txXfrm>
    </dsp:sp>
    <dsp:sp modelId="{39385027-6802-414F-9D23-1A9CEDD1AFDF}">
      <dsp:nvSpPr>
        <dsp:cNvPr id="0" name=""/>
        <dsp:cNvSpPr/>
      </dsp:nvSpPr>
      <dsp:spPr>
        <a:xfrm>
          <a:off x="1625114" y="2841677"/>
          <a:ext cx="271576" cy="271576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F8581E-0C32-4195-AA3A-D45E364BFC40}">
      <dsp:nvSpPr>
        <dsp:cNvPr id="0" name=""/>
        <dsp:cNvSpPr/>
      </dsp:nvSpPr>
      <dsp:spPr>
        <a:xfrm>
          <a:off x="1635596" y="3263204"/>
          <a:ext cx="2874487" cy="3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90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Schedule II and III Opioid Universe</a:t>
          </a:r>
          <a:endParaRPr lang="en-US" sz="1400" kern="1200" dirty="0"/>
        </a:p>
      </dsp:txBody>
      <dsp:txXfrm>
        <a:off x="1635596" y="3263204"/>
        <a:ext cx="2874487" cy="318199"/>
      </dsp:txXfrm>
    </dsp:sp>
    <dsp:sp modelId="{ED62ED7A-4E41-4BEA-9FA7-668958BA784D}">
      <dsp:nvSpPr>
        <dsp:cNvPr id="0" name=""/>
        <dsp:cNvSpPr/>
      </dsp:nvSpPr>
      <dsp:spPr>
        <a:xfrm>
          <a:off x="2613048" y="2274587"/>
          <a:ext cx="362102" cy="362102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D5B825-0288-4C77-B597-21F30E7D1CBE}">
      <dsp:nvSpPr>
        <dsp:cNvPr id="0" name=""/>
        <dsp:cNvSpPr/>
      </dsp:nvSpPr>
      <dsp:spPr>
        <a:xfrm>
          <a:off x="2229255" y="2741386"/>
          <a:ext cx="2433233" cy="363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87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1: </a:t>
          </a:r>
          <a:r>
            <a:rPr lang="en-US" sz="1400" kern="1200" dirty="0" smtClean="0"/>
            <a:t>Drugs Of Heightened Public Health Risk</a:t>
          </a:r>
          <a:endParaRPr lang="en-US" sz="1400" kern="1200" dirty="0"/>
        </a:p>
      </dsp:txBody>
      <dsp:txXfrm>
        <a:off x="2229255" y="2741386"/>
        <a:ext cx="2433233" cy="363759"/>
      </dsp:txXfrm>
    </dsp:sp>
    <dsp:sp modelId="{33DA7405-021C-4B5A-ADC8-7545A7A5F23C}">
      <dsp:nvSpPr>
        <dsp:cNvPr id="0" name=""/>
        <dsp:cNvSpPr/>
      </dsp:nvSpPr>
      <dsp:spPr>
        <a:xfrm>
          <a:off x="3721433" y="1643004"/>
          <a:ext cx="631163" cy="603039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49B46-4296-456B-8851-78FC50163057}">
      <dsp:nvSpPr>
        <dsp:cNvPr id="0" name=""/>
        <dsp:cNvSpPr/>
      </dsp:nvSpPr>
      <dsp:spPr>
        <a:xfrm>
          <a:off x="3574706" y="2289341"/>
          <a:ext cx="4002438" cy="33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83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2: </a:t>
          </a:r>
          <a:r>
            <a:rPr lang="en-US" sz="1400" u="none" kern="1200" dirty="0" smtClean="0"/>
            <a:t>Drug Formulary Therapeutic Substitutes With Abuse Deterrent Properties</a:t>
          </a:r>
          <a:endParaRPr lang="en-US" sz="1400" u="none" kern="1200" dirty="0"/>
        </a:p>
      </dsp:txBody>
      <dsp:txXfrm>
        <a:off x="3574706" y="2289341"/>
        <a:ext cx="4002438" cy="339557"/>
      </dsp:txXfrm>
    </dsp:sp>
    <dsp:sp modelId="{943EB9E5-50C9-41FF-9CEA-0C16B0ABED58}">
      <dsp:nvSpPr>
        <dsp:cNvPr id="0" name=""/>
        <dsp:cNvSpPr/>
      </dsp:nvSpPr>
      <dsp:spPr>
        <a:xfrm>
          <a:off x="5070306" y="1279173"/>
          <a:ext cx="595960" cy="595960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BA22D8-9899-49A1-AC07-385FC0187D0F}">
      <dsp:nvSpPr>
        <dsp:cNvPr id="0" name=""/>
        <dsp:cNvSpPr/>
      </dsp:nvSpPr>
      <dsp:spPr>
        <a:xfrm>
          <a:off x="4908238" y="1949548"/>
          <a:ext cx="3061334" cy="384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78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3: </a:t>
          </a:r>
          <a:r>
            <a:rPr lang="en-US" sz="1400" u="none" kern="1200" dirty="0" smtClean="0"/>
            <a:t>“Cross Walk”</a:t>
          </a:r>
          <a:endParaRPr lang="en-US" sz="1400" u="none" kern="1200" dirty="0"/>
        </a:p>
      </dsp:txBody>
      <dsp:txXfrm>
        <a:off x="4908238" y="1949548"/>
        <a:ext cx="3061334" cy="384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?>

<Relationships xmlns="http://schemas.openxmlformats.org/package/2006/relationships">
  <Relationship Id="rId1" Type="http://schemas.openxmlformats.org/officeDocument/2006/relationships/image" Target="../media/image2.emf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12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9219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97" y="2"/>
            <a:ext cx="2989218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algn="r"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21883"/>
            <a:ext cx="2989219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97" y="8721883"/>
            <a:ext cx="2989218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algn="r" defTabSz="891108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11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9219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5297" y="2"/>
            <a:ext cx="2989218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algn="r"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674688"/>
            <a:ext cx="4443412" cy="3332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4646" y="4363315"/>
            <a:ext cx="6053446" cy="383667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28209"/>
            <a:ext cx="2989219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5297" y="8728209"/>
            <a:ext cx="2989218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algn="r" defTabSz="891108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891108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121" indent="-283893" algn="just" defTabSz="891108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3994" indent="-225537" algn="just" defTabSz="891108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799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4027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8255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2483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06712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0940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10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330C48-EDC9-4175-8DFC-F2A69E67DB52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408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10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10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10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10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0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0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0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0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0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0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  <Relationship Id="rId2" Type="http://schemas.openxmlformats.org/officeDocument/2006/relationships/image" Target="../media/image1.png"/>
</Relationships>

</file>

<file path=ppt/slideLayouts/_rels/slideLayout2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2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2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2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3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3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4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5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6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7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7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8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7.xml"/>
</Relationships>

</file>

<file path=ppt/slideLayouts/_rels/slideLayout8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8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8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8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8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8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8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8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9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9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8.xml"/>
</Relationships>

</file>

<file path=ppt/slideLayouts/_rels/slideLayout9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9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9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9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9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9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_rels/slideLayout9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9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5410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604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6996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3248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5078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9812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707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4664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7863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7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6531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791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8652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0205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52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39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A83E050E-4D5B-4E34-B027-B6516C595C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24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EFB554CE-75A7-48C1-AAC5-3C47832934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297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F795180-C0A8-4EE8-A160-F5E459DBE7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94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74ADF6F-6D68-45C9-8255-7EAD2EAC35E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478329A-50AC-4E3D-8B92-07D01D3224E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2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F77DBFF9-64CF-4CC9-8B81-B8F9E04044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7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34F959B-DF4B-4379-91EB-B3FF15C6446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67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4287AF99-9DD5-4AA2-83CC-5920822A0E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77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8FEFC62-4E34-41E1-9F0C-FE78214994E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829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A554F7C-8719-4FBB-BA7F-C7AE7E5804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549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A9028A1-185D-4A92-A811-554DD2319B6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637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2322A3BF-9A7F-4049-9B3E-75AFAEECA59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384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012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3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485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731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78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538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139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7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881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28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177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306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279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706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770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737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818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848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640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710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6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561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235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405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789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291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67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72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255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56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144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771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26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852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3078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343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016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2944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42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8417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0339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8422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583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581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127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9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49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525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1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4543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8290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671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6136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38699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8998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5541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873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4525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24052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04.xml"/>
  <Relationship Id="rId10" Type="http://schemas.openxmlformats.org/officeDocument/2006/relationships/slideLayout" Target="../slideLayouts/slideLayout113.xml"/>
  <Relationship Id="rId11" Type="http://schemas.openxmlformats.org/officeDocument/2006/relationships/slideLayout" Target="../slideLayouts/slideLayout114.xml"/>
  <Relationship Id="rId12" Type="http://schemas.openxmlformats.org/officeDocument/2006/relationships/theme" Target="../theme/theme10.xml"/>
  <Relationship Id="rId2" Type="http://schemas.openxmlformats.org/officeDocument/2006/relationships/slideLayout" Target="../slideLayouts/slideLayout105.xml"/>
  <Relationship Id="rId3" Type="http://schemas.openxmlformats.org/officeDocument/2006/relationships/slideLayout" Target="../slideLayouts/slideLayout106.xml"/>
  <Relationship Id="rId4" Type="http://schemas.openxmlformats.org/officeDocument/2006/relationships/slideLayout" Target="../slideLayouts/slideLayout107.xml"/>
  <Relationship Id="rId5" Type="http://schemas.openxmlformats.org/officeDocument/2006/relationships/slideLayout" Target="../slideLayouts/slideLayout108.xml"/>
  <Relationship Id="rId6" Type="http://schemas.openxmlformats.org/officeDocument/2006/relationships/slideLayout" Target="../slideLayouts/slideLayout109.xml"/>
  <Relationship Id="rId7" Type="http://schemas.openxmlformats.org/officeDocument/2006/relationships/slideLayout" Target="../slideLayouts/slideLayout110.xml"/>
  <Relationship Id="rId8" Type="http://schemas.openxmlformats.org/officeDocument/2006/relationships/slideLayout" Target="../slideLayouts/slideLayout111.xml"/>
  <Relationship Id="rId9" Type="http://schemas.openxmlformats.org/officeDocument/2006/relationships/slideLayout" Target="../slideLayouts/slideLayout112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10" Type="http://schemas.openxmlformats.org/officeDocument/2006/relationships/slideLayout" Target="../slideLayouts/slideLayout23.xml"/>
  <Relationship Id="rId11" Type="http://schemas.openxmlformats.org/officeDocument/2006/relationships/slideLayout" Target="../slideLayouts/slideLayout24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5.xml"/>
  <Relationship Id="rId3" Type="http://schemas.openxmlformats.org/officeDocument/2006/relationships/slideLayout" Target="../slideLayouts/slideLayout16.xml"/>
  <Relationship Id="rId4" Type="http://schemas.openxmlformats.org/officeDocument/2006/relationships/slideLayout" Target="../slideLayouts/slideLayout17.xml"/>
  <Relationship Id="rId5" Type="http://schemas.openxmlformats.org/officeDocument/2006/relationships/slideLayout" Target="../slideLayouts/slideLayout18.xml"/>
  <Relationship Id="rId6" Type="http://schemas.openxmlformats.org/officeDocument/2006/relationships/slideLayout" Target="../slideLayouts/slideLayout19.xml"/>
  <Relationship Id="rId7" Type="http://schemas.openxmlformats.org/officeDocument/2006/relationships/slideLayout" Target="../slideLayouts/slideLayout20.xml"/>
  <Relationship Id="rId8" Type="http://schemas.openxmlformats.org/officeDocument/2006/relationships/slideLayout" Target="../slideLayouts/slideLayout21.xml"/>
  <Relationship Id="rId9" Type="http://schemas.openxmlformats.org/officeDocument/2006/relationships/slideLayout" Target="../slideLayouts/slideLayout22.xml"/>
</Relationships>

</file>

<file path=ppt/slideMasters/_rels/slideMaster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5.xml"/>
  <Relationship Id="rId10" Type="http://schemas.openxmlformats.org/officeDocument/2006/relationships/slideLayout" Target="../slideLayouts/slideLayout34.xml"/>
  <Relationship Id="rId11" Type="http://schemas.openxmlformats.org/officeDocument/2006/relationships/slideLayout" Target="../slideLayouts/slideLayout35.xml"/>
  <Relationship Id="rId12" Type="http://schemas.openxmlformats.org/officeDocument/2006/relationships/slideLayout" Target="../slideLayouts/slideLayout36.xml"/>
  <Relationship Id="rId13" Type="http://schemas.openxmlformats.org/officeDocument/2006/relationships/slideLayout" Target="../slideLayouts/slideLayout37.xml"/>
  <Relationship Id="rId14" Type="http://schemas.openxmlformats.org/officeDocument/2006/relationships/theme" Target="../theme/theme3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6.xml"/>
  <Relationship Id="rId3" Type="http://schemas.openxmlformats.org/officeDocument/2006/relationships/slideLayout" Target="../slideLayouts/slideLayout27.xml"/>
  <Relationship Id="rId4" Type="http://schemas.openxmlformats.org/officeDocument/2006/relationships/slideLayout" Target="../slideLayouts/slideLayout28.xml"/>
  <Relationship Id="rId5" Type="http://schemas.openxmlformats.org/officeDocument/2006/relationships/slideLayout" Target="../slideLayouts/slideLayout29.xml"/>
  <Relationship Id="rId6" Type="http://schemas.openxmlformats.org/officeDocument/2006/relationships/slideLayout" Target="../slideLayouts/slideLayout30.xml"/>
  <Relationship Id="rId7" Type="http://schemas.openxmlformats.org/officeDocument/2006/relationships/slideLayout" Target="../slideLayouts/slideLayout31.xml"/>
  <Relationship Id="rId8" Type="http://schemas.openxmlformats.org/officeDocument/2006/relationships/slideLayout" Target="../slideLayouts/slideLayout32.xml"/>
  <Relationship Id="rId9" Type="http://schemas.openxmlformats.org/officeDocument/2006/relationships/slideLayout" Target="../slideLayouts/slideLayout33.xml"/>
</Relationships>

</file>

<file path=ppt/slideMasters/_rels/slideMaster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38.xml"/>
  <Relationship Id="rId10" Type="http://schemas.openxmlformats.org/officeDocument/2006/relationships/slideLayout" Target="../slideLayouts/slideLayout47.xml"/>
  <Relationship Id="rId11" Type="http://schemas.openxmlformats.org/officeDocument/2006/relationships/slideLayout" Target="../slideLayouts/slideLayout48.xml"/>
  <Relationship Id="rId12" Type="http://schemas.openxmlformats.org/officeDocument/2006/relationships/theme" Target="../theme/theme4.xml"/>
  <Relationship Id="rId2" Type="http://schemas.openxmlformats.org/officeDocument/2006/relationships/slideLayout" Target="../slideLayouts/slideLayout39.xml"/>
  <Relationship Id="rId3" Type="http://schemas.openxmlformats.org/officeDocument/2006/relationships/slideLayout" Target="../slideLayouts/slideLayout40.xml"/>
  <Relationship Id="rId4" Type="http://schemas.openxmlformats.org/officeDocument/2006/relationships/slideLayout" Target="../slideLayouts/slideLayout41.xml"/>
  <Relationship Id="rId5" Type="http://schemas.openxmlformats.org/officeDocument/2006/relationships/slideLayout" Target="../slideLayouts/slideLayout42.xml"/>
  <Relationship Id="rId6" Type="http://schemas.openxmlformats.org/officeDocument/2006/relationships/slideLayout" Target="../slideLayouts/slideLayout43.xml"/>
  <Relationship Id="rId7" Type="http://schemas.openxmlformats.org/officeDocument/2006/relationships/slideLayout" Target="../slideLayouts/slideLayout44.xml"/>
  <Relationship Id="rId8" Type="http://schemas.openxmlformats.org/officeDocument/2006/relationships/slideLayout" Target="../slideLayouts/slideLayout45.xml"/>
  <Relationship Id="rId9" Type="http://schemas.openxmlformats.org/officeDocument/2006/relationships/slideLayout" Target="../slideLayouts/slideLayout46.xml"/>
</Relationships>

</file>

<file path=ppt/slideMasters/_rels/slideMaster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49.xml"/>
  <Relationship Id="rId10" Type="http://schemas.openxmlformats.org/officeDocument/2006/relationships/slideLayout" Target="../slideLayouts/slideLayout58.xml"/>
  <Relationship Id="rId11" Type="http://schemas.openxmlformats.org/officeDocument/2006/relationships/slideLayout" Target="../slideLayouts/slideLayout59.xml"/>
  <Relationship Id="rId12" Type="http://schemas.openxmlformats.org/officeDocument/2006/relationships/theme" Target="../theme/theme5.xml"/>
  <Relationship Id="rId2" Type="http://schemas.openxmlformats.org/officeDocument/2006/relationships/slideLayout" Target="../slideLayouts/slideLayout50.xml"/>
  <Relationship Id="rId3" Type="http://schemas.openxmlformats.org/officeDocument/2006/relationships/slideLayout" Target="../slideLayouts/slideLayout51.xml"/>
  <Relationship Id="rId4" Type="http://schemas.openxmlformats.org/officeDocument/2006/relationships/slideLayout" Target="../slideLayouts/slideLayout52.xml"/>
  <Relationship Id="rId5" Type="http://schemas.openxmlformats.org/officeDocument/2006/relationships/slideLayout" Target="../slideLayouts/slideLayout53.xml"/>
  <Relationship Id="rId6" Type="http://schemas.openxmlformats.org/officeDocument/2006/relationships/slideLayout" Target="../slideLayouts/slideLayout54.xml"/>
  <Relationship Id="rId7" Type="http://schemas.openxmlformats.org/officeDocument/2006/relationships/slideLayout" Target="../slideLayouts/slideLayout55.xml"/>
  <Relationship Id="rId8" Type="http://schemas.openxmlformats.org/officeDocument/2006/relationships/slideLayout" Target="../slideLayouts/slideLayout56.xml"/>
  <Relationship Id="rId9" Type="http://schemas.openxmlformats.org/officeDocument/2006/relationships/slideLayout" Target="../slideLayouts/slideLayout57.xml"/>
</Relationships>

</file>

<file path=ppt/slideMasters/_rels/slideMaster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0.xml"/>
  <Relationship Id="rId10" Type="http://schemas.openxmlformats.org/officeDocument/2006/relationships/slideLayout" Target="../slideLayouts/slideLayout69.xml"/>
  <Relationship Id="rId11" Type="http://schemas.openxmlformats.org/officeDocument/2006/relationships/slideLayout" Target="../slideLayouts/slideLayout70.xml"/>
  <Relationship Id="rId12" Type="http://schemas.openxmlformats.org/officeDocument/2006/relationships/theme" Target="../theme/theme6.xml"/>
  <Relationship Id="rId2" Type="http://schemas.openxmlformats.org/officeDocument/2006/relationships/slideLayout" Target="../slideLayouts/slideLayout61.xml"/>
  <Relationship Id="rId3" Type="http://schemas.openxmlformats.org/officeDocument/2006/relationships/slideLayout" Target="../slideLayouts/slideLayout62.xml"/>
  <Relationship Id="rId4" Type="http://schemas.openxmlformats.org/officeDocument/2006/relationships/slideLayout" Target="../slideLayouts/slideLayout63.xml"/>
  <Relationship Id="rId5" Type="http://schemas.openxmlformats.org/officeDocument/2006/relationships/slideLayout" Target="../slideLayouts/slideLayout64.xml"/>
  <Relationship Id="rId6" Type="http://schemas.openxmlformats.org/officeDocument/2006/relationships/slideLayout" Target="../slideLayouts/slideLayout65.xml"/>
  <Relationship Id="rId7" Type="http://schemas.openxmlformats.org/officeDocument/2006/relationships/slideLayout" Target="../slideLayouts/slideLayout66.xml"/>
  <Relationship Id="rId8" Type="http://schemas.openxmlformats.org/officeDocument/2006/relationships/slideLayout" Target="../slideLayouts/slideLayout67.xml"/>
  <Relationship Id="rId9" Type="http://schemas.openxmlformats.org/officeDocument/2006/relationships/slideLayout" Target="../slideLayouts/slideLayout68.xml"/>
</Relationships>

</file>

<file path=ppt/slideMasters/_rels/slideMaster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1.xml"/>
  <Relationship Id="rId10" Type="http://schemas.openxmlformats.org/officeDocument/2006/relationships/slideLayout" Target="../slideLayouts/slideLayout80.xml"/>
  <Relationship Id="rId11" Type="http://schemas.openxmlformats.org/officeDocument/2006/relationships/slideLayout" Target="../slideLayouts/slideLayout81.xml"/>
  <Relationship Id="rId12" Type="http://schemas.openxmlformats.org/officeDocument/2006/relationships/theme" Target="../theme/theme7.xml"/>
  <Relationship Id="rId2" Type="http://schemas.openxmlformats.org/officeDocument/2006/relationships/slideLayout" Target="../slideLayouts/slideLayout72.xml"/>
  <Relationship Id="rId3" Type="http://schemas.openxmlformats.org/officeDocument/2006/relationships/slideLayout" Target="../slideLayouts/slideLayout73.xml"/>
  <Relationship Id="rId4" Type="http://schemas.openxmlformats.org/officeDocument/2006/relationships/slideLayout" Target="../slideLayouts/slideLayout74.xml"/>
  <Relationship Id="rId5" Type="http://schemas.openxmlformats.org/officeDocument/2006/relationships/slideLayout" Target="../slideLayouts/slideLayout75.xml"/>
  <Relationship Id="rId6" Type="http://schemas.openxmlformats.org/officeDocument/2006/relationships/slideLayout" Target="../slideLayouts/slideLayout76.xml"/>
  <Relationship Id="rId7" Type="http://schemas.openxmlformats.org/officeDocument/2006/relationships/slideLayout" Target="../slideLayouts/slideLayout77.xml"/>
  <Relationship Id="rId8" Type="http://schemas.openxmlformats.org/officeDocument/2006/relationships/slideLayout" Target="../slideLayouts/slideLayout78.xml"/>
  <Relationship Id="rId9" Type="http://schemas.openxmlformats.org/officeDocument/2006/relationships/slideLayout" Target="../slideLayouts/slideLayout79.xml"/>
</Relationships>

</file>

<file path=ppt/slideMasters/_rels/slideMaster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82.xml"/>
  <Relationship Id="rId10" Type="http://schemas.openxmlformats.org/officeDocument/2006/relationships/slideLayout" Target="../slideLayouts/slideLayout91.xml"/>
  <Relationship Id="rId11" Type="http://schemas.openxmlformats.org/officeDocument/2006/relationships/slideLayout" Target="../slideLayouts/slideLayout92.xml"/>
  <Relationship Id="rId12" Type="http://schemas.openxmlformats.org/officeDocument/2006/relationships/theme" Target="../theme/theme8.xml"/>
  <Relationship Id="rId2" Type="http://schemas.openxmlformats.org/officeDocument/2006/relationships/slideLayout" Target="../slideLayouts/slideLayout83.xml"/>
  <Relationship Id="rId3" Type="http://schemas.openxmlformats.org/officeDocument/2006/relationships/slideLayout" Target="../slideLayouts/slideLayout84.xml"/>
  <Relationship Id="rId4" Type="http://schemas.openxmlformats.org/officeDocument/2006/relationships/slideLayout" Target="../slideLayouts/slideLayout85.xml"/>
  <Relationship Id="rId5" Type="http://schemas.openxmlformats.org/officeDocument/2006/relationships/slideLayout" Target="../slideLayouts/slideLayout86.xml"/>
  <Relationship Id="rId6" Type="http://schemas.openxmlformats.org/officeDocument/2006/relationships/slideLayout" Target="../slideLayouts/slideLayout87.xml"/>
  <Relationship Id="rId7" Type="http://schemas.openxmlformats.org/officeDocument/2006/relationships/slideLayout" Target="../slideLayouts/slideLayout88.xml"/>
  <Relationship Id="rId8" Type="http://schemas.openxmlformats.org/officeDocument/2006/relationships/slideLayout" Target="../slideLayouts/slideLayout89.xml"/>
  <Relationship Id="rId9" Type="http://schemas.openxmlformats.org/officeDocument/2006/relationships/slideLayout" Target="../slideLayouts/slideLayout90.xml"/>
</Relationships>

</file>

<file path=ppt/slideMasters/_rels/slideMaster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93.xml"/>
  <Relationship Id="rId10" Type="http://schemas.openxmlformats.org/officeDocument/2006/relationships/slideLayout" Target="../slideLayouts/slideLayout102.xml"/>
  <Relationship Id="rId11" Type="http://schemas.openxmlformats.org/officeDocument/2006/relationships/slideLayout" Target="../slideLayouts/slideLayout103.xml"/>
  <Relationship Id="rId12" Type="http://schemas.openxmlformats.org/officeDocument/2006/relationships/theme" Target="../theme/theme9.xml"/>
  <Relationship Id="rId2" Type="http://schemas.openxmlformats.org/officeDocument/2006/relationships/slideLayout" Target="../slideLayouts/slideLayout94.xml"/>
  <Relationship Id="rId3" Type="http://schemas.openxmlformats.org/officeDocument/2006/relationships/slideLayout" Target="../slideLayouts/slideLayout95.xml"/>
  <Relationship Id="rId4" Type="http://schemas.openxmlformats.org/officeDocument/2006/relationships/slideLayout" Target="../slideLayouts/slideLayout96.xml"/>
  <Relationship Id="rId5" Type="http://schemas.openxmlformats.org/officeDocument/2006/relationships/slideLayout" Target="../slideLayouts/slideLayout97.xml"/>
  <Relationship Id="rId6" Type="http://schemas.openxmlformats.org/officeDocument/2006/relationships/slideLayout" Target="../slideLayouts/slideLayout98.xml"/>
  <Relationship Id="rId7" Type="http://schemas.openxmlformats.org/officeDocument/2006/relationships/slideLayout" Target="../slideLayouts/slideLayout99.xml"/>
  <Relationship Id="rId8" Type="http://schemas.openxmlformats.org/officeDocument/2006/relationships/slideLayout" Target="../slideLayouts/slideLayout100.xml"/>
  <Relationship Id="rId9" Type="http://schemas.openxmlformats.org/officeDocument/2006/relationships/slideLayout" Target="../slideLayouts/slideLayout10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83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2232DF7-2DB7-43C6-9C91-83C0E1367D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46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87" r:id="rId2"/>
    <p:sldLayoutId id="2147484488" r:id="rId3"/>
    <p:sldLayoutId id="2147484489" r:id="rId4"/>
    <p:sldLayoutId id="2147484490" r:id="rId5"/>
    <p:sldLayoutId id="2147484491" r:id="rId6"/>
    <p:sldLayoutId id="2147484492" r:id="rId7"/>
    <p:sldLayoutId id="2147484493" r:id="rId8"/>
    <p:sldLayoutId id="2147484494" r:id="rId9"/>
    <p:sldLayoutId id="2147484495" r:id="rId10"/>
    <p:sldLayoutId id="2147484496" r:id="rId11"/>
    <p:sldLayoutId id="2147484497" r:id="rId12"/>
    <p:sldLayoutId id="214748449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2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501" r:id="rId2"/>
    <p:sldLayoutId id="2147484502" r:id="rId3"/>
    <p:sldLayoutId id="2147484503" r:id="rId4"/>
    <p:sldLayoutId id="2147484504" r:id="rId5"/>
    <p:sldLayoutId id="2147484505" r:id="rId6"/>
    <p:sldLayoutId id="2147484506" r:id="rId7"/>
    <p:sldLayoutId id="2147484507" r:id="rId8"/>
    <p:sldLayoutId id="2147484508" r:id="rId9"/>
    <p:sldLayoutId id="2147484509" r:id="rId10"/>
    <p:sldLayoutId id="21474845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2" r:id="rId1"/>
    <p:sldLayoutId id="2147484513" r:id="rId2"/>
    <p:sldLayoutId id="2147484514" r:id="rId3"/>
    <p:sldLayoutId id="2147484515" r:id="rId4"/>
    <p:sldLayoutId id="2147484516" r:id="rId5"/>
    <p:sldLayoutId id="2147484517" r:id="rId6"/>
    <p:sldLayoutId id="2147484518" r:id="rId7"/>
    <p:sldLayoutId id="2147484519" r:id="rId8"/>
    <p:sldLayoutId id="2147484520" r:id="rId9"/>
    <p:sldLayoutId id="2147484521" r:id="rId10"/>
    <p:sldLayoutId id="21474845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99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4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84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  <p:sldLayoutId id="2147484545" r:id="rId10"/>
    <p:sldLayoutId id="21474845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08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0CAD24-80B4-43C4-8149-D5CC547310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23D59C-9C8D-4F53-AD98-DB65BC7C316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5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61" r:id="rId2"/>
    <p:sldLayoutId id="2147484562" r:id="rId3"/>
    <p:sldLayoutId id="2147484563" r:id="rId4"/>
    <p:sldLayoutId id="2147484564" r:id="rId5"/>
    <p:sldLayoutId id="2147484565" r:id="rId6"/>
    <p:sldLayoutId id="2147484566" r:id="rId7"/>
    <p:sldLayoutId id="2147484567" r:id="rId8"/>
    <p:sldLayoutId id="2147484568" r:id="rId9"/>
    <p:sldLayoutId id="2147484569" r:id="rId10"/>
    <p:sldLayoutId id="21474845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38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50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1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vmlDrawing" Target="../drawings/vmlDrawing1.vml"/>
  <Relationship Id="rId2" Type="http://schemas.openxmlformats.org/officeDocument/2006/relationships/slideLayout" Target="../slideLayouts/slideLayout72.xml"/>
  <Relationship Id="rId3" Type="http://schemas.openxmlformats.org/officeDocument/2006/relationships/package" Target="../embeddings/Microsoft_Excel_Worksheet1.xlsx"/>
  <Relationship Id="rId4" Type="http://schemas.openxmlformats.org/officeDocument/2006/relationships/image" Target="../media/image2.emf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83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94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05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7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.xml"/>
  <Relationship Id="rId3" Type="http://schemas.openxmlformats.org/officeDocument/2006/relationships/diagramData" Target="../diagrams/data1.xml"/>
  <Relationship Id="rId4" Type="http://schemas.openxmlformats.org/officeDocument/2006/relationships/diagramLayout" Target="../diagrams/layout1.xml"/>
  <Relationship Id="rId5" Type="http://schemas.openxmlformats.org/officeDocument/2006/relationships/diagramQuickStyle" Target="../diagrams/quickStyle1.xml"/>
  <Relationship Id="rId6" Type="http://schemas.openxmlformats.org/officeDocument/2006/relationships/diagramColors" Target="../diagrams/colors1.xml"/>
  <Relationship Id="rId7" Type="http://schemas.microsoft.com/office/2007/relationships/diagramDrawing" Target="../diagrams/drawing1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31.xml"/>
  <Relationship Id="rId2" Type="http://schemas.openxmlformats.org/officeDocument/2006/relationships/notesSlide" Target="../notesSlides/notesSlide5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rgbClr val="00336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Bureau of Health Care Safety and Quality</a:t>
            </a: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rgbClr val="003366"/>
                </a:solidFill>
              </a:rPr>
              <a:t>December 17, 2015</a:t>
            </a:r>
            <a:endParaRPr lang="en-US" altLang="en-US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Therapeutically Equivalent Substitutes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FDA Approved ADF Labeling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15760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Targiniq ER Monograph Review</a:t>
            </a:r>
          </a:p>
          <a:p>
            <a:r>
              <a:rPr lang="en-US" dirty="0" smtClean="0"/>
              <a:t>oxycodone/naloxone </a:t>
            </a:r>
          </a:p>
          <a:p>
            <a:r>
              <a:rPr lang="en-US" dirty="0" smtClean="0"/>
              <a:t>ADF Property</a:t>
            </a:r>
          </a:p>
          <a:p>
            <a:pPr lvl="1"/>
            <a:r>
              <a:rPr lang="en-US" dirty="0" smtClean="0"/>
              <a:t>antagonist</a:t>
            </a:r>
          </a:p>
          <a:p>
            <a:pPr lvl="1"/>
            <a:r>
              <a:rPr lang="en-US" dirty="0" smtClean="0"/>
              <a:t>effective against snorting, injection</a:t>
            </a:r>
          </a:p>
          <a:p>
            <a:r>
              <a:rPr lang="en-US" dirty="0" smtClean="0"/>
              <a:t>FDA approved 			July 2014</a:t>
            </a:r>
          </a:p>
          <a:p>
            <a:r>
              <a:rPr lang="en-US" dirty="0" smtClean="0"/>
              <a:t>FDA ADF labeling approval	July 2014</a:t>
            </a:r>
          </a:p>
          <a:p>
            <a:r>
              <a:rPr lang="en-US" dirty="0" smtClean="0"/>
              <a:t>Discontinued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020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Formulary Commission:</a:t>
            </a:r>
            <a:br>
              <a:rPr lang="en-US" dirty="0" smtClean="0"/>
            </a:br>
            <a:r>
              <a:rPr lang="en-US" dirty="0" smtClean="0"/>
              <a:t>Data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b="1" dirty="0" smtClean="0"/>
              <a:t>Update on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526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63993"/>
              </p:ext>
            </p:extLst>
          </p:nvPr>
        </p:nvGraphicFramePr>
        <p:xfrm>
          <a:off x="228600" y="228600"/>
          <a:ext cx="8610601" cy="5889752"/>
        </p:xfrm>
        <a:graphic>
          <a:graphicData uri="http://schemas.openxmlformats.org/drawingml/2006/table">
            <a:tbl>
              <a:tblPr/>
              <a:tblGrid>
                <a:gridCol w="5545403"/>
                <a:gridCol w="1093856"/>
                <a:gridCol w="1971342"/>
              </a:tblGrid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Requests from Drug Formulary Commission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of Request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Presentation    to DFC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Prescriber Utilizers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08/06/15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11/15/15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Abuse Deterrent or Near Abuse Deterrent Products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08/06/15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Multiple Provider Episodes Utilizers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08/06/15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Opioid Prescriptions - # of Prescriptions, Solid Quantity, and Solid Quantity per Prescription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09/08/15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Pharmacies with High Number of Individuals who exceed MPE Threshold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09/08/15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 of Schedule II and III Drug Products that are also Prescribed with Potentiating Controlled Substance Drugs (Tramadol, Benzodiazepines)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09/08/15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Data Provided by Department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of Request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Presentation    to DFC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Evaluation and Mitigation Strategy (REMS) for Extended-Release and Long-Acting (ER/LA) Opioid Analgesics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8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87971"/>
              </p:ext>
            </p:extLst>
          </p:nvPr>
        </p:nvGraphicFramePr>
        <p:xfrm>
          <a:off x="228600" y="304800"/>
          <a:ext cx="8686799" cy="5826865"/>
        </p:xfrm>
        <a:graphic>
          <a:graphicData uri="http://schemas.openxmlformats.org/drawingml/2006/table">
            <a:tbl>
              <a:tblPr firstRow="1" firstCol="1" bandRow="1"/>
              <a:tblGrid>
                <a:gridCol w="1070669"/>
                <a:gridCol w="1324272"/>
                <a:gridCol w="1602879"/>
                <a:gridCol w="943869"/>
                <a:gridCol w="1671636"/>
                <a:gridCol w="2073474"/>
              </a:tblGrid>
              <a:tr h="45720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List of Medications with Abuse-Deterrent Claims in FDA-Approved Labeling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Product Name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Manufacturer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Ingredient(s)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Dose Form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Method of Abuse Deterrence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Notes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Targiniq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Purdue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Oxycodone ER and Naloxone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Tablet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Antagonist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-----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OxyContin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Purdue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Oxycodone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Tablet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Crush-resistant formulation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-----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Hysingla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Purdue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Hydrocodone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Tablet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Crush-resistant formulation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-----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Embeda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Pfizer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Morphine ER and Naltrexone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Capsule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Antagonist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-----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1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12369"/>
              </p:ext>
            </p:extLst>
          </p:nvPr>
        </p:nvGraphicFramePr>
        <p:xfrm>
          <a:off x="228600" y="228600"/>
          <a:ext cx="8763000" cy="6251641"/>
        </p:xfrm>
        <a:graphic>
          <a:graphicData uri="http://schemas.openxmlformats.org/drawingml/2006/table">
            <a:tbl>
              <a:tblPr firstRow="1" firstCol="1" bandRow="1"/>
              <a:tblGrid>
                <a:gridCol w="1080062"/>
                <a:gridCol w="1335889"/>
                <a:gridCol w="1616939"/>
                <a:gridCol w="952147"/>
                <a:gridCol w="1686301"/>
                <a:gridCol w="2091662"/>
              </a:tblGrid>
              <a:tr h="436398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List of Medications with Abuse-Deterrent Claims but not within FDA-Approved Labeling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1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Product Name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Manufacturer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Ingredient(s)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Dose Form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Method of Abuse Deterrence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Notes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1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Opana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Endo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Crush-resistant formulation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No Label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3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Oxaydo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Egalet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Oxycodone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Tablet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Aversion Technology with assumed ADF properties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Label contains language from Human Abuse Liability (HAL) study (but not in accordance with FDA guideline standard)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1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Nucynta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Jannsen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Tapentadol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Tablet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Crush-resistant formulation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No Label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Zohydro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Pernix Therapeutics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Hydrocodone 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Capsule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Reformation with BeadTek Technology (indistinguishable mix of inactive, active IR, and active ER beads) designed to be ADF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No current ADF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Zubsolv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Orexo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Buprenorphine and Naloxone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Sublingual Tablet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Antagonist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ＭＳ Ｐゴシック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For medication-assisted treatment, designed to deter IV abuse; No label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5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327513"/>
              </p:ext>
            </p:extLst>
          </p:nvPr>
        </p:nvGraphicFramePr>
        <p:xfrm>
          <a:off x="210274" y="327546"/>
          <a:ext cx="8723452" cy="6182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7601001" imgH="4514940" progId="Excel.Sheet.12">
                  <p:embed/>
                </p:oleObj>
              </mc:Choice>
              <mc:Fallback>
                <p:oleObj name="Worksheet" r:id="rId3" imgW="7601001" imgH="4514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274" y="327546"/>
                        <a:ext cx="8723452" cy="6182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8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37730"/>
              </p:ext>
            </p:extLst>
          </p:nvPr>
        </p:nvGraphicFramePr>
        <p:xfrm>
          <a:off x="381000" y="380998"/>
          <a:ext cx="8534400" cy="6128657"/>
        </p:xfrm>
        <a:graphic>
          <a:graphicData uri="http://schemas.openxmlformats.org/drawingml/2006/table">
            <a:tbl>
              <a:tblPr/>
              <a:tblGrid>
                <a:gridCol w="4156906"/>
                <a:gridCol w="1470604"/>
                <a:gridCol w="1392170"/>
                <a:gridCol w="1514720"/>
              </a:tblGrid>
              <a:tr h="37126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 2014 Schedule II Opioid Drug Products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9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Generic Cross Reference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Prescriptions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Solid Quantity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Solid Quantity/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Oxycodone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1,101,386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81,304,480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Acetaminophen/Oxycodone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1,059,097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57,987,696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Acetaminophen/Hydrocodone Bitartrate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1,032,335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50,780,350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237,275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12,679,749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Hydromorphone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125,331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8,761,164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Fentanyl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120,614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1,220,203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Methadone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12,114,376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Hydrocodone Bitartrate/Ibuprofen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902,161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Tapentadol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756,144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Oxymorphone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766,224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Codeine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548,995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Meperidine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206,538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Fentanyl Citrate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Levorphanol Tartrate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103,940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Aspirin/Oxycodone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Belladonna Alkaloids/Opium Alkaloids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Hydrocodone Bitartrate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Ibuprofen/Oxycodone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Note: Morphine Sulfate/Naltrexone Hydrochloride (EMBEDA®) was not reported to the MA PMP in CY 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5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20912"/>
              </p:ext>
            </p:extLst>
          </p:nvPr>
        </p:nvGraphicFramePr>
        <p:xfrm>
          <a:off x="228600" y="304798"/>
          <a:ext cx="8686798" cy="6019802"/>
        </p:xfrm>
        <a:graphic>
          <a:graphicData uri="http://schemas.openxmlformats.org/drawingml/2006/table">
            <a:tbl>
              <a:tblPr/>
              <a:tblGrid>
                <a:gridCol w="4231136"/>
                <a:gridCol w="1496863"/>
                <a:gridCol w="1417030"/>
                <a:gridCol w="1541769"/>
              </a:tblGrid>
              <a:tr h="53562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 2014 Schedule III Opioid Drug Products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6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Generic Cross Reference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Prescriptions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Solid Quantity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Solid Quantity/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Buprenorphine/Naloxone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548,579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16,816,603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Acetaminophen/Codeine Phosphate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241,402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9,053,029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Buprenorphine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871,528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APAP/Butalbital/Caff/Codeine Phos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450,441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Buprenorphine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Aspirin/Butalbital/Caffeine/Codeine Phosphate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214,538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Aspirin/Carisoprodol/Codeine Phosphate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Acetaminophen/Caffeine/Dihydrocodeine Bitartrate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Aspirin/Caffeine/Dihydrocodeine Bitartrate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4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76381"/>
              </p:ext>
            </p:extLst>
          </p:nvPr>
        </p:nvGraphicFramePr>
        <p:xfrm>
          <a:off x="457199" y="304799"/>
          <a:ext cx="8305799" cy="6019800"/>
        </p:xfrm>
        <a:graphic>
          <a:graphicData uri="http://schemas.openxmlformats.org/drawingml/2006/table">
            <a:tbl>
              <a:tblPr/>
              <a:tblGrid>
                <a:gridCol w="2629253"/>
                <a:gridCol w="2704748"/>
                <a:gridCol w="2971798"/>
              </a:tblGrid>
              <a:tr h="3009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Risk Evaluation and Mitigation Strategy (REMS) for Extended-Release and Long-Acting (ER/LA) Opioid Analgesics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GCR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AVINZA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Capsules - Extended Release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BUTRANS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Buprenorphine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Patch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DURAGESIC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Fentanyl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Patch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EXALGO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Hydromorphone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Tablet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FENTANYL TRANSDERMAL SYSTEM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Fentanyl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Patch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KADIAN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Capsules - Extended Release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SUPHATE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Capsules - Extended Release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SUPHATE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Capsules - Extended Release (24 hours)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SUPHATE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Tablet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MS CONTIN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Morphine Sulfate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Tablet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*NOVAPLUS FENTANYL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Fentanyl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Patch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NUCYNTA 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Tapentadol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Tablet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OPANA 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Oxymorphone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Tablet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OXYCODONE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Oxycodone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Tablet - Extended Release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OXYCONTIN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Oxycodone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Capsules - Extended Release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OXYMORPHONE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Oxymorphone Hydrochloride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Tablet - Extended Release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ZOHYDRO 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Hydrocodone Bitartrate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Capsules - Extended Release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*Not included on the FDA REMS list, but are ER/LA opioid drug products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7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Recap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Review of takeaways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843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821419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6977063" y="2028825"/>
            <a:ext cx="814387" cy="6985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Formulary </a:t>
              </a:r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Opening 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2077439"/>
            <a:ext cx="8229600" cy="3658342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dirty="0" smtClean="0"/>
              <a:t>Review of November 5th meeting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dirty="0" smtClean="0"/>
              <a:t>Final Monograph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dirty="0" smtClean="0"/>
              <a:t>Monographs of FDA approved abuse deterrent formulations Schedule II opioids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dirty="0" smtClean="0"/>
              <a:t>Update on Data requests</a:t>
            </a:r>
          </a:p>
          <a:p>
            <a:pPr lvl="1">
              <a:spcAft>
                <a:spcPts val="1800"/>
              </a:spcAft>
              <a:buSzPct val="75000"/>
            </a:pPr>
            <a:endParaRPr lang="en-US" altLang="en-US" sz="2400" dirty="0" smtClean="0"/>
          </a:p>
          <a:p>
            <a:pPr marL="457200" lvl="1" indent="0">
              <a:spcAft>
                <a:spcPts val="1800"/>
              </a:spcAft>
              <a:buSzPct val="75000"/>
              <a:buNone/>
            </a:pPr>
            <a:endParaRPr lang="en-US" altLang="en-US" sz="1600" dirty="0" smtClean="0"/>
          </a:p>
          <a:p>
            <a:pPr marL="457200" lvl="1" indent="0">
              <a:spcAft>
                <a:spcPts val="1800"/>
              </a:spcAft>
              <a:buSzPct val="75000"/>
              <a:buNone/>
            </a:pPr>
            <a:endParaRPr lang="en-US" altLang="en-US" sz="1600" dirty="0" smtClean="0"/>
          </a:p>
          <a:p>
            <a:pPr lvl="2">
              <a:spcAft>
                <a:spcPts val="1800"/>
              </a:spcAft>
              <a:buSzPct val="75000"/>
              <a:buNone/>
            </a:pPr>
            <a:endParaRPr lang="en-US" altLang="en-US" sz="2000" dirty="0" smtClean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200" dirty="0" smtClean="0"/>
              <a:t>Therapeutically Equivalent Substitutes </a:t>
            </a:r>
            <a:r>
              <a:rPr lang="en-US" altLang="en-US" sz="2400" dirty="0"/>
              <a:t>FDA Approved ADF Labeling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4000" b="1" dirty="0" smtClean="0"/>
              <a:t>Monograph Review</a:t>
            </a:r>
          </a:p>
          <a:p>
            <a:pPr marL="457200" lvl="1" indent="0" algn="ctr">
              <a:buNone/>
            </a:pPr>
            <a:r>
              <a:rPr lang="en-US" sz="3200" b="1" dirty="0" smtClean="0"/>
              <a:t>Schedule II Opioids</a:t>
            </a:r>
          </a:p>
          <a:p>
            <a:pPr marL="457200" lvl="1" indent="0" algn="ctr">
              <a:buNone/>
            </a:pPr>
            <a:r>
              <a:rPr lang="en-US" sz="3200" b="1" dirty="0" smtClean="0"/>
              <a:t>FDA Approved Abuse Deterrent Labeling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422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Slide </a:t>
            </a:r>
            <a:fld id="{DF725521-6814-462B-9FF8-E6EB53EE0ABB}" type="slidenum">
              <a:rPr lang="en-US" altLang="en-US" sz="1400" smtClean="0"/>
              <a:pPr eaLnBrk="1" hangingPunct="1">
                <a:defRPr/>
              </a:pPr>
              <a:t>5</a:t>
            </a:fld>
            <a:endParaRPr lang="en-US" alt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7016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FDA Approved ADF Labeling</a:t>
            </a:r>
            <a:endParaRPr lang="en-US" sz="20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56743"/>
              </p:ext>
            </p:extLst>
          </p:nvPr>
        </p:nvGraphicFramePr>
        <p:xfrm>
          <a:off x="301625" y="1595438"/>
          <a:ext cx="8461375" cy="4336237"/>
        </p:xfrm>
        <a:graphic>
          <a:graphicData uri="http://schemas.openxmlformats.org/drawingml/2006/table">
            <a:tbl>
              <a:tblPr/>
              <a:tblGrid>
                <a:gridCol w="1291737"/>
                <a:gridCol w="1251682"/>
                <a:gridCol w="2403231"/>
                <a:gridCol w="1011359"/>
                <a:gridCol w="2503366"/>
              </a:tblGrid>
              <a:tr h="7398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List of Medications with Abuse-Deterrent Claims in FDA-Approved Labeling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9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Manufacturer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Ingredient(s)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Dose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 of Abuse Deterrence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Targiniq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 and Naloxone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OxyContin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Hysingla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Hydrocodone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Embeda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Pfizer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Morphine ER and Naltrexone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Capsule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36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Slide </a:t>
            </a:r>
            <a:fld id="{5DB69A62-4607-46B2-96CD-2179521D41C7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376363" y="2160588"/>
            <a:ext cx="1830387" cy="15398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6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239491" y="104775"/>
            <a:ext cx="4785756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sz="2200" b="1" dirty="0">
                <a:solidFill>
                  <a:schemeClr val="bg1"/>
                </a:solidFill>
              </a:rPr>
              <a:t>Therapeutically Equivalent Substitutes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altLang="en-US" sz="2200" b="1" dirty="0" smtClean="0">
                <a:solidFill>
                  <a:srgbClr val="FFFFFF"/>
                </a:solidFill>
                <a:latin typeface="Calibri"/>
              </a:rPr>
              <a:t>Factors for Consideration</a:t>
            </a:r>
            <a:endParaRPr lang="en-US" altLang="en-US" sz="22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2979738" y="3081338"/>
            <a:ext cx="1881187" cy="148431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Calibri"/>
              </a:rPr>
              <a:t>Effectiveness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Calibri"/>
              </a:rPr>
              <a:t>of its Abuse -Deterrent Properties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4527550" y="4051300"/>
            <a:ext cx="1800225" cy="15287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6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6080125" y="4814888"/>
            <a:ext cx="1747838" cy="13477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6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1543050" y="2505075"/>
            <a:ext cx="1436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Efficacy/ Effectiveness</a:t>
            </a:r>
          </a:p>
        </p:txBody>
      </p:sp>
      <p:sp>
        <p:nvSpPr>
          <p:cNvPr id="23561" name="TextBox 12"/>
          <p:cNvSpPr txBox="1">
            <a:spLocks noChangeArrowheads="1"/>
          </p:cNvSpPr>
          <p:nvPr/>
        </p:nvSpPr>
        <p:spPr bwMode="auto">
          <a:xfrm>
            <a:off x="4716463" y="4586288"/>
            <a:ext cx="1436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Accessibility</a:t>
            </a:r>
          </a:p>
        </p:txBody>
      </p:sp>
      <p:sp>
        <p:nvSpPr>
          <p:cNvPr id="23562" name="TextBox 13"/>
          <p:cNvSpPr txBox="1">
            <a:spLocks noChangeArrowheads="1"/>
          </p:cNvSpPr>
          <p:nvPr/>
        </p:nvSpPr>
        <p:spPr bwMode="auto">
          <a:xfrm>
            <a:off x="6234113" y="5165725"/>
            <a:ext cx="1438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Is it Cost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Prohibitive </a:t>
            </a:r>
          </a:p>
        </p:txBody>
      </p:sp>
      <p:sp>
        <p:nvSpPr>
          <p:cNvPr id="23563" name="TextBox 15"/>
          <p:cNvSpPr txBox="1">
            <a:spLocks noChangeArrowheads="1"/>
          </p:cNvSpPr>
          <p:nvPr/>
        </p:nvSpPr>
        <p:spPr bwMode="auto">
          <a:xfrm>
            <a:off x="673100" y="1236663"/>
            <a:ext cx="7981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Per the statute, in considering whether a drug should be placed on the formulary as a therapeutically equivalent substitution, the Commission shall consider:</a:t>
            </a:r>
          </a:p>
        </p:txBody>
      </p:sp>
    </p:spTree>
    <p:extLst>
      <p:ext uri="{BB962C8B-B14F-4D97-AF65-F5344CB8AC3E}">
        <p14:creationId xmlns:p14="http://schemas.microsoft.com/office/powerpoint/2010/main" val="233179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200" dirty="0"/>
              <a:t>Therapeutically Equivalent Substitutes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FDA Approved ADF Labeling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158"/>
            <a:ext cx="8229600" cy="529489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Hysingla ER Monograph Review</a:t>
            </a:r>
          </a:p>
          <a:p>
            <a:r>
              <a:rPr lang="en-US" sz="2400" dirty="0" smtClean="0"/>
              <a:t>hydrocodone </a:t>
            </a:r>
            <a:r>
              <a:rPr lang="en-US" sz="2400" dirty="0"/>
              <a:t>bitartrate</a:t>
            </a:r>
          </a:p>
          <a:p>
            <a:r>
              <a:rPr lang="en-US" sz="2400" dirty="0" smtClean="0"/>
              <a:t>ADF Property</a:t>
            </a:r>
          </a:p>
          <a:p>
            <a:pPr lvl="1"/>
            <a:r>
              <a:rPr lang="en-US" sz="2400" dirty="0" smtClean="0"/>
              <a:t>Crush resistant formulation</a:t>
            </a:r>
          </a:p>
          <a:p>
            <a:pPr lvl="1"/>
            <a:r>
              <a:rPr lang="en-US" sz="2400" dirty="0" smtClean="0"/>
              <a:t>Effective against chewing, snorting, injection</a:t>
            </a:r>
          </a:p>
          <a:p>
            <a:r>
              <a:rPr lang="en-US" sz="2400" dirty="0" smtClean="0"/>
              <a:t>FDA approval </a:t>
            </a:r>
            <a:r>
              <a:rPr lang="en-US" sz="2400" dirty="0" smtClean="0"/>
              <a:t>			November 2014</a:t>
            </a:r>
            <a:endParaRPr lang="en-US" sz="2400" dirty="0" smtClean="0"/>
          </a:p>
          <a:p>
            <a:r>
              <a:rPr lang="en-US" sz="2400" dirty="0" smtClean="0"/>
              <a:t>FDA ADF labeling </a:t>
            </a:r>
            <a:r>
              <a:rPr lang="en-US" sz="2400" dirty="0" smtClean="0"/>
              <a:t>approval		November 2014</a:t>
            </a:r>
            <a:endParaRPr lang="en-US" sz="2400" dirty="0" smtClean="0"/>
          </a:p>
          <a:p>
            <a:r>
              <a:rPr lang="en-US" sz="2400" dirty="0" smtClean="0"/>
              <a:t>Available Strengths 20mg, 30mg, 40mg, 60mg, 80mg, 100, 120mg.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039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Therapeutically Equivalent Substitutes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FDA Approved ADF Labeling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198"/>
            <a:ext cx="8229600" cy="51101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Oxycontin CR ADF Monograph Review</a:t>
            </a:r>
          </a:p>
          <a:p>
            <a:r>
              <a:rPr lang="en-US" sz="2400" dirty="0" smtClean="0"/>
              <a:t>oxycodone HCL</a:t>
            </a:r>
          </a:p>
          <a:p>
            <a:r>
              <a:rPr lang="en-US" sz="2400" dirty="0" smtClean="0"/>
              <a:t>ADF Property </a:t>
            </a:r>
          </a:p>
          <a:p>
            <a:pPr lvl="1"/>
            <a:r>
              <a:rPr lang="en-US" sz="2400" dirty="0" smtClean="0"/>
              <a:t>physical chemical barrier</a:t>
            </a:r>
          </a:p>
          <a:p>
            <a:pPr lvl="1"/>
            <a:r>
              <a:rPr lang="en-US" sz="2400" dirty="0" smtClean="0"/>
              <a:t> effective against injection, snorting</a:t>
            </a:r>
          </a:p>
          <a:p>
            <a:r>
              <a:rPr lang="en-US" sz="2400" dirty="0" smtClean="0"/>
              <a:t>FDA Approval				April 2010</a:t>
            </a:r>
          </a:p>
          <a:p>
            <a:r>
              <a:rPr lang="en-US" sz="2400" dirty="0" smtClean="0"/>
              <a:t>FDA ADF labeling approved		April 2013</a:t>
            </a:r>
          </a:p>
          <a:p>
            <a:r>
              <a:rPr lang="en-US" sz="2400" dirty="0" smtClean="0"/>
              <a:t>Available Strengths </a:t>
            </a:r>
          </a:p>
          <a:p>
            <a:pPr lvl="1"/>
            <a:r>
              <a:rPr lang="en-US" sz="2400" dirty="0" smtClean="0"/>
              <a:t>10mg, 15mg, 20mg, 30mg, 40mg, 60mg, 80mg.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403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Therapeutically Equivalent Substitutes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FDA Approved ADF Labeling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Embeda Monograph Review</a:t>
            </a:r>
          </a:p>
          <a:p>
            <a:r>
              <a:rPr lang="en-US" sz="2400" dirty="0" smtClean="0"/>
              <a:t>morphine sulfate / naltrexone HCL</a:t>
            </a:r>
          </a:p>
          <a:p>
            <a:r>
              <a:rPr lang="en-US" sz="2400" dirty="0" smtClean="0"/>
              <a:t>ADF Property</a:t>
            </a:r>
          </a:p>
          <a:p>
            <a:pPr lvl="1"/>
            <a:r>
              <a:rPr lang="en-US" sz="2000" dirty="0" smtClean="0"/>
              <a:t>antagonist</a:t>
            </a:r>
          </a:p>
          <a:p>
            <a:pPr lvl="1"/>
            <a:r>
              <a:rPr lang="en-US" sz="2000" dirty="0" smtClean="0"/>
              <a:t>effective against crushing, snorting</a:t>
            </a:r>
          </a:p>
          <a:p>
            <a:r>
              <a:rPr lang="en-US" sz="2400" dirty="0" smtClean="0"/>
              <a:t>FDA Approval 		August 2013</a:t>
            </a:r>
          </a:p>
          <a:p>
            <a:r>
              <a:rPr lang="en-US" sz="2400" dirty="0" smtClean="0"/>
              <a:t>FDA ADF Approval	 	October 2014</a:t>
            </a:r>
          </a:p>
          <a:p>
            <a:r>
              <a:rPr lang="en-US" sz="2400" dirty="0" smtClean="0"/>
              <a:t>Available Strengths 20 /.8, 30/1.2, 50/2, 60/2.4, 80/ 3.2, 100/4mg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24331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78182</TotalTime>
  <Words>990</Words>
  <Application>Microsoft Office PowerPoint</Application>
  <PresentationFormat>On-screen Show (4:3)</PresentationFormat>
  <Paragraphs>398</Paragraphs>
  <Slides>19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Default Design</vt:lpstr>
      <vt:lpstr>Custom Design</vt:lpstr>
      <vt:lpstr>1_Default Design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Worksheet</vt:lpstr>
      <vt:lpstr>PowerPoint Presentation</vt:lpstr>
      <vt:lpstr>Opening Remarks</vt:lpstr>
      <vt:lpstr>PowerPoint Presentation</vt:lpstr>
      <vt:lpstr>Therapeutically Equivalent Substitutes FDA Approved ADF Labeling</vt:lpstr>
      <vt:lpstr>PowerPoint Presentation</vt:lpstr>
      <vt:lpstr>PowerPoint Presentation</vt:lpstr>
      <vt:lpstr>Therapeutically Equivalent Substitutes FDA Approved ADF Labeling</vt:lpstr>
      <vt:lpstr>Therapeutically Equivalent Substitutes FDA Approved ADF Labeling</vt:lpstr>
      <vt:lpstr>Therapeutically Equivalent Substitutes FDA Approved ADF Labeling</vt:lpstr>
      <vt:lpstr>Therapeutically Equivalent Substitutes FDA Approved ADF Labeling</vt:lpstr>
      <vt:lpstr>Drug Formulary Commission: Data Requests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2001-01-17T15:22:57Z</dcterms:created>
  <dc:creator>Daniel Delaney</dc:creator>
  <lastModifiedBy/>
  <lastPrinted>2015-12-14T23:45:16Z</lastPrinted>
  <dcterms:modified xsi:type="dcterms:W3CDTF">2015-12-15T23:21:50Z</dcterms:modified>
  <revision>2356</revision>
  <dc:title>PowerPoint Presentation</dc:title>
</coreProperties>
</file>