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rawings/drawing1.xml" ContentType="application/vnd.openxmlformats-officedocument.drawingml.chartshapes+xml"/>
  <Override PartName="/ppt/drawings/drawing2.xml" ContentType="application/vnd.openxmlformats-officedocument.drawingml.chartshap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66" r:id="rId1"/>
  </p:sldMasterIdLst>
  <p:notesMasterIdLst>
    <p:notesMasterId r:id="rId54"/>
  </p:notesMasterIdLst>
  <p:handoutMasterIdLst>
    <p:handoutMasterId r:id="rId55"/>
  </p:handoutMasterIdLst>
  <p:sldIdLst>
    <p:sldId id="1189" r:id="rId2"/>
    <p:sldId id="1269" r:id="rId3"/>
    <p:sldId id="1368" r:id="rId4"/>
    <p:sldId id="1367" r:id="rId5"/>
    <p:sldId id="1272" r:id="rId6"/>
    <p:sldId id="1369" r:id="rId7"/>
    <p:sldId id="1301" r:id="rId8"/>
    <p:sldId id="1370" r:id="rId9"/>
    <p:sldId id="1270" r:id="rId10"/>
    <p:sldId id="1371" r:id="rId11"/>
    <p:sldId id="1271" r:id="rId12"/>
    <p:sldId id="1300" r:id="rId13"/>
    <p:sldId id="1372" r:id="rId14"/>
    <p:sldId id="1303" r:id="rId15"/>
    <p:sldId id="1273" r:id="rId16"/>
    <p:sldId id="1304" r:id="rId17"/>
    <p:sldId id="1306" r:id="rId18"/>
    <p:sldId id="1274" r:id="rId19"/>
    <p:sldId id="1302" r:id="rId20"/>
    <p:sldId id="1378" r:id="rId21"/>
    <p:sldId id="1379" r:id="rId22"/>
    <p:sldId id="1380" r:id="rId23"/>
    <p:sldId id="1381" r:id="rId24"/>
    <p:sldId id="1397" r:id="rId25"/>
    <p:sldId id="1398" r:id="rId26"/>
    <p:sldId id="1387" r:id="rId27"/>
    <p:sldId id="1384" r:id="rId28"/>
    <p:sldId id="1385" r:id="rId29"/>
    <p:sldId id="1386" r:id="rId30"/>
    <p:sldId id="1396" r:id="rId31"/>
    <p:sldId id="1389" r:id="rId32"/>
    <p:sldId id="1403" r:id="rId33"/>
    <p:sldId id="1405" r:id="rId34"/>
    <p:sldId id="1406" r:id="rId35"/>
    <p:sldId id="1409" r:id="rId36"/>
    <p:sldId id="1414" r:id="rId37"/>
    <p:sldId id="1415" r:id="rId38"/>
    <p:sldId id="1421" r:id="rId39"/>
    <p:sldId id="1393" r:id="rId40"/>
    <p:sldId id="1400" r:id="rId41"/>
    <p:sldId id="1399" r:id="rId42"/>
    <p:sldId id="1394" r:id="rId43"/>
    <p:sldId id="1373" r:id="rId44"/>
    <p:sldId id="1275" r:id="rId45"/>
    <p:sldId id="1375" r:id="rId46"/>
    <p:sldId id="1377" r:id="rId47"/>
    <p:sldId id="1395" r:id="rId48"/>
    <p:sldId id="1422" r:id="rId49"/>
    <p:sldId id="1331" r:id="rId50"/>
    <p:sldId id="1332" r:id="rId51"/>
    <p:sldId id="1401" r:id="rId52"/>
    <p:sldId id="1333" r:id="rId53"/>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6699"/>
    <a:srgbClr val="003258"/>
    <a:srgbClr val="800080"/>
    <a:srgbClr val="0000CC"/>
    <a:srgbClr val="0000FF"/>
    <a:srgbClr val="FF0066"/>
    <a:srgbClr val="3366CC"/>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17" autoAdjust="0"/>
    <p:restoredTop sz="86218" autoAdjust="0"/>
  </p:normalViewPr>
  <p:slideViewPr>
    <p:cSldViewPr snapToGrid="0" snapToObjects="1">
      <p:cViewPr>
        <p:scale>
          <a:sx n="69" d="100"/>
          <a:sy n="69" d="100"/>
        </p:scale>
        <p:origin x="-1260" y="72"/>
      </p:cViewPr>
      <p:guideLst>
        <p:guide orient="horz" pos="4176"/>
        <p:guide orient="horz" pos="1278"/>
        <p:guide orient="horz" pos="1440"/>
        <p:guide pos="4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44"/>
    </p:cViewPr>
  </p:sorterViewPr>
  <p:notesViewPr>
    <p:cSldViewPr snapToGrid="0" snapToObjects="1">
      <p:cViewPr>
        <p:scale>
          <a:sx n="53" d="100"/>
          <a:sy n="53" d="100"/>
        </p:scale>
        <p:origin x="-3582" y="-546"/>
      </p:cViewPr>
      <p:guideLst>
        <p:guide orient="horz" pos="2929"/>
        <p:guide pos="3287"/>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 Type="http://schemas.openxmlformats.org/officeDocument/2006/relationships/slide" Target="slides/slide3.xml"/>
  <Relationship Id="rId40" Type="http://schemas.openxmlformats.org/officeDocument/2006/relationships/slide" Target="slides/slide39.xml"/>
  <Relationship Id="rId41" Type="http://schemas.openxmlformats.org/officeDocument/2006/relationships/slide" Target="slides/slide40.xml"/>
  <Relationship Id="rId42" Type="http://schemas.openxmlformats.org/officeDocument/2006/relationships/slide" Target="slides/slide41.xml"/>
  <Relationship Id="rId43" Type="http://schemas.openxmlformats.org/officeDocument/2006/relationships/slide" Target="slides/slide42.xml"/>
  <Relationship Id="rId44" Type="http://schemas.openxmlformats.org/officeDocument/2006/relationships/slide" Target="slides/slide43.xml"/>
  <Relationship Id="rId45" Type="http://schemas.openxmlformats.org/officeDocument/2006/relationships/slide" Target="slides/slide44.xml"/>
  <Relationship Id="rId46" Type="http://schemas.openxmlformats.org/officeDocument/2006/relationships/slide" Target="slides/slide45.xml"/>
  <Relationship Id="rId47" Type="http://schemas.openxmlformats.org/officeDocument/2006/relationships/slide" Target="slides/slide46.xml"/>
  <Relationship Id="rId48" Type="http://schemas.openxmlformats.org/officeDocument/2006/relationships/slide" Target="slides/slide47.xml"/>
  <Relationship Id="rId49" Type="http://schemas.openxmlformats.org/officeDocument/2006/relationships/slide" Target="slides/slide48.xml"/>
  <Relationship Id="rId5" Type="http://schemas.openxmlformats.org/officeDocument/2006/relationships/slide" Target="slides/slide4.xml"/>
  <Relationship Id="rId50" Type="http://schemas.openxmlformats.org/officeDocument/2006/relationships/slide" Target="slides/slide49.xml"/>
  <Relationship Id="rId51" Type="http://schemas.openxmlformats.org/officeDocument/2006/relationships/slide" Target="slides/slide50.xml"/>
  <Relationship Id="rId52" Type="http://schemas.openxmlformats.org/officeDocument/2006/relationships/slide" Target="slides/slide51.xml"/>
  <Relationship Id="rId53" Type="http://schemas.openxmlformats.org/officeDocument/2006/relationships/slide" Target="slides/slide52.xml"/>
  <Relationship Id="rId54" Type="http://schemas.openxmlformats.org/officeDocument/2006/relationships/notesMaster" Target="notesMasters/notesMaster1.xml"/>
  <Relationship Id="rId55" Type="http://schemas.openxmlformats.org/officeDocument/2006/relationships/handoutMaster" Target="handoutMasters/handoutMaster1.xml"/>
  <Relationship Id="rId56" Type="http://schemas.openxmlformats.org/officeDocument/2006/relationships/presProps" Target="presProps.xml"/>
  <Relationship Id="rId57" Type="http://schemas.openxmlformats.org/officeDocument/2006/relationships/viewProps" Target="viewProps.xml"/>
  <Relationship Id="rId58" Type="http://schemas.openxmlformats.org/officeDocument/2006/relationships/theme" Target="theme/theme1.xml"/>
  <Relationship Id="rId59" Type="http://schemas.openxmlformats.org/officeDocument/2006/relationships/tableStyles" Target="tableStyles.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charts/_rels/chart1.xml.rels><?xml version="1.0" encoding="UTF-8"?>

<Relationships xmlns="http://schemas.openxmlformats.org/package/2006/relationships">
  <Relationship Id="rId1" Type="http://schemas.openxmlformats.org/officeDocument/2006/relationships/themeOverride" Target="../theme/themeOverride1.xml"/>
  <Relationship Id="rId2" Type="http://schemas.openxmlformats.org/officeDocument/2006/relationships/oleObject" TargetMode="External" Target="file://///dph-nas/dph3/Center%20for%20Environmental%20Health/Bureau%20for%20Environmental%20Health/Programs/CLPPP/CLPPP-Final%20Docs/CLPPP-EPI%20Statistics/AnnualReport_CY2015/percentage%20graph_MA_CY2001-CY2014.xls"/>
  <Relationship Id="rId3" Type="http://schemas.openxmlformats.org/officeDocument/2006/relationships/chartUserShapes" Target="../drawings/drawing1.xml"/>
</Relationships>

</file>

<file path=ppt/charts/_rels/chart2.xml.rels><?xml version="1.0" encoding="UTF-8"?>

<Relationships xmlns="http://schemas.openxmlformats.org/package/2006/relationships">
  <Relationship Id="rId1" Type="http://schemas.openxmlformats.org/officeDocument/2006/relationships/package" Target="../embeddings/Microsoft_Excel_Worksheet1.xlsx"/>
  <Relationship Id="rId2" Type="http://schemas.openxmlformats.org/officeDocument/2006/relationships/chartUserShapes" Target="../drawings/drawing2.xml"/>
</Relationships>

</file>

<file path=ppt/charts/_rels/chart3.xml.rels><?xml version="1.0" encoding="UTF-8"?>

<Relationships xmlns="http://schemas.openxmlformats.org/package/2006/relationships">
  <Relationship Id="rId1" Type="http://schemas.openxmlformats.org/officeDocument/2006/relationships/package" Target="../embeddings/Microsoft_Excel_Worksheet2.xlsx"/>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800" b="1" i="0" baseline="0">
                <a:effectLst/>
              </a:rPr>
              <a:t>Screening rate in MA </a:t>
            </a:r>
            <a:endParaRPr lang="en-US" sz="1200">
              <a:effectLst/>
            </a:endParaRPr>
          </a:p>
          <a:p>
            <a:pPr>
              <a:defRPr/>
            </a:pPr>
            <a:r>
              <a:rPr lang="en-US" sz="1800" b="1" i="0" baseline="0">
                <a:effectLst/>
              </a:rPr>
              <a:t>Calendar Year 2001 to 2015</a:t>
            </a:r>
            <a:endParaRPr lang="en-US" sz="1200">
              <a:effectLst/>
            </a:endParaRPr>
          </a:p>
        </c:rich>
      </c:tx>
      <c:overlay val="0"/>
    </c:title>
    <c:autoTitleDeleted val="0"/>
    <c:plotArea>
      <c:layout/>
      <c:scatterChart>
        <c:scatterStyle val="lineMarker"/>
        <c:varyColors val="0"/>
        <c:ser>
          <c:idx val="0"/>
          <c:order val="0"/>
          <c:spPr>
            <a:ln>
              <a:solidFill>
                <a:srgbClr val="002060"/>
              </a:solidFill>
            </a:ln>
          </c:spPr>
          <c:marker>
            <c:symbol val="circle"/>
            <c:size val="7"/>
            <c:spPr>
              <a:solidFill>
                <a:srgbClr val="002060"/>
              </a:solidFill>
            </c:spPr>
          </c:marker>
          <c:xVal>
            <c:numRef>
              <c:f>data!$A$4:$A$18</c:f>
              <c:numCache>
                <c:formatCode>General</c:formatCod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numCache>
            </c:numRef>
          </c:xVal>
          <c:yVal>
            <c:numRef>
              <c:f>data!$B$4:$B$18</c:f>
              <c:numCache>
                <c:formatCode>#,##0.0</c:formatCode>
                <c:ptCount val="15"/>
                <c:pt idx="0">
                  <c:v>67.2</c:v>
                </c:pt>
                <c:pt idx="1">
                  <c:v>67.099999999999994</c:v>
                </c:pt>
                <c:pt idx="2">
                  <c:v>74.400000000000006</c:v>
                </c:pt>
                <c:pt idx="3">
                  <c:v>75.3</c:v>
                </c:pt>
                <c:pt idx="4">
                  <c:v>75.2</c:v>
                </c:pt>
                <c:pt idx="5">
                  <c:v>75.099999999999994</c:v>
                </c:pt>
                <c:pt idx="6">
                  <c:v>76.099999999999994</c:v>
                </c:pt>
                <c:pt idx="7">
                  <c:v>77</c:v>
                </c:pt>
                <c:pt idx="8">
                  <c:v>76.900000000000006</c:v>
                </c:pt>
                <c:pt idx="9">
                  <c:v>77.5</c:v>
                </c:pt>
                <c:pt idx="10">
                  <c:v>74.900000000000006</c:v>
                </c:pt>
                <c:pt idx="11">
                  <c:v>74.8</c:v>
                </c:pt>
                <c:pt idx="12">
                  <c:v>76.8</c:v>
                </c:pt>
                <c:pt idx="13">
                  <c:v>76.7</c:v>
                </c:pt>
                <c:pt idx="14">
                  <c:v>75.900000000000006</c:v>
                </c:pt>
              </c:numCache>
            </c:numRef>
          </c:yVal>
          <c:smooth val="0"/>
        </c:ser>
        <c:dLbls>
          <c:showLegendKey val="0"/>
          <c:showVal val="0"/>
          <c:showCatName val="0"/>
          <c:showSerName val="0"/>
          <c:showPercent val="0"/>
          <c:showBubbleSize val="0"/>
        </c:dLbls>
        <c:axId val="86515712"/>
        <c:axId val="86518016"/>
      </c:scatterChart>
      <c:valAx>
        <c:axId val="86515712"/>
        <c:scaling>
          <c:orientation val="minMax"/>
        </c:scaling>
        <c:delete val="0"/>
        <c:axPos val="b"/>
        <c:title>
          <c:tx>
            <c:rich>
              <a:bodyPr/>
              <a:lstStyle/>
              <a:p>
                <a:pPr>
                  <a:defRPr sz="1400" b="1"/>
                </a:pPr>
                <a:r>
                  <a:rPr lang="en-US" sz="1400" b="1">
                    <a:latin typeface="Arial" panose="020B0604020202020204" pitchFamily="34" charset="0"/>
                    <a:cs typeface="Arial" panose="020B0604020202020204" pitchFamily="34" charset="0"/>
                  </a:rPr>
                  <a:t>Calendar Year</a:t>
                </a:r>
              </a:p>
            </c:rich>
          </c:tx>
          <c:layout>
            <c:manualLayout>
              <c:xMode val="edge"/>
              <c:yMode val="edge"/>
              <c:x val="0.43272762240926788"/>
              <c:y val="0.94115055902709666"/>
            </c:manualLayout>
          </c:layout>
          <c:overlay val="0"/>
        </c:title>
        <c:numFmt formatCode="General" sourceLinked="1"/>
        <c:majorTickMark val="out"/>
        <c:minorTickMark val="none"/>
        <c:tickLblPos val="nextTo"/>
        <c:txPr>
          <a:bodyPr rot="0" vert="horz"/>
          <a:lstStyle/>
          <a:p>
            <a:pPr>
              <a:defRPr sz="1200" b="0" i="0" u="none" strike="noStrike" baseline="0">
                <a:solidFill>
                  <a:srgbClr val="000000"/>
                </a:solidFill>
                <a:latin typeface="Calibri"/>
                <a:ea typeface="Calibri"/>
                <a:cs typeface="Calibri"/>
              </a:defRPr>
            </a:pPr>
            <a:endParaRPr lang="en-US"/>
          </a:p>
        </c:txPr>
        <c:crossAx val="86518016"/>
        <c:crosses val="autoZero"/>
        <c:crossBetween val="midCat"/>
        <c:majorUnit val="1"/>
      </c:valAx>
      <c:valAx>
        <c:axId val="86518016"/>
        <c:scaling>
          <c:orientation val="minMax"/>
        </c:scaling>
        <c:delete val="0"/>
        <c:axPos val="l"/>
        <c:majorGridlines/>
        <c:title>
          <c:tx>
            <c:rich>
              <a:bodyPr rot="-5400000" vert="horz"/>
              <a:lstStyle/>
              <a:p>
                <a:pPr>
                  <a:defRPr sz="1400" b="1">
                    <a:latin typeface="Arial" panose="020B0604020202020204" pitchFamily="34" charset="0"/>
                    <a:cs typeface="Arial" panose="020B0604020202020204" pitchFamily="34" charset="0"/>
                  </a:defRPr>
                </a:pPr>
                <a:r>
                  <a:rPr lang="en-US" sz="1400" b="1" dirty="0">
                    <a:latin typeface="Arial" panose="020B0604020202020204" pitchFamily="34" charset="0"/>
                    <a:cs typeface="Arial" panose="020B0604020202020204" pitchFamily="34" charset="0"/>
                  </a:rPr>
                  <a:t>Percentage</a:t>
                </a:r>
              </a:p>
            </c:rich>
          </c:tx>
          <c:layout>
            <c:manualLayout>
              <c:xMode val="edge"/>
              <c:yMode val="edge"/>
              <c:x val="7.1839080459770114E-3"/>
              <c:y val="0.41506916617629203"/>
            </c:manualLayout>
          </c:layout>
          <c:overlay val="0"/>
        </c:title>
        <c:numFmt formatCode="#,##0.0" sourceLinked="1"/>
        <c:majorTickMark val="out"/>
        <c:minorTickMark val="none"/>
        <c:tickLblPos val="nextTo"/>
        <c:txPr>
          <a:bodyPr/>
          <a:lstStyle/>
          <a:p>
            <a:pPr>
              <a:defRPr sz="1200"/>
            </a:pPr>
            <a:endParaRPr lang="en-US"/>
          </a:p>
        </c:txPr>
        <c:crossAx val="86515712"/>
        <c:crosses val="autoZero"/>
        <c:crossBetween val="midCat"/>
      </c:valAx>
      <c:spPr>
        <a:noFill/>
        <a:ln w="25400">
          <a:noFill/>
        </a:ln>
      </c:spPr>
    </c:plotArea>
    <c:plotVisOnly val="1"/>
    <c:dispBlanksAs val="gap"/>
    <c:showDLblsOverMax val="0"/>
  </c:chart>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9"/>
    </mc:Choice>
    <mc:Fallback>
      <c:style val="39"/>
    </mc:Fallback>
  </mc:AlternateContent>
  <c:chart>
    <c:autoTitleDeleted val="0"/>
    <c:plotArea>
      <c:layout>
        <c:manualLayout>
          <c:layoutTarget val="inner"/>
          <c:xMode val="edge"/>
          <c:yMode val="edge"/>
          <c:x val="0.14141491150329177"/>
          <c:y val="3.3232463550787524E-2"/>
          <c:w val="0.84748643024211157"/>
          <c:h val="0.81561585773979794"/>
        </c:manualLayout>
      </c:layout>
      <c:barChart>
        <c:barDir val="col"/>
        <c:grouping val="clustered"/>
        <c:varyColors val="0"/>
        <c:ser>
          <c:idx val="1"/>
          <c:order val="0"/>
          <c:invertIfNegative val="0"/>
          <c:cat>
            <c:numRef>
              <c:f>data!$A$5:$A$16</c:f>
              <c:numCache>
                <c:formatCode>General</c:formatCod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numCache>
            </c:numRef>
          </c:cat>
          <c:val>
            <c:numRef>
              <c:f>data!$D$5:$D$16</c:f>
              <c:numCache>
                <c:formatCode>0.00%</c:formatCode>
                <c:ptCount val="12"/>
                <c:pt idx="0">
                  <c:v>1.019616594406189E-2</c:v>
                </c:pt>
                <c:pt idx="1">
                  <c:v>8.9007708990959649E-3</c:v>
                </c:pt>
                <c:pt idx="2">
                  <c:v>8.1832617072126503E-3</c:v>
                </c:pt>
                <c:pt idx="3">
                  <c:v>6.6949125133413112E-3</c:v>
                </c:pt>
                <c:pt idx="4">
                  <c:v>5.3741481975106949E-3</c:v>
                </c:pt>
                <c:pt idx="5">
                  <c:v>4.430496584825549E-3</c:v>
                </c:pt>
                <c:pt idx="6">
                  <c:v>4.3830183772538139E-3</c:v>
                </c:pt>
                <c:pt idx="7">
                  <c:v>3.583945732052007E-3</c:v>
                </c:pt>
                <c:pt idx="8">
                  <c:v>3.7863282848956199E-3</c:v>
                </c:pt>
                <c:pt idx="9">
                  <c:v>3.3126850095407567E-3</c:v>
                </c:pt>
                <c:pt idx="10">
                  <c:v>3.7436027935646224E-3</c:v>
                </c:pt>
                <c:pt idx="11">
                  <c:v>3.3896166464016152E-3</c:v>
                </c:pt>
              </c:numCache>
            </c:numRef>
          </c:val>
        </c:ser>
        <c:dLbls>
          <c:showLegendKey val="0"/>
          <c:showVal val="0"/>
          <c:showCatName val="0"/>
          <c:showSerName val="0"/>
          <c:showPercent val="0"/>
          <c:showBubbleSize val="0"/>
        </c:dLbls>
        <c:gapWidth val="150"/>
        <c:axId val="125292928"/>
        <c:axId val="125294848"/>
      </c:barChart>
      <c:catAx>
        <c:axId val="125292928"/>
        <c:scaling>
          <c:orientation val="minMax"/>
        </c:scaling>
        <c:delete val="0"/>
        <c:axPos val="b"/>
        <c:title>
          <c:tx>
            <c:rich>
              <a:bodyPr/>
              <a:lstStyle/>
              <a:p>
                <a:pPr>
                  <a:defRPr sz="1594" b="1" i="0" u="none" strike="noStrike" baseline="0">
                    <a:solidFill>
                      <a:srgbClr val="000000"/>
                    </a:solidFill>
                    <a:latin typeface="Arial"/>
                    <a:ea typeface="Arial"/>
                    <a:cs typeface="Arial"/>
                  </a:defRPr>
                </a:pPr>
                <a:r>
                  <a:t>Calendar Year</a:t>
                </a:r>
              </a:p>
            </c:rich>
          </c:tx>
          <c:layout>
            <c:manualLayout>
              <c:xMode val="edge"/>
              <c:yMode val="edge"/>
              <c:x val="0.46364265106332492"/>
              <c:y val="0.93187137596284153"/>
            </c:manualLayout>
          </c:layout>
          <c:overlay val="0"/>
        </c:title>
        <c:numFmt formatCode="General" sourceLinked="1"/>
        <c:majorTickMark val="out"/>
        <c:minorTickMark val="none"/>
        <c:tickLblPos val="nextTo"/>
        <c:txPr>
          <a:bodyPr rot="0" vert="horz"/>
          <a:lstStyle/>
          <a:p>
            <a:pPr>
              <a:defRPr sz="1598"/>
            </a:pPr>
            <a:endParaRPr lang="en-US"/>
          </a:p>
        </c:txPr>
        <c:crossAx val="125294848"/>
        <c:crosses val="autoZero"/>
        <c:auto val="1"/>
        <c:lblAlgn val="ctr"/>
        <c:lblOffset val="100"/>
        <c:tickLblSkip val="1"/>
        <c:tickMarkSkip val="1"/>
        <c:noMultiLvlLbl val="0"/>
      </c:catAx>
      <c:valAx>
        <c:axId val="125294848"/>
        <c:scaling>
          <c:orientation val="minMax"/>
        </c:scaling>
        <c:delete val="0"/>
        <c:axPos val="l"/>
        <c:majorGridlines/>
        <c:title>
          <c:tx>
            <c:rich>
              <a:bodyPr/>
              <a:lstStyle/>
              <a:p>
                <a:pPr>
                  <a:defRPr sz="1594" b="1" i="0" u="none" strike="noStrike" baseline="0">
                    <a:solidFill>
                      <a:srgbClr val="000000"/>
                    </a:solidFill>
                    <a:latin typeface="Arial"/>
                    <a:ea typeface="Arial"/>
                    <a:cs typeface="Arial"/>
                  </a:defRPr>
                </a:pPr>
                <a:r>
                  <a:t>Prevalence of Confirmed Elevations</a:t>
                </a:r>
              </a:p>
            </c:rich>
          </c:tx>
          <c:layout>
            <c:manualLayout>
              <c:xMode val="edge"/>
              <c:yMode val="edge"/>
              <c:x val="7.6520038082340033E-3"/>
              <c:y val="5.9517886559765441E-2"/>
            </c:manualLayout>
          </c:layout>
          <c:overlay val="0"/>
        </c:title>
        <c:numFmt formatCode="0.00%" sourceLinked="1"/>
        <c:majorTickMark val="out"/>
        <c:minorTickMark val="none"/>
        <c:tickLblPos val="nextTo"/>
        <c:txPr>
          <a:bodyPr rot="0" vert="horz"/>
          <a:lstStyle/>
          <a:p>
            <a:pPr>
              <a:defRPr sz="1598"/>
            </a:pPr>
            <a:endParaRPr lang="en-US"/>
          </a:p>
        </c:txPr>
        <c:crossAx val="125292928"/>
        <c:crosses val="autoZero"/>
        <c:crossBetween val="between"/>
      </c:valAx>
    </c:plotArea>
    <c:plotVisOnly val="1"/>
    <c:dispBlanksAs val="gap"/>
    <c:showDLblsOverMax val="0"/>
  </c:chart>
  <c:txPr>
    <a:bodyPr/>
    <a:lstStyle/>
    <a:p>
      <a:pPr>
        <a:defRPr sz="1798"/>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9"/>
    </mc:Choice>
    <mc:Fallback>
      <c:style val="39"/>
    </mc:Fallback>
  </mc:AlternateContent>
  <c:chart>
    <c:autoTitleDeleted val="0"/>
    <c:plotArea>
      <c:layout>
        <c:manualLayout>
          <c:layoutTarget val="inner"/>
          <c:xMode val="edge"/>
          <c:yMode val="edge"/>
          <c:x val="0.17771146913825181"/>
          <c:y val="5.0906403638113398E-2"/>
          <c:w val="0.7790553035675235"/>
          <c:h val="0.79660090439368059"/>
        </c:manualLayout>
      </c:layout>
      <c:scatterChart>
        <c:scatterStyle val="smoothMarker"/>
        <c:varyColors val="0"/>
        <c:ser>
          <c:idx val="0"/>
          <c:order val="0"/>
          <c:tx>
            <c:v>High Risk</c:v>
          </c:tx>
          <c:spPr>
            <a:ln>
              <a:solidFill>
                <a:srgbClr val="0070C0"/>
              </a:solidFill>
            </a:ln>
          </c:spPr>
          <c:marker>
            <c:symbol val="square"/>
            <c:size val="8"/>
            <c:spPr>
              <a:solidFill>
                <a:srgbClr val="0070C0"/>
              </a:solidFill>
              <a:ln>
                <a:solidFill>
                  <a:srgbClr val="0070C0"/>
                </a:solidFill>
              </a:ln>
            </c:spPr>
          </c:marker>
          <c:xVal>
            <c:numRef>
              <c:f>'H:\Epi requests\Lead\High Risk\[Prevelance of elevated BLLs 2009-2014_HR vs nonHR disparity and projected improvement.xlsx]13_MAyySC_9-47_town (2)'!$C$8:$C$14</c:f>
              <c:numCache>
                <c:formatCode>General</c:formatCode>
                <c:ptCount val="7"/>
                <c:pt idx="0">
                  <c:v>2009</c:v>
                </c:pt>
                <c:pt idx="1">
                  <c:v>2010</c:v>
                </c:pt>
                <c:pt idx="2">
                  <c:v>2011</c:v>
                </c:pt>
                <c:pt idx="3">
                  <c:v>2012</c:v>
                </c:pt>
                <c:pt idx="4">
                  <c:v>2013</c:v>
                </c:pt>
                <c:pt idx="5">
                  <c:v>2014</c:v>
                </c:pt>
                <c:pt idx="6">
                  <c:v>2015</c:v>
                </c:pt>
              </c:numCache>
            </c:numRef>
          </c:xVal>
          <c:yVal>
            <c:numRef>
              <c:f>('H:\Epi requests\Lead\High Risk\[Prevelance of elevated BLLs 2009-2014_HR vs nonHR disparity and projected improvement.xlsx]13_MAyySC_9-47_town (2)'!$F$3,'H:\Epi requests\Lead\High Risk\[Prevelance of elevated BLLs 2009-2014_HR vs nonHR disparity and projected improvement.xlsx]13_MAyySC_9-47_town (2)'!$H$3,'H:\Epi requests\Lead\High Risk\[Prevelance of elevated BLLs 2009-2014_HR vs nonHR disparity and projected improvement.xlsx]13_MAyySC_9-47_town (2)'!$J$3,'H:\Epi requests\Lead\High Risk\[Prevelance of elevated BLLs 2009-2014_HR vs nonHR disparity and projected improvement.xlsx]13_MAyySC_9-47_town (2)'!$L$3,'H:\Epi requests\Lead\High Risk\[Prevelance of elevated BLLs 2009-2014_HR vs nonHR disparity and projected improvement.xlsx]13_MAyySC_9-47_town (2)'!$N$3,'H:\Epi requests\Lead\High Risk\[Prevelance of elevated BLLs 2009-2014_HR vs nonHR disparity and projected improvement.xlsx]13_MAyySC_9-47_town (2)'!$P$3,'H:\Epi requests\Lead\High Risk\[Prevelance of elevated BLLs 2009-2014_HR vs nonHR disparity and projected improvement.xlsx]13_MAyySC_9-47_town (2)'!$R$3)</c:f>
              <c:numCache>
                <c:formatCode>General</c:formatCode>
                <c:ptCount val="7"/>
                <c:pt idx="0">
                  <c:v>0.73924220069056779</c:v>
                </c:pt>
                <c:pt idx="1">
                  <c:v>0.76974614754708559</c:v>
                </c:pt>
                <c:pt idx="2">
                  <c:v>0.59942984821634948</c:v>
                </c:pt>
                <c:pt idx="3">
                  <c:v>0.59696401159815793</c:v>
                </c:pt>
                <c:pt idx="4">
                  <c:v>0.55031324327265374</c:v>
                </c:pt>
                <c:pt idx="5">
                  <c:v>0.60402365362969068</c:v>
                </c:pt>
                <c:pt idx="6">
                  <c:v>0.52891970185203263</c:v>
                </c:pt>
              </c:numCache>
            </c:numRef>
          </c:yVal>
          <c:smooth val="1"/>
        </c:ser>
        <c:ser>
          <c:idx val="1"/>
          <c:order val="1"/>
          <c:tx>
            <c:v>Remainder of State</c:v>
          </c:tx>
          <c:spPr>
            <a:ln>
              <a:solidFill>
                <a:schemeClr val="accent5">
                  <a:lumMod val="75000"/>
                </a:schemeClr>
              </a:solidFill>
            </a:ln>
          </c:spPr>
          <c:marker>
            <c:spPr>
              <a:solidFill>
                <a:schemeClr val="accent5">
                  <a:lumMod val="75000"/>
                </a:schemeClr>
              </a:solidFill>
              <a:ln>
                <a:solidFill>
                  <a:schemeClr val="accent5">
                    <a:lumMod val="75000"/>
                  </a:schemeClr>
                </a:solidFill>
              </a:ln>
            </c:spPr>
          </c:marker>
          <c:xVal>
            <c:numRef>
              <c:f>'H:\Epi requests\Lead\High Risk\[Prevelance of elevated BLLs 2009-2014_HR vs nonHR disparity and projected improvement.xlsx]13_MAyySC_9-47_town (2)'!$C$8:$C$14</c:f>
              <c:numCache>
                <c:formatCode>General</c:formatCode>
                <c:ptCount val="7"/>
                <c:pt idx="0">
                  <c:v>2009</c:v>
                </c:pt>
                <c:pt idx="1">
                  <c:v>2010</c:v>
                </c:pt>
                <c:pt idx="2">
                  <c:v>2011</c:v>
                </c:pt>
                <c:pt idx="3">
                  <c:v>2012</c:v>
                </c:pt>
                <c:pt idx="4">
                  <c:v>2013</c:v>
                </c:pt>
                <c:pt idx="5">
                  <c:v>2014</c:v>
                </c:pt>
                <c:pt idx="6">
                  <c:v>2015</c:v>
                </c:pt>
              </c:numCache>
            </c:numRef>
          </c:xVal>
          <c:yVal>
            <c:numRef>
              <c:f>('H:\Epi requests\Lead\High Risk\[Prevelance of elevated BLLs 2009-2014_HR vs nonHR disparity and projected improvement.xlsx]13_MAyySC_9-47_town (2)'!$G$3,'H:\Epi requests\Lead\High Risk\[Prevelance of elevated BLLs 2009-2014_HR vs nonHR disparity and projected improvement.xlsx]13_MAyySC_9-47_town (2)'!$I$3,'H:\Epi requests\Lead\High Risk\[Prevelance of elevated BLLs 2009-2014_HR vs nonHR disparity and projected improvement.xlsx]13_MAyySC_9-47_town (2)'!$K$3,'H:\Epi requests\Lead\High Risk\[Prevelance of elevated BLLs 2009-2014_HR vs nonHR disparity and projected improvement.xlsx]13_MAyySC_9-47_town (2)'!$M$3,'H:\Epi requests\Lead\High Risk\[Prevelance of elevated BLLs 2009-2014_HR vs nonHR disparity and projected improvement.xlsx]13_MAyySC_9-47_town (2)'!$O$3,'H:\Epi requests\Lead\High Risk\[Prevelance of elevated BLLs 2009-2014_HR vs nonHR disparity and projected improvement.xlsx]13_MAyySC_9-47_town (2)'!$Q$3,'H:\Epi requests\Lead\High Risk\[Prevelance of elevated BLLs 2009-2014_HR vs nonHR disparity and projected improvement.xlsx]13_MAyySC_9-47_town (2)'!$S$3)</c:f>
              <c:numCache>
                <c:formatCode>General</c:formatCode>
                <c:ptCount val="7"/>
                <c:pt idx="0">
                  <c:v>0.27478084962913013</c:v>
                </c:pt>
                <c:pt idx="1">
                  <c:v>0.24672871752114212</c:v>
                </c:pt>
                <c:pt idx="2">
                  <c:v>0.20680412188129621</c:v>
                </c:pt>
                <c:pt idx="3">
                  <c:v>0.2364363734436104</c:v>
                </c:pt>
                <c:pt idx="4">
                  <c:v>0.20807833537331699</c:v>
                </c:pt>
                <c:pt idx="5">
                  <c:v>0.24701559450763905</c:v>
                </c:pt>
                <c:pt idx="6">
                  <c:v>0.23558586484810912</c:v>
                </c:pt>
              </c:numCache>
            </c:numRef>
          </c:yVal>
          <c:smooth val="1"/>
        </c:ser>
        <c:dLbls>
          <c:showLegendKey val="0"/>
          <c:showVal val="0"/>
          <c:showCatName val="0"/>
          <c:showSerName val="0"/>
          <c:showPercent val="0"/>
          <c:showBubbleSize val="0"/>
        </c:dLbls>
        <c:axId val="126640512"/>
        <c:axId val="126642432"/>
      </c:scatterChart>
      <c:valAx>
        <c:axId val="126640512"/>
        <c:scaling>
          <c:orientation val="minMax"/>
          <c:max val="2015"/>
          <c:min val="2009"/>
        </c:scaling>
        <c:delete val="0"/>
        <c:axPos val="b"/>
        <c:numFmt formatCode="General" sourceLinked="1"/>
        <c:majorTickMark val="out"/>
        <c:minorTickMark val="none"/>
        <c:tickLblPos val="nextTo"/>
        <c:txPr>
          <a:bodyPr rot="0" vert="horz"/>
          <a:lstStyle/>
          <a:p>
            <a:pPr>
              <a:defRPr sz="1600" b="0" i="0" u="none" strike="noStrike" baseline="0">
                <a:solidFill>
                  <a:srgbClr val="000000"/>
                </a:solidFill>
                <a:latin typeface="Arial"/>
                <a:ea typeface="Arial"/>
                <a:cs typeface="Arial"/>
              </a:defRPr>
            </a:pPr>
            <a:endParaRPr lang="en-US"/>
          </a:p>
        </c:txPr>
        <c:crossAx val="126642432"/>
        <c:crosses val="autoZero"/>
        <c:crossBetween val="midCat"/>
      </c:valAx>
      <c:valAx>
        <c:axId val="126642432"/>
        <c:scaling>
          <c:orientation val="minMax"/>
        </c:scaling>
        <c:delete val="0"/>
        <c:axPos val="l"/>
        <c:majorGridlines/>
        <c:title>
          <c:tx>
            <c:rich>
              <a:bodyPr/>
              <a:lstStyle/>
              <a:p>
                <a:pPr>
                  <a:defRPr sz="1100" b="0" i="0" u="none" strike="noStrike" baseline="0">
                    <a:solidFill>
                      <a:srgbClr val="000000"/>
                    </a:solidFill>
                    <a:latin typeface="Calibri"/>
                    <a:ea typeface="Calibri"/>
                    <a:cs typeface="Calibri"/>
                  </a:defRPr>
                </a:pPr>
                <a:r>
                  <a:rPr lang="en-US" sz="1800" b="1" i="0" u="none" strike="noStrike" baseline="0">
                    <a:solidFill>
                      <a:srgbClr val="000000"/>
                    </a:solidFill>
                    <a:latin typeface="Arial"/>
                    <a:cs typeface="Arial"/>
                  </a:rPr>
                  <a:t>Prevalence (%) of Blood Lead </a:t>
                </a:r>
              </a:p>
              <a:p>
                <a:pPr>
                  <a:defRPr sz="1100" b="0" i="0" u="none" strike="noStrike" baseline="0">
                    <a:solidFill>
                      <a:srgbClr val="000000"/>
                    </a:solidFill>
                    <a:latin typeface="Calibri"/>
                    <a:ea typeface="Calibri"/>
                    <a:cs typeface="Calibri"/>
                  </a:defRPr>
                </a:pPr>
                <a:r>
                  <a:rPr lang="en-US" sz="1800" b="1" i="0" u="none" strike="noStrike" baseline="0">
                    <a:solidFill>
                      <a:srgbClr val="000000"/>
                    </a:solidFill>
                    <a:latin typeface="Arial"/>
                    <a:cs typeface="Arial"/>
                  </a:rPr>
                  <a:t>≥10 µg/dL</a:t>
                </a:r>
              </a:p>
            </c:rich>
          </c:tx>
          <c:layout>
            <c:manualLayout>
              <c:xMode val="edge"/>
              <c:yMode val="edge"/>
              <c:x val="1.9255037441032564E-2"/>
              <c:y val="0.1075524677062426"/>
            </c:manualLayout>
          </c:layout>
          <c:overlay val="0"/>
        </c:title>
        <c:numFmt formatCode="General" sourceLinked="1"/>
        <c:majorTickMark val="out"/>
        <c:minorTickMark val="none"/>
        <c:tickLblPos val="nextTo"/>
        <c:txPr>
          <a:bodyPr/>
          <a:lstStyle/>
          <a:p>
            <a:pPr>
              <a:defRPr sz="1600"/>
            </a:pPr>
            <a:endParaRPr lang="en-US"/>
          </a:p>
        </c:txPr>
        <c:crossAx val="126640512"/>
        <c:crosses val="autoZero"/>
        <c:crossBetween val="midCat"/>
      </c:valAx>
    </c:plotArea>
    <c:legend>
      <c:legendPos val="r"/>
      <c:layout>
        <c:manualLayout>
          <c:xMode val="edge"/>
          <c:yMode val="edge"/>
          <c:wMode val="edge"/>
          <c:hMode val="edge"/>
          <c:x val="0.59656302427675378"/>
          <c:y val="5.519530646904431E-2"/>
          <c:w val="0.89131216059017115"/>
          <c:h val="0.19785003345170088"/>
        </c:manualLayout>
      </c:layout>
      <c:overlay val="1"/>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0.1165</cdr:x>
      <cdr:y>0.814</cdr:y>
    </cdr:from>
    <cdr:to>
      <cdr:x>0.361</cdr:x>
      <cdr:y>0.87925</cdr:y>
    </cdr:to>
    <cdr:sp macro="" textlink="">
      <cdr:nvSpPr>
        <cdr:cNvPr id="1026" name="Text Box 2"/>
        <cdr:cNvSpPr txBox="1">
          <a:spLocks xmlns:a="http://schemas.openxmlformats.org/drawingml/2006/main" noChangeArrowheads="1"/>
        </cdr:cNvSpPr>
      </cdr:nvSpPr>
      <cdr:spPr bwMode="auto">
        <a:xfrm xmlns:a="http://schemas.openxmlformats.org/drawingml/2006/main">
          <a:off x="999806" y="4752804"/>
          <a:ext cx="2098305" cy="38098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0.91339</cdr:x>
      <cdr:y>0.29397</cdr:y>
    </cdr:from>
    <cdr:to>
      <cdr:x>1</cdr:x>
      <cdr:y>0.36547</cdr:y>
    </cdr:to>
    <cdr:sp macro="" textlink="">
      <cdr:nvSpPr>
        <cdr:cNvPr id="2" name="TextBox 1"/>
        <cdr:cNvSpPr txBox="1"/>
      </cdr:nvSpPr>
      <cdr:spPr>
        <a:xfrm xmlns:a="http://schemas.openxmlformats.org/drawingml/2006/main">
          <a:off x="8073656" y="1573619"/>
          <a:ext cx="765544" cy="38277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smtClean="0">
              <a:solidFill>
                <a:srgbClr val="002060"/>
              </a:solidFill>
            </a:rPr>
            <a:t>76%</a:t>
          </a:r>
          <a:endParaRPr lang="en-US" sz="2000" b="1" dirty="0">
            <a:solidFill>
              <a:srgbClr val="00206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0.1165</cdr:x>
      <cdr:y>0.814</cdr:y>
    </cdr:from>
    <cdr:to>
      <cdr:x>0.361</cdr:x>
      <cdr:y>0.87925</cdr:y>
    </cdr:to>
    <cdr:sp macro="" textlink="">
      <cdr:nvSpPr>
        <cdr:cNvPr id="65537" name="Text Box 1"/>
        <cdr:cNvSpPr txBox="1">
          <a:spLocks xmlns:a="http://schemas.openxmlformats.org/drawingml/2006/main" noChangeArrowheads="1"/>
        </cdr:cNvSpPr>
      </cdr:nvSpPr>
      <cdr:spPr bwMode="auto">
        <a:xfrm xmlns:a="http://schemas.openxmlformats.org/drawingml/2006/main">
          <a:off x="999806" y="4752804"/>
          <a:ext cx="2098305" cy="38098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0.1165</cdr:x>
      <cdr:y>0.814</cdr:y>
    </cdr:from>
    <cdr:to>
      <cdr:x>0.361</cdr:x>
      <cdr:y>0.87925</cdr:y>
    </cdr:to>
    <cdr:sp macro="" textlink="">
      <cdr:nvSpPr>
        <cdr:cNvPr id="2" name="Text Box 1"/>
        <cdr:cNvSpPr txBox="1">
          <a:spLocks xmlns:a="http://schemas.openxmlformats.org/drawingml/2006/main" noChangeArrowheads="1"/>
        </cdr:cNvSpPr>
      </cdr:nvSpPr>
      <cdr:spPr bwMode="auto">
        <a:xfrm xmlns:a="http://schemas.openxmlformats.org/drawingml/2006/main">
          <a:off x="999806" y="4752804"/>
          <a:ext cx="2098305" cy="38098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0.1165</cdr:x>
      <cdr:y>0.814</cdr:y>
    </cdr:from>
    <cdr:to>
      <cdr:x>0.361</cdr:x>
      <cdr:y>0.87925</cdr:y>
    </cdr:to>
    <cdr:sp macro="" textlink="">
      <cdr:nvSpPr>
        <cdr:cNvPr id="3" name="Text Box 1"/>
        <cdr:cNvSpPr txBox="1">
          <a:spLocks xmlns:a="http://schemas.openxmlformats.org/drawingml/2006/main" noChangeArrowheads="1"/>
        </cdr:cNvSpPr>
      </cdr:nvSpPr>
      <cdr:spPr bwMode="auto">
        <a:xfrm xmlns:a="http://schemas.openxmlformats.org/drawingml/2006/main">
          <a:off x="999806" y="4752804"/>
          <a:ext cx="2098305" cy="38098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0.1165</cdr:x>
      <cdr:y>0.814</cdr:y>
    </cdr:from>
    <cdr:to>
      <cdr:x>0.361</cdr:x>
      <cdr:y>0.87925</cdr:y>
    </cdr:to>
    <cdr:sp macro="" textlink="">
      <cdr:nvSpPr>
        <cdr:cNvPr id="4" name="Text Box 1"/>
        <cdr:cNvSpPr txBox="1">
          <a:spLocks xmlns:a="http://schemas.openxmlformats.org/drawingml/2006/main" noChangeArrowheads="1"/>
        </cdr:cNvSpPr>
      </cdr:nvSpPr>
      <cdr:spPr bwMode="auto">
        <a:xfrm xmlns:a="http://schemas.openxmlformats.org/drawingml/2006/main">
          <a:off x="999806" y="4752804"/>
          <a:ext cx="2098305" cy="38098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a:lstStyle xmlns:a="http://schemas.openxmlformats.org/drawingml/2006/main"/>
        <a:p xmlns:a="http://schemas.openxmlformats.org/drawingml/2006/main">
          <a:endParaRPr lang="en-US"/>
        </a:p>
      </cdr:txBody>
    </cdr:sp>
  </cdr:relSizeAnchor>
</c:userShape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2363788" y="227013"/>
            <a:ext cx="2547937"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3" tIns="45708" rIns="91413" bIns="45708" numCol="1" anchor="t" anchorCtr="0" compatLnSpc="1">
            <a:prstTxWarp prst="textNoShape">
              <a:avLst/>
            </a:prstTxWarp>
          </a:bodyPr>
          <a:lstStyle>
            <a:lvl1pPr defTabSz="912779" eaLnBrk="0" hangingPunct="0">
              <a:defRPr sz="1300">
                <a:effectLst>
                  <a:outerShdw blurRad="38100" dist="38100" dir="2700000" algn="tl">
                    <a:srgbClr val="C0C0C0"/>
                  </a:outerShdw>
                </a:effectLst>
                <a:latin typeface="Times New Roman" pitchFamily="18" charset="0"/>
                <a:cs typeface="Arial" charset="0"/>
              </a:defRPr>
            </a:lvl1pPr>
          </a:lstStyle>
          <a:p>
            <a:pPr>
              <a:defRPr/>
            </a:pPr>
            <a:r>
              <a:rPr lang="en-US"/>
              <a:t>DPH New Employee Orientation</a:t>
            </a:r>
          </a:p>
        </p:txBody>
      </p:sp>
      <p:sp>
        <p:nvSpPr>
          <p:cNvPr id="18437" name="Rectangle 5"/>
          <p:cNvSpPr>
            <a:spLocks noGrp="1" noChangeArrowheads="1"/>
          </p:cNvSpPr>
          <p:nvPr>
            <p:ph type="sldNum" sz="quarter" idx="3"/>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3" tIns="45708" rIns="91413" bIns="45708" numCol="1" anchor="b" anchorCtr="0" compatLnSpc="1">
            <a:prstTxWarp prst="textNoShape">
              <a:avLst/>
            </a:prstTxWarp>
          </a:bodyPr>
          <a:lstStyle>
            <a:lvl1pPr algn="r" defTabSz="912452">
              <a:defRPr sz="1300">
                <a:effectLst>
                  <a:outerShdw blurRad="38100" dist="38100" dir="2700000" algn="tl">
                    <a:srgbClr val="C0C0C0"/>
                  </a:outerShdw>
                </a:effectLst>
                <a:latin typeface="Times New Roman" pitchFamily="18" charset="0"/>
                <a:cs typeface="Arial" pitchFamily="34" charset="0"/>
              </a:defRPr>
            </a:lvl1pPr>
          </a:lstStyle>
          <a:p>
            <a:pPr>
              <a:defRPr/>
            </a:pPr>
            <a:fld id="{4D8865C9-76B8-4690-A485-46BC6BBC0E44}" type="slidenum">
              <a:rPr lang="en-US" altLang="en-US"/>
              <a:pPr>
                <a:defRPr/>
              </a:pPr>
              <a:t>‹#›</a:t>
            </a:fld>
            <a:endParaRPr lang="en-US" altLang="en-US"/>
          </a:p>
        </p:txBody>
      </p:sp>
      <p:sp>
        <p:nvSpPr>
          <p:cNvPr id="2" name="Date Placeholder 1"/>
          <p:cNvSpPr>
            <a:spLocks noGrp="1"/>
          </p:cNvSpPr>
          <p:nvPr>
            <p:ph type="dt" sz="quarter" idx="1"/>
          </p:nvPr>
        </p:nvSpPr>
        <p:spPr>
          <a:xfrm>
            <a:off x="0" y="8986838"/>
            <a:ext cx="1044575" cy="311150"/>
          </a:xfrm>
          <a:prstGeom prst="rect">
            <a:avLst/>
          </a:prstGeom>
        </p:spPr>
        <p:txBody>
          <a:bodyPr vert="horz" lIns="92857" tIns="46429" rIns="92857" bIns="46429" rtlCol="0"/>
          <a:lstStyle>
            <a:lvl1pPr algn="r" eaLnBrk="1" hangingPunct="1">
              <a:defRPr sz="1200">
                <a:latin typeface="Arial" charset="0"/>
                <a:cs typeface="Arial" charset="0"/>
              </a:defRPr>
            </a:lvl1pPr>
          </a:lstStyle>
          <a:p>
            <a:pPr>
              <a:defRPr/>
            </a:pPr>
            <a:fld id="{9A4A84AB-95EF-4D51-9EE3-F5AC43D2509B}" type="datetimeFigureOut">
              <a:rPr lang="en-US"/>
              <a:pPr>
                <a:defRPr/>
              </a:pPr>
              <a:t>6/21/2016</a:t>
            </a:fld>
            <a:endParaRPr lang="en-US" dirty="0"/>
          </a:p>
        </p:txBody>
      </p:sp>
    </p:spTree>
    <p:extLst>
      <p:ext uri="{BB962C8B-B14F-4D97-AF65-F5344CB8AC3E}">
        <p14:creationId xmlns:p14="http://schemas.microsoft.com/office/powerpoint/2010/main" val="4011212557"/>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13" tIns="45708" rIns="91413" bIns="45708" numCol="1" anchor="t" anchorCtr="0" compatLnSpc="1">
            <a:prstTxWarp prst="textNoShape">
              <a:avLst/>
            </a:prstTxWarp>
          </a:bodyPr>
          <a:lstStyle>
            <a:lvl1pPr defTabSz="912779" eaLnBrk="0" hangingPunct="0">
              <a:defRPr sz="1300">
                <a:effectLst>
                  <a:outerShdw blurRad="38100" dist="38100" dir="2700000" algn="tl">
                    <a:srgbClr val="C0C0C0"/>
                  </a:outerShdw>
                </a:effectLst>
                <a:latin typeface="Times New Roman" pitchFamily="18" charset="0"/>
                <a:cs typeface="Arial" charset="0"/>
              </a:defRPr>
            </a:lvl1pPr>
          </a:lstStyle>
          <a:p>
            <a:pPr>
              <a:defRPr/>
            </a:pPr>
            <a:endParaRPr lang="en-US"/>
          </a:p>
        </p:txBody>
      </p:sp>
      <p:sp>
        <p:nvSpPr>
          <p:cNvPr id="35843" name="Rectangle 3"/>
          <p:cNvSpPr>
            <a:spLocks noGrp="1" noChangeArrowheads="1"/>
          </p:cNvSpPr>
          <p:nvPr>
            <p:ph type="dt" idx="1"/>
          </p:nvPr>
        </p:nvSpPr>
        <p:spPr bwMode="auto">
          <a:xfrm>
            <a:off x="3971925"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13" tIns="45708" rIns="91413" bIns="45708" numCol="1" anchor="t" anchorCtr="0" compatLnSpc="1">
            <a:prstTxWarp prst="textNoShape">
              <a:avLst/>
            </a:prstTxWarp>
          </a:bodyPr>
          <a:lstStyle>
            <a:lvl1pPr algn="r" defTabSz="912779" eaLnBrk="0" hangingPunct="0">
              <a:defRPr sz="1300">
                <a:effectLst>
                  <a:outerShdw blurRad="38100" dist="38100" dir="2700000" algn="tl">
                    <a:srgbClr val="C0C0C0"/>
                  </a:outerShdw>
                </a:effectLst>
                <a:latin typeface="Times New Roman" pitchFamily="18" charset="0"/>
                <a:cs typeface="Arial" charset="0"/>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1296988" y="684213"/>
            <a:ext cx="4498975" cy="33734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4513" y="4419600"/>
            <a:ext cx="6154737"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13" tIns="45708" rIns="91413" bIns="4570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4"/>
            <a:endParaRPr lang="en-US" noProof="0" smtClean="0"/>
          </a:p>
        </p:txBody>
      </p:sp>
      <p:sp>
        <p:nvSpPr>
          <p:cNvPr id="35846" name="Rectangle 6"/>
          <p:cNvSpPr>
            <a:spLocks noGrp="1" noChangeArrowheads="1"/>
          </p:cNvSpPr>
          <p:nvPr>
            <p:ph type="ftr" sz="quarter" idx="4"/>
          </p:nvPr>
        </p:nvSpPr>
        <p:spPr bwMode="auto">
          <a:xfrm>
            <a:off x="0"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13" tIns="45708" rIns="91413" bIns="45708" numCol="1" anchor="b" anchorCtr="0" compatLnSpc="1">
            <a:prstTxWarp prst="textNoShape">
              <a:avLst/>
            </a:prstTxWarp>
          </a:bodyPr>
          <a:lstStyle>
            <a:lvl1pPr defTabSz="912779" eaLnBrk="0" hangingPunct="0">
              <a:defRPr sz="1300">
                <a:effectLst>
                  <a:outerShdw blurRad="38100" dist="38100" dir="2700000" algn="tl">
                    <a:srgbClr val="C0C0C0"/>
                  </a:outerShdw>
                </a:effectLst>
                <a:latin typeface="Times New Roman" pitchFamily="18" charset="0"/>
                <a:cs typeface="Arial" charset="0"/>
              </a:defRPr>
            </a:lvl1pPr>
          </a:lstStyle>
          <a:p>
            <a:pPr>
              <a:defRPr/>
            </a:pPr>
            <a:endParaRPr lang="en-US"/>
          </a:p>
        </p:txBody>
      </p:sp>
      <p:sp>
        <p:nvSpPr>
          <p:cNvPr id="35847" name="Rectangle 7"/>
          <p:cNvSpPr>
            <a:spLocks noGrp="1" noChangeArrowheads="1"/>
          </p:cNvSpPr>
          <p:nvPr>
            <p:ph type="sldNum" sz="quarter" idx="5"/>
          </p:nvPr>
        </p:nvSpPr>
        <p:spPr bwMode="auto">
          <a:xfrm>
            <a:off x="3971925"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13" tIns="45708" rIns="91413" bIns="45708" numCol="1" anchor="b" anchorCtr="0" compatLnSpc="1">
            <a:prstTxWarp prst="textNoShape">
              <a:avLst/>
            </a:prstTxWarp>
          </a:bodyPr>
          <a:lstStyle>
            <a:lvl1pPr algn="r" defTabSz="912452">
              <a:defRPr sz="1300">
                <a:effectLst>
                  <a:outerShdw blurRad="38100" dist="38100" dir="2700000" algn="tl">
                    <a:srgbClr val="C0C0C0"/>
                  </a:outerShdw>
                </a:effectLst>
                <a:latin typeface="Times New Roman" pitchFamily="18" charset="0"/>
                <a:cs typeface="Arial" pitchFamily="34" charset="0"/>
              </a:defRPr>
            </a:lvl1pPr>
          </a:lstStyle>
          <a:p>
            <a:pPr>
              <a:defRPr/>
            </a:pPr>
            <a:fld id="{1B2BEA37-6305-499D-8A1E-5231A5EB0ACC}" type="slidenum">
              <a:rPr lang="en-US" altLang="en-US"/>
              <a:pPr>
                <a:defRPr/>
              </a:pPr>
              <a:t>‹#›</a:t>
            </a:fld>
            <a:endParaRPr lang="en-US" altLang="en-US"/>
          </a:p>
        </p:txBody>
      </p:sp>
    </p:spTree>
    <p:extLst>
      <p:ext uri="{BB962C8B-B14F-4D97-AF65-F5344CB8AC3E}">
        <p14:creationId xmlns:p14="http://schemas.microsoft.com/office/powerpoint/2010/main" val="3099168989"/>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mn-ea"/>
        <a:cs typeface="+mn-cs"/>
      </a:defRPr>
    </a:lvl1pPr>
    <a:lvl2pPr marL="457200" algn="just" rtl="0" eaLnBrk="0" fontAlgn="base" hangingPunct="0">
      <a:spcBef>
        <a:spcPct val="30000"/>
      </a:spcBef>
      <a:spcAft>
        <a:spcPct val="0"/>
      </a:spcAft>
      <a:buChar char="•"/>
      <a:defRPr sz="1200" kern="1200">
        <a:solidFill>
          <a:schemeClr val="tx1"/>
        </a:solidFill>
        <a:latin typeface="Arial" charset="0"/>
        <a:ea typeface="+mn-ea"/>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8.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4.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7.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8.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p:txBody>
          <a:bodyPr/>
          <a:lstStyle/>
          <a:p>
            <a:pPr algn="l">
              <a:buFontTx/>
              <a:buNone/>
              <a:defRPr/>
            </a:pPr>
            <a:r>
              <a:rPr lang="en-US" altLang="en-US" sz="1400" b="1" dirty="0" smtClean="0"/>
              <a:t>NOTES</a:t>
            </a:r>
            <a:r>
              <a:rPr lang="en-US" altLang="en-US" sz="1400" dirty="0" smtClean="0"/>
              <a:t>: Use this section to write your speaking points</a:t>
            </a:r>
          </a:p>
          <a:p>
            <a:pPr algn="l">
              <a:buFontTx/>
              <a:buNone/>
              <a:defRPr/>
            </a:pPr>
            <a:endParaRPr lang="en-US" altLang="en-US" sz="1400" dirty="0" smtClean="0"/>
          </a:p>
          <a:p>
            <a:pPr algn="l">
              <a:buFontTx/>
              <a:buNone/>
              <a:defRPr/>
            </a:pPr>
            <a:r>
              <a:rPr lang="en-US" altLang="en-US" sz="1400" b="1" dirty="0" smtClean="0"/>
              <a:t>TIPS</a:t>
            </a:r>
            <a:r>
              <a:rPr lang="en-US" altLang="en-US" sz="1400" dirty="0" smtClean="0"/>
              <a:t>: Make the session interactive: participate in activity, knowledge checks (quiz)</a:t>
            </a:r>
          </a:p>
          <a:p>
            <a:pPr algn="l">
              <a:buFontTx/>
              <a:buNone/>
              <a:defRPr/>
            </a:pPr>
            <a:endParaRPr lang="en-US" altLang="en-US" sz="1400" dirty="0" smtClean="0"/>
          </a:p>
          <a:p>
            <a:pPr algn="l">
              <a:buFontTx/>
              <a:buNone/>
              <a:defRPr/>
            </a:pPr>
            <a:r>
              <a:rPr lang="en-US" altLang="en-US" sz="1400" b="1" dirty="0" smtClean="0"/>
              <a:t>Slide Best Practices</a:t>
            </a:r>
            <a:r>
              <a:rPr lang="en-US" altLang="en-US" sz="1400" dirty="0" smtClean="0"/>
              <a:t>:</a:t>
            </a:r>
          </a:p>
          <a:p>
            <a:pPr marL="285750" indent="-285750" algn="l">
              <a:buFontTx/>
              <a:buChar char="-"/>
              <a:defRPr/>
            </a:pPr>
            <a:r>
              <a:rPr lang="en-US" altLang="en-US" sz="1400" dirty="0" smtClean="0"/>
              <a:t>24 Font Type or Larger on slides and Arial or Times New Roman</a:t>
            </a:r>
          </a:p>
          <a:p>
            <a:pPr marL="285750" indent="-285750" algn="l">
              <a:buFontTx/>
              <a:buChar char="-"/>
              <a:defRPr/>
            </a:pPr>
            <a:r>
              <a:rPr lang="en-US" altLang="en-US" sz="1400" dirty="0" smtClean="0"/>
              <a:t>No more than 7 lines &amp; no more than 7 words per line </a:t>
            </a:r>
          </a:p>
          <a:p>
            <a:pPr marL="285750" indent="-285750" algn="l">
              <a:buFontTx/>
              <a:buChar char="-"/>
              <a:defRPr/>
            </a:pPr>
            <a:r>
              <a:rPr lang="en-US" altLang="en-US" sz="1400" dirty="0" smtClean="0"/>
              <a:t>1 idea per slide and recommend: 15-20 content slides per hour</a:t>
            </a:r>
          </a:p>
          <a:p>
            <a:pPr algn="l">
              <a:buFontTx/>
              <a:buNone/>
              <a:defRPr/>
            </a:pPr>
            <a:endParaRPr lang="en-US" altLang="en-US" sz="1400" dirty="0" smtClean="0"/>
          </a:p>
        </p:txBody>
      </p:sp>
      <p:sp>
        <p:nvSpPr>
          <p:cNvPr id="4" name="Slide Number Placeholder 3"/>
          <p:cNvSpPr>
            <a:spLocks noGrp="1"/>
          </p:cNvSpPr>
          <p:nvPr>
            <p:ph type="sldNum" sz="quarter" idx="5"/>
          </p:nvPr>
        </p:nvSpPr>
        <p:spPr/>
        <p:txBody>
          <a:bodyPr/>
          <a:lstStyle/>
          <a:p>
            <a:pPr>
              <a:defRPr/>
            </a:pPr>
            <a:fld id="{C1C4B871-6245-4E07-AF84-9FC689195345}" type="slidenum">
              <a:rPr lang="en-US" altLang="en-US" smtClean="0"/>
              <a:pPr>
                <a:defRPr/>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p:spPr>
        <p:txBody>
          <a:bodyPr/>
          <a:lstStyle/>
          <a:p>
            <a:r>
              <a:rPr lang="en-US" altLang="en-US" smtClean="0"/>
              <a:t>-there is a disparity between the high risk communities and the remainder of the state</a:t>
            </a:r>
          </a:p>
          <a:p>
            <a:r>
              <a:rPr lang="en-US" altLang="en-US" smtClean="0"/>
              <a:t>-In the beginning this disparity was larger, and from 2011 to 2013 or so it decreased and remained fairly constant. In more recent years this disparity is getting smaller, but there is still work to do</a:t>
            </a:r>
          </a:p>
          <a:p>
            <a:r>
              <a:rPr lang="en-US" altLang="en-US" smtClean="0"/>
              <a:t>-It is good to see a decrease in this disparity because the prevalence rates in the HR communities seem to be going down, rather than the prevalence in the state going up</a:t>
            </a:r>
          </a:p>
          <a:p>
            <a:endParaRPr lang="en-US" altLang="en-US" smtClean="0"/>
          </a:p>
        </p:txBody>
      </p:sp>
      <p:sp>
        <p:nvSpPr>
          <p:cNvPr id="4" name="Slide Number Placeholder 3"/>
          <p:cNvSpPr>
            <a:spLocks noGrp="1"/>
          </p:cNvSpPr>
          <p:nvPr>
            <p:ph type="sldNum" sz="quarter" idx="5"/>
          </p:nvPr>
        </p:nvSpPr>
        <p:spPr/>
        <p:txBody>
          <a:bodyPr/>
          <a:lstStyle/>
          <a:p>
            <a:pPr>
              <a:defRPr/>
            </a:pPr>
            <a:fld id="{7B52E344-E960-41D4-A1B8-CE18782FE916}" type="slidenum">
              <a:rPr lang="en-US" smtClean="0"/>
              <a:pPr>
                <a:defRPr/>
              </a:pPr>
              <a:t>38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p:spPr>
        <p:txBody>
          <a:bodyPr/>
          <a:lstStyle/>
          <a:p>
            <a:pPr algn="l"/>
            <a:r>
              <a:rPr lang="en-US" altLang="en-US" smtClean="0">
                <a:solidFill>
                  <a:srgbClr val="000000"/>
                </a:solidFill>
              </a:rPr>
              <a:t>The CDC reference value is based on prevalence, rather than health effects for </a:t>
            </a:r>
            <a:r>
              <a:rPr lang="en-US" altLang="en-US" smtClean="0"/>
              <a:t>U.S. children (ages 1-5) who are in the highest 2.5% of those tested for lead.</a:t>
            </a:r>
          </a:p>
          <a:p>
            <a:pPr algn="l"/>
            <a:r>
              <a:rPr lang="en-US" altLang="en-US" smtClean="0"/>
              <a:t>The CDC reference value is evaluated every 4 years using NHANES (National Health and Nutrition Examination Survey) information.</a:t>
            </a:r>
          </a:p>
          <a:p>
            <a:pPr algn="l"/>
            <a:r>
              <a:rPr lang="en-US" altLang="en-US" smtClean="0"/>
              <a:t/>
            </a:r>
            <a:br>
              <a:rPr lang="en-US" altLang="en-US" smtClean="0"/>
            </a:br>
            <a:endParaRPr lang="en-US" altLang="en-US" smtClean="0"/>
          </a:p>
        </p:txBody>
      </p:sp>
      <p:sp>
        <p:nvSpPr>
          <p:cNvPr id="4" name="Slide Number Placeholder 3"/>
          <p:cNvSpPr>
            <a:spLocks noGrp="1"/>
          </p:cNvSpPr>
          <p:nvPr>
            <p:ph type="sldNum" sz="quarter" idx="5"/>
          </p:nvPr>
        </p:nvSpPr>
        <p:spPr/>
        <p:txBody>
          <a:bodyPr/>
          <a:lstStyle/>
          <a:p>
            <a:pPr>
              <a:defRPr/>
            </a:pPr>
            <a:fld id="{57E6C2C5-7305-46E6-933D-C3D9E9BE5768}" type="slidenum">
              <a:rPr lang="en-US" altLang="en-US" smtClean="0"/>
              <a:pPr>
                <a:defRPr/>
              </a:pPr>
              <a:t>44</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p:spPr>
        <p:txBody>
          <a:bodyPr/>
          <a:lstStyle/>
          <a:p>
            <a:pPr>
              <a:buFontTx/>
              <a:buNone/>
            </a:pPr>
            <a:endParaRPr lang="en-US" altLang="en-US" smtClean="0"/>
          </a:p>
        </p:txBody>
      </p:sp>
      <p:sp>
        <p:nvSpPr>
          <p:cNvPr id="4" name="Slide Number Placeholder 3"/>
          <p:cNvSpPr>
            <a:spLocks noGrp="1"/>
          </p:cNvSpPr>
          <p:nvPr>
            <p:ph type="sldNum" sz="quarter" idx="5"/>
          </p:nvPr>
        </p:nvSpPr>
        <p:spPr/>
        <p:txBody>
          <a:bodyPr/>
          <a:lstStyle/>
          <a:p>
            <a:pPr>
              <a:defRPr/>
            </a:pPr>
            <a:fld id="{0BCCB18F-BCDD-4BF9-B0C8-CB890685BB50}" type="slidenum">
              <a:rPr lang="en-US" altLang="en-US" smtClean="0"/>
              <a:pPr>
                <a:defRPr/>
              </a:pPr>
              <a:t>47</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p:spPr>
        <p:txBody>
          <a:bodyPr/>
          <a:lstStyle/>
          <a:p>
            <a:r>
              <a:rPr lang="en-US" altLang="en-US" smtClean="0"/>
              <a:t>-evaluated initial elevated capillary tests to see what the follow up testing (either venous or capillary at any value) showed</a:t>
            </a:r>
          </a:p>
          <a:p>
            <a:endParaRPr lang="en-US" altLang="en-US" smtClean="0"/>
          </a:p>
        </p:txBody>
      </p:sp>
      <p:sp>
        <p:nvSpPr>
          <p:cNvPr id="4" name="Slide Number Placeholder 3"/>
          <p:cNvSpPr>
            <a:spLocks noGrp="1"/>
          </p:cNvSpPr>
          <p:nvPr>
            <p:ph type="sldNum" sz="quarter" idx="5"/>
          </p:nvPr>
        </p:nvSpPr>
        <p:spPr/>
        <p:txBody>
          <a:bodyPr/>
          <a:lstStyle/>
          <a:p>
            <a:pPr>
              <a:defRPr/>
            </a:pPr>
            <a:fld id="{9AA7A04F-AF75-4C14-B79E-C1B281472B4F}" type="slidenum">
              <a:rPr lang="en-US" altLang="en-US" smtClean="0"/>
              <a:pPr>
                <a:defRPr/>
              </a:pPr>
              <a:t>48</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p:spPr>
        <p:txBody>
          <a:bodyPr/>
          <a:lstStyle/>
          <a:p>
            <a:r>
              <a:rPr lang="en-US" altLang="en-US" smtClean="0"/>
              <a:t>MMWR. November 2, 2007/56(RR)*; 1-14; 16. </a:t>
            </a:r>
          </a:p>
          <a:p>
            <a:endParaRPr lang="en-US" altLang="en-US" smtClean="0"/>
          </a:p>
        </p:txBody>
      </p:sp>
      <p:sp>
        <p:nvSpPr>
          <p:cNvPr id="4" name="Slide Number Placeholder 3"/>
          <p:cNvSpPr>
            <a:spLocks noGrp="1"/>
          </p:cNvSpPr>
          <p:nvPr>
            <p:ph type="sldNum" sz="quarter" idx="5"/>
          </p:nvPr>
        </p:nvSpPr>
        <p:spPr/>
        <p:txBody>
          <a:bodyPr/>
          <a:lstStyle/>
          <a:p>
            <a:pPr>
              <a:defRPr/>
            </a:pPr>
            <a:fld id="{FFD24492-34F7-4220-A52F-4F4AB7D2F129}" type="slidenum">
              <a:rPr lang="en-US" altLang="en-US" smtClean="0"/>
              <a:pPr>
                <a:defRPr/>
              </a:pPr>
              <a:t>49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E5E8CC35-0E7F-4B45-A3EC-94CC5C75E4EB}" type="slidenum">
              <a:rPr lang="en-US" altLang="en-US" smtClean="0"/>
              <a:pPr>
                <a:defRPr/>
              </a:pPr>
              <a:t>17</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p:spPr>
        <p:txBody>
          <a:bodyPr/>
          <a:lstStyle/>
          <a:p>
            <a:r>
              <a:rPr lang="en-US" altLang="en-US" smtClean="0"/>
              <a:t>(census data)</a:t>
            </a:r>
          </a:p>
        </p:txBody>
      </p:sp>
      <p:sp>
        <p:nvSpPr>
          <p:cNvPr id="4" name="Slide Number Placeholder 3"/>
          <p:cNvSpPr>
            <a:spLocks noGrp="1"/>
          </p:cNvSpPr>
          <p:nvPr>
            <p:ph type="sldNum" sz="quarter" idx="5"/>
          </p:nvPr>
        </p:nvSpPr>
        <p:spPr/>
        <p:txBody>
          <a:bodyPr/>
          <a:lstStyle/>
          <a:p>
            <a:pPr>
              <a:defRPr/>
            </a:pPr>
            <a:fld id="{87779E41-4BE6-45BA-A149-B2B0FA8E748F}" type="slidenum">
              <a:rPr lang="en-US" altLang="en-US" smtClean="0"/>
              <a:pPr>
                <a:defRPr/>
              </a:pPr>
              <a:t>18</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p:spPr>
        <p:txBody>
          <a:bodyPr/>
          <a:lstStyle/>
          <a:p>
            <a:pPr algn="l"/>
            <a:r>
              <a:rPr lang="en-US" altLang="en-US" smtClean="0"/>
              <a:t>Physicians, other  health  care  providers,  and laboratories are required to electronically report blood lead tests of children under age 6 to the state </a:t>
            </a:r>
            <a:br>
              <a:rPr lang="en-US" altLang="en-US" smtClean="0"/>
            </a:br>
            <a:endParaRPr lang="en-US" altLang="en-US" smtClean="0"/>
          </a:p>
          <a:p>
            <a:pPr algn="l"/>
            <a:r>
              <a:rPr lang="en-US" altLang="en-US" smtClean="0"/>
              <a:t>MDPH staff contact reporting providers and laboratories to follow up on every late reporting event, to investigate the cause, and to identify a solution. </a:t>
            </a:r>
            <a:br>
              <a:rPr lang="en-US" altLang="en-US" smtClean="0"/>
            </a:br>
            <a:endParaRPr lang="en-US" altLang="en-US" smtClean="0"/>
          </a:p>
          <a:p>
            <a:pPr algn="l"/>
            <a:r>
              <a:rPr lang="en-US" altLang="en-US" smtClean="0"/>
              <a:t>Instances of repeat late reporting may result in referrals to BORIM or CLIA. </a:t>
            </a:r>
            <a:br>
              <a:rPr lang="en-US" altLang="en-US" smtClean="0"/>
            </a:br>
            <a:endParaRPr lang="en-US" altLang="en-US" smtClean="0"/>
          </a:p>
          <a:p>
            <a:pPr algn="l"/>
            <a:r>
              <a:rPr lang="en-US" altLang="en-US" smtClean="0"/>
              <a:t>Children must present evidence of lead screening at entry to kindergarten.</a:t>
            </a:r>
          </a:p>
          <a:p>
            <a:pPr algn="l"/>
            <a:endParaRPr lang="en-US" altLang="en-US" smtClean="0"/>
          </a:p>
        </p:txBody>
      </p:sp>
      <p:sp>
        <p:nvSpPr>
          <p:cNvPr id="4" name="Slide Number Placeholder 3"/>
          <p:cNvSpPr>
            <a:spLocks noGrp="1"/>
          </p:cNvSpPr>
          <p:nvPr>
            <p:ph type="sldNum" sz="quarter" idx="5"/>
          </p:nvPr>
        </p:nvSpPr>
        <p:spPr/>
        <p:txBody>
          <a:bodyPr/>
          <a:lstStyle/>
          <a:p>
            <a:pPr>
              <a:defRPr/>
            </a:pPr>
            <a:fld id="{39066B1C-9865-4F4B-9881-713917C214F9}" type="slidenum">
              <a:rPr lang="en-US" smtClean="0"/>
              <a:pPr>
                <a:defRPr/>
              </a:pPr>
              <a:t>32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B979A82B-C38D-4B19-8FF6-2FB42A360F5D}" type="slidenum">
              <a:rPr lang="en-US" smtClean="0"/>
              <a:pPr>
                <a:defRPr/>
              </a:pPr>
              <a:t>33</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p:spPr>
        <p:txBody>
          <a:bodyPr/>
          <a:lstStyle/>
          <a:p>
            <a:r>
              <a:rPr lang="en-US" altLang="en-US" smtClean="0"/>
              <a:t>-You’ll notice this plateau (or saturation point) we’ve reached in the most recent years</a:t>
            </a:r>
          </a:p>
          <a:p>
            <a:r>
              <a:rPr lang="en-US" altLang="en-US" smtClean="0"/>
              <a:t>-What we are doing currently is no longer making a large enough impact; something needs to change programmatically to help increase the screening rate and also decrease the number of children being exposed to lead</a:t>
            </a:r>
          </a:p>
          <a:p>
            <a:r>
              <a:rPr lang="en-US" altLang="en-US" smtClean="0"/>
              <a:t>-We are also currently working on analyzing data in more novel ways than in the past, such as looking at time trends by community rather than just the state as a whole, and we have new ongoing projects such as the lead report card</a:t>
            </a:r>
          </a:p>
        </p:txBody>
      </p:sp>
      <p:sp>
        <p:nvSpPr>
          <p:cNvPr id="4" name="Slide Number Placeholder 3"/>
          <p:cNvSpPr>
            <a:spLocks noGrp="1"/>
          </p:cNvSpPr>
          <p:nvPr>
            <p:ph type="sldNum" sz="quarter" idx="5"/>
          </p:nvPr>
        </p:nvSpPr>
        <p:spPr/>
        <p:txBody>
          <a:bodyPr/>
          <a:lstStyle/>
          <a:p>
            <a:pPr>
              <a:defRPr/>
            </a:pPr>
            <a:fld id="{1D0FE23A-A8FA-4CFC-B104-1E821BBF138B}" type="slidenum">
              <a:rPr lang="en-US" smtClean="0"/>
              <a:pPr>
                <a:defRPr/>
              </a:pPr>
              <a:t>34</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p:spPr>
        <p:txBody>
          <a:bodyPr/>
          <a:lstStyle/>
          <a:p>
            <a:r>
              <a:rPr lang="en-US" altLang="en-US" b="1" smtClean="0"/>
              <a:t>-Confirmed BLL (for CDC reporting only – not for the MA Lead Law or Regulations) = </a:t>
            </a:r>
            <a:r>
              <a:rPr lang="en-US" altLang="en-US" b="1" smtClean="0">
                <a:solidFill>
                  <a:srgbClr val="000000"/>
                </a:solidFill>
                <a:cs typeface="Arial" charset="0"/>
              </a:rPr>
              <a:t>Venous test or two capillary tests (within 84 days) </a:t>
            </a:r>
            <a:r>
              <a:rPr lang="en-US" altLang="en-US" b="1" smtClean="0">
                <a:solidFill>
                  <a:srgbClr val="FF0000"/>
                </a:solidFill>
                <a:cs typeface="Arial" charset="0"/>
                <a:sym typeface="Wingdings" pitchFamily="2" charset="2"/>
              </a:rPr>
              <a:t> make sure to define this, as the mention of capillary confirmation will set the stage for the next slides about capillary reliability – However, in MA, code enforcement inspection activities for poisoned or elevated children are not initiated unless a test is confirmed by a venous sample. </a:t>
            </a:r>
            <a:endParaRPr lang="en-US" altLang="en-US" b="1" smtClean="0">
              <a:solidFill>
                <a:srgbClr val="FF0000"/>
              </a:solidFill>
              <a:cs typeface="Arial" charset="0"/>
            </a:endParaRPr>
          </a:p>
          <a:p>
            <a:r>
              <a:rPr lang="en-US" altLang="en-US" smtClean="0">
                <a:solidFill>
                  <a:srgbClr val="000000"/>
                </a:solidFill>
                <a:cs typeface="Arial" charset="0"/>
              </a:rPr>
              <a:t>-We see a similar plateau with prevalence of confirmed 10+ ug/dL</a:t>
            </a:r>
          </a:p>
          <a:p>
            <a:endParaRPr lang="en-US" altLang="en-US" smtClean="0">
              <a:solidFill>
                <a:srgbClr val="000000"/>
              </a:solidFill>
              <a:cs typeface="Arial" charset="0"/>
            </a:endParaRPr>
          </a:p>
          <a:p>
            <a:pPr algn="l" eaLnBrk="1" hangingPunct="1">
              <a:spcBef>
                <a:spcPct val="0"/>
              </a:spcBef>
              <a:spcAft>
                <a:spcPct val="0"/>
              </a:spcAft>
              <a:buFontTx/>
              <a:buNone/>
            </a:pPr>
            <a:r>
              <a:rPr lang="en-US" altLang="en-US" smtClean="0"/>
              <a:t>BLL greater than CDC reference value of 5 ug/dL: &gt;2,000 cases  </a:t>
            </a:r>
          </a:p>
          <a:p>
            <a:endParaRPr lang="en-US" altLang="en-US" smtClean="0">
              <a:solidFill>
                <a:srgbClr val="000000"/>
              </a:solidFill>
              <a:cs typeface="Arial" charset="0"/>
            </a:endParaRPr>
          </a:p>
          <a:p>
            <a:endParaRPr lang="en-US" altLang="en-US" smtClean="0">
              <a:solidFill>
                <a:srgbClr val="000000"/>
              </a:solidFill>
              <a:cs typeface="Arial" charset="0"/>
            </a:endParaRPr>
          </a:p>
        </p:txBody>
      </p:sp>
      <p:sp>
        <p:nvSpPr>
          <p:cNvPr id="4" name="Slide Number Placeholder 3"/>
          <p:cNvSpPr>
            <a:spLocks noGrp="1"/>
          </p:cNvSpPr>
          <p:nvPr>
            <p:ph type="sldNum" sz="quarter" idx="5"/>
          </p:nvPr>
        </p:nvSpPr>
        <p:spPr/>
        <p:txBody>
          <a:bodyPr/>
          <a:lstStyle/>
          <a:p>
            <a:pPr>
              <a:defRPr/>
            </a:pPr>
            <a:fld id="{38EA934A-3944-4A68-A478-03B650BB21B9}" type="slidenum">
              <a:rPr lang="en-US" smtClean="0"/>
              <a:pPr>
                <a:defRPr/>
              </a:pPr>
              <a:t>35</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p:spPr>
        <p:txBody>
          <a:bodyPr/>
          <a:lstStyle/>
          <a:p>
            <a:r>
              <a:rPr lang="en-US" altLang="en-US" smtClean="0"/>
              <a:t>-We create many reports with the data; one specific report that my MasSP project stems from is the high risk community report. </a:t>
            </a:r>
          </a:p>
          <a:p>
            <a:r>
              <a:rPr lang="en-US" altLang="en-US" smtClean="0"/>
              <a:t>-There are some communities that are at greater risk of having children with elevated or poisoned levels of lead in blood and what this report does is it helps us find these communities and see their overall burden.</a:t>
            </a:r>
          </a:p>
          <a:p>
            <a:r>
              <a:rPr lang="en-US" altLang="en-US" smtClean="0"/>
              <a:t>-We use an algorithm that incorporates data on newly elevated children from the past 5 years, the age of housing, and low to moderate income status.</a:t>
            </a:r>
          </a:p>
          <a:p>
            <a:r>
              <a:rPr lang="en-US" altLang="en-US" smtClean="0"/>
              <a:t>-A high risk score is calculated that is compared to the state’s score to determine which communities are at high risk. </a:t>
            </a:r>
            <a:endParaRPr lang="en-US" altLang="en-US" b="1" smtClean="0"/>
          </a:p>
          <a:p>
            <a:r>
              <a:rPr lang="en-US" altLang="en-US" b="1" smtClean="0"/>
              <a:t>-It is important for communities to know their high risk status because children residing in these communities must be screened an additional time at the age of 4. </a:t>
            </a:r>
          </a:p>
          <a:p>
            <a:endParaRPr lang="en-US" altLang="en-US" smtClean="0"/>
          </a:p>
          <a:p>
            <a:r>
              <a:rPr lang="en-US" altLang="en-US" smtClean="0"/>
              <a:t>Incidence looks at children identified for the very first time with a blood lead level at 10 ug/dL or greater within the five year time period. NEW cases. </a:t>
            </a:r>
          </a:p>
          <a:p>
            <a:endParaRPr lang="en-US" altLang="en-US" smtClean="0"/>
          </a:p>
          <a:p>
            <a:r>
              <a:rPr lang="en-US" altLang="en-US" smtClean="0"/>
              <a:t>Low to moderate income is determined by the income to poverty ratio. It represents the ratio of a family’s income to their appropriate poverty threshold, which depends on the number and ages of individuals in the family. A PIR below 1.00 indicates that the income for the family is below the official definition of poverty. Because we are interested in low to moderate income status, we identified a ratio of 2.00 to define this income cut off. PIR of 2.00 = an income that is 200% of the poverty level. For a family of four (2 adults, 2 kids), a PIR of 2.00 = annual income of $46,136. So we are looking at PIRs below this cut off. </a:t>
            </a:r>
          </a:p>
        </p:txBody>
      </p:sp>
      <p:sp>
        <p:nvSpPr>
          <p:cNvPr id="4" name="Slide Number Placeholder 3"/>
          <p:cNvSpPr>
            <a:spLocks noGrp="1"/>
          </p:cNvSpPr>
          <p:nvPr>
            <p:ph type="sldNum" sz="quarter" idx="5"/>
          </p:nvPr>
        </p:nvSpPr>
        <p:spPr/>
        <p:txBody>
          <a:bodyPr/>
          <a:lstStyle/>
          <a:p>
            <a:pPr>
              <a:defRPr/>
            </a:pPr>
            <a:fld id="{80707005-7402-4495-9735-9F490779669B}" type="slidenum">
              <a:rPr lang="en-US" smtClean="0"/>
              <a:pPr>
                <a:defRPr/>
              </a:pPr>
              <a:t>36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p:spPr>
        <p:txBody>
          <a:bodyPr/>
          <a:lstStyle/>
          <a:p>
            <a:r>
              <a:rPr lang="en-US" altLang="en-US" smtClean="0"/>
              <a:t>-We have updated the data sources for our high risk community algorithm this year</a:t>
            </a:r>
          </a:p>
          <a:p>
            <a:r>
              <a:rPr lang="en-US" altLang="en-US" smtClean="0"/>
              <a:t>-We are now using more recent poverty and pre-78 housing estimates from the American Community Survey (2010-2014 estimates)</a:t>
            </a:r>
          </a:p>
          <a:p>
            <a:r>
              <a:rPr lang="en-US" altLang="en-US" smtClean="0"/>
              <a:t>-We have 22 high risk communities now, compared to the 18 we had previously</a:t>
            </a:r>
          </a:p>
          <a:p>
            <a:r>
              <a:rPr lang="en-US" altLang="en-US" smtClean="0"/>
              <a:t>-Communities in blue text are the new ones that have been added this year</a:t>
            </a:r>
          </a:p>
          <a:p>
            <a:endParaRPr lang="en-US" altLang="en-US" smtClean="0"/>
          </a:p>
        </p:txBody>
      </p:sp>
      <p:sp>
        <p:nvSpPr>
          <p:cNvPr id="4" name="Slide Number Placeholder 3"/>
          <p:cNvSpPr>
            <a:spLocks noGrp="1"/>
          </p:cNvSpPr>
          <p:nvPr>
            <p:ph type="sldNum" sz="quarter" idx="5"/>
          </p:nvPr>
        </p:nvSpPr>
        <p:spPr/>
        <p:txBody>
          <a:bodyPr/>
          <a:lstStyle/>
          <a:p>
            <a:pPr>
              <a:defRPr/>
            </a:pPr>
            <a:fld id="{A17F31F2-82F1-4747-B6C2-364890979754}" type="slidenum">
              <a:rPr lang="en-US" smtClean="0"/>
              <a:pPr>
                <a:defRPr/>
              </a:pPr>
              <a:t>37</a:t>
            </a:fld>
            <a:endParaRPr lang="en-US" dirty="0"/>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58288" cy="1423988"/>
          </a:xfrm>
          <a:prstGeom prst="rect">
            <a:avLst/>
          </a:prstGeom>
          <a:solidFill>
            <a:srgbClr val="006699"/>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dirty="0" smtClean="0"/>
          </a:p>
        </p:txBody>
      </p:sp>
      <p:sp>
        <p:nvSpPr>
          <p:cNvPr id="1879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79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472DBB5B-91D0-4B8A-B8CD-0F8C32C14C5D}" type="slidenum">
              <a:rPr lang="en-US" altLang="en-US"/>
              <a:pPr>
                <a:defRPr/>
              </a:pPr>
              <a:t>‹#›</a:t>
            </a:fld>
            <a:endParaRPr lang="en-US" altLang="en-US"/>
          </a:p>
        </p:txBody>
      </p:sp>
    </p:spTree>
    <p:extLst>
      <p:ext uri="{BB962C8B-B14F-4D97-AF65-F5344CB8AC3E}">
        <p14:creationId xmlns:p14="http://schemas.microsoft.com/office/powerpoint/2010/main" val="90849172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203D2863-C126-4DB5-9FF9-73E980E3FAED}" type="slidenum">
              <a:rPr lang="en-US" altLang="en-US"/>
              <a:pPr>
                <a:defRPr/>
              </a:pPr>
              <a:t>‹#›</a:t>
            </a:fld>
            <a:endParaRPr lang="en-US" altLang="en-US"/>
          </a:p>
        </p:txBody>
      </p:sp>
    </p:spTree>
    <p:extLst>
      <p:ext uri="{BB962C8B-B14F-4D97-AF65-F5344CB8AC3E}">
        <p14:creationId xmlns:p14="http://schemas.microsoft.com/office/powerpoint/2010/main" val="2420334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2438" y="198438"/>
            <a:ext cx="2057400" cy="59277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30238" y="198438"/>
            <a:ext cx="6019800" cy="59277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2FF6991B-75E7-4EC5-A585-995F4CFA7326}" type="slidenum">
              <a:rPr lang="en-US" altLang="en-US"/>
              <a:pPr>
                <a:defRPr/>
              </a:pPr>
              <a:t>‹#›</a:t>
            </a:fld>
            <a:endParaRPr lang="en-US" altLang="en-US"/>
          </a:p>
        </p:txBody>
      </p:sp>
    </p:spTree>
    <p:extLst>
      <p:ext uri="{BB962C8B-B14F-4D97-AF65-F5344CB8AC3E}">
        <p14:creationId xmlns:p14="http://schemas.microsoft.com/office/powerpoint/2010/main" val="83843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0238" y="198438"/>
            <a:ext cx="8229600" cy="1111250"/>
          </a:xfrm>
        </p:spPr>
        <p:txBody>
          <a:bodyPr/>
          <a:lstStyle/>
          <a:p>
            <a:r>
              <a:rPr lang="en-US"/>
              <a:t>Click to edit Master title style</a:t>
            </a:r>
          </a:p>
        </p:txBody>
      </p:sp>
      <p:sp>
        <p:nvSpPr>
          <p:cNvPr id="3" name="Text Placeholder 2"/>
          <p:cNvSpPr>
            <a:spLocks noGrp="1"/>
          </p:cNvSpPr>
          <p:nvPr>
            <p:ph type="body" sz="half" idx="1"/>
          </p:nvPr>
        </p:nvSpPr>
        <p:spPr>
          <a:xfrm>
            <a:off x="895350" y="1600200"/>
            <a:ext cx="3819525"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67275" y="1600200"/>
            <a:ext cx="3819525"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843E45C1-6184-4B59-AFD9-097D4FAF86E4}" type="slidenum">
              <a:rPr lang="en-US" altLang="en-US"/>
              <a:pPr>
                <a:defRPr/>
              </a:pPr>
              <a:t>‹#›</a:t>
            </a:fld>
            <a:endParaRPr lang="en-US" altLang="en-US"/>
          </a:p>
        </p:txBody>
      </p:sp>
    </p:spTree>
    <p:extLst>
      <p:ext uri="{BB962C8B-B14F-4D97-AF65-F5344CB8AC3E}">
        <p14:creationId xmlns:p14="http://schemas.microsoft.com/office/powerpoint/2010/main" val="2241448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30238" y="198438"/>
            <a:ext cx="8229600" cy="5927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F8CB7618-C482-4ABC-93D3-CDA4C65CDF86}" type="slidenum">
              <a:rPr lang="en-US" altLang="en-US"/>
              <a:pPr>
                <a:defRPr/>
              </a:pPr>
              <a:t>‹#›</a:t>
            </a:fld>
            <a:endParaRPr lang="en-US" altLang="en-US"/>
          </a:p>
        </p:txBody>
      </p:sp>
    </p:spTree>
    <p:extLst>
      <p:ext uri="{BB962C8B-B14F-4D97-AF65-F5344CB8AC3E}">
        <p14:creationId xmlns:p14="http://schemas.microsoft.com/office/powerpoint/2010/main" val="38539435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30238" y="198438"/>
            <a:ext cx="8229600" cy="111125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895350" y="1600200"/>
            <a:ext cx="7791450" cy="4525963"/>
          </a:xfrm>
        </p:spPr>
        <p:txBody>
          <a:bodyPr/>
          <a:lstStyle/>
          <a:p>
            <a:pPr lvl="0"/>
            <a:endParaRPr lang="en-US" noProof="0" dirty="0"/>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A0FB7545-C412-464B-8CF1-A30D3A2194E8}" type="slidenum">
              <a:rPr lang="en-US" altLang="en-US"/>
              <a:pPr>
                <a:defRPr/>
              </a:pPr>
              <a:t>‹#›</a:t>
            </a:fld>
            <a:endParaRPr lang="en-US" altLang="en-US"/>
          </a:p>
        </p:txBody>
      </p:sp>
    </p:spTree>
    <p:extLst>
      <p:ext uri="{BB962C8B-B14F-4D97-AF65-F5344CB8AC3E}">
        <p14:creationId xmlns:p14="http://schemas.microsoft.com/office/powerpoint/2010/main" val="445964424"/>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30238" y="198438"/>
            <a:ext cx="8229600" cy="111125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895350" y="1600200"/>
            <a:ext cx="3819525" cy="4525963"/>
          </a:xfrm>
        </p:spPr>
        <p:txBody>
          <a:bodyPr/>
          <a:lstStyle/>
          <a:p>
            <a:pPr lvl="0"/>
            <a:endParaRPr lang="en-US" noProof="0" dirty="0"/>
          </a:p>
        </p:txBody>
      </p:sp>
      <p:sp>
        <p:nvSpPr>
          <p:cNvPr id="4" name="Text Placeholder 3"/>
          <p:cNvSpPr>
            <a:spLocks noGrp="1"/>
          </p:cNvSpPr>
          <p:nvPr>
            <p:ph type="body" sz="half" idx="2"/>
          </p:nvPr>
        </p:nvSpPr>
        <p:spPr>
          <a:xfrm>
            <a:off x="4867275" y="1600200"/>
            <a:ext cx="3819525"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0AB17ACC-9FAC-41C7-B648-BDA4CA79AFA2}" type="slidenum">
              <a:rPr lang="en-US" altLang="en-US"/>
              <a:pPr>
                <a:defRPr/>
              </a:pPr>
              <a:t>‹#›</a:t>
            </a:fld>
            <a:endParaRPr lang="en-US" altLang="en-US"/>
          </a:p>
        </p:txBody>
      </p:sp>
    </p:spTree>
    <p:extLst>
      <p:ext uri="{BB962C8B-B14F-4D97-AF65-F5344CB8AC3E}">
        <p14:creationId xmlns:p14="http://schemas.microsoft.com/office/powerpoint/2010/main" val="81023640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15CDE375-D4A1-4F36-A4B5-E684F8B9C3C8}" type="slidenum">
              <a:rPr lang="en-US" altLang="en-US"/>
              <a:pPr>
                <a:defRPr/>
              </a:pPr>
              <a:t>‹#›</a:t>
            </a:fld>
            <a:endParaRPr lang="en-US" altLang="en-US"/>
          </a:p>
        </p:txBody>
      </p:sp>
    </p:spTree>
    <p:extLst>
      <p:ext uri="{BB962C8B-B14F-4D97-AF65-F5344CB8AC3E}">
        <p14:creationId xmlns:p14="http://schemas.microsoft.com/office/powerpoint/2010/main" val="662537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DC32FB0C-7939-430F-B92D-15948F390C0D}" type="slidenum">
              <a:rPr lang="en-US" altLang="en-US"/>
              <a:pPr>
                <a:defRPr/>
              </a:pPr>
              <a:t>‹#›</a:t>
            </a:fld>
            <a:endParaRPr lang="en-US" altLang="en-US"/>
          </a:p>
        </p:txBody>
      </p:sp>
    </p:spTree>
    <p:extLst>
      <p:ext uri="{BB962C8B-B14F-4D97-AF65-F5344CB8AC3E}">
        <p14:creationId xmlns:p14="http://schemas.microsoft.com/office/powerpoint/2010/main" val="320807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95350" y="1600200"/>
            <a:ext cx="38195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67275" y="1600200"/>
            <a:ext cx="38195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CE92D789-9B4D-49CA-ACDF-33D632D9F505}" type="slidenum">
              <a:rPr lang="en-US" altLang="en-US"/>
              <a:pPr>
                <a:defRPr/>
              </a:pPr>
              <a:t>‹#›</a:t>
            </a:fld>
            <a:endParaRPr lang="en-US" altLang="en-US"/>
          </a:p>
        </p:txBody>
      </p:sp>
    </p:spTree>
    <p:extLst>
      <p:ext uri="{BB962C8B-B14F-4D97-AF65-F5344CB8AC3E}">
        <p14:creationId xmlns:p14="http://schemas.microsoft.com/office/powerpoint/2010/main" val="1774451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pPr>
              <a:defRPr/>
            </a:pPr>
            <a:fld id="{2B58E649-87AE-4ED7-9BD7-F73252B735C1}" type="slidenum">
              <a:rPr lang="en-US" altLang="en-US"/>
              <a:pPr>
                <a:defRPr/>
              </a:pPr>
              <a:t>‹#›</a:t>
            </a:fld>
            <a:endParaRPr lang="en-US" altLang="en-US"/>
          </a:p>
        </p:txBody>
      </p:sp>
    </p:spTree>
    <p:extLst>
      <p:ext uri="{BB962C8B-B14F-4D97-AF65-F5344CB8AC3E}">
        <p14:creationId xmlns:p14="http://schemas.microsoft.com/office/powerpoint/2010/main" val="1064737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B7A6763E-5DD8-4018-9959-D0AE0CA4F36E}" type="slidenum">
              <a:rPr lang="en-US" altLang="en-US"/>
              <a:pPr>
                <a:defRPr/>
              </a:pPr>
              <a:t>‹#›</a:t>
            </a:fld>
            <a:endParaRPr lang="en-US" altLang="en-US"/>
          </a:p>
        </p:txBody>
      </p:sp>
    </p:spTree>
    <p:extLst>
      <p:ext uri="{BB962C8B-B14F-4D97-AF65-F5344CB8AC3E}">
        <p14:creationId xmlns:p14="http://schemas.microsoft.com/office/powerpoint/2010/main" val="3736475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pPr>
              <a:defRPr/>
            </a:pPr>
            <a:fld id="{FD07C333-6176-4AB5-8E49-D345C28E0C41}" type="slidenum">
              <a:rPr lang="en-US" altLang="en-US"/>
              <a:pPr>
                <a:defRPr/>
              </a:pPr>
              <a:t>‹#›</a:t>
            </a:fld>
            <a:endParaRPr lang="en-US" altLang="en-US"/>
          </a:p>
        </p:txBody>
      </p:sp>
    </p:spTree>
    <p:extLst>
      <p:ext uri="{BB962C8B-B14F-4D97-AF65-F5344CB8AC3E}">
        <p14:creationId xmlns:p14="http://schemas.microsoft.com/office/powerpoint/2010/main" val="450078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3AAAB698-93FD-4D5E-A235-251EF5B0D328}" type="slidenum">
              <a:rPr lang="en-US" altLang="en-US"/>
              <a:pPr>
                <a:defRPr/>
              </a:pPr>
              <a:t>‹#›</a:t>
            </a:fld>
            <a:endParaRPr lang="en-US" altLang="en-US"/>
          </a:p>
        </p:txBody>
      </p:sp>
    </p:spTree>
    <p:extLst>
      <p:ext uri="{BB962C8B-B14F-4D97-AF65-F5344CB8AC3E}">
        <p14:creationId xmlns:p14="http://schemas.microsoft.com/office/powerpoint/2010/main" val="3151377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0DB498BE-1A2D-4359-A5F0-EC33F44C90AC}" type="slidenum">
              <a:rPr lang="en-US" altLang="en-US"/>
              <a:pPr>
                <a:defRPr/>
              </a:pPr>
              <a:t>‹#›</a:t>
            </a:fld>
            <a:endParaRPr lang="en-US" altLang="en-US"/>
          </a:p>
        </p:txBody>
      </p:sp>
    </p:spTree>
    <p:extLst>
      <p:ext uri="{BB962C8B-B14F-4D97-AF65-F5344CB8AC3E}">
        <p14:creationId xmlns:p14="http://schemas.microsoft.com/office/powerpoint/2010/main" val="691323284"/>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58288" cy="1423988"/>
          </a:xfrm>
          <a:prstGeom prst="rect">
            <a:avLst/>
          </a:prstGeom>
          <a:solidFill>
            <a:srgbClr val="006699"/>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dirty="0" smtClean="0"/>
          </a:p>
        </p:txBody>
      </p:sp>
      <p:sp>
        <p:nvSpPr>
          <p:cNvPr id="1027" name="Rectangle 3"/>
          <p:cNvSpPr>
            <a:spLocks noGrp="1" noChangeArrowheads="1"/>
          </p:cNvSpPr>
          <p:nvPr>
            <p:ph type="title"/>
          </p:nvPr>
        </p:nvSpPr>
        <p:spPr bwMode="auto">
          <a:xfrm>
            <a:off x="630238" y="198438"/>
            <a:ext cx="8229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95350" y="1600200"/>
            <a:ext cx="779145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78021"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mn-cs"/>
              </a:defRPr>
            </a:lvl1pPr>
          </a:lstStyle>
          <a:p>
            <a:pPr>
              <a:defRPr/>
            </a:pPr>
            <a:endParaRPr lang="en-US"/>
          </a:p>
        </p:txBody>
      </p:sp>
      <p:sp>
        <p:nvSpPr>
          <p:cNvPr id="1878022"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mn-cs"/>
              </a:defRPr>
            </a:lvl1pPr>
          </a:lstStyle>
          <a:p>
            <a:pPr>
              <a:defRPr/>
            </a:pPr>
            <a:endParaRPr lang="en-US"/>
          </a:p>
        </p:txBody>
      </p:sp>
      <p:sp>
        <p:nvSpPr>
          <p:cNvPr id="1878023"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pitchFamily="34" charset="0"/>
                <a:cs typeface="Arial" pitchFamily="34" charset="0"/>
              </a:defRPr>
            </a:lvl1pPr>
          </a:lstStyle>
          <a:p>
            <a:pPr>
              <a:defRPr/>
            </a:pPr>
            <a:fld id="{EF0C9444-2E97-4846-9377-74C875169AEA}" type="slidenum">
              <a:rPr lang="en-US" altLang="en-US"/>
              <a:pPr>
                <a:defRPr/>
              </a:pPr>
              <a:t>‹#›</a:t>
            </a:fld>
            <a:endParaRPr lang="en-US" altLang="en-US"/>
          </a:p>
        </p:txBody>
      </p:sp>
      <p:sp>
        <p:nvSpPr>
          <p:cNvPr id="1032" name="Rectangle 8"/>
          <p:cNvSpPr>
            <a:spLocks noChangeArrowheads="1"/>
          </p:cNvSpPr>
          <p:nvPr userDrawn="1"/>
        </p:nvSpPr>
        <p:spPr bwMode="auto">
          <a:xfrm>
            <a:off x="0" y="0"/>
            <a:ext cx="9158288" cy="1423988"/>
          </a:xfrm>
          <a:prstGeom prst="rect">
            <a:avLst/>
          </a:prstGeom>
          <a:solidFill>
            <a:srgbClr val="006699"/>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dirty="0" smtClean="0"/>
          </a:p>
        </p:txBody>
      </p:sp>
    </p:spTree>
  </p:cSld>
  <p:clrMap bg1="lt1" tx1="dk1" bg2="lt2" tx2="dk2" accent1="accent1" accent2="accent2" accent3="accent3" accent4="accent4" accent5="accent5" accent6="accent6" hlink="hlink" folHlink="folHlink"/>
  <p:sldLayoutIdLst>
    <p:sldLayoutId id="2147487926" r:id="rId1"/>
    <p:sldLayoutId id="2147487912" r:id="rId2"/>
    <p:sldLayoutId id="2147487913" r:id="rId3"/>
    <p:sldLayoutId id="2147487914" r:id="rId4"/>
    <p:sldLayoutId id="2147487915" r:id="rId5"/>
    <p:sldLayoutId id="2147487916" r:id="rId6"/>
    <p:sldLayoutId id="2147487917" r:id="rId7"/>
    <p:sldLayoutId id="2147487918" r:id="rId8"/>
    <p:sldLayoutId id="2147487919" r:id="rId9"/>
    <p:sldLayoutId id="2147487920" r:id="rId10"/>
    <p:sldLayoutId id="2147487921" r:id="rId11"/>
    <p:sldLayoutId id="2147487922" r:id="rId12"/>
    <p:sldLayoutId id="2147487923" r:id="rId13"/>
    <p:sldLayoutId id="2147487924" r:id="rId14"/>
    <p:sldLayoutId id="2147487925" r:id="rId15"/>
  </p:sldLayoutIdLst>
  <p:transition/>
  <p:timing>
    <p:tnLst>
      <p:par>
        <p:cTn id="1" dur="indefinite" restart="never" nodeType="tmRoot"/>
      </p:par>
    </p:tnLst>
  </p:timing>
  <p:hf hdr="0" ftr="0" dt="0"/>
  <p:txStyles>
    <p:titleStyle>
      <a:lvl1pPr algn="ctr" rtl="0" eaLnBrk="0" fontAlgn="base" hangingPunct="0">
        <a:spcBef>
          <a:spcPct val="0"/>
        </a:spcBef>
        <a:spcAft>
          <a:spcPct val="0"/>
        </a:spcAft>
        <a:defRPr sz="3600" b="1">
          <a:solidFill>
            <a:schemeClr val="bg1"/>
          </a:solidFill>
          <a:latin typeface="+mj-lt"/>
          <a:ea typeface="+mj-ea"/>
          <a:cs typeface="+mj-cs"/>
        </a:defRPr>
      </a:lvl1pPr>
      <a:lvl2pPr algn="ctr" rtl="0" eaLnBrk="0" fontAlgn="base" hangingPunct="0">
        <a:spcBef>
          <a:spcPct val="0"/>
        </a:spcBef>
        <a:spcAft>
          <a:spcPct val="0"/>
        </a:spcAft>
        <a:defRPr sz="3600" b="1">
          <a:solidFill>
            <a:schemeClr val="bg1"/>
          </a:solidFill>
          <a:latin typeface="Arial" charset="0"/>
        </a:defRPr>
      </a:lvl2pPr>
      <a:lvl3pPr algn="ctr" rtl="0" eaLnBrk="0" fontAlgn="base" hangingPunct="0">
        <a:spcBef>
          <a:spcPct val="0"/>
        </a:spcBef>
        <a:spcAft>
          <a:spcPct val="0"/>
        </a:spcAft>
        <a:defRPr sz="3600" b="1">
          <a:solidFill>
            <a:schemeClr val="bg1"/>
          </a:solidFill>
          <a:latin typeface="Arial" charset="0"/>
        </a:defRPr>
      </a:lvl3pPr>
      <a:lvl4pPr algn="ctr" rtl="0" eaLnBrk="0" fontAlgn="base" hangingPunct="0">
        <a:spcBef>
          <a:spcPct val="0"/>
        </a:spcBef>
        <a:spcAft>
          <a:spcPct val="0"/>
        </a:spcAft>
        <a:defRPr sz="3600" b="1">
          <a:solidFill>
            <a:schemeClr val="bg1"/>
          </a:solidFill>
          <a:latin typeface="Arial" charset="0"/>
        </a:defRPr>
      </a:lvl4pPr>
      <a:lvl5pPr algn="ctr" rtl="0" eaLnBrk="0" fontAlgn="base" hangingPunct="0">
        <a:spcBef>
          <a:spcPct val="0"/>
        </a:spcBef>
        <a:spcAft>
          <a:spcPct val="0"/>
        </a:spcAft>
        <a:defRPr sz="3600" b="1">
          <a:solidFill>
            <a:schemeClr val="bg1"/>
          </a:solidFill>
          <a:latin typeface="Arial" charset="0"/>
        </a:defRPr>
      </a:lvl5pPr>
      <a:lvl6pPr marL="457200" algn="ctr" rtl="0" fontAlgn="base">
        <a:spcBef>
          <a:spcPct val="0"/>
        </a:spcBef>
        <a:spcAft>
          <a:spcPct val="0"/>
        </a:spcAft>
        <a:defRPr sz="3600" b="1">
          <a:solidFill>
            <a:schemeClr val="bg1"/>
          </a:solidFill>
          <a:latin typeface="Arial" charset="0"/>
        </a:defRPr>
      </a:lvl6pPr>
      <a:lvl7pPr marL="914400" algn="ctr" rtl="0" fontAlgn="base">
        <a:spcBef>
          <a:spcPct val="0"/>
        </a:spcBef>
        <a:spcAft>
          <a:spcPct val="0"/>
        </a:spcAft>
        <a:defRPr sz="3600" b="1">
          <a:solidFill>
            <a:schemeClr val="bg1"/>
          </a:solidFill>
          <a:latin typeface="Arial" charset="0"/>
        </a:defRPr>
      </a:lvl7pPr>
      <a:lvl8pPr marL="1371600" algn="ctr" rtl="0" fontAlgn="base">
        <a:spcBef>
          <a:spcPct val="0"/>
        </a:spcBef>
        <a:spcAft>
          <a:spcPct val="0"/>
        </a:spcAft>
        <a:defRPr sz="3600" b="1">
          <a:solidFill>
            <a:schemeClr val="bg1"/>
          </a:solidFill>
          <a:latin typeface="Arial" charset="0"/>
        </a:defRPr>
      </a:lvl8pPr>
      <a:lvl9pPr marL="1828800" algn="ctr" rtl="0" fontAlgn="base">
        <a:spcBef>
          <a:spcPct val="0"/>
        </a:spcBef>
        <a:spcAft>
          <a:spcPct val="0"/>
        </a:spcAft>
        <a:defRPr sz="3600" b="1">
          <a:solidFill>
            <a:schemeClr val="bg1"/>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3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 Id="rId3" Type="http://schemas.openxmlformats.org/officeDocument/2006/relationships/chart" Target="../charts/chart1.xml"/>
</Relationships>

</file>

<file path=ppt/slides/_rels/slide3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 Id="rId3" Type="http://schemas.openxmlformats.org/officeDocument/2006/relationships/chart" Target="../charts/chart2.xml"/>
</Relationships>

</file>

<file path=ppt/slides/_rels/slide3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3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_rels/slide38.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10.xml"/>
  <Relationship Id="rId3" Type="http://schemas.openxmlformats.org/officeDocument/2006/relationships/chart" Target="../charts/chart3.xml"/>
</Relationships>

</file>

<file path=ppt/slides/_rels/slide39.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40.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4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3.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4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4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4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4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png"/>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1188"/>
            <a:ext cx="7772400" cy="1470025"/>
          </a:xfrm>
        </p:spPr>
        <p:txBody>
          <a:bodyPr>
            <a:noAutofit/>
          </a:bodyPr>
          <a:lstStyle/>
          <a:p>
            <a:pPr eaLnBrk="1" hangingPunct="1">
              <a:defRPr/>
            </a:pPr>
            <a:r>
              <a:rPr lang="en-US" altLang="en-US" dirty="0" smtClean="0">
                <a:solidFill>
                  <a:schemeClr val="tx1"/>
                </a:solidFill>
                <a:effectLst>
                  <a:outerShdw blurRad="38100" dist="38100" dir="2700000" algn="tl">
                    <a:srgbClr val="C0C0C0"/>
                  </a:outerShdw>
                </a:effectLst>
              </a:rPr>
              <a:t/>
            </a:r>
            <a:br>
              <a:rPr lang="en-US" altLang="en-US" dirty="0" smtClean="0">
                <a:solidFill>
                  <a:schemeClr val="tx1"/>
                </a:solidFill>
                <a:effectLst>
                  <a:outerShdw blurRad="38100" dist="38100" dir="2700000" algn="tl">
                    <a:srgbClr val="C0C0C0"/>
                  </a:outerShdw>
                </a:effectLst>
              </a:rPr>
            </a:br>
            <a:r>
              <a:rPr lang="en-US" altLang="en-US" sz="4400" dirty="0" smtClean="0">
                <a:solidFill>
                  <a:schemeClr val="tx1"/>
                </a:solidFill>
                <a:effectLst>
                  <a:outerShdw blurRad="38100" dist="38100" dir="2700000" algn="tl">
                    <a:srgbClr val="C0C0C0"/>
                  </a:outerShdw>
                </a:effectLst>
              </a:rPr>
              <a:t>Governor’s Advisory Committee for the Childhood Lead Poisoning Prevention Program</a:t>
            </a:r>
            <a:br>
              <a:rPr lang="en-US" altLang="en-US" sz="4400" dirty="0" smtClean="0">
                <a:solidFill>
                  <a:schemeClr val="tx1"/>
                </a:solidFill>
                <a:effectLst>
                  <a:outerShdw blurRad="38100" dist="38100" dir="2700000" algn="tl">
                    <a:srgbClr val="C0C0C0"/>
                  </a:outerShdw>
                </a:effectLst>
              </a:rPr>
            </a:br>
            <a:endParaRPr lang="en-US" dirty="0">
              <a:solidFill>
                <a:schemeClr val="tx1"/>
              </a:solidFill>
            </a:endParaRPr>
          </a:p>
        </p:txBody>
      </p:sp>
      <p:sp>
        <p:nvSpPr>
          <p:cNvPr id="3075" name="Subtitle 2"/>
          <p:cNvSpPr>
            <a:spLocks noGrp="1"/>
          </p:cNvSpPr>
          <p:nvPr>
            <p:ph type="subTitle" idx="1"/>
          </p:nvPr>
        </p:nvSpPr>
        <p:spPr>
          <a:xfrm>
            <a:off x="1371600" y="3970338"/>
            <a:ext cx="6400800" cy="1752600"/>
          </a:xfrm>
        </p:spPr>
        <p:txBody>
          <a:bodyPr/>
          <a:lstStyle/>
          <a:p>
            <a:r>
              <a:rPr lang="en-US" altLang="en-US" sz="3200" b="1" smtClean="0">
                <a:solidFill>
                  <a:srgbClr val="336699"/>
                </a:solidFill>
              </a:rPr>
              <a:t>Bureau of Environmental Health</a:t>
            </a:r>
          </a:p>
          <a:p>
            <a:r>
              <a:rPr lang="en-US" altLang="en-US" sz="3200" b="1" smtClean="0">
                <a:solidFill>
                  <a:srgbClr val="336699"/>
                </a:solidFill>
              </a:rPr>
              <a:t> Childhood Lead Poisoning Prevention Program</a:t>
            </a:r>
          </a:p>
          <a:p>
            <a:r>
              <a:rPr lang="en-US" altLang="en-US" sz="3200" b="1" smtClean="0">
                <a:solidFill>
                  <a:srgbClr val="336699"/>
                </a:solidFill>
              </a:rPr>
              <a:t>June 6, 2016</a:t>
            </a:r>
          </a:p>
        </p:txBody>
      </p:sp>
      <p:pic>
        <p:nvPicPr>
          <p:cNvPr id="3076" name="Picture 3" descr="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sp>
        <p:nvSpPr>
          <p:cNvPr id="12291" name="Text Placeholder 2"/>
          <p:cNvSpPr>
            <a:spLocks noGrp="1"/>
          </p:cNvSpPr>
          <p:nvPr>
            <p:ph type="body" idx="1"/>
          </p:nvPr>
        </p:nvSpPr>
        <p:spPr/>
        <p:txBody>
          <a:bodyPr/>
          <a:lstStyle/>
          <a:p>
            <a:r>
              <a:rPr lang="en-US" altLang="en-US" sz="4000" smtClean="0"/>
              <a:t>Lead Regulation Promulgation Process and Planned Schedule</a:t>
            </a:r>
          </a:p>
        </p:txBody>
      </p:sp>
      <p:sp>
        <p:nvSpPr>
          <p:cNvPr id="122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2A3E364A-A79B-4FB6-9B0C-872ED79D4D10}" type="slidenum">
              <a:rPr lang="en-US" altLang="en-US" sz="1400" smtClean="0">
                <a:cs typeface="Arial" charset="0"/>
              </a:rPr>
              <a:pPr>
                <a:spcBef>
                  <a:spcPct val="0"/>
                </a:spcBef>
                <a:buFontTx/>
                <a:buNone/>
              </a:pPr>
              <a:t>10</a:t>
            </a:fld>
            <a:endParaRPr lang="en-US" altLang="en-US" sz="1400" smtClean="0">
              <a:cs typeface="Arial" charset="0"/>
            </a:endParaRPr>
          </a:p>
        </p:txBody>
      </p:sp>
      <p:pic>
        <p:nvPicPr>
          <p:cNvPr id="12293"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smtClean="0"/>
              <a:t>Planned Schedule for Lead Regulation Amendments</a:t>
            </a:r>
          </a:p>
        </p:txBody>
      </p:sp>
      <p:sp>
        <p:nvSpPr>
          <p:cNvPr id="13315" name="Content Placeholder 2"/>
          <p:cNvSpPr>
            <a:spLocks noGrp="1"/>
          </p:cNvSpPr>
          <p:nvPr>
            <p:ph idx="1"/>
          </p:nvPr>
        </p:nvSpPr>
        <p:spPr>
          <a:xfrm>
            <a:off x="630238" y="1600200"/>
            <a:ext cx="8056562" cy="4525963"/>
          </a:xfrm>
        </p:spPr>
        <p:txBody>
          <a:bodyPr/>
          <a:lstStyle/>
          <a:p>
            <a:r>
              <a:rPr lang="en-US" altLang="en-US" sz="2400" smtClean="0"/>
              <a:t>Review and comment by the Governor’s Advisory Committee. Up to two meetings expected. (June)</a:t>
            </a:r>
          </a:p>
          <a:p>
            <a:r>
              <a:rPr lang="en-US" altLang="en-US" sz="2400" smtClean="0"/>
              <a:t>Final preparation of proposed amendments by Lead Program staff. (June/July)</a:t>
            </a:r>
          </a:p>
          <a:p>
            <a:r>
              <a:rPr lang="en-US" altLang="en-US" sz="2400" smtClean="0"/>
              <a:t>Presentation of proposed amendments to the Public Health Council for briefing (no vote). (Summer)</a:t>
            </a:r>
          </a:p>
          <a:p>
            <a:r>
              <a:rPr lang="en-US" altLang="en-US" sz="2400" smtClean="0"/>
              <a:t>Public comment period and hearings.  We expect to hold two public hearings. (Summer)</a:t>
            </a:r>
          </a:p>
          <a:p>
            <a:r>
              <a:rPr lang="en-US" altLang="en-US" sz="2400" smtClean="0"/>
              <a:t>Review of public comments and changes to draft regulations, if warranted. (Summer/Fall)</a:t>
            </a:r>
          </a:p>
          <a:p>
            <a:endParaRPr lang="en-US" altLang="en-US" smtClean="0"/>
          </a:p>
        </p:txBody>
      </p:sp>
      <p:sp>
        <p:nvSpPr>
          <p:cNvPr id="133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48B77D16-3A2B-4288-90BA-B3B8F4CE66FD}" type="slidenum">
              <a:rPr lang="en-US" altLang="en-US" sz="1400" smtClean="0">
                <a:cs typeface="Arial" charset="0"/>
              </a:rPr>
              <a:pPr>
                <a:spcBef>
                  <a:spcPct val="0"/>
                </a:spcBef>
                <a:buFontTx/>
                <a:buNone/>
              </a:pPr>
              <a:t>11</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smtClean="0"/>
              <a:t>Planned Schedule for Lead Regulation Amendments</a:t>
            </a:r>
          </a:p>
        </p:txBody>
      </p:sp>
      <p:sp>
        <p:nvSpPr>
          <p:cNvPr id="14339" name="Content Placeholder 2"/>
          <p:cNvSpPr>
            <a:spLocks noGrp="1"/>
          </p:cNvSpPr>
          <p:nvPr>
            <p:ph idx="1"/>
          </p:nvPr>
        </p:nvSpPr>
        <p:spPr/>
        <p:txBody>
          <a:bodyPr/>
          <a:lstStyle/>
          <a:p>
            <a:r>
              <a:rPr lang="en-US" altLang="en-US" sz="2400" smtClean="0"/>
              <a:t>Review and comment by the Governor’s Advisory Committee. (Fall)</a:t>
            </a:r>
          </a:p>
          <a:p>
            <a:r>
              <a:rPr lang="en-US" altLang="en-US" sz="2400" smtClean="0"/>
              <a:t>Preparation of final proposed amendments by Lead Program staff. (Fall)</a:t>
            </a:r>
          </a:p>
          <a:p>
            <a:r>
              <a:rPr lang="en-US" altLang="en-US" sz="2400" smtClean="0"/>
              <a:t>Presentation to the Public Health Council for final promulgation (vote). (Fall/Winter)</a:t>
            </a:r>
          </a:p>
          <a:p>
            <a:r>
              <a:rPr lang="en-US" altLang="en-US" sz="2400" smtClean="0"/>
              <a:t>File with Secretary of State’s Office for publication in the Massachusetts Register.  Regulations become effective upon publication. (Winter)</a:t>
            </a:r>
          </a:p>
          <a:p>
            <a:endParaRPr lang="en-US" altLang="en-US" smtClean="0"/>
          </a:p>
        </p:txBody>
      </p:sp>
      <p:sp>
        <p:nvSpPr>
          <p:cNvPr id="143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1639EC26-FB7C-4BD2-BE71-D4D3A805DAD6}" type="slidenum">
              <a:rPr lang="en-US" altLang="en-US" sz="1400" smtClean="0">
                <a:cs typeface="Arial" charset="0"/>
              </a:rPr>
              <a:pPr>
                <a:spcBef>
                  <a:spcPct val="0"/>
                </a:spcBef>
                <a:buFontTx/>
                <a:buNone/>
              </a:pPr>
              <a:t>12</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15363" name="Text Placeholder 2"/>
          <p:cNvSpPr>
            <a:spLocks noGrp="1"/>
          </p:cNvSpPr>
          <p:nvPr>
            <p:ph type="body" idx="1"/>
          </p:nvPr>
        </p:nvSpPr>
        <p:spPr/>
        <p:txBody>
          <a:bodyPr/>
          <a:lstStyle/>
          <a:p>
            <a:r>
              <a:rPr lang="en-US" altLang="en-US" sz="4000" smtClean="0"/>
              <a:t>MA Childhood Lead Poisoning Prevention Program</a:t>
            </a:r>
          </a:p>
        </p:txBody>
      </p:sp>
      <p:sp>
        <p:nvSpPr>
          <p:cNvPr id="1536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41569763-2E9F-4840-B932-680FD2C874F1}" type="slidenum">
              <a:rPr lang="en-US" altLang="en-US" sz="1400" smtClean="0">
                <a:cs typeface="Arial" charset="0"/>
              </a:rPr>
              <a:pPr>
                <a:spcBef>
                  <a:spcPct val="0"/>
                </a:spcBef>
                <a:buFontTx/>
                <a:buNone/>
              </a:pPr>
              <a:t>13</a:t>
            </a:fld>
            <a:endParaRPr lang="en-US" altLang="en-US" sz="1400" smtClean="0">
              <a:cs typeface="Arial" charset="0"/>
            </a:endParaRPr>
          </a:p>
        </p:txBody>
      </p:sp>
      <p:pic>
        <p:nvPicPr>
          <p:cNvPr id="15365"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Why Do We Care About Lead Poisoning? </a:t>
            </a:r>
          </a:p>
        </p:txBody>
      </p:sp>
      <p:sp>
        <p:nvSpPr>
          <p:cNvPr id="16387" name="Content Placeholder 2"/>
          <p:cNvSpPr>
            <a:spLocks noGrp="1"/>
          </p:cNvSpPr>
          <p:nvPr>
            <p:ph idx="1"/>
          </p:nvPr>
        </p:nvSpPr>
        <p:spPr>
          <a:xfrm>
            <a:off x="630238" y="1600200"/>
            <a:ext cx="8056562" cy="4525963"/>
          </a:xfrm>
        </p:spPr>
        <p:txBody>
          <a:bodyPr/>
          <a:lstStyle/>
          <a:p>
            <a:r>
              <a:rPr lang="en-US" altLang="en-US" sz="2400" smtClean="0"/>
              <a:t>Childhood lead exposure is a serious public health issue with significant implications. </a:t>
            </a:r>
            <a:br>
              <a:rPr lang="en-US" altLang="en-US" sz="2400" smtClean="0"/>
            </a:br>
            <a:endParaRPr lang="en-US" altLang="en-US" sz="2400" smtClean="0"/>
          </a:p>
          <a:p>
            <a:r>
              <a:rPr lang="en-US" altLang="en-US" sz="2400" smtClean="0"/>
              <a:t>Exposing a child to even small amounts of lead can cause severe – and irreversible – damage to mental and physical development.</a:t>
            </a:r>
            <a:br>
              <a:rPr lang="en-US" altLang="en-US" sz="2400" smtClean="0"/>
            </a:br>
            <a:endParaRPr lang="en-US" altLang="en-US" sz="2400" smtClean="0"/>
          </a:p>
          <a:p>
            <a:r>
              <a:rPr lang="en-US" altLang="en-US" sz="2400" smtClean="0"/>
              <a:t>Lead is a poison that affects virtually every system in the human body. </a:t>
            </a:r>
            <a:br>
              <a:rPr lang="en-US" altLang="en-US" sz="2400" smtClean="0"/>
            </a:br>
            <a:endParaRPr lang="en-US" altLang="en-US" sz="2400" smtClean="0"/>
          </a:p>
          <a:p>
            <a:r>
              <a:rPr lang="en-US" altLang="en-US" sz="2400" smtClean="0"/>
              <a:t>There is no safe level of lead.</a:t>
            </a:r>
          </a:p>
          <a:p>
            <a:endParaRPr lang="en-US" altLang="en-US" smtClean="0"/>
          </a:p>
          <a:p>
            <a:endParaRPr lang="en-US" altLang="en-US" smtClean="0"/>
          </a:p>
        </p:txBody>
      </p:sp>
      <p:sp>
        <p:nvSpPr>
          <p:cNvPr id="1638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A7F59977-FBF7-4E63-8FE7-B12BB97CC311}" type="slidenum">
              <a:rPr lang="en-US" altLang="en-US" sz="1400" smtClean="0">
                <a:cs typeface="Arial" charset="0"/>
              </a:rPr>
              <a:pPr>
                <a:spcBef>
                  <a:spcPct val="0"/>
                </a:spcBef>
                <a:buFontTx/>
                <a:buNone/>
              </a:pPr>
              <a:t>14</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Why Do We Care About Lead Poisoning?</a:t>
            </a:r>
          </a:p>
        </p:txBody>
      </p:sp>
      <p:sp>
        <p:nvSpPr>
          <p:cNvPr id="17411" name="Content Placeholder 2"/>
          <p:cNvSpPr>
            <a:spLocks noGrp="1"/>
          </p:cNvSpPr>
          <p:nvPr>
            <p:ph idx="1"/>
          </p:nvPr>
        </p:nvSpPr>
        <p:spPr>
          <a:xfrm>
            <a:off x="346075" y="1719263"/>
            <a:ext cx="8340725" cy="4525962"/>
          </a:xfrm>
        </p:spPr>
        <p:txBody>
          <a:bodyPr/>
          <a:lstStyle/>
          <a:p>
            <a:pPr eaLnBrk="1" hangingPunct="1"/>
            <a:r>
              <a:rPr lang="en-US" altLang="en-US" sz="2400" smtClean="0"/>
              <a:t>Lead is particularly harmful to the developing brain and nervous system of fetuses and young children. </a:t>
            </a:r>
            <a:br>
              <a:rPr lang="en-US" altLang="en-US" sz="2400" smtClean="0"/>
            </a:br>
            <a:endParaRPr lang="en-US" altLang="en-US" sz="2400" smtClean="0"/>
          </a:p>
          <a:p>
            <a:pPr eaLnBrk="1" hangingPunct="1"/>
            <a:r>
              <a:rPr lang="en-US" altLang="en-US" sz="2400" smtClean="0"/>
              <a:t>Very high levels in children can cause severe neurologic problems such as coma, convulsion, and even death (rare in the US). </a:t>
            </a:r>
            <a:br>
              <a:rPr lang="en-US" altLang="en-US" sz="2400" smtClean="0"/>
            </a:br>
            <a:endParaRPr lang="en-US" altLang="en-US" sz="2400" smtClean="0"/>
          </a:p>
          <a:p>
            <a:pPr eaLnBrk="1" hangingPunct="1"/>
            <a:r>
              <a:rPr lang="en-US" altLang="en-US" sz="2400" smtClean="0"/>
              <a:t>Lower levels cause adverse effects on the central nervous system, kidneys, and can damage the formation of blood cells. </a:t>
            </a:r>
          </a:p>
        </p:txBody>
      </p:sp>
      <p:sp>
        <p:nvSpPr>
          <p:cNvPr id="1741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FF4E4162-010E-45DA-9895-B6F284852AD5}" type="slidenum">
              <a:rPr lang="en-US" altLang="en-US" sz="1400" smtClean="0">
                <a:cs typeface="Arial" charset="0"/>
              </a:rPr>
              <a:pPr>
                <a:spcBef>
                  <a:spcPct val="0"/>
                </a:spcBef>
                <a:buFontTx/>
                <a:buNone/>
              </a:pPr>
              <a:t>15</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Why Do We Care About Lead Poisoning?</a:t>
            </a:r>
          </a:p>
        </p:txBody>
      </p:sp>
      <p:sp>
        <p:nvSpPr>
          <p:cNvPr id="18435" name="Content Placeholder 2"/>
          <p:cNvSpPr>
            <a:spLocks noGrp="1"/>
          </p:cNvSpPr>
          <p:nvPr>
            <p:ph idx="1"/>
          </p:nvPr>
        </p:nvSpPr>
        <p:spPr>
          <a:xfrm>
            <a:off x="471488" y="1600200"/>
            <a:ext cx="8215312" cy="4525963"/>
          </a:xfrm>
        </p:spPr>
        <p:txBody>
          <a:bodyPr/>
          <a:lstStyle/>
          <a:p>
            <a:r>
              <a:rPr lang="en-US" altLang="en-US" sz="2400" smtClean="0"/>
              <a:t>Lead exposure is associated with decreased intelligence and impaired neurobehavioral development.</a:t>
            </a:r>
            <a:br>
              <a:rPr lang="en-US" altLang="en-US" sz="2400" smtClean="0"/>
            </a:br>
            <a:r>
              <a:rPr lang="en-US" altLang="en-US" sz="2400" smtClean="0"/>
              <a:t> </a:t>
            </a:r>
          </a:p>
          <a:p>
            <a:r>
              <a:rPr lang="en-US" altLang="en-US" sz="2400" smtClean="0"/>
              <a:t>Numerous studies have documented correlations between childhood lead poisoning and future school performance, unemployment, crime, violence, and incarceration.</a:t>
            </a:r>
            <a:br>
              <a:rPr lang="en-US" altLang="en-US" sz="2400" smtClean="0"/>
            </a:br>
            <a:endParaRPr lang="en-US" altLang="en-US" sz="2400" smtClean="0"/>
          </a:p>
          <a:p>
            <a:r>
              <a:rPr lang="en-US" altLang="en-US" sz="2400" smtClean="0"/>
              <a:t>Young children have a higher risk for exposure because they have frequent hand-to-mouth activity and absorb lead more easily.</a:t>
            </a:r>
          </a:p>
        </p:txBody>
      </p:sp>
      <p:sp>
        <p:nvSpPr>
          <p:cNvPr id="1843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B75F5625-30CE-4283-9573-DF5A1F2B84CA}" type="slidenum">
              <a:rPr lang="en-US" altLang="en-US" sz="1400" smtClean="0">
                <a:cs typeface="Arial" charset="0"/>
              </a:rPr>
              <a:pPr>
                <a:spcBef>
                  <a:spcPct val="0"/>
                </a:spcBef>
                <a:buFontTx/>
                <a:buNone/>
              </a:pPr>
              <a:t>16</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Why Do We Care About Lead Poisoning?</a:t>
            </a:r>
          </a:p>
        </p:txBody>
      </p:sp>
      <p:sp>
        <p:nvSpPr>
          <p:cNvPr id="19459" name="Content Placeholder 2"/>
          <p:cNvSpPr>
            <a:spLocks noGrp="1"/>
          </p:cNvSpPr>
          <p:nvPr>
            <p:ph idx="1"/>
          </p:nvPr>
        </p:nvSpPr>
        <p:spPr>
          <a:xfrm>
            <a:off x="442913" y="1600200"/>
            <a:ext cx="8243887" cy="4745038"/>
          </a:xfrm>
        </p:spPr>
        <p:txBody>
          <a:bodyPr/>
          <a:lstStyle/>
          <a:p>
            <a:r>
              <a:rPr lang="en-US" altLang="en-US" sz="2400" smtClean="0"/>
              <a:t>Research suggests that the largest portion of intellectual impairment in a child occurs at low levels of lead exposure. </a:t>
            </a:r>
            <a:br>
              <a:rPr lang="en-US" altLang="en-US" sz="2400" smtClean="0"/>
            </a:br>
            <a:endParaRPr lang="en-US" altLang="en-US" sz="2400" smtClean="0"/>
          </a:p>
          <a:p>
            <a:r>
              <a:rPr lang="en-US" altLang="en-US" sz="2400" smtClean="0"/>
              <a:t>Lead affects children in all MA communities; however, data show that gateway and lower income communities with higher minority populations are disproportionally impacted, making lead exposure a critical health equity issue. </a:t>
            </a:r>
          </a:p>
          <a:p>
            <a:endParaRPr lang="en-US" altLang="en-US" smtClean="0"/>
          </a:p>
        </p:txBody>
      </p:sp>
      <p:sp>
        <p:nvSpPr>
          <p:cNvPr id="1946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E8C5D78C-D41A-4FBA-B1F3-CC8A8207A495}" type="slidenum">
              <a:rPr lang="en-US" altLang="en-US" sz="1400" smtClean="0">
                <a:cs typeface="Arial" charset="0"/>
              </a:rPr>
              <a:pPr>
                <a:spcBef>
                  <a:spcPct val="0"/>
                </a:spcBef>
                <a:buFontTx/>
                <a:buNone/>
              </a:pPr>
              <a:t>17</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46075" y="198438"/>
            <a:ext cx="8513763" cy="1111250"/>
          </a:xfrm>
        </p:spPr>
        <p:txBody>
          <a:bodyPr/>
          <a:lstStyle/>
          <a:p>
            <a:r>
              <a:rPr lang="en-US" altLang="en-US" smtClean="0"/>
              <a:t/>
            </a:r>
            <a:br>
              <a:rPr lang="en-US" altLang="en-US" smtClean="0"/>
            </a:br>
            <a:r>
              <a:rPr lang="en-US" altLang="en-US" smtClean="0"/>
              <a:t>How are most children exposed to lead?</a:t>
            </a:r>
            <a:r>
              <a:rPr lang="en-US" altLang="en-US" smtClean="0">
                <a:solidFill>
                  <a:srgbClr val="219797"/>
                </a:solidFill>
              </a:rPr>
              <a:t/>
            </a:r>
            <a:br>
              <a:rPr lang="en-US" altLang="en-US" smtClean="0">
                <a:solidFill>
                  <a:srgbClr val="219797"/>
                </a:solidFill>
              </a:rPr>
            </a:br>
            <a:endParaRPr lang="en-US" altLang="en-US" smtClean="0"/>
          </a:p>
        </p:txBody>
      </p:sp>
      <p:sp>
        <p:nvSpPr>
          <p:cNvPr id="20483" name="Content Placeholder 2"/>
          <p:cNvSpPr>
            <a:spLocks noGrp="1"/>
          </p:cNvSpPr>
          <p:nvPr>
            <p:ph idx="1"/>
          </p:nvPr>
        </p:nvSpPr>
        <p:spPr>
          <a:xfrm>
            <a:off x="346075" y="1600200"/>
            <a:ext cx="8340725" cy="4525963"/>
          </a:xfrm>
        </p:spPr>
        <p:txBody>
          <a:bodyPr/>
          <a:lstStyle/>
          <a:p>
            <a:pPr marL="342900" lvl="1" indent="-342900" eaLnBrk="1" hangingPunct="1">
              <a:buFontTx/>
              <a:buChar char="•"/>
            </a:pPr>
            <a:r>
              <a:rPr lang="en-US" altLang="en-US" sz="2400" smtClean="0"/>
              <a:t>The most common source of lead exposure for children is deteriorated lead paint from older housing. </a:t>
            </a:r>
          </a:p>
          <a:p>
            <a:pPr marL="742950" lvl="2" indent="-342900" eaLnBrk="1" hangingPunct="1"/>
            <a:r>
              <a:rPr lang="en-US" altLang="en-US" smtClean="0"/>
              <a:t>2,043,518 dwelling units in MA ( approximately 76% of housing stock) were about built before 1978</a:t>
            </a:r>
            <a:br>
              <a:rPr lang="en-US" altLang="en-US" smtClean="0"/>
            </a:br>
            <a:endParaRPr lang="en-US" altLang="en-US" smtClean="0"/>
          </a:p>
          <a:p>
            <a:pPr eaLnBrk="1" hangingPunct="1"/>
            <a:r>
              <a:rPr lang="en-US" altLang="en-US" sz="2400" smtClean="0"/>
              <a:t>The primary route of exposure for children is by ingesting dust or soil contaminated by leaded paint (windows, loose paint, unsafe renovations). </a:t>
            </a:r>
          </a:p>
        </p:txBody>
      </p:sp>
      <p:sp>
        <p:nvSpPr>
          <p:cNvPr id="204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4113A3ED-B6B6-48C5-B995-FD152FAF5BB4}" type="slidenum">
              <a:rPr lang="en-US" altLang="en-US" sz="1400" smtClean="0">
                <a:cs typeface="Arial" charset="0"/>
              </a:rPr>
              <a:pPr>
                <a:spcBef>
                  <a:spcPct val="0"/>
                </a:spcBef>
                <a:buFontTx/>
                <a:buNone/>
              </a:pPr>
              <a:t>18</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t>Non-paint Sources</a:t>
            </a:r>
          </a:p>
        </p:txBody>
      </p:sp>
      <p:sp>
        <p:nvSpPr>
          <p:cNvPr id="21507" name="Content Placeholder 2"/>
          <p:cNvSpPr>
            <a:spLocks noGrp="1"/>
          </p:cNvSpPr>
          <p:nvPr>
            <p:ph idx="1"/>
          </p:nvPr>
        </p:nvSpPr>
        <p:spPr>
          <a:xfrm>
            <a:off x="222250" y="1600200"/>
            <a:ext cx="8464550" cy="5121275"/>
          </a:xfrm>
        </p:spPr>
        <p:txBody>
          <a:bodyPr/>
          <a:lstStyle/>
          <a:p>
            <a:r>
              <a:rPr lang="en-US" altLang="en-US" sz="2400" smtClean="0"/>
              <a:t>Lead can be found elsewhere in a child’s environment, for example: </a:t>
            </a:r>
          </a:p>
          <a:p>
            <a:pPr lvl="1"/>
            <a:r>
              <a:rPr lang="en-US" altLang="en-US" sz="2400" smtClean="0"/>
              <a:t>Air </a:t>
            </a:r>
          </a:p>
          <a:p>
            <a:pPr lvl="1"/>
            <a:r>
              <a:rPr lang="en-US" altLang="en-US" sz="2400" smtClean="0"/>
              <a:t>Soil </a:t>
            </a:r>
          </a:p>
          <a:p>
            <a:pPr lvl="1"/>
            <a:r>
              <a:rPr lang="en-US" altLang="en-US" sz="2400" smtClean="0"/>
              <a:t>Water</a:t>
            </a:r>
          </a:p>
          <a:p>
            <a:pPr lvl="1"/>
            <a:r>
              <a:rPr lang="en-US" altLang="en-US" sz="2400" smtClean="0"/>
              <a:t>Plumbing</a:t>
            </a:r>
          </a:p>
          <a:p>
            <a:pPr lvl="1"/>
            <a:r>
              <a:rPr lang="en-US" altLang="en-US" sz="2400" smtClean="0"/>
              <a:t>Toys and Jewelry</a:t>
            </a:r>
          </a:p>
          <a:p>
            <a:pPr lvl="1"/>
            <a:r>
              <a:rPr lang="en-US" altLang="en-US" sz="2400" smtClean="0"/>
              <a:t>Traditional folk remedies; and</a:t>
            </a:r>
          </a:p>
          <a:p>
            <a:pPr lvl="1"/>
            <a:r>
              <a:rPr lang="en-US" altLang="en-US" sz="2400" smtClean="0"/>
              <a:t>Imported foods/cooking items</a:t>
            </a:r>
          </a:p>
        </p:txBody>
      </p:sp>
      <p:sp>
        <p:nvSpPr>
          <p:cNvPr id="215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5934866F-8FAE-47CD-A53E-7661EFD722CB}" type="slidenum">
              <a:rPr lang="en-US" altLang="en-US" sz="1400" smtClean="0">
                <a:cs typeface="Arial" charset="0"/>
              </a:rPr>
              <a:pPr>
                <a:spcBef>
                  <a:spcPct val="0"/>
                </a:spcBef>
                <a:buFontTx/>
                <a:buNone/>
              </a:pPr>
              <a:t>19</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smtClean="0"/>
              <a:t>Agenda – June 6, 2016</a:t>
            </a:r>
          </a:p>
        </p:txBody>
      </p:sp>
      <p:sp>
        <p:nvSpPr>
          <p:cNvPr id="4099" name="Content Placeholder 2"/>
          <p:cNvSpPr>
            <a:spLocks noGrp="1"/>
          </p:cNvSpPr>
          <p:nvPr>
            <p:ph idx="1"/>
          </p:nvPr>
        </p:nvSpPr>
        <p:spPr>
          <a:xfrm>
            <a:off x="471488" y="1600200"/>
            <a:ext cx="8201025" cy="4525963"/>
          </a:xfrm>
        </p:spPr>
        <p:txBody>
          <a:bodyPr/>
          <a:lstStyle/>
          <a:p>
            <a:r>
              <a:rPr lang="en-US" altLang="en-US" sz="2400" smtClean="0"/>
              <a:t>Selection and Responsibilities of a GAC Meeting Chair</a:t>
            </a:r>
          </a:p>
          <a:p>
            <a:r>
              <a:rPr lang="en-US" altLang="en-US" sz="2400" smtClean="0"/>
              <a:t>Conflict of Interest Law</a:t>
            </a:r>
          </a:p>
          <a:p>
            <a:r>
              <a:rPr lang="en-US" altLang="en-US" sz="2400" smtClean="0"/>
              <a:t>Open Meeting Law</a:t>
            </a:r>
          </a:p>
          <a:p>
            <a:r>
              <a:rPr lang="en-US" altLang="en-US" sz="2400" smtClean="0"/>
              <a:t>Lead Regulation Promulgation Process and Schedule</a:t>
            </a:r>
          </a:p>
          <a:p>
            <a:r>
              <a:rPr lang="en-US" altLang="en-US" sz="2400" smtClean="0"/>
              <a:t>MA Childhood Lead Poisoning Prevention Program – Lead Law, Prevention, Enforcement, and Surveillance</a:t>
            </a:r>
          </a:p>
          <a:p>
            <a:r>
              <a:rPr lang="en-US" altLang="en-US" sz="2400" smtClean="0"/>
              <a:t>Proposed Changes to Regulations: </a:t>
            </a:r>
          </a:p>
          <a:p>
            <a:pPr lvl="1"/>
            <a:r>
              <a:rPr lang="en-US" altLang="en-US" sz="2400" smtClean="0"/>
              <a:t>Lead Poisoning and Blood Lead Level of Concern</a:t>
            </a:r>
          </a:p>
          <a:p>
            <a:pPr lvl="1"/>
            <a:r>
              <a:rPr lang="en-US" altLang="en-US" sz="2400" smtClean="0"/>
              <a:t>Screening and Confirmation Testing</a:t>
            </a:r>
          </a:p>
          <a:p>
            <a:pPr lvl="1"/>
            <a:r>
              <a:rPr lang="en-US" altLang="en-US" sz="2400" smtClean="0"/>
              <a:t>Inspection and Deleading Requirements</a:t>
            </a:r>
          </a:p>
          <a:p>
            <a:endParaRPr lang="en-US" altLang="en-US" sz="2400" smtClean="0"/>
          </a:p>
          <a:p>
            <a:endParaRPr lang="en-US" altLang="en-US" sz="2400" smtClean="0"/>
          </a:p>
        </p:txBody>
      </p:sp>
      <p:sp>
        <p:nvSpPr>
          <p:cNvPr id="41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FD2FE811-C716-4B7D-A176-F51AEACB6CB4}" type="slidenum">
              <a:rPr lang="en-US" altLang="en-US" sz="1400" smtClean="0">
                <a:cs typeface="Arial" charset="0"/>
              </a:rPr>
              <a:pPr>
                <a:spcBef>
                  <a:spcPct val="0"/>
                </a:spcBef>
                <a:buFontTx/>
                <a:buNone/>
              </a:pPr>
              <a:t>2</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22531" name="Text Placeholder 2"/>
          <p:cNvSpPr>
            <a:spLocks noGrp="1"/>
          </p:cNvSpPr>
          <p:nvPr>
            <p:ph type="body" idx="1"/>
          </p:nvPr>
        </p:nvSpPr>
        <p:spPr/>
        <p:txBody>
          <a:bodyPr/>
          <a:lstStyle/>
          <a:p>
            <a:r>
              <a:rPr lang="en-US" altLang="en-US" sz="4000" smtClean="0"/>
              <a:t>MA Lead Law</a:t>
            </a:r>
          </a:p>
        </p:txBody>
      </p:sp>
      <p:sp>
        <p:nvSpPr>
          <p:cNvPr id="2253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AC4399FA-6AA9-473A-8E96-874E9C551C09}" type="slidenum">
              <a:rPr lang="en-US" altLang="en-US" sz="1400" smtClean="0">
                <a:cs typeface="Arial" charset="0"/>
              </a:rPr>
              <a:pPr>
                <a:spcBef>
                  <a:spcPct val="0"/>
                </a:spcBef>
                <a:buFontTx/>
                <a:buNone/>
              </a:pPr>
              <a:t>20</a:t>
            </a:fld>
            <a:endParaRPr lang="en-US" altLang="en-US" sz="1400" smtClean="0">
              <a:cs typeface="Arial" charset="0"/>
            </a:endParaRPr>
          </a:p>
        </p:txBody>
      </p:sp>
      <p:pic>
        <p:nvPicPr>
          <p:cNvPr id="22533"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MA Lead Law</a:t>
            </a:r>
          </a:p>
        </p:txBody>
      </p:sp>
      <p:sp>
        <p:nvSpPr>
          <p:cNvPr id="23555" name="Content Placeholder 2"/>
          <p:cNvSpPr>
            <a:spLocks noGrp="1"/>
          </p:cNvSpPr>
          <p:nvPr>
            <p:ph idx="1"/>
          </p:nvPr>
        </p:nvSpPr>
        <p:spPr>
          <a:xfrm>
            <a:off x="498475" y="1600200"/>
            <a:ext cx="8188325" cy="4525963"/>
          </a:xfrm>
        </p:spPr>
        <p:txBody>
          <a:bodyPr/>
          <a:lstStyle/>
          <a:p>
            <a:r>
              <a:rPr lang="en-US" altLang="en-US" sz="2400" smtClean="0"/>
              <a:t>The Massachusetts Lead Law or “Lead Law” (see MGL c. 111, §§ 189A-199B) is one of the nation’s most comprehensive state laws for lead poisoning prevention. </a:t>
            </a:r>
            <a:br>
              <a:rPr lang="en-US" altLang="en-US" sz="2400" smtClean="0"/>
            </a:br>
            <a:endParaRPr lang="en-US" altLang="en-US" sz="2400" smtClean="0"/>
          </a:p>
          <a:p>
            <a:r>
              <a:rPr lang="en-US" altLang="en-US" sz="2400" smtClean="0"/>
              <a:t>Enacted in 1971, the Lead Law requires any dwelling unit where a child under six years of age resides to be deleaded, regardless of a child’s blood lead level or whether the property is owner occupied.  </a:t>
            </a:r>
          </a:p>
        </p:txBody>
      </p:sp>
      <p:sp>
        <p:nvSpPr>
          <p:cNvPr id="2355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5BD73A94-191A-460A-BF5A-7867C5251333}" type="slidenum">
              <a:rPr lang="en-US" altLang="en-US" sz="1400" smtClean="0">
                <a:cs typeface="Arial" charset="0"/>
              </a:rPr>
              <a:pPr>
                <a:spcBef>
                  <a:spcPct val="0"/>
                </a:spcBef>
                <a:buFontTx/>
                <a:buNone/>
              </a:pPr>
              <a:t>21</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r>
              <a:rPr lang="en-US" altLang="en-US" smtClean="0"/>
              <a:t>Evolution of the MA Lead Law</a:t>
            </a:r>
          </a:p>
        </p:txBody>
      </p:sp>
      <p:sp>
        <p:nvSpPr>
          <p:cNvPr id="24579" name="Rectangle 3"/>
          <p:cNvSpPr>
            <a:spLocks noGrp="1" noChangeArrowheads="1"/>
          </p:cNvSpPr>
          <p:nvPr>
            <p:ph type="body" idx="4294967295"/>
          </p:nvPr>
        </p:nvSpPr>
        <p:spPr>
          <a:xfrm>
            <a:off x="290513" y="1620838"/>
            <a:ext cx="8437562" cy="4892675"/>
          </a:xfrm>
        </p:spPr>
        <p:txBody>
          <a:bodyPr/>
          <a:lstStyle/>
          <a:p>
            <a:pPr>
              <a:lnSpc>
                <a:spcPct val="90000"/>
              </a:lnSpc>
            </a:pPr>
            <a:r>
              <a:rPr lang="en-US" altLang="en-US" sz="2400" smtClean="0"/>
              <a:t>The 1971 statute established the Childhood Lead Poisoning Prevention Program (CLPPP) and authorized regulations.</a:t>
            </a:r>
            <a:br>
              <a:rPr lang="en-US" altLang="en-US" sz="2400" smtClean="0"/>
            </a:br>
            <a:endParaRPr lang="en-US" altLang="en-US" sz="2400" smtClean="0"/>
          </a:p>
          <a:p>
            <a:pPr>
              <a:lnSpc>
                <a:spcPct val="90000"/>
              </a:lnSpc>
            </a:pPr>
            <a:r>
              <a:rPr lang="en-US" altLang="en-US" sz="2400" smtClean="0"/>
              <a:t>The Lead Law has been amended several times to both protect the public and to encourage compliance. For example</a:t>
            </a:r>
          </a:p>
          <a:p>
            <a:pPr lvl="1">
              <a:lnSpc>
                <a:spcPct val="90000"/>
              </a:lnSpc>
            </a:pPr>
            <a:r>
              <a:rPr lang="en-US" altLang="en-US" sz="2400" smtClean="0"/>
              <a:t>Require inspector and deleader licensing</a:t>
            </a:r>
          </a:p>
          <a:p>
            <a:pPr lvl="1">
              <a:lnSpc>
                <a:spcPct val="90000"/>
              </a:lnSpc>
            </a:pPr>
            <a:r>
              <a:rPr lang="en-US" altLang="en-US" sz="2400" smtClean="0"/>
              <a:t>Require occupant relocation during deleading; full abatement of windows; dust clearance.</a:t>
            </a:r>
          </a:p>
          <a:p>
            <a:pPr lvl="1">
              <a:lnSpc>
                <a:spcPct val="90000"/>
              </a:lnSpc>
            </a:pPr>
            <a:r>
              <a:rPr lang="en-US" altLang="en-US" sz="2400" smtClean="0"/>
              <a:t>Allow Low and Moderate-Risk Deleading by homeowners, encapsulation, Interim Control, etc. </a:t>
            </a:r>
          </a:p>
          <a:p>
            <a:pPr lvl="1">
              <a:lnSpc>
                <a:spcPct val="90000"/>
              </a:lnSpc>
            </a:pPr>
            <a:r>
              <a:rPr lang="en-US" altLang="en-US" sz="2400" smtClean="0"/>
              <a:t>Set penalties for housing discrimination</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r>
              <a:rPr lang="en-US" altLang="en-US" smtClean="0"/>
              <a:t>CLPPP Regulation</a:t>
            </a:r>
          </a:p>
        </p:txBody>
      </p:sp>
      <p:sp>
        <p:nvSpPr>
          <p:cNvPr id="25603" name="Rectangle 3"/>
          <p:cNvSpPr>
            <a:spLocks noGrp="1" noChangeArrowheads="1"/>
          </p:cNvSpPr>
          <p:nvPr>
            <p:ph type="body" idx="4294967295"/>
          </p:nvPr>
        </p:nvSpPr>
        <p:spPr>
          <a:xfrm>
            <a:off x="290513" y="1620838"/>
            <a:ext cx="8437562" cy="4892675"/>
          </a:xfrm>
        </p:spPr>
        <p:txBody>
          <a:bodyPr/>
          <a:lstStyle/>
          <a:p>
            <a:pPr>
              <a:lnSpc>
                <a:spcPct val="90000"/>
              </a:lnSpc>
            </a:pPr>
            <a:r>
              <a:rPr lang="en-US" altLang="en-US" sz="2400" smtClean="0"/>
              <a:t>CLPPP Regulations were created under the Lead Law’s authority, and set:</a:t>
            </a:r>
          </a:p>
          <a:p>
            <a:pPr>
              <a:lnSpc>
                <a:spcPct val="90000"/>
              </a:lnSpc>
            </a:pPr>
            <a:endParaRPr lang="en-US" altLang="en-US" sz="2400" smtClean="0"/>
          </a:p>
          <a:p>
            <a:pPr lvl="1">
              <a:lnSpc>
                <a:spcPct val="90000"/>
              </a:lnSpc>
            </a:pPr>
            <a:r>
              <a:rPr lang="en-US" altLang="en-US" sz="2400" smtClean="0"/>
              <a:t>Definitions</a:t>
            </a:r>
          </a:p>
          <a:p>
            <a:pPr lvl="1">
              <a:lnSpc>
                <a:spcPct val="90000"/>
              </a:lnSpc>
            </a:pPr>
            <a:r>
              <a:rPr lang="en-US" altLang="en-US" sz="2400" smtClean="0"/>
              <a:t>Mandatory screening and reporting requirements</a:t>
            </a:r>
          </a:p>
          <a:p>
            <a:pPr lvl="1">
              <a:lnSpc>
                <a:spcPct val="90000"/>
              </a:lnSpc>
            </a:pPr>
            <a:r>
              <a:rPr lang="en-US" altLang="en-US" sz="2400" smtClean="0"/>
              <a:t>Requirements to abate lead hazards</a:t>
            </a:r>
          </a:p>
          <a:p>
            <a:pPr lvl="1">
              <a:lnSpc>
                <a:spcPct val="90000"/>
              </a:lnSpc>
            </a:pPr>
            <a:r>
              <a:rPr lang="en-US" altLang="en-US" sz="2400" smtClean="0"/>
              <a:t>Training and licensing requirements for inspectors, deleaders, and those doing abatement work</a:t>
            </a:r>
          </a:p>
          <a:p>
            <a:pPr lvl="1">
              <a:lnSpc>
                <a:spcPct val="90000"/>
              </a:lnSpc>
            </a:pPr>
            <a:r>
              <a:rPr lang="en-US" altLang="en-US" sz="2400" smtClean="0"/>
              <a:t>Inspection and enforcement procedures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26627" name="Text Placeholder 2"/>
          <p:cNvSpPr>
            <a:spLocks noGrp="1"/>
          </p:cNvSpPr>
          <p:nvPr>
            <p:ph type="body" idx="1"/>
          </p:nvPr>
        </p:nvSpPr>
        <p:spPr/>
        <p:txBody>
          <a:bodyPr/>
          <a:lstStyle/>
          <a:p>
            <a:r>
              <a:rPr lang="en-US" altLang="en-US" sz="4000" smtClean="0"/>
              <a:t>Enforcement</a:t>
            </a:r>
          </a:p>
        </p:txBody>
      </p:sp>
      <p:sp>
        <p:nvSpPr>
          <p:cNvPr id="2662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174CEECB-87AA-4649-8A9D-EE07428D4B48}" type="slidenum">
              <a:rPr lang="en-US" altLang="en-US" sz="1400" smtClean="0">
                <a:cs typeface="Arial" charset="0"/>
              </a:rPr>
              <a:pPr>
                <a:spcBef>
                  <a:spcPct val="0"/>
                </a:spcBef>
                <a:buFontTx/>
                <a:buNone/>
              </a:pPr>
              <a:t>24</a:t>
            </a:fld>
            <a:endParaRPr lang="en-US" altLang="en-US" sz="1400" smtClean="0">
              <a:cs typeface="Arial" charset="0"/>
            </a:endParaRPr>
          </a:p>
        </p:txBody>
      </p:sp>
      <p:pic>
        <p:nvPicPr>
          <p:cNvPr id="26629"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Enforcement</a:t>
            </a:r>
          </a:p>
        </p:txBody>
      </p:sp>
      <p:sp>
        <p:nvSpPr>
          <p:cNvPr id="27651" name="Content Placeholder 2"/>
          <p:cNvSpPr>
            <a:spLocks noGrp="1"/>
          </p:cNvSpPr>
          <p:nvPr>
            <p:ph idx="1"/>
          </p:nvPr>
        </p:nvSpPr>
        <p:spPr>
          <a:xfrm>
            <a:off x="401638" y="1600200"/>
            <a:ext cx="8285162" cy="4525963"/>
          </a:xfrm>
        </p:spPr>
        <p:txBody>
          <a:bodyPr/>
          <a:lstStyle/>
          <a:p>
            <a:r>
              <a:rPr lang="en-US" altLang="en-US" sz="2400" smtClean="0"/>
              <a:t>Code enforcement activities are initiated when: </a:t>
            </a:r>
          </a:p>
          <a:p>
            <a:endParaRPr lang="en-US" altLang="en-US" sz="2400" smtClean="0"/>
          </a:p>
          <a:p>
            <a:pPr lvl="1"/>
            <a:r>
              <a:rPr lang="en-US" altLang="en-US" sz="2400" smtClean="0"/>
              <a:t>A child is identified with lead poisoning or an elevated blood lead level; </a:t>
            </a:r>
          </a:p>
          <a:p>
            <a:pPr lvl="1"/>
            <a:r>
              <a:rPr lang="en-US" altLang="en-US" sz="2400" smtClean="0"/>
              <a:t>A parent requests a lead inspection from CLPPP or a Board of Health; or</a:t>
            </a:r>
          </a:p>
          <a:p>
            <a:pPr lvl="1"/>
            <a:r>
              <a:rPr lang="en-US" altLang="en-US" sz="2400" smtClean="0"/>
              <a:t>Lead is identified during a housing code inspection conducted by local health </a:t>
            </a:r>
          </a:p>
        </p:txBody>
      </p:sp>
      <p:sp>
        <p:nvSpPr>
          <p:cNvPr id="2765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9A837C94-7971-4920-B2CA-E289D9FF091B}" type="slidenum">
              <a:rPr lang="en-US" altLang="en-US" sz="1400" smtClean="0">
                <a:cs typeface="Arial" charset="0"/>
              </a:rPr>
              <a:pPr>
                <a:spcBef>
                  <a:spcPct val="0"/>
                </a:spcBef>
                <a:buFontTx/>
                <a:buNone/>
              </a:pPr>
              <a:t>25</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28675" name="Text Placeholder 2"/>
          <p:cNvSpPr>
            <a:spLocks noGrp="1"/>
          </p:cNvSpPr>
          <p:nvPr>
            <p:ph type="body" idx="1"/>
          </p:nvPr>
        </p:nvSpPr>
        <p:spPr/>
        <p:txBody>
          <a:bodyPr/>
          <a:lstStyle/>
          <a:p>
            <a:r>
              <a:rPr lang="en-US" altLang="en-US" sz="4000" smtClean="0"/>
              <a:t>Prevention Activities</a:t>
            </a:r>
          </a:p>
        </p:txBody>
      </p:sp>
      <p:sp>
        <p:nvSpPr>
          <p:cNvPr id="286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3AFF9A92-8B1C-409C-85A0-0C2C44CC1D97}" type="slidenum">
              <a:rPr lang="en-US" altLang="en-US" sz="1400" smtClean="0">
                <a:cs typeface="Arial" charset="0"/>
              </a:rPr>
              <a:pPr>
                <a:spcBef>
                  <a:spcPct val="0"/>
                </a:spcBef>
                <a:buFontTx/>
                <a:buNone/>
              </a:pPr>
              <a:t>26</a:t>
            </a:fld>
            <a:endParaRPr lang="en-US" altLang="en-US" sz="1400" smtClean="0">
              <a:cs typeface="Arial" charset="0"/>
            </a:endParaRPr>
          </a:p>
        </p:txBody>
      </p:sp>
      <p:pic>
        <p:nvPicPr>
          <p:cNvPr id="28677"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p:txBody>
          <a:bodyPr/>
          <a:lstStyle/>
          <a:p>
            <a:r>
              <a:rPr lang="en-US" altLang="en-US" smtClean="0"/>
              <a:t>Private Inspections and Compliance</a:t>
            </a:r>
          </a:p>
        </p:txBody>
      </p:sp>
      <p:sp>
        <p:nvSpPr>
          <p:cNvPr id="29699" name="Rectangle 3"/>
          <p:cNvSpPr>
            <a:spLocks noGrp="1" noChangeArrowheads="1"/>
          </p:cNvSpPr>
          <p:nvPr>
            <p:ph type="body" idx="4294967295"/>
          </p:nvPr>
        </p:nvSpPr>
        <p:spPr>
          <a:xfrm>
            <a:off x="479425" y="1565275"/>
            <a:ext cx="8137525" cy="4783138"/>
          </a:xfrm>
        </p:spPr>
        <p:txBody>
          <a:bodyPr/>
          <a:lstStyle/>
          <a:p>
            <a:r>
              <a:rPr lang="en-US" altLang="en-US" sz="2400" smtClean="0"/>
              <a:t>Prevention strategies include educating property owners who have private lead inspections and deleading completed to comply with the law and protect children. </a:t>
            </a:r>
          </a:p>
          <a:p>
            <a:r>
              <a:rPr lang="en-US" altLang="en-US" sz="2400" smtClean="0"/>
              <a:t>CLPPP licenses and works with private lead inspectors</a:t>
            </a:r>
          </a:p>
          <a:p>
            <a:r>
              <a:rPr lang="en-US" altLang="en-US" sz="2400" smtClean="0"/>
              <a:t>From 1995-2015</a:t>
            </a:r>
          </a:p>
          <a:p>
            <a:pPr lvl="1"/>
            <a:r>
              <a:rPr lang="en-US" altLang="en-US" sz="2400" smtClean="0"/>
              <a:t>237,799 dwelling units inspected by private inspectors </a:t>
            </a:r>
          </a:p>
          <a:p>
            <a:pPr lvl="1"/>
            <a:r>
              <a:rPr lang="en-US" altLang="en-US" sz="2400" smtClean="0"/>
              <a:t>143,397 Letters of Initial Compliance or Full Deleading Compliance were issued</a:t>
            </a:r>
            <a:br>
              <a:rPr lang="en-US" altLang="en-US" sz="2400" smtClean="0"/>
            </a:br>
            <a:endParaRPr lang="en-US" altLang="en-US" sz="2400" smtClean="0"/>
          </a:p>
          <a:p>
            <a:r>
              <a:rPr lang="en-US" altLang="en-US" sz="2400" smtClean="0"/>
              <a:t>CLPPP educational materials must be distributed with all inspection and compliance documents.</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22250" y="198438"/>
            <a:ext cx="8637588" cy="1111250"/>
          </a:xfrm>
        </p:spPr>
        <p:txBody>
          <a:bodyPr/>
          <a:lstStyle/>
          <a:p>
            <a:r>
              <a:rPr lang="en-US" altLang="en-US" smtClean="0"/>
              <a:t>Local Public Health</a:t>
            </a:r>
          </a:p>
        </p:txBody>
      </p:sp>
      <p:sp>
        <p:nvSpPr>
          <p:cNvPr id="3" name="Content Placeholder 2"/>
          <p:cNvSpPr>
            <a:spLocks noGrp="1"/>
          </p:cNvSpPr>
          <p:nvPr>
            <p:ph idx="1"/>
          </p:nvPr>
        </p:nvSpPr>
        <p:spPr>
          <a:xfrm>
            <a:off x="222250" y="1635125"/>
            <a:ext cx="8637588" cy="4891088"/>
          </a:xfrm>
        </p:spPr>
        <p:txBody>
          <a:bodyPr/>
          <a:lstStyle/>
          <a:p>
            <a:pPr marL="571500" indent="-457200" eaLnBrk="1" hangingPunct="1">
              <a:defRPr/>
            </a:pPr>
            <a:r>
              <a:rPr lang="en-US" altLang="en-US" sz="2400" dirty="0" smtClean="0"/>
              <a:t>CLPPP works closely with local public health and inspectional services on primary prevention efforts. </a:t>
            </a:r>
          </a:p>
          <a:p>
            <a:pPr marL="571500" indent="-457200" eaLnBrk="1" hangingPunct="1">
              <a:defRPr/>
            </a:pPr>
            <a:endParaRPr lang="en-US" altLang="en-US" sz="2400" dirty="0"/>
          </a:p>
          <a:p>
            <a:pPr marL="571500" indent="-457200" eaLnBrk="1" hangingPunct="1">
              <a:defRPr/>
            </a:pPr>
            <a:r>
              <a:rPr lang="en-US" altLang="en-US" sz="2400" dirty="0" smtClean="0"/>
              <a:t>CLPPP trains and licenses LBOH staff to perform code enforcement lead determinations (spot checks) for families, regardless of a child’s blood lead level.</a:t>
            </a:r>
          </a:p>
          <a:p>
            <a:pPr marL="571500" indent="-457200" eaLnBrk="1" hangingPunct="1">
              <a:defRPr/>
            </a:pPr>
            <a:endParaRPr lang="en-US" altLang="en-US" sz="2400" dirty="0"/>
          </a:p>
          <a:p>
            <a:pPr marL="571500" indent="-457200" eaLnBrk="1" hangingPunct="1">
              <a:defRPr/>
            </a:pPr>
            <a:r>
              <a:rPr lang="en-US" altLang="en-US" sz="2400" dirty="0" smtClean="0"/>
              <a:t>The State Sanitary Code for Housing includes a provision for testing for lead paint, if the residence is built before 1978 and a child resides there.</a:t>
            </a:r>
          </a:p>
          <a:p>
            <a:pPr marL="114300" indent="0" eaLnBrk="1" hangingPunct="1">
              <a:buFontTx/>
              <a:buNone/>
              <a:defRPr/>
            </a:pPr>
            <a:endParaRPr lang="en-US" altLang="en-US" sz="1600" dirty="0" smtClean="0"/>
          </a:p>
        </p:txBody>
      </p:sp>
      <p:sp>
        <p:nvSpPr>
          <p:cNvPr id="307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400" smtClean="0">
              <a:cs typeface="Arial" charset="0"/>
            </a:endParaRPr>
          </a:p>
          <a:p>
            <a:pPr>
              <a:spcBef>
                <a:spcPct val="0"/>
              </a:spcBef>
              <a:buFontTx/>
              <a:buNone/>
            </a:pPr>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84188" y="198438"/>
            <a:ext cx="8375650" cy="1111250"/>
          </a:xfrm>
        </p:spPr>
        <p:txBody>
          <a:bodyPr/>
          <a:lstStyle/>
          <a:p>
            <a:r>
              <a:rPr lang="en-US" altLang="en-US" smtClean="0"/>
              <a:t>Education and Outreach</a:t>
            </a:r>
          </a:p>
        </p:txBody>
      </p:sp>
      <p:sp>
        <p:nvSpPr>
          <p:cNvPr id="31747" name="Content Placeholder 2"/>
          <p:cNvSpPr>
            <a:spLocks noGrp="1"/>
          </p:cNvSpPr>
          <p:nvPr>
            <p:ph idx="1"/>
          </p:nvPr>
        </p:nvSpPr>
        <p:spPr>
          <a:xfrm>
            <a:off x="582613" y="1600200"/>
            <a:ext cx="8104187" cy="4870450"/>
          </a:xfrm>
        </p:spPr>
        <p:txBody>
          <a:bodyPr/>
          <a:lstStyle/>
          <a:p>
            <a:r>
              <a:rPr lang="en-US" altLang="en-US" sz="2400" smtClean="0"/>
              <a:t>CLPPP works with the medical community to educate providers and families about reducing lead exposure and blood lead screening.</a:t>
            </a:r>
            <a:br>
              <a:rPr lang="en-US" altLang="en-US" sz="2400" smtClean="0"/>
            </a:br>
            <a:endParaRPr lang="en-US" altLang="en-US" sz="2400" smtClean="0"/>
          </a:p>
          <a:p>
            <a:r>
              <a:rPr lang="en-US" altLang="en-US" sz="2400" smtClean="0"/>
              <a:t>CLPPP works with other local and state government agencies to coordinate activities, to educate families, and to incorporate lead poisoning prevention activities into policies.</a:t>
            </a:r>
            <a:br>
              <a:rPr lang="en-US" altLang="en-US" sz="2400" smtClean="0"/>
            </a:br>
            <a:endParaRPr lang="en-US" altLang="en-US" sz="2400" smtClean="0"/>
          </a:p>
          <a:p>
            <a:r>
              <a:rPr lang="en-US" altLang="en-US" sz="2400" smtClean="0"/>
              <a:t>CLPPP educational material is distributed in multiple languages and by community health workers and on our website.</a:t>
            </a:r>
          </a:p>
        </p:txBody>
      </p:sp>
      <p:sp>
        <p:nvSpPr>
          <p:cNvPr id="317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7BDC038C-0317-4B23-BAFD-D423CAF24A4E}" type="slidenum">
              <a:rPr lang="en-US" altLang="en-US" sz="1400" smtClean="0">
                <a:cs typeface="Arial" charset="0"/>
              </a:rPr>
              <a:pPr>
                <a:spcBef>
                  <a:spcPct val="0"/>
                </a:spcBef>
                <a:buFontTx/>
                <a:buNone/>
              </a:pPr>
              <a:t>29</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smtClean="0"/>
              <a:t>Logistical Items</a:t>
            </a:r>
          </a:p>
        </p:txBody>
      </p:sp>
      <p:sp>
        <p:nvSpPr>
          <p:cNvPr id="5123" name="Content Placeholder 2"/>
          <p:cNvSpPr>
            <a:spLocks noGrp="1"/>
          </p:cNvSpPr>
          <p:nvPr>
            <p:ph idx="1"/>
          </p:nvPr>
        </p:nvSpPr>
        <p:spPr/>
        <p:txBody>
          <a:bodyPr/>
          <a:lstStyle/>
          <a:p>
            <a:r>
              <a:rPr lang="en-US" altLang="en-US" sz="2400" smtClean="0"/>
              <a:t>This meeting is being audio recorded by DPH</a:t>
            </a:r>
            <a:br>
              <a:rPr lang="en-US" altLang="en-US" sz="2400" smtClean="0"/>
            </a:br>
            <a:endParaRPr lang="en-US" altLang="en-US" sz="2400" smtClean="0"/>
          </a:p>
          <a:p>
            <a:r>
              <a:rPr lang="en-US" altLang="en-US" sz="2400" smtClean="0"/>
              <a:t>Minutes of the meeting will be taken by DPH and made available to the public after completion.</a:t>
            </a:r>
            <a:r>
              <a:rPr lang="en-US" altLang="en-US" smtClean="0"/>
              <a:t/>
            </a:r>
            <a:br>
              <a:rPr lang="en-US" altLang="en-US" smtClean="0"/>
            </a:br>
            <a:endParaRPr lang="en-US" altLang="en-US" smtClean="0"/>
          </a:p>
          <a:p>
            <a:endParaRPr lang="en-US" altLang="en-US" smtClean="0"/>
          </a:p>
        </p:txBody>
      </p:sp>
      <p:sp>
        <p:nvSpPr>
          <p:cNvPr id="51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1AF91650-1647-47F0-8AE4-6F6D7667DF02}" type="slidenum">
              <a:rPr lang="en-US" altLang="en-US" sz="1400" smtClean="0">
                <a:cs typeface="Arial" charset="0"/>
              </a:rPr>
              <a:pPr>
                <a:spcBef>
                  <a:spcPct val="0"/>
                </a:spcBef>
                <a:buFontTx/>
                <a:buNone/>
              </a:pPr>
              <a:t>3</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84188" y="198438"/>
            <a:ext cx="8375650" cy="1111250"/>
          </a:xfrm>
        </p:spPr>
        <p:txBody>
          <a:bodyPr/>
          <a:lstStyle/>
          <a:p>
            <a:r>
              <a:rPr lang="en-US" altLang="en-US" smtClean="0"/>
              <a:t>Education and Outreach</a:t>
            </a:r>
          </a:p>
        </p:txBody>
      </p:sp>
      <p:sp>
        <p:nvSpPr>
          <p:cNvPr id="32771" name="Content Placeholder 2"/>
          <p:cNvSpPr>
            <a:spLocks noGrp="1"/>
          </p:cNvSpPr>
          <p:nvPr>
            <p:ph idx="1"/>
          </p:nvPr>
        </p:nvSpPr>
        <p:spPr>
          <a:xfrm>
            <a:off x="582613" y="1600200"/>
            <a:ext cx="8104187" cy="4870450"/>
          </a:xfrm>
        </p:spPr>
        <p:txBody>
          <a:bodyPr/>
          <a:lstStyle/>
          <a:p>
            <a:r>
              <a:rPr lang="en-US" altLang="en-US" sz="2400" smtClean="0"/>
              <a:t>CLPPP contracts with 7 agencies to provide statewide community health worker services to families with children and to conduct community-based public information sessions.</a:t>
            </a:r>
            <a:br>
              <a:rPr lang="en-US" altLang="en-US" sz="2400" smtClean="0"/>
            </a:br>
            <a:endParaRPr lang="en-US" altLang="en-US" sz="2400" smtClean="0"/>
          </a:p>
          <a:p>
            <a:r>
              <a:rPr lang="en-US" altLang="en-US" sz="2400" smtClean="0"/>
              <a:t>CLPPP staffs a public information line to provide technical assistance and education about the dangers of lead and the Lead Law.</a:t>
            </a:r>
            <a:br>
              <a:rPr lang="en-US" altLang="en-US" sz="2400" smtClean="0"/>
            </a:br>
            <a:endParaRPr lang="en-US" altLang="en-US" sz="2400" smtClean="0"/>
          </a:p>
          <a:p>
            <a:r>
              <a:rPr lang="en-US" altLang="en-US" sz="2400" smtClean="0"/>
              <a:t>Lead Safe Homes is a website that provides information about properties that were inspected and/or deleaded. This website received over 200,000 visits in 2015.</a:t>
            </a:r>
          </a:p>
        </p:txBody>
      </p:sp>
      <p:sp>
        <p:nvSpPr>
          <p:cNvPr id="327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A0BF5028-D56A-43B0-9507-3F4D98D0E7AC}" type="slidenum">
              <a:rPr lang="en-US" altLang="en-US" sz="1400" smtClean="0">
                <a:cs typeface="Arial" charset="0"/>
              </a:rPr>
              <a:pPr>
                <a:spcBef>
                  <a:spcPct val="0"/>
                </a:spcBef>
                <a:buFontTx/>
                <a:buNone/>
              </a:pPr>
              <a:t>30</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sp>
        <p:nvSpPr>
          <p:cNvPr id="33795" name="Text Placeholder 2"/>
          <p:cNvSpPr>
            <a:spLocks noGrp="1"/>
          </p:cNvSpPr>
          <p:nvPr>
            <p:ph type="body" idx="1"/>
          </p:nvPr>
        </p:nvSpPr>
        <p:spPr/>
        <p:txBody>
          <a:bodyPr/>
          <a:lstStyle/>
          <a:p>
            <a:r>
              <a:rPr lang="en-US" altLang="en-US" sz="4000" smtClean="0"/>
              <a:t>Blood Lead Level Surveillance</a:t>
            </a:r>
          </a:p>
        </p:txBody>
      </p:sp>
      <p:sp>
        <p:nvSpPr>
          <p:cNvPr id="3379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5C35677B-EE87-4C93-8CEA-2CCF8E64DB5A}" type="slidenum">
              <a:rPr lang="en-US" altLang="en-US" sz="1400" smtClean="0">
                <a:cs typeface="Arial" charset="0"/>
              </a:rPr>
              <a:pPr>
                <a:spcBef>
                  <a:spcPct val="0"/>
                </a:spcBef>
                <a:buFontTx/>
                <a:buNone/>
              </a:pPr>
              <a:t>31</a:t>
            </a:fld>
            <a:endParaRPr lang="en-US" altLang="en-US" sz="1400" smtClean="0">
              <a:cs typeface="Arial" charset="0"/>
            </a:endParaRPr>
          </a:p>
        </p:txBody>
      </p:sp>
      <p:pic>
        <p:nvPicPr>
          <p:cNvPr id="33797"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smtClean="0"/>
              <a:t>Screening Regulations</a:t>
            </a:r>
          </a:p>
        </p:txBody>
      </p:sp>
      <p:sp>
        <p:nvSpPr>
          <p:cNvPr id="34819" name="Content Placeholder 2"/>
          <p:cNvSpPr>
            <a:spLocks noGrp="1"/>
          </p:cNvSpPr>
          <p:nvPr>
            <p:ph idx="1"/>
          </p:nvPr>
        </p:nvSpPr>
        <p:spPr>
          <a:xfrm>
            <a:off x="630238" y="1600200"/>
            <a:ext cx="8056562" cy="4525963"/>
          </a:xfrm>
        </p:spPr>
        <p:txBody>
          <a:bodyPr/>
          <a:lstStyle/>
          <a:p>
            <a:pPr>
              <a:spcAft>
                <a:spcPts val="600"/>
              </a:spcAft>
            </a:pPr>
            <a:r>
              <a:rPr lang="en-US" altLang="en-US" sz="2400" smtClean="0"/>
              <a:t>MA regulations require blood lead testing for every child at 9-12 months, 2yrs, and 3yrs</a:t>
            </a:r>
          </a:p>
          <a:p>
            <a:pPr lvl="1">
              <a:spcAft>
                <a:spcPts val="600"/>
              </a:spcAft>
            </a:pPr>
            <a:r>
              <a:rPr lang="en-US" altLang="en-US" sz="2400" smtClean="0"/>
              <a:t>Additional testing at 4yrs within high risk communities</a:t>
            </a:r>
          </a:p>
          <a:p>
            <a:pPr>
              <a:spcAft>
                <a:spcPts val="600"/>
              </a:spcAft>
            </a:pPr>
            <a:r>
              <a:rPr lang="en-US" altLang="en-US" sz="2400" smtClean="0"/>
              <a:t>Results are reported to DPH/BEH:</a:t>
            </a:r>
          </a:p>
          <a:p>
            <a:pPr lvl="1">
              <a:spcAft>
                <a:spcPts val="600"/>
              </a:spcAft>
            </a:pPr>
            <a:r>
              <a:rPr lang="en-US" altLang="en-US" sz="2400" smtClean="0"/>
              <a:t>Within 7 days of blood test</a:t>
            </a:r>
          </a:p>
          <a:p>
            <a:pPr lvl="1">
              <a:spcAft>
                <a:spcPts val="600"/>
              </a:spcAft>
            </a:pPr>
            <a:r>
              <a:rPr lang="en-US" altLang="en-US" sz="2400" smtClean="0"/>
              <a:t>Within 3 days if the result is &gt;25 µg/dL</a:t>
            </a:r>
          </a:p>
          <a:p>
            <a:pPr lvl="1">
              <a:spcAft>
                <a:spcPts val="600"/>
              </a:spcAft>
            </a:pPr>
            <a:endParaRPr lang="en-US" altLang="en-US" sz="2400" smtClean="0"/>
          </a:p>
          <a:p>
            <a:pPr>
              <a:spcAft>
                <a:spcPts val="600"/>
              </a:spcAft>
            </a:pPr>
            <a:r>
              <a:rPr lang="en-US" altLang="en-US" sz="2400" smtClean="0"/>
              <a:t>~250,000 childhood blood lead tests per year</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Childhood </a:t>
            </a:r>
            <a:r>
              <a:rPr lang="en-US" dirty="0"/>
              <a:t>B</a:t>
            </a:r>
            <a:r>
              <a:rPr lang="en-US" dirty="0" smtClean="0"/>
              <a:t>lood Lead Surveillance </a:t>
            </a:r>
            <a:r>
              <a:rPr lang="en-US" dirty="0"/>
              <a:t>and </a:t>
            </a:r>
            <a:r>
              <a:rPr lang="en-US" dirty="0" smtClean="0"/>
              <a:t>Epidemiology</a:t>
            </a:r>
            <a:endParaRPr lang="en-US" dirty="0"/>
          </a:p>
        </p:txBody>
      </p:sp>
      <p:sp>
        <p:nvSpPr>
          <p:cNvPr id="35843" name="Content Placeholder 2"/>
          <p:cNvSpPr>
            <a:spLocks noGrp="1"/>
          </p:cNvSpPr>
          <p:nvPr>
            <p:ph idx="1"/>
          </p:nvPr>
        </p:nvSpPr>
        <p:spPr>
          <a:xfrm>
            <a:off x="498475" y="1600200"/>
            <a:ext cx="8188325" cy="4525963"/>
          </a:xfrm>
        </p:spPr>
        <p:txBody>
          <a:bodyPr/>
          <a:lstStyle/>
          <a:p>
            <a:r>
              <a:rPr lang="en-US" altLang="en-US" sz="2400" smtClean="0"/>
              <a:t>Annual Surveillance:</a:t>
            </a:r>
          </a:p>
          <a:p>
            <a:pPr lvl="1"/>
            <a:r>
              <a:rPr lang="en-US" altLang="en-US" sz="2400" smtClean="0"/>
              <a:t>Screening rates by community</a:t>
            </a:r>
          </a:p>
          <a:p>
            <a:pPr lvl="1"/>
            <a:r>
              <a:rPr lang="en-US" altLang="en-US" sz="2400" smtClean="0"/>
              <a:t>Prevalence of Blood Lead Levels:  5+, 10+, 25+</a:t>
            </a:r>
            <a:br>
              <a:rPr lang="en-US" altLang="en-US" sz="2400" smtClean="0"/>
            </a:br>
            <a:endParaRPr lang="en-US" altLang="en-US" sz="2400" smtClean="0"/>
          </a:p>
          <a:p>
            <a:r>
              <a:rPr lang="en-US" altLang="en-US" sz="2400" smtClean="0"/>
              <a:t>Identifying High Risk and Vulnerable Populations</a:t>
            </a:r>
          </a:p>
          <a:p>
            <a:pPr lvl="1"/>
            <a:r>
              <a:rPr lang="en-US" altLang="en-US" sz="2400" smtClean="0"/>
              <a:t>High Risk Algorithm: poverty, housing stock, elevated incidence over 5 years</a:t>
            </a:r>
          </a:p>
          <a:p>
            <a:pPr lvl="1"/>
            <a:r>
              <a:rPr lang="en-US" altLang="en-US" sz="2400" smtClean="0"/>
              <a:t>Mapping and predictive modeling using census data</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smtClean="0"/>
              <a:t>Screening Rate Time Trend</a:t>
            </a:r>
          </a:p>
        </p:txBody>
      </p:sp>
      <p:graphicFrame>
        <p:nvGraphicFramePr>
          <p:cNvPr id="5" name="Chart 4"/>
          <p:cNvGraphicFramePr>
            <a:graphicFrameLocks/>
          </p:cNvGraphicFramePr>
          <p:nvPr/>
        </p:nvGraphicFramePr>
        <p:xfrm>
          <a:off x="152400" y="1371600"/>
          <a:ext cx="8839200" cy="53530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sz="2800" b="0" smtClean="0">
                <a:solidFill>
                  <a:srgbClr val="FFFFFF"/>
                </a:solidFill>
                <a:cs typeface="Arial" charset="0"/>
              </a:rPr>
              <a:t>Statewide Prevalence and Number of Children with Blood Lead Levels ≥10 µg/dL (9-48 months)</a:t>
            </a:r>
          </a:p>
        </p:txBody>
      </p:sp>
      <p:graphicFrame>
        <p:nvGraphicFramePr>
          <p:cNvPr id="2" name="Chart 4"/>
          <p:cNvGraphicFramePr>
            <a:graphicFrameLocks noGrp="1"/>
          </p:cNvGraphicFramePr>
          <p:nvPr/>
        </p:nvGraphicFramePr>
        <p:xfrm>
          <a:off x="228600" y="1676400"/>
          <a:ext cx="8631238"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37892" name="Rectangle 3"/>
          <p:cNvSpPr>
            <a:spLocks noChangeArrowheads="1"/>
          </p:cNvSpPr>
          <p:nvPr/>
        </p:nvSpPr>
        <p:spPr bwMode="auto">
          <a:xfrm>
            <a:off x="1436688" y="2144713"/>
            <a:ext cx="631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1,919</a:t>
            </a:r>
          </a:p>
        </p:txBody>
      </p:sp>
      <p:sp>
        <p:nvSpPr>
          <p:cNvPr id="37893" name="Rectangle 5"/>
          <p:cNvSpPr>
            <a:spLocks noChangeArrowheads="1"/>
          </p:cNvSpPr>
          <p:nvPr/>
        </p:nvSpPr>
        <p:spPr bwMode="auto">
          <a:xfrm>
            <a:off x="2046288" y="2590800"/>
            <a:ext cx="631825"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1,658</a:t>
            </a:r>
          </a:p>
        </p:txBody>
      </p:sp>
      <p:sp>
        <p:nvSpPr>
          <p:cNvPr id="37894" name="Rectangle 6"/>
          <p:cNvSpPr>
            <a:spLocks noChangeArrowheads="1"/>
          </p:cNvSpPr>
          <p:nvPr/>
        </p:nvSpPr>
        <p:spPr bwMode="auto">
          <a:xfrm>
            <a:off x="2678113" y="2840038"/>
            <a:ext cx="631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1,510</a:t>
            </a:r>
          </a:p>
        </p:txBody>
      </p:sp>
      <p:sp>
        <p:nvSpPr>
          <p:cNvPr id="37895" name="Rectangle 7"/>
          <p:cNvSpPr>
            <a:spLocks noChangeArrowheads="1"/>
          </p:cNvSpPr>
          <p:nvPr/>
        </p:nvSpPr>
        <p:spPr bwMode="auto">
          <a:xfrm>
            <a:off x="3270250" y="3327400"/>
            <a:ext cx="631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1,242</a:t>
            </a:r>
          </a:p>
        </p:txBody>
      </p:sp>
      <p:sp>
        <p:nvSpPr>
          <p:cNvPr id="37896" name="Rectangle 8"/>
          <p:cNvSpPr>
            <a:spLocks noChangeArrowheads="1"/>
          </p:cNvSpPr>
          <p:nvPr/>
        </p:nvSpPr>
        <p:spPr bwMode="auto">
          <a:xfrm>
            <a:off x="3848100" y="3779838"/>
            <a:ext cx="631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1,000</a:t>
            </a:r>
          </a:p>
        </p:txBody>
      </p:sp>
      <p:sp>
        <p:nvSpPr>
          <p:cNvPr id="37897" name="Rectangle 9"/>
          <p:cNvSpPr>
            <a:spLocks noChangeArrowheads="1"/>
          </p:cNvSpPr>
          <p:nvPr/>
        </p:nvSpPr>
        <p:spPr bwMode="auto">
          <a:xfrm>
            <a:off x="4552950" y="4100513"/>
            <a:ext cx="482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816</a:t>
            </a:r>
          </a:p>
        </p:txBody>
      </p:sp>
      <p:sp>
        <p:nvSpPr>
          <p:cNvPr id="37898" name="Rectangle 10"/>
          <p:cNvSpPr>
            <a:spLocks noChangeArrowheads="1"/>
          </p:cNvSpPr>
          <p:nvPr/>
        </p:nvSpPr>
        <p:spPr bwMode="auto">
          <a:xfrm>
            <a:off x="5156200" y="4121150"/>
            <a:ext cx="482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809</a:t>
            </a:r>
          </a:p>
        </p:txBody>
      </p:sp>
      <p:sp>
        <p:nvSpPr>
          <p:cNvPr id="37899" name="Rectangle 11"/>
          <p:cNvSpPr>
            <a:spLocks noChangeArrowheads="1"/>
          </p:cNvSpPr>
          <p:nvPr/>
        </p:nvSpPr>
        <p:spPr bwMode="auto">
          <a:xfrm>
            <a:off x="5773738" y="4367213"/>
            <a:ext cx="482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634</a:t>
            </a:r>
          </a:p>
        </p:txBody>
      </p:sp>
      <p:sp>
        <p:nvSpPr>
          <p:cNvPr id="37900" name="Rectangle 12"/>
          <p:cNvSpPr>
            <a:spLocks noChangeArrowheads="1"/>
          </p:cNvSpPr>
          <p:nvPr/>
        </p:nvSpPr>
        <p:spPr bwMode="auto">
          <a:xfrm>
            <a:off x="6397625" y="4313238"/>
            <a:ext cx="4841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629</a:t>
            </a:r>
          </a:p>
        </p:txBody>
      </p:sp>
      <p:sp>
        <p:nvSpPr>
          <p:cNvPr id="37901" name="Rectangle 13"/>
          <p:cNvSpPr>
            <a:spLocks noChangeArrowheads="1"/>
          </p:cNvSpPr>
          <p:nvPr/>
        </p:nvSpPr>
        <p:spPr bwMode="auto">
          <a:xfrm>
            <a:off x="6985000" y="4476750"/>
            <a:ext cx="482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592</a:t>
            </a:r>
          </a:p>
        </p:txBody>
      </p:sp>
      <p:sp>
        <p:nvSpPr>
          <p:cNvPr id="37902" name="Rectangle 14"/>
          <p:cNvSpPr>
            <a:spLocks noChangeArrowheads="1"/>
          </p:cNvSpPr>
          <p:nvPr/>
        </p:nvSpPr>
        <p:spPr bwMode="auto">
          <a:xfrm>
            <a:off x="7610475" y="4329113"/>
            <a:ext cx="4841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662</a:t>
            </a:r>
          </a:p>
        </p:txBody>
      </p:sp>
      <p:sp>
        <p:nvSpPr>
          <p:cNvPr id="37903" name="Rectangle 15"/>
          <p:cNvSpPr>
            <a:spLocks noChangeArrowheads="1"/>
          </p:cNvSpPr>
          <p:nvPr/>
        </p:nvSpPr>
        <p:spPr bwMode="auto">
          <a:xfrm>
            <a:off x="8235950" y="4452938"/>
            <a:ext cx="482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fontAlgn="b">
              <a:spcBef>
                <a:spcPct val="0"/>
              </a:spcBef>
              <a:buFontTx/>
              <a:buNone/>
            </a:pPr>
            <a:r>
              <a:rPr lang="en-US" altLang="en-US" sz="1400"/>
              <a:t>591</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smtClean="0">
                <a:cs typeface="Arial" charset="0"/>
              </a:rPr>
              <a:t>High Risk Communities for Lead Poisoning</a:t>
            </a:r>
          </a:p>
        </p:txBody>
      </p:sp>
      <p:sp>
        <p:nvSpPr>
          <p:cNvPr id="3" name="Content Placeholder 2"/>
          <p:cNvSpPr>
            <a:spLocks noGrp="1"/>
          </p:cNvSpPr>
          <p:nvPr>
            <p:ph idx="1"/>
          </p:nvPr>
        </p:nvSpPr>
        <p:spPr>
          <a:xfrm>
            <a:off x="776288" y="1600200"/>
            <a:ext cx="8083550" cy="5022850"/>
          </a:xfrm>
        </p:spPr>
        <p:txBody>
          <a:bodyPr>
            <a:normAutofit/>
          </a:bodyPr>
          <a:lstStyle/>
          <a:p>
            <a:pPr>
              <a:defRPr/>
            </a:pPr>
            <a:r>
              <a:rPr lang="en-US" sz="2400" dirty="0" smtClean="0">
                <a:cs typeface="Arial" panose="020B0604020202020204" pitchFamily="34" charset="0"/>
              </a:rPr>
              <a:t>Based on the previous 5 years of incident elevated blood lead levels (≥10 µg/dL). </a:t>
            </a:r>
          </a:p>
          <a:p>
            <a:pPr lvl="2">
              <a:defRPr/>
            </a:pPr>
            <a:r>
              <a:rPr lang="en-US" dirty="0" smtClean="0">
                <a:cs typeface="Arial" panose="020B0604020202020204" pitchFamily="34" charset="0"/>
              </a:rPr>
              <a:t>Minimum case count of 15 cases over 5 years</a:t>
            </a:r>
          </a:p>
          <a:p>
            <a:pPr>
              <a:defRPr/>
            </a:pPr>
            <a:r>
              <a:rPr lang="en-US" sz="2400" dirty="0" smtClean="0">
                <a:cs typeface="Arial" panose="020B0604020202020204" pitchFamily="34" charset="0"/>
              </a:rPr>
              <a:t>Incorporates age of housing and low to moderate income status.</a:t>
            </a:r>
          </a:p>
          <a:p>
            <a:pPr>
              <a:defRPr/>
            </a:pPr>
            <a:r>
              <a:rPr lang="en-US" sz="2400" dirty="0" smtClean="0">
                <a:cs typeface="Arial" panose="020B0604020202020204" pitchFamily="34" charset="0"/>
              </a:rPr>
              <a:t>Determines a high risk score that must be higher than the state’s score.</a:t>
            </a:r>
          </a:p>
          <a:p>
            <a:pPr>
              <a:defRPr/>
            </a:pPr>
            <a:r>
              <a:rPr lang="en-US" sz="2400" dirty="0" smtClean="0">
                <a:cs typeface="Arial" panose="020B0604020202020204" pitchFamily="34" charset="0"/>
              </a:rPr>
              <a:t>High risk report for CY 2011-2015 has 22 high risk communities.</a:t>
            </a:r>
            <a:br>
              <a:rPr lang="en-US" sz="2400" dirty="0" smtClean="0">
                <a:cs typeface="Arial" panose="020B0604020202020204" pitchFamily="34" charset="0"/>
              </a:rPr>
            </a:br>
            <a:endParaRPr lang="en-US" sz="2400" dirty="0" smtClean="0">
              <a:cs typeface="Arial" panose="020B0604020202020204" pitchFamily="34" charset="0"/>
            </a:endParaRPr>
          </a:p>
          <a:p>
            <a:pPr>
              <a:defRPr/>
            </a:pPr>
            <a:r>
              <a:rPr lang="en-US" altLang="en-US" sz="2400" dirty="0"/>
              <a:t>41% of confirmed elevated cases were </a:t>
            </a:r>
            <a:r>
              <a:rPr lang="en-US" altLang="en-US" sz="2400" b="1" dirty="0"/>
              <a:t>not</a:t>
            </a:r>
            <a:r>
              <a:rPr lang="en-US" altLang="en-US" sz="2400" dirty="0"/>
              <a:t> from high risk communities (2011-15)</a:t>
            </a:r>
          </a:p>
          <a:p>
            <a:pPr>
              <a:defRPr/>
            </a:pPr>
            <a:endParaRPr lang="en-US" dirty="0" smtClean="0">
              <a:cs typeface="Arial" panose="020B0604020202020204" pitchFamily="34" charset="0"/>
            </a:endParaRPr>
          </a:p>
          <a:p>
            <a:pPr marL="0" indent="0">
              <a:buFontTx/>
              <a:buNone/>
              <a:defRPr/>
            </a:pPr>
            <a:endParaRPr lang="en-US" dirty="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smtClean="0"/>
              <a:t>High Risk Community Report</a:t>
            </a:r>
          </a:p>
        </p:txBody>
      </p:sp>
      <p:sp>
        <p:nvSpPr>
          <p:cNvPr id="3" name="Content Placeholder 2"/>
          <p:cNvSpPr>
            <a:spLocks noGrp="1"/>
          </p:cNvSpPr>
          <p:nvPr>
            <p:ph idx="1"/>
          </p:nvPr>
        </p:nvSpPr>
        <p:spPr>
          <a:xfrm>
            <a:off x="1524000" y="1600200"/>
            <a:ext cx="2667000" cy="4876800"/>
          </a:xfrm>
        </p:spPr>
        <p:txBody>
          <a:bodyPr>
            <a:normAutofit fontScale="92500" lnSpcReduction="10000"/>
          </a:bodyPr>
          <a:lstStyle/>
          <a:p>
            <a:pPr>
              <a:defRPr/>
            </a:pPr>
            <a:r>
              <a:rPr lang="en-US" dirty="0" smtClean="0"/>
              <a:t>Boston</a:t>
            </a:r>
          </a:p>
          <a:p>
            <a:pPr>
              <a:defRPr/>
            </a:pPr>
            <a:r>
              <a:rPr lang="en-US" dirty="0" smtClean="0"/>
              <a:t>Brockton</a:t>
            </a:r>
          </a:p>
          <a:p>
            <a:pPr>
              <a:defRPr/>
            </a:pPr>
            <a:r>
              <a:rPr lang="en-US" dirty="0" smtClean="0"/>
              <a:t>Chelsea</a:t>
            </a:r>
          </a:p>
          <a:p>
            <a:pPr>
              <a:defRPr/>
            </a:pPr>
            <a:r>
              <a:rPr lang="en-US" dirty="0" smtClean="0">
                <a:solidFill>
                  <a:srgbClr val="00B0F0"/>
                </a:solidFill>
              </a:rPr>
              <a:t>Chicopee</a:t>
            </a:r>
          </a:p>
          <a:p>
            <a:pPr>
              <a:defRPr/>
            </a:pPr>
            <a:r>
              <a:rPr lang="en-US" dirty="0" smtClean="0">
                <a:solidFill>
                  <a:srgbClr val="00B0F0"/>
                </a:solidFill>
              </a:rPr>
              <a:t>Everett</a:t>
            </a:r>
          </a:p>
          <a:p>
            <a:pPr>
              <a:defRPr/>
            </a:pPr>
            <a:r>
              <a:rPr lang="en-US" dirty="0" smtClean="0"/>
              <a:t>Fall River</a:t>
            </a:r>
          </a:p>
          <a:p>
            <a:pPr>
              <a:defRPr/>
            </a:pPr>
            <a:r>
              <a:rPr lang="en-US" dirty="0" smtClean="0"/>
              <a:t>Fitchburg</a:t>
            </a:r>
          </a:p>
          <a:p>
            <a:pPr>
              <a:defRPr/>
            </a:pPr>
            <a:r>
              <a:rPr lang="en-US" dirty="0" smtClean="0"/>
              <a:t>Haverhill</a:t>
            </a:r>
          </a:p>
          <a:p>
            <a:pPr>
              <a:defRPr/>
            </a:pPr>
            <a:r>
              <a:rPr lang="en-US" dirty="0" smtClean="0"/>
              <a:t>Holyoke</a:t>
            </a:r>
          </a:p>
          <a:p>
            <a:pPr>
              <a:defRPr/>
            </a:pPr>
            <a:r>
              <a:rPr lang="en-US" dirty="0" smtClean="0"/>
              <a:t>Lawrence</a:t>
            </a:r>
          </a:p>
          <a:p>
            <a:pPr>
              <a:defRPr/>
            </a:pPr>
            <a:r>
              <a:rPr lang="en-US" dirty="0" smtClean="0"/>
              <a:t>Lowell</a:t>
            </a:r>
            <a:endParaRPr lang="en-US" dirty="0"/>
          </a:p>
        </p:txBody>
      </p:sp>
      <p:sp>
        <p:nvSpPr>
          <p:cNvPr id="39940" name="Content Placeholder 2"/>
          <p:cNvSpPr txBox="1">
            <a:spLocks/>
          </p:cNvSpPr>
          <p:nvPr/>
        </p:nvSpPr>
        <p:spPr bwMode="auto">
          <a:xfrm>
            <a:off x="5257800" y="1600200"/>
            <a:ext cx="34290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82563" indent="-182563">
              <a:spcBef>
                <a:spcPct val="20000"/>
              </a:spcBef>
              <a:buChar char="•"/>
              <a:defRPr sz="2800">
                <a:solidFill>
                  <a:schemeClr val="tx1"/>
                </a:solidFill>
                <a:latin typeface="Arial" charset="0"/>
              </a:defRPr>
            </a:lvl1pPr>
            <a:lvl2pPr marL="742950" indent="-182563">
              <a:spcBef>
                <a:spcPct val="20000"/>
              </a:spcBef>
              <a:buChar char="–"/>
              <a:defRPr sz="2800">
                <a:solidFill>
                  <a:schemeClr val="tx1"/>
                </a:solidFill>
                <a:latin typeface="Arial" charset="0"/>
              </a:defRPr>
            </a:lvl2pPr>
            <a:lvl3pPr marL="730250" indent="-182563">
              <a:spcBef>
                <a:spcPct val="20000"/>
              </a:spcBef>
              <a:buChar char="•"/>
              <a:defRPr sz="2400">
                <a:solidFill>
                  <a:schemeClr val="tx1"/>
                </a:solidFill>
                <a:latin typeface="Arial" charset="0"/>
              </a:defRPr>
            </a:lvl3pPr>
            <a:lvl4pPr marL="1004888" indent="-182563">
              <a:spcBef>
                <a:spcPct val="20000"/>
              </a:spcBef>
              <a:buChar char="–"/>
              <a:defRPr sz="2000">
                <a:solidFill>
                  <a:schemeClr val="tx1"/>
                </a:solidFill>
                <a:latin typeface="Arial" charset="0"/>
              </a:defRPr>
            </a:lvl4pPr>
            <a:lvl5pPr marL="1187450" indent="-136525">
              <a:spcBef>
                <a:spcPct val="20000"/>
              </a:spcBef>
              <a:buChar char="»"/>
              <a:defRPr sz="2000">
                <a:solidFill>
                  <a:schemeClr val="tx1"/>
                </a:solidFill>
                <a:latin typeface="Arial" charset="0"/>
              </a:defRPr>
            </a:lvl5pPr>
            <a:lvl6pPr marL="1644650" indent="-136525" eaLnBrk="0" fontAlgn="base" hangingPunct="0">
              <a:spcBef>
                <a:spcPct val="20000"/>
              </a:spcBef>
              <a:spcAft>
                <a:spcPct val="0"/>
              </a:spcAft>
              <a:buChar char="»"/>
              <a:defRPr sz="2000">
                <a:solidFill>
                  <a:schemeClr val="tx1"/>
                </a:solidFill>
                <a:latin typeface="Arial" charset="0"/>
              </a:defRPr>
            </a:lvl6pPr>
            <a:lvl7pPr marL="2101850" indent="-136525" eaLnBrk="0" fontAlgn="base" hangingPunct="0">
              <a:spcBef>
                <a:spcPct val="20000"/>
              </a:spcBef>
              <a:spcAft>
                <a:spcPct val="0"/>
              </a:spcAft>
              <a:buChar char="»"/>
              <a:defRPr sz="2000">
                <a:solidFill>
                  <a:schemeClr val="tx1"/>
                </a:solidFill>
                <a:latin typeface="Arial" charset="0"/>
              </a:defRPr>
            </a:lvl7pPr>
            <a:lvl8pPr marL="2559050" indent="-136525" eaLnBrk="0" fontAlgn="base" hangingPunct="0">
              <a:spcBef>
                <a:spcPct val="20000"/>
              </a:spcBef>
              <a:spcAft>
                <a:spcPct val="0"/>
              </a:spcAft>
              <a:buChar char="»"/>
              <a:defRPr sz="2000">
                <a:solidFill>
                  <a:schemeClr val="tx1"/>
                </a:solidFill>
                <a:latin typeface="Arial" charset="0"/>
              </a:defRPr>
            </a:lvl8pPr>
            <a:lvl9pPr marL="3016250" indent="-136525" eaLnBrk="0" fontAlgn="base" hangingPunct="0">
              <a:spcBef>
                <a:spcPct val="20000"/>
              </a:spcBef>
              <a:spcAft>
                <a:spcPct val="0"/>
              </a:spcAft>
              <a:buChar char="»"/>
              <a:defRPr sz="2000">
                <a:solidFill>
                  <a:schemeClr val="tx1"/>
                </a:solidFill>
                <a:latin typeface="Arial" charset="0"/>
              </a:defRPr>
            </a:lvl9pPr>
          </a:lstStyle>
          <a:p>
            <a:pPr eaLnBrk="1" hangingPunct="1">
              <a:buClr>
                <a:schemeClr val="accent1"/>
              </a:buClr>
              <a:buSzPct val="85000"/>
            </a:pPr>
            <a:r>
              <a:rPr lang="en-US" altLang="en-US" sz="2400"/>
              <a:t>Lynn</a:t>
            </a:r>
          </a:p>
          <a:p>
            <a:pPr eaLnBrk="1" hangingPunct="1">
              <a:buClr>
                <a:schemeClr val="accent1"/>
              </a:buClr>
              <a:buSzPct val="85000"/>
            </a:pPr>
            <a:r>
              <a:rPr lang="en-US" altLang="en-US" sz="2400"/>
              <a:t>Malden</a:t>
            </a:r>
          </a:p>
          <a:p>
            <a:pPr eaLnBrk="1" hangingPunct="1">
              <a:buClr>
                <a:schemeClr val="accent1"/>
              </a:buClr>
              <a:buSzPct val="85000"/>
            </a:pPr>
            <a:r>
              <a:rPr lang="en-US" altLang="en-US" sz="2400">
                <a:solidFill>
                  <a:srgbClr val="00B0F0"/>
                </a:solidFill>
              </a:rPr>
              <a:t>Milford</a:t>
            </a:r>
          </a:p>
          <a:p>
            <a:pPr eaLnBrk="1" hangingPunct="1">
              <a:buClr>
                <a:schemeClr val="accent1"/>
              </a:buClr>
              <a:buSzPct val="85000"/>
            </a:pPr>
            <a:r>
              <a:rPr lang="en-US" altLang="en-US" sz="2400"/>
              <a:t>New Bedford</a:t>
            </a:r>
          </a:p>
          <a:p>
            <a:pPr eaLnBrk="1" hangingPunct="1">
              <a:buClr>
                <a:schemeClr val="accent1"/>
              </a:buClr>
              <a:buSzPct val="85000"/>
            </a:pPr>
            <a:r>
              <a:rPr lang="en-US" altLang="en-US" sz="2400"/>
              <a:t>North Adams</a:t>
            </a:r>
          </a:p>
          <a:p>
            <a:pPr eaLnBrk="1" hangingPunct="1">
              <a:buClr>
                <a:schemeClr val="accent1"/>
              </a:buClr>
              <a:buSzPct val="85000"/>
            </a:pPr>
            <a:r>
              <a:rPr lang="en-US" altLang="en-US" sz="2400">
                <a:solidFill>
                  <a:srgbClr val="00B0F0"/>
                </a:solidFill>
              </a:rPr>
              <a:t>Palmer</a:t>
            </a:r>
          </a:p>
          <a:p>
            <a:pPr eaLnBrk="1" hangingPunct="1">
              <a:buClr>
                <a:schemeClr val="accent1"/>
              </a:buClr>
              <a:buSzPct val="85000"/>
            </a:pPr>
            <a:r>
              <a:rPr lang="en-US" altLang="en-US" sz="2400"/>
              <a:t>Pittsfield</a:t>
            </a:r>
          </a:p>
          <a:p>
            <a:pPr eaLnBrk="1" hangingPunct="1">
              <a:buClr>
                <a:schemeClr val="accent1"/>
              </a:buClr>
              <a:buSzPct val="85000"/>
            </a:pPr>
            <a:r>
              <a:rPr lang="en-US" altLang="en-US" sz="2400"/>
              <a:t>Somerville</a:t>
            </a:r>
          </a:p>
          <a:p>
            <a:pPr eaLnBrk="1" hangingPunct="1">
              <a:buClr>
                <a:schemeClr val="accent1"/>
              </a:buClr>
              <a:buSzPct val="85000"/>
            </a:pPr>
            <a:r>
              <a:rPr lang="en-US" altLang="en-US" sz="2400"/>
              <a:t>Southbridge</a:t>
            </a:r>
          </a:p>
          <a:p>
            <a:pPr eaLnBrk="1" hangingPunct="1">
              <a:buClr>
                <a:schemeClr val="accent1"/>
              </a:buClr>
              <a:buSzPct val="85000"/>
            </a:pPr>
            <a:r>
              <a:rPr lang="en-US" altLang="en-US" sz="2400"/>
              <a:t>Springfield</a:t>
            </a:r>
          </a:p>
          <a:p>
            <a:pPr eaLnBrk="1" hangingPunct="1">
              <a:buClr>
                <a:schemeClr val="accent1"/>
              </a:buClr>
              <a:buSzPct val="85000"/>
            </a:pPr>
            <a:r>
              <a:rPr lang="en-US" altLang="en-US" sz="2400"/>
              <a:t>Worcester</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Prevalence of </a:t>
            </a:r>
            <a:r>
              <a:rPr lang="en-US" dirty="0"/>
              <a:t>BLL ≥10 </a:t>
            </a:r>
            <a:r>
              <a:rPr lang="en-US" dirty="0" smtClean="0"/>
              <a:t>µg/</a:t>
            </a:r>
            <a:r>
              <a:rPr lang="en-US" dirty="0" err="1" smtClean="0"/>
              <a:t>dL</a:t>
            </a:r>
            <a:r>
              <a:rPr lang="en-US" dirty="0"/>
              <a:t/>
            </a:r>
            <a:br>
              <a:rPr lang="en-US" dirty="0"/>
            </a:br>
            <a:r>
              <a:rPr lang="en-US" dirty="0" smtClean="0"/>
              <a:t>High Risk vs. Remainder of State</a:t>
            </a:r>
            <a:endParaRPr lang="en-US" dirty="0"/>
          </a:p>
        </p:txBody>
      </p:sp>
      <p:graphicFrame>
        <p:nvGraphicFramePr>
          <p:cNvPr id="3" name="Chart 4"/>
          <p:cNvGraphicFramePr>
            <a:graphicFrameLocks/>
          </p:cNvGraphicFramePr>
          <p:nvPr/>
        </p:nvGraphicFramePr>
        <p:xfrm>
          <a:off x="330200" y="1722438"/>
          <a:ext cx="8548688" cy="48482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41987" name="Text Placeholder 2"/>
          <p:cNvSpPr>
            <a:spLocks noGrp="1"/>
          </p:cNvSpPr>
          <p:nvPr>
            <p:ph type="body" idx="1"/>
          </p:nvPr>
        </p:nvSpPr>
        <p:spPr/>
        <p:txBody>
          <a:bodyPr/>
          <a:lstStyle/>
          <a:p>
            <a:r>
              <a:rPr lang="en-US" altLang="en-US" sz="4000" smtClean="0"/>
              <a:t>Break</a:t>
            </a:r>
          </a:p>
        </p:txBody>
      </p:sp>
      <p:sp>
        <p:nvSpPr>
          <p:cNvPr id="4198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1A73AE08-A21F-4A3A-81AC-8CF1A28D5CAE}" type="slidenum">
              <a:rPr lang="en-US" altLang="en-US" sz="1400" smtClean="0">
                <a:cs typeface="Arial" charset="0"/>
              </a:rPr>
              <a:pPr>
                <a:spcBef>
                  <a:spcPct val="0"/>
                </a:spcBef>
                <a:buFontTx/>
                <a:buNone/>
              </a:pPr>
              <a:t>39</a:t>
            </a:fld>
            <a:endParaRPr lang="en-US" altLang="en-US" sz="1400" smtClean="0">
              <a:cs typeface="Arial" charset="0"/>
            </a:endParaRPr>
          </a:p>
        </p:txBody>
      </p:sp>
      <p:pic>
        <p:nvPicPr>
          <p:cNvPr id="41989"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sp>
        <p:nvSpPr>
          <p:cNvPr id="6147" name="Text Placeholder 2"/>
          <p:cNvSpPr>
            <a:spLocks noGrp="1"/>
          </p:cNvSpPr>
          <p:nvPr>
            <p:ph type="body" idx="1"/>
          </p:nvPr>
        </p:nvSpPr>
        <p:spPr/>
        <p:txBody>
          <a:bodyPr/>
          <a:lstStyle/>
          <a:p>
            <a:r>
              <a:rPr lang="en-US" altLang="en-US" sz="4000" smtClean="0"/>
              <a:t>Selection and Responsibilities of  a GAC Meeting Chair</a:t>
            </a:r>
          </a:p>
        </p:txBody>
      </p:sp>
      <p:sp>
        <p:nvSpPr>
          <p:cNvPr id="61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B7A3D4AA-1F81-46DB-836D-B7EF73D44F0C}" type="slidenum">
              <a:rPr lang="en-US" altLang="en-US" sz="1400" smtClean="0">
                <a:cs typeface="Arial" charset="0"/>
              </a:rPr>
              <a:pPr>
                <a:spcBef>
                  <a:spcPct val="0"/>
                </a:spcBef>
                <a:buFontTx/>
                <a:buNone/>
              </a:pPr>
              <a:t>4</a:t>
            </a:fld>
            <a:endParaRPr lang="en-US" altLang="en-US" sz="1400" smtClean="0">
              <a:cs typeface="Arial" charset="0"/>
            </a:endParaRPr>
          </a:p>
        </p:txBody>
      </p:sp>
      <p:pic>
        <p:nvPicPr>
          <p:cNvPr id="6149"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43011" name="Text Placeholder 2"/>
          <p:cNvSpPr>
            <a:spLocks noGrp="1"/>
          </p:cNvSpPr>
          <p:nvPr>
            <p:ph type="body" idx="1"/>
          </p:nvPr>
        </p:nvSpPr>
        <p:spPr/>
        <p:txBody>
          <a:bodyPr/>
          <a:lstStyle/>
          <a:p>
            <a:r>
              <a:rPr lang="en-US" altLang="en-US" sz="4000" smtClean="0"/>
              <a:t>Proposed Regulatory Changes</a:t>
            </a:r>
          </a:p>
        </p:txBody>
      </p:sp>
      <p:sp>
        <p:nvSpPr>
          <p:cNvPr id="4301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0849C2FE-431D-42FE-8088-99FE8553C1B5}" type="slidenum">
              <a:rPr lang="en-US" altLang="en-US" sz="1400" smtClean="0">
                <a:cs typeface="Arial" charset="0"/>
              </a:rPr>
              <a:pPr>
                <a:spcBef>
                  <a:spcPct val="0"/>
                </a:spcBef>
                <a:buFontTx/>
                <a:buNone/>
              </a:pPr>
              <a:t>40</a:t>
            </a:fld>
            <a:endParaRPr lang="en-US" altLang="en-US" sz="1400" smtClean="0">
              <a:cs typeface="Arial" charset="0"/>
            </a:endParaRPr>
          </a:p>
        </p:txBody>
      </p:sp>
      <p:pic>
        <p:nvPicPr>
          <p:cNvPr id="43013"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altLang="en-US" smtClean="0"/>
              <a:t>Why Propose Regulatory Changes?</a:t>
            </a:r>
          </a:p>
        </p:txBody>
      </p:sp>
      <p:sp>
        <p:nvSpPr>
          <p:cNvPr id="44035" name="Content Placeholder 2"/>
          <p:cNvSpPr>
            <a:spLocks noGrp="1"/>
          </p:cNvSpPr>
          <p:nvPr>
            <p:ph idx="1"/>
          </p:nvPr>
        </p:nvSpPr>
        <p:spPr/>
        <p:txBody>
          <a:bodyPr/>
          <a:lstStyle/>
          <a:p>
            <a:r>
              <a:rPr lang="en-US" altLang="en-US" sz="2400" smtClean="0"/>
              <a:t>Executive Order 562 – Regulatory Review required all state agencies to review regulations to establish that:</a:t>
            </a:r>
          </a:p>
          <a:p>
            <a:pPr lvl="1"/>
            <a:r>
              <a:rPr lang="en-US" altLang="en-US" sz="2400" smtClean="0"/>
              <a:t>There is a need for governmental intervention;</a:t>
            </a:r>
          </a:p>
          <a:p>
            <a:pPr lvl="1"/>
            <a:r>
              <a:rPr lang="en-US" altLang="en-US" sz="2400" smtClean="0"/>
              <a:t>Costs do not exceed the benefits;</a:t>
            </a:r>
          </a:p>
          <a:p>
            <a:pPr lvl="1"/>
            <a:r>
              <a:rPr lang="en-US" altLang="en-US" sz="2400" smtClean="0"/>
              <a:t>The regulation does not exceed federal or duplicate local requirements;</a:t>
            </a:r>
          </a:p>
          <a:p>
            <a:pPr lvl="1"/>
            <a:r>
              <a:rPr lang="en-US" altLang="en-US" sz="2400" smtClean="0"/>
              <a:t>Less restrictive alternatives have been considered</a:t>
            </a:r>
          </a:p>
          <a:p>
            <a:r>
              <a:rPr lang="en-US" altLang="en-US" sz="2400" smtClean="0"/>
              <a:t>Medical Review Panel Recommendations</a:t>
            </a:r>
          </a:p>
          <a:p>
            <a:r>
              <a:rPr lang="en-US" altLang="en-US" sz="2400" smtClean="0"/>
              <a:t>Federal Standards - CDC and HUD</a:t>
            </a:r>
          </a:p>
          <a:p>
            <a:endParaRPr lang="en-US" altLang="en-US" smtClean="0"/>
          </a:p>
        </p:txBody>
      </p:sp>
      <p:sp>
        <p:nvSpPr>
          <p:cNvPr id="4403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C7CCAAB8-DCD8-4697-85EC-4F93F2F6E732}" type="slidenum">
              <a:rPr lang="en-US" altLang="en-US" sz="1400" smtClean="0">
                <a:cs typeface="Arial" charset="0"/>
              </a:rPr>
              <a:pPr>
                <a:spcBef>
                  <a:spcPct val="0"/>
                </a:spcBef>
                <a:buFontTx/>
                <a:buNone/>
              </a:pPr>
              <a:t>41</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79388" y="198438"/>
            <a:ext cx="8680450" cy="1111250"/>
          </a:xfrm>
        </p:spPr>
        <p:txBody>
          <a:bodyPr/>
          <a:lstStyle/>
          <a:p>
            <a:r>
              <a:rPr lang="en-US" altLang="en-US" smtClean="0"/>
              <a:t>Medical Review Panel</a:t>
            </a:r>
          </a:p>
        </p:txBody>
      </p:sp>
      <p:sp>
        <p:nvSpPr>
          <p:cNvPr id="45059" name="Content Placeholder 2"/>
          <p:cNvSpPr>
            <a:spLocks noGrp="1"/>
          </p:cNvSpPr>
          <p:nvPr>
            <p:ph idx="1"/>
          </p:nvPr>
        </p:nvSpPr>
        <p:spPr>
          <a:xfrm>
            <a:off x="277813" y="1600200"/>
            <a:ext cx="8582025" cy="5121275"/>
          </a:xfrm>
        </p:spPr>
        <p:txBody>
          <a:bodyPr/>
          <a:lstStyle/>
          <a:p>
            <a:r>
              <a:rPr lang="en-US" altLang="en-US" sz="2400" smtClean="0"/>
              <a:t>CLPPP convened a Medical Review Panel to advise the program on possible changes to policies, regulations, and ways to enhance screening rates. </a:t>
            </a:r>
            <a:br>
              <a:rPr lang="en-US" altLang="en-US" sz="2400" smtClean="0"/>
            </a:br>
            <a:endParaRPr lang="en-US" altLang="en-US" sz="2400" smtClean="0"/>
          </a:p>
          <a:p>
            <a:r>
              <a:rPr lang="en-US" altLang="en-US" sz="2400" smtClean="0"/>
              <a:t>The Panel’s White Paper issued in August 2015 provided support for proposed amendments, including the regulatory definition of lead poisoning and requiring venous confirmatory testing.</a:t>
            </a:r>
          </a:p>
        </p:txBody>
      </p:sp>
      <p:sp>
        <p:nvSpPr>
          <p:cNvPr id="4506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5D2B507B-6FF4-474D-9290-B0B050AD2187}" type="slidenum">
              <a:rPr lang="en-US" altLang="en-US" sz="1400" smtClean="0">
                <a:cs typeface="Arial" charset="0"/>
              </a:rPr>
              <a:pPr>
                <a:spcBef>
                  <a:spcPct val="0"/>
                </a:spcBef>
                <a:buFontTx/>
                <a:buNone/>
              </a:pPr>
              <a:t>42</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46083" name="Text Placeholder 2"/>
          <p:cNvSpPr>
            <a:spLocks noGrp="1"/>
          </p:cNvSpPr>
          <p:nvPr>
            <p:ph type="body" idx="1"/>
          </p:nvPr>
        </p:nvSpPr>
        <p:spPr/>
        <p:txBody>
          <a:bodyPr/>
          <a:lstStyle/>
          <a:p>
            <a:r>
              <a:rPr lang="en-US" altLang="en-US" sz="4000" smtClean="0"/>
              <a:t>CDC and MA Requirements and Blood Lead Levels</a:t>
            </a:r>
          </a:p>
        </p:txBody>
      </p:sp>
      <p:sp>
        <p:nvSpPr>
          <p:cNvPr id="460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C056666F-337B-4F5A-AAD3-DDB58325252F}" type="slidenum">
              <a:rPr lang="en-US" altLang="en-US" sz="1400" smtClean="0">
                <a:cs typeface="Arial" charset="0"/>
              </a:rPr>
              <a:pPr>
                <a:spcBef>
                  <a:spcPct val="0"/>
                </a:spcBef>
                <a:buFontTx/>
                <a:buNone/>
              </a:pPr>
              <a:t>43</a:t>
            </a:fld>
            <a:endParaRPr lang="en-US" altLang="en-US" sz="1400" smtClean="0">
              <a:cs typeface="Arial" charset="0"/>
            </a:endParaRPr>
          </a:p>
        </p:txBody>
      </p:sp>
      <p:pic>
        <p:nvPicPr>
          <p:cNvPr id="46085"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B73C4818-5EEE-4249-8E3E-839FE84A1C05}" type="slidenum">
              <a:rPr lang="en-US" altLang="en-US" sz="1400" smtClean="0">
                <a:cs typeface="Arial" charset="0"/>
              </a:rPr>
              <a:pPr>
                <a:spcBef>
                  <a:spcPct val="0"/>
                </a:spcBef>
                <a:buFontTx/>
                <a:buNone/>
              </a:pPr>
              <a:t>44</a:t>
            </a:fld>
            <a:endParaRPr lang="en-US" altLang="en-US" sz="1400" smtClean="0">
              <a:cs typeface="Arial" charset="0"/>
            </a:endParaRPr>
          </a:p>
        </p:txBody>
      </p:sp>
      <p:sp>
        <p:nvSpPr>
          <p:cNvPr id="47107" name="Title 1"/>
          <p:cNvSpPr>
            <a:spLocks noGrp="1"/>
          </p:cNvSpPr>
          <p:nvPr>
            <p:ph type="title"/>
          </p:nvPr>
        </p:nvSpPr>
        <p:spPr/>
        <p:txBody>
          <a:bodyPr/>
          <a:lstStyle/>
          <a:p>
            <a:r>
              <a:rPr lang="en-US" altLang="en-US" smtClean="0"/>
              <a:t>CDC Lead Poisoned and Reference Values</a:t>
            </a:r>
          </a:p>
        </p:txBody>
      </p:sp>
      <p:sp>
        <p:nvSpPr>
          <p:cNvPr id="3" name="Content Placeholder 2"/>
          <p:cNvSpPr>
            <a:spLocks noGrp="1"/>
          </p:cNvSpPr>
          <p:nvPr>
            <p:ph idx="1"/>
          </p:nvPr>
        </p:nvSpPr>
        <p:spPr>
          <a:xfrm>
            <a:off x="442913" y="1703388"/>
            <a:ext cx="8243887" cy="4767262"/>
          </a:xfrm>
        </p:spPr>
        <p:txBody>
          <a:bodyPr/>
          <a:lstStyle/>
          <a:p>
            <a:pPr>
              <a:defRPr/>
            </a:pPr>
            <a:r>
              <a:rPr lang="en-US" sz="2400" dirty="0" smtClean="0"/>
              <a:t>CDC has committed to a Healthy People 2020 goal of eliminating blood lead levels of 10 </a:t>
            </a:r>
            <a:r>
              <a:rPr lang="en-US" sz="2400" dirty="0"/>
              <a:t>µg/dL or above </a:t>
            </a:r>
            <a:r>
              <a:rPr lang="en-US" sz="2400" dirty="0" smtClean="0"/>
              <a:t>(CDC definition of lead poisoned) in </a:t>
            </a:r>
            <a:r>
              <a:rPr lang="en-US" sz="2400" dirty="0"/>
              <a:t>children under </a:t>
            </a:r>
            <a:r>
              <a:rPr lang="en-US" sz="2400" dirty="0" smtClean="0"/>
              <a:t>six.</a:t>
            </a:r>
            <a:br>
              <a:rPr lang="en-US" sz="2400" dirty="0" smtClean="0"/>
            </a:br>
            <a:endParaRPr lang="en-US" sz="2400" dirty="0" smtClean="0"/>
          </a:p>
          <a:p>
            <a:pPr>
              <a:defRPr/>
            </a:pPr>
            <a:r>
              <a:rPr lang="en-US" altLang="en-US" sz="2400" dirty="0" smtClean="0">
                <a:solidFill>
                  <a:srgbClr val="000000"/>
                </a:solidFill>
              </a:rPr>
              <a:t>Additionally, CDC uses a “</a:t>
            </a:r>
            <a:r>
              <a:rPr lang="en-US" altLang="en-US" sz="2400" dirty="0">
                <a:solidFill>
                  <a:srgbClr val="000000"/>
                </a:solidFill>
              </a:rPr>
              <a:t>reference value” of 5 </a:t>
            </a:r>
            <a:r>
              <a:rPr lang="en-US" altLang="en-US" sz="2400" dirty="0" smtClean="0">
                <a:solidFill>
                  <a:srgbClr val="000000"/>
                </a:solidFill>
              </a:rPr>
              <a:t>µg/dL, </a:t>
            </a:r>
            <a:r>
              <a:rPr lang="en-US" altLang="en-US" sz="2400" dirty="0" smtClean="0"/>
              <a:t>that </a:t>
            </a:r>
            <a:r>
              <a:rPr lang="en-US" altLang="en-US" sz="2400" dirty="0" smtClean="0">
                <a:solidFill>
                  <a:srgbClr val="000000"/>
                </a:solidFill>
              </a:rPr>
              <a:t>identifies children </a:t>
            </a:r>
            <a:r>
              <a:rPr lang="en-US" altLang="en-US" sz="2400" dirty="0">
                <a:solidFill>
                  <a:srgbClr val="000000"/>
                </a:solidFill>
              </a:rPr>
              <a:t>who have been exposed to lead and </a:t>
            </a:r>
            <a:r>
              <a:rPr lang="en-US" altLang="en-US" sz="2400" dirty="0" smtClean="0">
                <a:solidFill>
                  <a:srgbClr val="000000"/>
                </a:solidFill>
              </a:rPr>
              <a:t>need education about medical care and about preventing additional exposure.</a:t>
            </a:r>
            <a:br>
              <a:rPr lang="en-US" altLang="en-US" sz="2400" dirty="0" smtClean="0">
                <a:solidFill>
                  <a:srgbClr val="000000"/>
                </a:solidFill>
              </a:rPr>
            </a:br>
            <a:endParaRPr lang="en-US" altLang="en-US" sz="2400" dirty="0" smtClean="0">
              <a:solidFill>
                <a:srgbClr val="000000"/>
              </a:solidFill>
            </a:endParaRPr>
          </a:p>
          <a:p>
            <a:pPr>
              <a:defRPr/>
            </a:pPr>
            <a:r>
              <a:rPr lang="en-US" altLang="en-US" sz="2400" dirty="0" smtClean="0">
                <a:solidFill>
                  <a:srgbClr val="000000"/>
                </a:solidFill>
              </a:rPr>
              <a:t>CDC does not mandate a code enforcement response or identify legal liability.</a:t>
            </a:r>
            <a:r>
              <a:rPr lang="en-US" altLang="en-US" dirty="0" smtClean="0">
                <a:solidFill>
                  <a:srgbClr val="000000"/>
                </a:solidFill>
              </a:rPr>
              <a:t/>
            </a:r>
            <a:br>
              <a:rPr lang="en-US" altLang="en-US" dirty="0" smtClean="0">
                <a:solidFill>
                  <a:srgbClr val="000000"/>
                </a:solidFill>
              </a:rPr>
            </a:br>
            <a:endParaRPr lang="en-US" dirty="0">
              <a:solidFill>
                <a:srgbClr val="000000"/>
              </a:solidFill>
            </a:endParaRPr>
          </a:p>
          <a:p>
            <a:pPr marL="0" indent="0">
              <a:buFontTx/>
              <a:buNone/>
              <a:defRPr/>
            </a:pPr>
            <a:endParaRPr lang="en-US" dirty="0">
              <a:solidFill>
                <a:srgbClr val="000000"/>
              </a:solidFill>
            </a:endParaRPr>
          </a:p>
          <a:p>
            <a:pPr eaLnBrk="1" hangingPunct="1">
              <a:lnSpc>
                <a:spcPct val="90000"/>
              </a:lnSpc>
              <a:defRPr/>
            </a:pPr>
            <a:endParaRPr lang="en-US" altLang="en-US" sz="2600" dirty="0" smtClean="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smtClean="0"/>
              <a:t>Current MA Definition of Lead Poisoning and Legal Requirements</a:t>
            </a:r>
            <a:endParaRPr lang="en-US" altLang="en-US" b="0" smtClean="0"/>
          </a:p>
        </p:txBody>
      </p:sp>
      <p:sp>
        <p:nvSpPr>
          <p:cNvPr id="48131" name="Content Placeholder 2"/>
          <p:cNvSpPr>
            <a:spLocks noGrp="1"/>
          </p:cNvSpPr>
          <p:nvPr>
            <p:ph idx="1"/>
          </p:nvPr>
        </p:nvSpPr>
        <p:spPr>
          <a:xfrm>
            <a:off x="457200" y="1662113"/>
            <a:ext cx="8104188" cy="4905375"/>
          </a:xfrm>
        </p:spPr>
        <p:txBody>
          <a:bodyPr/>
          <a:lstStyle/>
          <a:p>
            <a:pPr eaLnBrk="1" hangingPunct="1">
              <a:lnSpc>
                <a:spcPct val="90000"/>
              </a:lnSpc>
            </a:pPr>
            <a:r>
              <a:rPr lang="en-US" altLang="en-US" sz="2400" smtClean="0"/>
              <a:t>The current definition of lead poisoning in MA is a venous blood lead test result of 25 µg/dL or greater. </a:t>
            </a:r>
            <a:br>
              <a:rPr lang="en-US" altLang="en-US" sz="2400" smtClean="0"/>
            </a:br>
            <a:endParaRPr lang="en-US" altLang="en-US" sz="2400" smtClean="0"/>
          </a:p>
          <a:p>
            <a:pPr eaLnBrk="1" hangingPunct="1">
              <a:lnSpc>
                <a:spcPct val="90000"/>
              </a:lnSpc>
            </a:pPr>
            <a:r>
              <a:rPr lang="en-US" altLang="en-US" sz="2400" smtClean="0"/>
              <a:t>In MA, when a child is identified as poisoned there is </a:t>
            </a:r>
          </a:p>
          <a:p>
            <a:pPr lvl="1" eaLnBrk="1" hangingPunct="1">
              <a:lnSpc>
                <a:spcPct val="90000"/>
              </a:lnSpc>
            </a:pPr>
            <a:r>
              <a:rPr lang="en-US" altLang="en-US" sz="2400" smtClean="0"/>
              <a:t>Mandatory code enforcement of the law (inspections/deleading); </a:t>
            </a:r>
          </a:p>
          <a:p>
            <a:pPr lvl="1" eaLnBrk="1" hangingPunct="1">
              <a:lnSpc>
                <a:spcPct val="90000"/>
              </a:lnSpc>
            </a:pPr>
            <a:r>
              <a:rPr lang="en-US" altLang="en-US" sz="2400" smtClean="0"/>
              <a:t>Clinical case management services for the family and child</a:t>
            </a:r>
          </a:p>
          <a:p>
            <a:pPr lvl="1" eaLnBrk="1" hangingPunct="1">
              <a:lnSpc>
                <a:spcPct val="90000"/>
              </a:lnSpc>
            </a:pPr>
            <a:r>
              <a:rPr lang="en-US" altLang="en-US" sz="2400" smtClean="0"/>
              <a:t>Property owner liability for damages if the property was not in compliance</a:t>
            </a:r>
          </a:p>
        </p:txBody>
      </p:sp>
      <p:sp>
        <p:nvSpPr>
          <p:cNvPr id="4813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722F9D6B-CE17-429C-8896-BD435EFC3628}" type="slidenum">
              <a:rPr lang="en-US" altLang="en-US" sz="1400" smtClean="0">
                <a:cs typeface="Arial" charset="0"/>
              </a:rPr>
              <a:pPr>
                <a:spcBef>
                  <a:spcPct val="0"/>
                </a:spcBef>
                <a:buFontTx/>
                <a:buNone/>
              </a:pPr>
              <a:t>45</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altLang="en-US" smtClean="0"/>
              <a:t>CLPPP Case Management for Lower Blood Lead Levels</a:t>
            </a:r>
          </a:p>
        </p:txBody>
      </p:sp>
      <p:sp>
        <p:nvSpPr>
          <p:cNvPr id="3" name="Content Placeholder 2"/>
          <p:cNvSpPr>
            <a:spLocks noGrp="1"/>
          </p:cNvSpPr>
          <p:nvPr>
            <p:ph idx="1"/>
          </p:nvPr>
        </p:nvSpPr>
        <p:spPr>
          <a:xfrm>
            <a:off x="630238" y="1600200"/>
            <a:ext cx="8056562" cy="5022850"/>
          </a:xfrm>
        </p:spPr>
        <p:txBody>
          <a:bodyPr/>
          <a:lstStyle/>
          <a:p>
            <a:pPr eaLnBrk="1" hangingPunct="1">
              <a:lnSpc>
                <a:spcPct val="90000"/>
              </a:lnSpc>
              <a:defRPr/>
            </a:pPr>
            <a:r>
              <a:rPr lang="en-US" altLang="en-US" sz="2400" dirty="0" smtClean="0"/>
              <a:t>CLPPP currently enrolls all children with a BLL of 10 µg/dL or greater into case management.</a:t>
            </a:r>
            <a:br>
              <a:rPr lang="en-US" altLang="en-US" sz="2400" dirty="0" smtClean="0"/>
            </a:br>
            <a:r>
              <a:rPr lang="en-US" altLang="en-US" sz="2400" dirty="0" smtClean="0"/>
              <a:t>  </a:t>
            </a:r>
          </a:p>
          <a:p>
            <a:pPr eaLnBrk="1" hangingPunct="1">
              <a:lnSpc>
                <a:spcPct val="90000"/>
              </a:lnSpc>
              <a:defRPr/>
            </a:pPr>
            <a:r>
              <a:rPr lang="en-US" altLang="en-US" sz="2400" dirty="0" smtClean="0"/>
              <a:t>Case Managers ensure the child is re-screened to confirm levels.</a:t>
            </a:r>
            <a:br>
              <a:rPr lang="en-US" altLang="en-US" sz="2400" dirty="0" smtClean="0"/>
            </a:br>
            <a:endParaRPr lang="en-US" altLang="en-US" sz="2400" dirty="0" smtClean="0"/>
          </a:p>
          <a:p>
            <a:pPr eaLnBrk="1" hangingPunct="1">
              <a:lnSpc>
                <a:spcPct val="90000"/>
              </a:lnSpc>
              <a:defRPr/>
            </a:pPr>
            <a:r>
              <a:rPr lang="en-US" altLang="en-US" sz="2400" dirty="0" smtClean="0"/>
              <a:t>Environmental investigation/code enforcement and family advocacy services are offered. </a:t>
            </a:r>
          </a:p>
          <a:p>
            <a:pPr lvl="1" eaLnBrk="1" hangingPunct="1">
              <a:lnSpc>
                <a:spcPct val="90000"/>
              </a:lnSpc>
              <a:defRPr/>
            </a:pPr>
            <a:r>
              <a:rPr lang="en-US" altLang="en-US" sz="2400" dirty="0" smtClean="0"/>
              <a:t>These can be declined by the family at this level</a:t>
            </a:r>
          </a:p>
          <a:p>
            <a:pPr lvl="1" eaLnBrk="1" hangingPunct="1">
              <a:lnSpc>
                <a:spcPct val="90000"/>
              </a:lnSpc>
              <a:defRPr/>
            </a:pPr>
            <a:r>
              <a:rPr lang="en-US" altLang="en-US" sz="2400" dirty="0" smtClean="0"/>
              <a:t>When families decline, CLPPP recommends that they meet with community health workers and have a private lead inspection. </a:t>
            </a:r>
          </a:p>
          <a:p>
            <a:pPr marL="0" indent="0">
              <a:buFontTx/>
              <a:buNone/>
              <a:defRPr/>
            </a:pPr>
            <a:endParaRPr lang="en-US" dirty="0"/>
          </a:p>
        </p:txBody>
      </p:sp>
      <p:sp>
        <p:nvSpPr>
          <p:cNvPr id="4915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40365360-0FFB-494E-8E99-B3262896A9DA}" type="slidenum">
              <a:rPr lang="en-US" altLang="en-US" sz="1400" smtClean="0">
                <a:cs typeface="Arial" charset="0"/>
              </a:rPr>
              <a:pPr>
                <a:spcBef>
                  <a:spcPct val="0"/>
                </a:spcBef>
                <a:buFontTx/>
                <a:buNone/>
              </a:pPr>
              <a:t>46</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304800" y="369888"/>
            <a:ext cx="8464550" cy="1111250"/>
          </a:xfrm>
        </p:spPr>
        <p:txBody>
          <a:bodyPr/>
          <a:lstStyle/>
          <a:p>
            <a:r>
              <a:rPr lang="en-US" altLang="en-US" smtClean="0"/>
              <a:t>Proposed Change to Blood Lead Level Definitions</a:t>
            </a:r>
          </a:p>
        </p:txBody>
      </p:sp>
      <p:sp>
        <p:nvSpPr>
          <p:cNvPr id="4099" name="Content Placeholder 2"/>
          <p:cNvSpPr>
            <a:spLocks noGrp="1"/>
          </p:cNvSpPr>
          <p:nvPr>
            <p:ph idx="1"/>
          </p:nvPr>
        </p:nvSpPr>
        <p:spPr>
          <a:xfrm>
            <a:off x="430213" y="1662113"/>
            <a:ext cx="8256587" cy="4876800"/>
          </a:xfrm>
        </p:spPr>
        <p:txBody>
          <a:bodyPr/>
          <a:lstStyle/>
          <a:p>
            <a:pPr>
              <a:defRPr/>
            </a:pPr>
            <a:r>
              <a:rPr lang="en-US" altLang="en-US" sz="2400" dirty="0" smtClean="0"/>
              <a:t>Current Regulation: </a:t>
            </a:r>
          </a:p>
          <a:p>
            <a:pPr lvl="1">
              <a:defRPr/>
            </a:pPr>
            <a:r>
              <a:rPr lang="en-US" altLang="en-US" sz="2400" dirty="0" smtClean="0"/>
              <a:t>Defines Lead Poisoning at 25 </a:t>
            </a:r>
            <a:r>
              <a:rPr lang="en-US" altLang="en-US" sz="2400" dirty="0"/>
              <a:t>µg/dL</a:t>
            </a:r>
            <a:r>
              <a:rPr lang="en-US" altLang="en-US" sz="2400" dirty="0" smtClean="0"/>
              <a:t> </a:t>
            </a:r>
            <a:r>
              <a:rPr lang="en-US" altLang="en-US" sz="2400" dirty="0"/>
              <a:t>or greater venous blood lead in a </a:t>
            </a:r>
            <a:r>
              <a:rPr lang="en-US" altLang="en-US" sz="2400" dirty="0" smtClean="0"/>
              <a:t>child</a:t>
            </a:r>
          </a:p>
          <a:p>
            <a:pPr lvl="1">
              <a:defRPr/>
            </a:pPr>
            <a:r>
              <a:rPr lang="en-US" altLang="en-US" sz="2400" dirty="0" smtClean="0"/>
              <a:t>Defines a “Lead Level in Excess of a Level Considered Dangerous to a Child’s Immediate Health” between 15-24 µg/dL</a:t>
            </a:r>
            <a:br>
              <a:rPr lang="en-US" altLang="en-US" sz="2400" dirty="0" smtClean="0"/>
            </a:br>
            <a:endParaRPr lang="en-US" altLang="en-US" sz="2400" dirty="0" smtClean="0"/>
          </a:p>
          <a:p>
            <a:pPr>
              <a:defRPr/>
            </a:pPr>
            <a:r>
              <a:rPr lang="en-US" altLang="en-US" sz="2400" dirty="0" smtClean="0"/>
              <a:t>Proposed: </a:t>
            </a:r>
            <a:endParaRPr lang="en-US" altLang="en-US" sz="2400" dirty="0"/>
          </a:p>
          <a:p>
            <a:pPr lvl="1">
              <a:defRPr/>
            </a:pPr>
            <a:r>
              <a:rPr lang="en-US" altLang="en-US" sz="2400" dirty="0" smtClean="0"/>
              <a:t>Define Lead Poisoning at 10 µg/dL or greater venous test result</a:t>
            </a:r>
          </a:p>
          <a:p>
            <a:pPr lvl="1">
              <a:defRPr/>
            </a:pPr>
            <a:r>
              <a:rPr lang="en-US" altLang="en-US" sz="2400" dirty="0" smtClean="0"/>
              <a:t>Establish a “Blood Lead Level of Concern” at 5-9 </a:t>
            </a:r>
            <a:r>
              <a:rPr lang="en-US" altLang="en-US" sz="2400" dirty="0"/>
              <a:t>µg/dL</a:t>
            </a:r>
            <a:endParaRPr lang="en-US" altLang="en-US" sz="2400" dirty="0" smtClean="0"/>
          </a:p>
          <a:p>
            <a:pPr>
              <a:defRPr/>
            </a:pPr>
            <a:endParaRPr lang="en-US" altLang="en-US" dirty="0" smtClean="0"/>
          </a:p>
          <a:p>
            <a:pPr>
              <a:defRPr/>
            </a:pPr>
            <a:endParaRPr lang="en-US" altLang="en-US" dirty="0" smtClean="0"/>
          </a:p>
          <a:p>
            <a:pPr marL="0" indent="0">
              <a:buClr>
                <a:srgbClr val="FFC000"/>
              </a:buClr>
              <a:buFontTx/>
              <a:buNone/>
              <a:defRPr/>
            </a:pPr>
            <a:endParaRPr lang="en-US" altLang="en-US" b="1" dirty="0" smtClean="0"/>
          </a:p>
          <a:p>
            <a:pPr marL="0" indent="0">
              <a:buFontTx/>
              <a:buNone/>
              <a:defRPr/>
            </a:pPr>
            <a:endParaRPr lang="en-US" altLang="en-US" sz="2400" dirty="0" smtClean="0"/>
          </a:p>
          <a:p>
            <a:pPr marL="57150" indent="0">
              <a:buClr>
                <a:srgbClr val="FFC000"/>
              </a:buClr>
              <a:buFontTx/>
              <a:buNone/>
              <a:defRPr/>
            </a:pPr>
            <a:endParaRPr lang="en-US" altLang="en-US" sz="2400" dirty="0" smtClean="0"/>
          </a:p>
          <a:p>
            <a:pPr lvl="1">
              <a:buClr>
                <a:srgbClr val="FFC000"/>
              </a:buClr>
              <a:defRPr/>
            </a:pPr>
            <a:endParaRPr lang="en-US" altLang="en-US" sz="2400" dirty="0" smtClean="0"/>
          </a:p>
          <a:p>
            <a:pPr marL="0" indent="0">
              <a:buClr>
                <a:srgbClr val="FFC000"/>
              </a:buClr>
              <a:buFontTx/>
              <a:buNone/>
              <a:defRPr/>
            </a:pPr>
            <a:r>
              <a:rPr lang="en-US" altLang="en-US" sz="2000" dirty="0" smtClean="0"/>
              <a:t> </a:t>
            </a:r>
          </a:p>
        </p:txBody>
      </p:sp>
      <p:sp>
        <p:nvSpPr>
          <p:cNvPr id="5018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44CA038D-2966-4AFA-8AAA-6BB04B113D57}" type="slidenum">
              <a:rPr lang="en-US" altLang="en-US" sz="1400" smtClean="0">
                <a:cs typeface="Arial" charset="0"/>
              </a:rPr>
              <a:pPr>
                <a:spcBef>
                  <a:spcPct val="0"/>
                </a:spcBef>
                <a:buFontTx/>
                <a:buNone/>
              </a:pPr>
              <a:t>47</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altLang="en-US" smtClean="0">
                <a:cs typeface="Arial" charset="0"/>
              </a:rPr>
              <a:t>Capillary Test Reliability</a:t>
            </a:r>
            <a:endParaRPr lang="en-US" altLang="en-US" smtClean="0"/>
          </a:p>
        </p:txBody>
      </p:sp>
      <p:sp>
        <p:nvSpPr>
          <p:cNvPr id="3" name="Content Placeholder 2"/>
          <p:cNvSpPr>
            <a:spLocks noGrp="1"/>
          </p:cNvSpPr>
          <p:nvPr>
            <p:ph idx="1"/>
          </p:nvPr>
        </p:nvSpPr>
        <p:spPr>
          <a:xfrm>
            <a:off x="630238" y="1600200"/>
            <a:ext cx="8056562" cy="4525963"/>
          </a:xfrm>
        </p:spPr>
        <p:txBody>
          <a:bodyPr/>
          <a:lstStyle/>
          <a:p>
            <a:pPr marL="114300" indent="0">
              <a:buFontTx/>
              <a:buNone/>
              <a:defRPr/>
            </a:pPr>
            <a:r>
              <a:rPr lang="en-US" dirty="0" smtClean="0">
                <a:cs typeface="Arial" panose="020B0604020202020204" pitchFamily="34" charset="0"/>
              </a:rPr>
              <a:t>Evaluation analyses of 2011-2012 capillary </a:t>
            </a:r>
            <a:r>
              <a:rPr lang="en-US" dirty="0">
                <a:cs typeface="Arial" panose="020B0604020202020204" pitchFamily="34" charset="0"/>
              </a:rPr>
              <a:t>tests ≥10 µg/dL</a:t>
            </a:r>
          </a:p>
          <a:p>
            <a:pPr>
              <a:defRPr/>
            </a:pPr>
            <a:endParaRPr lang="en-US" sz="1200" dirty="0" smtClean="0">
              <a:cs typeface="Arial" panose="020B0604020202020204" pitchFamily="34" charset="0"/>
            </a:endParaRPr>
          </a:p>
          <a:p>
            <a:pPr>
              <a:defRPr/>
            </a:pPr>
            <a:r>
              <a:rPr lang="en-US" dirty="0" smtClean="0">
                <a:cs typeface="Arial" panose="020B0604020202020204" pitchFamily="34" charset="0"/>
              </a:rPr>
              <a:t>Capillary tests found to have a positive predictive value (PV+) of 27%</a:t>
            </a:r>
          </a:p>
          <a:p>
            <a:pPr>
              <a:defRPr/>
            </a:pPr>
            <a:r>
              <a:rPr lang="en-US" dirty="0" smtClean="0">
                <a:cs typeface="Arial" panose="020B0604020202020204" pitchFamily="34" charset="0"/>
              </a:rPr>
              <a:t>Only </a:t>
            </a:r>
            <a:r>
              <a:rPr lang="en-US" dirty="0">
                <a:cs typeface="Arial" panose="020B0604020202020204" pitchFamily="34" charset="0"/>
              </a:rPr>
              <a:t>about ¼ of </a:t>
            </a:r>
            <a:r>
              <a:rPr lang="en-US" dirty="0" smtClean="0">
                <a:cs typeface="Arial" panose="020B0604020202020204" pitchFamily="34" charset="0"/>
              </a:rPr>
              <a:t>initially </a:t>
            </a:r>
            <a:r>
              <a:rPr lang="en-US" dirty="0">
                <a:cs typeface="Arial" panose="020B0604020202020204" pitchFamily="34" charset="0"/>
              </a:rPr>
              <a:t>elevated capillary tests </a:t>
            </a:r>
            <a:r>
              <a:rPr lang="en-US" dirty="0" smtClean="0">
                <a:cs typeface="Arial" panose="020B0604020202020204" pitchFamily="34" charset="0"/>
              </a:rPr>
              <a:t>were truly </a:t>
            </a:r>
            <a:r>
              <a:rPr lang="en-US" dirty="0">
                <a:cs typeface="Arial" panose="020B0604020202020204" pitchFamily="34" charset="0"/>
              </a:rPr>
              <a:t>elevated </a:t>
            </a:r>
            <a:r>
              <a:rPr lang="en-US" dirty="0" smtClean="0">
                <a:cs typeface="Arial" panose="020B0604020202020204" pitchFamily="34" charset="0"/>
              </a:rPr>
              <a:t>based on follow-up testing</a:t>
            </a:r>
            <a:endParaRPr lang="en-US" dirty="0">
              <a:cs typeface="Arial" panose="020B0604020202020204" pitchFamily="34" charset="0"/>
            </a:endParaRPr>
          </a:p>
          <a:p>
            <a:pPr>
              <a:defRPr/>
            </a:pPr>
            <a:endParaRPr lang="en-US" dirty="0"/>
          </a:p>
        </p:txBody>
      </p:sp>
      <p:grpSp>
        <p:nvGrpSpPr>
          <p:cNvPr id="51204" name="Group 3"/>
          <p:cNvGrpSpPr>
            <a:grpSpLocks/>
          </p:cNvGrpSpPr>
          <p:nvPr/>
        </p:nvGrpSpPr>
        <p:grpSpPr bwMode="auto">
          <a:xfrm>
            <a:off x="3351213" y="4738688"/>
            <a:ext cx="2341562" cy="2022475"/>
            <a:chOff x="728331" y="3831104"/>
            <a:chExt cx="2286000" cy="2313305"/>
          </a:xfrm>
        </p:grpSpPr>
        <p:sp>
          <p:nvSpPr>
            <p:cNvPr id="5" name="Oval 4"/>
            <p:cNvSpPr/>
            <p:nvPr/>
          </p:nvSpPr>
          <p:spPr>
            <a:xfrm>
              <a:off x="728331" y="3831104"/>
              <a:ext cx="2286000" cy="2313305"/>
            </a:xfrm>
            <a:prstGeom prst="ellipse">
              <a:avLst/>
            </a:prstGeom>
            <a:solidFill>
              <a:srgbClr val="4F81BD"/>
            </a:solidFill>
            <a:ln w="25400" cap="flat" cmpd="sng" algn="ctr">
              <a:solidFill>
                <a:srgbClr val="4F81BD">
                  <a:shade val="50000"/>
                </a:srgbClr>
              </a:solidFill>
              <a:prstDash val="solid"/>
            </a:ln>
            <a:effectLst/>
          </p:spPr>
          <p:txBody>
            <a:bodyPr anchor="ctr"/>
            <a:lstStyle/>
            <a:p>
              <a:pPr eaLnBrk="1" fontAlgn="auto" hangingPunct="1">
                <a:spcBef>
                  <a:spcPts val="0"/>
                </a:spcBef>
                <a:spcAft>
                  <a:spcPts val="0"/>
                </a:spcAft>
                <a:defRPr/>
              </a:pPr>
              <a:endParaRPr lang="en-US" kern="0" dirty="0">
                <a:solidFill>
                  <a:sysClr val="window" lastClr="FFFFFF"/>
                </a:solidFill>
                <a:latin typeface="Calibri"/>
                <a:cs typeface="+mn-cs"/>
              </a:endParaRPr>
            </a:p>
          </p:txBody>
        </p:sp>
        <p:sp>
          <p:nvSpPr>
            <p:cNvPr id="6" name="Oval 5"/>
            <p:cNvSpPr/>
            <p:nvPr/>
          </p:nvSpPr>
          <p:spPr>
            <a:xfrm>
              <a:off x="889513" y="4775310"/>
              <a:ext cx="1125177" cy="1096732"/>
            </a:xfrm>
            <a:prstGeom prst="ellipse">
              <a:avLst/>
            </a:prstGeom>
            <a:solidFill>
              <a:srgbClr val="8064A2"/>
            </a:solidFill>
            <a:ln w="25400" cap="flat" cmpd="sng" algn="ctr">
              <a:solidFill>
                <a:srgbClr val="8064A2">
                  <a:shade val="50000"/>
                </a:srgbClr>
              </a:solidFill>
              <a:prstDash val="solid"/>
            </a:ln>
            <a:effectLst/>
          </p:spPr>
          <p:txBody>
            <a:bodyPr anchor="ctr"/>
            <a:lstStyle/>
            <a:p>
              <a:pPr eaLnBrk="1" fontAlgn="auto" hangingPunct="1">
                <a:spcBef>
                  <a:spcPts val="0"/>
                </a:spcBef>
                <a:spcAft>
                  <a:spcPts val="0"/>
                </a:spcAft>
                <a:defRPr/>
              </a:pPr>
              <a:endParaRPr lang="en-US" kern="0" dirty="0">
                <a:solidFill>
                  <a:sysClr val="window" lastClr="FFFFFF"/>
                </a:solidFill>
                <a:latin typeface="Calibri"/>
                <a:cs typeface="+mn-cs"/>
              </a:endParaRPr>
            </a:p>
          </p:txBody>
        </p:sp>
        <p:sp>
          <p:nvSpPr>
            <p:cNvPr id="7" name="Text Box 864"/>
            <p:cNvSpPr txBox="1"/>
            <p:nvPr/>
          </p:nvSpPr>
          <p:spPr>
            <a:xfrm>
              <a:off x="1131287" y="4221496"/>
              <a:ext cx="1610274" cy="343183"/>
            </a:xfrm>
            <a:prstGeom prst="rect">
              <a:avLst/>
            </a:prstGeom>
            <a:solidFill>
              <a:srgbClr val="4F81BD"/>
            </a:solidFill>
            <a:ln w="6350">
              <a:noFill/>
            </a:ln>
            <a:effectLst/>
          </p:spPr>
          <p:txBody>
            <a:bodyPr/>
            <a:lstStyle/>
            <a:p>
              <a:pPr algn="ctr" eaLnBrk="1" fontAlgn="auto" hangingPunct="1">
                <a:lnSpc>
                  <a:spcPct val="115000"/>
                </a:lnSpc>
                <a:spcBef>
                  <a:spcPts val="0"/>
                </a:spcBef>
                <a:spcAft>
                  <a:spcPts val="1000"/>
                </a:spcAft>
                <a:defRPr/>
              </a:pPr>
              <a:r>
                <a:rPr lang="en-US" sz="1600" b="1" kern="0" dirty="0">
                  <a:solidFill>
                    <a:schemeClr val="bg1"/>
                  </a:solidFill>
                  <a:latin typeface="Calibri"/>
                  <a:ea typeface="Calibri"/>
                  <a:cs typeface="Times New Roman"/>
                </a:rPr>
                <a:t>Test Positive</a:t>
              </a:r>
            </a:p>
          </p:txBody>
        </p:sp>
      </p:grpSp>
      <p:sp>
        <p:nvSpPr>
          <p:cNvPr id="9" name="Text Box 864"/>
          <p:cNvSpPr txBox="1"/>
          <p:nvPr/>
        </p:nvSpPr>
        <p:spPr>
          <a:xfrm>
            <a:off x="3695700" y="5749925"/>
            <a:ext cx="793750" cy="498475"/>
          </a:xfrm>
          <a:prstGeom prst="rect">
            <a:avLst/>
          </a:prstGeom>
          <a:solidFill>
            <a:srgbClr val="8064A2"/>
          </a:solidFill>
          <a:ln w="6350">
            <a:noFill/>
          </a:ln>
          <a:effectLst/>
        </p:spPr>
        <p:txBody>
          <a:bodyPr/>
          <a:lstStyle/>
          <a:p>
            <a:pPr algn="ctr" eaLnBrk="1" fontAlgn="auto" hangingPunct="1">
              <a:lnSpc>
                <a:spcPct val="115000"/>
              </a:lnSpc>
              <a:spcBef>
                <a:spcPts val="0"/>
              </a:spcBef>
              <a:spcAft>
                <a:spcPts val="1000"/>
              </a:spcAft>
              <a:defRPr/>
            </a:pPr>
            <a:r>
              <a:rPr lang="en-US" sz="1400" b="1" kern="0">
                <a:solidFill>
                  <a:schemeClr val="bg1"/>
                </a:solidFill>
                <a:latin typeface="Calibri"/>
                <a:ea typeface="Calibri"/>
                <a:cs typeface="Times New Roman"/>
              </a:rPr>
              <a:t>Truly Positive</a:t>
            </a:r>
            <a:endParaRPr lang="en-US" sz="1400" b="1" kern="0" dirty="0">
              <a:solidFill>
                <a:schemeClr val="bg1"/>
              </a:solidFill>
              <a:latin typeface="Calibri"/>
              <a:ea typeface="Calibri"/>
              <a:cs typeface="Times New Roman"/>
            </a:endParaRP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altLang="en-US" smtClean="0"/>
              <a:t>Proposed Change to Blood Lead Screening Requirements</a:t>
            </a:r>
          </a:p>
        </p:txBody>
      </p:sp>
      <p:sp>
        <p:nvSpPr>
          <p:cNvPr id="52227" name="Content Placeholder 2"/>
          <p:cNvSpPr>
            <a:spLocks noGrp="1"/>
          </p:cNvSpPr>
          <p:nvPr>
            <p:ph idx="1"/>
          </p:nvPr>
        </p:nvSpPr>
        <p:spPr>
          <a:xfrm>
            <a:off x="630238" y="1600200"/>
            <a:ext cx="8056562" cy="4525963"/>
          </a:xfrm>
        </p:spPr>
        <p:txBody>
          <a:bodyPr/>
          <a:lstStyle/>
          <a:p>
            <a:r>
              <a:rPr lang="en-US" altLang="en-US" sz="2400" smtClean="0"/>
              <a:t>CDC recommends that initial capillary test values of 5 µg/dL or greater be confirmed by venous testing.</a:t>
            </a:r>
          </a:p>
          <a:p>
            <a:r>
              <a:rPr lang="en-US" altLang="en-US" sz="2400" smtClean="0"/>
              <a:t>MA enforcement activity requires a venous confirmation</a:t>
            </a:r>
          </a:p>
          <a:p>
            <a:pPr lvl="1"/>
            <a:r>
              <a:rPr lang="en-US" altLang="en-US" sz="2400" smtClean="0"/>
              <a:t>Children without this confirmation may continue to live in homes with dangerous lead hazards.</a:t>
            </a:r>
          </a:p>
          <a:p>
            <a:r>
              <a:rPr lang="en-US" altLang="en-US" sz="2400" smtClean="0"/>
              <a:t>Current Regulation:</a:t>
            </a:r>
          </a:p>
          <a:p>
            <a:pPr lvl="1"/>
            <a:r>
              <a:rPr lang="en-US" altLang="en-US" sz="2400" smtClean="0"/>
              <a:t>Recommends, but does not require, venous screening or confirmation.</a:t>
            </a:r>
          </a:p>
          <a:p>
            <a:r>
              <a:rPr lang="en-US" altLang="en-US" sz="2400" smtClean="0"/>
              <a:t>Proposed:</a:t>
            </a:r>
          </a:p>
          <a:p>
            <a:pPr lvl="1"/>
            <a:r>
              <a:rPr lang="en-US" altLang="en-US" sz="2400" smtClean="0"/>
              <a:t>Require venous confirmation for capillary test values of 5 µg/dL or greater. </a:t>
            </a:r>
          </a:p>
          <a:p>
            <a:endParaRPr lang="en-US" altLang="en-US" smtClean="0"/>
          </a:p>
        </p:txBody>
      </p:sp>
      <p:sp>
        <p:nvSpPr>
          <p:cNvPr id="5222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D9D14EB5-EFB3-4970-B588-FDBAAA2D09C4}" type="slidenum">
              <a:rPr lang="en-US" altLang="en-US" sz="1400" smtClean="0">
                <a:cs typeface="Arial" charset="0"/>
              </a:rPr>
              <a:pPr>
                <a:spcBef>
                  <a:spcPct val="0"/>
                </a:spcBef>
                <a:buFontTx/>
                <a:buNone/>
              </a:pPr>
              <a:t>49</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Selection and Responsibilities of GAC Meeting Chair</a:t>
            </a:r>
          </a:p>
        </p:txBody>
      </p:sp>
      <p:sp>
        <p:nvSpPr>
          <p:cNvPr id="5123" name="Content Placeholder 2"/>
          <p:cNvSpPr>
            <a:spLocks noGrp="1"/>
          </p:cNvSpPr>
          <p:nvPr>
            <p:ph idx="1"/>
          </p:nvPr>
        </p:nvSpPr>
        <p:spPr>
          <a:xfrm>
            <a:off x="346075" y="1600200"/>
            <a:ext cx="8340725" cy="4525963"/>
          </a:xfrm>
        </p:spPr>
        <p:txBody>
          <a:bodyPr/>
          <a:lstStyle/>
          <a:p>
            <a:pPr>
              <a:defRPr/>
            </a:pPr>
            <a:r>
              <a:rPr lang="en-US" altLang="en-US" sz="2400" dirty="0" smtClean="0"/>
              <a:t>The Chair shall be selected by majority vote of a quorum of members present. </a:t>
            </a:r>
          </a:p>
          <a:p>
            <a:pPr>
              <a:defRPr/>
            </a:pPr>
            <a:r>
              <a:rPr lang="en-US" altLang="en-US" sz="2400" dirty="0" smtClean="0"/>
              <a:t>The Chair is in charge of running the meeting in an orderly fashion, on topic, and recognizing GAC members who wish to speak.</a:t>
            </a:r>
          </a:p>
          <a:p>
            <a:pPr>
              <a:defRPr/>
            </a:pPr>
            <a:r>
              <a:rPr lang="en-US" altLang="en-US" sz="2400" dirty="0" smtClean="0"/>
              <a:t>The Chair must acknowledge anyone who wishes to audio/video record the meeting and notify members of such recording.</a:t>
            </a:r>
          </a:p>
          <a:p>
            <a:pPr>
              <a:defRPr/>
            </a:pPr>
            <a:r>
              <a:rPr lang="en-US" altLang="en-US" sz="2400" dirty="0" smtClean="0"/>
              <a:t>The Chair must ensure that meeting minutes are taken.</a:t>
            </a:r>
          </a:p>
          <a:p>
            <a:pPr>
              <a:defRPr/>
            </a:pPr>
            <a:r>
              <a:rPr lang="en-US" altLang="en-US" sz="2400" dirty="0" smtClean="0"/>
              <a:t>Members may nominate themselves or other members.</a:t>
            </a:r>
          </a:p>
          <a:p>
            <a:pPr>
              <a:defRPr/>
            </a:pPr>
            <a:r>
              <a:rPr lang="en-US" altLang="en-US" sz="2400" dirty="0" smtClean="0"/>
              <a:t>Nominations and Vote for a Meeting Chair</a:t>
            </a:r>
          </a:p>
          <a:p>
            <a:pPr marL="0" indent="0">
              <a:buFontTx/>
              <a:buNone/>
              <a:defRPr/>
            </a:pPr>
            <a:endParaRPr lang="en-US" altLang="en-US" sz="2400" dirty="0" smtClean="0"/>
          </a:p>
          <a:p>
            <a:pPr>
              <a:defRPr/>
            </a:pPr>
            <a:endParaRPr lang="en-US" altLang="en-US" dirty="0" smtClean="0"/>
          </a:p>
        </p:txBody>
      </p:sp>
      <p:sp>
        <p:nvSpPr>
          <p:cNvPr id="71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3B5BF0E6-CAFC-45E7-9411-9699A11880C1}" type="slidenum">
              <a:rPr lang="en-US" altLang="en-US" sz="1400" smtClean="0">
                <a:cs typeface="Arial" charset="0"/>
              </a:rPr>
              <a:pPr>
                <a:spcBef>
                  <a:spcPct val="0"/>
                </a:spcBef>
                <a:buFontTx/>
                <a:buNone/>
              </a:pPr>
              <a:t>5</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en-US" altLang="en-US" smtClean="0"/>
              <a:t>Lead Poisoning Prevention and Control Regulations </a:t>
            </a:r>
          </a:p>
        </p:txBody>
      </p:sp>
      <p:sp>
        <p:nvSpPr>
          <p:cNvPr id="53251" name="Content Placeholder 2"/>
          <p:cNvSpPr>
            <a:spLocks noGrp="1"/>
          </p:cNvSpPr>
          <p:nvPr>
            <p:ph idx="1"/>
          </p:nvPr>
        </p:nvSpPr>
        <p:spPr>
          <a:xfrm>
            <a:off x="249238" y="1604963"/>
            <a:ext cx="8437562" cy="4768850"/>
          </a:xfrm>
        </p:spPr>
        <p:txBody>
          <a:bodyPr/>
          <a:lstStyle/>
          <a:p>
            <a:r>
              <a:rPr lang="en-US" altLang="en-US" sz="2400" smtClean="0"/>
              <a:t>HUD abatement standards are, in essence, an intact paint standard with the exceptions of window components and friction surfaces.  </a:t>
            </a:r>
          </a:p>
          <a:p>
            <a:pPr lvl="1">
              <a:lnSpc>
                <a:spcPct val="90000"/>
              </a:lnSpc>
            </a:pPr>
            <a:r>
              <a:rPr lang="en-US" altLang="en-US" sz="2400" smtClean="0"/>
              <a:t> HUD evaluation done by Battelle and National Center for Healthy Housing in the 1990s.</a:t>
            </a:r>
            <a:br>
              <a:rPr lang="en-US" altLang="en-US" sz="2400" smtClean="0"/>
            </a:br>
            <a:endParaRPr lang="en-US" altLang="en-US" sz="2400" smtClean="0"/>
          </a:p>
          <a:p>
            <a:pPr>
              <a:lnSpc>
                <a:spcPct val="90000"/>
              </a:lnSpc>
            </a:pPr>
            <a:r>
              <a:rPr lang="en-US" altLang="en-US" sz="2400" smtClean="0"/>
              <a:t>Proposed changes make MA more consistent with federal standards that evaluated a standard of care, which included making accessible surfaces intact.</a:t>
            </a:r>
            <a:br>
              <a:rPr lang="en-US" altLang="en-US" sz="2400" smtClean="0"/>
            </a:br>
            <a:endParaRPr lang="en-US" altLang="en-US" sz="2400" smtClean="0"/>
          </a:p>
          <a:p>
            <a:pPr>
              <a:lnSpc>
                <a:spcPct val="90000"/>
              </a:lnSpc>
            </a:pPr>
            <a:r>
              <a:rPr lang="en-US" altLang="en-US" sz="2400" smtClean="0"/>
              <a:t>Proposed changes would reduce cost by approximately one-third as incentive for preventative deleading. </a:t>
            </a:r>
          </a:p>
        </p:txBody>
      </p:sp>
      <p:sp>
        <p:nvSpPr>
          <p:cNvPr id="5325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16F51C65-065C-49F4-B1B9-0439CB51E7E0}" type="slidenum">
              <a:rPr lang="en-US" altLang="en-US" sz="1400" smtClean="0">
                <a:cs typeface="Arial" charset="0"/>
              </a:rPr>
              <a:pPr>
                <a:spcBef>
                  <a:spcPct val="0"/>
                </a:spcBef>
                <a:buFontTx/>
                <a:buNone/>
              </a:pPr>
              <a:t>50</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en-US" altLang="en-US" smtClean="0"/>
              <a:t>Lead Poisoning Prevention and Control Regulations </a:t>
            </a:r>
          </a:p>
        </p:txBody>
      </p:sp>
      <p:sp>
        <p:nvSpPr>
          <p:cNvPr id="45059" name="Content Placeholder 2"/>
          <p:cNvSpPr>
            <a:spLocks noGrp="1"/>
          </p:cNvSpPr>
          <p:nvPr>
            <p:ph idx="1"/>
          </p:nvPr>
        </p:nvSpPr>
        <p:spPr>
          <a:xfrm>
            <a:off x="249238" y="1604963"/>
            <a:ext cx="8610600" cy="5253037"/>
          </a:xfrm>
        </p:spPr>
        <p:txBody>
          <a:bodyPr/>
          <a:lstStyle/>
          <a:p>
            <a:pPr>
              <a:lnSpc>
                <a:spcPct val="90000"/>
              </a:lnSpc>
              <a:defRPr/>
            </a:pPr>
            <a:r>
              <a:rPr lang="en-US" altLang="en-US" sz="2400" dirty="0" smtClean="0"/>
              <a:t>Current Regulations:</a:t>
            </a:r>
          </a:p>
          <a:p>
            <a:pPr lvl="1">
              <a:defRPr/>
            </a:pPr>
            <a:r>
              <a:rPr lang="en-US" altLang="en-US" sz="2400" dirty="0" smtClean="0"/>
              <a:t>Define as Accessible, </a:t>
            </a:r>
            <a:r>
              <a:rPr lang="en-US" altLang="en-US" sz="2400" dirty="0" err="1" smtClean="0"/>
              <a:t>Mouthable</a:t>
            </a:r>
            <a:r>
              <a:rPr lang="en-US" altLang="en-US" sz="2400" dirty="0" smtClean="0"/>
              <a:t> Surface as a surface 5ft. or less from the floor or ground that forms a protruding corner or similar edge or protrudes 1/2 inch or more from a flat wall surface.</a:t>
            </a:r>
            <a:br>
              <a:rPr lang="en-US" altLang="en-US" sz="2400" dirty="0" smtClean="0"/>
            </a:br>
            <a:endParaRPr lang="en-US" altLang="en-US" sz="2400" dirty="0" smtClean="0"/>
          </a:p>
          <a:p>
            <a:pPr>
              <a:defRPr/>
            </a:pPr>
            <a:r>
              <a:rPr lang="en-US" altLang="en-US" sz="2400" dirty="0" smtClean="0"/>
              <a:t>Proposed</a:t>
            </a:r>
          </a:p>
          <a:p>
            <a:pPr lvl="1">
              <a:defRPr/>
            </a:pPr>
            <a:r>
              <a:rPr lang="en-US" altLang="en-US" sz="2400" dirty="0" smtClean="0"/>
              <a:t>Definition of Accessible, </a:t>
            </a:r>
            <a:r>
              <a:rPr lang="en-US" altLang="en-US" sz="2400" dirty="0" err="1" smtClean="0"/>
              <a:t>Mouthable</a:t>
            </a:r>
            <a:r>
              <a:rPr lang="en-US" altLang="en-US" sz="2400" dirty="0" smtClean="0"/>
              <a:t> Surfaces would remove outside corners of walls, window casings, door casings, chair rails, balusters, or latticework from the deleading requirements and apply an intact paint standard, consistent with HUD requirements.</a:t>
            </a:r>
          </a:p>
          <a:p>
            <a:pPr marL="0" indent="0">
              <a:lnSpc>
                <a:spcPct val="90000"/>
              </a:lnSpc>
              <a:buFontTx/>
              <a:buNone/>
              <a:defRPr/>
            </a:pPr>
            <a:endParaRPr lang="en-US" altLang="en-US" sz="2400" dirty="0" smtClean="0"/>
          </a:p>
        </p:txBody>
      </p:sp>
      <p:sp>
        <p:nvSpPr>
          <p:cNvPr id="542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D26DC48A-257A-4C9C-B46D-19BF6CE43CEC}" type="slidenum">
              <a:rPr lang="en-US" altLang="en-US" sz="1400" smtClean="0">
                <a:cs typeface="Arial" charset="0"/>
              </a:rPr>
              <a:pPr>
                <a:spcBef>
                  <a:spcPct val="0"/>
                </a:spcBef>
                <a:buFontTx/>
                <a:buNone/>
              </a:pPr>
              <a:t>51</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US" altLang="en-US" smtClean="0"/>
              <a:t>Other Proposals</a:t>
            </a:r>
          </a:p>
        </p:txBody>
      </p:sp>
      <p:sp>
        <p:nvSpPr>
          <p:cNvPr id="54275" name="Content Placeholder 2"/>
          <p:cNvSpPr>
            <a:spLocks noGrp="1"/>
          </p:cNvSpPr>
          <p:nvPr>
            <p:ph idx="1"/>
          </p:nvPr>
        </p:nvSpPr>
        <p:spPr>
          <a:xfrm>
            <a:off x="471488" y="1801813"/>
            <a:ext cx="8215312" cy="4710112"/>
          </a:xfrm>
        </p:spPr>
        <p:txBody>
          <a:bodyPr/>
          <a:lstStyle/>
          <a:p>
            <a:pPr>
              <a:buFont typeface="Arial" charset="0"/>
              <a:buChar char="•"/>
              <a:defRPr/>
            </a:pPr>
            <a:r>
              <a:rPr lang="en-US" altLang="en-US" sz="2400" dirty="0" smtClean="0"/>
              <a:t>Delete regulations related to the </a:t>
            </a:r>
            <a:r>
              <a:rPr lang="en-US" altLang="en-US" sz="2400" dirty="0" err="1" smtClean="0"/>
              <a:t>encapsulant</a:t>
            </a:r>
            <a:r>
              <a:rPr lang="en-US" altLang="en-US" sz="2400" dirty="0" smtClean="0"/>
              <a:t> material and use approval process and refer to ASTM standards.</a:t>
            </a:r>
            <a:br>
              <a:rPr lang="en-US" altLang="en-US" sz="2400" dirty="0" smtClean="0"/>
            </a:br>
            <a:endParaRPr lang="en-US" altLang="en-US" sz="2400" dirty="0" smtClean="0"/>
          </a:p>
          <a:p>
            <a:pPr>
              <a:buFont typeface="Arial" charset="0"/>
              <a:buChar char="•"/>
              <a:defRPr/>
            </a:pPr>
            <a:r>
              <a:rPr lang="en-US" altLang="en-US" sz="2400" dirty="0" smtClean="0"/>
              <a:t>Move language regarding the abatement and containment methods as well as the procedures for initial inspection and </a:t>
            </a:r>
            <a:r>
              <a:rPr lang="en-US" altLang="en-US" sz="2400" dirty="0" err="1" smtClean="0"/>
              <a:t>reinspections</a:t>
            </a:r>
            <a:r>
              <a:rPr lang="en-US" altLang="en-US" sz="2400" dirty="0" smtClean="0"/>
              <a:t> and code enforcement to policies, procedures, and training materials.</a:t>
            </a:r>
            <a:br>
              <a:rPr lang="en-US" altLang="en-US" sz="2400" dirty="0" smtClean="0"/>
            </a:br>
            <a:endParaRPr lang="en-US" altLang="en-US" sz="2400" dirty="0" smtClean="0"/>
          </a:p>
          <a:p>
            <a:pPr marL="0" indent="0">
              <a:buFontTx/>
              <a:buNone/>
              <a:defRPr/>
            </a:pPr>
            <a:endParaRPr lang="en-US" altLang="en-US" sz="2400" dirty="0" smtClean="0"/>
          </a:p>
          <a:p>
            <a:pPr>
              <a:defRPr/>
            </a:pPr>
            <a:endParaRPr lang="en-US" altLang="en-US" dirty="0" smtClean="0"/>
          </a:p>
        </p:txBody>
      </p:sp>
      <p:sp>
        <p:nvSpPr>
          <p:cNvPr id="553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E4BA515F-8D5A-4BF2-ABE2-A0329A99222F}" type="slidenum">
              <a:rPr lang="en-US" altLang="en-US" sz="1400" smtClean="0">
                <a:cs typeface="Arial" charset="0"/>
              </a:rPr>
              <a:pPr>
                <a:spcBef>
                  <a:spcPct val="0"/>
                </a:spcBef>
                <a:buFontTx/>
                <a:buNone/>
              </a:pPr>
              <a:t>52</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sp>
        <p:nvSpPr>
          <p:cNvPr id="8195" name="Text Placeholder 2"/>
          <p:cNvSpPr>
            <a:spLocks noGrp="1"/>
          </p:cNvSpPr>
          <p:nvPr>
            <p:ph type="body" idx="1"/>
          </p:nvPr>
        </p:nvSpPr>
        <p:spPr/>
        <p:txBody>
          <a:bodyPr/>
          <a:lstStyle/>
          <a:p>
            <a:r>
              <a:rPr lang="en-US" altLang="en-US" sz="4000" smtClean="0"/>
              <a:t>Conflict of Interest Law</a:t>
            </a:r>
          </a:p>
        </p:txBody>
      </p:sp>
      <p:sp>
        <p:nvSpPr>
          <p:cNvPr id="819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5DFB4A8C-A3CE-408A-A3EA-B6EF16697C66}" type="slidenum">
              <a:rPr lang="en-US" altLang="en-US" sz="1400" smtClean="0">
                <a:cs typeface="Arial" charset="0"/>
              </a:rPr>
              <a:pPr>
                <a:spcBef>
                  <a:spcPct val="0"/>
                </a:spcBef>
                <a:buFontTx/>
                <a:buNone/>
              </a:pPr>
              <a:t>6</a:t>
            </a:fld>
            <a:endParaRPr lang="en-US" altLang="en-US" sz="1400" smtClean="0">
              <a:cs typeface="Arial" charset="0"/>
            </a:endParaRPr>
          </a:p>
        </p:txBody>
      </p:sp>
      <p:pic>
        <p:nvPicPr>
          <p:cNvPr id="8197"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mtClean="0"/>
              <a:t>Conflict of Interest Law</a:t>
            </a:r>
          </a:p>
        </p:txBody>
      </p:sp>
      <p:sp>
        <p:nvSpPr>
          <p:cNvPr id="9219" name="Content Placeholder 2"/>
          <p:cNvSpPr>
            <a:spLocks noGrp="1"/>
          </p:cNvSpPr>
          <p:nvPr>
            <p:ph idx="1"/>
          </p:nvPr>
        </p:nvSpPr>
        <p:spPr>
          <a:xfrm>
            <a:off x="630238" y="1600200"/>
            <a:ext cx="8056562" cy="4525963"/>
          </a:xfrm>
        </p:spPr>
        <p:txBody>
          <a:bodyPr/>
          <a:lstStyle/>
          <a:p>
            <a:r>
              <a:rPr lang="en-US" altLang="en-US" sz="2400" smtClean="0"/>
              <a:t>Anyone performing services for a state agency, whether paid or unpaid, must comply with the requirements of the Conflict of Interest Law (MGL c. 268A).</a:t>
            </a:r>
            <a:br>
              <a:rPr lang="en-US" altLang="en-US" sz="2400" smtClean="0"/>
            </a:br>
            <a:endParaRPr lang="en-US" altLang="en-US" sz="2400" smtClean="0"/>
          </a:p>
          <a:p>
            <a:r>
              <a:rPr lang="en-US" altLang="en-US" sz="2400" smtClean="0"/>
              <a:t>Conflict of interest online training course must be completed within 30 days of appointment.</a:t>
            </a:r>
            <a:br>
              <a:rPr lang="en-US" altLang="en-US" sz="2400" smtClean="0"/>
            </a:br>
            <a:endParaRPr lang="en-US" altLang="en-US" sz="2400" smtClean="0"/>
          </a:p>
          <a:p>
            <a:r>
              <a:rPr lang="en-US" altLang="en-US" sz="2400" smtClean="0"/>
              <a:t>Ask the DPH Office of the General Counsel if you have any questions regarding compliance with the Conflict of Interest Law.</a:t>
            </a:r>
          </a:p>
          <a:p>
            <a:endParaRPr lang="en-US" altLang="en-US" smtClean="0"/>
          </a:p>
        </p:txBody>
      </p:sp>
      <p:sp>
        <p:nvSpPr>
          <p:cNvPr id="922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23A6591A-B3C2-433A-B13E-DB77938777D9}" type="slidenum">
              <a:rPr lang="en-US" altLang="en-US" sz="1400" smtClean="0">
                <a:cs typeface="Arial" charset="0"/>
              </a:rPr>
              <a:pPr>
                <a:spcBef>
                  <a:spcPct val="0"/>
                </a:spcBef>
                <a:buFontTx/>
                <a:buNone/>
              </a:pPr>
              <a:t>7</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sp>
        <p:nvSpPr>
          <p:cNvPr id="10243" name="Text Placeholder 2"/>
          <p:cNvSpPr>
            <a:spLocks noGrp="1"/>
          </p:cNvSpPr>
          <p:nvPr>
            <p:ph type="body" idx="1"/>
          </p:nvPr>
        </p:nvSpPr>
        <p:spPr/>
        <p:txBody>
          <a:bodyPr/>
          <a:lstStyle/>
          <a:p>
            <a:r>
              <a:rPr lang="en-US" altLang="en-US" sz="4000" smtClean="0"/>
              <a:t>Open Meeting Law</a:t>
            </a:r>
          </a:p>
        </p:txBody>
      </p:sp>
      <p:sp>
        <p:nvSpPr>
          <p:cNvPr id="102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7F04EEF8-411D-4ACB-B039-094D790E6D45}" type="slidenum">
              <a:rPr lang="en-US" altLang="en-US" sz="1400" smtClean="0">
                <a:cs typeface="Arial" charset="0"/>
              </a:rPr>
              <a:pPr>
                <a:spcBef>
                  <a:spcPct val="0"/>
                </a:spcBef>
                <a:buFontTx/>
                <a:buNone/>
              </a:pPr>
              <a:t>8</a:t>
            </a:fld>
            <a:endParaRPr lang="en-US" altLang="en-US" sz="1400" smtClean="0">
              <a:cs typeface="Arial" charset="0"/>
            </a:endParaRPr>
          </a:p>
        </p:txBody>
      </p:sp>
      <p:pic>
        <p:nvPicPr>
          <p:cNvPr id="10245" name="Picture 3"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3" y="387350"/>
            <a:ext cx="889635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smtClean="0"/>
              <a:t>Open Meeting Law</a:t>
            </a:r>
          </a:p>
        </p:txBody>
      </p:sp>
      <p:sp>
        <p:nvSpPr>
          <p:cNvPr id="5123" name="Content Placeholder 2"/>
          <p:cNvSpPr>
            <a:spLocks noGrp="1"/>
          </p:cNvSpPr>
          <p:nvPr>
            <p:ph idx="1"/>
          </p:nvPr>
        </p:nvSpPr>
        <p:spPr>
          <a:xfrm>
            <a:off x="442913" y="1600200"/>
            <a:ext cx="8243887" cy="4525963"/>
          </a:xfrm>
        </p:spPr>
        <p:txBody>
          <a:bodyPr/>
          <a:lstStyle/>
          <a:p>
            <a:pPr>
              <a:spcBef>
                <a:spcPts val="0"/>
              </a:spcBef>
              <a:spcAft>
                <a:spcPts val="0"/>
              </a:spcAft>
              <a:buFont typeface="Arial" panose="020B0604020202020204" pitchFamily="34" charset="0"/>
              <a:buChar char="•"/>
              <a:defRPr/>
            </a:pPr>
            <a:r>
              <a:rPr lang="en-US" sz="2400" dirty="0" smtClean="0">
                <a:ea typeface="Times New Roman"/>
              </a:rPr>
              <a:t>The Governor’s Advisory Committee for the Lead Poisoning Prevention Program is subject to the Open Meeting law.</a:t>
            </a:r>
            <a:br>
              <a:rPr lang="en-US" sz="2400" dirty="0" smtClean="0">
                <a:ea typeface="Times New Roman"/>
              </a:rPr>
            </a:br>
            <a:endParaRPr lang="en-US" sz="2400" dirty="0" smtClean="0">
              <a:ea typeface="Times New Roman"/>
            </a:endParaRPr>
          </a:p>
          <a:p>
            <a:pPr>
              <a:spcBef>
                <a:spcPts val="0"/>
              </a:spcBef>
              <a:spcAft>
                <a:spcPts val="0"/>
              </a:spcAft>
              <a:buFont typeface="Arial" panose="020B0604020202020204" pitchFamily="34" charset="0"/>
              <a:buChar char="•"/>
              <a:defRPr/>
            </a:pPr>
            <a:r>
              <a:rPr lang="en-US" sz="2400" dirty="0" smtClean="0">
                <a:ea typeface="Times New Roman"/>
              </a:rPr>
              <a:t>There are 14 GAC members; at least 8 members must be present to constitute a quorum to hold a meeting.</a:t>
            </a:r>
            <a:br>
              <a:rPr lang="en-US" sz="2400" dirty="0" smtClean="0">
                <a:ea typeface="Times New Roman"/>
              </a:rPr>
            </a:br>
            <a:endParaRPr lang="en-US" sz="2400" dirty="0" smtClean="0">
              <a:ea typeface="Times New Roman"/>
            </a:endParaRPr>
          </a:p>
          <a:p>
            <a:pPr>
              <a:spcBef>
                <a:spcPts val="0"/>
              </a:spcBef>
              <a:spcAft>
                <a:spcPts val="0"/>
              </a:spcAft>
              <a:buFont typeface="Arial" panose="020B0604020202020204" pitchFamily="34" charset="0"/>
              <a:buChar char="•"/>
              <a:defRPr/>
            </a:pPr>
            <a:r>
              <a:rPr lang="en-US" altLang="en-US" sz="2400" dirty="0">
                <a:cs typeface="Times New Roman" pitchFamily="18" charset="0"/>
              </a:rPr>
              <a:t>Members must be present to participate. Remote participation is not currently approved for this Committee</a:t>
            </a:r>
            <a:r>
              <a:rPr lang="en-US" altLang="en-US" sz="2400" dirty="0" smtClean="0">
                <a:cs typeface="Times New Roman" pitchFamily="18" charset="0"/>
              </a:rPr>
              <a:t>.</a:t>
            </a:r>
            <a:br>
              <a:rPr lang="en-US" altLang="en-US" sz="2400" dirty="0" smtClean="0">
                <a:cs typeface="Times New Roman" pitchFamily="18" charset="0"/>
              </a:rPr>
            </a:br>
            <a:endParaRPr lang="en-US" altLang="en-US" sz="2400" dirty="0">
              <a:cs typeface="Times New Roman" pitchFamily="18" charset="0"/>
            </a:endParaRPr>
          </a:p>
          <a:p>
            <a:pPr>
              <a:spcBef>
                <a:spcPts val="0"/>
              </a:spcBef>
              <a:spcAft>
                <a:spcPts val="0"/>
              </a:spcAft>
              <a:buFont typeface="Arial" panose="020B0604020202020204" pitchFamily="34" charset="0"/>
              <a:buChar char="•"/>
              <a:defRPr/>
            </a:pPr>
            <a:r>
              <a:rPr lang="en-US" sz="2400" dirty="0">
                <a:ea typeface="Times New Roman"/>
              </a:rPr>
              <a:t>No confidential personally identifying information should be discussed or presented at the meeting</a:t>
            </a:r>
            <a:r>
              <a:rPr lang="en-US" sz="2400" dirty="0" smtClean="0">
                <a:ea typeface="Times New Roman"/>
              </a:rPr>
              <a:t>.</a:t>
            </a:r>
          </a:p>
          <a:p>
            <a:pPr marL="0" indent="0">
              <a:spcBef>
                <a:spcPts val="0"/>
              </a:spcBef>
              <a:spcAft>
                <a:spcPts val="0"/>
              </a:spcAft>
              <a:buFontTx/>
              <a:buNone/>
              <a:defRPr/>
            </a:pPr>
            <a:endParaRPr lang="en-US" sz="2400" dirty="0">
              <a:ea typeface="Times New Roman"/>
            </a:endParaRPr>
          </a:p>
          <a:p>
            <a:pPr marL="0" indent="0">
              <a:spcBef>
                <a:spcPts val="0"/>
              </a:spcBef>
              <a:spcAft>
                <a:spcPts val="0"/>
              </a:spcAft>
              <a:buFontTx/>
              <a:buNone/>
              <a:defRPr/>
            </a:pPr>
            <a:r>
              <a:rPr lang="en-US" sz="2400" dirty="0" smtClean="0">
                <a:ea typeface="Times New Roman"/>
              </a:rPr>
              <a:t/>
            </a:r>
            <a:br>
              <a:rPr lang="en-US" sz="2400" dirty="0" smtClean="0">
                <a:ea typeface="Times New Roman"/>
              </a:rPr>
            </a:br>
            <a:endParaRPr lang="en-US" sz="2400" dirty="0" smtClean="0">
              <a:ea typeface="Times New Roman"/>
            </a:endParaRPr>
          </a:p>
          <a:p>
            <a:pPr>
              <a:spcBef>
                <a:spcPts val="0"/>
              </a:spcBef>
              <a:spcAft>
                <a:spcPts val="0"/>
              </a:spcAft>
              <a:buFont typeface="Arial" panose="020B0604020202020204" pitchFamily="34" charset="0"/>
              <a:buChar char="•"/>
              <a:defRPr/>
            </a:pPr>
            <a:endParaRPr lang="en-US" sz="2400" dirty="0" smtClean="0">
              <a:ea typeface="Times New Roman"/>
            </a:endParaRPr>
          </a:p>
        </p:txBody>
      </p:sp>
      <p:sp>
        <p:nvSpPr>
          <p:cNvPr id="112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0E7E81DE-3DDB-4046-BC48-D4F59F398584}" type="slidenum">
              <a:rPr lang="en-US" altLang="en-US" sz="1400" smtClean="0">
                <a:cs typeface="Arial" charset="0"/>
              </a:rPr>
              <a:pPr>
                <a:spcBef>
                  <a:spcPct val="0"/>
                </a:spcBef>
                <a:buFontTx/>
                <a:buNone/>
              </a:pPr>
              <a:t>9</a:t>
            </a:fld>
            <a:endParaRPr lang="en-US" altLang="en-US" sz="1400" smtClean="0">
              <a:cs typeface="Arial"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63974</TotalTime>
  <Words>2532</Words>
  <Application>Microsoft Office PowerPoint</Application>
  <PresentationFormat>On-screen Show (4:3)</PresentationFormat>
  <Paragraphs>364</Paragraphs>
  <Slides>52</Slides>
  <Notes>14</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Default Design</vt:lpstr>
      <vt:lpstr> Governor’s Advisory Committee for the Childhood Lead Poisoning Prevention Program </vt:lpstr>
      <vt:lpstr>Agenda – June 6, 2016</vt:lpstr>
      <vt:lpstr>Logistical Items</vt:lpstr>
      <vt:lpstr>PowerPoint Presentation</vt:lpstr>
      <vt:lpstr>Selection and Responsibilities of GAC Meeting Chair</vt:lpstr>
      <vt:lpstr>PowerPoint Presentation</vt:lpstr>
      <vt:lpstr>Conflict of Interest Law</vt:lpstr>
      <vt:lpstr>PowerPoint Presentation</vt:lpstr>
      <vt:lpstr>Open Meeting Law</vt:lpstr>
      <vt:lpstr>PowerPoint Presentation</vt:lpstr>
      <vt:lpstr>Planned Schedule for Lead Regulation Amendments</vt:lpstr>
      <vt:lpstr>Planned Schedule for Lead Regulation Amendments</vt:lpstr>
      <vt:lpstr>PowerPoint Presentation</vt:lpstr>
      <vt:lpstr>Why Do We Care About Lead Poisoning? </vt:lpstr>
      <vt:lpstr>Why Do We Care About Lead Poisoning?</vt:lpstr>
      <vt:lpstr>Why Do We Care About Lead Poisoning?</vt:lpstr>
      <vt:lpstr>Why Do We Care About Lead Poisoning?</vt:lpstr>
      <vt:lpstr> How are most children exposed to lead? </vt:lpstr>
      <vt:lpstr>Non-paint Sources</vt:lpstr>
      <vt:lpstr>PowerPoint Presentation</vt:lpstr>
      <vt:lpstr>MA Lead Law</vt:lpstr>
      <vt:lpstr>Evolution of the MA Lead Law</vt:lpstr>
      <vt:lpstr>CLPPP Regulation</vt:lpstr>
      <vt:lpstr>PowerPoint Presentation</vt:lpstr>
      <vt:lpstr>Enforcement</vt:lpstr>
      <vt:lpstr>PowerPoint Presentation</vt:lpstr>
      <vt:lpstr>Private Inspections and Compliance</vt:lpstr>
      <vt:lpstr>Local Public Health</vt:lpstr>
      <vt:lpstr>Education and Outreach</vt:lpstr>
      <vt:lpstr>Education and Outreach</vt:lpstr>
      <vt:lpstr>PowerPoint Presentation</vt:lpstr>
      <vt:lpstr>Screening Regulations</vt:lpstr>
      <vt:lpstr>Childhood Blood Lead Surveillance and Epidemiology</vt:lpstr>
      <vt:lpstr>Screening Rate Time Trend</vt:lpstr>
      <vt:lpstr>Statewide Prevalence and Number of Children with Blood Lead Levels ≥10 µg/dL (9-48 months)</vt:lpstr>
      <vt:lpstr>High Risk Communities for Lead Poisoning</vt:lpstr>
      <vt:lpstr>High Risk Community Report</vt:lpstr>
      <vt:lpstr>Prevalence of BLL ≥10 µg/dL High Risk vs. Remainder of State</vt:lpstr>
      <vt:lpstr>PowerPoint Presentation</vt:lpstr>
      <vt:lpstr>PowerPoint Presentation</vt:lpstr>
      <vt:lpstr>Why Propose Regulatory Changes?</vt:lpstr>
      <vt:lpstr>Medical Review Panel</vt:lpstr>
      <vt:lpstr>PowerPoint Presentation</vt:lpstr>
      <vt:lpstr>CDC Lead Poisoned and Reference Values</vt:lpstr>
      <vt:lpstr>Current MA Definition of Lead Poisoning and Legal Requirements</vt:lpstr>
      <vt:lpstr>CLPPP Case Management for Lower Blood Lead Levels</vt:lpstr>
      <vt:lpstr>Proposed Change to Blood Lead Level Definitions</vt:lpstr>
      <vt:lpstr>Capillary Test Reliability</vt:lpstr>
      <vt:lpstr>Proposed Change to Blood Lead Screening Requirements</vt:lpstr>
      <vt:lpstr>Lead Poisoning Prevention and Control Regulations </vt:lpstr>
      <vt:lpstr>Lead Poisoning Prevention and Control Regulations </vt:lpstr>
      <vt:lpstr>Other Proposals</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Childhood Lead Program</dc:creator>
  <keywords>Meeting, Agenda</keywords>
  <lastModifiedBy/>
  <lastPrinted>2016-05-31T15:56:41Z</lastPrinted>
  <dcterms:modified xsi:type="dcterms:W3CDTF">2016-06-21T13:54:49Z</dcterms:modified>
  <revision>2076</revision>
  <dc:subject>Agenda, June 6, 2016</dc:subject>
  <dc:title>PowerPoint Presentation</dc:title>
</coreProperties>
</file>