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25" r:id="rId4"/>
    <p:sldMasterId id="2147483832" r:id="rId5"/>
    <p:sldMasterId id="2147483845" r:id="rId6"/>
  </p:sldMasterIdLst>
  <p:notesMasterIdLst>
    <p:notesMasterId r:id="rId57"/>
  </p:notesMasterIdLst>
  <p:handoutMasterIdLst>
    <p:handoutMasterId r:id="rId58"/>
  </p:handoutMasterIdLst>
  <p:sldIdLst>
    <p:sldId id="4256" r:id="rId7"/>
    <p:sldId id="4257" r:id="rId8"/>
    <p:sldId id="4253" r:id="rId9"/>
    <p:sldId id="785" r:id="rId10"/>
    <p:sldId id="258" r:id="rId11"/>
    <p:sldId id="265" r:id="rId12"/>
    <p:sldId id="781" r:id="rId13"/>
    <p:sldId id="763" r:id="rId14"/>
    <p:sldId id="4328" r:id="rId15"/>
    <p:sldId id="4342" r:id="rId16"/>
    <p:sldId id="4343" r:id="rId17"/>
    <p:sldId id="761" r:id="rId18"/>
    <p:sldId id="784" r:id="rId19"/>
    <p:sldId id="4337" r:id="rId20"/>
    <p:sldId id="778" r:id="rId21"/>
    <p:sldId id="780" r:id="rId22"/>
    <p:sldId id="4341" r:id="rId23"/>
    <p:sldId id="765" r:id="rId24"/>
    <p:sldId id="4338" r:id="rId25"/>
    <p:sldId id="4267" r:id="rId26"/>
    <p:sldId id="4268" r:id="rId27"/>
    <p:sldId id="4269" r:id="rId28"/>
    <p:sldId id="4270" r:id="rId29"/>
    <p:sldId id="4339" r:id="rId30"/>
    <p:sldId id="759" r:id="rId31"/>
    <p:sldId id="767" r:id="rId32"/>
    <p:sldId id="768" r:id="rId33"/>
    <p:sldId id="733" r:id="rId34"/>
    <p:sldId id="4322" r:id="rId35"/>
    <p:sldId id="4316" r:id="rId36"/>
    <p:sldId id="4317" r:id="rId37"/>
    <p:sldId id="4318" r:id="rId38"/>
    <p:sldId id="4319" r:id="rId39"/>
    <p:sldId id="4320" r:id="rId40"/>
    <p:sldId id="4321" r:id="rId41"/>
    <p:sldId id="505" r:id="rId42"/>
    <p:sldId id="495" r:id="rId43"/>
    <p:sldId id="501" r:id="rId44"/>
    <p:sldId id="502" r:id="rId45"/>
    <p:sldId id="4344" r:id="rId46"/>
    <p:sldId id="508" r:id="rId47"/>
    <p:sldId id="507" r:id="rId48"/>
    <p:sldId id="375" r:id="rId49"/>
    <p:sldId id="4294" r:id="rId50"/>
    <p:sldId id="4324" r:id="rId51"/>
    <p:sldId id="4325" r:id="rId52"/>
    <p:sldId id="4214" r:id="rId53"/>
    <p:sldId id="267" r:id="rId54"/>
    <p:sldId id="266" r:id="rId55"/>
    <p:sldId id="4271" r:id="rId56"/>
  </p:sldIdLst>
  <p:sldSz cx="9144000" cy="6858000" type="screen4x3"/>
  <p:notesSz cx="7010400" cy="9296400"/>
  <p:defaultTextStyle>
    <a:defPPr>
      <a:defRPr lang="en-US"/>
    </a:defPPr>
    <a:lvl1pPr marL="0" algn="l" defTabSz="454788" rtl="0" eaLnBrk="1" latinLnBrk="0" hangingPunct="1">
      <a:defRPr sz="1800" kern="1200">
        <a:solidFill>
          <a:schemeClr val="tx1"/>
        </a:solidFill>
        <a:latin typeface="+mn-lt"/>
        <a:ea typeface="+mn-ea"/>
        <a:cs typeface="+mn-cs"/>
      </a:defRPr>
    </a:lvl1pPr>
    <a:lvl2pPr marL="454788" algn="l" defTabSz="454788" rtl="0" eaLnBrk="1" latinLnBrk="0" hangingPunct="1">
      <a:defRPr sz="1800" kern="1200">
        <a:solidFill>
          <a:schemeClr val="tx1"/>
        </a:solidFill>
        <a:latin typeface="+mn-lt"/>
        <a:ea typeface="+mn-ea"/>
        <a:cs typeface="+mn-cs"/>
      </a:defRPr>
    </a:lvl2pPr>
    <a:lvl3pPr marL="909576" algn="l" defTabSz="454788" rtl="0" eaLnBrk="1" latinLnBrk="0" hangingPunct="1">
      <a:defRPr sz="1800" kern="1200">
        <a:solidFill>
          <a:schemeClr val="tx1"/>
        </a:solidFill>
        <a:latin typeface="+mn-lt"/>
        <a:ea typeface="+mn-ea"/>
        <a:cs typeface="+mn-cs"/>
      </a:defRPr>
    </a:lvl3pPr>
    <a:lvl4pPr marL="1364362" algn="l" defTabSz="454788" rtl="0" eaLnBrk="1" latinLnBrk="0" hangingPunct="1">
      <a:defRPr sz="1800" kern="1200">
        <a:solidFill>
          <a:schemeClr val="tx1"/>
        </a:solidFill>
        <a:latin typeface="+mn-lt"/>
        <a:ea typeface="+mn-ea"/>
        <a:cs typeface="+mn-cs"/>
      </a:defRPr>
    </a:lvl4pPr>
    <a:lvl5pPr marL="1819090" algn="l" defTabSz="454788" rtl="0" eaLnBrk="1" latinLnBrk="0" hangingPunct="1">
      <a:defRPr sz="1800" kern="1200">
        <a:solidFill>
          <a:schemeClr val="tx1"/>
        </a:solidFill>
        <a:latin typeface="+mn-lt"/>
        <a:ea typeface="+mn-ea"/>
        <a:cs typeface="+mn-cs"/>
      </a:defRPr>
    </a:lvl5pPr>
    <a:lvl6pPr marL="2273788" algn="l" defTabSz="454788" rtl="0" eaLnBrk="1" latinLnBrk="0" hangingPunct="1">
      <a:defRPr sz="1800" kern="1200">
        <a:solidFill>
          <a:schemeClr val="tx1"/>
        </a:solidFill>
        <a:latin typeface="+mn-lt"/>
        <a:ea typeface="+mn-ea"/>
        <a:cs typeface="+mn-cs"/>
      </a:defRPr>
    </a:lvl6pPr>
    <a:lvl7pPr marL="2728546" algn="l" defTabSz="454788" rtl="0" eaLnBrk="1" latinLnBrk="0" hangingPunct="1">
      <a:defRPr sz="1800" kern="1200">
        <a:solidFill>
          <a:schemeClr val="tx1"/>
        </a:solidFill>
        <a:latin typeface="+mn-lt"/>
        <a:ea typeface="+mn-ea"/>
        <a:cs typeface="+mn-cs"/>
      </a:defRPr>
    </a:lvl7pPr>
    <a:lvl8pPr marL="3183296" algn="l" defTabSz="454788" rtl="0" eaLnBrk="1" latinLnBrk="0" hangingPunct="1">
      <a:defRPr sz="1800" kern="1200">
        <a:solidFill>
          <a:schemeClr val="tx1"/>
        </a:solidFill>
        <a:latin typeface="+mn-lt"/>
        <a:ea typeface="+mn-ea"/>
        <a:cs typeface="+mn-cs"/>
      </a:defRPr>
    </a:lvl8pPr>
    <a:lvl9pPr marL="3638051" algn="l" defTabSz="45478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898903-A259-F241-12E1-939A57DA9139}" name="Angela Miller" initials="AM" userId="S::miller@masstech.org::0fbb6954-d2b4-462a-af82-caabd26b011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my caron" initials="ac" lastIdx="4" clrIdx="0"/>
  <p:cmAuthor id="1" name="Burra, Bala (EHS)" initials="BB(" lastIdx="12" clrIdx="1"/>
  <p:cmAuthor id="2" name="sysadmin" initials="s" lastIdx="1" clrIdx="2"/>
  <p:cmAuthor id="3" name="Jessica Hatch" initials="JH" lastIdx="1" clrIdx="3"/>
  <p:cmAuthor id="4" name="Brian Pettit" initials="BP" lastIdx="10" clrIdx="4"/>
  <p:cmAuthor id="5" name="Amy Caron" initials="AC" lastIdx="29" clrIdx="5"/>
  <p:cmAuthor id="6" name="Christophe Stuck-Girard" initials="CSG" lastIdx="4" clrIdx="6"/>
  <p:cmAuthor id="7" name="Michael Chin" initials="MC" lastIdx="5" clrIdx="7"/>
  <p:cmAuthor id="8" name="Rik Kerstens" initials="RK" lastIdx="18" clrIdx="8"/>
  <p:cmAuthor id="9" name="Keely Benson" initials="KB" lastIdx="8" clrIdx="9"/>
  <p:cmAuthor id="10" name="Rachel Bittman" initials="RB" lastIdx="1" clrIdx="10"/>
  <p:cmAuthor id="11" name="JCreamer" initials="JC" lastIdx="3" clrIdx="11"/>
  <p:cmAuthor id="12" name="Julie Creamer" initials="JC" lastIdx="38" clrIdx="12"/>
  <p:cmAuthor id="13" name="Angela Miller" initials="AM" lastIdx="30" clrIdx="13">
    <p:extLst>
      <p:ext uri="{19B8F6BF-5375-455C-9EA6-DF929625EA0E}">
        <p15:presenceInfo xmlns:p15="http://schemas.microsoft.com/office/powerpoint/2012/main" userId="S-1-5-21-2289314645-2387557429-1226727721-8820" providerId="AD"/>
      </p:ext>
    </p:extLst>
  </p:cmAuthor>
  <p:cmAuthor id="14" name="Elizabeth Reardon" initials="ER" lastIdx="14" clrIdx="14">
    <p:extLst>
      <p:ext uri="{19B8F6BF-5375-455C-9EA6-DF929625EA0E}">
        <p15:presenceInfo xmlns:p15="http://schemas.microsoft.com/office/powerpoint/2012/main" userId="S-1-5-21-2289314645-2387557429-1226727721-86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04D"/>
    <a:srgbClr val="4F81BD"/>
    <a:srgbClr val="1F497D"/>
    <a:srgbClr val="E9EFF7"/>
    <a:srgbClr val="2C69B2"/>
    <a:srgbClr val="F0F4FA"/>
    <a:srgbClr val="3B3B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73477" autoAdjust="0"/>
  </p:normalViewPr>
  <p:slideViewPr>
    <p:cSldViewPr snapToGrid="0" snapToObjects="1" showGuides="1">
      <p:cViewPr>
        <p:scale>
          <a:sx n="110" d="100"/>
          <a:sy n="110" d="100"/>
        </p:scale>
        <p:origin x="-744" y="-1364"/>
      </p:cViewPr>
      <p:guideLst>
        <p:guide orient="horz" pos="2184"/>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microsoft.com/office/2018/10/relationships/authors" Target="author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commentAuthors" Target="commentAuthor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notesMaster" Target="notesMasters/notesMaster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iller\Documents\ENS%20Vendor%20Adjusted%20Subscriber%20Data_11.2.202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mtc.mtpc.org\westboroughusers\miller\my%20documents\ENS\FQHC%20Project\FQHC%20ADT%20Survey%20Results_3.20.202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mtc.mtpc.org\westboroughusers\miller\my%20documents\ENS\FQHC%20Project\FQHC%20ADT%20Survey%20Results_3.20.202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miller\Documents\ADT%20Webinar%20Registration%20Report_update_7.24.23V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miller\Documents\ADT%20Webinar%20Poll%20Results%20Graph.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miller\Documents\ADT%20Webinar%20Poll%20Results%20Graph.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Organization</a:t>
            </a:r>
            <a:r>
              <a:rPr lang="en-US" baseline="0"/>
              <a:t> Types Receiving Notifications via Subscriptions</a:t>
            </a:r>
            <a:endParaRPr lang="en-US"/>
          </a:p>
        </c:rich>
      </c:tx>
      <c:layout>
        <c:manualLayout>
          <c:xMode val="edge"/>
          <c:yMode val="edge"/>
          <c:x val="0.20718680222623337"/>
          <c:y val="3.157581965505115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Sheet5!$B$2</c:f>
              <c:strCache>
                <c:ptCount val="1"/>
                <c:pt idx="0">
                  <c:v>Vendor B</c:v>
                </c:pt>
              </c:strCache>
            </c:strRef>
          </c:tx>
          <c:spPr>
            <a:solidFill>
              <a:schemeClr val="accent1"/>
            </a:solidFill>
            <a:ln>
              <a:noFill/>
            </a:ln>
            <a:effectLst/>
          </c:spPr>
          <c:invertIfNegative val="0"/>
          <c:cat>
            <c:strRef>
              <c:f>Sheet5!$A$3:$A$12</c:f>
              <c:strCache>
                <c:ptCount val="10"/>
                <c:pt idx="0">
                  <c:v>HHA</c:v>
                </c:pt>
                <c:pt idx="1">
                  <c:v>SNF</c:v>
                </c:pt>
                <c:pt idx="2">
                  <c:v>Ambulatory</c:v>
                </c:pt>
                <c:pt idx="3">
                  <c:v>ACO</c:v>
                </c:pt>
                <c:pt idx="4">
                  <c:v>Payer</c:v>
                </c:pt>
                <c:pt idx="5">
                  <c:v>BH/SUD</c:v>
                </c:pt>
                <c:pt idx="6">
                  <c:v>IT Vendor</c:v>
                </c:pt>
                <c:pt idx="7">
                  <c:v>CP</c:v>
                </c:pt>
                <c:pt idx="8">
                  <c:v>FQHC</c:v>
                </c:pt>
                <c:pt idx="9">
                  <c:v>Other</c:v>
                </c:pt>
              </c:strCache>
            </c:strRef>
          </c:cat>
          <c:val>
            <c:numRef>
              <c:f>Sheet5!$B$3:$B$12</c:f>
              <c:numCache>
                <c:formatCode>General</c:formatCode>
                <c:ptCount val="10"/>
                <c:pt idx="0">
                  <c:v>53</c:v>
                </c:pt>
                <c:pt idx="1">
                  <c:v>22</c:v>
                </c:pt>
                <c:pt idx="2">
                  <c:v>0</c:v>
                </c:pt>
                <c:pt idx="3">
                  <c:v>11</c:v>
                </c:pt>
                <c:pt idx="4">
                  <c:v>4</c:v>
                </c:pt>
                <c:pt idx="5">
                  <c:v>5</c:v>
                </c:pt>
                <c:pt idx="6">
                  <c:v>1</c:v>
                </c:pt>
                <c:pt idx="7">
                  <c:v>15</c:v>
                </c:pt>
                <c:pt idx="8">
                  <c:v>13</c:v>
                </c:pt>
                <c:pt idx="9">
                  <c:v>0</c:v>
                </c:pt>
              </c:numCache>
            </c:numRef>
          </c:val>
          <c:extLst>
            <c:ext xmlns:c16="http://schemas.microsoft.com/office/drawing/2014/chart" uri="{C3380CC4-5D6E-409C-BE32-E72D297353CC}">
              <c16:uniqueId val="{00000000-891A-4834-9173-7B79EF5685DD}"/>
            </c:ext>
          </c:extLst>
        </c:ser>
        <c:ser>
          <c:idx val="1"/>
          <c:order val="1"/>
          <c:tx>
            <c:strRef>
              <c:f>Sheet5!$C$2</c:f>
              <c:strCache>
                <c:ptCount val="1"/>
                <c:pt idx="0">
                  <c:v>Vendor A</c:v>
                </c:pt>
              </c:strCache>
            </c:strRef>
          </c:tx>
          <c:spPr>
            <a:solidFill>
              <a:schemeClr val="accent2"/>
            </a:solidFill>
            <a:ln>
              <a:noFill/>
            </a:ln>
            <a:effectLst/>
          </c:spPr>
          <c:invertIfNegative val="0"/>
          <c:cat>
            <c:strRef>
              <c:f>Sheet5!$A$3:$A$12</c:f>
              <c:strCache>
                <c:ptCount val="10"/>
                <c:pt idx="0">
                  <c:v>HHA</c:v>
                </c:pt>
                <c:pt idx="1">
                  <c:v>SNF</c:v>
                </c:pt>
                <c:pt idx="2">
                  <c:v>Ambulatory</c:v>
                </c:pt>
                <c:pt idx="3">
                  <c:v>ACO</c:v>
                </c:pt>
                <c:pt idx="4">
                  <c:v>Payer</c:v>
                </c:pt>
                <c:pt idx="5">
                  <c:v>BH/SUD</c:v>
                </c:pt>
                <c:pt idx="6">
                  <c:v>IT Vendor</c:v>
                </c:pt>
                <c:pt idx="7">
                  <c:v>CP</c:v>
                </c:pt>
                <c:pt idx="8">
                  <c:v>FQHC</c:v>
                </c:pt>
                <c:pt idx="9">
                  <c:v>Other</c:v>
                </c:pt>
              </c:strCache>
            </c:strRef>
          </c:cat>
          <c:val>
            <c:numRef>
              <c:f>Sheet5!$C$3:$C$12</c:f>
              <c:numCache>
                <c:formatCode>General</c:formatCode>
                <c:ptCount val="10"/>
                <c:pt idx="0">
                  <c:v>0</c:v>
                </c:pt>
                <c:pt idx="1">
                  <c:v>15</c:v>
                </c:pt>
                <c:pt idx="2">
                  <c:v>1</c:v>
                </c:pt>
                <c:pt idx="3">
                  <c:v>7</c:v>
                </c:pt>
                <c:pt idx="4">
                  <c:v>5</c:v>
                </c:pt>
                <c:pt idx="5">
                  <c:v>4</c:v>
                </c:pt>
                <c:pt idx="6">
                  <c:v>1</c:v>
                </c:pt>
                <c:pt idx="7">
                  <c:v>8</c:v>
                </c:pt>
                <c:pt idx="8">
                  <c:v>0</c:v>
                </c:pt>
                <c:pt idx="9">
                  <c:v>3</c:v>
                </c:pt>
              </c:numCache>
            </c:numRef>
          </c:val>
          <c:extLst>
            <c:ext xmlns:c16="http://schemas.microsoft.com/office/drawing/2014/chart" uri="{C3380CC4-5D6E-409C-BE32-E72D297353CC}">
              <c16:uniqueId val="{00000001-891A-4834-9173-7B79EF5685DD}"/>
            </c:ext>
          </c:extLst>
        </c:ser>
        <c:dLbls>
          <c:showLegendKey val="0"/>
          <c:showVal val="0"/>
          <c:showCatName val="0"/>
          <c:showSerName val="0"/>
          <c:showPercent val="0"/>
          <c:showBubbleSize val="0"/>
        </c:dLbls>
        <c:gapWidth val="182"/>
        <c:axId val="435167280"/>
        <c:axId val="435166920"/>
      </c:barChart>
      <c:catAx>
        <c:axId val="4351672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35166920"/>
        <c:crosses val="autoZero"/>
        <c:auto val="1"/>
        <c:lblAlgn val="ctr"/>
        <c:lblOffset val="100"/>
        <c:noMultiLvlLbl val="0"/>
      </c:catAx>
      <c:valAx>
        <c:axId val="4351669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35167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'Full Results'!$B$32</c:f>
              <c:strCache>
                <c:ptCount val="1"/>
                <c:pt idx="0">
                  <c:v>Responses</c:v>
                </c:pt>
              </c:strCache>
            </c:strRef>
          </c:tx>
          <c:spPr>
            <a:solidFill>
              <a:srgbClr val="4F81B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'Full Results'!$A$33:$A$37</c:f>
              <c:numCache>
                <c:formatCode>General</c:formatCode>
                <c:ptCount val="5"/>
                <c:pt idx="0">
                  <c:v>1</c:v>
                </c:pt>
                <c:pt idx="1">
                  <c:v>2</c:v>
                </c:pt>
                <c:pt idx="2">
                  <c:v>3</c:v>
                </c:pt>
                <c:pt idx="3">
                  <c:v>4</c:v>
                </c:pt>
                <c:pt idx="4">
                  <c:v>5</c:v>
                </c:pt>
              </c:numCache>
            </c:numRef>
          </c:cat>
          <c:val>
            <c:numRef>
              <c:f>'Full Results'!$B$33:$B$37</c:f>
              <c:numCache>
                <c:formatCode>General</c:formatCode>
                <c:ptCount val="5"/>
                <c:pt idx="0">
                  <c:v>2</c:v>
                </c:pt>
                <c:pt idx="1">
                  <c:v>1</c:v>
                </c:pt>
                <c:pt idx="2">
                  <c:v>9</c:v>
                </c:pt>
                <c:pt idx="3">
                  <c:v>2</c:v>
                </c:pt>
                <c:pt idx="4">
                  <c:v>3</c:v>
                </c:pt>
              </c:numCache>
            </c:numRef>
          </c:val>
          <c:extLst>
            <c:ext xmlns:c16="http://schemas.microsoft.com/office/drawing/2014/chart" uri="{C3380CC4-5D6E-409C-BE32-E72D297353CC}">
              <c16:uniqueId val="{00000000-4764-43F8-81CC-0F09619E1A8B}"/>
            </c:ext>
          </c:extLst>
        </c:ser>
        <c:dLbls>
          <c:dLblPos val="outEnd"/>
          <c:showLegendKey val="0"/>
          <c:showVal val="1"/>
          <c:showCatName val="0"/>
          <c:showSerName val="0"/>
          <c:showPercent val="0"/>
          <c:showBubbleSize val="0"/>
        </c:dLbls>
        <c:gapWidth val="219"/>
        <c:overlap val="-27"/>
        <c:axId val="368880648"/>
        <c:axId val="305342952"/>
      </c:barChart>
      <c:catAx>
        <c:axId val="36888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305342952"/>
        <c:crosses val="autoZero"/>
        <c:auto val="1"/>
        <c:lblAlgn val="ctr"/>
        <c:lblOffset val="100"/>
        <c:noMultiLvlLbl val="0"/>
      </c:catAx>
      <c:valAx>
        <c:axId val="3053429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8880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908197821025179E-2"/>
          <c:y val="3.0374361099599394E-2"/>
          <c:w val="0.90788091252507319"/>
          <c:h val="0.73299000782796886"/>
        </c:manualLayout>
      </c:layout>
      <c:barChart>
        <c:barDir val="col"/>
        <c:grouping val="clustered"/>
        <c:varyColors val="0"/>
        <c:ser>
          <c:idx val="1"/>
          <c:order val="0"/>
          <c:tx>
            <c:strRef>
              <c:f>'Full Results'!$B$32</c:f>
              <c:strCache>
                <c:ptCount val="1"/>
                <c:pt idx="0">
                  <c:v>Responses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'Full Results'!$A$33:$A$37</c:f>
              <c:numCache>
                <c:formatCode>General</c:formatCode>
                <c:ptCount val="5"/>
                <c:pt idx="0">
                  <c:v>1</c:v>
                </c:pt>
                <c:pt idx="1">
                  <c:v>2</c:v>
                </c:pt>
                <c:pt idx="2">
                  <c:v>3</c:v>
                </c:pt>
                <c:pt idx="3">
                  <c:v>4</c:v>
                </c:pt>
                <c:pt idx="4">
                  <c:v>5</c:v>
                </c:pt>
              </c:numCache>
            </c:numRef>
          </c:cat>
          <c:val>
            <c:numRef>
              <c:f>'Full Results'!$B$33:$B$37</c:f>
              <c:numCache>
                <c:formatCode>General</c:formatCode>
                <c:ptCount val="5"/>
                <c:pt idx="0">
                  <c:v>1</c:v>
                </c:pt>
                <c:pt idx="1">
                  <c:v>3</c:v>
                </c:pt>
                <c:pt idx="2">
                  <c:v>1</c:v>
                </c:pt>
                <c:pt idx="3">
                  <c:v>2</c:v>
                </c:pt>
                <c:pt idx="4">
                  <c:v>0</c:v>
                </c:pt>
              </c:numCache>
            </c:numRef>
          </c:val>
          <c:extLst>
            <c:ext xmlns:c16="http://schemas.microsoft.com/office/drawing/2014/chart" uri="{C3380CC4-5D6E-409C-BE32-E72D297353CC}">
              <c16:uniqueId val="{00000000-31A7-4170-A452-849102FDD1F9}"/>
            </c:ext>
          </c:extLst>
        </c:ser>
        <c:dLbls>
          <c:dLblPos val="outEnd"/>
          <c:showLegendKey val="0"/>
          <c:showVal val="1"/>
          <c:showCatName val="0"/>
          <c:showSerName val="0"/>
          <c:showPercent val="0"/>
          <c:showBubbleSize val="0"/>
        </c:dLbls>
        <c:gapWidth val="219"/>
        <c:overlap val="-27"/>
        <c:axId val="368663856"/>
        <c:axId val="366479696"/>
      </c:barChart>
      <c:catAx>
        <c:axId val="36866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366479696"/>
        <c:crosses val="autoZero"/>
        <c:auto val="1"/>
        <c:lblAlgn val="ctr"/>
        <c:lblOffset val="100"/>
        <c:noMultiLvlLbl val="0"/>
      </c:catAx>
      <c:valAx>
        <c:axId val="3664796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8663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Registrant Organization Type</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'[ADT Webinar Registration Report_update_7.24.23V2.xlsx]Sheet1'!$F$3</c:f>
              <c:strCache>
                <c:ptCount val="1"/>
                <c:pt idx="0">
                  <c:v>Registered</c:v>
                </c:pt>
              </c:strCache>
            </c:strRef>
          </c:tx>
          <c:spPr>
            <a:solidFill>
              <a:schemeClr val="accent1"/>
            </a:solidFill>
            <a:ln>
              <a:noFill/>
            </a:ln>
            <a:effectLst/>
          </c:spPr>
          <c:invertIfNegative val="0"/>
          <c:cat>
            <c:strRef>
              <c:f>'[ADT Webinar Registration Report_update_7.24.23V2.xlsx]Sheet1'!$E$4:$E$15</c:f>
              <c:strCache>
                <c:ptCount val="12"/>
                <c:pt idx="0">
                  <c:v>VNA</c:v>
                </c:pt>
                <c:pt idx="1">
                  <c:v>Vendor</c:v>
                </c:pt>
                <c:pt idx="2">
                  <c:v>SNF</c:v>
                </c:pt>
                <c:pt idx="3">
                  <c:v>School</c:v>
                </c:pt>
                <c:pt idx="4">
                  <c:v>Provider Organization</c:v>
                </c:pt>
                <c:pt idx="5">
                  <c:v>Payer</c:v>
                </c:pt>
                <c:pt idx="6">
                  <c:v>LTSS CP</c:v>
                </c:pt>
                <c:pt idx="7">
                  <c:v>Government Org</c:v>
                </c:pt>
                <c:pt idx="8">
                  <c:v>FQHC</c:v>
                </c:pt>
                <c:pt idx="9">
                  <c:v>ENS Vendor</c:v>
                </c:pt>
                <c:pt idx="10">
                  <c:v>BHCP</c:v>
                </c:pt>
                <c:pt idx="11">
                  <c:v>ACO</c:v>
                </c:pt>
              </c:strCache>
            </c:strRef>
          </c:cat>
          <c:val>
            <c:numRef>
              <c:f>'[ADT Webinar Registration Report_update_7.24.23V2.xlsx]Sheet1'!$F$4:$F$15</c:f>
              <c:numCache>
                <c:formatCode>General</c:formatCode>
                <c:ptCount val="12"/>
                <c:pt idx="0">
                  <c:v>2</c:v>
                </c:pt>
                <c:pt idx="1">
                  <c:v>9</c:v>
                </c:pt>
                <c:pt idx="2">
                  <c:v>1</c:v>
                </c:pt>
                <c:pt idx="3">
                  <c:v>1</c:v>
                </c:pt>
                <c:pt idx="4">
                  <c:v>9</c:v>
                </c:pt>
                <c:pt idx="5">
                  <c:v>2</c:v>
                </c:pt>
                <c:pt idx="6">
                  <c:v>1</c:v>
                </c:pt>
                <c:pt idx="7">
                  <c:v>2</c:v>
                </c:pt>
                <c:pt idx="8">
                  <c:v>18</c:v>
                </c:pt>
                <c:pt idx="9">
                  <c:v>3</c:v>
                </c:pt>
                <c:pt idx="10">
                  <c:v>5</c:v>
                </c:pt>
                <c:pt idx="11">
                  <c:v>5</c:v>
                </c:pt>
              </c:numCache>
            </c:numRef>
          </c:val>
          <c:extLst>
            <c:ext xmlns:c16="http://schemas.microsoft.com/office/drawing/2014/chart" uri="{C3380CC4-5D6E-409C-BE32-E72D297353CC}">
              <c16:uniqueId val="{00000000-2FD3-447E-B10B-C87809E61043}"/>
            </c:ext>
          </c:extLst>
        </c:ser>
        <c:ser>
          <c:idx val="1"/>
          <c:order val="1"/>
          <c:tx>
            <c:strRef>
              <c:f>'[ADT Webinar Registration Report_update_7.24.23V2.xlsx]Sheet1'!$G$3</c:f>
              <c:strCache>
                <c:ptCount val="1"/>
                <c:pt idx="0">
                  <c:v>Attended</c:v>
                </c:pt>
              </c:strCache>
            </c:strRef>
          </c:tx>
          <c:spPr>
            <a:solidFill>
              <a:schemeClr val="accent2"/>
            </a:solidFill>
            <a:ln>
              <a:noFill/>
            </a:ln>
            <a:effectLst/>
          </c:spPr>
          <c:invertIfNegative val="0"/>
          <c:cat>
            <c:strRef>
              <c:f>'[ADT Webinar Registration Report_update_7.24.23V2.xlsx]Sheet1'!$E$4:$E$15</c:f>
              <c:strCache>
                <c:ptCount val="12"/>
                <c:pt idx="0">
                  <c:v>VNA</c:v>
                </c:pt>
                <c:pt idx="1">
                  <c:v>Vendor</c:v>
                </c:pt>
                <c:pt idx="2">
                  <c:v>SNF</c:v>
                </c:pt>
                <c:pt idx="3">
                  <c:v>School</c:v>
                </c:pt>
                <c:pt idx="4">
                  <c:v>Provider Organization</c:v>
                </c:pt>
                <c:pt idx="5">
                  <c:v>Payer</c:v>
                </c:pt>
                <c:pt idx="6">
                  <c:v>LTSS CP</c:v>
                </c:pt>
                <c:pt idx="7">
                  <c:v>Government Org</c:v>
                </c:pt>
                <c:pt idx="8">
                  <c:v>FQHC</c:v>
                </c:pt>
                <c:pt idx="9">
                  <c:v>ENS Vendor</c:v>
                </c:pt>
                <c:pt idx="10">
                  <c:v>BHCP</c:v>
                </c:pt>
                <c:pt idx="11">
                  <c:v>ACO</c:v>
                </c:pt>
              </c:strCache>
            </c:strRef>
          </c:cat>
          <c:val>
            <c:numRef>
              <c:f>'[ADT Webinar Registration Report_update_7.24.23V2.xlsx]Sheet1'!$G$4:$G$15</c:f>
              <c:numCache>
                <c:formatCode>General</c:formatCode>
                <c:ptCount val="12"/>
                <c:pt idx="0">
                  <c:v>2</c:v>
                </c:pt>
                <c:pt idx="1">
                  <c:v>6</c:v>
                </c:pt>
                <c:pt idx="4">
                  <c:v>6</c:v>
                </c:pt>
                <c:pt idx="5">
                  <c:v>2</c:v>
                </c:pt>
                <c:pt idx="6">
                  <c:v>1</c:v>
                </c:pt>
                <c:pt idx="7">
                  <c:v>1</c:v>
                </c:pt>
                <c:pt idx="8">
                  <c:v>12</c:v>
                </c:pt>
                <c:pt idx="9">
                  <c:v>2</c:v>
                </c:pt>
                <c:pt idx="10">
                  <c:v>5</c:v>
                </c:pt>
                <c:pt idx="11">
                  <c:v>2</c:v>
                </c:pt>
              </c:numCache>
            </c:numRef>
          </c:val>
          <c:extLst>
            <c:ext xmlns:c16="http://schemas.microsoft.com/office/drawing/2014/chart" uri="{C3380CC4-5D6E-409C-BE32-E72D297353CC}">
              <c16:uniqueId val="{00000001-2FD3-447E-B10B-C87809E61043}"/>
            </c:ext>
          </c:extLst>
        </c:ser>
        <c:dLbls>
          <c:showLegendKey val="0"/>
          <c:showVal val="0"/>
          <c:showCatName val="0"/>
          <c:showSerName val="0"/>
          <c:showPercent val="0"/>
          <c:showBubbleSize val="0"/>
        </c:dLbls>
        <c:gapWidth val="182"/>
        <c:axId val="368513872"/>
        <c:axId val="368659768"/>
      </c:barChart>
      <c:catAx>
        <c:axId val="368513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8659768"/>
        <c:crosses val="autoZero"/>
        <c:auto val="1"/>
        <c:lblAlgn val="ctr"/>
        <c:lblOffset val="100"/>
        <c:noMultiLvlLbl val="0"/>
      </c:catAx>
      <c:valAx>
        <c:axId val="3686597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8513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dirty="0"/>
              <a:t>How confident</a:t>
            </a:r>
            <a:r>
              <a:rPr lang="en-US" sz="1200" baseline="0" dirty="0"/>
              <a:t> do you feel in your understanding of the ENS and Statewide ENS Framework? (after our review)</a:t>
            </a:r>
            <a:endParaRPr lang="en-US" sz="12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769-4DE2-8DED-624A4BE000E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769-4DE2-8DED-624A4BE000E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769-4DE2-8DED-624A4BE000E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769-4DE2-8DED-624A4BE000E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769-4DE2-8DED-624A4BE000E0}"/>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Very Confident (22%)</c:v>
                </c:pt>
                <c:pt idx="1">
                  <c:v>Confident (52%)</c:v>
                </c:pt>
                <c:pt idx="2">
                  <c:v>Neutral (17%)</c:v>
                </c:pt>
                <c:pt idx="3">
                  <c:v>Not Confident (4%)</c:v>
                </c:pt>
                <c:pt idx="4">
                  <c:v>Unsure, still digesting (4%)</c:v>
                </c:pt>
              </c:strCache>
            </c:strRef>
          </c:cat>
          <c:val>
            <c:numRef>
              <c:f>Sheet1!$B$2:$B$6</c:f>
              <c:numCache>
                <c:formatCode>0%</c:formatCode>
                <c:ptCount val="5"/>
                <c:pt idx="0">
                  <c:v>0.22</c:v>
                </c:pt>
                <c:pt idx="1">
                  <c:v>0.52</c:v>
                </c:pt>
                <c:pt idx="2">
                  <c:v>0.17</c:v>
                </c:pt>
                <c:pt idx="3">
                  <c:v>0.04</c:v>
                </c:pt>
                <c:pt idx="4">
                  <c:v>0.04</c:v>
                </c:pt>
              </c:numCache>
            </c:numRef>
          </c:val>
          <c:extLst>
            <c:ext xmlns:c16="http://schemas.microsoft.com/office/drawing/2014/chart" uri="{C3380CC4-5D6E-409C-BE32-E72D297353CC}">
              <c16:uniqueId val="{0000000A-9769-4DE2-8DED-624A4BE000E0}"/>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3927147048108435"/>
          <c:y val="0.42750728823256956"/>
          <c:w val="0.34246495887101414"/>
          <c:h val="0.3892760809743072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9050">
      <a:solidFill>
        <a:schemeClr val="tx2"/>
      </a:solid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dirty="0"/>
              <a:t>How likely</a:t>
            </a:r>
            <a:r>
              <a:rPr lang="en-US" sz="1200" baseline="0" dirty="0"/>
              <a:t> are you to apply information learned during this webinar to workflows at your organization?</a:t>
            </a:r>
            <a:endParaRPr lang="en-US" sz="12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634-471C-8C68-C104C6FB670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634-471C-8C68-C104C6FB670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634-471C-8C68-C104C6FB670D}"/>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Sheet1!$A$8:$A$10</c:f>
              <c:strCache>
                <c:ptCount val="3"/>
                <c:pt idx="0">
                  <c:v>Very Likely (55%)</c:v>
                </c:pt>
                <c:pt idx="1">
                  <c:v>Unsure (45%)</c:v>
                </c:pt>
                <c:pt idx="2">
                  <c:v>Unlikely (0%)</c:v>
                </c:pt>
              </c:strCache>
            </c:strRef>
          </c:cat>
          <c:val>
            <c:numRef>
              <c:f>Sheet1!$B$8:$B$10</c:f>
              <c:numCache>
                <c:formatCode>0%</c:formatCode>
                <c:ptCount val="3"/>
                <c:pt idx="0">
                  <c:v>0.55000000000000004</c:v>
                </c:pt>
                <c:pt idx="1">
                  <c:v>0.45</c:v>
                </c:pt>
                <c:pt idx="2">
                  <c:v>0</c:v>
                </c:pt>
              </c:numCache>
            </c:numRef>
          </c:val>
          <c:extLst>
            <c:ext xmlns:c16="http://schemas.microsoft.com/office/drawing/2014/chart" uri="{C3380CC4-5D6E-409C-BE32-E72D297353CC}">
              <c16:uniqueId val="{00000006-1634-471C-8C68-C104C6FB670D}"/>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9050">
      <a:solidFill>
        <a:schemeClr val="tx2"/>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34CDD8-5CB0-42AB-9A9D-E1E73E26801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E6A4616-4568-4150-BB81-63353419286A}">
      <dgm:prSet/>
      <dgm:spPr/>
      <dgm:t>
        <a:bodyPr/>
        <a:lstStyle/>
        <a:p>
          <a:r>
            <a:rPr lang="en-US" b="0" dirty="0"/>
            <a:t>Certified ENS Vendor reporting for Quarter 2 (4/1/23 – 6/30/23) was due on 7/31/23</a:t>
          </a:r>
          <a:endParaRPr lang="en-US" dirty="0"/>
        </a:p>
      </dgm:t>
    </dgm:pt>
    <dgm:pt modelId="{F715FEAF-EDCE-4D78-AB69-501994FBE75F}" type="parTrans" cxnId="{E62A45FD-4008-4FC3-B167-6981618F1213}">
      <dgm:prSet/>
      <dgm:spPr/>
      <dgm:t>
        <a:bodyPr/>
        <a:lstStyle/>
        <a:p>
          <a:endParaRPr lang="en-US"/>
        </a:p>
      </dgm:t>
    </dgm:pt>
    <dgm:pt modelId="{540BF0D0-AD66-48CE-95B4-0CA0AB189FCC}" type="sibTrans" cxnId="{E62A45FD-4008-4FC3-B167-6981618F1213}">
      <dgm:prSet/>
      <dgm:spPr/>
      <dgm:t>
        <a:bodyPr/>
        <a:lstStyle/>
        <a:p>
          <a:endParaRPr lang="en-US"/>
        </a:p>
      </dgm:t>
    </dgm:pt>
    <dgm:pt modelId="{316BE1B7-0FC1-4879-8357-650A9FCE2B20}">
      <dgm:prSet/>
      <dgm:spPr/>
      <dgm:t>
        <a:bodyPr/>
        <a:lstStyle/>
        <a:p>
          <a:r>
            <a:rPr lang="en-US" b="0" dirty="0"/>
            <a:t>This was the second submission using the new ENS Vendor Quarterly Reporting Template, which was updated during the amendment process</a:t>
          </a:r>
          <a:endParaRPr lang="en-US" dirty="0"/>
        </a:p>
      </dgm:t>
    </dgm:pt>
    <dgm:pt modelId="{8A06C858-2156-464B-ACE2-4E54E0494F33}" type="parTrans" cxnId="{4A7330B1-0AE5-4883-8591-37DE4BBB69F8}">
      <dgm:prSet/>
      <dgm:spPr/>
      <dgm:t>
        <a:bodyPr/>
        <a:lstStyle/>
        <a:p>
          <a:endParaRPr lang="en-US"/>
        </a:p>
      </dgm:t>
    </dgm:pt>
    <dgm:pt modelId="{71EE416F-1B0C-472F-A5C1-4DAF90495EFF}" type="sibTrans" cxnId="{4A7330B1-0AE5-4883-8591-37DE4BBB69F8}">
      <dgm:prSet/>
      <dgm:spPr/>
      <dgm:t>
        <a:bodyPr/>
        <a:lstStyle/>
        <a:p>
          <a:endParaRPr lang="en-US"/>
        </a:p>
      </dgm:t>
    </dgm:pt>
    <dgm:pt modelId="{103307E6-81EE-4904-A65E-9DCC94E5FCD5}">
      <dgm:prSet/>
      <dgm:spPr/>
      <dgm:t>
        <a:bodyPr/>
        <a:lstStyle/>
        <a:p>
          <a:r>
            <a:rPr lang="en-US" b="0" dirty="0"/>
            <a:t>Both certified ENS vendors, Bamboo Health and Collective Medical Technologies, submitted their reporting on time </a:t>
          </a:r>
          <a:endParaRPr lang="en-US" dirty="0"/>
        </a:p>
      </dgm:t>
    </dgm:pt>
    <dgm:pt modelId="{495FD0BA-0CF2-4401-841C-8E4393033152}" type="sibTrans" cxnId="{2976D1F6-9E22-4E99-8870-572C69E3D07D}">
      <dgm:prSet/>
      <dgm:spPr/>
      <dgm:t>
        <a:bodyPr/>
        <a:lstStyle/>
        <a:p>
          <a:endParaRPr lang="en-US"/>
        </a:p>
      </dgm:t>
    </dgm:pt>
    <dgm:pt modelId="{594FA0D3-45DD-4617-8BEA-D7DD8631A964}" type="parTrans" cxnId="{2976D1F6-9E22-4E99-8870-572C69E3D07D}">
      <dgm:prSet/>
      <dgm:spPr/>
      <dgm:t>
        <a:bodyPr/>
        <a:lstStyle/>
        <a:p>
          <a:endParaRPr lang="en-US"/>
        </a:p>
      </dgm:t>
    </dgm:pt>
    <dgm:pt modelId="{E1E17D27-2CE4-4B30-AB6A-7F3A25250858}" type="pres">
      <dgm:prSet presAssocID="{1E34CDD8-5CB0-42AB-9A9D-E1E73E268011}" presName="root" presStyleCnt="0">
        <dgm:presLayoutVars>
          <dgm:dir/>
          <dgm:resizeHandles val="exact"/>
        </dgm:presLayoutVars>
      </dgm:prSet>
      <dgm:spPr/>
    </dgm:pt>
    <dgm:pt modelId="{48A18B1C-ECE7-4F65-9BAB-32860896EC6C}" type="pres">
      <dgm:prSet presAssocID="{1E6A4616-4568-4150-BB81-63353419286A}" presName="compNode" presStyleCnt="0"/>
      <dgm:spPr/>
    </dgm:pt>
    <dgm:pt modelId="{0A36BF9A-1C6B-4E40-8612-A715CFBC3644}" type="pres">
      <dgm:prSet presAssocID="{1E6A4616-4568-4150-BB81-63353419286A}" presName="bgRect" presStyleLbl="bgShp" presStyleIdx="0" presStyleCnt="3"/>
      <dgm:spPr>
        <a:solidFill>
          <a:schemeClr val="bg1"/>
        </a:solidFill>
      </dgm:spPr>
    </dgm:pt>
    <dgm:pt modelId="{8DCE521F-0A7B-497A-A0DF-0012326EEA40}" type="pres">
      <dgm:prSet presAssocID="{1E6A4616-4568-4150-BB81-63353419286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02479B62-3693-4F33-8EA6-6C84348ACFD7}" type="pres">
      <dgm:prSet presAssocID="{1E6A4616-4568-4150-BB81-63353419286A}" presName="spaceRect" presStyleCnt="0"/>
      <dgm:spPr/>
    </dgm:pt>
    <dgm:pt modelId="{F8AA367D-E597-4657-9C15-69E050033CD5}" type="pres">
      <dgm:prSet presAssocID="{1E6A4616-4568-4150-BB81-63353419286A}" presName="parTx" presStyleLbl="revTx" presStyleIdx="0" presStyleCnt="3">
        <dgm:presLayoutVars>
          <dgm:chMax val="0"/>
          <dgm:chPref val="0"/>
        </dgm:presLayoutVars>
      </dgm:prSet>
      <dgm:spPr/>
    </dgm:pt>
    <dgm:pt modelId="{FA222049-B74C-4B73-84B3-9ECE4CC51765}" type="pres">
      <dgm:prSet presAssocID="{540BF0D0-AD66-48CE-95B4-0CA0AB189FCC}" presName="sibTrans" presStyleCnt="0"/>
      <dgm:spPr/>
    </dgm:pt>
    <dgm:pt modelId="{1DDEB305-F4B1-4572-872F-F98E6B0939AA}" type="pres">
      <dgm:prSet presAssocID="{316BE1B7-0FC1-4879-8357-650A9FCE2B20}" presName="compNode" presStyleCnt="0"/>
      <dgm:spPr/>
    </dgm:pt>
    <dgm:pt modelId="{925320AF-C13E-41F2-BF25-ABC42184F45C}" type="pres">
      <dgm:prSet presAssocID="{316BE1B7-0FC1-4879-8357-650A9FCE2B20}" presName="bgRect" presStyleLbl="bgShp" presStyleIdx="1" presStyleCnt="3"/>
      <dgm:spPr>
        <a:solidFill>
          <a:schemeClr val="bg1"/>
        </a:solidFill>
      </dgm:spPr>
    </dgm:pt>
    <dgm:pt modelId="{96482427-53B9-4A73-87AA-03061CB26270}" type="pres">
      <dgm:prSet presAssocID="{316BE1B7-0FC1-4879-8357-650A9FCE2B2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159F1403-76B8-4272-8354-EF87F42C446D}" type="pres">
      <dgm:prSet presAssocID="{316BE1B7-0FC1-4879-8357-650A9FCE2B20}" presName="spaceRect" presStyleCnt="0"/>
      <dgm:spPr/>
    </dgm:pt>
    <dgm:pt modelId="{5FF1339E-2F9F-4D11-B619-661F0A002DFA}" type="pres">
      <dgm:prSet presAssocID="{316BE1B7-0FC1-4879-8357-650A9FCE2B20}" presName="parTx" presStyleLbl="revTx" presStyleIdx="1" presStyleCnt="3">
        <dgm:presLayoutVars>
          <dgm:chMax val="0"/>
          <dgm:chPref val="0"/>
        </dgm:presLayoutVars>
      </dgm:prSet>
      <dgm:spPr/>
    </dgm:pt>
    <dgm:pt modelId="{A78120CB-4CB8-4786-B23C-3846AC5EE42E}" type="pres">
      <dgm:prSet presAssocID="{71EE416F-1B0C-472F-A5C1-4DAF90495EFF}" presName="sibTrans" presStyleCnt="0"/>
      <dgm:spPr/>
    </dgm:pt>
    <dgm:pt modelId="{A0A40E64-73C3-4848-8F71-1C02F7EB7E9C}" type="pres">
      <dgm:prSet presAssocID="{103307E6-81EE-4904-A65E-9DCC94E5FCD5}" presName="compNode" presStyleCnt="0"/>
      <dgm:spPr/>
    </dgm:pt>
    <dgm:pt modelId="{C1571C85-6FE0-4577-8F32-A51CD5543088}" type="pres">
      <dgm:prSet presAssocID="{103307E6-81EE-4904-A65E-9DCC94E5FCD5}" presName="bgRect" presStyleLbl="bgShp" presStyleIdx="2" presStyleCnt="3"/>
      <dgm:spPr>
        <a:solidFill>
          <a:schemeClr val="bg1"/>
        </a:solidFill>
      </dgm:spPr>
    </dgm:pt>
    <dgm:pt modelId="{1CB0E930-0148-4CB7-89AB-021341DDE387}" type="pres">
      <dgm:prSet presAssocID="{103307E6-81EE-4904-A65E-9DCC94E5FCD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anabata Tree"/>
        </a:ext>
      </dgm:extLst>
    </dgm:pt>
    <dgm:pt modelId="{77A87CBC-9ECA-4BCA-B32B-8FDC9A25B618}" type="pres">
      <dgm:prSet presAssocID="{103307E6-81EE-4904-A65E-9DCC94E5FCD5}" presName="spaceRect" presStyleCnt="0"/>
      <dgm:spPr/>
    </dgm:pt>
    <dgm:pt modelId="{BFCC29FB-2A38-4150-A631-CA0054048069}" type="pres">
      <dgm:prSet presAssocID="{103307E6-81EE-4904-A65E-9DCC94E5FCD5}" presName="parTx" presStyleLbl="revTx" presStyleIdx="2" presStyleCnt="3">
        <dgm:presLayoutVars>
          <dgm:chMax val="0"/>
          <dgm:chPref val="0"/>
        </dgm:presLayoutVars>
      </dgm:prSet>
      <dgm:spPr/>
    </dgm:pt>
  </dgm:ptLst>
  <dgm:cxnLst>
    <dgm:cxn modelId="{C7865506-6686-4CF3-BD71-B5F04D764258}" type="presOf" srcId="{103307E6-81EE-4904-A65E-9DCC94E5FCD5}" destId="{BFCC29FB-2A38-4150-A631-CA0054048069}" srcOrd="0" destOrd="0" presId="urn:microsoft.com/office/officeart/2018/2/layout/IconVerticalSolidList"/>
    <dgm:cxn modelId="{47D7545D-F6ED-4456-A9D0-ADEA40AC7FD5}" type="presOf" srcId="{1E6A4616-4568-4150-BB81-63353419286A}" destId="{F8AA367D-E597-4657-9C15-69E050033CD5}" srcOrd="0" destOrd="0" presId="urn:microsoft.com/office/officeart/2018/2/layout/IconVerticalSolidList"/>
    <dgm:cxn modelId="{4A7330B1-0AE5-4883-8591-37DE4BBB69F8}" srcId="{1E34CDD8-5CB0-42AB-9A9D-E1E73E268011}" destId="{316BE1B7-0FC1-4879-8357-650A9FCE2B20}" srcOrd="1" destOrd="0" parTransId="{8A06C858-2156-464B-ACE2-4E54E0494F33}" sibTransId="{71EE416F-1B0C-472F-A5C1-4DAF90495EFF}"/>
    <dgm:cxn modelId="{549787B5-FA48-4B4D-860D-195BC28A1A52}" type="presOf" srcId="{316BE1B7-0FC1-4879-8357-650A9FCE2B20}" destId="{5FF1339E-2F9F-4D11-B619-661F0A002DFA}" srcOrd="0" destOrd="0" presId="urn:microsoft.com/office/officeart/2018/2/layout/IconVerticalSolidList"/>
    <dgm:cxn modelId="{49FB08DB-519D-4B90-A96B-3801C3193C4F}" type="presOf" srcId="{1E34CDD8-5CB0-42AB-9A9D-E1E73E268011}" destId="{E1E17D27-2CE4-4B30-AB6A-7F3A25250858}" srcOrd="0" destOrd="0" presId="urn:microsoft.com/office/officeart/2018/2/layout/IconVerticalSolidList"/>
    <dgm:cxn modelId="{2976D1F6-9E22-4E99-8870-572C69E3D07D}" srcId="{1E34CDD8-5CB0-42AB-9A9D-E1E73E268011}" destId="{103307E6-81EE-4904-A65E-9DCC94E5FCD5}" srcOrd="2" destOrd="0" parTransId="{594FA0D3-45DD-4617-8BEA-D7DD8631A964}" sibTransId="{495FD0BA-0CF2-4401-841C-8E4393033152}"/>
    <dgm:cxn modelId="{E62A45FD-4008-4FC3-B167-6981618F1213}" srcId="{1E34CDD8-5CB0-42AB-9A9D-E1E73E268011}" destId="{1E6A4616-4568-4150-BB81-63353419286A}" srcOrd="0" destOrd="0" parTransId="{F715FEAF-EDCE-4D78-AB69-501994FBE75F}" sibTransId="{540BF0D0-AD66-48CE-95B4-0CA0AB189FCC}"/>
    <dgm:cxn modelId="{5A21E73B-A3C7-4B52-9E74-9924E066BEA3}" type="presParOf" srcId="{E1E17D27-2CE4-4B30-AB6A-7F3A25250858}" destId="{48A18B1C-ECE7-4F65-9BAB-32860896EC6C}" srcOrd="0" destOrd="0" presId="urn:microsoft.com/office/officeart/2018/2/layout/IconVerticalSolidList"/>
    <dgm:cxn modelId="{C05C6061-A9FA-4554-8DDD-2C39F03586E0}" type="presParOf" srcId="{48A18B1C-ECE7-4F65-9BAB-32860896EC6C}" destId="{0A36BF9A-1C6B-4E40-8612-A715CFBC3644}" srcOrd="0" destOrd="0" presId="urn:microsoft.com/office/officeart/2018/2/layout/IconVerticalSolidList"/>
    <dgm:cxn modelId="{4DD56DAD-DA67-4E27-B150-B369302E6BD3}" type="presParOf" srcId="{48A18B1C-ECE7-4F65-9BAB-32860896EC6C}" destId="{8DCE521F-0A7B-497A-A0DF-0012326EEA40}" srcOrd="1" destOrd="0" presId="urn:microsoft.com/office/officeart/2018/2/layout/IconVerticalSolidList"/>
    <dgm:cxn modelId="{498D2680-74DC-4F4B-8C71-89E2BD42B331}" type="presParOf" srcId="{48A18B1C-ECE7-4F65-9BAB-32860896EC6C}" destId="{02479B62-3693-4F33-8EA6-6C84348ACFD7}" srcOrd="2" destOrd="0" presId="urn:microsoft.com/office/officeart/2018/2/layout/IconVerticalSolidList"/>
    <dgm:cxn modelId="{14B0E243-8671-4AD8-B992-D96F653711F5}" type="presParOf" srcId="{48A18B1C-ECE7-4F65-9BAB-32860896EC6C}" destId="{F8AA367D-E597-4657-9C15-69E050033CD5}" srcOrd="3" destOrd="0" presId="urn:microsoft.com/office/officeart/2018/2/layout/IconVerticalSolidList"/>
    <dgm:cxn modelId="{17A9B283-6BB5-43FD-9A77-29294A856FF0}" type="presParOf" srcId="{E1E17D27-2CE4-4B30-AB6A-7F3A25250858}" destId="{FA222049-B74C-4B73-84B3-9ECE4CC51765}" srcOrd="1" destOrd="0" presId="urn:microsoft.com/office/officeart/2018/2/layout/IconVerticalSolidList"/>
    <dgm:cxn modelId="{0DEB12C3-3F30-4225-AC05-FA5910FE6507}" type="presParOf" srcId="{E1E17D27-2CE4-4B30-AB6A-7F3A25250858}" destId="{1DDEB305-F4B1-4572-872F-F98E6B0939AA}" srcOrd="2" destOrd="0" presId="urn:microsoft.com/office/officeart/2018/2/layout/IconVerticalSolidList"/>
    <dgm:cxn modelId="{A1FC7BCB-8D4A-45EB-A073-989550EADCEB}" type="presParOf" srcId="{1DDEB305-F4B1-4572-872F-F98E6B0939AA}" destId="{925320AF-C13E-41F2-BF25-ABC42184F45C}" srcOrd="0" destOrd="0" presId="urn:microsoft.com/office/officeart/2018/2/layout/IconVerticalSolidList"/>
    <dgm:cxn modelId="{0FBC3EBC-186C-45C1-AEC9-1FD38B99422A}" type="presParOf" srcId="{1DDEB305-F4B1-4572-872F-F98E6B0939AA}" destId="{96482427-53B9-4A73-87AA-03061CB26270}" srcOrd="1" destOrd="0" presId="urn:microsoft.com/office/officeart/2018/2/layout/IconVerticalSolidList"/>
    <dgm:cxn modelId="{E6314772-42C9-42A0-AEC0-FFE79EF1B5F9}" type="presParOf" srcId="{1DDEB305-F4B1-4572-872F-F98E6B0939AA}" destId="{159F1403-76B8-4272-8354-EF87F42C446D}" srcOrd="2" destOrd="0" presId="urn:microsoft.com/office/officeart/2018/2/layout/IconVerticalSolidList"/>
    <dgm:cxn modelId="{2952EAE9-7592-4123-B6EE-C3E3F681D733}" type="presParOf" srcId="{1DDEB305-F4B1-4572-872F-F98E6B0939AA}" destId="{5FF1339E-2F9F-4D11-B619-661F0A002DFA}" srcOrd="3" destOrd="0" presId="urn:microsoft.com/office/officeart/2018/2/layout/IconVerticalSolidList"/>
    <dgm:cxn modelId="{89D8B562-5AA1-4BED-AA7A-424C4757415A}" type="presParOf" srcId="{E1E17D27-2CE4-4B30-AB6A-7F3A25250858}" destId="{A78120CB-4CB8-4786-B23C-3846AC5EE42E}" srcOrd="3" destOrd="0" presId="urn:microsoft.com/office/officeart/2018/2/layout/IconVerticalSolidList"/>
    <dgm:cxn modelId="{BDAB0570-A6D6-49C0-A300-6D9E4CB60EE1}" type="presParOf" srcId="{E1E17D27-2CE4-4B30-AB6A-7F3A25250858}" destId="{A0A40E64-73C3-4848-8F71-1C02F7EB7E9C}" srcOrd="4" destOrd="0" presId="urn:microsoft.com/office/officeart/2018/2/layout/IconVerticalSolidList"/>
    <dgm:cxn modelId="{A15CAB9C-3F9D-465B-A3CA-9ABECFE17107}" type="presParOf" srcId="{A0A40E64-73C3-4848-8F71-1C02F7EB7E9C}" destId="{C1571C85-6FE0-4577-8F32-A51CD5543088}" srcOrd="0" destOrd="0" presId="urn:microsoft.com/office/officeart/2018/2/layout/IconVerticalSolidList"/>
    <dgm:cxn modelId="{A34341DE-AFF7-43B2-A18F-A9E90B90F7AC}" type="presParOf" srcId="{A0A40E64-73C3-4848-8F71-1C02F7EB7E9C}" destId="{1CB0E930-0148-4CB7-89AB-021341DDE387}" srcOrd="1" destOrd="0" presId="urn:microsoft.com/office/officeart/2018/2/layout/IconVerticalSolidList"/>
    <dgm:cxn modelId="{54E8BEA9-2667-4F8B-BD8C-0C48243F2B51}" type="presParOf" srcId="{A0A40E64-73C3-4848-8F71-1C02F7EB7E9C}" destId="{77A87CBC-9ECA-4BCA-B32B-8FDC9A25B618}" srcOrd="2" destOrd="0" presId="urn:microsoft.com/office/officeart/2018/2/layout/IconVerticalSolidList"/>
    <dgm:cxn modelId="{156BCCD2-3FCD-4982-A8D8-B9CE8E900988}" type="presParOf" srcId="{A0A40E64-73C3-4848-8F71-1C02F7EB7E9C}" destId="{BFCC29FB-2A38-4150-A631-CA005404806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36BF9A-1C6B-4E40-8612-A715CFBC3644}">
      <dsp:nvSpPr>
        <dsp:cNvPr id="0" name=""/>
        <dsp:cNvSpPr/>
      </dsp:nvSpPr>
      <dsp:spPr>
        <a:xfrm>
          <a:off x="0" y="552"/>
          <a:ext cx="8229600" cy="1292816"/>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sp>
    <dsp:sp modelId="{8DCE521F-0A7B-497A-A0DF-0012326EEA40}">
      <dsp:nvSpPr>
        <dsp:cNvPr id="0" name=""/>
        <dsp:cNvSpPr/>
      </dsp:nvSpPr>
      <dsp:spPr>
        <a:xfrm>
          <a:off x="391077" y="291436"/>
          <a:ext cx="711049" cy="7110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8AA367D-E597-4657-9C15-69E050033CD5}">
      <dsp:nvSpPr>
        <dsp:cNvPr id="0" name=""/>
        <dsp:cNvSpPr/>
      </dsp:nvSpPr>
      <dsp:spPr>
        <a:xfrm>
          <a:off x="1493203" y="552"/>
          <a:ext cx="67363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066800">
            <a:lnSpc>
              <a:spcPct val="90000"/>
            </a:lnSpc>
            <a:spcBef>
              <a:spcPct val="0"/>
            </a:spcBef>
            <a:spcAft>
              <a:spcPct val="35000"/>
            </a:spcAft>
            <a:buNone/>
          </a:pPr>
          <a:r>
            <a:rPr lang="en-US" sz="2400" b="0" kern="1200" dirty="0"/>
            <a:t>Certified ENS Vendor reporting for Quarter 2 (4/1/23 – 6/30/23) was due on 7/31/23</a:t>
          </a:r>
          <a:endParaRPr lang="en-US" sz="2400" kern="1200" dirty="0"/>
        </a:p>
      </dsp:txBody>
      <dsp:txXfrm>
        <a:off x="1493203" y="552"/>
        <a:ext cx="6736396" cy="1292816"/>
      </dsp:txXfrm>
    </dsp:sp>
    <dsp:sp modelId="{925320AF-C13E-41F2-BF25-ABC42184F45C}">
      <dsp:nvSpPr>
        <dsp:cNvPr id="0" name=""/>
        <dsp:cNvSpPr/>
      </dsp:nvSpPr>
      <dsp:spPr>
        <a:xfrm>
          <a:off x="0" y="1616573"/>
          <a:ext cx="8229600" cy="1292816"/>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sp>
    <dsp:sp modelId="{96482427-53B9-4A73-87AA-03061CB26270}">
      <dsp:nvSpPr>
        <dsp:cNvPr id="0" name=""/>
        <dsp:cNvSpPr/>
      </dsp:nvSpPr>
      <dsp:spPr>
        <a:xfrm>
          <a:off x="391077" y="1907456"/>
          <a:ext cx="711049" cy="7110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FF1339E-2F9F-4D11-B619-661F0A002DFA}">
      <dsp:nvSpPr>
        <dsp:cNvPr id="0" name=""/>
        <dsp:cNvSpPr/>
      </dsp:nvSpPr>
      <dsp:spPr>
        <a:xfrm>
          <a:off x="1493203" y="1616573"/>
          <a:ext cx="67363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066800">
            <a:lnSpc>
              <a:spcPct val="90000"/>
            </a:lnSpc>
            <a:spcBef>
              <a:spcPct val="0"/>
            </a:spcBef>
            <a:spcAft>
              <a:spcPct val="35000"/>
            </a:spcAft>
            <a:buNone/>
          </a:pPr>
          <a:r>
            <a:rPr lang="en-US" sz="2400" b="0" kern="1200" dirty="0"/>
            <a:t>This was the second submission using the new ENS Vendor Quarterly Reporting Template, which was updated during the amendment process</a:t>
          </a:r>
          <a:endParaRPr lang="en-US" sz="2400" kern="1200" dirty="0"/>
        </a:p>
      </dsp:txBody>
      <dsp:txXfrm>
        <a:off x="1493203" y="1616573"/>
        <a:ext cx="6736396" cy="1292816"/>
      </dsp:txXfrm>
    </dsp:sp>
    <dsp:sp modelId="{C1571C85-6FE0-4577-8F32-A51CD5543088}">
      <dsp:nvSpPr>
        <dsp:cNvPr id="0" name=""/>
        <dsp:cNvSpPr/>
      </dsp:nvSpPr>
      <dsp:spPr>
        <a:xfrm>
          <a:off x="0" y="3232593"/>
          <a:ext cx="8229600" cy="1292816"/>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sp>
    <dsp:sp modelId="{1CB0E930-0148-4CB7-89AB-021341DDE387}">
      <dsp:nvSpPr>
        <dsp:cNvPr id="0" name=""/>
        <dsp:cNvSpPr/>
      </dsp:nvSpPr>
      <dsp:spPr>
        <a:xfrm>
          <a:off x="391077" y="3523477"/>
          <a:ext cx="711049" cy="7110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FCC29FB-2A38-4150-A631-CA0054048069}">
      <dsp:nvSpPr>
        <dsp:cNvPr id="0" name=""/>
        <dsp:cNvSpPr/>
      </dsp:nvSpPr>
      <dsp:spPr>
        <a:xfrm>
          <a:off x="1493203" y="3232593"/>
          <a:ext cx="67363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066800">
            <a:lnSpc>
              <a:spcPct val="90000"/>
            </a:lnSpc>
            <a:spcBef>
              <a:spcPct val="0"/>
            </a:spcBef>
            <a:spcAft>
              <a:spcPct val="35000"/>
            </a:spcAft>
            <a:buNone/>
          </a:pPr>
          <a:r>
            <a:rPr lang="en-US" sz="2400" b="0" kern="1200" dirty="0"/>
            <a:t>Both certified ENS vendors, Bamboo Health and Collective Medical Technologies, submitted their reporting on time </a:t>
          </a:r>
          <a:endParaRPr lang="en-US" sz="2400" kern="1200" dirty="0"/>
        </a:p>
      </dsp:txBody>
      <dsp:txXfrm>
        <a:off x="1493203" y="3232593"/>
        <a:ext cx="6736396" cy="129281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4" tIns="46587" rIns="93174" bIns="46587" rtlCol="0"/>
          <a:lstStyle>
            <a:lvl1pPr algn="l">
              <a:defRPr sz="1200"/>
            </a:lvl1pPr>
          </a:lstStyle>
          <a:p>
            <a:endParaRPr lang="en-US" dirty="0"/>
          </a:p>
        </p:txBody>
      </p:sp>
      <p:sp>
        <p:nvSpPr>
          <p:cNvPr id="3" name="Date Placeholder 2"/>
          <p:cNvSpPr>
            <a:spLocks noGrp="1"/>
          </p:cNvSpPr>
          <p:nvPr>
            <p:ph type="dt" sz="quarter" idx="1"/>
          </p:nvPr>
        </p:nvSpPr>
        <p:spPr>
          <a:xfrm>
            <a:off x="3970939" y="1"/>
            <a:ext cx="3037840" cy="464820"/>
          </a:xfrm>
          <a:prstGeom prst="rect">
            <a:avLst/>
          </a:prstGeom>
        </p:spPr>
        <p:txBody>
          <a:bodyPr vert="horz" lIns="93174" tIns="46587" rIns="93174" bIns="46587" rtlCol="0"/>
          <a:lstStyle>
            <a:lvl1pPr algn="r">
              <a:defRPr sz="1200"/>
            </a:lvl1pPr>
          </a:lstStyle>
          <a:p>
            <a:fld id="{C0AD458B-99DE-0340-868E-ECDE6A7F2C27}" type="datetimeFigureOut">
              <a:rPr lang="en-US" smtClean="0"/>
              <a:t>11/15/2023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4" tIns="46587" rIns="93174"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4" tIns="46587" rIns="93174" bIns="46587" rtlCol="0" anchor="b"/>
          <a:lstStyle>
            <a:lvl1pPr algn="r">
              <a:defRPr sz="1200"/>
            </a:lvl1pPr>
          </a:lstStyle>
          <a:p>
            <a:fld id="{201F98E4-1D18-C344-92FD-00EE0FA79FB9}" type="slidenum">
              <a:rPr lang="en-US" smtClean="0"/>
              <a:t>‹#›</a:t>
            </a:fld>
            <a:endParaRPr lang="en-US" dirty="0"/>
          </a:p>
        </p:txBody>
      </p:sp>
    </p:spTree>
    <p:extLst>
      <p:ext uri="{BB962C8B-B14F-4D97-AF65-F5344CB8AC3E}">
        <p14:creationId xmlns:p14="http://schemas.microsoft.com/office/powerpoint/2010/main" val="28318081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4" tIns="46587" rIns="93174" bIns="46587" rtlCol="0"/>
          <a:lstStyle>
            <a:lvl1pPr algn="l">
              <a:defRPr sz="1200"/>
            </a:lvl1pPr>
          </a:lstStyle>
          <a:p>
            <a:endParaRPr lang="en-US" dirty="0"/>
          </a:p>
        </p:txBody>
      </p:sp>
      <p:sp>
        <p:nvSpPr>
          <p:cNvPr id="3" name="Date Placeholder 2"/>
          <p:cNvSpPr>
            <a:spLocks noGrp="1"/>
          </p:cNvSpPr>
          <p:nvPr>
            <p:ph type="dt" idx="1"/>
          </p:nvPr>
        </p:nvSpPr>
        <p:spPr>
          <a:xfrm>
            <a:off x="3970939" y="1"/>
            <a:ext cx="3037840" cy="464820"/>
          </a:xfrm>
          <a:prstGeom prst="rect">
            <a:avLst/>
          </a:prstGeom>
        </p:spPr>
        <p:txBody>
          <a:bodyPr vert="horz" lIns="93174" tIns="46587" rIns="93174" bIns="46587" rtlCol="0"/>
          <a:lstStyle>
            <a:lvl1pPr algn="r">
              <a:defRPr sz="1200"/>
            </a:lvl1pPr>
          </a:lstStyle>
          <a:p>
            <a:fld id="{178307F9-431B-024C-8D06-703983065B27}" type="datetimeFigureOut">
              <a:rPr lang="en-US" smtClean="0"/>
              <a:t>11/15/2023</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4" tIns="46587" rIns="93174" bIns="46587"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4" tIns="46587" rIns="93174"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4" tIns="46587" rIns="93174"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4" tIns="46587" rIns="93174" bIns="46587" rtlCol="0" anchor="b"/>
          <a:lstStyle>
            <a:lvl1pPr algn="r">
              <a:defRPr sz="1200"/>
            </a:lvl1pPr>
          </a:lstStyle>
          <a:p>
            <a:fld id="{203D733E-9ACC-9641-A10E-C75D8B9EFDF9}" type="slidenum">
              <a:rPr lang="en-US" smtClean="0"/>
              <a:t>‹#›</a:t>
            </a:fld>
            <a:endParaRPr lang="en-US" dirty="0"/>
          </a:p>
        </p:txBody>
      </p:sp>
    </p:spTree>
    <p:extLst>
      <p:ext uri="{BB962C8B-B14F-4D97-AF65-F5344CB8AC3E}">
        <p14:creationId xmlns:p14="http://schemas.microsoft.com/office/powerpoint/2010/main" val="2583565889"/>
      </p:ext>
    </p:extLst>
  </p:cSld>
  <p:clrMap bg1="lt1" tx1="dk1" bg2="lt2" tx2="dk2" accent1="accent1" accent2="accent2" accent3="accent3" accent4="accent4" accent5="accent5" accent6="accent6" hlink="hlink" folHlink="folHlink"/>
  <p:hf hdr="0" ftr="0" dt="0"/>
  <p:notesStyle>
    <a:lvl1pPr marL="0" algn="l" defTabSz="454788" rtl="0" eaLnBrk="1" latinLnBrk="0" hangingPunct="1">
      <a:defRPr sz="1200" kern="1200">
        <a:solidFill>
          <a:schemeClr val="tx1"/>
        </a:solidFill>
        <a:latin typeface="+mn-lt"/>
        <a:ea typeface="+mn-ea"/>
        <a:cs typeface="+mn-cs"/>
      </a:defRPr>
    </a:lvl1pPr>
    <a:lvl2pPr marL="454788" algn="l" defTabSz="454788" rtl="0" eaLnBrk="1" latinLnBrk="0" hangingPunct="1">
      <a:defRPr sz="1200" kern="1200">
        <a:solidFill>
          <a:schemeClr val="tx1"/>
        </a:solidFill>
        <a:latin typeface="+mn-lt"/>
        <a:ea typeface="+mn-ea"/>
        <a:cs typeface="+mn-cs"/>
      </a:defRPr>
    </a:lvl2pPr>
    <a:lvl3pPr marL="909576" algn="l" defTabSz="454788" rtl="0" eaLnBrk="1" latinLnBrk="0" hangingPunct="1">
      <a:defRPr sz="1200" kern="1200">
        <a:solidFill>
          <a:schemeClr val="tx1"/>
        </a:solidFill>
        <a:latin typeface="+mn-lt"/>
        <a:ea typeface="+mn-ea"/>
        <a:cs typeface="+mn-cs"/>
      </a:defRPr>
    </a:lvl3pPr>
    <a:lvl4pPr marL="1364362" algn="l" defTabSz="454788" rtl="0" eaLnBrk="1" latinLnBrk="0" hangingPunct="1">
      <a:defRPr sz="1200" kern="1200">
        <a:solidFill>
          <a:schemeClr val="tx1"/>
        </a:solidFill>
        <a:latin typeface="+mn-lt"/>
        <a:ea typeface="+mn-ea"/>
        <a:cs typeface="+mn-cs"/>
      </a:defRPr>
    </a:lvl4pPr>
    <a:lvl5pPr marL="1819090" algn="l" defTabSz="454788" rtl="0" eaLnBrk="1" latinLnBrk="0" hangingPunct="1">
      <a:defRPr sz="1200" kern="1200">
        <a:solidFill>
          <a:schemeClr val="tx1"/>
        </a:solidFill>
        <a:latin typeface="+mn-lt"/>
        <a:ea typeface="+mn-ea"/>
        <a:cs typeface="+mn-cs"/>
      </a:defRPr>
    </a:lvl5pPr>
    <a:lvl6pPr marL="2273788" algn="l" defTabSz="454788" rtl="0" eaLnBrk="1" latinLnBrk="0" hangingPunct="1">
      <a:defRPr sz="1200" kern="1200">
        <a:solidFill>
          <a:schemeClr val="tx1"/>
        </a:solidFill>
        <a:latin typeface="+mn-lt"/>
        <a:ea typeface="+mn-ea"/>
        <a:cs typeface="+mn-cs"/>
      </a:defRPr>
    </a:lvl6pPr>
    <a:lvl7pPr marL="2728546" algn="l" defTabSz="454788" rtl="0" eaLnBrk="1" latinLnBrk="0" hangingPunct="1">
      <a:defRPr sz="1200" kern="1200">
        <a:solidFill>
          <a:schemeClr val="tx1"/>
        </a:solidFill>
        <a:latin typeface="+mn-lt"/>
        <a:ea typeface="+mn-ea"/>
        <a:cs typeface="+mn-cs"/>
      </a:defRPr>
    </a:lvl7pPr>
    <a:lvl8pPr marL="3183296" algn="l" defTabSz="454788" rtl="0" eaLnBrk="1" latinLnBrk="0" hangingPunct="1">
      <a:defRPr sz="1200" kern="1200">
        <a:solidFill>
          <a:schemeClr val="tx1"/>
        </a:solidFill>
        <a:latin typeface="+mn-lt"/>
        <a:ea typeface="+mn-ea"/>
        <a:cs typeface="+mn-cs"/>
      </a:defRPr>
    </a:lvl8pPr>
    <a:lvl9pPr marL="3638051" algn="l" defTabSz="45478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BBA73B-8FFE-4B8C-ABDD-5F5FE68DA5F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6876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Bef>
                <a:spcPts val="600"/>
              </a:spcBef>
              <a:spcAft>
                <a:spcPts val="600"/>
              </a:spcAft>
            </a:pPr>
            <a:endParaRPr lang="en-US" dirty="0"/>
          </a:p>
          <a:p>
            <a:endParaRPr lang="en-US" dirty="0"/>
          </a:p>
        </p:txBody>
      </p:sp>
      <p:sp>
        <p:nvSpPr>
          <p:cNvPr id="4" name="Slide Number Placeholder 3"/>
          <p:cNvSpPr>
            <a:spLocks noGrp="1"/>
          </p:cNvSpPr>
          <p:nvPr>
            <p:ph type="sldNum" sz="quarter" idx="5"/>
          </p:nvPr>
        </p:nvSpPr>
        <p:spPr/>
        <p:txBody>
          <a:bodyPr/>
          <a:lstStyle/>
          <a:p>
            <a:fld id="{203D733E-9ACC-9641-A10E-C75D8B9EFDF9}" type="slidenum">
              <a:rPr lang="en-US" smtClean="0"/>
              <a:t>16</a:t>
            </a:fld>
            <a:endParaRPr lang="en-US" dirty="0"/>
          </a:p>
        </p:txBody>
      </p:sp>
    </p:spTree>
    <p:extLst>
      <p:ext uri="{BB962C8B-B14F-4D97-AF65-F5344CB8AC3E}">
        <p14:creationId xmlns:p14="http://schemas.microsoft.com/office/powerpoint/2010/main" val="2407758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3D733E-9ACC-9641-A10E-C75D8B9EFDF9}" type="slidenum">
              <a:rPr lang="en-US" smtClean="0"/>
              <a:t>17</a:t>
            </a:fld>
            <a:endParaRPr lang="en-US" dirty="0"/>
          </a:p>
        </p:txBody>
      </p:sp>
    </p:spTree>
    <p:extLst>
      <p:ext uri="{BB962C8B-B14F-4D97-AF65-F5344CB8AC3E}">
        <p14:creationId xmlns:p14="http://schemas.microsoft.com/office/powerpoint/2010/main" val="2705463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D14B4CF-26F1-4216-A3BA-935853D48355}" type="slidenum">
              <a:rPr lang="en-US" smtClean="0"/>
              <a:pPr>
                <a:defRPr/>
              </a:pPr>
              <a:t>18</a:t>
            </a:fld>
            <a:endParaRPr lang="en-US" dirty="0"/>
          </a:p>
        </p:txBody>
      </p:sp>
    </p:spTree>
    <p:extLst>
      <p:ext uri="{BB962C8B-B14F-4D97-AF65-F5344CB8AC3E}">
        <p14:creationId xmlns:p14="http://schemas.microsoft.com/office/powerpoint/2010/main" val="1806447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4788" rtl="0" eaLnBrk="1" fontAlgn="auto" latinLnBrk="0" hangingPunct="1">
              <a:lnSpc>
                <a:spcPct val="100000"/>
              </a:lnSpc>
              <a:spcBef>
                <a:spcPts val="0"/>
              </a:spcBef>
              <a:spcAft>
                <a:spcPts val="0"/>
              </a:spcAft>
              <a:buClrTx/>
              <a:buSzTx/>
              <a:buFontTx/>
              <a:buNone/>
              <a:tabLst/>
              <a:defRPr/>
            </a:pPr>
            <a:fld id="{203D733E-9ACC-9641-A10E-C75D8B9EFDF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4788"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1449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4788" rtl="0" eaLnBrk="1" fontAlgn="auto" latinLnBrk="0" hangingPunct="1">
              <a:lnSpc>
                <a:spcPct val="100000"/>
              </a:lnSpc>
              <a:spcBef>
                <a:spcPts val="0"/>
              </a:spcBef>
              <a:spcAft>
                <a:spcPts val="0"/>
              </a:spcAft>
              <a:buClrTx/>
              <a:buSzTx/>
              <a:buFontTx/>
              <a:buNone/>
              <a:tabLst/>
              <a:defRPr/>
            </a:pPr>
            <a:fld id="{203D733E-9ACC-9641-A10E-C75D8B9EFDF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4788"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99736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4788" rtl="0" eaLnBrk="1" fontAlgn="auto" latinLnBrk="0" hangingPunct="1">
              <a:lnSpc>
                <a:spcPct val="100000"/>
              </a:lnSpc>
              <a:spcBef>
                <a:spcPts val="0"/>
              </a:spcBef>
              <a:spcAft>
                <a:spcPts val="0"/>
              </a:spcAft>
              <a:buClrTx/>
              <a:buSzTx/>
              <a:buFontTx/>
              <a:buNone/>
              <a:tabLst/>
              <a:defRPr/>
            </a:pPr>
            <a:fld id="{203D733E-9ACC-9641-A10E-C75D8B9EFDF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4788"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2638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4788" rtl="0" eaLnBrk="1" fontAlgn="auto" latinLnBrk="0" hangingPunct="1">
              <a:lnSpc>
                <a:spcPct val="100000"/>
              </a:lnSpc>
              <a:spcBef>
                <a:spcPts val="0"/>
              </a:spcBef>
              <a:spcAft>
                <a:spcPts val="0"/>
              </a:spcAft>
              <a:buClrTx/>
              <a:buSzTx/>
              <a:buFontTx/>
              <a:buNone/>
              <a:tabLst/>
              <a:defRPr/>
            </a:pPr>
            <a:fld id="{203D733E-9ACC-9641-A10E-C75D8B9EFDF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4788"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9026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D14B4CF-26F1-4216-A3BA-935853D48355}" type="slidenum">
              <a:rPr lang="en-US" smtClean="0"/>
              <a:pPr>
                <a:defRPr/>
              </a:pPr>
              <a:t>29</a:t>
            </a:fld>
            <a:endParaRPr lang="en-US" dirty="0"/>
          </a:p>
        </p:txBody>
      </p:sp>
    </p:spTree>
    <p:extLst>
      <p:ext uri="{BB962C8B-B14F-4D97-AF65-F5344CB8AC3E}">
        <p14:creationId xmlns:p14="http://schemas.microsoft.com/office/powerpoint/2010/main" val="4290197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3D733E-9ACC-9641-A10E-C75D8B9EFDF9}" type="slidenum">
              <a:rPr lang="en-US" smtClean="0"/>
              <a:t>31</a:t>
            </a:fld>
            <a:endParaRPr lang="en-US" dirty="0"/>
          </a:p>
        </p:txBody>
      </p:sp>
    </p:spTree>
    <p:extLst>
      <p:ext uri="{BB962C8B-B14F-4D97-AF65-F5344CB8AC3E}">
        <p14:creationId xmlns:p14="http://schemas.microsoft.com/office/powerpoint/2010/main" val="3194394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D14B4CF-26F1-4216-A3BA-935853D48355}" type="slidenum">
              <a:rPr lang="en-US" smtClean="0"/>
              <a:pPr>
                <a:defRPr/>
              </a:pPr>
              <a:t>35</a:t>
            </a:fld>
            <a:endParaRPr lang="en-US" dirty="0"/>
          </a:p>
        </p:txBody>
      </p:sp>
    </p:spTree>
    <p:extLst>
      <p:ext uri="{BB962C8B-B14F-4D97-AF65-F5344CB8AC3E}">
        <p14:creationId xmlns:p14="http://schemas.microsoft.com/office/powerpoint/2010/main" val="748913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BBA73B-8FFE-4B8C-ABDD-5F5FE68DA5F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69262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3D733E-9ACC-9641-A10E-C75D8B9EFDF9}" type="slidenum">
              <a:rPr lang="en-US" smtClean="0"/>
              <a:t>42</a:t>
            </a:fld>
            <a:endParaRPr lang="en-US" dirty="0"/>
          </a:p>
        </p:txBody>
      </p:sp>
    </p:spTree>
    <p:extLst>
      <p:ext uri="{BB962C8B-B14F-4D97-AF65-F5344CB8AC3E}">
        <p14:creationId xmlns:p14="http://schemas.microsoft.com/office/powerpoint/2010/main" val="30060580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D14B4CF-26F1-4216-A3BA-935853D48355}" type="slidenum">
              <a:rPr lang="en-US" smtClean="0"/>
              <a:pPr>
                <a:defRPr/>
              </a:pPr>
              <a:t>43</a:t>
            </a:fld>
            <a:endParaRPr lang="en-US" dirty="0"/>
          </a:p>
        </p:txBody>
      </p:sp>
    </p:spTree>
    <p:extLst>
      <p:ext uri="{BB962C8B-B14F-4D97-AF65-F5344CB8AC3E}">
        <p14:creationId xmlns:p14="http://schemas.microsoft.com/office/powerpoint/2010/main" val="6907934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14B4CF-26F1-4216-A3BA-935853D48355}" type="slidenum">
              <a:rPr kumimoji="0" lang="en-US" sz="18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0985434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8658259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5050249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p:txBody>
      </p:sp>
    </p:spTree>
    <p:extLst>
      <p:ext uri="{BB962C8B-B14F-4D97-AF65-F5344CB8AC3E}">
        <p14:creationId xmlns:p14="http://schemas.microsoft.com/office/powerpoint/2010/main" val="13690560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D14B4CF-26F1-4216-A3BA-935853D48355}" type="slidenum">
              <a:rPr lang="en-US" smtClean="0"/>
              <a:pPr>
                <a:defRPr/>
              </a:pPr>
              <a:t>50</a:t>
            </a:fld>
            <a:endParaRPr lang="en-US" dirty="0"/>
          </a:p>
        </p:txBody>
      </p:sp>
    </p:spTree>
    <p:extLst>
      <p:ext uri="{BB962C8B-B14F-4D97-AF65-F5344CB8AC3E}">
        <p14:creationId xmlns:p14="http://schemas.microsoft.com/office/powerpoint/2010/main" val="3734028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14B4CF-26F1-4216-A3BA-935853D4835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0715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4788" rtl="0" eaLnBrk="1" fontAlgn="auto" latinLnBrk="0" hangingPunct="1">
              <a:lnSpc>
                <a:spcPct val="100000"/>
              </a:lnSpc>
              <a:spcBef>
                <a:spcPts val="0"/>
              </a:spcBef>
              <a:spcAft>
                <a:spcPts val="0"/>
              </a:spcAft>
              <a:buClrTx/>
              <a:buSzTx/>
              <a:buFontTx/>
              <a:buNone/>
              <a:tabLst/>
              <a:defRPr/>
            </a:pPr>
            <a:fld id="{3D14B4CF-26F1-4216-A3BA-935853D4835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4788"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2978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4788" rtl="0" eaLnBrk="1" fontAlgn="auto" latinLnBrk="0" hangingPunct="1">
              <a:lnSpc>
                <a:spcPct val="100000"/>
              </a:lnSpc>
              <a:spcBef>
                <a:spcPts val="0"/>
              </a:spcBef>
              <a:spcAft>
                <a:spcPts val="0"/>
              </a:spcAft>
              <a:buClrTx/>
              <a:buSzTx/>
              <a:buFontTx/>
              <a:buNone/>
              <a:tabLst/>
              <a:defRPr/>
            </a:pPr>
            <a:fld id="{203D733E-9ACC-9641-A10E-C75D8B9EFDF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4788"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7544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4788" rtl="0" eaLnBrk="1" fontAlgn="auto" latinLnBrk="0" hangingPunct="1">
              <a:lnSpc>
                <a:spcPct val="100000"/>
              </a:lnSpc>
              <a:spcBef>
                <a:spcPts val="0"/>
              </a:spcBef>
              <a:spcAft>
                <a:spcPts val="0"/>
              </a:spcAft>
              <a:buClrTx/>
              <a:buSzTx/>
              <a:buFontTx/>
              <a:buNone/>
              <a:tabLst/>
              <a:defRPr/>
            </a:pPr>
            <a:fld id="{203D733E-9ACC-9641-A10E-C75D8B9EFDF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4788"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0248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454788" rtl="0" eaLnBrk="1" fontAlgn="auto" latinLnBrk="0" hangingPunct="1">
              <a:lnSpc>
                <a:spcPct val="100000"/>
              </a:lnSpc>
              <a:spcBef>
                <a:spcPts val="0"/>
              </a:spcBef>
              <a:spcAft>
                <a:spcPts val="0"/>
              </a:spcAft>
              <a:buClrTx/>
              <a:buSzTx/>
              <a:buFontTx/>
              <a:buNone/>
              <a:tabLst/>
              <a:defRPr/>
            </a:pPr>
            <a:fld id="{203D733E-9ACC-9641-A10E-C75D8B9EFDF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4788"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7520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D14B4CF-26F1-4216-A3BA-935853D48355}"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862788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Bef>
                <a:spcPts val="600"/>
              </a:spcBef>
              <a:spcAft>
                <a:spcPts val="600"/>
              </a:spcAft>
            </a:pPr>
            <a:endParaRPr lang="en-US" dirty="0"/>
          </a:p>
          <a:p>
            <a:endParaRPr lang="en-US" dirty="0"/>
          </a:p>
        </p:txBody>
      </p:sp>
      <p:sp>
        <p:nvSpPr>
          <p:cNvPr id="4" name="Slide Number Placeholder 3"/>
          <p:cNvSpPr>
            <a:spLocks noGrp="1"/>
          </p:cNvSpPr>
          <p:nvPr>
            <p:ph type="sldNum" sz="quarter" idx="5"/>
          </p:nvPr>
        </p:nvSpPr>
        <p:spPr/>
        <p:txBody>
          <a:bodyPr/>
          <a:lstStyle/>
          <a:p>
            <a:fld id="{203D733E-9ACC-9641-A10E-C75D8B9EFDF9}" type="slidenum">
              <a:rPr lang="en-US" smtClean="0"/>
              <a:t>15</a:t>
            </a:fld>
            <a:endParaRPr lang="en-US" dirty="0"/>
          </a:p>
        </p:txBody>
      </p:sp>
    </p:spTree>
    <p:extLst>
      <p:ext uri="{BB962C8B-B14F-4D97-AF65-F5344CB8AC3E}">
        <p14:creationId xmlns:p14="http://schemas.microsoft.com/office/powerpoint/2010/main" val="21251817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descr="MasterBackground"/>
          <p:cNvPicPr>
            <a:picLocks noChangeAspect="1" noChangeArrowheads="1"/>
          </p:cNvPicPr>
          <p:nvPr/>
        </p:nvPicPr>
        <p:blipFill>
          <a:blip r:embed="rId2" cstate="print"/>
          <a:srcRect/>
          <a:stretch>
            <a:fillRect/>
          </a:stretch>
        </p:blipFill>
        <p:spPr bwMode="auto">
          <a:xfrm>
            <a:off x="0" y="0"/>
            <a:ext cx="9175750" cy="6881813"/>
          </a:xfrm>
          <a:prstGeom prst="rect">
            <a:avLst/>
          </a:prstGeom>
          <a:noFill/>
          <a:ln w="9525">
            <a:noFill/>
            <a:miter lim="800000"/>
            <a:headEnd/>
            <a:tailEnd/>
          </a:ln>
        </p:spPr>
      </p:pic>
      <p:sp>
        <p:nvSpPr>
          <p:cNvPr id="5" name="Rectangle 8"/>
          <p:cNvSpPr>
            <a:spLocks noChangeArrowheads="1"/>
          </p:cNvSpPr>
          <p:nvPr/>
        </p:nvSpPr>
        <p:spPr bwMode="white">
          <a:xfrm>
            <a:off x="152400" y="1143000"/>
            <a:ext cx="4959350" cy="990600"/>
          </a:xfrm>
          <a:prstGeom prst="rect">
            <a:avLst/>
          </a:prstGeom>
          <a:noFill/>
          <a:ln>
            <a:noFill/>
          </a:ln>
        </p:spPr>
        <p:txBody>
          <a:bodyPr lIns="91427" tIns="45713" rIns="91427" bIns="45713" anchor="b"/>
          <a:lstStyle/>
          <a:p>
            <a:pPr eaLnBrk="0" fontAlgn="auto" hangingPunct="0">
              <a:spcBef>
                <a:spcPct val="20000"/>
              </a:spcBef>
              <a:spcAft>
                <a:spcPts val="0"/>
              </a:spcAft>
              <a:tabLst>
                <a:tab pos="914400" algn="l"/>
              </a:tabLst>
              <a:defRPr/>
            </a:pPr>
            <a:r>
              <a:rPr lang="en-US" altLang="en-US" sz="1800" b="1" dirty="0">
                <a:solidFill>
                  <a:srgbClr val="F8F8F8"/>
                </a:solidFill>
                <a:latin typeface="Calibri"/>
              </a:rPr>
              <a:t>Commonwealth of Massachusetts</a:t>
            </a:r>
            <a:br>
              <a:rPr lang="en-US" altLang="en-US" sz="1800" b="1" dirty="0">
                <a:solidFill>
                  <a:srgbClr val="F8F8F8"/>
                </a:solidFill>
                <a:latin typeface="Calibri"/>
              </a:rPr>
            </a:br>
            <a:r>
              <a:rPr lang="en-US" altLang="en-US" sz="1300" b="1" dirty="0">
                <a:solidFill>
                  <a:srgbClr val="F8F8F8"/>
                </a:solidFill>
                <a:latin typeface="Calibri"/>
              </a:rPr>
              <a:t>Executive Office of Health and Human Services</a:t>
            </a:r>
            <a:br>
              <a:rPr lang="en-US" altLang="en-US" sz="1300" b="1" dirty="0">
                <a:solidFill>
                  <a:srgbClr val="F8F8F8"/>
                </a:solidFill>
                <a:latin typeface="Calibri"/>
              </a:rPr>
            </a:br>
            <a:br>
              <a:rPr lang="en-US" altLang="en-US" sz="1300" b="1" dirty="0">
                <a:solidFill>
                  <a:srgbClr val="F8F8F8"/>
                </a:solidFill>
                <a:latin typeface="Calibri"/>
              </a:rPr>
            </a:br>
            <a:endParaRPr lang="en-US" sz="1800" b="1" dirty="0">
              <a:solidFill>
                <a:srgbClr val="F8F8F8"/>
              </a:solidFill>
              <a:latin typeface="Calibri"/>
            </a:endParaRPr>
          </a:p>
        </p:txBody>
      </p:sp>
      <p:pic>
        <p:nvPicPr>
          <p:cNvPr id="6" name="Picture 2"/>
          <p:cNvPicPr>
            <a:picLocks noChangeAspect="1" noChangeArrowheads="1"/>
          </p:cNvPicPr>
          <p:nvPr userDrawn="1"/>
        </p:nvPicPr>
        <p:blipFill>
          <a:blip r:embed="rId3" cstate="print"/>
          <a:srcRect/>
          <a:stretch>
            <a:fillRect/>
          </a:stretch>
        </p:blipFill>
        <p:spPr bwMode="auto">
          <a:xfrm>
            <a:off x="6248400" y="1212850"/>
            <a:ext cx="2287588" cy="1149350"/>
          </a:xfrm>
          <a:prstGeom prst="rect">
            <a:avLst/>
          </a:prstGeom>
          <a:noFill/>
          <a:ln w="9525">
            <a:noFill/>
            <a:miter lim="800000"/>
            <a:headEnd/>
            <a:tailEnd/>
          </a:ln>
        </p:spPr>
      </p:pic>
      <p:sp>
        <p:nvSpPr>
          <p:cNvPr id="2" name="Title 1"/>
          <p:cNvSpPr>
            <a:spLocks noGrp="1"/>
          </p:cNvSpPr>
          <p:nvPr>
            <p:ph type="ctrTitle"/>
          </p:nvPr>
        </p:nvSpPr>
        <p:spPr>
          <a:xfrm>
            <a:off x="4876800" y="2130427"/>
            <a:ext cx="3886200" cy="1470025"/>
          </a:xfrm>
          <a:prstGeom prst="rect">
            <a:avLst/>
          </a:prstGeom>
        </p:spPr>
        <p:txBody>
          <a:bodyPr>
            <a:normAutofit/>
          </a:bodyPr>
          <a:lstStyle>
            <a:lvl1pPr>
              <a:defRPr sz="1800"/>
            </a:lvl1pPr>
          </a:lstStyle>
          <a:p>
            <a:r>
              <a:rPr lang="en-US"/>
              <a:t>Click to edit Master title style</a:t>
            </a:r>
            <a:endParaRPr lang="en-US" dirty="0"/>
          </a:p>
        </p:txBody>
      </p:sp>
      <p:sp>
        <p:nvSpPr>
          <p:cNvPr id="3" name="Subtitle 2"/>
          <p:cNvSpPr>
            <a:spLocks noGrp="1"/>
          </p:cNvSpPr>
          <p:nvPr>
            <p:ph type="subTitle" idx="1"/>
          </p:nvPr>
        </p:nvSpPr>
        <p:spPr>
          <a:xfrm>
            <a:off x="3276600" y="4114800"/>
            <a:ext cx="4495800" cy="1524000"/>
          </a:xfrm>
        </p:spPr>
        <p:txBody>
          <a:bodyPr>
            <a:normAutofit/>
          </a:bodyPr>
          <a:lstStyle>
            <a:lvl1pPr marL="0" indent="0" algn="ctr">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endParaRPr lang="en-US" dirty="0"/>
          </a:p>
        </p:txBody>
      </p:sp>
      <p:sp>
        <p:nvSpPr>
          <p:cNvPr id="8" name="Slide Number Placeholder 5"/>
          <p:cNvSpPr>
            <a:spLocks noGrp="1"/>
          </p:cNvSpPr>
          <p:nvPr>
            <p:ph type="sldNum" sz="quarter" idx="11"/>
          </p:nvPr>
        </p:nvSpPr>
        <p:spPr>
          <a:xfrm>
            <a:off x="3984625" y="6467475"/>
            <a:ext cx="685800" cy="287338"/>
          </a:xfrm>
          <a:prstGeom prst="rect">
            <a:avLst/>
          </a:prstGeom>
        </p:spPr>
        <p:txBody>
          <a:bodyPr/>
          <a:lstStyle>
            <a:lvl1pPr fontAlgn="base">
              <a:spcBef>
                <a:spcPct val="0"/>
              </a:spcBef>
              <a:spcAft>
                <a:spcPct val="0"/>
              </a:spcAft>
              <a:defRPr>
                <a:latin typeface="Arial" charset="0"/>
              </a:defRPr>
            </a:lvl1pPr>
          </a:lstStyle>
          <a:p>
            <a:pPr>
              <a:defRPr/>
            </a:pPr>
            <a:fld id="{48D10188-EC4D-40C7-880F-CA7F1DBEE75A}" type="slidenum">
              <a:rPr lang="en-US"/>
              <a:pPr>
                <a:defRPr/>
              </a:pPr>
              <a:t>‹#›</a:t>
            </a:fld>
            <a:endParaRPr lang="en-US" dirty="0"/>
          </a:p>
        </p:txBody>
      </p:sp>
    </p:spTree>
    <p:extLst>
      <p:ext uri="{BB962C8B-B14F-4D97-AF65-F5344CB8AC3E}">
        <p14:creationId xmlns:p14="http://schemas.microsoft.com/office/powerpoint/2010/main" val="2831678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600206"/>
            <a:ext cx="4038600"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sz="half" idx="1"/>
          </p:nvPr>
        </p:nvSpPr>
        <p:spPr>
          <a:xfrm>
            <a:off x="457200" y="1600206"/>
            <a:ext cx="4038600"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F09A46D9-0490-4309-8665-4CE4C3FEE2D9}" type="datetime1">
              <a:rPr lang="en-US" smtClean="0"/>
              <a:pPr>
                <a:defRPr/>
              </a:pPr>
              <a:t>11/15/2023</a:t>
            </a:fld>
            <a:endParaRPr lang="en-US" dirty="0"/>
          </a:p>
        </p:txBody>
      </p:sp>
      <p:sp>
        <p:nvSpPr>
          <p:cNvPr id="6" name="Slide Number Placeholder 6"/>
          <p:cNvSpPr>
            <a:spLocks noGrp="1"/>
          </p:cNvSpPr>
          <p:nvPr>
            <p:ph type="sldNum" sz="quarter" idx="11"/>
          </p:nvPr>
        </p:nvSpPr>
        <p:spPr>
          <a:xfrm>
            <a:off x="3984625" y="6467475"/>
            <a:ext cx="685800" cy="287338"/>
          </a:xfrm>
          <a:prstGeom prst="rect">
            <a:avLst/>
          </a:prstGeom>
        </p:spPr>
        <p:txBody>
          <a:bodyPr/>
          <a:lstStyle>
            <a:lvl1pPr fontAlgn="base">
              <a:spcBef>
                <a:spcPct val="0"/>
              </a:spcBef>
              <a:spcAft>
                <a:spcPct val="0"/>
              </a:spcAft>
              <a:defRPr>
                <a:latin typeface="Arial" charset="0"/>
              </a:defRPr>
            </a:lvl1pPr>
          </a:lstStyle>
          <a:p>
            <a:pPr>
              <a:defRPr/>
            </a:pPr>
            <a:fld id="{60981515-523B-49B2-BD7B-190445D2B012}" type="slidenum">
              <a:rPr lang="en-US"/>
              <a:pPr>
                <a:defRPr/>
              </a:pPr>
              <a:t>‹#›</a:t>
            </a:fld>
            <a:endParaRPr lang="en-US" dirty="0"/>
          </a:p>
        </p:txBody>
      </p:sp>
    </p:spTree>
    <p:extLst>
      <p:ext uri="{BB962C8B-B14F-4D97-AF65-F5344CB8AC3E}">
        <p14:creationId xmlns:p14="http://schemas.microsoft.com/office/powerpoint/2010/main" val="1163264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056" indent="0">
              <a:buNone/>
              <a:defRPr sz="2000" b="1"/>
            </a:lvl2pPr>
            <a:lvl3pPr marL="914109" indent="0">
              <a:buNone/>
              <a:defRPr sz="1800" b="1"/>
            </a:lvl3pPr>
            <a:lvl4pPr marL="1371165" indent="0">
              <a:buNone/>
              <a:defRPr sz="1600" b="1"/>
            </a:lvl4pPr>
            <a:lvl5pPr marL="1828218" indent="0">
              <a:buNone/>
              <a:defRPr sz="1600" b="1"/>
            </a:lvl5pPr>
            <a:lvl6pPr marL="2285274" indent="0">
              <a:buNone/>
              <a:defRPr sz="1600" b="1"/>
            </a:lvl6pPr>
            <a:lvl7pPr marL="2742328" indent="0">
              <a:buNone/>
              <a:defRPr sz="1600" b="1"/>
            </a:lvl7pPr>
            <a:lvl8pPr marL="3199383" indent="0">
              <a:buNone/>
              <a:defRPr sz="1600" b="1"/>
            </a:lvl8pPr>
            <a:lvl9pPr marL="365643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3" y="2174875"/>
            <a:ext cx="4040188"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056" indent="0">
              <a:buNone/>
              <a:defRPr sz="2000" b="1"/>
            </a:lvl2pPr>
            <a:lvl3pPr marL="914109" indent="0">
              <a:buNone/>
              <a:defRPr sz="1800" b="1"/>
            </a:lvl3pPr>
            <a:lvl4pPr marL="1371165" indent="0">
              <a:buNone/>
              <a:defRPr sz="1600" b="1"/>
            </a:lvl4pPr>
            <a:lvl5pPr marL="1828218" indent="0">
              <a:buNone/>
              <a:defRPr sz="1600" b="1"/>
            </a:lvl5pPr>
            <a:lvl6pPr marL="2285274" indent="0">
              <a:buNone/>
              <a:defRPr sz="1600" b="1"/>
            </a:lvl6pPr>
            <a:lvl7pPr marL="2742328" indent="0">
              <a:buNone/>
              <a:defRPr sz="1600" b="1"/>
            </a:lvl7pPr>
            <a:lvl8pPr marL="3199383" indent="0">
              <a:buNone/>
              <a:defRPr sz="1600" b="1"/>
            </a:lvl8pPr>
            <a:lvl9pPr marL="365643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77800DE3-D70F-4897-9316-52FCC5F74E1D}" type="datetime1">
              <a:rPr lang="en-US" smtClean="0"/>
              <a:pPr>
                <a:defRPr/>
              </a:pPr>
              <a:t>11/15/2023</a:t>
            </a:fld>
            <a:endParaRPr lang="en-US" dirty="0"/>
          </a:p>
        </p:txBody>
      </p:sp>
      <p:sp>
        <p:nvSpPr>
          <p:cNvPr id="8" name="Slide Number Placeholder 8"/>
          <p:cNvSpPr>
            <a:spLocks noGrp="1"/>
          </p:cNvSpPr>
          <p:nvPr>
            <p:ph type="sldNum" sz="quarter" idx="11"/>
          </p:nvPr>
        </p:nvSpPr>
        <p:spPr>
          <a:xfrm>
            <a:off x="3984625" y="6467475"/>
            <a:ext cx="685800" cy="287338"/>
          </a:xfrm>
          <a:prstGeom prst="rect">
            <a:avLst/>
          </a:prstGeom>
        </p:spPr>
        <p:txBody>
          <a:bodyPr/>
          <a:lstStyle>
            <a:lvl1pPr fontAlgn="base">
              <a:spcBef>
                <a:spcPct val="0"/>
              </a:spcBef>
              <a:spcAft>
                <a:spcPct val="0"/>
              </a:spcAft>
              <a:defRPr>
                <a:latin typeface="Arial" charset="0"/>
              </a:defRPr>
            </a:lvl1pPr>
          </a:lstStyle>
          <a:p>
            <a:pPr>
              <a:defRPr/>
            </a:pPr>
            <a:fld id="{1B613480-09FA-4CB4-8D13-FD441A563782}" type="slidenum">
              <a:rPr lang="en-US"/>
              <a:pPr>
                <a:defRPr/>
              </a:pPr>
              <a:t>‹#›</a:t>
            </a:fld>
            <a:endParaRPr lang="en-US" dirty="0"/>
          </a:p>
        </p:txBody>
      </p:sp>
    </p:spTree>
    <p:extLst>
      <p:ext uri="{BB962C8B-B14F-4D97-AF65-F5344CB8AC3E}">
        <p14:creationId xmlns:p14="http://schemas.microsoft.com/office/powerpoint/2010/main" val="3822305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1" y="0"/>
            <a:ext cx="7620000" cy="792162"/>
          </a:xfrm>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93FB6127-7B57-4631-81D4-7B33DE00AA84}" type="datetime1">
              <a:rPr lang="en-US" smtClean="0"/>
              <a:pPr>
                <a:defRPr/>
              </a:pPr>
              <a:t>11/15/2023</a:t>
            </a:fld>
            <a:endParaRPr lang="en-US" dirty="0"/>
          </a:p>
        </p:txBody>
      </p:sp>
      <p:sp>
        <p:nvSpPr>
          <p:cNvPr id="4" name="Slide Number Placeholder 4"/>
          <p:cNvSpPr>
            <a:spLocks noGrp="1"/>
          </p:cNvSpPr>
          <p:nvPr>
            <p:ph type="sldNum" sz="quarter" idx="11"/>
          </p:nvPr>
        </p:nvSpPr>
        <p:spPr>
          <a:xfrm>
            <a:off x="3984625" y="6467475"/>
            <a:ext cx="685800" cy="287338"/>
          </a:xfrm>
          <a:prstGeom prst="rect">
            <a:avLst/>
          </a:prstGeom>
        </p:spPr>
        <p:txBody>
          <a:bodyPr/>
          <a:lstStyle>
            <a:lvl1pPr fontAlgn="base">
              <a:spcBef>
                <a:spcPct val="0"/>
              </a:spcBef>
              <a:spcAft>
                <a:spcPct val="0"/>
              </a:spcAft>
              <a:defRPr>
                <a:latin typeface="Arial" charset="0"/>
              </a:defRPr>
            </a:lvl1pPr>
          </a:lstStyle>
          <a:p>
            <a:pPr>
              <a:defRPr/>
            </a:pPr>
            <a:fld id="{C368D18A-47D3-417B-8049-0A96DF46771A}" type="slidenum">
              <a:rPr lang="en-US"/>
              <a:pPr>
                <a:defRPr/>
              </a:pPr>
              <a:t>‹#›</a:t>
            </a:fld>
            <a:endParaRPr lang="en-US" dirty="0"/>
          </a:p>
        </p:txBody>
      </p:sp>
    </p:spTree>
    <p:extLst>
      <p:ext uri="{BB962C8B-B14F-4D97-AF65-F5344CB8AC3E}">
        <p14:creationId xmlns:p14="http://schemas.microsoft.com/office/powerpoint/2010/main" val="3807063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22B09342-9858-4EEC-A77F-115CA376A4B3}" type="datetime1">
              <a:rPr lang="en-US" smtClean="0"/>
              <a:pPr>
                <a:defRPr/>
              </a:pPr>
              <a:t>11/15/2023</a:t>
            </a:fld>
            <a:endParaRPr lang="en-US" dirty="0"/>
          </a:p>
        </p:txBody>
      </p:sp>
      <p:sp>
        <p:nvSpPr>
          <p:cNvPr id="3" name="Slide Number Placeholder 3"/>
          <p:cNvSpPr>
            <a:spLocks noGrp="1"/>
          </p:cNvSpPr>
          <p:nvPr>
            <p:ph type="sldNum" sz="quarter" idx="11"/>
          </p:nvPr>
        </p:nvSpPr>
        <p:spPr>
          <a:xfrm>
            <a:off x="3984625" y="6467475"/>
            <a:ext cx="685800" cy="287338"/>
          </a:xfrm>
          <a:prstGeom prst="rect">
            <a:avLst/>
          </a:prstGeom>
        </p:spPr>
        <p:txBody>
          <a:bodyPr/>
          <a:lstStyle>
            <a:lvl1pPr fontAlgn="base">
              <a:spcBef>
                <a:spcPct val="0"/>
              </a:spcBef>
              <a:spcAft>
                <a:spcPct val="0"/>
              </a:spcAft>
              <a:defRPr>
                <a:latin typeface="Arial" charset="0"/>
              </a:defRPr>
            </a:lvl1pPr>
          </a:lstStyle>
          <a:p>
            <a:pPr>
              <a:defRPr/>
            </a:pPr>
            <a:fld id="{8BE3783E-0E1E-439A-9132-752116EA5652}" type="slidenum">
              <a:rPr lang="en-US"/>
              <a:pPr>
                <a:defRPr/>
              </a:pPr>
              <a:t>‹#›</a:t>
            </a:fld>
            <a:endParaRPr lang="en-US" dirty="0"/>
          </a:p>
        </p:txBody>
      </p:sp>
    </p:spTree>
    <p:extLst>
      <p:ext uri="{BB962C8B-B14F-4D97-AF65-F5344CB8AC3E}">
        <p14:creationId xmlns:p14="http://schemas.microsoft.com/office/powerpoint/2010/main" val="1595536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p:cNvPicPr>
            <a:picLocks noChangeAspect="1"/>
          </p:cNvPicPr>
          <p:nvPr/>
        </p:nvPicPr>
        <p:blipFill>
          <a:blip r:embed="rId2" cstate="print"/>
          <a:srcRect/>
          <a:stretch>
            <a:fillRect/>
          </a:stretch>
        </p:blipFill>
        <p:spPr bwMode="auto">
          <a:xfrm>
            <a:off x="0" y="88900"/>
            <a:ext cx="1066800" cy="596900"/>
          </a:xfrm>
          <a:prstGeom prst="rect">
            <a:avLst/>
          </a:prstGeom>
          <a:noFill/>
          <a:ln w="9525">
            <a:noFill/>
            <a:miter lim="800000"/>
            <a:headEnd/>
            <a:tailEnd/>
          </a:ln>
        </p:spPr>
      </p:pic>
      <p:sp>
        <p:nvSpPr>
          <p:cNvPr id="2" name="Title 1"/>
          <p:cNvSpPr>
            <a:spLocks noGrp="1"/>
          </p:cNvSpPr>
          <p:nvPr>
            <p:ph type="title"/>
          </p:nvPr>
        </p:nvSpPr>
        <p:spPr>
          <a:xfrm>
            <a:off x="457205" y="762000"/>
            <a:ext cx="3008313" cy="67310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838205"/>
            <a:ext cx="5111750" cy="5287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2"/>
            <a:ext cx="3008313" cy="4691063"/>
          </a:xfrm>
        </p:spPr>
        <p:txBody>
          <a:bodyPr/>
          <a:lstStyle>
            <a:lvl1pPr marL="0" indent="0">
              <a:buNone/>
              <a:defRPr sz="1400"/>
            </a:lvl1pPr>
            <a:lvl2pPr marL="457056" indent="0">
              <a:buNone/>
              <a:defRPr sz="1200"/>
            </a:lvl2pPr>
            <a:lvl3pPr marL="914109" indent="0">
              <a:buNone/>
              <a:defRPr sz="1000"/>
            </a:lvl3pPr>
            <a:lvl4pPr marL="1371165" indent="0">
              <a:buNone/>
              <a:defRPr sz="900"/>
            </a:lvl4pPr>
            <a:lvl5pPr marL="1828218" indent="0">
              <a:buNone/>
              <a:defRPr sz="900"/>
            </a:lvl5pPr>
            <a:lvl6pPr marL="2285274" indent="0">
              <a:buNone/>
              <a:defRPr sz="900"/>
            </a:lvl6pPr>
            <a:lvl7pPr marL="2742328" indent="0">
              <a:buNone/>
              <a:defRPr sz="900"/>
            </a:lvl7pPr>
            <a:lvl8pPr marL="3199383" indent="0">
              <a:buNone/>
              <a:defRPr sz="900"/>
            </a:lvl8pPr>
            <a:lvl9pPr marL="3656438"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BF5891F1-9D48-418B-9A24-ED7B4C205EC0}" type="datetime1">
              <a:rPr lang="en-US" smtClean="0"/>
              <a:pPr>
                <a:defRPr/>
              </a:pPr>
              <a:t>11/15/2023</a:t>
            </a:fld>
            <a:endParaRPr lang="en-US" dirty="0"/>
          </a:p>
        </p:txBody>
      </p:sp>
      <p:sp>
        <p:nvSpPr>
          <p:cNvPr id="7" name="Footer Placeholder 5"/>
          <p:cNvSpPr>
            <a:spLocks noGrp="1"/>
          </p:cNvSpPr>
          <p:nvPr>
            <p:ph type="ftr" sz="quarter" idx="11"/>
          </p:nvPr>
        </p:nvSpPr>
        <p:spPr>
          <a:xfrm>
            <a:off x="4903791" y="4648200"/>
            <a:ext cx="2895600" cy="365125"/>
          </a:xfrm>
          <a:prstGeom prst="rect">
            <a:avLst/>
          </a:prstGeom>
        </p:spPr>
        <p:txBody>
          <a:bodyPr lIns="91411" tIns="45706" rIns="91411" bIns="45706"/>
          <a:lstStyle>
            <a:lvl1pPr fontAlgn="auto">
              <a:spcBef>
                <a:spcPts val="0"/>
              </a:spcBef>
              <a:spcAft>
                <a:spcPts val="0"/>
              </a:spcAft>
              <a:defRPr sz="1800">
                <a:solidFill>
                  <a:prstClr val="black"/>
                </a:solidFill>
                <a:latin typeface="Calibri"/>
              </a:defRPr>
            </a:lvl1pPr>
          </a:lstStyle>
          <a:p>
            <a:pPr defTabSz="914400">
              <a:defRPr/>
            </a:pPr>
            <a:endParaRPr lang="en-US" dirty="0">
              <a:cs typeface="Arial" charset="0"/>
            </a:endParaRPr>
          </a:p>
        </p:txBody>
      </p:sp>
      <p:sp>
        <p:nvSpPr>
          <p:cNvPr id="8" name="Slide Number Placeholder 6"/>
          <p:cNvSpPr>
            <a:spLocks noGrp="1"/>
          </p:cNvSpPr>
          <p:nvPr>
            <p:ph type="sldNum" sz="quarter" idx="12"/>
          </p:nvPr>
        </p:nvSpPr>
        <p:spPr>
          <a:xfrm>
            <a:off x="3984625" y="6467475"/>
            <a:ext cx="685800" cy="287338"/>
          </a:xfrm>
          <a:prstGeom prst="rect">
            <a:avLst/>
          </a:prstGeom>
        </p:spPr>
        <p:txBody>
          <a:bodyPr/>
          <a:lstStyle>
            <a:lvl1pPr fontAlgn="base">
              <a:spcBef>
                <a:spcPct val="0"/>
              </a:spcBef>
              <a:spcAft>
                <a:spcPct val="0"/>
              </a:spcAft>
              <a:defRPr>
                <a:latin typeface="Arial" charset="0"/>
              </a:defRPr>
            </a:lvl1pPr>
          </a:lstStyle>
          <a:p>
            <a:pPr>
              <a:defRPr/>
            </a:pPr>
            <a:fld id="{D1FE5BC6-C984-421E-B520-0E371426E6D6}" type="slidenum">
              <a:rPr lang="en-US"/>
              <a:pPr>
                <a:defRPr/>
              </a:pPr>
              <a:t>‹#›</a:t>
            </a:fld>
            <a:endParaRPr lang="en-US" dirty="0"/>
          </a:p>
        </p:txBody>
      </p:sp>
    </p:spTree>
    <p:extLst>
      <p:ext uri="{BB962C8B-B14F-4D97-AF65-F5344CB8AC3E}">
        <p14:creationId xmlns:p14="http://schemas.microsoft.com/office/powerpoint/2010/main" val="6446123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srcRect/>
          <a:stretch>
            <a:fillRect/>
          </a:stretch>
        </p:blipFill>
        <p:spPr bwMode="auto">
          <a:xfrm>
            <a:off x="0" y="88900"/>
            <a:ext cx="1066800" cy="596900"/>
          </a:xfrm>
          <a:prstGeom prst="rect">
            <a:avLst/>
          </a:prstGeom>
          <a:noFill/>
          <a:ln w="9525">
            <a:noFill/>
            <a:miter lim="800000"/>
            <a:headEnd/>
            <a:tailEnd/>
          </a:ln>
        </p:spPr>
      </p:pic>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257A1D01-69C8-4C82-A416-850C173F1446}" type="datetime1">
              <a:rPr lang="en-US" smtClean="0"/>
              <a:pPr>
                <a:defRPr/>
              </a:pPr>
              <a:t>11/15/2023</a:t>
            </a:fld>
            <a:endParaRPr lang="en-US" dirty="0"/>
          </a:p>
        </p:txBody>
      </p:sp>
      <p:sp>
        <p:nvSpPr>
          <p:cNvPr id="6" name="Slide Number Placeholder 5"/>
          <p:cNvSpPr>
            <a:spLocks noGrp="1"/>
          </p:cNvSpPr>
          <p:nvPr>
            <p:ph type="sldNum" sz="quarter" idx="11"/>
          </p:nvPr>
        </p:nvSpPr>
        <p:spPr>
          <a:xfrm>
            <a:off x="3984625" y="6467475"/>
            <a:ext cx="685800" cy="287338"/>
          </a:xfrm>
          <a:prstGeom prst="rect">
            <a:avLst/>
          </a:prstGeom>
        </p:spPr>
        <p:txBody>
          <a:bodyPr/>
          <a:lstStyle>
            <a:lvl1pPr fontAlgn="base">
              <a:spcBef>
                <a:spcPct val="0"/>
              </a:spcBef>
              <a:spcAft>
                <a:spcPct val="0"/>
              </a:spcAft>
              <a:defRPr>
                <a:latin typeface="Arial" charset="0"/>
              </a:defRPr>
            </a:lvl1pPr>
          </a:lstStyle>
          <a:p>
            <a:pPr>
              <a:defRPr/>
            </a:pPr>
            <a:fld id="{66FB3A6D-5804-48C5-B521-635173EAE241}" type="slidenum">
              <a:rPr lang="en-US"/>
              <a:pPr>
                <a:defRPr/>
              </a:pPr>
              <a:t>‹#›</a:t>
            </a:fld>
            <a:endParaRPr lang="en-US" dirty="0"/>
          </a:p>
        </p:txBody>
      </p:sp>
    </p:spTree>
    <p:extLst>
      <p:ext uri="{BB962C8B-B14F-4D97-AF65-F5344CB8AC3E}">
        <p14:creationId xmlns:p14="http://schemas.microsoft.com/office/powerpoint/2010/main" val="12053968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105A56B1-1A4E-4248-9595-EF282DA6DF99}" type="datetime1">
              <a:rPr lang="en-US" smtClean="0"/>
              <a:pPr>
                <a:defRPr/>
              </a:pPr>
              <a:t>11/15/2023</a:t>
            </a:fld>
            <a:endParaRPr lang="en-US" dirty="0"/>
          </a:p>
        </p:txBody>
      </p:sp>
      <p:sp>
        <p:nvSpPr>
          <p:cNvPr id="5" name="Slide Number Placeholder 5"/>
          <p:cNvSpPr>
            <a:spLocks noGrp="1"/>
          </p:cNvSpPr>
          <p:nvPr>
            <p:ph type="sldNum" sz="quarter" idx="11"/>
          </p:nvPr>
        </p:nvSpPr>
        <p:spPr>
          <a:xfrm>
            <a:off x="3984625" y="6467475"/>
            <a:ext cx="685800" cy="287338"/>
          </a:xfrm>
          <a:prstGeom prst="rect">
            <a:avLst/>
          </a:prstGeom>
        </p:spPr>
        <p:txBody>
          <a:bodyPr/>
          <a:lstStyle>
            <a:lvl1pPr fontAlgn="base">
              <a:spcBef>
                <a:spcPct val="0"/>
              </a:spcBef>
              <a:spcAft>
                <a:spcPct val="0"/>
              </a:spcAft>
              <a:defRPr>
                <a:latin typeface="Arial" charset="0"/>
              </a:defRPr>
            </a:lvl1pPr>
          </a:lstStyle>
          <a:p>
            <a:pPr>
              <a:defRPr/>
            </a:pPr>
            <a:fld id="{EA07DBBD-8481-427A-9F1D-E5DAA7585D6C}" type="slidenum">
              <a:rPr lang="en-US"/>
              <a:pPr>
                <a:defRPr/>
              </a:pPr>
              <a:t>‹#›</a:t>
            </a:fld>
            <a:endParaRPr lang="en-US" dirty="0"/>
          </a:p>
        </p:txBody>
      </p:sp>
    </p:spTree>
    <p:extLst>
      <p:ext uri="{BB962C8B-B14F-4D97-AF65-F5344CB8AC3E}">
        <p14:creationId xmlns:p14="http://schemas.microsoft.com/office/powerpoint/2010/main" val="770086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CBFD980C-5E0B-4604-8653-8406F25BD4C3}" type="slidenum">
              <a:rPr lang="en-US" altLang="en-US"/>
              <a:pPr>
                <a:defRPr/>
              </a:pPr>
              <a:t>‹#›</a:t>
            </a:fld>
            <a:endParaRPr lang="en-US" altLang="en-US" dirty="0"/>
          </a:p>
        </p:txBody>
      </p:sp>
    </p:spTree>
    <p:extLst>
      <p:ext uri="{BB962C8B-B14F-4D97-AF65-F5344CB8AC3E}">
        <p14:creationId xmlns:p14="http://schemas.microsoft.com/office/powerpoint/2010/main" val="23450480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CBFD980C-5E0B-4604-8653-8406F25BD4C3}" type="slidenum">
              <a:rPr lang="en-US" altLang="en-US"/>
              <a:pPr>
                <a:defRPr/>
              </a:pPr>
              <a:t>‹#›</a:t>
            </a:fld>
            <a:endParaRPr lang="en-US" altLang="en-US" dirty="0"/>
          </a:p>
        </p:txBody>
      </p:sp>
    </p:spTree>
    <p:extLst>
      <p:ext uri="{BB962C8B-B14F-4D97-AF65-F5344CB8AC3E}">
        <p14:creationId xmlns:p14="http://schemas.microsoft.com/office/powerpoint/2010/main" val="12690293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descr="MasterBackground"/>
          <p:cNvPicPr>
            <a:picLocks noChangeAspect="1" noChangeArrowheads="1"/>
          </p:cNvPicPr>
          <p:nvPr/>
        </p:nvPicPr>
        <p:blipFill>
          <a:blip r:embed="rId2" cstate="print"/>
          <a:srcRect/>
          <a:stretch>
            <a:fillRect/>
          </a:stretch>
        </p:blipFill>
        <p:spPr bwMode="auto">
          <a:xfrm>
            <a:off x="-31750" y="2"/>
            <a:ext cx="9175750" cy="6881813"/>
          </a:xfrm>
          <a:prstGeom prst="rect">
            <a:avLst/>
          </a:prstGeom>
          <a:noFill/>
          <a:ln w="9525">
            <a:noFill/>
            <a:miter lim="800000"/>
            <a:headEnd/>
            <a:tailEnd/>
          </a:ln>
        </p:spPr>
      </p:pic>
      <p:sp>
        <p:nvSpPr>
          <p:cNvPr id="5" name="Rectangle 8"/>
          <p:cNvSpPr>
            <a:spLocks noChangeArrowheads="1"/>
          </p:cNvSpPr>
          <p:nvPr/>
        </p:nvSpPr>
        <p:spPr bwMode="white">
          <a:xfrm>
            <a:off x="152404" y="1143000"/>
            <a:ext cx="4959350" cy="990600"/>
          </a:xfrm>
          <a:prstGeom prst="rect">
            <a:avLst/>
          </a:prstGeom>
          <a:noFill/>
          <a:ln>
            <a:noFill/>
          </a:ln>
        </p:spPr>
        <p:txBody>
          <a:bodyPr lIns="91398" tIns="45698" rIns="91398" bIns="45698" anchor="b"/>
          <a:lstStyle/>
          <a:p>
            <a:pPr eaLnBrk="0" hangingPunct="0">
              <a:spcBef>
                <a:spcPct val="20000"/>
              </a:spcBef>
              <a:tabLst>
                <a:tab pos="914109" algn="l"/>
              </a:tabLst>
              <a:defRPr/>
            </a:pPr>
            <a:r>
              <a:rPr lang="en-US" altLang="en-US" sz="1800" b="1" dirty="0">
                <a:solidFill>
                  <a:srgbClr val="F8F8F8"/>
                </a:solidFill>
                <a:cs typeface="Arial" charset="0"/>
              </a:rPr>
              <a:t>Commonwealth of Massachusetts</a:t>
            </a:r>
            <a:br>
              <a:rPr lang="en-US" altLang="en-US" sz="1800" b="1" dirty="0">
                <a:solidFill>
                  <a:srgbClr val="F8F8F8"/>
                </a:solidFill>
                <a:cs typeface="Arial" charset="0"/>
              </a:rPr>
            </a:br>
            <a:r>
              <a:rPr lang="en-US" altLang="en-US" sz="1300" b="1" dirty="0">
                <a:solidFill>
                  <a:srgbClr val="F8F8F8"/>
                </a:solidFill>
                <a:cs typeface="Arial" charset="0"/>
              </a:rPr>
              <a:t>Executive Office of Health and Human Services</a:t>
            </a:r>
            <a:br>
              <a:rPr lang="en-US" altLang="en-US" sz="1300" b="1" dirty="0">
                <a:solidFill>
                  <a:srgbClr val="F8F8F8"/>
                </a:solidFill>
                <a:cs typeface="Arial" charset="0"/>
              </a:rPr>
            </a:br>
            <a:br>
              <a:rPr lang="en-US" altLang="en-US" sz="1300" b="1" dirty="0">
                <a:solidFill>
                  <a:srgbClr val="F8F8F8"/>
                </a:solidFill>
                <a:cs typeface="Arial" charset="0"/>
              </a:rPr>
            </a:br>
            <a:endParaRPr lang="en-US" sz="1800" b="1" dirty="0">
              <a:solidFill>
                <a:srgbClr val="F8F8F8"/>
              </a:solidFill>
              <a:cs typeface="Arial" charset="0"/>
            </a:endParaRPr>
          </a:p>
        </p:txBody>
      </p:sp>
      <p:pic>
        <p:nvPicPr>
          <p:cNvPr id="6" name="Picture 2"/>
          <p:cNvPicPr>
            <a:picLocks noChangeAspect="1" noChangeArrowheads="1"/>
          </p:cNvPicPr>
          <p:nvPr userDrawn="1"/>
        </p:nvPicPr>
        <p:blipFill>
          <a:blip r:embed="rId3" cstate="print"/>
          <a:srcRect/>
          <a:stretch>
            <a:fillRect/>
          </a:stretch>
        </p:blipFill>
        <p:spPr bwMode="auto">
          <a:xfrm>
            <a:off x="6248400" y="1212851"/>
            <a:ext cx="2287588" cy="1149350"/>
          </a:xfrm>
          <a:prstGeom prst="rect">
            <a:avLst/>
          </a:prstGeom>
          <a:noFill/>
          <a:ln w="9525">
            <a:noFill/>
            <a:miter lim="800000"/>
            <a:headEnd/>
            <a:tailEnd/>
          </a:ln>
        </p:spPr>
      </p:pic>
      <p:sp>
        <p:nvSpPr>
          <p:cNvPr id="2" name="Title 1"/>
          <p:cNvSpPr>
            <a:spLocks noGrp="1"/>
          </p:cNvSpPr>
          <p:nvPr>
            <p:ph type="ctrTitle"/>
          </p:nvPr>
        </p:nvSpPr>
        <p:spPr>
          <a:xfrm>
            <a:off x="4876803" y="2130440"/>
            <a:ext cx="3886200" cy="1470025"/>
          </a:xfrm>
          <a:prstGeom prst="rect">
            <a:avLst/>
          </a:prstGeom>
        </p:spPr>
        <p:txBody>
          <a:bodyPr>
            <a:normAutofit/>
          </a:bodyPr>
          <a:lstStyle>
            <a:lvl1pPr>
              <a:defRPr sz="1800"/>
            </a:lvl1pPr>
          </a:lstStyle>
          <a:p>
            <a:r>
              <a:rPr lang="en-US"/>
              <a:t>Click to edit Master title style</a:t>
            </a:r>
          </a:p>
        </p:txBody>
      </p:sp>
      <p:sp>
        <p:nvSpPr>
          <p:cNvPr id="3" name="Subtitle 2"/>
          <p:cNvSpPr>
            <a:spLocks noGrp="1"/>
          </p:cNvSpPr>
          <p:nvPr>
            <p:ph type="subTitle" idx="1"/>
          </p:nvPr>
        </p:nvSpPr>
        <p:spPr>
          <a:xfrm>
            <a:off x="3276600" y="4114800"/>
            <a:ext cx="4495800" cy="1524000"/>
          </a:xfrm>
        </p:spPr>
        <p:txBody>
          <a:bodyPr>
            <a:normAutofit/>
          </a:bodyPr>
          <a:lstStyle>
            <a:lvl1pPr marL="0" indent="0" algn="ctr">
              <a:buNone/>
              <a:defRPr sz="1800">
                <a:solidFill>
                  <a:schemeClr val="tx1">
                    <a:tint val="75000"/>
                  </a:schemeClr>
                </a:solidFill>
              </a:defRPr>
            </a:lvl1pPr>
            <a:lvl2pPr marL="457056" indent="0" algn="ctr">
              <a:buNone/>
              <a:defRPr>
                <a:solidFill>
                  <a:schemeClr val="tx1">
                    <a:tint val="75000"/>
                  </a:schemeClr>
                </a:solidFill>
              </a:defRPr>
            </a:lvl2pPr>
            <a:lvl3pPr marL="914109" indent="0" algn="ctr">
              <a:buNone/>
              <a:defRPr>
                <a:solidFill>
                  <a:schemeClr val="tx1">
                    <a:tint val="75000"/>
                  </a:schemeClr>
                </a:solidFill>
              </a:defRPr>
            </a:lvl3pPr>
            <a:lvl4pPr marL="1371165" indent="0" algn="ctr">
              <a:buNone/>
              <a:defRPr>
                <a:solidFill>
                  <a:schemeClr val="tx1">
                    <a:tint val="75000"/>
                  </a:schemeClr>
                </a:solidFill>
              </a:defRPr>
            </a:lvl4pPr>
            <a:lvl5pPr marL="1828218" indent="0" algn="ctr">
              <a:buNone/>
              <a:defRPr>
                <a:solidFill>
                  <a:schemeClr val="tx1">
                    <a:tint val="75000"/>
                  </a:schemeClr>
                </a:solidFill>
              </a:defRPr>
            </a:lvl5pPr>
            <a:lvl6pPr marL="2285274" indent="0" algn="ctr">
              <a:buNone/>
              <a:defRPr>
                <a:solidFill>
                  <a:schemeClr val="tx1">
                    <a:tint val="75000"/>
                  </a:schemeClr>
                </a:solidFill>
              </a:defRPr>
            </a:lvl6pPr>
            <a:lvl7pPr marL="2742328" indent="0" algn="ctr">
              <a:buNone/>
              <a:defRPr>
                <a:solidFill>
                  <a:schemeClr val="tx1">
                    <a:tint val="75000"/>
                  </a:schemeClr>
                </a:solidFill>
              </a:defRPr>
            </a:lvl7pPr>
            <a:lvl8pPr marL="3199383" indent="0" algn="ctr">
              <a:buNone/>
              <a:defRPr>
                <a:solidFill>
                  <a:schemeClr val="tx1">
                    <a:tint val="75000"/>
                  </a:schemeClr>
                </a:solidFill>
              </a:defRPr>
            </a:lvl8pPr>
            <a:lvl9pPr marL="3656438" indent="0" algn="ctr">
              <a:buNone/>
              <a:defRPr>
                <a:solidFill>
                  <a:schemeClr val="tx1">
                    <a:tint val="75000"/>
                  </a:schemeClr>
                </a:solidFill>
              </a:defRPr>
            </a:lvl9pPr>
          </a:lstStyle>
          <a:p>
            <a:r>
              <a:rPr lang="en-US"/>
              <a:t>Click to edit Master subtitle style</a:t>
            </a:r>
          </a:p>
        </p:txBody>
      </p:sp>
      <p:sp>
        <p:nvSpPr>
          <p:cNvPr id="9" name="Slide Number Placeholder 5">
            <a:extLst>
              <a:ext uri="{FF2B5EF4-FFF2-40B4-BE49-F238E27FC236}">
                <a16:creationId xmlns:a16="http://schemas.microsoft.com/office/drawing/2014/main" id="{EFDC38AF-5109-484C-9376-3398BFB57A2F}"/>
              </a:ext>
            </a:extLst>
          </p:cNvPr>
          <p:cNvSpPr>
            <a:spLocks noGrp="1"/>
          </p:cNvSpPr>
          <p:nvPr>
            <p:ph type="sldNum" sz="quarter" idx="11"/>
          </p:nvPr>
        </p:nvSpPr>
        <p:spPr>
          <a:xfrm>
            <a:off x="8458200" y="6553200"/>
            <a:ext cx="685800" cy="287338"/>
          </a:xfrm>
          <a:prstGeom prst="rect">
            <a:avLst/>
          </a:prstGeom>
        </p:spPr>
        <p:txBody>
          <a:bodyPr/>
          <a:lstStyle>
            <a:lvl1pPr algn="ctr" fontAlgn="base">
              <a:spcBef>
                <a:spcPct val="0"/>
              </a:spcBef>
              <a:spcAft>
                <a:spcPct val="0"/>
              </a:spcAft>
              <a:defRPr>
                <a:latin typeface="Arial" charset="0"/>
              </a:defRPr>
            </a:lvl1pPr>
          </a:lstStyle>
          <a:p>
            <a:pPr>
              <a:defRPr/>
            </a:pPr>
            <a:fld id="{949C2E20-F250-44B9-B926-B8B94A013B34}" type="slidenum">
              <a:rPr lang="en-US" smtClean="0"/>
              <a:pPr>
                <a:defRPr/>
              </a:pPr>
              <a:t>‹#›</a:t>
            </a:fld>
            <a:endParaRPr lang="en-US" dirty="0"/>
          </a:p>
        </p:txBody>
      </p:sp>
    </p:spTree>
    <p:extLst>
      <p:ext uri="{BB962C8B-B14F-4D97-AF65-F5344CB8AC3E}">
        <p14:creationId xmlns:p14="http://schemas.microsoft.com/office/powerpoint/2010/main" val="4142853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1"/>
          </p:nvPr>
        </p:nvSpPr>
        <p:spPr>
          <a:xfrm>
            <a:off x="3984625" y="6400800"/>
            <a:ext cx="685800" cy="287338"/>
          </a:xfrm>
          <a:prstGeom prst="rect">
            <a:avLst/>
          </a:prstGeom>
        </p:spPr>
        <p:txBody>
          <a:bodyPr/>
          <a:lstStyle>
            <a:lvl1pPr algn="ctr" fontAlgn="base">
              <a:spcBef>
                <a:spcPct val="0"/>
              </a:spcBef>
              <a:spcAft>
                <a:spcPct val="0"/>
              </a:spcAft>
              <a:defRPr>
                <a:latin typeface="+mn-lt"/>
              </a:defRPr>
            </a:lvl1pPr>
          </a:lstStyle>
          <a:p>
            <a:pPr>
              <a:defRPr/>
            </a:pPr>
            <a:fld id="{26A24CCA-F466-43CF-BAB8-FE65B26DBD54}" type="slidenum">
              <a:rPr lang="en-US" smtClean="0"/>
              <a:t>‹#›</a:t>
            </a:fld>
            <a:endParaRPr lang="en-US" dirty="0"/>
          </a:p>
        </p:txBody>
      </p:sp>
    </p:spTree>
    <p:extLst>
      <p:ext uri="{BB962C8B-B14F-4D97-AF65-F5344CB8AC3E}">
        <p14:creationId xmlns:p14="http://schemas.microsoft.com/office/powerpoint/2010/main" val="24553886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1"/>
          </p:nvPr>
        </p:nvSpPr>
        <p:spPr>
          <a:xfrm>
            <a:off x="8458200" y="6553200"/>
            <a:ext cx="685800" cy="287338"/>
          </a:xfrm>
          <a:prstGeom prst="rect">
            <a:avLst/>
          </a:prstGeom>
        </p:spPr>
        <p:txBody>
          <a:bodyPr/>
          <a:lstStyle>
            <a:lvl1pPr algn="ctr" fontAlgn="base">
              <a:spcBef>
                <a:spcPct val="0"/>
              </a:spcBef>
              <a:spcAft>
                <a:spcPct val="0"/>
              </a:spcAft>
              <a:defRPr>
                <a:latin typeface="Arial" charset="0"/>
              </a:defRPr>
            </a:lvl1pPr>
          </a:lstStyle>
          <a:p>
            <a:pPr>
              <a:defRPr/>
            </a:pPr>
            <a:fld id="{949C2E20-F250-44B9-B926-B8B94A013B34}" type="slidenum">
              <a:rPr lang="en-US" smtClean="0"/>
              <a:pPr>
                <a:defRPr/>
              </a:pPr>
              <a:t>‹#›</a:t>
            </a:fld>
            <a:endParaRPr lang="en-US" dirty="0"/>
          </a:p>
        </p:txBody>
      </p:sp>
    </p:spTree>
    <p:extLst>
      <p:ext uri="{BB962C8B-B14F-4D97-AF65-F5344CB8AC3E}">
        <p14:creationId xmlns:p14="http://schemas.microsoft.com/office/powerpoint/2010/main" val="4416198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056" indent="0">
              <a:buNone/>
              <a:defRPr sz="1800">
                <a:solidFill>
                  <a:schemeClr val="tx1">
                    <a:tint val="75000"/>
                  </a:schemeClr>
                </a:solidFill>
              </a:defRPr>
            </a:lvl2pPr>
            <a:lvl3pPr marL="914109" indent="0">
              <a:buNone/>
              <a:defRPr sz="1600">
                <a:solidFill>
                  <a:schemeClr val="tx1">
                    <a:tint val="75000"/>
                  </a:schemeClr>
                </a:solidFill>
              </a:defRPr>
            </a:lvl3pPr>
            <a:lvl4pPr marL="1371165" indent="0">
              <a:buNone/>
              <a:defRPr sz="1400">
                <a:solidFill>
                  <a:schemeClr val="tx1">
                    <a:tint val="75000"/>
                  </a:schemeClr>
                </a:solidFill>
              </a:defRPr>
            </a:lvl4pPr>
            <a:lvl5pPr marL="1828218" indent="0">
              <a:buNone/>
              <a:defRPr sz="1400">
                <a:solidFill>
                  <a:schemeClr val="tx1">
                    <a:tint val="75000"/>
                  </a:schemeClr>
                </a:solidFill>
              </a:defRPr>
            </a:lvl5pPr>
            <a:lvl6pPr marL="2285274" indent="0">
              <a:buNone/>
              <a:defRPr sz="1400">
                <a:solidFill>
                  <a:schemeClr val="tx1">
                    <a:tint val="75000"/>
                  </a:schemeClr>
                </a:solidFill>
              </a:defRPr>
            </a:lvl6pPr>
            <a:lvl7pPr marL="2742328" indent="0">
              <a:buNone/>
              <a:defRPr sz="1400">
                <a:solidFill>
                  <a:schemeClr val="tx1">
                    <a:tint val="75000"/>
                  </a:schemeClr>
                </a:solidFill>
              </a:defRPr>
            </a:lvl7pPr>
            <a:lvl8pPr marL="3199383" indent="0">
              <a:buNone/>
              <a:defRPr sz="1400">
                <a:solidFill>
                  <a:schemeClr val="tx1">
                    <a:tint val="75000"/>
                  </a:schemeClr>
                </a:solidFill>
              </a:defRPr>
            </a:lvl8pPr>
            <a:lvl9pPr marL="3656438" indent="0">
              <a:buNone/>
              <a:defRPr sz="14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1879454B-BAED-48CD-8D73-DD6D65B9A49D}"/>
              </a:ext>
            </a:extLst>
          </p:cNvPr>
          <p:cNvSpPr>
            <a:spLocks noGrp="1"/>
          </p:cNvSpPr>
          <p:nvPr>
            <p:ph type="sldNum" sz="quarter" idx="11"/>
          </p:nvPr>
        </p:nvSpPr>
        <p:spPr>
          <a:xfrm>
            <a:off x="8458200" y="6553200"/>
            <a:ext cx="685800" cy="287338"/>
          </a:xfrm>
          <a:prstGeom prst="rect">
            <a:avLst/>
          </a:prstGeom>
        </p:spPr>
        <p:txBody>
          <a:bodyPr/>
          <a:lstStyle>
            <a:lvl1pPr algn="ctr" fontAlgn="base">
              <a:spcBef>
                <a:spcPct val="0"/>
              </a:spcBef>
              <a:spcAft>
                <a:spcPct val="0"/>
              </a:spcAft>
              <a:defRPr>
                <a:latin typeface="Arial" charset="0"/>
              </a:defRPr>
            </a:lvl1pPr>
          </a:lstStyle>
          <a:p>
            <a:pPr>
              <a:defRPr/>
            </a:pPr>
            <a:fld id="{949C2E20-F250-44B9-B926-B8B94A013B34}" type="slidenum">
              <a:rPr lang="en-US" smtClean="0"/>
              <a:pPr>
                <a:defRPr/>
              </a:pPr>
              <a:t>‹#›</a:t>
            </a:fld>
            <a:endParaRPr lang="en-US" dirty="0"/>
          </a:p>
        </p:txBody>
      </p:sp>
      <p:sp>
        <p:nvSpPr>
          <p:cNvPr id="7" name="Title Placeholder 15">
            <a:extLst>
              <a:ext uri="{FF2B5EF4-FFF2-40B4-BE49-F238E27FC236}">
                <a16:creationId xmlns:a16="http://schemas.microsoft.com/office/drawing/2014/main" id="{4A17DBC8-88A3-4E52-A20F-2D18774C7622}"/>
              </a:ext>
            </a:extLst>
          </p:cNvPr>
          <p:cNvSpPr>
            <a:spLocks noGrp="1"/>
          </p:cNvSpPr>
          <p:nvPr>
            <p:ph type="title"/>
          </p:nvPr>
        </p:nvSpPr>
        <p:spPr bwMode="auto">
          <a:xfrm>
            <a:off x="836137" y="133557"/>
            <a:ext cx="6098066" cy="565150"/>
          </a:xfrm>
          <a:prstGeom prst="rect">
            <a:avLst/>
          </a:prstGeom>
          <a:noFill/>
          <a:ln w="9525">
            <a:noFill/>
            <a:miter lim="800000"/>
            <a:headEnd/>
            <a:tailEnd/>
          </a:ln>
        </p:spPr>
        <p:txBody>
          <a:bodyPr vert="horz" wrap="square" lIns="91411" tIns="45706" rIns="91411" bIns="45706"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36494453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600206"/>
            <a:ext cx="4038600"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0" y="1600206"/>
            <a:ext cx="4038600"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93917559-D0BD-41E2-ACDC-4DA5696AF21E}"/>
              </a:ext>
            </a:extLst>
          </p:cNvPr>
          <p:cNvSpPr txBox="1">
            <a:spLocks/>
          </p:cNvSpPr>
          <p:nvPr userDrawn="1"/>
        </p:nvSpPr>
        <p:spPr>
          <a:xfrm>
            <a:off x="8458200" y="6553200"/>
            <a:ext cx="685800" cy="287338"/>
          </a:xfrm>
          <a:prstGeom prst="rect">
            <a:avLst/>
          </a:prstGeom>
        </p:spPr>
        <p:txBody>
          <a:bodyPr vert="horz" lIns="91411" tIns="45706" rIns="91411" bIns="45706" rtlCol="0" anchor="ctr"/>
          <a:lstStyle>
            <a:defPPr>
              <a:defRPr lang="en-US"/>
            </a:defPPr>
            <a:lvl1pPr marL="0" algn="ctr" defTabSz="914400" rtl="0" eaLnBrk="1" fontAlgn="base" latinLnBrk="0" hangingPunct="1">
              <a:spcBef>
                <a:spcPct val="0"/>
              </a:spcBef>
              <a:spcAft>
                <a:spcPct val="0"/>
              </a:spcAft>
              <a:defRPr sz="1200" kern="1200">
                <a:solidFill>
                  <a:prstClr val="black">
                    <a:tint val="75000"/>
                  </a:prstClr>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949C2E20-F250-44B9-B926-B8B94A013B34}" type="slidenum">
              <a:rPr lang="en-US" sz="1200" smtClean="0"/>
              <a:pPr>
                <a:defRPr/>
              </a:pPr>
              <a:t>‹#›</a:t>
            </a:fld>
            <a:endParaRPr lang="en-US" sz="1200" dirty="0"/>
          </a:p>
        </p:txBody>
      </p:sp>
      <p:sp>
        <p:nvSpPr>
          <p:cNvPr id="8" name="Title Placeholder 15">
            <a:extLst>
              <a:ext uri="{FF2B5EF4-FFF2-40B4-BE49-F238E27FC236}">
                <a16:creationId xmlns:a16="http://schemas.microsoft.com/office/drawing/2014/main" id="{6E578095-915B-4D4C-B1A2-FCA723877A78}"/>
              </a:ext>
            </a:extLst>
          </p:cNvPr>
          <p:cNvSpPr>
            <a:spLocks noGrp="1"/>
          </p:cNvSpPr>
          <p:nvPr>
            <p:ph type="title"/>
          </p:nvPr>
        </p:nvSpPr>
        <p:spPr bwMode="auto">
          <a:xfrm>
            <a:off x="836137" y="133557"/>
            <a:ext cx="6098066" cy="565150"/>
          </a:xfrm>
          <a:prstGeom prst="rect">
            <a:avLst/>
          </a:prstGeom>
          <a:noFill/>
          <a:ln w="9525">
            <a:noFill/>
            <a:miter lim="800000"/>
            <a:headEnd/>
            <a:tailEnd/>
          </a:ln>
        </p:spPr>
        <p:txBody>
          <a:bodyPr vert="horz" wrap="square" lIns="91411" tIns="45706" rIns="91411" bIns="45706"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40323211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056" indent="0">
              <a:buNone/>
              <a:defRPr sz="2000" b="1"/>
            </a:lvl2pPr>
            <a:lvl3pPr marL="914109" indent="0">
              <a:buNone/>
              <a:defRPr sz="1800" b="1"/>
            </a:lvl3pPr>
            <a:lvl4pPr marL="1371165" indent="0">
              <a:buNone/>
              <a:defRPr sz="1600" b="1"/>
            </a:lvl4pPr>
            <a:lvl5pPr marL="1828218" indent="0">
              <a:buNone/>
              <a:defRPr sz="1600" b="1"/>
            </a:lvl5pPr>
            <a:lvl6pPr marL="2285274" indent="0">
              <a:buNone/>
              <a:defRPr sz="1600" b="1"/>
            </a:lvl6pPr>
            <a:lvl7pPr marL="2742328" indent="0">
              <a:buNone/>
              <a:defRPr sz="1600" b="1"/>
            </a:lvl7pPr>
            <a:lvl8pPr marL="3199383" indent="0">
              <a:buNone/>
              <a:defRPr sz="1600" b="1"/>
            </a:lvl8pPr>
            <a:lvl9pPr marL="365643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3" y="2174875"/>
            <a:ext cx="4040188"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7056" indent="0">
              <a:buNone/>
              <a:defRPr sz="2000" b="1"/>
            </a:lvl2pPr>
            <a:lvl3pPr marL="914109" indent="0">
              <a:buNone/>
              <a:defRPr sz="1800" b="1"/>
            </a:lvl3pPr>
            <a:lvl4pPr marL="1371165" indent="0">
              <a:buNone/>
              <a:defRPr sz="1600" b="1"/>
            </a:lvl4pPr>
            <a:lvl5pPr marL="1828218" indent="0">
              <a:buNone/>
              <a:defRPr sz="1600" b="1"/>
            </a:lvl5pPr>
            <a:lvl6pPr marL="2285274" indent="0">
              <a:buNone/>
              <a:defRPr sz="1600" b="1"/>
            </a:lvl6pPr>
            <a:lvl7pPr marL="2742328" indent="0">
              <a:buNone/>
              <a:defRPr sz="1600" b="1"/>
            </a:lvl7pPr>
            <a:lvl8pPr marL="3199383" indent="0">
              <a:buNone/>
              <a:defRPr sz="1600" b="1"/>
            </a:lvl8pPr>
            <a:lvl9pPr marL="365643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BFAC1898-CFDB-4390-95DE-C076E60AF726}"/>
              </a:ext>
            </a:extLst>
          </p:cNvPr>
          <p:cNvSpPr>
            <a:spLocks noGrp="1"/>
          </p:cNvSpPr>
          <p:nvPr>
            <p:ph type="sldNum" sz="quarter" idx="11"/>
          </p:nvPr>
        </p:nvSpPr>
        <p:spPr>
          <a:xfrm>
            <a:off x="8458200" y="6553200"/>
            <a:ext cx="685800" cy="287338"/>
          </a:xfrm>
          <a:prstGeom prst="rect">
            <a:avLst/>
          </a:prstGeom>
        </p:spPr>
        <p:txBody>
          <a:bodyPr/>
          <a:lstStyle>
            <a:lvl1pPr algn="ctr" fontAlgn="base">
              <a:spcBef>
                <a:spcPct val="0"/>
              </a:spcBef>
              <a:spcAft>
                <a:spcPct val="0"/>
              </a:spcAft>
              <a:defRPr>
                <a:latin typeface="Arial" charset="0"/>
              </a:defRPr>
            </a:lvl1pPr>
          </a:lstStyle>
          <a:p>
            <a:pPr>
              <a:defRPr/>
            </a:pPr>
            <a:fld id="{949C2E20-F250-44B9-B926-B8B94A013B34}" type="slidenum">
              <a:rPr lang="en-US" smtClean="0"/>
              <a:pPr>
                <a:defRPr/>
              </a:pPr>
              <a:t>‹#›</a:t>
            </a:fld>
            <a:endParaRPr lang="en-US" dirty="0"/>
          </a:p>
        </p:txBody>
      </p:sp>
      <p:sp>
        <p:nvSpPr>
          <p:cNvPr id="10" name="Title Placeholder 15">
            <a:extLst>
              <a:ext uri="{FF2B5EF4-FFF2-40B4-BE49-F238E27FC236}">
                <a16:creationId xmlns:a16="http://schemas.microsoft.com/office/drawing/2014/main" id="{EF004171-FBC0-4543-B910-9531BB23AC09}"/>
              </a:ext>
            </a:extLst>
          </p:cNvPr>
          <p:cNvSpPr>
            <a:spLocks noGrp="1"/>
          </p:cNvSpPr>
          <p:nvPr>
            <p:ph type="title"/>
          </p:nvPr>
        </p:nvSpPr>
        <p:spPr bwMode="auto">
          <a:xfrm>
            <a:off x="836137" y="133557"/>
            <a:ext cx="6098066" cy="565150"/>
          </a:xfrm>
          <a:prstGeom prst="rect">
            <a:avLst/>
          </a:prstGeom>
          <a:noFill/>
          <a:ln w="9525">
            <a:noFill/>
            <a:miter lim="800000"/>
            <a:headEnd/>
            <a:tailEnd/>
          </a:ln>
        </p:spPr>
        <p:txBody>
          <a:bodyPr vert="horz" wrap="square" lIns="91411" tIns="45706" rIns="91411" bIns="45706"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41040646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B3903F51-2748-48B0-9018-C173EA698384}"/>
              </a:ext>
            </a:extLst>
          </p:cNvPr>
          <p:cNvSpPr>
            <a:spLocks noGrp="1"/>
          </p:cNvSpPr>
          <p:nvPr>
            <p:ph type="sldNum" sz="quarter" idx="11"/>
          </p:nvPr>
        </p:nvSpPr>
        <p:spPr>
          <a:xfrm>
            <a:off x="8458200" y="6553200"/>
            <a:ext cx="685800" cy="287338"/>
          </a:xfrm>
          <a:prstGeom prst="rect">
            <a:avLst/>
          </a:prstGeom>
        </p:spPr>
        <p:txBody>
          <a:bodyPr/>
          <a:lstStyle>
            <a:lvl1pPr algn="ctr" fontAlgn="base">
              <a:spcBef>
                <a:spcPct val="0"/>
              </a:spcBef>
              <a:spcAft>
                <a:spcPct val="0"/>
              </a:spcAft>
              <a:defRPr>
                <a:latin typeface="Arial" charset="0"/>
              </a:defRPr>
            </a:lvl1pPr>
          </a:lstStyle>
          <a:p>
            <a:pPr>
              <a:defRPr/>
            </a:pPr>
            <a:fld id="{949C2E20-F250-44B9-B926-B8B94A013B34}" type="slidenum">
              <a:rPr lang="en-US" smtClean="0"/>
              <a:pPr>
                <a:defRPr/>
              </a:pPr>
              <a:t>‹#›</a:t>
            </a:fld>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419475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93617BEF-64B9-4E49-BAF7-D9F9F81CDEC8}"/>
              </a:ext>
            </a:extLst>
          </p:cNvPr>
          <p:cNvSpPr>
            <a:spLocks noGrp="1"/>
          </p:cNvSpPr>
          <p:nvPr>
            <p:ph type="sldNum" sz="quarter" idx="11"/>
          </p:nvPr>
        </p:nvSpPr>
        <p:spPr>
          <a:xfrm>
            <a:off x="8458200" y="6553200"/>
            <a:ext cx="685800" cy="287338"/>
          </a:xfrm>
          <a:prstGeom prst="rect">
            <a:avLst/>
          </a:prstGeom>
        </p:spPr>
        <p:txBody>
          <a:bodyPr/>
          <a:lstStyle>
            <a:lvl1pPr algn="ctr" fontAlgn="base">
              <a:spcBef>
                <a:spcPct val="0"/>
              </a:spcBef>
              <a:spcAft>
                <a:spcPct val="0"/>
              </a:spcAft>
              <a:defRPr>
                <a:latin typeface="Arial" charset="0"/>
              </a:defRPr>
            </a:lvl1pPr>
          </a:lstStyle>
          <a:p>
            <a:pPr>
              <a:defRPr/>
            </a:pPr>
            <a:fld id="{949C2E20-F250-44B9-B926-B8B94A013B34}" type="slidenum">
              <a:rPr lang="en-US" smtClean="0"/>
              <a:pPr>
                <a:defRPr/>
              </a:pPr>
              <a:t>‹#›</a:t>
            </a:fld>
            <a:endParaRPr lang="en-US" dirty="0"/>
          </a:p>
        </p:txBody>
      </p:sp>
      <p:sp>
        <p:nvSpPr>
          <p:cNvPr id="4" name="Title Placeholder 15">
            <a:extLst>
              <a:ext uri="{FF2B5EF4-FFF2-40B4-BE49-F238E27FC236}">
                <a16:creationId xmlns:a16="http://schemas.microsoft.com/office/drawing/2014/main" id="{03873FFF-398F-4497-9667-937C898E1198}"/>
              </a:ext>
            </a:extLst>
          </p:cNvPr>
          <p:cNvSpPr>
            <a:spLocks noGrp="1"/>
          </p:cNvSpPr>
          <p:nvPr>
            <p:ph type="title"/>
          </p:nvPr>
        </p:nvSpPr>
        <p:spPr bwMode="auto">
          <a:xfrm>
            <a:off x="836137" y="133557"/>
            <a:ext cx="6098066" cy="565150"/>
          </a:xfrm>
          <a:prstGeom prst="rect">
            <a:avLst/>
          </a:prstGeom>
          <a:noFill/>
          <a:ln w="9525">
            <a:noFill/>
            <a:miter lim="800000"/>
            <a:headEnd/>
            <a:tailEnd/>
          </a:ln>
        </p:spPr>
        <p:txBody>
          <a:bodyPr vert="horz" wrap="square" lIns="91411" tIns="45706" rIns="91411" bIns="45706"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7092290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E80F8AA-D340-477A-A266-A2AD05230CE9}"/>
              </a:ext>
            </a:extLst>
          </p:cNvPr>
          <p:cNvSpPr>
            <a:spLocks noGrp="1"/>
          </p:cNvSpPr>
          <p:nvPr>
            <p:ph type="sldNum" sz="quarter" idx="11"/>
          </p:nvPr>
        </p:nvSpPr>
        <p:spPr>
          <a:xfrm>
            <a:off x="8458200" y="6553200"/>
            <a:ext cx="685800" cy="287338"/>
          </a:xfrm>
          <a:prstGeom prst="rect">
            <a:avLst/>
          </a:prstGeom>
        </p:spPr>
        <p:txBody>
          <a:bodyPr/>
          <a:lstStyle>
            <a:lvl1pPr algn="ctr" fontAlgn="base">
              <a:spcBef>
                <a:spcPct val="0"/>
              </a:spcBef>
              <a:spcAft>
                <a:spcPct val="0"/>
              </a:spcAft>
              <a:defRPr>
                <a:latin typeface="Arial" charset="0"/>
              </a:defRPr>
            </a:lvl1pPr>
          </a:lstStyle>
          <a:p>
            <a:pPr>
              <a:defRPr/>
            </a:pPr>
            <a:fld id="{949C2E20-F250-44B9-B926-B8B94A013B34}" type="slidenum">
              <a:rPr lang="en-US" smtClean="0"/>
              <a:pPr>
                <a:defRPr/>
              </a:pPr>
              <a:t>‹#›</a:t>
            </a:fld>
            <a:endParaRPr lang="en-US" dirty="0"/>
          </a:p>
        </p:txBody>
      </p:sp>
      <p:sp>
        <p:nvSpPr>
          <p:cNvPr id="4" name="Title Placeholder 15">
            <a:extLst>
              <a:ext uri="{FF2B5EF4-FFF2-40B4-BE49-F238E27FC236}">
                <a16:creationId xmlns:a16="http://schemas.microsoft.com/office/drawing/2014/main" id="{19D4FDF8-F0AF-48CC-9B40-B293283050BA}"/>
              </a:ext>
            </a:extLst>
          </p:cNvPr>
          <p:cNvSpPr>
            <a:spLocks noGrp="1"/>
          </p:cNvSpPr>
          <p:nvPr>
            <p:ph type="title"/>
          </p:nvPr>
        </p:nvSpPr>
        <p:spPr bwMode="auto">
          <a:xfrm>
            <a:off x="836137" y="133557"/>
            <a:ext cx="6098066" cy="565150"/>
          </a:xfrm>
          <a:prstGeom prst="rect">
            <a:avLst/>
          </a:prstGeom>
          <a:noFill/>
          <a:ln w="9525">
            <a:noFill/>
            <a:miter lim="800000"/>
            <a:headEnd/>
            <a:tailEnd/>
          </a:ln>
        </p:spPr>
        <p:txBody>
          <a:bodyPr vert="horz" wrap="square" lIns="91411" tIns="45706" rIns="91411" bIns="45706"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19341170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91849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1" y="0"/>
            <a:ext cx="7620000" cy="792162"/>
          </a:xfrm>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9731F10C-93AD-4B9D-A591-F642E72C9802}" type="datetime1">
              <a:rPr lang="en-US" smtClean="0">
                <a:solidFill>
                  <a:prstClr val="black"/>
                </a:solidFill>
              </a:rPr>
              <a:pPr>
                <a:defRPr/>
              </a:pPr>
              <a:t>11/15/2023</a:t>
            </a:fld>
            <a:endParaRPr lang="en-US" dirty="0">
              <a:solidFill>
                <a:prstClr val="black"/>
              </a:solidFill>
            </a:endParaRPr>
          </a:p>
        </p:txBody>
      </p:sp>
      <p:sp>
        <p:nvSpPr>
          <p:cNvPr id="4" name="Slide Number Placeholder 4"/>
          <p:cNvSpPr>
            <a:spLocks noGrp="1"/>
          </p:cNvSpPr>
          <p:nvPr>
            <p:ph type="sldNum" sz="quarter" idx="11"/>
          </p:nvPr>
        </p:nvSpPr>
        <p:spPr>
          <a:xfrm>
            <a:off x="3984625" y="6467475"/>
            <a:ext cx="685800" cy="287338"/>
          </a:xfrm>
          <a:prstGeom prst="rect">
            <a:avLst/>
          </a:prstGeom>
        </p:spPr>
        <p:txBody>
          <a:bodyPr/>
          <a:lstStyle>
            <a:lvl1pPr fontAlgn="base">
              <a:spcBef>
                <a:spcPct val="0"/>
              </a:spcBef>
              <a:spcAft>
                <a:spcPct val="0"/>
              </a:spcAft>
              <a:defRPr>
                <a:latin typeface="Arial" charset="0"/>
              </a:defRPr>
            </a:lvl1pPr>
          </a:lstStyle>
          <a:p>
            <a:pPr>
              <a:defRPr/>
            </a:pPr>
            <a:fld id="{C368D18A-47D3-417B-8049-0A96DF46771A}"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799809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endParaRPr lang="en-US" dirty="0"/>
          </a:p>
        </p:txBody>
      </p:sp>
    </p:spTree>
    <p:extLst>
      <p:ext uri="{BB962C8B-B14F-4D97-AF65-F5344CB8AC3E}">
        <p14:creationId xmlns:p14="http://schemas.microsoft.com/office/powerpoint/2010/main" val="3293892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80272" y="136478"/>
            <a:ext cx="5977728" cy="696628"/>
          </a:xfrm>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defRPr>
            </a:lvl1pPr>
          </a:lstStyle>
          <a:p>
            <a:pPr>
              <a:defRPr/>
            </a:pPr>
            <a:endParaRPr lang="en-US" dirty="0"/>
          </a:p>
        </p:txBody>
      </p:sp>
      <p:sp>
        <p:nvSpPr>
          <p:cNvPr id="4" name="Slide Number Placeholder 4"/>
          <p:cNvSpPr>
            <a:spLocks noGrp="1"/>
          </p:cNvSpPr>
          <p:nvPr>
            <p:ph type="sldNum" sz="quarter" idx="11"/>
          </p:nvPr>
        </p:nvSpPr>
        <p:spPr>
          <a:xfrm>
            <a:off x="3984625" y="6467475"/>
            <a:ext cx="685800" cy="287338"/>
          </a:xfrm>
          <a:prstGeom prst="rect">
            <a:avLst/>
          </a:prstGeom>
        </p:spPr>
        <p:txBody>
          <a:bodyPr/>
          <a:lstStyle>
            <a:lvl1pPr fontAlgn="base">
              <a:spcBef>
                <a:spcPct val="0"/>
              </a:spcBef>
              <a:spcAft>
                <a:spcPct val="0"/>
              </a:spcAft>
              <a:defRPr>
                <a:latin typeface="Arial" charset="0"/>
              </a:defRPr>
            </a:lvl1pPr>
          </a:lstStyle>
          <a:p>
            <a:pPr>
              <a:defRPr/>
            </a:pPr>
            <a:fld id="{C368D18A-47D3-417B-8049-0A96DF46771A}" type="slidenum">
              <a:rPr lang="en-US"/>
              <a:pPr>
                <a:defRPr/>
              </a:pPr>
              <a:t>‹#›</a:t>
            </a:fld>
            <a:endParaRPr lang="en-US" dirty="0"/>
          </a:p>
        </p:txBody>
      </p:sp>
    </p:spTree>
    <p:extLst>
      <p:ext uri="{BB962C8B-B14F-4D97-AF65-F5344CB8AC3E}">
        <p14:creationId xmlns:p14="http://schemas.microsoft.com/office/powerpoint/2010/main" val="1571759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B3903F51-2748-48B0-9018-C173EA698384}"/>
              </a:ext>
            </a:extLst>
          </p:cNvPr>
          <p:cNvSpPr>
            <a:spLocks noGrp="1"/>
          </p:cNvSpPr>
          <p:nvPr>
            <p:ph type="sldNum" sz="quarter" idx="11"/>
          </p:nvPr>
        </p:nvSpPr>
        <p:spPr>
          <a:xfrm>
            <a:off x="8458200" y="6553200"/>
            <a:ext cx="685800" cy="287338"/>
          </a:xfrm>
          <a:prstGeom prst="rect">
            <a:avLst/>
          </a:prstGeom>
        </p:spPr>
        <p:txBody>
          <a:bodyPr/>
          <a:lstStyle>
            <a:lvl1pPr algn="ctr" fontAlgn="base">
              <a:spcBef>
                <a:spcPct val="0"/>
              </a:spcBef>
              <a:spcAft>
                <a:spcPct val="0"/>
              </a:spcAft>
              <a:defRPr>
                <a:latin typeface="Arial" charset="0"/>
              </a:defRPr>
            </a:lvl1pPr>
          </a:lstStyle>
          <a:p>
            <a:pPr>
              <a:defRPr/>
            </a:pPr>
            <a:fld id="{949C2E20-F250-44B9-B926-B8B94A013B34}" type="slidenum">
              <a:rPr lang="en-US" smtClean="0"/>
              <a:pPr>
                <a:defRPr/>
              </a:pPr>
              <a:t>‹#›</a:t>
            </a:fld>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50833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633313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descr="MasterBackground"/>
          <p:cNvPicPr>
            <a:picLocks noChangeAspect="1" noChangeArrowheads="1"/>
          </p:cNvPicPr>
          <p:nvPr/>
        </p:nvPicPr>
        <p:blipFill>
          <a:blip r:embed="rId2" cstate="print"/>
          <a:srcRect/>
          <a:stretch>
            <a:fillRect/>
          </a:stretch>
        </p:blipFill>
        <p:spPr bwMode="auto">
          <a:xfrm>
            <a:off x="0" y="0"/>
            <a:ext cx="9175750" cy="6881813"/>
          </a:xfrm>
          <a:prstGeom prst="rect">
            <a:avLst/>
          </a:prstGeom>
          <a:noFill/>
          <a:ln w="9525">
            <a:noFill/>
            <a:miter lim="800000"/>
            <a:headEnd/>
            <a:tailEnd/>
          </a:ln>
        </p:spPr>
      </p:pic>
      <p:sp>
        <p:nvSpPr>
          <p:cNvPr id="5" name="Rectangle 8"/>
          <p:cNvSpPr>
            <a:spLocks noChangeArrowheads="1"/>
          </p:cNvSpPr>
          <p:nvPr/>
        </p:nvSpPr>
        <p:spPr bwMode="white">
          <a:xfrm>
            <a:off x="152402" y="1143000"/>
            <a:ext cx="4959350" cy="990600"/>
          </a:xfrm>
          <a:prstGeom prst="rect">
            <a:avLst/>
          </a:prstGeom>
          <a:noFill/>
          <a:ln>
            <a:noFill/>
          </a:ln>
        </p:spPr>
        <p:txBody>
          <a:bodyPr lIns="91398" tIns="45698" rIns="91398" bIns="45698" anchor="b"/>
          <a:lstStyle/>
          <a:p>
            <a:pPr defTabSz="914400" eaLnBrk="0" hangingPunct="0">
              <a:spcBef>
                <a:spcPct val="20000"/>
              </a:spcBef>
              <a:tabLst>
                <a:tab pos="914109" algn="l"/>
              </a:tabLst>
              <a:defRPr/>
            </a:pPr>
            <a:r>
              <a:rPr lang="en-US" altLang="en-US" b="1" dirty="0">
                <a:solidFill>
                  <a:srgbClr val="F8F8F8"/>
                </a:solidFill>
                <a:cs typeface="Arial" charset="0"/>
              </a:rPr>
              <a:t>Commonwealth of Massachusetts</a:t>
            </a:r>
            <a:br>
              <a:rPr lang="en-US" altLang="en-US" b="1" dirty="0">
                <a:solidFill>
                  <a:srgbClr val="F8F8F8"/>
                </a:solidFill>
                <a:cs typeface="Arial" charset="0"/>
              </a:rPr>
            </a:br>
            <a:r>
              <a:rPr lang="en-US" altLang="en-US" sz="1300" b="1" dirty="0">
                <a:solidFill>
                  <a:srgbClr val="F8F8F8"/>
                </a:solidFill>
                <a:cs typeface="Arial" charset="0"/>
              </a:rPr>
              <a:t>Executive Office of Health and Human Services</a:t>
            </a:r>
            <a:br>
              <a:rPr lang="en-US" altLang="en-US" sz="1300" b="1" dirty="0">
                <a:solidFill>
                  <a:srgbClr val="F8F8F8"/>
                </a:solidFill>
                <a:cs typeface="Arial" charset="0"/>
              </a:rPr>
            </a:br>
            <a:br>
              <a:rPr lang="en-US" altLang="en-US" sz="1300" b="1" dirty="0">
                <a:solidFill>
                  <a:srgbClr val="F8F8F8"/>
                </a:solidFill>
                <a:cs typeface="Arial" charset="0"/>
              </a:rPr>
            </a:br>
            <a:endParaRPr lang="en-US" b="1" dirty="0">
              <a:solidFill>
                <a:srgbClr val="F8F8F8"/>
              </a:solidFill>
              <a:cs typeface="Arial" charset="0"/>
            </a:endParaRPr>
          </a:p>
        </p:txBody>
      </p:sp>
      <p:pic>
        <p:nvPicPr>
          <p:cNvPr id="6" name="Picture 2"/>
          <p:cNvPicPr>
            <a:picLocks noChangeAspect="1" noChangeArrowheads="1"/>
          </p:cNvPicPr>
          <p:nvPr/>
        </p:nvPicPr>
        <p:blipFill>
          <a:blip r:embed="rId3" cstate="print"/>
          <a:srcRect/>
          <a:stretch>
            <a:fillRect/>
          </a:stretch>
        </p:blipFill>
        <p:spPr bwMode="auto">
          <a:xfrm>
            <a:off x="6248400" y="1212851"/>
            <a:ext cx="2287588" cy="1149350"/>
          </a:xfrm>
          <a:prstGeom prst="rect">
            <a:avLst/>
          </a:prstGeom>
          <a:noFill/>
          <a:ln w="9525">
            <a:noFill/>
            <a:miter lim="800000"/>
            <a:headEnd/>
            <a:tailEnd/>
          </a:ln>
        </p:spPr>
      </p:pic>
      <p:sp>
        <p:nvSpPr>
          <p:cNvPr id="2" name="Title 1"/>
          <p:cNvSpPr>
            <a:spLocks noGrp="1"/>
          </p:cNvSpPr>
          <p:nvPr>
            <p:ph type="ctrTitle"/>
          </p:nvPr>
        </p:nvSpPr>
        <p:spPr>
          <a:xfrm>
            <a:off x="4876803" y="2130430"/>
            <a:ext cx="3886200" cy="1470025"/>
          </a:xfrm>
          <a:prstGeom prst="rect">
            <a:avLst/>
          </a:prstGeom>
        </p:spPr>
        <p:txBody>
          <a:bodyPr>
            <a:normAutofit/>
          </a:bodyPr>
          <a:lstStyle>
            <a:lvl1pPr>
              <a:defRPr sz="1800"/>
            </a:lvl1pPr>
          </a:lstStyle>
          <a:p>
            <a:r>
              <a:rPr lang="en-US"/>
              <a:t>Click to edit Master title style</a:t>
            </a:r>
            <a:endParaRPr lang="en-US" dirty="0"/>
          </a:p>
        </p:txBody>
      </p:sp>
      <p:sp>
        <p:nvSpPr>
          <p:cNvPr id="3" name="Subtitle 2"/>
          <p:cNvSpPr>
            <a:spLocks noGrp="1"/>
          </p:cNvSpPr>
          <p:nvPr>
            <p:ph type="subTitle" idx="1"/>
          </p:nvPr>
        </p:nvSpPr>
        <p:spPr>
          <a:xfrm>
            <a:off x="3276600" y="4114800"/>
            <a:ext cx="4495800" cy="1524000"/>
          </a:xfrm>
        </p:spPr>
        <p:txBody>
          <a:bodyPr>
            <a:normAutofit/>
          </a:bodyPr>
          <a:lstStyle>
            <a:lvl1pPr marL="0" indent="0" algn="ctr">
              <a:buNone/>
              <a:defRPr sz="1800">
                <a:solidFill>
                  <a:schemeClr val="tx1">
                    <a:tint val="75000"/>
                  </a:schemeClr>
                </a:solidFill>
              </a:defRPr>
            </a:lvl1pPr>
            <a:lvl2pPr marL="457056" indent="0" algn="ctr">
              <a:buNone/>
              <a:defRPr>
                <a:solidFill>
                  <a:schemeClr val="tx1">
                    <a:tint val="75000"/>
                  </a:schemeClr>
                </a:solidFill>
              </a:defRPr>
            </a:lvl2pPr>
            <a:lvl3pPr marL="914109" indent="0" algn="ctr">
              <a:buNone/>
              <a:defRPr>
                <a:solidFill>
                  <a:schemeClr val="tx1">
                    <a:tint val="75000"/>
                  </a:schemeClr>
                </a:solidFill>
              </a:defRPr>
            </a:lvl3pPr>
            <a:lvl4pPr marL="1371165" indent="0" algn="ctr">
              <a:buNone/>
              <a:defRPr>
                <a:solidFill>
                  <a:schemeClr val="tx1">
                    <a:tint val="75000"/>
                  </a:schemeClr>
                </a:solidFill>
              </a:defRPr>
            </a:lvl4pPr>
            <a:lvl5pPr marL="1828218" indent="0" algn="ctr">
              <a:buNone/>
              <a:defRPr>
                <a:solidFill>
                  <a:schemeClr val="tx1">
                    <a:tint val="75000"/>
                  </a:schemeClr>
                </a:solidFill>
              </a:defRPr>
            </a:lvl5pPr>
            <a:lvl6pPr marL="2285274" indent="0" algn="ctr">
              <a:buNone/>
              <a:defRPr>
                <a:solidFill>
                  <a:schemeClr val="tx1">
                    <a:tint val="75000"/>
                  </a:schemeClr>
                </a:solidFill>
              </a:defRPr>
            </a:lvl6pPr>
            <a:lvl7pPr marL="2742328" indent="0" algn="ctr">
              <a:buNone/>
              <a:defRPr>
                <a:solidFill>
                  <a:schemeClr val="tx1">
                    <a:tint val="75000"/>
                  </a:schemeClr>
                </a:solidFill>
              </a:defRPr>
            </a:lvl7pPr>
            <a:lvl8pPr marL="3199383" indent="0" algn="ctr">
              <a:buNone/>
              <a:defRPr>
                <a:solidFill>
                  <a:schemeClr val="tx1">
                    <a:tint val="75000"/>
                  </a:schemeClr>
                </a:solidFill>
              </a:defRPr>
            </a:lvl8pPr>
            <a:lvl9pPr marL="3656438" indent="0" algn="ctr">
              <a:buNone/>
              <a:defRPr>
                <a:solidFill>
                  <a:schemeClr val="tx1">
                    <a:tint val="75000"/>
                  </a:schemeClr>
                </a:solidFill>
              </a:defRPr>
            </a:lvl9pPr>
          </a:lstStyle>
          <a:p>
            <a:r>
              <a:rPr lang="en-US"/>
              <a:t>Click to edit Master subtitle style</a:t>
            </a:r>
            <a:endParaRPr lang="en-US" dirty="0"/>
          </a:p>
        </p:txBody>
      </p:sp>
      <p:sp>
        <p:nvSpPr>
          <p:cNvPr id="7"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0D19A6B9-87F3-4303-8392-3CAE39A8FA84}" type="datetime1">
              <a:rPr lang="en-US" smtClean="0"/>
              <a:pPr>
                <a:defRPr/>
              </a:pPr>
              <a:t>11/15/2023</a:t>
            </a:fld>
            <a:endParaRPr lang="en-US" dirty="0"/>
          </a:p>
        </p:txBody>
      </p:sp>
      <p:sp>
        <p:nvSpPr>
          <p:cNvPr id="8" name="Slide Number Placeholder 5"/>
          <p:cNvSpPr>
            <a:spLocks noGrp="1"/>
          </p:cNvSpPr>
          <p:nvPr>
            <p:ph type="sldNum" sz="quarter" idx="11"/>
          </p:nvPr>
        </p:nvSpPr>
        <p:spPr>
          <a:xfrm>
            <a:off x="3984625" y="6467475"/>
            <a:ext cx="685800" cy="287338"/>
          </a:xfrm>
          <a:prstGeom prst="rect">
            <a:avLst/>
          </a:prstGeom>
        </p:spPr>
        <p:txBody>
          <a:bodyPr/>
          <a:lstStyle>
            <a:lvl1pPr fontAlgn="base">
              <a:spcBef>
                <a:spcPct val="0"/>
              </a:spcBef>
              <a:spcAft>
                <a:spcPct val="0"/>
              </a:spcAft>
              <a:defRPr>
                <a:latin typeface="Arial" charset="0"/>
              </a:defRPr>
            </a:lvl1pPr>
          </a:lstStyle>
          <a:p>
            <a:pPr>
              <a:defRPr/>
            </a:pPr>
            <a:fld id="{48D10188-EC4D-40C7-880F-CA7F1DBEE75A}" type="slidenum">
              <a:rPr lang="en-US"/>
              <a:pPr>
                <a:defRPr/>
              </a:pPr>
              <a:t>‹#›</a:t>
            </a:fld>
            <a:endParaRPr lang="en-US" dirty="0"/>
          </a:p>
        </p:txBody>
      </p:sp>
    </p:spTree>
    <p:extLst>
      <p:ext uri="{BB962C8B-B14F-4D97-AF65-F5344CB8AC3E}">
        <p14:creationId xmlns:p14="http://schemas.microsoft.com/office/powerpoint/2010/main" val="2686954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D3F5025C-29AA-4112-8C77-8E68E2DB3F10}" type="datetime1">
              <a:rPr lang="en-US" smtClean="0"/>
              <a:pPr>
                <a:defRPr/>
              </a:pPr>
              <a:t>11/15/2023</a:t>
            </a:fld>
            <a:endParaRPr lang="en-US" dirty="0"/>
          </a:p>
        </p:txBody>
      </p:sp>
      <p:sp>
        <p:nvSpPr>
          <p:cNvPr id="5" name="Slide Number Placeholder 5"/>
          <p:cNvSpPr>
            <a:spLocks noGrp="1"/>
          </p:cNvSpPr>
          <p:nvPr>
            <p:ph type="sldNum" sz="quarter" idx="11"/>
          </p:nvPr>
        </p:nvSpPr>
        <p:spPr>
          <a:xfrm>
            <a:off x="3984625" y="6467475"/>
            <a:ext cx="685800" cy="287338"/>
          </a:xfrm>
          <a:prstGeom prst="rect">
            <a:avLst/>
          </a:prstGeom>
        </p:spPr>
        <p:txBody>
          <a:bodyPr/>
          <a:lstStyle>
            <a:lvl1pPr fontAlgn="base">
              <a:spcBef>
                <a:spcPct val="0"/>
              </a:spcBef>
              <a:spcAft>
                <a:spcPct val="0"/>
              </a:spcAft>
              <a:defRPr>
                <a:latin typeface="Arial" charset="0"/>
              </a:defRPr>
            </a:lvl1pPr>
          </a:lstStyle>
          <a:p>
            <a:pPr>
              <a:defRPr/>
            </a:pPr>
            <a:fld id="{949C2E20-F250-44B9-B926-B8B94A013B34}" type="slidenum">
              <a:rPr lang="en-US"/>
              <a:pPr>
                <a:defRPr/>
              </a:pPr>
              <a:t>‹#›</a:t>
            </a:fld>
            <a:endParaRPr lang="en-US" dirty="0"/>
          </a:p>
        </p:txBody>
      </p:sp>
    </p:spTree>
    <p:extLst>
      <p:ext uri="{BB962C8B-B14F-4D97-AF65-F5344CB8AC3E}">
        <p14:creationId xmlns:p14="http://schemas.microsoft.com/office/powerpoint/2010/main" val="1617737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056" indent="0">
              <a:buNone/>
              <a:defRPr sz="1800">
                <a:solidFill>
                  <a:schemeClr val="tx1">
                    <a:tint val="75000"/>
                  </a:schemeClr>
                </a:solidFill>
              </a:defRPr>
            </a:lvl2pPr>
            <a:lvl3pPr marL="914109" indent="0">
              <a:buNone/>
              <a:defRPr sz="1600">
                <a:solidFill>
                  <a:schemeClr val="tx1">
                    <a:tint val="75000"/>
                  </a:schemeClr>
                </a:solidFill>
              </a:defRPr>
            </a:lvl3pPr>
            <a:lvl4pPr marL="1371165" indent="0">
              <a:buNone/>
              <a:defRPr sz="1400">
                <a:solidFill>
                  <a:schemeClr val="tx1">
                    <a:tint val="75000"/>
                  </a:schemeClr>
                </a:solidFill>
              </a:defRPr>
            </a:lvl4pPr>
            <a:lvl5pPr marL="1828218" indent="0">
              <a:buNone/>
              <a:defRPr sz="1400">
                <a:solidFill>
                  <a:schemeClr val="tx1">
                    <a:tint val="75000"/>
                  </a:schemeClr>
                </a:solidFill>
              </a:defRPr>
            </a:lvl5pPr>
            <a:lvl6pPr marL="2285274" indent="0">
              <a:buNone/>
              <a:defRPr sz="1400">
                <a:solidFill>
                  <a:schemeClr val="tx1">
                    <a:tint val="75000"/>
                  </a:schemeClr>
                </a:solidFill>
              </a:defRPr>
            </a:lvl6pPr>
            <a:lvl7pPr marL="2742328" indent="0">
              <a:buNone/>
              <a:defRPr sz="1400">
                <a:solidFill>
                  <a:schemeClr val="tx1">
                    <a:tint val="75000"/>
                  </a:schemeClr>
                </a:solidFill>
              </a:defRPr>
            </a:lvl7pPr>
            <a:lvl8pPr marL="3199383" indent="0">
              <a:buNone/>
              <a:defRPr sz="1400">
                <a:solidFill>
                  <a:schemeClr val="tx1">
                    <a:tint val="75000"/>
                  </a:schemeClr>
                </a:solidFill>
              </a:defRPr>
            </a:lvl8pPr>
            <a:lvl9pPr marL="365643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03AF95DC-989C-4699-8D61-A1364339FDE5}" type="datetime1">
              <a:rPr lang="en-US" smtClean="0"/>
              <a:pPr>
                <a:defRPr/>
              </a:pPr>
              <a:t>11/15/2023</a:t>
            </a:fld>
            <a:endParaRPr lang="en-US" dirty="0"/>
          </a:p>
        </p:txBody>
      </p:sp>
      <p:sp>
        <p:nvSpPr>
          <p:cNvPr id="5" name="Slide Number Placeholder 5"/>
          <p:cNvSpPr>
            <a:spLocks noGrp="1"/>
          </p:cNvSpPr>
          <p:nvPr>
            <p:ph type="sldNum" sz="quarter" idx="11"/>
          </p:nvPr>
        </p:nvSpPr>
        <p:spPr>
          <a:xfrm>
            <a:off x="3984625" y="6467475"/>
            <a:ext cx="685800" cy="287338"/>
          </a:xfrm>
          <a:prstGeom prst="rect">
            <a:avLst/>
          </a:prstGeom>
        </p:spPr>
        <p:txBody>
          <a:bodyPr/>
          <a:lstStyle>
            <a:lvl1pPr fontAlgn="base">
              <a:spcBef>
                <a:spcPct val="0"/>
              </a:spcBef>
              <a:spcAft>
                <a:spcPct val="0"/>
              </a:spcAft>
              <a:defRPr>
                <a:latin typeface="Arial" charset="0"/>
              </a:defRPr>
            </a:lvl1pPr>
          </a:lstStyle>
          <a:p>
            <a:pPr>
              <a:defRPr/>
            </a:pPr>
            <a:fld id="{DD6DC581-3793-4594-88E2-9EC724FA3BF3}" type="slidenum">
              <a:rPr lang="en-US"/>
              <a:pPr>
                <a:defRPr/>
              </a:pPr>
              <a:t>‹#›</a:t>
            </a:fld>
            <a:endParaRPr lang="en-US" dirty="0"/>
          </a:p>
        </p:txBody>
      </p:sp>
    </p:spTree>
    <p:extLst>
      <p:ext uri="{BB962C8B-B14F-4D97-AF65-F5344CB8AC3E}">
        <p14:creationId xmlns:p14="http://schemas.microsoft.com/office/powerpoint/2010/main" val="4283629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image" Target="../media/image2.jpeg"/><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2.jpe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3.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0" y="0"/>
            <a:ext cx="9144000" cy="882650"/>
          </a:xfrm>
          <a:prstGeom prst="rect">
            <a:avLst/>
          </a:prstGeom>
          <a:solidFill>
            <a:srgbClr val="142C5C"/>
          </a:soli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endParaRP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0" y="6350000"/>
            <a:ext cx="1150938" cy="393700"/>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endParaRPr lang="en-US" dirty="0"/>
          </a:p>
        </p:txBody>
      </p:sp>
      <p:pic>
        <p:nvPicPr>
          <p:cNvPr id="1030" name="Picture 6" descr="best ver2b seal"/>
          <p:cNvPicPr>
            <a:picLocks noChangeAspect="1" noChangeArrowheads="1"/>
          </p:cNvPicPr>
          <p:nvPr/>
        </p:nvPicPr>
        <p:blipFill>
          <a:blip r:embed="rId8" cstate="print">
            <a:clrChange>
              <a:clrFrom>
                <a:srgbClr val="003264"/>
              </a:clrFrom>
              <a:clrTo>
                <a:srgbClr val="003264">
                  <a:alpha val="0"/>
                </a:srgbClr>
              </a:clrTo>
            </a:clrChange>
          </a:blip>
          <a:srcRect/>
          <a:stretch>
            <a:fillRect/>
          </a:stretch>
        </p:blipFill>
        <p:spPr bwMode="auto">
          <a:xfrm>
            <a:off x="31750" y="76200"/>
            <a:ext cx="746125" cy="715963"/>
          </a:xfrm>
          <a:prstGeom prst="rect">
            <a:avLst/>
          </a:prstGeom>
          <a:noFill/>
          <a:ln w="9525">
            <a:noFill/>
            <a:miter lim="800000"/>
            <a:headEnd/>
            <a:tailEnd/>
          </a:ln>
        </p:spPr>
      </p:pic>
      <p:sp>
        <p:nvSpPr>
          <p:cNvPr id="1031" name="Title Placeholder 15"/>
          <p:cNvSpPr>
            <a:spLocks noGrp="1"/>
          </p:cNvSpPr>
          <p:nvPr>
            <p:ph type="title"/>
          </p:nvPr>
        </p:nvSpPr>
        <p:spPr bwMode="auto">
          <a:xfrm>
            <a:off x="1219200" y="104775"/>
            <a:ext cx="5181600" cy="5651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pic>
        <p:nvPicPr>
          <p:cNvPr id="1032" name="Picture 1"/>
          <p:cNvPicPr>
            <a:picLocks noChangeAspect="1" noChangeArrowheads="1"/>
          </p:cNvPicPr>
          <p:nvPr userDrawn="1"/>
        </p:nvPicPr>
        <p:blipFill>
          <a:blip r:embed="rId9" cstate="print"/>
          <a:srcRect/>
          <a:stretch>
            <a:fillRect/>
          </a:stretch>
        </p:blipFill>
        <p:spPr bwMode="auto">
          <a:xfrm>
            <a:off x="6999288" y="0"/>
            <a:ext cx="2144712" cy="882650"/>
          </a:xfrm>
          <a:prstGeom prst="rect">
            <a:avLst/>
          </a:prstGeom>
          <a:noFill/>
          <a:ln w="9525">
            <a:noFill/>
            <a:miter lim="800000"/>
            <a:headEnd/>
            <a:tailEnd/>
          </a:ln>
        </p:spPr>
      </p:pic>
      <p:sp>
        <p:nvSpPr>
          <p:cNvPr id="10" name="Slide Number Placeholder 5"/>
          <p:cNvSpPr>
            <a:spLocks noGrp="1"/>
          </p:cNvSpPr>
          <p:nvPr>
            <p:ph type="sldNum" sz="quarter" idx="4"/>
          </p:nvPr>
        </p:nvSpPr>
        <p:spPr>
          <a:xfrm>
            <a:off x="4038600" y="6467475"/>
            <a:ext cx="685800" cy="287338"/>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49358C73-7429-471C-844F-4451FF8A573B}" type="slidenum">
              <a:rPr lang="en-US"/>
              <a:pPr>
                <a:defRPr/>
              </a:pPr>
              <a:t>‹#›</a:t>
            </a:fld>
            <a:endParaRPr lang="en-US" dirty="0"/>
          </a:p>
        </p:txBody>
      </p:sp>
    </p:spTree>
    <p:extLst>
      <p:ext uri="{BB962C8B-B14F-4D97-AF65-F5344CB8AC3E}">
        <p14:creationId xmlns:p14="http://schemas.microsoft.com/office/powerpoint/2010/main" val="3174723499"/>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31" r:id="rId4"/>
    <p:sldLayoutId id="2147483856" r:id="rId5"/>
    <p:sldLayoutId id="2147483857" r:id="rId6"/>
  </p:sldLayoutIdLst>
  <p:hf hdr="0" ftr="0" dt="0"/>
  <p:txStyles>
    <p:titleStyle>
      <a:lvl1pPr algn="l" rtl="0" eaLnBrk="0" fontAlgn="base" hangingPunct="0">
        <a:spcBef>
          <a:spcPct val="0"/>
        </a:spcBef>
        <a:spcAft>
          <a:spcPct val="0"/>
        </a:spcAft>
        <a:defRPr sz="2800" kern="1200">
          <a:solidFill>
            <a:schemeClr val="bg1"/>
          </a:solidFill>
          <a:latin typeface="+mj-lt"/>
          <a:ea typeface="+mj-ea"/>
          <a:cs typeface="+mj-cs"/>
        </a:defRPr>
      </a:lvl1pPr>
      <a:lvl2pPr algn="l" rtl="0" eaLnBrk="0" fontAlgn="base" hangingPunct="0">
        <a:spcBef>
          <a:spcPct val="0"/>
        </a:spcBef>
        <a:spcAft>
          <a:spcPct val="0"/>
        </a:spcAft>
        <a:defRPr sz="2800">
          <a:solidFill>
            <a:schemeClr val="bg1"/>
          </a:solidFill>
          <a:latin typeface="Calibri" pitchFamily="34" charset="0"/>
        </a:defRPr>
      </a:lvl2pPr>
      <a:lvl3pPr algn="l" rtl="0" eaLnBrk="0" fontAlgn="base" hangingPunct="0">
        <a:spcBef>
          <a:spcPct val="0"/>
        </a:spcBef>
        <a:spcAft>
          <a:spcPct val="0"/>
        </a:spcAft>
        <a:defRPr sz="2800">
          <a:solidFill>
            <a:schemeClr val="bg1"/>
          </a:solidFill>
          <a:latin typeface="Calibri" pitchFamily="34" charset="0"/>
        </a:defRPr>
      </a:lvl3pPr>
      <a:lvl4pPr algn="l" rtl="0" eaLnBrk="0" fontAlgn="base" hangingPunct="0">
        <a:spcBef>
          <a:spcPct val="0"/>
        </a:spcBef>
        <a:spcAft>
          <a:spcPct val="0"/>
        </a:spcAft>
        <a:defRPr sz="2800">
          <a:solidFill>
            <a:schemeClr val="bg1"/>
          </a:solidFill>
          <a:latin typeface="Calibri" pitchFamily="34" charset="0"/>
        </a:defRPr>
      </a:lvl4pPr>
      <a:lvl5pPr algn="l" rtl="0" eaLnBrk="0" fontAlgn="base" hangingPunct="0">
        <a:spcBef>
          <a:spcPct val="0"/>
        </a:spcBef>
        <a:spcAft>
          <a:spcPct val="0"/>
        </a:spcAft>
        <a:defRPr sz="2800">
          <a:solidFill>
            <a:schemeClr val="bg1"/>
          </a:solidFill>
          <a:latin typeface="Calibri" pitchFamily="34" charset="0"/>
        </a:defRPr>
      </a:lvl5pPr>
      <a:lvl6pPr marL="457200" algn="l" rtl="0" fontAlgn="base">
        <a:spcBef>
          <a:spcPct val="0"/>
        </a:spcBef>
        <a:spcAft>
          <a:spcPct val="0"/>
        </a:spcAft>
        <a:defRPr sz="2800">
          <a:solidFill>
            <a:schemeClr val="bg1"/>
          </a:solidFill>
          <a:latin typeface="Calibri" pitchFamily="34" charset="0"/>
        </a:defRPr>
      </a:lvl6pPr>
      <a:lvl7pPr marL="914400" algn="l" rtl="0" fontAlgn="base">
        <a:spcBef>
          <a:spcPct val="0"/>
        </a:spcBef>
        <a:spcAft>
          <a:spcPct val="0"/>
        </a:spcAft>
        <a:defRPr sz="2800">
          <a:solidFill>
            <a:schemeClr val="bg1"/>
          </a:solidFill>
          <a:latin typeface="Calibri" pitchFamily="34" charset="0"/>
        </a:defRPr>
      </a:lvl7pPr>
      <a:lvl8pPr marL="1371600" algn="l" rtl="0" fontAlgn="base">
        <a:spcBef>
          <a:spcPct val="0"/>
        </a:spcBef>
        <a:spcAft>
          <a:spcPct val="0"/>
        </a:spcAft>
        <a:defRPr sz="2800">
          <a:solidFill>
            <a:schemeClr val="bg1"/>
          </a:solidFill>
          <a:latin typeface="Calibri" pitchFamily="34" charset="0"/>
        </a:defRPr>
      </a:lvl8pPr>
      <a:lvl9pPr marL="1828800" algn="l" rtl="0" fontAlgn="base">
        <a:spcBef>
          <a:spcPct val="0"/>
        </a:spcBef>
        <a:spcAft>
          <a:spcPct val="0"/>
        </a:spcAft>
        <a:defRPr sz="28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3"/>
            <a:ext cx="9144000" cy="882650"/>
          </a:xfrm>
          <a:prstGeom prst="rect">
            <a:avLst/>
          </a:prstGeom>
          <a:solidFill>
            <a:srgbClr val="142C5C"/>
          </a:solidFill>
          <a:ln>
            <a:noFill/>
          </a:ln>
        </p:spPr>
        <p:style>
          <a:lnRef idx="2">
            <a:schemeClr val="accent1">
              <a:shade val="50000"/>
            </a:schemeClr>
          </a:lnRef>
          <a:fillRef idx="1003">
            <a:schemeClr val="dk2"/>
          </a:fillRef>
          <a:effectRef idx="0">
            <a:schemeClr val="accent1"/>
          </a:effectRef>
          <a:fontRef idx="minor">
            <a:schemeClr val="lt1"/>
          </a:fontRef>
        </p:style>
        <p:txBody>
          <a:bodyPr lIns="91411" tIns="45706" rIns="91411" bIns="45706" anchor="ctr"/>
          <a:lstStyle/>
          <a:p>
            <a:pPr algn="ctr" defTabSz="914400">
              <a:defRPr/>
            </a:pPr>
            <a:endParaRPr lang="en-US" dirty="0">
              <a:solidFill>
                <a:prstClr val="white"/>
              </a:solidFill>
            </a:endParaRPr>
          </a:p>
        </p:txBody>
      </p:sp>
      <p:sp>
        <p:nvSpPr>
          <p:cNvPr id="1027" name="Text Placeholder 2"/>
          <p:cNvSpPr>
            <a:spLocks noGrp="1"/>
          </p:cNvSpPr>
          <p:nvPr>
            <p:ph type="body" idx="1"/>
          </p:nvPr>
        </p:nvSpPr>
        <p:spPr bwMode="auto">
          <a:xfrm>
            <a:off x="457200" y="1600203"/>
            <a:ext cx="8229600" cy="4525963"/>
          </a:xfrm>
          <a:prstGeom prst="rect">
            <a:avLst/>
          </a:prstGeom>
          <a:noFill/>
          <a:ln w="9525">
            <a:noFill/>
            <a:miter lim="800000"/>
            <a:headEnd/>
            <a:tailEnd/>
          </a:ln>
        </p:spPr>
        <p:txBody>
          <a:bodyPr vert="horz" wrap="square" lIns="91411" tIns="45706" rIns="91411" bIns="4570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3" y="6350000"/>
            <a:ext cx="1150938" cy="393700"/>
          </a:xfrm>
          <a:prstGeom prst="rect">
            <a:avLst/>
          </a:prstGeom>
        </p:spPr>
        <p:txBody>
          <a:bodyPr vert="horz" lIns="91411" tIns="45706" rIns="91411" bIns="45706" rtlCol="0" anchor="ctr"/>
          <a:lstStyle>
            <a:lvl1pPr algn="l" fontAlgn="auto">
              <a:spcBef>
                <a:spcPts val="0"/>
              </a:spcBef>
              <a:spcAft>
                <a:spcPts val="0"/>
              </a:spcAft>
              <a:defRPr sz="1200">
                <a:solidFill>
                  <a:prstClr val="black">
                    <a:tint val="75000"/>
                  </a:prstClr>
                </a:solidFill>
                <a:latin typeface="Calibri"/>
              </a:defRPr>
            </a:lvl1pPr>
          </a:lstStyle>
          <a:p>
            <a:pPr defTabSz="914400">
              <a:defRPr/>
            </a:pPr>
            <a:fld id="{1F091D2E-38D2-40AD-AE26-470BCD8A23B6}" type="datetime1">
              <a:rPr lang="en-US" smtClean="0">
                <a:cs typeface="Arial" charset="0"/>
              </a:rPr>
              <a:pPr defTabSz="914400">
                <a:defRPr/>
              </a:pPr>
              <a:t>11/15/2023</a:t>
            </a:fld>
            <a:endParaRPr lang="en-US" dirty="0">
              <a:cs typeface="Arial" charset="0"/>
            </a:endParaRPr>
          </a:p>
        </p:txBody>
      </p:sp>
      <p:pic>
        <p:nvPicPr>
          <p:cNvPr id="1030" name="Picture 6" descr="best ver2b seal"/>
          <p:cNvPicPr>
            <a:picLocks noChangeAspect="1" noChangeArrowheads="1"/>
          </p:cNvPicPr>
          <p:nvPr/>
        </p:nvPicPr>
        <p:blipFill>
          <a:blip r:embed="rId14" cstate="print">
            <a:clrChange>
              <a:clrFrom>
                <a:srgbClr val="003264"/>
              </a:clrFrom>
              <a:clrTo>
                <a:srgbClr val="003264">
                  <a:alpha val="0"/>
                </a:srgbClr>
              </a:clrTo>
            </a:clrChange>
          </a:blip>
          <a:srcRect/>
          <a:stretch>
            <a:fillRect/>
          </a:stretch>
        </p:blipFill>
        <p:spPr bwMode="auto">
          <a:xfrm>
            <a:off x="31753" y="76203"/>
            <a:ext cx="746125" cy="715963"/>
          </a:xfrm>
          <a:prstGeom prst="rect">
            <a:avLst/>
          </a:prstGeom>
          <a:noFill/>
          <a:ln w="9525">
            <a:noFill/>
            <a:miter lim="800000"/>
            <a:headEnd/>
            <a:tailEnd/>
          </a:ln>
        </p:spPr>
      </p:pic>
      <p:sp>
        <p:nvSpPr>
          <p:cNvPr id="1031" name="Title Placeholder 15"/>
          <p:cNvSpPr>
            <a:spLocks noGrp="1"/>
          </p:cNvSpPr>
          <p:nvPr>
            <p:ph type="title"/>
          </p:nvPr>
        </p:nvSpPr>
        <p:spPr bwMode="auto">
          <a:xfrm>
            <a:off x="1219201" y="104775"/>
            <a:ext cx="5181600" cy="565150"/>
          </a:xfrm>
          <a:prstGeom prst="rect">
            <a:avLst/>
          </a:prstGeom>
          <a:noFill/>
          <a:ln w="9525">
            <a:noFill/>
            <a:miter lim="800000"/>
            <a:headEnd/>
            <a:tailEnd/>
          </a:ln>
        </p:spPr>
        <p:txBody>
          <a:bodyPr vert="horz" wrap="square" lIns="91411" tIns="45706" rIns="91411" bIns="45706" numCol="1" anchor="ctr" anchorCtr="0" compatLnSpc="1">
            <a:prstTxWarp prst="textNoShape">
              <a:avLst/>
            </a:prstTxWarp>
          </a:bodyPr>
          <a:lstStyle/>
          <a:p>
            <a:pPr lvl="0"/>
            <a:r>
              <a:rPr lang="en-US"/>
              <a:t>Click to edit Master title style</a:t>
            </a:r>
          </a:p>
        </p:txBody>
      </p:sp>
      <p:pic>
        <p:nvPicPr>
          <p:cNvPr id="1032" name="Picture 1"/>
          <p:cNvPicPr>
            <a:picLocks noChangeAspect="1" noChangeArrowheads="1"/>
          </p:cNvPicPr>
          <p:nvPr/>
        </p:nvPicPr>
        <p:blipFill>
          <a:blip r:embed="rId15" cstate="print"/>
          <a:srcRect/>
          <a:stretch>
            <a:fillRect/>
          </a:stretch>
        </p:blipFill>
        <p:spPr bwMode="auto">
          <a:xfrm>
            <a:off x="6999288" y="3"/>
            <a:ext cx="2144712" cy="882650"/>
          </a:xfrm>
          <a:prstGeom prst="rect">
            <a:avLst/>
          </a:prstGeom>
          <a:noFill/>
          <a:ln w="9525">
            <a:noFill/>
            <a:miter lim="800000"/>
            <a:headEnd/>
            <a:tailEnd/>
          </a:ln>
        </p:spPr>
      </p:pic>
      <p:sp>
        <p:nvSpPr>
          <p:cNvPr id="10" name="Slide Number Placeholder 5"/>
          <p:cNvSpPr>
            <a:spLocks noGrp="1"/>
          </p:cNvSpPr>
          <p:nvPr>
            <p:ph type="sldNum" sz="quarter" idx="4"/>
          </p:nvPr>
        </p:nvSpPr>
        <p:spPr>
          <a:xfrm>
            <a:off x="4038600" y="6467475"/>
            <a:ext cx="685800" cy="287338"/>
          </a:xfrm>
          <a:prstGeom prst="rect">
            <a:avLst/>
          </a:prstGeom>
        </p:spPr>
        <p:txBody>
          <a:bodyPr vert="horz" lIns="91411" tIns="45706" rIns="91411" bIns="45706" rtlCol="0" anchor="ctr"/>
          <a:lstStyle>
            <a:lvl1pPr algn="r" fontAlgn="auto">
              <a:spcBef>
                <a:spcPts val="0"/>
              </a:spcBef>
              <a:spcAft>
                <a:spcPts val="0"/>
              </a:spcAft>
              <a:defRPr sz="1200">
                <a:solidFill>
                  <a:prstClr val="black">
                    <a:tint val="75000"/>
                  </a:prstClr>
                </a:solidFill>
                <a:latin typeface="Calibri"/>
              </a:defRPr>
            </a:lvl1pPr>
          </a:lstStyle>
          <a:p>
            <a:pPr defTabSz="914400">
              <a:defRPr/>
            </a:pPr>
            <a:fld id="{49358C73-7429-471C-844F-4451FF8A573B}" type="slidenum">
              <a:rPr lang="en-US">
                <a:cs typeface="Arial" charset="0"/>
              </a:rPr>
              <a:pPr defTabSz="914400">
                <a:defRPr/>
              </a:pPr>
              <a:t>‹#›</a:t>
            </a:fld>
            <a:endParaRPr lang="en-US" dirty="0">
              <a:cs typeface="Arial" charset="0"/>
            </a:endParaRPr>
          </a:p>
        </p:txBody>
      </p:sp>
    </p:spTree>
    <p:extLst>
      <p:ext uri="{BB962C8B-B14F-4D97-AF65-F5344CB8AC3E}">
        <p14:creationId xmlns:p14="http://schemas.microsoft.com/office/powerpoint/2010/main" val="322027357"/>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Lst>
  <p:hf hdr="0" ftr="0" dt="0"/>
  <p:txStyles>
    <p:titleStyle>
      <a:lvl1pPr algn="l" rtl="0" eaLnBrk="1" fontAlgn="base" hangingPunct="1">
        <a:spcBef>
          <a:spcPct val="0"/>
        </a:spcBef>
        <a:spcAft>
          <a:spcPct val="0"/>
        </a:spcAft>
        <a:defRPr sz="2800" kern="1200">
          <a:solidFill>
            <a:schemeClr val="bg1"/>
          </a:solidFill>
          <a:latin typeface="+mj-lt"/>
          <a:ea typeface="+mj-ea"/>
          <a:cs typeface="+mj-cs"/>
        </a:defRPr>
      </a:lvl1pPr>
      <a:lvl2pPr algn="l" rtl="0" eaLnBrk="1" fontAlgn="base" hangingPunct="1">
        <a:spcBef>
          <a:spcPct val="0"/>
        </a:spcBef>
        <a:spcAft>
          <a:spcPct val="0"/>
        </a:spcAft>
        <a:defRPr sz="2800">
          <a:solidFill>
            <a:schemeClr val="bg1"/>
          </a:solidFill>
          <a:latin typeface="Calibri" pitchFamily="34" charset="0"/>
        </a:defRPr>
      </a:lvl2pPr>
      <a:lvl3pPr algn="l" rtl="0" eaLnBrk="1" fontAlgn="base" hangingPunct="1">
        <a:spcBef>
          <a:spcPct val="0"/>
        </a:spcBef>
        <a:spcAft>
          <a:spcPct val="0"/>
        </a:spcAft>
        <a:defRPr sz="2800">
          <a:solidFill>
            <a:schemeClr val="bg1"/>
          </a:solidFill>
          <a:latin typeface="Calibri" pitchFamily="34" charset="0"/>
        </a:defRPr>
      </a:lvl3pPr>
      <a:lvl4pPr algn="l" rtl="0" eaLnBrk="1" fontAlgn="base" hangingPunct="1">
        <a:spcBef>
          <a:spcPct val="0"/>
        </a:spcBef>
        <a:spcAft>
          <a:spcPct val="0"/>
        </a:spcAft>
        <a:defRPr sz="2800">
          <a:solidFill>
            <a:schemeClr val="bg1"/>
          </a:solidFill>
          <a:latin typeface="Calibri" pitchFamily="34" charset="0"/>
        </a:defRPr>
      </a:lvl4pPr>
      <a:lvl5pPr algn="l" rtl="0" eaLnBrk="1" fontAlgn="base" hangingPunct="1">
        <a:spcBef>
          <a:spcPct val="0"/>
        </a:spcBef>
        <a:spcAft>
          <a:spcPct val="0"/>
        </a:spcAft>
        <a:defRPr sz="2800">
          <a:solidFill>
            <a:schemeClr val="bg1"/>
          </a:solidFill>
          <a:latin typeface="Calibri" pitchFamily="34" charset="0"/>
        </a:defRPr>
      </a:lvl5pPr>
      <a:lvl6pPr marL="457056" algn="l" rtl="0" eaLnBrk="1" fontAlgn="base" hangingPunct="1">
        <a:spcBef>
          <a:spcPct val="0"/>
        </a:spcBef>
        <a:spcAft>
          <a:spcPct val="0"/>
        </a:spcAft>
        <a:defRPr sz="2800">
          <a:solidFill>
            <a:schemeClr val="bg1"/>
          </a:solidFill>
          <a:latin typeface="Calibri" pitchFamily="34" charset="0"/>
        </a:defRPr>
      </a:lvl6pPr>
      <a:lvl7pPr marL="914109" algn="l" rtl="0" eaLnBrk="1" fontAlgn="base" hangingPunct="1">
        <a:spcBef>
          <a:spcPct val="0"/>
        </a:spcBef>
        <a:spcAft>
          <a:spcPct val="0"/>
        </a:spcAft>
        <a:defRPr sz="2800">
          <a:solidFill>
            <a:schemeClr val="bg1"/>
          </a:solidFill>
          <a:latin typeface="Calibri" pitchFamily="34" charset="0"/>
        </a:defRPr>
      </a:lvl7pPr>
      <a:lvl8pPr marL="1371165" algn="l" rtl="0" eaLnBrk="1" fontAlgn="base" hangingPunct="1">
        <a:spcBef>
          <a:spcPct val="0"/>
        </a:spcBef>
        <a:spcAft>
          <a:spcPct val="0"/>
        </a:spcAft>
        <a:defRPr sz="2800">
          <a:solidFill>
            <a:schemeClr val="bg1"/>
          </a:solidFill>
          <a:latin typeface="Calibri" pitchFamily="34" charset="0"/>
        </a:defRPr>
      </a:lvl8pPr>
      <a:lvl9pPr marL="1828218" algn="l" rtl="0" eaLnBrk="1" fontAlgn="base" hangingPunct="1">
        <a:spcBef>
          <a:spcPct val="0"/>
        </a:spcBef>
        <a:spcAft>
          <a:spcPct val="0"/>
        </a:spcAft>
        <a:defRPr sz="2800">
          <a:solidFill>
            <a:schemeClr val="bg1"/>
          </a:solidFill>
          <a:latin typeface="Calibri" pitchFamily="34" charset="0"/>
        </a:defRPr>
      </a:lvl9pPr>
    </p:titleStyle>
    <p:bodyStyle>
      <a:lvl1pPr marL="342791" indent="-342791" algn="l" rtl="0" eaLnBrk="1" fontAlgn="base" hangingPunct="1">
        <a:spcBef>
          <a:spcPct val="20000"/>
        </a:spcBef>
        <a:spcAft>
          <a:spcPct val="0"/>
        </a:spcAft>
        <a:buFont typeface="Arial" charset="0"/>
        <a:buChar char="•"/>
        <a:defRPr b="1" kern="1200">
          <a:solidFill>
            <a:schemeClr val="tx1"/>
          </a:solidFill>
          <a:latin typeface="+mn-lt"/>
          <a:ea typeface="+mn-ea"/>
          <a:cs typeface="+mn-cs"/>
        </a:defRPr>
      </a:lvl1pPr>
      <a:lvl2pPr marL="742714" indent="-285660" algn="l" rtl="0" eaLnBrk="1" fontAlgn="base" hangingPunct="1">
        <a:spcBef>
          <a:spcPct val="20000"/>
        </a:spcBef>
        <a:spcAft>
          <a:spcPct val="0"/>
        </a:spcAft>
        <a:buFont typeface="Arial" charset="0"/>
        <a:buChar char="–"/>
        <a:defRPr kern="1200">
          <a:solidFill>
            <a:schemeClr val="tx1"/>
          </a:solidFill>
          <a:latin typeface="+mn-lt"/>
          <a:ea typeface="+mn-ea"/>
          <a:cs typeface="+mn-cs"/>
        </a:defRPr>
      </a:lvl2pPr>
      <a:lvl3pPr marL="1142636" indent="-228527" algn="l"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9691" indent="-228527" algn="l" rtl="0" eaLnBrk="1" fontAlgn="base" hangingPunct="1">
        <a:spcBef>
          <a:spcPct val="20000"/>
        </a:spcBef>
        <a:spcAft>
          <a:spcPct val="0"/>
        </a:spcAft>
        <a:buFont typeface="Arial" charset="0"/>
        <a:buChar char="–"/>
        <a:defRPr kern="1200">
          <a:solidFill>
            <a:schemeClr val="tx1"/>
          </a:solidFill>
          <a:latin typeface="+mn-lt"/>
          <a:ea typeface="+mn-ea"/>
          <a:cs typeface="+mn-cs"/>
        </a:defRPr>
      </a:lvl4pPr>
      <a:lvl5pPr marL="2056746" indent="-228527" algn="l" rtl="0" eaLnBrk="1" fontAlgn="base" hangingPunct="1">
        <a:spcBef>
          <a:spcPct val="20000"/>
        </a:spcBef>
        <a:spcAft>
          <a:spcPct val="0"/>
        </a:spcAft>
        <a:buFont typeface="Arial" charset="0"/>
        <a:buChar char="»"/>
        <a:defRPr kern="1200">
          <a:solidFill>
            <a:schemeClr val="tx1"/>
          </a:solidFill>
          <a:latin typeface="+mn-lt"/>
          <a:ea typeface="+mn-ea"/>
          <a:cs typeface="+mn-cs"/>
        </a:defRPr>
      </a:lvl5pPr>
      <a:lvl6pPr marL="2513800" indent="-228527" algn="l" defTabSz="91410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55" indent="-228527" algn="l" defTabSz="91410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10" indent="-228527" algn="l" defTabSz="91410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64" indent="-228527" algn="l" defTabSz="91410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09" rtl="0" eaLnBrk="1" latinLnBrk="0" hangingPunct="1">
        <a:defRPr sz="1800" kern="1200">
          <a:solidFill>
            <a:schemeClr val="tx1"/>
          </a:solidFill>
          <a:latin typeface="+mn-lt"/>
          <a:ea typeface="+mn-ea"/>
          <a:cs typeface="+mn-cs"/>
        </a:defRPr>
      </a:lvl1pPr>
      <a:lvl2pPr marL="457056" algn="l" defTabSz="914109" rtl="0" eaLnBrk="1" latinLnBrk="0" hangingPunct="1">
        <a:defRPr sz="1800" kern="1200">
          <a:solidFill>
            <a:schemeClr val="tx1"/>
          </a:solidFill>
          <a:latin typeface="+mn-lt"/>
          <a:ea typeface="+mn-ea"/>
          <a:cs typeface="+mn-cs"/>
        </a:defRPr>
      </a:lvl2pPr>
      <a:lvl3pPr marL="914109" algn="l" defTabSz="914109" rtl="0" eaLnBrk="1" latinLnBrk="0" hangingPunct="1">
        <a:defRPr sz="1800" kern="1200">
          <a:solidFill>
            <a:schemeClr val="tx1"/>
          </a:solidFill>
          <a:latin typeface="+mn-lt"/>
          <a:ea typeface="+mn-ea"/>
          <a:cs typeface="+mn-cs"/>
        </a:defRPr>
      </a:lvl3pPr>
      <a:lvl4pPr marL="1371165" algn="l" defTabSz="914109" rtl="0" eaLnBrk="1" latinLnBrk="0" hangingPunct="1">
        <a:defRPr sz="1800" kern="1200">
          <a:solidFill>
            <a:schemeClr val="tx1"/>
          </a:solidFill>
          <a:latin typeface="+mn-lt"/>
          <a:ea typeface="+mn-ea"/>
          <a:cs typeface="+mn-cs"/>
        </a:defRPr>
      </a:lvl4pPr>
      <a:lvl5pPr marL="1828218" algn="l" defTabSz="914109" rtl="0" eaLnBrk="1" latinLnBrk="0" hangingPunct="1">
        <a:defRPr sz="1800" kern="1200">
          <a:solidFill>
            <a:schemeClr val="tx1"/>
          </a:solidFill>
          <a:latin typeface="+mn-lt"/>
          <a:ea typeface="+mn-ea"/>
          <a:cs typeface="+mn-cs"/>
        </a:defRPr>
      </a:lvl5pPr>
      <a:lvl6pPr marL="2285274" algn="l" defTabSz="914109" rtl="0" eaLnBrk="1" latinLnBrk="0" hangingPunct="1">
        <a:defRPr sz="1800" kern="1200">
          <a:solidFill>
            <a:schemeClr val="tx1"/>
          </a:solidFill>
          <a:latin typeface="+mn-lt"/>
          <a:ea typeface="+mn-ea"/>
          <a:cs typeface="+mn-cs"/>
        </a:defRPr>
      </a:lvl6pPr>
      <a:lvl7pPr marL="2742328" algn="l" defTabSz="914109" rtl="0" eaLnBrk="1" latinLnBrk="0" hangingPunct="1">
        <a:defRPr sz="1800" kern="1200">
          <a:solidFill>
            <a:schemeClr val="tx1"/>
          </a:solidFill>
          <a:latin typeface="+mn-lt"/>
          <a:ea typeface="+mn-ea"/>
          <a:cs typeface="+mn-cs"/>
        </a:defRPr>
      </a:lvl7pPr>
      <a:lvl8pPr marL="3199383" algn="l" defTabSz="914109" rtl="0" eaLnBrk="1" latinLnBrk="0" hangingPunct="1">
        <a:defRPr sz="1800" kern="1200">
          <a:solidFill>
            <a:schemeClr val="tx1"/>
          </a:solidFill>
          <a:latin typeface="+mn-lt"/>
          <a:ea typeface="+mn-ea"/>
          <a:cs typeface="+mn-cs"/>
        </a:defRPr>
      </a:lvl8pPr>
      <a:lvl9pPr marL="3656438" algn="l" defTabSz="91410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0" y="3"/>
            <a:ext cx="9144000" cy="882650"/>
          </a:xfrm>
          <a:prstGeom prst="rect">
            <a:avLst/>
          </a:prstGeom>
          <a:solidFill>
            <a:srgbClr val="142C5C"/>
          </a:solidFill>
          <a:ln>
            <a:noFill/>
          </a:ln>
        </p:spPr>
        <p:style>
          <a:lnRef idx="2">
            <a:schemeClr val="accent1">
              <a:shade val="50000"/>
            </a:schemeClr>
          </a:lnRef>
          <a:fillRef idx="1003">
            <a:schemeClr val="dk2"/>
          </a:fillRef>
          <a:effectRef idx="0">
            <a:schemeClr val="accent1"/>
          </a:effectRef>
          <a:fontRef idx="minor">
            <a:schemeClr val="lt1"/>
          </a:fontRef>
        </p:style>
        <p:txBody>
          <a:bodyPr lIns="91411" tIns="45706" rIns="91411" bIns="45706" anchor="ctr"/>
          <a:lstStyle/>
          <a:p>
            <a:pPr algn="ctr">
              <a:defRPr/>
            </a:pPr>
            <a:endParaRPr lang="en-US" sz="1800" dirty="0">
              <a:solidFill>
                <a:prstClr val="white"/>
              </a:solidFill>
            </a:endParaRP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11" tIns="45706" rIns="91411" bIns="4570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0" name="Picture 6" descr="best ver2b seal"/>
          <p:cNvPicPr>
            <a:picLocks noChangeAspect="1" noChangeArrowheads="1"/>
          </p:cNvPicPr>
          <p:nvPr/>
        </p:nvPicPr>
        <p:blipFill>
          <a:blip r:embed="rId12" cstate="print">
            <a:clrChange>
              <a:clrFrom>
                <a:srgbClr val="003264"/>
              </a:clrFrom>
              <a:clrTo>
                <a:srgbClr val="003264">
                  <a:alpha val="0"/>
                </a:srgbClr>
              </a:clrTo>
            </a:clrChange>
          </a:blip>
          <a:srcRect/>
          <a:stretch>
            <a:fillRect/>
          </a:stretch>
        </p:blipFill>
        <p:spPr bwMode="auto">
          <a:xfrm>
            <a:off x="31758" y="76204"/>
            <a:ext cx="746125" cy="715963"/>
          </a:xfrm>
          <a:prstGeom prst="rect">
            <a:avLst/>
          </a:prstGeom>
          <a:noFill/>
          <a:ln w="9525">
            <a:noFill/>
            <a:miter lim="800000"/>
            <a:headEnd/>
            <a:tailEnd/>
          </a:ln>
        </p:spPr>
      </p:pic>
      <p:sp>
        <p:nvSpPr>
          <p:cNvPr id="1031" name="Title Placeholder 15"/>
          <p:cNvSpPr>
            <a:spLocks noGrp="1"/>
          </p:cNvSpPr>
          <p:nvPr>
            <p:ph type="title"/>
          </p:nvPr>
        </p:nvSpPr>
        <p:spPr bwMode="auto">
          <a:xfrm>
            <a:off x="836137" y="133557"/>
            <a:ext cx="6098066" cy="565150"/>
          </a:xfrm>
          <a:prstGeom prst="rect">
            <a:avLst/>
          </a:prstGeom>
          <a:noFill/>
          <a:ln w="9525">
            <a:noFill/>
            <a:miter lim="800000"/>
            <a:headEnd/>
            <a:tailEnd/>
          </a:ln>
        </p:spPr>
        <p:txBody>
          <a:bodyPr vert="horz" wrap="square" lIns="91411" tIns="45706" rIns="91411" bIns="45706" numCol="1" anchor="ctr" anchorCtr="0" compatLnSpc="1">
            <a:prstTxWarp prst="textNoShape">
              <a:avLst/>
            </a:prstTxWarp>
          </a:bodyPr>
          <a:lstStyle/>
          <a:p>
            <a:pPr lvl="0"/>
            <a:r>
              <a:rPr lang="en-US"/>
              <a:t>Click to edit Master title style</a:t>
            </a:r>
          </a:p>
        </p:txBody>
      </p:sp>
      <p:pic>
        <p:nvPicPr>
          <p:cNvPr id="1032" name="Picture 1"/>
          <p:cNvPicPr>
            <a:picLocks noChangeAspect="1" noChangeArrowheads="1"/>
          </p:cNvPicPr>
          <p:nvPr userDrawn="1"/>
        </p:nvPicPr>
        <p:blipFill>
          <a:blip r:embed="rId13" cstate="print"/>
          <a:srcRect/>
          <a:stretch>
            <a:fillRect/>
          </a:stretch>
        </p:blipFill>
        <p:spPr bwMode="auto">
          <a:xfrm>
            <a:off x="6999288" y="3"/>
            <a:ext cx="2144712" cy="882650"/>
          </a:xfrm>
          <a:prstGeom prst="rect">
            <a:avLst/>
          </a:prstGeom>
          <a:noFill/>
          <a:ln w="9525">
            <a:noFill/>
            <a:miter lim="800000"/>
            <a:headEnd/>
            <a:tailEnd/>
          </a:ln>
        </p:spPr>
      </p:pic>
      <p:sp>
        <p:nvSpPr>
          <p:cNvPr id="9" name="Slide Number Placeholder 5">
            <a:extLst>
              <a:ext uri="{FF2B5EF4-FFF2-40B4-BE49-F238E27FC236}">
                <a16:creationId xmlns:a16="http://schemas.microsoft.com/office/drawing/2014/main" id="{D9F68169-D8C9-4F33-8658-95EA08930AF6}"/>
              </a:ext>
            </a:extLst>
          </p:cNvPr>
          <p:cNvSpPr>
            <a:spLocks noGrp="1"/>
          </p:cNvSpPr>
          <p:nvPr>
            <p:ph type="sldNum" sz="quarter" idx="4"/>
          </p:nvPr>
        </p:nvSpPr>
        <p:spPr>
          <a:xfrm>
            <a:off x="8458200" y="6553200"/>
            <a:ext cx="685800" cy="287338"/>
          </a:xfrm>
          <a:prstGeom prst="rect">
            <a:avLst/>
          </a:prstGeom>
        </p:spPr>
        <p:txBody>
          <a:bodyPr/>
          <a:lstStyle>
            <a:lvl1pPr algn="ctr" fontAlgn="base">
              <a:spcBef>
                <a:spcPct val="0"/>
              </a:spcBef>
              <a:spcAft>
                <a:spcPct val="0"/>
              </a:spcAft>
              <a:defRPr sz="1000">
                <a:latin typeface="Arial" charset="0"/>
              </a:defRPr>
            </a:lvl1pPr>
          </a:lstStyle>
          <a:p>
            <a:pPr>
              <a:defRPr/>
            </a:pPr>
            <a:fld id="{949C2E20-F250-44B9-B926-B8B94A013B34}" type="slidenum">
              <a:rPr lang="en-US" smtClean="0"/>
              <a:pPr>
                <a:defRPr/>
              </a:pPr>
              <a:t>‹#›</a:t>
            </a:fld>
            <a:endParaRPr lang="en-US" dirty="0"/>
          </a:p>
        </p:txBody>
      </p:sp>
    </p:spTree>
    <p:extLst>
      <p:ext uri="{BB962C8B-B14F-4D97-AF65-F5344CB8AC3E}">
        <p14:creationId xmlns:p14="http://schemas.microsoft.com/office/powerpoint/2010/main" val="2391752850"/>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Lst>
  <p:hf hdr="0" dt="0"/>
  <p:txStyles>
    <p:titleStyle>
      <a:lvl1pPr algn="l" rtl="0" eaLnBrk="1" fontAlgn="base" hangingPunct="1">
        <a:spcBef>
          <a:spcPct val="0"/>
        </a:spcBef>
        <a:spcAft>
          <a:spcPct val="0"/>
        </a:spcAft>
        <a:defRPr sz="2800" kern="1200">
          <a:solidFill>
            <a:schemeClr val="bg1"/>
          </a:solidFill>
          <a:latin typeface="+mj-lt"/>
          <a:ea typeface="+mj-ea"/>
          <a:cs typeface="+mj-cs"/>
        </a:defRPr>
      </a:lvl1pPr>
      <a:lvl2pPr algn="l" rtl="0" eaLnBrk="1" fontAlgn="base" hangingPunct="1">
        <a:spcBef>
          <a:spcPct val="0"/>
        </a:spcBef>
        <a:spcAft>
          <a:spcPct val="0"/>
        </a:spcAft>
        <a:defRPr sz="2800">
          <a:solidFill>
            <a:schemeClr val="bg1"/>
          </a:solidFill>
          <a:latin typeface="Calibri" pitchFamily="34" charset="0"/>
        </a:defRPr>
      </a:lvl2pPr>
      <a:lvl3pPr algn="l" rtl="0" eaLnBrk="1" fontAlgn="base" hangingPunct="1">
        <a:spcBef>
          <a:spcPct val="0"/>
        </a:spcBef>
        <a:spcAft>
          <a:spcPct val="0"/>
        </a:spcAft>
        <a:defRPr sz="2800">
          <a:solidFill>
            <a:schemeClr val="bg1"/>
          </a:solidFill>
          <a:latin typeface="Calibri" pitchFamily="34" charset="0"/>
        </a:defRPr>
      </a:lvl3pPr>
      <a:lvl4pPr algn="l" rtl="0" eaLnBrk="1" fontAlgn="base" hangingPunct="1">
        <a:spcBef>
          <a:spcPct val="0"/>
        </a:spcBef>
        <a:spcAft>
          <a:spcPct val="0"/>
        </a:spcAft>
        <a:defRPr sz="2800">
          <a:solidFill>
            <a:schemeClr val="bg1"/>
          </a:solidFill>
          <a:latin typeface="Calibri" pitchFamily="34" charset="0"/>
        </a:defRPr>
      </a:lvl4pPr>
      <a:lvl5pPr algn="l" rtl="0" eaLnBrk="1" fontAlgn="base" hangingPunct="1">
        <a:spcBef>
          <a:spcPct val="0"/>
        </a:spcBef>
        <a:spcAft>
          <a:spcPct val="0"/>
        </a:spcAft>
        <a:defRPr sz="2800">
          <a:solidFill>
            <a:schemeClr val="bg1"/>
          </a:solidFill>
          <a:latin typeface="Calibri" pitchFamily="34" charset="0"/>
        </a:defRPr>
      </a:lvl5pPr>
      <a:lvl6pPr marL="457056" algn="l" rtl="0" eaLnBrk="1" fontAlgn="base" hangingPunct="1">
        <a:spcBef>
          <a:spcPct val="0"/>
        </a:spcBef>
        <a:spcAft>
          <a:spcPct val="0"/>
        </a:spcAft>
        <a:defRPr sz="2800">
          <a:solidFill>
            <a:schemeClr val="bg1"/>
          </a:solidFill>
          <a:latin typeface="Calibri" pitchFamily="34" charset="0"/>
        </a:defRPr>
      </a:lvl6pPr>
      <a:lvl7pPr marL="914109" algn="l" rtl="0" eaLnBrk="1" fontAlgn="base" hangingPunct="1">
        <a:spcBef>
          <a:spcPct val="0"/>
        </a:spcBef>
        <a:spcAft>
          <a:spcPct val="0"/>
        </a:spcAft>
        <a:defRPr sz="2800">
          <a:solidFill>
            <a:schemeClr val="bg1"/>
          </a:solidFill>
          <a:latin typeface="Calibri" pitchFamily="34" charset="0"/>
        </a:defRPr>
      </a:lvl7pPr>
      <a:lvl8pPr marL="1371165" algn="l" rtl="0" eaLnBrk="1" fontAlgn="base" hangingPunct="1">
        <a:spcBef>
          <a:spcPct val="0"/>
        </a:spcBef>
        <a:spcAft>
          <a:spcPct val="0"/>
        </a:spcAft>
        <a:defRPr sz="2800">
          <a:solidFill>
            <a:schemeClr val="bg1"/>
          </a:solidFill>
          <a:latin typeface="Calibri" pitchFamily="34" charset="0"/>
        </a:defRPr>
      </a:lvl8pPr>
      <a:lvl9pPr marL="1828218" algn="l" rtl="0" eaLnBrk="1" fontAlgn="base" hangingPunct="1">
        <a:spcBef>
          <a:spcPct val="0"/>
        </a:spcBef>
        <a:spcAft>
          <a:spcPct val="0"/>
        </a:spcAft>
        <a:defRPr sz="2800">
          <a:solidFill>
            <a:schemeClr val="bg1"/>
          </a:solidFill>
          <a:latin typeface="Calibri" pitchFamily="34" charset="0"/>
        </a:defRPr>
      </a:lvl9pPr>
    </p:titleStyle>
    <p:bodyStyle>
      <a:lvl1pPr marL="342791" indent="-342791" algn="l" rtl="0" eaLnBrk="1" fontAlgn="base" hangingPunct="1">
        <a:spcBef>
          <a:spcPct val="20000"/>
        </a:spcBef>
        <a:spcAft>
          <a:spcPct val="0"/>
        </a:spcAft>
        <a:buFont typeface="Arial" charset="0"/>
        <a:buChar char="•"/>
        <a:defRPr b="1" kern="1200">
          <a:solidFill>
            <a:schemeClr val="tx1"/>
          </a:solidFill>
          <a:latin typeface="+mn-lt"/>
          <a:ea typeface="+mn-ea"/>
          <a:cs typeface="+mn-cs"/>
        </a:defRPr>
      </a:lvl1pPr>
      <a:lvl2pPr marL="742714" indent="-285660" algn="l" rtl="0" eaLnBrk="1" fontAlgn="base" hangingPunct="1">
        <a:spcBef>
          <a:spcPct val="20000"/>
        </a:spcBef>
        <a:spcAft>
          <a:spcPct val="0"/>
        </a:spcAft>
        <a:buFont typeface="Arial" charset="0"/>
        <a:buChar char="–"/>
        <a:defRPr kern="1200">
          <a:solidFill>
            <a:schemeClr val="tx1"/>
          </a:solidFill>
          <a:latin typeface="+mn-lt"/>
          <a:ea typeface="+mn-ea"/>
          <a:cs typeface="+mn-cs"/>
        </a:defRPr>
      </a:lvl2pPr>
      <a:lvl3pPr marL="1142636" indent="-228527" algn="l"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9691" indent="-228527" algn="l" rtl="0" eaLnBrk="1" fontAlgn="base" hangingPunct="1">
        <a:spcBef>
          <a:spcPct val="20000"/>
        </a:spcBef>
        <a:spcAft>
          <a:spcPct val="0"/>
        </a:spcAft>
        <a:buFont typeface="Arial" charset="0"/>
        <a:buChar char="–"/>
        <a:defRPr kern="1200">
          <a:solidFill>
            <a:schemeClr val="tx1"/>
          </a:solidFill>
          <a:latin typeface="+mn-lt"/>
          <a:ea typeface="+mn-ea"/>
          <a:cs typeface="+mn-cs"/>
        </a:defRPr>
      </a:lvl4pPr>
      <a:lvl5pPr marL="2056746" indent="-228527" algn="l" rtl="0" eaLnBrk="1" fontAlgn="base" hangingPunct="1">
        <a:spcBef>
          <a:spcPct val="20000"/>
        </a:spcBef>
        <a:spcAft>
          <a:spcPct val="0"/>
        </a:spcAft>
        <a:buFont typeface="Arial" charset="0"/>
        <a:buChar char="»"/>
        <a:defRPr kern="1200">
          <a:solidFill>
            <a:schemeClr val="tx1"/>
          </a:solidFill>
          <a:latin typeface="+mn-lt"/>
          <a:ea typeface="+mn-ea"/>
          <a:cs typeface="+mn-cs"/>
        </a:defRPr>
      </a:lvl5pPr>
      <a:lvl6pPr marL="2513800" indent="-228527" algn="l" defTabSz="91410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55" indent="-228527" algn="l" defTabSz="91410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10" indent="-228527" algn="l" defTabSz="91410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64" indent="-228527" algn="l" defTabSz="91410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09" rtl="0" eaLnBrk="1" latinLnBrk="0" hangingPunct="1">
        <a:defRPr sz="1800" kern="1200">
          <a:solidFill>
            <a:schemeClr val="tx1"/>
          </a:solidFill>
          <a:latin typeface="+mn-lt"/>
          <a:ea typeface="+mn-ea"/>
          <a:cs typeface="+mn-cs"/>
        </a:defRPr>
      </a:lvl1pPr>
      <a:lvl2pPr marL="457056" algn="l" defTabSz="914109" rtl="0" eaLnBrk="1" latinLnBrk="0" hangingPunct="1">
        <a:defRPr sz="1800" kern="1200">
          <a:solidFill>
            <a:schemeClr val="tx1"/>
          </a:solidFill>
          <a:latin typeface="+mn-lt"/>
          <a:ea typeface="+mn-ea"/>
          <a:cs typeface="+mn-cs"/>
        </a:defRPr>
      </a:lvl2pPr>
      <a:lvl3pPr marL="914109" algn="l" defTabSz="914109" rtl="0" eaLnBrk="1" latinLnBrk="0" hangingPunct="1">
        <a:defRPr sz="1800" kern="1200">
          <a:solidFill>
            <a:schemeClr val="tx1"/>
          </a:solidFill>
          <a:latin typeface="+mn-lt"/>
          <a:ea typeface="+mn-ea"/>
          <a:cs typeface="+mn-cs"/>
        </a:defRPr>
      </a:lvl3pPr>
      <a:lvl4pPr marL="1371165" algn="l" defTabSz="914109" rtl="0" eaLnBrk="1" latinLnBrk="0" hangingPunct="1">
        <a:defRPr sz="1800" kern="1200">
          <a:solidFill>
            <a:schemeClr val="tx1"/>
          </a:solidFill>
          <a:latin typeface="+mn-lt"/>
          <a:ea typeface="+mn-ea"/>
          <a:cs typeface="+mn-cs"/>
        </a:defRPr>
      </a:lvl4pPr>
      <a:lvl5pPr marL="1828218" algn="l" defTabSz="914109" rtl="0" eaLnBrk="1" latinLnBrk="0" hangingPunct="1">
        <a:defRPr sz="1800" kern="1200">
          <a:solidFill>
            <a:schemeClr val="tx1"/>
          </a:solidFill>
          <a:latin typeface="+mn-lt"/>
          <a:ea typeface="+mn-ea"/>
          <a:cs typeface="+mn-cs"/>
        </a:defRPr>
      </a:lvl5pPr>
      <a:lvl6pPr marL="2285274" algn="l" defTabSz="914109" rtl="0" eaLnBrk="1" latinLnBrk="0" hangingPunct="1">
        <a:defRPr sz="1800" kern="1200">
          <a:solidFill>
            <a:schemeClr val="tx1"/>
          </a:solidFill>
          <a:latin typeface="+mn-lt"/>
          <a:ea typeface="+mn-ea"/>
          <a:cs typeface="+mn-cs"/>
        </a:defRPr>
      </a:lvl6pPr>
      <a:lvl7pPr marL="2742328" algn="l" defTabSz="914109" rtl="0" eaLnBrk="1" latinLnBrk="0" hangingPunct="1">
        <a:defRPr sz="1800" kern="1200">
          <a:solidFill>
            <a:schemeClr val="tx1"/>
          </a:solidFill>
          <a:latin typeface="+mn-lt"/>
          <a:ea typeface="+mn-ea"/>
          <a:cs typeface="+mn-cs"/>
        </a:defRPr>
      </a:lvl7pPr>
      <a:lvl8pPr marL="3199383" algn="l" defTabSz="914109" rtl="0" eaLnBrk="1" latinLnBrk="0" hangingPunct="1">
        <a:defRPr sz="1800" kern="1200">
          <a:solidFill>
            <a:schemeClr val="tx1"/>
          </a:solidFill>
          <a:latin typeface="+mn-lt"/>
          <a:ea typeface="+mn-ea"/>
          <a:cs typeface="+mn-cs"/>
        </a:defRPr>
      </a:lvl8pPr>
      <a:lvl9pPr marL="3656438" algn="l" defTabSz="9141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hyperlink" Target="https://vimeo.com/838636639" TargetMode="Externa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V</a:t>
            </a:r>
          </a:p>
        </p:txBody>
      </p:sp>
      <p:sp>
        <p:nvSpPr>
          <p:cNvPr id="3" name="Subtitle 2"/>
          <p:cNvSpPr>
            <a:spLocks noGrp="1"/>
          </p:cNvSpPr>
          <p:nvPr>
            <p:ph type="subTitle" idx="1"/>
          </p:nvPr>
        </p:nvSpPr>
        <p:spPr>
          <a:xfrm>
            <a:off x="3276600" y="4114800"/>
            <a:ext cx="4495800" cy="1524000"/>
          </a:xfrm>
        </p:spPr>
        <p:txBody>
          <a:bodyPr>
            <a:noAutofit/>
          </a:bodyPr>
          <a:lstStyle/>
          <a:p>
            <a:r>
              <a:rPr lang="en-US" sz="2800" dirty="0">
                <a:solidFill>
                  <a:schemeClr val="tx1"/>
                </a:solidFill>
              </a:rPr>
              <a:t>Health Information Technology Council Meeting</a:t>
            </a:r>
          </a:p>
          <a:p>
            <a:endParaRPr lang="en-US" sz="2400" dirty="0">
              <a:solidFill>
                <a:schemeClr val="tx1"/>
              </a:solidFill>
            </a:endParaRPr>
          </a:p>
          <a:p>
            <a:r>
              <a:rPr lang="en-US" sz="2400" dirty="0">
                <a:solidFill>
                  <a:schemeClr val="tx1"/>
                </a:solidFill>
              </a:rPr>
              <a:t>November 6, 2023</a:t>
            </a:r>
            <a:endParaRPr lang="en-US" sz="2400" dirty="0">
              <a:solidFill>
                <a:schemeClr val="tx1"/>
              </a:solidFill>
              <a:cs typeface="Calibri"/>
            </a:endParaRPr>
          </a:p>
        </p:txBody>
      </p:sp>
      <p:sp>
        <p:nvSpPr>
          <p:cNvPr id="6" name="Slide Number Placeholder 5"/>
          <p:cNvSpPr>
            <a:spLocks noGrp="1"/>
          </p:cNvSpPr>
          <p:nvPr>
            <p:ph type="sldNum"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8D10188-EC4D-40C7-880F-CA7F1DBEE75A}" type="slidenum">
              <a:rPr kumimoji="0" lang="en-US"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a:t>
            </a:fld>
            <a:endParaRPr kumimoji="0" lang="en-US" sz="10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4" name="TextBox 3">
            <a:extLst>
              <a:ext uri="{FF2B5EF4-FFF2-40B4-BE49-F238E27FC236}">
                <a16:creationId xmlns:a16="http://schemas.microsoft.com/office/drawing/2014/main" id="{4D4D1FC2-0954-44F2-9BE0-9D2BD350AD04}"/>
              </a:ext>
            </a:extLst>
          </p:cNvPr>
          <p:cNvSpPr txBox="1"/>
          <p:nvPr/>
        </p:nvSpPr>
        <p:spPr>
          <a:xfrm>
            <a:off x="308225" y="6102849"/>
            <a:ext cx="1684962" cy="2718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Draft Policy in Review</a:t>
            </a:r>
          </a:p>
        </p:txBody>
      </p:sp>
    </p:spTree>
    <p:extLst>
      <p:ext uri="{BB962C8B-B14F-4D97-AF65-F5344CB8AC3E}">
        <p14:creationId xmlns:p14="http://schemas.microsoft.com/office/powerpoint/2010/main" val="1523348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2023-Q2 ENS Vendor Reporting</a:t>
            </a:r>
          </a:p>
        </p:txBody>
      </p:sp>
      <p:sp>
        <p:nvSpPr>
          <p:cNvPr id="4" name="Slide Number Placeholder 3"/>
          <p:cNvSpPr>
            <a:spLocks noGrp="1"/>
          </p:cNvSpPr>
          <p:nvPr>
            <p:ph type="sldNum" sz="quarter" idx="11"/>
          </p:nvPr>
        </p:nvSpPr>
        <p:spPr/>
        <p:txBody>
          <a:bodyPr/>
          <a:lstStyle/>
          <a:p>
            <a:pPr marL="0" marR="0" lvl="0" indent="0" algn="ctr" defTabSz="454788" rtl="0" eaLnBrk="1" fontAlgn="base" latinLnBrk="0" hangingPunct="1">
              <a:lnSpc>
                <a:spcPct val="100000"/>
              </a:lnSpc>
              <a:spcBef>
                <a:spcPct val="0"/>
              </a:spcBef>
              <a:spcAft>
                <a:spcPct val="0"/>
              </a:spcAft>
              <a:buClrTx/>
              <a:buSzTx/>
              <a:buFontTx/>
              <a:buNone/>
              <a:tabLst/>
              <a:defRPr/>
            </a:pPr>
            <a:fld id="{26A24CCA-F466-43CF-BAB8-FE65B26DBD5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454788"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244086086"/>
              </p:ext>
            </p:extLst>
          </p:nvPr>
        </p:nvGraphicFramePr>
        <p:xfrm>
          <a:off x="156754" y="1503759"/>
          <a:ext cx="8830490" cy="3916540"/>
        </p:xfrm>
        <a:graphic>
          <a:graphicData uri="http://schemas.openxmlformats.org/drawingml/2006/table">
            <a:tbl>
              <a:tblPr>
                <a:tableStyleId>{073A0DAA-6AF3-43AB-8588-CEC1D06C72B9}</a:tableStyleId>
              </a:tblPr>
              <a:tblGrid>
                <a:gridCol w="4162945">
                  <a:extLst>
                    <a:ext uri="{9D8B030D-6E8A-4147-A177-3AD203B41FA5}">
                      <a16:colId xmlns:a16="http://schemas.microsoft.com/office/drawing/2014/main" val="20000"/>
                    </a:ext>
                  </a:extLst>
                </a:gridCol>
                <a:gridCol w="2398218">
                  <a:extLst>
                    <a:ext uri="{9D8B030D-6E8A-4147-A177-3AD203B41FA5}">
                      <a16:colId xmlns:a16="http://schemas.microsoft.com/office/drawing/2014/main" val="20001"/>
                    </a:ext>
                  </a:extLst>
                </a:gridCol>
                <a:gridCol w="2269327">
                  <a:extLst>
                    <a:ext uri="{9D8B030D-6E8A-4147-A177-3AD203B41FA5}">
                      <a16:colId xmlns:a16="http://schemas.microsoft.com/office/drawing/2014/main" val="20002"/>
                    </a:ext>
                  </a:extLst>
                </a:gridCol>
              </a:tblGrid>
              <a:tr h="394976">
                <a:tc>
                  <a:txBody>
                    <a:bodyPr/>
                    <a:lstStyle/>
                    <a:p>
                      <a:pPr algn="ctr" fontAlgn="b"/>
                      <a:endParaRPr lang="en-US" sz="1600" b="1" i="0" u="none" strike="noStrike" dirty="0">
                        <a:solidFill>
                          <a:schemeClr val="bg1"/>
                        </a:solidFill>
                        <a:effectLst/>
                        <a:latin typeface="+mn-lt"/>
                      </a:endParaRPr>
                    </a:p>
                  </a:txBody>
                  <a:tcPr marL="6350" marR="6350" marT="6350" marB="0" anchor="b">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en-US" sz="2000" b="1" u="sng" strike="noStrike" dirty="0">
                          <a:solidFill>
                            <a:schemeClr val="tx1"/>
                          </a:solidFill>
                          <a:effectLst/>
                        </a:rPr>
                        <a:t>Vendor A </a:t>
                      </a:r>
                      <a:endParaRPr lang="en-US" sz="2000" b="1" i="0" u="sng" strike="noStrike" dirty="0">
                        <a:solidFill>
                          <a:schemeClr val="tx1"/>
                        </a:solidFill>
                        <a:effectLst/>
                        <a:latin typeface="+mn-lt"/>
                      </a:endParaRPr>
                    </a:p>
                  </a:txBody>
                  <a:tcPr marL="6350" marR="6350" marT="6350" marB="0" anchor="ctr">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en-US" sz="2000" b="1" u="sng" strike="noStrike" dirty="0">
                          <a:solidFill>
                            <a:schemeClr val="tx1"/>
                          </a:solidFill>
                          <a:effectLst/>
                        </a:rPr>
                        <a:t>Vendor B</a:t>
                      </a:r>
                      <a:endParaRPr lang="en-US" sz="2000" b="1" i="0" u="sng" strike="noStrike" dirty="0">
                        <a:solidFill>
                          <a:schemeClr val="tx1"/>
                        </a:solidFill>
                        <a:effectLst/>
                        <a:latin typeface="+mn-lt"/>
                      </a:endParaRPr>
                    </a:p>
                  </a:txBody>
                  <a:tcPr marL="6350" marR="6350" marT="6350" marB="0" anchor="ctr">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200404">
                <a:tc>
                  <a:txBody>
                    <a:bodyPr/>
                    <a:lstStyle/>
                    <a:p>
                      <a:pPr lvl="0" algn="l" fontAlgn="b"/>
                      <a:r>
                        <a:rPr lang="en-US" sz="2000" b="1" u="none" strike="noStrike" dirty="0">
                          <a:effectLst/>
                        </a:rPr>
                        <a:t>Number of ADTs received from Massachusetts Acute Care Hospitals</a:t>
                      </a:r>
                      <a:endParaRPr lang="en-US" sz="2000" b="1" i="0" u="none" strike="noStrike" dirty="0">
                        <a:solidFill>
                          <a:srgbClr val="000000"/>
                        </a:solidFill>
                        <a:effectLst/>
                        <a:latin typeface="+mn-lt"/>
                      </a:endParaRPr>
                    </a:p>
                  </a:txBody>
                  <a:tcPr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US" sz="2000" u="none" strike="noStrike" dirty="0">
                          <a:effectLst/>
                        </a:rPr>
                        <a:t>29,973,476*</a:t>
                      </a:r>
                      <a:endParaRPr lang="en-US" sz="2000" b="0" i="0" u="none" strike="noStrike" dirty="0">
                        <a:solidFill>
                          <a:srgbClr val="000000"/>
                        </a:solidFill>
                        <a:effectLst/>
                        <a:latin typeface="+mn-lt"/>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US" sz="2000" u="none" strike="noStrike" dirty="0">
                          <a:effectLst/>
                        </a:rPr>
                        <a:t>33,488,282</a:t>
                      </a:r>
                      <a:endParaRPr lang="en-US" sz="2000" b="0" i="0" u="none" strike="noStrike" dirty="0">
                        <a:solidFill>
                          <a:srgbClr val="000000"/>
                        </a:solidFill>
                        <a:effectLst/>
                        <a:latin typeface="+mn-lt"/>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1517448">
                <a:tc>
                  <a:txBody>
                    <a:bodyPr/>
                    <a:lstStyle/>
                    <a:p>
                      <a:pPr lvl="0" algn="l" fontAlgn="b"/>
                      <a:r>
                        <a:rPr lang="en-US" sz="2000" b="1" u="none" strike="noStrike" dirty="0">
                          <a:effectLst/>
                        </a:rPr>
                        <a:t>Number of Reflected ADTs received from other ENS Vendor</a:t>
                      </a:r>
                      <a:endParaRPr lang="en-US" sz="2000" b="1" i="0" u="none" strike="noStrike" dirty="0">
                        <a:solidFill>
                          <a:srgbClr val="000000"/>
                        </a:solidFill>
                        <a:effectLst/>
                        <a:latin typeface="+mn-lt"/>
                      </a:endParaRPr>
                    </a:p>
                  </a:txBody>
                  <a:tcPr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US" sz="2000" u="none" strike="noStrike" dirty="0">
                          <a:effectLst/>
                        </a:rPr>
                        <a:t>2,840,449</a:t>
                      </a:r>
                      <a:endParaRPr lang="en-US" sz="2000" b="0" i="0" u="none" strike="noStrike" dirty="0">
                        <a:solidFill>
                          <a:srgbClr val="000000"/>
                        </a:solidFill>
                        <a:effectLst/>
                        <a:latin typeface="+mn-lt"/>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US" sz="2000" u="none" strike="noStrike" dirty="0">
                          <a:effectLst/>
                        </a:rPr>
                        <a:t>3,196,340**</a:t>
                      </a:r>
                      <a:endParaRPr lang="en-US" sz="2000" b="0" i="0" u="none" strike="noStrike" dirty="0">
                        <a:solidFill>
                          <a:srgbClr val="000000"/>
                        </a:solidFill>
                        <a:effectLst/>
                        <a:latin typeface="+mn-lt"/>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803712">
                <a:tc>
                  <a:txBody>
                    <a:bodyPr/>
                    <a:lstStyle/>
                    <a:p>
                      <a:pPr lvl="0" algn="l" fontAlgn="b"/>
                      <a:r>
                        <a:rPr lang="en-US" sz="2000" b="1" u="none" strike="noStrike" dirty="0">
                          <a:effectLst/>
                        </a:rPr>
                        <a:t>Number of Notifications sent using Reflected ADTs</a:t>
                      </a:r>
                      <a:endParaRPr lang="en-US" sz="2000" b="1" i="0" u="none" strike="noStrike" dirty="0">
                        <a:solidFill>
                          <a:srgbClr val="000000"/>
                        </a:solidFill>
                        <a:effectLst/>
                        <a:latin typeface="+mn-lt"/>
                      </a:endParaRPr>
                    </a:p>
                  </a:txBody>
                  <a:tcPr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US" sz="2000" u="none" strike="noStrike" dirty="0">
                          <a:effectLst/>
                        </a:rPr>
                        <a:t>303,203</a:t>
                      </a:r>
                      <a:endParaRPr lang="en-US" sz="2000" b="0" i="0" u="none" strike="noStrike" dirty="0">
                        <a:solidFill>
                          <a:srgbClr val="000000"/>
                        </a:solidFill>
                        <a:effectLst/>
                        <a:latin typeface="+mn-lt"/>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US" sz="2000" u="none" strike="noStrike" dirty="0">
                          <a:effectLst/>
                        </a:rPr>
                        <a:t>128,609</a:t>
                      </a:r>
                      <a:endParaRPr lang="en-US" sz="2000" b="0" i="0" u="none" strike="noStrike" dirty="0">
                        <a:solidFill>
                          <a:srgbClr val="000000"/>
                        </a:solidFill>
                        <a:effectLst/>
                        <a:latin typeface="+mn-lt"/>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bl>
          </a:graphicData>
        </a:graphic>
      </p:graphicFrame>
      <p:sp>
        <p:nvSpPr>
          <p:cNvPr id="6" name="TextBox 5"/>
          <p:cNvSpPr txBox="1"/>
          <p:nvPr/>
        </p:nvSpPr>
        <p:spPr>
          <a:xfrm>
            <a:off x="104502" y="946783"/>
            <a:ext cx="4153990" cy="461665"/>
          </a:xfrm>
          <a:prstGeom prst="rect">
            <a:avLst/>
          </a:prstGeom>
          <a:noFill/>
        </p:spPr>
        <p:txBody>
          <a:bodyPr wrap="square" rtlCol="0">
            <a:spAutoFit/>
          </a:bodyPr>
          <a:lstStyle/>
          <a:p>
            <a:pPr marL="0" marR="0" lvl="0" indent="0" algn="ctr" defTabSz="454788"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prstClr val="black"/>
                </a:solidFill>
                <a:effectLst/>
                <a:uLnTx/>
                <a:uFillTx/>
                <a:latin typeface="Calibri"/>
                <a:ea typeface="+mn-ea"/>
                <a:cs typeface="+mn-cs"/>
              </a:rPr>
              <a:t>2023-Q2 ADT Message Volume </a:t>
            </a:r>
          </a:p>
        </p:txBody>
      </p:sp>
      <p:sp>
        <p:nvSpPr>
          <p:cNvPr id="7" name="TextBox 6"/>
          <p:cNvSpPr txBox="1"/>
          <p:nvPr/>
        </p:nvSpPr>
        <p:spPr>
          <a:xfrm>
            <a:off x="169817" y="5610920"/>
            <a:ext cx="8830488" cy="830997"/>
          </a:xfrm>
          <a:prstGeom prst="rect">
            <a:avLst/>
          </a:prstGeom>
          <a:solidFill>
            <a:schemeClr val="bg1">
              <a:lumMod val="95000"/>
            </a:schemeClr>
          </a:solidFill>
        </p:spPr>
        <p:txBody>
          <a:bodyPr wrap="square" rtlCol="0">
            <a:spAutoFit/>
          </a:bodyPr>
          <a:lstStyle/>
          <a:p>
            <a:pPr marL="0" marR="0" lvl="0" indent="0" algn="l" defTabSz="454788" rtl="0" eaLnBrk="1" fontAlgn="auto" latinLnBrk="0" hangingPunct="1">
              <a:lnSpc>
                <a:spcPct val="100000"/>
              </a:lnSpc>
              <a:spcBef>
                <a:spcPts val="0"/>
              </a:spcBef>
              <a:spcAft>
                <a:spcPts val="0"/>
              </a:spcAft>
              <a:buClrTx/>
              <a:buSzTx/>
              <a:buFontTx/>
              <a:buNone/>
              <a:tabLst/>
              <a:defRPr/>
            </a:pPr>
            <a:r>
              <a:rPr lang="en-US" sz="1600" dirty="0">
                <a:solidFill>
                  <a:prstClr val="black"/>
                </a:solidFill>
                <a:latin typeface="Calibri"/>
              </a:rPr>
              <a:t>* </a:t>
            </a:r>
            <a:r>
              <a:rPr kumimoji="0" lang="en-US" sz="1600" b="0" i="0" u="none" strike="noStrike" kern="1200" cap="none" spc="0" normalizeH="0" baseline="0" noProof="0" dirty="0">
                <a:ln>
                  <a:noFill/>
                </a:ln>
                <a:solidFill>
                  <a:prstClr val="black"/>
                </a:solidFill>
                <a:effectLst/>
                <a:uLnTx/>
                <a:uFillTx/>
                <a:latin typeface="Calibri"/>
                <a:ea typeface="+mn-ea"/>
                <a:cs typeface="+mn-cs"/>
              </a:rPr>
              <a:t>Vendor A's reported ADT volume is post-processing. They aim to report raw ADT numbers from acute care hospitals in Q3.</a:t>
            </a:r>
          </a:p>
          <a:p>
            <a:pPr marL="0" marR="0" lvl="0" indent="0" algn="l" defTabSz="454788"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 Vendor B's data excludes certain ADTs from Vendor A. Changes to include these will be made in Q3.</a:t>
            </a:r>
          </a:p>
        </p:txBody>
      </p:sp>
    </p:spTree>
    <p:extLst>
      <p:ext uri="{BB962C8B-B14F-4D97-AF65-F5344CB8AC3E}">
        <p14:creationId xmlns:p14="http://schemas.microsoft.com/office/powerpoint/2010/main" val="2972702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F37FFE-4EB4-AA8C-CA19-B20ED141214C}"/>
              </a:ext>
            </a:extLst>
          </p:cNvPr>
          <p:cNvSpPr>
            <a:spLocks noGrp="1"/>
          </p:cNvSpPr>
          <p:nvPr>
            <p:ph type="title"/>
          </p:nvPr>
        </p:nvSpPr>
        <p:spPr/>
        <p:txBody>
          <a:bodyPr/>
          <a:lstStyle/>
          <a:p>
            <a:r>
              <a:rPr lang="en-US" sz="2400" dirty="0"/>
              <a:t>Q2 ENS Vendor Reporting: ADT Quality</a:t>
            </a:r>
          </a:p>
        </p:txBody>
      </p:sp>
      <p:sp>
        <p:nvSpPr>
          <p:cNvPr id="4" name="Slide Number Placeholder 3">
            <a:extLst>
              <a:ext uri="{FF2B5EF4-FFF2-40B4-BE49-F238E27FC236}">
                <a16:creationId xmlns:a16="http://schemas.microsoft.com/office/drawing/2014/main" id="{61E38A68-FF00-3EC3-161E-3957BD487948}"/>
              </a:ext>
            </a:extLst>
          </p:cNvPr>
          <p:cNvSpPr>
            <a:spLocks noGrp="1"/>
          </p:cNvSpPr>
          <p:nvPr>
            <p:ph type="sldNum" sz="quarter" idx="11"/>
          </p:nvPr>
        </p:nvSpPr>
        <p:spPr/>
        <p:txBody>
          <a:bodyPr/>
          <a:lstStyle/>
          <a:p>
            <a:pPr marL="0" marR="0" lvl="0" indent="0" algn="ctr" defTabSz="454788" rtl="0" eaLnBrk="1" fontAlgn="base" latinLnBrk="0" hangingPunct="1">
              <a:lnSpc>
                <a:spcPct val="100000"/>
              </a:lnSpc>
              <a:spcBef>
                <a:spcPct val="0"/>
              </a:spcBef>
              <a:spcAft>
                <a:spcPct val="0"/>
              </a:spcAft>
              <a:buClrTx/>
              <a:buSzTx/>
              <a:buFontTx/>
              <a:buNone/>
              <a:tabLst/>
              <a:defRPr/>
            </a:pPr>
            <a:fld id="{26A24CCA-F466-43CF-BAB8-FE65B26DBD5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454788"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11" name="Table 11">
            <a:extLst>
              <a:ext uri="{FF2B5EF4-FFF2-40B4-BE49-F238E27FC236}">
                <a16:creationId xmlns:a16="http://schemas.microsoft.com/office/drawing/2014/main" id="{B34DAD2F-9D67-E87A-54EB-038C1EB68066}"/>
              </a:ext>
            </a:extLst>
          </p:cNvPr>
          <p:cNvGraphicFramePr>
            <a:graphicFrameLocks noGrp="1"/>
          </p:cNvGraphicFramePr>
          <p:nvPr>
            <p:extLst>
              <p:ext uri="{D42A27DB-BD31-4B8C-83A1-F6EECF244321}">
                <p14:modId xmlns:p14="http://schemas.microsoft.com/office/powerpoint/2010/main" val="1304028517"/>
              </p:ext>
            </p:extLst>
          </p:nvPr>
        </p:nvGraphicFramePr>
        <p:xfrm>
          <a:off x="157306" y="955806"/>
          <a:ext cx="8829388" cy="2989177"/>
        </p:xfrm>
        <a:graphic>
          <a:graphicData uri="http://schemas.openxmlformats.org/drawingml/2006/table">
            <a:tbl>
              <a:tblPr firstRow="1" bandRow="1">
                <a:tableStyleId>{5940675A-B579-460E-94D1-54222C63F5DA}</a:tableStyleId>
              </a:tblPr>
              <a:tblGrid>
                <a:gridCol w="4792974">
                  <a:extLst>
                    <a:ext uri="{9D8B030D-6E8A-4147-A177-3AD203B41FA5}">
                      <a16:colId xmlns:a16="http://schemas.microsoft.com/office/drawing/2014/main" val="187416587"/>
                    </a:ext>
                  </a:extLst>
                </a:gridCol>
                <a:gridCol w="2024011">
                  <a:extLst>
                    <a:ext uri="{9D8B030D-6E8A-4147-A177-3AD203B41FA5}">
                      <a16:colId xmlns:a16="http://schemas.microsoft.com/office/drawing/2014/main" val="2718438511"/>
                    </a:ext>
                  </a:extLst>
                </a:gridCol>
                <a:gridCol w="2012403">
                  <a:extLst>
                    <a:ext uri="{9D8B030D-6E8A-4147-A177-3AD203B41FA5}">
                      <a16:colId xmlns:a16="http://schemas.microsoft.com/office/drawing/2014/main" val="3284350670"/>
                    </a:ext>
                  </a:extLst>
                </a:gridCol>
              </a:tblGrid>
              <a:tr h="428857">
                <a:tc>
                  <a:txBody>
                    <a:bodyPr/>
                    <a:lstStyle/>
                    <a:p>
                      <a:pPr algn="l"/>
                      <a:r>
                        <a:rPr lang="en-US" sz="1800" b="1" u="sng" dirty="0">
                          <a:solidFill>
                            <a:schemeClr val="tx1"/>
                          </a:solidFill>
                        </a:rPr>
                        <a:t>Quality of Demographic Information</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1" u="sng" dirty="0"/>
                        <a:t>Vendor A</a:t>
                      </a: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1" u="sng" dirty="0"/>
                        <a:t>Vendor B</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78436165"/>
                  </a:ext>
                </a:extLst>
              </a:tr>
              <a:tr h="338877">
                <a:tc>
                  <a:txBody>
                    <a:bodyPr/>
                    <a:lstStyle/>
                    <a:p>
                      <a:pPr lvl="0" algn="l"/>
                      <a:r>
                        <a:rPr lang="en-US" sz="1800" dirty="0"/>
                        <a:t>% including </a:t>
                      </a:r>
                      <a:r>
                        <a:rPr lang="en-US" sz="1800" b="1" dirty="0"/>
                        <a:t>Date of Birth</a:t>
                      </a:r>
                    </a:p>
                  </a:txBody>
                  <a:tcPr marL="1828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800" dirty="0"/>
                        <a:t>100%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en-US" sz="1800" dirty="0"/>
                        <a:t>100%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200384737"/>
                  </a:ext>
                </a:extLst>
              </a:tr>
              <a:tr h="338877">
                <a:tc>
                  <a:txBody>
                    <a:bodyPr/>
                    <a:lstStyle/>
                    <a:p>
                      <a:pPr lvl="0" algn="l"/>
                      <a:r>
                        <a:rPr lang="en-US" sz="1800" dirty="0"/>
                        <a:t>% including </a:t>
                      </a:r>
                      <a:r>
                        <a:rPr lang="en-US" sz="1800" b="1" dirty="0"/>
                        <a:t>Sex</a:t>
                      </a:r>
                    </a:p>
                  </a:txBody>
                  <a:tcPr marL="1828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800" dirty="0"/>
                        <a:t>100%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en-US" sz="1800" dirty="0"/>
                        <a:t>100%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526403527"/>
                  </a:ext>
                </a:extLst>
              </a:tr>
              <a:tr h="338877">
                <a:tc>
                  <a:txBody>
                    <a:bodyPr/>
                    <a:lstStyle/>
                    <a:p>
                      <a:pPr lvl="0" algn="l"/>
                      <a:r>
                        <a:rPr lang="en-US" sz="1800" dirty="0"/>
                        <a:t>% including </a:t>
                      </a:r>
                      <a:r>
                        <a:rPr lang="en-US" sz="1800" b="1" dirty="0"/>
                        <a:t>Address Line 1</a:t>
                      </a:r>
                    </a:p>
                  </a:txBody>
                  <a:tcPr marL="1828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800" dirty="0"/>
                        <a:t>99%</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en-US" sz="1800" dirty="0"/>
                        <a:t>99%</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182170460"/>
                  </a:ext>
                </a:extLst>
              </a:tr>
              <a:tr h="338877">
                <a:tc>
                  <a:txBody>
                    <a:bodyPr/>
                    <a:lstStyle/>
                    <a:p>
                      <a:pPr lvl="0" algn="l"/>
                      <a:r>
                        <a:rPr lang="en-US" sz="1800" dirty="0"/>
                        <a:t>% including </a:t>
                      </a:r>
                      <a:r>
                        <a:rPr lang="en-US" sz="1800" b="1" dirty="0"/>
                        <a:t>City/Town</a:t>
                      </a:r>
                    </a:p>
                  </a:txBody>
                  <a:tcPr marL="1828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800" dirty="0"/>
                        <a:t>99%</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en-US" sz="1800" dirty="0"/>
                        <a:t>99%</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096261984"/>
                  </a:ext>
                </a:extLst>
              </a:tr>
              <a:tr h="338877">
                <a:tc>
                  <a:txBody>
                    <a:bodyPr/>
                    <a:lstStyle/>
                    <a:p>
                      <a:pPr lvl="0" algn="l"/>
                      <a:r>
                        <a:rPr lang="en-US" sz="1800" dirty="0"/>
                        <a:t>% including </a:t>
                      </a:r>
                      <a:r>
                        <a:rPr lang="en-US" sz="1800" b="1" dirty="0"/>
                        <a:t>Zip Code</a:t>
                      </a:r>
                    </a:p>
                  </a:txBody>
                  <a:tcPr marL="1828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800" dirty="0"/>
                        <a:t>99%</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en-US" sz="1800" dirty="0"/>
                        <a:t>99%</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36820228"/>
                  </a:ext>
                </a:extLst>
              </a:tr>
              <a:tr h="338877">
                <a:tc>
                  <a:txBody>
                    <a:bodyPr/>
                    <a:lstStyle/>
                    <a:p>
                      <a:pPr lvl="0" algn="l"/>
                      <a:r>
                        <a:rPr lang="en-US" sz="1800" dirty="0"/>
                        <a:t>% including </a:t>
                      </a:r>
                      <a:r>
                        <a:rPr lang="en-US" sz="1800" b="1" dirty="0"/>
                        <a:t>Phone Number</a:t>
                      </a:r>
                    </a:p>
                  </a:txBody>
                  <a:tcPr marL="1828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800" dirty="0"/>
                        <a:t>96%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en-US" sz="1800" dirty="0"/>
                        <a:t>91%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79242669"/>
                  </a:ext>
                </a:extLst>
              </a:tr>
              <a:tr h="338877">
                <a:tc>
                  <a:txBody>
                    <a:bodyPr/>
                    <a:lstStyle/>
                    <a:p>
                      <a:pPr lvl="0" algn="l"/>
                      <a:r>
                        <a:rPr lang="en-US" sz="1800" dirty="0"/>
                        <a:t>% including </a:t>
                      </a:r>
                      <a:r>
                        <a:rPr lang="en-US" sz="1800" b="1" dirty="0"/>
                        <a:t>SSN</a:t>
                      </a:r>
                    </a:p>
                  </a:txBody>
                  <a:tcPr marL="1828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800" dirty="0"/>
                        <a:t>80%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en-US" sz="1800" dirty="0"/>
                        <a:t>68%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43797615"/>
                  </a:ext>
                </a:extLst>
              </a:tr>
            </a:tbl>
          </a:graphicData>
        </a:graphic>
      </p:graphicFrame>
      <p:graphicFrame>
        <p:nvGraphicFramePr>
          <p:cNvPr id="2" name="Table 11">
            <a:extLst>
              <a:ext uri="{FF2B5EF4-FFF2-40B4-BE49-F238E27FC236}">
                <a16:creationId xmlns:a16="http://schemas.microsoft.com/office/drawing/2014/main" id="{3516895A-B2C0-2196-FECA-668FE6DE9E75}"/>
              </a:ext>
            </a:extLst>
          </p:cNvPr>
          <p:cNvGraphicFramePr>
            <a:graphicFrameLocks noGrp="1"/>
          </p:cNvGraphicFramePr>
          <p:nvPr>
            <p:extLst>
              <p:ext uri="{D42A27DB-BD31-4B8C-83A1-F6EECF244321}">
                <p14:modId xmlns:p14="http://schemas.microsoft.com/office/powerpoint/2010/main" val="2868331464"/>
              </p:ext>
            </p:extLst>
          </p:nvPr>
        </p:nvGraphicFramePr>
        <p:xfrm>
          <a:off x="157306" y="4117925"/>
          <a:ext cx="8829388" cy="1508250"/>
        </p:xfrm>
        <a:graphic>
          <a:graphicData uri="http://schemas.openxmlformats.org/drawingml/2006/table">
            <a:tbl>
              <a:tblPr firstRow="1" bandRow="1">
                <a:tableStyleId>{5940675A-B579-460E-94D1-54222C63F5DA}</a:tableStyleId>
              </a:tblPr>
              <a:tblGrid>
                <a:gridCol w="4773905">
                  <a:extLst>
                    <a:ext uri="{9D8B030D-6E8A-4147-A177-3AD203B41FA5}">
                      <a16:colId xmlns:a16="http://schemas.microsoft.com/office/drawing/2014/main" val="187416587"/>
                    </a:ext>
                  </a:extLst>
                </a:gridCol>
                <a:gridCol w="2067477">
                  <a:extLst>
                    <a:ext uri="{9D8B030D-6E8A-4147-A177-3AD203B41FA5}">
                      <a16:colId xmlns:a16="http://schemas.microsoft.com/office/drawing/2014/main" val="2718438511"/>
                    </a:ext>
                  </a:extLst>
                </a:gridCol>
                <a:gridCol w="1988006">
                  <a:extLst>
                    <a:ext uri="{9D8B030D-6E8A-4147-A177-3AD203B41FA5}">
                      <a16:colId xmlns:a16="http://schemas.microsoft.com/office/drawing/2014/main" val="3284350670"/>
                    </a:ext>
                  </a:extLst>
                </a:gridCol>
              </a:tblGrid>
              <a:tr h="410970">
                <a:tc>
                  <a:txBody>
                    <a:bodyPr/>
                    <a:lstStyle/>
                    <a:p>
                      <a:r>
                        <a:rPr lang="en-US" sz="1800" b="1" u="sng" dirty="0">
                          <a:solidFill>
                            <a:schemeClr val="tx1"/>
                          </a:solidFill>
                        </a:rPr>
                        <a:t>Quality of Clinical Information</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1" u="sng" dirty="0"/>
                        <a:t>Vendor A</a:t>
                      </a: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1" u="sng" dirty="0"/>
                        <a:t>Vendor B</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78436165"/>
                  </a:ext>
                </a:extLst>
              </a:tr>
              <a:tr h="349757">
                <a:tc>
                  <a:txBody>
                    <a:bodyPr/>
                    <a:lstStyle/>
                    <a:p>
                      <a:pPr algn="l"/>
                      <a:r>
                        <a:rPr lang="en-US" sz="1800" dirty="0"/>
                        <a:t>% of A01 messages with </a:t>
                      </a:r>
                      <a:r>
                        <a:rPr lang="en-US" sz="1800" b="1" u="none" dirty="0"/>
                        <a:t>Chief Complaint</a:t>
                      </a:r>
                    </a:p>
                  </a:txBody>
                  <a:tcPr marL="1828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800" dirty="0"/>
                        <a:t>53%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en-US" sz="1800" dirty="0"/>
                        <a:t>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200384737"/>
                  </a:ext>
                </a:extLst>
              </a:tr>
              <a:tr h="349757">
                <a:tc>
                  <a:txBody>
                    <a:bodyPr/>
                    <a:lstStyle/>
                    <a:p>
                      <a:pPr algn="l"/>
                      <a:r>
                        <a:rPr lang="en-US" sz="1800" dirty="0"/>
                        <a:t>% of A03 messages with </a:t>
                      </a:r>
                      <a:r>
                        <a:rPr lang="en-US" sz="1800" b="1" u="none" dirty="0"/>
                        <a:t>Diagnosis Code</a:t>
                      </a:r>
                    </a:p>
                  </a:txBody>
                  <a:tcPr marL="1828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800" dirty="0"/>
                        <a:t>47%</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en-US" sz="1800" dirty="0"/>
                        <a:t>51%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526403527"/>
                  </a:ext>
                </a:extLst>
              </a:tr>
              <a:tr h="349757">
                <a:tc>
                  <a:txBody>
                    <a:bodyPr/>
                    <a:lstStyle/>
                    <a:p>
                      <a:pPr algn="l"/>
                      <a:r>
                        <a:rPr lang="en-US" sz="1800" dirty="0"/>
                        <a:t>% of A03 messages with </a:t>
                      </a:r>
                      <a:r>
                        <a:rPr lang="en-US" sz="1800" b="1" u="none" dirty="0"/>
                        <a:t>Diagnosis Description</a:t>
                      </a:r>
                    </a:p>
                  </a:txBody>
                  <a:tcPr marL="1828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800" dirty="0"/>
                        <a:t>47%</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en-US" sz="1800" dirty="0"/>
                        <a:t>51%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182170460"/>
                  </a:ext>
                </a:extLst>
              </a:tr>
            </a:tbl>
          </a:graphicData>
        </a:graphic>
      </p:graphicFrame>
      <p:sp>
        <p:nvSpPr>
          <p:cNvPr id="5" name="TextBox 4">
            <a:extLst>
              <a:ext uri="{FF2B5EF4-FFF2-40B4-BE49-F238E27FC236}">
                <a16:creationId xmlns:a16="http://schemas.microsoft.com/office/drawing/2014/main" id="{1A2435AC-3842-ED89-277C-0DABC7E95A43}"/>
              </a:ext>
            </a:extLst>
          </p:cNvPr>
          <p:cNvSpPr txBox="1"/>
          <p:nvPr/>
        </p:nvSpPr>
        <p:spPr>
          <a:xfrm>
            <a:off x="157306" y="5799118"/>
            <a:ext cx="8829388" cy="954107"/>
          </a:xfrm>
          <a:prstGeom prst="rect">
            <a:avLst/>
          </a:prstGeom>
          <a:solidFill>
            <a:schemeClr val="bg1">
              <a:lumMod val="95000"/>
            </a:schemeClr>
          </a:solidFill>
        </p:spPr>
        <p:txBody>
          <a:bodyPr wrap="square" rtlCol="0">
            <a:spAutoFit/>
          </a:bodyPr>
          <a:lstStyle/>
          <a:p>
            <a:pPr marL="0" marR="0" lvl="0" indent="0" algn="l" defTabSz="45478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Quality of Clinical Information Table Notes: </a:t>
            </a:r>
          </a:p>
          <a:p>
            <a:pPr marR="0" lvl="0" algn="l" defTabSz="454788" rtl="0" eaLnBrk="1" fontAlgn="auto" latinLnBrk="0" hangingPunct="1">
              <a:lnSpc>
                <a:spcPct val="100000"/>
              </a:lnSpc>
              <a:spcBef>
                <a:spcPts val="0"/>
              </a:spcBef>
              <a:spcAft>
                <a:spcPts val="0"/>
              </a:spcAft>
              <a:buClrTx/>
              <a:buSzTx/>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A01 Message: Admit Message</a:t>
            </a:r>
          </a:p>
          <a:p>
            <a:pPr marR="0" lvl="0" algn="l" defTabSz="454788" rtl="0" eaLnBrk="1" fontAlgn="auto" latinLnBrk="0" hangingPunct="1">
              <a:lnSpc>
                <a:spcPct val="100000"/>
              </a:lnSpc>
              <a:spcBef>
                <a:spcPts val="0"/>
              </a:spcBef>
              <a:spcAft>
                <a:spcPts val="0"/>
              </a:spcAft>
              <a:buClrTx/>
              <a:buSzTx/>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A03 Message: Discharge Message</a:t>
            </a:r>
          </a:p>
          <a:p>
            <a:pPr marR="0" lvl="0" algn="l" defTabSz="454788" rtl="0" eaLnBrk="1" fontAlgn="auto" latinLnBrk="0" hangingPunct="1">
              <a:lnSpc>
                <a:spcPct val="100000"/>
              </a:lnSpc>
              <a:spcBef>
                <a:spcPts val="0"/>
              </a:spcBef>
              <a:spcAft>
                <a:spcPts val="0"/>
              </a:spcAft>
              <a:buClrTx/>
              <a:buSzTx/>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 Vendor B does not currently process Chief Complaint information. </a:t>
            </a:r>
          </a:p>
        </p:txBody>
      </p:sp>
    </p:spTree>
    <p:extLst>
      <p:ext uri="{BB962C8B-B14F-4D97-AF65-F5344CB8AC3E}">
        <p14:creationId xmlns:p14="http://schemas.microsoft.com/office/powerpoint/2010/main" val="2612652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t>Q2 ENS Vendor Reporting: Organizations Receiving Alerts</a:t>
            </a:r>
          </a:p>
        </p:txBody>
      </p:sp>
      <p:sp>
        <p:nvSpPr>
          <p:cNvPr id="4" name="Slide Number Placeholder 3"/>
          <p:cNvSpPr>
            <a:spLocks noGrp="1"/>
          </p:cNvSpPr>
          <p:nvPr>
            <p:ph type="sldNum" sz="quarter" idx="11"/>
          </p:nvPr>
        </p:nvSpPr>
        <p:spPr/>
        <p:txBody>
          <a:bodyPr/>
          <a:lstStyle/>
          <a:p>
            <a:pPr marL="0" marR="0" lvl="0" indent="0" algn="ctr" defTabSz="454788" rtl="0" eaLnBrk="1" fontAlgn="base" latinLnBrk="0" hangingPunct="1">
              <a:lnSpc>
                <a:spcPct val="100000"/>
              </a:lnSpc>
              <a:spcBef>
                <a:spcPct val="0"/>
              </a:spcBef>
              <a:spcAft>
                <a:spcPct val="0"/>
              </a:spcAft>
              <a:buClrTx/>
              <a:buSzTx/>
              <a:buFontTx/>
              <a:buNone/>
              <a:tabLst/>
              <a:defRPr/>
            </a:pPr>
            <a:fld id="{26A24CCA-F466-43CF-BAB8-FE65B26DBD5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454788"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2" name="Chart 1">
            <a:extLst>
              <a:ext uri="{FF2B5EF4-FFF2-40B4-BE49-F238E27FC236}">
                <a16:creationId xmlns:a16="http://schemas.microsoft.com/office/drawing/2014/main" id="{C74E62A7-D792-C5CB-3AB4-A303D6070C6C}"/>
              </a:ext>
            </a:extLst>
          </p:cNvPr>
          <p:cNvGraphicFramePr>
            <a:graphicFrameLocks/>
          </p:cNvGraphicFramePr>
          <p:nvPr/>
        </p:nvGraphicFramePr>
        <p:xfrm>
          <a:off x="491867" y="1376916"/>
          <a:ext cx="7918487" cy="443909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FC54D3F5-A494-E87C-6117-DD34B5BCB6EE}"/>
              </a:ext>
            </a:extLst>
          </p:cNvPr>
          <p:cNvSpPr txBox="1"/>
          <p:nvPr/>
        </p:nvSpPr>
        <p:spPr>
          <a:xfrm>
            <a:off x="1555085" y="5977599"/>
            <a:ext cx="6230679" cy="261610"/>
          </a:xfrm>
          <a:prstGeom prst="rect">
            <a:avLst/>
          </a:prstGeom>
          <a:noFill/>
        </p:spPr>
        <p:txBody>
          <a:bodyPr wrap="square" rtlCol="0">
            <a:spAutoFit/>
          </a:bodyPr>
          <a:lstStyle/>
          <a:p>
            <a:r>
              <a:rPr lang="en-US" sz="1100" b="1" dirty="0"/>
              <a:t>Note: </a:t>
            </a:r>
            <a:r>
              <a:rPr lang="en-US" sz="1100" dirty="0"/>
              <a:t>Many organizations represent multiple facilities, which were not included in these counts.</a:t>
            </a:r>
          </a:p>
        </p:txBody>
      </p:sp>
    </p:spTree>
    <p:extLst>
      <p:ext uri="{BB962C8B-B14F-4D97-AF65-F5344CB8AC3E}">
        <p14:creationId xmlns:p14="http://schemas.microsoft.com/office/powerpoint/2010/main" val="1339928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ctrTitle"/>
          </p:nvPr>
        </p:nvSpPr>
        <p:spPr>
          <a:xfrm>
            <a:off x="3176337" y="3039446"/>
            <a:ext cx="5771409" cy="2556707"/>
          </a:xfrm>
        </p:spPr>
        <p:txBody>
          <a:bodyPr>
            <a:normAutofit fontScale="90000"/>
          </a:bodyPr>
          <a:lstStyle/>
          <a:p>
            <a:pPr algn="ctr" eaLnBrk="1" hangingPunct="1"/>
            <a:br>
              <a:rPr lang="en-US" sz="3200" b="1" dirty="0">
                <a:solidFill>
                  <a:schemeClr val="tx1"/>
                </a:solidFill>
              </a:rPr>
            </a:br>
            <a:br>
              <a:rPr lang="en-US" sz="3200" b="1" dirty="0">
                <a:solidFill>
                  <a:schemeClr val="tx1"/>
                </a:solidFill>
              </a:rPr>
            </a:br>
            <a:br>
              <a:rPr lang="en-US" sz="3200" b="1" dirty="0">
                <a:solidFill>
                  <a:schemeClr val="tx1"/>
                </a:solidFill>
              </a:rPr>
            </a:br>
            <a:r>
              <a:rPr lang="en-US" sz="3100" b="1" dirty="0">
                <a:solidFill>
                  <a:schemeClr val="tx1"/>
                </a:solidFill>
              </a:rPr>
              <a:t>Statewide</a:t>
            </a:r>
            <a:r>
              <a:rPr lang="en-US" sz="3200" b="1" dirty="0">
                <a:solidFill>
                  <a:schemeClr val="tx1"/>
                </a:solidFill>
              </a:rPr>
              <a:t> ENS Framework Challenges and Opportunities</a:t>
            </a:r>
            <a:br>
              <a:rPr lang="en-US" sz="3200" b="1" dirty="0">
                <a:solidFill>
                  <a:schemeClr val="tx1"/>
                </a:solidFill>
              </a:rPr>
            </a:br>
            <a:r>
              <a:rPr lang="en-US" sz="2700" i="1" dirty="0">
                <a:solidFill>
                  <a:schemeClr val="tx1"/>
                </a:solidFill>
              </a:rPr>
              <a:t>Angela Miller &amp; Liz Reardon</a:t>
            </a:r>
            <a:br>
              <a:rPr lang="en-US" sz="3200" b="1" dirty="0">
                <a:solidFill>
                  <a:schemeClr val="tx1"/>
                </a:solidFill>
              </a:rPr>
            </a:br>
            <a:br>
              <a:rPr lang="en-US" sz="3200" b="1" i="1" dirty="0">
                <a:solidFill>
                  <a:schemeClr val="tx1"/>
                </a:solidFill>
              </a:rPr>
            </a:br>
            <a:endParaRPr lang="en-US" sz="3200" b="1" i="1" dirty="0">
              <a:solidFill>
                <a:schemeClr val="tx1"/>
              </a:solidFill>
            </a:endParaRPr>
          </a:p>
        </p:txBody>
      </p:sp>
      <p:sp>
        <p:nvSpPr>
          <p:cNvPr id="3" name="Subtitle 2"/>
          <p:cNvSpPr>
            <a:spLocks noGrp="1"/>
          </p:cNvSpPr>
          <p:nvPr>
            <p:ph type="subTitle" idx="1"/>
          </p:nvPr>
        </p:nvSpPr>
        <p:spPr>
          <a:xfrm>
            <a:off x="2781300" y="5536836"/>
            <a:ext cx="5962650" cy="588473"/>
          </a:xfrm>
        </p:spPr>
        <p:txBody>
          <a:bodyPr rtlCol="0">
            <a:normAutofit/>
          </a:bodyPr>
          <a:lstStyle/>
          <a:p>
            <a:pPr eaLnBrk="1" fontAlgn="auto" hangingPunct="1">
              <a:spcAft>
                <a:spcPts val="0"/>
              </a:spcAft>
              <a:buFont typeface="Arial" pitchFamily="34" charset="0"/>
              <a:buNone/>
              <a:defRPr/>
            </a:pPr>
            <a:endParaRPr lang="en-US" dirty="0"/>
          </a:p>
          <a:p>
            <a:pPr eaLnBrk="1" fontAlgn="auto" hangingPunct="1">
              <a:spcBef>
                <a:spcPts val="0"/>
              </a:spcBef>
              <a:spcAft>
                <a:spcPts val="0"/>
              </a:spcAft>
              <a:buFont typeface="Arial" pitchFamily="34" charset="0"/>
              <a:buNone/>
              <a:defRPr/>
            </a:pPr>
            <a:endParaRPr lang="en-US" dirty="0"/>
          </a:p>
        </p:txBody>
      </p:sp>
      <p:sp>
        <p:nvSpPr>
          <p:cNvPr id="2" name="TextBox 1"/>
          <p:cNvSpPr txBox="1"/>
          <p:nvPr/>
        </p:nvSpPr>
        <p:spPr>
          <a:xfrm>
            <a:off x="7203056" y="6374922"/>
            <a:ext cx="1694631" cy="369332"/>
          </a:xfrm>
          <a:prstGeom prst="rect">
            <a:avLst/>
          </a:prstGeom>
          <a:noFill/>
        </p:spPr>
        <p:txBody>
          <a:bodyPr wrap="none" rtlCol="0">
            <a:spAutoFit/>
          </a:bodyPr>
          <a:lstStyle/>
          <a:p>
            <a:r>
              <a:rPr lang="en-US" dirty="0">
                <a:solidFill>
                  <a:prstClr val="white">
                    <a:lumMod val="65000"/>
                  </a:prstClr>
                </a:solidFill>
              </a:rPr>
              <a:t>November 2023</a:t>
            </a:r>
          </a:p>
        </p:txBody>
      </p:sp>
    </p:spTree>
    <p:extLst>
      <p:ext uri="{BB962C8B-B14F-4D97-AF65-F5344CB8AC3E}">
        <p14:creationId xmlns:p14="http://schemas.microsoft.com/office/powerpoint/2010/main" val="2795903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104775"/>
            <a:ext cx="5181600" cy="565150"/>
          </a:xfrm>
        </p:spPr>
        <p:txBody>
          <a:bodyPr wrap="square" anchor="ctr">
            <a:normAutofit/>
          </a:bodyPr>
          <a:lstStyle/>
          <a:p>
            <a:r>
              <a:rPr lang="en-US" dirty="0"/>
              <a:t>Challenges and Opportunities</a:t>
            </a:r>
          </a:p>
        </p:txBody>
      </p:sp>
      <p:sp>
        <p:nvSpPr>
          <p:cNvPr id="4" name="Slide Number Placeholder 3"/>
          <p:cNvSpPr>
            <a:spLocks noGrp="1"/>
          </p:cNvSpPr>
          <p:nvPr>
            <p:ph type="sldNum" sz="quarter" idx="11"/>
          </p:nvPr>
        </p:nvSpPr>
        <p:spPr>
          <a:xfrm>
            <a:off x="3984625" y="6400800"/>
            <a:ext cx="685800" cy="287338"/>
          </a:xfrm>
        </p:spPr>
        <p:txBody>
          <a:bodyPr anchor="ctr">
            <a:normAutofit/>
          </a:bodyPr>
          <a:lstStyle/>
          <a:p>
            <a:pPr>
              <a:spcAft>
                <a:spcPts val="600"/>
              </a:spcAft>
              <a:defRPr/>
            </a:pPr>
            <a:fld id="{26A24CCA-F466-43CF-BAB8-FE65B26DBD54}" type="slidenum">
              <a:rPr lang="en-US" smtClean="0"/>
              <a:pPr>
                <a:spcAft>
                  <a:spcPts val="600"/>
                </a:spcAft>
                <a:defRPr/>
              </a:pPr>
              <a:t>14</a:t>
            </a:fld>
            <a:endParaRPr lang="en-US"/>
          </a:p>
        </p:txBody>
      </p:sp>
      <p:grpSp>
        <p:nvGrpSpPr>
          <p:cNvPr id="2" name="Group 1">
            <a:extLst>
              <a:ext uri="{FF2B5EF4-FFF2-40B4-BE49-F238E27FC236}">
                <a16:creationId xmlns:a16="http://schemas.microsoft.com/office/drawing/2014/main" id="{92CA60CE-FC32-5C15-89AC-30CE57BF19E2}"/>
              </a:ext>
            </a:extLst>
          </p:cNvPr>
          <p:cNvGrpSpPr/>
          <p:nvPr/>
        </p:nvGrpSpPr>
        <p:grpSpPr>
          <a:xfrm>
            <a:off x="443060" y="1489564"/>
            <a:ext cx="8257880" cy="4052314"/>
            <a:chOff x="457200" y="2338650"/>
            <a:chExt cx="8257880" cy="4052314"/>
          </a:xfrm>
        </p:grpSpPr>
        <p:sp>
          <p:nvSpPr>
            <p:cNvPr id="5" name="Rectangle: Rounded Corners 4">
              <a:extLst>
                <a:ext uri="{FF2B5EF4-FFF2-40B4-BE49-F238E27FC236}">
                  <a16:creationId xmlns:a16="http://schemas.microsoft.com/office/drawing/2014/main" id="{1EADC668-13D2-0902-FAC5-3A92F31C61E9}"/>
                </a:ext>
              </a:extLst>
            </p:cNvPr>
            <p:cNvSpPr/>
            <p:nvPr/>
          </p:nvSpPr>
          <p:spPr>
            <a:xfrm>
              <a:off x="457200" y="2338650"/>
              <a:ext cx="8229600" cy="1355138"/>
            </a:xfrm>
            <a:prstGeom prst="roundRect">
              <a:avLst>
                <a:gd name="adj" fmla="val 10000"/>
              </a:avLst>
            </a:prstGeom>
            <a:solidFill>
              <a:schemeClr val="bg1"/>
            </a:solidFill>
          </p:spPr>
          <p:style>
            <a:lnRef idx="0">
              <a:schemeClr val="accent3">
                <a:hueOff val="0"/>
                <a:satOff val="0"/>
                <a:lumOff val="0"/>
                <a:alphaOff val="0"/>
              </a:schemeClr>
            </a:lnRef>
            <a:fillRef idx="1">
              <a:scrgbClr r="0" g="0" b="0"/>
            </a:fillRef>
            <a:effectRef idx="0">
              <a:schemeClr val="accent3">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7" name="Rectangle 6" descr="Presentation with Checklist">
              <a:extLst>
                <a:ext uri="{FF2B5EF4-FFF2-40B4-BE49-F238E27FC236}">
                  <a16:creationId xmlns:a16="http://schemas.microsoft.com/office/drawing/2014/main" id="{54146C78-AF02-E16A-6C15-3DDD7AC36A27}"/>
                </a:ext>
              </a:extLst>
            </p:cNvPr>
            <p:cNvSpPr/>
            <p:nvPr/>
          </p:nvSpPr>
          <p:spPr>
            <a:xfrm>
              <a:off x="2467105" y="4939219"/>
              <a:ext cx="745326" cy="745326"/>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US" dirty="0"/>
            </a:p>
          </p:txBody>
        </p:sp>
        <p:sp>
          <p:nvSpPr>
            <p:cNvPr id="8" name="Freeform: Shape 7">
              <a:extLst>
                <a:ext uri="{FF2B5EF4-FFF2-40B4-BE49-F238E27FC236}">
                  <a16:creationId xmlns:a16="http://schemas.microsoft.com/office/drawing/2014/main" id="{204A46EC-2C7A-8FB0-7DFE-A956A92D6EFD}"/>
                </a:ext>
              </a:extLst>
            </p:cNvPr>
            <p:cNvSpPr/>
            <p:nvPr/>
          </p:nvSpPr>
          <p:spPr>
            <a:xfrm>
              <a:off x="2022384" y="2338650"/>
              <a:ext cx="6692696" cy="1253636"/>
            </a:xfrm>
            <a:custGeom>
              <a:avLst/>
              <a:gdLst>
                <a:gd name="connsiteX0" fmla="*/ 0 w 6662885"/>
                <a:gd name="connsiteY0" fmla="*/ 0 h 1355138"/>
                <a:gd name="connsiteX1" fmla="*/ 6662885 w 6662885"/>
                <a:gd name="connsiteY1" fmla="*/ 0 h 1355138"/>
                <a:gd name="connsiteX2" fmla="*/ 6662885 w 6662885"/>
                <a:gd name="connsiteY2" fmla="*/ 1355138 h 1355138"/>
                <a:gd name="connsiteX3" fmla="*/ 0 w 6662885"/>
                <a:gd name="connsiteY3" fmla="*/ 1355138 h 1355138"/>
                <a:gd name="connsiteX4" fmla="*/ 0 w 6662885"/>
                <a:gd name="connsiteY4" fmla="*/ 0 h 1355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2885" h="1355138">
                  <a:moveTo>
                    <a:pt x="0" y="0"/>
                  </a:moveTo>
                  <a:lnTo>
                    <a:pt x="6662885" y="0"/>
                  </a:lnTo>
                  <a:lnTo>
                    <a:pt x="6662885" y="1355138"/>
                  </a:lnTo>
                  <a:lnTo>
                    <a:pt x="0" y="13551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3419" tIns="143419" rIns="143419" bIns="143419" numCol="1" spcCol="1270" anchor="ctr" anchorCtr="0">
              <a:noAutofit/>
            </a:bodyPr>
            <a:lstStyle/>
            <a:p>
              <a:pPr marL="0" lvl="0" indent="0" algn="l" defTabSz="1111250">
                <a:lnSpc>
                  <a:spcPct val="90000"/>
                </a:lnSpc>
                <a:spcBef>
                  <a:spcPct val="0"/>
                </a:spcBef>
                <a:spcAft>
                  <a:spcPct val="35000"/>
                </a:spcAft>
                <a:buNone/>
              </a:pPr>
              <a:r>
                <a:rPr lang="en-US" sz="2500" b="1" dirty="0"/>
                <a:t>C</a:t>
              </a:r>
              <a:r>
                <a:rPr lang="en-US" sz="2500" b="1" i="0" kern="1200" dirty="0"/>
                <a:t>hallenges </a:t>
              </a:r>
              <a:r>
                <a:rPr lang="en-US" sz="2500" b="1" dirty="0"/>
                <a:t>within </a:t>
              </a:r>
              <a:r>
                <a:rPr lang="en-US" sz="2500" b="1" i="0" kern="1200" dirty="0"/>
                <a:t>the Statewide ENS Framework</a:t>
              </a:r>
              <a:endParaRPr lang="en-US" sz="2500" b="1" kern="1200" dirty="0"/>
            </a:p>
          </p:txBody>
        </p:sp>
        <p:sp>
          <p:nvSpPr>
            <p:cNvPr id="9" name="Rectangle: Rounded Corners 8">
              <a:extLst>
                <a:ext uri="{FF2B5EF4-FFF2-40B4-BE49-F238E27FC236}">
                  <a16:creationId xmlns:a16="http://schemas.microsoft.com/office/drawing/2014/main" id="{F81156EB-7092-1043-FDCD-B0BC11001BA3}"/>
                </a:ext>
              </a:extLst>
            </p:cNvPr>
            <p:cNvSpPr/>
            <p:nvPr/>
          </p:nvSpPr>
          <p:spPr>
            <a:xfrm>
              <a:off x="457200" y="3899515"/>
              <a:ext cx="8229600" cy="489605"/>
            </a:xfrm>
            <a:prstGeom prst="roundRect">
              <a:avLst>
                <a:gd name="adj" fmla="val 10000"/>
              </a:avLst>
            </a:prstGeom>
            <a:solidFill>
              <a:schemeClr val="bg1"/>
            </a:solidFill>
          </p:spPr>
          <p:style>
            <a:lnRef idx="0">
              <a:schemeClr val="accent3">
                <a:hueOff val="0"/>
                <a:satOff val="0"/>
                <a:lumOff val="0"/>
                <a:alphaOff val="0"/>
              </a:schemeClr>
            </a:lnRef>
            <a:fillRef idx="1">
              <a:scrgbClr r="0" g="0" b="0"/>
            </a:fillRef>
            <a:effectRef idx="0">
              <a:schemeClr val="accent3">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0" name="Rectangle 9" descr="Playbook with solid fill">
              <a:extLst>
                <a:ext uri="{FF2B5EF4-FFF2-40B4-BE49-F238E27FC236}">
                  <a16:creationId xmlns:a16="http://schemas.microsoft.com/office/drawing/2014/main" id="{1ADE5E39-7EFF-EBEA-26C7-9B4ED6458F80}"/>
                </a:ext>
              </a:extLst>
            </p:cNvPr>
            <p:cNvSpPr/>
            <p:nvPr/>
          </p:nvSpPr>
          <p:spPr>
            <a:xfrm>
              <a:off x="1023883" y="2643556"/>
              <a:ext cx="745326" cy="745326"/>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US"/>
            </a:p>
          </p:txBody>
        </p:sp>
        <p:sp>
          <p:nvSpPr>
            <p:cNvPr id="11" name="Freeform: Shape 10">
              <a:extLst>
                <a:ext uri="{FF2B5EF4-FFF2-40B4-BE49-F238E27FC236}">
                  <a16:creationId xmlns:a16="http://schemas.microsoft.com/office/drawing/2014/main" id="{7E6EE6FE-AAF3-3F0F-616C-8CC275612D19}"/>
                </a:ext>
              </a:extLst>
            </p:cNvPr>
            <p:cNvSpPr/>
            <p:nvPr/>
          </p:nvSpPr>
          <p:spPr>
            <a:xfrm>
              <a:off x="3502165" y="3440773"/>
              <a:ext cx="3703320" cy="1355138"/>
            </a:xfrm>
            <a:custGeom>
              <a:avLst/>
              <a:gdLst>
                <a:gd name="connsiteX0" fmla="*/ 0 w 3703320"/>
                <a:gd name="connsiteY0" fmla="*/ 0 h 1355138"/>
                <a:gd name="connsiteX1" fmla="*/ 3703320 w 3703320"/>
                <a:gd name="connsiteY1" fmla="*/ 0 h 1355138"/>
                <a:gd name="connsiteX2" fmla="*/ 3703320 w 3703320"/>
                <a:gd name="connsiteY2" fmla="*/ 1355138 h 1355138"/>
                <a:gd name="connsiteX3" fmla="*/ 0 w 3703320"/>
                <a:gd name="connsiteY3" fmla="*/ 1355138 h 1355138"/>
                <a:gd name="connsiteX4" fmla="*/ 0 w 3703320"/>
                <a:gd name="connsiteY4" fmla="*/ 0 h 1355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3320" h="1355138">
                  <a:moveTo>
                    <a:pt x="0" y="0"/>
                  </a:moveTo>
                  <a:lnTo>
                    <a:pt x="3703320" y="0"/>
                  </a:lnTo>
                  <a:lnTo>
                    <a:pt x="3703320" y="1355138"/>
                  </a:lnTo>
                  <a:lnTo>
                    <a:pt x="0" y="13551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3419" tIns="143419" rIns="143419" bIns="143419" numCol="1" spcCol="1270" anchor="ctr" anchorCtr="0">
              <a:noAutofit/>
            </a:bodyPr>
            <a:lstStyle/>
            <a:p>
              <a:pPr marL="0" lvl="0" indent="0" algn="l" defTabSz="1111250">
                <a:lnSpc>
                  <a:spcPct val="90000"/>
                </a:lnSpc>
                <a:spcBef>
                  <a:spcPct val="0"/>
                </a:spcBef>
                <a:spcAft>
                  <a:spcPct val="35000"/>
                </a:spcAft>
                <a:buNone/>
              </a:pPr>
              <a:r>
                <a:rPr lang="en-US" sz="2500" i="0" kern="1200" dirty="0"/>
                <a:t>Issues identified with;</a:t>
              </a:r>
              <a:endParaRPr lang="en-US" sz="2500" kern="1200" dirty="0"/>
            </a:p>
          </p:txBody>
        </p:sp>
        <p:sp>
          <p:nvSpPr>
            <p:cNvPr id="12" name="Freeform: Shape 11">
              <a:extLst>
                <a:ext uri="{FF2B5EF4-FFF2-40B4-BE49-F238E27FC236}">
                  <a16:creationId xmlns:a16="http://schemas.microsoft.com/office/drawing/2014/main" id="{F70F80F2-4A52-7E99-A35E-4D4B94F468B4}"/>
                </a:ext>
              </a:extLst>
            </p:cNvPr>
            <p:cNvSpPr/>
            <p:nvPr/>
          </p:nvSpPr>
          <p:spPr>
            <a:xfrm>
              <a:off x="3502165" y="4577084"/>
              <a:ext cx="5183103" cy="1813880"/>
            </a:xfrm>
            <a:custGeom>
              <a:avLst/>
              <a:gdLst>
                <a:gd name="connsiteX0" fmla="*/ 0 w 2959565"/>
                <a:gd name="connsiteY0" fmla="*/ 0 h 1355138"/>
                <a:gd name="connsiteX1" fmla="*/ 2959565 w 2959565"/>
                <a:gd name="connsiteY1" fmla="*/ 0 h 1355138"/>
                <a:gd name="connsiteX2" fmla="*/ 2959565 w 2959565"/>
                <a:gd name="connsiteY2" fmla="*/ 1355138 h 1355138"/>
                <a:gd name="connsiteX3" fmla="*/ 0 w 2959565"/>
                <a:gd name="connsiteY3" fmla="*/ 1355138 h 1355138"/>
                <a:gd name="connsiteX4" fmla="*/ 0 w 2959565"/>
                <a:gd name="connsiteY4" fmla="*/ 0 h 1355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9565" h="1355138">
                  <a:moveTo>
                    <a:pt x="0" y="0"/>
                  </a:moveTo>
                  <a:lnTo>
                    <a:pt x="2959565" y="0"/>
                  </a:lnTo>
                  <a:lnTo>
                    <a:pt x="2959565" y="1355138"/>
                  </a:lnTo>
                  <a:lnTo>
                    <a:pt x="0" y="13551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3419" tIns="143419" rIns="143419" bIns="143419" numCol="1" spcCol="1270" anchor="ctr" anchorCtr="0">
              <a:noAutofit/>
            </a:bodyPr>
            <a:lstStyle/>
            <a:p>
              <a:pPr marL="342900" lvl="0" indent="-342900" algn="l" defTabSz="711200">
                <a:lnSpc>
                  <a:spcPct val="90000"/>
                </a:lnSpc>
                <a:spcBef>
                  <a:spcPct val="0"/>
                </a:spcBef>
                <a:spcAft>
                  <a:spcPct val="35000"/>
                </a:spcAft>
                <a:buFont typeface="Arial" panose="020B0604020202020204" pitchFamily="34" charset="0"/>
                <a:buChar char="•"/>
              </a:pPr>
              <a:r>
                <a:rPr lang="en-US" sz="2000" b="0" i="0" kern="1200" dirty="0"/>
                <a:t>Acute Care Hospital ADT Feeds</a:t>
              </a:r>
              <a:endParaRPr lang="en-US" sz="2000" kern="1200" dirty="0"/>
            </a:p>
            <a:p>
              <a:pPr marL="342900" lvl="0" indent="-342900" algn="l" defTabSz="711200">
                <a:lnSpc>
                  <a:spcPct val="90000"/>
                </a:lnSpc>
                <a:spcBef>
                  <a:spcPct val="0"/>
                </a:spcBef>
                <a:spcAft>
                  <a:spcPct val="35000"/>
                </a:spcAft>
                <a:buFont typeface="Arial" panose="020B0604020202020204" pitchFamily="34" charset="0"/>
                <a:buChar char="•"/>
              </a:pPr>
              <a:r>
                <a:rPr lang="en-US" sz="2000" b="0" i="0" kern="1200" dirty="0"/>
                <a:t>Certified ENS Vendor Processes</a:t>
              </a:r>
              <a:endParaRPr lang="en-US" sz="2000" kern="1200" dirty="0"/>
            </a:p>
            <a:p>
              <a:pPr marL="342900" lvl="0" indent="-342900" algn="l" defTabSz="711200">
                <a:lnSpc>
                  <a:spcPct val="90000"/>
                </a:lnSpc>
                <a:spcBef>
                  <a:spcPct val="0"/>
                </a:spcBef>
                <a:spcAft>
                  <a:spcPct val="35000"/>
                </a:spcAft>
                <a:buFont typeface="Arial" panose="020B0604020202020204" pitchFamily="34" charset="0"/>
                <a:buChar char="•"/>
              </a:pPr>
              <a:r>
                <a:rPr lang="en-US" sz="2000" b="0" i="0" kern="1200" dirty="0"/>
                <a:t>Understanding by Provider Organizations</a:t>
              </a:r>
              <a:endParaRPr lang="en-US" sz="2000" kern="1200" dirty="0"/>
            </a:p>
            <a:p>
              <a:pPr marL="342900" lvl="0" indent="-342900" algn="l" defTabSz="711200">
                <a:lnSpc>
                  <a:spcPct val="90000"/>
                </a:lnSpc>
                <a:spcBef>
                  <a:spcPct val="0"/>
                </a:spcBef>
                <a:spcAft>
                  <a:spcPct val="35000"/>
                </a:spcAft>
                <a:buFont typeface="Arial" panose="020B0604020202020204" pitchFamily="34" charset="0"/>
                <a:buChar char="•"/>
              </a:pPr>
              <a:r>
                <a:rPr lang="en-US" sz="2000" b="0" i="0" kern="1200" dirty="0"/>
                <a:t>Participation of Free-Standing Psychiatric Hospitals</a:t>
              </a:r>
              <a:endParaRPr lang="en-US" sz="2000" kern="1200" dirty="0"/>
            </a:p>
          </p:txBody>
        </p:sp>
      </p:grpSp>
    </p:spTree>
    <p:extLst>
      <p:ext uri="{BB962C8B-B14F-4D97-AF65-F5344CB8AC3E}">
        <p14:creationId xmlns:p14="http://schemas.microsoft.com/office/powerpoint/2010/main" val="4241691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l">
              <a:buFont typeface="Arial" panose="020B0604020202020204" pitchFamily="34" charset="0"/>
              <a:buChar char="•"/>
            </a:pPr>
            <a:r>
              <a:rPr lang="en-US" b="1" i="0" dirty="0">
                <a:solidFill>
                  <a:srgbClr val="374151"/>
                </a:solidFill>
                <a:effectLst/>
              </a:rPr>
              <a:t>Acute Care Hospital ADT Feeds Challenges</a:t>
            </a:r>
            <a:r>
              <a:rPr lang="en-US" b="0" i="0" dirty="0">
                <a:solidFill>
                  <a:srgbClr val="374151"/>
                </a:solidFill>
                <a:effectLst/>
              </a:rPr>
              <a:t>:</a:t>
            </a:r>
          </a:p>
          <a:p>
            <a:pPr lvl="1" algn="l">
              <a:buFont typeface="Symbol" panose="05050102010706020507" pitchFamily="18" charset="2"/>
              <a:buChar char="-"/>
            </a:pPr>
            <a:r>
              <a:rPr lang="en-US" b="0" i="0" dirty="0">
                <a:solidFill>
                  <a:srgbClr val="374151"/>
                </a:solidFill>
                <a:effectLst/>
              </a:rPr>
              <a:t>Variations in direct ADT feeds to ENS vendors.</a:t>
            </a:r>
          </a:p>
          <a:p>
            <a:pPr lvl="1" algn="l">
              <a:buFont typeface="Symbol" panose="05050102010706020507" pitchFamily="18" charset="2"/>
              <a:buChar char="-"/>
            </a:pPr>
            <a:r>
              <a:rPr lang="en-US" b="0" i="0" dirty="0">
                <a:solidFill>
                  <a:srgbClr val="374151"/>
                </a:solidFill>
                <a:effectLst/>
              </a:rPr>
              <a:t>Incomplete ADT feeds to vendors despite regulations.</a:t>
            </a:r>
          </a:p>
          <a:p>
            <a:pPr lvl="1" algn="l">
              <a:buFont typeface="Symbol" panose="05050102010706020507" pitchFamily="18" charset="2"/>
              <a:buChar char="-"/>
            </a:pPr>
            <a:r>
              <a:rPr lang="en-US" b="0" i="0" dirty="0">
                <a:solidFill>
                  <a:srgbClr val="374151"/>
                </a:solidFill>
                <a:effectLst/>
              </a:rPr>
              <a:t>Common data quality issues hinder ADT alert utility.</a:t>
            </a:r>
          </a:p>
          <a:p>
            <a:pPr lvl="1" algn="l">
              <a:buFont typeface="Symbol" panose="05050102010706020507" pitchFamily="18" charset="2"/>
              <a:buChar char="-"/>
            </a:pPr>
            <a:r>
              <a:rPr lang="en-US" b="0" i="0" dirty="0">
                <a:solidFill>
                  <a:srgbClr val="374151"/>
                </a:solidFill>
                <a:effectLst/>
              </a:rPr>
              <a:t>Hospitals filter out specific health information due to regulatory interpretations.</a:t>
            </a:r>
          </a:p>
          <a:p>
            <a:pPr marL="457200" lvl="1" indent="0" algn="l">
              <a:buNone/>
            </a:pPr>
            <a:endParaRPr lang="en-US" b="0" i="0" dirty="0">
              <a:solidFill>
                <a:srgbClr val="374151"/>
              </a:solidFill>
              <a:effectLst/>
            </a:endParaRPr>
          </a:p>
          <a:p>
            <a:pPr algn="l">
              <a:buFont typeface="Arial" panose="020B0604020202020204" pitchFamily="34" charset="0"/>
              <a:buChar char="•"/>
            </a:pPr>
            <a:r>
              <a:rPr lang="en-US" b="1" i="0" dirty="0">
                <a:solidFill>
                  <a:srgbClr val="374151"/>
                </a:solidFill>
                <a:effectLst/>
              </a:rPr>
              <a:t>Certified ENS Vendors Challenges</a:t>
            </a:r>
            <a:r>
              <a:rPr lang="en-US" b="0" i="0" dirty="0">
                <a:solidFill>
                  <a:srgbClr val="374151"/>
                </a:solidFill>
                <a:effectLst/>
              </a:rPr>
              <a:t>:</a:t>
            </a:r>
          </a:p>
          <a:p>
            <a:pPr lvl="1" algn="l">
              <a:buFont typeface="Symbol" panose="05050102010706020507" pitchFamily="18" charset="2"/>
              <a:buChar char="-"/>
            </a:pPr>
            <a:r>
              <a:rPr lang="en-US" b="0" i="0" dirty="0">
                <a:solidFill>
                  <a:srgbClr val="374151"/>
                </a:solidFill>
                <a:effectLst/>
              </a:rPr>
              <a:t>Reflection based on facility level, leading to incomplete ADT reflections.</a:t>
            </a:r>
          </a:p>
          <a:p>
            <a:pPr lvl="1" algn="l">
              <a:buFont typeface="Symbol" panose="05050102010706020507" pitchFamily="18" charset="2"/>
              <a:buChar char="-"/>
            </a:pPr>
            <a:r>
              <a:rPr lang="en-US" b="0" i="0" dirty="0">
                <a:solidFill>
                  <a:srgbClr val="374151"/>
                </a:solidFill>
                <a:effectLst/>
              </a:rPr>
              <a:t>Varying data quality requirements complicate reflected feed processing.</a:t>
            </a:r>
          </a:p>
          <a:p>
            <a:pPr lvl="1" algn="l">
              <a:buFont typeface="Symbol" panose="05050102010706020507" pitchFamily="18" charset="2"/>
              <a:buChar char="-"/>
            </a:pPr>
            <a:r>
              <a:rPr lang="en-US" b="0" i="0" dirty="0">
                <a:solidFill>
                  <a:srgbClr val="374151"/>
                </a:solidFill>
                <a:effectLst/>
              </a:rPr>
              <a:t>No post-go-live data quality monitoring; hospitals bear the responsibility.</a:t>
            </a:r>
          </a:p>
          <a:p>
            <a:pPr lvl="1" algn="l">
              <a:buFont typeface="Symbol" panose="05050102010706020507" pitchFamily="18" charset="2"/>
              <a:buChar char="-"/>
            </a:pPr>
            <a:r>
              <a:rPr lang="en-US" b="0" i="0" dirty="0">
                <a:solidFill>
                  <a:srgbClr val="374151"/>
                </a:solidFill>
                <a:effectLst/>
              </a:rPr>
              <a:t>Difficulties in ENS Vendor Quarterly Reporting.</a:t>
            </a:r>
          </a:p>
        </p:txBody>
      </p:sp>
      <p:sp>
        <p:nvSpPr>
          <p:cNvPr id="3" name="Title 2"/>
          <p:cNvSpPr>
            <a:spLocks noGrp="1"/>
          </p:cNvSpPr>
          <p:nvPr>
            <p:ph type="title"/>
          </p:nvPr>
        </p:nvSpPr>
        <p:spPr>
          <a:xfrm>
            <a:off x="853439" y="139212"/>
            <a:ext cx="5856849" cy="565150"/>
          </a:xfrm>
        </p:spPr>
        <p:txBody>
          <a:bodyPr/>
          <a:lstStyle/>
          <a:p>
            <a:r>
              <a:rPr lang="en-US" dirty="0"/>
              <a:t>Challenges with Acute Care Hospital Feeds &amp; ENS Vendors</a:t>
            </a:r>
          </a:p>
        </p:txBody>
      </p:sp>
      <p:sp>
        <p:nvSpPr>
          <p:cNvPr id="4" name="Slide Number Placeholder 3"/>
          <p:cNvSpPr>
            <a:spLocks noGrp="1"/>
          </p:cNvSpPr>
          <p:nvPr>
            <p:ph type="sldNum" sz="quarter" idx="11"/>
          </p:nvPr>
        </p:nvSpPr>
        <p:spPr/>
        <p:txBody>
          <a:bodyPr/>
          <a:lstStyle/>
          <a:p>
            <a:pPr>
              <a:defRPr/>
            </a:pPr>
            <a:fld id="{26A24CCA-F466-43CF-BAB8-FE65B26DBD54}" type="slidenum">
              <a:rPr lang="en-US" smtClean="0"/>
              <a:t>15</a:t>
            </a:fld>
            <a:endParaRPr lang="en-US" dirty="0"/>
          </a:p>
        </p:txBody>
      </p:sp>
    </p:spTree>
    <p:extLst>
      <p:ext uri="{BB962C8B-B14F-4D97-AF65-F5344CB8AC3E}">
        <p14:creationId xmlns:p14="http://schemas.microsoft.com/office/powerpoint/2010/main" val="3450204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l">
              <a:buFont typeface="Arial" panose="020B0604020202020204" pitchFamily="34" charset="0"/>
              <a:buChar char="•"/>
            </a:pPr>
            <a:r>
              <a:rPr lang="en-US" b="1" i="0" dirty="0">
                <a:solidFill>
                  <a:srgbClr val="374151"/>
                </a:solidFill>
                <a:effectLst/>
              </a:rPr>
              <a:t>Understanding by Provider Organizations Challenges</a:t>
            </a:r>
            <a:r>
              <a:rPr lang="en-US" b="0" i="0" dirty="0">
                <a:solidFill>
                  <a:srgbClr val="374151"/>
                </a:solidFill>
                <a:effectLst/>
              </a:rPr>
              <a:t>:</a:t>
            </a:r>
          </a:p>
          <a:p>
            <a:pPr lvl="1" algn="l">
              <a:buFont typeface="Symbol" panose="05050102010706020507" pitchFamily="18" charset="2"/>
              <a:buChar char="-"/>
            </a:pPr>
            <a:r>
              <a:rPr lang="en-US" b="0" i="0" dirty="0">
                <a:solidFill>
                  <a:srgbClr val="374151"/>
                </a:solidFill>
                <a:effectLst/>
              </a:rPr>
              <a:t>Multiple ENS alert sources lead to confusion and can overwhelm clinical workflows</a:t>
            </a:r>
          </a:p>
          <a:p>
            <a:pPr>
              <a:buFont typeface="Arial" panose="020B0604020202020204" pitchFamily="34" charset="0"/>
              <a:buChar char="•"/>
            </a:pPr>
            <a:endParaRPr lang="en-US" b="0" i="0" dirty="0">
              <a:solidFill>
                <a:srgbClr val="374151"/>
              </a:solidFill>
              <a:effectLst/>
            </a:endParaRPr>
          </a:p>
          <a:p>
            <a:pPr algn="l">
              <a:buFont typeface="Arial" panose="020B0604020202020204" pitchFamily="34" charset="0"/>
              <a:buChar char="•"/>
            </a:pPr>
            <a:r>
              <a:rPr lang="en-US" b="1" i="0" dirty="0">
                <a:solidFill>
                  <a:srgbClr val="374151"/>
                </a:solidFill>
                <a:effectLst/>
              </a:rPr>
              <a:t>Participation of Free-Standing Psychiatric Hospitals Challenges</a:t>
            </a:r>
            <a:r>
              <a:rPr lang="en-US" b="0" i="0" dirty="0">
                <a:solidFill>
                  <a:srgbClr val="374151"/>
                </a:solidFill>
                <a:effectLst/>
              </a:rPr>
              <a:t>:</a:t>
            </a:r>
          </a:p>
          <a:p>
            <a:pPr lvl="1" algn="l">
              <a:buFont typeface="Symbol" panose="05050102010706020507" pitchFamily="18" charset="2"/>
              <a:buChar char="-"/>
            </a:pPr>
            <a:r>
              <a:rPr lang="en-US" b="0" i="0" dirty="0">
                <a:solidFill>
                  <a:srgbClr val="374151"/>
                </a:solidFill>
                <a:effectLst/>
              </a:rPr>
              <a:t>Despite technical capabilities, psychiatric hospitals aren't sharing ADTs with ENS Vendors, likely due to Behavioral Health privacy regulation concerns.</a:t>
            </a:r>
          </a:p>
          <a:p>
            <a:pPr lvl="1" algn="l">
              <a:buFont typeface="Symbol" panose="05050102010706020507" pitchFamily="18" charset="2"/>
              <a:buChar char="-"/>
            </a:pPr>
            <a:endParaRPr lang="en-US" dirty="0">
              <a:solidFill>
                <a:srgbClr val="374151"/>
              </a:solidFill>
            </a:endParaRPr>
          </a:p>
          <a:p>
            <a:pPr>
              <a:buFont typeface="Symbol" panose="05050102010706020507" pitchFamily="18" charset="2"/>
              <a:buChar char="-"/>
            </a:pPr>
            <a:endParaRPr lang="en-US" b="0" i="0" dirty="0">
              <a:solidFill>
                <a:srgbClr val="374151"/>
              </a:solidFill>
              <a:effectLst/>
            </a:endParaRPr>
          </a:p>
          <a:p>
            <a:pPr marL="0" indent="0">
              <a:buNone/>
            </a:pPr>
            <a:endParaRPr lang="en-US" b="0" i="0" dirty="0">
              <a:solidFill>
                <a:srgbClr val="374151"/>
              </a:solidFill>
              <a:effectLst/>
            </a:endParaRPr>
          </a:p>
          <a:p>
            <a:pPr>
              <a:buFont typeface="Symbol" panose="05050102010706020507" pitchFamily="18" charset="2"/>
              <a:buChar char="-"/>
            </a:pPr>
            <a:endParaRPr lang="en-US" b="0" i="0" dirty="0">
              <a:solidFill>
                <a:srgbClr val="374151"/>
              </a:solidFill>
              <a:effectLst/>
            </a:endParaRPr>
          </a:p>
        </p:txBody>
      </p:sp>
      <p:sp>
        <p:nvSpPr>
          <p:cNvPr id="3" name="Title 2"/>
          <p:cNvSpPr>
            <a:spLocks noGrp="1"/>
          </p:cNvSpPr>
          <p:nvPr>
            <p:ph type="title"/>
          </p:nvPr>
        </p:nvSpPr>
        <p:spPr>
          <a:xfrm>
            <a:off x="1219199" y="104775"/>
            <a:ext cx="5758375" cy="565150"/>
          </a:xfrm>
        </p:spPr>
        <p:txBody>
          <a:bodyPr/>
          <a:lstStyle/>
          <a:p>
            <a:r>
              <a:rPr lang="en-US" dirty="0"/>
              <a:t>Provider Specific Challenges</a:t>
            </a:r>
          </a:p>
        </p:txBody>
      </p:sp>
      <p:sp>
        <p:nvSpPr>
          <p:cNvPr id="4" name="Slide Number Placeholder 3"/>
          <p:cNvSpPr>
            <a:spLocks noGrp="1"/>
          </p:cNvSpPr>
          <p:nvPr>
            <p:ph type="sldNum" sz="quarter" idx="11"/>
          </p:nvPr>
        </p:nvSpPr>
        <p:spPr/>
        <p:txBody>
          <a:bodyPr/>
          <a:lstStyle/>
          <a:p>
            <a:pPr>
              <a:defRPr/>
            </a:pPr>
            <a:fld id="{26A24CCA-F466-43CF-BAB8-FE65B26DBD54}" type="slidenum">
              <a:rPr lang="en-US" smtClean="0"/>
              <a:t>16</a:t>
            </a:fld>
            <a:endParaRPr lang="en-US" dirty="0"/>
          </a:p>
        </p:txBody>
      </p:sp>
    </p:spTree>
    <p:extLst>
      <p:ext uri="{BB962C8B-B14F-4D97-AF65-F5344CB8AC3E}">
        <p14:creationId xmlns:p14="http://schemas.microsoft.com/office/powerpoint/2010/main" val="2031150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l">
              <a:buFont typeface="Arial" panose="020B0604020202020204" pitchFamily="34" charset="0"/>
              <a:buChar char="•"/>
            </a:pPr>
            <a:r>
              <a:rPr lang="en-US" b="0" i="0" dirty="0">
                <a:solidFill>
                  <a:srgbClr val="374151"/>
                </a:solidFill>
                <a:effectLst/>
              </a:rPr>
              <a:t>The Mass HIway will continue partnership with the Certified ENS Vendors and collaboration with ENS participants and stakeholders </a:t>
            </a:r>
            <a:r>
              <a:rPr lang="en-US" b="0" dirty="0">
                <a:solidFill>
                  <a:srgbClr val="374151"/>
                </a:solidFill>
              </a:rPr>
              <a:t>to i</a:t>
            </a:r>
            <a:r>
              <a:rPr lang="en-US" b="0" i="0" dirty="0">
                <a:solidFill>
                  <a:srgbClr val="374151"/>
                </a:solidFill>
                <a:effectLst/>
              </a:rPr>
              <a:t>dentify and address issues and improvement opportunities.</a:t>
            </a:r>
          </a:p>
          <a:p>
            <a:pPr algn="l">
              <a:buFont typeface="Arial" panose="020B0604020202020204" pitchFamily="34" charset="0"/>
              <a:buChar char="•"/>
            </a:pPr>
            <a:endParaRPr lang="en-US" b="0" i="0" dirty="0">
              <a:solidFill>
                <a:srgbClr val="374151"/>
              </a:solidFill>
              <a:effectLst/>
            </a:endParaRPr>
          </a:p>
          <a:p>
            <a:pPr algn="l">
              <a:buFont typeface="Arial" panose="020B0604020202020204" pitchFamily="34" charset="0"/>
              <a:buChar char="•"/>
            </a:pPr>
            <a:r>
              <a:rPr lang="en-US" b="0" dirty="0">
                <a:solidFill>
                  <a:srgbClr val="374151"/>
                </a:solidFill>
              </a:rPr>
              <a:t>Improvement o</a:t>
            </a:r>
            <a:r>
              <a:rPr lang="en-US" b="0" i="0" dirty="0">
                <a:solidFill>
                  <a:srgbClr val="374151"/>
                </a:solidFill>
                <a:effectLst/>
              </a:rPr>
              <a:t>pportunities and focus areas include;</a:t>
            </a:r>
            <a:endParaRPr lang="en-US" b="0" dirty="0">
              <a:solidFill>
                <a:srgbClr val="374151"/>
              </a:solidFill>
            </a:endParaRPr>
          </a:p>
          <a:p>
            <a:pPr lvl="1">
              <a:buFont typeface="Symbol" panose="05050102010706020507" pitchFamily="18" charset="2"/>
              <a:buChar char="-"/>
            </a:pPr>
            <a:r>
              <a:rPr lang="en-US" b="0" i="0" dirty="0">
                <a:solidFill>
                  <a:srgbClr val="374151"/>
                </a:solidFill>
                <a:effectLst/>
              </a:rPr>
              <a:t>Optimizing ENS vendor processes</a:t>
            </a:r>
          </a:p>
          <a:p>
            <a:pPr lvl="1">
              <a:buFont typeface="Symbol" panose="05050102010706020507" pitchFamily="18" charset="2"/>
              <a:buChar char="-"/>
            </a:pPr>
            <a:r>
              <a:rPr lang="en-US" b="0" i="0" dirty="0">
                <a:solidFill>
                  <a:srgbClr val="374151"/>
                </a:solidFill>
                <a:effectLst/>
              </a:rPr>
              <a:t>Standardizing ADT feed protocols and data quality controls</a:t>
            </a:r>
          </a:p>
          <a:p>
            <a:pPr lvl="1">
              <a:buFont typeface="Symbol" panose="05050102010706020507" pitchFamily="18" charset="2"/>
              <a:buChar char="-"/>
            </a:pPr>
            <a:r>
              <a:rPr lang="en-US" b="0" i="0" dirty="0">
                <a:solidFill>
                  <a:srgbClr val="374151"/>
                </a:solidFill>
                <a:effectLst/>
              </a:rPr>
              <a:t>Clarifying regulatory guidelines for participants</a:t>
            </a:r>
          </a:p>
          <a:p>
            <a:pPr lvl="1">
              <a:buFont typeface="Symbol" panose="05050102010706020507" pitchFamily="18" charset="2"/>
              <a:buChar char="-"/>
            </a:pPr>
            <a:r>
              <a:rPr lang="en-US" b="0" i="0" dirty="0">
                <a:solidFill>
                  <a:srgbClr val="374151"/>
                </a:solidFill>
                <a:effectLst/>
              </a:rPr>
              <a:t>Educating providers on ENS alert integration</a:t>
            </a:r>
          </a:p>
          <a:p>
            <a:pPr lvl="1">
              <a:buFont typeface="Symbol" panose="05050102010706020507" pitchFamily="18" charset="2"/>
              <a:buChar char="-"/>
            </a:pPr>
            <a:r>
              <a:rPr lang="en-US" b="0" i="0" dirty="0">
                <a:solidFill>
                  <a:srgbClr val="374151"/>
                </a:solidFill>
                <a:effectLst/>
              </a:rPr>
              <a:t>Addressing psychiatric hospitals' privacy concerns</a:t>
            </a:r>
          </a:p>
          <a:p>
            <a:pPr lvl="1">
              <a:buFont typeface="Symbol" panose="05050102010706020507" pitchFamily="18" charset="2"/>
              <a:buChar char="-"/>
            </a:pPr>
            <a:r>
              <a:rPr lang="en-US" b="0" i="0" dirty="0">
                <a:solidFill>
                  <a:srgbClr val="374151"/>
                </a:solidFill>
                <a:effectLst/>
              </a:rPr>
              <a:t>Forming a collaborative </a:t>
            </a:r>
            <a:r>
              <a:rPr lang="en-US" dirty="0">
                <a:solidFill>
                  <a:srgbClr val="374151"/>
                </a:solidFill>
              </a:rPr>
              <a:t>forum </a:t>
            </a:r>
            <a:r>
              <a:rPr lang="en-US" b="0" i="0" dirty="0">
                <a:solidFill>
                  <a:srgbClr val="374151"/>
                </a:solidFill>
                <a:effectLst/>
              </a:rPr>
              <a:t>for continuous improvement</a:t>
            </a:r>
          </a:p>
        </p:txBody>
      </p:sp>
      <p:sp>
        <p:nvSpPr>
          <p:cNvPr id="3" name="Title 2"/>
          <p:cNvSpPr>
            <a:spLocks noGrp="1"/>
          </p:cNvSpPr>
          <p:nvPr>
            <p:ph type="title"/>
          </p:nvPr>
        </p:nvSpPr>
        <p:spPr>
          <a:xfrm>
            <a:off x="1219199" y="104775"/>
            <a:ext cx="5758375" cy="565150"/>
          </a:xfrm>
        </p:spPr>
        <p:txBody>
          <a:bodyPr/>
          <a:lstStyle/>
          <a:p>
            <a:r>
              <a:rPr lang="en-US" dirty="0"/>
              <a:t>Next Steps</a:t>
            </a:r>
          </a:p>
        </p:txBody>
      </p:sp>
      <p:sp>
        <p:nvSpPr>
          <p:cNvPr id="4" name="Slide Number Placeholder 3"/>
          <p:cNvSpPr>
            <a:spLocks noGrp="1"/>
          </p:cNvSpPr>
          <p:nvPr>
            <p:ph type="sldNum" sz="quarter" idx="11"/>
          </p:nvPr>
        </p:nvSpPr>
        <p:spPr/>
        <p:txBody>
          <a:bodyPr/>
          <a:lstStyle/>
          <a:p>
            <a:pPr>
              <a:defRPr/>
            </a:pPr>
            <a:fld id="{26A24CCA-F466-43CF-BAB8-FE65B26DBD54}" type="slidenum">
              <a:rPr lang="en-US" smtClean="0"/>
              <a:t>17</a:t>
            </a:fld>
            <a:endParaRPr lang="en-US" dirty="0"/>
          </a:p>
        </p:txBody>
      </p:sp>
    </p:spTree>
    <p:extLst>
      <p:ext uri="{BB962C8B-B14F-4D97-AF65-F5344CB8AC3E}">
        <p14:creationId xmlns:p14="http://schemas.microsoft.com/office/powerpoint/2010/main" val="947955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ctrTitle"/>
          </p:nvPr>
        </p:nvSpPr>
        <p:spPr>
          <a:xfrm>
            <a:off x="3176337" y="3039446"/>
            <a:ext cx="5771409" cy="2556707"/>
          </a:xfrm>
        </p:spPr>
        <p:txBody>
          <a:bodyPr>
            <a:normAutofit fontScale="90000"/>
          </a:bodyPr>
          <a:lstStyle/>
          <a:p>
            <a:pPr algn="ctr" eaLnBrk="1" hangingPunct="1"/>
            <a:br>
              <a:rPr lang="en-US" sz="3200" b="1" dirty="0">
                <a:solidFill>
                  <a:schemeClr val="tx1"/>
                </a:solidFill>
              </a:rPr>
            </a:br>
            <a:br>
              <a:rPr lang="en-US" sz="3200" b="1" dirty="0">
                <a:solidFill>
                  <a:schemeClr val="tx1"/>
                </a:solidFill>
              </a:rPr>
            </a:br>
            <a:br>
              <a:rPr lang="en-US" sz="3200" b="1" dirty="0">
                <a:solidFill>
                  <a:schemeClr val="tx1"/>
                </a:solidFill>
              </a:rPr>
            </a:br>
            <a:r>
              <a:rPr lang="en-US" sz="3100" b="1" dirty="0">
                <a:solidFill>
                  <a:schemeClr val="tx1"/>
                </a:solidFill>
              </a:rPr>
              <a:t>ADT Landscape Improvements</a:t>
            </a:r>
            <a:br>
              <a:rPr lang="en-US" sz="2800" b="1" dirty="0">
                <a:solidFill>
                  <a:schemeClr val="tx1"/>
                </a:solidFill>
              </a:rPr>
            </a:br>
            <a:r>
              <a:rPr lang="en-US" sz="2700" i="1" dirty="0">
                <a:solidFill>
                  <a:schemeClr val="tx1"/>
                </a:solidFill>
              </a:rPr>
              <a:t>Angela Miller &amp; Liz Reardon</a:t>
            </a:r>
            <a:br>
              <a:rPr lang="en-US" sz="3200" b="1" i="1" dirty="0">
                <a:solidFill>
                  <a:schemeClr val="tx1"/>
                </a:solidFill>
              </a:rPr>
            </a:br>
            <a:endParaRPr lang="en-US" sz="3200" b="1" i="1" dirty="0">
              <a:solidFill>
                <a:schemeClr val="tx1"/>
              </a:solidFill>
            </a:endParaRPr>
          </a:p>
        </p:txBody>
      </p:sp>
      <p:sp>
        <p:nvSpPr>
          <p:cNvPr id="3" name="Subtitle 2"/>
          <p:cNvSpPr>
            <a:spLocks noGrp="1"/>
          </p:cNvSpPr>
          <p:nvPr>
            <p:ph type="subTitle" idx="1"/>
          </p:nvPr>
        </p:nvSpPr>
        <p:spPr>
          <a:xfrm>
            <a:off x="2781300" y="5536836"/>
            <a:ext cx="5962650" cy="588473"/>
          </a:xfrm>
        </p:spPr>
        <p:txBody>
          <a:bodyPr rtlCol="0">
            <a:normAutofit/>
          </a:bodyPr>
          <a:lstStyle/>
          <a:p>
            <a:pPr eaLnBrk="1" fontAlgn="auto" hangingPunct="1">
              <a:spcAft>
                <a:spcPts val="0"/>
              </a:spcAft>
              <a:buFont typeface="Arial" pitchFamily="34" charset="0"/>
              <a:buNone/>
              <a:defRPr/>
            </a:pPr>
            <a:endParaRPr lang="en-US" dirty="0"/>
          </a:p>
          <a:p>
            <a:pPr eaLnBrk="1" fontAlgn="auto" hangingPunct="1">
              <a:spcBef>
                <a:spcPts val="0"/>
              </a:spcBef>
              <a:spcAft>
                <a:spcPts val="0"/>
              </a:spcAft>
              <a:buFont typeface="Arial" pitchFamily="34" charset="0"/>
              <a:buNone/>
              <a:defRPr/>
            </a:pPr>
            <a:endParaRPr lang="en-US" dirty="0"/>
          </a:p>
        </p:txBody>
      </p:sp>
      <p:sp>
        <p:nvSpPr>
          <p:cNvPr id="2" name="TextBox 1"/>
          <p:cNvSpPr txBox="1"/>
          <p:nvPr/>
        </p:nvSpPr>
        <p:spPr>
          <a:xfrm>
            <a:off x="7203056" y="6374922"/>
            <a:ext cx="1694631" cy="369332"/>
          </a:xfrm>
          <a:prstGeom prst="rect">
            <a:avLst/>
          </a:prstGeom>
          <a:noFill/>
        </p:spPr>
        <p:txBody>
          <a:bodyPr wrap="none" rtlCol="0">
            <a:spAutoFit/>
          </a:bodyPr>
          <a:lstStyle/>
          <a:p>
            <a:r>
              <a:rPr lang="en-US" dirty="0">
                <a:solidFill>
                  <a:schemeClr val="bg1">
                    <a:lumMod val="65000"/>
                  </a:schemeClr>
                </a:solidFill>
              </a:rPr>
              <a:t>November 2023</a:t>
            </a:r>
          </a:p>
        </p:txBody>
      </p:sp>
    </p:spTree>
    <p:extLst>
      <p:ext uri="{BB962C8B-B14F-4D97-AF65-F5344CB8AC3E}">
        <p14:creationId xmlns:p14="http://schemas.microsoft.com/office/powerpoint/2010/main" val="462030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D2F4BB-09B5-FE54-797C-CEB067652FA2}"/>
              </a:ext>
            </a:extLst>
          </p:cNvPr>
          <p:cNvSpPr>
            <a:spLocks noGrp="1"/>
          </p:cNvSpPr>
          <p:nvPr>
            <p:ph type="title"/>
          </p:nvPr>
        </p:nvSpPr>
        <p:spPr>
          <a:xfrm>
            <a:off x="1219200" y="104775"/>
            <a:ext cx="5181600" cy="565150"/>
          </a:xfrm>
        </p:spPr>
        <p:txBody>
          <a:bodyPr wrap="square" anchor="ctr">
            <a:normAutofit fontScale="90000"/>
          </a:bodyPr>
          <a:lstStyle/>
          <a:p>
            <a:pPr>
              <a:lnSpc>
                <a:spcPct val="90000"/>
              </a:lnSpc>
            </a:pPr>
            <a:br>
              <a:rPr lang="en-US" sz="1100" b="1" dirty="0"/>
            </a:br>
            <a:r>
              <a:rPr lang="en-US" sz="3100" b="1" dirty="0"/>
              <a:t>ADT Landscape Improvement</a:t>
            </a:r>
            <a:br>
              <a:rPr lang="en-US" sz="1100" b="1" dirty="0"/>
            </a:br>
            <a:endParaRPr lang="en-US" sz="1100" dirty="0"/>
          </a:p>
        </p:txBody>
      </p:sp>
      <p:sp>
        <p:nvSpPr>
          <p:cNvPr id="4" name="Slide Number Placeholder 3">
            <a:extLst>
              <a:ext uri="{FF2B5EF4-FFF2-40B4-BE49-F238E27FC236}">
                <a16:creationId xmlns:a16="http://schemas.microsoft.com/office/drawing/2014/main" id="{B7504CC5-CC58-5B45-7EE6-EB2C4C6B04E5}"/>
              </a:ext>
            </a:extLst>
          </p:cNvPr>
          <p:cNvSpPr>
            <a:spLocks noGrp="1"/>
          </p:cNvSpPr>
          <p:nvPr>
            <p:ph type="sldNum" sz="quarter" idx="11"/>
          </p:nvPr>
        </p:nvSpPr>
        <p:spPr>
          <a:xfrm>
            <a:off x="3984625" y="6400800"/>
            <a:ext cx="685800" cy="287338"/>
          </a:xfrm>
        </p:spPr>
        <p:txBody>
          <a:bodyPr anchor="ctr">
            <a:normAutofit/>
          </a:bodyPr>
          <a:lstStyle/>
          <a:p>
            <a:pPr marL="0" marR="0" lvl="0" indent="0" defTabSz="454788" rtl="0" eaLnBrk="1" fontAlgn="base" latinLnBrk="0" hangingPunct="1">
              <a:spcBef>
                <a:spcPct val="0"/>
              </a:spcBef>
              <a:spcAft>
                <a:spcPts val="600"/>
              </a:spcAft>
              <a:buClrTx/>
              <a:buSzTx/>
              <a:buFontTx/>
              <a:buNone/>
              <a:tabLst/>
              <a:defRPr/>
            </a:pPr>
            <a:fld id="{26A24CCA-F466-43CF-BAB8-FE65B26DBD54}" type="slidenum">
              <a:rPr kumimoji="0" lang="en-US" b="0" i="0" u="none" strike="noStrike" kern="1200" cap="none" spc="0" normalizeH="0" baseline="0" noProof="0" smtClean="0">
                <a:ln>
                  <a:noFill/>
                </a:ln>
                <a:effectLst/>
                <a:uLnTx/>
                <a:uFillTx/>
              </a:rPr>
              <a:pPr marL="0" marR="0" lvl="0" indent="0" defTabSz="454788" rtl="0" eaLnBrk="1" fontAlgn="base" latinLnBrk="0" hangingPunct="1">
                <a:spcBef>
                  <a:spcPct val="0"/>
                </a:spcBef>
                <a:spcAft>
                  <a:spcPts val="600"/>
                </a:spcAft>
                <a:buClrTx/>
                <a:buSzTx/>
                <a:buFontTx/>
                <a:buNone/>
                <a:tabLst/>
                <a:defRPr/>
              </a:pPr>
              <a:t>19</a:t>
            </a:fld>
            <a:endParaRPr kumimoji="0" lang="en-US" b="0" i="0" u="none" strike="noStrike" kern="1200" cap="none" spc="0" normalizeH="0" baseline="0" noProof="0">
              <a:ln>
                <a:noFill/>
              </a:ln>
              <a:effectLst/>
              <a:uLnTx/>
              <a:uFillTx/>
            </a:endParaRPr>
          </a:p>
        </p:txBody>
      </p:sp>
      <p:grpSp>
        <p:nvGrpSpPr>
          <p:cNvPr id="5" name="Group 4">
            <a:extLst>
              <a:ext uri="{FF2B5EF4-FFF2-40B4-BE49-F238E27FC236}">
                <a16:creationId xmlns:a16="http://schemas.microsoft.com/office/drawing/2014/main" id="{137376D1-A5EA-BE48-8629-5EBF44062616}"/>
              </a:ext>
            </a:extLst>
          </p:cNvPr>
          <p:cNvGrpSpPr/>
          <p:nvPr/>
        </p:nvGrpSpPr>
        <p:grpSpPr>
          <a:xfrm>
            <a:off x="867931" y="2335668"/>
            <a:ext cx="7818869" cy="3055025"/>
            <a:chOff x="867931" y="2335668"/>
            <a:chExt cx="7818869" cy="3055025"/>
          </a:xfrm>
        </p:grpSpPr>
        <p:sp>
          <p:nvSpPr>
            <p:cNvPr id="9" name="Rectangle: Rounded Corners 8">
              <a:extLst>
                <a:ext uri="{FF2B5EF4-FFF2-40B4-BE49-F238E27FC236}">
                  <a16:creationId xmlns:a16="http://schemas.microsoft.com/office/drawing/2014/main" id="{A746A8CA-7A48-4C77-FC72-7E51FA27CF46}"/>
                </a:ext>
              </a:extLst>
            </p:cNvPr>
            <p:cNvSpPr/>
            <p:nvPr/>
          </p:nvSpPr>
          <p:spPr>
            <a:xfrm>
              <a:off x="2612570" y="2825094"/>
              <a:ext cx="6074229" cy="868361"/>
            </a:xfrm>
            <a:prstGeom prst="roundRect">
              <a:avLst>
                <a:gd name="adj" fmla="val 10000"/>
              </a:avLst>
            </a:prstGeom>
            <a:solidFill>
              <a:schemeClr val="bg1"/>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0" name="Rectangle 9" descr="Check List">
              <a:extLst>
                <a:ext uri="{FF2B5EF4-FFF2-40B4-BE49-F238E27FC236}">
                  <a16:creationId xmlns:a16="http://schemas.microsoft.com/office/drawing/2014/main" id="{33F0F1CA-BA02-C7D2-1CED-2CA358C8F9D4}"/>
                </a:ext>
              </a:extLst>
            </p:cNvPr>
            <p:cNvSpPr/>
            <p:nvPr/>
          </p:nvSpPr>
          <p:spPr>
            <a:xfrm>
              <a:off x="867931" y="2641171"/>
              <a:ext cx="746783" cy="746783"/>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1" name="Freeform: Shape 10">
              <a:extLst>
                <a:ext uri="{FF2B5EF4-FFF2-40B4-BE49-F238E27FC236}">
                  <a16:creationId xmlns:a16="http://schemas.microsoft.com/office/drawing/2014/main" id="{A1386C63-715D-E609-524E-78D72C9D49E4}"/>
                </a:ext>
              </a:extLst>
            </p:cNvPr>
            <p:cNvSpPr/>
            <p:nvPr/>
          </p:nvSpPr>
          <p:spPr>
            <a:xfrm>
              <a:off x="2025446" y="2335668"/>
              <a:ext cx="3703320" cy="1357788"/>
            </a:xfrm>
            <a:custGeom>
              <a:avLst/>
              <a:gdLst>
                <a:gd name="connsiteX0" fmla="*/ 0 w 3703320"/>
                <a:gd name="connsiteY0" fmla="*/ 0 h 1357788"/>
                <a:gd name="connsiteX1" fmla="*/ 3703320 w 3703320"/>
                <a:gd name="connsiteY1" fmla="*/ 0 h 1357788"/>
                <a:gd name="connsiteX2" fmla="*/ 3703320 w 3703320"/>
                <a:gd name="connsiteY2" fmla="*/ 1357788 h 1357788"/>
                <a:gd name="connsiteX3" fmla="*/ 0 w 3703320"/>
                <a:gd name="connsiteY3" fmla="*/ 1357788 h 1357788"/>
                <a:gd name="connsiteX4" fmla="*/ 0 w 3703320"/>
                <a:gd name="connsiteY4" fmla="*/ 0 h 1357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3320" h="1357788">
                  <a:moveTo>
                    <a:pt x="0" y="0"/>
                  </a:moveTo>
                  <a:lnTo>
                    <a:pt x="3703320" y="0"/>
                  </a:lnTo>
                  <a:lnTo>
                    <a:pt x="3703320" y="1357788"/>
                  </a:lnTo>
                  <a:lnTo>
                    <a:pt x="0" y="135778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3699" tIns="143699" rIns="143699" bIns="143699" numCol="1" spcCol="1270" anchor="ctr" anchorCtr="0">
              <a:noAutofit/>
            </a:bodyPr>
            <a:lstStyle/>
            <a:p>
              <a:pPr marL="0" lvl="0" indent="0" algn="l" defTabSz="1111250">
                <a:lnSpc>
                  <a:spcPct val="90000"/>
                </a:lnSpc>
                <a:spcBef>
                  <a:spcPct val="0"/>
                </a:spcBef>
                <a:spcAft>
                  <a:spcPct val="35000"/>
                </a:spcAft>
                <a:buNone/>
              </a:pPr>
              <a:r>
                <a:rPr lang="en-US" sz="2500" b="1" kern="1200" dirty="0"/>
                <a:t>ADT Landscape Surveys</a:t>
              </a:r>
              <a:endParaRPr lang="en-US" sz="2500" kern="1200" dirty="0"/>
            </a:p>
          </p:txBody>
        </p:sp>
        <p:sp>
          <p:nvSpPr>
            <p:cNvPr id="12" name="Freeform: Shape 11">
              <a:extLst>
                <a:ext uri="{FF2B5EF4-FFF2-40B4-BE49-F238E27FC236}">
                  <a16:creationId xmlns:a16="http://schemas.microsoft.com/office/drawing/2014/main" id="{CEBD2ABA-7E84-2A43-357B-77571EDD7B99}"/>
                </a:ext>
              </a:extLst>
            </p:cNvPr>
            <p:cNvSpPr/>
            <p:nvPr/>
          </p:nvSpPr>
          <p:spPr>
            <a:xfrm>
              <a:off x="2330983" y="2980619"/>
              <a:ext cx="2958033" cy="1357788"/>
            </a:xfrm>
            <a:custGeom>
              <a:avLst/>
              <a:gdLst>
                <a:gd name="connsiteX0" fmla="*/ 0 w 2958033"/>
                <a:gd name="connsiteY0" fmla="*/ 0 h 1357788"/>
                <a:gd name="connsiteX1" fmla="*/ 2958033 w 2958033"/>
                <a:gd name="connsiteY1" fmla="*/ 0 h 1357788"/>
                <a:gd name="connsiteX2" fmla="*/ 2958033 w 2958033"/>
                <a:gd name="connsiteY2" fmla="*/ 1357788 h 1357788"/>
                <a:gd name="connsiteX3" fmla="*/ 0 w 2958033"/>
                <a:gd name="connsiteY3" fmla="*/ 1357788 h 1357788"/>
                <a:gd name="connsiteX4" fmla="*/ 0 w 2958033"/>
                <a:gd name="connsiteY4" fmla="*/ 0 h 1357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8033" h="1357788">
                  <a:moveTo>
                    <a:pt x="0" y="0"/>
                  </a:moveTo>
                  <a:lnTo>
                    <a:pt x="2958033" y="0"/>
                  </a:lnTo>
                  <a:lnTo>
                    <a:pt x="2958033" y="1357788"/>
                  </a:lnTo>
                  <a:lnTo>
                    <a:pt x="0" y="135778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3699" tIns="143699" rIns="143699" bIns="143699" numCol="1" spcCol="1270" anchor="ctr" anchorCtr="0">
              <a:noAutofit/>
            </a:bodyPr>
            <a:lstStyle/>
            <a:p>
              <a:pPr marL="0" lvl="0" indent="0" algn="l" defTabSz="800100">
                <a:lnSpc>
                  <a:spcPct val="90000"/>
                </a:lnSpc>
                <a:spcBef>
                  <a:spcPct val="0"/>
                </a:spcBef>
                <a:spcAft>
                  <a:spcPct val="35000"/>
                </a:spcAft>
                <a:buNone/>
              </a:pPr>
              <a:r>
                <a:rPr lang="en-US" sz="1800" kern="1200" dirty="0"/>
                <a:t>Psychiatric Facility Survey</a:t>
              </a:r>
            </a:p>
            <a:p>
              <a:pPr marL="0" lvl="0" indent="0" algn="l" defTabSz="800100">
                <a:lnSpc>
                  <a:spcPct val="90000"/>
                </a:lnSpc>
                <a:spcBef>
                  <a:spcPct val="0"/>
                </a:spcBef>
                <a:spcAft>
                  <a:spcPct val="35000"/>
                </a:spcAft>
                <a:buNone/>
              </a:pPr>
              <a:r>
                <a:rPr lang="en-US" sz="1800" kern="1200" dirty="0"/>
                <a:t>FQHC Survey</a:t>
              </a:r>
            </a:p>
          </p:txBody>
        </p:sp>
        <p:sp>
          <p:nvSpPr>
            <p:cNvPr id="13" name="Rectangle: Rounded Corners 12">
              <a:extLst>
                <a:ext uri="{FF2B5EF4-FFF2-40B4-BE49-F238E27FC236}">
                  <a16:creationId xmlns:a16="http://schemas.microsoft.com/office/drawing/2014/main" id="{C6C00770-1B03-426B-67B1-8246B0102D1D}"/>
                </a:ext>
              </a:extLst>
            </p:cNvPr>
            <p:cNvSpPr/>
            <p:nvPr/>
          </p:nvSpPr>
          <p:spPr>
            <a:xfrm>
              <a:off x="2025446" y="4338407"/>
              <a:ext cx="6661354" cy="1052286"/>
            </a:xfrm>
            <a:prstGeom prst="roundRect">
              <a:avLst>
                <a:gd name="adj" fmla="val 10000"/>
              </a:avLst>
            </a:prstGeom>
            <a:solidFill>
              <a:schemeClr val="bg1"/>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4" name="Rectangle 13" descr="Monitor">
              <a:extLst>
                <a:ext uri="{FF2B5EF4-FFF2-40B4-BE49-F238E27FC236}">
                  <a16:creationId xmlns:a16="http://schemas.microsoft.com/office/drawing/2014/main" id="{55D5D90A-07CB-1147-1A4E-9F24971A001D}"/>
                </a:ext>
              </a:extLst>
            </p:cNvPr>
            <p:cNvSpPr/>
            <p:nvPr/>
          </p:nvSpPr>
          <p:spPr>
            <a:xfrm>
              <a:off x="867931" y="4338407"/>
              <a:ext cx="746783" cy="746783"/>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5" name="Freeform: Shape 14">
              <a:extLst>
                <a:ext uri="{FF2B5EF4-FFF2-40B4-BE49-F238E27FC236}">
                  <a16:creationId xmlns:a16="http://schemas.microsoft.com/office/drawing/2014/main" id="{0960398E-AC09-B29D-16C0-6F29F14533C9}"/>
                </a:ext>
              </a:extLst>
            </p:cNvPr>
            <p:cNvSpPr/>
            <p:nvPr/>
          </p:nvSpPr>
          <p:spPr>
            <a:xfrm>
              <a:off x="2025446" y="4032905"/>
              <a:ext cx="6661353" cy="1357788"/>
            </a:xfrm>
            <a:custGeom>
              <a:avLst/>
              <a:gdLst>
                <a:gd name="connsiteX0" fmla="*/ 0 w 6661353"/>
                <a:gd name="connsiteY0" fmla="*/ 0 h 1357788"/>
                <a:gd name="connsiteX1" fmla="*/ 6661353 w 6661353"/>
                <a:gd name="connsiteY1" fmla="*/ 0 h 1357788"/>
                <a:gd name="connsiteX2" fmla="*/ 6661353 w 6661353"/>
                <a:gd name="connsiteY2" fmla="*/ 1357788 h 1357788"/>
                <a:gd name="connsiteX3" fmla="*/ 0 w 6661353"/>
                <a:gd name="connsiteY3" fmla="*/ 1357788 h 1357788"/>
                <a:gd name="connsiteX4" fmla="*/ 0 w 6661353"/>
                <a:gd name="connsiteY4" fmla="*/ 0 h 1357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1353" h="1357788">
                  <a:moveTo>
                    <a:pt x="0" y="0"/>
                  </a:moveTo>
                  <a:lnTo>
                    <a:pt x="6661353" y="0"/>
                  </a:lnTo>
                  <a:lnTo>
                    <a:pt x="6661353" y="1357788"/>
                  </a:lnTo>
                  <a:lnTo>
                    <a:pt x="0" y="135778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3699" tIns="143699" rIns="143699" bIns="143699" numCol="1" spcCol="1270" anchor="ctr" anchorCtr="0">
              <a:noAutofit/>
            </a:bodyPr>
            <a:lstStyle/>
            <a:p>
              <a:pPr marL="0" lvl="0" indent="0" algn="l" defTabSz="1111250">
                <a:lnSpc>
                  <a:spcPct val="90000"/>
                </a:lnSpc>
                <a:spcBef>
                  <a:spcPct val="0"/>
                </a:spcBef>
                <a:spcAft>
                  <a:spcPct val="35000"/>
                </a:spcAft>
                <a:buNone/>
              </a:pPr>
              <a:r>
                <a:rPr lang="en-US" sz="2500" b="1" kern="1200" dirty="0"/>
                <a:t>ADT Landscape Webinar</a:t>
              </a:r>
              <a:endParaRPr lang="en-US" sz="2500" kern="1200" dirty="0"/>
            </a:p>
          </p:txBody>
        </p:sp>
      </p:grpSp>
    </p:spTree>
    <p:extLst>
      <p:ext uri="{BB962C8B-B14F-4D97-AF65-F5344CB8AC3E}">
        <p14:creationId xmlns:p14="http://schemas.microsoft.com/office/powerpoint/2010/main" val="626579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49C2E20-F250-44B9-B926-B8B94A013B34}" type="slidenum">
              <a:rPr kumimoji="0" lang="en-US"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a:t>
            </a:fld>
            <a:endParaRPr kumimoji="0" lang="en-US" sz="10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 name="Title 2"/>
          <p:cNvSpPr>
            <a:spLocks noGrp="1"/>
          </p:cNvSpPr>
          <p:nvPr>
            <p:ph type="title"/>
          </p:nvPr>
        </p:nvSpPr>
        <p:spPr>
          <a:xfrm>
            <a:off x="836137" y="133557"/>
            <a:ext cx="6098066" cy="565150"/>
          </a:xfrm>
        </p:spPr>
        <p:txBody>
          <a:bodyPr/>
          <a:lstStyle/>
          <a:p>
            <a:r>
              <a:rPr lang="en-US" dirty="0"/>
              <a:t>Agenda</a:t>
            </a:r>
          </a:p>
        </p:txBody>
      </p:sp>
      <p:sp>
        <p:nvSpPr>
          <p:cNvPr id="4" name="Rectangle 3"/>
          <p:cNvSpPr/>
          <p:nvPr/>
        </p:nvSpPr>
        <p:spPr>
          <a:xfrm>
            <a:off x="700480" y="1057291"/>
            <a:ext cx="7688860" cy="51911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Calibri"/>
                <a:cs typeface="Calibri"/>
              </a:rPr>
              <a:t> </a:t>
            </a:r>
            <a:endParaRPr kumimoji="0" lang="en-US" sz="2000" b="0" i="0" u="none" strike="noStrike" kern="1200" cap="none" spc="0" normalizeH="0" baseline="0" noProof="0" dirty="0">
              <a:ln>
                <a:noFill/>
              </a:ln>
              <a:solidFill>
                <a:prstClr val="white"/>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Calibri"/>
                <a:cs typeface="Calibri"/>
              </a:rPr>
              <a:t>Welcome</a:t>
            </a:r>
            <a:endParaRPr kumimoji="0" lang="en-US" sz="2000" b="0" i="1" u="none" strike="noStrike" kern="1200" cap="none" spc="0" normalizeH="0" baseline="0" noProof="0" dirty="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Calibri"/>
                <a:cs typeface="Calibri"/>
              </a:rPr>
              <a:t>Statewide Event Notification Services (ENS) Framework Update</a:t>
            </a:r>
            <a:endParaRPr lang="en-US" sz="2000" b="1" dirty="0">
              <a:solidFill>
                <a:prstClr val="black"/>
              </a:solidFill>
              <a:latin typeface="Calibri"/>
              <a:ea typeface="Calibri"/>
              <a:cs typeface="Calibri"/>
            </a:endParaRPr>
          </a:p>
          <a:p>
            <a:pPr marL="797688" lvl="1" indent="-342900" defTabSz="914400">
              <a:spcAft>
                <a:spcPts val="1200"/>
              </a:spcAft>
              <a:buFont typeface="Arial" panose="020B0604020202020204" pitchFamily="34" charset="0"/>
              <a:buChar char="•"/>
              <a:defRPr/>
            </a:pPr>
            <a:r>
              <a:rPr kumimoji="0" lang="en-US" sz="2000" b="1" i="0" u="none" strike="noStrike" kern="1200" cap="none" spc="0" normalizeH="0" baseline="0" noProof="0" dirty="0">
                <a:ln>
                  <a:noFill/>
                </a:ln>
                <a:solidFill>
                  <a:prstClr val="black"/>
                </a:solidFill>
                <a:effectLst/>
                <a:uLnTx/>
                <a:uFillTx/>
                <a:latin typeface="Calibri"/>
                <a:ea typeface="Calibri"/>
                <a:cs typeface="Calibri"/>
              </a:rPr>
              <a:t>ENS Framework Quarterly Report</a:t>
            </a:r>
            <a:endParaRPr kumimoji="0" lang="en-US" sz="2000" i="1" u="none" strike="noStrike" kern="1200" cap="none" spc="0" normalizeH="0" baseline="0" noProof="0" dirty="0">
              <a:ln>
                <a:noFill/>
              </a:ln>
              <a:solidFill>
                <a:prstClr val="black"/>
              </a:solidFill>
              <a:effectLst/>
              <a:uLnTx/>
              <a:uFillTx/>
              <a:latin typeface="Calibri"/>
              <a:ea typeface="Calibri"/>
              <a:cs typeface="Calibri"/>
            </a:endParaRPr>
          </a:p>
          <a:p>
            <a:pPr marL="797688" lvl="1" indent="-342900" defTabSz="914400">
              <a:spcAft>
                <a:spcPts val="1200"/>
              </a:spcAft>
              <a:buFont typeface="Arial" panose="020B0604020202020204" pitchFamily="34" charset="0"/>
              <a:buChar char="•"/>
              <a:defRPr/>
            </a:pPr>
            <a:r>
              <a:rPr kumimoji="0" lang="en-US" sz="2000" b="1" u="none" strike="noStrike" kern="1200" cap="none" spc="0" normalizeH="0" baseline="0" noProof="0" dirty="0">
                <a:ln>
                  <a:noFill/>
                </a:ln>
                <a:solidFill>
                  <a:prstClr val="black"/>
                </a:solidFill>
                <a:effectLst/>
                <a:uLnTx/>
                <a:uFillTx/>
                <a:latin typeface="Calibri"/>
                <a:ea typeface="Calibri"/>
                <a:cs typeface="Calibri"/>
              </a:rPr>
              <a:t>ENS Challenges &amp; Opportunities</a:t>
            </a:r>
            <a:endParaRPr kumimoji="0" lang="en-US" sz="2000" i="1" u="none" strike="noStrike" kern="1200" cap="none" spc="0" normalizeH="0" baseline="0" noProof="0" dirty="0">
              <a:ln>
                <a:noFill/>
              </a:ln>
              <a:solidFill>
                <a:prstClr val="black"/>
              </a:solidFill>
              <a:effectLst/>
              <a:uLnTx/>
              <a:uFillTx/>
              <a:latin typeface="Calibri"/>
              <a:ea typeface="Calibri"/>
              <a:cs typeface="Calibri"/>
            </a:endParaRPr>
          </a:p>
          <a:p>
            <a:pPr defTabSz="914400">
              <a:spcAft>
                <a:spcPts val="1200"/>
              </a:spcAft>
            </a:pPr>
            <a:r>
              <a:rPr kumimoji="0" lang="en-US" sz="2000" b="1" u="none" strike="noStrike" kern="1200" cap="none" spc="0" normalizeH="0" baseline="0" noProof="0" dirty="0">
                <a:ln>
                  <a:noFill/>
                </a:ln>
                <a:solidFill>
                  <a:prstClr val="black"/>
                </a:solidFill>
                <a:effectLst/>
                <a:uLnTx/>
                <a:uFillTx/>
                <a:latin typeface="Calibri"/>
                <a:ea typeface="Calibri"/>
                <a:cs typeface="Calibri"/>
              </a:rPr>
              <a:t>ADT Landscape Improvements</a:t>
            </a:r>
            <a:endParaRPr lang="en-US" sz="2000" i="1" dirty="0">
              <a:solidFill>
                <a:prstClr val="black"/>
              </a:solidFill>
              <a:latin typeface="Calibri"/>
              <a:ea typeface="Calibri"/>
              <a:cs typeface="Calibri"/>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lang="en-US" sz="2000" b="1" dirty="0">
                <a:solidFill>
                  <a:prstClr val="black"/>
                </a:solidFill>
                <a:latin typeface="Calibri"/>
                <a:ea typeface="Calibri"/>
                <a:cs typeface="Calibri"/>
              </a:rPr>
              <a:t>ADT Workflow Improvement Project</a:t>
            </a:r>
          </a:p>
          <a:p>
            <a:pPr marL="797688" lvl="1" indent="-342900" defTabSz="914400">
              <a:spcAft>
                <a:spcPts val="1200"/>
              </a:spcAft>
              <a:buFont typeface="Arial" panose="020B0604020202020204" pitchFamily="34" charset="0"/>
              <a:buChar char="•"/>
              <a:defRPr/>
            </a:pPr>
            <a:r>
              <a:rPr lang="en-US" sz="2000" b="1" dirty="0">
                <a:solidFill>
                  <a:prstClr val="black"/>
                </a:solidFill>
                <a:latin typeface="Calibri"/>
                <a:ea typeface="Calibri"/>
                <a:cs typeface="Calibri"/>
              </a:rPr>
              <a:t>Lynn Community Health Center</a:t>
            </a:r>
            <a:endParaRPr kumimoji="0" lang="en-US" sz="2000" i="1" u="none" strike="noStrike" kern="1200" cap="none" spc="0" normalizeH="0" baseline="0" noProof="0" dirty="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Calibri"/>
                <a:cs typeface="Calibri"/>
              </a:rPr>
              <a:t>Conclusion</a:t>
            </a:r>
            <a:endParaRPr kumimoji="0" lang="en-US" sz="2000" b="0" i="1" u="none" strike="noStrike" kern="1200" cap="none" spc="0" normalizeH="0" baseline="0" noProof="0" dirty="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Calibri"/>
                <a:cs typeface="Calibri"/>
              </a:rPr>
              <a:t>er for any MassHealth Updates</a:t>
            </a:r>
            <a:r>
              <a:rPr kumimoji="0" lang="en-US" sz="2000" b="0" i="1" u="none" strike="noStrike" kern="1200" cap="none" spc="0" normalizeH="0" baseline="0" noProof="0" dirty="0">
                <a:ln>
                  <a:noFill/>
                </a:ln>
                <a:solidFill>
                  <a:prstClr val="white"/>
                </a:solidFill>
                <a:effectLst/>
                <a:uLnTx/>
                <a:uFillTx/>
                <a:latin typeface="Calibri"/>
                <a:ea typeface="Calibri"/>
                <a:cs typeface="Calibri"/>
              </a:rPr>
              <a:t> – David Whitham /</a:t>
            </a:r>
            <a:endParaRPr kumimoji="0" lang="en-US" sz="2000" b="0" i="0" u="none" strike="noStrike" kern="1200" cap="none" spc="0" normalizeH="0" baseline="0" noProof="0" dirty="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3103483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3FF320-BE7A-BA3E-CC28-8402A345B5F1}"/>
              </a:ext>
            </a:extLst>
          </p:cNvPr>
          <p:cNvSpPr>
            <a:spLocks noGrp="1"/>
          </p:cNvSpPr>
          <p:nvPr>
            <p:ph idx="1"/>
          </p:nvPr>
        </p:nvSpPr>
        <p:spPr/>
        <p:txBody>
          <a:bodyPr/>
          <a:lstStyle/>
          <a:p>
            <a:pPr marL="0" marR="0" lvl="0" indent="0">
              <a:lnSpc>
                <a:spcPct val="107000"/>
              </a:lnSpc>
              <a:spcBef>
                <a:spcPts val="0"/>
              </a:spcBef>
              <a:spcAft>
                <a:spcPts val="0"/>
              </a:spcAft>
              <a:buSzPts val="1000"/>
              <a:buNone/>
              <a:tabLst>
                <a:tab pos="457200" algn="l"/>
              </a:tabLst>
            </a:pPr>
            <a:r>
              <a:rPr lang="en-US" sz="2800" kern="0" dirty="0">
                <a:effectLst/>
                <a:ea typeface="Times New Roman" panose="02020603050405020304" pitchFamily="18" charset="0"/>
                <a:cs typeface="Times New Roman" panose="02020603050405020304" pitchFamily="18" charset="0"/>
              </a:rPr>
              <a:t>Introduction</a:t>
            </a:r>
          </a:p>
          <a:p>
            <a:pPr marL="0" marR="0" lvl="0" indent="0">
              <a:lnSpc>
                <a:spcPct val="107000"/>
              </a:lnSpc>
              <a:spcBef>
                <a:spcPts val="0"/>
              </a:spcBef>
              <a:spcAft>
                <a:spcPts val="0"/>
              </a:spcAft>
              <a:buSzPts val="1000"/>
              <a:buNone/>
              <a:tabLst>
                <a:tab pos="457200" algn="l"/>
              </a:tabLst>
            </a:pPr>
            <a:endParaRPr lang="en-US" sz="1800" b="0" kern="0" dirty="0">
              <a:effectLst/>
              <a:ea typeface="Times New Roman" panose="02020603050405020304" pitchFamily="18" charset="0"/>
              <a:cs typeface="Times New Roman" panose="02020603050405020304" pitchFamily="18" charset="0"/>
            </a:endParaRPr>
          </a:p>
          <a:p>
            <a:pPr>
              <a:lnSpc>
                <a:spcPct val="107000"/>
              </a:lnSpc>
              <a:spcBef>
                <a:spcPts val="0"/>
              </a:spcBef>
              <a:spcAft>
                <a:spcPts val="0"/>
              </a:spcAft>
              <a:buSzPct val="100000"/>
              <a:tabLst>
                <a:tab pos="457200" algn="l"/>
              </a:tabLst>
            </a:pPr>
            <a:r>
              <a:rPr lang="en-US" b="0" kern="0" dirty="0">
                <a:effectLst/>
                <a:ea typeface="Times New Roman" panose="02020603050405020304" pitchFamily="18" charset="0"/>
                <a:cs typeface="Times New Roman" panose="02020603050405020304" pitchFamily="18" charset="0"/>
              </a:rPr>
              <a:t>The Mass HIway conducted two surveys to understand capabilities and challenges in the ADT landscape for freestanding psychiatric hospitals, </a:t>
            </a:r>
            <a:r>
              <a:rPr lang="en-US" b="0" kern="0" dirty="0">
                <a:ea typeface="Times New Roman" panose="02020603050405020304" pitchFamily="18" charset="0"/>
                <a:cs typeface="Times New Roman" panose="02020603050405020304" pitchFamily="18" charset="0"/>
              </a:rPr>
              <a:t>hospital </a:t>
            </a:r>
            <a:r>
              <a:rPr lang="en-US" b="0" kern="0" dirty="0">
                <a:effectLst/>
                <a:ea typeface="Times New Roman" panose="02020603050405020304" pitchFamily="18" charset="0"/>
                <a:cs typeface="Times New Roman" panose="02020603050405020304" pitchFamily="18" charset="0"/>
              </a:rPr>
              <a:t>psychiatric units, and Federally Qualified Health Centers (FQHCs).</a:t>
            </a:r>
          </a:p>
          <a:p>
            <a:pPr marR="0" lvl="0">
              <a:lnSpc>
                <a:spcPct val="107000"/>
              </a:lnSpc>
              <a:spcBef>
                <a:spcPts val="0"/>
              </a:spcBef>
              <a:spcAft>
                <a:spcPts val="0"/>
              </a:spcAft>
              <a:buSzPts val="1000"/>
              <a:buFont typeface="Calibri" panose="020F0502020204030204" pitchFamily="34" charset="0"/>
              <a:buChar char="•"/>
              <a:tabLst>
                <a:tab pos="457200" algn="l"/>
              </a:tabLst>
            </a:pPr>
            <a:endParaRPr lang="en-US" b="0" kern="100" dirty="0">
              <a:effectLst/>
              <a:ea typeface="Calibri" panose="020F0502020204030204" pitchFamily="34" charset="0"/>
              <a:cs typeface="Times New Roman" panose="02020603050405020304" pitchFamily="18" charset="0"/>
            </a:endParaRPr>
          </a:p>
          <a:p>
            <a:r>
              <a:rPr lang="en-US" b="0" kern="0" dirty="0">
                <a:effectLst/>
                <a:ea typeface="Times New Roman" panose="02020603050405020304" pitchFamily="18" charset="0"/>
              </a:rPr>
              <a:t>Findings will help EOHHS identify support areas and improvement opportunities.</a:t>
            </a:r>
          </a:p>
          <a:p>
            <a:pPr>
              <a:buClr>
                <a:schemeClr val="accent1"/>
              </a:buClr>
              <a:buFont typeface="Wingdings" panose="05000000000000000000" pitchFamily="2" charset="2"/>
              <a:buChar char="ª"/>
            </a:pPr>
            <a:endParaRPr lang="en-US" b="0" kern="0" dirty="0">
              <a:ea typeface="Times New Roman" panose="02020603050405020304" pitchFamily="18" charset="0"/>
            </a:endParaRPr>
          </a:p>
          <a:p>
            <a:pPr>
              <a:buClr>
                <a:schemeClr val="accent1"/>
              </a:buClr>
              <a:buFont typeface="Wingdings" panose="05000000000000000000" pitchFamily="2" charset="2"/>
              <a:buChar char="ª"/>
            </a:pPr>
            <a:endParaRPr lang="en-US" b="0" kern="0" dirty="0">
              <a:effectLst/>
              <a:ea typeface="Times New Roman" panose="02020603050405020304" pitchFamily="18" charset="0"/>
            </a:endParaRPr>
          </a:p>
          <a:p>
            <a:pPr>
              <a:buClr>
                <a:schemeClr val="accent1"/>
              </a:buClr>
              <a:buFont typeface="Wingdings" panose="05000000000000000000" pitchFamily="2" charset="2"/>
              <a:buChar char="ª"/>
            </a:pPr>
            <a:endParaRPr lang="en-US" kern="0" dirty="0">
              <a:effectLst/>
              <a:ea typeface="Times New Roman" panose="02020603050405020304" pitchFamily="18" charset="0"/>
            </a:endParaRPr>
          </a:p>
          <a:p>
            <a:pPr marL="0" indent="0">
              <a:buClr>
                <a:schemeClr val="accent1"/>
              </a:buClr>
              <a:buNone/>
            </a:pPr>
            <a:endParaRPr lang="en-US" kern="0" dirty="0">
              <a:effectLst/>
              <a:ea typeface="Times New Roman" panose="02020603050405020304" pitchFamily="18" charset="0"/>
            </a:endParaRPr>
          </a:p>
          <a:p>
            <a:pPr marL="0" indent="0">
              <a:buNone/>
            </a:pPr>
            <a:endParaRPr lang="en-US" b="0" kern="0" dirty="0">
              <a:effectLst/>
              <a:ea typeface="Times New Roman" panose="02020603050405020304" pitchFamily="18" charset="0"/>
            </a:endParaRPr>
          </a:p>
          <a:p>
            <a:endParaRPr lang="en-US" b="0" dirty="0"/>
          </a:p>
        </p:txBody>
      </p:sp>
      <p:sp>
        <p:nvSpPr>
          <p:cNvPr id="3" name="Title 2">
            <a:extLst>
              <a:ext uri="{FF2B5EF4-FFF2-40B4-BE49-F238E27FC236}">
                <a16:creationId xmlns:a16="http://schemas.microsoft.com/office/drawing/2014/main" id="{5132730E-1971-3680-0C20-E464F0EC7A80}"/>
              </a:ext>
            </a:extLst>
          </p:cNvPr>
          <p:cNvSpPr>
            <a:spLocks noGrp="1"/>
          </p:cNvSpPr>
          <p:nvPr>
            <p:ph type="title"/>
          </p:nvPr>
        </p:nvSpPr>
        <p:spPr/>
        <p:txBody>
          <a:bodyPr/>
          <a:lstStyle/>
          <a:p>
            <a:r>
              <a:rPr lang="en-US" dirty="0"/>
              <a:t>Introduction</a:t>
            </a:r>
          </a:p>
        </p:txBody>
      </p:sp>
      <p:sp>
        <p:nvSpPr>
          <p:cNvPr id="4" name="Slide Number Placeholder 3">
            <a:extLst>
              <a:ext uri="{FF2B5EF4-FFF2-40B4-BE49-F238E27FC236}">
                <a16:creationId xmlns:a16="http://schemas.microsoft.com/office/drawing/2014/main" id="{EB94AF55-3B99-2347-9C3A-03BDA0F343D4}"/>
              </a:ext>
            </a:extLst>
          </p:cNvPr>
          <p:cNvSpPr>
            <a:spLocks noGrp="1"/>
          </p:cNvSpPr>
          <p:nvPr>
            <p:ph type="sldNum" sz="quarter" idx="11"/>
          </p:nvPr>
        </p:nvSpPr>
        <p:spPr/>
        <p:txBody>
          <a:bodyPr/>
          <a:lstStyle/>
          <a:p>
            <a:pPr>
              <a:defRPr/>
            </a:pPr>
            <a:fld id="{949C2E20-F250-44B9-B926-B8B94A013B34}" type="slidenum">
              <a:rPr lang="en-US" smtClean="0"/>
              <a:pPr>
                <a:defRPr/>
              </a:pPr>
              <a:t>20</a:t>
            </a:fld>
            <a:endParaRPr lang="en-US" dirty="0"/>
          </a:p>
        </p:txBody>
      </p:sp>
      <p:sp>
        <p:nvSpPr>
          <p:cNvPr id="7" name="TextBox 6">
            <a:extLst>
              <a:ext uri="{FF2B5EF4-FFF2-40B4-BE49-F238E27FC236}">
                <a16:creationId xmlns:a16="http://schemas.microsoft.com/office/drawing/2014/main" id="{08EC602F-F513-F694-0163-D517AA2E9031}"/>
              </a:ext>
            </a:extLst>
          </p:cNvPr>
          <p:cNvSpPr txBox="1"/>
          <p:nvPr/>
        </p:nvSpPr>
        <p:spPr>
          <a:xfrm>
            <a:off x="457200" y="1591200"/>
            <a:ext cx="8229600" cy="578882"/>
          </a:xfrm>
          <a:prstGeom prst="roundRect">
            <a:avLst/>
          </a:prstGeom>
          <a:solidFill>
            <a:schemeClr val="bg1">
              <a:lumMod val="95000"/>
            </a:schemeClr>
          </a:solidFill>
        </p:spPr>
        <p:txBody>
          <a:bodyPr wrap="square" rtlCol="0">
            <a:spAutoFit/>
          </a:bodyPr>
          <a:lstStyle/>
          <a:p>
            <a:r>
              <a:rPr lang="en-US" sz="2800" dirty="0">
                <a:solidFill>
                  <a:schemeClr val="accent1">
                    <a:lumMod val="50000"/>
                  </a:schemeClr>
                </a:solidFill>
              </a:rPr>
              <a:t>Introduction</a:t>
            </a:r>
          </a:p>
        </p:txBody>
      </p:sp>
    </p:spTree>
    <p:extLst>
      <p:ext uri="{BB962C8B-B14F-4D97-AF65-F5344CB8AC3E}">
        <p14:creationId xmlns:p14="http://schemas.microsoft.com/office/powerpoint/2010/main" val="3840471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FD6A8C-0BD9-AE98-1F55-5879EEA63997}"/>
              </a:ext>
            </a:extLst>
          </p:cNvPr>
          <p:cNvSpPr>
            <a:spLocks noGrp="1"/>
          </p:cNvSpPr>
          <p:nvPr>
            <p:ph idx="1"/>
          </p:nvPr>
        </p:nvSpPr>
        <p:spPr/>
        <p:txBody>
          <a:bodyPr/>
          <a:lstStyle/>
          <a:p>
            <a:pPr marL="0" marR="0" indent="0">
              <a:lnSpc>
                <a:spcPct val="107000"/>
              </a:lnSpc>
              <a:spcBef>
                <a:spcPts val="1500"/>
              </a:spcBef>
              <a:spcAft>
                <a:spcPts val="1500"/>
              </a:spcAft>
              <a:buNone/>
            </a:pPr>
            <a:r>
              <a:rPr lang="en-US" sz="2800" b="1" kern="0" dirty="0">
                <a:effectLst/>
                <a:ea typeface="Times New Roman" panose="02020603050405020304" pitchFamily="18" charset="0"/>
                <a:cs typeface="Times New Roman" panose="02020603050405020304" pitchFamily="18" charset="0"/>
              </a:rPr>
              <a:t>Survey Distribution</a:t>
            </a:r>
            <a:endParaRPr lang="en-US" sz="2800" kern="100" dirty="0">
              <a:effectLst/>
              <a:ea typeface="Calibri" panose="020F0502020204030204" pitchFamily="34" charset="0"/>
              <a:cs typeface="Times New Roman" panose="02020603050405020304" pitchFamily="18" charset="0"/>
            </a:endParaRPr>
          </a:p>
          <a:p>
            <a:pPr marR="0" lvl="0">
              <a:lnSpc>
                <a:spcPct val="107000"/>
              </a:lnSpc>
              <a:spcBef>
                <a:spcPts val="0"/>
              </a:spcBef>
              <a:spcAft>
                <a:spcPts val="0"/>
              </a:spcAft>
              <a:buClr>
                <a:schemeClr val="accent1"/>
              </a:buClr>
              <a:buSzPct val="100000"/>
              <a:buFont typeface="Wingdings" panose="05000000000000000000" pitchFamily="2" charset="2"/>
              <a:buChar char="ª"/>
              <a:tabLst>
                <a:tab pos="457200" algn="l"/>
              </a:tabLst>
            </a:pPr>
            <a:endParaRPr lang="en-US" b="0" kern="0" dirty="0">
              <a:effectLst/>
              <a:ea typeface="Times New Roman" panose="02020603050405020304" pitchFamily="18" charset="0"/>
              <a:cs typeface="Times New Roman" panose="02020603050405020304" pitchFamily="18" charset="0"/>
            </a:endParaRPr>
          </a:p>
          <a:p>
            <a:pPr marR="0" lvl="0">
              <a:lnSpc>
                <a:spcPct val="107000"/>
              </a:lnSpc>
              <a:spcBef>
                <a:spcPts val="0"/>
              </a:spcBef>
              <a:spcAft>
                <a:spcPts val="0"/>
              </a:spcAft>
              <a:buSzPct val="100000"/>
              <a:buFont typeface="Arial" panose="020B0604020202020204" pitchFamily="34" charset="0"/>
              <a:buChar char="•"/>
              <a:tabLst>
                <a:tab pos="457200" algn="l"/>
              </a:tabLst>
            </a:pPr>
            <a:r>
              <a:rPr lang="en-US" b="0" kern="0" dirty="0">
                <a:effectLst/>
                <a:ea typeface="Times New Roman" panose="02020603050405020304" pitchFamily="18" charset="0"/>
                <a:cs typeface="Times New Roman" panose="02020603050405020304" pitchFamily="18" charset="0"/>
              </a:rPr>
              <a:t>Psychiatric Hospital Survey was sent to all freestanding psychiatric hospitals and inpatient psychiatric units within the state.</a:t>
            </a:r>
          </a:p>
          <a:p>
            <a:pPr marR="0" lvl="0">
              <a:lnSpc>
                <a:spcPct val="107000"/>
              </a:lnSpc>
              <a:spcBef>
                <a:spcPts val="0"/>
              </a:spcBef>
              <a:spcAft>
                <a:spcPts val="0"/>
              </a:spcAft>
              <a:buSzPct val="100000"/>
              <a:buFont typeface="Arial" panose="020B0604020202020204" pitchFamily="34" charset="0"/>
              <a:buChar char="•"/>
              <a:tabLst>
                <a:tab pos="457200" algn="l"/>
              </a:tabLst>
            </a:pPr>
            <a:endParaRPr lang="en-US" b="0" kern="100" dirty="0">
              <a:effectLst/>
              <a:ea typeface="Calibri" panose="020F0502020204030204" pitchFamily="34" charset="0"/>
              <a:cs typeface="Times New Roman" panose="02020603050405020304" pitchFamily="18" charset="0"/>
            </a:endParaRPr>
          </a:p>
          <a:p>
            <a:pPr marR="0" lvl="0">
              <a:lnSpc>
                <a:spcPct val="107000"/>
              </a:lnSpc>
              <a:spcBef>
                <a:spcPts val="0"/>
              </a:spcBef>
              <a:spcAft>
                <a:spcPts val="0"/>
              </a:spcAft>
              <a:buSzPct val="100000"/>
              <a:buFont typeface="Arial" panose="020B0604020202020204" pitchFamily="34" charset="0"/>
              <a:buChar char="•"/>
              <a:tabLst>
                <a:tab pos="457200" algn="l"/>
              </a:tabLst>
            </a:pPr>
            <a:r>
              <a:rPr lang="en-US" b="0" kern="0" dirty="0">
                <a:effectLst/>
                <a:ea typeface="Times New Roman" panose="02020603050405020304" pitchFamily="18" charset="0"/>
                <a:cs typeface="Times New Roman" panose="02020603050405020304" pitchFamily="18" charset="0"/>
              </a:rPr>
              <a:t>Partnerships with the Massachusetts Department of Mental Health and the MassHealth Office of Behavioral Health were used to distribute the survey.</a:t>
            </a:r>
          </a:p>
          <a:p>
            <a:pPr>
              <a:lnSpc>
                <a:spcPct val="107000"/>
              </a:lnSpc>
              <a:spcBef>
                <a:spcPts val="0"/>
              </a:spcBef>
              <a:spcAft>
                <a:spcPts val="0"/>
              </a:spcAft>
              <a:buClr>
                <a:schemeClr val="accent1"/>
              </a:buClr>
              <a:buSzPct val="100000"/>
              <a:buFont typeface="Arial" panose="020B0604020202020204" pitchFamily="34" charset="0"/>
              <a:buChar char="•"/>
              <a:tabLst>
                <a:tab pos="457200" algn="l"/>
              </a:tabLst>
            </a:pPr>
            <a:endParaRPr lang="en-US" kern="0" dirty="0">
              <a:effectLst/>
              <a:ea typeface="Times New Roman" panose="02020603050405020304" pitchFamily="18" charset="0"/>
            </a:endParaRPr>
          </a:p>
          <a:p>
            <a:pPr marR="0" lvl="0">
              <a:lnSpc>
                <a:spcPct val="107000"/>
              </a:lnSpc>
              <a:spcBef>
                <a:spcPts val="0"/>
              </a:spcBef>
              <a:spcAft>
                <a:spcPts val="0"/>
              </a:spcAft>
              <a:buClr>
                <a:schemeClr val="accent1"/>
              </a:buClr>
              <a:buSzPct val="100000"/>
              <a:buFont typeface="Wingdings" panose="05000000000000000000" pitchFamily="2" charset="2"/>
              <a:buChar char="ª"/>
              <a:tabLst>
                <a:tab pos="457200" algn="l"/>
              </a:tabLst>
            </a:pPr>
            <a:endParaRPr lang="en-US" b="0" kern="0" dirty="0">
              <a:effectLst/>
              <a:ea typeface="Times New Roman" panose="02020603050405020304" pitchFamily="18" charset="0"/>
              <a:cs typeface="Times New Roman" panose="02020603050405020304" pitchFamily="18" charset="0"/>
            </a:endParaRPr>
          </a:p>
          <a:p>
            <a:pPr marR="0" lvl="0">
              <a:lnSpc>
                <a:spcPct val="107000"/>
              </a:lnSpc>
              <a:spcBef>
                <a:spcPts val="0"/>
              </a:spcBef>
              <a:spcAft>
                <a:spcPts val="0"/>
              </a:spcAft>
              <a:buClr>
                <a:schemeClr val="accent1"/>
              </a:buClr>
              <a:buSzPct val="100000"/>
              <a:buFont typeface="Wingdings" panose="05000000000000000000" pitchFamily="2" charset="2"/>
              <a:buChar char="ª"/>
              <a:tabLst>
                <a:tab pos="457200" algn="l"/>
              </a:tabLst>
            </a:pPr>
            <a:endParaRPr lang="en-US" b="0" kern="0" dirty="0">
              <a:ea typeface="Calibri" panose="020F0502020204030204" pitchFamily="34" charset="0"/>
              <a:cs typeface="Times New Roman" panose="02020603050405020304" pitchFamily="18" charset="0"/>
            </a:endParaRPr>
          </a:p>
          <a:p>
            <a:pPr marL="0" indent="0">
              <a:buNone/>
            </a:pPr>
            <a:endParaRPr lang="en-US" dirty="0"/>
          </a:p>
        </p:txBody>
      </p:sp>
      <p:sp>
        <p:nvSpPr>
          <p:cNvPr id="3" name="Title 2">
            <a:extLst>
              <a:ext uri="{FF2B5EF4-FFF2-40B4-BE49-F238E27FC236}">
                <a16:creationId xmlns:a16="http://schemas.microsoft.com/office/drawing/2014/main" id="{2FCD0940-F436-9052-6F7E-B0CD07BD6699}"/>
              </a:ext>
            </a:extLst>
          </p:cNvPr>
          <p:cNvSpPr>
            <a:spLocks noGrp="1"/>
          </p:cNvSpPr>
          <p:nvPr>
            <p:ph type="title"/>
          </p:nvPr>
        </p:nvSpPr>
        <p:spPr/>
        <p:txBody>
          <a:bodyPr/>
          <a:lstStyle/>
          <a:p>
            <a:r>
              <a:rPr lang="en-US" dirty="0"/>
              <a:t>Survey Distribution</a:t>
            </a:r>
          </a:p>
        </p:txBody>
      </p:sp>
      <p:sp>
        <p:nvSpPr>
          <p:cNvPr id="4" name="Slide Number Placeholder 3">
            <a:extLst>
              <a:ext uri="{FF2B5EF4-FFF2-40B4-BE49-F238E27FC236}">
                <a16:creationId xmlns:a16="http://schemas.microsoft.com/office/drawing/2014/main" id="{B7533121-84EB-EBF7-F698-DDBDECABFFF8}"/>
              </a:ext>
            </a:extLst>
          </p:cNvPr>
          <p:cNvSpPr>
            <a:spLocks noGrp="1"/>
          </p:cNvSpPr>
          <p:nvPr>
            <p:ph type="sldNum" sz="quarter" idx="11"/>
          </p:nvPr>
        </p:nvSpPr>
        <p:spPr/>
        <p:txBody>
          <a:bodyPr/>
          <a:lstStyle/>
          <a:p>
            <a:pPr>
              <a:defRPr/>
            </a:pPr>
            <a:fld id="{949C2E20-F250-44B9-B926-B8B94A013B34}" type="slidenum">
              <a:rPr lang="en-US" smtClean="0"/>
              <a:pPr>
                <a:defRPr/>
              </a:pPr>
              <a:t>21</a:t>
            </a:fld>
            <a:endParaRPr lang="en-US" dirty="0"/>
          </a:p>
        </p:txBody>
      </p:sp>
      <p:sp>
        <p:nvSpPr>
          <p:cNvPr id="5" name="TextBox 4">
            <a:extLst>
              <a:ext uri="{FF2B5EF4-FFF2-40B4-BE49-F238E27FC236}">
                <a16:creationId xmlns:a16="http://schemas.microsoft.com/office/drawing/2014/main" id="{F95DB928-610D-D68E-7F96-0CA6F0CEBEC7}"/>
              </a:ext>
            </a:extLst>
          </p:cNvPr>
          <p:cNvSpPr txBox="1"/>
          <p:nvPr/>
        </p:nvSpPr>
        <p:spPr>
          <a:xfrm>
            <a:off x="457200" y="1591200"/>
            <a:ext cx="8229600" cy="578882"/>
          </a:xfrm>
          <a:prstGeom prst="roundRect">
            <a:avLst/>
          </a:prstGeom>
          <a:solidFill>
            <a:schemeClr val="bg1">
              <a:lumMod val="95000"/>
            </a:schemeClr>
          </a:solidFill>
        </p:spPr>
        <p:txBody>
          <a:bodyPr wrap="square" rtlCol="0">
            <a:spAutoFit/>
          </a:bodyPr>
          <a:lstStyle/>
          <a:p>
            <a:r>
              <a:rPr lang="en-US" sz="2800" dirty="0">
                <a:solidFill>
                  <a:schemeClr val="accent1">
                    <a:lumMod val="50000"/>
                  </a:schemeClr>
                </a:solidFill>
              </a:rPr>
              <a:t>Psychiatric Facility Survey Distribution</a:t>
            </a:r>
          </a:p>
        </p:txBody>
      </p:sp>
    </p:spTree>
    <p:extLst>
      <p:ext uri="{BB962C8B-B14F-4D97-AF65-F5344CB8AC3E}">
        <p14:creationId xmlns:p14="http://schemas.microsoft.com/office/powerpoint/2010/main" val="1145015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296D54-1E41-9F4E-6473-BE367BC8D830}"/>
              </a:ext>
            </a:extLst>
          </p:cNvPr>
          <p:cNvSpPr>
            <a:spLocks noGrp="1"/>
          </p:cNvSpPr>
          <p:nvPr>
            <p:ph idx="1"/>
          </p:nvPr>
        </p:nvSpPr>
        <p:spPr/>
        <p:txBody>
          <a:bodyPr/>
          <a:lstStyle/>
          <a:p>
            <a:pPr marL="0" marR="0" indent="0">
              <a:lnSpc>
                <a:spcPct val="107000"/>
              </a:lnSpc>
              <a:spcBef>
                <a:spcPts val="1500"/>
              </a:spcBef>
              <a:spcAft>
                <a:spcPts val="1500"/>
              </a:spcAft>
              <a:buNone/>
            </a:pPr>
            <a:r>
              <a:rPr lang="en-US" sz="2800" b="1" kern="0" dirty="0">
                <a:effectLst/>
                <a:ea typeface="Times New Roman" panose="02020603050405020304" pitchFamily="18" charset="0"/>
                <a:cs typeface="Times New Roman" panose="02020603050405020304" pitchFamily="18" charset="0"/>
              </a:rPr>
              <a:t>Survey Results</a:t>
            </a:r>
            <a:endParaRPr lang="en-US" sz="2800" kern="100" dirty="0">
              <a:effectLst/>
              <a:ea typeface="Calibri" panose="020F0502020204030204" pitchFamily="34" charset="0"/>
              <a:cs typeface="Times New Roman" panose="02020603050405020304" pitchFamily="18" charset="0"/>
            </a:endParaRPr>
          </a:p>
          <a:p>
            <a:pPr marR="0" lvl="0">
              <a:lnSpc>
                <a:spcPct val="107000"/>
              </a:lnSpc>
              <a:spcBef>
                <a:spcPts val="0"/>
              </a:spcBef>
              <a:spcAft>
                <a:spcPts val="0"/>
              </a:spcAft>
              <a:buSzPct val="100000"/>
              <a:buFont typeface="Arial" panose="020B0604020202020204" pitchFamily="34" charset="0"/>
              <a:buChar char="•"/>
              <a:tabLst>
                <a:tab pos="457200" algn="l"/>
              </a:tabLst>
            </a:pPr>
            <a:r>
              <a:rPr lang="en-US" sz="1800" b="0" kern="0" dirty="0">
                <a:effectLst/>
                <a:ea typeface="Times New Roman" panose="02020603050405020304" pitchFamily="18" charset="0"/>
                <a:cs typeface="Times New Roman" panose="02020603050405020304" pitchFamily="18" charset="0"/>
              </a:rPr>
              <a:t>100% response rate from 55 psychiatric facilities (16 freestanding psychiatric facilities and 39 hospital psychiatric units).</a:t>
            </a:r>
          </a:p>
          <a:p>
            <a:pPr marR="0" lvl="0">
              <a:lnSpc>
                <a:spcPct val="107000"/>
              </a:lnSpc>
              <a:spcBef>
                <a:spcPts val="0"/>
              </a:spcBef>
              <a:spcAft>
                <a:spcPts val="0"/>
              </a:spcAft>
              <a:buSzPct val="100000"/>
              <a:buFont typeface="Arial" panose="020B0604020202020204" pitchFamily="34" charset="0"/>
              <a:buChar char="•"/>
              <a:tabLst>
                <a:tab pos="457200" algn="l"/>
              </a:tabLst>
            </a:pPr>
            <a:endParaRPr lang="en-US" sz="1800" b="0" kern="0" dirty="0">
              <a:effectLst/>
              <a:ea typeface="Times New Roman" panose="02020603050405020304" pitchFamily="18" charset="0"/>
              <a:cs typeface="Times New Roman" panose="02020603050405020304" pitchFamily="18" charset="0"/>
            </a:endParaRPr>
          </a:p>
          <a:p>
            <a:pPr marR="0" lvl="0">
              <a:lnSpc>
                <a:spcPct val="107000"/>
              </a:lnSpc>
              <a:spcBef>
                <a:spcPts val="0"/>
              </a:spcBef>
              <a:spcAft>
                <a:spcPts val="0"/>
              </a:spcAft>
              <a:buSzPct val="100000"/>
              <a:buFont typeface="Arial" panose="020B0604020202020204" pitchFamily="34" charset="0"/>
              <a:buChar char="•"/>
              <a:tabLst>
                <a:tab pos="457200" algn="l"/>
              </a:tabLst>
            </a:pPr>
            <a:r>
              <a:rPr lang="en-US" sz="1800" b="0" kern="0" dirty="0">
                <a:effectLst/>
                <a:ea typeface="Times New Roman" panose="02020603050405020304" pitchFamily="18" charset="0"/>
                <a:cs typeface="Times New Roman" panose="02020603050405020304" pitchFamily="18" charset="0"/>
              </a:rPr>
              <a:t>96% of all facilities have or are in the process of implementing an EHR.</a:t>
            </a:r>
          </a:p>
          <a:p>
            <a:pPr marR="0" lvl="0">
              <a:lnSpc>
                <a:spcPct val="107000"/>
              </a:lnSpc>
              <a:spcBef>
                <a:spcPts val="0"/>
              </a:spcBef>
              <a:spcAft>
                <a:spcPts val="0"/>
              </a:spcAft>
              <a:buSzPct val="100000"/>
              <a:buFont typeface="Arial" panose="020B0604020202020204" pitchFamily="34" charset="0"/>
              <a:buChar char="•"/>
              <a:tabLst>
                <a:tab pos="457200" algn="l"/>
              </a:tabLst>
            </a:pPr>
            <a:endParaRPr lang="en-US" sz="1800" b="0" kern="0" dirty="0">
              <a:effectLst/>
              <a:ea typeface="Times New Roman" panose="02020603050405020304" pitchFamily="18" charset="0"/>
              <a:cs typeface="Times New Roman" panose="02020603050405020304" pitchFamily="18" charset="0"/>
            </a:endParaRPr>
          </a:p>
          <a:p>
            <a:pPr marR="0" lvl="0">
              <a:lnSpc>
                <a:spcPct val="107000"/>
              </a:lnSpc>
              <a:spcBef>
                <a:spcPts val="0"/>
              </a:spcBef>
              <a:spcAft>
                <a:spcPts val="0"/>
              </a:spcAft>
              <a:buSzPct val="100000"/>
              <a:buFont typeface="Arial" panose="020B0604020202020204" pitchFamily="34" charset="0"/>
              <a:buChar char="•"/>
              <a:tabLst>
                <a:tab pos="457200" algn="l"/>
              </a:tabLst>
            </a:pPr>
            <a:r>
              <a:rPr lang="en-US" sz="1800" b="0" kern="0" dirty="0">
                <a:effectLst/>
                <a:ea typeface="Times New Roman" panose="02020603050405020304" pitchFamily="18" charset="0"/>
                <a:cs typeface="Times New Roman" panose="02020603050405020304" pitchFamily="18" charset="0"/>
              </a:rPr>
              <a:t>EHR systems used by freestanding psych. facilities: Epic, HCS, Medsphere CareVue, Avenues-Angel Systems, Netsmart, Cerner, and IRIS (built on Salesforce).</a:t>
            </a:r>
          </a:p>
          <a:p>
            <a:pPr marR="0" lvl="0">
              <a:lnSpc>
                <a:spcPct val="107000"/>
              </a:lnSpc>
              <a:spcBef>
                <a:spcPts val="0"/>
              </a:spcBef>
              <a:spcAft>
                <a:spcPts val="0"/>
              </a:spcAft>
              <a:buSzPct val="100000"/>
              <a:buFont typeface="Arial" panose="020B0604020202020204" pitchFamily="34" charset="0"/>
              <a:buChar char="•"/>
              <a:tabLst>
                <a:tab pos="457200" algn="l"/>
              </a:tabLst>
            </a:pPr>
            <a:endParaRPr lang="en-US" sz="1800" b="0" kern="0" dirty="0">
              <a:effectLst/>
              <a:ea typeface="Times New Roman" panose="02020603050405020304" pitchFamily="18" charset="0"/>
              <a:cs typeface="Times New Roman" panose="02020603050405020304" pitchFamily="18" charset="0"/>
            </a:endParaRPr>
          </a:p>
          <a:p>
            <a:pPr marR="0" lvl="0">
              <a:lnSpc>
                <a:spcPct val="107000"/>
              </a:lnSpc>
              <a:spcBef>
                <a:spcPts val="0"/>
              </a:spcBef>
              <a:spcAft>
                <a:spcPts val="0"/>
              </a:spcAft>
              <a:buSzPct val="100000"/>
              <a:buFont typeface="Arial" panose="020B0604020202020204" pitchFamily="34" charset="0"/>
              <a:buChar char="•"/>
              <a:tabLst>
                <a:tab pos="457200" algn="l"/>
              </a:tabLst>
            </a:pPr>
            <a:r>
              <a:rPr lang="en-US" sz="1800" b="0" kern="0" dirty="0">
                <a:effectLst/>
                <a:ea typeface="Times New Roman" panose="02020603050405020304" pitchFamily="18" charset="0"/>
                <a:cs typeface="Times New Roman" panose="02020603050405020304" pitchFamily="18" charset="0"/>
              </a:rPr>
              <a:t>EHR systems used by hospital psych. units: Meditech, Epic, Cerner, Meditech </a:t>
            </a:r>
            <a:r>
              <a:rPr lang="en-US" sz="1800" b="0" i="1" kern="0" dirty="0">
                <a:effectLst/>
                <a:ea typeface="Times New Roman" panose="02020603050405020304" pitchFamily="18" charset="0"/>
                <a:cs typeface="Times New Roman" panose="02020603050405020304" pitchFamily="18" charset="0"/>
              </a:rPr>
              <a:t>transitioning to </a:t>
            </a:r>
            <a:r>
              <a:rPr lang="en-US" sz="1800" b="0" kern="0" dirty="0">
                <a:effectLst/>
                <a:ea typeface="Times New Roman" panose="02020603050405020304" pitchFamily="18" charset="0"/>
                <a:cs typeface="Times New Roman" panose="02020603050405020304" pitchFamily="18" charset="0"/>
              </a:rPr>
              <a:t>Epic, Online Medical Record </a:t>
            </a:r>
            <a:r>
              <a:rPr lang="en-US" sz="1800" b="0" i="1" kern="0" dirty="0">
                <a:effectLst/>
                <a:ea typeface="Times New Roman" panose="02020603050405020304" pitchFamily="18" charset="0"/>
                <a:cs typeface="Times New Roman" panose="02020603050405020304" pitchFamily="18" charset="0"/>
              </a:rPr>
              <a:t>transitioning to </a:t>
            </a:r>
            <a:r>
              <a:rPr lang="en-US" sz="1800" b="0" kern="0" dirty="0">
                <a:effectLst/>
                <a:ea typeface="Times New Roman" panose="02020603050405020304" pitchFamily="18" charset="0"/>
                <a:cs typeface="Times New Roman" panose="02020603050405020304" pitchFamily="18" charset="0"/>
              </a:rPr>
              <a:t>Epic.</a:t>
            </a:r>
          </a:p>
          <a:p>
            <a:pPr marR="0" lvl="0">
              <a:lnSpc>
                <a:spcPct val="107000"/>
              </a:lnSpc>
              <a:spcBef>
                <a:spcPts val="0"/>
              </a:spcBef>
              <a:spcAft>
                <a:spcPts val="0"/>
              </a:spcAft>
              <a:buSzPct val="100000"/>
              <a:buFont typeface="Arial" panose="020B0604020202020204" pitchFamily="34" charset="0"/>
              <a:buChar char="•"/>
              <a:tabLst>
                <a:tab pos="457200" algn="l"/>
              </a:tabLst>
            </a:pPr>
            <a:endParaRPr lang="en-US" sz="1800" b="0" kern="0" dirty="0">
              <a:effectLst/>
              <a:ea typeface="Times New Roman" panose="02020603050405020304" pitchFamily="18" charset="0"/>
              <a:cs typeface="Times New Roman" panose="02020603050405020304" pitchFamily="18" charset="0"/>
            </a:endParaRPr>
          </a:p>
          <a:p>
            <a:pPr marR="0" lvl="0">
              <a:lnSpc>
                <a:spcPct val="107000"/>
              </a:lnSpc>
              <a:spcBef>
                <a:spcPts val="0"/>
              </a:spcBef>
              <a:spcAft>
                <a:spcPts val="0"/>
              </a:spcAft>
              <a:buSzPct val="100000"/>
              <a:buFont typeface="Arial" panose="020B0604020202020204" pitchFamily="34" charset="0"/>
              <a:buChar char="•"/>
              <a:tabLst>
                <a:tab pos="457200" algn="l"/>
              </a:tabLst>
            </a:pPr>
            <a:r>
              <a:rPr lang="en-US" sz="1800" b="0" kern="0" dirty="0">
                <a:effectLst/>
                <a:ea typeface="Times New Roman" panose="02020603050405020304" pitchFamily="18" charset="0"/>
                <a:cs typeface="Times New Roman" panose="02020603050405020304" pitchFamily="18" charset="0"/>
              </a:rPr>
              <a:t>Two freestanding facilities without EHRs cited cost and implementation/training as top reasons for not using an EHR.</a:t>
            </a:r>
            <a:endParaRPr lang="en-US" sz="1800" b="0" kern="100" dirty="0">
              <a:effectLst/>
              <a:ea typeface="Calibri" panose="020F0502020204030204" pitchFamily="34" charset="0"/>
              <a:cs typeface="Times New Roman" panose="02020603050405020304" pitchFamily="18" charset="0"/>
            </a:endParaRPr>
          </a:p>
          <a:p>
            <a:endParaRPr lang="en-US" dirty="0"/>
          </a:p>
        </p:txBody>
      </p:sp>
      <p:sp>
        <p:nvSpPr>
          <p:cNvPr id="3" name="Title 2">
            <a:extLst>
              <a:ext uri="{FF2B5EF4-FFF2-40B4-BE49-F238E27FC236}">
                <a16:creationId xmlns:a16="http://schemas.microsoft.com/office/drawing/2014/main" id="{11FACDAA-6751-F610-5DA5-58E66915D5F8}"/>
              </a:ext>
            </a:extLst>
          </p:cNvPr>
          <p:cNvSpPr>
            <a:spLocks noGrp="1"/>
          </p:cNvSpPr>
          <p:nvPr>
            <p:ph type="title"/>
          </p:nvPr>
        </p:nvSpPr>
        <p:spPr/>
        <p:txBody>
          <a:bodyPr/>
          <a:lstStyle/>
          <a:p>
            <a:r>
              <a:rPr lang="en-US" dirty="0"/>
              <a:t>Psychiatric Facility Survey Results</a:t>
            </a:r>
          </a:p>
        </p:txBody>
      </p:sp>
      <p:sp>
        <p:nvSpPr>
          <p:cNvPr id="4" name="Slide Number Placeholder 3">
            <a:extLst>
              <a:ext uri="{FF2B5EF4-FFF2-40B4-BE49-F238E27FC236}">
                <a16:creationId xmlns:a16="http://schemas.microsoft.com/office/drawing/2014/main" id="{ADA1A573-34E6-CD29-1B93-2B9914176C83}"/>
              </a:ext>
            </a:extLst>
          </p:cNvPr>
          <p:cNvSpPr>
            <a:spLocks noGrp="1"/>
          </p:cNvSpPr>
          <p:nvPr>
            <p:ph type="sldNum" sz="quarter" idx="11"/>
          </p:nvPr>
        </p:nvSpPr>
        <p:spPr/>
        <p:txBody>
          <a:bodyPr/>
          <a:lstStyle/>
          <a:p>
            <a:pPr>
              <a:defRPr/>
            </a:pPr>
            <a:fld id="{949C2E20-F250-44B9-B926-B8B94A013B34}" type="slidenum">
              <a:rPr lang="en-US" smtClean="0"/>
              <a:pPr>
                <a:defRPr/>
              </a:pPr>
              <a:t>22</a:t>
            </a:fld>
            <a:endParaRPr lang="en-US" dirty="0"/>
          </a:p>
        </p:txBody>
      </p:sp>
      <p:sp>
        <p:nvSpPr>
          <p:cNvPr id="5" name="TextBox 4">
            <a:extLst>
              <a:ext uri="{FF2B5EF4-FFF2-40B4-BE49-F238E27FC236}">
                <a16:creationId xmlns:a16="http://schemas.microsoft.com/office/drawing/2014/main" id="{CDE841C5-111E-1144-4106-3ECDC86EE5EE}"/>
              </a:ext>
            </a:extLst>
          </p:cNvPr>
          <p:cNvSpPr txBox="1"/>
          <p:nvPr/>
        </p:nvSpPr>
        <p:spPr>
          <a:xfrm>
            <a:off x="457200" y="1591200"/>
            <a:ext cx="8229600" cy="578882"/>
          </a:xfrm>
          <a:prstGeom prst="roundRect">
            <a:avLst/>
          </a:prstGeom>
          <a:solidFill>
            <a:schemeClr val="bg1">
              <a:lumMod val="95000"/>
            </a:schemeClr>
          </a:solidFill>
        </p:spPr>
        <p:txBody>
          <a:bodyPr wrap="square" rtlCol="0">
            <a:spAutoFit/>
          </a:bodyPr>
          <a:lstStyle/>
          <a:p>
            <a:r>
              <a:rPr lang="en-US" sz="2800" dirty="0">
                <a:solidFill>
                  <a:schemeClr val="accent1">
                    <a:lumMod val="50000"/>
                  </a:schemeClr>
                </a:solidFill>
              </a:rPr>
              <a:t>Psychiatric Facility Survey Results</a:t>
            </a:r>
          </a:p>
        </p:txBody>
      </p:sp>
    </p:spTree>
    <p:extLst>
      <p:ext uri="{BB962C8B-B14F-4D97-AF65-F5344CB8AC3E}">
        <p14:creationId xmlns:p14="http://schemas.microsoft.com/office/powerpoint/2010/main" val="984443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84855D-7374-F613-CFF2-4108D137BE20}"/>
              </a:ext>
            </a:extLst>
          </p:cNvPr>
          <p:cNvSpPr>
            <a:spLocks noGrp="1"/>
          </p:cNvSpPr>
          <p:nvPr>
            <p:ph idx="1"/>
          </p:nvPr>
        </p:nvSpPr>
        <p:spPr/>
        <p:txBody>
          <a:bodyPr/>
          <a:lstStyle/>
          <a:p>
            <a:pPr marL="0" marR="0" lvl="0" indent="0">
              <a:lnSpc>
                <a:spcPct val="107000"/>
              </a:lnSpc>
              <a:spcBef>
                <a:spcPts val="0"/>
              </a:spcBef>
              <a:spcAft>
                <a:spcPts val="0"/>
              </a:spcAft>
              <a:buSzPts val="1000"/>
              <a:buNone/>
              <a:tabLst>
                <a:tab pos="457200" algn="l"/>
              </a:tabLst>
            </a:pPr>
            <a:r>
              <a:rPr lang="en-US" sz="2800" kern="0" dirty="0">
                <a:effectLst/>
                <a:ea typeface="Times New Roman" panose="02020603050405020304" pitchFamily="18" charset="0"/>
                <a:cs typeface="Times New Roman" panose="02020603050405020304" pitchFamily="18" charset="0"/>
              </a:rPr>
              <a:t>ADT Capabilities</a:t>
            </a:r>
          </a:p>
          <a:p>
            <a:pPr marL="0" marR="0" lvl="0" indent="0">
              <a:lnSpc>
                <a:spcPct val="107000"/>
              </a:lnSpc>
              <a:spcBef>
                <a:spcPts val="0"/>
              </a:spcBef>
              <a:spcAft>
                <a:spcPts val="0"/>
              </a:spcAft>
              <a:buSzPts val="1000"/>
              <a:buNone/>
              <a:tabLst>
                <a:tab pos="457200" algn="l"/>
              </a:tabLst>
            </a:pPr>
            <a:endParaRPr lang="en-US" sz="1800" kern="0" dirty="0">
              <a:effectLst/>
              <a:ea typeface="Times New Roman" panose="02020603050405020304" pitchFamily="18" charset="0"/>
              <a:cs typeface="Times New Roman" panose="02020603050405020304" pitchFamily="18" charset="0"/>
            </a:endParaRPr>
          </a:p>
          <a:p>
            <a:pPr>
              <a:lnSpc>
                <a:spcPct val="107000"/>
              </a:lnSpc>
              <a:spcBef>
                <a:spcPts val="0"/>
              </a:spcBef>
              <a:spcAft>
                <a:spcPts val="0"/>
              </a:spcAft>
              <a:buSzPct val="100000"/>
              <a:tabLst>
                <a:tab pos="457200" algn="l"/>
              </a:tabLst>
            </a:pPr>
            <a:r>
              <a:rPr lang="en-US" sz="1800" b="0" kern="0" dirty="0">
                <a:effectLst/>
                <a:ea typeface="Times New Roman" panose="02020603050405020304" pitchFamily="18" charset="0"/>
                <a:cs typeface="Times New Roman" panose="02020603050405020304" pitchFamily="18" charset="0"/>
              </a:rPr>
              <a:t>Responses indicate 69% of freestanding psychiatric facilities and 79% of hospital psych. units are confident they can send ADTs.</a:t>
            </a:r>
          </a:p>
          <a:p>
            <a:pPr marR="0" lvl="0">
              <a:lnSpc>
                <a:spcPct val="107000"/>
              </a:lnSpc>
              <a:spcBef>
                <a:spcPts val="0"/>
              </a:spcBef>
              <a:spcAft>
                <a:spcPts val="0"/>
              </a:spcAft>
              <a:buClr>
                <a:schemeClr val="accent1"/>
              </a:buClr>
              <a:buSzPts val="1000"/>
              <a:buFont typeface="Wingdings" panose="05000000000000000000" pitchFamily="2" charset="2"/>
              <a:buChar char="ª"/>
              <a:tabLst>
                <a:tab pos="457200" algn="l"/>
              </a:tabLst>
            </a:pPr>
            <a:endParaRPr lang="en-US" sz="1800" b="0" kern="100" dirty="0">
              <a:effectLst/>
              <a:ea typeface="Calibri" panose="020F0502020204030204" pitchFamily="34" charset="0"/>
              <a:cs typeface="Times New Roman" panose="02020603050405020304" pitchFamily="18" charset="0"/>
            </a:endParaRPr>
          </a:p>
          <a:p>
            <a:r>
              <a:rPr lang="en-US" b="0" dirty="0"/>
              <a:t>Adjusting for confirmed-certified EHRs and/or electronic Patient Registration Systems, the </a:t>
            </a:r>
            <a:r>
              <a:rPr lang="en-US" dirty="0"/>
              <a:t>potential ability </a:t>
            </a:r>
            <a:r>
              <a:rPr lang="en-US" b="0" dirty="0"/>
              <a:t>to send ADTs improves to near 100% for both groups.</a:t>
            </a:r>
          </a:p>
        </p:txBody>
      </p:sp>
      <p:sp>
        <p:nvSpPr>
          <p:cNvPr id="3" name="Title 2">
            <a:extLst>
              <a:ext uri="{FF2B5EF4-FFF2-40B4-BE49-F238E27FC236}">
                <a16:creationId xmlns:a16="http://schemas.microsoft.com/office/drawing/2014/main" id="{9662E7F1-A7B4-1B9D-4BE3-5DD11220B851}"/>
              </a:ext>
            </a:extLst>
          </p:cNvPr>
          <p:cNvSpPr>
            <a:spLocks noGrp="1"/>
          </p:cNvSpPr>
          <p:nvPr>
            <p:ph type="title"/>
          </p:nvPr>
        </p:nvSpPr>
        <p:spPr/>
        <p:txBody>
          <a:bodyPr/>
          <a:lstStyle/>
          <a:p>
            <a:r>
              <a:rPr lang="en-US" dirty="0"/>
              <a:t>ADT Capabilities</a:t>
            </a:r>
          </a:p>
        </p:txBody>
      </p:sp>
      <p:sp>
        <p:nvSpPr>
          <p:cNvPr id="4" name="Slide Number Placeholder 3">
            <a:extLst>
              <a:ext uri="{FF2B5EF4-FFF2-40B4-BE49-F238E27FC236}">
                <a16:creationId xmlns:a16="http://schemas.microsoft.com/office/drawing/2014/main" id="{E839A35A-7C7A-E254-CD90-8917D3582AF4}"/>
              </a:ext>
            </a:extLst>
          </p:cNvPr>
          <p:cNvSpPr>
            <a:spLocks noGrp="1"/>
          </p:cNvSpPr>
          <p:nvPr>
            <p:ph type="sldNum" sz="quarter" idx="11"/>
          </p:nvPr>
        </p:nvSpPr>
        <p:spPr/>
        <p:txBody>
          <a:bodyPr/>
          <a:lstStyle/>
          <a:p>
            <a:pPr>
              <a:defRPr/>
            </a:pPr>
            <a:fld id="{949C2E20-F250-44B9-B926-B8B94A013B34}" type="slidenum">
              <a:rPr lang="en-US" smtClean="0"/>
              <a:pPr>
                <a:defRPr/>
              </a:pPr>
              <a:t>23</a:t>
            </a:fld>
            <a:endParaRPr lang="en-US" dirty="0"/>
          </a:p>
        </p:txBody>
      </p:sp>
      <p:sp>
        <p:nvSpPr>
          <p:cNvPr id="17" name="TextBox 16">
            <a:extLst>
              <a:ext uri="{FF2B5EF4-FFF2-40B4-BE49-F238E27FC236}">
                <a16:creationId xmlns:a16="http://schemas.microsoft.com/office/drawing/2014/main" id="{4F220B99-9784-8718-B774-73B4D8334379}"/>
              </a:ext>
            </a:extLst>
          </p:cNvPr>
          <p:cNvSpPr txBox="1"/>
          <p:nvPr/>
        </p:nvSpPr>
        <p:spPr>
          <a:xfrm>
            <a:off x="457200" y="1591200"/>
            <a:ext cx="8229600" cy="578882"/>
          </a:xfrm>
          <a:prstGeom prst="roundRect">
            <a:avLst/>
          </a:prstGeom>
          <a:solidFill>
            <a:schemeClr val="bg1">
              <a:lumMod val="95000"/>
            </a:schemeClr>
          </a:solidFill>
        </p:spPr>
        <p:txBody>
          <a:bodyPr wrap="square" rtlCol="0">
            <a:spAutoFit/>
          </a:bodyPr>
          <a:lstStyle/>
          <a:p>
            <a:r>
              <a:rPr lang="en-US" sz="2800" dirty="0">
                <a:solidFill>
                  <a:schemeClr val="accent1">
                    <a:lumMod val="50000"/>
                  </a:schemeClr>
                </a:solidFill>
              </a:rPr>
              <a:t>Psychiatric Facility ADT Capabilities</a:t>
            </a:r>
          </a:p>
        </p:txBody>
      </p:sp>
    </p:spTree>
    <p:extLst>
      <p:ext uri="{BB962C8B-B14F-4D97-AF65-F5344CB8AC3E}">
        <p14:creationId xmlns:p14="http://schemas.microsoft.com/office/powerpoint/2010/main" val="18853105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6E26D2-18B3-C6DA-1BD8-6F2272D876D8}"/>
              </a:ext>
            </a:extLst>
          </p:cNvPr>
          <p:cNvSpPr>
            <a:spLocks noGrp="1"/>
          </p:cNvSpPr>
          <p:nvPr>
            <p:ph idx="1"/>
          </p:nvPr>
        </p:nvSpPr>
        <p:spPr/>
        <p:txBody>
          <a:bodyPr/>
          <a:lstStyle/>
          <a:p>
            <a:pPr marL="0" marR="0" indent="0">
              <a:lnSpc>
                <a:spcPct val="107000"/>
              </a:lnSpc>
              <a:spcBef>
                <a:spcPts val="1500"/>
              </a:spcBef>
              <a:spcAft>
                <a:spcPts val="1500"/>
              </a:spcAft>
              <a:buNone/>
            </a:pPr>
            <a:r>
              <a:rPr lang="en-US" sz="2800" kern="0" dirty="0">
                <a:effectLst/>
                <a:ea typeface="Times New Roman" panose="02020603050405020304" pitchFamily="18" charset="0"/>
                <a:cs typeface="Times New Roman" panose="02020603050405020304" pitchFamily="18" charset="0"/>
              </a:rPr>
              <a:t>Opportunities</a:t>
            </a:r>
            <a:endParaRPr lang="en-US" sz="2800" kern="100" dirty="0">
              <a:effectLst/>
              <a:ea typeface="Calibri" panose="020F0502020204030204" pitchFamily="34" charset="0"/>
              <a:cs typeface="Times New Roman" panose="02020603050405020304" pitchFamily="18" charset="0"/>
            </a:endParaRPr>
          </a:p>
          <a:p>
            <a:pPr marR="0" lvl="0">
              <a:lnSpc>
                <a:spcPct val="107000"/>
              </a:lnSpc>
              <a:spcBef>
                <a:spcPts val="0"/>
              </a:spcBef>
              <a:spcAft>
                <a:spcPts val="0"/>
              </a:spcAft>
              <a:buSzPct val="100000"/>
              <a:buFont typeface="Arial" panose="020B0604020202020204" pitchFamily="34" charset="0"/>
              <a:buChar char="•"/>
              <a:tabLst>
                <a:tab pos="457200" algn="l"/>
              </a:tabLst>
            </a:pPr>
            <a:r>
              <a:rPr lang="en-US" sz="1800" b="0" kern="0" dirty="0">
                <a:effectLst/>
                <a:ea typeface="Times New Roman" panose="02020603050405020304" pitchFamily="18" charset="0"/>
                <a:cs typeface="Times New Roman" panose="02020603050405020304" pitchFamily="18" charset="0"/>
              </a:rPr>
              <a:t>Widespread EHR adoption among surveyed organizations.</a:t>
            </a:r>
            <a:endParaRPr lang="en-US" sz="1800" b="0" kern="100" dirty="0">
              <a:effectLst/>
              <a:ea typeface="Calibri" panose="020F0502020204030204" pitchFamily="34" charset="0"/>
              <a:cs typeface="Times New Roman" panose="02020603050405020304" pitchFamily="18" charset="0"/>
            </a:endParaRPr>
          </a:p>
          <a:p>
            <a:pPr marR="0" lvl="0">
              <a:lnSpc>
                <a:spcPct val="107000"/>
              </a:lnSpc>
              <a:spcBef>
                <a:spcPts val="0"/>
              </a:spcBef>
              <a:spcAft>
                <a:spcPts val="0"/>
              </a:spcAft>
              <a:buSzPct val="100000"/>
              <a:buFont typeface="Arial" panose="020B0604020202020204" pitchFamily="34" charset="0"/>
              <a:buChar char="•"/>
              <a:tabLst>
                <a:tab pos="457200" algn="l"/>
              </a:tabLst>
            </a:pPr>
            <a:r>
              <a:rPr lang="en-US" sz="1800" b="0" kern="0" dirty="0">
                <a:effectLst/>
                <a:ea typeface="Times New Roman" panose="02020603050405020304" pitchFamily="18" charset="0"/>
                <a:cs typeface="Times New Roman" panose="02020603050405020304" pitchFamily="18" charset="0"/>
              </a:rPr>
              <a:t>Sufficient ADT capabilities for most organizations.</a:t>
            </a:r>
            <a:endParaRPr lang="en-US" sz="1800" b="0" kern="100" dirty="0">
              <a:effectLst/>
              <a:ea typeface="Calibri" panose="020F0502020204030204" pitchFamily="34" charset="0"/>
              <a:cs typeface="Times New Roman" panose="02020603050405020304" pitchFamily="18" charset="0"/>
            </a:endParaRPr>
          </a:p>
          <a:p>
            <a:pPr marR="0" lvl="0">
              <a:lnSpc>
                <a:spcPct val="107000"/>
              </a:lnSpc>
              <a:spcBef>
                <a:spcPts val="0"/>
              </a:spcBef>
              <a:spcAft>
                <a:spcPts val="0"/>
              </a:spcAft>
              <a:buSzPct val="100000"/>
              <a:buFont typeface="Arial" panose="020B0604020202020204" pitchFamily="34" charset="0"/>
              <a:buChar char="•"/>
              <a:tabLst>
                <a:tab pos="457200" algn="l"/>
              </a:tabLst>
            </a:pPr>
            <a:r>
              <a:rPr lang="en-US" sz="1800" b="0" kern="0" dirty="0">
                <a:effectLst/>
                <a:ea typeface="Times New Roman" panose="02020603050405020304" pitchFamily="18" charset="0"/>
                <a:cs typeface="Times New Roman" panose="02020603050405020304" pitchFamily="18" charset="0"/>
              </a:rPr>
              <a:t>Potential to increase ADT exchange levels from these groups.</a:t>
            </a:r>
            <a:endParaRPr lang="en-US" sz="1800" b="0" kern="100" dirty="0">
              <a:effectLst/>
              <a:ea typeface="Calibri" panose="020F0502020204030204" pitchFamily="34" charset="0"/>
              <a:cs typeface="Times New Roman" panose="02020603050405020304" pitchFamily="18" charset="0"/>
            </a:endParaRPr>
          </a:p>
          <a:p>
            <a:pPr marR="0" lvl="0">
              <a:lnSpc>
                <a:spcPct val="107000"/>
              </a:lnSpc>
              <a:spcBef>
                <a:spcPts val="0"/>
              </a:spcBef>
              <a:spcAft>
                <a:spcPts val="0"/>
              </a:spcAft>
              <a:buSzPct val="100000"/>
              <a:buFont typeface="Arial" panose="020B0604020202020204" pitchFamily="34" charset="0"/>
              <a:buChar char="•"/>
              <a:tabLst>
                <a:tab pos="457200" algn="l"/>
              </a:tabLst>
            </a:pPr>
            <a:r>
              <a:rPr lang="en-US" sz="1800" b="0" kern="0" dirty="0">
                <a:effectLst/>
                <a:ea typeface="Times New Roman" panose="02020603050405020304" pitchFamily="18" charset="0"/>
                <a:cs typeface="Times New Roman" panose="02020603050405020304" pitchFamily="18" charset="0"/>
              </a:rPr>
              <a:t>High interest in participating in workgroups to address barriers (41/55 facilities willing to participate).</a:t>
            </a:r>
          </a:p>
          <a:p>
            <a:pPr marR="0" lvl="0">
              <a:lnSpc>
                <a:spcPct val="107000"/>
              </a:lnSpc>
              <a:spcBef>
                <a:spcPts val="0"/>
              </a:spcBef>
              <a:spcAft>
                <a:spcPts val="0"/>
              </a:spcAft>
              <a:buClr>
                <a:schemeClr val="accent1"/>
              </a:buClr>
              <a:buSzPct val="100000"/>
              <a:buFont typeface="Wingdings" panose="05000000000000000000" pitchFamily="2" charset="2"/>
              <a:buChar char="ª"/>
              <a:tabLst>
                <a:tab pos="457200" algn="l"/>
              </a:tabLst>
            </a:pPr>
            <a:endParaRPr lang="en-US" sz="1800" b="0" kern="100" dirty="0">
              <a:effectLst/>
              <a:ea typeface="Calibri" panose="020F0502020204030204" pitchFamily="34" charset="0"/>
              <a:cs typeface="Times New Roman" panose="02020603050405020304" pitchFamily="18" charset="0"/>
            </a:endParaRPr>
          </a:p>
          <a:p>
            <a:pPr marL="0" marR="0" indent="0">
              <a:lnSpc>
                <a:spcPct val="107000"/>
              </a:lnSpc>
              <a:spcBef>
                <a:spcPts val="1500"/>
              </a:spcBef>
              <a:spcAft>
                <a:spcPts val="1500"/>
              </a:spcAft>
              <a:buNone/>
            </a:pPr>
            <a:r>
              <a:rPr lang="en-US" sz="2800" kern="0" dirty="0">
                <a:effectLst/>
                <a:ea typeface="Times New Roman" panose="02020603050405020304" pitchFamily="18" charset="0"/>
                <a:cs typeface="Times New Roman" panose="02020603050405020304" pitchFamily="18" charset="0"/>
              </a:rPr>
              <a:t>Challenges</a:t>
            </a:r>
            <a:endParaRPr lang="en-US" sz="2800" kern="100" dirty="0">
              <a:effectLst/>
              <a:ea typeface="Calibri" panose="020F0502020204030204" pitchFamily="34" charset="0"/>
              <a:cs typeface="Times New Roman" panose="02020603050405020304" pitchFamily="18" charset="0"/>
            </a:endParaRPr>
          </a:p>
          <a:p>
            <a:pPr marR="0" lvl="0">
              <a:lnSpc>
                <a:spcPct val="107000"/>
              </a:lnSpc>
              <a:spcBef>
                <a:spcPts val="0"/>
              </a:spcBef>
              <a:spcAft>
                <a:spcPts val="0"/>
              </a:spcAft>
              <a:buSzPct val="100000"/>
              <a:buFont typeface="Arial" panose="020B0604020202020204" pitchFamily="34" charset="0"/>
              <a:buChar char="•"/>
              <a:tabLst>
                <a:tab pos="457200" algn="l"/>
              </a:tabLst>
            </a:pPr>
            <a:r>
              <a:rPr lang="en-US" sz="1800" b="0" kern="0" dirty="0">
                <a:effectLst/>
                <a:ea typeface="Times New Roman" panose="02020603050405020304" pitchFamily="18" charset="0"/>
                <a:cs typeface="Times New Roman" panose="02020603050405020304" pitchFamily="18" charset="0"/>
              </a:rPr>
              <a:t>Activating ADT interfaces present</a:t>
            </a:r>
            <a:r>
              <a:rPr lang="en-US" b="0" kern="0" dirty="0">
                <a:ea typeface="Times New Roman" panose="02020603050405020304" pitchFamily="18" charset="0"/>
                <a:cs typeface="Times New Roman" panose="02020603050405020304" pitchFamily="18" charset="0"/>
              </a:rPr>
              <a:t>s </a:t>
            </a:r>
            <a:r>
              <a:rPr lang="en-US" sz="1800" b="0" kern="0" dirty="0">
                <a:effectLst/>
                <a:ea typeface="Times New Roman" panose="02020603050405020304" pitchFamily="18" charset="0"/>
                <a:cs typeface="Times New Roman" panose="02020603050405020304" pitchFamily="18" charset="0"/>
              </a:rPr>
              <a:t>financial and operational challenges for some organizations.</a:t>
            </a:r>
            <a:endParaRPr lang="en-US" sz="1800" b="0" kern="100" dirty="0">
              <a:effectLst/>
              <a:ea typeface="Calibri" panose="020F0502020204030204" pitchFamily="34" charset="0"/>
              <a:cs typeface="Times New Roman" panose="02020603050405020304" pitchFamily="18" charset="0"/>
            </a:endParaRPr>
          </a:p>
          <a:p>
            <a:pPr marR="0" lvl="0">
              <a:lnSpc>
                <a:spcPct val="107000"/>
              </a:lnSpc>
              <a:spcBef>
                <a:spcPts val="0"/>
              </a:spcBef>
              <a:spcAft>
                <a:spcPts val="0"/>
              </a:spcAft>
              <a:buSzPct val="100000"/>
              <a:buFont typeface="Arial" panose="020B0604020202020204" pitchFamily="34" charset="0"/>
              <a:buChar char="•"/>
              <a:tabLst>
                <a:tab pos="457200" algn="l"/>
              </a:tabLst>
            </a:pPr>
            <a:r>
              <a:rPr lang="en-US" sz="1800" b="0" kern="0" dirty="0">
                <a:effectLst/>
                <a:ea typeface="Times New Roman" panose="02020603050405020304" pitchFamily="18" charset="0"/>
                <a:cs typeface="Times New Roman" panose="02020603050405020304" pitchFamily="18" charset="0"/>
              </a:rPr>
              <a:t>Barriers remain with ADT data consistency and quality, inclusion of clinical details, privacy consent issues, and organizational limitations.</a:t>
            </a:r>
            <a:endParaRPr lang="en-US" sz="1800" b="0" kern="100" dirty="0">
              <a:effectLst/>
              <a:ea typeface="Calibri" panose="020F0502020204030204" pitchFamily="34" charset="0"/>
              <a:cs typeface="Times New Roman" panose="02020603050405020304" pitchFamily="18" charset="0"/>
            </a:endParaRPr>
          </a:p>
          <a:p>
            <a:endParaRPr lang="en-US" dirty="0"/>
          </a:p>
        </p:txBody>
      </p:sp>
      <p:sp>
        <p:nvSpPr>
          <p:cNvPr id="3" name="Title 2">
            <a:extLst>
              <a:ext uri="{FF2B5EF4-FFF2-40B4-BE49-F238E27FC236}">
                <a16:creationId xmlns:a16="http://schemas.microsoft.com/office/drawing/2014/main" id="{F63FDDD1-E7C7-BE6C-357F-B2CD23BB4EAF}"/>
              </a:ext>
            </a:extLst>
          </p:cNvPr>
          <p:cNvSpPr>
            <a:spLocks noGrp="1"/>
          </p:cNvSpPr>
          <p:nvPr>
            <p:ph type="title"/>
          </p:nvPr>
        </p:nvSpPr>
        <p:spPr/>
        <p:txBody>
          <a:bodyPr/>
          <a:lstStyle/>
          <a:p>
            <a:r>
              <a:rPr lang="en-US" dirty="0"/>
              <a:t>Opportunities &amp; Challenges</a:t>
            </a:r>
          </a:p>
        </p:txBody>
      </p:sp>
      <p:sp>
        <p:nvSpPr>
          <p:cNvPr id="4" name="Slide Number Placeholder 3">
            <a:extLst>
              <a:ext uri="{FF2B5EF4-FFF2-40B4-BE49-F238E27FC236}">
                <a16:creationId xmlns:a16="http://schemas.microsoft.com/office/drawing/2014/main" id="{849B99ED-F99E-94E5-3B95-8631CA8B698B}"/>
              </a:ext>
            </a:extLst>
          </p:cNvPr>
          <p:cNvSpPr>
            <a:spLocks noGrp="1"/>
          </p:cNvSpPr>
          <p:nvPr>
            <p:ph type="sldNum" sz="quarter" idx="11"/>
          </p:nvPr>
        </p:nvSpPr>
        <p:spPr/>
        <p:txBody>
          <a:bodyPr/>
          <a:lstStyle/>
          <a:p>
            <a:pPr>
              <a:defRPr/>
            </a:pPr>
            <a:fld id="{949C2E20-F250-44B9-B926-B8B94A013B34}" type="slidenum">
              <a:rPr lang="en-US" smtClean="0"/>
              <a:pPr>
                <a:defRPr/>
              </a:pPr>
              <a:t>24</a:t>
            </a:fld>
            <a:endParaRPr lang="en-US" dirty="0"/>
          </a:p>
        </p:txBody>
      </p:sp>
      <p:sp>
        <p:nvSpPr>
          <p:cNvPr id="5" name="TextBox 4">
            <a:extLst>
              <a:ext uri="{FF2B5EF4-FFF2-40B4-BE49-F238E27FC236}">
                <a16:creationId xmlns:a16="http://schemas.microsoft.com/office/drawing/2014/main" id="{339D914F-E563-CDB4-C125-D8DCE1B611C3}"/>
              </a:ext>
            </a:extLst>
          </p:cNvPr>
          <p:cNvSpPr txBox="1"/>
          <p:nvPr/>
        </p:nvSpPr>
        <p:spPr>
          <a:xfrm>
            <a:off x="457200" y="1591200"/>
            <a:ext cx="8229600" cy="578882"/>
          </a:xfrm>
          <a:prstGeom prst="roundRect">
            <a:avLst/>
          </a:prstGeom>
          <a:solidFill>
            <a:schemeClr val="bg1">
              <a:lumMod val="95000"/>
            </a:schemeClr>
          </a:solidFill>
        </p:spPr>
        <p:txBody>
          <a:bodyPr wrap="square" rtlCol="0">
            <a:spAutoFit/>
          </a:bodyPr>
          <a:lstStyle/>
          <a:p>
            <a:r>
              <a:rPr lang="en-US" sz="2800" dirty="0">
                <a:solidFill>
                  <a:schemeClr val="accent1">
                    <a:lumMod val="50000"/>
                  </a:schemeClr>
                </a:solidFill>
              </a:rPr>
              <a:t>Opportunities</a:t>
            </a:r>
          </a:p>
        </p:txBody>
      </p:sp>
      <p:sp>
        <p:nvSpPr>
          <p:cNvPr id="6" name="TextBox 5">
            <a:extLst>
              <a:ext uri="{FF2B5EF4-FFF2-40B4-BE49-F238E27FC236}">
                <a16:creationId xmlns:a16="http://schemas.microsoft.com/office/drawing/2014/main" id="{891382AC-FA44-814B-6A9D-D55B86E6239F}"/>
              </a:ext>
            </a:extLst>
          </p:cNvPr>
          <p:cNvSpPr txBox="1"/>
          <p:nvPr/>
        </p:nvSpPr>
        <p:spPr>
          <a:xfrm>
            <a:off x="457200" y="4109037"/>
            <a:ext cx="8229600" cy="578882"/>
          </a:xfrm>
          <a:prstGeom prst="roundRect">
            <a:avLst/>
          </a:prstGeom>
          <a:solidFill>
            <a:schemeClr val="bg1">
              <a:lumMod val="95000"/>
            </a:schemeClr>
          </a:solidFill>
        </p:spPr>
        <p:txBody>
          <a:bodyPr wrap="square" rtlCol="0">
            <a:spAutoFit/>
          </a:bodyPr>
          <a:lstStyle/>
          <a:p>
            <a:r>
              <a:rPr lang="en-US" sz="2800" dirty="0">
                <a:solidFill>
                  <a:schemeClr val="accent1">
                    <a:lumMod val="50000"/>
                  </a:schemeClr>
                </a:solidFill>
              </a:rPr>
              <a:t>Challenges</a:t>
            </a:r>
          </a:p>
        </p:txBody>
      </p:sp>
    </p:spTree>
    <p:extLst>
      <p:ext uri="{BB962C8B-B14F-4D97-AF65-F5344CB8AC3E}">
        <p14:creationId xmlns:p14="http://schemas.microsoft.com/office/powerpoint/2010/main" val="4155658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FD6A8C-0BD9-AE98-1F55-5879EEA63997}"/>
              </a:ext>
            </a:extLst>
          </p:cNvPr>
          <p:cNvSpPr>
            <a:spLocks noGrp="1"/>
          </p:cNvSpPr>
          <p:nvPr>
            <p:ph idx="1"/>
          </p:nvPr>
        </p:nvSpPr>
        <p:spPr/>
        <p:txBody>
          <a:bodyPr/>
          <a:lstStyle/>
          <a:p>
            <a:pPr marL="0" marR="0" indent="0">
              <a:lnSpc>
                <a:spcPct val="107000"/>
              </a:lnSpc>
              <a:spcBef>
                <a:spcPts val="1500"/>
              </a:spcBef>
              <a:spcAft>
                <a:spcPts val="1500"/>
              </a:spcAft>
              <a:buNone/>
            </a:pPr>
            <a:r>
              <a:rPr lang="en-US" sz="2800" b="1" kern="0" dirty="0">
                <a:effectLst/>
                <a:ea typeface="Times New Roman" panose="02020603050405020304" pitchFamily="18" charset="0"/>
                <a:cs typeface="Times New Roman" panose="02020603050405020304" pitchFamily="18" charset="0"/>
              </a:rPr>
              <a:t>Survey Distribution</a:t>
            </a:r>
            <a:endParaRPr lang="en-US" sz="2800" kern="100" dirty="0">
              <a:effectLst/>
              <a:ea typeface="Calibri" panose="020F0502020204030204" pitchFamily="34" charset="0"/>
              <a:cs typeface="Times New Roman" panose="02020603050405020304" pitchFamily="18" charset="0"/>
            </a:endParaRPr>
          </a:p>
          <a:p>
            <a:pPr marR="0" lvl="0">
              <a:lnSpc>
                <a:spcPct val="107000"/>
              </a:lnSpc>
              <a:spcBef>
                <a:spcPts val="0"/>
              </a:spcBef>
              <a:spcAft>
                <a:spcPts val="0"/>
              </a:spcAft>
              <a:buClr>
                <a:schemeClr val="accent1"/>
              </a:buClr>
              <a:buSzPct val="100000"/>
              <a:buFont typeface="Wingdings" panose="05000000000000000000" pitchFamily="2" charset="2"/>
              <a:buChar char="ª"/>
              <a:tabLst>
                <a:tab pos="457200" algn="l"/>
              </a:tabLst>
            </a:pPr>
            <a:endParaRPr lang="en-US" b="0" kern="0" dirty="0">
              <a:effectLst/>
              <a:ea typeface="Times New Roman" panose="02020603050405020304" pitchFamily="18" charset="0"/>
              <a:cs typeface="Times New Roman" panose="02020603050405020304" pitchFamily="18" charset="0"/>
            </a:endParaRPr>
          </a:p>
          <a:p>
            <a:pPr lvl="0">
              <a:lnSpc>
                <a:spcPct val="107000"/>
              </a:lnSpc>
              <a:spcBef>
                <a:spcPts val="0"/>
              </a:spcBef>
              <a:spcAft>
                <a:spcPts val="0"/>
              </a:spcAft>
              <a:buSzPct val="100000"/>
              <a:buFont typeface="Arial" panose="020B0604020202020204" pitchFamily="34" charset="0"/>
              <a:buChar char="•"/>
              <a:tabLst>
                <a:tab pos="457200" algn="l"/>
              </a:tabLst>
            </a:pPr>
            <a:r>
              <a:rPr lang="en-US" b="0" kern="0" dirty="0">
                <a:ea typeface="Times New Roman" panose="02020603050405020304" pitchFamily="18" charset="0"/>
                <a:cs typeface="Times New Roman" panose="02020603050405020304" pitchFamily="18" charset="0"/>
              </a:rPr>
              <a:t>The FQHC Survey was distributed to all state FQHCs, excluding those based in hospitals.</a:t>
            </a:r>
          </a:p>
          <a:p>
            <a:pPr>
              <a:lnSpc>
                <a:spcPct val="107000"/>
              </a:lnSpc>
              <a:spcBef>
                <a:spcPts val="0"/>
              </a:spcBef>
              <a:spcAft>
                <a:spcPts val="0"/>
              </a:spcAft>
              <a:buSzPct val="100000"/>
              <a:buFont typeface="Arial" panose="020B0604020202020204" pitchFamily="34" charset="0"/>
              <a:buChar char="•"/>
              <a:tabLst>
                <a:tab pos="457200" algn="l"/>
              </a:tabLst>
            </a:pPr>
            <a:endParaRPr lang="en-US" b="0" kern="100" dirty="0">
              <a:ea typeface="Calibri" panose="020F0502020204030204" pitchFamily="34" charset="0"/>
              <a:cs typeface="Times New Roman" panose="02020603050405020304" pitchFamily="18" charset="0"/>
            </a:endParaRPr>
          </a:p>
          <a:p>
            <a:pPr lvl="0">
              <a:lnSpc>
                <a:spcPct val="107000"/>
              </a:lnSpc>
              <a:spcBef>
                <a:spcPts val="0"/>
              </a:spcBef>
              <a:spcAft>
                <a:spcPts val="0"/>
              </a:spcAft>
              <a:buSzPct val="100000"/>
              <a:buFont typeface="Arial" panose="020B0604020202020204" pitchFamily="34" charset="0"/>
              <a:buChar char="•"/>
              <a:tabLst>
                <a:tab pos="457200" algn="l"/>
              </a:tabLst>
            </a:pPr>
            <a:r>
              <a:rPr lang="en-US" b="0" kern="0" dirty="0">
                <a:ea typeface="Times New Roman" panose="02020603050405020304" pitchFamily="18" charset="0"/>
                <a:cs typeface="Times New Roman" panose="02020603050405020304" pitchFamily="18" charset="0"/>
              </a:rPr>
              <a:t>Partnership with the Massachusetts League of Community Health Centers was established to distribute the survey. The ADT Questions were included in the Mass League’s annual IT survey, which goes out to IT leaders from each of the FQHC sites.</a:t>
            </a:r>
          </a:p>
          <a:p>
            <a:pPr marL="0" marR="0" lvl="0" indent="0">
              <a:lnSpc>
                <a:spcPct val="107000"/>
              </a:lnSpc>
              <a:spcBef>
                <a:spcPts val="0"/>
              </a:spcBef>
              <a:spcAft>
                <a:spcPts val="0"/>
              </a:spcAft>
              <a:buClr>
                <a:schemeClr val="accent1"/>
              </a:buClr>
              <a:buSzPct val="100000"/>
              <a:buNone/>
              <a:tabLst>
                <a:tab pos="457200" algn="l"/>
              </a:tabLst>
            </a:pPr>
            <a:endParaRPr lang="en-US" b="0" kern="0" dirty="0">
              <a:ea typeface="Calibri" panose="020F0502020204030204" pitchFamily="34" charset="0"/>
              <a:cs typeface="Times New Roman" panose="02020603050405020304" pitchFamily="18" charset="0"/>
            </a:endParaRPr>
          </a:p>
          <a:p>
            <a:pPr marL="0" indent="0">
              <a:buNone/>
            </a:pPr>
            <a:endParaRPr lang="en-US" dirty="0"/>
          </a:p>
        </p:txBody>
      </p:sp>
      <p:sp>
        <p:nvSpPr>
          <p:cNvPr id="3" name="Title 2">
            <a:extLst>
              <a:ext uri="{FF2B5EF4-FFF2-40B4-BE49-F238E27FC236}">
                <a16:creationId xmlns:a16="http://schemas.microsoft.com/office/drawing/2014/main" id="{2FCD0940-F436-9052-6F7E-B0CD07BD6699}"/>
              </a:ext>
            </a:extLst>
          </p:cNvPr>
          <p:cNvSpPr>
            <a:spLocks noGrp="1"/>
          </p:cNvSpPr>
          <p:nvPr>
            <p:ph type="title"/>
          </p:nvPr>
        </p:nvSpPr>
        <p:spPr/>
        <p:txBody>
          <a:bodyPr/>
          <a:lstStyle/>
          <a:p>
            <a:r>
              <a:rPr lang="en-US" dirty="0"/>
              <a:t>FQHC Survey Results</a:t>
            </a:r>
          </a:p>
        </p:txBody>
      </p:sp>
      <p:sp>
        <p:nvSpPr>
          <p:cNvPr id="4" name="Slide Number Placeholder 3">
            <a:extLst>
              <a:ext uri="{FF2B5EF4-FFF2-40B4-BE49-F238E27FC236}">
                <a16:creationId xmlns:a16="http://schemas.microsoft.com/office/drawing/2014/main" id="{B7533121-84EB-EBF7-F698-DDBDECABFFF8}"/>
              </a:ext>
            </a:extLst>
          </p:cNvPr>
          <p:cNvSpPr>
            <a:spLocks noGrp="1"/>
          </p:cNvSpPr>
          <p:nvPr>
            <p:ph type="sldNum" sz="quarter" idx="11"/>
          </p:nvPr>
        </p:nvSpPr>
        <p:spPr/>
        <p:txBody>
          <a:bodyPr/>
          <a:lstStyle/>
          <a:p>
            <a:pPr marL="0" marR="0" lvl="0" indent="0" algn="r" defTabSz="454788" rtl="0" eaLnBrk="1" fontAlgn="base" latinLnBrk="0" hangingPunct="1">
              <a:lnSpc>
                <a:spcPct val="100000"/>
              </a:lnSpc>
              <a:spcBef>
                <a:spcPct val="0"/>
              </a:spcBef>
              <a:spcAft>
                <a:spcPct val="0"/>
              </a:spcAft>
              <a:buClrTx/>
              <a:buSzTx/>
              <a:buFontTx/>
              <a:buNone/>
              <a:tabLst/>
              <a:defRPr/>
            </a:pPr>
            <a:fld id="{949C2E20-F250-44B9-B926-B8B94A013B34}"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454788"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
        <p:nvSpPr>
          <p:cNvPr id="5" name="TextBox 4">
            <a:extLst>
              <a:ext uri="{FF2B5EF4-FFF2-40B4-BE49-F238E27FC236}">
                <a16:creationId xmlns:a16="http://schemas.microsoft.com/office/drawing/2014/main" id="{F95DB928-610D-D68E-7F96-0CA6F0CEBEC7}"/>
              </a:ext>
            </a:extLst>
          </p:cNvPr>
          <p:cNvSpPr txBox="1"/>
          <p:nvPr/>
        </p:nvSpPr>
        <p:spPr>
          <a:xfrm>
            <a:off x="457200" y="1591200"/>
            <a:ext cx="8229600" cy="578882"/>
          </a:xfrm>
          <a:prstGeom prst="round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F81BD">
                    <a:lumMod val="50000"/>
                  </a:srgbClr>
                </a:solidFill>
                <a:effectLst/>
                <a:uLnTx/>
                <a:uFillTx/>
                <a:latin typeface="Calibri"/>
                <a:ea typeface="+mn-ea"/>
                <a:cs typeface="+mn-cs"/>
              </a:rPr>
              <a:t>FQHC Survey Distribution</a:t>
            </a:r>
          </a:p>
        </p:txBody>
      </p:sp>
    </p:spTree>
    <p:extLst>
      <p:ext uri="{BB962C8B-B14F-4D97-AF65-F5344CB8AC3E}">
        <p14:creationId xmlns:p14="http://schemas.microsoft.com/office/powerpoint/2010/main" val="834867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endParaRPr lang="en-US" dirty="0"/>
          </a:p>
          <a:p>
            <a:pPr>
              <a:buClr>
                <a:schemeClr val="accent1"/>
              </a:buClr>
              <a:buFont typeface="Wingdings" panose="05000000000000000000" pitchFamily="2" charset="2"/>
              <a:buChar char="ª"/>
            </a:pPr>
            <a:endParaRPr lang="en-US" b="0" dirty="0"/>
          </a:p>
          <a:p>
            <a:pPr>
              <a:buFont typeface="Arial" panose="020B0604020202020204" pitchFamily="34" charset="0"/>
              <a:buChar char="•"/>
            </a:pPr>
            <a:r>
              <a:rPr lang="en-US" b="0" dirty="0"/>
              <a:t>61% response rate from 38 FQHCs IT Leads.</a:t>
            </a:r>
          </a:p>
          <a:p>
            <a:pPr>
              <a:buFont typeface="Arial" panose="020B0604020202020204" pitchFamily="34" charset="0"/>
              <a:buChar char="•"/>
            </a:pPr>
            <a:endParaRPr lang="en-US" b="0" dirty="0"/>
          </a:p>
          <a:p>
            <a:pPr>
              <a:buFont typeface="Arial" panose="020B0604020202020204" pitchFamily="34" charset="0"/>
              <a:buChar char="•"/>
            </a:pPr>
            <a:r>
              <a:rPr lang="en-US" b="0" dirty="0"/>
              <a:t>74% of respondents reported receiving ADT alerts, while 13% reported not receiving ADT alerts, and 13% were unsure.</a:t>
            </a:r>
          </a:p>
          <a:p>
            <a:pPr>
              <a:buFont typeface="Arial" panose="020B0604020202020204" pitchFamily="34" charset="0"/>
              <a:buChar char="•"/>
            </a:pPr>
            <a:endParaRPr lang="en-US" b="0" dirty="0"/>
          </a:p>
          <a:p>
            <a:pPr>
              <a:buFont typeface="Arial" panose="020B0604020202020204" pitchFamily="34" charset="0"/>
              <a:buChar char="•"/>
            </a:pPr>
            <a:r>
              <a:rPr lang="en-US" b="0" dirty="0"/>
              <a:t>Of those FQHCs receiving ADT alerts, 53% reported receiving them via &gt;1 method. </a:t>
            </a:r>
          </a:p>
          <a:p>
            <a:pPr marL="0" indent="0">
              <a:buNone/>
            </a:pPr>
            <a:endParaRPr lang="en-US" b="0" dirty="0"/>
          </a:p>
          <a:p>
            <a:pPr>
              <a:buFont typeface="Arial" panose="020B0604020202020204" pitchFamily="34" charset="0"/>
              <a:buChar char="•"/>
            </a:pPr>
            <a:r>
              <a:rPr lang="en-US" b="0" dirty="0"/>
              <a:t>The most common methods of receipt reported were through an EMR or a certified ENS Vendor Portal.</a:t>
            </a:r>
          </a:p>
          <a:p>
            <a:endParaRPr lang="en-US" b="0" dirty="0"/>
          </a:p>
          <a:p>
            <a:pPr marL="0" indent="0">
              <a:buNone/>
            </a:pPr>
            <a:endParaRPr lang="en-US" b="0" dirty="0"/>
          </a:p>
        </p:txBody>
      </p:sp>
      <p:sp>
        <p:nvSpPr>
          <p:cNvPr id="3" name="Title 2"/>
          <p:cNvSpPr>
            <a:spLocks noGrp="1"/>
          </p:cNvSpPr>
          <p:nvPr>
            <p:ph type="title"/>
          </p:nvPr>
        </p:nvSpPr>
        <p:spPr/>
        <p:txBody>
          <a:bodyPr/>
          <a:lstStyle/>
          <a:p>
            <a:r>
              <a:rPr lang="en-US" dirty="0"/>
              <a:t>FQHC Survey Results</a:t>
            </a:r>
          </a:p>
        </p:txBody>
      </p:sp>
      <p:sp>
        <p:nvSpPr>
          <p:cNvPr id="4" name="Slide Number Placeholder 3"/>
          <p:cNvSpPr>
            <a:spLocks noGrp="1"/>
          </p:cNvSpPr>
          <p:nvPr>
            <p:ph type="sldNum" sz="quarter" idx="11"/>
          </p:nvPr>
        </p:nvSpPr>
        <p:spPr/>
        <p:txBody>
          <a:bodyPr/>
          <a:lstStyle/>
          <a:p>
            <a:pPr marL="0" marR="0" lvl="0" indent="0" algn="r" defTabSz="454788" rtl="0" eaLnBrk="1" fontAlgn="base" latinLnBrk="0" hangingPunct="1">
              <a:lnSpc>
                <a:spcPct val="100000"/>
              </a:lnSpc>
              <a:spcBef>
                <a:spcPct val="0"/>
              </a:spcBef>
              <a:spcAft>
                <a:spcPct val="0"/>
              </a:spcAft>
              <a:buClrTx/>
              <a:buSzTx/>
              <a:buFontTx/>
              <a:buNone/>
              <a:tabLst/>
              <a:defRPr/>
            </a:pPr>
            <a:fld id="{949C2E20-F250-44B9-B926-B8B94A013B34}"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454788"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
        <p:nvSpPr>
          <p:cNvPr id="5" name="TextBox 4">
            <a:extLst>
              <a:ext uri="{FF2B5EF4-FFF2-40B4-BE49-F238E27FC236}">
                <a16:creationId xmlns:a16="http://schemas.microsoft.com/office/drawing/2014/main" id="{F95DB928-610D-D68E-7F96-0CA6F0CEBEC7}"/>
              </a:ext>
            </a:extLst>
          </p:cNvPr>
          <p:cNvSpPr txBox="1"/>
          <p:nvPr/>
        </p:nvSpPr>
        <p:spPr>
          <a:xfrm>
            <a:off x="457200" y="1591200"/>
            <a:ext cx="8229600" cy="578882"/>
          </a:xfrm>
          <a:prstGeom prst="round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F81BD">
                    <a:lumMod val="50000"/>
                  </a:srgbClr>
                </a:solidFill>
                <a:effectLst/>
                <a:uLnTx/>
                <a:uFillTx/>
                <a:latin typeface="Calibri"/>
                <a:ea typeface="+mn-ea"/>
                <a:cs typeface="+mn-cs"/>
              </a:rPr>
              <a:t>FQHC Survey Results</a:t>
            </a:r>
          </a:p>
        </p:txBody>
      </p:sp>
    </p:spTree>
    <p:extLst>
      <p:ext uri="{BB962C8B-B14F-4D97-AF65-F5344CB8AC3E}">
        <p14:creationId xmlns:p14="http://schemas.microsoft.com/office/powerpoint/2010/main" val="1585169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endParaRPr lang="en-US" dirty="0"/>
          </a:p>
          <a:p>
            <a:pPr marL="0" indent="0">
              <a:buNone/>
            </a:pPr>
            <a:r>
              <a:rPr lang="en-US" b="0" dirty="0"/>
              <a:t>Of the FQHCs receiving ADT alerts:</a:t>
            </a:r>
          </a:p>
          <a:p>
            <a:pPr marL="0" indent="0">
              <a:buNone/>
            </a:pPr>
            <a:endParaRPr lang="en-US" b="0" dirty="0"/>
          </a:p>
          <a:p>
            <a:pPr>
              <a:buFont typeface="Arial" panose="020B0604020202020204" pitchFamily="34" charset="0"/>
              <a:buChar char="•"/>
            </a:pPr>
            <a:r>
              <a:rPr lang="en-US" b="0" dirty="0"/>
              <a:t>82% review and act on their ADT alerts daily.</a:t>
            </a:r>
          </a:p>
          <a:p>
            <a:pPr>
              <a:buFont typeface="Arial" panose="020B0604020202020204" pitchFamily="34" charset="0"/>
              <a:buChar char="•"/>
            </a:pPr>
            <a:endParaRPr lang="en-US" b="0" dirty="0"/>
          </a:p>
          <a:p>
            <a:pPr>
              <a:buFont typeface="Arial" panose="020B0604020202020204" pitchFamily="34" charset="0"/>
              <a:buChar char="•"/>
            </a:pPr>
            <a:r>
              <a:rPr lang="en-US" b="0" dirty="0"/>
              <a:t>47% use criteria to prioritize which ADT alerts they follow-up on, the most common criteria being clinical information like diagnosis and risk score.</a:t>
            </a:r>
          </a:p>
          <a:p>
            <a:pPr>
              <a:buFont typeface="Arial" panose="020B0604020202020204" pitchFamily="34" charset="0"/>
              <a:buChar char="•"/>
            </a:pPr>
            <a:endParaRPr lang="en-US" b="0" dirty="0"/>
          </a:p>
          <a:p>
            <a:pPr>
              <a:buFont typeface="Arial" panose="020B0604020202020204" pitchFamily="34" charset="0"/>
              <a:buChar char="•"/>
            </a:pPr>
            <a:r>
              <a:rPr lang="en-US" b="0" dirty="0"/>
              <a:t>88% cited staffing capacity as a barrier that impacts their ADT alert utilization. Other common barriers include ADT format and method of receipt. </a:t>
            </a:r>
          </a:p>
          <a:p>
            <a:pPr>
              <a:buFont typeface="Arial" panose="020B0604020202020204" pitchFamily="34" charset="0"/>
              <a:buChar char="•"/>
            </a:pPr>
            <a:endParaRPr lang="en-US" b="0" dirty="0"/>
          </a:p>
          <a:p>
            <a:pPr>
              <a:buFont typeface="Arial" panose="020B0604020202020204" pitchFamily="34" charset="0"/>
              <a:buChar char="•"/>
            </a:pPr>
            <a:r>
              <a:rPr lang="en-US" b="0" dirty="0"/>
              <a:t>From comments submitted by respondents, lack of clinical information within ADT alerts is a major pain point in many FQHCs’ follow-up workflows.</a:t>
            </a:r>
          </a:p>
          <a:p>
            <a:pPr marL="0" indent="0">
              <a:buNone/>
            </a:pPr>
            <a:endParaRPr lang="en-US" b="0" dirty="0"/>
          </a:p>
        </p:txBody>
      </p:sp>
      <p:sp>
        <p:nvSpPr>
          <p:cNvPr id="3" name="Title 2"/>
          <p:cNvSpPr>
            <a:spLocks noGrp="1"/>
          </p:cNvSpPr>
          <p:nvPr>
            <p:ph type="title"/>
          </p:nvPr>
        </p:nvSpPr>
        <p:spPr/>
        <p:txBody>
          <a:bodyPr/>
          <a:lstStyle/>
          <a:p>
            <a:r>
              <a:rPr lang="en-US"/>
              <a:t>FQHC Survey Results</a:t>
            </a:r>
            <a:endParaRPr lang="en-US" dirty="0"/>
          </a:p>
        </p:txBody>
      </p:sp>
      <p:sp>
        <p:nvSpPr>
          <p:cNvPr id="4" name="Slide Number Placeholder 3"/>
          <p:cNvSpPr>
            <a:spLocks noGrp="1"/>
          </p:cNvSpPr>
          <p:nvPr>
            <p:ph type="sldNum" sz="quarter" idx="11"/>
          </p:nvPr>
        </p:nvSpPr>
        <p:spPr/>
        <p:txBody>
          <a:bodyPr/>
          <a:lstStyle/>
          <a:p>
            <a:pPr marL="0" marR="0" lvl="0" indent="0" algn="r" defTabSz="454788" rtl="0" eaLnBrk="1" fontAlgn="base" latinLnBrk="0" hangingPunct="1">
              <a:lnSpc>
                <a:spcPct val="100000"/>
              </a:lnSpc>
              <a:spcBef>
                <a:spcPct val="0"/>
              </a:spcBef>
              <a:spcAft>
                <a:spcPct val="0"/>
              </a:spcAft>
              <a:buClrTx/>
              <a:buSzTx/>
              <a:buFontTx/>
              <a:buNone/>
              <a:tabLst/>
              <a:defRPr/>
            </a:pPr>
            <a:fld id="{949C2E20-F250-44B9-B926-B8B94A013B34}"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454788"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
        <p:nvSpPr>
          <p:cNvPr id="5" name="TextBox 4">
            <a:extLst>
              <a:ext uri="{FF2B5EF4-FFF2-40B4-BE49-F238E27FC236}">
                <a16:creationId xmlns:a16="http://schemas.microsoft.com/office/drawing/2014/main" id="{F95DB928-610D-D68E-7F96-0CA6F0CEBEC7}"/>
              </a:ext>
            </a:extLst>
          </p:cNvPr>
          <p:cNvSpPr txBox="1"/>
          <p:nvPr/>
        </p:nvSpPr>
        <p:spPr>
          <a:xfrm>
            <a:off x="457200" y="1591200"/>
            <a:ext cx="8229600" cy="578882"/>
          </a:xfrm>
          <a:prstGeom prst="round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F81BD">
                    <a:lumMod val="50000"/>
                  </a:srgbClr>
                </a:solidFill>
                <a:effectLst/>
                <a:uLnTx/>
                <a:uFillTx/>
                <a:latin typeface="Calibri"/>
                <a:ea typeface="+mn-ea"/>
                <a:cs typeface="+mn-cs"/>
              </a:rPr>
              <a:t>FQHC ADT Follow-up Workflows</a:t>
            </a:r>
          </a:p>
        </p:txBody>
      </p:sp>
    </p:spTree>
    <p:extLst>
      <p:ext uri="{BB962C8B-B14F-4D97-AF65-F5344CB8AC3E}">
        <p14:creationId xmlns:p14="http://schemas.microsoft.com/office/powerpoint/2010/main" val="1092777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FQHC Survey Results</a:t>
            </a:r>
          </a:p>
        </p:txBody>
      </p:sp>
      <p:sp>
        <p:nvSpPr>
          <p:cNvPr id="4" name="Slide Number Placeholder 3"/>
          <p:cNvSpPr>
            <a:spLocks noGrp="1"/>
          </p:cNvSpPr>
          <p:nvPr>
            <p:ph type="sldNum" sz="quarter" idx="11"/>
          </p:nvPr>
        </p:nvSpPr>
        <p:spPr/>
        <p:txBody>
          <a:bodyPr/>
          <a:lstStyle/>
          <a:p>
            <a:pPr marL="0" marR="0" lvl="0" indent="0" algn="ctr" defTabSz="454788" rtl="0" eaLnBrk="1" fontAlgn="base" latinLnBrk="0" hangingPunct="1">
              <a:lnSpc>
                <a:spcPct val="100000"/>
              </a:lnSpc>
              <a:spcBef>
                <a:spcPct val="0"/>
              </a:spcBef>
              <a:spcAft>
                <a:spcPct val="0"/>
              </a:spcAft>
              <a:buClrTx/>
              <a:buSzTx/>
              <a:buFontTx/>
              <a:buNone/>
              <a:tabLst/>
              <a:defRPr/>
            </a:pPr>
            <a:fld id="{26A24CCA-F466-43CF-BAB8-FE65B26DBD5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454788"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TextBox 5"/>
          <p:cNvSpPr txBox="1"/>
          <p:nvPr/>
        </p:nvSpPr>
        <p:spPr>
          <a:xfrm>
            <a:off x="81499" y="1641091"/>
            <a:ext cx="8747693" cy="1015663"/>
          </a:xfrm>
          <a:prstGeom prst="rect">
            <a:avLst/>
          </a:prstGeom>
          <a:noFill/>
        </p:spPr>
        <p:txBody>
          <a:bodyPr wrap="square" rtlCol="0">
            <a:spAutoFit/>
          </a:bodyPr>
          <a:lstStyle/>
          <a:p>
            <a:pPr marL="342900" marR="0" lvl="0" indent="-342900" algn="l" defTabSz="454788" rtl="0" eaLnBrk="1" fontAlgn="auto" latinLnBrk="0" hangingPunct="1">
              <a:lnSpc>
                <a:spcPct val="100000"/>
              </a:lnSpc>
              <a:spcBef>
                <a:spcPts val="0"/>
              </a:spcBef>
              <a:spcAft>
                <a:spcPts val="0"/>
              </a:spcAft>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FQHCs’ confidence in their follow-up workflows: </a:t>
            </a:r>
            <a:r>
              <a:rPr kumimoji="0" lang="en-US" sz="2000" b="0" i="0" u="none" strike="noStrike" kern="1200" cap="none" spc="0" normalizeH="0" baseline="0" noProof="0" dirty="0">
                <a:ln>
                  <a:noFill/>
                </a:ln>
                <a:solidFill>
                  <a:prstClr val="black"/>
                </a:solidFill>
                <a:effectLst/>
                <a:uLnTx/>
                <a:uFillTx/>
                <a:latin typeface="Calibri"/>
                <a:ea typeface="+mn-ea"/>
                <a:cs typeface="+mn-cs"/>
              </a:rPr>
              <a:t>Respondents were asked to rate their confidence in their ADT follow-up workflow from a scale of 1 – 5 (1 being not confident at all and 5 being very confident).</a:t>
            </a:r>
          </a:p>
        </p:txBody>
      </p:sp>
      <p:graphicFrame>
        <p:nvGraphicFramePr>
          <p:cNvPr id="7" name="Chart 6"/>
          <p:cNvGraphicFramePr>
            <a:graphicFrameLocks/>
          </p:cNvGraphicFramePr>
          <p:nvPr/>
        </p:nvGraphicFramePr>
        <p:xfrm>
          <a:off x="218886" y="3940232"/>
          <a:ext cx="4176469" cy="22690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nvGraphicFramePr>
        <p:xfrm>
          <a:off x="4527030" y="3977669"/>
          <a:ext cx="4616970" cy="2423132"/>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F95DB928-610D-D68E-7F96-0CA6F0CEBEC7}"/>
              </a:ext>
            </a:extLst>
          </p:cNvPr>
          <p:cNvSpPr txBox="1"/>
          <p:nvPr/>
        </p:nvSpPr>
        <p:spPr>
          <a:xfrm>
            <a:off x="408001" y="3391171"/>
            <a:ext cx="3987354" cy="442674"/>
          </a:xfrm>
          <a:prstGeom prst="roundRect">
            <a:avLst/>
          </a:prstGeom>
          <a:solidFill>
            <a:schemeClr val="bg1">
              <a:lumMod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F81BD">
                    <a:lumMod val="50000"/>
                  </a:srgbClr>
                </a:solidFill>
                <a:effectLst/>
                <a:uLnTx/>
                <a:uFillTx/>
                <a:latin typeface="Calibri"/>
                <a:ea typeface="+mn-ea"/>
                <a:cs typeface="+mn-cs"/>
              </a:rPr>
              <a:t>IT Lead Response</a:t>
            </a:r>
          </a:p>
        </p:txBody>
      </p:sp>
      <p:sp>
        <p:nvSpPr>
          <p:cNvPr id="10" name="TextBox 9">
            <a:extLst>
              <a:ext uri="{FF2B5EF4-FFF2-40B4-BE49-F238E27FC236}">
                <a16:creationId xmlns:a16="http://schemas.microsoft.com/office/drawing/2014/main" id="{F95DB928-610D-D68E-7F96-0CA6F0CEBEC7}"/>
              </a:ext>
            </a:extLst>
          </p:cNvPr>
          <p:cNvSpPr txBox="1"/>
          <p:nvPr/>
        </p:nvSpPr>
        <p:spPr>
          <a:xfrm>
            <a:off x="4841838" y="3391171"/>
            <a:ext cx="3987354" cy="442674"/>
          </a:xfrm>
          <a:prstGeom prst="roundRect">
            <a:avLst/>
          </a:prstGeom>
          <a:solidFill>
            <a:schemeClr val="bg1">
              <a:lumMod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F81BD">
                    <a:lumMod val="50000"/>
                  </a:srgbClr>
                </a:solidFill>
                <a:effectLst/>
                <a:uLnTx/>
                <a:uFillTx/>
                <a:latin typeface="Calibri"/>
                <a:ea typeface="+mn-ea"/>
                <a:cs typeface="+mn-cs"/>
              </a:rPr>
              <a:t>QI/Nurse Manager Response*</a:t>
            </a:r>
          </a:p>
        </p:txBody>
      </p:sp>
      <p:sp>
        <p:nvSpPr>
          <p:cNvPr id="5" name="TextBox 4"/>
          <p:cNvSpPr txBox="1"/>
          <p:nvPr/>
        </p:nvSpPr>
        <p:spPr>
          <a:xfrm>
            <a:off x="4670426" y="6400801"/>
            <a:ext cx="4323946" cy="307777"/>
          </a:xfrm>
          <a:prstGeom prst="rect">
            <a:avLst/>
          </a:prstGeom>
          <a:noFill/>
        </p:spPr>
        <p:txBody>
          <a:bodyPr wrap="square" rtlCol="0">
            <a:spAutoFit/>
          </a:bodyPr>
          <a:lstStyle/>
          <a:p>
            <a:pPr marL="0" marR="0" lvl="0" indent="0" algn="l" defTabSz="454788"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*Data from April 2023 Mass League QI Forum Zoom poll</a:t>
            </a:r>
          </a:p>
        </p:txBody>
      </p:sp>
    </p:spTree>
    <p:extLst>
      <p:ext uri="{BB962C8B-B14F-4D97-AF65-F5344CB8AC3E}">
        <p14:creationId xmlns:p14="http://schemas.microsoft.com/office/powerpoint/2010/main" val="20250119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ctrTitle"/>
          </p:nvPr>
        </p:nvSpPr>
        <p:spPr>
          <a:xfrm>
            <a:off x="3176337" y="3039446"/>
            <a:ext cx="5771409" cy="2556707"/>
          </a:xfrm>
        </p:spPr>
        <p:txBody>
          <a:bodyPr>
            <a:normAutofit fontScale="90000"/>
          </a:bodyPr>
          <a:lstStyle/>
          <a:p>
            <a:pPr algn="ctr" eaLnBrk="1" hangingPunct="1"/>
            <a:br>
              <a:rPr lang="en-US" sz="3200" b="1" dirty="0">
                <a:solidFill>
                  <a:schemeClr val="tx1"/>
                </a:solidFill>
              </a:rPr>
            </a:br>
            <a:br>
              <a:rPr lang="en-US" sz="3200" b="1" dirty="0">
                <a:solidFill>
                  <a:schemeClr val="tx1"/>
                </a:solidFill>
              </a:rPr>
            </a:br>
            <a:br>
              <a:rPr lang="en-US" sz="3200" b="1" dirty="0">
                <a:solidFill>
                  <a:schemeClr val="tx1"/>
                </a:solidFill>
              </a:rPr>
            </a:br>
            <a:r>
              <a:rPr lang="en-US" sz="3100" b="1" dirty="0">
                <a:solidFill>
                  <a:schemeClr val="tx1"/>
                </a:solidFill>
              </a:rPr>
              <a:t>ADT Webinar Update</a:t>
            </a:r>
            <a:br>
              <a:rPr lang="en-US" sz="3100" b="1" dirty="0">
                <a:solidFill>
                  <a:schemeClr val="tx1"/>
                </a:solidFill>
              </a:rPr>
            </a:br>
            <a:r>
              <a:rPr lang="en-US" sz="2700" i="1" dirty="0">
                <a:solidFill>
                  <a:schemeClr val="tx1"/>
                </a:solidFill>
              </a:rPr>
              <a:t>Angela Miller &amp; Liz Reardon</a:t>
            </a:r>
            <a:br>
              <a:rPr lang="en-US" sz="2800" b="1" dirty="0">
                <a:solidFill>
                  <a:schemeClr val="tx1"/>
                </a:solidFill>
              </a:rPr>
            </a:br>
            <a:br>
              <a:rPr lang="en-US" sz="3200" b="1" dirty="0">
                <a:solidFill>
                  <a:schemeClr val="tx1"/>
                </a:solidFill>
              </a:rPr>
            </a:br>
            <a:br>
              <a:rPr lang="en-US" sz="3200" b="1" i="1" dirty="0">
                <a:solidFill>
                  <a:schemeClr val="tx1"/>
                </a:solidFill>
              </a:rPr>
            </a:br>
            <a:endParaRPr lang="en-US" sz="3200" b="1" i="1" dirty="0">
              <a:solidFill>
                <a:schemeClr val="tx1"/>
              </a:solidFill>
            </a:endParaRPr>
          </a:p>
        </p:txBody>
      </p:sp>
      <p:sp>
        <p:nvSpPr>
          <p:cNvPr id="3" name="Subtitle 2"/>
          <p:cNvSpPr>
            <a:spLocks noGrp="1"/>
          </p:cNvSpPr>
          <p:nvPr>
            <p:ph type="subTitle" idx="1"/>
          </p:nvPr>
        </p:nvSpPr>
        <p:spPr>
          <a:xfrm>
            <a:off x="2781300" y="5536836"/>
            <a:ext cx="5962650" cy="588473"/>
          </a:xfrm>
        </p:spPr>
        <p:txBody>
          <a:bodyPr rtlCol="0">
            <a:normAutofit/>
          </a:bodyPr>
          <a:lstStyle/>
          <a:p>
            <a:pPr eaLnBrk="1" fontAlgn="auto" hangingPunct="1">
              <a:spcAft>
                <a:spcPts val="0"/>
              </a:spcAft>
              <a:buFont typeface="Arial" pitchFamily="34" charset="0"/>
              <a:buNone/>
              <a:defRPr/>
            </a:pPr>
            <a:endParaRPr lang="en-US" dirty="0"/>
          </a:p>
          <a:p>
            <a:pPr eaLnBrk="1" fontAlgn="auto" hangingPunct="1">
              <a:spcBef>
                <a:spcPts val="0"/>
              </a:spcBef>
              <a:spcAft>
                <a:spcPts val="0"/>
              </a:spcAft>
              <a:buFont typeface="Arial" pitchFamily="34" charset="0"/>
              <a:buNone/>
              <a:defRPr/>
            </a:pPr>
            <a:endParaRPr lang="en-US" dirty="0"/>
          </a:p>
        </p:txBody>
      </p:sp>
      <p:sp>
        <p:nvSpPr>
          <p:cNvPr id="2" name="TextBox 1"/>
          <p:cNvSpPr txBox="1"/>
          <p:nvPr/>
        </p:nvSpPr>
        <p:spPr>
          <a:xfrm>
            <a:off x="7203056" y="6374922"/>
            <a:ext cx="1694631" cy="369332"/>
          </a:xfrm>
          <a:prstGeom prst="rect">
            <a:avLst/>
          </a:prstGeom>
          <a:noFill/>
        </p:spPr>
        <p:txBody>
          <a:bodyPr wrap="none" rtlCol="0">
            <a:spAutoFit/>
          </a:bodyPr>
          <a:lstStyle/>
          <a:p>
            <a:r>
              <a:rPr lang="en-US" dirty="0">
                <a:solidFill>
                  <a:schemeClr val="bg1">
                    <a:lumMod val="65000"/>
                  </a:schemeClr>
                </a:solidFill>
              </a:rPr>
              <a:t>November 2023</a:t>
            </a:r>
          </a:p>
        </p:txBody>
      </p:sp>
    </p:spTree>
    <p:extLst>
      <p:ext uri="{BB962C8B-B14F-4D97-AF65-F5344CB8AC3E}">
        <p14:creationId xmlns:p14="http://schemas.microsoft.com/office/powerpoint/2010/main" val="3047409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6DC581-3793-4594-88E2-9EC724FA3BF3}" type="slidenum">
              <a:rPr kumimoji="0" lang="en-US"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3</a:t>
            </a:fld>
            <a:endParaRPr kumimoji="0" lang="en-US" sz="10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5" name="Title 4">
            <a:extLst>
              <a:ext uri="{FF2B5EF4-FFF2-40B4-BE49-F238E27FC236}">
                <a16:creationId xmlns:a16="http://schemas.microsoft.com/office/drawing/2014/main" id="{984FF4C3-9083-41B7-BD02-E1E35008E516}"/>
              </a:ext>
            </a:extLst>
          </p:cNvPr>
          <p:cNvSpPr>
            <a:spLocks noGrp="1"/>
          </p:cNvSpPr>
          <p:nvPr>
            <p:ph type="title"/>
          </p:nvPr>
        </p:nvSpPr>
        <p:spPr>
          <a:xfrm>
            <a:off x="836137" y="133557"/>
            <a:ext cx="6098066" cy="565150"/>
          </a:xfrm>
        </p:spPr>
        <p:txBody>
          <a:bodyPr/>
          <a:lstStyle/>
          <a:p>
            <a:r>
              <a:rPr lang="en-US" dirty="0"/>
              <a:t>Welcome</a:t>
            </a:r>
          </a:p>
        </p:txBody>
      </p:sp>
      <p:sp>
        <p:nvSpPr>
          <p:cNvPr id="10" name="Rectangle 9"/>
          <p:cNvSpPr/>
          <p:nvPr/>
        </p:nvSpPr>
        <p:spPr>
          <a:xfrm>
            <a:off x="914400" y="2905918"/>
            <a:ext cx="7315200" cy="144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Welcome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a:ea typeface="+mn-ea"/>
                <a:cs typeface="+mn-cs"/>
              </a:rPr>
              <a:t>Karen Tseng / Kevin Mullen</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08393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0DB24F-9F37-EF42-D36A-9747E850E4BA}"/>
              </a:ext>
            </a:extLst>
          </p:cNvPr>
          <p:cNvSpPr>
            <a:spLocks noGrp="1"/>
          </p:cNvSpPr>
          <p:nvPr>
            <p:ph idx="1"/>
          </p:nvPr>
        </p:nvSpPr>
        <p:spPr/>
        <p:txBody>
          <a:bodyPr/>
          <a:lstStyle/>
          <a:p>
            <a:r>
              <a:rPr lang="en-US" b="0" dirty="0"/>
              <a:t>The Mass HIway hosted an ADT Webinar on Tuesday, June 20</a:t>
            </a:r>
            <a:r>
              <a:rPr lang="en-US" b="0" baseline="30000" dirty="0"/>
              <a:t>th</a:t>
            </a:r>
            <a:r>
              <a:rPr lang="en-US" b="0" dirty="0"/>
              <a:t> </a:t>
            </a:r>
          </a:p>
          <a:p>
            <a:r>
              <a:rPr lang="en-US" b="0" dirty="0"/>
              <a:t>Webinar content was developed based on results from the ADT Landscape surveys</a:t>
            </a:r>
          </a:p>
          <a:p>
            <a:r>
              <a:rPr lang="en-US" b="0" dirty="0"/>
              <a:t>Promotion for the event was done via the Mass HIway and MeHI newsletters and the Mass League of Community Health Center communication channels</a:t>
            </a:r>
          </a:p>
        </p:txBody>
      </p:sp>
      <p:sp>
        <p:nvSpPr>
          <p:cNvPr id="3" name="Title 2">
            <a:extLst>
              <a:ext uri="{FF2B5EF4-FFF2-40B4-BE49-F238E27FC236}">
                <a16:creationId xmlns:a16="http://schemas.microsoft.com/office/drawing/2014/main" id="{0440CE7B-660B-80D4-2470-8BFBC7BAA9C5}"/>
              </a:ext>
            </a:extLst>
          </p:cNvPr>
          <p:cNvSpPr>
            <a:spLocks noGrp="1"/>
          </p:cNvSpPr>
          <p:nvPr>
            <p:ph type="title"/>
          </p:nvPr>
        </p:nvSpPr>
        <p:spPr/>
        <p:txBody>
          <a:bodyPr/>
          <a:lstStyle/>
          <a:p>
            <a:r>
              <a:rPr lang="en-US" dirty="0"/>
              <a:t>ADT Webinar</a:t>
            </a:r>
          </a:p>
        </p:txBody>
      </p:sp>
      <p:sp>
        <p:nvSpPr>
          <p:cNvPr id="4" name="Slide Number Placeholder 3">
            <a:extLst>
              <a:ext uri="{FF2B5EF4-FFF2-40B4-BE49-F238E27FC236}">
                <a16:creationId xmlns:a16="http://schemas.microsoft.com/office/drawing/2014/main" id="{F7D720B9-989D-01E2-FD70-560730916792}"/>
              </a:ext>
            </a:extLst>
          </p:cNvPr>
          <p:cNvSpPr>
            <a:spLocks noGrp="1"/>
          </p:cNvSpPr>
          <p:nvPr>
            <p:ph type="sldNum" sz="quarter" idx="11"/>
          </p:nvPr>
        </p:nvSpPr>
        <p:spPr/>
        <p:txBody>
          <a:bodyPr/>
          <a:lstStyle/>
          <a:p>
            <a:pPr>
              <a:defRPr/>
            </a:pPr>
            <a:fld id="{26A24CCA-F466-43CF-BAB8-FE65B26DBD54}" type="slidenum">
              <a:rPr lang="en-US" smtClean="0"/>
              <a:t>30</a:t>
            </a:fld>
            <a:endParaRPr lang="en-US" dirty="0"/>
          </a:p>
        </p:txBody>
      </p:sp>
      <p:pic>
        <p:nvPicPr>
          <p:cNvPr id="6" name="Picture 5">
            <a:extLst>
              <a:ext uri="{FF2B5EF4-FFF2-40B4-BE49-F238E27FC236}">
                <a16:creationId xmlns:a16="http://schemas.microsoft.com/office/drawing/2014/main" id="{9A1EA585-98FF-7A69-6EB1-070849C7E4DE}"/>
              </a:ext>
            </a:extLst>
          </p:cNvPr>
          <p:cNvPicPr>
            <a:picLocks noChangeAspect="1"/>
          </p:cNvPicPr>
          <p:nvPr/>
        </p:nvPicPr>
        <p:blipFill>
          <a:blip r:embed="rId2"/>
          <a:stretch>
            <a:fillRect/>
          </a:stretch>
        </p:blipFill>
        <p:spPr>
          <a:xfrm>
            <a:off x="2853988" y="3329365"/>
            <a:ext cx="2947074" cy="2796798"/>
          </a:xfrm>
          <a:prstGeom prst="rect">
            <a:avLst/>
          </a:prstGeom>
        </p:spPr>
      </p:pic>
    </p:spTree>
    <p:extLst>
      <p:ext uri="{BB962C8B-B14F-4D97-AF65-F5344CB8AC3E}">
        <p14:creationId xmlns:p14="http://schemas.microsoft.com/office/powerpoint/2010/main" val="13829178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BF7EDF3-1B72-DD20-3D1E-5F5437CAF515}"/>
              </a:ext>
            </a:extLst>
          </p:cNvPr>
          <p:cNvSpPr>
            <a:spLocks noGrp="1"/>
          </p:cNvSpPr>
          <p:nvPr>
            <p:ph idx="1"/>
          </p:nvPr>
        </p:nvSpPr>
        <p:spPr>
          <a:xfrm>
            <a:off x="2174" y="1562461"/>
            <a:ext cx="8229600" cy="4548461"/>
          </a:xfrm>
        </p:spPr>
        <p:txBody>
          <a:bodyPr/>
          <a:lstStyle/>
          <a:p>
            <a:r>
              <a:rPr lang="en-US" b="0" dirty="0"/>
              <a:t>58 webinar registrants, 39 (67%) attended</a:t>
            </a:r>
          </a:p>
        </p:txBody>
      </p:sp>
      <p:sp>
        <p:nvSpPr>
          <p:cNvPr id="3" name="Title 2">
            <a:extLst>
              <a:ext uri="{FF2B5EF4-FFF2-40B4-BE49-F238E27FC236}">
                <a16:creationId xmlns:a16="http://schemas.microsoft.com/office/drawing/2014/main" id="{82863B6E-8D98-D1B1-99CB-570C713CCE7D}"/>
              </a:ext>
            </a:extLst>
          </p:cNvPr>
          <p:cNvSpPr>
            <a:spLocks noGrp="1"/>
          </p:cNvSpPr>
          <p:nvPr>
            <p:ph type="title"/>
          </p:nvPr>
        </p:nvSpPr>
        <p:spPr/>
        <p:txBody>
          <a:bodyPr/>
          <a:lstStyle/>
          <a:p>
            <a:r>
              <a:rPr lang="en-US" sz="2400" dirty="0"/>
              <a:t>ADT Webinar: Registrants &amp; Attendees</a:t>
            </a:r>
          </a:p>
        </p:txBody>
      </p:sp>
      <p:sp>
        <p:nvSpPr>
          <p:cNvPr id="4" name="Slide Number Placeholder 3">
            <a:extLst>
              <a:ext uri="{FF2B5EF4-FFF2-40B4-BE49-F238E27FC236}">
                <a16:creationId xmlns:a16="http://schemas.microsoft.com/office/drawing/2014/main" id="{6665AF65-8A55-885A-C5F6-1BB9FF0E2C61}"/>
              </a:ext>
            </a:extLst>
          </p:cNvPr>
          <p:cNvSpPr>
            <a:spLocks noGrp="1"/>
          </p:cNvSpPr>
          <p:nvPr>
            <p:ph type="sldNum" sz="quarter" idx="11"/>
          </p:nvPr>
        </p:nvSpPr>
        <p:spPr/>
        <p:txBody>
          <a:bodyPr/>
          <a:lstStyle/>
          <a:p>
            <a:pPr marL="0" marR="0" lvl="0" indent="0" algn="ctr" defTabSz="454788" rtl="0" eaLnBrk="1" fontAlgn="base" latinLnBrk="0" hangingPunct="1">
              <a:lnSpc>
                <a:spcPct val="100000"/>
              </a:lnSpc>
              <a:spcBef>
                <a:spcPct val="0"/>
              </a:spcBef>
              <a:spcAft>
                <a:spcPct val="0"/>
              </a:spcAft>
              <a:buClrTx/>
              <a:buSzTx/>
              <a:buFontTx/>
              <a:buNone/>
              <a:tabLst/>
              <a:defRPr/>
            </a:pPr>
            <a:fld id="{26A24CCA-F466-43CF-BAB8-FE65B26DBD5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454788"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7" name="Chart 6">
            <a:extLst>
              <a:ext uri="{FF2B5EF4-FFF2-40B4-BE49-F238E27FC236}">
                <a16:creationId xmlns:a16="http://schemas.microsoft.com/office/drawing/2014/main" id="{7A56A012-7970-3965-57EB-1E38CA3BCD4C}"/>
              </a:ext>
            </a:extLst>
          </p:cNvPr>
          <p:cNvGraphicFramePr>
            <a:graphicFrameLocks/>
          </p:cNvGraphicFramePr>
          <p:nvPr/>
        </p:nvGraphicFramePr>
        <p:xfrm>
          <a:off x="2174" y="2169400"/>
          <a:ext cx="4569826" cy="391737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18F26C2E-FB1E-07A8-87C8-B07A25951702}"/>
              </a:ext>
            </a:extLst>
          </p:cNvPr>
          <p:cNvSpPr txBox="1"/>
          <p:nvPr/>
        </p:nvSpPr>
        <p:spPr>
          <a:xfrm>
            <a:off x="4757510" y="1562461"/>
            <a:ext cx="4244975" cy="4548460"/>
          </a:xfrm>
          <a:prstGeom prst="rect">
            <a:avLst/>
          </a:prstGeom>
          <a:solidFill>
            <a:schemeClr val="bg1">
              <a:lumMod val="95000"/>
            </a:schemeClr>
          </a:solidFill>
        </p:spPr>
        <p:txBody>
          <a:bodyPr wrap="square" rtlCol="0">
            <a:noAutofit/>
          </a:bodyPr>
          <a:lstStyle/>
          <a:p>
            <a:pPr>
              <a:spcAft>
                <a:spcPts val="600"/>
              </a:spcAft>
            </a:pPr>
            <a:r>
              <a:rPr lang="en-US" dirty="0"/>
              <a:t>During registration, participants were invited to suggest topics for the webinar. </a:t>
            </a:r>
          </a:p>
          <a:p>
            <a:pPr>
              <a:spcAft>
                <a:spcPts val="600"/>
              </a:spcAft>
            </a:pPr>
            <a:endParaRPr lang="en-US" dirty="0"/>
          </a:p>
          <a:p>
            <a:pPr>
              <a:spcAft>
                <a:spcPts val="600"/>
              </a:spcAft>
            </a:pPr>
            <a:r>
              <a:rPr lang="en-US" dirty="0"/>
              <a:t>Topics included:</a:t>
            </a:r>
          </a:p>
          <a:p>
            <a:pPr marL="285750" indent="-285750">
              <a:spcAft>
                <a:spcPts val="600"/>
              </a:spcAft>
              <a:buFont typeface="Arial" panose="020B0604020202020204" pitchFamily="34" charset="0"/>
              <a:buChar char="•"/>
            </a:pPr>
            <a:r>
              <a:rPr lang="en-US" dirty="0"/>
              <a:t>EHR integration methods</a:t>
            </a:r>
          </a:p>
          <a:p>
            <a:pPr marL="285750" indent="-285750">
              <a:spcAft>
                <a:spcPts val="600"/>
              </a:spcAft>
              <a:buFont typeface="Arial" panose="020B0604020202020204" pitchFamily="34" charset="0"/>
              <a:buChar char="•"/>
            </a:pPr>
            <a:r>
              <a:rPr lang="en-US" dirty="0"/>
              <a:t>Workflow integration of ADTs across organizations</a:t>
            </a:r>
          </a:p>
          <a:p>
            <a:pPr marL="285750" indent="-285750">
              <a:spcAft>
                <a:spcPts val="600"/>
              </a:spcAft>
              <a:buFont typeface="Arial" panose="020B0604020202020204" pitchFamily="34" charset="0"/>
              <a:buChar char="•"/>
            </a:pPr>
            <a:r>
              <a:rPr lang="en-US" dirty="0"/>
              <a:t>Efforts to align more Mass HIway participants with the Direct Standard for Event Notifications</a:t>
            </a:r>
          </a:p>
          <a:p>
            <a:pPr marL="285750" indent="-285750">
              <a:spcAft>
                <a:spcPts val="600"/>
              </a:spcAft>
              <a:buFont typeface="Arial" panose="020B0604020202020204" pitchFamily="34" charset="0"/>
              <a:buChar char="•"/>
            </a:pPr>
            <a:r>
              <a:rPr lang="en-US" dirty="0"/>
              <a:t>Statewide developments in ENS</a:t>
            </a:r>
          </a:p>
          <a:p>
            <a:pPr marL="285750" indent="-285750">
              <a:spcAft>
                <a:spcPts val="600"/>
              </a:spcAft>
              <a:buFont typeface="Arial" panose="020B0604020202020204" pitchFamily="34" charset="0"/>
              <a:buChar char="•"/>
            </a:pPr>
            <a:r>
              <a:rPr lang="en-US" dirty="0"/>
              <a:t>Benefits of ENS for practices and providers.</a:t>
            </a:r>
          </a:p>
        </p:txBody>
      </p:sp>
    </p:spTree>
    <p:extLst>
      <p:ext uri="{BB962C8B-B14F-4D97-AF65-F5344CB8AC3E}">
        <p14:creationId xmlns:p14="http://schemas.microsoft.com/office/powerpoint/2010/main" val="21845758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E387BB-ECF9-2BFC-11DB-06CC3D96191A}"/>
              </a:ext>
            </a:extLst>
          </p:cNvPr>
          <p:cNvSpPr>
            <a:spLocks noGrp="1"/>
          </p:cNvSpPr>
          <p:nvPr>
            <p:ph idx="1"/>
          </p:nvPr>
        </p:nvSpPr>
        <p:spPr>
          <a:xfrm>
            <a:off x="457202" y="1103064"/>
            <a:ext cx="8229600" cy="4525963"/>
          </a:xfrm>
        </p:spPr>
        <p:txBody>
          <a:bodyPr/>
          <a:lstStyle/>
          <a:p>
            <a:pPr marL="400050" indent="-400050">
              <a:buFont typeface="+mj-lt"/>
              <a:buAutoNum type="romanUcPeriod"/>
            </a:pPr>
            <a:r>
              <a:rPr lang="en-US" b="0" dirty="0"/>
              <a:t>Mass HIway Overview</a:t>
            </a:r>
          </a:p>
          <a:p>
            <a:pPr marL="400050" indent="-400050">
              <a:buFont typeface="+mj-lt"/>
              <a:buAutoNum type="romanUcPeriod"/>
            </a:pPr>
            <a:r>
              <a:rPr lang="en-US" b="0" dirty="0"/>
              <a:t>What are ADT Alerts?</a:t>
            </a:r>
          </a:p>
          <a:p>
            <a:pPr marL="400050" indent="-400050">
              <a:buFont typeface="+mj-lt"/>
              <a:buAutoNum type="romanUcPeriod"/>
            </a:pPr>
            <a:r>
              <a:rPr lang="en-US" b="0" dirty="0"/>
              <a:t>Understanding the Massachusetts ENS Landscape</a:t>
            </a:r>
          </a:p>
          <a:p>
            <a:pPr marL="400050" indent="-400050">
              <a:buFont typeface="+mj-lt"/>
              <a:buAutoNum type="romanUcPeriod"/>
            </a:pPr>
            <a:r>
              <a:rPr lang="en-US" b="0" dirty="0"/>
              <a:t>Statewide ENS Advantages </a:t>
            </a:r>
          </a:p>
          <a:p>
            <a:pPr marL="400050" indent="-400050">
              <a:buFont typeface="+mj-lt"/>
              <a:buAutoNum type="romanUcPeriod"/>
            </a:pPr>
            <a:r>
              <a:rPr lang="en-US" b="0" dirty="0"/>
              <a:t>Common ADT Alert Utilization Barriers</a:t>
            </a:r>
          </a:p>
          <a:p>
            <a:pPr marL="400050" indent="-400050">
              <a:buFont typeface="+mj-lt"/>
              <a:buAutoNum type="romanUcPeriod"/>
            </a:pPr>
            <a:r>
              <a:rPr lang="en-US" b="0" dirty="0"/>
              <a:t>Making the Most of ADT Alerts</a:t>
            </a:r>
          </a:p>
          <a:p>
            <a:pPr marL="400050" indent="-400050">
              <a:buFont typeface="+mj-lt"/>
              <a:buAutoNum type="romanUcPeriod"/>
            </a:pPr>
            <a:r>
              <a:rPr lang="en-US" b="0" dirty="0"/>
              <a:t>Provider Organization Spotlight: Manet Community Health Center</a:t>
            </a:r>
          </a:p>
          <a:p>
            <a:pPr marL="400050" indent="-400050">
              <a:buFont typeface="+mj-lt"/>
              <a:buAutoNum type="romanUcPeriod"/>
            </a:pPr>
            <a:r>
              <a:rPr lang="en-US" b="0" dirty="0"/>
              <a:t>Q&amp;A</a:t>
            </a:r>
          </a:p>
        </p:txBody>
      </p:sp>
      <p:sp>
        <p:nvSpPr>
          <p:cNvPr id="3" name="Title 2">
            <a:extLst>
              <a:ext uri="{FF2B5EF4-FFF2-40B4-BE49-F238E27FC236}">
                <a16:creationId xmlns:a16="http://schemas.microsoft.com/office/drawing/2014/main" id="{E6866C5F-4B46-FD7F-A7D7-84E4C4B0AA58}"/>
              </a:ext>
            </a:extLst>
          </p:cNvPr>
          <p:cNvSpPr>
            <a:spLocks noGrp="1"/>
          </p:cNvSpPr>
          <p:nvPr>
            <p:ph type="title"/>
          </p:nvPr>
        </p:nvSpPr>
        <p:spPr/>
        <p:txBody>
          <a:bodyPr/>
          <a:lstStyle/>
          <a:p>
            <a:r>
              <a:rPr lang="en-US" dirty="0"/>
              <a:t>ADT Webinar Agenda</a:t>
            </a:r>
          </a:p>
        </p:txBody>
      </p:sp>
      <p:sp>
        <p:nvSpPr>
          <p:cNvPr id="4" name="Slide Number Placeholder 3">
            <a:extLst>
              <a:ext uri="{FF2B5EF4-FFF2-40B4-BE49-F238E27FC236}">
                <a16:creationId xmlns:a16="http://schemas.microsoft.com/office/drawing/2014/main" id="{A4B1BB22-592F-98B9-9EE7-FD28DD5794EC}"/>
              </a:ext>
            </a:extLst>
          </p:cNvPr>
          <p:cNvSpPr>
            <a:spLocks noGrp="1"/>
          </p:cNvSpPr>
          <p:nvPr>
            <p:ph type="sldNum" sz="quarter" idx="11"/>
          </p:nvPr>
        </p:nvSpPr>
        <p:spPr/>
        <p:txBody>
          <a:bodyPr/>
          <a:lstStyle/>
          <a:p>
            <a:pPr>
              <a:defRPr/>
            </a:pPr>
            <a:fld id="{26A24CCA-F466-43CF-BAB8-FE65B26DBD54}" type="slidenum">
              <a:rPr lang="en-US" smtClean="0"/>
              <a:t>32</a:t>
            </a:fld>
            <a:endParaRPr lang="en-US" dirty="0"/>
          </a:p>
        </p:txBody>
      </p:sp>
      <p:pic>
        <p:nvPicPr>
          <p:cNvPr id="6" name="Picture 5">
            <a:extLst>
              <a:ext uri="{FF2B5EF4-FFF2-40B4-BE49-F238E27FC236}">
                <a16:creationId xmlns:a16="http://schemas.microsoft.com/office/drawing/2014/main" id="{968637F7-669C-FB32-3334-344BFCC9FAA3}"/>
              </a:ext>
            </a:extLst>
          </p:cNvPr>
          <p:cNvPicPr>
            <a:picLocks noChangeAspect="1"/>
          </p:cNvPicPr>
          <p:nvPr/>
        </p:nvPicPr>
        <p:blipFill>
          <a:blip r:embed="rId2"/>
          <a:stretch>
            <a:fillRect/>
          </a:stretch>
        </p:blipFill>
        <p:spPr>
          <a:xfrm rot="20888488">
            <a:off x="566135" y="3882784"/>
            <a:ext cx="2879366" cy="2178195"/>
          </a:xfrm>
          <a:prstGeom prst="rect">
            <a:avLst/>
          </a:prstGeom>
        </p:spPr>
      </p:pic>
      <p:pic>
        <p:nvPicPr>
          <p:cNvPr id="8" name="Picture 7">
            <a:extLst>
              <a:ext uri="{FF2B5EF4-FFF2-40B4-BE49-F238E27FC236}">
                <a16:creationId xmlns:a16="http://schemas.microsoft.com/office/drawing/2014/main" id="{800C8101-0887-F1AA-711C-F2B16232302C}"/>
              </a:ext>
            </a:extLst>
          </p:cNvPr>
          <p:cNvPicPr>
            <a:picLocks noChangeAspect="1"/>
          </p:cNvPicPr>
          <p:nvPr/>
        </p:nvPicPr>
        <p:blipFill>
          <a:blip r:embed="rId3"/>
          <a:stretch>
            <a:fillRect/>
          </a:stretch>
        </p:blipFill>
        <p:spPr>
          <a:xfrm rot="21566642">
            <a:off x="2996057" y="3621742"/>
            <a:ext cx="2926357" cy="2187504"/>
          </a:xfrm>
          <a:prstGeom prst="rect">
            <a:avLst/>
          </a:prstGeom>
        </p:spPr>
      </p:pic>
      <p:pic>
        <p:nvPicPr>
          <p:cNvPr id="10" name="Picture 9">
            <a:extLst>
              <a:ext uri="{FF2B5EF4-FFF2-40B4-BE49-F238E27FC236}">
                <a16:creationId xmlns:a16="http://schemas.microsoft.com/office/drawing/2014/main" id="{DD053566-BDA9-A840-AFD8-5A0CCB0CBD3F}"/>
              </a:ext>
            </a:extLst>
          </p:cNvPr>
          <p:cNvPicPr>
            <a:picLocks noChangeAspect="1"/>
          </p:cNvPicPr>
          <p:nvPr/>
        </p:nvPicPr>
        <p:blipFill>
          <a:blip r:embed="rId4"/>
          <a:stretch>
            <a:fillRect/>
          </a:stretch>
        </p:blipFill>
        <p:spPr>
          <a:xfrm rot="1049279">
            <a:off x="5545552" y="3999271"/>
            <a:ext cx="2926357" cy="2189564"/>
          </a:xfrm>
          <a:prstGeom prst="rect">
            <a:avLst/>
          </a:prstGeom>
        </p:spPr>
      </p:pic>
      <p:sp>
        <p:nvSpPr>
          <p:cNvPr id="11" name="Rectangle: Rounded Corners 10">
            <a:extLst>
              <a:ext uri="{FF2B5EF4-FFF2-40B4-BE49-F238E27FC236}">
                <a16:creationId xmlns:a16="http://schemas.microsoft.com/office/drawing/2014/main" id="{EC35686F-691E-02DF-89AB-469793621CB8}"/>
              </a:ext>
            </a:extLst>
          </p:cNvPr>
          <p:cNvSpPr/>
          <p:nvPr/>
        </p:nvSpPr>
        <p:spPr>
          <a:xfrm>
            <a:off x="2535382" y="6141030"/>
            <a:ext cx="3605645" cy="287338"/>
          </a:xfrm>
          <a:prstGeom prst="roundRect">
            <a:avLst/>
          </a:prstGeom>
          <a:solidFill>
            <a:srgbClr val="4F81B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A recording of the webinar is available </a:t>
            </a:r>
            <a:r>
              <a:rPr lang="en-US" sz="1200" dirty="0">
                <a:hlinkClick r:id="rId5"/>
              </a:rPr>
              <a:t>here</a:t>
            </a:r>
            <a:endParaRPr lang="en-US" sz="1200" dirty="0"/>
          </a:p>
        </p:txBody>
      </p:sp>
    </p:spTree>
    <p:extLst>
      <p:ext uri="{BB962C8B-B14F-4D97-AF65-F5344CB8AC3E}">
        <p14:creationId xmlns:p14="http://schemas.microsoft.com/office/powerpoint/2010/main" val="24349936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B6997E-5CB5-EADD-F839-0085746D1582}"/>
              </a:ext>
            </a:extLst>
          </p:cNvPr>
          <p:cNvSpPr>
            <a:spLocks noGrp="1"/>
          </p:cNvSpPr>
          <p:nvPr>
            <p:ph type="title"/>
          </p:nvPr>
        </p:nvSpPr>
        <p:spPr/>
        <p:txBody>
          <a:bodyPr/>
          <a:lstStyle/>
          <a:p>
            <a:r>
              <a:rPr lang="en-US" dirty="0"/>
              <a:t>ADT Webinar Feedback</a:t>
            </a:r>
          </a:p>
        </p:txBody>
      </p:sp>
      <p:sp>
        <p:nvSpPr>
          <p:cNvPr id="4" name="Slide Number Placeholder 3">
            <a:extLst>
              <a:ext uri="{FF2B5EF4-FFF2-40B4-BE49-F238E27FC236}">
                <a16:creationId xmlns:a16="http://schemas.microsoft.com/office/drawing/2014/main" id="{2B793AFE-BA43-D8A9-10D0-A1193ED75535}"/>
              </a:ext>
            </a:extLst>
          </p:cNvPr>
          <p:cNvSpPr>
            <a:spLocks noGrp="1"/>
          </p:cNvSpPr>
          <p:nvPr>
            <p:ph type="sldNum" sz="quarter" idx="11"/>
          </p:nvPr>
        </p:nvSpPr>
        <p:spPr/>
        <p:txBody>
          <a:bodyPr/>
          <a:lstStyle/>
          <a:p>
            <a:pPr>
              <a:defRPr/>
            </a:pPr>
            <a:fld id="{26A24CCA-F466-43CF-BAB8-FE65B26DBD54}" type="slidenum">
              <a:rPr lang="en-US" smtClean="0"/>
              <a:t>33</a:t>
            </a:fld>
            <a:endParaRPr lang="en-US" dirty="0"/>
          </a:p>
        </p:txBody>
      </p:sp>
      <p:graphicFrame>
        <p:nvGraphicFramePr>
          <p:cNvPr id="6" name="Chart 5">
            <a:extLst>
              <a:ext uri="{FF2B5EF4-FFF2-40B4-BE49-F238E27FC236}">
                <a16:creationId xmlns:a16="http://schemas.microsoft.com/office/drawing/2014/main" id="{48E9E6F7-4DA3-3222-1174-6149A30C356E}"/>
              </a:ext>
            </a:extLst>
          </p:cNvPr>
          <p:cNvGraphicFramePr>
            <a:graphicFrameLocks/>
          </p:cNvGraphicFramePr>
          <p:nvPr>
            <p:extLst>
              <p:ext uri="{D42A27DB-BD31-4B8C-83A1-F6EECF244321}">
                <p14:modId xmlns:p14="http://schemas.microsoft.com/office/powerpoint/2010/main" val="928871590"/>
              </p:ext>
            </p:extLst>
          </p:nvPr>
        </p:nvGraphicFramePr>
        <p:xfrm>
          <a:off x="223116" y="2090737"/>
          <a:ext cx="4172240" cy="27527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0E25895D-FE66-8140-3EED-CE6829B9709E}"/>
              </a:ext>
            </a:extLst>
          </p:cNvPr>
          <p:cNvGraphicFramePr>
            <a:graphicFrameLocks/>
          </p:cNvGraphicFramePr>
          <p:nvPr/>
        </p:nvGraphicFramePr>
        <p:xfrm>
          <a:off x="4748644" y="2092901"/>
          <a:ext cx="4172240" cy="27559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106770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6553AA-64E9-DDEE-36CC-03C617DA3C2F}"/>
              </a:ext>
            </a:extLst>
          </p:cNvPr>
          <p:cNvSpPr>
            <a:spLocks noGrp="1"/>
          </p:cNvSpPr>
          <p:nvPr>
            <p:ph idx="1"/>
          </p:nvPr>
        </p:nvSpPr>
        <p:spPr>
          <a:xfrm>
            <a:off x="344659" y="1272381"/>
            <a:ext cx="8229600" cy="4525963"/>
          </a:xfrm>
        </p:spPr>
        <p:txBody>
          <a:bodyPr/>
          <a:lstStyle/>
          <a:p>
            <a:pPr>
              <a:buFont typeface="Arial" panose="020B0604020202020204" pitchFamily="34" charset="0"/>
              <a:buChar char="•"/>
            </a:pPr>
            <a:r>
              <a:rPr lang="en-US" sz="2000" b="0" dirty="0"/>
              <a:t>Partnering with 3 FQHCs to follow their ADT workflow improvement journeys and consult as needed</a:t>
            </a:r>
          </a:p>
          <a:p>
            <a:pPr>
              <a:buFont typeface="Arial" panose="020B0604020202020204" pitchFamily="34" charset="0"/>
              <a:buChar char="•"/>
            </a:pPr>
            <a:endParaRPr lang="en-US" sz="2000" b="0" dirty="0"/>
          </a:p>
          <a:p>
            <a:pPr>
              <a:buFont typeface="Arial" panose="020B0604020202020204" pitchFamily="34" charset="0"/>
              <a:buChar char="•"/>
            </a:pPr>
            <a:r>
              <a:rPr lang="en-US" sz="2000" b="0" dirty="0"/>
              <a:t>Develop best practice documentation for provider organizations to optimize their ADT workflows</a:t>
            </a:r>
          </a:p>
          <a:p>
            <a:pPr>
              <a:buFont typeface="Arial" panose="020B0604020202020204" pitchFamily="34" charset="0"/>
              <a:buChar char="•"/>
            </a:pPr>
            <a:endParaRPr lang="en-US" sz="2000" b="0" dirty="0"/>
          </a:p>
          <a:p>
            <a:pPr>
              <a:buFont typeface="Arial" panose="020B0604020202020204" pitchFamily="34" charset="0"/>
              <a:buChar char="•"/>
            </a:pPr>
            <a:r>
              <a:rPr lang="en-US" sz="2000" b="0" dirty="0"/>
              <a:t>Outreach to hospitals with low ADT Data Quality rates per ENS Vendor Reporting</a:t>
            </a:r>
          </a:p>
          <a:p>
            <a:pPr>
              <a:buFont typeface="Arial" panose="020B0604020202020204" pitchFamily="34" charset="0"/>
              <a:buChar char="•"/>
            </a:pPr>
            <a:endParaRPr lang="en-US" sz="2000" b="0" dirty="0"/>
          </a:p>
          <a:p>
            <a:pPr>
              <a:buFont typeface="Arial" panose="020B0604020202020204" pitchFamily="34" charset="0"/>
              <a:buChar char="•"/>
            </a:pPr>
            <a:r>
              <a:rPr lang="en-US" sz="2000" b="0" dirty="0"/>
              <a:t>Working closely with the DirectTrust, as well as EHR and ENS Vendors to understand the gaps leading to non-conformance to the DirectTrust Event Notification Standard</a:t>
            </a:r>
          </a:p>
          <a:p>
            <a:endParaRPr lang="en-US" sz="2200" b="0" dirty="0"/>
          </a:p>
        </p:txBody>
      </p:sp>
      <p:sp>
        <p:nvSpPr>
          <p:cNvPr id="3" name="Title 2">
            <a:extLst>
              <a:ext uri="{FF2B5EF4-FFF2-40B4-BE49-F238E27FC236}">
                <a16:creationId xmlns:a16="http://schemas.microsoft.com/office/drawing/2014/main" id="{2EBD3F7D-DC59-CF93-45C2-4FBC329A704C}"/>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43AE83DE-A68D-1631-EE1A-7EBA55B03BC9}"/>
              </a:ext>
            </a:extLst>
          </p:cNvPr>
          <p:cNvSpPr>
            <a:spLocks noGrp="1"/>
          </p:cNvSpPr>
          <p:nvPr>
            <p:ph type="sldNum" sz="quarter" idx="11"/>
          </p:nvPr>
        </p:nvSpPr>
        <p:spPr/>
        <p:txBody>
          <a:bodyPr/>
          <a:lstStyle/>
          <a:p>
            <a:pPr>
              <a:defRPr/>
            </a:pPr>
            <a:fld id="{26A24CCA-F466-43CF-BAB8-FE65B26DBD54}" type="slidenum">
              <a:rPr lang="en-US" smtClean="0"/>
              <a:t>34</a:t>
            </a:fld>
            <a:endParaRPr lang="en-US" dirty="0"/>
          </a:p>
        </p:txBody>
      </p:sp>
    </p:spTree>
    <p:extLst>
      <p:ext uri="{BB962C8B-B14F-4D97-AF65-F5344CB8AC3E}">
        <p14:creationId xmlns:p14="http://schemas.microsoft.com/office/powerpoint/2010/main" val="39573501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ctrTitle"/>
          </p:nvPr>
        </p:nvSpPr>
        <p:spPr>
          <a:xfrm>
            <a:off x="3176337" y="3039446"/>
            <a:ext cx="5771409" cy="2556707"/>
          </a:xfrm>
        </p:spPr>
        <p:txBody>
          <a:bodyPr>
            <a:normAutofit fontScale="90000"/>
          </a:bodyPr>
          <a:lstStyle/>
          <a:p>
            <a:pPr algn="ctr" eaLnBrk="1" hangingPunct="1"/>
            <a:br>
              <a:rPr lang="en-US" sz="3200" b="1" dirty="0">
                <a:solidFill>
                  <a:schemeClr val="tx1"/>
                </a:solidFill>
              </a:rPr>
            </a:br>
            <a:br>
              <a:rPr lang="en-US" sz="2700" b="1" dirty="0">
                <a:solidFill>
                  <a:schemeClr val="tx1"/>
                </a:solidFill>
              </a:rPr>
            </a:br>
            <a:r>
              <a:rPr lang="en-US" sz="3100" b="1" dirty="0">
                <a:solidFill>
                  <a:schemeClr val="tx1"/>
                </a:solidFill>
              </a:rPr>
              <a:t>Lynn Community Health Center</a:t>
            </a:r>
            <a:br>
              <a:rPr lang="en-US" sz="3100" b="1" dirty="0">
                <a:solidFill>
                  <a:schemeClr val="tx1"/>
                </a:solidFill>
              </a:rPr>
            </a:br>
            <a:r>
              <a:rPr lang="en-US" sz="3100" b="1" dirty="0">
                <a:solidFill>
                  <a:schemeClr val="tx1"/>
                </a:solidFill>
              </a:rPr>
              <a:t>Hospital and ED Discharge Follow-up Work</a:t>
            </a:r>
            <a:br>
              <a:rPr lang="en-US" sz="3200" b="1" dirty="0">
                <a:solidFill>
                  <a:schemeClr val="tx1"/>
                </a:solidFill>
              </a:rPr>
            </a:br>
            <a:r>
              <a:rPr lang="en-US" sz="2700" i="1" dirty="0">
                <a:solidFill>
                  <a:schemeClr val="tx1"/>
                </a:solidFill>
              </a:rPr>
              <a:t>Heather Shipp, Quality Improvement Manager</a:t>
            </a:r>
            <a:br>
              <a:rPr lang="en-US" sz="2700" b="1" dirty="0">
                <a:solidFill>
                  <a:schemeClr val="tx1"/>
                </a:solidFill>
              </a:rPr>
            </a:br>
            <a:br>
              <a:rPr lang="en-US" sz="3200" b="1" dirty="0">
                <a:solidFill>
                  <a:schemeClr val="tx1"/>
                </a:solidFill>
              </a:rPr>
            </a:br>
            <a:br>
              <a:rPr lang="en-US" sz="3200" b="1" i="1" dirty="0">
                <a:solidFill>
                  <a:schemeClr val="tx1"/>
                </a:solidFill>
              </a:rPr>
            </a:br>
            <a:endParaRPr lang="en-US" sz="3200" b="1" i="1" dirty="0">
              <a:solidFill>
                <a:schemeClr val="tx1"/>
              </a:solidFill>
            </a:endParaRPr>
          </a:p>
        </p:txBody>
      </p:sp>
      <p:sp>
        <p:nvSpPr>
          <p:cNvPr id="3" name="Subtitle 2"/>
          <p:cNvSpPr>
            <a:spLocks noGrp="1"/>
          </p:cNvSpPr>
          <p:nvPr>
            <p:ph type="subTitle" idx="1"/>
          </p:nvPr>
        </p:nvSpPr>
        <p:spPr>
          <a:xfrm>
            <a:off x="2781300" y="5536836"/>
            <a:ext cx="5962650" cy="588473"/>
          </a:xfrm>
        </p:spPr>
        <p:txBody>
          <a:bodyPr rtlCol="0">
            <a:normAutofit/>
          </a:bodyPr>
          <a:lstStyle/>
          <a:p>
            <a:pPr eaLnBrk="1" fontAlgn="auto" hangingPunct="1">
              <a:spcAft>
                <a:spcPts val="0"/>
              </a:spcAft>
              <a:buFont typeface="Arial" pitchFamily="34" charset="0"/>
              <a:buNone/>
              <a:defRPr/>
            </a:pPr>
            <a:endParaRPr lang="en-US" dirty="0"/>
          </a:p>
          <a:p>
            <a:pPr eaLnBrk="1" fontAlgn="auto" hangingPunct="1">
              <a:spcBef>
                <a:spcPts val="0"/>
              </a:spcBef>
              <a:spcAft>
                <a:spcPts val="0"/>
              </a:spcAft>
              <a:buFont typeface="Arial" pitchFamily="34" charset="0"/>
              <a:buNone/>
              <a:defRPr/>
            </a:pPr>
            <a:endParaRPr lang="en-US" dirty="0"/>
          </a:p>
        </p:txBody>
      </p:sp>
      <p:sp>
        <p:nvSpPr>
          <p:cNvPr id="2" name="TextBox 1"/>
          <p:cNvSpPr txBox="1"/>
          <p:nvPr/>
        </p:nvSpPr>
        <p:spPr>
          <a:xfrm>
            <a:off x="7203056" y="6374922"/>
            <a:ext cx="1694631" cy="369332"/>
          </a:xfrm>
          <a:prstGeom prst="rect">
            <a:avLst/>
          </a:prstGeom>
          <a:noFill/>
        </p:spPr>
        <p:txBody>
          <a:bodyPr wrap="none" rtlCol="0">
            <a:spAutoFit/>
          </a:bodyPr>
          <a:lstStyle/>
          <a:p>
            <a:r>
              <a:rPr lang="en-US" dirty="0">
                <a:solidFill>
                  <a:schemeClr val="bg1">
                    <a:lumMod val="65000"/>
                  </a:schemeClr>
                </a:solidFill>
              </a:rPr>
              <a:t>November 2023</a:t>
            </a:r>
          </a:p>
        </p:txBody>
      </p:sp>
    </p:spTree>
    <p:extLst>
      <p:ext uri="{BB962C8B-B14F-4D97-AF65-F5344CB8AC3E}">
        <p14:creationId xmlns:p14="http://schemas.microsoft.com/office/powerpoint/2010/main" val="36018668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2563B2-2746-8F95-346F-639708DE0477}"/>
              </a:ext>
            </a:extLst>
          </p:cNvPr>
          <p:cNvSpPr>
            <a:spLocks noGrp="1"/>
          </p:cNvSpPr>
          <p:nvPr>
            <p:ph type="title"/>
          </p:nvPr>
        </p:nvSpPr>
        <p:spPr/>
        <p:txBody>
          <a:bodyPr/>
          <a:lstStyle/>
          <a:p>
            <a:r>
              <a:rPr lang="en-US" dirty="0"/>
              <a:t>Lynn Community Health Center </a:t>
            </a:r>
          </a:p>
        </p:txBody>
      </p:sp>
      <p:sp>
        <p:nvSpPr>
          <p:cNvPr id="4" name="Slide Number Placeholder 3">
            <a:extLst>
              <a:ext uri="{FF2B5EF4-FFF2-40B4-BE49-F238E27FC236}">
                <a16:creationId xmlns:a16="http://schemas.microsoft.com/office/drawing/2014/main" id="{E63AEDD6-F817-D80E-612C-09661F017FB1}"/>
              </a:ext>
            </a:extLst>
          </p:cNvPr>
          <p:cNvSpPr>
            <a:spLocks noGrp="1"/>
          </p:cNvSpPr>
          <p:nvPr>
            <p:ph type="sldNum" sz="quarter" idx="11"/>
          </p:nvPr>
        </p:nvSpPr>
        <p:spPr/>
        <p:txBody>
          <a:bodyPr/>
          <a:lstStyle/>
          <a:p>
            <a:pPr>
              <a:defRPr/>
            </a:pPr>
            <a:fld id="{26A24CCA-F466-43CF-BAB8-FE65B26DBD54}" type="slidenum">
              <a:rPr lang="en-US" smtClean="0"/>
              <a:t>36</a:t>
            </a:fld>
            <a:endParaRPr lang="en-US" dirty="0"/>
          </a:p>
        </p:txBody>
      </p:sp>
      <p:pic>
        <p:nvPicPr>
          <p:cNvPr id="5" name="Picture 4">
            <a:extLst>
              <a:ext uri="{FF2B5EF4-FFF2-40B4-BE49-F238E27FC236}">
                <a16:creationId xmlns:a16="http://schemas.microsoft.com/office/drawing/2014/main" id="{FCDB37D1-6867-25E3-35B1-6278550F1410}"/>
              </a:ext>
            </a:extLst>
          </p:cNvPr>
          <p:cNvPicPr>
            <a:picLocks noChangeAspect="1"/>
          </p:cNvPicPr>
          <p:nvPr/>
        </p:nvPicPr>
        <p:blipFill rotWithShape="1">
          <a:blip r:embed="rId2"/>
          <a:srcRect l="23595" t="9337" r="21751" b="185"/>
          <a:stretch/>
        </p:blipFill>
        <p:spPr>
          <a:xfrm>
            <a:off x="2516862" y="1474427"/>
            <a:ext cx="4110275" cy="4121870"/>
          </a:xfrm>
          <a:prstGeom prst="ellipse">
            <a:avLst/>
          </a:prstGeom>
        </p:spPr>
      </p:pic>
    </p:spTree>
    <p:extLst>
      <p:ext uri="{BB962C8B-B14F-4D97-AF65-F5344CB8AC3E}">
        <p14:creationId xmlns:p14="http://schemas.microsoft.com/office/powerpoint/2010/main" val="17196107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11BC0E-F904-5B79-2207-B588EE8C47C2}"/>
              </a:ext>
            </a:extLst>
          </p:cNvPr>
          <p:cNvSpPr>
            <a:spLocks noGrp="1"/>
          </p:cNvSpPr>
          <p:nvPr>
            <p:ph idx="1"/>
          </p:nvPr>
        </p:nvSpPr>
        <p:spPr/>
        <p:txBody>
          <a:bodyPr/>
          <a:lstStyle/>
          <a:p>
            <a:r>
              <a:rPr lang="en-US" b="0" dirty="0"/>
              <a:t>Lynn CHC is working to revamp their Hospital and ED Discharge Follow-up  workflow</a:t>
            </a:r>
          </a:p>
          <a:p>
            <a:pPr lvl="1"/>
            <a:r>
              <a:rPr lang="en-US" b="0" dirty="0"/>
              <a:t>Improvement of this workflow aligns with Lynn CHC’s core value of providing high quality health care to the Lynn community</a:t>
            </a:r>
          </a:p>
          <a:p>
            <a:pPr lvl="1"/>
            <a:r>
              <a:rPr lang="en-US" dirty="0"/>
              <a:t>Lynn CHC participates in the Mass Health ACO and is looking to improve performance on the Mass Health ACO quality measures </a:t>
            </a:r>
          </a:p>
          <a:p>
            <a:pPr lvl="2"/>
            <a:r>
              <a:rPr lang="en-US" dirty="0"/>
              <a:t>Hospitalization for Mental Illness </a:t>
            </a:r>
          </a:p>
          <a:p>
            <a:pPr lvl="2"/>
            <a:r>
              <a:rPr lang="en-US" dirty="0"/>
              <a:t>Emergency Department Visit for Mental Illness, which require timely follow-up after an event</a:t>
            </a:r>
          </a:p>
          <a:p>
            <a:r>
              <a:rPr lang="en-US" b="0" dirty="0"/>
              <a:t>After a QI review, 3 Key Problem Contributors were identified in their current workflow. Subscription to an ENS Vendor with portal access has been identified as a countermeasure that can help to improve these problem areas</a:t>
            </a:r>
          </a:p>
          <a:p>
            <a:pPr marL="457200" lvl="1" indent="0">
              <a:buNone/>
            </a:pPr>
            <a:endParaRPr lang="en-US" dirty="0"/>
          </a:p>
        </p:txBody>
      </p:sp>
      <p:sp>
        <p:nvSpPr>
          <p:cNvPr id="3" name="Title 2">
            <a:extLst>
              <a:ext uri="{FF2B5EF4-FFF2-40B4-BE49-F238E27FC236}">
                <a16:creationId xmlns:a16="http://schemas.microsoft.com/office/drawing/2014/main" id="{A6517CF3-4DF6-0D7B-7FEA-B6B50869C4BA}"/>
              </a:ext>
            </a:extLst>
          </p:cNvPr>
          <p:cNvSpPr>
            <a:spLocks noGrp="1"/>
          </p:cNvSpPr>
          <p:nvPr>
            <p:ph type="title"/>
          </p:nvPr>
        </p:nvSpPr>
        <p:spPr/>
        <p:txBody>
          <a:bodyPr/>
          <a:lstStyle/>
          <a:p>
            <a:r>
              <a:rPr lang="en-US" dirty="0"/>
              <a:t>Lynn CHC Hospital and ED Follow-up Background</a:t>
            </a:r>
          </a:p>
        </p:txBody>
      </p:sp>
      <p:sp>
        <p:nvSpPr>
          <p:cNvPr id="4" name="Slide Number Placeholder 3">
            <a:extLst>
              <a:ext uri="{FF2B5EF4-FFF2-40B4-BE49-F238E27FC236}">
                <a16:creationId xmlns:a16="http://schemas.microsoft.com/office/drawing/2014/main" id="{1D4DA355-516D-9056-9462-BF61F500BEE6}"/>
              </a:ext>
            </a:extLst>
          </p:cNvPr>
          <p:cNvSpPr>
            <a:spLocks noGrp="1"/>
          </p:cNvSpPr>
          <p:nvPr>
            <p:ph type="sldNum" sz="quarter" idx="11"/>
          </p:nvPr>
        </p:nvSpPr>
        <p:spPr/>
        <p:txBody>
          <a:bodyPr/>
          <a:lstStyle/>
          <a:p>
            <a:pPr>
              <a:defRPr/>
            </a:pPr>
            <a:fld id="{26A24CCA-F466-43CF-BAB8-FE65B26DBD54}" type="slidenum">
              <a:rPr lang="en-US" smtClean="0"/>
              <a:t>37</a:t>
            </a:fld>
            <a:endParaRPr lang="en-US" dirty="0"/>
          </a:p>
        </p:txBody>
      </p:sp>
    </p:spTree>
    <p:extLst>
      <p:ext uri="{BB962C8B-B14F-4D97-AF65-F5344CB8AC3E}">
        <p14:creationId xmlns:p14="http://schemas.microsoft.com/office/powerpoint/2010/main" val="6226798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0479CA-962C-354C-456A-E0F4539C280C}"/>
              </a:ext>
            </a:extLst>
          </p:cNvPr>
          <p:cNvSpPr>
            <a:spLocks noGrp="1"/>
          </p:cNvSpPr>
          <p:nvPr>
            <p:ph type="title"/>
          </p:nvPr>
        </p:nvSpPr>
        <p:spPr/>
        <p:txBody>
          <a:bodyPr/>
          <a:lstStyle/>
          <a:p>
            <a:r>
              <a:rPr lang="en-US" sz="2400" dirty="0"/>
              <a:t>Problem Contributor 1: Reactive Process</a:t>
            </a:r>
          </a:p>
        </p:txBody>
      </p:sp>
      <p:sp>
        <p:nvSpPr>
          <p:cNvPr id="4" name="Slide Number Placeholder 3">
            <a:extLst>
              <a:ext uri="{FF2B5EF4-FFF2-40B4-BE49-F238E27FC236}">
                <a16:creationId xmlns:a16="http://schemas.microsoft.com/office/drawing/2014/main" id="{402F30D5-0A5C-EEF0-DAA0-E15753E7E295}"/>
              </a:ext>
            </a:extLst>
          </p:cNvPr>
          <p:cNvSpPr>
            <a:spLocks noGrp="1"/>
          </p:cNvSpPr>
          <p:nvPr>
            <p:ph type="sldNum" sz="quarter" idx="11"/>
          </p:nvPr>
        </p:nvSpPr>
        <p:spPr/>
        <p:txBody>
          <a:bodyPr/>
          <a:lstStyle/>
          <a:p>
            <a:pPr>
              <a:defRPr/>
            </a:pPr>
            <a:fld id="{26A24CCA-F466-43CF-BAB8-FE65B26DBD54}" type="slidenum">
              <a:rPr lang="en-US" smtClean="0"/>
              <a:t>38</a:t>
            </a:fld>
            <a:endParaRPr lang="en-US" dirty="0"/>
          </a:p>
        </p:txBody>
      </p:sp>
      <p:graphicFrame>
        <p:nvGraphicFramePr>
          <p:cNvPr id="6" name="Table 6">
            <a:extLst>
              <a:ext uri="{FF2B5EF4-FFF2-40B4-BE49-F238E27FC236}">
                <a16:creationId xmlns:a16="http://schemas.microsoft.com/office/drawing/2014/main" id="{8B15FA2C-AA8E-A4DB-1FBC-44F933318F22}"/>
              </a:ext>
            </a:extLst>
          </p:cNvPr>
          <p:cNvGraphicFramePr>
            <a:graphicFrameLocks noGrp="1"/>
          </p:cNvGraphicFramePr>
          <p:nvPr/>
        </p:nvGraphicFramePr>
        <p:xfrm>
          <a:off x="481601" y="1389018"/>
          <a:ext cx="8377647" cy="3479800"/>
        </p:xfrm>
        <a:graphic>
          <a:graphicData uri="http://schemas.openxmlformats.org/drawingml/2006/table">
            <a:tbl>
              <a:tblPr firstRow="1" bandRow="1">
                <a:tableStyleId>{69012ECD-51FC-41F1-AA8D-1B2483CD663E}</a:tableStyleId>
              </a:tblPr>
              <a:tblGrid>
                <a:gridCol w="2792549">
                  <a:extLst>
                    <a:ext uri="{9D8B030D-6E8A-4147-A177-3AD203B41FA5}">
                      <a16:colId xmlns:a16="http://schemas.microsoft.com/office/drawing/2014/main" val="3341372905"/>
                    </a:ext>
                  </a:extLst>
                </a:gridCol>
                <a:gridCol w="2792549">
                  <a:extLst>
                    <a:ext uri="{9D8B030D-6E8A-4147-A177-3AD203B41FA5}">
                      <a16:colId xmlns:a16="http://schemas.microsoft.com/office/drawing/2014/main" val="772380777"/>
                    </a:ext>
                  </a:extLst>
                </a:gridCol>
                <a:gridCol w="2792549">
                  <a:extLst>
                    <a:ext uri="{9D8B030D-6E8A-4147-A177-3AD203B41FA5}">
                      <a16:colId xmlns:a16="http://schemas.microsoft.com/office/drawing/2014/main" val="1793718535"/>
                    </a:ext>
                  </a:extLst>
                </a:gridCol>
              </a:tblGrid>
              <a:tr h="370840">
                <a:tc>
                  <a:txBody>
                    <a:bodyPr/>
                    <a:lstStyle/>
                    <a:p>
                      <a:r>
                        <a:rPr lang="en-US" dirty="0"/>
                        <a:t>Key Problem Contributor</a:t>
                      </a:r>
                    </a:p>
                  </a:txBody>
                  <a:tcPr/>
                </a:tc>
                <a:tc>
                  <a:txBody>
                    <a:bodyPr/>
                    <a:lstStyle/>
                    <a:p>
                      <a:r>
                        <a:rPr lang="en-US" dirty="0"/>
                        <a:t>Effect</a:t>
                      </a:r>
                    </a:p>
                  </a:txBody>
                  <a:tcPr/>
                </a:tc>
                <a:tc>
                  <a:txBody>
                    <a:bodyPr/>
                    <a:lstStyle/>
                    <a:p>
                      <a:r>
                        <a:rPr lang="en-US" dirty="0"/>
                        <a:t>Countermeasures</a:t>
                      </a:r>
                    </a:p>
                  </a:txBody>
                  <a:tcPr/>
                </a:tc>
                <a:extLst>
                  <a:ext uri="{0D108BD9-81ED-4DB2-BD59-A6C34878D82A}">
                    <a16:rowId xmlns:a16="http://schemas.microsoft.com/office/drawing/2014/main" val="1495808168"/>
                  </a:ext>
                </a:extLst>
              </a:tr>
              <a:tr h="370840">
                <a:tc>
                  <a:txBody>
                    <a:bodyPr/>
                    <a:lstStyle/>
                    <a:p>
                      <a:pPr lvl="0" algn="l" fontAlgn="t"/>
                      <a:r>
                        <a:rPr lang="en-US" sz="1800" b="0" i="0" u="none" strike="noStrike" dirty="0">
                          <a:latin typeface="+mn-lt"/>
                        </a:rPr>
                        <a:t>Process is reactive – notification of patient discharge comes to LCHC from acute care setting sometime after discharge (ranging from day of to weeks after or never)</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latin typeface="+mn-lt"/>
                        </a:rPr>
                        <a:t>Sitting and waiting for patients to be presented to LCHC has resulted in regularly missing the 7-day ED/Hospital follow-up criteria.</a:t>
                      </a:r>
                    </a:p>
                    <a:p>
                      <a:endParaRPr lang="en-US" dirty="0"/>
                    </a:p>
                  </a:txBody>
                  <a:tcPr/>
                </a:tc>
                <a:tc>
                  <a:txBody>
                    <a:bodyPr/>
                    <a:lstStyle/>
                    <a:p>
                      <a:pPr marL="285750" indent="-285750">
                        <a:buFont typeface="Arial" panose="020B0604020202020204" pitchFamily="34" charset="0"/>
                        <a:buChar char="•"/>
                      </a:pPr>
                      <a:r>
                        <a:rPr lang="en-US" b="1" dirty="0"/>
                        <a:t>Short-term: </a:t>
                      </a:r>
                      <a:r>
                        <a:rPr lang="en-US" sz="1800" b="0" i="0" u="none" strike="noStrike" dirty="0">
                          <a:latin typeface="+mn-lt"/>
                        </a:rPr>
                        <a:t>Use ADT list provided by C3 to proactively find ACO patients and redesign staff workflow </a:t>
                      </a:r>
                    </a:p>
                    <a:p>
                      <a:pPr marL="285750" indent="-285750">
                        <a:buFont typeface="Arial" panose="020B0604020202020204" pitchFamily="34" charset="0"/>
                        <a:buChar char="•"/>
                      </a:pPr>
                      <a:r>
                        <a:rPr lang="en-US" sz="1800" b="1" i="0" u="none" strike="noStrike" dirty="0">
                          <a:latin typeface="+mn-lt"/>
                        </a:rPr>
                        <a:t>Long-term: </a:t>
                      </a:r>
                      <a:r>
                        <a:rPr lang="en-US" sz="1800" b="0" i="0" u="none" strike="noStrike" dirty="0">
                          <a:latin typeface="+mn-lt"/>
                        </a:rPr>
                        <a:t>Subscribe to ENS Vendor to receive ADT alerts for all patients, as well as ENS Vendor Portal features</a:t>
                      </a:r>
                    </a:p>
                    <a:p>
                      <a:pPr marL="285750" indent="-285750">
                        <a:buFont typeface="Arial" panose="020B0604020202020204" pitchFamily="34" charset="0"/>
                        <a:buChar char="•"/>
                      </a:pPr>
                      <a:endParaRPr lang="en-US" dirty="0"/>
                    </a:p>
                  </a:txBody>
                  <a:tcPr/>
                </a:tc>
                <a:extLst>
                  <a:ext uri="{0D108BD9-81ED-4DB2-BD59-A6C34878D82A}">
                    <a16:rowId xmlns:a16="http://schemas.microsoft.com/office/drawing/2014/main" val="3925210389"/>
                  </a:ext>
                </a:extLst>
              </a:tr>
            </a:tbl>
          </a:graphicData>
        </a:graphic>
      </p:graphicFrame>
    </p:spTree>
    <p:extLst>
      <p:ext uri="{BB962C8B-B14F-4D97-AF65-F5344CB8AC3E}">
        <p14:creationId xmlns:p14="http://schemas.microsoft.com/office/powerpoint/2010/main" val="35213573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BC2768-6070-FEDD-2A7B-076D8482D5A7}"/>
              </a:ext>
            </a:extLst>
          </p:cNvPr>
          <p:cNvSpPr>
            <a:spLocks noGrp="1"/>
          </p:cNvSpPr>
          <p:nvPr>
            <p:ph type="title"/>
          </p:nvPr>
        </p:nvSpPr>
        <p:spPr/>
        <p:txBody>
          <a:bodyPr/>
          <a:lstStyle/>
          <a:p>
            <a:r>
              <a:rPr lang="en-US" sz="2400" dirty="0"/>
              <a:t>Problem Contributor 2: </a:t>
            </a:r>
            <a:br>
              <a:rPr lang="en-US" sz="2400" dirty="0"/>
            </a:br>
            <a:r>
              <a:rPr lang="en-US" sz="2400" dirty="0"/>
              <a:t>High No-Show Rate</a:t>
            </a:r>
          </a:p>
        </p:txBody>
      </p:sp>
      <p:sp>
        <p:nvSpPr>
          <p:cNvPr id="4" name="Slide Number Placeholder 3">
            <a:extLst>
              <a:ext uri="{FF2B5EF4-FFF2-40B4-BE49-F238E27FC236}">
                <a16:creationId xmlns:a16="http://schemas.microsoft.com/office/drawing/2014/main" id="{2C05D053-717D-2A36-309F-1633B8CE9F6F}"/>
              </a:ext>
            </a:extLst>
          </p:cNvPr>
          <p:cNvSpPr>
            <a:spLocks noGrp="1"/>
          </p:cNvSpPr>
          <p:nvPr>
            <p:ph type="sldNum" sz="quarter" idx="11"/>
          </p:nvPr>
        </p:nvSpPr>
        <p:spPr/>
        <p:txBody>
          <a:bodyPr/>
          <a:lstStyle/>
          <a:p>
            <a:pPr>
              <a:defRPr/>
            </a:pPr>
            <a:fld id="{26A24CCA-F466-43CF-BAB8-FE65B26DBD54}" type="slidenum">
              <a:rPr lang="en-US" smtClean="0"/>
              <a:t>39</a:t>
            </a:fld>
            <a:endParaRPr lang="en-US" dirty="0"/>
          </a:p>
        </p:txBody>
      </p:sp>
      <p:graphicFrame>
        <p:nvGraphicFramePr>
          <p:cNvPr id="7" name="Table 6">
            <a:extLst>
              <a:ext uri="{FF2B5EF4-FFF2-40B4-BE49-F238E27FC236}">
                <a16:creationId xmlns:a16="http://schemas.microsoft.com/office/drawing/2014/main" id="{E7CB4895-90C3-3C5C-72F1-22464060EE5A}"/>
              </a:ext>
            </a:extLst>
          </p:cNvPr>
          <p:cNvGraphicFramePr>
            <a:graphicFrameLocks noGrp="1"/>
          </p:cNvGraphicFramePr>
          <p:nvPr/>
        </p:nvGraphicFramePr>
        <p:xfrm>
          <a:off x="360771" y="1153863"/>
          <a:ext cx="8352156" cy="5400040"/>
        </p:xfrm>
        <a:graphic>
          <a:graphicData uri="http://schemas.openxmlformats.org/drawingml/2006/table">
            <a:tbl>
              <a:tblPr firstRow="1" bandRow="1">
                <a:tableStyleId>{69012ECD-51FC-41F1-AA8D-1B2483CD663E}</a:tableStyleId>
              </a:tblPr>
              <a:tblGrid>
                <a:gridCol w="2784052">
                  <a:extLst>
                    <a:ext uri="{9D8B030D-6E8A-4147-A177-3AD203B41FA5}">
                      <a16:colId xmlns:a16="http://schemas.microsoft.com/office/drawing/2014/main" val="3341372905"/>
                    </a:ext>
                  </a:extLst>
                </a:gridCol>
                <a:gridCol w="2784052">
                  <a:extLst>
                    <a:ext uri="{9D8B030D-6E8A-4147-A177-3AD203B41FA5}">
                      <a16:colId xmlns:a16="http://schemas.microsoft.com/office/drawing/2014/main" val="772380777"/>
                    </a:ext>
                  </a:extLst>
                </a:gridCol>
                <a:gridCol w="2784052">
                  <a:extLst>
                    <a:ext uri="{9D8B030D-6E8A-4147-A177-3AD203B41FA5}">
                      <a16:colId xmlns:a16="http://schemas.microsoft.com/office/drawing/2014/main" val="1793718535"/>
                    </a:ext>
                  </a:extLst>
                </a:gridCol>
              </a:tblGrid>
              <a:tr h="370840">
                <a:tc>
                  <a:txBody>
                    <a:bodyPr/>
                    <a:lstStyle/>
                    <a:p>
                      <a:r>
                        <a:rPr lang="en-US" dirty="0"/>
                        <a:t>Key Problem Contributor</a:t>
                      </a:r>
                    </a:p>
                  </a:txBody>
                  <a:tcPr/>
                </a:tc>
                <a:tc>
                  <a:txBody>
                    <a:bodyPr/>
                    <a:lstStyle/>
                    <a:p>
                      <a:r>
                        <a:rPr lang="en-US" dirty="0"/>
                        <a:t>Effect</a:t>
                      </a:r>
                    </a:p>
                  </a:txBody>
                  <a:tcPr/>
                </a:tc>
                <a:tc>
                  <a:txBody>
                    <a:bodyPr/>
                    <a:lstStyle/>
                    <a:p>
                      <a:r>
                        <a:rPr lang="en-US" dirty="0"/>
                        <a:t> Countermeasure </a:t>
                      </a:r>
                    </a:p>
                  </a:txBody>
                  <a:tcPr/>
                </a:tc>
                <a:extLst>
                  <a:ext uri="{0D108BD9-81ED-4DB2-BD59-A6C34878D82A}">
                    <a16:rowId xmlns:a16="http://schemas.microsoft.com/office/drawing/2014/main" val="1495808168"/>
                  </a:ext>
                </a:extLst>
              </a:tr>
              <a:tr h="370840">
                <a:tc>
                  <a:txBody>
                    <a:bodyPr/>
                    <a:lstStyle/>
                    <a:p>
                      <a:pPr lvl="0" algn="l" fontAlgn="t"/>
                      <a:r>
                        <a:rPr lang="en-US" sz="1800" b="0" i="0" u="none" strike="noStrike" dirty="0">
                          <a:latin typeface="+mn-lt"/>
                        </a:rPr>
                        <a:t>High no show rate for hospital/ED follow-up appointments</a:t>
                      </a:r>
                    </a:p>
                    <a:p>
                      <a:pPr lvl="0" algn="l" fontAlgn="t"/>
                      <a:r>
                        <a:rPr lang="en-US" sz="1800" b="0" i="0" u="none" strike="noStrike" dirty="0">
                          <a:latin typeface="+mn-lt"/>
                        </a:rPr>
                        <a:t>(Reasons include: </a:t>
                      </a:r>
                    </a:p>
                    <a:p>
                      <a:pPr marL="285750" lvl="0" indent="-285750" algn="l" fontAlgn="t">
                        <a:buFont typeface="Arial" panose="020B0604020202020204" pitchFamily="34" charset="0"/>
                        <a:buChar char="•"/>
                      </a:pPr>
                      <a:r>
                        <a:rPr lang="en-US" sz="1800" b="0" i="0" u="none" strike="noStrike" dirty="0">
                          <a:latin typeface="+mn-lt"/>
                        </a:rPr>
                        <a:t>Patient didn’t know about visit</a:t>
                      </a:r>
                    </a:p>
                    <a:p>
                      <a:pPr marL="285750" lvl="0" indent="-285750" algn="l" fontAlgn="t">
                        <a:buFont typeface="Arial" panose="020B0604020202020204" pitchFamily="34" charset="0"/>
                        <a:buChar char="•"/>
                      </a:pPr>
                      <a:r>
                        <a:rPr lang="en-US" sz="1800" b="0" i="0" u="none" strike="noStrike" dirty="0">
                          <a:latin typeface="+mn-lt"/>
                        </a:rPr>
                        <a:t>Contact info. wrong/disconnected/do not pick up</a:t>
                      </a:r>
                    </a:p>
                    <a:p>
                      <a:pPr marL="285750" lvl="0" indent="-285750" algn="l" fontAlgn="t">
                        <a:buFont typeface="Arial" panose="020B0604020202020204" pitchFamily="34" charset="0"/>
                        <a:buChar char="•"/>
                      </a:pPr>
                      <a:r>
                        <a:rPr lang="en-US" sz="1800" b="0" i="0" u="none" strike="noStrike" dirty="0">
                          <a:latin typeface="+mn-lt"/>
                        </a:rPr>
                        <a:t>Transportation issues</a:t>
                      </a:r>
                    </a:p>
                    <a:p>
                      <a:pPr marL="285750" lvl="0" indent="-285750" algn="l" fontAlgn="t">
                        <a:buFont typeface="Arial" panose="020B0604020202020204" pitchFamily="34" charset="0"/>
                        <a:buChar char="•"/>
                      </a:pPr>
                      <a:r>
                        <a:rPr lang="en-US" sz="1800" b="0" i="0" u="none" strike="noStrike" dirty="0">
                          <a:latin typeface="+mn-lt"/>
                        </a:rPr>
                        <a:t>Elements of paranoia, depression and low motivation after ED/Hospital visit for Behavioral Health dx</a:t>
                      </a:r>
                    </a:p>
                    <a:p>
                      <a:endParaRPr lang="en-US" dirty="0"/>
                    </a:p>
                  </a:txBody>
                  <a:tcPr/>
                </a:tc>
                <a:tc>
                  <a:txBody>
                    <a:bodyPr/>
                    <a:lstStyle/>
                    <a:p>
                      <a:pPr marL="285750" lvl="0" indent="-285750" algn="l" fontAlgn="ctr">
                        <a:buFont typeface="Arial" panose="020B0604020202020204" pitchFamily="34" charset="0"/>
                        <a:buChar char="•"/>
                      </a:pPr>
                      <a:r>
                        <a:rPr lang="en-US" sz="1800" b="0" i="0" u="none" strike="noStrike" dirty="0">
                          <a:latin typeface="+mn-lt"/>
                        </a:rPr>
                        <a:t>Patients don’t receive essential care</a:t>
                      </a:r>
                    </a:p>
                    <a:p>
                      <a:pPr marL="285750" lvl="0" indent="-285750" algn="l" fontAlgn="ctr">
                        <a:buFont typeface="Arial" panose="020B0604020202020204" pitchFamily="34" charset="0"/>
                        <a:buChar char="•"/>
                      </a:pPr>
                      <a:r>
                        <a:rPr lang="en-US" sz="1800" b="0" i="0" u="none" strike="noStrike" dirty="0">
                          <a:latin typeface="+mn-lt"/>
                        </a:rPr>
                        <a:t>Hospital/ED follow-up appt. slots severely under utilized</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ENS Subscription to ensure timely notification of events and most up to date patient contact information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Scheduling patients within 3 days of discharge so there’s another opportunity if they miss appt.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Follow-up outreach with patient when appt. missed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Patient appt. reminder calls a head of scheduled visit</a:t>
                      </a:r>
                    </a:p>
                    <a:p>
                      <a:pPr marL="285750" indent="-285750">
                        <a:buFont typeface="Arial" panose="020B0604020202020204" pitchFamily="34" charset="0"/>
                        <a:buChar char="•"/>
                      </a:pPr>
                      <a:endParaRPr lang="en-US" dirty="0"/>
                    </a:p>
                  </a:txBody>
                  <a:tcPr/>
                </a:tc>
                <a:extLst>
                  <a:ext uri="{0D108BD9-81ED-4DB2-BD59-A6C34878D82A}">
                    <a16:rowId xmlns:a16="http://schemas.microsoft.com/office/drawing/2014/main" val="3925210389"/>
                  </a:ext>
                </a:extLst>
              </a:tr>
            </a:tbl>
          </a:graphicData>
        </a:graphic>
      </p:graphicFrame>
    </p:spTree>
    <p:extLst>
      <p:ext uri="{BB962C8B-B14F-4D97-AF65-F5344CB8AC3E}">
        <p14:creationId xmlns:p14="http://schemas.microsoft.com/office/powerpoint/2010/main" val="2766393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ctrTitle"/>
          </p:nvPr>
        </p:nvSpPr>
        <p:spPr>
          <a:xfrm>
            <a:off x="3176337" y="3039446"/>
            <a:ext cx="5771409" cy="2556707"/>
          </a:xfrm>
        </p:spPr>
        <p:txBody>
          <a:bodyPr>
            <a:normAutofit fontScale="90000"/>
          </a:bodyPr>
          <a:lstStyle/>
          <a:p>
            <a:pPr algn="ctr" eaLnBrk="1" hangingPunct="1"/>
            <a:br>
              <a:rPr lang="en-US" sz="3200" b="1" dirty="0">
                <a:solidFill>
                  <a:schemeClr val="tx1"/>
                </a:solidFill>
              </a:rPr>
            </a:br>
            <a:br>
              <a:rPr lang="en-US" sz="3200" b="1" dirty="0">
                <a:solidFill>
                  <a:schemeClr val="tx1"/>
                </a:solidFill>
              </a:rPr>
            </a:br>
            <a:br>
              <a:rPr lang="en-US" sz="3200" b="1" dirty="0">
                <a:solidFill>
                  <a:schemeClr val="tx1"/>
                </a:solidFill>
              </a:rPr>
            </a:br>
            <a:r>
              <a:rPr lang="en-US" sz="3100" b="1" dirty="0">
                <a:solidFill>
                  <a:schemeClr val="tx1"/>
                </a:solidFill>
              </a:rPr>
              <a:t>Statewide ENS Framework</a:t>
            </a:r>
            <a:br>
              <a:rPr lang="en-US" sz="3100" b="1" dirty="0">
                <a:solidFill>
                  <a:schemeClr val="tx1"/>
                </a:solidFill>
              </a:rPr>
            </a:br>
            <a:r>
              <a:rPr lang="en-US" sz="3100" b="1" dirty="0">
                <a:solidFill>
                  <a:schemeClr val="tx1"/>
                </a:solidFill>
              </a:rPr>
              <a:t>Q2 ENS Vendor Report</a:t>
            </a:r>
            <a:br>
              <a:rPr lang="en-US" sz="3200" b="1" dirty="0">
                <a:solidFill>
                  <a:schemeClr val="tx1"/>
                </a:solidFill>
              </a:rPr>
            </a:br>
            <a:r>
              <a:rPr lang="en-US" sz="2700" i="1" dirty="0">
                <a:solidFill>
                  <a:schemeClr val="tx1"/>
                </a:solidFill>
              </a:rPr>
              <a:t>Angela Miller</a:t>
            </a:r>
            <a:br>
              <a:rPr lang="en-US" sz="3200" b="1" dirty="0">
                <a:solidFill>
                  <a:schemeClr val="tx1"/>
                </a:solidFill>
              </a:rPr>
            </a:br>
            <a:br>
              <a:rPr lang="en-US" sz="3200" b="1" i="1" dirty="0">
                <a:solidFill>
                  <a:schemeClr val="tx1"/>
                </a:solidFill>
              </a:rPr>
            </a:br>
            <a:endParaRPr lang="en-US" sz="3200" b="1" i="1" dirty="0">
              <a:solidFill>
                <a:schemeClr val="tx1"/>
              </a:solidFill>
            </a:endParaRPr>
          </a:p>
        </p:txBody>
      </p:sp>
      <p:sp>
        <p:nvSpPr>
          <p:cNvPr id="3" name="Subtitle 2"/>
          <p:cNvSpPr>
            <a:spLocks noGrp="1"/>
          </p:cNvSpPr>
          <p:nvPr>
            <p:ph type="subTitle" idx="1"/>
          </p:nvPr>
        </p:nvSpPr>
        <p:spPr>
          <a:xfrm>
            <a:off x="2781300" y="5536836"/>
            <a:ext cx="5962650" cy="588473"/>
          </a:xfrm>
        </p:spPr>
        <p:txBody>
          <a:bodyPr rtlCol="0">
            <a:normAutofit/>
          </a:bodyPr>
          <a:lstStyle/>
          <a:p>
            <a:pPr eaLnBrk="1" fontAlgn="auto" hangingPunct="1">
              <a:spcAft>
                <a:spcPts val="0"/>
              </a:spcAft>
              <a:buFont typeface="Arial" pitchFamily="34" charset="0"/>
              <a:buNone/>
              <a:defRPr/>
            </a:pPr>
            <a:endParaRPr lang="en-US" dirty="0"/>
          </a:p>
          <a:p>
            <a:pPr eaLnBrk="1" fontAlgn="auto" hangingPunct="1">
              <a:spcBef>
                <a:spcPts val="0"/>
              </a:spcBef>
              <a:spcAft>
                <a:spcPts val="0"/>
              </a:spcAft>
              <a:buFont typeface="Arial" pitchFamily="34" charset="0"/>
              <a:buNone/>
              <a:defRPr/>
            </a:pPr>
            <a:endParaRPr lang="en-US" dirty="0"/>
          </a:p>
        </p:txBody>
      </p:sp>
      <p:sp>
        <p:nvSpPr>
          <p:cNvPr id="2" name="TextBox 1"/>
          <p:cNvSpPr txBox="1"/>
          <p:nvPr/>
        </p:nvSpPr>
        <p:spPr>
          <a:xfrm>
            <a:off x="7203056" y="6374922"/>
            <a:ext cx="1694631" cy="369332"/>
          </a:xfrm>
          <a:prstGeom prst="rect">
            <a:avLst/>
          </a:prstGeom>
          <a:noFill/>
        </p:spPr>
        <p:txBody>
          <a:bodyPr wrap="none" rtlCol="0">
            <a:spAutoFit/>
          </a:bodyPr>
          <a:lstStyle/>
          <a:p>
            <a:pPr marL="0" marR="0" lvl="0" indent="0" algn="l" defTabSz="454788"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65000"/>
                  </a:prstClr>
                </a:solidFill>
                <a:effectLst/>
                <a:uLnTx/>
                <a:uFillTx/>
                <a:latin typeface="Calibri"/>
                <a:ea typeface="+mn-ea"/>
                <a:cs typeface="+mn-cs"/>
              </a:rPr>
              <a:t>November 2023</a:t>
            </a:r>
          </a:p>
        </p:txBody>
      </p:sp>
    </p:spTree>
    <p:extLst>
      <p:ext uri="{BB962C8B-B14F-4D97-AF65-F5344CB8AC3E}">
        <p14:creationId xmlns:p14="http://schemas.microsoft.com/office/powerpoint/2010/main" val="20614896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BC2768-6070-FEDD-2A7B-076D8482D5A7}"/>
              </a:ext>
            </a:extLst>
          </p:cNvPr>
          <p:cNvSpPr>
            <a:spLocks noGrp="1"/>
          </p:cNvSpPr>
          <p:nvPr>
            <p:ph type="title"/>
          </p:nvPr>
        </p:nvSpPr>
        <p:spPr/>
        <p:txBody>
          <a:bodyPr/>
          <a:lstStyle/>
          <a:p>
            <a:r>
              <a:rPr lang="en-US" sz="2000" dirty="0"/>
              <a:t>Problem Contributor 3: </a:t>
            </a:r>
            <a:br>
              <a:rPr lang="en-US" sz="2000" dirty="0"/>
            </a:br>
            <a:r>
              <a:rPr lang="en-US" sz="2000" dirty="0"/>
              <a:t>Lack of Discharge Summary </a:t>
            </a:r>
          </a:p>
        </p:txBody>
      </p:sp>
      <p:sp>
        <p:nvSpPr>
          <p:cNvPr id="4" name="Slide Number Placeholder 3">
            <a:extLst>
              <a:ext uri="{FF2B5EF4-FFF2-40B4-BE49-F238E27FC236}">
                <a16:creationId xmlns:a16="http://schemas.microsoft.com/office/drawing/2014/main" id="{2C05D053-717D-2A36-309F-1633B8CE9F6F}"/>
              </a:ext>
            </a:extLst>
          </p:cNvPr>
          <p:cNvSpPr>
            <a:spLocks noGrp="1"/>
          </p:cNvSpPr>
          <p:nvPr>
            <p:ph type="sldNum" sz="quarter" idx="11"/>
          </p:nvPr>
        </p:nvSpPr>
        <p:spPr/>
        <p:txBody>
          <a:bodyPr/>
          <a:lstStyle/>
          <a:p>
            <a:pPr marL="0" marR="0" lvl="0" indent="0" algn="ctr" defTabSz="454788" rtl="0" eaLnBrk="1" fontAlgn="base" latinLnBrk="0" hangingPunct="1">
              <a:lnSpc>
                <a:spcPct val="100000"/>
              </a:lnSpc>
              <a:spcBef>
                <a:spcPct val="0"/>
              </a:spcBef>
              <a:spcAft>
                <a:spcPct val="0"/>
              </a:spcAft>
              <a:buClrTx/>
              <a:buSzTx/>
              <a:buFontTx/>
              <a:buNone/>
              <a:tabLst/>
              <a:defRPr/>
            </a:pPr>
            <a:fld id="{26A24CCA-F466-43CF-BAB8-FE65B26DBD5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454788" rtl="0" eaLnBrk="1" fontAlgn="base" latinLnBrk="0" hangingPunct="1">
                <a:lnSpc>
                  <a:spcPct val="100000"/>
                </a:lnSpc>
                <a:spcBef>
                  <a:spcPct val="0"/>
                </a:spcBef>
                <a:spcAft>
                  <a:spcPct val="0"/>
                </a:spcAft>
                <a:buClrTx/>
                <a:buSzTx/>
                <a:buFontTx/>
                <a:buNone/>
                <a:tabLst/>
                <a:defRPr/>
              </a:pPr>
              <a:t>40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7" name="Table 6">
            <a:extLst>
              <a:ext uri="{FF2B5EF4-FFF2-40B4-BE49-F238E27FC236}">
                <a16:creationId xmlns:a16="http://schemas.microsoft.com/office/drawing/2014/main" id="{E7CB4895-90C3-3C5C-72F1-22464060EE5A}"/>
              </a:ext>
            </a:extLst>
          </p:cNvPr>
          <p:cNvGraphicFramePr>
            <a:graphicFrameLocks noGrp="1"/>
          </p:cNvGraphicFramePr>
          <p:nvPr/>
        </p:nvGraphicFramePr>
        <p:xfrm>
          <a:off x="387531" y="1202689"/>
          <a:ext cx="7580814" cy="5425440"/>
        </p:xfrm>
        <a:graphic>
          <a:graphicData uri="http://schemas.openxmlformats.org/drawingml/2006/table">
            <a:tbl>
              <a:tblPr firstRow="1" bandRow="1">
                <a:tableStyleId>{69012ECD-51FC-41F1-AA8D-1B2483CD663E}</a:tableStyleId>
              </a:tblPr>
              <a:tblGrid>
                <a:gridCol w="2526938">
                  <a:extLst>
                    <a:ext uri="{9D8B030D-6E8A-4147-A177-3AD203B41FA5}">
                      <a16:colId xmlns:a16="http://schemas.microsoft.com/office/drawing/2014/main" val="3341372905"/>
                    </a:ext>
                  </a:extLst>
                </a:gridCol>
                <a:gridCol w="2526938">
                  <a:extLst>
                    <a:ext uri="{9D8B030D-6E8A-4147-A177-3AD203B41FA5}">
                      <a16:colId xmlns:a16="http://schemas.microsoft.com/office/drawing/2014/main" val="772380777"/>
                    </a:ext>
                  </a:extLst>
                </a:gridCol>
                <a:gridCol w="2526938">
                  <a:extLst>
                    <a:ext uri="{9D8B030D-6E8A-4147-A177-3AD203B41FA5}">
                      <a16:colId xmlns:a16="http://schemas.microsoft.com/office/drawing/2014/main" val="1793718535"/>
                    </a:ext>
                  </a:extLst>
                </a:gridCol>
              </a:tblGrid>
              <a:tr h="670560">
                <a:tc>
                  <a:txBody>
                    <a:bodyPr/>
                    <a:lstStyle/>
                    <a:p>
                      <a:r>
                        <a:rPr lang="en-US" dirty="0"/>
                        <a:t>Key Problem Contributor</a:t>
                      </a:r>
                    </a:p>
                  </a:txBody>
                  <a:tcPr/>
                </a:tc>
                <a:tc>
                  <a:txBody>
                    <a:bodyPr/>
                    <a:lstStyle/>
                    <a:p>
                      <a:r>
                        <a:rPr lang="en-US" dirty="0"/>
                        <a:t>Effect</a:t>
                      </a:r>
                    </a:p>
                  </a:txBody>
                  <a:tcPr/>
                </a:tc>
                <a:tc>
                  <a:txBody>
                    <a:bodyPr/>
                    <a:lstStyle/>
                    <a:p>
                      <a:r>
                        <a:rPr lang="en-US" dirty="0"/>
                        <a:t>Countermeasure </a:t>
                      </a:r>
                    </a:p>
                  </a:txBody>
                  <a:tcPr/>
                </a:tc>
                <a:extLst>
                  <a:ext uri="{0D108BD9-81ED-4DB2-BD59-A6C34878D82A}">
                    <a16:rowId xmlns:a16="http://schemas.microsoft.com/office/drawing/2014/main" val="1495808168"/>
                  </a:ext>
                </a:extLst>
              </a:tr>
              <a:tr h="18200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strike="noStrike" dirty="0"/>
                        <a:t>Discharge summary not present at follow up</a:t>
                      </a:r>
                    </a:p>
                    <a:p>
                      <a:endParaRPr lang="en-US" dirty="0"/>
                    </a:p>
                  </a:txBody>
                  <a:tcPr/>
                </a:tc>
                <a:tc>
                  <a:txBody>
                    <a:bodyPr/>
                    <a:lstStyle/>
                    <a:p>
                      <a:pPr lvl="0" algn="l" fontAlgn="t"/>
                      <a:r>
                        <a:rPr lang="en-US" sz="1800" b="0" i="0" u="none" strike="noStrike" dirty="0">
                          <a:latin typeface="+mn-lt"/>
                        </a:rPr>
                        <a:t>Discharge summary needed for provider to complete follow-up visit</a:t>
                      </a:r>
                    </a:p>
                    <a:p>
                      <a:pPr marL="0" indent="0">
                        <a:buFont typeface="Arial" panose="020B0604020202020204" pitchFamily="34" charset="0"/>
                        <a:buNone/>
                      </a:pPr>
                      <a:endParaRPr lang="en-US" dirty="0"/>
                    </a:p>
                  </a:txBody>
                  <a:tcPr/>
                </a:tc>
                <a:tc>
                  <a:txBody>
                    <a:bodyPr/>
                    <a:lstStyle/>
                    <a:p>
                      <a:pPr marL="285750" indent="-285750">
                        <a:buFont typeface="Arial" panose="020B0604020202020204" pitchFamily="34" charset="0"/>
                        <a:buChar char="•"/>
                      </a:pPr>
                      <a:r>
                        <a:rPr lang="en-US" dirty="0"/>
                        <a:t>ENS Subscription: Discharge summaries available in ENS portal if shared by hospital (CCDA)  and real time notification of event gives LCHC staff more time to request discharge summaries from hospitals</a:t>
                      </a:r>
                    </a:p>
                    <a:p>
                      <a:pPr marL="285750" indent="-285750">
                        <a:buFont typeface="Arial" panose="020B0604020202020204" pitchFamily="34" charset="0"/>
                        <a:buChar char="•"/>
                      </a:pPr>
                      <a:r>
                        <a:rPr lang="en-US" dirty="0"/>
                        <a:t> </a:t>
                      </a:r>
                      <a:r>
                        <a:rPr lang="en-US" sz="1800" dirty="0"/>
                        <a:t>HIPPA clause accessible for LCHC staff to cite when hospitals push back on discharge records request</a:t>
                      </a:r>
                      <a:r>
                        <a:rPr lang="en-US" sz="1800" b="0" i="0" u="none" strike="noStrike" dirty="0">
                          <a:latin typeface="+mn-lt"/>
                        </a:rPr>
                        <a:t> </a:t>
                      </a:r>
                      <a:endParaRPr lang="en-US" dirty="0"/>
                    </a:p>
                  </a:txBody>
                  <a:tcPr/>
                </a:tc>
                <a:extLst>
                  <a:ext uri="{0D108BD9-81ED-4DB2-BD59-A6C34878D82A}">
                    <a16:rowId xmlns:a16="http://schemas.microsoft.com/office/drawing/2014/main" val="3925210389"/>
                  </a:ext>
                </a:extLst>
              </a:tr>
            </a:tbl>
          </a:graphicData>
        </a:graphic>
      </p:graphicFrame>
    </p:spTree>
    <p:extLst>
      <p:ext uri="{BB962C8B-B14F-4D97-AF65-F5344CB8AC3E}">
        <p14:creationId xmlns:p14="http://schemas.microsoft.com/office/powerpoint/2010/main" val="28698205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8456CB-D2DE-55F7-DEC3-97176A0363CB}"/>
              </a:ext>
            </a:extLst>
          </p:cNvPr>
          <p:cNvSpPr>
            <a:spLocks noGrp="1"/>
          </p:cNvSpPr>
          <p:nvPr>
            <p:ph idx="1"/>
          </p:nvPr>
        </p:nvSpPr>
        <p:spPr/>
        <p:txBody>
          <a:bodyPr/>
          <a:lstStyle/>
          <a:p>
            <a:r>
              <a:rPr lang="en-US" b="0" dirty="0"/>
              <a:t>Control over roster of patients </a:t>
            </a:r>
          </a:p>
          <a:p>
            <a:pPr lvl="1"/>
            <a:r>
              <a:rPr lang="en-US" dirty="0"/>
              <a:t>Will be able to receive ADTs for all patients vs. just ACO patients</a:t>
            </a:r>
          </a:p>
          <a:p>
            <a:r>
              <a:rPr lang="en-US" b="0" dirty="0"/>
              <a:t>Control over which event types they want to review and ability to filter ADT feed as needed</a:t>
            </a:r>
          </a:p>
          <a:p>
            <a:r>
              <a:rPr lang="en-US" b="0" dirty="0"/>
              <a:t>ENS Vendor Portal Offerings:</a:t>
            </a:r>
          </a:p>
          <a:p>
            <a:pPr lvl="1"/>
            <a:r>
              <a:rPr lang="en-US" dirty="0"/>
              <a:t>Most recently provided patient contact information</a:t>
            </a:r>
          </a:p>
          <a:p>
            <a:pPr lvl="1"/>
            <a:r>
              <a:rPr lang="en-US" dirty="0"/>
              <a:t>Tracking of sub-groups of specific patient populations (ex. Chronic disease patients)</a:t>
            </a:r>
          </a:p>
          <a:p>
            <a:pPr lvl="1"/>
            <a:r>
              <a:rPr lang="en-US" dirty="0"/>
              <a:t>Hospital discharge summary information (CCDA) available </a:t>
            </a:r>
            <a:r>
              <a:rPr lang="en-US" i="1" dirty="0"/>
              <a:t>if </a:t>
            </a:r>
            <a:r>
              <a:rPr lang="en-US" dirty="0"/>
              <a:t>included by hospital  </a:t>
            </a:r>
          </a:p>
          <a:p>
            <a:pPr lvl="1"/>
            <a:r>
              <a:rPr lang="en-US" dirty="0"/>
              <a:t>Ability to add case manager contact information to specific patients for hospital staff</a:t>
            </a:r>
          </a:p>
          <a:p>
            <a:pPr lvl="1"/>
            <a:endParaRPr lang="en-US" dirty="0"/>
          </a:p>
        </p:txBody>
      </p:sp>
      <p:sp>
        <p:nvSpPr>
          <p:cNvPr id="3" name="Title 2">
            <a:extLst>
              <a:ext uri="{FF2B5EF4-FFF2-40B4-BE49-F238E27FC236}">
                <a16:creationId xmlns:a16="http://schemas.microsoft.com/office/drawing/2014/main" id="{D1E595FD-EDF8-7A85-F88A-4DAECAD702EA}"/>
              </a:ext>
            </a:extLst>
          </p:cNvPr>
          <p:cNvSpPr>
            <a:spLocks noGrp="1"/>
          </p:cNvSpPr>
          <p:nvPr>
            <p:ph type="title"/>
          </p:nvPr>
        </p:nvSpPr>
        <p:spPr/>
        <p:txBody>
          <a:bodyPr/>
          <a:lstStyle/>
          <a:p>
            <a:r>
              <a:rPr lang="en-US" dirty="0"/>
              <a:t>Recap of ENS Subscription Benefits to Lynn CHC</a:t>
            </a:r>
          </a:p>
        </p:txBody>
      </p:sp>
      <p:sp>
        <p:nvSpPr>
          <p:cNvPr id="4" name="Slide Number Placeholder 3">
            <a:extLst>
              <a:ext uri="{FF2B5EF4-FFF2-40B4-BE49-F238E27FC236}">
                <a16:creationId xmlns:a16="http://schemas.microsoft.com/office/drawing/2014/main" id="{166EB9C7-1452-47C3-8D10-8CF702A942A5}"/>
              </a:ext>
            </a:extLst>
          </p:cNvPr>
          <p:cNvSpPr>
            <a:spLocks noGrp="1"/>
          </p:cNvSpPr>
          <p:nvPr>
            <p:ph type="sldNum" sz="quarter" idx="11"/>
          </p:nvPr>
        </p:nvSpPr>
        <p:spPr/>
        <p:txBody>
          <a:bodyPr/>
          <a:lstStyle/>
          <a:p>
            <a:pPr>
              <a:defRPr/>
            </a:pPr>
            <a:fld id="{26A24CCA-F466-43CF-BAB8-FE65B26DBD54}" type="slidenum">
              <a:rPr lang="en-US" smtClean="0"/>
              <a:t>41</a:t>
            </a:fld>
            <a:endParaRPr lang="en-US" dirty="0"/>
          </a:p>
        </p:txBody>
      </p:sp>
    </p:spTree>
    <p:extLst>
      <p:ext uri="{BB962C8B-B14F-4D97-AF65-F5344CB8AC3E}">
        <p14:creationId xmlns:p14="http://schemas.microsoft.com/office/powerpoint/2010/main" val="22416827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C0FCC2-4BE5-6A6D-17D2-DB9B928CEB49}"/>
              </a:ext>
            </a:extLst>
          </p:cNvPr>
          <p:cNvSpPr>
            <a:spLocks noGrp="1"/>
          </p:cNvSpPr>
          <p:nvPr>
            <p:ph idx="1"/>
          </p:nvPr>
        </p:nvSpPr>
        <p:spPr/>
        <p:txBody>
          <a:bodyPr/>
          <a:lstStyle/>
          <a:p>
            <a:r>
              <a:rPr lang="en-US" b="0" dirty="0"/>
              <a:t>Presentation on ENS and FQHC ADT Survey Results at the Mass League Quality Improvement Coordinator and Nurse Manager Forum</a:t>
            </a:r>
          </a:p>
          <a:p>
            <a:pPr marL="0" indent="0">
              <a:buNone/>
            </a:pPr>
            <a:endParaRPr lang="en-US" b="0" dirty="0"/>
          </a:p>
          <a:p>
            <a:r>
              <a:rPr lang="en-US" b="0" dirty="0"/>
              <a:t>Sharing of “ADT Alerts: Understanding the Massachusetts ENS Landscape and Making the Most of ADT Alerts” June webinar</a:t>
            </a:r>
          </a:p>
          <a:p>
            <a:pPr marL="0" indent="0">
              <a:buNone/>
            </a:pPr>
            <a:r>
              <a:rPr lang="en-US" b="0" dirty="0"/>
              <a:t> </a:t>
            </a:r>
          </a:p>
          <a:p>
            <a:r>
              <a:rPr lang="en-US" b="0" dirty="0"/>
              <a:t>Monthly meetings with Mass HIway Account Manager to answer ENS and ADT questions including:</a:t>
            </a:r>
          </a:p>
          <a:p>
            <a:pPr lvl="1"/>
            <a:r>
              <a:rPr lang="en-US" dirty="0"/>
              <a:t>Clarifying types of ENS Alerts and different aspects of the Statewide ENS Framework</a:t>
            </a:r>
          </a:p>
          <a:p>
            <a:pPr lvl="1"/>
            <a:r>
              <a:rPr lang="en-US" dirty="0"/>
              <a:t>Review of the Lynn CHC ENS Alert Current State and discussion of current barriers</a:t>
            </a:r>
          </a:p>
          <a:p>
            <a:pPr lvl="1"/>
            <a:r>
              <a:rPr lang="en-US" dirty="0"/>
              <a:t>Overview of different ENS Alert options</a:t>
            </a:r>
          </a:p>
          <a:p>
            <a:pPr lvl="1"/>
            <a:r>
              <a:rPr lang="en-US" b="0" dirty="0"/>
              <a:t>Sharing of tips on how to leverage historical ADT data to inform health center operations and scheduling </a:t>
            </a:r>
          </a:p>
          <a:p>
            <a:endParaRPr lang="en-US" dirty="0"/>
          </a:p>
          <a:p>
            <a:endParaRPr lang="en-US" dirty="0"/>
          </a:p>
        </p:txBody>
      </p:sp>
      <p:sp>
        <p:nvSpPr>
          <p:cNvPr id="3" name="Title 2">
            <a:extLst>
              <a:ext uri="{FF2B5EF4-FFF2-40B4-BE49-F238E27FC236}">
                <a16:creationId xmlns:a16="http://schemas.microsoft.com/office/drawing/2014/main" id="{022DF9A0-A194-F13A-2F18-79359AF00682}"/>
              </a:ext>
            </a:extLst>
          </p:cNvPr>
          <p:cNvSpPr>
            <a:spLocks noGrp="1"/>
          </p:cNvSpPr>
          <p:nvPr>
            <p:ph type="title"/>
          </p:nvPr>
        </p:nvSpPr>
        <p:spPr/>
        <p:txBody>
          <a:bodyPr/>
          <a:lstStyle/>
          <a:p>
            <a:r>
              <a:rPr lang="en-US" dirty="0"/>
              <a:t>Mass HIway Support</a:t>
            </a:r>
          </a:p>
        </p:txBody>
      </p:sp>
      <p:sp>
        <p:nvSpPr>
          <p:cNvPr id="4" name="Slide Number Placeholder 3">
            <a:extLst>
              <a:ext uri="{FF2B5EF4-FFF2-40B4-BE49-F238E27FC236}">
                <a16:creationId xmlns:a16="http://schemas.microsoft.com/office/drawing/2014/main" id="{443C8504-AC60-83AC-404C-0D1F578BFDBC}"/>
              </a:ext>
            </a:extLst>
          </p:cNvPr>
          <p:cNvSpPr>
            <a:spLocks noGrp="1"/>
          </p:cNvSpPr>
          <p:nvPr>
            <p:ph type="sldNum" sz="quarter" idx="11"/>
          </p:nvPr>
        </p:nvSpPr>
        <p:spPr/>
        <p:txBody>
          <a:bodyPr/>
          <a:lstStyle/>
          <a:p>
            <a:pPr>
              <a:defRPr/>
            </a:pPr>
            <a:fld id="{26A24CCA-F466-43CF-BAB8-FE65B26DBD54}" type="slidenum">
              <a:rPr lang="en-US" smtClean="0"/>
              <a:t>42</a:t>
            </a:fld>
            <a:endParaRPr lang="en-US" dirty="0"/>
          </a:p>
        </p:txBody>
      </p:sp>
    </p:spTree>
    <p:extLst>
      <p:ext uri="{BB962C8B-B14F-4D97-AF65-F5344CB8AC3E}">
        <p14:creationId xmlns:p14="http://schemas.microsoft.com/office/powerpoint/2010/main" val="28085420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896551"/>
            <a:ext cx="8182352" cy="1815853"/>
          </a:xfrm>
          <a:prstGeom prst="rect">
            <a:avLst/>
          </a:prstGeom>
        </p:spPr>
        <p:txBody>
          <a:bodyPr wrap="square" lIns="91411" tIns="45706" rIns="91411" bIns="45706" anchor="t">
            <a:spAutoFit/>
          </a:bodyPr>
          <a:lstStyle/>
          <a:p>
            <a:pPr marL="342265" indent="-342265" algn="ctr">
              <a:spcBef>
                <a:spcPct val="20000"/>
              </a:spcBef>
              <a:defRPr/>
            </a:pPr>
            <a:r>
              <a:rPr lang="en-US" sz="2800" b="1" dirty="0">
                <a:solidFill>
                  <a:prstClr val="black"/>
                </a:solidFill>
                <a:latin typeface="Calibri"/>
              </a:rPr>
              <a:t>Next HITC meeting</a:t>
            </a:r>
            <a:br>
              <a:rPr lang="en-US" sz="2800" b="1" dirty="0">
                <a:solidFill>
                  <a:prstClr val="black"/>
                </a:solidFill>
                <a:latin typeface="Calibri"/>
              </a:rPr>
            </a:br>
            <a:endParaRPr lang="en-US" sz="2800" b="1" dirty="0">
              <a:solidFill>
                <a:prstClr val="black"/>
              </a:solidFill>
              <a:latin typeface="Calibri"/>
              <a:cs typeface="Calibri"/>
            </a:endParaRPr>
          </a:p>
          <a:p>
            <a:pPr algn="ctr"/>
            <a:r>
              <a:rPr lang="en-US" sz="2800" b="0" i="0" dirty="0">
                <a:solidFill>
                  <a:srgbClr val="141414"/>
                </a:solidFill>
                <a:effectLst/>
                <a:latin typeface="Noto Sans VF"/>
              </a:rPr>
              <a:t>Monday, </a:t>
            </a:r>
            <a:r>
              <a:rPr lang="en-US" sz="2800" dirty="0">
                <a:solidFill>
                  <a:srgbClr val="141414"/>
                </a:solidFill>
                <a:latin typeface="Noto Sans VF"/>
              </a:rPr>
              <a:t>February 5th</a:t>
            </a:r>
            <a:r>
              <a:rPr lang="en-US" sz="2800" b="0" i="0" dirty="0">
                <a:solidFill>
                  <a:srgbClr val="141414"/>
                </a:solidFill>
                <a:effectLst/>
                <a:latin typeface="Noto Sans VF"/>
              </a:rPr>
              <a:t>, 2024</a:t>
            </a:r>
          </a:p>
          <a:p>
            <a:pPr algn="ctr"/>
            <a:r>
              <a:rPr lang="en-US" sz="2800" b="0" i="0" dirty="0">
                <a:solidFill>
                  <a:srgbClr val="141414"/>
                </a:solidFill>
                <a:effectLst/>
                <a:latin typeface="Noto Sans VF"/>
              </a:rPr>
              <a:t>3:30 p.m. - 5 p.m.</a:t>
            </a:r>
          </a:p>
        </p:txBody>
      </p:sp>
      <p:sp>
        <p:nvSpPr>
          <p:cNvPr id="6" name="Title 2"/>
          <p:cNvSpPr txBox="1">
            <a:spLocks/>
          </p:cNvSpPr>
          <p:nvPr/>
        </p:nvSpPr>
        <p:spPr bwMode="auto">
          <a:xfrm>
            <a:off x="973521" y="3729948"/>
            <a:ext cx="7848600" cy="825500"/>
          </a:xfrm>
          <a:prstGeom prst="rect">
            <a:avLst/>
          </a:prstGeom>
          <a:noFill/>
          <a:ln w="9525">
            <a:noFill/>
            <a:miter lim="800000"/>
            <a:headEnd/>
            <a:tailEnd/>
          </a:ln>
        </p:spPr>
        <p:txBody>
          <a:bodyPr vert="horz" wrap="square" lIns="91411" tIns="45706" rIns="91411" bIns="45706" numCol="1" anchor="ctr" anchorCtr="0" compatLnSpc="1">
            <a:prstTxWarp prst="textNoShape">
              <a:avLst/>
            </a:prstTxWarp>
          </a:bodyPr>
          <a:lstStyle>
            <a:lvl1pPr algn="l" rtl="0" eaLnBrk="0" fontAlgn="base" hangingPunct="0">
              <a:spcBef>
                <a:spcPct val="0"/>
              </a:spcBef>
              <a:spcAft>
                <a:spcPct val="0"/>
              </a:spcAft>
              <a:defRPr sz="2800" kern="1200">
                <a:solidFill>
                  <a:schemeClr val="bg1"/>
                </a:solidFill>
                <a:latin typeface="+mj-lt"/>
                <a:ea typeface="+mj-ea"/>
                <a:cs typeface="+mj-cs"/>
              </a:defRPr>
            </a:lvl1pPr>
            <a:lvl2pPr algn="l" rtl="0" eaLnBrk="0" fontAlgn="base" hangingPunct="0">
              <a:spcBef>
                <a:spcPct val="0"/>
              </a:spcBef>
              <a:spcAft>
                <a:spcPct val="0"/>
              </a:spcAft>
              <a:defRPr sz="2800">
                <a:solidFill>
                  <a:schemeClr val="bg1"/>
                </a:solidFill>
                <a:latin typeface="Calibri" pitchFamily="34" charset="0"/>
              </a:defRPr>
            </a:lvl2pPr>
            <a:lvl3pPr algn="l" rtl="0" eaLnBrk="0" fontAlgn="base" hangingPunct="0">
              <a:spcBef>
                <a:spcPct val="0"/>
              </a:spcBef>
              <a:spcAft>
                <a:spcPct val="0"/>
              </a:spcAft>
              <a:defRPr sz="2800">
                <a:solidFill>
                  <a:schemeClr val="bg1"/>
                </a:solidFill>
                <a:latin typeface="Calibri" pitchFamily="34" charset="0"/>
              </a:defRPr>
            </a:lvl3pPr>
            <a:lvl4pPr algn="l" rtl="0" eaLnBrk="0" fontAlgn="base" hangingPunct="0">
              <a:spcBef>
                <a:spcPct val="0"/>
              </a:spcBef>
              <a:spcAft>
                <a:spcPct val="0"/>
              </a:spcAft>
              <a:defRPr sz="2800">
                <a:solidFill>
                  <a:schemeClr val="bg1"/>
                </a:solidFill>
                <a:latin typeface="Calibri" pitchFamily="34" charset="0"/>
              </a:defRPr>
            </a:lvl4pPr>
            <a:lvl5pPr algn="l" rtl="0" eaLnBrk="0" fontAlgn="base" hangingPunct="0">
              <a:spcBef>
                <a:spcPct val="0"/>
              </a:spcBef>
              <a:spcAft>
                <a:spcPct val="0"/>
              </a:spcAft>
              <a:defRPr sz="2800">
                <a:solidFill>
                  <a:schemeClr val="bg1"/>
                </a:solidFill>
                <a:latin typeface="Calibri" pitchFamily="34" charset="0"/>
              </a:defRPr>
            </a:lvl5pPr>
            <a:lvl6pPr marL="457056" algn="l" rtl="0" fontAlgn="base">
              <a:spcBef>
                <a:spcPct val="0"/>
              </a:spcBef>
              <a:spcAft>
                <a:spcPct val="0"/>
              </a:spcAft>
              <a:defRPr sz="2800">
                <a:solidFill>
                  <a:schemeClr val="bg1"/>
                </a:solidFill>
                <a:latin typeface="Calibri" pitchFamily="34" charset="0"/>
              </a:defRPr>
            </a:lvl6pPr>
            <a:lvl7pPr marL="914109" algn="l" rtl="0" fontAlgn="base">
              <a:spcBef>
                <a:spcPct val="0"/>
              </a:spcBef>
              <a:spcAft>
                <a:spcPct val="0"/>
              </a:spcAft>
              <a:defRPr sz="2800">
                <a:solidFill>
                  <a:schemeClr val="bg1"/>
                </a:solidFill>
                <a:latin typeface="Calibri" pitchFamily="34" charset="0"/>
              </a:defRPr>
            </a:lvl7pPr>
            <a:lvl8pPr marL="1371165" algn="l" rtl="0" fontAlgn="base">
              <a:spcBef>
                <a:spcPct val="0"/>
              </a:spcBef>
              <a:spcAft>
                <a:spcPct val="0"/>
              </a:spcAft>
              <a:defRPr sz="2800">
                <a:solidFill>
                  <a:schemeClr val="bg1"/>
                </a:solidFill>
                <a:latin typeface="Calibri" pitchFamily="34" charset="0"/>
              </a:defRPr>
            </a:lvl8pPr>
            <a:lvl9pPr marL="1828218" algn="l" rtl="0" fontAlgn="base">
              <a:spcBef>
                <a:spcPct val="0"/>
              </a:spcBef>
              <a:spcAft>
                <a:spcPct val="0"/>
              </a:spcAft>
              <a:defRPr sz="2800">
                <a:solidFill>
                  <a:schemeClr val="bg1"/>
                </a:solidFill>
                <a:latin typeface="Calibri" pitchFamily="34" charset="0"/>
              </a:defRPr>
            </a:lvl9pPr>
          </a:lstStyle>
          <a:p>
            <a:pPr defTabSz="435299" fontAlgn="auto">
              <a:spcBef>
                <a:spcPts val="0"/>
              </a:spcBef>
              <a:spcAft>
                <a:spcPts val="0"/>
              </a:spcAft>
            </a:pPr>
            <a:r>
              <a:rPr lang="en-US" dirty="0">
                <a:ea typeface="Arial Unicode MS" panose="020B0604020202020204" pitchFamily="34" charset="-128"/>
                <a:cs typeface="Arial" panose="020B0604020202020204" pitchFamily="34" charset="0"/>
              </a:rPr>
              <a:t>W</a:t>
            </a:r>
          </a:p>
        </p:txBody>
      </p:sp>
      <p:sp>
        <p:nvSpPr>
          <p:cNvPr id="2" name="Slide Number Placeholder 1"/>
          <p:cNvSpPr>
            <a:spLocks noGrp="1"/>
          </p:cNvSpPr>
          <p:nvPr>
            <p:ph type="sldNum" sz="quarter" idx="11"/>
          </p:nvPr>
        </p:nvSpPr>
        <p:spPr/>
        <p:txBody>
          <a:bodyPr/>
          <a:lstStyle/>
          <a:p>
            <a:pPr>
              <a:defRPr/>
            </a:pPr>
            <a:fld id="{C368D18A-47D3-417B-8049-0A96DF46771A}" type="slidenum">
              <a:rPr lang="en-US" smtClean="0"/>
              <a:pPr>
                <a:defRPr/>
              </a:pPr>
              <a:t>43</a:t>
            </a:fld>
            <a:endParaRPr lang="en-US" dirty="0"/>
          </a:p>
        </p:txBody>
      </p:sp>
      <p:sp>
        <p:nvSpPr>
          <p:cNvPr id="5" name="Title 4">
            <a:extLst>
              <a:ext uri="{FF2B5EF4-FFF2-40B4-BE49-F238E27FC236}">
                <a16:creationId xmlns:a16="http://schemas.microsoft.com/office/drawing/2014/main" id="{03526910-3444-4D69-AD13-23998D92B28F}"/>
              </a:ext>
            </a:extLst>
          </p:cNvPr>
          <p:cNvSpPr>
            <a:spLocks noGrp="1"/>
          </p:cNvSpPr>
          <p:nvPr>
            <p:ph type="title"/>
          </p:nvPr>
        </p:nvSpPr>
        <p:spPr>
          <a:xfrm>
            <a:off x="836137" y="133557"/>
            <a:ext cx="6098066" cy="565150"/>
          </a:xfrm>
        </p:spPr>
        <p:txBody>
          <a:bodyPr/>
          <a:lstStyle/>
          <a:p>
            <a:r>
              <a:rPr lang="en-US" dirty="0"/>
              <a:t>Next HITC meeting</a:t>
            </a:r>
          </a:p>
        </p:txBody>
      </p:sp>
    </p:spTree>
    <p:extLst>
      <p:ext uri="{BB962C8B-B14F-4D97-AF65-F5344CB8AC3E}">
        <p14:creationId xmlns:p14="http://schemas.microsoft.com/office/powerpoint/2010/main" val="37763891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fontAlgn="auto">
              <a:spcBef>
                <a:spcPts val="0"/>
              </a:spcBef>
              <a:spcAft>
                <a:spcPts val="0"/>
              </a:spcAft>
              <a:defRPr/>
            </a:pPr>
            <a:fld id="{DD6DC581-3793-4594-88E2-9EC724FA3BF3}" type="slidenum">
              <a:rPr lang="en-US" kern="0">
                <a:solidFill>
                  <a:sysClr val="windowText" lastClr="000000"/>
                </a:solidFill>
              </a:rPr>
              <a:pPr fontAlgn="auto">
                <a:spcBef>
                  <a:spcPts val="0"/>
                </a:spcBef>
                <a:spcAft>
                  <a:spcPts val="0"/>
                </a:spcAft>
                <a:defRPr/>
              </a:pPr>
              <a:t>44</a:t>
            </a:fld>
            <a:endParaRPr lang="en-US" kern="0" dirty="0">
              <a:solidFill>
                <a:sysClr val="windowText" lastClr="000000"/>
              </a:solidFill>
            </a:endParaRPr>
          </a:p>
        </p:txBody>
      </p:sp>
      <p:sp>
        <p:nvSpPr>
          <p:cNvPr id="2" name="Text Placeholder 1"/>
          <p:cNvSpPr>
            <a:spLocks noGrp="1"/>
          </p:cNvSpPr>
          <p:nvPr>
            <p:ph type="body" idx="4294967295"/>
          </p:nvPr>
        </p:nvSpPr>
        <p:spPr>
          <a:xfrm>
            <a:off x="1371600" y="2906713"/>
            <a:ext cx="7772400" cy="1500187"/>
          </a:xfrm>
        </p:spPr>
        <p:txBody>
          <a:bodyPr rtlCol="0" anchor="ctr" anchorCtr="0">
            <a:normAutofit/>
          </a:bodyPr>
          <a:lstStyle/>
          <a:p>
            <a:pPr marL="0" indent="0">
              <a:buNone/>
            </a:pPr>
            <a:r>
              <a:rPr lang="en-US" sz="2400" dirty="0"/>
              <a:t>Appendix A: HIway operations update</a:t>
            </a:r>
          </a:p>
          <a:p>
            <a:pPr marL="0" indent="0">
              <a:buNone/>
            </a:pPr>
            <a:endParaRPr lang="en-US" sz="2400" b="0" i="1" dirty="0"/>
          </a:p>
        </p:txBody>
      </p:sp>
    </p:spTree>
    <p:extLst>
      <p:ext uri="{BB962C8B-B14F-4D97-AF65-F5344CB8AC3E}">
        <p14:creationId xmlns:p14="http://schemas.microsoft.com/office/powerpoint/2010/main" val="42244411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1" y="26749"/>
            <a:ext cx="7620000" cy="738664"/>
          </a:xfrm>
          <a:prstGeom prst="rect">
            <a:avLst/>
          </a:prstGeom>
        </p:spPr>
        <p:txBody>
          <a:bodyPr vert="horz" wrap="square" lIns="0" tIns="0" rIns="0" bIns="0" numCol="1" rtlCol="0" anchor="ctr" anchorCtr="0" compatLnSpc="1">
            <a:prstTxWarp prst="textNoShape">
              <a:avLst/>
            </a:prstTxWarp>
            <a:spAutoFit/>
          </a:bodyPr>
          <a:lstStyle/>
          <a:p>
            <a:pPr marL="117475"/>
            <a:r>
              <a:rPr lang="en-US" spc="-25" dirty="0"/>
              <a:t>Mass </a:t>
            </a:r>
            <a:r>
              <a:rPr spc="-25" dirty="0"/>
              <a:t>H</a:t>
            </a:r>
            <a:r>
              <a:rPr spc="-10" dirty="0"/>
              <a:t>I</a:t>
            </a:r>
            <a:r>
              <a:rPr spc="-55" dirty="0"/>
              <a:t>w</a:t>
            </a:r>
            <a:r>
              <a:rPr spc="-60" dirty="0"/>
              <a:t>a</a:t>
            </a:r>
            <a:r>
              <a:rPr spc="-15" dirty="0"/>
              <a:t>y</a:t>
            </a:r>
            <a:r>
              <a:rPr spc="-5" dirty="0"/>
              <a:t> </a:t>
            </a:r>
            <a:r>
              <a:rPr lang="en-US" spc="-80" dirty="0"/>
              <a:t>P</a:t>
            </a:r>
            <a:r>
              <a:rPr spc="-15" dirty="0"/>
              <a:t>art</a:t>
            </a:r>
            <a:r>
              <a:rPr spc="-20" dirty="0"/>
              <a:t>i</a:t>
            </a:r>
            <a:r>
              <a:rPr spc="-10" dirty="0"/>
              <a:t>c</a:t>
            </a:r>
            <a:r>
              <a:rPr spc="-20" dirty="0"/>
              <a:t>ip</a:t>
            </a:r>
            <a:r>
              <a:rPr spc="-35" dirty="0"/>
              <a:t>a</a:t>
            </a:r>
            <a:r>
              <a:rPr spc="-15" dirty="0"/>
              <a:t>t</a:t>
            </a:r>
            <a:r>
              <a:rPr spc="-20" dirty="0"/>
              <a:t>i</a:t>
            </a:r>
            <a:r>
              <a:rPr spc="-15" dirty="0"/>
              <a:t>on</a:t>
            </a:r>
            <a:r>
              <a:rPr spc="20" dirty="0"/>
              <a:t> </a:t>
            </a:r>
            <a:br>
              <a:rPr lang="en-US" spc="20" dirty="0"/>
            </a:br>
            <a:r>
              <a:rPr lang="en-US" sz="2000" spc="-20" dirty="0"/>
              <a:t>April 21, 2023 – October 20, 2023</a:t>
            </a:r>
            <a:endParaRPr spc="-15" dirty="0"/>
          </a:p>
        </p:txBody>
      </p:sp>
      <p:sp>
        <p:nvSpPr>
          <p:cNvPr id="3" name="Slide Number Placeholder 2"/>
          <p:cNvSpPr>
            <a:spLocks noGrp="1"/>
          </p:cNvSpPr>
          <p:nvPr>
            <p:ph type="sldNum"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49C2E20-F250-44B9-B926-B8B94A013B34}" type="slidenum">
              <a:rPr kumimoji="0" lang="en-US" sz="1000" b="0" i="0" u="none" strike="noStrike" kern="1200" cap="none" spc="0" normalizeH="0" baseline="0" noProof="0">
                <a:ln>
                  <a:noFill/>
                </a:ln>
                <a:solidFill>
                  <a:prstClr val="black"/>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45</a:t>
            </a:fld>
            <a:endParaRPr kumimoji="0" lang="en-US" sz="1000" b="0" i="0" u="none" strike="noStrike" kern="1200" cap="none" spc="0" normalizeH="0" baseline="0" noProof="0" dirty="0">
              <a:ln>
                <a:noFill/>
              </a:ln>
              <a:solidFill>
                <a:prstClr val="black"/>
              </a:solidFill>
              <a:effectLst/>
              <a:uLnTx/>
              <a:uFillTx/>
              <a:latin typeface="Arial" charset="0"/>
              <a:ea typeface="+mn-ea"/>
              <a:cs typeface="+mn-cs"/>
            </a:endParaRPr>
          </a:p>
        </p:txBody>
      </p:sp>
      <p:graphicFrame>
        <p:nvGraphicFramePr>
          <p:cNvPr id="6" name="Table 5"/>
          <p:cNvGraphicFramePr>
            <a:graphicFrameLocks noGrp="1"/>
          </p:cNvGraphicFramePr>
          <p:nvPr/>
        </p:nvGraphicFramePr>
        <p:xfrm>
          <a:off x="2019069" y="2217629"/>
          <a:ext cx="5921544" cy="4056609"/>
        </p:xfrm>
        <a:graphic>
          <a:graphicData uri="http://schemas.openxmlformats.org/drawingml/2006/table">
            <a:tbl>
              <a:tblPr>
                <a:tableStyleId>{5C22544A-7EE6-4342-B048-85BDC9FD1C3A}</a:tableStyleId>
              </a:tblPr>
              <a:tblGrid>
                <a:gridCol w="5921544">
                  <a:extLst>
                    <a:ext uri="{9D8B030D-6E8A-4147-A177-3AD203B41FA5}">
                      <a16:colId xmlns:a16="http://schemas.microsoft.com/office/drawing/2014/main" val="20000"/>
                    </a:ext>
                  </a:extLst>
                </a:gridCol>
              </a:tblGrid>
              <a:tr h="2872262">
                <a:tc>
                  <a:txBody>
                    <a:bodyPr/>
                    <a:lstStyle/>
                    <a:p>
                      <a:pPr marL="285750" marR="0" lvl="0" indent="-285750" algn="l" defTabSz="914109" rtl="0" eaLnBrk="1" fontAlgn="auto" latinLnBrk="0" hangingPunct="1">
                        <a:lnSpc>
                          <a:spcPct val="100000"/>
                        </a:lnSpc>
                        <a:spcBef>
                          <a:spcPts val="0"/>
                        </a:spcBef>
                        <a:spcAft>
                          <a:spcPts val="0"/>
                        </a:spcAft>
                        <a:buClr>
                          <a:schemeClr val="bg1">
                            <a:lumMod val="75000"/>
                          </a:schemeClr>
                        </a:buClr>
                        <a:buSzPct val="75000"/>
                        <a:buFont typeface="Wingdings" panose="05000000000000000000" pitchFamily="2" charset="2"/>
                        <a:buChar char="Ø"/>
                        <a:tabLst/>
                        <a:defRPr/>
                      </a:pPr>
                      <a:r>
                        <a:rPr lang="en-US" sz="1800" baseline="0" dirty="0"/>
                        <a:t>Wildflower Health*</a:t>
                      </a:r>
                    </a:p>
                    <a:p>
                      <a:pPr marL="285750" marR="0" lvl="0" indent="-285750" algn="l" defTabSz="914109" rtl="0" eaLnBrk="1" fontAlgn="auto" latinLnBrk="0" hangingPunct="1">
                        <a:lnSpc>
                          <a:spcPct val="100000"/>
                        </a:lnSpc>
                        <a:spcBef>
                          <a:spcPts val="0"/>
                        </a:spcBef>
                        <a:spcAft>
                          <a:spcPts val="0"/>
                        </a:spcAft>
                        <a:buClr>
                          <a:schemeClr val="bg1">
                            <a:lumMod val="75000"/>
                          </a:schemeClr>
                        </a:buClr>
                        <a:buSzPct val="75000"/>
                        <a:buFont typeface="Wingdings" panose="05000000000000000000" pitchFamily="2" charset="2"/>
                        <a:buChar char="Ø"/>
                        <a:tabLst/>
                        <a:defRPr/>
                      </a:pPr>
                      <a:r>
                        <a:rPr lang="en-US" sz="1800" baseline="0" dirty="0" err="1"/>
                        <a:t>Talkiatry</a:t>
                      </a:r>
                      <a:r>
                        <a:rPr lang="en-US" sz="1800" baseline="0" dirty="0"/>
                        <a:t>*</a:t>
                      </a:r>
                    </a:p>
                    <a:p>
                      <a:pPr marL="285750" marR="0" lvl="0" indent="-285750" algn="l" defTabSz="914109" rtl="0" eaLnBrk="1" fontAlgn="auto" latinLnBrk="0" hangingPunct="1">
                        <a:lnSpc>
                          <a:spcPct val="100000"/>
                        </a:lnSpc>
                        <a:spcBef>
                          <a:spcPts val="0"/>
                        </a:spcBef>
                        <a:spcAft>
                          <a:spcPts val="0"/>
                        </a:spcAft>
                        <a:buClr>
                          <a:schemeClr val="bg1">
                            <a:lumMod val="75000"/>
                          </a:schemeClr>
                        </a:buClr>
                        <a:buSzPct val="75000"/>
                        <a:buFont typeface="Wingdings" panose="05000000000000000000" pitchFamily="2" charset="2"/>
                        <a:buChar char="Ø"/>
                        <a:tabLst/>
                        <a:defRPr/>
                      </a:pPr>
                      <a:r>
                        <a:rPr lang="en-US" sz="1800" baseline="0" dirty="0"/>
                        <a:t>Orthopedic Surgical Center of the North Shore</a:t>
                      </a:r>
                    </a:p>
                    <a:p>
                      <a:pPr marL="285750" marR="0" lvl="0" indent="-285750" algn="l" defTabSz="914109" rtl="0" eaLnBrk="1" fontAlgn="auto" latinLnBrk="0" hangingPunct="1">
                        <a:lnSpc>
                          <a:spcPct val="100000"/>
                        </a:lnSpc>
                        <a:spcBef>
                          <a:spcPts val="0"/>
                        </a:spcBef>
                        <a:spcAft>
                          <a:spcPts val="0"/>
                        </a:spcAft>
                        <a:buClr>
                          <a:schemeClr val="bg1">
                            <a:lumMod val="75000"/>
                          </a:schemeClr>
                        </a:buClr>
                        <a:buSzPct val="75000"/>
                        <a:buFont typeface="Wingdings" panose="05000000000000000000" pitchFamily="2" charset="2"/>
                        <a:buChar char="Ø"/>
                        <a:tabLst/>
                        <a:defRPr/>
                      </a:pPr>
                      <a:r>
                        <a:rPr lang="en-US" sz="1800" baseline="0" dirty="0"/>
                        <a:t>Fairview Hospital (</a:t>
                      </a:r>
                      <a:r>
                        <a:rPr lang="en-US" sz="1800" baseline="0" dirty="0" err="1"/>
                        <a:t>ePOLST</a:t>
                      </a:r>
                      <a:r>
                        <a:rPr lang="en-US" sz="1800" baseline="0" dirty="0"/>
                        <a:t> Pilot)*</a:t>
                      </a:r>
                    </a:p>
                    <a:p>
                      <a:pPr marL="285750" marR="0" lvl="0" indent="-285750" algn="l" defTabSz="914109" rtl="0" eaLnBrk="1" fontAlgn="auto" latinLnBrk="0" hangingPunct="1">
                        <a:lnSpc>
                          <a:spcPct val="100000"/>
                        </a:lnSpc>
                        <a:spcBef>
                          <a:spcPts val="0"/>
                        </a:spcBef>
                        <a:spcAft>
                          <a:spcPts val="0"/>
                        </a:spcAft>
                        <a:buClr>
                          <a:schemeClr val="bg1">
                            <a:lumMod val="75000"/>
                          </a:schemeClr>
                        </a:buClr>
                        <a:buSzPct val="75000"/>
                        <a:buFont typeface="Wingdings" panose="05000000000000000000" pitchFamily="2" charset="2"/>
                        <a:buChar char="Ø"/>
                        <a:tabLst/>
                        <a:defRPr/>
                      </a:pPr>
                      <a:r>
                        <a:rPr lang="en-US" sz="1800" baseline="0" dirty="0"/>
                        <a:t>Fairview Commons (</a:t>
                      </a:r>
                      <a:r>
                        <a:rPr lang="en-US" sz="1800" baseline="0" dirty="0" err="1"/>
                        <a:t>ePOLST</a:t>
                      </a:r>
                      <a:r>
                        <a:rPr lang="en-US" sz="1800" baseline="0" dirty="0"/>
                        <a:t> Pilot)*</a:t>
                      </a:r>
                    </a:p>
                    <a:p>
                      <a:pPr marL="285750" marR="0" lvl="0" indent="-285750" algn="l" defTabSz="914109" rtl="0" eaLnBrk="1" fontAlgn="auto" latinLnBrk="0" hangingPunct="1">
                        <a:lnSpc>
                          <a:spcPct val="100000"/>
                        </a:lnSpc>
                        <a:spcBef>
                          <a:spcPts val="0"/>
                        </a:spcBef>
                        <a:spcAft>
                          <a:spcPts val="0"/>
                        </a:spcAft>
                        <a:buClr>
                          <a:schemeClr val="bg1">
                            <a:lumMod val="75000"/>
                          </a:schemeClr>
                        </a:buClr>
                        <a:buSzPct val="75000"/>
                        <a:buFont typeface="Wingdings" panose="05000000000000000000" pitchFamily="2" charset="2"/>
                        <a:buChar char="Ø"/>
                        <a:tabLst/>
                        <a:defRPr/>
                      </a:pPr>
                      <a:r>
                        <a:rPr lang="en-US" sz="1800" baseline="0" dirty="0"/>
                        <a:t>Nest Health*</a:t>
                      </a:r>
                    </a:p>
                    <a:p>
                      <a:pPr marL="285750" marR="0" lvl="0" indent="-285750" algn="l" defTabSz="914109" rtl="0" eaLnBrk="1" fontAlgn="auto" latinLnBrk="0" hangingPunct="1">
                        <a:lnSpc>
                          <a:spcPct val="100000"/>
                        </a:lnSpc>
                        <a:spcBef>
                          <a:spcPts val="0"/>
                        </a:spcBef>
                        <a:spcAft>
                          <a:spcPts val="0"/>
                        </a:spcAft>
                        <a:buClr>
                          <a:schemeClr val="bg1">
                            <a:lumMod val="75000"/>
                          </a:schemeClr>
                        </a:buClr>
                        <a:buSzPct val="75000"/>
                        <a:buFont typeface="Wingdings" panose="05000000000000000000" pitchFamily="2" charset="2"/>
                        <a:buChar char="Ø"/>
                        <a:tabLst/>
                        <a:defRPr/>
                      </a:pPr>
                      <a:r>
                        <a:rPr lang="en-US" sz="1800" baseline="0" dirty="0"/>
                        <a:t>Medical Associates Pediatrics*</a:t>
                      </a:r>
                    </a:p>
                    <a:p>
                      <a:pPr marL="285750" marR="0" lvl="0" indent="-285750" algn="l" defTabSz="914109" rtl="0" eaLnBrk="1" fontAlgn="auto" latinLnBrk="0" hangingPunct="1">
                        <a:lnSpc>
                          <a:spcPct val="100000"/>
                        </a:lnSpc>
                        <a:spcBef>
                          <a:spcPts val="0"/>
                        </a:spcBef>
                        <a:spcAft>
                          <a:spcPts val="0"/>
                        </a:spcAft>
                        <a:buClr>
                          <a:schemeClr val="bg1">
                            <a:lumMod val="75000"/>
                          </a:schemeClr>
                        </a:buClr>
                        <a:buSzPct val="75000"/>
                        <a:buFont typeface="Wingdings" panose="05000000000000000000" pitchFamily="2" charset="2"/>
                        <a:buChar char="Ø"/>
                        <a:tabLst/>
                        <a:defRPr/>
                      </a:pPr>
                      <a:r>
                        <a:rPr lang="en-US" sz="1800" baseline="0" dirty="0"/>
                        <a:t>Reading Pediatric Associates*</a:t>
                      </a:r>
                    </a:p>
                    <a:p>
                      <a:pPr marL="285750" marR="0" lvl="0" indent="-285750" algn="l" defTabSz="914109" rtl="0" eaLnBrk="1" fontAlgn="auto" latinLnBrk="0" hangingPunct="1">
                        <a:lnSpc>
                          <a:spcPct val="100000"/>
                        </a:lnSpc>
                        <a:spcBef>
                          <a:spcPts val="0"/>
                        </a:spcBef>
                        <a:spcAft>
                          <a:spcPts val="0"/>
                        </a:spcAft>
                        <a:buClr>
                          <a:schemeClr val="bg1">
                            <a:lumMod val="75000"/>
                          </a:schemeClr>
                        </a:buClr>
                        <a:buSzPct val="75000"/>
                        <a:buFont typeface="Wingdings" panose="05000000000000000000" pitchFamily="2" charset="2"/>
                        <a:buChar char="Ø"/>
                        <a:tabLst/>
                        <a:defRPr/>
                      </a:pPr>
                      <a:r>
                        <a:rPr lang="en-US" sz="1800" baseline="0" dirty="0" err="1"/>
                        <a:t>Kitman</a:t>
                      </a:r>
                      <a:r>
                        <a:rPr lang="en-US" sz="1800" baseline="0" dirty="0"/>
                        <a:t> Labs, Inc.*</a:t>
                      </a:r>
                    </a:p>
                    <a:p>
                      <a:pPr marL="285750" marR="0" lvl="0" indent="-285750" algn="l" defTabSz="914109" rtl="0" eaLnBrk="1" fontAlgn="auto" latinLnBrk="0" hangingPunct="1">
                        <a:lnSpc>
                          <a:spcPct val="100000"/>
                        </a:lnSpc>
                        <a:spcBef>
                          <a:spcPts val="0"/>
                        </a:spcBef>
                        <a:spcAft>
                          <a:spcPts val="0"/>
                        </a:spcAft>
                        <a:buClr>
                          <a:schemeClr val="bg1">
                            <a:lumMod val="75000"/>
                          </a:schemeClr>
                        </a:buClr>
                        <a:buSzPct val="75000"/>
                        <a:buFont typeface="Wingdings" panose="05000000000000000000" pitchFamily="2" charset="2"/>
                        <a:buChar char="Ø"/>
                        <a:tabLst/>
                        <a:defRPr/>
                      </a:pPr>
                      <a:r>
                        <a:rPr lang="en-US" sz="1800" baseline="0" dirty="0"/>
                        <a:t>Cochrane Dental Associates*</a:t>
                      </a:r>
                    </a:p>
                    <a:p>
                      <a:pPr marL="285750" marR="0" lvl="0" indent="-285750" algn="l" defTabSz="914109" rtl="0" eaLnBrk="1" fontAlgn="auto" latinLnBrk="0" hangingPunct="1">
                        <a:lnSpc>
                          <a:spcPct val="100000"/>
                        </a:lnSpc>
                        <a:spcBef>
                          <a:spcPts val="0"/>
                        </a:spcBef>
                        <a:spcAft>
                          <a:spcPts val="0"/>
                        </a:spcAft>
                        <a:buClr>
                          <a:schemeClr val="bg1">
                            <a:lumMod val="75000"/>
                          </a:schemeClr>
                        </a:buClr>
                        <a:buSzPct val="75000"/>
                        <a:buFont typeface="Wingdings" panose="05000000000000000000" pitchFamily="2" charset="2"/>
                        <a:buChar char="Ø"/>
                        <a:tabLst/>
                        <a:defRPr/>
                      </a:pPr>
                      <a:r>
                        <a:rPr lang="en-US" sz="1800" baseline="0" dirty="0"/>
                        <a:t>Absolute Home Health Agency, LLC*</a:t>
                      </a:r>
                    </a:p>
                    <a:p>
                      <a:pPr marL="285750" marR="0" lvl="0" indent="-285750" algn="l" defTabSz="914109" rtl="0" eaLnBrk="1" fontAlgn="auto" latinLnBrk="0" hangingPunct="1">
                        <a:lnSpc>
                          <a:spcPct val="100000"/>
                        </a:lnSpc>
                        <a:spcBef>
                          <a:spcPts val="0"/>
                        </a:spcBef>
                        <a:spcAft>
                          <a:spcPts val="0"/>
                        </a:spcAft>
                        <a:buClr>
                          <a:schemeClr val="bg1">
                            <a:lumMod val="75000"/>
                          </a:schemeClr>
                        </a:buClr>
                        <a:buSzPct val="75000"/>
                        <a:buFont typeface="Wingdings" panose="05000000000000000000" pitchFamily="2" charset="2"/>
                        <a:buChar char="Ø"/>
                        <a:tabLst/>
                        <a:defRPr/>
                      </a:pPr>
                      <a:r>
                        <a:rPr lang="en-US" sz="1800" baseline="0" dirty="0"/>
                        <a:t>Emerson Hospital (changed connection type)</a:t>
                      </a:r>
                    </a:p>
                    <a:p>
                      <a:pPr marL="285750" marR="0" lvl="0" indent="-285750" algn="l" defTabSz="914109" rtl="0" eaLnBrk="1" fontAlgn="auto" latinLnBrk="0" hangingPunct="1">
                        <a:lnSpc>
                          <a:spcPct val="100000"/>
                        </a:lnSpc>
                        <a:spcBef>
                          <a:spcPts val="0"/>
                        </a:spcBef>
                        <a:spcAft>
                          <a:spcPts val="0"/>
                        </a:spcAft>
                        <a:buClr>
                          <a:schemeClr val="bg1">
                            <a:lumMod val="75000"/>
                          </a:schemeClr>
                        </a:buClr>
                        <a:buSzPct val="75000"/>
                        <a:buFont typeface="Wingdings" panose="05000000000000000000" pitchFamily="2" charset="2"/>
                        <a:buChar char="Ø"/>
                        <a:tabLst/>
                        <a:defRPr/>
                      </a:pPr>
                      <a:r>
                        <a:rPr lang="en-US" sz="1800" baseline="0" dirty="0"/>
                        <a:t>Pediatric Associates of Brockton (Canton)</a:t>
                      </a:r>
                    </a:p>
                  </a:txBody>
                  <a:tcPr marL="7620" marR="7620" marT="7620" marB="0">
                    <a:noFill/>
                  </a:tcPr>
                </a:tc>
                <a:extLst>
                  <a:ext uri="{0D108BD9-81ED-4DB2-BD59-A6C34878D82A}">
                    <a16:rowId xmlns:a16="http://schemas.microsoft.com/office/drawing/2014/main" val="10000"/>
                  </a:ext>
                </a:extLst>
              </a:tr>
              <a:tr h="482829">
                <a:tc>
                  <a:txBody>
                    <a:bodyPr/>
                    <a:lstStyle/>
                    <a:p>
                      <a:endParaRPr lang="en-US" dirty="0"/>
                    </a:p>
                  </a:txBody>
                  <a:tcPr marL="7620" marR="7620" marT="7620" marB="0" anchor="b">
                    <a:noFill/>
                  </a:tcPr>
                </a:tc>
                <a:extLst>
                  <a:ext uri="{0D108BD9-81ED-4DB2-BD59-A6C34878D82A}">
                    <a16:rowId xmlns:a16="http://schemas.microsoft.com/office/drawing/2014/main" val="10001"/>
                  </a:ext>
                </a:extLst>
              </a:tr>
            </a:tbl>
          </a:graphicData>
        </a:graphic>
      </p:graphicFrame>
      <p:sp>
        <p:nvSpPr>
          <p:cNvPr id="5" name="Rectangle 4"/>
          <p:cNvSpPr/>
          <p:nvPr/>
        </p:nvSpPr>
        <p:spPr>
          <a:xfrm>
            <a:off x="1032272" y="1466026"/>
            <a:ext cx="7141368" cy="525715"/>
          </a:xfrm>
          <a:prstGeom prst="rect">
            <a:avLst/>
          </a:prstGeom>
          <a:solidFill>
            <a:schemeClr val="accent1">
              <a:lumMod val="20000"/>
              <a:lumOff val="80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	New connections</a:t>
            </a:r>
          </a:p>
        </p:txBody>
      </p:sp>
      <p:sp>
        <p:nvSpPr>
          <p:cNvPr id="8" name="Pentagon 7"/>
          <p:cNvSpPr/>
          <p:nvPr/>
        </p:nvSpPr>
        <p:spPr>
          <a:xfrm>
            <a:off x="1444757" y="1376456"/>
            <a:ext cx="1381124" cy="704850"/>
          </a:xfrm>
          <a:prstGeom prst="homePlate">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p:cNvSpPr/>
          <p:nvPr/>
        </p:nvSpPr>
        <p:spPr>
          <a:xfrm>
            <a:off x="1444759" y="1261650"/>
            <a:ext cx="1148621"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noProof="0" dirty="0">
                <a:ln w="10160">
                  <a:solidFill>
                    <a:prstClr val="black"/>
                  </a:solidFill>
                  <a:prstDash val="solid"/>
                </a:ln>
                <a:solidFill>
                  <a:srgbClr val="FFFFFF"/>
                </a:solidFill>
                <a:effectLst>
                  <a:outerShdw blurRad="38100" dist="22860" dir="5400000" algn="tl" rotWithShape="0">
                    <a:srgbClr val="000000">
                      <a:alpha val="30000"/>
                    </a:srgbClr>
                  </a:outerShdw>
                </a:effectLst>
                <a:latin typeface="Calibri"/>
              </a:rPr>
              <a:t>13</a:t>
            </a:r>
            <a:endParaRPr kumimoji="0" lang="en-US" sz="5400" b="1" i="0" u="none" strike="noStrike" kern="1200" cap="none" spc="0" normalizeH="0" baseline="0" noProof="0" dirty="0">
              <a:ln w="10160">
                <a:solidFill>
                  <a:prstClr val="black"/>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sp>
        <p:nvSpPr>
          <p:cNvPr id="10" name="TextBox 9"/>
          <p:cNvSpPr txBox="1"/>
          <p:nvPr/>
        </p:nvSpPr>
        <p:spPr>
          <a:xfrm>
            <a:off x="6105040" y="5867313"/>
            <a:ext cx="276709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prstClr val="black"/>
                </a:solidFill>
                <a:effectLst/>
                <a:uLnTx/>
                <a:uFillTx/>
                <a:latin typeface="Calibri"/>
                <a:ea typeface="+mn-ea"/>
                <a:cs typeface="+mn-cs"/>
              </a:rPr>
              <a:t>* Participants that were enrolled and connected in the same period.</a:t>
            </a:r>
          </a:p>
        </p:txBody>
      </p:sp>
    </p:spTree>
    <p:extLst>
      <p:ext uri="{BB962C8B-B14F-4D97-AF65-F5344CB8AC3E}">
        <p14:creationId xmlns:p14="http://schemas.microsoft.com/office/powerpoint/2010/main" val="5163446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1" y="26749"/>
            <a:ext cx="7620000" cy="738664"/>
          </a:xfrm>
          <a:prstGeom prst="rect">
            <a:avLst/>
          </a:prstGeom>
        </p:spPr>
        <p:txBody>
          <a:bodyPr vert="horz" wrap="square" lIns="0" tIns="0" rIns="0" bIns="0" numCol="1" rtlCol="0" anchor="ctr" anchorCtr="0" compatLnSpc="1">
            <a:prstTxWarp prst="textNoShape">
              <a:avLst/>
            </a:prstTxWarp>
            <a:spAutoFit/>
          </a:bodyPr>
          <a:lstStyle/>
          <a:p>
            <a:pPr marL="117475"/>
            <a:r>
              <a:rPr lang="en-US" spc="-25" dirty="0"/>
              <a:t>Mass </a:t>
            </a:r>
            <a:r>
              <a:rPr spc="-25" dirty="0"/>
              <a:t>H</a:t>
            </a:r>
            <a:r>
              <a:rPr spc="-10" dirty="0"/>
              <a:t>I</a:t>
            </a:r>
            <a:r>
              <a:rPr spc="-55" dirty="0"/>
              <a:t>w</a:t>
            </a:r>
            <a:r>
              <a:rPr spc="-60" dirty="0"/>
              <a:t>a</a:t>
            </a:r>
            <a:r>
              <a:rPr spc="-15" dirty="0"/>
              <a:t>y</a:t>
            </a:r>
            <a:r>
              <a:rPr spc="-5" dirty="0"/>
              <a:t> </a:t>
            </a:r>
            <a:r>
              <a:rPr lang="en-US" spc="-80" dirty="0"/>
              <a:t>P</a:t>
            </a:r>
            <a:r>
              <a:rPr spc="-15" dirty="0"/>
              <a:t>art</a:t>
            </a:r>
            <a:r>
              <a:rPr spc="-20" dirty="0"/>
              <a:t>i</a:t>
            </a:r>
            <a:r>
              <a:rPr spc="-10" dirty="0"/>
              <a:t>c</a:t>
            </a:r>
            <a:r>
              <a:rPr spc="-20" dirty="0"/>
              <a:t>ip</a:t>
            </a:r>
            <a:r>
              <a:rPr spc="-35" dirty="0"/>
              <a:t>a</a:t>
            </a:r>
            <a:r>
              <a:rPr spc="-15" dirty="0"/>
              <a:t>t</a:t>
            </a:r>
            <a:r>
              <a:rPr spc="-20" dirty="0"/>
              <a:t>i</a:t>
            </a:r>
            <a:r>
              <a:rPr spc="-15" dirty="0"/>
              <a:t>on</a:t>
            </a:r>
            <a:r>
              <a:rPr spc="20" dirty="0"/>
              <a:t> </a:t>
            </a:r>
            <a:br>
              <a:rPr lang="en-US" spc="20" dirty="0"/>
            </a:br>
            <a:r>
              <a:rPr lang="en-US" sz="2000" spc="-20" dirty="0"/>
              <a:t>April 21, 2023 – October 20, 2023</a:t>
            </a:r>
            <a:endParaRPr spc="-15" dirty="0"/>
          </a:p>
        </p:txBody>
      </p:sp>
      <p:sp>
        <p:nvSpPr>
          <p:cNvPr id="3" name="Slide Number Placeholder 2"/>
          <p:cNvSpPr>
            <a:spLocks noGrp="1"/>
          </p:cNvSpPr>
          <p:nvPr>
            <p:ph type="sldNum"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49C2E20-F250-44B9-B926-B8B94A013B34}" type="slidenum">
              <a:rPr kumimoji="0" lang="en-US" sz="1000" b="0" i="0" u="none" strike="noStrike" kern="1200" cap="none" spc="0" normalizeH="0" baseline="0" noProof="0">
                <a:ln>
                  <a:noFill/>
                </a:ln>
                <a:solidFill>
                  <a:prstClr val="black"/>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46</a:t>
            </a:fld>
            <a:endParaRPr kumimoji="0" lang="en-US" sz="1000" b="0" i="0" u="none" strike="noStrike" kern="1200" cap="none" spc="0" normalizeH="0" baseline="0" noProof="0">
              <a:ln>
                <a:noFill/>
              </a:ln>
              <a:solidFill>
                <a:prstClr val="black"/>
              </a:solidFill>
              <a:effectLst/>
              <a:uLnTx/>
              <a:uFillTx/>
              <a:latin typeface="Arial" charset="0"/>
              <a:ea typeface="+mn-ea"/>
              <a:cs typeface="+mn-cs"/>
            </a:endParaRPr>
          </a:p>
        </p:txBody>
      </p:sp>
      <p:graphicFrame>
        <p:nvGraphicFramePr>
          <p:cNvPr id="6" name="Table 5"/>
          <p:cNvGraphicFramePr>
            <a:graphicFrameLocks noGrp="1"/>
          </p:cNvGraphicFramePr>
          <p:nvPr/>
        </p:nvGraphicFramePr>
        <p:xfrm>
          <a:off x="2252096" y="2288655"/>
          <a:ext cx="5921544" cy="3355091"/>
        </p:xfrm>
        <a:graphic>
          <a:graphicData uri="http://schemas.openxmlformats.org/drawingml/2006/table">
            <a:tbl>
              <a:tblPr>
                <a:tableStyleId>{5C22544A-7EE6-4342-B048-85BDC9FD1C3A}</a:tableStyleId>
              </a:tblPr>
              <a:tblGrid>
                <a:gridCol w="5921544">
                  <a:extLst>
                    <a:ext uri="{9D8B030D-6E8A-4147-A177-3AD203B41FA5}">
                      <a16:colId xmlns:a16="http://schemas.microsoft.com/office/drawing/2014/main" val="20000"/>
                    </a:ext>
                  </a:extLst>
                </a:gridCol>
              </a:tblGrid>
              <a:tr h="2872262">
                <a:tc>
                  <a:txBody>
                    <a:bodyPr/>
                    <a:lstStyle/>
                    <a:p>
                      <a:pPr marL="285750" indent="-285750">
                        <a:buClr>
                          <a:schemeClr val="bg1">
                            <a:lumMod val="75000"/>
                          </a:schemeClr>
                        </a:buClr>
                        <a:buSzPct val="75000"/>
                        <a:buFont typeface="Wingdings" panose="05000000000000000000" pitchFamily="2" charset="2"/>
                        <a:buChar char="Ø"/>
                      </a:pPr>
                      <a:r>
                        <a:rPr lang="en-US" sz="1800" b="0" i="0" kern="1200" dirty="0">
                          <a:solidFill>
                            <a:schemeClr val="dk1"/>
                          </a:solidFill>
                          <a:effectLst/>
                          <a:latin typeface="+mn-lt"/>
                          <a:ea typeface="+mn-ea"/>
                          <a:cs typeface="+mn-cs"/>
                        </a:rPr>
                        <a:t>Mass General Brigham Community Physicians - Burlington</a:t>
                      </a:r>
                      <a:endParaRPr lang="en-US" sz="1800" baseline="0" dirty="0"/>
                    </a:p>
                  </a:txBody>
                  <a:tcPr marL="7620" marR="7620" marT="7620" marB="0">
                    <a:noFill/>
                  </a:tcPr>
                </a:tc>
                <a:extLst>
                  <a:ext uri="{0D108BD9-81ED-4DB2-BD59-A6C34878D82A}">
                    <a16:rowId xmlns:a16="http://schemas.microsoft.com/office/drawing/2014/main" val="10000"/>
                  </a:ext>
                </a:extLst>
              </a:tr>
              <a:tr h="482829">
                <a:tc>
                  <a:txBody>
                    <a:bodyPr/>
                    <a:lstStyle/>
                    <a:p>
                      <a:endParaRPr lang="en-US" dirty="0"/>
                    </a:p>
                  </a:txBody>
                  <a:tcPr marL="7620" marR="7620" marT="7620" marB="0" anchor="b">
                    <a:noFill/>
                  </a:tcPr>
                </a:tc>
                <a:extLst>
                  <a:ext uri="{0D108BD9-81ED-4DB2-BD59-A6C34878D82A}">
                    <a16:rowId xmlns:a16="http://schemas.microsoft.com/office/drawing/2014/main" val="10001"/>
                  </a:ext>
                </a:extLst>
              </a:tr>
            </a:tbl>
          </a:graphicData>
        </a:graphic>
      </p:graphicFrame>
      <p:sp>
        <p:nvSpPr>
          <p:cNvPr id="5" name="Rectangle 4"/>
          <p:cNvSpPr/>
          <p:nvPr/>
        </p:nvSpPr>
        <p:spPr>
          <a:xfrm>
            <a:off x="1032272" y="1466026"/>
            <a:ext cx="7141368" cy="525715"/>
          </a:xfrm>
          <a:prstGeom prst="rect">
            <a:avLst/>
          </a:prstGeom>
          <a:solidFill>
            <a:schemeClr val="accent1">
              <a:lumMod val="20000"/>
              <a:lumOff val="80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a:ea typeface="+mn-ea"/>
                <a:cs typeface="+mn-cs"/>
              </a:rPr>
              <a:t>	New participation agreements</a:t>
            </a:r>
          </a:p>
        </p:txBody>
      </p:sp>
      <p:sp>
        <p:nvSpPr>
          <p:cNvPr id="8" name="Pentagon 7"/>
          <p:cNvSpPr/>
          <p:nvPr/>
        </p:nvSpPr>
        <p:spPr>
          <a:xfrm>
            <a:off x="1444757" y="1376456"/>
            <a:ext cx="1381124" cy="704850"/>
          </a:xfrm>
          <a:prstGeom prst="homePlate">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p:cNvSpPr/>
          <p:nvPr/>
        </p:nvSpPr>
        <p:spPr>
          <a:xfrm>
            <a:off x="1444759" y="1261650"/>
            <a:ext cx="1148621"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a:ln w="10160">
                  <a:solidFill>
                    <a:prstClr val="black"/>
                  </a:solidFill>
                  <a:prstDash val="solid"/>
                </a:ln>
                <a:solidFill>
                  <a:srgbClr val="FFFFFF"/>
                </a:solidFill>
                <a:effectLst>
                  <a:outerShdw blurRad="38100" dist="22860" dir="5400000" algn="tl" rotWithShape="0">
                    <a:srgbClr val="000000">
                      <a:alpha val="30000"/>
                    </a:srgbClr>
                  </a:outerShdw>
                </a:effectLst>
                <a:latin typeface="Calibri"/>
              </a:rPr>
              <a:t>1</a:t>
            </a:r>
            <a:endParaRPr kumimoji="0" lang="en-US" sz="5400" b="1" i="0" u="none" strike="noStrike" kern="1200" cap="none" spc="0" normalizeH="0" baseline="0" noProof="0" dirty="0">
              <a:ln w="10160">
                <a:solidFill>
                  <a:prstClr val="black"/>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spTree>
    <p:extLst>
      <p:ext uri="{BB962C8B-B14F-4D97-AF65-F5344CB8AC3E}">
        <p14:creationId xmlns:p14="http://schemas.microsoft.com/office/powerpoint/2010/main" val="2500306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5001" y="992731"/>
            <a:ext cx="7620000" cy="323165"/>
          </a:xfrm>
          <a:prstGeom prst="rect">
            <a:avLst/>
          </a:prstGeom>
        </p:spPr>
        <p:txBody>
          <a:bodyPr vert="horz" wrap="square" lIns="0" tIns="0" rIns="0" bIns="0" numCol="1" rtlCol="0" anchor="ctr" anchorCtr="0" compatLnSpc="1">
            <a:prstTxWarp prst="textNoShape">
              <a:avLst/>
            </a:prstTxWarp>
            <a:spAutoFit/>
          </a:bodyPr>
          <a:lstStyle/>
          <a:p>
            <a:pPr marL="88106"/>
            <a:r>
              <a:rPr lang="en-US" spc="-19" dirty="0"/>
              <a:t>Mass </a:t>
            </a:r>
            <a:r>
              <a:rPr spc="-19" dirty="0"/>
              <a:t>H</a:t>
            </a:r>
            <a:r>
              <a:rPr spc="-8" dirty="0"/>
              <a:t>I</a:t>
            </a:r>
            <a:r>
              <a:rPr spc="-41" dirty="0"/>
              <a:t>w</a:t>
            </a:r>
            <a:r>
              <a:rPr spc="-45" dirty="0"/>
              <a:t>a</a:t>
            </a:r>
            <a:r>
              <a:rPr spc="-11" dirty="0"/>
              <a:t>y</a:t>
            </a:r>
            <a:r>
              <a:rPr spc="-4" dirty="0"/>
              <a:t> </a:t>
            </a:r>
            <a:r>
              <a:rPr lang="en-US" spc="-60" dirty="0"/>
              <a:t>Transactions</a:t>
            </a:r>
            <a:endParaRPr spc="-11" dirty="0"/>
          </a:p>
        </p:txBody>
      </p:sp>
      <p:sp>
        <p:nvSpPr>
          <p:cNvPr id="3" name="Slide Number Placeholder 2"/>
          <p:cNvSpPr>
            <a:spLocks noGrp="1"/>
          </p:cNvSpPr>
          <p:nvPr>
            <p:ph type="sldNum" sz="quarter" idx="11"/>
          </p:nvPr>
        </p:nvSpPr>
        <p:spPr/>
        <p:txBody>
          <a:bodyPr/>
          <a:lstStyle/>
          <a:p>
            <a:pPr>
              <a:defRPr/>
            </a:pPr>
            <a:fld id="{949C2E20-F250-44B9-B926-B8B94A013B34}" type="slidenum">
              <a:rPr lang="en-US">
                <a:solidFill>
                  <a:prstClr val="black"/>
                </a:solidFill>
              </a:rPr>
              <a:pPr>
                <a:defRPr/>
              </a:pPr>
              <a:t>47</a:t>
            </a:fld>
            <a:endParaRPr lang="en-US" dirty="0">
              <a:solidFill>
                <a:prstClr val="black"/>
              </a:solidFill>
            </a:endParaRPr>
          </a:p>
        </p:txBody>
      </p:sp>
      <p:graphicFrame>
        <p:nvGraphicFramePr>
          <p:cNvPr id="6" name="Table 5"/>
          <p:cNvGraphicFramePr>
            <a:graphicFrameLocks noGrp="1"/>
          </p:cNvGraphicFramePr>
          <p:nvPr/>
        </p:nvGraphicFramePr>
        <p:xfrm>
          <a:off x="299126" y="2114551"/>
          <a:ext cx="8579796" cy="4352924"/>
        </p:xfrm>
        <a:graphic>
          <a:graphicData uri="http://schemas.openxmlformats.org/drawingml/2006/table">
            <a:tbl>
              <a:tblPr>
                <a:tableStyleId>{5C22544A-7EE6-4342-B048-85BDC9FD1C3A}</a:tableStyleId>
              </a:tblPr>
              <a:tblGrid>
                <a:gridCol w="8579796">
                  <a:extLst>
                    <a:ext uri="{9D8B030D-6E8A-4147-A177-3AD203B41FA5}">
                      <a16:colId xmlns:a16="http://schemas.microsoft.com/office/drawing/2014/main" val="20000"/>
                    </a:ext>
                  </a:extLst>
                </a:gridCol>
              </a:tblGrid>
              <a:tr h="4091939">
                <a:tc>
                  <a:txBody>
                    <a:bodyPr/>
                    <a:lstStyle/>
                    <a:p>
                      <a:pPr marL="285750" marR="0" lvl="0" indent="-285750" algn="l" defTabSz="914109" rtl="0" eaLnBrk="1" fontAlgn="auto" latinLnBrk="0" hangingPunct="1">
                        <a:lnSpc>
                          <a:spcPct val="100000"/>
                        </a:lnSpc>
                        <a:spcBef>
                          <a:spcPts val="0"/>
                        </a:spcBef>
                        <a:spcAft>
                          <a:spcPts val="1200"/>
                        </a:spcAft>
                        <a:buClr>
                          <a:schemeClr val="bg1">
                            <a:lumMod val="75000"/>
                          </a:schemeClr>
                        </a:buClr>
                        <a:buSzPct val="75000"/>
                        <a:buFont typeface="Wingdings" panose="05000000000000000000" pitchFamily="2" charset="2"/>
                        <a:buChar char="Ø"/>
                        <a:tabLst/>
                        <a:defRPr/>
                      </a:pPr>
                      <a:r>
                        <a:rPr lang="en-US" sz="1600" b="0" baseline="0" dirty="0">
                          <a:solidFill>
                            <a:schemeClr val="tx1"/>
                          </a:solidFill>
                        </a:rPr>
                        <a:t>The Mass HIway processed over 107.6 million production transactions between 7/21/2023 – 10/20/2023. </a:t>
                      </a:r>
                    </a:p>
                    <a:p>
                      <a:pPr marL="285750" marR="0" lvl="0" indent="-285750" algn="l" defTabSz="914109" rtl="0" eaLnBrk="1" fontAlgn="auto" latinLnBrk="0" hangingPunct="1">
                        <a:lnSpc>
                          <a:spcPct val="100000"/>
                        </a:lnSpc>
                        <a:spcBef>
                          <a:spcPts val="0"/>
                        </a:spcBef>
                        <a:spcAft>
                          <a:spcPts val="1200"/>
                        </a:spcAft>
                        <a:buClr>
                          <a:schemeClr val="bg1">
                            <a:lumMod val="75000"/>
                          </a:schemeClr>
                        </a:buClr>
                        <a:buSzPct val="75000"/>
                        <a:buFont typeface="Wingdings" panose="05000000000000000000" pitchFamily="2" charset="2"/>
                        <a:buChar char="Ø"/>
                        <a:tabLst/>
                        <a:defRPr/>
                      </a:pPr>
                      <a:r>
                        <a:rPr lang="en-US" sz="1600" b="0" baseline="0" dirty="0">
                          <a:solidFill>
                            <a:schemeClr val="tx1"/>
                          </a:solidFill>
                        </a:rPr>
                        <a:t>During the 7/21/2023 – 10/20/2023 time period, Public Health Reporting accounted for ~105.6 million transactions, or 98% of total production volume. This included 39.7 million Syndromic Surveillance transactions and 65.6 million Immunization transactions.</a:t>
                      </a:r>
                    </a:p>
                    <a:p>
                      <a:pPr marL="742806" marR="0" lvl="1" indent="-285750" algn="l" defTabSz="914109" rtl="0" eaLnBrk="1" fontAlgn="auto" latinLnBrk="0" hangingPunct="1">
                        <a:lnSpc>
                          <a:spcPct val="100000"/>
                        </a:lnSpc>
                        <a:spcBef>
                          <a:spcPts val="0"/>
                        </a:spcBef>
                        <a:spcAft>
                          <a:spcPts val="1200"/>
                        </a:spcAft>
                        <a:buClr>
                          <a:schemeClr val="bg1">
                            <a:lumMod val="75000"/>
                          </a:schemeClr>
                        </a:buClr>
                        <a:buSzPct val="75000"/>
                        <a:buFont typeface="Wingdings" panose="05000000000000000000" pitchFamily="2" charset="2"/>
                        <a:buChar char="Ø"/>
                        <a:tabLst/>
                        <a:defRPr/>
                      </a:pPr>
                      <a:r>
                        <a:rPr lang="en-US" sz="1600" dirty="0">
                          <a:solidFill>
                            <a:schemeClr val="tx1"/>
                          </a:solidFill>
                        </a:rPr>
                        <a:t>Note: Immunization queries from commercial insurance companies for COVID-19 vaccination updates that processed through the “MIIS QBP” Clinical Gateway node are included in the Immunization total.</a:t>
                      </a:r>
                    </a:p>
                    <a:p>
                      <a:pPr marL="285750" marR="0" lvl="0" indent="-285750" algn="l" defTabSz="914109" rtl="0" eaLnBrk="1" fontAlgn="auto" latinLnBrk="0" hangingPunct="1">
                        <a:lnSpc>
                          <a:spcPct val="100000"/>
                        </a:lnSpc>
                        <a:spcBef>
                          <a:spcPts val="0"/>
                        </a:spcBef>
                        <a:spcAft>
                          <a:spcPts val="1200"/>
                        </a:spcAft>
                        <a:buClr>
                          <a:schemeClr val="bg1">
                            <a:lumMod val="75000"/>
                          </a:schemeClr>
                        </a:buClr>
                        <a:buSzPct val="75000"/>
                        <a:buFont typeface="Wingdings" panose="05000000000000000000" pitchFamily="2" charset="2"/>
                        <a:buChar char="Ø"/>
                        <a:tabLst/>
                        <a:defRPr/>
                      </a:pPr>
                      <a:r>
                        <a:rPr lang="en-US" sz="1600" b="0" baseline="0" dirty="0">
                          <a:solidFill>
                            <a:schemeClr val="tx1"/>
                          </a:solidFill>
                        </a:rPr>
                        <a:t>Provider –to-provider transactions supporting several use cases accounted for 1% (1,422,749 transactions) of total production volume for the 7/21/2023 – 10/20/2023 time period. </a:t>
                      </a:r>
                    </a:p>
                    <a:p>
                      <a:pPr marL="285750" marR="0" lvl="0" indent="-285750" algn="l" defTabSz="914109" rtl="0" eaLnBrk="1" fontAlgn="auto" latinLnBrk="0" hangingPunct="1">
                        <a:lnSpc>
                          <a:spcPct val="100000"/>
                        </a:lnSpc>
                        <a:spcBef>
                          <a:spcPts val="0"/>
                        </a:spcBef>
                        <a:spcAft>
                          <a:spcPts val="1200"/>
                        </a:spcAft>
                        <a:buClr>
                          <a:schemeClr val="bg1">
                            <a:lumMod val="75000"/>
                          </a:schemeClr>
                        </a:buClr>
                        <a:buSzPct val="75000"/>
                        <a:buFont typeface="Wingdings" panose="05000000000000000000" pitchFamily="2" charset="2"/>
                        <a:buChar char="Ø"/>
                        <a:tabLst/>
                        <a:defRPr/>
                      </a:pPr>
                      <a:r>
                        <a:rPr lang="en-US" sz="1600" b="0" baseline="0" dirty="0">
                          <a:solidFill>
                            <a:schemeClr val="tx1"/>
                          </a:solidFill>
                        </a:rPr>
                        <a:t>Quality Reporting volume was 540,422 for the 7/21/2023 – 10/20/2023 time period. </a:t>
                      </a:r>
                    </a:p>
                    <a:p>
                      <a:pPr marL="285750" marR="0" lvl="0" indent="-285750" algn="l" defTabSz="914109" rtl="0" eaLnBrk="1" fontAlgn="auto" latinLnBrk="0" hangingPunct="1">
                        <a:lnSpc>
                          <a:spcPct val="100000"/>
                        </a:lnSpc>
                        <a:spcBef>
                          <a:spcPts val="0"/>
                        </a:spcBef>
                        <a:spcAft>
                          <a:spcPts val="1200"/>
                        </a:spcAft>
                        <a:buClr>
                          <a:schemeClr val="bg1">
                            <a:lumMod val="75000"/>
                          </a:schemeClr>
                        </a:buClr>
                        <a:buSzPct val="75000"/>
                        <a:buFont typeface="Wingdings" panose="05000000000000000000" pitchFamily="2" charset="2"/>
                        <a:buChar char="Ø"/>
                        <a:tabLst/>
                        <a:defRPr/>
                      </a:pPr>
                      <a:r>
                        <a:rPr lang="en-US" sz="1600" baseline="0" dirty="0">
                          <a:solidFill>
                            <a:schemeClr val="tx1"/>
                          </a:solidFill>
                        </a:rPr>
                        <a:t>The Mass HIway team continuously monitors transaction levels, both to support operations and to identify data that provide additional insight into HIway trends and progress.</a:t>
                      </a:r>
                    </a:p>
                  </a:txBody>
                  <a:tcPr marL="5715" marR="5715" marT="5715" marB="0">
                    <a:noFill/>
                  </a:tcPr>
                </a:tc>
                <a:extLst>
                  <a:ext uri="{0D108BD9-81ED-4DB2-BD59-A6C34878D82A}">
                    <a16:rowId xmlns:a16="http://schemas.microsoft.com/office/drawing/2014/main" val="10000"/>
                  </a:ext>
                </a:extLst>
              </a:tr>
              <a:tr h="260985">
                <a:tc>
                  <a:txBody>
                    <a:bodyPr/>
                    <a:lstStyle/>
                    <a:p>
                      <a:endParaRPr lang="en-US" sz="1400" dirty="0"/>
                    </a:p>
                  </a:txBody>
                  <a:tcPr marL="5715" marR="5715" marT="5715" marB="0" anchor="b">
                    <a:noFill/>
                  </a:tcPr>
                </a:tc>
                <a:extLst>
                  <a:ext uri="{0D108BD9-81ED-4DB2-BD59-A6C34878D82A}">
                    <a16:rowId xmlns:a16="http://schemas.microsoft.com/office/drawing/2014/main" val="10001"/>
                  </a:ext>
                </a:extLst>
              </a:tr>
            </a:tbl>
          </a:graphicData>
        </a:graphic>
      </p:graphicFrame>
      <p:sp>
        <p:nvSpPr>
          <p:cNvPr id="5" name="Rectangle 4"/>
          <p:cNvSpPr/>
          <p:nvPr/>
        </p:nvSpPr>
        <p:spPr>
          <a:xfrm>
            <a:off x="266295" y="1173615"/>
            <a:ext cx="8645457" cy="394286"/>
          </a:xfrm>
          <a:prstGeom prst="rect">
            <a:avLst/>
          </a:prstGeom>
          <a:solidFill>
            <a:schemeClr val="accent1">
              <a:lumMod val="20000"/>
              <a:lumOff val="80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Calibri"/>
              </a:rPr>
              <a:t>Mass HIway transaction volume update</a:t>
            </a:r>
          </a:p>
        </p:txBody>
      </p:sp>
      <p:sp>
        <p:nvSpPr>
          <p:cNvPr id="8" name="object 2"/>
          <p:cNvSpPr txBox="1">
            <a:spLocks noGrp="1"/>
          </p:cNvSpPr>
          <p:nvPr/>
        </p:nvSpPr>
        <p:spPr bwMode="auto">
          <a:xfrm>
            <a:off x="917102" y="196078"/>
            <a:ext cx="10160000" cy="430887"/>
          </a:xfrm>
          <a:prstGeom prst="rect">
            <a:avLst/>
          </a:prstGeom>
          <a:noFill/>
          <a:ln w="9525">
            <a:noFill/>
            <a:miter lim="800000"/>
            <a:headEnd/>
            <a:tailEnd/>
          </a:ln>
        </p:spPr>
        <p:txBody>
          <a:bodyPr vert="horz" wrap="square" lIns="0" tIns="0" rIns="0" bIns="0" numCol="1" rtlCol="0" anchor="ctr" anchorCtr="0" compatLnSpc="1">
            <a:prstTxWarp prst="textNoShape">
              <a:avLst/>
            </a:prstTxWarp>
            <a:spAutoFit/>
          </a:bodyPr>
          <a:lstStyle>
            <a:lvl1pPr algn="l" rtl="0" eaLnBrk="1" fontAlgn="base" hangingPunct="1">
              <a:spcBef>
                <a:spcPct val="0"/>
              </a:spcBef>
              <a:spcAft>
                <a:spcPct val="0"/>
              </a:spcAft>
              <a:defRPr sz="2800" kern="1200">
                <a:solidFill>
                  <a:schemeClr val="bg1"/>
                </a:solidFill>
                <a:latin typeface="+mj-lt"/>
                <a:ea typeface="+mj-ea"/>
                <a:cs typeface="+mj-cs"/>
              </a:defRPr>
            </a:lvl1pPr>
            <a:lvl2pPr algn="l" rtl="0" eaLnBrk="1" fontAlgn="base" hangingPunct="1">
              <a:spcBef>
                <a:spcPct val="0"/>
              </a:spcBef>
              <a:spcAft>
                <a:spcPct val="0"/>
              </a:spcAft>
              <a:defRPr sz="2800">
                <a:solidFill>
                  <a:schemeClr val="bg1"/>
                </a:solidFill>
                <a:latin typeface="Calibri" pitchFamily="34" charset="0"/>
              </a:defRPr>
            </a:lvl2pPr>
            <a:lvl3pPr algn="l" rtl="0" eaLnBrk="1" fontAlgn="base" hangingPunct="1">
              <a:spcBef>
                <a:spcPct val="0"/>
              </a:spcBef>
              <a:spcAft>
                <a:spcPct val="0"/>
              </a:spcAft>
              <a:defRPr sz="2800">
                <a:solidFill>
                  <a:schemeClr val="bg1"/>
                </a:solidFill>
                <a:latin typeface="Calibri" pitchFamily="34" charset="0"/>
              </a:defRPr>
            </a:lvl3pPr>
            <a:lvl4pPr algn="l" rtl="0" eaLnBrk="1" fontAlgn="base" hangingPunct="1">
              <a:spcBef>
                <a:spcPct val="0"/>
              </a:spcBef>
              <a:spcAft>
                <a:spcPct val="0"/>
              </a:spcAft>
              <a:defRPr sz="2800">
                <a:solidFill>
                  <a:schemeClr val="bg1"/>
                </a:solidFill>
                <a:latin typeface="Calibri" pitchFamily="34" charset="0"/>
              </a:defRPr>
            </a:lvl4pPr>
            <a:lvl5pPr algn="l" rtl="0" eaLnBrk="1" fontAlgn="base" hangingPunct="1">
              <a:spcBef>
                <a:spcPct val="0"/>
              </a:spcBef>
              <a:spcAft>
                <a:spcPct val="0"/>
              </a:spcAft>
              <a:defRPr sz="2800">
                <a:solidFill>
                  <a:schemeClr val="bg1"/>
                </a:solidFill>
                <a:latin typeface="Calibri" pitchFamily="34" charset="0"/>
              </a:defRPr>
            </a:lvl5pPr>
            <a:lvl6pPr marL="457056" algn="l" rtl="0" eaLnBrk="1" fontAlgn="base" hangingPunct="1">
              <a:spcBef>
                <a:spcPct val="0"/>
              </a:spcBef>
              <a:spcAft>
                <a:spcPct val="0"/>
              </a:spcAft>
              <a:defRPr sz="2800">
                <a:solidFill>
                  <a:schemeClr val="bg1"/>
                </a:solidFill>
                <a:latin typeface="Calibri" pitchFamily="34" charset="0"/>
              </a:defRPr>
            </a:lvl6pPr>
            <a:lvl7pPr marL="914109" algn="l" rtl="0" eaLnBrk="1" fontAlgn="base" hangingPunct="1">
              <a:spcBef>
                <a:spcPct val="0"/>
              </a:spcBef>
              <a:spcAft>
                <a:spcPct val="0"/>
              </a:spcAft>
              <a:defRPr sz="2800">
                <a:solidFill>
                  <a:schemeClr val="bg1"/>
                </a:solidFill>
                <a:latin typeface="Calibri" pitchFamily="34" charset="0"/>
              </a:defRPr>
            </a:lvl7pPr>
            <a:lvl8pPr marL="1371165" algn="l" rtl="0" eaLnBrk="1" fontAlgn="base" hangingPunct="1">
              <a:spcBef>
                <a:spcPct val="0"/>
              </a:spcBef>
              <a:spcAft>
                <a:spcPct val="0"/>
              </a:spcAft>
              <a:defRPr sz="2800">
                <a:solidFill>
                  <a:schemeClr val="bg1"/>
                </a:solidFill>
                <a:latin typeface="Calibri" pitchFamily="34" charset="0"/>
              </a:defRPr>
            </a:lvl8pPr>
            <a:lvl9pPr marL="1828218" algn="l" rtl="0" eaLnBrk="1" fontAlgn="base" hangingPunct="1">
              <a:spcBef>
                <a:spcPct val="0"/>
              </a:spcBef>
              <a:spcAft>
                <a:spcPct val="0"/>
              </a:spcAft>
              <a:defRPr sz="2800">
                <a:solidFill>
                  <a:schemeClr val="bg1"/>
                </a:solidFill>
                <a:latin typeface="Calibri" pitchFamily="34" charset="0"/>
              </a:defRPr>
            </a:lvl9pPr>
          </a:lstStyle>
          <a:p>
            <a:pPr marL="117475"/>
            <a:r>
              <a:rPr lang="en-US" spc="-25" dirty="0"/>
              <a:t>Mass </a:t>
            </a:r>
            <a:r>
              <a:rPr spc="-25" dirty="0" err="1"/>
              <a:t>H</a:t>
            </a:r>
            <a:r>
              <a:rPr spc="-10" dirty="0" err="1"/>
              <a:t>I</a:t>
            </a:r>
            <a:r>
              <a:rPr spc="-55" dirty="0" err="1"/>
              <a:t>w</a:t>
            </a:r>
            <a:r>
              <a:rPr spc="-60" dirty="0" err="1"/>
              <a:t>a</a:t>
            </a:r>
            <a:r>
              <a:rPr spc="-15" dirty="0" err="1"/>
              <a:t>y</a:t>
            </a:r>
            <a:r>
              <a:rPr spc="-5" dirty="0"/>
              <a:t> </a:t>
            </a:r>
            <a:r>
              <a:rPr lang="en-US" spc="-80" dirty="0"/>
              <a:t>Transactions</a:t>
            </a:r>
            <a:endParaRPr spc="-15" dirty="0"/>
          </a:p>
        </p:txBody>
      </p:sp>
    </p:spTree>
    <p:extLst>
      <p:ext uri="{BB962C8B-B14F-4D97-AF65-F5344CB8AC3E}">
        <p14:creationId xmlns:p14="http://schemas.microsoft.com/office/powerpoint/2010/main" val="41993440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p:cNvSpPr>
          <p:nvPr/>
        </p:nvSpPr>
        <p:spPr bwMode="invGray">
          <a:xfrm>
            <a:off x="1066800" y="84892"/>
            <a:ext cx="58674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p>
            <a:pPr algn="r" eaLnBrk="0" fontAlgn="base" hangingPunct="0">
              <a:spcBef>
                <a:spcPct val="20000"/>
              </a:spcBef>
              <a:spcAft>
                <a:spcPct val="0"/>
              </a:spcAft>
              <a:tabLst>
                <a:tab pos="915988" algn="l"/>
              </a:tabLst>
            </a:pPr>
            <a:r>
              <a:rPr lang="en-US" sz="2000" b="1" dirty="0">
                <a:solidFill>
                  <a:srgbClr val="FFFFFF"/>
                </a:solidFill>
                <a:cs typeface="Arial" charset="0"/>
              </a:rPr>
              <a:t>Mass HIway Incident Summary Dashboard</a:t>
            </a:r>
          </a:p>
          <a:p>
            <a:pPr algn="r" eaLnBrk="0" fontAlgn="base" hangingPunct="0">
              <a:spcBef>
                <a:spcPct val="20000"/>
              </a:spcBef>
              <a:spcAft>
                <a:spcPct val="0"/>
              </a:spcAft>
              <a:tabLst>
                <a:tab pos="915988" algn="l"/>
              </a:tabLst>
            </a:pPr>
            <a:r>
              <a:rPr lang="en-US" sz="2000" b="1" dirty="0">
                <a:solidFill>
                  <a:srgbClr val="FFFFFF"/>
                </a:solidFill>
                <a:cs typeface="Arial" charset="0"/>
              </a:rPr>
              <a:t>October 2023</a:t>
            </a:r>
          </a:p>
        </p:txBody>
      </p:sp>
      <p:sp>
        <p:nvSpPr>
          <p:cNvPr id="6" name="Rectangle 91"/>
          <p:cNvSpPr>
            <a:spLocks noChangeArrowheads="1"/>
          </p:cNvSpPr>
          <p:nvPr/>
        </p:nvSpPr>
        <p:spPr bwMode="auto">
          <a:xfrm>
            <a:off x="304800" y="5912621"/>
            <a:ext cx="8239125" cy="729430"/>
          </a:xfrm>
          <a:prstGeom prst="rect">
            <a:avLst/>
          </a:prstGeom>
          <a:noFill/>
          <a:ln>
            <a:noFill/>
          </a:ln>
          <a:effectLst>
            <a:prstShdw prst="shdw17" dist="17961" dir="2700000">
              <a:schemeClr val="accent1">
                <a:gamma/>
                <a:shade val="60000"/>
                <a:invGamma/>
              </a:schemeClr>
            </a:prstShdw>
          </a:effectLst>
        </p:spPr>
        <p:txBody>
          <a:bodyPr wrap="square">
            <a:spAutoFit/>
          </a:bodyPr>
          <a:lstStyle/>
          <a:p>
            <a:pPr eaLnBrk="0" fontAlgn="base" hangingPunct="0">
              <a:spcBef>
                <a:spcPct val="30000"/>
              </a:spcBef>
              <a:spcAft>
                <a:spcPct val="0"/>
              </a:spcAft>
              <a:defRPr/>
            </a:pPr>
            <a:r>
              <a:rPr lang="en-US" sz="900" i="1" dirty="0" err="1">
                <a:solidFill>
                  <a:srgbClr val="000000"/>
                </a:solidFill>
                <a:cs typeface="Arial" charset="0"/>
              </a:rPr>
              <a:t>Sev</a:t>
            </a:r>
            <a:r>
              <a:rPr lang="en-US" sz="900" i="1" dirty="0">
                <a:solidFill>
                  <a:srgbClr val="000000"/>
                </a:solidFill>
                <a:cs typeface="Arial" charset="0"/>
              </a:rPr>
              <a:t> 1 -   All / Most Mass HIway components impacted as a result of outage. For example: LAND, Webmail, Direct XDR, and DPH nodes are all down</a:t>
            </a:r>
            <a:endParaRPr lang="en-US" sz="900" b="1" i="1" dirty="0">
              <a:solidFill>
                <a:srgbClr val="000000"/>
              </a:solidFill>
              <a:cs typeface="Arial" charset="0"/>
            </a:endParaRPr>
          </a:p>
          <a:p>
            <a:pPr eaLnBrk="0" fontAlgn="base" hangingPunct="0">
              <a:spcBef>
                <a:spcPct val="30000"/>
              </a:spcBef>
              <a:spcAft>
                <a:spcPct val="0"/>
              </a:spcAft>
              <a:defRPr/>
            </a:pPr>
            <a:r>
              <a:rPr lang="en-US" sz="900" i="1" dirty="0" err="1">
                <a:solidFill>
                  <a:srgbClr val="000000"/>
                </a:solidFill>
                <a:cs typeface="Arial" charset="0"/>
              </a:rPr>
              <a:t>Sev</a:t>
            </a:r>
            <a:r>
              <a:rPr lang="en-US" sz="900" i="1" dirty="0">
                <a:solidFill>
                  <a:srgbClr val="000000"/>
                </a:solidFill>
                <a:cs typeface="Arial" charset="0"/>
              </a:rPr>
              <a:t> 2 -   Multiple Mass HIway components  impacted as a result of outage in one of the shared service. For example: LAND and Webmail are down but Direct XDR and DPH nodes are up.</a:t>
            </a:r>
          </a:p>
          <a:p>
            <a:pPr eaLnBrk="0" fontAlgn="base" hangingPunct="0">
              <a:spcBef>
                <a:spcPct val="30000"/>
              </a:spcBef>
              <a:spcAft>
                <a:spcPct val="0"/>
              </a:spcAft>
              <a:defRPr/>
            </a:pPr>
            <a:r>
              <a:rPr lang="en-US" sz="900" i="1" dirty="0">
                <a:solidFill>
                  <a:srgbClr val="000000"/>
                </a:solidFill>
                <a:cs typeface="Arial" charset="0"/>
              </a:rPr>
              <a:t>Sev3 – One Mass HIway component impacted  as a result of outage. For example: Webmail is down but all other services are up and running.  </a:t>
            </a:r>
          </a:p>
        </p:txBody>
      </p:sp>
      <p:pic>
        <p:nvPicPr>
          <p:cNvPr id="5" name="Picture 4">
            <a:extLst>
              <a:ext uri="{FF2B5EF4-FFF2-40B4-BE49-F238E27FC236}">
                <a16:creationId xmlns:a16="http://schemas.microsoft.com/office/drawing/2014/main" id="{680C6DB4-E409-0584-37E4-D672F73EA11C}"/>
              </a:ext>
            </a:extLst>
          </p:cNvPr>
          <p:cNvPicPr>
            <a:picLocks noChangeAspect="1"/>
          </p:cNvPicPr>
          <p:nvPr/>
        </p:nvPicPr>
        <p:blipFill>
          <a:blip r:embed="rId2"/>
          <a:stretch>
            <a:fillRect/>
          </a:stretch>
        </p:blipFill>
        <p:spPr>
          <a:xfrm>
            <a:off x="152400" y="948143"/>
            <a:ext cx="8839200" cy="4961713"/>
          </a:xfrm>
          <a:prstGeom prst="rect">
            <a:avLst/>
          </a:prstGeom>
        </p:spPr>
      </p:pic>
    </p:spTree>
    <p:extLst>
      <p:ext uri="{BB962C8B-B14F-4D97-AF65-F5344CB8AC3E}">
        <p14:creationId xmlns:p14="http://schemas.microsoft.com/office/powerpoint/2010/main" val="2463526537"/>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HIway Availability Trends – October 2023</a:t>
            </a:r>
          </a:p>
        </p:txBody>
      </p:sp>
      <p:sp>
        <p:nvSpPr>
          <p:cNvPr id="7" name="TextBox 6"/>
          <p:cNvSpPr txBox="1"/>
          <p:nvPr/>
        </p:nvSpPr>
        <p:spPr>
          <a:xfrm>
            <a:off x="6569676" y="1098886"/>
            <a:ext cx="2574324" cy="1969770"/>
          </a:xfrm>
          <a:prstGeom prst="rect">
            <a:avLst/>
          </a:prstGeom>
          <a:noFill/>
        </p:spPr>
        <p:txBody>
          <a:bodyPr wrap="square" rtlCol="0">
            <a:spAutoFit/>
          </a:bodyPr>
          <a:lstStyle/>
          <a:p>
            <a:r>
              <a:rPr lang="en-US" sz="1600" b="1" u="sng" dirty="0">
                <a:latin typeface="+mj-lt"/>
              </a:rPr>
              <a:t>Metric Targets:</a:t>
            </a:r>
          </a:p>
          <a:p>
            <a:endParaRPr lang="en-US" sz="800" dirty="0">
              <a:latin typeface="+mj-lt"/>
            </a:endParaRPr>
          </a:p>
          <a:p>
            <a:pPr marL="171450" indent="-171450">
              <a:buFont typeface="Arial" panose="020B0604020202020204" pitchFamily="34" charset="0"/>
              <a:buChar char="•"/>
            </a:pPr>
            <a:r>
              <a:rPr lang="en-US" sz="1400" dirty="0">
                <a:latin typeface="+mj-lt"/>
              </a:rPr>
              <a:t>“Total Monthly Availability” – no lower than 99.9% (downtime no more than ~44 minutes/month)</a:t>
            </a: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endParaRPr lang="en-US" sz="1400" dirty="0">
              <a:latin typeface="+mj-lt"/>
            </a:endParaRPr>
          </a:p>
          <a:p>
            <a:endParaRPr lang="en-US" sz="1400" dirty="0"/>
          </a:p>
        </p:txBody>
      </p:sp>
      <p:pic>
        <p:nvPicPr>
          <p:cNvPr id="5" name="Picture 4">
            <a:extLst>
              <a:ext uri="{FF2B5EF4-FFF2-40B4-BE49-F238E27FC236}">
                <a16:creationId xmlns:a16="http://schemas.microsoft.com/office/drawing/2014/main" id="{DDE9FEB9-0E27-2091-E578-FC90B6C68A20}"/>
              </a:ext>
            </a:extLst>
          </p:cNvPr>
          <p:cNvPicPr>
            <a:picLocks noChangeAspect="1"/>
          </p:cNvPicPr>
          <p:nvPr/>
        </p:nvPicPr>
        <p:blipFill>
          <a:blip r:embed="rId2"/>
          <a:stretch>
            <a:fillRect/>
          </a:stretch>
        </p:blipFill>
        <p:spPr>
          <a:xfrm>
            <a:off x="-17542" y="1089360"/>
            <a:ext cx="6558643" cy="3406439"/>
          </a:xfrm>
          <a:prstGeom prst="rect">
            <a:avLst/>
          </a:prstGeom>
        </p:spPr>
      </p:pic>
    </p:spTree>
    <p:extLst>
      <p:ext uri="{BB962C8B-B14F-4D97-AF65-F5344CB8AC3E}">
        <p14:creationId xmlns:p14="http://schemas.microsoft.com/office/powerpoint/2010/main" val="3229036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45324" y="76314"/>
            <a:ext cx="5977725" cy="696626"/>
          </a:xfrm>
        </p:spPr>
        <p:txBody>
          <a:bodyPr/>
          <a:lstStyle/>
          <a:p>
            <a:r>
              <a:rPr lang="en-US" sz="2400" dirty="0"/>
              <a:t>Statewide ENS Framework: Network  view</a:t>
            </a:r>
          </a:p>
        </p:txBody>
      </p:sp>
      <p:grpSp>
        <p:nvGrpSpPr>
          <p:cNvPr id="20" name="Group 19"/>
          <p:cNvGrpSpPr/>
          <p:nvPr/>
        </p:nvGrpSpPr>
        <p:grpSpPr>
          <a:xfrm>
            <a:off x="970320" y="1499979"/>
            <a:ext cx="7203360" cy="763054"/>
            <a:chOff x="970320" y="1446746"/>
            <a:chExt cx="7203360" cy="763054"/>
          </a:xfrm>
          <a:solidFill>
            <a:srgbClr val="FFEA93"/>
          </a:solidFill>
        </p:grpSpPr>
        <p:sp>
          <p:nvSpPr>
            <p:cNvPr id="5" name="Rectangle 4"/>
            <p:cNvSpPr/>
            <p:nvPr/>
          </p:nvSpPr>
          <p:spPr>
            <a:xfrm>
              <a:off x="970320" y="1446746"/>
              <a:ext cx="1905000" cy="76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003366"/>
                  </a:solidFill>
                  <a:latin typeface="+mj-lt"/>
                </a:rPr>
                <a:t>Boston Hospital</a:t>
              </a:r>
            </a:p>
          </p:txBody>
        </p:sp>
        <p:sp>
          <p:nvSpPr>
            <p:cNvPr id="6" name="Rectangle 5"/>
            <p:cNvSpPr/>
            <p:nvPr/>
          </p:nvSpPr>
          <p:spPr>
            <a:xfrm>
              <a:off x="3621445" y="1447800"/>
              <a:ext cx="1905000" cy="76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003366"/>
                  </a:solidFill>
                  <a:latin typeface="+mj-lt"/>
                </a:rPr>
                <a:t>Pittsfield Hospital</a:t>
              </a:r>
            </a:p>
          </p:txBody>
        </p:sp>
        <p:sp>
          <p:nvSpPr>
            <p:cNvPr id="7" name="Rectangle 6"/>
            <p:cNvSpPr/>
            <p:nvPr/>
          </p:nvSpPr>
          <p:spPr>
            <a:xfrm>
              <a:off x="6268680" y="1447800"/>
              <a:ext cx="1905000" cy="76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003366"/>
                  </a:solidFill>
                  <a:latin typeface="+mj-lt"/>
                </a:rPr>
                <a:t>Cape Hospital</a:t>
              </a:r>
            </a:p>
          </p:txBody>
        </p:sp>
      </p:grpSp>
      <p:sp>
        <p:nvSpPr>
          <p:cNvPr id="9" name="Rectangle: Rounded Corners 8"/>
          <p:cNvSpPr/>
          <p:nvPr/>
        </p:nvSpPr>
        <p:spPr>
          <a:xfrm>
            <a:off x="2155364" y="3078006"/>
            <a:ext cx="1574856" cy="134098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b="1" dirty="0">
                <a:solidFill>
                  <a:schemeClr val="tx1"/>
                </a:solidFill>
                <a:latin typeface="+mj-lt"/>
              </a:rPr>
              <a:t>Certified ENS 1</a:t>
            </a:r>
          </a:p>
          <a:p>
            <a:pPr algn="ctr">
              <a:spcBef>
                <a:spcPts val="600"/>
              </a:spcBef>
            </a:pPr>
            <a:r>
              <a:rPr lang="en-US" sz="1400" b="1" u="sng" dirty="0">
                <a:solidFill>
                  <a:schemeClr val="tx1"/>
                </a:solidFill>
                <a:latin typeface="+mj-lt"/>
              </a:rPr>
              <a:t>Subscriptions</a:t>
            </a:r>
            <a:endParaRPr lang="en-US" sz="1400" b="1" dirty="0">
              <a:solidFill>
                <a:schemeClr val="tx1"/>
              </a:solidFill>
              <a:latin typeface="+mj-lt"/>
            </a:endParaRPr>
          </a:p>
          <a:p>
            <a:pPr algn="ctr"/>
            <a:r>
              <a:rPr lang="en-US" sz="1400" b="1" dirty="0">
                <a:solidFill>
                  <a:schemeClr val="tx1"/>
                </a:solidFill>
                <a:latin typeface="+mj-lt"/>
              </a:rPr>
              <a:t>Boston Hospital</a:t>
            </a:r>
          </a:p>
          <a:p>
            <a:pPr algn="ctr"/>
            <a:r>
              <a:rPr lang="en-US" sz="1400" b="1" dirty="0">
                <a:solidFill>
                  <a:schemeClr val="tx1"/>
                </a:solidFill>
                <a:latin typeface="+mj-lt"/>
              </a:rPr>
              <a:t>Boston PCP </a:t>
            </a:r>
          </a:p>
          <a:p>
            <a:pPr algn="ctr"/>
            <a:r>
              <a:rPr lang="en-US" sz="1400" b="1" dirty="0">
                <a:solidFill>
                  <a:schemeClr val="tx1"/>
                </a:solidFill>
                <a:latin typeface="+mj-lt"/>
              </a:rPr>
              <a:t>Boston </a:t>
            </a:r>
            <a:r>
              <a:rPr lang="en-US" sz="1400" b="1" dirty="0" err="1">
                <a:solidFill>
                  <a:schemeClr val="tx1"/>
                </a:solidFill>
                <a:latin typeface="+mj-lt"/>
              </a:rPr>
              <a:t>BH</a:t>
            </a:r>
            <a:endParaRPr lang="en-US" sz="1400" b="1" dirty="0">
              <a:solidFill>
                <a:schemeClr val="tx1"/>
              </a:solidFill>
              <a:latin typeface="+mj-lt"/>
            </a:endParaRPr>
          </a:p>
        </p:txBody>
      </p:sp>
      <p:sp>
        <p:nvSpPr>
          <p:cNvPr id="10" name="Rectangle: Rounded Corners 9"/>
          <p:cNvSpPr/>
          <p:nvPr/>
        </p:nvSpPr>
        <p:spPr>
          <a:xfrm>
            <a:off x="4158340" y="3078006"/>
            <a:ext cx="1558752" cy="134098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b="1" dirty="0">
                <a:solidFill>
                  <a:schemeClr val="tx1"/>
                </a:solidFill>
                <a:latin typeface="+mj-lt"/>
              </a:rPr>
              <a:t>Certified ENS 2</a:t>
            </a:r>
          </a:p>
          <a:p>
            <a:pPr algn="ctr">
              <a:spcBef>
                <a:spcPts val="600"/>
              </a:spcBef>
            </a:pPr>
            <a:r>
              <a:rPr lang="en-US" sz="1400" b="1" u="sng" dirty="0">
                <a:solidFill>
                  <a:schemeClr val="tx1"/>
                </a:solidFill>
                <a:latin typeface="+mj-lt"/>
              </a:rPr>
              <a:t>Subscriptions</a:t>
            </a:r>
          </a:p>
          <a:p>
            <a:pPr algn="ctr"/>
            <a:r>
              <a:rPr lang="en-US" sz="1400" b="1" dirty="0">
                <a:solidFill>
                  <a:schemeClr val="tx1"/>
                </a:solidFill>
                <a:latin typeface="+mj-lt"/>
              </a:rPr>
              <a:t>Pittsfield Hospital</a:t>
            </a:r>
          </a:p>
          <a:p>
            <a:pPr algn="ctr"/>
            <a:r>
              <a:rPr lang="en-US" sz="1400" b="1" dirty="0">
                <a:solidFill>
                  <a:schemeClr val="tx1"/>
                </a:solidFill>
                <a:latin typeface="+mj-lt"/>
              </a:rPr>
              <a:t>Boston CP</a:t>
            </a:r>
          </a:p>
        </p:txBody>
      </p:sp>
      <p:grpSp>
        <p:nvGrpSpPr>
          <p:cNvPr id="59" name="Group 58"/>
          <p:cNvGrpSpPr/>
          <p:nvPr/>
        </p:nvGrpSpPr>
        <p:grpSpPr>
          <a:xfrm>
            <a:off x="3251200" y="2263033"/>
            <a:ext cx="1686516" cy="2686778"/>
            <a:chOff x="3251200" y="2263033"/>
            <a:chExt cx="1686516" cy="2686778"/>
          </a:xfrm>
        </p:grpSpPr>
        <p:cxnSp>
          <p:nvCxnSpPr>
            <p:cNvPr id="31" name="Straight Arrow Connector 30"/>
            <p:cNvCxnSpPr>
              <a:endCxn id="24" idx="0"/>
            </p:cNvCxnSpPr>
            <p:nvPr/>
          </p:nvCxnSpPr>
          <p:spPr>
            <a:xfrm>
              <a:off x="3251200" y="4457086"/>
              <a:ext cx="267610" cy="492725"/>
            </a:xfrm>
            <a:prstGeom prst="straightConnector1">
              <a:avLst/>
            </a:prstGeom>
            <a:ln w="38100">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 idx="2"/>
              <a:endCxn id="10" idx="0"/>
            </p:cNvCxnSpPr>
            <p:nvPr/>
          </p:nvCxnSpPr>
          <p:spPr>
            <a:xfrm>
              <a:off x="4573945" y="2263033"/>
              <a:ext cx="363771" cy="814973"/>
            </a:xfrm>
            <a:prstGeom prst="straightConnector1">
              <a:avLst/>
            </a:prstGeom>
            <a:ln w="38100">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381437" y="2629853"/>
            <a:ext cx="8438814" cy="1933652"/>
            <a:chOff x="296706" y="2894370"/>
            <a:chExt cx="7105659" cy="1517994"/>
          </a:xfrm>
        </p:grpSpPr>
        <p:grpSp>
          <p:nvGrpSpPr>
            <p:cNvPr id="33" name="Group 32"/>
            <p:cNvGrpSpPr/>
            <p:nvPr/>
          </p:nvGrpSpPr>
          <p:grpSpPr>
            <a:xfrm>
              <a:off x="296706" y="2894370"/>
              <a:ext cx="6274809" cy="1517994"/>
              <a:chOff x="296706" y="2894370"/>
              <a:chExt cx="6274809" cy="1517994"/>
            </a:xfrm>
          </p:grpSpPr>
          <p:sp>
            <p:nvSpPr>
              <p:cNvPr id="39" name="Rectangle 38"/>
              <p:cNvSpPr/>
              <p:nvPr/>
            </p:nvSpPr>
            <p:spPr>
              <a:xfrm>
                <a:off x="1594583" y="2894370"/>
                <a:ext cx="4976932" cy="1517994"/>
              </a:xfrm>
              <a:prstGeom prst="rect">
                <a:avLst/>
              </a:prstGeom>
              <a:no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j-lt"/>
                </a:endParaRPr>
              </a:p>
            </p:txBody>
          </p:sp>
          <p:sp>
            <p:nvSpPr>
              <p:cNvPr id="40" name="Rectangle 39"/>
              <p:cNvSpPr/>
              <p:nvPr/>
            </p:nvSpPr>
            <p:spPr>
              <a:xfrm>
                <a:off x="296706" y="2894371"/>
                <a:ext cx="1297877" cy="1517993"/>
              </a:xfrm>
              <a:prstGeom prst="rect">
                <a:avLst/>
              </a:prstGeom>
              <a:solidFill>
                <a:srgbClr val="003366"/>
              </a:solid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lstStyle/>
              <a:p>
                <a:pPr algn="ctr"/>
                <a:r>
                  <a:rPr lang="en-US" sz="1800" b="1" dirty="0">
                    <a:latin typeface="+mj-lt"/>
                  </a:rPr>
                  <a:t>Statewide</a:t>
                </a:r>
                <a:br>
                  <a:rPr lang="en-US" sz="1800" b="1" dirty="0">
                    <a:latin typeface="+mj-lt"/>
                  </a:rPr>
                </a:br>
                <a:r>
                  <a:rPr lang="en-US" sz="1800" b="1" dirty="0">
                    <a:latin typeface="+mj-lt"/>
                  </a:rPr>
                  <a:t>ENS</a:t>
                </a:r>
              </a:p>
              <a:p>
                <a:pPr algn="ctr"/>
                <a:r>
                  <a:rPr lang="en-US" sz="1800" b="1" dirty="0">
                    <a:latin typeface="+mj-lt"/>
                  </a:rPr>
                  <a:t>Framework*</a:t>
                </a:r>
              </a:p>
            </p:txBody>
          </p:sp>
        </p:grpSp>
        <p:sp>
          <p:nvSpPr>
            <p:cNvPr id="38" name="Rectangle 37"/>
            <p:cNvSpPr/>
            <p:nvPr/>
          </p:nvSpPr>
          <p:spPr>
            <a:xfrm>
              <a:off x="6580049" y="2894372"/>
              <a:ext cx="822316" cy="1517992"/>
            </a:xfrm>
            <a:prstGeom prst="rect">
              <a:avLst/>
            </a:prstGeom>
            <a:solidFill>
              <a:srgbClr val="003366"/>
            </a:solid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1800" b="1" spc="-600" dirty="0">
                  <a:latin typeface="+mj-lt"/>
                </a:rPr>
                <a:t>Share Data</a:t>
              </a:r>
            </a:p>
          </p:txBody>
        </p:sp>
      </p:grpSp>
      <p:sp>
        <p:nvSpPr>
          <p:cNvPr id="34" name="Rectangle 33"/>
          <p:cNvSpPr/>
          <p:nvPr/>
        </p:nvSpPr>
        <p:spPr>
          <a:xfrm>
            <a:off x="275470" y="6170841"/>
            <a:ext cx="8846757" cy="447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dirty="0">
                <a:solidFill>
                  <a:schemeClr val="tx1"/>
                </a:solidFill>
              </a:rPr>
              <a:t>*Statewide ENS Framework includes regulations and a vendor certification process that govern an Interoperable ENS Network. </a:t>
            </a:r>
            <a:br>
              <a:rPr lang="en-US" sz="1300" dirty="0">
                <a:solidFill>
                  <a:schemeClr val="tx1"/>
                </a:solidFill>
              </a:rPr>
            </a:br>
            <a:r>
              <a:rPr lang="en-US" sz="1300" dirty="0">
                <a:solidFill>
                  <a:schemeClr val="tx1"/>
                </a:solidFill>
              </a:rPr>
              <a:t>  3 Certified ENS Vendors shown in illustration. Actual number will be based on ENS vendors that meet ENS certification criteria. </a:t>
            </a:r>
          </a:p>
        </p:txBody>
      </p:sp>
      <p:grpSp>
        <p:nvGrpSpPr>
          <p:cNvPr id="58" name="Group 57"/>
          <p:cNvGrpSpPr/>
          <p:nvPr/>
        </p:nvGrpSpPr>
        <p:grpSpPr>
          <a:xfrm>
            <a:off x="1612901" y="2261979"/>
            <a:ext cx="4066718" cy="2687832"/>
            <a:chOff x="1612901" y="2261979"/>
            <a:chExt cx="4066718" cy="2687832"/>
          </a:xfrm>
        </p:grpSpPr>
        <p:cxnSp>
          <p:nvCxnSpPr>
            <p:cNvPr id="13" name="Straight Arrow Connector 12"/>
            <p:cNvCxnSpPr>
              <a:stCxn id="5" idx="2"/>
            </p:cNvCxnSpPr>
            <p:nvPr/>
          </p:nvCxnSpPr>
          <p:spPr>
            <a:xfrm>
              <a:off x="1922820" y="2261979"/>
              <a:ext cx="733294" cy="79346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1612901" y="4418986"/>
              <a:ext cx="800099" cy="492725"/>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0" idx="2"/>
              <a:endCxn id="23" idx="0"/>
            </p:cNvCxnSpPr>
            <p:nvPr/>
          </p:nvCxnSpPr>
          <p:spPr>
            <a:xfrm>
              <a:off x="4937716" y="4418986"/>
              <a:ext cx="741903" cy="530825"/>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
        <p:nvSpPr>
          <p:cNvPr id="41" name="Rectangle: Rounded Corners 40"/>
          <p:cNvSpPr/>
          <p:nvPr/>
        </p:nvSpPr>
        <p:spPr>
          <a:xfrm>
            <a:off x="6117772" y="3078006"/>
            <a:ext cx="1560068" cy="134098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b="1" dirty="0">
                <a:solidFill>
                  <a:schemeClr val="tx1"/>
                </a:solidFill>
                <a:latin typeface="+mj-lt"/>
              </a:rPr>
              <a:t>Certified ENS 3</a:t>
            </a:r>
          </a:p>
          <a:p>
            <a:pPr algn="ctr">
              <a:spcBef>
                <a:spcPts val="600"/>
              </a:spcBef>
            </a:pPr>
            <a:r>
              <a:rPr lang="en-US" sz="1400" b="1" u="sng" dirty="0">
                <a:solidFill>
                  <a:schemeClr val="tx1"/>
                </a:solidFill>
                <a:latin typeface="+mj-lt"/>
              </a:rPr>
              <a:t>Subscriptions</a:t>
            </a:r>
            <a:endParaRPr lang="en-US" sz="1400" b="1" dirty="0">
              <a:solidFill>
                <a:schemeClr val="tx1"/>
              </a:solidFill>
              <a:latin typeface="+mj-lt"/>
            </a:endParaRPr>
          </a:p>
          <a:p>
            <a:pPr algn="ctr"/>
            <a:r>
              <a:rPr lang="en-US" sz="1400" b="1" dirty="0">
                <a:solidFill>
                  <a:schemeClr val="tx1"/>
                </a:solidFill>
                <a:latin typeface="+mj-lt"/>
              </a:rPr>
              <a:t>Cape Hospital</a:t>
            </a:r>
          </a:p>
          <a:p>
            <a:pPr algn="ctr"/>
            <a:r>
              <a:rPr lang="en-US" sz="1400" b="1" dirty="0">
                <a:solidFill>
                  <a:schemeClr val="tx1"/>
                </a:solidFill>
                <a:latin typeface="+mj-lt"/>
              </a:rPr>
              <a:t>Cape PCP</a:t>
            </a:r>
          </a:p>
        </p:txBody>
      </p:sp>
      <p:cxnSp>
        <p:nvCxnSpPr>
          <p:cNvPr id="16" name="Straight Arrow Connector 15"/>
          <p:cNvCxnSpPr>
            <a:stCxn id="10" idx="1"/>
            <a:endCxn id="9" idx="3"/>
          </p:cNvCxnSpPr>
          <p:nvPr/>
        </p:nvCxnSpPr>
        <p:spPr>
          <a:xfrm flipH="1">
            <a:off x="3730220" y="3748496"/>
            <a:ext cx="428120" cy="0"/>
          </a:xfrm>
          <a:prstGeom prst="straightConnector1">
            <a:avLst/>
          </a:prstGeom>
          <a:ln w="28575">
            <a:solidFill>
              <a:srgbClr val="003366"/>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41" idx="1"/>
            <a:endCxn id="10" idx="3"/>
          </p:cNvCxnSpPr>
          <p:nvPr/>
        </p:nvCxnSpPr>
        <p:spPr>
          <a:xfrm flipH="1">
            <a:off x="5717092" y="3748496"/>
            <a:ext cx="400680" cy="0"/>
          </a:xfrm>
          <a:prstGeom prst="straightConnector1">
            <a:avLst/>
          </a:prstGeom>
          <a:ln w="28575">
            <a:solidFill>
              <a:srgbClr val="003366"/>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Connector: Elbow 26"/>
          <p:cNvCxnSpPr>
            <a:stCxn id="9" idx="0"/>
            <a:endCxn id="41" idx="0"/>
          </p:cNvCxnSpPr>
          <p:nvPr/>
        </p:nvCxnSpPr>
        <p:spPr>
          <a:xfrm rot="5400000" flipH="1" flipV="1">
            <a:off x="4920299" y="1100499"/>
            <a:ext cx="12700" cy="3955014"/>
          </a:xfrm>
          <a:prstGeom prst="bentConnector3">
            <a:avLst>
              <a:gd name="adj1" fmla="val 1800000"/>
            </a:avLst>
          </a:prstGeom>
          <a:ln w="28575">
            <a:solidFill>
              <a:srgbClr val="003366"/>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381437" y="4949811"/>
            <a:ext cx="8422377" cy="762000"/>
            <a:chOff x="546570" y="5031457"/>
            <a:chExt cx="8422377" cy="762000"/>
          </a:xfrm>
          <a:solidFill>
            <a:schemeClr val="accent6">
              <a:lumMod val="40000"/>
              <a:lumOff val="60000"/>
            </a:schemeClr>
          </a:solidFill>
        </p:grpSpPr>
        <p:sp>
          <p:nvSpPr>
            <p:cNvPr id="22" name="Rectangle 21"/>
            <p:cNvSpPr/>
            <p:nvPr/>
          </p:nvSpPr>
          <p:spPr>
            <a:xfrm>
              <a:off x="546570" y="5031457"/>
              <a:ext cx="1905000" cy="76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003366"/>
                  </a:solidFill>
                  <a:latin typeface="+mj-lt"/>
                </a:rPr>
                <a:t>Boston PCP</a:t>
              </a:r>
            </a:p>
          </p:txBody>
        </p:sp>
        <p:sp>
          <p:nvSpPr>
            <p:cNvPr id="23" name="Rectangle 22"/>
            <p:cNvSpPr/>
            <p:nvPr/>
          </p:nvSpPr>
          <p:spPr>
            <a:xfrm>
              <a:off x="4892252" y="5031457"/>
              <a:ext cx="1905000" cy="76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003366"/>
                  </a:solidFill>
                  <a:latin typeface="+mj-lt"/>
                </a:rPr>
                <a:t>Boston CP</a:t>
              </a:r>
            </a:p>
          </p:txBody>
        </p:sp>
        <p:sp>
          <p:nvSpPr>
            <p:cNvPr id="24" name="Rectangle 23"/>
            <p:cNvSpPr/>
            <p:nvPr/>
          </p:nvSpPr>
          <p:spPr>
            <a:xfrm>
              <a:off x="2731443" y="5031457"/>
              <a:ext cx="1905000" cy="76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003366"/>
                  </a:solidFill>
                  <a:latin typeface="+mj-lt"/>
                </a:rPr>
                <a:t>Boston </a:t>
              </a:r>
              <a:r>
                <a:rPr lang="en-US" sz="1800" b="1" dirty="0" err="1">
                  <a:solidFill>
                    <a:srgbClr val="003366"/>
                  </a:solidFill>
                  <a:latin typeface="+mj-lt"/>
                </a:rPr>
                <a:t>BH</a:t>
              </a:r>
              <a:endParaRPr lang="en-US" sz="1800" b="1" dirty="0">
                <a:solidFill>
                  <a:srgbClr val="003366"/>
                </a:solidFill>
                <a:latin typeface="+mj-lt"/>
              </a:endParaRPr>
            </a:p>
          </p:txBody>
        </p:sp>
        <p:sp>
          <p:nvSpPr>
            <p:cNvPr id="42" name="Rectangle 41"/>
            <p:cNvSpPr/>
            <p:nvPr/>
          </p:nvSpPr>
          <p:spPr>
            <a:xfrm>
              <a:off x="7063947" y="5031457"/>
              <a:ext cx="1905000" cy="76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003366"/>
                  </a:solidFill>
                  <a:latin typeface="+mj-lt"/>
                </a:rPr>
                <a:t>Cape PCP</a:t>
              </a:r>
            </a:p>
          </p:txBody>
        </p:sp>
      </p:grpSp>
      <p:grpSp>
        <p:nvGrpSpPr>
          <p:cNvPr id="60" name="Group 59"/>
          <p:cNvGrpSpPr/>
          <p:nvPr/>
        </p:nvGrpSpPr>
        <p:grpSpPr>
          <a:xfrm>
            <a:off x="1922820" y="2263033"/>
            <a:ext cx="5928494" cy="2686778"/>
            <a:chOff x="1922820" y="2263033"/>
            <a:chExt cx="5928494" cy="2686778"/>
          </a:xfrm>
        </p:grpSpPr>
        <p:cxnSp>
          <p:nvCxnSpPr>
            <p:cNvPr id="17" name="Straight Arrow Connector 16"/>
            <p:cNvCxnSpPr>
              <a:stCxn id="7" idx="2"/>
            </p:cNvCxnSpPr>
            <p:nvPr/>
          </p:nvCxnSpPr>
          <p:spPr>
            <a:xfrm flipH="1">
              <a:off x="7215139" y="2263033"/>
              <a:ext cx="6041" cy="836744"/>
            </a:xfrm>
            <a:prstGeom prst="straightConnector1">
              <a:avLst/>
            </a:prstGeom>
            <a:ln w="38100">
              <a:solidFill>
                <a:srgbClr val="F09456"/>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1922820" y="4457086"/>
              <a:ext cx="733294" cy="465158"/>
            </a:xfrm>
            <a:prstGeom prst="straightConnector1">
              <a:avLst/>
            </a:prstGeom>
            <a:ln w="38100">
              <a:solidFill>
                <a:srgbClr val="F09456"/>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endCxn id="42" idx="0"/>
            </p:cNvCxnSpPr>
            <p:nvPr/>
          </p:nvCxnSpPr>
          <p:spPr>
            <a:xfrm>
              <a:off x="7215139" y="4418986"/>
              <a:ext cx="636175" cy="530825"/>
            </a:xfrm>
            <a:prstGeom prst="straightConnector1">
              <a:avLst/>
            </a:prstGeom>
            <a:ln w="38100">
              <a:solidFill>
                <a:srgbClr val="F09456"/>
              </a:solidFill>
              <a:prstDash val="lgDash"/>
              <a:tailEnd type="triangle"/>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381438" y="5801226"/>
            <a:ext cx="8438814" cy="23121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3366"/>
                </a:solidFill>
                <a:latin typeface="+mj-lt"/>
              </a:rPr>
              <a:t>ENS Recipients</a:t>
            </a:r>
          </a:p>
        </p:txBody>
      </p:sp>
      <p:sp>
        <p:nvSpPr>
          <p:cNvPr id="35" name="Rectangle 34"/>
          <p:cNvSpPr/>
          <p:nvPr/>
        </p:nvSpPr>
        <p:spPr>
          <a:xfrm>
            <a:off x="381437" y="1172757"/>
            <a:ext cx="8422378" cy="254520"/>
          </a:xfrm>
          <a:prstGeom prst="rect">
            <a:avLst/>
          </a:prstGeom>
          <a:solidFill>
            <a:srgbClr val="FFE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3366"/>
                </a:solidFill>
                <a:latin typeface="+mj-lt"/>
              </a:rPr>
              <a:t>Data Submitters – Acute Care Hospitals</a:t>
            </a:r>
          </a:p>
        </p:txBody>
      </p:sp>
    </p:spTree>
    <p:extLst>
      <p:ext uri="{BB962C8B-B14F-4D97-AF65-F5344CB8AC3E}">
        <p14:creationId xmlns:p14="http://schemas.microsoft.com/office/powerpoint/2010/main" val="8811775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ctrTitle"/>
          </p:nvPr>
        </p:nvSpPr>
        <p:spPr>
          <a:xfrm>
            <a:off x="2895603" y="3406782"/>
            <a:ext cx="6184900" cy="1470025"/>
          </a:xfrm>
        </p:spPr>
        <p:txBody>
          <a:bodyPr/>
          <a:lstStyle/>
          <a:p>
            <a:pPr algn="ctr" eaLnBrk="1" hangingPunct="1"/>
            <a:r>
              <a:rPr lang="en-US" sz="2800" b="1" dirty="0">
                <a:solidFill>
                  <a:schemeClr val="tx1"/>
                </a:solidFill>
              </a:rPr>
              <a:t>Thank you!</a:t>
            </a:r>
          </a:p>
        </p:txBody>
      </p:sp>
      <p:sp>
        <p:nvSpPr>
          <p:cNvPr id="2" name="Slide Number Placeholder 1"/>
          <p:cNvSpPr>
            <a:spLocks noGrp="1"/>
          </p:cNvSpPr>
          <p:nvPr>
            <p:ph type="sldNum" sz="quarter" idx="11"/>
          </p:nvPr>
        </p:nvSpPr>
        <p:spPr/>
        <p:txBody>
          <a:bodyPr/>
          <a:lstStyle/>
          <a:p>
            <a:pPr>
              <a:defRPr/>
            </a:pPr>
            <a:fld id="{48D10188-EC4D-40C7-880F-CA7F1DBEE75A}" type="slidenum">
              <a:rPr lang="en-US" smtClean="0"/>
              <a:pPr>
                <a:defRPr/>
              </a:pPr>
              <a:t>50</a:t>
            </a:fld>
            <a:endParaRPr lang="en-US" dirty="0"/>
          </a:p>
        </p:txBody>
      </p:sp>
    </p:spTree>
    <p:extLst>
      <p:ext uri="{BB962C8B-B14F-4D97-AF65-F5344CB8AC3E}">
        <p14:creationId xmlns:p14="http://schemas.microsoft.com/office/powerpoint/2010/main" val="2279968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p:cNvSpPr>
            <a:spLocks noGrp="1"/>
          </p:cNvSpPr>
          <p:nvPr>
            <p:ph type="sldNum" sz="quarter" idx="8"/>
          </p:nvPr>
        </p:nvSpPr>
        <p:spPr>
          <a:xfrm>
            <a:off x="3984626" y="6570658"/>
            <a:ext cx="685800" cy="287341"/>
          </a:xfrm>
          <a:prstGeom prst="rect">
            <a:avLst/>
          </a:prstGeom>
        </p:spPr>
        <p:txBody>
          <a:bodyPr/>
          <a:lstStyle>
            <a:defPPr>
              <a:defRPr lang="en-US"/>
            </a:defPPr>
            <a:lvl1pPr marL="0" algn="ctr" defTabSz="914400" rtl="0" eaLnBrk="1" fontAlgn="base" latinLnBrk="0" hangingPunct="1">
              <a:spcBef>
                <a:spcPct val="0"/>
              </a:spcBef>
              <a:spcAft>
                <a:spcPct val="0"/>
              </a:spcAft>
              <a:defRPr sz="1000" kern="1200">
                <a:solidFill>
                  <a:schemeClr val="tx1"/>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fld id="{5F16A49A-8685-407F-8397-D80720980919}" type="slidenum">
              <a:rPr lang="en-US" smtClean="0"/>
              <a:pPr lvl="0"/>
              <a:t>6</a:t>
            </a:fld>
            <a:endParaRPr lang="en-US" dirty="0">
              <a:solidFill>
                <a:schemeClr val="bg1"/>
              </a:solidFill>
            </a:endParaRPr>
          </a:p>
        </p:txBody>
      </p:sp>
      <p:sp>
        <p:nvSpPr>
          <p:cNvPr id="2" name="Title 1"/>
          <p:cNvSpPr>
            <a:spLocks noGrp="1"/>
          </p:cNvSpPr>
          <p:nvPr>
            <p:ph type="title"/>
          </p:nvPr>
        </p:nvSpPr>
        <p:spPr>
          <a:xfrm>
            <a:off x="844177" y="76314"/>
            <a:ext cx="6372947" cy="696626"/>
          </a:xfrm>
        </p:spPr>
        <p:txBody>
          <a:bodyPr/>
          <a:lstStyle/>
          <a:p>
            <a:r>
              <a:rPr lang="en-US" sz="2400" dirty="0"/>
              <a:t>Statewide ENS Framework: Detail view</a:t>
            </a:r>
          </a:p>
        </p:txBody>
      </p:sp>
      <p:grpSp>
        <p:nvGrpSpPr>
          <p:cNvPr id="6" name="Group 5"/>
          <p:cNvGrpSpPr/>
          <p:nvPr/>
        </p:nvGrpSpPr>
        <p:grpSpPr>
          <a:xfrm>
            <a:off x="265472" y="1080146"/>
            <a:ext cx="8530184" cy="5541830"/>
            <a:chOff x="265472" y="982172"/>
            <a:chExt cx="8530184" cy="5541830"/>
          </a:xfrm>
        </p:grpSpPr>
        <p:sp>
          <p:nvSpPr>
            <p:cNvPr id="4" name="Rectangle 3"/>
            <p:cNvSpPr/>
            <p:nvPr/>
          </p:nvSpPr>
          <p:spPr>
            <a:xfrm>
              <a:off x="434143" y="1144289"/>
              <a:ext cx="2209800" cy="969818"/>
            </a:xfrm>
            <a:prstGeom prst="rect">
              <a:avLst/>
            </a:prstGeom>
            <a:solidFill>
              <a:srgbClr val="003366"/>
            </a:solid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latin typeface="+mj-lt"/>
                </a:rPr>
                <a:t>Boston Hospital</a:t>
              </a:r>
            </a:p>
          </p:txBody>
        </p:sp>
        <p:cxnSp>
          <p:nvCxnSpPr>
            <p:cNvPr id="11" name="Straight Arrow Connector 10"/>
            <p:cNvCxnSpPr>
              <a:stCxn id="4" idx="2"/>
              <a:endCxn id="31" idx="0"/>
            </p:cNvCxnSpPr>
            <p:nvPr/>
          </p:nvCxnSpPr>
          <p:spPr>
            <a:xfrm flipH="1">
              <a:off x="1537163" y="2114107"/>
              <a:ext cx="1880" cy="1037360"/>
            </a:xfrm>
            <a:prstGeom prst="straightConnector1">
              <a:avLst/>
            </a:prstGeom>
            <a:ln w="28575">
              <a:solidFill>
                <a:srgbClr val="003366"/>
              </a:solidFill>
              <a:tailEnd type="triangle"/>
            </a:ln>
          </p:spPr>
          <p:style>
            <a:lnRef idx="2">
              <a:schemeClr val="dk1"/>
            </a:lnRef>
            <a:fillRef idx="0">
              <a:schemeClr val="dk1"/>
            </a:fillRef>
            <a:effectRef idx="1">
              <a:schemeClr val="dk1"/>
            </a:effectRef>
            <a:fontRef idx="minor">
              <a:schemeClr val="tx1"/>
            </a:fontRef>
          </p:style>
        </p:cxnSp>
        <p:cxnSp>
          <p:nvCxnSpPr>
            <p:cNvPr id="13" name="Straight Arrow Connector 12"/>
            <p:cNvCxnSpPr>
              <a:stCxn id="31" idx="2"/>
              <a:endCxn id="19" idx="0"/>
            </p:cNvCxnSpPr>
            <p:nvPr/>
          </p:nvCxnSpPr>
          <p:spPr>
            <a:xfrm>
              <a:off x="1537163" y="4072202"/>
              <a:ext cx="1880" cy="666065"/>
            </a:xfrm>
            <a:prstGeom prst="straightConnector1">
              <a:avLst/>
            </a:prstGeom>
            <a:ln w="28575">
              <a:solidFill>
                <a:srgbClr val="003366"/>
              </a:solidFill>
              <a:tailEnd type="triangle"/>
            </a:ln>
          </p:spPr>
          <p:style>
            <a:lnRef idx="2">
              <a:schemeClr val="dk1"/>
            </a:lnRef>
            <a:fillRef idx="0">
              <a:schemeClr val="dk1"/>
            </a:fillRef>
            <a:effectRef idx="1">
              <a:schemeClr val="dk1"/>
            </a:effectRef>
            <a:fontRef idx="minor">
              <a:schemeClr val="tx1"/>
            </a:fontRef>
          </p:style>
        </p:cxnSp>
        <p:sp>
          <p:nvSpPr>
            <p:cNvPr id="42" name="TextBox 41"/>
            <p:cNvSpPr txBox="1"/>
            <p:nvPr/>
          </p:nvSpPr>
          <p:spPr>
            <a:xfrm>
              <a:off x="3337757" y="982172"/>
              <a:ext cx="5457899" cy="830997"/>
            </a:xfrm>
            <a:prstGeom prst="rect">
              <a:avLst/>
            </a:prstGeom>
            <a:solidFill>
              <a:srgbClr val="FFEFAB"/>
            </a:solidFill>
            <a:ln>
              <a:noFill/>
            </a:ln>
          </p:spPr>
          <p:txBody>
            <a:bodyPr wrap="square" tIns="0" bIns="0" rtlCol="0">
              <a:spAutoFit/>
            </a:bodyPr>
            <a:lstStyle/>
            <a:p>
              <a:pPr marL="230188" indent="-230188">
                <a:buFont typeface="+mj-lt"/>
                <a:buAutoNum type="arabicPeriod"/>
              </a:pPr>
              <a:r>
                <a:rPr lang="en-US" sz="1350" b="1" dirty="0">
                  <a:solidFill>
                    <a:srgbClr val="003366"/>
                  </a:solidFill>
                  <a:latin typeface="+mj-lt"/>
                </a:rPr>
                <a:t>Boston Hospital sends ADT to </a:t>
              </a:r>
              <a:r>
                <a:rPr lang="en-US" sz="1350" b="1" dirty="0" err="1">
                  <a:solidFill>
                    <a:srgbClr val="003366"/>
                  </a:solidFill>
                  <a:latin typeface="+mj-lt"/>
                </a:rPr>
                <a:t>ENS</a:t>
              </a:r>
              <a:r>
                <a:rPr lang="en-US" sz="1350" b="1" dirty="0">
                  <a:solidFill>
                    <a:srgbClr val="003366"/>
                  </a:solidFill>
                  <a:latin typeface="+mj-lt"/>
                </a:rPr>
                <a:t> 1</a:t>
              </a:r>
            </a:p>
            <a:p>
              <a:pPr marL="230188" indent="-230188">
                <a:buFont typeface="+mj-lt"/>
                <a:buAutoNum type="arabicPeriod"/>
              </a:pPr>
              <a:r>
                <a:rPr lang="en-US" sz="1350" b="1" dirty="0">
                  <a:solidFill>
                    <a:srgbClr val="003366"/>
                  </a:solidFill>
                  <a:latin typeface="+mj-lt"/>
                </a:rPr>
                <a:t>ENS 1 runs own matching algorithm, positive match for client, notification sent to Boston PCP</a:t>
              </a:r>
              <a:r>
                <a:rPr lang="en-US" sz="1350" dirty="0">
                  <a:solidFill>
                    <a:srgbClr val="003366"/>
                  </a:solidFill>
                  <a:latin typeface="+mj-lt"/>
                </a:rPr>
                <a:t> (Boston CP does not yet know that their patient was seen at Boston Hospital)</a:t>
              </a:r>
            </a:p>
          </p:txBody>
        </p:sp>
        <p:sp>
          <p:nvSpPr>
            <p:cNvPr id="19" name="Rectangle 18"/>
            <p:cNvSpPr/>
            <p:nvPr/>
          </p:nvSpPr>
          <p:spPr>
            <a:xfrm>
              <a:off x="434143" y="4738267"/>
              <a:ext cx="2209800" cy="969818"/>
            </a:xfrm>
            <a:prstGeom prst="rect">
              <a:avLst/>
            </a:prstGeom>
            <a:solidFill>
              <a:srgbClr val="003366"/>
            </a:solid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latin typeface="+mj-lt"/>
                </a:rPr>
                <a:t>Boston PCP</a:t>
              </a:r>
            </a:p>
          </p:txBody>
        </p:sp>
        <p:sp>
          <p:nvSpPr>
            <p:cNvPr id="8" name="Rectangle 7"/>
            <p:cNvSpPr/>
            <p:nvPr/>
          </p:nvSpPr>
          <p:spPr>
            <a:xfrm>
              <a:off x="963561" y="2273664"/>
              <a:ext cx="403123" cy="373626"/>
            </a:xfrm>
            <a:prstGeom prst="rect">
              <a:avLst/>
            </a:prstGeom>
            <a:solidFill>
              <a:srgbClr val="FFE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003366"/>
                  </a:solidFill>
                  <a:latin typeface="+mj-lt"/>
                </a:rPr>
                <a:t>1</a:t>
              </a:r>
            </a:p>
          </p:txBody>
        </p:sp>
        <p:sp>
          <p:nvSpPr>
            <p:cNvPr id="28" name="Rectangle 27"/>
            <p:cNvSpPr/>
            <p:nvPr/>
          </p:nvSpPr>
          <p:spPr>
            <a:xfrm>
              <a:off x="265472" y="982172"/>
              <a:ext cx="2575244" cy="4874419"/>
            </a:xfrm>
            <a:prstGeom prst="rect">
              <a:avLst/>
            </a:prstGeom>
            <a:noFill/>
            <a:ln>
              <a:solidFill>
                <a:srgbClr val="1B44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63561" y="4235206"/>
              <a:ext cx="403123" cy="373626"/>
            </a:xfrm>
            <a:prstGeom prst="rect">
              <a:avLst/>
            </a:prstGeom>
            <a:solidFill>
              <a:srgbClr val="FFE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003366"/>
                  </a:solidFill>
                  <a:latin typeface="+mj-lt"/>
                </a:rPr>
                <a:t>2</a:t>
              </a:r>
            </a:p>
          </p:txBody>
        </p:sp>
        <p:sp>
          <p:nvSpPr>
            <p:cNvPr id="29" name="Rectangle 28"/>
            <p:cNvSpPr/>
            <p:nvPr/>
          </p:nvSpPr>
          <p:spPr>
            <a:xfrm>
              <a:off x="265472" y="5856593"/>
              <a:ext cx="2575244" cy="299502"/>
            </a:xfrm>
            <a:prstGeom prst="rect">
              <a:avLst/>
            </a:prstGeom>
            <a:solidFill>
              <a:srgbClr val="FFE46F"/>
            </a:solidFill>
            <a:ln>
              <a:solidFill>
                <a:srgbClr val="FFE4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3366"/>
                  </a:solidFill>
                  <a:latin typeface="+mj-lt"/>
                </a:rPr>
                <a:t>Governance: BAA (CE1/BA1)</a:t>
              </a:r>
            </a:p>
          </p:txBody>
        </p:sp>
        <p:sp>
          <p:nvSpPr>
            <p:cNvPr id="31" name="Rectangle: Rounded Corners 30"/>
            <p:cNvSpPr/>
            <p:nvPr/>
          </p:nvSpPr>
          <p:spPr>
            <a:xfrm>
              <a:off x="749735" y="3151467"/>
              <a:ext cx="1574856" cy="92073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b="1" dirty="0">
                  <a:solidFill>
                    <a:srgbClr val="003366"/>
                  </a:solidFill>
                  <a:latin typeface="+mj-lt"/>
                </a:rPr>
                <a:t>Certified ENS 1</a:t>
              </a:r>
            </a:p>
            <a:p>
              <a:pPr algn="ctr"/>
              <a:r>
                <a:rPr lang="en-US" sz="1400" b="1" u="sng" dirty="0">
                  <a:solidFill>
                    <a:srgbClr val="003366"/>
                  </a:solidFill>
                  <a:latin typeface="+mj-lt"/>
                </a:rPr>
                <a:t>Subscriptions</a:t>
              </a:r>
            </a:p>
            <a:p>
              <a:pPr algn="ctr"/>
              <a:r>
                <a:rPr lang="en-US" sz="1200" b="1" dirty="0">
                  <a:solidFill>
                    <a:srgbClr val="003366"/>
                  </a:solidFill>
                  <a:latin typeface="+mj-lt"/>
                </a:rPr>
                <a:t>Boston Hospital</a:t>
              </a:r>
            </a:p>
            <a:p>
              <a:pPr algn="ctr"/>
              <a:r>
                <a:rPr lang="en-US" sz="1200" b="1" dirty="0">
                  <a:solidFill>
                    <a:srgbClr val="003366"/>
                  </a:solidFill>
                  <a:latin typeface="+mj-lt"/>
                </a:rPr>
                <a:t>Boston PCP </a:t>
              </a:r>
            </a:p>
          </p:txBody>
        </p:sp>
        <p:sp>
          <p:nvSpPr>
            <p:cNvPr id="51" name="Rectangle 50"/>
            <p:cNvSpPr/>
            <p:nvPr/>
          </p:nvSpPr>
          <p:spPr>
            <a:xfrm>
              <a:off x="265472" y="6173072"/>
              <a:ext cx="8466517" cy="350930"/>
            </a:xfrm>
            <a:prstGeom prst="rect">
              <a:avLst/>
            </a:prstGeom>
            <a:solidFill>
              <a:srgbClr val="003366"/>
            </a:solid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mj-lt"/>
                </a:rPr>
                <a:t>Federal obligations: HIPAA and 42 CFR Part 2 | State obligations: HIV and genetic testing</a:t>
              </a:r>
            </a:p>
          </p:txBody>
        </p:sp>
      </p:grpSp>
      <p:grpSp>
        <p:nvGrpSpPr>
          <p:cNvPr id="12" name="Group 11"/>
          <p:cNvGrpSpPr/>
          <p:nvPr/>
        </p:nvGrpSpPr>
        <p:grpSpPr>
          <a:xfrm>
            <a:off x="2324590" y="1958347"/>
            <a:ext cx="6471066" cy="2218743"/>
            <a:chOff x="2324590" y="1860373"/>
            <a:chExt cx="6471066" cy="2218743"/>
          </a:xfrm>
        </p:grpSpPr>
        <p:cxnSp>
          <p:nvCxnSpPr>
            <p:cNvPr id="26" name="Connector: Curved 25"/>
            <p:cNvCxnSpPr>
              <a:stCxn id="31" idx="3"/>
              <a:endCxn id="32" idx="1"/>
            </p:cNvCxnSpPr>
            <p:nvPr/>
          </p:nvCxnSpPr>
          <p:spPr>
            <a:xfrm flipV="1">
              <a:off x="2324591" y="3611153"/>
              <a:ext cx="1338689" cy="682"/>
            </a:xfrm>
            <a:prstGeom prst="curvedConnector3">
              <a:avLst>
                <a:gd name="adj1" fmla="val 50000"/>
              </a:avLst>
            </a:prstGeom>
            <a:ln w="28575">
              <a:solidFill>
                <a:srgbClr val="003366"/>
              </a:solidFill>
              <a:prstDash val="sysDot"/>
              <a:tailEnd type="triangle"/>
            </a:ln>
          </p:spPr>
          <p:style>
            <a:lnRef idx="2">
              <a:schemeClr val="dk1"/>
            </a:lnRef>
            <a:fillRef idx="0">
              <a:schemeClr val="dk1"/>
            </a:fillRef>
            <a:effectRef idx="1">
              <a:schemeClr val="dk1"/>
            </a:effectRef>
            <a:fontRef idx="minor">
              <a:schemeClr val="tx1"/>
            </a:fontRef>
          </p:style>
        </p:cxnSp>
        <p:sp>
          <p:nvSpPr>
            <p:cNvPr id="23" name="Rectangle 22"/>
            <p:cNvSpPr/>
            <p:nvPr/>
          </p:nvSpPr>
          <p:spPr>
            <a:xfrm>
              <a:off x="2983472" y="3184126"/>
              <a:ext cx="403123" cy="33573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003366"/>
                  </a:solidFill>
                  <a:latin typeface="+mj-lt"/>
                </a:rPr>
                <a:t>3</a:t>
              </a:r>
            </a:p>
          </p:txBody>
        </p:sp>
        <p:cxnSp>
          <p:nvCxnSpPr>
            <p:cNvPr id="47" name="Connector: Curved 25"/>
            <p:cNvCxnSpPr/>
            <p:nvPr/>
          </p:nvCxnSpPr>
          <p:spPr>
            <a:xfrm flipV="1">
              <a:off x="2324590" y="3886454"/>
              <a:ext cx="4314613" cy="539"/>
            </a:xfrm>
            <a:prstGeom prst="curvedConnector3">
              <a:avLst>
                <a:gd name="adj1" fmla="val 50000"/>
              </a:avLst>
            </a:prstGeom>
            <a:ln w="28575">
              <a:solidFill>
                <a:srgbClr val="003366"/>
              </a:solidFill>
              <a:prstDash val="sysDot"/>
              <a:tailEnd type="triangle"/>
            </a:ln>
          </p:spPr>
          <p:style>
            <a:lnRef idx="2">
              <a:schemeClr val="dk1"/>
            </a:lnRef>
            <a:fillRef idx="0">
              <a:schemeClr val="dk1"/>
            </a:fillRef>
            <a:effectRef idx="1">
              <a:schemeClr val="dk1"/>
            </a:effectRef>
            <a:fontRef idx="minor">
              <a:schemeClr val="tx1"/>
            </a:fontRef>
          </p:style>
        </p:cxnSp>
        <p:sp>
          <p:nvSpPr>
            <p:cNvPr id="32" name="Rectangle: Rounded Corners 31"/>
            <p:cNvSpPr/>
            <p:nvPr/>
          </p:nvSpPr>
          <p:spPr>
            <a:xfrm>
              <a:off x="3663280" y="3143189"/>
              <a:ext cx="1558752" cy="93592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b="1" dirty="0">
                  <a:solidFill>
                    <a:srgbClr val="003366"/>
                  </a:solidFill>
                  <a:latin typeface="+mj-lt"/>
                </a:rPr>
                <a:t>Certified ENS 2</a:t>
              </a:r>
            </a:p>
            <a:p>
              <a:pPr algn="ctr"/>
              <a:r>
                <a:rPr lang="en-US" sz="1400" b="1" u="sng" dirty="0">
                  <a:solidFill>
                    <a:srgbClr val="003366"/>
                  </a:solidFill>
                  <a:latin typeface="+mj-lt"/>
                </a:rPr>
                <a:t>Subscriptions</a:t>
              </a:r>
            </a:p>
            <a:p>
              <a:pPr algn="ctr"/>
              <a:r>
                <a:rPr lang="en-US" sz="1200" b="1" dirty="0">
                  <a:solidFill>
                    <a:srgbClr val="003366"/>
                  </a:solidFill>
                  <a:latin typeface="+mj-lt"/>
                </a:rPr>
                <a:t>Boston CP</a:t>
              </a:r>
            </a:p>
          </p:txBody>
        </p:sp>
        <p:sp>
          <p:nvSpPr>
            <p:cNvPr id="48" name="Rectangle 47"/>
            <p:cNvSpPr/>
            <p:nvPr/>
          </p:nvSpPr>
          <p:spPr>
            <a:xfrm>
              <a:off x="5752293" y="3385331"/>
              <a:ext cx="403123" cy="33573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003366"/>
                  </a:solidFill>
                  <a:latin typeface="+mj-lt"/>
                </a:rPr>
                <a:t>3</a:t>
              </a:r>
            </a:p>
          </p:txBody>
        </p:sp>
        <p:sp>
          <p:nvSpPr>
            <p:cNvPr id="49" name="Rectangle: Rounded Corners 48"/>
            <p:cNvSpPr/>
            <p:nvPr/>
          </p:nvSpPr>
          <p:spPr>
            <a:xfrm>
              <a:off x="6639203" y="3151467"/>
              <a:ext cx="1558752" cy="92764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b="1" dirty="0">
                  <a:solidFill>
                    <a:srgbClr val="003366"/>
                  </a:solidFill>
                  <a:latin typeface="+mj-lt"/>
                </a:rPr>
                <a:t>Certified ENS 3</a:t>
              </a:r>
            </a:p>
            <a:p>
              <a:pPr algn="ctr"/>
              <a:r>
                <a:rPr lang="en-US" sz="1400" b="1" u="sng" dirty="0">
                  <a:solidFill>
                    <a:srgbClr val="003366"/>
                  </a:solidFill>
                  <a:latin typeface="+mj-lt"/>
                </a:rPr>
                <a:t>Subscriptions</a:t>
              </a:r>
            </a:p>
            <a:p>
              <a:pPr algn="ctr"/>
              <a:r>
                <a:rPr lang="en-US" sz="1200" b="1" dirty="0">
                  <a:solidFill>
                    <a:srgbClr val="003366"/>
                  </a:solidFill>
                  <a:latin typeface="+mj-lt"/>
                </a:rPr>
                <a:t>Cape PCP</a:t>
              </a:r>
            </a:p>
          </p:txBody>
        </p:sp>
        <p:sp>
          <p:nvSpPr>
            <p:cNvPr id="58" name="TextBox 57"/>
            <p:cNvSpPr txBox="1"/>
            <p:nvPr/>
          </p:nvSpPr>
          <p:spPr>
            <a:xfrm>
              <a:off x="3337757" y="1860373"/>
              <a:ext cx="5457899" cy="207749"/>
            </a:xfrm>
            <a:prstGeom prst="rect">
              <a:avLst/>
            </a:prstGeom>
            <a:solidFill>
              <a:schemeClr val="accent1">
                <a:lumMod val="20000"/>
                <a:lumOff val="80000"/>
              </a:schemeClr>
            </a:solidFill>
            <a:ln>
              <a:noFill/>
            </a:ln>
          </p:spPr>
          <p:txBody>
            <a:bodyPr wrap="square" tIns="0" bIns="0" rtlCol="0">
              <a:spAutoFit/>
            </a:bodyPr>
            <a:lstStyle/>
            <a:p>
              <a:pPr marL="228600" indent="-223838">
                <a:buFont typeface="+mj-lt"/>
                <a:buAutoNum type="arabicPeriod" startAt="3"/>
              </a:pPr>
              <a:r>
                <a:rPr lang="en-US" sz="1350" b="1" dirty="0">
                  <a:solidFill>
                    <a:srgbClr val="003366"/>
                  </a:solidFill>
                  <a:latin typeface="+mj-lt"/>
                </a:rPr>
                <a:t>ENS 1 also sends ADT copy to ENS 2 and ENS 3</a:t>
              </a:r>
            </a:p>
          </p:txBody>
        </p:sp>
      </p:grpSp>
      <p:grpSp>
        <p:nvGrpSpPr>
          <p:cNvPr id="15" name="Group 14"/>
          <p:cNvGrpSpPr/>
          <p:nvPr/>
        </p:nvGrpSpPr>
        <p:grpSpPr>
          <a:xfrm>
            <a:off x="3337757" y="2660277"/>
            <a:ext cx="5457899" cy="3593792"/>
            <a:chOff x="3337757" y="2562303"/>
            <a:chExt cx="5457899" cy="3593792"/>
          </a:xfrm>
        </p:grpSpPr>
        <p:sp>
          <p:nvSpPr>
            <p:cNvPr id="33" name="Rectangle 32"/>
            <p:cNvSpPr/>
            <p:nvPr/>
          </p:nvSpPr>
          <p:spPr>
            <a:xfrm>
              <a:off x="6320029" y="4734423"/>
              <a:ext cx="2209800" cy="96981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mj-lt"/>
                </a:rPr>
                <a:t>ADT deleted</a:t>
              </a:r>
            </a:p>
          </p:txBody>
        </p:sp>
        <p:sp>
          <p:nvSpPr>
            <p:cNvPr id="41" name="TextBox 40"/>
            <p:cNvSpPr txBox="1"/>
            <p:nvPr/>
          </p:nvSpPr>
          <p:spPr>
            <a:xfrm>
              <a:off x="7552927" y="4211203"/>
              <a:ext cx="419100" cy="523220"/>
            </a:xfrm>
            <a:prstGeom prst="rect">
              <a:avLst/>
            </a:prstGeom>
            <a:noFill/>
          </p:spPr>
          <p:txBody>
            <a:bodyPr wrap="square" rtlCol="0">
              <a:spAutoFit/>
            </a:bodyPr>
            <a:lstStyle/>
            <a:p>
              <a:pPr algn="ctr"/>
              <a:r>
                <a:rPr lang="en-US" sz="2800" dirty="0">
                  <a:solidFill>
                    <a:srgbClr val="FF0000"/>
                  </a:solidFill>
                  <a:latin typeface="+mj-lt"/>
                  <a:sym typeface="Wingdings" panose="05000000000000000000" pitchFamily="2" charset="2"/>
                </a:rPr>
                <a:t></a:t>
              </a:r>
              <a:endParaRPr lang="en-US" sz="2800" dirty="0">
                <a:solidFill>
                  <a:srgbClr val="FF0000"/>
                </a:solidFill>
                <a:latin typeface="+mj-lt"/>
              </a:endParaRPr>
            </a:p>
          </p:txBody>
        </p:sp>
        <p:sp>
          <p:nvSpPr>
            <p:cNvPr id="43" name="Rectangle 42"/>
            <p:cNvSpPr/>
            <p:nvPr/>
          </p:nvSpPr>
          <p:spPr>
            <a:xfrm>
              <a:off x="6155416" y="4206456"/>
              <a:ext cx="2575244" cy="1650136"/>
            </a:xfrm>
            <a:prstGeom prst="rect">
              <a:avLst/>
            </a:prstGeom>
            <a:no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6155416" y="5856592"/>
              <a:ext cx="2575244" cy="299503"/>
            </a:xfrm>
            <a:prstGeom prst="rect">
              <a:avLst/>
            </a:prstGeom>
            <a:solidFill>
              <a:srgbClr val="F7C7A7"/>
            </a:solidFill>
            <a:ln>
              <a:solidFill>
                <a:srgbClr val="F7C7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3366"/>
                  </a:solidFill>
                  <a:latin typeface="+mj-lt"/>
                </a:rPr>
                <a:t>Governance: State</a:t>
              </a:r>
            </a:p>
          </p:txBody>
        </p:sp>
        <p:sp>
          <p:nvSpPr>
            <p:cNvPr id="46" name="Rectangle 45"/>
            <p:cNvSpPr/>
            <p:nvPr/>
          </p:nvSpPr>
          <p:spPr>
            <a:xfrm>
              <a:off x="6814002" y="4301544"/>
              <a:ext cx="403123" cy="335735"/>
            </a:xfrm>
            <a:prstGeom prst="rect">
              <a:avLst/>
            </a:prstGeom>
            <a:solidFill>
              <a:srgbClr val="F7C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003366"/>
                  </a:solidFill>
                  <a:latin typeface="+mj-lt"/>
                </a:rPr>
                <a:t>5</a:t>
              </a:r>
            </a:p>
          </p:txBody>
        </p:sp>
        <p:cxnSp>
          <p:nvCxnSpPr>
            <p:cNvPr id="57" name="Straight Arrow Connector 56"/>
            <p:cNvCxnSpPr/>
            <p:nvPr/>
          </p:nvCxnSpPr>
          <p:spPr>
            <a:xfrm>
              <a:off x="7441158" y="4079117"/>
              <a:ext cx="1880" cy="634717"/>
            </a:xfrm>
            <a:prstGeom prst="straightConnector1">
              <a:avLst/>
            </a:prstGeom>
            <a:ln w="28575">
              <a:solidFill>
                <a:srgbClr val="003366"/>
              </a:solidFill>
              <a:tailEnd type="triangle"/>
            </a:ln>
          </p:spPr>
          <p:style>
            <a:lnRef idx="2">
              <a:schemeClr val="dk1"/>
            </a:lnRef>
            <a:fillRef idx="0">
              <a:schemeClr val="dk1"/>
            </a:fillRef>
            <a:effectRef idx="1">
              <a:schemeClr val="dk1"/>
            </a:effectRef>
            <a:fontRef idx="minor">
              <a:schemeClr val="tx1"/>
            </a:fontRef>
          </p:style>
        </p:cxnSp>
        <p:sp>
          <p:nvSpPr>
            <p:cNvPr id="59" name="TextBox 58"/>
            <p:cNvSpPr txBox="1"/>
            <p:nvPr/>
          </p:nvSpPr>
          <p:spPr>
            <a:xfrm>
              <a:off x="3337757" y="2562303"/>
              <a:ext cx="5457899" cy="415498"/>
            </a:xfrm>
            <a:prstGeom prst="rect">
              <a:avLst/>
            </a:prstGeom>
            <a:solidFill>
              <a:srgbClr val="F7C7A7"/>
            </a:solidFill>
            <a:ln>
              <a:noFill/>
            </a:ln>
          </p:spPr>
          <p:txBody>
            <a:bodyPr wrap="square" tIns="0" bIns="0" rtlCol="0">
              <a:spAutoFit/>
            </a:bodyPr>
            <a:lstStyle/>
            <a:p>
              <a:pPr marL="223838" indent="-223838">
                <a:buFont typeface="+mj-lt"/>
                <a:buAutoNum type="arabicPeriod" startAt="5"/>
              </a:pPr>
              <a:r>
                <a:rPr lang="en-US" sz="1350" b="1" dirty="0">
                  <a:latin typeface="+mj-lt"/>
                </a:rPr>
                <a:t>ENS 3 runs own matching algorithm, there is </a:t>
              </a:r>
              <a:r>
                <a:rPr lang="en-US" sz="1350" b="1" u="sng" dirty="0">
                  <a:latin typeface="+mj-lt"/>
                </a:rPr>
                <a:t>no</a:t>
              </a:r>
              <a:r>
                <a:rPr lang="en-US" sz="1350" b="1" dirty="0">
                  <a:latin typeface="+mj-lt"/>
                </a:rPr>
                <a:t> positive patient match </a:t>
              </a:r>
              <a:r>
                <a:rPr lang="en-US" sz="1350" b="1" dirty="0">
                  <a:solidFill>
                    <a:srgbClr val="FF0000"/>
                  </a:solidFill>
                  <a:sym typeface="Wingdings" panose="05000000000000000000" pitchFamily="2" charset="2"/>
                </a:rPr>
                <a:t>, </a:t>
              </a:r>
              <a:r>
                <a:rPr lang="en-US" sz="1350" b="1" dirty="0">
                  <a:latin typeface="+mj-lt"/>
                </a:rPr>
                <a:t>ADT data deleted, retaining only audit data</a:t>
              </a:r>
            </a:p>
          </p:txBody>
        </p:sp>
      </p:grpSp>
      <p:grpSp>
        <p:nvGrpSpPr>
          <p:cNvPr id="14" name="Group 13"/>
          <p:cNvGrpSpPr/>
          <p:nvPr/>
        </p:nvGrpSpPr>
        <p:grpSpPr>
          <a:xfrm>
            <a:off x="3155034" y="2212081"/>
            <a:ext cx="5640622" cy="4041988"/>
            <a:chOff x="3155034" y="2114107"/>
            <a:chExt cx="5640622" cy="4041988"/>
          </a:xfrm>
        </p:grpSpPr>
        <p:sp>
          <p:nvSpPr>
            <p:cNvPr id="7" name="Rectangle 6"/>
            <p:cNvSpPr/>
            <p:nvPr/>
          </p:nvSpPr>
          <p:spPr>
            <a:xfrm>
              <a:off x="3337757" y="4731864"/>
              <a:ext cx="2209800" cy="969818"/>
            </a:xfrm>
            <a:prstGeom prst="rect">
              <a:avLst/>
            </a:prstGeom>
            <a:solidFill>
              <a:srgbClr val="003366"/>
            </a:solid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latin typeface="+mj-lt"/>
                </a:rPr>
                <a:t>Boston CP</a:t>
              </a:r>
            </a:p>
          </p:txBody>
        </p:sp>
        <p:sp>
          <p:nvSpPr>
            <p:cNvPr id="39" name="TextBox 38"/>
            <p:cNvSpPr txBox="1"/>
            <p:nvPr/>
          </p:nvSpPr>
          <p:spPr>
            <a:xfrm>
              <a:off x="4517588" y="4208431"/>
              <a:ext cx="381000" cy="523220"/>
            </a:xfrm>
            <a:prstGeom prst="rect">
              <a:avLst/>
            </a:prstGeom>
            <a:noFill/>
          </p:spPr>
          <p:txBody>
            <a:bodyPr wrap="square" rtlCol="0">
              <a:spAutoFit/>
            </a:bodyPr>
            <a:lstStyle/>
            <a:p>
              <a:r>
                <a:rPr lang="en-US" sz="2800" dirty="0">
                  <a:solidFill>
                    <a:srgbClr val="00B050"/>
                  </a:solidFill>
                  <a:latin typeface="+mj-lt"/>
                  <a:sym typeface="Wingdings" panose="05000000000000000000" pitchFamily="2" charset="2"/>
                </a:rPr>
                <a:t></a:t>
              </a:r>
              <a:endParaRPr lang="en-US" sz="2800" dirty="0">
                <a:solidFill>
                  <a:srgbClr val="00B050"/>
                </a:solidFill>
                <a:latin typeface="+mj-lt"/>
              </a:endParaRPr>
            </a:p>
          </p:txBody>
        </p:sp>
        <p:sp>
          <p:nvSpPr>
            <p:cNvPr id="38" name="Rectangle 37"/>
            <p:cNvSpPr/>
            <p:nvPr/>
          </p:nvSpPr>
          <p:spPr>
            <a:xfrm>
              <a:off x="3155034" y="4206456"/>
              <a:ext cx="2575244" cy="1650136"/>
            </a:xfrm>
            <a:prstGeom prst="rect">
              <a:avLst/>
            </a:prstGeom>
            <a:no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3155034" y="5856592"/>
              <a:ext cx="2575244" cy="299503"/>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3366"/>
                  </a:solidFill>
                  <a:latin typeface="+mj-lt"/>
                </a:rPr>
                <a:t>Governance: BAA (CE2/BA2)</a:t>
              </a:r>
            </a:p>
          </p:txBody>
        </p:sp>
        <p:sp>
          <p:nvSpPr>
            <p:cNvPr id="45" name="Rectangle 44"/>
            <p:cNvSpPr/>
            <p:nvPr/>
          </p:nvSpPr>
          <p:spPr>
            <a:xfrm>
              <a:off x="3890888" y="4284561"/>
              <a:ext cx="403123" cy="33573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003366"/>
                  </a:solidFill>
                  <a:latin typeface="+mj-lt"/>
                </a:rPr>
                <a:t>4</a:t>
              </a:r>
            </a:p>
          </p:txBody>
        </p:sp>
        <p:cxnSp>
          <p:nvCxnSpPr>
            <p:cNvPr id="56" name="Straight Arrow Connector 55"/>
            <p:cNvCxnSpPr/>
            <p:nvPr/>
          </p:nvCxnSpPr>
          <p:spPr>
            <a:xfrm>
              <a:off x="4454885" y="4072202"/>
              <a:ext cx="1880" cy="634717"/>
            </a:xfrm>
            <a:prstGeom prst="straightConnector1">
              <a:avLst/>
            </a:prstGeom>
            <a:ln w="28575">
              <a:solidFill>
                <a:srgbClr val="003366"/>
              </a:solidFill>
              <a:tailEnd type="triangle"/>
            </a:ln>
          </p:spPr>
          <p:style>
            <a:lnRef idx="2">
              <a:schemeClr val="dk1"/>
            </a:lnRef>
            <a:fillRef idx="0">
              <a:schemeClr val="dk1"/>
            </a:fillRef>
            <a:effectRef idx="1">
              <a:schemeClr val="dk1"/>
            </a:effectRef>
            <a:fontRef idx="minor">
              <a:schemeClr val="tx1"/>
            </a:fontRef>
          </p:style>
        </p:cxnSp>
        <p:sp>
          <p:nvSpPr>
            <p:cNvPr id="60" name="TextBox 59"/>
            <p:cNvSpPr txBox="1"/>
            <p:nvPr/>
          </p:nvSpPr>
          <p:spPr>
            <a:xfrm>
              <a:off x="3337757" y="2114107"/>
              <a:ext cx="5457899" cy="415498"/>
            </a:xfrm>
            <a:prstGeom prst="rect">
              <a:avLst/>
            </a:prstGeom>
            <a:solidFill>
              <a:schemeClr val="accent6">
                <a:lumMod val="20000"/>
                <a:lumOff val="80000"/>
              </a:schemeClr>
            </a:solidFill>
            <a:ln>
              <a:noFill/>
            </a:ln>
          </p:spPr>
          <p:txBody>
            <a:bodyPr wrap="square" tIns="0" bIns="0" rtlCol="0">
              <a:spAutoFit/>
            </a:bodyPr>
            <a:lstStyle/>
            <a:p>
              <a:pPr marL="223838" indent="-223838">
                <a:buFont typeface="+mj-lt"/>
                <a:buAutoNum type="arabicPeriod" startAt="4"/>
              </a:pPr>
              <a:r>
                <a:rPr lang="en-US" sz="1350" b="1" dirty="0">
                  <a:solidFill>
                    <a:srgbClr val="003366"/>
                  </a:solidFill>
                  <a:latin typeface="+mj-lt"/>
                </a:rPr>
                <a:t>ENS 2 runs own matching algorithm, there is a positive patient match </a:t>
              </a:r>
              <a:r>
                <a:rPr lang="en-US" sz="1350" b="1" dirty="0">
                  <a:solidFill>
                    <a:srgbClr val="003366"/>
                  </a:solidFill>
                  <a:sym typeface="Wingdings" panose="05000000000000000000" pitchFamily="2" charset="2"/>
                </a:rPr>
                <a:t></a:t>
              </a:r>
              <a:r>
                <a:rPr lang="en-US" sz="1350" b="1" dirty="0">
                  <a:solidFill>
                    <a:srgbClr val="003366"/>
                  </a:solidFill>
                  <a:latin typeface="+mj-lt"/>
                </a:rPr>
                <a:t>, notification sent to Boston CP </a:t>
              </a:r>
            </a:p>
          </p:txBody>
        </p:sp>
      </p:grpSp>
    </p:spTree>
    <p:extLst>
      <p:ext uri="{BB962C8B-B14F-4D97-AF65-F5344CB8AC3E}">
        <p14:creationId xmlns:p14="http://schemas.microsoft.com/office/powerpoint/2010/main" val="69887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79357" y="104775"/>
            <a:ext cx="5736236" cy="565150"/>
          </a:xfrm>
        </p:spPr>
        <p:txBody>
          <a:bodyPr/>
          <a:lstStyle/>
          <a:p>
            <a:r>
              <a:rPr lang="en-US" dirty="0"/>
              <a:t>Types of ENS Alerts Provider Organizations are Receiving </a:t>
            </a:r>
          </a:p>
        </p:txBody>
      </p:sp>
      <p:sp>
        <p:nvSpPr>
          <p:cNvPr id="4" name="Slide Number Placeholder 3"/>
          <p:cNvSpPr>
            <a:spLocks noGrp="1"/>
          </p:cNvSpPr>
          <p:nvPr>
            <p:ph type="sldNum" sz="quarter" idx="11"/>
          </p:nvPr>
        </p:nvSpPr>
        <p:spPr/>
        <p:txBody>
          <a:bodyPr/>
          <a:lstStyle/>
          <a:p>
            <a:pPr marL="0" marR="0" lvl="0" indent="0" algn="ctr" defTabSz="454788" rtl="0" eaLnBrk="1" fontAlgn="base" latinLnBrk="0" hangingPunct="1">
              <a:lnSpc>
                <a:spcPct val="100000"/>
              </a:lnSpc>
              <a:spcBef>
                <a:spcPct val="0"/>
              </a:spcBef>
              <a:spcAft>
                <a:spcPct val="0"/>
              </a:spcAft>
              <a:buClrTx/>
              <a:buSzTx/>
              <a:buFontTx/>
              <a:buNone/>
              <a:tabLst/>
              <a:defRPr/>
            </a:pPr>
            <a:fld id="{26A24CCA-F466-43CF-BAB8-FE65B26DBD5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454788"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5" name="Table 4"/>
          <p:cNvGraphicFramePr>
            <a:graphicFrameLocks noGrp="1"/>
          </p:cNvGraphicFramePr>
          <p:nvPr/>
        </p:nvGraphicFramePr>
        <p:xfrm>
          <a:off x="204717" y="1071359"/>
          <a:ext cx="8720920" cy="5616779"/>
        </p:xfrm>
        <a:graphic>
          <a:graphicData uri="http://schemas.openxmlformats.org/drawingml/2006/table">
            <a:tbl>
              <a:tblPr firstRow="1" bandRow="1">
                <a:tableStyleId>{69012ECD-51FC-41F1-AA8D-1B2483CD663E}</a:tableStyleId>
              </a:tblPr>
              <a:tblGrid>
                <a:gridCol w="1813345">
                  <a:extLst>
                    <a:ext uri="{9D8B030D-6E8A-4147-A177-3AD203B41FA5}">
                      <a16:colId xmlns:a16="http://schemas.microsoft.com/office/drawing/2014/main" val="20000"/>
                    </a:ext>
                  </a:extLst>
                </a:gridCol>
                <a:gridCol w="1661184">
                  <a:extLst>
                    <a:ext uri="{9D8B030D-6E8A-4147-A177-3AD203B41FA5}">
                      <a16:colId xmlns:a16="http://schemas.microsoft.com/office/drawing/2014/main" val="20001"/>
                    </a:ext>
                  </a:extLst>
                </a:gridCol>
                <a:gridCol w="1670676">
                  <a:extLst>
                    <a:ext uri="{9D8B030D-6E8A-4147-A177-3AD203B41FA5}">
                      <a16:colId xmlns:a16="http://schemas.microsoft.com/office/drawing/2014/main" val="20002"/>
                    </a:ext>
                  </a:extLst>
                </a:gridCol>
                <a:gridCol w="2040508">
                  <a:extLst>
                    <a:ext uri="{9D8B030D-6E8A-4147-A177-3AD203B41FA5}">
                      <a16:colId xmlns:a16="http://schemas.microsoft.com/office/drawing/2014/main" val="20003"/>
                    </a:ext>
                  </a:extLst>
                </a:gridCol>
                <a:gridCol w="1535207">
                  <a:extLst>
                    <a:ext uri="{9D8B030D-6E8A-4147-A177-3AD203B41FA5}">
                      <a16:colId xmlns:a16="http://schemas.microsoft.com/office/drawing/2014/main" val="20004"/>
                    </a:ext>
                  </a:extLst>
                </a:gridCol>
              </a:tblGrid>
              <a:tr h="358433">
                <a:tc>
                  <a:txBody>
                    <a:bodyPr/>
                    <a:lstStyle/>
                    <a:p>
                      <a:r>
                        <a:rPr lang="en-US" sz="1400" dirty="0"/>
                        <a:t>Type of Notification</a:t>
                      </a:r>
                    </a:p>
                  </a:txBody>
                  <a:tcPr/>
                </a:tc>
                <a:tc>
                  <a:txBody>
                    <a:bodyPr/>
                    <a:lstStyle/>
                    <a:p>
                      <a:r>
                        <a:rPr lang="en-US" sz="1400" dirty="0"/>
                        <a:t>Type of Messages</a:t>
                      </a:r>
                    </a:p>
                  </a:txBody>
                  <a:tcPr/>
                </a:tc>
                <a:tc>
                  <a:txBody>
                    <a:bodyPr/>
                    <a:lstStyle/>
                    <a:p>
                      <a:r>
                        <a:rPr lang="en-US" sz="1400" dirty="0"/>
                        <a:t>Method of Receipt</a:t>
                      </a:r>
                    </a:p>
                  </a:txBody>
                  <a:tcPr/>
                </a:tc>
                <a:tc>
                  <a:txBody>
                    <a:bodyPr/>
                    <a:lstStyle/>
                    <a:p>
                      <a:r>
                        <a:rPr lang="en-US" sz="1400" dirty="0"/>
                        <a:t>Patients Included</a:t>
                      </a:r>
                    </a:p>
                  </a:txBody>
                  <a:tcPr/>
                </a:tc>
                <a:tc>
                  <a:txBody>
                    <a:bodyPr/>
                    <a:lstStyle/>
                    <a:p>
                      <a:r>
                        <a:rPr lang="en-US" sz="1400" dirty="0"/>
                        <a:t>Things</a:t>
                      </a:r>
                      <a:r>
                        <a:rPr lang="en-US" sz="1400" baseline="0" dirty="0"/>
                        <a:t> to Consider</a:t>
                      </a:r>
                      <a:endParaRPr lang="en-US" sz="1400" dirty="0"/>
                    </a:p>
                  </a:txBody>
                  <a:tcPr/>
                </a:tc>
                <a:extLst>
                  <a:ext uri="{0D108BD9-81ED-4DB2-BD59-A6C34878D82A}">
                    <a16:rowId xmlns:a16="http://schemas.microsoft.com/office/drawing/2014/main" val="10000"/>
                  </a:ext>
                </a:extLst>
              </a:tr>
              <a:tr h="1280119">
                <a:tc>
                  <a:txBody>
                    <a:bodyPr/>
                    <a:lstStyle/>
                    <a:p>
                      <a:r>
                        <a:rPr lang="en-US" sz="1400" b="1" dirty="0"/>
                        <a:t>ADT Feeds</a:t>
                      </a:r>
                    </a:p>
                    <a:p>
                      <a:r>
                        <a:rPr lang="en-US" sz="1400" b="0" dirty="0"/>
                        <a:t>(Subscribed)</a:t>
                      </a:r>
                    </a:p>
                  </a:txBody>
                  <a:tcPr/>
                </a:tc>
                <a:tc>
                  <a:txBody>
                    <a:bodyPr/>
                    <a:lstStyle/>
                    <a:p>
                      <a:r>
                        <a:rPr lang="en-US" sz="1400" dirty="0"/>
                        <a:t>ADT</a:t>
                      </a:r>
                      <a:r>
                        <a:rPr lang="en-US" sz="1400" baseline="0" dirty="0"/>
                        <a:t> Alerts</a:t>
                      </a:r>
                      <a:endParaRPr lang="en-US" sz="1400" dirty="0"/>
                    </a:p>
                  </a:txBody>
                  <a:tcPr/>
                </a:tc>
                <a:tc>
                  <a:txBody>
                    <a:bodyPr/>
                    <a:lstStyle/>
                    <a:p>
                      <a:r>
                        <a:rPr lang="en-US" sz="1400" dirty="0"/>
                        <a:t>Certified ENS Vendor Portal, Direct</a:t>
                      </a:r>
                      <a:r>
                        <a:rPr lang="en-US" sz="1400" baseline="0" dirty="0"/>
                        <a:t> message in EHR, Population Health Management Tool</a:t>
                      </a:r>
                      <a:endParaRPr lang="en-US" sz="1400" dirty="0"/>
                    </a:p>
                  </a:txBody>
                  <a:tcPr/>
                </a:tc>
                <a:tc>
                  <a:txBody>
                    <a:bodyPr/>
                    <a:lstStyle/>
                    <a:p>
                      <a:r>
                        <a:rPr lang="en-US" sz="1400" dirty="0"/>
                        <a:t>Dependent</a:t>
                      </a:r>
                      <a:r>
                        <a:rPr lang="en-US" sz="1400" baseline="0" dirty="0"/>
                        <a:t> on roster being sent to certified ENS Vendor (ACO patients, high risk patients, etc.)</a:t>
                      </a:r>
                      <a:endParaRPr lang="en-US" sz="1400" dirty="0"/>
                    </a:p>
                  </a:txBody>
                  <a:tcPr/>
                </a:tc>
                <a:tc>
                  <a:txBody>
                    <a:bodyPr/>
                    <a:lstStyle/>
                    <a:p>
                      <a:r>
                        <a:rPr lang="en-US" sz="1400" dirty="0"/>
                        <a:t>Does</a:t>
                      </a:r>
                      <a:r>
                        <a:rPr lang="en-US" sz="1400" baseline="0" dirty="0"/>
                        <a:t> your organization have more than 1 ADT feed based on different patient rosters?</a:t>
                      </a:r>
                      <a:endParaRPr lang="en-US" sz="1400" dirty="0"/>
                    </a:p>
                  </a:txBody>
                  <a:tcPr/>
                </a:tc>
                <a:extLst>
                  <a:ext uri="{0D108BD9-81ED-4DB2-BD59-A6C34878D82A}">
                    <a16:rowId xmlns:a16="http://schemas.microsoft.com/office/drawing/2014/main" val="10001"/>
                  </a:ext>
                </a:extLst>
              </a:tr>
              <a:tr h="1126505">
                <a:tc>
                  <a:txBody>
                    <a:bodyPr/>
                    <a:lstStyle/>
                    <a:p>
                      <a:r>
                        <a:rPr lang="en-US" sz="1400" b="1" dirty="0"/>
                        <a:t>CMS</a:t>
                      </a:r>
                      <a:r>
                        <a:rPr lang="en-US" sz="1400" b="1" baseline="0" dirty="0"/>
                        <a:t> Conditions of Participation Messages</a:t>
                      </a:r>
                    </a:p>
                    <a:p>
                      <a:r>
                        <a:rPr lang="en-US" sz="1400" b="0" baseline="0" dirty="0"/>
                        <a:t>(Unsolicited)</a:t>
                      </a:r>
                      <a:endParaRPr lang="en-US" sz="1400" b="0" dirty="0"/>
                    </a:p>
                  </a:txBody>
                  <a:tcPr/>
                </a:tc>
                <a:tc>
                  <a:txBody>
                    <a:bodyPr/>
                    <a:lstStyle/>
                    <a:p>
                      <a:r>
                        <a:rPr lang="en-US" sz="1400" dirty="0"/>
                        <a:t>ADT Alerts</a:t>
                      </a:r>
                    </a:p>
                  </a:txBody>
                  <a:tcPr/>
                </a:tc>
                <a:tc>
                  <a:txBody>
                    <a:bodyPr/>
                    <a:lstStyle/>
                    <a:p>
                      <a:r>
                        <a:rPr lang="en-US" sz="1400" dirty="0"/>
                        <a:t>Direct message in EHR</a:t>
                      </a:r>
                    </a:p>
                  </a:txBody>
                  <a:tcPr/>
                </a:tc>
                <a:tc>
                  <a:txBody>
                    <a:bodyPr/>
                    <a:lstStyle/>
                    <a:p>
                      <a:pPr marL="0" indent="0">
                        <a:buFontTx/>
                        <a:buNone/>
                      </a:pPr>
                      <a:r>
                        <a:rPr lang="en-US" sz="1400" dirty="0"/>
                        <a:t>Patients</a:t>
                      </a:r>
                      <a:r>
                        <a:rPr lang="en-US" sz="1400" baseline="0" dirty="0"/>
                        <a:t> who identify their PCP during their hospital or ED encounter</a:t>
                      </a:r>
                      <a:endParaRPr lang="en-US" sz="1400" dirty="0"/>
                    </a:p>
                  </a:txBody>
                  <a:tcPr/>
                </a:tc>
                <a:tc>
                  <a:txBody>
                    <a:bodyPr/>
                    <a:lstStyle/>
                    <a:p>
                      <a:pPr marL="0" indent="0">
                        <a:buFontTx/>
                        <a:buNone/>
                      </a:pPr>
                      <a:r>
                        <a:rPr lang="en-US" sz="1400" dirty="0"/>
                        <a:t>These alerts will go directly to the provider named</a:t>
                      </a:r>
                      <a:r>
                        <a:rPr lang="en-US" sz="1400" baseline="0" dirty="0"/>
                        <a:t> as the patient’s PCP (therefore not all inclusive)</a:t>
                      </a:r>
                      <a:endParaRPr lang="en-US" sz="1400" dirty="0"/>
                    </a:p>
                  </a:txBody>
                  <a:tcPr/>
                </a:tc>
                <a:extLst>
                  <a:ext uri="{0D108BD9-81ED-4DB2-BD59-A6C34878D82A}">
                    <a16:rowId xmlns:a16="http://schemas.microsoft.com/office/drawing/2014/main" val="10002"/>
                  </a:ext>
                </a:extLst>
              </a:tr>
              <a:tr h="2355419">
                <a:tc>
                  <a:txBody>
                    <a:bodyPr/>
                    <a:lstStyle/>
                    <a:p>
                      <a:r>
                        <a:rPr lang="en-US" sz="1400" b="1" dirty="0"/>
                        <a:t>Directly</a:t>
                      </a:r>
                      <a:r>
                        <a:rPr lang="en-US" sz="1400" b="1" baseline="0" dirty="0"/>
                        <a:t> from Hospital</a:t>
                      </a:r>
                    </a:p>
                    <a:p>
                      <a:r>
                        <a:rPr lang="en-US" sz="1400" b="0" baseline="0" dirty="0"/>
                        <a:t>(Organization specific)</a:t>
                      </a:r>
                      <a:endParaRPr lang="en-US" sz="1400" b="0" dirty="0"/>
                    </a:p>
                  </a:txBody>
                  <a:tcPr/>
                </a:tc>
                <a:tc>
                  <a:txBody>
                    <a:bodyPr/>
                    <a:lstStyle/>
                    <a:p>
                      <a:r>
                        <a:rPr lang="en-US" sz="1400" dirty="0"/>
                        <a:t>ADT alerts, ED and Discharge Reports</a:t>
                      </a:r>
                    </a:p>
                  </a:txBody>
                  <a:tcPr/>
                </a:tc>
                <a:tc>
                  <a:txBody>
                    <a:bodyPr/>
                    <a:lstStyle/>
                    <a:p>
                      <a:r>
                        <a:rPr lang="en-US" sz="1400" dirty="0"/>
                        <a:t>Fax,</a:t>
                      </a:r>
                      <a:r>
                        <a:rPr lang="en-US" sz="1400" baseline="0" dirty="0"/>
                        <a:t> EHR, or portal login</a:t>
                      </a:r>
                      <a:endParaRPr lang="en-US" sz="1400" dirty="0"/>
                    </a:p>
                  </a:txBody>
                  <a:tcPr/>
                </a:tc>
                <a:tc>
                  <a:txBody>
                    <a:bodyPr/>
                    <a:lstStyle/>
                    <a:p>
                      <a:r>
                        <a:rPr lang="en-US" sz="1400" dirty="0"/>
                        <a:t>Most</a:t>
                      </a:r>
                      <a:r>
                        <a:rPr lang="en-US" sz="1400" baseline="0" dirty="0"/>
                        <a:t> likely will only receive from hospitals that your organization has an existing relationship with, and for patients who identify their PCP during their encounter.</a:t>
                      </a:r>
                      <a:endParaRPr lang="en-US" sz="1400" dirty="0"/>
                    </a:p>
                  </a:txBody>
                  <a:tcPr/>
                </a:tc>
                <a:tc>
                  <a:txBody>
                    <a:bodyPr/>
                    <a:lstStyle/>
                    <a:p>
                      <a:r>
                        <a:rPr lang="en-US" sz="1400" dirty="0"/>
                        <a:t>These report</a:t>
                      </a:r>
                      <a:r>
                        <a:rPr lang="en-US" sz="1400" baseline="0" dirty="0"/>
                        <a:t>s will contain all pertinent clinical information, including medication information and discharge instructions</a:t>
                      </a:r>
                      <a:endParaRPr lang="en-US" sz="14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47750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C64399-627F-DEF8-88D9-97BF3851346C}"/>
              </a:ext>
            </a:extLst>
          </p:cNvPr>
          <p:cNvSpPr>
            <a:spLocks noGrp="1"/>
          </p:cNvSpPr>
          <p:nvPr>
            <p:ph type="title"/>
          </p:nvPr>
        </p:nvSpPr>
        <p:spPr>
          <a:xfrm>
            <a:off x="1219200" y="104775"/>
            <a:ext cx="5181600" cy="565150"/>
          </a:xfrm>
        </p:spPr>
        <p:txBody>
          <a:bodyPr wrap="square" anchor="ctr">
            <a:normAutofit/>
          </a:bodyPr>
          <a:lstStyle/>
          <a:p>
            <a:r>
              <a:rPr lang="en-US"/>
              <a:t>Q2 ENS Vendor Reporting</a:t>
            </a:r>
            <a:endParaRPr lang="en-US" dirty="0"/>
          </a:p>
        </p:txBody>
      </p:sp>
      <p:sp>
        <p:nvSpPr>
          <p:cNvPr id="4" name="Slide Number Placeholder 3">
            <a:extLst>
              <a:ext uri="{FF2B5EF4-FFF2-40B4-BE49-F238E27FC236}">
                <a16:creationId xmlns:a16="http://schemas.microsoft.com/office/drawing/2014/main" id="{A6A154DC-33C8-5CC0-6F32-05C0D8EDEF77}"/>
              </a:ext>
            </a:extLst>
          </p:cNvPr>
          <p:cNvSpPr>
            <a:spLocks noGrp="1"/>
          </p:cNvSpPr>
          <p:nvPr>
            <p:ph type="sldNum" sz="quarter" idx="11"/>
          </p:nvPr>
        </p:nvSpPr>
        <p:spPr>
          <a:xfrm>
            <a:off x="3984625" y="6400800"/>
            <a:ext cx="685800" cy="287338"/>
          </a:xfrm>
        </p:spPr>
        <p:txBody>
          <a:bodyPr anchor="ctr">
            <a:normAutofit/>
          </a:bodyPr>
          <a:lstStyle/>
          <a:p>
            <a:pPr marL="0" marR="0" lvl="0" indent="0" defTabSz="454788" rtl="0" eaLnBrk="1" fontAlgn="base" latinLnBrk="0" hangingPunct="1">
              <a:spcBef>
                <a:spcPct val="0"/>
              </a:spcBef>
              <a:spcAft>
                <a:spcPts val="600"/>
              </a:spcAft>
              <a:buClrTx/>
              <a:buSzTx/>
              <a:buFontTx/>
              <a:buNone/>
              <a:tabLst/>
              <a:defRPr/>
            </a:pPr>
            <a:fld id="{26A24CCA-F466-43CF-BAB8-FE65B26DBD54}" type="slidenum">
              <a:rPr kumimoji="0" lang="en-US" b="0" i="0" u="none" strike="noStrike" kern="1200" cap="none" spc="0" normalizeH="0" baseline="0" noProof="0" smtClean="0">
                <a:ln>
                  <a:noFill/>
                </a:ln>
                <a:effectLst/>
                <a:uLnTx/>
                <a:uFillTx/>
              </a:rPr>
              <a:pPr marL="0" marR="0" lvl="0" indent="0" defTabSz="454788" rtl="0" eaLnBrk="1" fontAlgn="base" latinLnBrk="0" hangingPunct="1">
                <a:spcBef>
                  <a:spcPct val="0"/>
                </a:spcBef>
                <a:spcAft>
                  <a:spcPts val="600"/>
                </a:spcAft>
                <a:buClrTx/>
                <a:buSzTx/>
                <a:buFontTx/>
                <a:buNone/>
                <a:tabLst/>
                <a:defRPr/>
              </a:pPr>
              <a:t>8</a:t>
            </a:fld>
            <a:endParaRPr kumimoji="0" lang="en-US" b="0" i="0" u="none" strike="noStrike" kern="1200" cap="none" spc="0" normalizeH="0" baseline="0" noProof="0">
              <a:ln>
                <a:noFill/>
              </a:ln>
              <a:effectLst/>
              <a:uLnTx/>
              <a:uFillTx/>
            </a:endParaRPr>
          </a:p>
        </p:txBody>
      </p:sp>
      <p:graphicFrame>
        <p:nvGraphicFramePr>
          <p:cNvPr id="6" name="Content Placeholder 1">
            <a:extLst>
              <a:ext uri="{FF2B5EF4-FFF2-40B4-BE49-F238E27FC236}">
                <a16:creationId xmlns:a16="http://schemas.microsoft.com/office/drawing/2014/main" id="{0E434D8A-4724-24E2-5659-E0E6EFCC5744}"/>
              </a:ext>
            </a:extLst>
          </p:cNvPr>
          <p:cNvGraphicFramePr>
            <a:graphicFrameLocks noGrp="1"/>
          </p:cNvGraphicFramePr>
          <p:nvPr>
            <p:ph idx="1"/>
            <p:extLst>
              <p:ext uri="{D42A27DB-BD31-4B8C-83A1-F6EECF244321}">
                <p14:modId xmlns:p14="http://schemas.microsoft.com/office/powerpoint/2010/main" val="3941521318"/>
              </p:ext>
            </p:extLst>
          </p:nvPr>
        </p:nvGraphicFramePr>
        <p:xfrm>
          <a:off x="457200" y="144344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9650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CDF7CF-B0E6-38A1-547C-0EC57E78AA05}"/>
              </a:ext>
            </a:extLst>
          </p:cNvPr>
          <p:cNvSpPr>
            <a:spLocks noGrp="1"/>
          </p:cNvSpPr>
          <p:nvPr>
            <p:ph idx="1"/>
          </p:nvPr>
        </p:nvSpPr>
        <p:spPr/>
        <p:txBody>
          <a:bodyPr/>
          <a:lstStyle/>
          <a:p>
            <a:pPr>
              <a:spcAft>
                <a:spcPts val="1200"/>
              </a:spcAft>
              <a:buFont typeface="Arial" panose="020B0604020202020204" pitchFamily="34" charset="0"/>
              <a:buChar char="•"/>
            </a:pPr>
            <a:r>
              <a:rPr lang="en-US" b="0" i="0" dirty="0">
                <a:solidFill>
                  <a:srgbClr val="374151"/>
                </a:solidFill>
                <a:effectLst/>
              </a:rPr>
              <a:t>The new ENS Vendor Quarterly Reporting Template revealed unforeseen complexities in metric calculations.</a:t>
            </a:r>
          </a:p>
          <a:p>
            <a:pPr>
              <a:spcAft>
                <a:spcPts val="1200"/>
              </a:spcAft>
              <a:buFont typeface="Arial" panose="020B0604020202020204" pitchFamily="34" charset="0"/>
              <a:buChar char="•"/>
            </a:pPr>
            <a:r>
              <a:rPr lang="en-US" b="0" i="0" dirty="0">
                <a:solidFill>
                  <a:srgbClr val="374151"/>
                </a:solidFill>
                <a:effectLst/>
              </a:rPr>
              <a:t>The Mass HIway Team has collaborated with the Certified ENS Vendors to refine reporting definitions and methodologies.</a:t>
            </a:r>
          </a:p>
          <a:p>
            <a:pPr>
              <a:spcAft>
                <a:spcPts val="1200"/>
              </a:spcAft>
              <a:buFont typeface="Arial" panose="020B0604020202020204" pitchFamily="34" charset="0"/>
              <a:buChar char="•"/>
            </a:pPr>
            <a:r>
              <a:rPr lang="en-US" b="0" i="0" dirty="0">
                <a:solidFill>
                  <a:srgbClr val="374151"/>
                </a:solidFill>
                <a:effectLst/>
              </a:rPr>
              <a:t>This partnership has:</a:t>
            </a:r>
          </a:p>
          <a:p>
            <a:pPr lvl="1">
              <a:spcAft>
                <a:spcPts val="600"/>
              </a:spcAft>
              <a:buFont typeface="Symbol" panose="05050102010706020507" pitchFamily="18" charset="2"/>
              <a:buChar char="-"/>
            </a:pPr>
            <a:r>
              <a:rPr lang="en-US" b="0" i="0" dirty="0">
                <a:solidFill>
                  <a:srgbClr val="374151"/>
                </a:solidFill>
                <a:effectLst/>
              </a:rPr>
              <a:t>Enhanced Mass HIway's understanding of the ENS/ADT landscape.</a:t>
            </a:r>
          </a:p>
          <a:p>
            <a:pPr lvl="1">
              <a:spcAft>
                <a:spcPts val="600"/>
              </a:spcAft>
              <a:buFont typeface="Symbol" panose="05050102010706020507" pitchFamily="18" charset="2"/>
              <a:buChar char="-"/>
            </a:pPr>
            <a:r>
              <a:rPr lang="en-US" b="0" i="0" dirty="0">
                <a:solidFill>
                  <a:srgbClr val="374151"/>
                </a:solidFill>
                <a:effectLst/>
              </a:rPr>
              <a:t>Strengthened ties with ENS Vendors.</a:t>
            </a:r>
          </a:p>
          <a:p>
            <a:pPr lvl="1">
              <a:spcAft>
                <a:spcPts val="1200"/>
              </a:spcAft>
              <a:buFont typeface="Symbol" panose="05050102010706020507" pitchFamily="18" charset="2"/>
              <a:buChar char="-"/>
            </a:pPr>
            <a:r>
              <a:rPr lang="en-US" b="0" i="0" dirty="0">
                <a:solidFill>
                  <a:srgbClr val="374151"/>
                </a:solidFill>
                <a:effectLst/>
              </a:rPr>
              <a:t>Unearthed issues in the Statewide ENS Framework.</a:t>
            </a:r>
          </a:p>
          <a:p>
            <a:pPr>
              <a:spcAft>
                <a:spcPts val="1200"/>
              </a:spcAft>
              <a:buFont typeface="Arial" panose="020B0604020202020204" pitchFamily="34" charset="0"/>
              <a:buChar char="•"/>
            </a:pPr>
            <a:r>
              <a:rPr lang="en-US" b="0" i="0" dirty="0">
                <a:solidFill>
                  <a:srgbClr val="374151"/>
                </a:solidFill>
                <a:effectLst/>
              </a:rPr>
              <a:t>In September, Mass HIway convened both ENS Vendors to address reporting discrepancies, ensuring unified reporting methodologies.</a:t>
            </a:r>
          </a:p>
          <a:p>
            <a:pPr>
              <a:spcAft>
                <a:spcPts val="1200"/>
              </a:spcAft>
              <a:buFont typeface="Arial" panose="020B0604020202020204" pitchFamily="34" charset="0"/>
              <a:buChar char="•"/>
            </a:pPr>
            <a:r>
              <a:rPr lang="en-US" b="0" i="0" dirty="0">
                <a:solidFill>
                  <a:srgbClr val="374151"/>
                </a:solidFill>
                <a:effectLst/>
              </a:rPr>
              <a:t>Both vendors identified and will implement updates to their reporting methods by Q3.</a:t>
            </a:r>
          </a:p>
        </p:txBody>
      </p:sp>
      <p:sp>
        <p:nvSpPr>
          <p:cNvPr id="3" name="Title 2">
            <a:extLst>
              <a:ext uri="{FF2B5EF4-FFF2-40B4-BE49-F238E27FC236}">
                <a16:creationId xmlns:a16="http://schemas.microsoft.com/office/drawing/2014/main" id="{9E207A24-0AE5-766B-3D5F-9E04F066DE8A}"/>
              </a:ext>
            </a:extLst>
          </p:cNvPr>
          <p:cNvSpPr>
            <a:spLocks noGrp="1"/>
          </p:cNvSpPr>
          <p:nvPr>
            <p:ph type="title"/>
          </p:nvPr>
        </p:nvSpPr>
        <p:spPr/>
        <p:txBody>
          <a:bodyPr/>
          <a:lstStyle/>
          <a:p>
            <a:r>
              <a:rPr lang="en-US" dirty="0"/>
              <a:t>Q2 ENS Vendor Reporting</a:t>
            </a:r>
          </a:p>
        </p:txBody>
      </p:sp>
      <p:sp>
        <p:nvSpPr>
          <p:cNvPr id="4" name="Slide Number Placeholder 3">
            <a:extLst>
              <a:ext uri="{FF2B5EF4-FFF2-40B4-BE49-F238E27FC236}">
                <a16:creationId xmlns:a16="http://schemas.microsoft.com/office/drawing/2014/main" id="{30709E27-A682-26C8-EAFF-69E2BFF2E8E2}"/>
              </a:ext>
            </a:extLst>
          </p:cNvPr>
          <p:cNvSpPr>
            <a:spLocks noGrp="1"/>
          </p:cNvSpPr>
          <p:nvPr>
            <p:ph type="sldNum" sz="quarter" idx="11"/>
          </p:nvPr>
        </p:nvSpPr>
        <p:spPr/>
        <p:txBody>
          <a:bodyPr/>
          <a:lstStyle/>
          <a:p>
            <a:pPr>
              <a:defRPr/>
            </a:pPr>
            <a:fld id="{26A24CCA-F466-43CF-BAB8-FE65B26DBD54}" type="slidenum">
              <a:rPr lang="en-US" smtClean="0"/>
              <a:t>9</a:t>
            </a:fld>
            <a:endParaRPr lang="en-US" dirty="0"/>
          </a:p>
        </p:txBody>
      </p:sp>
    </p:spTree>
    <p:extLst>
      <p:ext uri="{BB962C8B-B14F-4D97-AF65-F5344CB8AC3E}">
        <p14:creationId xmlns:p14="http://schemas.microsoft.com/office/powerpoint/2010/main" val="2926230993"/>
      </p:ext>
    </p:extLst>
  </p:cSld>
  <p:clrMapOvr>
    <a:masterClrMapping/>
  </p:clrMapOvr>
</p:sld>
</file>

<file path=ppt/theme/theme1.xml><?xml version="1.0" encoding="utf-8"?>
<a:theme xmlns:a="http://schemas.openxmlformats.org/drawingml/2006/main" name="1_EH_EOHHS_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ss HIwa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ss HIway" id="{5AE3F912-BBA6-4A7A-8EAC-3586D199B7A7}" vid="{72232F8C-7E63-4ECF-9D8C-861899E252BA}"/>
    </a:ext>
  </a:extLst>
</a:theme>
</file>

<file path=ppt/theme/theme3.xml><?xml version="1.0" encoding="utf-8"?>
<a:theme xmlns:a="http://schemas.openxmlformats.org/drawingml/2006/main" name="2_EH_EOHHS_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52C5DD0F-FD1A-4D5F-B534-277FA3812E57}" vid="{DAC83C5B-5905-49CA-B6DE-02B3AAE17D6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89F930D9323CA47A909AE2CF4C9F351" ma:contentTypeVersion="7" ma:contentTypeDescription="Create a new document." ma:contentTypeScope="" ma:versionID="0dff51e89a681140127b51e85bb635d4">
  <xsd:schema xmlns:xsd="http://www.w3.org/2001/XMLSchema" xmlns:xs="http://www.w3.org/2001/XMLSchema" xmlns:p="http://schemas.microsoft.com/office/2006/metadata/properties" xmlns:ns3="32381bbe-c37a-420c-955f-414a93ed7286" xmlns:ns4="75b29da9-7512-4ff8-84cc-0b8e167e62a3" targetNamespace="http://schemas.microsoft.com/office/2006/metadata/properties" ma:root="true" ma:fieldsID="4100c0be1ce01bc5d7e586bdbb388570" ns3:_="" ns4:_="">
    <xsd:import namespace="32381bbe-c37a-420c-955f-414a93ed7286"/>
    <xsd:import namespace="75b29da9-7512-4ff8-84cc-0b8e167e62a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381bbe-c37a-420c-955f-414a93ed728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5b29da9-7512-4ff8-84cc-0b8e167e62a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75b29da9-7512-4ff8-84cc-0b8e167e62a3" xsi:nil="true"/>
  </documentManagement>
</p:properties>
</file>

<file path=customXml/itemProps1.xml><?xml version="1.0" encoding="utf-8"?>
<ds:datastoreItem xmlns:ds="http://schemas.openxmlformats.org/officeDocument/2006/customXml" ds:itemID="{16991B00-2B89-4A2A-B999-F46B87574EE0}">
  <ds:schemaRefs>
    <ds:schemaRef ds:uri="http://schemas.microsoft.com/sharepoint/v3/contenttype/forms"/>
  </ds:schemaRefs>
</ds:datastoreItem>
</file>

<file path=customXml/itemProps2.xml><?xml version="1.0" encoding="utf-8"?>
<ds:datastoreItem xmlns:ds="http://schemas.openxmlformats.org/officeDocument/2006/customXml" ds:itemID="{262F398E-689D-4B9F-80E2-6FB2A2AA48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381bbe-c37a-420c-955f-414a93ed7286"/>
    <ds:schemaRef ds:uri="75b29da9-7512-4ff8-84cc-0b8e167e62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34FF7D6-91BC-4393-8A7E-4D177AAEBE00}">
  <ds:schemaRefs>
    <ds:schemaRef ds:uri="http://purl.org/dc/terms/"/>
    <ds:schemaRef ds:uri="32381bbe-c37a-420c-955f-414a93ed7286"/>
    <ds:schemaRef ds:uri="http://schemas.microsoft.com/office/2006/documentManagement/types"/>
    <ds:schemaRef ds:uri="http://purl.org/dc/elements/1.1/"/>
    <ds:schemaRef ds:uri="http://schemas.microsoft.com/office/infopath/2007/PartnerControls"/>
    <ds:schemaRef ds:uri="http://purl.org/dc/dcmitype/"/>
    <ds:schemaRef ds:uri="75b29da9-7512-4ff8-84cc-0b8e167e62a3"/>
    <ds:schemaRef ds:uri="http://schemas.microsoft.com/office/2006/metadata/properti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MeHI_master_slides-MeHI-MH.thmx</Template>
  <TotalTime>85996</TotalTime>
  <Words>3385</Words>
  <Application>Microsoft Office PowerPoint</Application>
  <PresentationFormat>On-screen Show (4:3)</PresentationFormat>
  <Paragraphs>522</Paragraphs>
  <Slides>50</Slides>
  <Notes>26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50</vt:i4>
      </vt:variant>
    </vt:vector>
  </HeadingPairs>
  <TitlesOfParts>
    <vt:vector size="58" baseType="lpstr">
      <vt:lpstr>Arial</vt:lpstr>
      <vt:lpstr>Calibri</vt:lpstr>
      <vt:lpstr>Noto Sans VF</vt:lpstr>
      <vt:lpstr>Symbol</vt:lpstr>
      <vt:lpstr>Wingdings</vt:lpstr>
      <vt:lpstr>1_EH_EOHHS_Master</vt:lpstr>
      <vt:lpstr>Mass HIway</vt:lpstr>
      <vt:lpstr>2_EH_EOHHS_Master</vt:lpstr>
      <vt:lpstr>V</vt:lpstr>
      <vt:lpstr>Agenda</vt:lpstr>
      <vt:lpstr>Welcome</vt:lpstr>
      <vt:lpstr>   Statewide ENS Framework Q2 ENS Vendor Report Angela Miller  </vt:lpstr>
      <vt:lpstr>Statewide ENS Framework: Network  view</vt:lpstr>
      <vt:lpstr>Statewide ENS Framework: Detail view</vt:lpstr>
      <vt:lpstr>Types of ENS Alerts Provider Organizations are Receiving </vt:lpstr>
      <vt:lpstr>Q2 ENS Vendor Reporting</vt:lpstr>
      <vt:lpstr>Q2 ENS Vendor Reporting</vt:lpstr>
      <vt:lpstr>2023-Q2 ENS Vendor Reporting</vt:lpstr>
      <vt:lpstr>Q2 ENS Vendor Reporting: ADT Quality</vt:lpstr>
      <vt:lpstr>Q2 ENS Vendor Reporting: Organizations Receiving Alerts</vt:lpstr>
      <vt:lpstr>   Statewide ENS Framework Challenges and Opportunities Angela Miller &amp; Liz Reardon  </vt:lpstr>
      <vt:lpstr>Challenges and Opportunities</vt:lpstr>
      <vt:lpstr>Challenges with Acute Care Hospital Feeds &amp; ENS Vendors</vt:lpstr>
      <vt:lpstr>Provider Specific Challenges</vt:lpstr>
      <vt:lpstr>Next Steps</vt:lpstr>
      <vt:lpstr>   ADT Landscape Improvements Angela Miller &amp; Liz Reardon </vt:lpstr>
      <vt:lpstr> ADT Landscape Improvement </vt:lpstr>
      <vt:lpstr>Introduction</vt:lpstr>
      <vt:lpstr>Survey Distribution</vt:lpstr>
      <vt:lpstr>Psychiatric Facility Survey Results</vt:lpstr>
      <vt:lpstr>ADT Capabilities</vt:lpstr>
      <vt:lpstr>Opportunities &amp; Challenges</vt:lpstr>
      <vt:lpstr>FQHC Survey Results</vt:lpstr>
      <vt:lpstr>FQHC Survey Results</vt:lpstr>
      <vt:lpstr>FQHC Survey Results</vt:lpstr>
      <vt:lpstr>FQHC Survey Results</vt:lpstr>
      <vt:lpstr>   ADT Webinar Update Angela Miller &amp; Liz Reardon   </vt:lpstr>
      <vt:lpstr>ADT Webinar</vt:lpstr>
      <vt:lpstr>ADT Webinar: Registrants &amp; Attendees</vt:lpstr>
      <vt:lpstr>ADT Webinar Agenda</vt:lpstr>
      <vt:lpstr>ADT Webinar Feedback</vt:lpstr>
      <vt:lpstr>Next Steps</vt:lpstr>
      <vt:lpstr>  Lynn Community Health Center Hospital and ED Discharge Follow-up Work Heather Shipp, Quality Improvement Manager   </vt:lpstr>
      <vt:lpstr>Lynn Community Health Center </vt:lpstr>
      <vt:lpstr>Lynn CHC Hospital and ED Follow-up Background</vt:lpstr>
      <vt:lpstr>Problem Contributor 1: Reactive Process</vt:lpstr>
      <vt:lpstr>Problem Contributor 2:  High No-Show Rate</vt:lpstr>
      <vt:lpstr>Problem Contributor 3:  Lack of Discharge Summary </vt:lpstr>
      <vt:lpstr>Recap of ENS Subscription Benefits to Lynn CHC</vt:lpstr>
      <vt:lpstr>Mass HIway Support</vt:lpstr>
      <vt:lpstr>Next HITC meeting</vt:lpstr>
      <vt:lpstr>PowerPoint Presentation</vt:lpstr>
      <vt:lpstr>Mass HIway Participation  April 21, 2023 – October 20, 2023</vt:lpstr>
      <vt:lpstr>Mass HIway Participation  April 21, 2023 – October 20, 2023</vt:lpstr>
      <vt:lpstr>Mass HIway Transactions</vt:lpstr>
      <vt:lpstr>PowerPoint Presentation</vt:lpstr>
      <vt:lpstr>HIway Availability Trends – October 2023</vt:lpstr>
      <vt:lpstr>Thank you!</vt:lpstr>
    </vt:vector>
  </TitlesOfParts>
  <Company>HCI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 HIway 101</dc:title>
  <dc:creator>Julie Tallman</dc:creator>
  <cp:lastModifiedBy>Boutin-Coviello, Pam (EHS)</cp:lastModifiedBy>
  <cp:revision>1109</cp:revision>
  <cp:lastPrinted>2019-01-29T20:19:47Z</cp:lastPrinted>
  <dcterms:created xsi:type="dcterms:W3CDTF">2013-12-19T15:33:57Z</dcterms:created>
  <dcterms:modified xsi:type="dcterms:W3CDTF">2023-11-15T13:58:20Z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0x010100D89F930D9323CA47A909AE2CF4C9F351</vt:lpwstr>
  </property>
</Properties>
</file>