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33"/>
  </p:notesMasterIdLst>
  <p:handoutMasterIdLst>
    <p:handoutMasterId r:id="rId34"/>
  </p:handoutMasterIdLst>
  <p:sldIdLst>
    <p:sldId id="729" r:id="rId3"/>
    <p:sldId id="956" r:id="rId4"/>
    <p:sldId id="880" r:id="rId5"/>
    <p:sldId id="983" r:id="rId6"/>
    <p:sldId id="1036" r:id="rId7"/>
    <p:sldId id="1062" r:id="rId8"/>
    <p:sldId id="1035" r:id="rId9"/>
    <p:sldId id="1042" r:id="rId10"/>
    <p:sldId id="1039" r:id="rId11"/>
    <p:sldId id="978" r:id="rId12"/>
    <p:sldId id="1054" r:id="rId13"/>
    <p:sldId id="1048" r:id="rId14"/>
    <p:sldId id="1055" r:id="rId15"/>
    <p:sldId id="1056" r:id="rId16"/>
    <p:sldId id="1060" r:id="rId17"/>
    <p:sldId id="1051" r:id="rId18"/>
    <p:sldId id="1058" r:id="rId19"/>
    <p:sldId id="1059" r:id="rId20"/>
    <p:sldId id="1023" r:id="rId21"/>
    <p:sldId id="1024" r:id="rId22"/>
    <p:sldId id="1025" r:id="rId23"/>
    <p:sldId id="1026" r:id="rId24"/>
    <p:sldId id="1027" r:id="rId25"/>
    <p:sldId id="1028" r:id="rId26"/>
    <p:sldId id="1029" r:id="rId27"/>
    <p:sldId id="1030" r:id="rId28"/>
    <p:sldId id="1031" r:id="rId29"/>
    <p:sldId id="1032" r:id="rId30"/>
    <p:sldId id="1061" r:id="rId31"/>
    <p:sldId id="1000" r:id="rId32"/>
  </p:sldIdLst>
  <p:sldSz cx="9144000" cy="6858000" type="screen4x3"/>
  <p:notesSz cx="6858000" cy="9215438"/>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5" clrIdx="2"/>
  <p:cmAuthor id="3" name="Mundy, Jonathan (DPH)" initials="JMM" lastIdx="1" clrIdx="3"/>
  <p:cmAuthor id="4" name=" DDunn" initials=" DD" lastIdx="9"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0033CC"/>
    <a:srgbClr val="3399FF"/>
    <a:srgbClr val="FFFF00"/>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0815" autoAdjust="0"/>
    <p:restoredTop sz="95608" autoAdjust="0"/>
  </p:normalViewPr>
  <p:slideViewPr>
    <p:cSldViewPr snapToGrid="0" snapToObjects="1">
      <p:cViewPr>
        <p:scale>
          <a:sx n="80" d="100"/>
          <a:sy n="80" d="100"/>
        </p:scale>
        <p:origin x="-1554" y="-348"/>
      </p:cViewPr>
      <p:guideLst>
        <p:guide orient="horz" pos="4176"/>
        <p:guide orient="horz" pos="1278"/>
        <p:guide orient="horz" pos="1440"/>
        <p:guide pos="43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3552" y="-72"/>
      </p:cViewPr>
      <p:guideLst>
        <p:guide orient="horz" pos="2904"/>
        <p:guide pos="3214"/>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notesMaster" Target="notesMasters/notesMaster1.xml"/>
  <Relationship Id="rId34" Type="http://schemas.openxmlformats.org/officeDocument/2006/relationships/handoutMaster" Target="handoutMasters/handoutMaster1.xml"/>
  <Relationship Id="rId35" Type="http://schemas.openxmlformats.org/officeDocument/2006/relationships/commentAuthors" Target="commentAuthors.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heme" Target="theme/theme1.xml"/>
  <Relationship Id="rId39"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 Universe</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Drugs Of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Formulary Therapeutic Substitutes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00000" custLinFactNeighborX="-170062" custLinFactNeighborY="87682"/>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3803" custLinFactNeighborY="-15429">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7849" custLinFactNeighborX="-163047"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0655" custLinFactNeighborY="-1761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LinFactX="-100000" custLinFactNeighborX="-156326" custLinFactNeighborY="87570"/>
      <dgm:spPr>
        <a:solidFill>
          <a:srgbClr val="00B050"/>
        </a:solidFill>
      </dgm:spPr>
    </dgm:pt>
    <dgm:pt modelId="{E6149B46-4296-456B-8851-78FC50163057}" type="pres">
      <dgm:prSet presAssocID="{F9D5B495-6EB8-4354-8B76-23693A36DD9D}" presName="textBox5d" presStyleLbl="revTx" presStyleIdx="3" presStyleCnt="5" custScaleX="265280" custScaleY="10749" custLinFactNeighborX="-25253" custLinFactNeighborY="-2140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LinFactX="-100000" custLinFactNeighborX="-125355" custLinFactNeighborY="5578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7B7F1252-0C30-45F6-8CEA-58177AE24BEF}" type="presOf" srcId="{D2EC3C59-DF47-4083-ADFB-BFF8C35D42AA}" destId="{DFBA22D8-9899-49A1-AC07-385FC0187D0F}" srcOrd="0" destOrd="0" presId="urn:microsoft.com/office/officeart/2005/8/layout/arrow2"/>
    <dgm:cxn modelId="{22471F8B-C1D8-4541-ABCC-FC283047F20E}" srcId="{7C081D27-E5AB-4D3C-AB1E-ACA9A1C0B469}" destId="{F9D5B495-6EB8-4354-8B76-23693A36DD9D}" srcOrd="3" destOrd="0" parTransId="{01EFF1AC-458F-46E6-9EC1-EA81C17D8B2B}" sibTransId="{50EF21E4-5A15-4FCA-BB75-6825CECA82E0}"/>
    <dgm:cxn modelId="{B47875D2-2B46-465C-B629-4B28BDDA86F2}" srcId="{7C081D27-E5AB-4D3C-AB1E-ACA9A1C0B469}" destId="{D2EC3C59-DF47-4083-ADFB-BFF8C35D42AA}" srcOrd="4" destOrd="0" parTransId="{D6E7B609-E4D3-4783-A904-A2295E3B4098}" sibTransId="{285F071C-1579-42A6-8B96-09A93377B43F}"/>
    <dgm:cxn modelId="{3577C0AF-03D4-4A25-8639-0EF638A3501A}" srcId="{7C081D27-E5AB-4D3C-AB1E-ACA9A1C0B469}" destId="{B0487574-E912-4B46-A022-9832AA176213}" srcOrd="0" destOrd="0" parTransId="{BA7C6B8D-475E-4758-9903-E131F8E6D3E4}" sibTransId="{E407BEAC-D2D3-42FE-B9E9-05A19100838B}"/>
    <dgm:cxn modelId="{41EEE686-46AF-4726-BD51-F25B28273185}" srcId="{7C081D27-E5AB-4D3C-AB1E-ACA9A1C0B469}" destId="{688F2228-C1F7-410B-BDA0-4E316FB63FA3}" srcOrd="2" destOrd="0" parTransId="{E0E799F1-CB5F-4480-8F86-3CC17D344565}" sibTransId="{9DC06DF3-CCD2-46FF-B4EC-2E9FCD53E4E5}"/>
    <dgm:cxn modelId="{169CAEB4-FABE-4953-8D8E-7F8F221495AC}" type="presOf" srcId="{F9D5B495-6EB8-4354-8B76-23693A36DD9D}" destId="{E6149B46-4296-456B-8851-78FC50163057}" srcOrd="0" destOrd="0" presId="urn:microsoft.com/office/officeart/2005/8/layout/arrow2"/>
    <dgm:cxn modelId="{5F356888-17EE-4B86-9442-8A658FF6EC1C}" type="presOf" srcId="{688F2228-C1F7-410B-BDA0-4E316FB63FA3}" destId="{A8D5B825-0288-4C77-B597-21F30E7D1CBE}" srcOrd="0" destOrd="0" presId="urn:microsoft.com/office/officeart/2005/8/layout/arrow2"/>
    <dgm:cxn modelId="{B9B3645B-6275-4C42-9B7E-8DB64F6B6375}" type="presOf" srcId="{B0487574-E912-4B46-A022-9832AA176213}" destId="{9B03C6CA-A068-4E1A-90F2-AB34F75377A1}" srcOrd="0" destOrd="0" presId="urn:microsoft.com/office/officeart/2005/8/layout/arrow2"/>
    <dgm:cxn modelId="{4A818823-1CAF-4E01-8B53-627F3BDD0E62}" srcId="{7C081D27-E5AB-4D3C-AB1E-ACA9A1C0B469}" destId="{7ED39856-B5C7-44A9-8D0B-00D5DC7EC893}" srcOrd="1" destOrd="0" parTransId="{EEFE08BF-DF22-4C15-A655-8FDF7DEF575A}" sibTransId="{8EBF59F8-5DC6-475C-A489-76A61ACB797E}"/>
    <dgm:cxn modelId="{1139F0CD-6265-4A40-9D6C-31D67AFCBAD7}" type="presOf" srcId="{7ED39856-B5C7-44A9-8D0B-00D5DC7EC893}" destId="{74F8581E-0C32-4195-AA3A-D45E364BFC40}" srcOrd="0" destOrd="0" presId="urn:microsoft.com/office/officeart/2005/8/layout/arrow2"/>
    <dgm:cxn modelId="{C6922474-5362-4B8D-A07C-ACBAE1256C99}" type="presOf" srcId="{7C081D27-E5AB-4D3C-AB1E-ACA9A1C0B469}" destId="{9D9EF86C-1816-42EB-B82B-A76EB1EEC75B}"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A86ECB3B-23C9-45BA-BF39-64E8A1070F01}" type="presParOf" srcId="{9D9EF86C-1816-42EB-B82B-A76EB1EEC75B}" destId="{35DF0C62-7BD8-4140-8541-89316449C2D3}" srcOrd="0" destOrd="0" presId="urn:microsoft.com/office/officeart/2005/8/layout/arrow2"/>
    <dgm:cxn modelId="{4CEDAD15-C9A3-4DB5-93C4-C65DE6AF7272}" type="presParOf" srcId="{9D9EF86C-1816-42EB-B82B-A76EB1EEC75B}" destId="{4EFCF47A-6A58-422A-BC45-DD5BE2A9618F}" srcOrd="1" destOrd="0" presId="urn:microsoft.com/office/officeart/2005/8/layout/arrow2"/>
    <dgm:cxn modelId="{E7200645-776A-4A66-8E99-19A5B4FBE1A6}" type="presParOf" srcId="{4EFCF47A-6A58-422A-BC45-DD5BE2A9618F}" destId="{237437B4-4FAA-4C7C-BDDE-901A8C41DBCF}" srcOrd="0" destOrd="0" presId="urn:microsoft.com/office/officeart/2005/8/layout/arrow2"/>
    <dgm:cxn modelId="{0160E147-FF9D-4918-92DF-C40A4C2C64FB}" type="presParOf" srcId="{4EFCF47A-6A58-422A-BC45-DD5BE2A9618F}" destId="{9B03C6CA-A068-4E1A-90F2-AB34F75377A1}" srcOrd="1" destOrd="0" presId="urn:microsoft.com/office/officeart/2005/8/layout/arrow2"/>
    <dgm:cxn modelId="{C239638F-65D4-4E12-B95C-BDF092F387F4}" type="presParOf" srcId="{4EFCF47A-6A58-422A-BC45-DD5BE2A9618F}" destId="{39385027-6802-414F-9D23-1A9CEDD1AFDF}" srcOrd="2" destOrd="0" presId="urn:microsoft.com/office/officeart/2005/8/layout/arrow2"/>
    <dgm:cxn modelId="{F99E5998-53B8-4B62-95C3-D897E626C840}" type="presParOf" srcId="{4EFCF47A-6A58-422A-BC45-DD5BE2A9618F}" destId="{74F8581E-0C32-4195-AA3A-D45E364BFC40}" srcOrd="3" destOrd="0" presId="urn:microsoft.com/office/officeart/2005/8/layout/arrow2"/>
    <dgm:cxn modelId="{D8A9F5E3-F7B1-4115-B0B3-12C2D7D44F7E}" type="presParOf" srcId="{4EFCF47A-6A58-422A-BC45-DD5BE2A9618F}" destId="{ED62ED7A-4E41-4BEA-9FA7-668958BA784D}" srcOrd="4" destOrd="0" presId="urn:microsoft.com/office/officeart/2005/8/layout/arrow2"/>
    <dgm:cxn modelId="{DD0C149F-567E-46B6-9CD4-4FBF4A4F68C8}" type="presParOf" srcId="{4EFCF47A-6A58-422A-BC45-DD5BE2A9618F}" destId="{A8D5B825-0288-4C77-B597-21F30E7D1CBE}" srcOrd="5" destOrd="0" presId="urn:microsoft.com/office/officeart/2005/8/layout/arrow2"/>
    <dgm:cxn modelId="{49BCB1E6-002B-4F16-A789-7CB08604A276}" type="presParOf" srcId="{4EFCF47A-6A58-422A-BC45-DD5BE2A9618F}" destId="{33DA7405-021C-4B5A-ADC8-7545A7A5F23C}" srcOrd="6" destOrd="0" presId="urn:microsoft.com/office/officeart/2005/8/layout/arrow2"/>
    <dgm:cxn modelId="{56475E10-68DA-43B7-A1B2-2FA9BC3F73F8}" type="presParOf" srcId="{4EFCF47A-6A58-422A-BC45-DD5BE2A9618F}" destId="{E6149B46-4296-456B-8851-78FC50163057}" srcOrd="7" destOrd="0" presId="urn:microsoft.com/office/officeart/2005/8/layout/arrow2"/>
    <dgm:cxn modelId="{A826280E-E4DA-495D-A283-C4F3B5DA710E}" type="presParOf" srcId="{4EFCF47A-6A58-422A-BC45-DD5BE2A9618F}" destId="{943EB9E5-50C9-41FF-9CEA-0C16B0ABED58}" srcOrd="8" destOrd="0" presId="urn:microsoft.com/office/officeart/2005/8/layout/arrow2"/>
    <dgm:cxn modelId="{0FD56D04-F6EE-434C-9E3C-D1FC9E34C7C6}"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625114" y="284167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635596" y="3263204"/>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 Universe</a:t>
          </a:r>
          <a:endParaRPr lang="en-US" sz="1400" kern="1200" dirty="0"/>
        </a:p>
      </dsp:txBody>
      <dsp:txXfrm>
        <a:off x="1635596" y="3263204"/>
        <a:ext cx="2874487" cy="318199"/>
      </dsp:txXfrm>
    </dsp:sp>
    <dsp:sp modelId="{ED62ED7A-4E41-4BEA-9FA7-668958BA784D}">
      <dsp:nvSpPr>
        <dsp:cNvPr id="0" name=""/>
        <dsp:cNvSpPr/>
      </dsp:nvSpPr>
      <dsp:spPr>
        <a:xfrm>
          <a:off x="2613048" y="2274587"/>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229255" y="2741386"/>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Drugs Of Heightened Public Health Risk</a:t>
          </a:r>
          <a:endParaRPr lang="en-US" sz="1400" kern="1200" dirty="0"/>
        </a:p>
      </dsp:txBody>
      <dsp:txXfrm>
        <a:off x="2229255" y="2741386"/>
        <a:ext cx="2433233" cy="363759"/>
      </dsp:txXfrm>
    </dsp:sp>
    <dsp:sp modelId="{33DA7405-021C-4B5A-ADC8-7545A7A5F23C}">
      <dsp:nvSpPr>
        <dsp:cNvPr id="0" name=""/>
        <dsp:cNvSpPr/>
      </dsp:nvSpPr>
      <dsp:spPr>
        <a:xfrm>
          <a:off x="3769818" y="1731629"/>
          <a:ext cx="467715" cy="467715"/>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574706" y="2289341"/>
          <a:ext cx="4002438"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Formulary Therapeutic Substitutes With Abuse Deterrent Properties</a:t>
          </a:r>
          <a:endParaRPr lang="en-US" sz="1400" u="none" kern="1200" dirty="0"/>
        </a:p>
      </dsp:txBody>
      <dsp:txXfrm>
        <a:off x="3574706" y="2289341"/>
        <a:ext cx="4002438" cy="339557"/>
      </dsp:txXfrm>
    </dsp:sp>
    <dsp:sp modelId="{943EB9E5-50C9-41FF-9CEA-0C16B0ABED58}">
      <dsp:nvSpPr>
        <dsp:cNvPr id="0" name=""/>
        <dsp:cNvSpPr/>
      </dsp:nvSpPr>
      <dsp:spPr>
        <a:xfrm>
          <a:off x="5070306" y="1279173"/>
          <a:ext cx="595960" cy="595960"/>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2973388" cy="460375"/>
          </a:xfrm>
          <a:prstGeom prst="rect">
            <a:avLst/>
          </a:prstGeom>
          <a:noFill/>
          <a:ln>
            <a:noFill/>
          </a:ln>
          <a:extLst/>
        </p:spPr>
        <p:txBody>
          <a:bodyPr vert="horz" wrap="square" lIns="89118" tIns="44558" rIns="89118" bIns="44558" numCol="1" anchor="t"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884614" y="1"/>
            <a:ext cx="2973387" cy="460375"/>
          </a:xfrm>
          <a:prstGeom prst="rect">
            <a:avLst/>
          </a:prstGeom>
          <a:noFill/>
          <a:ln>
            <a:noFill/>
          </a:ln>
          <a:extLst/>
        </p:spPr>
        <p:txBody>
          <a:bodyPr vert="horz" wrap="square" lIns="89118" tIns="44558" rIns="89118" bIns="44558" numCol="1" anchor="t" anchorCtr="0" compatLnSpc="1">
            <a:prstTxWarp prst="textNoShape">
              <a:avLst/>
            </a:prstTxWarp>
          </a:bodyPr>
          <a:lstStyle>
            <a:lvl1pPr algn="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1" y="8755063"/>
            <a:ext cx="2973388" cy="460375"/>
          </a:xfrm>
          <a:prstGeom prst="rect">
            <a:avLst/>
          </a:prstGeom>
          <a:noFill/>
          <a:ln>
            <a:noFill/>
          </a:ln>
          <a:extLst/>
        </p:spPr>
        <p:txBody>
          <a:bodyPr vert="horz" wrap="square" lIns="89118" tIns="44558" rIns="89118" bIns="44558" numCol="1" anchor="b"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884614" y="8755063"/>
            <a:ext cx="2973387" cy="460375"/>
          </a:xfrm>
          <a:prstGeom prst="rect">
            <a:avLst/>
          </a:prstGeom>
          <a:noFill/>
          <a:ln>
            <a:noFill/>
          </a:ln>
          <a:extLst/>
        </p:spPr>
        <p:txBody>
          <a:bodyPr vert="horz" wrap="square" lIns="89118" tIns="44558" rIns="89118" bIns="44558" numCol="1" anchor="b" anchorCtr="0" compatLnSpc="1">
            <a:prstTxWarp prst="textNoShape">
              <a:avLst/>
            </a:prstTxWarp>
          </a:bodyPr>
          <a:lstStyle>
            <a:lvl1pPr algn="r" defTabSz="891108"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1"/>
            <a:ext cx="2973388" cy="454025"/>
          </a:xfrm>
          <a:prstGeom prst="rect">
            <a:avLst/>
          </a:prstGeom>
          <a:noFill/>
          <a:ln>
            <a:noFill/>
          </a:ln>
          <a:extLst/>
        </p:spPr>
        <p:txBody>
          <a:bodyPr vert="horz" wrap="square" lIns="89118" tIns="44558" rIns="89118" bIns="44558" numCol="1" anchor="t"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884614" y="1"/>
            <a:ext cx="2973387" cy="454025"/>
          </a:xfrm>
          <a:prstGeom prst="rect">
            <a:avLst/>
          </a:prstGeom>
          <a:noFill/>
          <a:ln>
            <a:noFill/>
          </a:ln>
          <a:extLst/>
        </p:spPr>
        <p:txBody>
          <a:bodyPr vert="horz" wrap="square" lIns="89118" tIns="44558" rIns="89118" bIns="44558" numCol="1" anchor="t" anchorCtr="0" compatLnSpc="1">
            <a:prstTxWarp prst="textNoShape">
              <a:avLst/>
            </a:prstTxWarp>
          </a:bodyPr>
          <a:lstStyle>
            <a:lvl1pPr algn="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39838" y="677863"/>
            <a:ext cx="4457700" cy="33448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1814" y="4379914"/>
            <a:ext cx="6021387" cy="3851275"/>
          </a:xfrm>
          <a:prstGeom prst="rect">
            <a:avLst/>
          </a:prstGeom>
          <a:noFill/>
          <a:ln>
            <a:noFill/>
          </a:ln>
          <a:extLst/>
        </p:spPr>
        <p:txBody>
          <a:bodyPr vert="horz" wrap="square" lIns="89118" tIns="44558" rIns="89118" bIns="445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1" y="8761413"/>
            <a:ext cx="2973388" cy="454025"/>
          </a:xfrm>
          <a:prstGeom prst="rect">
            <a:avLst/>
          </a:prstGeom>
          <a:noFill/>
          <a:ln>
            <a:noFill/>
          </a:ln>
          <a:extLst/>
        </p:spPr>
        <p:txBody>
          <a:bodyPr vert="horz" wrap="square" lIns="89118" tIns="44558" rIns="89118" bIns="44558" numCol="1" anchor="b"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884614" y="8761413"/>
            <a:ext cx="2973387" cy="454025"/>
          </a:xfrm>
          <a:prstGeom prst="rect">
            <a:avLst/>
          </a:prstGeom>
          <a:noFill/>
          <a:ln>
            <a:noFill/>
          </a:ln>
          <a:extLst/>
        </p:spPr>
        <p:txBody>
          <a:bodyPr vert="horz" wrap="square" lIns="89118" tIns="44558" rIns="89118" bIns="44558" numCol="1" anchor="b" anchorCtr="0" compatLnSpc="1">
            <a:prstTxWarp prst="textNoShape">
              <a:avLst/>
            </a:prstTxWarp>
          </a:bodyPr>
          <a:lstStyle>
            <a:lvl1pPr algn="r" defTabSz="891108"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A9B78BD2-988B-43E3-A2F1-45BD040C9A60}" type="slidenum">
              <a:rPr lang="en-US" altLang="en-US" smtClean="0"/>
              <a:pPr>
                <a:defRPr/>
              </a:pPr>
              <a:t>10</a:t>
            </a:fld>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A9B78BD2-988B-43E3-A2F1-45BD040C9A60}" type="slidenum">
              <a:rPr lang="en-US" altLang="en-US" smtClean="0"/>
              <a:pPr>
                <a:defRPr/>
              </a:pPr>
              <a:t>11</a:t>
            </a:fld>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12</a:t>
            </a:fld>
            <a:endParaRPr lang="en-US" altLang="en-US" dirty="0"/>
          </a:p>
        </p:txBody>
      </p:sp>
    </p:spTree>
    <p:extLst>
      <p:ext uri="{BB962C8B-B14F-4D97-AF65-F5344CB8AC3E}">
        <p14:creationId xmlns:p14="http://schemas.microsoft.com/office/powerpoint/2010/main" val="129929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13</a:t>
            </a:fld>
            <a:endParaRPr lang="en-US" altLang="en-US" dirty="0"/>
          </a:p>
        </p:txBody>
      </p:sp>
    </p:spTree>
    <p:extLst>
      <p:ext uri="{BB962C8B-B14F-4D97-AF65-F5344CB8AC3E}">
        <p14:creationId xmlns:p14="http://schemas.microsoft.com/office/powerpoint/2010/main" val="3571023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14</a:t>
            </a:fld>
            <a:endParaRPr lang="en-US" altLang="en-US" dirty="0"/>
          </a:p>
        </p:txBody>
      </p:sp>
    </p:spTree>
    <p:extLst>
      <p:ext uri="{BB962C8B-B14F-4D97-AF65-F5344CB8AC3E}">
        <p14:creationId xmlns:p14="http://schemas.microsoft.com/office/powerpoint/2010/main" val="3305838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15</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16</a:t>
            </a:fld>
            <a:endParaRPr lang="en-US" altLang="en-US" dirty="0"/>
          </a:p>
        </p:txBody>
      </p:sp>
    </p:spTree>
    <p:extLst>
      <p:ext uri="{BB962C8B-B14F-4D97-AF65-F5344CB8AC3E}">
        <p14:creationId xmlns:p14="http://schemas.microsoft.com/office/powerpoint/2010/main" val="4932944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17</a:t>
            </a:fld>
            <a:endParaRPr lang="en-US" altLang="en-US" dirty="0"/>
          </a:p>
        </p:txBody>
      </p:sp>
    </p:spTree>
    <p:extLst>
      <p:ext uri="{BB962C8B-B14F-4D97-AF65-F5344CB8AC3E}">
        <p14:creationId xmlns:p14="http://schemas.microsoft.com/office/powerpoint/2010/main" val="4048408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18</a:t>
            </a:fld>
            <a:endParaRPr lang="en-US" altLang="en-US" dirty="0"/>
          </a:p>
        </p:txBody>
      </p:sp>
    </p:spTree>
    <p:extLst>
      <p:ext uri="{BB962C8B-B14F-4D97-AF65-F5344CB8AC3E}">
        <p14:creationId xmlns:p14="http://schemas.microsoft.com/office/powerpoint/2010/main" val="31851471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sz="1800" dirty="0">
              <a:ea typeface="ＭＳ Ｐゴシック" pitchFamily="34" charset="-128"/>
            </a:endParaRPr>
          </a:p>
          <a:p>
            <a:pPr marL="285719" indent="-285719">
              <a:buFont typeface="Arial" panose="020B0604020202020204" pitchFamily="34" charset="0"/>
              <a:buChar char="•"/>
            </a:pPr>
            <a:r>
              <a:rPr lang="en-US" altLang="en-US" sz="1800" dirty="0">
                <a:ea typeface="ＭＳ Ｐゴシック" pitchFamily="34" charset="-128"/>
              </a:rPr>
              <a:t>Mike reads and then introduces Jon.</a:t>
            </a: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19</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20</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endParaRPr lang="en-US" altLang="en-US" sz="1600" dirty="0">
              <a:ea typeface="ＭＳ Ｐゴシック" pitchFamily="34" charset="-128"/>
            </a:endParaRPr>
          </a:p>
          <a:p>
            <a:pPr marL="171431" indent="-171431">
              <a:buFont typeface="Arial" panose="020B0604020202020204" pitchFamily="34" charset="0"/>
              <a:buChar char="•"/>
            </a:pPr>
            <a:r>
              <a:rPr lang="en-US" altLang="en-US" sz="1600" dirty="0">
                <a:ea typeface="ＭＳ Ｐゴシック" pitchFamily="34" charset="-128"/>
              </a:rPr>
              <a:t>Volume is reported annually</a:t>
            </a:r>
          </a:p>
          <a:p>
            <a:pPr marL="171431" indent="-171431">
              <a:buFont typeface="Arial" panose="020B0604020202020204" pitchFamily="34" charset="0"/>
              <a:buChar char="•"/>
            </a:pPr>
            <a:r>
              <a:rPr lang="en-US" altLang="en-US" sz="1600" dirty="0">
                <a:ea typeface="ＭＳ Ｐゴシック" pitchFamily="34" charset="-128"/>
              </a:rPr>
              <a:t>Before 2011, this volume was only reported for Schedule II drug products.</a:t>
            </a:r>
          </a:p>
          <a:p>
            <a:pPr marL="171431" indent="-171431">
              <a:buFont typeface="Arial" panose="020B0604020202020204" pitchFamily="34" charset="0"/>
              <a:buChar char="•"/>
            </a:pPr>
            <a:r>
              <a:rPr lang="en-US" altLang="en-US" sz="1600" dirty="0">
                <a:ea typeface="ＭＳ Ｐゴシック" pitchFamily="34" charset="-128"/>
              </a:rPr>
              <a:t>2011 was the first year of the MA Online PMP, and the first year that reporting expanded to Schedules III, IV and V.</a:t>
            </a:r>
          </a:p>
          <a:p>
            <a:pPr marL="171431" indent="-171431">
              <a:buFont typeface="Arial" panose="020B0604020202020204" pitchFamily="34" charset="0"/>
              <a:buChar char="•"/>
            </a:pPr>
            <a:r>
              <a:rPr lang="en-US" altLang="en-US" sz="1600" dirty="0">
                <a:ea typeface="ＭＳ Ｐゴシック" pitchFamily="34" charset="-128"/>
              </a:rPr>
              <a:t>This Table includes Schedules II and III only</a:t>
            </a:r>
          </a:p>
          <a:p>
            <a:pPr marL="171431" indent="-171431">
              <a:buFont typeface="Arial" panose="020B0604020202020204" pitchFamily="34" charset="0"/>
              <a:buChar char="•"/>
            </a:pPr>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21</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endParaRPr lang="en-US" altLang="en-US" sz="1800" dirty="0">
              <a:ea typeface="ＭＳ Ｐゴシック" pitchFamily="34" charset="-128"/>
            </a:endParaRPr>
          </a:p>
          <a:p>
            <a:pPr marL="171431" indent="-171431">
              <a:buFont typeface="Arial" panose="020B0604020202020204" pitchFamily="34" charset="0"/>
              <a:buChar char="•"/>
            </a:pPr>
            <a:r>
              <a:rPr lang="en-US" altLang="en-US" sz="1800" dirty="0">
                <a:solidFill>
                  <a:srgbClr val="FF0000"/>
                </a:solidFill>
                <a:ea typeface="ＭＳ Ｐゴシック" pitchFamily="34" charset="-128"/>
              </a:rPr>
              <a:t>Skip</a:t>
            </a:r>
            <a:r>
              <a:rPr lang="en-US" altLang="en-US" sz="1800" dirty="0">
                <a:ea typeface="ＭＳ Ｐゴシック" pitchFamily="34" charset="-128"/>
              </a:rPr>
              <a:t> this slide and go directly to geographic table and map.</a:t>
            </a:r>
          </a:p>
          <a:p>
            <a:pPr marL="171431" indent="-171431">
              <a:buFont typeface="Arial" panose="020B0604020202020204" pitchFamily="34" charset="0"/>
              <a:buChar char="•"/>
            </a:pPr>
            <a:r>
              <a:rPr lang="en-US" altLang="en-US" sz="1800" dirty="0">
                <a:ea typeface="ＭＳ Ｐゴシック" pitchFamily="34" charset="-128"/>
              </a:rPr>
              <a:t>Use this slide as talking points.</a:t>
            </a: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22</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r>
              <a:rPr lang="en-US" altLang="en-US" sz="1800" dirty="0" smtClean="0">
                <a:ea typeface="ＭＳ Ｐゴシック" pitchFamily="34" charset="-128"/>
              </a:rPr>
              <a:t>This Table is a summary of the most current annual data for schedule II and III opioids. It is CY 2014 data.</a:t>
            </a:r>
            <a:endParaRPr lang="en-US" altLang="en-US" sz="1800" dirty="0">
              <a:ea typeface="ＭＳ Ｐゴシック" pitchFamily="34" charset="-128"/>
            </a:endParaRPr>
          </a:p>
          <a:p>
            <a:pPr marL="171431" indent="-171431">
              <a:buFont typeface="Arial" panose="020B0604020202020204" pitchFamily="34" charset="0"/>
              <a:buChar char="•"/>
            </a:pPr>
            <a:r>
              <a:rPr lang="en-US" altLang="en-US" sz="1800" dirty="0">
                <a:ea typeface="ＭＳ Ｐゴシック" pitchFamily="34" charset="-128"/>
              </a:rPr>
              <a:t>This data has been published before in a different format.</a:t>
            </a:r>
          </a:p>
          <a:p>
            <a:pPr marL="628581" lvl="1" indent="-171431">
              <a:buFont typeface="Arial" panose="020B0604020202020204" pitchFamily="34" charset="0"/>
              <a:buChar char="•"/>
            </a:pPr>
            <a:r>
              <a:rPr lang="en-US" altLang="en-US" sz="1800" dirty="0">
                <a:ea typeface="ＭＳ Ｐゴシック" pitchFamily="34" charset="-128"/>
              </a:rPr>
              <a:t>Annual county level data report.</a:t>
            </a:r>
          </a:p>
          <a:p>
            <a:pPr marL="628581" lvl="1" indent="-171431">
              <a:buFont typeface="Arial" panose="020B0604020202020204" pitchFamily="34" charset="0"/>
              <a:buChar char="•"/>
            </a:pPr>
            <a:r>
              <a:rPr lang="en-US" altLang="en-US" sz="1800" dirty="0">
                <a:ea typeface="ＭＳ Ｐゴシック" pitchFamily="34" charset="-128"/>
              </a:rPr>
              <a:t>Quarterly county level data reports.</a:t>
            </a:r>
          </a:p>
          <a:p>
            <a:pPr marL="171431" indent="-171431">
              <a:buFont typeface="Arial" panose="020B0604020202020204" pitchFamily="34" charset="0"/>
              <a:buChar char="•"/>
            </a:pPr>
            <a:r>
              <a:rPr lang="en-US" altLang="en-US" sz="1800" dirty="0">
                <a:ea typeface="ＭＳ Ｐゴシック" pitchFamily="34" charset="-128"/>
              </a:rPr>
              <a:t>This data tells us the aggregate county level data, without regard to population.</a:t>
            </a: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23</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r>
              <a:rPr lang="en-US" altLang="en-US" sz="1600" dirty="0">
                <a:ea typeface="ＭＳ Ｐゴシック" pitchFamily="34" charset="-128"/>
              </a:rPr>
              <a:t>This map represents the county share of prescriptions.</a:t>
            </a:r>
          </a:p>
          <a:p>
            <a:pPr marL="171431" indent="-171431">
              <a:buFont typeface="Arial" panose="020B0604020202020204" pitchFamily="34" charset="0"/>
              <a:buChar char="•"/>
            </a:pPr>
            <a:r>
              <a:rPr lang="en-US" altLang="en-US" sz="1600" dirty="0">
                <a:ea typeface="ＭＳ Ｐゴシック" pitchFamily="34" charset="-128"/>
              </a:rPr>
              <a:t>Note that this data is based solely on where the patient receiving the prescription resides.</a:t>
            </a:r>
          </a:p>
          <a:p>
            <a:pPr marL="171431" indent="-171431">
              <a:buFont typeface="Arial" panose="020B0604020202020204" pitchFamily="34" charset="0"/>
              <a:buChar char="•"/>
            </a:pPr>
            <a:r>
              <a:rPr lang="en-US" altLang="en-US" sz="1600" dirty="0">
                <a:solidFill>
                  <a:srgbClr val="FF0000"/>
                </a:solidFill>
                <a:ea typeface="ＭＳ Ｐゴシック" pitchFamily="34" charset="-128"/>
              </a:rPr>
              <a:t>REDIRECT: </a:t>
            </a:r>
            <a:r>
              <a:rPr lang="en-US" altLang="en-US" sz="1600" dirty="0">
                <a:ea typeface="ＭＳ Ｐゴシック" pitchFamily="34" charset="-128"/>
              </a:rPr>
              <a:t>These percentages do not account for demographic variables (e.g. number of nursing homes or rehabilitation facilities) that could result in differences in opioid prescribing by county.</a:t>
            </a:r>
          </a:p>
          <a:p>
            <a:pPr marL="171431" indent="-171431">
              <a:buFont typeface="Arial" panose="020B0604020202020204" pitchFamily="34" charset="0"/>
              <a:buChar char="•"/>
            </a:pPr>
            <a:r>
              <a:rPr lang="en-US" altLang="en-US" sz="1600" dirty="0">
                <a:ea typeface="ＭＳ Ｐゴシック" pitchFamily="34" charset="-128"/>
              </a:rPr>
              <a:t>The total county population has </a:t>
            </a:r>
            <a:r>
              <a:rPr lang="en-US" altLang="en-US" sz="1600" dirty="0" smtClean="0">
                <a:ea typeface="ＭＳ Ｐゴシック" pitchFamily="34" charset="-128"/>
              </a:rPr>
              <a:t>not </a:t>
            </a:r>
            <a:r>
              <a:rPr lang="en-US" altLang="en-US" sz="1600" dirty="0">
                <a:ea typeface="ＭＳ Ｐゴシック" pitchFamily="34" charset="-128"/>
              </a:rPr>
              <a:t>been taken into account to scale these </a:t>
            </a:r>
            <a:r>
              <a:rPr lang="en-US" altLang="en-US" sz="1600" dirty="0" smtClean="0">
                <a:ea typeface="ＭＳ Ｐゴシック" pitchFamily="34" charset="-128"/>
              </a:rPr>
              <a:t>results; however the county percentage of total Massachusetts population is inset.</a:t>
            </a:r>
            <a:endParaRPr lang="en-US" altLang="en-US" sz="1600" dirty="0">
              <a:ea typeface="ＭＳ Ｐゴシック" pitchFamily="34" charset="-128"/>
            </a:endParaRPr>
          </a:p>
          <a:p>
            <a:pPr marL="171431" indent="-171431">
              <a:buFont typeface="Arial" panose="020B0604020202020204" pitchFamily="34" charset="0"/>
              <a:buChar char="•"/>
            </a:pPr>
            <a:r>
              <a:rPr lang="en-US" altLang="en-US" sz="1600" dirty="0">
                <a:ea typeface="ＭＳ Ｐゴシック" pitchFamily="34" charset="-128"/>
              </a:rPr>
              <a:t>Total number of Schedule II and III Opioid prescriptions for Massachusetts equals approximately 4.4 million for CY 2014.</a:t>
            </a: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24</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endParaRPr lang="en-US" altLang="en-US" dirty="0" smtClean="0">
              <a:ea typeface="ＭＳ Ｐゴシック" pitchFamily="34" charset="-128"/>
            </a:endParaRPr>
          </a:p>
          <a:p>
            <a:pPr marL="171431" indent="-171431">
              <a:buFont typeface="Arial" panose="020B0604020202020204" pitchFamily="34" charset="0"/>
              <a:buChar char="•"/>
            </a:pPr>
            <a:r>
              <a:rPr lang="en-US" altLang="en-US" sz="1800" dirty="0">
                <a:solidFill>
                  <a:srgbClr val="FF0000"/>
                </a:solidFill>
                <a:ea typeface="ＭＳ Ｐゴシック" pitchFamily="34" charset="-128"/>
              </a:rPr>
              <a:t>Skip</a:t>
            </a:r>
            <a:r>
              <a:rPr lang="en-US" altLang="en-US" sz="1800" dirty="0">
                <a:ea typeface="ＭＳ Ｐゴシック" pitchFamily="34" charset="-128"/>
              </a:rPr>
              <a:t> this slide and go directly to high utilizers and prescribers.</a:t>
            </a:r>
          </a:p>
          <a:p>
            <a:pPr marL="171431" indent="-171431">
              <a:buFont typeface="Arial" panose="020B0604020202020204" pitchFamily="34" charset="0"/>
              <a:buChar char="•"/>
            </a:pPr>
            <a:r>
              <a:rPr lang="en-US" altLang="en-US" sz="1800" dirty="0">
                <a:ea typeface="ＭＳ Ｐゴシック" pitchFamily="34" charset="-128"/>
              </a:rPr>
              <a:t>Use this slide as talking points.</a:t>
            </a:r>
          </a:p>
          <a:p>
            <a:pPr marL="171431" indent="-171431">
              <a:buFont typeface="Arial" panose="020B0604020202020204" pitchFamily="34" charset="0"/>
              <a:buChar char="•"/>
            </a:pPr>
            <a:r>
              <a:rPr lang="en-US" sz="1800" dirty="0"/>
              <a:t>To meet the specified threshold, an individual must have been prescribed one or more schedule II opioid and dispensed one or more schedule II opioid.</a:t>
            </a:r>
            <a:endParaRPr lang="en-US" altLang="en-US" sz="1800" dirty="0">
              <a:ea typeface="ＭＳ Ｐゴシック" pitchFamily="34" charset="-128"/>
            </a:endParaRPr>
          </a:p>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25</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xfrm>
            <a:off x="531123" y="4377965"/>
            <a:ext cx="6022491" cy="4205966"/>
          </a:xfrm>
          <a:noFill/>
        </p:spPr>
        <p:txBody>
          <a:bodyPr/>
          <a:lstStyle/>
          <a:p>
            <a:pPr marL="171431" indent="-171431">
              <a:buFont typeface="Arial" panose="020B0604020202020204" pitchFamily="34" charset="0"/>
              <a:buChar char="•"/>
            </a:pPr>
            <a:r>
              <a:rPr lang="en-US" altLang="en-US" sz="1400" dirty="0">
                <a:ea typeface="ＭＳ Ｐゴシック" pitchFamily="34" charset="-128"/>
              </a:rPr>
              <a:t>This data was reported in our annual legislative report.</a:t>
            </a:r>
          </a:p>
          <a:p>
            <a:pPr marL="171431" indent="-171431">
              <a:buFont typeface="Arial" panose="020B0604020202020204" pitchFamily="34" charset="0"/>
              <a:buChar char="•"/>
            </a:pPr>
            <a:r>
              <a:rPr lang="en-US" altLang="en-US" sz="1400" dirty="0">
                <a:ea typeface="ＭＳ Ｐゴシック" pitchFamily="34" charset="-128"/>
              </a:rPr>
              <a:t>In October, 2014, all hydrocodone combination products were rescheduled from Schedule III to Schedule II;</a:t>
            </a:r>
          </a:p>
          <a:p>
            <a:pPr marL="171431" indent="-171431">
              <a:buFont typeface="Arial" panose="020B0604020202020204" pitchFamily="34" charset="0"/>
              <a:buChar char="•"/>
            </a:pPr>
            <a:r>
              <a:rPr lang="en-US" altLang="en-US" sz="1400" dirty="0">
                <a:ea typeface="ＭＳ Ｐゴシック" pitchFamily="34" charset="-128"/>
              </a:rPr>
              <a:t>For this analysis, all hydrocodone combination products were excluded for all of CY2014.</a:t>
            </a:r>
          </a:p>
          <a:p>
            <a:pPr marL="171431" indent="-171431">
              <a:buFont typeface="Arial" panose="020B0604020202020204" pitchFamily="34" charset="0"/>
              <a:buChar char="•"/>
            </a:pPr>
            <a:r>
              <a:rPr lang="en-US" altLang="en-US" sz="1400" dirty="0">
                <a:solidFill>
                  <a:srgbClr val="FF0000"/>
                </a:solidFill>
                <a:ea typeface="ＭＳ Ｐゴシック" pitchFamily="34" charset="-128"/>
              </a:rPr>
              <a:t>REDIRECT</a:t>
            </a:r>
            <a:r>
              <a:rPr lang="en-US" altLang="en-US" sz="1400" dirty="0">
                <a:ea typeface="ＭＳ Ｐゴシック" pitchFamily="34" charset="-128"/>
              </a:rPr>
              <a:t> questions to these bullets: </a:t>
            </a:r>
          </a:p>
          <a:p>
            <a:pPr lvl="1">
              <a:buFont typeface="Arial"/>
              <a:buChar char="•"/>
            </a:pPr>
            <a:r>
              <a:rPr lang="en-US" dirty="0">
                <a:solidFill>
                  <a:srgbClr val="000000"/>
                </a:solidFill>
              </a:rPr>
              <a:t>The MA Online PMP is one tool in the effort to combat the growing epidemic of opioid addiction and overdose.</a:t>
            </a:r>
          </a:p>
          <a:p>
            <a:pPr lvl="1">
              <a:buFont typeface="Arial"/>
              <a:buChar char="•"/>
            </a:pPr>
            <a:r>
              <a:rPr lang="en-US" dirty="0"/>
              <a:t>Its effectiveness as a data source for prescribers and dispensers continues to grow and improve.</a:t>
            </a:r>
          </a:p>
          <a:p>
            <a:pPr marL="171431" indent="-171431">
              <a:buFont typeface="Arial" panose="020B0604020202020204" pitchFamily="34" charset="0"/>
              <a:buChar char="•"/>
            </a:pPr>
            <a:r>
              <a:rPr lang="en-US" altLang="en-US" sz="1400" dirty="0" smtClean="0">
                <a:solidFill>
                  <a:srgbClr val="FF0000"/>
                </a:solidFill>
                <a:ea typeface="ＭＳ Ｐゴシック" pitchFamily="34" charset="-128"/>
              </a:rPr>
              <a:t>ANSWER ONLY IF ASKED</a:t>
            </a:r>
            <a:r>
              <a:rPr lang="en-US" altLang="en-US" sz="1400" dirty="0" smtClean="0">
                <a:ea typeface="ＭＳ Ｐゴシック" pitchFamily="34" charset="-128"/>
              </a:rPr>
              <a:t> </a:t>
            </a:r>
            <a:r>
              <a:rPr lang="en-US" altLang="en-US" sz="1400" dirty="0">
                <a:ea typeface="ＭＳ Ｐゴシック" pitchFamily="34" charset="-128"/>
              </a:rPr>
              <a:t>Only prescribers get Multiple Provider Episode (MPE) Alerts</a:t>
            </a:r>
          </a:p>
          <a:p>
            <a:pPr marL="628581" lvl="1" indent="-171431">
              <a:buFont typeface="Arial" panose="020B0604020202020204" pitchFamily="34" charset="0"/>
              <a:buChar char="•"/>
            </a:pPr>
            <a:r>
              <a:rPr lang="en-US" altLang="en-US" dirty="0">
                <a:ea typeface="ＭＳ Ｐゴシック" pitchFamily="34" charset="-128"/>
              </a:rPr>
              <a:t>Dispensers do not have access to EHR and may not have the necessary information to use the alerts appropriately.</a:t>
            </a:r>
          </a:p>
          <a:p>
            <a:pPr marL="628581" lvl="1" indent="-171431">
              <a:buFont typeface="Arial" panose="020B0604020202020204" pitchFamily="34" charset="0"/>
              <a:buChar char="•"/>
            </a:pPr>
            <a:r>
              <a:rPr lang="en-US" altLang="en-US" dirty="0">
                <a:ea typeface="ＭＳ Ｐゴシック" pitchFamily="34" charset="-128"/>
              </a:rPr>
              <a:t>Could be a barrier to access for patients who really need the medication.</a:t>
            </a:r>
            <a:endParaRPr lang="en-US" altLang="en-US" sz="1400" dirty="0">
              <a:ea typeface="ＭＳ Ｐゴシック" pitchFamily="34" charset="-128"/>
            </a:endParaRPr>
          </a:p>
          <a:p>
            <a:pPr marL="171431" indent="-171431">
              <a:buFont typeface="Arial" panose="020B0604020202020204" pitchFamily="34" charset="0"/>
              <a:buChar char="•"/>
            </a:pPr>
            <a:r>
              <a:rPr lang="en-US" altLang="en-US" sz="1400" dirty="0">
                <a:ea typeface="ＭＳ Ｐゴシック" pitchFamily="34" charset="-128"/>
              </a:rPr>
              <a:t>New PMP will address improvements to Alert system.</a:t>
            </a:r>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26</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marL="171431" indent="-171431">
              <a:buFont typeface="Arial" panose="020B0604020202020204" pitchFamily="34" charset="0"/>
              <a:buChar char="•"/>
            </a:pPr>
            <a:endParaRPr lang="en-US" altLang="en-US" sz="1600" dirty="0" smtClean="0">
              <a:ea typeface="ＭＳ Ｐゴシック" pitchFamily="34" charset="-128"/>
            </a:endParaRPr>
          </a:p>
          <a:p>
            <a:pPr marL="171431" indent="-171431">
              <a:buFont typeface="Arial" panose="020B0604020202020204" pitchFamily="34" charset="0"/>
              <a:buChar char="•"/>
            </a:pPr>
            <a:r>
              <a:rPr lang="en-US" altLang="en-US" sz="1600" dirty="0" smtClean="0">
                <a:ea typeface="ＭＳ Ｐゴシック" pitchFamily="34" charset="-128"/>
              </a:rPr>
              <a:t>This </a:t>
            </a:r>
            <a:r>
              <a:rPr lang="en-US" altLang="en-US" sz="1600" dirty="0">
                <a:ea typeface="ＭＳ Ｐゴシック" pitchFamily="34" charset="-128"/>
              </a:rPr>
              <a:t>data has not been previously reported.</a:t>
            </a:r>
          </a:p>
          <a:p>
            <a:pPr marL="171431" indent="-171431">
              <a:buFont typeface="Arial" panose="020B0604020202020204" pitchFamily="34" charset="0"/>
              <a:buChar char="•"/>
            </a:pPr>
            <a:r>
              <a:rPr lang="en-US" altLang="en-US" sz="1600" dirty="0">
                <a:ea typeface="ＭＳ Ｐゴシック" pitchFamily="34" charset="-128"/>
              </a:rPr>
              <a:t>These are the top 10 Schedule II and III Opioids </a:t>
            </a:r>
            <a:r>
              <a:rPr lang="en-US" altLang="en-US" sz="1600" dirty="0" smtClean="0">
                <a:ea typeface="ＭＳ Ｐゴシック" pitchFamily="34" charset="-128"/>
              </a:rPr>
              <a:t>based on number of prescription, solid quantity, and the average solid quantity per prescription.</a:t>
            </a:r>
            <a:endParaRPr lang="en-US" altLang="en-US" sz="1600" dirty="0">
              <a:ea typeface="ＭＳ Ｐゴシック" pitchFamily="34" charset="-128"/>
            </a:endParaRPr>
          </a:p>
          <a:p>
            <a:pPr marL="171431" indent="-171431">
              <a:buFont typeface="Arial" panose="020B0604020202020204" pitchFamily="34" charset="0"/>
              <a:buChar char="•"/>
            </a:pPr>
            <a:r>
              <a:rPr lang="en-US" altLang="en-US" sz="1600" dirty="0" smtClean="0">
                <a:ea typeface="ＭＳ Ｐゴシック" pitchFamily="34" charset="-128"/>
              </a:rPr>
              <a:t>Methadone </a:t>
            </a:r>
            <a:r>
              <a:rPr lang="en-US" altLang="en-US" sz="1600" dirty="0">
                <a:ea typeface="ＭＳ Ｐゴシック" pitchFamily="34" charset="-128"/>
              </a:rPr>
              <a:t>(addiction medications) – DON’T WAIT FOR QUESTION</a:t>
            </a:r>
          </a:p>
          <a:p>
            <a:pPr marL="628581" lvl="1" indent="-171431">
              <a:buFont typeface="Arial" panose="020B0604020202020204" pitchFamily="34" charset="0"/>
              <a:buChar char="•"/>
            </a:pPr>
            <a:r>
              <a:rPr lang="en-US" altLang="en-US" sz="1400" dirty="0">
                <a:ea typeface="ＭＳ Ｐゴシック" pitchFamily="34" charset="-128"/>
              </a:rPr>
              <a:t>Only those prescribed for pain are on the PMP</a:t>
            </a:r>
          </a:p>
          <a:p>
            <a:pPr marL="628581" lvl="1" indent="-171431">
              <a:buFont typeface="Arial" panose="020B0604020202020204" pitchFamily="34" charset="0"/>
              <a:buChar char="•"/>
            </a:pPr>
            <a:r>
              <a:rPr lang="en-US" altLang="en-US" sz="1400" dirty="0">
                <a:ea typeface="ＭＳ Ｐゴシック" pitchFamily="34" charset="-128"/>
              </a:rPr>
              <a:t>Federal confidentiality law does not allow the sharing of information from recovery centers.</a:t>
            </a: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151" indent="-281598">
              <a:defRPr sz="2400">
                <a:solidFill>
                  <a:schemeClr val="tx1"/>
                </a:solidFill>
                <a:latin typeface="Arial" pitchFamily="34" charset="0"/>
                <a:ea typeface="ＭＳ Ｐゴシック" pitchFamily="34" charset="-128"/>
              </a:defRPr>
            </a:lvl2pPr>
            <a:lvl3pPr marL="1126387" indent="-225278">
              <a:defRPr sz="2400">
                <a:solidFill>
                  <a:schemeClr val="tx1"/>
                </a:solidFill>
                <a:latin typeface="Arial" pitchFamily="34" charset="0"/>
                <a:ea typeface="ＭＳ Ｐゴシック" pitchFamily="34" charset="-128"/>
              </a:defRPr>
            </a:lvl3pPr>
            <a:lvl4pPr marL="1576942" indent="-225278">
              <a:defRPr sz="2400">
                <a:solidFill>
                  <a:schemeClr val="tx1"/>
                </a:solidFill>
                <a:latin typeface="Arial" pitchFamily="34" charset="0"/>
                <a:ea typeface="ＭＳ Ｐゴシック" pitchFamily="34" charset="-128"/>
              </a:defRPr>
            </a:lvl4pPr>
            <a:lvl5pPr marL="2027496" indent="-225278">
              <a:defRPr sz="2400">
                <a:solidFill>
                  <a:schemeClr val="tx1"/>
                </a:solidFill>
                <a:latin typeface="Arial" pitchFamily="34" charset="0"/>
                <a:ea typeface="ＭＳ Ｐゴシック" pitchFamily="34" charset="-128"/>
              </a:defRPr>
            </a:lvl5pPr>
            <a:lvl6pPr marL="2478053" indent="-22527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607" indent="-22527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160" indent="-22527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9716" indent="-22527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27</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285719" indent="-285719">
              <a:buFont typeface="Arial" panose="020B0604020202020204" pitchFamily="34" charset="0"/>
              <a:buChar char="•"/>
            </a:pPr>
            <a:r>
              <a:rPr lang="en-US" sz="1800" dirty="0"/>
              <a:t>STICK TO YOUR ISLANDS ON THIS PAGE FOR ANSWERING MANY QUESTIONS.</a:t>
            </a:r>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itchFamily="34" charset="0"/>
                <a:ea typeface="ＭＳ Ｐゴシック" pitchFamily="34" charset="-128"/>
              </a:rPr>
              <a:t>In other words, the drug does contains some drug deterrent properties but is not an exact match</a:t>
            </a:r>
          </a:p>
        </p:txBody>
      </p:sp>
      <p:sp>
        <p:nvSpPr>
          <p:cNvPr id="4" name="Slide Number Placeholder 3"/>
          <p:cNvSpPr>
            <a:spLocks noGrp="1"/>
          </p:cNvSpPr>
          <p:nvPr>
            <p:ph type="sldNum" sz="quarter" idx="5"/>
          </p:nvPr>
        </p:nvSpPr>
        <p:spPr/>
        <p:txBody>
          <a:bodyPr/>
          <a:lstStyle/>
          <a:p>
            <a:pPr>
              <a:defRPr/>
            </a:pPr>
            <a:fld id="{CA522E2F-AF48-4FDE-BFCF-83D616CCF7E7}" type="slidenum">
              <a:rPr lang="en-US" altLang="en-US" smtClean="0"/>
              <a:pPr>
                <a:defRPr/>
              </a:pPr>
              <a:t>29</a:t>
            </a:fld>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3</a:t>
            </a:fld>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30</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CA97333B-6F6E-482C-9436-9DC348659BAE}" type="slidenum">
              <a:rPr lang="en-US" altLang="en-US" smtClean="0"/>
              <a:pPr>
                <a:defRPr/>
              </a:pPr>
              <a:t>4</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5</a:t>
            </a:fld>
            <a:endParaRPr lang="en-US" altLang="en-US" dirty="0"/>
          </a:p>
        </p:txBody>
      </p:sp>
    </p:spTree>
    <p:extLst>
      <p:ext uri="{BB962C8B-B14F-4D97-AF65-F5344CB8AC3E}">
        <p14:creationId xmlns:p14="http://schemas.microsoft.com/office/powerpoint/2010/main" val="2841968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6</a:t>
            </a:fld>
            <a:endParaRPr lang="en-US" altLang="en-US" dirty="0"/>
          </a:p>
        </p:txBody>
      </p:sp>
    </p:spTree>
    <p:extLst>
      <p:ext uri="{BB962C8B-B14F-4D97-AF65-F5344CB8AC3E}">
        <p14:creationId xmlns:p14="http://schemas.microsoft.com/office/powerpoint/2010/main" val="257778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7</a:t>
            </a:fld>
            <a:endParaRPr lang="en-US" altLang="en-US" dirty="0"/>
          </a:p>
        </p:txBody>
      </p:sp>
    </p:spTree>
    <p:extLst>
      <p:ext uri="{BB962C8B-B14F-4D97-AF65-F5344CB8AC3E}">
        <p14:creationId xmlns:p14="http://schemas.microsoft.com/office/powerpoint/2010/main" val="2610709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8</a:t>
            </a:fld>
            <a:endParaRPr lang="en-US" altLang="en-US" dirty="0"/>
          </a:p>
        </p:txBody>
      </p:sp>
    </p:spTree>
    <p:extLst>
      <p:ext uri="{BB962C8B-B14F-4D97-AF65-F5344CB8AC3E}">
        <p14:creationId xmlns:p14="http://schemas.microsoft.com/office/powerpoint/2010/main" val="3977126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9</a:t>
            </a:fld>
            <a:endParaRPr lang="en-US" altLang="en-US" dirty="0"/>
          </a:p>
        </p:txBody>
      </p:sp>
    </p:spTree>
    <p:extLst>
      <p:ext uri="{BB962C8B-B14F-4D97-AF65-F5344CB8AC3E}">
        <p14:creationId xmlns:p14="http://schemas.microsoft.com/office/powerpoint/2010/main" val="497995085"/>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12/14/2015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2.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 Id="rId3" Type="http://schemas.openxmlformats.org/officeDocument/2006/relationships/image" Target="../media/image2.png"/>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 Id="rId3" Type="http://schemas.openxmlformats.org/officeDocument/2006/relationships/image" Target="../media/image3.png"/>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 Id="rId3" Type="http://schemas.openxmlformats.org/officeDocument/2006/relationships/image" Target="../media/image4.png"/>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6.xml"/>
  <Relationship Id="rId3" Type="http://schemas.openxmlformats.org/officeDocument/2006/relationships/image" Target="../media/image5.png"/>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7.xml"/>
  <Relationship Id="rId3" Type="http://schemas.openxmlformats.org/officeDocument/2006/relationships/image" Target="../media/image6.png"/>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0.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rgbClr val="00336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rgbClr val="003366"/>
                </a:solidFill>
              </a:rPr>
              <a:t>Bureau of Health Care Safety and Quality</a:t>
            </a:r>
          </a:p>
          <a:p>
            <a:pPr algn="ctr"/>
            <a:r>
              <a:rPr lang="en-US" altLang="en-US" b="1" dirty="0">
                <a:solidFill>
                  <a:srgbClr val="003366"/>
                </a:solidFill>
              </a:rPr>
              <a:t>Department of Public Health</a:t>
            </a:r>
          </a:p>
          <a:p>
            <a:pPr algn="ctr"/>
            <a:r>
              <a:rPr lang="en-US" altLang="en-US" b="1" dirty="0" smtClean="0">
                <a:solidFill>
                  <a:srgbClr val="003366"/>
                </a:solidFill>
              </a:rPr>
              <a:t>November 5, </a:t>
            </a:r>
            <a:r>
              <a:rPr lang="en-US" altLang="en-US" b="1" dirty="0">
                <a:solidFill>
                  <a:srgbClr val="003366"/>
                </a:solidFill>
              </a:rPr>
              <a:t>2015</a:t>
            </a:r>
            <a:endParaRPr lang="en-US" altLang="en-US" dirty="0">
              <a:solidFill>
                <a:srgbClr val="00336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Therapeutically Equivalent Substitutes: Draft Monograph</a:t>
            </a:r>
            <a:endParaRPr lang="en-US" dirty="0"/>
          </a:p>
        </p:txBody>
      </p:sp>
      <p:sp>
        <p:nvSpPr>
          <p:cNvPr id="6146" name="Content Placeholder 2"/>
          <p:cNvSpPr>
            <a:spLocks noGrp="1"/>
          </p:cNvSpPr>
          <p:nvPr>
            <p:ph idx="1"/>
          </p:nvPr>
        </p:nvSpPr>
        <p:spPr/>
        <p:txBody>
          <a:bodyPr/>
          <a:lstStyle/>
          <a:p>
            <a:pPr marL="0" indent="0">
              <a:spcAft>
                <a:spcPts val="1800"/>
              </a:spcAft>
              <a:buSzPct val="75000"/>
              <a:buFontTx/>
              <a:buNone/>
            </a:pPr>
            <a:endParaRPr lang="en-US" altLang="en-US" sz="2400" dirty="0" smtClean="0"/>
          </a:p>
          <a:p>
            <a:pPr marL="0" indent="0" algn="ctr">
              <a:spcAft>
                <a:spcPts val="1800"/>
              </a:spcAft>
              <a:buSzPct val="75000"/>
              <a:buFontTx/>
              <a:buNone/>
            </a:pPr>
            <a:endParaRPr lang="en-US" altLang="en-US" sz="2400" dirty="0" smtClean="0"/>
          </a:p>
        </p:txBody>
      </p:sp>
      <p:sp>
        <p:nvSpPr>
          <p:cNvPr id="6147" name="Slide Number Placeholder 3"/>
          <p:cNvSpPr>
            <a:spLocks noGrp="1"/>
          </p:cNvSpPr>
          <p:nvPr>
            <p:ph type="sldNum" sz="quarter" idx="11"/>
          </p:nvPr>
        </p:nvSpPr>
        <p:spPr>
          <a:noFill/>
          <a:ln>
            <a:miter lim="800000"/>
            <a:headEnd/>
            <a:tailEnd/>
          </a:ln>
        </p:spPr>
        <p:txBody>
          <a:bodyPr/>
          <a:lstStyle/>
          <a:p>
            <a:r>
              <a:rPr lang="en-US" altLang="en-US" dirty="0" smtClean="0"/>
              <a:t>Slide </a:t>
            </a:r>
            <a:fld id="{11BC32C0-82E3-40EC-A343-BA3E78693296}" type="slidenum">
              <a:rPr lang="en-US" altLang="en-US" smtClean="0"/>
              <a:pPr/>
              <a:t>10</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endParaRPr lang="en-US" kern="0" dirty="0"/>
          </a:p>
        </p:txBody>
      </p:sp>
      <p:sp>
        <p:nvSpPr>
          <p:cNvPr id="7" name="Content Placeholder 2"/>
          <p:cNvSpPr txBox="1">
            <a:spLocks/>
          </p:cNvSpPr>
          <p:nvPr/>
        </p:nvSpPr>
        <p:spPr bwMode="auto">
          <a:xfrm>
            <a:off x="609600" y="14668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0" fontAlgn="base" latinLnBrk="0" hangingPunct="0">
              <a:lnSpc>
                <a:spcPct val="100000"/>
              </a:lnSpc>
              <a:spcBef>
                <a:spcPct val="20000"/>
              </a:spcBef>
              <a:spcAft>
                <a:spcPct val="0"/>
              </a:spcAft>
              <a:buClrTx/>
              <a:buSzTx/>
              <a:tabLst/>
              <a:defRPr/>
            </a:pPr>
            <a:r>
              <a:rPr lang="en-US" sz="3200" kern="0" dirty="0" smtClean="0">
                <a:latin typeface="+mn-lt"/>
                <a:ea typeface="+mn-ea"/>
                <a:cs typeface="ＭＳ Ｐゴシック" charset="0"/>
              </a:rPr>
              <a:t>Overview of the Draft Monograph</a:t>
            </a:r>
            <a:r>
              <a:rPr kumimoji="0" lang="en-US" sz="3200" b="0" i="0" u="none" strike="noStrike" kern="0" cap="none" spc="0" normalizeH="0" baseline="0" noProof="0" dirty="0" smtClean="0">
                <a:ln>
                  <a:noFill/>
                </a:ln>
                <a:solidFill>
                  <a:schemeClr val="tx1"/>
                </a:solidFill>
                <a:effectLst/>
                <a:uLnTx/>
                <a:uFillTx/>
                <a:latin typeface="+mn-lt"/>
                <a:ea typeface="+mn-ea"/>
                <a:cs typeface="ＭＳ Ｐゴシック" charset="0"/>
              </a:rPr>
              <a:t>:</a:t>
            </a:r>
          </a:p>
          <a:p>
            <a:pPr marL="914400" lvl="1" indent="-457200" eaLnBrk="0" hangingPunct="0">
              <a:spcBef>
                <a:spcPct val="20000"/>
              </a:spcBef>
              <a:buFont typeface="Arial" panose="020B0604020202020204" pitchFamily="34" charset="0"/>
              <a:buChar char="•"/>
            </a:pPr>
            <a:r>
              <a:rPr lang="en-US" sz="2800" kern="0" dirty="0" smtClean="0">
                <a:latin typeface="+mn-lt"/>
                <a:ea typeface="+mn-ea"/>
              </a:rPr>
              <a:t>Transparent and standardized process. </a:t>
            </a:r>
            <a:endParaRPr kumimoji="0" lang="en-US" sz="2800" b="0" i="0" u="none" strike="noStrike" kern="0" cap="none" spc="0" normalizeH="0" baseline="0" noProof="0" dirty="0" smtClean="0">
              <a:ln>
                <a:noFill/>
              </a:ln>
              <a:solidFill>
                <a:schemeClr val="tx1"/>
              </a:solidFill>
              <a:effectLst/>
              <a:uLnTx/>
              <a:uFillTx/>
              <a:latin typeface="+mn-lt"/>
              <a:ea typeface="+mn-ea"/>
            </a:endParaRPr>
          </a:p>
          <a:p>
            <a:pPr marL="914400" marR="0" lvl="1" indent="-4572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2800" b="0" i="0" u="none" strike="noStrike" kern="0" cap="none" spc="0" normalizeH="0" baseline="0" noProof="0" dirty="0" smtClean="0">
                <a:ln>
                  <a:noFill/>
                </a:ln>
                <a:solidFill>
                  <a:schemeClr val="tx1"/>
                </a:solidFill>
                <a:effectLst/>
                <a:uLnTx/>
                <a:uFillTx/>
                <a:latin typeface="+mn-lt"/>
                <a:ea typeface="+mn-ea"/>
              </a:rPr>
              <a:t>Wil</a:t>
            </a:r>
            <a:r>
              <a:rPr lang="en-US" sz="2800" kern="0" dirty="0" smtClean="0">
                <a:latin typeface="+mn-lt"/>
                <a:ea typeface="+mn-ea"/>
              </a:rPr>
              <a:t>l begin with r</a:t>
            </a:r>
            <a:r>
              <a:rPr kumimoji="0" lang="en-US" sz="2800" b="0" i="0" u="none" strike="noStrike" kern="0" cap="none" spc="0" normalizeH="0" baseline="0" noProof="0" dirty="0" smtClean="0">
                <a:ln>
                  <a:noFill/>
                </a:ln>
                <a:solidFill>
                  <a:schemeClr val="tx1"/>
                </a:solidFill>
                <a:effectLst/>
                <a:uLnTx/>
                <a:uFillTx/>
                <a:latin typeface="+mn-lt"/>
                <a:ea typeface="+mn-ea"/>
              </a:rPr>
              <a:t>evie</a:t>
            </a:r>
            <a:r>
              <a:rPr lang="en-US" sz="2800" kern="0" baseline="0" dirty="0" smtClean="0">
                <a:latin typeface="+mn-lt"/>
                <a:ea typeface="+mn-ea"/>
              </a:rPr>
              <a:t>w</a:t>
            </a:r>
            <a:r>
              <a:rPr lang="en-US" sz="2800" kern="0" dirty="0" smtClean="0">
                <a:latin typeface="+mn-lt"/>
                <a:ea typeface="+mn-ea"/>
              </a:rPr>
              <a:t> of all Schedule II and III opioids</a:t>
            </a:r>
            <a:r>
              <a:rPr kumimoji="0" lang="en-US" sz="2800" b="0" i="0" u="none" strike="noStrike" kern="0" cap="none" spc="0" normalizeH="0" baseline="0" noProof="0" dirty="0" smtClean="0">
                <a:ln>
                  <a:noFill/>
                </a:ln>
                <a:solidFill>
                  <a:schemeClr val="tx1"/>
                </a:solidFill>
                <a:effectLst/>
                <a:uLnTx/>
                <a:uFillTx/>
                <a:latin typeface="+mn-lt"/>
                <a:ea typeface="+mn-ea"/>
              </a:rPr>
              <a:t>:</a:t>
            </a:r>
          </a:p>
          <a:p>
            <a:pPr marL="1257300" marR="0" lvl="2" indent="-342900" algn="l" defTabSz="914400" rtl="0" eaLnBrk="0" fontAlgn="base" latinLnBrk="0" hangingPunct="0">
              <a:lnSpc>
                <a:spcPct val="100000"/>
              </a:lnSpc>
              <a:spcBef>
                <a:spcPct val="20000"/>
              </a:spcBef>
              <a:spcAft>
                <a:spcPct val="0"/>
              </a:spcAft>
              <a:buClrTx/>
              <a:buSzTx/>
              <a:buFont typeface="Courier New" panose="02070309020205020404" pitchFamily="49" charset="0"/>
              <a:buChar char="o"/>
              <a:tabLst/>
              <a:defRPr/>
            </a:pPr>
            <a:r>
              <a:rPr lang="en-US" kern="0" dirty="0" smtClean="0">
                <a:latin typeface="+mn-lt"/>
                <a:ea typeface="+mn-ea"/>
              </a:rPr>
              <a:t>All 28 drug groups that have been designated as having a heightened public health risk.</a:t>
            </a:r>
          </a:p>
          <a:p>
            <a:pPr marL="1257300" marR="0" lvl="2" indent="-342900" algn="l" defTabSz="914400" rtl="0" eaLnBrk="0" fontAlgn="base" latinLnBrk="0" hangingPunct="0">
              <a:lnSpc>
                <a:spcPct val="100000"/>
              </a:lnSpc>
              <a:spcBef>
                <a:spcPct val="20000"/>
              </a:spcBef>
              <a:spcAft>
                <a:spcPct val="0"/>
              </a:spcAft>
              <a:buClrTx/>
              <a:buSzTx/>
              <a:buFont typeface="Courier New" panose="02070309020205020404" pitchFamily="49" charset="0"/>
              <a:buChar char="o"/>
              <a:tabLst/>
              <a:defRPr/>
            </a:pPr>
            <a:r>
              <a:rPr kumimoji="0" lang="en-US" sz="2400" b="0" i="0" u="none" strike="noStrike" kern="0" cap="none" spc="0" normalizeH="0" baseline="0" noProof="0" dirty="0" smtClean="0">
                <a:ln>
                  <a:noFill/>
                </a:ln>
                <a:solidFill>
                  <a:schemeClr val="tx1"/>
                </a:solidFill>
                <a:effectLst/>
                <a:uLnTx/>
                <a:uFillTx/>
                <a:latin typeface="+mn-lt"/>
                <a:ea typeface="+mn-ea"/>
              </a:rPr>
              <a:t>381 individual drug products that compose the 28 drug groups.</a:t>
            </a:r>
          </a:p>
          <a:p>
            <a:pPr marL="1600200" lvl="3" indent="-228600" eaLnBrk="0" hangingPunct="0">
              <a:spcBef>
                <a:spcPct val="20000"/>
              </a:spcBef>
              <a:buFontTx/>
              <a:buChar char="•"/>
            </a:pPr>
            <a:r>
              <a:rPr lang="en-US" kern="0" dirty="0" smtClean="0">
                <a:latin typeface="+mn-lt"/>
                <a:ea typeface="+mn-ea"/>
              </a:rPr>
              <a:t>338 individual drug products in Schedule II.</a:t>
            </a:r>
          </a:p>
          <a:p>
            <a:pPr marL="1600200" lvl="3" indent="-228600" eaLnBrk="0" hangingPunct="0">
              <a:spcBef>
                <a:spcPct val="20000"/>
              </a:spcBef>
              <a:buFontTx/>
              <a:buChar char="•"/>
            </a:pPr>
            <a:r>
              <a:rPr kumimoji="0" lang="en-US" b="0" i="0" u="none" strike="noStrike" kern="0" cap="none" spc="0" normalizeH="0" baseline="0" noProof="0" dirty="0" smtClean="0">
                <a:ln>
                  <a:noFill/>
                </a:ln>
                <a:solidFill>
                  <a:schemeClr val="tx1"/>
                </a:solidFill>
                <a:effectLst/>
                <a:uLnTx/>
                <a:uFillTx/>
                <a:latin typeface="+mn-lt"/>
                <a:ea typeface="+mn-ea"/>
              </a:rPr>
              <a:t>43</a:t>
            </a:r>
            <a:r>
              <a:rPr kumimoji="0" lang="en-US" b="0" i="0" u="none" strike="noStrike" kern="0" cap="none" spc="0" normalizeH="0" noProof="0" dirty="0" smtClean="0">
                <a:ln>
                  <a:noFill/>
                </a:ln>
                <a:solidFill>
                  <a:schemeClr val="tx1"/>
                </a:solidFill>
                <a:effectLst/>
                <a:uLnTx/>
                <a:uFillTx/>
                <a:latin typeface="+mn-lt"/>
                <a:ea typeface="+mn-ea"/>
              </a:rPr>
              <a:t> individual drug products in Schedule III.</a:t>
            </a:r>
          </a:p>
          <a:p>
            <a:pPr marL="685800" lvl="1" indent="-228600" eaLnBrk="0" hangingPunct="0">
              <a:spcBef>
                <a:spcPct val="20000"/>
              </a:spcBef>
            </a:pPr>
            <a:endParaRPr kumimoji="0" lang="en-US" b="0" i="0" u="none" strike="noStrike" kern="0" cap="none" spc="0" normalizeH="0" baseline="0" noProof="0" dirty="0" smtClean="0">
              <a:ln>
                <a:noFill/>
              </a:ln>
              <a:solidFill>
                <a:schemeClr val="tx1"/>
              </a:solidFill>
              <a:effectLst/>
              <a:uLnTx/>
              <a:uFillTx/>
              <a:latin typeface="+mn-lt"/>
              <a:ea typeface="+mn-ea"/>
            </a:endParaRPr>
          </a:p>
          <a:p>
            <a:pPr marL="1143000" marR="0" lvl="2" indent="-228600" algn="l" defTabSz="914400" rtl="0" eaLnBrk="0" fontAlgn="base" latinLnBrk="0" hangingPunct="0">
              <a:lnSpc>
                <a:spcPct val="100000"/>
              </a:lnSpc>
              <a:spcBef>
                <a:spcPct val="20000"/>
              </a:spcBef>
              <a:spcAft>
                <a:spcPct val="0"/>
              </a:spcAft>
              <a:buClrTx/>
              <a:buSzTx/>
              <a:tabLst/>
              <a:defRPr/>
            </a:pPr>
            <a:endParaRPr kumimoji="0" lang="en-US" sz="2000" b="0" i="0" u="none" strike="noStrike" kern="0" cap="none" spc="0" normalizeH="0" baseline="0" noProof="0" dirty="0" smtClean="0">
              <a:ln>
                <a:noFill/>
              </a:ln>
              <a:solidFill>
                <a:schemeClr val="tx1"/>
              </a:solidFill>
              <a:effectLst/>
              <a:uLnTx/>
              <a:uFillTx/>
              <a:latin typeface="+mn-lt"/>
              <a:ea typeface="+mn-ea"/>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ＭＳ Ｐゴシック"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ＭＳ Ｐゴシック"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Therapeutically Equivalent Substitutes: Draft Monograph</a:t>
            </a:r>
            <a:endParaRPr lang="en-US" dirty="0"/>
          </a:p>
        </p:txBody>
      </p:sp>
      <p:sp>
        <p:nvSpPr>
          <p:cNvPr id="6146" name="Content Placeholder 2"/>
          <p:cNvSpPr>
            <a:spLocks noGrp="1"/>
          </p:cNvSpPr>
          <p:nvPr>
            <p:ph idx="1"/>
          </p:nvPr>
        </p:nvSpPr>
        <p:spPr/>
        <p:txBody>
          <a:bodyPr/>
          <a:lstStyle/>
          <a:p>
            <a:pPr marL="0" indent="0">
              <a:spcAft>
                <a:spcPts val="1800"/>
              </a:spcAft>
              <a:buSzPct val="75000"/>
              <a:buFontTx/>
              <a:buNone/>
            </a:pPr>
            <a:endParaRPr lang="en-US" altLang="en-US" sz="2400" dirty="0" smtClean="0"/>
          </a:p>
          <a:p>
            <a:pPr marL="0" indent="0" algn="ctr">
              <a:spcAft>
                <a:spcPts val="1800"/>
              </a:spcAft>
              <a:buSzPct val="75000"/>
              <a:buFontTx/>
              <a:buNone/>
            </a:pPr>
            <a:endParaRPr lang="en-US" altLang="en-US" sz="2400" dirty="0" smtClean="0"/>
          </a:p>
        </p:txBody>
      </p:sp>
      <p:sp>
        <p:nvSpPr>
          <p:cNvPr id="6147" name="Slide Number Placeholder 3"/>
          <p:cNvSpPr>
            <a:spLocks noGrp="1"/>
          </p:cNvSpPr>
          <p:nvPr>
            <p:ph type="sldNum" sz="quarter" idx="11"/>
          </p:nvPr>
        </p:nvSpPr>
        <p:spPr>
          <a:noFill/>
          <a:ln>
            <a:miter lim="800000"/>
            <a:headEnd/>
            <a:tailEnd/>
          </a:ln>
        </p:spPr>
        <p:txBody>
          <a:bodyPr/>
          <a:lstStyle/>
          <a:p>
            <a:r>
              <a:rPr lang="en-US" altLang="en-US" dirty="0" smtClean="0"/>
              <a:t>Slide </a:t>
            </a:r>
            <a:fld id="{11BC32C0-82E3-40EC-A343-BA3E78693296}" type="slidenum">
              <a:rPr lang="en-US" altLang="en-US" smtClean="0"/>
              <a:pPr/>
              <a:t>11</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endParaRPr lang="en-US" kern="0" dirty="0"/>
          </a:p>
        </p:txBody>
      </p:sp>
      <p:sp>
        <p:nvSpPr>
          <p:cNvPr id="7" name="Content Placeholder 2"/>
          <p:cNvSpPr txBox="1">
            <a:spLocks/>
          </p:cNvSpPr>
          <p:nvPr/>
        </p:nvSpPr>
        <p:spPr bwMode="auto">
          <a:xfrm>
            <a:off x="6096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0" fontAlgn="base" latinLnBrk="0" hangingPunct="0">
              <a:lnSpc>
                <a:spcPct val="100000"/>
              </a:lnSpc>
              <a:spcBef>
                <a:spcPct val="20000"/>
              </a:spcBef>
              <a:spcAft>
                <a:spcPct val="0"/>
              </a:spcAft>
              <a:buClrTx/>
              <a:buSzTx/>
              <a:tabLst/>
              <a:defRPr/>
            </a:pPr>
            <a:r>
              <a:rPr lang="en-US" sz="3600" kern="0" dirty="0" smtClean="0">
                <a:latin typeface="+mn-lt"/>
                <a:ea typeface="+mn-ea"/>
                <a:cs typeface="ＭＳ Ｐゴシック" charset="0"/>
              </a:rPr>
              <a:t>Filtering Question</a:t>
            </a:r>
            <a:r>
              <a:rPr kumimoji="0" lang="en-US" sz="3600" b="0" i="0" u="none" strike="noStrike" kern="0" cap="none" spc="0" normalizeH="0" baseline="0" noProof="0" dirty="0" smtClean="0">
                <a:ln>
                  <a:noFill/>
                </a:ln>
                <a:solidFill>
                  <a:schemeClr val="tx1"/>
                </a:solidFill>
                <a:effectLst/>
                <a:uLnTx/>
                <a:uFillTx/>
                <a:latin typeface="+mn-lt"/>
                <a:ea typeface="+mn-ea"/>
                <a:cs typeface="ＭＳ Ｐゴシック" charset="0"/>
              </a:rPr>
              <a:t>:</a:t>
            </a:r>
          </a:p>
          <a:p>
            <a:pPr marL="914400" marR="0" lvl="1" indent="-4572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3200" b="0" i="0" u="none" strike="noStrike" kern="0" cap="none" spc="0" normalizeH="0" baseline="0" noProof="0" dirty="0" smtClean="0">
                <a:ln>
                  <a:noFill/>
                </a:ln>
                <a:solidFill>
                  <a:schemeClr val="tx1"/>
                </a:solidFill>
                <a:effectLst/>
                <a:uLnTx/>
                <a:uFillTx/>
                <a:latin typeface="+mn-lt"/>
                <a:ea typeface="+mn-ea"/>
              </a:rPr>
              <a:t>Proposed</a:t>
            </a:r>
            <a:r>
              <a:rPr kumimoji="0" lang="en-US" sz="3200" b="0" i="0" u="none" strike="noStrike" kern="0" cap="none" spc="0" normalizeH="0" noProof="0" dirty="0" smtClean="0">
                <a:ln>
                  <a:noFill/>
                </a:ln>
                <a:solidFill>
                  <a:schemeClr val="tx1"/>
                </a:solidFill>
                <a:effectLst/>
                <a:uLnTx/>
                <a:uFillTx/>
                <a:latin typeface="+mn-lt"/>
                <a:ea typeface="+mn-ea"/>
              </a:rPr>
              <a:t> filtering question</a:t>
            </a:r>
          </a:p>
          <a:p>
            <a:pPr marL="1371600" lvl="2" indent="-457200" eaLnBrk="0" hangingPunct="0">
              <a:spcBef>
                <a:spcPct val="20000"/>
              </a:spcBef>
              <a:buFont typeface="Courier New" panose="02070309020205020404" pitchFamily="49" charset="0"/>
              <a:buChar char="o"/>
              <a:defRPr/>
            </a:pPr>
            <a:r>
              <a:rPr lang="en-US" kern="0" dirty="0"/>
              <a:t>“Does the drug have FDA abuse deterrent labeling or an abuse deterrent property?”</a:t>
            </a:r>
            <a:endParaRPr kumimoji="0" lang="en-US" b="0" i="0" u="none" strike="noStrike" kern="0" cap="none" spc="0" normalizeH="0" noProof="0" dirty="0" smtClean="0">
              <a:ln>
                <a:noFill/>
              </a:ln>
              <a:solidFill>
                <a:schemeClr val="tx1"/>
              </a:solidFill>
              <a:effectLst/>
              <a:uLnTx/>
              <a:uFillTx/>
              <a:latin typeface="+mn-lt"/>
              <a:ea typeface="+mn-ea"/>
            </a:endParaRPr>
          </a:p>
          <a:p>
            <a:pPr marL="914400" marR="0" lvl="1" indent="-4572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lang="en-US" sz="3200" kern="0" baseline="0" dirty="0" smtClean="0">
                <a:latin typeface="+mn-lt"/>
                <a:ea typeface="+mn-ea"/>
              </a:rPr>
              <a:t>Goal of filtering question</a:t>
            </a:r>
            <a:endParaRPr kumimoji="0" lang="en-US" sz="3200" b="0" i="0" u="none" strike="noStrike" kern="0" cap="none" spc="0" normalizeH="0" baseline="0" noProof="0" dirty="0" smtClean="0">
              <a:ln>
                <a:noFill/>
              </a:ln>
              <a:solidFill>
                <a:schemeClr val="tx1"/>
              </a:solidFill>
              <a:effectLst/>
              <a:uLnTx/>
              <a:uFillTx/>
              <a:latin typeface="+mn-lt"/>
              <a:ea typeface="+mn-ea"/>
            </a:endParaRPr>
          </a:p>
          <a:p>
            <a:pPr marL="1371600" lvl="2" indent="-457200" eaLnBrk="0" hangingPunct="0">
              <a:spcBef>
                <a:spcPct val="20000"/>
              </a:spcBef>
              <a:buFont typeface="Courier New" panose="02070309020205020404" pitchFamily="49" charset="0"/>
              <a:buChar char="o"/>
            </a:pPr>
            <a:r>
              <a:rPr lang="en-US" dirty="0" smtClean="0"/>
              <a:t>To enable </a:t>
            </a:r>
            <a:r>
              <a:rPr lang="en-US" dirty="0"/>
              <a:t>the Commission to prioritize review of individual drug products that are most likely to be considered therapeutically equivalent substitutes based on specific criteria, including</a:t>
            </a:r>
            <a:r>
              <a:rPr lang="en-US" dirty="0" smtClean="0"/>
              <a:t>:</a:t>
            </a:r>
          </a:p>
          <a:p>
            <a:pPr marL="1828800" lvl="3" indent="-457200" eaLnBrk="0" hangingPunct="0">
              <a:spcBef>
                <a:spcPct val="20000"/>
              </a:spcBef>
              <a:buFont typeface="Arial" panose="020B0604020202020204" pitchFamily="34" charset="0"/>
              <a:buChar char="•"/>
            </a:pPr>
            <a:r>
              <a:rPr lang="en-US" sz="2000" dirty="0"/>
              <a:t>FDA approved ADF </a:t>
            </a:r>
            <a:r>
              <a:rPr lang="en-US" sz="2000" dirty="0" smtClean="0"/>
              <a:t>labeling</a:t>
            </a:r>
          </a:p>
          <a:p>
            <a:pPr marL="1828800" lvl="3" indent="-457200" eaLnBrk="0" hangingPunct="0">
              <a:spcBef>
                <a:spcPct val="20000"/>
              </a:spcBef>
              <a:buFont typeface="Arial" panose="020B0604020202020204" pitchFamily="34" charset="0"/>
              <a:buChar char="•"/>
            </a:pPr>
            <a:r>
              <a:rPr lang="en-US" sz="2000" dirty="0"/>
              <a:t>ADF </a:t>
            </a:r>
            <a:r>
              <a:rPr lang="en-US" sz="2000" dirty="0" smtClean="0"/>
              <a:t>properties</a:t>
            </a:r>
            <a:endParaRPr lang="en-US" sz="2000" dirty="0"/>
          </a:p>
          <a:p>
            <a:pPr lvl="2" eaLnBrk="0" hangingPunct="0">
              <a:spcBef>
                <a:spcPct val="20000"/>
              </a:spcBef>
            </a:pPr>
            <a:endParaRPr lang="en-US" kern="0" dirty="0" smtClean="0">
              <a:latin typeface="+mn-lt"/>
              <a:ea typeface="+mn-ea"/>
            </a:endParaRPr>
          </a:p>
          <a:p>
            <a:pPr marL="1143000" marR="0" lvl="2" indent="-228600" algn="l" defTabSz="914400" rtl="0" eaLnBrk="0" fontAlgn="base" latinLnBrk="0" hangingPunct="0">
              <a:lnSpc>
                <a:spcPct val="100000"/>
              </a:lnSpc>
              <a:spcBef>
                <a:spcPct val="20000"/>
              </a:spcBef>
              <a:spcAft>
                <a:spcPct val="0"/>
              </a:spcAft>
              <a:buClrTx/>
              <a:buSzTx/>
              <a:tabLst/>
              <a:defRPr/>
            </a:pPr>
            <a:endParaRPr kumimoji="0" lang="en-US" sz="2000" b="0" i="0" u="none" strike="noStrike" kern="0" cap="none" spc="0" normalizeH="0" baseline="0" noProof="0" dirty="0" smtClean="0">
              <a:ln>
                <a:noFill/>
              </a:ln>
              <a:solidFill>
                <a:schemeClr val="tx1"/>
              </a:solidFill>
              <a:effectLst/>
              <a:uLnTx/>
              <a:uFillTx/>
              <a:latin typeface="+mn-lt"/>
              <a:ea typeface="+mn-ea"/>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ＭＳ Ｐゴシック"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ＭＳ Ｐゴシック"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Therapeutically Equivalent Substitutes: Draft Monograph </a:t>
            </a:r>
            <a:endParaRPr lang="en-US" dirty="0"/>
          </a:p>
        </p:txBody>
      </p:sp>
      <p:sp>
        <p:nvSpPr>
          <p:cNvPr id="3" name="Content Placeholder 2"/>
          <p:cNvSpPr>
            <a:spLocks noGrp="1"/>
          </p:cNvSpPr>
          <p:nvPr>
            <p:ph idx="1"/>
          </p:nvPr>
        </p:nvSpPr>
        <p:spPr/>
        <p:txBody>
          <a:bodyPr/>
          <a:lstStyle/>
          <a:p>
            <a:pPr marL="0" indent="0" algn="ctr">
              <a:buNone/>
            </a:pPr>
            <a:endParaRPr lang="en-US" sz="4800" dirty="0" smtClean="0"/>
          </a:p>
          <a:p>
            <a:pPr marL="0" indent="0" algn="ctr">
              <a:buNone/>
            </a:pPr>
            <a:endParaRPr lang="en-US" sz="3600" b="1" dirty="0" smtClean="0"/>
          </a:p>
          <a:p>
            <a:pPr marL="0" indent="0" algn="ctr">
              <a:buNone/>
            </a:pPr>
            <a:r>
              <a:rPr lang="en-US" sz="3600" b="1" dirty="0" smtClean="0"/>
              <a:t>Sample Monograph:</a:t>
            </a:r>
          </a:p>
          <a:p>
            <a:pPr marL="0" indent="0" algn="ctr">
              <a:buNone/>
            </a:pPr>
            <a:r>
              <a:rPr lang="en-US" sz="3600" b="1" i="1" dirty="0" err="1" smtClean="0"/>
              <a:t>Oxycontin</a:t>
            </a:r>
            <a:r>
              <a:rPr lang="en-US" sz="3600" b="1" i="1" dirty="0" smtClean="0"/>
              <a:t> CR ADF</a:t>
            </a:r>
          </a:p>
          <a:p>
            <a:pPr lvl="1">
              <a:buNone/>
            </a:pP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12</a:t>
            </a:fld>
            <a:endParaRPr lang="en-US" altLang="en-US" dirty="0"/>
          </a:p>
        </p:txBody>
      </p:sp>
    </p:spTree>
    <p:extLst>
      <p:ext uri="{BB962C8B-B14F-4D97-AF65-F5344CB8AC3E}">
        <p14:creationId xmlns:p14="http://schemas.microsoft.com/office/powerpoint/2010/main" val="3989082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Formulary</a:t>
            </a:r>
            <a:endParaRPr lang="en-US" dirty="0"/>
          </a:p>
        </p:txBody>
      </p:sp>
      <p:sp>
        <p:nvSpPr>
          <p:cNvPr id="3" name="Content Placeholder 2"/>
          <p:cNvSpPr>
            <a:spLocks noGrp="1"/>
          </p:cNvSpPr>
          <p:nvPr>
            <p:ph idx="1"/>
          </p:nvPr>
        </p:nvSpPr>
        <p:spPr/>
        <p:txBody>
          <a:bodyPr/>
          <a:lstStyle/>
          <a:p>
            <a:endParaRPr lang="en-US" dirty="0" smtClean="0"/>
          </a:p>
          <a:p>
            <a:endParaRPr lang="en-US" dirty="0"/>
          </a:p>
          <a:p>
            <a:pPr algn="ctr">
              <a:buNone/>
            </a:pPr>
            <a:r>
              <a:rPr lang="en-US" b="1" dirty="0" smtClean="0"/>
              <a:t>Inclusion of Drug Products </a:t>
            </a:r>
          </a:p>
          <a:p>
            <a:pPr algn="ctr">
              <a:buNone/>
            </a:pPr>
            <a:r>
              <a:rPr lang="en-US" b="1" dirty="0" smtClean="0"/>
              <a:t>with FDA Approved Labeling</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13</a:t>
            </a:fld>
            <a:endParaRPr lang="en-US" altLang="en-US" dirty="0"/>
          </a:p>
        </p:txBody>
      </p:sp>
    </p:spTree>
    <p:extLst>
      <p:ext uri="{BB962C8B-B14F-4D97-AF65-F5344CB8AC3E}">
        <p14:creationId xmlns:p14="http://schemas.microsoft.com/office/powerpoint/2010/main" val="396526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dirty="0" smtClean="0"/>
              <a:t>Draft Formulary </a:t>
            </a:r>
            <a:br>
              <a:rPr lang="en-US" altLang="en-US" dirty="0" smtClean="0"/>
            </a:br>
            <a:r>
              <a:rPr lang="en-US" altLang="en-US" dirty="0" smtClean="0"/>
              <a:t>FDA Approved ADF Labeling</a:t>
            </a:r>
          </a:p>
        </p:txBody>
      </p:sp>
      <p:sp>
        <p:nvSpPr>
          <p:cNvPr id="15363" name="Content Placeholder 2"/>
          <p:cNvSpPr>
            <a:spLocks noGrp="1"/>
          </p:cNvSpPr>
          <p:nvPr>
            <p:ph idx="1"/>
          </p:nvPr>
        </p:nvSpPr>
        <p:spPr>
          <a:xfrm>
            <a:off x="457200" y="1466850"/>
            <a:ext cx="8229600" cy="4659313"/>
          </a:xfrm>
        </p:spPr>
        <p:txBody>
          <a:bodyPr/>
          <a:lstStyle/>
          <a:p>
            <a:pPr>
              <a:defRPr/>
            </a:pPr>
            <a:r>
              <a:rPr lang="en-US" altLang="en-US" sz="2800" dirty="0" smtClean="0"/>
              <a:t>The US Food and Drug Administration (FDA) has a comprehensive review process for manufacturers to comply with in order to be approved by the FDA to label their products as abuse deterrent formulation (ADF).</a:t>
            </a:r>
            <a:endParaRPr lang="en-US" altLang="en-US" sz="2800" dirty="0"/>
          </a:p>
          <a:p>
            <a:pPr marL="457200" indent="-457200">
              <a:buFont typeface="Arial" panose="020B0604020202020204" pitchFamily="34" charset="0"/>
              <a:buChar char="•"/>
              <a:defRPr/>
            </a:pPr>
            <a:r>
              <a:rPr lang="en-US" altLang="en-US" sz="2800" dirty="0" smtClean="0"/>
              <a:t>Some elements of this review process include:</a:t>
            </a:r>
          </a:p>
          <a:p>
            <a:pPr marL="857250" lvl="1" indent="-457200">
              <a:defRPr/>
            </a:pPr>
            <a:r>
              <a:rPr lang="en-US" altLang="en-US" sz="2400" dirty="0" smtClean="0"/>
              <a:t>Laboratory Manipulation and Extraction Studies</a:t>
            </a:r>
          </a:p>
          <a:p>
            <a:pPr marL="857250" lvl="1" indent="-457200">
              <a:defRPr/>
            </a:pPr>
            <a:r>
              <a:rPr lang="en-US" altLang="en-US" sz="2400" dirty="0" smtClean="0"/>
              <a:t>Pharmacokinetic Studies</a:t>
            </a:r>
          </a:p>
          <a:p>
            <a:pPr marL="857250" lvl="1" indent="-457200">
              <a:defRPr/>
            </a:pPr>
            <a:r>
              <a:rPr lang="en-US" altLang="en-US" sz="2400" dirty="0" smtClean="0"/>
              <a:t>Clinical Abuse Potential Studies</a:t>
            </a:r>
          </a:p>
          <a:p>
            <a:pPr marL="857250" lvl="1" indent="-457200">
              <a:defRPr/>
            </a:pPr>
            <a:r>
              <a:rPr lang="en-US" altLang="en-US" sz="2400" dirty="0" smtClean="0"/>
              <a:t>Post Market Studies</a:t>
            </a:r>
          </a:p>
          <a:p>
            <a:pPr marL="400050" lvl="1" indent="0">
              <a:buFontTx/>
              <a:buNone/>
              <a:defRPr/>
            </a:pPr>
            <a:endParaRPr lang="en-US" altLang="en-US" sz="2400" dirty="0" smtClean="0"/>
          </a:p>
          <a:p>
            <a:pPr>
              <a:defRPr/>
            </a:pPr>
            <a:endParaRPr lang="en-US" altLang="en-US" dirty="0" smtClean="0"/>
          </a:p>
        </p:txBody>
      </p:sp>
      <p:sp>
        <p:nvSpPr>
          <p:cNvPr id="15364" name="Slide Number Placeholder 3"/>
          <p:cNvSpPr>
            <a:spLocks noGrp="1"/>
          </p:cNvSpPr>
          <p:nvPr>
            <p:ph type="sldNum" sz="quarter" idx="11"/>
          </p:nvPr>
        </p:nvSpPr>
        <p:spPr>
          <a:noFill/>
          <a:ln>
            <a:miter lim="800000"/>
            <a:headEnd/>
            <a:tailEnd/>
          </a:ln>
        </p:spPr>
        <p:txBody>
          <a:bodyPr/>
          <a:lstStyle/>
          <a:p>
            <a:r>
              <a:rPr lang="en-US" altLang="en-US" dirty="0" smtClean="0"/>
              <a:t>Slide </a:t>
            </a:r>
            <a:fld id="{FC2AE952-0103-4F07-A8B4-AAF9D58C4A15}" type="slidenum">
              <a:rPr lang="en-US" altLang="en-US" smtClean="0"/>
              <a:pPr/>
              <a:t>14</a:t>
            </a:fld>
            <a:endParaRPr lang="en-US" alt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15</a:t>
            </a:fld>
            <a:endParaRPr lang="en-US" altLang="en-US" sz="1400" dirty="0" smtClean="0"/>
          </a:p>
        </p:txBody>
      </p:sp>
      <p:sp>
        <p:nvSpPr>
          <p:cNvPr id="5" name="Title 1"/>
          <p:cNvSpPr txBox="1">
            <a:spLocks/>
          </p:cNvSpPr>
          <p:nvPr/>
        </p:nvSpPr>
        <p:spPr>
          <a:xfrm>
            <a:off x="4144963" y="336550"/>
            <a:ext cx="4816475" cy="7016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altLang="en-US" sz="2000" dirty="0"/>
              <a:t>Draft Formulary </a:t>
            </a:r>
            <a:br>
              <a:rPr lang="en-US" altLang="en-US" sz="2000" dirty="0"/>
            </a:br>
            <a:r>
              <a:rPr lang="en-US" altLang="en-US" sz="2000" dirty="0"/>
              <a:t>FDA Approved ADF 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2577956743"/>
              </p:ext>
            </p:extLst>
          </p:nvPr>
        </p:nvGraphicFramePr>
        <p:xfrm>
          <a:off x="301625" y="1595438"/>
          <a:ext cx="8461375" cy="4336237"/>
        </p:xfrm>
        <a:graphic>
          <a:graphicData uri="http://schemas.openxmlformats.org/drawingml/2006/table">
            <a:tbl>
              <a:tblPr/>
              <a:tblGrid>
                <a:gridCol w="1291737"/>
                <a:gridCol w="1251682"/>
                <a:gridCol w="2403231"/>
                <a:gridCol w="1011359"/>
                <a:gridCol w="2503366"/>
              </a:tblGrid>
              <a:tr h="739822">
                <a:tc gridSpan="5">
                  <a:txBody>
                    <a:bodyPr/>
                    <a:lstStyle/>
                    <a:p>
                      <a:pPr algn="ctr" fontAlgn="ctr"/>
                      <a:r>
                        <a:rPr lang="en-US" sz="1600" b="1" i="0" u="none" strike="noStrike" dirty="0">
                          <a:solidFill>
                            <a:srgbClr val="000000"/>
                          </a:solidFill>
                          <a:effectLst/>
                          <a:latin typeface="Times New Roman"/>
                        </a:rPr>
                        <a:t>List of Medications with Abuse-Deterrent Claims in FDA-Approved Labeling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19283">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Deterrence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9283">
                <a:tc>
                  <a:txBody>
                    <a:bodyPr/>
                    <a:lstStyle/>
                    <a:p>
                      <a:pPr algn="ctr" fontAlgn="ctr"/>
                      <a:r>
                        <a:rPr lang="en-US" sz="1200" b="0" i="0" u="none" strike="noStrike" dirty="0">
                          <a:solidFill>
                            <a:srgbClr val="000000"/>
                          </a:solidFill>
                          <a:effectLst/>
                          <a:latin typeface="Times New Roman"/>
                        </a:rPr>
                        <a:t>Targiniq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 and Naloxone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9283">
                <a:tc>
                  <a:txBody>
                    <a:bodyPr/>
                    <a:lstStyle/>
                    <a:p>
                      <a:pPr algn="ctr" fontAlgn="ctr"/>
                      <a:r>
                        <a:rPr lang="en-US" sz="1200" b="0" i="0" u="none" strike="noStrike" dirty="0">
                          <a:solidFill>
                            <a:srgbClr val="000000"/>
                          </a:solidFill>
                          <a:effectLst/>
                          <a:latin typeface="Times New Roman"/>
                        </a:rPr>
                        <a:t>OxyContin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9283">
                <a:tc>
                  <a:txBody>
                    <a:bodyPr/>
                    <a:lstStyle/>
                    <a:p>
                      <a:pPr algn="ctr" fontAlgn="ctr"/>
                      <a:r>
                        <a:rPr lang="en-US" sz="1200" b="0" i="0" u="none" strike="noStrike" dirty="0">
                          <a:solidFill>
                            <a:srgbClr val="000000"/>
                          </a:solidFill>
                          <a:effectLst/>
                          <a:latin typeface="Times New Roman"/>
                        </a:rPr>
                        <a:t>Hysingla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Hydrocodone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9283">
                <a:tc>
                  <a:txBody>
                    <a:bodyPr/>
                    <a:lstStyle/>
                    <a:p>
                      <a:pPr algn="ctr" fontAlgn="ctr"/>
                      <a:r>
                        <a:rPr lang="en-US" sz="1200" b="0" i="0" u="none" strike="noStrike" dirty="0">
                          <a:solidFill>
                            <a:srgbClr val="000000"/>
                          </a:solidFill>
                          <a:effectLst/>
                          <a:latin typeface="Times New Roman"/>
                        </a:rPr>
                        <a:t>Embeda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Pfizer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Morphine ER and Naltrexone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Capsule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54360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7"/>
            <a:ext cx="4818062" cy="708025"/>
          </a:xfrm>
        </p:spPr>
        <p:txBody>
          <a:bodyPr/>
          <a:lstStyle/>
          <a:p>
            <a:r>
              <a:rPr lang="en-US" altLang="en-US" dirty="0"/>
              <a:t>Draft Formulary </a:t>
            </a:r>
            <a:br>
              <a:rPr lang="en-US" altLang="en-US" dirty="0"/>
            </a:br>
            <a:r>
              <a:rPr lang="en-US" altLang="en-US" dirty="0"/>
              <a:t>FDA Approved ADF Labeling</a:t>
            </a:r>
            <a:endParaRPr lang="en-US" dirty="0"/>
          </a:p>
        </p:txBody>
      </p:sp>
      <p:sp>
        <p:nvSpPr>
          <p:cNvPr id="3" name="Content Placeholder 2"/>
          <p:cNvSpPr>
            <a:spLocks noGrp="1"/>
          </p:cNvSpPr>
          <p:nvPr>
            <p:ph idx="1"/>
          </p:nvPr>
        </p:nvSpPr>
        <p:spPr/>
        <p:txBody>
          <a:bodyPr/>
          <a:lstStyle/>
          <a:p>
            <a:pPr marL="0" indent="0">
              <a:buNone/>
            </a:pPr>
            <a:endParaRPr lang="en-US" altLang="en-US" dirty="0" smtClean="0"/>
          </a:p>
          <a:p>
            <a:r>
              <a:rPr lang="en-US" altLang="en-US" dirty="0" smtClean="0"/>
              <a:t>Does the Drug Formulary Commission want to place all Schedule II and III drug products with FDA approved ADF labeling on the drug formulary as therapeutically equivalent substitutes?</a:t>
            </a:r>
          </a:p>
          <a:p>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16</a:t>
            </a:fld>
            <a:endParaRPr lang="en-US" altLang="en-US" dirty="0"/>
          </a:p>
        </p:txBody>
      </p:sp>
    </p:spTree>
    <p:extLst>
      <p:ext uri="{BB962C8B-B14F-4D97-AF65-F5344CB8AC3E}">
        <p14:creationId xmlns:p14="http://schemas.microsoft.com/office/powerpoint/2010/main" val="1214391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Formulary Commission:</a:t>
            </a:r>
            <a:br>
              <a:rPr lang="en-US" dirty="0" smtClean="0"/>
            </a:br>
            <a:r>
              <a:rPr lang="en-US" dirty="0" smtClean="0"/>
              <a:t>Data Requests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a:p>
          <a:p>
            <a:pPr algn="ctr">
              <a:buNone/>
            </a:pPr>
            <a:r>
              <a:rPr lang="en-US" b="1" dirty="0" smtClean="0"/>
              <a:t>Update on Data Requests</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17</a:t>
            </a:fld>
            <a:endParaRPr lang="en-US" altLang="en-US" dirty="0"/>
          </a:p>
        </p:txBody>
      </p:sp>
    </p:spTree>
    <p:extLst>
      <p:ext uri="{BB962C8B-B14F-4D97-AF65-F5344CB8AC3E}">
        <p14:creationId xmlns:p14="http://schemas.microsoft.com/office/powerpoint/2010/main" val="3965263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577850"/>
            <a:ext cx="4818062" cy="708025"/>
          </a:xfrm>
        </p:spPr>
        <p:txBody>
          <a:bodyPr/>
          <a:lstStyle/>
          <a:p>
            <a:r>
              <a:rPr lang="en-US" dirty="0" smtClean="0"/>
              <a:t>Update on Data Requests: Introduction</a:t>
            </a:r>
            <a:br>
              <a:rPr lang="en-US" dirty="0" smtClean="0"/>
            </a:br>
            <a:endParaRPr lang="en-US" dirty="0"/>
          </a:p>
        </p:txBody>
      </p:sp>
      <p:sp>
        <p:nvSpPr>
          <p:cNvPr id="3" name="Content Placeholder 2"/>
          <p:cNvSpPr>
            <a:spLocks noGrp="1"/>
          </p:cNvSpPr>
          <p:nvPr>
            <p:ph idx="1"/>
          </p:nvPr>
        </p:nvSpPr>
        <p:spPr/>
        <p:txBody>
          <a:bodyPr/>
          <a:lstStyle/>
          <a:p>
            <a:r>
              <a:rPr lang="en-US" altLang="en-US" dirty="0" smtClean="0"/>
              <a:t>The Commission has made requests for data to assist the development of its work.</a:t>
            </a:r>
          </a:p>
          <a:p>
            <a:pPr lvl="1"/>
            <a:r>
              <a:rPr lang="en-US" altLang="en-US" dirty="0" smtClean="0"/>
              <a:t>Some of the data is collected and analyzed by agencies outside of DPH.</a:t>
            </a:r>
          </a:p>
          <a:p>
            <a:r>
              <a:rPr lang="en-US" altLang="en-US" dirty="0" smtClean="0"/>
              <a:t>The Department is working to compile the requested data.</a:t>
            </a:r>
          </a:p>
          <a:p>
            <a:r>
              <a:rPr lang="en-US" altLang="en-US" dirty="0" smtClean="0"/>
              <a:t>We will begin by providing data on the Massachusetts Prescription Monitoring Program (MA PMP.)</a:t>
            </a:r>
          </a:p>
          <a:p>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18</a:t>
            </a:fld>
            <a:endParaRPr lang="en-US" altLang="en-US" dirty="0"/>
          </a:p>
        </p:txBody>
      </p:sp>
    </p:spTree>
    <p:extLst>
      <p:ext uri="{BB962C8B-B14F-4D97-AF65-F5344CB8AC3E}">
        <p14:creationId xmlns:p14="http://schemas.microsoft.com/office/powerpoint/2010/main" val="1214391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spc="50" dirty="0" smtClean="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cs typeface="+mj-cs"/>
              </a:rPr>
              <a:t>Update on Data Requests: Introduction</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342900" lvl="1" indent="-342900" eaLnBrk="1" hangingPunct="1">
              <a:spcAft>
                <a:spcPts val="600"/>
              </a:spcAft>
              <a:buFont typeface="Arial" panose="020B0604020202020204" pitchFamily="34" charset="0"/>
              <a:buChar char="•"/>
              <a:defRPr/>
            </a:pPr>
            <a:r>
              <a:rPr lang="en-US" sz="3200" dirty="0" smtClean="0">
                <a:solidFill>
                  <a:srgbClr val="000000"/>
                </a:solidFill>
              </a:rPr>
              <a:t>Data overview of MA PMP data, including:</a:t>
            </a:r>
          </a:p>
          <a:p>
            <a:pPr marL="742950" lvl="2" indent="-342900" eaLnBrk="1" hangingPunct="1">
              <a:spcAft>
                <a:spcPts val="600"/>
              </a:spcAft>
              <a:buFont typeface="Arial" panose="020B0604020202020204" pitchFamily="34" charset="0"/>
              <a:buChar char="•"/>
              <a:defRPr/>
            </a:pPr>
            <a:r>
              <a:rPr lang="en-US" sz="2800" dirty="0" smtClean="0">
                <a:solidFill>
                  <a:srgbClr val="000000"/>
                </a:solidFill>
              </a:rPr>
              <a:t>The annual number of prescriptions;</a:t>
            </a:r>
          </a:p>
          <a:p>
            <a:pPr marL="742950" lvl="2" indent="-342900" eaLnBrk="1" hangingPunct="1">
              <a:spcAft>
                <a:spcPts val="600"/>
              </a:spcAft>
              <a:buFont typeface="Arial" panose="020B0604020202020204" pitchFamily="34" charset="0"/>
              <a:buChar char="•"/>
              <a:defRPr/>
            </a:pPr>
            <a:r>
              <a:rPr lang="en-US" sz="2800" dirty="0" smtClean="0">
                <a:solidFill>
                  <a:srgbClr val="000000"/>
                </a:solidFill>
              </a:rPr>
              <a:t>The geographic location of those prescriptions;</a:t>
            </a:r>
          </a:p>
          <a:p>
            <a:pPr marL="742950" lvl="2" indent="-342900" eaLnBrk="1" hangingPunct="1">
              <a:spcAft>
                <a:spcPts val="600"/>
              </a:spcAft>
              <a:buFont typeface="Arial" panose="020B0604020202020204" pitchFamily="34" charset="0"/>
              <a:buChar char="•"/>
              <a:defRPr/>
            </a:pPr>
            <a:r>
              <a:rPr lang="en-US" sz="2800" dirty="0" smtClean="0">
                <a:solidFill>
                  <a:srgbClr val="000000"/>
                </a:solidFill>
              </a:rPr>
              <a:t>An analysis of high utilizers; and</a:t>
            </a:r>
          </a:p>
          <a:p>
            <a:pPr marL="742950" lvl="2" indent="-342900" eaLnBrk="1" hangingPunct="1">
              <a:spcAft>
                <a:spcPts val="600"/>
              </a:spcAft>
              <a:buFont typeface="Arial" panose="020B0604020202020204" pitchFamily="34" charset="0"/>
              <a:buChar char="•"/>
              <a:defRPr/>
            </a:pPr>
            <a:r>
              <a:rPr lang="en-US" sz="2800" dirty="0" smtClean="0">
                <a:solidFill>
                  <a:srgbClr val="000000"/>
                </a:solidFill>
              </a:rPr>
              <a:t>An analysis of high prescribers.</a:t>
            </a:r>
          </a:p>
          <a:p>
            <a:pPr marL="742950" lvl="2" indent="-342900" eaLnBrk="1" hangingPunct="1">
              <a:spcAft>
                <a:spcPts val="600"/>
              </a:spcAft>
              <a:buFont typeface="Arial" panose="020B0604020202020204" pitchFamily="34" charset="0"/>
              <a:buChar char="•"/>
              <a:defRPr/>
            </a:pPr>
            <a:endParaRPr lang="en-US" dirty="0">
              <a:solidFill>
                <a:srgbClr val="000000"/>
              </a:solidFill>
            </a:endParaRPr>
          </a:p>
          <a:p>
            <a:pPr marL="400050" lvl="2" indent="0" eaLnBrk="1" hangingPunct="1">
              <a:spcAft>
                <a:spcPts val="600"/>
              </a:spcAft>
              <a:buNone/>
              <a:defRPr/>
            </a:pPr>
            <a:endParaRPr lang="en-US" altLang="ja-JP" sz="2000" dirty="0" smtClean="0">
              <a:ea typeface="ＭＳ Ｐゴシック" pitchFamily="34" charset="-128"/>
            </a:endParaRPr>
          </a:p>
          <a:p>
            <a:pPr marL="0" indent="0">
              <a:buNone/>
            </a:pPr>
            <a:endParaRPr lang="en-US" sz="2400" dirty="0">
              <a:solidFill>
                <a:srgbClr val="000000"/>
              </a:solidFill>
            </a:endParaRPr>
          </a:p>
          <a:p>
            <a:pPr marL="0" indent="0">
              <a:buNone/>
            </a:pPr>
            <a:endParaRPr lang="en-US" sz="2400" dirty="0">
              <a:solidFill>
                <a:srgbClr val="000000"/>
              </a:solidFill>
            </a:endParaRPr>
          </a:p>
          <a:p>
            <a:pPr marL="342900" lvl="1" indent="-342900" eaLnBrk="1" hangingPunct="1">
              <a:spcAft>
                <a:spcPts val="600"/>
              </a:spcAft>
              <a:buFont typeface="Arial" panose="020B0604020202020204" pitchFamily="34" charset="0"/>
              <a:buChar char="•"/>
              <a:defRPr/>
            </a:pPr>
            <a:endParaRPr lang="en-US" altLang="ja-JP" sz="2400" dirty="0">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19</a:t>
            </a:fld>
            <a:endParaRPr lang="en-US" altLang="en-US" dirty="0"/>
          </a:p>
        </p:txBody>
      </p:sp>
    </p:spTree>
    <p:extLst>
      <p:ext uri="{BB962C8B-B14F-4D97-AF65-F5344CB8AC3E}">
        <p14:creationId xmlns:p14="http://schemas.microsoft.com/office/powerpoint/2010/main" val="3264640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2</a:t>
            </a:fld>
            <a:endParaRPr lang="en-US" altLang="en-US" dirty="0" smtClean="0"/>
          </a:p>
        </p:txBody>
      </p:sp>
      <p:graphicFrame>
        <p:nvGraphicFramePr>
          <p:cNvPr id="4" name="Diagram 3"/>
          <p:cNvGraphicFramePr/>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Opening Remarks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spc="50" dirty="0" smtClean="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cs typeface="+mj-cs"/>
              </a:rPr>
              <a:t>Points for Consideration</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sz="2400" dirty="0" smtClean="0"/>
              <a:t>In </a:t>
            </a:r>
            <a:r>
              <a:rPr lang="en-US" sz="2400" dirty="0"/>
              <a:t>CY </a:t>
            </a:r>
            <a:r>
              <a:rPr lang="en-US" sz="2400" dirty="0" smtClean="0"/>
              <a:t>2011, </a:t>
            </a:r>
            <a:r>
              <a:rPr lang="en-US" sz="2400" dirty="0"/>
              <a:t>the MA Online PMP began requiring pharmacies to submit Schedules </a:t>
            </a:r>
            <a:r>
              <a:rPr lang="en-US" sz="2400" dirty="0" smtClean="0"/>
              <a:t>III-V controlled substance prescriptions in </a:t>
            </a:r>
            <a:r>
              <a:rPr lang="en-US" sz="2400" dirty="0"/>
              <a:t>addition to Schedule </a:t>
            </a:r>
            <a:r>
              <a:rPr lang="en-US" sz="2400" dirty="0" smtClean="0"/>
              <a:t>II </a:t>
            </a:r>
            <a:r>
              <a:rPr lang="en-US" sz="2400" dirty="0"/>
              <a:t>controlled </a:t>
            </a:r>
            <a:r>
              <a:rPr lang="en-US" sz="2400" dirty="0" smtClean="0"/>
              <a:t>substance prescriptions. </a:t>
            </a:r>
          </a:p>
          <a:p>
            <a:pPr marL="285750" indent="-285750">
              <a:buFont typeface="Arial" panose="020B0604020202020204" pitchFamily="34" charset="0"/>
              <a:buChar char="•"/>
            </a:pPr>
            <a:endParaRPr lang="en-US" sz="800" dirty="0"/>
          </a:p>
          <a:p>
            <a:pPr marL="342900" lvl="1" indent="-342900" eaLnBrk="1" hangingPunct="1">
              <a:spcAft>
                <a:spcPts val="600"/>
              </a:spcAft>
              <a:buFont typeface="Arial" panose="020B0604020202020204" pitchFamily="34" charset="0"/>
              <a:buChar char="•"/>
              <a:defRPr/>
            </a:pPr>
            <a:r>
              <a:rPr lang="en-US" sz="2400" dirty="0" smtClean="0"/>
              <a:t>Automatic enrollment of prescribers began in 2013.</a:t>
            </a:r>
          </a:p>
          <a:p>
            <a:pPr marL="342900" lvl="1" indent="-342900" eaLnBrk="1" hangingPunct="1">
              <a:spcAft>
                <a:spcPts val="600"/>
              </a:spcAft>
              <a:buFont typeface="Arial" panose="020B0604020202020204" pitchFamily="34" charset="0"/>
              <a:buChar char="•"/>
              <a:defRPr/>
            </a:pPr>
            <a:r>
              <a:rPr lang="en-US" sz="2400" dirty="0"/>
              <a:t>Automatic enrollment of </a:t>
            </a:r>
            <a:r>
              <a:rPr lang="en-US" sz="2400" dirty="0" smtClean="0"/>
              <a:t>mid-level prescribers began </a:t>
            </a:r>
            <a:r>
              <a:rPr lang="en-US" sz="2400" dirty="0"/>
              <a:t>in </a:t>
            </a:r>
            <a:r>
              <a:rPr lang="en-US" sz="2400" dirty="0" smtClean="0"/>
              <a:t>2015.</a:t>
            </a:r>
            <a:endParaRPr lang="en-US" sz="800" dirty="0" smtClean="0"/>
          </a:p>
          <a:p>
            <a:pPr marL="342900" lvl="1" indent="-342900" eaLnBrk="1" hangingPunct="1">
              <a:spcAft>
                <a:spcPts val="600"/>
              </a:spcAft>
              <a:buFont typeface="Arial" panose="020B0604020202020204" pitchFamily="34" charset="0"/>
              <a:buChar char="•"/>
              <a:defRPr/>
            </a:pPr>
            <a:r>
              <a:rPr lang="en-US" altLang="ja-JP" sz="2400" dirty="0" smtClean="0">
                <a:ea typeface="ＭＳ Ｐゴシック" pitchFamily="34" charset="-128"/>
              </a:rPr>
              <a:t>Automatically enrolled prescribers now include physicians, dentist, podiatrists, physicians assistants and advance practice nurses, including nurse anesthetists. </a:t>
            </a:r>
          </a:p>
          <a:p>
            <a:pPr marL="342900" lvl="1" indent="-342900" eaLnBrk="1" hangingPunct="1">
              <a:spcAft>
                <a:spcPts val="600"/>
              </a:spcAft>
              <a:buFont typeface="Arial" panose="020B0604020202020204" pitchFamily="34" charset="0"/>
              <a:buChar char="•"/>
              <a:defRPr/>
            </a:pPr>
            <a:r>
              <a:rPr lang="en-US" altLang="ja-JP" sz="2400" dirty="0" smtClean="0">
                <a:ea typeface="ＭＳ Ｐゴシック" pitchFamily="34" charset="-128"/>
              </a:rPr>
              <a:t>Based on surveys on the audits, prescribers find electronic prescriber alerts very helpful.</a:t>
            </a:r>
          </a:p>
          <a:p>
            <a:pPr marL="0" indent="0">
              <a:buNone/>
            </a:pPr>
            <a:endParaRPr lang="en-US" sz="2400" dirty="0">
              <a:solidFill>
                <a:srgbClr val="000000"/>
              </a:solidFill>
            </a:endParaRPr>
          </a:p>
          <a:p>
            <a:pPr marL="0" indent="0">
              <a:buNone/>
            </a:pPr>
            <a:endParaRPr lang="en-US" sz="2400" dirty="0">
              <a:solidFill>
                <a:srgbClr val="000000"/>
              </a:solidFill>
            </a:endParaRPr>
          </a:p>
          <a:p>
            <a:pPr marL="342900" lvl="1" indent="-342900" eaLnBrk="1" hangingPunct="1">
              <a:spcAft>
                <a:spcPts val="600"/>
              </a:spcAft>
              <a:buFont typeface="Arial" panose="020B0604020202020204" pitchFamily="34" charset="0"/>
              <a:buChar char="•"/>
              <a:defRPr/>
            </a:pPr>
            <a:endParaRPr lang="en-US" altLang="ja-JP" sz="2400" dirty="0">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20</a:t>
            </a:fld>
            <a:endParaRPr lang="en-US" altLang="en-US" dirty="0"/>
          </a:p>
        </p:txBody>
      </p:sp>
    </p:spTree>
    <p:extLst>
      <p:ext uri="{BB962C8B-B14F-4D97-AF65-F5344CB8AC3E}">
        <p14:creationId xmlns:p14="http://schemas.microsoft.com/office/powerpoint/2010/main" val="24214699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dirty="0"/>
              <a:t>Number of Prescriptions Annually</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285750" indent="-285750">
              <a:buFont typeface="Arial" panose="020B0604020202020204" pitchFamily="34" charset="0"/>
              <a:buChar char="•"/>
            </a:pPr>
            <a:r>
              <a:rPr lang="en-US" sz="2400" dirty="0"/>
              <a:t>Since CY 2012, there has been a 3.1 percent decrease in the number of Schedule II and III opioid prescriptions dispensed and reported to the MA Online PMP. The total solid quantity has decreased by 5.4 percent since CY 2012</a:t>
            </a:r>
            <a:r>
              <a:rPr lang="en-US" sz="2400" dirty="0" smtClean="0"/>
              <a:t>. </a:t>
            </a:r>
            <a:endParaRPr lang="en-US" sz="2400" dirty="0"/>
          </a:p>
          <a:p>
            <a:pPr marL="342900" lvl="1" indent="-342900" eaLnBrk="1" hangingPunct="1">
              <a:spcAft>
                <a:spcPts val="600"/>
              </a:spcAft>
              <a:buFont typeface="Arial" panose="020B0604020202020204" pitchFamily="34" charset="0"/>
              <a:buChar char="•"/>
              <a:defRPr/>
            </a:pPr>
            <a:r>
              <a:rPr lang="en-US" sz="2400" dirty="0"/>
              <a:t>Please note that </a:t>
            </a:r>
            <a:r>
              <a:rPr lang="en-US" sz="2400" dirty="0" smtClean="0"/>
              <a:t>this Table includes </a:t>
            </a:r>
            <a:r>
              <a:rPr lang="en-US" sz="2400" dirty="0"/>
              <a:t>all Schedule II and III opioid prescriptions dispensed and reported to the MA Online PMP, for both in- and out-of-state residents. </a:t>
            </a:r>
            <a:endParaRPr lang="en-US" sz="2400" dirty="0" smtClean="0"/>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21</a:t>
            </a:fld>
            <a:endParaRPr lang="en-US" altLang="en-US"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1902" y="4358244"/>
            <a:ext cx="7724898" cy="1640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8690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a:t>Geographic Location of Prescriptions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344488" indent="-344488">
              <a:buFont typeface="Arial" panose="020B0604020202020204" pitchFamily="34" charset="0"/>
              <a:buChar char="•"/>
            </a:pPr>
            <a:r>
              <a:rPr lang="en-US" sz="2400" dirty="0" smtClean="0"/>
              <a:t>Geographic </a:t>
            </a:r>
            <a:r>
              <a:rPr lang="en-US" sz="2400" dirty="0"/>
              <a:t>location of prescriptions, an analysis was completed on the zip codes of patients who received Schedule II and III opioids.  </a:t>
            </a:r>
          </a:p>
          <a:p>
            <a:pPr marL="342900" lvl="1" indent="-342900" eaLnBrk="1" hangingPunct="1">
              <a:spcAft>
                <a:spcPts val="600"/>
              </a:spcAft>
              <a:buFont typeface="Arial" panose="020B0604020202020204" pitchFamily="34" charset="0"/>
              <a:buChar char="•"/>
              <a:defRPr/>
            </a:pPr>
            <a:r>
              <a:rPr lang="en-US" sz="2400" dirty="0"/>
              <a:t>The following Table sets out that information by county, in </a:t>
            </a:r>
            <a:r>
              <a:rPr lang="en-US" sz="2400" dirty="0" smtClean="0"/>
              <a:t>which the patient resides.</a:t>
            </a:r>
            <a:endParaRPr lang="en-US" sz="1200" dirty="0"/>
          </a:p>
          <a:p>
            <a:pPr marL="342900" lvl="1" indent="-342900" eaLnBrk="1" hangingPunct="1">
              <a:spcAft>
                <a:spcPts val="600"/>
              </a:spcAft>
              <a:buFont typeface="Arial" panose="020B0604020202020204" pitchFamily="34" charset="0"/>
              <a:buChar char="•"/>
              <a:defRPr/>
            </a:pPr>
            <a:r>
              <a:rPr lang="en-US" sz="2400" dirty="0"/>
              <a:t>The total number of prescriptions in the following Table includes only those prescribed to Massachusetts residents and excludes those prescriptions for individuals who have an out-of-state address. </a:t>
            </a:r>
            <a:endParaRPr lang="en-US" sz="2400" dirty="0">
              <a:ea typeface="ＭＳ Ｐゴシック" pitchFamily="34" charset="-128"/>
            </a:endParaRPr>
          </a:p>
          <a:p>
            <a:pPr marL="342900" lvl="1" indent="-342900" eaLnBrk="1" hangingPunct="1">
              <a:spcAft>
                <a:spcPts val="600"/>
              </a:spcAft>
              <a:buFont typeface="Arial" panose="020B0604020202020204" pitchFamily="34" charset="0"/>
              <a:buChar char="•"/>
              <a:defRPr/>
            </a:pPr>
            <a:r>
              <a:rPr lang="en-US" altLang="ja-JP" sz="2400" dirty="0">
                <a:ea typeface="ＭＳ Ｐゴシック" pitchFamily="34" charset="-128"/>
              </a:rPr>
              <a:t>The Map compares the county percentages to the state total.</a:t>
            </a:r>
          </a:p>
          <a:p>
            <a:pPr marL="742950" lvl="2" indent="-342900" eaLnBrk="1" hangingPunct="1">
              <a:spcAft>
                <a:spcPts val="600"/>
              </a:spcAft>
              <a:buFont typeface="Arial" panose="020B0604020202020204" pitchFamily="34" charset="0"/>
              <a:buChar char="•"/>
              <a:defRPr/>
            </a:pPr>
            <a:r>
              <a:rPr lang="en-US" sz="1600" dirty="0"/>
              <a:t>The percentages range from 16.8% in Middlesex County (i.e., individuals residing in Middlesex County account for 16.8 percent of all the Schedule II and III opioid prescriptions reported to the MA PMP) to 0.2% in Nantucket County</a:t>
            </a:r>
            <a:r>
              <a:rPr lang="en-US" sz="1600" dirty="0" smtClean="0"/>
              <a:t>.</a:t>
            </a:r>
            <a:endParaRPr lang="en-US" altLang="ja-JP" sz="2400" dirty="0">
              <a:solidFill>
                <a:srgbClr val="FF0000"/>
              </a:solidFill>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22</a:t>
            </a:fld>
            <a:endParaRPr lang="en-US" altLang="en-US" dirty="0"/>
          </a:p>
        </p:txBody>
      </p:sp>
    </p:spTree>
    <p:extLst>
      <p:ext uri="{BB962C8B-B14F-4D97-AF65-F5344CB8AC3E}">
        <p14:creationId xmlns:p14="http://schemas.microsoft.com/office/powerpoint/2010/main" val="28074277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a:t>Geographic Location of Prescriptions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0" lvl="1" indent="0" eaLnBrk="1" hangingPunct="1">
              <a:spcAft>
                <a:spcPts val="600"/>
              </a:spcAft>
              <a:buNone/>
              <a:defRPr/>
            </a:pPr>
            <a:endParaRPr lang="en-US" altLang="ja-JP" sz="2400" dirty="0">
              <a:solidFill>
                <a:srgbClr val="FF0000"/>
              </a:solidFill>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23</a:t>
            </a:fld>
            <a:endParaRPr lang="en-US" alt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522" y="1627188"/>
            <a:ext cx="7612083" cy="461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54608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a:t>Geographic Location of Prescriptions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0" lvl="1" indent="0" eaLnBrk="1" hangingPunct="1">
              <a:spcAft>
                <a:spcPts val="600"/>
              </a:spcAft>
              <a:buNone/>
              <a:defRPr/>
            </a:pPr>
            <a:endParaRPr lang="en-US" altLang="ja-JP" sz="2400" dirty="0">
              <a:solidFill>
                <a:srgbClr val="FF0000"/>
              </a:solidFill>
              <a:ea typeface="ＭＳ Ｐゴシック" pitchFamily="34" charset="-128"/>
            </a:endParaRPr>
          </a:p>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24</a:t>
            </a:fld>
            <a:endParaRPr lang="en-US" altLang="en-US" dirty="0"/>
          </a:p>
        </p:txBody>
      </p:sp>
      <p:pic>
        <p:nvPicPr>
          <p:cNvPr id="2" name="Picture 1"/>
          <p:cNvPicPr>
            <a:picLocks noChangeAspect="1"/>
          </p:cNvPicPr>
          <p:nvPr/>
        </p:nvPicPr>
        <p:blipFill>
          <a:blip r:embed="rId3"/>
          <a:stretch>
            <a:fillRect/>
          </a:stretch>
        </p:blipFill>
        <p:spPr>
          <a:xfrm>
            <a:off x="0" y="1095375"/>
            <a:ext cx="9144000" cy="5755606"/>
          </a:xfrm>
          <a:prstGeom prst="rect">
            <a:avLst/>
          </a:prstGeom>
        </p:spPr>
      </p:pic>
    </p:spTree>
    <p:extLst>
      <p:ext uri="{BB962C8B-B14F-4D97-AF65-F5344CB8AC3E}">
        <p14:creationId xmlns:p14="http://schemas.microsoft.com/office/powerpoint/2010/main" val="2968791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smtClean="0"/>
              <a:t>Analysis of High Utilizers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304800" y="931863"/>
            <a:ext cx="8229600" cy="5105400"/>
          </a:xfrm>
        </p:spPr>
        <p:txBody>
          <a:bodyPr/>
          <a:lstStyle/>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600" dirty="0" smtClean="0"/>
              <a:t>The following Figure </a:t>
            </a:r>
            <a:r>
              <a:rPr lang="en-US" sz="2600" dirty="0"/>
              <a:t>provides an example of </a:t>
            </a:r>
            <a:r>
              <a:rPr lang="en-US" sz="2600" dirty="0" smtClean="0"/>
              <a:t>Multiple Provider Episode </a:t>
            </a:r>
            <a:r>
              <a:rPr lang="en-US" sz="2600" dirty="0"/>
              <a:t>(MPE) trends among high utilizers, and displays the MPE rates (per 100,000) for three prescriber/pharmacy thresholds between CY 2009 and CY 2014. </a:t>
            </a:r>
            <a:endParaRPr lang="en-US" sz="2600" dirty="0" smtClean="0"/>
          </a:p>
          <a:p>
            <a:pPr marL="285750" indent="-285750">
              <a:buNone/>
            </a:pPr>
            <a:endParaRPr lang="en-US" sz="1400" dirty="0" smtClean="0"/>
          </a:p>
          <a:p>
            <a:pPr marL="685800" lvl="1">
              <a:buFont typeface="Arial" panose="020B0604020202020204" pitchFamily="34" charset="0"/>
              <a:buChar char="•"/>
            </a:pPr>
            <a:r>
              <a:rPr lang="en-US" sz="2400" dirty="0" smtClean="0"/>
              <a:t>Six prescriptions and six pharmacies;</a:t>
            </a:r>
          </a:p>
          <a:p>
            <a:pPr marL="685800" lvl="1">
              <a:buFont typeface="Arial" panose="020B0604020202020204" pitchFamily="34" charset="0"/>
              <a:buChar char="•"/>
            </a:pPr>
            <a:r>
              <a:rPr lang="en-US" sz="2400" dirty="0" smtClean="0"/>
              <a:t>Eight prescriptions and eight pharmacies; and</a:t>
            </a:r>
          </a:p>
          <a:p>
            <a:pPr marL="685800" lvl="1">
              <a:buFont typeface="Arial" panose="020B0604020202020204" pitchFamily="34" charset="0"/>
              <a:buChar char="•"/>
            </a:pPr>
            <a:r>
              <a:rPr lang="en-US" sz="2400" dirty="0" smtClean="0"/>
              <a:t>Ten prescriptions and ten pharmacies.</a:t>
            </a:r>
          </a:p>
          <a:p>
            <a:pPr marL="685800" lvl="1">
              <a:buNone/>
            </a:pPr>
            <a:endParaRPr lang="en-US" sz="2000" dirty="0" smtClean="0"/>
          </a:p>
          <a:p>
            <a:pPr marL="285750" indent="-285750">
              <a:buFont typeface="Arial" panose="020B0604020202020204" pitchFamily="34" charset="0"/>
              <a:buChar char="•"/>
            </a:pPr>
            <a:r>
              <a:rPr lang="en-US" sz="2600" dirty="0" smtClean="0"/>
              <a:t>As shown, </a:t>
            </a:r>
            <a:r>
              <a:rPr lang="en-US" sz="2600" dirty="0"/>
              <a:t>the rates for each of the three thresholds have been cut nearly in half over this five year period</a:t>
            </a:r>
            <a:r>
              <a:rPr lang="en-US" sz="2600" dirty="0" smtClean="0"/>
              <a:t>.  </a:t>
            </a:r>
            <a:endParaRPr lang="en-US" sz="2600" dirty="0"/>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25</a:t>
            </a:fld>
            <a:endParaRPr lang="en-US" altLang="en-US" dirty="0"/>
          </a:p>
        </p:txBody>
      </p:sp>
    </p:spTree>
    <p:extLst>
      <p:ext uri="{BB962C8B-B14F-4D97-AF65-F5344CB8AC3E}">
        <p14:creationId xmlns:p14="http://schemas.microsoft.com/office/powerpoint/2010/main" val="33431133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a:t>Analysis of High Utilizers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342900" lvl="1" indent="-342900" eaLnBrk="1" hangingPunct="1">
              <a:spcAft>
                <a:spcPts val="600"/>
              </a:spcAft>
              <a:buFont typeface="Arial" panose="020B0604020202020204" pitchFamily="34" charset="0"/>
              <a:buChar char="•"/>
              <a:defRPr/>
            </a:pPr>
            <a:endParaRPr lang="en-US" altLang="ja-JP" sz="2400" dirty="0">
              <a:solidFill>
                <a:srgbClr val="FF0000"/>
              </a:solidFill>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26</a:t>
            </a:fld>
            <a:endParaRPr lang="en-US" altLang="en-US"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76064"/>
            <a:ext cx="82296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30113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dirty="0" smtClean="0"/>
              <a:t>Analysis of High Prescribers</a:t>
            </a:r>
            <a:endParaRPr lang="en-US"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276064"/>
            <a:ext cx="8229600" cy="5105400"/>
          </a:xfrm>
        </p:spPr>
        <p:txBody>
          <a:bodyPr/>
          <a:lstStyle/>
          <a:p>
            <a:pPr marL="285750" indent="-285750">
              <a:buFont typeface="Arial" panose="020B0604020202020204" pitchFamily="34" charset="0"/>
              <a:buChar char="•"/>
            </a:pPr>
            <a:r>
              <a:rPr lang="en-US" sz="2200" dirty="0" smtClean="0"/>
              <a:t>The </a:t>
            </a:r>
            <a:r>
              <a:rPr lang="en-US" sz="2200" dirty="0"/>
              <a:t>Department identified the top 10 </a:t>
            </a:r>
            <a:r>
              <a:rPr lang="en-US" sz="2200" dirty="0" smtClean="0"/>
              <a:t>Schedule II and III opioid drug products as </a:t>
            </a:r>
            <a:r>
              <a:rPr lang="en-US" sz="2200" dirty="0"/>
              <a:t>reported to the PMP in CY 2014</a:t>
            </a:r>
            <a:r>
              <a:rPr lang="en-US" sz="2200" dirty="0" smtClean="0"/>
              <a:t>.  </a:t>
            </a:r>
            <a:endParaRPr lang="en-US" sz="2200" dirty="0"/>
          </a:p>
          <a:p>
            <a:pPr marL="285750" lvl="1" eaLnBrk="1" hangingPunct="1">
              <a:spcAft>
                <a:spcPts val="600"/>
              </a:spcAft>
              <a:buFont typeface="Arial" panose="020B0604020202020204" pitchFamily="34" charset="0"/>
              <a:buChar char="•"/>
              <a:defRPr/>
            </a:pPr>
            <a:r>
              <a:rPr lang="en-US" sz="2200" dirty="0"/>
              <a:t>The data presented represents the top 10 Schedule II and III </a:t>
            </a:r>
            <a:r>
              <a:rPr lang="en-US" sz="2200" dirty="0" smtClean="0"/>
              <a:t>opioid </a:t>
            </a:r>
            <a:r>
              <a:rPr lang="en-US" sz="2200" dirty="0"/>
              <a:t>drug products prescribed by </a:t>
            </a:r>
            <a:r>
              <a:rPr lang="en-US" sz="2200" dirty="0" smtClean="0"/>
              <a:t>number of prescriptions, solid quantity, and solid quantity per prescription.</a:t>
            </a:r>
            <a:endParaRPr lang="en-US" sz="2200" dirty="0"/>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27</a:t>
            </a:fld>
            <a:endParaRPr lang="en-US" altLang="en-US" dirty="0"/>
          </a:p>
        </p:txBody>
      </p:sp>
      <p:pic>
        <p:nvPicPr>
          <p:cNvPr id="2" name="Picture 1"/>
          <p:cNvPicPr>
            <a:picLocks noChangeAspect="1"/>
          </p:cNvPicPr>
          <p:nvPr/>
        </p:nvPicPr>
        <p:blipFill>
          <a:blip r:embed="rId3"/>
          <a:stretch>
            <a:fillRect/>
          </a:stretch>
        </p:blipFill>
        <p:spPr>
          <a:xfrm>
            <a:off x="301624" y="3206690"/>
            <a:ext cx="8540751" cy="3285899"/>
          </a:xfrm>
          <a:prstGeom prst="rect">
            <a:avLst/>
          </a:prstGeom>
        </p:spPr>
      </p:pic>
    </p:spTree>
    <p:extLst>
      <p:ext uri="{BB962C8B-B14F-4D97-AF65-F5344CB8AC3E}">
        <p14:creationId xmlns:p14="http://schemas.microsoft.com/office/powerpoint/2010/main" val="41943966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50" dirty="0" smtClean="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rPr>
              <a:t>Summary</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a:buFont typeface="Arial"/>
              <a:buChar char="•"/>
            </a:pPr>
            <a:endParaRPr lang="en-US" sz="2400" dirty="0" smtClean="0">
              <a:solidFill>
                <a:srgbClr val="000000"/>
              </a:solidFill>
            </a:endParaRPr>
          </a:p>
          <a:p>
            <a:pPr>
              <a:buFont typeface="Arial"/>
              <a:buChar char="•"/>
            </a:pPr>
            <a:r>
              <a:rPr lang="en-US" sz="2400" dirty="0" smtClean="0">
                <a:solidFill>
                  <a:srgbClr val="000000"/>
                </a:solidFill>
              </a:rPr>
              <a:t>This data provides a snapshot to assist the  Commission in the understanding and identification of the </a:t>
            </a:r>
            <a:r>
              <a:rPr lang="en-US" sz="2400" dirty="0">
                <a:solidFill>
                  <a:srgbClr val="000000"/>
                </a:solidFill>
              </a:rPr>
              <a:t>annual number of </a:t>
            </a:r>
            <a:r>
              <a:rPr lang="en-US" sz="2400" dirty="0" smtClean="0">
                <a:solidFill>
                  <a:srgbClr val="000000"/>
                </a:solidFill>
              </a:rPr>
              <a:t>prescriptions; the </a:t>
            </a:r>
            <a:r>
              <a:rPr lang="en-US" sz="2400" dirty="0">
                <a:solidFill>
                  <a:srgbClr val="000000"/>
                </a:solidFill>
              </a:rPr>
              <a:t>geographic location of those </a:t>
            </a:r>
            <a:r>
              <a:rPr lang="en-US" sz="2400" dirty="0" smtClean="0">
                <a:solidFill>
                  <a:srgbClr val="000000"/>
                </a:solidFill>
              </a:rPr>
              <a:t>prescriptions; an </a:t>
            </a:r>
            <a:r>
              <a:rPr lang="en-US" sz="2400" dirty="0">
                <a:solidFill>
                  <a:srgbClr val="000000"/>
                </a:solidFill>
              </a:rPr>
              <a:t>analysis of high utilizers; </a:t>
            </a:r>
            <a:r>
              <a:rPr lang="en-US" sz="2400" dirty="0" smtClean="0">
                <a:solidFill>
                  <a:srgbClr val="000000"/>
                </a:solidFill>
              </a:rPr>
              <a:t>and an </a:t>
            </a:r>
            <a:r>
              <a:rPr lang="en-US" sz="2400" dirty="0">
                <a:solidFill>
                  <a:srgbClr val="000000"/>
                </a:solidFill>
              </a:rPr>
              <a:t>analysis of high prescribers</a:t>
            </a:r>
            <a:r>
              <a:rPr lang="en-US" sz="2400" dirty="0" smtClean="0">
                <a:solidFill>
                  <a:srgbClr val="000000"/>
                </a:solidFill>
              </a:rPr>
              <a:t>.</a:t>
            </a:r>
          </a:p>
          <a:p>
            <a:pPr>
              <a:buNone/>
            </a:pPr>
            <a:endParaRPr lang="en-US" sz="2400" dirty="0">
              <a:solidFill>
                <a:srgbClr val="000000"/>
              </a:solidFill>
            </a:endParaRPr>
          </a:p>
          <a:p>
            <a:pPr>
              <a:buFont typeface="Arial"/>
              <a:buChar char="•"/>
            </a:pPr>
            <a:r>
              <a:rPr lang="en-US" sz="2400" dirty="0" smtClean="0">
                <a:solidFill>
                  <a:srgbClr val="000000"/>
                </a:solidFill>
              </a:rPr>
              <a:t>The MA Online PMP is one tool in the effort to combat the growing epidemic of opioid addiction and overdose.</a:t>
            </a:r>
          </a:p>
          <a:p>
            <a:pPr>
              <a:buNone/>
            </a:pPr>
            <a:endParaRPr lang="en-US" sz="2400" dirty="0" smtClean="0">
              <a:solidFill>
                <a:srgbClr val="000000"/>
              </a:solidFill>
            </a:endParaRPr>
          </a:p>
          <a:p>
            <a:pPr>
              <a:buFont typeface="Arial"/>
              <a:buChar char="•"/>
            </a:pPr>
            <a:r>
              <a:rPr lang="en-US" sz="2400" dirty="0" smtClean="0"/>
              <a:t>Its effectiveness as a data source for prescribers and dispensers continues to grow and improve.</a:t>
            </a:r>
            <a:endParaRPr lang="en-US" sz="24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28</a:t>
            </a:fld>
            <a:endParaRPr lang="en-US" altLang="en-US" dirty="0"/>
          </a:p>
        </p:txBody>
      </p:sp>
    </p:spTree>
    <p:extLst>
      <p:ext uri="{BB962C8B-B14F-4D97-AF65-F5344CB8AC3E}">
        <p14:creationId xmlns:p14="http://schemas.microsoft.com/office/powerpoint/2010/main" val="18414013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400" dirty="0" smtClean="0"/>
              <a:t>Slide </a:t>
            </a:r>
            <a:fld id="{D43207C7-EBAF-44E3-98A3-B50CFC92C613}" type="slidenum">
              <a:rPr lang="en-US" altLang="en-US" sz="1400" smtClean="0"/>
              <a:pPr eaLnBrk="1" hangingPunct="1">
                <a:spcBef>
                  <a:spcPct val="0"/>
                </a:spcBef>
                <a:buFontTx/>
                <a:buNone/>
              </a:pPr>
              <a:t>29</a:t>
            </a:fld>
            <a:endParaRPr lang="en-US" altLang="en-US" sz="1400" dirty="0" smtClean="0"/>
          </a:p>
        </p:txBody>
      </p:sp>
      <p:sp>
        <p:nvSpPr>
          <p:cNvPr id="8" name="Rectangle 3"/>
          <p:cNvSpPr>
            <a:spLocks noChangeArrowheads="1"/>
          </p:cNvSpPr>
          <p:nvPr/>
        </p:nvSpPr>
        <p:spPr bwMode="auto">
          <a:xfrm>
            <a:off x="4305301" y="195263"/>
            <a:ext cx="4589316" cy="954107"/>
          </a:xfrm>
          <a:prstGeom prst="rect">
            <a:avLst/>
          </a:prstGeom>
          <a:noFill/>
          <a:ln>
            <a:noFill/>
          </a:ln>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a:defRPr/>
            </a:pPr>
            <a:r>
              <a:rPr lang="en-US" altLang="en-US" sz="2800" b="1" dirty="0" smtClean="0">
                <a:solidFill>
                  <a:schemeClr val="bg1"/>
                </a:solidFill>
                <a:latin typeface="+mj-lt"/>
                <a:cs typeface="+mn-cs"/>
              </a:rPr>
              <a:t>Drug Formulary Commission:</a:t>
            </a:r>
          </a:p>
          <a:p>
            <a:pPr algn="ctr">
              <a:defRPr/>
            </a:pPr>
            <a:r>
              <a:rPr lang="en-US" altLang="en-US" sz="2800" b="1" dirty="0" smtClean="0">
                <a:solidFill>
                  <a:schemeClr val="bg1"/>
                </a:solidFill>
                <a:latin typeface="+mj-lt"/>
                <a:cs typeface="+mn-cs"/>
              </a:rPr>
              <a:t>     Data Requests</a:t>
            </a:r>
            <a:endParaRPr lang="en-US" altLang="en-US" sz="2800" b="1" dirty="0">
              <a:solidFill>
                <a:schemeClr val="bg1"/>
              </a:solidFill>
              <a:latin typeface="+mj-lt"/>
              <a:cs typeface="+mn-cs"/>
            </a:endParaRPr>
          </a:p>
        </p:txBody>
      </p:sp>
      <p:graphicFrame>
        <p:nvGraphicFramePr>
          <p:cNvPr id="2" name="Table 1"/>
          <p:cNvGraphicFramePr>
            <a:graphicFrameLocks noGrp="1"/>
          </p:cNvGraphicFramePr>
          <p:nvPr>
            <p:extLst>
              <p:ext uri="{D42A27DB-BD31-4B8C-83A1-F6EECF244321}">
                <p14:modId xmlns:p14="http://schemas.microsoft.com/office/powerpoint/2010/main" val="1391948460"/>
              </p:ext>
            </p:extLst>
          </p:nvPr>
        </p:nvGraphicFramePr>
        <p:xfrm>
          <a:off x="320634" y="1219430"/>
          <a:ext cx="8573983" cy="4941484"/>
        </p:xfrm>
        <a:graphic>
          <a:graphicData uri="http://schemas.openxmlformats.org/drawingml/2006/table">
            <a:tbl>
              <a:tblPr/>
              <a:tblGrid>
                <a:gridCol w="5612801"/>
                <a:gridCol w="1056736"/>
                <a:gridCol w="1904446"/>
              </a:tblGrid>
              <a:tr h="741071">
                <a:tc>
                  <a:txBody>
                    <a:bodyPr/>
                    <a:lstStyle/>
                    <a:p>
                      <a:pPr algn="ctr" fontAlgn="ctr"/>
                      <a:r>
                        <a:rPr lang="en-US" sz="1400" b="1" i="0" u="none" strike="noStrike" dirty="0">
                          <a:solidFill>
                            <a:srgbClr val="000000"/>
                          </a:solidFill>
                          <a:effectLst/>
                          <a:latin typeface="Calibri"/>
                        </a:rPr>
                        <a:t>Data Requests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400" b="1" i="0" u="none" strike="noStrike">
                          <a:solidFill>
                            <a:srgbClr val="000000"/>
                          </a:solidFill>
                          <a:effectLst/>
                          <a:latin typeface="Calibri"/>
                        </a:rPr>
                        <a:t>Date of Request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400" b="1" i="0" u="none" strike="noStrike">
                          <a:solidFill>
                            <a:srgbClr val="000000"/>
                          </a:solidFill>
                          <a:effectLst/>
                          <a:latin typeface="Calibri"/>
                        </a:rPr>
                        <a:t>Expected Presentation    to DFC</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70521">
                <a:tc>
                  <a:txBody>
                    <a:bodyPr/>
                    <a:lstStyle/>
                    <a:p>
                      <a:pPr algn="l" fontAlgn="ctr"/>
                      <a:r>
                        <a:rPr lang="en-US" sz="1400" b="0" i="0" u="none" strike="noStrike" dirty="0">
                          <a:solidFill>
                            <a:srgbClr val="000000"/>
                          </a:solidFill>
                          <a:effectLst/>
                          <a:latin typeface="Calibri"/>
                        </a:rPr>
                        <a:t>High Prescriber Utilizers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08/06/15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Calibri"/>
                        </a:rPr>
                        <a:t>Today</a:t>
                      </a:r>
                      <a:endParaRPr lang="en-US" sz="1400" b="1"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Abuse Deterrent or Near Abuse Deterrent Products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08/06/15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Calibri"/>
                        </a:rPr>
                        <a:t>December</a:t>
                      </a:r>
                      <a:endParaRPr lang="en-US" sz="1400" b="1"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High Multiple Provider Episodes Utilizers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08/06/15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Calibri"/>
                        </a:rPr>
                        <a:t>December</a:t>
                      </a:r>
                      <a:endParaRPr lang="en-US" sz="1400" b="1"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Opioid Prescriptions - # of Prescriptions, Solid Quantity, and Solid Quantity per Prescription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09/08/15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Calibri"/>
                        </a:rPr>
                        <a:t>December</a:t>
                      </a:r>
                      <a:endParaRPr lang="en-US" sz="1400" b="1"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smtClean="0">
                          <a:solidFill>
                            <a:srgbClr val="000000"/>
                          </a:solidFill>
                          <a:effectLst/>
                          <a:latin typeface="Calibri"/>
                        </a:rPr>
                        <a:t>Patient-Specific Overdose </a:t>
                      </a:r>
                      <a:r>
                        <a:rPr lang="en-US" sz="1400" b="0" i="0" u="none" strike="noStrike" dirty="0">
                          <a:solidFill>
                            <a:srgbClr val="000000"/>
                          </a:solidFill>
                          <a:effectLst/>
                          <a:latin typeface="Calibri"/>
                        </a:rPr>
                        <a:t>Death </a:t>
                      </a:r>
                      <a:r>
                        <a:rPr lang="en-US" sz="1400" b="0" i="0" u="none" strike="noStrike" dirty="0" smtClean="0">
                          <a:solidFill>
                            <a:srgbClr val="000000"/>
                          </a:solidFill>
                          <a:effectLst/>
                          <a:latin typeface="Calibri"/>
                        </a:rPr>
                        <a:t>Data Linked </a:t>
                      </a:r>
                      <a:r>
                        <a:rPr lang="en-US" sz="1400" b="0" i="0" u="none" strike="noStrike" smtClean="0">
                          <a:solidFill>
                            <a:srgbClr val="000000"/>
                          </a:solidFill>
                          <a:effectLst/>
                          <a:latin typeface="Calibri"/>
                        </a:rPr>
                        <a:t>to PMP</a:t>
                      </a:r>
                      <a:endParaRPr lang="en-US" sz="1400" b="0"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08/06/15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Calibri"/>
                        </a:rPr>
                        <a:t>TBD</a:t>
                      </a:r>
                      <a:endParaRPr lang="en-US" sz="14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MA All payer Claims Database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08/06/15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Calibri"/>
                        </a:rPr>
                        <a:t>TBD</a:t>
                      </a:r>
                      <a:endParaRPr lang="en-US" sz="14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Pharmacies with High Number of Individuals who exceed MPE Threshold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09/08/15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Calibri"/>
                        </a:rPr>
                        <a:t>TBD</a:t>
                      </a:r>
                      <a:endParaRPr lang="en-US" sz="14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521">
                <a:tc>
                  <a:txBody>
                    <a:bodyPr/>
                    <a:lstStyle/>
                    <a:p>
                      <a:pPr algn="l" fontAlgn="ctr"/>
                      <a:r>
                        <a:rPr lang="en-US" sz="1400" b="0" i="0" u="none" strike="noStrike" dirty="0">
                          <a:solidFill>
                            <a:srgbClr val="000000"/>
                          </a:solidFill>
                          <a:effectLst/>
                          <a:latin typeface="Calibri"/>
                        </a:rPr>
                        <a:t>Frequency of Schedule II and III Drug Products that are also Prescribed with Potentiating Controlled Substance Drugs (Tramadol, Benzodiazepines)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09/08/15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Calibri"/>
                        </a:rPr>
                        <a:t>TBD</a:t>
                      </a:r>
                      <a:endParaRPr lang="en-US" sz="14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7391">
                <a:tc>
                  <a:txBody>
                    <a:bodyPr/>
                    <a:lstStyle/>
                    <a:p>
                      <a:pPr algn="l" fontAlgn="ctr"/>
                      <a:r>
                        <a:rPr lang="en-US" sz="1400" b="0" i="0" u="none" strike="noStrike" dirty="0">
                          <a:solidFill>
                            <a:srgbClr val="000000"/>
                          </a:solidFill>
                          <a:effectLst/>
                          <a:latin typeface="Calibri"/>
                        </a:rPr>
                        <a:t>Opioid Drugs Associated with Emergency Department Visits for Opioid Overdose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a:rPr>
                        <a:t>09/08/15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Calibri"/>
                        </a:rPr>
                        <a:t>TBD</a:t>
                      </a:r>
                      <a:endParaRPr lang="en-US" sz="14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40266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543050"/>
            <a:ext cx="8229600" cy="4343400"/>
          </a:xfrm>
        </p:spPr>
        <p:txBody>
          <a:bodyPr/>
          <a:lstStyle/>
          <a:p>
            <a:pPr>
              <a:spcAft>
                <a:spcPts val="1800"/>
              </a:spcAft>
              <a:buSzPct val="75000"/>
            </a:pPr>
            <a:r>
              <a:rPr lang="en-US" altLang="en-US" dirty="0" smtClean="0"/>
              <a:t>Review of October 15 Meeting</a:t>
            </a:r>
          </a:p>
          <a:p>
            <a:pPr>
              <a:spcAft>
                <a:spcPts val="1800"/>
              </a:spcAft>
              <a:buSzPct val="75000"/>
            </a:pPr>
            <a:r>
              <a:rPr lang="en-US" altLang="en-US" dirty="0" smtClean="0"/>
              <a:t>Discussion of Evaluation Criteria</a:t>
            </a:r>
          </a:p>
          <a:p>
            <a:pPr lvl="1">
              <a:spcAft>
                <a:spcPts val="1800"/>
              </a:spcAft>
              <a:buSzPct val="75000"/>
              <a:buFont typeface="Courier New" panose="02070309020205020404" pitchFamily="49" charset="0"/>
              <a:buChar char="o"/>
            </a:pPr>
            <a:r>
              <a:rPr lang="en-US" altLang="en-US" dirty="0" smtClean="0"/>
              <a:t>Therapeutically Equivalent Substitution Criteria</a:t>
            </a:r>
          </a:p>
          <a:p>
            <a:pPr lvl="1">
              <a:spcAft>
                <a:spcPts val="1800"/>
              </a:spcAft>
              <a:buSzPct val="75000"/>
              <a:buFont typeface="Courier New" panose="02070309020205020404" pitchFamily="49" charset="0"/>
              <a:buChar char="o"/>
            </a:pPr>
            <a:r>
              <a:rPr lang="en-US" altLang="en-US" dirty="0" smtClean="0"/>
              <a:t>Inclusion of Drug Products with FDA Approved Labeling</a:t>
            </a:r>
          </a:p>
          <a:p>
            <a:pPr>
              <a:spcAft>
                <a:spcPts val="1800"/>
              </a:spcAft>
              <a:buSzPct val="75000"/>
            </a:pPr>
            <a:r>
              <a:rPr lang="en-US" altLang="en-US" dirty="0" smtClean="0"/>
              <a:t>Update on Data Requests</a:t>
            </a:r>
          </a:p>
          <a:p>
            <a:pPr lvl="1">
              <a:spcAft>
                <a:spcPts val="1800"/>
              </a:spcAft>
              <a:buSzPct val="75000"/>
            </a:pPr>
            <a:endParaRPr lang="en-US" altLang="en-US" sz="2400" dirty="0" smtClean="0"/>
          </a:p>
          <a:p>
            <a:pPr marL="457200" lvl="1" indent="0">
              <a:spcAft>
                <a:spcPts val="1800"/>
              </a:spcAft>
              <a:buSzPct val="75000"/>
              <a:buNone/>
            </a:pPr>
            <a:endParaRPr lang="en-US" altLang="en-US" sz="1600" dirty="0" smtClean="0"/>
          </a:p>
          <a:p>
            <a:pPr marL="457200" lvl="1" indent="0">
              <a:spcAft>
                <a:spcPts val="1800"/>
              </a:spcAft>
              <a:buSzPct val="75000"/>
              <a:buNone/>
            </a:pPr>
            <a:endParaRPr lang="en-US" altLang="en-US" sz="1600" dirty="0" smtClean="0"/>
          </a:p>
          <a:p>
            <a:pPr lvl="2">
              <a:spcAft>
                <a:spcPts val="1800"/>
              </a:spcAft>
              <a:buSzPct val="75000"/>
              <a:buNone/>
            </a:pPr>
            <a:endParaRPr lang="en-US" altLang="en-US" sz="2000" dirty="0" smtClean="0"/>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3</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p:txBody>
          <a:bodyPr/>
          <a:lstStyle/>
          <a:p>
            <a:r>
              <a:rPr lang="en-US" dirty="0" smtClean="0"/>
              <a:t>Meeting Recap</a:t>
            </a:r>
          </a:p>
          <a:p>
            <a:pPr>
              <a:buNone/>
            </a:pPr>
            <a:endParaRPr lang="en-US" dirty="0" smtClean="0"/>
          </a:p>
          <a:p>
            <a:r>
              <a:rPr lang="en-US" dirty="0" smtClean="0"/>
              <a:t>Review of takeaways</a:t>
            </a:r>
          </a:p>
          <a:p>
            <a:pPr>
              <a:buNone/>
            </a:pPr>
            <a:endParaRPr lang="en-US" dirty="0" smtClean="0"/>
          </a:p>
          <a:p>
            <a:r>
              <a:rPr lang="en-US" dirty="0" smtClean="0"/>
              <a:t>Next steps</a:t>
            </a:r>
          </a:p>
          <a:p>
            <a:pPr>
              <a:buNone/>
            </a:pP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30</a:t>
            </a:fld>
            <a:endParaRPr lang="en-US" altLang="en-US" dirty="0"/>
          </a:p>
        </p:txBody>
      </p:sp>
    </p:spTree>
    <p:extLst>
      <p:ext uri="{BB962C8B-B14F-4D97-AF65-F5344CB8AC3E}">
        <p14:creationId xmlns:p14="http://schemas.microsoft.com/office/powerpoint/2010/main" val="282843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457200" y="1585913"/>
            <a:ext cx="8229600" cy="4430712"/>
          </a:xfrm>
        </p:spPr>
        <p:txBody>
          <a:bodyPr/>
          <a:lstStyle/>
          <a:p>
            <a:pPr marL="0" indent="0" algn="ctr">
              <a:spcAft>
                <a:spcPts val="1800"/>
              </a:spcAft>
              <a:buSzPct val="75000"/>
              <a:buFontTx/>
              <a:buNone/>
            </a:pPr>
            <a:endParaRPr lang="en-US" altLang="en-US" sz="2400" dirty="0" smtClean="0"/>
          </a:p>
          <a:p>
            <a:pPr marL="0" indent="0" algn="ctr">
              <a:spcAft>
                <a:spcPts val="1800"/>
              </a:spcAft>
              <a:buSzPct val="75000"/>
              <a:buFontTx/>
              <a:buNone/>
            </a:pPr>
            <a:endParaRPr lang="en-US" altLang="en-US" sz="2400" dirty="0" smtClean="0"/>
          </a:p>
          <a:p>
            <a:pPr marL="0" indent="0" algn="ctr">
              <a:spcAft>
                <a:spcPts val="1800"/>
              </a:spcAft>
              <a:buSzPct val="75000"/>
              <a:buFontTx/>
              <a:buNone/>
            </a:pPr>
            <a:r>
              <a:rPr lang="en-US" altLang="en-US" sz="3600" b="1" dirty="0" smtClean="0"/>
              <a:t>Development of Draft Formulary</a:t>
            </a:r>
          </a:p>
        </p:txBody>
      </p:sp>
      <p:sp>
        <p:nvSpPr>
          <p:cNvPr id="22531" name="Slide Number Placeholder 3"/>
          <p:cNvSpPr>
            <a:spLocks noGrp="1"/>
          </p:cNvSpPr>
          <p:nvPr>
            <p:ph type="sldNum" sz="quarter" idx="11"/>
          </p:nvPr>
        </p:nvSpPr>
        <p:spPr>
          <a:noFill/>
          <a:ln>
            <a:miter lim="800000"/>
            <a:headEnd/>
            <a:tailEnd/>
          </a:ln>
        </p:spPr>
        <p:txBody>
          <a:bodyPr/>
          <a:lstStyle/>
          <a:p>
            <a:r>
              <a:rPr lang="en-US" altLang="en-US" dirty="0" smtClean="0"/>
              <a:t>Slide </a:t>
            </a:r>
            <a:fld id="{663C71C4-F0B8-4123-B6B1-1A3B49FCC93A}" type="slidenum">
              <a:rPr lang="en-US" altLang="en-US" smtClean="0"/>
              <a:pPr/>
              <a:t>4</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endParaRPr lang="en-US" kern="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the Draft Formulary</a:t>
            </a:r>
            <a:endParaRPr lang="en-US" dirty="0"/>
          </a:p>
        </p:txBody>
      </p:sp>
      <p:sp>
        <p:nvSpPr>
          <p:cNvPr id="3" name="Content Placeholder 2"/>
          <p:cNvSpPr>
            <a:spLocks noGrp="1"/>
          </p:cNvSpPr>
          <p:nvPr>
            <p:ph idx="1"/>
          </p:nvPr>
        </p:nvSpPr>
        <p:spPr>
          <a:xfrm>
            <a:off x="457200" y="1314450"/>
            <a:ext cx="8229600" cy="5222828"/>
          </a:xfrm>
        </p:spPr>
        <p:txBody>
          <a:bodyPr/>
          <a:lstStyle/>
          <a:p>
            <a:pPr marL="0" indent="0">
              <a:buNone/>
            </a:pPr>
            <a:r>
              <a:rPr lang="en-US" dirty="0" smtClean="0"/>
              <a:t>Draft Formulary:</a:t>
            </a:r>
          </a:p>
          <a:p>
            <a:pPr lvl="1">
              <a:buFont typeface="Arial" panose="020B0604020202020204" pitchFamily="34" charset="0"/>
              <a:buChar char="•"/>
            </a:pPr>
            <a:r>
              <a:rPr lang="en-US" dirty="0" smtClean="0"/>
              <a:t>Guidance document for the prescribing and dispensing community.</a:t>
            </a:r>
          </a:p>
          <a:p>
            <a:pPr lvl="1">
              <a:buFont typeface="Arial" panose="020B0604020202020204" pitchFamily="34" charset="0"/>
              <a:buChar char="•"/>
            </a:pPr>
            <a:r>
              <a:rPr lang="en-US" dirty="0" smtClean="0"/>
              <a:t>Consists of 3 components:</a:t>
            </a:r>
          </a:p>
          <a:p>
            <a:pPr marL="1371600" lvl="2" indent="-457200">
              <a:buFont typeface="+mj-lt"/>
              <a:buAutoNum type="arabicPeriod"/>
            </a:pPr>
            <a:r>
              <a:rPr lang="en-US" dirty="0" smtClean="0"/>
              <a:t>Component 1: Drugs considered as having a heightened public health risk.</a:t>
            </a:r>
          </a:p>
          <a:p>
            <a:pPr marL="1371600" lvl="2" indent="-457200">
              <a:buFont typeface="+mj-lt"/>
              <a:buAutoNum type="arabicPeriod"/>
            </a:pPr>
            <a:r>
              <a:rPr lang="en-US" dirty="0" smtClean="0"/>
              <a:t>Component 2: Drugs considered to be a therapeutically equivalent substitute.</a:t>
            </a:r>
          </a:p>
          <a:p>
            <a:pPr marL="1371600" lvl="2" indent="-457200">
              <a:buFont typeface="+mj-lt"/>
              <a:buAutoNum type="arabicPeriod"/>
            </a:pPr>
            <a:r>
              <a:rPr lang="en-US" dirty="0" smtClean="0"/>
              <a:t>Component 3: Crosswalk of Components 1 and 2.</a:t>
            </a:r>
          </a:p>
          <a:p>
            <a:pPr marL="0" indent="0">
              <a:buNone/>
            </a:pPr>
            <a:r>
              <a:rPr lang="en-US" dirty="0" smtClean="0"/>
              <a:t>	</a:t>
            </a:r>
          </a:p>
          <a:p>
            <a:pPr marL="0" indent="0">
              <a:buNone/>
            </a:pPr>
            <a:r>
              <a:rPr lang="en-US" dirty="0" smtClean="0"/>
              <a:t>	</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5</a:t>
            </a:fld>
            <a:endParaRPr lang="en-US" altLang="en-US" dirty="0"/>
          </a:p>
        </p:txBody>
      </p:sp>
    </p:spTree>
    <p:extLst>
      <p:ext uri="{BB962C8B-B14F-4D97-AF65-F5344CB8AC3E}">
        <p14:creationId xmlns:p14="http://schemas.microsoft.com/office/powerpoint/2010/main" val="4166279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Formulary: </a:t>
            </a:r>
            <a:br>
              <a:rPr lang="en-US" dirty="0" smtClean="0"/>
            </a:br>
            <a:r>
              <a:rPr lang="en-US" dirty="0" smtClean="0"/>
              <a:t>Mandatory or Voluntary</a:t>
            </a:r>
            <a:endParaRPr lang="en-US" dirty="0"/>
          </a:p>
        </p:txBody>
      </p:sp>
      <p:sp>
        <p:nvSpPr>
          <p:cNvPr id="3" name="Content Placeholder 2"/>
          <p:cNvSpPr>
            <a:spLocks noGrp="1"/>
          </p:cNvSpPr>
          <p:nvPr>
            <p:ph idx="1"/>
          </p:nvPr>
        </p:nvSpPr>
        <p:spPr>
          <a:xfrm>
            <a:off x="457200" y="1888176"/>
            <a:ext cx="8229600" cy="3764479"/>
          </a:xfrm>
        </p:spPr>
        <p:txBody>
          <a:bodyPr/>
          <a:lstStyle/>
          <a:p>
            <a:pPr lvl="1">
              <a:buFont typeface="Arial" panose="020B0604020202020204" pitchFamily="34" charset="0"/>
              <a:buChar char="•"/>
            </a:pPr>
            <a:r>
              <a:rPr lang="en-US" dirty="0" smtClean="0"/>
              <a:t>The Formulary is voluntary for physicians.</a:t>
            </a:r>
          </a:p>
          <a:p>
            <a:pPr lvl="1">
              <a:buFont typeface="Arial" panose="020B0604020202020204" pitchFamily="34" charset="0"/>
              <a:buChar char="•"/>
            </a:pPr>
            <a:r>
              <a:rPr lang="en-US" dirty="0" smtClean="0"/>
              <a:t>Insurance must pay equally for a Formulary substitute.</a:t>
            </a:r>
          </a:p>
          <a:p>
            <a:pPr lvl="1">
              <a:buFont typeface="Arial" panose="020B0604020202020204" pitchFamily="34" charset="0"/>
              <a:buChar char="•"/>
            </a:pPr>
            <a:r>
              <a:rPr lang="en-US" dirty="0" smtClean="0"/>
              <a:t>A pharmacy must dispense a Formulary substitute unless “no substitutions” appears on the prescription.	</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6</a:t>
            </a:fld>
            <a:endParaRPr lang="en-US" altLang="en-US" dirty="0"/>
          </a:p>
        </p:txBody>
      </p:sp>
    </p:spTree>
    <p:extLst>
      <p:ext uri="{BB962C8B-B14F-4D97-AF65-F5344CB8AC3E}">
        <p14:creationId xmlns:p14="http://schemas.microsoft.com/office/powerpoint/2010/main" val="4192485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Component 1: Heightened Public Health Risk</a:t>
            </a:r>
            <a:endParaRPr lang="en-US" dirty="0"/>
          </a:p>
        </p:txBody>
      </p:sp>
      <p:sp>
        <p:nvSpPr>
          <p:cNvPr id="6" name="Content Placeholder 5"/>
          <p:cNvSpPr>
            <a:spLocks noGrp="1"/>
          </p:cNvSpPr>
          <p:nvPr>
            <p:ph idx="1"/>
          </p:nvPr>
        </p:nvSpPr>
        <p:spPr>
          <a:xfrm>
            <a:off x="457200" y="1428750"/>
            <a:ext cx="8229600" cy="4723027"/>
          </a:xfrm>
        </p:spPr>
        <p:txBody>
          <a:bodyPr/>
          <a:lstStyle/>
          <a:p>
            <a:pPr marL="0" indent="0">
              <a:buNone/>
            </a:pPr>
            <a:r>
              <a:rPr lang="en-US" dirty="0" smtClean="0"/>
              <a:t>Component 1:</a:t>
            </a:r>
          </a:p>
          <a:p>
            <a:pPr lvl="1">
              <a:buFont typeface="Arial" panose="020B0604020202020204" pitchFamily="34" charset="0"/>
              <a:buChar char="•"/>
            </a:pPr>
            <a:r>
              <a:rPr lang="en-US" dirty="0" smtClean="0"/>
              <a:t>Vote on October 15, 2015, to include all Schedule II and III opioids on the Formulary as having a heightened public health risk as these drug groups have been determined by the DEA as having a higher likelihood of being addictive, able to be tampered with, and misused.</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7</a:t>
            </a:fld>
            <a:endParaRPr lang="en-US" altLang="en-US" dirty="0"/>
          </a:p>
        </p:txBody>
      </p:sp>
    </p:spTree>
    <p:extLst>
      <p:ext uri="{BB962C8B-B14F-4D97-AF65-F5344CB8AC3E}">
        <p14:creationId xmlns:p14="http://schemas.microsoft.com/office/powerpoint/2010/main" val="3154934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2: Therapeutically Equivalent Substitutes</a:t>
            </a:r>
            <a:endParaRPr lang="en-US" dirty="0"/>
          </a:p>
        </p:txBody>
      </p:sp>
      <p:sp>
        <p:nvSpPr>
          <p:cNvPr id="3" name="Content Placeholder 2"/>
          <p:cNvSpPr>
            <a:spLocks noGrp="1"/>
          </p:cNvSpPr>
          <p:nvPr>
            <p:ph idx="1"/>
          </p:nvPr>
        </p:nvSpPr>
        <p:spPr/>
        <p:txBody>
          <a:bodyPr/>
          <a:lstStyle/>
          <a:p>
            <a:pPr marL="0" indent="0">
              <a:buNone/>
            </a:pPr>
            <a:r>
              <a:rPr lang="en-US" dirty="0" smtClean="0"/>
              <a:t>Component 2:</a:t>
            </a:r>
          </a:p>
          <a:p>
            <a:pPr lvl="1">
              <a:buFont typeface="Arial" panose="020B0604020202020204" pitchFamily="34" charset="0"/>
              <a:buChar char="•"/>
            </a:pPr>
            <a:r>
              <a:rPr lang="en-US" dirty="0" smtClean="0"/>
              <a:t>At the October 15, 2015 meeting:</a:t>
            </a:r>
          </a:p>
          <a:p>
            <a:pPr lvl="2">
              <a:buFont typeface="Courier New" panose="02070309020205020404" pitchFamily="49" charset="0"/>
              <a:buChar char="o"/>
            </a:pPr>
            <a:r>
              <a:rPr lang="en-US" dirty="0" smtClean="0"/>
              <a:t>Final discussion on the criteria to use in the development of the evaluation of drugs to determine if they should be placed on the formulary as therapeutically equivalent substitutes.</a:t>
            </a:r>
          </a:p>
          <a:p>
            <a:pPr lvl="2">
              <a:buFont typeface="Courier New" panose="02070309020205020404" pitchFamily="49" charset="0"/>
              <a:buChar char="o"/>
            </a:pPr>
            <a:r>
              <a:rPr lang="en-US" dirty="0" smtClean="0"/>
              <a:t>Introduction of a draft monograph to apply the criteria in the evaluation tool.</a:t>
            </a:r>
          </a:p>
          <a:p>
            <a:pPr lvl="3"/>
            <a:r>
              <a:rPr lang="en-US" dirty="0" smtClean="0"/>
              <a:t>The monograph will be used </a:t>
            </a:r>
            <a:r>
              <a:rPr lang="en-US" dirty="0"/>
              <a:t>to standardize </a:t>
            </a:r>
            <a:r>
              <a:rPr lang="en-US" dirty="0" smtClean="0"/>
              <a:t>the process and ensure a </a:t>
            </a:r>
            <a:r>
              <a:rPr lang="en-US" dirty="0"/>
              <a:t>transparent </a:t>
            </a:r>
            <a:r>
              <a:rPr lang="en-US" dirty="0" smtClean="0"/>
              <a:t>review.</a:t>
            </a:r>
            <a:endParaRPr lang="en-US" dirty="0"/>
          </a:p>
          <a:p>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8</a:t>
            </a:fld>
            <a:endParaRPr lang="en-US" altLang="en-US" dirty="0"/>
          </a:p>
        </p:txBody>
      </p:sp>
    </p:spTree>
    <p:extLst>
      <p:ext uri="{BB962C8B-B14F-4D97-AF65-F5344CB8AC3E}">
        <p14:creationId xmlns:p14="http://schemas.microsoft.com/office/powerpoint/2010/main" val="134796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Therapeutically Equivalent  Substitutes: Criteria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b="1" dirty="0" smtClean="0"/>
              <a:t>Monograph</a:t>
            </a:r>
            <a:endParaRPr lang="en-US" b="1"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9</a:t>
            </a:fld>
            <a:endParaRPr lang="en-US" altLang="en-US" dirty="0"/>
          </a:p>
        </p:txBody>
      </p:sp>
    </p:spTree>
    <p:extLst>
      <p:ext uri="{BB962C8B-B14F-4D97-AF65-F5344CB8AC3E}">
        <p14:creationId xmlns:p14="http://schemas.microsoft.com/office/powerpoint/2010/main" val="396526384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77847</TotalTime>
  <Words>2008</Words>
  <Application>Microsoft Office PowerPoint</Application>
  <PresentationFormat>On-screen Show (4:3)</PresentationFormat>
  <Paragraphs>321</Paragraphs>
  <Slides>30</Slides>
  <Notes>30</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Default Design</vt:lpstr>
      <vt:lpstr>Custom Design</vt:lpstr>
      <vt:lpstr>PowerPoint Presentation</vt:lpstr>
      <vt:lpstr>Opening Remarks</vt:lpstr>
      <vt:lpstr>PowerPoint Presentation</vt:lpstr>
      <vt:lpstr>PowerPoint Presentation</vt:lpstr>
      <vt:lpstr>Development of the Draft Formulary</vt:lpstr>
      <vt:lpstr>Drug Formulary:  Mandatory or Voluntary</vt:lpstr>
      <vt:lpstr>Component 1: Heightened Public Health Risk</vt:lpstr>
      <vt:lpstr>Component 2: Therapeutically Equivalent Substitutes</vt:lpstr>
      <vt:lpstr>Therapeutically Equivalent  Substitutes: Criteria </vt:lpstr>
      <vt:lpstr>Therapeutically Equivalent Substitutes: Draft Monograph</vt:lpstr>
      <vt:lpstr>Therapeutically Equivalent Substitutes: Draft Monograph</vt:lpstr>
      <vt:lpstr>Therapeutically Equivalent Substitutes: Draft Monograph </vt:lpstr>
      <vt:lpstr>Draft Formulary</vt:lpstr>
      <vt:lpstr>Draft Formulary  FDA Approved ADF Labeling</vt:lpstr>
      <vt:lpstr>PowerPoint Presentation</vt:lpstr>
      <vt:lpstr>Draft Formulary  FDA Approved ADF Labeling</vt:lpstr>
      <vt:lpstr>Drug Formulary Commission: Data Requests</vt:lpstr>
      <vt:lpstr>Update on Data Requests: Introduction </vt:lpstr>
      <vt:lpstr>Update on Data Requests: Introduction</vt:lpstr>
      <vt:lpstr>Points for Consideration</vt:lpstr>
      <vt:lpstr>Number of Prescriptions Annually</vt:lpstr>
      <vt:lpstr>Geographic Location of Prescriptions</vt:lpstr>
      <vt:lpstr>Geographic Location of Prescriptions</vt:lpstr>
      <vt:lpstr>Geographic Location of Prescriptions</vt:lpstr>
      <vt:lpstr>Analysis of High Utilizers</vt:lpstr>
      <vt:lpstr>Analysis of High Utilizers</vt:lpstr>
      <vt:lpstr>Analysis of High Prescribers</vt:lpstr>
      <vt:lpstr>Summary</vt:lpstr>
      <vt:lpstr>PowerPoint Presentation</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
  <lastPrinted>2015-11-04T20:11:14Z</lastPrinted>
  <dcterms:modified xsi:type="dcterms:W3CDTF">2015-12-14T16:49:21Z</dcterms:modified>
  <revision>2333</revision>
  <dc:title>PowerPoint Presentation</dc:title>
</coreProperties>
</file>