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2"/>
  </p:notesMasterIdLst>
  <p:sldIdLst>
    <p:sldId id="257" r:id="rId3"/>
    <p:sldId id="2645" r:id="rId4"/>
    <p:sldId id="2639" r:id="rId5"/>
    <p:sldId id="2646" r:id="rId6"/>
    <p:sldId id="2649" r:id="rId7"/>
    <p:sldId id="2637" r:id="rId8"/>
    <p:sldId id="2650" r:id="rId9"/>
    <p:sldId id="2651" r:id="rId10"/>
    <p:sldId id="2635" r:id="rId11"/>
  </p:sldIdLst>
  <p:sldSz cx="9144000" cy="6858000" type="screen4x3"/>
  <p:notesSz cx="7004050" cy="929005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Helvetica Neue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iQVKw1PCBQQtd4rDFGDYlW0Id+5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dler, Lynn (ELD)" initials="VL(" lastIdx="12" clrIdx="0"/>
  <p:cmAuthor id="2" name="Kelley, Desiree (ELD)" initials="KD(" lastIdx="1" clrIdx="1"/>
  <p:cmAuthor id="3" name="Garon, Devon (ELD)" initials="GD" lastIdx="4" clrIdx="2"/>
  <p:cmAuthor id="4" name="Lipson, Robin (ELD)" initials="LR(" lastIdx="8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BC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89641" autoAdjust="0"/>
  </p:normalViewPr>
  <p:slideViewPr>
    <p:cSldViewPr snapToGrid="0">
      <p:cViewPr varScale="1">
        <p:scale>
          <a:sx n="60" d="100"/>
          <a:sy n="60" d="100"/>
        </p:scale>
        <p:origin x="138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49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4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5088" cy="46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38" rIns="93075" bIns="46538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67341" y="0"/>
            <a:ext cx="3035088" cy="46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38" rIns="93075" bIns="46538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79513" y="696913"/>
            <a:ext cx="4645025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405" y="4412774"/>
            <a:ext cx="5603240" cy="4180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38" rIns="93075" bIns="46538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3935"/>
            <a:ext cx="3035088" cy="46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38" rIns="93075" bIns="46538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67341" y="8823935"/>
            <a:ext cx="3035088" cy="46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075" tIns="46538" rIns="93075" bIns="46538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5276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700405" y="4412774"/>
            <a:ext cx="5603240" cy="4180523"/>
          </a:xfrm>
          <a:prstGeom prst="rect">
            <a:avLst/>
          </a:prstGeom>
        </p:spPr>
        <p:txBody>
          <a:bodyPr spcFirstLastPara="1" wrap="square" lIns="93075" tIns="46538" rIns="93075" bIns="4653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5025" cy="34829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4574FF8B-9680-43D1-BA95-9FDCA00667CB}" type="datetime1">
              <a:rPr lang="en-US" smtClean="0"/>
              <a:t>6/1/2021</a:t>
            </a:fld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*For discussion purposes only. Not for distribution.</a:t>
            </a:r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AD8AFD7-C1C7-417D-A1B6-A16879ED859B}" type="datetime1">
              <a:rPr lang="en-US" smtClean="0"/>
              <a:t>6/1/2021</a:t>
            </a:fld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*For discussion purposes only. Not for distribution.</a:t>
            </a: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876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1DB95B9-0928-4CF6-BB27-E363746B8DFC}" type="datetime1">
              <a:rPr lang="en-US" smtClean="0"/>
              <a:t>6/1/2021</a:t>
            </a:fld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*For discussion purposes only. Not for distribution.</a:t>
            </a: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6789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6B02460-47B1-46D4-8359-E0F05CF6DDCA}" type="datetime1">
              <a:rPr lang="en-US" smtClean="0"/>
              <a:t>6/1/2021</a:t>
            </a:fld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*For discussion purposes only. Not for distribution.</a:t>
            </a:r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557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39B36FD-8DF3-4563-9C03-E41F9F3B593B}" type="datetime1">
              <a:rPr lang="en-US" smtClean="0"/>
              <a:t>6/1/2021</a:t>
            </a:fld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*For discussion purposes only. Not for distribution.</a:t>
            </a:r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2744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219B0314-E24B-4D4C-9E61-E5CB2A550581}" type="datetime1">
              <a:rPr lang="en-US" smtClean="0"/>
              <a:t>6/1/2021</a:t>
            </a:fld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*For discussion purposes only. Not for distribution.</a:t>
            </a:r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3424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3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3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4F1F9CD9-7938-4BEF-A581-4544DA90F378}" type="datetime1">
              <a:rPr lang="en-US" smtClean="0"/>
              <a:t>6/1/2021</a:t>
            </a:fld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*For discussion purposes only. Not for distribution.</a:t>
            </a:r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912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1"/>
          <p:cNvSpPr txBox="1"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7173BA1-7DC6-4BD2-96F5-98E5064BDC4C}" type="datetime1">
              <a:rPr lang="en-US" smtClean="0"/>
              <a:t>6/1/2021</a:t>
            </a:fld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*For discussion purposes only. Not for distribution.</a:t>
            </a:r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body" idx="3"/>
          </p:nvPr>
        </p:nvSpPr>
        <p:spPr>
          <a:xfrm>
            <a:off x="4645027" y="1535113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body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328845E-2CF5-4D7C-AA02-1874DDDB5438}" type="datetime1">
              <a:rPr lang="en-US" smtClean="0"/>
              <a:t>6/1/2021</a:t>
            </a:fld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*For discussion purposes only. Not for distribution.</a:t>
            </a:r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Helvetica Neue"/>
              <a:buNone/>
              <a:defRPr sz="3600" b="1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CA77D8E-901C-45DF-A124-179A0AF9B389}" type="datetime1">
              <a:rPr lang="en-US" smtClean="0"/>
              <a:t>6/1/2021</a:t>
            </a:fld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*For discussion purposes only. Not for distribution.</a:t>
            </a:r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457202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2C93CC8C-EDA5-4F3F-8332-B0BA78A8A5F9}" type="datetime1">
              <a:rPr lang="en-US" smtClean="0"/>
              <a:t>6/1/2021</a:t>
            </a:fld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*For discussion purposes only. Not for distribution.</a:t>
            </a:r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B8EA2A5B-4F3C-470B-8A13-A5BC2C201456}" type="datetime1">
              <a:rPr lang="en-US" smtClean="0"/>
              <a:t>6/1/2021</a:t>
            </a:fld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*For discussion purposes only. Not for distribution.</a:t>
            </a:r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00339B5-7CAE-4263-B77E-9B111F540FC8}" type="datetime1">
              <a:rPr lang="en-US" smtClean="0"/>
              <a:t>6/1/2021</a:t>
            </a:fld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*For discussion purposes only. Not for distribution.</a:t>
            </a:r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5464174" y="1371601"/>
            <a:ext cx="4387851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273175" y="-609599"/>
            <a:ext cx="4387851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725EFD58-E714-4DEB-85F3-93270491E480}" type="datetime1">
              <a:rPr lang="en-US" smtClean="0"/>
              <a:t>6/1/2021</a:t>
            </a:fld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*For discussion purposes only. Not for distribution.</a:t>
            </a:r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1DB95B9-0928-4CF6-BB27-E363746B8DFC}" type="datetime1">
              <a:rPr lang="en-US" smtClean="0"/>
              <a:t>6/1/2021</a:t>
            </a:fld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*For discussion purposes only. Not for distribution.</a:t>
            </a:r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675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A7FFBF21-CD07-4F23-86FF-DABC6E5C848A}" type="datetime1">
              <a:rPr lang="en-US" smtClean="0"/>
              <a:t>6/1/2021</a:t>
            </a:fld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*For discussion purposes only. Not for distribution.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72" r:id="rId9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6BBE38A8-02A4-4ADE-AD74-8E27C4061E80}" type="datetime1">
              <a:rPr lang="en-US" smtClean="0"/>
              <a:t>6/1/2021</a:t>
            </a:fld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*For discussion purposes only. Not for distribution.</a:t>
            </a:r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334892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9" r:id="rId4"/>
    <p:sldLayoutId id="2147483670" r:id="rId5"/>
    <p:sldLayoutId id="2147483671" r:id="rId6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08767"/>
            <a:ext cx="2906646" cy="1901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19775" y="304800"/>
            <a:ext cx="2772964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98088" y="2284927"/>
            <a:ext cx="3241112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/>
          <p:nvPr/>
        </p:nvSpPr>
        <p:spPr>
          <a:xfrm>
            <a:off x="304800" y="2295813"/>
            <a:ext cx="5181600" cy="2122714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6372" y="2732467"/>
            <a:ext cx="1259980" cy="122993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1823508" y="2666016"/>
            <a:ext cx="4882092" cy="353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rgbClr val="FBCC65"/>
                </a:solidFill>
                <a:sym typeface="Helvetica Neue"/>
              </a:rPr>
              <a:t>Executive Office of Elder Affairs</a:t>
            </a:r>
            <a:endParaRPr sz="1700" b="1" dirty="0">
              <a:solidFill>
                <a:srgbClr val="FBCC65"/>
              </a:solidFill>
            </a:endParaRPr>
          </a:p>
        </p:txBody>
      </p:sp>
      <p:sp>
        <p:nvSpPr>
          <p:cNvPr id="113" name="Google Shape;113;p2"/>
          <p:cNvSpPr txBox="1"/>
          <p:nvPr/>
        </p:nvSpPr>
        <p:spPr>
          <a:xfrm>
            <a:off x="1864220" y="2979658"/>
            <a:ext cx="3622180" cy="282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RESPECT  INDEPENDENCE  INCLUSION</a:t>
            </a:r>
            <a:endParaRPr sz="1200" dirty="0"/>
          </a:p>
        </p:txBody>
      </p:sp>
      <p:pic>
        <p:nvPicPr>
          <p:cNvPr id="117" name="Google Shape;117;p2"/>
          <p:cNvPicPr preferRelativeResize="0"/>
          <p:nvPr/>
        </p:nvPicPr>
        <p:blipFill rotWithShape="1">
          <a:blip r:embed="rId7">
            <a:alphaModFix/>
          </a:blip>
          <a:srcRect r="5398"/>
          <a:stretch/>
        </p:blipFill>
        <p:spPr>
          <a:xfrm>
            <a:off x="6165792" y="306879"/>
            <a:ext cx="2670401" cy="18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" descr="A group of people in a garden&#10;&#10;Description automatically generated"/>
          <p:cNvPicPr preferRelativeResize="0">
            <a:picLocks noChangeAspect="1"/>
          </p:cNvPicPr>
          <p:nvPr/>
        </p:nvPicPr>
        <p:blipFill rotWithShape="1">
          <a:blip r:embed="rId8">
            <a:alphaModFix/>
          </a:blip>
          <a:srcRect t="24453" r="4334" b="9807"/>
          <a:stretch/>
        </p:blipFill>
        <p:spPr>
          <a:xfrm>
            <a:off x="332289" y="4500887"/>
            <a:ext cx="4531259" cy="2076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26;p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72F67AFF-3F92-2249-8DAB-C90B379E8A6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9">
            <a:alphaModFix/>
          </a:blip>
          <a:srcRect l="6565" r="301" b="26196"/>
          <a:stretch/>
        </p:blipFill>
        <p:spPr>
          <a:xfrm>
            <a:off x="4952658" y="4500729"/>
            <a:ext cx="3926821" cy="207653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"/>
          <p:cNvSpPr/>
          <p:nvPr/>
        </p:nvSpPr>
        <p:spPr>
          <a:xfrm rot="5400000">
            <a:off x="5646456" y="3331370"/>
            <a:ext cx="6718300" cy="33281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0" y="6552127"/>
            <a:ext cx="9144000" cy="3048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/>
          <p:nvPr/>
        </p:nvSpPr>
        <p:spPr>
          <a:xfrm rot="5400000">
            <a:off x="-3192744" y="3180044"/>
            <a:ext cx="6718300" cy="332812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13;p2"/>
          <p:cNvSpPr txBox="1"/>
          <p:nvPr/>
        </p:nvSpPr>
        <p:spPr>
          <a:xfrm>
            <a:off x="1864220" y="3390122"/>
            <a:ext cx="362218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Home Care Licensing Commission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ASAP and Home Care Agency Overview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2 June 2021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B83DC5-CA83-4256-965E-AAFF056FFECC}"/>
              </a:ext>
            </a:extLst>
          </p:cNvPr>
          <p:cNvSpPr txBox="1"/>
          <p:nvPr/>
        </p:nvSpPr>
        <p:spPr>
          <a:xfrm>
            <a:off x="0" y="18085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Three Ways to Work in “Home Care”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84E796-BE76-4C1E-A518-D3177C5D7A4C}"/>
              </a:ext>
            </a:extLst>
          </p:cNvPr>
          <p:cNvSpPr/>
          <p:nvPr/>
        </p:nvSpPr>
        <p:spPr>
          <a:xfrm>
            <a:off x="1824461" y="6592268"/>
            <a:ext cx="5486400" cy="265732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1052C2-C04E-4E8B-8B8C-014EC66ADDC1}"/>
              </a:ext>
            </a:extLst>
          </p:cNvPr>
          <p:cNvSpPr txBox="1"/>
          <p:nvPr/>
        </p:nvSpPr>
        <p:spPr>
          <a:xfrm>
            <a:off x="236139" y="884255"/>
            <a:ext cx="2743200" cy="36933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 Health Agency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55955D-8B52-4BF5-84F9-50424C310BAE}"/>
              </a:ext>
            </a:extLst>
          </p:cNvPr>
          <p:cNvSpPr txBox="1"/>
          <p:nvPr/>
        </p:nvSpPr>
        <p:spPr>
          <a:xfrm>
            <a:off x="3248817" y="885930"/>
            <a:ext cx="2743200" cy="36933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 Care Agency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2BE435-659D-4D49-A078-0DB1D9BEBDC3}"/>
              </a:ext>
            </a:extLst>
          </p:cNvPr>
          <p:cNvSpPr txBox="1"/>
          <p:nvPr/>
        </p:nvSpPr>
        <p:spPr>
          <a:xfrm>
            <a:off x="6229979" y="861643"/>
            <a:ext cx="2743200" cy="36933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Consumer Direct Hire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EB75A0-4E11-4677-AB6E-94FB640A1030}"/>
              </a:ext>
            </a:extLst>
          </p:cNvPr>
          <p:cNvSpPr txBox="1"/>
          <p:nvPr/>
        </p:nvSpPr>
        <p:spPr>
          <a:xfrm>
            <a:off x="236139" y="1253587"/>
            <a:ext cx="2743200" cy="33239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cs typeface="Calibri" panose="020F0502020204030204" pitchFamily="34" charset="0"/>
              </a:rPr>
              <a:t>Agency is the employer for person providing services in the home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cs typeface="Calibri" panose="020F0502020204030204" pitchFamily="34" charset="0"/>
              </a:rPr>
              <a:t>Generally </a:t>
            </a:r>
            <a:r>
              <a:rPr lang="en-US" sz="1450" b="1" i="1" dirty="0">
                <a:latin typeface="Calibri" panose="020F0502020204030204" pitchFamily="34" charset="0"/>
                <a:cs typeface="Calibri" panose="020F0502020204030204" pitchFamily="34" charset="0"/>
              </a:rPr>
              <a:t>skilled services </a:t>
            </a:r>
            <a:r>
              <a:rPr lang="en-US" sz="1450" dirty="0">
                <a:latin typeface="Calibri" panose="020F0502020204030204" pitchFamily="34" charset="0"/>
                <a:cs typeface="Calibri" panose="020F0502020204030204" pitchFamily="34" charset="0"/>
              </a:rPr>
              <a:t>via medical order – injections, wound care, rehabilitative therapy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cs typeface="Calibri" panose="020F0502020204030204" pitchFamily="34" charset="0"/>
              </a:rPr>
              <a:t>Largely paid by health insurers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cs typeface="Calibri" panose="020F0502020204030204" pitchFamily="34" charset="0"/>
              </a:rPr>
              <a:t>Agencies </a:t>
            </a:r>
            <a:r>
              <a:rPr lang="en-US" sz="1450" b="1" i="1" dirty="0">
                <a:latin typeface="Calibri" panose="020F0502020204030204" pitchFamily="34" charset="0"/>
                <a:cs typeface="Calibri" panose="020F0502020204030204" pitchFamily="34" charset="0"/>
              </a:rPr>
              <a:t>may also provide supportive home care services</a:t>
            </a:r>
            <a:r>
              <a:rPr lang="en-US" sz="1450" dirty="0">
                <a:latin typeface="Calibri" panose="020F0502020204030204" pitchFamily="34" charset="0"/>
                <a:cs typeface="Calibri" panose="020F0502020204030204" pitchFamily="34" charset="0"/>
              </a:rPr>
              <a:t> – groceries, meal prep, dressing, bathing, toileting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3DC956-0B0F-4BAF-8ACA-A759CB12DEDA}"/>
              </a:ext>
            </a:extLst>
          </p:cNvPr>
          <p:cNvSpPr txBox="1"/>
          <p:nvPr/>
        </p:nvSpPr>
        <p:spPr>
          <a:xfrm>
            <a:off x="3248816" y="1253587"/>
            <a:ext cx="2743200" cy="52245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cs typeface="Calibri" panose="020F0502020204030204" pitchFamily="34" charset="0"/>
              </a:rPr>
              <a:t>Agency is the employer for person providing supportive care services in the home. No skilled services; medical order not needed.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cs typeface="Calibri" panose="020F0502020204030204" pitchFamily="34" charset="0"/>
              </a:rPr>
              <a:t>Consumer may contract directly with an Agency for supportive home care services.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cs typeface="Calibri" panose="020F0502020204030204" pitchFamily="34" charset="0"/>
              </a:rPr>
              <a:t>Individual or long-term care insurance is payer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cs typeface="Calibri" panose="020F0502020204030204" pitchFamily="34" charset="0"/>
              </a:rPr>
              <a:t>Consumer may contract with professional care managers, such as an EOEA regional aging services access points (ASAPs), which then contract with Agencies for supportive home care services for ASAP consumers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50" b="1" dirty="0">
                <a:latin typeface="Calibri" panose="020F0502020204030204" pitchFamily="34" charset="0"/>
                <a:cs typeface="Calibri" panose="020F0502020204030204" pitchFamily="34" charset="0"/>
              </a:rPr>
              <a:t>Multiple Payers: </a:t>
            </a:r>
            <a:r>
              <a:rPr lang="en-US" sz="1450" dirty="0">
                <a:latin typeface="Calibri" panose="020F0502020204030204" pitchFamily="34" charset="0"/>
                <a:cs typeface="Calibri" panose="020F0502020204030204" pitchFamily="34" charset="0"/>
              </a:rPr>
              <a:t>EOEA, MassHealth, Health Insurers, Individual or long-term care insurer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EA7DD8-6725-4BF0-9669-4D4E47C2915B}"/>
              </a:ext>
            </a:extLst>
          </p:cNvPr>
          <p:cNvSpPr txBox="1"/>
          <p:nvPr/>
        </p:nvSpPr>
        <p:spPr>
          <a:xfrm>
            <a:off x="6226937" y="1230975"/>
            <a:ext cx="2743200" cy="36625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cs typeface="Calibri" panose="020F0502020204030204" pitchFamily="34" charset="0"/>
              </a:rPr>
              <a:t>Consumer is the employer and is responsible for background checks, W-2, liability insurance, etc.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50" dirty="0">
                <a:latin typeface="Calibri" panose="020F0502020204030204" pitchFamily="34" charset="0"/>
                <a:cs typeface="Calibri" panose="020F0502020204030204" pitchFamily="34" charset="0"/>
              </a:rPr>
              <a:t>Supportive care services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50" b="1" dirty="0">
                <a:latin typeface="Calibri" panose="020F0502020204030204" pitchFamily="34" charset="0"/>
                <a:cs typeface="Calibri" panose="020F0502020204030204" pitchFamily="34" charset="0"/>
              </a:rPr>
              <a:t>Consumers find employees via: (1) </a:t>
            </a:r>
            <a:r>
              <a:rPr lang="en-US" sz="1450" dirty="0">
                <a:latin typeface="Calibri" panose="020F0502020204030204" pitchFamily="34" charset="0"/>
                <a:cs typeface="Calibri" panose="020F0502020204030204" pitchFamily="34" charset="0"/>
              </a:rPr>
              <a:t>MassHealth Personal Care Attendant Program, </a:t>
            </a:r>
            <a:r>
              <a:rPr lang="en-US" sz="1450" b="1" dirty="0">
                <a:latin typeface="Calibri" panose="020F0502020204030204" pitchFamily="34" charset="0"/>
                <a:cs typeface="Calibri" panose="020F0502020204030204" pitchFamily="34" charset="0"/>
              </a:rPr>
              <a:t>(2)</a:t>
            </a:r>
            <a:r>
              <a:rPr lang="en-US" sz="1450" dirty="0">
                <a:latin typeface="Calibri" panose="020F0502020204030204" pitchFamily="34" charset="0"/>
                <a:cs typeface="Calibri" panose="020F0502020204030204" pitchFamily="34" charset="0"/>
              </a:rPr>
              <a:t> Job Boards (Craigslist, Care.com, HelpAroundTown.com, etc.), </a:t>
            </a:r>
            <a:r>
              <a:rPr lang="en-US" sz="1450" b="1" dirty="0">
                <a:latin typeface="Calibri" panose="020F0502020204030204" pitchFamily="34" charset="0"/>
                <a:cs typeface="Calibri" panose="020F0502020204030204" pitchFamily="34" charset="0"/>
              </a:rPr>
              <a:t>(3)</a:t>
            </a:r>
            <a:r>
              <a:rPr lang="en-US" sz="1450" dirty="0">
                <a:latin typeface="Calibri" panose="020F0502020204030204" pitchFamily="34" charset="0"/>
                <a:cs typeface="Calibri" panose="020F0502020204030204" pitchFamily="34" charset="0"/>
              </a:rPr>
              <a:t> Friends, neighbors, etc.,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50" b="1" dirty="0" err="1">
                <a:latin typeface="Calibri" panose="020F0502020204030204" pitchFamily="34" charset="0"/>
                <a:cs typeface="Calibri" panose="020F0502020204030204" pitchFamily="34" charset="0"/>
              </a:rPr>
              <a:t>Payors</a:t>
            </a:r>
            <a:r>
              <a:rPr lang="en-US" sz="145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450" dirty="0">
                <a:latin typeface="Calibri" panose="020F0502020204030204" pitchFamily="34" charset="0"/>
                <a:cs typeface="Calibri" panose="020F0502020204030204" pitchFamily="34" charset="0"/>
              </a:rPr>
              <a:t> Mass Health, EOEA, VA, LTC insurance and private pay</a:t>
            </a:r>
          </a:p>
          <a:p>
            <a:pPr lvl="2"/>
            <a:endParaRPr lang="en-US" sz="14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257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id="{C6F75075-A86D-4B7A-8F09-C137D8E64369}"/>
              </a:ext>
            </a:extLst>
          </p:cNvPr>
          <p:cNvSpPr txBox="1"/>
          <p:nvPr/>
        </p:nvSpPr>
        <p:spPr>
          <a:xfrm>
            <a:off x="3174251" y="5607274"/>
            <a:ext cx="2743200" cy="7738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Home Health Agencies 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(Certified Providers)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2311400" y="6492875"/>
            <a:ext cx="4252686" cy="365125"/>
          </a:xfrm>
        </p:spPr>
        <p:txBody>
          <a:bodyPr/>
          <a:lstStyle/>
          <a:p>
            <a:r>
              <a:rPr lang="en-US" dirty="0"/>
              <a:t>*For discussion purposes only. Not for distribution.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6256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EOEA Home Care Service Network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60BB7B-AE17-4BD4-AC79-A8C434440148}"/>
              </a:ext>
            </a:extLst>
          </p:cNvPr>
          <p:cNvSpPr txBox="1"/>
          <p:nvPr/>
        </p:nvSpPr>
        <p:spPr>
          <a:xfrm>
            <a:off x="465217" y="823760"/>
            <a:ext cx="8165374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Executive Office of Elder Affairs (EOEA)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Approximately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65,000+ consumers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$363+ million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budget (FY’20)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A04F5A-CF34-4C79-B930-BAAF5584EBFF}"/>
              </a:ext>
            </a:extLst>
          </p:cNvPr>
          <p:cNvSpPr txBox="1"/>
          <p:nvPr/>
        </p:nvSpPr>
        <p:spPr>
          <a:xfrm>
            <a:off x="458701" y="2215959"/>
            <a:ext cx="8165374" cy="9848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25 Aging Services Access Points (ASAP)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Regional geographic based non-profit organizations designated by EOEA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(MGL 19A) with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statewide home care coverage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6594D2-4C9E-4F28-805D-C87D22E61EFF}"/>
              </a:ext>
            </a:extLst>
          </p:cNvPr>
          <p:cNvSpPr txBox="1"/>
          <p:nvPr/>
        </p:nvSpPr>
        <p:spPr>
          <a:xfrm>
            <a:off x="458701" y="3198490"/>
            <a:ext cx="8165374" cy="131922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numCol="2" anchor="ctr">
            <a:noAutofit/>
          </a:bodyPr>
          <a:lstStyle/>
          <a:p>
            <a:pPr marL="285750" lvl="1" indent="-285750">
              <a:buSzPct val="100000"/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Care Management</a:t>
            </a:r>
          </a:p>
          <a:p>
            <a:pPr marL="285750" lvl="1" indent="-285750">
              <a:buSzPct val="100000"/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Assessment</a:t>
            </a:r>
          </a:p>
          <a:p>
            <a:pPr marL="285750" lvl="1" indent="-285750">
              <a:buSzPct val="100000"/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Care Planning</a:t>
            </a:r>
          </a:p>
          <a:p>
            <a:pPr marL="285750" lvl="1" indent="-285750">
              <a:buSzPct val="100000"/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Advocacy</a:t>
            </a:r>
          </a:p>
          <a:p>
            <a:pPr marL="285750" lvl="1" indent="-285750">
              <a:buSzPct val="100000"/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Contracting with Direct Service Providers</a:t>
            </a:r>
          </a:p>
          <a:p>
            <a:pPr marL="285750" lvl="1" indent="-285750">
              <a:buSzPct val="100000"/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Provider Relations (Procurement, Contracting, Monitoring, Complaints)</a:t>
            </a:r>
          </a:p>
          <a:p>
            <a:pPr marL="285750" lvl="1" indent="-285750">
              <a:buSzPct val="100000"/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Provider management of Critical Incidents</a:t>
            </a:r>
          </a:p>
          <a:p>
            <a:pPr marL="285750" lvl="1" indent="-285750">
              <a:buSzPct val="100000"/>
              <a:buFont typeface="Wingdings" panose="05000000000000000000" pitchFamily="2" charset="2"/>
              <a:buChar char="ü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Adult Protective Services Program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7BFCEA6-F9E1-4CBD-9C84-F8A491B0D524}"/>
              </a:ext>
            </a:extLst>
          </p:cNvPr>
          <p:cNvCxnSpPr>
            <a:cxnSpLocks/>
          </p:cNvCxnSpPr>
          <p:nvPr/>
        </p:nvCxnSpPr>
        <p:spPr>
          <a:xfrm>
            <a:off x="4582801" y="1847845"/>
            <a:ext cx="0" cy="36576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A030060-8A1A-40C7-BAA1-AB726944BCB7}"/>
              </a:ext>
            </a:extLst>
          </p:cNvPr>
          <p:cNvCxnSpPr>
            <a:cxnSpLocks/>
          </p:cNvCxnSpPr>
          <p:nvPr/>
        </p:nvCxnSpPr>
        <p:spPr>
          <a:xfrm>
            <a:off x="4582801" y="4517717"/>
            <a:ext cx="0" cy="36576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A27CAD9-8F79-4D13-AA4E-D264B3464F75}"/>
              </a:ext>
            </a:extLst>
          </p:cNvPr>
          <p:cNvSpPr txBox="1"/>
          <p:nvPr/>
        </p:nvSpPr>
        <p:spPr>
          <a:xfrm>
            <a:off x="468640" y="5607274"/>
            <a:ext cx="2715768" cy="7738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Home Care Agencies 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(HM/PC Providers)</a:t>
            </a:r>
          </a:p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1001E4-3CB7-45E5-9C09-AA38ADD1910F}"/>
              </a:ext>
            </a:extLst>
          </p:cNvPr>
          <p:cNvSpPr txBox="1"/>
          <p:nvPr/>
        </p:nvSpPr>
        <p:spPr>
          <a:xfrm>
            <a:off x="5908307" y="5607274"/>
            <a:ext cx="2715768" cy="77386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Other Service Providers</a:t>
            </a:r>
          </a:p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Trans, DME, ADH, SDC, etc.)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8C97B6-CC25-4EDC-B8E3-4FE3B63BAC01}"/>
              </a:ext>
            </a:extLst>
          </p:cNvPr>
          <p:cNvSpPr txBox="1"/>
          <p:nvPr/>
        </p:nvSpPr>
        <p:spPr>
          <a:xfrm>
            <a:off x="465217" y="4891899"/>
            <a:ext cx="8165374" cy="715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600" b="1" dirty="0">
                <a:latin typeface="Calibri" panose="020F0502020204030204" pitchFamily="34" charset="0"/>
                <a:cs typeface="Calibri" panose="020F0502020204030204" pitchFamily="34" charset="0"/>
              </a:rPr>
              <a:t>Direct Service Providers</a:t>
            </a:r>
          </a:p>
        </p:txBody>
      </p:sp>
      <p:pic>
        <p:nvPicPr>
          <p:cNvPr id="28" name="Graphic 27" descr="Home1 with solid fill">
            <a:extLst>
              <a:ext uri="{FF2B5EF4-FFF2-40B4-BE49-F238E27FC236}">
                <a16:creationId xmlns:a16="http://schemas.microsoft.com/office/drawing/2014/main" id="{E558CF1D-82F4-4652-9C6B-A1504A77D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32645" y="2341465"/>
            <a:ext cx="731520" cy="731520"/>
          </a:xfrm>
          <a:prstGeom prst="rect">
            <a:avLst/>
          </a:prstGeom>
        </p:spPr>
      </p:pic>
      <p:pic>
        <p:nvPicPr>
          <p:cNvPr id="32" name="Graphic 31" descr="City with solid fill">
            <a:extLst>
              <a:ext uri="{FF2B5EF4-FFF2-40B4-BE49-F238E27FC236}">
                <a16:creationId xmlns:a16="http://schemas.microsoft.com/office/drawing/2014/main" id="{FF482B83-10CF-4DE4-A39B-E2E15130C4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32645" y="960380"/>
            <a:ext cx="731520" cy="731520"/>
          </a:xfrm>
          <a:prstGeom prst="rect">
            <a:avLst/>
          </a:prstGeom>
        </p:spPr>
      </p:pic>
      <p:pic>
        <p:nvPicPr>
          <p:cNvPr id="34" name="Graphic 33" descr="Care outline">
            <a:extLst>
              <a:ext uri="{FF2B5EF4-FFF2-40B4-BE49-F238E27FC236}">
                <a16:creationId xmlns:a16="http://schemas.microsoft.com/office/drawing/2014/main" id="{2E55EDF9-82B1-4633-80D6-9E87BC7628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32645" y="4891899"/>
            <a:ext cx="731520" cy="73152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3435424C-B545-4F60-A363-EEE5391355B9}"/>
              </a:ext>
            </a:extLst>
          </p:cNvPr>
          <p:cNvSpPr/>
          <p:nvPr/>
        </p:nvSpPr>
        <p:spPr>
          <a:xfrm>
            <a:off x="1824461" y="6592268"/>
            <a:ext cx="5486400" cy="265732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62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852366"/>
          </a:xfrm>
        </p:spPr>
        <p:txBody>
          <a:bodyPr anchor="t">
            <a:no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</a:rPr>
              <a:t>What is an Aging Services Access Point (ASAP)?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232668" y="1297008"/>
            <a:ext cx="4165041" cy="4563516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1588" lvl="1" indent="0">
              <a:buSzPct val="100000"/>
            </a:pPr>
            <a:r>
              <a:rPr lang="en-US" sz="2000" b="1" dirty="0"/>
              <a:t>“Designated” by the Executive Office of Elder Affairs (MGL 19A, Sec. 4B) to </a:t>
            </a:r>
            <a:r>
              <a:rPr lang="en-US" sz="2000" i="1" dirty="0"/>
              <a:t>“provide a coordinated system of care…to assist elders in maintaining their residences in the community”</a:t>
            </a:r>
            <a:endParaRPr lang="en-US" sz="2000" dirty="0"/>
          </a:p>
          <a:p>
            <a:pPr marL="1588" lvl="1" indent="0">
              <a:buSzPct val="100000"/>
            </a:pPr>
            <a:endParaRPr lang="en-US" sz="2000" b="1" dirty="0"/>
          </a:p>
          <a:p>
            <a:pPr marL="1588" lvl="1" indent="0">
              <a:buSzPct val="100000"/>
            </a:pPr>
            <a:r>
              <a:rPr lang="en-US" sz="2000" b="1" dirty="0"/>
              <a:t>25 ASAPs in Massachusetts</a:t>
            </a:r>
          </a:p>
          <a:p>
            <a:pPr marL="1588" lvl="1" indent="0">
              <a:buSzPct val="100000"/>
            </a:pPr>
            <a:r>
              <a:rPr lang="en-US" sz="1800" i="1" dirty="0"/>
              <a:t>Every zip code has an ASAP</a:t>
            </a:r>
          </a:p>
          <a:p>
            <a:pPr marL="1588" lvl="1" indent="0">
              <a:buSzPct val="100000"/>
            </a:pPr>
            <a:endParaRPr lang="en-US" sz="1800" b="1" dirty="0"/>
          </a:p>
          <a:p>
            <a:pPr marL="1588" lvl="1" indent="0">
              <a:buSzPct val="100000"/>
            </a:pPr>
            <a:r>
              <a:rPr lang="en-US" sz="1800" b="1" dirty="0"/>
              <a:t>EOEA monitors performance by program contracted with ASAPs, </a:t>
            </a:r>
            <a:r>
              <a:rPr lang="en-US" sz="1800" dirty="0"/>
              <a:t>including</a:t>
            </a:r>
            <a:r>
              <a:rPr lang="en-US" sz="1800" b="1" dirty="0"/>
              <a:t> </a:t>
            </a:r>
            <a:r>
              <a:rPr lang="en-US" sz="1800" dirty="0"/>
              <a:t>supportive home care, adult protective services, ombudsman, senior nutrition, supportive and congregate housing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275595-74AA-471D-9E58-16DBD92C04D7}"/>
              </a:ext>
            </a:extLst>
          </p:cNvPr>
          <p:cNvSpPr/>
          <p:nvPr/>
        </p:nvSpPr>
        <p:spPr>
          <a:xfrm>
            <a:off x="1824461" y="6592268"/>
            <a:ext cx="5486400" cy="265732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 descr="Map&#10;&#10;Description automatically generated with medium confidence">
            <a:extLst>
              <a:ext uri="{FF2B5EF4-FFF2-40B4-BE49-F238E27FC236}">
                <a16:creationId xmlns:a16="http://schemas.microsoft.com/office/drawing/2014/main" id="{4EFA9F80-1A6C-40F4-8AF9-D802F3E9CF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6" r="1"/>
          <a:stretch/>
        </p:blipFill>
        <p:spPr>
          <a:xfrm>
            <a:off x="4567661" y="2217215"/>
            <a:ext cx="4439815" cy="27231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4192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2697480" y="6492875"/>
            <a:ext cx="3679371" cy="365125"/>
          </a:xfrm>
        </p:spPr>
        <p:txBody>
          <a:bodyPr/>
          <a:lstStyle/>
          <a:p>
            <a:r>
              <a:rPr lang="en-US" dirty="0"/>
              <a:t>*For discussion purposes only. Not for distribution.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4339" y="116426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ASAPs contract with approximately 134 agencies to serve 65,000 consumers </a:t>
            </a:r>
            <a:b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home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038A38-91E7-4A6A-B49A-F077AC45735A}"/>
              </a:ext>
            </a:extLst>
          </p:cNvPr>
          <p:cNvSpPr txBox="1"/>
          <p:nvPr/>
        </p:nvSpPr>
        <p:spPr>
          <a:xfrm>
            <a:off x="1766700" y="4255112"/>
            <a:ext cx="5611261" cy="18774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Services:</a:t>
            </a:r>
          </a:p>
          <a:p>
            <a:pPr lvl="0"/>
            <a:endParaRPr lang="en-US" sz="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5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Companion</a:t>
            </a:r>
          </a:p>
          <a:p>
            <a:pPr marL="285750" lvl="5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Homemaking: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meal prep, laundry, cleaning, grocery shopping</a:t>
            </a:r>
          </a:p>
          <a:p>
            <a:pPr marL="285750" lvl="5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Chore Services: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heavy cleaning </a:t>
            </a:r>
          </a:p>
          <a:p>
            <a:pPr marL="285750" lvl="5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Personal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Care: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bathing, dressing, toileting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58414-E8A2-4A2F-BC3E-5DA2BEF53268}"/>
              </a:ext>
            </a:extLst>
          </p:cNvPr>
          <p:cNvSpPr txBox="1"/>
          <p:nvPr/>
        </p:nvSpPr>
        <p:spPr>
          <a:xfrm>
            <a:off x="661777" y="2022618"/>
            <a:ext cx="3383280" cy="1384995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 Care Agencies</a:t>
            </a:r>
          </a:p>
          <a:p>
            <a:pPr algn="ctr"/>
            <a:r>
              <a:rPr lang="en-US" sz="2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77 providers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25F652-839E-4464-BF43-5B2A013C6DED}"/>
              </a:ext>
            </a:extLst>
          </p:cNvPr>
          <p:cNvSpPr txBox="1"/>
          <p:nvPr/>
        </p:nvSpPr>
        <p:spPr>
          <a:xfrm>
            <a:off x="5117992" y="2022618"/>
            <a:ext cx="3383280" cy="138499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 Health Agencies </a:t>
            </a: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(Certified)</a:t>
            </a:r>
          </a:p>
          <a:p>
            <a:pPr algn="ctr"/>
            <a:r>
              <a:rPr lang="en-US" sz="28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57 providers 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4E8E357-2E02-4C27-B968-3E81E75483FF}"/>
              </a:ext>
            </a:extLst>
          </p:cNvPr>
          <p:cNvCxnSpPr>
            <a:cxnSpLocks/>
          </p:cNvCxnSpPr>
          <p:nvPr/>
        </p:nvCxnSpPr>
        <p:spPr>
          <a:xfrm>
            <a:off x="2355389" y="3741571"/>
            <a:ext cx="4458693" cy="676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9EE7DED-C529-4495-A691-AC19B3249D6C}"/>
              </a:ext>
            </a:extLst>
          </p:cNvPr>
          <p:cNvCxnSpPr>
            <a:cxnSpLocks/>
          </p:cNvCxnSpPr>
          <p:nvPr/>
        </p:nvCxnSpPr>
        <p:spPr>
          <a:xfrm>
            <a:off x="4572331" y="3737113"/>
            <a:ext cx="0" cy="50545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461184CE-8323-41FC-BE87-24948308940A}"/>
              </a:ext>
            </a:extLst>
          </p:cNvPr>
          <p:cNvSpPr/>
          <p:nvPr/>
        </p:nvSpPr>
        <p:spPr>
          <a:xfrm>
            <a:off x="1824461" y="6592268"/>
            <a:ext cx="5486400" cy="265732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E9A36D9-2C61-4624-94DB-5BDA7DEBCBC2}"/>
              </a:ext>
            </a:extLst>
          </p:cNvPr>
          <p:cNvCxnSpPr>
            <a:cxnSpLocks/>
          </p:cNvCxnSpPr>
          <p:nvPr/>
        </p:nvCxnSpPr>
        <p:spPr>
          <a:xfrm flipV="1">
            <a:off x="2353417" y="3285972"/>
            <a:ext cx="0" cy="45754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A39850-37EC-4145-928A-CEA493FA478E}"/>
              </a:ext>
            </a:extLst>
          </p:cNvPr>
          <p:cNvCxnSpPr>
            <a:cxnSpLocks/>
            <a:endCxn id="10" idx="2"/>
          </p:cNvCxnSpPr>
          <p:nvPr/>
        </p:nvCxnSpPr>
        <p:spPr>
          <a:xfrm flipV="1">
            <a:off x="6809632" y="3407613"/>
            <a:ext cx="0" cy="33590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24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0303"/>
            <a:ext cx="9144000" cy="1019503"/>
          </a:xfrm>
        </p:spPr>
        <p:txBody>
          <a:bodyPr/>
          <a:lstStyle/>
          <a:p>
            <a:r>
              <a:rPr lang="en-US" sz="3600" b="1" dirty="0">
                <a:solidFill>
                  <a:schemeClr val="bg2"/>
                </a:solidFill>
              </a:rPr>
              <a:t>Process and Obligations of Home Care Agencies Contracting with ASAPs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9D6F13F-6EFF-40B1-8EDF-F225B1CAE7E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579915" y="6492875"/>
            <a:ext cx="3940628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*For discussion purposes only. Not for distribution.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36EBC0-6108-48DF-9C98-9DD57B4E80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5C4777-ED5B-4A25-8B13-EF4BD77CE92A}"/>
              </a:ext>
            </a:extLst>
          </p:cNvPr>
          <p:cNvSpPr txBox="1"/>
          <p:nvPr/>
        </p:nvSpPr>
        <p:spPr>
          <a:xfrm>
            <a:off x="184091" y="1243070"/>
            <a:ext cx="1645920" cy="81683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Procurement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6C9F0-5EDE-4B1C-84A5-9ED3DA989FA1}"/>
              </a:ext>
            </a:extLst>
          </p:cNvPr>
          <p:cNvSpPr txBox="1"/>
          <p:nvPr/>
        </p:nvSpPr>
        <p:spPr>
          <a:xfrm>
            <a:off x="184091" y="2061305"/>
            <a:ext cx="1645920" cy="32316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Minimum of three years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Standardized RFP process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Public advertisement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Review of all submitted procurement applications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Decision to contract issued based off standardized review process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Approved by ASAP Board of Directors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BCD994-5AF0-4E24-BE42-258EF654EBC1}"/>
              </a:ext>
            </a:extLst>
          </p:cNvPr>
          <p:cNvSpPr txBox="1"/>
          <p:nvPr/>
        </p:nvSpPr>
        <p:spPr>
          <a:xfrm>
            <a:off x="1960900" y="1243070"/>
            <a:ext cx="1645920" cy="80539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Contracting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B0697A-E045-47B0-BAF3-062F2925BFBA}"/>
              </a:ext>
            </a:extLst>
          </p:cNvPr>
          <p:cNvSpPr txBox="1"/>
          <p:nvPr/>
        </p:nvSpPr>
        <p:spPr>
          <a:xfrm>
            <a:off x="3763797" y="1243070"/>
            <a:ext cx="1645920" cy="81683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Provider Monitoring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9079E8-9692-439F-A246-9047801C3AEE}"/>
              </a:ext>
            </a:extLst>
          </p:cNvPr>
          <p:cNvSpPr txBox="1"/>
          <p:nvPr/>
        </p:nvSpPr>
        <p:spPr>
          <a:xfrm>
            <a:off x="5564674" y="1243070"/>
            <a:ext cx="1645920" cy="81683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MassHealth FEW Provider Enrollment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005177-0FD8-48E4-8310-70142B4336A8}"/>
              </a:ext>
            </a:extLst>
          </p:cNvPr>
          <p:cNvSpPr txBox="1"/>
          <p:nvPr/>
        </p:nvSpPr>
        <p:spPr>
          <a:xfrm>
            <a:off x="7343503" y="1243070"/>
            <a:ext cx="1645920" cy="81683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Critical Incident Management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8BD719-9B43-44B5-B7E8-0C60616D8B94}"/>
              </a:ext>
            </a:extLst>
          </p:cNvPr>
          <p:cNvSpPr txBox="1"/>
          <p:nvPr/>
        </p:nvSpPr>
        <p:spPr>
          <a:xfrm>
            <a:off x="1960900" y="2041209"/>
            <a:ext cx="1645920" cy="4339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EOEA established standardized Provider agreement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Outlines programmatic, invoicing, compliance requirements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Consistent standards that all home care agencies must follow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Executed for specific service, unit type &amp; rates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Service descriptions &amp; provider qualifications adhere to EOEA requirements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D9870A-4EE5-4707-989F-B76D77603251}"/>
              </a:ext>
            </a:extLst>
          </p:cNvPr>
          <p:cNvSpPr txBox="1"/>
          <p:nvPr/>
        </p:nvSpPr>
        <p:spPr>
          <a:xfrm>
            <a:off x="3763797" y="2061305"/>
            <a:ext cx="1645920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Every two years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Ad hoc Incident based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Onsite, Consumer record review, provider performance, time/attendance, worker qualifications,  records, complaints, compliments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CAP issued when performance concerns identified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Annual Quality Data reported to EOEA and CMS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1BB7C2-7D04-4304-AB6E-5E0D374740C8}"/>
              </a:ext>
            </a:extLst>
          </p:cNvPr>
          <p:cNvSpPr txBox="1"/>
          <p:nvPr/>
        </p:nvSpPr>
        <p:spPr>
          <a:xfrm>
            <a:off x="5564674" y="2057609"/>
            <a:ext cx="1645920" cy="2677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All Home Care Agencies required to  enroll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Re-credentialing every 3 years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Required to update Home Care agency record with changes on ad hoc  basis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EOEA oversight to ensure enrollment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Adheres to CMS requirements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801EDF-FE97-46CB-8271-713EACDD409F}"/>
              </a:ext>
            </a:extLst>
          </p:cNvPr>
          <p:cNvSpPr txBox="1"/>
          <p:nvPr/>
        </p:nvSpPr>
        <p:spPr>
          <a:xfrm>
            <a:off x="7343503" y="2057609"/>
            <a:ext cx="1645920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ASAPs sends complaints of abuse, neglect, exploitation or theft against any Direct Service Provider/worker to appropriate investigative agency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Unpaid Caregiver Complaints investigated by Adult Protective Services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Paid Caregiver Complaints investigated by DPH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ASAP reports complaints to EOEA for oversight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Annual reporting of FEW related complaints to CMS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1188BB-2C34-4FB6-AD5A-899849D1BFFE}"/>
              </a:ext>
            </a:extLst>
          </p:cNvPr>
          <p:cNvSpPr/>
          <p:nvPr/>
        </p:nvSpPr>
        <p:spPr>
          <a:xfrm>
            <a:off x="1824461" y="6592268"/>
            <a:ext cx="5486400" cy="265732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09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7792"/>
            <a:ext cx="1367261" cy="2217916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 anchor="ctr">
            <a:normAutofit/>
          </a:bodyPr>
          <a:lstStyle/>
          <a:p>
            <a:pPr marL="228600" indent="0"/>
            <a:r>
              <a:rPr lang="en-US" dirty="0">
                <a:solidFill>
                  <a:schemeClr val="bg1"/>
                </a:solidFill>
              </a:rPr>
              <a:t>EOEA over ASAP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1824461" y="1097793"/>
            <a:ext cx="6971668" cy="2217916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en-US" sz="1500" dirty="0"/>
              <a:t>Designation review (every 3 years)</a:t>
            </a:r>
          </a:p>
          <a:p>
            <a:r>
              <a:rPr lang="en-US" sz="1500" dirty="0"/>
              <a:t>Procurement process</a:t>
            </a:r>
          </a:p>
          <a:p>
            <a:r>
              <a:rPr lang="en-US" sz="1500" dirty="0"/>
              <a:t>Onboarding and termination of providers</a:t>
            </a:r>
          </a:p>
          <a:p>
            <a:r>
              <a:rPr lang="en-US" sz="1500" dirty="0"/>
              <a:t>Ensure processes in place to respond to consumer complaints </a:t>
            </a:r>
          </a:p>
          <a:p>
            <a:r>
              <a:rPr lang="en-US" sz="1500" dirty="0"/>
              <a:t>Quality monitoring</a:t>
            </a:r>
          </a:p>
          <a:p>
            <a:r>
              <a:rPr lang="en-US" sz="1500" dirty="0"/>
              <a:t>Review critical incidents (real time)</a:t>
            </a:r>
          </a:p>
          <a:p>
            <a:r>
              <a:rPr lang="en-US" sz="1500" dirty="0"/>
              <a:t>Administrative oversight of corrective action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4"/>
          </p:nvPr>
        </p:nvSpPr>
        <p:spPr>
          <a:xfrm>
            <a:off x="1824461" y="3551625"/>
            <a:ext cx="6962991" cy="2500591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Audit of services and billing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Resolution of consumer and family complaints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Staff and consumers surveys to ensure service provision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Quality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Review critical incident reports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Point of service delivery review (onsite at time of service)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500" dirty="0"/>
              <a:t>Vet compliance w personnel practices (CORI/SORI) and employee suitability requirements (Office of Inspector General list)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03931D-7B76-457D-B7BA-CBA53C8D8FF8}"/>
              </a:ext>
            </a:extLst>
          </p:cNvPr>
          <p:cNvSpPr/>
          <p:nvPr/>
        </p:nvSpPr>
        <p:spPr>
          <a:xfrm>
            <a:off x="1824461" y="6592268"/>
            <a:ext cx="5486400" cy="265732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8771140-DB99-43A0-B3F1-BCE788ED1EF0}"/>
              </a:ext>
            </a:extLst>
          </p:cNvPr>
          <p:cNvSpPr txBox="1">
            <a:spLocks/>
          </p:cNvSpPr>
          <p:nvPr/>
        </p:nvSpPr>
        <p:spPr>
          <a:xfrm>
            <a:off x="0" y="150303"/>
            <a:ext cx="9144000" cy="101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solidFill>
                  <a:schemeClr val="bg2"/>
                </a:solidFill>
              </a:rPr>
              <a:t>Two Levels of Oversight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EBBF996-1047-4885-B45F-E6119C8A8113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457200" y="3551626"/>
            <a:ext cx="1367261" cy="2499480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 anchor="ctr"/>
          <a:lstStyle/>
          <a:p>
            <a:pPr marL="228600" indent="0"/>
            <a:r>
              <a:rPr lang="en-US" dirty="0">
                <a:solidFill>
                  <a:schemeClr val="bg1"/>
                </a:solidFill>
              </a:rPr>
              <a:t>ASAP over Agency</a:t>
            </a:r>
          </a:p>
        </p:txBody>
      </p:sp>
    </p:spTree>
    <p:extLst>
      <p:ext uri="{BB962C8B-B14F-4D97-AF65-F5344CB8AC3E}">
        <p14:creationId xmlns:p14="http://schemas.microsoft.com/office/powerpoint/2010/main" val="4135472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5679" y="1405722"/>
            <a:ext cx="7981122" cy="4222981"/>
          </a:xfrm>
        </p:spPr>
        <p:txBody>
          <a:bodyPr/>
          <a:lstStyle/>
          <a:p>
            <a:r>
              <a:rPr lang="en-US" sz="2400" b="1" dirty="0"/>
              <a:t>Private agencies that do not contract with ASAPs </a:t>
            </a:r>
            <a:r>
              <a:rPr lang="en-US" sz="2400" b="1" dirty="0">
                <a:sym typeface="Wingdings" panose="05000000000000000000" pitchFamily="2" charset="2"/>
              </a:rPr>
              <a:t> </a:t>
            </a:r>
            <a:br>
              <a:rPr lang="en-US" sz="2400" b="1" dirty="0">
                <a:sym typeface="Wingdings" panose="05000000000000000000" pitchFamily="2" charset="2"/>
              </a:rPr>
            </a:br>
            <a:r>
              <a:rPr lang="en-US" sz="2400" b="1" dirty="0"/>
              <a:t>no oversight at all</a:t>
            </a:r>
          </a:p>
          <a:p>
            <a:pPr marL="114300" indent="0">
              <a:buNone/>
            </a:pPr>
            <a:endParaRPr lang="en-US" sz="2400" b="1" dirty="0"/>
          </a:p>
          <a:p>
            <a:r>
              <a:rPr lang="en-US" sz="2400" b="1" dirty="0"/>
              <a:t>No protection for consumers who hire services on their own </a:t>
            </a:r>
            <a:r>
              <a:rPr lang="en-US" sz="2400" dirty="0"/>
              <a:t>(not through ASAP, MassHealth, or managed care organizations)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No guarantee of service standards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May be called a home care agency, but there no way of knowing if workers have completed standard training or what competencies that they have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No financial guarantees for workers or consumers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3B35CB-185A-4648-B4D5-B2706E447342}"/>
              </a:ext>
            </a:extLst>
          </p:cNvPr>
          <p:cNvSpPr/>
          <p:nvPr/>
        </p:nvSpPr>
        <p:spPr>
          <a:xfrm>
            <a:off x="1824461" y="6592268"/>
            <a:ext cx="5486400" cy="265732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D877E9E-6371-405B-BA81-BBD9614E313B}"/>
              </a:ext>
            </a:extLst>
          </p:cNvPr>
          <p:cNvSpPr txBox="1">
            <a:spLocks/>
          </p:cNvSpPr>
          <p:nvPr/>
        </p:nvSpPr>
        <p:spPr>
          <a:xfrm>
            <a:off x="0" y="150303"/>
            <a:ext cx="9144000" cy="1019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b="1" dirty="0">
                <a:solidFill>
                  <a:schemeClr val="bg2"/>
                </a:solidFill>
              </a:rPr>
              <a:t>Where are the gaps?</a:t>
            </a:r>
          </a:p>
        </p:txBody>
      </p:sp>
    </p:spTree>
    <p:extLst>
      <p:ext uri="{BB962C8B-B14F-4D97-AF65-F5344CB8AC3E}">
        <p14:creationId xmlns:p14="http://schemas.microsoft.com/office/powerpoint/2010/main" val="3756415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36EBC0-6108-48DF-9C98-9DD57B4E80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" name="Google Shape;165;g8c13d563f7_0_7"/>
          <p:cNvSpPr/>
          <p:nvPr/>
        </p:nvSpPr>
        <p:spPr>
          <a:xfrm rot="5400000">
            <a:off x="-3268888" y="3256300"/>
            <a:ext cx="6870700" cy="3327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3498" y="2111072"/>
            <a:ext cx="59170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 and </a:t>
            </a:r>
            <a:br>
              <a:rPr lang="en-US" sz="7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72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267426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3922</TotalTime>
  <Words>952</Words>
  <Application>Microsoft Office PowerPoint</Application>
  <PresentationFormat>On-screen Show (4:3)</PresentationFormat>
  <Paragraphs>128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Helvetica Neue</vt:lpstr>
      <vt:lpstr>Wingdings</vt:lpstr>
      <vt:lpstr>Courier New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What is an Aging Services Access Point (ASAP)?</vt:lpstr>
      <vt:lpstr>PowerPoint Presentation</vt:lpstr>
      <vt:lpstr>Process and Obligations of Home Care Agencies Contracting with ASAPs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Kelley, Desiree (ELD)</dc:creator>
  <cp:lastModifiedBy>Phaltankar, Pooja P.  (DPH)</cp:lastModifiedBy>
  <cp:revision>177</cp:revision>
  <dcterms:created xsi:type="dcterms:W3CDTF">2021-03-30T18:47:03Z</dcterms:created>
  <dcterms:modified xsi:type="dcterms:W3CDTF">2021-06-02T00:25:52Z</dcterms:modified>
</cp:coreProperties>
</file>