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15"/>
  </p:notesMasterIdLst>
  <p:handoutMasterIdLst>
    <p:handoutMasterId r:id="rId16"/>
  </p:handoutMasterIdLst>
  <p:sldIdLst>
    <p:sldId id="256" r:id="rId2"/>
    <p:sldId id="283" r:id="rId3"/>
    <p:sldId id="284" r:id="rId4"/>
    <p:sldId id="285" r:id="rId5"/>
    <p:sldId id="1296" r:id="rId6"/>
    <p:sldId id="1366" r:id="rId7"/>
    <p:sldId id="1367" r:id="rId8"/>
    <p:sldId id="1362" r:id="rId9"/>
    <p:sldId id="1364" r:id="rId10"/>
    <p:sldId id="1365" r:id="rId11"/>
    <p:sldId id="1368" r:id="rId12"/>
    <p:sldId id="1369" r:id="rId13"/>
    <p:sldId id="1254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1694EED-B819-4A88-B23E-E58628355280}">
          <p14:sldIdLst>
            <p14:sldId id="256"/>
            <p14:sldId id="283"/>
            <p14:sldId id="284"/>
            <p14:sldId id="285"/>
            <p14:sldId id="1296"/>
            <p14:sldId id="1366"/>
            <p14:sldId id="1367"/>
            <p14:sldId id="1362"/>
            <p14:sldId id="1364"/>
            <p14:sldId id="1365"/>
            <p14:sldId id="1368"/>
            <p14:sldId id="1369"/>
            <p14:sldId id="12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llo, Katherine (DPH)" initials="FK(" lastIdx="4" clrIdx="0"/>
  <p:cmAuthor id="2" name=" " initials=" " lastIdx="2" clrIdx="1"/>
  <p:cmAuthor id="3" name="McElroy, Nora (DPH)" initials="MN(" lastIdx="7" clrIdx="2"/>
  <p:cmAuthor id="4" name="ktfillo" initials="k" lastIdx="2" clrIdx="3"/>
  <p:cmAuthor id="5" name="Jones, Katarina (DPH)" initials="JK(" lastIdx="2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366"/>
    <a:srgbClr val="437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8" autoAdjust="0"/>
    <p:restoredTop sz="84615" autoAdjust="0"/>
  </p:normalViewPr>
  <p:slideViewPr>
    <p:cSldViewPr snapToGrid="0" snapToObjects="1">
      <p:cViewPr>
        <p:scale>
          <a:sx n="60" d="100"/>
          <a:sy n="60" d="100"/>
        </p:scale>
        <p:origin x="328" y="-1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3258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SMDeMarco\Desktop\graph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MDeMarco\Desktop\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CEMS Programs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Sheet5!$A$1:$A$21</c:f>
              <c:strCache>
                <c:ptCount val="21"/>
                <c:pt idx="0">
                  <c:v>Asthma Evaluation</c:v>
                </c:pt>
                <c:pt idx="1">
                  <c:v>Firearms Safety</c:v>
                </c:pt>
                <c:pt idx="2">
                  <c:v>Homelessness and Housing Instability</c:v>
                </c:pt>
                <c:pt idx="3">
                  <c:v>Welcome Family (Home Evaluation for New Caregivers)</c:v>
                </c:pt>
                <c:pt idx="4">
                  <c:v>Depression and Suicide Prevention Resource Lists in the Community</c:v>
                </c:pt>
                <c:pt idx="5">
                  <c:v>Poison Control Home Evaluation</c:v>
                </c:pt>
                <c:pt idx="6">
                  <c:v>Children with Special Care Needs Evaluation</c:v>
                </c:pt>
                <c:pt idx="7">
                  <c:v>Emergency Preparedness Individual Evaluation</c:v>
                </c:pt>
                <c:pt idx="8">
                  <c:v>Health Promotion Screening</c:v>
                </c:pt>
                <c:pt idx="9">
                  <c:v>Substance Use Disorders Education</c:v>
                </c:pt>
                <c:pt idx="10">
                  <c:v>Behavioral Health Home and Community Referrals</c:v>
                </c:pt>
                <c:pt idx="11">
                  <c:v>Home Safety Evaluation</c:v>
                </c:pt>
                <c:pt idx="12">
                  <c:v>Provision of Primary Care Resource List and Referral</c:v>
                </c:pt>
                <c:pt idx="13">
                  <c:v>Water Safety</c:v>
                </c:pt>
                <c:pt idx="14">
                  <c:v>Child Passenger Safety</c:v>
                </c:pt>
                <c:pt idx="15">
                  <c:v>Sharps Awareness</c:v>
                </c:pt>
                <c:pt idx="16">
                  <c:v>Well-Being Checks</c:v>
                </c:pt>
                <c:pt idx="17">
                  <c:v>Fire and Burn Prevention and Education</c:v>
                </c:pt>
                <c:pt idx="18">
                  <c:v>Home and Community Falls Prevention</c:v>
                </c:pt>
                <c:pt idx="19">
                  <c:v>Naloxone Information and Training</c:v>
                </c:pt>
                <c:pt idx="20">
                  <c:v>Vaccinations (by Paramedics only)</c:v>
                </c:pt>
              </c:strCache>
            </c:strRef>
          </c:cat>
          <c:val>
            <c:numRef>
              <c:f>Sheet5!$B$1:$B$21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6</c:v>
                </c:pt>
                <c:pt idx="15">
                  <c:v>7</c:v>
                </c:pt>
                <c:pt idx="16">
                  <c:v>9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78-4B9B-9FC6-824F1CADF6D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21310448"/>
        <c:axId val="521310120"/>
      </c:barChart>
      <c:catAx>
        <c:axId val="521310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310120"/>
        <c:crosses val="autoZero"/>
        <c:auto val="1"/>
        <c:lblAlgn val="ctr"/>
        <c:lblOffset val="100"/>
        <c:noMultiLvlLbl val="0"/>
      </c:catAx>
      <c:valAx>
        <c:axId val="521310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31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Approved MIH Programs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30311554074338E-2"/>
          <c:y val="0.11921252006940523"/>
          <c:w val="0.92834371327391729"/>
          <c:h val="0.806224957532834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'MIH Graphs'!$A$2:$A$4</c:f>
              <c:strCache>
                <c:ptCount val="3"/>
                <c:pt idx="0">
                  <c:v>MIH Programs - 2019</c:v>
                </c:pt>
                <c:pt idx="1">
                  <c:v>MIH Programs - 2020</c:v>
                </c:pt>
                <c:pt idx="2">
                  <c:v>COVID Temporary MIH Programs</c:v>
                </c:pt>
              </c:strCache>
            </c:strRef>
          </c:cat>
          <c:val>
            <c:numRef>
              <c:f>'MIH Graphs'!$B$2:$B$4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AC-4CED-9A99-BEDCDE41A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27595864"/>
        <c:axId val="427600128"/>
      </c:barChart>
      <c:catAx>
        <c:axId val="427595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600128"/>
        <c:crosses val="autoZero"/>
        <c:auto val="1"/>
        <c:lblAlgn val="ctr"/>
        <c:lblOffset val="100"/>
        <c:noMultiLvlLbl val="0"/>
      </c:catAx>
      <c:valAx>
        <c:axId val="42760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595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0157500-80B3-4580-96CF-79B9887643F4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E98D1D-ACAC-4224-BD97-FC7829A20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3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A6C4BF5-E566-BD4E-BF84-8EF979555B2D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34CBBDB-52D0-FE4C-8729-D7393D454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30E92416-ED93-4C08-BC7B-5C0167D721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9C6250EA-6C6E-4898-B97F-59BCFE9A22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4A028E93-06BB-4C79-8022-1A0D872F3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59F64AE-011C-46D7-8C36-EFECC6B30ACF}" type="slidenum">
              <a:rPr lang="en-US" altLang="en-US" smtClean="0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81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BBDB-52D0-FE4C-8729-D7393D454E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82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F8D80042-D301-4B06-A4A9-7B1E1BD2B5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D26D121D-5549-434F-AB54-CC2E2D6992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1E4CE543-9087-4F4B-8FAA-23E1255A8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15804D-FD4E-46C4-A53A-D42818F53DD3}" type="slidenum">
              <a:rPr lang="en-US" altLang="en-US" smtClean="0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4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6DC6A2C7-26AD-4DB5-98B7-920A1AACEA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23E44815-D399-416F-A949-32D22129E3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CCB4FC48-FFC4-4EB4-B3B3-A344A3C84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EF2BDFC-B72B-4C82-9B64-D5984D8F31BE}" type="slidenum">
              <a:rPr lang="en-US" altLang="en-US" smtClean="0">
                <a:solidFill>
                  <a:srgbClr val="000000"/>
                </a:solidFill>
              </a:rPr>
              <a:pPr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EA2E4252-C59D-420A-A773-1E3AFCC798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0213" y="690563"/>
            <a:ext cx="6149975" cy="34591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52BA6CF9-8FE1-4FEF-9815-3F6074C285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01675" y="4383089"/>
            <a:ext cx="5607050" cy="4151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86" tIns="45844" rIns="91686" bIns="4584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2EAB2E90-DADD-49D4-A14A-BC14415752F4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40" y="8759827"/>
            <a:ext cx="3038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86" tIns="45844" rIns="91686" bIns="45844" anchor="b"/>
          <a:lstStyle>
            <a:lvl1pPr defTabSz="954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4B72B9DC-3DEA-422C-B9B3-3985307059B6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algn="r" eaLnBrk="1" hangingPunct="1"/>
              <a:t>4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414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BBDB-52D0-FE4C-8729-D7393D454E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8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BBDB-52D0-FE4C-8729-D7393D454E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79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BBDB-52D0-FE4C-8729-D7393D454E1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42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BBDB-52D0-FE4C-8729-D7393D454E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46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BBDB-52D0-FE4C-8729-D7393D454E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44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BBDB-52D0-FE4C-8729-D7393D454E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6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37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5144" y="2130425"/>
            <a:ext cx="8492455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38585-9175-5F41-B983-E626A8B41D81}"/>
              </a:ext>
            </a:extLst>
          </p:cNvPr>
          <p:cNvSpPr/>
          <p:nvPr userDrawn="1"/>
        </p:nvSpPr>
        <p:spPr>
          <a:xfrm>
            <a:off x="0" y="0"/>
            <a:ext cx="12192000" cy="977549"/>
          </a:xfrm>
          <a:prstGeom prst="rect">
            <a:avLst/>
          </a:prstGeom>
          <a:solidFill>
            <a:srgbClr val="01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BF16A-46A2-2C4D-B679-429BA6325698}"/>
              </a:ext>
            </a:extLst>
          </p:cNvPr>
          <p:cNvSpPr txBox="1"/>
          <p:nvPr userDrawn="1"/>
        </p:nvSpPr>
        <p:spPr>
          <a:xfrm>
            <a:off x="1768625" y="173753"/>
            <a:ext cx="1042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</a:rPr>
              <a:t>  Massachusetts Department of Public Health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E6C06E-03B8-7949-8144-A02BF1F0C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511" y="0"/>
            <a:ext cx="1185447" cy="24874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76753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FA3409-650A-E04D-9C6C-C839AFCA4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F3A1742-1D21-6E49-B1F6-D58AC8A01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3" y="6510528"/>
            <a:ext cx="3816488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64646">
                    <a:lumMod val="40000"/>
                    <a:lumOff val="60000"/>
                  </a:srgbClr>
                </a:solidFill>
              </a:rPr>
              <a:t>DRAFT For Policy Development Purposes Only</a:t>
            </a:r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9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AFA3409-650A-E04D-9C6C-C839AFCA4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F3A1742-1D21-6E49-B1F6-D58AC8A01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3" y="6510528"/>
            <a:ext cx="3816488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64646">
                    <a:lumMod val="40000"/>
                    <a:lumOff val="60000"/>
                  </a:srgbClr>
                </a:solidFill>
              </a:rPr>
              <a:t>DRAFT For Policy Development Purposes Only</a:t>
            </a:r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0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AFA3409-650A-E04D-9C6C-C839AFCA4D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F3A1742-1D21-6E49-B1F6-D58AC8A0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1133" y="6510528"/>
            <a:ext cx="3816488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64646">
                    <a:lumMod val="40000"/>
                    <a:lumOff val="60000"/>
                  </a:srgbClr>
                </a:solidFill>
              </a:rPr>
              <a:t>DRAFT For Policy Development Purposes Only</a:t>
            </a:r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3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F37ED-E52C-D04B-BD70-B183C03E603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371600"/>
            <a:ext cx="5181600" cy="47548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F9CA7-3F15-9446-8EB4-C69A477911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371600"/>
            <a:ext cx="5181600" cy="47548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6C81A7-EF54-644A-A3A3-A900741EE329}"/>
              </a:ext>
            </a:extLst>
          </p:cNvPr>
          <p:cNvSpPr/>
          <p:nvPr userDrawn="1"/>
        </p:nvSpPr>
        <p:spPr>
          <a:xfrm>
            <a:off x="0" y="6510528"/>
            <a:ext cx="12192000" cy="347472"/>
          </a:xfrm>
          <a:prstGeom prst="rect">
            <a:avLst/>
          </a:prstGeom>
          <a:solidFill>
            <a:srgbClr val="2A3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3944A5-DA90-DB40-BCC8-0A6C4A82F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DFBDE89-FFE1-E340-9D69-8210BFC18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3" y="6510528"/>
            <a:ext cx="3816488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64646">
                    <a:lumMod val="40000"/>
                    <a:lumOff val="60000"/>
                  </a:srgbClr>
                </a:solidFill>
              </a:rPr>
              <a:t>DRAFT For Policy Development Purposes Only</a:t>
            </a:r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11C5B4-7BBB-FC41-86C0-AAB198118171}"/>
              </a:ext>
            </a:extLst>
          </p:cNvPr>
          <p:cNvSpPr/>
          <p:nvPr userDrawn="1"/>
        </p:nvSpPr>
        <p:spPr>
          <a:xfrm>
            <a:off x="0" y="0"/>
            <a:ext cx="12192000" cy="977549"/>
          </a:xfrm>
          <a:prstGeom prst="rect">
            <a:avLst/>
          </a:prstGeom>
          <a:solidFill>
            <a:srgbClr val="437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2F905-B39E-504D-8E43-B107523010D3}"/>
              </a:ext>
            </a:extLst>
          </p:cNvPr>
          <p:cNvSpPr txBox="1"/>
          <p:nvPr userDrawn="1"/>
        </p:nvSpPr>
        <p:spPr>
          <a:xfrm>
            <a:off x="721895" y="293879"/>
            <a:ext cx="7086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32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A8284-67CC-404B-90F5-554DCBF91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9728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0A712-FBB8-5B49-9A19-7524CF76EC3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920238"/>
            <a:ext cx="5157787" cy="4297680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55752-6A74-934C-B334-F2DD6B79D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9728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ED7E2-1F15-7C46-9001-20B2F8A00C5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920238"/>
            <a:ext cx="5183188" cy="42976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9027F3-96A1-F54F-89E8-F47E6B10DE1B}"/>
              </a:ext>
            </a:extLst>
          </p:cNvPr>
          <p:cNvSpPr/>
          <p:nvPr userDrawn="1"/>
        </p:nvSpPr>
        <p:spPr>
          <a:xfrm>
            <a:off x="0" y="0"/>
            <a:ext cx="12192000" cy="977549"/>
          </a:xfrm>
          <a:prstGeom prst="rect">
            <a:avLst/>
          </a:prstGeom>
          <a:solidFill>
            <a:srgbClr val="437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137F5-2097-674B-B3F7-F6DD317C147C}"/>
              </a:ext>
            </a:extLst>
          </p:cNvPr>
          <p:cNvSpPr txBox="1"/>
          <p:nvPr userDrawn="1"/>
        </p:nvSpPr>
        <p:spPr>
          <a:xfrm>
            <a:off x="721895" y="293879"/>
            <a:ext cx="7086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Title of Slide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CFBF09-BBCF-454C-91A3-1D89A60FA302}"/>
              </a:ext>
            </a:extLst>
          </p:cNvPr>
          <p:cNvSpPr/>
          <p:nvPr userDrawn="1"/>
        </p:nvSpPr>
        <p:spPr>
          <a:xfrm>
            <a:off x="0" y="6510528"/>
            <a:ext cx="12192000" cy="347472"/>
          </a:xfrm>
          <a:prstGeom prst="rect">
            <a:avLst/>
          </a:prstGeom>
          <a:solidFill>
            <a:srgbClr val="2A3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EF3B907-07EC-464A-9168-21644716BC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561A3A6-AA0A-054F-AD42-397A9574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1133" y="6510528"/>
            <a:ext cx="3816488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64646">
                    <a:lumMod val="40000"/>
                    <a:lumOff val="60000"/>
                  </a:srgbClr>
                </a:solidFill>
              </a:rPr>
              <a:t>DRAFT For Policy Development Purposes Only</a:t>
            </a:r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58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1E840A-BCBE-4B40-B158-B16879D32C9F}"/>
              </a:ext>
            </a:extLst>
          </p:cNvPr>
          <p:cNvSpPr/>
          <p:nvPr userDrawn="1"/>
        </p:nvSpPr>
        <p:spPr>
          <a:xfrm>
            <a:off x="0" y="0"/>
            <a:ext cx="12192000" cy="977549"/>
          </a:xfrm>
          <a:prstGeom prst="rect">
            <a:avLst/>
          </a:prstGeom>
          <a:solidFill>
            <a:srgbClr val="437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E049E-FD56-F54C-8BAD-BC944A51238B}"/>
              </a:ext>
            </a:extLst>
          </p:cNvPr>
          <p:cNvSpPr txBox="1"/>
          <p:nvPr userDrawn="1"/>
        </p:nvSpPr>
        <p:spPr>
          <a:xfrm>
            <a:off x="721895" y="159655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charset="0"/>
              </a:rPr>
              <a:t>Connect with DPH</a:t>
            </a:r>
            <a:endParaRPr lang="en-US" sz="20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B607E6-0B1F-BB4A-9794-46A0CA431F4F}"/>
              </a:ext>
            </a:extLst>
          </p:cNvPr>
          <p:cNvSpPr/>
          <p:nvPr userDrawn="1"/>
        </p:nvSpPr>
        <p:spPr>
          <a:xfrm>
            <a:off x="0" y="6510528"/>
            <a:ext cx="12192000" cy="347472"/>
          </a:xfrm>
          <a:prstGeom prst="rect">
            <a:avLst/>
          </a:prstGeom>
          <a:solidFill>
            <a:srgbClr val="2A3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AFA3409-650A-E04D-9C6C-C839AFCA4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F3A1742-1D21-6E49-B1F6-D58AC8A01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3" y="6510528"/>
            <a:ext cx="3816488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64646">
                    <a:lumMod val="40000"/>
                    <a:lumOff val="60000"/>
                  </a:srgbClr>
                </a:solidFill>
              </a:rPr>
              <a:t>DRAFT For Policy Development Purposes Only</a:t>
            </a:r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3" name="Picture 2" descr="C:\Users\ABCohen\AppData\Local\Microsoft\Windows\Temporary Internet Files\Content.IE5\43RR80EE\Twitter_bird_logo_2012.svg[1].png">
            <a:extLst>
              <a:ext uri="{FF2B5EF4-FFF2-40B4-BE49-F238E27FC236}">
                <a16:creationId xmlns:a16="http://schemas.microsoft.com/office/drawing/2014/main" id="{4F6B478E-A7A8-1F4E-B422-5CB6507546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81" y="1353768"/>
            <a:ext cx="843195" cy="6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BCohen\AppData\Local\Microsoft\Windows\Temporary Internet Files\Content.IE5\75V1FWE6\LinkedIn_logo_initials[1].png">
            <a:extLst>
              <a:ext uri="{FF2B5EF4-FFF2-40B4-BE49-F238E27FC236}">
                <a16:creationId xmlns:a16="http://schemas.microsoft.com/office/drawing/2014/main" id="{655629D2-47C3-9740-AF5E-F6DEC31BCC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02" y="2423785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F5FDECC-88AB-4247-9773-F39572AE3242}"/>
              </a:ext>
            </a:extLst>
          </p:cNvPr>
          <p:cNvSpPr/>
          <p:nvPr userDrawn="1"/>
        </p:nvSpPr>
        <p:spPr>
          <a:xfrm>
            <a:off x="2423322" y="1401896"/>
            <a:ext cx="92202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@</a:t>
            </a:r>
            <a:r>
              <a:rPr lang="en-US" sz="3600" dirty="0" err="1"/>
              <a:t>MassDPH</a:t>
            </a:r>
            <a:endParaRPr lang="en-US" sz="3600" dirty="0"/>
          </a:p>
          <a:p>
            <a:pPr fontAlgn="base"/>
            <a:endParaRPr lang="en-US" sz="3600" dirty="0"/>
          </a:p>
          <a:p>
            <a:pPr fontAlgn="base"/>
            <a:r>
              <a:rPr lang="en-US" sz="3600" dirty="0"/>
              <a:t>Massachusetts Department of Public Health</a:t>
            </a:r>
          </a:p>
          <a:p>
            <a:pPr fontAlgn="base"/>
            <a:endParaRPr lang="en-US" sz="3600" dirty="0"/>
          </a:p>
          <a:p>
            <a:pPr fontAlgn="base"/>
            <a:r>
              <a:rPr lang="en-US" sz="3600" dirty="0"/>
              <a:t>DPH blog</a:t>
            </a:r>
          </a:p>
          <a:p>
            <a:pPr fontAlgn="base"/>
            <a:r>
              <a:rPr lang="en-US" sz="2800" dirty="0"/>
              <a:t>https://blog.mass.gov/publichealth</a:t>
            </a:r>
          </a:p>
          <a:p>
            <a:pPr fontAlgn="base"/>
            <a:endParaRPr lang="en-US" sz="3600" dirty="0"/>
          </a:p>
          <a:p>
            <a:pPr fontAlgn="base"/>
            <a:r>
              <a:rPr lang="en-US" sz="3600" dirty="0"/>
              <a:t>www.mass.gov/dph</a:t>
            </a:r>
          </a:p>
        </p:txBody>
      </p:sp>
      <p:pic>
        <p:nvPicPr>
          <p:cNvPr id="16" name="Picture 4" descr="C:\Users\ABCohen\AppData\Local\Microsoft\Windows\Temporary Internet Files\Content.Outlook\L5IST9YM\DPHLogo_Blue.png">
            <a:extLst>
              <a:ext uri="{FF2B5EF4-FFF2-40B4-BE49-F238E27FC236}">
                <a16:creationId xmlns:a16="http://schemas.microsoft.com/office/drawing/2014/main" id="{375142A8-4983-3D49-94CC-CD7FE0DAAE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48" y="4887039"/>
            <a:ext cx="1200149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39DE3C-CDCC-724A-BB9E-78CAF2E049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8" y="3597197"/>
            <a:ext cx="1129705" cy="11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0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437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CC38585-9175-5F41-B983-E626A8B41D81}"/>
              </a:ext>
            </a:extLst>
          </p:cNvPr>
          <p:cNvSpPr/>
          <p:nvPr userDrawn="1"/>
        </p:nvSpPr>
        <p:spPr>
          <a:xfrm>
            <a:off x="0" y="0"/>
            <a:ext cx="12192000" cy="977549"/>
          </a:xfrm>
          <a:prstGeom prst="rect">
            <a:avLst/>
          </a:prstGeom>
          <a:solidFill>
            <a:srgbClr val="01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C0A2F920-3F11-AE49-8B23-113E3DB9044E}"/>
              </a:ext>
            </a:extLst>
          </p:cNvPr>
          <p:cNvSpPr txBox="1">
            <a:spLocks/>
          </p:cNvSpPr>
          <p:nvPr userDrawn="1"/>
        </p:nvSpPr>
        <p:spPr>
          <a:xfrm>
            <a:off x="2142581" y="1725492"/>
            <a:ext cx="8153399" cy="7620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cap="all" baseline="0">
                <a:solidFill>
                  <a:srgbClr val="1C263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Thank You!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46DACA1-5854-FE4E-B523-7C1C85892163}"/>
              </a:ext>
            </a:extLst>
          </p:cNvPr>
          <p:cNvSpPr/>
          <p:nvPr userDrawn="1"/>
        </p:nvSpPr>
        <p:spPr>
          <a:xfrm>
            <a:off x="-1707848" y="791678"/>
            <a:ext cx="193646" cy="168613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7BF16A-46A2-2C4D-B679-429BA6325698}"/>
              </a:ext>
            </a:extLst>
          </p:cNvPr>
          <p:cNvSpPr txBox="1"/>
          <p:nvPr userDrawn="1"/>
        </p:nvSpPr>
        <p:spPr>
          <a:xfrm>
            <a:off x="1768625" y="173753"/>
            <a:ext cx="10423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</a:rPr>
              <a:t>  Massachusetts Department of Public Health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E6C06E-03B8-7949-8144-A02BF1F0C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511" y="0"/>
            <a:ext cx="1185447" cy="24874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73BCFC28-B021-C74C-B60E-3525D726A156}"/>
              </a:ext>
            </a:extLst>
          </p:cNvPr>
          <p:cNvSpPr txBox="1">
            <a:spLocks/>
          </p:cNvSpPr>
          <p:nvPr userDrawn="1"/>
        </p:nvSpPr>
        <p:spPr>
          <a:xfrm>
            <a:off x="4199980" y="3581406"/>
            <a:ext cx="4038601" cy="8445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1F54"/>
              </a:buClr>
              <a:buFont typeface="Arial"/>
              <a:buNone/>
              <a:defRPr sz="2400" b="0" i="0" kern="120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1F54"/>
              </a:buClr>
              <a:buFont typeface="Arial"/>
              <a:buNone/>
              <a:defRPr sz="1600" kern="1200">
                <a:solidFill>
                  <a:srgbClr val="1C263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Arial" charset="0"/>
              </a:rPr>
              <a:t>Name of Presenter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Arial" charset="0"/>
              </a:rPr>
              <a:t>first.last@state.ma.us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7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854B6D8-2D5C-4CDA-9C2C-E8E8F551AF2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DRAFT For Policy Development Purposes Only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3569EC0-952F-4F4A-AA27-CF16447B96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Slide </a:t>
            </a:r>
            <a:fld id="{36BDE0A0-28DB-43C4-A2D7-CA73EF0B881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15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1E840A-BCBE-4B40-B158-B16879D32C9F}"/>
              </a:ext>
            </a:extLst>
          </p:cNvPr>
          <p:cNvSpPr/>
          <p:nvPr userDrawn="1"/>
        </p:nvSpPr>
        <p:spPr>
          <a:xfrm>
            <a:off x="0" y="0"/>
            <a:ext cx="12192000" cy="977549"/>
          </a:xfrm>
          <a:prstGeom prst="rect">
            <a:avLst/>
          </a:prstGeom>
          <a:solidFill>
            <a:srgbClr val="437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2822" y="56524"/>
            <a:ext cx="10972800" cy="874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B607E6-0B1F-BB4A-9794-46A0CA431F4F}"/>
              </a:ext>
            </a:extLst>
          </p:cNvPr>
          <p:cNvSpPr/>
          <p:nvPr userDrawn="1"/>
        </p:nvSpPr>
        <p:spPr>
          <a:xfrm>
            <a:off x="0" y="6510528"/>
            <a:ext cx="12192000" cy="347472"/>
          </a:xfrm>
          <a:prstGeom prst="rect">
            <a:avLst/>
          </a:prstGeom>
          <a:solidFill>
            <a:srgbClr val="2A3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FA3409-650A-E04D-9C6C-C839AFCA4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F3A1742-1D21-6E49-B1F6-D58AC8A01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3" y="6510528"/>
            <a:ext cx="3816488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464646">
                    <a:lumMod val="40000"/>
                    <a:lumOff val="60000"/>
                  </a:srgbClr>
                </a:solidFill>
              </a:rPr>
              <a:t>DRAFT For Policy Development Purposes Only</a:t>
            </a:r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2" r:id="rId4"/>
    <p:sldLayoutId id="2147483652" r:id="rId5"/>
    <p:sldLayoutId id="2147483653" r:id="rId6"/>
    <p:sldLayoutId id="2147483654" r:id="rId7"/>
    <p:sldLayoutId id="2147483655" r:id="rId8"/>
    <p:sldLayoutId id="2147483666" r:id="rId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Emergency Medical Services Advisory Committee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4200" y="4309533"/>
            <a:ext cx="667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Bureau of Health Care Safety and Quality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Department of Public Health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February 24, 2021</a:t>
            </a:r>
          </a:p>
        </p:txBody>
      </p:sp>
    </p:spTree>
    <p:extLst>
      <p:ext uri="{BB962C8B-B14F-4D97-AF65-F5344CB8AC3E}">
        <p14:creationId xmlns:p14="http://schemas.microsoft.com/office/powerpoint/2010/main" val="1642002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Workforce Training Committee</a:t>
            </a:r>
            <a:endParaRPr lang="en-US" sz="2800" dirty="0"/>
          </a:p>
          <a:p>
            <a:r>
              <a:rPr lang="en-US" sz="2400" dirty="0"/>
              <a:t>Topics for future meetings</a:t>
            </a:r>
          </a:p>
          <a:p>
            <a:pPr lvl="1"/>
            <a:r>
              <a:rPr lang="en-US" sz="2400" dirty="0"/>
              <a:t>BLS Psychomotor Exam</a:t>
            </a:r>
          </a:p>
          <a:p>
            <a:pPr lvl="1"/>
            <a:r>
              <a:rPr lang="en-US" sz="2400" dirty="0"/>
              <a:t>Examiner trainings/updates/new examiners</a:t>
            </a:r>
          </a:p>
          <a:p>
            <a:pPr lvl="1"/>
            <a:r>
              <a:rPr lang="en-US" sz="2400" dirty="0"/>
              <a:t>Instructor-Coordinator requirements/updates</a:t>
            </a:r>
          </a:p>
          <a:p>
            <a:pPr lvl="1"/>
            <a:r>
              <a:rPr lang="en-US" sz="2400" dirty="0"/>
              <a:t>Defining Local Continued Competency Requirements (LCCR)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10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7F9AEAC-048C-4B85-AE77-EB7319FBC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</a:p>
        </p:txBody>
      </p:sp>
    </p:spTree>
    <p:extLst>
      <p:ext uri="{BB962C8B-B14F-4D97-AF65-F5344CB8AC3E}">
        <p14:creationId xmlns:p14="http://schemas.microsoft.com/office/powerpoint/2010/main" val="3899733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7B92-08F5-4BA6-BF22-81BCD312A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OEMS Response to 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9F09C-396C-443B-BAF4-2EEEE9769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248883"/>
            <a:ext cx="11042650" cy="4887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Summary of OEMS Actions and Updates</a:t>
            </a:r>
          </a:p>
          <a:p>
            <a:endParaRPr lang="en-US" sz="2000" dirty="0"/>
          </a:p>
          <a:p>
            <a:r>
              <a:rPr lang="en-US" sz="2000" u="sng" dirty="0"/>
              <a:t>Staffing/Workforce:  </a:t>
            </a:r>
          </a:p>
          <a:p>
            <a:pPr lvl="1"/>
            <a:r>
              <a:rPr lang="en-US" sz="1800" dirty="0"/>
              <a:t>Waiver of requirements of 170.305 (Allow minimum staffing at  one EMT/Medic and one first responder)</a:t>
            </a:r>
          </a:p>
          <a:p>
            <a:pPr lvl="1"/>
            <a:r>
              <a:rPr lang="en-US" sz="1800" dirty="0"/>
              <a:t>Governor’s Order – Certification of temporary EMTs/Paramedics (recently expired)</a:t>
            </a:r>
          </a:p>
          <a:p>
            <a:pPr lvl="1"/>
            <a:endParaRPr lang="en-US" sz="1600" dirty="0"/>
          </a:p>
          <a:p>
            <a:r>
              <a:rPr lang="en-US" sz="2000" u="sng" dirty="0"/>
              <a:t>Operational Considerations:</a:t>
            </a:r>
          </a:p>
          <a:p>
            <a:pPr lvl="1"/>
            <a:r>
              <a:rPr lang="en-US" sz="1800" dirty="0"/>
              <a:t>Dispatching/PSAP information sharing</a:t>
            </a:r>
          </a:p>
          <a:p>
            <a:pPr lvl="1"/>
            <a:r>
              <a:rPr lang="en-US" sz="1800" dirty="0"/>
              <a:t>Workplace Screening, Mask Order, PPE supply management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u="sng" dirty="0"/>
              <a:t>Clinical Guidance:</a:t>
            </a:r>
          </a:p>
          <a:p>
            <a:pPr lvl="1"/>
            <a:r>
              <a:rPr lang="en-US" sz="1800" dirty="0"/>
              <a:t>COVID STPs 1.2 &amp; 1.3 (with waiver)</a:t>
            </a:r>
          </a:p>
          <a:p>
            <a:pPr lvl="1"/>
            <a:r>
              <a:rPr lang="en-US" sz="1800" dirty="0"/>
              <a:t>Scene Management, Risk of Aerosolizing Procedures, other considerations</a:t>
            </a:r>
          </a:p>
          <a:p>
            <a:pPr lvl="1"/>
            <a:r>
              <a:rPr lang="en-US" sz="1800" dirty="0"/>
              <a:t>EMS role in testing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923F3-8CEA-4425-9381-DA2C40DE5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</a:p>
        </p:txBody>
      </p:sp>
    </p:spTree>
    <p:extLst>
      <p:ext uri="{BB962C8B-B14F-4D97-AF65-F5344CB8AC3E}">
        <p14:creationId xmlns:p14="http://schemas.microsoft.com/office/powerpoint/2010/main" val="3148295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D82E-AD30-4B87-B8A7-52C22839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OEMS Response to COVID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BA53A-3D9B-4265-AD53-A5E8F43EB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000" u="sng" dirty="0">
                <a:solidFill>
                  <a:prstClr val="black"/>
                </a:solidFill>
              </a:rPr>
              <a:t>EMS Education/Certification/Recertification:  </a:t>
            </a:r>
          </a:p>
          <a:p>
            <a:pPr lvl="1"/>
            <a:r>
              <a:rPr lang="en-US" sz="1800" dirty="0">
                <a:solidFill>
                  <a:prstClr val="black"/>
                </a:solidFill>
              </a:rPr>
              <a:t>Temporary Certification of EMTs/Paramedics</a:t>
            </a:r>
          </a:p>
          <a:p>
            <a:pPr lvl="1"/>
            <a:r>
              <a:rPr lang="en-US" sz="1800" dirty="0">
                <a:solidFill>
                  <a:prstClr val="black"/>
                </a:solidFill>
              </a:rPr>
              <a:t>Certification Expiration Extensions</a:t>
            </a:r>
          </a:p>
          <a:p>
            <a:pPr lvl="1"/>
            <a:r>
              <a:rPr lang="en-US" sz="1800" dirty="0">
                <a:solidFill>
                  <a:prstClr val="black"/>
                </a:solidFill>
              </a:rPr>
              <a:t>Use of VILT and increase in allowance of Distributive Education</a:t>
            </a:r>
          </a:p>
          <a:p>
            <a:pPr lvl="1"/>
            <a:r>
              <a:rPr lang="en-US" sz="1800" dirty="0">
                <a:solidFill>
                  <a:prstClr val="black"/>
                </a:solidFill>
              </a:rPr>
              <a:t>Changes to Initial Training Requirements/Testing &amp; Con-Ed</a:t>
            </a:r>
          </a:p>
          <a:p>
            <a:pPr lvl="1"/>
            <a:endParaRPr lang="en-US" sz="1800" dirty="0">
              <a:solidFill>
                <a:prstClr val="black"/>
              </a:solidFill>
            </a:endParaRPr>
          </a:p>
          <a:p>
            <a:r>
              <a:rPr lang="en-US" sz="2000" u="sng" dirty="0"/>
              <a:t>Vaccination Involvement</a:t>
            </a:r>
          </a:p>
          <a:p>
            <a:pPr lvl="1"/>
            <a:r>
              <a:rPr lang="en-US" sz="1600" dirty="0"/>
              <a:t>Direct Supply of Vaccine to ambulance services (MIIS and MCVP)</a:t>
            </a:r>
          </a:p>
          <a:p>
            <a:pPr lvl="1"/>
            <a:r>
              <a:rPr lang="en-US" sz="1600" dirty="0"/>
              <a:t>Utilization of EMS through LBOH and Mass Vaccination Site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u="sng" dirty="0"/>
              <a:t>Changing Needs – EMS Adapts to Changing Roles/Responsibilities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B9EF2-98E1-4CB6-9738-AF6FFCE7A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</a:p>
        </p:txBody>
      </p:sp>
    </p:spTree>
    <p:extLst>
      <p:ext uri="{BB962C8B-B14F-4D97-AF65-F5344CB8AC3E}">
        <p14:creationId xmlns:p14="http://schemas.microsoft.com/office/powerpoint/2010/main" val="362083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2B454-5C93-40BC-B1EC-84A45B7B7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</a:rPr>
              <a:t>Future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73033-B4F2-4AB5-B560-642DE030A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The next meeting of EMCAB will be in </a:t>
            </a:r>
            <a:r>
              <a:rPr lang="en-US"/>
              <a:t>September 2021.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13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BD89345-0918-444E-800D-2B2DF59F59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</a:p>
        </p:txBody>
      </p:sp>
    </p:spTree>
    <p:extLst>
      <p:ext uri="{BB962C8B-B14F-4D97-AF65-F5344CB8AC3E}">
        <p14:creationId xmlns:p14="http://schemas.microsoft.com/office/powerpoint/2010/main" val="1708640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B103-062F-4946-B3A1-19A8315BD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40E67-E1AC-4DAD-B393-87C5D2A71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22" y="1462088"/>
            <a:ext cx="9617978" cy="4811712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Welcome and Routine Items</a:t>
            </a:r>
          </a:p>
          <a:p>
            <a:pPr lvl="1"/>
            <a:r>
              <a:rPr lang="en-US" sz="2400" dirty="0"/>
              <a:t>Vote on Minutes from April 2019</a:t>
            </a:r>
          </a:p>
          <a:p>
            <a:pPr lvl="0"/>
            <a:r>
              <a:rPr lang="en-US" sz="2800" dirty="0"/>
              <a:t>Department Update </a:t>
            </a:r>
          </a:p>
          <a:p>
            <a:pPr lvl="1"/>
            <a:r>
              <a:rPr lang="en-US" sz="2400" dirty="0"/>
              <a:t>OEMS Update</a:t>
            </a:r>
          </a:p>
          <a:p>
            <a:pPr lvl="1"/>
            <a:r>
              <a:rPr lang="en-US" sz="2400" dirty="0"/>
              <a:t>MIH Program updates</a:t>
            </a:r>
          </a:p>
          <a:p>
            <a:pPr lvl="0"/>
            <a:r>
              <a:rPr lang="en-US" sz="2800" dirty="0"/>
              <a:t>Reports</a:t>
            </a:r>
          </a:p>
          <a:p>
            <a:pPr lvl="1"/>
            <a:r>
              <a:rPr lang="en-US" sz="2400" dirty="0"/>
              <a:t>Medical Services Committee Report (Dr. Jon Burstein) </a:t>
            </a:r>
          </a:p>
          <a:p>
            <a:pPr lvl="1"/>
            <a:r>
              <a:rPr lang="en-US" sz="2400" dirty="0"/>
              <a:t>Workforce (Deb Clapp) </a:t>
            </a:r>
          </a:p>
          <a:p>
            <a:r>
              <a:rPr lang="en-US" sz="2800" dirty="0"/>
              <a:t>OEMS Response to COVID-19</a:t>
            </a:r>
          </a:p>
          <a:p>
            <a:endParaRPr lang="en-US" sz="2800" dirty="0"/>
          </a:p>
          <a:p>
            <a:endParaRPr lang="en-US" dirty="0"/>
          </a:p>
          <a:p>
            <a:endParaRPr lang="en-US" sz="2800" dirty="0"/>
          </a:p>
          <a:p>
            <a:endParaRPr lang="en-US" sz="2800" dirty="0"/>
          </a:p>
          <a:p>
            <a:pPr marL="457200" lvl="1" indent="0">
              <a:buNone/>
              <a:defRPr/>
            </a:pPr>
            <a:endParaRPr lang="en-US" sz="2400" dirty="0"/>
          </a:p>
          <a:p>
            <a:pPr marL="457200" lvl="1" indent="0">
              <a:buNone/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2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2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C64ECB4-F880-4D14-977B-4867FAE99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</a:p>
        </p:txBody>
      </p:sp>
    </p:spTree>
    <p:extLst>
      <p:ext uri="{BB962C8B-B14F-4D97-AF65-F5344CB8AC3E}">
        <p14:creationId xmlns:p14="http://schemas.microsoft.com/office/powerpoint/2010/main" val="245665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347CB3-5EA0-4AE8-B37E-F257B49BE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Open Meeting Law: G.L. c. 30A, §§18-25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CBE4B9-EF96-41DD-ABB1-5B28D257868D}"/>
              </a:ext>
            </a:extLst>
          </p:cNvPr>
          <p:cNvSpPr/>
          <p:nvPr/>
        </p:nvSpPr>
        <p:spPr>
          <a:xfrm>
            <a:off x="465051" y="1320784"/>
            <a:ext cx="11374023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The purpose of open meeting law (OML) is to ensure transparency in the deliberations on which public policy is based.  </a:t>
            </a:r>
          </a:p>
          <a:p>
            <a:pPr marL="628650" lvl="1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This requires that meetings of public bodies be open to the public.  </a:t>
            </a:r>
          </a:p>
          <a:p>
            <a:pPr marL="628650" lvl="1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400" kern="0" dirty="0">
              <a:solidFill>
                <a:prstClr val="black"/>
              </a:solidFill>
              <a:ea typeface="ＭＳ Ｐゴシック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All meetings of a public body must be open to the public.  </a:t>
            </a:r>
          </a:p>
          <a:p>
            <a:pPr marL="628650" lvl="1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A meeting is any deliberation by a public body with respect to any matter within the body’s jurisdiction.  </a:t>
            </a:r>
          </a:p>
          <a:p>
            <a:pPr marL="628650" lvl="1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A deliberation is a communication between members  among members of a public body.  </a:t>
            </a:r>
          </a:p>
          <a:p>
            <a:pPr marL="628650" lvl="1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400" kern="0" dirty="0">
              <a:solidFill>
                <a:prstClr val="black"/>
              </a:solidFill>
              <a:ea typeface="ＭＳ Ｐゴシック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A public body is any multi-member board, commission, committee or subcommittee within the executive or legislative branches (except the Legislature) of state government</a:t>
            </a:r>
          </a:p>
          <a:p>
            <a:pPr marL="628650" lvl="1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This includes any body created to advise or make recommendations </a:t>
            </a:r>
          </a:p>
          <a:p>
            <a:pPr marL="628650" lvl="1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400" kern="0" dirty="0">
              <a:solidFill>
                <a:prstClr val="black"/>
              </a:solidFill>
              <a:ea typeface="ＭＳ Ｐゴシック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Under OML the public is permitted to attend meetings.  </a:t>
            </a:r>
          </a:p>
          <a:p>
            <a:pPr marL="628650" lvl="1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Individuals in meetings may not address the public body without the permission of the chair.  </a:t>
            </a:r>
          </a:p>
          <a:p>
            <a:pPr marL="628650" lvl="1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Public participation is allowed at the discretion of the chair.  </a:t>
            </a:r>
          </a:p>
          <a:p>
            <a:pPr marL="628650" lvl="1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400" kern="0" dirty="0">
              <a:solidFill>
                <a:prstClr val="black"/>
              </a:solidFill>
              <a:ea typeface="ＭＳ Ｐゴシック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For more information on Open Meeting Law, please visit: </a:t>
            </a:r>
          </a:p>
          <a:p>
            <a:pPr marL="628650" lvl="1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https://www.mass.gov/the-open-meeting-law</a:t>
            </a:r>
            <a:endParaRPr lang="en-US" sz="4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3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3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07E6425-C3D2-42C5-BCB2-60B727E7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</a:p>
        </p:txBody>
      </p:sp>
    </p:spTree>
    <p:extLst>
      <p:ext uri="{BB962C8B-B14F-4D97-AF65-F5344CB8AC3E}">
        <p14:creationId xmlns:p14="http://schemas.microsoft.com/office/powerpoint/2010/main" val="2908835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>
            <a:extLst>
              <a:ext uri="{FF2B5EF4-FFF2-40B4-BE49-F238E27FC236}">
                <a16:creationId xmlns:a16="http://schemas.microsoft.com/office/drawing/2014/main" id="{E359E69A-B824-4EDB-B757-C70BA296C6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2821" y="1419953"/>
            <a:ext cx="8813800" cy="43434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A Quorum is defined as:  </a:t>
            </a:r>
          </a:p>
          <a:p>
            <a:pPr lvl="1">
              <a:defRPr/>
            </a:pP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A </a:t>
            </a:r>
            <a:r>
              <a:rPr lang="en-US" sz="2400" b="1" dirty="0"/>
              <a:t>simple majority </a:t>
            </a:r>
            <a:r>
              <a:rPr lang="en-US" sz="2400" dirty="0"/>
              <a:t>of the members of a public body, unless otherwise provided in a general or special law, executive order, or other authorizing provision.  G.L. c. 30A, § 18.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endParaRPr lang="en-US" sz="2000" dirty="0"/>
          </a:p>
          <a:p>
            <a:pPr marL="0" indent="0">
              <a:buNone/>
              <a:defRPr/>
            </a:pPr>
            <a:endParaRPr lang="en-US" sz="2400" dirty="0"/>
          </a:p>
          <a:p>
            <a:pPr eaLnBrk="1" hangingPunct="1">
              <a:lnSpc>
                <a:spcPct val="90000"/>
              </a:lnSpc>
              <a:spcAft>
                <a:spcPct val="20000"/>
              </a:spcAft>
              <a:buFontTx/>
              <a:buNone/>
              <a:defRPr/>
            </a:pP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ADE9CC75-4D9D-49CB-9CBC-20E991224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75" y="176159"/>
            <a:ext cx="79911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What is a Quorum?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56523" y="649248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4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2A31229-F4A3-406F-A99A-A624EB752642}"/>
              </a:ext>
            </a:extLst>
          </p:cNvPr>
          <p:cNvSpPr txBox="1">
            <a:spLocks/>
          </p:cNvSpPr>
          <p:nvPr/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99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Department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OEMS Update</a:t>
            </a:r>
          </a:p>
          <a:p>
            <a:r>
              <a:rPr lang="en-US" sz="2400" dirty="0"/>
              <a:t>BHCSQ move to 67 Forest Street in Marlborough</a:t>
            </a:r>
          </a:p>
          <a:p>
            <a:pPr lvl="1"/>
            <a:r>
              <a:rPr lang="en-US" sz="2400" dirty="0"/>
              <a:t>COVID-19 impact on office and staff</a:t>
            </a:r>
          </a:p>
          <a:p>
            <a:r>
              <a:rPr lang="en-US" sz="2400" dirty="0"/>
              <a:t>Staffing</a:t>
            </a:r>
          </a:p>
          <a:p>
            <a:pPr lvl="1"/>
            <a:r>
              <a:rPr lang="en-US" sz="2400" dirty="0"/>
              <a:t>Staffing Moves</a:t>
            </a:r>
          </a:p>
          <a:p>
            <a:pPr lvl="1"/>
            <a:r>
              <a:rPr lang="en-US" sz="2400" dirty="0"/>
              <a:t>Retirements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5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7" name="Picture 6" descr="A picture containing text, tree, outdoor, snow&#10;&#10;Description automatically generated">
            <a:extLst>
              <a:ext uri="{FF2B5EF4-FFF2-40B4-BE49-F238E27FC236}">
                <a16:creationId xmlns:a16="http://schemas.microsoft.com/office/drawing/2014/main" id="{5C21C5CE-2417-4332-BC1F-56652E0BE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515880" y="1874403"/>
            <a:ext cx="4859154" cy="3644366"/>
          </a:xfrm>
          <a:prstGeom prst="rect">
            <a:avLst/>
          </a:prstGeom>
          <a:ln w="19050">
            <a:solidFill>
              <a:srgbClr val="013366"/>
            </a:solidFill>
          </a:ln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A841B2B-1C29-43DA-B0AF-63AEBA71F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</a:p>
        </p:txBody>
      </p:sp>
    </p:spTree>
    <p:extLst>
      <p:ext uri="{BB962C8B-B14F-4D97-AF65-F5344CB8AC3E}">
        <p14:creationId xmlns:p14="http://schemas.microsoft.com/office/powerpoint/2010/main" val="2592705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OEMS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096194"/>
            <a:ext cx="108645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Community EMS Programs</a:t>
            </a:r>
          </a:p>
          <a:p>
            <a:r>
              <a:rPr lang="en-US" sz="2400" dirty="0"/>
              <a:t>114 programs currently </a:t>
            </a:r>
            <a:br>
              <a:rPr lang="en-US" sz="2400" dirty="0"/>
            </a:br>
            <a:r>
              <a:rPr lang="en-US" sz="2400" dirty="0"/>
              <a:t>operating across 33 </a:t>
            </a:r>
            <a:br>
              <a:rPr lang="en-US" sz="2400" dirty="0"/>
            </a:br>
            <a:r>
              <a:rPr lang="en-US" sz="2400" dirty="0"/>
              <a:t>communities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6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7ED2A56-2304-4138-80E1-D4A395A7C6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7174734"/>
              </p:ext>
            </p:extLst>
          </p:nvPr>
        </p:nvGraphicFramePr>
        <p:xfrm>
          <a:off x="3583172" y="1062991"/>
          <a:ext cx="8257522" cy="538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5698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FE3F8B-01AF-43CE-9B10-564B87D6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u="sng" dirty="0"/>
              <a:t>MIH Updates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55F1F9-B470-44E4-A42A-6C3604BEE4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this time, there are seven MIH programs operating across the Commonwealth</a:t>
            </a:r>
          </a:p>
          <a:p>
            <a:r>
              <a:rPr lang="en-US" dirty="0"/>
              <a:t>In response to the COVID-19 Public Health Emergency, MIH approved eight additional programs on a temporary basis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A407F989-0705-4C8A-95DC-1A893D250B99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17478839"/>
              </p:ext>
            </p:extLst>
          </p:nvPr>
        </p:nvGraphicFramePr>
        <p:xfrm>
          <a:off x="6192838" y="1707039"/>
          <a:ext cx="5389562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EB3EBA75-2FEA-48F7-AE06-0A9073FE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22" y="56524"/>
            <a:ext cx="10972800" cy="87465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OEMS Update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8AB1CCC-8097-4DEC-A94E-51AC18270120}"/>
              </a:ext>
            </a:extLst>
          </p:cNvPr>
          <p:cNvSpPr txBox="1">
            <a:spLocks/>
          </p:cNvSpPr>
          <p:nvPr/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b="1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78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Medical Services Committee Update</a:t>
            </a:r>
            <a:endParaRPr lang="en-US" sz="2800" dirty="0"/>
          </a:p>
          <a:p>
            <a:r>
              <a:rPr lang="en-US" sz="2400" dirty="0"/>
              <a:t>MSC continues to meet virtually on a regular basis</a:t>
            </a:r>
          </a:p>
          <a:p>
            <a:r>
              <a:rPr lang="en-US" sz="2400" dirty="0"/>
              <a:t>Protocol changes for 2021</a:t>
            </a:r>
          </a:p>
          <a:p>
            <a:pPr lvl="1"/>
            <a:r>
              <a:rPr lang="en-US" sz="2400" dirty="0"/>
              <a:t>Med Director Options</a:t>
            </a:r>
          </a:p>
          <a:p>
            <a:pPr lvl="2"/>
            <a:r>
              <a:rPr lang="en-US" sz="2000" dirty="0"/>
              <a:t>Use of U/S,  use of transport vents</a:t>
            </a:r>
          </a:p>
          <a:p>
            <a:pPr lvl="1"/>
            <a:r>
              <a:rPr lang="en-US" sz="2400" dirty="0"/>
              <a:t>Inter-Facility Transfer care criteria clarified </a:t>
            </a:r>
          </a:p>
          <a:p>
            <a:pPr lvl="1"/>
            <a:r>
              <a:rPr lang="en-US" sz="2400" dirty="0"/>
              <a:t>Code Black status clarified in Routine Patient Care</a:t>
            </a:r>
          </a:p>
          <a:p>
            <a:r>
              <a:rPr lang="en-US" sz="2400" dirty="0"/>
              <a:t>COVID protocols remain in effect</a:t>
            </a:r>
          </a:p>
          <a:p>
            <a:pPr lvl="1"/>
            <a:r>
              <a:rPr lang="en-US" sz="2400" dirty="0"/>
              <a:t>As emergency protocols so not added to STP document</a:t>
            </a:r>
          </a:p>
          <a:p>
            <a:pPr lvl="1"/>
            <a:r>
              <a:rPr lang="en-US" sz="2400" dirty="0"/>
              <a:t>Will be added as generic “when ordered” High-Risk ID in 2022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8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5CD0909-90FD-4754-813F-8F63C8A51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</a:p>
        </p:txBody>
      </p:sp>
    </p:spTree>
    <p:extLst>
      <p:ext uri="{BB962C8B-B14F-4D97-AF65-F5344CB8AC3E}">
        <p14:creationId xmlns:p14="http://schemas.microsoft.com/office/powerpoint/2010/main" val="1511657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/>
              <a:t>Workforce Training Committee</a:t>
            </a:r>
            <a:endParaRPr lang="en-US" sz="2800" dirty="0"/>
          </a:p>
          <a:p>
            <a:r>
              <a:rPr lang="en-US" sz="2400" dirty="0"/>
              <a:t>Reviewed AR 2-305: “Minimum Skill Requirements for Paramedic EMT Training”</a:t>
            </a:r>
          </a:p>
          <a:p>
            <a:pPr lvl="1"/>
            <a:r>
              <a:rPr lang="en-US" sz="2400" dirty="0"/>
              <a:t>Identified conflicts between existing AR and current national accrediting standards </a:t>
            </a:r>
          </a:p>
          <a:p>
            <a:r>
              <a:rPr lang="en-US" sz="2400" dirty="0"/>
              <a:t>Recommended aligning AR wording to be consistent with national accrediting standards. (updated by OEMS per recommendation 4/20)</a:t>
            </a:r>
          </a:p>
          <a:p>
            <a:r>
              <a:rPr lang="en-US" sz="2400" dirty="0"/>
              <a:t>Reviewed AR-2-307 “Minimum Skill Requirements for Advanced EMT Training”</a:t>
            </a:r>
          </a:p>
          <a:p>
            <a:pPr lvl="1"/>
            <a:r>
              <a:rPr lang="en-US" sz="2400" dirty="0"/>
              <a:t>Due to low/no volume of AEMT training programs and lack of national accreditation standards, deferred any recommendations at this time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CA49D0EE-DE7F-324B-A84C-F36708423CDB}" type="slidenum">
              <a:rPr lang="en-US" smtClean="0">
                <a:solidFill>
                  <a:srgbClr val="464646">
                    <a:lumMod val="40000"/>
                    <a:lumOff val="60000"/>
                  </a:srgbClr>
                </a:solidFill>
              </a:rPr>
              <a:pPr/>
              <a:t>9</a:t>
            </a:fld>
            <a:endParaRPr lang="en-US" dirty="0">
              <a:solidFill>
                <a:srgbClr val="46464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1C9FA91-D819-4A6F-9027-AA65040EF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132" y="6522204"/>
            <a:ext cx="50149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464646">
                    <a:lumMod val="40000"/>
                    <a:lumOff val="60000"/>
                  </a:srgbClr>
                </a:solidFill>
              </a:rPr>
              <a:t>Massachusetts Department of Public Health       http://www.mass.gov/dph/oems</a:t>
            </a:r>
          </a:p>
        </p:txBody>
      </p:sp>
    </p:spTree>
    <p:extLst>
      <p:ext uri="{BB962C8B-B14F-4D97-AF65-F5344CB8AC3E}">
        <p14:creationId xmlns:p14="http://schemas.microsoft.com/office/powerpoint/2010/main" val="390092038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21145</TotalTime>
  <Words>951</Words>
  <Application>Microsoft Office PowerPoint</Application>
  <PresentationFormat>Widescreen</PresentationFormat>
  <Paragraphs>143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Courier New</vt:lpstr>
      <vt:lpstr>Custom Design</vt:lpstr>
      <vt:lpstr>Emergency Medical Services Advisory Committee</vt:lpstr>
      <vt:lpstr>Agenda</vt:lpstr>
      <vt:lpstr>Open Meeting Law: G.L. c. 30A, §§18-25</vt:lpstr>
      <vt:lpstr>PowerPoint Presentation</vt:lpstr>
      <vt:lpstr>Department Update</vt:lpstr>
      <vt:lpstr>OEMS Update</vt:lpstr>
      <vt:lpstr>OEMS Update</vt:lpstr>
      <vt:lpstr>Reports</vt:lpstr>
      <vt:lpstr>Reports</vt:lpstr>
      <vt:lpstr>Reports</vt:lpstr>
      <vt:lpstr>OEMS Response to COVID</vt:lpstr>
      <vt:lpstr>OEMS Response to COVID (cont.)</vt:lpstr>
      <vt:lpstr>Future Meetings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BHCSQ</dc:creator>
  <cp:lastModifiedBy>Bichelman, Jamie E (DPH)</cp:lastModifiedBy>
  <cp:revision>666</cp:revision>
  <cp:lastPrinted>2020-02-07T19:26:46Z</cp:lastPrinted>
  <dcterms:created xsi:type="dcterms:W3CDTF">2019-01-10T19:26:50Z</dcterms:created>
  <dcterms:modified xsi:type="dcterms:W3CDTF">2021-02-24T13:56:34Z</dcterms:modified>
</cp:coreProperties>
</file>