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0" r:id="rId2"/>
  </p:sldMasterIdLst>
  <p:notesMasterIdLst>
    <p:notesMasterId r:id="rId22"/>
  </p:notesMasterIdLst>
  <p:sldIdLst>
    <p:sldId id="257" r:id="rId3"/>
    <p:sldId id="270" r:id="rId4"/>
    <p:sldId id="927" r:id="rId5"/>
    <p:sldId id="271" r:id="rId6"/>
    <p:sldId id="925" r:id="rId7"/>
    <p:sldId id="941" r:id="rId8"/>
    <p:sldId id="928" r:id="rId9"/>
    <p:sldId id="932" r:id="rId10"/>
    <p:sldId id="933" r:id="rId11"/>
    <p:sldId id="929" r:id="rId12"/>
    <p:sldId id="934" r:id="rId13"/>
    <p:sldId id="930" r:id="rId14"/>
    <p:sldId id="935" r:id="rId15"/>
    <p:sldId id="936" r:id="rId16"/>
    <p:sldId id="931" r:id="rId17"/>
    <p:sldId id="937" r:id="rId18"/>
    <p:sldId id="938" r:id="rId19"/>
    <p:sldId id="939" r:id="rId20"/>
    <p:sldId id="94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549" autoAdjust="0"/>
  </p:normalViewPr>
  <p:slideViewPr>
    <p:cSldViewPr snapToGrid="0">
      <p:cViewPr varScale="1">
        <p:scale>
          <a:sx n="95" d="100"/>
          <a:sy n="95" d="100"/>
        </p:scale>
        <p:origin x="468" y="84"/>
      </p:cViewPr>
      <p:guideLst/>
    </p:cSldViewPr>
  </p:slideViewPr>
  <p:notesTextViewPr>
    <p:cViewPr>
      <p:scale>
        <a:sx n="1" d="1"/>
        <a:sy n="1" d="1"/>
      </p:scale>
      <p:origin x="0" y="0"/>
    </p:cViewPr>
  </p:notesTextViewPr>
  <p:notesViewPr>
    <p:cSldViewPr snapToGrid="0">
      <p:cViewPr varScale="1">
        <p:scale>
          <a:sx n="85" d="100"/>
          <a:sy n="85" d="100"/>
        </p:scale>
        <p:origin x="29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E072FA-2F42-4BD4-BEAC-C99FA8223B8E}" type="datetimeFigureOut">
              <a:rPr lang="en-US" smtClean="0"/>
              <a:t>11/02/2021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FF53C7-4D2F-40C3-8D55-8D9C91640CF8}" type="slidenum">
              <a:rPr lang="en-US" smtClean="0"/>
              <a:t>‹#›</a:t>
            </a:fld>
            <a:endParaRPr lang="en-US"/>
          </a:p>
        </p:txBody>
      </p:sp>
    </p:spTree>
    <p:extLst>
      <p:ext uri="{BB962C8B-B14F-4D97-AF65-F5344CB8AC3E}">
        <p14:creationId xmlns:p14="http://schemas.microsoft.com/office/powerpoint/2010/main" val="407192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D34CBBDB-52D0-FE4C-8729-D7393D454E10}" type="slidenum">
              <a:rPr lang="en-US">
                <a:solidFill>
                  <a:prstClr val="black"/>
                </a:solidFill>
                <a:latin typeface="Calibri" panose="020F0502020204030204"/>
              </a:rPr>
              <a:pPr defTabSz="931774">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5230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Polly: why so expansive? what about outside the ED main doors?</a:t>
            </a:r>
          </a:p>
        </p:txBody>
      </p:sp>
      <p:sp>
        <p:nvSpPr>
          <p:cNvPr id="4" name="Slide Number Placeholder 3"/>
          <p:cNvSpPr>
            <a:spLocks noGrp="1"/>
          </p:cNvSpPr>
          <p:nvPr>
            <p:ph type="sldNum" sz="quarter" idx="5"/>
          </p:nvPr>
        </p:nvSpPr>
        <p:spPr/>
        <p:txBody>
          <a:bodyPr/>
          <a:lstStyle/>
          <a:p>
            <a:fld id="{3FFF53C7-4D2F-40C3-8D55-8D9C91640CF8}" type="slidenum">
              <a:rPr lang="en-US" smtClean="0"/>
              <a:t>14</a:t>
            </a:fld>
            <a:endParaRPr lang="en-US"/>
          </a:p>
        </p:txBody>
      </p:sp>
    </p:spTree>
    <p:extLst>
      <p:ext uri="{BB962C8B-B14F-4D97-AF65-F5344CB8AC3E}">
        <p14:creationId xmlns:p14="http://schemas.microsoft.com/office/powerpoint/2010/main" val="271715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Polly: Cite the document.  IES? Does it cover level of sign illumination?</a:t>
            </a:r>
          </a:p>
        </p:txBody>
      </p:sp>
      <p:sp>
        <p:nvSpPr>
          <p:cNvPr id="4" name="Slide Number Placeholder 3"/>
          <p:cNvSpPr>
            <a:spLocks noGrp="1"/>
          </p:cNvSpPr>
          <p:nvPr>
            <p:ph type="sldNum" sz="quarter" idx="5"/>
          </p:nvPr>
        </p:nvSpPr>
        <p:spPr/>
        <p:txBody>
          <a:bodyPr/>
          <a:lstStyle/>
          <a:p>
            <a:fld id="{3FFF53C7-4D2F-40C3-8D55-8D9C91640CF8}" type="slidenum">
              <a:rPr lang="en-US" smtClean="0"/>
              <a:t>16</a:t>
            </a:fld>
            <a:endParaRPr lang="en-US"/>
          </a:p>
        </p:txBody>
      </p:sp>
    </p:spTree>
    <p:extLst>
      <p:ext uri="{BB962C8B-B14F-4D97-AF65-F5344CB8AC3E}">
        <p14:creationId xmlns:p14="http://schemas.microsoft.com/office/powerpoint/2010/main" val="187634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Polly: The address is only helpful if there is street name signage and the number is prominently displayed at the ED entrance on the street.</a:t>
            </a:r>
          </a:p>
          <a:p>
            <a:r>
              <a:rPr lang="en-US" dirty="0"/>
              <a:t>This may not be what wayfinding apps use, so ride share and people using map apps may not be able to find the ED entrance. In urban settings the app can be off by half a block. </a:t>
            </a:r>
          </a:p>
          <a:p>
            <a:r>
              <a:rPr lang="en-US" dirty="0"/>
              <a:t>How does this address the problem Laura had when she called 911 and they couldn't find her??</a:t>
            </a:r>
          </a:p>
        </p:txBody>
      </p:sp>
      <p:sp>
        <p:nvSpPr>
          <p:cNvPr id="4" name="Slide Number Placeholder 3"/>
          <p:cNvSpPr>
            <a:spLocks noGrp="1"/>
          </p:cNvSpPr>
          <p:nvPr>
            <p:ph type="sldNum" sz="quarter" idx="5"/>
          </p:nvPr>
        </p:nvSpPr>
        <p:spPr/>
        <p:txBody>
          <a:bodyPr/>
          <a:lstStyle/>
          <a:p>
            <a:fld id="{3FFF53C7-4D2F-40C3-8D55-8D9C91640CF8}" type="slidenum">
              <a:rPr lang="en-US" smtClean="0"/>
              <a:t>17</a:t>
            </a:fld>
            <a:endParaRPr lang="en-US"/>
          </a:p>
        </p:txBody>
      </p:sp>
    </p:spTree>
    <p:extLst>
      <p:ext uri="{BB962C8B-B14F-4D97-AF65-F5344CB8AC3E}">
        <p14:creationId xmlns:p14="http://schemas.microsoft.com/office/powerpoint/2010/main" val="267546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F53C7-4D2F-40C3-8D55-8D9C91640CF8}" type="slidenum">
              <a:rPr lang="en-US" smtClean="0"/>
              <a:t>3</a:t>
            </a:fld>
            <a:endParaRPr lang="en-US"/>
          </a:p>
        </p:txBody>
      </p:sp>
    </p:spTree>
    <p:extLst>
      <p:ext uri="{BB962C8B-B14F-4D97-AF65-F5344CB8AC3E}">
        <p14:creationId xmlns:p14="http://schemas.microsoft.com/office/powerpoint/2010/main" val="56484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 – charge of workgroup</a:t>
            </a:r>
          </a:p>
          <a:p>
            <a:r>
              <a:rPr lang="en-US" dirty="0"/>
              <a:t>Note: this is not the regulatory language – these are recommendations to inform the drafting of the regulations.  As such, we thought it would be helpful to review what happens after the workgroup’s report is submitted. </a:t>
            </a:r>
          </a:p>
        </p:txBody>
      </p:sp>
      <p:sp>
        <p:nvSpPr>
          <p:cNvPr id="4" name="Slide Number Placeholder 3"/>
          <p:cNvSpPr>
            <a:spLocks noGrp="1"/>
          </p:cNvSpPr>
          <p:nvPr>
            <p:ph type="sldNum" sz="quarter" idx="5"/>
          </p:nvPr>
        </p:nvSpPr>
        <p:spPr/>
        <p:txBody>
          <a:bodyPr/>
          <a:lstStyle/>
          <a:p>
            <a:fld id="{3FFF53C7-4D2F-40C3-8D55-8D9C91640CF8}" type="slidenum">
              <a:rPr lang="en-US" smtClean="0"/>
              <a:t>4</a:t>
            </a:fld>
            <a:endParaRPr lang="en-US"/>
          </a:p>
        </p:txBody>
      </p:sp>
    </p:spTree>
    <p:extLst>
      <p:ext uri="{BB962C8B-B14F-4D97-AF65-F5344CB8AC3E}">
        <p14:creationId xmlns:p14="http://schemas.microsoft.com/office/powerpoint/2010/main" val="31323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regulatory process is an entirely separate process. </a:t>
            </a:r>
          </a:p>
          <a:p>
            <a:endParaRPr lang="en-US" dirty="0"/>
          </a:p>
          <a:p>
            <a:r>
              <a:rPr lang="en-US" dirty="0"/>
              <a:t>The drafting of the regulatory language will be informed by the workgroup’s report.</a:t>
            </a:r>
          </a:p>
        </p:txBody>
      </p:sp>
      <p:sp>
        <p:nvSpPr>
          <p:cNvPr id="4" name="Slide Number Placeholder 3"/>
          <p:cNvSpPr>
            <a:spLocks noGrp="1"/>
          </p:cNvSpPr>
          <p:nvPr>
            <p:ph type="sldNum" sz="quarter" idx="5"/>
          </p:nvPr>
        </p:nvSpPr>
        <p:spPr/>
        <p:txBody>
          <a:bodyPr/>
          <a:lstStyle/>
          <a:p>
            <a:fld id="{3FFF53C7-4D2F-40C3-8D55-8D9C91640CF8}" type="slidenum">
              <a:rPr lang="en-US" smtClean="0"/>
              <a:t>5</a:t>
            </a:fld>
            <a:endParaRPr lang="en-US"/>
          </a:p>
        </p:txBody>
      </p:sp>
    </p:spTree>
    <p:extLst>
      <p:ext uri="{BB962C8B-B14F-4D97-AF65-F5344CB8AC3E}">
        <p14:creationId xmlns:p14="http://schemas.microsoft.com/office/powerpoint/2010/main" val="320078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FF53C7-4D2F-40C3-8D55-8D9C91640CF8}" type="slidenum">
              <a:rPr lang="en-US" smtClean="0"/>
              <a:t>6</a:t>
            </a:fld>
            <a:endParaRPr lang="en-US"/>
          </a:p>
        </p:txBody>
      </p:sp>
    </p:spTree>
    <p:extLst>
      <p:ext uri="{BB962C8B-B14F-4D97-AF65-F5344CB8AC3E}">
        <p14:creationId xmlns:p14="http://schemas.microsoft.com/office/powerpoint/2010/main" val="132283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in question: prominent hospital doors. Polly: This is an enormous requirement for urban hospitals which may have many prominent doors. "Prominent" is subjective; it can be visual or functional, and therefore difficult to judge. Why not Main Entrance and EMERGENCY? (Many hospitals limit public entrance to these doors for security.)</a:t>
            </a:r>
          </a:p>
        </p:txBody>
      </p:sp>
      <p:sp>
        <p:nvSpPr>
          <p:cNvPr id="4" name="Slide Number Placeholder 3"/>
          <p:cNvSpPr>
            <a:spLocks noGrp="1"/>
          </p:cNvSpPr>
          <p:nvPr>
            <p:ph type="sldNum" sz="quarter" idx="5"/>
          </p:nvPr>
        </p:nvSpPr>
        <p:spPr/>
        <p:txBody>
          <a:bodyPr/>
          <a:lstStyle/>
          <a:p>
            <a:fld id="{3FFF53C7-4D2F-40C3-8D55-8D9C91640CF8}" type="slidenum">
              <a:rPr lang="en-US" smtClean="0"/>
              <a:t>7</a:t>
            </a:fld>
            <a:endParaRPr lang="en-US"/>
          </a:p>
        </p:txBody>
      </p:sp>
    </p:spTree>
    <p:extLst>
      <p:ext uri="{BB962C8B-B14F-4D97-AF65-F5344CB8AC3E}">
        <p14:creationId xmlns:p14="http://schemas.microsoft.com/office/powerpoint/2010/main" val="173775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 blind: Pete suggested remove</a:t>
            </a:r>
          </a:p>
          <a:p>
            <a:endParaRPr lang="en-US" dirty="0"/>
          </a:p>
          <a:p>
            <a:r>
              <a:rPr lang="en-US" dirty="0"/>
              <a:t>Universal symbols in health care: Polly - There is significant debate about the methodology used to develop the Universal Symbols. Why mention them here when the purpose is a focus on ED where the only important symbol is the cross +. I can't think of a need for multiple symbols other than an International Symbol of Accessibility (the wheelchair symbol)</a:t>
            </a:r>
          </a:p>
        </p:txBody>
      </p:sp>
      <p:sp>
        <p:nvSpPr>
          <p:cNvPr id="4" name="Slide Number Placeholder 3"/>
          <p:cNvSpPr>
            <a:spLocks noGrp="1"/>
          </p:cNvSpPr>
          <p:nvPr>
            <p:ph type="sldNum" sz="quarter" idx="5"/>
          </p:nvPr>
        </p:nvSpPr>
        <p:spPr/>
        <p:txBody>
          <a:bodyPr/>
          <a:lstStyle/>
          <a:p>
            <a:fld id="{3FFF53C7-4D2F-40C3-8D55-8D9C91640CF8}" type="slidenum">
              <a:rPr lang="en-US" smtClean="0"/>
              <a:t>8</a:t>
            </a:fld>
            <a:endParaRPr lang="en-US"/>
          </a:p>
        </p:txBody>
      </p:sp>
    </p:spTree>
    <p:extLst>
      <p:ext uri="{BB962C8B-B14F-4D97-AF65-F5344CB8AC3E}">
        <p14:creationId xmlns:p14="http://schemas.microsoft.com/office/powerpoint/2010/main" val="172772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Polly: directional maps - Usually called "You Are Here (YAH) maps". Because the previous sentence is about interior signs, the implication is that these would be on the interior? They are most needed on the exterior at entrance(s) where  someone needs help finding the ED. </a:t>
            </a:r>
          </a:p>
        </p:txBody>
      </p:sp>
      <p:sp>
        <p:nvSpPr>
          <p:cNvPr id="4" name="Slide Number Placeholder 3"/>
          <p:cNvSpPr>
            <a:spLocks noGrp="1"/>
          </p:cNvSpPr>
          <p:nvPr>
            <p:ph type="sldNum" sz="quarter" idx="5"/>
          </p:nvPr>
        </p:nvSpPr>
        <p:spPr/>
        <p:txBody>
          <a:bodyPr/>
          <a:lstStyle/>
          <a:p>
            <a:fld id="{3FFF53C7-4D2F-40C3-8D55-8D9C91640CF8}" type="slidenum">
              <a:rPr lang="en-US" smtClean="0"/>
              <a:t>10</a:t>
            </a:fld>
            <a:endParaRPr lang="en-US"/>
          </a:p>
        </p:txBody>
      </p:sp>
    </p:spTree>
    <p:extLst>
      <p:ext uri="{BB962C8B-B14F-4D97-AF65-F5344CB8AC3E}">
        <p14:creationId xmlns:p14="http://schemas.microsoft.com/office/powerpoint/2010/main" val="108916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F53C7-4D2F-40C3-8D55-8D9C91640CF8}" type="slidenum">
              <a:rPr lang="en-US" smtClean="0"/>
              <a:t>11</a:t>
            </a:fld>
            <a:endParaRPr lang="en-US"/>
          </a:p>
        </p:txBody>
      </p:sp>
    </p:spTree>
    <p:extLst>
      <p:ext uri="{BB962C8B-B14F-4D97-AF65-F5344CB8AC3E}">
        <p14:creationId xmlns:p14="http://schemas.microsoft.com/office/powerpoint/2010/main" val="1803447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41925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3958731" y="2370667"/>
            <a:ext cx="7474373"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958731" y="3602038"/>
            <a:ext cx="7474373"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2" y="31740"/>
            <a:ext cx="3648809"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8731" y="1030024"/>
            <a:ext cx="3178055" cy="1021082"/>
          </a:xfrm>
          <a:prstGeom prst="rect">
            <a:avLst/>
          </a:prstGeom>
        </p:spPr>
      </p:pic>
    </p:spTree>
    <p:extLst>
      <p:ext uri="{BB962C8B-B14F-4D97-AF65-F5344CB8AC3E}">
        <p14:creationId xmlns:p14="http://schemas.microsoft.com/office/powerpoint/2010/main" val="259661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14" y="1565491"/>
            <a:ext cx="12086492" cy="3376389"/>
          </a:xfrm>
          <a:prstGeom prst="rect">
            <a:avLst/>
          </a:prstGeom>
        </p:spPr>
      </p:pic>
      <p:sp>
        <p:nvSpPr>
          <p:cNvPr id="10" name="Rectangle 9"/>
          <p:cNvSpPr/>
          <p:nvPr userDrawn="1"/>
        </p:nvSpPr>
        <p:spPr>
          <a:xfrm>
            <a:off x="0" y="5007162"/>
            <a:ext cx="12192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4073031" y="5055140"/>
            <a:ext cx="7474373" cy="569648"/>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4073031" y="5716864"/>
            <a:ext cx="7474373"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462" y="344481"/>
            <a:ext cx="3178055" cy="1021082"/>
          </a:xfrm>
          <a:prstGeom prst="rect">
            <a:avLst/>
          </a:prstGeom>
        </p:spPr>
      </p:pic>
    </p:spTree>
    <p:extLst>
      <p:ext uri="{BB962C8B-B14F-4D97-AF65-F5344CB8AC3E}">
        <p14:creationId xmlns:p14="http://schemas.microsoft.com/office/powerpoint/2010/main" val="152002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4465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BottomPlaceholder"/>
          <p:cNvSpPr>
            <a:spLocks noChangeArrowheads="1"/>
          </p:cNvSpPr>
          <p:nvPr userDrawn="1"/>
        </p:nvSpPr>
        <p:spPr bwMode="auto">
          <a:xfrm>
            <a:off x="0" y="2283841"/>
            <a:ext cx="2984827" cy="4187763"/>
          </a:xfrm>
          <a:prstGeom prst="rect">
            <a:avLst/>
          </a:prstGeom>
          <a:solidFill>
            <a:schemeClr val="accent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3474500" y="3105357"/>
            <a:ext cx="6714779"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3474500" y="3711729"/>
            <a:ext cx="6714779"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1218768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0081" y="6574546"/>
            <a:ext cx="2226740" cy="1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984827" cy="2283840"/>
          </a:xfrm>
          <a:prstGeom prst="rect">
            <a:avLst/>
          </a:prstGeom>
          <a:solidFill>
            <a:srgbClr val="F8BF5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1727" y="1184667"/>
            <a:ext cx="3178055" cy="1021082"/>
          </a:xfrm>
          <a:prstGeom prst="rect">
            <a:avLst/>
          </a:prstGeom>
        </p:spPr>
      </p:pic>
    </p:spTree>
    <p:extLst>
      <p:ext uri="{BB962C8B-B14F-4D97-AF65-F5344CB8AC3E}">
        <p14:creationId xmlns:p14="http://schemas.microsoft.com/office/powerpoint/2010/main" val="44135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231773" y="155577"/>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Tree>
    <p:extLst>
      <p:ext uri="{BB962C8B-B14F-4D97-AF65-F5344CB8AC3E}">
        <p14:creationId xmlns:p14="http://schemas.microsoft.com/office/powerpoint/2010/main" val="318558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3" y="155577"/>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Tree>
    <p:extLst>
      <p:ext uri="{BB962C8B-B14F-4D97-AF65-F5344CB8AC3E}">
        <p14:creationId xmlns:p14="http://schemas.microsoft.com/office/powerpoint/2010/main" val="253810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56504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422217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02223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118218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53856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84190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105430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Massachusetts Department of Public Health       mass.gov/dph</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en-US" dirty="0"/>
              <a:t>Slide </a:t>
            </a:r>
            <a:fld id="{0BD109FE-154F-49E4-8D02-47A3E8B5008A}" type="slidenum">
              <a:rPr lang="en-US" altLang="en-US"/>
              <a:pPr>
                <a:defRPr/>
              </a:pPr>
              <a:t>‹#›</a:t>
            </a:fld>
            <a:endParaRPr lang="en-US" altLang="en-US" dirty="0"/>
          </a:p>
        </p:txBody>
      </p:sp>
    </p:spTree>
    <p:extLst>
      <p:ext uri="{BB962C8B-B14F-4D97-AF65-F5344CB8AC3E}">
        <p14:creationId xmlns:p14="http://schemas.microsoft.com/office/powerpoint/2010/main" val="109632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776320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34162" y="155577"/>
            <a:ext cx="11665737"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34163" y="1146379"/>
            <a:ext cx="11665736"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1" name="Rectangle 10"/>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2" name="Rectangle 11"/>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4" name="TextBox 3"/>
          <p:cNvSpPr txBox="1"/>
          <p:nvPr userDrawn="1"/>
        </p:nvSpPr>
        <p:spPr>
          <a:xfrm>
            <a:off x="11347940" y="6536954"/>
            <a:ext cx="844061"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50159" y="6480095"/>
            <a:ext cx="992485" cy="318877"/>
          </a:xfrm>
          <a:prstGeom prst="rect">
            <a:avLst/>
          </a:prstGeom>
        </p:spPr>
      </p:pic>
    </p:spTree>
    <p:extLst>
      <p:ext uri="{BB962C8B-B14F-4D97-AF65-F5344CB8AC3E}">
        <p14:creationId xmlns:p14="http://schemas.microsoft.com/office/powerpoint/2010/main" val="31178113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5145" y="1897675"/>
            <a:ext cx="8370536" cy="2927543"/>
          </a:xfrm>
        </p:spPr>
        <p:txBody>
          <a:bodyPr>
            <a:noAutofit/>
          </a:bodyPr>
          <a:lstStyle/>
          <a:p>
            <a:r>
              <a:rPr lang="en-US" sz="3600" dirty="0">
                <a:solidFill>
                  <a:schemeClr val="bg1"/>
                </a:solidFill>
                <a:cs typeface="Arial" panose="020B0604020202020204" pitchFamily="34" charset="0"/>
              </a:rPr>
              <a:t>Safe Patient Access to Emergency Care Workgroup</a:t>
            </a:r>
            <a:br>
              <a:rPr lang="en-US" sz="3600" dirty="0">
                <a:solidFill>
                  <a:schemeClr val="bg1"/>
                </a:solidFill>
                <a:cs typeface="Arial" panose="020B0604020202020204" pitchFamily="34" charset="0"/>
              </a:rPr>
            </a:br>
            <a:r>
              <a:rPr lang="en-US" sz="3600" dirty="0">
                <a:solidFill>
                  <a:schemeClr val="bg1"/>
                </a:solidFill>
                <a:cs typeface="Arial" panose="020B0604020202020204" pitchFamily="34" charset="0"/>
              </a:rPr>
              <a:t>November 2, 2021</a:t>
            </a:r>
          </a:p>
        </p:txBody>
      </p:sp>
      <p:sp>
        <p:nvSpPr>
          <p:cNvPr id="3" name="Title 1"/>
          <p:cNvSpPr txBox="1">
            <a:spLocks/>
          </p:cNvSpPr>
          <p:nvPr/>
        </p:nvSpPr>
        <p:spPr>
          <a:xfrm>
            <a:off x="601132" y="3979342"/>
            <a:ext cx="7842223" cy="25336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Tree>
    <p:extLst>
      <p:ext uri="{BB962C8B-B14F-4D97-AF65-F5344CB8AC3E}">
        <p14:creationId xmlns:p14="http://schemas.microsoft.com/office/powerpoint/2010/main" val="164200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1297-739F-445E-BE12-8DC76536D84B}"/>
              </a:ext>
            </a:extLst>
          </p:cNvPr>
          <p:cNvSpPr>
            <a:spLocks noGrp="1"/>
          </p:cNvSpPr>
          <p:nvPr>
            <p:ph type="title"/>
          </p:nvPr>
        </p:nvSpPr>
        <p:spPr/>
        <p:txBody>
          <a:bodyPr/>
          <a:lstStyle/>
          <a:p>
            <a:r>
              <a:rPr lang="en-US" dirty="0"/>
              <a:t>Framework: Wayfinding</a:t>
            </a:r>
          </a:p>
        </p:txBody>
      </p:sp>
      <p:sp>
        <p:nvSpPr>
          <p:cNvPr id="3" name="Content Placeholder 2">
            <a:extLst>
              <a:ext uri="{FF2B5EF4-FFF2-40B4-BE49-F238E27FC236}">
                <a16:creationId xmlns:a16="http://schemas.microsoft.com/office/drawing/2014/main" id="{DACAD3AA-54B7-4C61-96F9-EE99A8CC4501}"/>
              </a:ext>
            </a:extLst>
          </p:cNvPr>
          <p:cNvSpPr>
            <a:spLocks noGrp="1"/>
          </p:cNvSpPr>
          <p:nvPr>
            <p:ph idx="1"/>
          </p:nvPr>
        </p:nvSpPr>
        <p:spPr>
          <a:xfrm>
            <a:off x="278295" y="1166018"/>
            <a:ext cx="11529392" cy="5115512"/>
          </a:xfrm>
        </p:spPr>
        <p:txBody>
          <a:bodyPr>
            <a:normAutofit/>
          </a:bodyPr>
          <a:lstStyle/>
          <a:p>
            <a:pPr marL="0" indent="0">
              <a:spcBef>
                <a:spcPts val="0"/>
              </a:spcBef>
              <a:buNone/>
            </a:pPr>
            <a:r>
              <a:rPr lang="en-US" sz="2000" dirty="0"/>
              <a:t>Outside wayfinding should be considered for those walking and for those driving to the facility</a:t>
            </a:r>
            <a:r>
              <a:rPr lang="en-US" sz="2000" dirty="0">
                <a:solidFill>
                  <a:srgbClr val="FF0000"/>
                </a:solidFill>
                <a:effectLst/>
                <a:ea typeface="Calibri" panose="020F0502020204030204" pitchFamily="34" charset="0"/>
                <a:cs typeface="Times New Roman" panose="02020603050405020304" pitchFamily="18" charset="0"/>
              </a:rPr>
              <a:t>, with attention given to patient perception and behavior. ED areas should include vehicular and pedestrian access routes, starting from the perimeter of hospital grounds and continuing to ED parking and ED entry doors.</a:t>
            </a:r>
            <a:endParaRPr lang="en-US" sz="2000" dirty="0">
              <a:solidFill>
                <a:srgbClr val="FF0000"/>
              </a:solidFill>
            </a:endParaRPr>
          </a:p>
          <a:p>
            <a:pPr marL="0" indent="0">
              <a:spcBef>
                <a:spcPts val="0"/>
              </a:spcBef>
              <a:buNone/>
            </a:pPr>
            <a:endParaRPr lang="en-US" sz="1200" dirty="0"/>
          </a:p>
          <a:p>
            <a:pPr marL="0" indent="0">
              <a:spcBef>
                <a:spcPts val="0"/>
              </a:spcBef>
              <a:buNone/>
            </a:pPr>
            <a:r>
              <a:rPr lang="en-US" sz="2000" dirty="0"/>
              <a:t>Exterior and interior approaches to wayfinding should be coordinated.</a:t>
            </a:r>
          </a:p>
          <a:p>
            <a:pPr>
              <a:spcBef>
                <a:spcPts val="0"/>
              </a:spcBef>
            </a:pPr>
            <a:r>
              <a:rPr lang="en-US" sz="2000" dirty="0"/>
              <a:t>Exterior directional signs should be easily viewed from the street and located and sized so that drivers can read them when traveling at the local speed limit. </a:t>
            </a:r>
          </a:p>
          <a:p>
            <a:pPr>
              <a:spcBef>
                <a:spcPts val="0"/>
              </a:spcBef>
            </a:pPr>
            <a:r>
              <a:rPr lang="en-US" sz="2000" dirty="0"/>
              <a:t>Consistency should be used in the nomenclature of buildings. </a:t>
            </a:r>
          </a:p>
          <a:p>
            <a:pPr>
              <a:spcBef>
                <a:spcPts val="0"/>
              </a:spcBef>
            </a:pPr>
            <a:r>
              <a:rPr lang="en-US" sz="2000" dirty="0"/>
              <a:t>Directions should be clear to all users. </a:t>
            </a:r>
          </a:p>
          <a:p>
            <a:pPr>
              <a:spcBef>
                <a:spcPts val="0"/>
              </a:spcBef>
            </a:pPr>
            <a:r>
              <a:rPr lang="en-US" sz="2000" dirty="0"/>
              <a:t>A well-designed and located set of interior signs and clearly labeled directional maps should be located near the entrances. </a:t>
            </a:r>
          </a:p>
          <a:p>
            <a:pPr>
              <a:spcBef>
                <a:spcPts val="0"/>
              </a:spcBef>
            </a:pPr>
            <a:r>
              <a:rPr lang="en-US" sz="2000" dirty="0"/>
              <a:t>Symbols used on directional signage </a:t>
            </a:r>
            <a:r>
              <a:rPr lang="en-US" sz="2000" dirty="0">
                <a:solidFill>
                  <a:srgbClr val="FF0000"/>
                </a:solidFill>
              </a:rPr>
              <a:t>may</a:t>
            </a:r>
            <a:r>
              <a:rPr lang="en-US" sz="2000" dirty="0"/>
              <a:t> </a:t>
            </a:r>
            <a:r>
              <a:rPr lang="en-US" sz="2000" strike="sngStrike" dirty="0">
                <a:solidFill>
                  <a:srgbClr val="FF0000"/>
                </a:solidFill>
              </a:rPr>
              <a:t>should</a:t>
            </a:r>
            <a:r>
              <a:rPr lang="en-US" sz="2000" dirty="0"/>
              <a:t> be used in orientation maps for consistency and to assist users in finding primary destinations. </a:t>
            </a:r>
          </a:p>
        </p:txBody>
      </p:sp>
      <p:sp>
        <p:nvSpPr>
          <p:cNvPr id="4" name="Slide Number Placeholder 3">
            <a:extLst>
              <a:ext uri="{FF2B5EF4-FFF2-40B4-BE49-F238E27FC236}">
                <a16:creationId xmlns:a16="http://schemas.microsoft.com/office/drawing/2014/main" id="{AD9C9EEA-1F05-4347-8C13-41CA26CDBA8E}"/>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
        <p:nvSpPr>
          <p:cNvPr id="5" name="Arrow: Right 4">
            <a:extLst>
              <a:ext uri="{FF2B5EF4-FFF2-40B4-BE49-F238E27FC236}">
                <a16:creationId xmlns:a16="http://schemas.microsoft.com/office/drawing/2014/main" id="{58DBB3D4-71B6-427E-A069-8419F74BEAAE}"/>
              </a:ext>
            </a:extLst>
          </p:cNvPr>
          <p:cNvSpPr/>
          <p:nvPr/>
        </p:nvSpPr>
        <p:spPr>
          <a:xfrm>
            <a:off x="278295" y="3877751"/>
            <a:ext cx="341745" cy="2216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1919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8025-B114-4EF4-AEC3-616B05928D21}"/>
              </a:ext>
            </a:extLst>
          </p:cNvPr>
          <p:cNvSpPr>
            <a:spLocks noGrp="1"/>
          </p:cNvSpPr>
          <p:nvPr>
            <p:ph type="title"/>
          </p:nvPr>
        </p:nvSpPr>
        <p:spPr/>
        <p:txBody>
          <a:bodyPr/>
          <a:lstStyle/>
          <a:p>
            <a:r>
              <a:rPr lang="en-US" dirty="0"/>
              <a:t>Framework: Wayfinding</a:t>
            </a:r>
          </a:p>
        </p:txBody>
      </p:sp>
      <p:sp>
        <p:nvSpPr>
          <p:cNvPr id="3" name="Content Placeholder 2">
            <a:extLst>
              <a:ext uri="{FF2B5EF4-FFF2-40B4-BE49-F238E27FC236}">
                <a16:creationId xmlns:a16="http://schemas.microsoft.com/office/drawing/2014/main" id="{F7A7611C-7616-4EC5-A089-23F6244AAC87}"/>
              </a:ext>
            </a:extLst>
          </p:cNvPr>
          <p:cNvSpPr>
            <a:spLocks noGrp="1"/>
          </p:cNvSpPr>
          <p:nvPr>
            <p:ph idx="1"/>
          </p:nvPr>
        </p:nvSpPr>
        <p:spPr>
          <a:xfrm>
            <a:off x="619326" y="1166018"/>
            <a:ext cx="10972800" cy="4525963"/>
          </a:xfrm>
        </p:spPr>
        <p:txBody>
          <a:bodyPr/>
          <a:lstStyle/>
          <a:p>
            <a:pPr>
              <a:lnSpc>
                <a:spcPct val="107000"/>
              </a:lnSpc>
              <a:spcBef>
                <a:spcPts val="0"/>
              </a:spcBef>
            </a:pPr>
            <a:r>
              <a:rPr lang="en-US" sz="1800" dirty="0">
                <a:effectLst/>
                <a:ea typeface="Calibri" panose="020F0502020204030204" pitchFamily="34" charset="0"/>
                <a:cs typeface="Times New Roman" panose="02020603050405020304" pitchFamily="18" charset="0"/>
              </a:rPr>
              <a:t>Where symbols are used, a single symbol should be used to represent a single primary destination. </a:t>
            </a:r>
          </a:p>
          <a:p>
            <a:pPr>
              <a:lnSpc>
                <a:spcPct val="107000"/>
              </a:lnSpc>
              <a:spcBef>
                <a:spcPts val="0"/>
              </a:spcBef>
            </a:pPr>
            <a:r>
              <a:rPr lang="en-US" sz="1800" dirty="0">
                <a:effectLst/>
                <a:ea typeface="Calibri" panose="020F0502020204030204" pitchFamily="34" charset="0"/>
                <a:cs typeface="Times New Roman" panose="02020603050405020304" pitchFamily="18" charset="0"/>
              </a:rPr>
              <a:t>There should be adequate signs to direct people </a:t>
            </a:r>
            <a:r>
              <a:rPr lang="en-US" sz="1800" dirty="0">
                <a:solidFill>
                  <a:srgbClr val="FF0000"/>
                </a:solidFill>
                <a:effectLst/>
                <a:ea typeface="Calibri" panose="020F0502020204030204" pitchFamily="34" charset="0"/>
                <a:cs typeface="Times New Roman" panose="02020603050405020304" pitchFamily="18" charset="0"/>
              </a:rPr>
              <a:t>to and from </a:t>
            </a:r>
            <a:r>
              <a:rPr lang="en-US" sz="1800" strike="sngStrike" dirty="0">
                <a:solidFill>
                  <a:srgbClr val="FF0000"/>
                </a:solidFill>
                <a:effectLst/>
                <a:ea typeface="Calibri" panose="020F0502020204030204" pitchFamily="34" charset="0"/>
                <a:cs typeface="Times New Roman" panose="02020603050405020304" pitchFamily="18" charset="0"/>
              </a:rPr>
              <a:t>out of </a:t>
            </a:r>
            <a:r>
              <a:rPr lang="en-US" sz="1800" dirty="0">
                <a:solidFill>
                  <a:srgbClr val="FF0000"/>
                </a:solidFill>
                <a:effectLst/>
                <a:ea typeface="Calibri" panose="020F0502020204030204" pitchFamily="34" charset="0"/>
                <a:cs typeface="Times New Roman" panose="02020603050405020304" pitchFamily="18" charset="0"/>
              </a:rPr>
              <a:t>the </a:t>
            </a:r>
            <a:r>
              <a:rPr lang="en-US" sz="1800" dirty="0">
                <a:effectLst/>
                <a:ea typeface="Calibri" panose="020F0502020204030204" pitchFamily="34" charset="0"/>
                <a:cs typeface="Times New Roman" panose="02020603050405020304" pitchFamily="18" charset="0"/>
              </a:rPr>
              <a:t>facility, </a:t>
            </a:r>
            <a:r>
              <a:rPr lang="en-US" sz="1800" strike="sngStrike" dirty="0">
                <a:solidFill>
                  <a:srgbClr val="FF0000"/>
                </a:solidFill>
                <a:effectLst/>
                <a:ea typeface="Calibri" panose="020F0502020204030204" pitchFamily="34" charset="0"/>
                <a:cs typeface="Times New Roman" panose="02020603050405020304" pitchFamily="18" charset="0"/>
              </a:rPr>
              <a:t>back to </a:t>
            </a:r>
            <a:r>
              <a:rPr lang="en-US" sz="1800" dirty="0">
                <a:effectLst/>
                <a:ea typeface="Calibri" panose="020F0502020204030204" pitchFamily="34" charset="0"/>
                <a:cs typeface="Times New Roman" panose="02020603050405020304" pitchFamily="18" charset="0"/>
              </a:rPr>
              <a:t>parking and public transportation.</a:t>
            </a:r>
          </a:p>
          <a:p>
            <a:pPr>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Signs providing directions on the grounds of the facility should be placed at major decision points </a:t>
            </a:r>
            <a:r>
              <a:rPr lang="en-US" sz="1800" dirty="0">
                <a:solidFill>
                  <a:srgbClr val="FF0000"/>
                </a:solidFill>
                <a:effectLst/>
                <a:ea typeface="Calibri" panose="020F0502020204030204" pitchFamily="34" charset="0"/>
                <a:cs typeface="Calibri" panose="020F0502020204030204" pitchFamily="34" charset="0"/>
              </a:rPr>
              <a:t>with additional consideration of terrain and potential obstructions</a:t>
            </a:r>
            <a:r>
              <a:rPr lang="en-US" sz="1800" dirty="0">
                <a:effectLst/>
                <a:ea typeface="Calibri" panose="020F0502020204030204" pitchFamily="34" charset="0"/>
                <a:cs typeface="Times New Roman" panose="02020603050405020304" pitchFamily="18" charset="0"/>
              </a:rPr>
              <a:t>, including the following: Major intersections; Major destinations; Changes in buildings. </a:t>
            </a:r>
          </a:p>
          <a:p>
            <a:pPr>
              <a:lnSpc>
                <a:spcPct val="107000"/>
              </a:lnSpc>
              <a:spcBef>
                <a:spcPts val="0"/>
              </a:spcBef>
              <a:spcAft>
                <a:spcPts val="800"/>
              </a:spcAft>
            </a:pPr>
            <a:r>
              <a:rPr lang="en-US" sz="1800" strike="sngStrike" dirty="0">
                <a:solidFill>
                  <a:srgbClr val="FF0000"/>
                </a:solidFill>
                <a:ea typeface="Calibri" panose="020F0502020204030204" pitchFamily="34" charset="0"/>
                <a:cs typeface="Times New Roman" panose="02020603050405020304" pitchFamily="18" charset="0"/>
              </a:rPr>
              <a:t>If there are no major decision points, reassurance signs should be placed along the way. </a:t>
            </a:r>
            <a:r>
              <a:rPr lang="en-US" sz="1800" dirty="0">
                <a:solidFill>
                  <a:srgbClr val="FF0000"/>
                </a:solidFill>
                <a:effectLst/>
                <a:ea typeface="Calibri" panose="020F0502020204030204" pitchFamily="34" charset="0"/>
              </a:rPr>
              <a:t>If the distance between successive directional signs is greater than 250 feet, reinforcement directional signs shall be placed so that they are within sight of a patient once they have passed a directional sign on foot, or in a vehicle</a:t>
            </a:r>
            <a:r>
              <a:rPr lang="en-US" sz="1800" dirty="0">
                <a:solidFill>
                  <a:srgbClr val="FF0000"/>
                </a:solidFill>
                <a:effectLst/>
                <a:ea typeface="Calibri" panose="020F0502020204030204" pitchFamily="34" charset="0"/>
                <a:cs typeface="Times New Roman" panose="02020603050405020304" pitchFamily="18" charset="0"/>
              </a:rPr>
              <a:t>.</a:t>
            </a:r>
          </a:p>
          <a:p>
            <a:pPr>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Where applicable, separate p</a:t>
            </a:r>
            <a:r>
              <a:rPr lang="en-US" sz="1800" dirty="0">
                <a:solidFill>
                  <a:srgbClr val="000000"/>
                </a:solidFill>
                <a:effectLst/>
                <a:ea typeface="Calibri" panose="020F0502020204030204" pitchFamily="34" charset="0"/>
                <a:cs typeface="TrebuchetMS"/>
              </a:rPr>
              <a:t>atient entrances and ambulance entrances should be clearly identified and </a:t>
            </a:r>
            <a:r>
              <a:rPr lang="en-US" sz="1800" strike="sngStrike" dirty="0">
                <a:solidFill>
                  <a:srgbClr val="FF0000"/>
                </a:solidFill>
                <a:effectLst/>
                <a:ea typeface="Calibri" panose="020F0502020204030204" pitchFamily="34" charset="0"/>
                <a:cs typeface="TrebuchetMS"/>
              </a:rPr>
              <a:t>appropriately</a:t>
            </a:r>
            <a:r>
              <a:rPr lang="en-US" sz="1800" dirty="0">
                <a:solidFill>
                  <a:srgbClr val="000000"/>
                </a:solidFill>
                <a:effectLst/>
                <a:ea typeface="Calibri" panose="020F0502020204030204" pitchFamily="34" charset="0"/>
                <a:cs typeface="TrebuchetMS"/>
              </a:rPr>
              <a:t> included in wayfinding signs.  </a:t>
            </a:r>
            <a:r>
              <a:rPr lang="en-US" sz="1800" dirty="0">
                <a:solidFill>
                  <a:srgbClr val="FF0000"/>
                </a:solidFill>
                <a:effectLst/>
                <a:ea typeface="Calibri" panose="020F0502020204030204" pitchFamily="34" charset="0"/>
                <a:cs typeface="Calibri" panose="020F0502020204030204" pitchFamily="34" charset="0"/>
              </a:rPr>
              <a:t>Signage at ambulance entrances directing people to walk-in hospital entrances should be located so that people see it before getting to ambulance circulation.</a:t>
            </a:r>
            <a:r>
              <a:rPr lang="en-US" sz="1800" dirty="0">
                <a:solidFill>
                  <a:srgbClr val="FF0000"/>
                </a:solidFill>
                <a:effectLst/>
                <a:ea typeface="Calibri" panose="020F0502020204030204" pitchFamily="34" charset="0"/>
                <a:cs typeface="TrebuchetMS"/>
              </a:rPr>
              <a:t> </a:t>
            </a:r>
            <a:endParaRPr lang="en-US" sz="1800" dirty="0">
              <a:solidFill>
                <a:srgbClr val="FF0000"/>
              </a:solidFill>
              <a:effectLs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5A17505-D464-4C45-A510-513E2083553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dirty="0">
              <a:solidFill>
                <a:srgbClr val="464646">
                  <a:lumMod val="40000"/>
                  <a:lumOff val="60000"/>
                </a:srgbClr>
              </a:solidFill>
            </a:endParaRPr>
          </a:p>
        </p:txBody>
      </p:sp>
      <p:sp>
        <p:nvSpPr>
          <p:cNvPr id="5" name="Arrow: Right 4">
            <a:extLst>
              <a:ext uri="{FF2B5EF4-FFF2-40B4-BE49-F238E27FC236}">
                <a16:creationId xmlns:a16="http://schemas.microsoft.com/office/drawing/2014/main" id="{792E9FE6-D0E0-420B-9CD6-332923E9A0D8}"/>
              </a:ext>
            </a:extLst>
          </p:cNvPr>
          <p:cNvSpPr/>
          <p:nvPr/>
        </p:nvSpPr>
        <p:spPr>
          <a:xfrm>
            <a:off x="619326" y="3084947"/>
            <a:ext cx="341745" cy="2216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9000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866A-0D65-48D5-AF36-A4527DDCE384}"/>
              </a:ext>
            </a:extLst>
          </p:cNvPr>
          <p:cNvSpPr>
            <a:spLocks noGrp="1"/>
          </p:cNvSpPr>
          <p:nvPr>
            <p:ph type="title"/>
          </p:nvPr>
        </p:nvSpPr>
        <p:spPr/>
        <p:txBody>
          <a:bodyPr/>
          <a:lstStyle/>
          <a:p>
            <a:r>
              <a:rPr lang="en-US" dirty="0"/>
              <a:t>Framework: Security</a:t>
            </a:r>
          </a:p>
        </p:txBody>
      </p:sp>
      <p:sp>
        <p:nvSpPr>
          <p:cNvPr id="3" name="Content Placeholder 2">
            <a:extLst>
              <a:ext uri="{FF2B5EF4-FFF2-40B4-BE49-F238E27FC236}">
                <a16:creationId xmlns:a16="http://schemas.microsoft.com/office/drawing/2014/main" id="{F155429C-BB0E-4BF9-AFAF-98D92A8F15A1}"/>
              </a:ext>
            </a:extLst>
          </p:cNvPr>
          <p:cNvSpPr>
            <a:spLocks noGrp="1"/>
          </p:cNvSpPr>
          <p:nvPr>
            <p:ph idx="1"/>
          </p:nvPr>
        </p:nvSpPr>
        <p:spPr>
          <a:xfrm>
            <a:off x="344555" y="1166018"/>
            <a:ext cx="11463131" cy="5128765"/>
          </a:xfrm>
        </p:spPr>
        <p:txBody>
          <a:bodyPr>
            <a:normAutofit/>
          </a:bodyPr>
          <a:lstStyle/>
          <a:p>
            <a:pPr marL="0" indent="0">
              <a:spcBef>
                <a:spcPts val="0"/>
              </a:spcBef>
              <a:buNone/>
            </a:pPr>
            <a:r>
              <a:rPr lang="en-US" sz="1800" dirty="0"/>
              <a:t>Hospitals with EDs should conduct a comprehensive review </a:t>
            </a:r>
            <a:r>
              <a:rPr lang="en-US" sz="1800" dirty="0">
                <a:solidFill>
                  <a:srgbClr val="FF0000"/>
                </a:solidFill>
              </a:rPr>
              <a:t>of the effectiveness </a:t>
            </a:r>
            <a:r>
              <a:rPr lang="en-US" sz="1800" dirty="0"/>
              <a:t>of </a:t>
            </a:r>
            <a:r>
              <a:rPr lang="en-US" sz="1800" strike="sngStrike" dirty="0">
                <a:solidFill>
                  <a:srgbClr val="FF0000"/>
                </a:solidFill>
              </a:rPr>
              <a:t>exterior wayfinding and </a:t>
            </a:r>
            <a:r>
              <a:rPr lang="en-US" sz="1800" dirty="0"/>
              <a:t>security </a:t>
            </a:r>
            <a:r>
              <a:rPr lang="en-US" sz="1800" dirty="0">
                <a:solidFill>
                  <a:srgbClr val="FF0000"/>
                </a:solidFill>
              </a:rPr>
              <a:t>related to public access to the ED </a:t>
            </a:r>
            <a:r>
              <a:rPr lang="en-US" sz="1800" dirty="0"/>
              <a:t>and develop and maintain policies and procedures, </a:t>
            </a:r>
            <a:r>
              <a:rPr lang="en-US" sz="1800" dirty="0">
                <a:solidFill>
                  <a:srgbClr val="FF0000"/>
                </a:solidFill>
              </a:rPr>
              <a:t>design features and technology </a:t>
            </a:r>
            <a:r>
              <a:rPr lang="en-US" sz="1800" dirty="0"/>
              <a:t>regarding security </a:t>
            </a:r>
            <a:r>
              <a:rPr lang="en-US" sz="1800" strike="sngStrike" dirty="0">
                <a:solidFill>
                  <a:srgbClr val="FF0000"/>
                </a:solidFill>
              </a:rPr>
              <a:t>and wayfinding based upon the review t</a:t>
            </a:r>
            <a:r>
              <a:rPr lang="en-US" sz="1800" dirty="0">
                <a:solidFill>
                  <a:srgbClr val="FF0000"/>
                </a:solidFill>
                <a:effectLst/>
                <a:ea typeface="Calibri" panose="020F0502020204030204" pitchFamily="34" charset="0"/>
              </a:rPr>
              <a:t>aking the uniqueness of each hospital organization and facility into consideration. Significant changes to a facility’s exterior, entrance doors or access routes should trigger similar reviews</a:t>
            </a:r>
            <a:r>
              <a:rPr lang="en-US" sz="1800" dirty="0">
                <a:solidFill>
                  <a:srgbClr val="000000"/>
                </a:solidFill>
                <a:effectLst/>
                <a:ea typeface="Calibri" panose="020F0502020204030204" pitchFamily="34" charset="0"/>
                <a:cs typeface="TrebuchetMS"/>
              </a:rPr>
              <a:t>.</a:t>
            </a:r>
            <a:endParaRPr lang="en-US" sz="1800" dirty="0"/>
          </a:p>
          <a:p>
            <a:pPr marL="0" indent="0">
              <a:spcBef>
                <a:spcPts val="0"/>
              </a:spcBef>
              <a:buNone/>
            </a:pPr>
            <a:endParaRPr lang="en-US" sz="1800" dirty="0"/>
          </a:p>
          <a:p>
            <a:pPr marL="0" indent="0">
              <a:spcBef>
                <a:spcPts val="0"/>
              </a:spcBef>
              <a:buNone/>
            </a:pPr>
            <a:r>
              <a:rPr lang="en-US" sz="1800" dirty="0"/>
              <a:t>Policies and procedures should be reviewed annually and made available to DPH upon request. Policies and procedures must include, but not be limited to: </a:t>
            </a:r>
          </a:p>
          <a:p>
            <a:pPr>
              <a:spcBef>
                <a:spcPts val="0"/>
              </a:spcBef>
            </a:pPr>
            <a:r>
              <a:rPr lang="en-US" sz="1800" strike="sngStrike" dirty="0">
                <a:solidFill>
                  <a:srgbClr val="FF0000"/>
                </a:solidFill>
              </a:rPr>
              <a:t>The hospital’s system for surveillance of patient and visitor entries. </a:t>
            </a:r>
          </a:p>
          <a:p>
            <a:pPr>
              <a:spcBef>
                <a:spcPts val="0"/>
              </a:spcBef>
            </a:pPr>
            <a:r>
              <a:rPr lang="en-US" sz="1800" strike="sngStrike" dirty="0">
                <a:solidFill>
                  <a:srgbClr val="FF0000"/>
                </a:solidFill>
              </a:rPr>
              <a:t>The means by which and time intervals that surveillance is to be monitored. </a:t>
            </a:r>
            <a:endParaRPr lang="en-US" sz="1800" dirty="0">
              <a:solidFill>
                <a:srgbClr val="FF0000"/>
              </a:solidFill>
            </a:endParaRPr>
          </a:p>
          <a:p>
            <a:pPr marL="342900" marR="0" lvl="0" indent="-342900">
              <a:lnSpc>
                <a:spcPct val="107000"/>
              </a:lnSpc>
              <a:spcBef>
                <a:spcPts val="50"/>
              </a:spcBef>
              <a:spcAft>
                <a:spcPts val="800"/>
              </a:spcAft>
              <a:buFont typeface="Symbol" panose="05050102010706020507" pitchFamily="18" charset="2"/>
              <a:buChar char=""/>
            </a:pPr>
            <a:r>
              <a:rPr lang="en-US" sz="1800" u="none" strike="noStrike" dirty="0">
                <a:solidFill>
                  <a:srgbClr val="FF0000"/>
                </a:solidFill>
                <a:effectLst/>
                <a:ea typeface="TrebuchetMS"/>
                <a:cs typeface="Calibri" panose="020F0502020204030204" pitchFamily="34" charset="0"/>
              </a:rPr>
              <a:t>Site exterior access points and ED patient drop-off and walk-in areas should be monitored by the hospital using the most advanced technology available</a:t>
            </a:r>
            <a:r>
              <a:rPr lang="en-US" sz="1800" dirty="0">
                <a:effectLst/>
                <a:ea typeface="Calibri" panose="020F0502020204030204" pitchFamily="34" charset="0"/>
                <a:cs typeface="Calibri" panose="020F0502020204030204" pitchFamily="34" charset="0"/>
              </a:rPr>
              <a:t> </a:t>
            </a:r>
            <a:r>
              <a:rPr lang="en-US" sz="1800" u="none" strike="noStrike" dirty="0">
                <a:solidFill>
                  <a:srgbClr val="FF0000"/>
                </a:solidFill>
                <a:effectLst/>
                <a:ea typeface="TrebuchetMS"/>
                <a:cs typeface="Calibri" panose="020F0502020204030204" pitchFamily="34" charset="0"/>
              </a:rPr>
              <a:t>, including the ability to record and play back recordings for at least 24 hours. </a:t>
            </a:r>
            <a:r>
              <a:rPr lang="en-US" sz="1800" dirty="0">
                <a:solidFill>
                  <a:srgbClr val="FF0000"/>
                </a:solidFill>
                <a:effectLst/>
                <a:ea typeface="TrebuchetMS"/>
                <a:cs typeface="Calibri" panose="020F0502020204030204" pitchFamily="34" charset="0"/>
              </a:rPr>
              <a:t>ED patient drop-off and walk-in areas and main patient entry points should be sufficiently lighted for camera surveillance during all times of the day and night and in all types of weather</a:t>
            </a:r>
            <a:endParaRPr lang="en-US" sz="1800" dirty="0">
              <a:effectLst/>
              <a:ea typeface="Calibri" panose="020F0502020204030204" pitchFamily="34" charset="0"/>
              <a:cs typeface="Times New Roman" panose="02020603050405020304" pitchFamily="18" charset="0"/>
            </a:endParaRPr>
          </a:p>
          <a:p>
            <a:pPr>
              <a:spcBef>
                <a:spcPts val="0"/>
              </a:spcBef>
            </a:pPr>
            <a:endParaRPr lang="en-US" sz="1800" dirty="0">
              <a:solidFill>
                <a:srgbClr val="FF0000"/>
              </a:solidFill>
            </a:endParaRPr>
          </a:p>
        </p:txBody>
      </p:sp>
      <p:sp>
        <p:nvSpPr>
          <p:cNvPr id="4" name="Slide Number Placeholder 3">
            <a:extLst>
              <a:ext uri="{FF2B5EF4-FFF2-40B4-BE49-F238E27FC236}">
                <a16:creationId xmlns:a16="http://schemas.microsoft.com/office/drawing/2014/main" id="{CCE39DE9-9DA5-46BF-A02C-1C721F26AE9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Tree>
    <p:extLst>
      <p:ext uri="{BB962C8B-B14F-4D97-AF65-F5344CB8AC3E}">
        <p14:creationId xmlns:p14="http://schemas.microsoft.com/office/powerpoint/2010/main" val="235740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CCD7-0306-4AF9-8DB6-F683ED7A1041}"/>
              </a:ext>
            </a:extLst>
          </p:cNvPr>
          <p:cNvSpPr>
            <a:spLocks noGrp="1"/>
          </p:cNvSpPr>
          <p:nvPr>
            <p:ph type="title"/>
          </p:nvPr>
        </p:nvSpPr>
        <p:spPr/>
        <p:txBody>
          <a:bodyPr/>
          <a:lstStyle/>
          <a:p>
            <a:r>
              <a:rPr lang="en-US" dirty="0"/>
              <a:t>Framework: Security</a:t>
            </a:r>
          </a:p>
        </p:txBody>
      </p:sp>
      <p:sp>
        <p:nvSpPr>
          <p:cNvPr id="3" name="Content Placeholder 2">
            <a:extLst>
              <a:ext uri="{FF2B5EF4-FFF2-40B4-BE49-F238E27FC236}">
                <a16:creationId xmlns:a16="http://schemas.microsoft.com/office/drawing/2014/main" id="{1B0B3D9F-D8FD-45A5-92CE-334CC6AC4904}"/>
              </a:ext>
            </a:extLst>
          </p:cNvPr>
          <p:cNvSpPr>
            <a:spLocks noGrp="1"/>
          </p:cNvSpPr>
          <p:nvPr>
            <p:ph idx="1"/>
          </p:nvPr>
        </p:nvSpPr>
        <p:spPr>
          <a:xfrm>
            <a:off x="437322" y="1152940"/>
            <a:ext cx="11145078" cy="4973224"/>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ea typeface="Calibri" panose="020F0502020204030204" pitchFamily="34" charset="0"/>
                <a:cs typeface="Calibri" panose="020F0502020204030204" pitchFamily="34" charset="0"/>
              </a:rPr>
              <a:t>Security monitoring</a:t>
            </a:r>
            <a:r>
              <a:rPr lang="en-US" sz="1800" dirty="0">
                <a:solidFill>
                  <a:srgbClr val="000000"/>
                </a:solidFill>
                <a:effectLst/>
                <a:ea typeface="Calibri" panose="020F0502020204030204" pitchFamily="34" charset="0"/>
                <a:cs typeface="TrebuchetMS"/>
              </a:rPr>
              <a:t> policies, foot patrol policies, and staffing policies, including at ED and main entrances to the hospital. </a:t>
            </a:r>
            <a:endParaRPr lang="en-US" sz="18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800" dirty="0">
                <a:solidFill>
                  <a:srgbClr val="FF0000"/>
                </a:solidFill>
                <a:effectLst/>
                <a:ea typeface="TrebuchetMS"/>
                <a:cs typeface="Calibri" panose="020F0502020204030204" pitchFamily="34" charset="0"/>
              </a:rPr>
              <a:t>Hospital security desks, ED front desks, and other official-looking entry areas should be staffed 24/7 or provide a phone number that can connect patients with a staff member who can provide immediate assistance.</a:t>
            </a:r>
          </a:p>
          <a:p>
            <a:pPr marL="742950" marR="0" lvl="1" indent="-285750">
              <a:lnSpc>
                <a:spcPct val="107000"/>
              </a:lnSpc>
              <a:spcBef>
                <a:spcPts val="0"/>
              </a:spcBef>
              <a:spcAft>
                <a:spcPts val="800"/>
              </a:spcAft>
              <a:buFont typeface="Courier New" panose="02070309020205020404" pitchFamily="49" charset="0"/>
              <a:buChar char="o"/>
            </a:pPr>
            <a:r>
              <a:rPr lang="en-US" sz="1800" strike="sngStrike" dirty="0">
                <a:solidFill>
                  <a:srgbClr val="FF0000"/>
                </a:solidFill>
                <a:effectLst/>
                <a:ea typeface="Calibri" panose="020F0502020204030204" pitchFamily="34" charset="0"/>
                <a:cs typeface="Calibri" panose="020F0502020204030204" pitchFamily="34" charset="0"/>
              </a:rPr>
              <a:t>Special considerations for when an ED front desk is unstaffed.</a:t>
            </a:r>
            <a:endParaRPr lang="en-US" sz="1800" dirty="0">
              <a:solidFill>
                <a:srgbClr val="FF0000"/>
              </a:solidFill>
              <a:effectLst/>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solidFill>
                  <a:srgbClr val="000000"/>
                </a:solidFill>
                <a:effectLst/>
                <a:ea typeface="Calibri" panose="020F0502020204030204" pitchFamily="34" charset="0"/>
                <a:cs typeface="TrebuchetMS"/>
              </a:rPr>
              <a:t>Security staff should be trained on approaching patients and family who may have hesitancy interacting with security including for those people who may have criminal system involvement, people of color, members of the deaf/blind community and individuals with behavioral health conditions.</a:t>
            </a:r>
            <a:endParaRPr lang="en-US" sz="18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solidFill>
                  <a:srgbClr val="FF0000"/>
                </a:solidFill>
                <a:effectLst/>
                <a:ea typeface="Calibri" panose="020F0502020204030204" pitchFamily="34" charset="0"/>
                <a:cs typeface="TrebuchetMS"/>
              </a:rPr>
              <a:t>Security staff should be trained about disability access at the ED and how to communicate with a potential patient or family member who are d/Deaf/hard of hearing/Late deafened/Deaf Blind.  </a:t>
            </a:r>
            <a:endParaRPr lang="en-US" sz="1800" dirty="0">
              <a:solidFill>
                <a:srgbClr val="FF0000"/>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800" dirty="0">
                <a:solidFill>
                  <a:srgbClr val="FF0000"/>
                </a:solidFill>
                <a:effectLst/>
                <a:ea typeface="Calibri" panose="020F0502020204030204" pitchFamily="34" charset="0"/>
                <a:cs typeface="TrebuchetMS"/>
              </a:rPr>
              <a:t>Hospital and security staff should be trained on responsibilities when patients or families have difficulty finding or entering the ED, the requirements of EMTALA as it pertains to patient access, and other relevant concerns regarding exterior access to </a:t>
            </a:r>
            <a:r>
              <a:rPr lang="en-US" sz="1800" dirty="0" err="1">
                <a:solidFill>
                  <a:srgbClr val="FF0000"/>
                </a:solidFill>
                <a:effectLst/>
                <a:ea typeface="Calibri" panose="020F0502020204030204" pitchFamily="34" charset="0"/>
                <a:cs typeface="TrebuchetMS"/>
              </a:rPr>
              <a:t>EDs.</a:t>
            </a:r>
            <a:endParaRPr lang="en-US" sz="1800" dirty="0">
              <a:solidFill>
                <a:srgbClr val="FF0000"/>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8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A74B429-DCA6-4285-8AF2-57C2FD0F685F}"/>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Tree>
    <p:extLst>
      <p:ext uri="{BB962C8B-B14F-4D97-AF65-F5344CB8AC3E}">
        <p14:creationId xmlns:p14="http://schemas.microsoft.com/office/powerpoint/2010/main" val="272063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EDE7-E486-4ED1-B1B4-151AF982DF14}"/>
              </a:ext>
            </a:extLst>
          </p:cNvPr>
          <p:cNvSpPr>
            <a:spLocks noGrp="1"/>
          </p:cNvSpPr>
          <p:nvPr>
            <p:ph type="title"/>
          </p:nvPr>
        </p:nvSpPr>
        <p:spPr/>
        <p:txBody>
          <a:bodyPr/>
          <a:lstStyle/>
          <a:p>
            <a:r>
              <a:rPr lang="en-US" dirty="0"/>
              <a:t>Framework: Security</a:t>
            </a:r>
          </a:p>
        </p:txBody>
      </p:sp>
      <p:sp>
        <p:nvSpPr>
          <p:cNvPr id="3" name="Content Placeholder 2">
            <a:extLst>
              <a:ext uri="{FF2B5EF4-FFF2-40B4-BE49-F238E27FC236}">
                <a16:creationId xmlns:a16="http://schemas.microsoft.com/office/drawing/2014/main" id="{8696E11A-F584-4C3C-AF52-02016D0CC16F}"/>
              </a:ext>
            </a:extLst>
          </p:cNvPr>
          <p:cNvSpPr>
            <a:spLocks noGrp="1"/>
          </p:cNvSpPr>
          <p:nvPr>
            <p:ph idx="1"/>
          </p:nvPr>
        </p:nvSpPr>
        <p:spPr>
          <a:xfrm>
            <a:off x="344557" y="1192696"/>
            <a:ext cx="11237843" cy="4933467"/>
          </a:xfrm>
        </p:spPr>
        <p:txBody>
          <a:bodyPr>
            <a:normAutofit/>
          </a:bodyPr>
          <a:lstStyle/>
          <a:p>
            <a:pPr>
              <a:lnSpc>
                <a:spcPct val="107000"/>
              </a:lnSpc>
              <a:spcBef>
                <a:spcPts val="0"/>
              </a:spcBef>
            </a:pPr>
            <a:r>
              <a:rPr lang="en-US" sz="1800" dirty="0">
                <a:solidFill>
                  <a:srgbClr val="000000"/>
                </a:solidFill>
                <a:effectLst/>
                <a:ea typeface="Calibri" panose="020F0502020204030204" pitchFamily="34" charset="0"/>
                <a:cs typeface="TrebuchetMS"/>
              </a:rPr>
              <a:t>Usage of </a:t>
            </a:r>
            <a:r>
              <a:rPr lang="en-US" sz="1800" dirty="0">
                <a:solidFill>
                  <a:srgbClr val="FF0000"/>
                </a:solidFill>
                <a:effectLst/>
                <a:ea typeface="Calibri" panose="020F0502020204030204" pitchFamily="34" charset="0"/>
                <a:cs typeface="TrebuchetMS"/>
              </a:rPr>
              <a:t>lighted communications technology, such as </a:t>
            </a:r>
            <a:r>
              <a:rPr lang="en-US" sz="1800" dirty="0">
                <a:solidFill>
                  <a:srgbClr val="000000"/>
                </a:solidFill>
                <a:effectLst/>
                <a:ea typeface="Calibri" panose="020F0502020204030204" pitchFamily="34" charset="0"/>
                <a:cs typeface="TrebuchetMS"/>
              </a:rPr>
              <a:t>two-way </a:t>
            </a:r>
            <a:r>
              <a:rPr lang="en-US" sz="1800" dirty="0">
                <a:solidFill>
                  <a:srgbClr val="FF0000"/>
                </a:solidFill>
                <a:effectLst/>
                <a:ea typeface="Calibri" panose="020F0502020204030204" pitchFamily="34" charset="0"/>
                <a:cs typeface="TrebuchetMS"/>
              </a:rPr>
              <a:t>live</a:t>
            </a:r>
            <a:r>
              <a:rPr lang="en-US" sz="1800" dirty="0">
                <a:solidFill>
                  <a:srgbClr val="000000"/>
                </a:solidFill>
                <a:effectLst/>
                <a:ea typeface="Calibri" panose="020F0502020204030204" pitchFamily="34" charset="0"/>
                <a:cs typeface="TrebuchetMS"/>
              </a:rPr>
              <a:t> intercom systems </a:t>
            </a:r>
            <a:r>
              <a:rPr lang="en-US" sz="1800" dirty="0">
                <a:solidFill>
                  <a:srgbClr val="FF0000"/>
                </a:solidFill>
                <a:effectLst/>
                <a:ea typeface="Calibri" panose="020F0502020204030204" pitchFamily="34" charset="0"/>
                <a:cs typeface="TrebuchetMS"/>
              </a:rPr>
              <a:t>(video or audio) </a:t>
            </a:r>
            <a:r>
              <a:rPr lang="en-US" sz="1800" dirty="0">
                <a:solidFill>
                  <a:srgbClr val="000000"/>
                </a:solidFill>
                <a:effectLst/>
                <a:ea typeface="Calibri" panose="020F0502020204030204" pitchFamily="34" charset="0"/>
                <a:cs typeface="TrebuchetMS"/>
              </a:rPr>
              <a:t>with duress alarm features </a:t>
            </a:r>
            <a:r>
              <a:rPr lang="en-US" sz="1800" strike="sngStrike" dirty="0">
                <a:solidFill>
                  <a:srgbClr val="FF0000"/>
                </a:solidFill>
                <a:effectLst/>
                <a:ea typeface="Calibri" panose="020F0502020204030204" pitchFamily="34" charset="0"/>
                <a:cs typeface="TrebuchetMS"/>
              </a:rPr>
              <a:t>and the placement of these systems </a:t>
            </a:r>
            <a:r>
              <a:rPr lang="en-US" sz="1800" dirty="0">
                <a:solidFill>
                  <a:srgbClr val="000000"/>
                </a:solidFill>
                <a:effectLst/>
                <a:ea typeface="Calibri" panose="020F0502020204030204" pitchFamily="34" charset="0"/>
                <a:cs typeface="TrebuchetMS"/>
              </a:rPr>
              <a:t>across the hospital facility, which should at minimum contain communication devices at main entry doors and around hospital grounds as needed to communicate with </a:t>
            </a:r>
            <a:r>
              <a:rPr lang="en-US" sz="1800" dirty="0">
                <a:solidFill>
                  <a:srgbClr val="FF0000"/>
                </a:solidFill>
                <a:effectLst/>
                <a:ea typeface="Calibri" panose="020F0502020204030204" pitchFamily="34" charset="0"/>
                <a:cs typeface="TrebuchetMS"/>
              </a:rPr>
              <a:t>on-duty personnel </a:t>
            </a:r>
            <a:r>
              <a:rPr lang="en-US" sz="1800" strike="sngStrike" dirty="0">
                <a:solidFill>
                  <a:srgbClr val="FF0000"/>
                </a:solidFill>
                <a:effectLst/>
                <a:ea typeface="Calibri" panose="020F0502020204030204" pitchFamily="34" charset="0"/>
                <a:cs typeface="TrebuchetMS"/>
              </a:rPr>
              <a:t>ED staff</a:t>
            </a:r>
            <a:r>
              <a:rPr lang="en-US" sz="1800" dirty="0">
                <a:solidFill>
                  <a:srgbClr val="000000"/>
                </a:solidFill>
                <a:effectLst/>
                <a:ea typeface="Calibri" panose="020F0502020204030204" pitchFamily="34" charset="0"/>
                <a:cs typeface="TrebuchetMS"/>
              </a:rPr>
              <a:t>. </a:t>
            </a:r>
            <a:r>
              <a:rPr lang="en-US" sz="1800" dirty="0">
                <a:solidFill>
                  <a:srgbClr val="FF0000"/>
                </a:solidFill>
                <a:effectLst/>
                <a:ea typeface="Calibri" panose="020F0502020204030204" pitchFamily="34" charset="0"/>
                <a:cs typeface="TrebuchetMS"/>
              </a:rPr>
              <a:t>Such technology should be accessible to people with low vision, hearing loss, difficulties with speech and cognitive processing. </a:t>
            </a:r>
            <a:endParaRPr lang="en-US" sz="1800" dirty="0">
              <a:solidFill>
                <a:srgbClr val="FF0000"/>
              </a:solidFill>
              <a:ea typeface="Calibri" panose="020F0502020204030204" pitchFamily="34" charset="0"/>
              <a:cs typeface="Times New Roman" panose="02020603050405020304" pitchFamily="18" charset="0"/>
            </a:endParaRPr>
          </a:p>
          <a:p>
            <a:pPr lvl="1">
              <a:lnSpc>
                <a:spcPct val="107000"/>
              </a:lnSpc>
              <a:spcBef>
                <a:spcPts val="0"/>
              </a:spcBef>
            </a:pPr>
            <a:r>
              <a:rPr lang="en-US" sz="1800" dirty="0">
                <a:solidFill>
                  <a:srgbClr val="FF0000"/>
                </a:solidFill>
                <a:effectLst/>
                <a:ea typeface="Calibri" panose="020F0502020204030204" pitchFamily="34" charset="0"/>
                <a:cs typeface="TrebuchetMS"/>
              </a:rPr>
              <a:t>Such system should have Braille and also feature a visual “door is now open” green light and tactile alert.</a:t>
            </a:r>
          </a:p>
          <a:p>
            <a:pPr lvl="1">
              <a:lnSpc>
                <a:spcPct val="107000"/>
              </a:lnSpc>
              <a:spcBef>
                <a:spcPts val="0"/>
              </a:spcBef>
            </a:pPr>
            <a:r>
              <a:rPr lang="en-US" sz="1800" dirty="0">
                <a:solidFill>
                  <a:srgbClr val="FF0000"/>
                </a:solidFill>
                <a:ea typeface="Calibri" panose="020F0502020204030204" pitchFamily="34" charset="0"/>
                <a:cs typeface="TrebuchetMS"/>
              </a:rPr>
              <a:t>Could include emergency panic button stations that are well marked and lit, not dependent on audio</a:t>
            </a:r>
          </a:p>
          <a:p>
            <a:pPr marL="457200" lvl="1" indent="0">
              <a:lnSpc>
                <a:spcPct val="107000"/>
              </a:lnSpc>
              <a:spcBef>
                <a:spcPts val="0"/>
              </a:spcBef>
              <a:buNone/>
            </a:pPr>
            <a:endParaRPr lang="en-US" sz="1800" dirty="0">
              <a:solidFill>
                <a:srgbClr val="000000"/>
              </a:solidFill>
              <a:effectLst/>
              <a:ea typeface="Calibri" panose="020F0502020204030204" pitchFamily="34" charset="0"/>
              <a:cs typeface="TrebuchetMS"/>
            </a:endParaRPr>
          </a:p>
          <a:p>
            <a:pPr>
              <a:lnSpc>
                <a:spcPct val="107000"/>
              </a:lnSpc>
              <a:spcBef>
                <a:spcPts val="0"/>
              </a:spcBef>
            </a:pPr>
            <a:r>
              <a:rPr lang="en-US" sz="1800" dirty="0">
                <a:solidFill>
                  <a:srgbClr val="000000"/>
                </a:solidFill>
                <a:effectLst/>
                <a:ea typeface="Calibri" panose="020F0502020204030204" pitchFamily="34" charset="0"/>
                <a:cs typeface="TrebuchetMS"/>
              </a:rPr>
              <a:t>Exterior wayfinding and access policies including vehicular and pedestrian entries to the hospital site, circulation to and from ED parking, information signage, wayfinding-related lighting. </a:t>
            </a:r>
            <a:r>
              <a:rPr lang="en-US" sz="1800" dirty="0">
                <a:effectLst/>
                <a:ea typeface="Calibri" panose="020F0502020204030204" pitchFamily="34" charset="0"/>
                <a:cs typeface="Times New Roman" panose="02020603050405020304" pitchFamily="18" charset="0"/>
              </a:rPr>
              <a:t> </a:t>
            </a:r>
          </a:p>
          <a:p>
            <a:pPr marL="0" indent="0">
              <a:lnSpc>
                <a:spcPct val="107000"/>
              </a:lnSpc>
              <a:spcBef>
                <a:spcPts val="0"/>
              </a:spcBef>
              <a:buNone/>
            </a:pPr>
            <a:endParaRPr lang="en-US" sz="1800" dirty="0">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dirty="0">
                <a:solidFill>
                  <a:srgbClr val="FF0000"/>
                </a:solidFill>
                <a:effectLst/>
                <a:ea typeface="Calibri" panose="020F0502020204030204" pitchFamily="34" charset="0"/>
                <a:cs typeface="TrebuchetMS"/>
              </a:rPr>
              <a:t>Patient parking areas should be equipped with emergency call boxes that connect to on-duty personnel for 24/7 assistance.</a:t>
            </a:r>
            <a:endParaRPr lang="en-US" sz="1800" dirty="0">
              <a:solidFill>
                <a:srgbClr val="FF0000"/>
              </a:solidFill>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20A19B4-DBB7-4971-B1BB-6C985970EDB2}"/>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14</a:t>
            </a:fld>
            <a:endParaRPr lang="en-US" dirty="0">
              <a:solidFill>
                <a:srgbClr val="464646">
                  <a:lumMod val="40000"/>
                  <a:lumOff val="60000"/>
                </a:srgbClr>
              </a:solidFill>
            </a:endParaRPr>
          </a:p>
        </p:txBody>
      </p:sp>
      <p:sp>
        <p:nvSpPr>
          <p:cNvPr id="5" name="Arrow: Right 4">
            <a:extLst>
              <a:ext uri="{FF2B5EF4-FFF2-40B4-BE49-F238E27FC236}">
                <a16:creationId xmlns:a16="http://schemas.microsoft.com/office/drawing/2014/main" id="{756D7F97-B14D-41C9-B3DE-E219E8155176}"/>
              </a:ext>
            </a:extLst>
          </p:cNvPr>
          <p:cNvSpPr/>
          <p:nvPr/>
        </p:nvSpPr>
        <p:spPr>
          <a:xfrm>
            <a:off x="297259" y="1293093"/>
            <a:ext cx="341745" cy="2216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918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D1F4-6722-4615-B4AC-B9905947A997}"/>
              </a:ext>
            </a:extLst>
          </p:cNvPr>
          <p:cNvSpPr>
            <a:spLocks noGrp="1"/>
          </p:cNvSpPr>
          <p:nvPr>
            <p:ph type="title"/>
          </p:nvPr>
        </p:nvSpPr>
        <p:spPr/>
        <p:txBody>
          <a:bodyPr/>
          <a:lstStyle/>
          <a:p>
            <a:r>
              <a:rPr lang="en-US" dirty="0"/>
              <a:t>Framework: Security</a:t>
            </a:r>
          </a:p>
        </p:txBody>
      </p:sp>
      <p:sp>
        <p:nvSpPr>
          <p:cNvPr id="3" name="Content Placeholder 2">
            <a:extLst>
              <a:ext uri="{FF2B5EF4-FFF2-40B4-BE49-F238E27FC236}">
                <a16:creationId xmlns:a16="http://schemas.microsoft.com/office/drawing/2014/main" id="{EC70786A-C19F-402E-95E0-EEC938971095}"/>
              </a:ext>
            </a:extLst>
          </p:cNvPr>
          <p:cNvSpPr>
            <a:spLocks noGrp="1"/>
          </p:cNvSpPr>
          <p:nvPr>
            <p:ph idx="1"/>
          </p:nvPr>
        </p:nvSpPr>
        <p:spPr>
          <a:xfrm>
            <a:off x="592822" y="1152940"/>
            <a:ext cx="10989578" cy="4973224"/>
          </a:xfrm>
        </p:spPr>
        <p:txBody>
          <a:bodyPr>
            <a:normAutofit/>
          </a:bodyPr>
          <a:lstStyle/>
          <a:p>
            <a:pPr marL="0" indent="0">
              <a:spcBef>
                <a:spcPts val="0"/>
              </a:spcBef>
              <a:buNone/>
            </a:pPr>
            <a:r>
              <a:rPr lang="en-US" sz="1800" dirty="0"/>
              <a:t>Hospitals must conduct an annual comprehensive review of </a:t>
            </a:r>
            <a:r>
              <a:rPr lang="en-US" sz="1800" dirty="0">
                <a:solidFill>
                  <a:srgbClr val="FF0000"/>
                </a:solidFill>
              </a:rPr>
              <a:t>the effectiveness of their </a:t>
            </a:r>
            <a:r>
              <a:rPr lang="en-US" sz="1800" dirty="0"/>
              <a:t>exterior wayfinding and </a:t>
            </a:r>
            <a:r>
              <a:rPr lang="en-US" sz="1800" strike="sngStrike" dirty="0">
                <a:solidFill>
                  <a:srgbClr val="FF0000"/>
                </a:solidFill>
              </a:rPr>
              <a:t>security</a:t>
            </a:r>
            <a:r>
              <a:rPr lang="en-US" sz="1800" dirty="0">
                <a:solidFill>
                  <a:srgbClr val="FF0000"/>
                </a:solidFill>
              </a:rPr>
              <a:t> </a:t>
            </a:r>
            <a:r>
              <a:rPr lang="en-US" sz="1800" dirty="0">
                <a:solidFill>
                  <a:srgbClr val="C82505"/>
                </a:solidFill>
                <a:effectLst/>
                <a:ea typeface="Calibri" panose="020F0502020204030204" pitchFamily="34" charset="0"/>
              </a:rPr>
              <a:t>l</a:t>
            </a:r>
            <a:r>
              <a:rPr lang="en-US" sz="1800" dirty="0">
                <a:solidFill>
                  <a:srgbClr val="FF0000"/>
                </a:solidFill>
                <a:effectLst/>
                <a:ea typeface="Calibri" panose="020F0502020204030204" pitchFamily="34" charset="0"/>
              </a:rPr>
              <a:t>ighting and maintain and update policies and procedures, design features and technology based upon the review, taking the uniqueness of each hospital organization and facility into consideration. Significant changes to a facility’s exterior, entrance doors or access routes should trigger similar reviews</a:t>
            </a:r>
            <a:r>
              <a:rPr lang="en-US" sz="1800" dirty="0"/>
              <a:t>. </a:t>
            </a:r>
          </a:p>
          <a:p>
            <a:pPr marL="0" indent="0">
              <a:spcBef>
                <a:spcPts val="0"/>
              </a:spcBef>
              <a:buNone/>
            </a:pPr>
            <a:endParaRPr lang="en-US" sz="1800" dirty="0"/>
          </a:p>
          <a:p>
            <a:pPr marL="0" indent="0">
              <a:spcBef>
                <a:spcPts val="0"/>
              </a:spcBef>
              <a:buNone/>
            </a:pPr>
            <a:r>
              <a:rPr lang="en-US" sz="1800" dirty="0"/>
              <a:t>The review: </a:t>
            </a:r>
          </a:p>
          <a:p>
            <a:pPr>
              <a:spcBef>
                <a:spcPts val="0"/>
              </a:spcBef>
            </a:pPr>
            <a:r>
              <a:rPr lang="en-US" sz="1800" dirty="0"/>
              <a:t>Should be conducted during daylight and after dark. </a:t>
            </a:r>
          </a:p>
          <a:p>
            <a:pPr>
              <a:spcBef>
                <a:spcPts val="0"/>
              </a:spcBef>
            </a:pPr>
            <a:r>
              <a:rPr lang="en-US" sz="1800" dirty="0"/>
              <a:t>May consider reviews submitted through the hospital’s ED survey, or the Patient and Family Advisory Council regarding physical access to the ED. </a:t>
            </a:r>
          </a:p>
          <a:p>
            <a:pPr>
              <a:spcBef>
                <a:spcPts val="0"/>
              </a:spcBef>
            </a:pPr>
            <a:r>
              <a:rPr lang="en-US" sz="1800" dirty="0"/>
              <a:t>May include reviewers soliciting patient and family input about needed wayfinding and other improvements to ED exterior access. </a:t>
            </a:r>
          </a:p>
          <a:p>
            <a:pPr marL="342900" marR="0" lvl="0" indent="-342900">
              <a:lnSpc>
                <a:spcPct val="107000"/>
              </a:lnSpc>
              <a:spcBef>
                <a:spcPts val="0"/>
              </a:spcBef>
              <a:spcAft>
                <a:spcPts val="0"/>
              </a:spcAft>
              <a:buFont typeface="Symbol" panose="05050102010706020507" pitchFamily="18" charset="2"/>
              <a:buChar char=""/>
            </a:pPr>
            <a:r>
              <a:rPr lang="en-US" sz="1800" dirty="0"/>
              <a:t>Should include facility maintenance staff to ensure footpaths</a:t>
            </a:r>
            <a:r>
              <a:rPr lang="en-US" sz="1800" dirty="0">
                <a:solidFill>
                  <a:srgbClr val="FF0000"/>
                </a:solidFill>
              </a:rPr>
              <a:t>, lighting</a:t>
            </a:r>
            <a:r>
              <a:rPr lang="en-US" sz="1800" dirty="0"/>
              <a:t> and signs are maintained and kept clear of debris </a:t>
            </a:r>
            <a:r>
              <a:rPr lang="en-US" sz="1800" dirty="0">
                <a:solidFill>
                  <a:srgbClr val="FF0000"/>
                </a:solidFill>
                <a:effectLst/>
                <a:ea typeface="Calibri" panose="020F0502020204030204" pitchFamily="34" charset="0"/>
                <a:cs typeface="Calibri" panose="020F0502020204030204" pitchFamily="34" charset="0"/>
              </a:rPr>
              <a:t>and are not obscured by vegetation or snow or other physical obstructions, with reasonable allowances when weather conditions are extreme. </a:t>
            </a:r>
            <a:endParaRPr lang="en-US" sz="1800" dirty="0">
              <a:solidFill>
                <a:srgbClr val="FF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FF0000"/>
                </a:solidFill>
                <a:ea typeface="Calibri" panose="020F0502020204030204" pitchFamily="34" charset="0"/>
                <a:cs typeface="Calibri" panose="020F0502020204030204" pitchFamily="34" charset="0"/>
              </a:rPr>
              <a:t>S</a:t>
            </a:r>
            <a:r>
              <a:rPr lang="en-US" sz="1800" dirty="0">
                <a:solidFill>
                  <a:srgbClr val="FF0000"/>
                </a:solidFill>
                <a:effectLst/>
                <a:ea typeface="Calibri" panose="020F0502020204030204" pitchFamily="34" charset="0"/>
                <a:cs typeface="Calibri" panose="020F0502020204030204" pitchFamily="34" charset="0"/>
              </a:rPr>
              <a:t>hould be multi-departmental, including security, facilities and ED personnel at minimum.</a:t>
            </a:r>
          </a:p>
        </p:txBody>
      </p:sp>
      <p:sp>
        <p:nvSpPr>
          <p:cNvPr id="4" name="Slide Number Placeholder 3">
            <a:extLst>
              <a:ext uri="{FF2B5EF4-FFF2-40B4-BE49-F238E27FC236}">
                <a16:creationId xmlns:a16="http://schemas.microsoft.com/office/drawing/2014/main" id="{EC6DF777-4F41-4112-958C-ED10D99A011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15</a:t>
            </a:fld>
            <a:endParaRPr lang="en-US" dirty="0">
              <a:solidFill>
                <a:srgbClr val="464646">
                  <a:lumMod val="40000"/>
                  <a:lumOff val="60000"/>
                </a:srgbClr>
              </a:solidFill>
            </a:endParaRPr>
          </a:p>
        </p:txBody>
      </p:sp>
    </p:spTree>
    <p:extLst>
      <p:ext uri="{BB962C8B-B14F-4D97-AF65-F5344CB8AC3E}">
        <p14:creationId xmlns:p14="http://schemas.microsoft.com/office/powerpoint/2010/main" val="47095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E4DAD-8DA5-4B30-B586-49A8721C54BA}"/>
              </a:ext>
            </a:extLst>
          </p:cNvPr>
          <p:cNvSpPr>
            <a:spLocks noGrp="1"/>
          </p:cNvSpPr>
          <p:nvPr>
            <p:ph type="title"/>
          </p:nvPr>
        </p:nvSpPr>
        <p:spPr/>
        <p:txBody>
          <a:bodyPr/>
          <a:lstStyle/>
          <a:p>
            <a:r>
              <a:rPr lang="en-US" dirty="0"/>
              <a:t>Framework: Lighting</a:t>
            </a:r>
          </a:p>
        </p:txBody>
      </p:sp>
      <p:sp>
        <p:nvSpPr>
          <p:cNvPr id="3" name="Content Placeholder 2">
            <a:extLst>
              <a:ext uri="{FF2B5EF4-FFF2-40B4-BE49-F238E27FC236}">
                <a16:creationId xmlns:a16="http://schemas.microsoft.com/office/drawing/2014/main" id="{0BF83955-2F5B-441B-9865-11923851C60E}"/>
              </a:ext>
            </a:extLst>
          </p:cNvPr>
          <p:cNvSpPr>
            <a:spLocks noGrp="1"/>
          </p:cNvSpPr>
          <p:nvPr>
            <p:ph idx="1"/>
          </p:nvPr>
        </p:nvSpPr>
        <p:spPr/>
        <p:txBody>
          <a:bodyPr/>
          <a:lstStyle/>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Lighting should be designed, installed, and maintained to be compliant with published industry standards. </a:t>
            </a:r>
          </a:p>
          <a:p>
            <a:pPr marL="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Hospital signs and wayfinding signs should be sufficiently lit to allow drivers and pedestrians to see signs. </a:t>
            </a:r>
          </a:p>
          <a:p>
            <a:pPr marL="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 patient drop-off and entry areas should be well lit in order for such areas to stand out from a distance and be at least as brightly lighted as other entrances. </a:t>
            </a:r>
          </a:p>
          <a:p>
            <a:endParaRPr lang="en-US" dirty="0"/>
          </a:p>
        </p:txBody>
      </p:sp>
      <p:sp>
        <p:nvSpPr>
          <p:cNvPr id="4" name="Slide Number Placeholder 3">
            <a:extLst>
              <a:ext uri="{FF2B5EF4-FFF2-40B4-BE49-F238E27FC236}">
                <a16:creationId xmlns:a16="http://schemas.microsoft.com/office/drawing/2014/main" id="{C6346C02-9AF1-493B-B13D-C3C499122085}"/>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16</a:t>
            </a:fld>
            <a:endParaRPr lang="en-US" dirty="0">
              <a:solidFill>
                <a:srgbClr val="464646">
                  <a:lumMod val="40000"/>
                  <a:lumOff val="60000"/>
                </a:srgbClr>
              </a:solidFill>
            </a:endParaRPr>
          </a:p>
        </p:txBody>
      </p:sp>
    </p:spTree>
    <p:extLst>
      <p:ext uri="{BB962C8B-B14F-4D97-AF65-F5344CB8AC3E}">
        <p14:creationId xmlns:p14="http://schemas.microsoft.com/office/powerpoint/2010/main" val="271341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D7BE-D4A9-4355-B14D-5B48209EB15C}"/>
              </a:ext>
            </a:extLst>
          </p:cNvPr>
          <p:cNvSpPr>
            <a:spLocks noGrp="1"/>
          </p:cNvSpPr>
          <p:nvPr>
            <p:ph type="title"/>
          </p:nvPr>
        </p:nvSpPr>
        <p:spPr/>
        <p:txBody>
          <a:bodyPr/>
          <a:lstStyle/>
          <a:p>
            <a:r>
              <a:rPr lang="en-US" dirty="0"/>
              <a:t>Framework: Other Considerations</a:t>
            </a:r>
          </a:p>
        </p:txBody>
      </p:sp>
      <p:sp>
        <p:nvSpPr>
          <p:cNvPr id="3" name="Content Placeholder 2">
            <a:extLst>
              <a:ext uri="{FF2B5EF4-FFF2-40B4-BE49-F238E27FC236}">
                <a16:creationId xmlns:a16="http://schemas.microsoft.com/office/drawing/2014/main" id="{427389D9-60AD-4AB0-8834-FCB93869330A}"/>
              </a:ext>
            </a:extLst>
          </p:cNvPr>
          <p:cNvSpPr>
            <a:spLocks noGrp="1"/>
          </p:cNvSpPr>
          <p:nvPr>
            <p:ph idx="1"/>
          </p:nvPr>
        </p:nvSpPr>
        <p:spPr>
          <a:xfrm>
            <a:off x="384313" y="1152940"/>
            <a:ext cx="11198087" cy="4973224"/>
          </a:xfrm>
        </p:spPr>
        <p:txBody>
          <a:bodyPr>
            <a:noAutofit/>
          </a:bodyPr>
          <a:lstStyle/>
          <a:p>
            <a:r>
              <a:rPr lang="en-US" sz="1600" dirty="0">
                <a:effectLst/>
                <a:ea typeface="Calibri" panose="020F0502020204030204" pitchFamily="34" charset="0"/>
                <a:cs typeface="Times New Roman" panose="02020603050405020304" pitchFamily="18" charset="0"/>
              </a:rPr>
              <a:t>Hospitals must list physical addresses for ED entrance on website. </a:t>
            </a:r>
          </a:p>
          <a:p>
            <a:r>
              <a:rPr lang="en-US" sz="1600" dirty="0">
                <a:effectLst/>
                <a:ea typeface="Calibri" panose="020F0502020204030204" pitchFamily="34" charset="0"/>
                <a:cs typeface="Times New Roman" panose="02020603050405020304" pitchFamily="18" charset="0"/>
              </a:rPr>
              <a:t>Hospitals should document and make available to DPH upon request policies and procedures relating to lighting, wayfinding, and signage in case of a temporary </a:t>
            </a:r>
            <a:r>
              <a:rPr lang="en-US" sz="1600" dirty="0">
                <a:solidFill>
                  <a:srgbClr val="FF0000"/>
                </a:solidFill>
                <a:effectLst/>
                <a:ea typeface="Calibri" panose="020F0502020204030204" pitchFamily="34" charset="0"/>
                <a:cs typeface="Times New Roman" panose="02020603050405020304" pitchFamily="18" charset="0"/>
              </a:rPr>
              <a:t>or permanent </a:t>
            </a:r>
            <a:r>
              <a:rPr lang="en-US" sz="1600" dirty="0">
                <a:effectLst/>
                <a:ea typeface="Calibri" panose="020F0502020204030204" pitchFamily="34" charset="0"/>
                <a:cs typeface="Times New Roman" panose="02020603050405020304" pitchFamily="18" charset="0"/>
              </a:rPr>
              <a:t>re-location </a:t>
            </a:r>
            <a:r>
              <a:rPr lang="en-US" sz="1600" dirty="0">
                <a:solidFill>
                  <a:srgbClr val="FF0000"/>
                </a:solidFill>
                <a:effectLst/>
                <a:ea typeface="Calibri" panose="020F0502020204030204" pitchFamily="34" charset="0"/>
                <a:cs typeface="Times New Roman" panose="02020603050405020304" pitchFamily="18" charset="0"/>
              </a:rPr>
              <a:t>or closure </a:t>
            </a:r>
            <a:r>
              <a:rPr lang="en-US" sz="1600" dirty="0">
                <a:effectLst/>
                <a:ea typeface="Calibri" panose="020F0502020204030204" pitchFamily="34" charset="0"/>
                <a:cs typeface="Times New Roman" panose="02020603050405020304" pitchFamily="18" charset="0"/>
              </a:rPr>
              <a:t>of a known ED entrance. </a:t>
            </a:r>
          </a:p>
          <a:p>
            <a:r>
              <a:rPr lang="en-US" sz="1600" dirty="0">
                <a:solidFill>
                  <a:srgbClr val="FF0000"/>
                </a:solidFill>
                <a:effectLst/>
                <a:ea typeface="Calibri" panose="020F0502020204030204" pitchFamily="34" charset="0"/>
                <a:cs typeface="TrebuchetMS"/>
              </a:rPr>
              <a:t>Hospitals may consider</a:t>
            </a:r>
            <a:r>
              <a:rPr lang="en-US" sz="1600" dirty="0">
                <a:solidFill>
                  <a:srgbClr val="FF0000"/>
                </a:solidFill>
                <a:ea typeface="Calibri" panose="020F0502020204030204" pitchFamily="34" charset="0"/>
                <a:cs typeface="Times New Roman" panose="02020603050405020304" pitchFamily="18" charset="0"/>
              </a:rPr>
              <a:t>:</a:t>
            </a:r>
          </a:p>
          <a:p>
            <a:pPr lvl="1" indent="-342900">
              <a:lnSpc>
                <a:spcPct val="107000"/>
              </a:lnSpc>
              <a:spcBef>
                <a:spcPts val="0"/>
              </a:spcBef>
              <a:buFont typeface="Symbol" panose="05050102010706020507" pitchFamily="18" charset="2"/>
              <a:buChar char=""/>
            </a:pPr>
            <a:r>
              <a:rPr lang="en-US" sz="1600" dirty="0">
                <a:solidFill>
                  <a:srgbClr val="FF0000"/>
                </a:solidFill>
                <a:effectLst/>
                <a:ea typeface="Calibri" panose="020F0502020204030204" pitchFamily="34" charset="0"/>
                <a:cs typeface="TrebuchetMS"/>
              </a:rPr>
              <a:t>Ensuring that its ED has a unique address for GPS navigation purposes</a:t>
            </a:r>
            <a:endParaRPr lang="en-US" sz="1600" dirty="0">
              <a:solidFill>
                <a:srgbClr val="FF0000"/>
              </a:solidFill>
              <a:effectLst/>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1600" dirty="0">
                <a:solidFill>
                  <a:srgbClr val="FF0000"/>
                </a:solidFill>
                <a:effectLst/>
                <a:ea typeface="Calibri" panose="020F0502020204030204" pitchFamily="34" charset="0"/>
                <a:cs typeface="TrebuchetMS"/>
              </a:rPr>
              <a:t>Working with major navigation companies to make sure offsite and onsite drivers and pedestrians can use navigation apps to find the hospital ED. </a:t>
            </a:r>
            <a:endParaRPr lang="en-US" sz="1600" dirty="0">
              <a:solidFill>
                <a:srgbClr val="FF0000"/>
              </a:solidFill>
              <a:effectLst/>
              <a:ea typeface="Calibri" panose="020F0502020204030204" pitchFamily="34" charset="0"/>
              <a:cs typeface="Times New Roman" panose="02020603050405020304" pitchFamily="18" charset="0"/>
            </a:endParaRPr>
          </a:p>
          <a:p>
            <a:pPr lvl="1" indent="-342900">
              <a:lnSpc>
                <a:spcPct val="107000"/>
              </a:lnSpc>
              <a:spcBef>
                <a:spcPts val="0"/>
              </a:spcBef>
              <a:spcAft>
                <a:spcPts val="800"/>
              </a:spcAft>
              <a:buFont typeface="Symbol" panose="05050102010706020507" pitchFamily="18" charset="2"/>
              <a:buChar char=""/>
            </a:pPr>
            <a:r>
              <a:rPr lang="en-US" sz="1600" dirty="0">
                <a:solidFill>
                  <a:srgbClr val="FF0000"/>
                </a:solidFill>
                <a:effectLst/>
                <a:ea typeface="Calibri" panose="020F0502020204030204" pitchFamily="34" charset="0"/>
                <a:cs typeface="TrebuchetMS"/>
              </a:rPr>
              <a:t>Working with appropriate local and/or state officials to determine locations for offsite hospital “trailblazer signs on public property. When possible, the signs should include the name of the hospital and the universal symbol for emergency care for hospitals that have </a:t>
            </a:r>
            <a:r>
              <a:rPr lang="en-US" sz="1600" dirty="0" err="1">
                <a:solidFill>
                  <a:srgbClr val="FF0000"/>
                </a:solidFill>
                <a:effectLst/>
                <a:ea typeface="Calibri" panose="020F0502020204030204" pitchFamily="34" charset="0"/>
                <a:cs typeface="TrebuchetMS"/>
              </a:rPr>
              <a:t>EDs.</a:t>
            </a:r>
            <a:r>
              <a:rPr lang="en-US" sz="1600" dirty="0">
                <a:solidFill>
                  <a:srgbClr val="FF0000"/>
                </a:solidFill>
                <a:effectLst/>
                <a:ea typeface="Calibri" panose="020F0502020204030204" pitchFamily="34" charset="0"/>
                <a:cs typeface="TrebuchetMS"/>
              </a:rPr>
              <a:t> Unless deemed necessary, such signs should be limited to this information.</a:t>
            </a:r>
            <a:endParaRPr lang="en-US" sz="1600" dirty="0">
              <a:solidFill>
                <a:srgbClr val="FF0000"/>
              </a:solidFill>
              <a:effectLst/>
              <a:ea typeface="Calibri" panose="020F0502020204030204" pitchFamily="34" charset="0"/>
              <a:cs typeface="Times New Roman" panose="02020603050405020304" pitchFamily="18" charset="0"/>
            </a:endParaRPr>
          </a:p>
          <a:p>
            <a:r>
              <a:rPr lang="en-US" sz="1600" dirty="0">
                <a:solidFill>
                  <a:srgbClr val="FF0000"/>
                </a:solidFill>
                <a:effectLst/>
                <a:ea typeface="Calibri" panose="020F0502020204030204" pitchFamily="34" charset="0"/>
                <a:cs typeface="TrebuchetMS"/>
              </a:rPr>
              <a:t>ED entry doors should be automatic or have legible and easily accessible using technology, such as push plates for use by people with mobility limitations.</a:t>
            </a:r>
          </a:p>
          <a:p>
            <a:r>
              <a:rPr lang="en-US" sz="1600" dirty="0">
                <a:solidFill>
                  <a:srgbClr val="FF0000"/>
                </a:solidFill>
                <a:ea typeface="Calibri" panose="020F0502020204030204" pitchFamily="34" charset="0"/>
                <a:cs typeface="Times New Roman" panose="02020603050405020304" pitchFamily="18" charset="0"/>
              </a:rPr>
              <a:t>All ED access points should not be dependent on audio or verbal communication. This makes it inclusive to not just the d/Deaf/hard of hearing/late- deafened/Deaf Blind community members, but to all constituents who may be in a situation where they are unable to communicate verbally</a:t>
            </a:r>
            <a:endParaRPr lang="en-US" sz="1600" dirty="0">
              <a:solidFill>
                <a:srgbClr val="FF0000"/>
              </a:solidFill>
              <a:effectLst/>
              <a:ea typeface="Calibri" panose="020F0502020204030204" pitchFamily="34" charset="0"/>
              <a:cs typeface="Times New Roman" panose="02020603050405020304" pitchFamily="18" charset="0"/>
            </a:endParaRPr>
          </a:p>
          <a:p>
            <a:pPr marL="0" indent="0">
              <a:buNone/>
            </a:pPr>
            <a:endParaRPr lang="en-US" sz="1600" dirty="0">
              <a:solidFill>
                <a:srgbClr val="FF0000"/>
              </a:solidFill>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3DC3AFA-C7E5-4027-980D-A896531592BA}"/>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17</a:t>
            </a:fld>
            <a:endParaRPr lang="en-US" dirty="0">
              <a:solidFill>
                <a:srgbClr val="464646">
                  <a:lumMod val="40000"/>
                  <a:lumOff val="60000"/>
                </a:srgbClr>
              </a:solidFill>
            </a:endParaRPr>
          </a:p>
        </p:txBody>
      </p:sp>
      <p:sp>
        <p:nvSpPr>
          <p:cNvPr id="6" name="Arrow: Right 5">
            <a:extLst>
              <a:ext uri="{FF2B5EF4-FFF2-40B4-BE49-F238E27FC236}">
                <a16:creationId xmlns:a16="http://schemas.microsoft.com/office/drawing/2014/main" id="{72211142-1995-4C3C-8410-AF7A0E3F6A73}"/>
              </a:ext>
            </a:extLst>
          </p:cNvPr>
          <p:cNvSpPr/>
          <p:nvPr/>
        </p:nvSpPr>
        <p:spPr>
          <a:xfrm>
            <a:off x="297259" y="1222757"/>
            <a:ext cx="341745" cy="2216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973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550E-0325-4752-9318-224CD97BF7B2}"/>
              </a:ext>
            </a:extLst>
          </p:cNvPr>
          <p:cNvSpPr>
            <a:spLocks noGrp="1"/>
          </p:cNvSpPr>
          <p:nvPr>
            <p:ph type="title"/>
          </p:nvPr>
        </p:nvSpPr>
        <p:spPr/>
        <p:txBody>
          <a:bodyPr/>
          <a:lstStyle/>
          <a:p>
            <a:r>
              <a:rPr lang="en-US" dirty="0"/>
              <a:t>Framework: Other Considerations</a:t>
            </a:r>
          </a:p>
        </p:txBody>
      </p:sp>
      <p:sp>
        <p:nvSpPr>
          <p:cNvPr id="3" name="Content Placeholder 2">
            <a:extLst>
              <a:ext uri="{FF2B5EF4-FFF2-40B4-BE49-F238E27FC236}">
                <a16:creationId xmlns:a16="http://schemas.microsoft.com/office/drawing/2014/main" id="{29BDDFF7-144F-4C7B-BA6A-4EF3884C2CCE}"/>
              </a:ext>
            </a:extLst>
          </p:cNvPr>
          <p:cNvSpPr>
            <a:spLocks noGrp="1"/>
          </p:cNvSpPr>
          <p:nvPr>
            <p:ph idx="1"/>
          </p:nvPr>
        </p:nvSpPr>
        <p:spPr>
          <a:xfrm>
            <a:off x="410817" y="1272210"/>
            <a:ext cx="11171583" cy="4853954"/>
          </a:xfrm>
        </p:spPr>
        <p:txBody>
          <a:bodyPr>
            <a:normAutofit lnSpcReduction="10000"/>
          </a:bodyPr>
          <a:lstStyle/>
          <a:p>
            <a:r>
              <a:rPr lang="en-US" sz="1800" dirty="0">
                <a:solidFill>
                  <a:srgbClr val="FF0000"/>
                </a:solidFill>
              </a:rPr>
              <a:t>Consequences for violations and the ability to file complaints</a:t>
            </a:r>
          </a:p>
          <a:p>
            <a:pPr marL="0" indent="0">
              <a:buNone/>
            </a:pPr>
            <a:endParaRPr lang="en-US" sz="1400" dirty="0">
              <a:solidFill>
                <a:srgbClr val="FF0000"/>
              </a:solidFill>
            </a:endParaRPr>
          </a:p>
          <a:p>
            <a:r>
              <a:rPr lang="en-US" sz="1800" dirty="0">
                <a:solidFill>
                  <a:srgbClr val="FF0000"/>
                </a:solidFill>
              </a:rPr>
              <a:t>For new or renovated EDs, hospitals should consider:</a:t>
            </a:r>
          </a:p>
          <a:p>
            <a:pPr lvl="1"/>
            <a:r>
              <a:rPr lang="en-US" sz="1800" dirty="0">
                <a:solidFill>
                  <a:srgbClr val="FF0000"/>
                </a:solidFill>
              </a:rPr>
              <a:t>Vehicular and pedestrian circulation pathways are clear and well signed from the site entrance to the ED patient drop-off and walk-in entrance.</a:t>
            </a:r>
          </a:p>
          <a:p>
            <a:pPr lvl="1"/>
            <a:r>
              <a:rPr lang="en-US" sz="1800" dirty="0">
                <a:solidFill>
                  <a:srgbClr val="FF0000"/>
                </a:solidFill>
              </a:rPr>
              <a:t>Ambulance circulation is separate from patient vehicular circulation.</a:t>
            </a:r>
          </a:p>
          <a:p>
            <a:pPr lvl="1"/>
            <a:r>
              <a:rPr lang="en-US" sz="1800" dirty="0">
                <a:solidFill>
                  <a:srgbClr val="FF0000"/>
                </a:solidFill>
              </a:rPr>
              <a:t>Ambulance entrances are separate from patient drop-off and walk-entrances.</a:t>
            </a:r>
          </a:p>
          <a:p>
            <a:pPr lvl="1"/>
            <a:r>
              <a:rPr lang="en-US" sz="1800" dirty="0">
                <a:solidFill>
                  <a:srgbClr val="FF0000"/>
                </a:solidFill>
              </a:rPr>
              <a:t>DPH is notified prior to any changes and allowed to review all changes before completion.</a:t>
            </a:r>
          </a:p>
          <a:p>
            <a:pPr lvl="1"/>
            <a:r>
              <a:rPr lang="en-US" sz="1800" dirty="0">
                <a:solidFill>
                  <a:srgbClr val="FF0000"/>
                </a:solidFill>
              </a:rPr>
              <a:t>Vehicular and pedestrian circulation routes should have signs for the ED from the site entrance to the ED patient drop-off and walk-in entrance. </a:t>
            </a:r>
          </a:p>
          <a:p>
            <a:pPr lvl="1"/>
            <a:r>
              <a:rPr lang="en-US" sz="1800" dirty="0">
                <a:solidFill>
                  <a:srgbClr val="FF0000"/>
                </a:solidFill>
              </a:rPr>
              <a:t>Location and sign type:</a:t>
            </a:r>
          </a:p>
          <a:p>
            <a:pPr lvl="2"/>
            <a:r>
              <a:rPr lang="en-US" sz="1400" dirty="0">
                <a:solidFill>
                  <a:srgbClr val="FF0000"/>
                </a:solidFill>
              </a:rPr>
              <a:t>Wayfinding signage  for the ED should be located at decision points and for reinforcement along the route;</a:t>
            </a:r>
          </a:p>
          <a:p>
            <a:pPr lvl="2"/>
            <a:r>
              <a:rPr lang="en-US" sz="1400" dirty="0">
                <a:solidFill>
                  <a:srgbClr val="FF0000"/>
                </a:solidFill>
              </a:rPr>
              <a:t>ED signage on the site should include directional signs, identification signs, and information signs to provide sufficient information for the public to access ED services.</a:t>
            </a:r>
          </a:p>
          <a:p>
            <a:r>
              <a:rPr lang="en-US" sz="1800" dirty="0">
                <a:solidFill>
                  <a:srgbClr val="FF0000"/>
                </a:solidFill>
              </a:rPr>
              <a:t>If a patient or family member communicates that they or their companion’s condition is life-threatening, the hospital should immediately locate the patient and obtain for them appropriate EMS or necessary medical assistance, and if needed ensure transport to the ED. </a:t>
            </a:r>
          </a:p>
        </p:txBody>
      </p:sp>
      <p:sp>
        <p:nvSpPr>
          <p:cNvPr id="4" name="Slide Number Placeholder 3">
            <a:extLst>
              <a:ext uri="{FF2B5EF4-FFF2-40B4-BE49-F238E27FC236}">
                <a16:creationId xmlns:a16="http://schemas.microsoft.com/office/drawing/2014/main" id="{61A445D9-7039-42C6-8AB9-DCF372BEB2E6}"/>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18</a:t>
            </a:fld>
            <a:endParaRPr lang="en-US" dirty="0">
              <a:solidFill>
                <a:srgbClr val="464646">
                  <a:lumMod val="40000"/>
                  <a:lumOff val="60000"/>
                </a:srgbClr>
              </a:solidFill>
            </a:endParaRPr>
          </a:p>
        </p:txBody>
      </p:sp>
    </p:spTree>
    <p:extLst>
      <p:ext uri="{BB962C8B-B14F-4D97-AF65-F5344CB8AC3E}">
        <p14:creationId xmlns:p14="http://schemas.microsoft.com/office/powerpoint/2010/main" val="1679799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B1FE-FAC0-496B-9CB8-423DC9EA03E7}"/>
              </a:ext>
            </a:extLst>
          </p:cNvPr>
          <p:cNvSpPr>
            <a:spLocks noGrp="1"/>
          </p:cNvSpPr>
          <p:nvPr>
            <p:ph type="title"/>
          </p:nvPr>
        </p:nvSpPr>
        <p:spPr/>
        <p:txBody>
          <a:bodyPr/>
          <a:lstStyle/>
          <a:p>
            <a:r>
              <a:rPr lang="en-US" dirty="0"/>
              <a:t>Additional Feedback</a:t>
            </a:r>
          </a:p>
        </p:txBody>
      </p:sp>
      <p:sp>
        <p:nvSpPr>
          <p:cNvPr id="3" name="Content Placeholder 2">
            <a:extLst>
              <a:ext uri="{FF2B5EF4-FFF2-40B4-BE49-F238E27FC236}">
                <a16:creationId xmlns:a16="http://schemas.microsoft.com/office/drawing/2014/main" id="{E1CAE3FA-1E19-459F-9AFC-D152F480F845}"/>
              </a:ext>
            </a:extLst>
          </p:cNvPr>
          <p:cNvSpPr>
            <a:spLocks noGrp="1"/>
          </p:cNvSpPr>
          <p:nvPr>
            <p:ph idx="1"/>
          </p:nvPr>
        </p:nvSpPr>
        <p:spPr>
          <a:xfrm>
            <a:off x="437322" y="1205948"/>
            <a:ext cx="11145078" cy="4920215"/>
          </a:xfrm>
        </p:spPr>
        <p:txBody>
          <a:bodyPr>
            <a:normAutofit/>
          </a:bodyPr>
          <a:lstStyle/>
          <a:p>
            <a:pPr>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Improve coordination between emergency medical services and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EDs.</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When transporting someone who is identified as deaf/hard of hearing/late-deafened/deaf blind should radio ahead and inform the hospital that ASL/CDI/Assistance Listening Device/CART will be needed on site and should be requested. </a:t>
            </a:r>
          </a:p>
          <a:p>
            <a:pPr marL="0" indent="0">
              <a:lnSpc>
                <a:spcPct val="107000"/>
              </a:lnSpc>
              <a:spcBef>
                <a:spcPts val="0"/>
              </a:spcBef>
              <a:spcAft>
                <a:spcPts val="800"/>
              </a:spcAft>
              <a:buNone/>
            </a:pPr>
            <a:endPar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Access for support persons, as well as service and emotional support animals, for people with disabilities. </a:t>
            </a:r>
          </a:p>
          <a:p>
            <a:pPr>
              <a:lnSpc>
                <a:spcPct val="107000"/>
              </a:lnSpc>
              <a:spcBef>
                <a:spcPts val="0"/>
              </a:spcBef>
              <a:spcAft>
                <a:spcPts val="800"/>
              </a:spcAft>
            </a:pPr>
            <a:endPar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Access for companion to allow person with disability to communicate with hospital staff. </a:t>
            </a:r>
          </a:p>
          <a:p>
            <a:pPr>
              <a:lnSpc>
                <a:spcPct val="107000"/>
              </a:lnSpc>
              <a:spcBef>
                <a:spcPts val="0"/>
              </a:spcBef>
              <a:spcAft>
                <a:spcPts val="800"/>
              </a:spcAft>
            </a:pPr>
            <a:endPar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Recognized and adopted steps hospitals can take to improve access for people with disabilities.</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647B6595-710A-4EBC-9777-A8317F23520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19</a:t>
            </a:fld>
            <a:endParaRPr lang="en-US" dirty="0">
              <a:solidFill>
                <a:srgbClr val="464646">
                  <a:lumMod val="40000"/>
                  <a:lumOff val="60000"/>
                </a:srgbClr>
              </a:solidFill>
            </a:endParaRPr>
          </a:p>
        </p:txBody>
      </p:sp>
    </p:spTree>
    <p:extLst>
      <p:ext uri="{BB962C8B-B14F-4D97-AF65-F5344CB8AC3E}">
        <p14:creationId xmlns:p14="http://schemas.microsoft.com/office/powerpoint/2010/main" val="369917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04BE-BFBA-4CBC-88E3-CFA9AFD41AC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9A8CACB-671D-4323-BCBA-9500895AF4C8}"/>
              </a:ext>
            </a:extLst>
          </p:cNvPr>
          <p:cNvSpPr>
            <a:spLocks noGrp="1"/>
          </p:cNvSpPr>
          <p:nvPr>
            <p:ph idx="1"/>
          </p:nvPr>
        </p:nvSpPr>
        <p:spPr>
          <a:xfrm>
            <a:off x="253218" y="1463040"/>
            <a:ext cx="11329182" cy="4663123"/>
          </a:xfrm>
        </p:spPr>
        <p:txBody>
          <a:bodyPr>
            <a:normAutofit/>
          </a:bodyPr>
          <a:lstStyle/>
          <a:p>
            <a:pPr>
              <a:lnSpc>
                <a:spcPct val="115000"/>
              </a:lnSpc>
              <a:spcBef>
                <a:spcPts val="0"/>
              </a:spcBef>
            </a:pPr>
            <a:r>
              <a:rPr lang="en-US" sz="2800" dirty="0">
                <a:effectLst/>
                <a:ea typeface="Calibri" panose="020F0502020204030204" pitchFamily="34" charset="0"/>
                <a:cs typeface="Times New Roman" panose="02020603050405020304" pitchFamily="18" charset="0"/>
              </a:rPr>
              <a:t>Welcome and Minutes [VOTE] </a:t>
            </a:r>
          </a:p>
          <a:p>
            <a:pPr>
              <a:lnSpc>
                <a:spcPct val="115000"/>
              </a:lnSpc>
              <a:spcBef>
                <a:spcPts val="0"/>
              </a:spcBef>
            </a:pPr>
            <a:r>
              <a:rPr lang="en-US" sz="2800" dirty="0">
                <a:effectLst/>
                <a:ea typeface="Calibri" panose="020F0502020204030204" pitchFamily="34" charset="0"/>
                <a:cs typeface="Times New Roman" panose="02020603050405020304" pitchFamily="18" charset="0"/>
              </a:rPr>
              <a:t>Discussion of Framework for Report </a:t>
            </a:r>
          </a:p>
          <a:p>
            <a:pPr marL="0" indent="0">
              <a:buNone/>
            </a:pPr>
            <a:endParaRPr lang="en-US" dirty="0"/>
          </a:p>
        </p:txBody>
      </p:sp>
      <p:sp>
        <p:nvSpPr>
          <p:cNvPr id="4" name="Slide Number Placeholder 3">
            <a:extLst>
              <a:ext uri="{FF2B5EF4-FFF2-40B4-BE49-F238E27FC236}">
                <a16:creationId xmlns:a16="http://schemas.microsoft.com/office/drawing/2014/main" id="{B295B94A-79D8-45AF-BB32-9059F0A4CA13}"/>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Tree>
    <p:extLst>
      <p:ext uri="{BB962C8B-B14F-4D97-AF65-F5344CB8AC3E}">
        <p14:creationId xmlns:p14="http://schemas.microsoft.com/office/powerpoint/2010/main" val="323485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AF6A-495A-42A5-BEED-A4E80D3E9498}"/>
              </a:ext>
            </a:extLst>
          </p:cNvPr>
          <p:cNvSpPr>
            <a:spLocks noGrp="1"/>
          </p:cNvSpPr>
          <p:nvPr>
            <p:ph type="title"/>
          </p:nvPr>
        </p:nvSpPr>
        <p:spPr/>
        <p:txBody>
          <a:bodyPr/>
          <a:lstStyle/>
          <a:p>
            <a:r>
              <a:rPr lang="en-US" dirty="0"/>
              <a:t>Working Group Members	</a:t>
            </a:r>
          </a:p>
        </p:txBody>
      </p:sp>
      <p:sp>
        <p:nvSpPr>
          <p:cNvPr id="3" name="Content Placeholder 2">
            <a:extLst>
              <a:ext uri="{FF2B5EF4-FFF2-40B4-BE49-F238E27FC236}">
                <a16:creationId xmlns:a16="http://schemas.microsoft.com/office/drawing/2014/main" id="{6ADD009F-7451-41D6-BA1A-9EABD2FFB973}"/>
              </a:ext>
            </a:extLst>
          </p:cNvPr>
          <p:cNvSpPr>
            <a:spLocks noGrp="1"/>
          </p:cNvSpPr>
          <p:nvPr>
            <p:ph idx="1"/>
          </p:nvPr>
        </p:nvSpPr>
        <p:spPr>
          <a:xfrm>
            <a:off x="393895" y="931178"/>
            <a:ext cx="11188505" cy="5194985"/>
          </a:xfrm>
        </p:spPr>
        <p:txBody>
          <a:bodyPr/>
          <a:lstStyle/>
          <a:p>
            <a:pPr marL="0" indent="0" algn="ctr">
              <a:buNone/>
            </a:pPr>
            <a:r>
              <a:rPr lang="en-US" sz="2800" dirty="0"/>
              <a:t>		</a:t>
            </a:r>
            <a:endParaRPr lang="en-US" dirty="0"/>
          </a:p>
        </p:txBody>
      </p:sp>
      <p:graphicFrame>
        <p:nvGraphicFramePr>
          <p:cNvPr id="5" name="Table 4">
            <a:extLst>
              <a:ext uri="{FF2B5EF4-FFF2-40B4-BE49-F238E27FC236}">
                <a16:creationId xmlns:a16="http://schemas.microsoft.com/office/drawing/2014/main" id="{32F1E9EF-3DC7-4B80-9702-02B4F23DC99D}"/>
              </a:ext>
            </a:extLst>
          </p:cNvPr>
          <p:cNvGraphicFramePr>
            <a:graphicFrameLocks noGrp="1"/>
          </p:cNvGraphicFramePr>
          <p:nvPr/>
        </p:nvGraphicFramePr>
        <p:xfrm>
          <a:off x="393895" y="1139688"/>
          <a:ext cx="10949967" cy="5338663"/>
        </p:xfrm>
        <a:graphic>
          <a:graphicData uri="http://schemas.openxmlformats.org/drawingml/2006/table">
            <a:tbl>
              <a:tblPr/>
              <a:tblGrid>
                <a:gridCol w="3649989">
                  <a:extLst>
                    <a:ext uri="{9D8B030D-6E8A-4147-A177-3AD203B41FA5}">
                      <a16:colId xmlns:a16="http://schemas.microsoft.com/office/drawing/2014/main" val="3544773870"/>
                    </a:ext>
                  </a:extLst>
                </a:gridCol>
                <a:gridCol w="3649989">
                  <a:extLst>
                    <a:ext uri="{9D8B030D-6E8A-4147-A177-3AD203B41FA5}">
                      <a16:colId xmlns:a16="http://schemas.microsoft.com/office/drawing/2014/main" val="2214292671"/>
                    </a:ext>
                  </a:extLst>
                </a:gridCol>
                <a:gridCol w="3649989">
                  <a:extLst>
                    <a:ext uri="{9D8B030D-6E8A-4147-A177-3AD203B41FA5}">
                      <a16:colId xmlns:a16="http://schemas.microsoft.com/office/drawing/2014/main" val="294589315"/>
                    </a:ext>
                  </a:extLst>
                </a:gridCol>
              </a:tblGrid>
              <a:tr h="401814">
                <a:tc>
                  <a:txBody>
                    <a:bodyPr/>
                    <a:lstStyle/>
                    <a:p>
                      <a:r>
                        <a:rPr lang="en-US" sz="1100" dirty="0">
                          <a:effectLst/>
                          <a:latin typeface="+mn-lt"/>
                        </a:rPr>
                        <a:t>Department of Public Health</a:t>
                      </a: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Elizabeth Kelley</a:t>
                      </a: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Bureau Director, Bureau of Health Care Safety &amp; Quality</a:t>
                      </a: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368637374"/>
                  </a:ext>
                </a:extLst>
              </a:tr>
              <a:tr h="401814">
                <a:tc>
                  <a:txBody>
                    <a:bodyPr/>
                    <a:lstStyle/>
                    <a:p>
                      <a:r>
                        <a:rPr lang="en-US" sz="1100" dirty="0">
                          <a:effectLst/>
                          <a:latin typeface="+mn-lt"/>
                        </a:rPr>
                        <a:t>Massachusetts Hospital Association    </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​Nancy </a:t>
                      </a:r>
                      <a:r>
                        <a:rPr lang="en-US" sz="1100" dirty="0" err="1">
                          <a:effectLst/>
                          <a:latin typeface="+mn-lt"/>
                        </a:rPr>
                        <a:t>Hanright</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Boston Medical Center</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3301448376"/>
                  </a:ext>
                </a:extLst>
              </a:tr>
              <a:tr h="401814">
                <a:tc>
                  <a:txBody>
                    <a:bodyPr/>
                    <a:lstStyle/>
                    <a:p>
                      <a:r>
                        <a:rPr lang="en-US" sz="1100">
                          <a:effectLst/>
                          <a:latin typeface="+mn-lt"/>
                        </a:rPr>
                        <a:t>​Massachusetts College of Emergency Physicians    </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​Joseph Tennyson, MD, FACEP        </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a:effectLst/>
                          <a:latin typeface="+mn-lt"/>
                        </a:rPr>
                        <a:t>​Umass Health Alliance</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2070298589"/>
                  </a:ext>
                </a:extLst>
              </a:tr>
              <a:tr h="401814">
                <a:tc>
                  <a:txBody>
                    <a:bodyPr/>
                    <a:lstStyle/>
                    <a:p>
                      <a:r>
                        <a:rPr lang="en-US" sz="1100">
                          <a:effectLst/>
                          <a:latin typeface="+mn-lt"/>
                        </a:rPr>
                        <a:t>​Massachusetts Commission for the Blind    </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​Shandra Gardiner</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a:effectLst/>
                          <a:latin typeface="+mn-lt"/>
                        </a:rPr>
                        <a:t>​Chief Financial Officer</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242054302"/>
                  </a:ext>
                </a:extLst>
              </a:tr>
              <a:tr h="401814">
                <a:tc>
                  <a:txBody>
                    <a:bodyPr/>
                    <a:lstStyle/>
                    <a:p>
                      <a:r>
                        <a:rPr lang="en-US" sz="1100">
                          <a:effectLst/>
                          <a:latin typeface="+mn-lt"/>
                        </a:rPr>
                        <a:t>​Massachusetts Commission for the Deaf    </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a:effectLst/>
                          <a:latin typeface="+mn-lt"/>
                        </a:rPr>
                        <a:t>​Sharon Harrison        </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a:effectLst/>
                          <a:latin typeface="+mn-lt"/>
                        </a:rPr>
                        <a:t>​Chief of Staff</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962773760"/>
                  </a:ext>
                </a:extLst>
              </a:tr>
              <a:tr h="399849">
                <a:tc>
                  <a:txBody>
                    <a:bodyPr/>
                    <a:lstStyle/>
                    <a:p>
                      <a:r>
                        <a:rPr lang="en-US" sz="1100">
                          <a:effectLst/>
                          <a:latin typeface="+mn-lt"/>
                        </a:rPr>
                        <a:t>​Alzheimer's Association    </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​Julie McMurray    </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a:effectLst/>
                          <a:latin typeface="+mn-lt"/>
                        </a:rPr>
                        <a:t>​Senior Manager</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1117180689"/>
                  </a:ext>
                </a:extLst>
              </a:tr>
              <a:tr h="399849">
                <a:tc>
                  <a:txBody>
                    <a:bodyPr/>
                    <a:lstStyle/>
                    <a:p>
                      <a:r>
                        <a:rPr lang="en-US" sz="1100">
                          <a:effectLst/>
                          <a:latin typeface="+mn-lt"/>
                        </a:rPr>
                        <a:t>​Boston Society of Architecture    </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​Josh </a:t>
                      </a:r>
                      <a:r>
                        <a:rPr lang="en-US" sz="1100" dirty="0" err="1">
                          <a:effectLst/>
                          <a:latin typeface="+mn-lt"/>
                        </a:rPr>
                        <a:t>Safdie</a:t>
                      </a:r>
                      <a:r>
                        <a:rPr lang="en-US" sz="1100" dirty="0">
                          <a:effectLst/>
                          <a:latin typeface="+mn-lt"/>
                        </a:rPr>
                        <a:t>, </a:t>
                      </a:r>
                      <a:r>
                        <a:rPr lang="en-US" sz="1100" b="0" dirty="0">
                          <a:solidFill>
                            <a:srgbClr val="000000"/>
                          </a:solidFill>
                          <a:effectLst/>
                          <a:latin typeface="+mn-lt"/>
                        </a:rPr>
                        <a:t>AIA, NCARB</a:t>
                      </a:r>
                      <a:r>
                        <a:rPr lang="en-US" sz="1100" b="0" dirty="0">
                          <a:effectLst/>
                          <a:latin typeface="+mn-lt"/>
                        </a:rPr>
                        <a:t>   </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a:effectLst/>
                          <a:latin typeface="+mn-lt"/>
                        </a:rPr>
                        <a:t>​KMA</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3333751469"/>
                  </a:ext>
                </a:extLst>
              </a:tr>
              <a:tr h="399849">
                <a:tc>
                  <a:txBody>
                    <a:bodyPr/>
                    <a:lstStyle/>
                    <a:p>
                      <a:r>
                        <a:rPr lang="en-US" sz="1100">
                          <a:effectLst/>
                          <a:latin typeface="+mn-lt"/>
                        </a:rPr>
                        <a:t>​Cambridge Health Alliance    </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a:t>
                      </a:r>
                      <a:r>
                        <a:rPr lang="en-US" sz="1100" dirty="0" err="1">
                          <a:effectLst/>
                          <a:latin typeface="+mn-lt"/>
                        </a:rPr>
                        <a:t>Assaad</a:t>
                      </a:r>
                      <a:r>
                        <a:rPr lang="en-US" sz="1100" dirty="0">
                          <a:effectLst/>
                          <a:latin typeface="+mn-lt"/>
                        </a:rPr>
                        <a:t> </a:t>
                      </a:r>
                      <a:r>
                        <a:rPr lang="en-US" sz="1100" dirty="0" err="1">
                          <a:effectLst/>
                          <a:latin typeface="+mn-lt"/>
                        </a:rPr>
                        <a:t>Sayah</a:t>
                      </a:r>
                      <a:r>
                        <a:rPr lang="en-US" sz="1100" dirty="0">
                          <a:effectLst/>
                          <a:latin typeface="+mn-lt"/>
                        </a:rPr>
                        <a:t>, MD, FACEP        </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a:effectLst/>
                          <a:latin typeface="+mn-lt"/>
                        </a:rPr>
                        <a:t>​Chief Medical Officer</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1947460790"/>
                  </a:ext>
                </a:extLst>
              </a:tr>
              <a:tr h="401814">
                <a:tc>
                  <a:txBody>
                    <a:bodyPr/>
                    <a:lstStyle/>
                    <a:p>
                      <a:r>
                        <a:rPr lang="en-US" sz="1100">
                          <a:effectLst/>
                          <a:latin typeface="+mn-lt"/>
                        </a:rPr>
                        <a:t>​MetroWest Center for Independent Living    </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​David Correia </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a:effectLst/>
                          <a:latin typeface="+mn-lt"/>
                        </a:rPr>
                        <a:t>​Advocacy Director</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3449238968"/>
                  </a:ext>
                </a:extLst>
              </a:tr>
              <a:tr h="528685">
                <a:tc>
                  <a:txBody>
                    <a:bodyPr/>
                    <a:lstStyle/>
                    <a:p>
                      <a:r>
                        <a:rPr lang="en-US" sz="1100">
                          <a:effectLst/>
                          <a:latin typeface="+mn-lt"/>
                        </a:rPr>
                        <a:t>Massachusetts General Hospital </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​Bonnie Michelman    </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a:effectLst/>
                          <a:latin typeface="+mn-lt"/>
                        </a:rPr>
                        <a:t>​</a:t>
                      </a:r>
                      <a:r>
                        <a:rPr lang="en-US" sz="1100">
                          <a:solidFill>
                            <a:srgbClr val="212121"/>
                          </a:solidFill>
                          <a:effectLst/>
                          <a:latin typeface="+mn-lt"/>
                        </a:rPr>
                        <a:t>Executive Director of Police, Security and Outside Services</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2836627536"/>
                  </a:ext>
                </a:extLst>
              </a:tr>
              <a:tr h="399849">
                <a:tc>
                  <a:txBody>
                    <a:bodyPr/>
                    <a:lstStyle/>
                    <a:p>
                      <a:r>
                        <a:rPr lang="en-US" sz="1100" dirty="0">
                          <a:effectLst/>
                          <a:latin typeface="+mn-lt"/>
                        </a:rPr>
                        <a:t>​Consultant for Joint Commission Resources</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a:effectLst/>
                          <a:latin typeface="+mn-lt"/>
                        </a:rPr>
                        <a:t>​Edward Browne    </a:t>
                      </a:r>
                      <a:br>
                        <a:rPr lang="en-US" sz="1100">
                          <a:effectLst/>
                          <a:latin typeface="+mn-lt"/>
                        </a:rPr>
                      </a:br>
                      <a:endParaRPr lang="en-US" sz="110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​Life Safety Engineer</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409962269"/>
                  </a:ext>
                </a:extLst>
              </a:tr>
              <a:tr h="399849">
                <a:tc>
                  <a:txBody>
                    <a:bodyPr/>
                    <a:lstStyle/>
                    <a:p>
                      <a:r>
                        <a:rPr lang="en-US" sz="1100" dirty="0">
                          <a:effectLst/>
                          <a:latin typeface="+mn-lt"/>
                        </a:rPr>
                        <a:t>Patient Advocate and Laura’s Husband</a:t>
                      </a: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​Peter DeMarco</a:t>
                      </a:r>
                      <a:br>
                        <a:rPr lang="en-US" sz="1100" dirty="0">
                          <a:effectLst/>
                          <a:latin typeface="+mn-lt"/>
                        </a:rPr>
                      </a:br>
                      <a:endParaRPr lang="en-US" sz="1100" dirty="0">
                        <a:effectLst/>
                        <a:latin typeface="+mn-lt"/>
                      </a:endParaRP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a:t>
                      </a: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243436947"/>
                  </a:ext>
                </a:extLst>
              </a:tr>
              <a:tr h="399849">
                <a:tc>
                  <a:txBody>
                    <a:bodyPr/>
                    <a:lstStyle/>
                    <a:p>
                      <a:r>
                        <a:rPr lang="en-US" sz="1100" dirty="0">
                          <a:effectLst/>
                          <a:latin typeface="+mn-lt"/>
                        </a:rPr>
                        <a:t>Massachusetts Association for Mental Health</a:t>
                      </a: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Jennifer Honig</a:t>
                      </a: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tc>
                  <a:txBody>
                    <a:bodyPr/>
                    <a:lstStyle/>
                    <a:p>
                      <a:r>
                        <a:rPr lang="en-US" sz="1100" dirty="0">
                          <a:effectLst/>
                          <a:latin typeface="+mn-lt"/>
                        </a:rPr>
                        <a:t>Director of Public Policy and Government Relations</a:t>
                      </a:r>
                    </a:p>
                  </a:txBody>
                  <a:tcPr marL="43104" marR="43104" marT="21552" marB="21552" anchor="ctr">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869232166"/>
                  </a:ext>
                </a:extLst>
              </a:tr>
            </a:tbl>
          </a:graphicData>
        </a:graphic>
      </p:graphicFrame>
      <p:sp>
        <p:nvSpPr>
          <p:cNvPr id="4" name="Slide Number Placeholder 3">
            <a:extLst>
              <a:ext uri="{FF2B5EF4-FFF2-40B4-BE49-F238E27FC236}">
                <a16:creationId xmlns:a16="http://schemas.microsoft.com/office/drawing/2014/main" id="{1E041534-F06B-45EA-8B58-A32272B31C9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Tree>
    <p:extLst>
      <p:ext uri="{BB962C8B-B14F-4D97-AF65-F5344CB8AC3E}">
        <p14:creationId xmlns:p14="http://schemas.microsoft.com/office/powerpoint/2010/main" val="2092437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A7FC-5E3D-4E2F-99DC-4E5379C8EB21}"/>
              </a:ext>
            </a:extLst>
          </p:cNvPr>
          <p:cNvSpPr>
            <a:spLocks noGrp="1"/>
          </p:cNvSpPr>
          <p:nvPr>
            <p:ph type="title"/>
          </p:nvPr>
        </p:nvSpPr>
        <p:spPr>
          <a:xfrm>
            <a:off x="542925" y="85725"/>
            <a:ext cx="10972800" cy="874654"/>
          </a:xfrm>
        </p:spPr>
        <p:txBody>
          <a:bodyPr>
            <a:normAutofit fontScale="90000"/>
          </a:bodyPr>
          <a:lstStyle/>
          <a:p>
            <a:br>
              <a:rPr lang="en-US" sz="3100" dirty="0"/>
            </a:br>
            <a:r>
              <a:rPr lang="en-US" sz="2700" dirty="0">
                <a:latin typeface="+mn-lt"/>
              </a:rPr>
              <a:t>Statutory Authority: </a:t>
            </a:r>
            <a:r>
              <a:rPr lang="en-US" sz="2700" dirty="0">
                <a:effectLst/>
                <a:latin typeface="+mn-lt"/>
                <a:ea typeface="Times New Roman" panose="02020603050405020304" pitchFamily="18" charset="0"/>
                <a:cs typeface="Times New Roman" panose="02020603050405020304" pitchFamily="18" charset="0"/>
              </a:rPr>
              <a:t> An Act Ensuring Safe Patient Access to Emergency Care </a:t>
            </a:r>
            <a:br>
              <a:rPr lang="en-US" sz="44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50495AA-83B6-4A8A-9A84-512042444171}"/>
              </a:ext>
            </a:extLst>
          </p:cNvPr>
          <p:cNvSpPr>
            <a:spLocks noGrp="1"/>
          </p:cNvSpPr>
          <p:nvPr>
            <p:ph idx="1"/>
          </p:nvPr>
        </p:nvSpPr>
        <p:spPr>
          <a:xfrm>
            <a:off x="442762" y="2613890"/>
            <a:ext cx="11139638" cy="3512273"/>
          </a:xfrm>
        </p:spPr>
        <p:txBody>
          <a:bodyPr>
            <a:normAutofit/>
          </a:bodyPr>
          <a:lstStyle/>
          <a:p>
            <a:pPr marL="0"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Requires DPH to promulgate regulations relative to patient access to EDs that would require all hospitals in the Commonwealth to meet minimum criteria and standards to ensure safe, timely, and accessible patient access to hospital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Regulations must address criteria and standards related to: </a:t>
            </a:r>
          </a:p>
          <a:p>
            <a:pPr marL="742950" marR="0" lvl="1" indent="-285750">
              <a:lnSpc>
                <a:spcPct val="107000"/>
              </a:lnSpc>
              <a:spcBef>
                <a:spcPts val="0"/>
              </a:spcBef>
              <a:spcAft>
                <a:spcPts val="0"/>
              </a:spcAft>
              <a:buFont typeface="+mj-lt"/>
              <a:buAutoNum type="arabicParenBoth"/>
              <a:tabLst>
                <a:tab pos="9144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legible indoor and outdoor signage;</a:t>
            </a:r>
          </a:p>
          <a:p>
            <a:pPr marL="742950" marR="0" lvl="1" indent="-285750">
              <a:lnSpc>
                <a:spcPct val="107000"/>
              </a:lnSpc>
              <a:spcBef>
                <a:spcPts val="0"/>
              </a:spcBef>
              <a:spcAft>
                <a:spcPts val="0"/>
              </a:spcAft>
              <a:buFont typeface="+mj-lt"/>
              <a:buAutoNum type="arabicParenBoth"/>
              <a:tabLst>
                <a:tab pos="9144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indoor and outdoor lighting;</a:t>
            </a:r>
          </a:p>
          <a:p>
            <a:pPr marL="742950" marR="0" lvl="1" indent="-285750">
              <a:lnSpc>
                <a:spcPct val="107000"/>
              </a:lnSpc>
              <a:spcBef>
                <a:spcPts val="0"/>
              </a:spcBef>
              <a:spcAft>
                <a:spcPts val="0"/>
              </a:spcAft>
              <a:buFont typeface="+mj-lt"/>
              <a:buAutoNum type="arabicParenBoth"/>
              <a:tabLst>
                <a:tab pos="9144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best-practice wayfinding signage; </a:t>
            </a:r>
          </a:p>
          <a:p>
            <a:pPr marL="742950" marR="0" lvl="1" indent="-285750">
              <a:lnSpc>
                <a:spcPct val="107000"/>
              </a:lnSpc>
              <a:spcBef>
                <a:spcPts val="0"/>
              </a:spcBef>
              <a:spcAft>
                <a:spcPts val="0"/>
              </a:spcAft>
              <a:buFont typeface="+mj-lt"/>
              <a:buAutoNum type="arabicParenBoth"/>
              <a:tabLst>
                <a:tab pos="9144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security and monitoring of all ED access points;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Regulations must also address minimum requirements for proper security monitoring of any prominent hospital door or entrance that is locked at night and through which a patient may try to enter; and any other safety feature that DPH deems necessary to ensure daytime or nighttime entry to an ED.</a:t>
            </a:r>
          </a:p>
          <a:p>
            <a:pPr marL="0" indent="0">
              <a:buNone/>
            </a:pPr>
            <a:endParaRPr lang="en-US" dirty="0"/>
          </a:p>
        </p:txBody>
      </p:sp>
      <p:sp>
        <p:nvSpPr>
          <p:cNvPr id="4" name="Slide Number Placeholder 3">
            <a:extLst>
              <a:ext uri="{FF2B5EF4-FFF2-40B4-BE49-F238E27FC236}">
                <a16:creationId xmlns:a16="http://schemas.microsoft.com/office/drawing/2014/main" id="{D7DE34AC-5FFA-4828-81EC-4D84C54AB0A6}"/>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
        <p:nvSpPr>
          <p:cNvPr id="5" name="TextBox 4">
            <a:extLst>
              <a:ext uri="{FF2B5EF4-FFF2-40B4-BE49-F238E27FC236}">
                <a16:creationId xmlns:a16="http://schemas.microsoft.com/office/drawing/2014/main" id="{38E0B0CE-89EF-4114-BEC0-194B9B95629B}"/>
              </a:ext>
            </a:extLst>
          </p:cNvPr>
          <p:cNvSpPr txBox="1"/>
          <p:nvPr/>
        </p:nvSpPr>
        <p:spPr>
          <a:xfrm>
            <a:off x="542925" y="1496292"/>
            <a:ext cx="11039475" cy="1200329"/>
          </a:xfrm>
          <a:prstGeom prst="rect">
            <a:avLst/>
          </a:prstGeom>
          <a:noFill/>
          <a:ln w="15875">
            <a:solidFill>
              <a:schemeClr val="accent1"/>
            </a:solidFill>
          </a:ln>
        </p:spPr>
        <p:txBody>
          <a:bodyPr wrap="square" rtlCol="0">
            <a:sp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Department of Public Health is required to convene a workgroup on patient access to hospital emergency rooms or departments (ED)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to report on and to make recommendations to inform regulations. </a:t>
            </a:r>
          </a:p>
        </p:txBody>
      </p:sp>
    </p:spTree>
    <p:extLst>
      <p:ext uri="{BB962C8B-B14F-4D97-AF65-F5344CB8AC3E}">
        <p14:creationId xmlns:p14="http://schemas.microsoft.com/office/powerpoint/2010/main" val="328046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A719-7B10-42CF-A5CE-A01AEEDDF252}"/>
              </a:ext>
            </a:extLst>
          </p:cNvPr>
          <p:cNvSpPr>
            <a:spLocks noGrp="1"/>
          </p:cNvSpPr>
          <p:nvPr>
            <p:ph type="title"/>
          </p:nvPr>
        </p:nvSpPr>
        <p:spPr/>
        <p:txBody>
          <a:bodyPr/>
          <a:lstStyle/>
          <a:p>
            <a:r>
              <a:rPr lang="en-US" dirty="0"/>
              <a:t>DPH Regulatory Process</a:t>
            </a:r>
          </a:p>
        </p:txBody>
      </p:sp>
      <p:sp>
        <p:nvSpPr>
          <p:cNvPr id="3" name="Content Placeholder 2">
            <a:extLst>
              <a:ext uri="{FF2B5EF4-FFF2-40B4-BE49-F238E27FC236}">
                <a16:creationId xmlns:a16="http://schemas.microsoft.com/office/drawing/2014/main" id="{9196E8F7-0F43-496D-8D41-FFD471FED605}"/>
              </a:ext>
            </a:extLst>
          </p:cNvPr>
          <p:cNvSpPr>
            <a:spLocks noGrp="1"/>
          </p:cNvSpPr>
          <p:nvPr>
            <p:ph idx="1"/>
          </p:nvPr>
        </p:nvSpPr>
        <p:spPr>
          <a:xfrm>
            <a:off x="367492" y="1303853"/>
            <a:ext cx="11188505" cy="4831935"/>
          </a:xfrm>
        </p:spPr>
        <p:txBody>
          <a:bodyPr>
            <a:normAutofit/>
          </a:bodyPr>
          <a:lstStyle/>
          <a:p>
            <a:pPr>
              <a:lnSpc>
                <a:spcPct val="107000"/>
              </a:lnSpc>
              <a:spcBef>
                <a:spcPts val="0"/>
              </a:spcBef>
            </a:pPr>
            <a:r>
              <a:rPr lang="en-US" sz="2000" dirty="0"/>
              <a:t>Informed by </a:t>
            </a:r>
            <a:r>
              <a:rPr lang="en-US" sz="2000" dirty="0">
                <a:solidFill>
                  <a:srgbClr val="333333"/>
                </a:solidFill>
              </a:rPr>
              <a:t>the recommendations and final report of this working group, DPH will draft regulations to </a:t>
            </a:r>
            <a:r>
              <a:rPr lang="en-US" sz="2000" dirty="0"/>
              <a:t>amend</a:t>
            </a:r>
            <a:r>
              <a:rPr lang="en-US" sz="2000" dirty="0">
                <a:solidFill>
                  <a:srgbClr val="333333"/>
                </a:solidFill>
              </a:rPr>
              <a:t> 105 CMR 130.000, </a:t>
            </a:r>
            <a:r>
              <a:rPr lang="en-US" sz="2000" i="1" dirty="0">
                <a:solidFill>
                  <a:srgbClr val="333333"/>
                </a:solidFill>
              </a:rPr>
              <a:t>Licensure of Hospitals.</a:t>
            </a:r>
          </a:p>
          <a:p>
            <a:pPr>
              <a:lnSpc>
                <a:spcPct val="107000"/>
              </a:lnSpc>
              <a:spcBef>
                <a:spcPts val="0"/>
              </a:spcBef>
            </a:pPr>
            <a:r>
              <a:rPr lang="en-US" sz="2000" dirty="0">
                <a:solidFill>
                  <a:srgbClr val="333333"/>
                </a:solidFill>
              </a:rPr>
              <a:t>The proposed regulations will be presented to the Public Health Council for an information</a:t>
            </a:r>
            <a:r>
              <a:rPr lang="en-US" sz="2000" dirty="0"/>
              <a:t>al </a:t>
            </a:r>
            <a:r>
              <a:rPr lang="en-US" sz="2000" dirty="0">
                <a:solidFill>
                  <a:srgbClr val="333333"/>
                </a:solidFill>
              </a:rPr>
              <a:t>presentation.</a:t>
            </a:r>
          </a:p>
          <a:p>
            <a:pPr>
              <a:lnSpc>
                <a:spcPct val="107000"/>
              </a:lnSpc>
              <a:spcBef>
                <a:spcPts val="0"/>
              </a:spcBef>
            </a:pPr>
            <a:r>
              <a:rPr lang="en-US" sz="2000" dirty="0">
                <a:solidFill>
                  <a:srgbClr val="333333"/>
                </a:solidFill>
              </a:rPr>
              <a:t>DPH will then hold a public comment period, including a public hearing. During this time, the public may provide written comments on the proposed amendments.</a:t>
            </a:r>
          </a:p>
          <a:p>
            <a:pPr>
              <a:lnSpc>
                <a:spcPct val="107000"/>
              </a:lnSpc>
              <a:spcBef>
                <a:spcPts val="0"/>
              </a:spcBef>
            </a:pPr>
            <a:r>
              <a:rPr lang="en-US" sz="2000" dirty="0">
                <a:solidFill>
                  <a:srgbClr val="333333"/>
                </a:solidFill>
              </a:rPr>
              <a:t>After the close of the public comment period, DPH will review all public comments received and revise as may be necessary.</a:t>
            </a:r>
          </a:p>
          <a:p>
            <a:pPr>
              <a:lnSpc>
                <a:spcPct val="107000"/>
              </a:lnSpc>
              <a:spcBef>
                <a:spcPts val="0"/>
              </a:spcBef>
            </a:pPr>
            <a:r>
              <a:rPr lang="en-US" sz="2000" dirty="0">
                <a:solidFill>
                  <a:srgbClr val="333333"/>
                </a:solidFill>
              </a:rPr>
              <a:t>The final amendments are then presented to the Public Health Council for final promulgation.</a:t>
            </a:r>
          </a:p>
          <a:p>
            <a:pPr>
              <a:lnSpc>
                <a:spcPct val="107000"/>
              </a:lnSpc>
              <a:spcBef>
                <a:spcPts val="0"/>
              </a:spcBef>
            </a:pPr>
            <a:r>
              <a:rPr lang="en-US" sz="2000" dirty="0">
                <a:solidFill>
                  <a:srgbClr val="333333"/>
                </a:solidFill>
              </a:rPr>
              <a:t>The proposed amendments, public hearing notices, and all public comments received are posted on the DPH website.  </a:t>
            </a:r>
          </a:p>
          <a:p>
            <a:pPr>
              <a:lnSpc>
                <a:spcPct val="107000"/>
              </a:lnSpc>
              <a:spcBef>
                <a:spcPts val="0"/>
              </a:spcBef>
            </a:pPr>
            <a:endParaRPr lang="en-US" sz="2000" dirty="0">
              <a:solidFill>
                <a:srgbClr val="333333"/>
              </a:solidFill>
            </a:endParaRPr>
          </a:p>
          <a:p>
            <a:pPr marL="0" indent="0">
              <a:lnSpc>
                <a:spcPct val="107000"/>
              </a:lnSpc>
              <a:spcBef>
                <a:spcPts val="0"/>
              </a:spcBef>
              <a:buNone/>
            </a:pPr>
            <a:r>
              <a:rPr lang="en-US" sz="2000" dirty="0">
                <a:solidFill>
                  <a:srgbClr val="333333"/>
                </a:solidFill>
              </a:rPr>
              <a:t> </a:t>
            </a:r>
            <a:endParaRPr lang="en-US" sz="2000" b="0" i="0" dirty="0">
              <a:solidFill>
                <a:srgbClr val="333333"/>
              </a:solidFill>
              <a:effectLst/>
            </a:endParaRPr>
          </a:p>
          <a:p>
            <a:pPr>
              <a:lnSpc>
                <a:spcPct val="107000"/>
              </a:lnSpc>
              <a:spcBef>
                <a:spcPts val="0"/>
              </a:spcBef>
            </a:pPr>
            <a:endParaRPr lang="en-US" sz="1400" b="0" i="0" dirty="0">
              <a:solidFill>
                <a:srgbClr val="333333"/>
              </a:solidFill>
              <a:effectLst/>
              <a:latin typeface="Raleway"/>
            </a:endParaRPr>
          </a:p>
          <a:p>
            <a:pPr marL="0" marR="0" lvl="0" indent="0">
              <a:lnSpc>
                <a:spcPct val="107000"/>
              </a:lnSpc>
              <a:spcBef>
                <a:spcPts val="0"/>
              </a:spcBef>
              <a:spcAft>
                <a:spcPts val="0"/>
              </a:spcAft>
              <a:buNone/>
            </a:pPr>
            <a:endParaRPr lang="en-US" sz="1400" dirty="0">
              <a:solidFill>
                <a:srgbClr val="333333"/>
              </a:solidFill>
              <a:latin typeface="Raleway"/>
            </a:endParaRPr>
          </a:p>
          <a:p>
            <a:pPr marL="0" marR="0" lvl="0" indent="0">
              <a:lnSpc>
                <a:spcPct val="107000"/>
              </a:lnSpc>
              <a:spcBef>
                <a:spcPts val="0"/>
              </a:spcBef>
              <a:spcAft>
                <a:spcPts val="0"/>
              </a:spcAft>
              <a:buNone/>
            </a:pPr>
            <a:endParaRPr lang="en-US" sz="1400" b="0" i="0" dirty="0">
              <a:solidFill>
                <a:srgbClr val="333333"/>
              </a:solidFill>
              <a:effectLst/>
              <a:latin typeface="Raleway"/>
            </a:endParaRP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ABA61E6-E462-4767-955D-A5193A2D2A1F}"/>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Tree>
    <p:extLst>
      <p:ext uri="{BB962C8B-B14F-4D97-AF65-F5344CB8AC3E}">
        <p14:creationId xmlns:p14="http://schemas.microsoft.com/office/powerpoint/2010/main" val="18386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00BB-9469-469E-9B48-47EE4437DE13}"/>
              </a:ext>
            </a:extLst>
          </p:cNvPr>
          <p:cNvSpPr>
            <a:spLocks noGrp="1"/>
          </p:cNvSpPr>
          <p:nvPr>
            <p:ph type="title"/>
          </p:nvPr>
        </p:nvSpPr>
        <p:spPr/>
        <p:txBody>
          <a:bodyPr/>
          <a:lstStyle/>
          <a:p>
            <a:r>
              <a:rPr lang="en-US" dirty="0"/>
              <a:t>Process for Review Today</a:t>
            </a:r>
          </a:p>
        </p:txBody>
      </p:sp>
      <p:sp>
        <p:nvSpPr>
          <p:cNvPr id="3" name="Content Placeholder 2">
            <a:extLst>
              <a:ext uri="{FF2B5EF4-FFF2-40B4-BE49-F238E27FC236}">
                <a16:creationId xmlns:a16="http://schemas.microsoft.com/office/drawing/2014/main" id="{06DB1C6A-07E1-4E43-9083-E307C984B763}"/>
              </a:ext>
            </a:extLst>
          </p:cNvPr>
          <p:cNvSpPr>
            <a:spLocks noGrp="1"/>
          </p:cNvSpPr>
          <p:nvPr>
            <p:ph idx="1"/>
          </p:nvPr>
        </p:nvSpPr>
        <p:spPr>
          <a:xfrm>
            <a:off x="609600" y="1392572"/>
            <a:ext cx="10972800" cy="4733592"/>
          </a:xfrm>
        </p:spPr>
        <p:txBody>
          <a:bodyPr>
            <a:normAutofit fontScale="92500" lnSpcReduction="10000"/>
          </a:bodyPr>
          <a:lstStyle/>
          <a:p>
            <a:r>
              <a:rPr lang="en-US" sz="2800" dirty="0"/>
              <a:t>The  group will go through in detail the updated proposed framework, with changes requested by members marked in </a:t>
            </a:r>
            <a:r>
              <a:rPr lang="en-US" sz="2800" dirty="0">
                <a:solidFill>
                  <a:srgbClr val="FF0000"/>
                </a:solidFill>
              </a:rPr>
              <a:t>red</a:t>
            </a:r>
            <a:r>
              <a:rPr lang="en-US" sz="2800" dirty="0"/>
              <a:t>. Proposed deletions are also noted. Categories for discussion:</a:t>
            </a:r>
          </a:p>
          <a:p>
            <a:pPr lvl="1"/>
            <a:r>
              <a:rPr lang="en-US" sz="2400" dirty="0"/>
              <a:t>Signage</a:t>
            </a:r>
          </a:p>
          <a:p>
            <a:pPr lvl="1"/>
            <a:r>
              <a:rPr lang="en-US" sz="2400" dirty="0"/>
              <a:t>Wayfinding</a:t>
            </a:r>
          </a:p>
          <a:p>
            <a:pPr lvl="1"/>
            <a:r>
              <a:rPr lang="en-US" sz="2400" dirty="0"/>
              <a:t>Security</a:t>
            </a:r>
          </a:p>
          <a:p>
            <a:pPr lvl="1"/>
            <a:r>
              <a:rPr lang="en-US" sz="2400" dirty="0"/>
              <a:t>Lighting</a:t>
            </a:r>
          </a:p>
          <a:p>
            <a:pPr lvl="1"/>
            <a:r>
              <a:rPr lang="en-US" sz="2400" dirty="0"/>
              <a:t>Other considerations: feedback that spoke to larger principles or other considerations</a:t>
            </a:r>
          </a:p>
          <a:p>
            <a:pPr lvl="1"/>
            <a:r>
              <a:rPr lang="en-US" sz="2400" dirty="0"/>
              <a:t>Additional Feedback </a:t>
            </a:r>
          </a:p>
          <a:p>
            <a:r>
              <a:rPr lang="en-US" sz="2800" dirty="0"/>
              <a:t>Some members suggested changes that are not fully aligned with one another or asked questions. These will be raised for discussion and the bullets are marked with an arrow </a:t>
            </a:r>
            <a:endParaRPr lang="en-US" dirty="0"/>
          </a:p>
        </p:txBody>
      </p:sp>
      <p:sp>
        <p:nvSpPr>
          <p:cNvPr id="4" name="Slide Number Placeholder 3">
            <a:extLst>
              <a:ext uri="{FF2B5EF4-FFF2-40B4-BE49-F238E27FC236}">
                <a16:creationId xmlns:a16="http://schemas.microsoft.com/office/drawing/2014/main" id="{A065E377-E982-4257-8DBF-5AD8E7121A3F}"/>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5" name="Arrow: Right 4">
            <a:extLst>
              <a:ext uri="{FF2B5EF4-FFF2-40B4-BE49-F238E27FC236}">
                <a16:creationId xmlns:a16="http://schemas.microsoft.com/office/drawing/2014/main" id="{043077FA-5B50-4A57-865E-30DAAC454612}"/>
              </a:ext>
            </a:extLst>
          </p:cNvPr>
          <p:cNvSpPr/>
          <p:nvPr/>
        </p:nvSpPr>
        <p:spPr>
          <a:xfrm>
            <a:off x="4680319" y="5627382"/>
            <a:ext cx="341745" cy="2216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176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B424-B002-49CE-9149-3B5318C9F9F4}"/>
              </a:ext>
            </a:extLst>
          </p:cNvPr>
          <p:cNvSpPr>
            <a:spLocks noGrp="1"/>
          </p:cNvSpPr>
          <p:nvPr>
            <p:ph type="title"/>
          </p:nvPr>
        </p:nvSpPr>
        <p:spPr/>
        <p:txBody>
          <a:bodyPr/>
          <a:lstStyle/>
          <a:p>
            <a:r>
              <a:rPr lang="en-US" dirty="0"/>
              <a:t>Framework: Signage </a:t>
            </a:r>
          </a:p>
        </p:txBody>
      </p:sp>
      <p:sp>
        <p:nvSpPr>
          <p:cNvPr id="3" name="Content Placeholder 2">
            <a:extLst>
              <a:ext uri="{FF2B5EF4-FFF2-40B4-BE49-F238E27FC236}">
                <a16:creationId xmlns:a16="http://schemas.microsoft.com/office/drawing/2014/main" id="{9ED96DF2-A503-4AC6-A20B-5A13496DFC92}"/>
              </a:ext>
            </a:extLst>
          </p:cNvPr>
          <p:cNvSpPr>
            <a:spLocks noGrp="1"/>
          </p:cNvSpPr>
          <p:nvPr>
            <p:ph idx="1"/>
          </p:nvPr>
        </p:nvSpPr>
        <p:spPr>
          <a:xfrm>
            <a:off x="371060" y="1086678"/>
            <a:ext cx="10972800" cy="5274365"/>
          </a:xfrm>
        </p:spPr>
        <p:txBody>
          <a:bodyPr>
            <a:noAutofit/>
          </a:bodyPr>
          <a:lstStyle/>
          <a:p>
            <a:pPr marL="0" marR="0" indent="0">
              <a:lnSpc>
                <a:spcPct val="107000"/>
              </a:lnSpc>
              <a:spcBef>
                <a:spcPts val="0"/>
              </a:spcBef>
              <a:spcAft>
                <a:spcPts val="800"/>
              </a:spcAft>
              <a:buNone/>
            </a:pPr>
            <a:r>
              <a:rPr lang="en-US" sz="2000" dirty="0">
                <a:effectLst/>
                <a:ea typeface="Calibri" panose="020F0502020204030204" pitchFamily="34" charset="0"/>
                <a:cs typeface="TrebuchetMS"/>
              </a:rPr>
              <a:t>The ED should be clearly marked from both external and internal approaches.   </a:t>
            </a: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TrebuchetMS"/>
              </a:rPr>
              <a:t>All prominent hospital doors, including but not limited to doors that are locked at night and those at the Main Entrance </a:t>
            </a:r>
            <a:r>
              <a:rPr lang="en-US" sz="2000" dirty="0">
                <a:solidFill>
                  <a:srgbClr val="FF0000"/>
                </a:solidFill>
                <a:effectLst/>
                <a:ea typeface="Calibri" panose="020F0502020204030204" pitchFamily="34" charset="0"/>
                <a:cs typeface="TrebuchetMS"/>
              </a:rPr>
              <a:t>and any door a patient may typically use</a:t>
            </a:r>
            <a:r>
              <a:rPr lang="en-US" sz="2000" dirty="0">
                <a:effectLst/>
                <a:ea typeface="Calibri" panose="020F0502020204030204" pitchFamily="34" charset="0"/>
                <a:cs typeface="TrebuchetMS"/>
              </a:rPr>
              <a:t>, should be well lit and include information locating the ED. </a:t>
            </a:r>
            <a:endParaRPr lang="en-US" sz="20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solidFill>
                  <a:srgbClr val="FF0000"/>
                </a:solidFill>
                <a:effectLst/>
                <a:ea typeface="Calibri" panose="020F0502020204030204" pitchFamily="34" charset="0"/>
                <a:cs typeface="TrebuchetMS"/>
              </a:rPr>
              <a:t>Directions for locating the ED should also be in Braille</a:t>
            </a:r>
            <a:r>
              <a:rPr lang="en-US" sz="2000" dirty="0">
                <a:solidFill>
                  <a:srgbClr val="FF0000"/>
                </a:solidFill>
                <a:effectLst/>
                <a:ea typeface="Calibri" panose="020F0502020204030204" pitchFamily="34" charset="0"/>
                <a:cs typeface="Times New Roman" panose="02020603050405020304" pitchFamily="18" charset="0"/>
              </a:rPr>
              <a:t> </a:t>
            </a:r>
            <a:r>
              <a:rPr lang="en-US" sz="2000" dirty="0">
                <a:solidFill>
                  <a:srgbClr val="FF0000"/>
                </a:solidFill>
                <a:effectLst/>
                <a:ea typeface="Calibri" panose="020F0502020204030204" pitchFamily="34" charset="0"/>
                <a:cs typeface="TrebuchetMS"/>
              </a:rPr>
              <a:t>, and if deemed appropriate, in prevailing alternate languages. </a:t>
            </a:r>
            <a:endParaRPr lang="en-US" sz="2000" dirty="0">
              <a:solidFill>
                <a:srgbClr val="FF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Hospital entry points should be clearly identified from all major exterior circulation modes with clearly visible signs, and understandable signage, icons, universal symbols and visual landmarks for cues and orientation. </a:t>
            </a:r>
          </a:p>
          <a:p>
            <a:pPr marL="342900" marR="0" lvl="0" indent="-342900">
              <a:lnSpc>
                <a:spcPct val="107000"/>
              </a:lnSpc>
              <a:spcBef>
                <a:spcPts val="0"/>
              </a:spcBef>
              <a:spcAft>
                <a:spcPts val="800"/>
              </a:spcAft>
              <a:buFont typeface="Symbol" panose="05050102010706020507" pitchFamily="18" charset="2"/>
              <a:buChar char=""/>
            </a:pPr>
            <a:r>
              <a:rPr lang="en-US" sz="2000" strike="sngStrike" dirty="0">
                <a:solidFill>
                  <a:srgbClr val="FF0000"/>
                </a:solidFill>
                <a:effectLst/>
                <a:ea typeface="Calibri" panose="020F0502020204030204" pitchFamily="34" charset="0"/>
                <a:cs typeface="Times New Roman" panose="02020603050405020304" pitchFamily="18" charset="0"/>
              </a:rPr>
              <a:t>Nomenclature should be consistent and understandable to the public, and signs generally should be written at a sixth-grade level.</a:t>
            </a:r>
            <a:r>
              <a:rPr lang="en-US" sz="2000" dirty="0">
                <a:solidFill>
                  <a:srgbClr val="FF0000"/>
                </a:solidFill>
                <a:effectLst/>
                <a:ea typeface="Calibri" panose="020F0502020204030204" pitchFamily="34" charset="0"/>
                <a:cs typeface="Times New Roman" panose="02020603050405020304" pitchFamily="18" charset="0"/>
              </a:rPr>
              <a:t> [concept moved to be part of another bullet]</a:t>
            </a:r>
          </a:p>
          <a:p>
            <a:pPr marL="0" indent="0">
              <a:spcBef>
                <a:spcPts val="0"/>
              </a:spcBef>
              <a:buNone/>
            </a:pPr>
            <a:endParaRPr lang="en-US" sz="2000" dirty="0"/>
          </a:p>
        </p:txBody>
      </p:sp>
      <p:sp>
        <p:nvSpPr>
          <p:cNvPr id="4" name="Slide Number Placeholder 3">
            <a:extLst>
              <a:ext uri="{FF2B5EF4-FFF2-40B4-BE49-F238E27FC236}">
                <a16:creationId xmlns:a16="http://schemas.microsoft.com/office/drawing/2014/main" id="{45977987-9B38-4737-BA17-11572A542BB2}"/>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5" name="Arrow: Right 4">
            <a:extLst>
              <a:ext uri="{FF2B5EF4-FFF2-40B4-BE49-F238E27FC236}">
                <a16:creationId xmlns:a16="http://schemas.microsoft.com/office/drawing/2014/main" id="{81024C1C-3606-4FA3-B22F-63B711322CDA}"/>
              </a:ext>
            </a:extLst>
          </p:cNvPr>
          <p:cNvSpPr/>
          <p:nvPr/>
        </p:nvSpPr>
        <p:spPr>
          <a:xfrm>
            <a:off x="406400" y="1634836"/>
            <a:ext cx="341745" cy="2216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158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2DC5-7B20-4836-8FE1-5A6AAB04665A}"/>
              </a:ext>
            </a:extLst>
          </p:cNvPr>
          <p:cNvSpPr>
            <a:spLocks noGrp="1"/>
          </p:cNvSpPr>
          <p:nvPr>
            <p:ph type="title"/>
          </p:nvPr>
        </p:nvSpPr>
        <p:spPr/>
        <p:txBody>
          <a:bodyPr/>
          <a:lstStyle/>
          <a:p>
            <a:r>
              <a:rPr lang="en-US" dirty="0"/>
              <a:t>Framework: Signage </a:t>
            </a:r>
          </a:p>
        </p:txBody>
      </p:sp>
      <p:sp>
        <p:nvSpPr>
          <p:cNvPr id="3" name="Content Placeholder 2">
            <a:extLst>
              <a:ext uri="{FF2B5EF4-FFF2-40B4-BE49-F238E27FC236}">
                <a16:creationId xmlns:a16="http://schemas.microsoft.com/office/drawing/2014/main" id="{1E19DC9D-B50D-4DB2-8BE1-0229B405FB82}"/>
              </a:ext>
            </a:extLst>
          </p:cNvPr>
          <p:cNvSpPr>
            <a:spLocks noGrp="1"/>
          </p:cNvSpPr>
          <p:nvPr>
            <p:ph idx="1"/>
          </p:nvPr>
        </p:nvSpPr>
        <p:spPr>
          <a:xfrm>
            <a:off x="450574" y="1166192"/>
            <a:ext cx="11131826" cy="4959972"/>
          </a:xfrm>
        </p:spPr>
        <p:txBody>
          <a:bodyPr/>
          <a:lstStyle/>
          <a:p>
            <a:pPr marL="0" marR="0" indent="0">
              <a:lnSpc>
                <a:spcPct val="107000"/>
              </a:lnSpc>
              <a:spcBef>
                <a:spcPts val="0"/>
              </a:spcBef>
              <a:spcAft>
                <a:spcPts val="0"/>
              </a:spcAft>
              <a:buNone/>
            </a:pPr>
            <a:r>
              <a:rPr lang="en-US" sz="2000" strike="sngStrike" dirty="0">
                <a:solidFill>
                  <a:srgbClr val="FF0000"/>
                </a:solidFill>
                <a:effectLst/>
                <a:ea typeface="Calibri" panose="020F0502020204030204" pitchFamily="34" charset="0"/>
                <a:cs typeface="Times New Roman" panose="02020603050405020304" pitchFamily="18" charset="0"/>
              </a:rPr>
              <a:t>Each</a:t>
            </a:r>
            <a:r>
              <a:rPr lang="en-US" sz="2000" dirty="0">
                <a:effectLst/>
                <a:ea typeface="Calibri" panose="020F0502020204030204" pitchFamily="34" charset="0"/>
                <a:cs typeface="Times New Roman" panose="02020603050405020304" pitchFamily="18" charset="0"/>
              </a:rPr>
              <a:t> </a:t>
            </a:r>
            <a:r>
              <a:rPr lang="en-US" sz="2000" dirty="0">
                <a:solidFill>
                  <a:srgbClr val="FF0000"/>
                </a:solidFill>
                <a:effectLst/>
                <a:ea typeface="Calibri" panose="020F0502020204030204" pitchFamily="34" charset="0"/>
                <a:cs typeface="Times New Roman" panose="02020603050405020304" pitchFamily="18" charset="0"/>
              </a:rPr>
              <a:t>ED signage, wayfinding directional signage, and identification and information signage</a:t>
            </a:r>
            <a:r>
              <a:rPr lang="en-US" sz="2000" dirty="0">
                <a:effectLst/>
                <a:ea typeface="Calibri" panose="020F0502020204030204" pitchFamily="34" charset="0"/>
                <a:cs typeface="Times New Roman" panose="02020603050405020304" pitchFamily="18" charset="0"/>
              </a:rPr>
              <a:t> should be accurate, legible, and functional.</a:t>
            </a:r>
          </a:p>
          <a:p>
            <a:pPr marL="0" marR="0" indent="0">
              <a:lnSpc>
                <a:spcPct val="107000"/>
              </a:lnSpc>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a:lnSpc>
                <a:spcPct val="107000"/>
              </a:lnSpc>
              <a:spcBef>
                <a:spcPts val="0"/>
              </a:spcBef>
            </a:pPr>
            <a:r>
              <a:rPr lang="en-US" sz="2000" dirty="0">
                <a:solidFill>
                  <a:srgbClr val="FF0000"/>
                </a:solidFill>
                <a:effectLst/>
                <a:ea typeface="Calibri" panose="020F0502020204030204" pitchFamily="34" charset="0"/>
                <a:cs typeface="Times New Roman" panose="02020603050405020304" pitchFamily="18" charset="0"/>
              </a:rPr>
              <a:t>The size of text and the height of signs should be based on viewing distances.</a:t>
            </a:r>
          </a:p>
          <a:p>
            <a:pPr>
              <a:lnSpc>
                <a:spcPct val="107000"/>
              </a:lnSpc>
              <a:spcBef>
                <a:spcPts val="0"/>
              </a:spcBef>
            </a:pPr>
            <a:r>
              <a:rPr lang="en-US" sz="2000" dirty="0">
                <a:solidFill>
                  <a:srgbClr val="FF0000"/>
                </a:solidFill>
                <a:effectLst/>
                <a:ea typeface="Calibri" panose="020F0502020204030204" pitchFamily="34" charset="0"/>
                <a:cs typeface="Times New Roman" panose="02020603050405020304" pitchFamily="18" charset="0"/>
              </a:rPr>
              <a:t>Sign text should be sans serif large enough to be read from a distance with high contract between text and background.</a:t>
            </a:r>
          </a:p>
          <a:p>
            <a:pPr lvl="1">
              <a:lnSpc>
                <a:spcPct val="107000"/>
              </a:lnSpc>
              <a:spcBef>
                <a:spcPts val="0"/>
              </a:spcBef>
            </a:pPr>
            <a:r>
              <a:rPr lang="en-US" sz="2000" dirty="0">
                <a:effectLst/>
                <a:ea typeface="Calibri" panose="020F0502020204030204" pitchFamily="34" charset="0"/>
                <a:cs typeface="Times New Roman" panose="02020603050405020304" pitchFamily="18" charset="0"/>
              </a:rPr>
              <a:t>Letters should contrast with the background to conform to ADA requirements. Colors should be distinguishable for those who are color-blind.   </a:t>
            </a:r>
            <a:endParaRPr lang="en-US" sz="2000" dirty="0">
              <a:ea typeface="Calibri" panose="020F0502020204030204" pitchFamily="34" charset="0"/>
              <a:cs typeface="Times New Roman" panose="02020603050405020304" pitchFamily="18" charset="0"/>
            </a:endParaRPr>
          </a:p>
          <a:p>
            <a:pPr>
              <a:lnSpc>
                <a:spcPct val="107000"/>
              </a:lnSpc>
              <a:spcBef>
                <a:spcPts val="0"/>
              </a:spcBef>
            </a:pPr>
            <a:r>
              <a:rPr lang="en-US" sz="2000" dirty="0">
                <a:solidFill>
                  <a:srgbClr val="FF0000"/>
                </a:solidFill>
                <a:effectLst/>
                <a:ea typeface="Calibri" panose="020F0502020204030204" pitchFamily="34" charset="0"/>
                <a:cs typeface="TrebuchetMS"/>
              </a:rPr>
              <a:t>A cross icon universal symbol should be used on all new signage, and if possible, on existing signage.</a:t>
            </a:r>
            <a:endParaRPr lang="en-US" sz="2000" dirty="0">
              <a:solidFill>
                <a:srgbClr val="FF0000"/>
              </a:solidFill>
              <a:ea typeface="Calibri" panose="020F0502020204030204" pitchFamily="34" charset="0"/>
              <a:cs typeface="Times New Roman" panose="02020603050405020304" pitchFamily="18" charset="0"/>
            </a:endParaRPr>
          </a:p>
          <a:p>
            <a:pPr>
              <a:lnSpc>
                <a:spcPct val="107000"/>
              </a:lnSpc>
              <a:spcBef>
                <a:spcPts val="0"/>
              </a:spcBef>
            </a:pPr>
            <a:r>
              <a:rPr lang="en-US" sz="2000" dirty="0">
                <a:effectLst/>
                <a:ea typeface="Calibri" panose="020F0502020204030204" pitchFamily="34" charset="0"/>
                <a:cs typeface="Times New Roman" panose="02020603050405020304" pitchFamily="18" charset="0"/>
              </a:rPr>
              <a:t>When used, symbols and pictographs should be recognizable to the general public and the community served.</a:t>
            </a:r>
          </a:p>
          <a:p>
            <a:pPr>
              <a:lnSpc>
                <a:spcPct val="107000"/>
              </a:lnSpc>
              <a:spcBef>
                <a:spcPts val="0"/>
              </a:spcBef>
            </a:pPr>
            <a:r>
              <a:rPr lang="en-US" sz="2000" dirty="0">
                <a:effectLst/>
                <a:ea typeface="Calibri" panose="020F0502020204030204" pitchFamily="34" charset="0"/>
                <a:cs typeface="Times New Roman" panose="02020603050405020304" pitchFamily="18" charset="0"/>
              </a:rPr>
              <a:t>Whenever possible, use the Universal Symbols in Health Care.</a:t>
            </a:r>
            <a:endParaRPr lang="en-US" sz="2000" dirty="0">
              <a:highlight>
                <a:srgbClr val="FFFF00"/>
              </a:highlight>
              <a:ea typeface="Calibri" panose="020F0502020204030204" pitchFamily="34" charset="0"/>
              <a:cs typeface="Calibri" panose="020F0502020204030204" pitchFamily="34" charset="0"/>
            </a:endParaRPr>
          </a:p>
          <a:p>
            <a:pPr>
              <a:lnSpc>
                <a:spcPct val="107000"/>
              </a:lnSpc>
              <a:spcBef>
                <a:spcPts val="0"/>
              </a:spcBef>
            </a:pPr>
            <a:r>
              <a:rPr lang="en-US" sz="2000" dirty="0">
                <a:effectLst/>
                <a:ea typeface="Calibri" panose="020F0502020204030204" pitchFamily="34" charset="0"/>
                <a:cs typeface="Times New Roman" panose="02020603050405020304" pitchFamily="18" charset="0"/>
              </a:rPr>
              <a:t>The number of symbols used on a single sign should be limited and indicate primary destinations only. </a:t>
            </a:r>
          </a:p>
          <a:p>
            <a:pPr marL="0" marR="0" indent="0">
              <a:spcBef>
                <a:spcPts val="0"/>
              </a:spcBef>
              <a:buNone/>
            </a:pPr>
            <a:endParaRPr lang="en-US" dirty="0"/>
          </a:p>
        </p:txBody>
      </p:sp>
      <p:sp>
        <p:nvSpPr>
          <p:cNvPr id="4" name="Slide Number Placeholder 3">
            <a:extLst>
              <a:ext uri="{FF2B5EF4-FFF2-40B4-BE49-F238E27FC236}">
                <a16:creationId xmlns:a16="http://schemas.microsoft.com/office/drawing/2014/main" id="{5798190B-0698-490F-A8FE-B0CC64C300A9}"/>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
        <p:nvSpPr>
          <p:cNvPr id="7" name="Arrow: Right 6">
            <a:extLst>
              <a:ext uri="{FF2B5EF4-FFF2-40B4-BE49-F238E27FC236}">
                <a16:creationId xmlns:a16="http://schemas.microsoft.com/office/drawing/2014/main" id="{B88DDD89-9E5D-4EF3-81B0-609F47F2FBC1}"/>
              </a:ext>
            </a:extLst>
          </p:cNvPr>
          <p:cNvSpPr/>
          <p:nvPr/>
        </p:nvSpPr>
        <p:spPr>
          <a:xfrm>
            <a:off x="450574" y="4832345"/>
            <a:ext cx="341745" cy="2216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AB18D7DC-B2F6-405C-84EA-6D9A2136AEBD}"/>
              </a:ext>
            </a:extLst>
          </p:cNvPr>
          <p:cNvSpPr/>
          <p:nvPr/>
        </p:nvSpPr>
        <p:spPr>
          <a:xfrm>
            <a:off x="885850" y="3207327"/>
            <a:ext cx="341745" cy="2216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414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97D2-629C-4588-959C-435331EE47EA}"/>
              </a:ext>
            </a:extLst>
          </p:cNvPr>
          <p:cNvSpPr>
            <a:spLocks noGrp="1"/>
          </p:cNvSpPr>
          <p:nvPr>
            <p:ph type="title"/>
          </p:nvPr>
        </p:nvSpPr>
        <p:spPr/>
        <p:txBody>
          <a:bodyPr/>
          <a:lstStyle/>
          <a:p>
            <a:r>
              <a:rPr lang="en-US" dirty="0"/>
              <a:t>Framework: Signage </a:t>
            </a:r>
          </a:p>
        </p:txBody>
      </p:sp>
      <p:sp>
        <p:nvSpPr>
          <p:cNvPr id="3" name="Content Placeholder 2">
            <a:extLst>
              <a:ext uri="{FF2B5EF4-FFF2-40B4-BE49-F238E27FC236}">
                <a16:creationId xmlns:a16="http://schemas.microsoft.com/office/drawing/2014/main" id="{CC614CD8-BAC4-49D5-882D-84C6D1E00491}"/>
              </a:ext>
            </a:extLst>
          </p:cNvPr>
          <p:cNvSpPr>
            <a:spLocks noGrp="1"/>
          </p:cNvSpPr>
          <p:nvPr>
            <p:ph idx="1"/>
          </p:nvPr>
        </p:nvSpPr>
        <p:spPr>
          <a:xfrm>
            <a:off x="318053" y="1166018"/>
            <a:ext cx="10972800" cy="4525963"/>
          </a:xfrm>
        </p:spPr>
        <p:txBody>
          <a:bodyPr>
            <a:normAutofit fontScale="92500" lnSpcReduction="10000"/>
          </a:bodyPr>
          <a:lstStyle/>
          <a:p>
            <a:pPr>
              <a:spcBef>
                <a:spcPts val="0"/>
              </a:spcBef>
            </a:pPr>
            <a:r>
              <a:rPr lang="en-US" sz="1800" dirty="0">
                <a:solidFill>
                  <a:srgbClr val="FF0000"/>
                </a:solidFill>
                <a:effectLst/>
                <a:ea typeface="Calibri" panose="020F0502020204030204" pitchFamily="34" charset="0"/>
                <a:cs typeface="TrebuchetMS"/>
              </a:rPr>
              <a:t>Signs should be either internally or externally illuminated and constructed of non-reflective materials.</a:t>
            </a:r>
          </a:p>
          <a:p>
            <a:pPr marL="0" indent="0">
              <a:spcBef>
                <a:spcPts val="0"/>
              </a:spcBef>
              <a:buNone/>
            </a:pPr>
            <a:endParaRPr lang="en-US" sz="1800" dirty="0">
              <a:solidFill>
                <a:srgbClr val="FF0000"/>
              </a:solidFill>
              <a:effectLst/>
              <a:ea typeface="Calibri" panose="020F0502020204030204" pitchFamily="34" charset="0"/>
              <a:cs typeface="Times New Roman" panose="02020603050405020304" pitchFamily="18" charset="0"/>
            </a:endParaRPr>
          </a:p>
          <a:p>
            <a:pPr>
              <a:spcBef>
                <a:spcPts val="0"/>
              </a:spcBef>
            </a:pPr>
            <a:r>
              <a:rPr lang="en-US" sz="1800" dirty="0">
                <a:solidFill>
                  <a:srgbClr val="FF0000"/>
                </a:solidFill>
                <a:effectLst/>
                <a:ea typeface="Calibri" panose="020F0502020204030204" pitchFamily="34" charset="0"/>
                <a:cs typeface="TrebuchetMS"/>
              </a:rPr>
              <a:t>Signs should use wording that is accurate, consistent and understandable to most patients and companions and generally written at a sixth-grade reading level.</a:t>
            </a:r>
          </a:p>
          <a:p>
            <a:pPr marL="0" indent="0">
              <a:spcBef>
                <a:spcPts val="0"/>
              </a:spcBef>
              <a:buNone/>
            </a:pPr>
            <a:endParaRPr lang="en-US" sz="1800" dirty="0">
              <a:solidFill>
                <a:srgbClr val="FF0000"/>
              </a:solidFill>
              <a:effectLst/>
              <a:ea typeface="Calibri" panose="020F0502020204030204" pitchFamily="34" charset="0"/>
              <a:cs typeface="Times New Roman" panose="02020603050405020304" pitchFamily="18" charset="0"/>
            </a:endParaRPr>
          </a:p>
          <a:p>
            <a:pPr>
              <a:spcBef>
                <a:spcPts val="0"/>
              </a:spcBef>
            </a:pPr>
            <a:r>
              <a:rPr lang="en-US" sz="1800" dirty="0">
                <a:solidFill>
                  <a:srgbClr val="FF0000"/>
                </a:solidFill>
                <a:effectLst/>
                <a:ea typeface="Calibri" panose="020F0502020204030204" pitchFamily="34" charset="0"/>
                <a:cs typeface="TrebuchetMS"/>
              </a:rPr>
              <a:t>Special consideration should be given to creating signage text legible to all users, including those with low vision, and in Braille, and if applicable, in the prevailing local languages in addition to English. </a:t>
            </a:r>
          </a:p>
          <a:p>
            <a:pPr marL="0" indent="0">
              <a:spcBef>
                <a:spcPts val="0"/>
              </a:spcBef>
              <a:buNone/>
            </a:pPr>
            <a:endParaRPr lang="en-US" sz="1800" dirty="0">
              <a:solidFill>
                <a:srgbClr val="FF0000"/>
              </a:solidFill>
              <a:effectLst/>
              <a:ea typeface="Calibri" panose="020F0502020204030204" pitchFamily="34" charset="0"/>
              <a:cs typeface="Times New Roman" panose="02020603050405020304" pitchFamily="18" charset="0"/>
            </a:endParaRPr>
          </a:p>
          <a:p>
            <a:pPr>
              <a:spcBef>
                <a:spcPts val="0"/>
              </a:spcBef>
            </a:pPr>
            <a:r>
              <a:rPr lang="en-US" sz="1800" dirty="0">
                <a:solidFill>
                  <a:srgbClr val="FF0000"/>
                </a:solidFill>
                <a:effectLst/>
                <a:ea typeface="Calibri" panose="020F0502020204030204" pitchFamily="34" charset="0"/>
                <a:cs typeface="TrebuchetMS"/>
              </a:rPr>
              <a:t>A sign listing accessibility features and services available at the ED and prominent hospital doors should be posted at the ED entrance in order for prospective patients and family members to identify their communicative needs immediately. </a:t>
            </a:r>
          </a:p>
          <a:p>
            <a:pPr marL="0" indent="0">
              <a:spcBef>
                <a:spcPts val="0"/>
              </a:spcBef>
              <a:buNone/>
            </a:pPr>
            <a:endParaRPr lang="en-US" sz="1800" dirty="0">
              <a:solidFill>
                <a:srgbClr val="FF0000"/>
              </a:solidFill>
              <a:effectLst/>
              <a:ea typeface="Calibri" panose="020F0502020204030204" pitchFamily="34" charset="0"/>
              <a:cs typeface="Times New Roman" panose="02020603050405020304" pitchFamily="18" charset="0"/>
            </a:endParaRPr>
          </a:p>
          <a:p>
            <a:pPr>
              <a:spcBef>
                <a:spcPts val="0"/>
              </a:spcBef>
            </a:pPr>
            <a:r>
              <a:rPr lang="en-US" sz="1800" dirty="0">
                <a:solidFill>
                  <a:srgbClr val="FF0000"/>
                </a:solidFill>
                <a:effectLst/>
                <a:ea typeface="Calibri" panose="020F0502020204030204" pitchFamily="34" charset="0"/>
                <a:cs typeface="TrebuchetMS"/>
              </a:rPr>
              <a:t>Signs identifying the ED should read “EMERGENCY” in all caps in red on a white background or white on red background. </a:t>
            </a:r>
          </a:p>
          <a:p>
            <a:pPr>
              <a:spcBef>
                <a:spcPts val="0"/>
              </a:spcBef>
            </a:pPr>
            <a:endParaRPr lang="en-US" sz="1800" dirty="0">
              <a:solidFill>
                <a:srgbClr val="FF0000"/>
              </a:solidFill>
              <a:effectLst/>
              <a:ea typeface="Calibri" panose="020F0502020204030204" pitchFamily="34" charset="0"/>
              <a:cs typeface="TrebuchetMS"/>
            </a:endParaRPr>
          </a:p>
          <a:p>
            <a:pPr>
              <a:spcBef>
                <a:spcPts val="0"/>
              </a:spcBef>
            </a:pPr>
            <a:r>
              <a:rPr lang="en-US" sz="1800" dirty="0">
                <a:solidFill>
                  <a:srgbClr val="FF0000"/>
                </a:solidFill>
                <a:effectLst/>
                <a:ea typeface="Calibri" panose="020F0502020204030204" pitchFamily="34" charset="0"/>
                <a:cs typeface="TrebuchetMS"/>
              </a:rPr>
              <a:t>When EMERGENCY is included on a directional sign with other destinations, it should be at the top of the list.</a:t>
            </a:r>
          </a:p>
          <a:p>
            <a:pPr marL="0" indent="0">
              <a:spcBef>
                <a:spcPts val="0"/>
              </a:spcBef>
              <a:buNone/>
            </a:pPr>
            <a:endParaRPr lang="en-US" sz="1800" dirty="0">
              <a:solidFill>
                <a:srgbClr val="FF0000"/>
              </a:solidFill>
              <a:effectLst/>
              <a:ea typeface="Calibri" panose="020F0502020204030204" pitchFamily="34" charset="0"/>
              <a:cs typeface="Times New Roman" panose="02020603050405020304" pitchFamily="18" charset="0"/>
            </a:endParaRPr>
          </a:p>
          <a:p>
            <a:pPr>
              <a:spcBef>
                <a:spcPts val="0"/>
              </a:spcBef>
            </a:pPr>
            <a:r>
              <a:rPr lang="en-US" sz="1800" dirty="0">
                <a:solidFill>
                  <a:srgbClr val="FF0000"/>
                </a:solidFill>
                <a:ea typeface="Calibri" panose="020F0502020204030204" pitchFamily="34" charset="0"/>
                <a:cs typeface="Times New Roman" panose="02020603050405020304" pitchFamily="18" charset="0"/>
              </a:rPr>
              <a:t>Access to ED parking should be clearly marked. </a:t>
            </a:r>
            <a:endParaRPr lang="en-US" sz="1800" dirty="0">
              <a:solidFill>
                <a:srgbClr val="FF0000"/>
              </a:solidFill>
              <a:effectLst/>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F8CFD927-3B26-4447-89C8-1A86AB5E20E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Tree>
    <p:extLst>
      <p:ext uri="{BB962C8B-B14F-4D97-AF65-F5344CB8AC3E}">
        <p14:creationId xmlns:p14="http://schemas.microsoft.com/office/powerpoint/2010/main" val="206778741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3370</TotalTime>
  <Words>3177</Words>
  <Application>Microsoft Office PowerPoint</Application>
  <PresentationFormat>Widescreen</PresentationFormat>
  <Paragraphs>234</Paragraphs>
  <Slides>19</Slides>
  <Notes>12</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Courier New</vt:lpstr>
      <vt:lpstr>Helvetica</vt:lpstr>
      <vt:lpstr>Raleway</vt:lpstr>
      <vt:lpstr>Symbol</vt:lpstr>
      <vt:lpstr>Wingdings</vt:lpstr>
      <vt:lpstr>Custom Design</vt:lpstr>
      <vt:lpstr>Office Theme</vt:lpstr>
      <vt:lpstr>Safe Patient Access to Emergency Care Workgroup November 2, 2021</vt:lpstr>
      <vt:lpstr>Agenda</vt:lpstr>
      <vt:lpstr>Working Group Members </vt:lpstr>
      <vt:lpstr> Statutory Authority:  An Act Ensuring Safe Patient Access to Emergency Care  </vt:lpstr>
      <vt:lpstr>DPH Regulatory Process</vt:lpstr>
      <vt:lpstr>Process for Review Today</vt:lpstr>
      <vt:lpstr>Framework: Signage </vt:lpstr>
      <vt:lpstr>Framework: Signage </vt:lpstr>
      <vt:lpstr>Framework: Signage </vt:lpstr>
      <vt:lpstr>Framework: Wayfinding</vt:lpstr>
      <vt:lpstr>Framework: Wayfinding</vt:lpstr>
      <vt:lpstr>Framework: Security</vt:lpstr>
      <vt:lpstr>Framework: Security</vt:lpstr>
      <vt:lpstr>Framework: Security</vt:lpstr>
      <vt:lpstr>Framework: Security</vt:lpstr>
      <vt:lpstr>Framework: Lighting</vt:lpstr>
      <vt:lpstr>Framework: Other Considerations</vt:lpstr>
      <vt:lpstr>Framework: Other Considerations</vt:lpstr>
      <vt:lpstr>Additional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Patient Access to Emergency Care Workgroup September 30, 2021</dc:title>
  <dc:creator>Phaltankar, Pooja P.  (DPH)</dc:creator>
  <cp:lastModifiedBy>Kelley, Elizabeth D. (DPH)</cp:lastModifiedBy>
  <cp:revision>42</cp:revision>
  <cp:lastPrinted>2021-11-02T15:25:10Z</cp:lastPrinted>
  <dcterms:created xsi:type="dcterms:W3CDTF">2021-09-28T17:29:18Z</dcterms:created>
  <dcterms:modified xsi:type="dcterms:W3CDTF">2021-11-02T15:29:12Z</dcterms:modified>
</cp:coreProperties>
</file>