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56" r:id="rId5"/>
    <p:sldId id="2147470025" r:id="rId6"/>
    <p:sldId id="2147470115" r:id="rId7"/>
    <p:sldId id="2147470052" r:id="rId8"/>
    <p:sldId id="2147470026" r:id="rId9"/>
    <p:sldId id="2147470053" r:id="rId10"/>
    <p:sldId id="2147470117" r:id="rId11"/>
    <p:sldId id="2147470104" r:id="rId12"/>
    <p:sldId id="485" r:id="rId13"/>
    <p:sldId id="484" r:id="rId14"/>
    <p:sldId id="2147470123" r:id="rId15"/>
    <p:sldId id="2147470101" r:id="rId16"/>
    <p:sldId id="266" r:id="rId17"/>
    <p:sldId id="2147470106" r:id="rId18"/>
    <p:sldId id="2147470116" r:id="rId19"/>
    <p:sldId id="2147470107" r:id="rId20"/>
    <p:sldId id="2147470108" r:id="rId21"/>
    <p:sldId id="2147470110" r:id="rId22"/>
    <p:sldId id="2147470017" r:id="rId23"/>
    <p:sldId id="2147470064" r:id="rId24"/>
    <p:sldId id="214747006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FSE August 2026" id="{0883C18F-36D2-45F8-A359-E52C7321392D}">
          <p14:sldIdLst>
            <p14:sldId id="256"/>
            <p14:sldId id="2147470025"/>
            <p14:sldId id="2147470115"/>
            <p14:sldId id="2147470052"/>
            <p14:sldId id="2147470026"/>
            <p14:sldId id="2147470053"/>
            <p14:sldId id="2147470117"/>
            <p14:sldId id="2147470104"/>
            <p14:sldId id="485"/>
            <p14:sldId id="484"/>
            <p14:sldId id="2147470123"/>
            <p14:sldId id="2147470101"/>
            <p14:sldId id="266"/>
            <p14:sldId id="2147470106"/>
            <p14:sldId id="2147470116"/>
            <p14:sldId id="2147470107"/>
            <p14:sldId id="2147470108"/>
            <p14:sldId id="2147470110"/>
            <p14:sldId id="2147470017"/>
            <p14:sldId id="2147470064"/>
            <p14:sldId id="214747006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BF6A34-883C-C348-5877-211BED9822C8}" name="Flynn, Phoebe Marie" initials="FP" userId="S::pflynn_pcgus.com#ext#@massgov.onmicrosoft.com::c28e1ce3-0eb3-40bc-b09b-7a48017f5db9" providerId="AD"/>
  <p188:author id="{2BCFC03E-F324-504E-F9F3-9D629FAECEC9}" name="Herman, Rebecca (DPH)" initials="HR" userId="S::rebecca.herman@mass.gov::af770ad0-1c6d-4d41-8278-94d55aa8c6fa" providerId="AD"/>
  <p188:author id="{A3F84F56-AD76-25D4-48BF-33CF58081D7D}" name="Chaneco, Aynsley" initials="CA" userId="S::aynsley.chaneco@mass.gov::681a52f2-92cf-46ea-b0ca-264ed9471fd1" providerId="AD"/>
  <p188:author id="{FAE8535D-7FC0-4AF6-E073-196ECECA5086}" name="Memmo, Elise" initials="ME" userId="S::ememmo_pcgus.com#ext#@massgov.onmicrosoft.com::6cf039f0-ed8e-4398-905a-d78682c270d9" providerId="AD"/>
  <p188:author id="{AA022267-FB60-0E05-1E74-6AB34B191D47}" name="Memmo, Elise" initials="EM" userId="S::ememmo@pcgus.com::b65150ec-9d67-4814-ab73-9baa67230c5d" providerId="AD"/>
  <p188:author id="{44110C79-996F-BDE5-F9E7-8E53C5D12CBF}" name="Mendez-Penate, Larisa  (DPH)" initials="ML" userId="S::larisa.mendez-penate@mass.gov::8c7a5252-a7ad-4cb9-8232-d33b70ce00a0" providerId="AD"/>
  <p188:author id="{3A2AF179-72A4-E804-FE30-CE23CE21767E}" name="Chaneco, Aynsley" initials="AC" userId="S::Aynsley.Chaneco@mass.gov::681a52f2-92cf-46ea-b0ca-264ed9471fd1" providerId="AD"/>
  <p188:author id="{65BC598A-BE49-603D-2A31-C5FF36E2EB1A}" name="Trucks, Emma" initials="ET" userId="S::etrucks@pcgus.com::1d5fc234-470f-4117-aea2-0ddfd8cb12ea" providerId="AD"/>
  <p188:author id="{08B3EB9E-B5A8-5972-A22C-68FD10195A4E}" name="Doyle, Stephanie E (DPH)" initials="D(" userId="S::stephanie.e.doyle@mass.gov::f981c4a0-1aa2-4ed3-8e7c-53831a222bf0" providerId="AD"/>
  <p188:author id="{5A812FB6-B401-DA8A-6E3E-2A784B55C08E}" name="Gil-Sanchez, Lissette (DPH)" initials="GL" userId="S::lissette.gil-sanchez@mass.gov::467bdc33-be32-458d-9b79-55755a963287" providerId="AD"/>
  <p188:author id="{40DABEC0-BA16-51B5-3E60-B863A30ACAFE}" name="Martinez, Claribel" initials="MC" userId="S::clamartinez_pcgus.com#ext#@massgov.onmicrosoft.com::8d0355b3-1ee3-4ebb-893a-2dd1e4151849" providerId="AD"/>
  <p188:author id="{AC1CD9CA-C5DE-C8AB-9248-2E46E685974C}" name="Mecha, Grace-Rebecca" initials="GM" userId="S::gmecha@pcgus.com::6a8b7e56-7e4e-4fc1-9ed6-f30b964be7c6" providerId="AD"/>
  <p188:author id="{5F1E16D4-EC5F-71CC-B2D5-DF45CD51606C}" name="Silva, Christine (DPH)" initials="SC" userId="S::christine.silva@mass.gov::fe0c5a47-d73e-42b0-a2ae-7965bb88d6f5" providerId="AD"/>
  <p188:author id="{40459FDF-2E95-4633-9A23-F92822819AF1}" name="Doyle, Stephanie E (DPH)" initials="DSE(" userId="S::Stephanie.E.Doyle@mass.gov::f981c4a0-1aa2-4ed3-8e7c-53831a222b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F54"/>
    <a:srgbClr val="92CAD6"/>
    <a:srgbClr val="E4E4E4"/>
    <a:srgbClr val="032E53"/>
    <a:srgbClr val="025B95"/>
    <a:srgbClr val="2E75B6"/>
    <a:srgbClr val="BF9000"/>
    <a:srgbClr val="FFFFFF"/>
    <a:srgbClr val="052C52"/>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22DE01-03A3-5386-AAC5-6347E9FB0650}" v="202" dt="2026-08-11T13:25:39.283"/>
    <p1510:client id="{E45E14C3-7301-0909-B027-A3746E001C0F}" v="21" dt="2026-08-10T19:06:38.192"/>
    <p1510:client id="{FDEA7980-F073-CB6A-6B6D-52DD0F04B98B}" v="1" dt="2026-08-10T22:05:31.0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38" autoAdjust="0"/>
  </p:normalViewPr>
  <p:slideViewPr>
    <p:cSldViewPr snapToGrid="0">
      <p:cViewPr varScale="1">
        <p:scale>
          <a:sx n="51" d="100"/>
          <a:sy n="51" d="100"/>
        </p:scale>
        <p:origin x="42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C3E121-3351-44E9-8DCF-B575849EA99F}" type="doc">
      <dgm:prSet loTypeId="urn:microsoft.com/office/officeart/2005/8/layout/list1" loCatId="list" qsTypeId="urn:microsoft.com/office/officeart/2005/8/quickstyle/simple1#1" qsCatId="simple" csTypeId="urn:microsoft.com/office/officeart/2005/8/colors/colorful5#1" csCatId="colorful" phldr="1"/>
      <dgm:spPr/>
    </dgm:pt>
    <dgm:pt modelId="{A85CA85C-D4B0-4567-ADAB-3A6AC9FFC67F}">
      <dgm:prSet phldrT="[Text]" custT="1"/>
      <dgm:spPr>
        <a:solidFill>
          <a:srgbClr val="F2BC19"/>
        </a:solidFill>
      </dgm:spPr>
      <dgm:t>
        <a:bodyPr/>
        <a:lstStyle/>
        <a:p>
          <a:pPr rtl="0"/>
          <a:r>
            <a:rPr lang="en-US" sz="1800">
              <a:solidFill>
                <a:schemeClr val="tx1"/>
              </a:solidFill>
              <a:latin typeface="Avenir Next LT Pro"/>
              <a:ea typeface="Source Sans Pro"/>
            </a:rPr>
            <a:t>Introduce Welcome Family to new caregiver</a:t>
          </a:r>
        </a:p>
      </dgm:t>
    </dgm:pt>
    <dgm:pt modelId="{FCDF1840-9A21-4EF8-8BB0-00DA6AF1D809}" type="parTrans" cxnId="{1C0F8206-BBEC-4C0A-A6E8-CB7862EEFFC6}">
      <dgm:prSet/>
      <dgm:spPr/>
      <dgm:t>
        <a:bodyPr/>
        <a:lstStyle/>
        <a:p>
          <a:endParaRPr lang="en-US" sz="2000">
            <a:latin typeface="Avenir Next LT Pro" panose="020B0504020202020204" pitchFamily="34" charset="0"/>
            <a:ea typeface="Source Sans Pro" panose="020B0503030403020204" pitchFamily="34" charset="0"/>
          </a:endParaRPr>
        </a:p>
      </dgm:t>
    </dgm:pt>
    <dgm:pt modelId="{DEA926E3-D329-43F7-AE4F-E841BE6731B1}" type="sibTrans" cxnId="{1C0F8206-BBEC-4C0A-A6E8-CB7862EEFFC6}">
      <dgm:prSet/>
      <dgm:spPr/>
      <dgm:t>
        <a:bodyPr/>
        <a:lstStyle/>
        <a:p>
          <a:endParaRPr lang="en-US" sz="2000">
            <a:latin typeface="Avenir Next LT Pro" panose="020B0504020202020204" pitchFamily="34" charset="0"/>
            <a:ea typeface="Source Sans Pro" panose="020B0503030403020204" pitchFamily="34" charset="0"/>
          </a:endParaRPr>
        </a:p>
      </dgm:t>
    </dgm:pt>
    <dgm:pt modelId="{35385E9A-5179-434E-A4BD-0C9AAE91157B}">
      <dgm:prSet phldrT="[Text]" custT="1"/>
      <dgm:spPr>
        <a:solidFill>
          <a:srgbClr val="FF8F3D"/>
        </a:solidFill>
      </dgm:spPr>
      <dgm:t>
        <a:bodyPr/>
        <a:lstStyle/>
        <a:p>
          <a:r>
            <a:rPr lang="en-US" sz="1800">
              <a:solidFill>
                <a:schemeClr val="tx1"/>
              </a:solidFill>
              <a:latin typeface="Avenir Next LT Pro"/>
              <a:ea typeface="Source Sans Pro"/>
            </a:rPr>
            <a:t>Send referral information to Welcome Family program</a:t>
          </a:r>
        </a:p>
      </dgm:t>
    </dgm:pt>
    <dgm:pt modelId="{0DF409FC-400C-4F27-90A8-3E98EDBA03C3}" type="parTrans" cxnId="{11A6EBBA-FD8E-4766-9DA2-F1384387517C}">
      <dgm:prSet/>
      <dgm:spPr/>
      <dgm:t>
        <a:bodyPr/>
        <a:lstStyle/>
        <a:p>
          <a:endParaRPr lang="en-US" sz="2000">
            <a:latin typeface="Avenir Next LT Pro" panose="020B0504020202020204" pitchFamily="34" charset="0"/>
            <a:ea typeface="Source Sans Pro" panose="020B0503030403020204" pitchFamily="34" charset="0"/>
          </a:endParaRPr>
        </a:p>
      </dgm:t>
    </dgm:pt>
    <dgm:pt modelId="{484BE71D-3898-44AD-8F3C-068BA22E0695}" type="sibTrans" cxnId="{11A6EBBA-FD8E-4766-9DA2-F1384387517C}">
      <dgm:prSet/>
      <dgm:spPr/>
      <dgm:t>
        <a:bodyPr/>
        <a:lstStyle/>
        <a:p>
          <a:endParaRPr lang="en-US" sz="2000">
            <a:latin typeface="Avenir Next LT Pro" panose="020B0504020202020204" pitchFamily="34" charset="0"/>
            <a:ea typeface="Source Sans Pro" panose="020B0503030403020204" pitchFamily="34" charset="0"/>
          </a:endParaRPr>
        </a:p>
      </dgm:t>
    </dgm:pt>
    <dgm:pt modelId="{371BCE60-E6CB-4D50-A4EC-39517AA5427D}">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1800">
              <a:latin typeface="Avenir Next LT Pro" panose="020B0504020202020204" pitchFamily="34" charset="0"/>
              <a:ea typeface="Source Sans Pro" panose="020B0503030403020204" pitchFamily="34" charset="0"/>
            </a:rPr>
            <a:t>Typically occurs at birth hospital</a:t>
          </a:r>
        </a:p>
      </dgm:t>
    </dgm:pt>
    <dgm:pt modelId="{A3A617C1-00FF-46AB-BA8E-DBB3CCEDDC85}" type="parTrans" cxnId="{DF523F4A-2AF6-48BD-8D30-C33E58394C28}">
      <dgm:prSet/>
      <dgm:spPr/>
      <dgm:t>
        <a:bodyPr/>
        <a:lstStyle/>
        <a:p>
          <a:endParaRPr lang="en-US" sz="2000">
            <a:latin typeface="Avenir Next LT Pro" panose="020B0504020202020204" pitchFamily="34" charset="0"/>
            <a:ea typeface="Source Sans Pro" panose="020B0503030403020204" pitchFamily="34" charset="0"/>
          </a:endParaRPr>
        </a:p>
      </dgm:t>
    </dgm:pt>
    <dgm:pt modelId="{50F11666-A5C8-437B-993F-483796B6DBAF}" type="sibTrans" cxnId="{DF523F4A-2AF6-48BD-8D30-C33E58394C28}">
      <dgm:prSet/>
      <dgm:spPr/>
      <dgm:t>
        <a:bodyPr/>
        <a:lstStyle/>
        <a:p>
          <a:endParaRPr lang="en-US" sz="2000">
            <a:latin typeface="Avenir Next LT Pro" panose="020B0504020202020204" pitchFamily="34" charset="0"/>
            <a:ea typeface="Source Sans Pro" panose="020B0503030403020204" pitchFamily="34" charset="0"/>
          </a:endParaRPr>
        </a:p>
      </dgm:t>
    </dgm:pt>
    <dgm:pt modelId="{5688024A-425D-4979-B111-64CDF25063BE}">
      <dgm:prSet phldrT="[Text]" custT="1"/>
      <dgm:spPr>
        <a:solidFill>
          <a:srgbClr val="92CAD6"/>
        </a:solidFill>
      </dgm:spPr>
      <dgm:t>
        <a:bodyPr/>
        <a:lstStyle/>
        <a:p>
          <a:pPr rtl="0"/>
          <a:r>
            <a:rPr lang="en-US" sz="1800">
              <a:solidFill>
                <a:schemeClr val="tx1"/>
              </a:solidFill>
              <a:latin typeface="Avenir Next LT Pro"/>
              <a:ea typeface="Source Sans Pro"/>
            </a:rPr>
            <a:t>Build awareness of Welcome Family</a:t>
          </a:r>
        </a:p>
      </dgm:t>
    </dgm:pt>
    <dgm:pt modelId="{2CE348DB-3CBD-4B59-9C86-77031153D410}" type="parTrans" cxnId="{DE4609D5-9652-4088-B13A-E5AD1CC83EFC}">
      <dgm:prSet/>
      <dgm:spPr/>
      <dgm:t>
        <a:bodyPr/>
        <a:lstStyle/>
        <a:p>
          <a:endParaRPr lang="en-US" sz="2000">
            <a:latin typeface="Avenir Next LT Pro" panose="020B0504020202020204" pitchFamily="34" charset="0"/>
            <a:ea typeface="Source Sans Pro" panose="020B0503030403020204" pitchFamily="34" charset="0"/>
          </a:endParaRPr>
        </a:p>
      </dgm:t>
    </dgm:pt>
    <dgm:pt modelId="{5AFA234D-17FA-488A-93DA-3D54DEA89C04}" type="sibTrans" cxnId="{DE4609D5-9652-4088-B13A-E5AD1CC83EFC}">
      <dgm:prSet/>
      <dgm:spPr/>
      <dgm:t>
        <a:bodyPr/>
        <a:lstStyle/>
        <a:p>
          <a:endParaRPr lang="en-US" sz="2000">
            <a:latin typeface="Avenir Next LT Pro" panose="020B0504020202020204" pitchFamily="34" charset="0"/>
            <a:ea typeface="Source Sans Pro" panose="020B0503030403020204" pitchFamily="34" charset="0"/>
          </a:endParaRPr>
        </a:p>
      </dgm:t>
    </dgm:pt>
    <dgm:pt modelId="{91121326-1BF6-4DF2-B33F-CE1559F0120E}">
      <dgm:prSet phldrT="[Text]" custT="1"/>
      <dgm:spPr/>
      <dgm:t>
        <a:bodyPr/>
        <a:lstStyle/>
        <a:p>
          <a:r>
            <a:rPr lang="en-US" sz="1800">
              <a:latin typeface="Avenir Next LT Pro" panose="020B0504020202020204" pitchFamily="34" charset="0"/>
              <a:ea typeface="Source Sans Pro" panose="020B0503030403020204" pitchFamily="34" charset="0"/>
            </a:rPr>
            <a:t>Information about Welcome Family can be shared prenatally</a:t>
          </a:r>
        </a:p>
      </dgm:t>
    </dgm:pt>
    <dgm:pt modelId="{28FFB261-BF00-4836-B8C3-5D2E58221125}" type="parTrans" cxnId="{17197804-6E23-4727-9133-7F7F6F244FD4}">
      <dgm:prSet/>
      <dgm:spPr/>
      <dgm:t>
        <a:bodyPr/>
        <a:lstStyle/>
        <a:p>
          <a:endParaRPr lang="en-US" sz="2000">
            <a:latin typeface="Avenir Next LT Pro" panose="020B0504020202020204" pitchFamily="34" charset="0"/>
            <a:ea typeface="Source Sans Pro" panose="020B0503030403020204" pitchFamily="34" charset="0"/>
          </a:endParaRPr>
        </a:p>
      </dgm:t>
    </dgm:pt>
    <dgm:pt modelId="{FFAF9828-AAD2-472C-8008-EF0F48843E98}" type="sibTrans" cxnId="{17197804-6E23-4727-9133-7F7F6F244FD4}">
      <dgm:prSet/>
      <dgm:spPr/>
      <dgm:t>
        <a:bodyPr/>
        <a:lstStyle/>
        <a:p>
          <a:endParaRPr lang="en-US" sz="2000">
            <a:latin typeface="Avenir Next LT Pro" panose="020B0504020202020204" pitchFamily="34" charset="0"/>
            <a:ea typeface="Source Sans Pro" panose="020B0503030403020204" pitchFamily="34" charset="0"/>
          </a:endParaRPr>
        </a:p>
      </dgm:t>
    </dgm:pt>
    <dgm:pt modelId="{ECD2AA06-D69F-4F49-ADCB-BC2D9798C59C}">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1800">
              <a:latin typeface="Avenir Next LT Pro" panose="020B0504020202020204" pitchFamily="34" charset="0"/>
              <a:ea typeface="Source Sans Pro" panose="020B0503030403020204" pitchFamily="34" charset="0"/>
            </a:rPr>
            <a:t>Referring provider from the hospital can vary (e.g., nurse, nurse educator, lactation support)</a:t>
          </a:r>
        </a:p>
      </dgm:t>
    </dgm:pt>
    <dgm:pt modelId="{92B3A2C3-EEE2-4F85-A8F0-72A888A45822}" type="parTrans" cxnId="{9DE0D445-0D97-480A-B752-00120C4E830B}">
      <dgm:prSet/>
      <dgm:spPr/>
      <dgm:t>
        <a:bodyPr/>
        <a:lstStyle/>
        <a:p>
          <a:endParaRPr lang="en-US" sz="2000">
            <a:latin typeface="Avenir Next LT Pro" panose="020B0504020202020204" pitchFamily="34" charset="0"/>
            <a:ea typeface="Source Sans Pro" panose="020B0503030403020204" pitchFamily="34" charset="0"/>
          </a:endParaRPr>
        </a:p>
      </dgm:t>
    </dgm:pt>
    <dgm:pt modelId="{83DF2D88-4B2B-4C6D-AE4A-A1279C0412B1}" type="sibTrans" cxnId="{9DE0D445-0D97-480A-B752-00120C4E830B}">
      <dgm:prSet/>
      <dgm:spPr/>
      <dgm:t>
        <a:bodyPr/>
        <a:lstStyle/>
        <a:p>
          <a:endParaRPr lang="en-US" sz="2000">
            <a:latin typeface="Avenir Next LT Pro" panose="020B0504020202020204" pitchFamily="34" charset="0"/>
            <a:ea typeface="Source Sans Pro" panose="020B0503030403020204" pitchFamily="34" charset="0"/>
          </a:endParaRPr>
        </a:p>
      </dgm:t>
    </dgm:pt>
    <dgm:pt modelId="{06111532-1B21-4849-B350-937909291AE0}">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1800">
              <a:latin typeface="Avenir Next LT Pro" panose="020B0504020202020204" pitchFamily="34" charset="0"/>
              <a:ea typeface="Source Sans Pro" panose="020B0503030403020204" pitchFamily="34" charset="0"/>
            </a:rPr>
            <a:t>In some settings, the Welcome Family nurse conducts rounds to introduce the program</a:t>
          </a:r>
        </a:p>
      </dgm:t>
    </dgm:pt>
    <dgm:pt modelId="{27240EA3-6527-462E-96B2-CC695BF6CB42}" type="parTrans" cxnId="{8AEA840B-2814-48DA-B0DD-362C70032B28}">
      <dgm:prSet/>
      <dgm:spPr/>
      <dgm:t>
        <a:bodyPr/>
        <a:lstStyle/>
        <a:p>
          <a:endParaRPr lang="en-US" sz="2000">
            <a:latin typeface="Avenir Next LT Pro" panose="020B0504020202020204" pitchFamily="34" charset="0"/>
            <a:ea typeface="Source Sans Pro" panose="020B0503030403020204" pitchFamily="34" charset="0"/>
          </a:endParaRPr>
        </a:p>
      </dgm:t>
    </dgm:pt>
    <dgm:pt modelId="{3AC8BFF5-01D7-487E-B01B-3EFF3CF20B32}" type="sibTrans" cxnId="{8AEA840B-2814-48DA-B0DD-362C70032B28}">
      <dgm:prSet/>
      <dgm:spPr/>
      <dgm:t>
        <a:bodyPr/>
        <a:lstStyle/>
        <a:p>
          <a:endParaRPr lang="en-US" sz="2000">
            <a:latin typeface="Avenir Next LT Pro" panose="020B0504020202020204" pitchFamily="34" charset="0"/>
            <a:ea typeface="Source Sans Pro" panose="020B0503030403020204" pitchFamily="34" charset="0"/>
          </a:endParaRPr>
        </a:p>
      </dgm:t>
    </dgm:pt>
    <dgm:pt modelId="{DFACEAF0-F2DA-4022-B9DF-7FC85173764C}">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800">
              <a:latin typeface="Avenir Next LT Pro" panose="020B0504020202020204" pitchFamily="34" charset="0"/>
              <a:ea typeface="Source Sans Pro" panose="020B0503030403020204" pitchFamily="34" charset="0"/>
            </a:rPr>
            <a:t>Online referral forms with basic information (e.g., caregiver name, infant date of birth, contact information)</a:t>
          </a:r>
        </a:p>
      </dgm:t>
    </dgm:pt>
    <dgm:pt modelId="{34B4732A-4DAC-4C7A-B06D-751053E35B47}" type="parTrans" cxnId="{62679557-17BC-4760-AA7E-E3A5199D5FE5}">
      <dgm:prSet/>
      <dgm:spPr/>
      <dgm:t>
        <a:bodyPr/>
        <a:lstStyle/>
        <a:p>
          <a:endParaRPr lang="en-US" sz="2000">
            <a:latin typeface="Avenir Next LT Pro" panose="020B0504020202020204" pitchFamily="34" charset="0"/>
            <a:ea typeface="Source Sans Pro" panose="020B0503030403020204" pitchFamily="34" charset="0"/>
          </a:endParaRPr>
        </a:p>
      </dgm:t>
    </dgm:pt>
    <dgm:pt modelId="{754025F3-026A-4DB1-A971-9E7E437B8C0B}" type="sibTrans" cxnId="{62679557-17BC-4760-AA7E-E3A5199D5FE5}">
      <dgm:prSet/>
      <dgm:spPr/>
      <dgm:t>
        <a:bodyPr/>
        <a:lstStyle/>
        <a:p>
          <a:endParaRPr lang="en-US" sz="2000">
            <a:latin typeface="Avenir Next LT Pro" panose="020B0504020202020204" pitchFamily="34" charset="0"/>
            <a:ea typeface="Source Sans Pro" panose="020B0503030403020204" pitchFamily="34" charset="0"/>
          </a:endParaRPr>
        </a:p>
      </dgm:t>
    </dgm:pt>
    <dgm:pt modelId="{40BC553D-0B05-4561-B7ED-74646842A71B}">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1800">
              <a:latin typeface="Avenir Next LT Pro" panose="020B0504020202020204" pitchFamily="34" charset="0"/>
              <a:ea typeface="Source Sans Pro" panose="020B0503030403020204" pitchFamily="34" charset="0"/>
            </a:rPr>
            <a:t>If the Welcome Family nurse is making the referral, they are able to schedule the visit at that time </a:t>
          </a:r>
        </a:p>
      </dgm:t>
    </dgm:pt>
    <dgm:pt modelId="{8BC3BE26-19E0-4ED6-98B5-C1CDF7817A96}" type="parTrans" cxnId="{813347DB-85AD-4613-A381-FD727BB27E35}">
      <dgm:prSet/>
      <dgm:spPr/>
      <dgm:t>
        <a:bodyPr/>
        <a:lstStyle/>
        <a:p>
          <a:endParaRPr lang="en-US" sz="2000">
            <a:latin typeface="Avenir Next LT Pro" panose="020B0504020202020204" pitchFamily="34" charset="0"/>
            <a:ea typeface="Source Sans Pro" panose="020B0503030403020204" pitchFamily="34" charset="0"/>
          </a:endParaRPr>
        </a:p>
      </dgm:t>
    </dgm:pt>
    <dgm:pt modelId="{9D597921-8068-428B-A936-7F11E5703204}" type="sibTrans" cxnId="{813347DB-85AD-4613-A381-FD727BB27E35}">
      <dgm:prSet/>
      <dgm:spPr/>
      <dgm:t>
        <a:bodyPr/>
        <a:lstStyle/>
        <a:p>
          <a:endParaRPr lang="en-US" sz="2000">
            <a:latin typeface="Avenir Next LT Pro" panose="020B0504020202020204" pitchFamily="34" charset="0"/>
            <a:ea typeface="Source Sans Pro" panose="020B0503030403020204" pitchFamily="34" charset="0"/>
          </a:endParaRPr>
        </a:p>
      </dgm:t>
    </dgm:pt>
    <dgm:pt modelId="{70E6840F-36EF-4AC9-A98A-FDB5AE5B6D94}" type="pres">
      <dgm:prSet presAssocID="{36C3E121-3351-44E9-8DCF-B575849EA99F}" presName="linear" presStyleCnt="0">
        <dgm:presLayoutVars>
          <dgm:dir/>
          <dgm:animLvl val="lvl"/>
          <dgm:resizeHandles val="exact"/>
        </dgm:presLayoutVars>
      </dgm:prSet>
      <dgm:spPr/>
    </dgm:pt>
    <dgm:pt modelId="{FE86F6EE-B796-410B-97C7-CA267268AC41}" type="pres">
      <dgm:prSet presAssocID="{5688024A-425D-4979-B111-64CDF25063BE}" presName="parentLin" presStyleCnt="0"/>
      <dgm:spPr/>
    </dgm:pt>
    <dgm:pt modelId="{99C14FC3-7182-4B39-8F0C-8FC4C8EC29EA}" type="pres">
      <dgm:prSet presAssocID="{5688024A-425D-4979-B111-64CDF25063BE}" presName="parentLeftMargin" presStyleLbl="node1" presStyleIdx="0" presStyleCnt="3"/>
      <dgm:spPr/>
    </dgm:pt>
    <dgm:pt modelId="{68C7BE37-58A8-4ACC-ACAC-13BF0FE29169}" type="pres">
      <dgm:prSet presAssocID="{5688024A-425D-4979-B111-64CDF25063BE}" presName="parentText" presStyleLbl="node1" presStyleIdx="0" presStyleCnt="3" custLinFactNeighborX="4743" custLinFactNeighborY="4001">
        <dgm:presLayoutVars>
          <dgm:chMax val="0"/>
          <dgm:bulletEnabled val="1"/>
        </dgm:presLayoutVars>
      </dgm:prSet>
      <dgm:spPr/>
    </dgm:pt>
    <dgm:pt modelId="{9654ACFE-52CE-4A74-9B4A-78248FA7D524}" type="pres">
      <dgm:prSet presAssocID="{5688024A-425D-4979-B111-64CDF25063BE}" presName="negativeSpace" presStyleCnt="0"/>
      <dgm:spPr/>
    </dgm:pt>
    <dgm:pt modelId="{3C4C7A5B-ABCD-40FB-8D5C-22DF939F738E}" type="pres">
      <dgm:prSet presAssocID="{5688024A-425D-4979-B111-64CDF25063BE}" presName="childText" presStyleLbl="conFgAcc1" presStyleIdx="0" presStyleCnt="3">
        <dgm:presLayoutVars>
          <dgm:bulletEnabled val="1"/>
        </dgm:presLayoutVars>
      </dgm:prSet>
      <dgm:spPr/>
    </dgm:pt>
    <dgm:pt modelId="{D4D8FD0C-F4D0-46FC-BCDB-4DA53A4135A2}" type="pres">
      <dgm:prSet presAssocID="{5AFA234D-17FA-488A-93DA-3D54DEA89C04}" presName="spaceBetweenRectangles" presStyleCnt="0"/>
      <dgm:spPr/>
    </dgm:pt>
    <dgm:pt modelId="{8C44A98A-D44D-4041-A927-2320AACBB561}" type="pres">
      <dgm:prSet presAssocID="{A85CA85C-D4B0-4567-ADAB-3A6AC9FFC67F}" presName="parentLin" presStyleCnt="0"/>
      <dgm:spPr/>
    </dgm:pt>
    <dgm:pt modelId="{638AFB6D-36F2-4DD9-BF77-1F731BA7F619}" type="pres">
      <dgm:prSet presAssocID="{A85CA85C-D4B0-4567-ADAB-3A6AC9FFC67F}" presName="parentLeftMargin" presStyleLbl="node1" presStyleIdx="0" presStyleCnt="3"/>
      <dgm:spPr/>
    </dgm:pt>
    <dgm:pt modelId="{BBA7D039-2878-4E2C-96A4-4F9E8EBBED25}" type="pres">
      <dgm:prSet presAssocID="{A85CA85C-D4B0-4567-ADAB-3A6AC9FFC67F}" presName="parentText" presStyleLbl="node1" presStyleIdx="1" presStyleCnt="3">
        <dgm:presLayoutVars>
          <dgm:chMax val="0"/>
          <dgm:bulletEnabled val="1"/>
        </dgm:presLayoutVars>
      </dgm:prSet>
      <dgm:spPr/>
    </dgm:pt>
    <dgm:pt modelId="{AEAD03CA-D316-400A-9EC2-D465F1A34EC2}" type="pres">
      <dgm:prSet presAssocID="{A85CA85C-D4B0-4567-ADAB-3A6AC9FFC67F}" presName="negativeSpace" presStyleCnt="0"/>
      <dgm:spPr/>
    </dgm:pt>
    <dgm:pt modelId="{B6B1DFE4-69AC-4B33-9529-4BBB76EB9388}" type="pres">
      <dgm:prSet presAssocID="{A85CA85C-D4B0-4567-ADAB-3A6AC9FFC67F}" presName="childText" presStyleLbl="conFgAcc1" presStyleIdx="1" presStyleCnt="3">
        <dgm:presLayoutVars>
          <dgm:bulletEnabled val="1"/>
        </dgm:presLayoutVars>
      </dgm:prSet>
      <dgm:spPr/>
    </dgm:pt>
    <dgm:pt modelId="{C24A3127-6813-4647-B052-E9ECC2FBE718}" type="pres">
      <dgm:prSet presAssocID="{DEA926E3-D329-43F7-AE4F-E841BE6731B1}" presName="spaceBetweenRectangles" presStyleCnt="0"/>
      <dgm:spPr/>
    </dgm:pt>
    <dgm:pt modelId="{74DCF1F0-ECC4-405D-AEAE-F7CA67A5D5F6}" type="pres">
      <dgm:prSet presAssocID="{35385E9A-5179-434E-A4BD-0C9AAE91157B}" presName="parentLin" presStyleCnt="0"/>
      <dgm:spPr/>
    </dgm:pt>
    <dgm:pt modelId="{A5434184-01FB-43C0-9B44-79E26FD3178F}" type="pres">
      <dgm:prSet presAssocID="{35385E9A-5179-434E-A4BD-0C9AAE91157B}" presName="parentLeftMargin" presStyleLbl="node1" presStyleIdx="1" presStyleCnt="3"/>
      <dgm:spPr/>
    </dgm:pt>
    <dgm:pt modelId="{5E9B29E5-A249-483E-85A4-6DE733281CD6}" type="pres">
      <dgm:prSet presAssocID="{35385E9A-5179-434E-A4BD-0C9AAE91157B}" presName="parentText" presStyleLbl="node1" presStyleIdx="2" presStyleCnt="3">
        <dgm:presLayoutVars>
          <dgm:chMax val="0"/>
          <dgm:bulletEnabled val="1"/>
        </dgm:presLayoutVars>
      </dgm:prSet>
      <dgm:spPr/>
    </dgm:pt>
    <dgm:pt modelId="{1D49EE6C-4037-4F0D-A7D3-577EB894E018}" type="pres">
      <dgm:prSet presAssocID="{35385E9A-5179-434E-A4BD-0C9AAE91157B}" presName="negativeSpace" presStyleCnt="0"/>
      <dgm:spPr/>
    </dgm:pt>
    <dgm:pt modelId="{284B19E7-2ED7-4726-AFBB-CE6443D2631C}" type="pres">
      <dgm:prSet presAssocID="{35385E9A-5179-434E-A4BD-0C9AAE91157B}" presName="childText" presStyleLbl="conFgAcc1" presStyleIdx="2" presStyleCnt="3">
        <dgm:presLayoutVars>
          <dgm:bulletEnabled val="1"/>
        </dgm:presLayoutVars>
      </dgm:prSet>
      <dgm:spPr/>
    </dgm:pt>
  </dgm:ptLst>
  <dgm:cxnLst>
    <dgm:cxn modelId="{17197804-6E23-4727-9133-7F7F6F244FD4}" srcId="{5688024A-425D-4979-B111-64CDF25063BE}" destId="{91121326-1BF6-4DF2-B33F-CE1559F0120E}" srcOrd="0" destOrd="0" parTransId="{28FFB261-BF00-4836-B8C3-5D2E58221125}" sibTransId="{FFAF9828-AAD2-472C-8008-EF0F48843E98}"/>
    <dgm:cxn modelId="{1C0F8206-BBEC-4C0A-A6E8-CB7862EEFFC6}" srcId="{36C3E121-3351-44E9-8DCF-B575849EA99F}" destId="{A85CA85C-D4B0-4567-ADAB-3A6AC9FFC67F}" srcOrd="1" destOrd="0" parTransId="{FCDF1840-9A21-4EF8-8BB0-00DA6AF1D809}" sibTransId="{DEA926E3-D329-43F7-AE4F-E841BE6731B1}"/>
    <dgm:cxn modelId="{8AEA840B-2814-48DA-B0DD-362C70032B28}" srcId="{A85CA85C-D4B0-4567-ADAB-3A6AC9FFC67F}" destId="{06111532-1B21-4849-B350-937909291AE0}" srcOrd="2" destOrd="0" parTransId="{27240EA3-6527-462E-96B2-CC695BF6CB42}" sibTransId="{3AC8BFF5-01D7-487E-B01B-3EFF3CF20B32}"/>
    <dgm:cxn modelId="{A8C6790F-6653-4051-A03C-CA7E2E51860D}" type="presOf" srcId="{A85CA85C-D4B0-4567-ADAB-3A6AC9FFC67F}" destId="{638AFB6D-36F2-4DD9-BF77-1F731BA7F619}" srcOrd="0" destOrd="0" presId="urn:microsoft.com/office/officeart/2005/8/layout/list1"/>
    <dgm:cxn modelId="{22C3D525-940F-41FD-B919-58956D8EBD34}" type="presOf" srcId="{371BCE60-E6CB-4D50-A4EC-39517AA5427D}" destId="{B6B1DFE4-69AC-4B33-9529-4BBB76EB9388}" srcOrd="0" destOrd="0" presId="urn:microsoft.com/office/officeart/2005/8/layout/list1"/>
    <dgm:cxn modelId="{80D7BB3A-A6AA-473A-ADBC-4C548A301150}" type="presOf" srcId="{A85CA85C-D4B0-4567-ADAB-3A6AC9FFC67F}" destId="{BBA7D039-2878-4E2C-96A4-4F9E8EBBED25}" srcOrd="1" destOrd="0" presId="urn:microsoft.com/office/officeart/2005/8/layout/list1"/>
    <dgm:cxn modelId="{B8C52C5E-0DEC-4111-871A-A26040F08F0E}" type="presOf" srcId="{DFACEAF0-F2DA-4022-B9DF-7FC85173764C}" destId="{284B19E7-2ED7-4726-AFBB-CE6443D2631C}" srcOrd="0" destOrd="0" presId="urn:microsoft.com/office/officeart/2005/8/layout/list1"/>
    <dgm:cxn modelId="{9DE0D445-0D97-480A-B752-00120C4E830B}" srcId="{A85CA85C-D4B0-4567-ADAB-3A6AC9FFC67F}" destId="{ECD2AA06-D69F-4F49-ADCB-BC2D9798C59C}" srcOrd="1" destOrd="0" parTransId="{92B3A2C3-EEE2-4F85-A8F0-72A888A45822}" sibTransId="{83DF2D88-4B2B-4C6D-AE4A-A1279C0412B1}"/>
    <dgm:cxn modelId="{DF523F4A-2AF6-48BD-8D30-C33E58394C28}" srcId="{A85CA85C-D4B0-4567-ADAB-3A6AC9FFC67F}" destId="{371BCE60-E6CB-4D50-A4EC-39517AA5427D}" srcOrd="0" destOrd="0" parTransId="{A3A617C1-00FF-46AB-BA8E-DBB3CCEDDC85}" sibTransId="{50F11666-A5C8-437B-993F-483796B6DBAF}"/>
    <dgm:cxn modelId="{62679557-17BC-4760-AA7E-E3A5199D5FE5}" srcId="{35385E9A-5179-434E-A4BD-0C9AAE91157B}" destId="{DFACEAF0-F2DA-4022-B9DF-7FC85173764C}" srcOrd="0" destOrd="0" parTransId="{34B4732A-4DAC-4C7A-B06D-751053E35B47}" sibTransId="{754025F3-026A-4DB1-A971-9E7E437B8C0B}"/>
    <dgm:cxn modelId="{E038F47A-C944-4ADD-B515-0574D06F6F08}" type="presOf" srcId="{40BC553D-0B05-4561-B7ED-74646842A71B}" destId="{284B19E7-2ED7-4726-AFBB-CE6443D2631C}" srcOrd="0" destOrd="1" presId="urn:microsoft.com/office/officeart/2005/8/layout/list1"/>
    <dgm:cxn modelId="{87158288-8EA0-4B25-A7F3-485B5358660D}" type="presOf" srcId="{5688024A-425D-4979-B111-64CDF25063BE}" destId="{68C7BE37-58A8-4ACC-ACAC-13BF0FE29169}" srcOrd="1" destOrd="0" presId="urn:microsoft.com/office/officeart/2005/8/layout/list1"/>
    <dgm:cxn modelId="{A399E692-61E9-42F4-820D-6CF6E0474966}" type="presOf" srcId="{5688024A-425D-4979-B111-64CDF25063BE}" destId="{99C14FC3-7182-4B39-8F0C-8FC4C8EC29EA}" srcOrd="0" destOrd="0" presId="urn:microsoft.com/office/officeart/2005/8/layout/list1"/>
    <dgm:cxn modelId="{154493AD-D7F1-4757-B152-5A080790DD4B}" type="presOf" srcId="{35385E9A-5179-434E-A4BD-0C9AAE91157B}" destId="{5E9B29E5-A249-483E-85A4-6DE733281CD6}" srcOrd="1" destOrd="0" presId="urn:microsoft.com/office/officeart/2005/8/layout/list1"/>
    <dgm:cxn modelId="{E71200B3-D417-4715-9185-DD99C3A17116}" type="presOf" srcId="{36C3E121-3351-44E9-8DCF-B575849EA99F}" destId="{70E6840F-36EF-4AC9-A98A-FDB5AE5B6D94}" srcOrd="0" destOrd="0" presId="urn:microsoft.com/office/officeart/2005/8/layout/list1"/>
    <dgm:cxn modelId="{11A6EBBA-FD8E-4766-9DA2-F1384387517C}" srcId="{36C3E121-3351-44E9-8DCF-B575849EA99F}" destId="{35385E9A-5179-434E-A4BD-0C9AAE91157B}" srcOrd="2" destOrd="0" parTransId="{0DF409FC-400C-4F27-90A8-3E98EDBA03C3}" sibTransId="{484BE71D-3898-44AD-8F3C-068BA22E0695}"/>
    <dgm:cxn modelId="{9620C6C6-41AC-4209-BD95-F6BF26A41A18}" type="presOf" srcId="{35385E9A-5179-434E-A4BD-0C9AAE91157B}" destId="{A5434184-01FB-43C0-9B44-79E26FD3178F}" srcOrd="0" destOrd="0" presId="urn:microsoft.com/office/officeart/2005/8/layout/list1"/>
    <dgm:cxn modelId="{DE4609D5-9652-4088-B13A-E5AD1CC83EFC}" srcId="{36C3E121-3351-44E9-8DCF-B575849EA99F}" destId="{5688024A-425D-4979-B111-64CDF25063BE}" srcOrd="0" destOrd="0" parTransId="{2CE348DB-3CBD-4B59-9C86-77031153D410}" sibTransId="{5AFA234D-17FA-488A-93DA-3D54DEA89C04}"/>
    <dgm:cxn modelId="{51E3D4D7-EEE2-4AA2-A774-A8A2198A9FFB}" type="presOf" srcId="{06111532-1B21-4849-B350-937909291AE0}" destId="{B6B1DFE4-69AC-4B33-9529-4BBB76EB9388}" srcOrd="0" destOrd="2" presId="urn:microsoft.com/office/officeart/2005/8/layout/list1"/>
    <dgm:cxn modelId="{813347DB-85AD-4613-A381-FD727BB27E35}" srcId="{35385E9A-5179-434E-A4BD-0C9AAE91157B}" destId="{40BC553D-0B05-4561-B7ED-74646842A71B}" srcOrd="1" destOrd="0" parTransId="{8BC3BE26-19E0-4ED6-98B5-C1CDF7817A96}" sibTransId="{9D597921-8068-428B-A936-7F11E5703204}"/>
    <dgm:cxn modelId="{28A5E0E4-B65C-4CD1-A91A-169CD0ADF42B}" type="presOf" srcId="{ECD2AA06-D69F-4F49-ADCB-BC2D9798C59C}" destId="{B6B1DFE4-69AC-4B33-9529-4BBB76EB9388}" srcOrd="0" destOrd="1" presId="urn:microsoft.com/office/officeart/2005/8/layout/list1"/>
    <dgm:cxn modelId="{5C3889F8-E50B-4235-A2FC-503692DF7BF5}" type="presOf" srcId="{91121326-1BF6-4DF2-B33F-CE1559F0120E}" destId="{3C4C7A5B-ABCD-40FB-8D5C-22DF939F738E}" srcOrd="0" destOrd="0" presId="urn:microsoft.com/office/officeart/2005/8/layout/list1"/>
    <dgm:cxn modelId="{ECE54781-C739-4681-B64E-0CB3E489EC83}" type="presParOf" srcId="{70E6840F-36EF-4AC9-A98A-FDB5AE5B6D94}" destId="{FE86F6EE-B796-410B-97C7-CA267268AC41}" srcOrd="0" destOrd="0" presId="urn:microsoft.com/office/officeart/2005/8/layout/list1"/>
    <dgm:cxn modelId="{26ACB50C-C9D0-4FF7-8A5A-FADA42482DAE}" type="presParOf" srcId="{FE86F6EE-B796-410B-97C7-CA267268AC41}" destId="{99C14FC3-7182-4B39-8F0C-8FC4C8EC29EA}" srcOrd="0" destOrd="0" presId="urn:microsoft.com/office/officeart/2005/8/layout/list1"/>
    <dgm:cxn modelId="{F9D1C2C9-2885-45F9-947A-87F6CD017BCE}" type="presParOf" srcId="{FE86F6EE-B796-410B-97C7-CA267268AC41}" destId="{68C7BE37-58A8-4ACC-ACAC-13BF0FE29169}" srcOrd="1" destOrd="0" presId="urn:microsoft.com/office/officeart/2005/8/layout/list1"/>
    <dgm:cxn modelId="{A2519E98-2BC9-47D1-9FEF-855A020DE398}" type="presParOf" srcId="{70E6840F-36EF-4AC9-A98A-FDB5AE5B6D94}" destId="{9654ACFE-52CE-4A74-9B4A-78248FA7D524}" srcOrd="1" destOrd="0" presId="urn:microsoft.com/office/officeart/2005/8/layout/list1"/>
    <dgm:cxn modelId="{1B4E352D-0709-4E74-BEF2-D33554E3242C}" type="presParOf" srcId="{70E6840F-36EF-4AC9-A98A-FDB5AE5B6D94}" destId="{3C4C7A5B-ABCD-40FB-8D5C-22DF939F738E}" srcOrd="2" destOrd="0" presId="urn:microsoft.com/office/officeart/2005/8/layout/list1"/>
    <dgm:cxn modelId="{8801D66F-97A4-4294-8AD6-2DFA05866406}" type="presParOf" srcId="{70E6840F-36EF-4AC9-A98A-FDB5AE5B6D94}" destId="{D4D8FD0C-F4D0-46FC-BCDB-4DA53A4135A2}" srcOrd="3" destOrd="0" presId="urn:microsoft.com/office/officeart/2005/8/layout/list1"/>
    <dgm:cxn modelId="{FF1BBCDB-3A49-409F-AF03-BCC055742C71}" type="presParOf" srcId="{70E6840F-36EF-4AC9-A98A-FDB5AE5B6D94}" destId="{8C44A98A-D44D-4041-A927-2320AACBB561}" srcOrd="4" destOrd="0" presId="urn:microsoft.com/office/officeart/2005/8/layout/list1"/>
    <dgm:cxn modelId="{0EE70BA3-2DA2-40EA-902B-A2705E6901A9}" type="presParOf" srcId="{8C44A98A-D44D-4041-A927-2320AACBB561}" destId="{638AFB6D-36F2-4DD9-BF77-1F731BA7F619}" srcOrd="0" destOrd="0" presId="urn:microsoft.com/office/officeart/2005/8/layout/list1"/>
    <dgm:cxn modelId="{5D5F9D92-0956-4C73-B638-AB56E2877F89}" type="presParOf" srcId="{8C44A98A-D44D-4041-A927-2320AACBB561}" destId="{BBA7D039-2878-4E2C-96A4-4F9E8EBBED25}" srcOrd="1" destOrd="0" presId="urn:microsoft.com/office/officeart/2005/8/layout/list1"/>
    <dgm:cxn modelId="{E88C8B25-6247-4FD7-BB40-135E726D7C46}" type="presParOf" srcId="{70E6840F-36EF-4AC9-A98A-FDB5AE5B6D94}" destId="{AEAD03CA-D316-400A-9EC2-D465F1A34EC2}" srcOrd="5" destOrd="0" presId="urn:microsoft.com/office/officeart/2005/8/layout/list1"/>
    <dgm:cxn modelId="{3932980B-7DFC-4155-9A4F-EBBDC550F7B1}" type="presParOf" srcId="{70E6840F-36EF-4AC9-A98A-FDB5AE5B6D94}" destId="{B6B1DFE4-69AC-4B33-9529-4BBB76EB9388}" srcOrd="6" destOrd="0" presId="urn:microsoft.com/office/officeart/2005/8/layout/list1"/>
    <dgm:cxn modelId="{872328B7-E311-4510-908D-8DFC00243D12}" type="presParOf" srcId="{70E6840F-36EF-4AC9-A98A-FDB5AE5B6D94}" destId="{C24A3127-6813-4647-B052-E9ECC2FBE718}" srcOrd="7" destOrd="0" presId="urn:microsoft.com/office/officeart/2005/8/layout/list1"/>
    <dgm:cxn modelId="{8B32D25E-6CC8-47C0-9ECE-EEDCB7DEC027}" type="presParOf" srcId="{70E6840F-36EF-4AC9-A98A-FDB5AE5B6D94}" destId="{74DCF1F0-ECC4-405D-AEAE-F7CA67A5D5F6}" srcOrd="8" destOrd="0" presId="urn:microsoft.com/office/officeart/2005/8/layout/list1"/>
    <dgm:cxn modelId="{51267824-3C57-47C4-9A9D-A6658FDC4EA8}" type="presParOf" srcId="{74DCF1F0-ECC4-405D-AEAE-F7CA67A5D5F6}" destId="{A5434184-01FB-43C0-9B44-79E26FD3178F}" srcOrd="0" destOrd="0" presId="urn:microsoft.com/office/officeart/2005/8/layout/list1"/>
    <dgm:cxn modelId="{F79CC2F1-6E79-4DD8-91E7-20ADFF56AD71}" type="presParOf" srcId="{74DCF1F0-ECC4-405D-AEAE-F7CA67A5D5F6}" destId="{5E9B29E5-A249-483E-85A4-6DE733281CD6}" srcOrd="1" destOrd="0" presId="urn:microsoft.com/office/officeart/2005/8/layout/list1"/>
    <dgm:cxn modelId="{38C5ED20-EE01-441A-8701-6BD6C1CD18E5}" type="presParOf" srcId="{70E6840F-36EF-4AC9-A98A-FDB5AE5B6D94}" destId="{1D49EE6C-4037-4F0D-A7D3-577EB894E018}" srcOrd="9" destOrd="0" presId="urn:microsoft.com/office/officeart/2005/8/layout/list1"/>
    <dgm:cxn modelId="{BF5B7550-A178-4A4A-B56E-075EBCEB4B0A}" type="presParOf" srcId="{70E6840F-36EF-4AC9-A98A-FDB5AE5B6D94}" destId="{284B19E7-2ED7-4726-AFBB-CE6443D2631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4C7A5B-ABCD-40FB-8D5C-22DF939F738E}">
      <dsp:nvSpPr>
        <dsp:cNvPr id="0" name=""/>
        <dsp:cNvSpPr/>
      </dsp:nvSpPr>
      <dsp:spPr>
        <a:xfrm>
          <a:off x="0" y="251101"/>
          <a:ext cx="11285094" cy="718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5849" tIns="333248" rIns="875849"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Avenir Next LT Pro" panose="020B0504020202020204" pitchFamily="34" charset="0"/>
              <a:ea typeface="Source Sans Pro" panose="020B0503030403020204" pitchFamily="34" charset="0"/>
            </a:rPr>
            <a:t>Information about Welcome Family can be shared prenatally</a:t>
          </a:r>
        </a:p>
      </dsp:txBody>
      <dsp:txXfrm>
        <a:off x="0" y="251101"/>
        <a:ext cx="11285094" cy="718200"/>
      </dsp:txXfrm>
    </dsp:sp>
    <dsp:sp modelId="{68C7BE37-58A8-4ACC-ACAC-13BF0FE29169}">
      <dsp:nvSpPr>
        <dsp:cNvPr id="0" name=""/>
        <dsp:cNvSpPr/>
      </dsp:nvSpPr>
      <dsp:spPr>
        <a:xfrm>
          <a:off x="591017" y="33839"/>
          <a:ext cx="7899565" cy="472320"/>
        </a:xfrm>
        <a:prstGeom prst="roundRect">
          <a:avLst/>
        </a:prstGeom>
        <a:solidFill>
          <a:srgbClr val="92CAD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585" tIns="0" rIns="298585" bIns="0" numCol="1" spcCol="1270" anchor="ctr" anchorCtr="0">
          <a:noAutofit/>
        </a:bodyPr>
        <a:lstStyle/>
        <a:p>
          <a:pPr marL="0" lvl="0" indent="0" algn="l" defTabSz="800100" rtl="0">
            <a:lnSpc>
              <a:spcPct val="90000"/>
            </a:lnSpc>
            <a:spcBef>
              <a:spcPct val="0"/>
            </a:spcBef>
            <a:spcAft>
              <a:spcPct val="35000"/>
            </a:spcAft>
            <a:buNone/>
          </a:pPr>
          <a:r>
            <a:rPr lang="en-US" sz="1800" kern="1200">
              <a:solidFill>
                <a:schemeClr val="tx1"/>
              </a:solidFill>
              <a:latin typeface="Avenir Next LT Pro"/>
              <a:ea typeface="Source Sans Pro"/>
            </a:rPr>
            <a:t>Build awareness of Welcome Family</a:t>
          </a:r>
        </a:p>
      </dsp:txBody>
      <dsp:txXfrm>
        <a:off x="614074" y="56896"/>
        <a:ext cx="7853451" cy="426206"/>
      </dsp:txXfrm>
    </dsp:sp>
    <dsp:sp modelId="{B6B1DFE4-69AC-4B33-9529-4BBB76EB9388}">
      <dsp:nvSpPr>
        <dsp:cNvPr id="0" name=""/>
        <dsp:cNvSpPr/>
      </dsp:nvSpPr>
      <dsp:spPr>
        <a:xfrm>
          <a:off x="0" y="1291861"/>
          <a:ext cx="11285094" cy="1562400"/>
        </a:xfrm>
        <a:prstGeom prst="rect">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875849" tIns="333248" rIns="875849"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Avenir Next LT Pro" panose="020B0504020202020204" pitchFamily="34" charset="0"/>
              <a:ea typeface="Source Sans Pro" panose="020B0503030403020204" pitchFamily="34" charset="0"/>
            </a:rPr>
            <a:t>Typically occurs at birth hospital</a:t>
          </a:r>
        </a:p>
        <a:p>
          <a:pPr marL="171450" lvl="1" indent="-171450" algn="l" defTabSz="800100">
            <a:lnSpc>
              <a:spcPct val="90000"/>
            </a:lnSpc>
            <a:spcBef>
              <a:spcPct val="0"/>
            </a:spcBef>
            <a:spcAft>
              <a:spcPct val="15000"/>
            </a:spcAft>
            <a:buChar char="•"/>
          </a:pPr>
          <a:r>
            <a:rPr lang="en-US" sz="1800" kern="1200">
              <a:latin typeface="Avenir Next LT Pro" panose="020B0504020202020204" pitchFamily="34" charset="0"/>
              <a:ea typeface="Source Sans Pro" panose="020B0503030403020204" pitchFamily="34" charset="0"/>
            </a:rPr>
            <a:t>Referring provider from the hospital can vary (e.g., nurse, nurse educator, lactation support)</a:t>
          </a:r>
        </a:p>
        <a:p>
          <a:pPr marL="171450" lvl="1" indent="-171450" algn="l" defTabSz="800100">
            <a:lnSpc>
              <a:spcPct val="90000"/>
            </a:lnSpc>
            <a:spcBef>
              <a:spcPct val="0"/>
            </a:spcBef>
            <a:spcAft>
              <a:spcPct val="15000"/>
            </a:spcAft>
            <a:buChar char="•"/>
          </a:pPr>
          <a:r>
            <a:rPr lang="en-US" sz="1800" kern="1200">
              <a:latin typeface="Avenir Next LT Pro" panose="020B0504020202020204" pitchFamily="34" charset="0"/>
              <a:ea typeface="Source Sans Pro" panose="020B0503030403020204" pitchFamily="34" charset="0"/>
            </a:rPr>
            <a:t>In some settings, the Welcome Family nurse conducts rounds to introduce the program</a:t>
          </a:r>
        </a:p>
      </dsp:txBody>
      <dsp:txXfrm>
        <a:off x="0" y="1291861"/>
        <a:ext cx="11285094" cy="1562400"/>
      </dsp:txXfrm>
    </dsp:sp>
    <dsp:sp modelId="{BBA7D039-2878-4E2C-96A4-4F9E8EBBED25}">
      <dsp:nvSpPr>
        <dsp:cNvPr id="0" name=""/>
        <dsp:cNvSpPr/>
      </dsp:nvSpPr>
      <dsp:spPr>
        <a:xfrm>
          <a:off x="564254" y="1055701"/>
          <a:ext cx="7899565" cy="472320"/>
        </a:xfrm>
        <a:prstGeom prst="roundRect">
          <a:avLst/>
        </a:prstGeom>
        <a:solidFill>
          <a:srgbClr val="F2BC1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585" tIns="0" rIns="298585" bIns="0" numCol="1" spcCol="1270" anchor="ctr" anchorCtr="0">
          <a:noAutofit/>
        </a:bodyPr>
        <a:lstStyle/>
        <a:p>
          <a:pPr marL="0" lvl="0" indent="0" algn="l" defTabSz="800100" rtl="0">
            <a:lnSpc>
              <a:spcPct val="90000"/>
            </a:lnSpc>
            <a:spcBef>
              <a:spcPct val="0"/>
            </a:spcBef>
            <a:spcAft>
              <a:spcPct val="35000"/>
            </a:spcAft>
            <a:buNone/>
          </a:pPr>
          <a:r>
            <a:rPr lang="en-US" sz="1800" kern="1200">
              <a:solidFill>
                <a:schemeClr val="tx1"/>
              </a:solidFill>
              <a:latin typeface="Avenir Next LT Pro"/>
              <a:ea typeface="Source Sans Pro"/>
            </a:rPr>
            <a:t>Introduce Welcome Family to new caregiver</a:t>
          </a:r>
        </a:p>
      </dsp:txBody>
      <dsp:txXfrm>
        <a:off x="587311" y="1078758"/>
        <a:ext cx="7853451" cy="426206"/>
      </dsp:txXfrm>
    </dsp:sp>
    <dsp:sp modelId="{284B19E7-2ED7-4726-AFBB-CE6443D2631C}">
      <dsp:nvSpPr>
        <dsp:cNvPr id="0" name=""/>
        <dsp:cNvSpPr/>
      </dsp:nvSpPr>
      <dsp:spPr>
        <a:xfrm>
          <a:off x="0" y="3176821"/>
          <a:ext cx="11285094" cy="1512000"/>
        </a:xfrm>
        <a:prstGeom prst="rect">
          <a:avLst/>
        </a:prstGeom>
        <a:solidFill>
          <a:schemeClr val="lt1"/>
        </a:solidFill>
        <a:ln w="127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875849" tIns="333248" rIns="875849"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Avenir Next LT Pro" panose="020B0504020202020204" pitchFamily="34" charset="0"/>
              <a:ea typeface="Source Sans Pro" panose="020B0503030403020204" pitchFamily="34" charset="0"/>
            </a:rPr>
            <a:t>Online referral forms with basic information (e.g., caregiver name, infant date of birth, contact information)</a:t>
          </a:r>
        </a:p>
        <a:p>
          <a:pPr marL="171450" lvl="1" indent="-171450" algn="l" defTabSz="800100">
            <a:lnSpc>
              <a:spcPct val="90000"/>
            </a:lnSpc>
            <a:spcBef>
              <a:spcPct val="0"/>
            </a:spcBef>
            <a:spcAft>
              <a:spcPct val="15000"/>
            </a:spcAft>
            <a:buChar char="•"/>
          </a:pPr>
          <a:r>
            <a:rPr lang="en-US" sz="1800" kern="1200">
              <a:latin typeface="Avenir Next LT Pro" panose="020B0504020202020204" pitchFamily="34" charset="0"/>
              <a:ea typeface="Source Sans Pro" panose="020B0503030403020204" pitchFamily="34" charset="0"/>
            </a:rPr>
            <a:t>If the Welcome Family nurse is making the referral, they are able to schedule the visit at that time </a:t>
          </a:r>
        </a:p>
      </dsp:txBody>
      <dsp:txXfrm>
        <a:off x="0" y="3176821"/>
        <a:ext cx="11285094" cy="1512000"/>
      </dsp:txXfrm>
    </dsp:sp>
    <dsp:sp modelId="{5E9B29E5-A249-483E-85A4-6DE733281CD6}">
      <dsp:nvSpPr>
        <dsp:cNvPr id="0" name=""/>
        <dsp:cNvSpPr/>
      </dsp:nvSpPr>
      <dsp:spPr>
        <a:xfrm>
          <a:off x="564254" y="2940661"/>
          <a:ext cx="7899565" cy="472320"/>
        </a:xfrm>
        <a:prstGeom prst="roundRect">
          <a:avLst/>
        </a:prstGeom>
        <a:solidFill>
          <a:srgbClr val="FF8F3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8585" tIns="0" rIns="298585" bIns="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latin typeface="Avenir Next LT Pro"/>
              <a:ea typeface="Source Sans Pro"/>
            </a:rPr>
            <a:t>Send referral information to Welcome Family program</a:t>
          </a:r>
        </a:p>
      </dsp:txBody>
      <dsp:txXfrm>
        <a:off x="587311" y="2963718"/>
        <a:ext cx="7853451"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27E4F2-4301-4D13-A0E3-A9BE4FD633B2}" type="datetimeFigureOut">
              <a:rPr lang="en-US" smtClean="0"/>
              <a:t>8/11/2026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634337-379F-48D3-B0E9-680D9C7E0E28}" type="slidenum">
              <a:rPr lang="en-US" smtClean="0"/>
              <a:t>‹#›</a:t>
            </a:fld>
            <a:endParaRPr lang="en-US"/>
          </a:p>
        </p:txBody>
      </p:sp>
    </p:spTree>
    <p:extLst>
      <p:ext uri="{BB962C8B-B14F-4D97-AF65-F5344CB8AC3E}">
        <p14:creationId xmlns:p14="http://schemas.microsoft.com/office/powerpoint/2010/main" val="2585223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effectLst/>
              <a:cs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1</a:t>
            </a:fld>
            <a:endParaRPr lang="en-US"/>
          </a:p>
        </p:txBody>
      </p:sp>
    </p:spTree>
    <p:extLst>
      <p:ext uri="{BB962C8B-B14F-4D97-AF65-F5344CB8AC3E}">
        <p14:creationId xmlns:p14="http://schemas.microsoft.com/office/powerpoint/2010/main" val="1999418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i="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2</a:t>
            </a:fld>
            <a:endParaRPr lang="en-US"/>
          </a:p>
        </p:txBody>
      </p:sp>
    </p:spTree>
    <p:extLst>
      <p:ext uri="{BB962C8B-B14F-4D97-AF65-F5344CB8AC3E}">
        <p14:creationId xmlns:p14="http://schemas.microsoft.com/office/powerpoint/2010/main" val="2563146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3</a:t>
            </a:fld>
            <a:endParaRPr lang="en-US"/>
          </a:p>
        </p:txBody>
      </p:sp>
    </p:spTree>
    <p:extLst>
      <p:ext uri="{BB962C8B-B14F-4D97-AF65-F5344CB8AC3E}">
        <p14:creationId xmlns:p14="http://schemas.microsoft.com/office/powerpoint/2010/main" val="4260338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b="1" i="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4</a:t>
            </a:fld>
            <a:endParaRPr lang="en-US"/>
          </a:p>
        </p:txBody>
      </p:sp>
    </p:spTree>
    <p:extLst>
      <p:ext uri="{BB962C8B-B14F-4D97-AF65-F5344CB8AC3E}">
        <p14:creationId xmlns:p14="http://schemas.microsoft.com/office/powerpoint/2010/main" val="3169179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5</a:t>
            </a:fld>
            <a:endParaRPr lang="en-US"/>
          </a:p>
        </p:txBody>
      </p:sp>
    </p:spTree>
    <p:extLst>
      <p:ext uri="{BB962C8B-B14F-4D97-AF65-F5344CB8AC3E}">
        <p14:creationId xmlns:p14="http://schemas.microsoft.com/office/powerpoint/2010/main" val="2735888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6</a:t>
            </a:fld>
            <a:endParaRPr lang="en-US"/>
          </a:p>
        </p:txBody>
      </p:sp>
    </p:spTree>
    <p:extLst>
      <p:ext uri="{BB962C8B-B14F-4D97-AF65-F5344CB8AC3E}">
        <p14:creationId xmlns:p14="http://schemas.microsoft.com/office/powerpoint/2010/main" val="2013630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7</a:t>
            </a:fld>
            <a:endParaRPr lang="en-US"/>
          </a:p>
        </p:txBody>
      </p:sp>
    </p:spTree>
    <p:extLst>
      <p:ext uri="{BB962C8B-B14F-4D97-AF65-F5344CB8AC3E}">
        <p14:creationId xmlns:p14="http://schemas.microsoft.com/office/powerpoint/2010/main" val="1641426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8</a:t>
            </a:fld>
            <a:endParaRPr lang="en-US"/>
          </a:p>
        </p:txBody>
      </p:sp>
    </p:spTree>
    <p:extLst>
      <p:ext uri="{BB962C8B-B14F-4D97-AF65-F5344CB8AC3E}">
        <p14:creationId xmlns:p14="http://schemas.microsoft.com/office/powerpoint/2010/main" val="387340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fld id="{CEEF22BF-707A-4DA7-8EF7-37EEBA852C18}" type="slidenum">
              <a:rPr lang="en-US" smtClean="0"/>
              <a:t>9</a:t>
            </a:fld>
            <a:endParaRPr lang="en-US"/>
          </a:p>
        </p:txBody>
      </p:sp>
    </p:spTree>
    <p:extLst>
      <p:ext uri="{BB962C8B-B14F-4D97-AF65-F5344CB8AC3E}">
        <p14:creationId xmlns:p14="http://schemas.microsoft.com/office/powerpoint/2010/main" val="784726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latin typeface="Aptos"/>
              <a:cs typeface="Segoe UI"/>
            </a:endParaRPr>
          </a:p>
        </p:txBody>
      </p:sp>
      <p:sp>
        <p:nvSpPr>
          <p:cNvPr id="4" name="Slide Number Placeholder 3"/>
          <p:cNvSpPr>
            <a:spLocks noGrp="1"/>
          </p:cNvSpPr>
          <p:nvPr>
            <p:ph type="sldNum" sz="quarter" idx="5"/>
          </p:nvPr>
        </p:nvSpPr>
        <p:spPr/>
        <p:txBody>
          <a:bodyPr/>
          <a:lstStyle/>
          <a:p>
            <a:fld id="{CEEF22BF-707A-4DA7-8EF7-37EEBA852C18}" type="slidenum">
              <a:rPr lang="en-US" smtClean="0"/>
              <a:t>10</a:t>
            </a:fld>
            <a:endParaRPr lang="en-US"/>
          </a:p>
        </p:txBody>
      </p:sp>
    </p:spTree>
    <p:extLst>
      <p:ext uri="{BB962C8B-B14F-4D97-AF65-F5344CB8AC3E}">
        <p14:creationId xmlns:p14="http://schemas.microsoft.com/office/powerpoint/2010/main" val="2196804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7E640-B45A-5113-4490-3F62E45CF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2E3B8-02CC-1339-2054-6A0BF6FF7B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51F27-E751-6DF8-414C-15536BA126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90AEC7-A2A4-7D71-ADB5-FEC293C59B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634337-379F-48D3-B0E9-680D9C7E0E2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1017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ptos"/>
              <a:ea typeface="Calibri"/>
              <a:cs typeface="Calibri"/>
            </a:endParaRPr>
          </a:p>
        </p:txBody>
      </p:sp>
      <p:sp>
        <p:nvSpPr>
          <p:cNvPr id="4" name="Slide Number Placeholder 3"/>
          <p:cNvSpPr>
            <a:spLocks noGrp="1"/>
          </p:cNvSpPr>
          <p:nvPr>
            <p:ph type="sldNum" sz="quarter" idx="5"/>
          </p:nvPr>
        </p:nvSpPr>
        <p:spPr/>
        <p:txBody>
          <a:bodyPr/>
          <a:lstStyle/>
          <a:p>
            <a:fld id="{038E958B-2D82-417E-B9E3-1F472D499E55}" type="slidenum">
              <a:rPr lang="en-US" smtClean="0"/>
              <a:t>12</a:t>
            </a:fld>
            <a:endParaRPr lang="en-US"/>
          </a:p>
        </p:txBody>
      </p:sp>
    </p:spTree>
    <p:extLst>
      <p:ext uri="{BB962C8B-B14F-4D97-AF65-F5344CB8AC3E}">
        <p14:creationId xmlns:p14="http://schemas.microsoft.com/office/powerpoint/2010/main" val="3999090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EEF22BF-707A-4DA7-8EF7-37EEBA852C18}" type="slidenum">
              <a:rPr lang="en-US" smtClean="0"/>
              <a:t>13</a:t>
            </a:fld>
            <a:endParaRPr lang="en-US"/>
          </a:p>
        </p:txBody>
      </p:sp>
    </p:spTree>
    <p:extLst>
      <p:ext uri="{BB962C8B-B14F-4D97-AF65-F5344CB8AC3E}">
        <p14:creationId xmlns:p14="http://schemas.microsoft.com/office/powerpoint/2010/main" val="3172124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dirty="0"/>
          </a:p>
        </p:txBody>
      </p:sp>
      <p:sp>
        <p:nvSpPr>
          <p:cNvPr id="4" name="Slide Number Placeholder 3"/>
          <p:cNvSpPr>
            <a:spLocks noGrp="1"/>
          </p:cNvSpPr>
          <p:nvPr>
            <p:ph type="sldNum" sz="quarter" idx="5"/>
          </p:nvPr>
        </p:nvSpPr>
        <p:spPr/>
        <p:txBody>
          <a:bodyPr/>
          <a:lstStyle/>
          <a:p>
            <a:fld id="{B4634337-379F-48D3-B0E9-680D9C7E0E28}" type="slidenum">
              <a:rPr lang="en-US" smtClean="0"/>
              <a:t>14</a:t>
            </a:fld>
            <a:endParaRPr lang="en-US"/>
          </a:p>
        </p:txBody>
      </p:sp>
    </p:spTree>
    <p:extLst>
      <p:ext uri="{BB962C8B-B14F-4D97-AF65-F5344CB8AC3E}">
        <p14:creationId xmlns:p14="http://schemas.microsoft.com/office/powerpoint/2010/main" val="3665846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solidFill>
                <a:srgbClr val="FF0000"/>
              </a:solidFill>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15</a:t>
            </a:fld>
            <a:endParaRPr lang="en-US"/>
          </a:p>
        </p:txBody>
      </p:sp>
    </p:spTree>
    <p:extLst>
      <p:ext uri="{BB962C8B-B14F-4D97-AF65-F5344CB8AC3E}">
        <p14:creationId xmlns:p14="http://schemas.microsoft.com/office/powerpoint/2010/main" val="999771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CEEF22BF-707A-4DA7-8EF7-37EEBA852C18}" type="slidenum">
              <a:rPr lang="en-US" smtClean="0"/>
              <a:t>16</a:t>
            </a:fld>
            <a:endParaRPr lang="en-US"/>
          </a:p>
        </p:txBody>
      </p:sp>
    </p:spTree>
    <p:extLst>
      <p:ext uri="{BB962C8B-B14F-4D97-AF65-F5344CB8AC3E}">
        <p14:creationId xmlns:p14="http://schemas.microsoft.com/office/powerpoint/2010/main" val="3613361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29ED1-71D4-0844-8084-C2E109062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14830A-CD57-7673-556F-423A7F680B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3B7651-78D7-0A40-7903-7C2E2F1A75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C55BAF-FA05-487B-CF8D-8F667C31E6E4}"/>
              </a:ext>
            </a:extLst>
          </p:cNvPr>
          <p:cNvSpPr>
            <a:spLocks noGrp="1"/>
          </p:cNvSpPr>
          <p:nvPr>
            <p:ph type="sldNum" sz="quarter" idx="5"/>
          </p:nvPr>
        </p:nvSpPr>
        <p:spPr/>
        <p:txBody>
          <a:bodyPr/>
          <a:lstStyle/>
          <a:p>
            <a:fld id="{CEEF22BF-707A-4DA7-8EF7-37EEBA852C18}" type="slidenum">
              <a:rPr lang="en-US" smtClean="0"/>
              <a:t>17</a:t>
            </a:fld>
            <a:endParaRPr lang="en-US"/>
          </a:p>
        </p:txBody>
      </p:sp>
    </p:spTree>
    <p:extLst>
      <p:ext uri="{BB962C8B-B14F-4D97-AF65-F5344CB8AC3E}">
        <p14:creationId xmlns:p14="http://schemas.microsoft.com/office/powerpoint/2010/main" val="25789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CEEF22BF-707A-4DA7-8EF7-37EEBA852C18}" type="slidenum">
              <a:rPr lang="en-US" smtClean="0"/>
              <a:t>18</a:t>
            </a:fld>
            <a:endParaRPr lang="en-US"/>
          </a:p>
        </p:txBody>
      </p:sp>
    </p:spTree>
    <p:extLst>
      <p:ext uri="{BB962C8B-B14F-4D97-AF65-F5344CB8AC3E}">
        <p14:creationId xmlns:p14="http://schemas.microsoft.com/office/powerpoint/2010/main" val="1834128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B4634337-379F-48D3-B0E9-680D9C7E0E28}" type="slidenum">
              <a:rPr lang="en-US" smtClean="0"/>
              <a:t>19</a:t>
            </a:fld>
            <a:endParaRPr lang="en-US"/>
          </a:p>
        </p:txBody>
      </p:sp>
    </p:spTree>
    <p:extLst>
      <p:ext uri="{BB962C8B-B14F-4D97-AF65-F5344CB8AC3E}">
        <p14:creationId xmlns:p14="http://schemas.microsoft.com/office/powerpoint/2010/main" val="2400860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8ECE8-5F80-800E-47B0-E40C710B8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B4574E-AF43-75F0-B436-70FFA16E29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B3D12-5B3B-B286-3A39-A3EE28E3B2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3F2124-3C09-12AA-7066-6E4D6F48840C}"/>
              </a:ext>
            </a:extLst>
          </p:cNvPr>
          <p:cNvSpPr>
            <a:spLocks noGrp="1"/>
          </p:cNvSpPr>
          <p:nvPr>
            <p:ph type="sldNum" sz="quarter" idx="5"/>
          </p:nvPr>
        </p:nvSpPr>
        <p:spPr/>
        <p:txBody>
          <a:bodyPr/>
          <a:lstStyle/>
          <a:p>
            <a:fld id="{B4634337-379F-48D3-B0E9-680D9C7E0E28}" type="slidenum">
              <a:rPr lang="en-US" smtClean="0"/>
              <a:t>20</a:t>
            </a:fld>
            <a:endParaRPr lang="en-US"/>
          </a:p>
        </p:txBody>
      </p:sp>
    </p:spTree>
    <p:extLst>
      <p:ext uri="{BB962C8B-B14F-4D97-AF65-F5344CB8AC3E}">
        <p14:creationId xmlns:p14="http://schemas.microsoft.com/office/powerpoint/2010/main" val="2167826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56411-4CD6-B920-AD21-7A5B31F09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AF0FF-0CD0-5EA4-1D0D-ADF8EB0BFE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041298-0543-5DA5-0DFE-E288DB93E7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CE85B49-8DCB-ADC5-AEC9-FEAEC096DA92}"/>
              </a:ext>
            </a:extLst>
          </p:cNvPr>
          <p:cNvSpPr>
            <a:spLocks noGrp="1"/>
          </p:cNvSpPr>
          <p:nvPr>
            <p:ph type="sldNum" sz="quarter" idx="5"/>
          </p:nvPr>
        </p:nvSpPr>
        <p:spPr/>
        <p:txBody>
          <a:bodyPr/>
          <a:lstStyle/>
          <a:p>
            <a:fld id="{B4634337-379F-48D3-B0E9-680D9C7E0E28}" type="slidenum">
              <a:rPr lang="en-US" smtClean="0"/>
              <a:t>21</a:t>
            </a:fld>
            <a:endParaRPr lang="en-US"/>
          </a:p>
        </p:txBody>
      </p:sp>
    </p:spTree>
    <p:extLst>
      <p:ext uri="{BB962C8B-B14F-4D97-AF65-F5344CB8AC3E}">
        <p14:creationId xmlns:p14="http://schemas.microsoft.com/office/powerpoint/2010/main" val="2924491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B35CF-C6B8-E3D8-C983-47B5B6024791}"/>
              </a:ext>
            </a:extLst>
          </p:cNvPr>
          <p:cNvSpPr>
            <a:spLocks noGrp="1"/>
          </p:cNvSpPr>
          <p:nvPr>
            <p:ph type="ctrTitle"/>
          </p:nvPr>
        </p:nvSpPr>
        <p:spPr>
          <a:xfrm>
            <a:off x="599975" y="2800951"/>
            <a:ext cx="9144000" cy="1222091"/>
          </a:xfrm>
        </p:spPr>
        <p:txBody>
          <a:bodyPr anchor="b">
            <a:normAutofit/>
          </a:bodyPr>
          <a:lstStyle>
            <a:lvl1pPr algn="l">
              <a:defRPr sz="4000" b="1" i="0">
                <a:solidFill>
                  <a:srgbClr val="005B96"/>
                </a:solidFill>
                <a:latin typeface="Avenir Next" panose="020B05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DAEC54F-954C-3FDD-F56B-0742CE06FACA}"/>
              </a:ext>
            </a:extLst>
          </p:cNvPr>
          <p:cNvSpPr>
            <a:spLocks noGrp="1"/>
          </p:cNvSpPr>
          <p:nvPr>
            <p:ph type="subTitle" idx="1"/>
          </p:nvPr>
        </p:nvSpPr>
        <p:spPr>
          <a:xfrm>
            <a:off x="599975" y="4218055"/>
            <a:ext cx="9144000" cy="1655762"/>
          </a:xfrm>
        </p:spPr>
        <p:txBody>
          <a:bodyPr>
            <a:normAutofit/>
          </a:bodyPr>
          <a:lstStyle>
            <a:lvl1pPr marL="0" indent="0" algn="l">
              <a:buNone/>
              <a:defRPr sz="2800">
                <a:solidFill>
                  <a:srgbClr val="022F54"/>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026C85C-55B3-3C7E-3144-AA184DAF637D}"/>
              </a:ext>
            </a:extLst>
          </p:cNvPr>
          <p:cNvSpPr>
            <a:spLocks noGrp="1"/>
          </p:cNvSpPr>
          <p:nvPr>
            <p:ph type="sldNum" sz="quarter" idx="12"/>
          </p:nvPr>
        </p:nvSpPr>
        <p:spPr>
          <a:xfrm>
            <a:off x="9293994" y="6365975"/>
            <a:ext cx="2743200" cy="365125"/>
          </a:xfrm>
        </p:spPr>
        <p:txBody>
          <a:bodyPr/>
          <a:lstStyle>
            <a:lvl1pPr>
              <a:defRPr sz="1800">
                <a:solidFill>
                  <a:schemeClr val="bg1"/>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1176075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FC4B-9B1B-5B31-BB99-816A76790BDC}"/>
              </a:ext>
            </a:extLst>
          </p:cNvPr>
          <p:cNvSpPr>
            <a:spLocks noGrp="1"/>
          </p:cNvSpPr>
          <p:nvPr>
            <p:ph type="title"/>
          </p:nvPr>
        </p:nvSpPr>
        <p:spPr>
          <a:xfrm>
            <a:off x="838200" y="576882"/>
            <a:ext cx="10515600" cy="770656"/>
          </a:xfrm>
        </p:spPr>
        <p:txBody>
          <a:bodyPr>
            <a:normAutofit/>
          </a:bodyPr>
          <a:lstStyle>
            <a:lvl1pPr>
              <a:defRPr sz="3200" b="1" i="0">
                <a:solidFill>
                  <a:srgbClr val="005B96"/>
                </a:solidFill>
                <a:latin typeface="Avenir Next" panose="020B05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C484E12-39F3-9863-79C7-34AEC31B5C8D}"/>
              </a:ext>
            </a:extLst>
          </p:cNvPr>
          <p:cNvSpPr>
            <a:spLocks noGrp="1"/>
          </p:cNvSpPr>
          <p:nvPr>
            <p:ph idx="1"/>
          </p:nvPr>
        </p:nvSpPr>
        <p:spPr>
          <a:xfrm>
            <a:off x="838200" y="1507991"/>
            <a:ext cx="10515600" cy="4351338"/>
          </a:xfrm>
        </p:spPr>
        <p:txBody>
          <a:bodyPr>
            <a:normAutofit/>
          </a:bodyPr>
          <a:lstStyle>
            <a:lvl1pPr>
              <a:defRPr sz="2400">
                <a:latin typeface="Source Sans Pro" panose="020B0503030403020204" pitchFamily="34" charset="0"/>
                <a:ea typeface="Source Sans Pro" panose="020B0503030403020204" pitchFamily="34" charset="0"/>
              </a:defRPr>
            </a:lvl1pPr>
            <a:lvl2pPr>
              <a:defRPr sz="2000">
                <a:latin typeface="Source Sans Pro" panose="020B0503030403020204" pitchFamily="34" charset="0"/>
                <a:ea typeface="Source Sans Pro" panose="020B0503030403020204" pitchFamily="34" charset="0"/>
              </a:defRPr>
            </a:lvl2pPr>
            <a:lvl3pPr>
              <a:defRPr sz="1800">
                <a:latin typeface="Source Sans Pro" panose="020B0503030403020204" pitchFamily="34" charset="0"/>
                <a:ea typeface="Source Sans Pro" panose="020B0503030403020204" pitchFamily="34" charset="0"/>
              </a:defRPr>
            </a:lvl3pPr>
            <a:lvl4pPr>
              <a:defRPr sz="1600">
                <a:latin typeface="Source Sans Pro" panose="020B0503030403020204" pitchFamily="34" charset="0"/>
                <a:ea typeface="Source Sans Pro" panose="020B0503030403020204" pitchFamily="34" charset="0"/>
              </a:defRPr>
            </a:lvl4pPr>
            <a:lvl5pPr>
              <a:defRPr sz="1600">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D50C9372-B36A-F96A-91FA-B0C5CE594A29}"/>
              </a:ext>
            </a:extLst>
          </p:cNvPr>
          <p:cNvSpPr>
            <a:spLocks noGrp="1"/>
          </p:cNvSpPr>
          <p:nvPr>
            <p:ph type="sldNum" sz="quarter" idx="12"/>
          </p:nvPr>
        </p:nvSpPr>
        <p:spPr>
          <a:xfrm>
            <a:off x="9293994" y="6365975"/>
            <a:ext cx="2743200" cy="365125"/>
          </a:xfrm>
        </p:spPr>
        <p:txBody>
          <a:bodyPr/>
          <a:lstStyle>
            <a:lvl1pPr>
              <a:defRPr sz="1800">
                <a:solidFill>
                  <a:schemeClr val="bg1"/>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3195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FC4B-9B1B-5B31-BB99-816A76790BDC}"/>
              </a:ext>
            </a:extLst>
          </p:cNvPr>
          <p:cNvSpPr>
            <a:spLocks noGrp="1"/>
          </p:cNvSpPr>
          <p:nvPr>
            <p:ph type="title"/>
          </p:nvPr>
        </p:nvSpPr>
        <p:spPr>
          <a:xfrm>
            <a:off x="713072" y="3964974"/>
            <a:ext cx="10515600" cy="770656"/>
          </a:xfrm>
        </p:spPr>
        <p:txBody>
          <a:bodyPr>
            <a:normAutofit/>
          </a:bodyPr>
          <a:lstStyle>
            <a:lvl1pPr>
              <a:defRPr sz="4000" b="1" i="0">
                <a:solidFill>
                  <a:srgbClr val="005B96"/>
                </a:solidFill>
                <a:latin typeface="Avenir Next" panose="020B0503020202020204" pitchFamily="34"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D50C9372-B36A-F96A-91FA-B0C5CE594A29}"/>
              </a:ext>
            </a:extLst>
          </p:cNvPr>
          <p:cNvSpPr>
            <a:spLocks noGrp="1"/>
          </p:cNvSpPr>
          <p:nvPr>
            <p:ph type="sldNum" sz="quarter" idx="12"/>
          </p:nvPr>
        </p:nvSpPr>
        <p:spPr>
          <a:xfrm>
            <a:off x="9293994" y="6365975"/>
            <a:ext cx="2743200" cy="365125"/>
          </a:xfrm>
        </p:spPr>
        <p:txBody>
          <a:bodyPr/>
          <a:lstStyle>
            <a:lvl1pPr>
              <a:defRPr sz="1800">
                <a:solidFill>
                  <a:schemeClr val="bg1"/>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1182003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FC4B-9B1B-5B31-BB99-816A76790BDC}"/>
              </a:ext>
            </a:extLst>
          </p:cNvPr>
          <p:cNvSpPr>
            <a:spLocks noGrp="1"/>
          </p:cNvSpPr>
          <p:nvPr>
            <p:ph type="title"/>
          </p:nvPr>
        </p:nvSpPr>
        <p:spPr>
          <a:xfrm>
            <a:off x="838200" y="3043672"/>
            <a:ext cx="10515600" cy="770656"/>
          </a:xfrm>
        </p:spPr>
        <p:txBody>
          <a:bodyPr>
            <a:normAutofit/>
          </a:bodyPr>
          <a:lstStyle>
            <a:lvl1pPr algn="ctr">
              <a:defRPr sz="4400" b="1" i="0">
                <a:solidFill>
                  <a:srgbClr val="005B96"/>
                </a:solidFill>
                <a:latin typeface="Avenir Next" panose="020B0503020202020204" pitchFamily="34"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D50C9372-B36A-F96A-91FA-B0C5CE594A29}"/>
              </a:ext>
            </a:extLst>
          </p:cNvPr>
          <p:cNvSpPr>
            <a:spLocks noGrp="1"/>
          </p:cNvSpPr>
          <p:nvPr>
            <p:ph type="sldNum" sz="quarter" idx="12"/>
          </p:nvPr>
        </p:nvSpPr>
        <p:spPr>
          <a:xfrm>
            <a:off x="9293994" y="6365975"/>
            <a:ext cx="2743200" cy="365125"/>
          </a:xfrm>
        </p:spPr>
        <p:txBody>
          <a:bodyPr/>
          <a:lstStyle>
            <a:lvl1pPr>
              <a:defRPr sz="1800">
                <a:solidFill>
                  <a:schemeClr val="bg1"/>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3013103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D904-79AF-2979-C476-2E336692BBD7}"/>
              </a:ext>
            </a:extLst>
          </p:cNvPr>
          <p:cNvSpPr>
            <a:spLocks noGrp="1"/>
          </p:cNvSpPr>
          <p:nvPr>
            <p:ph type="title"/>
          </p:nvPr>
        </p:nvSpPr>
        <p:spPr/>
        <p:txBody>
          <a:bodyPr>
            <a:normAutofit/>
          </a:bodyPr>
          <a:lstStyle>
            <a:lvl1pPr>
              <a:defRPr sz="3200" b="1" i="0">
                <a:solidFill>
                  <a:srgbClr val="005B96"/>
                </a:solidFill>
                <a:latin typeface="Avenir Next" panose="020B050302020202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AD3E5F04-6C9A-BBF5-CF92-C893DE097B4B}"/>
              </a:ext>
            </a:extLst>
          </p:cNvPr>
          <p:cNvSpPr>
            <a:spLocks noGrp="1"/>
          </p:cNvSpPr>
          <p:nvPr>
            <p:ph type="sldNum" sz="quarter" idx="12"/>
          </p:nvPr>
        </p:nvSpPr>
        <p:spPr>
          <a:xfrm>
            <a:off x="9293994" y="6365975"/>
            <a:ext cx="2743200" cy="365125"/>
          </a:xfrm>
        </p:spPr>
        <p:txBody>
          <a:bodyPr/>
          <a:lstStyle>
            <a:lvl1pPr>
              <a:defRPr sz="1800">
                <a:solidFill>
                  <a:srgbClr val="022F54"/>
                </a:solidFill>
                <a:latin typeface="Source Sans Pro" panose="020B0503030403020204" pitchFamily="34" charset="0"/>
                <a:ea typeface="Source Sans Pro" panose="020B0503030403020204" pitchFamily="34" charset="0"/>
              </a:defRPr>
            </a:lvl1pPr>
          </a:lstStyle>
          <a:p>
            <a:fld id="{FB0DD312-D48A-0241-B110-0DC4EF2074A8}" type="slidenum">
              <a:rPr lang="en-US" smtClean="0"/>
              <a:pPr/>
              <a:t>‹#›</a:t>
            </a:fld>
            <a:endParaRPr lang="en-US"/>
          </a:p>
        </p:txBody>
      </p:sp>
    </p:spTree>
    <p:extLst>
      <p:ext uri="{BB962C8B-B14F-4D97-AF65-F5344CB8AC3E}">
        <p14:creationId xmlns:p14="http://schemas.microsoft.com/office/powerpoint/2010/main" val="3720200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lnSpc>
                <a:spcPct val="114000"/>
              </a:lnSpc>
              <a:spcBef>
                <a:spcPct val="20000"/>
              </a:spcBef>
              <a:buFont typeface="Arial" panose="020B0604020202020204" pitchFamily="34" charset="0"/>
              <a:buChar char="•"/>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114000"/>
              </a:lnSpc>
              <a:spcBef>
                <a:spcPct val="20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114000"/>
              </a:lnSpc>
              <a:spcBef>
                <a:spcPct val="200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(add periods if more than one full sentence; no periods needed otherwise)</a:t>
            </a:r>
          </a:p>
          <a:p>
            <a:pPr lvl="1"/>
            <a:r>
              <a:rPr lang="en-US"/>
              <a:t>Second level bullet text</a:t>
            </a:r>
          </a:p>
          <a:p>
            <a:pPr lvl="2"/>
            <a:r>
              <a:rPr lang="en-US"/>
              <a:t>Third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3" name="Title 1">
            <a:extLst>
              <a:ext uri="{FF2B5EF4-FFF2-40B4-BE49-F238E27FC236}">
                <a16:creationId xmlns:a16="http://schemas.microsoft.com/office/drawing/2014/main" id="{494959E2-EEB2-23E3-14AB-DE9E290B62F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167140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Advisory Committee Aim: </a:t>
            </a:r>
            <a:br>
              <a:rPr lang="en-US"/>
            </a:br>
            <a:r>
              <a:rPr lang="en-US"/>
              <a:t>Supporting a Successful Statewide Expansion</a:t>
            </a:r>
          </a:p>
        </p:txBody>
      </p:sp>
    </p:spTree>
    <p:extLst>
      <p:ext uri="{BB962C8B-B14F-4D97-AF65-F5344CB8AC3E}">
        <p14:creationId xmlns:p14="http://schemas.microsoft.com/office/powerpoint/2010/main" val="139014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F2C7-C163-0628-341B-12876143635B}"/>
              </a:ext>
            </a:extLst>
          </p:cNvPr>
          <p:cNvSpPr>
            <a:spLocks noGrp="1"/>
          </p:cNvSpPr>
          <p:nvPr>
            <p:ph type="title" hasCustomPrompt="1"/>
          </p:nvPr>
        </p:nvSpPr>
        <p:spPr>
          <a:xfrm>
            <a:off x="838200" y="773112"/>
            <a:ext cx="10515600" cy="759482"/>
          </a:xfrm>
        </p:spPr>
        <p:txBody>
          <a:bodyPr>
            <a:normAutofit/>
          </a:bodyPr>
          <a:lstStyle>
            <a:lvl1pPr>
              <a:defRPr sz="3600" b="1">
                <a:solidFill>
                  <a:srgbClr val="0366FC"/>
                </a:solidFill>
                <a:latin typeface="+mn-lt"/>
              </a:defRPr>
            </a:lvl1pPr>
          </a:lstStyle>
          <a:p>
            <a:r>
              <a:rPr lang="en-US"/>
              <a:t>Agenda</a:t>
            </a:r>
          </a:p>
        </p:txBody>
      </p:sp>
      <p:sp>
        <p:nvSpPr>
          <p:cNvPr id="5" name="Slide Number Placeholder 4">
            <a:extLst>
              <a:ext uri="{FF2B5EF4-FFF2-40B4-BE49-F238E27FC236}">
                <a16:creationId xmlns:a16="http://schemas.microsoft.com/office/drawing/2014/main" id="{6B76792A-2EDD-BC43-CB9B-8645043F62DD}"/>
              </a:ext>
            </a:extLst>
          </p:cNvPr>
          <p:cNvSpPr>
            <a:spLocks noGrp="1"/>
          </p:cNvSpPr>
          <p:nvPr>
            <p:ph type="sldNum" sz="quarter" idx="12"/>
          </p:nvPr>
        </p:nvSpPr>
        <p:spPr/>
        <p:txBody>
          <a:bodyPr/>
          <a:lstStyle/>
          <a:p>
            <a:fld id="{790722E6-E914-654A-9D8C-238B2EF9180E}" type="slidenum">
              <a:rPr lang="en-US" smtClean="0"/>
              <a:t>‹#›</a:t>
            </a:fld>
            <a:endParaRPr lang="en-US"/>
          </a:p>
        </p:txBody>
      </p:sp>
      <p:sp>
        <p:nvSpPr>
          <p:cNvPr id="11" name="Text Placeholder 10">
            <a:extLst>
              <a:ext uri="{FF2B5EF4-FFF2-40B4-BE49-F238E27FC236}">
                <a16:creationId xmlns:a16="http://schemas.microsoft.com/office/drawing/2014/main" id="{E45DB382-D4D5-F2D0-444C-80D436AA326C}"/>
              </a:ext>
            </a:extLst>
          </p:cNvPr>
          <p:cNvSpPr>
            <a:spLocks noGrp="1"/>
          </p:cNvSpPr>
          <p:nvPr>
            <p:ph type="body" sz="quarter" idx="13" hasCustomPrompt="1"/>
          </p:nvPr>
        </p:nvSpPr>
        <p:spPr>
          <a:xfrm>
            <a:off x="838200" y="1692768"/>
            <a:ext cx="10515600" cy="4244975"/>
          </a:xfrm>
        </p:spPr>
        <p:txBody>
          <a:bodyPr>
            <a:normAutofit/>
          </a:bodyPr>
          <a:lstStyle>
            <a:lvl1pPr>
              <a:defRPr sz="2400"/>
            </a:lvl1pPr>
          </a:lstStyle>
          <a:p>
            <a:pPr lvl="0"/>
            <a:r>
              <a:rPr lang="en-US"/>
              <a:t>[insert]</a:t>
            </a:r>
          </a:p>
          <a:p>
            <a:pPr lvl="0"/>
            <a:r>
              <a:rPr lang="en-US"/>
              <a:t>[insert]</a:t>
            </a:r>
          </a:p>
          <a:p>
            <a:pPr lvl="0"/>
            <a:r>
              <a:rPr lang="en-US"/>
              <a:t>[insert]</a:t>
            </a:r>
          </a:p>
        </p:txBody>
      </p:sp>
    </p:spTree>
    <p:extLst>
      <p:ext uri="{BB962C8B-B14F-4D97-AF65-F5344CB8AC3E}">
        <p14:creationId xmlns:p14="http://schemas.microsoft.com/office/powerpoint/2010/main" val="1717610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C91A13-BBD0-5BC2-A1EE-8B33F02FD7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21D8E6-8846-6D4C-A7CC-79C1B85FE6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4156C9-162A-A242-AB99-72513D56B9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04715F-53A3-334A-A519-E1E7FA0DBB64}" type="datetimeFigureOut">
              <a:rPr lang="en-US" smtClean="0"/>
              <a:t>8/11/2026</a:t>
            </a:fld>
            <a:endParaRPr lang="en-US"/>
          </a:p>
        </p:txBody>
      </p:sp>
      <p:sp>
        <p:nvSpPr>
          <p:cNvPr id="5" name="Footer Placeholder 4">
            <a:extLst>
              <a:ext uri="{FF2B5EF4-FFF2-40B4-BE49-F238E27FC236}">
                <a16:creationId xmlns:a16="http://schemas.microsoft.com/office/drawing/2014/main" id="{EFA82F05-C490-178E-3BA7-0D03AF742E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DC11CF-3032-433F-68C3-7B586F990B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0DD312-D48A-0241-B110-0DC4EF2074A8}" type="slidenum">
              <a:rPr lang="en-US" smtClean="0"/>
              <a:t>‹#›</a:t>
            </a:fld>
            <a:endParaRPr lang="en-US"/>
          </a:p>
        </p:txBody>
      </p:sp>
    </p:spTree>
    <p:extLst>
      <p:ext uri="{BB962C8B-B14F-4D97-AF65-F5344CB8AC3E}">
        <p14:creationId xmlns:p14="http://schemas.microsoft.com/office/powerpoint/2010/main" val="90849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4" r:id="rId5"/>
    <p:sldLayoutId id="2147483657" r:id="rId6"/>
    <p:sldLayoutId id="2147483658" r:id="rId7"/>
    <p:sldLayoutId id="2147483660"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BC94B3-6808-0444-A3DF-B690B6639CCD}"/>
              </a:ext>
            </a:extLst>
          </p:cNvPr>
          <p:cNvSpPr>
            <a:spLocks noGrp="1"/>
          </p:cNvSpPr>
          <p:nvPr>
            <p:ph type="ctrTitle"/>
          </p:nvPr>
        </p:nvSpPr>
        <p:spPr>
          <a:xfrm>
            <a:off x="599975" y="3160784"/>
            <a:ext cx="9144000" cy="1222091"/>
          </a:xfrm>
        </p:spPr>
        <p:txBody>
          <a:bodyPr/>
          <a:lstStyle/>
          <a:p>
            <a:r>
              <a:rPr lang="en-US">
                <a:latin typeface="Avenir Next LT Pro"/>
              </a:rPr>
              <a:t>Welcome Family Statewide Expansion Advisory Committee </a:t>
            </a:r>
          </a:p>
        </p:txBody>
      </p:sp>
      <p:sp>
        <p:nvSpPr>
          <p:cNvPr id="4" name="Subtitle 3">
            <a:extLst>
              <a:ext uri="{FF2B5EF4-FFF2-40B4-BE49-F238E27FC236}">
                <a16:creationId xmlns:a16="http://schemas.microsoft.com/office/drawing/2014/main" id="{5AEAD457-DDA6-0CED-B11C-C5B48E4122B8}"/>
              </a:ext>
            </a:extLst>
          </p:cNvPr>
          <p:cNvSpPr>
            <a:spLocks noGrp="1"/>
          </p:cNvSpPr>
          <p:nvPr>
            <p:ph type="subTitle" idx="1"/>
          </p:nvPr>
        </p:nvSpPr>
        <p:spPr>
          <a:xfrm>
            <a:off x="599975" y="4577888"/>
            <a:ext cx="9144000" cy="1655762"/>
          </a:xfrm>
        </p:spPr>
        <p:txBody>
          <a:bodyPr vert="horz" lIns="91440" tIns="45720" rIns="91440" bIns="45720" rtlCol="0" anchor="t">
            <a:normAutofit/>
          </a:bodyPr>
          <a:lstStyle/>
          <a:p>
            <a:r>
              <a:rPr lang="en-US">
                <a:latin typeface="Source Sans Pro"/>
                <a:ea typeface="Source Sans Pro"/>
              </a:rPr>
              <a:t>August 2026 Convening </a:t>
            </a:r>
          </a:p>
          <a:p>
            <a:endParaRPr lang="en-US"/>
          </a:p>
        </p:txBody>
      </p:sp>
    </p:spTree>
    <p:extLst>
      <p:ext uri="{BB962C8B-B14F-4D97-AF65-F5344CB8AC3E}">
        <p14:creationId xmlns:p14="http://schemas.microsoft.com/office/powerpoint/2010/main" val="1294683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4E9E4F-8695-CCB4-2705-2294C103F329}"/>
              </a:ext>
            </a:extLst>
          </p:cNvPr>
          <p:cNvSpPr>
            <a:spLocks noGrp="1"/>
          </p:cNvSpPr>
          <p:nvPr>
            <p:ph type="title"/>
          </p:nvPr>
        </p:nvSpPr>
        <p:spPr/>
        <p:txBody>
          <a:bodyPr>
            <a:normAutofit/>
          </a:bodyPr>
          <a:lstStyle/>
          <a:p>
            <a:r>
              <a:rPr lang="en-US" sz="3200">
                <a:latin typeface="Avenir Next LT Pro"/>
                <a:cs typeface="Arial"/>
              </a:rPr>
              <a:t>Welcome and DPH BFHN Team Introductions</a:t>
            </a:r>
          </a:p>
        </p:txBody>
      </p:sp>
      <p:pic>
        <p:nvPicPr>
          <p:cNvPr id="13" name="Picture 12" descr="Massachusetts Department of Public Health logo">
            <a:extLst>
              <a:ext uri="{FF2B5EF4-FFF2-40B4-BE49-F238E27FC236}">
                <a16:creationId xmlns:a16="http://schemas.microsoft.com/office/drawing/2014/main" id="{5316C68B-729D-C5D2-A660-740C16AE426D}"/>
              </a:ext>
            </a:extLst>
          </p:cNvPr>
          <p:cNvPicPr>
            <a:picLocks noChangeAspect="1"/>
          </p:cNvPicPr>
          <p:nvPr/>
        </p:nvPicPr>
        <p:blipFill>
          <a:blip r:embed="rId3"/>
          <a:stretch>
            <a:fillRect/>
          </a:stretch>
        </p:blipFill>
        <p:spPr>
          <a:xfrm>
            <a:off x="10694505" y="113972"/>
            <a:ext cx="1362323" cy="759757"/>
          </a:xfrm>
          <a:prstGeom prst="rect">
            <a:avLst/>
          </a:prstGeom>
        </p:spPr>
      </p:pic>
      <p:sp>
        <p:nvSpPr>
          <p:cNvPr id="5" name="Text Placeholder 3">
            <a:extLst>
              <a:ext uri="{FF2B5EF4-FFF2-40B4-BE49-F238E27FC236}">
                <a16:creationId xmlns:a16="http://schemas.microsoft.com/office/drawing/2014/main" id="{0FFD0438-622B-7733-D654-A2E93D12E237}"/>
              </a:ext>
            </a:extLst>
          </p:cNvPr>
          <p:cNvSpPr txBox="1">
            <a:spLocks/>
          </p:cNvSpPr>
          <p:nvPr/>
        </p:nvSpPr>
        <p:spPr>
          <a:xfrm>
            <a:off x="168350" y="3776287"/>
            <a:ext cx="2880360" cy="1596927"/>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spcBef>
                <a:spcPts val="0"/>
              </a:spcBef>
            </a:pPr>
            <a:r>
              <a:rPr lang="en-US" sz="1400" b="1">
                <a:ea typeface="Source Sans Pro"/>
                <a:cs typeface="Arial"/>
              </a:rPr>
              <a:t>Stephanie Doyle, MS</a:t>
            </a:r>
            <a:endParaRPr lang="en-US" sz="1400">
              <a:ea typeface="Source Sans Pro"/>
            </a:endParaRPr>
          </a:p>
          <a:p>
            <a:pPr algn="ctr">
              <a:lnSpc>
                <a:spcPct val="100000"/>
              </a:lnSpc>
              <a:spcBef>
                <a:spcPts val="0"/>
              </a:spcBef>
            </a:pPr>
            <a:r>
              <a:rPr lang="en-US" sz="1400">
                <a:solidFill>
                  <a:srgbClr val="022F54"/>
                </a:solidFill>
                <a:ea typeface="Source Sans Pro"/>
                <a:cs typeface="Arial"/>
              </a:rPr>
              <a:t>Deputy Director of Strategy &amp; Implementation </a:t>
            </a:r>
          </a:p>
          <a:p>
            <a:pPr algn="ctr">
              <a:lnSpc>
                <a:spcPct val="100000"/>
              </a:lnSpc>
              <a:spcBef>
                <a:spcPts val="0"/>
              </a:spcBef>
            </a:pPr>
            <a:r>
              <a:rPr lang="en-US" sz="1400">
                <a:solidFill>
                  <a:srgbClr val="022F54"/>
                </a:solidFill>
                <a:ea typeface="Source Sans Pro"/>
                <a:cs typeface="Arial"/>
              </a:rPr>
              <a:t>Bureau of Family Health &amp; Nutrition </a:t>
            </a:r>
          </a:p>
        </p:txBody>
      </p:sp>
      <p:sp>
        <p:nvSpPr>
          <p:cNvPr id="9" name="Text Placeholder 3">
            <a:extLst>
              <a:ext uri="{FF2B5EF4-FFF2-40B4-BE49-F238E27FC236}">
                <a16:creationId xmlns:a16="http://schemas.microsoft.com/office/drawing/2014/main" id="{455E3272-B378-9594-8430-3CD5FF1A3F28}"/>
              </a:ext>
            </a:extLst>
          </p:cNvPr>
          <p:cNvSpPr txBox="1">
            <a:spLocks/>
          </p:cNvSpPr>
          <p:nvPr/>
        </p:nvSpPr>
        <p:spPr>
          <a:xfrm>
            <a:off x="3098446" y="3771856"/>
            <a:ext cx="2884276" cy="1998140"/>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spcBef>
                <a:spcPts val="0"/>
              </a:spcBef>
            </a:pPr>
            <a:r>
              <a:rPr lang="en-US" sz="1400" b="1">
                <a:ea typeface="Source Sans Pro"/>
                <a:cs typeface="Arial"/>
              </a:rPr>
              <a:t>Christine Silva, MPH</a:t>
            </a:r>
            <a:endParaRPr lang="en-US" sz="1400">
              <a:ea typeface="Source Sans Pro"/>
            </a:endParaRPr>
          </a:p>
          <a:p>
            <a:pPr algn="ctr">
              <a:lnSpc>
                <a:spcPct val="100000"/>
              </a:lnSpc>
              <a:spcBef>
                <a:spcPts val="0"/>
              </a:spcBef>
            </a:pPr>
            <a:r>
              <a:rPr lang="en-US" sz="1400">
                <a:solidFill>
                  <a:srgbClr val="022F54"/>
                </a:solidFill>
                <a:ea typeface="Source Sans Pro"/>
                <a:cs typeface="Arial"/>
              </a:rPr>
              <a:t>Director, Massachusetts Home Visiting Initiative  </a:t>
            </a:r>
          </a:p>
          <a:p>
            <a:pPr algn="ctr">
              <a:lnSpc>
                <a:spcPct val="100000"/>
              </a:lnSpc>
              <a:spcBef>
                <a:spcPts val="0"/>
              </a:spcBef>
            </a:pPr>
            <a:r>
              <a:rPr lang="en-US" sz="1400">
                <a:solidFill>
                  <a:srgbClr val="022F54"/>
                </a:solidFill>
                <a:ea typeface="Source Sans Pro"/>
                <a:cs typeface="Arial"/>
              </a:rPr>
              <a:t>Division of Pregnancy, Infancy, &amp; Early Childhood </a:t>
            </a:r>
          </a:p>
        </p:txBody>
      </p:sp>
      <p:sp>
        <p:nvSpPr>
          <p:cNvPr id="7" name="Text Placeholder 3">
            <a:extLst>
              <a:ext uri="{FF2B5EF4-FFF2-40B4-BE49-F238E27FC236}">
                <a16:creationId xmlns:a16="http://schemas.microsoft.com/office/drawing/2014/main" id="{2802F2C7-FE2E-2A94-8061-D32FE8F21E2C}"/>
              </a:ext>
            </a:extLst>
          </p:cNvPr>
          <p:cNvSpPr txBox="1">
            <a:spLocks/>
          </p:cNvSpPr>
          <p:nvPr/>
        </p:nvSpPr>
        <p:spPr>
          <a:xfrm>
            <a:off x="6214204" y="3775348"/>
            <a:ext cx="2880360" cy="1585912"/>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spcBef>
                <a:spcPts val="0"/>
              </a:spcBef>
            </a:pPr>
            <a:r>
              <a:rPr lang="en-US" sz="1400" b="1">
                <a:ea typeface="Source Sans Pro"/>
                <a:cs typeface="Arial"/>
              </a:rPr>
              <a:t>Danielle Biggins, MS</a:t>
            </a:r>
            <a:endParaRPr lang="en-US" sz="1400">
              <a:ea typeface="Source Sans Pro"/>
            </a:endParaRPr>
          </a:p>
          <a:p>
            <a:pPr algn="ctr">
              <a:lnSpc>
                <a:spcPct val="100000"/>
              </a:lnSpc>
              <a:spcBef>
                <a:spcPts val="0"/>
              </a:spcBef>
            </a:pPr>
            <a:r>
              <a:rPr lang="en-US" sz="1400">
                <a:solidFill>
                  <a:srgbClr val="022F54"/>
                </a:solidFill>
                <a:ea typeface="Source Sans Pro"/>
                <a:cs typeface="Arial"/>
              </a:rPr>
              <a:t>Home Visiting Implementation Specialist </a:t>
            </a:r>
          </a:p>
          <a:p>
            <a:pPr algn="ctr">
              <a:lnSpc>
                <a:spcPct val="100000"/>
              </a:lnSpc>
              <a:spcBef>
                <a:spcPts val="0"/>
              </a:spcBef>
            </a:pPr>
            <a:r>
              <a:rPr lang="en-US" sz="1400">
                <a:solidFill>
                  <a:srgbClr val="022F54"/>
                </a:solidFill>
                <a:ea typeface="Source Sans Pro"/>
                <a:cs typeface="Arial"/>
              </a:rPr>
              <a:t>Division of Pregnancy, Infancy, &amp; Early Childhood  </a:t>
            </a:r>
          </a:p>
        </p:txBody>
      </p:sp>
      <p:sp>
        <p:nvSpPr>
          <p:cNvPr id="15" name="Text Placeholder 3">
            <a:extLst>
              <a:ext uri="{FF2B5EF4-FFF2-40B4-BE49-F238E27FC236}">
                <a16:creationId xmlns:a16="http://schemas.microsoft.com/office/drawing/2014/main" id="{D6CC2033-7D5A-5920-0FD0-61AD87931340}"/>
              </a:ext>
            </a:extLst>
          </p:cNvPr>
          <p:cNvSpPr txBox="1">
            <a:spLocks/>
          </p:cNvSpPr>
          <p:nvPr/>
        </p:nvSpPr>
        <p:spPr>
          <a:xfrm>
            <a:off x="9143290" y="3762138"/>
            <a:ext cx="2880360" cy="1596927"/>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spcBef>
                <a:spcPts val="0"/>
              </a:spcBef>
            </a:pPr>
            <a:r>
              <a:rPr lang="en-US" sz="1400" b="1">
                <a:ea typeface="Source Sans Pro"/>
                <a:cs typeface="Arial"/>
              </a:rPr>
              <a:t>Elaine Fitzgerald Lewis, DrPH, MIA</a:t>
            </a:r>
          </a:p>
          <a:p>
            <a:pPr algn="ctr">
              <a:lnSpc>
                <a:spcPct val="100000"/>
              </a:lnSpc>
              <a:spcBef>
                <a:spcPts val="0"/>
              </a:spcBef>
            </a:pPr>
            <a:r>
              <a:rPr lang="en-US" sz="1400">
                <a:ea typeface="Source Sans Pro"/>
                <a:cs typeface="Arial"/>
              </a:rPr>
              <a:t>Director, Bureau of Family Health &amp; Nutrition</a:t>
            </a:r>
          </a:p>
          <a:p>
            <a:pPr algn="ctr">
              <a:lnSpc>
                <a:spcPct val="100000"/>
              </a:lnSpc>
              <a:spcBef>
                <a:spcPts val="0"/>
              </a:spcBef>
            </a:pPr>
            <a:r>
              <a:rPr lang="en-US" sz="1400">
                <a:ea typeface="Source Sans Pro"/>
                <a:cs typeface="Arial"/>
              </a:rPr>
              <a:t>State Title V Maternal and Child Health Director</a:t>
            </a:r>
            <a:endParaRPr lang="en-US" sz="1400">
              <a:solidFill>
                <a:srgbClr val="022F54"/>
              </a:solidFill>
              <a:ea typeface="Source Sans Pro"/>
              <a:cs typeface="Arial"/>
            </a:endParaRPr>
          </a:p>
        </p:txBody>
      </p:sp>
      <p:pic>
        <p:nvPicPr>
          <p:cNvPr id="16" name="Picture 15">
            <a:extLst>
              <a:ext uri="{FF2B5EF4-FFF2-40B4-BE49-F238E27FC236}">
                <a16:creationId xmlns:a16="http://schemas.microsoft.com/office/drawing/2014/main" id="{BE74DBDF-3A19-A3DB-FC31-F34A7BD65347}"/>
              </a:ext>
              <a:ext uri="{C183D7F6-B498-43B3-948B-1728B52AA6E4}">
                <adec:decorative xmlns:adec="http://schemas.microsoft.com/office/drawing/2017/decorative" val="1"/>
              </a:ext>
            </a:extLst>
          </p:cNvPr>
          <p:cNvPicPr>
            <a:picLocks noChangeAspect="1"/>
          </p:cNvPicPr>
          <p:nvPr/>
        </p:nvPicPr>
        <p:blipFill>
          <a:blip r:embed="rId4"/>
          <a:srcRect l="2630" r="2630"/>
          <a:stretch/>
        </p:blipFill>
        <p:spPr>
          <a:xfrm>
            <a:off x="9456727" y="1367150"/>
            <a:ext cx="2185892" cy="2307237"/>
          </a:xfrm>
          <a:prstGeom prst="flowChartConnector">
            <a:avLst/>
          </a:prstGeom>
        </p:spPr>
      </p:pic>
      <p:pic>
        <p:nvPicPr>
          <p:cNvPr id="8" name="Picture 7">
            <a:extLst>
              <a:ext uri="{FF2B5EF4-FFF2-40B4-BE49-F238E27FC236}">
                <a16:creationId xmlns:a16="http://schemas.microsoft.com/office/drawing/2014/main" id="{2F00AEBC-3737-DEF1-4DDD-06CBE965E727}"/>
              </a:ext>
              <a:ext uri="{C183D7F6-B498-43B3-948B-1728B52AA6E4}">
                <adec:decorative xmlns:adec="http://schemas.microsoft.com/office/drawing/2017/decorative" val="1"/>
              </a:ext>
            </a:extLst>
          </p:cNvPr>
          <p:cNvPicPr>
            <a:picLocks noChangeAspect="1"/>
          </p:cNvPicPr>
          <p:nvPr/>
        </p:nvPicPr>
        <p:blipFill>
          <a:blip r:embed="rId5"/>
          <a:srcRect l="5063" r="-379"/>
          <a:stretch>
            <a:fillRect/>
          </a:stretch>
        </p:blipFill>
        <p:spPr>
          <a:xfrm>
            <a:off x="6415394" y="1373185"/>
            <a:ext cx="2185892" cy="2307237"/>
          </a:xfrm>
          <a:prstGeom prst="flowChartConnector">
            <a:avLst/>
          </a:prstGeom>
        </p:spPr>
      </p:pic>
      <p:pic>
        <p:nvPicPr>
          <p:cNvPr id="10" name="Picture 9">
            <a:extLst>
              <a:ext uri="{FF2B5EF4-FFF2-40B4-BE49-F238E27FC236}">
                <a16:creationId xmlns:a16="http://schemas.microsoft.com/office/drawing/2014/main" id="{904E8883-1FDC-F972-AA95-09F010BF5865}"/>
              </a:ext>
              <a:ext uri="{C183D7F6-B498-43B3-948B-1728B52AA6E4}">
                <adec:decorative xmlns:adec="http://schemas.microsoft.com/office/drawing/2017/decorative" val="1"/>
              </a:ext>
            </a:extLst>
          </p:cNvPr>
          <p:cNvPicPr>
            <a:picLocks noChangeAspect="1"/>
          </p:cNvPicPr>
          <p:nvPr/>
        </p:nvPicPr>
        <p:blipFill>
          <a:blip r:embed="rId6"/>
          <a:srcRect l="2342" r="2342"/>
          <a:stretch/>
        </p:blipFill>
        <p:spPr>
          <a:xfrm>
            <a:off x="3413356" y="1373185"/>
            <a:ext cx="2185892" cy="2307237"/>
          </a:xfrm>
          <a:prstGeom prst="flowChartConnector">
            <a:avLst/>
          </a:prstGeom>
        </p:spPr>
      </p:pic>
      <p:pic>
        <p:nvPicPr>
          <p:cNvPr id="6" name="Picture 5">
            <a:extLst>
              <a:ext uri="{FF2B5EF4-FFF2-40B4-BE49-F238E27FC236}">
                <a16:creationId xmlns:a16="http://schemas.microsoft.com/office/drawing/2014/main" id="{B67146F5-B80D-C6D4-D456-F60C6CC2D4DF}"/>
              </a:ext>
              <a:ext uri="{C183D7F6-B498-43B3-948B-1728B52AA6E4}">
                <adec:decorative xmlns:adec="http://schemas.microsoft.com/office/drawing/2017/decorative" val="1"/>
              </a:ext>
            </a:extLst>
          </p:cNvPr>
          <p:cNvPicPr>
            <a:picLocks noChangeAspect="1"/>
          </p:cNvPicPr>
          <p:nvPr/>
        </p:nvPicPr>
        <p:blipFill>
          <a:blip r:embed="rId7"/>
          <a:srcRect t="12795" b="17263"/>
          <a:stretch>
            <a:fillRect/>
          </a:stretch>
        </p:blipFill>
        <p:spPr>
          <a:xfrm>
            <a:off x="481787" y="1381299"/>
            <a:ext cx="2185892" cy="2307237"/>
          </a:xfrm>
          <a:prstGeom prst="flowChartConnector">
            <a:avLst/>
          </a:prstGeom>
        </p:spPr>
      </p:pic>
      <p:pic>
        <p:nvPicPr>
          <p:cNvPr id="12" name="Picture 11">
            <a:extLst>
              <a:ext uri="{FF2B5EF4-FFF2-40B4-BE49-F238E27FC236}">
                <a16:creationId xmlns:a16="http://schemas.microsoft.com/office/drawing/2014/main" id="{A108CF4A-240B-15FD-71D7-4FD8FE0DE6E2}"/>
              </a:ext>
              <a:ext uri="{C183D7F6-B498-43B3-948B-1728B52AA6E4}">
                <adec:decorative xmlns:adec="http://schemas.microsoft.com/office/drawing/2017/decorative" val="1"/>
              </a:ext>
            </a:extLst>
          </p:cNvPr>
          <p:cNvPicPr>
            <a:picLocks noChangeAspect="1"/>
          </p:cNvPicPr>
          <p:nvPr/>
        </p:nvPicPr>
        <p:blipFill>
          <a:blip r:embed="rId8"/>
          <a:srcRect l="-3229" t="-162876" r="-3229" b="-117960"/>
          <a:stretch>
            <a:fillRect/>
          </a:stretch>
        </p:blipFill>
        <p:spPr>
          <a:xfrm>
            <a:off x="4997277" y="4427486"/>
            <a:ext cx="1961039" cy="2057400"/>
          </a:xfrm>
          <a:prstGeom prst="flowChartConnector">
            <a:avLst/>
          </a:prstGeom>
        </p:spPr>
      </p:pic>
      <p:sp>
        <p:nvSpPr>
          <p:cNvPr id="11" name="Text Placeholder 3">
            <a:extLst>
              <a:ext uri="{FF2B5EF4-FFF2-40B4-BE49-F238E27FC236}">
                <a16:creationId xmlns:a16="http://schemas.microsoft.com/office/drawing/2014/main" id="{212CBC65-B84A-1AEE-3D4D-86FEF9B143CA}"/>
              </a:ext>
            </a:extLst>
          </p:cNvPr>
          <p:cNvSpPr txBox="1">
            <a:spLocks/>
          </p:cNvSpPr>
          <p:nvPr/>
        </p:nvSpPr>
        <p:spPr>
          <a:xfrm>
            <a:off x="4748017" y="5614112"/>
            <a:ext cx="2459558" cy="823912"/>
          </a:xfrm>
          <a:prstGeom prst="rect">
            <a:avLst/>
          </a:prstGeom>
        </p:spPr>
        <p:txBody>
          <a:bodyPr vert="horz" lIns="91440" tIns="45720" rIns="91440" bIns="45720" rtlCol="0" anchor="ctr">
            <a:no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pPr>
            <a:r>
              <a:rPr lang="en-US" sz="1400" b="1">
                <a:latin typeface="Avenir Next LT Pro"/>
                <a:cs typeface="Arial"/>
              </a:rPr>
              <a:t>Project Support Team</a:t>
            </a:r>
            <a:endParaRPr lang="en-US" sz="1400"/>
          </a:p>
        </p:txBody>
      </p:sp>
      <p:sp>
        <p:nvSpPr>
          <p:cNvPr id="4" name="Slide Number Placeholder 1">
            <a:extLst>
              <a:ext uri="{FF2B5EF4-FFF2-40B4-BE49-F238E27FC236}">
                <a16:creationId xmlns:a16="http://schemas.microsoft.com/office/drawing/2014/main" id="{41D80589-B524-C10D-80CE-DF64519FA3C0}"/>
              </a:ext>
            </a:extLst>
          </p:cNvPr>
          <p:cNvSpPr>
            <a:spLocks noGrp="1"/>
          </p:cNvSpPr>
          <p:nvPr>
            <p:ph type="sldNum" sz="quarter" idx="4"/>
          </p:nvPr>
        </p:nvSpPr>
        <p:spPr>
          <a:xfrm>
            <a:off x="9034825" y="6492502"/>
            <a:ext cx="2736415" cy="365125"/>
          </a:xfrm>
        </p:spPr>
        <p:txBody>
          <a:bodyPr/>
          <a:lstStyle/>
          <a:p>
            <a:fld id="{CA49D0EE-DE7F-324B-A84C-F36708423CDB}" type="slidenum">
              <a:rPr lang="en-US" smtClean="0"/>
              <a:pPr/>
              <a:t>2</a:t>
            </a:fld>
            <a:endParaRPr lang="en-US"/>
          </a:p>
        </p:txBody>
      </p:sp>
    </p:spTree>
    <p:extLst>
      <p:ext uri="{BB962C8B-B14F-4D97-AF65-F5344CB8AC3E}">
        <p14:creationId xmlns:p14="http://schemas.microsoft.com/office/powerpoint/2010/main" val="364723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411849-5DA3-1C68-6B81-862C3E3583FD}"/>
              </a:ext>
            </a:extLst>
          </p:cNvPr>
          <p:cNvSpPr>
            <a:spLocks noGrp="1"/>
          </p:cNvSpPr>
          <p:nvPr>
            <p:ph type="title"/>
          </p:nvPr>
        </p:nvSpPr>
        <p:spPr/>
        <p:txBody>
          <a:bodyPr/>
          <a:lstStyle/>
          <a:p>
            <a:r>
              <a:rPr lang="en-US">
                <a:latin typeface="Avenir Next LT Pro"/>
                <a:cs typeface="Arial"/>
              </a:rPr>
              <a:t>August 2026 Meeting Objectives </a:t>
            </a:r>
          </a:p>
        </p:txBody>
      </p:sp>
      <p:sp>
        <p:nvSpPr>
          <p:cNvPr id="2" name="Content Placeholder 1">
            <a:extLst>
              <a:ext uri="{FF2B5EF4-FFF2-40B4-BE49-F238E27FC236}">
                <a16:creationId xmlns:a16="http://schemas.microsoft.com/office/drawing/2014/main" id="{D8EB47C8-2232-C03C-73F9-F7A9C5FFFB52}"/>
              </a:ext>
            </a:extLst>
          </p:cNvPr>
          <p:cNvSpPr>
            <a:spLocks noGrp="1"/>
          </p:cNvSpPr>
          <p:nvPr>
            <p:ph idx="1"/>
          </p:nvPr>
        </p:nvSpPr>
        <p:spPr/>
        <p:txBody>
          <a:bodyPr vert="horz" lIns="91440" tIns="45720" rIns="91440" bIns="45720" rtlCol="0" anchor="t">
            <a:normAutofit lnSpcReduction="10000"/>
          </a:bodyPr>
          <a:lstStyle/>
          <a:p>
            <a:pPr marL="0" indent="0">
              <a:spcBef>
                <a:spcPts val="20"/>
              </a:spcBef>
              <a:buNone/>
            </a:pPr>
            <a:r>
              <a:rPr lang="en-US" b="1">
                <a:latin typeface="Avenir Next LT Pro"/>
                <a:cs typeface="Arial"/>
              </a:rPr>
              <a:t>By the end of this meeting, participants will be able to:</a:t>
            </a:r>
          </a:p>
          <a:p>
            <a:pPr>
              <a:lnSpc>
                <a:spcPct val="113999"/>
              </a:lnSpc>
            </a:pPr>
            <a:r>
              <a:rPr lang="en-US"/>
              <a:t>Identify how advisory committee feedback is tracked and incorporated into planning.</a:t>
            </a:r>
          </a:p>
          <a:p>
            <a:pPr>
              <a:lnSpc>
                <a:spcPct val="113999"/>
              </a:lnSpc>
            </a:pPr>
            <a:r>
              <a:rPr lang="en-US"/>
              <a:t>Recognize the statutory requirement driving statewide expansion of the current Welcome Family model. </a:t>
            </a:r>
          </a:p>
          <a:p>
            <a:pPr>
              <a:lnSpc>
                <a:spcPct val="113999"/>
              </a:lnSpc>
            </a:pPr>
            <a:r>
              <a:rPr lang="en-US"/>
              <a:t>State the core elements of the Welcome Family model.</a:t>
            </a:r>
          </a:p>
          <a:p>
            <a:pPr>
              <a:lnSpc>
                <a:spcPct val="113999"/>
              </a:lnSpc>
            </a:pPr>
            <a:r>
              <a:rPr lang="en-US"/>
              <a:t>Ask questions to build understanding of Welcome Family and the statewide expansion effort. </a:t>
            </a:r>
          </a:p>
        </p:txBody>
      </p:sp>
    </p:spTree>
    <p:extLst>
      <p:ext uri="{BB962C8B-B14F-4D97-AF65-F5344CB8AC3E}">
        <p14:creationId xmlns:p14="http://schemas.microsoft.com/office/powerpoint/2010/main" val="99732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02185-8314-ABD6-9F0E-21034F5A82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F497D-0FED-27F4-9CCD-9B7837FF7D18}"/>
              </a:ext>
            </a:extLst>
          </p:cNvPr>
          <p:cNvSpPr>
            <a:spLocks noGrp="1"/>
          </p:cNvSpPr>
          <p:nvPr>
            <p:ph type="title"/>
          </p:nvPr>
        </p:nvSpPr>
        <p:spPr/>
        <p:txBody>
          <a:bodyPr>
            <a:noAutofit/>
          </a:bodyPr>
          <a:lstStyle/>
          <a:p>
            <a:r>
              <a:rPr lang="en-US" sz="2400" dirty="0">
                <a:latin typeface="Avenir Next LT Pro"/>
                <a:cs typeface="Arial"/>
              </a:rPr>
              <a:t>August 2026 Agenda:</a:t>
            </a:r>
            <a:br>
              <a:rPr lang="en-US" sz="2400" dirty="0">
                <a:latin typeface="Avenir Next LT Pro"/>
                <a:cs typeface="Arial"/>
              </a:rPr>
            </a:br>
            <a:r>
              <a:rPr lang="en-US" sz="2400" dirty="0">
                <a:latin typeface="Avenir Next LT Pro"/>
                <a:cs typeface="Arial"/>
              </a:rPr>
              <a:t>Welcome Family Model and Statewide Expansion – Knowledge Building </a:t>
            </a:r>
          </a:p>
        </p:txBody>
      </p:sp>
      <p:graphicFrame>
        <p:nvGraphicFramePr>
          <p:cNvPr id="5" name="Content Placeholder 4">
            <a:extLst>
              <a:ext uri="{FF2B5EF4-FFF2-40B4-BE49-F238E27FC236}">
                <a16:creationId xmlns:a16="http://schemas.microsoft.com/office/drawing/2014/main" id="{47B9B9F3-FA90-2D57-6C94-0B115FBC6663}"/>
              </a:ext>
            </a:extLst>
          </p:cNvPr>
          <p:cNvGraphicFramePr>
            <a:graphicFrameLocks noGrp="1"/>
          </p:cNvGraphicFramePr>
          <p:nvPr>
            <p:ph idx="1"/>
            <p:extLst>
              <p:ext uri="{D42A27DB-BD31-4B8C-83A1-F6EECF244321}">
                <p14:modId xmlns:p14="http://schemas.microsoft.com/office/powerpoint/2010/main" val="2729862888"/>
              </p:ext>
            </p:extLst>
          </p:nvPr>
        </p:nvGraphicFramePr>
        <p:xfrm>
          <a:off x="592822" y="1525361"/>
          <a:ext cx="5993249" cy="4163469"/>
        </p:xfrm>
        <a:graphic>
          <a:graphicData uri="http://schemas.openxmlformats.org/drawingml/2006/table">
            <a:tbl>
              <a:tblPr firstRow="1" bandRow="1">
                <a:tableStyleId>{69012ECD-51FC-41F1-AA8D-1B2483CD663E}</a:tableStyleId>
              </a:tblPr>
              <a:tblGrid>
                <a:gridCol w="478764">
                  <a:extLst>
                    <a:ext uri="{9D8B030D-6E8A-4147-A177-3AD203B41FA5}">
                      <a16:colId xmlns:a16="http://schemas.microsoft.com/office/drawing/2014/main" val="1961045615"/>
                    </a:ext>
                  </a:extLst>
                </a:gridCol>
                <a:gridCol w="5514485">
                  <a:extLst>
                    <a:ext uri="{9D8B030D-6E8A-4147-A177-3AD203B41FA5}">
                      <a16:colId xmlns:a16="http://schemas.microsoft.com/office/drawing/2014/main" val="1748802575"/>
                    </a:ext>
                  </a:extLst>
                </a:gridCol>
              </a:tblGrid>
              <a:tr h="686783">
                <a:tc>
                  <a:txBody>
                    <a:bodyPr/>
                    <a:lstStyle/>
                    <a:p>
                      <a:r>
                        <a:rPr lang="en-US" sz="2400">
                          <a:latin typeface="Avenir Next LT Pro" panose="020B0504020202020204" pitchFamily="34" charset="0"/>
                          <a:ea typeface="Source Sans Pro"/>
                        </a:rPr>
                        <a:t>#</a:t>
                      </a:r>
                    </a:p>
                  </a:txBody>
                  <a:tcPr anchor="ctr"/>
                </a:tc>
                <a:tc>
                  <a:txBody>
                    <a:bodyPr/>
                    <a:lstStyle/>
                    <a:p>
                      <a:r>
                        <a:rPr lang="en-US" sz="2400">
                          <a:latin typeface="Avenir Next LT Pro" panose="020B0504020202020204" pitchFamily="34" charset="0"/>
                          <a:ea typeface="Source Sans Pro"/>
                        </a:rPr>
                        <a:t>Topic</a:t>
                      </a:r>
                    </a:p>
                  </a:txBody>
                  <a:tcPr anchor="ctr"/>
                </a:tc>
                <a:extLst>
                  <a:ext uri="{0D108BD9-81ED-4DB2-BD59-A6C34878D82A}">
                    <a16:rowId xmlns:a16="http://schemas.microsoft.com/office/drawing/2014/main" val="2520924029"/>
                  </a:ext>
                </a:extLst>
              </a:tr>
              <a:tr h="686783">
                <a:tc>
                  <a:txBody>
                    <a:bodyPr/>
                    <a:lstStyle/>
                    <a:p>
                      <a:r>
                        <a:rPr lang="en-US" sz="2400">
                          <a:solidFill>
                            <a:srgbClr val="032E53"/>
                          </a:solidFill>
                          <a:latin typeface="Avenir Next LT Pro" panose="020B0504020202020204" pitchFamily="34" charset="0"/>
                          <a:ea typeface="Source Sans Pro"/>
                        </a:rPr>
                        <a:t>1</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solidFill>
                            <a:srgbClr val="032E53"/>
                          </a:solidFill>
                          <a:latin typeface="Avenir Next LT Pro" panose="020B0504020202020204" pitchFamily="34" charset="0"/>
                          <a:ea typeface="Source Sans Pro"/>
                        </a:rPr>
                        <a:t>Overview of Input Tracking</a:t>
                      </a:r>
                    </a:p>
                  </a:txBody>
                  <a:tcPr anchor="ctr"/>
                </a:tc>
                <a:extLst>
                  <a:ext uri="{0D108BD9-81ED-4DB2-BD59-A6C34878D82A}">
                    <a16:rowId xmlns:a16="http://schemas.microsoft.com/office/drawing/2014/main" val="675352773"/>
                  </a:ext>
                </a:extLst>
              </a:tr>
              <a:tr h="686783">
                <a:tc>
                  <a:txBody>
                    <a:bodyPr/>
                    <a:lstStyle/>
                    <a:p>
                      <a:r>
                        <a:rPr lang="en-US" sz="2400">
                          <a:solidFill>
                            <a:srgbClr val="032E53"/>
                          </a:solidFill>
                          <a:latin typeface="Avenir Next LT Pro" panose="020B0504020202020204" pitchFamily="34" charset="0"/>
                          <a:ea typeface="Source Sans Pro"/>
                        </a:rPr>
                        <a:t>2</a:t>
                      </a:r>
                    </a:p>
                  </a:txBody>
                  <a:tcPr anchor="ctr"/>
                </a:tc>
                <a:tc>
                  <a:txBody>
                    <a:bodyPr/>
                    <a:lstStyle/>
                    <a:p>
                      <a:r>
                        <a:rPr lang="en-US" sz="2400">
                          <a:solidFill>
                            <a:srgbClr val="032E53"/>
                          </a:solidFill>
                          <a:latin typeface="Avenir Next LT Pro" panose="020B0504020202020204" pitchFamily="34" charset="0"/>
                          <a:ea typeface="Source Sans Pro"/>
                        </a:rPr>
                        <a:t>Closing Gaps in Understanding of the Welcome Family Model and Expansion Effort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a:solidFill>
                            <a:srgbClr val="032E53"/>
                          </a:solidFill>
                          <a:latin typeface="Avenir Next LT Pro" panose="020B0504020202020204" pitchFamily="34" charset="0"/>
                          <a:ea typeface="Source Sans Pro"/>
                          <a:cs typeface="+mn-cs"/>
                        </a:rPr>
                        <a:t>Statute review</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a:solidFill>
                            <a:srgbClr val="032E53"/>
                          </a:solidFill>
                          <a:latin typeface="Avenir Next LT Pro" panose="020B0504020202020204" pitchFamily="34" charset="0"/>
                          <a:ea typeface="Source Sans Pro"/>
                          <a:cs typeface="+mn-cs"/>
                        </a:rPr>
                        <a:t>Review Welcome Family Model elements with time for discussion and questions</a:t>
                      </a:r>
                    </a:p>
                  </a:txBody>
                  <a:tcPr anchor="ctr"/>
                </a:tc>
                <a:extLst>
                  <a:ext uri="{0D108BD9-81ED-4DB2-BD59-A6C34878D82A}">
                    <a16:rowId xmlns:a16="http://schemas.microsoft.com/office/drawing/2014/main" val="1460375604"/>
                  </a:ext>
                </a:extLst>
              </a:tr>
              <a:tr h="686783">
                <a:tc>
                  <a:txBody>
                    <a:bodyPr/>
                    <a:lstStyle/>
                    <a:p>
                      <a:r>
                        <a:rPr lang="en-US" sz="2400">
                          <a:solidFill>
                            <a:srgbClr val="032E53"/>
                          </a:solidFill>
                          <a:latin typeface="Avenir Next LT Pro" panose="020B0504020202020204" pitchFamily="34" charset="0"/>
                          <a:ea typeface="Source Sans Pro"/>
                        </a:rPr>
                        <a:t>3</a:t>
                      </a:r>
                    </a:p>
                  </a:txBody>
                  <a:tcPr anchor="ctr"/>
                </a:tc>
                <a:tc>
                  <a:txBody>
                    <a:bodyPr/>
                    <a:lstStyle/>
                    <a:p>
                      <a:r>
                        <a:rPr lang="en-US" sz="2400" dirty="0">
                          <a:solidFill>
                            <a:srgbClr val="032E53"/>
                          </a:solidFill>
                          <a:latin typeface="Avenir Next LT Pro"/>
                          <a:ea typeface="Source Sans Pro"/>
                        </a:rPr>
                        <a:t>Evaluation and Upcoming Topics</a:t>
                      </a:r>
                    </a:p>
                  </a:txBody>
                  <a:tcPr anchor="ctr"/>
                </a:tc>
                <a:extLst>
                  <a:ext uri="{0D108BD9-81ED-4DB2-BD59-A6C34878D82A}">
                    <a16:rowId xmlns:a16="http://schemas.microsoft.com/office/drawing/2014/main" val="3102134729"/>
                  </a:ext>
                </a:extLst>
              </a:tr>
            </a:tbl>
          </a:graphicData>
        </a:graphic>
      </p:graphicFrame>
      <p:pic>
        <p:nvPicPr>
          <p:cNvPr id="3" name="Picture 2" descr="Advisory Committee Group Agreements​">
            <a:extLst>
              <a:ext uri="{FF2B5EF4-FFF2-40B4-BE49-F238E27FC236}">
                <a16:creationId xmlns:a16="http://schemas.microsoft.com/office/drawing/2014/main" id="{3B9FA29E-AEF8-52F2-B3F2-73D4DEBAA195}"/>
              </a:ext>
            </a:extLst>
          </p:cNvPr>
          <p:cNvPicPr>
            <a:picLocks noChangeAspect="1"/>
          </p:cNvPicPr>
          <p:nvPr/>
        </p:nvPicPr>
        <p:blipFill>
          <a:blip r:embed="rId3"/>
          <a:srcRect l="21234" t="3297" r="22099" b="3956"/>
          <a:stretch/>
        </p:blipFill>
        <p:spPr>
          <a:xfrm>
            <a:off x="7093439" y="1525361"/>
            <a:ext cx="4743926" cy="4520876"/>
          </a:xfrm>
          <a:prstGeom prst="rect">
            <a:avLst/>
          </a:prstGeom>
        </p:spPr>
      </p:pic>
      <p:sp>
        <p:nvSpPr>
          <p:cNvPr id="7" name="Title 2">
            <a:extLst>
              <a:ext uri="{FF2B5EF4-FFF2-40B4-BE49-F238E27FC236}">
                <a16:creationId xmlns:a16="http://schemas.microsoft.com/office/drawing/2014/main" id="{B399DD91-D9EC-36EF-E3A8-F2ED01AAE58D}"/>
              </a:ext>
            </a:extLst>
          </p:cNvPr>
          <p:cNvSpPr txBox="1">
            <a:spLocks/>
          </p:cNvSpPr>
          <p:nvPr/>
        </p:nvSpPr>
        <p:spPr>
          <a:xfrm>
            <a:off x="8258946" y="3570068"/>
            <a:ext cx="2539683" cy="784218"/>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pPr algn="ctr">
              <a:lnSpc>
                <a:spcPct val="100000"/>
              </a:lnSpc>
              <a:spcBef>
                <a:spcPts val="0"/>
              </a:spcBef>
            </a:pPr>
            <a:r>
              <a:rPr lang="en-US" sz="2600">
                <a:solidFill>
                  <a:srgbClr val="032E53"/>
                </a:solidFill>
                <a:latin typeface="Avenir Next LT Pro"/>
                <a:cs typeface="Arial"/>
              </a:rPr>
              <a:t>Advisory Committee Group Agreements</a:t>
            </a:r>
            <a:endParaRPr lang="en-US" sz="2600">
              <a:solidFill>
                <a:srgbClr val="032E53"/>
              </a:solidFill>
            </a:endParaRPr>
          </a:p>
        </p:txBody>
      </p:sp>
      <p:sp>
        <p:nvSpPr>
          <p:cNvPr id="4" name="TextBox 3">
            <a:extLst>
              <a:ext uri="{FF2B5EF4-FFF2-40B4-BE49-F238E27FC236}">
                <a16:creationId xmlns:a16="http://schemas.microsoft.com/office/drawing/2014/main" id="{DFFC914D-9B9E-9E91-EE72-97FBBC46B2B9}"/>
              </a:ext>
            </a:extLst>
          </p:cNvPr>
          <p:cNvSpPr txBox="1"/>
          <p:nvPr/>
        </p:nvSpPr>
        <p:spPr>
          <a:xfrm>
            <a:off x="8570107" y="6127102"/>
            <a:ext cx="308071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rPr>
              <a:t>Source: </a:t>
            </a:r>
            <a:r>
              <a:rPr lang="en-US" sz="1200" err="1">
                <a:ea typeface="+mn-lt"/>
                <a:cs typeface="+mn-lt"/>
              </a:rPr>
              <a:t>JustLead</a:t>
            </a:r>
            <a:r>
              <a:rPr lang="en-US" sz="1200">
                <a:ea typeface="+mn-lt"/>
                <a:cs typeface="+mn-lt"/>
              </a:rPr>
              <a:t> Washington</a:t>
            </a:r>
            <a:endParaRPr lang="en-US" sz="1200"/>
          </a:p>
        </p:txBody>
      </p:sp>
    </p:spTree>
    <p:extLst>
      <p:ext uri="{BB962C8B-B14F-4D97-AF65-F5344CB8AC3E}">
        <p14:creationId xmlns:p14="http://schemas.microsoft.com/office/powerpoint/2010/main" val="1636775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75AFA-9286-0485-243C-CA24059AFE2D}"/>
              </a:ext>
            </a:extLst>
          </p:cNvPr>
          <p:cNvSpPr>
            <a:spLocks noGrp="1"/>
          </p:cNvSpPr>
          <p:nvPr>
            <p:ph type="title"/>
          </p:nvPr>
        </p:nvSpPr>
        <p:spPr/>
        <p:txBody>
          <a:bodyPr>
            <a:normAutofit/>
          </a:bodyPr>
          <a:lstStyle/>
          <a:p>
            <a:r>
              <a:rPr lang="en-US" sz="3200">
                <a:latin typeface="Avenir Next LT Pro"/>
                <a:cs typeface="Arial"/>
              </a:rPr>
              <a:t>Active participation today!</a:t>
            </a:r>
          </a:p>
        </p:txBody>
      </p:sp>
      <p:pic>
        <p:nvPicPr>
          <p:cNvPr id="5" name="Picture 4" descr="Icons for Zo">
            <a:extLst>
              <a:ext uri="{FF2B5EF4-FFF2-40B4-BE49-F238E27FC236}">
                <a16:creationId xmlns:a16="http://schemas.microsoft.com/office/drawing/2014/main" id="{DBCC7E67-12A3-D0FD-108B-EAAAD516487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82311" y="1547911"/>
            <a:ext cx="11227377" cy="901746"/>
          </a:xfrm>
          <a:prstGeom prst="rect">
            <a:avLst/>
          </a:prstGeom>
        </p:spPr>
      </p:pic>
      <p:sp>
        <p:nvSpPr>
          <p:cNvPr id="8" name="Rectangle 7">
            <a:extLst>
              <a:ext uri="{FF2B5EF4-FFF2-40B4-BE49-F238E27FC236}">
                <a16:creationId xmlns:a16="http://schemas.microsoft.com/office/drawing/2014/main" id="{7FF91BD2-DFC3-3EAA-027A-91A000A8C2BE}"/>
              </a:ext>
              <a:ext uri="{C183D7F6-B498-43B3-948B-1728B52AA6E4}">
                <adec:decorative xmlns:adec="http://schemas.microsoft.com/office/drawing/2017/decorative" val="1"/>
              </a:ext>
            </a:extLst>
          </p:cNvPr>
          <p:cNvSpPr/>
          <p:nvPr/>
        </p:nvSpPr>
        <p:spPr>
          <a:xfrm>
            <a:off x="482311" y="1547911"/>
            <a:ext cx="705627" cy="901746"/>
          </a:xfrm>
          <a:prstGeom prst="rect">
            <a:avLst/>
          </a:prstGeom>
          <a:no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136824FC-6CEF-E33D-CC03-7923F25BD351}"/>
              </a:ext>
            </a:extLst>
          </p:cNvPr>
          <p:cNvSpPr/>
          <p:nvPr/>
        </p:nvSpPr>
        <p:spPr>
          <a:xfrm>
            <a:off x="583911" y="3000130"/>
            <a:ext cx="4493848" cy="492370"/>
          </a:xfrm>
          <a:prstGeom prst="roundRect">
            <a:avLst/>
          </a:prstGeom>
          <a:solidFill>
            <a:srgbClr val="032F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Click this to open the chat function </a:t>
            </a:r>
          </a:p>
        </p:txBody>
      </p:sp>
      <p:sp>
        <p:nvSpPr>
          <p:cNvPr id="10" name="Arrow: Up 9">
            <a:extLst>
              <a:ext uri="{FF2B5EF4-FFF2-40B4-BE49-F238E27FC236}">
                <a16:creationId xmlns:a16="http://schemas.microsoft.com/office/drawing/2014/main" id="{EFF998EC-D17E-CCA5-01EB-D66BFC322BCF}"/>
              </a:ext>
              <a:ext uri="{C183D7F6-B498-43B3-948B-1728B52AA6E4}">
                <adec:decorative xmlns:adec="http://schemas.microsoft.com/office/drawing/2017/decorative" val="1"/>
              </a:ext>
            </a:extLst>
          </p:cNvPr>
          <p:cNvSpPr/>
          <p:nvPr/>
        </p:nvSpPr>
        <p:spPr>
          <a:xfrm>
            <a:off x="482311" y="2527254"/>
            <a:ext cx="355889" cy="901746"/>
          </a:xfrm>
          <a:prstGeom prst="upArrow">
            <a:avLst/>
          </a:prstGeom>
          <a:solidFill>
            <a:srgbClr val="032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9874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DDFC9-F655-2E4B-A924-79D37E51D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6B38B-6B3F-F90A-C775-06C8F034A594}"/>
              </a:ext>
            </a:extLst>
          </p:cNvPr>
          <p:cNvSpPr>
            <a:spLocks noGrp="1"/>
          </p:cNvSpPr>
          <p:nvPr>
            <p:ph type="title"/>
          </p:nvPr>
        </p:nvSpPr>
        <p:spPr/>
        <p:txBody>
          <a:bodyPr>
            <a:normAutofit/>
          </a:bodyPr>
          <a:lstStyle/>
          <a:p>
            <a:r>
              <a:rPr lang="en-US" sz="3200">
                <a:latin typeface="Avenir Next LT Pro"/>
                <a:cs typeface="Arial"/>
              </a:rPr>
              <a:t>Active participation today! (continued)</a:t>
            </a:r>
            <a:endParaRPr lang="en-US" sz="3200"/>
          </a:p>
        </p:txBody>
      </p:sp>
      <p:pic>
        <p:nvPicPr>
          <p:cNvPr id="5" name="Picture 4" descr="Icons for Zoom meeting ">
            <a:extLst>
              <a:ext uri="{FF2B5EF4-FFF2-40B4-BE49-F238E27FC236}">
                <a16:creationId xmlns:a16="http://schemas.microsoft.com/office/drawing/2014/main" id="{062656F0-24DA-80C9-1148-EA1C88D481EE}"/>
              </a:ext>
            </a:extLst>
          </p:cNvPr>
          <p:cNvPicPr>
            <a:picLocks noChangeAspect="1"/>
          </p:cNvPicPr>
          <p:nvPr/>
        </p:nvPicPr>
        <p:blipFill>
          <a:blip r:embed="rId3"/>
          <a:stretch>
            <a:fillRect/>
          </a:stretch>
        </p:blipFill>
        <p:spPr>
          <a:xfrm>
            <a:off x="482311" y="1547911"/>
            <a:ext cx="11227377" cy="901746"/>
          </a:xfrm>
          <a:prstGeom prst="rect">
            <a:avLst/>
          </a:prstGeom>
        </p:spPr>
      </p:pic>
      <p:sp>
        <p:nvSpPr>
          <p:cNvPr id="8" name="Rectangle 7">
            <a:extLst>
              <a:ext uri="{FF2B5EF4-FFF2-40B4-BE49-F238E27FC236}">
                <a16:creationId xmlns:a16="http://schemas.microsoft.com/office/drawing/2014/main" id="{B6FF1D6A-4330-C8BE-3989-36EBAD334EBD}"/>
              </a:ext>
              <a:ext uri="{C183D7F6-B498-43B3-948B-1728B52AA6E4}">
                <adec:decorative xmlns:adec="http://schemas.microsoft.com/office/drawing/2017/decorative" val="1"/>
              </a:ext>
            </a:extLst>
          </p:cNvPr>
          <p:cNvSpPr/>
          <p:nvPr/>
        </p:nvSpPr>
        <p:spPr>
          <a:xfrm>
            <a:off x="1899539" y="1551353"/>
            <a:ext cx="705627" cy="901746"/>
          </a:xfrm>
          <a:prstGeom prst="rect">
            <a:avLst/>
          </a:prstGeom>
          <a:no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9E51CA50-7690-BDA4-3970-F66D28AC52BA}"/>
              </a:ext>
            </a:extLst>
          </p:cNvPr>
          <p:cNvSpPr/>
          <p:nvPr/>
        </p:nvSpPr>
        <p:spPr>
          <a:xfrm>
            <a:off x="2172677" y="3111988"/>
            <a:ext cx="7031736" cy="634024"/>
          </a:xfrm>
          <a:prstGeom prst="roundRect">
            <a:avLst/>
          </a:prstGeom>
          <a:solidFill>
            <a:srgbClr val="032F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Click ‘Raise Hand’ and unmute ‘Mic’ to ask questions and make comments</a:t>
            </a:r>
          </a:p>
        </p:txBody>
      </p:sp>
      <p:sp>
        <p:nvSpPr>
          <p:cNvPr id="10" name="Arrow: Up 9">
            <a:extLst>
              <a:ext uri="{FF2B5EF4-FFF2-40B4-BE49-F238E27FC236}">
                <a16:creationId xmlns:a16="http://schemas.microsoft.com/office/drawing/2014/main" id="{F2D880DD-3209-9202-D257-FE61627ADE86}"/>
              </a:ext>
              <a:ext uri="{C183D7F6-B498-43B3-948B-1728B52AA6E4}">
                <adec:decorative xmlns:adec="http://schemas.microsoft.com/office/drawing/2017/decorative" val="1"/>
              </a:ext>
            </a:extLst>
          </p:cNvPr>
          <p:cNvSpPr/>
          <p:nvPr/>
        </p:nvSpPr>
        <p:spPr>
          <a:xfrm>
            <a:off x="2074407" y="2661115"/>
            <a:ext cx="355889" cy="901746"/>
          </a:xfrm>
          <a:prstGeom prst="upArrow">
            <a:avLst/>
          </a:prstGeom>
          <a:solidFill>
            <a:srgbClr val="032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95D44E0-BCB7-CF69-9906-7F57740482C4}"/>
              </a:ext>
              <a:ext uri="{C183D7F6-B498-43B3-948B-1728B52AA6E4}">
                <adec:decorative xmlns:adec="http://schemas.microsoft.com/office/drawing/2017/decorative" val="1"/>
              </a:ext>
            </a:extLst>
          </p:cNvPr>
          <p:cNvSpPr/>
          <p:nvPr/>
        </p:nvSpPr>
        <p:spPr>
          <a:xfrm>
            <a:off x="8773170" y="1544469"/>
            <a:ext cx="705627" cy="901746"/>
          </a:xfrm>
          <a:prstGeom prst="rect">
            <a:avLst/>
          </a:prstGeom>
          <a:no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Up 3">
            <a:extLst>
              <a:ext uri="{FF2B5EF4-FFF2-40B4-BE49-F238E27FC236}">
                <a16:creationId xmlns:a16="http://schemas.microsoft.com/office/drawing/2014/main" id="{75CE081E-9367-E51E-1E53-226D660284A2}"/>
              </a:ext>
              <a:ext uri="{C183D7F6-B498-43B3-948B-1728B52AA6E4}">
                <adec:decorative xmlns:adec="http://schemas.microsoft.com/office/drawing/2017/decorative" val="1"/>
              </a:ext>
            </a:extLst>
          </p:cNvPr>
          <p:cNvSpPr/>
          <p:nvPr/>
        </p:nvSpPr>
        <p:spPr>
          <a:xfrm>
            <a:off x="8948038" y="2609931"/>
            <a:ext cx="355889" cy="901746"/>
          </a:xfrm>
          <a:prstGeom prst="upArrow">
            <a:avLst/>
          </a:prstGeom>
          <a:solidFill>
            <a:srgbClr val="032F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049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2ACA94-E212-C233-5FAF-43E65BBDC4BA}"/>
              </a:ext>
            </a:extLst>
          </p:cNvPr>
          <p:cNvSpPr>
            <a:spLocks noGrp="1"/>
          </p:cNvSpPr>
          <p:nvPr>
            <p:ph type="title"/>
          </p:nvPr>
        </p:nvSpPr>
        <p:spPr/>
        <p:txBody>
          <a:bodyPr/>
          <a:lstStyle/>
          <a:p>
            <a:r>
              <a:rPr lang="en-US"/>
              <a:t>Summary of July Input </a:t>
            </a:r>
          </a:p>
        </p:txBody>
      </p:sp>
      <p:sp>
        <p:nvSpPr>
          <p:cNvPr id="2" name="Content Placeholder 1">
            <a:extLst>
              <a:ext uri="{FF2B5EF4-FFF2-40B4-BE49-F238E27FC236}">
                <a16:creationId xmlns:a16="http://schemas.microsoft.com/office/drawing/2014/main" id="{210B7C49-DE6D-9284-5A94-9DB8C70EE97D}"/>
              </a:ext>
            </a:extLst>
          </p:cNvPr>
          <p:cNvSpPr>
            <a:spLocks noGrp="1"/>
          </p:cNvSpPr>
          <p:nvPr>
            <p:ph idx="1"/>
          </p:nvPr>
        </p:nvSpPr>
        <p:spPr>
          <a:xfrm>
            <a:off x="0" y="1001856"/>
            <a:ext cx="12192000" cy="4703031"/>
          </a:xfrm>
        </p:spPr>
        <p:txBody>
          <a:bodyPr>
            <a:noAutofit/>
          </a:bodyPr>
          <a:lstStyle/>
          <a:p>
            <a:r>
              <a:rPr lang="en-US" sz="1600" b="1"/>
              <a:t>Welcome Family Program Level: </a:t>
            </a:r>
          </a:p>
          <a:p>
            <a:pPr lvl="1"/>
            <a:r>
              <a:rPr lang="en-US" sz="1600"/>
              <a:t>Establish referral networks that reflect the language, cultural, and service needs of communities they serve.</a:t>
            </a:r>
          </a:p>
          <a:p>
            <a:pPr lvl="1"/>
            <a:r>
              <a:rPr lang="en-US" sz="1600"/>
              <a:t>Assess community partner capacity and strengthen relationships to facilitate timely, appropriate referrals.</a:t>
            </a:r>
          </a:p>
          <a:p>
            <a:pPr lvl="1"/>
            <a:r>
              <a:rPr lang="en-US" sz="1600"/>
              <a:t>Have processes to triage urgent family needs and connect families to supports as soon as possible after delivery.</a:t>
            </a:r>
          </a:p>
          <a:p>
            <a:pPr lvl="1"/>
            <a:r>
              <a:rPr lang="en-US" sz="1600"/>
              <a:t>Clearly communicate the cost of referred services and prioritize referrals to low- or no-cost resources when possible.</a:t>
            </a:r>
          </a:p>
          <a:p>
            <a:pPr lvl="1"/>
            <a:r>
              <a:rPr lang="en-US" sz="1600"/>
              <a:t>Track social needs referrals by individual family member (e.g., infant, parent/caregiver, family as a whole).</a:t>
            </a:r>
          </a:p>
          <a:p>
            <a:pPr lvl="1"/>
            <a:r>
              <a:rPr lang="en-US" sz="1600"/>
              <a:t>Foster a trauma-informed, non-punitive culture of support and receive clear guidance on navigating DCF engagement and other sensitive situations.</a:t>
            </a:r>
          </a:p>
          <a:p>
            <a:r>
              <a:rPr lang="en-US" sz="1600" b="1"/>
              <a:t>State Level: </a:t>
            </a:r>
          </a:p>
          <a:p>
            <a:pPr lvl="1"/>
            <a:r>
              <a:rPr lang="en-US" sz="1600"/>
              <a:t>Ensure funding levels enable programs to staff appropriately and meet the needs of the local population.</a:t>
            </a:r>
          </a:p>
          <a:p>
            <a:pPr lvl="1"/>
            <a:r>
              <a:rPr lang="en-US" sz="1600"/>
              <a:t>Support community partnership building through funding for local convenings and other in-person relationship-building activities.</a:t>
            </a:r>
          </a:p>
          <a:p>
            <a:pPr lvl="1"/>
            <a:r>
              <a:rPr lang="en-US" sz="1600"/>
              <a:t>Streamline reporting requirements to support community partner engagement and participation.</a:t>
            </a:r>
          </a:p>
          <a:p>
            <a:pPr lvl="1"/>
            <a:r>
              <a:rPr lang="en-US" sz="1600"/>
              <a:t>Provide guidance and/or an endorsed community partner directory to help programs establish essential partnerships.</a:t>
            </a:r>
          </a:p>
          <a:p>
            <a:pPr lvl="1"/>
            <a:r>
              <a:rPr lang="en-US" sz="1600"/>
              <a:t>Use referral data to identify service gaps and unmet needs and inform future investments to address those gaps.</a:t>
            </a:r>
          </a:p>
        </p:txBody>
      </p:sp>
    </p:spTree>
    <p:extLst>
      <p:ext uri="{BB962C8B-B14F-4D97-AF65-F5344CB8AC3E}">
        <p14:creationId xmlns:p14="http://schemas.microsoft.com/office/powerpoint/2010/main" val="661990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D6DC9-39EC-DB52-80E2-5232DAEE89C1}"/>
              </a:ext>
            </a:extLst>
          </p:cNvPr>
          <p:cNvSpPr>
            <a:spLocks noGrp="1"/>
          </p:cNvSpPr>
          <p:nvPr>
            <p:ph type="title"/>
          </p:nvPr>
        </p:nvSpPr>
        <p:spPr>
          <a:xfrm>
            <a:off x="713072" y="3964974"/>
            <a:ext cx="10515600" cy="881090"/>
          </a:xfrm>
        </p:spPr>
        <p:txBody>
          <a:bodyPr>
            <a:normAutofit fontScale="90000"/>
          </a:bodyPr>
          <a:lstStyle/>
          <a:p>
            <a:r>
              <a:rPr lang="en-US" dirty="0">
                <a:latin typeface="Avenir Next"/>
              </a:rPr>
              <a:t>Welcome Family: Building Further Understanding </a:t>
            </a:r>
            <a:endParaRPr lang="en-US" dirty="0"/>
          </a:p>
        </p:txBody>
      </p:sp>
    </p:spTree>
    <p:extLst>
      <p:ext uri="{BB962C8B-B14F-4D97-AF65-F5344CB8AC3E}">
        <p14:creationId xmlns:p14="http://schemas.microsoft.com/office/powerpoint/2010/main" val="1497760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5C8261-236F-FEC3-6328-919155437BF4}"/>
              </a:ext>
            </a:extLst>
          </p:cNvPr>
          <p:cNvSpPr>
            <a:spLocks noGrp="1"/>
          </p:cNvSpPr>
          <p:nvPr>
            <p:ph type="title"/>
          </p:nvPr>
        </p:nvSpPr>
        <p:spPr>
          <a:xfrm>
            <a:off x="1097280" y="286603"/>
            <a:ext cx="10058400" cy="1450757"/>
          </a:xfrm>
        </p:spPr>
        <p:txBody>
          <a:bodyPr/>
          <a:lstStyle/>
          <a:p>
            <a:r>
              <a:rPr lang="en-US" dirty="0"/>
              <a:t>Statutory Universal Postpartum Home Visiting Services</a:t>
            </a:r>
          </a:p>
        </p:txBody>
      </p:sp>
      <p:sp>
        <p:nvSpPr>
          <p:cNvPr id="5" name="Content Placeholder 4">
            <a:extLst>
              <a:ext uri="{FF2B5EF4-FFF2-40B4-BE49-F238E27FC236}">
                <a16:creationId xmlns:a16="http://schemas.microsoft.com/office/drawing/2014/main" id="{20D7FB72-C24B-F853-391E-A148875C7F3A}"/>
              </a:ext>
            </a:extLst>
          </p:cNvPr>
          <p:cNvSpPr>
            <a:spLocks noGrp="1"/>
          </p:cNvSpPr>
          <p:nvPr>
            <p:ph idx="1"/>
          </p:nvPr>
        </p:nvSpPr>
        <p:spPr>
          <a:xfrm>
            <a:off x="1097280" y="1845734"/>
            <a:ext cx="10058400" cy="4023360"/>
          </a:xfrm>
        </p:spPr>
        <p:txBody>
          <a:bodyPr vert="horz" lIns="91440" tIns="45720" rIns="91440" bIns="45720" rtlCol="0" anchor="t">
            <a:normAutofit/>
          </a:bodyPr>
          <a:lstStyle/>
          <a:p>
            <a:r>
              <a:rPr lang="en-US" sz="1800" dirty="0">
                <a:latin typeface="Source Sans Pro"/>
                <a:ea typeface="Source Sans Pro"/>
              </a:rPr>
              <a:t>Chapter 186 of the Acts of 2024 requires DPH to establish a statewide system of postpartum home visiting services to all birthing persons or caregivers with newborns within 8 weeks postpartum.</a:t>
            </a:r>
          </a:p>
          <a:p>
            <a:r>
              <a:rPr lang="en-US" sz="1800" dirty="0">
                <a:latin typeface="Source Sans Pro"/>
                <a:ea typeface="Source Sans Pro"/>
              </a:rPr>
              <a:t>The statute defines  “universal postpartum home visiting services” as evidence-based, voluntary home or community-based services for birthing people and caregivers with newborns, including, but not limited to: (</a:t>
            </a:r>
            <a:r>
              <a:rPr lang="en-US" sz="1800" dirty="0" err="1">
                <a:latin typeface="Source Sans Pro"/>
                <a:ea typeface="Source Sans Pro"/>
              </a:rPr>
              <a:t>i</a:t>
            </a:r>
            <a:r>
              <a:rPr lang="en-US" sz="1800" dirty="0">
                <a:latin typeface="Source Sans Pro"/>
                <a:ea typeface="Source Sans Pro"/>
              </a:rPr>
              <a:t>) screenings for unmet health needs including reproductive health services; (ii) maternal and infant nutritional needs; and (iii) emotional health supports, including postpartum depression supports.</a:t>
            </a:r>
          </a:p>
          <a:p>
            <a:r>
              <a:rPr lang="en-US" sz="1800" dirty="0">
                <a:latin typeface="Source Sans Pro"/>
                <a:ea typeface="Source Sans Pro"/>
              </a:rPr>
              <a:t>The Department is authorized to contract with providers to provide postpartum home visiting services.</a:t>
            </a:r>
          </a:p>
          <a:p>
            <a:r>
              <a:rPr lang="en-US" sz="1800" dirty="0">
                <a:latin typeface="Source Sans Pro"/>
                <a:ea typeface="Source Sans Pro"/>
              </a:rPr>
              <a:t>Chapter 186 </a:t>
            </a:r>
            <a:r>
              <a:rPr lang="en-US" sz="1800" strike="sngStrike" dirty="0">
                <a:latin typeface="Source Sans Pro"/>
                <a:ea typeface="Source Sans Pro"/>
              </a:rPr>
              <a:t> </a:t>
            </a:r>
            <a:r>
              <a:rPr lang="en-US" sz="1800" dirty="0">
                <a:latin typeface="Source Sans Pro"/>
                <a:ea typeface="Source Sans Pro"/>
              </a:rPr>
              <a:t>also requires Massachusetts-regulated insurance providers to cover postpartum home visiting services in accordance with operational standards set by DPH with no cost-sharing.</a:t>
            </a:r>
          </a:p>
        </p:txBody>
      </p:sp>
    </p:spTree>
    <p:extLst>
      <p:ext uri="{BB962C8B-B14F-4D97-AF65-F5344CB8AC3E}">
        <p14:creationId xmlns:p14="http://schemas.microsoft.com/office/powerpoint/2010/main" val="4048903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8A0C7-BF56-FC92-75DA-CAA964A62716}"/>
              </a:ext>
            </a:extLst>
          </p:cNvPr>
          <p:cNvSpPr>
            <a:spLocks noGrp="1"/>
          </p:cNvSpPr>
          <p:nvPr>
            <p:ph type="title"/>
          </p:nvPr>
        </p:nvSpPr>
        <p:spPr>
          <a:xfrm>
            <a:off x="769961" y="633748"/>
            <a:ext cx="10515600" cy="770656"/>
          </a:xfrm>
        </p:spPr>
        <p:txBody>
          <a:bodyPr>
            <a:normAutofit fontScale="90000"/>
          </a:bodyPr>
          <a:lstStyle/>
          <a:p>
            <a:r>
              <a:rPr lang="en-US" dirty="0">
                <a:latin typeface="Avenir Next LT Pro"/>
                <a:cs typeface="Calibri Light"/>
              </a:rPr>
              <a:t>Statutory requirements for universal postpartum home visiting services</a:t>
            </a:r>
          </a:p>
        </p:txBody>
      </p:sp>
      <p:sp>
        <p:nvSpPr>
          <p:cNvPr id="4" name="Content Placeholder 3">
            <a:extLst>
              <a:ext uri="{FF2B5EF4-FFF2-40B4-BE49-F238E27FC236}">
                <a16:creationId xmlns:a16="http://schemas.microsoft.com/office/drawing/2014/main" id="{099651D9-ED21-4B46-8EB6-2A86431BCDC2}"/>
              </a:ext>
            </a:extLst>
          </p:cNvPr>
          <p:cNvSpPr>
            <a:spLocks noGrp="1"/>
          </p:cNvSpPr>
          <p:nvPr>
            <p:ph idx="1"/>
          </p:nvPr>
        </p:nvSpPr>
        <p:spPr>
          <a:xfrm>
            <a:off x="906439" y="1534886"/>
            <a:ext cx="10738757" cy="4689366"/>
          </a:xfrm>
        </p:spPr>
        <p:txBody>
          <a:bodyPr vert="horz" lIns="0" tIns="45720" rIns="0" bIns="45720" rtlCol="0" anchor="t">
            <a:noAutofit/>
          </a:bodyPr>
          <a:lstStyle/>
          <a:p>
            <a:pPr marL="0" indent="0">
              <a:lnSpc>
                <a:spcPct val="100000"/>
              </a:lnSpc>
              <a:spcBef>
                <a:spcPts val="0"/>
              </a:spcBef>
              <a:spcAft>
                <a:spcPts val="1200"/>
              </a:spcAft>
              <a:buNone/>
            </a:pPr>
            <a:r>
              <a:rPr lang="en-US" sz="1800" dirty="0">
                <a:latin typeface="Source Sans Pro"/>
                <a:ea typeface="Source Sans Pro"/>
                <a:cs typeface="Calibri"/>
              </a:rPr>
              <a:t>Chapter 186 of the Acts of 2024 requires DPH to:</a:t>
            </a:r>
            <a:endParaRPr lang="en-US" sz="1800" dirty="0">
              <a:latin typeface="Source Sans Pro"/>
              <a:ea typeface="Source Sans Pro"/>
            </a:endParaRPr>
          </a:p>
          <a:p>
            <a:pPr marL="342900" indent="-342900">
              <a:lnSpc>
                <a:spcPct val="100000"/>
              </a:lnSpc>
              <a:spcBef>
                <a:spcPts val="0"/>
              </a:spcBef>
              <a:spcAft>
                <a:spcPts val="1200"/>
              </a:spcAft>
              <a:buAutoNum type="arabicPeriod"/>
            </a:pPr>
            <a:r>
              <a:rPr lang="en-US" sz="1800" dirty="0">
                <a:latin typeface="Source Sans Pro"/>
                <a:ea typeface="Source Sans Pro"/>
                <a:cs typeface="Calibri"/>
              </a:rPr>
              <a:t>"Establish and administer a statewide system of programs providing universal postpartum home visiting services" that provides at least 1 home visit to birthing persons or caregivers with newborns at the person's home or an agreed upon location within 8 weeks postpartum.</a:t>
            </a:r>
          </a:p>
          <a:p>
            <a:pPr marL="342900" indent="-342900">
              <a:lnSpc>
                <a:spcPct val="100000"/>
              </a:lnSpc>
              <a:spcBef>
                <a:spcPts val="0"/>
              </a:spcBef>
              <a:spcAft>
                <a:spcPts val="1200"/>
              </a:spcAft>
              <a:buAutoNum type="arabicPeriod"/>
            </a:pPr>
            <a:r>
              <a:rPr lang="en-US" sz="1800" dirty="0">
                <a:latin typeface="Source Sans Pro"/>
                <a:ea typeface="Source Sans Pro"/>
                <a:cs typeface="Calibri"/>
              </a:rPr>
              <a:t>Serve as payor of last resort for home visiting services for costs not covered by third-party payors.</a:t>
            </a:r>
          </a:p>
          <a:p>
            <a:pPr marL="342900" indent="-342900">
              <a:lnSpc>
                <a:spcPct val="100000"/>
              </a:lnSpc>
              <a:spcBef>
                <a:spcPts val="0"/>
              </a:spcBef>
              <a:spcAft>
                <a:spcPts val="1200"/>
              </a:spcAft>
              <a:buAutoNum type="arabicPeriod"/>
            </a:pPr>
            <a:r>
              <a:rPr lang="en-US" sz="1800" dirty="0">
                <a:latin typeface="Source Sans Pro"/>
                <a:ea typeface="Source Sans Pro"/>
                <a:cs typeface="Calibri"/>
              </a:rPr>
              <a:t>Monitor and assess the effectiveness of universal postpartum home visiting services. </a:t>
            </a:r>
            <a:endParaRPr lang="en-US" sz="1800" dirty="0">
              <a:cs typeface="Calibri"/>
            </a:endParaRPr>
          </a:p>
          <a:p>
            <a:pPr marL="342900" indent="-342900">
              <a:lnSpc>
                <a:spcPct val="100000"/>
              </a:lnSpc>
              <a:spcBef>
                <a:spcPts val="0"/>
              </a:spcBef>
              <a:spcAft>
                <a:spcPts val="1200"/>
              </a:spcAft>
              <a:buAutoNum type="arabicPeriod"/>
            </a:pPr>
            <a:r>
              <a:rPr lang="en-US" sz="1800" dirty="0">
                <a:highlight>
                  <a:srgbClr val="FFFFFF"/>
                </a:highlight>
                <a:latin typeface="Source Sans Pro"/>
                <a:ea typeface="Source Sans Pro"/>
                <a:cs typeface="Calibri"/>
              </a:rPr>
              <a:t>Collect data for the purpose of monitoring, assessing the effectiveness of such programs, initiating quality improvement and reducing health disparities</a:t>
            </a:r>
            <a:endParaRPr lang="en-US" sz="1800" dirty="0">
              <a:latin typeface="Source Sans Pro"/>
            </a:endParaRPr>
          </a:p>
          <a:p>
            <a:pPr marL="342900" indent="-342900">
              <a:lnSpc>
                <a:spcPct val="100000"/>
              </a:lnSpc>
              <a:spcBef>
                <a:spcPts val="0"/>
              </a:spcBef>
              <a:spcAft>
                <a:spcPts val="1200"/>
              </a:spcAft>
              <a:buAutoNum type="arabicPeriod"/>
            </a:pPr>
            <a:r>
              <a:rPr lang="en-US" sz="1800" dirty="0">
                <a:latin typeface="Source Sans Pro"/>
                <a:ea typeface="Source Sans Pro"/>
                <a:cs typeface="Calibri"/>
              </a:rPr>
              <a:t>Promulgate regulations that establish a statewide system. These regulations will set forth minimum  standards for programs providing  Universal  Postpartum  Home  Visiting  Services operated or contracted for by DPH. </a:t>
            </a:r>
            <a:endParaRPr lang="en-US" sz="1400" dirty="0">
              <a:cs typeface="Calibri"/>
            </a:endParaRPr>
          </a:p>
          <a:p>
            <a:pPr marL="0" indent="0">
              <a:lnSpc>
                <a:spcPct val="100000"/>
              </a:lnSpc>
              <a:spcBef>
                <a:spcPts val="0"/>
              </a:spcBef>
              <a:buAutoNum type="arabicPeriod"/>
            </a:pPr>
            <a:endParaRPr lang="en-US" sz="1800" dirty="0">
              <a:cs typeface="Calibri"/>
            </a:endParaRPr>
          </a:p>
        </p:txBody>
      </p:sp>
    </p:spTree>
    <p:extLst>
      <p:ext uri="{BB962C8B-B14F-4D97-AF65-F5344CB8AC3E}">
        <p14:creationId xmlns:p14="http://schemas.microsoft.com/office/powerpoint/2010/main" val="1693442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55937-4256-D143-6596-902E5A18FDA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52379E-7D51-1CCF-7BB4-F80819A21E04}"/>
              </a:ext>
            </a:extLst>
          </p:cNvPr>
          <p:cNvSpPr>
            <a:spLocks noGrp="1"/>
          </p:cNvSpPr>
          <p:nvPr>
            <p:ph type="title"/>
          </p:nvPr>
        </p:nvSpPr>
        <p:spPr>
          <a:xfrm>
            <a:off x="711200" y="386382"/>
            <a:ext cx="10515600" cy="770656"/>
          </a:xfrm>
        </p:spPr>
        <p:txBody>
          <a:bodyPr>
            <a:normAutofit/>
          </a:bodyPr>
          <a:lstStyle/>
          <a:p>
            <a:r>
              <a:rPr lang="en-US" dirty="0">
                <a:latin typeface="Avenir Next LT Pro"/>
                <a:cs typeface="Arial"/>
              </a:rPr>
              <a:t>Identifying hypertensive emergencies</a:t>
            </a:r>
            <a:endParaRPr lang="en-US" dirty="0"/>
          </a:p>
        </p:txBody>
      </p:sp>
      <p:sp>
        <p:nvSpPr>
          <p:cNvPr id="2" name="Content Placeholder 1">
            <a:extLst>
              <a:ext uri="{FF2B5EF4-FFF2-40B4-BE49-F238E27FC236}">
                <a16:creationId xmlns:a16="http://schemas.microsoft.com/office/drawing/2014/main" id="{8D33A4F8-8E4B-85B6-8570-91F762732F38}"/>
              </a:ext>
            </a:extLst>
          </p:cNvPr>
          <p:cNvSpPr>
            <a:spLocks noGrp="1"/>
          </p:cNvSpPr>
          <p:nvPr>
            <p:ph idx="1"/>
          </p:nvPr>
        </p:nvSpPr>
        <p:spPr>
          <a:xfrm>
            <a:off x="721097" y="1155030"/>
            <a:ext cx="6889668" cy="4341442"/>
          </a:xfrm>
        </p:spPr>
        <p:txBody>
          <a:bodyPr vert="horz" lIns="91440" tIns="45720" rIns="91440" bIns="45720" rtlCol="0" anchor="t">
            <a:noAutofit/>
          </a:bodyPr>
          <a:lstStyle/>
          <a:p>
            <a:pPr marL="0" indent="0">
              <a:lnSpc>
                <a:spcPct val="100000"/>
              </a:lnSpc>
              <a:spcBef>
                <a:spcPts val="0"/>
              </a:spcBef>
              <a:buNone/>
            </a:pPr>
            <a:r>
              <a:rPr lang="en-US" sz="1900">
                <a:solidFill>
                  <a:schemeClr val="tx1"/>
                </a:solidFill>
                <a:latin typeface="Source Sans Pro"/>
                <a:ea typeface="Source Sans Pro"/>
                <a:cs typeface="Arial"/>
              </a:rPr>
              <a:t>"As a second time mom, I almost canceled my Welcome Family visit because I thought I was doing okay after delivery. However, I thought every child is different and kept the appointment. During the visit, the nurse checked my blood pressure and became concerned because it was very high. I had been having pressure in my head and pain behind my eyes, but I didn’t realize how serious it could be. The nurse immediately contacted my OB office, and they told me to go to the emergency room for further evaluation.</a:t>
            </a:r>
            <a:endParaRPr lang="en-US">
              <a:solidFill>
                <a:schemeClr val="tx1"/>
              </a:solidFill>
              <a:latin typeface="Source Sans Pro"/>
              <a:ea typeface="Source Sans Pro"/>
            </a:endParaRPr>
          </a:p>
          <a:p>
            <a:pPr marL="0" indent="0">
              <a:lnSpc>
                <a:spcPct val="100000"/>
              </a:lnSpc>
              <a:spcBef>
                <a:spcPts val="0"/>
              </a:spcBef>
              <a:buNone/>
            </a:pPr>
            <a:endParaRPr lang="en-US" sz="1900">
              <a:solidFill>
                <a:schemeClr val="tx1"/>
              </a:solidFill>
              <a:latin typeface="Source Sans Pro"/>
              <a:ea typeface="Source Sans Pro"/>
            </a:endParaRPr>
          </a:p>
          <a:p>
            <a:pPr marL="0" indent="0">
              <a:lnSpc>
                <a:spcPct val="100000"/>
              </a:lnSpc>
              <a:spcBef>
                <a:spcPts val="0"/>
              </a:spcBef>
              <a:buNone/>
            </a:pPr>
            <a:r>
              <a:rPr lang="en-US" sz="1900" b="1">
                <a:latin typeface="Source Sans Pro"/>
                <a:ea typeface="Source Sans Pro"/>
                <a:cs typeface="Arial"/>
              </a:rPr>
              <a:t>Looking back, I truly feel the nurse may have saved my life.</a:t>
            </a:r>
            <a:r>
              <a:rPr lang="en-US" sz="1900">
                <a:latin typeface="Source Sans Pro"/>
                <a:ea typeface="Source Sans Pro"/>
                <a:cs typeface="Arial"/>
              </a:rPr>
              <a:t> </a:t>
            </a:r>
          </a:p>
          <a:p>
            <a:pPr marL="0" indent="0">
              <a:lnSpc>
                <a:spcPct val="100000"/>
              </a:lnSpc>
              <a:spcBef>
                <a:spcPts val="0"/>
              </a:spcBef>
              <a:buNone/>
            </a:pPr>
            <a:r>
              <a:rPr lang="en-US" sz="1900">
                <a:latin typeface="Source Sans Pro"/>
                <a:ea typeface="Source Sans Pro"/>
                <a:cs typeface="Arial"/>
              </a:rPr>
              <a:t>I started on medication for my blood pressure and received the care I needed before things became more dangerous. Having someone come to my home, listen carefully, and recognize that something was wrong made me feel cared for and supported during a vulnerable time."</a:t>
            </a:r>
          </a:p>
          <a:p>
            <a:pPr marL="0" indent="0">
              <a:lnSpc>
                <a:spcPct val="100000"/>
              </a:lnSpc>
              <a:spcBef>
                <a:spcPts val="0"/>
              </a:spcBef>
              <a:buNone/>
            </a:pPr>
            <a:endParaRPr lang="en-US" sz="1800">
              <a:solidFill>
                <a:schemeClr val="tx1"/>
              </a:solidFill>
              <a:latin typeface="Source Sans Pro"/>
              <a:ea typeface="Source Sans Pro"/>
              <a:cs typeface="Arial"/>
            </a:endParaRPr>
          </a:p>
        </p:txBody>
      </p:sp>
      <p:pic>
        <p:nvPicPr>
          <p:cNvPr id="6" name="Picture 5" descr="Mother warmly smiling while holding baby">
            <a:extLst>
              <a:ext uri="{FF2B5EF4-FFF2-40B4-BE49-F238E27FC236}">
                <a16:creationId xmlns:a16="http://schemas.microsoft.com/office/drawing/2014/main" id="{BDA5A88A-2F2B-30FA-24C4-4769CB41E9D5}"/>
              </a:ext>
            </a:extLst>
          </p:cNvPr>
          <p:cNvPicPr>
            <a:picLocks noChangeAspect="1"/>
          </p:cNvPicPr>
          <p:nvPr/>
        </p:nvPicPr>
        <p:blipFill>
          <a:blip r:embed="rId3"/>
          <a:srcRect l="8519" t="-455" r="18632" b="682"/>
          <a:stretch>
            <a:fillRect/>
          </a:stretch>
        </p:blipFill>
        <p:spPr>
          <a:xfrm>
            <a:off x="8033987" y="1156582"/>
            <a:ext cx="4155257" cy="4339493"/>
          </a:xfrm>
          <a:prstGeom prst="rect">
            <a:avLst/>
          </a:prstGeom>
        </p:spPr>
      </p:pic>
    </p:spTree>
    <p:extLst>
      <p:ext uri="{BB962C8B-B14F-4D97-AF65-F5344CB8AC3E}">
        <p14:creationId xmlns:p14="http://schemas.microsoft.com/office/powerpoint/2010/main" val="821392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5371FD46-AE61-5BD5-43F5-D952E35D41C5}"/>
              </a:ext>
            </a:extLst>
          </p:cNvPr>
          <p:cNvSpPr>
            <a:spLocks noGrp="1"/>
          </p:cNvSpPr>
          <p:nvPr>
            <p:ph type="title"/>
          </p:nvPr>
        </p:nvSpPr>
        <p:spPr>
          <a:xfrm>
            <a:off x="838200" y="576882"/>
            <a:ext cx="12778853" cy="770656"/>
          </a:xfrm>
        </p:spPr>
        <p:txBody>
          <a:bodyPr>
            <a:normAutofit/>
          </a:bodyPr>
          <a:lstStyle/>
          <a:p>
            <a:r>
              <a:rPr lang="en-US" sz="2600" dirty="0">
                <a:latin typeface="Avenir Next LT Pro"/>
                <a:cs typeface="Arial"/>
              </a:rPr>
              <a:t>Promoting connections to local maternal and child health programs</a:t>
            </a:r>
            <a:endParaRPr lang="en-US" sz="2600" dirty="0"/>
          </a:p>
        </p:txBody>
      </p:sp>
      <p:sp>
        <p:nvSpPr>
          <p:cNvPr id="15" name="Content Placeholder 1">
            <a:extLst>
              <a:ext uri="{FF2B5EF4-FFF2-40B4-BE49-F238E27FC236}">
                <a16:creationId xmlns:a16="http://schemas.microsoft.com/office/drawing/2014/main" id="{85CF201C-E78B-A178-10C3-7FB9FE568C37}"/>
              </a:ext>
            </a:extLst>
          </p:cNvPr>
          <p:cNvSpPr>
            <a:spLocks noGrp="1"/>
          </p:cNvSpPr>
          <p:nvPr>
            <p:ph idx="1"/>
          </p:nvPr>
        </p:nvSpPr>
        <p:spPr>
          <a:xfrm>
            <a:off x="838200" y="1337394"/>
            <a:ext cx="6524793" cy="4362711"/>
          </a:xfrm>
        </p:spPr>
        <p:txBody>
          <a:bodyPr vert="horz" lIns="91440" tIns="45720" rIns="91440" bIns="45720" rtlCol="0" anchor="t">
            <a:noAutofit/>
          </a:bodyPr>
          <a:lstStyle/>
          <a:p>
            <a:pPr marL="0" indent="0">
              <a:lnSpc>
                <a:spcPct val="100000"/>
              </a:lnSpc>
              <a:spcBef>
                <a:spcPts val="0"/>
              </a:spcBef>
              <a:buNone/>
            </a:pPr>
            <a:r>
              <a:rPr lang="en-US" sz="1900">
                <a:solidFill>
                  <a:schemeClr val="tx1"/>
                </a:solidFill>
                <a:latin typeface="Source Sans Pro"/>
                <a:ea typeface="Source Sans Pro"/>
                <a:cs typeface="Arial"/>
              </a:rPr>
              <a:t>"When I first agreed to a Welcome Family visit, I honestly wasn’t sure I needed much support. But the visit ended up being so helpful during a time when everything felt new and overwhelming. The nurse answered my questions about breastfeeding, shared lactation and parenting resources, and even helped me understand my rights at work around pumping when I return from maternity leave.</a:t>
            </a:r>
            <a:endParaRPr lang="en-US">
              <a:solidFill>
                <a:schemeClr val="tx1"/>
              </a:solidFill>
            </a:endParaRPr>
          </a:p>
          <a:p>
            <a:pPr marL="0" indent="0">
              <a:lnSpc>
                <a:spcPct val="100000"/>
              </a:lnSpc>
              <a:spcBef>
                <a:spcPts val="0"/>
              </a:spcBef>
              <a:buNone/>
            </a:pPr>
            <a:endParaRPr lang="en-US" sz="1900">
              <a:solidFill>
                <a:schemeClr val="tx1"/>
              </a:solidFill>
              <a:latin typeface="Source Sans Pro"/>
              <a:ea typeface="Source Sans Pro"/>
            </a:endParaRPr>
          </a:p>
          <a:p>
            <a:pPr marL="0" indent="0">
              <a:lnSpc>
                <a:spcPct val="100000"/>
              </a:lnSpc>
              <a:spcBef>
                <a:spcPts val="0"/>
              </a:spcBef>
              <a:buNone/>
            </a:pPr>
            <a:r>
              <a:rPr lang="en-US" sz="1900">
                <a:solidFill>
                  <a:schemeClr val="tx1"/>
                </a:solidFill>
                <a:latin typeface="Source Sans Pro"/>
                <a:ea typeface="Source Sans Pro"/>
                <a:cs typeface="Arial"/>
              </a:rPr>
              <a:t>One of the most meaningful connections was a new mom’s group at my local library. </a:t>
            </a:r>
            <a:r>
              <a:rPr lang="en-US" sz="1900" b="1">
                <a:solidFill>
                  <a:schemeClr val="tx1"/>
                </a:solidFill>
                <a:latin typeface="Source Sans Pro"/>
                <a:ea typeface="Source Sans Pro"/>
                <a:cs typeface="Arial"/>
              </a:rPr>
              <a:t>Meeting other moms going through the same transition made me feel less alone and much more connected to my community during those early months with my baby.</a:t>
            </a:r>
            <a:r>
              <a:rPr lang="en-US" sz="1900">
                <a:solidFill>
                  <a:schemeClr val="tx1"/>
                </a:solidFill>
                <a:latin typeface="Source Sans Pro"/>
                <a:ea typeface="Source Sans Pro"/>
                <a:cs typeface="Arial"/>
              </a:rPr>
              <a:t>"</a:t>
            </a:r>
          </a:p>
          <a:p>
            <a:pPr marL="0" indent="0">
              <a:lnSpc>
                <a:spcPct val="100000"/>
              </a:lnSpc>
              <a:spcBef>
                <a:spcPts val="0"/>
              </a:spcBef>
              <a:buNone/>
            </a:pPr>
            <a:endParaRPr lang="en-US" sz="1800">
              <a:solidFill>
                <a:schemeClr val="tx1"/>
              </a:solidFill>
              <a:latin typeface="Source Sans Pro"/>
              <a:ea typeface="Source Sans Pro"/>
              <a:cs typeface="Arial"/>
            </a:endParaRPr>
          </a:p>
        </p:txBody>
      </p:sp>
      <p:pic>
        <p:nvPicPr>
          <p:cNvPr id="11" name="Picture 10" descr="Newborn baby holding adult's finger">
            <a:extLst>
              <a:ext uri="{FF2B5EF4-FFF2-40B4-BE49-F238E27FC236}">
                <a16:creationId xmlns:a16="http://schemas.microsoft.com/office/drawing/2014/main" id="{E9D1448E-1195-7228-8186-6FAD92A048BD}"/>
              </a:ext>
            </a:extLst>
          </p:cNvPr>
          <p:cNvPicPr>
            <a:picLocks noChangeAspect="1"/>
          </p:cNvPicPr>
          <p:nvPr/>
        </p:nvPicPr>
        <p:blipFill>
          <a:blip r:embed="rId3"/>
          <a:srcRect l="23980"/>
          <a:stretch>
            <a:fillRect/>
          </a:stretch>
        </p:blipFill>
        <p:spPr>
          <a:xfrm>
            <a:off x="7564919" y="1390705"/>
            <a:ext cx="4627082" cy="4444301"/>
          </a:xfrm>
          <a:prstGeom prst="rect">
            <a:avLst/>
          </a:prstGeom>
        </p:spPr>
      </p:pic>
    </p:spTree>
    <p:extLst>
      <p:ext uri="{BB962C8B-B14F-4D97-AF65-F5344CB8AC3E}">
        <p14:creationId xmlns:p14="http://schemas.microsoft.com/office/powerpoint/2010/main" val="3445567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8D741C-5115-9CCD-962C-1FFED82CCE61}"/>
              </a:ext>
              <a:ext uri="{C183D7F6-B498-43B3-948B-1728B52AA6E4}">
                <adec:decorative xmlns:adec="http://schemas.microsoft.com/office/drawing/2017/decorative" val="1"/>
              </a:ext>
            </a:extLst>
          </p:cNvPr>
          <p:cNvSpPr/>
          <p:nvPr/>
        </p:nvSpPr>
        <p:spPr>
          <a:xfrm>
            <a:off x="0" y="1779373"/>
            <a:ext cx="11636131" cy="216907"/>
          </a:xfrm>
          <a:prstGeom prst="rect">
            <a:avLst/>
          </a:prstGeom>
          <a:solidFill>
            <a:srgbClr val="F2BC19"/>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7396FCA-CED9-5A2A-5272-4C44B2DCEFC2}"/>
              </a:ext>
              <a:ext uri="{C183D7F6-B498-43B3-948B-1728B52AA6E4}">
                <adec:decorative xmlns:adec="http://schemas.microsoft.com/office/drawing/2017/decorative" val="1"/>
              </a:ext>
            </a:extLst>
          </p:cNvPr>
          <p:cNvSpPr/>
          <p:nvPr/>
        </p:nvSpPr>
        <p:spPr>
          <a:xfrm>
            <a:off x="-210064" y="2008774"/>
            <a:ext cx="11846196" cy="351418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8916035-A14B-67D6-C6C3-BDC9DCC568D6}"/>
              </a:ext>
            </a:extLst>
          </p:cNvPr>
          <p:cNvSpPr>
            <a:spLocks noGrp="1"/>
          </p:cNvSpPr>
          <p:nvPr>
            <p:ph type="title"/>
          </p:nvPr>
        </p:nvSpPr>
        <p:spPr/>
        <p:txBody>
          <a:bodyPr/>
          <a:lstStyle/>
          <a:p>
            <a:r>
              <a:rPr lang="en-US"/>
              <a:t>Welcome Family Goal</a:t>
            </a:r>
          </a:p>
        </p:txBody>
      </p:sp>
      <p:sp>
        <p:nvSpPr>
          <p:cNvPr id="6" name="Content Placeholder 5">
            <a:extLst>
              <a:ext uri="{FF2B5EF4-FFF2-40B4-BE49-F238E27FC236}">
                <a16:creationId xmlns:a16="http://schemas.microsoft.com/office/drawing/2014/main" id="{7D843D28-23E5-738D-0E6A-4AF99741D140}"/>
              </a:ext>
            </a:extLst>
          </p:cNvPr>
          <p:cNvSpPr>
            <a:spLocks noGrp="1"/>
          </p:cNvSpPr>
          <p:nvPr>
            <p:ph idx="1"/>
          </p:nvPr>
        </p:nvSpPr>
        <p:spPr>
          <a:xfrm>
            <a:off x="597109" y="1438462"/>
            <a:ext cx="7182634" cy="4703031"/>
          </a:xfrm>
        </p:spPr>
        <p:txBody>
          <a:bodyPr anchor="ctr">
            <a:normAutofit/>
          </a:bodyPr>
          <a:lstStyle/>
          <a:p>
            <a:pPr marL="0" indent="0">
              <a:buNone/>
            </a:pPr>
            <a:r>
              <a:rPr lang="en-US" sz="2400" dirty="0"/>
              <a:t>Promote optimal maternal and infant physical and mental well-being and provide an entry point into a system of care for families with newborns in Massachusetts.</a:t>
            </a:r>
          </a:p>
          <a:p>
            <a:endParaRPr lang="en-US" sz="1600" dirty="0"/>
          </a:p>
        </p:txBody>
      </p:sp>
      <p:pic>
        <p:nvPicPr>
          <p:cNvPr id="1026" name="Picture 2" descr="Mother happily smiling and holding infant close to face">
            <a:extLst>
              <a:ext uri="{FF2B5EF4-FFF2-40B4-BE49-F238E27FC236}">
                <a16:creationId xmlns:a16="http://schemas.microsoft.com/office/drawing/2014/main" id="{168B5166-EA43-769E-D25D-40F3D657F88F}"/>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7904662" y="2006378"/>
            <a:ext cx="3749431" cy="249547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BAB3257-31D8-E61F-E80F-35C8DE6C05C0}"/>
              </a:ext>
            </a:extLst>
          </p:cNvPr>
          <p:cNvSpPr/>
          <p:nvPr/>
        </p:nvSpPr>
        <p:spPr>
          <a:xfrm>
            <a:off x="4589766" y="5819249"/>
            <a:ext cx="2456597" cy="421009"/>
          </a:xfrm>
          <a:prstGeom prst="rect">
            <a:avLst/>
          </a:prstGeom>
          <a:solidFill>
            <a:srgbClr val="F2BC19"/>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32F54"/>
                </a:solidFill>
                <a:latin typeface="Avenir Next LT Pro" panose="020B0504020202020204" pitchFamily="34" charset="0"/>
              </a:rPr>
              <a:t>Questions? </a:t>
            </a:r>
          </a:p>
        </p:txBody>
      </p:sp>
    </p:spTree>
    <p:extLst>
      <p:ext uri="{BB962C8B-B14F-4D97-AF65-F5344CB8AC3E}">
        <p14:creationId xmlns:p14="http://schemas.microsoft.com/office/powerpoint/2010/main" val="1892530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46C37-CD33-123F-E335-FCD03AEF159B}"/>
              </a:ext>
            </a:extLst>
          </p:cNvPr>
          <p:cNvSpPr>
            <a:spLocks noGrp="1"/>
          </p:cNvSpPr>
          <p:nvPr>
            <p:ph type="title"/>
          </p:nvPr>
        </p:nvSpPr>
        <p:spPr/>
        <p:txBody>
          <a:bodyPr>
            <a:normAutofit/>
          </a:bodyPr>
          <a:lstStyle/>
          <a:p>
            <a:r>
              <a:rPr lang="en-US" dirty="0">
                <a:latin typeface="Avenir Next LT Pro"/>
                <a:cs typeface="Arial"/>
              </a:rPr>
              <a:t>Current Welcome Family programs</a:t>
            </a:r>
            <a:endParaRPr lang="en-US" dirty="0"/>
          </a:p>
        </p:txBody>
      </p:sp>
      <p:pic>
        <p:nvPicPr>
          <p:cNvPr id="5" name="Picture 4" descr="Map of current Welcome Family programs in Massachusetts">
            <a:extLst>
              <a:ext uri="{FF2B5EF4-FFF2-40B4-BE49-F238E27FC236}">
                <a16:creationId xmlns:a16="http://schemas.microsoft.com/office/drawing/2014/main" id="{328B7208-B42B-9CDF-635B-FC15E22A39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0787" y="1129585"/>
            <a:ext cx="7006005" cy="4357552"/>
          </a:xfrm>
          <a:prstGeom prst="rect">
            <a:avLst/>
          </a:prstGeom>
        </p:spPr>
      </p:pic>
      <p:sp>
        <p:nvSpPr>
          <p:cNvPr id="13" name="TextBox 12">
            <a:extLst>
              <a:ext uri="{FF2B5EF4-FFF2-40B4-BE49-F238E27FC236}">
                <a16:creationId xmlns:a16="http://schemas.microsoft.com/office/drawing/2014/main" id="{296BEAE9-FAD0-2942-CF46-3D2E18B95943}"/>
              </a:ext>
            </a:extLst>
          </p:cNvPr>
          <p:cNvSpPr txBox="1"/>
          <p:nvPr/>
        </p:nvSpPr>
        <p:spPr>
          <a:xfrm>
            <a:off x="665212" y="3812741"/>
            <a:ext cx="4823138" cy="1200329"/>
          </a:xfrm>
          <a:prstGeom prst="rect">
            <a:avLst/>
          </a:prstGeom>
          <a:noFill/>
          <a:ln>
            <a:solidFill>
              <a:schemeClr val="bg2"/>
            </a:solidFill>
          </a:ln>
        </p:spPr>
        <p:txBody>
          <a:bodyPr wrap="square" lIns="91440" tIns="45720" rIns="91440" bIns="45720" anchor="t">
            <a:spAutoFit/>
          </a:bodyPr>
          <a:lstStyle/>
          <a:p>
            <a:pPr marL="0" indent="0">
              <a:buNone/>
            </a:pPr>
            <a:r>
              <a:rPr lang="en-US" sz="1800" b="1">
                <a:solidFill>
                  <a:schemeClr val="accent1"/>
                </a:solidFill>
                <a:latin typeface="Source Sans Pro"/>
                <a:ea typeface="Source Sans Pro"/>
              </a:rPr>
              <a:t>Welcome Family Holyoke/Springfield</a:t>
            </a:r>
            <a:br>
              <a:rPr lang="en-US" sz="1800">
                <a:latin typeface="Source Sans Pro" panose="020B0503030403020204" pitchFamily="34" charset="0"/>
                <a:ea typeface="Source Sans Pro" panose="020B0503030403020204" pitchFamily="34" charset="0"/>
              </a:rPr>
            </a:br>
            <a:r>
              <a:rPr lang="en-US" sz="1800">
                <a:latin typeface="Source Sans Pro"/>
                <a:ea typeface="Source Sans Pro"/>
              </a:rPr>
              <a:t>Eligibility: Residents of Holyoke or Springfield or people giving birth at Baystate Medical Center</a:t>
            </a:r>
          </a:p>
          <a:p>
            <a:r>
              <a:rPr lang="en-US">
                <a:latin typeface="Source Sans Pro"/>
                <a:ea typeface="Source Sans Pro"/>
                <a:cs typeface="Arial"/>
              </a:rPr>
              <a:t>Reach: 690 births</a:t>
            </a:r>
          </a:p>
        </p:txBody>
      </p:sp>
      <p:sp>
        <p:nvSpPr>
          <p:cNvPr id="15" name="TextBox 14">
            <a:extLst>
              <a:ext uri="{FF2B5EF4-FFF2-40B4-BE49-F238E27FC236}">
                <a16:creationId xmlns:a16="http://schemas.microsoft.com/office/drawing/2014/main" id="{D5567D60-A485-016B-818F-27C4C8527D35}"/>
              </a:ext>
            </a:extLst>
          </p:cNvPr>
          <p:cNvSpPr txBox="1"/>
          <p:nvPr/>
        </p:nvSpPr>
        <p:spPr>
          <a:xfrm>
            <a:off x="578109" y="5266750"/>
            <a:ext cx="4287591" cy="1200329"/>
          </a:xfrm>
          <a:prstGeom prst="rect">
            <a:avLst/>
          </a:prstGeom>
          <a:noFill/>
          <a:ln>
            <a:solidFill>
              <a:schemeClr val="bg2"/>
            </a:solidFill>
          </a:ln>
        </p:spPr>
        <p:txBody>
          <a:bodyPr wrap="square" lIns="91440" tIns="45720" rIns="91440" bIns="45720" anchor="t">
            <a:spAutoFit/>
          </a:bodyPr>
          <a:lstStyle/>
          <a:p>
            <a:pPr marL="0" indent="0">
              <a:buNone/>
            </a:pPr>
            <a:r>
              <a:rPr lang="en-US" sz="1800" b="1">
                <a:solidFill>
                  <a:schemeClr val="accent1"/>
                </a:solidFill>
                <a:latin typeface="Source Sans Pro"/>
                <a:ea typeface="Source Sans Pro"/>
              </a:rPr>
              <a:t>Welcome Family Fall River</a:t>
            </a:r>
            <a:br>
              <a:rPr lang="en-US" sz="1800">
                <a:latin typeface="Source Sans Pro" panose="020B0503030403020204" pitchFamily="34" charset="0"/>
                <a:ea typeface="Source Sans Pro" panose="020B0503030403020204" pitchFamily="34" charset="0"/>
              </a:rPr>
            </a:br>
            <a:r>
              <a:rPr lang="en-US" sz="1800">
                <a:latin typeface="Source Sans Pro"/>
                <a:ea typeface="Source Sans Pro"/>
              </a:rPr>
              <a:t>Eligibility: Residents of Fall River or people giving birth at Charlton Memorial Hospital</a:t>
            </a:r>
          </a:p>
          <a:p>
            <a:r>
              <a:rPr lang="en-US">
                <a:latin typeface="Source Sans Pro"/>
                <a:ea typeface="Source Sans Pro"/>
                <a:cs typeface="Arial"/>
              </a:rPr>
              <a:t>Reach: 690 births</a:t>
            </a:r>
          </a:p>
        </p:txBody>
      </p:sp>
      <p:sp>
        <p:nvSpPr>
          <p:cNvPr id="9" name="TextBox 8">
            <a:extLst>
              <a:ext uri="{FF2B5EF4-FFF2-40B4-BE49-F238E27FC236}">
                <a16:creationId xmlns:a16="http://schemas.microsoft.com/office/drawing/2014/main" id="{CBF4D0F2-2221-7567-D884-83977B97808D}"/>
              </a:ext>
            </a:extLst>
          </p:cNvPr>
          <p:cNvSpPr txBox="1"/>
          <p:nvPr/>
        </p:nvSpPr>
        <p:spPr>
          <a:xfrm>
            <a:off x="7808680" y="1469394"/>
            <a:ext cx="4260723" cy="1200329"/>
          </a:xfrm>
          <a:prstGeom prst="rect">
            <a:avLst/>
          </a:prstGeom>
          <a:noFill/>
          <a:ln>
            <a:solidFill>
              <a:schemeClr val="bg2"/>
            </a:solidFill>
          </a:ln>
        </p:spPr>
        <p:txBody>
          <a:bodyPr wrap="square" lIns="91440" tIns="45720" rIns="91440" bIns="45720" anchor="t">
            <a:spAutoFit/>
          </a:bodyPr>
          <a:lstStyle/>
          <a:p>
            <a:pPr marL="0" indent="0">
              <a:buNone/>
            </a:pPr>
            <a:r>
              <a:rPr lang="en-US" sz="1800" b="1">
                <a:solidFill>
                  <a:schemeClr val="accent1"/>
                </a:solidFill>
                <a:latin typeface="Source Sans Pro"/>
                <a:ea typeface="Source Sans Pro"/>
              </a:rPr>
              <a:t>Welcome Family Lowell</a:t>
            </a:r>
            <a:br>
              <a:rPr lang="en-US" sz="1800" b="1">
                <a:latin typeface="Source Sans Pro" panose="020B0503030403020204" pitchFamily="34" charset="0"/>
                <a:ea typeface="Source Sans Pro" panose="020B0503030403020204" pitchFamily="34" charset="0"/>
              </a:rPr>
            </a:br>
            <a:r>
              <a:rPr lang="en-US" sz="1800">
                <a:latin typeface="Source Sans Pro"/>
                <a:ea typeface="Source Sans Pro"/>
              </a:rPr>
              <a:t>Eligibility: Residents of Lowell or people giving birth at Lowell General Hospital</a:t>
            </a:r>
            <a:br>
              <a:rPr lang="en-US" sz="1800">
                <a:latin typeface="Source Sans Pro"/>
                <a:ea typeface="Source Sans Pro"/>
              </a:rPr>
            </a:br>
            <a:r>
              <a:rPr lang="en-US" sz="1800">
                <a:latin typeface="Source Sans Pro"/>
                <a:ea typeface="Source Sans Pro"/>
              </a:rPr>
              <a:t>Reach: 421 births</a:t>
            </a:r>
          </a:p>
        </p:txBody>
      </p:sp>
      <p:sp>
        <p:nvSpPr>
          <p:cNvPr id="3" name="Content Placeholder 2">
            <a:extLst>
              <a:ext uri="{FF2B5EF4-FFF2-40B4-BE49-F238E27FC236}">
                <a16:creationId xmlns:a16="http://schemas.microsoft.com/office/drawing/2014/main" id="{C05AE80E-97A5-8961-4DE5-CF0CA1FAEA2D}"/>
              </a:ext>
            </a:extLst>
          </p:cNvPr>
          <p:cNvSpPr>
            <a:spLocks noGrp="1"/>
          </p:cNvSpPr>
          <p:nvPr>
            <p:ph idx="1"/>
          </p:nvPr>
        </p:nvSpPr>
        <p:spPr>
          <a:xfrm>
            <a:off x="7316922" y="2644144"/>
            <a:ext cx="3478538" cy="1200329"/>
          </a:xfrm>
          <a:ln>
            <a:solidFill>
              <a:schemeClr val="bg2"/>
            </a:solidFill>
          </a:ln>
        </p:spPr>
        <p:txBody>
          <a:bodyPr vert="horz" lIns="91440" tIns="45720" rIns="91440" bIns="45720" rtlCol="0" anchor="t">
            <a:noAutofit/>
          </a:bodyPr>
          <a:lstStyle/>
          <a:p>
            <a:pPr marL="0" indent="0">
              <a:buNone/>
            </a:pPr>
            <a:r>
              <a:rPr lang="en-US" sz="1800" b="1">
                <a:solidFill>
                  <a:schemeClr val="accent1"/>
                </a:solidFill>
                <a:latin typeface="Source Sans Pro"/>
                <a:ea typeface="Source Sans Pro"/>
                <a:cs typeface="Arial"/>
              </a:rPr>
              <a:t>Welcome Family Boston</a:t>
            </a:r>
            <a:br>
              <a:rPr lang="en-US" sz="1800"/>
            </a:br>
            <a:r>
              <a:rPr lang="en-US" sz="1800">
                <a:solidFill>
                  <a:schemeClr val="tx1"/>
                </a:solidFill>
                <a:latin typeface="Source Sans Pro"/>
                <a:ea typeface="Source Sans Pro"/>
                <a:cs typeface="Arial"/>
              </a:rPr>
              <a:t>Eligibility: Residents of Boston</a:t>
            </a:r>
          </a:p>
          <a:p>
            <a:pPr marL="0" indent="0">
              <a:buNone/>
            </a:pPr>
            <a:r>
              <a:rPr lang="en-US" sz="1800">
                <a:solidFill>
                  <a:schemeClr val="tx1"/>
                </a:solidFill>
                <a:latin typeface="Source Sans Pro"/>
                <a:ea typeface="Source Sans Pro"/>
                <a:cs typeface="Arial"/>
              </a:rPr>
              <a:t>Reach: 413 births</a:t>
            </a:r>
          </a:p>
          <a:p>
            <a:pPr marL="0" indent="0">
              <a:buNone/>
            </a:pPr>
            <a:endParaRPr lang="en-US" sz="1800">
              <a:solidFill>
                <a:schemeClr val="tx1"/>
              </a:solidFill>
              <a:latin typeface="Source Sans Pro"/>
              <a:ea typeface="Source Sans Pro"/>
              <a:cs typeface="Arial"/>
            </a:endParaRPr>
          </a:p>
          <a:p>
            <a:pPr marL="0" indent="0">
              <a:buNone/>
            </a:pPr>
            <a:endParaRPr lang="en-US" sz="1800">
              <a:solidFill>
                <a:schemeClr val="tx1"/>
              </a:solidFill>
              <a:latin typeface="Source Sans Pro"/>
              <a:ea typeface="Source Sans Pro"/>
              <a:cs typeface="Arial"/>
            </a:endParaRPr>
          </a:p>
        </p:txBody>
      </p:sp>
      <p:sp>
        <p:nvSpPr>
          <p:cNvPr id="7" name="TextBox 6">
            <a:extLst>
              <a:ext uri="{FF2B5EF4-FFF2-40B4-BE49-F238E27FC236}">
                <a16:creationId xmlns:a16="http://schemas.microsoft.com/office/drawing/2014/main" id="{03235130-F231-EEFC-55D1-F7896B42C14F}"/>
              </a:ext>
            </a:extLst>
          </p:cNvPr>
          <p:cNvSpPr txBox="1"/>
          <p:nvPr/>
        </p:nvSpPr>
        <p:spPr>
          <a:xfrm>
            <a:off x="6441017" y="5223879"/>
            <a:ext cx="4176356" cy="1200329"/>
          </a:xfrm>
          <a:prstGeom prst="rect">
            <a:avLst/>
          </a:prstGeom>
          <a:solidFill>
            <a:schemeClr val="bg1"/>
          </a:solidFill>
          <a:ln>
            <a:solidFill>
              <a:schemeClr val="bg2"/>
            </a:solidFill>
          </a:ln>
        </p:spPr>
        <p:txBody>
          <a:bodyPr wrap="square" lIns="91440" tIns="45720" rIns="91440" bIns="45720" anchor="t">
            <a:spAutoFit/>
          </a:bodyPr>
          <a:lstStyle/>
          <a:p>
            <a:pPr marL="0" indent="0">
              <a:buNone/>
            </a:pPr>
            <a:r>
              <a:rPr lang="en-US" sz="1800" b="1">
                <a:solidFill>
                  <a:schemeClr val="accent1"/>
                </a:solidFill>
                <a:latin typeface="Source Sans Pro"/>
                <a:ea typeface="Source Sans Pro"/>
              </a:rPr>
              <a:t>Welcome Family New Bedford</a:t>
            </a:r>
            <a:br>
              <a:rPr lang="en-US" sz="1800">
                <a:latin typeface="Source Sans Pro" panose="020B0503030403020204" pitchFamily="34" charset="0"/>
                <a:ea typeface="Source Sans Pro" panose="020B0503030403020204" pitchFamily="34" charset="0"/>
              </a:rPr>
            </a:br>
            <a:r>
              <a:rPr lang="en-US" sz="1800">
                <a:latin typeface="Source Sans Pro"/>
                <a:ea typeface="Source Sans Pro"/>
              </a:rPr>
              <a:t>Eligibility: Residents </a:t>
            </a:r>
            <a:r>
              <a:rPr lang="en-US">
                <a:latin typeface="Source Sans Pro"/>
                <a:ea typeface="Source Sans Pro"/>
              </a:rPr>
              <a:t>of</a:t>
            </a:r>
            <a:r>
              <a:rPr lang="en-US" sz="1800">
                <a:latin typeface="Source Sans Pro"/>
                <a:ea typeface="Source Sans Pro"/>
              </a:rPr>
              <a:t> New Bedford or people giving birth at St. Luke’s Hospital</a:t>
            </a:r>
          </a:p>
          <a:p>
            <a:r>
              <a:rPr lang="en-US">
                <a:latin typeface="Source Sans Pro"/>
                <a:ea typeface="Source Sans Pro"/>
                <a:cs typeface="Arial"/>
              </a:rPr>
              <a:t>Reach: 337 births</a:t>
            </a:r>
          </a:p>
        </p:txBody>
      </p:sp>
      <p:cxnSp>
        <p:nvCxnSpPr>
          <p:cNvPr id="18" name="Straight Arrow Connector 17">
            <a:extLst>
              <a:ext uri="{FF2B5EF4-FFF2-40B4-BE49-F238E27FC236}">
                <a16:creationId xmlns:a16="http://schemas.microsoft.com/office/drawing/2014/main" id="{9960024D-DAB0-90EE-99E5-16D748D66945}"/>
              </a:ext>
              <a:ext uri="{C183D7F6-B498-43B3-948B-1728B52AA6E4}">
                <adec:decorative xmlns:adec="http://schemas.microsoft.com/office/drawing/2017/decorative" val="1"/>
              </a:ext>
            </a:extLst>
          </p:cNvPr>
          <p:cNvCxnSpPr>
            <a:cxnSpLocks/>
          </p:cNvCxnSpPr>
          <p:nvPr/>
        </p:nvCxnSpPr>
        <p:spPr>
          <a:xfrm flipV="1">
            <a:off x="4865700" y="4805838"/>
            <a:ext cx="1754036" cy="954469"/>
          </a:xfrm>
          <a:prstGeom prst="straightConnector1">
            <a:avLst/>
          </a:prstGeom>
          <a:ln w="38100">
            <a:solidFill>
              <a:srgbClr val="032F5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8D24CCA-3874-0114-CBA0-DBB9CC6FFC0F}"/>
              </a:ext>
              <a:ext uri="{C183D7F6-B498-43B3-948B-1728B52AA6E4}">
                <adec:decorative xmlns:adec="http://schemas.microsoft.com/office/drawing/2017/decorative" val="1"/>
              </a:ext>
            </a:extLst>
          </p:cNvPr>
          <p:cNvCxnSpPr/>
          <p:nvPr/>
        </p:nvCxnSpPr>
        <p:spPr>
          <a:xfrm flipV="1">
            <a:off x="3058841" y="3363402"/>
            <a:ext cx="294198" cy="449339"/>
          </a:xfrm>
          <a:prstGeom prst="straightConnector1">
            <a:avLst/>
          </a:prstGeom>
          <a:ln w="38100">
            <a:solidFill>
              <a:srgbClr val="032F54"/>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415D484-3044-6A03-B39A-D68E8E1F3B1C}"/>
              </a:ext>
              <a:ext uri="{C183D7F6-B498-43B3-948B-1728B52AA6E4}">
                <adec:decorative xmlns:adec="http://schemas.microsoft.com/office/drawing/2017/decorative" val="1"/>
              </a:ext>
            </a:extLst>
          </p:cNvPr>
          <p:cNvCxnSpPr>
            <a:cxnSpLocks/>
          </p:cNvCxnSpPr>
          <p:nvPr/>
        </p:nvCxnSpPr>
        <p:spPr>
          <a:xfrm flipH="1" flipV="1">
            <a:off x="6551433" y="4328248"/>
            <a:ext cx="2032970" cy="938502"/>
          </a:xfrm>
          <a:prstGeom prst="straightConnector1">
            <a:avLst/>
          </a:prstGeom>
          <a:ln w="38100">
            <a:solidFill>
              <a:srgbClr val="032F54"/>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860FB6D-1B21-A1F4-F67D-54EAA2CB69CA}"/>
              </a:ext>
              <a:ext uri="{C183D7F6-B498-43B3-948B-1728B52AA6E4}">
                <adec:decorative xmlns:adec="http://schemas.microsoft.com/office/drawing/2017/decorative" val="1"/>
              </a:ext>
            </a:extLst>
          </p:cNvPr>
          <p:cNvCxnSpPr>
            <a:cxnSpLocks/>
          </p:cNvCxnSpPr>
          <p:nvPr/>
        </p:nvCxnSpPr>
        <p:spPr>
          <a:xfrm flipH="1" flipV="1">
            <a:off x="6496225" y="2644144"/>
            <a:ext cx="817272" cy="331949"/>
          </a:xfrm>
          <a:prstGeom prst="straightConnector1">
            <a:avLst/>
          </a:prstGeom>
          <a:ln w="38100">
            <a:solidFill>
              <a:srgbClr val="032F54"/>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759255D-0820-66AE-0BCE-B3408C8E425C}"/>
              </a:ext>
              <a:ext uri="{C183D7F6-B498-43B3-948B-1728B52AA6E4}">
                <adec:decorative xmlns:adec="http://schemas.microsoft.com/office/drawing/2017/decorative" val="1"/>
              </a:ext>
            </a:extLst>
          </p:cNvPr>
          <p:cNvCxnSpPr>
            <a:cxnSpLocks/>
          </p:cNvCxnSpPr>
          <p:nvPr/>
        </p:nvCxnSpPr>
        <p:spPr>
          <a:xfrm flipH="1">
            <a:off x="6279119" y="1931059"/>
            <a:ext cx="1529561" cy="492698"/>
          </a:xfrm>
          <a:prstGeom prst="straightConnector1">
            <a:avLst/>
          </a:prstGeom>
          <a:ln w="38100">
            <a:solidFill>
              <a:srgbClr val="032F5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1779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8820-59F6-A9CA-7B76-FB9B0DE3160F}"/>
              </a:ext>
            </a:extLst>
          </p:cNvPr>
          <p:cNvSpPr>
            <a:spLocks noGrp="1"/>
          </p:cNvSpPr>
          <p:nvPr>
            <p:ph type="title"/>
          </p:nvPr>
        </p:nvSpPr>
        <p:spPr/>
        <p:txBody>
          <a:bodyPr>
            <a:noAutofit/>
          </a:bodyPr>
          <a:lstStyle/>
          <a:p>
            <a:r>
              <a:rPr lang="en-US" sz="2800" dirty="0">
                <a:latin typeface="Avenir Next LT Pro"/>
                <a:cs typeface="Arial"/>
              </a:rPr>
              <a:t>Example of Current Program Structures at Procured Agencies</a:t>
            </a:r>
            <a:endParaRPr lang="en-US" sz="2800" dirty="0"/>
          </a:p>
        </p:txBody>
      </p:sp>
      <p:grpSp>
        <p:nvGrpSpPr>
          <p:cNvPr id="70" name="Group 69">
            <a:extLst>
              <a:ext uri="{FF2B5EF4-FFF2-40B4-BE49-F238E27FC236}">
                <a16:creationId xmlns:a16="http://schemas.microsoft.com/office/drawing/2014/main" id="{4AEA4391-B031-4747-F350-A297E43EACC7}"/>
              </a:ext>
              <a:ext uri="{C183D7F6-B498-43B3-948B-1728B52AA6E4}">
                <adec:decorative xmlns:adec="http://schemas.microsoft.com/office/drawing/2017/decorative" val="1"/>
              </a:ext>
            </a:extLst>
          </p:cNvPr>
          <p:cNvGrpSpPr/>
          <p:nvPr/>
        </p:nvGrpSpPr>
        <p:grpSpPr>
          <a:xfrm>
            <a:off x="4302280" y="1335810"/>
            <a:ext cx="2750884" cy="3683747"/>
            <a:chOff x="342083" y="2340658"/>
            <a:chExt cx="2750884" cy="3683747"/>
          </a:xfrm>
        </p:grpSpPr>
        <p:sp>
          <p:nvSpPr>
            <p:cNvPr id="4" name="Rectangle 3">
              <a:extLst>
                <a:ext uri="{FF2B5EF4-FFF2-40B4-BE49-F238E27FC236}">
                  <a16:creationId xmlns:a16="http://schemas.microsoft.com/office/drawing/2014/main" id="{7B7E233C-9286-93C2-B54E-566F22E17740}"/>
                </a:ext>
              </a:extLst>
            </p:cNvPr>
            <p:cNvSpPr/>
            <p:nvPr/>
          </p:nvSpPr>
          <p:spPr>
            <a:xfrm>
              <a:off x="342083" y="2340658"/>
              <a:ext cx="2750884" cy="10058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32F54"/>
                  </a:solidFill>
                  <a:latin typeface="Avenir Next LT Pro" panose="020B0504020202020204" pitchFamily="34" charset="0"/>
                </a:rPr>
                <a:t>Program 1 </a:t>
              </a:r>
            </a:p>
            <a:p>
              <a:pPr algn="ctr"/>
              <a:r>
                <a:rPr lang="en-US" dirty="0">
                  <a:solidFill>
                    <a:srgbClr val="032F54"/>
                  </a:solidFill>
                  <a:latin typeface="Avenir Next LT Pro" panose="020B0504020202020204" pitchFamily="34" charset="0"/>
                </a:rPr>
                <a:t>(300-450 births / year) </a:t>
              </a:r>
            </a:p>
          </p:txBody>
        </p:sp>
        <p:sp>
          <p:nvSpPr>
            <p:cNvPr id="9" name="Rectangle 8">
              <a:extLst>
                <a:ext uri="{FF2B5EF4-FFF2-40B4-BE49-F238E27FC236}">
                  <a16:creationId xmlns:a16="http://schemas.microsoft.com/office/drawing/2014/main" id="{160F4248-6DC1-CF14-97F1-51AC0F7E43E4}"/>
                </a:ext>
              </a:extLst>
            </p:cNvPr>
            <p:cNvSpPr/>
            <p:nvPr/>
          </p:nvSpPr>
          <p:spPr>
            <a:xfrm>
              <a:off x="879231" y="3674659"/>
              <a:ext cx="1674055"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Program Director</a:t>
              </a:r>
            </a:p>
          </p:txBody>
        </p:sp>
        <p:sp>
          <p:nvSpPr>
            <p:cNvPr id="11" name="Rectangle 10">
              <a:extLst>
                <a:ext uri="{FF2B5EF4-FFF2-40B4-BE49-F238E27FC236}">
                  <a16:creationId xmlns:a16="http://schemas.microsoft.com/office/drawing/2014/main" id="{9EC34F42-71B0-E4E1-A1A2-53F709EBA846}"/>
                </a:ext>
              </a:extLst>
            </p:cNvPr>
            <p:cNvSpPr/>
            <p:nvPr/>
          </p:nvSpPr>
          <p:spPr>
            <a:xfrm>
              <a:off x="1162927" y="5018565"/>
              <a:ext cx="1097281"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Nurse</a:t>
              </a:r>
            </a:p>
          </p:txBody>
        </p:sp>
        <p:cxnSp>
          <p:nvCxnSpPr>
            <p:cNvPr id="13" name="Straight Arrow Connector 12">
              <a:extLst>
                <a:ext uri="{FF2B5EF4-FFF2-40B4-BE49-F238E27FC236}">
                  <a16:creationId xmlns:a16="http://schemas.microsoft.com/office/drawing/2014/main" id="{3B4E6C00-3C38-5A70-04AD-76395A5CDA9D}"/>
                </a:ext>
              </a:extLst>
            </p:cNvPr>
            <p:cNvCxnSpPr>
              <a:cxnSpLocks/>
              <a:stCxn id="4" idx="2"/>
              <a:endCxn id="9" idx="0"/>
            </p:cNvCxnSpPr>
            <p:nvPr/>
          </p:nvCxnSpPr>
          <p:spPr>
            <a:xfrm flipH="1">
              <a:off x="1716259" y="3346498"/>
              <a:ext cx="1266" cy="3281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A02670F-7546-7D26-10C1-0FEF4E04A355}"/>
                </a:ext>
              </a:extLst>
            </p:cNvPr>
            <p:cNvCxnSpPr>
              <a:cxnSpLocks/>
              <a:stCxn id="9" idx="2"/>
              <a:endCxn id="11" idx="0"/>
            </p:cNvCxnSpPr>
            <p:nvPr/>
          </p:nvCxnSpPr>
          <p:spPr>
            <a:xfrm flipH="1">
              <a:off x="1711568" y="4680499"/>
              <a:ext cx="4691" cy="3380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3B56201A-81FC-1BF9-83AA-75EE4338BD89}"/>
              </a:ext>
              <a:ext uri="{C183D7F6-B498-43B3-948B-1728B52AA6E4}">
                <adec:decorative xmlns:adec="http://schemas.microsoft.com/office/drawing/2017/decorative" val="1"/>
              </a:ext>
            </a:extLst>
          </p:cNvPr>
          <p:cNvGrpSpPr/>
          <p:nvPr/>
        </p:nvGrpSpPr>
        <p:grpSpPr>
          <a:xfrm>
            <a:off x="7743097" y="1335810"/>
            <a:ext cx="4058166" cy="4844686"/>
            <a:chOff x="7819291" y="1334818"/>
            <a:chExt cx="4058166" cy="4844686"/>
          </a:xfrm>
        </p:grpSpPr>
        <p:sp>
          <p:nvSpPr>
            <p:cNvPr id="21" name="Rectangle 20">
              <a:extLst>
                <a:ext uri="{FF2B5EF4-FFF2-40B4-BE49-F238E27FC236}">
                  <a16:creationId xmlns:a16="http://schemas.microsoft.com/office/drawing/2014/main" id="{69EAEEA0-E356-97FC-AFDB-858B43BB01D3}"/>
                </a:ext>
              </a:extLst>
            </p:cNvPr>
            <p:cNvSpPr/>
            <p:nvPr/>
          </p:nvSpPr>
          <p:spPr>
            <a:xfrm>
              <a:off x="8055881" y="1334818"/>
              <a:ext cx="2585859" cy="1005840"/>
            </a:xfrm>
            <a:prstGeom prst="rect">
              <a:avLst/>
            </a:prstGeom>
            <a:no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32F54"/>
                  </a:solidFill>
                  <a:latin typeface="Avenir Next LT Pro" panose="020B0504020202020204" pitchFamily="34" charset="0"/>
                </a:rPr>
                <a:t>Program 2 </a:t>
              </a:r>
            </a:p>
            <a:p>
              <a:pPr algn="ctr"/>
              <a:r>
                <a:rPr lang="en-US" dirty="0">
                  <a:solidFill>
                    <a:srgbClr val="032F54"/>
                  </a:solidFill>
                  <a:latin typeface="Avenir Next LT Pro" panose="020B0504020202020204" pitchFamily="34" charset="0"/>
                </a:rPr>
                <a:t>(600-700 births / year) </a:t>
              </a:r>
            </a:p>
          </p:txBody>
        </p:sp>
        <p:sp>
          <p:nvSpPr>
            <p:cNvPr id="38" name="Rectangle 37">
              <a:extLst>
                <a:ext uri="{FF2B5EF4-FFF2-40B4-BE49-F238E27FC236}">
                  <a16:creationId xmlns:a16="http://schemas.microsoft.com/office/drawing/2014/main" id="{BCEA28AB-0429-1B5B-18EA-55F4931C459F}"/>
                </a:ext>
              </a:extLst>
            </p:cNvPr>
            <p:cNvSpPr/>
            <p:nvPr/>
          </p:nvSpPr>
          <p:spPr>
            <a:xfrm>
              <a:off x="8796996" y="2668819"/>
              <a:ext cx="1097281"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Program Director</a:t>
              </a:r>
            </a:p>
          </p:txBody>
        </p:sp>
        <p:cxnSp>
          <p:nvCxnSpPr>
            <p:cNvPr id="60" name="Straight Arrow Connector 59">
              <a:extLst>
                <a:ext uri="{FF2B5EF4-FFF2-40B4-BE49-F238E27FC236}">
                  <a16:creationId xmlns:a16="http://schemas.microsoft.com/office/drawing/2014/main" id="{7D846A28-CCF0-1587-B1AD-DB0C07B87DBC}"/>
                </a:ext>
              </a:extLst>
            </p:cNvPr>
            <p:cNvCxnSpPr>
              <a:cxnSpLocks/>
              <a:stCxn id="38" idx="2"/>
              <a:endCxn id="42" idx="0"/>
            </p:cNvCxnSpPr>
            <p:nvPr/>
          </p:nvCxnSpPr>
          <p:spPr>
            <a:xfrm flipH="1">
              <a:off x="8367932" y="3674659"/>
              <a:ext cx="977705" cy="149900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D43479F4-B5F1-E287-7827-F2D0A7395C43}"/>
                </a:ext>
              </a:extLst>
            </p:cNvPr>
            <p:cNvSpPr/>
            <p:nvPr/>
          </p:nvSpPr>
          <p:spPr>
            <a:xfrm>
              <a:off x="7819291" y="4002820"/>
              <a:ext cx="1097281" cy="100584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venir Next LT Pro" panose="020B0504020202020204" pitchFamily="34" charset="0"/>
                </a:rPr>
                <a:t>Nurse</a:t>
              </a:r>
            </a:p>
          </p:txBody>
        </p:sp>
        <p:sp>
          <p:nvSpPr>
            <p:cNvPr id="42" name="Rectangle 41">
              <a:extLst>
                <a:ext uri="{FF2B5EF4-FFF2-40B4-BE49-F238E27FC236}">
                  <a16:creationId xmlns:a16="http://schemas.microsoft.com/office/drawing/2014/main" id="{CE9CF0C3-0CA5-3AC8-C91F-7FCD97EB2FB4}"/>
                </a:ext>
              </a:extLst>
            </p:cNvPr>
            <p:cNvSpPr/>
            <p:nvPr/>
          </p:nvSpPr>
          <p:spPr>
            <a:xfrm>
              <a:off x="7819291" y="5173664"/>
              <a:ext cx="1097281"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Nurse</a:t>
              </a:r>
            </a:p>
          </p:txBody>
        </p:sp>
        <p:sp>
          <p:nvSpPr>
            <p:cNvPr id="44" name="Rectangle 43">
              <a:extLst>
                <a:ext uri="{FF2B5EF4-FFF2-40B4-BE49-F238E27FC236}">
                  <a16:creationId xmlns:a16="http://schemas.microsoft.com/office/drawing/2014/main" id="{DE550F26-92FA-9DF4-B58B-9788C2D49B84}"/>
                </a:ext>
              </a:extLst>
            </p:cNvPr>
            <p:cNvSpPr/>
            <p:nvPr/>
          </p:nvSpPr>
          <p:spPr>
            <a:xfrm>
              <a:off x="9149678" y="4015716"/>
              <a:ext cx="1097281"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CHW</a:t>
              </a:r>
            </a:p>
          </p:txBody>
        </p:sp>
        <p:sp>
          <p:nvSpPr>
            <p:cNvPr id="46" name="Rectangle 45">
              <a:extLst>
                <a:ext uri="{FF2B5EF4-FFF2-40B4-BE49-F238E27FC236}">
                  <a16:creationId xmlns:a16="http://schemas.microsoft.com/office/drawing/2014/main" id="{0D6D4EEF-7BCF-B2FD-94C9-004FA0D66C0A}"/>
                </a:ext>
              </a:extLst>
            </p:cNvPr>
            <p:cNvSpPr/>
            <p:nvPr/>
          </p:nvSpPr>
          <p:spPr>
            <a:xfrm>
              <a:off x="10387813" y="4012725"/>
              <a:ext cx="1489644" cy="1005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Program Coordinator </a:t>
              </a:r>
            </a:p>
          </p:txBody>
        </p:sp>
        <p:cxnSp>
          <p:nvCxnSpPr>
            <p:cNvPr id="47" name="Straight Arrow Connector 46">
              <a:extLst>
                <a:ext uri="{FF2B5EF4-FFF2-40B4-BE49-F238E27FC236}">
                  <a16:creationId xmlns:a16="http://schemas.microsoft.com/office/drawing/2014/main" id="{15E76D34-006E-20BA-C08B-7CAAD8CD8FBB}"/>
                </a:ext>
              </a:extLst>
            </p:cNvPr>
            <p:cNvCxnSpPr>
              <a:cxnSpLocks/>
              <a:stCxn id="21" idx="2"/>
              <a:endCxn id="38" idx="0"/>
            </p:cNvCxnSpPr>
            <p:nvPr/>
          </p:nvCxnSpPr>
          <p:spPr>
            <a:xfrm flipH="1">
              <a:off x="9345637" y="2340658"/>
              <a:ext cx="3174" cy="3281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ACB09031-5E8D-B7A6-A7E9-8CE5EE1E9FBF}"/>
                </a:ext>
              </a:extLst>
            </p:cNvPr>
            <p:cNvCxnSpPr>
              <a:cxnSpLocks/>
              <a:stCxn id="38" idx="2"/>
              <a:endCxn id="40" idx="0"/>
            </p:cNvCxnSpPr>
            <p:nvPr/>
          </p:nvCxnSpPr>
          <p:spPr>
            <a:xfrm flipH="1">
              <a:off x="8367932" y="3674659"/>
              <a:ext cx="977705" cy="3281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9A2121E-F1CD-8225-061B-69881C1BBED6}"/>
                </a:ext>
              </a:extLst>
            </p:cNvPr>
            <p:cNvCxnSpPr>
              <a:cxnSpLocks/>
              <a:stCxn id="38" idx="2"/>
              <a:endCxn id="44" idx="0"/>
            </p:cNvCxnSpPr>
            <p:nvPr/>
          </p:nvCxnSpPr>
          <p:spPr>
            <a:xfrm>
              <a:off x="9345637" y="3674659"/>
              <a:ext cx="352682" cy="34105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4752D424-7DBA-4A33-0D2D-071C44FBB3FF}"/>
                </a:ext>
              </a:extLst>
            </p:cNvPr>
            <p:cNvCxnSpPr>
              <a:cxnSpLocks/>
              <a:stCxn id="38" idx="2"/>
              <a:endCxn id="46" idx="0"/>
            </p:cNvCxnSpPr>
            <p:nvPr/>
          </p:nvCxnSpPr>
          <p:spPr>
            <a:xfrm>
              <a:off x="9345637" y="3674659"/>
              <a:ext cx="1786998" cy="3380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23" name="Rectangle 22">
            <a:extLst>
              <a:ext uri="{FF2B5EF4-FFF2-40B4-BE49-F238E27FC236}">
                <a16:creationId xmlns:a16="http://schemas.microsoft.com/office/drawing/2014/main" id="{3A529EFE-4681-1ADE-AFE1-163E243FF4DD}"/>
              </a:ext>
            </a:extLst>
          </p:cNvPr>
          <p:cNvSpPr/>
          <p:nvPr/>
        </p:nvSpPr>
        <p:spPr>
          <a:xfrm>
            <a:off x="224666" y="1335810"/>
            <a:ext cx="3145134" cy="2848477"/>
          </a:xfrm>
          <a:prstGeom prst="rect">
            <a:avLst/>
          </a:prstGeom>
          <a:noFill/>
          <a:ln>
            <a:solidFill>
              <a:srgbClr val="032F5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rgbClr val="032F54"/>
                </a:solidFill>
                <a:latin typeface="Avenir Next LT Pro" panose="020B0504020202020204" pitchFamily="34" charset="0"/>
              </a:rPr>
              <a:t>Legend</a:t>
            </a:r>
          </a:p>
          <a:p>
            <a:pPr algn="ctr"/>
            <a:endParaRPr lang="en-US" dirty="0">
              <a:solidFill>
                <a:srgbClr val="032F54"/>
              </a:solidFill>
              <a:latin typeface="Avenir Next LT Pro" panose="020B0504020202020204" pitchFamily="34" charset="0"/>
            </a:endParaRPr>
          </a:p>
          <a:p>
            <a:pPr algn="ctr"/>
            <a:endParaRPr lang="en-US" dirty="0">
              <a:solidFill>
                <a:srgbClr val="032F54"/>
              </a:solidFill>
              <a:latin typeface="Avenir Next LT Pro" panose="020B0504020202020204" pitchFamily="34" charset="0"/>
            </a:endParaRPr>
          </a:p>
          <a:p>
            <a:pPr algn="ctr"/>
            <a:endParaRPr lang="en-US" dirty="0">
              <a:solidFill>
                <a:srgbClr val="032F54"/>
              </a:solidFill>
              <a:latin typeface="Avenir Next LT Pro" panose="020B0504020202020204" pitchFamily="34" charset="0"/>
            </a:endParaRPr>
          </a:p>
          <a:p>
            <a:pPr algn="ctr"/>
            <a:endParaRPr lang="en-US" dirty="0">
              <a:solidFill>
                <a:srgbClr val="032F54"/>
              </a:solidFill>
              <a:latin typeface="Avenir Next LT Pro" panose="020B0504020202020204" pitchFamily="34" charset="0"/>
            </a:endParaRPr>
          </a:p>
          <a:p>
            <a:pPr algn="just"/>
            <a:r>
              <a:rPr lang="en-US" dirty="0">
                <a:solidFill>
                  <a:srgbClr val="032F54"/>
                </a:solidFill>
                <a:latin typeface="Avenir Next LT Pro"/>
                <a:cs typeface="Arial"/>
              </a:rPr>
              <a:t>Current model aims to have 1 full time equivalent (FTE) nurse cover about  550 visits / year.</a:t>
            </a:r>
          </a:p>
          <a:p>
            <a:pPr algn="ctr"/>
            <a:endParaRPr lang="en-US" dirty="0">
              <a:solidFill>
                <a:srgbClr val="032F54"/>
              </a:solidFill>
              <a:latin typeface="Avenir Next LT Pro" panose="020B0504020202020204" pitchFamily="34" charset="0"/>
            </a:endParaRPr>
          </a:p>
        </p:txBody>
      </p:sp>
      <p:sp>
        <p:nvSpPr>
          <p:cNvPr id="12" name="Rectangle 11">
            <a:extLst>
              <a:ext uri="{FF2B5EF4-FFF2-40B4-BE49-F238E27FC236}">
                <a16:creationId xmlns:a16="http://schemas.microsoft.com/office/drawing/2014/main" id="{1E8B8BC1-91CF-887A-C171-BBA057FDBD9F}"/>
              </a:ext>
            </a:extLst>
          </p:cNvPr>
          <p:cNvSpPr/>
          <p:nvPr/>
        </p:nvSpPr>
        <p:spPr>
          <a:xfrm>
            <a:off x="596325" y="1886593"/>
            <a:ext cx="1134823" cy="580901"/>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venir Next LT Pro" panose="020B0504020202020204" pitchFamily="34" charset="0"/>
              </a:rPr>
              <a:t>Full Time</a:t>
            </a:r>
          </a:p>
        </p:txBody>
      </p:sp>
      <p:sp>
        <p:nvSpPr>
          <p:cNvPr id="16" name="Rectangle 15">
            <a:extLst>
              <a:ext uri="{FF2B5EF4-FFF2-40B4-BE49-F238E27FC236}">
                <a16:creationId xmlns:a16="http://schemas.microsoft.com/office/drawing/2014/main" id="{441CCA8D-5BAE-EF99-BE4B-BA906F396BFE}"/>
              </a:ext>
            </a:extLst>
          </p:cNvPr>
          <p:cNvSpPr/>
          <p:nvPr/>
        </p:nvSpPr>
        <p:spPr>
          <a:xfrm>
            <a:off x="1840574" y="1886593"/>
            <a:ext cx="1189176" cy="5809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Partial FTE</a:t>
            </a:r>
          </a:p>
        </p:txBody>
      </p:sp>
    </p:spTree>
    <p:extLst>
      <p:ext uri="{BB962C8B-B14F-4D97-AF65-F5344CB8AC3E}">
        <p14:creationId xmlns:p14="http://schemas.microsoft.com/office/powerpoint/2010/main" val="1847812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F5AA6C40-C217-5C55-C7C3-32DFB3E6D584}"/>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974674581"/>
              </p:ext>
            </p:extLst>
          </p:nvPr>
        </p:nvGraphicFramePr>
        <p:xfrm>
          <a:off x="597109" y="1388308"/>
          <a:ext cx="11285094" cy="4703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6FC1CCF3-4685-06BD-5CB2-35FC54EA0FBB}"/>
              </a:ext>
            </a:extLst>
          </p:cNvPr>
          <p:cNvSpPr>
            <a:spLocks noGrp="1"/>
          </p:cNvSpPr>
          <p:nvPr>
            <p:ph type="title"/>
          </p:nvPr>
        </p:nvSpPr>
        <p:spPr/>
        <p:txBody>
          <a:bodyPr>
            <a:normAutofit/>
          </a:bodyPr>
          <a:lstStyle/>
          <a:p>
            <a:r>
              <a:rPr lang="en-US" dirty="0">
                <a:latin typeface="Avenir Next LT Pro"/>
                <a:cs typeface="Arial"/>
              </a:rPr>
              <a:t>Referral process </a:t>
            </a:r>
            <a:r>
              <a:rPr lang="en-US" i="1" dirty="0">
                <a:latin typeface="Avenir Next LT Pro"/>
                <a:cs typeface="Arial"/>
              </a:rPr>
              <a:t>into</a:t>
            </a:r>
            <a:r>
              <a:rPr lang="en-US" dirty="0">
                <a:latin typeface="Avenir Next LT Pro"/>
                <a:cs typeface="Arial"/>
              </a:rPr>
              <a:t> Welcome Family </a:t>
            </a:r>
            <a:endParaRPr lang="en-US" dirty="0"/>
          </a:p>
        </p:txBody>
      </p:sp>
    </p:spTree>
    <p:extLst>
      <p:ext uri="{BB962C8B-B14F-4D97-AF65-F5344CB8AC3E}">
        <p14:creationId xmlns:p14="http://schemas.microsoft.com/office/powerpoint/2010/main" val="2184056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44731-CDFE-4209-3A87-BC350B7C4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E708F-BF5F-CDE5-D937-C6968F463B8B}"/>
              </a:ext>
            </a:extLst>
          </p:cNvPr>
          <p:cNvSpPr>
            <a:spLocks noGrp="1"/>
          </p:cNvSpPr>
          <p:nvPr>
            <p:ph type="title"/>
          </p:nvPr>
        </p:nvSpPr>
        <p:spPr/>
        <p:txBody>
          <a:bodyPr>
            <a:normAutofit fontScale="90000"/>
          </a:bodyPr>
          <a:lstStyle/>
          <a:p>
            <a:r>
              <a:rPr lang="en-US" sz="3200" dirty="0">
                <a:latin typeface="Avenir Next LT Pro"/>
                <a:cs typeface="Arial"/>
              </a:rPr>
              <a:t>90-Minute, Nurse led, Welcome Family Visit Components</a:t>
            </a:r>
            <a:endParaRPr lang="en-US" sz="3200" dirty="0"/>
          </a:p>
        </p:txBody>
      </p:sp>
      <p:graphicFrame>
        <p:nvGraphicFramePr>
          <p:cNvPr id="7" name="Table 6">
            <a:extLst>
              <a:ext uri="{FF2B5EF4-FFF2-40B4-BE49-F238E27FC236}">
                <a16:creationId xmlns:a16="http://schemas.microsoft.com/office/drawing/2014/main" id="{ABF87BBE-4000-9811-AA36-B2E3DA3BE42E}"/>
              </a:ext>
            </a:extLst>
          </p:cNvPr>
          <p:cNvGraphicFramePr>
            <a:graphicFrameLocks noGrp="1"/>
          </p:cNvGraphicFramePr>
          <p:nvPr>
            <p:extLst>
              <p:ext uri="{D42A27DB-BD31-4B8C-83A1-F6EECF244321}">
                <p14:modId xmlns:p14="http://schemas.microsoft.com/office/powerpoint/2010/main" val="888254875"/>
              </p:ext>
            </p:extLst>
          </p:nvPr>
        </p:nvGraphicFramePr>
        <p:xfrm>
          <a:off x="240332" y="1112905"/>
          <a:ext cx="11695099" cy="5203119"/>
        </p:xfrm>
        <a:graphic>
          <a:graphicData uri="http://schemas.openxmlformats.org/drawingml/2006/table">
            <a:tbl>
              <a:tblPr firstRow="1" bandRow="1">
                <a:tableStyleId>{3B4B98B0-60AC-42C2-AFA5-B58CD77FA1E5}</a:tableStyleId>
              </a:tblPr>
              <a:tblGrid>
                <a:gridCol w="2842145">
                  <a:extLst>
                    <a:ext uri="{9D8B030D-6E8A-4147-A177-3AD203B41FA5}">
                      <a16:colId xmlns:a16="http://schemas.microsoft.com/office/drawing/2014/main" val="3394192272"/>
                    </a:ext>
                  </a:extLst>
                </a:gridCol>
                <a:gridCol w="8852954">
                  <a:extLst>
                    <a:ext uri="{9D8B030D-6E8A-4147-A177-3AD203B41FA5}">
                      <a16:colId xmlns:a16="http://schemas.microsoft.com/office/drawing/2014/main" val="1507184292"/>
                    </a:ext>
                  </a:extLst>
                </a:gridCol>
              </a:tblGrid>
              <a:tr h="368084">
                <a:tc>
                  <a:txBody>
                    <a:bodyPr/>
                    <a:lstStyle/>
                    <a:p>
                      <a:pPr lvl="0" algn="r">
                        <a:buNone/>
                      </a:pPr>
                      <a:r>
                        <a:rPr lang="en-US" sz="1800" b="1">
                          <a:latin typeface="Avenir Next LT Pro"/>
                        </a:rPr>
                        <a:t>Component</a:t>
                      </a:r>
                    </a:p>
                  </a:txBody>
                  <a:tcPr anchor="ctr">
                    <a:lnL>
                      <a:noFill/>
                    </a:lnL>
                    <a:lnR w="12700" cap="flat" cmpd="sng" algn="ctr">
                      <a:solidFill>
                        <a:srgbClr val="032F54"/>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a:lnSpc>
                          <a:spcPct val="100000"/>
                        </a:lnSpc>
                        <a:spcBef>
                          <a:spcPts val="0"/>
                        </a:spcBef>
                        <a:spcAft>
                          <a:spcPts val="0"/>
                        </a:spcAft>
                        <a:buNone/>
                      </a:pPr>
                      <a:r>
                        <a:rPr lang="en-US" sz="1800" b="1">
                          <a:latin typeface="Avenir Next LT Pro"/>
                        </a:rPr>
                        <a:t>Description</a:t>
                      </a:r>
                    </a:p>
                  </a:txBody>
                  <a:tcPr anchor="ctr">
                    <a:lnL w="12700" cap="flat" cmpd="sng" algn="ctr">
                      <a:solidFill>
                        <a:srgbClr val="032F54"/>
                      </a:solidFill>
                      <a:prstDash val="solid"/>
                      <a:round/>
                      <a:headEnd type="none" w="med" len="med"/>
                      <a:tailEnd type="none" w="med" len="med"/>
                    </a:lnL>
                    <a:lnR>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40458112"/>
                  </a:ext>
                </a:extLst>
              </a:tr>
              <a:tr h="986742">
                <a:tc>
                  <a:txBody>
                    <a:bodyPr/>
                    <a:lstStyle/>
                    <a:p>
                      <a:pPr algn="r"/>
                      <a:r>
                        <a:rPr lang="en-US" sz="1800" dirty="0">
                          <a:latin typeface="Avenir Next LT Pro" panose="020B0504020202020204" pitchFamily="34" charset="0"/>
                        </a:rPr>
                        <a:t>Clinical Assessments</a:t>
                      </a:r>
                    </a:p>
                  </a:txBody>
                  <a:tcPr anchor="ctr">
                    <a:lnL>
                      <a:noFill/>
                    </a:lnL>
                    <a:lnR w="12700" cap="flat" cmpd="sng" algn="ctr">
                      <a:solidFill>
                        <a:srgbClr val="032F5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Tx/>
                        <a:buSzTx/>
                        <a:buFontTx/>
                        <a:buNone/>
                      </a:pPr>
                      <a:r>
                        <a:rPr lang="en-US" sz="1800" b="0" dirty="0">
                          <a:latin typeface="Avenir Next LT Pro"/>
                        </a:rPr>
                        <a:t>Clinical assessment of caregiver and infant: </a:t>
                      </a:r>
                      <a:endParaRPr lang="en-US" sz="1800" b="0" i="0" u="none" strike="noStrike" noProof="0" dirty="0">
                        <a:latin typeface="Calibri"/>
                        <a:ea typeface="Calibri"/>
                        <a:cs typeface="Calibri"/>
                      </a:endParaRPr>
                    </a:p>
                    <a:p>
                      <a:pPr marL="285750" marR="0" lvl="0" indent="-285750" algn="l" rtl="0">
                        <a:lnSpc>
                          <a:spcPct val="100000"/>
                        </a:lnSpc>
                        <a:spcBef>
                          <a:spcPts val="0"/>
                        </a:spcBef>
                        <a:spcAft>
                          <a:spcPts val="0"/>
                        </a:spcAft>
                        <a:buClrTx/>
                        <a:buSzTx/>
                        <a:buFont typeface="Arial" panose="020B0604020202020204" pitchFamily="34" charset="0"/>
                        <a:buChar char="•"/>
                      </a:pPr>
                      <a:r>
                        <a:rPr lang="en-US" sz="1800" b="0" dirty="0">
                          <a:latin typeface="Avenir Next LT Pro"/>
                        </a:rPr>
                        <a:t>Caregiver: blood pressure, breast, c-section incision</a:t>
                      </a:r>
                    </a:p>
                    <a:p>
                      <a:pPr marL="285750" marR="0" lvl="0" indent="-285750" algn="l">
                        <a:lnSpc>
                          <a:spcPct val="100000"/>
                        </a:lnSpc>
                        <a:spcBef>
                          <a:spcPts val="0"/>
                        </a:spcBef>
                        <a:spcAft>
                          <a:spcPts val="0"/>
                        </a:spcAft>
                        <a:buClrTx/>
                        <a:buSzTx/>
                        <a:buFont typeface="Arial" panose="020B0604020202020204" pitchFamily="34" charset="0"/>
                        <a:buChar char="•"/>
                      </a:pPr>
                      <a:r>
                        <a:rPr lang="en-US" sz="1800" b="0" dirty="0">
                          <a:latin typeface="Avenir Next LT Pro"/>
                        </a:rPr>
                        <a:t>Infant: general appearance, respiration, heart rate, weight</a:t>
                      </a:r>
                    </a:p>
                  </a:txBody>
                  <a:tcPr anchor="ctr">
                    <a:lnL w="12700" cap="flat" cmpd="sng" algn="ctr">
                      <a:solidFill>
                        <a:srgbClr val="032F54"/>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6862323"/>
                  </a:ext>
                </a:extLst>
              </a:tr>
              <a:tr h="2170832">
                <a:tc>
                  <a:txBody>
                    <a:bodyPr/>
                    <a:lstStyle/>
                    <a:p>
                      <a:pPr algn="r"/>
                      <a:r>
                        <a:rPr lang="en-US" sz="1800" dirty="0">
                          <a:latin typeface="Avenir Next LT Pro" panose="020B0504020202020204" pitchFamily="34" charset="0"/>
                        </a:rPr>
                        <a:t>Screening</a:t>
                      </a:r>
                    </a:p>
                  </a:txBody>
                  <a:tcPr anchor="ctr">
                    <a:lnL>
                      <a:noFill/>
                    </a:lnL>
                    <a:lnR w="12700" cap="flat" cmpd="sng" algn="ctr">
                      <a:solidFill>
                        <a:srgbClr val="032F5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lvl="0" indent="-457200" algn="l">
                        <a:buFont typeface="Arial" panose="020B0604020202020204" pitchFamily="34" charset="0"/>
                        <a:buChar char="•"/>
                      </a:pPr>
                      <a:r>
                        <a:rPr lang="en-US" sz="1800" b="0" dirty="0">
                          <a:latin typeface="Avenir Next LT Pro"/>
                        </a:rPr>
                        <a:t>Unmet health needs, including access to medical care and reproductive health services</a:t>
                      </a:r>
                      <a:endParaRPr lang="en-US" sz="1800" dirty="0"/>
                    </a:p>
                    <a:p>
                      <a:pPr marL="457200" lvl="0" indent="-457200" algn="l">
                        <a:buFont typeface="Arial" panose="020B0604020202020204" pitchFamily="34" charset="0"/>
                        <a:buChar char="•"/>
                      </a:pPr>
                      <a:r>
                        <a:rPr lang="en-US" sz="1800" b="0" dirty="0">
                          <a:latin typeface="Avenir Next LT Pro"/>
                        </a:rPr>
                        <a:t>Maternal and infant nutrition, including breastfeeding support and WIC/SNAP needs</a:t>
                      </a:r>
                      <a:endParaRPr lang="en-US" sz="1800" dirty="0"/>
                    </a:p>
                    <a:p>
                      <a:pPr marL="457200" lvl="0" indent="-457200" algn="l">
                        <a:buFont typeface="Arial" panose="020B0604020202020204" pitchFamily="34" charset="0"/>
                        <a:buChar char="•"/>
                      </a:pPr>
                      <a:r>
                        <a:rPr lang="en-US" sz="1800" b="0" dirty="0">
                          <a:latin typeface="Avenir Next LT Pro"/>
                        </a:rPr>
                        <a:t>Emotional health, including depression and social connectedness </a:t>
                      </a:r>
                      <a:endParaRPr lang="en-US" sz="1800" dirty="0"/>
                    </a:p>
                    <a:p>
                      <a:pPr marL="457200" lvl="0" indent="-457200" algn="l">
                        <a:buFont typeface="Arial" panose="020B0604020202020204" pitchFamily="34" charset="0"/>
                        <a:buChar char="•"/>
                      </a:pPr>
                      <a:r>
                        <a:rPr lang="en-US" sz="1800" b="0" dirty="0">
                          <a:latin typeface="Avenir Next LT Pro"/>
                        </a:rPr>
                        <a:t>Substance use, including tobacco</a:t>
                      </a:r>
                      <a:endParaRPr lang="en-US" sz="1800" b="0" i="0" u="none" strike="noStrike" noProof="0" dirty="0">
                        <a:latin typeface="Calibri"/>
                        <a:ea typeface="Calibri"/>
                        <a:cs typeface="Calibri"/>
                      </a:endParaRPr>
                    </a:p>
                    <a:p>
                      <a:pPr marL="457200" lvl="0" indent="-457200" algn="l">
                        <a:buFont typeface="Arial" panose="020B0604020202020204" pitchFamily="34" charset="0"/>
                        <a:buChar char="•"/>
                      </a:pPr>
                      <a:r>
                        <a:rPr lang="en-US" sz="1800" b="0" dirty="0">
                          <a:latin typeface="Avenir Next LT Pro"/>
                        </a:rPr>
                        <a:t>Domestic violence</a:t>
                      </a:r>
                    </a:p>
                  </a:txBody>
                  <a:tcPr anchor="ctr">
                    <a:lnL w="12700" cap="flat" cmpd="sng" algn="ctr">
                      <a:solidFill>
                        <a:srgbClr val="032F54"/>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4444229"/>
                  </a:ext>
                </a:extLst>
              </a:tr>
              <a:tr h="986742">
                <a:tc>
                  <a:txBody>
                    <a:bodyPr/>
                    <a:lstStyle/>
                    <a:p>
                      <a:pPr algn="r"/>
                      <a:r>
                        <a:rPr lang="en-US" sz="1800" dirty="0">
                          <a:latin typeface="Avenir Next LT Pro" panose="020B0504020202020204" pitchFamily="34" charset="0"/>
                        </a:rPr>
                        <a:t>Open Discussion Time,</a:t>
                      </a:r>
                    </a:p>
                    <a:p>
                      <a:pPr algn="r"/>
                      <a:r>
                        <a:rPr lang="en-US" sz="1800" dirty="0">
                          <a:latin typeface="Avenir Next LT Pro" panose="020B0504020202020204" pitchFamily="34" charset="0"/>
                        </a:rPr>
                        <a:t>Education, </a:t>
                      </a:r>
                    </a:p>
                    <a:p>
                      <a:pPr algn="r"/>
                      <a:r>
                        <a:rPr lang="en-US" sz="1800" dirty="0">
                          <a:latin typeface="Avenir Next LT Pro" panose="020B0504020202020204" pitchFamily="34" charset="0"/>
                        </a:rPr>
                        <a:t>Brief Intervention</a:t>
                      </a:r>
                    </a:p>
                  </a:txBody>
                  <a:tcPr anchor="ctr">
                    <a:lnL>
                      <a:noFill/>
                    </a:lnL>
                    <a:lnR w="12700" cap="flat" cmpd="sng" algn="ctr">
                      <a:solidFill>
                        <a:srgbClr val="032F5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rtl="0">
                        <a:lnSpc>
                          <a:spcPct val="100000"/>
                        </a:lnSpc>
                        <a:spcBef>
                          <a:spcPts val="0"/>
                        </a:spcBef>
                        <a:spcAft>
                          <a:spcPts val="0"/>
                        </a:spcAft>
                        <a:buClrTx/>
                        <a:buSzTx/>
                        <a:buFontTx/>
                        <a:buNone/>
                      </a:pPr>
                      <a:r>
                        <a:rPr lang="en-US" sz="1800" b="0" dirty="0">
                          <a:latin typeface="Avenir Next LT Pro"/>
                        </a:rPr>
                        <a:t>The family has time to ask questions and determine what to discuss with the nurse. </a:t>
                      </a:r>
                    </a:p>
                  </a:txBody>
                  <a:tcPr anchor="ctr">
                    <a:lnL w="12700" cap="flat" cmpd="sng" algn="ctr">
                      <a:solidFill>
                        <a:srgbClr val="032F54"/>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19448"/>
                  </a:ext>
                </a:extLst>
              </a:tr>
              <a:tr h="690719">
                <a:tc>
                  <a:txBody>
                    <a:bodyPr/>
                    <a:lstStyle/>
                    <a:p>
                      <a:pPr algn="r"/>
                      <a:r>
                        <a:rPr lang="en-US" sz="1800" dirty="0">
                          <a:latin typeface="Avenir Next LT Pro" panose="020B0504020202020204" pitchFamily="34" charset="0"/>
                        </a:rPr>
                        <a:t>Referrals to Address </a:t>
                      </a:r>
                    </a:p>
                    <a:p>
                      <a:pPr algn="r"/>
                      <a:r>
                        <a:rPr lang="en-US" sz="1800" dirty="0">
                          <a:latin typeface="Avenir Next LT Pro" panose="020B0504020202020204" pitchFamily="34" charset="0"/>
                        </a:rPr>
                        <a:t>Identified Needs</a:t>
                      </a:r>
                    </a:p>
                  </a:txBody>
                  <a:tcPr anchor="ctr">
                    <a:lnL>
                      <a:noFill/>
                    </a:lnL>
                    <a:lnR w="12700" cap="flat" cmpd="sng" algn="ctr">
                      <a:solidFill>
                        <a:srgbClr val="032F54"/>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Avenir Next LT Pro" panose="020B0504020202020204" pitchFamily="34" charset="0"/>
                        </a:rPr>
                        <a:t>Nurse initiates referrals to the network of community providers and local services the family identified as a need. </a:t>
                      </a:r>
                    </a:p>
                  </a:txBody>
                  <a:tcPr anchor="ctr">
                    <a:lnL w="12700" cap="flat" cmpd="sng" algn="ctr">
                      <a:solidFill>
                        <a:srgbClr val="032F54"/>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74581283"/>
                  </a:ext>
                </a:extLst>
              </a:tr>
            </a:tbl>
          </a:graphicData>
        </a:graphic>
      </p:graphicFrame>
    </p:spTree>
    <p:extLst>
      <p:ext uri="{BB962C8B-B14F-4D97-AF65-F5344CB8AC3E}">
        <p14:creationId xmlns:p14="http://schemas.microsoft.com/office/powerpoint/2010/main" val="1892121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2DF1F-1377-25B1-DDD7-1783760FB11F}"/>
              </a:ext>
            </a:extLst>
          </p:cNvPr>
          <p:cNvSpPr>
            <a:spLocks noGrp="1"/>
          </p:cNvSpPr>
          <p:nvPr>
            <p:ph type="title"/>
          </p:nvPr>
        </p:nvSpPr>
        <p:spPr/>
        <p:txBody>
          <a:bodyPr>
            <a:normAutofit/>
          </a:bodyPr>
          <a:lstStyle/>
          <a:p>
            <a:r>
              <a:rPr lang="en-US" sz="3200" dirty="0">
                <a:latin typeface="Avenir Next LT Pro"/>
                <a:cs typeface="Arial"/>
              </a:rPr>
              <a:t>Follow-up phone call</a:t>
            </a:r>
          </a:p>
        </p:txBody>
      </p:sp>
      <p:sp>
        <p:nvSpPr>
          <p:cNvPr id="3" name="Content Placeholder 2">
            <a:extLst>
              <a:ext uri="{FF2B5EF4-FFF2-40B4-BE49-F238E27FC236}">
                <a16:creationId xmlns:a16="http://schemas.microsoft.com/office/drawing/2014/main" id="{889A3219-2C42-C0DF-D4D7-CA20BC245B52}"/>
              </a:ext>
            </a:extLst>
          </p:cNvPr>
          <p:cNvSpPr>
            <a:spLocks noGrp="1"/>
          </p:cNvSpPr>
          <p:nvPr>
            <p:ph idx="1"/>
          </p:nvPr>
        </p:nvSpPr>
        <p:spPr>
          <a:xfrm>
            <a:off x="593725" y="1353795"/>
            <a:ext cx="10972800" cy="4703031"/>
          </a:xfrm>
        </p:spPr>
        <p:txBody>
          <a:bodyPr vert="horz" lIns="0" tIns="45720" rIns="0" bIns="45720" rtlCol="0" anchor="t">
            <a:normAutofit/>
          </a:bodyPr>
          <a:lstStyle/>
          <a:p>
            <a:r>
              <a:rPr lang="en-US" sz="2200" dirty="0">
                <a:latin typeface="Avenir Next LT Pro"/>
                <a:cs typeface="Arial"/>
              </a:rPr>
              <a:t>All caregivers are contacted 2-3 weeks after their home visit.</a:t>
            </a:r>
          </a:p>
          <a:p>
            <a:r>
              <a:rPr lang="en-US" sz="2200" dirty="0">
                <a:latin typeface="Avenir Next LT Pro"/>
                <a:cs typeface="Arial"/>
              </a:rPr>
              <a:t>The goals of the follow-up phone call are to:</a:t>
            </a:r>
          </a:p>
          <a:p>
            <a:pPr marL="914400" lvl="1" indent="-457200">
              <a:buFont typeface="Courier New" panose="020B0604020202020204" pitchFamily="34" charset="0"/>
              <a:buChar char="o"/>
            </a:pPr>
            <a:r>
              <a:rPr lang="en-US" sz="2200" dirty="0">
                <a:latin typeface="Avenir Next LT Pro"/>
                <a:cs typeface="Arial"/>
              </a:rPr>
              <a:t>Check-in with the caregiver on any questions or concerns. </a:t>
            </a:r>
          </a:p>
          <a:p>
            <a:pPr marL="914400" lvl="1" indent="-457200">
              <a:buFont typeface="Courier New" panose="020B0604020202020204" pitchFamily="34" charset="0"/>
              <a:buChar char="o"/>
            </a:pPr>
            <a:r>
              <a:rPr lang="en-US" sz="2200" dirty="0">
                <a:latin typeface="Avenir Next LT Pro"/>
                <a:cs typeface="Arial"/>
              </a:rPr>
              <a:t>Document outcomes of any referrals made during the home visit. </a:t>
            </a:r>
          </a:p>
          <a:p>
            <a:pPr marL="914400" lvl="1" indent="-457200">
              <a:buFont typeface="Courier New" panose="020B0604020202020204" pitchFamily="34" charset="0"/>
              <a:buChar char="o"/>
            </a:pPr>
            <a:r>
              <a:rPr lang="en-US" sz="2200" dirty="0">
                <a:latin typeface="Avenir Next LT Pro"/>
                <a:cs typeface="Arial"/>
              </a:rPr>
              <a:t>Offer additional information or referrals as needed</a:t>
            </a:r>
          </a:p>
          <a:p>
            <a:pPr marL="1371600" lvl="2" indent="-285750">
              <a:lnSpc>
                <a:spcPct val="113999"/>
              </a:lnSpc>
              <a:buFont typeface="Wingdings" panose="020B0604020202020204" pitchFamily="34" charset="0"/>
              <a:buChar char="§"/>
            </a:pPr>
            <a:r>
              <a:rPr lang="en-US" sz="2200" dirty="0">
                <a:latin typeface="Avenir Next LT Pro"/>
                <a:cs typeface="Arial"/>
              </a:rPr>
              <a:t>(e.g., if a new concern has emerged since home visit or if a concern identified during visit has persisted or worsened).</a:t>
            </a:r>
          </a:p>
          <a:p>
            <a:endParaRPr lang="en-US" sz="2200" dirty="0"/>
          </a:p>
        </p:txBody>
      </p:sp>
      <p:sp>
        <p:nvSpPr>
          <p:cNvPr id="5" name="Rectangle 4">
            <a:extLst>
              <a:ext uri="{FF2B5EF4-FFF2-40B4-BE49-F238E27FC236}">
                <a16:creationId xmlns:a16="http://schemas.microsoft.com/office/drawing/2014/main" id="{59C30791-9CED-202E-BB64-80EFB196D14F}"/>
              </a:ext>
            </a:extLst>
          </p:cNvPr>
          <p:cNvSpPr/>
          <p:nvPr/>
        </p:nvSpPr>
        <p:spPr>
          <a:xfrm>
            <a:off x="4330459" y="5074851"/>
            <a:ext cx="2456597" cy="421009"/>
          </a:xfrm>
          <a:prstGeom prst="rect">
            <a:avLst/>
          </a:prstGeom>
          <a:solidFill>
            <a:srgbClr val="032F5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latin typeface="Avenir Next LT Pro" panose="020B0504020202020204" pitchFamily="34" charset="0"/>
              </a:rPr>
              <a:t>Questions? </a:t>
            </a:r>
          </a:p>
        </p:txBody>
      </p:sp>
    </p:spTree>
    <p:extLst>
      <p:ext uri="{BB962C8B-B14F-4D97-AF65-F5344CB8AC3E}">
        <p14:creationId xmlns:p14="http://schemas.microsoft.com/office/powerpoint/2010/main" val="1439745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21D112-1C9E-850F-8619-10D51AA72591}"/>
              </a:ext>
            </a:extLst>
          </p:cNvPr>
          <p:cNvSpPr>
            <a:spLocks noGrp="1"/>
          </p:cNvSpPr>
          <p:nvPr>
            <p:ph type="title"/>
          </p:nvPr>
        </p:nvSpPr>
        <p:spPr/>
        <p:txBody>
          <a:bodyPr>
            <a:normAutofit/>
          </a:bodyPr>
          <a:lstStyle/>
          <a:p>
            <a:r>
              <a:rPr lang="en-US" sz="3200" dirty="0">
                <a:latin typeface="Avenir Next LT Pro"/>
                <a:cs typeface="Arial"/>
              </a:rPr>
              <a:t>Advisory Committee areas of focus</a:t>
            </a:r>
            <a:endParaRPr lang="en-US" sz="3200" dirty="0"/>
          </a:p>
        </p:txBody>
      </p:sp>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19</a:t>
            </a:fld>
            <a:endParaRPr lang="en-US"/>
          </a:p>
        </p:txBody>
      </p:sp>
      <p:graphicFrame>
        <p:nvGraphicFramePr>
          <p:cNvPr id="3" name="Content Placeholder 2">
            <a:extLst>
              <a:ext uri="{FF2B5EF4-FFF2-40B4-BE49-F238E27FC236}">
                <a16:creationId xmlns:a16="http://schemas.microsoft.com/office/drawing/2014/main" id="{D9396BFB-9B9B-E38D-B043-9ECF377865F1}"/>
              </a:ext>
            </a:extLst>
          </p:cNvPr>
          <p:cNvGraphicFramePr>
            <a:graphicFrameLocks noGrp="1"/>
          </p:cNvGraphicFramePr>
          <p:nvPr>
            <p:ph idx="4294967295"/>
            <p:extLst>
              <p:ext uri="{D42A27DB-BD31-4B8C-83A1-F6EECF244321}">
                <p14:modId xmlns:p14="http://schemas.microsoft.com/office/powerpoint/2010/main" val="1444933450"/>
              </p:ext>
            </p:extLst>
          </p:nvPr>
        </p:nvGraphicFramePr>
        <p:xfrm>
          <a:off x="301469" y="1384050"/>
          <a:ext cx="11776111" cy="3383280"/>
        </p:xfrm>
        <a:graphic>
          <a:graphicData uri="http://schemas.openxmlformats.org/drawingml/2006/table">
            <a:tbl>
              <a:tblPr firstRow="1" bandRow="1">
                <a:tableStyleId>{0E3FDE45-AF77-4B5C-9715-49D594BDF05E}</a:tableStyleId>
              </a:tblPr>
              <a:tblGrid>
                <a:gridCol w="1090013">
                  <a:extLst>
                    <a:ext uri="{9D8B030D-6E8A-4147-A177-3AD203B41FA5}">
                      <a16:colId xmlns:a16="http://schemas.microsoft.com/office/drawing/2014/main" val="2989653057"/>
                    </a:ext>
                  </a:extLst>
                </a:gridCol>
                <a:gridCol w="1140475">
                  <a:extLst>
                    <a:ext uri="{9D8B030D-6E8A-4147-A177-3AD203B41FA5}">
                      <a16:colId xmlns:a16="http://schemas.microsoft.com/office/drawing/2014/main" val="2928757708"/>
                    </a:ext>
                  </a:extLst>
                </a:gridCol>
                <a:gridCol w="1645112">
                  <a:extLst>
                    <a:ext uri="{9D8B030D-6E8A-4147-A177-3AD203B41FA5}">
                      <a16:colId xmlns:a16="http://schemas.microsoft.com/office/drawing/2014/main" val="2811267691"/>
                    </a:ext>
                  </a:extLst>
                </a:gridCol>
                <a:gridCol w="1291867">
                  <a:extLst>
                    <a:ext uri="{9D8B030D-6E8A-4147-A177-3AD203B41FA5}">
                      <a16:colId xmlns:a16="http://schemas.microsoft.com/office/drawing/2014/main" val="55885263"/>
                    </a:ext>
                  </a:extLst>
                </a:gridCol>
                <a:gridCol w="1718898">
                  <a:extLst>
                    <a:ext uri="{9D8B030D-6E8A-4147-A177-3AD203B41FA5}">
                      <a16:colId xmlns:a16="http://schemas.microsoft.com/office/drawing/2014/main" val="1394938284"/>
                    </a:ext>
                  </a:extLst>
                </a:gridCol>
                <a:gridCol w="1629917">
                  <a:extLst>
                    <a:ext uri="{9D8B030D-6E8A-4147-A177-3AD203B41FA5}">
                      <a16:colId xmlns:a16="http://schemas.microsoft.com/office/drawing/2014/main" val="137109650"/>
                    </a:ext>
                  </a:extLst>
                </a:gridCol>
                <a:gridCol w="1382698">
                  <a:extLst>
                    <a:ext uri="{9D8B030D-6E8A-4147-A177-3AD203B41FA5}">
                      <a16:colId xmlns:a16="http://schemas.microsoft.com/office/drawing/2014/main" val="153298219"/>
                    </a:ext>
                  </a:extLst>
                </a:gridCol>
                <a:gridCol w="1877131">
                  <a:extLst>
                    <a:ext uri="{9D8B030D-6E8A-4147-A177-3AD203B41FA5}">
                      <a16:colId xmlns:a16="http://schemas.microsoft.com/office/drawing/2014/main" val="205219995"/>
                    </a:ext>
                  </a:extLst>
                </a:gridCol>
              </a:tblGrid>
              <a:tr h="370840">
                <a:tc>
                  <a:txBody>
                    <a:bodyPr/>
                    <a:lstStyle/>
                    <a:p>
                      <a:pPr algn="ctr"/>
                      <a:r>
                        <a:rPr lang="en-US" sz="1400" b="1" kern="1200">
                          <a:solidFill>
                            <a:schemeClr val="tx1"/>
                          </a:solidFill>
                          <a:effectLst/>
                          <a:latin typeface="Avenir Next LT Pro" panose="020B0504020202020204" pitchFamily="34" charset="0"/>
                        </a:rPr>
                        <a:t>Objective</a:t>
                      </a:r>
                      <a:endParaRPr lang="en-US" sz="1400" b="1" kern="1200">
                        <a:solidFill>
                          <a:schemeClr val="tx1"/>
                        </a:solidFill>
                        <a:effectLst/>
                        <a:latin typeface="Avenir Next LT Pro" panose="020B0504020202020204" pitchFamily="34" charset="0"/>
                        <a:ea typeface="+mn-ea"/>
                        <a:cs typeface="+mn-cs"/>
                      </a:endParaRPr>
                    </a:p>
                  </a:txBody>
                  <a:tcPr vert="vert270" anchor="ctr"/>
                </a:tc>
                <a:tc>
                  <a:txBody>
                    <a:bodyPr/>
                    <a:lstStyle/>
                    <a:p>
                      <a:pPr algn="l"/>
                      <a:r>
                        <a:rPr lang="en-US" sz="1400" b="0" kern="1200">
                          <a:solidFill>
                            <a:schemeClr val="tx1"/>
                          </a:solidFill>
                          <a:effectLst/>
                          <a:latin typeface="Avenir Next LT Pro"/>
                        </a:rPr>
                        <a:t>Build awareness </a:t>
                      </a:r>
                      <a:endParaRPr lang="en-US" sz="1400" b="0" kern="1200">
                        <a:solidFill>
                          <a:schemeClr val="tx1"/>
                        </a:solidFill>
                        <a:effectLst/>
                        <a:latin typeface="Avenir Next LT Pro"/>
                        <a:ea typeface="+mn-ea"/>
                        <a:cs typeface="+mn-cs"/>
                      </a:endParaRPr>
                    </a:p>
                  </a:txBody>
                  <a:tcPr anchor="ctr"/>
                </a:tc>
                <a:tc>
                  <a:txBody>
                    <a:bodyPr/>
                    <a:lstStyle/>
                    <a:p>
                      <a:pPr algn="l"/>
                      <a:r>
                        <a:rPr lang="en-US" sz="1400" b="0" kern="1200">
                          <a:solidFill>
                            <a:schemeClr val="tx1"/>
                          </a:solidFill>
                          <a:effectLst/>
                          <a:latin typeface="Avenir Next LT Pro"/>
                        </a:rPr>
                        <a:t>Community engagement in services and system coordination</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Workforce training and capacity </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Workforce recruitment and retention</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Quality monitoring and program evaluation strategy</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Equity in utilization and experience</a:t>
                      </a:r>
                      <a:endParaRPr lang="en-US" sz="1400" b="0">
                        <a:latin typeface="Avenir Next LT Pro"/>
                      </a:endParaRPr>
                    </a:p>
                  </a:txBody>
                  <a:tcPr anchor="ctr"/>
                </a:tc>
                <a:tc>
                  <a:txBody>
                    <a:bodyPr/>
                    <a:lstStyle/>
                    <a:p>
                      <a:pPr algn="l"/>
                      <a:r>
                        <a:rPr lang="en-US" sz="1400" b="0" kern="1200">
                          <a:solidFill>
                            <a:schemeClr val="tx1"/>
                          </a:solidFill>
                          <a:effectLst/>
                          <a:latin typeface="Avenir Next LT Pro"/>
                        </a:rPr>
                        <a:t>Timely response to community need and emerging acute issues</a:t>
                      </a:r>
                      <a:endParaRPr lang="en-US" sz="1400" b="0">
                        <a:latin typeface="Avenir Next LT Pro"/>
                      </a:endParaRPr>
                    </a:p>
                  </a:txBody>
                  <a:tcPr anchor="ctr"/>
                </a:tc>
                <a:extLst>
                  <a:ext uri="{0D108BD9-81ED-4DB2-BD59-A6C34878D82A}">
                    <a16:rowId xmlns:a16="http://schemas.microsoft.com/office/drawing/2014/main" val="2193812158"/>
                  </a:ext>
                </a:extLst>
              </a:tr>
              <a:tr h="370840">
                <a:tc>
                  <a:txBody>
                    <a:bodyPr/>
                    <a:lstStyle/>
                    <a:p>
                      <a:pPr algn="ctr"/>
                      <a:r>
                        <a:rPr lang="en-US" sz="1400" b="1">
                          <a:solidFill>
                            <a:srgbClr val="000000"/>
                          </a:solidFill>
                          <a:latin typeface="Avenir Next LT Pro"/>
                        </a:rPr>
                        <a:t>Intended Outcome</a:t>
                      </a:r>
                    </a:p>
                  </a:txBody>
                  <a:tcPr vert="vert270" anchor="ctr"/>
                </a:tc>
                <a:tc>
                  <a:txBody>
                    <a:bodyPr/>
                    <a:lstStyle/>
                    <a:p>
                      <a:pPr algn="l"/>
                      <a:r>
                        <a:rPr lang="en-US" sz="1400" kern="1200">
                          <a:solidFill>
                            <a:srgbClr val="000000"/>
                          </a:solidFill>
                          <a:effectLst/>
                          <a:latin typeface="Avenir Next LT Pro" panose="020B0504020202020204" pitchFamily="34" charset="0"/>
                        </a:rPr>
                        <a:t>Broader reach and higher referral and utilization rates across regions.</a:t>
                      </a:r>
                      <a:endParaRPr lang="en-US" sz="1400">
                        <a:solidFill>
                          <a:srgbClr val="000000"/>
                        </a:solidFill>
                        <a:latin typeface="Avenir Next LT Pro" panose="020B0504020202020204" pitchFamily="34" charset="0"/>
                      </a:endParaRPr>
                    </a:p>
                  </a:txBody>
                  <a:tcPr anchor="ctr"/>
                </a:tc>
                <a:tc>
                  <a:txBody>
                    <a:bodyPr/>
                    <a:lstStyle/>
                    <a:p>
                      <a:pPr algn="l"/>
                      <a:r>
                        <a:rPr lang="en-US" sz="1400" kern="1200">
                          <a:solidFill>
                            <a:srgbClr val="000000"/>
                          </a:solidFill>
                          <a:effectLst/>
                          <a:latin typeface="Avenir Next LT Pro" panose="020B0504020202020204" pitchFamily="34" charset="0"/>
                        </a:rPr>
                        <a:t>Better coordination of community services and referrals. </a:t>
                      </a:r>
                      <a:endParaRPr lang="en-US" sz="1400" kern="1200">
                        <a:solidFill>
                          <a:srgbClr val="000000"/>
                        </a:solidFill>
                        <a:effectLst/>
                        <a:latin typeface="Avenir Next LT Pro" panose="020B0504020202020204" pitchFamily="34" charset="0"/>
                        <a:ea typeface="+mn-ea"/>
                        <a:cs typeface="+mn-cs"/>
                      </a:endParaRPr>
                    </a:p>
                  </a:txBody>
                  <a:tcPr anchor="ctr"/>
                </a:tc>
                <a:tc>
                  <a:txBody>
                    <a:bodyPr/>
                    <a:lstStyle/>
                    <a:p>
                      <a:pPr algn="l"/>
                      <a:r>
                        <a:rPr lang="en-US" sz="1400" kern="1200">
                          <a:solidFill>
                            <a:srgbClr val="000000"/>
                          </a:solidFill>
                          <a:effectLst/>
                          <a:latin typeface="Avenir Next LT Pro" panose="020B0504020202020204" pitchFamily="34" charset="0"/>
                        </a:rPr>
                        <a:t>Consistent, high-quality, family-centered service delivery.</a:t>
                      </a:r>
                      <a:endParaRPr lang="en-US" sz="1400" kern="1200">
                        <a:solidFill>
                          <a:srgbClr val="000000"/>
                        </a:solidFill>
                        <a:effectLst/>
                        <a:latin typeface="Avenir Next LT Pro" panose="020B0504020202020204" pitchFamily="34" charset="0"/>
                        <a:ea typeface="+mn-ea"/>
                        <a:cs typeface="+mn-cs"/>
                      </a:endParaRPr>
                    </a:p>
                  </a:txBody>
                  <a:tcPr anchor="ctr"/>
                </a:tc>
                <a:tc>
                  <a:txBody>
                    <a:bodyPr/>
                    <a:lstStyle/>
                    <a:p>
                      <a:pPr algn="l"/>
                      <a:r>
                        <a:rPr lang="en-US" sz="1400" kern="1200">
                          <a:solidFill>
                            <a:srgbClr val="000000"/>
                          </a:solidFill>
                          <a:effectLst/>
                          <a:latin typeface="Avenir Next LT Pro" panose="020B0504020202020204" pitchFamily="34" charset="0"/>
                        </a:rPr>
                        <a:t>Achieve adequate staffing to support service expansion.</a:t>
                      </a:r>
                      <a:endParaRPr lang="en-US">
                        <a:latin typeface="Avenir Next LT Pro" panose="020B0504020202020204" pitchFamily="34" charset="0"/>
                      </a:endParaRPr>
                    </a:p>
                    <a:p>
                      <a:pPr lvl="0" algn="l">
                        <a:buNone/>
                      </a:pPr>
                      <a:endParaRPr lang="en-US" sz="1400" kern="1200">
                        <a:solidFill>
                          <a:srgbClr val="000000"/>
                        </a:solidFill>
                        <a:effectLst/>
                        <a:latin typeface="Avenir Next LT Pro" panose="020B0504020202020204" pitchFamily="34" charset="0"/>
                      </a:endParaRPr>
                    </a:p>
                    <a:p>
                      <a:pPr lvl="0" algn="l">
                        <a:buNone/>
                      </a:pPr>
                      <a:r>
                        <a:rPr lang="en-US" sz="1400" kern="1200">
                          <a:solidFill>
                            <a:srgbClr val="000000"/>
                          </a:solidFill>
                          <a:effectLst/>
                          <a:latin typeface="Avenir Next LT Pro" panose="020B0504020202020204" pitchFamily="34" charset="0"/>
                        </a:rPr>
                        <a:t>Improved staff stability and workforce diversity.</a:t>
                      </a:r>
                      <a:endParaRPr lang="en-US">
                        <a:latin typeface="Avenir Next LT Pro" panose="020B0504020202020204" pitchFamily="34" charset="0"/>
                      </a:endParaRPr>
                    </a:p>
                  </a:txBody>
                  <a:tcPr anchor="ctr"/>
                </a:tc>
                <a:tc>
                  <a:txBody>
                    <a:bodyPr/>
                    <a:lstStyle/>
                    <a:p>
                      <a:pPr algn="l"/>
                      <a:r>
                        <a:rPr lang="en-US" sz="1400" kern="1200">
                          <a:solidFill>
                            <a:srgbClr val="000000"/>
                          </a:solidFill>
                          <a:effectLst/>
                          <a:latin typeface="Avenir Next LT Pro" panose="020B0504020202020204" pitchFamily="34" charset="0"/>
                        </a:rPr>
                        <a:t>Data-driven program decisions and improved family outcomes.</a:t>
                      </a:r>
                      <a:endParaRPr lang="en-US" sz="1400" kern="1200">
                        <a:solidFill>
                          <a:srgbClr val="000000"/>
                        </a:solidFill>
                        <a:effectLst/>
                        <a:latin typeface="Avenir Next LT Pro" panose="020B0504020202020204" pitchFamily="34" charset="0"/>
                        <a:ea typeface="+mn-ea"/>
                        <a:cs typeface="+mn-cs"/>
                      </a:endParaRPr>
                    </a:p>
                  </a:txBody>
                  <a:tcPr anchor="ctr"/>
                </a:tc>
                <a:tc>
                  <a:txBody>
                    <a:bodyPr/>
                    <a:lstStyle/>
                    <a:p>
                      <a:pPr algn="l"/>
                      <a:r>
                        <a:rPr lang="en-US" sz="1400" kern="1200">
                          <a:solidFill>
                            <a:srgbClr val="000000"/>
                          </a:solidFill>
                          <a:effectLst/>
                          <a:latin typeface="Avenir Next LT Pro" panose="020B0504020202020204" pitchFamily="34" charset="0"/>
                        </a:rPr>
                        <a:t>More equitable participation and outcomes across all families and regions.</a:t>
                      </a:r>
                      <a:endParaRPr lang="en-US" sz="1400" kern="1200">
                        <a:solidFill>
                          <a:srgbClr val="000000"/>
                        </a:solidFill>
                        <a:effectLst/>
                        <a:latin typeface="Avenir Next LT Pro" panose="020B0504020202020204" pitchFamily="34" charset="0"/>
                        <a:ea typeface="+mn-ea"/>
                        <a:cs typeface="+mn-cs"/>
                      </a:endParaRPr>
                    </a:p>
                  </a:txBody>
                  <a:tcPr anchor="ctr"/>
                </a:tc>
                <a:tc>
                  <a:txBody>
                    <a:bodyPr/>
                    <a:lstStyle/>
                    <a:p>
                      <a:pPr algn="l"/>
                      <a:r>
                        <a:rPr lang="en-US" sz="1400" kern="1200">
                          <a:solidFill>
                            <a:srgbClr val="000000"/>
                          </a:solidFill>
                          <a:effectLst/>
                          <a:latin typeface="Avenir Next LT Pro" panose="020B0504020202020204" pitchFamily="34" charset="0"/>
                        </a:rPr>
                        <a:t>Welcome Family becomes a trusted source of accurate public health information which can be leveraged to connect with families directly aligning with public health priorities. </a:t>
                      </a:r>
                      <a:endParaRPr lang="en-US" sz="1400" kern="1200">
                        <a:solidFill>
                          <a:srgbClr val="000000"/>
                        </a:solidFill>
                        <a:effectLst/>
                        <a:latin typeface="Avenir Next LT Pro" panose="020B0504020202020204" pitchFamily="34" charset="0"/>
                        <a:ea typeface="+mn-ea"/>
                        <a:cs typeface="+mn-cs"/>
                      </a:endParaRPr>
                    </a:p>
                  </a:txBody>
                  <a:tcPr anchor="ctr"/>
                </a:tc>
                <a:extLst>
                  <a:ext uri="{0D108BD9-81ED-4DB2-BD59-A6C34878D82A}">
                    <a16:rowId xmlns:a16="http://schemas.microsoft.com/office/drawing/2014/main" val="4240123526"/>
                  </a:ext>
                </a:extLst>
              </a:tr>
            </a:tbl>
          </a:graphicData>
        </a:graphic>
      </p:graphicFrame>
    </p:spTree>
    <p:extLst>
      <p:ext uri="{BB962C8B-B14F-4D97-AF65-F5344CB8AC3E}">
        <p14:creationId xmlns:p14="http://schemas.microsoft.com/office/powerpoint/2010/main" val="2142599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E3AC3-FE7E-7B75-3A92-FCDD3EC4B1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46CEC6-DE96-9B88-7816-F26AD5F7D85F}"/>
              </a:ext>
            </a:extLst>
          </p:cNvPr>
          <p:cNvSpPr>
            <a:spLocks noGrp="1"/>
          </p:cNvSpPr>
          <p:nvPr>
            <p:ph type="title"/>
          </p:nvPr>
        </p:nvSpPr>
        <p:spPr/>
        <p:txBody>
          <a:bodyPr>
            <a:normAutofit/>
          </a:bodyPr>
          <a:lstStyle/>
          <a:p>
            <a:r>
              <a:rPr lang="en-US" sz="3200" dirty="0">
                <a:latin typeface="Avenir Next LT Pro"/>
                <a:cs typeface="Arial"/>
              </a:rPr>
              <a:t>Looking Ahead</a:t>
            </a:r>
            <a:endParaRPr lang="en-US" sz="3200" dirty="0">
              <a:solidFill>
                <a:srgbClr val="FF0000"/>
              </a:solidFill>
              <a:latin typeface="Avenir Next LT Pro"/>
              <a:cs typeface="Arial"/>
            </a:endParaRPr>
          </a:p>
        </p:txBody>
      </p:sp>
      <p:pic>
        <p:nvPicPr>
          <p:cNvPr id="9" name="Picture 8" descr="Stethoscope on green background">
            <a:extLst>
              <a:ext uri="{FF2B5EF4-FFF2-40B4-BE49-F238E27FC236}">
                <a16:creationId xmlns:a16="http://schemas.microsoft.com/office/drawing/2014/main" id="{959D3730-0874-054D-74DE-DDF5EA39F7CB}"/>
              </a:ext>
            </a:extLst>
          </p:cNvPr>
          <p:cNvPicPr>
            <a:picLocks noChangeAspect="1"/>
          </p:cNvPicPr>
          <p:nvPr/>
        </p:nvPicPr>
        <p:blipFill>
          <a:blip r:embed="rId3">
            <a:duotone>
              <a:schemeClr val="accent1">
                <a:shade val="45000"/>
                <a:satMod val="135000"/>
              </a:schemeClr>
              <a:prstClr val="white"/>
            </a:duotone>
          </a:blip>
          <a:srcRect r="18737"/>
          <a:stretch>
            <a:fillRect/>
          </a:stretch>
        </p:blipFill>
        <p:spPr>
          <a:xfrm>
            <a:off x="0" y="986972"/>
            <a:ext cx="7373257" cy="5515428"/>
          </a:xfrm>
          <a:prstGeom prst="rect">
            <a:avLst/>
          </a:prstGeom>
        </p:spPr>
      </p:pic>
      <p:sp>
        <p:nvSpPr>
          <p:cNvPr id="7" name="TextBox 6">
            <a:extLst>
              <a:ext uri="{FF2B5EF4-FFF2-40B4-BE49-F238E27FC236}">
                <a16:creationId xmlns:a16="http://schemas.microsoft.com/office/drawing/2014/main" id="{048BEDC9-D364-6DED-BA2B-4A37292E03F4}"/>
              </a:ext>
            </a:extLst>
          </p:cNvPr>
          <p:cNvSpPr txBox="1"/>
          <p:nvPr/>
        </p:nvSpPr>
        <p:spPr>
          <a:xfrm>
            <a:off x="7770750" y="2029306"/>
            <a:ext cx="6096000"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32E53"/>
                </a:solidFill>
                <a:latin typeface="Avenir Next LT Pro"/>
                <a:ea typeface="+mn-lt"/>
                <a:cs typeface="+mn-lt"/>
              </a:rPr>
              <a:t>Meeting dates and times: </a:t>
            </a:r>
          </a:p>
          <a:p>
            <a:r>
              <a:rPr lang="en-US" sz="2000">
                <a:solidFill>
                  <a:srgbClr val="032E53"/>
                </a:solidFill>
                <a:latin typeface="Avenir Next LT Pro"/>
                <a:ea typeface="+mn-lt"/>
                <a:cs typeface="+mn-lt"/>
              </a:rPr>
              <a:t>Mondays at 2pm EST</a:t>
            </a:r>
          </a:p>
          <a:p>
            <a:pPr marL="285750" indent="-285750">
              <a:buFont typeface="Arial"/>
              <a:buChar char="•"/>
            </a:pPr>
            <a:r>
              <a:rPr lang="en-US" sz="2000">
                <a:solidFill>
                  <a:srgbClr val="032E53"/>
                </a:solidFill>
                <a:latin typeface="Avenir Next LT Pro"/>
                <a:ea typeface="+mn-lt"/>
                <a:cs typeface="+mn-lt"/>
              </a:rPr>
              <a:t>September 14, 2026</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October 19, 2026*** </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November 9, 2026</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December 14, 2026</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January 11, 2027</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February 8, 2027</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March 8, 2027</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April 12, 2027</a:t>
            </a:r>
            <a:endParaRPr lang="en-US" sz="2000">
              <a:solidFill>
                <a:srgbClr val="032E53"/>
              </a:solidFill>
              <a:latin typeface="Avenir Next LT Pro"/>
              <a:ea typeface="Calibri" panose="020F0502020204030204"/>
              <a:cs typeface="Calibri" panose="020F0502020204030204"/>
            </a:endParaRPr>
          </a:p>
          <a:p>
            <a:pPr marL="285750" indent="-285750">
              <a:buFont typeface="Arial"/>
              <a:buChar char="•"/>
            </a:pPr>
            <a:r>
              <a:rPr lang="en-US" sz="2000">
                <a:solidFill>
                  <a:srgbClr val="032E53"/>
                </a:solidFill>
                <a:latin typeface="Avenir Next LT Pro"/>
                <a:ea typeface="+mn-lt"/>
                <a:cs typeface="+mn-lt"/>
              </a:rPr>
              <a:t>May 10, 2027</a:t>
            </a:r>
            <a:endParaRPr lang="en-US" sz="2000">
              <a:solidFill>
                <a:srgbClr val="032E53"/>
              </a:solidFill>
              <a:latin typeface="Avenir Next LT Pro"/>
              <a:ea typeface="Calibri" panose="020F0502020204030204"/>
              <a:cs typeface="Calibri" panose="020F0502020204030204"/>
            </a:endParaRPr>
          </a:p>
        </p:txBody>
      </p:sp>
    </p:spTree>
    <p:extLst>
      <p:ext uri="{BB962C8B-B14F-4D97-AF65-F5344CB8AC3E}">
        <p14:creationId xmlns:p14="http://schemas.microsoft.com/office/powerpoint/2010/main" val="2520927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D44A-9941-67D2-D0FC-5D19762AB5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14A6F9-9FA8-D2B0-B8FE-AF042A798A3D}"/>
              </a:ext>
            </a:extLst>
          </p:cNvPr>
          <p:cNvSpPr>
            <a:spLocks/>
          </p:cNvSpPr>
          <p:nvPr/>
        </p:nvSpPr>
        <p:spPr>
          <a:xfrm>
            <a:off x="658590" y="4280338"/>
            <a:ext cx="6236678" cy="9993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chemeClr val="accent1">
                    <a:lumMod val="49000"/>
                  </a:schemeClr>
                </a:solidFill>
                <a:effectLst/>
                <a:uLnTx/>
                <a:uFillTx/>
                <a:latin typeface="Avenir Next LT Pro"/>
                <a:ea typeface="+mj-ea"/>
                <a:cs typeface="+mj-cs"/>
              </a:rPr>
              <a:t>Welcome Family Statewide Expansion Advisory Committee </a:t>
            </a:r>
            <a:endParaRPr kumimoji="0" lang="en-US" sz="4000" b="1" i="0" u="none" strike="noStrike" kern="1200" cap="none" spc="0" normalizeH="0" baseline="0" noProof="0">
              <a:ln>
                <a:noFill/>
              </a:ln>
              <a:solidFill>
                <a:srgbClr val="005B96"/>
              </a:solidFill>
              <a:effectLst/>
              <a:uLnTx/>
              <a:uFillTx/>
              <a:latin typeface="Avenir Next" panose="020B0503020202020204" pitchFamily="34" charset="0"/>
              <a:ea typeface="+mj-ea"/>
              <a:cs typeface="+mj-cs"/>
            </a:endParaRPr>
          </a:p>
        </p:txBody>
      </p:sp>
      <p:sp>
        <p:nvSpPr>
          <p:cNvPr id="5" name="Subtitle 4">
            <a:extLst>
              <a:ext uri="{FF2B5EF4-FFF2-40B4-BE49-F238E27FC236}">
                <a16:creationId xmlns:a16="http://schemas.microsoft.com/office/drawing/2014/main" id="{198D3854-3EE2-6EEB-EA00-0D2C9C5E089E}"/>
              </a:ext>
            </a:extLst>
          </p:cNvPr>
          <p:cNvSpPr>
            <a:spLocks noGrp="1"/>
          </p:cNvSpPr>
          <p:nvPr>
            <p:ph type="title" idx="4294967295"/>
          </p:nvPr>
        </p:nvSpPr>
        <p:spPr>
          <a:xfrm>
            <a:off x="658813" y="3327400"/>
            <a:ext cx="9144000" cy="16557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1" i="0" u="none" strike="noStrike" kern="1200" cap="none" spc="0" normalizeH="0" baseline="0" noProof="0">
                <a:ln>
                  <a:noFill/>
                </a:ln>
                <a:solidFill>
                  <a:schemeClr val="accent1"/>
                </a:solidFill>
                <a:effectLst/>
                <a:uLnTx/>
                <a:uFillTx/>
                <a:latin typeface="Avenir Next LT Pro"/>
                <a:ea typeface="Source Sans Pro"/>
                <a:cs typeface="+mn-cs"/>
              </a:rPr>
              <a:t>Thank you! </a:t>
            </a:r>
            <a:endParaRPr kumimoji="0" lang="en-US" sz="6600" b="1" i="0" u="none" strike="noStrike" kern="1200" cap="none" spc="0" normalizeH="0" baseline="0" noProof="0">
              <a:ln>
                <a:noFill/>
              </a:ln>
              <a:solidFill>
                <a:schemeClr val="accent1"/>
              </a:solidFill>
              <a:effectLst/>
              <a:uLnTx/>
              <a:uFillTx/>
              <a:latin typeface="Avenir Next LT Pro"/>
              <a:ea typeface="Source Sans Pro" panose="020B0503030403020204" pitchFamily="34" charset="0"/>
              <a:cs typeface="+mn-cs"/>
            </a:endParaRPr>
          </a:p>
        </p:txBody>
      </p:sp>
    </p:spTree>
    <p:extLst>
      <p:ext uri="{BB962C8B-B14F-4D97-AF65-F5344CB8AC3E}">
        <p14:creationId xmlns:p14="http://schemas.microsoft.com/office/powerpoint/2010/main" val="3075896017"/>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025B95"/>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FHN PPT template" id="{C5C04DC3-7813-4D48-B5F1-7AB289CFD447}" vid="{0C8EA7D6-339F-544C-9B92-B542AB6913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f58af1f-13b0-48c0-8254-855478aebda6" xsi:nil="true"/>
    <lcf76f155ced4ddcb4097134ff3c332f xmlns="af3f551c-2d02-4759-aff4-6c3c0e9785a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68182E55F23B44BA2760F944DE1F463" ma:contentTypeVersion="17" ma:contentTypeDescription="Create a new document." ma:contentTypeScope="" ma:versionID="6378d88418017b9fb3e893e9f437d24a">
  <xsd:schema xmlns:xsd="http://www.w3.org/2001/XMLSchema" xmlns:xs="http://www.w3.org/2001/XMLSchema" xmlns:p="http://schemas.microsoft.com/office/2006/metadata/properties" xmlns:ns2="af3f551c-2d02-4759-aff4-6c3c0e9785a5" xmlns:ns3="0f58af1f-13b0-48c0-8254-855478aebda6" targetNamespace="http://schemas.microsoft.com/office/2006/metadata/properties" ma:root="true" ma:fieldsID="80150a591f214b69ffa8414087af6960" ns2:_="" ns3:_="">
    <xsd:import namespace="af3f551c-2d02-4759-aff4-6c3c0e9785a5"/>
    <xsd:import namespace="0f58af1f-13b0-48c0-8254-855478aebd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3f551c-2d02-4759-aff4-6c3c0e9785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58af1f-13b0-48c0-8254-855478aebd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91467b20-a82e-4407-9ba5-ba77c5e1dd5c}" ma:internalName="TaxCatchAll" ma:showField="CatchAllData" ma:web="0f58af1f-13b0-48c0-8254-855478aebd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1C3D4E-0D80-4B3F-A804-581C9E54DF3D}">
  <ds:schemaRefs>
    <ds:schemaRef ds:uri="http://purl.org/dc/dcmitype/"/>
    <ds:schemaRef ds:uri="http://schemas.microsoft.com/office/2006/documentManagement/types"/>
    <ds:schemaRef ds:uri="http://purl.org/dc/elements/1.1/"/>
    <ds:schemaRef ds:uri="0f58af1f-13b0-48c0-8254-855478aebda6"/>
    <ds:schemaRef ds:uri="http://schemas.microsoft.com/office/infopath/2007/PartnerControls"/>
    <ds:schemaRef ds:uri="af3f551c-2d02-4759-aff4-6c3c0e9785a5"/>
    <ds:schemaRef ds:uri="http://purl.org/dc/terms/"/>
    <ds:schemaRef ds:uri="http://www.w3.org/XML/1998/namespac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E946340E-C1AE-4559-8568-6906F4A66E01}">
  <ds:schemaRefs>
    <ds:schemaRef ds:uri="http://schemas.microsoft.com/sharepoint/v3/contenttype/forms"/>
  </ds:schemaRefs>
</ds:datastoreItem>
</file>

<file path=customXml/itemProps3.xml><?xml version="1.0" encoding="utf-8"?>
<ds:datastoreItem xmlns:ds="http://schemas.openxmlformats.org/officeDocument/2006/customXml" ds:itemID="{E1066FF1-DE3A-4786-8751-2C5236AD1955}">
  <ds:schemaRefs>
    <ds:schemaRef ds:uri="0f58af1f-13b0-48c0-8254-855478aebda6"/>
    <ds:schemaRef ds:uri="af3f551c-2d02-4759-aff4-6c3c0e9785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192</TotalTime>
  <Words>1781</Words>
  <Application>Microsoft Office PowerPoint</Application>
  <PresentationFormat>Widescreen</PresentationFormat>
  <Paragraphs>202</Paragraphs>
  <Slides>21</Slides>
  <Notes>21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Avenir Next</vt:lpstr>
      <vt:lpstr>Aptos</vt:lpstr>
      <vt:lpstr>Arial</vt:lpstr>
      <vt:lpstr>Avenir Next LT Pro</vt:lpstr>
      <vt:lpstr>Calibri</vt:lpstr>
      <vt:lpstr>Calibri Light</vt:lpstr>
      <vt:lpstr>Courier New</vt:lpstr>
      <vt:lpstr>Franklin Gothic Book</vt:lpstr>
      <vt:lpstr>Source Sans Pro</vt:lpstr>
      <vt:lpstr>Wingdings</vt:lpstr>
      <vt:lpstr>Office Theme</vt:lpstr>
      <vt:lpstr>Welcome Family Statewide Expansion Advisory Committee </vt:lpstr>
      <vt:lpstr>Welcome and DPH BFHN Team Introductions</vt:lpstr>
      <vt:lpstr>August 2026 Meeting Objectives </vt:lpstr>
      <vt:lpstr>August 2026 Agenda: Welcome Family Model and Statewide Expansion – Knowledge Building </vt:lpstr>
      <vt:lpstr>Active participation today!</vt:lpstr>
      <vt:lpstr>Active participation today! (continued)</vt:lpstr>
      <vt:lpstr>Summary of July Input </vt:lpstr>
      <vt:lpstr>Welcome Family: Building Further Understanding </vt:lpstr>
      <vt:lpstr>Statutory Universal Postpartum Home Visiting Services</vt:lpstr>
      <vt:lpstr>Statutory requirements for universal postpartum home visiting services</vt:lpstr>
      <vt:lpstr>Identifying hypertensive emergencies</vt:lpstr>
      <vt:lpstr>Promoting connections to local maternal and child health programs</vt:lpstr>
      <vt:lpstr>Welcome Family Goal</vt:lpstr>
      <vt:lpstr>Current Welcome Family programs</vt:lpstr>
      <vt:lpstr>Example of Current Program Structures at Procured Agencies</vt:lpstr>
      <vt:lpstr>Referral process into Welcome Family </vt:lpstr>
      <vt:lpstr>90-Minute, Nurse led, Welcome Family Visit Components</vt:lpstr>
      <vt:lpstr>Follow-up phone call</vt:lpstr>
      <vt:lpstr>Advisory Committee areas of focus</vt:lpstr>
      <vt:lpstr>Looking Ahead</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Aynsley Chaneco</dc:creator>
  <cp:lastModifiedBy>Chaneco, Aynsley</cp:lastModifiedBy>
  <cp:revision>74</cp:revision>
  <dcterms:created xsi:type="dcterms:W3CDTF">2025-12-23T21:05:21Z</dcterms:created>
  <dcterms:modified xsi:type="dcterms:W3CDTF">2026-08-11T13:32:47Z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0x010100968182E55F23B44BA2760F944DE1F463</vt:lpwstr>
  </property>
  <property fmtid="{D5CDD505-2E9C-101B-9397-08002B2CF9AE}" pid="3" name="MediaServiceImageTags">
    <vt:lpwstr/>
  </property>
</Properties>
</file>