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76" r:id="rId3"/>
    <p:sldMasterId id="2147483689" r:id="rId4"/>
    <p:sldMasterId id="2147483701" r:id="rId5"/>
  </p:sldMasterIdLst>
  <p:notesMasterIdLst>
    <p:notesMasterId r:id="rId58"/>
  </p:notesMasterIdLst>
  <p:sldIdLst>
    <p:sldId id="257" r:id="rId6"/>
    <p:sldId id="270" r:id="rId7"/>
    <p:sldId id="927" r:id="rId8"/>
    <p:sldId id="271" r:id="rId9"/>
    <p:sldId id="925" r:id="rId10"/>
    <p:sldId id="811" r:id="rId11"/>
    <p:sldId id="809" r:id="rId12"/>
    <p:sldId id="819" r:id="rId13"/>
    <p:sldId id="820" r:id="rId14"/>
    <p:sldId id="822" r:id="rId15"/>
    <p:sldId id="814" r:id="rId16"/>
    <p:sldId id="821" r:id="rId17"/>
    <p:sldId id="818" r:id="rId18"/>
    <p:sldId id="823" r:id="rId19"/>
    <p:sldId id="256" r:id="rId20"/>
    <p:sldId id="928" r:id="rId21"/>
    <p:sldId id="258" r:id="rId22"/>
    <p:sldId id="259" r:id="rId23"/>
    <p:sldId id="260" r:id="rId24"/>
    <p:sldId id="261" r:id="rId25"/>
    <p:sldId id="262" r:id="rId26"/>
    <p:sldId id="263" r:id="rId27"/>
    <p:sldId id="264" r:id="rId28"/>
    <p:sldId id="929" r:id="rId29"/>
    <p:sldId id="930" r:id="rId30"/>
    <p:sldId id="931" r:id="rId31"/>
    <p:sldId id="932" r:id="rId32"/>
    <p:sldId id="933" r:id="rId33"/>
    <p:sldId id="983" r:id="rId34"/>
    <p:sldId id="1001" r:id="rId35"/>
    <p:sldId id="1002" r:id="rId36"/>
    <p:sldId id="1003" r:id="rId37"/>
    <p:sldId id="4254" r:id="rId38"/>
    <p:sldId id="4255" r:id="rId39"/>
    <p:sldId id="4257" r:id="rId40"/>
    <p:sldId id="4258" r:id="rId41"/>
    <p:sldId id="4256" r:id="rId42"/>
    <p:sldId id="4260" r:id="rId43"/>
    <p:sldId id="4261" r:id="rId44"/>
    <p:sldId id="4262" r:id="rId45"/>
    <p:sldId id="4263" r:id="rId46"/>
    <p:sldId id="4264" r:id="rId47"/>
    <p:sldId id="4265" r:id="rId48"/>
    <p:sldId id="4266" r:id="rId49"/>
    <p:sldId id="4267" r:id="rId50"/>
    <p:sldId id="4268" r:id="rId51"/>
    <p:sldId id="4269" r:id="rId52"/>
    <p:sldId id="4270" r:id="rId53"/>
    <p:sldId id="4259" r:id="rId54"/>
    <p:sldId id="4251" r:id="rId55"/>
    <p:sldId id="4252" r:id="rId56"/>
    <p:sldId id="425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63" d="100"/>
          <a:sy n="63" d="100"/>
        </p:scale>
        <p:origin x="7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072FA-2F42-4BD4-BEAC-C99FA8223B8E}" type="datetimeFigureOut">
              <a:rPr lang="en-US" smtClean="0"/>
              <a:t>9/28/2021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FF53C7-4D2F-40C3-8D55-8D9C91640CF8}" type="slidenum">
              <a:rPr lang="en-US" smtClean="0"/>
              <a:t>‹#›</a:t>
            </a:fld>
            <a:endParaRPr lang="en-US"/>
          </a:p>
        </p:txBody>
      </p:sp>
    </p:spTree>
    <p:extLst>
      <p:ext uri="{BB962C8B-B14F-4D97-AF65-F5344CB8AC3E}">
        <p14:creationId xmlns:p14="http://schemas.microsoft.com/office/powerpoint/2010/main" val="407192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BBDB-52D0-FE4C-8729-D7393D454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0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9E19E-DFE4-43A8-95C2-536F9F179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76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9E19E-DFE4-43A8-95C2-536F9F179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54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9E19E-DFE4-43A8-95C2-536F9F179E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89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8469" y="5000446"/>
            <a:ext cx="5982139" cy="246473"/>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902FC-13A1-4E02-8055-5D86C0003CE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8150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902FC-13A1-4E02-8055-5D86C0003CE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72057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902FC-13A1-4E02-8055-5D86C0003CE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7387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45002"/>
            <a:ext cx="5486400" cy="36369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13509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13509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 name="Google Shape;97;p2:notes"/>
          <p:cNvSpPr txBox="1">
            <a:spLocks noGrp="1"/>
          </p:cNvSpPr>
          <p:nvPr>
            <p:ph type="body" idx="1"/>
          </p:nvPr>
        </p:nvSpPr>
        <p:spPr>
          <a:xfrm>
            <a:off x="685800" y="4445002"/>
            <a:ext cx="5486400" cy="3636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txBox="1">
            <a:spLocks noGrp="1"/>
          </p:cNvSpPr>
          <p:nvPr>
            <p:ph type="sldNum" idx="12"/>
          </p:nvPr>
        </p:nvSpPr>
        <p:spPr>
          <a:xfrm>
            <a:off x="3884613" y="8772525"/>
            <a:ext cx="2971800" cy="46355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13509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5" name="Google Shape;105;p3:notes"/>
          <p:cNvSpPr txBox="1">
            <a:spLocks noGrp="1"/>
          </p:cNvSpPr>
          <p:nvPr>
            <p:ph type="body" idx="1"/>
          </p:nvPr>
        </p:nvSpPr>
        <p:spPr>
          <a:xfrm>
            <a:off x="685800" y="4445002"/>
            <a:ext cx="5486400" cy="3636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884613" y="8772525"/>
            <a:ext cx="2971800" cy="46355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45002"/>
            <a:ext cx="5486400" cy="36369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13509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txBox="1">
            <a:spLocks noGrp="1"/>
          </p:cNvSpPr>
          <p:nvPr>
            <p:ph type="body" idx="1"/>
          </p:nvPr>
        </p:nvSpPr>
        <p:spPr>
          <a:xfrm>
            <a:off x="685800" y="4445002"/>
            <a:ext cx="5486400" cy="36369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5:notes"/>
          <p:cNvSpPr>
            <a:spLocks noGrp="1" noRot="1" noChangeAspect="1"/>
          </p:cNvSpPr>
          <p:nvPr>
            <p:ph type="sldImg" idx="2"/>
          </p:nvPr>
        </p:nvSpPr>
        <p:spPr>
          <a:xfrm>
            <a:off x="1350963" y="1154113"/>
            <a:ext cx="4156075"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376B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85144" y="2130425"/>
            <a:ext cx="8492455" cy="1470025"/>
          </a:xfrm>
        </p:spPr>
        <p:txBody>
          <a:bodyPr/>
          <a:lstStyle>
            <a:lvl1pPr algn="ctr">
              <a:defRPr/>
            </a:lvl1pPr>
          </a:lstStyle>
          <a:p>
            <a:r>
              <a:rPr lang="en-US" dirty="0"/>
              <a:t>Click to edit Master title style</a:t>
            </a:r>
          </a:p>
        </p:txBody>
      </p:sp>
      <p:sp>
        <p:nvSpPr>
          <p:cNvPr id="7" name="Rectangle 6">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9" name="Picture 8">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Tree>
    <p:extLst>
      <p:ext uri="{BB962C8B-B14F-4D97-AF65-F5344CB8AC3E}">
        <p14:creationId xmlns:p14="http://schemas.microsoft.com/office/powerpoint/2010/main" val="419254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1" y="6428097"/>
            <a:ext cx="12192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3958731" y="2370667"/>
            <a:ext cx="7474373" cy="1139296"/>
          </a:xfrm>
        </p:spPr>
        <p:txBody>
          <a:bodyPr anchor="b"/>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3958731" y="3602038"/>
            <a:ext cx="7474373" cy="1024149"/>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92" y="31740"/>
            <a:ext cx="3648809" cy="637224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8731" y="1030024"/>
            <a:ext cx="3178055" cy="1021082"/>
          </a:xfrm>
          <a:prstGeom prst="rect">
            <a:avLst/>
          </a:prstGeom>
        </p:spPr>
      </p:pic>
    </p:spTree>
    <p:extLst>
      <p:ext uri="{BB962C8B-B14F-4D97-AF65-F5344CB8AC3E}">
        <p14:creationId xmlns:p14="http://schemas.microsoft.com/office/powerpoint/2010/main" val="259661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2"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14" y="1565491"/>
            <a:ext cx="12086492" cy="3376389"/>
          </a:xfrm>
          <a:prstGeom prst="rect">
            <a:avLst/>
          </a:prstGeom>
        </p:spPr>
      </p:pic>
      <p:sp>
        <p:nvSpPr>
          <p:cNvPr id="10" name="Rectangle 9"/>
          <p:cNvSpPr/>
          <p:nvPr userDrawn="1"/>
        </p:nvSpPr>
        <p:spPr>
          <a:xfrm>
            <a:off x="0" y="5007162"/>
            <a:ext cx="12192000" cy="14582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4073031" y="5055140"/>
            <a:ext cx="7474373" cy="569648"/>
          </a:xfrm>
        </p:spPr>
        <p:txBody>
          <a:bodyPr anchor="b"/>
          <a:lstStyle>
            <a:lvl1pPr algn="l">
              <a:defRPr sz="24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073031" y="5716864"/>
            <a:ext cx="7474373" cy="499299"/>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Rectangle 10"/>
          <p:cNvSpPr/>
          <p:nvPr userDrawn="1"/>
        </p:nvSpPr>
        <p:spPr>
          <a:xfrm>
            <a:off x="-1" y="6428097"/>
            <a:ext cx="12192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1462" y="344481"/>
            <a:ext cx="3178055" cy="1021082"/>
          </a:xfrm>
          <a:prstGeom prst="rect">
            <a:avLst/>
          </a:prstGeom>
        </p:spPr>
      </p:pic>
    </p:spTree>
    <p:extLst>
      <p:ext uri="{BB962C8B-B14F-4D97-AF65-F5344CB8AC3E}">
        <p14:creationId xmlns:p14="http://schemas.microsoft.com/office/powerpoint/2010/main" val="1520028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sp>
        <p:nvSpPr>
          <p:cNvPr id="17" name="Rectangle 16"/>
          <p:cNvSpPr/>
          <p:nvPr userDrawn="1"/>
        </p:nvSpPr>
        <p:spPr>
          <a:xfrm>
            <a:off x="-4465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BottomPlaceholder"/>
          <p:cNvSpPr>
            <a:spLocks noChangeArrowheads="1"/>
          </p:cNvSpPr>
          <p:nvPr userDrawn="1"/>
        </p:nvSpPr>
        <p:spPr bwMode="auto">
          <a:xfrm>
            <a:off x="0" y="2283841"/>
            <a:ext cx="2984827" cy="4187763"/>
          </a:xfrm>
          <a:prstGeom prst="rect">
            <a:avLst/>
          </a:prstGeom>
          <a:solidFill>
            <a:schemeClr val="accent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3314" name="Rectangle 1026"/>
          <p:cNvSpPr>
            <a:spLocks noGrp="1" noChangeArrowheads="1"/>
          </p:cNvSpPr>
          <p:nvPr>
            <p:ph type="ctrTitle"/>
          </p:nvPr>
        </p:nvSpPr>
        <p:spPr>
          <a:xfrm>
            <a:off x="3474500" y="3105357"/>
            <a:ext cx="6714779" cy="502445"/>
          </a:xfrm>
        </p:spPr>
        <p:txBody>
          <a:bodyPr anchor="t"/>
          <a:lstStyle>
            <a:lvl1pPr>
              <a:defRPr sz="2400" b="1"/>
            </a:lvl1pPr>
          </a:lstStyle>
          <a:p>
            <a:pPr lvl="0"/>
            <a:r>
              <a:rPr lang="en-US" noProof="0" dirty="0"/>
              <a:t>Click to edit Master title</a:t>
            </a:r>
          </a:p>
        </p:txBody>
      </p:sp>
      <p:sp>
        <p:nvSpPr>
          <p:cNvPr id="13315" name="Rectangle 1027"/>
          <p:cNvSpPr>
            <a:spLocks noGrp="1" noChangeArrowheads="1"/>
          </p:cNvSpPr>
          <p:nvPr>
            <p:ph type="subTitle" idx="1"/>
          </p:nvPr>
        </p:nvSpPr>
        <p:spPr>
          <a:xfrm>
            <a:off x="3474500" y="3711729"/>
            <a:ext cx="6714779" cy="369332"/>
          </a:xfrm>
        </p:spPr>
        <p:txBody>
          <a:bodyPr>
            <a:spAutoFit/>
          </a:bodyPr>
          <a:lstStyle>
            <a:lvl1pPr marL="0" indent="0">
              <a:buNone/>
              <a:defRPr sz="2000"/>
            </a:lvl1pPr>
          </a:lstStyle>
          <a:p>
            <a:pPr lvl="0"/>
            <a:r>
              <a:rPr lang="en-US" noProof="0" dirty="0"/>
              <a:t>Click to edit Master subtitle style</a:t>
            </a:r>
          </a:p>
        </p:txBody>
      </p:sp>
      <p:grpSp>
        <p:nvGrpSpPr>
          <p:cNvPr id="13513" name="McK Title Elements"/>
          <p:cNvGrpSpPr>
            <a:grpSpLocks/>
          </p:cNvGrpSpPr>
          <p:nvPr/>
        </p:nvGrpSpPr>
        <p:grpSpPr bwMode="auto">
          <a:xfrm>
            <a:off x="1" y="1"/>
            <a:ext cx="12187680" cy="6859620"/>
            <a:chOff x="0" y="0"/>
            <a:chExt cx="5643" cy="4235"/>
          </a:xfrm>
        </p:grpSpPr>
        <p:sp>
          <p:nvSpPr>
            <p:cNvPr id="13332"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p>
              <a:r>
                <a:rPr lang="en-US" sz="1428" dirty="0">
                  <a:solidFill>
                    <a:srgbClr val="000000"/>
                  </a:solidFill>
                  <a:cs typeface="+mn-cs"/>
                </a:rPr>
                <a:t>Document type</a:t>
              </a:r>
            </a:p>
          </p:txBody>
        </p:sp>
        <p:sp>
          <p:nvSpPr>
            <p:cNvPr id="13333"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p>
              <a:r>
                <a:rPr lang="en-US" sz="1428" dirty="0">
                  <a:solidFill>
                    <a:srgbClr val="000000"/>
                  </a:solidFill>
                  <a:cs typeface="+mn-cs"/>
                </a:rPr>
                <a:t>Date</a:t>
              </a:r>
            </a:p>
          </p:txBody>
        </p:sp>
        <p:sp>
          <p:nvSpPr>
            <p:cNvPr id="13352"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b">
              <a:spAutoFit/>
            </a:bodyPr>
            <a:lstStyle/>
            <a:p>
              <a:pPr defTabSz="821202" eaLnBrk="0" hangingPunct="0"/>
              <a:r>
                <a:rPr lang="en-US" sz="816" dirty="0">
                  <a:solidFill>
                    <a:srgbClr val="000000"/>
                  </a:solidFill>
                  <a:cs typeface="+mn-cs"/>
                </a:rPr>
                <a:t>CONFIDENTIAL AND PROPRIETARY</a:t>
              </a:r>
            </a:p>
            <a:p>
              <a:pPr defTabSz="821202" eaLnBrk="0" hangingPunct="0"/>
              <a:r>
                <a:rPr lang="en-US" sz="816" dirty="0">
                  <a:solidFill>
                    <a:srgbClr val="000000"/>
                  </a:solidFill>
                  <a:cs typeface="+mn-cs"/>
                </a:rPr>
                <a:t>Any use of this material without specific permission of McKinsey &amp; Company is strictly prohibited</a:t>
              </a:r>
            </a:p>
          </p:txBody>
        </p:sp>
        <p:sp>
          <p:nvSpPr>
            <p:cNvPr id="13474"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3475"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3477" name="Rectangle 1189"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grpSp>
      <p:pic>
        <p:nvPicPr>
          <p:cNvPr id="13507" name="TitleBottomBarBW" hidden="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081" y="6574546"/>
            <a:ext cx="2226740" cy="1959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itleTopPlaceholder"/>
          <p:cNvSpPr>
            <a:spLocks noChangeArrowheads="1"/>
          </p:cNvSpPr>
          <p:nvPr userDrawn="1"/>
        </p:nvSpPr>
        <p:spPr bwMode="auto">
          <a:xfrm>
            <a:off x="0" y="1"/>
            <a:ext cx="2984827" cy="2283840"/>
          </a:xfrm>
          <a:prstGeom prst="rect">
            <a:avLst/>
          </a:prstGeom>
          <a:solidFill>
            <a:srgbClr val="F8BF5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632" dirty="0">
              <a:solidFill>
                <a:srgbClr val="000000"/>
              </a:solidFill>
              <a:cs typeface="+mn-cs"/>
            </a:endParaRPr>
          </a:p>
        </p:txBody>
      </p:sp>
      <p:sp>
        <p:nvSpPr>
          <p:cNvPr id="18" name="Rectangle 17"/>
          <p:cNvSpPr/>
          <p:nvPr userDrawn="1"/>
        </p:nvSpPr>
        <p:spPr>
          <a:xfrm>
            <a:off x="-1" y="6428097"/>
            <a:ext cx="12192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91727" y="1184667"/>
            <a:ext cx="3178055" cy="1021082"/>
          </a:xfrm>
          <a:prstGeom prst="rect">
            <a:avLst/>
          </a:prstGeom>
        </p:spPr>
      </p:pic>
    </p:spTree>
    <p:extLst>
      <p:ext uri="{BB962C8B-B14F-4D97-AF65-F5344CB8AC3E}">
        <p14:creationId xmlns:p14="http://schemas.microsoft.com/office/powerpoint/2010/main" val="441359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3" y="1142357"/>
            <a:ext cx="11672551"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3"/>
          <p:cNvSpPr>
            <a:spLocks noGrp="1"/>
          </p:cNvSpPr>
          <p:nvPr>
            <p:ph type="title"/>
          </p:nvPr>
        </p:nvSpPr>
        <p:spPr>
          <a:xfrm>
            <a:off x="231773" y="155577"/>
            <a:ext cx="11670161" cy="634999"/>
          </a:xfrm>
        </p:spPr>
        <p:txBody>
          <a:bodyPr/>
          <a:lstStyle>
            <a:lvl1pPr>
              <a:defRPr>
                <a:solidFill>
                  <a:schemeClr val="tx2"/>
                </a:solidFill>
              </a:defRPr>
            </a:lvl1pPr>
          </a:lstStyle>
          <a:p>
            <a:r>
              <a:rPr lang="en-US" dirty="0"/>
              <a:t>Click to edit Master title style</a:t>
            </a:r>
          </a:p>
        </p:txBody>
      </p:sp>
      <p:sp>
        <p:nvSpPr>
          <p:cNvPr id="11" name="Rectangle 10"/>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8" name="Rectangle 17"/>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9" name="Rectangle 18"/>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Tree>
    <p:extLst>
      <p:ext uri="{BB962C8B-B14F-4D97-AF65-F5344CB8AC3E}">
        <p14:creationId xmlns:p14="http://schemas.microsoft.com/office/powerpoint/2010/main" val="3185589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3" y="1142357"/>
            <a:ext cx="11672551" cy="5175176"/>
          </a:xfrm>
        </p:spPr>
        <p:txBody>
          <a:bodyPr>
            <a:noAutofit/>
          </a:bodyPr>
          <a:lstStyle>
            <a:lvl1pPr>
              <a:buClr>
                <a:schemeClr val="tx2"/>
              </a:buClr>
              <a:defRPr sz="1600">
                <a:solidFill>
                  <a:schemeClr val="tx1"/>
                </a:solidFill>
                <a:latin typeface="Arial" panose="020B0604020202020204" pitchFamily="34" charset="0"/>
                <a:cs typeface="Arial" panose="020B0604020202020204" pitchFamily="34" charset="0"/>
              </a:defRPr>
            </a:lvl1pPr>
            <a:lvl2pPr marL="512763" indent="-168275">
              <a:buClr>
                <a:schemeClr val="tx2"/>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2pPr>
            <a:lvl3pPr marL="747713" indent="-227013">
              <a:buClr>
                <a:schemeClr val="tx2"/>
              </a:buClr>
              <a:buSzPct val="120000"/>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3pPr>
            <a:lvl4pPr>
              <a:buClr>
                <a:schemeClr val="tx2"/>
              </a:buClr>
              <a:defRPr sz="1600">
                <a:solidFill>
                  <a:schemeClr val="tx1"/>
                </a:solidFill>
                <a:latin typeface="Arial" panose="020B0604020202020204" pitchFamily="34" charset="0"/>
                <a:cs typeface="Arial" panose="020B0604020202020204" pitchFamily="34" charset="0"/>
              </a:defRPr>
            </a:lvl4pPr>
            <a:lvl5pPr>
              <a:buClr>
                <a:schemeClr val="tx2"/>
              </a:buClr>
              <a:defRPr sz="16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279403" y="6660156"/>
            <a:ext cx="9426572" cy="189778"/>
          </a:xfrm>
          <a:prstGeom prst="rect">
            <a:avLst/>
          </a:prstGeom>
        </p:spPr>
        <p:txBody>
          <a:bodyPr anchor="b"/>
          <a:lstStyle>
            <a:lvl1pPr marL="0" indent="0">
              <a:spcBef>
                <a:spcPts val="0"/>
              </a:spcBef>
              <a:buNone/>
              <a:defRPr sz="800">
                <a:solidFill>
                  <a:schemeClr val="bg2"/>
                </a:solidFill>
              </a:defRPr>
            </a:lvl1pPr>
          </a:lstStyle>
          <a:p>
            <a:pPr lvl="0"/>
            <a:r>
              <a:rPr lang="en-US" dirty="0"/>
              <a:t>Click to edit Master text styles</a:t>
            </a:r>
          </a:p>
        </p:txBody>
      </p:sp>
      <p:sp>
        <p:nvSpPr>
          <p:cNvPr id="14" name="Title 13"/>
          <p:cNvSpPr>
            <a:spLocks noGrp="1"/>
          </p:cNvSpPr>
          <p:nvPr>
            <p:ph type="title"/>
          </p:nvPr>
        </p:nvSpPr>
        <p:spPr>
          <a:xfrm>
            <a:off x="231773" y="155577"/>
            <a:ext cx="11670161" cy="634999"/>
          </a:xfrm>
        </p:spPr>
        <p:txBody>
          <a:bodyPr/>
          <a:lstStyle>
            <a:lvl1pPr>
              <a:defRPr>
                <a:solidFill>
                  <a:schemeClr val="tx2"/>
                </a:solidFill>
              </a:defRPr>
            </a:lvl1pPr>
          </a:lstStyle>
          <a:p>
            <a:r>
              <a:rPr lang="en-US" dirty="0"/>
              <a:t>Click to edit Master title style</a:t>
            </a:r>
          </a:p>
        </p:txBody>
      </p:sp>
      <p:sp>
        <p:nvSpPr>
          <p:cNvPr id="11" name="Rectangle 10"/>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8" name="Rectangle 17"/>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9" name="Rectangle 18"/>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Tree>
    <p:extLst>
      <p:ext uri="{BB962C8B-B14F-4D97-AF65-F5344CB8AC3E}">
        <p14:creationId xmlns:p14="http://schemas.microsoft.com/office/powerpoint/2010/main" val="2538107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90625" y="1151930"/>
            <a:ext cx="9810750" cy="2321719"/>
          </a:xfrm>
          <a:prstGeom prst="rect">
            <a:avLst/>
          </a:prstGeom>
        </p:spPr>
        <p:txBody>
          <a:bodyPr anchor="b"/>
          <a:lstStyle/>
          <a:p>
            <a:r>
              <a:t>Title Text</a:t>
            </a:r>
          </a:p>
        </p:txBody>
      </p:sp>
      <p:sp>
        <p:nvSpPr>
          <p:cNvPr id="12" name="Shape 12"/>
          <p:cNvSpPr>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501199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506140" y="446485"/>
            <a:ext cx="9167813"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190625" y="4723805"/>
            <a:ext cx="9810750" cy="1000125"/>
          </a:xfrm>
          <a:prstGeom prst="rect">
            <a:avLst/>
          </a:prstGeom>
        </p:spPr>
        <p:txBody>
          <a:bodyPr anchor="b"/>
          <a:lstStyle/>
          <a:p>
            <a:r>
              <a:t>Title Text</a:t>
            </a:r>
          </a:p>
        </p:txBody>
      </p:sp>
      <p:sp>
        <p:nvSpPr>
          <p:cNvPr id="22" name="Shape 22"/>
          <p:cNvSpPr>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5917310" y="6500812"/>
            <a:ext cx="304571"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259338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90625" y="2268141"/>
            <a:ext cx="9810750"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65921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298406" y="446484"/>
            <a:ext cx="5000625"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Shape 40"/>
          <p:cNvSpPr>
            <a:spLocks noGrp="1"/>
          </p:cNvSpPr>
          <p:nvPr>
            <p:ph type="body" sz="quarter" idx="1"/>
          </p:nvPr>
        </p:nvSpPr>
        <p:spPr>
          <a:xfrm>
            <a:off x="892969" y="3348633"/>
            <a:ext cx="5000625"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77408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310558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8"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3565049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426235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8406" y="1830586"/>
            <a:ext cx="5000625"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969" y="183058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990734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33713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298406" y="3580805"/>
            <a:ext cx="5000625"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304236" y="625078"/>
            <a:ext cx="5000626"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886658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190625" y="4473774"/>
            <a:ext cx="9810750"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1190625" y="2984579"/>
            <a:ext cx="9810750"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0549092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25720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160543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8"/>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1" name="Google Shape;21;p8" descr="CHA PPT Masthead.png"/>
          <p:cNvPicPr preferRelativeResize="0"/>
          <p:nvPr/>
        </p:nvPicPr>
        <p:blipFill rotWithShape="1">
          <a:blip r:embed="rId2">
            <a:alphaModFix/>
          </a:blip>
          <a:srcRect/>
          <a:stretch/>
        </p:blipFill>
        <p:spPr>
          <a:xfrm>
            <a:off x="0" y="5"/>
            <a:ext cx="12192000" cy="566043"/>
          </a:xfrm>
          <a:prstGeom prst="rect">
            <a:avLst/>
          </a:prstGeom>
          <a:noFill/>
          <a:ln>
            <a:noFill/>
          </a:ln>
        </p:spPr>
      </p:pic>
    </p:spTree>
    <p:extLst>
      <p:ext uri="{BB962C8B-B14F-4D97-AF65-F5344CB8AC3E}">
        <p14:creationId xmlns:p14="http://schemas.microsoft.com/office/powerpoint/2010/main" val="1385337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8" name="Google Shape;28;p9" descr="CHA PPT Masthead.png"/>
          <p:cNvPicPr preferRelativeResize="0"/>
          <p:nvPr/>
        </p:nvPicPr>
        <p:blipFill rotWithShape="1">
          <a:blip r:embed="rId2">
            <a:alphaModFix/>
          </a:blip>
          <a:srcRect/>
          <a:stretch/>
        </p:blipFill>
        <p:spPr>
          <a:xfrm>
            <a:off x="0" y="5"/>
            <a:ext cx="12192000" cy="566043"/>
          </a:xfrm>
          <a:prstGeom prst="rect">
            <a:avLst/>
          </a:prstGeom>
          <a:noFill/>
          <a:ln>
            <a:noFill/>
          </a:ln>
        </p:spPr>
      </p:pic>
    </p:spTree>
    <p:extLst>
      <p:ext uri="{BB962C8B-B14F-4D97-AF65-F5344CB8AC3E}">
        <p14:creationId xmlns:p14="http://schemas.microsoft.com/office/powerpoint/2010/main" val="3945508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5" name="Google Shape;35;p10" descr="CHA PPT Masthead.png"/>
          <p:cNvPicPr preferRelativeResize="0"/>
          <p:nvPr/>
        </p:nvPicPr>
        <p:blipFill rotWithShape="1">
          <a:blip r:embed="rId2">
            <a:alphaModFix/>
          </a:blip>
          <a:srcRect/>
          <a:stretch/>
        </p:blipFill>
        <p:spPr>
          <a:xfrm>
            <a:off x="0" y="5"/>
            <a:ext cx="12192000" cy="566043"/>
          </a:xfrm>
          <a:prstGeom prst="rect">
            <a:avLst/>
          </a:prstGeom>
          <a:noFill/>
          <a:ln>
            <a:noFill/>
          </a:ln>
        </p:spPr>
      </p:pic>
    </p:spTree>
    <p:extLst>
      <p:ext uri="{BB962C8B-B14F-4D97-AF65-F5344CB8AC3E}">
        <p14:creationId xmlns:p14="http://schemas.microsoft.com/office/powerpoint/2010/main" val="157698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9"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4222171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43" name="Google Shape;43;p11" descr="CHA PPT Masthead.png"/>
          <p:cNvPicPr preferRelativeResize="0"/>
          <p:nvPr/>
        </p:nvPicPr>
        <p:blipFill rotWithShape="1">
          <a:blip r:embed="rId2">
            <a:alphaModFix/>
          </a:blip>
          <a:srcRect/>
          <a:stretch/>
        </p:blipFill>
        <p:spPr>
          <a:xfrm>
            <a:off x="0" y="5"/>
            <a:ext cx="12192000" cy="566043"/>
          </a:xfrm>
          <a:prstGeom prst="rect">
            <a:avLst/>
          </a:prstGeom>
          <a:noFill/>
          <a:ln>
            <a:noFill/>
          </a:ln>
        </p:spPr>
      </p:pic>
    </p:spTree>
    <p:extLst>
      <p:ext uri="{BB962C8B-B14F-4D97-AF65-F5344CB8AC3E}">
        <p14:creationId xmlns:p14="http://schemas.microsoft.com/office/powerpoint/2010/main" val="1912236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7255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0723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6904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59119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6"/>
          <p:cNvSpPr>
            <a:spLocks noGrp="1"/>
          </p:cNvSpPr>
          <p:nvPr>
            <p:ph type="pic" idx="2"/>
          </p:nvPr>
        </p:nvSpPr>
        <p:spPr>
          <a:xfrm>
            <a:off x="5183188" y="987427"/>
            <a:ext cx="6172200" cy="4873625"/>
          </a:xfrm>
          <a:prstGeom prst="rect">
            <a:avLst/>
          </a:prstGeom>
          <a:noFill/>
          <a:ln>
            <a:noFill/>
          </a:ln>
        </p:spPr>
      </p:sp>
      <p:sp>
        <p:nvSpPr>
          <p:cNvPr id="72" name="Google Shape;72;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7637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0329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8"/>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6585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E8F6-EE31-4922-B692-A49ABBF569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A24D58-F886-47F0-BE21-42F6C0D814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81CDF1-C2AC-4CDD-BF97-7DA00A2333C9}"/>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5" name="Footer Placeholder 4">
            <a:extLst>
              <a:ext uri="{FF2B5EF4-FFF2-40B4-BE49-F238E27FC236}">
                <a16:creationId xmlns:a16="http://schemas.microsoft.com/office/drawing/2014/main" id="{2B4C4AE6-01A9-452F-BF27-3C80C010B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5C057-C1ED-4A86-817A-85FC18B318E2}"/>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42546559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38641-9077-4D29-8E70-8ECA0C748668}"/>
              </a:ext>
            </a:extLst>
          </p:cNvPr>
          <p:cNvSpPr>
            <a:spLocks noGrp="1"/>
          </p:cNvSpPr>
          <p:nvPr>
            <p:ph type="title"/>
          </p:nvPr>
        </p:nvSpPr>
        <p:spPr>
          <a:xfrm>
            <a:off x="838200" y="-630"/>
            <a:ext cx="10515600" cy="1325563"/>
          </a:xfrm>
        </p:spPr>
        <p:txBody>
          <a:bodyPr>
            <a:normAutofit/>
          </a:bodyPr>
          <a:lstStyle>
            <a:lvl1pPr>
              <a:defRPr sz="4000">
                <a:solidFill>
                  <a:srgbClr val="E22626"/>
                </a:solidFill>
                <a:latin typeface="Gotham Narrow Bold"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0D0CAAD-319B-4757-965C-47E86322B78F}"/>
              </a:ext>
            </a:extLst>
          </p:cNvPr>
          <p:cNvSpPr>
            <a:spLocks noGrp="1"/>
          </p:cNvSpPr>
          <p:nvPr>
            <p:ph idx="1"/>
          </p:nvPr>
        </p:nvSpPr>
        <p:spPr/>
        <p:txBody>
          <a:bodyPr/>
          <a:lstStyle>
            <a:lvl1pPr>
              <a:defRPr>
                <a:solidFill>
                  <a:schemeClr val="tx1">
                    <a:lumMod val="75000"/>
                    <a:lumOff val="25000"/>
                  </a:schemeClr>
                </a:solidFill>
                <a:latin typeface="Gotham Narrow Book" pitchFamily="50" charset="0"/>
              </a:defRPr>
            </a:lvl1pPr>
            <a:lvl2pPr>
              <a:defRPr>
                <a:solidFill>
                  <a:schemeClr val="tx1">
                    <a:lumMod val="75000"/>
                    <a:lumOff val="25000"/>
                  </a:schemeClr>
                </a:solidFill>
                <a:latin typeface="Gotham Narrow Book" pitchFamily="50" charset="0"/>
              </a:defRPr>
            </a:lvl2pPr>
            <a:lvl3pPr>
              <a:defRPr>
                <a:solidFill>
                  <a:schemeClr val="tx1">
                    <a:lumMod val="75000"/>
                    <a:lumOff val="25000"/>
                  </a:schemeClr>
                </a:solidFill>
                <a:latin typeface="Gotham Narrow Book" pitchFamily="50" charset="0"/>
              </a:defRPr>
            </a:lvl3pPr>
            <a:lvl4pPr>
              <a:defRPr>
                <a:solidFill>
                  <a:schemeClr val="tx1">
                    <a:lumMod val="75000"/>
                    <a:lumOff val="25000"/>
                  </a:schemeClr>
                </a:solidFill>
                <a:latin typeface="Gotham Narrow Book" pitchFamily="50" charset="0"/>
              </a:defRPr>
            </a:lvl4pPr>
            <a:lvl5pPr>
              <a:defRPr>
                <a:solidFill>
                  <a:schemeClr val="tx1">
                    <a:lumMod val="75000"/>
                    <a:lumOff val="25000"/>
                  </a:schemeClr>
                </a:solidFill>
                <a:latin typeface="Gotham Narrow Book"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730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3022235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766E-5FBF-4F19-8C51-92F98264CC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6DA3D-D572-4824-BF4C-0C5541A8C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381DF6-0BC4-48D8-AD23-592AA337B1BF}"/>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5" name="Footer Placeholder 4">
            <a:extLst>
              <a:ext uri="{FF2B5EF4-FFF2-40B4-BE49-F238E27FC236}">
                <a16:creationId xmlns:a16="http://schemas.microsoft.com/office/drawing/2014/main" id="{F72B1C23-0E5D-4BBD-90FE-0BC7EEA5E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CB830-2F69-4449-A5DB-A7A901B9D3F3}"/>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3758744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4681-1299-45DE-8255-A2099C5BF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C1DBB-6A09-4459-AB01-FD4F1E465D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1642-F752-4F17-B78C-2B8A4FA92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685CC8-544A-4909-A7FF-0BF82079C388}"/>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6" name="Footer Placeholder 5">
            <a:extLst>
              <a:ext uri="{FF2B5EF4-FFF2-40B4-BE49-F238E27FC236}">
                <a16:creationId xmlns:a16="http://schemas.microsoft.com/office/drawing/2014/main" id="{2B07C4F1-729A-4C08-A43C-C6B0B97B6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18548-9F36-42C5-8E93-DFCE23DE8213}"/>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2336815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8BCDB-504B-4A54-AEAD-C5FFBBAF9B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7F26E7-E8A4-4BEC-BB21-20D2A9B80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E2E3C-03A0-4200-B4CF-25D28A8BE6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0F42F3-3921-454E-B446-7381E3AB51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BC021F-0DE3-4940-B9E1-EB2626A7E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3E9C5E-C69B-428C-A018-1EC09D360E8C}"/>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8" name="Footer Placeholder 7">
            <a:extLst>
              <a:ext uri="{FF2B5EF4-FFF2-40B4-BE49-F238E27FC236}">
                <a16:creationId xmlns:a16="http://schemas.microsoft.com/office/drawing/2014/main" id="{D54E77A6-5ED4-4B70-A853-D05CE6057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4A0F23-614C-4D42-860E-FB87CE4DADCA}"/>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3277369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AC22F-BE90-474E-BB4B-7B815254A3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0B912F-0A95-4FBA-9CE8-B6E9E06DC4DD}"/>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4" name="Footer Placeholder 3">
            <a:extLst>
              <a:ext uri="{FF2B5EF4-FFF2-40B4-BE49-F238E27FC236}">
                <a16:creationId xmlns:a16="http://schemas.microsoft.com/office/drawing/2014/main" id="{FFF47536-211E-4B3D-B7AA-39F29979E5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016FDD-61C4-4917-BB09-C72DB4919ED5}"/>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2269027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AFB77-1D30-4CC0-BDF9-837C5ADAF852}"/>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3" name="Footer Placeholder 2">
            <a:extLst>
              <a:ext uri="{FF2B5EF4-FFF2-40B4-BE49-F238E27FC236}">
                <a16:creationId xmlns:a16="http://schemas.microsoft.com/office/drawing/2014/main" id="{DD5A709B-CDEA-4FA2-86F5-3F598078C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66E50-7402-41C2-B468-83646BF1E8CB}"/>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4007255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1A0E9-6252-4B9B-BC28-88EBD6B85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771BFE-D9C8-459D-8883-A034F4478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7CD03-27D3-4AD6-9C2F-5778269DC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98322-EE57-4A1D-AC69-D971F7154AC8}"/>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6" name="Footer Placeholder 5">
            <a:extLst>
              <a:ext uri="{FF2B5EF4-FFF2-40B4-BE49-F238E27FC236}">
                <a16:creationId xmlns:a16="http://schemas.microsoft.com/office/drawing/2014/main" id="{DF7A8921-C8A8-4EC0-93DE-F52CFBCE8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6D3DE-B5D7-4502-BDD1-C2940EE8F290}"/>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306560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27726-88EF-4E60-A22A-3DBB50D87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C5A3F4-68FB-49EE-B470-56E06D51AA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154FF4-0679-492D-BC93-8F5EF444F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C4BCEB-A57C-4CE4-89E5-BE4EE832FB06}"/>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6" name="Footer Placeholder 5">
            <a:extLst>
              <a:ext uri="{FF2B5EF4-FFF2-40B4-BE49-F238E27FC236}">
                <a16:creationId xmlns:a16="http://schemas.microsoft.com/office/drawing/2014/main" id="{C2C9B34E-7A71-4BB0-B960-529E0D776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257FBB-A789-494D-B4A5-8CF35F5E79F0}"/>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274330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5494-0360-4AC1-8C68-F1FD768022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E118DF-5ECE-40FC-8808-482C697777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42927-4CD0-4281-B51E-431BA4A03F16}"/>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5" name="Footer Placeholder 4">
            <a:extLst>
              <a:ext uri="{FF2B5EF4-FFF2-40B4-BE49-F238E27FC236}">
                <a16:creationId xmlns:a16="http://schemas.microsoft.com/office/drawing/2014/main" id="{82C72AA0-EAF1-41BD-99C3-36DF008C4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EC6C3-766A-4A18-B398-01938E2FC437}"/>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1921044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D0A6E4-3AD5-41D1-B3B8-00241D452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28C774-6C3C-40F8-8925-B3729DA8BE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E74BB-ED23-4D87-809E-49B9E27CA4BA}"/>
              </a:ext>
            </a:extLst>
          </p:cNvPr>
          <p:cNvSpPr>
            <a:spLocks noGrp="1"/>
          </p:cNvSpPr>
          <p:nvPr>
            <p:ph type="dt" sz="half" idx="10"/>
          </p:nvPr>
        </p:nvSpPr>
        <p:spPr/>
        <p:txBody>
          <a:bodyPr/>
          <a:lstStyle/>
          <a:p>
            <a:fld id="{10AD4466-116A-40CF-B6DE-3753D8E657E1}" type="datetimeFigureOut">
              <a:rPr lang="en-US" smtClean="0"/>
              <a:t>9/29/2021</a:t>
            </a:fld>
            <a:endParaRPr lang="en-US"/>
          </a:p>
        </p:txBody>
      </p:sp>
      <p:sp>
        <p:nvSpPr>
          <p:cNvPr id="5" name="Footer Placeholder 4">
            <a:extLst>
              <a:ext uri="{FF2B5EF4-FFF2-40B4-BE49-F238E27FC236}">
                <a16:creationId xmlns:a16="http://schemas.microsoft.com/office/drawing/2014/main" id="{794CB999-8C18-4FE8-B455-BC10289A2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7BA8B-CA86-4923-A5E3-E0629A50AF89}"/>
              </a:ext>
            </a:extLst>
          </p:cNvPr>
          <p:cNvSpPr>
            <a:spLocks noGrp="1"/>
          </p:cNvSpPr>
          <p:nvPr>
            <p:ph type="sldNum" sz="quarter" idx="12"/>
          </p:nvPr>
        </p:nvSpPr>
        <p:spPr/>
        <p:txBody>
          <a:bodyPr/>
          <a:lstStyle/>
          <a:p>
            <a:fld id="{55EDC7FB-50C0-4958-85C1-5869C238384D}" type="slidenum">
              <a:rPr lang="en-US" smtClean="0"/>
              <a:t>‹#›</a:t>
            </a:fld>
            <a:endParaRPr lang="en-US"/>
          </a:p>
        </p:txBody>
      </p:sp>
    </p:spTree>
    <p:extLst>
      <p:ext uri="{BB962C8B-B14F-4D97-AF65-F5344CB8AC3E}">
        <p14:creationId xmlns:p14="http://schemas.microsoft.com/office/powerpoint/2010/main" val="1062500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52400"/>
            <a:ext cx="10972800" cy="1143000"/>
          </a:xfrm>
        </p:spPr>
        <p:txBody>
          <a:bodyPr/>
          <a:lstStyle>
            <a:lvl1pPr>
              <a:defRPr b="1">
                <a:solidFill>
                  <a:srgbClr val="C00000"/>
                </a:solidFill>
                <a:latin typeface="Century Gothic" panose="020B050202020202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p:cNvSpPr>
            <a:spLocks noGrp="1"/>
          </p:cNvSpPr>
          <p:nvPr>
            <p:ph sz="quarter" idx="1"/>
          </p:nvPr>
        </p:nvSpPr>
        <p:spPr>
          <a:xfrm>
            <a:off x="609600" y="1600200"/>
            <a:ext cx="5384800" cy="2185988"/>
          </a:xfrm>
        </p:spPr>
        <p:txBody>
          <a:bodyPr/>
          <a:lstStyle>
            <a:lvl1pPr>
              <a:defRPr>
                <a:latin typeface="Century Gothic" panose="020B0502020202020204" pitchFamily="34" charset="0"/>
                <a:ea typeface="Tahoma" panose="020B0604030504040204" pitchFamily="34" charset="0"/>
                <a:cs typeface="Tahoma" panose="020B0604030504040204" pitchFamily="34" charset="0"/>
              </a:defRPr>
            </a:lvl1pPr>
            <a:lvl2pPr>
              <a:defRPr>
                <a:latin typeface="Century Gothic" panose="020B0502020202020204" pitchFamily="34" charset="0"/>
                <a:ea typeface="Tahoma" panose="020B0604030504040204" pitchFamily="34" charset="0"/>
                <a:cs typeface="Tahoma" panose="020B0604030504040204" pitchFamily="34" charset="0"/>
              </a:defRPr>
            </a:lvl2pPr>
            <a:lvl3pPr>
              <a:defRPr>
                <a:latin typeface="Century Gothic" panose="020B0502020202020204" pitchFamily="34" charset="0"/>
                <a:ea typeface="Tahoma" panose="020B0604030504040204" pitchFamily="34" charset="0"/>
                <a:cs typeface="Tahoma" panose="020B0604030504040204" pitchFamily="34" charset="0"/>
              </a:defRPr>
            </a:lvl3pPr>
            <a:lvl4pPr>
              <a:defRPr>
                <a:latin typeface="Century Gothic" panose="020B0502020202020204" pitchFamily="34" charset="0"/>
                <a:ea typeface="Tahoma" panose="020B0604030504040204" pitchFamily="34" charset="0"/>
                <a:cs typeface="Tahoma" panose="020B0604030504040204" pitchFamily="34" charset="0"/>
              </a:defRPr>
            </a:lvl4pPr>
            <a:lvl5pPr>
              <a:defRPr>
                <a:latin typeface="Century Gothic" panose="020B050202020202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197600" y="1600200"/>
            <a:ext cx="5384800" cy="2185988"/>
          </a:xfrm>
        </p:spPr>
        <p:txBody>
          <a:bodyPr/>
          <a:lstStyle>
            <a:lvl1pPr>
              <a:defRPr>
                <a:latin typeface="Century Gothic" panose="020B0502020202020204" pitchFamily="34" charset="0"/>
                <a:ea typeface="Tahoma" panose="020B0604030504040204" pitchFamily="34" charset="0"/>
                <a:cs typeface="Tahoma" panose="020B0604030504040204" pitchFamily="34" charset="0"/>
              </a:defRPr>
            </a:lvl1pPr>
            <a:lvl2pPr>
              <a:defRPr>
                <a:latin typeface="Century Gothic" panose="020B0502020202020204" pitchFamily="34" charset="0"/>
                <a:ea typeface="Tahoma" panose="020B0604030504040204" pitchFamily="34" charset="0"/>
                <a:cs typeface="Tahoma" panose="020B0604030504040204" pitchFamily="34" charset="0"/>
              </a:defRPr>
            </a:lvl2pPr>
            <a:lvl3pPr>
              <a:defRPr>
                <a:latin typeface="Century Gothic" panose="020B0502020202020204" pitchFamily="34" charset="0"/>
                <a:ea typeface="Tahoma" panose="020B0604030504040204" pitchFamily="34" charset="0"/>
                <a:cs typeface="Tahoma" panose="020B0604030504040204" pitchFamily="34" charset="0"/>
              </a:defRPr>
            </a:lvl3pPr>
            <a:lvl4pPr>
              <a:defRPr>
                <a:latin typeface="Century Gothic" panose="020B0502020202020204" pitchFamily="34" charset="0"/>
                <a:ea typeface="Tahoma" panose="020B0604030504040204" pitchFamily="34" charset="0"/>
                <a:cs typeface="Tahoma" panose="020B0604030504040204" pitchFamily="34" charset="0"/>
              </a:defRPr>
            </a:lvl4pPr>
            <a:lvl5pPr>
              <a:defRPr>
                <a:latin typeface="Century Gothic" panose="020B050202020202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09600" y="3938589"/>
            <a:ext cx="5384800" cy="2187575"/>
          </a:xfrm>
        </p:spPr>
        <p:txBody>
          <a:bodyPr/>
          <a:lstStyle>
            <a:lvl1pPr>
              <a:defRPr>
                <a:latin typeface="Century Gothic" panose="020B0502020202020204" pitchFamily="34" charset="0"/>
                <a:ea typeface="Tahoma" panose="020B0604030504040204" pitchFamily="34" charset="0"/>
                <a:cs typeface="Tahoma" panose="020B0604030504040204" pitchFamily="34" charset="0"/>
              </a:defRPr>
            </a:lvl1pPr>
            <a:lvl2pPr>
              <a:defRPr>
                <a:latin typeface="Century Gothic" panose="020B0502020202020204" pitchFamily="34" charset="0"/>
                <a:ea typeface="Tahoma" panose="020B0604030504040204" pitchFamily="34" charset="0"/>
                <a:cs typeface="Tahoma" panose="020B0604030504040204" pitchFamily="34" charset="0"/>
              </a:defRPr>
            </a:lvl2pPr>
            <a:lvl3pPr>
              <a:defRPr>
                <a:latin typeface="Century Gothic" panose="020B0502020202020204" pitchFamily="34" charset="0"/>
                <a:ea typeface="Tahoma" panose="020B0604030504040204" pitchFamily="34" charset="0"/>
                <a:cs typeface="Tahoma" panose="020B0604030504040204" pitchFamily="34" charset="0"/>
              </a:defRPr>
            </a:lvl3pPr>
            <a:lvl4pPr>
              <a:defRPr>
                <a:latin typeface="Century Gothic" panose="020B0502020202020204" pitchFamily="34" charset="0"/>
                <a:ea typeface="Tahoma" panose="020B0604030504040204" pitchFamily="34" charset="0"/>
                <a:cs typeface="Tahoma" panose="020B0604030504040204" pitchFamily="34" charset="0"/>
              </a:defRPr>
            </a:lvl4pPr>
            <a:lvl5pPr>
              <a:defRPr>
                <a:latin typeface="Century Gothic" panose="020B050202020202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7600" y="3938589"/>
            <a:ext cx="5384800" cy="2187575"/>
          </a:xfrm>
        </p:spPr>
        <p:txBody>
          <a:bodyPr/>
          <a:lstStyle>
            <a:lvl1pPr>
              <a:defRPr>
                <a:latin typeface="Century Gothic" panose="020B0502020202020204" pitchFamily="34" charset="0"/>
                <a:ea typeface="Tahoma" panose="020B0604030504040204" pitchFamily="34" charset="0"/>
                <a:cs typeface="Tahoma" panose="020B0604030504040204" pitchFamily="34" charset="0"/>
              </a:defRPr>
            </a:lvl1pPr>
            <a:lvl2pPr>
              <a:defRPr>
                <a:latin typeface="Century Gothic" panose="020B0502020202020204" pitchFamily="34" charset="0"/>
                <a:ea typeface="Tahoma" panose="020B0604030504040204" pitchFamily="34" charset="0"/>
                <a:cs typeface="Tahoma" panose="020B0604030504040204" pitchFamily="34" charset="0"/>
              </a:defRPr>
            </a:lvl2pPr>
            <a:lvl3pPr>
              <a:defRPr>
                <a:latin typeface="Century Gothic" panose="020B0502020202020204" pitchFamily="34" charset="0"/>
                <a:ea typeface="Tahoma" panose="020B0604030504040204" pitchFamily="34" charset="0"/>
                <a:cs typeface="Tahoma" panose="020B0604030504040204" pitchFamily="34" charset="0"/>
              </a:defRPr>
            </a:lvl3pPr>
            <a:lvl4pPr>
              <a:defRPr>
                <a:latin typeface="Century Gothic" panose="020B0502020202020204" pitchFamily="34" charset="0"/>
                <a:ea typeface="Tahoma" panose="020B0604030504040204" pitchFamily="34" charset="0"/>
                <a:cs typeface="Tahoma" panose="020B0604030504040204" pitchFamily="34" charset="0"/>
              </a:defRPr>
            </a:lvl4pPr>
            <a:lvl5pPr>
              <a:defRPr>
                <a:latin typeface="Century Gothic" panose="020B0502020202020204" pitchFamily="34" charset="0"/>
                <a:ea typeface="Tahoma" panose="020B0604030504040204" pitchFamily="34" charset="0"/>
                <a:cs typeface="Tahom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0110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AF37ED-E52C-D04B-BD70-B183C03E603D}"/>
              </a:ext>
            </a:extLst>
          </p:cNvPr>
          <p:cNvSpPr>
            <a:spLocks noGrp="1"/>
          </p:cNvSpPr>
          <p:nvPr>
            <p:ph sz="half" idx="1" hasCustomPrompt="1"/>
          </p:nvPr>
        </p:nvSpPr>
        <p:spPr>
          <a:xfrm>
            <a:off x="838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06BF9CA7-3F15-9446-8EB4-C69A47791146}"/>
              </a:ext>
            </a:extLst>
          </p:cNvPr>
          <p:cNvSpPr>
            <a:spLocks noGrp="1"/>
          </p:cNvSpPr>
          <p:nvPr>
            <p:ph sz="half" idx="2" hasCustomPrompt="1"/>
          </p:nvPr>
        </p:nvSpPr>
        <p:spPr>
          <a:xfrm>
            <a:off x="6172200" y="1371600"/>
            <a:ext cx="5181600" cy="47548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5E6C81A7-EF54-644A-A3A3-A900741EE329}"/>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5">
            <a:extLst>
              <a:ext uri="{FF2B5EF4-FFF2-40B4-BE49-F238E27FC236}">
                <a16:creationId xmlns:a16="http://schemas.microsoft.com/office/drawing/2014/main" id="{093944A5-DA90-DB40-BCC8-0A6C4A82F040}"/>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0DFBDE89-FFE1-E340-9D69-8210BFC18AEB}"/>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
        <p:nvSpPr>
          <p:cNvPr id="11" name="Rectangle 10">
            <a:extLst>
              <a:ext uri="{FF2B5EF4-FFF2-40B4-BE49-F238E27FC236}">
                <a16:creationId xmlns:a16="http://schemas.microsoft.com/office/drawing/2014/main" id="{9C11C5B4-7BBB-FC41-86C0-AAB198118171}"/>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6E2F905-B39E-504D-8E43-B107523010D3}"/>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Title of Slide</a:t>
            </a:r>
            <a:endParaRPr lang="en-US" dirty="0"/>
          </a:p>
        </p:txBody>
      </p:sp>
    </p:spTree>
    <p:extLst>
      <p:ext uri="{BB962C8B-B14F-4D97-AF65-F5344CB8AC3E}">
        <p14:creationId xmlns:p14="http://schemas.microsoft.com/office/powerpoint/2010/main" val="1182185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B7B39C-B25F-42D4-9489-6C2B0DE99294}"/>
              </a:ext>
            </a:extLst>
          </p:cNvPr>
          <p:cNvCxnSpPr/>
          <p:nvPr userDrawn="1"/>
        </p:nvCxnSpPr>
        <p:spPr>
          <a:xfrm>
            <a:off x="0" y="61722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780498B3-A402-4A60-ABFF-720F0A34F121}"/>
              </a:ext>
            </a:extLst>
          </p:cNvPr>
          <p:cNvPicPr>
            <a:picLocks noChangeAspect="1"/>
          </p:cNvPicPr>
          <p:nvPr userDrawn="1"/>
        </p:nvPicPr>
        <p:blipFill>
          <a:blip r:embed="rId2">
            <a:extLst>
              <a:ext uri="{28A0092B-C50C-407E-A947-70E740481C1C}">
                <a14:useLocalDpi xmlns:a14="http://schemas.microsoft.com/office/drawing/2010/main" val="0"/>
              </a:ext>
            </a:extLst>
          </a:blip>
          <a:srcRect t="25999" b="25999"/>
          <a:stretch>
            <a:fillRect/>
          </a:stretch>
        </p:blipFill>
        <p:spPr bwMode="auto">
          <a:xfrm>
            <a:off x="101600" y="6232526"/>
            <a:ext cx="5471584"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0" y="3"/>
            <a:ext cx="12192000" cy="625475"/>
          </a:xfrm>
          <a:prstGeom prst="rect">
            <a:avLst/>
          </a:prstGeom>
        </p:spPr>
        <p:txBody>
          <a:bodyPr/>
          <a:lstStyle>
            <a:lvl1pPr>
              <a:defRPr b="1">
                <a:solidFill>
                  <a:schemeClr val="tx2">
                    <a:lumMod val="60000"/>
                    <a:lumOff val="40000"/>
                  </a:schemeClr>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22588998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B7B39C-B25F-42D4-9489-6C2B0DE99294}"/>
              </a:ext>
            </a:extLst>
          </p:cNvPr>
          <p:cNvCxnSpPr/>
          <p:nvPr userDrawn="1"/>
        </p:nvCxnSpPr>
        <p:spPr>
          <a:xfrm>
            <a:off x="0" y="61722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780498B3-A402-4A60-ABFF-720F0A34F121}"/>
              </a:ext>
            </a:extLst>
          </p:cNvPr>
          <p:cNvPicPr>
            <a:picLocks noChangeAspect="1"/>
          </p:cNvPicPr>
          <p:nvPr userDrawn="1"/>
        </p:nvPicPr>
        <p:blipFill>
          <a:blip r:embed="rId2">
            <a:extLst>
              <a:ext uri="{28A0092B-C50C-407E-A947-70E740481C1C}">
                <a14:useLocalDpi xmlns:a14="http://schemas.microsoft.com/office/drawing/2010/main" val="0"/>
              </a:ext>
            </a:extLst>
          </a:blip>
          <a:srcRect t="25999" b="25999"/>
          <a:stretch>
            <a:fillRect/>
          </a:stretch>
        </p:blipFill>
        <p:spPr bwMode="auto">
          <a:xfrm>
            <a:off x="101600" y="6232526"/>
            <a:ext cx="5471584"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0" y="3"/>
            <a:ext cx="12192000" cy="625475"/>
          </a:xfrm>
          <a:prstGeom prst="rect">
            <a:avLst/>
          </a:prstGeom>
        </p:spPr>
        <p:txBody>
          <a:bodyPr/>
          <a:lstStyle>
            <a:lvl1pPr>
              <a:defRPr b="1">
                <a:solidFill>
                  <a:schemeClr val="tx2">
                    <a:lumMod val="60000"/>
                    <a:lumOff val="40000"/>
                  </a:schemeClr>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26260890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B7B39C-B25F-42D4-9489-6C2B0DE99294}"/>
              </a:ext>
            </a:extLst>
          </p:cNvPr>
          <p:cNvCxnSpPr/>
          <p:nvPr userDrawn="1"/>
        </p:nvCxnSpPr>
        <p:spPr>
          <a:xfrm>
            <a:off x="0" y="61722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780498B3-A402-4A60-ABFF-720F0A34F121}"/>
              </a:ext>
            </a:extLst>
          </p:cNvPr>
          <p:cNvPicPr>
            <a:picLocks noChangeAspect="1"/>
          </p:cNvPicPr>
          <p:nvPr userDrawn="1"/>
        </p:nvPicPr>
        <p:blipFill>
          <a:blip r:embed="rId2">
            <a:extLst>
              <a:ext uri="{28A0092B-C50C-407E-A947-70E740481C1C}">
                <a14:useLocalDpi xmlns:a14="http://schemas.microsoft.com/office/drawing/2010/main" val="0"/>
              </a:ext>
            </a:extLst>
          </a:blip>
          <a:srcRect t="25999" b="25999"/>
          <a:stretch>
            <a:fillRect/>
          </a:stretch>
        </p:blipFill>
        <p:spPr bwMode="auto">
          <a:xfrm>
            <a:off x="101600" y="6232526"/>
            <a:ext cx="5471584"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0" y="3"/>
            <a:ext cx="12192000" cy="625475"/>
          </a:xfrm>
          <a:prstGeom prst="rect">
            <a:avLst/>
          </a:prstGeom>
        </p:spPr>
        <p:txBody>
          <a:bodyPr/>
          <a:lstStyle>
            <a:lvl1pPr>
              <a:defRPr b="1">
                <a:solidFill>
                  <a:schemeClr val="tx2">
                    <a:lumMod val="60000"/>
                    <a:lumOff val="40000"/>
                  </a:schemeClr>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1547247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B7B39C-B25F-42D4-9489-6C2B0DE99294}"/>
              </a:ext>
            </a:extLst>
          </p:cNvPr>
          <p:cNvCxnSpPr/>
          <p:nvPr userDrawn="1"/>
        </p:nvCxnSpPr>
        <p:spPr>
          <a:xfrm>
            <a:off x="0" y="6172200"/>
            <a:ext cx="12192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2">
            <a:extLst>
              <a:ext uri="{FF2B5EF4-FFF2-40B4-BE49-F238E27FC236}">
                <a16:creationId xmlns:a16="http://schemas.microsoft.com/office/drawing/2014/main" id="{780498B3-A402-4A60-ABFF-720F0A34F121}"/>
              </a:ext>
            </a:extLst>
          </p:cNvPr>
          <p:cNvPicPr>
            <a:picLocks noChangeAspect="1"/>
          </p:cNvPicPr>
          <p:nvPr userDrawn="1"/>
        </p:nvPicPr>
        <p:blipFill>
          <a:blip r:embed="rId2">
            <a:extLst>
              <a:ext uri="{28A0092B-C50C-407E-A947-70E740481C1C}">
                <a14:useLocalDpi xmlns:a14="http://schemas.microsoft.com/office/drawing/2010/main" val="0"/>
              </a:ext>
            </a:extLst>
          </a:blip>
          <a:srcRect t="25999" b="25999"/>
          <a:stretch>
            <a:fillRect/>
          </a:stretch>
        </p:blipFill>
        <p:spPr bwMode="auto">
          <a:xfrm>
            <a:off x="101600" y="6232526"/>
            <a:ext cx="5471584"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0" y="3"/>
            <a:ext cx="12192000" cy="625475"/>
          </a:xfrm>
          <a:prstGeom prst="rect">
            <a:avLst/>
          </a:prstGeom>
        </p:spPr>
        <p:txBody>
          <a:bodyPr/>
          <a:lstStyle>
            <a:lvl1pPr>
              <a:defRPr b="1">
                <a:solidFill>
                  <a:schemeClr val="tx2">
                    <a:lumMod val="60000"/>
                    <a:lumOff val="40000"/>
                  </a:schemeClr>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67363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A8284-67CC-404B-90F5-554DCBF9132D}"/>
              </a:ext>
            </a:extLst>
          </p:cNvPr>
          <p:cNvSpPr>
            <a:spLocks noGrp="1"/>
          </p:cNvSpPr>
          <p:nvPr>
            <p:ph type="body" idx="1"/>
          </p:nvPr>
        </p:nvSpPr>
        <p:spPr>
          <a:xfrm>
            <a:off x="839788" y="1097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A90A712-FBB8-5B49-9A19-7524CF76EC3A}"/>
              </a:ext>
            </a:extLst>
          </p:cNvPr>
          <p:cNvSpPr>
            <a:spLocks noGrp="1"/>
          </p:cNvSpPr>
          <p:nvPr>
            <p:ph sz="half" idx="2" hasCustomPrompt="1"/>
          </p:nvPr>
        </p:nvSpPr>
        <p:spPr>
          <a:xfrm>
            <a:off x="839788" y="1920238"/>
            <a:ext cx="5157787" cy="4297680"/>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endParaRPr lang="en-US" dirty="0"/>
          </a:p>
        </p:txBody>
      </p:sp>
      <p:sp>
        <p:nvSpPr>
          <p:cNvPr id="5" name="Text Placeholder 4">
            <a:extLst>
              <a:ext uri="{FF2B5EF4-FFF2-40B4-BE49-F238E27FC236}">
                <a16:creationId xmlns:a16="http://schemas.microsoft.com/office/drawing/2014/main" id="{55855752-6A74-934C-B334-F2DD6B79DA48}"/>
              </a:ext>
            </a:extLst>
          </p:cNvPr>
          <p:cNvSpPr>
            <a:spLocks noGrp="1"/>
          </p:cNvSpPr>
          <p:nvPr>
            <p:ph type="body" sz="quarter" idx="3"/>
          </p:nvPr>
        </p:nvSpPr>
        <p:spPr>
          <a:xfrm>
            <a:off x="6172200" y="1097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1ED7E2-1F15-7C46-9001-20B2F8A00C5A}"/>
              </a:ext>
            </a:extLst>
          </p:cNvPr>
          <p:cNvSpPr>
            <a:spLocks noGrp="1"/>
          </p:cNvSpPr>
          <p:nvPr>
            <p:ph sz="quarter" idx="4" hasCustomPrompt="1"/>
          </p:nvPr>
        </p:nvSpPr>
        <p:spPr>
          <a:xfrm>
            <a:off x="6172200" y="1920238"/>
            <a:ext cx="5183188" cy="429768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Rectangle 9">
            <a:extLst>
              <a:ext uri="{FF2B5EF4-FFF2-40B4-BE49-F238E27FC236}">
                <a16:creationId xmlns:a16="http://schemas.microsoft.com/office/drawing/2014/main" id="{599027F3-96A1-F54F-89E8-F47E6B10DE1B}"/>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DF137F5-2097-674B-B3F7-F6DD317C147C}"/>
              </a:ext>
            </a:extLst>
          </p:cNvPr>
          <p:cNvSpPr txBox="1"/>
          <p:nvPr userDrawn="1"/>
        </p:nvSpPr>
        <p:spPr>
          <a:xfrm>
            <a:off x="721895" y="293879"/>
            <a:ext cx="7086600" cy="677108"/>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charset="0"/>
                <a:cs typeface="Arial" charset="0"/>
              </a:rPr>
              <a:t>Title of Slide</a:t>
            </a:r>
            <a:endParaRPr lang="en-US" dirty="0"/>
          </a:p>
        </p:txBody>
      </p:sp>
      <p:sp>
        <p:nvSpPr>
          <p:cNvPr id="12" name="Rectangle 11">
            <a:extLst>
              <a:ext uri="{FF2B5EF4-FFF2-40B4-BE49-F238E27FC236}">
                <a16:creationId xmlns:a16="http://schemas.microsoft.com/office/drawing/2014/main" id="{97CFBF09-BBCF-454C-91A3-1D89A60FA302}"/>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Slide Number Placeholder 5">
            <a:extLst>
              <a:ext uri="{FF2B5EF4-FFF2-40B4-BE49-F238E27FC236}">
                <a16:creationId xmlns:a16="http://schemas.microsoft.com/office/drawing/2014/main" id="{EEF3B907-07EC-464A-9168-21644716BCF2}"/>
              </a:ext>
            </a:extLst>
          </p:cNvPr>
          <p:cNvSpPr>
            <a:spLocks noGrp="1"/>
          </p:cNvSpPr>
          <p:nvPr>
            <p:ph type="sldNum" sz="quarter" idx="10"/>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4" name="Footer Placeholder 3">
            <a:extLst>
              <a:ext uri="{FF2B5EF4-FFF2-40B4-BE49-F238E27FC236}">
                <a16:creationId xmlns:a16="http://schemas.microsoft.com/office/drawing/2014/main" id="{1561A3A6-AA0A-054F-AD42-397A9574A9D0}"/>
              </a:ext>
            </a:extLst>
          </p:cNvPr>
          <p:cNvSpPr>
            <a:spLocks noGrp="1"/>
          </p:cNvSpPr>
          <p:nvPr>
            <p:ph type="ftr" sz="quarter" idx="11"/>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53856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3E049E-FD56-F54C-8BAD-BC944A51238B}"/>
              </a:ext>
            </a:extLst>
          </p:cNvPr>
          <p:cNvSpPr txBox="1"/>
          <p:nvPr userDrawn="1"/>
        </p:nvSpPr>
        <p:spPr>
          <a:xfrm>
            <a:off x="721895" y="159655"/>
            <a:ext cx="7086600" cy="70788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n-lt"/>
                <a:cs typeface="Arial" charset="0"/>
              </a:rPr>
              <a:t>Connect with DPH</a:t>
            </a:r>
            <a:endParaRPr lang="en-US" sz="2000" dirty="0">
              <a:latin typeface="+mn-lt"/>
            </a:endParaRPr>
          </a:p>
        </p:txBody>
      </p:sp>
      <p:sp>
        <p:nvSpPr>
          <p:cNvPr id="9" name="Rectangle 8">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1"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pic>
        <p:nvPicPr>
          <p:cNvPr id="13" name="Picture 2" descr="C:\Users\ABCohen\AppData\Local\Microsoft\Windows\Temporary Internet Files\Content.IE5\43RR80EE\Twitter_bird_logo_2012.svg[1].png">
            <a:extLst>
              <a:ext uri="{FF2B5EF4-FFF2-40B4-BE49-F238E27FC236}">
                <a16:creationId xmlns:a16="http://schemas.microsoft.com/office/drawing/2014/main" id="{4F6B478E-A7A8-1F4E-B422-5CB6507546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72281" y="1353768"/>
            <a:ext cx="843195" cy="6857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BCohen\AppData\Local\Microsoft\Windows\Temporary Internet Files\Content.IE5\75V1FWE6\LinkedIn_logo_initials[1].png">
            <a:extLst>
              <a:ext uri="{FF2B5EF4-FFF2-40B4-BE49-F238E27FC236}">
                <a16:creationId xmlns:a16="http://schemas.microsoft.com/office/drawing/2014/main" id="{655629D2-47C3-9740-AF5E-F6DEC31BCC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35402" y="242378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F5FDECC-88AB-4247-9773-F39572AE3242}"/>
              </a:ext>
            </a:extLst>
          </p:cNvPr>
          <p:cNvSpPr/>
          <p:nvPr userDrawn="1"/>
        </p:nvSpPr>
        <p:spPr>
          <a:xfrm>
            <a:off x="2423322" y="1401896"/>
            <a:ext cx="9220201" cy="440120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3600" dirty="0"/>
              <a:t>@MassDPH</a:t>
            </a:r>
          </a:p>
          <a:p>
            <a:pPr fontAlgn="base"/>
            <a:endParaRPr lang="en-US" sz="3600" dirty="0"/>
          </a:p>
          <a:p>
            <a:pPr fontAlgn="base"/>
            <a:r>
              <a:rPr lang="en-US" sz="3600" dirty="0"/>
              <a:t>Massachusetts Department of Public Health</a:t>
            </a:r>
          </a:p>
          <a:p>
            <a:pPr fontAlgn="base"/>
            <a:endParaRPr lang="en-US" sz="3600" dirty="0"/>
          </a:p>
          <a:p>
            <a:pPr fontAlgn="base"/>
            <a:r>
              <a:rPr lang="en-US" sz="3600" dirty="0"/>
              <a:t>DPH blog</a:t>
            </a:r>
          </a:p>
          <a:p>
            <a:pPr fontAlgn="base"/>
            <a:r>
              <a:rPr lang="en-US" sz="2800" dirty="0"/>
              <a:t>https://blog.mass.gov/publichealth</a:t>
            </a:r>
          </a:p>
          <a:p>
            <a:pPr fontAlgn="base"/>
            <a:endParaRPr lang="en-US" sz="3600" dirty="0"/>
          </a:p>
          <a:p>
            <a:pPr fontAlgn="base"/>
            <a:r>
              <a:rPr lang="en-US" sz="3600" dirty="0"/>
              <a:t>www.mass.gov/dph</a:t>
            </a:r>
          </a:p>
        </p:txBody>
      </p:sp>
      <p:pic>
        <p:nvPicPr>
          <p:cNvPr id="16" name="Picture 4" descr="C:\Users\ABCohen\AppData\Local\Microsoft\Windows\Temporary Internet Files\Content.Outlook\L5IST9YM\DPHLogo_Blue.png">
            <a:extLst>
              <a:ext uri="{FF2B5EF4-FFF2-40B4-BE49-F238E27FC236}">
                <a16:creationId xmlns:a16="http://schemas.microsoft.com/office/drawing/2014/main" id="{375142A8-4983-3D49-94CC-CD7FE0DAAEF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9648" y="4887039"/>
            <a:ext cx="1200149" cy="1200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B39DE3C-CDCC-724A-BB9E-78CAF2E049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9648" y="3597197"/>
            <a:ext cx="1129705" cy="1129705"/>
          </a:xfrm>
          <a:prstGeom prst="rect">
            <a:avLst/>
          </a:prstGeom>
        </p:spPr>
      </p:pic>
    </p:spTree>
    <p:extLst>
      <p:ext uri="{BB962C8B-B14F-4D97-AF65-F5344CB8AC3E}">
        <p14:creationId xmlns:p14="http://schemas.microsoft.com/office/powerpoint/2010/main" val="184190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4376B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CC38585-9175-5F41-B983-E626A8B41D81}"/>
              </a:ext>
            </a:extLst>
          </p:cNvPr>
          <p:cNvSpPr/>
          <p:nvPr userDrawn="1"/>
        </p:nvSpPr>
        <p:spPr>
          <a:xfrm>
            <a:off x="0" y="0"/>
            <a:ext cx="12192000" cy="977549"/>
          </a:xfrm>
          <a:prstGeom prst="rect">
            <a:avLst/>
          </a:prstGeom>
          <a:solidFill>
            <a:srgbClr val="01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2">
            <a:extLst>
              <a:ext uri="{FF2B5EF4-FFF2-40B4-BE49-F238E27FC236}">
                <a16:creationId xmlns:a16="http://schemas.microsoft.com/office/drawing/2014/main" id="{C0A2F920-3F11-AE49-8B23-113E3DB9044E}"/>
              </a:ext>
            </a:extLst>
          </p:cNvPr>
          <p:cNvSpPr txBox="1">
            <a:spLocks/>
          </p:cNvSpPr>
          <p:nvPr userDrawn="1"/>
        </p:nvSpPr>
        <p:spPr>
          <a:xfrm>
            <a:off x="2142581" y="1725492"/>
            <a:ext cx="8153399" cy="76200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000" b="1" i="0" kern="1200" cap="all" baseline="0">
                <a:solidFill>
                  <a:srgbClr val="1C2632"/>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ysClr val="windowText" lastClr="000000"/>
                </a:solidFill>
                <a:effectLst/>
                <a:uLnTx/>
                <a:uFillTx/>
                <a:latin typeface="+mn-lt"/>
                <a:cs typeface="Arial" charset="0"/>
              </a:rPr>
              <a:t>Thank You!</a:t>
            </a:r>
          </a:p>
        </p:txBody>
      </p:sp>
      <p:sp>
        <p:nvSpPr>
          <p:cNvPr id="18" name="Right Arrow 17">
            <a:extLst>
              <a:ext uri="{FF2B5EF4-FFF2-40B4-BE49-F238E27FC236}">
                <a16:creationId xmlns:a16="http://schemas.microsoft.com/office/drawing/2014/main" id="{046DACA1-5854-FE4E-B523-7C1C85892163}"/>
              </a:ext>
            </a:extLst>
          </p:cNvPr>
          <p:cNvSpPr/>
          <p:nvPr userDrawn="1"/>
        </p:nvSpPr>
        <p:spPr>
          <a:xfrm>
            <a:off x="-1707848" y="791678"/>
            <a:ext cx="193646" cy="168613"/>
          </a:xfrm>
          <a:prstGeom prst="right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A57BF16A-46A2-2C4D-B679-429BA6325698}"/>
              </a:ext>
            </a:extLst>
          </p:cNvPr>
          <p:cNvSpPr txBox="1"/>
          <p:nvPr userDrawn="1"/>
        </p:nvSpPr>
        <p:spPr>
          <a:xfrm>
            <a:off x="1768625" y="173753"/>
            <a:ext cx="10423375" cy="64633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solidFill>
                    <a:schemeClr val="tx1"/>
                  </a:solidFill>
                  <a:prstDash val="solid"/>
                </a:ln>
                <a:solidFill>
                  <a:srgbClr val="FFFFFF"/>
                </a:solidFill>
                <a:effectLst/>
                <a:uLnTx/>
                <a:uFillTx/>
              </a:rPr>
              <a:t>  Massachusetts Department of Public Health</a:t>
            </a:r>
          </a:p>
        </p:txBody>
      </p:sp>
      <p:pic>
        <p:nvPicPr>
          <p:cNvPr id="26" name="Picture 25">
            <a:extLst>
              <a:ext uri="{FF2B5EF4-FFF2-40B4-BE49-F238E27FC236}">
                <a16:creationId xmlns:a16="http://schemas.microsoft.com/office/drawing/2014/main" id="{B9E6C06E-03B8-7949-8144-A02BF1F0C7F8}"/>
              </a:ext>
            </a:extLst>
          </p:cNvPr>
          <p:cNvPicPr>
            <a:picLocks noChangeAspect="1"/>
          </p:cNvPicPr>
          <p:nvPr userDrawn="1"/>
        </p:nvPicPr>
        <p:blipFill>
          <a:blip r:embed="rId2"/>
          <a:stretch>
            <a:fillRect/>
          </a:stretch>
        </p:blipFill>
        <p:spPr>
          <a:xfrm>
            <a:off x="703511" y="0"/>
            <a:ext cx="1185447" cy="2487495"/>
          </a:xfrm>
          <a:prstGeom prst="rect">
            <a:avLst/>
          </a:prstGeom>
          <a:solidFill>
            <a:schemeClr val="bg1"/>
          </a:solidFill>
        </p:spPr>
      </p:pic>
      <p:sp>
        <p:nvSpPr>
          <p:cNvPr id="10" name="Subtitle 3">
            <a:extLst>
              <a:ext uri="{FF2B5EF4-FFF2-40B4-BE49-F238E27FC236}">
                <a16:creationId xmlns:a16="http://schemas.microsoft.com/office/drawing/2014/main" id="{73BCFC28-B021-C74C-B60E-3525D726A156}"/>
              </a:ext>
            </a:extLst>
          </p:cNvPr>
          <p:cNvSpPr txBox="1">
            <a:spLocks/>
          </p:cNvSpPr>
          <p:nvPr userDrawn="1"/>
        </p:nvSpPr>
        <p:spPr>
          <a:xfrm>
            <a:off x="4199980" y="3581406"/>
            <a:ext cx="4038601" cy="844550"/>
          </a:xfrm>
          <a:prstGeom prst="rect">
            <a:avLst/>
          </a:prstGeom>
        </p:spPr>
        <p:txBody>
          <a:bodyPr vert="horz" lIns="91440" tIns="45720" rIns="91440" bIns="45720" rtlCol="0" anchor="t" anchorCtr="0">
            <a:noAutofit/>
          </a:bodyPr>
          <a:lstStyle>
            <a:lvl1pPr marL="0" indent="0" algn="l" defTabSz="914400" rtl="0" eaLnBrk="1" latinLnBrk="0" hangingPunct="1">
              <a:lnSpc>
                <a:spcPct val="100000"/>
              </a:lnSpc>
              <a:spcBef>
                <a:spcPts val="1000"/>
              </a:spcBef>
              <a:buClr>
                <a:srgbClr val="CB1F54"/>
              </a:buClr>
              <a:buFont typeface="Arial"/>
              <a:buNone/>
              <a:defRPr sz="2400" b="0" i="0" kern="1200" baseline="0">
                <a:solidFill>
                  <a:schemeClr val="bg1"/>
                </a:solidFill>
                <a:latin typeface="+mn-lt"/>
                <a:ea typeface="Arial" charset="0"/>
                <a:cs typeface="Arial" charset="0"/>
              </a:defRPr>
            </a:lvl1pPr>
            <a:lvl2pPr marL="457200" indent="0" algn="ctr" defTabSz="914400" rtl="0" eaLnBrk="1" latinLnBrk="0" hangingPunct="1">
              <a:lnSpc>
                <a:spcPct val="110000"/>
              </a:lnSpc>
              <a:spcBef>
                <a:spcPts val="500"/>
              </a:spcBef>
              <a:buClr>
                <a:srgbClr val="CB1F54"/>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500"/>
              </a:spcBef>
              <a:buClr>
                <a:srgbClr val="CB1F54"/>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500"/>
              </a:spcBef>
              <a:buClr>
                <a:srgbClr val="CB1F54"/>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CB1F54"/>
              </a:buClr>
              <a:buFont typeface="Arial"/>
              <a:buNone/>
              <a:defRPr sz="1600" kern="1200">
                <a:solidFill>
                  <a:srgbClr val="1C2632"/>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Name of Presenter</a:t>
            </a:r>
          </a:p>
          <a:p>
            <a:pPr marL="0" marR="0" lvl="0" indent="0" algn="ctr" defTabSz="914400" rtl="0" eaLnBrk="1" fontAlgn="auto" latinLnBrk="0" hangingPunct="1">
              <a:lnSpc>
                <a:spcPct val="100000"/>
              </a:lnSpc>
              <a:spcBef>
                <a:spcPts val="1000"/>
              </a:spcBef>
              <a:spcAft>
                <a:spcPts val="0"/>
              </a:spcAft>
              <a:buClr>
                <a:srgbClr val="CB1F54"/>
              </a:buClr>
              <a:buSzTx/>
              <a:buFont typeface="Arial"/>
              <a:buNone/>
              <a:tabLst/>
              <a:defRPr/>
            </a:pPr>
            <a:r>
              <a:rPr kumimoji="0" lang="en-US" altLang="en-US" sz="2400" b="0" i="0" u="none" strike="noStrike" kern="1200" cap="none" spc="0" normalizeH="0" baseline="0" noProof="0" dirty="0">
                <a:ln>
                  <a:noFill/>
                </a:ln>
                <a:solidFill>
                  <a:sysClr val="window" lastClr="FFFFFF"/>
                </a:solidFill>
                <a:effectLst/>
                <a:uLnTx/>
                <a:uFillTx/>
                <a:latin typeface="Calibri"/>
                <a:cs typeface="Arial" charset="0"/>
              </a:rPr>
              <a:t>first.last@state.ma.us</a:t>
            </a:r>
          </a:p>
        </p:txBody>
      </p:sp>
    </p:spTree>
    <p:extLst>
      <p:ext uri="{BB962C8B-B14F-4D97-AF65-F5344CB8AC3E}">
        <p14:creationId xmlns:p14="http://schemas.microsoft.com/office/powerpoint/2010/main" val="1054306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dirty="0"/>
              <a:t>For Policy Development Purposes Only</a:t>
            </a:r>
          </a:p>
        </p:txBody>
      </p:sp>
      <p:sp>
        <p:nvSpPr>
          <p:cNvPr id="3" name="Rectangle 6"/>
          <p:cNvSpPr>
            <a:spLocks noGrp="1" noChangeArrowheads="1"/>
          </p:cNvSpPr>
          <p:nvPr>
            <p:ph type="sldNum" sz="quarter" idx="11"/>
          </p:nvPr>
        </p:nvSpPr>
        <p:spPr>
          <a:ln/>
        </p:spPr>
        <p:txBody>
          <a:bodyPr/>
          <a:lstStyle>
            <a:lvl1pPr>
              <a:defRPr/>
            </a:lvl1pPr>
          </a:lstStyle>
          <a:p>
            <a:pPr>
              <a:defRPr/>
            </a:pPr>
            <a:r>
              <a:rPr lang="en-US" altLang="en-US" dirty="0"/>
              <a:t>Slide </a:t>
            </a:r>
            <a:fld id="{0BD109FE-154F-49E4-8D02-47A3E8B5008A}" type="slidenum">
              <a:rPr lang="en-US" altLang="en-US"/>
              <a:pPr>
                <a:defRPr/>
              </a:pPr>
              <a:t>‹#›</a:t>
            </a:fld>
            <a:endParaRPr lang="en-US" altLang="en-US" dirty="0"/>
          </a:p>
        </p:txBody>
      </p:sp>
    </p:spTree>
    <p:extLst>
      <p:ext uri="{BB962C8B-B14F-4D97-AF65-F5344CB8AC3E}">
        <p14:creationId xmlns:p14="http://schemas.microsoft.com/office/powerpoint/2010/main" val="109632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101E840A-BCBE-4B40-B158-B16879D32C9F}"/>
              </a:ext>
            </a:extLst>
          </p:cNvPr>
          <p:cNvSpPr/>
          <p:nvPr userDrawn="1"/>
        </p:nvSpPr>
        <p:spPr>
          <a:xfrm>
            <a:off x="0" y="0"/>
            <a:ext cx="12192000" cy="977549"/>
          </a:xfrm>
          <a:prstGeom prst="rect">
            <a:avLst/>
          </a:prstGeom>
          <a:solidFill>
            <a:srgbClr val="43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92822" y="56524"/>
            <a:ext cx="10972800" cy="874654"/>
          </a:xfrm>
          <a:prstGeom prst="rect">
            <a:avLst/>
          </a:prstGeom>
        </p:spPr>
        <p:txBody>
          <a:bodyPr vert="horz" lIns="91440" tIns="45720" rIns="91440" bIns="45720" rtlCol="0" anchor="ctr">
            <a:normAutofit/>
          </a:bodyPr>
          <a:lstStyle/>
          <a:p>
            <a:r>
              <a:rPr lang="en-US"/>
              <a:t>Click to edit Master title style</a:t>
            </a:r>
          </a:p>
        </p:txBody>
      </p:sp>
      <p:sp>
        <p:nvSpPr>
          <p:cNvPr id="8" name="Rectangle 7">
            <a:extLst>
              <a:ext uri="{FF2B5EF4-FFF2-40B4-BE49-F238E27FC236}">
                <a16:creationId xmlns:a16="http://schemas.microsoft.com/office/drawing/2014/main" id="{5BB607E6-0B1F-BB4A-9794-46A0CA431F4F}"/>
              </a:ext>
            </a:extLst>
          </p:cNvPr>
          <p:cNvSpPr/>
          <p:nvPr userDrawn="1"/>
        </p:nvSpPr>
        <p:spPr>
          <a:xfrm>
            <a:off x="0" y="6510528"/>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lide Number Placeholder 5">
            <a:extLst>
              <a:ext uri="{FF2B5EF4-FFF2-40B4-BE49-F238E27FC236}">
                <a16:creationId xmlns:a16="http://schemas.microsoft.com/office/drawing/2014/main" id="{5AFA3409-650A-E04D-9C6C-C839AFCA4D9A}"/>
              </a:ext>
            </a:extLst>
          </p:cNvPr>
          <p:cNvSpPr>
            <a:spLocks noGrp="1"/>
          </p:cNvSpPr>
          <p:nvPr>
            <p:ph type="sldNum" sz="quarter" idx="4"/>
          </p:nvPr>
        </p:nvSpPr>
        <p:spPr>
          <a:xfrm>
            <a:off x="8756523" y="6492487"/>
            <a:ext cx="2736414"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solidFill>
                  <a:srgbClr val="464646">
                    <a:lumMod val="40000"/>
                    <a:lumOff val="60000"/>
                  </a:srgbClr>
                </a:solidFill>
              </a:rPr>
              <a:pPr/>
              <a:t>‹#›</a:t>
            </a:fld>
            <a:endParaRPr lang="en-US" dirty="0">
              <a:solidFill>
                <a:srgbClr val="464646">
                  <a:lumMod val="40000"/>
                  <a:lumOff val="60000"/>
                </a:srgbClr>
              </a:solidFill>
            </a:endParaRPr>
          </a:p>
        </p:txBody>
      </p:sp>
      <p:sp>
        <p:nvSpPr>
          <p:cNvPr id="10" name="Footer Placeholder 3">
            <a:extLst>
              <a:ext uri="{FF2B5EF4-FFF2-40B4-BE49-F238E27FC236}">
                <a16:creationId xmlns:a16="http://schemas.microsoft.com/office/drawing/2014/main" id="{EF3A1742-1D21-6E49-B1F6-D58AC8A01F49}"/>
              </a:ext>
            </a:extLst>
          </p:cNvPr>
          <p:cNvSpPr>
            <a:spLocks noGrp="1"/>
          </p:cNvSpPr>
          <p:nvPr>
            <p:ph type="ftr" sz="quarter" idx="3"/>
          </p:nvPr>
        </p:nvSpPr>
        <p:spPr>
          <a:xfrm>
            <a:off x="611133" y="6510528"/>
            <a:ext cx="3816488"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dirty="0">
                <a:solidFill>
                  <a:srgbClr val="464646">
                    <a:lumMod val="40000"/>
                    <a:lumOff val="60000"/>
                  </a:srgbClr>
                </a:solidFill>
              </a:rPr>
              <a:t>Massachusetts Department of Public Health       mass.gov/dph</a:t>
            </a:r>
          </a:p>
        </p:txBody>
      </p:sp>
    </p:spTree>
    <p:extLst>
      <p:ext uri="{BB962C8B-B14F-4D97-AF65-F5344CB8AC3E}">
        <p14:creationId xmlns:p14="http://schemas.microsoft.com/office/powerpoint/2010/main" val="1776320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1" y="6428097"/>
            <a:ext cx="12192000" cy="429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234162" y="155577"/>
            <a:ext cx="11665737" cy="63499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34163" y="1146379"/>
            <a:ext cx="11665736" cy="521332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ChangeArrowheads="1"/>
          </p:cNvSpPr>
          <p:nvPr userDrawn="1"/>
        </p:nvSpPr>
        <p:spPr bwMode="auto">
          <a:xfrm>
            <a:off x="1" y="878505"/>
            <a:ext cx="12198479"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9" name="Rectangle 8"/>
          <p:cNvSpPr>
            <a:spLocks noChangeArrowheads="1"/>
          </p:cNvSpPr>
          <p:nvPr userDrawn="1"/>
        </p:nvSpPr>
        <p:spPr bwMode="auto">
          <a:xfrm>
            <a:off x="7294262" y="878505"/>
            <a:ext cx="2924861" cy="77748"/>
          </a:xfrm>
          <a:prstGeom prst="rect">
            <a:avLst/>
          </a:prstGeom>
          <a:solidFill>
            <a:srgbClr val="F8BF5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0" name="Rectangle 9"/>
          <p:cNvSpPr>
            <a:spLocks noChangeArrowheads="1"/>
          </p:cNvSpPr>
          <p:nvPr userDrawn="1"/>
        </p:nvSpPr>
        <p:spPr bwMode="auto">
          <a:xfrm>
            <a:off x="11006448" y="878505"/>
            <a:ext cx="1185552"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1" name="Rectangle 10"/>
          <p:cNvSpPr>
            <a:spLocks noChangeArrowheads="1"/>
          </p:cNvSpPr>
          <p:nvPr userDrawn="1"/>
        </p:nvSpPr>
        <p:spPr bwMode="auto">
          <a:xfrm>
            <a:off x="9405847" y="878505"/>
            <a:ext cx="1626551" cy="77748"/>
          </a:xfrm>
          <a:prstGeom prst="rect">
            <a:avLst/>
          </a:prstGeom>
          <a:solidFill>
            <a:schemeClr val="tx2"/>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12" name="Rectangle 11"/>
          <p:cNvSpPr>
            <a:spLocks noChangeArrowheads="1"/>
          </p:cNvSpPr>
          <p:nvPr userDrawn="1"/>
        </p:nvSpPr>
        <p:spPr bwMode="auto">
          <a:xfrm>
            <a:off x="11032398" y="878505"/>
            <a:ext cx="1159604" cy="77748"/>
          </a:xfrm>
          <a:prstGeom prst="rect">
            <a:avLst/>
          </a:prstGeom>
          <a:solidFill>
            <a:schemeClr val="bg1">
              <a:lumMod val="85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91431" tIns="45716" rIns="91431" bIns="45716" anchor="ctr"/>
          <a:lstStyle/>
          <a:p>
            <a:pPr algn="ctr" fontAlgn="auto">
              <a:spcBef>
                <a:spcPts val="0"/>
              </a:spcBef>
              <a:spcAft>
                <a:spcPts val="0"/>
              </a:spcAft>
              <a:defRPr/>
            </a:pPr>
            <a:endParaRPr lang="en-US" sz="1800" dirty="0">
              <a:solidFill>
                <a:srgbClr val="FFFFFF"/>
              </a:solidFill>
              <a:latin typeface="Arial"/>
              <a:cs typeface="+mn-cs"/>
            </a:endParaRPr>
          </a:p>
        </p:txBody>
      </p:sp>
      <p:sp>
        <p:nvSpPr>
          <p:cNvPr id="4" name="TextBox 3"/>
          <p:cNvSpPr txBox="1"/>
          <p:nvPr userDrawn="1"/>
        </p:nvSpPr>
        <p:spPr>
          <a:xfrm>
            <a:off x="11347940" y="6536954"/>
            <a:ext cx="844061" cy="230832"/>
          </a:xfrm>
          <a:prstGeom prst="rect">
            <a:avLst/>
          </a:prstGeom>
          <a:noFill/>
        </p:spPr>
        <p:txBody>
          <a:bodyPr wrap="square" rtlCol="0">
            <a:spAutoFit/>
          </a:bodyPr>
          <a:lstStyle/>
          <a:p>
            <a:pPr marL="0" indent="0" algn="r">
              <a:buFont typeface="Wingdings" panose="05000000000000000000" pitchFamily="2" charset="2"/>
              <a:buNone/>
            </a:pPr>
            <a:fld id="{875E1BC9-AFED-45F7-883E-56D4DC3C4571}" type="slidenum">
              <a:rPr lang="en-US" sz="900" smtClean="0">
                <a:solidFill>
                  <a:schemeClr val="bg1"/>
                </a:solidFill>
                <a:latin typeface="Arial" panose="020B0604020202020204" pitchFamily="34" charset="0"/>
                <a:cs typeface="Arial" panose="020B0604020202020204" pitchFamily="34" charset="0"/>
              </a:rPr>
              <a:pPr marL="0" indent="0" algn="r">
                <a:buFont typeface="Wingdings" panose="05000000000000000000" pitchFamily="2" charset="2"/>
                <a:buNone/>
              </a:pPr>
              <a:t>‹#›</a:t>
            </a:fld>
            <a:endParaRPr lang="en-US" sz="9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50159" y="6480095"/>
            <a:ext cx="992485" cy="318877"/>
          </a:xfrm>
          <a:prstGeom prst="rect">
            <a:avLst/>
          </a:prstGeom>
        </p:spPr>
      </p:pic>
    </p:spTree>
    <p:extLst>
      <p:ext uri="{BB962C8B-B14F-4D97-AF65-F5344CB8AC3E}">
        <p14:creationId xmlns:p14="http://schemas.microsoft.com/office/powerpoint/2010/main" val="311781136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hdr="0" ftr="0" dt="0"/>
  <p:txStyles>
    <p:titleStyle>
      <a:lvl1pPr algn="l" defTabSz="914400" rtl="0" eaLnBrk="1" latinLnBrk="0" hangingPunct="1">
        <a:lnSpc>
          <a:spcPct val="90000"/>
        </a:lnSpc>
        <a:spcBef>
          <a:spcPct val="0"/>
        </a:spcBef>
        <a:buNone/>
        <a:defRPr sz="19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39775" indent="-225425" algn="l" defTabSz="914400" rtl="0" eaLnBrk="1" latinLnBrk="0" hangingPunct="1">
        <a:lnSpc>
          <a:spcPct val="90000"/>
        </a:lnSpc>
        <a:spcBef>
          <a:spcPts val="500"/>
        </a:spcBef>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43000" indent="-228600" algn="l" defTabSz="914400" rtl="0" eaLnBrk="1" latinLnBrk="0" hangingPunct="1">
        <a:lnSpc>
          <a:spcPct val="90000"/>
        </a:lnSpc>
        <a:spcBef>
          <a:spcPts val="500"/>
        </a:spcBef>
        <a:buClr>
          <a:schemeClr val="tx2"/>
        </a:buClr>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371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3"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92969" y="1830586"/>
            <a:ext cx="10406063" cy="44201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17310" y="6505277"/>
            <a:ext cx="304571"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8364708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5783883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E4EDA-ED21-4EBF-8A54-CEC908A78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86E8D-C8FE-41C9-A6AA-CC38045B9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DA2C7-27FE-4CF3-9A42-2AE5D85F2D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D4466-116A-40CF-B6DE-3753D8E657E1}" type="datetimeFigureOut">
              <a:rPr lang="en-US" smtClean="0"/>
              <a:t>9/29/2021</a:t>
            </a:fld>
            <a:endParaRPr lang="en-US"/>
          </a:p>
        </p:txBody>
      </p:sp>
      <p:sp>
        <p:nvSpPr>
          <p:cNvPr id="5" name="Footer Placeholder 4">
            <a:extLst>
              <a:ext uri="{FF2B5EF4-FFF2-40B4-BE49-F238E27FC236}">
                <a16:creationId xmlns:a16="http://schemas.microsoft.com/office/drawing/2014/main" id="{C90B307D-C450-4E9C-8CFD-50DB30C45F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78CFFD-A506-4EC2-9838-856978BDB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DC7FB-50C0-4958-85C1-5869C238384D}" type="slidenum">
              <a:rPr lang="en-US" smtClean="0"/>
              <a:t>‹#›</a:t>
            </a:fld>
            <a:endParaRPr lang="en-US"/>
          </a:p>
        </p:txBody>
      </p:sp>
    </p:spTree>
    <p:extLst>
      <p:ext uri="{BB962C8B-B14F-4D97-AF65-F5344CB8AC3E}">
        <p14:creationId xmlns:p14="http://schemas.microsoft.com/office/powerpoint/2010/main" val="172847161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protect-us.mimecast.com/s/z8KbCqx5D4SV82KPfvYgjz?domain=codes.iccsafe.org" TargetMode="External"/><Relationship Id="rId3" Type="http://schemas.openxmlformats.org/officeDocument/2006/relationships/hyperlink" Target="https://protect-us.mimecast.com/s/DI4kClYLD4Uj2M05FyAsNR?domain=mass.gov" TargetMode="External"/><Relationship Id="rId7" Type="http://schemas.openxmlformats.org/officeDocument/2006/relationships/hyperlink" Target="https://protect-us.mimecast.com/s/wCvyCpYK75U7nw1Ns7nCgE?domain=mass.gov" TargetMode="External"/><Relationship Id="rId2" Type="http://schemas.openxmlformats.org/officeDocument/2006/relationships/hyperlink" Target="https://protect-us.mimecast.com/s/_TtfCkRKD4CPOw86HVdO2X?domain=mutcd.fhwa.dot.gov" TargetMode="External"/><Relationship Id="rId1" Type="http://schemas.openxmlformats.org/officeDocument/2006/relationships/slideLayout" Target="../slideLayouts/slideLayout14.xml"/><Relationship Id="rId6" Type="http://schemas.openxmlformats.org/officeDocument/2006/relationships/hyperlink" Target="https://protect-us.mimecast.com/s/OKjJCo2K74SQrwjLFoYvMt?domain=ada.gov" TargetMode="External"/><Relationship Id="rId5" Type="http://schemas.openxmlformats.org/officeDocument/2006/relationships/hyperlink" Target="https://protect-us.mimecast.com/s/U8fhCn5X84ck7WAqImrcs6?domain=access-board.gov/" TargetMode="External"/><Relationship Id="rId4" Type="http://schemas.openxmlformats.org/officeDocument/2006/relationships/hyperlink" Target="https://protect-us.mimecast.com/s/2WfVCmZ6G4H9jMBKc9Uey_?domain=ada.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5145" y="1897675"/>
            <a:ext cx="8370536" cy="2927543"/>
          </a:xfrm>
        </p:spPr>
        <p:txBody>
          <a:bodyPr>
            <a:noAutofit/>
          </a:bodyPr>
          <a:lstStyle/>
          <a:p>
            <a:r>
              <a:rPr lang="en-US" sz="3600" dirty="0">
                <a:solidFill>
                  <a:schemeClr val="bg1"/>
                </a:solidFill>
                <a:cs typeface="Arial" panose="020B0604020202020204" pitchFamily="34" charset="0"/>
              </a:rPr>
              <a:t>Safe Patient Access to Emergency Care Workgroup</a:t>
            </a:r>
            <a:br>
              <a:rPr lang="en-US" sz="3600" dirty="0">
                <a:solidFill>
                  <a:schemeClr val="bg1"/>
                </a:solidFill>
                <a:cs typeface="Arial" panose="020B0604020202020204" pitchFamily="34" charset="0"/>
              </a:rPr>
            </a:br>
            <a:r>
              <a:rPr lang="en-US" sz="3600" dirty="0">
                <a:solidFill>
                  <a:schemeClr val="bg1"/>
                </a:solidFill>
                <a:cs typeface="Arial" panose="020B0604020202020204" pitchFamily="34" charset="0"/>
              </a:rPr>
              <a:t>September 30, 2021</a:t>
            </a:r>
          </a:p>
        </p:txBody>
      </p:sp>
      <p:sp>
        <p:nvSpPr>
          <p:cNvPr id="3" name="Title 1"/>
          <p:cNvSpPr txBox="1">
            <a:spLocks/>
          </p:cNvSpPr>
          <p:nvPr/>
        </p:nvSpPr>
        <p:spPr>
          <a:xfrm>
            <a:off x="601132" y="3979342"/>
            <a:ext cx="7842223" cy="25336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white"/>
              </a:solidFill>
              <a:effectLst/>
              <a:uLnTx/>
              <a:uFillTx/>
              <a:latin typeface="Calibri"/>
              <a:ea typeface="+mj-ea"/>
              <a:cs typeface="Arial" panose="020B0604020202020204" pitchFamily="34" charset="0"/>
            </a:endParaRPr>
          </a:p>
        </p:txBody>
      </p:sp>
    </p:spTree>
    <p:extLst>
      <p:ext uri="{BB962C8B-B14F-4D97-AF65-F5344CB8AC3E}">
        <p14:creationId xmlns:p14="http://schemas.microsoft.com/office/powerpoint/2010/main" val="164200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Typically, hospital facility signage regulations fall under the jurisdiction of the local municipality’s sign codes.   In Boston, we use the Article 11 - Boston Zoning codes and submit to the BPDA for approvals.  </a:t>
            </a:r>
            <a:br>
              <a:rPr lang="en-US" dirty="0"/>
            </a:br>
            <a:endParaRPr lang="en-US" dirty="0"/>
          </a:p>
          <a:p>
            <a:pPr marL="344488" lvl="1" indent="0">
              <a:buNone/>
            </a:pPr>
            <a:r>
              <a:rPr lang="en-US" dirty="0"/>
              <a:t>In addition:</a:t>
            </a:r>
          </a:p>
          <a:p>
            <a:pPr lvl="1"/>
            <a:endParaRPr lang="en-US" dirty="0"/>
          </a:p>
          <a:p>
            <a:pPr lvl="1"/>
            <a:r>
              <a:rPr lang="en-US" dirty="0"/>
              <a:t>Hospital guide signage for vehicles approaching hospital facilities are detailed in the </a:t>
            </a:r>
            <a:r>
              <a:rPr lang="en-US" u="sng" dirty="0">
                <a:hlinkClick r:id="rId2"/>
              </a:rPr>
              <a:t>MUTCD</a:t>
            </a:r>
            <a:r>
              <a:rPr lang="en-US" dirty="0"/>
              <a:t> Manual on Uniform Traffic Control Devices for Streets and Highways and the </a:t>
            </a:r>
            <a:r>
              <a:rPr lang="en-US" u="sng" dirty="0">
                <a:hlinkClick r:id="rId3"/>
              </a:rPr>
              <a:t>MASS HIGHWAY Guide Sign Policy</a:t>
            </a:r>
            <a:r>
              <a:rPr lang="en-US" dirty="0"/>
              <a:t> for Secondary State Highways. These documents provide sign size, typography size, reflectivity, and lighting regulations and guidelines.</a:t>
            </a:r>
          </a:p>
          <a:p>
            <a:pPr lvl="1"/>
            <a:r>
              <a:rPr lang="en-US" dirty="0"/>
              <a:t>Hospital facility signage, in this case the assumption is that we are primarily considering exterior signage, might utilize these standards as a baseline, but should also take into consideration the </a:t>
            </a:r>
            <a:r>
              <a:rPr lang="en-US" u="sng" dirty="0">
                <a:hlinkClick r:id="rId4"/>
              </a:rPr>
              <a:t>ADA</a:t>
            </a:r>
            <a:r>
              <a:rPr lang="en-US" dirty="0"/>
              <a:t> and </a:t>
            </a:r>
            <a:r>
              <a:rPr lang="en-US" u="sng" dirty="0">
                <a:hlinkClick r:id="rId5"/>
              </a:rPr>
              <a:t>ABA</a:t>
            </a:r>
            <a:r>
              <a:rPr lang="en-US" dirty="0"/>
              <a:t> Standards for Accessible Design.</a:t>
            </a:r>
          </a:p>
          <a:p>
            <a:pPr lvl="1"/>
            <a:r>
              <a:rPr lang="en-US" dirty="0"/>
              <a:t>The </a:t>
            </a:r>
            <a:r>
              <a:rPr lang="en-US" u="sng" dirty="0">
                <a:hlinkClick r:id="rId6"/>
              </a:rPr>
              <a:t>ADA standards Chapter 7</a:t>
            </a:r>
            <a:r>
              <a:rPr lang="en-US" dirty="0"/>
              <a:t> provides information on sign sizes and locations, typographic size and color contrast, and the placement of signs to ensure the signs are accessible and legible to the largest audience possible. These standards are largely aimed at interior signage. </a:t>
            </a:r>
          </a:p>
          <a:p>
            <a:pPr lvl="1"/>
            <a:r>
              <a:rPr lang="en-US" dirty="0"/>
              <a:t>Other existing guidelines that could be considered might be found in the </a:t>
            </a:r>
            <a:r>
              <a:rPr lang="en-US" u="sng" dirty="0">
                <a:hlinkClick r:id="rId7"/>
              </a:rPr>
              <a:t>MAAB</a:t>
            </a:r>
            <a:r>
              <a:rPr lang="en-US" dirty="0"/>
              <a:t> and </a:t>
            </a:r>
            <a:r>
              <a:rPr lang="en-US" u="sng" dirty="0">
                <a:hlinkClick r:id="rId8"/>
              </a:rPr>
              <a:t>IBC</a:t>
            </a:r>
            <a:r>
              <a:rPr lang="en-US" dirty="0"/>
              <a:t>. </a:t>
            </a:r>
          </a:p>
          <a:p>
            <a:pPr lvl="1"/>
            <a:endParaRPr lang="en-US"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We hired a wayfinding expert to help us navigate.</a:t>
            </a:r>
          </a:p>
        </p:txBody>
      </p:sp>
    </p:spTree>
    <p:extLst>
      <p:ext uri="{BB962C8B-B14F-4D97-AF65-F5344CB8AC3E}">
        <p14:creationId xmlns:p14="http://schemas.microsoft.com/office/powerpoint/2010/main" val="3825402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854959" y="1045146"/>
            <a:ext cx="7467601" cy="5362294"/>
          </a:xfrm>
          <a:prstGeom prst="rect">
            <a:avLst/>
          </a:prstGeom>
        </p:spPr>
      </p:pic>
      <p:sp>
        <p:nvSpPr>
          <p:cNvPr id="5" name="Text Placeholder 4"/>
          <p:cNvSpPr>
            <a:spLocks noGrp="1"/>
          </p:cNvSpPr>
          <p:nvPr>
            <p:ph type="body" sz="quarter" idx="11"/>
          </p:nvPr>
        </p:nvSpPr>
        <p:spPr/>
        <p:txBody>
          <a:bodyPr/>
          <a:lstStyle/>
          <a:p>
            <a:r>
              <a:rPr lang="en-US" dirty="0"/>
              <a:t>*Society for Environmental Graphic Design</a:t>
            </a:r>
          </a:p>
        </p:txBody>
      </p:sp>
      <p:sp>
        <p:nvSpPr>
          <p:cNvPr id="2" name="Title 1"/>
          <p:cNvSpPr>
            <a:spLocks noGrp="1"/>
          </p:cNvSpPr>
          <p:nvPr>
            <p:ph type="title"/>
          </p:nvPr>
        </p:nvSpPr>
        <p:spPr/>
        <p:txBody>
          <a:bodyPr>
            <a:normAutofit/>
          </a:bodyPr>
          <a:lstStyle/>
          <a:p>
            <a:r>
              <a:rPr lang="en-US" kern="0" dirty="0">
                <a:solidFill>
                  <a:srgbClr val="002960"/>
                </a:solidFill>
              </a:rPr>
              <a:t>These best practice symbols were put together through a joint partnership between SEGD* and Hablamos Juntos with support from the Robert Wood Johnson Foundation.</a:t>
            </a:r>
            <a:endParaRPr lang="en-US" dirty="0"/>
          </a:p>
        </p:txBody>
      </p:sp>
    </p:spTree>
    <p:extLst>
      <p:ext uri="{BB962C8B-B14F-4D97-AF65-F5344CB8AC3E}">
        <p14:creationId xmlns:p14="http://schemas.microsoft.com/office/powerpoint/2010/main" val="2490926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had a lot of work to do!</a:t>
            </a:r>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What we learned in planning:</a:t>
            </a:r>
          </a:p>
        </p:txBody>
      </p:sp>
      <p:pic>
        <p:nvPicPr>
          <p:cNvPr id="5" name="Picture 4"/>
          <p:cNvPicPr>
            <a:picLocks noChangeAspect="1"/>
          </p:cNvPicPr>
          <p:nvPr/>
        </p:nvPicPr>
        <p:blipFill>
          <a:blip r:embed="rId2"/>
          <a:stretch>
            <a:fillRect/>
          </a:stretch>
        </p:blipFill>
        <p:spPr>
          <a:xfrm>
            <a:off x="689601" y="1361375"/>
            <a:ext cx="8849782" cy="3398998"/>
          </a:xfrm>
          <a:prstGeom prst="rect">
            <a:avLst/>
          </a:prstGeom>
        </p:spPr>
      </p:pic>
      <p:pic>
        <p:nvPicPr>
          <p:cNvPr id="6" name="Picture 5"/>
          <p:cNvPicPr>
            <a:picLocks noChangeAspect="1"/>
          </p:cNvPicPr>
          <p:nvPr/>
        </p:nvPicPr>
        <p:blipFill>
          <a:blip r:embed="rId3"/>
          <a:stretch>
            <a:fillRect/>
          </a:stretch>
        </p:blipFill>
        <p:spPr>
          <a:xfrm>
            <a:off x="7583338" y="4046386"/>
            <a:ext cx="3646170" cy="2404110"/>
          </a:xfrm>
          <a:prstGeom prst="rect">
            <a:avLst/>
          </a:prstGeom>
        </p:spPr>
      </p:pic>
      <p:pic>
        <p:nvPicPr>
          <p:cNvPr id="7" name="Picture 6"/>
          <p:cNvPicPr>
            <a:picLocks noChangeAspect="1"/>
          </p:cNvPicPr>
          <p:nvPr/>
        </p:nvPicPr>
        <p:blipFill>
          <a:blip r:embed="rId4"/>
          <a:stretch>
            <a:fillRect/>
          </a:stretch>
        </p:blipFill>
        <p:spPr>
          <a:xfrm>
            <a:off x="3732497" y="4151161"/>
            <a:ext cx="2971800" cy="2194560"/>
          </a:xfrm>
          <a:prstGeom prst="rect">
            <a:avLst/>
          </a:prstGeom>
        </p:spPr>
      </p:pic>
    </p:spTree>
    <p:extLst>
      <p:ext uri="{BB962C8B-B14F-4D97-AF65-F5344CB8AC3E}">
        <p14:creationId xmlns:p14="http://schemas.microsoft.com/office/powerpoint/2010/main" val="2769667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697038" y="1143001"/>
          <a:ext cx="8755064" cy="5216745"/>
        </p:xfrm>
        <a:graphic>
          <a:graphicData uri="http://schemas.openxmlformats.org/drawingml/2006/table">
            <a:tbl>
              <a:tblPr firstRow="1" bandRow="1">
                <a:tableStyleId>{5C22544A-7EE6-4342-B048-85BDC9FD1C3A}</a:tableStyleId>
              </a:tblPr>
              <a:tblGrid>
                <a:gridCol w="2188766">
                  <a:extLst>
                    <a:ext uri="{9D8B030D-6E8A-4147-A177-3AD203B41FA5}">
                      <a16:colId xmlns:a16="http://schemas.microsoft.com/office/drawing/2014/main" val="719977249"/>
                    </a:ext>
                  </a:extLst>
                </a:gridCol>
                <a:gridCol w="2188766">
                  <a:extLst>
                    <a:ext uri="{9D8B030D-6E8A-4147-A177-3AD203B41FA5}">
                      <a16:colId xmlns:a16="http://schemas.microsoft.com/office/drawing/2014/main" val="3127891576"/>
                    </a:ext>
                  </a:extLst>
                </a:gridCol>
                <a:gridCol w="2188766">
                  <a:extLst>
                    <a:ext uri="{9D8B030D-6E8A-4147-A177-3AD203B41FA5}">
                      <a16:colId xmlns:a16="http://schemas.microsoft.com/office/drawing/2014/main" val="1925504910"/>
                    </a:ext>
                  </a:extLst>
                </a:gridCol>
                <a:gridCol w="2188766">
                  <a:extLst>
                    <a:ext uri="{9D8B030D-6E8A-4147-A177-3AD203B41FA5}">
                      <a16:colId xmlns:a16="http://schemas.microsoft.com/office/drawing/2014/main" val="3965122374"/>
                    </a:ext>
                  </a:extLst>
                </a:gridCol>
              </a:tblGrid>
              <a:tr h="461865">
                <a:tc>
                  <a:txBody>
                    <a:bodyPr/>
                    <a:lstStyle/>
                    <a:p>
                      <a:pPr algn="ctr"/>
                      <a:r>
                        <a:rPr lang="en-US" u="sng" dirty="0">
                          <a:solidFill>
                            <a:srgbClr val="002060"/>
                          </a:solidFill>
                        </a:rPr>
                        <a:t>Internal</a:t>
                      </a:r>
                    </a:p>
                  </a:txBody>
                  <a:tcPr/>
                </a:tc>
                <a:tc>
                  <a:txBody>
                    <a:bodyPr/>
                    <a:lstStyle/>
                    <a:p>
                      <a:pPr algn="ctr"/>
                      <a:r>
                        <a:rPr lang="en-US" u="sng" dirty="0">
                          <a:solidFill>
                            <a:srgbClr val="002060"/>
                          </a:solidFill>
                        </a:rPr>
                        <a:t>Patient</a:t>
                      </a:r>
                      <a:r>
                        <a:rPr lang="en-US" u="sng" baseline="0" dirty="0">
                          <a:solidFill>
                            <a:srgbClr val="002060"/>
                          </a:solidFill>
                        </a:rPr>
                        <a:t> Facing</a:t>
                      </a:r>
                      <a:endParaRPr lang="en-US" u="sng" dirty="0">
                        <a:solidFill>
                          <a:srgbClr val="002060"/>
                        </a:solidFill>
                      </a:endParaRPr>
                    </a:p>
                  </a:txBody>
                  <a:tcPr/>
                </a:tc>
                <a:tc>
                  <a:txBody>
                    <a:bodyPr/>
                    <a:lstStyle/>
                    <a:p>
                      <a:pPr algn="ctr"/>
                      <a:r>
                        <a:rPr lang="en-US" u="sng" dirty="0">
                          <a:solidFill>
                            <a:srgbClr val="002060"/>
                          </a:solidFill>
                        </a:rPr>
                        <a:t>Community</a:t>
                      </a:r>
                    </a:p>
                  </a:txBody>
                  <a:tcPr/>
                </a:tc>
                <a:tc>
                  <a:txBody>
                    <a:bodyPr/>
                    <a:lstStyle/>
                    <a:p>
                      <a:pPr algn="ctr"/>
                      <a:r>
                        <a:rPr lang="en-US" u="sng" dirty="0">
                          <a:solidFill>
                            <a:srgbClr val="002060"/>
                          </a:solidFill>
                        </a:rPr>
                        <a:t>City</a:t>
                      </a:r>
                    </a:p>
                  </a:txBody>
                  <a:tcPr/>
                </a:tc>
                <a:extLst>
                  <a:ext uri="{0D108BD9-81ED-4DB2-BD59-A6C34878D82A}">
                    <a16:rowId xmlns:a16="http://schemas.microsoft.com/office/drawing/2014/main" val="2619811657"/>
                  </a:ext>
                </a:extLst>
              </a:tr>
              <a:tr h="1204815">
                <a:tc>
                  <a:txBody>
                    <a:bodyPr/>
                    <a:lstStyle/>
                    <a:p>
                      <a:pPr marL="285750" indent="-285750">
                        <a:buFont typeface="Arial" panose="020B0604020202020204" pitchFamily="34" charset="0"/>
                        <a:buChar char="•"/>
                      </a:pPr>
                      <a:r>
                        <a:rPr lang="en-US" dirty="0"/>
                        <a:t>Created</a:t>
                      </a:r>
                      <a:r>
                        <a:rPr lang="en-US" baseline="0" dirty="0"/>
                        <a:t> a construction page on intranet</a:t>
                      </a:r>
                    </a:p>
                    <a:p>
                      <a:pPr marL="285750" indent="-285750">
                        <a:buFont typeface="Arial" panose="020B0604020202020204" pitchFamily="34" charset="0"/>
                        <a:buChar char="•"/>
                      </a:pPr>
                      <a:r>
                        <a:rPr lang="en-US" baseline="0" dirty="0"/>
                        <a:t>Daily huddles</a:t>
                      </a:r>
                    </a:p>
                    <a:p>
                      <a:pPr marL="285750" indent="-285750">
                        <a:buFont typeface="Arial" panose="020B0604020202020204" pitchFamily="34" charset="0"/>
                        <a:buChar char="•"/>
                      </a:pPr>
                      <a:r>
                        <a:rPr lang="en-US" baseline="0" dirty="0"/>
                        <a:t>Email Reminders</a:t>
                      </a:r>
                    </a:p>
                    <a:p>
                      <a:pPr marL="285750" indent="-285750">
                        <a:buFont typeface="Arial" panose="020B0604020202020204" pitchFamily="34" charset="0"/>
                        <a:buChar char="•"/>
                      </a:pPr>
                      <a:r>
                        <a:rPr lang="en-US" baseline="0" dirty="0"/>
                        <a:t>Digital Signs</a:t>
                      </a:r>
                    </a:p>
                    <a:p>
                      <a:pPr marL="285750" indent="-285750">
                        <a:buFont typeface="Arial" panose="020B0604020202020204" pitchFamily="34" charset="0"/>
                        <a:buChar char="•"/>
                      </a:pPr>
                      <a:r>
                        <a:rPr lang="en-US" baseline="0" dirty="0"/>
                        <a:t>Direct engagement with operators navigators and volunteers </a:t>
                      </a:r>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r>
                        <a:rPr lang="en-US" dirty="0"/>
                        <a:t>Note</a:t>
                      </a:r>
                      <a:r>
                        <a:rPr lang="en-US" baseline="0" dirty="0"/>
                        <a:t> in patient appointment reminders</a:t>
                      </a:r>
                    </a:p>
                    <a:p>
                      <a:pPr marL="285750" indent="-285750">
                        <a:buFont typeface="Arial" panose="020B0604020202020204" pitchFamily="34" charset="0"/>
                        <a:buChar char="•"/>
                      </a:pPr>
                      <a:r>
                        <a:rPr lang="en-US" baseline="0" dirty="0"/>
                        <a:t>A frame signs at entrances </a:t>
                      </a:r>
                    </a:p>
                    <a:p>
                      <a:pPr marL="285750" indent="-285750">
                        <a:buFont typeface="Arial" panose="020B0604020202020204" pitchFamily="34" charset="0"/>
                        <a:buChar char="•"/>
                      </a:pPr>
                      <a:r>
                        <a:rPr lang="en-US" baseline="0" dirty="0"/>
                        <a:t>Temp signs on doors with maps</a:t>
                      </a:r>
                    </a:p>
                    <a:p>
                      <a:pPr marL="285750" indent="-285750">
                        <a:buFont typeface="Arial" panose="020B0604020202020204" pitchFamily="34" charset="0"/>
                        <a:buChar char="•"/>
                      </a:pPr>
                      <a:r>
                        <a:rPr lang="en-US" baseline="0" dirty="0"/>
                        <a:t>Posted security officer </a:t>
                      </a:r>
                    </a:p>
                    <a:p>
                      <a:pPr marL="285750" indent="-285750">
                        <a:buFont typeface="Arial" panose="020B0604020202020204" pitchFamily="34" charset="0"/>
                        <a:buChar char="•"/>
                      </a:pPr>
                      <a:r>
                        <a:rPr lang="en-US" baseline="0" dirty="0"/>
                        <a:t>Revised our internal campus maps</a:t>
                      </a:r>
                    </a:p>
                    <a:p>
                      <a:pPr marL="285750" indent="-285750">
                        <a:buFont typeface="Arial" panose="020B0604020202020204" pitchFamily="34" charset="0"/>
                        <a:buChar char="•"/>
                      </a:pPr>
                      <a:r>
                        <a:rPr lang="en-US" baseline="0" dirty="0"/>
                        <a:t>Posted signs in garages</a:t>
                      </a:r>
                    </a:p>
                    <a:p>
                      <a:pPr marL="285750" indent="-285750">
                        <a:buFont typeface="Arial" panose="020B0604020202020204" pitchFamily="34" charset="0"/>
                        <a:buChar char="•"/>
                      </a:pPr>
                      <a:r>
                        <a:rPr lang="en-US" baseline="0" dirty="0"/>
                        <a:t>Updated all external signs</a:t>
                      </a:r>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r>
                        <a:rPr lang="en-US" dirty="0"/>
                        <a:t>South</a:t>
                      </a:r>
                      <a:r>
                        <a:rPr lang="en-US" baseline="0" dirty="0"/>
                        <a:t> End News</a:t>
                      </a:r>
                    </a:p>
                    <a:p>
                      <a:pPr marL="285750" indent="-285750">
                        <a:buFont typeface="Arial" panose="020B0604020202020204" pitchFamily="34" charset="0"/>
                        <a:buChar char="•"/>
                      </a:pPr>
                      <a:r>
                        <a:rPr lang="en-US" baseline="0" dirty="0"/>
                        <a:t>Community Health Center Outreach</a:t>
                      </a:r>
                    </a:p>
                    <a:p>
                      <a:pPr marL="285750" indent="-285750">
                        <a:buFont typeface="Arial" panose="020B0604020202020204" pitchFamily="34" charset="0"/>
                        <a:buChar char="•"/>
                      </a:pPr>
                      <a:r>
                        <a:rPr lang="en-US" baseline="0" dirty="0"/>
                        <a:t>PFAC</a:t>
                      </a:r>
                    </a:p>
                    <a:p>
                      <a:pPr marL="285750" indent="-285750">
                        <a:buFont typeface="Arial" panose="020B0604020202020204" pitchFamily="34" charset="0"/>
                        <a:buChar char="•"/>
                      </a:pPr>
                      <a:r>
                        <a:rPr lang="en-US" baseline="0" dirty="0"/>
                        <a:t>BCIL</a:t>
                      </a:r>
                    </a:p>
                    <a:p>
                      <a:pPr marL="285750" indent="-285750">
                        <a:buFont typeface="Arial" panose="020B0604020202020204" pitchFamily="34" charset="0"/>
                        <a:buChar char="•"/>
                      </a:pPr>
                      <a:r>
                        <a:rPr lang="en-US" baseline="0" dirty="0"/>
                        <a:t>Digital Message Boards</a:t>
                      </a:r>
                    </a:p>
                    <a:p>
                      <a:pPr marL="285750" indent="-285750">
                        <a:buFont typeface="Arial" panose="020B0604020202020204" pitchFamily="34" charset="0"/>
                        <a:buChar char="•"/>
                      </a:pPr>
                      <a:r>
                        <a:rPr lang="en-US" baseline="0" dirty="0"/>
                        <a:t>Neighborhood Meetings</a:t>
                      </a:r>
                      <a:endParaRPr lang="en-US" dirty="0"/>
                    </a:p>
                  </a:txBody>
                  <a:tcPr/>
                </a:tc>
                <a:tc>
                  <a:txBody>
                    <a:bodyPr/>
                    <a:lstStyle/>
                    <a:p>
                      <a:pPr marL="285750" indent="-285750">
                        <a:buFont typeface="Arial" panose="020B0604020202020204" pitchFamily="34" charset="0"/>
                        <a:buChar char="•"/>
                      </a:pPr>
                      <a:r>
                        <a:rPr lang="en-US" dirty="0"/>
                        <a:t>DPH</a:t>
                      </a:r>
                    </a:p>
                    <a:p>
                      <a:pPr marL="285750" indent="-285750">
                        <a:buFont typeface="Arial" panose="020B0604020202020204" pitchFamily="34" charset="0"/>
                        <a:buChar char="•"/>
                      </a:pPr>
                      <a:r>
                        <a:rPr lang="en-US" dirty="0"/>
                        <a:t>Boston Fire</a:t>
                      </a:r>
                    </a:p>
                    <a:p>
                      <a:pPr marL="285750" indent="-285750">
                        <a:buFont typeface="Arial" panose="020B0604020202020204" pitchFamily="34" charset="0"/>
                        <a:buChar char="•"/>
                      </a:pPr>
                      <a:r>
                        <a:rPr lang="en-US" dirty="0"/>
                        <a:t>Boston EMS</a:t>
                      </a:r>
                    </a:p>
                    <a:p>
                      <a:pPr marL="285750" indent="-285750">
                        <a:buFont typeface="Arial" panose="020B0604020202020204" pitchFamily="34" charset="0"/>
                        <a:buChar char="•"/>
                      </a:pPr>
                      <a:r>
                        <a:rPr lang="en-US" dirty="0"/>
                        <a:t>Ambulances</a:t>
                      </a:r>
                    </a:p>
                    <a:p>
                      <a:pPr marL="285750" indent="-285750">
                        <a:buFont typeface="Arial" panose="020B0604020202020204" pitchFamily="34" charset="0"/>
                        <a:buChar char="•"/>
                      </a:pPr>
                      <a:r>
                        <a:rPr lang="en-US" dirty="0"/>
                        <a:t>Boston Police</a:t>
                      </a:r>
                    </a:p>
                  </a:txBody>
                  <a:tcPr/>
                </a:tc>
                <a:extLst>
                  <a:ext uri="{0D108BD9-81ED-4DB2-BD59-A6C34878D82A}">
                    <a16:rowId xmlns:a16="http://schemas.microsoft.com/office/drawing/2014/main" val="2696003170"/>
                  </a:ext>
                </a:extLst>
              </a:tr>
            </a:tbl>
          </a:graphicData>
        </a:graphic>
      </p:graphicFrame>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Paramount to our success was our ability to work as a team with internal and external partners.  Communications coordination was key.</a:t>
            </a:r>
          </a:p>
        </p:txBody>
      </p:sp>
    </p:spTree>
    <p:extLst>
      <p:ext uri="{BB962C8B-B14F-4D97-AF65-F5344CB8AC3E}">
        <p14:creationId xmlns:p14="http://schemas.microsoft.com/office/powerpoint/2010/main" val="3315980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It is important to remember that a comprehensive hospital and emergency room wayfinding program starts before you get into the hospital.</a:t>
            </a:r>
          </a:p>
          <a:p>
            <a:pPr lvl="1"/>
            <a:r>
              <a:rPr lang="en-US" dirty="0"/>
              <a:t>Website information should be kept up to date.</a:t>
            </a:r>
          </a:p>
          <a:p>
            <a:pPr lvl="1"/>
            <a:r>
              <a:rPr lang="en-US" dirty="0"/>
              <a:t>Leverage electronics whenever possible</a:t>
            </a:r>
          </a:p>
          <a:p>
            <a:pPr lvl="2"/>
            <a:r>
              <a:rPr lang="en-US" dirty="0"/>
              <a:t>Google maps (and other cloud sourced navigation tools)</a:t>
            </a:r>
          </a:p>
          <a:p>
            <a:pPr lvl="2"/>
            <a:r>
              <a:rPr lang="en-US" dirty="0"/>
              <a:t>Digital road maps</a:t>
            </a:r>
          </a:p>
          <a:p>
            <a:pPr lvl="1"/>
            <a:r>
              <a:rPr lang="en-US" dirty="0"/>
              <a:t>Use your patient reminder letters as an additional form of communication</a:t>
            </a:r>
          </a:p>
          <a:p>
            <a:pPr lvl="1"/>
            <a:r>
              <a:rPr lang="en-US" dirty="0"/>
              <a:t>Engage your neighbors in conversation</a:t>
            </a:r>
          </a:p>
          <a:p>
            <a:pPr lvl="1"/>
            <a:r>
              <a:rPr lang="en-US" dirty="0"/>
              <a:t>Understand there are experts in many facets within the wayfinding sector</a:t>
            </a:r>
          </a:p>
          <a:p>
            <a:pPr lvl="1"/>
            <a:r>
              <a:rPr lang="en-US" dirty="0"/>
              <a:t>The consistent use of terminology and symbols is important</a:t>
            </a:r>
          </a:p>
          <a:p>
            <a:pPr lvl="1"/>
            <a:r>
              <a:rPr lang="en-US" dirty="0"/>
              <a:t>Clear the clutter.   Be sure to remove old signs.</a:t>
            </a:r>
          </a:p>
          <a:p>
            <a:pPr lvl="1"/>
            <a:r>
              <a:rPr lang="en-US" dirty="0"/>
              <a:t>The best wayfinding tool are the staff working in our healthcare institutions</a:t>
            </a:r>
          </a:p>
          <a:p>
            <a:pPr lvl="2"/>
            <a:r>
              <a:rPr lang="en-US" dirty="0"/>
              <a:t>Keeping them informed of changes is crucial</a:t>
            </a:r>
          </a:p>
          <a:p>
            <a:pPr lvl="1"/>
            <a:endParaRPr lang="en-US" dirty="0"/>
          </a:p>
          <a:p>
            <a:pPr marL="520700" lvl="2" indent="0">
              <a:buNone/>
            </a:pPr>
            <a:endParaRPr lang="en-US"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In closing, </a:t>
            </a:r>
          </a:p>
        </p:txBody>
      </p:sp>
    </p:spTree>
    <p:extLst>
      <p:ext uri="{BB962C8B-B14F-4D97-AF65-F5344CB8AC3E}">
        <p14:creationId xmlns:p14="http://schemas.microsoft.com/office/powerpoint/2010/main" val="3958955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Laura pic pretalk onscreen.jpeg"/>
          <p:cNvPicPr>
            <a:picLocks noGrp="1" noChangeAspect="1"/>
          </p:cNvPicPr>
          <p:nvPr>
            <p:ph type="pic" idx="13"/>
          </p:nvPr>
        </p:nvPicPr>
        <p:blipFill>
          <a:blip r:embed="rId2"/>
          <a:srcRect/>
          <a:stretch>
            <a:fillRect/>
          </a:stretch>
        </p:blipFill>
        <p:spPr>
          <a:xfrm>
            <a:off x="3475419" y="0"/>
            <a:ext cx="5241163" cy="685800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Highland Ave sign.png"/>
          <p:cNvPicPr>
            <a:picLocks noGrp="1" noChangeAspect="1"/>
          </p:cNvPicPr>
          <p:nvPr>
            <p:ph type="pic" idx="13"/>
          </p:nvPr>
        </p:nvPicPr>
        <p:blipFill>
          <a:blip r:embed="rId2"/>
          <a:srcRect t="3418" b="3418"/>
          <a:stretch>
            <a:fillRect/>
          </a:stretch>
        </p:blipFill>
        <p:spPr>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G_1742.jpeg"/>
          <p:cNvPicPr>
            <a:picLocks noGrp="1" noChangeAspect="1"/>
          </p:cNvPicPr>
          <p:nvPr>
            <p:ph type="pic" idx="13"/>
          </p:nvPr>
        </p:nvPicPr>
        <p:blipFill>
          <a:blip r:embed="rId2"/>
          <a:srcRect/>
          <a:stretch>
            <a:fillRect/>
          </a:stretch>
        </p:blipFill>
        <p:spPr>
          <a:prstGeom prst="rect">
            <a:avLst/>
          </a:prstGeom>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Tower St. 1.png"/>
          <p:cNvPicPr>
            <a:picLocks noGrp="1" noChangeAspect="1"/>
          </p:cNvPicPr>
          <p:nvPr>
            <p:ph type="pic" idx="13"/>
          </p:nvPr>
        </p:nvPicPr>
        <p:blipFill>
          <a:blip r:embed="rId2"/>
          <a:srcRect/>
          <a:stretch>
            <a:fillRect/>
          </a:stretch>
        </p:blipFill>
        <p:spPr>
          <a:xfrm>
            <a:off x="2795503" y="72039"/>
            <a:ext cx="6600868" cy="6857937"/>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urveillance pic.jpg"/>
          <p:cNvPicPr>
            <a:picLocks noGrp="1" noChangeAspect="1"/>
          </p:cNvPicPr>
          <p:nvPr>
            <p:ph type="pic" idx="13"/>
          </p:nvPr>
        </p:nvPicPr>
        <p:blipFill>
          <a:blip r:embed="rId2"/>
          <a:srcRect l="4869" r="4869"/>
          <a:stretch>
            <a:fillRect/>
          </a:stretch>
        </p:blipFill>
        <p:spPr>
          <a:xfrm>
            <a:off x="2184797" y="446324"/>
            <a:ext cx="7667839" cy="5750879"/>
          </a:xfrm>
          <a:prstGeom prst="rect">
            <a:avLst/>
          </a:prstGeom>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04BE-BFBA-4CBC-88E3-CFA9AFD41AC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E9A8CACB-671D-4323-BCBA-9500895AF4C8}"/>
              </a:ext>
            </a:extLst>
          </p:cNvPr>
          <p:cNvSpPr>
            <a:spLocks noGrp="1"/>
          </p:cNvSpPr>
          <p:nvPr>
            <p:ph idx="1"/>
          </p:nvPr>
        </p:nvSpPr>
        <p:spPr>
          <a:xfrm>
            <a:off x="253218" y="1463040"/>
            <a:ext cx="11329182" cy="4663123"/>
          </a:xfrm>
        </p:spPr>
        <p:txBody>
          <a:bodyPr>
            <a:normAutofit lnSpcReduction="10000"/>
          </a:bodyPr>
          <a:lstStyle/>
          <a:p>
            <a:r>
              <a:rPr lang="en-US" dirty="0"/>
              <a:t>Welcome and Introductions </a:t>
            </a:r>
          </a:p>
          <a:p>
            <a:r>
              <a:rPr lang="en-US" dirty="0"/>
              <a:t>Statutory Overview</a:t>
            </a:r>
          </a:p>
          <a:p>
            <a:r>
              <a:rPr lang="en-US" dirty="0"/>
              <a:t>Member Presentations: </a:t>
            </a:r>
          </a:p>
          <a:p>
            <a:pPr lvl="1"/>
            <a:r>
              <a:rPr lang="en-US" dirty="0"/>
              <a:t>Nancy Hanright</a:t>
            </a:r>
          </a:p>
          <a:p>
            <a:pPr lvl="1"/>
            <a:r>
              <a:rPr lang="en-US" dirty="0"/>
              <a:t>Peter DeMarco</a:t>
            </a:r>
          </a:p>
          <a:p>
            <a:pPr lvl="1"/>
            <a:r>
              <a:rPr lang="en-US" dirty="0"/>
              <a:t>Dr. Assaad Sayah</a:t>
            </a:r>
          </a:p>
          <a:p>
            <a:pPr lvl="1"/>
            <a:r>
              <a:rPr lang="en-US" dirty="0"/>
              <a:t>Josh Safdie</a:t>
            </a:r>
          </a:p>
          <a:p>
            <a:pPr lvl="1"/>
            <a:r>
              <a:rPr lang="en-US" dirty="0"/>
              <a:t>Edward Browne</a:t>
            </a:r>
          </a:p>
          <a:p>
            <a:pPr lvl="1"/>
            <a:r>
              <a:rPr lang="en-US" dirty="0"/>
              <a:t>Bonnie Michelman</a:t>
            </a:r>
          </a:p>
          <a:p>
            <a:pPr lvl="1"/>
            <a:endParaRPr lang="en-US" dirty="0"/>
          </a:p>
        </p:txBody>
      </p:sp>
    </p:spTree>
    <p:extLst>
      <p:ext uri="{BB962C8B-B14F-4D97-AF65-F5344CB8AC3E}">
        <p14:creationId xmlns:p14="http://schemas.microsoft.com/office/powerpoint/2010/main" val="3234852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Laura's route with starting point.png"/>
          <p:cNvPicPr>
            <a:picLocks noGrp="1" noChangeAspect="1"/>
          </p:cNvPicPr>
          <p:nvPr>
            <p:ph type="pic" idx="13"/>
          </p:nvPr>
        </p:nvPicPr>
        <p:blipFill>
          <a:blip r:embed="rId2"/>
          <a:srcRect/>
          <a:stretch>
            <a:fillRect/>
          </a:stretch>
        </p:blipFill>
        <p:spPr>
          <a:xfrm>
            <a:off x="1730220" y="1848446"/>
            <a:ext cx="8731678" cy="2883547"/>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Laura's bench good angle annotated 2.jpg"/>
          <p:cNvPicPr>
            <a:picLocks noChangeAspect="1"/>
          </p:cNvPicPr>
          <p:nvPr/>
        </p:nvPicPr>
        <p:blipFill>
          <a:blip r:embed="rId2"/>
          <a:stretch>
            <a:fillRect/>
          </a:stretch>
        </p:blipFill>
        <p:spPr>
          <a:xfrm>
            <a:off x="1524000" y="780627"/>
            <a:ext cx="9144000" cy="4893863"/>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SomHos Front 2016.jpg"/>
          <p:cNvPicPr>
            <a:picLocks noGrp="1" noChangeAspect="1"/>
          </p:cNvPicPr>
          <p:nvPr>
            <p:ph type="pic" idx="13"/>
          </p:nvPr>
        </p:nvPicPr>
        <p:blipFill>
          <a:blip r:embed="rId2"/>
          <a:srcRect l="5623" r="5623"/>
          <a:stretch>
            <a:fillRect/>
          </a:stretch>
        </p:blipFill>
        <p:spPr>
          <a:prstGeom prst="rect">
            <a:avLst/>
          </a:prstGeom>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386432_3cf53a676913f044340618b59e26875e.jpg"/>
          <p:cNvPicPr>
            <a:picLocks noGrp="1" noChangeAspect="1"/>
          </p:cNvPicPr>
          <p:nvPr>
            <p:ph type="pic" idx="13"/>
          </p:nvPr>
        </p:nvPicPr>
        <p:blipFill>
          <a:blip r:embed="rId2"/>
          <a:srcRect/>
          <a:stretch>
            <a:fillRect/>
          </a:stretch>
        </p:blipFill>
        <p:spPr>
          <a:prstGeom prst="rect">
            <a:avLst/>
          </a:prstGeom>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2209800" y="79624"/>
            <a:ext cx="7772400" cy="2712378"/>
          </a:xfrm>
          <a:prstGeom prst="rect">
            <a:avLst/>
          </a:prstGeom>
          <a:noFill/>
          <a:ln>
            <a:noFill/>
          </a:ln>
        </p:spPr>
        <p:txBody>
          <a:bodyPr spcFirstLastPara="1" wrap="square" lIns="91425" tIns="45700" rIns="91425" bIns="45700" anchor="b" anchorCtr="0">
            <a:normAutofit/>
          </a:bodyPr>
          <a:lstStyle/>
          <a:p>
            <a:pPr>
              <a:buClr>
                <a:srgbClr val="C00000"/>
              </a:buClr>
              <a:buSzPts val="3200"/>
            </a:pPr>
            <a:br>
              <a:rPr lang="en-US" sz="4900" dirty="0">
                <a:solidFill>
                  <a:srgbClr val="C00000"/>
                </a:solidFill>
              </a:rPr>
            </a:br>
            <a:r>
              <a:rPr lang="en-US" sz="4400" b="1" dirty="0">
                <a:latin typeface="Cambria"/>
                <a:ea typeface="Cambria"/>
                <a:cs typeface="Cambria"/>
                <a:sym typeface="Cambria"/>
              </a:rPr>
              <a:t>Cambridge Health Alliance Learning on Patient Access to Emergency Departments  </a:t>
            </a:r>
            <a:endParaRPr sz="4400" dirty="0">
              <a:latin typeface="Cambria"/>
              <a:ea typeface="Cambria"/>
              <a:cs typeface="Cambria"/>
              <a:sym typeface="Cambria"/>
            </a:endParaRPr>
          </a:p>
        </p:txBody>
      </p:sp>
      <p:sp>
        <p:nvSpPr>
          <p:cNvPr id="93" name="Google Shape;93;p1"/>
          <p:cNvSpPr txBox="1">
            <a:spLocks noGrp="1"/>
          </p:cNvSpPr>
          <p:nvPr>
            <p:ph type="subTitle" idx="1"/>
          </p:nvPr>
        </p:nvSpPr>
        <p:spPr>
          <a:xfrm>
            <a:off x="2582683" y="5604267"/>
            <a:ext cx="7175611" cy="955782"/>
          </a:xfrm>
          <a:prstGeom prst="rect">
            <a:avLst/>
          </a:prstGeom>
          <a:noFill/>
          <a:ln>
            <a:noFill/>
          </a:ln>
        </p:spPr>
        <p:txBody>
          <a:bodyPr spcFirstLastPara="1" wrap="square" lIns="91425" tIns="45700" rIns="91425" bIns="45700" anchor="t" anchorCtr="0">
            <a:normAutofit/>
          </a:bodyPr>
          <a:lstStyle/>
          <a:p>
            <a:pPr marL="0" indent="0">
              <a:spcBef>
                <a:spcPts val="0"/>
              </a:spcBef>
            </a:pPr>
            <a:r>
              <a:rPr lang="en-US">
                <a:latin typeface="Cambria"/>
                <a:ea typeface="Cambria"/>
                <a:cs typeface="Cambria"/>
                <a:sym typeface="Cambria"/>
              </a:rPr>
              <a:t>DPH Emergency Department Access Working Group</a:t>
            </a:r>
            <a:endParaRPr/>
          </a:p>
          <a:p>
            <a:pPr marL="0" indent="0"/>
            <a:r>
              <a:rPr lang="en-US">
                <a:latin typeface="Cambria"/>
                <a:ea typeface="Cambria"/>
                <a:cs typeface="Cambria"/>
                <a:sym typeface="Cambria"/>
              </a:rPr>
              <a:t>September 30, 2021</a:t>
            </a:r>
            <a:endParaRPr/>
          </a:p>
        </p:txBody>
      </p:sp>
      <p:sp>
        <p:nvSpPr>
          <p:cNvPr id="94" name="Google Shape;94;p1"/>
          <p:cNvSpPr txBox="1"/>
          <p:nvPr/>
        </p:nvSpPr>
        <p:spPr>
          <a:xfrm>
            <a:off x="1970926" y="2915292"/>
            <a:ext cx="8399100" cy="2478600"/>
          </a:xfrm>
          <a:prstGeom prst="rect">
            <a:avLst/>
          </a:prstGeom>
          <a:noFill/>
          <a:ln w="38100" cap="flat" cmpd="sng">
            <a:solidFill>
              <a:srgbClr val="0070C0"/>
            </a:solidFill>
            <a:prstDash val="solid"/>
            <a:round/>
            <a:headEnd type="none" w="sm" len="sm"/>
            <a:tailEnd type="none" w="sm" len="sm"/>
          </a:ln>
        </p:spPr>
        <p:txBody>
          <a:bodyPr spcFirstLastPara="1" wrap="square" lIns="91425" tIns="45700" rIns="91425" bIns="45700" anchor="t" anchorCtr="0">
            <a:noAutofit/>
          </a:bodyPr>
          <a:lstStyle/>
          <a:p>
            <a:pPr algn="ctr">
              <a:buClr>
                <a:srgbClr val="0070C0"/>
              </a:buClr>
              <a:buSzPts val="2800"/>
            </a:pPr>
            <a:r>
              <a:rPr lang="en-US" sz="2800" b="1" kern="0">
                <a:solidFill>
                  <a:srgbClr val="0070C0"/>
                </a:solidFill>
                <a:latin typeface="Cambria"/>
                <a:ea typeface="Cambria"/>
                <a:cs typeface="Cambria"/>
                <a:sym typeface="Cambria"/>
              </a:rPr>
              <a:t>Agenda Topics:  </a:t>
            </a:r>
            <a:endParaRPr sz="1400" kern="0">
              <a:solidFill>
                <a:srgbClr val="000000"/>
              </a:solidFill>
              <a:latin typeface="Arial"/>
              <a:cs typeface="Arial"/>
              <a:sym typeface="Arial"/>
            </a:endParaRPr>
          </a:p>
          <a:p>
            <a:pPr marL="342900" indent="-342900">
              <a:spcBef>
                <a:spcPts val="1200"/>
              </a:spcBef>
              <a:buClr>
                <a:srgbClr val="000000"/>
              </a:buClr>
              <a:buSzPts val="2400"/>
              <a:buFont typeface="Noto Sans Symbols"/>
              <a:buChar char="❑"/>
            </a:pPr>
            <a:r>
              <a:rPr lang="en-US" sz="2400" b="1" kern="0">
                <a:solidFill>
                  <a:srgbClr val="000000"/>
                </a:solidFill>
                <a:latin typeface="Cambria"/>
                <a:ea typeface="Cambria"/>
                <a:cs typeface="Cambria"/>
                <a:sym typeface="Cambria"/>
              </a:rPr>
              <a:t>Brief Overview of Learning and Improvements </a:t>
            </a:r>
            <a:endParaRPr sz="1400" kern="0">
              <a:solidFill>
                <a:srgbClr val="000000"/>
              </a:solidFill>
              <a:latin typeface="Arial"/>
              <a:cs typeface="Arial"/>
              <a:sym typeface="Arial"/>
            </a:endParaRPr>
          </a:p>
          <a:p>
            <a:pPr>
              <a:spcBef>
                <a:spcPts val="1200"/>
              </a:spcBef>
              <a:buClr>
                <a:srgbClr val="000000"/>
              </a:buClr>
              <a:buSzPts val="2000"/>
            </a:pPr>
            <a:r>
              <a:rPr lang="en-US" sz="2000" kern="0">
                <a:solidFill>
                  <a:srgbClr val="000000"/>
                </a:solidFill>
                <a:latin typeface="Cambria"/>
                <a:ea typeface="Cambria"/>
                <a:cs typeface="Cambria"/>
                <a:sym typeface="Cambria"/>
              </a:rPr>
              <a:t>1) facilities and wayfinding; 2) workforce and emergency access drills; </a:t>
            </a:r>
            <a:endParaRPr sz="1400" kern="0">
              <a:solidFill>
                <a:srgbClr val="000000"/>
              </a:solidFill>
              <a:latin typeface="Arial"/>
              <a:cs typeface="Arial"/>
              <a:sym typeface="Arial"/>
            </a:endParaRPr>
          </a:p>
          <a:p>
            <a:pPr>
              <a:buClr>
                <a:srgbClr val="000000"/>
              </a:buClr>
              <a:buSzPts val="2000"/>
            </a:pPr>
            <a:r>
              <a:rPr lang="en-US" sz="2000" kern="0">
                <a:solidFill>
                  <a:srgbClr val="000000"/>
                </a:solidFill>
                <a:latin typeface="Cambria"/>
                <a:ea typeface="Cambria"/>
                <a:cs typeface="Cambria"/>
                <a:sym typeface="Cambria"/>
              </a:rPr>
              <a:t>3) collaboration with the emergency response system; and 4) other areas of learning</a:t>
            </a:r>
            <a:r>
              <a:rPr lang="en-US" sz="2000" b="1" kern="0">
                <a:solidFill>
                  <a:srgbClr val="000000"/>
                </a:solidFill>
                <a:latin typeface="Cambria"/>
                <a:ea typeface="Cambria"/>
                <a:cs typeface="Cambria"/>
                <a:sym typeface="Cambria"/>
              </a:rPr>
              <a:t> </a:t>
            </a:r>
            <a:endParaRPr sz="1400" kern="0">
              <a:solidFill>
                <a:srgbClr val="000000"/>
              </a:solidFill>
              <a:latin typeface="Arial"/>
              <a:cs typeface="Arial"/>
              <a:sym typeface="Arial"/>
            </a:endParaRPr>
          </a:p>
          <a:p>
            <a:pPr marL="342900" indent="-342900">
              <a:buClr>
                <a:srgbClr val="000000"/>
              </a:buClr>
              <a:buSzPts val="2400"/>
              <a:buFont typeface="Noto Sans Symbols"/>
              <a:buChar char="❑"/>
            </a:pPr>
            <a:r>
              <a:rPr lang="en-US" sz="2400" b="1" kern="0">
                <a:solidFill>
                  <a:srgbClr val="000000"/>
                </a:solidFill>
                <a:latin typeface="Cambria"/>
                <a:ea typeface="Cambria"/>
                <a:cs typeface="Cambria"/>
                <a:sym typeface="Cambria"/>
              </a:rPr>
              <a:t>Discussion</a:t>
            </a:r>
            <a:endParaRPr sz="1400" kern="0">
              <a:solidFill>
                <a:srgbClr val="000000"/>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3650752" y="190946"/>
            <a:ext cx="6935056" cy="481136"/>
          </a:xfrm>
          <a:prstGeom prst="rect">
            <a:avLst/>
          </a:prstGeom>
          <a:noFill/>
          <a:ln>
            <a:noFill/>
          </a:ln>
        </p:spPr>
        <p:txBody>
          <a:bodyPr spcFirstLastPara="1" wrap="square" lIns="91425" tIns="45700" rIns="91425" bIns="45700" anchor="ctr" anchorCtr="0">
            <a:noAutofit/>
          </a:bodyPr>
          <a:lstStyle/>
          <a:p>
            <a:pPr>
              <a:buSzPts val="3200"/>
            </a:pPr>
            <a:r>
              <a:rPr lang="en-US" sz="3200" b="1">
                <a:latin typeface="Cambria"/>
                <a:ea typeface="Cambria"/>
                <a:cs typeface="Cambria"/>
                <a:sym typeface="Cambria"/>
              </a:rPr>
              <a:t>Facilities and Wayfinding Learning </a:t>
            </a:r>
            <a:endParaRPr sz="3200">
              <a:latin typeface="Cambria"/>
              <a:ea typeface="Cambria"/>
              <a:cs typeface="Cambria"/>
              <a:sym typeface="Cambria"/>
            </a:endParaRPr>
          </a:p>
        </p:txBody>
      </p:sp>
      <p:sp>
        <p:nvSpPr>
          <p:cNvPr id="101" name="Google Shape;101;p2"/>
          <p:cNvSpPr txBox="1">
            <a:spLocks noGrp="1"/>
          </p:cNvSpPr>
          <p:nvPr>
            <p:ph type="body" idx="1"/>
          </p:nvPr>
        </p:nvSpPr>
        <p:spPr>
          <a:xfrm>
            <a:off x="2017160" y="909264"/>
            <a:ext cx="8363930" cy="5327151"/>
          </a:xfrm>
          <a:prstGeom prst="rect">
            <a:avLst/>
          </a:prstGeom>
          <a:noFill/>
          <a:ln>
            <a:noFill/>
          </a:ln>
        </p:spPr>
        <p:txBody>
          <a:bodyPr spcFirstLastPara="1" wrap="square" lIns="91425" tIns="45700" rIns="91425" bIns="45700" anchor="t" anchorCtr="0">
            <a:noAutofit/>
          </a:bodyPr>
          <a:lstStyle/>
          <a:p>
            <a:pPr marL="228600" indent="-228600">
              <a:spcBef>
                <a:spcPts val="0"/>
              </a:spcBef>
              <a:buClr>
                <a:srgbClr val="000000"/>
              </a:buClr>
              <a:buSzPts val="2400"/>
            </a:pPr>
            <a:r>
              <a:rPr lang="en-US" sz="2400" b="1">
                <a:solidFill>
                  <a:srgbClr val="000000"/>
                </a:solidFill>
                <a:latin typeface="Cambria"/>
                <a:ea typeface="Cambria"/>
                <a:cs typeface="Cambria"/>
                <a:sym typeface="Cambria"/>
              </a:rPr>
              <a:t>Emergency Department Access Risk Assessment</a:t>
            </a:r>
            <a:endParaRPr/>
          </a:p>
          <a:p>
            <a:pPr marL="685800" lvl="1" indent="-228600">
              <a:spcBef>
                <a:spcPts val="0"/>
              </a:spcBef>
              <a:buClr>
                <a:srgbClr val="000000"/>
              </a:buClr>
              <a:buSzPts val="2000"/>
            </a:pPr>
            <a:r>
              <a:rPr lang="en-US" sz="2000">
                <a:solidFill>
                  <a:srgbClr val="000000"/>
                </a:solidFill>
                <a:latin typeface="Cambria"/>
                <a:ea typeface="Cambria"/>
                <a:cs typeface="Cambria"/>
                <a:sym typeface="Cambria"/>
              </a:rPr>
              <a:t>CHA conducted an emergency care access risk assessment with internal and external subject matter experts </a:t>
            </a:r>
            <a:endParaRPr/>
          </a:p>
          <a:p>
            <a:pPr marL="685800" lvl="1" indent="-228600">
              <a:spcBef>
                <a:spcPts val="0"/>
              </a:spcBef>
              <a:buClr>
                <a:srgbClr val="000000"/>
              </a:buClr>
              <a:buSzPts val="2000"/>
            </a:pPr>
            <a:r>
              <a:rPr lang="en-US" sz="2000">
                <a:solidFill>
                  <a:srgbClr val="000000"/>
                </a:solidFill>
                <a:latin typeface="Cambria"/>
                <a:ea typeface="Cambria"/>
                <a:cs typeface="Cambria"/>
                <a:sym typeface="Cambria"/>
              </a:rPr>
              <a:t>Each of CHA’s 3 hospital campuses required a customized application of industry standards and best practices</a:t>
            </a:r>
            <a:endParaRPr/>
          </a:p>
          <a:p>
            <a:pPr marL="0" indent="0">
              <a:spcBef>
                <a:spcPts val="0"/>
              </a:spcBef>
              <a:buSzPts val="2400"/>
              <a:buNone/>
            </a:pPr>
            <a:endParaRPr sz="2400" b="1">
              <a:solidFill>
                <a:srgbClr val="000000"/>
              </a:solidFill>
              <a:latin typeface="Cambria"/>
              <a:ea typeface="Cambria"/>
              <a:cs typeface="Cambria"/>
              <a:sym typeface="Cambria"/>
            </a:endParaRPr>
          </a:p>
          <a:p>
            <a:pPr marL="228600" indent="-228600">
              <a:spcBef>
                <a:spcPts val="0"/>
              </a:spcBef>
              <a:buClr>
                <a:srgbClr val="000000"/>
              </a:buClr>
              <a:buSzPts val="2400"/>
            </a:pPr>
            <a:r>
              <a:rPr lang="en-US" sz="2400" b="1">
                <a:solidFill>
                  <a:srgbClr val="000000"/>
                </a:solidFill>
                <a:latin typeface="Cambria"/>
                <a:ea typeface="Cambria"/>
                <a:cs typeface="Cambria"/>
                <a:sym typeface="Cambria"/>
              </a:rPr>
              <a:t>Signage, Lighting, and Wayfinding to Better Guide Patients to Emergency Department</a:t>
            </a:r>
            <a:endParaRPr/>
          </a:p>
          <a:p>
            <a:pPr marL="228600" indent="-76200">
              <a:spcBef>
                <a:spcPts val="0"/>
              </a:spcBef>
              <a:buSzPts val="2400"/>
              <a:buNone/>
            </a:pPr>
            <a:endParaRPr sz="2400" b="1">
              <a:solidFill>
                <a:srgbClr val="000000"/>
              </a:solidFill>
              <a:latin typeface="Cambria"/>
              <a:ea typeface="Cambria"/>
              <a:cs typeface="Cambria"/>
              <a:sym typeface="Cambria"/>
            </a:endParaRPr>
          </a:p>
          <a:p>
            <a:pPr marL="228600" indent="-228600">
              <a:spcBef>
                <a:spcPts val="0"/>
              </a:spcBef>
              <a:buClr>
                <a:srgbClr val="000000"/>
              </a:buClr>
              <a:buSzPts val="2400"/>
            </a:pPr>
            <a:r>
              <a:rPr lang="en-US" sz="2400" b="1">
                <a:solidFill>
                  <a:srgbClr val="000000"/>
                </a:solidFill>
                <a:latin typeface="Cambria"/>
                <a:ea typeface="Cambria"/>
                <a:cs typeface="Cambria"/>
                <a:sym typeface="Cambria"/>
              </a:rPr>
              <a:t>Cloud-based Navigation, GPS Markers and Address for Main and Emergency Department Entrances</a:t>
            </a:r>
            <a:endParaRPr/>
          </a:p>
          <a:p>
            <a:pPr marL="685800" lvl="1" indent="-228600">
              <a:spcBef>
                <a:spcPts val="0"/>
              </a:spcBef>
              <a:buClr>
                <a:srgbClr val="000000"/>
              </a:buClr>
              <a:buSzPts val="2000"/>
            </a:pPr>
            <a:r>
              <a:rPr lang="en-US" sz="2000">
                <a:solidFill>
                  <a:srgbClr val="000000"/>
                </a:solidFill>
                <a:latin typeface="Cambria"/>
                <a:ea typeface="Cambria"/>
                <a:cs typeface="Cambria"/>
                <a:sym typeface="Cambria"/>
              </a:rPr>
              <a:t>New address/GPS location for Main/ED entrance </a:t>
            </a:r>
            <a:endParaRPr sz="2000">
              <a:latin typeface="Cambria"/>
              <a:ea typeface="Cambria"/>
              <a:cs typeface="Cambria"/>
              <a:sym typeface="Cambria"/>
            </a:endParaRPr>
          </a:p>
          <a:p>
            <a:pPr marL="228600" indent="-228600">
              <a:buClr>
                <a:srgbClr val="000000"/>
              </a:buClr>
              <a:buSzPts val="2400"/>
            </a:pPr>
            <a:r>
              <a:rPr lang="en-US" sz="2400" b="1">
                <a:solidFill>
                  <a:srgbClr val="000000"/>
                </a:solidFill>
                <a:latin typeface="Cambria"/>
                <a:ea typeface="Cambria"/>
                <a:cs typeface="Cambria"/>
                <a:sym typeface="Cambria"/>
              </a:rPr>
              <a:t>Security Operations and Video Surveillance Center (24/7 system-wide security/video surveillance hub)</a:t>
            </a:r>
            <a:endParaRPr/>
          </a:p>
          <a:p>
            <a:pPr marL="0" indent="0">
              <a:buSzPts val="2400"/>
              <a:buNone/>
            </a:pPr>
            <a:endParaRPr sz="2400" b="1">
              <a:solidFill>
                <a:srgbClr val="000000"/>
              </a:solidFill>
              <a:latin typeface="Cambria"/>
              <a:ea typeface="Cambria"/>
              <a:cs typeface="Cambria"/>
              <a:sym typeface="Cambria"/>
            </a:endParaRPr>
          </a:p>
          <a:p>
            <a:pPr marL="228600" indent="-228600">
              <a:buClr>
                <a:srgbClr val="000000"/>
              </a:buClr>
              <a:buSzPts val="2400"/>
            </a:pPr>
            <a:r>
              <a:rPr lang="en-US" sz="2400" b="1">
                <a:solidFill>
                  <a:srgbClr val="000000"/>
                </a:solidFill>
                <a:latin typeface="Cambria"/>
                <a:ea typeface="Cambria"/>
                <a:cs typeface="Cambria"/>
                <a:sym typeface="Cambria"/>
              </a:rPr>
              <a:t>Blue Light Communications Devices </a:t>
            </a:r>
            <a:endParaRPr/>
          </a:p>
          <a:p>
            <a:pPr marL="0" indent="0">
              <a:lnSpc>
                <a:spcPct val="100000"/>
              </a:lnSpc>
              <a:buSzPts val="2100"/>
              <a:buNone/>
            </a:pPr>
            <a:endParaRPr sz="2100"/>
          </a:p>
        </p:txBody>
      </p:sp>
      <p:sp>
        <p:nvSpPr>
          <p:cNvPr id="102" name="Google Shape;102;p2"/>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a:buClr>
                <a:srgbClr val="898989"/>
              </a:buClr>
              <a:buSzPts val="1200"/>
            </a:pPr>
            <a:fld id="{00000000-1234-1234-1234-123412341234}" type="slidenum">
              <a:rPr lang="en-US" kern="0">
                <a:solidFill>
                  <a:srgbClr val="898989"/>
                </a:solidFill>
              </a:rPr>
              <a:pPr>
                <a:buClr>
                  <a:srgbClr val="898989"/>
                </a:buClr>
                <a:buSzPts val="1200"/>
              </a:pPr>
              <a:t>25</a:t>
            </a:fld>
            <a:endParaRPr kern="0">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3170240" y="213112"/>
            <a:ext cx="7497760" cy="888714"/>
          </a:xfrm>
          <a:prstGeom prst="rect">
            <a:avLst/>
          </a:prstGeom>
          <a:noFill/>
          <a:ln>
            <a:noFill/>
          </a:ln>
        </p:spPr>
        <p:txBody>
          <a:bodyPr spcFirstLastPara="1" wrap="square" lIns="91425" tIns="45700" rIns="91425" bIns="45700" anchor="ctr" anchorCtr="0">
            <a:normAutofit fontScale="90000"/>
          </a:bodyPr>
          <a:lstStyle/>
          <a:p>
            <a:pPr algn="ctr">
              <a:lnSpc>
                <a:spcPct val="80000"/>
              </a:lnSpc>
              <a:buSzPct val="100000"/>
            </a:pPr>
            <a:r>
              <a:rPr lang="en-US" sz="3600" b="1">
                <a:latin typeface="Cambria"/>
                <a:ea typeface="Cambria"/>
                <a:cs typeface="Cambria"/>
                <a:sym typeface="Cambria"/>
              </a:rPr>
              <a:t>Workforce and Emergency Access Drills</a:t>
            </a:r>
            <a:endParaRPr sz="4000" b="1"/>
          </a:p>
        </p:txBody>
      </p:sp>
      <p:sp>
        <p:nvSpPr>
          <p:cNvPr id="109" name="Google Shape;109;p3"/>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a:buClr>
                <a:srgbClr val="898989"/>
              </a:buClr>
              <a:buSzPts val="1200"/>
            </a:pPr>
            <a:fld id="{00000000-1234-1234-1234-123412341234}" type="slidenum">
              <a:rPr lang="en-US" kern="0">
                <a:solidFill>
                  <a:srgbClr val="898989"/>
                </a:solidFill>
              </a:rPr>
              <a:pPr>
                <a:buClr>
                  <a:srgbClr val="898989"/>
                </a:buClr>
                <a:buSzPts val="1200"/>
              </a:pPr>
              <a:t>26</a:t>
            </a:fld>
            <a:endParaRPr kern="0">
              <a:solidFill>
                <a:srgbClr val="898989"/>
              </a:solidFill>
            </a:endParaRPr>
          </a:p>
        </p:txBody>
      </p:sp>
      <p:sp>
        <p:nvSpPr>
          <p:cNvPr id="110" name="Google Shape;110;p3"/>
          <p:cNvSpPr txBox="1">
            <a:spLocks noGrp="1"/>
          </p:cNvSpPr>
          <p:nvPr>
            <p:ph type="body" idx="4294967295"/>
          </p:nvPr>
        </p:nvSpPr>
        <p:spPr>
          <a:xfrm>
            <a:off x="1981200" y="1320230"/>
            <a:ext cx="8410756" cy="5324658"/>
          </a:xfrm>
          <a:prstGeom prst="rect">
            <a:avLst/>
          </a:prstGeom>
          <a:noFill/>
          <a:ln>
            <a:noFill/>
          </a:ln>
        </p:spPr>
        <p:txBody>
          <a:bodyPr spcFirstLastPara="1" wrap="square" lIns="91425" tIns="45700" rIns="91425" bIns="45700" anchor="t" anchorCtr="0">
            <a:normAutofit/>
          </a:bodyPr>
          <a:lstStyle/>
          <a:p>
            <a:pPr marL="228600" indent="-228600">
              <a:lnSpc>
                <a:spcPct val="100000"/>
              </a:lnSpc>
              <a:spcBef>
                <a:spcPts val="0"/>
              </a:spcBef>
              <a:buClr>
                <a:srgbClr val="000000"/>
              </a:buClr>
              <a:buSzPts val="2400"/>
            </a:pPr>
            <a:r>
              <a:rPr lang="en-US" sz="2400" b="1">
                <a:solidFill>
                  <a:srgbClr val="000000"/>
                </a:solidFill>
                <a:latin typeface="Cambria"/>
                <a:ea typeface="Cambria"/>
                <a:cs typeface="Cambria"/>
                <a:sym typeface="Cambria"/>
              </a:rPr>
              <a:t>Protocol for Searches Outside of the Emergency Department </a:t>
            </a:r>
            <a:endParaRPr/>
          </a:p>
          <a:p>
            <a:pPr marL="0" indent="0">
              <a:lnSpc>
                <a:spcPct val="100000"/>
              </a:lnSpc>
              <a:spcBef>
                <a:spcPts val="1800"/>
              </a:spcBef>
              <a:buSzPts val="2400"/>
              <a:buNone/>
            </a:pPr>
            <a:endParaRPr sz="2400" b="1">
              <a:solidFill>
                <a:srgbClr val="000000"/>
              </a:solidFill>
              <a:latin typeface="Cambria"/>
              <a:ea typeface="Cambria"/>
              <a:cs typeface="Cambria"/>
              <a:sym typeface="Cambria"/>
            </a:endParaRPr>
          </a:p>
          <a:p>
            <a:pPr marL="228600" indent="-228600">
              <a:lnSpc>
                <a:spcPct val="100000"/>
              </a:lnSpc>
              <a:spcBef>
                <a:spcPts val="1800"/>
              </a:spcBef>
              <a:buClr>
                <a:srgbClr val="000000"/>
              </a:buClr>
              <a:buSzPts val="2400"/>
            </a:pPr>
            <a:r>
              <a:rPr lang="en-US" sz="2400" b="1">
                <a:solidFill>
                  <a:srgbClr val="000000"/>
                </a:solidFill>
                <a:latin typeface="Cambria"/>
                <a:ea typeface="Cambria"/>
                <a:cs typeface="Cambria"/>
                <a:sym typeface="Cambria"/>
              </a:rPr>
              <a:t>New Quarterly Emergency Access Drills</a:t>
            </a:r>
            <a:endParaRPr/>
          </a:p>
          <a:p>
            <a:pPr marL="0" indent="0">
              <a:lnSpc>
                <a:spcPct val="100000"/>
              </a:lnSpc>
              <a:spcBef>
                <a:spcPts val="1800"/>
              </a:spcBef>
              <a:buSzPts val="2200"/>
              <a:buNone/>
            </a:pPr>
            <a:endParaRPr sz="2200">
              <a:latin typeface="Cambria"/>
              <a:ea typeface="Cambria"/>
              <a:cs typeface="Cambria"/>
              <a:sym typeface="Cambria"/>
            </a:endParaRPr>
          </a:p>
          <a:p>
            <a:pPr marL="228600" indent="-228600">
              <a:lnSpc>
                <a:spcPct val="100000"/>
              </a:lnSpc>
              <a:spcBef>
                <a:spcPts val="1800"/>
              </a:spcBef>
              <a:buClr>
                <a:srgbClr val="000000"/>
              </a:buClr>
              <a:buSzPts val="2400"/>
            </a:pPr>
            <a:r>
              <a:rPr lang="en-US" sz="2400" b="1">
                <a:solidFill>
                  <a:srgbClr val="000000"/>
                </a:solidFill>
                <a:latin typeface="Cambria"/>
                <a:ea typeface="Cambria"/>
                <a:cs typeface="Cambria"/>
                <a:sym typeface="Cambria"/>
              </a:rPr>
              <a:t>Overall EMTALA Training</a:t>
            </a:r>
            <a:endParaRPr sz="2200">
              <a:latin typeface="Cambria"/>
              <a:ea typeface="Cambria"/>
              <a:cs typeface="Cambria"/>
              <a:sym typeface="Cambria"/>
            </a:endParaRPr>
          </a:p>
          <a:p>
            <a:pPr marL="228600" indent="-101600">
              <a:lnSpc>
                <a:spcPct val="100000"/>
              </a:lnSpc>
              <a:spcBef>
                <a:spcPts val="1800"/>
              </a:spcBef>
              <a:buSzPts val="2000"/>
              <a:buNone/>
            </a:pP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3034301" y="225026"/>
            <a:ext cx="7417942" cy="1011266"/>
          </a:xfrm>
          <a:prstGeom prst="rect">
            <a:avLst/>
          </a:prstGeom>
          <a:noFill/>
          <a:ln>
            <a:noFill/>
          </a:ln>
        </p:spPr>
        <p:txBody>
          <a:bodyPr spcFirstLastPara="1" wrap="square" lIns="91425" tIns="45700" rIns="91425" bIns="45700" anchor="ctr" anchorCtr="0">
            <a:noAutofit/>
          </a:bodyPr>
          <a:lstStyle/>
          <a:p>
            <a:pPr algn="ctr">
              <a:lnSpc>
                <a:spcPct val="100000"/>
              </a:lnSpc>
              <a:buSzPts val="3200"/>
            </a:pPr>
            <a:r>
              <a:rPr lang="en-US" sz="3200" b="1">
                <a:latin typeface="Cambria"/>
                <a:ea typeface="Cambria"/>
                <a:cs typeface="Cambria"/>
                <a:sym typeface="Cambria"/>
              </a:rPr>
              <a:t>Collaboration with Emergency Response System</a:t>
            </a:r>
            <a:endParaRPr/>
          </a:p>
        </p:txBody>
      </p:sp>
      <p:sp>
        <p:nvSpPr>
          <p:cNvPr id="116" name="Google Shape;116;p4"/>
          <p:cNvSpPr txBox="1">
            <a:spLocks noGrp="1"/>
          </p:cNvSpPr>
          <p:nvPr>
            <p:ph type="body" idx="1"/>
          </p:nvPr>
        </p:nvSpPr>
        <p:spPr>
          <a:xfrm>
            <a:off x="2111676" y="1595887"/>
            <a:ext cx="7927675" cy="5125589"/>
          </a:xfrm>
          <a:prstGeom prst="rect">
            <a:avLst/>
          </a:prstGeom>
          <a:noFill/>
          <a:ln>
            <a:noFill/>
          </a:ln>
        </p:spPr>
        <p:txBody>
          <a:bodyPr spcFirstLastPara="1" wrap="square" lIns="91425" tIns="45700" rIns="91425" bIns="45700" anchor="t" anchorCtr="0">
            <a:normAutofit/>
          </a:bodyPr>
          <a:lstStyle/>
          <a:p>
            <a:pPr marL="228600" indent="-228600">
              <a:lnSpc>
                <a:spcPct val="110000"/>
              </a:lnSpc>
              <a:spcBef>
                <a:spcPts val="0"/>
              </a:spcBef>
              <a:buClr>
                <a:srgbClr val="000000"/>
              </a:buClr>
              <a:buSzPts val="2400"/>
            </a:pPr>
            <a:r>
              <a:rPr lang="en-US" sz="2400" b="1">
                <a:solidFill>
                  <a:srgbClr val="000000"/>
                </a:solidFill>
                <a:latin typeface="Cambria"/>
                <a:ea typeface="Cambria"/>
                <a:cs typeface="Cambria"/>
                <a:sym typeface="Cambria"/>
              </a:rPr>
              <a:t>Collaboration with Local Public Safety Officials</a:t>
            </a:r>
            <a:endParaRPr/>
          </a:p>
          <a:p>
            <a:pPr marL="685800" lvl="1" indent="-228600">
              <a:lnSpc>
                <a:spcPct val="110000"/>
              </a:lnSpc>
              <a:spcBef>
                <a:spcPts val="1200"/>
              </a:spcBef>
              <a:buSzPts val="2000"/>
            </a:pPr>
            <a:r>
              <a:rPr lang="en-US" sz="2000">
                <a:latin typeface="Cambria"/>
                <a:ea typeface="Cambria"/>
                <a:cs typeface="Cambria"/>
                <a:sym typeface="Cambria"/>
              </a:rPr>
              <a:t>Collaboration on Patient Searches External to the Hospital</a:t>
            </a:r>
            <a:endParaRPr/>
          </a:p>
          <a:p>
            <a:pPr marL="685800" lvl="1" indent="-228600">
              <a:lnSpc>
                <a:spcPct val="110000"/>
              </a:lnSpc>
              <a:spcBef>
                <a:spcPts val="1200"/>
              </a:spcBef>
              <a:buSzPts val="2000"/>
            </a:pPr>
            <a:r>
              <a:rPr lang="en-US" sz="2000">
                <a:latin typeface="Cambria"/>
                <a:ea typeface="Cambria"/>
                <a:cs typeface="Cambria"/>
                <a:sym typeface="Cambria"/>
              </a:rPr>
              <a:t>Public Safety Answering Point Directories</a:t>
            </a:r>
            <a:endParaRPr/>
          </a:p>
          <a:p>
            <a:pPr marL="457200" lvl="1" indent="0">
              <a:lnSpc>
                <a:spcPct val="110000"/>
              </a:lnSpc>
              <a:spcBef>
                <a:spcPts val="1200"/>
              </a:spcBef>
              <a:buSzPts val="2200"/>
              <a:buNone/>
            </a:pPr>
            <a:endParaRPr sz="2200"/>
          </a:p>
          <a:p>
            <a:pPr marL="228600" indent="-228600">
              <a:spcBef>
                <a:spcPts val="0"/>
              </a:spcBef>
              <a:buClr>
                <a:srgbClr val="000000"/>
              </a:buClr>
              <a:buSzPts val="2400"/>
            </a:pPr>
            <a:r>
              <a:rPr lang="en-US" sz="2400" b="1">
                <a:solidFill>
                  <a:srgbClr val="000000"/>
                </a:solidFill>
                <a:latin typeface="Cambria"/>
                <a:ea typeface="Cambria"/>
                <a:cs typeface="Cambria"/>
                <a:sym typeface="Cambria"/>
              </a:rPr>
              <a:t>Partnering with Outside Agencies on Improvements to the 9-1-1 system </a:t>
            </a:r>
            <a:endParaRPr sz="2400">
              <a:latin typeface="Cambria"/>
              <a:ea typeface="Cambria"/>
              <a:cs typeface="Cambria"/>
              <a:sym typeface="Cambria"/>
            </a:endParaRPr>
          </a:p>
          <a:p>
            <a:pPr marL="0" indent="0">
              <a:buSzPts val="1600"/>
              <a:buNone/>
            </a:pPr>
            <a:br>
              <a:rPr lang="en-US" sz="1600"/>
            </a:br>
            <a:endParaRPr sz="2600"/>
          </a:p>
        </p:txBody>
      </p:sp>
      <p:sp>
        <p:nvSpPr>
          <p:cNvPr id="117" name="Google Shape;117;p4"/>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a:buClr>
                <a:srgbClr val="898989"/>
              </a:buClr>
              <a:buSzPts val="1200"/>
            </a:pPr>
            <a:fld id="{00000000-1234-1234-1234-123412341234}" type="slidenum">
              <a:rPr lang="en-US" kern="0">
                <a:solidFill>
                  <a:srgbClr val="898989"/>
                </a:solidFill>
              </a:rPr>
              <a:pPr>
                <a:buClr>
                  <a:srgbClr val="898989"/>
                </a:buClr>
                <a:buSzPts val="1200"/>
              </a:pPr>
              <a:t>27</a:t>
            </a:fld>
            <a:endParaRPr kern="0">
              <a:solidFill>
                <a:srgbClr val="89898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2674706" y="327671"/>
            <a:ext cx="7651771" cy="566182"/>
          </a:xfrm>
          <a:prstGeom prst="rect">
            <a:avLst/>
          </a:prstGeom>
          <a:noFill/>
          <a:ln>
            <a:noFill/>
          </a:ln>
        </p:spPr>
        <p:txBody>
          <a:bodyPr spcFirstLastPara="1" wrap="square" lIns="91425" tIns="45700" rIns="91425" bIns="45700" anchor="ctr" anchorCtr="0">
            <a:normAutofit fontScale="90000"/>
          </a:bodyPr>
          <a:lstStyle/>
          <a:p>
            <a:pPr algn="ctr">
              <a:buSzPct val="100000"/>
            </a:pPr>
            <a:r>
              <a:rPr lang="en-US" sz="4000" b="1"/>
              <a:t>Other Areas of Learning </a:t>
            </a:r>
            <a:br>
              <a:rPr lang="en-US" sz="3600" b="1"/>
            </a:br>
            <a:endParaRPr sz="3200"/>
          </a:p>
        </p:txBody>
      </p:sp>
      <p:sp>
        <p:nvSpPr>
          <p:cNvPr id="123" name="Google Shape;123;p5"/>
          <p:cNvSpPr txBox="1">
            <a:spLocks noGrp="1"/>
          </p:cNvSpPr>
          <p:nvPr>
            <p:ph type="body" idx="1"/>
          </p:nvPr>
        </p:nvSpPr>
        <p:spPr>
          <a:xfrm>
            <a:off x="1886258" y="780124"/>
            <a:ext cx="8419500" cy="4867500"/>
          </a:xfrm>
          <a:prstGeom prst="rect">
            <a:avLst/>
          </a:prstGeom>
          <a:noFill/>
          <a:ln>
            <a:noFill/>
          </a:ln>
        </p:spPr>
        <p:txBody>
          <a:bodyPr spcFirstLastPara="1" wrap="square" lIns="91425" tIns="45700" rIns="91425" bIns="45700" anchor="t" anchorCtr="0">
            <a:noAutofit/>
          </a:bodyPr>
          <a:lstStyle/>
          <a:p>
            <a:pPr marL="228600" indent="-228600">
              <a:lnSpc>
                <a:spcPct val="100000"/>
              </a:lnSpc>
              <a:spcBef>
                <a:spcPts val="0"/>
              </a:spcBef>
              <a:buClr>
                <a:srgbClr val="000000"/>
              </a:buClr>
              <a:buSzPts val="2400"/>
            </a:pPr>
            <a:r>
              <a:rPr lang="en-US" sz="2400" b="1">
                <a:solidFill>
                  <a:srgbClr val="000000"/>
                </a:solidFill>
                <a:latin typeface="Cambria"/>
                <a:ea typeface="Cambria"/>
                <a:cs typeface="Cambria"/>
                <a:sym typeface="Cambri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Larger systems improvements </a:t>
            </a:r>
            <a:r>
              <a:rPr lang="en-US" sz="2400" b="1">
                <a:solidFill>
                  <a:srgbClr val="000000"/>
                </a:solidFill>
                <a:latin typeface="Cambria"/>
                <a:ea typeface="Cambria"/>
                <a:cs typeface="Cambria"/>
                <a:sym typeface="Cambria"/>
              </a:rPr>
              <a:t>beyond Emergency Department Access</a:t>
            </a:r>
            <a:endParaRPr/>
          </a:p>
          <a:p>
            <a:pPr marL="0" indent="0">
              <a:lnSpc>
                <a:spcPct val="100000"/>
              </a:lnSpc>
              <a:spcBef>
                <a:spcPts val="0"/>
              </a:spcBef>
              <a:buSzPts val="2400"/>
              <a:buNone/>
            </a:pPr>
            <a:endParaRPr sz="2400" b="1">
              <a:solidFill>
                <a:srgbClr val="000000"/>
              </a:solidFill>
              <a:latin typeface="Cambria"/>
              <a:ea typeface="Cambria"/>
              <a:cs typeface="Cambria"/>
              <a:sym typeface="Cambria"/>
            </a:endParaRPr>
          </a:p>
          <a:p>
            <a:pPr marL="228600" indent="-228600">
              <a:lnSpc>
                <a:spcPct val="100000"/>
              </a:lnSpc>
              <a:spcBef>
                <a:spcPts val="0"/>
              </a:spcBef>
              <a:buClr>
                <a:srgbClr val="000000"/>
              </a:buClr>
              <a:buSzPts val="2400"/>
            </a:pPr>
            <a:r>
              <a:rPr lang="en-US" sz="2400" b="1">
                <a:solidFill>
                  <a:srgbClr val="000000"/>
                </a:solidFill>
                <a:latin typeface="Cambria"/>
                <a:ea typeface="Cambria"/>
                <a:cs typeface="Cambria"/>
                <a:sym typeface="Cambria"/>
              </a:rPr>
              <a:t>Enhancing communication following adverse events - across the organization and with patients and families</a:t>
            </a:r>
            <a:endParaRPr/>
          </a:p>
          <a:p>
            <a:pPr marL="0" indent="0">
              <a:lnSpc>
                <a:spcPct val="100000"/>
              </a:lnSpc>
              <a:spcBef>
                <a:spcPts val="0"/>
              </a:spcBef>
              <a:buSzPts val="2400"/>
              <a:buNone/>
            </a:pPr>
            <a:endParaRPr sz="2400" b="1">
              <a:solidFill>
                <a:srgbClr val="000000"/>
              </a:solidFill>
              <a:latin typeface="Cambria"/>
              <a:ea typeface="Cambria"/>
              <a:cs typeface="Cambria"/>
              <a:sym typeface="Cambria"/>
            </a:endParaRPr>
          </a:p>
          <a:p>
            <a:pPr marL="228600" indent="-228600">
              <a:lnSpc>
                <a:spcPct val="100000"/>
              </a:lnSpc>
              <a:spcBef>
                <a:spcPts val="0"/>
              </a:spcBef>
              <a:buClr>
                <a:srgbClr val="000000"/>
              </a:buClr>
              <a:buSzPts val="2400"/>
            </a:pPr>
            <a:r>
              <a:rPr lang="en-US" sz="2400" b="1">
                <a:solidFill>
                  <a:srgbClr val="000000"/>
                </a:solidFill>
                <a:latin typeface="Cambria"/>
                <a:ea typeface="Cambria"/>
                <a:cs typeface="Cambria"/>
                <a:sym typeface="Cambria"/>
              </a:rPr>
              <a:t>Adding patient and family members to the Patient Safety Committee</a:t>
            </a:r>
            <a:endParaRPr/>
          </a:p>
          <a:p>
            <a:pPr marL="0" indent="0">
              <a:lnSpc>
                <a:spcPct val="100000"/>
              </a:lnSpc>
              <a:spcBef>
                <a:spcPts val="0"/>
              </a:spcBef>
              <a:buSzPts val="2400"/>
              <a:buNone/>
            </a:pPr>
            <a:endParaRPr sz="2400" b="1">
              <a:solidFill>
                <a:srgbClr val="000000"/>
              </a:solidFill>
              <a:latin typeface="Cambria"/>
              <a:ea typeface="Cambria"/>
              <a:cs typeface="Cambria"/>
              <a:sym typeface="Cambria"/>
            </a:endParaRPr>
          </a:p>
          <a:p>
            <a:pPr marL="228600" indent="-228600">
              <a:lnSpc>
                <a:spcPct val="100000"/>
              </a:lnSpc>
              <a:spcBef>
                <a:spcPts val="0"/>
              </a:spcBef>
              <a:buClr>
                <a:srgbClr val="000000"/>
              </a:buClr>
              <a:buSzPts val="2400"/>
            </a:pPr>
            <a:r>
              <a:rPr lang="en-US" sz="2400" b="1">
                <a:solidFill>
                  <a:srgbClr val="000000"/>
                </a:solidFill>
                <a:latin typeface="Cambria"/>
                <a:ea typeface="Cambria"/>
                <a:cs typeface="Cambria"/>
                <a:sym typeface="Cambria"/>
              </a:rPr>
              <a:t>Intentional movement on our journey to becoming a High Reliability organization, including significant improvements to the process of analyzing adverse events and initiating corrective action</a:t>
            </a:r>
            <a:endParaRPr sz="2400">
              <a:latin typeface="Cambria"/>
              <a:ea typeface="Cambria"/>
              <a:cs typeface="Cambria"/>
              <a:sym typeface="Cambria"/>
            </a:endParaRPr>
          </a:p>
          <a:p>
            <a:pPr marL="228600" indent="-101600">
              <a:lnSpc>
                <a:spcPct val="100000"/>
              </a:lnSpc>
              <a:spcBef>
                <a:spcPts val="0"/>
              </a:spcBef>
              <a:buSzPts val="2000"/>
              <a:buNone/>
            </a:pPr>
            <a:endParaRPr sz="2000"/>
          </a:p>
          <a:p>
            <a:pPr marL="228600" indent="-228600">
              <a:lnSpc>
                <a:spcPct val="100000"/>
              </a:lnSpc>
              <a:spcBef>
                <a:spcPts val="600"/>
              </a:spcBef>
              <a:buSzPts val="2400"/>
            </a:pPr>
            <a:r>
              <a:rPr lang="en-US" sz="2400" b="1">
                <a:latin typeface="Cambria"/>
                <a:ea typeface="Cambria"/>
                <a:cs typeface="Cambria"/>
                <a:sym typeface="Cambria"/>
              </a:rPr>
              <a:t>Power of sharing learning with hospital community, stakeholders, and policymakers</a:t>
            </a:r>
            <a:endParaRPr/>
          </a:p>
          <a:p>
            <a:pPr marL="228600" indent="-127000">
              <a:lnSpc>
                <a:spcPct val="100000"/>
              </a:lnSpc>
              <a:spcBef>
                <a:spcPts val="0"/>
              </a:spcBef>
              <a:buSzPts val="1600"/>
              <a:buNone/>
            </a:pPr>
            <a:endParaRPr sz="1600"/>
          </a:p>
          <a:p>
            <a:pPr marL="228600" indent="-101600">
              <a:lnSpc>
                <a:spcPct val="100000"/>
              </a:lnSpc>
              <a:spcBef>
                <a:spcPts val="600"/>
              </a:spcBef>
              <a:buSzPts val="2000"/>
              <a:buNone/>
            </a:pPr>
            <a:endParaRPr sz="2000"/>
          </a:p>
        </p:txBody>
      </p:sp>
      <p:sp>
        <p:nvSpPr>
          <p:cNvPr id="124" name="Google Shape;124;p5"/>
          <p:cNvSpPr txBox="1">
            <a:spLocks noGrp="1"/>
          </p:cNvSpPr>
          <p:nvPr>
            <p:ph type="sldNum" idx="12"/>
          </p:nvPr>
        </p:nvSpPr>
        <p:spPr>
          <a:xfrm>
            <a:off x="7981950" y="6356352"/>
            <a:ext cx="2057400" cy="365125"/>
          </a:xfrm>
          <a:prstGeom prst="rect">
            <a:avLst/>
          </a:prstGeom>
          <a:noFill/>
          <a:ln>
            <a:noFill/>
          </a:ln>
        </p:spPr>
        <p:txBody>
          <a:bodyPr spcFirstLastPara="1" wrap="square" lIns="91425" tIns="45700" rIns="91425" bIns="45700" anchor="ctr" anchorCtr="0">
            <a:noAutofit/>
          </a:bodyPr>
          <a:lstStyle/>
          <a:p>
            <a:pPr>
              <a:buClr>
                <a:srgbClr val="898989"/>
              </a:buClr>
              <a:buSzPts val="1200"/>
            </a:pPr>
            <a:fld id="{00000000-1234-1234-1234-123412341234}" type="slidenum">
              <a:rPr lang="en-US" kern="0">
                <a:solidFill>
                  <a:srgbClr val="898989"/>
                </a:solidFill>
              </a:rPr>
              <a:pPr>
                <a:buClr>
                  <a:srgbClr val="898989"/>
                </a:buClr>
                <a:buSzPts val="1200"/>
              </a:pPr>
              <a:t>28</a:t>
            </a:fld>
            <a:endParaRPr kern="0">
              <a:solidFill>
                <a:srgbClr val="89898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268B76D-B16B-4896-8DF8-20C85C4EC642}"/>
              </a:ext>
            </a:extLst>
          </p:cNvPr>
          <p:cNvSpPr txBox="1">
            <a:spLocks noChangeArrowheads="1"/>
          </p:cNvSpPr>
          <p:nvPr/>
        </p:nvSpPr>
        <p:spPr>
          <a:xfrm>
            <a:off x="865792" y="998234"/>
            <a:ext cx="10263762" cy="88599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rPr>
              <a:t>Broadest of all federal laws, requiring equal access to places of public accommodation for persons with disabilities</a:t>
            </a:r>
          </a:p>
          <a:p>
            <a:pPr marL="633413" marR="0" lvl="0" indent="-633413" algn="l" defTabSz="914400" rtl="0" eaLnBrk="1" fontAlgn="auto" latinLnBrk="0" hangingPunct="1">
              <a:lnSpc>
                <a:spcPct val="90000"/>
              </a:lnSpc>
              <a:spcBef>
                <a:spcPts val="0"/>
              </a:spcBef>
              <a:spcAft>
                <a:spcPts val="0"/>
              </a:spcAft>
              <a:buClrTx/>
              <a:buSzTx/>
              <a:buFont typeface="Arial" pitchFamily="34" charset="0"/>
              <a:buChar char="•"/>
              <a:tabLst/>
              <a:defRPr/>
            </a:pPr>
            <a:endParaRPr kumimoji="0" lang="en-US" sz="2400" b="1" i="0"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AE331734-2C51-4A3A-8120-321BD28BB53E}"/>
              </a:ext>
            </a:extLst>
          </p:cNvPr>
          <p:cNvSpPr>
            <a:spLocks noChangeArrowheads="1"/>
          </p:cNvSpPr>
          <p:nvPr/>
        </p:nvSpPr>
        <p:spPr bwMode="auto">
          <a:xfrm>
            <a:off x="865790" y="379627"/>
            <a:ext cx="9950255" cy="7017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E22626"/>
                </a:solidFill>
                <a:effectLst/>
                <a:uLnTx/>
                <a:uFillTx/>
                <a:latin typeface="Gotham Narrow Bold" pitchFamily="50" charset="0"/>
                <a:ea typeface="+mn-ea"/>
                <a:cs typeface="+mn-cs"/>
              </a:rPr>
              <a:t>Americans with Disabilities Act</a:t>
            </a:r>
          </a:p>
        </p:txBody>
      </p:sp>
      <p:sp>
        <p:nvSpPr>
          <p:cNvPr id="4" name="Rectangle 3">
            <a:extLst>
              <a:ext uri="{FF2B5EF4-FFF2-40B4-BE49-F238E27FC236}">
                <a16:creationId xmlns:a16="http://schemas.microsoft.com/office/drawing/2014/main" id="{BD79EFF3-33A1-431C-B329-1F94BCA5C696}"/>
              </a:ext>
            </a:extLst>
          </p:cNvPr>
          <p:cNvSpPr>
            <a:spLocks noChangeArrowheads="1"/>
          </p:cNvSpPr>
          <p:nvPr/>
        </p:nvSpPr>
        <p:spPr bwMode="auto">
          <a:xfrm>
            <a:off x="865791" y="3381830"/>
            <a:ext cx="10171664" cy="118091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E22626"/>
                </a:solidFill>
                <a:effectLst/>
                <a:uLnTx/>
                <a:uFillTx/>
                <a:latin typeface="Gotham Narrow Bold" pitchFamily="50" charset="0"/>
                <a:ea typeface="+mn-ea"/>
                <a:cs typeface="+mn-cs"/>
              </a:rPr>
              <a:t>521 CMR: The Rules and Regulations of the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E22626"/>
                </a:solidFill>
                <a:effectLst/>
                <a:uLnTx/>
                <a:uFillTx/>
                <a:latin typeface="Gotham Narrow Bold" pitchFamily="50" charset="0"/>
                <a:ea typeface="+mn-ea"/>
                <a:cs typeface="+mn-cs"/>
              </a:rPr>
              <a:t>MA Architectural Access Board (“MAAB”)</a:t>
            </a:r>
          </a:p>
        </p:txBody>
      </p:sp>
      <p:sp>
        <p:nvSpPr>
          <p:cNvPr id="5" name="Rectangle 3">
            <a:extLst>
              <a:ext uri="{FF2B5EF4-FFF2-40B4-BE49-F238E27FC236}">
                <a16:creationId xmlns:a16="http://schemas.microsoft.com/office/drawing/2014/main" id="{2163E0E5-F064-484C-95E6-A2C6C054499B}"/>
              </a:ext>
            </a:extLst>
          </p:cNvPr>
          <p:cNvSpPr txBox="1">
            <a:spLocks noChangeArrowheads="1"/>
          </p:cNvSpPr>
          <p:nvPr/>
        </p:nvSpPr>
        <p:spPr bwMode="auto">
          <a:xfrm>
            <a:off x="847677" y="4601676"/>
            <a:ext cx="10586941" cy="8108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Gotham Narrow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Gotham Narrow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Gotham Narrow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otham Narrow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Gotham Narrow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rPr>
              <a:t>“to provide persons with disabilities full, free and safe use of all buildings and facilities so that all such persons may…be as self‑sufficient as possible”</a:t>
            </a:r>
          </a:p>
        </p:txBody>
      </p:sp>
      <p:sp>
        <p:nvSpPr>
          <p:cNvPr id="6" name="Text Box 5">
            <a:extLst>
              <a:ext uri="{FF2B5EF4-FFF2-40B4-BE49-F238E27FC236}">
                <a16:creationId xmlns:a16="http://schemas.microsoft.com/office/drawing/2014/main" id="{DB0C0EF0-C26E-4086-A5D3-48A1EF8C28C6}"/>
              </a:ext>
            </a:extLst>
          </p:cNvPr>
          <p:cNvSpPr txBox="1">
            <a:spLocks noChangeArrowheads="1"/>
          </p:cNvSpPr>
          <p:nvPr/>
        </p:nvSpPr>
        <p:spPr bwMode="auto">
          <a:xfrm>
            <a:off x="1010262" y="5400698"/>
            <a:ext cx="8153403" cy="9836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defRPr lang="en-US"/>
            </a:defPPr>
            <a:lvl1pPr indent="4763">
              <a:lnSpc>
                <a:spcPct val="90000"/>
              </a:lnSpc>
              <a:spcBef>
                <a:spcPts val="1000"/>
              </a:spcBef>
              <a:buFontTx/>
              <a:buNone/>
              <a:defRPr sz="2400">
                <a:solidFill>
                  <a:schemeClr val="bg1">
                    <a:lumMod val="50000"/>
                  </a:schemeClr>
                </a:solidFill>
                <a:latin typeface="Gotham Narrow Book" pitchFamily="50" charset="0"/>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lumMod val="75000"/>
                    <a:lumOff val="25000"/>
                  </a:schemeClr>
                </a:solidFill>
                <a:latin typeface="Gotham Narrow Book" pitchFamily="50" charset="0"/>
              </a:defRPr>
            </a:lvl2pPr>
            <a:lvl3pPr marL="1143000" indent="-228600">
              <a:lnSpc>
                <a:spcPct val="90000"/>
              </a:lnSpc>
              <a:spcBef>
                <a:spcPts val="500"/>
              </a:spcBef>
              <a:buFont typeface="Arial" panose="020B0604020202020204" pitchFamily="34" charset="0"/>
              <a:buChar char="•"/>
              <a:defRPr sz="2000">
                <a:solidFill>
                  <a:schemeClr val="tx1">
                    <a:lumMod val="75000"/>
                    <a:lumOff val="25000"/>
                  </a:schemeClr>
                </a:solidFill>
                <a:latin typeface="Gotham Narrow Book" pitchFamily="50" charset="0"/>
              </a:defRPr>
            </a:lvl3pPr>
            <a:lvl4pPr marL="1600200" indent="-228600">
              <a:lnSpc>
                <a:spcPct val="90000"/>
              </a:lnSpc>
              <a:spcBef>
                <a:spcPts val="500"/>
              </a:spcBef>
              <a:buFont typeface="Arial" panose="020B0604020202020204" pitchFamily="34" charset="0"/>
              <a:buChar char="•"/>
              <a:defRPr>
                <a:solidFill>
                  <a:schemeClr val="tx1">
                    <a:lumMod val="75000"/>
                    <a:lumOff val="25000"/>
                  </a:schemeClr>
                </a:solidFill>
                <a:latin typeface="Gotham Narrow Book" pitchFamily="50" charset="0"/>
              </a:defRPr>
            </a:lvl4pPr>
            <a:lvl5pPr marL="2057400" indent="-228600">
              <a:lnSpc>
                <a:spcPct val="90000"/>
              </a:lnSpc>
              <a:spcBef>
                <a:spcPts val="500"/>
              </a:spcBef>
              <a:buFont typeface="Arial" panose="020B0604020202020204" pitchFamily="34" charset="0"/>
              <a:buChar char="•"/>
              <a:defRPr>
                <a:solidFill>
                  <a:schemeClr val="tx1">
                    <a:lumMod val="75000"/>
                    <a:lumOff val="25000"/>
                  </a:schemeClr>
                </a:solidFill>
                <a:latin typeface="Gotham Narrow Book"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rPr>
              <a:t>Specialized Code of 780 CMR (MA State Building Code)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rPr>
              <a:t>Enforced by municipal inspectional services and MAAB</a:t>
            </a:r>
          </a:p>
        </p:txBody>
      </p:sp>
      <p:sp>
        <p:nvSpPr>
          <p:cNvPr id="7" name="Text Box 5">
            <a:extLst>
              <a:ext uri="{FF2B5EF4-FFF2-40B4-BE49-F238E27FC236}">
                <a16:creationId xmlns:a16="http://schemas.microsoft.com/office/drawing/2014/main" id="{48849B75-CBFE-46FD-9D2B-8B3F1CDD4F04}"/>
              </a:ext>
            </a:extLst>
          </p:cNvPr>
          <p:cNvSpPr txBox="1">
            <a:spLocks noChangeArrowheads="1"/>
          </p:cNvSpPr>
          <p:nvPr/>
        </p:nvSpPr>
        <p:spPr bwMode="auto">
          <a:xfrm>
            <a:off x="1014886" y="1840078"/>
            <a:ext cx="8153403" cy="9836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a:bodyPr>
          <a:lstStyle>
            <a:defPPr>
              <a:defRPr lang="en-US"/>
            </a:defPPr>
            <a:lvl1pPr indent="4763">
              <a:lnSpc>
                <a:spcPct val="90000"/>
              </a:lnSpc>
              <a:spcBef>
                <a:spcPts val="1000"/>
              </a:spcBef>
              <a:buFontTx/>
              <a:buNone/>
              <a:defRPr sz="2400">
                <a:solidFill>
                  <a:schemeClr val="bg1">
                    <a:lumMod val="50000"/>
                  </a:schemeClr>
                </a:solidFill>
                <a:latin typeface="Gotham Narrow Book" pitchFamily="50" charset="0"/>
                <a:ea typeface="ＭＳ Ｐゴシック"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lumMod val="75000"/>
                    <a:lumOff val="25000"/>
                  </a:schemeClr>
                </a:solidFill>
                <a:latin typeface="Gotham Narrow Book" pitchFamily="50" charset="0"/>
              </a:defRPr>
            </a:lvl2pPr>
            <a:lvl3pPr marL="1143000" indent="-228600">
              <a:lnSpc>
                <a:spcPct val="90000"/>
              </a:lnSpc>
              <a:spcBef>
                <a:spcPts val="500"/>
              </a:spcBef>
              <a:buFont typeface="Arial" panose="020B0604020202020204" pitchFamily="34" charset="0"/>
              <a:buChar char="•"/>
              <a:defRPr sz="2000">
                <a:solidFill>
                  <a:schemeClr val="tx1">
                    <a:lumMod val="75000"/>
                    <a:lumOff val="25000"/>
                  </a:schemeClr>
                </a:solidFill>
                <a:latin typeface="Gotham Narrow Book" pitchFamily="50" charset="0"/>
              </a:defRPr>
            </a:lvl3pPr>
            <a:lvl4pPr marL="1600200" indent="-228600">
              <a:lnSpc>
                <a:spcPct val="90000"/>
              </a:lnSpc>
              <a:spcBef>
                <a:spcPts val="500"/>
              </a:spcBef>
              <a:buFont typeface="Arial" panose="020B0604020202020204" pitchFamily="34" charset="0"/>
              <a:buChar char="•"/>
              <a:defRPr>
                <a:solidFill>
                  <a:schemeClr val="tx1">
                    <a:lumMod val="75000"/>
                    <a:lumOff val="25000"/>
                  </a:schemeClr>
                </a:solidFill>
                <a:latin typeface="Gotham Narrow Book" pitchFamily="50" charset="0"/>
              </a:defRPr>
            </a:lvl4pPr>
            <a:lvl5pPr marL="2057400" indent="-228600">
              <a:lnSpc>
                <a:spcPct val="90000"/>
              </a:lnSpc>
              <a:spcBef>
                <a:spcPts val="500"/>
              </a:spcBef>
              <a:buFont typeface="Arial" panose="020B0604020202020204" pitchFamily="34" charset="0"/>
              <a:buChar char="•"/>
              <a:defRPr>
                <a:solidFill>
                  <a:schemeClr val="tx1">
                    <a:lumMod val="75000"/>
                    <a:lumOff val="25000"/>
                  </a:schemeClr>
                </a:solidFill>
                <a:latin typeface="Gotham Narrow Book" pitchFamily="50"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rPr>
              <a:t>Codified in the 2010 ADA Standards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lumMod val="50000"/>
                  </a:prstClr>
                </a:solidFill>
                <a:effectLst/>
                <a:uLnTx/>
                <a:uFillTx/>
                <a:latin typeface="Gotham Narrow Book" pitchFamily="50" charset="0"/>
                <a:ea typeface="ＭＳ Ｐゴシック" panose="020B0600070205080204" pitchFamily="34" charset="-128"/>
                <a:cs typeface="+mn-cs"/>
              </a:rPr>
              <a:t>Enforced only by complaint, lawsuit, or DOJ investigation</a:t>
            </a:r>
          </a:p>
        </p:txBody>
      </p:sp>
    </p:spTree>
    <p:extLst>
      <p:ext uri="{BB962C8B-B14F-4D97-AF65-F5344CB8AC3E}">
        <p14:creationId xmlns:p14="http://schemas.microsoft.com/office/powerpoint/2010/main" val="180849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AF6A-495A-42A5-BEED-A4E80D3E9498}"/>
              </a:ext>
            </a:extLst>
          </p:cNvPr>
          <p:cNvSpPr>
            <a:spLocks noGrp="1"/>
          </p:cNvSpPr>
          <p:nvPr>
            <p:ph type="title"/>
          </p:nvPr>
        </p:nvSpPr>
        <p:spPr/>
        <p:txBody>
          <a:bodyPr/>
          <a:lstStyle/>
          <a:p>
            <a:r>
              <a:rPr lang="en-US" dirty="0"/>
              <a:t>Working Group Members	</a:t>
            </a:r>
          </a:p>
        </p:txBody>
      </p:sp>
      <p:sp>
        <p:nvSpPr>
          <p:cNvPr id="3" name="Content Placeholder 2">
            <a:extLst>
              <a:ext uri="{FF2B5EF4-FFF2-40B4-BE49-F238E27FC236}">
                <a16:creationId xmlns:a16="http://schemas.microsoft.com/office/drawing/2014/main" id="{6ADD009F-7451-41D6-BA1A-9EABD2FFB973}"/>
              </a:ext>
            </a:extLst>
          </p:cNvPr>
          <p:cNvSpPr>
            <a:spLocks noGrp="1"/>
          </p:cNvSpPr>
          <p:nvPr>
            <p:ph idx="1"/>
          </p:nvPr>
        </p:nvSpPr>
        <p:spPr>
          <a:xfrm>
            <a:off x="393895" y="931178"/>
            <a:ext cx="11188505" cy="5194985"/>
          </a:xfrm>
        </p:spPr>
        <p:txBody>
          <a:bodyPr/>
          <a:lstStyle/>
          <a:p>
            <a:pPr marL="0" indent="0" algn="ctr">
              <a:buNone/>
            </a:pPr>
            <a:r>
              <a:rPr lang="en-US" sz="2800" dirty="0"/>
              <a:t>		</a:t>
            </a:r>
            <a:endParaRPr lang="en-US" dirty="0"/>
          </a:p>
        </p:txBody>
      </p:sp>
      <p:graphicFrame>
        <p:nvGraphicFramePr>
          <p:cNvPr id="5" name="Table 4">
            <a:extLst>
              <a:ext uri="{FF2B5EF4-FFF2-40B4-BE49-F238E27FC236}">
                <a16:creationId xmlns:a16="http://schemas.microsoft.com/office/drawing/2014/main" id="{32F1E9EF-3DC7-4B80-9702-02B4F23DC99D}"/>
              </a:ext>
            </a:extLst>
          </p:cNvPr>
          <p:cNvGraphicFramePr>
            <a:graphicFrameLocks noGrp="1"/>
          </p:cNvGraphicFramePr>
          <p:nvPr/>
        </p:nvGraphicFramePr>
        <p:xfrm>
          <a:off x="393895" y="1139688"/>
          <a:ext cx="10949967" cy="5338663"/>
        </p:xfrm>
        <a:graphic>
          <a:graphicData uri="http://schemas.openxmlformats.org/drawingml/2006/table">
            <a:tbl>
              <a:tblPr/>
              <a:tblGrid>
                <a:gridCol w="3649989">
                  <a:extLst>
                    <a:ext uri="{9D8B030D-6E8A-4147-A177-3AD203B41FA5}">
                      <a16:colId xmlns:a16="http://schemas.microsoft.com/office/drawing/2014/main" val="3544773870"/>
                    </a:ext>
                  </a:extLst>
                </a:gridCol>
                <a:gridCol w="3649989">
                  <a:extLst>
                    <a:ext uri="{9D8B030D-6E8A-4147-A177-3AD203B41FA5}">
                      <a16:colId xmlns:a16="http://schemas.microsoft.com/office/drawing/2014/main" val="2214292671"/>
                    </a:ext>
                  </a:extLst>
                </a:gridCol>
                <a:gridCol w="3649989">
                  <a:extLst>
                    <a:ext uri="{9D8B030D-6E8A-4147-A177-3AD203B41FA5}">
                      <a16:colId xmlns:a16="http://schemas.microsoft.com/office/drawing/2014/main" val="294589315"/>
                    </a:ext>
                  </a:extLst>
                </a:gridCol>
              </a:tblGrid>
              <a:tr h="401814">
                <a:tc>
                  <a:txBody>
                    <a:bodyPr/>
                    <a:lstStyle/>
                    <a:p>
                      <a:r>
                        <a:rPr lang="en-US" sz="1100" dirty="0">
                          <a:effectLst/>
                          <a:latin typeface="+mn-lt"/>
                        </a:rPr>
                        <a:t>Department of Public Health</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Elizabeth Kelley</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Bureau Director, Bureau of Health Care Safety &amp; Quality</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368637374"/>
                  </a:ext>
                </a:extLst>
              </a:tr>
              <a:tr h="401814">
                <a:tc>
                  <a:txBody>
                    <a:bodyPr/>
                    <a:lstStyle/>
                    <a:p>
                      <a:r>
                        <a:rPr lang="en-US" sz="1100" dirty="0">
                          <a:effectLst/>
                          <a:latin typeface="+mn-lt"/>
                        </a:rPr>
                        <a:t>Massachusetts Hospital Association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​Nancy </a:t>
                      </a:r>
                      <a:r>
                        <a:rPr lang="en-US" sz="1100" dirty="0" err="1">
                          <a:effectLst/>
                          <a:latin typeface="+mn-lt"/>
                        </a:rPr>
                        <a:t>Hanright</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Boston Medical Center</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3301448376"/>
                  </a:ext>
                </a:extLst>
              </a:tr>
              <a:tr h="401814">
                <a:tc>
                  <a:txBody>
                    <a:bodyPr/>
                    <a:lstStyle/>
                    <a:p>
                      <a:r>
                        <a:rPr lang="en-US" sz="1100">
                          <a:effectLst/>
                          <a:latin typeface="+mn-lt"/>
                        </a:rPr>
                        <a:t>​Massachusetts College of Emergency Physicians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​Joseph Tennyson, MD, FACEP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​Umass Health Alliance</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070298589"/>
                  </a:ext>
                </a:extLst>
              </a:tr>
              <a:tr h="401814">
                <a:tc>
                  <a:txBody>
                    <a:bodyPr/>
                    <a:lstStyle/>
                    <a:p>
                      <a:r>
                        <a:rPr lang="en-US" sz="1100">
                          <a:effectLst/>
                          <a:latin typeface="+mn-lt"/>
                        </a:rPr>
                        <a:t>​Massachusetts Commission for the Blind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​Shandra Gardiner</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​Chief Financial Officer</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42054302"/>
                  </a:ext>
                </a:extLst>
              </a:tr>
              <a:tr h="401814">
                <a:tc>
                  <a:txBody>
                    <a:bodyPr/>
                    <a:lstStyle/>
                    <a:p>
                      <a:r>
                        <a:rPr lang="en-US" sz="1100">
                          <a:effectLst/>
                          <a:latin typeface="+mn-lt"/>
                        </a:rPr>
                        <a:t>​Massachusetts Commission for the Deaf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​Sharon Harrison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​Chief of Staff</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962773760"/>
                  </a:ext>
                </a:extLst>
              </a:tr>
              <a:tr h="399849">
                <a:tc>
                  <a:txBody>
                    <a:bodyPr/>
                    <a:lstStyle/>
                    <a:p>
                      <a:r>
                        <a:rPr lang="en-US" sz="1100">
                          <a:effectLst/>
                          <a:latin typeface="+mn-lt"/>
                        </a:rPr>
                        <a:t>​Alzheimer's Association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​Julie McMurray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​Senior Manager</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1117180689"/>
                  </a:ext>
                </a:extLst>
              </a:tr>
              <a:tr h="399849">
                <a:tc>
                  <a:txBody>
                    <a:bodyPr/>
                    <a:lstStyle/>
                    <a:p>
                      <a:r>
                        <a:rPr lang="en-US" sz="1100">
                          <a:effectLst/>
                          <a:latin typeface="+mn-lt"/>
                        </a:rPr>
                        <a:t>​Boston Society of Architecture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​Josh </a:t>
                      </a:r>
                      <a:r>
                        <a:rPr lang="en-US" sz="1100" dirty="0" err="1">
                          <a:effectLst/>
                          <a:latin typeface="+mn-lt"/>
                        </a:rPr>
                        <a:t>Safdie</a:t>
                      </a:r>
                      <a:r>
                        <a:rPr lang="en-US" sz="1100" dirty="0">
                          <a:effectLst/>
                          <a:latin typeface="+mn-lt"/>
                        </a:rPr>
                        <a:t>, </a:t>
                      </a:r>
                      <a:r>
                        <a:rPr lang="en-US" sz="1100" b="0" dirty="0">
                          <a:solidFill>
                            <a:srgbClr val="000000"/>
                          </a:solidFill>
                          <a:effectLst/>
                          <a:latin typeface="+mn-lt"/>
                        </a:rPr>
                        <a:t>AIA, NCARB</a:t>
                      </a:r>
                      <a:r>
                        <a:rPr lang="en-US" sz="1100" b="0" dirty="0">
                          <a:effectLst/>
                          <a:latin typeface="+mn-lt"/>
                        </a:rPr>
                        <a:t>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​KMA</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3333751469"/>
                  </a:ext>
                </a:extLst>
              </a:tr>
              <a:tr h="399849">
                <a:tc>
                  <a:txBody>
                    <a:bodyPr/>
                    <a:lstStyle/>
                    <a:p>
                      <a:r>
                        <a:rPr lang="en-US" sz="1100">
                          <a:effectLst/>
                          <a:latin typeface="+mn-lt"/>
                        </a:rPr>
                        <a:t>​Cambridge Health Alliance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a:t>
                      </a:r>
                      <a:r>
                        <a:rPr lang="en-US" sz="1100" dirty="0" err="1">
                          <a:effectLst/>
                          <a:latin typeface="+mn-lt"/>
                        </a:rPr>
                        <a:t>Assaad</a:t>
                      </a:r>
                      <a:r>
                        <a:rPr lang="en-US" sz="1100" dirty="0">
                          <a:effectLst/>
                          <a:latin typeface="+mn-lt"/>
                        </a:rPr>
                        <a:t> </a:t>
                      </a:r>
                      <a:r>
                        <a:rPr lang="en-US" sz="1100" dirty="0" err="1">
                          <a:effectLst/>
                          <a:latin typeface="+mn-lt"/>
                        </a:rPr>
                        <a:t>Sayah</a:t>
                      </a:r>
                      <a:r>
                        <a:rPr lang="en-US" sz="1100" dirty="0">
                          <a:effectLst/>
                          <a:latin typeface="+mn-lt"/>
                        </a:rPr>
                        <a:t>, MD, FACEP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​Chief Medical Officer</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1947460790"/>
                  </a:ext>
                </a:extLst>
              </a:tr>
              <a:tr h="401814">
                <a:tc>
                  <a:txBody>
                    <a:bodyPr/>
                    <a:lstStyle/>
                    <a:p>
                      <a:r>
                        <a:rPr lang="en-US" sz="1100">
                          <a:effectLst/>
                          <a:latin typeface="+mn-lt"/>
                        </a:rPr>
                        <a:t>​MetroWest Center for Independent Living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​David Correia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​Advocacy Director</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3449238968"/>
                  </a:ext>
                </a:extLst>
              </a:tr>
              <a:tr h="528685">
                <a:tc>
                  <a:txBody>
                    <a:bodyPr/>
                    <a:lstStyle/>
                    <a:p>
                      <a:r>
                        <a:rPr lang="en-US" sz="1100">
                          <a:effectLst/>
                          <a:latin typeface="+mn-lt"/>
                        </a:rPr>
                        <a:t>Massachusetts General Hospital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​Bonnie Michelman    </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a:t>
                      </a:r>
                      <a:r>
                        <a:rPr lang="en-US" sz="1100">
                          <a:solidFill>
                            <a:srgbClr val="212121"/>
                          </a:solidFill>
                          <a:effectLst/>
                          <a:latin typeface="+mn-lt"/>
                        </a:rPr>
                        <a:t>Executive Director of Police, Security and Outside Services</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836627536"/>
                  </a:ext>
                </a:extLst>
              </a:tr>
              <a:tr h="399849">
                <a:tc>
                  <a:txBody>
                    <a:bodyPr/>
                    <a:lstStyle/>
                    <a:p>
                      <a:r>
                        <a:rPr lang="en-US" sz="1100" dirty="0">
                          <a:effectLst/>
                          <a:latin typeface="+mn-lt"/>
                        </a:rPr>
                        <a:t>​Consultant for Joint Commission Resources</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a:effectLst/>
                          <a:latin typeface="+mn-lt"/>
                        </a:rPr>
                        <a:t>​Edward Browne    </a:t>
                      </a:r>
                      <a:br>
                        <a:rPr lang="en-US" sz="1100">
                          <a:effectLst/>
                          <a:latin typeface="+mn-lt"/>
                        </a:rPr>
                      </a:br>
                      <a:endParaRPr lang="en-US" sz="110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​Life Safety Engineer</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409962269"/>
                  </a:ext>
                </a:extLst>
              </a:tr>
              <a:tr h="399849">
                <a:tc>
                  <a:txBody>
                    <a:bodyPr/>
                    <a:lstStyle/>
                    <a:p>
                      <a:r>
                        <a:rPr lang="en-US" sz="1100" dirty="0">
                          <a:effectLst/>
                          <a:latin typeface="+mn-lt"/>
                        </a:rPr>
                        <a:t>Patient Advocate and Laura’s Husband</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​Peter DeMarco</a:t>
                      </a:r>
                      <a:br>
                        <a:rPr lang="en-US" sz="1100" dirty="0">
                          <a:effectLst/>
                          <a:latin typeface="+mn-lt"/>
                        </a:rPr>
                      </a:br>
                      <a:endParaRPr lang="en-US" sz="1100" dirty="0">
                        <a:effectLst/>
                        <a:latin typeface="+mn-lt"/>
                      </a:endParaRP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243436947"/>
                  </a:ext>
                </a:extLst>
              </a:tr>
              <a:tr h="399849">
                <a:tc>
                  <a:txBody>
                    <a:bodyPr/>
                    <a:lstStyle/>
                    <a:p>
                      <a:r>
                        <a:rPr lang="en-US" sz="1100" dirty="0">
                          <a:effectLst/>
                          <a:latin typeface="+mn-lt"/>
                        </a:rPr>
                        <a:t>Massachusetts Association for Mental Health</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Jennifer Honig</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tc>
                  <a:txBody>
                    <a:bodyPr/>
                    <a:lstStyle/>
                    <a:p>
                      <a:r>
                        <a:rPr lang="en-US" sz="1100" dirty="0">
                          <a:effectLst/>
                          <a:latin typeface="+mn-lt"/>
                        </a:rPr>
                        <a:t>Director of Public Policy and Government Relations</a:t>
                      </a:r>
                    </a:p>
                  </a:txBody>
                  <a:tcPr marL="43104" marR="43104" marT="21552" marB="21552" anchor="ctr">
                    <a:lnL w="6350" cap="flat" cmpd="sng" algn="ctr">
                      <a:solidFill>
                        <a:srgbClr val="C6C6C6"/>
                      </a:solidFill>
                      <a:prstDash val="solid"/>
                      <a:round/>
                      <a:headEnd type="none" w="med" len="med"/>
                      <a:tailEnd type="none" w="med" len="med"/>
                    </a:lnL>
                    <a:lnR w="6350" cap="flat" cmpd="sng" algn="ctr">
                      <a:solidFill>
                        <a:srgbClr val="C6C6C6"/>
                      </a:solidFill>
                      <a:prstDash val="solid"/>
                      <a:round/>
                      <a:headEnd type="none" w="med" len="med"/>
                      <a:tailEnd type="none" w="med" len="med"/>
                    </a:lnR>
                    <a:lnT w="6350" cap="flat" cmpd="sng" algn="ctr">
                      <a:solidFill>
                        <a:srgbClr val="C6C6C6"/>
                      </a:solidFill>
                      <a:prstDash val="solid"/>
                      <a:round/>
                      <a:headEnd type="none" w="med" len="med"/>
                      <a:tailEnd type="none" w="med" len="med"/>
                    </a:lnT>
                    <a:lnB w="6350" cap="flat" cmpd="sng" algn="ctr">
                      <a:solidFill>
                        <a:srgbClr val="C6C6C6"/>
                      </a:solidFill>
                      <a:prstDash val="solid"/>
                      <a:round/>
                      <a:headEnd type="none" w="med" len="med"/>
                      <a:tailEnd type="none" w="med" len="med"/>
                    </a:lnB>
                  </a:tcPr>
                </a:tc>
                <a:extLst>
                  <a:ext uri="{0D108BD9-81ED-4DB2-BD59-A6C34878D82A}">
                    <a16:rowId xmlns:a16="http://schemas.microsoft.com/office/drawing/2014/main" val="869232166"/>
                  </a:ext>
                </a:extLst>
              </a:tr>
            </a:tbl>
          </a:graphicData>
        </a:graphic>
      </p:graphicFrame>
    </p:spTree>
    <p:extLst>
      <p:ext uri="{BB962C8B-B14F-4D97-AF65-F5344CB8AC3E}">
        <p14:creationId xmlns:p14="http://schemas.microsoft.com/office/powerpoint/2010/main" val="2092437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474208-7F65-45F7-941F-4F57406481FC}"/>
              </a:ext>
            </a:extLst>
          </p:cNvPr>
          <p:cNvSpPr txBox="1"/>
          <p:nvPr/>
        </p:nvSpPr>
        <p:spPr>
          <a:xfrm>
            <a:off x="861285" y="1203040"/>
            <a:ext cx="10988970"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Accessible parking or accessible pedestrian loading zone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Accessible routes from “site arrival points”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From public bus stop</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From public right-of-way (sidewalk)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From on-site parking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Accessible entrance(s)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Approach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Door(s)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Threshold(s)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Interior accessible routes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Corridors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Ramps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Elevators / lifts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80B0BAE-49CE-48DC-9613-454B11B8976A}"/>
              </a:ext>
            </a:extLst>
          </p:cNvPr>
          <p:cNvSpPr>
            <a:spLocks noChangeArrowheads="1"/>
          </p:cNvSpPr>
          <p:nvPr/>
        </p:nvSpPr>
        <p:spPr bwMode="auto">
          <a:xfrm>
            <a:off x="865791" y="238445"/>
            <a:ext cx="10834596" cy="7017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E22626"/>
                </a:solidFill>
                <a:effectLst/>
                <a:uLnTx/>
                <a:uFillTx/>
                <a:latin typeface="Gotham Narrow Bold" pitchFamily="50" charset="0"/>
                <a:ea typeface="+mn-ea"/>
                <a:cs typeface="+mn-cs"/>
              </a:rPr>
              <a:t>Accessible Route Requirements</a:t>
            </a:r>
          </a:p>
        </p:txBody>
      </p:sp>
    </p:spTree>
    <p:extLst>
      <p:ext uri="{BB962C8B-B14F-4D97-AF65-F5344CB8AC3E}">
        <p14:creationId xmlns:p14="http://schemas.microsoft.com/office/powerpoint/2010/main" val="1177211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474208-7F65-45F7-941F-4F57406481FC}"/>
              </a:ext>
            </a:extLst>
          </p:cNvPr>
          <p:cNvSpPr txBox="1"/>
          <p:nvPr/>
        </p:nvSpPr>
        <p:spPr>
          <a:xfrm>
            <a:off x="861285" y="1203040"/>
            <a:ext cx="9769770" cy="452431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Permanent designating signage: governed by ADA 703 and 521 CMR 41</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Mounting location and height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Character proportion &amp; height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Braille, tactile letters, &amp; pictograms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Finish &amp; contrast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Wayfinding information: governed by ADA only (no requirements in 521 CMR)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Fewer requirements (no Braille, no tactile letters)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Character height based on height of sign and horizontal viewing distance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rPr>
              <a:t>No requirements for mounting location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5F5F5F"/>
              </a:solidFill>
              <a:effectLst/>
              <a:uLnTx/>
              <a:uFillTx/>
              <a:latin typeface="Gotham Narrow Book" pitchFamily="50" charset="0"/>
              <a:ea typeface="MS PGothic" panose="020B0600070205080204" pitchFamily="34" charset="-128"/>
              <a:cs typeface="+mn-cs"/>
            </a:endParaRPr>
          </a:p>
        </p:txBody>
      </p:sp>
      <p:sp>
        <p:nvSpPr>
          <p:cNvPr id="2" name="Rectangle 1">
            <a:extLst>
              <a:ext uri="{FF2B5EF4-FFF2-40B4-BE49-F238E27FC236}">
                <a16:creationId xmlns:a16="http://schemas.microsoft.com/office/drawing/2014/main" id="{B80B0BAE-49CE-48DC-9613-454B11B8976A}"/>
              </a:ext>
            </a:extLst>
          </p:cNvPr>
          <p:cNvSpPr>
            <a:spLocks noChangeArrowheads="1"/>
          </p:cNvSpPr>
          <p:nvPr/>
        </p:nvSpPr>
        <p:spPr bwMode="auto">
          <a:xfrm>
            <a:off x="865791" y="238445"/>
            <a:ext cx="10834596" cy="70173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E22626"/>
                </a:solidFill>
                <a:effectLst/>
                <a:uLnTx/>
                <a:uFillTx/>
                <a:latin typeface="Gotham Narrow Bold" pitchFamily="50" charset="0"/>
                <a:ea typeface="+mn-ea"/>
                <a:cs typeface="+mn-cs"/>
              </a:rPr>
              <a:t>Signage &amp; Wayfinding Information</a:t>
            </a:r>
          </a:p>
        </p:txBody>
      </p:sp>
    </p:spTree>
    <p:extLst>
      <p:ext uri="{BB962C8B-B14F-4D97-AF65-F5344CB8AC3E}">
        <p14:creationId xmlns:p14="http://schemas.microsoft.com/office/powerpoint/2010/main" val="943749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672B5-ADC0-47C8-A429-1D817B8E401C}"/>
              </a:ext>
            </a:extLst>
          </p:cNvPr>
          <p:cNvSpPr>
            <a:spLocks noGrp="1"/>
          </p:cNvSpPr>
          <p:nvPr>
            <p:ph type="ctrTitle"/>
          </p:nvPr>
        </p:nvSpPr>
        <p:spPr>
          <a:xfrm>
            <a:off x="1154955" y="1447801"/>
            <a:ext cx="8284320" cy="1847850"/>
          </a:xfrm>
        </p:spPr>
        <p:txBody>
          <a:bodyPr>
            <a:normAutofit/>
          </a:bodyPr>
          <a:lstStyle/>
          <a:p>
            <a:pPr>
              <a:lnSpc>
                <a:spcPct val="90000"/>
              </a:lnSpc>
            </a:pPr>
            <a:r>
              <a:rPr lang="en-US" sz="5600" dirty="0"/>
              <a:t>FGI Guidelines for Design &amp; Construction of Hospitals</a:t>
            </a:r>
          </a:p>
        </p:txBody>
      </p:sp>
      <p:sp>
        <p:nvSpPr>
          <p:cNvPr id="3" name="Subtitle 2">
            <a:extLst>
              <a:ext uri="{FF2B5EF4-FFF2-40B4-BE49-F238E27FC236}">
                <a16:creationId xmlns:a16="http://schemas.microsoft.com/office/drawing/2014/main" id="{013A3DA4-D221-4BA9-B378-660BDA8974E4}"/>
              </a:ext>
            </a:extLst>
          </p:cNvPr>
          <p:cNvSpPr>
            <a:spLocks noGrp="1"/>
          </p:cNvSpPr>
          <p:nvPr>
            <p:ph type="subTitle" idx="1"/>
          </p:nvPr>
        </p:nvSpPr>
        <p:spPr>
          <a:xfrm>
            <a:off x="2774205" y="4548779"/>
            <a:ext cx="7693770" cy="861420"/>
          </a:xfrm>
        </p:spPr>
        <p:txBody>
          <a:bodyPr>
            <a:normAutofit fontScale="32500" lnSpcReduction="20000"/>
          </a:bodyPr>
          <a:lstStyle/>
          <a:p>
            <a:r>
              <a:rPr lang="en-US" sz="5900" dirty="0">
                <a:solidFill>
                  <a:schemeClr val="tx1">
                    <a:lumMod val="85000"/>
                    <a:lumOff val="15000"/>
                  </a:schemeClr>
                </a:solidFill>
              </a:rPr>
              <a:t>Site Access, Emergency Access, Wayfinding &amp; Security Risk Assessment</a:t>
            </a:r>
          </a:p>
          <a:p>
            <a:r>
              <a:rPr lang="en-US" sz="5000" dirty="0">
                <a:solidFill>
                  <a:schemeClr val="tx1">
                    <a:lumMod val="85000"/>
                    <a:lumOff val="15000"/>
                  </a:schemeClr>
                </a:solidFill>
              </a:rPr>
              <a:t>September 30, 2021</a:t>
            </a:r>
          </a:p>
        </p:txBody>
      </p:sp>
      <p:sp>
        <p:nvSpPr>
          <p:cNvPr id="4" name="TextBox 3">
            <a:extLst>
              <a:ext uri="{FF2B5EF4-FFF2-40B4-BE49-F238E27FC236}">
                <a16:creationId xmlns:a16="http://schemas.microsoft.com/office/drawing/2014/main" id="{B894E877-8E24-419E-95E6-0EEA25775336}"/>
              </a:ext>
            </a:extLst>
          </p:cNvPr>
          <p:cNvSpPr txBox="1"/>
          <p:nvPr/>
        </p:nvSpPr>
        <p:spPr>
          <a:xfrm>
            <a:off x="7029450" y="5657850"/>
            <a:ext cx="41812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Edward M. Browne, MS, CHFM, CHC, CHPA</a:t>
            </a:r>
          </a:p>
        </p:txBody>
      </p:sp>
    </p:spTree>
    <p:extLst>
      <p:ext uri="{BB962C8B-B14F-4D97-AF65-F5344CB8AC3E}">
        <p14:creationId xmlns:p14="http://schemas.microsoft.com/office/powerpoint/2010/main" val="415911207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50FA-B179-490F-8E12-6827BF0B2934}"/>
              </a:ext>
            </a:extLst>
          </p:cNvPr>
          <p:cNvSpPr>
            <a:spLocks noGrp="1"/>
          </p:cNvSpPr>
          <p:nvPr>
            <p:ph type="title"/>
          </p:nvPr>
        </p:nvSpPr>
        <p:spPr/>
        <p:txBody>
          <a:bodyPr/>
          <a:lstStyle/>
          <a:p>
            <a:r>
              <a:rPr lang="en-US" dirty="0"/>
              <a:t>Hospital Site</a:t>
            </a:r>
          </a:p>
        </p:txBody>
      </p:sp>
      <p:sp>
        <p:nvSpPr>
          <p:cNvPr id="3" name="Content Placeholder 2">
            <a:extLst>
              <a:ext uri="{FF2B5EF4-FFF2-40B4-BE49-F238E27FC236}">
                <a16:creationId xmlns:a16="http://schemas.microsoft.com/office/drawing/2014/main" id="{1A58EB98-0283-4B32-9777-892D961F1A36}"/>
              </a:ext>
            </a:extLst>
          </p:cNvPr>
          <p:cNvSpPr>
            <a:spLocks noGrp="1"/>
          </p:cNvSpPr>
          <p:nvPr>
            <p:ph idx="1"/>
          </p:nvPr>
        </p:nvSpPr>
        <p:spPr>
          <a:xfrm>
            <a:off x="838200" y="1450975"/>
            <a:ext cx="10515600" cy="3956050"/>
          </a:xfrm>
        </p:spPr>
        <p:txBody>
          <a:bodyPr>
            <a:normAutofit fontScale="70000" lnSpcReduction="20000"/>
          </a:bodyPr>
          <a:lstStyle/>
          <a:p>
            <a:pPr marL="0" marR="0" indent="0">
              <a:spcBef>
                <a:spcPts val="0"/>
              </a:spcBef>
              <a:spcAft>
                <a:spcPts val="0"/>
              </a:spcAft>
              <a:buNone/>
            </a:pPr>
            <a:r>
              <a:rPr lang="en-US" sz="3200" b="1" dirty="0">
                <a:effectLst/>
                <a:latin typeface="Calibri" panose="020F0502020204030204" pitchFamily="34" charset="0"/>
                <a:ea typeface="Calibri" panose="020F0502020204030204" pitchFamily="34" charset="0"/>
              </a:rPr>
              <a:t>Chapter 1.3 Site</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dirty="0">
                <a:solidFill>
                  <a:srgbClr val="000000"/>
                </a:solidFill>
                <a:effectLst/>
                <a:latin typeface="Times New Roman" panose="02020603050405020304" pitchFamily="18" charset="0"/>
                <a:ea typeface="Calibri" panose="020F0502020204030204" pitchFamily="34" charset="0"/>
              </a:rPr>
              <a:t>*</a:t>
            </a:r>
            <a:r>
              <a:rPr lang="en-US" sz="2800" b="1" dirty="0">
                <a:solidFill>
                  <a:srgbClr val="000000"/>
                </a:solidFill>
                <a:effectLst/>
                <a:latin typeface="Times New Roman" panose="02020603050405020304" pitchFamily="18" charset="0"/>
                <a:ea typeface="Calibri" panose="020F0502020204030204" pitchFamily="34" charset="0"/>
              </a:rPr>
              <a:t>1.3-3.5 Emergency Access</a:t>
            </a:r>
            <a:endParaRPr lang="en-US" sz="2800" dirty="0">
              <a:effectLst/>
              <a:latin typeface="Calibri" panose="020F0502020204030204" pitchFamily="34" charset="0"/>
              <a:ea typeface="Calibri" panose="020F0502020204030204" pitchFamily="34" charset="0"/>
            </a:endParaRPr>
          </a:p>
          <a:p>
            <a:pPr marL="1389380" marR="0">
              <a:spcBef>
                <a:spcPts val="0"/>
              </a:spcBef>
              <a:spcAft>
                <a:spcPts val="1000"/>
              </a:spcAft>
            </a:pPr>
            <a:r>
              <a:rPr lang="en-US" sz="2800" b="1" dirty="0">
                <a:solidFill>
                  <a:srgbClr val="000000"/>
                </a:solidFill>
                <a:effectLst/>
                <a:latin typeface="Times New Roman" panose="02020603050405020304" pitchFamily="18" charset="0"/>
                <a:ea typeface="Calibri" panose="020F0502020204030204" pitchFamily="34" charset="0"/>
              </a:rPr>
              <a:t>A1.3-3.5 </a:t>
            </a:r>
            <a:r>
              <a:rPr lang="en-US" sz="2800" dirty="0">
                <a:solidFill>
                  <a:srgbClr val="000000"/>
                </a:solidFill>
                <a:effectLst/>
                <a:latin typeface="Times New Roman" panose="02020603050405020304" pitchFamily="18" charset="0"/>
                <a:ea typeface="Calibri" panose="020F0502020204030204" pitchFamily="34" charset="0"/>
              </a:rPr>
              <a:t>Other vehicular or pedestrian traffic should not conflict with access to the emergency services.</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b="1" dirty="0">
                <a:solidFill>
                  <a:srgbClr val="000000"/>
                </a:solidFill>
                <a:effectLst/>
                <a:latin typeface="Times New Roman" panose="02020603050405020304" pitchFamily="18" charset="0"/>
                <a:ea typeface="Calibri" panose="020F0502020204030204" pitchFamily="34" charset="0"/>
              </a:rPr>
              <a:t>1.3-3.5.1 </a:t>
            </a:r>
            <a:r>
              <a:rPr lang="en-US" sz="2800" dirty="0">
                <a:solidFill>
                  <a:srgbClr val="000000"/>
                </a:solidFill>
                <a:effectLst/>
                <a:latin typeface="Times New Roman" panose="02020603050405020304" pitchFamily="18" charset="0"/>
                <a:ea typeface="Calibri" panose="020F0502020204030204" pitchFamily="34" charset="0"/>
              </a:rPr>
              <a:t>Hospitals with an organized emergency service shall have the emergency access well marked to facilitate entry from public roads or streets serving the site.</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b="1" dirty="0">
                <a:solidFill>
                  <a:srgbClr val="000000"/>
                </a:solidFill>
                <a:effectLst/>
                <a:latin typeface="Times New Roman" panose="02020603050405020304" pitchFamily="18" charset="0"/>
                <a:ea typeface="Calibri" panose="020F0502020204030204" pitchFamily="34" charset="0"/>
              </a:rPr>
              <a:t>1.3-3.5.2</a:t>
            </a:r>
            <a:r>
              <a:rPr lang="en-US" sz="2800" dirty="0">
                <a:solidFill>
                  <a:srgbClr val="000000"/>
                </a:solidFill>
                <a:effectLst/>
                <a:latin typeface="Times New Roman" panose="02020603050405020304" pitchFamily="18" charset="0"/>
                <a:ea typeface="Calibri" panose="020F0502020204030204" pitchFamily="34" charset="0"/>
              </a:rPr>
              <a:t> Access to emergency services shall be located to incur minimal damage from floods and other natural disasters. For additional requirements, see </a:t>
            </a:r>
            <a:r>
              <a:rPr lang="en-US" sz="2800" dirty="0">
                <a:solidFill>
                  <a:srgbClr val="00B050"/>
                </a:solidFill>
                <a:effectLst/>
                <a:latin typeface="Times New Roman" panose="02020603050405020304" pitchFamily="18" charset="0"/>
                <a:ea typeface="Calibri" panose="020F0502020204030204" pitchFamily="34" charset="0"/>
              </a:rPr>
              <a:t>s</a:t>
            </a:r>
            <a:r>
              <a:rPr lang="en-US" sz="2800" dirty="0">
                <a:solidFill>
                  <a:srgbClr val="000000"/>
                </a:solidFill>
                <a:effectLst/>
                <a:latin typeface="Times New Roman" panose="02020603050405020304" pitchFamily="18" charset="0"/>
                <a:ea typeface="Calibri" panose="020F0502020204030204" pitchFamily="34" charset="0"/>
              </a:rPr>
              <a:t>ections </a:t>
            </a:r>
            <a:r>
              <a:rPr lang="en-US" sz="2800" dirty="0">
                <a:solidFill>
                  <a:srgbClr val="00B050"/>
                </a:solidFill>
                <a:effectLst/>
                <a:latin typeface="Times New Roman" panose="02020603050405020304" pitchFamily="18" charset="0"/>
                <a:ea typeface="Calibri" panose="020F0502020204030204" pitchFamily="34" charset="0"/>
              </a:rPr>
              <a:t>1.2-4.9 (Disaster, Emergency, and Vulnerability Assessment) and</a:t>
            </a:r>
            <a:r>
              <a:rPr lang="en-US" sz="2800" dirty="0">
                <a:solidFill>
                  <a:srgbClr val="000000"/>
                </a:solidFill>
                <a:effectLst/>
                <a:latin typeface="Times New Roman" panose="02020603050405020304" pitchFamily="18" charset="0"/>
                <a:ea typeface="Calibri" panose="020F0502020204030204" pitchFamily="34" charset="0"/>
              </a:rPr>
              <a:t> 1.2-6.5 (Emergency Preparedness and Management).</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b="1" dirty="0">
                <a:solidFill>
                  <a:srgbClr val="00B050"/>
                </a:solidFill>
                <a:effectLst/>
                <a:latin typeface="Times New Roman" panose="02020603050405020304" pitchFamily="18" charset="0"/>
                <a:ea typeface="Calibri" panose="020F0502020204030204" pitchFamily="34" charset="0"/>
              </a:rPr>
              <a:t>1.3-3.5.3</a:t>
            </a:r>
            <a:r>
              <a:rPr lang="en-US" sz="2800" dirty="0">
                <a:solidFill>
                  <a:srgbClr val="00B050"/>
                </a:solidFill>
                <a:effectLst/>
                <a:latin typeface="Times New Roman" panose="02020603050405020304" pitchFamily="18" charset="0"/>
                <a:ea typeface="Calibri" panose="020F0502020204030204" pitchFamily="34" charset="0"/>
              </a:rPr>
              <a:t> A video surveillance system for public entrances for access to emergency care shall be provided.</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b="1" dirty="0">
                <a:solidFill>
                  <a:srgbClr val="00B050"/>
                </a:solidFill>
                <a:effectLst/>
                <a:latin typeface="Times New Roman" panose="02020603050405020304" pitchFamily="18" charset="0"/>
                <a:ea typeface="Calibri" panose="020F0502020204030204" pitchFamily="34" charset="0"/>
              </a:rPr>
              <a:t>1.3-3.5.4</a:t>
            </a:r>
            <a:r>
              <a:rPr lang="en-US" sz="2800" dirty="0">
                <a:solidFill>
                  <a:srgbClr val="00B050"/>
                </a:solidFill>
                <a:effectLst/>
                <a:latin typeface="Times New Roman" panose="02020603050405020304" pitchFamily="18" charset="0"/>
                <a:ea typeface="Calibri" panose="020F0502020204030204" pitchFamily="34" charset="0"/>
              </a:rPr>
              <a:t> Where emergency care public entrances may be locked, a duress alarm system shall be provided.</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TextBox 3">
            <a:extLst>
              <a:ext uri="{FF2B5EF4-FFF2-40B4-BE49-F238E27FC236}">
                <a16:creationId xmlns:a16="http://schemas.microsoft.com/office/drawing/2014/main" id="{644DD7C2-2DBD-448D-8523-39C65F1D8B23}"/>
              </a:ext>
            </a:extLst>
          </p:cNvPr>
          <p:cNvSpPr txBox="1"/>
          <p:nvPr/>
        </p:nvSpPr>
        <p:spPr>
          <a:xfrm>
            <a:off x="3524250" y="5667375"/>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244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8817-5605-4C38-97B2-FD729D779349}"/>
              </a:ext>
            </a:extLst>
          </p:cNvPr>
          <p:cNvSpPr>
            <a:spLocks noGrp="1"/>
          </p:cNvSpPr>
          <p:nvPr>
            <p:ph type="title"/>
          </p:nvPr>
        </p:nvSpPr>
        <p:spPr/>
        <p:txBody>
          <a:bodyPr/>
          <a:lstStyle/>
          <a:p>
            <a:r>
              <a:rPr lang="en-US" dirty="0"/>
              <a:t>Emergency Care</a:t>
            </a:r>
          </a:p>
        </p:txBody>
      </p:sp>
      <p:sp>
        <p:nvSpPr>
          <p:cNvPr id="3" name="Content Placeholder 2">
            <a:extLst>
              <a:ext uri="{FF2B5EF4-FFF2-40B4-BE49-F238E27FC236}">
                <a16:creationId xmlns:a16="http://schemas.microsoft.com/office/drawing/2014/main" id="{782B3B59-A379-4411-BA81-E5527E789E9F}"/>
              </a:ext>
            </a:extLst>
          </p:cNvPr>
          <p:cNvSpPr>
            <a:spLocks noGrp="1"/>
          </p:cNvSpPr>
          <p:nvPr>
            <p:ph idx="1"/>
          </p:nvPr>
        </p:nvSpPr>
        <p:spPr>
          <a:xfrm>
            <a:off x="838200" y="1435100"/>
            <a:ext cx="10629900" cy="3946525"/>
          </a:xfrm>
        </p:spPr>
        <p:txBody>
          <a:bodyPr>
            <a:normAutofit fontScale="85000" lnSpcReduction="20000"/>
          </a:bodyPr>
          <a:lstStyle/>
          <a:p>
            <a:pPr marL="0" marR="0" indent="0">
              <a:spcBef>
                <a:spcPts val="0"/>
              </a:spcBef>
              <a:spcAft>
                <a:spcPts val="1000"/>
              </a:spcAft>
              <a:buNone/>
            </a:pPr>
            <a:r>
              <a:rPr lang="en-US" sz="2800" b="1" dirty="0">
                <a:solidFill>
                  <a:srgbClr val="000000"/>
                </a:solidFill>
                <a:effectLst/>
                <a:latin typeface="Times New Roman" panose="02020603050405020304" pitchFamily="18" charset="0"/>
                <a:ea typeface="Calibri" panose="020F0502020204030204" pitchFamily="34" charset="0"/>
              </a:rPr>
              <a:t>2.2-3.1.2 Basic Emergency Care</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b="1" dirty="0">
                <a:solidFill>
                  <a:srgbClr val="000000"/>
                </a:solidFill>
                <a:effectLst/>
                <a:latin typeface="Times New Roman" panose="02020603050405020304" pitchFamily="18" charset="0"/>
                <a:ea typeface="Calibri" panose="020F0502020204030204" pitchFamily="34" charset="0"/>
              </a:rPr>
              <a:t>2.2-3.1.2.2 Entrance</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dirty="0">
                <a:solidFill>
                  <a:srgbClr val="000000"/>
                </a:solidFill>
                <a:effectLst/>
                <a:latin typeface="Times New Roman" panose="02020603050405020304" pitchFamily="18" charset="0"/>
                <a:ea typeface="Calibri" panose="020F0502020204030204" pitchFamily="34" charset="0"/>
              </a:rPr>
              <a:t>(1) </a:t>
            </a:r>
            <a:r>
              <a:rPr lang="en-US" sz="2800" dirty="0">
                <a:solidFill>
                  <a:srgbClr val="00B050"/>
                </a:solidFill>
                <a:effectLst/>
                <a:latin typeface="Times New Roman" panose="02020603050405020304" pitchFamily="18" charset="0"/>
                <a:ea typeface="Calibri" panose="020F0502020204030204" pitchFamily="34" charset="0"/>
              </a:rPr>
              <a:t>Walk-in and public entrances to basic emergency care shall be identified by exterior signage visible from public thoroughfares. </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dirty="0">
                <a:solidFill>
                  <a:srgbClr val="000000"/>
                </a:solidFill>
                <a:effectLst/>
                <a:latin typeface="Times New Roman" panose="02020603050405020304" pitchFamily="18" charset="0"/>
                <a:ea typeface="Calibri" panose="020F0502020204030204" pitchFamily="34" charset="0"/>
              </a:rPr>
              <a:t>(2) Ambulance entrances shall provide a minimum of 6 feet (1.83 meters) in clear width to accommodate gurneys for individuals of size, mobile patient lift devices, and accompanying attendants.</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dirty="0">
                <a:solidFill>
                  <a:srgbClr val="000000"/>
                </a:solidFill>
                <a:effectLst/>
                <a:latin typeface="Times New Roman" panose="02020603050405020304" pitchFamily="18" charset="0"/>
                <a:ea typeface="Calibri" panose="020F0502020204030204" pitchFamily="34" charset="0"/>
              </a:rPr>
              <a:t>(3) Where lifts for individuals of size are provided in the covered ambulance bay, they shall be positioned to provide assistance with patient transfers.</a:t>
            </a:r>
            <a:endParaRPr lang="en-US" sz="2800" dirty="0">
              <a:effectLst/>
              <a:latin typeface="Calibri" panose="020F0502020204030204" pitchFamily="34" charset="0"/>
              <a:ea typeface="Calibri" panose="020F0502020204030204" pitchFamily="34" charset="0"/>
            </a:endParaRPr>
          </a:p>
          <a:p>
            <a:pPr marL="0" marR="0" indent="0">
              <a:spcBef>
                <a:spcPts val="0"/>
              </a:spcBef>
              <a:spcAft>
                <a:spcPts val="1000"/>
              </a:spcAft>
              <a:buNone/>
            </a:pPr>
            <a:r>
              <a:rPr lang="en-US" sz="2800" dirty="0">
                <a:solidFill>
                  <a:srgbClr val="00B050"/>
                </a:solidFill>
                <a:effectLst/>
                <a:latin typeface="Times New Roman" panose="02020603050405020304" pitchFamily="18" charset="0"/>
                <a:ea typeface="Calibri" panose="020F0502020204030204" pitchFamily="34" charset="0"/>
              </a:rPr>
              <a:t>(4) Where basic emergency care public entrances may be locked, a duress alarm system that is conspicuously located, readily accessible, and immediately available shall be provided</a:t>
            </a:r>
            <a:r>
              <a:rPr lang="en-US" sz="2800" dirty="0">
                <a:solidFill>
                  <a:srgbClr val="0000FF"/>
                </a:solidFill>
                <a:effectLst/>
                <a:latin typeface="Times New Roman" panose="02020603050405020304" pitchFamily="18"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TextBox 3">
            <a:extLst>
              <a:ext uri="{FF2B5EF4-FFF2-40B4-BE49-F238E27FC236}">
                <a16:creationId xmlns:a16="http://schemas.microsoft.com/office/drawing/2014/main" id="{CA561ABE-7719-4639-B06B-B4599C20B82A}"/>
              </a:ext>
            </a:extLst>
          </p:cNvPr>
          <p:cNvSpPr txBox="1"/>
          <p:nvPr/>
        </p:nvSpPr>
        <p:spPr>
          <a:xfrm>
            <a:off x="3600450" y="5686425"/>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343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B9E0-5D4A-4B58-9081-83C8A0354A2C}"/>
              </a:ext>
            </a:extLst>
          </p:cNvPr>
          <p:cNvSpPr>
            <a:spLocks noGrp="1"/>
          </p:cNvSpPr>
          <p:nvPr>
            <p:ph type="title"/>
          </p:nvPr>
        </p:nvSpPr>
        <p:spPr/>
        <p:txBody>
          <a:bodyPr/>
          <a:lstStyle/>
          <a:p>
            <a:r>
              <a:rPr lang="en-US" dirty="0"/>
              <a:t>Emergency Department Entrance</a:t>
            </a:r>
          </a:p>
        </p:txBody>
      </p:sp>
      <p:sp>
        <p:nvSpPr>
          <p:cNvPr id="4" name="TextBox 3">
            <a:extLst>
              <a:ext uri="{FF2B5EF4-FFF2-40B4-BE49-F238E27FC236}">
                <a16:creationId xmlns:a16="http://schemas.microsoft.com/office/drawing/2014/main" id="{3C8627F8-39B6-4A8C-A6FC-E896D242B704}"/>
              </a:ext>
            </a:extLst>
          </p:cNvPr>
          <p:cNvSpPr txBox="1"/>
          <p:nvPr/>
        </p:nvSpPr>
        <p:spPr>
          <a:xfrm>
            <a:off x="609600" y="1400860"/>
            <a:ext cx="1074420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2.2-3.1.3 Emergency Department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*2.2-3.1.3.2 Entrance. Entrances shall meet the requirements in Section 2.1-6.2.1 (Vehicular Drop-Off and Pedestrian Entrance) as amended in this section.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A2.2-3.1.3.2 Public vehicle access should be located a sufficient distance from the entrance to provide for safe movement of pedestrians and/or wheelchair traffic.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The site design shall provide a signed route from public thoroughfares that directs ambulance traffic to the ambulance entrance to the emergency department and vehicle traffic to the public entrance.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Paved emergency access to permit discharge of patients from automobiles and ambulances shall be provided.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A2.2-3.1.3.2 (2) The paved emergency access should accommodate short-term parking close to the entrance of the emergency department. </a:t>
            </a:r>
          </a:p>
        </p:txBody>
      </p:sp>
    </p:spTree>
    <p:extLst>
      <p:ext uri="{BB962C8B-B14F-4D97-AF65-F5344CB8AC3E}">
        <p14:creationId xmlns:p14="http://schemas.microsoft.com/office/powerpoint/2010/main" val="3709823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60A0B-F712-4628-898C-B52F22ED0F24}"/>
              </a:ext>
            </a:extLst>
          </p:cNvPr>
          <p:cNvSpPr>
            <a:spLocks noGrp="1"/>
          </p:cNvSpPr>
          <p:nvPr>
            <p:ph type="title"/>
          </p:nvPr>
        </p:nvSpPr>
        <p:spPr/>
        <p:txBody>
          <a:bodyPr/>
          <a:lstStyle/>
          <a:p>
            <a:r>
              <a:rPr lang="en-US" dirty="0"/>
              <a:t>Emergency Department Entrance (cont.)</a:t>
            </a:r>
          </a:p>
        </p:txBody>
      </p:sp>
      <p:sp>
        <p:nvSpPr>
          <p:cNvPr id="4" name="TextBox 3">
            <a:extLst>
              <a:ext uri="{FF2B5EF4-FFF2-40B4-BE49-F238E27FC236}">
                <a16:creationId xmlns:a16="http://schemas.microsoft.com/office/drawing/2014/main" id="{54AEE7A9-7418-4795-A41A-F4C4B5403648}"/>
              </a:ext>
            </a:extLst>
          </p:cNvPr>
          <p:cNvSpPr txBox="1"/>
          <p:nvPr/>
        </p:nvSpPr>
        <p:spPr>
          <a:xfrm>
            <a:off x="981075" y="1720840"/>
            <a:ext cx="10144125"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 emergency department entrance shall be clearly marked.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Where a raised platform/dock is used for ambulance discharge, a ramp or elevator/lift to grade level shall be provided for pedestrian and wheelchair access.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 emergency vehicle entry cover/canopy shall provide shelter for both the patient and the emergency medical crew during transfer between an emergency vehicle and the building.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The emergency bays shall be sized so they are compatible with horizontal and vertical vehicle clearances of EMS providers</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454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2756-EDDC-4F6F-9035-4202FD5C8A03}"/>
              </a:ext>
            </a:extLst>
          </p:cNvPr>
          <p:cNvSpPr>
            <a:spLocks noGrp="1"/>
          </p:cNvSpPr>
          <p:nvPr>
            <p:ph type="title"/>
          </p:nvPr>
        </p:nvSpPr>
        <p:spPr/>
        <p:txBody>
          <a:bodyPr/>
          <a:lstStyle/>
          <a:p>
            <a:r>
              <a:rPr lang="en-US" dirty="0"/>
              <a:t>Emergency Department Entrance (cont.)</a:t>
            </a:r>
          </a:p>
        </p:txBody>
      </p:sp>
      <p:sp>
        <p:nvSpPr>
          <p:cNvPr id="3" name="Content Placeholder 2">
            <a:extLst>
              <a:ext uri="{FF2B5EF4-FFF2-40B4-BE49-F238E27FC236}">
                <a16:creationId xmlns:a16="http://schemas.microsoft.com/office/drawing/2014/main" id="{2EAF3DC7-D2B4-4B62-B7AE-08A3FDA56BFF}"/>
              </a:ext>
            </a:extLst>
          </p:cNvPr>
          <p:cNvSpPr>
            <a:spLocks noGrp="1"/>
          </p:cNvSpPr>
          <p:nvPr>
            <p:ph idx="1"/>
          </p:nvPr>
        </p:nvSpPr>
        <p:spPr>
          <a:xfrm>
            <a:off x="838200" y="1416050"/>
            <a:ext cx="10515600" cy="4351338"/>
          </a:xfrm>
        </p:spPr>
        <p:txBody>
          <a:bodyPr>
            <a:normAutofit fontScale="85000" lnSpcReduction="20000"/>
          </a:bodyPr>
          <a:lstStyle/>
          <a:p>
            <a:pPr>
              <a:spcBef>
                <a:spcPts val="0"/>
              </a:spcBef>
            </a:pPr>
            <a:r>
              <a:rPr lang="en-US" dirty="0"/>
              <a:t>*(7) Ambulance entrances shall provide a minimum of 6 feet (1.83 meters) in clear width to accommodate gurneys for individuals of size, mobile patient lift devices, and accompanying attendants. </a:t>
            </a:r>
          </a:p>
          <a:p>
            <a:pPr lvl="1">
              <a:spcBef>
                <a:spcPts val="0"/>
              </a:spcBef>
            </a:pPr>
            <a:r>
              <a:rPr lang="en-US" dirty="0"/>
              <a:t>A2.2-3.1.3.2 (7) Where the emergency department does not have separate public and ambulance entrances, clearances should be provided that are sufficient to accommodate pedestrian, wheelchair, and gurney movement at the emergency department entrance. </a:t>
            </a:r>
          </a:p>
          <a:p>
            <a:pPr marL="0" marR="0" indent="0">
              <a:spcBef>
                <a:spcPts val="0"/>
              </a:spcBef>
              <a:spcAft>
                <a:spcPts val="0"/>
              </a:spcAft>
              <a:buNone/>
            </a:pPr>
            <a:endParaRPr lang="en-US" dirty="0"/>
          </a:p>
          <a:p>
            <a:pPr>
              <a:spcBef>
                <a:spcPts val="0"/>
              </a:spcBef>
            </a:pPr>
            <a:r>
              <a:rPr lang="en-US" dirty="0"/>
              <a:t>(8) </a:t>
            </a:r>
            <a:r>
              <a:rPr lang="en-US" dirty="0">
                <a:solidFill>
                  <a:srgbClr val="00B050"/>
                </a:solidFill>
              </a:rPr>
              <a:t>Transfer provisions shall be considered based on </a:t>
            </a:r>
            <a:r>
              <a:rPr lang="en-US" dirty="0"/>
              <a:t>the patient handling and mobility assessment [see Section 1.2-4.3 (PHAMA)]</a:t>
            </a:r>
          </a:p>
          <a:p>
            <a:pPr marL="0" marR="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pPr marL="228600" marR="0" indent="-228600">
              <a:spcBef>
                <a:spcPts val="0"/>
              </a:spcBef>
              <a:spcAft>
                <a:spcPts val="1000"/>
              </a:spcAft>
            </a:pPr>
            <a:r>
              <a:rPr lang="en-US" sz="2800" dirty="0">
                <a:solidFill>
                  <a:srgbClr val="00B050"/>
                </a:solidFill>
                <a:effectLst/>
                <a:latin typeface="Times New Roman" panose="02020603050405020304" pitchFamily="18" charset="0"/>
                <a:ea typeface="Calibri" panose="020F0502020204030204" pitchFamily="34" charset="0"/>
              </a:rPr>
              <a:t>(9) A video surveillance system shall be provided for each emergency department public entrance.</a:t>
            </a:r>
            <a:endParaRPr lang="en-US" sz="2800" dirty="0">
              <a:effectLst/>
              <a:latin typeface="Calibri" panose="020F0502020204030204" pitchFamily="34" charset="0"/>
              <a:ea typeface="Calibri" panose="020F0502020204030204" pitchFamily="34" charset="0"/>
            </a:endParaRPr>
          </a:p>
          <a:p>
            <a:pPr marL="228600" marR="0" indent="-228600">
              <a:spcBef>
                <a:spcPts val="0"/>
              </a:spcBef>
              <a:spcAft>
                <a:spcPts val="1000"/>
              </a:spcAft>
            </a:pPr>
            <a:r>
              <a:rPr lang="en-US" sz="2800" dirty="0">
                <a:solidFill>
                  <a:srgbClr val="00B050"/>
                </a:solidFill>
                <a:effectLst/>
                <a:latin typeface="Times New Roman" panose="02020603050405020304" pitchFamily="18" charset="0"/>
                <a:ea typeface="Calibri" panose="020F0502020204030204" pitchFamily="34" charset="0"/>
              </a:rPr>
              <a:t>(10) Where emergency department public entrances may be locked, a duress alarm system that is conspicuously located, readily accessible, and immediately available</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a:solidFill>
                  <a:srgbClr val="00B050"/>
                </a:solidFill>
                <a:effectLst/>
                <a:latin typeface="Times New Roman" panose="02020603050405020304" pitchFamily="18" charset="0"/>
                <a:ea typeface="Calibri" panose="020F0502020204030204" pitchFamily="34" charset="0"/>
              </a:rPr>
              <a:t>shall be provided.</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sp>
        <p:nvSpPr>
          <p:cNvPr id="4" name="TextBox 3">
            <a:extLst>
              <a:ext uri="{FF2B5EF4-FFF2-40B4-BE49-F238E27FC236}">
                <a16:creationId xmlns:a16="http://schemas.microsoft.com/office/drawing/2014/main" id="{4445F240-5EE7-4FF3-90D6-46F98462444E}"/>
              </a:ext>
            </a:extLst>
          </p:cNvPr>
          <p:cNvSpPr txBox="1"/>
          <p:nvPr/>
        </p:nvSpPr>
        <p:spPr>
          <a:xfrm>
            <a:off x="3743325" y="5767388"/>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258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4DB8-BDCD-49F6-A826-C20CFD46CDE6}"/>
              </a:ext>
            </a:extLst>
          </p:cNvPr>
          <p:cNvSpPr>
            <a:spLocks noGrp="1"/>
          </p:cNvSpPr>
          <p:nvPr>
            <p:ph type="title"/>
          </p:nvPr>
        </p:nvSpPr>
        <p:spPr/>
        <p:txBody>
          <a:bodyPr/>
          <a:lstStyle/>
          <a:p>
            <a:r>
              <a:rPr lang="en-US" dirty="0"/>
              <a:t>Wayfinding</a:t>
            </a:r>
          </a:p>
        </p:txBody>
      </p:sp>
      <p:sp>
        <p:nvSpPr>
          <p:cNvPr id="3" name="Content Placeholder 2">
            <a:extLst>
              <a:ext uri="{FF2B5EF4-FFF2-40B4-BE49-F238E27FC236}">
                <a16:creationId xmlns:a16="http://schemas.microsoft.com/office/drawing/2014/main" id="{A943B582-208C-4EB9-951B-DF2628D1FC97}"/>
              </a:ext>
            </a:extLst>
          </p:cNvPr>
          <p:cNvSpPr>
            <a:spLocks noGrp="1"/>
          </p:cNvSpPr>
          <p:nvPr>
            <p:ph idx="1"/>
          </p:nvPr>
        </p:nvSpPr>
        <p:spPr>
          <a:xfrm>
            <a:off x="352425" y="1435100"/>
            <a:ext cx="11210925" cy="4351338"/>
          </a:xfrm>
        </p:spPr>
        <p:txBody>
          <a:bodyPr>
            <a:normAutofit fontScale="85000" lnSpcReduction="20000"/>
          </a:bodyPr>
          <a:lstStyle/>
          <a:p>
            <a:pPr marL="1143000" marR="0" indent="0">
              <a:spcBef>
                <a:spcPts val="0"/>
              </a:spcBef>
              <a:spcAft>
                <a:spcPts val="1000"/>
              </a:spcAft>
              <a:buNone/>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A1.2-5.4.3 Wayfinding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371600" marR="0">
              <a:spcBef>
                <a:spcPts val="0"/>
              </a:spcBef>
              <a:spcAft>
                <a:spcPts val="1000"/>
              </a:spcAft>
            </a:pPr>
            <a:r>
              <a:rPr lang="en-US" sz="2800" dirty="0"/>
              <a:t>a. Hospital entry points should be clearly identified from all major exterior circulation modes (e.g., roadways, bus stops, vehicular parking).</a:t>
            </a: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371600" marR="0">
              <a:spcBef>
                <a:spcPts val="0"/>
              </a:spcBef>
              <a:spcAft>
                <a:spcPts val="10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Clearly visible and understandable signage, icons, universal symbols, visual landmarks and/or cues for orientation (including views to the outside) should be provided. Consider accommodating the needs of various care populations (</a:t>
            </a:r>
            <a:r>
              <a:rPr lang="en-US" sz="28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e.g., the elderly, children, cognitively impaired, visually impaired, and other particularly vulnerable populations, including people with dementia) via the provision of:</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1828800" lvl="1" indent="0">
              <a:spcBef>
                <a:spcPts val="0"/>
              </a:spcBef>
              <a:spcAft>
                <a:spcPts val="1000"/>
              </a:spcAft>
              <a:buNone/>
            </a:pPr>
            <a:r>
              <a:rPr lang="en-US"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—Varied presentations of the same information to accommodate users with different cognitive processes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1828800" lvl="1" indent="0">
              <a:spcBef>
                <a:spcPts val="0"/>
              </a:spcBef>
              <a:spcAft>
                <a:spcPts val="1000"/>
              </a:spcAft>
              <a:buNone/>
            </a:pPr>
            <a:r>
              <a:rPr lang="en-US"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—Accommodations for persons with limited English proficiency, including speakers of other languages and those with limited reading ability </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54C86239-1264-4BE0-A49C-1AA19D5D7183}"/>
              </a:ext>
            </a:extLst>
          </p:cNvPr>
          <p:cNvSpPr txBox="1"/>
          <p:nvPr/>
        </p:nvSpPr>
        <p:spPr>
          <a:xfrm>
            <a:off x="3774616" y="6031210"/>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421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1ED3-00B3-454A-ABCB-B837436F22F5}"/>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2983D233-2729-490B-A5B6-086510314A73}"/>
              </a:ext>
            </a:extLst>
          </p:cNvPr>
          <p:cNvSpPr>
            <a:spLocks noGrp="1"/>
          </p:cNvSpPr>
          <p:nvPr>
            <p:ph idx="1"/>
          </p:nvPr>
        </p:nvSpPr>
        <p:spPr>
          <a:xfrm>
            <a:off x="838200" y="1387475"/>
            <a:ext cx="10515600" cy="4351338"/>
          </a:xfrm>
        </p:spPr>
        <p:txBody>
          <a:bodyPr>
            <a:normAutofit fontScale="92500" lnSpcReduction="20000"/>
          </a:bodyPr>
          <a:lstStyle/>
          <a:p>
            <a:r>
              <a:rPr lang="en-US" dirty="0"/>
              <a:t>c. Boundaries between public and private areas should be well marked or clearly distinguished. </a:t>
            </a:r>
          </a:p>
          <a:p>
            <a:r>
              <a:rPr lang="en-US" dirty="0"/>
              <a:t>d. A system of interior “landmarks” should be developed to aid occupants in cognitive understanding of destinations. To be effective, landmarks should be unique and used only at decision points. Landmarks may include sealed water features, major art, distinctive color, or decorative treatments. These features should attempt to involve tactile, auditory, and language cues as well as visual recognition. When color is used as a wayfinding device, it should support the primary wayfinding system elements and be clearly distinguished from color palette decisions unrelated to wayfinding. </a:t>
            </a:r>
          </a:p>
          <a:p>
            <a:r>
              <a:rPr lang="en-US" dirty="0"/>
              <a:t>e. Signage systems should be flexible, expandable, adaptable, and easy to maintain. Signage should be consistent with other patient communications and supporting print, Web, and electronic media. </a:t>
            </a:r>
          </a:p>
        </p:txBody>
      </p:sp>
      <p:sp>
        <p:nvSpPr>
          <p:cNvPr id="4" name="TextBox 3">
            <a:extLst>
              <a:ext uri="{FF2B5EF4-FFF2-40B4-BE49-F238E27FC236}">
                <a16:creationId xmlns:a16="http://schemas.microsoft.com/office/drawing/2014/main" id="{66F91D8D-6A68-41EB-9C4C-ED52815DACD4}"/>
              </a:ext>
            </a:extLst>
          </p:cNvPr>
          <p:cNvSpPr txBox="1"/>
          <p:nvPr/>
        </p:nvSpPr>
        <p:spPr>
          <a:xfrm>
            <a:off x="3514725" y="5837833"/>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053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A7FC-5E3D-4E2F-99DC-4E5379C8EB21}"/>
              </a:ext>
            </a:extLst>
          </p:cNvPr>
          <p:cNvSpPr>
            <a:spLocks noGrp="1"/>
          </p:cNvSpPr>
          <p:nvPr>
            <p:ph type="title"/>
          </p:nvPr>
        </p:nvSpPr>
        <p:spPr>
          <a:xfrm>
            <a:off x="542925" y="85725"/>
            <a:ext cx="10972800" cy="874654"/>
          </a:xfrm>
        </p:spPr>
        <p:txBody>
          <a:bodyPr>
            <a:normAutofit fontScale="90000"/>
          </a:bodyPr>
          <a:lstStyle/>
          <a:p>
            <a:br>
              <a:rPr lang="en-US" sz="3100" dirty="0"/>
            </a:br>
            <a:r>
              <a:rPr lang="en-US" sz="2700" dirty="0">
                <a:latin typeface="+mn-lt"/>
              </a:rPr>
              <a:t>Statutory Authority: </a:t>
            </a:r>
            <a:r>
              <a:rPr lang="en-US" sz="2700" dirty="0">
                <a:effectLst/>
                <a:latin typeface="+mn-lt"/>
                <a:ea typeface="Times New Roman" panose="02020603050405020304" pitchFamily="18" charset="0"/>
                <a:cs typeface="Times New Roman" panose="02020603050405020304" pitchFamily="18" charset="0"/>
              </a:rPr>
              <a:t> An Act Ensuring Safe Patient Access to Emergency Care (Laura’s Law)</a:t>
            </a:r>
            <a:r>
              <a:rPr lang="en-US" sz="2700" dirty="0">
                <a:solidFill>
                  <a:srgbClr val="333333"/>
                </a:solidFill>
                <a:effectLst/>
                <a:latin typeface="+mn-lt"/>
                <a:ea typeface="Times New Roman" panose="02020603050405020304" pitchFamily="18" charset="0"/>
                <a:cs typeface="Times New Roman" panose="02020603050405020304" pitchFamily="18" charset="0"/>
              </a:rPr>
              <a:t> </a:t>
            </a:r>
            <a:br>
              <a:rPr lang="en-US" sz="44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50495AA-83B6-4A8A-9A84-512042444171}"/>
              </a:ext>
            </a:extLst>
          </p:cNvPr>
          <p:cNvSpPr>
            <a:spLocks noGrp="1"/>
          </p:cNvSpPr>
          <p:nvPr>
            <p:ph idx="1"/>
          </p:nvPr>
        </p:nvSpPr>
        <p:spPr>
          <a:xfrm>
            <a:off x="442762" y="1212784"/>
            <a:ext cx="11139638" cy="4913380"/>
          </a:xfrm>
        </p:spPr>
        <p:txBody>
          <a:bodyPr>
            <a:normAutofit/>
          </a:bodyPr>
          <a:lstStyle/>
          <a:p>
            <a:r>
              <a:rPr lang="en-US" sz="2000" dirty="0">
                <a:effectLst/>
                <a:latin typeface="+mj-lt"/>
                <a:ea typeface="Times New Roman" panose="02020603050405020304" pitchFamily="18" charset="0"/>
                <a:cs typeface="Times New Roman" panose="02020603050405020304" pitchFamily="18" charset="0"/>
              </a:rPr>
              <a:t>Requires the</a:t>
            </a:r>
            <a:r>
              <a:rPr lang="en-US" sz="2000" dirty="0">
                <a:latin typeface="+mj-lt"/>
                <a:ea typeface="Times New Roman" panose="02020603050405020304" pitchFamily="18" charset="0"/>
                <a:cs typeface="Times New Roman" panose="02020603050405020304" pitchFamily="18" charset="0"/>
              </a:rPr>
              <a:t> Department of Public Health to promulgate regulations relative to patient access in hospital emergency rooms or departments that would require all hospitals in the Commonwealth to meet minimum criteria and standards to ensure safe, timely, and accessible patient access to hospital Emergency Departments.</a:t>
            </a:r>
          </a:p>
          <a:p>
            <a:r>
              <a:rPr lang="en-US" sz="2000" dirty="0">
                <a:latin typeface="+mj-lt"/>
                <a:ea typeface="Times New Roman" panose="02020603050405020304" pitchFamily="18" charset="0"/>
                <a:cs typeface="Times New Roman" panose="02020603050405020304" pitchFamily="18" charset="0"/>
              </a:rPr>
              <a:t>Regulations must address criteria and standards related to: </a:t>
            </a:r>
            <a:endParaRPr lang="en-US" sz="2000" dirty="0">
              <a:effectLst/>
              <a:latin typeface="+mj-lt"/>
              <a:ea typeface="Times New Roman" panose="02020603050405020304" pitchFamily="18" charset="0"/>
              <a:cs typeface="Times New Roman" panose="02020603050405020304" pitchFamily="18" charset="0"/>
            </a:endParaRPr>
          </a:p>
          <a:p>
            <a:pPr marL="800100" lvl="1" indent="-342900">
              <a:buAutoNum type="arabicParenBoth"/>
            </a:pPr>
            <a:r>
              <a:rPr lang="en-US" sz="2000" dirty="0">
                <a:effectLst/>
                <a:latin typeface="+mj-lt"/>
                <a:ea typeface="Times New Roman" panose="02020603050405020304" pitchFamily="18" charset="0"/>
                <a:cs typeface="Times New Roman" panose="02020603050405020304" pitchFamily="18" charset="0"/>
              </a:rPr>
              <a:t>legible indoor and outdoor signage;</a:t>
            </a:r>
          </a:p>
          <a:p>
            <a:pPr marL="800100" lvl="1" indent="-342900">
              <a:buAutoNum type="arabicParenBoth"/>
            </a:pPr>
            <a:r>
              <a:rPr lang="en-US" sz="2000" dirty="0">
                <a:effectLst/>
                <a:latin typeface="+mj-lt"/>
                <a:ea typeface="Times New Roman" panose="02020603050405020304" pitchFamily="18" charset="0"/>
                <a:cs typeface="Times New Roman" panose="02020603050405020304" pitchFamily="18" charset="0"/>
              </a:rPr>
              <a:t>indoor and outdoor lighting;</a:t>
            </a:r>
          </a:p>
          <a:p>
            <a:pPr marL="800100" lvl="1" indent="-342900">
              <a:buAutoNum type="arabicParenBoth"/>
            </a:pPr>
            <a:r>
              <a:rPr lang="en-US" sz="2000" dirty="0">
                <a:effectLst/>
                <a:latin typeface="+mj-lt"/>
                <a:ea typeface="Times New Roman" panose="02020603050405020304" pitchFamily="18" charset="0"/>
                <a:cs typeface="Times New Roman" panose="02020603050405020304" pitchFamily="18" charset="0"/>
              </a:rPr>
              <a:t>best-practice wayfinding signage; </a:t>
            </a:r>
          </a:p>
          <a:p>
            <a:pPr marL="800100" lvl="1" indent="-342900">
              <a:buAutoNum type="arabicParenBoth"/>
            </a:pPr>
            <a:r>
              <a:rPr lang="en-US" sz="2000" dirty="0">
                <a:effectLst/>
                <a:latin typeface="+mj-lt"/>
                <a:ea typeface="Times New Roman" panose="02020603050405020304" pitchFamily="18" charset="0"/>
                <a:cs typeface="Times New Roman" panose="02020603050405020304" pitchFamily="18" charset="0"/>
              </a:rPr>
              <a:t>security and monitoring of all emergency department access points; </a:t>
            </a:r>
          </a:p>
          <a:p>
            <a:r>
              <a:rPr lang="en-US" sz="2000" dirty="0">
                <a:effectLst/>
                <a:latin typeface="+mj-lt"/>
                <a:ea typeface="Times New Roman" panose="02020603050405020304" pitchFamily="18" charset="0"/>
                <a:cs typeface="Times New Roman" panose="02020603050405020304" pitchFamily="18" charset="0"/>
              </a:rPr>
              <a:t>Regulations must also address minimum requirements for proper security monitoring of any prominent hospital door or entrance that is locked at night and through which a patient may try to enter; and (c) any other safety feature that the Department deems necessary to ensure daytime or nighttime entry to an emergency room or department.</a:t>
            </a:r>
            <a:endParaRPr lang="en-US" sz="2000" dirty="0">
              <a:latin typeface="+mj-lt"/>
            </a:endParaRPr>
          </a:p>
          <a:p>
            <a:endParaRPr lang="en-US" dirty="0"/>
          </a:p>
        </p:txBody>
      </p:sp>
    </p:spTree>
    <p:extLst>
      <p:ext uri="{BB962C8B-B14F-4D97-AF65-F5344CB8AC3E}">
        <p14:creationId xmlns:p14="http://schemas.microsoft.com/office/powerpoint/2010/main" val="3280468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81081-DFED-42F4-B8E2-8DDA6A2B828B}"/>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A39E88CA-3F0B-46AF-9973-EAB7D8C70789}"/>
              </a:ext>
            </a:extLst>
          </p:cNvPr>
          <p:cNvSpPr>
            <a:spLocks noGrp="1"/>
          </p:cNvSpPr>
          <p:nvPr>
            <p:ph idx="1"/>
          </p:nvPr>
        </p:nvSpPr>
        <p:spPr>
          <a:xfrm>
            <a:off x="581025" y="1463673"/>
            <a:ext cx="11001375" cy="4832351"/>
          </a:xfrm>
        </p:spPr>
        <p:txBody>
          <a:bodyPr>
            <a:normAutofit fontScale="47500" lnSpcReduction="20000"/>
          </a:bodyPr>
          <a:lstStyle/>
          <a:p>
            <a:r>
              <a:rPr lang="en-US" dirty="0"/>
              <a:t>*</a:t>
            </a:r>
            <a:r>
              <a:rPr lang="en-US" sz="5100" dirty="0"/>
              <a:t>1.2-6.3 Wayfinding </a:t>
            </a:r>
          </a:p>
          <a:p>
            <a:pPr lvl="1"/>
            <a:r>
              <a:rPr lang="en-US" sz="3600" dirty="0"/>
              <a:t>A1.2-6.3 Wayfinding </a:t>
            </a:r>
          </a:p>
          <a:p>
            <a:pPr lvl="1"/>
            <a:r>
              <a:rPr lang="en-US" sz="3600" dirty="0"/>
              <a:t>a. During the functional programming process, input from frontline staff, facility managers, visitors, families, and patients should be sought regarding wayfinding. This should include evaluation of the most common and problematic scenarios to identify shortcomings and help develop design criteria to address them. </a:t>
            </a:r>
          </a:p>
          <a:p>
            <a:pPr lvl="1"/>
            <a:r>
              <a:rPr lang="en-US" sz="3600" dirty="0"/>
              <a:t>Consideration should be given to the following: </a:t>
            </a:r>
          </a:p>
          <a:p>
            <a:pPr lvl="1"/>
            <a:r>
              <a:rPr lang="en-US" sz="3600" dirty="0"/>
              <a:t>—Needs of first-time users </a:t>
            </a:r>
          </a:p>
          <a:p>
            <a:pPr lvl="1"/>
            <a:r>
              <a:rPr lang="en-US" sz="3600" dirty="0"/>
              <a:t>—Stress experienced by patients and families while finding their way to unfamiliar areas in a facility </a:t>
            </a:r>
          </a:p>
          <a:p>
            <a:pPr lvl="1"/>
            <a:r>
              <a:rPr lang="en-US" sz="3600" dirty="0"/>
              <a:t>—Populations served (e.g., the elderly; children; and cognitively impaired, visually impaired, and other particularly vulnerable populations, including those with Alzheimer’s and dementia) </a:t>
            </a:r>
          </a:p>
          <a:p>
            <a:pPr lvl="1"/>
            <a:r>
              <a:rPr lang="en-US" sz="3600" dirty="0"/>
              <a:t>—Needs of limited English proficient individuals, speakers of other languages, and those with limited reading ability. Where possible, use the </a:t>
            </a:r>
            <a:r>
              <a:rPr lang="en-US" sz="3600" b="1" dirty="0"/>
              <a:t>Universal Symbols in Health Care</a:t>
            </a:r>
            <a:r>
              <a:rPr lang="en-US" sz="3600" dirty="0"/>
              <a:t>. </a:t>
            </a:r>
          </a:p>
          <a:p>
            <a:pPr lvl="1"/>
            <a:r>
              <a:rPr lang="en-US" sz="3600" dirty="0"/>
              <a:t>—Use of unique landmarks (e.g., design elements such as color, artwork, texture, change in architecture, exterior views, plants) </a:t>
            </a:r>
          </a:p>
          <a:p>
            <a:pPr lvl="1"/>
            <a:r>
              <a:rPr lang="en-US" sz="3600" dirty="0"/>
              <a:t>—Varied presentation of the same information to accommodate different cognitive processes (e.g., those used by different individuals or by the same individuals at different points during the wayfinding process) </a:t>
            </a:r>
          </a:p>
          <a:p>
            <a:pPr lvl="1"/>
            <a:r>
              <a:rPr lang="en-US" sz="3600" dirty="0"/>
              <a:t>—Integration of the wayfinding plan with relevant security plans</a:t>
            </a:r>
          </a:p>
        </p:txBody>
      </p:sp>
    </p:spTree>
    <p:extLst>
      <p:ext uri="{BB962C8B-B14F-4D97-AF65-F5344CB8AC3E}">
        <p14:creationId xmlns:p14="http://schemas.microsoft.com/office/powerpoint/2010/main" val="358453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31E3-BD8D-48CD-947F-A6F3A09DA2E3}"/>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73310B62-0E0A-4829-8015-4614E88EF481}"/>
              </a:ext>
            </a:extLst>
          </p:cNvPr>
          <p:cNvSpPr>
            <a:spLocks noGrp="1"/>
          </p:cNvSpPr>
          <p:nvPr>
            <p:ph idx="1"/>
          </p:nvPr>
        </p:nvSpPr>
        <p:spPr/>
        <p:txBody>
          <a:bodyPr/>
          <a:lstStyle/>
          <a:p>
            <a:r>
              <a:rPr lang="en-US" dirty="0"/>
              <a:t>b. Input from staff, visitors, families, and patients as described in Section 1.2-2 (Functional Program) should be integrated into the development of a systems approach to wayfinding. Planning for wayfinding should begin with the goal that the average visitor or staff member can easily find his or her way throughout the facility. Outside wayfinding should be considered for those walking and for those driving to the facility. If public transportation is available, directions and signage to and from transportation sites should be provided.</a:t>
            </a:r>
          </a:p>
        </p:txBody>
      </p:sp>
    </p:spTree>
    <p:extLst>
      <p:ext uri="{BB962C8B-B14F-4D97-AF65-F5344CB8AC3E}">
        <p14:creationId xmlns:p14="http://schemas.microsoft.com/office/powerpoint/2010/main" val="275591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A60B-7A3A-4834-A2B5-75B22E887AA7}"/>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F7B9ED92-03F4-4FC6-BA5C-31048A5711FF}"/>
              </a:ext>
            </a:extLst>
          </p:cNvPr>
          <p:cNvSpPr>
            <a:spLocks noGrp="1"/>
          </p:cNvSpPr>
          <p:nvPr>
            <p:ph idx="1"/>
          </p:nvPr>
        </p:nvSpPr>
        <p:spPr/>
        <p:txBody>
          <a:bodyPr/>
          <a:lstStyle/>
          <a:p>
            <a:r>
              <a:rPr lang="en-US" dirty="0"/>
              <a:t>c. General sign recommendations </a:t>
            </a:r>
          </a:p>
          <a:p>
            <a:pPr marL="457200" lvl="1" indent="0">
              <a:buNone/>
            </a:pPr>
            <a:r>
              <a:rPr lang="en-US" dirty="0"/>
              <a:t>—Exterior and interior approaches to wayfinding should be coordinated</a:t>
            </a:r>
          </a:p>
          <a:p>
            <a:pPr marL="457200" lvl="1" indent="0">
              <a:buNone/>
            </a:pPr>
            <a:r>
              <a:rPr lang="en-US" dirty="0"/>
              <a:t>—Nomenclature should be consistent and understandable to the general public, and signs generally should be written at a sixth-grade level. </a:t>
            </a:r>
          </a:p>
          <a:p>
            <a:pPr marL="457200" lvl="1" indent="0">
              <a:buNone/>
            </a:pPr>
            <a:r>
              <a:rPr lang="en-US" dirty="0"/>
              <a:t>—Information (a destination hierarchy) should be developed to assure the right information is presented at the right time. </a:t>
            </a:r>
          </a:p>
          <a:p>
            <a:pPr marL="457200" lvl="1" indent="0">
              <a:buNone/>
            </a:pPr>
            <a:r>
              <a:rPr lang="en-US" dirty="0"/>
              <a:t>— A family of signs should be developed for consistency within the wayfinding system. This should include directional and orientation signs (e.g., overhead and wall-mounted signs and maps), destination signs, room identification signs, regulatory signs, and provisions for a multitude of hospital-specific policy and information signs</a:t>
            </a:r>
          </a:p>
        </p:txBody>
      </p:sp>
    </p:spTree>
    <p:extLst>
      <p:ext uri="{BB962C8B-B14F-4D97-AF65-F5344CB8AC3E}">
        <p14:creationId xmlns:p14="http://schemas.microsoft.com/office/powerpoint/2010/main" val="555906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ED00-D2B4-46E6-A67F-A3EBD7F09F8A}"/>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BB1B4013-E4C8-4109-A6DF-4253D1A8844D}"/>
              </a:ext>
            </a:extLst>
          </p:cNvPr>
          <p:cNvSpPr>
            <a:spLocks noGrp="1"/>
          </p:cNvSpPr>
          <p:nvPr>
            <p:ph idx="1"/>
          </p:nvPr>
        </p:nvSpPr>
        <p:spPr/>
        <p:txBody>
          <a:bodyPr>
            <a:normAutofit fontScale="70000" lnSpcReduction="20000"/>
          </a:bodyPr>
          <a:lstStyle/>
          <a:p>
            <a:pPr marL="0" indent="0">
              <a:buNone/>
            </a:pPr>
            <a:r>
              <a:rPr lang="en-US" dirty="0"/>
              <a:t>—Each sign should be accurate, legible, and functional: </a:t>
            </a:r>
          </a:p>
          <a:p>
            <a:pPr marL="0" indent="0">
              <a:buNone/>
            </a:pPr>
            <a:r>
              <a:rPr lang="en-US" dirty="0"/>
              <a:t>• Letters should contrast with the background to conform to ADA requirements. For signs in areas that primarily house the elderly, letters should contrast with the background by a minimum of 90 percent.</a:t>
            </a:r>
          </a:p>
          <a:p>
            <a:pPr marL="0" indent="0">
              <a:buNone/>
            </a:pPr>
            <a:r>
              <a:rPr lang="en-US" dirty="0"/>
              <a:t>• Colors should be differentiable by those who are color-blind. </a:t>
            </a:r>
          </a:p>
          <a:p>
            <a:pPr marL="0" indent="0">
              <a:buNone/>
            </a:pPr>
            <a:r>
              <a:rPr lang="en-US" dirty="0"/>
              <a:t>• When used, symbols and pictographs should be recognizable to the general public and the community served. (The Universal Symbols in Health Care have been tested for usability and comprehension.) </a:t>
            </a:r>
          </a:p>
          <a:p>
            <a:pPr marL="0" indent="0">
              <a:buNone/>
            </a:pPr>
            <a:r>
              <a:rPr lang="en-US" dirty="0"/>
              <a:t>• The number of symbols used on a single sign should be limited and indicate primary destinations only. </a:t>
            </a:r>
          </a:p>
          <a:p>
            <a:pPr marL="0" indent="0">
              <a:buNone/>
            </a:pPr>
            <a:r>
              <a:rPr lang="en-US" dirty="0"/>
              <a:t>• Destination hierarchies should manage the number of symbols by building, zone, or floor. Users have difficulty differentiating more than 16 unique symbols in one set. </a:t>
            </a:r>
          </a:p>
          <a:p>
            <a:pPr marL="0" indent="0">
              <a:buNone/>
            </a:pPr>
            <a:r>
              <a:rPr lang="en-US" dirty="0"/>
              <a:t>• Where health care symbols are combined with other universal symbols used in transportation or accessibility, the different sets of symbols should be clearly differentiated.</a:t>
            </a:r>
          </a:p>
        </p:txBody>
      </p:sp>
    </p:spTree>
    <p:extLst>
      <p:ext uri="{BB962C8B-B14F-4D97-AF65-F5344CB8AC3E}">
        <p14:creationId xmlns:p14="http://schemas.microsoft.com/office/powerpoint/2010/main" val="12866984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5983-1ADC-4454-8B18-7A1DAF8E4BEF}"/>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9D1B213E-246E-441C-81C9-3080B9A7732D}"/>
              </a:ext>
            </a:extLst>
          </p:cNvPr>
          <p:cNvSpPr>
            <a:spLocks noGrp="1"/>
          </p:cNvSpPr>
          <p:nvPr>
            <p:ph idx="1"/>
          </p:nvPr>
        </p:nvSpPr>
        <p:spPr/>
        <p:txBody>
          <a:bodyPr>
            <a:normAutofit fontScale="92500" lnSpcReduction="20000"/>
          </a:bodyPr>
          <a:lstStyle/>
          <a:p>
            <a:pPr marL="0" indent="0">
              <a:buNone/>
            </a:pPr>
            <a:r>
              <a:rPr lang="en-US" dirty="0"/>
              <a:t>d. You are here (YAH) map recommendations </a:t>
            </a:r>
          </a:p>
          <a:p>
            <a:pPr marL="457200" lvl="1" indent="0">
              <a:buNone/>
            </a:pPr>
            <a:r>
              <a:rPr lang="en-US" dirty="0"/>
              <a:t>—YAH maps should be oriented so that forward is up. </a:t>
            </a:r>
          </a:p>
          <a:p>
            <a:pPr marL="457200" lvl="1" indent="0">
              <a:buNone/>
            </a:pPr>
            <a:r>
              <a:rPr lang="en-US" dirty="0"/>
              <a:t>—It is preferable to use a perspective view. Where vertical navigation is required, consider illustrating the relationship between levels and which elevator cores serve which areas, especially where floors are not contiguous. </a:t>
            </a:r>
          </a:p>
          <a:p>
            <a:pPr marL="457200" lvl="1" indent="0">
              <a:buNone/>
            </a:pPr>
            <a:r>
              <a:rPr lang="en-US" dirty="0"/>
              <a:t>—Inset maps should be used to locate details within the overall map where appropriate. </a:t>
            </a:r>
          </a:p>
          <a:p>
            <a:pPr marL="0" indent="0">
              <a:buNone/>
            </a:pPr>
            <a:r>
              <a:rPr lang="en-US" dirty="0"/>
              <a:t>e. Exterior signage (general) </a:t>
            </a:r>
          </a:p>
          <a:p>
            <a:pPr marL="457200" lvl="1" indent="0">
              <a:buNone/>
            </a:pPr>
            <a:r>
              <a:rPr lang="en-US" dirty="0"/>
              <a:t>—Directional signs should be easily viewed from the street and located and sized so that drivers can read them when traveling at the local speed limit. </a:t>
            </a:r>
          </a:p>
          <a:p>
            <a:pPr marL="457200" lvl="1" indent="0">
              <a:buNone/>
            </a:pPr>
            <a:r>
              <a:rPr lang="en-US" dirty="0"/>
              <a:t>—Consistency should be used in the nomenclature of buildings. </a:t>
            </a:r>
          </a:p>
          <a:p>
            <a:pPr marL="457200" lvl="1" indent="0">
              <a:buNone/>
            </a:pPr>
            <a:r>
              <a:rPr lang="en-US" dirty="0"/>
              <a:t>—Directions should be clear to all users. </a:t>
            </a:r>
          </a:p>
          <a:p>
            <a:pPr marL="457200" lvl="1" indent="0">
              <a:buNone/>
            </a:pPr>
            <a:r>
              <a:rPr lang="en-US" dirty="0"/>
              <a:t>—Signage should be within an individual’s 60-degree “cone of vision,” whether the person is walking or driving</a:t>
            </a:r>
          </a:p>
        </p:txBody>
      </p:sp>
    </p:spTree>
    <p:extLst>
      <p:ext uri="{BB962C8B-B14F-4D97-AF65-F5344CB8AC3E}">
        <p14:creationId xmlns:p14="http://schemas.microsoft.com/office/powerpoint/2010/main" val="928051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B0EF-6663-48E2-AA05-B9CBAC2FAEF7}"/>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096161BE-97F2-4ADD-8AF5-379AAD11D1FA}"/>
              </a:ext>
            </a:extLst>
          </p:cNvPr>
          <p:cNvSpPr>
            <a:spLocks noGrp="1"/>
          </p:cNvSpPr>
          <p:nvPr>
            <p:ph idx="1"/>
          </p:nvPr>
        </p:nvSpPr>
        <p:spPr/>
        <p:txBody>
          <a:bodyPr>
            <a:normAutofit fontScale="92500" lnSpcReduction="10000"/>
          </a:bodyPr>
          <a:lstStyle/>
          <a:p>
            <a:pPr marL="457200" lvl="1" indent="0">
              <a:buNone/>
            </a:pPr>
            <a:r>
              <a:rPr lang="en-US" dirty="0"/>
              <a:t>—Exterior directional signs should be visible at night. </a:t>
            </a:r>
          </a:p>
          <a:p>
            <a:pPr marL="457200" lvl="1" indent="0">
              <a:buNone/>
            </a:pPr>
            <a:r>
              <a:rPr lang="en-US" dirty="0"/>
              <a:t>—Signage should be located where it is easy to see. </a:t>
            </a:r>
          </a:p>
          <a:p>
            <a:pPr marL="457200" lvl="1" indent="0">
              <a:buNone/>
            </a:pPr>
            <a:r>
              <a:rPr lang="en-US" dirty="0"/>
              <a:t>—Where applicable, emergency departments should be clearly distinguished from other destinations. </a:t>
            </a:r>
          </a:p>
          <a:p>
            <a:pPr marL="0" indent="0">
              <a:buNone/>
            </a:pPr>
            <a:r>
              <a:rPr lang="en-US" dirty="0"/>
              <a:t>f. Exterior signage (parking) </a:t>
            </a:r>
          </a:p>
          <a:p>
            <a:pPr marL="457200" lvl="1" indent="0">
              <a:buNone/>
            </a:pPr>
            <a:r>
              <a:rPr lang="en-US" dirty="0"/>
              <a:t>—Directions should be provided to various parking locations, where applicable. </a:t>
            </a:r>
          </a:p>
          <a:p>
            <a:pPr marL="457200" lvl="1" indent="0">
              <a:buNone/>
            </a:pPr>
            <a:r>
              <a:rPr lang="en-US" dirty="0"/>
              <a:t>—Directions should be provided from the parking structure to the entrance of the facility. </a:t>
            </a:r>
          </a:p>
          <a:p>
            <a:pPr marL="457200" lvl="1" indent="0">
              <a:buNone/>
            </a:pPr>
            <a:r>
              <a:rPr lang="en-US" dirty="0"/>
              <a:t>—Signage should clearly indicate short-term and long-term parking rates, where applicable.</a:t>
            </a:r>
          </a:p>
          <a:p>
            <a:pPr marL="457200" lvl="1" indent="0">
              <a:buNone/>
            </a:pPr>
            <a:r>
              <a:rPr lang="en-US" dirty="0"/>
              <a:t> —Valet parking, if provided, should be clearly marked. </a:t>
            </a:r>
          </a:p>
          <a:p>
            <a:pPr marL="457200" lvl="1" indent="0">
              <a:buNone/>
            </a:pPr>
            <a:r>
              <a:rPr lang="en-US" dirty="0"/>
              <a:t>—Directional signage should be provided for automobile and pedestrian traffic. </a:t>
            </a:r>
          </a:p>
          <a:p>
            <a:pPr marL="457200" lvl="1" indent="0">
              <a:buNone/>
            </a:pPr>
            <a:r>
              <a:rPr lang="en-US" dirty="0"/>
              <a:t>—Floor numbers or sections should be marked clearly.</a:t>
            </a:r>
          </a:p>
        </p:txBody>
      </p:sp>
    </p:spTree>
    <p:extLst>
      <p:ext uri="{BB962C8B-B14F-4D97-AF65-F5344CB8AC3E}">
        <p14:creationId xmlns:p14="http://schemas.microsoft.com/office/powerpoint/2010/main" val="646562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004BC-D29F-4F51-A052-4CFBDBAFC36B}"/>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183AFBFC-7C46-4AF5-BCA5-285147EE5CCA}"/>
              </a:ext>
            </a:extLst>
          </p:cNvPr>
          <p:cNvSpPr>
            <a:spLocks noGrp="1"/>
          </p:cNvSpPr>
          <p:nvPr>
            <p:ph idx="1"/>
          </p:nvPr>
        </p:nvSpPr>
        <p:spPr/>
        <p:txBody>
          <a:bodyPr>
            <a:normAutofit fontScale="92500" lnSpcReduction="10000"/>
          </a:bodyPr>
          <a:lstStyle/>
          <a:p>
            <a:pPr marL="0" indent="0">
              <a:buNone/>
            </a:pPr>
            <a:r>
              <a:rPr lang="en-US" dirty="0"/>
              <a:t>g. Interior signage (entrance and exit) </a:t>
            </a:r>
          </a:p>
          <a:p>
            <a:pPr marL="0" indent="0">
              <a:buNone/>
            </a:pPr>
            <a:r>
              <a:rPr lang="en-US" dirty="0"/>
              <a:t>—A well-designed and located set of interior signs and clearly labeled directional maps should be located near the entrance. Symbols used on directional signage should be used in orientation maps for consistency and to assist users in finding primary destinations. </a:t>
            </a:r>
          </a:p>
          <a:p>
            <a:pPr marL="0" indent="0">
              <a:buNone/>
            </a:pPr>
            <a:r>
              <a:rPr lang="en-US" dirty="0"/>
              <a:t>—Signage should clearly identify all publicly accessible functional areas of the facility (e.g., cafeteria/dining, gift shop, restrooms). </a:t>
            </a:r>
          </a:p>
          <a:p>
            <a:pPr marL="0" indent="0">
              <a:buNone/>
            </a:pPr>
            <a:r>
              <a:rPr lang="en-US" dirty="0"/>
              <a:t>—Where symbols are used, a single symbol should be used to represent a single primary destination. </a:t>
            </a:r>
          </a:p>
          <a:p>
            <a:pPr marL="0" indent="0">
              <a:buNone/>
            </a:pPr>
            <a:r>
              <a:rPr lang="en-US" dirty="0"/>
              <a:t>—There should be adequate signs to direct people out of the facility back to parking and public transportation.</a:t>
            </a:r>
          </a:p>
        </p:txBody>
      </p:sp>
    </p:spTree>
    <p:extLst>
      <p:ext uri="{BB962C8B-B14F-4D97-AF65-F5344CB8AC3E}">
        <p14:creationId xmlns:p14="http://schemas.microsoft.com/office/powerpoint/2010/main" val="3990946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7D269-470B-4AE6-9548-0AD4EE69B388}"/>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3A4952AA-BDC2-4BDF-91B3-14E20C041C66}"/>
              </a:ext>
            </a:extLst>
          </p:cNvPr>
          <p:cNvSpPr>
            <a:spLocks noGrp="1"/>
          </p:cNvSpPr>
          <p:nvPr>
            <p:ph idx="1"/>
          </p:nvPr>
        </p:nvSpPr>
        <p:spPr/>
        <p:txBody>
          <a:bodyPr>
            <a:normAutofit fontScale="92500" lnSpcReduction="10000"/>
          </a:bodyPr>
          <a:lstStyle/>
          <a:p>
            <a:pPr marL="0" indent="0">
              <a:buNone/>
            </a:pPr>
            <a:r>
              <a:rPr lang="en-US" dirty="0"/>
              <a:t>h. Interior wayfinding (room numbering) </a:t>
            </a:r>
          </a:p>
          <a:p>
            <a:pPr marL="0" indent="0">
              <a:buNone/>
            </a:pPr>
            <a:r>
              <a:rPr lang="en-US" dirty="0"/>
              <a:t>—Room numbering should be consistent from floor to floor and area to area. </a:t>
            </a:r>
          </a:p>
          <a:p>
            <a:pPr marL="0" indent="0">
              <a:buNone/>
            </a:pPr>
            <a:r>
              <a:rPr lang="en-US" dirty="0"/>
              <a:t>—The numbering system should be simple and continuous. </a:t>
            </a:r>
          </a:p>
          <a:p>
            <a:pPr marL="0" indent="0">
              <a:buNone/>
            </a:pPr>
            <a:r>
              <a:rPr lang="en-US" dirty="0"/>
              <a:t>—Design of the numbering system should be flexible to allow for future expansion and renovation. </a:t>
            </a:r>
          </a:p>
          <a:p>
            <a:pPr marL="0" indent="0">
              <a:buNone/>
            </a:pPr>
            <a:r>
              <a:rPr lang="en-US" dirty="0"/>
              <a:t>— Room numbering should consider the need for sequential strategies for public wayfinding that may be different from operational and maintenance numbering. </a:t>
            </a:r>
          </a:p>
          <a:p>
            <a:pPr marL="0" indent="0">
              <a:buNone/>
            </a:pPr>
            <a:r>
              <a:rPr lang="en-US" dirty="0"/>
              <a:t>—Signs should differentiate between spaces used by patients/visitors and those used by staff.</a:t>
            </a:r>
          </a:p>
        </p:txBody>
      </p:sp>
    </p:spTree>
    <p:extLst>
      <p:ext uri="{BB962C8B-B14F-4D97-AF65-F5344CB8AC3E}">
        <p14:creationId xmlns:p14="http://schemas.microsoft.com/office/powerpoint/2010/main" val="3147661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9F47-0414-4A55-BD08-723957890578}"/>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C1717F78-1753-412D-9074-E93E0F598CC5}"/>
              </a:ext>
            </a:extLst>
          </p:cNvPr>
          <p:cNvSpPr>
            <a:spLocks noGrp="1"/>
          </p:cNvSpPr>
          <p:nvPr>
            <p:ph idx="1"/>
          </p:nvPr>
        </p:nvSpPr>
        <p:spPr/>
        <p:txBody>
          <a:bodyPr/>
          <a:lstStyle/>
          <a:p>
            <a:pPr marL="0" indent="0">
              <a:buNone/>
            </a:pPr>
            <a:r>
              <a:rPr lang="en-US" dirty="0"/>
              <a:t>i. Interior wayfinding (sign placement) </a:t>
            </a:r>
          </a:p>
          <a:p>
            <a:pPr marL="457200" lvl="1" indent="0">
              <a:buNone/>
            </a:pPr>
            <a:r>
              <a:rPr lang="en-US" dirty="0"/>
              <a:t>—Signs providing directions should be placed at major decision points, including the following: </a:t>
            </a:r>
          </a:p>
          <a:p>
            <a:pPr marL="457200" lvl="1" indent="0">
              <a:buNone/>
            </a:pPr>
            <a:r>
              <a:rPr lang="en-US" dirty="0"/>
              <a:t>	• Major intersections 	</a:t>
            </a:r>
          </a:p>
          <a:p>
            <a:pPr marL="457200" lvl="1" indent="0">
              <a:buNone/>
            </a:pPr>
            <a:r>
              <a:rPr lang="en-US" dirty="0"/>
              <a:t>	• Major destinations </a:t>
            </a:r>
          </a:p>
          <a:p>
            <a:pPr marL="457200" lvl="1" indent="0">
              <a:buNone/>
            </a:pPr>
            <a:r>
              <a:rPr lang="en-US" dirty="0"/>
              <a:t>	• Changes in buildings </a:t>
            </a:r>
          </a:p>
          <a:p>
            <a:pPr marL="457200" lvl="1" indent="0">
              <a:buNone/>
            </a:pPr>
            <a:r>
              <a:rPr lang="en-US" dirty="0"/>
              <a:t>—If there are no major decision points, reassurance signs should be placed approximately every 250 feet (76.2 meters). </a:t>
            </a:r>
          </a:p>
          <a:p>
            <a:pPr marL="0" indent="0">
              <a:buNone/>
            </a:pPr>
            <a:r>
              <a:rPr lang="en-US" dirty="0"/>
              <a:t>j. Interior wayfinding (signage maintenance). Fabrication should be in a manner that allows messages to be changed.</a:t>
            </a:r>
          </a:p>
        </p:txBody>
      </p:sp>
    </p:spTree>
    <p:extLst>
      <p:ext uri="{BB962C8B-B14F-4D97-AF65-F5344CB8AC3E}">
        <p14:creationId xmlns:p14="http://schemas.microsoft.com/office/powerpoint/2010/main" val="3345855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1777-AF48-4DCC-8D1E-3AAF285ACAA8}"/>
              </a:ext>
            </a:extLst>
          </p:cNvPr>
          <p:cNvSpPr>
            <a:spLocks noGrp="1"/>
          </p:cNvSpPr>
          <p:nvPr>
            <p:ph type="title"/>
          </p:nvPr>
        </p:nvSpPr>
        <p:spPr/>
        <p:txBody>
          <a:bodyPr/>
          <a:lstStyle/>
          <a:p>
            <a:r>
              <a:rPr lang="en-US" dirty="0"/>
              <a:t>Wayfinding (cont.)</a:t>
            </a:r>
          </a:p>
        </p:txBody>
      </p:sp>
      <p:sp>
        <p:nvSpPr>
          <p:cNvPr id="3" name="Content Placeholder 2">
            <a:extLst>
              <a:ext uri="{FF2B5EF4-FFF2-40B4-BE49-F238E27FC236}">
                <a16:creationId xmlns:a16="http://schemas.microsoft.com/office/drawing/2014/main" id="{60BA40D0-0CBF-43AE-9439-09E096691512}"/>
              </a:ext>
            </a:extLst>
          </p:cNvPr>
          <p:cNvSpPr>
            <a:spLocks noGrp="1"/>
          </p:cNvSpPr>
          <p:nvPr>
            <p:ph idx="1"/>
          </p:nvPr>
        </p:nvSpPr>
        <p:spPr>
          <a:xfrm>
            <a:off x="838200" y="1416050"/>
            <a:ext cx="10515600" cy="4351338"/>
          </a:xfrm>
        </p:spPr>
        <p:txBody>
          <a:bodyPr/>
          <a:lstStyle/>
          <a:p>
            <a:endParaRPr lang="en-US" sz="2800" b="1" dirty="0">
              <a:solidFill>
                <a:srgbClr val="000000"/>
              </a:solidFill>
              <a:effectLst/>
              <a:latin typeface="Calibri" panose="020F0502020204030204" pitchFamily="34" charset="0"/>
              <a:ea typeface="Calibri" panose="020F0502020204030204" pitchFamily="34" charset="0"/>
            </a:endParaRPr>
          </a:p>
          <a:p>
            <a:r>
              <a:rPr lang="en-US" b="1" dirty="0"/>
              <a:t>*1.2-6.3.1 </a:t>
            </a:r>
            <a:r>
              <a:rPr lang="en-US" dirty="0"/>
              <a:t>An organized approach to wayfinding about the entire campus or facility shall be provided. </a:t>
            </a:r>
          </a:p>
          <a:p>
            <a:pPr lvl="1"/>
            <a:r>
              <a:rPr lang="en-US" dirty="0"/>
              <a:t>A1.2-6.3.1 An organized approach to wayfinding should include the following: </a:t>
            </a:r>
          </a:p>
          <a:p>
            <a:pPr lvl="2"/>
            <a:r>
              <a:rPr lang="en-US" dirty="0"/>
              <a:t>a. An integrated system that coordinates elements such as visible and legible signs and numbers </a:t>
            </a:r>
          </a:p>
          <a:p>
            <a:pPr lvl="2"/>
            <a:r>
              <a:rPr lang="en-US" dirty="0"/>
              <a:t>b. Verbal directions, paper information, and electronic information</a:t>
            </a:r>
            <a:endParaRPr lang="en-US" b="1" dirty="0">
              <a:solidFill>
                <a:srgbClr val="000000"/>
              </a:solidFill>
              <a:latin typeface="Calibri" panose="020F0502020204030204" pitchFamily="34" charset="0"/>
              <a:ea typeface="Calibri" panose="020F0502020204030204" pitchFamily="34" charset="0"/>
            </a:endParaRPr>
          </a:p>
          <a:p>
            <a:r>
              <a:rPr lang="en-US" sz="2800" b="1" dirty="0">
                <a:solidFill>
                  <a:srgbClr val="000000"/>
                </a:solidFill>
                <a:effectLst/>
                <a:latin typeface="Calibri" panose="020F0502020204030204" pitchFamily="34" charset="0"/>
                <a:ea typeface="Calibri" panose="020F0502020204030204" pitchFamily="34" charset="0"/>
              </a:rPr>
              <a:t>1.2-6.3.2 </a:t>
            </a:r>
            <a:r>
              <a:rPr lang="en-US" sz="2800" dirty="0">
                <a:solidFill>
                  <a:srgbClr val="00B050"/>
                </a:solidFill>
                <a:effectLst/>
                <a:latin typeface="Calibri" panose="020F0502020204030204" pitchFamily="34" charset="0"/>
                <a:ea typeface="Calibri" panose="020F0502020204030204" pitchFamily="34" charset="0"/>
              </a:rPr>
              <a:t>Exterior wayfinding shall clearly define the access pathways from public thoroughfares to the main entrance and emergency department entrance</a:t>
            </a:r>
            <a:r>
              <a:rPr lang="en-US" sz="2800" dirty="0">
                <a:solidFill>
                  <a:srgbClr val="000000"/>
                </a:solidFill>
                <a:effectLst/>
                <a:latin typeface="Calibri" panose="020F050202020403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3E534DE-2BFD-4BFD-A860-757F134883DB}"/>
              </a:ext>
            </a:extLst>
          </p:cNvPr>
          <p:cNvSpPr txBox="1"/>
          <p:nvPr/>
        </p:nvSpPr>
        <p:spPr>
          <a:xfrm>
            <a:off x="3829050" y="5767388"/>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605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A719-7B10-42CF-A5CE-A01AEEDDF252}"/>
              </a:ext>
            </a:extLst>
          </p:cNvPr>
          <p:cNvSpPr>
            <a:spLocks noGrp="1"/>
          </p:cNvSpPr>
          <p:nvPr>
            <p:ph type="title"/>
          </p:nvPr>
        </p:nvSpPr>
        <p:spPr/>
        <p:txBody>
          <a:bodyPr/>
          <a:lstStyle/>
          <a:p>
            <a:r>
              <a:rPr lang="en-US" dirty="0"/>
              <a:t>Statutory Requirements</a:t>
            </a:r>
          </a:p>
        </p:txBody>
      </p:sp>
      <p:sp>
        <p:nvSpPr>
          <p:cNvPr id="3" name="Content Placeholder 2">
            <a:extLst>
              <a:ext uri="{FF2B5EF4-FFF2-40B4-BE49-F238E27FC236}">
                <a16:creationId xmlns:a16="http://schemas.microsoft.com/office/drawing/2014/main" id="{9196E8F7-0F43-496D-8D41-FFD471FED605}"/>
              </a:ext>
            </a:extLst>
          </p:cNvPr>
          <p:cNvSpPr>
            <a:spLocks noGrp="1"/>
          </p:cNvSpPr>
          <p:nvPr>
            <p:ph idx="1"/>
          </p:nvPr>
        </p:nvSpPr>
        <p:spPr>
          <a:xfrm>
            <a:off x="367492" y="1303853"/>
            <a:ext cx="11188505" cy="4831935"/>
          </a:xfrm>
        </p:spPr>
        <p:txBody>
          <a:bodyPr>
            <a:normAutofit/>
          </a:bodyPr>
          <a:lstStyle/>
          <a:p>
            <a:pPr>
              <a:lnSpc>
                <a:spcPct val="107000"/>
              </a:lnSpc>
              <a:spcBef>
                <a:spcPts val="0"/>
              </a:spcBef>
            </a:pPr>
            <a:r>
              <a:rPr lang="en-US" sz="2000" b="0" i="0" dirty="0">
                <a:effectLst/>
              </a:rPr>
              <a:t>In promulgating the regulations, the Department must ensure that all patients, including patients at all levels of physical, sensory and brain-based function, are able to access hospital emergency rooms or departments.</a:t>
            </a:r>
          </a:p>
          <a:p>
            <a:pPr marL="0" indent="0">
              <a:lnSpc>
                <a:spcPct val="107000"/>
              </a:lnSpc>
              <a:spcBef>
                <a:spcPts val="0"/>
              </a:spcBef>
              <a:buNone/>
            </a:pPr>
            <a:endParaRPr lang="en-US" sz="2000" b="0" i="0" dirty="0">
              <a:effectLst/>
            </a:endParaRPr>
          </a:p>
          <a:p>
            <a:pPr>
              <a:lnSpc>
                <a:spcPct val="107000"/>
              </a:lnSpc>
              <a:spcBef>
                <a:spcPts val="0"/>
              </a:spcBef>
            </a:pPr>
            <a:r>
              <a:rPr lang="en-US" sz="2000" dirty="0"/>
              <a:t>The Department must consider industry practices, including, but not limited to, standards under the federal ADA, local codes, regulations promulgated by the Architectural Access Board, and any guidance or resources from the Facility Guidelines Institute Inc., and the International Association for Healthcare Security and Safety.  </a:t>
            </a:r>
          </a:p>
          <a:p>
            <a:pPr marL="0" indent="0">
              <a:lnSpc>
                <a:spcPct val="107000"/>
              </a:lnSpc>
              <a:spcBef>
                <a:spcPts val="0"/>
              </a:spcBef>
              <a:buNone/>
            </a:pPr>
            <a:endParaRPr lang="en-US" sz="2000" dirty="0"/>
          </a:p>
          <a:p>
            <a:pPr>
              <a:lnSpc>
                <a:spcPct val="107000"/>
              </a:lnSpc>
              <a:spcBef>
                <a:spcPts val="0"/>
              </a:spcBef>
            </a:pPr>
            <a:r>
              <a:rPr lang="en-US" sz="2000" b="0" i="0" dirty="0">
                <a:effectLst/>
              </a:rPr>
              <a:t>DPH must convene a working group to report on and to make recommendations to inform the regulations. </a:t>
            </a:r>
          </a:p>
          <a:p>
            <a:pPr lvl="1">
              <a:lnSpc>
                <a:spcPct val="107000"/>
              </a:lnSpc>
              <a:spcBef>
                <a:spcPts val="0"/>
              </a:spcBef>
            </a:pPr>
            <a:r>
              <a:rPr lang="en-US" sz="2000" dirty="0"/>
              <a:t>The working group must submit its recommendations to the legislature by December 15, 2021.  </a:t>
            </a:r>
            <a:br>
              <a:rPr lang="en-US" sz="2000" dirty="0"/>
            </a:br>
            <a:endParaRPr lang="en-US" sz="2000" b="0" i="0" dirty="0">
              <a:solidFill>
                <a:srgbClr val="333333"/>
              </a:solidFill>
              <a:effectLst/>
            </a:endParaRPr>
          </a:p>
          <a:p>
            <a:pPr>
              <a:lnSpc>
                <a:spcPct val="107000"/>
              </a:lnSpc>
              <a:spcBef>
                <a:spcPts val="0"/>
              </a:spcBef>
            </a:pPr>
            <a:endParaRPr lang="en-US" sz="1400" b="0" i="0" dirty="0">
              <a:solidFill>
                <a:srgbClr val="333333"/>
              </a:solidFill>
              <a:effectLst/>
              <a:latin typeface="Raleway"/>
            </a:endParaRPr>
          </a:p>
          <a:p>
            <a:pPr marL="0" marR="0" lvl="0" indent="0">
              <a:lnSpc>
                <a:spcPct val="107000"/>
              </a:lnSpc>
              <a:spcBef>
                <a:spcPts val="0"/>
              </a:spcBef>
              <a:spcAft>
                <a:spcPts val="0"/>
              </a:spcAft>
              <a:buNone/>
            </a:pPr>
            <a:endParaRPr lang="en-US" sz="1400" dirty="0">
              <a:solidFill>
                <a:srgbClr val="333333"/>
              </a:solidFill>
              <a:latin typeface="Raleway"/>
            </a:endParaRPr>
          </a:p>
          <a:p>
            <a:pPr marL="0" marR="0" lvl="0" indent="0">
              <a:lnSpc>
                <a:spcPct val="107000"/>
              </a:lnSpc>
              <a:spcBef>
                <a:spcPts val="0"/>
              </a:spcBef>
              <a:spcAft>
                <a:spcPts val="0"/>
              </a:spcAft>
              <a:buNone/>
            </a:pPr>
            <a:endParaRPr lang="en-US" sz="1400" b="0" i="0" dirty="0">
              <a:solidFill>
                <a:srgbClr val="333333"/>
              </a:solidFill>
              <a:effectLst/>
              <a:latin typeface="Raleway"/>
            </a:endParaRPr>
          </a:p>
          <a:p>
            <a:endParaRPr lang="en-US" dirty="0"/>
          </a:p>
          <a:p>
            <a:pPr marL="0" indent="0">
              <a:buNone/>
            </a:pPr>
            <a:endParaRPr lang="en-US" dirty="0"/>
          </a:p>
        </p:txBody>
      </p:sp>
    </p:spTree>
    <p:extLst>
      <p:ext uri="{BB962C8B-B14F-4D97-AF65-F5344CB8AC3E}">
        <p14:creationId xmlns:p14="http://schemas.microsoft.com/office/powerpoint/2010/main" val="183862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2D24C-7C24-47B4-AF5E-BD47E5AC3555}"/>
              </a:ext>
            </a:extLst>
          </p:cNvPr>
          <p:cNvSpPr txBox="1"/>
          <p:nvPr/>
        </p:nvSpPr>
        <p:spPr>
          <a:xfrm>
            <a:off x="881062" y="723037"/>
            <a:ext cx="10429875"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*1.2-4.8.2 Security Elements of the Safety Risk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Design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features shall address identified security risks specific to the patient population to be served and environmental factors related to the project scope.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A1.2-4.8.2 Security elements of the safety risk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 Security considerations for project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—Parking and exterior spaces. Hospital surroundings may include open space, parking facilities, and 	private roadways and may border other businesses, residential properties, or major transportation 	routes. Lighting design should be provided for parking and exterior spaces.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—Buildings and interior spaces. In addition to patient care areas, hospitals may include non-patient care areas such as academic and research space. These areas may present specific risks or security concerns. The physical design of buildings and integration of electronic security systems in the built environment are important components of the facility protection plan and the patient, visitor, and staff experience. </a:t>
            </a:r>
          </a:p>
        </p:txBody>
      </p:sp>
      <p:sp>
        <p:nvSpPr>
          <p:cNvPr id="4" name="TextBox 3">
            <a:extLst>
              <a:ext uri="{FF2B5EF4-FFF2-40B4-BE49-F238E27FC236}">
                <a16:creationId xmlns:a16="http://schemas.microsoft.com/office/drawing/2014/main" id="{638220E7-6F2F-4328-B2F6-7B34E00B56A2}"/>
              </a:ext>
            </a:extLst>
          </p:cNvPr>
          <p:cNvSpPr txBox="1"/>
          <p:nvPr/>
        </p:nvSpPr>
        <p:spPr>
          <a:xfrm>
            <a:off x="1066800" y="5486400"/>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860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9C35CE-2927-4B3C-B16D-F66E1FBA9CE5}"/>
              </a:ext>
            </a:extLst>
          </p:cNvPr>
          <p:cNvSpPr txBox="1"/>
          <p:nvPr/>
        </p:nvSpPr>
        <p:spPr>
          <a:xfrm>
            <a:off x="857250" y="838617"/>
            <a:ext cx="10629900"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*1.2-4.8 Security Risk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A1.2-4.8 Security risk assessment. A security risk assessment addresses the unique security characteristics of a hospital, including specific needs related to the protection of vulnerable patient populations, security of sensitive areas, application of security and safety systems, and infrastructure required to support these needs. The assessment addresses external and internal security needs as well as those related to emergency management and response. Security requirements for construction, commissioning, and move-in vary according to the complexity and scope of services provided.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More detailed information regarding the guidelines in this section can be found in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Security Design Guidelines for Healthcare Facilities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published by the International Association for Healthcare Security &amp; Safety (IAHSS).</a:t>
            </a:r>
          </a:p>
        </p:txBody>
      </p:sp>
      <p:sp>
        <p:nvSpPr>
          <p:cNvPr id="4" name="TextBox 3">
            <a:extLst>
              <a:ext uri="{FF2B5EF4-FFF2-40B4-BE49-F238E27FC236}">
                <a16:creationId xmlns:a16="http://schemas.microsoft.com/office/drawing/2014/main" id="{67D191D7-F5F6-411E-A85E-79FF3AF9A60C}"/>
              </a:ext>
            </a:extLst>
          </p:cNvPr>
          <p:cNvSpPr txBox="1"/>
          <p:nvPr/>
        </p:nvSpPr>
        <p:spPr>
          <a:xfrm>
            <a:off x="3533775" y="5629453"/>
            <a:ext cx="827450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1: Black type is current 2018 version, </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Green type is new language in 2022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2: Appendix material denoted with an “A” is advisory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125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5AEB7BA-25BD-43FD-BC32-9489F77393B4}"/>
              </a:ext>
            </a:extLst>
          </p:cNvPr>
          <p:cNvPicPr>
            <a:picLocks noChangeAspect="1"/>
          </p:cNvPicPr>
          <p:nvPr/>
        </p:nvPicPr>
        <p:blipFill rotWithShape="1">
          <a:blip r:embed="rId2"/>
          <a:srcRect l="11970" r="692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31525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Emergency Department Renovations</a:t>
            </a:r>
            <a:endParaRPr lang="en-US" sz="2449" dirty="0">
              <a:solidFill>
                <a:schemeClr val="tx1"/>
              </a:solidFill>
            </a:endParaRPr>
          </a:p>
        </p:txBody>
      </p:sp>
      <p:sp>
        <p:nvSpPr>
          <p:cNvPr id="10" name="Subtitle 2"/>
          <p:cNvSpPr>
            <a:spLocks noGrp="1"/>
          </p:cNvSpPr>
          <p:nvPr>
            <p:ph type="subTitle" idx="1"/>
          </p:nvPr>
        </p:nvSpPr>
        <p:spPr/>
        <p:txBody>
          <a:bodyPr/>
          <a:lstStyle/>
          <a:p>
            <a:r>
              <a:rPr lang="en-US" dirty="0"/>
              <a:t>September 30, 2021</a:t>
            </a:r>
            <a:endParaRPr lang="en-US" dirty="0">
              <a:solidFill>
                <a:schemeClr val="tx2"/>
              </a:solidFill>
            </a:endParaRPr>
          </a:p>
        </p:txBody>
      </p:sp>
    </p:spTree>
    <p:extLst>
      <p:ext uri="{BB962C8B-B14F-4D97-AF65-F5344CB8AC3E}">
        <p14:creationId xmlns:p14="http://schemas.microsoft.com/office/powerpoint/2010/main" val="2177515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7830" y="1254323"/>
            <a:ext cx="8754413" cy="5175176"/>
          </a:xfrm>
        </p:spPr>
        <p:txBody>
          <a:bodyPr>
            <a:normAutofit/>
          </a:bodyPr>
          <a:lstStyle/>
          <a:p>
            <a:pPr>
              <a:spcBef>
                <a:spcPts val="408"/>
              </a:spcBef>
              <a:spcAft>
                <a:spcPts val="408"/>
              </a:spcAft>
            </a:pPr>
            <a:r>
              <a:rPr lang="en-US" b="1" kern="0" dirty="0"/>
              <a:t>In 2015 we embarked on a 5 year journey to </a:t>
            </a:r>
            <a:br>
              <a:rPr lang="en-US" b="1" kern="0" dirty="0"/>
            </a:br>
            <a:r>
              <a:rPr lang="en-US" b="1" kern="0" dirty="0"/>
              <a:t>consolidate into one campus  </a:t>
            </a:r>
          </a:p>
          <a:p>
            <a:pPr lvl="1">
              <a:spcBef>
                <a:spcPts val="408"/>
              </a:spcBef>
              <a:spcAft>
                <a:spcPts val="408"/>
              </a:spcAft>
            </a:pPr>
            <a:r>
              <a:rPr lang="en-US" kern="0" dirty="0"/>
              <a:t>Our campus was divided and costly to operate</a:t>
            </a:r>
            <a:br>
              <a:rPr lang="en-US" kern="0" dirty="0"/>
            </a:br>
            <a:br>
              <a:rPr lang="en-US" kern="0" dirty="0"/>
            </a:br>
            <a:endParaRPr lang="en-US" kern="0" dirty="0"/>
          </a:p>
          <a:p>
            <a:pPr>
              <a:spcBef>
                <a:spcPts val="408"/>
              </a:spcBef>
              <a:spcAft>
                <a:spcPts val="408"/>
              </a:spcAft>
            </a:pPr>
            <a:r>
              <a:rPr lang="en-US" b="1" kern="0" dirty="0"/>
              <a:t>In consolidating we </a:t>
            </a:r>
          </a:p>
          <a:p>
            <a:pPr lvl="1">
              <a:spcBef>
                <a:spcPts val="408"/>
              </a:spcBef>
              <a:spcAft>
                <a:spcPts val="408"/>
              </a:spcAft>
            </a:pPr>
            <a:r>
              <a:rPr lang="en-US" kern="0" dirty="0"/>
              <a:t>Reduced our carbon footprint</a:t>
            </a:r>
          </a:p>
          <a:p>
            <a:pPr lvl="1">
              <a:spcBef>
                <a:spcPts val="408"/>
              </a:spcBef>
              <a:spcAft>
                <a:spcPts val="408"/>
              </a:spcAft>
            </a:pPr>
            <a:r>
              <a:rPr lang="en-US" kern="0" dirty="0"/>
              <a:t>Shed underutilized buildings that were costly to operate</a:t>
            </a:r>
          </a:p>
          <a:p>
            <a:pPr lvl="1">
              <a:spcBef>
                <a:spcPts val="408"/>
              </a:spcBef>
              <a:spcAft>
                <a:spcPts val="408"/>
              </a:spcAft>
            </a:pPr>
            <a:r>
              <a:rPr lang="en-US" kern="0" dirty="0"/>
              <a:t>Achieved operating savings of ~20 million annually</a:t>
            </a:r>
          </a:p>
          <a:p>
            <a:pPr lvl="1">
              <a:spcBef>
                <a:spcPts val="408"/>
              </a:spcBef>
              <a:spcAft>
                <a:spcPts val="408"/>
              </a:spcAft>
            </a:pPr>
            <a:r>
              <a:rPr lang="en-US" kern="0" dirty="0"/>
              <a:t>Improved the patient experience and clinical quality of care</a:t>
            </a:r>
            <a:br>
              <a:rPr lang="en-US" kern="0" dirty="0"/>
            </a:br>
            <a:br>
              <a:rPr lang="en-US" kern="0" dirty="0"/>
            </a:br>
            <a:endParaRPr lang="en-US" kern="0" dirty="0"/>
          </a:p>
          <a:p>
            <a:pPr>
              <a:spcBef>
                <a:spcPts val="408"/>
              </a:spcBef>
              <a:spcAft>
                <a:spcPts val="408"/>
              </a:spcAft>
            </a:pPr>
            <a:r>
              <a:rPr lang="en-US" b="1" kern="0" dirty="0"/>
              <a:t>One of the largest areas impacted by this construction was our Emergency Room Department</a:t>
            </a:r>
          </a:p>
          <a:p>
            <a:pPr lvl="1">
              <a:spcBef>
                <a:spcPts val="408"/>
              </a:spcBef>
              <a:spcAft>
                <a:spcPts val="408"/>
              </a:spcAft>
            </a:pPr>
            <a:r>
              <a:rPr lang="en-US" kern="0" dirty="0"/>
              <a:t>Expanded our Emergency Department while remaining fully operational by ~30%</a:t>
            </a:r>
          </a:p>
          <a:p>
            <a:pPr lvl="1">
              <a:spcBef>
                <a:spcPts val="408"/>
              </a:spcBef>
              <a:spcAft>
                <a:spcPts val="408"/>
              </a:spcAft>
            </a:pPr>
            <a:r>
              <a:rPr lang="en-US" kern="0" dirty="0"/>
              <a:t>Created a new patient drop off area and expanded our Ambulance bays</a:t>
            </a:r>
          </a:p>
          <a:p>
            <a:pPr lvl="2">
              <a:spcBef>
                <a:spcPts val="408"/>
              </a:spcBef>
              <a:spcAft>
                <a:spcPts val="408"/>
              </a:spcAft>
            </a:pPr>
            <a:r>
              <a:rPr lang="en-US" kern="0" dirty="0"/>
              <a:t>In doing so we temporarily moved our ED entrance.</a:t>
            </a:r>
          </a:p>
          <a:p>
            <a:endParaRPr lang="en-US" sz="1100" dirty="0"/>
          </a:p>
        </p:txBody>
      </p:sp>
      <p:sp>
        <p:nvSpPr>
          <p:cNvPr id="5" name="Text Placeholder 4"/>
          <p:cNvSpPr>
            <a:spLocks noGrp="1"/>
          </p:cNvSpPr>
          <p:nvPr>
            <p:ph type="body" sz="quarter" idx="11"/>
          </p:nvPr>
        </p:nvSpPr>
        <p:spPr/>
        <p:txBody>
          <a:bodyPr/>
          <a:lstStyle/>
          <a:p>
            <a:endParaRPr lang="en-US" dirty="0"/>
          </a:p>
        </p:txBody>
      </p:sp>
      <p:sp>
        <p:nvSpPr>
          <p:cNvPr id="2" name="Title 1"/>
          <p:cNvSpPr>
            <a:spLocks noGrp="1"/>
          </p:cNvSpPr>
          <p:nvPr>
            <p:ph type="title"/>
          </p:nvPr>
        </p:nvSpPr>
        <p:spPr/>
        <p:txBody>
          <a:bodyPr>
            <a:normAutofit/>
          </a:bodyPr>
          <a:lstStyle/>
          <a:p>
            <a:r>
              <a:rPr lang="en-US" kern="0" dirty="0">
                <a:solidFill>
                  <a:srgbClr val="002960"/>
                </a:solidFill>
              </a:rPr>
              <a:t>BMC was formed in 1996 as a merger between Boston City Hospital and University Hospital.  </a:t>
            </a:r>
            <a:endParaRPr lang="en-US" dirty="0"/>
          </a:p>
        </p:txBody>
      </p:sp>
      <p:pic>
        <p:nvPicPr>
          <p:cNvPr id="6" name="Picture 5"/>
          <p:cNvPicPr>
            <a:picLocks noChangeAspect="1"/>
          </p:cNvPicPr>
          <p:nvPr/>
        </p:nvPicPr>
        <p:blipFill>
          <a:blip r:embed="rId3"/>
          <a:stretch>
            <a:fillRect/>
          </a:stretch>
        </p:blipFill>
        <p:spPr>
          <a:xfrm>
            <a:off x="7299649" y="1110344"/>
            <a:ext cx="3270216" cy="2162855"/>
          </a:xfrm>
          <a:prstGeom prst="rect">
            <a:avLst/>
          </a:prstGeom>
        </p:spPr>
      </p:pic>
    </p:spTree>
    <p:extLst>
      <p:ext uri="{BB962C8B-B14F-4D97-AF65-F5344CB8AC3E}">
        <p14:creationId xmlns:p14="http://schemas.microsoft.com/office/powerpoint/2010/main" val="1308705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97139" y="1143000"/>
            <a:ext cx="6354860" cy="5175250"/>
          </a:xfrm>
          <a:prstGeom prst="rect">
            <a:avLst/>
          </a:prstGeom>
        </p:spPr>
      </p:pic>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a:t>The Menino Expansion Project</a:t>
            </a:r>
          </a:p>
        </p:txBody>
      </p:sp>
    </p:spTree>
    <p:extLst>
      <p:ext uri="{BB962C8B-B14F-4D97-AF65-F5344CB8AC3E}">
        <p14:creationId xmlns:p14="http://schemas.microsoft.com/office/powerpoint/2010/main" val="106360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837482" y="1883377"/>
            <a:ext cx="8474174" cy="3694496"/>
          </a:xfrm>
          <a:prstGeom prst="rect">
            <a:avLst/>
          </a:prstGeom>
        </p:spPr>
      </p:pic>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pPr marL="11206">
              <a:lnSpc>
                <a:spcPts val="2740"/>
              </a:lnSpc>
              <a:spcBef>
                <a:spcPts val="137"/>
              </a:spcBef>
            </a:pPr>
            <a:r>
              <a:rPr lang="en-US" sz="2000" dirty="0">
                <a:solidFill>
                  <a:srgbClr val="002060"/>
                </a:solidFill>
                <a:latin typeface="Arial"/>
                <a:cs typeface="Arial"/>
              </a:rPr>
              <a:t>New</a:t>
            </a:r>
            <a:r>
              <a:rPr lang="en-US" sz="2000" spc="471" dirty="0">
                <a:solidFill>
                  <a:srgbClr val="002060"/>
                </a:solidFill>
                <a:latin typeface="Arial"/>
                <a:cs typeface="Arial"/>
              </a:rPr>
              <a:t> </a:t>
            </a:r>
            <a:r>
              <a:rPr lang="en-US" sz="2000" spc="107" dirty="0">
                <a:solidFill>
                  <a:srgbClr val="002060"/>
                </a:solidFill>
                <a:latin typeface="Arial"/>
                <a:cs typeface="Arial"/>
              </a:rPr>
              <a:t>Ambulatory</a:t>
            </a:r>
            <a:r>
              <a:rPr lang="en-US" sz="2000" spc="48" dirty="0">
                <a:solidFill>
                  <a:srgbClr val="002060"/>
                </a:solidFill>
                <a:latin typeface="Arial"/>
                <a:cs typeface="Arial"/>
              </a:rPr>
              <a:t> </a:t>
            </a:r>
            <a:r>
              <a:rPr lang="en-US" sz="2000" dirty="0">
                <a:solidFill>
                  <a:srgbClr val="002060"/>
                </a:solidFill>
                <a:latin typeface="Arial"/>
                <a:cs typeface="Arial"/>
              </a:rPr>
              <a:t>Eme</a:t>
            </a:r>
            <a:r>
              <a:rPr lang="en-US" sz="2000" spc="-48" dirty="0">
                <a:solidFill>
                  <a:srgbClr val="002060"/>
                </a:solidFill>
                <a:latin typeface="Arial"/>
                <a:cs typeface="Arial"/>
              </a:rPr>
              <a:t>r</a:t>
            </a:r>
            <a:r>
              <a:rPr lang="en-US" sz="2000" dirty="0">
                <a:solidFill>
                  <a:srgbClr val="002060"/>
                </a:solidFill>
                <a:latin typeface="Arial"/>
                <a:cs typeface="Arial"/>
              </a:rPr>
              <a:t>gency</a:t>
            </a:r>
            <a:r>
              <a:rPr lang="en-US" sz="2000" spc="457" dirty="0">
                <a:solidFill>
                  <a:srgbClr val="002060"/>
                </a:solidFill>
                <a:latin typeface="Arial"/>
                <a:cs typeface="Arial"/>
              </a:rPr>
              <a:t> </a:t>
            </a:r>
            <a:r>
              <a:rPr lang="en-US" sz="2000" spc="110" dirty="0">
                <a:solidFill>
                  <a:srgbClr val="002060"/>
                </a:solidFill>
                <a:latin typeface="Arial"/>
                <a:cs typeface="Arial"/>
              </a:rPr>
              <a:t>Department</a:t>
            </a:r>
            <a:br>
              <a:rPr lang="en-US" sz="2000" dirty="0">
                <a:solidFill>
                  <a:srgbClr val="002060"/>
                </a:solidFill>
                <a:latin typeface="Arial"/>
                <a:cs typeface="Arial"/>
              </a:rPr>
            </a:br>
            <a:r>
              <a:rPr lang="en-US" sz="800" dirty="0">
                <a:solidFill>
                  <a:srgbClr val="002060"/>
                </a:solidFill>
                <a:latin typeface="Arial"/>
                <a:cs typeface="Arial"/>
              </a:rPr>
              <a:t>The</a:t>
            </a:r>
            <a:r>
              <a:rPr lang="en-US" sz="800" spc="-63" dirty="0">
                <a:solidFill>
                  <a:srgbClr val="002060"/>
                </a:solidFill>
                <a:latin typeface="Arial"/>
                <a:cs typeface="Arial"/>
              </a:rPr>
              <a:t> </a:t>
            </a:r>
            <a:r>
              <a:rPr lang="en-US" sz="800" dirty="0">
                <a:solidFill>
                  <a:srgbClr val="002060"/>
                </a:solidFill>
                <a:latin typeface="Arial"/>
                <a:cs typeface="Arial"/>
              </a:rPr>
              <a:t>new</a:t>
            </a:r>
            <a:r>
              <a:rPr lang="en-US" sz="800" spc="-34" dirty="0">
                <a:solidFill>
                  <a:srgbClr val="002060"/>
                </a:solidFill>
                <a:latin typeface="Arial"/>
                <a:cs typeface="Arial"/>
              </a:rPr>
              <a:t> </a:t>
            </a:r>
            <a:r>
              <a:rPr lang="en-US" sz="800" dirty="0">
                <a:solidFill>
                  <a:srgbClr val="002060"/>
                </a:solidFill>
                <a:latin typeface="Arial"/>
                <a:cs typeface="Arial"/>
              </a:rPr>
              <a:t>walk-in</a:t>
            </a:r>
            <a:r>
              <a:rPr lang="en-US" sz="800" spc="-72" dirty="0">
                <a:solidFill>
                  <a:srgbClr val="002060"/>
                </a:solidFill>
                <a:latin typeface="Arial"/>
                <a:cs typeface="Arial"/>
              </a:rPr>
              <a:t> </a:t>
            </a:r>
            <a:r>
              <a:rPr lang="en-US" sz="800" dirty="0">
                <a:solidFill>
                  <a:srgbClr val="002060"/>
                </a:solidFill>
                <a:latin typeface="Arial"/>
                <a:cs typeface="Arial"/>
              </a:rPr>
              <a:t>entrance</a:t>
            </a:r>
            <a:r>
              <a:rPr lang="en-US" sz="800" spc="-51" dirty="0">
                <a:solidFill>
                  <a:srgbClr val="002060"/>
                </a:solidFill>
                <a:latin typeface="Arial"/>
                <a:cs typeface="Arial"/>
              </a:rPr>
              <a:t> </a:t>
            </a:r>
            <a:r>
              <a:rPr lang="en-US" sz="800" dirty="0">
                <a:solidFill>
                  <a:srgbClr val="002060"/>
                </a:solidFill>
                <a:latin typeface="Arial"/>
                <a:cs typeface="Arial"/>
              </a:rPr>
              <a:t>to</a:t>
            </a:r>
            <a:r>
              <a:rPr lang="en-US" sz="800" spc="63" dirty="0">
                <a:solidFill>
                  <a:srgbClr val="002060"/>
                </a:solidFill>
                <a:latin typeface="Arial"/>
                <a:cs typeface="Arial"/>
              </a:rPr>
              <a:t> </a:t>
            </a:r>
            <a:r>
              <a:rPr lang="en-US" sz="800" dirty="0">
                <a:solidFill>
                  <a:srgbClr val="002060"/>
                </a:solidFill>
                <a:latin typeface="Arial"/>
                <a:cs typeface="Arial"/>
              </a:rPr>
              <a:t>the</a:t>
            </a:r>
            <a:r>
              <a:rPr lang="en-US" sz="800" spc="19" dirty="0">
                <a:solidFill>
                  <a:srgbClr val="002060"/>
                </a:solidFill>
                <a:latin typeface="Arial"/>
                <a:cs typeface="Arial"/>
              </a:rPr>
              <a:t> </a:t>
            </a:r>
            <a:r>
              <a:rPr lang="en-US" sz="800" dirty="0">
                <a:solidFill>
                  <a:srgbClr val="002060"/>
                </a:solidFill>
                <a:latin typeface="Arial"/>
                <a:cs typeface="Arial"/>
              </a:rPr>
              <a:t>eme</a:t>
            </a:r>
            <a:r>
              <a:rPr lang="en-US" sz="800" spc="-17" dirty="0">
                <a:solidFill>
                  <a:srgbClr val="002060"/>
                </a:solidFill>
                <a:latin typeface="Arial"/>
                <a:cs typeface="Arial"/>
              </a:rPr>
              <a:t>r</a:t>
            </a:r>
            <a:r>
              <a:rPr lang="en-US" sz="800" dirty="0">
                <a:solidFill>
                  <a:srgbClr val="002060"/>
                </a:solidFill>
                <a:latin typeface="Arial"/>
                <a:cs typeface="Arial"/>
              </a:rPr>
              <a:t>gency</a:t>
            </a:r>
            <a:r>
              <a:rPr lang="en-US" sz="800" spc="-41" dirty="0">
                <a:solidFill>
                  <a:srgbClr val="002060"/>
                </a:solidFill>
                <a:latin typeface="Arial"/>
                <a:cs typeface="Arial"/>
              </a:rPr>
              <a:t> </a:t>
            </a:r>
            <a:r>
              <a:rPr lang="en-US" sz="800" dirty="0">
                <a:solidFill>
                  <a:srgbClr val="002060"/>
                </a:solidFill>
                <a:latin typeface="Arial"/>
                <a:cs typeface="Arial"/>
              </a:rPr>
              <a:t>department</a:t>
            </a:r>
            <a:r>
              <a:rPr lang="en-US" sz="800" spc="116" dirty="0">
                <a:solidFill>
                  <a:srgbClr val="002060"/>
                </a:solidFill>
                <a:latin typeface="Arial"/>
                <a:cs typeface="Arial"/>
              </a:rPr>
              <a:t> </a:t>
            </a:r>
            <a:r>
              <a:rPr lang="en-US" sz="800" spc="-12" dirty="0">
                <a:solidFill>
                  <a:srgbClr val="002060"/>
                </a:solidFill>
                <a:latin typeface="Arial"/>
                <a:cs typeface="Arial"/>
              </a:rPr>
              <a:t>separates</a:t>
            </a:r>
            <a:r>
              <a:rPr lang="en-US" sz="800" spc="-17" dirty="0">
                <a:solidFill>
                  <a:srgbClr val="002060"/>
                </a:solidFill>
                <a:latin typeface="Arial"/>
                <a:cs typeface="Arial"/>
              </a:rPr>
              <a:t> </a:t>
            </a:r>
            <a:r>
              <a:rPr lang="en-US" sz="800" dirty="0">
                <a:solidFill>
                  <a:srgbClr val="002060"/>
                </a:solidFill>
                <a:latin typeface="Arial"/>
                <a:cs typeface="Arial"/>
              </a:rPr>
              <a:t>pedestrian</a:t>
            </a:r>
            <a:r>
              <a:rPr lang="en-US" sz="800" spc="23" dirty="0">
                <a:solidFill>
                  <a:srgbClr val="002060"/>
                </a:solidFill>
                <a:latin typeface="Arial"/>
                <a:cs typeface="Arial"/>
              </a:rPr>
              <a:t> </a:t>
            </a:r>
            <a:r>
              <a:rPr lang="en-US" sz="800" dirty="0">
                <a:solidFill>
                  <a:srgbClr val="002060"/>
                </a:solidFill>
                <a:latin typeface="Arial"/>
                <a:cs typeface="Arial"/>
              </a:rPr>
              <a:t>and</a:t>
            </a:r>
            <a:r>
              <a:rPr lang="en-US" sz="800" spc="-3" dirty="0">
                <a:solidFill>
                  <a:srgbClr val="002060"/>
                </a:solidFill>
                <a:latin typeface="Arial"/>
                <a:cs typeface="Arial"/>
              </a:rPr>
              <a:t> </a:t>
            </a:r>
            <a:r>
              <a:rPr lang="en-US" sz="800" dirty="0">
                <a:solidFill>
                  <a:srgbClr val="002060"/>
                </a:solidFill>
                <a:latin typeface="Arial"/>
                <a:cs typeface="Arial"/>
              </a:rPr>
              <a:t>ambulance</a:t>
            </a:r>
            <a:r>
              <a:rPr lang="en-US" sz="800" spc="-60" dirty="0">
                <a:solidFill>
                  <a:srgbClr val="002060"/>
                </a:solidFill>
                <a:latin typeface="Arial"/>
                <a:cs typeface="Arial"/>
              </a:rPr>
              <a:t> </a:t>
            </a:r>
            <a:r>
              <a:rPr lang="en-US" sz="800" dirty="0">
                <a:solidFill>
                  <a:srgbClr val="002060"/>
                </a:solidFill>
                <a:latin typeface="Arial"/>
                <a:cs typeface="Arial"/>
              </a:rPr>
              <a:t>traffic.</a:t>
            </a:r>
          </a:p>
        </p:txBody>
      </p:sp>
    </p:spTree>
    <p:extLst>
      <p:ext uri="{BB962C8B-B14F-4D97-AF65-F5344CB8AC3E}">
        <p14:creationId xmlns:p14="http://schemas.microsoft.com/office/powerpoint/2010/main" val="179380306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1.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MC Health System">
      <a:dk1>
        <a:srgbClr val="000000"/>
      </a:dk1>
      <a:lt1>
        <a:srgbClr val="FFFFFF"/>
      </a:lt1>
      <a:dk2>
        <a:srgbClr val="00437B"/>
      </a:dk2>
      <a:lt2>
        <a:srgbClr val="FFFFFF"/>
      </a:lt2>
      <a:accent1>
        <a:srgbClr val="D4E2F8"/>
      </a:accent1>
      <a:accent2>
        <a:srgbClr val="9DBCED"/>
      </a:accent2>
      <a:accent3>
        <a:srgbClr val="FFFFFF"/>
      </a:accent3>
      <a:accent4>
        <a:srgbClr val="00437B"/>
      </a:accent4>
      <a:accent5>
        <a:srgbClr val="B3E0FF"/>
      </a:accent5>
      <a:accent6>
        <a:srgbClr val="6283C2"/>
      </a:accent6>
      <a:hlink>
        <a:srgbClr val="6283C2"/>
      </a:hlink>
      <a:folHlink>
        <a:srgbClr val="9DBCE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228600" indent="-228600">
          <a:buFont typeface="Wingdings" panose="05000000000000000000" pitchFamily="2" charset="2"/>
          <a:buChar char="§"/>
          <a:defRPr sz="16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4483</Words>
  <Application>Microsoft Office PowerPoint</Application>
  <PresentationFormat>Widescreen</PresentationFormat>
  <Paragraphs>388</Paragraphs>
  <Slides>52</Slides>
  <Notes>12</Notes>
  <HiddenSlides>1</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52</vt:i4>
      </vt:variant>
    </vt:vector>
  </HeadingPairs>
  <TitlesOfParts>
    <vt:vector size="70" baseType="lpstr">
      <vt:lpstr>Arial</vt:lpstr>
      <vt:lpstr>Calibri</vt:lpstr>
      <vt:lpstr>Calibri Light</vt:lpstr>
      <vt:lpstr>Cambria</vt:lpstr>
      <vt:lpstr>Century Gothic</vt:lpstr>
      <vt:lpstr>Gotham Narrow Bold</vt:lpstr>
      <vt:lpstr>Gotham Narrow Book</vt:lpstr>
      <vt:lpstr>Helvetica</vt:lpstr>
      <vt:lpstr>Helvetica Light</vt:lpstr>
      <vt:lpstr>Noto Sans Symbols</vt:lpstr>
      <vt:lpstr>Raleway</vt:lpstr>
      <vt:lpstr>Times New Roman</vt:lpstr>
      <vt:lpstr>Wingdings</vt:lpstr>
      <vt:lpstr>Custom Design</vt:lpstr>
      <vt:lpstr>Office Theme</vt:lpstr>
      <vt:lpstr>White</vt:lpstr>
      <vt:lpstr>1_Office Theme</vt:lpstr>
      <vt:lpstr>2_Office Theme</vt:lpstr>
      <vt:lpstr>Safe Patient Access to Emergency Care Workgroup September 30, 2021</vt:lpstr>
      <vt:lpstr>Agenda</vt:lpstr>
      <vt:lpstr>Working Group Members </vt:lpstr>
      <vt:lpstr> Statutory Authority:  An Act Ensuring Safe Patient Access to Emergency Care (Laura’s Law)  </vt:lpstr>
      <vt:lpstr>Statutory Requirements</vt:lpstr>
      <vt:lpstr>Emergency Department Renovations</vt:lpstr>
      <vt:lpstr>BMC was formed in 1996 as a merger between Boston City Hospital and University Hospital.  </vt:lpstr>
      <vt:lpstr>The Menino Expansion Project</vt:lpstr>
      <vt:lpstr>New Ambulatory Emergency Department The new walk-in entrance to the emergency department separates pedestrian and ambulance traffic.</vt:lpstr>
      <vt:lpstr>We hired a wayfinding expert to help us navigate.</vt:lpstr>
      <vt:lpstr>These best practice symbols were put together through a joint partnership between SEGD* and Hablamos Juntos with support from the Robert Wood Johnson Foundation.</vt:lpstr>
      <vt:lpstr>What we learned in planning:</vt:lpstr>
      <vt:lpstr>Paramount to our success was our ability to work as a team with internal and external partners.  Communications coordination was key.</vt:lpstr>
      <vt:lpstr>In closing,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Cambridge Health Alliance Learning on Patient Access to Emergency Departments  </vt:lpstr>
      <vt:lpstr>Facilities and Wayfinding Learning </vt:lpstr>
      <vt:lpstr>Workforce and Emergency Access Drills</vt:lpstr>
      <vt:lpstr>Collaboration with Emergency Response System</vt:lpstr>
      <vt:lpstr>Other Areas of Learning  </vt:lpstr>
      <vt:lpstr>PowerPoint Presentation</vt:lpstr>
      <vt:lpstr>PowerPoint Presentation</vt:lpstr>
      <vt:lpstr>PowerPoint Presentation</vt:lpstr>
      <vt:lpstr>FGI Guidelines for Design &amp; Construction of Hospitals</vt:lpstr>
      <vt:lpstr>Hospital Site</vt:lpstr>
      <vt:lpstr>Emergency Care</vt:lpstr>
      <vt:lpstr>Emergency Department Entrance</vt:lpstr>
      <vt:lpstr>Emergency Department Entrance (cont.)</vt:lpstr>
      <vt:lpstr>Emergency Department Entrance (cont.)</vt:lpstr>
      <vt:lpstr>Wayfinding</vt:lpstr>
      <vt:lpstr>Wayfinding (cont.)</vt:lpstr>
      <vt:lpstr>Wayfinding (cont.)</vt:lpstr>
      <vt:lpstr>Wayfinding (cont.)</vt:lpstr>
      <vt:lpstr>Wayfinding (cont.)</vt:lpstr>
      <vt:lpstr>Wayfinding (cont.)</vt:lpstr>
      <vt:lpstr>Wayfinding (cont.)</vt:lpstr>
      <vt:lpstr>Wayfinding (cont.)</vt:lpstr>
      <vt:lpstr>Wayfinding (cont.)</vt:lpstr>
      <vt:lpstr>Wayfinding (cont.)</vt:lpstr>
      <vt:lpstr>Wayfinding (cont.)</vt:lpstr>
      <vt:lpstr>Wayfinding (cont.)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Patient Access to Emergency Care Workgroup September 30, 2021</dc:title>
  <dc:creator>Phaltankar, Pooja P.  (DPH)</dc:creator>
  <cp:lastModifiedBy>Phaltankar, Pooja P.  (DPH)</cp:lastModifiedBy>
  <cp:revision>4</cp:revision>
  <dcterms:created xsi:type="dcterms:W3CDTF">2021-09-28T17:29:18Z</dcterms:created>
  <dcterms:modified xsi:type="dcterms:W3CDTF">2021-09-30T14:58:57Z</dcterms:modified>
</cp:coreProperties>
</file>