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147470082" r:id="rId6"/>
    <p:sldId id="2147470052" r:id="rId7"/>
    <p:sldId id="2147470026" r:id="rId8"/>
    <p:sldId id="2147470053" r:id="rId9"/>
    <p:sldId id="2147470092" r:id="rId10"/>
    <p:sldId id="2147470087" r:id="rId11"/>
    <p:sldId id="2147470086" r:id="rId12"/>
    <p:sldId id="394" r:id="rId13"/>
    <p:sldId id="2147470084" r:id="rId14"/>
    <p:sldId id="407" r:id="rId15"/>
    <p:sldId id="2147470093" r:id="rId16"/>
    <p:sldId id="2147470085" r:id="rId17"/>
    <p:sldId id="2147470075" r:id="rId18"/>
    <p:sldId id="2147470095" r:id="rId19"/>
    <p:sldId id="2147470089" r:id="rId20"/>
    <p:sldId id="2147470088" r:id="rId21"/>
    <p:sldId id="2147470077" r:id="rId22"/>
    <p:sldId id="2147470064" r:id="rId23"/>
    <p:sldId id="2147470063" r:id="rId24"/>
    <p:sldId id="2147470098" r:id="rId25"/>
    <p:sldId id="2147470074" r:id="rId26"/>
    <p:sldId id="21474700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FAC - July 2026" id="{0883C18F-36D2-45F8-A359-E52C7321392D}">
          <p14:sldIdLst>
            <p14:sldId id="256"/>
            <p14:sldId id="2147470082"/>
            <p14:sldId id="2147470052"/>
            <p14:sldId id="2147470026"/>
            <p14:sldId id="2147470053"/>
            <p14:sldId id="2147470092"/>
            <p14:sldId id="2147470087"/>
            <p14:sldId id="2147470086"/>
            <p14:sldId id="394"/>
            <p14:sldId id="2147470084"/>
            <p14:sldId id="407"/>
            <p14:sldId id="2147470093"/>
            <p14:sldId id="2147470085"/>
            <p14:sldId id="2147470075"/>
            <p14:sldId id="2147470095"/>
            <p14:sldId id="2147470089"/>
            <p14:sldId id="2147470088"/>
            <p14:sldId id="2147470077"/>
            <p14:sldId id="2147470064"/>
            <p14:sldId id="2147470063"/>
            <p14:sldId id="2147470098"/>
            <p14:sldId id="2147470074"/>
            <p14:sldId id="214747009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CFC03E-F324-504E-F9F3-9D629FAECEC9}" name="Herman, Rebecca (DPH)" initials="HR" userId="S::rebecca.herman@mass.gov::af770ad0-1c6d-4d41-8278-94d55aa8c6fa" providerId="AD"/>
  <p188:author id="{A3F84F56-AD76-25D4-48BF-33CF58081D7D}" name="Chaneco, Aynsley" initials="CA" userId="S::aynsley.chaneco@mass.gov::681a52f2-92cf-46ea-b0ca-264ed9471fd1" providerId="AD"/>
  <p188:author id="{FAE8535D-7FC0-4AF6-E073-196ECECA5086}" name="Memmo, Elise" initials="ME" userId="S::ememmo_pcgus.com#ext#@massgov.onmicrosoft.com::6cf039f0-ed8e-4398-905a-d78682c270d9" providerId="AD"/>
  <p188:author id="{44110C79-996F-BDE5-F9E7-8E53C5D12CBF}" name="Mendez-Penate, Larisa  (DPH)" initials="ML" userId="S::larisa.mendez-penate@mass.gov::8c7a5252-a7ad-4cb9-8232-d33b70ce00a0" providerId="AD"/>
  <p188:author id="{65BC598A-BE49-603D-2A31-C5FF36E2EB1A}" name="Trucks, Emma" initials="ET" userId="S::etrucks@pcgus.com::1d5fc234-470f-4117-aea2-0ddfd8cb12ea" providerId="AD"/>
  <p188:author id="{08B3EB9E-B5A8-5972-A22C-68FD10195A4E}" name="Doyle, Stephanie E (DPH)" initials="D(" userId="S::stephanie.e.doyle@mass.gov::f981c4a0-1aa2-4ed3-8e7c-53831a222bf0" providerId="AD"/>
  <p188:author id="{5A812FB6-B401-DA8A-6E3E-2A784B55C08E}" name="Gil-Sanchez, Lissette (DPH)" initials="GL" userId="S::lissette.gil-sanchez@mass.gov::467bdc33-be32-458d-9b79-55755a963287" providerId="AD"/>
  <p188:author id="{40DABEC0-BA16-51B5-3E60-B863A30ACAFE}" name="Martinez, Claribel" initials="MC" userId="S::clamartinez_pcgus.com#ext#@massgov.onmicrosoft.com::8d0355b3-1ee3-4ebb-893a-2dd1e4151849" providerId="AD"/>
  <p188:author id="{AC1CD9CA-C5DE-C8AB-9248-2E46E685974C}" name="Mecha, Grace-Rebecca" initials="GM" userId="S::gmecha@pcgus.com::6a8b7e56-7e4e-4fc1-9ed6-f30b964be7c6" providerId="AD"/>
  <p188:author id="{5F1E16D4-EC5F-71CC-B2D5-DF45CD51606C}" name="Silva, Christine (DPH)" initials="SC" userId="S::christine.silva@mass.gov::fe0c5a47-d73e-42b0-a2ae-7965bb88d6f5" providerId="AD"/>
  <p188:author id="{40459FDF-2E95-4633-9A23-F92822819AF1}" name="Doyle, Stephanie E (DPH)" initials="DSE(" userId="S::Stephanie.E.Doyle@mass.gov::f981c4a0-1aa2-4ed3-8e7c-53831a222b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E53"/>
    <a:srgbClr val="025B95"/>
    <a:srgbClr val="2E75B6"/>
    <a:srgbClr val="BF9000"/>
    <a:srgbClr val="FFFFFF"/>
    <a:srgbClr val="052C52"/>
    <a:srgbClr val="E7E6E6"/>
    <a:srgbClr val="FF8F3D"/>
    <a:srgbClr val="F2BC19"/>
    <a:srgbClr val="E4E4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D2B473-3C5B-D017-F5BF-48CB39C5E19A}" v="1" dt="2026-07-16T15:27:16.872"/>
    <p1510:client id="{60E14741-D0A1-BF42-0542-3DAF1E86A5A4}" v="6" dt="2026-07-16T18:17:31.425"/>
    <p1510:client id="{96591B4B-1D95-1013-C6AE-D75E2FC772E9}" v="3" dt="2026-07-15T22:23:27.867"/>
    <p1510:client id="{F1038515-2A5B-5A26-A42F-36C037F8B59E}" v="1" dt="2026-07-17T15:46:46.3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226" autoAdjust="0"/>
  </p:normalViewPr>
  <p:slideViewPr>
    <p:cSldViewPr snapToGrid="0">
      <p:cViewPr varScale="1">
        <p:scale>
          <a:sx n="60" d="100"/>
          <a:sy n="60" d="100"/>
        </p:scale>
        <p:origin x="7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F7FAEA-7509-4BC7-B5F3-AB9131E86D2E}" type="doc">
      <dgm:prSet loTypeId="urn:microsoft.com/office/officeart/2024/layout/BulletTimeline" loCatId="timeline" qsTypeId="urn:microsoft.com/office/officeart/2005/8/quickstyle/simple1" qsCatId="simple" csTypeId="urn:microsoft.com/office/officeart/2005/8/colors/accent1_2" csCatId="accent1" phldr="1"/>
      <dgm:spPr/>
      <dgm:t>
        <a:bodyPr/>
        <a:lstStyle/>
        <a:p>
          <a:endParaRPr lang="en-US"/>
        </a:p>
      </dgm:t>
    </dgm:pt>
    <dgm:pt modelId="{AC80AD13-0611-42B5-BED5-3BEA719D0CE1}">
      <dgm:prSet phldrT="Add an event" phldr="0"/>
      <dgm:spPr/>
      <dgm:t>
        <a:bodyPr/>
        <a:lstStyle/>
        <a:p>
          <a:pPr>
            <a:defRPr b="1"/>
          </a:pPr>
          <a:r>
            <a:rPr lang="en-US">
              <a:latin typeface="Avenir Next LT Pro" panose="020B0504020202020204" pitchFamily="34" charset="0"/>
            </a:rPr>
            <a:t>Prenatal Period</a:t>
          </a:r>
        </a:p>
      </dgm:t>
    </dgm:pt>
    <dgm:pt modelId="{40C9BE65-B1B2-46C0-947F-29B2605F37D5}" type="parTrans" cxnId="{8FC06196-E792-425E-A149-CCC73C6F72D5}">
      <dgm:prSet/>
      <dgm:spPr/>
      <dgm:t>
        <a:bodyPr/>
        <a:lstStyle/>
        <a:p>
          <a:endParaRPr lang="en-US">
            <a:latin typeface="Avenir Next LT Pro" panose="020B0504020202020204" pitchFamily="34" charset="0"/>
          </a:endParaRPr>
        </a:p>
      </dgm:t>
    </dgm:pt>
    <dgm:pt modelId="{3884B847-8421-4741-9B50-397373E0E465}" type="sibTrans" cxnId="{8FC06196-E792-425E-A149-CCC73C6F72D5}">
      <dgm:prSet/>
      <dgm:spPr/>
      <dgm:t>
        <a:bodyPr/>
        <a:lstStyle/>
        <a:p>
          <a:endParaRPr lang="en-US">
            <a:latin typeface="Avenir Next LT Pro" panose="020B0504020202020204" pitchFamily="34" charset="0"/>
          </a:endParaRPr>
        </a:p>
      </dgm:t>
    </dgm:pt>
    <dgm:pt modelId="{35AE0B17-B302-4363-912F-C982ACC5AEBE}">
      <dgm:prSet phldrT="Write a description of the significance of this event" phldr="0" custT="1"/>
      <dgm:spPr/>
      <dgm:t>
        <a:bodyPr/>
        <a:lstStyle/>
        <a:p>
          <a:r>
            <a:rPr lang="en-US" sz="1300">
              <a:latin typeface="Avenir Next LT Pro" panose="020B0504020202020204" pitchFamily="34" charset="0"/>
            </a:rPr>
            <a:t>Families may hear about Welcome family in their communities, during a prenatal visit, </a:t>
          </a:r>
          <a:r>
            <a:rPr lang="en-US" sz="1300" err="1">
              <a:latin typeface="Avenir Next LT Pro" panose="020B0504020202020204" pitchFamily="34" charset="0"/>
            </a:rPr>
            <a:t>etc</a:t>
          </a:r>
          <a:r>
            <a:rPr lang="en-US" sz="1300">
              <a:latin typeface="Avenir Next LT Pro" panose="020B0504020202020204" pitchFamily="34" charset="0"/>
            </a:rPr>
            <a:t> and make a referral </a:t>
          </a:r>
          <a:r>
            <a:rPr lang="en-US" sz="1300" b="1">
              <a:latin typeface="Avenir Next LT Pro" panose="020B0504020202020204" pitchFamily="34" charset="0"/>
            </a:rPr>
            <a:t>into </a:t>
          </a:r>
          <a:r>
            <a:rPr lang="en-US" sz="1300" b="0">
              <a:latin typeface="Avenir Next LT Pro" panose="020B0504020202020204" pitchFamily="34" charset="0"/>
            </a:rPr>
            <a:t>the Welcome Family system.</a:t>
          </a:r>
          <a:endParaRPr lang="en-US" sz="1300">
            <a:latin typeface="Avenir Next LT Pro" panose="020B0504020202020204" pitchFamily="34" charset="0"/>
          </a:endParaRPr>
        </a:p>
      </dgm:t>
    </dgm:pt>
    <dgm:pt modelId="{C9DFCBAD-8406-4712-A4B5-44C0549BF7CC}" type="parTrans" cxnId="{8E99D3F2-F33A-470F-9C93-4D7D7966DC4A}">
      <dgm:prSet/>
      <dgm:spPr/>
      <dgm:t>
        <a:bodyPr/>
        <a:lstStyle/>
        <a:p>
          <a:endParaRPr lang="en-US">
            <a:latin typeface="Avenir Next LT Pro" panose="020B0504020202020204" pitchFamily="34" charset="0"/>
          </a:endParaRPr>
        </a:p>
      </dgm:t>
    </dgm:pt>
    <dgm:pt modelId="{612E510E-7A14-49D3-845E-1B6221199469}" type="sibTrans" cxnId="{8E99D3F2-F33A-470F-9C93-4D7D7966DC4A}">
      <dgm:prSet/>
      <dgm:spPr/>
      <dgm:t>
        <a:bodyPr/>
        <a:lstStyle/>
        <a:p>
          <a:endParaRPr lang="en-US">
            <a:latin typeface="Avenir Next LT Pro" panose="020B0504020202020204" pitchFamily="34" charset="0"/>
          </a:endParaRPr>
        </a:p>
      </dgm:t>
    </dgm:pt>
    <dgm:pt modelId="{1960ED9E-0249-4F43-91A2-95E1B0E7A24B}">
      <dgm:prSet phldrT="Add an event" phldr="0"/>
      <dgm:spPr/>
      <dgm:t>
        <a:bodyPr/>
        <a:lstStyle/>
        <a:p>
          <a:pPr>
            <a:defRPr b="1"/>
          </a:pPr>
          <a:r>
            <a:rPr lang="en-US">
              <a:latin typeface="Avenir Next LT Pro" panose="020B0504020202020204" pitchFamily="34" charset="0"/>
            </a:rPr>
            <a:t>Birth &amp; Hospital Stay</a:t>
          </a:r>
          <a:endParaRPr lang="en-US" dirty="0">
            <a:latin typeface="Avenir Next LT Pro" panose="020B0504020202020204" pitchFamily="34" charset="0"/>
          </a:endParaRPr>
        </a:p>
      </dgm:t>
    </dgm:pt>
    <dgm:pt modelId="{4CAF0508-9EFC-4B6A-9432-13592221ED6C}" type="parTrans" cxnId="{E7661C24-6B67-49CF-AFAA-17EC2A016080}">
      <dgm:prSet/>
      <dgm:spPr/>
      <dgm:t>
        <a:bodyPr/>
        <a:lstStyle/>
        <a:p>
          <a:endParaRPr lang="en-US">
            <a:latin typeface="Avenir Next LT Pro" panose="020B0504020202020204" pitchFamily="34" charset="0"/>
          </a:endParaRPr>
        </a:p>
      </dgm:t>
    </dgm:pt>
    <dgm:pt modelId="{3214AB48-7553-4C67-9C9D-6566664FFDB3}" type="sibTrans" cxnId="{E7661C24-6B67-49CF-AFAA-17EC2A016080}">
      <dgm:prSet/>
      <dgm:spPr/>
      <dgm:t>
        <a:bodyPr/>
        <a:lstStyle/>
        <a:p>
          <a:endParaRPr lang="en-US">
            <a:latin typeface="Avenir Next LT Pro" panose="020B0504020202020204" pitchFamily="34" charset="0"/>
          </a:endParaRPr>
        </a:p>
      </dgm:t>
    </dgm:pt>
    <dgm:pt modelId="{53739494-4815-4DF8-A648-DD7D856C5540}">
      <dgm:prSet phldrT="Write a description of the significance of this event" phldr="0" custT="1"/>
      <dgm:spPr/>
      <dgm:t>
        <a:bodyPr/>
        <a:lstStyle/>
        <a:p>
          <a:r>
            <a:rPr lang="en-US" sz="1300">
              <a:latin typeface="Avenir Next LT Pro" panose="020B0504020202020204" pitchFamily="34" charset="0"/>
            </a:rPr>
            <a:t>Family welcomes newborn, and can look forward to a Welcome Family visit.</a:t>
          </a:r>
        </a:p>
      </dgm:t>
    </dgm:pt>
    <dgm:pt modelId="{77292324-D604-4A2B-B558-17451A2B144E}" type="parTrans" cxnId="{D1DD12EE-84D4-4778-B508-CF9B5B5FFA58}">
      <dgm:prSet/>
      <dgm:spPr/>
      <dgm:t>
        <a:bodyPr/>
        <a:lstStyle/>
        <a:p>
          <a:endParaRPr lang="en-US">
            <a:latin typeface="Avenir Next LT Pro" panose="020B0504020202020204" pitchFamily="34" charset="0"/>
          </a:endParaRPr>
        </a:p>
      </dgm:t>
    </dgm:pt>
    <dgm:pt modelId="{1210B509-0680-4334-BC88-42D4F25B15F0}" type="sibTrans" cxnId="{D1DD12EE-84D4-4778-B508-CF9B5B5FFA58}">
      <dgm:prSet/>
      <dgm:spPr/>
      <dgm:t>
        <a:bodyPr/>
        <a:lstStyle/>
        <a:p>
          <a:endParaRPr lang="en-US">
            <a:latin typeface="Avenir Next LT Pro" panose="020B0504020202020204" pitchFamily="34" charset="0"/>
          </a:endParaRPr>
        </a:p>
      </dgm:t>
    </dgm:pt>
    <dgm:pt modelId="{700C111C-F9CB-4CC7-AB74-1705D6582714}">
      <dgm:prSet phldrT="Add an event" phldr="0"/>
      <dgm:spPr/>
      <dgm:t>
        <a:bodyPr/>
        <a:lstStyle/>
        <a:p>
          <a:pPr>
            <a:defRPr b="1"/>
          </a:pPr>
          <a:r>
            <a:rPr lang="en-US">
              <a:latin typeface="Avenir Next LT Pro" panose="020B0504020202020204" pitchFamily="34" charset="0"/>
            </a:rPr>
            <a:t>Welcome Family Visit</a:t>
          </a:r>
        </a:p>
      </dgm:t>
    </dgm:pt>
    <dgm:pt modelId="{C169812B-6E4D-4965-A7BB-2114E2721103}" type="parTrans" cxnId="{5A45AC48-8A4D-4DF6-A3DF-486FEB6AE01B}">
      <dgm:prSet/>
      <dgm:spPr/>
      <dgm:t>
        <a:bodyPr/>
        <a:lstStyle/>
        <a:p>
          <a:endParaRPr lang="en-US">
            <a:latin typeface="Avenir Next LT Pro" panose="020B0504020202020204" pitchFamily="34" charset="0"/>
          </a:endParaRPr>
        </a:p>
      </dgm:t>
    </dgm:pt>
    <dgm:pt modelId="{67ABB367-9A56-45A8-8D0C-22D41E84E62A}" type="sibTrans" cxnId="{5A45AC48-8A4D-4DF6-A3DF-486FEB6AE01B}">
      <dgm:prSet/>
      <dgm:spPr/>
      <dgm:t>
        <a:bodyPr/>
        <a:lstStyle/>
        <a:p>
          <a:endParaRPr lang="en-US">
            <a:latin typeface="Avenir Next LT Pro" panose="020B0504020202020204" pitchFamily="34" charset="0"/>
          </a:endParaRPr>
        </a:p>
      </dgm:t>
    </dgm:pt>
    <dgm:pt modelId="{5FDC9F32-9D0F-4206-8002-35B2EDE653CD}">
      <dgm:prSet phldrT="Write a description of the significance of this event" phldr="0" custT="1"/>
      <dgm:spPr/>
      <dgm:t>
        <a:bodyPr/>
        <a:lstStyle/>
        <a:p>
          <a:r>
            <a:rPr lang="en-US" sz="1300">
              <a:latin typeface="Avenir Next LT Pro" panose="020B0504020202020204" pitchFamily="34" charset="0"/>
            </a:rPr>
            <a:t>Families experience a Welcome Family visit and are screened for social needs. They are also given pamphlets and resources that can help them connect with local community-based organizations. These referrals are made </a:t>
          </a:r>
          <a:r>
            <a:rPr lang="en-US" sz="1300" b="1">
              <a:latin typeface="Avenir Next LT Pro" panose="020B0504020202020204" pitchFamily="34" charset="0"/>
            </a:rPr>
            <a:t>out</a:t>
          </a:r>
          <a:r>
            <a:rPr lang="en-US" sz="1300">
              <a:latin typeface="Avenir Next LT Pro" panose="020B0504020202020204" pitchFamily="34" charset="0"/>
            </a:rPr>
            <a:t> </a:t>
          </a:r>
          <a:r>
            <a:rPr lang="en-US" sz="1300" b="1">
              <a:latin typeface="Avenir Next LT Pro" panose="020B0504020202020204" pitchFamily="34" charset="0"/>
            </a:rPr>
            <a:t>of</a:t>
          </a:r>
          <a:r>
            <a:rPr lang="en-US" sz="1300">
              <a:latin typeface="Avenir Next LT Pro" panose="020B0504020202020204" pitchFamily="34" charset="0"/>
            </a:rPr>
            <a:t> the Welcome Family system.</a:t>
          </a:r>
        </a:p>
      </dgm:t>
    </dgm:pt>
    <dgm:pt modelId="{FD3544E9-A179-4820-83BA-47FA918F4AC3}" type="parTrans" cxnId="{80830942-E879-4B9E-BA29-882AC7DCE945}">
      <dgm:prSet/>
      <dgm:spPr/>
      <dgm:t>
        <a:bodyPr/>
        <a:lstStyle/>
        <a:p>
          <a:endParaRPr lang="en-US">
            <a:latin typeface="Avenir Next LT Pro" panose="020B0504020202020204" pitchFamily="34" charset="0"/>
          </a:endParaRPr>
        </a:p>
      </dgm:t>
    </dgm:pt>
    <dgm:pt modelId="{E1CC1F8E-7A5D-46EF-A513-697F679F2ED4}" type="sibTrans" cxnId="{80830942-E879-4B9E-BA29-882AC7DCE945}">
      <dgm:prSet/>
      <dgm:spPr/>
      <dgm:t>
        <a:bodyPr/>
        <a:lstStyle/>
        <a:p>
          <a:endParaRPr lang="en-US">
            <a:latin typeface="Avenir Next LT Pro" panose="020B0504020202020204" pitchFamily="34" charset="0"/>
          </a:endParaRPr>
        </a:p>
      </dgm:t>
    </dgm:pt>
    <dgm:pt modelId="{A68EC3D4-534C-4CA6-80B4-735909E99288}">
      <dgm:prSet phldrT="Add an event" phldr="0"/>
      <dgm:spPr/>
      <dgm:t>
        <a:bodyPr/>
        <a:lstStyle/>
        <a:p>
          <a:pPr>
            <a:defRPr b="1"/>
          </a:pPr>
          <a:r>
            <a:rPr lang="en-US">
              <a:latin typeface="Avenir Next LT Pro" panose="020B0504020202020204" pitchFamily="34" charset="0"/>
            </a:rPr>
            <a:t>Post-Welcome Family Visit </a:t>
          </a:r>
        </a:p>
      </dgm:t>
    </dgm:pt>
    <dgm:pt modelId="{2D047083-8D1C-40A3-8583-D2637E8E96F9}" type="parTrans" cxnId="{39431CEB-63FE-4EFC-B736-5F0C9BD46776}">
      <dgm:prSet/>
      <dgm:spPr/>
      <dgm:t>
        <a:bodyPr/>
        <a:lstStyle/>
        <a:p>
          <a:endParaRPr lang="en-US">
            <a:latin typeface="Avenir Next LT Pro" panose="020B0504020202020204" pitchFamily="34" charset="0"/>
          </a:endParaRPr>
        </a:p>
      </dgm:t>
    </dgm:pt>
    <dgm:pt modelId="{5E04B3B9-9B77-4FD3-9CC4-BBDD43278A08}" type="sibTrans" cxnId="{39431CEB-63FE-4EFC-B736-5F0C9BD46776}">
      <dgm:prSet/>
      <dgm:spPr/>
      <dgm:t>
        <a:bodyPr/>
        <a:lstStyle/>
        <a:p>
          <a:endParaRPr lang="en-US">
            <a:latin typeface="Avenir Next LT Pro" panose="020B0504020202020204" pitchFamily="34" charset="0"/>
          </a:endParaRPr>
        </a:p>
      </dgm:t>
    </dgm:pt>
    <dgm:pt modelId="{3CECE5B6-09CF-4BAC-A71E-7DE6CF93ADAC}">
      <dgm:prSet phldrT="Write a description of the significance of this event" phldr="0" custT="1"/>
      <dgm:spPr/>
      <dgm:t>
        <a:bodyPr/>
        <a:lstStyle/>
        <a:p>
          <a:r>
            <a:rPr lang="en-US" sz="1300">
              <a:latin typeface="Avenir Next LT Pro" panose="020B0504020202020204" pitchFamily="34" charset="0"/>
            </a:rPr>
            <a:t>Families connect with community-based organizations.</a:t>
          </a:r>
        </a:p>
        <a:p>
          <a:r>
            <a:rPr lang="en-US" sz="1300">
              <a:latin typeface="Avenir Next LT Pro" panose="020B0504020202020204" pitchFamily="34" charset="0"/>
              <a:cs typeface="Segoe UI"/>
            </a:rPr>
            <a:t>Welcome Family staff follows up with families 2-3 weeks after the visit to support connection to community-based services and resources.</a:t>
          </a:r>
          <a:endParaRPr lang="en-US" sz="1300">
            <a:latin typeface="Avenir Next LT Pro" panose="020B0504020202020204" pitchFamily="34" charset="0"/>
          </a:endParaRPr>
        </a:p>
      </dgm:t>
    </dgm:pt>
    <dgm:pt modelId="{24EC309E-6CD6-4717-BC0E-514898979F1E}" type="parTrans" cxnId="{34CFBB2F-CEAA-46D0-9913-40CDEDC2A07C}">
      <dgm:prSet/>
      <dgm:spPr/>
      <dgm:t>
        <a:bodyPr/>
        <a:lstStyle/>
        <a:p>
          <a:endParaRPr lang="en-US">
            <a:latin typeface="Avenir Next LT Pro" panose="020B0504020202020204" pitchFamily="34" charset="0"/>
          </a:endParaRPr>
        </a:p>
      </dgm:t>
    </dgm:pt>
    <dgm:pt modelId="{7699F8B1-C0AF-4122-932F-E4FC3465DE8F}" type="sibTrans" cxnId="{34CFBB2F-CEAA-46D0-9913-40CDEDC2A07C}">
      <dgm:prSet/>
      <dgm:spPr/>
      <dgm:t>
        <a:bodyPr/>
        <a:lstStyle/>
        <a:p>
          <a:endParaRPr lang="en-US">
            <a:latin typeface="Avenir Next LT Pro" panose="020B0504020202020204" pitchFamily="34" charset="0"/>
          </a:endParaRPr>
        </a:p>
      </dgm:t>
    </dgm:pt>
    <dgm:pt modelId="{4D8F9C73-5473-4ED9-A2C3-5604561566CB}" type="pres">
      <dgm:prSet presAssocID="{65F7FAEA-7509-4BC7-B5F3-AB9131E86D2E}" presName="root" presStyleCnt="0">
        <dgm:presLayoutVars>
          <dgm:dir/>
          <dgm:animLvl val="lvl"/>
        </dgm:presLayoutVars>
      </dgm:prSet>
      <dgm:spPr/>
    </dgm:pt>
    <dgm:pt modelId="{8CFFA16E-58BC-403B-A06B-50C15E22EDDE}" type="pres">
      <dgm:prSet presAssocID="{65F7FAEA-7509-4BC7-B5F3-AB9131E86D2E}" presName="divider" presStyleCnt="0"/>
      <dgm:spPr/>
    </dgm:pt>
    <dgm:pt modelId="{2DE74CC5-0BA9-4C86-BE6E-7D0976DF183F}" type="pres">
      <dgm:prSet presAssocID="{65F7FAEA-7509-4BC7-B5F3-AB9131E86D2E}" presName="rectBar" presStyleLbl="dkBgShp" presStyleIdx="0" presStyleCnt="6"/>
      <dgm:spPr>
        <a:gradFill rotWithShape="0">
          <a:gsLst>
            <a:gs pos="0">
              <a:schemeClr val="accent1">
                <a:tint val="76000"/>
              </a:schemeClr>
            </a:gs>
            <a:gs pos="100000">
              <a:schemeClr val="accent1">
                <a:tint val="76000"/>
              </a:schemeClr>
            </a:gs>
          </a:gsLst>
          <a:lin ang="0" scaled="0"/>
        </a:gradFill>
        <a:ln>
          <a:noFill/>
        </a:ln>
        <a:effectLst/>
      </dgm:spPr>
    </dgm:pt>
    <dgm:pt modelId="{A39E650D-F299-4467-B10D-CD6E9729D0B7}" type="pres">
      <dgm:prSet presAssocID="{65F7FAEA-7509-4BC7-B5F3-AB9131E86D2E}" presName="chevronArrow" presStyleLbl="dkBgShp" presStyleIdx="1" presStyleCnt="6"/>
      <dgm:spPr>
        <a:gradFill rotWithShape="0">
          <a:gsLst>
            <a:gs pos="0">
              <a:schemeClr val="accent1">
                <a:tint val="76000"/>
              </a:schemeClr>
            </a:gs>
            <a:gs pos="100000">
              <a:schemeClr val="accent1">
                <a:tint val="76000"/>
              </a:schemeClr>
            </a:gs>
          </a:gsLst>
          <a:lin ang="0" scaled="0"/>
        </a:gradFill>
        <a:ln>
          <a:noFill/>
        </a:ln>
        <a:effectLst/>
      </dgm:spPr>
    </dgm:pt>
    <dgm:pt modelId="{BAE92165-8085-4268-BD04-A22140D15A53}" type="pres">
      <dgm:prSet presAssocID="{65F7FAEA-7509-4BC7-B5F3-AB9131E86D2E}" presName="nodes" presStyleCnt="0">
        <dgm:presLayoutVars>
          <dgm:chMax/>
          <dgm:chPref/>
          <dgm:animLvl val="lvl"/>
        </dgm:presLayoutVars>
      </dgm:prSet>
      <dgm:spPr/>
    </dgm:pt>
    <dgm:pt modelId="{AFE01F14-F16D-4DC0-BF97-C47D7ECA5852}" type="pres">
      <dgm:prSet presAssocID="{AC80AD13-0611-42B5-BED5-3BEA719D0CE1}" presName="composite" presStyleCnt="0"/>
      <dgm:spPr/>
    </dgm:pt>
    <dgm:pt modelId="{F2FCEEF5-92B9-4C64-8133-E7FABE5D67EE}" type="pres">
      <dgm:prSet presAssocID="{AC80AD13-0611-42B5-BED5-3BEA719D0CE1}" presName="DropPinPlaceHolder" presStyleCnt="0"/>
      <dgm:spPr/>
    </dgm:pt>
    <dgm:pt modelId="{ED2E6ABE-05D4-410F-A49F-7727F5EFD7E7}" type="pres">
      <dgm:prSet presAssocID="{AC80AD13-0611-42B5-BED5-3BEA719D0CE1}" presName="DropPin" presStyleLbl="alignNode1" presStyleIdx="0" presStyleCnt="4"/>
      <dgm:spPr/>
    </dgm:pt>
    <dgm:pt modelId="{7495EB29-21EE-4184-9455-DB34E200DECB}" type="pres">
      <dgm:prSet presAssocID="{AC80AD13-0611-42B5-BED5-3BEA719D0CE1}" presName="Ellipse" presStyleLbl="fgAcc1" presStyleIdx="0" presStyleCnt="4"/>
      <dgm:spPr/>
    </dgm:pt>
    <dgm:pt modelId="{1042AF31-D234-4CF1-9B66-AD8E815E2959}" type="pres">
      <dgm:prSet presAssocID="{AC80AD13-0611-42B5-BED5-3BEA719D0CE1}" presName="L2TextContainer" presStyleLbl="revTx" presStyleIdx="0" presStyleCnt="8">
        <dgm:presLayoutVars>
          <dgm:bulletEnabled val="1"/>
        </dgm:presLayoutVars>
      </dgm:prSet>
      <dgm:spPr/>
    </dgm:pt>
    <dgm:pt modelId="{7960AE80-AB37-4914-87C4-5896B9A75A4C}" type="pres">
      <dgm:prSet presAssocID="{AC80AD13-0611-42B5-BED5-3BEA719D0CE1}" presName="L1TextContainer" presStyleLbl="revTx" presStyleIdx="1" presStyleCnt="8">
        <dgm:presLayoutVars>
          <dgm:chMax val="1"/>
          <dgm:chPref val="1"/>
          <dgm:bulletEnabled val="1"/>
        </dgm:presLayoutVars>
      </dgm:prSet>
      <dgm:spPr/>
    </dgm:pt>
    <dgm:pt modelId="{F1F89E0A-F032-4208-A933-0F8F3DB0E5D2}" type="pres">
      <dgm:prSet presAssocID="{AC80AD13-0611-42B5-BED5-3BEA719D0CE1}" presName="ConnectLine" presStyleLbl="dkBgShp" presStyleIdx="2" presStyleCnt="6"/>
      <dgm:spPr/>
    </dgm:pt>
    <dgm:pt modelId="{CF6633C8-A2A3-4E7F-A050-8EE545732126}" type="pres">
      <dgm:prSet presAssocID="{AC80AD13-0611-42B5-BED5-3BEA719D0CE1}" presName="ConnectorPoint" presStyleCnt="0"/>
      <dgm:spPr/>
    </dgm:pt>
    <dgm:pt modelId="{0F355940-8CA2-48AE-8B7A-55FF26351710}" type="pres">
      <dgm:prSet presAssocID="{AC80AD13-0611-42B5-BED5-3BEA719D0CE1}" presName="Bullet" presStyleLbl="lnNode1" presStyleIdx="0" presStyleCnt="4"/>
      <dgm:spPr/>
    </dgm:pt>
    <dgm:pt modelId="{48671AF3-23DA-4589-B9D5-83665BF3EFF3}" type="pres">
      <dgm:prSet presAssocID="{AC80AD13-0611-42B5-BED5-3BEA719D0CE1}" presName="EmptyPlaceHolder" presStyleCnt="0"/>
      <dgm:spPr/>
    </dgm:pt>
    <dgm:pt modelId="{E43BC258-3029-4C48-BDFA-29EE6AC7C46C}" type="pres">
      <dgm:prSet presAssocID="{3884B847-8421-4741-9B50-397373E0E465}" presName="spaceBetweenRectangles" presStyleCnt="0"/>
      <dgm:spPr/>
    </dgm:pt>
    <dgm:pt modelId="{3DC25CEA-E376-4D17-A672-E038173BD4CA}" type="pres">
      <dgm:prSet presAssocID="{1960ED9E-0249-4F43-91A2-95E1B0E7A24B}" presName="composite" presStyleCnt="0"/>
      <dgm:spPr/>
    </dgm:pt>
    <dgm:pt modelId="{7A722B8B-5CDD-47A6-981E-0E4E10060AB0}" type="pres">
      <dgm:prSet presAssocID="{1960ED9E-0249-4F43-91A2-95E1B0E7A24B}" presName="DropPinPlaceHolder" presStyleCnt="0"/>
      <dgm:spPr/>
    </dgm:pt>
    <dgm:pt modelId="{C6D73A6B-8A5C-436A-BCDA-EE37936C2301}" type="pres">
      <dgm:prSet presAssocID="{1960ED9E-0249-4F43-91A2-95E1B0E7A24B}" presName="DropPin" presStyleLbl="alignNode1" presStyleIdx="1" presStyleCnt="4"/>
      <dgm:spPr/>
    </dgm:pt>
    <dgm:pt modelId="{074D7366-1A7B-40F3-BFBA-CAE15CA200D0}" type="pres">
      <dgm:prSet presAssocID="{1960ED9E-0249-4F43-91A2-95E1B0E7A24B}" presName="Ellipse" presStyleLbl="fgAcc1" presStyleIdx="1" presStyleCnt="4"/>
      <dgm:spPr/>
    </dgm:pt>
    <dgm:pt modelId="{D6F622E0-698A-4907-AAC2-D2D803BDD365}" type="pres">
      <dgm:prSet presAssocID="{1960ED9E-0249-4F43-91A2-95E1B0E7A24B}" presName="L2TextContainer" presStyleLbl="revTx" presStyleIdx="2" presStyleCnt="8">
        <dgm:presLayoutVars>
          <dgm:bulletEnabled val="1"/>
        </dgm:presLayoutVars>
      </dgm:prSet>
      <dgm:spPr/>
    </dgm:pt>
    <dgm:pt modelId="{E79B0CE3-581C-447A-8842-449E9829F2DD}" type="pres">
      <dgm:prSet presAssocID="{1960ED9E-0249-4F43-91A2-95E1B0E7A24B}" presName="L1TextContainer" presStyleLbl="revTx" presStyleIdx="3" presStyleCnt="8">
        <dgm:presLayoutVars>
          <dgm:chMax val="1"/>
          <dgm:chPref val="1"/>
          <dgm:bulletEnabled val="1"/>
        </dgm:presLayoutVars>
      </dgm:prSet>
      <dgm:spPr/>
    </dgm:pt>
    <dgm:pt modelId="{6B467BD6-9310-49B0-BE13-DE6FE2EFA5E2}" type="pres">
      <dgm:prSet presAssocID="{1960ED9E-0249-4F43-91A2-95E1B0E7A24B}" presName="ConnectLine" presStyleLbl="dkBgShp" presStyleIdx="3" presStyleCnt="6"/>
      <dgm:spPr/>
    </dgm:pt>
    <dgm:pt modelId="{21C536B1-8A8B-4975-A70A-88A36589C2E4}" type="pres">
      <dgm:prSet presAssocID="{1960ED9E-0249-4F43-91A2-95E1B0E7A24B}" presName="ConnectorPoint" presStyleCnt="0"/>
      <dgm:spPr/>
    </dgm:pt>
    <dgm:pt modelId="{DD87F6B7-A1C2-4912-ABD5-7D3E6B7D5679}" type="pres">
      <dgm:prSet presAssocID="{1960ED9E-0249-4F43-91A2-95E1B0E7A24B}" presName="Bullet" presStyleLbl="lnNode1" presStyleIdx="1" presStyleCnt="4"/>
      <dgm:spPr/>
    </dgm:pt>
    <dgm:pt modelId="{2182CD33-3714-4A46-9975-C4B6816BFBB6}" type="pres">
      <dgm:prSet presAssocID="{1960ED9E-0249-4F43-91A2-95E1B0E7A24B}" presName="EmptyPlaceHolder" presStyleCnt="0"/>
      <dgm:spPr/>
    </dgm:pt>
    <dgm:pt modelId="{0EBEC453-A65F-4406-86DC-8674A9286A8F}" type="pres">
      <dgm:prSet presAssocID="{3214AB48-7553-4C67-9C9D-6566664FFDB3}" presName="spaceBetweenRectangles" presStyleCnt="0"/>
      <dgm:spPr/>
    </dgm:pt>
    <dgm:pt modelId="{8097F01C-129B-40D6-9EF2-1F6FABE21B76}" type="pres">
      <dgm:prSet presAssocID="{700C111C-F9CB-4CC7-AB74-1705D6582714}" presName="composite" presStyleCnt="0"/>
      <dgm:spPr/>
    </dgm:pt>
    <dgm:pt modelId="{5AD7E11C-DDF1-4FF1-BFCB-B2BB18EFD204}" type="pres">
      <dgm:prSet presAssocID="{700C111C-F9CB-4CC7-AB74-1705D6582714}" presName="DropPinPlaceHolder" presStyleCnt="0"/>
      <dgm:spPr/>
    </dgm:pt>
    <dgm:pt modelId="{AB23EC7F-2A7E-46DD-8250-E6C7D9AB27D4}" type="pres">
      <dgm:prSet presAssocID="{700C111C-F9CB-4CC7-AB74-1705D6582714}" presName="DropPin" presStyleLbl="alignNode1" presStyleIdx="2" presStyleCnt="4"/>
      <dgm:spPr/>
    </dgm:pt>
    <dgm:pt modelId="{524840B4-7340-4090-9B9F-ABB292D3E39D}" type="pres">
      <dgm:prSet presAssocID="{700C111C-F9CB-4CC7-AB74-1705D6582714}" presName="Ellipse" presStyleLbl="fgAcc1" presStyleIdx="2" presStyleCnt="4"/>
      <dgm:spPr/>
    </dgm:pt>
    <dgm:pt modelId="{6DFA4234-7306-4E5B-8058-F86425025273}" type="pres">
      <dgm:prSet presAssocID="{700C111C-F9CB-4CC7-AB74-1705D6582714}" presName="L2TextContainer" presStyleLbl="revTx" presStyleIdx="4" presStyleCnt="8">
        <dgm:presLayoutVars>
          <dgm:bulletEnabled val="1"/>
        </dgm:presLayoutVars>
      </dgm:prSet>
      <dgm:spPr/>
    </dgm:pt>
    <dgm:pt modelId="{870759B6-8944-4DB9-88F5-C24946384C1B}" type="pres">
      <dgm:prSet presAssocID="{700C111C-F9CB-4CC7-AB74-1705D6582714}" presName="L1TextContainer" presStyleLbl="revTx" presStyleIdx="5" presStyleCnt="8" custLinFactNeighborX="-510" custLinFactNeighborY="-7639">
        <dgm:presLayoutVars>
          <dgm:chMax val="1"/>
          <dgm:chPref val="1"/>
          <dgm:bulletEnabled val="1"/>
        </dgm:presLayoutVars>
      </dgm:prSet>
      <dgm:spPr/>
    </dgm:pt>
    <dgm:pt modelId="{3768009D-D64D-4008-9083-11FABC713E91}" type="pres">
      <dgm:prSet presAssocID="{700C111C-F9CB-4CC7-AB74-1705D6582714}" presName="ConnectLine" presStyleLbl="dkBgShp" presStyleIdx="4" presStyleCnt="6"/>
      <dgm:spPr/>
    </dgm:pt>
    <dgm:pt modelId="{C4CB3332-93CB-4725-B269-8856D2D563DE}" type="pres">
      <dgm:prSet presAssocID="{700C111C-F9CB-4CC7-AB74-1705D6582714}" presName="ConnectorPoint" presStyleCnt="0"/>
      <dgm:spPr/>
    </dgm:pt>
    <dgm:pt modelId="{B74C734D-C8BD-4EF4-8981-E1D3A4A63167}" type="pres">
      <dgm:prSet presAssocID="{700C111C-F9CB-4CC7-AB74-1705D6582714}" presName="Bullet" presStyleLbl="lnNode1" presStyleIdx="2" presStyleCnt="4"/>
      <dgm:spPr/>
    </dgm:pt>
    <dgm:pt modelId="{65DCBB9D-8954-46D7-B14E-E70F32B29C04}" type="pres">
      <dgm:prSet presAssocID="{700C111C-F9CB-4CC7-AB74-1705D6582714}" presName="EmptyPlaceHolder" presStyleCnt="0"/>
      <dgm:spPr/>
    </dgm:pt>
    <dgm:pt modelId="{8E99FEAD-FB7E-48A4-BBFB-388AE4EAD816}" type="pres">
      <dgm:prSet presAssocID="{67ABB367-9A56-45A8-8D0C-22D41E84E62A}" presName="spaceBetweenRectangles" presStyleCnt="0"/>
      <dgm:spPr/>
    </dgm:pt>
    <dgm:pt modelId="{A3B67C50-3D3C-487A-908E-DA033BC4A358}" type="pres">
      <dgm:prSet presAssocID="{A68EC3D4-534C-4CA6-80B4-735909E99288}" presName="composite" presStyleCnt="0"/>
      <dgm:spPr/>
    </dgm:pt>
    <dgm:pt modelId="{5D8493A7-2ED0-4815-BA9E-3ED7E8863629}" type="pres">
      <dgm:prSet presAssocID="{A68EC3D4-534C-4CA6-80B4-735909E99288}" presName="DropPinPlaceHolder" presStyleCnt="0"/>
      <dgm:spPr/>
    </dgm:pt>
    <dgm:pt modelId="{7D119040-F5E9-4032-A76F-542D3E8EBEBD}" type="pres">
      <dgm:prSet presAssocID="{A68EC3D4-534C-4CA6-80B4-735909E99288}" presName="DropPin" presStyleLbl="alignNode1" presStyleIdx="3" presStyleCnt="4"/>
      <dgm:spPr/>
    </dgm:pt>
    <dgm:pt modelId="{CFBB7D5D-6325-494D-9838-92DBE8F8123A}" type="pres">
      <dgm:prSet presAssocID="{A68EC3D4-534C-4CA6-80B4-735909E99288}" presName="Ellipse" presStyleLbl="fgAcc1" presStyleIdx="3" presStyleCnt="4"/>
      <dgm:spPr/>
    </dgm:pt>
    <dgm:pt modelId="{9977D5D9-A09C-484B-894E-251B7D7315B8}" type="pres">
      <dgm:prSet presAssocID="{A68EC3D4-534C-4CA6-80B4-735909E99288}" presName="L2TextContainer" presStyleLbl="revTx" presStyleIdx="6" presStyleCnt="8">
        <dgm:presLayoutVars>
          <dgm:bulletEnabled val="1"/>
        </dgm:presLayoutVars>
      </dgm:prSet>
      <dgm:spPr/>
    </dgm:pt>
    <dgm:pt modelId="{681FB786-6BFB-49E8-BA69-DB24FAAEAE2A}" type="pres">
      <dgm:prSet presAssocID="{A68EC3D4-534C-4CA6-80B4-735909E99288}" presName="L1TextContainer" presStyleLbl="revTx" presStyleIdx="7" presStyleCnt="8">
        <dgm:presLayoutVars>
          <dgm:chMax val="1"/>
          <dgm:chPref val="1"/>
          <dgm:bulletEnabled val="1"/>
        </dgm:presLayoutVars>
      </dgm:prSet>
      <dgm:spPr/>
    </dgm:pt>
    <dgm:pt modelId="{03F8D908-3AFE-4E35-A06A-E72DF5FCDA0D}" type="pres">
      <dgm:prSet presAssocID="{A68EC3D4-534C-4CA6-80B4-735909E99288}" presName="ConnectLine" presStyleLbl="dkBgShp" presStyleIdx="5" presStyleCnt="6"/>
      <dgm:spPr/>
    </dgm:pt>
    <dgm:pt modelId="{9743EE49-13DE-48E7-9A8A-3FE48D10F186}" type="pres">
      <dgm:prSet presAssocID="{A68EC3D4-534C-4CA6-80B4-735909E99288}" presName="ConnectorPoint" presStyleCnt="0"/>
      <dgm:spPr/>
    </dgm:pt>
    <dgm:pt modelId="{3FE2433B-A380-4A99-A70F-987D0DB3A028}" type="pres">
      <dgm:prSet presAssocID="{A68EC3D4-534C-4CA6-80B4-735909E99288}" presName="Bullet" presStyleLbl="lnNode1" presStyleIdx="3" presStyleCnt="4"/>
      <dgm:spPr/>
    </dgm:pt>
    <dgm:pt modelId="{3F781B71-4737-4B09-9D6B-0E9C979C0433}" type="pres">
      <dgm:prSet presAssocID="{A68EC3D4-534C-4CA6-80B4-735909E99288}" presName="EmptyPlaceHolder" presStyleCnt="0"/>
      <dgm:spPr/>
    </dgm:pt>
  </dgm:ptLst>
  <dgm:cxnLst>
    <dgm:cxn modelId="{B9140105-F6DA-4DED-91BC-751853877A34}" type="presOf" srcId="{700C111C-F9CB-4CC7-AB74-1705D6582714}" destId="{870759B6-8944-4DB9-88F5-C24946384C1B}" srcOrd="0" destOrd="0" presId="urn:microsoft.com/office/officeart/2024/layout/BulletTimeline"/>
    <dgm:cxn modelId="{15A16E1C-3A71-464C-880C-8A3FD75437E9}" type="presOf" srcId="{35AE0B17-B302-4363-912F-C982ACC5AEBE}" destId="{1042AF31-D234-4CF1-9B66-AD8E815E2959}" srcOrd="0" destOrd="0" presId="urn:microsoft.com/office/officeart/2024/layout/BulletTimeline"/>
    <dgm:cxn modelId="{22740821-B04D-4396-83E0-E9D599B8854E}" type="presOf" srcId="{1960ED9E-0249-4F43-91A2-95E1B0E7A24B}" destId="{E79B0CE3-581C-447A-8842-449E9829F2DD}" srcOrd="0" destOrd="0" presId="urn:microsoft.com/office/officeart/2024/layout/BulletTimeline"/>
    <dgm:cxn modelId="{E7661C24-6B67-49CF-AFAA-17EC2A016080}" srcId="{65F7FAEA-7509-4BC7-B5F3-AB9131E86D2E}" destId="{1960ED9E-0249-4F43-91A2-95E1B0E7A24B}" srcOrd="1" destOrd="0" parTransId="{4CAF0508-9EFC-4B6A-9432-13592221ED6C}" sibTransId="{3214AB48-7553-4C67-9C9D-6566664FFDB3}"/>
    <dgm:cxn modelId="{42188B2C-9A93-4664-8E69-686BFFDD4038}" type="presOf" srcId="{AC80AD13-0611-42B5-BED5-3BEA719D0CE1}" destId="{7960AE80-AB37-4914-87C4-5896B9A75A4C}" srcOrd="0" destOrd="0" presId="urn:microsoft.com/office/officeart/2024/layout/BulletTimeline"/>
    <dgm:cxn modelId="{DB88DD2D-9738-41E9-BCA2-7853E267162A}" type="presOf" srcId="{A68EC3D4-534C-4CA6-80B4-735909E99288}" destId="{681FB786-6BFB-49E8-BA69-DB24FAAEAE2A}" srcOrd="0" destOrd="0" presId="urn:microsoft.com/office/officeart/2024/layout/BulletTimeline"/>
    <dgm:cxn modelId="{34CFBB2F-CEAA-46D0-9913-40CDEDC2A07C}" srcId="{A68EC3D4-534C-4CA6-80B4-735909E99288}" destId="{3CECE5B6-09CF-4BAC-A71E-7DE6CF93ADAC}" srcOrd="0" destOrd="0" parTransId="{24EC309E-6CD6-4717-BC0E-514898979F1E}" sibTransId="{7699F8B1-C0AF-4122-932F-E4FC3465DE8F}"/>
    <dgm:cxn modelId="{80830942-E879-4B9E-BA29-882AC7DCE945}" srcId="{700C111C-F9CB-4CC7-AB74-1705D6582714}" destId="{5FDC9F32-9D0F-4206-8002-35B2EDE653CD}" srcOrd="0" destOrd="0" parTransId="{FD3544E9-A179-4820-83BA-47FA918F4AC3}" sibTransId="{E1CC1F8E-7A5D-46EF-A513-697F679F2ED4}"/>
    <dgm:cxn modelId="{5A45AC48-8A4D-4DF6-A3DF-486FEB6AE01B}" srcId="{65F7FAEA-7509-4BC7-B5F3-AB9131E86D2E}" destId="{700C111C-F9CB-4CC7-AB74-1705D6582714}" srcOrd="2" destOrd="0" parTransId="{C169812B-6E4D-4965-A7BB-2114E2721103}" sibTransId="{67ABB367-9A56-45A8-8D0C-22D41E84E62A}"/>
    <dgm:cxn modelId="{18D25350-A7B1-4656-BE0D-DA92DD953D3A}" type="presOf" srcId="{65F7FAEA-7509-4BC7-B5F3-AB9131E86D2E}" destId="{4D8F9C73-5473-4ED9-A2C3-5604561566CB}" srcOrd="0" destOrd="0" presId="urn:microsoft.com/office/officeart/2024/layout/BulletTimeline"/>
    <dgm:cxn modelId="{8FC06196-E792-425E-A149-CCC73C6F72D5}" srcId="{65F7FAEA-7509-4BC7-B5F3-AB9131E86D2E}" destId="{AC80AD13-0611-42B5-BED5-3BEA719D0CE1}" srcOrd="0" destOrd="0" parTransId="{40C9BE65-B1B2-46C0-947F-29B2605F37D5}" sibTransId="{3884B847-8421-4741-9B50-397373E0E465}"/>
    <dgm:cxn modelId="{2F6709B6-7CEC-4936-9A23-6F5B49A0F31F}" type="presOf" srcId="{53739494-4815-4DF8-A648-DD7D856C5540}" destId="{D6F622E0-698A-4907-AAC2-D2D803BDD365}" srcOrd="0" destOrd="0" presId="urn:microsoft.com/office/officeart/2024/layout/BulletTimeline"/>
    <dgm:cxn modelId="{768B51D2-2751-4B31-99A3-2E79BB1FACBB}" type="presOf" srcId="{3CECE5B6-09CF-4BAC-A71E-7DE6CF93ADAC}" destId="{9977D5D9-A09C-484B-894E-251B7D7315B8}" srcOrd="0" destOrd="0" presId="urn:microsoft.com/office/officeart/2024/layout/BulletTimeline"/>
    <dgm:cxn modelId="{39431CEB-63FE-4EFC-B736-5F0C9BD46776}" srcId="{65F7FAEA-7509-4BC7-B5F3-AB9131E86D2E}" destId="{A68EC3D4-534C-4CA6-80B4-735909E99288}" srcOrd="3" destOrd="0" parTransId="{2D047083-8D1C-40A3-8583-D2637E8E96F9}" sibTransId="{5E04B3B9-9B77-4FD3-9CC4-BBDD43278A08}"/>
    <dgm:cxn modelId="{D1DD12EE-84D4-4778-B508-CF9B5B5FFA58}" srcId="{1960ED9E-0249-4F43-91A2-95E1B0E7A24B}" destId="{53739494-4815-4DF8-A648-DD7D856C5540}" srcOrd="0" destOrd="0" parTransId="{77292324-D604-4A2B-B558-17451A2B144E}" sibTransId="{1210B509-0680-4334-BC88-42D4F25B15F0}"/>
    <dgm:cxn modelId="{8E99D3F2-F33A-470F-9C93-4D7D7966DC4A}" srcId="{AC80AD13-0611-42B5-BED5-3BEA719D0CE1}" destId="{35AE0B17-B302-4363-912F-C982ACC5AEBE}" srcOrd="0" destOrd="0" parTransId="{C9DFCBAD-8406-4712-A4B5-44C0549BF7CC}" sibTransId="{612E510E-7A14-49D3-845E-1B6221199469}"/>
    <dgm:cxn modelId="{5A86BFFC-54A5-454D-8010-E2F070944565}" type="presOf" srcId="{5FDC9F32-9D0F-4206-8002-35B2EDE653CD}" destId="{6DFA4234-7306-4E5B-8058-F86425025273}" srcOrd="0" destOrd="0" presId="urn:microsoft.com/office/officeart/2024/layout/BulletTimeline"/>
    <dgm:cxn modelId="{234D8F93-3100-4D40-A4D1-2D22B8EF0548}" type="presParOf" srcId="{4D8F9C73-5473-4ED9-A2C3-5604561566CB}" destId="{8CFFA16E-58BC-403B-A06B-50C15E22EDDE}" srcOrd="0" destOrd="0" presId="urn:microsoft.com/office/officeart/2024/layout/BulletTimeline"/>
    <dgm:cxn modelId="{19EAC3A2-3A10-4271-98EE-31264DFB5228}" type="presParOf" srcId="{8CFFA16E-58BC-403B-A06B-50C15E22EDDE}" destId="{2DE74CC5-0BA9-4C86-BE6E-7D0976DF183F}" srcOrd="0" destOrd="0" presId="urn:microsoft.com/office/officeart/2024/layout/BulletTimeline"/>
    <dgm:cxn modelId="{45301461-C8D5-4582-9723-507010DFC333}" type="presParOf" srcId="{8CFFA16E-58BC-403B-A06B-50C15E22EDDE}" destId="{A39E650D-F299-4467-B10D-CD6E9729D0B7}" srcOrd="1" destOrd="0" presId="urn:microsoft.com/office/officeart/2024/layout/BulletTimeline"/>
    <dgm:cxn modelId="{EF0FCC6B-2557-4068-B206-AD4D5313564D}" type="presParOf" srcId="{4D8F9C73-5473-4ED9-A2C3-5604561566CB}" destId="{BAE92165-8085-4268-BD04-A22140D15A53}" srcOrd="1" destOrd="0" presId="urn:microsoft.com/office/officeart/2024/layout/BulletTimeline"/>
    <dgm:cxn modelId="{8F269D41-4BE9-46E6-B8C3-C5957B1A0201}" type="presParOf" srcId="{BAE92165-8085-4268-BD04-A22140D15A53}" destId="{AFE01F14-F16D-4DC0-BF97-C47D7ECA5852}" srcOrd="0" destOrd="0" presId="urn:microsoft.com/office/officeart/2024/layout/BulletTimeline"/>
    <dgm:cxn modelId="{7A6253F8-A96D-4156-811E-0F3C0A31CB7A}" type="presParOf" srcId="{AFE01F14-F16D-4DC0-BF97-C47D7ECA5852}" destId="{F2FCEEF5-92B9-4C64-8133-E7FABE5D67EE}" srcOrd="0" destOrd="0" presId="urn:microsoft.com/office/officeart/2024/layout/BulletTimeline"/>
    <dgm:cxn modelId="{3F97F48D-F0F1-4F16-BB20-8BB7C2B56B2A}" type="presParOf" srcId="{F2FCEEF5-92B9-4C64-8133-E7FABE5D67EE}" destId="{ED2E6ABE-05D4-410F-A49F-7727F5EFD7E7}" srcOrd="0" destOrd="0" presId="urn:microsoft.com/office/officeart/2024/layout/BulletTimeline"/>
    <dgm:cxn modelId="{A45ACAB0-4D0E-4ED3-BB67-4E5F604F64CF}" type="presParOf" srcId="{F2FCEEF5-92B9-4C64-8133-E7FABE5D67EE}" destId="{7495EB29-21EE-4184-9455-DB34E200DECB}" srcOrd="1" destOrd="0" presId="urn:microsoft.com/office/officeart/2024/layout/BulletTimeline"/>
    <dgm:cxn modelId="{C28CEDA2-37E2-40F7-98FC-6D5CBB0441BB}" type="presParOf" srcId="{AFE01F14-F16D-4DC0-BF97-C47D7ECA5852}" destId="{1042AF31-D234-4CF1-9B66-AD8E815E2959}" srcOrd="1" destOrd="0" presId="urn:microsoft.com/office/officeart/2024/layout/BulletTimeline"/>
    <dgm:cxn modelId="{D616D4F1-7E87-4D60-ACC0-5A358B1B8AE6}" type="presParOf" srcId="{AFE01F14-F16D-4DC0-BF97-C47D7ECA5852}" destId="{7960AE80-AB37-4914-87C4-5896B9A75A4C}" srcOrd="2" destOrd="0" presId="urn:microsoft.com/office/officeart/2024/layout/BulletTimeline"/>
    <dgm:cxn modelId="{85A2DC12-1408-4728-9285-9EEF06B5951D}" type="presParOf" srcId="{AFE01F14-F16D-4DC0-BF97-C47D7ECA5852}" destId="{F1F89E0A-F032-4208-A933-0F8F3DB0E5D2}" srcOrd="3" destOrd="0" presId="urn:microsoft.com/office/officeart/2024/layout/BulletTimeline"/>
    <dgm:cxn modelId="{507D85B2-6947-4384-AF71-58B46A542EA2}" type="presParOf" srcId="{AFE01F14-F16D-4DC0-BF97-C47D7ECA5852}" destId="{CF6633C8-A2A3-4E7F-A050-8EE545732126}" srcOrd="4" destOrd="0" presId="urn:microsoft.com/office/officeart/2024/layout/BulletTimeline"/>
    <dgm:cxn modelId="{88646BB1-6CCB-4DD5-97AA-505D76D5406B}" type="presParOf" srcId="{CF6633C8-A2A3-4E7F-A050-8EE545732126}" destId="{0F355940-8CA2-48AE-8B7A-55FF26351710}" srcOrd="0" destOrd="0" presId="urn:microsoft.com/office/officeart/2024/layout/BulletTimeline"/>
    <dgm:cxn modelId="{4916E6D3-3741-43B7-ADE9-9ABD29181638}" type="presParOf" srcId="{AFE01F14-F16D-4DC0-BF97-C47D7ECA5852}" destId="{48671AF3-23DA-4589-B9D5-83665BF3EFF3}" srcOrd="5" destOrd="0" presId="urn:microsoft.com/office/officeart/2024/layout/BulletTimeline"/>
    <dgm:cxn modelId="{E108F9BB-3FCC-4C3C-99B8-FA1513E3D25D}" type="presParOf" srcId="{BAE92165-8085-4268-BD04-A22140D15A53}" destId="{E43BC258-3029-4C48-BDFA-29EE6AC7C46C}" srcOrd="1" destOrd="0" presId="urn:microsoft.com/office/officeart/2024/layout/BulletTimeline"/>
    <dgm:cxn modelId="{4B589775-5257-47C7-BE5A-1C8EB6570B98}" type="presParOf" srcId="{BAE92165-8085-4268-BD04-A22140D15A53}" destId="{3DC25CEA-E376-4D17-A672-E038173BD4CA}" srcOrd="2" destOrd="0" presId="urn:microsoft.com/office/officeart/2024/layout/BulletTimeline"/>
    <dgm:cxn modelId="{3A030355-5034-4559-B768-A9973DFC2B4E}" type="presParOf" srcId="{3DC25CEA-E376-4D17-A672-E038173BD4CA}" destId="{7A722B8B-5CDD-47A6-981E-0E4E10060AB0}" srcOrd="0" destOrd="0" presId="urn:microsoft.com/office/officeart/2024/layout/BulletTimeline"/>
    <dgm:cxn modelId="{F31B9C76-EA12-4190-AACE-6C38230EE088}" type="presParOf" srcId="{7A722B8B-5CDD-47A6-981E-0E4E10060AB0}" destId="{C6D73A6B-8A5C-436A-BCDA-EE37936C2301}" srcOrd="0" destOrd="0" presId="urn:microsoft.com/office/officeart/2024/layout/BulletTimeline"/>
    <dgm:cxn modelId="{152E8B49-158A-473D-AAE7-4069878686B2}" type="presParOf" srcId="{7A722B8B-5CDD-47A6-981E-0E4E10060AB0}" destId="{074D7366-1A7B-40F3-BFBA-CAE15CA200D0}" srcOrd="1" destOrd="0" presId="urn:microsoft.com/office/officeart/2024/layout/BulletTimeline"/>
    <dgm:cxn modelId="{062D5AAC-42AB-4823-A448-FB7EF23FB667}" type="presParOf" srcId="{3DC25CEA-E376-4D17-A672-E038173BD4CA}" destId="{D6F622E0-698A-4907-AAC2-D2D803BDD365}" srcOrd="1" destOrd="0" presId="urn:microsoft.com/office/officeart/2024/layout/BulletTimeline"/>
    <dgm:cxn modelId="{E3242EC6-2E4E-4560-B223-5F78D6970938}" type="presParOf" srcId="{3DC25CEA-E376-4D17-A672-E038173BD4CA}" destId="{E79B0CE3-581C-447A-8842-449E9829F2DD}" srcOrd="2" destOrd="0" presId="urn:microsoft.com/office/officeart/2024/layout/BulletTimeline"/>
    <dgm:cxn modelId="{83B97311-AED6-4608-856C-520B63F15CEE}" type="presParOf" srcId="{3DC25CEA-E376-4D17-A672-E038173BD4CA}" destId="{6B467BD6-9310-49B0-BE13-DE6FE2EFA5E2}" srcOrd="3" destOrd="0" presId="urn:microsoft.com/office/officeart/2024/layout/BulletTimeline"/>
    <dgm:cxn modelId="{6185D2DC-7371-4F57-9A2E-FA21C336A653}" type="presParOf" srcId="{3DC25CEA-E376-4D17-A672-E038173BD4CA}" destId="{21C536B1-8A8B-4975-A70A-88A36589C2E4}" srcOrd="4" destOrd="0" presId="urn:microsoft.com/office/officeart/2024/layout/BulletTimeline"/>
    <dgm:cxn modelId="{F1E71E8D-C5F2-45A2-B265-E3E23489DB00}" type="presParOf" srcId="{21C536B1-8A8B-4975-A70A-88A36589C2E4}" destId="{DD87F6B7-A1C2-4912-ABD5-7D3E6B7D5679}" srcOrd="0" destOrd="0" presId="urn:microsoft.com/office/officeart/2024/layout/BulletTimeline"/>
    <dgm:cxn modelId="{D541AA15-B4DB-44F1-A91D-FB080A50D7BA}" type="presParOf" srcId="{3DC25CEA-E376-4D17-A672-E038173BD4CA}" destId="{2182CD33-3714-4A46-9975-C4B6816BFBB6}" srcOrd="5" destOrd="0" presId="urn:microsoft.com/office/officeart/2024/layout/BulletTimeline"/>
    <dgm:cxn modelId="{81596432-DBE7-431B-AAB0-990021EA772A}" type="presParOf" srcId="{BAE92165-8085-4268-BD04-A22140D15A53}" destId="{0EBEC453-A65F-4406-86DC-8674A9286A8F}" srcOrd="3" destOrd="0" presId="urn:microsoft.com/office/officeart/2024/layout/BulletTimeline"/>
    <dgm:cxn modelId="{4FC9F292-7A0C-41FB-90EB-3AB95E4C30F5}" type="presParOf" srcId="{BAE92165-8085-4268-BD04-A22140D15A53}" destId="{8097F01C-129B-40D6-9EF2-1F6FABE21B76}" srcOrd="4" destOrd="0" presId="urn:microsoft.com/office/officeart/2024/layout/BulletTimeline"/>
    <dgm:cxn modelId="{A523FCB0-690E-43CA-AE46-2A4AB59AC6E9}" type="presParOf" srcId="{8097F01C-129B-40D6-9EF2-1F6FABE21B76}" destId="{5AD7E11C-DDF1-4FF1-BFCB-B2BB18EFD204}" srcOrd="0" destOrd="0" presId="urn:microsoft.com/office/officeart/2024/layout/BulletTimeline"/>
    <dgm:cxn modelId="{CFAB0A75-8456-4F6F-A864-AC712FCC0A13}" type="presParOf" srcId="{5AD7E11C-DDF1-4FF1-BFCB-B2BB18EFD204}" destId="{AB23EC7F-2A7E-46DD-8250-E6C7D9AB27D4}" srcOrd="0" destOrd="0" presId="urn:microsoft.com/office/officeart/2024/layout/BulletTimeline"/>
    <dgm:cxn modelId="{5EEDE298-CC9D-45A0-BA15-CED2D8A60B79}" type="presParOf" srcId="{5AD7E11C-DDF1-4FF1-BFCB-B2BB18EFD204}" destId="{524840B4-7340-4090-9B9F-ABB292D3E39D}" srcOrd="1" destOrd="0" presId="urn:microsoft.com/office/officeart/2024/layout/BulletTimeline"/>
    <dgm:cxn modelId="{13BCB044-738A-4C45-A2F9-688551816735}" type="presParOf" srcId="{8097F01C-129B-40D6-9EF2-1F6FABE21B76}" destId="{6DFA4234-7306-4E5B-8058-F86425025273}" srcOrd="1" destOrd="0" presId="urn:microsoft.com/office/officeart/2024/layout/BulletTimeline"/>
    <dgm:cxn modelId="{EAF4BED2-304E-4DC4-A1A8-3A7882393190}" type="presParOf" srcId="{8097F01C-129B-40D6-9EF2-1F6FABE21B76}" destId="{870759B6-8944-4DB9-88F5-C24946384C1B}" srcOrd="2" destOrd="0" presId="urn:microsoft.com/office/officeart/2024/layout/BulletTimeline"/>
    <dgm:cxn modelId="{F3B55E99-A474-4A42-992D-1F6D32A84828}" type="presParOf" srcId="{8097F01C-129B-40D6-9EF2-1F6FABE21B76}" destId="{3768009D-D64D-4008-9083-11FABC713E91}" srcOrd="3" destOrd="0" presId="urn:microsoft.com/office/officeart/2024/layout/BulletTimeline"/>
    <dgm:cxn modelId="{8BF5E695-00A9-4D5E-8A3A-A1F6AC7E6E9F}" type="presParOf" srcId="{8097F01C-129B-40D6-9EF2-1F6FABE21B76}" destId="{C4CB3332-93CB-4725-B269-8856D2D563DE}" srcOrd="4" destOrd="0" presId="urn:microsoft.com/office/officeart/2024/layout/BulletTimeline"/>
    <dgm:cxn modelId="{022D198F-6394-4AA8-BC86-402DDE50E584}" type="presParOf" srcId="{C4CB3332-93CB-4725-B269-8856D2D563DE}" destId="{B74C734D-C8BD-4EF4-8981-E1D3A4A63167}" srcOrd="0" destOrd="0" presId="urn:microsoft.com/office/officeart/2024/layout/BulletTimeline"/>
    <dgm:cxn modelId="{E2E8791D-382D-4B71-9DE5-EA375E1862CF}" type="presParOf" srcId="{8097F01C-129B-40D6-9EF2-1F6FABE21B76}" destId="{65DCBB9D-8954-46D7-B14E-E70F32B29C04}" srcOrd="5" destOrd="0" presId="urn:microsoft.com/office/officeart/2024/layout/BulletTimeline"/>
    <dgm:cxn modelId="{1DF8564E-8479-4151-B8EA-E82F3D888182}" type="presParOf" srcId="{BAE92165-8085-4268-BD04-A22140D15A53}" destId="{8E99FEAD-FB7E-48A4-BBFB-388AE4EAD816}" srcOrd="5" destOrd="0" presId="urn:microsoft.com/office/officeart/2024/layout/BulletTimeline"/>
    <dgm:cxn modelId="{AB099B3E-9385-44C5-AC56-59B63058B294}" type="presParOf" srcId="{BAE92165-8085-4268-BD04-A22140D15A53}" destId="{A3B67C50-3D3C-487A-908E-DA033BC4A358}" srcOrd="6" destOrd="0" presId="urn:microsoft.com/office/officeart/2024/layout/BulletTimeline"/>
    <dgm:cxn modelId="{6266B4A5-F2B9-4850-B665-F3B2CB02094C}" type="presParOf" srcId="{A3B67C50-3D3C-487A-908E-DA033BC4A358}" destId="{5D8493A7-2ED0-4815-BA9E-3ED7E8863629}" srcOrd="0" destOrd="0" presId="urn:microsoft.com/office/officeart/2024/layout/BulletTimeline"/>
    <dgm:cxn modelId="{0F4BA86E-9C2D-49FC-A32C-B0F5EEFE9512}" type="presParOf" srcId="{5D8493A7-2ED0-4815-BA9E-3ED7E8863629}" destId="{7D119040-F5E9-4032-A76F-542D3E8EBEBD}" srcOrd="0" destOrd="0" presId="urn:microsoft.com/office/officeart/2024/layout/BulletTimeline"/>
    <dgm:cxn modelId="{978343B4-9439-4CE5-9CCD-0E4BE1786713}" type="presParOf" srcId="{5D8493A7-2ED0-4815-BA9E-3ED7E8863629}" destId="{CFBB7D5D-6325-494D-9838-92DBE8F8123A}" srcOrd="1" destOrd="0" presId="urn:microsoft.com/office/officeart/2024/layout/BulletTimeline"/>
    <dgm:cxn modelId="{22DE6C52-FAFB-4458-B9FE-DBDD38A6A3EE}" type="presParOf" srcId="{A3B67C50-3D3C-487A-908E-DA033BC4A358}" destId="{9977D5D9-A09C-484B-894E-251B7D7315B8}" srcOrd="1" destOrd="0" presId="urn:microsoft.com/office/officeart/2024/layout/BulletTimeline"/>
    <dgm:cxn modelId="{A5430FBF-5138-4DCA-B036-79F4DF50B9F6}" type="presParOf" srcId="{A3B67C50-3D3C-487A-908E-DA033BC4A358}" destId="{681FB786-6BFB-49E8-BA69-DB24FAAEAE2A}" srcOrd="2" destOrd="0" presId="urn:microsoft.com/office/officeart/2024/layout/BulletTimeline"/>
    <dgm:cxn modelId="{D5B03EFC-5819-4613-980D-816AD3E9FF88}" type="presParOf" srcId="{A3B67C50-3D3C-487A-908E-DA033BC4A358}" destId="{03F8D908-3AFE-4E35-A06A-E72DF5FCDA0D}" srcOrd="3" destOrd="0" presId="urn:microsoft.com/office/officeart/2024/layout/BulletTimeline"/>
    <dgm:cxn modelId="{5E9C90F4-8D46-45F4-B96C-B30B04E85904}" type="presParOf" srcId="{A3B67C50-3D3C-487A-908E-DA033BC4A358}" destId="{9743EE49-13DE-48E7-9A8A-3FE48D10F186}" srcOrd="4" destOrd="0" presId="urn:microsoft.com/office/officeart/2024/layout/BulletTimeline"/>
    <dgm:cxn modelId="{FD1E5F59-E8E6-42E5-8B93-31D479D1972F}" type="presParOf" srcId="{9743EE49-13DE-48E7-9A8A-3FE48D10F186}" destId="{3FE2433B-A380-4A99-A70F-987D0DB3A028}" srcOrd="0" destOrd="0" presId="urn:microsoft.com/office/officeart/2024/layout/BulletTimeline"/>
    <dgm:cxn modelId="{33912DDF-B5BE-4268-A69A-05355E26AADC}" type="presParOf" srcId="{A3B67C50-3D3C-487A-908E-DA033BC4A358}" destId="{3F781B71-4737-4B09-9D6B-0E9C979C0433}" srcOrd="5" destOrd="0" presId="urn:microsoft.com/office/officeart/2024/layout/Bulle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E74CC5-0BA9-4C86-BE6E-7D0976DF183F}">
      <dsp:nvSpPr>
        <dsp:cNvPr id="0" name=""/>
        <dsp:cNvSpPr/>
      </dsp:nvSpPr>
      <dsp:spPr>
        <a:xfrm>
          <a:off x="0" y="2185751"/>
          <a:ext cx="10448558" cy="44156"/>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A39E650D-F299-4467-B10D-CD6E9729D0B7}">
      <dsp:nvSpPr>
        <dsp:cNvPr id="0" name=""/>
        <dsp:cNvSpPr/>
      </dsp:nvSpPr>
      <dsp:spPr>
        <a:xfrm>
          <a:off x="10225581" y="2031203"/>
          <a:ext cx="264939" cy="353252"/>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1042AF31-D234-4CF1-9B66-AD8E815E2959}">
      <dsp:nvSpPr>
        <dsp:cNvPr id="0" name=""/>
        <dsp:cNvSpPr/>
      </dsp:nvSpPr>
      <dsp:spPr>
        <a:xfrm>
          <a:off x="566485" y="1006770"/>
          <a:ext cx="3482002" cy="1024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latin typeface="Avenir Next LT Pro" panose="020B0504020202020204" pitchFamily="34" charset="0"/>
            </a:rPr>
            <a:t>Families may hear about Welcome family in their communities, during a prenatal visit, </a:t>
          </a:r>
          <a:r>
            <a:rPr lang="en-US" sz="1300" kern="1200" err="1">
              <a:latin typeface="Avenir Next LT Pro" panose="020B0504020202020204" pitchFamily="34" charset="0"/>
            </a:rPr>
            <a:t>etc</a:t>
          </a:r>
          <a:r>
            <a:rPr lang="en-US" sz="1300" kern="1200">
              <a:latin typeface="Avenir Next LT Pro" panose="020B0504020202020204" pitchFamily="34" charset="0"/>
            </a:rPr>
            <a:t> and make a referral </a:t>
          </a:r>
          <a:r>
            <a:rPr lang="en-US" sz="1300" b="1" kern="1200">
              <a:latin typeface="Avenir Next LT Pro" panose="020B0504020202020204" pitchFamily="34" charset="0"/>
            </a:rPr>
            <a:t>into </a:t>
          </a:r>
          <a:r>
            <a:rPr lang="en-US" sz="1300" b="0" kern="1200">
              <a:latin typeface="Avenir Next LT Pro" panose="020B0504020202020204" pitchFamily="34" charset="0"/>
            </a:rPr>
            <a:t>the Welcome Family system.</a:t>
          </a:r>
          <a:endParaRPr lang="en-US" sz="1300" kern="1200">
            <a:latin typeface="Avenir Next LT Pro" panose="020B0504020202020204" pitchFamily="34" charset="0"/>
          </a:endParaRPr>
        </a:p>
      </dsp:txBody>
      <dsp:txXfrm>
        <a:off x="566485" y="1006770"/>
        <a:ext cx="3482002" cy="1024433"/>
      </dsp:txXfrm>
    </dsp:sp>
    <dsp:sp modelId="{7960AE80-AB37-4914-87C4-5896B9A75A4C}">
      <dsp:nvSpPr>
        <dsp:cNvPr id="0" name=""/>
        <dsp:cNvSpPr/>
      </dsp:nvSpPr>
      <dsp:spPr>
        <a:xfrm>
          <a:off x="566485" y="476891"/>
          <a:ext cx="3482002" cy="529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latin typeface="Avenir Next LT Pro" panose="020B0504020202020204" pitchFamily="34" charset="0"/>
            </a:rPr>
            <a:t>Prenatal Period</a:t>
          </a:r>
        </a:p>
      </dsp:txBody>
      <dsp:txXfrm>
        <a:off x="566485" y="476891"/>
        <a:ext cx="3482002" cy="529879"/>
      </dsp:txXfrm>
    </dsp:sp>
    <dsp:sp modelId="{F1F89E0A-F032-4208-A933-0F8F3DB0E5D2}">
      <dsp:nvSpPr>
        <dsp:cNvPr id="0" name=""/>
        <dsp:cNvSpPr/>
      </dsp:nvSpPr>
      <dsp:spPr>
        <a:xfrm>
          <a:off x="266220" y="441565"/>
          <a:ext cx="35325" cy="17662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F622E0-698A-4907-AAC2-D2D803BDD365}">
      <dsp:nvSpPr>
        <dsp:cNvPr id="0" name=""/>
        <dsp:cNvSpPr/>
      </dsp:nvSpPr>
      <dsp:spPr>
        <a:xfrm>
          <a:off x="2664077" y="3108624"/>
          <a:ext cx="3482002" cy="83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latin typeface="Avenir Next LT Pro" panose="020B0504020202020204" pitchFamily="34" charset="0"/>
            </a:rPr>
            <a:t>Family welcomes newborn, and can look forward to a Welcome Family visit.</a:t>
          </a:r>
        </a:p>
      </dsp:txBody>
      <dsp:txXfrm>
        <a:off x="2664077" y="3108624"/>
        <a:ext cx="3482002" cy="830144"/>
      </dsp:txXfrm>
    </dsp:sp>
    <dsp:sp modelId="{E79B0CE3-581C-447A-8842-449E9829F2DD}">
      <dsp:nvSpPr>
        <dsp:cNvPr id="0" name=""/>
        <dsp:cNvSpPr/>
      </dsp:nvSpPr>
      <dsp:spPr>
        <a:xfrm>
          <a:off x="2664077" y="2561082"/>
          <a:ext cx="3482002" cy="547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latin typeface="Avenir Next LT Pro" panose="020B0504020202020204" pitchFamily="34" charset="0"/>
            </a:rPr>
            <a:t>Birth &amp; Hospital Stay</a:t>
          </a:r>
          <a:endParaRPr lang="en-US" sz="2000" kern="1200" dirty="0">
            <a:latin typeface="Avenir Next LT Pro" panose="020B0504020202020204" pitchFamily="34" charset="0"/>
          </a:endParaRPr>
        </a:p>
      </dsp:txBody>
      <dsp:txXfrm>
        <a:off x="2664077" y="2561082"/>
        <a:ext cx="3482002" cy="547541"/>
      </dsp:txXfrm>
    </dsp:sp>
    <dsp:sp modelId="{6B467BD6-9310-49B0-BE13-DE6FE2EFA5E2}">
      <dsp:nvSpPr>
        <dsp:cNvPr id="0" name=""/>
        <dsp:cNvSpPr/>
      </dsp:nvSpPr>
      <dsp:spPr>
        <a:xfrm>
          <a:off x="2363812" y="2207830"/>
          <a:ext cx="35325" cy="17662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355940-8CA2-48AE-8B7A-55FF26351710}">
      <dsp:nvSpPr>
        <dsp:cNvPr id="0" name=""/>
        <dsp:cNvSpPr/>
      </dsp:nvSpPr>
      <dsp:spPr>
        <a:xfrm>
          <a:off x="192037" y="2115984"/>
          <a:ext cx="183691" cy="1836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87F6B7-A1C2-4912-ABD5-7D3E6B7D5679}">
      <dsp:nvSpPr>
        <dsp:cNvPr id="0" name=""/>
        <dsp:cNvSpPr/>
      </dsp:nvSpPr>
      <dsp:spPr>
        <a:xfrm>
          <a:off x="2289629" y="2115984"/>
          <a:ext cx="183691" cy="1836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FA4234-7306-4E5B-8058-F86425025273}">
      <dsp:nvSpPr>
        <dsp:cNvPr id="0" name=""/>
        <dsp:cNvSpPr/>
      </dsp:nvSpPr>
      <dsp:spPr>
        <a:xfrm>
          <a:off x="4743910" y="966293"/>
          <a:ext cx="3482002" cy="10244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latin typeface="Avenir Next LT Pro" panose="020B0504020202020204" pitchFamily="34" charset="0"/>
            </a:rPr>
            <a:t>Families experience a Welcome Family visit and are screened for social needs. They are also given pamphlets and resources that can help them connect with local community-based organizations. These referrals are made </a:t>
          </a:r>
          <a:r>
            <a:rPr lang="en-US" sz="1300" b="1" kern="1200">
              <a:latin typeface="Avenir Next LT Pro" panose="020B0504020202020204" pitchFamily="34" charset="0"/>
            </a:rPr>
            <a:t>out</a:t>
          </a:r>
          <a:r>
            <a:rPr lang="en-US" sz="1300" kern="1200">
              <a:latin typeface="Avenir Next LT Pro" panose="020B0504020202020204" pitchFamily="34" charset="0"/>
            </a:rPr>
            <a:t> </a:t>
          </a:r>
          <a:r>
            <a:rPr lang="en-US" sz="1300" b="1" kern="1200">
              <a:latin typeface="Avenir Next LT Pro" panose="020B0504020202020204" pitchFamily="34" charset="0"/>
            </a:rPr>
            <a:t>of</a:t>
          </a:r>
          <a:r>
            <a:rPr lang="en-US" sz="1300" kern="1200">
              <a:latin typeface="Avenir Next LT Pro" panose="020B0504020202020204" pitchFamily="34" charset="0"/>
            </a:rPr>
            <a:t> the Welcome Family system.</a:t>
          </a:r>
        </a:p>
      </dsp:txBody>
      <dsp:txXfrm>
        <a:off x="4743910" y="966293"/>
        <a:ext cx="3482002" cy="1024433"/>
      </dsp:txXfrm>
    </dsp:sp>
    <dsp:sp modelId="{870759B6-8944-4DB9-88F5-C24946384C1B}">
      <dsp:nvSpPr>
        <dsp:cNvPr id="0" name=""/>
        <dsp:cNvSpPr/>
      </dsp:nvSpPr>
      <dsp:spPr>
        <a:xfrm>
          <a:off x="4743910" y="436413"/>
          <a:ext cx="3482002" cy="529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latin typeface="Avenir Next LT Pro" panose="020B0504020202020204" pitchFamily="34" charset="0"/>
            </a:rPr>
            <a:t>Welcome Family Visit</a:t>
          </a:r>
        </a:p>
      </dsp:txBody>
      <dsp:txXfrm>
        <a:off x="4743910" y="436413"/>
        <a:ext cx="3482002" cy="529879"/>
      </dsp:txXfrm>
    </dsp:sp>
    <dsp:sp modelId="{3768009D-D64D-4008-9083-11FABC713E91}">
      <dsp:nvSpPr>
        <dsp:cNvPr id="0" name=""/>
        <dsp:cNvSpPr/>
      </dsp:nvSpPr>
      <dsp:spPr>
        <a:xfrm>
          <a:off x="4461404" y="441565"/>
          <a:ext cx="35325" cy="17662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77D5D9-A09C-484B-894E-251B7D7315B8}">
      <dsp:nvSpPr>
        <dsp:cNvPr id="0" name=""/>
        <dsp:cNvSpPr/>
      </dsp:nvSpPr>
      <dsp:spPr>
        <a:xfrm>
          <a:off x="6859260" y="3108624"/>
          <a:ext cx="3482002" cy="8301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en-US" sz="1300" kern="1200">
              <a:latin typeface="Avenir Next LT Pro" panose="020B0504020202020204" pitchFamily="34" charset="0"/>
            </a:rPr>
            <a:t>Families connect with community-based organizations.</a:t>
          </a:r>
        </a:p>
        <a:p>
          <a:pPr marL="0" lvl="0" indent="0" algn="l" defTabSz="577850">
            <a:lnSpc>
              <a:spcPct val="90000"/>
            </a:lnSpc>
            <a:spcBef>
              <a:spcPct val="0"/>
            </a:spcBef>
            <a:spcAft>
              <a:spcPct val="35000"/>
            </a:spcAft>
            <a:buNone/>
          </a:pPr>
          <a:r>
            <a:rPr lang="en-US" sz="1300" kern="1200">
              <a:latin typeface="Avenir Next LT Pro" panose="020B0504020202020204" pitchFamily="34" charset="0"/>
              <a:cs typeface="Segoe UI"/>
            </a:rPr>
            <a:t>Welcome Family staff follows up with families 2-3 weeks after the visit to support connection to community-based services and resources.</a:t>
          </a:r>
          <a:endParaRPr lang="en-US" sz="1300" kern="1200">
            <a:latin typeface="Avenir Next LT Pro" panose="020B0504020202020204" pitchFamily="34" charset="0"/>
          </a:endParaRPr>
        </a:p>
      </dsp:txBody>
      <dsp:txXfrm>
        <a:off x="6859260" y="3108624"/>
        <a:ext cx="3482002" cy="830144"/>
      </dsp:txXfrm>
    </dsp:sp>
    <dsp:sp modelId="{681FB786-6BFB-49E8-BA69-DB24FAAEAE2A}">
      <dsp:nvSpPr>
        <dsp:cNvPr id="0" name=""/>
        <dsp:cNvSpPr/>
      </dsp:nvSpPr>
      <dsp:spPr>
        <a:xfrm>
          <a:off x="6859260" y="2561082"/>
          <a:ext cx="3482002" cy="547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a:latin typeface="Avenir Next LT Pro" panose="020B0504020202020204" pitchFamily="34" charset="0"/>
            </a:rPr>
            <a:t>Post-Welcome Family Visit </a:t>
          </a:r>
        </a:p>
      </dsp:txBody>
      <dsp:txXfrm>
        <a:off x="6859260" y="2561082"/>
        <a:ext cx="3482002" cy="547541"/>
      </dsp:txXfrm>
    </dsp:sp>
    <dsp:sp modelId="{03F8D908-3AFE-4E35-A06A-E72DF5FCDA0D}">
      <dsp:nvSpPr>
        <dsp:cNvPr id="0" name=""/>
        <dsp:cNvSpPr/>
      </dsp:nvSpPr>
      <dsp:spPr>
        <a:xfrm>
          <a:off x="6558996" y="2207830"/>
          <a:ext cx="35325" cy="17662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C734D-C8BD-4EF4-8981-E1D3A4A63167}">
      <dsp:nvSpPr>
        <dsp:cNvPr id="0" name=""/>
        <dsp:cNvSpPr/>
      </dsp:nvSpPr>
      <dsp:spPr>
        <a:xfrm>
          <a:off x="4387221" y="2115984"/>
          <a:ext cx="183691" cy="1836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E2433B-A380-4A99-A70F-987D0DB3A028}">
      <dsp:nvSpPr>
        <dsp:cNvPr id="0" name=""/>
        <dsp:cNvSpPr/>
      </dsp:nvSpPr>
      <dsp:spPr>
        <a:xfrm>
          <a:off x="6484812" y="2115984"/>
          <a:ext cx="183691" cy="1836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27E4F2-4301-4D13-A0E3-A9BE4FD633B2}"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634337-379F-48D3-B0E9-680D9C7E0E28}" type="slidenum">
              <a:rPr lang="en-US" smtClean="0"/>
              <a:t>‹#›</a:t>
            </a:fld>
            <a:endParaRPr lang="en-US"/>
          </a:p>
        </p:txBody>
      </p:sp>
    </p:spTree>
    <p:extLst>
      <p:ext uri="{BB962C8B-B14F-4D97-AF65-F5344CB8AC3E}">
        <p14:creationId xmlns:p14="http://schemas.microsoft.com/office/powerpoint/2010/main" val="2585223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a:solidFill>
                  <a:schemeClr val="tx1"/>
                </a:solidFill>
                <a:effectLst/>
                <a:latin typeface="+mn-lt"/>
                <a:ea typeface="+mn-ea"/>
                <a:cs typeface="+mn-cs"/>
              </a:rPr>
              <a:t>Grace </a:t>
            </a:r>
            <a:br>
              <a:rPr lang="en-US" sz="1200" b="0" i="0" kern="1200">
                <a:solidFill>
                  <a:schemeClr val="tx1"/>
                </a:solidFill>
                <a:effectLst/>
                <a:latin typeface="+mn-lt"/>
                <a:ea typeface="+mn-ea"/>
                <a:cs typeface="+mn-cs"/>
              </a:rPr>
            </a:b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a:solidFill>
                  <a:schemeClr val="tx1"/>
                </a:solidFill>
                <a:effectLst/>
                <a:latin typeface="+mn-lt"/>
                <a:ea typeface="+mn-ea"/>
                <a:cs typeface="+mn-cs"/>
              </a:rPr>
              <a:t>Last month we highlighted the importance of trusted messengers, awareness, and strong referral pathways </a:t>
            </a:r>
            <a:r>
              <a:rPr lang="en-US" sz="1200" b="1" i="0" kern="1200">
                <a:solidFill>
                  <a:schemeClr val="tx1"/>
                </a:solidFill>
                <a:effectLst/>
                <a:latin typeface="+mn-lt"/>
                <a:ea typeface="+mn-ea"/>
                <a:cs typeface="+mn-cs"/>
              </a:rPr>
              <a:t>into</a:t>
            </a:r>
            <a:r>
              <a:rPr lang="en-US" sz="1200" b="0" i="0" kern="1200">
                <a:solidFill>
                  <a:schemeClr val="tx1"/>
                </a:solidFill>
                <a:effectLst/>
                <a:latin typeface="+mn-lt"/>
                <a:ea typeface="+mn-ea"/>
                <a:cs typeface="+mn-cs"/>
              </a:rPr>
              <a:t> Welcome Family.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a:solidFill>
                  <a:schemeClr val="tx1"/>
                </a:solidFill>
                <a:effectLst/>
                <a:latin typeface="+mn-lt"/>
                <a:ea typeface="+mn-ea"/>
                <a:cs typeface="+mn-cs"/>
              </a:rPr>
              <a:t>You all shared valuable insights about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where families first hear about Welcome Family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the importance of trusted messengers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a:solidFill>
                  <a:schemeClr val="tx1"/>
                </a:solidFill>
                <a:effectLst/>
                <a:latin typeface="+mn-lt"/>
                <a:ea typeface="+mn-ea"/>
                <a:cs typeface="+mn-cs"/>
              </a:rPr>
              <a:t>how awareness alone isn’t enough without strong follow-through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i="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a:solidFill>
                  <a:schemeClr val="tx1"/>
                </a:solidFill>
                <a:effectLst/>
                <a:latin typeface="+mn-lt"/>
                <a:ea typeface="+mn-ea"/>
                <a:cs typeface="+mn-cs"/>
              </a:rPr>
              <a:t>Today, we want to go one step deeper and focus on how Welcome Family can fit into and strengthen the broader system of care that already exists in communities. Our goal is to understand what strong referral networks actually look like on the ground and best practices in creating and maintaining successful partnerships. Today's conversation will help inform DPH as they build technical assistance strategies and support coordination across the Welcome Family system.</a:t>
            </a:r>
            <a:r>
              <a:rPr lang="en-US">
                <a:effectLst/>
              </a:rPr>
              <a:t> We will focus on referrals </a:t>
            </a:r>
            <a:r>
              <a:rPr lang="en-US" b="1">
                <a:effectLst/>
              </a:rPr>
              <a:t>out of the immediate Welcome Family system, and into communities.</a:t>
            </a:r>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1</a:t>
            </a:fld>
            <a:endParaRPr lang="en-US"/>
          </a:p>
        </p:txBody>
      </p:sp>
    </p:spTree>
    <p:extLst>
      <p:ext uri="{BB962C8B-B14F-4D97-AF65-F5344CB8AC3E}">
        <p14:creationId xmlns:p14="http://schemas.microsoft.com/office/powerpoint/2010/main" val="1999418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Grace</a:t>
            </a:r>
          </a:p>
          <a:p>
            <a:endParaRPr lang="en-US"/>
          </a:p>
          <a:p>
            <a:r>
              <a:rPr lang="en-US"/>
              <a:t>As part of the RFI, we also asked organizations how community referrals are typically facilitated within their existing programs. One thing we observed is that there is no single staffing model being used across organizations.</a:t>
            </a:r>
            <a:br>
              <a:rPr lang="en-US"/>
            </a:br>
            <a:endParaRPr lang="en-US"/>
          </a:p>
          <a:p>
            <a:r>
              <a:rPr lang="en-US"/>
              <a:t>Municipalities most commonly reported that nurses lead community referrals, sometimes with support from community health workers, shared service staff, or social workers.</a:t>
            </a:r>
            <a:br>
              <a:rPr lang="en-US"/>
            </a:br>
            <a:endParaRPr lang="en-US"/>
          </a:p>
          <a:p>
            <a:r>
              <a:rPr lang="en-US"/>
              <a:t>Community-based organizations, on the other hand, were more likely to rely on community health workers, care coordinators, or navigators as the primary staff responsible for facilitating referrals.</a:t>
            </a:r>
            <a:br>
              <a:rPr lang="en-US"/>
            </a:br>
            <a:endParaRPr lang="en-US"/>
          </a:p>
          <a:p>
            <a:r>
              <a:rPr lang="en-US"/>
              <a:t>The FQHC respondent also reported using a community health worker to lead community referrals, while the home visiting organization reported a nurse-led approach.</a:t>
            </a:r>
            <a:br>
              <a:rPr lang="en-US"/>
            </a:br>
            <a:endParaRPr lang="en-US"/>
          </a:p>
          <a:p>
            <a:r>
              <a:rPr lang="en-US"/>
              <a:t>Referral coordination can look very different depending on the setting.</a:t>
            </a:r>
            <a:br>
              <a:rPr lang="en-US"/>
            </a:br>
            <a:endParaRPr lang="en-US"/>
          </a:p>
          <a:p>
            <a:br>
              <a:rPr lang="en-US"/>
            </a:br>
            <a:endParaRPr lang="en-US"/>
          </a:p>
          <a:p>
            <a:r>
              <a:rPr lang="en-US"/>
              <a:t>We also observed several themes across respondents.</a:t>
            </a:r>
            <a:br>
              <a:rPr lang="en-US"/>
            </a:br>
            <a:endParaRPr lang="en-US"/>
          </a:p>
          <a:p>
            <a:r>
              <a:rPr lang="en-US"/>
              <a:t>Many organizations described using community health workers to support language access, navigation, and culturally responsive engagement.</a:t>
            </a:r>
            <a:br>
              <a:rPr lang="en-US"/>
            </a:br>
            <a:endParaRPr lang="en-US"/>
          </a:p>
          <a:p>
            <a:r>
              <a:rPr lang="en-US"/>
              <a:t>Organizations serving diverse or high-need populations frequently described multidisciplinary models that bring together nurses, CHWs, doulas, and other providers to support families.</a:t>
            </a:r>
            <a:br>
              <a:rPr lang="en-US"/>
            </a:br>
            <a:endParaRPr lang="en-US"/>
          </a:p>
          <a:p>
            <a:r>
              <a:rPr lang="en-US"/>
              <a:t>Respondents also consistently identified a need for stronger referral infrastructure, particularly a centralized HIPAA-compliant referral platform that could reduce reliance on fax, phone calls, and incompatible systems.</a:t>
            </a:r>
            <a:br>
              <a:rPr lang="en-US"/>
            </a:br>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10</a:t>
            </a:fld>
            <a:endParaRPr lang="en-US"/>
          </a:p>
        </p:txBody>
      </p:sp>
    </p:spTree>
    <p:extLst>
      <p:ext uri="{BB962C8B-B14F-4D97-AF65-F5344CB8AC3E}">
        <p14:creationId xmlns:p14="http://schemas.microsoft.com/office/powerpoint/2010/main" val="627876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Elise</a:t>
            </a:r>
          </a:p>
          <a:p>
            <a:endParaRPr lang="en-US"/>
          </a:p>
          <a:p>
            <a:endParaRPr lang="en-US"/>
          </a:p>
          <a:p>
            <a:r>
              <a:rPr lang="en-US" sz="1200" b="0" i="0" u="none" strike="noStrike" kern="1200">
                <a:solidFill>
                  <a:schemeClr val="tx1"/>
                </a:solidFill>
                <a:effectLst/>
                <a:latin typeface="+mn-lt"/>
                <a:ea typeface="+mn-ea"/>
                <a:cs typeface="+mn-cs"/>
              </a:rPr>
              <a:t>We also heard consistently about challenges, including: </a:t>
            </a:r>
            <a:r>
              <a:rPr lang="en-US" sz="1200" b="0" i="1" u="none" strike="noStrike" kern="1200">
                <a:solidFill>
                  <a:schemeClr val="tx1"/>
                </a:solidFill>
                <a:effectLst/>
                <a:latin typeface="+mn-lt"/>
                <a:ea typeface="+mn-ea"/>
                <a:cs typeface="+mn-cs"/>
              </a:rPr>
              <a:t>read slide</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Inconsistent hospital workflows</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Lack of integrated referral systems</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Service capacity gaps </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Workforce and language constraints</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Geographic and system misalignment</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Complex eligibility rules </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endParaRPr lang="en-US"/>
          </a:p>
        </p:txBody>
      </p:sp>
    </p:spTree>
    <p:extLst>
      <p:ext uri="{BB962C8B-B14F-4D97-AF65-F5344CB8AC3E}">
        <p14:creationId xmlns:p14="http://schemas.microsoft.com/office/powerpoint/2010/main" val="2520705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459E4-642B-4DF6-10C1-EEAD3D7B0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668E81-3EFB-AB6C-6264-6B6A9326CB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E52450-0E43-771A-1782-55B1BBDBACB3}"/>
              </a:ext>
            </a:extLst>
          </p:cNvPr>
          <p:cNvSpPr>
            <a:spLocks noGrp="1"/>
          </p:cNvSpPr>
          <p:nvPr>
            <p:ph type="body" idx="1"/>
          </p:nvPr>
        </p:nvSpPr>
        <p:spPr/>
        <p:txBody>
          <a:bodyPr/>
          <a:lstStyle/>
          <a:p>
            <a:r>
              <a:rPr lang="en-US"/>
              <a:t>Elise</a:t>
            </a:r>
          </a:p>
          <a:p>
            <a:endParaRPr lang="en-US"/>
          </a:p>
          <a:p>
            <a:r>
              <a:rPr lang="en-US"/>
              <a:t>These are specific Welcome Family referral challenges, as described by the 5 of the existing programs (Meeting St, People Inc, BPHC, Criterion, Thom Ann Sullivan Center)</a:t>
            </a:r>
          </a:p>
          <a:p>
            <a:endParaRPr lang="en-US"/>
          </a:p>
          <a:p>
            <a:r>
              <a:rPr lang="en-US"/>
              <a:t>As you can see based on the overlap between this and the previous slide, many of these challenges are not unique to Welcome Family; they are reflective of broader challenges in community systems of care and are important considerations as the program expands statewide</a:t>
            </a:r>
          </a:p>
          <a:p>
            <a:endParaRPr lang="en-US"/>
          </a:p>
        </p:txBody>
      </p:sp>
    </p:spTree>
    <p:extLst>
      <p:ext uri="{BB962C8B-B14F-4D97-AF65-F5344CB8AC3E}">
        <p14:creationId xmlns:p14="http://schemas.microsoft.com/office/powerpoint/2010/main" val="1272749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B237F-19CB-0616-301F-F7ADFCBC2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235D2-62D4-6397-DF6B-B5B3991CB0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D00310-98AD-E8B0-AF0C-9B6992A448B1}"/>
              </a:ext>
            </a:extLst>
          </p:cNvPr>
          <p:cNvSpPr>
            <a:spLocks noGrp="1"/>
          </p:cNvSpPr>
          <p:nvPr>
            <p:ph type="body" idx="1"/>
          </p:nvPr>
        </p:nvSpPr>
        <p:spPr/>
        <p:txBody>
          <a:bodyPr/>
          <a:lstStyle/>
          <a:p>
            <a:r>
              <a:rPr lang="en-US"/>
              <a:t>Elise</a:t>
            </a:r>
          </a:p>
          <a:p>
            <a:endParaRPr lang="en-US"/>
          </a:p>
          <a:p>
            <a:r>
              <a:rPr lang="en-US" sz="1200" b="0" i="0" u="none" strike="noStrike" kern="1200">
                <a:solidFill>
                  <a:schemeClr val="tx1"/>
                </a:solidFill>
                <a:effectLst/>
                <a:latin typeface="+mn-lt"/>
                <a:ea typeface="+mn-ea"/>
                <a:cs typeface="+mn-cs"/>
              </a:rPr>
              <a:t>Alongside these challenges, existing organizations also shared examples of practices that support successful referrals and strong community connections.</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These include:</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Initiating referrals before discharge</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Direct provider-to-provider communication</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Real-time scheduling</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Closed-loop follow up</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CHW and doula involvement</a:t>
            </a: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 Standardized referral workflows</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These examples help illustrate what a strong referral network can look like in practice.</a:t>
            </a:r>
            <a:r>
              <a:rPr lang="en-US">
                <a:effectLst/>
              </a:rPr>
              <a:t> </a:t>
            </a:r>
            <a:endParaRPr lang="en-US"/>
          </a:p>
        </p:txBody>
      </p:sp>
    </p:spTree>
    <p:extLst>
      <p:ext uri="{BB962C8B-B14F-4D97-AF65-F5344CB8AC3E}">
        <p14:creationId xmlns:p14="http://schemas.microsoft.com/office/powerpoint/2010/main" val="3617139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Elise</a:t>
            </a:r>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14</a:t>
            </a:fld>
            <a:endParaRPr lang="en-US"/>
          </a:p>
        </p:txBody>
      </p:sp>
    </p:spTree>
    <p:extLst>
      <p:ext uri="{BB962C8B-B14F-4D97-AF65-F5344CB8AC3E}">
        <p14:creationId xmlns:p14="http://schemas.microsoft.com/office/powerpoint/2010/main" val="1369773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C1E4A3-5E3B-38D0-EC9C-3BF288079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C7A2D-18BA-984C-9CDB-E066AB75BA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4AAE71-4887-66C5-A250-A15A42F8D06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Elise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a:solidFill>
                  <a:schemeClr val="tx1"/>
                </a:solidFill>
                <a:effectLst/>
                <a:latin typeface="+mn-lt"/>
                <a:ea typeface="+mn-ea"/>
                <a:cs typeface="+mn-cs"/>
              </a:rPr>
              <a:t>Our first question is, “</a:t>
            </a:r>
            <a:r>
              <a:rPr lang="en-US" i="0"/>
              <a:t>What practices have helped your organization build strong referral partnerships that consistently connect families to services?”</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Think best practices when using relationship-building strategies, approaching community engagement, and facilitating structures for collaborating diverse types of organizations like local advisory groups, regular partnership meetings, and shared resource systems</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Note geographic location/any other qualifiers </a:t>
            </a:r>
            <a:endParaRPr lang="en-US"/>
          </a:p>
        </p:txBody>
      </p:sp>
      <p:sp>
        <p:nvSpPr>
          <p:cNvPr id="4" name="Slide Number Placeholder 3">
            <a:extLst>
              <a:ext uri="{FF2B5EF4-FFF2-40B4-BE49-F238E27FC236}">
                <a16:creationId xmlns:a16="http://schemas.microsoft.com/office/drawing/2014/main" id="{44DD3F94-18A1-3936-0E30-B88E7EA00696}"/>
              </a:ext>
            </a:extLst>
          </p:cNvPr>
          <p:cNvSpPr>
            <a:spLocks noGrp="1"/>
          </p:cNvSpPr>
          <p:nvPr>
            <p:ph type="sldNum" sz="quarter" idx="5"/>
          </p:nvPr>
        </p:nvSpPr>
        <p:spPr/>
        <p:txBody>
          <a:bodyPr/>
          <a:lstStyle/>
          <a:p>
            <a:fld id="{B4634337-379F-48D3-B0E9-680D9C7E0E28}" type="slidenum">
              <a:rPr lang="en-US" smtClean="0"/>
              <a:t>15</a:t>
            </a:fld>
            <a:endParaRPr lang="en-US"/>
          </a:p>
        </p:txBody>
      </p:sp>
    </p:spTree>
    <p:extLst>
      <p:ext uri="{BB962C8B-B14F-4D97-AF65-F5344CB8AC3E}">
        <p14:creationId xmlns:p14="http://schemas.microsoft.com/office/powerpoint/2010/main" val="5797685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D56FE-7E23-09DB-F1DC-7D539A4714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6044F-397B-BBFF-A49A-BED4F8F329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0C1CA8-5138-2E8C-AB5D-E33970888D0D}"/>
              </a:ext>
            </a:extLst>
          </p:cNvPr>
          <p:cNvSpPr>
            <a:spLocks noGrp="1"/>
          </p:cNvSpPr>
          <p:nvPr>
            <p:ph type="body" idx="1"/>
          </p:nvPr>
        </p:nvSpPr>
        <p:spPr/>
        <p:txBody>
          <a:bodyPr/>
          <a:lstStyle/>
          <a:p>
            <a:r>
              <a:rPr lang="en-US"/>
              <a:t>Grace</a:t>
            </a:r>
          </a:p>
          <a:p>
            <a:endParaRPr lang="en-US"/>
          </a:p>
          <a:p>
            <a:r>
              <a:rPr lang="en-US"/>
              <a:t>Thinking about implementation:</a:t>
            </a:r>
          </a:p>
          <a:p>
            <a:br>
              <a:rPr lang="en-US"/>
            </a:br>
            <a:endParaRPr lang="en-US"/>
          </a:p>
          <a:p>
            <a:r>
              <a:rPr lang="en-US"/>
              <a:t>Which partnership-building activities should be locally designed to meet community needs?</a:t>
            </a:r>
            <a:br>
              <a:rPr lang="en-US"/>
            </a:br>
            <a:endParaRPr lang="en-US"/>
          </a:p>
          <a:p>
            <a:r>
              <a:rPr lang="en-US"/>
              <a:t>Which activities make sense to standardize statewide?</a:t>
            </a:r>
          </a:p>
          <a:p>
            <a:endParaRPr lang="en-US"/>
          </a:p>
          <a:p>
            <a:r>
              <a:rPr lang="en-US"/>
              <a:t>And what barriers most often disrupt referral partnerships or make coordination challenging?</a:t>
            </a:r>
          </a:p>
          <a:p>
            <a:endParaRPr lang="en-US"/>
          </a:p>
        </p:txBody>
      </p:sp>
      <p:sp>
        <p:nvSpPr>
          <p:cNvPr id="4" name="Slide Number Placeholder 3">
            <a:extLst>
              <a:ext uri="{FF2B5EF4-FFF2-40B4-BE49-F238E27FC236}">
                <a16:creationId xmlns:a16="http://schemas.microsoft.com/office/drawing/2014/main" id="{3EDD4C52-36E8-12EF-C894-5E55B8033280}"/>
              </a:ext>
            </a:extLst>
          </p:cNvPr>
          <p:cNvSpPr>
            <a:spLocks noGrp="1"/>
          </p:cNvSpPr>
          <p:nvPr>
            <p:ph type="sldNum" sz="quarter" idx="5"/>
          </p:nvPr>
        </p:nvSpPr>
        <p:spPr/>
        <p:txBody>
          <a:bodyPr/>
          <a:lstStyle/>
          <a:p>
            <a:fld id="{B4634337-379F-48D3-B0E9-680D9C7E0E28}" type="slidenum">
              <a:rPr lang="en-US" smtClean="0"/>
              <a:t>16</a:t>
            </a:fld>
            <a:endParaRPr lang="en-US"/>
          </a:p>
        </p:txBody>
      </p:sp>
    </p:spTree>
    <p:extLst>
      <p:ext uri="{BB962C8B-B14F-4D97-AF65-F5344CB8AC3E}">
        <p14:creationId xmlns:p14="http://schemas.microsoft.com/office/powerpoint/2010/main" val="29307352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03873-31A1-9CE4-CB6F-102DC3ED0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FDF4D0-28A6-D5EF-757D-6F9D07B623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894D9E-E1E0-5B8E-7739-DC4C0472232B}"/>
              </a:ext>
            </a:extLst>
          </p:cNvPr>
          <p:cNvSpPr>
            <a:spLocks noGrp="1"/>
          </p:cNvSpPr>
          <p:nvPr>
            <p:ph type="body" idx="1"/>
          </p:nvPr>
        </p:nvSpPr>
        <p:spPr/>
        <p:txBody>
          <a:bodyPr/>
          <a:lstStyle/>
          <a:p>
            <a:r>
              <a:rPr lang="en-US"/>
              <a:t>Claribel</a:t>
            </a:r>
          </a:p>
          <a:p>
            <a:endParaRPr lang="en-US"/>
          </a:p>
          <a:p>
            <a:r>
              <a:rPr lang="en-US"/>
              <a:t>Now let's think about the future statewide model.</a:t>
            </a:r>
          </a:p>
          <a:p>
            <a:br>
              <a:rPr lang="en-US"/>
            </a:br>
            <a:endParaRPr lang="en-US"/>
          </a:p>
          <a:p>
            <a:r>
              <a:rPr lang="en-US"/>
              <a:t>What does an ideal referral network look like for Welcome Family?</a:t>
            </a:r>
          </a:p>
          <a:p>
            <a:r>
              <a:rPr lang="en-US"/>
              <a:t>What supports should DPH provide to help programs build and maintain these networks?</a:t>
            </a:r>
          </a:p>
          <a:p>
            <a:r>
              <a:rPr lang="en-US"/>
              <a:t>What technical assistance, staffing structures, tools, or systems would be most valuable?</a:t>
            </a:r>
          </a:p>
          <a:p>
            <a:endParaRPr lang="en-US"/>
          </a:p>
        </p:txBody>
      </p:sp>
      <p:sp>
        <p:nvSpPr>
          <p:cNvPr id="4" name="Slide Number Placeholder 3">
            <a:extLst>
              <a:ext uri="{FF2B5EF4-FFF2-40B4-BE49-F238E27FC236}">
                <a16:creationId xmlns:a16="http://schemas.microsoft.com/office/drawing/2014/main" id="{2F309816-083C-2A0F-9A62-EA8DEC283945}"/>
              </a:ext>
            </a:extLst>
          </p:cNvPr>
          <p:cNvSpPr>
            <a:spLocks noGrp="1"/>
          </p:cNvSpPr>
          <p:nvPr>
            <p:ph type="sldNum" sz="quarter" idx="5"/>
          </p:nvPr>
        </p:nvSpPr>
        <p:spPr/>
        <p:txBody>
          <a:bodyPr/>
          <a:lstStyle/>
          <a:p>
            <a:fld id="{B4634337-379F-48D3-B0E9-680D9C7E0E28}" type="slidenum">
              <a:rPr lang="en-US" smtClean="0"/>
              <a:t>17</a:t>
            </a:fld>
            <a:endParaRPr lang="en-US"/>
          </a:p>
        </p:txBody>
      </p:sp>
    </p:spTree>
    <p:extLst>
      <p:ext uri="{BB962C8B-B14F-4D97-AF65-F5344CB8AC3E}">
        <p14:creationId xmlns:p14="http://schemas.microsoft.com/office/powerpoint/2010/main" val="2134757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Claribel (with support from team)</a:t>
            </a:r>
          </a:p>
          <a:p>
            <a:endParaRPr lang="en-US"/>
          </a:p>
          <a:p>
            <a:r>
              <a:rPr lang="en-US"/>
              <a:t>Before we close, we'd like to pause for any questions, comments, or final reflections.</a:t>
            </a:r>
          </a:p>
          <a:p>
            <a:br>
              <a:rPr lang="en-US"/>
            </a:br>
            <a:endParaRPr lang="en-US"/>
          </a:p>
          <a:p>
            <a:r>
              <a:rPr lang="en-US"/>
              <a:t>Is there anything we haven't discussed that you think is important for DPH to consider?</a:t>
            </a:r>
          </a:p>
        </p:txBody>
      </p:sp>
      <p:sp>
        <p:nvSpPr>
          <p:cNvPr id="4" name="Slide Number Placeholder 3"/>
          <p:cNvSpPr>
            <a:spLocks noGrp="1"/>
          </p:cNvSpPr>
          <p:nvPr>
            <p:ph type="sldNum" sz="quarter" idx="5"/>
          </p:nvPr>
        </p:nvSpPr>
        <p:spPr/>
        <p:txBody>
          <a:bodyPr/>
          <a:lstStyle/>
          <a:p>
            <a:fld id="{B4634337-379F-48D3-B0E9-680D9C7E0E28}" type="slidenum">
              <a:rPr lang="en-US" smtClean="0"/>
              <a:t>18</a:t>
            </a:fld>
            <a:endParaRPr lang="en-US"/>
          </a:p>
        </p:txBody>
      </p:sp>
    </p:spTree>
    <p:extLst>
      <p:ext uri="{BB962C8B-B14F-4D97-AF65-F5344CB8AC3E}">
        <p14:creationId xmlns:p14="http://schemas.microsoft.com/office/powerpoint/2010/main" val="112297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8ECE8-5F80-800E-47B0-E40C710B8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B4574E-AF43-75F0-B436-70FFA16E29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1B3D12-5B3B-B286-3A39-A3EE28E3B2B1}"/>
              </a:ext>
            </a:extLst>
          </p:cNvPr>
          <p:cNvSpPr>
            <a:spLocks noGrp="1"/>
          </p:cNvSpPr>
          <p:nvPr>
            <p:ph type="body" idx="1"/>
          </p:nvPr>
        </p:nvSpPr>
        <p:spPr/>
        <p:txBody>
          <a:bodyPr/>
          <a:lstStyle/>
          <a:p>
            <a:r>
              <a:rPr lang="en-US"/>
              <a:t>Claribel </a:t>
            </a:r>
          </a:p>
          <a:p>
            <a:r>
              <a:rPr lang="en-US"/>
              <a:t>Reference upcoming meeting dates and August’s topic </a:t>
            </a:r>
          </a:p>
          <a:p>
            <a:r>
              <a:rPr lang="en-US"/>
              <a:t>Note that Eval poll is now launched and we appreciate each member taking a moment to provide your feedback</a:t>
            </a:r>
          </a:p>
          <a:p>
            <a:endParaRPr lang="en-US"/>
          </a:p>
          <a:p>
            <a:r>
              <a:rPr lang="en-US" b="1"/>
              <a:t>Any other DPH comments? </a:t>
            </a:r>
          </a:p>
        </p:txBody>
      </p:sp>
      <p:sp>
        <p:nvSpPr>
          <p:cNvPr id="4" name="Slide Number Placeholder 3">
            <a:extLst>
              <a:ext uri="{FF2B5EF4-FFF2-40B4-BE49-F238E27FC236}">
                <a16:creationId xmlns:a16="http://schemas.microsoft.com/office/drawing/2014/main" id="{3F3F2124-3C09-12AA-7066-6E4D6F48840C}"/>
              </a:ext>
            </a:extLst>
          </p:cNvPr>
          <p:cNvSpPr>
            <a:spLocks noGrp="1"/>
          </p:cNvSpPr>
          <p:nvPr>
            <p:ph type="sldNum" sz="quarter" idx="5"/>
          </p:nvPr>
        </p:nvSpPr>
        <p:spPr/>
        <p:txBody>
          <a:bodyPr/>
          <a:lstStyle/>
          <a:p>
            <a:fld id="{B4634337-379F-48D3-B0E9-680D9C7E0E28}" type="slidenum">
              <a:rPr lang="en-US" smtClean="0"/>
              <a:t>19</a:t>
            </a:fld>
            <a:endParaRPr lang="en-US"/>
          </a:p>
        </p:txBody>
      </p:sp>
    </p:spTree>
    <p:extLst>
      <p:ext uri="{BB962C8B-B14F-4D97-AF65-F5344CB8AC3E}">
        <p14:creationId xmlns:p14="http://schemas.microsoft.com/office/powerpoint/2010/main" val="2167826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A7883-D0E3-8365-B07B-90AC6725C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27EAD1-43EC-3C42-3425-44EB75322A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ECA1E3-5CEC-13B4-CA78-DB5AE03BA8FD}"/>
              </a:ext>
            </a:extLst>
          </p:cNvPr>
          <p:cNvSpPr>
            <a:spLocks noGrp="1"/>
          </p:cNvSpPr>
          <p:nvPr>
            <p:ph type="body" idx="1"/>
          </p:nvPr>
        </p:nvSpPr>
        <p:spPr/>
        <p:txBody>
          <a:bodyPr/>
          <a:lstStyle/>
          <a:p>
            <a:pPr fontAlgn="t"/>
            <a:r>
              <a:rPr lang="en-US" sz="1200" b="0" i="0" kern="1200" dirty="0">
                <a:solidFill>
                  <a:schemeClr val="tx1"/>
                </a:solidFill>
                <a:effectLst/>
                <a:latin typeface="+mn-lt"/>
                <a:ea typeface="+mn-ea"/>
                <a:cs typeface="+mn-cs"/>
              </a:rPr>
              <a:t>Grace</a:t>
            </a:r>
          </a:p>
          <a:p>
            <a:pPr fontAlgn="t"/>
            <a:r>
              <a:rPr lang="en-US" sz="1200" b="0" i="0" kern="1200" dirty="0">
                <a:solidFill>
                  <a:schemeClr val="tx1"/>
                </a:solidFill>
                <a:effectLst/>
                <a:latin typeface="+mn-lt"/>
                <a:ea typeface="+mn-ea"/>
                <a:cs typeface="+mn-cs"/>
              </a:rPr>
              <a:t>introduce the DPH team and PCG</a:t>
            </a:r>
          </a:p>
          <a:p>
            <a:pPr fontAlgn="t"/>
            <a:endParaRPr lang="en-US" sz="1200" b="1"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48BFD90-4585-F2F1-498F-AE3E48585912}"/>
              </a:ext>
            </a:extLst>
          </p:cNvPr>
          <p:cNvSpPr>
            <a:spLocks noGrp="1"/>
          </p:cNvSpPr>
          <p:nvPr>
            <p:ph type="sldNum" sz="quarter" idx="5"/>
          </p:nvPr>
        </p:nvSpPr>
        <p:spPr/>
        <p:txBody>
          <a:bodyPr/>
          <a:lstStyle/>
          <a:p>
            <a:fld id="{B4634337-379F-48D3-B0E9-680D9C7E0E28}" type="slidenum">
              <a:rPr lang="en-US" smtClean="0"/>
              <a:t>2</a:t>
            </a:fld>
            <a:endParaRPr lang="en-US"/>
          </a:p>
        </p:txBody>
      </p:sp>
    </p:spTree>
    <p:extLst>
      <p:ext uri="{BB962C8B-B14F-4D97-AF65-F5344CB8AC3E}">
        <p14:creationId xmlns:p14="http://schemas.microsoft.com/office/powerpoint/2010/main" val="26452061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56411-4CD6-B920-AD21-7A5B31F091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AF0FF-0CD0-5EA4-1D0D-ADF8EB0BFE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41298-0543-5DA5-0DFE-E288DB93E7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Claribel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5CE85B49-8DCB-ADC5-AEC9-FEAEC096DA92}"/>
              </a:ext>
            </a:extLst>
          </p:cNvPr>
          <p:cNvSpPr>
            <a:spLocks noGrp="1"/>
          </p:cNvSpPr>
          <p:nvPr>
            <p:ph type="sldNum" sz="quarter" idx="5"/>
          </p:nvPr>
        </p:nvSpPr>
        <p:spPr/>
        <p:txBody>
          <a:bodyPr/>
          <a:lstStyle/>
          <a:p>
            <a:fld id="{B4634337-379F-48D3-B0E9-680D9C7E0E28}" type="slidenum">
              <a:rPr lang="en-US" smtClean="0"/>
              <a:t>20</a:t>
            </a:fld>
            <a:endParaRPr lang="en-US"/>
          </a:p>
        </p:txBody>
      </p:sp>
    </p:spTree>
    <p:extLst>
      <p:ext uri="{BB962C8B-B14F-4D97-AF65-F5344CB8AC3E}">
        <p14:creationId xmlns:p14="http://schemas.microsoft.com/office/powerpoint/2010/main" val="2924491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a:solidFill>
                  <a:schemeClr val="tx1"/>
                </a:solidFill>
                <a:effectLst/>
                <a:latin typeface="+mn-lt"/>
                <a:ea typeface="+mn-ea"/>
                <a:cs typeface="+mn-cs"/>
              </a:rPr>
              <a:t>CLARIBEL</a:t>
            </a:r>
          </a:p>
          <a:p>
            <a:pPr fontAlgn="t"/>
            <a:endParaRPr lang="en-US" sz="1200" b="1" i="0"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Agenda overview</a:t>
            </a:r>
          </a:p>
          <a:p>
            <a:pPr fontAlgn="t"/>
            <a:r>
              <a:rPr lang="en-US" sz="1200" b="0" i="0" kern="1200">
                <a:solidFill>
                  <a:schemeClr val="tx1"/>
                </a:solidFill>
                <a:effectLst/>
                <a:latin typeface="+mn-lt"/>
                <a:ea typeface="+mn-ea"/>
                <a:cs typeface="+mn-cs"/>
              </a:rPr>
              <a:t>Walk through major agenda sections at a high level</a:t>
            </a:r>
          </a:p>
          <a:p>
            <a:pPr fontAlgn="t"/>
            <a:r>
              <a:rPr lang="en-US" sz="1200" b="0" i="0" kern="1200">
                <a:solidFill>
                  <a:schemeClr val="tx1"/>
                </a:solidFill>
                <a:effectLst/>
                <a:latin typeface="+mn-lt"/>
                <a:ea typeface="+mn-ea"/>
                <a:cs typeface="+mn-cs"/>
              </a:rPr>
              <a:t>Flag interactive portions later in the meeting</a:t>
            </a:r>
          </a:p>
          <a:p>
            <a:pPr fontAlgn="t"/>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REMINDER: the DPH group agreements are present here again, to remind us that we are here because of and to benefit from the diversity of experience and opinion reflected in this group. No one knows everything and together we can learn a lot to ensure that communities are aware of welcome family, the first step to engaging with the service. </a:t>
            </a:r>
          </a:p>
          <a:p>
            <a:endParaRPr lang="en-US" sz="1200" b="0" i="0" kern="1200">
              <a:solidFill>
                <a:schemeClr val="tx1"/>
              </a:solidFill>
              <a:effectLst/>
              <a:latin typeface="+mn-lt"/>
            </a:endParaRPr>
          </a:p>
          <a:p>
            <a:r>
              <a:rPr lang="en-US"/>
              <a:t>TURN OVER TO STEPHANIE FOR STATE UPDATES</a:t>
            </a:r>
            <a:endParaRPr lang="en-US" sz="1200" b="0" i="0" kern="1200">
              <a:solidFill>
                <a:schemeClr val="tx1"/>
              </a:solidFill>
              <a:effectLst/>
              <a:latin typeface="+mn-lt"/>
            </a:endParaRPr>
          </a:p>
          <a:p>
            <a:pPr fontAlgn="t"/>
            <a:endParaRPr lang="en-US"/>
          </a:p>
          <a:p>
            <a:pPr fontAlgn="t"/>
            <a:endParaRPr lang="en-US"/>
          </a:p>
          <a:p>
            <a:pPr fontAlgn="t"/>
            <a:r>
              <a:rPr lang="en-US" sz="1200" b="1" i="0" kern="1200">
                <a:solidFill>
                  <a:schemeClr val="tx1"/>
                </a:solidFill>
                <a:effectLst/>
                <a:latin typeface="+mn-lt"/>
                <a:ea typeface="+mn-ea"/>
                <a:cs typeface="+mn-cs"/>
              </a:rPr>
              <a:t>Technical/logistics (Microsoft Teams)</a:t>
            </a:r>
          </a:p>
          <a:p>
            <a:pPr fontAlgn="t"/>
            <a:r>
              <a:rPr lang="en-US" sz="1200" b="0" i="0" kern="1200">
                <a:solidFill>
                  <a:schemeClr val="tx1"/>
                </a:solidFill>
                <a:effectLst/>
                <a:latin typeface="+mn-lt"/>
                <a:ea typeface="+mn-ea"/>
                <a:cs typeface="+mn-cs"/>
              </a:rPr>
              <a:t>How to: </a:t>
            </a:r>
          </a:p>
          <a:p>
            <a:pPr lvl="1" fontAlgn="t"/>
            <a:r>
              <a:rPr lang="en-US" sz="1200" b="0" i="0" kern="1200">
                <a:solidFill>
                  <a:schemeClr val="tx1"/>
                </a:solidFill>
                <a:effectLst/>
                <a:latin typeface="+mn-lt"/>
                <a:ea typeface="+mn-ea"/>
                <a:cs typeface="+mn-cs"/>
              </a:rPr>
              <a:t>Use chat for questions and comments throughout</a:t>
            </a:r>
          </a:p>
          <a:p>
            <a:pPr lvl="1" fontAlgn="t"/>
            <a:r>
              <a:rPr lang="en-US" sz="1200" b="0" i="0" kern="1200">
                <a:solidFill>
                  <a:schemeClr val="tx1"/>
                </a:solidFill>
                <a:effectLst/>
                <a:latin typeface="+mn-lt"/>
                <a:ea typeface="+mn-ea"/>
                <a:cs typeface="+mn-cs"/>
              </a:rPr>
              <a:t>Raise a hand to ask a live question</a:t>
            </a:r>
          </a:p>
          <a:p>
            <a:pPr fontAlgn="t"/>
            <a:r>
              <a:rPr lang="en-US" sz="1200" b="0" i="0" kern="1200">
                <a:solidFill>
                  <a:schemeClr val="tx1"/>
                </a:solidFill>
                <a:effectLst/>
                <a:latin typeface="+mn-lt"/>
                <a:ea typeface="+mn-ea"/>
                <a:cs typeface="+mn-cs"/>
              </a:rPr>
              <a:t>Note on breakout rooms: </a:t>
            </a:r>
          </a:p>
          <a:p>
            <a:pPr lvl="1" fontAlgn="t"/>
            <a:r>
              <a:rPr lang="en-US" sz="1200" b="0" i="0" kern="1200">
                <a:solidFill>
                  <a:schemeClr val="tx1"/>
                </a:solidFill>
                <a:effectLst/>
                <a:latin typeface="+mn-lt"/>
                <a:ea typeface="+mn-ea"/>
                <a:cs typeface="+mn-cs"/>
              </a:rPr>
              <a:t>There will be breakout discussions later</a:t>
            </a:r>
          </a:p>
          <a:p>
            <a:pPr lvl="1" fontAlgn="t"/>
            <a:r>
              <a:rPr lang="en-US" sz="1200" b="0" i="0" kern="1200">
                <a:solidFill>
                  <a:schemeClr val="tx1"/>
                </a:solidFill>
                <a:effectLst/>
                <a:latin typeface="+mn-lt"/>
                <a:ea typeface="+mn-ea"/>
                <a:cs typeface="+mn-cs"/>
              </a:rPr>
              <a:t>Instructions will be provided at that time</a:t>
            </a:r>
          </a:p>
          <a:p>
            <a:pPr fontAlgn="t"/>
            <a:r>
              <a:rPr lang="en-US" sz="1200" b="0" i="0" kern="1200">
                <a:solidFill>
                  <a:schemeClr val="tx1"/>
                </a:solidFill>
                <a:effectLst/>
                <a:latin typeface="+mn-lt"/>
                <a:ea typeface="+mn-ea"/>
                <a:cs typeface="+mn-cs"/>
              </a:rPr>
              <a:t>Encourage participation: </a:t>
            </a:r>
          </a:p>
          <a:p>
            <a:pPr lvl="1" fontAlgn="t"/>
            <a:r>
              <a:rPr lang="en-US" sz="1200" b="0" i="0" kern="1200">
                <a:solidFill>
                  <a:schemeClr val="tx1"/>
                </a:solidFill>
                <a:effectLst/>
                <a:latin typeface="+mn-lt"/>
                <a:ea typeface="+mn-ea"/>
                <a:cs typeface="+mn-cs"/>
              </a:rPr>
              <a:t>Questions are welcome at any point</a:t>
            </a:r>
          </a:p>
          <a:p>
            <a:pPr lvl="1" fontAlgn="t"/>
            <a:r>
              <a:rPr lang="en-US" sz="1200" b="0" i="0" kern="1200">
                <a:solidFill>
                  <a:schemeClr val="tx1"/>
                </a:solidFill>
                <a:effectLst/>
                <a:latin typeface="+mn-lt"/>
                <a:ea typeface="+mn-ea"/>
                <a:cs typeface="+mn-cs"/>
              </a:rPr>
              <a:t>Multiple ways to engage</a:t>
            </a:r>
          </a:p>
        </p:txBody>
      </p:sp>
      <p:sp>
        <p:nvSpPr>
          <p:cNvPr id="4" name="Slide Number Placeholder 3"/>
          <p:cNvSpPr>
            <a:spLocks noGrp="1"/>
          </p:cNvSpPr>
          <p:nvPr>
            <p:ph type="sldNum" sz="quarter" idx="5"/>
          </p:nvPr>
        </p:nvSpPr>
        <p:spPr/>
        <p:txBody>
          <a:bodyPr/>
          <a:lstStyle/>
          <a:p>
            <a:fld id="{B4634337-379F-48D3-B0E9-680D9C7E0E28}" type="slidenum">
              <a:rPr lang="en-US" smtClean="0"/>
              <a:t>3</a:t>
            </a:fld>
            <a:endParaRPr lang="en-US"/>
          </a:p>
        </p:txBody>
      </p:sp>
    </p:spTree>
    <p:extLst>
      <p:ext uri="{BB962C8B-B14F-4D97-AF65-F5344CB8AC3E}">
        <p14:creationId xmlns:p14="http://schemas.microsoft.com/office/powerpoint/2010/main" val="3169179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PCG - CLARIBEL</a:t>
            </a:r>
          </a:p>
        </p:txBody>
      </p:sp>
      <p:sp>
        <p:nvSpPr>
          <p:cNvPr id="4" name="Slide Number Placeholder 3"/>
          <p:cNvSpPr>
            <a:spLocks noGrp="1"/>
          </p:cNvSpPr>
          <p:nvPr>
            <p:ph type="sldNum" sz="quarter" idx="5"/>
          </p:nvPr>
        </p:nvSpPr>
        <p:spPr/>
        <p:txBody>
          <a:bodyPr/>
          <a:lstStyle/>
          <a:p>
            <a:fld id="{B4634337-379F-48D3-B0E9-680D9C7E0E28}" type="slidenum">
              <a:rPr lang="en-US" smtClean="0"/>
              <a:t>4</a:t>
            </a:fld>
            <a:endParaRPr lang="en-US"/>
          </a:p>
        </p:txBody>
      </p:sp>
    </p:spTree>
    <p:extLst>
      <p:ext uri="{BB962C8B-B14F-4D97-AF65-F5344CB8AC3E}">
        <p14:creationId xmlns:p14="http://schemas.microsoft.com/office/powerpoint/2010/main" val="2735888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PCG - CLARIBEL</a:t>
            </a:r>
          </a:p>
        </p:txBody>
      </p:sp>
      <p:sp>
        <p:nvSpPr>
          <p:cNvPr id="4" name="Slide Number Placeholder 3"/>
          <p:cNvSpPr>
            <a:spLocks noGrp="1"/>
          </p:cNvSpPr>
          <p:nvPr>
            <p:ph type="sldNum" sz="quarter" idx="5"/>
          </p:nvPr>
        </p:nvSpPr>
        <p:spPr/>
        <p:txBody>
          <a:bodyPr/>
          <a:lstStyle/>
          <a:p>
            <a:fld id="{B4634337-379F-48D3-B0E9-680D9C7E0E28}" type="slidenum">
              <a:rPr lang="en-US" smtClean="0"/>
              <a:t>5</a:t>
            </a:fld>
            <a:endParaRPr lang="en-US"/>
          </a:p>
        </p:txBody>
      </p:sp>
    </p:spTree>
    <p:extLst>
      <p:ext uri="{BB962C8B-B14F-4D97-AF65-F5344CB8AC3E}">
        <p14:creationId xmlns:p14="http://schemas.microsoft.com/office/powerpoint/2010/main" val="2013630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Grace</a:t>
            </a:r>
          </a:p>
          <a:p>
            <a:r>
              <a:rPr lang="en-US" dirty="0"/>
              <a:t>[[make sure state updates were provided before you begin this</a:t>
            </a:r>
            <a:r>
              <a:rPr lang="en-US"/>
              <a:t>!]]</a:t>
            </a:r>
            <a:endParaRPr lang="en-US" dirty="0"/>
          </a:p>
          <a:p>
            <a:endParaRPr lang="en-US" dirty="0"/>
          </a:p>
          <a:p>
            <a:r>
              <a:rPr lang="en-US" dirty="0"/>
              <a:t>Before we dive into today’s discussion, we wanted to establish a shared understanding of how Welcome Family </a:t>
            </a:r>
            <a:r>
              <a:rPr lang="en-US"/>
              <a:t>serves</a:t>
            </a:r>
            <a:r>
              <a:rPr lang="en-US" dirty="0"/>
              <a:t> as one connector within a broader community system of care. </a:t>
            </a:r>
          </a:p>
          <a:p>
            <a:br>
              <a:rPr lang="en-US" dirty="0"/>
            </a:br>
            <a:endParaRPr lang="en-US" dirty="0"/>
          </a:p>
          <a:p>
            <a:r>
              <a:rPr lang="en-US" dirty="0"/>
              <a:t>Families may first hear about Welcome Family during pregnancy, through a healthcare provider, or through a community-based organization. They may also hear about Welcome Family during their hospital stay, as they are welcoming their newborn into the world. Their providers can make a referral into the Welcome Family system for them, or they can submit a self referral. Following the referral, the families receive a call or text to schedule the 90-minute Welcome Family visit. </a:t>
            </a:r>
          </a:p>
          <a:p>
            <a:br>
              <a:rPr lang="en-US" dirty="0"/>
            </a:br>
            <a:endParaRPr lang="en-US" dirty="0"/>
          </a:p>
          <a:p>
            <a:r>
              <a:rPr lang="en-US" dirty="0"/>
              <a:t>During the Welcome Family visit, families are screened for social needs, using an assessment of six core areas: clinical assessment, unmet health needs, maternal and infant nutrition, emotional health, substance use, and domestic violence. </a:t>
            </a:r>
          </a:p>
          <a:p>
            <a:r>
              <a:rPr lang="en-US" dirty="0"/>
              <a:t>They may be connected to a wide range of community supports, including WIC, Early Intervention, behavioral health services, housing resources, family support programs, doulas, and other services. These are referrals out of the immediate Welcome Family system, into the community. </a:t>
            </a:r>
          </a:p>
          <a:p>
            <a:endParaRPr lang="en-US" dirty="0"/>
          </a:p>
          <a:p>
            <a:r>
              <a:rPr lang="en-US" dirty="0"/>
              <a:t>Today's discussion is focused primarily on this part of the process: how Welcome Family connects families to resources and how programs can build strong community referral networks that support family needs.</a:t>
            </a:r>
          </a:p>
          <a:p>
            <a:endParaRPr lang="en-US" dirty="0"/>
          </a:p>
          <a:p>
            <a:r>
              <a:rPr lang="en-US" dirty="0"/>
              <a:t>After this, Welcome Family follows up with families 2-3 weeks after their visit through a phone call to track referral outcomes and offer additional support with making these community connections as needed. </a:t>
            </a:r>
          </a:p>
          <a:p>
            <a:endParaRPr lang="en-US" dirty="0"/>
          </a:p>
          <a:p>
            <a:r>
              <a:rPr lang="en-US" dirty="0"/>
              <a:t>We’ve drafted slides that go into more detail about this timeline that will be included in the meeting materials that will be shared after this meeting; each timeframe of the program is outlined by trusted messenger, primary goal, and key messaging to families.</a:t>
            </a:r>
          </a:p>
        </p:txBody>
      </p:sp>
      <p:sp>
        <p:nvSpPr>
          <p:cNvPr id="4" name="Slide Number Placeholder 3"/>
          <p:cNvSpPr>
            <a:spLocks noGrp="1"/>
          </p:cNvSpPr>
          <p:nvPr>
            <p:ph type="sldNum" sz="quarter" idx="5"/>
          </p:nvPr>
        </p:nvSpPr>
        <p:spPr/>
        <p:txBody>
          <a:bodyPr/>
          <a:lstStyle/>
          <a:p>
            <a:fld id="{B4634337-379F-48D3-B0E9-680D9C7E0E28}" type="slidenum">
              <a:rPr lang="en-US" smtClean="0"/>
              <a:t>6</a:t>
            </a:fld>
            <a:endParaRPr lang="en-US"/>
          </a:p>
        </p:txBody>
      </p:sp>
    </p:spTree>
    <p:extLst>
      <p:ext uri="{BB962C8B-B14F-4D97-AF65-F5344CB8AC3E}">
        <p14:creationId xmlns:p14="http://schemas.microsoft.com/office/powerpoint/2010/main" val="1381407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Emma</a:t>
            </a:r>
          </a:p>
          <a:p>
            <a:r>
              <a:rPr lang="en-US" sz="1200" kern="1200">
                <a:solidFill>
                  <a:schemeClr val="tx1"/>
                </a:solidFill>
                <a:effectLst/>
                <a:latin typeface="+mn-lt"/>
                <a:ea typeface="+mn-ea"/>
                <a:cs typeface="+mn-cs"/>
              </a:rPr>
              <a:t>We’ll start with a quick chat waterfall to ground us in today’s topic.</a:t>
            </a:r>
          </a:p>
          <a:p>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 prompt is “</a:t>
            </a:r>
            <a:r>
              <a:rPr lang="en-US" sz="1200" b="0" i="0" kern="1200">
                <a:solidFill>
                  <a:schemeClr val="tx1"/>
                </a:solidFill>
                <a:effectLst/>
                <a:latin typeface="+mn-lt"/>
                <a:ea typeface="+mn-ea"/>
                <a:cs typeface="+mn-cs"/>
              </a:rPr>
              <a:t>What is the most important characteristic of a community system that helps families get connected to the services and supports they need?</a:t>
            </a:r>
          </a:p>
          <a:p>
            <a:endParaRPr lang="en-US" sz="1200" kern="1200">
              <a:solidFill>
                <a:schemeClr val="tx1"/>
              </a:solidFill>
              <a:effectLst/>
              <a:latin typeface="+mn-lt"/>
              <a:ea typeface="+mn-ea"/>
              <a:cs typeface="+mn-cs"/>
            </a:endParaRP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Please take about 30 seconds to type response out. After the 30 seconds are up, everyone will send their response at the same time and we’ll take a moment to read each response.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We’ll also take a moment to reflect on what stands out or resonates.</a:t>
            </a:r>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7</a:t>
            </a:fld>
            <a:endParaRPr lang="en-US"/>
          </a:p>
        </p:txBody>
      </p:sp>
    </p:spTree>
    <p:extLst>
      <p:ext uri="{BB962C8B-B14F-4D97-AF65-F5344CB8AC3E}">
        <p14:creationId xmlns:p14="http://schemas.microsoft.com/office/powerpoint/2010/main" val="545030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Christine</a:t>
            </a:r>
          </a:p>
          <a:p>
            <a:r>
              <a:rPr lang="en-US" sz="1200" b="0" i="0" u="none" strike="noStrike" kern="1200">
                <a:solidFill>
                  <a:schemeClr val="tx1"/>
                </a:solidFill>
                <a:effectLst/>
                <a:latin typeface="+mn-lt"/>
                <a:ea typeface="+mn-ea"/>
                <a:cs typeface="+mn-cs"/>
              </a:rPr>
              <a:t>Thank you all for your responses! These reflections are really helpful in grounding what we’re working toward.</a:t>
            </a:r>
            <a:br>
              <a:rPr lang="en-US" sz="1200" b="0" i="0" u="none" strike="noStrike" kern="1200">
                <a:solidFill>
                  <a:schemeClr val="tx1"/>
                </a:solidFill>
                <a:effectLst/>
                <a:latin typeface="+mn-lt"/>
                <a:ea typeface="+mn-ea"/>
                <a:cs typeface="+mn-cs"/>
              </a:rPr>
            </a:br>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Next we’ll to shift into an overview of the RFI process that we facilitated earlier this year, to see where potential partner agencies that would support the program expansion are located and what their capabilities are. </a:t>
            </a:r>
            <a:endParaRPr lang="en-US"/>
          </a:p>
        </p:txBody>
      </p:sp>
      <p:sp>
        <p:nvSpPr>
          <p:cNvPr id="4" name="Slide Number Placeholder 3"/>
          <p:cNvSpPr>
            <a:spLocks noGrp="1"/>
          </p:cNvSpPr>
          <p:nvPr>
            <p:ph type="sldNum" sz="quarter" idx="5"/>
          </p:nvPr>
        </p:nvSpPr>
        <p:spPr/>
        <p:txBody>
          <a:bodyPr/>
          <a:lstStyle/>
          <a:p>
            <a:fld id="{B4634337-379F-48D3-B0E9-680D9C7E0E28}" type="slidenum">
              <a:rPr lang="en-US" smtClean="0"/>
              <a:t>8</a:t>
            </a:fld>
            <a:endParaRPr lang="en-US"/>
          </a:p>
        </p:txBody>
      </p:sp>
    </p:spTree>
    <p:extLst>
      <p:ext uri="{BB962C8B-B14F-4D97-AF65-F5344CB8AC3E}">
        <p14:creationId xmlns:p14="http://schemas.microsoft.com/office/powerpoint/2010/main" val="3847483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760B8-1A3A-FB2E-A3B4-08419D7B7E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DEDCF5-FB23-4EF6-5C96-190C318702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FCCF0-70D6-2288-9CC5-32FB60475D5F}"/>
              </a:ext>
            </a:extLst>
          </p:cNvPr>
          <p:cNvSpPr>
            <a:spLocks noGrp="1"/>
          </p:cNvSpPr>
          <p:nvPr>
            <p:ph type="body" idx="1"/>
          </p:nvPr>
        </p:nvSpPr>
        <p:spPr/>
        <p:txBody>
          <a:bodyPr/>
          <a:lstStyle/>
          <a:p>
            <a:pPr marL="0" indent="0">
              <a:buFont typeface="Arial" panose="020B0604020202020204" pitchFamily="34" charset="0"/>
              <a:buNone/>
            </a:pPr>
            <a:r>
              <a:rPr lang="en-US"/>
              <a:t>Christine</a:t>
            </a:r>
          </a:p>
          <a:p>
            <a:r>
              <a:rPr lang="en-US" sz="1200" kern="1200">
                <a:solidFill>
                  <a:schemeClr val="tx1"/>
                </a:solidFill>
                <a:effectLst/>
                <a:latin typeface="+mn-lt"/>
                <a:ea typeface="+mn-ea"/>
                <a:cs typeface="+mn-cs"/>
              </a:rPr>
              <a:t>DPH launched a Request for Information earlier this year to understand the scope of organizations that might be interested in becoming partner agencies for the Welcome Family program expansion.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We heard from 24 organizations, including 10 community-based organizations and 9 municipalities.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The organizations reported robust experience delivering home visiting services across maternal, infant, and family health, including Early Intervention, Welcome Family, Healthy Families, municipal public health nursing, and nurse‑, CHW‑, and doula‑led models. </a:t>
            </a:r>
          </a:p>
          <a:p>
            <a:r>
              <a:rPr lang="en-US" sz="1200" kern="1200">
                <a:solidFill>
                  <a:schemeClr val="tx1"/>
                </a:solidFill>
                <a:effectLst/>
                <a:latin typeface="+mn-lt"/>
                <a:ea typeface="+mn-ea"/>
                <a:cs typeface="+mn-cs"/>
              </a:rPr>
              <a:t>Their experience spans prenatal through postpartum care, in‑home assessments, care coordination, clinical and social needs screening, and large‑scale or regional program operations, with demonstrated capacity to serve diverse populations and manage home‑based services at scale.</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As you could imagine, there is variation in how these programs operate and coordinate care within their existing infrastructures.</a:t>
            </a:r>
          </a:p>
          <a:p>
            <a:endParaRPr lang="en-US"/>
          </a:p>
        </p:txBody>
      </p:sp>
    </p:spTree>
    <p:extLst>
      <p:ext uri="{BB962C8B-B14F-4D97-AF65-F5344CB8AC3E}">
        <p14:creationId xmlns:p14="http://schemas.microsoft.com/office/powerpoint/2010/main" val="19610782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B35CF-C6B8-E3D8-C983-47B5B6024791}"/>
              </a:ext>
            </a:extLst>
          </p:cNvPr>
          <p:cNvSpPr>
            <a:spLocks noGrp="1"/>
          </p:cNvSpPr>
          <p:nvPr>
            <p:ph type="ctrTitle"/>
          </p:nvPr>
        </p:nvSpPr>
        <p:spPr>
          <a:xfrm>
            <a:off x="599975" y="2800951"/>
            <a:ext cx="9144000" cy="1222091"/>
          </a:xfrm>
        </p:spPr>
        <p:txBody>
          <a:bodyPr anchor="b">
            <a:normAutofit/>
          </a:bodyPr>
          <a:lstStyle>
            <a:lvl1pPr algn="l">
              <a:defRPr sz="4000" b="1" i="0">
                <a:solidFill>
                  <a:srgbClr val="005B96"/>
                </a:solidFill>
                <a:latin typeface="Avenir Next" panose="020B0503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6DAEC54F-954C-3FDD-F56B-0742CE06FACA}"/>
              </a:ext>
            </a:extLst>
          </p:cNvPr>
          <p:cNvSpPr>
            <a:spLocks noGrp="1"/>
          </p:cNvSpPr>
          <p:nvPr>
            <p:ph type="subTitle" idx="1"/>
          </p:nvPr>
        </p:nvSpPr>
        <p:spPr>
          <a:xfrm>
            <a:off x="599975" y="4218055"/>
            <a:ext cx="9144000" cy="1655762"/>
          </a:xfrm>
        </p:spPr>
        <p:txBody>
          <a:bodyPr>
            <a:normAutofit/>
          </a:bodyPr>
          <a:lstStyle>
            <a:lvl1pPr marL="0" indent="0" algn="l">
              <a:buNone/>
              <a:defRPr sz="2800">
                <a:solidFill>
                  <a:srgbClr val="022F54"/>
                </a:solidFill>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2026C85C-55B3-3C7E-3144-AA184DAF637D}"/>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117607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838200" y="576882"/>
            <a:ext cx="10515600" cy="770656"/>
          </a:xfrm>
        </p:spPr>
        <p:txBody>
          <a:bodyPr>
            <a:normAutofit/>
          </a:bodyPr>
          <a:lstStyle>
            <a:lvl1pPr>
              <a:defRPr sz="3200" b="1" i="0">
                <a:solidFill>
                  <a:srgbClr val="005B96"/>
                </a:solidFill>
                <a:latin typeface="Avenir Next" panose="020B0503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6C484E12-39F3-9863-79C7-34AEC31B5C8D}"/>
              </a:ext>
            </a:extLst>
          </p:cNvPr>
          <p:cNvSpPr>
            <a:spLocks noGrp="1"/>
          </p:cNvSpPr>
          <p:nvPr>
            <p:ph idx="1"/>
          </p:nvPr>
        </p:nvSpPr>
        <p:spPr>
          <a:xfrm>
            <a:off x="838200" y="1507991"/>
            <a:ext cx="10515600" cy="4351338"/>
          </a:xfrm>
        </p:spPr>
        <p:txBody>
          <a:bodyPr>
            <a:normAutofit/>
          </a:bodyPr>
          <a:lstStyle>
            <a:lvl1pPr>
              <a:defRPr sz="2400">
                <a:latin typeface="Source Sans Pro" panose="020B0503030403020204" pitchFamily="34" charset="0"/>
                <a:ea typeface="Source Sans Pro" panose="020B0503030403020204" pitchFamily="34" charset="0"/>
              </a:defRPr>
            </a:lvl1pPr>
            <a:lvl2pPr>
              <a:defRPr sz="2000">
                <a:latin typeface="Source Sans Pro" panose="020B0503030403020204" pitchFamily="34" charset="0"/>
                <a:ea typeface="Source Sans Pro" panose="020B0503030403020204" pitchFamily="34" charset="0"/>
              </a:defRPr>
            </a:lvl2pPr>
            <a:lvl3pPr>
              <a:defRPr sz="1800">
                <a:latin typeface="Source Sans Pro" panose="020B0503030403020204" pitchFamily="34" charset="0"/>
                <a:ea typeface="Source Sans Pro" panose="020B0503030403020204" pitchFamily="34" charset="0"/>
              </a:defRPr>
            </a:lvl3pPr>
            <a:lvl4pPr>
              <a:defRPr sz="1600">
                <a:latin typeface="Source Sans Pro" panose="020B0503030403020204" pitchFamily="34" charset="0"/>
                <a:ea typeface="Source Sans Pro" panose="020B0503030403020204" pitchFamily="34" charset="0"/>
              </a:defRPr>
            </a:lvl4pPr>
            <a:lvl5pPr>
              <a:defRPr sz="1600">
                <a:latin typeface="Source Sans Pro" panose="020B0503030403020204" pitchFamily="34" charset="0"/>
                <a:ea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195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A">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713072" y="3964974"/>
            <a:ext cx="10515600" cy="770656"/>
          </a:xfrm>
        </p:spPr>
        <p:txBody>
          <a:bodyPr>
            <a:normAutofit/>
          </a:bodyPr>
          <a:lstStyle>
            <a:lvl1pPr>
              <a:defRPr sz="4000" b="1" i="0">
                <a:solidFill>
                  <a:srgbClr val="005B96"/>
                </a:solidFill>
                <a:latin typeface="Avenir Next" panose="020B0503020202020204" pitchFamily="34"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1182003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CFC4B-9B1B-5B31-BB99-816A76790BDC}"/>
              </a:ext>
            </a:extLst>
          </p:cNvPr>
          <p:cNvSpPr>
            <a:spLocks noGrp="1"/>
          </p:cNvSpPr>
          <p:nvPr>
            <p:ph type="title"/>
          </p:nvPr>
        </p:nvSpPr>
        <p:spPr>
          <a:xfrm>
            <a:off x="838200" y="3043672"/>
            <a:ext cx="10515600" cy="770656"/>
          </a:xfrm>
        </p:spPr>
        <p:txBody>
          <a:bodyPr>
            <a:normAutofit/>
          </a:bodyPr>
          <a:lstStyle>
            <a:lvl1pPr algn="ctr">
              <a:defRPr sz="4400" b="1" i="0">
                <a:solidFill>
                  <a:srgbClr val="005B96"/>
                </a:solidFill>
                <a:latin typeface="Avenir Next" panose="020B0503020202020204" pitchFamily="34" charset="0"/>
              </a:defRPr>
            </a:lvl1pPr>
          </a:lstStyle>
          <a:p>
            <a:r>
              <a:rPr lang="en-US"/>
              <a:t>Click to edit Master title style</a:t>
            </a:r>
          </a:p>
        </p:txBody>
      </p:sp>
      <p:sp>
        <p:nvSpPr>
          <p:cNvPr id="7" name="Slide Number Placeholder 5">
            <a:extLst>
              <a:ext uri="{FF2B5EF4-FFF2-40B4-BE49-F238E27FC236}">
                <a16:creationId xmlns:a16="http://schemas.microsoft.com/office/drawing/2014/main" id="{D50C9372-B36A-F96A-91FA-B0C5CE594A29}"/>
              </a:ext>
            </a:extLst>
          </p:cNvPr>
          <p:cNvSpPr>
            <a:spLocks noGrp="1"/>
          </p:cNvSpPr>
          <p:nvPr>
            <p:ph type="sldNum" sz="quarter" idx="12"/>
          </p:nvPr>
        </p:nvSpPr>
        <p:spPr>
          <a:xfrm>
            <a:off x="9293994" y="6365975"/>
            <a:ext cx="2743200" cy="365125"/>
          </a:xfrm>
        </p:spPr>
        <p:txBody>
          <a:bodyPr/>
          <a:lstStyle>
            <a:lvl1pPr>
              <a:defRPr sz="1800">
                <a:solidFill>
                  <a:schemeClr val="bg1"/>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01310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4D904-79AF-2979-C476-2E336692BBD7}"/>
              </a:ext>
            </a:extLst>
          </p:cNvPr>
          <p:cNvSpPr>
            <a:spLocks noGrp="1"/>
          </p:cNvSpPr>
          <p:nvPr>
            <p:ph type="title"/>
          </p:nvPr>
        </p:nvSpPr>
        <p:spPr/>
        <p:txBody>
          <a:bodyPr>
            <a:normAutofit/>
          </a:bodyPr>
          <a:lstStyle>
            <a:lvl1pPr>
              <a:defRPr sz="3200" b="1" i="0">
                <a:solidFill>
                  <a:srgbClr val="005B96"/>
                </a:solidFill>
                <a:latin typeface="Avenir Next" panose="020B0503020202020204" pitchFamily="34" charset="0"/>
              </a:defRPr>
            </a:lvl1pPr>
          </a:lstStyle>
          <a:p>
            <a:r>
              <a:rPr lang="en-US"/>
              <a:t>Click to edit Master title style</a:t>
            </a:r>
          </a:p>
        </p:txBody>
      </p:sp>
      <p:sp>
        <p:nvSpPr>
          <p:cNvPr id="6" name="Slide Number Placeholder 5">
            <a:extLst>
              <a:ext uri="{FF2B5EF4-FFF2-40B4-BE49-F238E27FC236}">
                <a16:creationId xmlns:a16="http://schemas.microsoft.com/office/drawing/2014/main" id="{AD3E5F04-6C9A-BBF5-CF92-C893DE097B4B}"/>
              </a:ext>
            </a:extLst>
          </p:cNvPr>
          <p:cNvSpPr>
            <a:spLocks noGrp="1"/>
          </p:cNvSpPr>
          <p:nvPr>
            <p:ph type="sldNum" sz="quarter" idx="12"/>
          </p:nvPr>
        </p:nvSpPr>
        <p:spPr>
          <a:xfrm>
            <a:off x="9293994" y="6365975"/>
            <a:ext cx="2743200" cy="365125"/>
          </a:xfrm>
        </p:spPr>
        <p:txBody>
          <a:bodyPr/>
          <a:lstStyle>
            <a:lvl1pPr>
              <a:defRPr sz="1800">
                <a:solidFill>
                  <a:srgbClr val="022F54"/>
                </a:solidFill>
                <a:latin typeface="Source Sans Pro" panose="020B0503030403020204" pitchFamily="34" charset="0"/>
                <a:ea typeface="Source Sans Pro" panose="020B0503030403020204" pitchFamily="34" charset="0"/>
              </a:defRPr>
            </a:lvl1pPr>
          </a:lstStyle>
          <a:p>
            <a:fld id="{FB0DD312-D48A-0241-B110-0DC4EF2074A8}" type="slidenum">
              <a:rPr lang="en-US" smtClean="0"/>
              <a:pPr/>
              <a:t>‹#›</a:t>
            </a:fld>
            <a:endParaRPr lang="en-US"/>
          </a:p>
        </p:txBody>
      </p:sp>
    </p:spTree>
    <p:extLst>
      <p:ext uri="{BB962C8B-B14F-4D97-AF65-F5344CB8AC3E}">
        <p14:creationId xmlns:p14="http://schemas.microsoft.com/office/powerpoint/2010/main" val="3720200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lnSpc>
                <a:spcPct val="114000"/>
              </a:lnSpc>
              <a:spcBef>
                <a:spcPct val="20000"/>
              </a:spcBef>
              <a:buFont typeface="Arial" panose="020B0604020202020204" pitchFamily="34" charset="0"/>
              <a:buChar char="•"/>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114000"/>
              </a:lnSpc>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edit level one bullet text (add periods if more than one full sentence; no periods needed otherwise)</a:t>
            </a:r>
          </a:p>
          <a:p>
            <a:pPr lvl="1"/>
            <a:r>
              <a:rPr lang="en-US"/>
              <a:t>Second level bullet text</a:t>
            </a:r>
          </a:p>
          <a:p>
            <a:pPr lvl="2"/>
            <a:r>
              <a:rPr lang="en-US"/>
              <a:t>Third level bullet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11" name="Slide Number Placeholder 5">
            <a:extLst>
              <a:ext uri="{FF2B5EF4-FFF2-40B4-BE49-F238E27FC236}">
                <a16:creationId xmlns:a16="http://schemas.microsoft.com/office/drawing/2014/main" id="{663A3D56-7B2F-49EE-B824-21DADD1106DB}"/>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Click to add slide title</a:t>
            </a:r>
          </a:p>
        </p:txBody>
      </p:sp>
    </p:spTree>
    <p:extLst>
      <p:ext uri="{BB962C8B-B14F-4D97-AF65-F5344CB8AC3E}">
        <p14:creationId xmlns:p14="http://schemas.microsoft.com/office/powerpoint/2010/main" val="1671406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Click to add regular text.</a:t>
            </a:r>
          </a:p>
        </p:txBody>
      </p:sp>
      <p:sp>
        <p:nvSpPr>
          <p:cNvPr id="2" name="TextBox 1">
            <a:extLst>
              <a:ext uri="{FF2B5EF4-FFF2-40B4-BE49-F238E27FC236}">
                <a16:creationId xmlns:a16="http://schemas.microsoft.com/office/drawing/2014/main" id="{02685929-CD5C-4159-9F1A-33CD10D7166D}"/>
              </a:ext>
            </a:extLst>
          </p:cNvPr>
          <p:cNvSpPr txBox="1"/>
          <p:nvPr userDrawn="1"/>
        </p:nvSpPr>
        <p:spPr>
          <a:xfrm>
            <a:off x="451263" y="6545764"/>
            <a:ext cx="5035137" cy="276999"/>
          </a:xfrm>
          <a:prstGeom prst="rect">
            <a:avLst/>
          </a:prstGeom>
          <a:noFill/>
        </p:spPr>
        <p:txBody>
          <a:bodyPr wrap="square" rtlCol="0">
            <a:spAutoFit/>
          </a:bodyPr>
          <a:lstStyle/>
          <a:p>
            <a:r>
              <a:rPr lang="en-US" sz="1200">
                <a:solidFill>
                  <a:schemeClr val="bg1"/>
                </a:solidFill>
                <a:latin typeface="Avenir Next LT Pro" panose="020B0504020202020204" pitchFamily="34" charset="0"/>
                <a:cs typeface="Arial" panose="020B0604020202020204" pitchFamily="34" charset="0"/>
              </a:rPr>
              <a:t>Massachusetts Department of Public Health | mass.gov/</a:t>
            </a:r>
            <a:r>
              <a:rPr lang="en-US" sz="1200" err="1">
                <a:solidFill>
                  <a:schemeClr val="bg1"/>
                </a:solidFill>
                <a:latin typeface="Avenir Next LT Pro" panose="020B0504020202020204" pitchFamily="34" charset="0"/>
                <a:cs typeface="Arial" panose="020B0604020202020204" pitchFamily="34" charset="0"/>
              </a:rPr>
              <a:t>dph</a:t>
            </a:r>
            <a:endParaRPr lang="en-US" sz="1200">
              <a:solidFill>
                <a:schemeClr val="bg1"/>
              </a:solidFill>
              <a:latin typeface="Avenir Next LT Pro" panose="020B0504020202020204" pitchFamily="34" charset="0"/>
              <a:cs typeface="Arial" panose="020B0604020202020204" pitchFamily="34" charset="0"/>
            </a:endParaRPr>
          </a:p>
        </p:txBody>
      </p:sp>
      <p:sp>
        <p:nvSpPr>
          <p:cNvPr id="3"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a:t>Advisory Committee Aim: </a:t>
            </a:r>
            <a:br>
              <a:rPr lang="en-US"/>
            </a:br>
            <a:r>
              <a:rPr lang="en-US"/>
              <a:t>Supporting a Successful Statewide Expansion</a:t>
            </a:r>
          </a:p>
        </p:txBody>
      </p:sp>
    </p:spTree>
    <p:extLst>
      <p:ext uri="{BB962C8B-B14F-4D97-AF65-F5344CB8AC3E}">
        <p14:creationId xmlns:p14="http://schemas.microsoft.com/office/powerpoint/2010/main" val="1390148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F2C7-C163-0628-341B-12876143635B}"/>
              </a:ext>
            </a:extLst>
          </p:cNvPr>
          <p:cNvSpPr>
            <a:spLocks noGrp="1"/>
          </p:cNvSpPr>
          <p:nvPr>
            <p:ph type="title" hasCustomPrompt="1"/>
          </p:nvPr>
        </p:nvSpPr>
        <p:spPr>
          <a:xfrm>
            <a:off x="838200" y="773112"/>
            <a:ext cx="10515600" cy="759482"/>
          </a:xfrm>
        </p:spPr>
        <p:txBody>
          <a:bodyPr>
            <a:normAutofit/>
          </a:bodyPr>
          <a:lstStyle>
            <a:lvl1pPr>
              <a:defRPr sz="3600" b="1">
                <a:solidFill>
                  <a:srgbClr val="0366FC"/>
                </a:solidFill>
                <a:latin typeface="+mn-lt"/>
              </a:defRPr>
            </a:lvl1pPr>
          </a:lstStyle>
          <a:p>
            <a:r>
              <a:rPr lang="en-US"/>
              <a:t>Agenda</a:t>
            </a:r>
          </a:p>
        </p:txBody>
      </p:sp>
      <p:sp>
        <p:nvSpPr>
          <p:cNvPr id="5" name="Slide Number Placeholder 4">
            <a:extLst>
              <a:ext uri="{FF2B5EF4-FFF2-40B4-BE49-F238E27FC236}">
                <a16:creationId xmlns:a16="http://schemas.microsoft.com/office/drawing/2014/main" id="{6B76792A-2EDD-BC43-CB9B-8645043F62DD}"/>
              </a:ext>
            </a:extLst>
          </p:cNvPr>
          <p:cNvSpPr>
            <a:spLocks noGrp="1"/>
          </p:cNvSpPr>
          <p:nvPr>
            <p:ph type="sldNum" sz="quarter" idx="12"/>
          </p:nvPr>
        </p:nvSpPr>
        <p:spPr/>
        <p:txBody>
          <a:bodyPr/>
          <a:lstStyle/>
          <a:p>
            <a:fld id="{790722E6-E914-654A-9D8C-238B2EF9180E}" type="slidenum">
              <a:rPr lang="en-US" smtClean="0"/>
              <a:t>‹#›</a:t>
            </a:fld>
            <a:endParaRPr lang="en-US"/>
          </a:p>
        </p:txBody>
      </p:sp>
      <p:sp>
        <p:nvSpPr>
          <p:cNvPr id="11" name="Text Placeholder 10">
            <a:extLst>
              <a:ext uri="{FF2B5EF4-FFF2-40B4-BE49-F238E27FC236}">
                <a16:creationId xmlns:a16="http://schemas.microsoft.com/office/drawing/2014/main" id="{E45DB382-D4D5-F2D0-444C-80D436AA326C}"/>
              </a:ext>
            </a:extLst>
          </p:cNvPr>
          <p:cNvSpPr>
            <a:spLocks noGrp="1"/>
          </p:cNvSpPr>
          <p:nvPr>
            <p:ph type="body" sz="quarter" idx="13" hasCustomPrompt="1"/>
          </p:nvPr>
        </p:nvSpPr>
        <p:spPr>
          <a:xfrm>
            <a:off x="838200" y="1692768"/>
            <a:ext cx="10515600" cy="4244975"/>
          </a:xfrm>
        </p:spPr>
        <p:txBody>
          <a:bodyPr>
            <a:normAutofit/>
          </a:bodyPr>
          <a:lstStyle>
            <a:lvl1pPr>
              <a:defRPr sz="2400"/>
            </a:lvl1pPr>
          </a:lstStyle>
          <a:p>
            <a:pPr lvl="0"/>
            <a:r>
              <a:rPr lang="en-US"/>
              <a:t>[insert]</a:t>
            </a:r>
          </a:p>
          <a:p>
            <a:pPr lvl="0"/>
            <a:r>
              <a:rPr lang="en-US"/>
              <a:t>[insert]</a:t>
            </a:r>
          </a:p>
          <a:p>
            <a:pPr lvl="0"/>
            <a:r>
              <a:rPr lang="en-US"/>
              <a:t>[insert]</a:t>
            </a:r>
          </a:p>
        </p:txBody>
      </p:sp>
    </p:spTree>
    <p:extLst>
      <p:ext uri="{BB962C8B-B14F-4D97-AF65-F5344CB8AC3E}">
        <p14:creationId xmlns:p14="http://schemas.microsoft.com/office/powerpoint/2010/main" val="1717610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C91A13-BBD0-5BC2-A1EE-8B33F02FD7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21D8E6-8846-6D4C-A7CC-79C1B85FE6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4156C9-162A-A242-AB99-72513D56B9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4715F-53A3-334A-A519-E1E7FA0DBB64}" type="datetimeFigureOut">
              <a:rPr lang="en-US" smtClean="0"/>
              <a:t>7/20/2026</a:t>
            </a:fld>
            <a:endParaRPr lang="en-US"/>
          </a:p>
        </p:txBody>
      </p:sp>
      <p:sp>
        <p:nvSpPr>
          <p:cNvPr id="5" name="Footer Placeholder 4">
            <a:extLst>
              <a:ext uri="{FF2B5EF4-FFF2-40B4-BE49-F238E27FC236}">
                <a16:creationId xmlns:a16="http://schemas.microsoft.com/office/drawing/2014/main" id="{EFA82F05-C490-178E-3BA7-0D03AF742E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EDC11CF-3032-433F-68C3-7B586F990B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0DD312-D48A-0241-B110-0DC4EF2074A8}" type="slidenum">
              <a:rPr lang="en-US" smtClean="0"/>
              <a:t>‹#›</a:t>
            </a:fld>
            <a:endParaRPr lang="en-US"/>
          </a:p>
        </p:txBody>
      </p:sp>
    </p:spTree>
    <p:extLst>
      <p:ext uri="{BB962C8B-B14F-4D97-AF65-F5344CB8AC3E}">
        <p14:creationId xmlns:p14="http://schemas.microsoft.com/office/powerpoint/2010/main" val="90849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6" r:id="rId4"/>
    <p:sldLayoutId id="2147483654" r:id="rId5"/>
    <p:sldLayoutId id="2147483657" r:id="rId6"/>
    <p:sldLayoutId id="2147483658" r:id="rId7"/>
    <p:sldLayoutId id="214748366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menti.com/albcjt6sjcko"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BC94B3-6808-0444-A3DF-B690B6639CCD}"/>
              </a:ext>
            </a:extLst>
          </p:cNvPr>
          <p:cNvSpPr>
            <a:spLocks noGrp="1"/>
          </p:cNvSpPr>
          <p:nvPr>
            <p:ph type="ctrTitle"/>
          </p:nvPr>
        </p:nvSpPr>
        <p:spPr>
          <a:xfrm>
            <a:off x="599975" y="3160784"/>
            <a:ext cx="9144000" cy="1222091"/>
          </a:xfrm>
        </p:spPr>
        <p:txBody>
          <a:bodyPr/>
          <a:lstStyle/>
          <a:p>
            <a:r>
              <a:rPr lang="en-US">
                <a:latin typeface="Avenir Next LT Pro"/>
              </a:rPr>
              <a:t>Welcome Family Statewide Expansion Advisory Committee </a:t>
            </a:r>
          </a:p>
        </p:txBody>
      </p:sp>
      <p:sp>
        <p:nvSpPr>
          <p:cNvPr id="4" name="Subtitle 3">
            <a:extLst>
              <a:ext uri="{FF2B5EF4-FFF2-40B4-BE49-F238E27FC236}">
                <a16:creationId xmlns:a16="http://schemas.microsoft.com/office/drawing/2014/main" id="{5AEAD457-DDA6-0CED-B11C-C5B48E4122B8}"/>
              </a:ext>
            </a:extLst>
          </p:cNvPr>
          <p:cNvSpPr>
            <a:spLocks noGrp="1"/>
          </p:cNvSpPr>
          <p:nvPr>
            <p:ph type="subTitle" idx="1"/>
          </p:nvPr>
        </p:nvSpPr>
        <p:spPr>
          <a:xfrm>
            <a:off x="599975" y="4577888"/>
            <a:ext cx="9144000" cy="1655762"/>
          </a:xfrm>
        </p:spPr>
        <p:txBody>
          <a:bodyPr/>
          <a:lstStyle/>
          <a:p>
            <a:r>
              <a:rPr lang="en-US"/>
              <a:t>July 2026 Convening </a:t>
            </a:r>
          </a:p>
          <a:p>
            <a:r>
              <a:rPr lang="en-US"/>
              <a:t>Community Engagement and Systems Coordination</a:t>
            </a:r>
          </a:p>
        </p:txBody>
      </p:sp>
    </p:spTree>
    <p:extLst>
      <p:ext uri="{BB962C8B-B14F-4D97-AF65-F5344CB8AC3E}">
        <p14:creationId xmlns:p14="http://schemas.microsoft.com/office/powerpoint/2010/main" val="1294683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18268-4DCC-A6F2-8838-F91BBF9AE6E3}"/>
              </a:ext>
            </a:extLst>
          </p:cNvPr>
          <p:cNvSpPr>
            <a:spLocks noGrp="1"/>
          </p:cNvSpPr>
          <p:nvPr>
            <p:ph type="title"/>
          </p:nvPr>
        </p:nvSpPr>
        <p:spPr/>
        <p:txBody>
          <a:bodyPr>
            <a:normAutofit/>
          </a:bodyPr>
          <a:lstStyle/>
          <a:p>
            <a:r>
              <a:rPr lang="en-US">
                <a:latin typeface="Avenir Next LT Pro" panose="020B0504020202020204" pitchFamily="34" charset="0"/>
              </a:rPr>
              <a:t>RFI Respondents – Supporting Community Referrals </a:t>
            </a:r>
          </a:p>
        </p:txBody>
      </p:sp>
      <p:graphicFrame>
        <p:nvGraphicFramePr>
          <p:cNvPr id="4" name="Table 3">
            <a:extLst>
              <a:ext uri="{FF2B5EF4-FFF2-40B4-BE49-F238E27FC236}">
                <a16:creationId xmlns:a16="http://schemas.microsoft.com/office/drawing/2014/main" id="{7BBABB8A-6A44-BD91-D05E-84EA5370AE0E}"/>
              </a:ext>
            </a:extLst>
          </p:cNvPr>
          <p:cNvGraphicFramePr>
            <a:graphicFrameLocks noGrp="1"/>
          </p:cNvGraphicFramePr>
          <p:nvPr>
            <p:extLst>
              <p:ext uri="{D42A27DB-BD31-4B8C-83A1-F6EECF244321}">
                <p14:modId xmlns:p14="http://schemas.microsoft.com/office/powerpoint/2010/main" val="1745932730"/>
              </p:ext>
            </p:extLst>
          </p:nvPr>
        </p:nvGraphicFramePr>
        <p:xfrm>
          <a:off x="838200" y="1347539"/>
          <a:ext cx="5846064" cy="4309040"/>
        </p:xfrm>
        <a:graphic>
          <a:graphicData uri="http://schemas.openxmlformats.org/drawingml/2006/table">
            <a:tbl>
              <a:tblPr firstRow="1" bandRow="1">
                <a:tableStyleId>{3B4B98B0-60AC-42C2-AFA5-B58CD77FA1E5}</a:tableStyleId>
              </a:tblPr>
              <a:tblGrid>
                <a:gridCol w="1292352">
                  <a:extLst>
                    <a:ext uri="{9D8B030D-6E8A-4147-A177-3AD203B41FA5}">
                      <a16:colId xmlns:a16="http://schemas.microsoft.com/office/drawing/2014/main" val="3769884776"/>
                    </a:ext>
                  </a:extLst>
                </a:gridCol>
                <a:gridCol w="1371600">
                  <a:extLst>
                    <a:ext uri="{9D8B030D-6E8A-4147-A177-3AD203B41FA5}">
                      <a16:colId xmlns:a16="http://schemas.microsoft.com/office/drawing/2014/main" val="2762543864"/>
                    </a:ext>
                  </a:extLst>
                </a:gridCol>
                <a:gridCol w="3182112">
                  <a:extLst>
                    <a:ext uri="{9D8B030D-6E8A-4147-A177-3AD203B41FA5}">
                      <a16:colId xmlns:a16="http://schemas.microsoft.com/office/drawing/2014/main" val="3119483248"/>
                    </a:ext>
                  </a:extLst>
                </a:gridCol>
              </a:tblGrid>
              <a:tr h="734167">
                <a:tc>
                  <a:txBody>
                    <a:bodyPr/>
                    <a:lstStyle/>
                    <a:p>
                      <a:r>
                        <a:rPr lang="en-US" sz="1400">
                          <a:latin typeface="Avenir Next LT Pro" panose="020B0504020202020204" pitchFamily="34" charset="0"/>
                        </a:rPr>
                        <a:t>Org Type</a:t>
                      </a:r>
                    </a:p>
                  </a:txBody>
                  <a:tcPr anchor="ctr"/>
                </a:tc>
                <a:tc>
                  <a:txBody>
                    <a:bodyPr/>
                    <a:lstStyle/>
                    <a:p>
                      <a:r>
                        <a:rPr lang="en-US" sz="1400">
                          <a:latin typeface="Avenir Next LT Pro" panose="020B0504020202020204" pitchFamily="34" charset="0"/>
                        </a:rPr>
                        <a:t>Staff Leading Community Referrals</a:t>
                      </a:r>
                    </a:p>
                  </a:txBody>
                  <a:tcPr anchor="ctr"/>
                </a:tc>
                <a:tc>
                  <a:txBody>
                    <a:bodyPr/>
                    <a:lstStyle/>
                    <a:p>
                      <a:r>
                        <a:rPr lang="en-US" sz="1400">
                          <a:latin typeface="Avenir Next LT Pro" panose="020B0504020202020204" pitchFamily="34" charset="0"/>
                        </a:rPr>
                        <a:t>Detail</a:t>
                      </a:r>
                    </a:p>
                  </a:txBody>
                  <a:tcPr anchor="ctr"/>
                </a:tc>
                <a:extLst>
                  <a:ext uri="{0D108BD9-81ED-4DB2-BD59-A6C34878D82A}">
                    <a16:rowId xmlns:a16="http://schemas.microsoft.com/office/drawing/2014/main" val="437135866"/>
                  </a:ext>
                </a:extLst>
              </a:tr>
              <a:tr h="1162431">
                <a:tc>
                  <a:txBody>
                    <a:bodyPr/>
                    <a:lstStyle/>
                    <a:p>
                      <a:r>
                        <a:rPr lang="en-US" sz="1400">
                          <a:latin typeface="Avenir Next LT Pro" panose="020B0504020202020204" pitchFamily="34" charset="0"/>
                        </a:rPr>
                        <a:t>Municipality </a:t>
                      </a:r>
                    </a:p>
                  </a:txBody>
                  <a:tcPr anchor="ctr"/>
                </a:tc>
                <a:tc>
                  <a:txBody>
                    <a:bodyPr/>
                    <a:lstStyle/>
                    <a:p>
                      <a:r>
                        <a:rPr lang="en-US" sz="1400">
                          <a:latin typeface="Avenir Next LT Pro" panose="020B0504020202020204" pitchFamily="34" charset="0"/>
                        </a:rPr>
                        <a:t>Nurse</a:t>
                      </a:r>
                    </a:p>
                  </a:txBody>
                  <a:tcPr anchor="ctr"/>
                </a:tc>
                <a:tc>
                  <a:txBody>
                    <a:bodyPr/>
                    <a:lstStyle/>
                    <a:p>
                      <a:r>
                        <a:rPr lang="en-US" sz="1400">
                          <a:latin typeface="Avenir Next LT Pro" panose="020B0504020202020204" pitchFamily="34" charset="0"/>
                        </a:rPr>
                        <a:t>Municipalities primarily reported that nurses lead community referrals, sometimes with support from CHWs, shared service staff and occasionally social workers. </a:t>
                      </a:r>
                    </a:p>
                  </a:txBody>
                  <a:tcPr anchor="ctr"/>
                </a:tc>
                <a:extLst>
                  <a:ext uri="{0D108BD9-81ED-4DB2-BD59-A6C34878D82A}">
                    <a16:rowId xmlns:a16="http://schemas.microsoft.com/office/drawing/2014/main" val="2619296163"/>
                  </a:ext>
                </a:extLst>
              </a:tr>
              <a:tr h="1146878">
                <a:tc>
                  <a:txBody>
                    <a:bodyPr/>
                    <a:lstStyle/>
                    <a:p>
                      <a:r>
                        <a:rPr lang="en-US" sz="1400">
                          <a:latin typeface="Avenir Next LT Pro" panose="020B0504020202020204" pitchFamily="34" charset="0"/>
                        </a:rPr>
                        <a:t>CBOs</a:t>
                      </a:r>
                    </a:p>
                  </a:txBody>
                  <a:tcPr anchor="ctr"/>
                </a:tc>
                <a:tc>
                  <a:txBody>
                    <a:bodyPr/>
                    <a:lstStyle/>
                    <a:p>
                      <a:r>
                        <a:rPr lang="en-US" sz="1400">
                          <a:latin typeface="Avenir Next LT Pro" panose="020B0504020202020204" pitchFamily="34" charset="0"/>
                        </a:rPr>
                        <a:t>CHW or Care Coordinators</a:t>
                      </a:r>
                    </a:p>
                  </a:txBody>
                  <a:tcPr anchor="ctr"/>
                </a:tc>
                <a:tc>
                  <a:txBody>
                    <a:bodyPr/>
                    <a:lstStyle/>
                    <a:p>
                      <a:r>
                        <a:rPr lang="en-US" sz="1400">
                          <a:latin typeface="Avenir Next LT Pro" panose="020B0504020202020204" pitchFamily="34" charset="0"/>
                        </a:rPr>
                        <a:t>CBOs primarily reported that CHWs, care coordinators or navigators lead community referrals, sometimes with support from nurses to clinical referrals. </a:t>
                      </a:r>
                    </a:p>
                  </a:txBody>
                  <a:tcPr anchor="ctr"/>
                </a:tc>
                <a:extLst>
                  <a:ext uri="{0D108BD9-81ED-4DB2-BD59-A6C34878D82A}">
                    <a16:rowId xmlns:a16="http://schemas.microsoft.com/office/drawing/2014/main" val="1377368356"/>
                  </a:ext>
                </a:extLst>
              </a:tr>
              <a:tr h="520035">
                <a:tc>
                  <a:txBody>
                    <a:bodyPr/>
                    <a:lstStyle/>
                    <a:p>
                      <a:r>
                        <a:rPr lang="en-US" sz="1400">
                          <a:latin typeface="Avenir Next LT Pro" panose="020B0504020202020204" pitchFamily="34" charset="0"/>
                        </a:rPr>
                        <a:t>FQHC</a:t>
                      </a:r>
                    </a:p>
                  </a:txBody>
                  <a:tcPr anchor="ctr"/>
                </a:tc>
                <a:tc>
                  <a:txBody>
                    <a:bodyPr/>
                    <a:lstStyle/>
                    <a:p>
                      <a:r>
                        <a:rPr lang="en-US" sz="1400">
                          <a:latin typeface="Avenir Next LT Pro" panose="020B0504020202020204" pitchFamily="34" charset="0"/>
                        </a:rPr>
                        <a:t>CHW</a:t>
                      </a:r>
                    </a:p>
                  </a:txBody>
                  <a:tcPr anchor="ctr"/>
                </a:tc>
                <a:tc>
                  <a:txBody>
                    <a:bodyPr/>
                    <a:lstStyle/>
                    <a:p>
                      <a:r>
                        <a:rPr lang="en-US" sz="1400">
                          <a:latin typeface="Avenir Next LT Pro" panose="020B0504020202020204" pitchFamily="34" charset="0"/>
                        </a:rPr>
                        <a:t>Reported that CHW leads community referral. </a:t>
                      </a:r>
                    </a:p>
                  </a:txBody>
                  <a:tcPr anchor="ctr"/>
                </a:tc>
                <a:extLst>
                  <a:ext uri="{0D108BD9-81ED-4DB2-BD59-A6C34878D82A}">
                    <a16:rowId xmlns:a16="http://schemas.microsoft.com/office/drawing/2014/main" val="1930774010"/>
                  </a:ext>
                </a:extLst>
              </a:tr>
              <a:tr h="734167">
                <a:tc>
                  <a:txBody>
                    <a:bodyPr/>
                    <a:lstStyle/>
                    <a:p>
                      <a:r>
                        <a:rPr lang="en-US" sz="1400">
                          <a:latin typeface="Avenir Next LT Pro" panose="020B0504020202020204" pitchFamily="34" charset="0"/>
                        </a:rPr>
                        <a:t>Home Visiting Organization </a:t>
                      </a:r>
                    </a:p>
                  </a:txBody>
                  <a:tcPr anchor="ctr"/>
                </a:tc>
                <a:tc>
                  <a:txBody>
                    <a:bodyPr/>
                    <a:lstStyle/>
                    <a:p>
                      <a:r>
                        <a:rPr lang="en-US" sz="1400">
                          <a:latin typeface="Avenir Next LT Pro" panose="020B0504020202020204" pitchFamily="34" charset="0"/>
                        </a:rPr>
                        <a:t>Nurse</a:t>
                      </a:r>
                    </a:p>
                  </a:txBody>
                  <a:tcPr anchor="ctr"/>
                </a:tc>
                <a:tc>
                  <a:txBody>
                    <a:bodyPr/>
                    <a:lstStyle/>
                    <a:p>
                      <a:r>
                        <a:rPr lang="en-US" sz="1400" dirty="0">
                          <a:latin typeface="Avenir Next LT Pro" panose="020B0504020202020204" pitchFamily="34" charset="0"/>
                        </a:rPr>
                        <a:t>Reported that nurse led community referrals, with limited support from program staff.</a:t>
                      </a:r>
                    </a:p>
                  </a:txBody>
                  <a:tcPr anchor="ctr"/>
                </a:tc>
                <a:extLst>
                  <a:ext uri="{0D108BD9-81ED-4DB2-BD59-A6C34878D82A}">
                    <a16:rowId xmlns:a16="http://schemas.microsoft.com/office/drawing/2014/main" val="1092862132"/>
                  </a:ext>
                </a:extLst>
              </a:tr>
            </a:tbl>
          </a:graphicData>
        </a:graphic>
      </p:graphicFrame>
      <p:sp>
        <p:nvSpPr>
          <p:cNvPr id="3" name="Content Placeholder 2">
            <a:extLst>
              <a:ext uri="{FF2B5EF4-FFF2-40B4-BE49-F238E27FC236}">
                <a16:creationId xmlns:a16="http://schemas.microsoft.com/office/drawing/2014/main" id="{7C2DABA6-6470-EA34-03DD-FC31E8B356FB}"/>
              </a:ext>
            </a:extLst>
          </p:cNvPr>
          <p:cNvSpPr>
            <a:spLocks noGrp="1"/>
          </p:cNvSpPr>
          <p:nvPr>
            <p:ph idx="1"/>
          </p:nvPr>
        </p:nvSpPr>
        <p:spPr>
          <a:xfrm>
            <a:off x="7050024" y="1347538"/>
            <a:ext cx="4404360" cy="4297680"/>
          </a:xfrm>
          <a:ln w="19050">
            <a:solidFill>
              <a:srgbClr val="025B95"/>
            </a:solidFill>
          </a:ln>
        </p:spPr>
        <p:txBody>
          <a:bodyPr>
            <a:noAutofit/>
          </a:bodyPr>
          <a:lstStyle/>
          <a:p>
            <a:pPr marL="0" indent="0">
              <a:spcBef>
                <a:spcPts val="600"/>
              </a:spcBef>
              <a:buNone/>
            </a:pPr>
            <a:endParaRPr lang="en-US" sz="1400" b="1" dirty="0">
              <a:latin typeface="Avenir Next LT Pro" panose="020B0504020202020204" pitchFamily="34" charset="0"/>
            </a:endParaRPr>
          </a:p>
          <a:p>
            <a:pPr marL="0" indent="0">
              <a:buNone/>
            </a:pPr>
            <a:r>
              <a:rPr lang="en-US" sz="1400" b="1" dirty="0">
                <a:latin typeface="Avenir Next LT Pro" panose="020B0504020202020204" pitchFamily="34" charset="0"/>
              </a:rPr>
              <a:t>Other Common Themes</a:t>
            </a:r>
            <a:br>
              <a:rPr lang="en-US" sz="1400" b="1" dirty="0">
                <a:latin typeface="Avenir Next LT Pro" panose="020B0504020202020204" pitchFamily="34" charset="0"/>
              </a:rPr>
            </a:br>
            <a:endParaRPr lang="en-US" sz="1400" b="1" dirty="0">
              <a:latin typeface="Avenir Next LT Pro" panose="020B0504020202020204" pitchFamily="34" charset="0"/>
            </a:endParaRPr>
          </a:p>
          <a:p>
            <a:pPr marL="285750" indent="-285750"/>
            <a:r>
              <a:rPr lang="en-US" sz="1400" dirty="0">
                <a:latin typeface="Avenir Next LT Pro" panose="020B0504020202020204" pitchFamily="34" charset="0"/>
              </a:rPr>
              <a:t>Many respondents incorporate CHWs to support language access, navigation, and culturally responsive engagement. </a:t>
            </a:r>
          </a:p>
          <a:p>
            <a:pPr marL="285750" indent="-285750"/>
            <a:endParaRPr lang="en-US" sz="1400" dirty="0">
              <a:latin typeface="Avenir Next LT Pro" panose="020B0504020202020204" pitchFamily="34" charset="0"/>
            </a:endParaRPr>
          </a:p>
          <a:p>
            <a:pPr marL="285750" indent="-285750"/>
            <a:r>
              <a:rPr lang="en-US" sz="1400" dirty="0">
                <a:latin typeface="Avenir Next LT Pro" panose="020B0504020202020204" pitchFamily="34" charset="0"/>
              </a:rPr>
              <a:t>Organizations serving diverse or high-need populations use multidisciplinary teams, including doulas and CHWs.</a:t>
            </a:r>
          </a:p>
          <a:p>
            <a:pPr marL="285750" indent="-285750"/>
            <a:endParaRPr lang="en-US" sz="1400" dirty="0">
              <a:latin typeface="Avenir Next LT Pro" panose="020B0504020202020204" pitchFamily="34" charset="0"/>
            </a:endParaRPr>
          </a:p>
          <a:p>
            <a:pPr marL="285750" indent="-285750"/>
            <a:r>
              <a:rPr lang="en-US" sz="1400" dirty="0">
                <a:latin typeface="Avenir Next LT Pro" panose="020B0504020202020204" pitchFamily="34" charset="0"/>
              </a:rPr>
              <a:t>Respondents identify consistent need for a centralized, HIPAA-compliant referral platform as a state investment to reduce inefficiencies associated with fax, phone-based, or EMR-incompatible workflows.</a:t>
            </a:r>
          </a:p>
          <a:p>
            <a:endParaRPr lang="en-US" sz="1400" dirty="0">
              <a:latin typeface="Avenir Next LT Pro" panose="020B0504020202020204" pitchFamily="34" charset="0"/>
            </a:endParaRPr>
          </a:p>
        </p:txBody>
      </p:sp>
    </p:spTree>
    <p:extLst>
      <p:ext uri="{BB962C8B-B14F-4D97-AF65-F5344CB8AC3E}">
        <p14:creationId xmlns:p14="http://schemas.microsoft.com/office/powerpoint/2010/main" val="35892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B11CD-3AF0-FB7E-250F-2B9D7705F875}"/>
              </a:ext>
            </a:extLst>
          </p:cNvPr>
          <p:cNvSpPr>
            <a:spLocks noGrp="1"/>
          </p:cNvSpPr>
          <p:nvPr>
            <p:ph type="title"/>
          </p:nvPr>
        </p:nvSpPr>
        <p:spPr/>
        <p:txBody>
          <a:bodyPr/>
          <a:lstStyle/>
          <a:p>
            <a:r>
              <a:rPr lang="en-US">
                <a:latin typeface="Avenir Next LT Pro" panose="020B0504020202020204" pitchFamily="34" charset="0"/>
              </a:rPr>
              <a:t>Referral Challenges</a:t>
            </a:r>
          </a:p>
        </p:txBody>
      </p:sp>
      <p:sp>
        <p:nvSpPr>
          <p:cNvPr id="3" name="Content Placeholder 2">
            <a:extLst>
              <a:ext uri="{FF2B5EF4-FFF2-40B4-BE49-F238E27FC236}">
                <a16:creationId xmlns:a16="http://schemas.microsoft.com/office/drawing/2014/main" id="{818FD48C-A9BD-3E9D-004D-1DEE26EE52D0}"/>
              </a:ext>
            </a:extLst>
          </p:cNvPr>
          <p:cNvSpPr>
            <a:spLocks noGrp="1"/>
          </p:cNvSpPr>
          <p:nvPr>
            <p:ph idx="1"/>
          </p:nvPr>
        </p:nvSpPr>
        <p:spPr>
          <a:xfrm>
            <a:off x="838200" y="1507991"/>
            <a:ext cx="5257800" cy="4351338"/>
          </a:xfrm>
        </p:spPr>
        <p:txBody>
          <a:bodyPr>
            <a:normAutofit/>
          </a:bodyPr>
          <a:lstStyle/>
          <a:p>
            <a:pPr marL="0" indent="0">
              <a:buNone/>
            </a:pPr>
            <a:r>
              <a:rPr lang="en-US" sz="1400" b="1" i="1">
                <a:solidFill>
                  <a:srgbClr val="032E53"/>
                </a:solidFill>
                <a:latin typeface="Avenir Next LT Pro" panose="020B0504020202020204" pitchFamily="34" charset="0"/>
                <a:ea typeface="+mj-ea"/>
                <a:cs typeface="+mj-cs"/>
              </a:rPr>
              <a:t>Inconsistent hospital workflows</a:t>
            </a:r>
          </a:p>
          <a:p>
            <a:pPr marL="285750" lvl="1" indent="-285750"/>
            <a:r>
              <a:rPr lang="en-US" sz="1400">
                <a:latin typeface="Avenir Next LT Pro" panose="020B0504020202020204" pitchFamily="34" charset="0"/>
                <a:ea typeface="+mn-ea"/>
              </a:rPr>
              <a:t>Variable discharge processes and unclear referral points of contact</a:t>
            </a:r>
          </a:p>
          <a:p>
            <a:pPr marL="285750" lvl="1" indent="-285750"/>
            <a:r>
              <a:rPr lang="en-US" sz="1400">
                <a:latin typeface="Avenir Next LT Pro" panose="020B0504020202020204" pitchFamily="34" charset="0"/>
                <a:ea typeface="+mn-ea"/>
              </a:rPr>
              <a:t>Limited prenatal referrals; many occur too late postpartum</a:t>
            </a:r>
          </a:p>
          <a:p>
            <a:pPr marL="0" indent="0">
              <a:buNone/>
            </a:pPr>
            <a:endParaRPr lang="en-US" sz="1400" b="1" i="1">
              <a:solidFill>
                <a:srgbClr val="032E53"/>
              </a:solidFill>
              <a:latin typeface="Avenir Next LT Pro" panose="020B0504020202020204" pitchFamily="34" charset="0"/>
              <a:ea typeface="+mj-ea"/>
              <a:cs typeface="+mj-cs"/>
            </a:endParaRPr>
          </a:p>
          <a:p>
            <a:pPr marL="0" indent="0">
              <a:buNone/>
            </a:pPr>
            <a:r>
              <a:rPr lang="en-US" sz="1400" b="1" i="1">
                <a:solidFill>
                  <a:srgbClr val="032E53"/>
                </a:solidFill>
                <a:latin typeface="Avenir Next LT Pro" panose="020B0504020202020204" pitchFamily="34" charset="0"/>
                <a:ea typeface="+mj-ea"/>
                <a:cs typeface="+mj-cs"/>
              </a:rPr>
              <a:t>Lack of integrated referral systems</a:t>
            </a:r>
          </a:p>
          <a:p>
            <a:pPr marL="285750" lvl="1" indent="-285750"/>
            <a:r>
              <a:rPr lang="en-US" sz="1400">
                <a:latin typeface="Avenir Next LT Pro" panose="020B0504020202020204" pitchFamily="34" charset="0"/>
              </a:rPr>
              <a:t>Reliance on phone, fax, or email</a:t>
            </a:r>
          </a:p>
          <a:p>
            <a:pPr marL="285750" lvl="1" indent="-285750"/>
            <a:r>
              <a:rPr lang="en-US" sz="1400">
                <a:latin typeface="Avenir Next LT Pro" panose="020B0504020202020204" pitchFamily="34" charset="0"/>
              </a:rPr>
              <a:t>Limited closed‑loop tracking and real‑time visibility</a:t>
            </a:r>
          </a:p>
          <a:p>
            <a:pPr marL="0" lvl="1" indent="0">
              <a:buNone/>
            </a:pPr>
            <a:endParaRPr lang="en-US" sz="1400">
              <a:latin typeface="Avenir Next LT Pro" panose="020B0504020202020204" pitchFamily="34" charset="0"/>
            </a:endParaRPr>
          </a:p>
          <a:p>
            <a:pPr marL="0" indent="0">
              <a:spcBef>
                <a:spcPts val="0"/>
              </a:spcBef>
              <a:buNone/>
            </a:pPr>
            <a:endParaRPr lang="en-US" sz="1400" b="1" i="1">
              <a:solidFill>
                <a:srgbClr val="032E53"/>
              </a:solidFill>
              <a:latin typeface="Avenir Next LT Pro" panose="020B0504020202020204" pitchFamily="34" charset="0"/>
              <a:ea typeface="+mj-ea"/>
              <a:cs typeface="+mj-cs"/>
            </a:endParaRPr>
          </a:p>
          <a:p>
            <a:pPr marL="0" indent="0">
              <a:buNone/>
            </a:pPr>
            <a:r>
              <a:rPr lang="en-US" sz="1400" b="1" i="1">
                <a:solidFill>
                  <a:srgbClr val="032E53"/>
                </a:solidFill>
                <a:latin typeface="Avenir Next LT Pro" panose="020B0504020202020204" pitchFamily="34" charset="0"/>
                <a:ea typeface="+mj-ea"/>
                <a:cs typeface="+mj-cs"/>
              </a:rPr>
              <a:t>Service capacity gaps</a:t>
            </a:r>
          </a:p>
          <a:p>
            <a:pPr marL="285750" lvl="1" indent="-285750"/>
            <a:r>
              <a:rPr lang="en-US" sz="1400">
                <a:latin typeface="Avenir Next LT Pro" panose="020B0504020202020204" pitchFamily="34" charset="0"/>
              </a:rPr>
              <a:t>Long waitlists for perinatal behavioral health and SUD treatment</a:t>
            </a:r>
          </a:p>
          <a:p>
            <a:pPr marL="285750" lvl="1" indent="-285750"/>
            <a:r>
              <a:rPr lang="en-US" sz="1400">
                <a:latin typeface="Avenir Next LT Pro" panose="020B0504020202020204" pitchFamily="34" charset="0"/>
              </a:rPr>
              <a:t>Limited housing stabilization and postpartum mental health resources</a:t>
            </a:r>
          </a:p>
          <a:p>
            <a:pPr marL="285750" indent="-285750">
              <a:buFont typeface="Arial" panose="020B0604020202020204" pitchFamily="34" charset="0"/>
              <a:buChar char="•"/>
            </a:pPr>
            <a:endParaRPr lang="en-US" sz="140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98442BDD-ACC2-A4C9-69EB-B1965C89EAAE}"/>
              </a:ext>
            </a:extLst>
          </p:cNvPr>
          <p:cNvSpPr>
            <a:spLocks noGrp="1"/>
          </p:cNvSpPr>
          <p:nvPr>
            <p:ph type="sldNum" sz="quarter" idx="12"/>
          </p:nvPr>
        </p:nvSpPr>
        <p:spPr/>
        <p:txBody>
          <a:bodyPr/>
          <a:lstStyle/>
          <a:p>
            <a:fld id="{899FFD16-B25A-457E-9C72-CDC3BAF3ACB3}" type="slidenum">
              <a:rPr lang="en-US" smtClean="0"/>
              <a:t>11</a:t>
            </a:fld>
            <a:endParaRPr lang="en-US"/>
          </a:p>
        </p:txBody>
      </p:sp>
      <p:sp>
        <p:nvSpPr>
          <p:cNvPr id="9" name="Content Placeholder 8">
            <a:extLst>
              <a:ext uri="{FF2B5EF4-FFF2-40B4-BE49-F238E27FC236}">
                <a16:creationId xmlns:a16="http://schemas.microsoft.com/office/drawing/2014/main" id="{21931D67-7BCB-0230-920D-1052BD4B8CC1}"/>
              </a:ext>
            </a:extLst>
          </p:cNvPr>
          <p:cNvSpPr>
            <a:spLocks noGrp="1"/>
          </p:cNvSpPr>
          <p:nvPr>
            <p:ph sz="half" idx="4294967295"/>
          </p:nvPr>
        </p:nvSpPr>
        <p:spPr>
          <a:xfrm>
            <a:off x="6355842" y="1507991"/>
            <a:ext cx="5543550" cy="4576763"/>
          </a:xfrm>
        </p:spPr>
        <p:txBody>
          <a:bodyPr>
            <a:normAutofit/>
          </a:bodyPr>
          <a:lstStyle/>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Workforce and language constraints</a:t>
            </a:r>
          </a:p>
          <a:p>
            <a:pPr marL="285750" lvl="1" indent="-285750"/>
            <a:r>
              <a:rPr lang="en-US" sz="1400">
                <a:latin typeface="Avenir Next LT Pro" panose="020B0504020202020204" pitchFamily="34" charset="0"/>
              </a:rPr>
              <a:t>Nurse shortages and staff turnover</a:t>
            </a:r>
          </a:p>
          <a:p>
            <a:pPr marL="285750" lvl="1" indent="-285750"/>
            <a:r>
              <a:rPr lang="en-US" sz="1400">
                <a:latin typeface="Avenir Next LT Pro" panose="020B0504020202020204" pitchFamily="34" charset="0"/>
              </a:rPr>
              <a:t>Insufficient multilingual and interpretation capacity among providers</a:t>
            </a:r>
          </a:p>
          <a:p>
            <a:pPr marL="0" indent="0">
              <a:buFont typeface="Arial" panose="020B0604020202020204" pitchFamily="34" charset="0"/>
              <a:buNone/>
            </a:pPr>
            <a:endParaRPr lang="en-US" sz="1400" b="1" i="1">
              <a:solidFill>
                <a:srgbClr val="032E53"/>
              </a:solidFill>
              <a:latin typeface="Avenir Next LT Pro" panose="020B0504020202020204" pitchFamily="34" charset="0"/>
              <a:ea typeface="+mj-ea"/>
              <a:cs typeface="+mj-cs"/>
            </a:endParaRPr>
          </a:p>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Geographic and system misalignment</a:t>
            </a:r>
          </a:p>
          <a:p>
            <a:pPr marL="285750" lvl="1" indent="-285750"/>
            <a:r>
              <a:rPr lang="en-US" sz="1400">
                <a:latin typeface="Avenir Next LT Pro" panose="020B0504020202020204" pitchFamily="34" charset="0"/>
              </a:rPr>
              <a:t>Catchments not aligned with hospital service areas</a:t>
            </a:r>
          </a:p>
          <a:p>
            <a:pPr marL="285750" lvl="1" indent="-285750"/>
            <a:r>
              <a:rPr lang="en-US" sz="1400">
                <a:latin typeface="Avenir Next LT Pro" panose="020B0504020202020204" pitchFamily="34" charset="0"/>
              </a:rPr>
              <a:t>Regions without local birthing hospitals rely on external systems</a:t>
            </a:r>
          </a:p>
          <a:p>
            <a:pPr marL="285750" lvl="1" indent="-285750"/>
            <a:r>
              <a:rPr lang="en-US" sz="1400">
                <a:latin typeface="Avenir Next LT Pro" panose="020B0504020202020204" pitchFamily="34" charset="0"/>
              </a:rPr>
              <a:t>Rural travel distances limit follow‑through</a:t>
            </a:r>
          </a:p>
          <a:p>
            <a:pPr marL="0" indent="0">
              <a:buNone/>
            </a:pPr>
            <a:r>
              <a:rPr lang="en-US" sz="1400" b="1" i="1">
                <a:solidFill>
                  <a:srgbClr val="032E53"/>
                </a:solidFill>
                <a:latin typeface="Avenir Next LT Pro" panose="020B0504020202020204" pitchFamily="34" charset="0"/>
                <a:ea typeface="+mj-ea"/>
                <a:cs typeface="+mj-cs"/>
              </a:rPr>
              <a:t>Eligibility and system complexity</a:t>
            </a:r>
          </a:p>
          <a:p>
            <a:pPr marL="285750" lvl="1" indent="-285750"/>
            <a:r>
              <a:rPr lang="en-US" sz="1400">
                <a:latin typeface="Avenir Next LT Pro" panose="020B0504020202020204" pitchFamily="34" charset="0"/>
              </a:rPr>
              <a:t>Confusing insurance, residency, and program eligibility rules</a:t>
            </a:r>
          </a:p>
          <a:p>
            <a:pPr marL="285750" lvl="1" indent="-285750"/>
            <a:r>
              <a:rPr lang="en-US" sz="1400">
                <a:latin typeface="Avenir Next LT Pro" panose="020B0504020202020204" pitchFamily="34" charset="0"/>
              </a:rPr>
              <a:t>Public health billing limitations complicate referrals</a:t>
            </a:r>
          </a:p>
        </p:txBody>
      </p:sp>
      <p:cxnSp>
        <p:nvCxnSpPr>
          <p:cNvPr id="7" name="Straight Connector 6">
            <a:extLst>
              <a:ext uri="{FF2B5EF4-FFF2-40B4-BE49-F238E27FC236}">
                <a16:creationId xmlns:a16="http://schemas.microsoft.com/office/drawing/2014/main" id="{C73492BF-D8A3-4D64-9513-0084EA3607B4}"/>
              </a:ext>
              <a:ext uri="{C183D7F6-B498-43B3-948B-1728B52AA6E4}">
                <adec:decorative xmlns:adec="http://schemas.microsoft.com/office/drawing/2017/decorative" val="1"/>
              </a:ext>
            </a:extLst>
          </p:cNvPr>
          <p:cNvCxnSpPr>
            <a:cxnSpLocks/>
          </p:cNvCxnSpPr>
          <p:nvPr/>
        </p:nvCxnSpPr>
        <p:spPr>
          <a:xfrm>
            <a:off x="918972" y="178308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C5141CB-99EF-36D8-4E32-A4A79DAFB46D}"/>
              </a:ext>
              <a:ext uri="{C183D7F6-B498-43B3-948B-1728B52AA6E4}">
                <adec:decorative xmlns:adec="http://schemas.microsoft.com/office/drawing/2017/decorative" val="1"/>
              </a:ext>
            </a:extLst>
          </p:cNvPr>
          <p:cNvCxnSpPr>
            <a:cxnSpLocks/>
          </p:cNvCxnSpPr>
          <p:nvPr/>
        </p:nvCxnSpPr>
        <p:spPr>
          <a:xfrm>
            <a:off x="6449568" y="178308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080B30B-9E55-6599-8D60-E4F7A7D8A403}"/>
              </a:ext>
              <a:ext uri="{C183D7F6-B498-43B3-948B-1728B52AA6E4}">
                <adec:decorative xmlns:adec="http://schemas.microsoft.com/office/drawing/2017/decorative" val="1"/>
              </a:ext>
            </a:extLst>
          </p:cNvPr>
          <p:cNvCxnSpPr>
            <a:cxnSpLocks/>
          </p:cNvCxnSpPr>
          <p:nvPr/>
        </p:nvCxnSpPr>
        <p:spPr>
          <a:xfrm>
            <a:off x="918972" y="3115056"/>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F49D8CE-D5B4-5540-FBF1-D7DF74257929}"/>
              </a:ext>
              <a:ext uri="{C183D7F6-B498-43B3-948B-1728B52AA6E4}">
                <adec:decorative xmlns:adec="http://schemas.microsoft.com/office/drawing/2017/decorative" val="1"/>
              </a:ext>
            </a:extLst>
          </p:cNvPr>
          <p:cNvCxnSpPr>
            <a:cxnSpLocks/>
          </p:cNvCxnSpPr>
          <p:nvPr/>
        </p:nvCxnSpPr>
        <p:spPr>
          <a:xfrm>
            <a:off x="918972" y="440436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2B882-FAA1-46D9-844E-F6227C6AD791}"/>
              </a:ext>
              <a:ext uri="{C183D7F6-B498-43B3-948B-1728B52AA6E4}">
                <adec:decorative xmlns:adec="http://schemas.microsoft.com/office/drawing/2017/decorative" val="1"/>
              </a:ext>
            </a:extLst>
          </p:cNvPr>
          <p:cNvCxnSpPr>
            <a:cxnSpLocks/>
          </p:cNvCxnSpPr>
          <p:nvPr/>
        </p:nvCxnSpPr>
        <p:spPr>
          <a:xfrm>
            <a:off x="6449568" y="3115056"/>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4BCE159-E70B-58D5-BE8D-0F3E7B14AB30}"/>
              </a:ext>
              <a:ext uri="{C183D7F6-B498-43B3-948B-1728B52AA6E4}">
                <adec:decorative xmlns:adec="http://schemas.microsoft.com/office/drawing/2017/decorative" val="1"/>
              </a:ext>
            </a:extLst>
          </p:cNvPr>
          <p:cNvCxnSpPr>
            <a:cxnSpLocks/>
          </p:cNvCxnSpPr>
          <p:nvPr/>
        </p:nvCxnSpPr>
        <p:spPr>
          <a:xfrm>
            <a:off x="6449568" y="4404360"/>
            <a:ext cx="50962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974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3CAA2-3128-B0E5-9E53-901FD8D551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2AEB0F-D002-E7F3-C7AD-92FBA1434171}"/>
              </a:ext>
            </a:extLst>
          </p:cNvPr>
          <p:cNvSpPr>
            <a:spLocks noGrp="1"/>
          </p:cNvSpPr>
          <p:nvPr>
            <p:ph type="title"/>
          </p:nvPr>
        </p:nvSpPr>
        <p:spPr>
          <a:xfrm>
            <a:off x="783608" y="576882"/>
            <a:ext cx="11353800" cy="770656"/>
          </a:xfrm>
        </p:spPr>
        <p:txBody>
          <a:bodyPr>
            <a:normAutofit fontScale="90000"/>
          </a:bodyPr>
          <a:lstStyle/>
          <a:p>
            <a:r>
              <a:rPr lang="en-US">
                <a:latin typeface="Avenir Next LT Pro" panose="020B0504020202020204" pitchFamily="34" charset="0"/>
              </a:rPr>
              <a:t>Challenges Identified by Existing Welcome Family Programs</a:t>
            </a:r>
          </a:p>
        </p:txBody>
      </p:sp>
      <p:sp>
        <p:nvSpPr>
          <p:cNvPr id="3" name="Content Placeholder 2">
            <a:extLst>
              <a:ext uri="{FF2B5EF4-FFF2-40B4-BE49-F238E27FC236}">
                <a16:creationId xmlns:a16="http://schemas.microsoft.com/office/drawing/2014/main" id="{34E27A54-7300-FD1B-AF40-545FCCD4F6AC}"/>
              </a:ext>
            </a:extLst>
          </p:cNvPr>
          <p:cNvSpPr>
            <a:spLocks noGrp="1"/>
          </p:cNvSpPr>
          <p:nvPr>
            <p:ph idx="1"/>
          </p:nvPr>
        </p:nvSpPr>
        <p:spPr>
          <a:xfrm>
            <a:off x="838200" y="1507991"/>
            <a:ext cx="5257800" cy="4351338"/>
          </a:xfrm>
        </p:spPr>
        <p:txBody>
          <a:bodyPr>
            <a:normAutofit/>
          </a:bodyPr>
          <a:lstStyle/>
          <a:p>
            <a:pPr marL="0" indent="0">
              <a:buNone/>
            </a:pPr>
            <a:r>
              <a:rPr lang="en-US" sz="1400" b="1" i="1">
                <a:solidFill>
                  <a:srgbClr val="032E53"/>
                </a:solidFill>
                <a:latin typeface="Avenir Next LT Pro" panose="020B0504020202020204" pitchFamily="34" charset="0"/>
                <a:ea typeface="+mj-ea"/>
                <a:cs typeface="+mj-cs"/>
              </a:rPr>
              <a:t>Maintaining Referral Partnerships </a:t>
            </a:r>
          </a:p>
          <a:p>
            <a:pPr marL="285750" lvl="1" indent="-285750"/>
            <a:r>
              <a:rPr lang="en-US" sz="1400">
                <a:latin typeface="Avenir Next LT Pro" panose="020B0504020202020204" pitchFamily="34" charset="0"/>
                <a:ea typeface="+mn-ea"/>
              </a:rPr>
              <a:t>Staff turnover at hospitals, WIC programs, health centers, and community organizations can disrupt referral pathways</a:t>
            </a:r>
          </a:p>
          <a:p>
            <a:pPr marL="285750" lvl="1" indent="-285750"/>
            <a:r>
              <a:rPr lang="en-US" sz="1400">
                <a:latin typeface="Avenir Next LT Pro" panose="020B0504020202020204" pitchFamily="34" charset="0"/>
                <a:ea typeface="+mn-ea"/>
              </a:rPr>
              <a:t>Programs must continuously reintroduce Welcome Family and rebuild relationships with referral partners</a:t>
            </a:r>
          </a:p>
          <a:p>
            <a:pPr marL="0" lvl="1" indent="0">
              <a:buNone/>
            </a:pPr>
            <a:endParaRPr lang="en-US" sz="1400" b="1" i="1">
              <a:solidFill>
                <a:srgbClr val="032E53"/>
              </a:solidFill>
              <a:latin typeface="Avenir Next LT Pro" panose="020B0504020202020204" pitchFamily="34" charset="0"/>
              <a:ea typeface="+mn-ea"/>
              <a:cs typeface="+mj-cs"/>
            </a:endParaRPr>
          </a:p>
          <a:p>
            <a:pPr marL="0" lvl="1" indent="0">
              <a:buNone/>
            </a:pPr>
            <a:br>
              <a:rPr lang="en-US" sz="1400" b="1" i="1">
                <a:solidFill>
                  <a:srgbClr val="032E53"/>
                </a:solidFill>
                <a:latin typeface="Avenir Next LT Pro" panose="020B0504020202020204" pitchFamily="34" charset="0"/>
                <a:ea typeface="+mn-ea"/>
                <a:cs typeface="+mj-cs"/>
              </a:rPr>
            </a:br>
            <a:r>
              <a:rPr lang="en-US" sz="1400" b="1" i="1">
                <a:solidFill>
                  <a:srgbClr val="032E53"/>
                </a:solidFill>
                <a:latin typeface="Avenir Next LT Pro" panose="020B0504020202020204" pitchFamily="34" charset="0"/>
                <a:ea typeface="+mj-ea"/>
                <a:cs typeface="+mj-cs"/>
              </a:rPr>
              <a:t>Family Engagement &amp; Trust</a:t>
            </a:r>
          </a:p>
          <a:p>
            <a:pPr marL="285750" lvl="1" indent="-285750"/>
            <a:r>
              <a:rPr lang="en-US" sz="1400">
                <a:latin typeface="Avenir Next LT Pro" panose="020B0504020202020204" pitchFamily="34" charset="0"/>
              </a:rPr>
              <a:t>Many families do not answer calls from unknown numbers or are difficult to reach after discharge</a:t>
            </a:r>
          </a:p>
          <a:p>
            <a:pPr marL="285750" lvl="1" indent="-285750"/>
            <a:r>
              <a:rPr lang="en-US" sz="1400">
                <a:latin typeface="Avenir Next LT Pro" panose="020B0504020202020204" pitchFamily="34" charset="0"/>
              </a:rPr>
              <a:t>Immigration-related concerns and uncertainty about home visiting can reduce participation</a:t>
            </a:r>
          </a:p>
          <a:p>
            <a:pPr marL="285750" lvl="1" indent="-285750"/>
            <a:endParaRPr lang="en-US" sz="1400">
              <a:latin typeface="Avenir Next LT Pro" panose="020B0504020202020204" pitchFamily="34" charset="0"/>
            </a:endParaRPr>
          </a:p>
          <a:p>
            <a:pPr marL="0" indent="0">
              <a:buNone/>
            </a:pPr>
            <a:r>
              <a:rPr lang="en-US" sz="1400" b="1" i="1">
                <a:solidFill>
                  <a:srgbClr val="032E53"/>
                </a:solidFill>
                <a:latin typeface="Avenir Next LT Pro" panose="020B0504020202020204" pitchFamily="34" charset="0"/>
                <a:ea typeface="+mj-ea"/>
                <a:cs typeface="+mj-cs"/>
              </a:rPr>
              <a:t>Language &amp; Cultural Responsiveness </a:t>
            </a:r>
          </a:p>
          <a:p>
            <a:pPr marL="285750" lvl="1" indent="-285750"/>
            <a:r>
              <a:rPr lang="en-US" sz="1400">
                <a:latin typeface="Avenir Next LT Pro" panose="020B0504020202020204" pitchFamily="34" charset="0"/>
              </a:rPr>
              <a:t>Accessing timely interpretation services can delay outreach and relationship-building</a:t>
            </a:r>
          </a:p>
          <a:p>
            <a:pPr marL="285750" lvl="1" indent="-285750"/>
            <a:r>
              <a:rPr lang="en-US" sz="1400">
                <a:latin typeface="Avenir Next LT Pro" panose="020B0504020202020204" pitchFamily="34" charset="0"/>
              </a:rPr>
              <a:t>Programs are serving increasingly diverse linguistic communities with evolving language needs</a:t>
            </a:r>
          </a:p>
        </p:txBody>
      </p:sp>
      <p:sp>
        <p:nvSpPr>
          <p:cNvPr id="5" name="Slide Number Placeholder 4">
            <a:extLst>
              <a:ext uri="{FF2B5EF4-FFF2-40B4-BE49-F238E27FC236}">
                <a16:creationId xmlns:a16="http://schemas.microsoft.com/office/drawing/2014/main" id="{34939A82-E266-7BBD-5137-E73012332C98}"/>
              </a:ext>
            </a:extLst>
          </p:cNvPr>
          <p:cNvSpPr>
            <a:spLocks noGrp="1"/>
          </p:cNvSpPr>
          <p:nvPr>
            <p:ph type="sldNum" sz="quarter" idx="12"/>
          </p:nvPr>
        </p:nvSpPr>
        <p:spPr/>
        <p:txBody>
          <a:bodyPr/>
          <a:lstStyle/>
          <a:p>
            <a:fld id="{899FFD16-B25A-457E-9C72-CDC3BAF3ACB3}" type="slidenum">
              <a:rPr lang="en-US" smtClean="0"/>
              <a:t>12</a:t>
            </a:fld>
            <a:endParaRPr lang="en-US"/>
          </a:p>
        </p:txBody>
      </p:sp>
      <p:sp>
        <p:nvSpPr>
          <p:cNvPr id="9" name="Content Placeholder 8">
            <a:extLst>
              <a:ext uri="{FF2B5EF4-FFF2-40B4-BE49-F238E27FC236}">
                <a16:creationId xmlns:a16="http://schemas.microsoft.com/office/drawing/2014/main" id="{574E94A3-97C9-296E-211E-3DD8871AAEA6}"/>
              </a:ext>
            </a:extLst>
          </p:cNvPr>
          <p:cNvSpPr>
            <a:spLocks noGrp="1"/>
          </p:cNvSpPr>
          <p:nvPr>
            <p:ph sz="half" idx="4294967295"/>
          </p:nvPr>
        </p:nvSpPr>
        <p:spPr>
          <a:xfrm>
            <a:off x="6333809" y="1473621"/>
            <a:ext cx="5543550" cy="4576763"/>
          </a:xfrm>
        </p:spPr>
        <p:txBody>
          <a:bodyPr>
            <a:normAutofit/>
          </a:bodyPr>
          <a:lstStyle/>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Community Service Capacity Gaps</a:t>
            </a:r>
          </a:p>
          <a:p>
            <a:r>
              <a:rPr lang="en-US" sz="1400">
                <a:latin typeface="Avenir Next LT Pro" panose="020B0504020202020204" pitchFamily="34" charset="0"/>
              </a:rPr>
              <a:t>Families experience barriers accessing lactation support, primary care, childcare, transportation, and other supports</a:t>
            </a:r>
          </a:p>
          <a:p>
            <a:r>
              <a:rPr lang="en-US" sz="1400">
                <a:latin typeface="Avenir Next LT Pro" panose="020B0504020202020204" pitchFamily="34" charset="0"/>
              </a:rPr>
              <a:t>Waitlists and limited availability may delay successful connections to community service</a:t>
            </a:r>
            <a:endParaRPr lang="en-US" sz="1400" b="1" i="1">
              <a:solidFill>
                <a:srgbClr val="032E53"/>
              </a:solidFill>
              <a:latin typeface="Avenir Next LT Pro" panose="020B0504020202020204" pitchFamily="34" charset="0"/>
              <a:ea typeface="+mj-ea"/>
              <a:cs typeface="+mj-cs"/>
            </a:endParaRPr>
          </a:p>
          <a:p>
            <a:pPr marL="0" indent="0">
              <a:buFont typeface="Arial" panose="020B0604020202020204" pitchFamily="34" charset="0"/>
              <a:buNone/>
            </a:pPr>
            <a:endParaRPr lang="en-US" sz="1400" b="1" i="1">
              <a:solidFill>
                <a:srgbClr val="032E53"/>
              </a:solidFill>
              <a:latin typeface="Avenir Next LT Pro" panose="020B0504020202020204" pitchFamily="34" charset="0"/>
              <a:ea typeface="+mj-ea"/>
              <a:cs typeface="+mj-cs"/>
            </a:endParaRPr>
          </a:p>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System Coordination Challenges</a:t>
            </a:r>
          </a:p>
          <a:p>
            <a:r>
              <a:rPr lang="en-US" sz="1400">
                <a:latin typeface="Avenir Next LT Pro" panose="020B0504020202020204" pitchFamily="34" charset="0"/>
              </a:rPr>
              <a:t>Referral and feedback processes vary across hospitals, pediatric providers, and community organizations</a:t>
            </a:r>
          </a:p>
          <a:p>
            <a:r>
              <a:rPr lang="en-US" sz="1400">
                <a:latin typeface="Avenir Next LT Pro" panose="020B0504020202020204" pitchFamily="34" charset="0"/>
              </a:rPr>
              <a:t>Identifying the right points of contact and maintaining communication across systems can be difficult</a:t>
            </a:r>
          </a:p>
          <a:p>
            <a:pPr marL="0" indent="0">
              <a:buNone/>
            </a:pPr>
            <a:endParaRPr lang="en-US" sz="500">
              <a:latin typeface="Avenir Next LT Pro" panose="020B0504020202020204" pitchFamily="34" charset="0"/>
            </a:endParaRPr>
          </a:p>
          <a:p>
            <a:pPr marL="0" indent="0">
              <a:buNone/>
            </a:pPr>
            <a:r>
              <a:rPr lang="en-US" sz="1400" b="1" i="1">
                <a:solidFill>
                  <a:srgbClr val="032E53"/>
                </a:solidFill>
                <a:latin typeface="Avenir Next LT Pro" panose="020B0504020202020204" pitchFamily="34" charset="0"/>
                <a:ea typeface="+mj-ea"/>
                <a:cs typeface="+mj-cs"/>
              </a:rPr>
              <a:t>Scheduling &amp; Visit Completion</a:t>
            </a:r>
          </a:p>
          <a:p>
            <a:r>
              <a:rPr lang="en-US" sz="1400">
                <a:latin typeface="Avenir Next LT Pro" panose="020B0504020202020204" pitchFamily="34" charset="0"/>
              </a:rPr>
              <a:t>Cancellations and no-shows create challenges for visit scheduling and staff capacity</a:t>
            </a:r>
          </a:p>
          <a:p>
            <a:pPr marL="228600" lvl="1">
              <a:spcBef>
                <a:spcPts val="1000"/>
              </a:spcBef>
            </a:pPr>
            <a:r>
              <a:rPr lang="en-US" sz="1400">
                <a:latin typeface="Avenir Next LT Pro" panose="020B0504020202020204" pitchFamily="34" charset="0"/>
              </a:rPr>
              <a:t>Programs continue to adapt outreach methods to improve response and visit completion rates</a:t>
            </a:r>
          </a:p>
        </p:txBody>
      </p:sp>
      <p:cxnSp>
        <p:nvCxnSpPr>
          <p:cNvPr id="7" name="Straight Connector 6">
            <a:extLst>
              <a:ext uri="{FF2B5EF4-FFF2-40B4-BE49-F238E27FC236}">
                <a16:creationId xmlns:a16="http://schemas.microsoft.com/office/drawing/2014/main" id="{93F6F123-6AE7-988F-3B7F-0C5FACA84616}"/>
              </a:ext>
              <a:ext uri="{C183D7F6-B498-43B3-948B-1728B52AA6E4}">
                <adec:decorative xmlns:adec="http://schemas.microsoft.com/office/drawing/2017/decorative" val="1"/>
              </a:ext>
            </a:extLst>
          </p:cNvPr>
          <p:cNvCxnSpPr>
            <a:cxnSpLocks/>
          </p:cNvCxnSpPr>
          <p:nvPr/>
        </p:nvCxnSpPr>
        <p:spPr>
          <a:xfrm>
            <a:off x="918972" y="1750029"/>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4489557-57B2-73BA-7475-53E86BCE938E}"/>
              </a:ext>
              <a:ext uri="{C183D7F6-B498-43B3-948B-1728B52AA6E4}">
                <adec:decorative xmlns:adec="http://schemas.microsoft.com/office/drawing/2017/decorative" val="1"/>
              </a:ext>
            </a:extLst>
          </p:cNvPr>
          <p:cNvCxnSpPr>
            <a:cxnSpLocks/>
          </p:cNvCxnSpPr>
          <p:nvPr/>
        </p:nvCxnSpPr>
        <p:spPr>
          <a:xfrm>
            <a:off x="6427535" y="174871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B12CF32-9050-14E6-7432-4A3A88E38472}"/>
              </a:ext>
              <a:ext uri="{C183D7F6-B498-43B3-948B-1728B52AA6E4}">
                <adec:decorative xmlns:adec="http://schemas.microsoft.com/office/drawing/2017/decorative" val="1"/>
              </a:ext>
            </a:extLst>
          </p:cNvPr>
          <p:cNvCxnSpPr>
            <a:cxnSpLocks/>
          </p:cNvCxnSpPr>
          <p:nvPr/>
        </p:nvCxnSpPr>
        <p:spPr>
          <a:xfrm>
            <a:off x="918972" y="336018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616551B-A277-2371-D215-9CB643ED2054}"/>
              </a:ext>
              <a:ext uri="{C183D7F6-B498-43B3-948B-1728B52AA6E4}">
                <adec:decorative xmlns:adec="http://schemas.microsoft.com/office/drawing/2017/decorative" val="1"/>
              </a:ext>
            </a:extLst>
          </p:cNvPr>
          <p:cNvCxnSpPr>
            <a:cxnSpLocks/>
          </p:cNvCxnSpPr>
          <p:nvPr/>
        </p:nvCxnSpPr>
        <p:spPr>
          <a:xfrm>
            <a:off x="918972" y="4822998"/>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FEFFFC4-462F-AD8F-B5E6-31FE77681030}"/>
              </a:ext>
              <a:ext uri="{C183D7F6-B498-43B3-948B-1728B52AA6E4}">
                <adec:decorative xmlns:adec="http://schemas.microsoft.com/office/drawing/2017/decorative" val="1"/>
              </a:ext>
            </a:extLst>
          </p:cNvPr>
          <p:cNvCxnSpPr>
            <a:cxnSpLocks/>
          </p:cNvCxnSpPr>
          <p:nvPr/>
        </p:nvCxnSpPr>
        <p:spPr>
          <a:xfrm>
            <a:off x="6427535" y="3369878"/>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F2FED-ED2C-05E0-9B1E-6DD2AD46E566}"/>
              </a:ext>
              <a:ext uri="{C183D7F6-B498-43B3-948B-1728B52AA6E4}">
                <adec:decorative xmlns:adec="http://schemas.microsoft.com/office/drawing/2017/decorative" val="1"/>
              </a:ext>
            </a:extLst>
          </p:cNvPr>
          <p:cNvCxnSpPr>
            <a:cxnSpLocks/>
          </p:cNvCxnSpPr>
          <p:nvPr/>
        </p:nvCxnSpPr>
        <p:spPr>
          <a:xfrm>
            <a:off x="6427535" y="4920836"/>
            <a:ext cx="50962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842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BE40C-1076-1383-D3DF-247C07A5E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C6146-32C9-2589-CBB7-3BDA61403430}"/>
              </a:ext>
            </a:extLst>
          </p:cNvPr>
          <p:cNvSpPr>
            <a:spLocks noGrp="1"/>
          </p:cNvSpPr>
          <p:nvPr>
            <p:ph type="title"/>
          </p:nvPr>
        </p:nvSpPr>
        <p:spPr/>
        <p:txBody>
          <a:bodyPr/>
          <a:lstStyle/>
          <a:p>
            <a:r>
              <a:rPr lang="en-US">
                <a:latin typeface="Avenir Next LT Pro" panose="020B0504020202020204" pitchFamily="34" charset="0"/>
              </a:rPr>
              <a:t>Warm Handoff Practices</a:t>
            </a:r>
          </a:p>
        </p:txBody>
      </p:sp>
      <p:sp>
        <p:nvSpPr>
          <p:cNvPr id="3" name="Content Placeholder 2">
            <a:extLst>
              <a:ext uri="{FF2B5EF4-FFF2-40B4-BE49-F238E27FC236}">
                <a16:creationId xmlns:a16="http://schemas.microsoft.com/office/drawing/2014/main" id="{D195B462-E3D5-2BFF-B5B7-18B5C26C924B}"/>
              </a:ext>
            </a:extLst>
          </p:cNvPr>
          <p:cNvSpPr>
            <a:spLocks noGrp="1"/>
          </p:cNvSpPr>
          <p:nvPr>
            <p:ph idx="1"/>
          </p:nvPr>
        </p:nvSpPr>
        <p:spPr>
          <a:xfrm>
            <a:off x="838200" y="1507991"/>
            <a:ext cx="5257800" cy="4351338"/>
          </a:xfrm>
        </p:spPr>
        <p:txBody>
          <a:bodyPr>
            <a:normAutofit/>
          </a:bodyPr>
          <a:lstStyle/>
          <a:p>
            <a:pPr marL="0" indent="0">
              <a:buNone/>
            </a:pPr>
            <a:r>
              <a:rPr lang="en-US" sz="1400" b="1" i="1">
                <a:solidFill>
                  <a:srgbClr val="032E53"/>
                </a:solidFill>
                <a:latin typeface="Avenir Next LT Pro" panose="020B0504020202020204" pitchFamily="34" charset="0"/>
                <a:ea typeface="+mj-ea"/>
                <a:cs typeface="+mj-cs"/>
              </a:rPr>
              <a:t>Hospital-Based Initiation  </a:t>
            </a:r>
          </a:p>
          <a:p>
            <a:pPr marL="285750" lvl="1" indent="-285750"/>
            <a:r>
              <a:rPr lang="en-US" sz="1400">
                <a:latin typeface="Avenir Next LT Pro" panose="020B0504020202020204" pitchFamily="34" charset="0"/>
                <a:ea typeface="+mn-ea"/>
              </a:rPr>
              <a:t>Referrals initiated prior to discharge from L&amp;D or postpartum units</a:t>
            </a:r>
          </a:p>
          <a:p>
            <a:pPr marL="285750" lvl="1" indent="-285750"/>
            <a:r>
              <a:rPr lang="en-US" sz="1400">
                <a:latin typeface="Avenir Next LT Pro" panose="020B0504020202020204" pitchFamily="34" charset="0"/>
                <a:ea typeface="+mn-ea"/>
              </a:rPr>
              <a:t>In‑hospital introductions or outreach within 48–72 hours of birth</a:t>
            </a:r>
          </a:p>
          <a:p>
            <a:pPr marL="0" lvl="1" indent="0">
              <a:buNone/>
            </a:pPr>
            <a:br>
              <a:rPr lang="en-US" sz="1400" b="1" i="1">
                <a:solidFill>
                  <a:srgbClr val="032E53"/>
                </a:solidFill>
                <a:latin typeface="Avenir Next LT Pro" panose="020B0504020202020204" pitchFamily="34" charset="0"/>
                <a:ea typeface="+mn-ea"/>
                <a:cs typeface="+mj-cs"/>
              </a:rPr>
            </a:br>
            <a:r>
              <a:rPr lang="en-US" sz="1400" b="1" i="1">
                <a:solidFill>
                  <a:srgbClr val="032E53"/>
                </a:solidFill>
                <a:latin typeface="Avenir Next LT Pro" panose="020B0504020202020204" pitchFamily="34" charset="0"/>
                <a:ea typeface="+mj-ea"/>
                <a:cs typeface="+mj-cs"/>
              </a:rPr>
              <a:t>Direct Provider‑to‑Provider Communication</a:t>
            </a:r>
          </a:p>
          <a:p>
            <a:pPr marL="285750" lvl="1" indent="-285750"/>
            <a:r>
              <a:rPr lang="en-US" sz="1400">
                <a:latin typeface="Avenir Next LT Pro" panose="020B0504020202020204" pitchFamily="34" charset="0"/>
              </a:rPr>
              <a:t>Nurse‑to‑nurse or clinician‑to‑clinician calls to confirm referrals</a:t>
            </a:r>
          </a:p>
          <a:p>
            <a:pPr marL="285750" lvl="1" indent="-285750">
              <a:spcBef>
                <a:spcPts val="1200"/>
              </a:spcBef>
            </a:pPr>
            <a:r>
              <a:rPr lang="en-US" sz="1400">
                <a:latin typeface="Avenir Next LT Pro" panose="020B0504020202020204" pitchFamily="34" charset="0"/>
              </a:rPr>
              <a:t>Clear points of contact at hospitals, pediatric practices, and EI programs</a:t>
            </a:r>
          </a:p>
          <a:p>
            <a:pPr marL="0" indent="0">
              <a:buNone/>
            </a:pPr>
            <a:r>
              <a:rPr lang="en-US" sz="1400" b="1" i="1">
                <a:solidFill>
                  <a:srgbClr val="032E53"/>
                </a:solidFill>
                <a:latin typeface="Avenir Next LT Pro" panose="020B0504020202020204" pitchFamily="34" charset="0"/>
                <a:ea typeface="+mj-ea"/>
                <a:cs typeface="+mj-cs"/>
              </a:rPr>
              <a:t>Real-time scheduling </a:t>
            </a:r>
          </a:p>
          <a:p>
            <a:pPr marL="285750" lvl="1" indent="-285750"/>
            <a:r>
              <a:rPr lang="en-US" sz="1400">
                <a:latin typeface="Avenir Next LT Pro" panose="020B0504020202020204" pitchFamily="34" charset="0"/>
              </a:rPr>
              <a:t>Scheduling home visits during the referral encounter when possible</a:t>
            </a:r>
          </a:p>
          <a:p>
            <a:pPr marL="285750" lvl="1" indent="-285750"/>
            <a:r>
              <a:rPr lang="en-US" sz="1400">
                <a:latin typeface="Avenir Next LT Pro" panose="020B0504020202020204" pitchFamily="34" charset="0"/>
              </a:rPr>
              <a:t>Immediate outreach to families following referral receipt</a:t>
            </a:r>
          </a:p>
        </p:txBody>
      </p:sp>
      <p:sp>
        <p:nvSpPr>
          <p:cNvPr id="5" name="Slide Number Placeholder 4">
            <a:extLst>
              <a:ext uri="{FF2B5EF4-FFF2-40B4-BE49-F238E27FC236}">
                <a16:creationId xmlns:a16="http://schemas.microsoft.com/office/drawing/2014/main" id="{F5AEC995-B578-70C1-D5DE-B632BAB13488}"/>
              </a:ext>
            </a:extLst>
          </p:cNvPr>
          <p:cNvSpPr>
            <a:spLocks noGrp="1"/>
          </p:cNvSpPr>
          <p:nvPr>
            <p:ph type="sldNum" sz="quarter" idx="12"/>
          </p:nvPr>
        </p:nvSpPr>
        <p:spPr/>
        <p:txBody>
          <a:bodyPr/>
          <a:lstStyle/>
          <a:p>
            <a:fld id="{899FFD16-B25A-457E-9C72-CDC3BAF3ACB3}" type="slidenum">
              <a:rPr lang="en-US" smtClean="0"/>
              <a:t>13</a:t>
            </a:fld>
            <a:endParaRPr lang="en-US"/>
          </a:p>
        </p:txBody>
      </p:sp>
      <p:sp>
        <p:nvSpPr>
          <p:cNvPr id="9" name="Content Placeholder 8">
            <a:extLst>
              <a:ext uri="{FF2B5EF4-FFF2-40B4-BE49-F238E27FC236}">
                <a16:creationId xmlns:a16="http://schemas.microsoft.com/office/drawing/2014/main" id="{28AA5D81-5271-43DF-8B66-B623597E45F6}"/>
              </a:ext>
            </a:extLst>
          </p:cNvPr>
          <p:cNvSpPr>
            <a:spLocks noGrp="1"/>
          </p:cNvSpPr>
          <p:nvPr>
            <p:ph sz="half" idx="4294967295"/>
          </p:nvPr>
        </p:nvSpPr>
        <p:spPr>
          <a:xfrm>
            <a:off x="6355842" y="1507991"/>
            <a:ext cx="5543550" cy="4576763"/>
          </a:xfrm>
        </p:spPr>
        <p:txBody>
          <a:bodyPr>
            <a:normAutofit/>
          </a:bodyPr>
          <a:lstStyle/>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Closed Loop Follow-up</a:t>
            </a:r>
          </a:p>
          <a:p>
            <a:pPr marL="285750" lvl="1" indent="-285750"/>
            <a:r>
              <a:rPr lang="en-US" sz="1400">
                <a:latin typeface="Avenir Next LT Pro" panose="020B0504020202020204" pitchFamily="34" charset="0"/>
              </a:rPr>
              <a:t>Confirmation that referrals were accepted and appointments completed</a:t>
            </a:r>
          </a:p>
          <a:p>
            <a:pPr marL="285750" lvl="1" indent="-285750"/>
            <a:r>
              <a:rPr lang="en-US" sz="1400">
                <a:latin typeface="Avenir Next LT Pro" panose="020B0504020202020204" pitchFamily="34" charset="0"/>
              </a:rPr>
              <a:t>Follow‑up calls or texts to families within defined timeframes </a:t>
            </a:r>
          </a:p>
          <a:p>
            <a:pPr marL="0" indent="0">
              <a:buFont typeface="Arial" panose="020B0604020202020204" pitchFamily="34" charset="0"/>
              <a:buNone/>
            </a:pPr>
            <a:endParaRPr lang="en-US" sz="1400" b="1" i="1">
              <a:solidFill>
                <a:srgbClr val="032E53"/>
              </a:solidFill>
              <a:latin typeface="Avenir Next LT Pro" panose="020B0504020202020204" pitchFamily="34" charset="0"/>
              <a:ea typeface="+mj-ea"/>
              <a:cs typeface="+mj-cs"/>
            </a:endParaRPr>
          </a:p>
          <a:p>
            <a:pPr marL="0" indent="0">
              <a:buFont typeface="Arial" panose="020B0604020202020204" pitchFamily="34" charset="0"/>
              <a:buNone/>
            </a:pPr>
            <a:r>
              <a:rPr lang="en-US" sz="1400" b="1" i="1">
                <a:solidFill>
                  <a:srgbClr val="032E53"/>
                </a:solidFill>
                <a:latin typeface="Avenir Next LT Pro" panose="020B0504020202020204" pitchFamily="34" charset="0"/>
                <a:ea typeface="+mj-ea"/>
                <a:cs typeface="+mj-cs"/>
              </a:rPr>
              <a:t>CHW, Doula, or Navigator Involvement</a:t>
            </a:r>
          </a:p>
          <a:p>
            <a:pPr marL="285750" lvl="1" indent="-285750"/>
            <a:r>
              <a:rPr lang="en-US" sz="1400">
                <a:latin typeface="Avenir Next LT Pro" panose="020B0504020202020204" pitchFamily="34" charset="0"/>
              </a:rPr>
              <a:t>CHWs or doulas support introductions, scheduling, and trust‑building</a:t>
            </a:r>
          </a:p>
          <a:p>
            <a:pPr marL="285750" lvl="1" indent="-285750">
              <a:spcBef>
                <a:spcPts val="1200"/>
              </a:spcBef>
            </a:pPr>
            <a:r>
              <a:rPr lang="en-US" sz="1400">
                <a:latin typeface="Avenir Next LT Pro" panose="020B0504020202020204" pitchFamily="34" charset="0"/>
              </a:rPr>
              <a:t>Navigation assistance for language access, transportation, and system navigation</a:t>
            </a:r>
          </a:p>
          <a:p>
            <a:pPr marL="0" indent="0">
              <a:buNone/>
            </a:pPr>
            <a:r>
              <a:rPr lang="en-US" sz="1400" b="1" i="1">
                <a:solidFill>
                  <a:srgbClr val="032E53"/>
                </a:solidFill>
                <a:latin typeface="Avenir Next LT Pro" panose="020B0504020202020204" pitchFamily="34" charset="0"/>
                <a:ea typeface="+mj-ea"/>
                <a:cs typeface="+mj-cs"/>
              </a:rPr>
              <a:t>Standardized Workflows</a:t>
            </a:r>
          </a:p>
          <a:p>
            <a:pPr marL="285750" lvl="1" indent="-285750"/>
            <a:r>
              <a:rPr lang="en-US" sz="1400">
                <a:latin typeface="Avenir Next LT Pro" panose="020B0504020202020204" pitchFamily="34" charset="0"/>
              </a:rPr>
              <a:t>Use of MOUs, shared referral criteria, and consistent handoff protocols</a:t>
            </a:r>
          </a:p>
          <a:p>
            <a:pPr marL="285750" lvl="1" indent="-285750"/>
            <a:r>
              <a:rPr lang="en-US" sz="1400">
                <a:latin typeface="Avenir Next LT Pro" panose="020B0504020202020204" pitchFamily="34" charset="0"/>
              </a:rPr>
              <a:t>Documentation of referral status and outcomes within EHRs or tracking tools</a:t>
            </a:r>
          </a:p>
        </p:txBody>
      </p:sp>
      <p:cxnSp>
        <p:nvCxnSpPr>
          <p:cNvPr id="7" name="Straight Connector 6">
            <a:extLst>
              <a:ext uri="{FF2B5EF4-FFF2-40B4-BE49-F238E27FC236}">
                <a16:creationId xmlns:a16="http://schemas.microsoft.com/office/drawing/2014/main" id="{CE0AD7F9-FF47-5BB6-7691-DA157895977A}"/>
              </a:ext>
              <a:ext uri="{C183D7F6-B498-43B3-948B-1728B52AA6E4}">
                <adec:decorative xmlns:adec="http://schemas.microsoft.com/office/drawing/2017/decorative" val="1"/>
              </a:ext>
            </a:extLst>
          </p:cNvPr>
          <p:cNvCxnSpPr>
            <a:cxnSpLocks/>
          </p:cNvCxnSpPr>
          <p:nvPr/>
        </p:nvCxnSpPr>
        <p:spPr>
          <a:xfrm>
            <a:off x="918972" y="178308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F68DD8F-E62B-3BDD-66E6-E83409066171}"/>
              </a:ext>
              <a:ext uri="{C183D7F6-B498-43B3-948B-1728B52AA6E4}">
                <adec:decorative xmlns:adec="http://schemas.microsoft.com/office/drawing/2017/decorative" val="1"/>
              </a:ext>
            </a:extLst>
          </p:cNvPr>
          <p:cNvCxnSpPr>
            <a:cxnSpLocks/>
          </p:cNvCxnSpPr>
          <p:nvPr/>
        </p:nvCxnSpPr>
        <p:spPr>
          <a:xfrm>
            <a:off x="6449568" y="178308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F426054-0944-0689-7545-7CBC6B2FD62C}"/>
              </a:ext>
              <a:ext uri="{C183D7F6-B498-43B3-948B-1728B52AA6E4}">
                <adec:decorative xmlns:adec="http://schemas.microsoft.com/office/drawing/2017/decorative" val="1"/>
              </a:ext>
            </a:extLst>
          </p:cNvPr>
          <p:cNvCxnSpPr>
            <a:cxnSpLocks/>
          </p:cNvCxnSpPr>
          <p:nvPr/>
        </p:nvCxnSpPr>
        <p:spPr>
          <a:xfrm>
            <a:off x="918972" y="3115056"/>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4B28549B-A0DB-060D-E812-718AAF396B8C}"/>
              </a:ext>
              <a:ext uri="{C183D7F6-B498-43B3-948B-1728B52AA6E4}">
                <adec:decorative xmlns:adec="http://schemas.microsoft.com/office/drawing/2017/decorative" val="1"/>
              </a:ext>
            </a:extLst>
          </p:cNvPr>
          <p:cNvCxnSpPr>
            <a:cxnSpLocks/>
          </p:cNvCxnSpPr>
          <p:nvPr/>
        </p:nvCxnSpPr>
        <p:spPr>
          <a:xfrm>
            <a:off x="918972" y="4404360"/>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F7B9BC1-DC04-021F-6C04-A66AF3A600FC}"/>
              </a:ext>
              <a:ext uri="{C183D7F6-B498-43B3-948B-1728B52AA6E4}">
                <adec:decorative xmlns:adec="http://schemas.microsoft.com/office/drawing/2017/decorative" val="1"/>
              </a:ext>
            </a:extLst>
          </p:cNvPr>
          <p:cNvCxnSpPr>
            <a:cxnSpLocks/>
          </p:cNvCxnSpPr>
          <p:nvPr/>
        </p:nvCxnSpPr>
        <p:spPr>
          <a:xfrm>
            <a:off x="6449568" y="3115056"/>
            <a:ext cx="5096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FC956B6-6663-F682-942F-DDB160D542D8}"/>
              </a:ext>
              <a:ext uri="{C183D7F6-B498-43B3-948B-1728B52AA6E4}">
                <adec:decorative xmlns:adec="http://schemas.microsoft.com/office/drawing/2017/decorative" val="1"/>
              </a:ext>
            </a:extLst>
          </p:cNvPr>
          <p:cNvCxnSpPr>
            <a:cxnSpLocks/>
          </p:cNvCxnSpPr>
          <p:nvPr/>
        </p:nvCxnSpPr>
        <p:spPr>
          <a:xfrm>
            <a:off x="6449568" y="4404360"/>
            <a:ext cx="50962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605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00818-3FC2-BCEF-9F6B-4C3F308686AF}"/>
              </a:ext>
            </a:extLst>
          </p:cNvPr>
          <p:cNvSpPr>
            <a:spLocks noGrp="1"/>
          </p:cNvSpPr>
          <p:nvPr>
            <p:ph type="title"/>
          </p:nvPr>
        </p:nvSpPr>
        <p:spPr/>
        <p:txBody>
          <a:bodyPr>
            <a:normAutofit/>
          </a:bodyPr>
          <a:lstStyle/>
          <a:p>
            <a:r>
              <a:rPr lang="en-US"/>
              <a:t>Discussion </a:t>
            </a:r>
          </a:p>
        </p:txBody>
      </p:sp>
    </p:spTree>
    <p:extLst>
      <p:ext uri="{BB962C8B-B14F-4D97-AF65-F5344CB8AC3E}">
        <p14:creationId xmlns:p14="http://schemas.microsoft.com/office/powerpoint/2010/main" val="12403562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18F97-644E-12A7-B983-5524517A7D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39532B-FCF3-CD67-E813-3A20C240EF93}"/>
              </a:ext>
            </a:extLst>
          </p:cNvPr>
          <p:cNvSpPr>
            <a:spLocks noGrp="1"/>
          </p:cNvSpPr>
          <p:nvPr>
            <p:ph type="title"/>
          </p:nvPr>
        </p:nvSpPr>
        <p:spPr/>
        <p:txBody>
          <a:bodyPr/>
          <a:lstStyle/>
          <a:p>
            <a:r>
              <a:rPr lang="en-US" dirty="0">
                <a:latin typeface="Avenir Next LT Pro"/>
                <a:cs typeface="Arial"/>
              </a:rPr>
              <a:t>MENTIMETER WORD CLOUD EXERCISE</a:t>
            </a:r>
            <a:endParaRPr lang="en-US" dirty="0"/>
          </a:p>
        </p:txBody>
      </p:sp>
      <p:sp>
        <p:nvSpPr>
          <p:cNvPr id="7" name="Content Placeholder 1">
            <a:extLst>
              <a:ext uri="{FF2B5EF4-FFF2-40B4-BE49-F238E27FC236}">
                <a16:creationId xmlns:a16="http://schemas.microsoft.com/office/drawing/2014/main" id="{864001C9-5A3B-F298-8B6F-84AD98438273}"/>
              </a:ext>
            </a:extLst>
          </p:cNvPr>
          <p:cNvSpPr txBox="1">
            <a:spLocks/>
          </p:cNvSpPr>
          <p:nvPr/>
        </p:nvSpPr>
        <p:spPr>
          <a:xfrm>
            <a:off x="762000" y="1299917"/>
            <a:ext cx="10972800" cy="4993976"/>
          </a:xfrm>
          <a:prstGeom prst="rect">
            <a:avLst/>
          </a:prstGeom>
        </p:spPr>
        <p:txBody>
          <a:bodyPr vert="horz" lIns="91440" tIns="45720" rIns="91440" bIns="45720" rtlCol="0" anchor="ctr">
            <a:normAutofit fontScale="92500" lnSpcReduction="10000"/>
          </a:bodyPr>
          <a:lstStyle>
            <a:lvl1pPr marL="342900" indent="-342900" algn="l" defTabSz="914400" rtl="0" eaLnBrk="1" latinLnBrk="0" hangingPunct="1">
              <a:lnSpc>
                <a:spcPct val="114000"/>
              </a:lnSpc>
              <a:spcBef>
                <a:spcPct val="20000"/>
              </a:spcBef>
              <a:buFont typeface="Arial" panose="020B0604020202020204" pitchFamily="34" charset="0"/>
              <a:buChar char="•"/>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114000"/>
              </a:lnSpc>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13999"/>
              </a:lnSpc>
              <a:buNone/>
            </a:pPr>
            <a:r>
              <a:rPr lang="en-US" sz="2400" b="1" dirty="0">
                <a:latin typeface="Avenir Next LT Pro"/>
                <a:cs typeface="Arial"/>
              </a:rPr>
              <a:t>Instructions:</a:t>
            </a:r>
            <a:r>
              <a:rPr lang="en-US" sz="2400" dirty="0">
                <a:latin typeface="Avenir Next LT Pro"/>
                <a:cs typeface="Arial"/>
              </a:rPr>
              <a:t> We invite everyone to participate in a live Word Cloud activity. For each question, please respond using </a:t>
            </a:r>
            <a:r>
              <a:rPr lang="en-US" sz="2400" b="1" dirty="0">
                <a:latin typeface="Avenir Next LT Pro"/>
                <a:cs typeface="Arial"/>
              </a:rPr>
              <a:t>1–3 words</a:t>
            </a:r>
            <a:r>
              <a:rPr lang="en-US" sz="2400" dirty="0">
                <a:latin typeface="Avenir Next LT Pro"/>
                <a:cs typeface="Arial"/>
              </a:rPr>
              <a:t> that best reflect your experience or perspective. Your responses will appear in real time, with common themes becoming more prominent as they are submitted.</a:t>
            </a:r>
            <a:endParaRPr lang="en-US" sz="2400" dirty="0"/>
          </a:p>
          <a:p>
            <a:pPr marL="0" indent="0" algn="ctr">
              <a:lnSpc>
                <a:spcPct val="113999"/>
              </a:lnSpc>
              <a:buNone/>
            </a:pPr>
            <a:endParaRPr lang="en-US" sz="2800" b="1" dirty="0"/>
          </a:p>
          <a:p>
            <a:pPr marL="514350" indent="-514350" algn="ctr">
              <a:lnSpc>
                <a:spcPct val="113999"/>
              </a:lnSpc>
              <a:buAutoNum type="arabicPeriod"/>
            </a:pPr>
            <a:r>
              <a:rPr lang="en-US" sz="2800" b="1" dirty="0">
                <a:latin typeface="Avenir Next LT Pro"/>
                <a:cs typeface="Arial"/>
              </a:rPr>
              <a:t>What is one practice that strengthens referral partnerships?</a:t>
            </a:r>
            <a:endParaRPr lang="en-US" sz="2800" b="1" dirty="0"/>
          </a:p>
          <a:p>
            <a:pPr marL="0" indent="0" algn="ctr">
              <a:lnSpc>
                <a:spcPct val="113999"/>
              </a:lnSpc>
              <a:buNone/>
            </a:pPr>
            <a:endParaRPr lang="en-US" sz="2800" b="1" dirty="0">
              <a:latin typeface="Avenir Next LT Pro"/>
              <a:cs typeface="Arial"/>
            </a:endParaRPr>
          </a:p>
          <a:p>
            <a:pPr marL="0" indent="0" algn="ctr">
              <a:lnSpc>
                <a:spcPct val="113999"/>
              </a:lnSpc>
              <a:buNone/>
            </a:pPr>
            <a:r>
              <a:rPr lang="en-US" sz="2800" b="1" dirty="0">
                <a:latin typeface="Avenir Next LT Pro"/>
                <a:cs typeface="Arial"/>
              </a:rPr>
              <a:t>2. What tells you a system of care is working well for families?</a:t>
            </a:r>
          </a:p>
          <a:p>
            <a:pPr algn="ctr">
              <a:lnSpc>
                <a:spcPct val="113999"/>
              </a:lnSpc>
              <a:buNone/>
            </a:pPr>
            <a:endParaRPr lang="en-US" sz="2800" b="1" dirty="0">
              <a:latin typeface="Avenir Next LT Pro"/>
              <a:cs typeface="Arial"/>
            </a:endParaRPr>
          </a:p>
          <a:p>
            <a:pPr algn="ctr">
              <a:lnSpc>
                <a:spcPct val="113999"/>
              </a:lnSpc>
              <a:buNone/>
            </a:pPr>
            <a:endParaRPr lang="en-US" sz="2800" i="1" dirty="0"/>
          </a:p>
          <a:p>
            <a:pPr algn="ctr">
              <a:lnSpc>
                <a:spcPct val="113999"/>
              </a:lnSpc>
              <a:buNone/>
            </a:pPr>
            <a:r>
              <a:rPr lang="en-US" sz="2800" i="1" dirty="0">
                <a:latin typeface="Avenir Next LT Pro"/>
                <a:cs typeface="Arial"/>
              </a:rPr>
              <a:t>Click </a:t>
            </a:r>
            <a:r>
              <a:rPr lang="en-US" sz="2800" i="1" dirty="0">
                <a:latin typeface="Avenir Next LT Pro"/>
                <a:cs typeface="Arial"/>
                <a:hlinkClick r:id="rId3"/>
              </a:rPr>
              <a:t>here</a:t>
            </a:r>
            <a:r>
              <a:rPr lang="en-US" sz="2800" i="1" dirty="0">
                <a:latin typeface="Avenir Next LT Pro"/>
                <a:cs typeface="Arial"/>
              </a:rPr>
              <a:t> (or link in the chat) to participate!</a:t>
            </a:r>
            <a:endParaRPr lang="en-US" sz="2800" i="1" dirty="0"/>
          </a:p>
          <a:p>
            <a:pPr marL="0" indent="0" algn="ctr">
              <a:lnSpc>
                <a:spcPct val="113999"/>
              </a:lnSpc>
              <a:buNone/>
            </a:pPr>
            <a:endParaRPr lang="en-US" sz="2800" dirty="0"/>
          </a:p>
        </p:txBody>
      </p:sp>
    </p:spTree>
    <p:extLst>
      <p:ext uri="{BB962C8B-B14F-4D97-AF65-F5344CB8AC3E}">
        <p14:creationId xmlns:p14="http://schemas.microsoft.com/office/powerpoint/2010/main" val="3883439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FB033-B707-DBA8-98E2-A5F5A7DDC92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7709CA9-5D52-4B9A-74B2-3B7AA9A6328E}"/>
              </a:ext>
            </a:extLst>
          </p:cNvPr>
          <p:cNvSpPr>
            <a:spLocks noGrp="1"/>
          </p:cNvSpPr>
          <p:nvPr>
            <p:ph type="title"/>
          </p:nvPr>
        </p:nvSpPr>
        <p:spPr/>
        <p:txBody>
          <a:bodyPr/>
          <a:lstStyle/>
          <a:p>
            <a:r>
              <a:rPr lang="en-US"/>
              <a:t>Discussion 2 </a:t>
            </a:r>
          </a:p>
        </p:txBody>
      </p:sp>
      <p:graphicFrame>
        <p:nvGraphicFramePr>
          <p:cNvPr id="8" name="Table 7">
            <a:extLst>
              <a:ext uri="{FF2B5EF4-FFF2-40B4-BE49-F238E27FC236}">
                <a16:creationId xmlns:a16="http://schemas.microsoft.com/office/drawing/2014/main" id="{38CF39FF-B403-7699-C101-B843732B1B65}"/>
              </a:ext>
            </a:extLst>
          </p:cNvPr>
          <p:cNvGraphicFramePr>
            <a:graphicFrameLocks noGrp="1"/>
          </p:cNvGraphicFramePr>
          <p:nvPr>
            <p:extLst>
              <p:ext uri="{D42A27DB-BD31-4B8C-83A1-F6EECF244321}">
                <p14:modId xmlns:p14="http://schemas.microsoft.com/office/powerpoint/2010/main" val="2315783469"/>
              </p:ext>
            </p:extLst>
          </p:nvPr>
        </p:nvGraphicFramePr>
        <p:xfrm>
          <a:off x="592823" y="1438461"/>
          <a:ext cx="11381840" cy="3979699"/>
        </p:xfrm>
        <a:graphic>
          <a:graphicData uri="http://schemas.openxmlformats.org/drawingml/2006/table">
            <a:tbl>
              <a:tblPr firstRow="1" bandRow="1">
                <a:tableStyleId>{2D5ABB26-0587-4C30-8999-92F81FD0307C}</a:tableStyleId>
              </a:tblPr>
              <a:tblGrid>
                <a:gridCol w="11381840">
                  <a:extLst>
                    <a:ext uri="{9D8B030D-6E8A-4147-A177-3AD203B41FA5}">
                      <a16:colId xmlns:a16="http://schemas.microsoft.com/office/drawing/2014/main" val="3448949826"/>
                    </a:ext>
                  </a:extLst>
                </a:gridCol>
              </a:tblGrid>
              <a:tr h="3979699">
                <a:tc>
                  <a:txBody>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u="none" strike="noStrike" kern="1200" cap="none" spc="0" normalizeH="0" baseline="0" noProof="0" dirty="0">
                          <a:ln>
                            <a:noFill/>
                          </a:ln>
                          <a:solidFill>
                            <a:srgbClr val="032E53"/>
                          </a:solidFill>
                          <a:effectLst/>
                          <a:uLnTx/>
                          <a:uFillTx/>
                          <a:latin typeface="Avenir Next LT Pro" panose="020B0504020202020204" pitchFamily="34" charset="0"/>
                        </a:rPr>
                        <a:t>Which partnership-building activities should be locally designed?</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u="none" strike="noStrike" kern="1200" cap="none" spc="0" normalizeH="0" baseline="0" noProof="0" dirty="0">
                        <a:ln>
                          <a:noFill/>
                        </a:ln>
                        <a:solidFill>
                          <a:srgbClr val="032E53"/>
                        </a:solidFill>
                        <a:effectLst/>
                        <a:uLnTx/>
                        <a:uFillTx/>
                        <a:latin typeface="Avenir Next LT Pro" panose="020B05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u="none" strike="noStrike" kern="1200" cap="none" spc="0" normalizeH="0" baseline="0" noProof="0" dirty="0">
                          <a:ln>
                            <a:noFill/>
                          </a:ln>
                          <a:solidFill>
                            <a:srgbClr val="032E53"/>
                          </a:solidFill>
                          <a:effectLst/>
                          <a:uLnTx/>
                          <a:uFillTx/>
                          <a:latin typeface="Avenir Next LT Pro" panose="020B0504020202020204" pitchFamily="34" charset="0"/>
                        </a:rPr>
                        <a:t>Which partnership-building activities should be standardized statewide?</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u="none" strike="noStrike" kern="1200" cap="none" spc="0" normalizeH="0" baseline="0" noProof="0" dirty="0">
                        <a:ln>
                          <a:noFill/>
                        </a:ln>
                        <a:solidFill>
                          <a:srgbClr val="032E53"/>
                        </a:solidFill>
                        <a:effectLst/>
                        <a:uLnTx/>
                        <a:uFillTx/>
                        <a:latin typeface="Avenir Next LT Pro" panose="020B0504020202020204" pitchFamily="34" charset="0"/>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u="none" strike="noStrike" kern="1200" cap="none" spc="0" normalizeH="0" baseline="0" noProof="0" dirty="0">
                          <a:ln>
                            <a:noFill/>
                          </a:ln>
                          <a:solidFill>
                            <a:srgbClr val="032E53"/>
                          </a:solidFill>
                          <a:effectLst/>
                          <a:uLnTx/>
                          <a:uFillTx/>
                          <a:latin typeface="Avenir Next LT Pro" panose="020B0504020202020204" pitchFamily="34" charset="0"/>
                        </a:rPr>
                        <a:t>What barriers most often disrupt referral partnerships?</a:t>
                      </a:r>
                    </a:p>
                  </a:txBody>
                  <a:tcPr anchor="ctr"/>
                </a:tc>
                <a:extLst>
                  <a:ext uri="{0D108BD9-81ED-4DB2-BD59-A6C34878D82A}">
                    <a16:rowId xmlns:a16="http://schemas.microsoft.com/office/drawing/2014/main" val="3057684736"/>
                  </a:ext>
                </a:extLst>
              </a:tr>
            </a:tbl>
          </a:graphicData>
        </a:graphic>
      </p:graphicFrame>
    </p:spTree>
    <p:extLst>
      <p:ext uri="{BB962C8B-B14F-4D97-AF65-F5344CB8AC3E}">
        <p14:creationId xmlns:p14="http://schemas.microsoft.com/office/powerpoint/2010/main" val="3989092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DADFE-4C82-6C02-6F1B-DDE8BE0E2C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5DE838-62CE-89E9-513E-AEA870B173CC}"/>
              </a:ext>
            </a:extLst>
          </p:cNvPr>
          <p:cNvSpPr>
            <a:spLocks noGrp="1"/>
          </p:cNvSpPr>
          <p:nvPr>
            <p:ph type="title"/>
          </p:nvPr>
        </p:nvSpPr>
        <p:spPr/>
        <p:txBody>
          <a:bodyPr/>
          <a:lstStyle/>
          <a:p>
            <a:r>
              <a:rPr lang="en-US"/>
              <a:t>Discussion 3</a:t>
            </a:r>
          </a:p>
        </p:txBody>
      </p:sp>
      <p:graphicFrame>
        <p:nvGraphicFramePr>
          <p:cNvPr id="8" name="Table 7">
            <a:extLst>
              <a:ext uri="{FF2B5EF4-FFF2-40B4-BE49-F238E27FC236}">
                <a16:creationId xmlns:a16="http://schemas.microsoft.com/office/drawing/2014/main" id="{767DACF7-429C-7366-7BA0-0EBC80C5A5E8}"/>
              </a:ext>
            </a:extLst>
          </p:cNvPr>
          <p:cNvGraphicFramePr>
            <a:graphicFrameLocks noGrp="1"/>
          </p:cNvGraphicFramePr>
          <p:nvPr>
            <p:extLst>
              <p:ext uri="{D42A27DB-BD31-4B8C-83A1-F6EECF244321}">
                <p14:modId xmlns:p14="http://schemas.microsoft.com/office/powerpoint/2010/main" val="3448383861"/>
              </p:ext>
            </p:extLst>
          </p:nvPr>
        </p:nvGraphicFramePr>
        <p:xfrm>
          <a:off x="592823" y="1971606"/>
          <a:ext cx="11381840" cy="3676472"/>
        </p:xfrm>
        <a:graphic>
          <a:graphicData uri="http://schemas.openxmlformats.org/drawingml/2006/table">
            <a:tbl>
              <a:tblPr firstRow="1" bandRow="1">
                <a:tableStyleId>{2D5ABB26-0587-4C30-8999-92F81FD0307C}</a:tableStyleId>
              </a:tblPr>
              <a:tblGrid>
                <a:gridCol w="11381840">
                  <a:extLst>
                    <a:ext uri="{9D8B030D-6E8A-4147-A177-3AD203B41FA5}">
                      <a16:colId xmlns:a16="http://schemas.microsoft.com/office/drawing/2014/main" val="3448949826"/>
                    </a:ext>
                  </a:extLst>
                </a:gridCol>
              </a:tblGrid>
              <a:tr h="1065508">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u="none" strike="noStrike" kern="1200" cap="none" spc="0" normalizeH="0" baseline="0" noProof="0" dirty="0">
                          <a:ln>
                            <a:noFill/>
                          </a:ln>
                          <a:solidFill>
                            <a:srgbClr val="032E53"/>
                          </a:solidFill>
                          <a:effectLst/>
                          <a:uLnTx/>
                          <a:uFillTx/>
                          <a:latin typeface="Avenir Next LT Pro" panose="020B0504020202020204" pitchFamily="34" charset="0"/>
                        </a:rPr>
                        <a:t>What community support domains should a Welcome Family program maintain referral relationships with to achieve an ideal referral network? (i.e., meal supports, childcare services, lactation, tenancy supports, </a:t>
                      </a:r>
                      <a:r>
                        <a:rPr kumimoji="0" lang="en-US" sz="1800" b="0" u="none" strike="noStrike" kern="1200" cap="none" spc="0" normalizeH="0" baseline="0" noProof="0" dirty="0" err="1">
                          <a:ln>
                            <a:noFill/>
                          </a:ln>
                          <a:solidFill>
                            <a:srgbClr val="032E53"/>
                          </a:solidFill>
                          <a:effectLst/>
                          <a:uLnTx/>
                          <a:uFillTx/>
                          <a:latin typeface="Avenir Next LT Pro" panose="020B0504020202020204" pitchFamily="34" charset="0"/>
                        </a:rPr>
                        <a:t>etc</a:t>
                      </a:r>
                      <a:r>
                        <a:rPr kumimoji="0" lang="en-US" sz="1800" b="0" u="none" strike="noStrike" kern="1200" cap="none" spc="0" normalizeH="0" baseline="0" noProof="0" dirty="0">
                          <a:ln>
                            <a:noFill/>
                          </a:ln>
                          <a:solidFill>
                            <a:srgbClr val="032E53"/>
                          </a:solidFill>
                          <a:effectLst/>
                          <a:uLnTx/>
                          <a:uFillTx/>
                          <a:latin typeface="Avenir Next LT Pro" panose="020B0504020202020204" pitchFamily="34" charset="0"/>
                        </a:rPr>
                        <a:t>). </a:t>
                      </a:r>
                    </a:p>
                  </a:txBody>
                  <a:tcPr anchor="ctr"/>
                </a:tc>
                <a:extLst>
                  <a:ext uri="{0D108BD9-81ED-4DB2-BD59-A6C34878D82A}">
                    <a16:rowId xmlns:a16="http://schemas.microsoft.com/office/drawing/2014/main" val="609532252"/>
                  </a:ext>
                </a:extLst>
              </a:tr>
              <a:tr h="1447608">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800" b="0" u="none" strike="noStrike" kern="1200" cap="none" spc="0" normalizeH="0" baseline="0" noProof="0" dirty="0">
                          <a:ln>
                            <a:noFill/>
                          </a:ln>
                          <a:solidFill>
                            <a:srgbClr val="032E53"/>
                          </a:solidFill>
                          <a:effectLst/>
                          <a:uLnTx/>
                          <a:uFillTx/>
                          <a:latin typeface="Avenir Next LT Pro" panose="020B0504020202020204" pitchFamily="34" charset="0"/>
                        </a:rPr>
                        <a:t>What supports should DPH provide to help programs build and maintain these networks?</a:t>
                      </a:r>
                    </a:p>
                  </a:txBody>
                  <a:tcPr anchor="ctr"/>
                </a:tc>
                <a:extLst>
                  <a:ext uri="{0D108BD9-81ED-4DB2-BD59-A6C34878D82A}">
                    <a16:rowId xmlns:a16="http://schemas.microsoft.com/office/drawing/2014/main" val="3410923967"/>
                  </a:ext>
                </a:extLst>
              </a:tr>
              <a:tr h="1163356">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en-US" sz="1800" b="0" u="none" strike="noStrike" kern="1200" cap="none" spc="0" normalizeH="0" baseline="0" noProof="0" dirty="0">
                          <a:ln>
                            <a:noFill/>
                          </a:ln>
                          <a:solidFill>
                            <a:srgbClr val="032E53"/>
                          </a:solidFill>
                          <a:effectLst/>
                          <a:uLnTx/>
                          <a:uFillTx/>
                          <a:latin typeface="Avenir Next LT Pro" panose="020B0504020202020204" pitchFamily="34" charset="0"/>
                          <a:ea typeface="+mn-ea"/>
                          <a:cs typeface="+mn-cs"/>
                        </a:rPr>
                        <a:t>What supports (technical, staff or otherwise) would be the most valuable to support high quality and timely system coordination and community referrals?</a:t>
                      </a:r>
                    </a:p>
                  </a:txBody>
                  <a:tcPr anchor="ctr"/>
                </a:tc>
                <a:extLst>
                  <a:ext uri="{0D108BD9-81ED-4DB2-BD59-A6C34878D82A}">
                    <a16:rowId xmlns:a16="http://schemas.microsoft.com/office/drawing/2014/main" val="1517335938"/>
                  </a:ext>
                </a:extLst>
              </a:tr>
            </a:tbl>
          </a:graphicData>
        </a:graphic>
      </p:graphicFrame>
    </p:spTree>
    <p:extLst>
      <p:ext uri="{BB962C8B-B14F-4D97-AF65-F5344CB8AC3E}">
        <p14:creationId xmlns:p14="http://schemas.microsoft.com/office/powerpoint/2010/main" val="279808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A374F7E-D911-F60E-7D7E-EE0A9F0D3626}"/>
              </a:ext>
            </a:extLst>
          </p:cNvPr>
          <p:cNvSpPr>
            <a:spLocks noGrp="1"/>
          </p:cNvSpPr>
          <p:nvPr>
            <p:ph type="title"/>
          </p:nvPr>
        </p:nvSpPr>
        <p:spPr/>
        <p:txBody>
          <a:bodyPr/>
          <a:lstStyle/>
          <a:p>
            <a:r>
              <a:rPr lang="en-US"/>
              <a:t>Questions? </a:t>
            </a:r>
          </a:p>
        </p:txBody>
      </p:sp>
    </p:spTree>
    <p:extLst>
      <p:ext uri="{BB962C8B-B14F-4D97-AF65-F5344CB8AC3E}">
        <p14:creationId xmlns:p14="http://schemas.microsoft.com/office/powerpoint/2010/main" val="277382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E3AC3-FE7E-7B75-3A92-FCDD3EC4B1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46CEC6-DE96-9B88-7816-F26AD5F7D85F}"/>
              </a:ext>
            </a:extLst>
          </p:cNvPr>
          <p:cNvSpPr>
            <a:spLocks noGrp="1"/>
          </p:cNvSpPr>
          <p:nvPr>
            <p:ph type="title"/>
          </p:nvPr>
        </p:nvSpPr>
        <p:spPr/>
        <p:txBody>
          <a:bodyPr>
            <a:normAutofit/>
          </a:bodyPr>
          <a:lstStyle/>
          <a:p>
            <a:r>
              <a:rPr lang="en-US" sz="3200">
                <a:latin typeface="Avenir Next LT Pro"/>
                <a:cs typeface="Arial"/>
              </a:rPr>
              <a:t>Looking Ahead</a:t>
            </a:r>
            <a:endParaRPr lang="en-US" sz="3200" dirty="0">
              <a:latin typeface="Avenir Next LT Pro"/>
              <a:cs typeface="Arial"/>
            </a:endParaRPr>
          </a:p>
        </p:txBody>
      </p:sp>
      <p:pic>
        <p:nvPicPr>
          <p:cNvPr id="5" name="Picture 4" descr="A person standing next to a question mark&#10;">
            <a:extLst>
              <a:ext uri="{FF2B5EF4-FFF2-40B4-BE49-F238E27FC236}">
                <a16:creationId xmlns:a16="http://schemas.microsoft.com/office/drawing/2014/main" id="{5CB59BA2-8238-A6DC-9575-93EDC13C3048}"/>
              </a:ext>
            </a:extLst>
          </p:cNvPr>
          <p:cNvPicPr>
            <a:picLocks noChangeAspect="1"/>
          </p:cNvPicPr>
          <p:nvPr/>
        </p:nvPicPr>
        <p:blipFill>
          <a:blip r:embed="rId3" cstate="email">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83693" y="3363684"/>
            <a:ext cx="3485081" cy="3210665"/>
          </a:xfrm>
          <a:prstGeom prst="rect">
            <a:avLst/>
          </a:prstGeom>
        </p:spPr>
      </p:pic>
      <p:sp>
        <p:nvSpPr>
          <p:cNvPr id="7" name="TextBox 6">
            <a:extLst>
              <a:ext uri="{FF2B5EF4-FFF2-40B4-BE49-F238E27FC236}">
                <a16:creationId xmlns:a16="http://schemas.microsoft.com/office/drawing/2014/main" id="{048BEDC9-D364-6DED-BA2B-4A37292E03F4}"/>
              </a:ext>
            </a:extLst>
          </p:cNvPr>
          <p:cNvSpPr txBox="1"/>
          <p:nvPr/>
        </p:nvSpPr>
        <p:spPr>
          <a:xfrm>
            <a:off x="4333971" y="1634859"/>
            <a:ext cx="609600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solidFill>
                  <a:schemeClr val="accent1">
                    <a:lumMod val="49000"/>
                  </a:schemeClr>
                </a:solidFill>
                <a:latin typeface="Avenir Next LT Pro"/>
                <a:ea typeface="+mn-lt"/>
                <a:cs typeface="+mn-lt"/>
              </a:rPr>
              <a:t>Meeting dates and times: </a:t>
            </a:r>
          </a:p>
          <a:p>
            <a:r>
              <a:rPr lang="en-US" sz="2000">
                <a:solidFill>
                  <a:schemeClr val="accent1">
                    <a:lumMod val="49000"/>
                  </a:schemeClr>
                </a:solidFill>
                <a:latin typeface="Avenir Next LT Pro"/>
                <a:ea typeface="+mn-lt"/>
                <a:cs typeface="+mn-lt"/>
              </a:rPr>
              <a:t>Mondays at 2pm EST</a:t>
            </a:r>
          </a:p>
          <a:p>
            <a:pPr marL="285750" indent="-285750">
              <a:buFont typeface="Arial"/>
              <a:buChar char="•"/>
            </a:pPr>
            <a:r>
              <a:rPr lang="en-US" sz="2000">
                <a:solidFill>
                  <a:schemeClr val="accent1">
                    <a:lumMod val="49000"/>
                  </a:schemeClr>
                </a:solidFill>
                <a:latin typeface="Avenir Next LT Pro"/>
                <a:ea typeface="+mn-lt"/>
                <a:cs typeface="+mn-lt"/>
              </a:rPr>
              <a:t>August 10,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September 14,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October 19, 2026*** </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November 9,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December 14, 2026</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January 11,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February 8,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March 8,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April 12, 2027</a:t>
            </a:r>
            <a:endParaRPr lang="en-US" sz="2000">
              <a:solidFill>
                <a:schemeClr val="accent1">
                  <a:lumMod val="49000"/>
                </a:schemeClr>
              </a:solidFill>
              <a:latin typeface="Avenir Next LT Pro"/>
              <a:ea typeface="Calibri" panose="020F0502020204030204"/>
              <a:cs typeface="Calibri" panose="020F0502020204030204"/>
            </a:endParaRPr>
          </a:p>
          <a:p>
            <a:pPr marL="285750" indent="-285750">
              <a:buFont typeface="Arial"/>
              <a:buChar char="•"/>
            </a:pPr>
            <a:r>
              <a:rPr lang="en-US" sz="2000">
                <a:solidFill>
                  <a:schemeClr val="accent1">
                    <a:lumMod val="49000"/>
                  </a:schemeClr>
                </a:solidFill>
                <a:latin typeface="Avenir Next LT Pro"/>
                <a:ea typeface="+mn-lt"/>
                <a:cs typeface="+mn-lt"/>
              </a:rPr>
              <a:t>May 10, 2027</a:t>
            </a:r>
            <a:endParaRPr lang="en-US" sz="2000">
              <a:solidFill>
                <a:schemeClr val="accent1">
                  <a:lumMod val="49000"/>
                </a:schemeClr>
              </a:solidFill>
              <a:latin typeface="Avenir Next LT Pro"/>
              <a:ea typeface="Calibri" panose="020F0502020204030204"/>
              <a:cs typeface="Calibri" panose="020F0502020204030204"/>
            </a:endParaRPr>
          </a:p>
        </p:txBody>
      </p:sp>
    </p:spTree>
    <p:extLst>
      <p:ext uri="{BB962C8B-B14F-4D97-AF65-F5344CB8AC3E}">
        <p14:creationId xmlns:p14="http://schemas.microsoft.com/office/powerpoint/2010/main" val="25209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C318D-135D-1053-A39B-8A8A8EACA6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11C6EE-F57E-E51F-DE7A-4C0F61D09738}"/>
              </a:ext>
            </a:extLst>
          </p:cNvPr>
          <p:cNvSpPr>
            <a:spLocks noGrp="1"/>
          </p:cNvSpPr>
          <p:nvPr>
            <p:ph type="title"/>
          </p:nvPr>
        </p:nvSpPr>
        <p:spPr/>
        <p:txBody>
          <a:bodyPr>
            <a:normAutofit/>
          </a:bodyPr>
          <a:lstStyle/>
          <a:p>
            <a:r>
              <a:rPr lang="en-US" sz="3200" dirty="0">
                <a:latin typeface="Avenir Next LT Pro"/>
                <a:cs typeface="Arial"/>
              </a:rPr>
              <a:t>Welcome and DPH BFHN Team Introductions</a:t>
            </a:r>
          </a:p>
        </p:txBody>
      </p:sp>
      <p:pic>
        <p:nvPicPr>
          <p:cNvPr id="13" name="Picture 12" descr="Massachusetts Department of Public Health logo">
            <a:extLst>
              <a:ext uri="{FF2B5EF4-FFF2-40B4-BE49-F238E27FC236}">
                <a16:creationId xmlns:a16="http://schemas.microsoft.com/office/drawing/2014/main" id="{9CAD3B52-0791-9FE6-4AA3-A23E2F026B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94505" y="113972"/>
            <a:ext cx="1362323" cy="759757"/>
          </a:xfrm>
          <a:prstGeom prst="rect">
            <a:avLst/>
          </a:prstGeom>
        </p:spPr>
      </p:pic>
      <p:pic>
        <p:nvPicPr>
          <p:cNvPr id="6" name="Picture 5" descr="Stephanie Doyle">
            <a:extLst>
              <a:ext uri="{FF2B5EF4-FFF2-40B4-BE49-F238E27FC236}">
                <a16:creationId xmlns:a16="http://schemas.microsoft.com/office/drawing/2014/main" id="{3FE81413-0E3D-40C2-7FEF-52E323995B89}"/>
              </a:ext>
              <a:ext uri="{C183D7F6-B498-43B3-948B-1728B52AA6E4}">
                <adec:decorative xmlns:adec="http://schemas.microsoft.com/office/drawing/2017/decorative" val="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81787" y="1381299"/>
            <a:ext cx="2185892" cy="2307237"/>
          </a:xfrm>
          <a:prstGeom prst="flowChartConnector">
            <a:avLst/>
          </a:prstGeom>
        </p:spPr>
      </p:pic>
      <p:sp>
        <p:nvSpPr>
          <p:cNvPr id="5" name="Text Placeholder 3">
            <a:extLst>
              <a:ext uri="{FF2B5EF4-FFF2-40B4-BE49-F238E27FC236}">
                <a16:creationId xmlns:a16="http://schemas.microsoft.com/office/drawing/2014/main" id="{EB1D2C08-9B25-0347-B832-6C3B036148F1}"/>
              </a:ext>
            </a:extLst>
          </p:cNvPr>
          <p:cNvSpPr txBox="1">
            <a:spLocks/>
          </p:cNvSpPr>
          <p:nvPr/>
        </p:nvSpPr>
        <p:spPr>
          <a:xfrm>
            <a:off x="168350" y="3776287"/>
            <a:ext cx="2880360" cy="1596927"/>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Stephanie Doyle, MS</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Deputy Director of Strategy &amp; Implementation </a:t>
            </a:r>
          </a:p>
          <a:p>
            <a:pPr algn="ctr">
              <a:lnSpc>
                <a:spcPct val="100000"/>
              </a:lnSpc>
              <a:spcBef>
                <a:spcPts val="0"/>
              </a:spcBef>
            </a:pPr>
            <a:r>
              <a:rPr lang="en-US" sz="1400" dirty="0">
                <a:solidFill>
                  <a:srgbClr val="022F54"/>
                </a:solidFill>
                <a:latin typeface="Source Sans Pro"/>
                <a:ea typeface="Source Sans Pro"/>
                <a:cs typeface="Arial"/>
              </a:rPr>
              <a:t>Bureau of Family Health &amp; Nutrition </a:t>
            </a:r>
          </a:p>
        </p:txBody>
      </p:sp>
      <p:pic>
        <p:nvPicPr>
          <p:cNvPr id="10" name="Picture 9" descr="Christine Silva">
            <a:extLst>
              <a:ext uri="{FF2B5EF4-FFF2-40B4-BE49-F238E27FC236}">
                <a16:creationId xmlns:a16="http://schemas.microsoft.com/office/drawing/2014/main" id="{EFD8BC7B-63FB-4254-4C42-586A4848E3BF}"/>
              </a:ext>
              <a:ext uri="{C183D7F6-B498-43B3-948B-1728B52AA6E4}">
                <adec:decorative xmlns:adec="http://schemas.microsoft.com/office/drawing/2017/decorative" val="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413356" y="1373185"/>
            <a:ext cx="2185892" cy="2307237"/>
          </a:xfrm>
          <a:prstGeom prst="flowChartConnector">
            <a:avLst/>
          </a:prstGeom>
        </p:spPr>
      </p:pic>
      <p:sp>
        <p:nvSpPr>
          <p:cNvPr id="9" name="Text Placeholder 3">
            <a:extLst>
              <a:ext uri="{FF2B5EF4-FFF2-40B4-BE49-F238E27FC236}">
                <a16:creationId xmlns:a16="http://schemas.microsoft.com/office/drawing/2014/main" id="{87964DC4-0AB3-34C2-9C88-CEADB4F608A2}"/>
              </a:ext>
            </a:extLst>
          </p:cNvPr>
          <p:cNvSpPr txBox="1">
            <a:spLocks/>
          </p:cNvSpPr>
          <p:nvPr/>
        </p:nvSpPr>
        <p:spPr>
          <a:xfrm>
            <a:off x="3098446" y="3771856"/>
            <a:ext cx="2884276" cy="1998140"/>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Christine Silva, MPH</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Director, Massachusetts Home Visiting Initiative  </a:t>
            </a:r>
          </a:p>
          <a:p>
            <a:pPr algn="ctr">
              <a:lnSpc>
                <a:spcPct val="100000"/>
              </a:lnSpc>
              <a:spcBef>
                <a:spcPts val="0"/>
              </a:spcBef>
            </a:pPr>
            <a:r>
              <a:rPr lang="en-US" sz="1400" dirty="0">
                <a:solidFill>
                  <a:srgbClr val="022F54"/>
                </a:solidFill>
                <a:latin typeface="Source Sans Pro"/>
                <a:ea typeface="Source Sans Pro"/>
                <a:cs typeface="Arial"/>
              </a:rPr>
              <a:t>Division of Pregnancy, Infancy, &amp; Early Childhood </a:t>
            </a:r>
          </a:p>
        </p:txBody>
      </p:sp>
      <p:pic>
        <p:nvPicPr>
          <p:cNvPr id="8" name="Picture 7" descr="Danielle Biggins">
            <a:extLst>
              <a:ext uri="{FF2B5EF4-FFF2-40B4-BE49-F238E27FC236}">
                <a16:creationId xmlns:a16="http://schemas.microsoft.com/office/drawing/2014/main" id="{C6B86E67-6959-06F1-7B96-A8908EA52F87}"/>
              </a:ext>
              <a:ext uri="{C183D7F6-B498-43B3-948B-1728B52AA6E4}">
                <adec:decorative xmlns:adec="http://schemas.microsoft.com/office/drawing/2017/decorative" val="0"/>
              </a:ext>
            </a:extLst>
          </p:cNvPr>
          <p:cNvPicPr>
            <a:picLocks noChangeAspect="1"/>
          </p:cNvPicPr>
          <p:nvPr/>
        </p:nvPicPr>
        <p:blipFill>
          <a:blip r:embed="rId6" cstate="email">
            <a:extLst>
              <a:ext uri="{28A0092B-C50C-407E-A947-70E740481C1C}">
                <a14:useLocalDpi xmlns:a14="http://schemas.microsoft.com/office/drawing/2010/main"/>
              </a:ext>
            </a:extLst>
          </a:blip>
          <a:srcRect r="-399"/>
          <a:stretch>
            <a:fillRect/>
          </a:stretch>
        </p:blipFill>
        <p:spPr>
          <a:xfrm>
            <a:off x="6415394" y="1373185"/>
            <a:ext cx="2185892" cy="2307237"/>
          </a:xfrm>
          <a:prstGeom prst="flowChartConnector">
            <a:avLst/>
          </a:prstGeom>
        </p:spPr>
      </p:pic>
      <p:sp>
        <p:nvSpPr>
          <p:cNvPr id="7" name="Text Placeholder 3">
            <a:extLst>
              <a:ext uri="{FF2B5EF4-FFF2-40B4-BE49-F238E27FC236}">
                <a16:creationId xmlns:a16="http://schemas.microsoft.com/office/drawing/2014/main" id="{276A4D02-740F-5F2F-B118-5366E298233C}"/>
              </a:ext>
            </a:extLst>
          </p:cNvPr>
          <p:cNvSpPr txBox="1">
            <a:spLocks/>
          </p:cNvSpPr>
          <p:nvPr/>
        </p:nvSpPr>
        <p:spPr>
          <a:xfrm>
            <a:off x="6214204" y="3775348"/>
            <a:ext cx="2880360" cy="1585912"/>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Danielle Biggins, MS</a:t>
            </a:r>
            <a:endParaRPr lang="en-US" sz="1400" dirty="0">
              <a:latin typeface="Source Sans Pro"/>
              <a:ea typeface="Source Sans Pro"/>
            </a:endParaRPr>
          </a:p>
          <a:p>
            <a:pPr algn="ctr">
              <a:lnSpc>
                <a:spcPct val="100000"/>
              </a:lnSpc>
              <a:spcBef>
                <a:spcPts val="0"/>
              </a:spcBef>
            </a:pPr>
            <a:r>
              <a:rPr lang="en-US" sz="1400" dirty="0">
                <a:solidFill>
                  <a:srgbClr val="022F54"/>
                </a:solidFill>
                <a:latin typeface="Source Sans Pro"/>
                <a:ea typeface="Source Sans Pro"/>
                <a:cs typeface="Arial"/>
              </a:rPr>
              <a:t>Home Visiting Implementation Specialist </a:t>
            </a:r>
          </a:p>
          <a:p>
            <a:pPr algn="ctr">
              <a:lnSpc>
                <a:spcPct val="100000"/>
              </a:lnSpc>
              <a:spcBef>
                <a:spcPts val="0"/>
              </a:spcBef>
            </a:pPr>
            <a:r>
              <a:rPr lang="en-US" sz="1400" dirty="0">
                <a:solidFill>
                  <a:srgbClr val="022F54"/>
                </a:solidFill>
                <a:latin typeface="Source Sans Pro"/>
                <a:ea typeface="Source Sans Pro"/>
                <a:cs typeface="Arial"/>
              </a:rPr>
              <a:t>Division of Pregnancy, Infancy, &amp; Early Childhood  </a:t>
            </a:r>
          </a:p>
        </p:txBody>
      </p:sp>
      <p:pic>
        <p:nvPicPr>
          <p:cNvPr id="16" name="Picture 15" descr="Elaine Fitzgerald Lewis">
            <a:extLst>
              <a:ext uri="{FF2B5EF4-FFF2-40B4-BE49-F238E27FC236}">
                <a16:creationId xmlns:a16="http://schemas.microsoft.com/office/drawing/2014/main" id="{F418625A-08E4-4F91-E742-70EAD6994482}"/>
              </a:ext>
              <a:ext uri="{C183D7F6-B498-43B3-948B-1728B52AA6E4}">
                <adec:decorative xmlns:adec="http://schemas.microsoft.com/office/drawing/2017/decorative" val="0"/>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456727" y="1367150"/>
            <a:ext cx="2185892" cy="2307237"/>
          </a:xfrm>
          <a:prstGeom prst="flowChartConnector">
            <a:avLst/>
          </a:prstGeom>
        </p:spPr>
      </p:pic>
      <p:sp>
        <p:nvSpPr>
          <p:cNvPr id="15" name="Text Placeholder 3">
            <a:extLst>
              <a:ext uri="{FF2B5EF4-FFF2-40B4-BE49-F238E27FC236}">
                <a16:creationId xmlns:a16="http://schemas.microsoft.com/office/drawing/2014/main" id="{0D8BB30D-35A8-402E-618F-08192DF87595}"/>
              </a:ext>
            </a:extLst>
          </p:cNvPr>
          <p:cNvSpPr txBox="1">
            <a:spLocks/>
          </p:cNvSpPr>
          <p:nvPr/>
        </p:nvSpPr>
        <p:spPr>
          <a:xfrm>
            <a:off x="9143290" y="3762138"/>
            <a:ext cx="2880360" cy="1596927"/>
          </a:xfrm>
          <a:prstGeom prst="rect">
            <a:avLst/>
          </a:prstGeom>
        </p:spPr>
        <p:txBody>
          <a:bodyPr vert="horz" lIns="91440" tIns="45720" rIns="91440" bIns="45720" rtlCol="0" anchor="t">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spcBef>
                <a:spcPts val="0"/>
              </a:spcBef>
            </a:pPr>
            <a:r>
              <a:rPr lang="en-US" sz="1400" b="1" dirty="0">
                <a:latin typeface="Source Sans Pro"/>
                <a:ea typeface="Source Sans Pro"/>
                <a:cs typeface="Arial"/>
              </a:rPr>
              <a:t>Elaine Fitzgerald Lewis, DrPH, MIA</a:t>
            </a:r>
          </a:p>
          <a:p>
            <a:pPr algn="ctr">
              <a:lnSpc>
                <a:spcPct val="100000"/>
              </a:lnSpc>
              <a:spcBef>
                <a:spcPts val="0"/>
              </a:spcBef>
            </a:pPr>
            <a:r>
              <a:rPr lang="en-US" sz="1400" dirty="0">
                <a:latin typeface="Source Sans Pro"/>
                <a:ea typeface="Source Sans Pro"/>
                <a:cs typeface="Arial"/>
              </a:rPr>
              <a:t>Director, Bureau of Family Health &amp; Nutrition</a:t>
            </a:r>
          </a:p>
          <a:p>
            <a:pPr algn="ctr">
              <a:lnSpc>
                <a:spcPct val="100000"/>
              </a:lnSpc>
              <a:spcBef>
                <a:spcPts val="0"/>
              </a:spcBef>
            </a:pPr>
            <a:r>
              <a:rPr lang="en-US" sz="1400" dirty="0">
                <a:latin typeface="Source Sans Pro"/>
                <a:ea typeface="Source Sans Pro"/>
                <a:cs typeface="Arial"/>
              </a:rPr>
              <a:t>State Title V Maternal and Child Health Director</a:t>
            </a:r>
            <a:endParaRPr lang="en-US" sz="1400" dirty="0">
              <a:solidFill>
                <a:srgbClr val="022F54"/>
              </a:solidFill>
              <a:latin typeface="Source Sans Pro"/>
              <a:ea typeface="Source Sans Pro"/>
              <a:cs typeface="Arial"/>
            </a:endParaRPr>
          </a:p>
        </p:txBody>
      </p:sp>
      <p:sp>
        <p:nvSpPr>
          <p:cNvPr id="11" name="Text Placeholder 3">
            <a:extLst>
              <a:ext uri="{FF2B5EF4-FFF2-40B4-BE49-F238E27FC236}">
                <a16:creationId xmlns:a16="http://schemas.microsoft.com/office/drawing/2014/main" id="{82D141EF-9E3C-C27E-C9AE-3BDF32823502}"/>
              </a:ext>
            </a:extLst>
          </p:cNvPr>
          <p:cNvSpPr txBox="1">
            <a:spLocks/>
          </p:cNvSpPr>
          <p:nvPr/>
        </p:nvSpPr>
        <p:spPr>
          <a:xfrm>
            <a:off x="4748017" y="5614112"/>
            <a:ext cx="2459558" cy="823912"/>
          </a:xfrm>
          <a:prstGeom prst="rect">
            <a:avLst/>
          </a:prstGeom>
        </p:spPr>
        <p:txBody>
          <a:bodyPr vert="horz" lIns="91440" tIns="45720" rIns="91440" bIns="45720" rtlCol="0" anchor="ctr">
            <a:no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90000"/>
              </a:lnSpc>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US" sz="1400" b="1" dirty="0">
                <a:latin typeface="Avenir Next LT Pro"/>
                <a:cs typeface="Arial"/>
              </a:rPr>
              <a:t>Project Support Team</a:t>
            </a:r>
            <a:endParaRPr lang="en-US" sz="1400" dirty="0"/>
          </a:p>
        </p:txBody>
      </p:sp>
      <p:pic>
        <p:nvPicPr>
          <p:cNvPr id="12" name="Picture 11" descr="Public Consulting Group">
            <a:extLst>
              <a:ext uri="{FF2B5EF4-FFF2-40B4-BE49-F238E27FC236}">
                <a16:creationId xmlns:a16="http://schemas.microsoft.com/office/drawing/2014/main" id="{05E55190-25F8-927F-50A1-F72BC7A6F382}"/>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a:ext>
            </a:extLst>
          </a:blip>
          <a:srcRect l="-3229" t="-162876" r="-3229" b="-117960"/>
          <a:stretch>
            <a:fillRect/>
          </a:stretch>
        </p:blipFill>
        <p:spPr>
          <a:xfrm>
            <a:off x="4997277" y="4427486"/>
            <a:ext cx="1961039" cy="2057400"/>
          </a:xfrm>
          <a:prstGeom prst="flowChartConnector">
            <a:avLst/>
          </a:prstGeom>
        </p:spPr>
      </p:pic>
      <p:sp>
        <p:nvSpPr>
          <p:cNvPr id="4" name="Slide Number Placeholder 1">
            <a:extLst>
              <a:ext uri="{FF2B5EF4-FFF2-40B4-BE49-F238E27FC236}">
                <a16:creationId xmlns:a16="http://schemas.microsoft.com/office/drawing/2014/main" id="{DBD1EC53-8285-A9F4-75AF-393EF38CCCA7}"/>
              </a:ext>
            </a:extLst>
          </p:cNvPr>
          <p:cNvSpPr>
            <a:spLocks noGrp="1"/>
          </p:cNvSpPr>
          <p:nvPr>
            <p:ph type="sldNum" sz="quarter" idx="4"/>
          </p:nvPr>
        </p:nvSpPr>
        <p:spPr>
          <a:xfrm>
            <a:off x="9034825" y="6492502"/>
            <a:ext cx="2736415" cy="365125"/>
          </a:xfrm>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3322979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3D44A-9941-67D2-D0FC-5D19762AB5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14A6F9-9FA8-D2B0-B8FE-AF042A798A3D}"/>
              </a:ext>
            </a:extLst>
          </p:cNvPr>
          <p:cNvSpPr>
            <a:spLocks/>
          </p:cNvSpPr>
          <p:nvPr/>
        </p:nvSpPr>
        <p:spPr>
          <a:xfrm>
            <a:off x="658590" y="4280338"/>
            <a:ext cx="6236678" cy="99935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accent1">
                    <a:lumMod val="49000"/>
                  </a:schemeClr>
                </a:solidFill>
                <a:effectLst/>
                <a:uLnTx/>
                <a:uFillTx/>
                <a:latin typeface="Avenir Next LT Pro"/>
                <a:ea typeface="+mj-ea"/>
                <a:cs typeface="+mj-cs"/>
              </a:rPr>
              <a:t>Welcome Family Statewide Expansion Advisory Committee </a:t>
            </a:r>
            <a:endParaRPr kumimoji="0" lang="en-US" sz="4000" b="1" i="0" u="none" strike="noStrike" kern="1200" cap="none" spc="0" normalizeH="0" baseline="0" noProof="0" dirty="0">
              <a:ln>
                <a:noFill/>
              </a:ln>
              <a:solidFill>
                <a:srgbClr val="005B96"/>
              </a:solidFill>
              <a:effectLst/>
              <a:uLnTx/>
              <a:uFillTx/>
              <a:latin typeface="Avenir Next" panose="020B0503020202020204" pitchFamily="34" charset="0"/>
              <a:ea typeface="+mj-ea"/>
              <a:cs typeface="+mj-cs"/>
            </a:endParaRPr>
          </a:p>
        </p:txBody>
      </p:sp>
      <p:sp>
        <p:nvSpPr>
          <p:cNvPr id="5" name="Subtitle 4">
            <a:extLst>
              <a:ext uri="{FF2B5EF4-FFF2-40B4-BE49-F238E27FC236}">
                <a16:creationId xmlns:a16="http://schemas.microsoft.com/office/drawing/2014/main" id="{198D3854-3EE2-6EEB-EA00-0D2C9C5E089E}"/>
              </a:ext>
            </a:extLst>
          </p:cNvPr>
          <p:cNvSpPr>
            <a:spLocks noGrp="1"/>
          </p:cNvSpPr>
          <p:nvPr>
            <p:ph type="title" idx="4294967295"/>
          </p:nvPr>
        </p:nvSpPr>
        <p:spPr>
          <a:xfrm>
            <a:off x="658813" y="3327400"/>
            <a:ext cx="9144000" cy="16557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6600" b="1" i="0" u="none" strike="noStrike" kern="1200" cap="none" spc="0" normalizeH="0" baseline="0" noProof="0" dirty="0">
                <a:ln>
                  <a:noFill/>
                </a:ln>
                <a:solidFill>
                  <a:schemeClr val="accent1"/>
                </a:solidFill>
                <a:effectLst/>
                <a:uLnTx/>
                <a:uFillTx/>
                <a:latin typeface="Avenir Next LT Pro"/>
                <a:ea typeface="Source Sans Pro"/>
                <a:cs typeface="+mn-cs"/>
              </a:rPr>
              <a:t>Thank you! </a:t>
            </a:r>
            <a:endParaRPr kumimoji="0" lang="en-US" sz="6600" b="1" i="0" u="none" strike="noStrike" kern="1200" cap="none" spc="0" normalizeH="0" baseline="0" noProof="0" dirty="0">
              <a:ln>
                <a:noFill/>
              </a:ln>
              <a:solidFill>
                <a:schemeClr val="accent1"/>
              </a:solidFill>
              <a:effectLst/>
              <a:uLnTx/>
              <a:uFillTx/>
              <a:latin typeface="Avenir Next LT Pro"/>
              <a:ea typeface="Source Sans Pro" panose="020B0503030403020204" pitchFamily="34" charset="0"/>
              <a:cs typeface="+mn-cs"/>
            </a:endParaRPr>
          </a:p>
        </p:txBody>
      </p:sp>
    </p:spTree>
    <p:extLst>
      <p:ext uri="{BB962C8B-B14F-4D97-AF65-F5344CB8AC3E}">
        <p14:creationId xmlns:p14="http://schemas.microsoft.com/office/powerpoint/2010/main" val="3075896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190771-031C-92FD-9FE1-B06E025B8CA6}"/>
              </a:ext>
            </a:extLst>
          </p:cNvPr>
          <p:cNvSpPr>
            <a:spLocks noGrp="1"/>
          </p:cNvSpPr>
          <p:nvPr>
            <p:ph type="title"/>
          </p:nvPr>
        </p:nvSpPr>
        <p:spPr/>
        <p:txBody>
          <a:bodyPr>
            <a:normAutofit fontScale="90000"/>
          </a:bodyPr>
          <a:lstStyle/>
          <a:p>
            <a:r>
              <a:rPr lang="en-US"/>
              <a:t>Follow-up from June: </a:t>
            </a:r>
            <a:br>
              <a:rPr lang="en-US"/>
            </a:br>
            <a:r>
              <a:rPr lang="en-US"/>
              <a:t>Summary of Strategies to Build Awareness </a:t>
            </a:r>
          </a:p>
        </p:txBody>
      </p:sp>
      <p:sp>
        <p:nvSpPr>
          <p:cNvPr id="2" name="Content Placeholder 1">
            <a:extLst>
              <a:ext uri="{FF2B5EF4-FFF2-40B4-BE49-F238E27FC236}">
                <a16:creationId xmlns:a16="http://schemas.microsoft.com/office/drawing/2014/main" id="{3186CE06-D49E-CC17-6D34-5D7508EBDEDA}"/>
              </a:ext>
            </a:extLst>
          </p:cNvPr>
          <p:cNvSpPr>
            <a:spLocks noGrp="1"/>
          </p:cNvSpPr>
          <p:nvPr>
            <p:ph idx="1"/>
          </p:nvPr>
        </p:nvSpPr>
        <p:spPr/>
        <p:txBody>
          <a:bodyPr>
            <a:noAutofit/>
          </a:bodyPr>
          <a:lstStyle/>
          <a:p>
            <a:r>
              <a:rPr lang="en-US" sz="1300"/>
              <a:t>Prioritize early, repeated prenatal outreach (especially 1st and 3rd trimester) to build familiarity before delivery</a:t>
            </a:r>
          </a:p>
          <a:p>
            <a:r>
              <a:rPr lang="en-US" sz="1300"/>
              <a:t>Leverage multiple touchpoints across the perinatal journey (prenatal, hospital, postpartum) with reinforcement rather than one-time introduction</a:t>
            </a:r>
          </a:p>
          <a:p>
            <a:r>
              <a:rPr lang="en-US" sz="1300"/>
              <a:t>Engage trusted messengers (doulas, CHWs, midwives, lactation consultants, community providers, faith leaders) who have established relationships with families</a:t>
            </a:r>
          </a:p>
          <a:p>
            <a:r>
              <a:rPr lang="en-US" sz="1300"/>
              <a:t>Integrate into existing trusted systems and relationships rather than introducing as a standalone program</a:t>
            </a:r>
          </a:p>
          <a:p>
            <a:r>
              <a:rPr lang="en-US" sz="1300"/>
              <a:t>Expand outreach beyond healthcare settings into community spaces (CBOs, faith-based orgs, parent groups, classes, events, municipal offices)</a:t>
            </a:r>
          </a:p>
          <a:p>
            <a:r>
              <a:rPr lang="en-US" sz="1300"/>
              <a:t>Use peer and word-of-mouth networks to normalize participation and build credibility</a:t>
            </a:r>
          </a:p>
          <a:p>
            <a:r>
              <a:rPr lang="en-US" sz="1300"/>
              <a:t>Deliver simple, clear, and consistent messaging across verbal, written, and digital formats</a:t>
            </a:r>
          </a:p>
          <a:p>
            <a:r>
              <a:rPr lang="en-US" sz="1300"/>
              <a:t>Position Welcome Family as universal, voluntary, and supportive (complements care, meets families where they are)</a:t>
            </a:r>
          </a:p>
          <a:p>
            <a:r>
              <a:rPr lang="en-US" sz="1300"/>
              <a:t>Tailor messaging to cultural, language, and community-specific needs to increase relevance and trust</a:t>
            </a:r>
          </a:p>
          <a:p>
            <a:r>
              <a:rPr lang="en-US" sz="1300"/>
              <a:t>Focus on relationship-based engagement (listening, affirmation, meeting families where they are) before asking for participation</a:t>
            </a:r>
          </a:p>
          <a:p>
            <a:r>
              <a:rPr lang="en-US" sz="1300"/>
              <a:t>Provide face-to-face introductions and warm handoffs when possible to strengthen connection and follow-through</a:t>
            </a:r>
          </a:p>
          <a:p>
            <a:r>
              <a:rPr lang="en-US" sz="1300"/>
              <a:t>Ensure consistent follow-up and coordination across providers to reinforce trust and uptake</a:t>
            </a:r>
          </a:p>
          <a:p>
            <a:r>
              <a:rPr lang="en-US" sz="1300"/>
              <a:t>Address barriers to trust proactively (information overload, fear of home visits, unfamiliar outreach, language access)</a:t>
            </a:r>
          </a:p>
          <a:p>
            <a:r>
              <a:rPr lang="en-US" sz="1300"/>
              <a:t>Use data to identify gaps in reach and tailor outreach for equitable utilization</a:t>
            </a:r>
          </a:p>
          <a:p>
            <a:r>
              <a:rPr lang="en-US" sz="1300"/>
              <a:t>Meet families “where they are” — anywhere parents gather (clinical and community settings)</a:t>
            </a:r>
          </a:p>
        </p:txBody>
      </p:sp>
    </p:spTree>
    <p:extLst>
      <p:ext uri="{BB962C8B-B14F-4D97-AF65-F5344CB8AC3E}">
        <p14:creationId xmlns:p14="http://schemas.microsoft.com/office/powerpoint/2010/main" val="4177299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3735E-12D8-E2F8-4C57-662339A58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68339-2642-2FB7-3A47-E6F3C187CB6B}"/>
              </a:ext>
            </a:extLst>
          </p:cNvPr>
          <p:cNvSpPr>
            <a:spLocks noGrp="1"/>
          </p:cNvSpPr>
          <p:nvPr>
            <p:ph type="title"/>
          </p:nvPr>
        </p:nvSpPr>
        <p:spPr>
          <a:xfrm>
            <a:off x="838200" y="513382"/>
            <a:ext cx="10515600" cy="770656"/>
          </a:xfrm>
        </p:spPr>
        <p:txBody>
          <a:bodyPr>
            <a:normAutofit fontScale="90000"/>
          </a:bodyPr>
          <a:lstStyle/>
          <a:p>
            <a:r>
              <a:rPr lang="en-US"/>
              <a:t>Strategies to Build Awareness &amp; Make </a:t>
            </a:r>
            <a:br>
              <a:rPr lang="en-US"/>
            </a:br>
            <a:r>
              <a:rPr lang="en-US"/>
              <a:t>Referrals Into the Welcome Family System</a:t>
            </a:r>
          </a:p>
        </p:txBody>
      </p:sp>
      <p:graphicFrame>
        <p:nvGraphicFramePr>
          <p:cNvPr id="6" name="Content Placeholder 5">
            <a:extLst>
              <a:ext uri="{FF2B5EF4-FFF2-40B4-BE49-F238E27FC236}">
                <a16:creationId xmlns:a16="http://schemas.microsoft.com/office/drawing/2014/main" id="{AA3EDDD9-37E5-90E6-B78A-75357440BFC4}"/>
              </a:ext>
            </a:extLst>
          </p:cNvPr>
          <p:cNvGraphicFramePr>
            <a:graphicFrameLocks noGrp="1"/>
          </p:cNvGraphicFramePr>
          <p:nvPr>
            <p:ph idx="1"/>
            <p:extLst>
              <p:ext uri="{D42A27DB-BD31-4B8C-83A1-F6EECF244321}">
                <p14:modId xmlns:p14="http://schemas.microsoft.com/office/powerpoint/2010/main" val="3657374170"/>
              </p:ext>
            </p:extLst>
          </p:nvPr>
        </p:nvGraphicFramePr>
        <p:xfrm>
          <a:off x="838200" y="1312179"/>
          <a:ext cx="10515596" cy="3779520"/>
        </p:xfrm>
        <a:graphic>
          <a:graphicData uri="http://schemas.openxmlformats.org/drawingml/2006/table">
            <a:tbl>
              <a:tblPr firstRow="1" bandRow="1">
                <a:tableStyleId>{5C22544A-7EE6-4342-B048-85BDC9FD1C3A}</a:tableStyleId>
              </a:tblPr>
              <a:tblGrid>
                <a:gridCol w="1624781">
                  <a:extLst>
                    <a:ext uri="{9D8B030D-6E8A-4147-A177-3AD203B41FA5}">
                      <a16:colId xmlns:a16="http://schemas.microsoft.com/office/drawing/2014/main" val="1492035469"/>
                    </a:ext>
                  </a:extLst>
                </a:gridCol>
                <a:gridCol w="2035277">
                  <a:extLst>
                    <a:ext uri="{9D8B030D-6E8A-4147-A177-3AD203B41FA5}">
                      <a16:colId xmlns:a16="http://schemas.microsoft.com/office/drawing/2014/main" val="2980088360"/>
                    </a:ext>
                  </a:extLst>
                </a:gridCol>
                <a:gridCol w="2684207">
                  <a:extLst>
                    <a:ext uri="{9D8B030D-6E8A-4147-A177-3AD203B41FA5}">
                      <a16:colId xmlns:a16="http://schemas.microsoft.com/office/drawing/2014/main" val="1808532724"/>
                    </a:ext>
                  </a:extLst>
                </a:gridCol>
                <a:gridCol w="4171331">
                  <a:extLst>
                    <a:ext uri="{9D8B030D-6E8A-4147-A177-3AD203B41FA5}">
                      <a16:colId xmlns:a16="http://schemas.microsoft.com/office/drawing/2014/main" val="1227098890"/>
                    </a:ext>
                  </a:extLst>
                </a:gridCol>
              </a:tblGrid>
              <a:tr h="370840">
                <a:tc>
                  <a:txBody>
                    <a:bodyPr/>
                    <a:lstStyle/>
                    <a:p>
                      <a:pPr>
                        <a:buNone/>
                      </a:pPr>
                      <a:r>
                        <a:rPr lang="en-US" sz="1600">
                          <a:effectLst/>
                          <a:latin typeface="Avenir Next LT Pro" panose="020B0504020202020204" pitchFamily="34" charset="0"/>
                        </a:rPr>
                        <a:t>Timeframe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effectLst/>
                          <a:latin typeface="Avenir Next LT Pro" panose="020B0504020202020204" pitchFamily="34" charset="0"/>
                        </a:rPr>
                        <a:t>Trusted Providers &amp; Messengers</a:t>
                      </a:r>
                    </a:p>
                  </a:txBody>
                  <a:tcPr anchor="ctr"/>
                </a:tc>
                <a:tc>
                  <a:txBody>
                    <a:bodyPr/>
                    <a:lstStyle/>
                    <a:p>
                      <a:pPr>
                        <a:buNone/>
                      </a:pPr>
                      <a:r>
                        <a:rPr lang="en-US" sz="1600">
                          <a:effectLst/>
                          <a:latin typeface="Avenir Next LT Pro" panose="020B0504020202020204" pitchFamily="34" charset="0"/>
                        </a:rPr>
                        <a:t>Primary Goal</a:t>
                      </a:r>
                    </a:p>
                  </a:txBody>
                  <a:tcPr anchor="ctr"/>
                </a:tc>
                <a:tc>
                  <a:txBody>
                    <a:bodyPr/>
                    <a:lstStyle/>
                    <a:p>
                      <a:pPr>
                        <a:buNone/>
                      </a:pPr>
                      <a:r>
                        <a:rPr lang="en-US" sz="1600">
                          <a:effectLst/>
                          <a:latin typeface="Avenir Next LT Pro" panose="020B0504020202020204" pitchFamily="34" charset="0"/>
                        </a:rPr>
                        <a:t>Key Messaging to Families</a:t>
                      </a:r>
                    </a:p>
                  </a:txBody>
                  <a:tcPr anchor="ctr"/>
                </a:tc>
                <a:extLst>
                  <a:ext uri="{0D108BD9-81ED-4DB2-BD59-A6C34878D82A}">
                    <a16:rowId xmlns:a16="http://schemas.microsoft.com/office/drawing/2014/main" val="2594719750"/>
                  </a:ext>
                </a:extLst>
              </a:tr>
              <a:tr h="370840">
                <a:tc>
                  <a:txBody>
                    <a:bodyPr/>
                    <a:lstStyle/>
                    <a:p>
                      <a:pPr>
                        <a:buNone/>
                      </a:pPr>
                      <a:r>
                        <a:rPr lang="en-US" sz="1600" b="1">
                          <a:effectLst/>
                          <a:latin typeface="Avenir Next LT Pro" panose="020B0504020202020204" pitchFamily="34" charset="0"/>
                        </a:rPr>
                        <a:t>1st Trimester</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OBs, CHWs, WIC staff, doulas</a:t>
                      </a:r>
                    </a:p>
                  </a:txBody>
                  <a:tcPr anchor="ctr"/>
                </a:tc>
                <a:tc>
                  <a:txBody>
                    <a:bodyPr/>
                    <a:lstStyle/>
                    <a:p>
                      <a:pPr>
                        <a:buNone/>
                      </a:pPr>
                      <a:r>
                        <a:rPr lang="en-US" sz="1600" b="1">
                          <a:effectLst/>
                          <a:latin typeface="Avenir Next LT Pro" panose="020B0504020202020204" pitchFamily="34" charset="0"/>
                        </a:rPr>
                        <a:t>Initial introduction to Welcome Family</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"Welcome Family is available for all families and can support you after birth."</a:t>
                      </a:r>
                    </a:p>
                  </a:txBody>
                  <a:tcPr anchor="ctr"/>
                </a:tc>
                <a:extLst>
                  <a:ext uri="{0D108BD9-81ED-4DB2-BD59-A6C34878D82A}">
                    <a16:rowId xmlns:a16="http://schemas.microsoft.com/office/drawing/2014/main" val="2315453668"/>
                  </a:ext>
                </a:extLst>
              </a:tr>
              <a:tr h="370840">
                <a:tc>
                  <a:txBody>
                    <a:bodyPr/>
                    <a:lstStyle/>
                    <a:p>
                      <a:pPr>
                        <a:buNone/>
                      </a:pPr>
                      <a:r>
                        <a:rPr lang="en-US" sz="1600" b="1">
                          <a:effectLst/>
                          <a:latin typeface="Avenir Next LT Pro" panose="020B0504020202020204" pitchFamily="34" charset="0"/>
                        </a:rPr>
                        <a:t>3rd Trimester</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OBs, midwives, childbirth educators, doulas</a:t>
                      </a:r>
                    </a:p>
                  </a:txBody>
                  <a:tcPr anchor="ctr"/>
                </a:tc>
                <a:tc>
                  <a:txBody>
                    <a:bodyPr/>
                    <a:lstStyle/>
                    <a:p>
                      <a:pPr>
                        <a:buNone/>
                      </a:pPr>
                      <a:r>
                        <a:rPr lang="en-US" sz="1600" b="1">
                          <a:effectLst/>
                          <a:latin typeface="Avenir Next LT Pro" panose="020B0504020202020204" pitchFamily="34" charset="0"/>
                        </a:rPr>
                        <a:t>Build familiarity and trust</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"You've heard about Welcome Family before; here's what to expect after delivery."</a:t>
                      </a:r>
                    </a:p>
                  </a:txBody>
                  <a:tcPr anchor="ctr"/>
                </a:tc>
                <a:extLst>
                  <a:ext uri="{0D108BD9-81ED-4DB2-BD59-A6C34878D82A}">
                    <a16:rowId xmlns:a16="http://schemas.microsoft.com/office/drawing/2014/main" val="1686657675"/>
                  </a:ext>
                </a:extLst>
              </a:tr>
              <a:tr h="370840">
                <a:tc>
                  <a:txBody>
                    <a:bodyPr/>
                    <a:lstStyle/>
                    <a:p>
                      <a:pPr>
                        <a:buNone/>
                      </a:pPr>
                      <a:r>
                        <a:rPr lang="en-US" sz="1600" b="1">
                          <a:effectLst/>
                          <a:latin typeface="Avenir Next LT Pro" panose="020B0504020202020204" pitchFamily="34" charset="0"/>
                        </a:rPr>
                        <a:t>Hospital Stay</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Postpartum nurses, social workers, lactation consultants, hospital-based Welcome Family staff</a:t>
                      </a:r>
                    </a:p>
                  </a:txBody>
                  <a:tcPr anchor="ctr"/>
                </a:tc>
                <a:tc>
                  <a:txBody>
                    <a:bodyPr/>
                    <a:lstStyle/>
                    <a:p>
                      <a:pPr>
                        <a:buNone/>
                      </a:pPr>
                      <a:r>
                        <a:rPr lang="en-US" sz="1600" b="1">
                          <a:effectLst/>
                          <a:latin typeface="Avenir Next LT Pro" panose="020B0504020202020204" pitchFamily="34" charset="0"/>
                        </a:rPr>
                        <a:t>Confirm legitimacy and encourage participation</a:t>
                      </a:r>
                      <a:endParaRPr lang="en-US" sz="1600">
                        <a:effectLst/>
                        <a:latin typeface="Avenir Next LT Pro" panose="020B0504020202020204" pitchFamily="34" charset="0"/>
                      </a:endParaRPr>
                    </a:p>
                  </a:txBody>
                  <a:tcPr anchor="ctr"/>
                </a:tc>
                <a:tc>
                  <a:txBody>
                    <a:bodyPr/>
                    <a:lstStyle/>
                    <a:p>
                      <a:pPr>
                        <a:buNone/>
                      </a:pPr>
                      <a:r>
                        <a:rPr lang="en-US" sz="1600" dirty="0">
                          <a:effectLst/>
                          <a:latin typeface="Avenir Next LT Pro" panose="020B0504020202020204" pitchFamily="34" charset="0"/>
                        </a:rPr>
                        <a:t>"Welcome Family is a trusted extension of the care you're already receiving."</a:t>
                      </a:r>
                    </a:p>
                  </a:txBody>
                  <a:tcPr anchor="ctr"/>
                </a:tc>
                <a:extLst>
                  <a:ext uri="{0D108BD9-81ED-4DB2-BD59-A6C34878D82A}">
                    <a16:rowId xmlns:a16="http://schemas.microsoft.com/office/drawing/2014/main" val="3643049192"/>
                  </a:ext>
                </a:extLst>
              </a:tr>
            </a:tbl>
          </a:graphicData>
        </a:graphic>
      </p:graphicFrame>
    </p:spTree>
    <p:extLst>
      <p:ext uri="{BB962C8B-B14F-4D97-AF65-F5344CB8AC3E}">
        <p14:creationId xmlns:p14="http://schemas.microsoft.com/office/powerpoint/2010/main" val="3822984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87CF3-6210-69A9-01F7-810C9C7E18C1}"/>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17360C7-A4A0-42A5-3762-372E174CE970}"/>
              </a:ext>
            </a:extLst>
          </p:cNvPr>
          <p:cNvSpPr>
            <a:spLocks noGrp="1"/>
          </p:cNvSpPr>
          <p:nvPr>
            <p:ph type="title"/>
          </p:nvPr>
        </p:nvSpPr>
        <p:spPr>
          <a:xfrm>
            <a:off x="838200" y="513382"/>
            <a:ext cx="10515600" cy="770656"/>
          </a:xfrm>
        </p:spPr>
        <p:txBody>
          <a:bodyPr>
            <a:normAutofit fontScale="90000"/>
          </a:bodyPr>
          <a:lstStyle/>
          <a:p>
            <a:r>
              <a:rPr lang="en-US" dirty="0"/>
              <a:t>Strategies to Build Awareness &amp; Make </a:t>
            </a:r>
            <a:br>
              <a:rPr lang="en-US" dirty="0"/>
            </a:br>
            <a:r>
              <a:rPr lang="en-US" dirty="0"/>
              <a:t>Referrals Into the Welcome Family System (continued)</a:t>
            </a:r>
          </a:p>
        </p:txBody>
      </p:sp>
      <p:graphicFrame>
        <p:nvGraphicFramePr>
          <p:cNvPr id="6" name="Content Placeholder 5">
            <a:extLst>
              <a:ext uri="{FF2B5EF4-FFF2-40B4-BE49-F238E27FC236}">
                <a16:creationId xmlns:a16="http://schemas.microsoft.com/office/drawing/2014/main" id="{D89AEE98-E24F-8769-F159-074B343E6BD4}"/>
              </a:ext>
            </a:extLst>
          </p:cNvPr>
          <p:cNvGraphicFramePr>
            <a:graphicFrameLocks noGrp="1"/>
          </p:cNvGraphicFramePr>
          <p:nvPr>
            <p:ph idx="1"/>
            <p:extLst>
              <p:ext uri="{D42A27DB-BD31-4B8C-83A1-F6EECF244321}">
                <p14:modId xmlns:p14="http://schemas.microsoft.com/office/powerpoint/2010/main" val="733055973"/>
              </p:ext>
            </p:extLst>
          </p:nvPr>
        </p:nvGraphicFramePr>
        <p:xfrm>
          <a:off x="838200" y="1312179"/>
          <a:ext cx="10515596" cy="4358640"/>
        </p:xfrm>
        <a:graphic>
          <a:graphicData uri="http://schemas.openxmlformats.org/drawingml/2006/table">
            <a:tbl>
              <a:tblPr firstRow="1" bandRow="1">
                <a:tableStyleId>{5C22544A-7EE6-4342-B048-85BDC9FD1C3A}</a:tableStyleId>
              </a:tblPr>
              <a:tblGrid>
                <a:gridCol w="1624781">
                  <a:extLst>
                    <a:ext uri="{9D8B030D-6E8A-4147-A177-3AD203B41FA5}">
                      <a16:colId xmlns:a16="http://schemas.microsoft.com/office/drawing/2014/main" val="1492035469"/>
                    </a:ext>
                  </a:extLst>
                </a:gridCol>
                <a:gridCol w="2035277">
                  <a:extLst>
                    <a:ext uri="{9D8B030D-6E8A-4147-A177-3AD203B41FA5}">
                      <a16:colId xmlns:a16="http://schemas.microsoft.com/office/drawing/2014/main" val="2980088360"/>
                    </a:ext>
                  </a:extLst>
                </a:gridCol>
                <a:gridCol w="2684207">
                  <a:extLst>
                    <a:ext uri="{9D8B030D-6E8A-4147-A177-3AD203B41FA5}">
                      <a16:colId xmlns:a16="http://schemas.microsoft.com/office/drawing/2014/main" val="1808532724"/>
                    </a:ext>
                  </a:extLst>
                </a:gridCol>
                <a:gridCol w="4171331">
                  <a:extLst>
                    <a:ext uri="{9D8B030D-6E8A-4147-A177-3AD203B41FA5}">
                      <a16:colId xmlns:a16="http://schemas.microsoft.com/office/drawing/2014/main" val="1227098890"/>
                    </a:ext>
                  </a:extLst>
                </a:gridCol>
              </a:tblGrid>
              <a:tr h="370840">
                <a:tc>
                  <a:txBody>
                    <a:bodyPr/>
                    <a:lstStyle/>
                    <a:p>
                      <a:pPr>
                        <a:buNone/>
                      </a:pPr>
                      <a:r>
                        <a:rPr lang="en-US" sz="1600">
                          <a:effectLst/>
                          <a:latin typeface="Avenir Next LT Pro" panose="020B0504020202020204" pitchFamily="34" charset="0"/>
                        </a:rPr>
                        <a:t>Timeframe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effectLst/>
                          <a:latin typeface="Avenir Next LT Pro" panose="020B0504020202020204" pitchFamily="34" charset="0"/>
                        </a:rPr>
                        <a:t>Trusted Providers &amp; Messengers</a:t>
                      </a:r>
                    </a:p>
                  </a:txBody>
                  <a:tcPr anchor="ctr"/>
                </a:tc>
                <a:tc>
                  <a:txBody>
                    <a:bodyPr/>
                    <a:lstStyle/>
                    <a:p>
                      <a:pPr>
                        <a:buNone/>
                      </a:pPr>
                      <a:r>
                        <a:rPr lang="en-US" sz="1600">
                          <a:effectLst/>
                          <a:latin typeface="Avenir Next LT Pro" panose="020B0504020202020204" pitchFamily="34" charset="0"/>
                        </a:rPr>
                        <a:t>Primary Goal</a:t>
                      </a:r>
                    </a:p>
                  </a:txBody>
                  <a:tcPr anchor="ctr"/>
                </a:tc>
                <a:tc>
                  <a:txBody>
                    <a:bodyPr/>
                    <a:lstStyle/>
                    <a:p>
                      <a:pPr>
                        <a:buNone/>
                      </a:pPr>
                      <a:r>
                        <a:rPr lang="en-US" sz="1600">
                          <a:effectLst/>
                          <a:latin typeface="Avenir Next LT Pro" panose="020B0504020202020204" pitchFamily="34" charset="0"/>
                        </a:rPr>
                        <a:t>Key Messaging to Families</a:t>
                      </a:r>
                    </a:p>
                  </a:txBody>
                  <a:tcPr anchor="ctr"/>
                </a:tc>
                <a:extLst>
                  <a:ext uri="{0D108BD9-81ED-4DB2-BD59-A6C34878D82A}">
                    <a16:rowId xmlns:a16="http://schemas.microsoft.com/office/drawing/2014/main" val="2594719750"/>
                  </a:ext>
                </a:extLst>
              </a:tr>
              <a:tr h="370840">
                <a:tc>
                  <a:txBody>
                    <a:bodyPr/>
                    <a:lstStyle/>
                    <a:p>
                      <a:pPr>
                        <a:buNone/>
                      </a:pPr>
                      <a:r>
                        <a:rPr lang="en-US" sz="1600" b="1">
                          <a:effectLst/>
                          <a:latin typeface="Avenir Next LT Pro" panose="020B0504020202020204" pitchFamily="34" charset="0"/>
                        </a:rPr>
                        <a:t>Initial Welcome Family Outreach</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Welcome Family nurse</a:t>
                      </a:r>
                    </a:p>
                  </a:txBody>
                  <a:tcPr anchor="ctr"/>
                </a:tc>
                <a:tc>
                  <a:txBody>
                    <a:bodyPr/>
                    <a:lstStyle/>
                    <a:p>
                      <a:pPr>
                        <a:buNone/>
                      </a:pPr>
                      <a:r>
                        <a:rPr lang="en-US" sz="1600" b="1">
                          <a:effectLst/>
                          <a:latin typeface="Avenir Next LT Pro" panose="020B0504020202020204" pitchFamily="34" charset="0"/>
                        </a:rPr>
                        <a:t>Establish relationship and engagement</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"We're here to answer questions, support your goals, and connect you to resources if you want them."</a:t>
                      </a:r>
                    </a:p>
                  </a:txBody>
                  <a:tcPr anchor="ctr"/>
                </a:tc>
                <a:extLst>
                  <a:ext uri="{0D108BD9-81ED-4DB2-BD59-A6C34878D82A}">
                    <a16:rowId xmlns:a16="http://schemas.microsoft.com/office/drawing/2014/main" val="3666803041"/>
                  </a:ext>
                </a:extLst>
              </a:tr>
              <a:tr h="370840">
                <a:tc>
                  <a:txBody>
                    <a:bodyPr/>
                    <a:lstStyle/>
                    <a:p>
                      <a:pPr>
                        <a:buNone/>
                      </a:pPr>
                      <a:r>
                        <a:rPr lang="en-US" sz="1600" b="1">
                          <a:effectLst/>
                          <a:latin typeface="Avenir Next LT Pro" panose="020B0504020202020204" pitchFamily="34" charset="0"/>
                        </a:rPr>
                        <a:t>Welcome Family Visit</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Welcome Family nurse</a:t>
                      </a:r>
                    </a:p>
                  </a:txBody>
                  <a:tcPr anchor="ctr"/>
                </a:tc>
                <a:tc>
                  <a:txBody>
                    <a:bodyPr/>
                    <a:lstStyle/>
                    <a:p>
                      <a:pPr>
                        <a:buNone/>
                      </a:pPr>
                      <a:r>
                        <a:rPr lang="en-US" sz="1600" b="1">
                          <a:effectLst/>
                          <a:latin typeface="Avenir Next LT Pro" panose="020B0504020202020204" pitchFamily="34" charset="0"/>
                        </a:rPr>
                        <a:t>Identify needs and facilitate connections</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"What matters most to your family right now, and how can we help connect you to supports?"</a:t>
                      </a:r>
                    </a:p>
                  </a:txBody>
                  <a:tcPr anchor="ctr"/>
                </a:tc>
                <a:extLst>
                  <a:ext uri="{0D108BD9-81ED-4DB2-BD59-A6C34878D82A}">
                    <a16:rowId xmlns:a16="http://schemas.microsoft.com/office/drawing/2014/main" val="1896973798"/>
                  </a:ext>
                </a:extLst>
              </a:tr>
              <a:tr h="370840">
                <a:tc>
                  <a:txBody>
                    <a:bodyPr/>
                    <a:lstStyle/>
                    <a:p>
                      <a:pPr>
                        <a:buNone/>
                      </a:pPr>
                      <a:r>
                        <a:rPr lang="en-US" sz="1600" b="1">
                          <a:effectLst/>
                          <a:latin typeface="Avenir Next LT Pro" panose="020B0504020202020204" pitchFamily="34" charset="0"/>
                        </a:rPr>
                        <a:t>Community Referral &amp; Warm Handoff</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Welcome Family nurse, CHW, doula, referral partner</a:t>
                      </a:r>
                    </a:p>
                  </a:txBody>
                  <a:tcPr anchor="ctr"/>
                </a:tc>
                <a:tc>
                  <a:txBody>
                    <a:bodyPr/>
                    <a:lstStyle/>
                    <a:p>
                      <a:pPr>
                        <a:buNone/>
                      </a:pPr>
                      <a:r>
                        <a:rPr lang="en-US" sz="1600" b="1">
                          <a:effectLst/>
                          <a:latin typeface="Avenir Next LT Pro" panose="020B0504020202020204" pitchFamily="34" charset="0"/>
                        </a:rPr>
                        <a:t>Support follow-through</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"This service can help meet a need you've identified; here's what to expect next."</a:t>
                      </a:r>
                    </a:p>
                  </a:txBody>
                  <a:tcPr anchor="ctr"/>
                </a:tc>
                <a:extLst>
                  <a:ext uri="{0D108BD9-81ED-4DB2-BD59-A6C34878D82A}">
                    <a16:rowId xmlns:a16="http://schemas.microsoft.com/office/drawing/2014/main" val="2109106500"/>
                  </a:ext>
                </a:extLst>
              </a:tr>
              <a:tr h="370840">
                <a:tc>
                  <a:txBody>
                    <a:bodyPr/>
                    <a:lstStyle/>
                    <a:p>
                      <a:pPr>
                        <a:buNone/>
                      </a:pPr>
                      <a:r>
                        <a:rPr lang="en-US" sz="1600" b="1">
                          <a:effectLst/>
                          <a:latin typeface="Avenir Next LT Pro" panose="020B0504020202020204" pitchFamily="34" charset="0"/>
                        </a:rPr>
                        <a:t>Ongoing Community Engagement</a:t>
                      </a:r>
                      <a:endParaRPr lang="en-US" sz="1600">
                        <a:effectLst/>
                        <a:latin typeface="Avenir Next LT Pro" panose="020B0504020202020204" pitchFamily="34" charset="0"/>
                      </a:endParaRPr>
                    </a:p>
                  </a:txBody>
                  <a:tcPr anchor="ctr"/>
                </a:tc>
                <a:tc>
                  <a:txBody>
                    <a:bodyPr/>
                    <a:lstStyle/>
                    <a:p>
                      <a:pPr>
                        <a:buNone/>
                      </a:pPr>
                      <a:r>
                        <a:rPr lang="en-US" sz="1600">
                          <a:effectLst/>
                          <a:latin typeface="Avenir Next LT Pro" panose="020B0504020202020204" pitchFamily="34" charset="0"/>
                        </a:rPr>
                        <a:t>Community organizations, peer networks, family resource centers</a:t>
                      </a:r>
                    </a:p>
                  </a:txBody>
                  <a:tcPr anchor="ctr"/>
                </a:tc>
                <a:tc>
                  <a:txBody>
                    <a:bodyPr/>
                    <a:lstStyle/>
                    <a:p>
                      <a:pPr>
                        <a:buNone/>
                      </a:pPr>
                      <a:r>
                        <a:rPr lang="en-US" sz="1600" b="1">
                          <a:effectLst/>
                          <a:latin typeface="Avenir Next LT Pro" panose="020B0504020202020204" pitchFamily="34" charset="0"/>
                        </a:rPr>
                        <a:t>Maintain trust in the broader system</a:t>
                      </a:r>
                      <a:endParaRPr lang="en-US" sz="1600">
                        <a:effectLst/>
                        <a:latin typeface="Avenir Next LT Pro" panose="020B0504020202020204" pitchFamily="34" charset="0"/>
                      </a:endParaRPr>
                    </a:p>
                  </a:txBody>
                  <a:tcPr anchor="ctr"/>
                </a:tc>
                <a:tc>
                  <a:txBody>
                    <a:bodyPr/>
                    <a:lstStyle/>
                    <a:p>
                      <a:pPr fontAlgn="t">
                        <a:lnSpc>
                          <a:spcPts val="1500"/>
                        </a:lnSpc>
                        <a:buNone/>
                      </a:pPr>
                      <a:r>
                        <a:rPr lang="en-US" sz="1600" dirty="0">
                          <a:effectLst/>
                          <a:latin typeface="Avenir Next LT Pro" panose="020B0504020202020204" pitchFamily="34" charset="0"/>
                        </a:rPr>
                        <a:t>"Support doesn't stop with Welcome Family; your community has resources that can continue supporting your family."</a:t>
                      </a:r>
                      <a:endParaRPr lang="en-US" sz="1600" b="0" i="0" dirty="0">
                        <a:effectLst/>
                        <a:latin typeface="Avenir Next LT Pro" panose="020B0504020202020204" pitchFamily="34" charset="0"/>
                      </a:endParaRPr>
                    </a:p>
                  </a:txBody>
                  <a:tcPr anchor="ctr"/>
                </a:tc>
                <a:extLst>
                  <a:ext uri="{0D108BD9-81ED-4DB2-BD59-A6C34878D82A}">
                    <a16:rowId xmlns:a16="http://schemas.microsoft.com/office/drawing/2014/main" val="1897915659"/>
                  </a:ext>
                </a:extLst>
              </a:tr>
            </a:tbl>
          </a:graphicData>
        </a:graphic>
      </p:graphicFrame>
      <p:sp>
        <p:nvSpPr>
          <p:cNvPr id="9" name="Star: 5 Points 8">
            <a:extLst>
              <a:ext uri="{FF2B5EF4-FFF2-40B4-BE49-F238E27FC236}">
                <a16:creationId xmlns:a16="http://schemas.microsoft.com/office/drawing/2014/main" id="{9F874B4A-ADEB-36EE-111C-E376EABEF4C9}"/>
              </a:ext>
              <a:ext uri="{C183D7F6-B498-43B3-948B-1728B52AA6E4}">
                <adec:decorative xmlns:adec="http://schemas.microsoft.com/office/drawing/2017/decorative" val="1"/>
              </a:ext>
            </a:extLst>
          </p:cNvPr>
          <p:cNvSpPr/>
          <p:nvPr/>
        </p:nvSpPr>
        <p:spPr>
          <a:xfrm>
            <a:off x="474111" y="4045908"/>
            <a:ext cx="242371" cy="209318"/>
          </a:xfrm>
          <a:prstGeom prst="star5">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Star: 5 Points 10">
            <a:extLst>
              <a:ext uri="{FF2B5EF4-FFF2-40B4-BE49-F238E27FC236}">
                <a16:creationId xmlns:a16="http://schemas.microsoft.com/office/drawing/2014/main" id="{8FA3AB92-5407-7711-AB9C-0B88B658C030}"/>
              </a:ext>
              <a:ext uri="{C183D7F6-B498-43B3-948B-1728B52AA6E4}">
                <adec:decorative xmlns:adec="http://schemas.microsoft.com/office/drawing/2017/decorative" val="1"/>
              </a:ext>
            </a:extLst>
          </p:cNvPr>
          <p:cNvSpPr/>
          <p:nvPr/>
        </p:nvSpPr>
        <p:spPr>
          <a:xfrm>
            <a:off x="474111" y="4948935"/>
            <a:ext cx="242371" cy="209318"/>
          </a:xfrm>
          <a:prstGeom prst="star5">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55003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02185-8314-ABD6-9F0E-21034F5A8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9F497D-0FED-27F4-9CCD-9B7837FF7D18}"/>
              </a:ext>
            </a:extLst>
          </p:cNvPr>
          <p:cNvSpPr>
            <a:spLocks noGrp="1"/>
          </p:cNvSpPr>
          <p:nvPr>
            <p:ph type="title"/>
          </p:nvPr>
        </p:nvSpPr>
        <p:spPr/>
        <p:txBody>
          <a:bodyPr>
            <a:normAutofit fontScale="90000"/>
          </a:bodyPr>
          <a:lstStyle/>
          <a:p>
            <a:r>
              <a:rPr lang="en-US" sz="3200">
                <a:latin typeface="Avenir Next LT Pro"/>
                <a:cs typeface="Arial"/>
              </a:rPr>
              <a:t>July 2026 Agenda:</a:t>
            </a:r>
            <a:br>
              <a:rPr lang="en-US" sz="3200">
                <a:latin typeface="Avenir Next LT Pro"/>
                <a:cs typeface="Arial"/>
              </a:rPr>
            </a:br>
            <a:r>
              <a:rPr lang="en-US" sz="3200">
                <a:latin typeface="Avenir Next LT Pro"/>
                <a:cs typeface="Arial"/>
              </a:rPr>
              <a:t>Community Engagement and Systems Coordination </a:t>
            </a:r>
          </a:p>
        </p:txBody>
      </p:sp>
      <p:graphicFrame>
        <p:nvGraphicFramePr>
          <p:cNvPr id="5" name="Content Placeholder 4">
            <a:extLst>
              <a:ext uri="{FF2B5EF4-FFF2-40B4-BE49-F238E27FC236}">
                <a16:creationId xmlns:a16="http://schemas.microsoft.com/office/drawing/2014/main" id="{47B9B9F3-FA90-2D57-6C94-0B115FBC6663}"/>
              </a:ext>
            </a:extLst>
          </p:cNvPr>
          <p:cNvGraphicFramePr>
            <a:graphicFrameLocks noGrp="1"/>
          </p:cNvGraphicFramePr>
          <p:nvPr>
            <p:ph idx="1"/>
            <p:extLst>
              <p:ext uri="{D42A27DB-BD31-4B8C-83A1-F6EECF244321}">
                <p14:modId xmlns:p14="http://schemas.microsoft.com/office/powerpoint/2010/main" val="1416367224"/>
              </p:ext>
            </p:extLst>
          </p:nvPr>
        </p:nvGraphicFramePr>
        <p:xfrm>
          <a:off x="592822" y="1525361"/>
          <a:ext cx="5993249" cy="4421566"/>
        </p:xfrm>
        <a:graphic>
          <a:graphicData uri="http://schemas.openxmlformats.org/drawingml/2006/table">
            <a:tbl>
              <a:tblPr firstRow="1" bandRow="1">
                <a:tableStyleId>{69012ECD-51FC-41F1-AA8D-1B2483CD663E}</a:tableStyleId>
              </a:tblPr>
              <a:tblGrid>
                <a:gridCol w="478764">
                  <a:extLst>
                    <a:ext uri="{9D8B030D-6E8A-4147-A177-3AD203B41FA5}">
                      <a16:colId xmlns:a16="http://schemas.microsoft.com/office/drawing/2014/main" val="1961045615"/>
                    </a:ext>
                  </a:extLst>
                </a:gridCol>
                <a:gridCol w="5514485">
                  <a:extLst>
                    <a:ext uri="{9D8B030D-6E8A-4147-A177-3AD203B41FA5}">
                      <a16:colId xmlns:a16="http://schemas.microsoft.com/office/drawing/2014/main" val="1748802575"/>
                    </a:ext>
                  </a:extLst>
                </a:gridCol>
              </a:tblGrid>
              <a:tr h="686783">
                <a:tc>
                  <a:txBody>
                    <a:bodyPr/>
                    <a:lstStyle/>
                    <a:p>
                      <a:r>
                        <a:rPr lang="en-US" sz="2400">
                          <a:latin typeface="Avenir Next LT Pro" panose="020B0504020202020204" pitchFamily="34" charset="0"/>
                          <a:ea typeface="Source Sans Pro"/>
                        </a:rPr>
                        <a:t>#</a:t>
                      </a:r>
                    </a:p>
                  </a:txBody>
                  <a:tcPr anchor="ctr"/>
                </a:tc>
                <a:tc>
                  <a:txBody>
                    <a:bodyPr/>
                    <a:lstStyle/>
                    <a:p>
                      <a:r>
                        <a:rPr lang="en-US" sz="2400">
                          <a:latin typeface="Avenir Next LT Pro" panose="020B0504020202020204" pitchFamily="34" charset="0"/>
                          <a:ea typeface="Source Sans Pro"/>
                        </a:rPr>
                        <a:t>Topic</a:t>
                      </a:r>
                    </a:p>
                  </a:txBody>
                  <a:tcPr anchor="ctr"/>
                </a:tc>
                <a:extLst>
                  <a:ext uri="{0D108BD9-81ED-4DB2-BD59-A6C34878D82A}">
                    <a16:rowId xmlns:a16="http://schemas.microsoft.com/office/drawing/2014/main" val="2520924029"/>
                  </a:ext>
                </a:extLst>
              </a:tr>
              <a:tr h="686783">
                <a:tc>
                  <a:txBody>
                    <a:bodyPr/>
                    <a:lstStyle/>
                    <a:p>
                      <a:r>
                        <a:rPr lang="en-US" sz="2400">
                          <a:solidFill>
                            <a:srgbClr val="032E53"/>
                          </a:solidFill>
                          <a:latin typeface="Avenir Next LT Pro" panose="020B0504020202020204" pitchFamily="34" charset="0"/>
                          <a:ea typeface="Source Sans Pro"/>
                        </a:rPr>
                        <a:t>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032E53"/>
                          </a:solidFill>
                          <a:latin typeface="Avenir Next LT Pro" panose="020B0504020202020204" pitchFamily="34" charset="0"/>
                          <a:ea typeface="Source Sans Pro"/>
                        </a:rPr>
                        <a:t>Provide context for today’s discussion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32E53"/>
                          </a:solidFill>
                          <a:latin typeface="Avenir Next LT Pro" panose="020B0504020202020204" pitchFamily="34" charset="0"/>
                          <a:ea typeface="Source Sans Pro"/>
                        </a:rPr>
                        <a:t>State Updates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32E53"/>
                          </a:solidFill>
                          <a:latin typeface="Avenir Next LT Pro" panose="020B0504020202020204" pitchFamily="34" charset="0"/>
                          <a:ea typeface="Source Sans Pro"/>
                        </a:rPr>
                        <a:t>Chat Waterfall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32E53"/>
                          </a:solidFill>
                          <a:latin typeface="Avenir Next LT Pro" panose="020B0504020202020204" pitchFamily="34" charset="0"/>
                          <a:ea typeface="Source Sans Pro"/>
                        </a:rPr>
                        <a:t>RFI Context for Community Referrals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dirty="0">
                          <a:solidFill>
                            <a:srgbClr val="032E53"/>
                          </a:solidFill>
                          <a:latin typeface="Avenir Next LT Pro" panose="020B0504020202020204" pitchFamily="34" charset="0"/>
                          <a:ea typeface="Source Sans Pro"/>
                        </a:rPr>
                        <a:t>RFI Respondent Overview and Experience</a:t>
                      </a:r>
                    </a:p>
                  </a:txBody>
                  <a:tcPr anchor="ctr"/>
                </a:tc>
                <a:extLst>
                  <a:ext uri="{0D108BD9-81ED-4DB2-BD59-A6C34878D82A}">
                    <a16:rowId xmlns:a16="http://schemas.microsoft.com/office/drawing/2014/main" val="675352773"/>
                  </a:ext>
                </a:extLst>
              </a:tr>
              <a:tr h="686783">
                <a:tc>
                  <a:txBody>
                    <a:bodyPr/>
                    <a:lstStyle/>
                    <a:p>
                      <a:r>
                        <a:rPr lang="en-US" sz="2400">
                          <a:solidFill>
                            <a:srgbClr val="032E53"/>
                          </a:solidFill>
                          <a:latin typeface="Avenir Next LT Pro" panose="020B0504020202020204" pitchFamily="34" charset="0"/>
                          <a:ea typeface="Source Sans Pro"/>
                        </a:rPr>
                        <a:t>2</a:t>
                      </a:r>
                    </a:p>
                  </a:txBody>
                  <a:tcPr anchor="ctr"/>
                </a:tc>
                <a:tc>
                  <a:txBody>
                    <a:bodyPr/>
                    <a:lstStyle/>
                    <a:p>
                      <a:r>
                        <a:rPr lang="en-US" sz="2400" dirty="0">
                          <a:solidFill>
                            <a:srgbClr val="032E53"/>
                          </a:solidFill>
                          <a:latin typeface="Avenir Next LT Pro" panose="020B0504020202020204" pitchFamily="34" charset="0"/>
                          <a:ea typeface="Source Sans Pro"/>
                        </a:rPr>
                        <a:t>Discussion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err="1">
                          <a:solidFill>
                            <a:srgbClr val="032E53"/>
                          </a:solidFill>
                          <a:latin typeface="Avenir Next LT Pro" panose="020B0504020202020204" pitchFamily="34" charset="0"/>
                          <a:ea typeface="Source Sans Pro"/>
                          <a:cs typeface="+mn-cs"/>
                        </a:rPr>
                        <a:t>Mentimeter</a:t>
                      </a:r>
                      <a:r>
                        <a:rPr lang="en-US" sz="2000" kern="1200" dirty="0">
                          <a:solidFill>
                            <a:srgbClr val="032E53"/>
                          </a:solidFill>
                          <a:latin typeface="Avenir Next LT Pro" panose="020B0504020202020204" pitchFamily="34" charset="0"/>
                          <a:ea typeface="Source Sans Pro"/>
                          <a:cs typeface="+mn-cs"/>
                        </a:rPr>
                        <a:t> Survey</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rgbClr val="032E53"/>
                          </a:solidFill>
                          <a:latin typeface="Avenir Next LT Pro" panose="020B0504020202020204" pitchFamily="34" charset="0"/>
                          <a:ea typeface="Source Sans Pro"/>
                          <a:cs typeface="+mn-cs"/>
                        </a:rPr>
                        <a:t>Discussion 1: Partnership Building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kern="1200" dirty="0">
                          <a:solidFill>
                            <a:srgbClr val="032E53"/>
                          </a:solidFill>
                          <a:latin typeface="Avenir Next LT Pro" panose="020B0504020202020204" pitchFamily="34" charset="0"/>
                          <a:ea typeface="Source Sans Pro"/>
                          <a:cs typeface="+mn-cs"/>
                        </a:rPr>
                        <a:t>Discussion 2: State Supports</a:t>
                      </a:r>
                    </a:p>
                  </a:txBody>
                  <a:tcPr anchor="ctr"/>
                </a:tc>
                <a:extLst>
                  <a:ext uri="{0D108BD9-81ED-4DB2-BD59-A6C34878D82A}">
                    <a16:rowId xmlns:a16="http://schemas.microsoft.com/office/drawing/2014/main" val="1460375604"/>
                  </a:ext>
                </a:extLst>
              </a:tr>
              <a:tr h="686783">
                <a:tc>
                  <a:txBody>
                    <a:bodyPr/>
                    <a:lstStyle/>
                    <a:p>
                      <a:r>
                        <a:rPr lang="en-US" sz="2400">
                          <a:solidFill>
                            <a:srgbClr val="032E53"/>
                          </a:solidFill>
                          <a:latin typeface="Avenir Next LT Pro" panose="020B0504020202020204" pitchFamily="34" charset="0"/>
                          <a:ea typeface="Source Sans Pro"/>
                        </a:rPr>
                        <a:t>3</a:t>
                      </a:r>
                    </a:p>
                  </a:txBody>
                  <a:tcPr anchor="ctr"/>
                </a:tc>
                <a:tc>
                  <a:txBody>
                    <a:bodyPr/>
                    <a:lstStyle/>
                    <a:p>
                      <a:r>
                        <a:rPr lang="en-US" sz="2400" dirty="0">
                          <a:solidFill>
                            <a:srgbClr val="032E53"/>
                          </a:solidFill>
                          <a:latin typeface="Avenir Next LT Pro" panose="020B0504020202020204" pitchFamily="34" charset="0"/>
                          <a:ea typeface="Source Sans Pro"/>
                        </a:rPr>
                        <a:t>Prep for August 2026 meeting</a:t>
                      </a:r>
                    </a:p>
                  </a:txBody>
                  <a:tcPr anchor="ctr"/>
                </a:tc>
                <a:extLst>
                  <a:ext uri="{0D108BD9-81ED-4DB2-BD59-A6C34878D82A}">
                    <a16:rowId xmlns:a16="http://schemas.microsoft.com/office/drawing/2014/main" val="3102134729"/>
                  </a:ext>
                </a:extLst>
              </a:tr>
            </a:tbl>
          </a:graphicData>
        </a:graphic>
      </p:graphicFrame>
      <p:sp>
        <p:nvSpPr>
          <p:cNvPr id="7" name="Title 2">
            <a:extLst>
              <a:ext uri="{FF2B5EF4-FFF2-40B4-BE49-F238E27FC236}">
                <a16:creationId xmlns:a16="http://schemas.microsoft.com/office/drawing/2014/main" id="{B399DD91-D9EC-36EF-E3A8-F2ED01AAE58D}"/>
              </a:ext>
            </a:extLst>
          </p:cNvPr>
          <p:cNvSpPr txBox="1">
            <a:spLocks/>
          </p:cNvSpPr>
          <p:nvPr/>
        </p:nvSpPr>
        <p:spPr>
          <a:xfrm>
            <a:off x="8258946" y="3570068"/>
            <a:ext cx="2539683" cy="784218"/>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pPr algn="ctr">
              <a:lnSpc>
                <a:spcPct val="100000"/>
              </a:lnSpc>
              <a:spcBef>
                <a:spcPts val="0"/>
              </a:spcBef>
            </a:pPr>
            <a:r>
              <a:rPr lang="en-US" sz="2600">
                <a:solidFill>
                  <a:srgbClr val="032E53"/>
                </a:solidFill>
                <a:latin typeface="Avenir Next LT Pro"/>
                <a:cs typeface="Arial"/>
              </a:rPr>
              <a:t>Advisory Committee Group Agreements</a:t>
            </a:r>
            <a:endParaRPr lang="en-US" sz="2600">
              <a:solidFill>
                <a:srgbClr val="032E53"/>
              </a:solidFill>
            </a:endParaRPr>
          </a:p>
        </p:txBody>
      </p:sp>
      <p:pic>
        <p:nvPicPr>
          <p:cNvPr id="3" name="Picture 2" descr="Advisory Committee Group Agreements">
            <a:extLst>
              <a:ext uri="{FF2B5EF4-FFF2-40B4-BE49-F238E27FC236}">
                <a16:creationId xmlns:a16="http://schemas.microsoft.com/office/drawing/2014/main" id="{3B9FA29E-AEF8-52F2-B3F2-73D4DEBAA19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093439" y="1525361"/>
            <a:ext cx="4743926" cy="4520876"/>
          </a:xfrm>
          <a:prstGeom prst="rect">
            <a:avLst/>
          </a:prstGeom>
        </p:spPr>
      </p:pic>
      <p:sp>
        <p:nvSpPr>
          <p:cNvPr id="4" name="TextBox 3">
            <a:extLst>
              <a:ext uri="{FF2B5EF4-FFF2-40B4-BE49-F238E27FC236}">
                <a16:creationId xmlns:a16="http://schemas.microsoft.com/office/drawing/2014/main" id="{DFFC914D-9B9E-9E91-EE72-97FBBC46B2B9}"/>
              </a:ext>
            </a:extLst>
          </p:cNvPr>
          <p:cNvSpPr txBox="1"/>
          <p:nvPr/>
        </p:nvSpPr>
        <p:spPr>
          <a:xfrm>
            <a:off x="8570107" y="6127102"/>
            <a:ext cx="308071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Source: </a:t>
            </a:r>
            <a:r>
              <a:rPr lang="en-US" sz="1200" err="1">
                <a:ea typeface="+mn-lt"/>
                <a:cs typeface="+mn-lt"/>
              </a:rPr>
              <a:t>JustLead</a:t>
            </a:r>
            <a:r>
              <a:rPr lang="en-US" sz="1200">
                <a:ea typeface="+mn-lt"/>
                <a:cs typeface="+mn-lt"/>
              </a:rPr>
              <a:t> Washington</a:t>
            </a:r>
            <a:endParaRPr lang="en-US" sz="1200"/>
          </a:p>
        </p:txBody>
      </p:sp>
    </p:spTree>
    <p:extLst>
      <p:ext uri="{BB962C8B-B14F-4D97-AF65-F5344CB8AC3E}">
        <p14:creationId xmlns:p14="http://schemas.microsoft.com/office/powerpoint/2010/main" val="163677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75AFA-9286-0485-243C-CA24059AFE2D}"/>
              </a:ext>
            </a:extLst>
          </p:cNvPr>
          <p:cNvSpPr>
            <a:spLocks noGrp="1"/>
          </p:cNvSpPr>
          <p:nvPr>
            <p:ph type="title"/>
          </p:nvPr>
        </p:nvSpPr>
        <p:spPr/>
        <p:txBody>
          <a:bodyPr>
            <a:normAutofit/>
          </a:bodyPr>
          <a:lstStyle/>
          <a:p>
            <a:r>
              <a:rPr lang="en-US" sz="3200">
                <a:latin typeface="Avenir Next LT Pro"/>
                <a:cs typeface="Arial"/>
              </a:rPr>
              <a:t>Active participation today!</a:t>
            </a:r>
          </a:p>
        </p:txBody>
      </p:sp>
      <p:pic>
        <p:nvPicPr>
          <p:cNvPr id="5" name="Picture 4">
            <a:extLst>
              <a:ext uri="{FF2B5EF4-FFF2-40B4-BE49-F238E27FC236}">
                <a16:creationId xmlns:a16="http://schemas.microsoft.com/office/drawing/2014/main" id="{DBCC7E67-12A3-D0FD-108B-EAAAD5164872}"/>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2311" y="1547911"/>
            <a:ext cx="11227377" cy="901746"/>
          </a:xfrm>
          <a:prstGeom prst="rect">
            <a:avLst/>
          </a:prstGeom>
        </p:spPr>
      </p:pic>
      <p:sp>
        <p:nvSpPr>
          <p:cNvPr id="8" name="Rectangle 7">
            <a:extLst>
              <a:ext uri="{FF2B5EF4-FFF2-40B4-BE49-F238E27FC236}">
                <a16:creationId xmlns:a16="http://schemas.microsoft.com/office/drawing/2014/main" id="{7FF91BD2-DFC3-3EAA-027A-91A000A8C2BE}"/>
              </a:ext>
              <a:ext uri="{C183D7F6-B498-43B3-948B-1728B52AA6E4}">
                <adec:decorative xmlns:adec="http://schemas.microsoft.com/office/drawing/2017/decorative" val="1"/>
              </a:ext>
            </a:extLst>
          </p:cNvPr>
          <p:cNvSpPr/>
          <p:nvPr/>
        </p:nvSpPr>
        <p:spPr>
          <a:xfrm>
            <a:off x="482311" y="1547911"/>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136824FC-6CEF-E33D-CC03-7923F25BD351}"/>
              </a:ext>
            </a:extLst>
          </p:cNvPr>
          <p:cNvSpPr/>
          <p:nvPr/>
        </p:nvSpPr>
        <p:spPr>
          <a:xfrm>
            <a:off x="583911" y="3000130"/>
            <a:ext cx="4493848" cy="492370"/>
          </a:xfrm>
          <a:prstGeom prst="roundRect">
            <a:avLst/>
          </a:prstGeom>
          <a:solidFill>
            <a:srgbClr val="032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Click this to open the chat function </a:t>
            </a:r>
          </a:p>
        </p:txBody>
      </p:sp>
      <p:sp>
        <p:nvSpPr>
          <p:cNvPr id="10" name="Arrow: Up 9">
            <a:extLst>
              <a:ext uri="{FF2B5EF4-FFF2-40B4-BE49-F238E27FC236}">
                <a16:creationId xmlns:a16="http://schemas.microsoft.com/office/drawing/2014/main" id="{EFF998EC-D17E-CCA5-01EB-D66BFC322BCF}"/>
              </a:ext>
              <a:ext uri="{C183D7F6-B498-43B3-948B-1728B52AA6E4}">
                <adec:decorative xmlns:adec="http://schemas.microsoft.com/office/drawing/2017/decorative" val="1"/>
              </a:ext>
            </a:extLst>
          </p:cNvPr>
          <p:cNvSpPr/>
          <p:nvPr/>
        </p:nvSpPr>
        <p:spPr>
          <a:xfrm>
            <a:off x="482311" y="2527254"/>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9874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DDFC9-F655-2E4B-A924-79D37E51DA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C6B38B-6B3F-F90A-C775-06C8F034A594}"/>
              </a:ext>
            </a:extLst>
          </p:cNvPr>
          <p:cNvSpPr>
            <a:spLocks noGrp="1"/>
          </p:cNvSpPr>
          <p:nvPr>
            <p:ph type="title"/>
          </p:nvPr>
        </p:nvSpPr>
        <p:spPr/>
        <p:txBody>
          <a:bodyPr>
            <a:normAutofit/>
          </a:bodyPr>
          <a:lstStyle/>
          <a:p>
            <a:r>
              <a:rPr lang="en-US" sz="3200">
                <a:latin typeface="Avenir Next LT Pro"/>
                <a:cs typeface="Arial"/>
              </a:rPr>
              <a:t>Active participation today! (continued)</a:t>
            </a:r>
            <a:endParaRPr lang="en-US" sz="3200"/>
          </a:p>
        </p:txBody>
      </p:sp>
      <p:pic>
        <p:nvPicPr>
          <p:cNvPr id="5" name="Picture 4" descr="Taskbar for Zoom functions">
            <a:extLst>
              <a:ext uri="{FF2B5EF4-FFF2-40B4-BE49-F238E27FC236}">
                <a16:creationId xmlns:a16="http://schemas.microsoft.com/office/drawing/2014/main" id="{062656F0-24DA-80C9-1148-EA1C88D481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2311" y="1547911"/>
            <a:ext cx="11227377" cy="901746"/>
          </a:xfrm>
          <a:prstGeom prst="rect">
            <a:avLst/>
          </a:prstGeom>
        </p:spPr>
      </p:pic>
      <p:sp>
        <p:nvSpPr>
          <p:cNvPr id="8" name="Rectangle 7">
            <a:extLst>
              <a:ext uri="{FF2B5EF4-FFF2-40B4-BE49-F238E27FC236}">
                <a16:creationId xmlns:a16="http://schemas.microsoft.com/office/drawing/2014/main" id="{B6FF1D6A-4330-C8BE-3989-36EBAD334EBD}"/>
              </a:ext>
              <a:ext uri="{C183D7F6-B498-43B3-948B-1728B52AA6E4}">
                <adec:decorative xmlns:adec="http://schemas.microsoft.com/office/drawing/2017/decorative" val="1"/>
              </a:ext>
            </a:extLst>
          </p:cNvPr>
          <p:cNvSpPr/>
          <p:nvPr/>
        </p:nvSpPr>
        <p:spPr>
          <a:xfrm>
            <a:off x="1899539" y="1551353"/>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9E51CA50-7690-BDA4-3970-F66D28AC52BA}"/>
              </a:ext>
            </a:extLst>
          </p:cNvPr>
          <p:cNvSpPr/>
          <p:nvPr/>
        </p:nvSpPr>
        <p:spPr>
          <a:xfrm>
            <a:off x="2172677" y="3111988"/>
            <a:ext cx="7031736" cy="634024"/>
          </a:xfrm>
          <a:prstGeom prst="roundRect">
            <a:avLst/>
          </a:prstGeom>
          <a:solidFill>
            <a:srgbClr val="032F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Click ‘Raise Hand’ and unmute ‘Mic’ to ask questions and make comments</a:t>
            </a:r>
          </a:p>
        </p:txBody>
      </p:sp>
      <p:sp>
        <p:nvSpPr>
          <p:cNvPr id="10" name="Arrow: Up 9">
            <a:extLst>
              <a:ext uri="{FF2B5EF4-FFF2-40B4-BE49-F238E27FC236}">
                <a16:creationId xmlns:a16="http://schemas.microsoft.com/office/drawing/2014/main" id="{F2D880DD-3209-9202-D257-FE61627ADE86}"/>
              </a:ext>
              <a:ext uri="{C183D7F6-B498-43B3-948B-1728B52AA6E4}">
                <adec:decorative xmlns:adec="http://schemas.microsoft.com/office/drawing/2017/decorative" val="1"/>
              </a:ext>
            </a:extLst>
          </p:cNvPr>
          <p:cNvSpPr/>
          <p:nvPr/>
        </p:nvSpPr>
        <p:spPr>
          <a:xfrm>
            <a:off x="2074407" y="2661115"/>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95D44E0-BCB7-CF69-9906-7F57740482C4}"/>
              </a:ext>
              <a:ext uri="{C183D7F6-B498-43B3-948B-1728B52AA6E4}">
                <adec:decorative xmlns:adec="http://schemas.microsoft.com/office/drawing/2017/decorative" val="1"/>
              </a:ext>
            </a:extLst>
          </p:cNvPr>
          <p:cNvSpPr/>
          <p:nvPr/>
        </p:nvSpPr>
        <p:spPr>
          <a:xfrm>
            <a:off x="8773170" y="1544469"/>
            <a:ext cx="705627" cy="901746"/>
          </a:xfrm>
          <a:prstGeom prst="rect">
            <a:avLst/>
          </a:prstGeom>
          <a:noFill/>
          <a:ln w="762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Up 3">
            <a:extLst>
              <a:ext uri="{FF2B5EF4-FFF2-40B4-BE49-F238E27FC236}">
                <a16:creationId xmlns:a16="http://schemas.microsoft.com/office/drawing/2014/main" id="{75CE081E-9367-E51E-1E53-226D660284A2}"/>
              </a:ext>
              <a:ext uri="{C183D7F6-B498-43B3-948B-1728B52AA6E4}">
                <adec:decorative xmlns:adec="http://schemas.microsoft.com/office/drawing/2017/decorative" val="1"/>
              </a:ext>
            </a:extLst>
          </p:cNvPr>
          <p:cNvSpPr/>
          <p:nvPr/>
        </p:nvSpPr>
        <p:spPr>
          <a:xfrm>
            <a:off x="8948038" y="2609931"/>
            <a:ext cx="355889" cy="901746"/>
          </a:xfrm>
          <a:prstGeom prst="upArrow">
            <a:avLst/>
          </a:prstGeom>
          <a:solidFill>
            <a:srgbClr val="032F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1049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E4BF38-29C2-81A5-ACB3-ABA817995885}"/>
              </a:ext>
            </a:extLst>
          </p:cNvPr>
          <p:cNvSpPr>
            <a:spLocks noGrp="1"/>
          </p:cNvSpPr>
          <p:nvPr>
            <p:ph type="title"/>
          </p:nvPr>
        </p:nvSpPr>
        <p:spPr/>
        <p:txBody>
          <a:bodyPr>
            <a:normAutofit/>
          </a:bodyPr>
          <a:lstStyle/>
          <a:p>
            <a:r>
              <a:rPr lang="en-US"/>
              <a:t>Referral Pathways through Welcome Family</a:t>
            </a:r>
          </a:p>
        </p:txBody>
      </p:sp>
      <p:sp>
        <p:nvSpPr>
          <p:cNvPr id="9" name="TextBox 8">
            <a:extLst>
              <a:ext uri="{FF2B5EF4-FFF2-40B4-BE49-F238E27FC236}">
                <a16:creationId xmlns:a16="http://schemas.microsoft.com/office/drawing/2014/main" id="{E2738146-DB2A-E723-0DC8-311B9EBF01FD}"/>
              </a:ext>
            </a:extLst>
          </p:cNvPr>
          <p:cNvSpPr txBox="1"/>
          <p:nvPr/>
        </p:nvSpPr>
        <p:spPr>
          <a:xfrm>
            <a:off x="30866" y="996055"/>
            <a:ext cx="8938929" cy="338554"/>
          </a:xfrm>
          <a:prstGeom prst="rect">
            <a:avLst/>
          </a:prstGeom>
          <a:noFill/>
        </p:spPr>
        <p:txBody>
          <a:bodyPr wrap="square" lIns="91440" tIns="45720" rIns="91440" bIns="45720" anchor="t">
            <a:spAutoFit/>
          </a:bodyPr>
          <a:lstStyle/>
          <a:p>
            <a:r>
              <a:rPr lang="en-US" sz="1600">
                <a:latin typeface="Avenir Next LT Pro" panose="020B0504020202020204" pitchFamily="34" charset="0"/>
              </a:rPr>
              <a:t>Welcome Family serves as one connector within a broader community system of care.</a:t>
            </a:r>
            <a:endParaRPr lang="en-US" sz="1600">
              <a:latin typeface="Avenir Next LT Pro" panose="020B0504020202020204" pitchFamily="34" charset="0"/>
              <a:ea typeface="Calibri"/>
              <a:cs typeface="Calibri"/>
            </a:endParaRPr>
          </a:p>
        </p:txBody>
      </p:sp>
      <p:graphicFrame>
        <p:nvGraphicFramePr>
          <p:cNvPr id="4" name="Content Placeholder 3" descr="Referral pathways through Welcome Family ">
            <a:extLst>
              <a:ext uri="{FF2B5EF4-FFF2-40B4-BE49-F238E27FC236}">
                <a16:creationId xmlns:a16="http://schemas.microsoft.com/office/drawing/2014/main" id="{B9659CAA-C8ED-DF24-AABF-94B251D63186}"/>
              </a:ext>
            </a:extLst>
          </p:cNvPr>
          <p:cNvGraphicFramePr>
            <a:graphicFrameLocks noGrp="1"/>
          </p:cNvGraphicFramePr>
          <p:nvPr>
            <p:ph idx="1"/>
            <p:extLst>
              <p:ext uri="{D42A27DB-BD31-4B8C-83A1-F6EECF244321}">
                <p14:modId xmlns:p14="http://schemas.microsoft.com/office/powerpoint/2010/main" val="3694008020"/>
              </p:ext>
            </p:extLst>
          </p:nvPr>
        </p:nvGraphicFramePr>
        <p:xfrm>
          <a:off x="30866" y="1438276"/>
          <a:ext cx="10490521" cy="4415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tar: 5 Points 1">
            <a:extLst>
              <a:ext uri="{FF2B5EF4-FFF2-40B4-BE49-F238E27FC236}">
                <a16:creationId xmlns:a16="http://schemas.microsoft.com/office/drawing/2014/main" id="{A1492094-687A-737F-C747-9BC49D019C6C}"/>
              </a:ext>
              <a:ext uri="{C183D7F6-B498-43B3-948B-1728B52AA6E4}">
                <adec:decorative xmlns:adec="http://schemas.microsoft.com/office/drawing/2017/decorative" val="1"/>
              </a:ext>
            </a:extLst>
          </p:cNvPr>
          <p:cNvSpPr/>
          <p:nvPr/>
        </p:nvSpPr>
        <p:spPr>
          <a:xfrm>
            <a:off x="10260020" y="4143642"/>
            <a:ext cx="242371" cy="209318"/>
          </a:xfrm>
          <a:prstGeom prst="star5">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latin typeface="Avenir Next LT Pro" panose="020B0504020202020204" pitchFamily="34" charset="0"/>
            </a:endParaRPr>
          </a:p>
        </p:txBody>
      </p:sp>
      <p:graphicFrame>
        <p:nvGraphicFramePr>
          <p:cNvPr id="6" name="Table 5">
            <a:extLst>
              <a:ext uri="{FF2B5EF4-FFF2-40B4-BE49-F238E27FC236}">
                <a16:creationId xmlns:a16="http://schemas.microsoft.com/office/drawing/2014/main" id="{8BDF712D-AE9D-1EBA-462B-54C1463A9206}"/>
              </a:ext>
            </a:extLst>
          </p:cNvPr>
          <p:cNvGraphicFramePr>
            <a:graphicFrameLocks noGrp="1"/>
          </p:cNvGraphicFramePr>
          <p:nvPr>
            <p:extLst>
              <p:ext uri="{D42A27DB-BD31-4B8C-83A1-F6EECF244321}">
                <p14:modId xmlns:p14="http://schemas.microsoft.com/office/powerpoint/2010/main" val="681446458"/>
              </p:ext>
            </p:extLst>
          </p:nvPr>
        </p:nvGraphicFramePr>
        <p:xfrm>
          <a:off x="8750461" y="1233732"/>
          <a:ext cx="3261490" cy="2164080"/>
        </p:xfrm>
        <a:graphic>
          <a:graphicData uri="http://schemas.openxmlformats.org/drawingml/2006/table">
            <a:tbl>
              <a:tblPr firstRow="1" bandRow="1">
                <a:tableStyleId>{5C22544A-7EE6-4342-B048-85BDC9FD1C3A}</a:tableStyleId>
              </a:tblPr>
              <a:tblGrid>
                <a:gridCol w="1630745">
                  <a:extLst>
                    <a:ext uri="{9D8B030D-6E8A-4147-A177-3AD203B41FA5}">
                      <a16:colId xmlns:a16="http://schemas.microsoft.com/office/drawing/2014/main" val="2509660687"/>
                    </a:ext>
                  </a:extLst>
                </a:gridCol>
                <a:gridCol w="1630745">
                  <a:extLst>
                    <a:ext uri="{9D8B030D-6E8A-4147-A177-3AD203B41FA5}">
                      <a16:colId xmlns:a16="http://schemas.microsoft.com/office/drawing/2014/main" val="3662642585"/>
                    </a:ext>
                  </a:extLst>
                </a:gridCol>
              </a:tblGrid>
              <a:tr h="292558">
                <a:tc gridSpan="2">
                  <a:txBody>
                    <a:bodyPr/>
                    <a:lstStyle/>
                    <a:p>
                      <a:r>
                        <a:rPr lang="en-US" sz="1300">
                          <a:latin typeface="Avenir Next LT Pro" panose="020B0504020202020204" pitchFamily="34" charset="0"/>
                        </a:rPr>
                        <a:t>Community-based Referrals may include connections with</a:t>
                      </a:r>
                    </a:p>
                  </a:txBody>
                  <a:tcPr>
                    <a:lnB w="38100" cmpd="sng">
                      <a:noFill/>
                    </a:lnB>
                  </a:tcPr>
                </a:tc>
                <a:tc hMerge="1">
                  <a:txBody>
                    <a:bodyPr/>
                    <a:lstStyle/>
                    <a:p>
                      <a:endParaRPr lang="en-US"/>
                    </a:p>
                  </a:txBody>
                  <a:tcPr/>
                </a:tc>
                <a:extLst>
                  <a:ext uri="{0D108BD9-81ED-4DB2-BD59-A6C34878D82A}">
                    <a16:rowId xmlns:a16="http://schemas.microsoft.com/office/drawing/2014/main" val="3330729889"/>
                  </a:ext>
                </a:extLst>
              </a:tr>
              <a:tr h="1188720">
                <a:tc>
                  <a:txBody>
                    <a:bodyPr/>
                    <a:lstStyle/>
                    <a:p>
                      <a:pPr marL="285750" indent="-285750">
                        <a:buFont typeface="Arial" panose="020B0604020202020204" pitchFamily="34" charset="0"/>
                        <a:buChar char="•"/>
                      </a:pPr>
                      <a:r>
                        <a:rPr lang="en-US" sz="1300" dirty="0">
                          <a:latin typeface="Avenir Next LT Pro" panose="020B0504020202020204" pitchFamily="34" charset="0"/>
                        </a:rPr>
                        <a:t>WIC</a:t>
                      </a:r>
                    </a:p>
                    <a:p>
                      <a:pPr marL="285750" indent="-285750">
                        <a:buFont typeface="Arial" panose="020B0604020202020204" pitchFamily="34" charset="0"/>
                        <a:buChar char="•"/>
                      </a:pPr>
                      <a:r>
                        <a:rPr lang="en-US" sz="1300" dirty="0">
                          <a:latin typeface="Avenir Next LT Pro" panose="020B0504020202020204" pitchFamily="34" charset="0"/>
                        </a:rPr>
                        <a:t>Early Intervention </a:t>
                      </a:r>
                    </a:p>
                    <a:p>
                      <a:pPr marL="285750" indent="-285750">
                        <a:buFont typeface="Arial" panose="020B0604020202020204" pitchFamily="34" charset="0"/>
                        <a:buChar char="•"/>
                      </a:pPr>
                      <a:r>
                        <a:rPr lang="en-US" sz="1300" dirty="0">
                          <a:latin typeface="Avenir Next LT Pro" panose="020B0504020202020204" pitchFamily="34" charset="0"/>
                        </a:rPr>
                        <a:t>Behavioral health services</a:t>
                      </a:r>
                    </a:p>
                    <a:p>
                      <a:pPr marL="285750" indent="-285750">
                        <a:buFont typeface="Arial" panose="020B0604020202020204" pitchFamily="34" charset="0"/>
                        <a:buChar char="•"/>
                      </a:pPr>
                      <a:r>
                        <a:rPr lang="en-US" sz="1300" dirty="0">
                          <a:latin typeface="Avenir Next LT Pro" panose="020B0504020202020204" pitchFamily="34" charset="0"/>
                        </a:rPr>
                        <a:t>Meal Supports</a:t>
                      </a:r>
                    </a:p>
                    <a:p>
                      <a:pPr marL="285750" indent="-285750">
                        <a:buFont typeface="Arial" panose="020B0604020202020204" pitchFamily="34" charset="0"/>
                        <a:buChar char="•"/>
                      </a:pPr>
                      <a:r>
                        <a:rPr lang="en-US" sz="1300" dirty="0">
                          <a:latin typeface="Avenir Next LT Pro" panose="020B0504020202020204" pitchFamily="34" charset="0"/>
                        </a:rPr>
                        <a:t>Long term home visiting </a:t>
                      </a:r>
                    </a:p>
                  </a:txBody>
                  <a:tcPr>
                    <a:lnR w="12700" cmpd="sng">
                      <a:noFill/>
                    </a:lnR>
                    <a:lnT w="38100" cmpd="sng">
                      <a:noFill/>
                    </a:lnT>
                  </a:tcPr>
                </a:tc>
                <a:tc>
                  <a:txBody>
                    <a:bodyPr/>
                    <a:lstStyle/>
                    <a:p>
                      <a:pPr marL="285750" indent="-285750">
                        <a:buFont typeface="Arial" panose="020B0604020202020204" pitchFamily="34" charset="0"/>
                        <a:buChar char="•"/>
                      </a:pPr>
                      <a:r>
                        <a:rPr lang="en-US" sz="1300" dirty="0">
                          <a:latin typeface="Avenir Next LT Pro" panose="020B0504020202020204" pitchFamily="34" charset="0"/>
                        </a:rPr>
                        <a:t>Housing supports</a:t>
                      </a:r>
                    </a:p>
                    <a:p>
                      <a:pPr marL="285750" indent="-285750">
                        <a:buFont typeface="Arial" panose="020B0604020202020204" pitchFamily="34" charset="0"/>
                        <a:buChar char="•"/>
                      </a:pPr>
                      <a:r>
                        <a:rPr lang="en-US" sz="1300" dirty="0">
                          <a:latin typeface="Avenir Next LT Pro" panose="020B0504020202020204" pitchFamily="34" charset="0"/>
                        </a:rPr>
                        <a:t>Substance use treatment</a:t>
                      </a:r>
                    </a:p>
                    <a:p>
                      <a:pPr marL="285750" indent="-285750">
                        <a:buFont typeface="Arial" panose="020B0604020202020204" pitchFamily="34" charset="0"/>
                        <a:buChar char="•"/>
                      </a:pPr>
                      <a:r>
                        <a:rPr lang="en-US" sz="1300" dirty="0">
                          <a:latin typeface="Avenir Next LT Pro" panose="020B0504020202020204" pitchFamily="34" charset="0"/>
                        </a:rPr>
                        <a:t>Doula services</a:t>
                      </a:r>
                    </a:p>
                    <a:p>
                      <a:pPr marL="285750" indent="-285750">
                        <a:buFont typeface="Arial" panose="020B0604020202020204" pitchFamily="34" charset="0"/>
                        <a:buChar char="•"/>
                      </a:pPr>
                      <a:r>
                        <a:rPr lang="en-US" sz="1300" dirty="0">
                          <a:latin typeface="Avenir Next LT Pro" panose="020B0504020202020204" pitchFamily="34" charset="0"/>
                        </a:rPr>
                        <a:t>Family support programs</a:t>
                      </a:r>
                    </a:p>
                  </a:txBody>
                  <a:tcPr>
                    <a:lnL w="12700" cmpd="sng">
                      <a:noFill/>
                    </a:lnL>
                    <a:lnT w="38100" cmpd="sng">
                      <a:noFill/>
                    </a:lnT>
                  </a:tcPr>
                </a:tc>
                <a:extLst>
                  <a:ext uri="{0D108BD9-81ED-4DB2-BD59-A6C34878D82A}">
                    <a16:rowId xmlns:a16="http://schemas.microsoft.com/office/drawing/2014/main" val="1746453240"/>
                  </a:ext>
                </a:extLst>
              </a:tr>
            </a:tbl>
          </a:graphicData>
        </a:graphic>
      </p:graphicFrame>
    </p:spTree>
    <p:extLst>
      <p:ext uri="{BB962C8B-B14F-4D97-AF65-F5344CB8AC3E}">
        <p14:creationId xmlns:p14="http://schemas.microsoft.com/office/powerpoint/2010/main" val="143737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96D97B-279B-CB98-5D1C-1E2307041DFC}"/>
              </a:ext>
            </a:extLst>
          </p:cNvPr>
          <p:cNvSpPr>
            <a:spLocks noGrp="1"/>
          </p:cNvSpPr>
          <p:nvPr>
            <p:ph type="title"/>
          </p:nvPr>
        </p:nvSpPr>
        <p:spPr/>
        <p:txBody>
          <a:bodyPr/>
          <a:lstStyle/>
          <a:p>
            <a:r>
              <a:rPr lang="en-US"/>
              <a:t>CHAT WATERFALL</a:t>
            </a:r>
          </a:p>
        </p:txBody>
      </p:sp>
      <p:sp>
        <p:nvSpPr>
          <p:cNvPr id="2" name="Content Placeholder 1">
            <a:extLst>
              <a:ext uri="{FF2B5EF4-FFF2-40B4-BE49-F238E27FC236}">
                <a16:creationId xmlns:a16="http://schemas.microsoft.com/office/drawing/2014/main" id="{C8B7BA42-9960-07A0-B2FB-12F9B1D9B52D}"/>
              </a:ext>
            </a:extLst>
          </p:cNvPr>
          <p:cNvSpPr>
            <a:spLocks noGrp="1"/>
          </p:cNvSpPr>
          <p:nvPr>
            <p:ph idx="1"/>
          </p:nvPr>
        </p:nvSpPr>
        <p:spPr/>
        <p:txBody>
          <a:bodyPr anchor="ctr">
            <a:normAutofit/>
          </a:bodyPr>
          <a:lstStyle/>
          <a:p>
            <a:pPr algn="ctr"/>
            <a:r>
              <a:rPr lang="en-US" sz="4400" dirty="0">
                <a:latin typeface="Avenir Next LT Pro"/>
                <a:cs typeface="Arial"/>
              </a:rPr>
              <a:t>What are the most important characteristics of a community system that helps families get connected to services and meets families' needs?</a:t>
            </a:r>
          </a:p>
        </p:txBody>
      </p:sp>
    </p:spTree>
    <p:extLst>
      <p:ext uri="{BB962C8B-B14F-4D97-AF65-F5344CB8AC3E}">
        <p14:creationId xmlns:p14="http://schemas.microsoft.com/office/powerpoint/2010/main" val="1525193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7FD7F-9A69-EE67-852D-7E2B1124516B}"/>
              </a:ext>
            </a:extLst>
          </p:cNvPr>
          <p:cNvSpPr>
            <a:spLocks noGrp="1"/>
          </p:cNvSpPr>
          <p:nvPr>
            <p:ph type="title"/>
          </p:nvPr>
        </p:nvSpPr>
        <p:spPr/>
        <p:txBody>
          <a:bodyPr/>
          <a:lstStyle/>
          <a:p>
            <a:r>
              <a:rPr lang="en-US"/>
              <a:t>RFI Context for Community Referrals</a:t>
            </a:r>
          </a:p>
        </p:txBody>
      </p:sp>
    </p:spTree>
    <p:extLst>
      <p:ext uri="{BB962C8B-B14F-4D97-AF65-F5344CB8AC3E}">
        <p14:creationId xmlns:p14="http://schemas.microsoft.com/office/powerpoint/2010/main" val="2841538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3C95-F4F4-D977-A54D-795BAA802F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8CB4C-24D2-74DB-0A8B-08A6EEB747EE}"/>
              </a:ext>
            </a:extLst>
          </p:cNvPr>
          <p:cNvSpPr>
            <a:spLocks noGrp="1"/>
          </p:cNvSpPr>
          <p:nvPr>
            <p:ph type="title"/>
          </p:nvPr>
        </p:nvSpPr>
        <p:spPr/>
        <p:txBody>
          <a:bodyPr/>
          <a:lstStyle/>
          <a:p>
            <a:r>
              <a:rPr lang="en-US">
                <a:latin typeface="Avenir Next LT Pro" panose="020B0504020202020204" pitchFamily="34" charset="0"/>
              </a:rPr>
              <a:t>RFI Respondent Overview and Experience</a:t>
            </a:r>
          </a:p>
        </p:txBody>
      </p:sp>
      <p:sp>
        <p:nvSpPr>
          <p:cNvPr id="3" name="Content Placeholder 2">
            <a:extLst>
              <a:ext uri="{FF2B5EF4-FFF2-40B4-BE49-F238E27FC236}">
                <a16:creationId xmlns:a16="http://schemas.microsoft.com/office/drawing/2014/main" id="{92DA80E0-46AB-8718-CAAF-274CC2113C31}"/>
              </a:ext>
            </a:extLst>
          </p:cNvPr>
          <p:cNvSpPr>
            <a:spLocks noGrp="1"/>
          </p:cNvSpPr>
          <p:nvPr>
            <p:ph idx="1"/>
          </p:nvPr>
        </p:nvSpPr>
        <p:spPr>
          <a:xfrm>
            <a:off x="787400" y="1507990"/>
            <a:ext cx="6934200" cy="4626410"/>
          </a:xfrm>
        </p:spPr>
        <p:txBody>
          <a:bodyPr>
            <a:noAutofit/>
          </a:bodyPr>
          <a:lstStyle/>
          <a:p>
            <a:pPr marL="285750" indent="-285750">
              <a:buFont typeface="Arial" panose="020B0604020202020204" pitchFamily="34" charset="0"/>
              <a:buChar char="•"/>
            </a:pPr>
            <a:r>
              <a:rPr lang="en-US" sz="1800">
                <a:latin typeface="Avenir Next LT Pro" panose="020B0504020202020204" pitchFamily="34" charset="0"/>
              </a:rPr>
              <a:t>DPH launched the “RFI 265035 Welcome Family Statewide Expansion” with responses due by February 27</a:t>
            </a:r>
            <a:r>
              <a:rPr lang="en-US" sz="1800" baseline="30000">
                <a:latin typeface="Avenir Next LT Pro" panose="020B0504020202020204" pitchFamily="34" charset="0"/>
              </a:rPr>
              <a:t>th</a:t>
            </a:r>
            <a:r>
              <a:rPr lang="en-US" sz="1800">
                <a:latin typeface="Avenir Next LT Pro" panose="020B0504020202020204" pitchFamily="34" charset="0"/>
              </a:rPr>
              <a:t>, 2026. </a:t>
            </a:r>
          </a:p>
          <a:p>
            <a:pPr marL="285750" indent="-285750">
              <a:buFont typeface="Arial" panose="020B0604020202020204" pitchFamily="34" charset="0"/>
              <a:buChar char="•"/>
            </a:pPr>
            <a:r>
              <a:rPr lang="en-US" sz="1800" b="1">
                <a:latin typeface="Avenir Next LT Pro" panose="020B0504020202020204" pitchFamily="34" charset="0"/>
              </a:rPr>
              <a:t>24 organizations responded</a:t>
            </a:r>
            <a:r>
              <a:rPr lang="en-US" sz="1800">
                <a:latin typeface="Avenir Next LT Pro" panose="020B0504020202020204" pitchFamily="34" charset="0"/>
              </a:rPr>
              <a:t>. All have prior Home Visiting experience. </a:t>
            </a:r>
          </a:p>
          <a:p>
            <a:pPr marL="285750" indent="-285750">
              <a:buFont typeface="Arial" panose="020B0604020202020204" pitchFamily="34" charset="0"/>
              <a:buChar char="•"/>
            </a:pPr>
            <a:r>
              <a:rPr lang="en-US" sz="1800">
                <a:latin typeface="Avenir Next LT Pro" panose="020B0504020202020204" pitchFamily="34" charset="0"/>
              </a:rPr>
              <a:t>Home visiting experience in maternal, infant, and family health</a:t>
            </a:r>
          </a:p>
          <a:p>
            <a:pPr marL="742950" lvl="1" indent="-285750"/>
            <a:r>
              <a:rPr lang="en-US" sz="1600">
                <a:latin typeface="Avenir Next LT Pro" panose="020B0504020202020204" pitchFamily="34" charset="0"/>
              </a:rPr>
              <a:t>Early Intervention, Welcome Family, Healthy Families</a:t>
            </a:r>
          </a:p>
          <a:p>
            <a:pPr marL="742950" lvl="1" indent="-285750"/>
            <a:r>
              <a:rPr lang="en-US" sz="1600">
                <a:latin typeface="Avenir Next LT Pro" panose="020B0504020202020204" pitchFamily="34" charset="0"/>
              </a:rPr>
              <a:t>Municipal &amp; public health nursing and nurse‑, CHW‑, and doula‑led models</a:t>
            </a:r>
          </a:p>
          <a:p>
            <a:pPr marL="285750" indent="-285750"/>
            <a:r>
              <a:rPr lang="en-US" sz="1800">
                <a:latin typeface="Avenir Next LT Pro" panose="020B0504020202020204" pitchFamily="34" charset="0"/>
              </a:rPr>
              <a:t>Experience include </a:t>
            </a:r>
          </a:p>
          <a:p>
            <a:pPr marL="742950" lvl="1" indent="-285750"/>
            <a:r>
              <a:rPr lang="en-US" sz="1600">
                <a:latin typeface="Avenir Next LT Pro" panose="020B0504020202020204" pitchFamily="34" charset="0"/>
              </a:rPr>
              <a:t>Prenatal through postpartum care</a:t>
            </a:r>
          </a:p>
          <a:p>
            <a:pPr marL="742950" lvl="1" indent="-285750"/>
            <a:r>
              <a:rPr lang="en-US" sz="1600">
                <a:latin typeface="Avenir Next LT Pro" panose="020B0504020202020204" pitchFamily="34" charset="0"/>
              </a:rPr>
              <a:t>In‑home assessments</a:t>
            </a:r>
          </a:p>
          <a:p>
            <a:pPr marL="742950" lvl="1" indent="-285750"/>
            <a:r>
              <a:rPr lang="en-US" sz="1600">
                <a:latin typeface="Avenir Next LT Pro" panose="020B0504020202020204" pitchFamily="34" charset="0"/>
              </a:rPr>
              <a:t>Care coordination</a:t>
            </a:r>
          </a:p>
          <a:p>
            <a:pPr marL="742950" lvl="1" indent="-285750"/>
            <a:r>
              <a:rPr lang="en-US" sz="1600">
                <a:latin typeface="Avenir Next LT Pro" panose="020B0504020202020204" pitchFamily="34" charset="0"/>
              </a:rPr>
              <a:t>Clinical and social needs screening</a:t>
            </a:r>
          </a:p>
          <a:p>
            <a:pPr marL="742950" lvl="1" indent="-285750"/>
            <a:r>
              <a:rPr lang="en-US" sz="1600">
                <a:latin typeface="Avenir Next LT Pro" panose="020B0504020202020204" pitchFamily="34" charset="0"/>
              </a:rPr>
              <a:t>Large‑scale or regional program operations</a:t>
            </a:r>
          </a:p>
          <a:p>
            <a:pPr marL="742950" lvl="1" indent="-285750"/>
            <a:r>
              <a:rPr lang="en-US" sz="1600">
                <a:latin typeface="Avenir Next LT Pro" panose="020B0504020202020204" pitchFamily="34" charset="0"/>
              </a:rPr>
              <a:t>Serving diverse populations </a:t>
            </a:r>
          </a:p>
          <a:p>
            <a:pPr marL="742950" lvl="1" indent="-285750"/>
            <a:r>
              <a:rPr lang="en-US" sz="1600">
                <a:latin typeface="Avenir Next LT Pro" panose="020B0504020202020204" pitchFamily="34" charset="0"/>
              </a:rPr>
              <a:t>Managing home‑based services at scale.</a:t>
            </a:r>
          </a:p>
          <a:p>
            <a:pPr marL="285750" indent="-285750"/>
            <a:endParaRPr lang="en-US" sz="1800"/>
          </a:p>
          <a:p>
            <a:pPr marL="285750" indent="-285750"/>
            <a:endParaRPr lang="en-US" sz="1800">
              <a:latin typeface="Avenir Next LT Pro" panose="020B0504020202020204" pitchFamily="34" charset="0"/>
            </a:endParaRPr>
          </a:p>
          <a:p>
            <a:pPr marL="285750" indent="-285750">
              <a:buFont typeface="Arial" panose="020B0604020202020204" pitchFamily="34" charset="0"/>
              <a:buChar char="•"/>
            </a:pPr>
            <a:endParaRPr lang="en-US" sz="1800">
              <a:latin typeface="Avenir Next LT Pro" panose="020B0504020202020204" pitchFamily="34" charset="0"/>
            </a:endParaRPr>
          </a:p>
          <a:p>
            <a:pPr marL="0" indent="0">
              <a:buNone/>
            </a:pPr>
            <a:endParaRPr lang="en-US" sz="1800">
              <a:latin typeface="Avenir Next LT Pro" panose="020B0504020202020204" pitchFamily="34" charset="0"/>
            </a:endParaRPr>
          </a:p>
          <a:p>
            <a:endParaRPr lang="en-US" sz="180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B2D37A22-5FF7-181C-AE8D-77D8CCFB2FB6}"/>
              </a:ext>
            </a:extLst>
          </p:cNvPr>
          <p:cNvSpPr>
            <a:spLocks noGrp="1"/>
          </p:cNvSpPr>
          <p:nvPr>
            <p:ph type="sldNum" sz="quarter" idx="12"/>
          </p:nvPr>
        </p:nvSpPr>
        <p:spPr/>
        <p:txBody>
          <a:bodyPr/>
          <a:lstStyle/>
          <a:p>
            <a:fld id="{899FFD16-B25A-457E-9C72-CDC3BAF3ACB3}" type="slidenum">
              <a:rPr lang="en-US" smtClean="0">
                <a:latin typeface="Avenir Next" panose="020B0503020202020204"/>
              </a:rPr>
              <a:t>9</a:t>
            </a:fld>
            <a:endParaRPr lang="en-US">
              <a:latin typeface="Avenir Next" panose="020B0503020202020204"/>
            </a:endParaRPr>
          </a:p>
        </p:txBody>
      </p:sp>
      <p:graphicFrame>
        <p:nvGraphicFramePr>
          <p:cNvPr id="11" name="Table 10">
            <a:extLst>
              <a:ext uri="{FF2B5EF4-FFF2-40B4-BE49-F238E27FC236}">
                <a16:creationId xmlns:a16="http://schemas.microsoft.com/office/drawing/2014/main" id="{D1C8FB94-A458-CFAC-31C8-D387B09EA36E}"/>
              </a:ext>
            </a:extLst>
          </p:cNvPr>
          <p:cNvGraphicFramePr>
            <a:graphicFrameLocks noGrp="1"/>
          </p:cNvGraphicFramePr>
          <p:nvPr>
            <p:extLst>
              <p:ext uri="{D42A27DB-BD31-4B8C-83A1-F6EECF244321}">
                <p14:modId xmlns:p14="http://schemas.microsoft.com/office/powerpoint/2010/main" val="4125857565"/>
              </p:ext>
            </p:extLst>
          </p:nvPr>
        </p:nvGraphicFramePr>
        <p:xfrm>
          <a:off x="7988300" y="2879632"/>
          <a:ext cx="3986599" cy="3254768"/>
        </p:xfrm>
        <a:graphic>
          <a:graphicData uri="http://schemas.openxmlformats.org/drawingml/2006/table">
            <a:tbl>
              <a:tblPr firstRow="1" bandRow="1">
                <a:tableStyleId>{B301B821-A1FF-4177-AEE7-76D212191A09}</a:tableStyleId>
              </a:tblPr>
              <a:tblGrid>
                <a:gridCol w="3185638">
                  <a:extLst>
                    <a:ext uri="{9D8B030D-6E8A-4147-A177-3AD203B41FA5}">
                      <a16:colId xmlns:a16="http://schemas.microsoft.com/office/drawing/2014/main" val="2176892666"/>
                    </a:ext>
                  </a:extLst>
                </a:gridCol>
                <a:gridCol w="800961">
                  <a:extLst>
                    <a:ext uri="{9D8B030D-6E8A-4147-A177-3AD203B41FA5}">
                      <a16:colId xmlns:a16="http://schemas.microsoft.com/office/drawing/2014/main" val="2298321404"/>
                    </a:ext>
                  </a:extLst>
                </a:gridCol>
              </a:tblGrid>
              <a:tr h="443832">
                <a:tc>
                  <a:txBody>
                    <a:bodyPr/>
                    <a:lstStyle/>
                    <a:p>
                      <a:pPr algn="l"/>
                      <a:r>
                        <a:rPr lang="en-US" sz="1800">
                          <a:latin typeface="Avenir Next LT Pro" panose="020B0504020202020204" pitchFamily="34" charset="0"/>
                        </a:rPr>
                        <a:t>Org Type</a:t>
                      </a:r>
                    </a:p>
                  </a:txBody>
                  <a:tcPr anchor="ctr"/>
                </a:tc>
                <a:tc>
                  <a:txBody>
                    <a:bodyPr/>
                    <a:lstStyle/>
                    <a:p>
                      <a:pPr algn="l"/>
                      <a:r>
                        <a:rPr lang="en-US" sz="1800">
                          <a:latin typeface="Avenir Next LT Pro" panose="020B0504020202020204" pitchFamily="34" charset="0"/>
                        </a:rPr>
                        <a:t>#</a:t>
                      </a:r>
                    </a:p>
                  </a:txBody>
                  <a:tcPr anchor="ctr"/>
                </a:tc>
                <a:extLst>
                  <a:ext uri="{0D108BD9-81ED-4DB2-BD59-A6C34878D82A}">
                    <a16:rowId xmlns:a16="http://schemas.microsoft.com/office/drawing/2014/main" val="3842933936"/>
                  </a:ext>
                </a:extLst>
              </a:tr>
              <a:tr h="443832">
                <a:tc>
                  <a:txBody>
                    <a:bodyPr/>
                    <a:lstStyle/>
                    <a:p>
                      <a:pPr algn="l" fontAlgn="b">
                        <a:buNone/>
                      </a:pPr>
                      <a:r>
                        <a:rPr lang="en-US" sz="1800" kern="1200">
                          <a:solidFill>
                            <a:schemeClr val="tx1">
                              <a:lumMod val="75000"/>
                            </a:schemeClr>
                          </a:solidFill>
                          <a:latin typeface="Avenir Next LT Pro" panose="020B0504020202020204" pitchFamily="34" charset="0"/>
                        </a:rPr>
                        <a:t>CBO</a:t>
                      </a:r>
                      <a:endParaRPr lang="en-US" sz="1800"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a:latin typeface="Avenir Next LT Pro" panose="020B0504020202020204" pitchFamily="34" charset="0"/>
                        </a:rPr>
                        <a:t>10</a:t>
                      </a:r>
                    </a:p>
                  </a:txBody>
                  <a:tcPr anchor="ctr"/>
                </a:tc>
                <a:extLst>
                  <a:ext uri="{0D108BD9-81ED-4DB2-BD59-A6C34878D82A}">
                    <a16:rowId xmlns:a16="http://schemas.microsoft.com/office/drawing/2014/main" val="1995359899"/>
                  </a:ext>
                </a:extLst>
              </a:tr>
              <a:tr h="443832">
                <a:tc>
                  <a:txBody>
                    <a:bodyPr/>
                    <a:lstStyle/>
                    <a:p>
                      <a:pPr algn="l" fontAlgn="b">
                        <a:buNone/>
                      </a:pPr>
                      <a:r>
                        <a:rPr lang="en-US" sz="1800" kern="1200">
                          <a:solidFill>
                            <a:schemeClr val="tx1">
                              <a:lumMod val="75000"/>
                            </a:schemeClr>
                          </a:solidFill>
                          <a:latin typeface="Avenir Next LT Pro" panose="020B0504020202020204" pitchFamily="34" charset="0"/>
                        </a:rPr>
                        <a:t>Municipality</a:t>
                      </a:r>
                      <a:endParaRPr lang="en-US" sz="1800"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a:latin typeface="Avenir Next LT Pro" panose="020B0504020202020204" pitchFamily="34" charset="0"/>
                        </a:rPr>
                        <a:t>9</a:t>
                      </a:r>
                    </a:p>
                  </a:txBody>
                  <a:tcPr anchor="ctr"/>
                </a:tc>
                <a:extLst>
                  <a:ext uri="{0D108BD9-81ED-4DB2-BD59-A6C34878D82A}">
                    <a16:rowId xmlns:a16="http://schemas.microsoft.com/office/drawing/2014/main" val="2834096506"/>
                  </a:ext>
                </a:extLst>
              </a:tr>
              <a:tr h="443832">
                <a:tc>
                  <a:txBody>
                    <a:bodyPr/>
                    <a:lstStyle/>
                    <a:p>
                      <a:pPr algn="l" fontAlgn="b">
                        <a:buNone/>
                      </a:pPr>
                      <a:r>
                        <a:rPr lang="en-US" sz="1800" kern="1200">
                          <a:solidFill>
                            <a:schemeClr val="tx1">
                              <a:lumMod val="75000"/>
                            </a:schemeClr>
                          </a:solidFill>
                          <a:latin typeface="Avenir Next LT Pro" panose="020B0504020202020204" pitchFamily="34" charset="0"/>
                        </a:rPr>
                        <a:t>Health center / FQHC</a:t>
                      </a:r>
                      <a:endParaRPr lang="en-US" sz="1800"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a:latin typeface="Avenir Next LT Pro" panose="020B0504020202020204" pitchFamily="34" charset="0"/>
                        </a:rPr>
                        <a:t>1</a:t>
                      </a:r>
                    </a:p>
                  </a:txBody>
                  <a:tcPr anchor="ctr"/>
                </a:tc>
                <a:extLst>
                  <a:ext uri="{0D108BD9-81ED-4DB2-BD59-A6C34878D82A}">
                    <a16:rowId xmlns:a16="http://schemas.microsoft.com/office/drawing/2014/main" val="1573315553"/>
                  </a:ext>
                </a:extLst>
              </a:tr>
              <a:tr h="591776">
                <a:tc>
                  <a:txBody>
                    <a:bodyPr/>
                    <a:lstStyle/>
                    <a:p>
                      <a:pPr algn="l" fontAlgn="b">
                        <a:buNone/>
                      </a:pPr>
                      <a:r>
                        <a:rPr lang="en-US" sz="1800" kern="1200">
                          <a:solidFill>
                            <a:schemeClr val="tx1">
                              <a:lumMod val="75000"/>
                            </a:schemeClr>
                          </a:solidFill>
                          <a:latin typeface="Avenir Next LT Pro" panose="020B0504020202020204" pitchFamily="34" charset="0"/>
                        </a:rPr>
                        <a:t>Home visiting organization</a:t>
                      </a:r>
                      <a:endParaRPr lang="en-US" sz="1800"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a:latin typeface="Avenir Next LT Pro" panose="020B0504020202020204" pitchFamily="34" charset="0"/>
                        </a:rPr>
                        <a:t>1</a:t>
                      </a:r>
                    </a:p>
                  </a:txBody>
                  <a:tcPr anchor="ctr"/>
                </a:tc>
                <a:extLst>
                  <a:ext uri="{0D108BD9-81ED-4DB2-BD59-A6C34878D82A}">
                    <a16:rowId xmlns:a16="http://schemas.microsoft.com/office/drawing/2014/main" val="3082668309"/>
                  </a:ext>
                </a:extLst>
              </a:tr>
              <a:tr h="443832">
                <a:tc>
                  <a:txBody>
                    <a:bodyPr/>
                    <a:lstStyle/>
                    <a:p>
                      <a:pPr algn="l" fontAlgn="b">
                        <a:buNone/>
                      </a:pPr>
                      <a:r>
                        <a:rPr lang="en-US" sz="1800" kern="1200">
                          <a:solidFill>
                            <a:schemeClr val="tx1">
                              <a:lumMod val="75000"/>
                            </a:schemeClr>
                          </a:solidFill>
                          <a:latin typeface="Avenir Next LT Pro" panose="020B0504020202020204" pitchFamily="34" charset="0"/>
                        </a:rPr>
                        <a:t>Other</a:t>
                      </a:r>
                      <a:endParaRPr lang="en-US" sz="1800"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a:latin typeface="Avenir Next LT Pro" panose="020B0504020202020204" pitchFamily="34" charset="0"/>
                        </a:rPr>
                        <a:t>3</a:t>
                      </a:r>
                    </a:p>
                  </a:txBody>
                  <a:tcPr anchor="ctr"/>
                </a:tc>
                <a:extLst>
                  <a:ext uri="{0D108BD9-81ED-4DB2-BD59-A6C34878D82A}">
                    <a16:rowId xmlns:a16="http://schemas.microsoft.com/office/drawing/2014/main" val="3164370762"/>
                  </a:ext>
                </a:extLst>
              </a:tr>
              <a:tr h="443832">
                <a:tc>
                  <a:txBody>
                    <a:bodyPr/>
                    <a:lstStyle/>
                    <a:p>
                      <a:pPr algn="l" fontAlgn="b">
                        <a:buNone/>
                      </a:pPr>
                      <a:r>
                        <a:rPr lang="en-US" sz="1800" b="1" kern="1200">
                          <a:solidFill>
                            <a:schemeClr val="tx1">
                              <a:lumMod val="75000"/>
                            </a:schemeClr>
                          </a:solidFill>
                          <a:latin typeface="Avenir Next LT Pro" panose="020B0504020202020204" pitchFamily="34" charset="0"/>
                        </a:rPr>
                        <a:t>TOTAL</a:t>
                      </a:r>
                      <a:endParaRPr lang="en-US" sz="1800" b="1" kern="1200">
                        <a:solidFill>
                          <a:schemeClr val="tx1">
                            <a:lumMod val="75000"/>
                          </a:schemeClr>
                        </a:solidFill>
                        <a:latin typeface="Avenir Next LT Pro" panose="020B0504020202020204" pitchFamily="34" charset="0"/>
                        <a:ea typeface="+mn-ea"/>
                        <a:cs typeface="+mn-cs"/>
                      </a:endParaRPr>
                    </a:p>
                  </a:txBody>
                  <a:tcPr marL="0" marR="0" marT="0" marB="0" anchor="ctr"/>
                </a:tc>
                <a:tc>
                  <a:txBody>
                    <a:bodyPr/>
                    <a:lstStyle/>
                    <a:p>
                      <a:pPr algn="l"/>
                      <a:r>
                        <a:rPr lang="en-US" sz="1800" b="1">
                          <a:latin typeface="Avenir Next LT Pro" panose="020B0504020202020204" pitchFamily="34" charset="0"/>
                        </a:rPr>
                        <a:t>24</a:t>
                      </a:r>
                    </a:p>
                  </a:txBody>
                  <a:tcPr anchor="ctr"/>
                </a:tc>
                <a:extLst>
                  <a:ext uri="{0D108BD9-81ED-4DB2-BD59-A6C34878D82A}">
                    <a16:rowId xmlns:a16="http://schemas.microsoft.com/office/drawing/2014/main" val="3483376127"/>
                  </a:ext>
                </a:extLst>
              </a:tr>
            </a:tbl>
          </a:graphicData>
        </a:graphic>
      </p:graphicFrame>
      <p:sp>
        <p:nvSpPr>
          <p:cNvPr id="12" name="Rectangle 11">
            <a:extLst>
              <a:ext uri="{FF2B5EF4-FFF2-40B4-BE49-F238E27FC236}">
                <a16:creationId xmlns:a16="http://schemas.microsoft.com/office/drawing/2014/main" id="{4AB71BC4-3489-5DA5-F1E0-BD611770D380}"/>
              </a:ext>
            </a:extLst>
          </p:cNvPr>
          <p:cNvSpPr/>
          <p:nvPr/>
        </p:nvSpPr>
        <p:spPr>
          <a:xfrm>
            <a:off x="7988298" y="1507991"/>
            <a:ext cx="3986600" cy="11400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a:latin typeface="Avenir Next LT Pro" panose="020B0504020202020204" pitchFamily="34" charset="0"/>
              </a:rPr>
              <a:t>Respondent organization type was primarily community-based organizations and municipalities / local health departments. </a:t>
            </a:r>
          </a:p>
        </p:txBody>
      </p:sp>
    </p:spTree>
    <p:extLst>
      <p:ext uri="{BB962C8B-B14F-4D97-AF65-F5344CB8AC3E}">
        <p14:creationId xmlns:p14="http://schemas.microsoft.com/office/powerpoint/2010/main" val="4069283258"/>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025B95"/>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FHN PPT template" id="{C5C04DC3-7813-4D48-B5F1-7AB289CFD447}" vid="{0C8EA7D6-339F-544C-9B92-B542AB6913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8182E55F23B44BA2760F944DE1F463" ma:contentTypeVersion="17" ma:contentTypeDescription="Create a new document." ma:contentTypeScope="" ma:versionID="6378d88418017b9fb3e893e9f437d24a">
  <xsd:schema xmlns:xsd="http://www.w3.org/2001/XMLSchema" xmlns:xs="http://www.w3.org/2001/XMLSchema" xmlns:p="http://schemas.microsoft.com/office/2006/metadata/properties" xmlns:ns2="af3f551c-2d02-4759-aff4-6c3c0e9785a5" xmlns:ns3="0f58af1f-13b0-48c0-8254-855478aebda6" targetNamespace="http://schemas.microsoft.com/office/2006/metadata/properties" ma:root="true" ma:fieldsID="80150a591f214b69ffa8414087af6960" ns2:_="" ns3:_="">
    <xsd:import namespace="af3f551c-2d02-4759-aff4-6c3c0e9785a5"/>
    <xsd:import namespace="0f58af1f-13b0-48c0-8254-855478aebd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3f551c-2d02-4759-aff4-6c3c0e9785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f58af1f-13b0-48c0-8254-855478aebd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91467b20-a82e-4407-9ba5-ba77c5e1dd5c}" ma:internalName="TaxCatchAll" ma:showField="CatchAllData" ma:web="0f58af1f-13b0-48c0-8254-855478aebd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0f58af1f-13b0-48c0-8254-855478aebda6" xsi:nil="true"/>
    <lcf76f155ced4ddcb4097134ff3c332f xmlns="af3f551c-2d02-4759-aff4-6c3c0e9785a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46340E-C1AE-4559-8568-6906F4A66E01}">
  <ds:schemaRefs>
    <ds:schemaRef ds:uri="http://schemas.microsoft.com/sharepoint/v3/contenttype/forms"/>
  </ds:schemaRefs>
</ds:datastoreItem>
</file>

<file path=customXml/itemProps2.xml><?xml version="1.0" encoding="utf-8"?>
<ds:datastoreItem xmlns:ds="http://schemas.openxmlformats.org/officeDocument/2006/customXml" ds:itemID="{E1066FF1-DE3A-4786-8751-2C5236AD1955}">
  <ds:schemaRefs>
    <ds:schemaRef ds:uri="0f58af1f-13b0-48c0-8254-855478aebda6"/>
    <ds:schemaRef ds:uri="af3f551c-2d02-4759-aff4-6c3c0e9785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1C3D4E-0D80-4B3F-A804-581C9E54DF3D}">
  <ds:schemaRefs>
    <ds:schemaRef ds:uri="http://purl.org/dc/elements/1.1/"/>
    <ds:schemaRef ds:uri="af3f551c-2d02-4759-aff4-6c3c0e9785a5"/>
    <ds:schemaRef ds:uri="http://schemas.microsoft.com/office/infopath/2007/PartnerControls"/>
    <ds:schemaRef ds:uri="http://schemas.microsoft.com/office/2006/documentManagement/types"/>
    <ds:schemaRef ds:uri="http://purl.org/dc/terms/"/>
    <ds:schemaRef ds:uri="http://purl.org/dc/dcmitype/"/>
    <ds:schemaRef ds:uri="http://schemas.microsoft.com/office/2006/metadata/properties"/>
    <ds:schemaRef ds:uri="http://schemas.openxmlformats.org/package/2006/metadata/core-properties"/>
    <ds:schemaRef ds:uri="0f58af1f-13b0-48c0-8254-855478aebda6"/>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1432</TotalTime>
  <Words>3597</Words>
  <Application>Microsoft Office PowerPoint</Application>
  <PresentationFormat>Widescreen</PresentationFormat>
  <Paragraphs>421</Paragraphs>
  <Slides>23</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Avenir Next</vt:lpstr>
      <vt:lpstr>Aptos</vt:lpstr>
      <vt:lpstr>Arial</vt:lpstr>
      <vt:lpstr>Avenir Next LT Pro</vt:lpstr>
      <vt:lpstr>Calibri</vt:lpstr>
      <vt:lpstr>Calibri Light</vt:lpstr>
      <vt:lpstr>Franklin Gothic Book</vt:lpstr>
      <vt:lpstr>Source Sans Pro</vt:lpstr>
      <vt:lpstr>Office Theme</vt:lpstr>
      <vt:lpstr>Welcome Family Statewide Expansion Advisory Committee </vt:lpstr>
      <vt:lpstr>Welcome and DPH BFHN Team Introductions</vt:lpstr>
      <vt:lpstr>July 2026 Agenda: Community Engagement and Systems Coordination </vt:lpstr>
      <vt:lpstr>Active participation today!</vt:lpstr>
      <vt:lpstr>Active participation today! (continued)</vt:lpstr>
      <vt:lpstr>Referral Pathways through Welcome Family</vt:lpstr>
      <vt:lpstr>CHAT WATERFALL</vt:lpstr>
      <vt:lpstr>RFI Context for Community Referrals</vt:lpstr>
      <vt:lpstr>RFI Respondent Overview and Experience</vt:lpstr>
      <vt:lpstr>RFI Respondents – Supporting Community Referrals </vt:lpstr>
      <vt:lpstr>Referral Challenges</vt:lpstr>
      <vt:lpstr>Challenges Identified by Existing Welcome Family Programs</vt:lpstr>
      <vt:lpstr>Warm Handoff Practices</vt:lpstr>
      <vt:lpstr>Discussion </vt:lpstr>
      <vt:lpstr>MENTIMETER WORD CLOUD EXERCISE</vt:lpstr>
      <vt:lpstr>Discussion 2 </vt:lpstr>
      <vt:lpstr>Discussion 3</vt:lpstr>
      <vt:lpstr>Questions? </vt:lpstr>
      <vt:lpstr>Looking Ahead</vt:lpstr>
      <vt:lpstr>Thank you! </vt:lpstr>
      <vt:lpstr>Follow-up from June:  Summary of Strategies to Build Awareness </vt:lpstr>
      <vt:lpstr>Strategies to Build Awareness &amp; Make  Referrals Into the Welcome Family System</vt:lpstr>
      <vt:lpstr>Strategies to Build Awareness &amp; Make  Referrals Into the Welcome Family System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Aynsley Chaneco</dc:creator>
  <cp:lastModifiedBy>Chaneco, Aynsley</cp:lastModifiedBy>
  <cp:revision>13</cp:revision>
  <dcterms:created xsi:type="dcterms:W3CDTF">2025-12-23T21:05:21Z</dcterms:created>
  <dcterms:modified xsi:type="dcterms:W3CDTF">2026-07-20T13:09:50Z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0x010100968182E55F23B44BA2760F944DE1F463</vt:lpwstr>
  </property>
  <property fmtid="{D5CDD505-2E9C-101B-9397-08002B2CF9AE}" pid="3" name="MediaServiceImageTags">
    <vt:lpwstr/>
  </property>
</Properties>
</file>