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1"/>
  </p:notesMasterIdLst>
  <p:sldIdLst>
    <p:sldId id="256" r:id="rId5"/>
    <p:sldId id="2147470025" r:id="rId6"/>
    <p:sldId id="2147470059" r:id="rId7"/>
    <p:sldId id="2147470052" r:id="rId8"/>
    <p:sldId id="2147470026" r:id="rId9"/>
    <p:sldId id="2147470053" r:id="rId10"/>
    <p:sldId id="2147470027" r:id="rId11"/>
    <p:sldId id="2147470067" r:id="rId12"/>
    <p:sldId id="2147470049" r:id="rId13"/>
    <p:sldId id="2147470048" r:id="rId14"/>
    <p:sldId id="2147470046" r:id="rId15"/>
    <p:sldId id="486" r:id="rId16"/>
    <p:sldId id="266" r:id="rId17"/>
    <p:sldId id="2147470069" r:id="rId18"/>
    <p:sldId id="463" r:id="rId19"/>
    <p:sldId id="2147470060" r:id="rId20"/>
    <p:sldId id="263" r:id="rId21"/>
    <p:sldId id="490" r:id="rId22"/>
    <p:sldId id="2147470054" r:id="rId23"/>
    <p:sldId id="2147470056" r:id="rId24"/>
    <p:sldId id="2147470057" r:id="rId25"/>
    <p:sldId id="2147470068" r:id="rId26"/>
    <p:sldId id="2147470037" r:id="rId27"/>
    <p:sldId id="2147470044" r:id="rId28"/>
    <p:sldId id="2147470061" r:id="rId29"/>
    <p:sldId id="2147470066" r:id="rId30"/>
    <p:sldId id="2147470030" r:id="rId31"/>
    <p:sldId id="2147470032" r:id="rId32"/>
    <p:sldId id="2147470016" r:id="rId33"/>
    <p:sldId id="2147470038" r:id="rId34"/>
    <p:sldId id="2147470017" r:id="rId35"/>
    <p:sldId id="2147470035" r:id="rId36"/>
    <p:sldId id="2147470024" r:id="rId37"/>
    <p:sldId id="2147470064" r:id="rId38"/>
    <p:sldId id="2147470063" r:id="rId39"/>
    <p:sldId id="2147470065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 Family Advisory Committee" id="{0883C18F-36D2-45F8-A359-E52C7321392D}">
          <p14:sldIdLst>
            <p14:sldId id="256"/>
            <p14:sldId id="2147470025"/>
            <p14:sldId id="2147470059"/>
            <p14:sldId id="2147470052"/>
            <p14:sldId id="2147470026"/>
            <p14:sldId id="2147470053"/>
            <p14:sldId id="2147470027"/>
            <p14:sldId id="2147470067"/>
            <p14:sldId id="2147470049"/>
            <p14:sldId id="2147470048"/>
            <p14:sldId id="2147470046"/>
            <p14:sldId id="486"/>
            <p14:sldId id="266"/>
            <p14:sldId id="2147470069"/>
            <p14:sldId id="463"/>
            <p14:sldId id="2147470060"/>
            <p14:sldId id="263"/>
            <p14:sldId id="490"/>
            <p14:sldId id="2147470054"/>
            <p14:sldId id="2147470056"/>
            <p14:sldId id="2147470057"/>
            <p14:sldId id="2147470068"/>
            <p14:sldId id="2147470037"/>
            <p14:sldId id="2147470044"/>
            <p14:sldId id="2147470061"/>
            <p14:sldId id="2147470066"/>
            <p14:sldId id="2147470030"/>
            <p14:sldId id="2147470032"/>
            <p14:sldId id="2147470016"/>
            <p14:sldId id="2147470038"/>
            <p14:sldId id="2147470017"/>
            <p14:sldId id="2147470035"/>
            <p14:sldId id="2147470024"/>
            <p14:sldId id="2147470064"/>
            <p14:sldId id="2147470063"/>
            <p14:sldId id="21474700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BCFC03E-F324-504E-F9F3-9D629FAECEC9}" name="Herman, Rebecca (DPH)" initials="HR" userId="S::rebecca.herman@mass.gov::af770ad0-1c6d-4d41-8278-94d55aa8c6fa" providerId="AD"/>
  <p188:author id="{A3F84F56-AD76-25D4-48BF-33CF58081D7D}" name="Chaneco, Aynsley" initials="CA" userId="S::aynsley.chaneco@mass.gov::681a52f2-92cf-46ea-b0ca-264ed9471fd1" providerId="AD"/>
  <p188:author id="{FAE8535D-7FC0-4AF6-E073-196ECECA5086}" name="Memmo, Elise" initials="ME" userId="S::ememmo_pcgus.com#ext#@massgov.onmicrosoft.com::6cf039f0-ed8e-4398-905a-d78682c270d9" providerId="AD"/>
  <p188:author id="{44110C79-996F-BDE5-F9E7-8E53C5D12CBF}" name="Mendez-Penate, Larisa  (DPH)" initials="ML" userId="S::larisa.mendez-penate@mass.gov::8c7a5252-a7ad-4cb9-8232-d33b70ce00a0" providerId="AD"/>
  <p188:author id="{65BC598A-BE49-603D-2A31-C5FF36E2EB1A}" name="Trucks, Emma" initials="ET" userId="S::etrucks@pcgus.com::1d5fc234-470f-4117-aea2-0ddfd8cb12ea" providerId="AD"/>
  <p188:author id="{08B3EB9E-B5A8-5972-A22C-68FD10195A4E}" name="Doyle, Stephanie E (DPH)" initials="D(" userId="S::stephanie.e.doyle@mass.gov::f981c4a0-1aa2-4ed3-8e7c-53831a222bf0" providerId="AD"/>
  <p188:author id="{5A812FB6-B401-DA8A-6E3E-2A784B55C08E}" name="Gil-Sanchez, Lissette (DPH)" initials="GL" userId="S::lissette.gil-sanchez@mass.gov::467bdc33-be32-458d-9b79-55755a963287" providerId="AD"/>
  <p188:author id="{5F1E16D4-EC5F-71CC-B2D5-DF45CD51606C}" name="Silva, Christine (DPH)" initials="SC" userId="S::christine.silva@mass.gov::fe0c5a47-d73e-42b0-a2ae-7965bb88d6f5" providerId="AD"/>
  <p188:author id="{40459FDF-2E95-4633-9A23-F92822819AF1}" name="Doyle, Stephanie E (DPH)" initials="DSE(" userId="S::Stephanie.E.Doyle@mass.gov::f981c4a0-1aa2-4ed3-8e7c-53831a222bf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75B6"/>
    <a:srgbClr val="BF9000"/>
    <a:srgbClr val="FFFFFF"/>
    <a:srgbClr val="052C52"/>
    <a:srgbClr val="E7E6E6"/>
    <a:srgbClr val="FF8F3D"/>
    <a:srgbClr val="F2BC19"/>
    <a:srgbClr val="E4E4E4"/>
    <a:srgbClr val="92CAD6"/>
    <a:srgbClr val="032F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DF10B5-E869-479A-8DDE-47BA44CBBC4C}" v="9" dt="2026-06-03T16:16:52.0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3979" autoAdjust="0"/>
  </p:normalViewPr>
  <p:slideViewPr>
    <p:cSldViewPr snapToGrid="0">
      <p:cViewPr varScale="1">
        <p:scale>
          <a:sx n="55" d="100"/>
          <a:sy n="55" d="100"/>
        </p:scale>
        <p:origin x="107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svg"/><Relationship Id="rId1" Type="http://schemas.openxmlformats.org/officeDocument/2006/relationships/image" Target="../media/image26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svg"/><Relationship Id="rId1" Type="http://schemas.openxmlformats.org/officeDocument/2006/relationships/image" Target="../media/image2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C3E121-3351-44E9-8DCF-B575849EA99F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</dgm:pt>
    <dgm:pt modelId="{A85CA85C-D4B0-4567-ADAB-3A6AC9FFC67F}">
      <dgm:prSet phldrT="[Text]" custT="1"/>
      <dgm:spPr>
        <a:solidFill>
          <a:srgbClr val="F2BC19"/>
        </a:solidFill>
      </dgm:spPr>
      <dgm:t>
        <a:bodyPr/>
        <a:lstStyle/>
        <a:p>
          <a:pPr rtl="0"/>
          <a:r>
            <a:rPr lang="en-US" sz="1800">
              <a:solidFill>
                <a:schemeClr val="tx1"/>
              </a:solidFill>
              <a:latin typeface="Avenir Next LT Pro"/>
              <a:ea typeface="Source Sans Pro"/>
            </a:rPr>
            <a:t>Introduce Welcome Family to new caregiver</a:t>
          </a:r>
        </a:p>
      </dgm:t>
    </dgm:pt>
    <dgm:pt modelId="{FCDF1840-9A21-4EF8-8BB0-00DA6AF1D809}" type="parTrans" cxnId="{1C0F8206-BBEC-4C0A-A6E8-CB7862EEFFC6}">
      <dgm:prSet/>
      <dgm:spPr/>
      <dgm:t>
        <a:bodyPr/>
        <a:lstStyle/>
        <a:p>
          <a:endParaRPr lang="en-US" sz="2000">
            <a:latin typeface="Avenir Next LT Pro" panose="020B0504020202020204" pitchFamily="34" charset="0"/>
            <a:ea typeface="Source Sans Pro" panose="020B0503030403020204" pitchFamily="34" charset="0"/>
          </a:endParaRPr>
        </a:p>
      </dgm:t>
    </dgm:pt>
    <dgm:pt modelId="{DEA926E3-D329-43F7-AE4F-E841BE6731B1}" type="sibTrans" cxnId="{1C0F8206-BBEC-4C0A-A6E8-CB7862EEFFC6}">
      <dgm:prSet/>
      <dgm:spPr/>
      <dgm:t>
        <a:bodyPr/>
        <a:lstStyle/>
        <a:p>
          <a:endParaRPr lang="en-US" sz="2000">
            <a:latin typeface="Avenir Next LT Pro" panose="020B0504020202020204" pitchFamily="34" charset="0"/>
            <a:ea typeface="Source Sans Pro" panose="020B0503030403020204" pitchFamily="34" charset="0"/>
          </a:endParaRPr>
        </a:p>
      </dgm:t>
    </dgm:pt>
    <dgm:pt modelId="{35385E9A-5179-434E-A4BD-0C9AAE91157B}">
      <dgm:prSet phldrT="[Text]" custT="1"/>
      <dgm:spPr>
        <a:solidFill>
          <a:srgbClr val="FF8F3D"/>
        </a:solidFill>
      </dgm:spPr>
      <dgm:t>
        <a:bodyPr/>
        <a:lstStyle/>
        <a:p>
          <a:r>
            <a:rPr lang="en-US" sz="1800">
              <a:solidFill>
                <a:schemeClr val="tx1"/>
              </a:solidFill>
              <a:latin typeface="Avenir Next LT Pro"/>
              <a:ea typeface="Source Sans Pro"/>
            </a:rPr>
            <a:t>Send referral information to Welcome Family program</a:t>
          </a:r>
        </a:p>
      </dgm:t>
    </dgm:pt>
    <dgm:pt modelId="{0DF409FC-400C-4F27-90A8-3E98EDBA03C3}" type="parTrans" cxnId="{11A6EBBA-FD8E-4766-9DA2-F1384387517C}">
      <dgm:prSet/>
      <dgm:spPr/>
      <dgm:t>
        <a:bodyPr/>
        <a:lstStyle/>
        <a:p>
          <a:endParaRPr lang="en-US" sz="2000">
            <a:latin typeface="Avenir Next LT Pro" panose="020B0504020202020204" pitchFamily="34" charset="0"/>
            <a:ea typeface="Source Sans Pro" panose="020B0503030403020204" pitchFamily="34" charset="0"/>
          </a:endParaRPr>
        </a:p>
      </dgm:t>
    </dgm:pt>
    <dgm:pt modelId="{484BE71D-3898-44AD-8F3C-068BA22E0695}" type="sibTrans" cxnId="{11A6EBBA-FD8E-4766-9DA2-F1384387517C}">
      <dgm:prSet/>
      <dgm:spPr/>
      <dgm:t>
        <a:bodyPr/>
        <a:lstStyle/>
        <a:p>
          <a:endParaRPr lang="en-US" sz="2000">
            <a:latin typeface="Avenir Next LT Pro" panose="020B0504020202020204" pitchFamily="34" charset="0"/>
            <a:ea typeface="Source Sans Pro" panose="020B0503030403020204" pitchFamily="34" charset="0"/>
          </a:endParaRPr>
        </a:p>
      </dgm:t>
    </dgm:pt>
    <dgm:pt modelId="{371BCE60-E6CB-4D50-A4EC-39517AA5427D}">
      <dgm:prSet phldrT="[Text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>
              <a:latin typeface="Avenir Next LT Pro" panose="020B0504020202020204" pitchFamily="34" charset="0"/>
              <a:ea typeface="Source Sans Pro" panose="020B0503030403020204" pitchFamily="34" charset="0"/>
            </a:rPr>
            <a:t>Typically occurs at birth hospital</a:t>
          </a:r>
        </a:p>
      </dgm:t>
    </dgm:pt>
    <dgm:pt modelId="{A3A617C1-00FF-46AB-BA8E-DBB3CCEDDC85}" type="parTrans" cxnId="{DF523F4A-2AF6-48BD-8D30-C33E58394C28}">
      <dgm:prSet/>
      <dgm:spPr/>
      <dgm:t>
        <a:bodyPr/>
        <a:lstStyle/>
        <a:p>
          <a:endParaRPr lang="en-US" sz="2000">
            <a:latin typeface="Avenir Next LT Pro" panose="020B0504020202020204" pitchFamily="34" charset="0"/>
            <a:ea typeface="Source Sans Pro" panose="020B0503030403020204" pitchFamily="34" charset="0"/>
          </a:endParaRPr>
        </a:p>
      </dgm:t>
    </dgm:pt>
    <dgm:pt modelId="{50F11666-A5C8-437B-993F-483796B6DBAF}" type="sibTrans" cxnId="{DF523F4A-2AF6-48BD-8D30-C33E58394C28}">
      <dgm:prSet/>
      <dgm:spPr/>
      <dgm:t>
        <a:bodyPr/>
        <a:lstStyle/>
        <a:p>
          <a:endParaRPr lang="en-US" sz="2000">
            <a:latin typeface="Avenir Next LT Pro" panose="020B0504020202020204" pitchFamily="34" charset="0"/>
            <a:ea typeface="Source Sans Pro" panose="020B0503030403020204" pitchFamily="34" charset="0"/>
          </a:endParaRPr>
        </a:p>
      </dgm:t>
    </dgm:pt>
    <dgm:pt modelId="{5688024A-425D-4979-B111-64CDF25063BE}">
      <dgm:prSet phldrT="[Text]" custT="1"/>
      <dgm:spPr>
        <a:solidFill>
          <a:srgbClr val="92CAD6"/>
        </a:solidFill>
      </dgm:spPr>
      <dgm:t>
        <a:bodyPr/>
        <a:lstStyle/>
        <a:p>
          <a:pPr rtl="0"/>
          <a:r>
            <a:rPr lang="en-US" sz="1800">
              <a:solidFill>
                <a:schemeClr val="tx1"/>
              </a:solidFill>
              <a:latin typeface="Avenir Next LT Pro"/>
              <a:ea typeface="Source Sans Pro"/>
            </a:rPr>
            <a:t>Build awareness of Welcome Family</a:t>
          </a:r>
        </a:p>
      </dgm:t>
    </dgm:pt>
    <dgm:pt modelId="{2CE348DB-3CBD-4B59-9C86-77031153D410}" type="parTrans" cxnId="{DE4609D5-9652-4088-B13A-E5AD1CC83EFC}">
      <dgm:prSet/>
      <dgm:spPr/>
      <dgm:t>
        <a:bodyPr/>
        <a:lstStyle/>
        <a:p>
          <a:endParaRPr lang="en-US" sz="2000">
            <a:latin typeface="Avenir Next LT Pro" panose="020B0504020202020204" pitchFamily="34" charset="0"/>
            <a:ea typeface="Source Sans Pro" panose="020B0503030403020204" pitchFamily="34" charset="0"/>
          </a:endParaRPr>
        </a:p>
      </dgm:t>
    </dgm:pt>
    <dgm:pt modelId="{5AFA234D-17FA-488A-93DA-3D54DEA89C04}" type="sibTrans" cxnId="{DE4609D5-9652-4088-B13A-E5AD1CC83EFC}">
      <dgm:prSet/>
      <dgm:spPr/>
      <dgm:t>
        <a:bodyPr/>
        <a:lstStyle/>
        <a:p>
          <a:endParaRPr lang="en-US" sz="2000">
            <a:latin typeface="Avenir Next LT Pro" panose="020B0504020202020204" pitchFamily="34" charset="0"/>
            <a:ea typeface="Source Sans Pro" panose="020B0503030403020204" pitchFamily="34" charset="0"/>
          </a:endParaRPr>
        </a:p>
      </dgm:t>
    </dgm:pt>
    <dgm:pt modelId="{91121326-1BF6-4DF2-B33F-CE1559F0120E}">
      <dgm:prSet phldrT="[Text]" custT="1"/>
      <dgm:spPr/>
      <dgm:t>
        <a:bodyPr/>
        <a:lstStyle/>
        <a:p>
          <a:r>
            <a:rPr lang="en-US" sz="1800">
              <a:latin typeface="Avenir Next LT Pro" panose="020B0504020202020204" pitchFamily="34" charset="0"/>
              <a:ea typeface="Source Sans Pro" panose="020B0503030403020204" pitchFamily="34" charset="0"/>
            </a:rPr>
            <a:t>Information about Welcome Family can be shared prenatally</a:t>
          </a:r>
        </a:p>
      </dgm:t>
    </dgm:pt>
    <dgm:pt modelId="{28FFB261-BF00-4836-B8C3-5D2E58221125}" type="parTrans" cxnId="{17197804-6E23-4727-9133-7F7F6F244FD4}">
      <dgm:prSet/>
      <dgm:spPr/>
      <dgm:t>
        <a:bodyPr/>
        <a:lstStyle/>
        <a:p>
          <a:endParaRPr lang="en-US" sz="2000">
            <a:latin typeface="Avenir Next LT Pro" panose="020B0504020202020204" pitchFamily="34" charset="0"/>
            <a:ea typeface="Source Sans Pro" panose="020B0503030403020204" pitchFamily="34" charset="0"/>
          </a:endParaRPr>
        </a:p>
      </dgm:t>
    </dgm:pt>
    <dgm:pt modelId="{FFAF9828-AAD2-472C-8008-EF0F48843E98}" type="sibTrans" cxnId="{17197804-6E23-4727-9133-7F7F6F244FD4}">
      <dgm:prSet/>
      <dgm:spPr/>
      <dgm:t>
        <a:bodyPr/>
        <a:lstStyle/>
        <a:p>
          <a:endParaRPr lang="en-US" sz="2000">
            <a:latin typeface="Avenir Next LT Pro" panose="020B0504020202020204" pitchFamily="34" charset="0"/>
            <a:ea typeface="Source Sans Pro" panose="020B0503030403020204" pitchFamily="34" charset="0"/>
          </a:endParaRPr>
        </a:p>
      </dgm:t>
    </dgm:pt>
    <dgm:pt modelId="{ECD2AA06-D69F-4F49-ADCB-BC2D9798C59C}">
      <dgm:prSet phldrT="[Text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>
              <a:latin typeface="Avenir Next LT Pro" panose="020B0504020202020204" pitchFamily="34" charset="0"/>
              <a:ea typeface="Source Sans Pro" panose="020B0503030403020204" pitchFamily="34" charset="0"/>
            </a:rPr>
            <a:t>Referring provider from the hospital can vary (e.g., nurse, nurse educator, lactation support)</a:t>
          </a:r>
        </a:p>
      </dgm:t>
    </dgm:pt>
    <dgm:pt modelId="{92B3A2C3-EEE2-4F85-A8F0-72A888A45822}" type="parTrans" cxnId="{9DE0D445-0D97-480A-B752-00120C4E830B}">
      <dgm:prSet/>
      <dgm:spPr/>
      <dgm:t>
        <a:bodyPr/>
        <a:lstStyle/>
        <a:p>
          <a:endParaRPr lang="en-US" sz="2000">
            <a:latin typeface="Avenir Next LT Pro" panose="020B0504020202020204" pitchFamily="34" charset="0"/>
            <a:ea typeface="Source Sans Pro" panose="020B0503030403020204" pitchFamily="34" charset="0"/>
          </a:endParaRPr>
        </a:p>
      </dgm:t>
    </dgm:pt>
    <dgm:pt modelId="{83DF2D88-4B2B-4C6D-AE4A-A1279C0412B1}" type="sibTrans" cxnId="{9DE0D445-0D97-480A-B752-00120C4E830B}">
      <dgm:prSet/>
      <dgm:spPr/>
      <dgm:t>
        <a:bodyPr/>
        <a:lstStyle/>
        <a:p>
          <a:endParaRPr lang="en-US" sz="2000">
            <a:latin typeface="Avenir Next LT Pro" panose="020B0504020202020204" pitchFamily="34" charset="0"/>
            <a:ea typeface="Source Sans Pro" panose="020B0503030403020204" pitchFamily="34" charset="0"/>
          </a:endParaRPr>
        </a:p>
      </dgm:t>
    </dgm:pt>
    <dgm:pt modelId="{06111532-1B21-4849-B350-937909291AE0}">
      <dgm:prSet phldrT="[Text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>
              <a:latin typeface="Avenir Next LT Pro" panose="020B0504020202020204" pitchFamily="34" charset="0"/>
              <a:ea typeface="Source Sans Pro" panose="020B0503030403020204" pitchFamily="34" charset="0"/>
            </a:rPr>
            <a:t>In some settings, the Welcome Family nurse conducts rounds to introduce the program</a:t>
          </a:r>
        </a:p>
      </dgm:t>
    </dgm:pt>
    <dgm:pt modelId="{27240EA3-6527-462E-96B2-CC695BF6CB42}" type="parTrans" cxnId="{8AEA840B-2814-48DA-B0DD-362C70032B28}">
      <dgm:prSet/>
      <dgm:spPr/>
      <dgm:t>
        <a:bodyPr/>
        <a:lstStyle/>
        <a:p>
          <a:endParaRPr lang="en-US" sz="2000">
            <a:latin typeface="Avenir Next LT Pro" panose="020B0504020202020204" pitchFamily="34" charset="0"/>
            <a:ea typeface="Source Sans Pro" panose="020B0503030403020204" pitchFamily="34" charset="0"/>
          </a:endParaRPr>
        </a:p>
      </dgm:t>
    </dgm:pt>
    <dgm:pt modelId="{3AC8BFF5-01D7-487E-B01B-3EFF3CF20B32}" type="sibTrans" cxnId="{8AEA840B-2814-48DA-B0DD-362C70032B28}">
      <dgm:prSet/>
      <dgm:spPr/>
      <dgm:t>
        <a:bodyPr/>
        <a:lstStyle/>
        <a:p>
          <a:endParaRPr lang="en-US" sz="2000">
            <a:latin typeface="Avenir Next LT Pro" panose="020B0504020202020204" pitchFamily="34" charset="0"/>
            <a:ea typeface="Source Sans Pro" panose="020B0503030403020204" pitchFamily="34" charset="0"/>
          </a:endParaRPr>
        </a:p>
      </dgm:t>
    </dgm:pt>
    <dgm:pt modelId="{DFACEAF0-F2DA-4022-B9DF-7FC85173764C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>
              <a:latin typeface="Avenir Next LT Pro" panose="020B0504020202020204" pitchFamily="34" charset="0"/>
              <a:ea typeface="Source Sans Pro" panose="020B0503030403020204" pitchFamily="34" charset="0"/>
            </a:rPr>
            <a:t>Online referral forms with basic information (e.g., caregiver name, infant date of birth, contact information)</a:t>
          </a:r>
        </a:p>
      </dgm:t>
    </dgm:pt>
    <dgm:pt modelId="{34B4732A-4DAC-4C7A-B06D-751053E35B47}" type="parTrans" cxnId="{62679557-17BC-4760-AA7E-E3A5199D5FE5}">
      <dgm:prSet/>
      <dgm:spPr/>
      <dgm:t>
        <a:bodyPr/>
        <a:lstStyle/>
        <a:p>
          <a:endParaRPr lang="en-US" sz="2000">
            <a:latin typeface="Avenir Next LT Pro" panose="020B0504020202020204" pitchFamily="34" charset="0"/>
            <a:ea typeface="Source Sans Pro" panose="020B0503030403020204" pitchFamily="34" charset="0"/>
          </a:endParaRPr>
        </a:p>
      </dgm:t>
    </dgm:pt>
    <dgm:pt modelId="{754025F3-026A-4DB1-A971-9E7E437B8C0B}" type="sibTrans" cxnId="{62679557-17BC-4760-AA7E-E3A5199D5FE5}">
      <dgm:prSet/>
      <dgm:spPr/>
      <dgm:t>
        <a:bodyPr/>
        <a:lstStyle/>
        <a:p>
          <a:endParaRPr lang="en-US" sz="2000">
            <a:latin typeface="Avenir Next LT Pro" panose="020B0504020202020204" pitchFamily="34" charset="0"/>
            <a:ea typeface="Source Sans Pro" panose="020B0503030403020204" pitchFamily="34" charset="0"/>
          </a:endParaRPr>
        </a:p>
      </dgm:t>
    </dgm:pt>
    <dgm:pt modelId="{40BC553D-0B05-4561-B7ED-74646842A71B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>
              <a:latin typeface="Avenir Next LT Pro" panose="020B0504020202020204" pitchFamily="34" charset="0"/>
              <a:ea typeface="Source Sans Pro" panose="020B0503030403020204" pitchFamily="34" charset="0"/>
            </a:rPr>
            <a:t>If the Welcome Family nurse is making the referral, they are able to schedule the visit at that time </a:t>
          </a:r>
        </a:p>
      </dgm:t>
    </dgm:pt>
    <dgm:pt modelId="{8BC3BE26-19E0-4ED6-98B5-C1CDF7817A96}" type="parTrans" cxnId="{813347DB-85AD-4613-A381-FD727BB27E35}">
      <dgm:prSet/>
      <dgm:spPr/>
      <dgm:t>
        <a:bodyPr/>
        <a:lstStyle/>
        <a:p>
          <a:endParaRPr lang="en-US" sz="2000">
            <a:latin typeface="Avenir Next LT Pro" panose="020B0504020202020204" pitchFamily="34" charset="0"/>
            <a:ea typeface="Source Sans Pro" panose="020B0503030403020204" pitchFamily="34" charset="0"/>
          </a:endParaRPr>
        </a:p>
      </dgm:t>
    </dgm:pt>
    <dgm:pt modelId="{9D597921-8068-428B-A936-7F11E5703204}" type="sibTrans" cxnId="{813347DB-85AD-4613-A381-FD727BB27E35}">
      <dgm:prSet/>
      <dgm:spPr/>
      <dgm:t>
        <a:bodyPr/>
        <a:lstStyle/>
        <a:p>
          <a:endParaRPr lang="en-US" sz="2000">
            <a:latin typeface="Avenir Next LT Pro" panose="020B0504020202020204" pitchFamily="34" charset="0"/>
            <a:ea typeface="Source Sans Pro" panose="020B0503030403020204" pitchFamily="34" charset="0"/>
          </a:endParaRPr>
        </a:p>
      </dgm:t>
    </dgm:pt>
    <dgm:pt modelId="{70E6840F-36EF-4AC9-A98A-FDB5AE5B6D94}" type="pres">
      <dgm:prSet presAssocID="{36C3E121-3351-44E9-8DCF-B575849EA99F}" presName="linear" presStyleCnt="0">
        <dgm:presLayoutVars>
          <dgm:dir/>
          <dgm:animLvl val="lvl"/>
          <dgm:resizeHandles val="exact"/>
        </dgm:presLayoutVars>
      </dgm:prSet>
      <dgm:spPr/>
    </dgm:pt>
    <dgm:pt modelId="{FE86F6EE-B796-410B-97C7-CA267268AC41}" type="pres">
      <dgm:prSet presAssocID="{5688024A-425D-4979-B111-64CDF25063BE}" presName="parentLin" presStyleCnt="0"/>
      <dgm:spPr/>
    </dgm:pt>
    <dgm:pt modelId="{99C14FC3-7182-4B39-8F0C-8FC4C8EC29EA}" type="pres">
      <dgm:prSet presAssocID="{5688024A-425D-4979-B111-64CDF25063BE}" presName="parentLeftMargin" presStyleLbl="node1" presStyleIdx="0" presStyleCnt="3"/>
      <dgm:spPr/>
    </dgm:pt>
    <dgm:pt modelId="{68C7BE37-58A8-4ACC-ACAC-13BF0FE29169}" type="pres">
      <dgm:prSet presAssocID="{5688024A-425D-4979-B111-64CDF25063BE}" presName="parentText" presStyleLbl="node1" presStyleIdx="0" presStyleCnt="3" custLinFactNeighborX="4743" custLinFactNeighborY="4001">
        <dgm:presLayoutVars>
          <dgm:chMax val="0"/>
          <dgm:bulletEnabled val="1"/>
        </dgm:presLayoutVars>
      </dgm:prSet>
      <dgm:spPr/>
    </dgm:pt>
    <dgm:pt modelId="{9654ACFE-52CE-4A74-9B4A-78248FA7D524}" type="pres">
      <dgm:prSet presAssocID="{5688024A-425D-4979-B111-64CDF25063BE}" presName="negativeSpace" presStyleCnt="0"/>
      <dgm:spPr/>
    </dgm:pt>
    <dgm:pt modelId="{3C4C7A5B-ABCD-40FB-8D5C-22DF939F738E}" type="pres">
      <dgm:prSet presAssocID="{5688024A-425D-4979-B111-64CDF25063BE}" presName="childText" presStyleLbl="conFgAcc1" presStyleIdx="0" presStyleCnt="3">
        <dgm:presLayoutVars>
          <dgm:bulletEnabled val="1"/>
        </dgm:presLayoutVars>
      </dgm:prSet>
      <dgm:spPr/>
    </dgm:pt>
    <dgm:pt modelId="{D4D8FD0C-F4D0-46FC-BCDB-4DA53A4135A2}" type="pres">
      <dgm:prSet presAssocID="{5AFA234D-17FA-488A-93DA-3D54DEA89C04}" presName="spaceBetweenRectangles" presStyleCnt="0"/>
      <dgm:spPr/>
    </dgm:pt>
    <dgm:pt modelId="{8C44A98A-D44D-4041-A927-2320AACBB561}" type="pres">
      <dgm:prSet presAssocID="{A85CA85C-D4B0-4567-ADAB-3A6AC9FFC67F}" presName="parentLin" presStyleCnt="0"/>
      <dgm:spPr/>
    </dgm:pt>
    <dgm:pt modelId="{638AFB6D-36F2-4DD9-BF77-1F731BA7F619}" type="pres">
      <dgm:prSet presAssocID="{A85CA85C-D4B0-4567-ADAB-3A6AC9FFC67F}" presName="parentLeftMargin" presStyleLbl="node1" presStyleIdx="0" presStyleCnt="3"/>
      <dgm:spPr/>
    </dgm:pt>
    <dgm:pt modelId="{BBA7D039-2878-4E2C-96A4-4F9E8EBBED25}" type="pres">
      <dgm:prSet presAssocID="{A85CA85C-D4B0-4567-ADAB-3A6AC9FFC67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EAD03CA-D316-400A-9EC2-D465F1A34EC2}" type="pres">
      <dgm:prSet presAssocID="{A85CA85C-D4B0-4567-ADAB-3A6AC9FFC67F}" presName="negativeSpace" presStyleCnt="0"/>
      <dgm:spPr/>
    </dgm:pt>
    <dgm:pt modelId="{B6B1DFE4-69AC-4B33-9529-4BBB76EB9388}" type="pres">
      <dgm:prSet presAssocID="{A85CA85C-D4B0-4567-ADAB-3A6AC9FFC67F}" presName="childText" presStyleLbl="conFgAcc1" presStyleIdx="1" presStyleCnt="3">
        <dgm:presLayoutVars>
          <dgm:bulletEnabled val="1"/>
        </dgm:presLayoutVars>
      </dgm:prSet>
      <dgm:spPr/>
    </dgm:pt>
    <dgm:pt modelId="{C24A3127-6813-4647-B052-E9ECC2FBE718}" type="pres">
      <dgm:prSet presAssocID="{DEA926E3-D329-43F7-AE4F-E841BE6731B1}" presName="spaceBetweenRectangles" presStyleCnt="0"/>
      <dgm:spPr/>
    </dgm:pt>
    <dgm:pt modelId="{74DCF1F0-ECC4-405D-AEAE-F7CA67A5D5F6}" type="pres">
      <dgm:prSet presAssocID="{35385E9A-5179-434E-A4BD-0C9AAE91157B}" presName="parentLin" presStyleCnt="0"/>
      <dgm:spPr/>
    </dgm:pt>
    <dgm:pt modelId="{A5434184-01FB-43C0-9B44-79E26FD3178F}" type="pres">
      <dgm:prSet presAssocID="{35385E9A-5179-434E-A4BD-0C9AAE91157B}" presName="parentLeftMargin" presStyleLbl="node1" presStyleIdx="1" presStyleCnt="3"/>
      <dgm:spPr/>
    </dgm:pt>
    <dgm:pt modelId="{5E9B29E5-A249-483E-85A4-6DE733281CD6}" type="pres">
      <dgm:prSet presAssocID="{35385E9A-5179-434E-A4BD-0C9AAE91157B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1D49EE6C-4037-4F0D-A7D3-577EB894E018}" type="pres">
      <dgm:prSet presAssocID="{35385E9A-5179-434E-A4BD-0C9AAE91157B}" presName="negativeSpace" presStyleCnt="0"/>
      <dgm:spPr/>
    </dgm:pt>
    <dgm:pt modelId="{284B19E7-2ED7-4726-AFBB-CE6443D2631C}" type="pres">
      <dgm:prSet presAssocID="{35385E9A-5179-434E-A4BD-0C9AAE91157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7197804-6E23-4727-9133-7F7F6F244FD4}" srcId="{5688024A-425D-4979-B111-64CDF25063BE}" destId="{91121326-1BF6-4DF2-B33F-CE1559F0120E}" srcOrd="0" destOrd="0" parTransId="{28FFB261-BF00-4836-B8C3-5D2E58221125}" sibTransId="{FFAF9828-AAD2-472C-8008-EF0F48843E98}"/>
    <dgm:cxn modelId="{1C0F8206-BBEC-4C0A-A6E8-CB7862EEFFC6}" srcId="{36C3E121-3351-44E9-8DCF-B575849EA99F}" destId="{A85CA85C-D4B0-4567-ADAB-3A6AC9FFC67F}" srcOrd="1" destOrd="0" parTransId="{FCDF1840-9A21-4EF8-8BB0-00DA6AF1D809}" sibTransId="{DEA926E3-D329-43F7-AE4F-E841BE6731B1}"/>
    <dgm:cxn modelId="{8AEA840B-2814-48DA-B0DD-362C70032B28}" srcId="{A85CA85C-D4B0-4567-ADAB-3A6AC9FFC67F}" destId="{06111532-1B21-4849-B350-937909291AE0}" srcOrd="2" destOrd="0" parTransId="{27240EA3-6527-462E-96B2-CC695BF6CB42}" sibTransId="{3AC8BFF5-01D7-487E-B01B-3EFF3CF20B32}"/>
    <dgm:cxn modelId="{A8C6790F-6653-4051-A03C-CA7E2E51860D}" type="presOf" srcId="{A85CA85C-D4B0-4567-ADAB-3A6AC9FFC67F}" destId="{638AFB6D-36F2-4DD9-BF77-1F731BA7F619}" srcOrd="0" destOrd="0" presId="urn:microsoft.com/office/officeart/2005/8/layout/list1"/>
    <dgm:cxn modelId="{22C3D525-940F-41FD-B919-58956D8EBD34}" type="presOf" srcId="{371BCE60-E6CB-4D50-A4EC-39517AA5427D}" destId="{B6B1DFE4-69AC-4B33-9529-4BBB76EB9388}" srcOrd="0" destOrd="0" presId="urn:microsoft.com/office/officeart/2005/8/layout/list1"/>
    <dgm:cxn modelId="{80D7BB3A-A6AA-473A-ADBC-4C548A301150}" type="presOf" srcId="{A85CA85C-D4B0-4567-ADAB-3A6AC9FFC67F}" destId="{BBA7D039-2878-4E2C-96A4-4F9E8EBBED25}" srcOrd="1" destOrd="0" presId="urn:microsoft.com/office/officeart/2005/8/layout/list1"/>
    <dgm:cxn modelId="{B8C52C5E-0DEC-4111-871A-A26040F08F0E}" type="presOf" srcId="{DFACEAF0-F2DA-4022-B9DF-7FC85173764C}" destId="{284B19E7-2ED7-4726-AFBB-CE6443D2631C}" srcOrd="0" destOrd="0" presId="urn:microsoft.com/office/officeart/2005/8/layout/list1"/>
    <dgm:cxn modelId="{9DE0D445-0D97-480A-B752-00120C4E830B}" srcId="{A85CA85C-D4B0-4567-ADAB-3A6AC9FFC67F}" destId="{ECD2AA06-D69F-4F49-ADCB-BC2D9798C59C}" srcOrd="1" destOrd="0" parTransId="{92B3A2C3-EEE2-4F85-A8F0-72A888A45822}" sibTransId="{83DF2D88-4B2B-4C6D-AE4A-A1279C0412B1}"/>
    <dgm:cxn modelId="{DF523F4A-2AF6-48BD-8D30-C33E58394C28}" srcId="{A85CA85C-D4B0-4567-ADAB-3A6AC9FFC67F}" destId="{371BCE60-E6CB-4D50-A4EC-39517AA5427D}" srcOrd="0" destOrd="0" parTransId="{A3A617C1-00FF-46AB-BA8E-DBB3CCEDDC85}" sibTransId="{50F11666-A5C8-437B-993F-483796B6DBAF}"/>
    <dgm:cxn modelId="{62679557-17BC-4760-AA7E-E3A5199D5FE5}" srcId="{35385E9A-5179-434E-A4BD-0C9AAE91157B}" destId="{DFACEAF0-F2DA-4022-B9DF-7FC85173764C}" srcOrd="0" destOrd="0" parTransId="{34B4732A-4DAC-4C7A-B06D-751053E35B47}" sibTransId="{754025F3-026A-4DB1-A971-9E7E437B8C0B}"/>
    <dgm:cxn modelId="{E038F47A-C944-4ADD-B515-0574D06F6F08}" type="presOf" srcId="{40BC553D-0B05-4561-B7ED-74646842A71B}" destId="{284B19E7-2ED7-4726-AFBB-CE6443D2631C}" srcOrd="0" destOrd="1" presId="urn:microsoft.com/office/officeart/2005/8/layout/list1"/>
    <dgm:cxn modelId="{87158288-8EA0-4B25-A7F3-485B5358660D}" type="presOf" srcId="{5688024A-425D-4979-B111-64CDF25063BE}" destId="{68C7BE37-58A8-4ACC-ACAC-13BF0FE29169}" srcOrd="1" destOrd="0" presId="urn:microsoft.com/office/officeart/2005/8/layout/list1"/>
    <dgm:cxn modelId="{A399E692-61E9-42F4-820D-6CF6E0474966}" type="presOf" srcId="{5688024A-425D-4979-B111-64CDF25063BE}" destId="{99C14FC3-7182-4B39-8F0C-8FC4C8EC29EA}" srcOrd="0" destOrd="0" presId="urn:microsoft.com/office/officeart/2005/8/layout/list1"/>
    <dgm:cxn modelId="{154493AD-D7F1-4757-B152-5A080790DD4B}" type="presOf" srcId="{35385E9A-5179-434E-A4BD-0C9AAE91157B}" destId="{5E9B29E5-A249-483E-85A4-6DE733281CD6}" srcOrd="1" destOrd="0" presId="urn:microsoft.com/office/officeart/2005/8/layout/list1"/>
    <dgm:cxn modelId="{E71200B3-D417-4715-9185-DD99C3A17116}" type="presOf" srcId="{36C3E121-3351-44E9-8DCF-B575849EA99F}" destId="{70E6840F-36EF-4AC9-A98A-FDB5AE5B6D94}" srcOrd="0" destOrd="0" presId="urn:microsoft.com/office/officeart/2005/8/layout/list1"/>
    <dgm:cxn modelId="{11A6EBBA-FD8E-4766-9DA2-F1384387517C}" srcId="{36C3E121-3351-44E9-8DCF-B575849EA99F}" destId="{35385E9A-5179-434E-A4BD-0C9AAE91157B}" srcOrd="2" destOrd="0" parTransId="{0DF409FC-400C-4F27-90A8-3E98EDBA03C3}" sibTransId="{484BE71D-3898-44AD-8F3C-068BA22E0695}"/>
    <dgm:cxn modelId="{9620C6C6-41AC-4209-BD95-F6BF26A41A18}" type="presOf" srcId="{35385E9A-5179-434E-A4BD-0C9AAE91157B}" destId="{A5434184-01FB-43C0-9B44-79E26FD3178F}" srcOrd="0" destOrd="0" presId="urn:microsoft.com/office/officeart/2005/8/layout/list1"/>
    <dgm:cxn modelId="{DE4609D5-9652-4088-B13A-E5AD1CC83EFC}" srcId="{36C3E121-3351-44E9-8DCF-B575849EA99F}" destId="{5688024A-425D-4979-B111-64CDF25063BE}" srcOrd="0" destOrd="0" parTransId="{2CE348DB-3CBD-4B59-9C86-77031153D410}" sibTransId="{5AFA234D-17FA-488A-93DA-3D54DEA89C04}"/>
    <dgm:cxn modelId="{51E3D4D7-EEE2-4AA2-A774-A8A2198A9FFB}" type="presOf" srcId="{06111532-1B21-4849-B350-937909291AE0}" destId="{B6B1DFE4-69AC-4B33-9529-4BBB76EB9388}" srcOrd="0" destOrd="2" presId="urn:microsoft.com/office/officeart/2005/8/layout/list1"/>
    <dgm:cxn modelId="{813347DB-85AD-4613-A381-FD727BB27E35}" srcId="{35385E9A-5179-434E-A4BD-0C9AAE91157B}" destId="{40BC553D-0B05-4561-B7ED-74646842A71B}" srcOrd="1" destOrd="0" parTransId="{8BC3BE26-19E0-4ED6-98B5-C1CDF7817A96}" sibTransId="{9D597921-8068-428B-A936-7F11E5703204}"/>
    <dgm:cxn modelId="{28A5E0E4-B65C-4CD1-A91A-169CD0ADF42B}" type="presOf" srcId="{ECD2AA06-D69F-4F49-ADCB-BC2D9798C59C}" destId="{B6B1DFE4-69AC-4B33-9529-4BBB76EB9388}" srcOrd="0" destOrd="1" presId="urn:microsoft.com/office/officeart/2005/8/layout/list1"/>
    <dgm:cxn modelId="{5C3889F8-E50B-4235-A2FC-503692DF7BF5}" type="presOf" srcId="{91121326-1BF6-4DF2-B33F-CE1559F0120E}" destId="{3C4C7A5B-ABCD-40FB-8D5C-22DF939F738E}" srcOrd="0" destOrd="0" presId="urn:microsoft.com/office/officeart/2005/8/layout/list1"/>
    <dgm:cxn modelId="{ECE54781-C739-4681-B64E-0CB3E489EC83}" type="presParOf" srcId="{70E6840F-36EF-4AC9-A98A-FDB5AE5B6D94}" destId="{FE86F6EE-B796-410B-97C7-CA267268AC41}" srcOrd="0" destOrd="0" presId="urn:microsoft.com/office/officeart/2005/8/layout/list1"/>
    <dgm:cxn modelId="{26ACB50C-C9D0-4FF7-8A5A-FADA42482DAE}" type="presParOf" srcId="{FE86F6EE-B796-410B-97C7-CA267268AC41}" destId="{99C14FC3-7182-4B39-8F0C-8FC4C8EC29EA}" srcOrd="0" destOrd="0" presId="urn:microsoft.com/office/officeart/2005/8/layout/list1"/>
    <dgm:cxn modelId="{F9D1C2C9-2885-45F9-947A-87F6CD017BCE}" type="presParOf" srcId="{FE86F6EE-B796-410B-97C7-CA267268AC41}" destId="{68C7BE37-58A8-4ACC-ACAC-13BF0FE29169}" srcOrd="1" destOrd="0" presId="urn:microsoft.com/office/officeart/2005/8/layout/list1"/>
    <dgm:cxn modelId="{A2519E98-2BC9-47D1-9FEF-855A020DE398}" type="presParOf" srcId="{70E6840F-36EF-4AC9-A98A-FDB5AE5B6D94}" destId="{9654ACFE-52CE-4A74-9B4A-78248FA7D524}" srcOrd="1" destOrd="0" presId="urn:microsoft.com/office/officeart/2005/8/layout/list1"/>
    <dgm:cxn modelId="{1B4E352D-0709-4E74-BEF2-D33554E3242C}" type="presParOf" srcId="{70E6840F-36EF-4AC9-A98A-FDB5AE5B6D94}" destId="{3C4C7A5B-ABCD-40FB-8D5C-22DF939F738E}" srcOrd="2" destOrd="0" presId="urn:microsoft.com/office/officeart/2005/8/layout/list1"/>
    <dgm:cxn modelId="{8801D66F-97A4-4294-8AD6-2DFA05866406}" type="presParOf" srcId="{70E6840F-36EF-4AC9-A98A-FDB5AE5B6D94}" destId="{D4D8FD0C-F4D0-46FC-BCDB-4DA53A4135A2}" srcOrd="3" destOrd="0" presId="urn:microsoft.com/office/officeart/2005/8/layout/list1"/>
    <dgm:cxn modelId="{FF1BBCDB-3A49-409F-AF03-BCC055742C71}" type="presParOf" srcId="{70E6840F-36EF-4AC9-A98A-FDB5AE5B6D94}" destId="{8C44A98A-D44D-4041-A927-2320AACBB561}" srcOrd="4" destOrd="0" presId="urn:microsoft.com/office/officeart/2005/8/layout/list1"/>
    <dgm:cxn modelId="{0EE70BA3-2DA2-40EA-902B-A2705E6901A9}" type="presParOf" srcId="{8C44A98A-D44D-4041-A927-2320AACBB561}" destId="{638AFB6D-36F2-4DD9-BF77-1F731BA7F619}" srcOrd="0" destOrd="0" presId="urn:microsoft.com/office/officeart/2005/8/layout/list1"/>
    <dgm:cxn modelId="{5D5F9D92-0956-4C73-B638-AB56E2877F89}" type="presParOf" srcId="{8C44A98A-D44D-4041-A927-2320AACBB561}" destId="{BBA7D039-2878-4E2C-96A4-4F9E8EBBED25}" srcOrd="1" destOrd="0" presId="urn:microsoft.com/office/officeart/2005/8/layout/list1"/>
    <dgm:cxn modelId="{E88C8B25-6247-4FD7-BB40-135E726D7C46}" type="presParOf" srcId="{70E6840F-36EF-4AC9-A98A-FDB5AE5B6D94}" destId="{AEAD03CA-D316-400A-9EC2-D465F1A34EC2}" srcOrd="5" destOrd="0" presId="urn:microsoft.com/office/officeart/2005/8/layout/list1"/>
    <dgm:cxn modelId="{3932980B-7DFC-4155-9A4F-EBBDC550F7B1}" type="presParOf" srcId="{70E6840F-36EF-4AC9-A98A-FDB5AE5B6D94}" destId="{B6B1DFE4-69AC-4B33-9529-4BBB76EB9388}" srcOrd="6" destOrd="0" presId="urn:microsoft.com/office/officeart/2005/8/layout/list1"/>
    <dgm:cxn modelId="{872328B7-E311-4510-908D-8DFC00243D12}" type="presParOf" srcId="{70E6840F-36EF-4AC9-A98A-FDB5AE5B6D94}" destId="{C24A3127-6813-4647-B052-E9ECC2FBE718}" srcOrd="7" destOrd="0" presId="urn:microsoft.com/office/officeart/2005/8/layout/list1"/>
    <dgm:cxn modelId="{8B32D25E-6CC8-47C0-9ECE-EEDCB7DEC027}" type="presParOf" srcId="{70E6840F-36EF-4AC9-A98A-FDB5AE5B6D94}" destId="{74DCF1F0-ECC4-405D-AEAE-F7CA67A5D5F6}" srcOrd="8" destOrd="0" presId="urn:microsoft.com/office/officeart/2005/8/layout/list1"/>
    <dgm:cxn modelId="{51267824-3C57-47C4-9A9D-A6658FDC4EA8}" type="presParOf" srcId="{74DCF1F0-ECC4-405D-AEAE-F7CA67A5D5F6}" destId="{A5434184-01FB-43C0-9B44-79E26FD3178F}" srcOrd="0" destOrd="0" presId="urn:microsoft.com/office/officeart/2005/8/layout/list1"/>
    <dgm:cxn modelId="{F79CC2F1-6E79-4DD8-91E7-20ADFF56AD71}" type="presParOf" srcId="{74DCF1F0-ECC4-405D-AEAE-F7CA67A5D5F6}" destId="{5E9B29E5-A249-483E-85A4-6DE733281CD6}" srcOrd="1" destOrd="0" presId="urn:microsoft.com/office/officeart/2005/8/layout/list1"/>
    <dgm:cxn modelId="{38C5ED20-EE01-441A-8701-6BD6C1CD18E5}" type="presParOf" srcId="{70E6840F-36EF-4AC9-A98A-FDB5AE5B6D94}" destId="{1D49EE6C-4037-4F0D-A7D3-577EB894E018}" srcOrd="9" destOrd="0" presId="urn:microsoft.com/office/officeart/2005/8/layout/list1"/>
    <dgm:cxn modelId="{BF5B7550-A178-4A4A-B56E-075EBCEB4B0A}" type="presParOf" srcId="{70E6840F-36EF-4AC9-A98A-FDB5AE5B6D94}" destId="{284B19E7-2ED7-4726-AFBB-CE6443D2631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5F2B28-6DA2-4D05-8789-E12E5B922B75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2E9A38E-6448-4523-8AA1-623A0676CA48}">
      <dgm:prSet phldrT="[Text]" phldr="0" custT="1"/>
      <dgm:spPr/>
      <dgm:t>
        <a:bodyPr/>
        <a:lstStyle/>
        <a:p>
          <a:r>
            <a:rPr lang="en-US" sz="1400">
              <a:latin typeface="Avenir Next LT Pro" panose="020B0504020202020204" pitchFamily="34" charset="0"/>
            </a:rPr>
            <a:t>State proposes strategy concept to Advisory Committee </a:t>
          </a:r>
        </a:p>
      </dgm:t>
    </dgm:pt>
    <dgm:pt modelId="{03F07574-1F49-4CE7-B47B-896CD5A69906}" type="parTrans" cxnId="{EEC83EB8-41B9-4B05-A646-E23E99098D08}">
      <dgm:prSet/>
      <dgm:spPr/>
      <dgm:t>
        <a:bodyPr/>
        <a:lstStyle/>
        <a:p>
          <a:endParaRPr lang="en-US" sz="3200">
            <a:latin typeface="Avenir Next LT Pro" panose="020B0504020202020204" pitchFamily="34" charset="0"/>
          </a:endParaRPr>
        </a:p>
      </dgm:t>
    </dgm:pt>
    <dgm:pt modelId="{386398F3-78D5-436F-9C77-8BD5173F3722}" type="sibTrans" cxnId="{EEC83EB8-41B9-4B05-A646-E23E99098D08}">
      <dgm:prSet/>
      <dgm:spPr/>
      <dgm:t>
        <a:bodyPr/>
        <a:lstStyle/>
        <a:p>
          <a:endParaRPr lang="en-US" sz="3200">
            <a:latin typeface="Avenir Next LT Pro" panose="020B0504020202020204" pitchFamily="34" charset="0"/>
          </a:endParaRPr>
        </a:p>
      </dgm:t>
    </dgm:pt>
    <dgm:pt modelId="{8F9D7DDA-0006-403A-9444-65CEFE59C6E8}">
      <dgm:prSet phldrT="[Text]" phldr="0" custT="1"/>
      <dgm:spPr/>
      <dgm:t>
        <a:bodyPr/>
        <a:lstStyle/>
        <a:p>
          <a:r>
            <a:rPr lang="en-US" sz="1400">
              <a:latin typeface="Avenir Next LT Pro" panose="020B0504020202020204" pitchFamily="34" charset="0"/>
            </a:rPr>
            <a:t>Advisory Committee provides input </a:t>
          </a:r>
        </a:p>
      </dgm:t>
    </dgm:pt>
    <dgm:pt modelId="{40B764F8-6775-4997-8E61-7B73B03A6BDF}" type="parTrans" cxnId="{E002BA73-5C97-441D-B197-F26E1FDA78E3}">
      <dgm:prSet/>
      <dgm:spPr/>
      <dgm:t>
        <a:bodyPr/>
        <a:lstStyle/>
        <a:p>
          <a:endParaRPr lang="en-US" sz="3200">
            <a:latin typeface="Avenir Next LT Pro" panose="020B0504020202020204" pitchFamily="34" charset="0"/>
          </a:endParaRPr>
        </a:p>
      </dgm:t>
    </dgm:pt>
    <dgm:pt modelId="{151E7B5F-D0BB-4689-BB5C-4C38992A0ACA}" type="sibTrans" cxnId="{E002BA73-5C97-441D-B197-F26E1FDA78E3}">
      <dgm:prSet/>
      <dgm:spPr/>
      <dgm:t>
        <a:bodyPr/>
        <a:lstStyle/>
        <a:p>
          <a:endParaRPr lang="en-US" sz="3200">
            <a:latin typeface="Avenir Next LT Pro" panose="020B0504020202020204" pitchFamily="34" charset="0"/>
          </a:endParaRPr>
        </a:p>
      </dgm:t>
    </dgm:pt>
    <dgm:pt modelId="{54FBF066-A7BD-4D20-9297-F60233031F65}">
      <dgm:prSet phldrT="[Text]" phldr="0" custT="1"/>
      <dgm:spPr/>
      <dgm:t>
        <a:bodyPr/>
        <a:lstStyle/>
        <a:p>
          <a:pPr rtl="0"/>
          <a:r>
            <a:rPr lang="en-US" sz="1400">
              <a:latin typeface="Avenir Next LT Pro"/>
            </a:rPr>
            <a:t>State considers input and makes strategy or policy decision</a:t>
          </a:r>
        </a:p>
      </dgm:t>
    </dgm:pt>
    <dgm:pt modelId="{13ACF30C-5439-4D91-92CD-43BFB97EECF3}" type="parTrans" cxnId="{07D1C876-7C51-4824-A78B-E16D85CBCD2F}">
      <dgm:prSet/>
      <dgm:spPr/>
      <dgm:t>
        <a:bodyPr/>
        <a:lstStyle/>
        <a:p>
          <a:endParaRPr lang="en-US" sz="3200">
            <a:latin typeface="Avenir Next LT Pro" panose="020B0504020202020204" pitchFamily="34" charset="0"/>
          </a:endParaRPr>
        </a:p>
      </dgm:t>
    </dgm:pt>
    <dgm:pt modelId="{63BFCF37-2250-4B03-9F42-93CC60414D52}" type="sibTrans" cxnId="{07D1C876-7C51-4824-A78B-E16D85CBCD2F}">
      <dgm:prSet/>
      <dgm:spPr/>
      <dgm:t>
        <a:bodyPr/>
        <a:lstStyle/>
        <a:p>
          <a:endParaRPr lang="en-US" sz="3200">
            <a:latin typeface="Avenir Next LT Pro" panose="020B0504020202020204" pitchFamily="34" charset="0"/>
          </a:endParaRPr>
        </a:p>
      </dgm:t>
    </dgm:pt>
    <dgm:pt modelId="{209D770D-CE7A-4BF3-A232-240DD7507F46}">
      <dgm:prSet phldrT="[Text]" phldr="0" custT="1"/>
      <dgm:spPr/>
      <dgm:t>
        <a:bodyPr/>
        <a:lstStyle/>
        <a:p>
          <a:r>
            <a:rPr lang="en-US" sz="1400">
              <a:latin typeface="Avenir Next LT Pro" panose="020B0504020202020204" pitchFamily="34" charset="0"/>
            </a:rPr>
            <a:t>State presents decision with rationale back to Advisory Committee </a:t>
          </a:r>
        </a:p>
      </dgm:t>
    </dgm:pt>
    <dgm:pt modelId="{D3E2F2BE-72FB-462F-94C4-0E01BD134F2D}" type="parTrans" cxnId="{D43D24AA-DA3D-45C4-8C70-463802EEB6BC}">
      <dgm:prSet/>
      <dgm:spPr/>
      <dgm:t>
        <a:bodyPr/>
        <a:lstStyle/>
        <a:p>
          <a:endParaRPr lang="en-US" sz="3200">
            <a:latin typeface="Avenir Next LT Pro" panose="020B0504020202020204" pitchFamily="34" charset="0"/>
          </a:endParaRPr>
        </a:p>
      </dgm:t>
    </dgm:pt>
    <dgm:pt modelId="{30685BC5-15B6-4D03-8D59-6BEC452EE718}" type="sibTrans" cxnId="{D43D24AA-DA3D-45C4-8C70-463802EEB6BC}">
      <dgm:prSet/>
      <dgm:spPr/>
      <dgm:t>
        <a:bodyPr/>
        <a:lstStyle/>
        <a:p>
          <a:endParaRPr lang="en-US" sz="3200">
            <a:latin typeface="Avenir Next LT Pro" panose="020B0504020202020204" pitchFamily="34" charset="0"/>
          </a:endParaRPr>
        </a:p>
      </dgm:t>
    </dgm:pt>
    <dgm:pt modelId="{A3D88131-ED0E-456F-8A0F-D96D4112DF65}">
      <dgm:prSet phldrT="[Text]" phldr="0" custT="1"/>
      <dgm:spPr/>
      <dgm:t>
        <a:bodyPr/>
        <a:lstStyle/>
        <a:p>
          <a:pPr rtl="0"/>
          <a:r>
            <a:rPr lang="en-US" sz="1400">
              <a:latin typeface="Avenir Next LT Pro"/>
            </a:rPr>
            <a:t>Members can provide ongoing feedback on decision-making to state team at any time</a:t>
          </a:r>
        </a:p>
      </dgm:t>
    </dgm:pt>
    <dgm:pt modelId="{3E54D19E-6603-477B-B5E7-F041D5567FA3}" type="parTrans" cxnId="{C29B5D47-5C08-4FB9-9E6A-FF76C77DF000}">
      <dgm:prSet/>
      <dgm:spPr/>
      <dgm:t>
        <a:bodyPr/>
        <a:lstStyle/>
        <a:p>
          <a:endParaRPr lang="en-US" sz="3200">
            <a:latin typeface="Avenir Next LT Pro" panose="020B0504020202020204" pitchFamily="34" charset="0"/>
          </a:endParaRPr>
        </a:p>
      </dgm:t>
    </dgm:pt>
    <dgm:pt modelId="{B65D27F0-7816-4F65-A8D2-498BFFCB36E9}" type="sibTrans" cxnId="{C29B5D47-5C08-4FB9-9E6A-FF76C77DF000}">
      <dgm:prSet/>
      <dgm:spPr/>
      <dgm:t>
        <a:bodyPr/>
        <a:lstStyle/>
        <a:p>
          <a:endParaRPr lang="en-US" sz="3200">
            <a:latin typeface="Avenir Next LT Pro" panose="020B0504020202020204" pitchFamily="34" charset="0"/>
          </a:endParaRPr>
        </a:p>
      </dgm:t>
    </dgm:pt>
    <dgm:pt modelId="{EC4F9F34-9DD7-4D96-8DEC-B5579C67129C}" type="pres">
      <dgm:prSet presAssocID="{B25F2B28-6DA2-4D05-8789-E12E5B922B75}" presName="Name0" presStyleCnt="0">
        <dgm:presLayoutVars>
          <dgm:dir/>
          <dgm:resizeHandles val="exact"/>
        </dgm:presLayoutVars>
      </dgm:prSet>
      <dgm:spPr/>
    </dgm:pt>
    <dgm:pt modelId="{F3A87AD2-6B5D-4F6D-B7A0-4F4A39A75BC4}" type="pres">
      <dgm:prSet presAssocID="{B25F2B28-6DA2-4D05-8789-E12E5B922B75}" presName="cycle" presStyleCnt="0"/>
      <dgm:spPr/>
    </dgm:pt>
    <dgm:pt modelId="{FD57FFBD-577F-40DF-8C9C-E1E0EAF40909}" type="pres">
      <dgm:prSet presAssocID="{42E9A38E-6448-4523-8AA1-623A0676CA48}" presName="nodeFirstNode" presStyleLbl="node1" presStyleIdx="0" presStyleCnt="5">
        <dgm:presLayoutVars>
          <dgm:bulletEnabled val="1"/>
        </dgm:presLayoutVars>
      </dgm:prSet>
      <dgm:spPr/>
    </dgm:pt>
    <dgm:pt modelId="{E8DEE85D-757F-4355-9A45-A81B06012116}" type="pres">
      <dgm:prSet presAssocID="{386398F3-78D5-436F-9C77-8BD5173F3722}" presName="sibTransFirstNode" presStyleLbl="bgShp" presStyleIdx="0" presStyleCnt="1"/>
      <dgm:spPr/>
    </dgm:pt>
    <dgm:pt modelId="{599213EC-DFCD-4EC2-A4AA-18665BF5E0A0}" type="pres">
      <dgm:prSet presAssocID="{8F9D7DDA-0006-403A-9444-65CEFE59C6E8}" presName="nodeFollowingNodes" presStyleLbl="node1" presStyleIdx="1" presStyleCnt="5">
        <dgm:presLayoutVars>
          <dgm:bulletEnabled val="1"/>
        </dgm:presLayoutVars>
      </dgm:prSet>
      <dgm:spPr/>
    </dgm:pt>
    <dgm:pt modelId="{BC9F057D-5198-41E5-9441-A2178CDF37C7}" type="pres">
      <dgm:prSet presAssocID="{54FBF066-A7BD-4D20-9297-F60233031F65}" presName="nodeFollowingNodes" presStyleLbl="node1" presStyleIdx="2" presStyleCnt="5">
        <dgm:presLayoutVars>
          <dgm:bulletEnabled val="1"/>
        </dgm:presLayoutVars>
      </dgm:prSet>
      <dgm:spPr/>
    </dgm:pt>
    <dgm:pt modelId="{7E96F3E4-9309-4210-873D-4521AA3F21FD}" type="pres">
      <dgm:prSet presAssocID="{209D770D-CE7A-4BF3-A232-240DD7507F46}" presName="nodeFollowingNodes" presStyleLbl="node1" presStyleIdx="3" presStyleCnt="5">
        <dgm:presLayoutVars>
          <dgm:bulletEnabled val="1"/>
        </dgm:presLayoutVars>
      </dgm:prSet>
      <dgm:spPr/>
    </dgm:pt>
    <dgm:pt modelId="{17B4A088-5FB2-41C4-8138-98CDC5F2AE6C}" type="pres">
      <dgm:prSet presAssocID="{A3D88131-ED0E-456F-8A0F-D96D4112DF65}" presName="nodeFollowingNodes" presStyleLbl="node1" presStyleIdx="4" presStyleCnt="5">
        <dgm:presLayoutVars>
          <dgm:bulletEnabled val="1"/>
        </dgm:presLayoutVars>
      </dgm:prSet>
      <dgm:spPr/>
    </dgm:pt>
  </dgm:ptLst>
  <dgm:cxnLst>
    <dgm:cxn modelId="{7EFAA624-446D-4B1B-888F-CE5FE0AB1685}" type="presOf" srcId="{A3D88131-ED0E-456F-8A0F-D96D4112DF65}" destId="{17B4A088-5FB2-41C4-8138-98CDC5F2AE6C}" srcOrd="0" destOrd="0" presId="urn:microsoft.com/office/officeart/2005/8/layout/cycle3"/>
    <dgm:cxn modelId="{48D9905F-F8A9-4D1A-B31C-D9C5DA3D7C11}" type="presOf" srcId="{8F9D7DDA-0006-403A-9444-65CEFE59C6E8}" destId="{599213EC-DFCD-4EC2-A4AA-18665BF5E0A0}" srcOrd="0" destOrd="0" presId="urn:microsoft.com/office/officeart/2005/8/layout/cycle3"/>
    <dgm:cxn modelId="{C29B5D47-5C08-4FB9-9E6A-FF76C77DF000}" srcId="{B25F2B28-6DA2-4D05-8789-E12E5B922B75}" destId="{A3D88131-ED0E-456F-8A0F-D96D4112DF65}" srcOrd="4" destOrd="0" parTransId="{3E54D19E-6603-477B-B5E7-F041D5567FA3}" sibTransId="{B65D27F0-7816-4F65-A8D2-498BFFCB36E9}"/>
    <dgm:cxn modelId="{39CA4F4F-506B-407C-A16B-304C44CC0DB0}" type="presOf" srcId="{42E9A38E-6448-4523-8AA1-623A0676CA48}" destId="{FD57FFBD-577F-40DF-8C9C-E1E0EAF40909}" srcOrd="0" destOrd="0" presId="urn:microsoft.com/office/officeart/2005/8/layout/cycle3"/>
    <dgm:cxn modelId="{E002BA73-5C97-441D-B197-F26E1FDA78E3}" srcId="{B25F2B28-6DA2-4D05-8789-E12E5B922B75}" destId="{8F9D7DDA-0006-403A-9444-65CEFE59C6E8}" srcOrd="1" destOrd="0" parTransId="{40B764F8-6775-4997-8E61-7B73B03A6BDF}" sibTransId="{151E7B5F-D0BB-4689-BB5C-4C38992A0ACA}"/>
    <dgm:cxn modelId="{07D1C876-7C51-4824-A78B-E16D85CBCD2F}" srcId="{B25F2B28-6DA2-4D05-8789-E12E5B922B75}" destId="{54FBF066-A7BD-4D20-9297-F60233031F65}" srcOrd="2" destOrd="0" parTransId="{13ACF30C-5439-4D91-92CD-43BFB97EECF3}" sibTransId="{63BFCF37-2250-4B03-9F42-93CC60414D52}"/>
    <dgm:cxn modelId="{8EDEEBA1-19E8-4DD3-A8CD-E50096C02FC3}" type="presOf" srcId="{209D770D-CE7A-4BF3-A232-240DD7507F46}" destId="{7E96F3E4-9309-4210-873D-4521AA3F21FD}" srcOrd="0" destOrd="0" presId="urn:microsoft.com/office/officeart/2005/8/layout/cycle3"/>
    <dgm:cxn modelId="{D43D24AA-DA3D-45C4-8C70-463802EEB6BC}" srcId="{B25F2B28-6DA2-4D05-8789-E12E5B922B75}" destId="{209D770D-CE7A-4BF3-A232-240DD7507F46}" srcOrd="3" destOrd="0" parTransId="{D3E2F2BE-72FB-462F-94C4-0E01BD134F2D}" sibTransId="{30685BC5-15B6-4D03-8D59-6BEC452EE718}"/>
    <dgm:cxn modelId="{8C092FB1-DC83-4E4D-8A73-58C8648ECFEA}" type="presOf" srcId="{54FBF066-A7BD-4D20-9297-F60233031F65}" destId="{BC9F057D-5198-41E5-9441-A2178CDF37C7}" srcOrd="0" destOrd="0" presId="urn:microsoft.com/office/officeart/2005/8/layout/cycle3"/>
    <dgm:cxn modelId="{EEC83EB8-41B9-4B05-A646-E23E99098D08}" srcId="{B25F2B28-6DA2-4D05-8789-E12E5B922B75}" destId="{42E9A38E-6448-4523-8AA1-623A0676CA48}" srcOrd="0" destOrd="0" parTransId="{03F07574-1F49-4CE7-B47B-896CD5A69906}" sibTransId="{386398F3-78D5-436F-9C77-8BD5173F3722}"/>
    <dgm:cxn modelId="{A2C13EF2-D988-42AD-9060-CB1D9D0E04C7}" type="presOf" srcId="{386398F3-78D5-436F-9C77-8BD5173F3722}" destId="{E8DEE85D-757F-4355-9A45-A81B06012116}" srcOrd="0" destOrd="0" presId="urn:microsoft.com/office/officeart/2005/8/layout/cycle3"/>
    <dgm:cxn modelId="{B0CFBEF4-D42B-4E9B-9AA0-318D66CF8A6C}" type="presOf" srcId="{B25F2B28-6DA2-4D05-8789-E12E5B922B75}" destId="{EC4F9F34-9DD7-4D96-8DEC-B5579C67129C}" srcOrd="0" destOrd="0" presId="urn:microsoft.com/office/officeart/2005/8/layout/cycle3"/>
    <dgm:cxn modelId="{C6F07BB5-5695-4F27-9201-FCF8558C61A9}" type="presParOf" srcId="{EC4F9F34-9DD7-4D96-8DEC-B5579C67129C}" destId="{F3A87AD2-6B5D-4F6D-B7A0-4F4A39A75BC4}" srcOrd="0" destOrd="0" presId="urn:microsoft.com/office/officeart/2005/8/layout/cycle3"/>
    <dgm:cxn modelId="{DEC2C5A5-9ED2-4F0F-B9BA-7804FBD85185}" type="presParOf" srcId="{F3A87AD2-6B5D-4F6D-B7A0-4F4A39A75BC4}" destId="{FD57FFBD-577F-40DF-8C9C-E1E0EAF40909}" srcOrd="0" destOrd="0" presId="urn:microsoft.com/office/officeart/2005/8/layout/cycle3"/>
    <dgm:cxn modelId="{89C9E5AD-9DE2-48BB-8097-B3480548D628}" type="presParOf" srcId="{F3A87AD2-6B5D-4F6D-B7A0-4F4A39A75BC4}" destId="{E8DEE85D-757F-4355-9A45-A81B06012116}" srcOrd="1" destOrd="0" presId="urn:microsoft.com/office/officeart/2005/8/layout/cycle3"/>
    <dgm:cxn modelId="{6740CED7-4ACB-4D6C-84A9-0D971A3BA2D8}" type="presParOf" srcId="{F3A87AD2-6B5D-4F6D-B7A0-4F4A39A75BC4}" destId="{599213EC-DFCD-4EC2-A4AA-18665BF5E0A0}" srcOrd="2" destOrd="0" presId="urn:microsoft.com/office/officeart/2005/8/layout/cycle3"/>
    <dgm:cxn modelId="{1C8CDDF6-8CB9-44DC-843A-944BF57C4F22}" type="presParOf" srcId="{F3A87AD2-6B5D-4F6D-B7A0-4F4A39A75BC4}" destId="{BC9F057D-5198-41E5-9441-A2178CDF37C7}" srcOrd="3" destOrd="0" presId="urn:microsoft.com/office/officeart/2005/8/layout/cycle3"/>
    <dgm:cxn modelId="{A2CF013D-1E35-47F5-BB9A-8517939460DC}" type="presParOf" srcId="{F3A87AD2-6B5D-4F6D-B7A0-4F4A39A75BC4}" destId="{7E96F3E4-9309-4210-873D-4521AA3F21FD}" srcOrd="4" destOrd="0" presId="urn:microsoft.com/office/officeart/2005/8/layout/cycle3"/>
    <dgm:cxn modelId="{F9B27B62-B176-45E1-9C3B-8DBF63C41906}" type="presParOf" srcId="{F3A87AD2-6B5D-4F6D-B7A0-4F4A39A75BC4}" destId="{17B4A088-5FB2-41C4-8138-98CDC5F2AE6C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E51CEF-AA0F-4F41-BF85-D73EF9599319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142ACF0-A2FD-48BC-970E-75EAEF43A19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latin typeface="Avenir Next LT Pro" panose="020B0504020202020204" pitchFamily="34" charset="0"/>
            </a:rPr>
            <a:t>Frequency: Monthly </a:t>
          </a:r>
        </a:p>
      </dgm:t>
    </dgm:pt>
    <dgm:pt modelId="{954F1B18-307F-4C7D-AF17-55B9B5995521}" type="parTrans" cxnId="{431A3AA2-2525-4372-9315-D151CCBB21DC}">
      <dgm:prSet/>
      <dgm:spPr/>
      <dgm:t>
        <a:bodyPr/>
        <a:lstStyle/>
        <a:p>
          <a:endParaRPr lang="en-US">
            <a:latin typeface="Avenir Next LT Pro" panose="020B0504020202020204" pitchFamily="34" charset="0"/>
          </a:endParaRPr>
        </a:p>
      </dgm:t>
    </dgm:pt>
    <dgm:pt modelId="{77D8320A-EEC7-4C5A-A7C5-80118C8DE7C8}" type="sibTrans" cxnId="{431A3AA2-2525-4372-9315-D151CCBB21DC}">
      <dgm:prSet/>
      <dgm:spPr/>
      <dgm:t>
        <a:bodyPr/>
        <a:lstStyle/>
        <a:p>
          <a:endParaRPr lang="en-US">
            <a:latin typeface="Avenir Next LT Pro" panose="020B0504020202020204" pitchFamily="34" charset="0"/>
          </a:endParaRPr>
        </a:p>
      </dgm:t>
    </dgm:pt>
    <dgm:pt modelId="{10F8423F-CE30-4E4C-8B58-32E55268CC6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latin typeface="Avenir Next LT Pro" panose="020B0504020202020204" pitchFamily="34" charset="0"/>
            </a:rPr>
            <a:t>Format: Virtual </a:t>
          </a:r>
        </a:p>
      </dgm:t>
    </dgm:pt>
    <dgm:pt modelId="{B980E110-E779-4DCB-AD85-25BF2238AC5A}" type="parTrans" cxnId="{8206D9AF-A8B3-44E9-AB60-B565C5ADBE92}">
      <dgm:prSet/>
      <dgm:spPr/>
      <dgm:t>
        <a:bodyPr/>
        <a:lstStyle/>
        <a:p>
          <a:endParaRPr lang="en-US">
            <a:latin typeface="Avenir Next LT Pro" panose="020B0504020202020204" pitchFamily="34" charset="0"/>
          </a:endParaRPr>
        </a:p>
      </dgm:t>
    </dgm:pt>
    <dgm:pt modelId="{81DCCD71-EF2E-4048-B73F-309C97B7FE56}" type="sibTrans" cxnId="{8206D9AF-A8B3-44E9-AB60-B565C5ADBE92}">
      <dgm:prSet/>
      <dgm:spPr/>
      <dgm:t>
        <a:bodyPr/>
        <a:lstStyle/>
        <a:p>
          <a:endParaRPr lang="en-US">
            <a:latin typeface="Avenir Next LT Pro" panose="020B0504020202020204" pitchFamily="34" charset="0"/>
          </a:endParaRPr>
        </a:p>
      </dgm:t>
    </dgm:pt>
    <dgm:pt modelId="{2C44A2F7-2D4B-4305-91A0-DFE236DA00B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latin typeface="Avenir Next LT Pro" panose="020B0504020202020204" pitchFamily="34" charset="0"/>
            </a:rPr>
            <a:t>Tenure: Spanning Design Phase</a:t>
          </a:r>
        </a:p>
      </dgm:t>
    </dgm:pt>
    <dgm:pt modelId="{F722450D-F5EA-4AD1-9B48-6EB683715BE6}" type="parTrans" cxnId="{DA6A759F-43F8-4475-A401-31BAED50F56B}">
      <dgm:prSet/>
      <dgm:spPr/>
      <dgm:t>
        <a:bodyPr/>
        <a:lstStyle/>
        <a:p>
          <a:endParaRPr lang="en-US">
            <a:latin typeface="Avenir Next LT Pro" panose="020B0504020202020204" pitchFamily="34" charset="0"/>
          </a:endParaRPr>
        </a:p>
      </dgm:t>
    </dgm:pt>
    <dgm:pt modelId="{CEC6D337-BC9A-472D-A086-B4E2EEAE8F2F}" type="sibTrans" cxnId="{DA6A759F-43F8-4475-A401-31BAED50F56B}">
      <dgm:prSet/>
      <dgm:spPr/>
      <dgm:t>
        <a:bodyPr/>
        <a:lstStyle/>
        <a:p>
          <a:endParaRPr lang="en-US">
            <a:latin typeface="Avenir Next LT Pro" panose="020B0504020202020204" pitchFamily="34" charset="0"/>
          </a:endParaRPr>
        </a:p>
      </dgm:t>
    </dgm:pt>
    <dgm:pt modelId="{9902D680-7E8A-4412-83AD-4E24146B6C81}" type="pres">
      <dgm:prSet presAssocID="{C5E51CEF-AA0F-4F41-BF85-D73EF9599319}" presName="root" presStyleCnt="0">
        <dgm:presLayoutVars>
          <dgm:dir/>
          <dgm:resizeHandles val="exact"/>
        </dgm:presLayoutVars>
      </dgm:prSet>
      <dgm:spPr/>
    </dgm:pt>
    <dgm:pt modelId="{3AD40BA1-7EC5-4C92-8393-34FCAD3AE127}" type="pres">
      <dgm:prSet presAssocID="{3142ACF0-A2FD-48BC-970E-75EAEF43A198}" presName="compNode" presStyleCnt="0"/>
      <dgm:spPr/>
    </dgm:pt>
    <dgm:pt modelId="{ECA61132-B432-4581-9320-82CBE42E2751}" type="pres">
      <dgm:prSet presAssocID="{3142ACF0-A2FD-48BC-970E-75EAEF43A198}" presName="bgRect" presStyleLbl="bgShp" presStyleIdx="0" presStyleCnt="3"/>
      <dgm:spPr/>
    </dgm:pt>
    <dgm:pt modelId="{92D34BE3-F0A5-4C84-82B2-9683679E4761}" type="pres">
      <dgm:prSet presAssocID="{3142ACF0-A2FD-48BC-970E-75EAEF43A198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thly calendar"/>
        </a:ext>
      </dgm:extLst>
    </dgm:pt>
    <dgm:pt modelId="{E574808A-E005-4243-B625-B6C1467B12AB}" type="pres">
      <dgm:prSet presAssocID="{3142ACF0-A2FD-48BC-970E-75EAEF43A198}" presName="spaceRect" presStyleCnt="0"/>
      <dgm:spPr/>
    </dgm:pt>
    <dgm:pt modelId="{D5BF51FB-24E9-4845-8BA6-55E4FE0E1D73}" type="pres">
      <dgm:prSet presAssocID="{3142ACF0-A2FD-48BC-970E-75EAEF43A198}" presName="parTx" presStyleLbl="revTx" presStyleIdx="0" presStyleCnt="3">
        <dgm:presLayoutVars>
          <dgm:chMax val="0"/>
          <dgm:chPref val="0"/>
        </dgm:presLayoutVars>
      </dgm:prSet>
      <dgm:spPr/>
    </dgm:pt>
    <dgm:pt modelId="{4510EA16-EE0B-45A7-A6B9-74732D83C89E}" type="pres">
      <dgm:prSet presAssocID="{77D8320A-EEC7-4C5A-A7C5-80118C8DE7C8}" presName="sibTrans" presStyleCnt="0"/>
      <dgm:spPr/>
    </dgm:pt>
    <dgm:pt modelId="{16EDE873-8A22-484F-B23A-060823AA5926}" type="pres">
      <dgm:prSet presAssocID="{10F8423F-CE30-4E4C-8B58-32E55268CC65}" presName="compNode" presStyleCnt="0"/>
      <dgm:spPr/>
    </dgm:pt>
    <dgm:pt modelId="{E538C3A5-68BE-482B-9013-A02370114732}" type="pres">
      <dgm:prSet presAssocID="{10F8423F-CE30-4E4C-8B58-32E55268CC65}" presName="bgRect" presStyleLbl="bgShp" presStyleIdx="1" presStyleCnt="3"/>
      <dgm:spPr/>
    </dgm:pt>
    <dgm:pt modelId="{B2C9893B-6C5A-4E19-8DCE-D54F04EA16D3}" type="pres">
      <dgm:prSet presAssocID="{10F8423F-CE30-4E4C-8B58-32E55268CC65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pper board"/>
        </a:ext>
      </dgm:extLst>
    </dgm:pt>
    <dgm:pt modelId="{F24CDC86-E828-4622-804E-EFE2E325991E}" type="pres">
      <dgm:prSet presAssocID="{10F8423F-CE30-4E4C-8B58-32E55268CC65}" presName="spaceRect" presStyleCnt="0"/>
      <dgm:spPr/>
    </dgm:pt>
    <dgm:pt modelId="{EFC88815-4F5C-4EB8-BC14-E893BBE3723B}" type="pres">
      <dgm:prSet presAssocID="{10F8423F-CE30-4E4C-8B58-32E55268CC65}" presName="parTx" presStyleLbl="revTx" presStyleIdx="1" presStyleCnt="3">
        <dgm:presLayoutVars>
          <dgm:chMax val="0"/>
          <dgm:chPref val="0"/>
        </dgm:presLayoutVars>
      </dgm:prSet>
      <dgm:spPr/>
    </dgm:pt>
    <dgm:pt modelId="{7F2092AD-344A-456D-A494-A080833FF221}" type="pres">
      <dgm:prSet presAssocID="{81DCCD71-EF2E-4048-B73F-309C97B7FE56}" presName="sibTrans" presStyleCnt="0"/>
      <dgm:spPr/>
    </dgm:pt>
    <dgm:pt modelId="{1F0868AE-C397-4F20-B43F-596DC2DB23AE}" type="pres">
      <dgm:prSet presAssocID="{2C44A2F7-2D4B-4305-91A0-DFE236DA00B7}" presName="compNode" presStyleCnt="0"/>
      <dgm:spPr/>
    </dgm:pt>
    <dgm:pt modelId="{F0D3FFF6-AF58-4055-B778-40A5138F3AB7}" type="pres">
      <dgm:prSet presAssocID="{2C44A2F7-2D4B-4305-91A0-DFE236DA00B7}" presName="bgRect" presStyleLbl="bgShp" presStyleIdx="2" presStyleCnt="3"/>
      <dgm:spPr/>
    </dgm:pt>
    <dgm:pt modelId="{8E70372E-66D7-4078-9B72-BFB862669DE6}" type="pres">
      <dgm:prSet presAssocID="{2C44A2F7-2D4B-4305-91A0-DFE236DA00B7}" presName="iconRect" presStyleLbl="node1" presStyleIdx="2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tch with solid fill"/>
        </a:ext>
      </dgm:extLst>
    </dgm:pt>
    <dgm:pt modelId="{0D92A580-EAC5-4A41-BD59-9E41F3272BC4}" type="pres">
      <dgm:prSet presAssocID="{2C44A2F7-2D4B-4305-91A0-DFE236DA00B7}" presName="spaceRect" presStyleCnt="0"/>
      <dgm:spPr/>
    </dgm:pt>
    <dgm:pt modelId="{DD9944BD-65B8-41DA-A5FC-2EC00AD338C7}" type="pres">
      <dgm:prSet presAssocID="{2C44A2F7-2D4B-4305-91A0-DFE236DA00B7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53FE50D-18A9-49D2-99DD-22824BC962EA}" type="presOf" srcId="{3142ACF0-A2FD-48BC-970E-75EAEF43A198}" destId="{D5BF51FB-24E9-4845-8BA6-55E4FE0E1D73}" srcOrd="0" destOrd="0" presId="urn:microsoft.com/office/officeart/2018/2/layout/IconVerticalSolidList"/>
    <dgm:cxn modelId="{7B606778-052A-46EA-9F0D-EAF9B8827C72}" type="presOf" srcId="{C5E51CEF-AA0F-4F41-BF85-D73EF9599319}" destId="{9902D680-7E8A-4412-83AD-4E24146B6C81}" srcOrd="0" destOrd="0" presId="urn:microsoft.com/office/officeart/2018/2/layout/IconVerticalSolidList"/>
    <dgm:cxn modelId="{69B29490-DA98-466E-A15F-C5082A15279C}" type="presOf" srcId="{10F8423F-CE30-4E4C-8B58-32E55268CC65}" destId="{EFC88815-4F5C-4EB8-BC14-E893BBE3723B}" srcOrd="0" destOrd="0" presId="urn:microsoft.com/office/officeart/2018/2/layout/IconVerticalSolidList"/>
    <dgm:cxn modelId="{C021E392-2ACC-473F-B7F8-C80D3D0174B8}" type="presOf" srcId="{2C44A2F7-2D4B-4305-91A0-DFE236DA00B7}" destId="{DD9944BD-65B8-41DA-A5FC-2EC00AD338C7}" srcOrd="0" destOrd="0" presId="urn:microsoft.com/office/officeart/2018/2/layout/IconVerticalSolidList"/>
    <dgm:cxn modelId="{DA6A759F-43F8-4475-A401-31BAED50F56B}" srcId="{C5E51CEF-AA0F-4F41-BF85-D73EF9599319}" destId="{2C44A2F7-2D4B-4305-91A0-DFE236DA00B7}" srcOrd="2" destOrd="0" parTransId="{F722450D-F5EA-4AD1-9B48-6EB683715BE6}" sibTransId="{CEC6D337-BC9A-472D-A086-B4E2EEAE8F2F}"/>
    <dgm:cxn modelId="{431A3AA2-2525-4372-9315-D151CCBB21DC}" srcId="{C5E51CEF-AA0F-4F41-BF85-D73EF9599319}" destId="{3142ACF0-A2FD-48BC-970E-75EAEF43A198}" srcOrd="0" destOrd="0" parTransId="{954F1B18-307F-4C7D-AF17-55B9B5995521}" sibTransId="{77D8320A-EEC7-4C5A-A7C5-80118C8DE7C8}"/>
    <dgm:cxn modelId="{8206D9AF-A8B3-44E9-AB60-B565C5ADBE92}" srcId="{C5E51CEF-AA0F-4F41-BF85-D73EF9599319}" destId="{10F8423F-CE30-4E4C-8B58-32E55268CC65}" srcOrd="1" destOrd="0" parTransId="{B980E110-E779-4DCB-AD85-25BF2238AC5A}" sibTransId="{81DCCD71-EF2E-4048-B73F-309C97B7FE56}"/>
    <dgm:cxn modelId="{0748D2F5-5CA7-4052-B671-EA674D62A6FC}" type="presParOf" srcId="{9902D680-7E8A-4412-83AD-4E24146B6C81}" destId="{3AD40BA1-7EC5-4C92-8393-34FCAD3AE127}" srcOrd="0" destOrd="0" presId="urn:microsoft.com/office/officeart/2018/2/layout/IconVerticalSolidList"/>
    <dgm:cxn modelId="{4F2C2844-4A76-4F3E-AB17-C05D71C738D5}" type="presParOf" srcId="{3AD40BA1-7EC5-4C92-8393-34FCAD3AE127}" destId="{ECA61132-B432-4581-9320-82CBE42E2751}" srcOrd="0" destOrd="0" presId="urn:microsoft.com/office/officeart/2018/2/layout/IconVerticalSolidList"/>
    <dgm:cxn modelId="{2FB6206C-3678-4FD9-A047-0510BC61C7A5}" type="presParOf" srcId="{3AD40BA1-7EC5-4C92-8393-34FCAD3AE127}" destId="{92D34BE3-F0A5-4C84-82B2-9683679E4761}" srcOrd="1" destOrd="0" presId="urn:microsoft.com/office/officeart/2018/2/layout/IconVerticalSolidList"/>
    <dgm:cxn modelId="{F26E2999-B53C-4AAE-BD7D-D954AD06638D}" type="presParOf" srcId="{3AD40BA1-7EC5-4C92-8393-34FCAD3AE127}" destId="{E574808A-E005-4243-B625-B6C1467B12AB}" srcOrd="2" destOrd="0" presId="urn:microsoft.com/office/officeart/2018/2/layout/IconVerticalSolidList"/>
    <dgm:cxn modelId="{B3B0E0FE-27AB-4D54-8BFA-E78434614251}" type="presParOf" srcId="{3AD40BA1-7EC5-4C92-8393-34FCAD3AE127}" destId="{D5BF51FB-24E9-4845-8BA6-55E4FE0E1D73}" srcOrd="3" destOrd="0" presId="urn:microsoft.com/office/officeart/2018/2/layout/IconVerticalSolidList"/>
    <dgm:cxn modelId="{65C8692D-7EDB-4C28-AF2C-0E106FEDB33D}" type="presParOf" srcId="{9902D680-7E8A-4412-83AD-4E24146B6C81}" destId="{4510EA16-EE0B-45A7-A6B9-74732D83C89E}" srcOrd="1" destOrd="0" presId="urn:microsoft.com/office/officeart/2018/2/layout/IconVerticalSolidList"/>
    <dgm:cxn modelId="{90D8095A-2E86-498B-BD2F-5D5EE691B287}" type="presParOf" srcId="{9902D680-7E8A-4412-83AD-4E24146B6C81}" destId="{16EDE873-8A22-484F-B23A-060823AA5926}" srcOrd="2" destOrd="0" presId="urn:microsoft.com/office/officeart/2018/2/layout/IconVerticalSolidList"/>
    <dgm:cxn modelId="{9E540604-B4DB-417F-A309-129FC5EF3E6E}" type="presParOf" srcId="{16EDE873-8A22-484F-B23A-060823AA5926}" destId="{E538C3A5-68BE-482B-9013-A02370114732}" srcOrd="0" destOrd="0" presId="urn:microsoft.com/office/officeart/2018/2/layout/IconVerticalSolidList"/>
    <dgm:cxn modelId="{5E2C83D1-7562-4580-B8BB-0BC4696ACEBB}" type="presParOf" srcId="{16EDE873-8A22-484F-B23A-060823AA5926}" destId="{B2C9893B-6C5A-4E19-8DCE-D54F04EA16D3}" srcOrd="1" destOrd="0" presId="urn:microsoft.com/office/officeart/2018/2/layout/IconVerticalSolidList"/>
    <dgm:cxn modelId="{30BFA60C-E721-4ED8-AC4E-26BEA085BF51}" type="presParOf" srcId="{16EDE873-8A22-484F-B23A-060823AA5926}" destId="{F24CDC86-E828-4622-804E-EFE2E325991E}" srcOrd="2" destOrd="0" presId="urn:microsoft.com/office/officeart/2018/2/layout/IconVerticalSolidList"/>
    <dgm:cxn modelId="{451AEEC5-CDA2-4D43-9CAD-7331D69857CB}" type="presParOf" srcId="{16EDE873-8A22-484F-B23A-060823AA5926}" destId="{EFC88815-4F5C-4EB8-BC14-E893BBE3723B}" srcOrd="3" destOrd="0" presId="urn:microsoft.com/office/officeart/2018/2/layout/IconVerticalSolidList"/>
    <dgm:cxn modelId="{AD43B940-9DE0-4F10-91B2-04BB1900C8EE}" type="presParOf" srcId="{9902D680-7E8A-4412-83AD-4E24146B6C81}" destId="{7F2092AD-344A-456D-A494-A080833FF221}" srcOrd="3" destOrd="0" presId="urn:microsoft.com/office/officeart/2018/2/layout/IconVerticalSolidList"/>
    <dgm:cxn modelId="{472E33E5-6D24-4247-8657-8290E754415E}" type="presParOf" srcId="{9902D680-7E8A-4412-83AD-4E24146B6C81}" destId="{1F0868AE-C397-4F20-B43F-596DC2DB23AE}" srcOrd="4" destOrd="0" presId="urn:microsoft.com/office/officeart/2018/2/layout/IconVerticalSolidList"/>
    <dgm:cxn modelId="{8B0B1C02-3EC4-4812-8DBF-2C88A761BAA6}" type="presParOf" srcId="{1F0868AE-C397-4F20-B43F-596DC2DB23AE}" destId="{F0D3FFF6-AF58-4055-B778-40A5138F3AB7}" srcOrd="0" destOrd="0" presId="urn:microsoft.com/office/officeart/2018/2/layout/IconVerticalSolidList"/>
    <dgm:cxn modelId="{D8CDF044-5348-4F4C-8331-C6D844BBA1D1}" type="presParOf" srcId="{1F0868AE-C397-4F20-B43F-596DC2DB23AE}" destId="{8E70372E-66D7-4078-9B72-BFB862669DE6}" srcOrd="1" destOrd="0" presId="urn:microsoft.com/office/officeart/2018/2/layout/IconVerticalSolidList"/>
    <dgm:cxn modelId="{D9BD2AB8-FEA0-4EC4-B55B-FEFEF8048BB9}" type="presParOf" srcId="{1F0868AE-C397-4F20-B43F-596DC2DB23AE}" destId="{0D92A580-EAC5-4A41-BD59-9E41F3272BC4}" srcOrd="2" destOrd="0" presId="urn:microsoft.com/office/officeart/2018/2/layout/IconVerticalSolidList"/>
    <dgm:cxn modelId="{64283B56-8303-4E0D-9A1D-15D749EFC367}" type="presParOf" srcId="{1F0868AE-C397-4F20-B43F-596DC2DB23AE}" destId="{DD9944BD-65B8-41DA-A5FC-2EC00AD338C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4C7A5B-ABCD-40FB-8D5C-22DF939F738E}">
      <dsp:nvSpPr>
        <dsp:cNvPr id="0" name=""/>
        <dsp:cNvSpPr/>
      </dsp:nvSpPr>
      <dsp:spPr>
        <a:xfrm>
          <a:off x="0" y="251101"/>
          <a:ext cx="11285094" cy="718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5849" tIns="333248" rIns="87584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latin typeface="Avenir Next LT Pro" panose="020B0504020202020204" pitchFamily="34" charset="0"/>
              <a:ea typeface="Source Sans Pro" panose="020B0503030403020204" pitchFamily="34" charset="0"/>
            </a:rPr>
            <a:t>Information about Welcome Family can be shared prenatally</a:t>
          </a:r>
        </a:p>
      </dsp:txBody>
      <dsp:txXfrm>
        <a:off x="0" y="251101"/>
        <a:ext cx="11285094" cy="718200"/>
      </dsp:txXfrm>
    </dsp:sp>
    <dsp:sp modelId="{68C7BE37-58A8-4ACC-ACAC-13BF0FE29169}">
      <dsp:nvSpPr>
        <dsp:cNvPr id="0" name=""/>
        <dsp:cNvSpPr/>
      </dsp:nvSpPr>
      <dsp:spPr>
        <a:xfrm>
          <a:off x="591017" y="33839"/>
          <a:ext cx="7899565" cy="472320"/>
        </a:xfrm>
        <a:prstGeom prst="roundRect">
          <a:avLst/>
        </a:prstGeom>
        <a:solidFill>
          <a:srgbClr val="92CAD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585" tIns="0" rIns="298585" bIns="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tx1"/>
              </a:solidFill>
              <a:latin typeface="Avenir Next LT Pro"/>
              <a:ea typeface="Source Sans Pro"/>
            </a:rPr>
            <a:t>Build awareness of Welcome Family</a:t>
          </a:r>
        </a:p>
      </dsp:txBody>
      <dsp:txXfrm>
        <a:off x="614074" y="56896"/>
        <a:ext cx="7853451" cy="426206"/>
      </dsp:txXfrm>
    </dsp:sp>
    <dsp:sp modelId="{B6B1DFE4-69AC-4B33-9529-4BBB76EB9388}">
      <dsp:nvSpPr>
        <dsp:cNvPr id="0" name=""/>
        <dsp:cNvSpPr/>
      </dsp:nvSpPr>
      <dsp:spPr>
        <a:xfrm>
          <a:off x="0" y="1291861"/>
          <a:ext cx="11285094" cy="156240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875849" tIns="333248" rIns="87584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latin typeface="Avenir Next LT Pro" panose="020B0504020202020204" pitchFamily="34" charset="0"/>
              <a:ea typeface="Source Sans Pro" panose="020B0503030403020204" pitchFamily="34" charset="0"/>
            </a:rPr>
            <a:t>Typically occurs at birth hospital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latin typeface="Avenir Next LT Pro" panose="020B0504020202020204" pitchFamily="34" charset="0"/>
              <a:ea typeface="Source Sans Pro" panose="020B0503030403020204" pitchFamily="34" charset="0"/>
            </a:rPr>
            <a:t>Referring provider from the hospital can vary (e.g., nurse, nurse educator, lactation support)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latin typeface="Avenir Next LT Pro" panose="020B0504020202020204" pitchFamily="34" charset="0"/>
              <a:ea typeface="Source Sans Pro" panose="020B0503030403020204" pitchFamily="34" charset="0"/>
            </a:rPr>
            <a:t>In some settings, the Welcome Family nurse conducts rounds to introduce the program</a:t>
          </a:r>
        </a:p>
      </dsp:txBody>
      <dsp:txXfrm>
        <a:off x="0" y="1291861"/>
        <a:ext cx="11285094" cy="1562400"/>
      </dsp:txXfrm>
    </dsp:sp>
    <dsp:sp modelId="{BBA7D039-2878-4E2C-96A4-4F9E8EBBED25}">
      <dsp:nvSpPr>
        <dsp:cNvPr id="0" name=""/>
        <dsp:cNvSpPr/>
      </dsp:nvSpPr>
      <dsp:spPr>
        <a:xfrm>
          <a:off x="564254" y="1055701"/>
          <a:ext cx="7899565" cy="472320"/>
        </a:xfrm>
        <a:prstGeom prst="roundRect">
          <a:avLst/>
        </a:prstGeom>
        <a:solidFill>
          <a:srgbClr val="F2BC1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585" tIns="0" rIns="298585" bIns="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tx1"/>
              </a:solidFill>
              <a:latin typeface="Avenir Next LT Pro"/>
              <a:ea typeface="Source Sans Pro"/>
            </a:rPr>
            <a:t>Introduce Welcome Family to new caregiver</a:t>
          </a:r>
        </a:p>
      </dsp:txBody>
      <dsp:txXfrm>
        <a:off x="587311" y="1078758"/>
        <a:ext cx="7853451" cy="426206"/>
      </dsp:txXfrm>
    </dsp:sp>
    <dsp:sp modelId="{284B19E7-2ED7-4726-AFBB-CE6443D2631C}">
      <dsp:nvSpPr>
        <dsp:cNvPr id="0" name=""/>
        <dsp:cNvSpPr/>
      </dsp:nvSpPr>
      <dsp:spPr>
        <a:xfrm>
          <a:off x="0" y="3176821"/>
          <a:ext cx="11285094" cy="151200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875849" tIns="333248" rIns="87584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latin typeface="Avenir Next LT Pro" panose="020B0504020202020204" pitchFamily="34" charset="0"/>
              <a:ea typeface="Source Sans Pro" panose="020B0503030403020204" pitchFamily="34" charset="0"/>
            </a:rPr>
            <a:t>Online referral forms with basic information (e.g., caregiver name, infant date of birth, contact information)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latin typeface="Avenir Next LT Pro" panose="020B0504020202020204" pitchFamily="34" charset="0"/>
              <a:ea typeface="Source Sans Pro" panose="020B0503030403020204" pitchFamily="34" charset="0"/>
            </a:rPr>
            <a:t>If the Welcome Family nurse is making the referral, they are able to schedule the visit at that time </a:t>
          </a:r>
        </a:p>
      </dsp:txBody>
      <dsp:txXfrm>
        <a:off x="0" y="3176821"/>
        <a:ext cx="11285094" cy="1512000"/>
      </dsp:txXfrm>
    </dsp:sp>
    <dsp:sp modelId="{5E9B29E5-A249-483E-85A4-6DE733281CD6}">
      <dsp:nvSpPr>
        <dsp:cNvPr id="0" name=""/>
        <dsp:cNvSpPr/>
      </dsp:nvSpPr>
      <dsp:spPr>
        <a:xfrm>
          <a:off x="564254" y="2940661"/>
          <a:ext cx="7899565" cy="472320"/>
        </a:xfrm>
        <a:prstGeom prst="roundRect">
          <a:avLst/>
        </a:prstGeom>
        <a:solidFill>
          <a:srgbClr val="FF8F3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585" tIns="0" rIns="29858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tx1"/>
              </a:solidFill>
              <a:latin typeface="Avenir Next LT Pro"/>
              <a:ea typeface="Source Sans Pro"/>
            </a:rPr>
            <a:t>Send referral information to Welcome Family program</a:t>
          </a:r>
        </a:p>
      </dsp:txBody>
      <dsp:txXfrm>
        <a:off x="587311" y="2963718"/>
        <a:ext cx="7853451" cy="4262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DEE85D-757F-4355-9A45-A81B06012116}">
      <dsp:nvSpPr>
        <dsp:cNvPr id="0" name=""/>
        <dsp:cNvSpPr/>
      </dsp:nvSpPr>
      <dsp:spPr>
        <a:xfrm>
          <a:off x="1648217" y="-30215"/>
          <a:ext cx="4958008" cy="4958008"/>
        </a:xfrm>
        <a:prstGeom prst="circularArrow">
          <a:avLst>
            <a:gd name="adj1" fmla="val 5544"/>
            <a:gd name="adj2" fmla="val 330680"/>
            <a:gd name="adj3" fmla="val 13767961"/>
            <a:gd name="adj4" fmla="val 17390813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57FFBD-577F-40DF-8C9C-E1E0EAF40909}">
      <dsp:nvSpPr>
        <dsp:cNvPr id="0" name=""/>
        <dsp:cNvSpPr/>
      </dsp:nvSpPr>
      <dsp:spPr>
        <a:xfrm>
          <a:off x="2962409" y="1388"/>
          <a:ext cx="2329623" cy="11648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venir Next LT Pro" panose="020B0504020202020204" pitchFamily="34" charset="0"/>
            </a:rPr>
            <a:t>State proposes strategy concept to Advisory Committee </a:t>
          </a:r>
        </a:p>
      </dsp:txBody>
      <dsp:txXfrm>
        <a:off x="3019270" y="58249"/>
        <a:ext cx="2215901" cy="1051089"/>
      </dsp:txXfrm>
    </dsp:sp>
    <dsp:sp modelId="{599213EC-DFCD-4EC2-A4AA-18665BF5E0A0}">
      <dsp:nvSpPr>
        <dsp:cNvPr id="0" name=""/>
        <dsp:cNvSpPr/>
      </dsp:nvSpPr>
      <dsp:spPr>
        <a:xfrm>
          <a:off x="4973218" y="1462326"/>
          <a:ext cx="2329623" cy="11648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venir Next LT Pro" panose="020B0504020202020204" pitchFamily="34" charset="0"/>
            </a:rPr>
            <a:t>Advisory Committee provides input </a:t>
          </a:r>
        </a:p>
      </dsp:txBody>
      <dsp:txXfrm>
        <a:off x="5030079" y="1519187"/>
        <a:ext cx="2215901" cy="1051089"/>
      </dsp:txXfrm>
    </dsp:sp>
    <dsp:sp modelId="{BC9F057D-5198-41E5-9441-A2178CDF37C7}">
      <dsp:nvSpPr>
        <dsp:cNvPr id="0" name=""/>
        <dsp:cNvSpPr/>
      </dsp:nvSpPr>
      <dsp:spPr>
        <a:xfrm>
          <a:off x="4205158" y="3826173"/>
          <a:ext cx="2329623" cy="11648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venir Next LT Pro"/>
            </a:rPr>
            <a:t>State considers input and makes strategy or policy decision</a:t>
          </a:r>
        </a:p>
      </dsp:txBody>
      <dsp:txXfrm>
        <a:off x="4262019" y="3883034"/>
        <a:ext cx="2215901" cy="1051089"/>
      </dsp:txXfrm>
    </dsp:sp>
    <dsp:sp modelId="{7E96F3E4-9309-4210-873D-4521AA3F21FD}">
      <dsp:nvSpPr>
        <dsp:cNvPr id="0" name=""/>
        <dsp:cNvSpPr/>
      </dsp:nvSpPr>
      <dsp:spPr>
        <a:xfrm>
          <a:off x="1719661" y="3826173"/>
          <a:ext cx="2329623" cy="11648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venir Next LT Pro" panose="020B0504020202020204" pitchFamily="34" charset="0"/>
            </a:rPr>
            <a:t>State presents decision with rationale back to Advisory Committee </a:t>
          </a:r>
        </a:p>
      </dsp:txBody>
      <dsp:txXfrm>
        <a:off x="1776522" y="3883034"/>
        <a:ext cx="2215901" cy="1051089"/>
      </dsp:txXfrm>
    </dsp:sp>
    <dsp:sp modelId="{17B4A088-5FB2-41C4-8138-98CDC5F2AE6C}">
      <dsp:nvSpPr>
        <dsp:cNvPr id="0" name=""/>
        <dsp:cNvSpPr/>
      </dsp:nvSpPr>
      <dsp:spPr>
        <a:xfrm>
          <a:off x="951601" y="1462326"/>
          <a:ext cx="2329623" cy="11648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venir Next LT Pro"/>
            </a:rPr>
            <a:t>Members can provide ongoing feedback on decision-making to state team at any time</a:t>
          </a:r>
        </a:p>
      </dsp:txBody>
      <dsp:txXfrm>
        <a:off x="1008462" y="1519187"/>
        <a:ext cx="2215901" cy="10510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A61132-B432-4581-9320-82CBE42E2751}">
      <dsp:nvSpPr>
        <dsp:cNvPr id="0" name=""/>
        <dsp:cNvSpPr/>
      </dsp:nvSpPr>
      <dsp:spPr>
        <a:xfrm>
          <a:off x="0" y="478"/>
          <a:ext cx="5203224" cy="11199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D34BE3-F0A5-4C84-82B2-9683679E4761}">
      <dsp:nvSpPr>
        <dsp:cNvPr id="0" name=""/>
        <dsp:cNvSpPr/>
      </dsp:nvSpPr>
      <dsp:spPr>
        <a:xfrm>
          <a:off x="338796" y="252475"/>
          <a:ext cx="615993" cy="61599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BF51FB-24E9-4845-8BA6-55E4FE0E1D73}">
      <dsp:nvSpPr>
        <dsp:cNvPr id="0" name=""/>
        <dsp:cNvSpPr/>
      </dsp:nvSpPr>
      <dsp:spPr>
        <a:xfrm>
          <a:off x="1293586" y="478"/>
          <a:ext cx="3909637" cy="1119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532" tIns="118532" rIns="118532" bIns="11853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latin typeface="Avenir Next LT Pro" panose="020B0504020202020204" pitchFamily="34" charset="0"/>
            </a:rPr>
            <a:t>Frequency: Monthly </a:t>
          </a:r>
        </a:p>
      </dsp:txBody>
      <dsp:txXfrm>
        <a:off x="1293586" y="478"/>
        <a:ext cx="3909637" cy="1119988"/>
      </dsp:txXfrm>
    </dsp:sp>
    <dsp:sp modelId="{E538C3A5-68BE-482B-9013-A02370114732}">
      <dsp:nvSpPr>
        <dsp:cNvPr id="0" name=""/>
        <dsp:cNvSpPr/>
      </dsp:nvSpPr>
      <dsp:spPr>
        <a:xfrm>
          <a:off x="0" y="1400463"/>
          <a:ext cx="5203224" cy="11199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C9893B-6C5A-4E19-8DCE-D54F04EA16D3}">
      <dsp:nvSpPr>
        <dsp:cNvPr id="0" name=""/>
        <dsp:cNvSpPr/>
      </dsp:nvSpPr>
      <dsp:spPr>
        <a:xfrm>
          <a:off x="338796" y="1652461"/>
          <a:ext cx="615993" cy="61599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C88815-4F5C-4EB8-BC14-E893BBE3723B}">
      <dsp:nvSpPr>
        <dsp:cNvPr id="0" name=""/>
        <dsp:cNvSpPr/>
      </dsp:nvSpPr>
      <dsp:spPr>
        <a:xfrm>
          <a:off x="1293586" y="1400463"/>
          <a:ext cx="3909637" cy="1119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532" tIns="118532" rIns="118532" bIns="11853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latin typeface="Avenir Next LT Pro" panose="020B0504020202020204" pitchFamily="34" charset="0"/>
            </a:rPr>
            <a:t>Format: Virtual </a:t>
          </a:r>
        </a:p>
      </dsp:txBody>
      <dsp:txXfrm>
        <a:off x="1293586" y="1400463"/>
        <a:ext cx="3909637" cy="1119988"/>
      </dsp:txXfrm>
    </dsp:sp>
    <dsp:sp modelId="{F0D3FFF6-AF58-4055-B778-40A5138F3AB7}">
      <dsp:nvSpPr>
        <dsp:cNvPr id="0" name=""/>
        <dsp:cNvSpPr/>
      </dsp:nvSpPr>
      <dsp:spPr>
        <a:xfrm>
          <a:off x="0" y="2800449"/>
          <a:ext cx="5203224" cy="11199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70372E-66D7-4078-9B72-BFB862669DE6}">
      <dsp:nvSpPr>
        <dsp:cNvPr id="0" name=""/>
        <dsp:cNvSpPr/>
      </dsp:nvSpPr>
      <dsp:spPr>
        <a:xfrm>
          <a:off x="338796" y="3052446"/>
          <a:ext cx="615993" cy="61599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9944BD-65B8-41DA-A5FC-2EC00AD338C7}">
      <dsp:nvSpPr>
        <dsp:cNvPr id="0" name=""/>
        <dsp:cNvSpPr/>
      </dsp:nvSpPr>
      <dsp:spPr>
        <a:xfrm>
          <a:off x="1293586" y="2800449"/>
          <a:ext cx="3909637" cy="1119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532" tIns="118532" rIns="118532" bIns="11853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latin typeface="Avenir Next LT Pro" panose="020B0504020202020204" pitchFamily="34" charset="0"/>
            </a:rPr>
            <a:t>Tenure: Spanning Design Phase</a:t>
          </a:r>
        </a:p>
      </dsp:txBody>
      <dsp:txXfrm>
        <a:off x="1293586" y="2800449"/>
        <a:ext cx="3909637" cy="11199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7E4F2-4301-4D13-A0E3-A9BE4FD633B2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634337-379F-48D3-B0E9-680D9C7E0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223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34337-379F-48D3-B0E9-680D9C7E0E2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4183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34337-379F-48D3-B0E9-680D9C7E0E2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8465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34337-379F-48D3-B0E9-680D9C7E0E2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9149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F22BF-707A-4DA7-8EF7-37EEBA852C1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917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F22BF-707A-4DA7-8EF7-37EEBA852C1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1240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4D4E6-3BF2-568C-D8A3-E56071D44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EA274F-14BE-EBE3-82BE-16EE614FC7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96AFA7-C2DC-B929-F340-A1DC3EBEDD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BC2486-5E17-97A0-C06A-4A42264627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F22BF-707A-4DA7-8EF7-37EEBA852C1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7023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F22BF-707A-4DA7-8EF7-37EEBA852C1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3619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29ED1-71D4-0844-8084-C2E109062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14830A-CD57-7673-556F-423A7F680B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3B7651-78D7-0A40-7903-7C2E2F1A75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C55BAF-FA05-487B-CF8D-8F667C31E6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F22BF-707A-4DA7-8EF7-37EEBA852C1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99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F22BF-707A-4DA7-8EF7-37EEBA852C1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7560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F22BF-707A-4DA7-8EF7-37EEBA852C1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1286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34337-379F-48D3-B0E9-680D9C7E0E2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186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34337-379F-48D3-B0E9-680D9C7E0E2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1462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34337-379F-48D3-B0E9-680D9C7E0E2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4855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34337-379F-48D3-B0E9-680D9C7E0E2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3132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8D386-D6C0-6D69-F534-697C3D584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3C30B7-43DF-C7A9-ED23-6114811838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7D4050-4B98-3BEB-50A4-D793B8A0C2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D3F341-CD3D-1E94-8065-854C896CD2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34337-379F-48D3-B0E9-680D9C7E0E2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2799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34337-379F-48D3-B0E9-680D9C7E0E2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5449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34337-379F-48D3-B0E9-680D9C7E0E2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302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2E7D5-C148-296E-5D9E-E19233EDA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B157B0-F8C8-8215-1311-08709AD511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2F36B1-6B07-E91C-AE73-66070F18EA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3646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25FAF-DD60-71B8-D521-0B7C0E365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C80C70-F665-0BF1-1E5F-E06E5F3D2A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789AAC-06BF-6203-E9BF-7451015EED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57F21-AE54-CEBF-8DAD-F9BA5CD44A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34337-379F-48D3-B0E9-680D9C7E0E2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5899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34337-379F-48D3-B0E9-680D9C7E0E2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8614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34337-379F-48D3-B0E9-680D9C7E0E2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16812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33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34337-379F-48D3-B0E9-680D9C7E0E2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33365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34337-379F-48D3-B0E9-680D9C7E0E2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7696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34337-379F-48D3-B0E9-680D9C7E0E2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86086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34337-379F-48D3-B0E9-680D9C7E0E2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8599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34337-379F-48D3-B0E9-680D9C7E0E2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75233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8ECE8-5F80-800E-47B0-E40C710B8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B4574E-AF43-75F0-B436-70FFA16E29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1B3D12-5B3B-B286-3A39-A3EE28E3B2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3F2124-3C09-12AA-7066-6E4D6F4884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34337-379F-48D3-B0E9-680D9C7E0E2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82683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56411-4CD6-B920-AD21-7A5B31F09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BAF0FF-0CD0-5EA4-1D0D-ADF8EB0BFE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041298-0543-5DA5-0DFE-E288DB93E7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E85B49-8DCB-ADC5-AEC9-FEAEC096DA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34337-379F-48D3-B0E9-680D9C7E0E2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9188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34337-379F-48D3-B0E9-680D9C7E0E2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047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34337-379F-48D3-B0E9-680D9C7E0E2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1790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34337-379F-48D3-B0E9-680D9C7E0E2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8886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34337-379F-48D3-B0E9-680D9C7E0E2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6301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34337-379F-48D3-B0E9-680D9C7E0E2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476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4BDF0-997E-F1B9-19A1-B3C012947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9D7C3A-941C-D564-2871-88CEF9D76D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B29BAD-EF9B-4FBF-EC63-D7CC1E1000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01F3FD-1C84-FA88-AB4E-1C7172344E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34337-379F-48D3-B0E9-680D9C7E0E2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990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34337-379F-48D3-B0E9-680D9C7E0E2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261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B35CF-C6B8-E3D8-C983-47B5B60247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975" y="2800951"/>
            <a:ext cx="9144000" cy="1222091"/>
          </a:xfrm>
        </p:spPr>
        <p:txBody>
          <a:bodyPr anchor="b">
            <a:normAutofit/>
          </a:bodyPr>
          <a:lstStyle>
            <a:lvl1pPr algn="l">
              <a:defRPr sz="4000" b="1" i="0">
                <a:solidFill>
                  <a:srgbClr val="005B96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AEC54F-954C-3FDD-F56B-0742CE06FA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975" y="4218055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022F54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26C85C-55B3-3C7E-3144-AA184DAF6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3994" y="6365975"/>
            <a:ext cx="2743200" cy="365125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FB0DD312-D48A-0241-B110-0DC4EF2074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075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CFC4B-9B1B-5B31-BB99-816A76790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882"/>
            <a:ext cx="10515600" cy="770656"/>
          </a:xfrm>
        </p:spPr>
        <p:txBody>
          <a:bodyPr>
            <a:normAutofit/>
          </a:bodyPr>
          <a:lstStyle>
            <a:lvl1pPr>
              <a:defRPr sz="3200" b="1" i="0">
                <a:solidFill>
                  <a:srgbClr val="005B96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84E12-39F3-9863-79C7-34AEC31B5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7991"/>
            <a:ext cx="10515600" cy="4351338"/>
          </a:xfrm>
        </p:spPr>
        <p:txBody>
          <a:bodyPr>
            <a:normAutofit/>
          </a:bodyPr>
          <a:lstStyle>
            <a:lvl1pPr>
              <a:defRPr sz="240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>
              <a:defRPr sz="2000">
                <a:latin typeface="Source Sans Pro" panose="020B0503030403020204" pitchFamily="34" charset="0"/>
                <a:ea typeface="Source Sans Pro" panose="020B0503030403020204" pitchFamily="34" charset="0"/>
              </a:defRPr>
            </a:lvl2pPr>
            <a:lvl3pPr>
              <a:defRPr sz="1800">
                <a:latin typeface="Source Sans Pro" panose="020B0503030403020204" pitchFamily="34" charset="0"/>
                <a:ea typeface="Source Sans Pro" panose="020B0503030403020204" pitchFamily="34" charset="0"/>
              </a:defRPr>
            </a:lvl3pPr>
            <a:lvl4pPr>
              <a:defRPr sz="1600"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  <a:lvl5pPr>
              <a:defRPr sz="1600">
                <a:latin typeface="Source Sans Pro" panose="020B0503030403020204" pitchFamily="34" charset="0"/>
                <a:ea typeface="Source Sans Pro" panose="020B05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50C9372-B36A-F96A-91FA-B0C5CE594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3994" y="6365975"/>
            <a:ext cx="2743200" cy="365125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FB0DD312-D48A-0241-B110-0DC4EF2074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5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A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CFC4B-9B1B-5B31-BB99-816A76790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072" y="3964974"/>
            <a:ext cx="10515600" cy="770656"/>
          </a:xfrm>
        </p:spPr>
        <p:txBody>
          <a:bodyPr>
            <a:normAutofit/>
          </a:bodyPr>
          <a:lstStyle>
            <a:lvl1pPr>
              <a:defRPr sz="4000" b="1" i="0">
                <a:solidFill>
                  <a:srgbClr val="005B96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50C9372-B36A-F96A-91FA-B0C5CE594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3994" y="6365975"/>
            <a:ext cx="2743200" cy="365125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FB0DD312-D48A-0241-B110-0DC4EF2074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003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CFC4B-9B1B-5B31-BB99-816A76790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3672"/>
            <a:ext cx="10515600" cy="770656"/>
          </a:xfrm>
        </p:spPr>
        <p:txBody>
          <a:bodyPr>
            <a:normAutofit/>
          </a:bodyPr>
          <a:lstStyle>
            <a:lvl1pPr algn="ctr">
              <a:defRPr sz="4400" b="1" i="0">
                <a:solidFill>
                  <a:srgbClr val="005B96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50C9372-B36A-F96A-91FA-B0C5CE594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3994" y="6365975"/>
            <a:ext cx="2743200" cy="365125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FB0DD312-D48A-0241-B110-0DC4EF2074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103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4D904-79AF-2979-C476-2E336692B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 b="1" i="0">
                <a:solidFill>
                  <a:srgbClr val="005B96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3E5F04-6C9A-BBF5-CF92-C893DE097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3994" y="6365975"/>
            <a:ext cx="2743200" cy="365125"/>
          </a:xfrm>
        </p:spPr>
        <p:txBody>
          <a:bodyPr/>
          <a:lstStyle>
            <a:lvl1pPr>
              <a:defRPr sz="1800">
                <a:solidFill>
                  <a:srgbClr val="022F54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FB0DD312-D48A-0241-B110-0DC4EF2074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200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tyle B: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01E840A-BCBE-4B40-B158-B16879D32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"/>
            <a:ext cx="12192000" cy="977549"/>
          </a:xfrm>
          <a:prstGeom prst="rect">
            <a:avLst/>
          </a:prstGeom>
          <a:solidFill>
            <a:srgbClr val="0059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B607E6-0B1F-BB4A-9794-46A0CA431F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032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ABA3EC1-E8C0-4AA8-BEE7-D199FD60304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" y="1438462"/>
            <a:ext cx="10972800" cy="4703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14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32E53"/>
                </a:solidFill>
                <a:latin typeface="Avenir Next LT Pro" panose="020B05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114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32E53"/>
                </a:solidFill>
                <a:latin typeface="Avenir Next LT Pro" panose="020B05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32E53"/>
                </a:solidFill>
                <a:latin typeface="Avenir Next LT Pro" panose="020B05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level one bullet text (add periods if more than one full sentence; no periods needed otherwise)</a:t>
            </a:r>
          </a:p>
          <a:p>
            <a:pPr lvl="1"/>
            <a:r>
              <a:rPr lang="en-US"/>
              <a:t>Second level bullet text</a:t>
            </a:r>
          </a:p>
          <a:p>
            <a:pPr lvl="2"/>
            <a:r>
              <a:rPr lang="en-US"/>
              <a:t>Third level bullet text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685929-CD5C-4159-9F1A-33CD10D7166D}"/>
              </a:ext>
            </a:extLst>
          </p:cNvPr>
          <p:cNvSpPr txBox="1"/>
          <p:nvPr userDrawn="1"/>
        </p:nvSpPr>
        <p:spPr>
          <a:xfrm>
            <a:off x="451263" y="6545764"/>
            <a:ext cx="5035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Massachusetts Department of Public Health | mass.gov/</a:t>
            </a:r>
            <a:r>
              <a:rPr lang="en-US" sz="1200" err="1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dph</a:t>
            </a:r>
            <a:endParaRPr lang="en-US" sz="1200">
              <a:solidFill>
                <a:schemeClr val="bg1"/>
              </a:solidFill>
              <a:latin typeface="Avenir Next LT Pro" panose="020B05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63A3D56-7B2F-49EE-B824-21DADD1106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4825" y="6492502"/>
            <a:ext cx="27364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defRPr>
            </a:lvl1pPr>
          </a:lstStyle>
          <a:p>
            <a:fld id="{CA49D0EE-DE7F-324B-A84C-F36708423CD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94959E2-EEB2-23E3-14AB-DE9E290B62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822" y="56524"/>
            <a:ext cx="10972800" cy="874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slide title</a:t>
            </a:r>
          </a:p>
        </p:txBody>
      </p:sp>
    </p:spTree>
    <p:extLst>
      <p:ext uri="{BB962C8B-B14F-4D97-AF65-F5344CB8AC3E}">
        <p14:creationId xmlns:p14="http://schemas.microsoft.com/office/powerpoint/2010/main" val="1671406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tyle A: Regul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01E840A-BCBE-4B40-B158-B16879D32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"/>
            <a:ext cx="12192000" cy="977549"/>
          </a:xfrm>
          <a:prstGeom prst="rect">
            <a:avLst/>
          </a:prstGeom>
          <a:solidFill>
            <a:srgbClr val="0059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B607E6-0B1F-BB4A-9794-46A0CA431F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032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4825" y="6492502"/>
            <a:ext cx="27364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defRPr>
            </a:lvl1pPr>
          </a:lstStyle>
          <a:p>
            <a:fld id="{CA49D0EE-DE7F-324B-A84C-F36708423CD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ABA3EC1-E8C0-4AA8-BEE7-D199FD60304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" y="1434514"/>
            <a:ext cx="10972800" cy="46796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rgbClr val="032E53"/>
                </a:solidFill>
                <a:latin typeface="Avenir Next LT Pro" panose="020B05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add regular text.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685929-CD5C-4159-9F1A-33CD10D7166D}"/>
              </a:ext>
            </a:extLst>
          </p:cNvPr>
          <p:cNvSpPr txBox="1"/>
          <p:nvPr userDrawn="1"/>
        </p:nvSpPr>
        <p:spPr>
          <a:xfrm>
            <a:off x="451263" y="6545764"/>
            <a:ext cx="5035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Massachusetts Department of Public Health | mass.gov/</a:t>
            </a:r>
            <a:r>
              <a:rPr lang="en-US" sz="1200" err="1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dph</a:t>
            </a:r>
            <a:endParaRPr lang="en-US" sz="1200">
              <a:solidFill>
                <a:schemeClr val="bg1"/>
              </a:solidFill>
              <a:latin typeface="Avenir Next LT Pro" panose="020B05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5F94BD1-E74E-4058-8122-844053A505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822" y="56524"/>
            <a:ext cx="10972800" cy="874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Advisory Committee Aim: </a:t>
            </a:r>
            <a:br>
              <a:rPr lang="en-US"/>
            </a:br>
            <a:r>
              <a:rPr lang="en-US"/>
              <a:t>Supporting a Successful Statewide Expansion</a:t>
            </a:r>
          </a:p>
        </p:txBody>
      </p:sp>
    </p:spTree>
    <p:extLst>
      <p:ext uri="{BB962C8B-B14F-4D97-AF65-F5344CB8AC3E}">
        <p14:creationId xmlns:p14="http://schemas.microsoft.com/office/powerpoint/2010/main" val="1390148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1F2C7-C163-0628-341B-1287614363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3112"/>
            <a:ext cx="10515600" cy="759482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0366FC"/>
                </a:solidFill>
                <a:latin typeface="+mn-lt"/>
              </a:defRPr>
            </a:lvl1pPr>
          </a:lstStyle>
          <a:p>
            <a:r>
              <a:rPr lang="en-US"/>
              <a:t>Agenda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76792A-2EDD-BC43-CB9B-8645043F6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722E6-E914-654A-9D8C-238B2EF9180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45DB382-D4D5-F2D0-444C-80D436AA326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692768"/>
            <a:ext cx="10515600" cy="4244975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en-US"/>
              <a:t>[insert]</a:t>
            </a:r>
          </a:p>
          <a:p>
            <a:pPr lvl="0"/>
            <a:r>
              <a:rPr lang="en-US"/>
              <a:t>[insert]</a:t>
            </a:r>
          </a:p>
          <a:p>
            <a:pPr lvl="0"/>
            <a:r>
              <a:rPr lang="en-US"/>
              <a:t>[insert]</a:t>
            </a:r>
          </a:p>
        </p:txBody>
      </p:sp>
    </p:spTree>
    <p:extLst>
      <p:ext uri="{BB962C8B-B14F-4D97-AF65-F5344CB8AC3E}">
        <p14:creationId xmlns:p14="http://schemas.microsoft.com/office/powerpoint/2010/main" val="1717610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C91A13-BBD0-5BC2-A1EE-8B33F02FD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21D8E6-8846-6D4C-A7CC-79C1B85FE6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4156C9-162A-A242-AB99-72513D56B9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4715F-53A3-334A-A519-E1E7FA0DBB64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A82F05-C490-178E-3BA7-0D03AF742E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DC11CF-3032-433F-68C3-7B586F990B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DD312-D48A-0241-B110-0DC4EF207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49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4" r:id="rId5"/>
    <p:sldLayoutId id="2147483657" r:id="rId6"/>
    <p:sldLayoutId id="2147483658" r:id="rId7"/>
    <p:sldLayoutId id="2147483660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6/j.childyouth.2023.106995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6/j.childyouth.2023.106995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alegislature.gov/Commissions/Detail/539/Document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mass.gov/news/governor-healey-signs-maternal-health-bill-expanding-access-to-midwifery-birth-centers-and-doulas-in-massachusetts" TargetMode="External"/><Relationship Id="rId4" Type="http://schemas.openxmlformats.org/officeDocument/2006/relationships/hyperlink" Target="https://hcfama.org/wp-content/uploads/2023/03/HCFA-Legislative-Priorities-2023-2024-3.20.23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1BC94B3-6808-0444-A3DF-B690B6639C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975" y="3160784"/>
            <a:ext cx="9144000" cy="1222091"/>
          </a:xfrm>
        </p:spPr>
        <p:txBody>
          <a:bodyPr/>
          <a:lstStyle/>
          <a:p>
            <a:r>
              <a:rPr lang="en-US">
                <a:latin typeface="Avenir Next LT Pro"/>
              </a:rPr>
              <a:t>Welcome Family Statewide Expansion Advisory Committee 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5AEAD457-DDA6-0CED-B11C-C5B48E4122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975" y="4577888"/>
            <a:ext cx="9144000" cy="1655762"/>
          </a:xfrm>
        </p:spPr>
        <p:txBody>
          <a:bodyPr/>
          <a:lstStyle/>
          <a:p>
            <a:r>
              <a:rPr lang="en-US"/>
              <a:t>May 2026 Convening </a:t>
            </a:r>
          </a:p>
        </p:txBody>
      </p:sp>
    </p:spTree>
    <p:extLst>
      <p:ext uri="{BB962C8B-B14F-4D97-AF65-F5344CB8AC3E}">
        <p14:creationId xmlns:p14="http://schemas.microsoft.com/office/powerpoint/2010/main" val="1294683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46C37-CD33-123F-E335-FCD03AEF1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venir Next LT Pro"/>
                <a:cs typeface="Arial"/>
              </a:rPr>
              <a:t>Current Welcome Family programs</a:t>
            </a:r>
            <a:endParaRPr lang="en-US"/>
          </a:p>
        </p:txBody>
      </p:sp>
      <p:pic>
        <p:nvPicPr>
          <p:cNvPr id="5" name="Picture 4" descr="Map of current Welcome Family programs in Massachusetts">
            <a:extLst>
              <a:ext uri="{FF2B5EF4-FFF2-40B4-BE49-F238E27FC236}">
                <a16:creationId xmlns:a16="http://schemas.microsoft.com/office/drawing/2014/main" id="{328B7208-B42B-9CDF-635B-FC15E22A394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0787" y="1129585"/>
            <a:ext cx="7006005" cy="4357552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960024D-DAB0-90EE-99E5-16D748D669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865700" y="4805838"/>
            <a:ext cx="1754036" cy="954469"/>
          </a:xfrm>
          <a:prstGeom prst="straightConnector1">
            <a:avLst/>
          </a:prstGeom>
          <a:ln w="38100">
            <a:solidFill>
              <a:srgbClr val="032F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96BEAE9-FAD0-2942-CF46-3D2E18B95943}"/>
              </a:ext>
            </a:extLst>
          </p:cNvPr>
          <p:cNvSpPr txBox="1"/>
          <p:nvPr/>
        </p:nvSpPr>
        <p:spPr>
          <a:xfrm>
            <a:off x="665212" y="3812741"/>
            <a:ext cx="4823138" cy="92333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en-US" sz="1800" b="1">
                <a:solidFill>
                  <a:schemeClr val="accent1"/>
                </a:solidFill>
                <a:latin typeface="Source Sans Pro"/>
                <a:ea typeface="Source Sans Pro"/>
              </a:rPr>
              <a:t>Welcome Family Holyoke/Springfield</a:t>
            </a:r>
            <a:br>
              <a:rPr lang="en-US" sz="1800"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sz="1800">
                <a:latin typeface="Source Sans Pro"/>
                <a:ea typeface="Source Sans Pro"/>
              </a:rPr>
              <a:t>Eligibility: Residents of Holyoke or Springfield or people giving birth at Baystate Medical Center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567D60-A485-016B-818F-27C4C8527D35}"/>
              </a:ext>
            </a:extLst>
          </p:cNvPr>
          <p:cNvSpPr txBox="1"/>
          <p:nvPr/>
        </p:nvSpPr>
        <p:spPr>
          <a:xfrm>
            <a:off x="571038" y="5332346"/>
            <a:ext cx="4287591" cy="92333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en-US" sz="1800" b="1">
                <a:solidFill>
                  <a:schemeClr val="accent1"/>
                </a:solidFill>
                <a:latin typeface="Source Sans Pro"/>
                <a:ea typeface="Source Sans Pro"/>
              </a:rPr>
              <a:t>Welcome Family Fall River</a:t>
            </a:r>
            <a:br>
              <a:rPr lang="en-US" sz="1800"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sz="1800">
                <a:latin typeface="Source Sans Pro"/>
                <a:ea typeface="Source Sans Pro"/>
              </a:rPr>
              <a:t>Eligibility: Residents of Fall River or people giving birth at Charlton Memorial Hospital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F4D0F2-2221-7567-D884-83977B97808D}"/>
              </a:ext>
            </a:extLst>
          </p:cNvPr>
          <p:cNvSpPr txBox="1"/>
          <p:nvPr/>
        </p:nvSpPr>
        <p:spPr>
          <a:xfrm>
            <a:off x="7808680" y="1469394"/>
            <a:ext cx="4260723" cy="92333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en-US" sz="1800" b="1">
                <a:solidFill>
                  <a:schemeClr val="accent1"/>
                </a:solidFill>
                <a:latin typeface="Source Sans Pro"/>
                <a:ea typeface="Source Sans Pro"/>
              </a:rPr>
              <a:t>Welcome Family Lowell</a:t>
            </a:r>
            <a:br>
              <a:rPr lang="en-US" sz="1800" b="1"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sz="1800">
                <a:latin typeface="Source Sans Pro"/>
                <a:ea typeface="Source Sans Pro"/>
              </a:rPr>
              <a:t>Eligibility: Residents of Lowell or people giving birth at Lowell General Hospital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AE80E-97A5-8961-4DE5-CF0CA1FAEA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6922" y="2644144"/>
            <a:ext cx="3478538" cy="718115"/>
          </a:xfrm>
          <a:ln>
            <a:solidFill>
              <a:schemeClr val="bg2"/>
            </a:solidFill>
          </a:ln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1800" b="1">
                <a:solidFill>
                  <a:schemeClr val="accent1"/>
                </a:solidFill>
                <a:latin typeface="Source Sans Pro"/>
                <a:ea typeface="Source Sans Pro"/>
                <a:cs typeface="Arial"/>
              </a:rPr>
              <a:t>Welcome Family Boston</a:t>
            </a:r>
            <a:br>
              <a:rPr lang="en-US" sz="1800"/>
            </a:br>
            <a:r>
              <a:rPr lang="en-US" sz="1800">
                <a:solidFill>
                  <a:schemeClr val="tx1"/>
                </a:solidFill>
                <a:latin typeface="Source Sans Pro"/>
                <a:ea typeface="Source Sans Pro"/>
                <a:cs typeface="Arial"/>
              </a:rPr>
              <a:t>Eligibility: Residents of Boston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235130-F231-EEFC-55D1-F7896B42C14F}"/>
              </a:ext>
            </a:extLst>
          </p:cNvPr>
          <p:cNvSpPr txBox="1"/>
          <p:nvPr/>
        </p:nvSpPr>
        <p:spPr>
          <a:xfrm>
            <a:off x="6496225" y="5266750"/>
            <a:ext cx="4176356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en-US" sz="1800" b="1">
                <a:solidFill>
                  <a:schemeClr val="accent1"/>
                </a:solidFill>
                <a:latin typeface="Source Sans Pro"/>
                <a:ea typeface="Source Sans Pro"/>
              </a:rPr>
              <a:t>Welcome Family New Bedford</a:t>
            </a:r>
            <a:br>
              <a:rPr lang="en-US" sz="1800"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sz="1800">
                <a:latin typeface="Source Sans Pro"/>
                <a:ea typeface="Source Sans Pro"/>
              </a:rPr>
              <a:t>Eligibility: Residents </a:t>
            </a:r>
            <a:r>
              <a:rPr lang="en-US">
                <a:latin typeface="Source Sans Pro"/>
                <a:ea typeface="Source Sans Pro"/>
              </a:rPr>
              <a:t>of</a:t>
            </a:r>
            <a:r>
              <a:rPr lang="en-US" sz="1800">
                <a:latin typeface="Source Sans Pro"/>
                <a:ea typeface="Source Sans Pro"/>
              </a:rPr>
              <a:t> New Bedford or people giving birth at St. Luke’s Hospital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8D24CCA-3874-0114-CBA0-DBB9CC6FFC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3058841" y="3363402"/>
            <a:ext cx="294198" cy="449339"/>
          </a:xfrm>
          <a:prstGeom prst="straightConnector1">
            <a:avLst/>
          </a:prstGeom>
          <a:ln w="38100">
            <a:solidFill>
              <a:srgbClr val="032F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415D484-3044-6A03-B39A-D68E8E1F3B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6551433" y="4328248"/>
            <a:ext cx="2032970" cy="938502"/>
          </a:xfrm>
          <a:prstGeom prst="straightConnector1">
            <a:avLst/>
          </a:prstGeom>
          <a:ln w="38100">
            <a:solidFill>
              <a:srgbClr val="032F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860FB6D-1B21-A1F4-F67D-54EAA2CB6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6496225" y="2644144"/>
            <a:ext cx="817272" cy="331949"/>
          </a:xfrm>
          <a:prstGeom prst="straightConnector1">
            <a:avLst/>
          </a:prstGeom>
          <a:ln w="38100">
            <a:solidFill>
              <a:srgbClr val="032F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759255D-0820-66AE-0BCE-B3408C8E42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279119" y="1931059"/>
            <a:ext cx="1529561" cy="492698"/>
          </a:xfrm>
          <a:prstGeom prst="straightConnector1">
            <a:avLst/>
          </a:prstGeom>
          <a:ln w="38100">
            <a:solidFill>
              <a:srgbClr val="032F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1779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021957-1FFC-2E13-577C-BC75B7BC0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>
                <a:latin typeface="Avenir Next LT Pro"/>
                <a:cs typeface="Arial"/>
              </a:rPr>
              <a:t>Milestones planned for this year</a:t>
            </a:r>
            <a:endParaRPr lang="en-US" sz="32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97CE6-F37A-9677-587E-254EE8445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109" y="1438462"/>
            <a:ext cx="10985291" cy="470303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>
                <a:latin typeface="Avenir Next LT Pro"/>
                <a:ea typeface="Source Sans Pro"/>
              </a:rPr>
              <a:t>Current Welcome Family Programs are procured until 2027</a:t>
            </a:r>
          </a:p>
          <a:p>
            <a:r>
              <a:rPr lang="en-US" sz="2200">
                <a:latin typeface="Avenir Next LT Pro"/>
                <a:ea typeface="Source Sans Pro"/>
              </a:rPr>
              <a:t>Budget sustainability to procure programs</a:t>
            </a:r>
          </a:p>
          <a:p>
            <a:r>
              <a:rPr lang="en-US" sz="2200">
                <a:latin typeface="Avenir Next LT Pro"/>
                <a:ea typeface="Source Sans Pro"/>
                <a:cs typeface="Arial"/>
              </a:rPr>
              <a:t>Additional goals and milestones for 2026-2027: </a:t>
            </a:r>
          </a:p>
          <a:p>
            <a:pPr lvl="1"/>
            <a:r>
              <a:rPr lang="en-US" sz="2200">
                <a:latin typeface="Avenir Next LT Pro"/>
                <a:ea typeface="Source Sans Pro"/>
                <a:cs typeface="Arial"/>
              </a:rPr>
              <a:t>Prepare for procurement of Welcome Family agencies </a:t>
            </a:r>
          </a:p>
          <a:p>
            <a:pPr lvl="1"/>
            <a:r>
              <a:rPr lang="en-US" sz="2200">
                <a:latin typeface="Avenir Next LT Pro"/>
                <a:ea typeface="Source Sans Pro"/>
                <a:cs typeface="Arial"/>
              </a:rPr>
              <a:t>Rate setting processes (not under this Committee’s purview)</a:t>
            </a:r>
          </a:p>
          <a:p>
            <a:pPr lvl="1"/>
            <a:r>
              <a:rPr lang="en-US" sz="2200">
                <a:latin typeface="Avenir Next LT Pro"/>
                <a:ea typeface="Source Sans Pro"/>
                <a:cs typeface="Arial"/>
              </a:rPr>
              <a:t>Promulgation of regulations </a:t>
            </a:r>
            <a:r>
              <a:rPr lang="en-US" sz="2200">
                <a:latin typeface="Avenir Next LT Pro"/>
                <a:ea typeface="Source Sans Pro"/>
              </a:rPr>
              <a:t>(not under this Committee’s purview)</a:t>
            </a:r>
            <a:endParaRPr lang="en-US" sz="2200">
              <a:latin typeface="Avenir Next LT Pro"/>
              <a:ea typeface="Source Sans Pro"/>
              <a:cs typeface="Arial"/>
            </a:endParaRPr>
          </a:p>
          <a:p>
            <a:pPr lvl="1"/>
            <a:r>
              <a:rPr lang="en-US" sz="2200">
                <a:latin typeface="Avenir Next LT Pro"/>
                <a:ea typeface="Source Sans Pro"/>
                <a:cs typeface="Arial"/>
              </a:rPr>
              <a:t>Strategy for effective statewide launch and implementation (</a:t>
            </a:r>
            <a:r>
              <a:rPr lang="en-US" sz="2200" b="1">
                <a:latin typeface="Avenir Next LT Pro"/>
                <a:ea typeface="Source Sans Pro"/>
                <a:cs typeface="Arial"/>
              </a:rPr>
              <a:t>This Committee’s mission!</a:t>
            </a:r>
            <a:r>
              <a:rPr lang="en-US" sz="2200">
                <a:latin typeface="Avenir Next LT Pro"/>
                <a:ea typeface="Source Sans Pro"/>
                <a:cs typeface="Arial"/>
              </a:rPr>
              <a:t>)</a:t>
            </a:r>
          </a:p>
          <a:p>
            <a:pPr lvl="1"/>
            <a:r>
              <a:rPr lang="en-US" sz="2200">
                <a:latin typeface="Avenir Next LT Pro"/>
                <a:ea typeface="Source Sans Pro"/>
                <a:cs typeface="Arial"/>
              </a:rPr>
              <a:t>DPH will keep this Committee informed of parallel public comment opportunities that emerge.</a:t>
            </a:r>
          </a:p>
        </p:txBody>
      </p:sp>
    </p:spTree>
    <p:extLst>
      <p:ext uri="{BB962C8B-B14F-4D97-AF65-F5344CB8AC3E}">
        <p14:creationId xmlns:p14="http://schemas.microsoft.com/office/powerpoint/2010/main" val="2158192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63166DE-F1DF-44D4-0E7C-226AC1051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venir Next LT Pro"/>
                <a:cs typeface="Arial"/>
              </a:rPr>
              <a:t>Core components of the evidence-based program</a:t>
            </a: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C2856E-197C-2382-E0A9-DE51C57A8D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2000">
                <a:latin typeface="Avenir Next LT Pro"/>
                <a:cs typeface="Arial"/>
              </a:rPr>
              <a:t>Established process with birth hospital/centers to ensure universal access.</a:t>
            </a:r>
            <a:endParaRPr lang="en-US"/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2000">
                <a:latin typeface="Avenir Next LT Pro"/>
                <a:cs typeface="Arial"/>
              </a:rPr>
              <a:t>Nurse home visits conducted by an RN w/ maternal and pediatric experience.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2000">
                <a:latin typeface="Avenir Next LT Pro"/>
                <a:cs typeface="Arial"/>
              </a:rPr>
              <a:t>Nurse home visits include a clinical assessment and use of validated screening tools for depression, domestic violence, and substance use.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2000">
                <a:latin typeface="Avenir Next LT Pro"/>
                <a:cs typeface="Arial"/>
              </a:rPr>
              <a:t>Follow-up phone call and feedback loop with providers  to promote continuity of care and coordination with the medical home.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2000">
                <a:latin typeface="Avenir Next LT Pro"/>
                <a:cs typeface="Arial"/>
              </a:rPr>
              <a:t>Nurses receive regular reflective supervision (clinical and administrative) by a nurse supervisor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2000">
                <a:latin typeface="Avenir Next LT Pro"/>
                <a:cs typeface="Arial"/>
              </a:rPr>
              <a:t>Robust data collection and reporting system ensure high quality implementation and system integration.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endParaRPr lang="en-US" sz="2000"/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endParaRPr lang="en-US" sz="2000"/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004783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08D741C-5115-9CCD-962C-1FFED82CC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779373"/>
            <a:ext cx="11636131" cy="216907"/>
          </a:xfrm>
          <a:prstGeom prst="rect">
            <a:avLst/>
          </a:prstGeom>
          <a:solidFill>
            <a:srgbClr val="F2BC1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7396FCA-CED9-5A2A-5272-4C44B2DCE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10064" y="2008774"/>
            <a:ext cx="11846196" cy="35141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8916035-A14B-67D6-C6C3-BDC9DCC56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Family Goal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843D28-23E5-738D-0E6A-4AF99741D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109" y="1438462"/>
            <a:ext cx="7182634" cy="470303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400"/>
              <a:t>Promote optimal maternal and infant physical and mental well-being and provide an entry point into a system of care for families with newborns in Massachusetts.</a:t>
            </a:r>
          </a:p>
          <a:p>
            <a:endParaRPr lang="en-US" sz="1600"/>
          </a:p>
        </p:txBody>
      </p:sp>
      <p:pic>
        <p:nvPicPr>
          <p:cNvPr id="1026" name="Picture 2" descr="Mother holding infant close to her face while smiling">
            <a:extLst>
              <a:ext uri="{FF2B5EF4-FFF2-40B4-BE49-F238E27FC236}">
                <a16:creationId xmlns:a16="http://schemas.microsoft.com/office/drawing/2014/main" id="{168B5166-EA43-769E-D25D-40F3D657F88F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4662" y="2006378"/>
            <a:ext cx="3749431" cy="249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5307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009AA-52D5-2790-0A77-673EE9EB0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6F630-E694-677B-EAB7-187CD3648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028" y="227111"/>
            <a:ext cx="10515600" cy="770656"/>
          </a:xfrm>
        </p:spPr>
        <p:txBody>
          <a:bodyPr/>
          <a:lstStyle/>
          <a:p>
            <a:r>
              <a:rPr lang="en-US" dirty="0">
                <a:latin typeface="Avenir Next LT Pro"/>
              </a:rPr>
              <a:t>Program flow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B14545-AB44-4C5C-3715-5C9C1B8BE27C}"/>
              </a:ext>
            </a:extLst>
          </p:cNvPr>
          <p:cNvSpPr txBox="1"/>
          <p:nvPr/>
        </p:nvSpPr>
        <p:spPr>
          <a:xfrm>
            <a:off x="8368350" y="4430887"/>
            <a:ext cx="3402622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Key:</a:t>
            </a:r>
          </a:p>
          <a:p>
            <a:r>
              <a:rPr lang="en-US" b="1" dirty="0">
                <a:solidFill>
                  <a:srgbClr val="005B96"/>
                </a:solidFill>
              </a:rPr>
              <a:t>Dark blue: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Referral Source (e.g., birth hospital)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ea typeface="Calibri"/>
              <a:cs typeface="Calibri"/>
            </a:endParaRPr>
          </a:p>
          <a:p>
            <a:r>
              <a:rPr lang="en-US" b="1" dirty="0">
                <a:solidFill>
                  <a:schemeClr val="accent2"/>
                </a:solidFill>
              </a:rPr>
              <a:t>Orange: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Welcome Family agency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ea typeface="Calibri"/>
              <a:cs typeface="Calibri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D6DBA9D-0C2D-75F2-E304-BB75E0581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1028" y="997767"/>
            <a:ext cx="3300912" cy="1980547"/>
            <a:chOff x="14359" y="426060"/>
            <a:chExt cx="3300912" cy="198054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E757E49-9CB2-CA10-7FEF-0341A8D5012E}"/>
                </a:ext>
              </a:extLst>
            </p:cNvPr>
            <p:cNvSpPr/>
            <p:nvPr/>
          </p:nvSpPr>
          <p:spPr>
            <a:xfrm>
              <a:off x="14359" y="426060"/>
              <a:ext cx="3300912" cy="1980547"/>
            </a:xfrm>
            <a:prstGeom prst="rect">
              <a:avLst/>
            </a:prstGeom>
            <a:solidFill>
              <a:srgbClr val="05599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9C68649-0346-F2B5-A101-2CE10FB3B190}"/>
                </a:ext>
              </a:extLst>
            </p:cNvPr>
            <p:cNvSpPr txBox="1"/>
            <p:nvPr/>
          </p:nvSpPr>
          <p:spPr>
            <a:xfrm>
              <a:off x="14359" y="426060"/>
              <a:ext cx="3300912" cy="19805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142240" rIns="142240" bIns="142240" numCol="1" spcCol="1270" anchor="t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>
                  <a:latin typeface="Source Sans Pro" panose="020B0503030403020204" pitchFamily="34" charset="0"/>
                  <a:ea typeface="Source Sans Pro" panose="020B0503030403020204" pitchFamily="34" charset="0"/>
                </a:rPr>
                <a:t>Introduction</a:t>
              </a: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600" kern="1200">
                  <a:latin typeface="Source Sans Pro" panose="020B0503030403020204" pitchFamily="34" charset="0"/>
                  <a:ea typeface="Source Sans Pro" panose="020B0503030403020204" pitchFamily="34" charset="0"/>
                </a:rPr>
                <a:t>Identify new caregiver</a:t>
              </a: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600" kern="1200">
                  <a:latin typeface="Source Sans Pro" panose="020B0503030403020204" pitchFamily="34" charset="0"/>
                  <a:ea typeface="Source Sans Pro" panose="020B0503030403020204" pitchFamily="34" charset="0"/>
                </a:rPr>
                <a:t>Introduce the program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0C58072-26A9-21F1-8148-5B3609657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45544" y="997766"/>
            <a:ext cx="3300912" cy="1980547"/>
            <a:chOff x="4074482" y="426060"/>
            <a:chExt cx="3300912" cy="198054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D95EAEF-7AFD-C814-AE80-0D5A3C0940B7}"/>
                </a:ext>
              </a:extLst>
            </p:cNvPr>
            <p:cNvSpPr/>
            <p:nvPr/>
          </p:nvSpPr>
          <p:spPr>
            <a:xfrm>
              <a:off x="4074482" y="426060"/>
              <a:ext cx="3300912" cy="1980547"/>
            </a:xfrm>
            <a:prstGeom prst="rect">
              <a:avLst/>
            </a:prstGeom>
            <a:solidFill>
              <a:srgbClr val="05599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1BC2275-FF63-E96E-3FA1-A1259CC72CA3}"/>
                </a:ext>
              </a:extLst>
            </p:cNvPr>
            <p:cNvSpPr txBox="1"/>
            <p:nvPr/>
          </p:nvSpPr>
          <p:spPr>
            <a:xfrm>
              <a:off x="4074482" y="426060"/>
              <a:ext cx="3300912" cy="19805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142240" rIns="142240" bIns="142240" numCol="1" spcCol="1270" anchor="t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>
                  <a:latin typeface="Source Sans Pro" panose="020B0503030403020204" pitchFamily="34" charset="0"/>
                  <a:ea typeface="Source Sans Pro" panose="020B0503030403020204" pitchFamily="34" charset="0"/>
                </a:rPr>
                <a:t>Referral</a:t>
              </a: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600" kern="1200">
                  <a:latin typeface="Source Sans Pro" panose="020B0503030403020204" pitchFamily="34" charset="0"/>
                  <a:ea typeface="Source Sans Pro" panose="020B0503030403020204" pitchFamily="34" charset="0"/>
                </a:rPr>
                <a:t>Complete Referral Form</a:t>
              </a: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600" kern="1200">
                  <a:latin typeface="Source Sans Pro" panose="020B0503030403020204" pitchFamily="34" charset="0"/>
                  <a:ea typeface="Source Sans Pro" panose="020B0503030403020204" pitchFamily="34" charset="0"/>
                </a:rPr>
                <a:t>Send to Welcome Family Agency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1A41BE1-0A16-63B3-89E7-8560D7703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470060" y="997767"/>
            <a:ext cx="3300912" cy="1980547"/>
            <a:chOff x="8134604" y="426060"/>
            <a:chExt cx="3300912" cy="198054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3B49DEF-0B5B-3BA0-100A-BC088F35EAEB}"/>
                </a:ext>
              </a:extLst>
            </p:cNvPr>
            <p:cNvSpPr/>
            <p:nvPr/>
          </p:nvSpPr>
          <p:spPr>
            <a:xfrm>
              <a:off x="8134604" y="426060"/>
              <a:ext cx="3300912" cy="1980547"/>
            </a:xfrm>
            <a:prstGeom prst="rect">
              <a:avLst/>
            </a:prstGeom>
            <a:solidFill>
              <a:srgbClr val="FF8F3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A104B28-E44D-544E-5048-9EEB42BA15C6}"/>
                </a:ext>
              </a:extLst>
            </p:cNvPr>
            <p:cNvSpPr txBox="1"/>
            <p:nvPr/>
          </p:nvSpPr>
          <p:spPr>
            <a:xfrm>
              <a:off x="8134604" y="426060"/>
              <a:ext cx="3300912" cy="19805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142240" rIns="142240" bIns="142240" numCol="1" spcCol="1270" anchor="t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>
                  <a:latin typeface="Source Sans Pro" panose="020B0503030403020204" pitchFamily="34" charset="0"/>
                  <a:ea typeface="Source Sans Pro" panose="020B0503030403020204" pitchFamily="34" charset="0"/>
                </a:rPr>
                <a:t>Schedule Visit</a:t>
              </a: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600" kern="1200">
                  <a:latin typeface="Source Sans Pro" panose="020B0503030403020204" pitchFamily="34" charset="0"/>
                  <a:ea typeface="Source Sans Pro" panose="020B0503030403020204" pitchFamily="34" charset="0"/>
                </a:rPr>
                <a:t>Call/text to schedule visit</a:t>
              </a: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6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Complete Scheduling Contact Form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41C3490-D25C-75E7-EA91-3297F4015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1028" y="3650670"/>
            <a:ext cx="3300912" cy="1980547"/>
            <a:chOff x="14359" y="3165817"/>
            <a:chExt cx="3300912" cy="198054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63734A8-23B2-D95E-A02A-C7C9EB09D028}"/>
                </a:ext>
              </a:extLst>
            </p:cNvPr>
            <p:cNvSpPr/>
            <p:nvPr/>
          </p:nvSpPr>
          <p:spPr>
            <a:xfrm>
              <a:off x="14359" y="3165817"/>
              <a:ext cx="3300912" cy="1980547"/>
            </a:xfrm>
            <a:prstGeom prst="rect">
              <a:avLst/>
            </a:prstGeom>
            <a:solidFill>
              <a:srgbClr val="FF8F3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E806B5A-70DF-19EA-3C55-F293171BAB23}"/>
                </a:ext>
              </a:extLst>
            </p:cNvPr>
            <p:cNvSpPr txBox="1"/>
            <p:nvPr/>
          </p:nvSpPr>
          <p:spPr>
            <a:xfrm>
              <a:off x="14359" y="3165817"/>
              <a:ext cx="3300912" cy="19805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142240" rIns="142240" bIns="142240" numCol="1" spcCol="1270" anchor="t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>
                  <a:latin typeface="Source Sans Pro" panose="020B0503030403020204" pitchFamily="34" charset="0"/>
                  <a:ea typeface="Source Sans Pro" panose="020B0503030403020204" pitchFamily="34" charset="0"/>
                </a:rPr>
                <a:t>Nurse Visit (90-minutes)</a:t>
              </a: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600" kern="1200">
                  <a:latin typeface="Source Sans Pro" panose="020B0503030403020204" pitchFamily="34" charset="0"/>
                  <a:ea typeface="Source Sans Pro" panose="020B0503030403020204" pitchFamily="34" charset="0"/>
                </a:rPr>
                <a:t>Informed Participant Notice</a:t>
              </a: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600" kern="1200">
                  <a:latin typeface="Source Sans Pro" panose="020B0503030403020204" pitchFamily="34" charset="0"/>
                  <a:ea typeface="Source Sans Pro" panose="020B0503030403020204" pitchFamily="34" charset="0"/>
                </a:rPr>
                <a:t>Complete WF Assessment</a:t>
              </a: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6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Facilitate warm handoff to referral (as needed)</a:t>
              </a: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600" kern="1200">
                  <a:latin typeface="Source Sans Pro" panose="020B0503030403020204" pitchFamily="34" charset="0"/>
                  <a:ea typeface="Source Sans Pro" panose="020B0503030403020204" pitchFamily="34" charset="0"/>
                </a:rPr>
                <a:t>Provider Feedback Forms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D6F7870-CA70-7AFF-36DE-1A5F8F314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45544" y="3650669"/>
            <a:ext cx="3300912" cy="1980547"/>
            <a:chOff x="4074482" y="3165817"/>
            <a:chExt cx="3300912" cy="198054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CB6E50E-113F-CBF6-073D-F4AB45D9C922}"/>
                </a:ext>
              </a:extLst>
            </p:cNvPr>
            <p:cNvSpPr/>
            <p:nvPr/>
          </p:nvSpPr>
          <p:spPr>
            <a:xfrm>
              <a:off x="4074482" y="3165817"/>
              <a:ext cx="3300912" cy="1980547"/>
            </a:xfrm>
            <a:prstGeom prst="rect">
              <a:avLst/>
            </a:prstGeom>
            <a:solidFill>
              <a:srgbClr val="FF8F3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8FBD693-2443-FF6A-DF49-D8308CF17ED0}"/>
                </a:ext>
              </a:extLst>
            </p:cNvPr>
            <p:cNvSpPr txBox="1"/>
            <p:nvPr/>
          </p:nvSpPr>
          <p:spPr>
            <a:xfrm>
              <a:off x="4074482" y="3165817"/>
              <a:ext cx="3300912" cy="19805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142240" rIns="142240" bIns="142240" numCol="1" spcCol="1270" anchor="t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>
                  <a:latin typeface="Source Sans Pro" panose="020B0503030403020204" pitchFamily="34" charset="0"/>
                  <a:ea typeface="Source Sans Pro" panose="020B0503030403020204" pitchFamily="34" charset="0"/>
                </a:rPr>
                <a:t>2-3 Week Follow-up Call</a:t>
              </a: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600" kern="1200">
                  <a:latin typeface="Source Sans Pro" panose="020B0503030403020204" pitchFamily="34" charset="0"/>
                  <a:ea typeface="Source Sans Pro" panose="020B0503030403020204" pitchFamily="34" charset="0"/>
                </a:rPr>
                <a:t>Call participant 2-3 weeks after the home visit</a:t>
              </a: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600" kern="1200">
                  <a:latin typeface="Source Sans Pro" panose="020B0503030403020204" pitchFamily="34" charset="0"/>
                  <a:ea typeface="Source Sans Pro" panose="020B0503030403020204" pitchFamily="34" charset="0"/>
                </a:rPr>
                <a:t>Complete Follow-up Phone Call and Referral Outcomes Forms</a:t>
              </a: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600" kern="1200">
                  <a:latin typeface="Source Sans Pro" panose="020B0503030403020204" pitchFamily="34" charset="0"/>
                  <a:ea typeface="Source Sans Pro" panose="020B0503030403020204" pitchFamily="34" charset="0"/>
                </a:rPr>
                <a:t>Offer additional resources and support (as needed)</a:t>
              </a: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1600" kern="120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C737AF7-67A5-F3FC-744A-CE89AAF1E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0" idx="3"/>
            <a:endCxn id="13" idx="1"/>
          </p:cNvCxnSpPr>
          <p:nvPr/>
        </p:nvCxnSpPr>
        <p:spPr>
          <a:xfrm flipV="1">
            <a:off x="3721940" y="1988040"/>
            <a:ext cx="72360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A44C275-A246-2BAC-FB64-031FC664B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3" idx="3"/>
            <a:endCxn id="16" idx="1"/>
          </p:cNvCxnSpPr>
          <p:nvPr/>
        </p:nvCxnSpPr>
        <p:spPr>
          <a:xfrm>
            <a:off x="7746456" y="1988040"/>
            <a:ext cx="72360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9F3086FB-F5CE-EFB1-00AE-26A150A9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9" idx="3"/>
            <a:endCxn id="22" idx="1"/>
          </p:cNvCxnSpPr>
          <p:nvPr/>
        </p:nvCxnSpPr>
        <p:spPr>
          <a:xfrm flipV="1">
            <a:off x="3721940" y="4640943"/>
            <a:ext cx="72360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B57C6BEB-D95D-B124-BC20-3661B9780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6" idx="2"/>
            <a:endCxn id="19" idx="0"/>
          </p:cNvCxnSpPr>
          <p:nvPr/>
        </p:nvCxnSpPr>
        <p:spPr>
          <a:xfrm rot="5400000">
            <a:off x="5759822" y="-710024"/>
            <a:ext cx="672356" cy="804903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02405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5AA6C40-C217-5C55-C7C3-32DFB3E6D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7919172"/>
              </p:ext>
            </p:extLst>
          </p:nvPr>
        </p:nvGraphicFramePr>
        <p:xfrm>
          <a:off x="597109" y="1388308"/>
          <a:ext cx="11285094" cy="4703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FC1CCF3-4685-06BD-5CB2-35FC54EA0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venir Next LT Pro"/>
                <a:cs typeface="Arial"/>
              </a:rPr>
              <a:t>Referral process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0562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244731-CDFE-4209-3A87-BC350B7C4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E708F-BF5F-CDE5-D937-C6968F463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>
                <a:latin typeface="Avenir Next LT Pro"/>
                <a:cs typeface="Arial"/>
              </a:rPr>
              <a:t>Welcome Family Visit structure</a:t>
            </a:r>
            <a:endParaRPr lang="en-US" sz="32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905688-97FB-147B-4F48-BEBB137EB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816" y="1203027"/>
            <a:ext cx="10729384" cy="470303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200">
                <a:latin typeface="Avenir Next LT Pro"/>
                <a:cs typeface="Arial"/>
              </a:rPr>
              <a:t>The Welcome Family visit includes an assessment of six core areas:</a:t>
            </a:r>
            <a:endParaRPr lang="en-US"/>
          </a:p>
          <a:p>
            <a:pPr marL="914400" lvl="1" indent="-457200">
              <a:buAutoNum type="arabicPeriod"/>
            </a:pPr>
            <a:r>
              <a:rPr lang="en-US" sz="2200" b="1">
                <a:latin typeface="Avenir Next LT Pro"/>
                <a:cs typeface="Arial"/>
              </a:rPr>
              <a:t>Clinical assessment</a:t>
            </a:r>
            <a:r>
              <a:rPr lang="en-US" sz="2200">
                <a:latin typeface="Avenir Next LT Pro"/>
                <a:cs typeface="Arial"/>
              </a:rPr>
              <a:t> of caregiver and infant  (e.g., infant weight, caregiver blood pressure)</a:t>
            </a:r>
          </a:p>
          <a:p>
            <a:pPr marL="914400" lvl="1" indent="-457200">
              <a:buAutoNum type="arabicPeriod"/>
            </a:pPr>
            <a:r>
              <a:rPr lang="en-US" sz="2200" b="1">
                <a:latin typeface="Avenir Next LT Pro"/>
                <a:cs typeface="Arial"/>
              </a:rPr>
              <a:t>Unmet health needs</a:t>
            </a:r>
            <a:r>
              <a:rPr lang="en-US" sz="2200">
                <a:latin typeface="Avenir Next LT Pro"/>
                <a:cs typeface="Arial"/>
              </a:rPr>
              <a:t>, including access to medical care and reproductive health services</a:t>
            </a:r>
          </a:p>
          <a:p>
            <a:pPr marL="914400" lvl="1" indent="-457200">
              <a:buAutoNum type="arabicPeriod"/>
            </a:pPr>
            <a:r>
              <a:rPr lang="en-US" sz="2200" b="1">
                <a:latin typeface="Avenir Next LT Pro"/>
                <a:cs typeface="Arial"/>
              </a:rPr>
              <a:t>Maternal and infant nutrition</a:t>
            </a:r>
            <a:r>
              <a:rPr lang="en-US" sz="2200">
                <a:latin typeface="Avenir Next LT Pro"/>
                <a:cs typeface="Arial"/>
              </a:rPr>
              <a:t>, including breastfeeding support and WIC/SNAP needs</a:t>
            </a:r>
          </a:p>
          <a:p>
            <a:pPr marL="914400" lvl="1" indent="-457200">
              <a:buAutoNum type="arabicPeriod"/>
            </a:pPr>
            <a:r>
              <a:rPr lang="en-US" sz="2200" b="1">
                <a:latin typeface="Avenir Next LT Pro"/>
                <a:cs typeface="Arial"/>
              </a:rPr>
              <a:t>Emotional health</a:t>
            </a:r>
            <a:r>
              <a:rPr lang="en-US" sz="2200">
                <a:latin typeface="Avenir Next LT Pro"/>
                <a:cs typeface="Arial"/>
              </a:rPr>
              <a:t>, including depression and social connectedness </a:t>
            </a:r>
          </a:p>
          <a:p>
            <a:pPr marL="914400" lvl="1" indent="-457200">
              <a:buAutoNum type="arabicPeriod"/>
            </a:pPr>
            <a:r>
              <a:rPr lang="en-US" sz="2200" b="1">
                <a:latin typeface="Avenir Next LT Pro"/>
                <a:cs typeface="Arial"/>
              </a:rPr>
              <a:t>Substance use</a:t>
            </a:r>
            <a:r>
              <a:rPr lang="en-US" sz="2200">
                <a:latin typeface="Avenir Next LT Pro"/>
                <a:cs typeface="Arial"/>
              </a:rPr>
              <a:t>, including tobacco</a:t>
            </a:r>
          </a:p>
          <a:p>
            <a:pPr marL="914400" lvl="1" indent="-457200">
              <a:buAutoNum type="arabicPeriod"/>
            </a:pPr>
            <a:r>
              <a:rPr lang="en-US" sz="2200" b="1">
                <a:latin typeface="Avenir Next LT Pro"/>
                <a:cs typeface="Arial"/>
              </a:rPr>
              <a:t>Domestic violence</a:t>
            </a:r>
          </a:p>
        </p:txBody>
      </p:sp>
    </p:spTree>
    <p:extLst>
      <p:ext uri="{BB962C8B-B14F-4D97-AF65-F5344CB8AC3E}">
        <p14:creationId xmlns:p14="http://schemas.microsoft.com/office/powerpoint/2010/main" val="1892121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05328-E645-17E1-71AF-555CEC833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>
                <a:latin typeface="Avenir Next LT Pro"/>
                <a:cs typeface="Arial"/>
              </a:rPr>
              <a:t>Welcome Family Visit structure (continued)</a:t>
            </a:r>
            <a:endParaRPr lang="en-US" sz="32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6118B-B92C-8457-1166-85AED3086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108" y="1213610"/>
            <a:ext cx="6591301" cy="470303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200">
                <a:latin typeface="Avenir Next LT Pro"/>
                <a:cs typeface="Arial"/>
              </a:rPr>
              <a:t>During the visit, the nurse identifies and addresses family needs through screening, brief intervention, education and support, and referrals to community resources. </a:t>
            </a:r>
          </a:p>
          <a:p>
            <a:r>
              <a:rPr lang="en-US" sz="2200">
                <a:latin typeface="Avenir Next LT Pro"/>
                <a:cs typeface="Arial"/>
              </a:rPr>
              <a:t>There is ample time in the visit to answer questions and address concerns related to parenting and support early relational health. </a:t>
            </a:r>
          </a:p>
          <a:p>
            <a:endParaRPr lang="en-US" sz="2200"/>
          </a:p>
          <a:p>
            <a:endParaRPr lang="en-US" sz="2200"/>
          </a:p>
        </p:txBody>
      </p:sp>
      <p:pic>
        <p:nvPicPr>
          <p:cNvPr id="4" name="Picture 3" descr="Home visitor showing mother with baby and grandmother information about infant safe sleep ">
            <a:extLst>
              <a:ext uri="{FF2B5EF4-FFF2-40B4-BE49-F238E27FC236}">
                <a16:creationId xmlns:a16="http://schemas.microsoft.com/office/drawing/2014/main" id="{0756D602-3822-78AC-839F-C3A6D7611CC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35441" y="1406717"/>
            <a:ext cx="4857982" cy="405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308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2DF1F-1377-25B1-DDD7-1783760F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>
                <a:latin typeface="Avenir Next LT Pro"/>
                <a:cs typeface="Arial"/>
              </a:rPr>
              <a:t>Follow-up phone 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A3219-2C42-C0DF-D4D7-CA20BC245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725" y="1353795"/>
            <a:ext cx="10972800" cy="4703031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en-US" sz="2200">
                <a:latin typeface="Avenir Next LT Pro"/>
                <a:cs typeface="Arial"/>
              </a:rPr>
              <a:t>All caregivers are contacted 2-3 weeks after their home visit.</a:t>
            </a:r>
          </a:p>
          <a:p>
            <a:r>
              <a:rPr lang="en-US" sz="2200">
                <a:latin typeface="Avenir Next LT Pro"/>
                <a:cs typeface="Arial"/>
              </a:rPr>
              <a:t>The goals of the follow-up phone call are to:</a:t>
            </a:r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sz="2200">
                <a:latin typeface="Avenir Next LT Pro"/>
                <a:cs typeface="Arial"/>
              </a:rPr>
              <a:t>Check-in with the caregiver on any questions or concerns. </a:t>
            </a:r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sz="2200">
                <a:latin typeface="Avenir Next LT Pro"/>
                <a:cs typeface="Arial"/>
              </a:rPr>
              <a:t>Document outcomes of any referrals made during the home visit. </a:t>
            </a:r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sz="2200">
                <a:latin typeface="Avenir Next LT Pro"/>
                <a:cs typeface="Arial"/>
              </a:rPr>
              <a:t>Offer additional information or referrals as needed</a:t>
            </a:r>
          </a:p>
          <a:p>
            <a:pPr marL="1371600" lvl="2" indent="-285750">
              <a:lnSpc>
                <a:spcPct val="113999"/>
              </a:lnSpc>
              <a:buFont typeface="Wingdings" panose="020B0604020202020204" pitchFamily="34" charset="0"/>
              <a:buChar char="§"/>
            </a:pPr>
            <a:r>
              <a:rPr lang="en-US" sz="2200">
                <a:latin typeface="Avenir Next LT Pro"/>
                <a:cs typeface="Arial"/>
              </a:rPr>
              <a:t>(e.g., if a new concern has emerged since home visit or if a concern identified during visit has persisted or worsened).</a:t>
            </a:r>
          </a:p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14397452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28106-E5D5-DC9E-8DC9-607437452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>
                <a:latin typeface="Avenir Next LT Pro"/>
                <a:cs typeface="Arial"/>
              </a:rPr>
              <a:t>Data collection, quality, and oversight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3DCF123-7DAF-B2B7-17C8-7318579068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3886030"/>
              </p:ext>
            </p:extLst>
          </p:nvPr>
        </p:nvGraphicFramePr>
        <p:xfrm>
          <a:off x="609600" y="1300692"/>
          <a:ext cx="10972798" cy="457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7833">
                  <a:extLst>
                    <a:ext uri="{9D8B030D-6E8A-4147-A177-3AD203B41FA5}">
                      <a16:colId xmlns:a16="http://schemas.microsoft.com/office/drawing/2014/main" val="3751965220"/>
                    </a:ext>
                  </a:extLst>
                </a:gridCol>
                <a:gridCol w="3907365">
                  <a:extLst>
                    <a:ext uri="{9D8B030D-6E8A-4147-A177-3AD203B41FA5}">
                      <a16:colId xmlns:a16="http://schemas.microsoft.com/office/drawing/2014/main" val="432438325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4424206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latin typeface="Avenir Next LT Pro"/>
                        </a:rPr>
                        <a:t>Data collection</a:t>
                      </a:r>
                      <a:endParaRPr lang="en-US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Avenir Next LT Pro"/>
                        </a:rPr>
                        <a:t>Quality and performance</a:t>
                      </a:r>
                      <a:endParaRPr lang="en-US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Avenir Next LT Pro"/>
                        </a:rPr>
                        <a:t>Program oversight</a:t>
                      </a:r>
                      <a:endParaRPr lang="en-US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3292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>
                          <a:latin typeface="Avenir Next LT Pro"/>
                        </a:rPr>
                        <a:t>Data system uses Oracle Apex online platform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>
                          <a:latin typeface="Avenir Next LT Pro" panose="020B0504020202020204" pitchFamily="34" charset="0"/>
                        </a:rPr>
                        <a:t>Only required to have access to internet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>
                          <a:latin typeface="Avenir Next LT Pro"/>
                        </a:rPr>
                        <a:t>Designed for ease of use in the field for real time completion of forms and screenings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>
                          <a:latin typeface="Avenir Next LT Pro" panose="020B0504020202020204" pitchFamily="34" charset="0"/>
                        </a:rPr>
                        <a:t>System-built reports support:</a:t>
                      </a:r>
                    </a:p>
                    <a:p>
                      <a:pPr marL="742950" lvl="1" indent="-285750">
                        <a:buFont typeface="Courier New" panose="020B0604020202020204" pitchFamily="34" charset="0"/>
                        <a:buChar char="o"/>
                      </a:pPr>
                      <a:r>
                        <a:rPr lang="en-US">
                          <a:latin typeface="Avenir Next LT Pro" panose="020B0504020202020204" pitchFamily="34" charset="0"/>
                        </a:rPr>
                        <a:t>Timely workflow steps (i.e., scheduling and follow-up phone calls)</a:t>
                      </a:r>
                    </a:p>
                    <a:p>
                      <a:pPr marL="742950" lvl="1" indent="-285750">
                        <a:buFont typeface="Courier New" panose="020B0604020202020204" pitchFamily="34" charset="0"/>
                        <a:buChar char="o"/>
                      </a:pPr>
                      <a:r>
                        <a:rPr lang="en-US">
                          <a:latin typeface="Avenir Next LT Pro" panose="020B0504020202020204" pitchFamily="34" charset="0"/>
                        </a:rPr>
                        <a:t>Ability for WF Program to  review data from forms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>
                          <a:latin typeface="Avenir Next LT Pro" panose="020B0504020202020204" pitchFamily="34" charset="0"/>
                        </a:rPr>
                        <a:t>Quality dashboard monitors:</a:t>
                      </a:r>
                    </a:p>
                    <a:p>
                      <a:pPr marL="742950" lvl="1" indent="-285750">
                        <a:buFont typeface="Courier New" panose="020B0604020202020204" pitchFamily="34" charset="0"/>
                        <a:buChar char="o"/>
                      </a:pPr>
                      <a:r>
                        <a:rPr lang="en-US">
                          <a:latin typeface="Avenir Next LT Pro" panose="020B0504020202020204" pitchFamily="34" charset="0"/>
                        </a:rPr>
                        <a:t>All WF performance measures disaggregated by demographics and by live vs virtual visits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>
                          <a:latin typeface="Avenir Next LT Pro" panose="020B0504020202020204" pitchFamily="34" charset="0"/>
                        </a:rPr>
                        <a:t>DPH-run Learning Collaborative supports data driven continuous quality improvement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>
                        <a:latin typeface="Avenir Next LT Pro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>
                          <a:latin typeface="Avenir Next LT Pro"/>
                        </a:rPr>
                        <a:t>Annual programmatic site visit</a:t>
                      </a:r>
                      <a:endParaRPr lang="en-US">
                        <a:latin typeface="Avenir Next LT Pro" panose="020B05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>
                          <a:latin typeface="Avenir Next LT Pro"/>
                        </a:rPr>
                        <a:t>Annual fiscal site visits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>
                          <a:latin typeface="Avenir Next LT Pro"/>
                        </a:rPr>
                        <a:t>Individual monthly check-ins by supervisor for nurses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7622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3427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D4E9E4F-8695-CCB4-2705-2294C103F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>
                <a:latin typeface="Avenir Next LT Pro"/>
                <a:cs typeface="Arial"/>
              </a:rPr>
              <a:t>Welcome and DPH BFHN Team Introductions</a:t>
            </a:r>
          </a:p>
        </p:txBody>
      </p:sp>
      <p:pic>
        <p:nvPicPr>
          <p:cNvPr id="13" name="Picture 12" descr="Massachusetts Department of Public Health logo">
            <a:extLst>
              <a:ext uri="{FF2B5EF4-FFF2-40B4-BE49-F238E27FC236}">
                <a16:creationId xmlns:a16="http://schemas.microsoft.com/office/drawing/2014/main" id="{5316C68B-729D-C5D2-A660-740C16AE426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4505" y="113972"/>
            <a:ext cx="1362323" cy="759757"/>
          </a:xfrm>
          <a:prstGeom prst="rect">
            <a:avLst/>
          </a:prstGeom>
        </p:spPr>
      </p:pic>
      <p:pic>
        <p:nvPicPr>
          <p:cNvPr id="6" name="Picture 5" descr="Stephanie Doyle">
            <a:extLst>
              <a:ext uri="{FF2B5EF4-FFF2-40B4-BE49-F238E27FC236}">
                <a16:creationId xmlns:a16="http://schemas.microsoft.com/office/drawing/2014/main" id="{B67146F5-B80D-C6D4-D456-F60C6CC2D4D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40402" y="1596452"/>
            <a:ext cx="2185892" cy="2307237"/>
          </a:xfrm>
          <a:prstGeom prst="flowChartConnector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FFD0438-622B-7733-D654-A2E93D12E237}"/>
              </a:ext>
            </a:extLst>
          </p:cNvPr>
          <p:cNvSpPr txBox="1">
            <a:spLocks/>
          </p:cNvSpPr>
          <p:nvPr/>
        </p:nvSpPr>
        <p:spPr>
          <a:xfrm>
            <a:off x="526966" y="3991440"/>
            <a:ext cx="2802819" cy="15969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rgbClr val="032E53"/>
                </a:solidFill>
                <a:latin typeface="Avenir Next LT Pro" panose="020B05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600" b="1">
                <a:latin typeface="Source Sans Pro"/>
                <a:ea typeface="Source Sans Pro"/>
                <a:cs typeface="Arial"/>
              </a:rPr>
              <a:t>Stephanie Doyle, MS</a:t>
            </a:r>
            <a:endParaRPr lang="en-US">
              <a:latin typeface="Source Sans Pro"/>
              <a:ea typeface="Source Sans Pro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600">
                <a:solidFill>
                  <a:srgbClr val="022F54"/>
                </a:solidFill>
                <a:latin typeface="Source Sans Pro"/>
                <a:ea typeface="Source Sans Pro"/>
                <a:cs typeface="Arial"/>
              </a:rPr>
              <a:t>Deputy Director of Strategy &amp; Implementation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600">
                <a:solidFill>
                  <a:srgbClr val="022F54"/>
                </a:solidFill>
                <a:latin typeface="Source Sans Pro"/>
                <a:ea typeface="Source Sans Pro"/>
                <a:cs typeface="Arial"/>
              </a:rPr>
              <a:t>Bureau of Family Health &amp; Nutrition </a:t>
            </a:r>
          </a:p>
        </p:txBody>
      </p:sp>
      <p:pic>
        <p:nvPicPr>
          <p:cNvPr id="10" name="Picture 9" descr="Christine Silva">
            <a:extLst>
              <a:ext uri="{FF2B5EF4-FFF2-40B4-BE49-F238E27FC236}">
                <a16:creationId xmlns:a16="http://schemas.microsoft.com/office/drawing/2014/main" id="{904E8883-1FDC-F972-AA95-09F010BF586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4653" y="1592665"/>
            <a:ext cx="2185892" cy="2307237"/>
          </a:xfrm>
          <a:prstGeom prst="flowChartConnector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55E3272-B378-9594-8430-3CD5FF1A3F28}"/>
              </a:ext>
            </a:extLst>
          </p:cNvPr>
          <p:cNvSpPr txBox="1">
            <a:spLocks/>
          </p:cNvSpPr>
          <p:nvPr/>
        </p:nvSpPr>
        <p:spPr>
          <a:xfrm>
            <a:off x="3579743" y="3991336"/>
            <a:ext cx="2884276" cy="19981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rgbClr val="032E53"/>
                </a:solidFill>
                <a:latin typeface="Avenir Next LT Pro" panose="020B05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600" b="1">
                <a:latin typeface="Source Sans Pro"/>
                <a:ea typeface="Source Sans Pro"/>
                <a:cs typeface="Arial"/>
              </a:rPr>
              <a:t>Christine Silva, MPH</a:t>
            </a:r>
            <a:endParaRPr lang="en-US">
              <a:latin typeface="Source Sans Pro"/>
              <a:ea typeface="Source Sans Pro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600">
                <a:solidFill>
                  <a:srgbClr val="022F54"/>
                </a:solidFill>
                <a:latin typeface="Source Sans Pro"/>
                <a:ea typeface="Source Sans Pro"/>
                <a:cs typeface="Arial"/>
              </a:rPr>
              <a:t>Director, Massachusetts Home Visiting Initiative 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600">
                <a:solidFill>
                  <a:srgbClr val="022F54"/>
                </a:solidFill>
                <a:latin typeface="Source Sans Pro"/>
                <a:ea typeface="Source Sans Pro"/>
                <a:cs typeface="Arial"/>
              </a:rPr>
              <a:t>Division of Pregnancy, Infancy, &amp; Early Childhood </a:t>
            </a:r>
          </a:p>
        </p:txBody>
      </p:sp>
      <p:pic>
        <p:nvPicPr>
          <p:cNvPr id="8" name="Picture 7" descr="Danielle Biggins">
            <a:extLst>
              <a:ext uri="{FF2B5EF4-FFF2-40B4-BE49-F238E27FC236}">
                <a16:creationId xmlns:a16="http://schemas.microsoft.com/office/drawing/2014/main" id="{2F00AEBC-3737-DEF1-4DDD-06CBE965E72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99"/>
          <a:stretch>
            <a:fillRect/>
          </a:stretch>
        </p:blipFill>
        <p:spPr>
          <a:xfrm>
            <a:off x="6774009" y="1588338"/>
            <a:ext cx="2185892" cy="2307237"/>
          </a:xfrm>
          <a:prstGeom prst="flowChartConnector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802F2C7-FE2E-2A94-8061-D32FE8F21E2C}"/>
              </a:ext>
            </a:extLst>
          </p:cNvPr>
          <p:cNvSpPr txBox="1">
            <a:spLocks/>
          </p:cNvSpPr>
          <p:nvPr/>
        </p:nvSpPr>
        <p:spPr>
          <a:xfrm>
            <a:off x="6572820" y="3990501"/>
            <a:ext cx="2584475" cy="15859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rgbClr val="032E53"/>
                </a:solidFill>
                <a:latin typeface="Avenir Next LT Pro" panose="020B05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600" b="1">
                <a:latin typeface="Source Sans Pro"/>
                <a:ea typeface="Source Sans Pro"/>
                <a:cs typeface="Arial"/>
              </a:rPr>
              <a:t>Danielle Biggins, MS</a:t>
            </a:r>
            <a:endParaRPr lang="en-US">
              <a:latin typeface="Source Sans Pro"/>
              <a:ea typeface="Source Sans Pro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600">
                <a:solidFill>
                  <a:srgbClr val="022F54"/>
                </a:solidFill>
                <a:latin typeface="Source Sans Pro"/>
                <a:ea typeface="Source Sans Pro"/>
                <a:cs typeface="Arial"/>
              </a:rPr>
              <a:t>Home Visiting Implementation Specialist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600">
                <a:solidFill>
                  <a:srgbClr val="022F54"/>
                </a:solidFill>
                <a:latin typeface="Source Sans Pro"/>
                <a:ea typeface="Source Sans Pro"/>
                <a:cs typeface="Arial"/>
              </a:rPr>
              <a:t>Division of Pregnancy, Infancy, &amp; Early Childhood  </a:t>
            </a:r>
          </a:p>
        </p:txBody>
      </p:sp>
      <p:pic>
        <p:nvPicPr>
          <p:cNvPr id="12" name="Picture 11" descr="Public Consulting Group logo">
            <a:extLst>
              <a:ext uri="{FF2B5EF4-FFF2-40B4-BE49-F238E27FC236}">
                <a16:creationId xmlns:a16="http://schemas.microsoft.com/office/drawing/2014/main" id="{A108CF4A-240B-15FD-71D7-4FD8FE0DE6E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229" t="-162876" r="-3229" b="-117960"/>
          <a:stretch>
            <a:fillRect/>
          </a:stretch>
        </p:blipFill>
        <p:spPr>
          <a:xfrm>
            <a:off x="9533363" y="2086450"/>
            <a:ext cx="1961039" cy="2057400"/>
          </a:xfrm>
          <a:prstGeom prst="flowChartConnector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212CBC65-B84A-1AEE-3D4D-86FEF9B143CA}"/>
              </a:ext>
            </a:extLst>
          </p:cNvPr>
          <p:cNvSpPr txBox="1">
            <a:spLocks/>
          </p:cNvSpPr>
          <p:nvPr/>
        </p:nvSpPr>
        <p:spPr>
          <a:xfrm>
            <a:off x="9285149" y="3986479"/>
            <a:ext cx="2459558" cy="8239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rgbClr val="032E53"/>
                </a:solidFill>
                <a:latin typeface="Avenir Next LT Pro" panose="020B05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600" b="1">
                <a:latin typeface="Avenir Next LT Pro"/>
                <a:cs typeface="Arial"/>
              </a:rPr>
              <a:t>Project Support Team</a:t>
            </a:r>
            <a:endParaRPr lang="en-US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41D80589-B524-C10D-80CE-DF64519FA3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4825" y="6492502"/>
            <a:ext cx="2736415" cy="365125"/>
          </a:xfrm>
        </p:spPr>
        <p:txBody>
          <a:bodyPr/>
          <a:lstStyle/>
          <a:p>
            <a:fld id="{CA49D0EE-DE7F-324B-A84C-F36708423CD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2367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20FD2-D68A-EE47-B87E-F2665176F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>
                <a:latin typeface="Avenir Next LT Pro"/>
                <a:cs typeface="Arial"/>
              </a:rPr>
              <a:t>Outcomes: Family experience </a:t>
            </a:r>
          </a:p>
        </p:txBody>
      </p:sp>
      <p:sp>
        <p:nvSpPr>
          <p:cNvPr id="33" name="Content Placeholder 32">
            <a:extLst>
              <a:ext uri="{FF2B5EF4-FFF2-40B4-BE49-F238E27FC236}">
                <a16:creationId xmlns:a16="http://schemas.microsoft.com/office/drawing/2014/main" id="{743C0EA2-4FA1-836D-4340-217441F53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51085"/>
            <a:ext cx="12191999" cy="470303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/>
              <a:t>19,181</a:t>
            </a:r>
            <a:r>
              <a:rPr lang="en-US" sz="2400"/>
              <a:t> visits completed to date. </a:t>
            </a:r>
            <a:r>
              <a:rPr lang="en-US" sz="2400" b="1"/>
              <a:t>900</a:t>
            </a:r>
            <a:r>
              <a:rPr lang="en-US" sz="2400"/>
              <a:t> respondents indicate families are very satisfied.</a:t>
            </a:r>
          </a:p>
        </p:txBody>
      </p:sp>
      <p:sp>
        <p:nvSpPr>
          <p:cNvPr id="4" name="Circle: Hollow 3">
            <a:extLst>
              <a:ext uri="{FF2B5EF4-FFF2-40B4-BE49-F238E27FC236}">
                <a16:creationId xmlns:a16="http://schemas.microsoft.com/office/drawing/2014/main" id="{D44FF29C-A8BC-52BA-68D2-0C73AEF16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114490" y="2039301"/>
            <a:ext cx="2249424" cy="2249424"/>
          </a:xfrm>
          <a:prstGeom prst="donut">
            <a:avLst>
              <a:gd name="adj" fmla="val 11557"/>
            </a:avLst>
          </a:prstGeom>
          <a:solidFill>
            <a:srgbClr val="052C52"/>
          </a:solidFill>
          <a:ln>
            <a:solidFill>
              <a:srgbClr val="5A295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Graphic 8" descr="Comment Heart with solid fill">
            <a:extLst>
              <a:ext uri="{FF2B5EF4-FFF2-40B4-BE49-F238E27FC236}">
                <a16:creationId xmlns:a16="http://schemas.microsoft.com/office/drawing/2014/main" id="{ED67C559-7653-9B07-EE6F-2AEF800FB2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85413" y="2510585"/>
            <a:ext cx="1501207" cy="15012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A79F545-34BB-B5FF-BA9D-ADBBBE445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9254" y="2662127"/>
            <a:ext cx="1161339" cy="1124176"/>
          </a:xfrm>
          <a:prstGeom prst="rect">
            <a:avLst/>
          </a:prstGeom>
          <a:solidFill>
            <a:srgbClr val="032F54"/>
          </a:solidFill>
        </p:spPr>
      </p:pic>
      <p:sp>
        <p:nvSpPr>
          <p:cNvPr id="13" name="Circle: Hollow 12">
            <a:extLst>
              <a:ext uri="{FF2B5EF4-FFF2-40B4-BE49-F238E27FC236}">
                <a16:creationId xmlns:a16="http://schemas.microsoft.com/office/drawing/2014/main" id="{FA994B7C-C680-A5E4-73E4-4CD63B524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666172" y="2041820"/>
            <a:ext cx="2246905" cy="2246905"/>
          </a:xfrm>
          <a:prstGeom prst="donut">
            <a:avLst>
              <a:gd name="adj" fmla="val 11557"/>
            </a:avLst>
          </a:prstGeom>
          <a:solidFill>
            <a:schemeClr val="accent4">
              <a:lumMod val="75000"/>
            </a:schemeClr>
          </a:solidFill>
          <a:ln>
            <a:solidFill>
              <a:srgbClr val="BF9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72DBE85-8C6E-4D28-26CE-A3A5727CB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85453" y="4420690"/>
            <a:ext cx="102041" cy="1672424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BF9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98C42BF-8757-8DF9-38F3-524A0392527C}"/>
              </a:ext>
            </a:extLst>
          </p:cNvPr>
          <p:cNvSpPr txBox="1"/>
          <p:nvPr/>
        </p:nvSpPr>
        <p:spPr>
          <a:xfrm>
            <a:off x="1072291" y="4348961"/>
            <a:ext cx="2915476" cy="153888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4000" b="1">
                <a:solidFill>
                  <a:srgbClr val="032F54"/>
                </a:solidFill>
                <a:latin typeface="Source Sans Pro"/>
                <a:ea typeface="Source Sans Pro"/>
              </a:rPr>
              <a:t>99% </a:t>
            </a:r>
            <a:endParaRPr lang="en-US">
              <a:latin typeface="Source Sans Pro"/>
              <a:ea typeface="Source Sans Pro"/>
            </a:endParaRPr>
          </a:p>
          <a:p>
            <a:r>
              <a:rPr lang="en-US" b="1">
                <a:latin typeface="Source Sans Pro"/>
                <a:ea typeface="Source Sans Pro"/>
              </a:rPr>
              <a:t>would</a:t>
            </a:r>
            <a:r>
              <a:rPr lang="en-US">
                <a:solidFill>
                  <a:srgbClr val="032F54"/>
                </a:solidFill>
                <a:latin typeface="Source Sans Pro"/>
                <a:ea typeface="Source Sans Pro"/>
              </a:rPr>
              <a:t> </a:t>
            </a:r>
            <a:r>
              <a:rPr lang="en-US" b="1">
                <a:latin typeface="Source Sans Pro"/>
                <a:ea typeface="Source Sans Pro"/>
              </a:rPr>
              <a:t>recommend</a:t>
            </a:r>
            <a:r>
              <a:rPr lang="en-US">
                <a:latin typeface="Source Sans Pro"/>
                <a:ea typeface="Source Sans Pro"/>
              </a:rPr>
              <a:t> Welcome Family to other families with newborns.</a:t>
            </a:r>
          </a:p>
        </p:txBody>
      </p:sp>
      <p:pic>
        <p:nvPicPr>
          <p:cNvPr id="32" name="Graphic 31" descr="Connections outline">
            <a:extLst>
              <a:ext uri="{FF2B5EF4-FFF2-40B4-BE49-F238E27FC236}">
                <a16:creationId xmlns:a16="http://schemas.microsoft.com/office/drawing/2014/main" id="{56ACFAE1-DCDA-F362-3A53-1E999AEBD9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9755" y="2413633"/>
            <a:ext cx="1499616" cy="149961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FF6F471-1018-9A9C-7323-E020EB635006}"/>
              </a:ext>
            </a:extLst>
          </p:cNvPr>
          <p:cNvSpPr txBox="1"/>
          <p:nvPr/>
        </p:nvSpPr>
        <p:spPr>
          <a:xfrm>
            <a:off x="4617066" y="4354984"/>
            <a:ext cx="3077870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4000" b="1">
                <a:solidFill>
                  <a:schemeClr val="accent5">
                    <a:lumMod val="76000"/>
                  </a:schemeClr>
                </a:solidFill>
                <a:latin typeface="Source Sans Pro"/>
                <a:ea typeface="Source Sans Pro"/>
              </a:rPr>
              <a:t>97% </a:t>
            </a:r>
            <a:r>
              <a:rPr lang="en-US">
                <a:solidFill>
                  <a:schemeClr val="accent5">
                    <a:lumMod val="76000"/>
                  </a:schemeClr>
                </a:solidFill>
                <a:latin typeface="Source Sans Pro"/>
                <a:ea typeface="Source Sans Pro"/>
              </a:rPr>
              <a:t> </a:t>
            </a:r>
          </a:p>
          <a:p>
            <a:r>
              <a:rPr lang="en-US">
                <a:latin typeface="Source Sans Pro"/>
                <a:ea typeface="Source Sans Pro"/>
              </a:rPr>
              <a:t>reported that the visit </a:t>
            </a:r>
            <a:r>
              <a:rPr lang="en-US" b="1">
                <a:latin typeface="Source Sans Pro"/>
                <a:ea typeface="Source Sans Pro"/>
              </a:rPr>
              <a:t>helped them feel very connected</a:t>
            </a:r>
            <a:r>
              <a:rPr lang="en-US">
                <a:latin typeface="Source Sans Pro"/>
                <a:ea typeface="Source Sans Pro"/>
              </a:rPr>
              <a:t> to the services and supports within their community.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ED1486C-0835-3CD7-8DDE-7CBEC2E6E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25500" y="4425982"/>
            <a:ext cx="102041" cy="167242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2E75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Circle: Hollow 21">
            <a:extLst>
              <a:ext uri="{FF2B5EF4-FFF2-40B4-BE49-F238E27FC236}">
                <a16:creationId xmlns:a16="http://schemas.microsoft.com/office/drawing/2014/main" id="{3E739B9F-225B-90B8-3BA0-76D0F1295F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855709" y="2039301"/>
            <a:ext cx="2249424" cy="2249424"/>
          </a:xfrm>
          <a:prstGeom prst="donut">
            <a:avLst>
              <a:gd name="adj" fmla="val 11557"/>
            </a:avLst>
          </a:prstGeom>
          <a:solidFill>
            <a:schemeClr val="accent5">
              <a:lumMod val="75000"/>
            </a:schemeClr>
          </a:solidFill>
          <a:ln>
            <a:solidFill>
              <a:srgbClr val="2E75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D139A8D-AA85-8E35-6B44-B46CFF29B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0782" y="4420690"/>
            <a:ext cx="102041" cy="1672424"/>
          </a:xfrm>
          <a:prstGeom prst="roundRect">
            <a:avLst/>
          </a:prstGeom>
          <a:solidFill>
            <a:srgbClr val="052C52"/>
          </a:solidFill>
          <a:ln>
            <a:solidFill>
              <a:srgbClr val="032F5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5A295F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7B3C310-B71C-3CDC-7B87-DEB9561BFE46}"/>
              </a:ext>
            </a:extLst>
          </p:cNvPr>
          <p:cNvSpPr txBox="1"/>
          <p:nvPr/>
        </p:nvSpPr>
        <p:spPr>
          <a:xfrm>
            <a:off x="8377435" y="4348961"/>
            <a:ext cx="3302722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4000" b="1">
                <a:solidFill>
                  <a:schemeClr val="accent4">
                    <a:lumMod val="76000"/>
                  </a:schemeClr>
                </a:solidFill>
                <a:latin typeface="Source Sans Pro"/>
                <a:ea typeface="Source Sans Pro"/>
              </a:rPr>
              <a:t>4.94</a:t>
            </a:r>
            <a:r>
              <a:rPr lang="en-US">
                <a:solidFill>
                  <a:schemeClr val="accent4">
                    <a:lumMod val="76000"/>
                  </a:schemeClr>
                </a:solidFill>
                <a:latin typeface="Source Sans Pro"/>
                <a:ea typeface="Source Sans Pro"/>
              </a:rPr>
              <a:t> </a:t>
            </a:r>
          </a:p>
          <a:p>
            <a:r>
              <a:rPr lang="en-US">
                <a:latin typeface="Source Sans Pro"/>
                <a:ea typeface="Source Sans Pro"/>
              </a:rPr>
              <a:t>satisfaction score when asked “How </a:t>
            </a:r>
            <a:r>
              <a:rPr lang="en-US" b="1">
                <a:latin typeface="Source Sans Pro"/>
                <a:ea typeface="Source Sans Pro"/>
              </a:rPr>
              <a:t>satisfied</a:t>
            </a:r>
            <a:r>
              <a:rPr lang="en-US">
                <a:latin typeface="Source Sans Pro"/>
                <a:ea typeface="Source Sans Pro"/>
              </a:rPr>
              <a:t> were you with the Welcome Family visit?” </a:t>
            </a:r>
          </a:p>
          <a:p>
            <a:r>
              <a:rPr lang="en-US">
                <a:latin typeface="Source Sans Pro"/>
                <a:ea typeface="Source Sans Pro"/>
              </a:rPr>
              <a:t>(5= very satisfied)</a:t>
            </a: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94BA6FE-4D08-D0EF-84D7-51CC0C5AD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551202">
            <a:off x="2605435" y="2005944"/>
            <a:ext cx="46408" cy="483856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9AED52-C3BB-228C-B5F5-F0BDD2165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551202">
            <a:off x="6378444" y="1942396"/>
            <a:ext cx="112966" cy="483856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12BB8A-3AAC-7945-137D-673DB669E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551202">
            <a:off x="10238852" y="1998308"/>
            <a:ext cx="99730" cy="483856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6081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C4E263-CD11-53D0-91CF-DE585901D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>
                <a:latin typeface="Avenir Next LT Pro"/>
                <a:cs typeface="Arial"/>
              </a:rPr>
              <a:t>Outcomes: Utilization and public health impacts</a:t>
            </a:r>
            <a:endParaRPr lang="en-US" sz="320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54C6C2F-CCEC-DE5F-B89E-71E81B7F4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822" y="1197698"/>
            <a:ext cx="5247861" cy="4703031"/>
          </a:xfrm>
        </p:spPr>
        <p:txBody>
          <a:bodyPr>
            <a:normAutofit/>
          </a:bodyPr>
          <a:lstStyle/>
          <a:p>
            <a:r>
              <a:rPr lang="en-US" sz="2000">
                <a:solidFill>
                  <a:schemeClr val="tx1"/>
                </a:solidFill>
                <a:ea typeface="Source Sans Pro" panose="020B0503030403020204" pitchFamily="34" charset="0"/>
                <a:cs typeface="+mn-cs"/>
              </a:rPr>
              <a:t>Utilization rates across programs vary, with a current rate of 10% of eligible births served across active programs. </a:t>
            </a:r>
          </a:p>
          <a:p>
            <a:endParaRPr lang="en-US" sz="2000">
              <a:solidFill>
                <a:schemeClr val="tx1"/>
              </a:solidFill>
              <a:ea typeface="Source Sans Pro" panose="020B0503030403020204" pitchFamily="34" charset="0"/>
              <a:cs typeface="+mn-cs"/>
            </a:endParaRPr>
          </a:p>
          <a:p>
            <a:r>
              <a:rPr lang="en-US" sz="2000">
                <a:solidFill>
                  <a:schemeClr val="tx1"/>
                </a:solidFill>
                <a:ea typeface="Source Sans Pro" panose="020B0503030403020204" pitchFamily="34" charset="0"/>
                <a:cs typeface="+mn-cs"/>
              </a:rPr>
              <a:t>DPH would like to see utilization increase, and Welcome Family visits established as a cultural norm statewide</a:t>
            </a:r>
            <a:r>
              <a:rPr lang="en-US" sz="2000"/>
              <a:t>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EF0C71-6C22-E103-2BCF-B33601ACAD92}"/>
              </a:ext>
            </a:extLst>
          </p:cNvPr>
          <p:cNvSpPr txBox="1"/>
          <p:nvPr/>
        </p:nvSpPr>
        <p:spPr>
          <a:xfrm>
            <a:off x="6227859" y="1228790"/>
            <a:ext cx="5337763" cy="440120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>
                <a:latin typeface="Avenir Next LT Pro"/>
                <a:ea typeface="Source Sans Pro"/>
              </a:rPr>
              <a:t>Infants of Welcome Family participants were </a:t>
            </a:r>
            <a:r>
              <a:rPr lang="en-CA" sz="2000" b="1" dirty="0">
                <a:latin typeface="Avenir Next LT Pro"/>
                <a:ea typeface="Source Sans Pro"/>
              </a:rPr>
              <a:t>more likely than comparison group to be connected to EI</a:t>
            </a:r>
            <a:r>
              <a:rPr lang="en-CA" sz="2000" dirty="0">
                <a:latin typeface="Avenir Next LT Pro"/>
                <a:ea typeface="Source Sans Pro"/>
              </a:rPr>
              <a:t>: ​</a:t>
            </a:r>
            <a:endParaRPr lang="en-US" sz="2000" dirty="0">
              <a:latin typeface="Avenir Next LT Pro"/>
              <a:ea typeface="Source Sans Pr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2000" dirty="0">
              <a:latin typeface="Avenir Next LT Pro"/>
              <a:ea typeface="Source Sans Pro"/>
            </a:endParaRPr>
          </a:p>
          <a:p>
            <a:r>
              <a:rPr lang="en-CA" sz="2000" dirty="0">
                <a:latin typeface="Avenir Next LT Pro"/>
                <a:ea typeface="Source Sans Pro"/>
              </a:rPr>
              <a:t>	</a:t>
            </a:r>
            <a:endParaRPr lang="en-US" sz="2000" dirty="0">
              <a:latin typeface="Avenir Next LT Pro"/>
              <a:ea typeface="Source Sans Pr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venir Next LT Pro" panose="020B0504020202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venir Next LT Pro" panose="020B0504020202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venir Next LT Pro" panose="020B0504020202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venir Next LT Pro" panose="020B0504020202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venir Next LT Pro" panose="020B0504020202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  <a:ea typeface="Source Sans Pro" panose="020B0503030403020204" pitchFamily="34" charset="0"/>
              </a:rPr>
              <a:t>Children who received Welcome Family were </a:t>
            </a:r>
            <a:r>
              <a:rPr lang="en-US" sz="2000" b="1" dirty="0">
                <a:latin typeface="Avenir Next LT Pro" panose="020B0504020202020204" pitchFamily="34" charset="0"/>
                <a:ea typeface="Source Sans Pro" panose="020B0503030403020204" pitchFamily="34" charset="0"/>
              </a:rPr>
              <a:t>less likely to use emergency medical care </a:t>
            </a:r>
            <a:r>
              <a:rPr lang="en-US" sz="2000" dirty="0">
                <a:latin typeface="Avenir Next LT Pro" panose="020B0504020202020204" pitchFamily="34" charset="0"/>
                <a:ea typeface="Source Sans Pro" panose="020B0503030403020204" pitchFamily="34" charset="0"/>
              </a:rPr>
              <a:t>for injuries 1-2 years after birth (10.6% vs. 12.5%).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1AF1B241-0C84-B4A3-E785-BD9BE99CE4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4362422"/>
              </p:ext>
            </p:extLst>
          </p:nvPr>
        </p:nvGraphicFramePr>
        <p:xfrm>
          <a:off x="6427688" y="2320713"/>
          <a:ext cx="5423665" cy="1737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59333">
                  <a:extLst>
                    <a:ext uri="{9D8B030D-6E8A-4147-A177-3AD203B41FA5}">
                      <a16:colId xmlns:a16="http://schemas.microsoft.com/office/drawing/2014/main" val="3470696356"/>
                    </a:ext>
                  </a:extLst>
                </a:gridCol>
                <a:gridCol w="3864332">
                  <a:extLst>
                    <a:ext uri="{9D8B030D-6E8A-4147-A177-3AD203B41FA5}">
                      <a16:colId xmlns:a16="http://schemas.microsoft.com/office/drawing/2014/main" val="10418631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3200" b="0" dirty="0">
                          <a:solidFill>
                            <a:schemeClr val="accent1"/>
                          </a:solidFill>
                          <a:latin typeface="Avenir Next LT Pro"/>
                          <a:ea typeface="Source Sans Pro"/>
                        </a:rPr>
                        <a:t>13.1</a:t>
                      </a:r>
                      <a:r>
                        <a:rPr lang="en-US" sz="2400" b="0" dirty="0">
                          <a:solidFill>
                            <a:schemeClr val="accent1"/>
                          </a:solidFill>
                          <a:latin typeface="Avenir Next LT Pro"/>
                          <a:ea typeface="Source Sans Pro"/>
                        </a:rPr>
                        <a:t>%</a:t>
                      </a:r>
                      <a:endParaRPr lang="en-US" sz="3200" b="0" dirty="0">
                        <a:solidFill>
                          <a:schemeClr val="accent1"/>
                        </a:solidFill>
                        <a:latin typeface="Avenir Next LT Pro"/>
                        <a:ea typeface="Source Sans Pro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sz="1600" dirty="0">
                          <a:latin typeface="Avenir Next LT Pro" panose="020B0504020202020204" pitchFamily="34" charset="0"/>
                          <a:ea typeface="Source Sans Pro" panose="020B0503030403020204" pitchFamily="34" charset="0"/>
                        </a:rPr>
                        <a:t>more likely to be </a:t>
                      </a:r>
                      <a:r>
                        <a:rPr lang="en-CA" sz="1600" b="1" dirty="0">
                          <a:latin typeface="Avenir Next LT Pro" panose="020B0504020202020204" pitchFamily="34" charset="0"/>
                          <a:ea typeface="Source Sans Pro" panose="020B0503030403020204" pitchFamily="34" charset="0"/>
                        </a:rPr>
                        <a:t>referred</a:t>
                      </a:r>
                      <a:r>
                        <a:rPr lang="en-CA" sz="1600" dirty="0">
                          <a:latin typeface="Avenir Next LT Pro" panose="020B0504020202020204" pitchFamily="34" charset="0"/>
                          <a:ea typeface="Source Sans Pro" panose="020B0503030403020204" pitchFamily="34" charset="0"/>
                        </a:rPr>
                        <a:t> by age 3  </a:t>
                      </a:r>
                      <a:endParaRPr lang="en-US" sz="1600" dirty="0">
                        <a:latin typeface="Avenir Next LT Pro" panose="020B05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31487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3200" b="0">
                          <a:solidFill>
                            <a:schemeClr val="accent1"/>
                          </a:solidFill>
                          <a:latin typeface="Avenir Next LT Pro"/>
                          <a:ea typeface="Source Sans Pro"/>
                        </a:rPr>
                        <a:t>21.0</a:t>
                      </a:r>
                      <a:r>
                        <a:rPr lang="en-US" sz="2400" b="0">
                          <a:solidFill>
                            <a:schemeClr val="accent1"/>
                          </a:solidFill>
                          <a:latin typeface="Avenir Next LT Pro"/>
                          <a:ea typeface="Source Sans Pro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sz="1600">
                          <a:latin typeface="Avenir Next LT Pro" panose="020B0504020202020204" pitchFamily="34" charset="0"/>
                          <a:ea typeface="Source Sans Pro" panose="020B0503030403020204" pitchFamily="34" charset="0"/>
                        </a:rPr>
                        <a:t>more likely to be </a:t>
                      </a:r>
                      <a:r>
                        <a:rPr lang="en-CA" sz="1600" b="1">
                          <a:latin typeface="Avenir Next LT Pro" panose="020B0504020202020204" pitchFamily="34" charset="0"/>
                          <a:ea typeface="Source Sans Pro" panose="020B0503030403020204" pitchFamily="34" charset="0"/>
                        </a:rPr>
                        <a:t>evaluated</a:t>
                      </a:r>
                      <a:r>
                        <a:rPr lang="en-CA" sz="1600">
                          <a:latin typeface="Avenir Next LT Pro" panose="020B0504020202020204" pitchFamily="34" charset="0"/>
                          <a:ea typeface="Source Sans Pro" panose="020B0503030403020204" pitchFamily="34" charset="0"/>
                        </a:rPr>
                        <a:t> by age 3  </a:t>
                      </a:r>
                      <a:endParaRPr lang="en-US" sz="1600">
                        <a:latin typeface="Avenir Next LT Pro" panose="020B05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4767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3200" b="0">
                          <a:solidFill>
                            <a:schemeClr val="accent1"/>
                          </a:solidFill>
                          <a:latin typeface="Avenir Next LT Pro"/>
                          <a:ea typeface="Source Sans Pro"/>
                        </a:rPr>
                        <a:t>25.4</a:t>
                      </a:r>
                      <a:r>
                        <a:rPr lang="en-US" sz="2400" b="0">
                          <a:solidFill>
                            <a:schemeClr val="accent1"/>
                          </a:solidFill>
                          <a:latin typeface="Avenir Next LT Pro"/>
                          <a:ea typeface="Source Sans Pro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sz="1600" dirty="0">
                          <a:latin typeface="Avenir Next LT Pro" panose="020B0504020202020204" pitchFamily="34" charset="0"/>
                          <a:ea typeface="Source Sans Pro" panose="020B0503030403020204" pitchFamily="34" charset="0"/>
                        </a:rPr>
                        <a:t>more likely to be </a:t>
                      </a:r>
                      <a:r>
                        <a:rPr lang="en-CA" sz="1600" b="1" dirty="0">
                          <a:latin typeface="Avenir Next LT Pro" panose="020B0504020202020204" pitchFamily="34" charset="0"/>
                          <a:ea typeface="Source Sans Pro" panose="020B0503030403020204" pitchFamily="34" charset="0"/>
                        </a:rPr>
                        <a:t>enrolled</a:t>
                      </a:r>
                      <a:r>
                        <a:rPr lang="en-CA" sz="1600" dirty="0">
                          <a:latin typeface="Avenir Next LT Pro" panose="020B0504020202020204" pitchFamily="34" charset="0"/>
                          <a:ea typeface="Source Sans Pro" panose="020B0503030403020204" pitchFamily="34" charset="0"/>
                        </a:rPr>
                        <a:t> by age 3  </a:t>
                      </a:r>
                      <a:r>
                        <a:rPr lang="en-US" sz="1600" dirty="0">
                          <a:latin typeface="Avenir Next LT Pro" panose="020B0504020202020204" pitchFamily="34" charset="0"/>
                          <a:ea typeface="Source Sans Pro" panose="020B0503030403020204" pitchFamily="34" charset="0"/>
                        </a:rPr>
                        <a:t>​</a:t>
                      </a:r>
                      <a:endParaRPr lang="en-US" sz="1600" dirty="0">
                        <a:latin typeface="Avenir Next LT Pro" panose="020B05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2998365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4DC2AE20-5E29-7785-DE09-30D3BD0A2A55}"/>
              </a:ext>
            </a:extLst>
          </p:cNvPr>
          <p:cNvSpPr txBox="1"/>
          <p:nvPr/>
        </p:nvSpPr>
        <p:spPr>
          <a:xfrm>
            <a:off x="592755" y="5424312"/>
            <a:ext cx="5667287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0" i="0" u="none" strike="noStrike">
                <a:solidFill>
                  <a:srgbClr val="000000"/>
                </a:solidFill>
                <a:effectLst/>
                <a:latin typeface="Source Sans Pro"/>
                <a:ea typeface="Source Sans Pro"/>
                <a:cs typeface="Calibri"/>
              </a:rPr>
              <a:t>Kotake C, Fauth RC, Stetler K, Goldberg JL, Silva CF, Manning SE. Improving connections to early childhood systems of care via a universal home visiting program in Massachusetts. Children and Youth Services Review 2023; </a:t>
            </a:r>
            <a:r>
              <a:rPr lang="en-US" sz="1400" b="0" i="0" u="sng" strike="noStrike">
                <a:solidFill>
                  <a:srgbClr val="0563C1"/>
                </a:solidFill>
                <a:effectLst/>
                <a:latin typeface="Source Sans Pro"/>
                <a:ea typeface="Source Sans Pro"/>
                <a:cs typeface="Calibri"/>
                <a:hlinkClick r:id="rId3"/>
              </a:rPr>
              <a:t>https://doi.org/10.1016/j.childyouth.2023.106995</a:t>
            </a:r>
            <a:r>
              <a:rPr lang="en-US" sz="1400" b="0" i="0" u="none" strike="noStrike">
                <a:solidFill>
                  <a:srgbClr val="000000"/>
                </a:solidFill>
                <a:effectLst/>
                <a:latin typeface="Source Sans Pro"/>
                <a:ea typeface="Source Sans Pro"/>
                <a:cs typeface="Calibri"/>
              </a:rPr>
              <a:t>. </a:t>
            </a:r>
            <a:endParaRPr lang="en-US" sz="1400">
              <a:latin typeface="Source Sans Pro"/>
              <a:ea typeface="Source Sans Pro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3257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C2028-C4F9-E48A-DC8D-E2E55F80B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3F29E93-5CEE-8775-8200-C52657A08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>
                <a:latin typeface="Avenir Next LT Pro"/>
                <a:cs typeface="Arial"/>
              </a:rPr>
              <a:t>Outcomes: Utilization and public health impacts (continued)</a:t>
            </a:r>
            <a:endParaRPr lang="en-US" sz="32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5538A50-8F39-F0A3-AA7C-29A29B71B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822" y="1197698"/>
            <a:ext cx="5247861" cy="4703031"/>
          </a:xfrm>
        </p:spPr>
        <p:txBody>
          <a:bodyPr>
            <a:normAutofit/>
          </a:bodyPr>
          <a:lstStyle/>
          <a:p>
            <a:r>
              <a:rPr lang="en-US" sz="2000">
                <a:solidFill>
                  <a:schemeClr val="tx1"/>
                </a:solidFill>
                <a:ea typeface="Source Sans Pro" panose="020B0503030403020204" pitchFamily="34" charset="0"/>
                <a:cs typeface="+mn-cs"/>
              </a:rPr>
              <a:t>Utilization rates across programs vary, with a current rate of 10% of eligible births served across active programs. </a:t>
            </a:r>
          </a:p>
          <a:p>
            <a:endParaRPr lang="en-US" sz="2000">
              <a:solidFill>
                <a:schemeClr val="tx1"/>
              </a:solidFill>
              <a:ea typeface="Source Sans Pro" panose="020B0503030403020204" pitchFamily="34" charset="0"/>
              <a:cs typeface="+mn-cs"/>
            </a:endParaRPr>
          </a:p>
          <a:p>
            <a:r>
              <a:rPr lang="en-US" sz="2000">
                <a:solidFill>
                  <a:schemeClr val="tx1"/>
                </a:solidFill>
                <a:ea typeface="Source Sans Pro" panose="020B0503030403020204" pitchFamily="34" charset="0"/>
                <a:cs typeface="+mn-cs"/>
              </a:rPr>
              <a:t>DPH would like to see utilization increase, and Welcome Family visits established as a cultural norm statewide</a:t>
            </a:r>
            <a:r>
              <a:rPr lang="en-US" sz="2000"/>
              <a:t>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17E130-C015-CD5C-D36C-E0BC08776E44}"/>
              </a:ext>
            </a:extLst>
          </p:cNvPr>
          <p:cNvSpPr txBox="1"/>
          <p:nvPr/>
        </p:nvSpPr>
        <p:spPr>
          <a:xfrm>
            <a:off x="6227859" y="1228790"/>
            <a:ext cx="5337763" cy="50167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>
                <a:latin typeface="Avenir Next LT Pro"/>
                <a:ea typeface="Source Sans Pro"/>
              </a:rPr>
              <a:t>Infants of Welcome Family participants were </a:t>
            </a:r>
            <a:r>
              <a:rPr lang="en-CA" sz="2000" b="1" dirty="0">
                <a:latin typeface="Avenir Next LT Pro"/>
                <a:ea typeface="Source Sans Pro"/>
              </a:rPr>
              <a:t>more likely than comparison group to be connected to EI</a:t>
            </a:r>
            <a:r>
              <a:rPr lang="en-CA" sz="2000" dirty="0">
                <a:latin typeface="Avenir Next LT Pro"/>
                <a:ea typeface="Source Sans Pro"/>
              </a:rPr>
              <a:t>: ​</a:t>
            </a:r>
            <a:endParaRPr lang="en-US" sz="2000" dirty="0">
              <a:latin typeface="Avenir Next LT Pro"/>
              <a:ea typeface="Source Sans Pr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2000" dirty="0">
              <a:latin typeface="Avenir Next LT Pro"/>
              <a:ea typeface="Source Sans Pro"/>
            </a:endParaRPr>
          </a:p>
          <a:p>
            <a:r>
              <a:rPr lang="en-CA" sz="2000" dirty="0">
                <a:latin typeface="Avenir Next LT Pro"/>
                <a:ea typeface="Source Sans Pro"/>
              </a:rPr>
              <a:t>	</a:t>
            </a:r>
            <a:endParaRPr lang="en-US" sz="2000" dirty="0">
              <a:latin typeface="Avenir Next LT Pro"/>
              <a:ea typeface="Source Sans Pr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venir Next LT Pro" panose="020B0504020202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venir Next LT Pro" panose="020B0504020202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venir Next LT Pro" panose="020B0504020202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venir Next LT Pro" panose="020B0504020202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venir Next LT Pro" panose="020B0504020202020204" pitchFamily="34" charset="0"/>
              <a:ea typeface="Source Sans Pro" panose="020B0503030403020204" pitchFamily="34" charset="0"/>
            </a:endParaRPr>
          </a:p>
          <a:p>
            <a:endParaRPr lang="en-US" sz="2000" dirty="0">
              <a:latin typeface="Avenir Next LT Pro" panose="020B0504020202020204" pitchFamily="34" charset="0"/>
              <a:ea typeface="Source Sans Pro" panose="020B0503030403020204" pitchFamily="34" charset="0"/>
            </a:endParaRPr>
          </a:p>
          <a:p>
            <a:endParaRPr lang="en-US" sz="2000" dirty="0">
              <a:latin typeface="Avenir Next LT Pro" panose="020B0504020202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  <a:ea typeface="Source Sans Pro" panose="020B0503030403020204" pitchFamily="34" charset="0"/>
              </a:rPr>
              <a:t>Children who received Welcome Family were </a:t>
            </a:r>
            <a:r>
              <a:rPr lang="en-US" sz="2000" b="1" dirty="0">
                <a:latin typeface="Avenir Next LT Pro" panose="020B0504020202020204" pitchFamily="34" charset="0"/>
                <a:ea typeface="Source Sans Pro" panose="020B0503030403020204" pitchFamily="34" charset="0"/>
              </a:rPr>
              <a:t>less likely to use emergency medical care </a:t>
            </a:r>
            <a:r>
              <a:rPr lang="en-US" sz="2000" dirty="0">
                <a:latin typeface="Avenir Next LT Pro" panose="020B0504020202020204" pitchFamily="34" charset="0"/>
                <a:ea typeface="Source Sans Pro" panose="020B0503030403020204" pitchFamily="34" charset="0"/>
              </a:rPr>
              <a:t>for injuries 1-2 years after birth (10.6% vs. 12.5%).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764E49A2-628E-0286-F196-6906C238AC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848258"/>
              </p:ext>
            </p:extLst>
          </p:nvPr>
        </p:nvGraphicFramePr>
        <p:xfrm>
          <a:off x="6427688" y="2510379"/>
          <a:ext cx="5423665" cy="20776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59333">
                  <a:extLst>
                    <a:ext uri="{9D8B030D-6E8A-4147-A177-3AD203B41FA5}">
                      <a16:colId xmlns:a16="http://schemas.microsoft.com/office/drawing/2014/main" val="3470696356"/>
                    </a:ext>
                  </a:extLst>
                </a:gridCol>
                <a:gridCol w="3864332">
                  <a:extLst>
                    <a:ext uri="{9D8B030D-6E8A-4147-A177-3AD203B41FA5}">
                      <a16:colId xmlns:a16="http://schemas.microsoft.com/office/drawing/2014/main" val="1041863167"/>
                    </a:ext>
                  </a:extLst>
                </a:gridCol>
              </a:tblGrid>
              <a:tr h="692556">
                <a:tc>
                  <a:txBody>
                    <a:bodyPr/>
                    <a:lstStyle/>
                    <a:p>
                      <a:pPr algn="r"/>
                      <a:r>
                        <a:rPr lang="en-US" sz="3200" b="0" dirty="0">
                          <a:solidFill>
                            <a:schemeClr val="accent1"/>
                          </a:solidFill>
                          <a:latin typeface="Avenir Next LT Pro"/>
                          <a:ea typeface="Source Sans Pro"/>
                        </a:rPr>
                        <a:t>13.1</a:t>
                      </a:r>
                      <a:r>
                        <a:rPr lang="en-US" sz="2400" b="0" dirty="0">
                          <a:solidFill>
                            <a:schemeClr val="accent1"/>
                          </a:solidFill>
                          <a:latin typeface="Avenir Next LT Pro"/>
                          <a:ea typeface="Source Sans Pro"/>
                        </a:rPr>
                        <a:t>%</a:t>
                      </a:r>
                      <a:endParaRPr lang="en-US" sz="3200" b="0" dirty="0">
                        <a:solidFill>
                          <a:schemeClr val="accent1"/>
                        </a:solidFill>
                        <a:latin typeface="Avenir Next LT Pro"/>
                        <a:ea typeface="Source Sans Pro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sz="1600" dirty="0">
                          <a:latin typeface="Avenir Next LT Pro" panose="020B0504020202020204" pitchFamily="34" charset="0"/>
                          <a:ea typeface="Source Sans Pro" panose="020B0503030403020204" pitchFamily="34" charset="0"/>
                        </a:rPr>
                        <a:t>more likely to be </a:t>
                      </a:r>
                      <a:r>
                        <a:rPr lang="en-CA" sz="1600" b="1" dirty="0">
                          <a:latin typeface="Avenir Next LT Pro" panose="020B0504020202020204" pitchFamily="34" charset="0"/>
                          <a:ea typeface="Source Sans Pro" panose="020B0503030403020204" pitchFamily="34" charset="0"/>
                        </a:rPr>
                        <a:t>referred</a:t>
                      </a:r>
                      <a:r>
                        <a:rPr lang="en-CA" sz="1600" dirty="0">
                          <a:latin typeface="Avenir Next LT Pro" panose="020B0504020202020204" pitchFamily="34" charset="0"/>
                          <a:ea typeface="Source Sans Pro" panose="020B0503030403020204" pitchFamily="34" charset="0"/>
                        </a:rPr>
                        <a:t> by age 3  </a:t>
                      </a:r>
                      <a:endParaRPr lang="en-US" sz="1600" dirty="0">
                        <a:latin typeface="Avenir Next LT Pro" panose="020B05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31487665"/>
                  </a:ext>
                </a:extLst>
              </a:tr>
              <a:tr h="692556">
                <a:tc>
                  <a:txBody>
                    <a:bodyPr/>
                    <a:lstStyle/>
                    <a:p>
                      <a:pPr algn="r"/>
                      <a:r>
                        <a:rPr lang="en-US" sz="3200" b="0">
                          <a:solidFill>
                            <a:schemeClr val="accent1"/>
                          </a:solidFill>
                          <a:latin typeface="Avenir Next LT Pro"/>
                          <a:ea typeface="Source Sans Pro"/>
                        </a:rPr>
                        <a:t>21.0</a:t>
                      </a:r>
                      <a:r>
                        <a:rPr lang="en-US" sz="2400" b="0">
                          <a:solidFill>
                            <a:schemeClr val="accent1"/>
                          </a:solidFill>
                          <a:latin typeface="Avenir Next LT Pro"/>
                          <a:ea typeface="Source Sans Pro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sz="1600">
                          <a:latin typeface="Avenir Next LT Pro" panose="020B0504020202020204" pitchFamily="34" charset="0"/>
                          <a:ea typeface="Source Sans Pro" panose="020B0503030403020204" pitchFamily="34" charset="0"/>
                        </a:rPr>
                        <a:t>more likely to be </a:t>
                      </a:r>
                      <a:r>
                        <a:rPr lang="en-CA" sz="1600" b="1">
                          <a:latin typeface="Avenir Next LT Pro" panose="020B0504020202020204" pitchFamily="34" charset="0"/>
                          <a:ea typeface="Source Sans Pro" panose="020B0503030403020204" pitchFamily="34" charset="0"/>
                        </a:rPr>
                        <a:t>evaluated</a:t>
                      </a:r>
                      <a:r>
                        <a:rPr lang="en-CA" sz="1600">
                          <a:latin typeface="Avenir Next LT Pro" panose="020B0504020202020204" pitchFamily="34" charset="0"/>
                          <a:ea typeface="Source Sans Pro" panose="020B0503030403020204" pitchFamily="34" charset="0"/>
                        </a:rPr>
                        <a:t> by age 3  </a:t>
                      </a:r>
                      <a:endParaRPr lang="en-US" sz="1600">
                        <a:latin typeface="Avenir Next LT Pro" panose="020B05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4767095"/>
                  </a:ext>
                </a:extLst>
              </a:tr>
              <a:tr h="692556">
                <a:tc>
                  <a:txBody>
                    <a:bodyPr/>
                    <a:lstStyle/>
                    <a:p>
                      <a:pPr algn="r"/>
                      <a:r>
                        <a:rPr lang="en-US" sz="3200" b="0">
                          <a:solidFill>
                            <a:schemeClr val="accent1"/>
                          </a:solidFill>
                          <a:latin typeface="Avenir Next LT Pro"/>
                          <a:ea typeface="Source Sans Pro"/>
                        </a:rPr>
                        <a:t>25.4</a:t>
                      </a:r>
                      <a:r>
                        <a:rPr lang="en-US" sz="2400" b="0">
                          <a:solidFill>
                            <a:schemeClr val="accent1"/>
                          </a:solidFill>
                          <a:latin typeface="Avenir Next LT Pro"/>
                          <a:ea typeface="Source Sans Pro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sz="1600" dirty="0">
                          <a:latin typeface="Avenir Next LT Pro" panose="020B0504020202020204" pitchFamily="34" charset="0"/>
                          <a:ea typeface="Source Sans Pro" panose="020B0503030403020204" pitchFamily="34" charset="0"/>
                        </a:rPr>
                        <a:t>more likely to be </a:t>
                      </a:r>
                      <a:r>
                        <a:rPr lang="en-CA" sz="1600" b="1" dirty="0">
                          <a:latin typeface="Avenir Next LT Pro" panose="020B0504020202020204" pitchFamily="34" charset="0"/>
                          <a:ea typeface="Source Sans Pro" panose="020B0503030403020204" pitchFamily="34" charset="0"/>
                        </a:rPr>
                        <a:t>enrolled</a:t>
                      </a:r>
                      <a:r>
                        <a:rPr lang="en-CA" sz="1600" dirty="0">
                          <a:latin typeface="Avenir Next LT Pro" panose="020B0504020202020204" pitchFamily="34" charset="0"/>
                          <a:ea typeface="Source Sans Pro" panose="020B0503030403020204" pitchFamily="34" charset="0"/>
                        </a:rPr>
                        <a:t> by age 3  </a:t>
                      </a:r>
                      <a:r>
                        <a:rPr lang="en-US" sz="1600" dirty="0">
                          <a:latin typeface="Avenir Next LT Pro" panose="020B0504020202020204" pitchFamily="34" charset="0"/>
                          <a:ea typeface="Source Sans Pro" panose="020B0503030403020204" pitchFamily="34" charset="0"/>
                        </a:rPr>
                        <a:t>​</a:t>
                      </a:r>
                      <a:endParaRPr lang="en-US" sz="1600" dirty="0">
                        <a:latin typeface="Avenir Next LT Pro" panose="020B05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2998365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EB831475-10B5-25E2-2B1A-C783783A33F1}"/>
              </a:ext>
            </a:extLst>
          </p:cNvPr>
          <p:cNvSpPr txBox="1"/>
          <p:nvPr/>
        </p:nvSpPr>
        <p:spPr>
          <a:xfrm>
            <a:off x="592755" y="5424312"/>
            <a:ext cx="5667287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0" i="0" u="none" strike="noStrike">
                <a:solidFill>
                  <a:srgbClr val="000000"/>
                </a:solidFill>
                <a:effectLst/>
                <a:latin typeface="Source Sans Pro"/>
                <a:ea typeface="Source Sans Pro"/>
                <a:cs typeface="Calibri"/>
              </a:rPr>
              <a:t>Kotake C, Fauth RC, Stetler K, Goldberg JL, Silva CF, Manning SE. Improving connections to early childhood systems of care via a universal home visiting program in Massachusetts. Children and Youth Services Review 2023; </a:t>
            </a:r>
            <a:r>
              <a:rPr lang="en-US" sz="1400" b="0" i="0" u="sng" strike="noStrike">
                <a:solidFill>
                  <a:srgbClr val="0563C1"/>
                </a:solidFill>
                <a:effectLst/>
                <a:latin typeface="Source Sans Pro"/>
                <a:ea typeface="Source Sans Pro"/>
                <a:cs typeface="Calibri"/>
                <a:hlinkClick r:id="rId3"/>
              </a:rPr>
              <a:t>https://doi.org/10.1016/j.childyouth.2023.106995</a:t>
            </a:r>
            <a:r>
              <a:rPr lang="en-US" sz="1400" b="0" i="0" u="none" strike="noStrike">
                <a:solidFill>
                  <a:srgbClr val="000000"/>
                </a:solidFill>
                <a:effectLst/>
                <a:latin typeface="Source Sans Pro"/>
                <a:ea typeface="Source Sans Pro"/>
                <a:cs typeface="Calibri"/>
              </a:rPr>
              <a:t>. </a:t>
            </a:r>
            <a:endParaRPr lang="en-US" sz="1400">
              <a:latin typeface="Source Sans Pro"/>
              <a:ea typeface="Source Sans Pro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90672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39D52-3C9C-1380-717B-F08851A48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>
                <a:latin typeface="Avenir Next LT Pro"/>
                <a:cs typeface="Arial"/>
              </a:rPr>
              <a:t>Chat waterfall! (Success)</a:t>
            </a:r>
            <a:endParaRPr lang="en-US" sz="32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B08471-12C2-062C-1E83-33762F354F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3200" b="1">
                <a:solidFill>
                  <a:srgbClr val="032E53"/>
                </a:solidFill>
                <a:latin typeface="Avenir Next LT Pro"/>
                <a:cs typeface="Arial"/>
              </a:rPr>
              <a:t>What does success look like for the statewide expansion of Welcome Family? </a:t>
            </a:r>
          </a:p>
        </p:txBody>
      </p:sp>
    </p:spTree>
    <p:extLst>
      <p:ext uri="{BB962C8B-B14F-4D97-AF65-F5344CB8AC3E}">
        <p14:creationId xmlns:p14="http://schemas.microsoft.com/office/powerpoint/2010/main" val="5623021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334CDBC-F4F3-49DF-7D08-1AA637446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venir Next LT Pro"/>
              </a:rPr>
              <a:t>Who we are—Member introductions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2BCB83-D246-1D1F-10A9-751D137F17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7991"/>
            <a:ext cx="1135255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200">
                <a:latin typeface="Source Sans Pro"/>
                <a:ea typeface="Source Sans Pro"/>
              </a:rPr>
              <a:t>A powerful mix of lived experience, community leadership, and maternal health expertise</a:t>
            </a:r>
            <a:br>
              <a:rPr lang="en-US" sz="2200" b="1"/>
            </a:br>
            <a:endParaRPr lang="en-US" sz="2200" b="1">
              <a:solidFill>
                <a:schemeClr val="accent4"/>
              </a:solidFill>
            </a:endParaRPr>
          </a:p>
          <a:p>
            <a:pPr marL="0" indent="0">
              <a:buNone/>
            </a:pPr>
            <a:r>
              <a:rPr lang="en-US" sz="2200" b="1">
                <a:solidFill>
                  <a:schemeClr val="accent4"/>
                </a:solidFill>
                <a:latin typeface="Source Sans Pro"/>
                <a:ea typeface="Source Sans Pro"/>
              </a:rPr>
              <a:t>	</a:t>
            </a:r>
            <a:r>
              <a:rPr lang="en-US" sz="2200" b="1">
                <a:solidFill>
                  <a:srgbClr val="052C52"/>
                </a:solidFill>
                <a:latin typeface="Source Sans Pro"/>
                <a:ea typeface="Source Sans Pro"/>
              </a:rPr>
              <a:t>Parents &amp; family leaders</a:t>
            </a:r>
            <a:br>
              <a:rPr lang="en-US" sz="2200"/>
            </a:br>
            <a:r>
              <a:rPr lang="en-US" sz="2200">
                <a:latin typeface="Source Sans Pro"/>
                <a:ea typeface="Source Sans Pro"/>
              </a:rPr>
              <a:t>	Former and current program participants and parent leaders</a:t>
            </a:r>
            <a:endParaRPr lang="en-US" sz="2200">
              <a:latin typeface="Source Sans Pro"/>
              <a:ea typeface="Source Sans Pro"/>
              <a:cs typeface="Calibri" panose="020F0502020204030204"/>
            </a:endParaRPr>
          </a:p>
          <a:p>
            <a:pPr marL="0" indent="0">
              <a:buNone/>
            </a:pPr>
            <a:endParaRPr lang="en-US" sz="220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r>
              <a:rPr lang="en-US" sz="2200" b="1">
                <a:solidFill>
                  <a:schemeClr val="accent4"/>
                </a:solidFill>
                <a:latin typeface="Source Sans Pro"/>
                <a:ea typeface="Source Sans Pro"/>
              </a:rPr>
              <a:t>	</a:t>
            </a:r>
            <a:r>
              <a:rPr lang="en-US" sz="2200" b="1">
                <a:solidFill>
                  <a:srgbClr val="052C52"/>
                </a:solidFill>
                <a:latin typeface="Source Sans Pro"/>
                <a:ea typeface="Source Sans Pro"/>
              </a:rPr>
              <a:t>Community‑based leaders</a:t>
            </a:r>
            <a:br>
              <a:rPr lang="en-US" sz="2200"/>
            </a:br>
            <a:r>
              <a:rPr lang="en-US" sz="2200">
                <a:latin typeface="Source Sans Pro"/>
                <a:ea typeface="Source Sans Pro"/>
              </a:rPr>
              <a:t>	Organizations rooted in equity, culture, and community trust</a:t>
            </a:r>
            <a:endParaRPr lang="en-US" sz="2200">
              <a:latin typeface="Source Sans Pro"/>
              <a:ea typeface="Source Sans Pro"/>
              <a:cs typeface="Calibri"/>
            </a:endParaRPr>
          </a:p>
          <a:p>
            <a:endParaRPr lang="en-US" sz="2200" b="1">
              <a:solidFill>
                <a:srgbClr val="FFC000"/>
              </a:solidFill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r>
              <a:rPr lang="en-US" sz="2200" b="1">
                <a:solidFill>
                  <a:schemeClr val="accent4"/>
                </a:solidFill>
                <a:latin typeface="Source Sans Pro"/>
                <a:ea typeface="Source Sans Pro"/>
              </a:rPr>
              <a:t>	</a:t>
            </a:r>
            <a:r>
              <a:rPr lang="en-US" sz="2200" b="1">
                <a:solidFill>
                  <a:srgbClr val="052C52"/>
                </a:solidFill>
                <a:latin typeface="Source Sans Pro"/>
                <a:ea typeface="Source Sans Pro"/>
              </a:rPr>
              <a:t>Healthcare &amp; home visiting professionals</a:t>
            </a:r>
            <a:br>
              <a:rPr lang="en-US" sz="2200"/>
            </a:br>
            <a:r>
              <a:rPr lang="en-US" sz="2200">
                <a:latin typeface="Source Sans Pro"/>
                <a:ea typeface="Source Sans Pro"/>
              </a:rPr>
              <a:t>	Welcome Family nurses, public health nurses, lactation consultants, midwives, 	doulas, and pediatric and perinatal providers</a:t>
            </a:r>
            <a:endParaRPr lang="en-US" sz="2200">
              <a:latin typeface="Source Sans Pro"/>
              <a:ea typeface="Source Sans Pro"/>
              <a:cs typeface="Calibri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D774FAD-A5F0-98D4-689C-E3DFECDAD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2157711"/>
            <a:ext cx="914400" cy="914400"/>
          </a:xfrm>
          <a:prstGeom prst="rect">
            <a:avLst/>
          </a:prstGeom>
        </p:spPr>
      </p:pic>
      <p:pic>
        <p:nvPicPr>
          <p:cNvPr id="4" name="Content Placeholder 10">
            <a:extLst>
              <a:ext uri="{FF2B5EF4-FFF2-40B4-BE49-F238E27FC236}">
                <a16:creationId xmlns:a16="http://schemas.microsoft.com/office/drawing/2014/main" id="{79A7A787-16AD-BAF9-06BF-6A12617A6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200" y="3226460"/>
            <a:ext cx="914400" cy="9144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B8358F6-74D5-2400-4ADA-6E5A288992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200" y="4564904"/>
            <a:ext cx="914400" cy="914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947604-ED1D-F0BD-A1C4-39CDE267A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5793" y="6953806"/>
            <a:ext cx="4102311" cy="93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8620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B3C6C-14DE-AD4F-ABB5-7D3FB962E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92325-36FC-1437-42E7-2139317AA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576882"/>
            <a:ext cx="10515600" cy="770656"/>
          </a:xfrm>
        </p:spPr>
        <p:txBody>
          <a:bodyPr>
            <a:normAutofit fontScale="90000"/>
          </a:bodyPr>
          <a:lstStyle/>
          <a:p>
            <a:r>
              <a:rPr lang="en-US" sz="3600" b="1">
                <a:solidFill>
                  <a:schemeClr val="accent1"/>
                </a:solidFill>
                <a:latin typeface="Avenir Next"/>
              </a:rPr>
              <a:t>Where </a:t>
            </a:r>
            <a:r>
              <a:rPr lang="en-US" sz="3600">
                <a:solidFill>
                  <a:schemeClr val="accent1"/>
                </a:solidFill>
                <a:latin typeface="Avenir Next"/>
              </a:rPr>
              <a:t>we’re from </a:t>
            </a:r>
            <a:r>
              <a:rPr lang="en-US" sz="3600" b="1">
                <a:solidFill>
                  <a:schemeClr val="accent1"/>
                </a:solidFill>
                <a:latin typeface="Avenir Next"/>
              </a:rPr>
              <a:t>and </a:t>
            </a:r>
            <a:r>
              <a:rPr lang="en-US" sz="3600">
                <a:solidFill>
                  <a:schemeClr val="accent1"/>
                </a:solidFill>
                <a:latin typeface="Avenir Next"/>
              </a:rPr>
              <a:t>what we bring</a:t>
            </a:r>
            <a:br>
              <a:rPr lang="en-US">
                <a:latin typeface="Avenir Next"/>
              </a:rPr>
            </a:br>
            <a:r>
              <a:rPr lang="en-US" sz="2200" b="0">
                <a:solidFill>
                  <a:schemeClr val="tx1"/>
                </a:solidFill>
                <a:latin typeface="Source Sans Pro"/>
                <a:ea typeface="Source Sans Pro"/>
                <a:cs typeface="+mn-cs"/>
              </a:rPr>
              <a:t>Geographic, cultural, and lived experience diversity across Massachusetts</a:t>
            </a:r>
            <a:endParaRPr lang="en-US" sz="2200" b="0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F39040-223F-E98D-02EA-CE8D10E4E519}"/>
              </a:ext>
            </a:extLst>
          </p:cNvPr>
          <p:cNvSpPr txBox="1"/>
          <p:nvPr/>
        </p:nvSpPr>
        <p:spPr>
          <a:xfrm>
            <a:off x="582083" y="1524000"/>
            <a:ext cx="60960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chemeClr val="accent1">
                    <a:lumMod val="49000"/>
                  </a:schemeClr>
                </a:solidFill>
                <a:latin typeface="Source Sans Pro"/>
                <a:ea typeface="Source Sans Pro"/>
              </a:rPr>
              <a:t>Members represent communities across Massachusetts:​</a:t>
            </a:r>
            <a:r>
              <a:rPr lang="en-US">
                <a:latin typeface="Source Sans Pro"/>
                <a:ea typeface="Source Sans Pro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5E357B-7D9F-778F-D677-42EB80AE92F0}"/>
              </a:ext>
            </a:extLst>
          </p:cNvPr>
          <p:cNvSpPr txBox="1"/>
          <p:nvPr/>
        </p:nvSpPr>
        <p:spPr>
          <a:xfrm>
            <a:off x="582083" y="1894416"/>
            <a:ext cx="169333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Source Sans Pro"/>
                <a:ea typeface="Source Sans Pro"/>
              </a:rPr>
              <a:t> Western MA​ </a:t>
            </a:r>
          </a:p>
          <a:p>
            <a:r>
              <a:rPr lang="en-US">
                <a:latin typeface="Source Sans Pro"/>
                <a:ea typeface="Source Sans Pro"/>
              </a:rPr>
              <a:t>Central MA​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FB5458-4F19-823C-0353-06E4A6E6C030}"/>
              </a:ext>
            </a:extLst>
          </p:cNvPr>
          <p:cNvSpPr txBox="1"/>
          <p:nvPr/>
        </p:nvSpPr>
        <p:spPr>
          <a:xfrm>
            <a:off x="2100792" y="1894415"/>
            <a:ext cx="194733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Source Sans Pro"/>
                <a:ea typeface="Source Sans Pro"/>
              </a:rPr>
              <a:t>Metro Boston </a:t>
            </a:r>
          </a:p>
          <a:p>
            <a:r>
              <a:rPr lang="en-US">
                <a:latin typeface="Source Sans Pro"/>
                <a:ea typeface="Source Sans Pro"/>
              </a:rPr>
              <a:t>Merrimack Valley​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C97773-985F-0562-1C43-BCE40FB5A194}"/>
              </a:ext>
            </a:extLst>
          </p:cNvPr>
          <p:cNvSpPr txBox="1"/>
          <p:nvPr/>
        </p:nvSpPr>
        <p:spPr>
          <a:xfrm>
            <a:off x="3915833" y="1894415"/>
            <a:ext cx="170391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Source Sans Pro"/>
                <a:ea typeface="Source Sans Pro"/>
              </a:rPr>
              <a:t> Southeast MA​ </a:t>
            </a:r>
            <a:endParaRPr lang="en-US"/>
          </a:p>
          <a:p>
            <a:r>
              <a:rPr lang="en-US">
                <a:latin typeface="Source Sans Pro"/>
                <a:ea typeface="Source Sans Pro"/>
              </a:rPr>
              <a:t>Cape Cod​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704D59-9B55-A274-E390-E4B7BD1AC7BD}"/>
              </a:ext>
            </a:extLst>
          </p:cNvPr>
          <p:cNvSpPr txBox="1"/>
          <p:nvPr/>
        </p:nvSpPr>
        <p:spPr>
          <a:xfrm>
            <a:off x="582083" y="2677582"/>
            <a:ext cx="60960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Source Sans Pro"/>
                <a:ea typeface="Source Sans Pro"/>
              </a:rPr>
              <a:t> </a:t>
            </a:r>
            <a:r>
              <a:rPr lang="en-US" b="1">
                <a:solidFill>
                  <a:schemeClr val="accent1">
                    <a:lumMod val="49000"/>
                  </a:schemeClr>
                </a:solidFill>
                <a:latin typeface="Source Sans Pro"/>
                <a:ea typeface="Source Sans Pro"/>
              </a:rPr>
              <a:t>Languages, beside English, spoken across the group:​ </a:t>
            </a:r>
            <a:endParaRPr lang="en-US">
              <a:solidFill>
                <a:schemeClr val="accent1">
                  <a:lumMod val="49000"/>
                </a:schemeClr>
              </a:solidFill>
              <a:latin typeface="Source Sans Pro"/>
              <a:ea typeface="Source Sans Pro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BE28CB-EDAD-9E50-546D-B34FA48A7898}"/>
              </a:ext>
            </a:extLst>
          </p:cNvPr>
          <p:cNvSpPr txBox="1"/>
          <p:nvPr/>
        </p:nvSpPr>
        <p:spPr>
          <a:xfrm>
            <a:off x="582083" y="3063875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Spanish​</a:t>
            </a:r>
          </a:p>
          <a:p>
            <a:r>
              <a:rPr lang="en-US"/>
              <a:t>Portuguese​ 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EE0B1A-D5A1-B80E-C856-DC8045018186}"/>
              </a:ext>
            </a:extLst>
          </p:cNvPr>
          <p:cNvSpPr txBox="1"/>
          <p:nvPr/>
        </p:nvSpPr>
        <p:spPr>
          <a:xfrm>
            <a:off x="2100792" y="3063875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Arabic​</a:t>
            </a:r>
          </a:p>
          <a:p>
            <a:r>
              <a:rPr lang="en-US"/>
              <a:t>Russian​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FB1C22-3EFB-286E-5E0B-22F458EBECC9}"/>
              </a:ext>
            </a:extLst>
          </p:cNvPr>
          <p:cNvSpPr txBox="1"/>
          <p:nvPr/>
        </p:nvSpPr>
        <p:spPr>
          <a:xfrm>
            <a:off x="3915833" y="3048000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Luganda​</a:t>
            </a:r>
          </a:p>
          <a:p>
            <a:r>
              <a:rPr lang="en-US"/>
              <a:t>Japanese​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8267E8-B2B8-C42A-F123-888CD2B571AB}"/>
              </a:ext>
            </a:extLst>
          </p:cNvPr>
          <p:cNvSpPr txBox="1"/>
          <p:nvPr/>
        </p:nvSpPr>
        <p:spPr>
          <a:xfrm>
            <a:off x="582082" y="3915831"/>
            <a:ext cx="7307791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chemeClr val="accent1">
                    <a:lumMod val="49000"/>
                  </a:schemeClr>
                </a:solidFill>
                <a:latin typeface="Source Sans Pro"/>
                <a:ea typeface="Source Sans Pro"/>
              </a:rPr>
              <a:t>Lived experience in this room includes:​ </a:t>
            </a:r>
            <a:endParaRPr lang="en-US">
              <a:solidFill>
                <a:schemeClr val="accent1">
                  <a:lumMod val="49000"/>
                </a:schemeClr>
              </a:solidFill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latin typeface="Source Sans Pro"/>
                <a:ea typeface="Source Sans Pro"/>
              </a:rPr>
              <a:t>Parents who have received home visiting and postpartum support.</a:t>
            </a:r>
            <a:endParaRPr lang="en-US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latin typeface="Source Sans Pro"/>
                <a:ea typeface="Source Sans Pro"/>
              </a:rPr>
              <a:t>Parents navigating postpartum now or in the past </a:t>
            </a:r>
            <a:endParaRPr lang="en-US">
              <a:latin typeface="Calibri" panose="020F0502020204030204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latin typeface="Source Sans Pro"/>
                <a:ea typeface="Source Sans Pro"/>
              </a:rPr>
              <a:t>Families impacted by high‑risk or preterm births.</a:t>
            </a:r>
            <a:endParaRPr lang="en-US">
              <a:latin typeface="Calibri" panose="020F0502020204030204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latin typeface="Source Sans Pro"/>
                <a:ea typeface="Source Sans Pro"/>
              </a:rPr>
              <a:t>Immigrant and refugee experiences</a:t>
            </a:r>
            <a:endParaRPr lang="en-US">
              <a:latin typeface="Calibri" panose="020F0502020204030204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latin typeface="Source Sans Pro"/>
                <a:ea typeface="Source Sans Pro"/>
              </a:rPr>
              <a:t>Clinicians and leaders shaped by personal parenting journeys</a:t>
            </a:r>
            <a:endParaRPr lang="en-US"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15" name="Picture 14" descr="Massachusetts town">
            <a:extLst>
              <a:ext uri="{FF2B5EF4-FFF2-40B4-BE49-F238E27FC236}">
                <a16:creationId xmlns:a16="http://schemas.microsoft.com/office/drawing/2014/main" id="{3B21FAB5-2FA6-E8CD-0791-39C3993A549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5"/>
          <a:stretch>
            <a:fillRect/>
          </a:stretch>
        </p:blipFill>
        <p:spPr>
          <a:xfrm>
            <a:off x="8567786" y="1703904"/>
            <a:ext cx="2751720" cy="1920046"/>
          </a:xfrm>
          <a:prstGeom prst="rect">
            <a:avLst/>
          </a:prstGeom>
        </p:spPr>
      </p:pic>
      <p:pic>
        <p:nvPicPr>
          <p:cNvPr id="17" name="Picture 16" descr="Massachusetts town">
            <a:extLst>
              <a:ext uri="{FF2B5EF4-FFF2-40B4-BE49-F238E27FC236}">
                <a16:creationId xmlns:a16="http://schemas.microsoft.com/office/drawing/2014/main" id="{6364D5B4-DE6D-0478-9468-AB169C95044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67786" y="3887077"/>
            <a:ext cx="2751720" cy="178308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1B4014-2077-5532-37FD-9840101CE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FFD16-B25A-457E-9C72-CDC3BAF3ACB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1254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A8418-0994-117E-06F5-B6C7C2DBE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25E693D-C5AE-34A8-210B-30DA0CB18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5500"/>
            <a:ext cx="10515600" cy="770656"/>
          </a:xfrm>
        </p:spPr>
        <p:txBody>
          <a:bodyPr/>
          <a:lstStyle/>
          <a:p>
            <a:r>
              <a:rPr lang="en-US">
                <a:latin typeface="Avenir Next"/>
              </a:rPr>
              <a:t>What brings us together</a:t>
            </a:r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F2529E0-BB0F-DFF9-BB29-6B8285985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9350"/>
            <a:ext cx="10515600" cy="4351338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en-US" sz="2000"/>
              <a:t>Different backgrounds. Shared commitment to families thriving.</a:t>
            </a:r>
            <a:br>
              <a:rPr lang="en-US"/>
            </a:br>
            <a:endParaRPr lang="en-US"/>
          </a:p>
        </p:txBody>
      </p:sp>
      <p:graphicFrame>
        <p:nvGraphicFramePr>
          <p:cNvPr id="55" name="Table 54">
            <a:extLst>
              <a:ext uri="{FF2B5EF4-FFF2-40B4-BE49-F238E27FC236}">
                <a16:creationId xmlns:a16="http://schemas.microsoft.com/office/drawing/2014/main" id="{03D48554-75D0-F702-2724-FD8FC127B0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3566831"/>
              </p:ext>
            </p:extLst>
          </p:nvPr>
        </p:nvGraphicFramePr>
        <p:xfrm>
          <a:off x="474869" y="1435652"/>
          <a:ext cx="11438346" cy="38394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9173">
                  <a:extLst>
                    <a:ext uri="{9D8B030D-6E8A-4147-A177-3AD203B41FA5}">
                      <a16:colId xmlns:a16="http://schemas.microsoft.com/office/drawing/2014/main" val="59260415"/>
                    </a:ext>
                  </a:extLst>
                </a:gridCol>
                <a:gridCol w="5719173">
                  <a:extLst>
                    <a:ext uri="{9D8B030D-6E8A-4147-A177-3AD203B41FA5}">
                      <a16:colId xmlns:a16="http://schemas.microsoft.com/office/drawing/2014/main" val="2532829801"/>
                    </a:ext>
                  </a:extLst>
                </a:gridCol>
              </a:tblGrid>
              <a:tr h="556179">
                <a:tc>
                  <a:txBody>
                    <a:bodyPr/>
                    <a:lstStyle/>
                    <a:p>
                      <a:r>
                        <a:rPr lang="en-US" sz="2000">
                          <a:latin typeface="avenir next"/>
                        </a:rPr>
                        <a:t>Shared Priorities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avenir next"/>
                        </a:rPr>
                        <a:t>Shared Contribution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5021013"/>
                  </a:ext>
                </a:extLst>
              </a:tr>
              <a:tr h="3283250">
                <a:tc>
                  <a:txBody>
                    <a:bodyPr/>
                    <a:lstStyle/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noProof="0">
                          <a:solidFill>
                            <a:schemeClr val="dk1"/>
                          </a:solidFill>
                          <a:latin typeface="Avenir Next LT Pro"/>
                          <a:ea typeface="+mn-ea"/>
                          <a:cs typeface="+mn-cs"/>
                        </a:rPr>
                        <a:t>Community engagement &amp; system coordination</a:t>
                      </a: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noProof="0">
                          <a:solidFill>
                            <a:schemeClr val="dk1"/>
                          </a:solidFill>
                          <a:latin typeface="Avenir Next LT Pro"/>
                          <a:ea typeface="+mn-ea"/>
                          <a:cs typeface="+mn-cs"/>
                        </a:rPr>
                        <a:t>Equity and culturally responsive care</a:t>
                      </a: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noProof="0">
                          <a:solidFill>
                            <a:schemeClr val="dk1"/>
                          </a:solidFill>
                          <a:latin typeface="Avenir Next LT Pro"/>
                          <a:ea typeface="+mn-ea"/>
                          <a:cs typeface="+mn-cs"/>
                        </a:rPr>
                        <a:t>Workforce training, recruitment &amp; retention</a:t>
                      </a: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noProof="0">
                          <a:solidFill>
                            <a:schemeClr val="dk1"/>
                          </a:solidFill>
                          <a:latin typeface="Avenir Next LT Pro"/>
                          <a:ea typeface="+mn-ea"/>
                          <a:cs typeface="+mn-cs"/>
                        </a:rPr>
                        <a:t>Awareness and access to services</a:t>
                      </a: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noProof="0">
                          <a:solidFill>
                            <a:schemeClr val="dk1"/>
                          </a:solidFill>
                          <a:latin typeface="Avenir Next LT Pro"/>
                          <a:ea typeface="+mn-ea"/>
                          <a:cs typeface="+mn-cs"/>
                        </a:rPr>
                        <a:t>Responding to emerging family needs</a:t>
                      </a: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noProof="0">
                          <a:solidFill>
                            <a:schemeClr val="dk1"/>
                          </a:solidFill>
                          <a:latin typeface="Avenir Next LT Pro"/>
                          <a:ea typeface="+mn-ea"/>
                          <a:cs typeface="+mn-cs"/>
                        </a:rPr>
                        <a:t>Quality monitoring &amp; evaluation</a:t>
                      </a:r>
                      <a:endParaRPr lang="en-US" sz="1800" kern="1200">
                        <a:solidFill>
                          <a:schemeClr val="dk1"/>
                        </a:solidFill>
                        <a:latin typeface="Avenir Next LT Pro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noProof="0">
                          <a:solidFill>
                            <a:schemeClr val="dk1"/>
                          </a:solidFill>
                          <a:latin typeface="Avenir Next LT Pro"/>
                          <a:ea typeface="+mn-ea"/>
                          <a:cs typeface="+mn-cs"/>
                        </a:rPr>
                        <a:t>Centering parent voice in program design</a:t>
                      </a:r>
                      <a:endParaRPr lang="en-US" sz="1800" kern="1200">
                        <a:solidFill>
                          <a:schemeClr val="dk1"/>
                        </a:solidFill>
                        <a:latin typeface="Avenir Next LT Pro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noProof="0">
                          <a:solidFill>
                            <a:schemeClr val="dk1"/>
                          </a:solidFill>
                          <a:latin typeface="Avenir Next LT Pro"/>
                          <a:ea typeface="+mn-ea"/>
                          <a:cs typeface="+mn-cs"/>
                        </a:rPr>
                        <a:t>Strengthen the postpartum workforce</a:t>
                      </a:r>
                      <a:endParaRPr lang="en-US" sz="1800" kern="1200">
                        <a:solidFill>
                          <a:schemeClr val="dk1"/>
                        </a:solidFill>
                        <a:latin typeface="Avenir Next LT Pro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noProof="0">
                          <a:solidFill>
                            <a:schemeClr val="dk1"/>
                          </a:solidFill>
                          <a:latin typeface="Avenir Next LT Pro"/>
                          <a:ea typeface="+mn-ea"/>
                          <a:cs typeface="+mn-cs"/>
                        </a:rPr>
                        <a:t>Bridging hospitals and community‑based support</a:t>
                      </a:r>
                      <a:endParaRPr lang="en-US" sz="1800" kern="1200">
                        <a:solidFill>
                          <a:schemeClr val="dk1"/>
                        </a:solidFill>
                        <a:latin typeface="Avenir Next LT Pro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noProof="0">
                          <a:solidFill>
                            <a:schemeClr val="dk1"/>
                          </a:solidFill>
                          <a:latin typeface="Avenir Next LT Pro"/>
                          <a:ea typeface="+mn-ea"/>
                          <a:cs typeface="+mn-cs"/>
                        </a:rPr>
                        <a:t>Making Welcome Family accessible, trusted, and statewide</a:t>
                      </a:r>
                      <a:endParaRPr lang="en-US" sz="1800" kern="1200">
                        <a:solidFill>
                          <a:schemeClr val="dk1"/>
                        </a:solidFill>
                        <a:latin typeface="Avenir Next LT Pro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None/>
                      </a:pP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01355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84181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D3C6C-ED1F-953E-8EB7-935A162A6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>
                <a:latin typeface="Avenir Next LT Pro"/>
                <a:cs typeface="Arial"/>
              </a:rPr>
              <a:t>Breakout room introductions</a:t>
            </a:r>
            <a:endParaRPr lang="en-US" sz="32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E19A9-611E-883A-77F0-BEDFFA72E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871" y="1438462"/>
            <a:ext cx="11310829" cy="470303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400">
                <a:latin typeface="Avenir Next LT Pro"/>
                <a:cs typeface="Arial"/>
              </a:rPr>
              <a:t>Get to know your fellow members in small breakout groups!</a:t>
            </a:r>
          </a:p>
          <a:p>
            <a:pPr marL="457200" indent="-457200">
              <a:buFont typeface="Calibri Light" panose="020F0302020204030204"/>
              <a:buAutoNum type="arabicPeriod"/>
            </a:pPr>
            <a:r>
              <a:rPr lang="en-US" sz="2400">
                <a:latin typeface="Avenir Next LT Pro"/>
                <a:cs typeface="Arial"/>
              </a:rPr>
              <a:t>Share your name and role or experience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>
                <a:latin typeface="Avenir Next LT Pro"/>
                <a:cs typeface="Arial"/>
              </a:rPr>
              <a:t>Briefly share what brings you to this committee’s work and a question you're carrying as Welcome Family expands statewide.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>
                <a:latin typeface="Avenir Next LT Pro"/>
                <a:cs typeface="Arial"/>
              </a:rPr>
              <a:t>After the breakout groups, each group can briefly share a question or curiosity that emerged.</a:t>
            </a:r>
          </a:p>
        </p:txBody>
      </p:sp>
    </p:spTree>
    <p:extLst>
      <p:ext uri="{BB962C8B-B14F-4D97-AF65-F5344CB8AC3E}">
        <p14:creationId xmlns:p14="http://schemas.microsoft.com/office/powerpoint/2010/main" val="35378015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41C0A-6607-71F5-F074-6C747BB5F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549" y="1450374"/>
            <a:ext cx="9108831" cy="344351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4800">
                <a:latin typeface="Avenir Next"/>
              </a:rPr>
              <a:t>Orientation to the </a:t>
            </a:r>
            <a:br>
              <a:rPr lang="en-US" sz="4800">
                <a:latin typeface="Avenir Next"/>
              </a:rPr>
            </a:br>
            <a:r>
              <a:rPr lang="en-US" sz="4800">
                <a:latin typeface="Avenir Next"/>
              </a:rPr>
              <a:t>Welcome Family </a:t>
            </a:r>
            <a:br>
              <a:rPr lang="en-US" sz="4800">
                <a:latin typeface="Avenir Next"/>
              </a:rPr>
            </a:br>
            <a:r>
              <a:rPr lang="en-US" sz="4800">
                <a:latin typeface="Avenir Next"/>
              </a:rPr>
              <a:t>Advisory Committee </a:t>
            </a:r>
            <a:endParaRPr lang="en-US" sz="4800"/>
          </a:p>
        </p:txBody>
      </p:sp>
    </p:spTree>
    <p:extLst>
      <p:ext uri="{BB962C8B-B14F-4D97-AF65-F5344CB8AC3E}">
        <p14:creationId xmlns:p14="http://schemas.microsoft.com/office/powerpoint/2010/main" val="42893415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40C146-93A6-4B07-9ABB-B8A3D5C49179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3200">
                <a:latin typeface="Avenir Next LT Pro"/>
                <a:cs typeface="Arial"/>
              </a:rPr>
              <a:t>Advisory Committee aim</a:t>
            </a:r>
            <a:endParaRPr lang="en-US" sz="32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05328C-7060-468E-AEE7-8A91A4BFC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757" y="1232206"/>
            <a:ext cx="8224214" cy="470303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>
                <a:latin typeface="Avenir Next LT Pro"/>
                <a:cs typeface="Arial"/>
              </a:rPr>
              <a:t>Supporting a successful statewide expansion</a:t>
            </a:r>
            <a:endParaRPr lang="en-US" sz="2000">
              <a:latin typeface="Avenir Next LT Pro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>
                <a:latin typeface="Avenir Next LT Pro"/>
                <a:cs typeface="Arial"/>
              </a:rPr>
              <a:t>The Welcome Family Advisory Committee (AC) will advise DPH on designing strategies to achieve a high-quality, highly utilized, and accessible Welcome Family universal nurse-led postpartum home visiting statewide system of programs. </a:t>
            </a:r>
            <a:endParaRPr lang="en-US" sz="20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>
              <a:latin typeface="Avenir Next LT Pro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>
                <a:latin typeface="Avenir Next LT Pro"/>
                <a:cs typeface="Arial"/>
              </a:rPr>
              <a:t>The AC will provide input on DPH’s approach to community outreach and awareness building, workforce development, data-driven quality monitoring, and equitable access to the Welcome Family service. </a:t>
            </a:r>
            <a:endParaRPr lang="en-US" sz="20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>
              <a:latin typeface="Avenir Next LT Pro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>
                <a:latin typeface="Avenir Next LT Pro"/>
                <a:cs typeface="Arial"/>
              </a:rPr>
              <a:t>The goal is to ensure all families with newborns are aware of Welcome Family prenatally, offered a visit, and experience high-quality, culturally responsive, community-based postpartum services in the 8-week postpartum period.</a:t>
            </a:r>
            <a:endParaRPr lang="en-US" sz="2000"/>
          </a:p>
        </p:txBody>
      </p:sp>
      <p:pic>
        <p:nvPicPr>
          <p:cNvPr id="5" name="Picture 4" descr="Person with baby">
            <a:extLst>
              <a:ext uri="{FF2B5EF4-FFF2-40B4-BE49-F238E27FC236}">
                <a16:creationId xmlns:a16="http://schemas.microsoft.com/office/drawing/2014/main" id="{2BE7E4D3-B88F-D991-2293-B1B92A3B5B3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6962" y="1545243"/>
            <a:ext cx="2805115" cy="18987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Woman holding a baby">
            <a:extLst>
              <a:ext uri="{FF2B5EF4-FFF2-40B4-BE49-F238E27FC236}">
                <a16:creationId xmlns:a16="http://schemas.microsoft.com/office/drawing/2014/main" id="{064865C9-FAB5-D575-CE6C-7D55976A6CF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8750" y="3716348"/>
            <a:ext cx="2801541" cy="19324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1A83C4-E0BA-4314-B8BF-B643EDC9ED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CA49D0EE-DE7F-324B-A84C-F36708423CD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593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dvisory committee group agreements">
            <a:extLst>
              <a:ext uri="{FF2B5EF4-FFF2-40B4-BE49-F238E27FC236}">
                <a16:creationId xmlns:a16="http://schemas.microsoft.com/office/drawing/2014/main" id="{6F4DFF60-4F19-EE2A-1D19-7B7372853B0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65424" y="32845"/>
            <a:ext cx="6990069" cy="666140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A104196-67BB-8B7F-D980-B69F03F8C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0570" y="2761414"/>
            <a:ext cx="3470861" cy="1337469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2600">
                <a:latin typeface="Avenir Next LT Pro"/>
                <a:cs typeface="Arial"/>
              </a:rPr>
              <a:t>Advisory Committee Group Agreements</a:t>
            </a:r>
            <a:endParaRPr lang="en-US" sz="26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F656EF-E331-5616-4550-7A75298D176B}"/>
              </a:ext>
            </a:extLst>
          </p:cNvPr>
          <p:cNvSpPr txBox="1"/>
          <p:nvPr/>
        </p:nvSpPr>
        <p:spPr>
          <a:xfrm>
            <a:off x="8578970" y="5717157"/>
            <a:ext cx="354186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+mn-lt"/>
                <a:cs typeface="+mn-lt"/>
              </a:rPr>
              <a:t>Source:        JustLead    Washington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4487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76C84AA-A5C6-DC11-ED75-D306AB74E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>
                <a:latin typeface="Avenir Next LT Pro"/>
                <a:cs typeface="Arial"/>
              </a:rPr>
              <a:t>Level of influence and transparency</a:t>
            </a:r>
            <a:endParaRPr lang="en-US" sz="320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E61B993-DA70-F443-63B1-B51F52E7E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462" y="1297164"/>
            <a:ext cx="4831356" cy="4703031"/>
          </a:xfrm>
        </p:spPr>
        <p:txBody>
          <a:bodyPr>
            <a:normAutofit/>
          </a:bodyPr>
          <a:lstStyle/>
          <a:p>
            <a:r>
              <a:rPr lang="en-US" sz="2000"/>
              <a:t>Advisory Committee members </a:t>
            </a:r>
            <a:r>
              <a:rPr lang="en-US" sz="2000" b="1"/>
              <a:t>advise</a:t>
            </a:r>
            <a:r>
              <a:rPr lang="en-US" sz="2000"/>
              <a:t> the state.</a:t>
            </a:r>
          </a:p>
          <a:p>
            <a:r>
              <a:rPr lang="en-US" sz="2000" b="1"/>
              <a:t>State is decision maker</a:t>
            </a:r>
            <a:r>
              <a:rPr lang="en-US" sz="2000"/>
              <a:t>. </a:t>
            </a:r>
          </a:p>
          <a:p>
            <a:r>
              <a:rPr lang="en-US" sz="2000"/>
              <a:t>The state will strive for transparency, communicating how it considered Advisory Committee input in decision making with rationale.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C0A34EA-E993-96A9-F472-E8D16DBA3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8289763"/>
              </p:ext>
            </p:extLst>
          </p:nvPr>
        </p:nvGraphicFramePr>
        <p:xfrm>
          <a:off x="4371130" y="1297164"/>
          <a:ext cx="8254443" cy="4992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573462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121D112-1C9E-850F-8619-10D51AA72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>
                <a:latin typeface="Avenir Next LT Pro"/>
                <a:cs typeface="Arial"/>
              </a:rPr>
              <a:t>Advisory Committee areas of focus</a:t>
            </a:r>
            <a:endParaRPr lang="en-US" sz="3200"/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D9396BFB-9B9B-E38D-B043-9ECF377865F1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59619136"/>
              </p:ext>
            </p:extLst>
          </p:nvPr>
        </p:nvGraphicFramePr>
        <p:xfrm>
          <a:off x="301469" y="1384050"/>
          <a:ext cx="11776111" cy="338328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090013">
                  <a:extLst>
                    <a:ext uri="{9D8B030D-6E8A-4147-A177-3AD203B41FA5}">
                      <a16:colId xmlns:a16="http://schemas.microsoft.com/office/drawing/2014/main" val="2989653057"/>
                    </a:ext>
                  </a:extLst>
                </a:gridCol>
                <a:gridCol w="1140475">
                  <a:extLst>
                    <a:ext uri="{9D8B030D-6E8A-4147-A177-3AD203B41FA5}">
                      <a16:colId xmlns:a16="http://schemas.microsoft.com/office/drawing/2014/main" val="2928757708"/>
                    </a:ext>
                  </a:extLst>
                </a:gridCol>
                <a:gridCol w="1645112">
                  <a:extLst>
                    <a:ext uri="{9D8B030D-6E8A-4147-A177-3AD203B41FA5}">
                      <a16:colId xmlns:a16="http://schemas.microsoft.com/office/drawing/2014/main" val="2811267691"/>
                    </a:ext>
                  </a:extLst>
                </a:gridCol>
                <a:gridCol w="1291867">
                  <a:extLst>
                    <a:ext uri="{9D8B030D-6E8A-4147-A177-3AD203B41FA5}">
                      <a16:colId xmlns:a16="http://schemas.microsoft.com/office/drawing/2014/main" val="55885263"/>
                    </a:ext>
                  </a:extLst>
                </a:gridCol>
                <a:gridCol w="1718898">
                  <a:extLst>
                    <a:ext uri="{9D8B030D-6E8A-4147-A177-3AD203B41FA5}">
                      <a16:colId xmlns:a16="http://schemas.microsoft.com/office/drawing/2014/main" val="1394938284"/>
                    </a:ext>
                  </a:extLst>
                </a:gridCol>
                <a:gridCol w="1629917">
                  <a:extLst>
                    <a:ext uri="{9D8B030D-6E8A-4147-A177-3AD203B41FA5}">
                      <a16:colId xmlns:a16="http://schemas.microsoft.com/office/drawing/2014/main" val="137109650"/>
                    </a:ext>
                  </a:extLst>
                </a:gridCol>
                <a:gridCol w="1382698">
                  <a:extLst>
                    <a:ext uri="{9D8B030D-6E8A-4147-A177-3AD203B41FA5}">
                      <a16:colId xmlns:a16="http://schemas.microsoft.com/office/drawing/2014/main" val="153298219"/>
                    </a:ext>
                  </a:extLst>
                </a:gridCol>
                <a:gridCol w="1877131">
                  <a:extLst>
                    <a:ext uri="{9D8B030D-6E8A-4147-A177-3AD203B41FA5}">
                      <a16:colId xmlns:a16="http://schemas.microsoft.com/office/drawing/2014/main" val="2052199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0"/>
                        </a:rPr>
                        <a:t>Objective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0"/>
                        <a:ea typeface="+mn-ea"/>
                        <a:cs typeface="+mn-cs"/>
                      </a:endParaRP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kern="1200">
                          <a:solidFill>
                            <a:schemeClr val="tx1"/>
                          </a:solidFill>
                          <a:effectLst/>
                          <a:latin typeface="Avenir Next LT Pro"/>
                        </a:rPr>
                        <a:t>Build awareness </a:t>
                      </a:r>
                      <a:endParaRPr lang="en-US" sz="1400" b="0" kern="1200">
                        <a:solidFill>
                          <a:schemeClr val="tx1"/>
                        </a:solidFill>
                        <a:effectLst/>
                        <a:latin typeface="Avenir Next LT Pro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kern="1200">
                          <a:solidFill>
                            <a:schemeClr val="tx1"/>
                          </a:solidFill>
                          <a:effectLst/>
                          <a:latin typeface="Avenir Next LT Pro"/>
                        </a:rPr>
                        <a:t>Community engagement in services and system coordination</a:t>
                      </a:r>
                      <a:endParaRPr lang="en-US" sz="1400" b="0">
                        <a:latin typeface="Avenir Next LT Pro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kern="1200">
                          <a:solidFill>
                            <a:schemeClr val="tx1"/>
                          </a:solidFill>
                          <a:effectLst/>
                          <a:latin typeface="Avenir Next LT Pro"/>
                        </a:rPr>
                        <a:t>Workforce training and capacity </a:t>
                      </a:r>
                      <a:endParaRPr lang="en-US" sz="1400" b="0">
                        <a:latin typeface="Avenir Next LT Pro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kern="1200">
                          <a:solidFill>
                            <a:schemeClr val="tx1"/>
                          </a:solidFill>
                          <a:effectLst/>
                          <a:latin typeface="Avenir Next LT Pro"/>
                        </a:rPr>
                        <a:t>Workforce recruitment and retention</a:t>
                      </a:r>
                      <a:endParaRPr lang="en-US" sz="1400" b="0">
                        <a:latin typeface="Avenir Next LT Pro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kern="1200">
                          <a:solidFill>
                            <a:schemeClr val="tx1"/>
                          </a:solidFill>
                          <a:effectLst/>
                          <a:latin typeface="Avenir Next LT Pro"/>
                        </a:rPr>
                        <a:t>Quality monitoring and program evaluation strategy</a:t>
                      </a:r>
                      <a:endParaRPr lang="en-US" sz="1400" b="0">
                        <a:latin typeface="Avenir Next LT Pro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kern="1200">
                          <a:solidFill>
                            <a:schemeClr val="tx1"/>
                          </a:solidFill>
                          <a:effectLst/>
                          <a:latin typeface="Avenir Next LT Pro"/>
                        </a:rPr>
                        <a:t>Equity in utilization and experience</a:t>
                      </a:r>
                      <a:endParaRPr lang="en-US" sz="1400" b="0">
                        <a:latin typeface="Avenir Next LT Pro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kern="1200">
                          <a:solidFill>
                            <a:schemeClr val="tx1"/>
                          </a:solidFill>
                          <a:effectLst/>
                          <a:latin typeface="Avenir Next LT Pro"/>
                        </a:rPr>
                        <a:t>Timely response to community need and emerging acute issues</a:t>
                      </a:r>
                      <a:endParaRPr lang="en-US" sz="1400" b="0">
                        <a:latin typeface="Avenir Next LT Pro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38121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0000"/>
                          </a:solidFill>
                          <a:latin typeface="Avenir Next LT Pro"/>
                        </a:rPr>
                        <a:t>Intended Outcome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Broader reach and higher referral and utilization rates across regions.</a:t>
                      </a:r>
                      <a:endParaRPr lang="en-US" sz="1400">
                        <a:solidFill>
                          <a:srgbClr val="000000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Better coordination of community services and referrals. </a:t>
                      </a:r>
                      <a:endParaRPr lang="en-US" sz="1400" kern="120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Consistent, high-quality, family-centered service delivery.</a:t>
                      </a:r>
                      <a:endParaRPr lang="en-US" sz="1400" kern="120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Achieve adequate staffing to support service expansion.</a:t>
                      </a:r>
                      <a:endParaRPr lang="en-US">
                        <a:latin typeface="Avenir Next LT Pro" panose="020B0504020202020204" pitchFamily="34" charset="0"/>
                      </a:endParaRPr>
                    </a:p>
                    <a:p>
                      <a:pPr lvl="0" algn="l">
                        <a:buNone/>
                      </a:pPr>
                      <a:endParaRPr lang="en-US" sz="1400" kern="120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Improved staff stability and workforce diversity.</a:t>
                      </a:r>
                      <a:endParaRPr lang="en-US">
                        <a:latin typeface="Avenir Next LT Pro" panose="020B05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Data-driven program decisions and improved family outcomes.</a:t>
                      </a:r>
                      <a:endParaRPr lang="en-US" sz="1400" kern="120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More equitable participation and outcomes across all families and regions.</a:t>
                      </a:r>
                      <a:endParaRPr lang="en-US" sz="1400" kern="120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Welcome Family becomes a trusted source of accurate public health information which can be leveraged to connect with families directly aligning with public health priorities. </a:t>
                      </a:r>
                      <a:endParaRPr lang="en-US" sz="1400" kern="1200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012352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4BB1BA1-B588-4A01-4FBF-CFB790E3CD18}"/>
              </a:ext>
            </a:extLst>
          </p:cNvPr>
          <p:cNvSpPr txBox="1"/>
          <p:nvPr/>
        </p:nvSpPr>
        <p:spPr>
          <a:xfrm>
            <a:off x="2297845" y="5792426"/>
            <a:ext cx="7596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See your Membership Expectation Document for more detail on each objective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E25C5E-BC81-4CF3-BA2D-D0D14555BD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5998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B229D3C-A03A-44D7-69A5-6FA3539B9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venir Next LT Pro"/>
                <a:cs typeface="Arial"/>
              </a:rPr>
              <a:t>Chat waterfall! (Objectives) </a:t>
            </a:r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536DE17-414C-57E2-5B61-A4B2C497A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9945" y="1327442"/>
            <a:ext cx="7632111" cy="4703031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 b="1">
                <a:latin typeface="Avenir Next LT Pro"/>
                <a:cs typeface="Arial"/>
              </a:rPr>
              <a:t>What additional objectives should the Advisory Committee inform? </a:t>
            </a:r>
          </a:p>
        </p:txBody>
      </p:sp>
    </p:spTree>
    <p:extLst>
      <p:ext uri="{BB962C8B-B14F-4D97-AF65-F5344CB8AC3E}">
        <p14:creationId xmlns:p14="http://schemas.microsoft.com/office/powerpoint/2010/main" val="6477003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9F6EF5-E404-3EED-8107-1281546ED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venir Next LT Pro"/>
                <a:cs typeface="Arial"/>
              </a:rPr>
              <a:t>Advisory Committee expectations and operations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F699DA-935D-489D-836E-43A64AA15419}"/>
              </a:ext>
            </a:extLst>
          </p:cNvPr>
          <p:cNvSpPr txBox="1">
            <a:spLocks/>
          </p:cNvSpPr>
          <p:nvPr/>
        </p:nvSpPr>
        <p:spPr>
          <a:xfrm>
            <a:off x="473102" y="1165959"/>
            <a:ext cx="5466993" cy="5875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rgbClr val="032E53"/>
                </a:solidFill>
                <a:latin typeface="Avenir Next LT Pro" panose="020B05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/>
              <a:t>Expectations 	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0AA8C13B-E979-6B63-53FC-FDD81B56B45B}"/>
              </a:ext>
            </a:extLst>
          </p:cNvPr>
          <p:cNvSpPr txBox="1">
            <a:spLocks/>
          </p:cNvSpPr>
          <p:nvPr/>
        </p:nvSpPr>
        <p:spPr>
          <a:xfrm>
            <a:off x="6107864" y="1165959"/>
            <a:ext cx="5524501" cy="587584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>
                <a:latin typeface="Avenir Next LT Pro" panose="020B0504020202020204" pitchFamily="34" charset="0"/>
              </a:rPr>
              <a:t>Operations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145B46D8-8A06-6205-9C47-BDE5383B8F91}"/>
              </a:ext>
            </a:extLst>
          </p:cNvPr>
          <p:cNvSpPr txBox="1">
            <a:spLocks/>
          </p:cNvSpPr>
          <p:nvPr/>
        </p:nvSpPr>
        <p:spPr>
          <a:xfrm>
            <a:off x="6102003" y="1847328"/>
            <a:ext cx="5671039" cy="39209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venir Next LT Pro" panose="020B05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l">
              <a:lnSpc>
                <a:spcPct val="124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32E53"/>
                </a:solidFill>
                <a:latin typeface="Avenir Next LT Pro"/>
                <a:cs typeface="Arial"/>
              </a:rPr>
              <a:t>Meeting materials will be shared in advance to help prepare you for active engagement</a:t>
            </a:r>
          </a:p>
          <a:p>
            <a:pPr marL="228600" indent="-228600" algn="l">
              <a:lnSpc>
                <a:spcPct val="124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32E53"/>
                </a:solidFill>
                <a:latin typeface="Avenir Next LT Pro"/>
                <a:cs typeface="Arial"/>
              </a:rPr>
              <a:t>Meetings will encourage active participation</a:t>
            </a:r>
          </a:p>
          <a:p>
            <a:pPr marL="228600" indent="-228600" algn="l">
              <a:lnSpc>
                <a:spcPct val="124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32E53"/>
                </a:solidFill>
                <a:latin typeface="Avenir Next LT Pro"/>
                <a:cs typeface="Arial"/>
              </a:rPr>
              <a:t>Meeting minutes, slides, and resources will be posted online within 2 weeks of meetings </a:t>
            </a:r>
          </a:p>
          <a:p>
            <a:pPr marL="228600" indent="-228600" algn="l">
              <a:lnSpc>
                <a:spcPct val="124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32E53"/>
                </a:solidFill>
                <a:latin typeface="Avenir Next LT Pro"/>
                <a:cs typeface="Arial"/>
              </a:rPr>
              <a:t>Members can email DPH at any time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334899F4-89C4-7214-626C-60D4C7FE2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038004"/>
              </p:ext>
            </p:extLst>
          </p:nvPr>
        </p:nvGraphicFramePr>
        <p:xfrm>
          <a:off x="590333" y="1847328"/>
          <a:ext cx="5203224" cy="3920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730943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E3AC3-FE7E-7B75-3A92-FCDD3EC4B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846CEC6-DE96-9B88-7816-F26AD5F7D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>
                <a:latin typeface="Avenir Next LT Pro"/>
                <a:cs typeface="Arial"/>
              </a:rPr>
              <a:t>Preparing for June’s meeting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F564B4-AFE0-CC41-8D7E-E4EA3C56C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38462"/>
            <a:ext cx="5486400" cy="4703031"/>
          </a:xfrm>
        </p:spPr>
        <p:txBody>
          <a:bodyPr/>
          <a:lstStyle/>
          <a:p>
            <a:r>
              <a:rPr lang="en-US" sz="2000"/>
              <a:t>Strategies to </a:t>
            </a:r>
            <a:r>
              <a:rPr lang="en-US" sz="2000" b="1"/>
              <a:t>Build Awareness of Welcome Family</a:t>
            </a:r>
            <a:r>
              <a:rPr lang="en-US" sz="2000"/>
              <a:t> to achieve broader reach and higher referral and utilization rates across regions.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8BEDC9-D364-6DED-BA2B-4A37292E03F4}"/>
              </a:ext>
            </a:extLst>
          </p:cNvPr>
          <p:cNvSpPr txBox="1"/>
          <p:nvPr/>
        </p:nvSpPr>
        <p:spPr>
          <a:xfrm>
            <a:off x="6295292" y="1436077"/>
            <a:ext cx="6096000" cy="44012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chemeClr val="accent1">
                    <a:lumMod val="49000"/>
                  </a:schemeClr>
                </a:solidFill>
                <a:latin typeface="Avenir Next LT Pro"/>
                <a:ea typeface="+mn-lt"/>
                <a:cs typeface="+mn-lt"/>
              </a:rPr>
              <a:t>Meeting dates and times: </a:t>
            </a:r>
          </a:p>
          <a:p>
            <a:r>
              <a:rPr lang="en-US" sz="2000">
                <a:solidFill>
                  <a:schemeClr val="accent1">
                    <a:lumMod val="49000"/>
                  </a:schemeClr>
                </a:solidFill>
                <a:latin typeface="Avenir Next LT Pro"/>
                <a:ea typeface="+mn-lt"/>
                <a:cs typeface="+mn-lt"/>
              </a:rPr>
              <a:t>Mondays at 2pm EST</a:t>
            </a:r>
          </a:p>
          <a:p>
            <a:pPr marL="285750" indent="-285750">
              <a:buFont typeface="Arial"/>
              <a:buChar char="•"/>
            </a:pPr>
            <a:r>
              <a:rPr lang="en-US" sz="2000">
                <a:solidFill>
                  <a:schemeClr val="accent1">
                    <a:lumMod val="49000"/>
                  </a:schemeClr>
                </a:solidFill>
                <a:latin typeface="Avenir Next LT Pro"/>
                <a:ea typeface="+mn-lt"/>
                <a:cs typeface="+mn-lt"/>
              </a:rPr>
              <a:t>June 8, 2026</a:t>
            </a:r>
            <a:endParaRPr lang="en-US" sz="2000">
              <a:solidFill>
                <a:schemeClr val="accent1">
                  <a:lumMod val="49000"/>
                </a:schemeClr>
              </a:solidFill>
              <a:latin typeface="Avenir Next LT Pro"/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US" sz="2000">
                <a:solidFill>
                  <a:schemeClr val="accent1">
                    <a:lumMod val="49000"/>
                  </a:schemeClr>
                </a:solidFill>
                <a:latin typeface="Avenir Next LT Pro"/>
                <a:ea typeface="+mn-lt"/>
                <a:cs typeface="+mn-lt"/>
              </a:rPr>
              <a:t>July 13, 2026</a:t>
            </a:r>
            <a:endParaRPr lang="en-US" sz="2000">
              <a:solidFill>
                <a:schemeClr val="accent1">
                  <a:lumMod val="49000"/>
                </a:schemeClr>
              </a:solidFill>
              <a:latin typeface="Avenir Next LT Pro"/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US" sz="2000">
                <a:solidFill>
                  <a:schemeClr val="accent1">
                    <a:lumMod val="49000"/>
                  </a:schemeClr>
                </a:solidFill>
                <a:latin typeface="Avenir Next LT Pro"/>
                <a:ea typeface="+mn-lt"/>
                <a:cs typeface="+mn-lt"/>
              </a:rPr>
              <a:t>August 10, 2026</a:t>
            </a:r>
            <a:endParaRPr lang="en-US" sz="2000">
              <a:solidFill>
                <a:schemeClr val="accent1">
                  <a:lumMod val="49000"/>
                </a:schemeClr>
              </a:solidFill>
              <a:latin typeface="Avenir Next LT Pro"/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US" sz="2000">
                <a:solidFill>
                  <a:schemeClr val="accent1">
                    <a:lumMod val="49000"/>
                  </a:schemeClr>
                </a:solidFill>
                <a:latin typeface="Avenir Next LT Pro"/>
                <a:ea typeface="+mn-lt"/>
                <a:cs typeface="+mn-lt"/>
              </a:rPr>
              <a:t>September 14, 2026</a:t>
            </a:r>
            <a:endParaRPr lang="en-US" sz="2000">
              <a:solidFill>
                <a:schemeClr val="accent1">
                  <a:lumMod val="49000"/>
                </a:schemeClr>
              </a:solidFill>
              <a:latin typeface="Avenir Next LT Pro"/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US" sz="2000">
                <a:solidFill>
                  <a:schemeClr val="accent1">
                    <a:lumMod val="49000"/>
                  </a:schemeClr>
                </a:solidFill>
                <a:latin typeface="Avenir Next LT Pro"/>
                <a:ea typeface="+mn-lt"/>
                <a:cs typeface="+mn-lt"/>
              </a:rPr>
              <a:t>October 19, 2026*** </a:t>
            </a:r>
            <a:endParaRPr lang="en-US" sz="2000">
              <a:solidFill>
                <a:schemeClr val="accent1">
                  <a:lumMod val="49000"/>
                </a:schemeClr>
              </a:solidFill>
              <a:latin typeface="Avenir Next LT Pro"/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US" sz="2000">
                <a:solidFill>
                  <a:schemeClr val="accent1">
                    <a:lumMod val="49000"/>
                  </a:schemeClr>
                </a:solidFill>
                <a:latin typeface="Avenir Next LT Pro"/>
                <a:ea typeface="+mn-lt"/>
                <a:cs typeface="+mn-lt"/>
              </a:rPr>
              <a:t>November 9, 2026</a:t>
            </a:r>
            <a:endParaRPr lang="en-US" sz="2000">
              <a:solidFill>
                <a:schemeClr val="accent1">
                  <a:lumMod val="49000"/>
                </a:schemeClr>
              </a:solidFill>
              <a:latin typeface="Avenir Next LT Pro"/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US" sz="2000">
                <a:solidFill>
                  <a:schemeClr val="accent1">
                    <a:lumMod val="49000"/>
                  </a:schemeClr>
                </a:solidFill>
                <a:latin typeface="Avenir Next LT Pro"/>
                <a:ea typeface="+mn-lt"/>
                <a:cs typeface="+mn-lt"/>
              </a:rPr>
              <a:t>December 14, 2026</a:t>
            </a:r>
            <a:endParaRPr lang="en-US" sz="2000">
              <a:solidFill>
                <a:schemeClr val="accent1">
                  <a:lumMod val="49000"/>
                </a:schemeClr>
              </a:solidFill>
              <a:latin typeface="Avenir Next LT Pro"/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US" sz="2000">
                <a:solidFill>
                  <a:schemeClr val="accent1">
                    <a:lumMod val="49000"/>
                  </a:schemeClr>
                </a:solidFill>
                <a:latin typeface="Avenir Next LT Pro"/>
                <a:ea typeface="+mn-lt"/>
                <a:cs typeface="+mn-lt"/>
              </a:rPr>
              <a:t>January 11, 2027</a:t>
            </a:r>
            <a:endParaRPr lang="en-US" sz="2000">
              <a:solidFill>
                <a:schemeClr val="accent1">
                  <a:lumMod val="49000"/>
                </a:schemeClr>
              </a:solidFill>
              <a:latin typeface="Avenir Next LT Pro"/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US" sz="2000">
                <a:solidFill>
                  <a:schemeClr val="accent1">
                    <a:lumMod val="49000"/>
                  </a:schemeClr>
                </a:solidFill>
                <a:latin typeface="Avenir Next LT Pro"/>
                <a:ea typeface="+mn-lt"/>
                <a:cs typeface="+mn-lt"/>
              </a:rPr>
              <a:t>February 8, 2027</a:t>
            </a:r>
            <a:endParaRPr lang="en-US" sz="2000">
              <a:solidFill>
                <a:schemeClr val="accent1">
                  <a:lumMod val="49000"/>
                </a:schemeClr>
              </a:solidFill>
              <a:latin typeface="Avenir Next LT Pro"/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US" sz="2000">
                <a:solidFill>
                  <a:schemeClr val="accent1">
                    <a:lumMod val="49000"/>
                  </a:schemeClr>
                </a:solidFill>
                <a:latin typeface="Avenir Next LT Pro"/>
                <a:ea typeface="+mn-lt"/>
                <a:cs typeface="+mn-lt"/>
              </a:rPr>
              <a:t>March 8, 2027</a:t>
            </a:r>
            <a:endParaRPr lang="en-US" sz="2000">
              <a:solidFill>
                <a:schemeClr val="accent1">
                  <a:lumMod val="49000"/>
                </a:schemeClr>
              </a:solidFill>
              <a:latin typeface="Avenir Next LT Pro"/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US" sz="2000">
                <a:solidFill>
                  <a:schemeClr val="accent1">
                    <a:lumMod val="49000"/>
                  </a:schemeClr>
                </a:solidFill>
                <a:latin typeface="Avenir Next LT Pro"/>
                <a:ea typeface="+mn-lt"/>
                <a:cs typeface="+mn-lt"/>
              </a:rPr>
              <a:t>April 12, 2027</a:t>
            </a:r>
            <a:endParaRPr lang="en-US" sz="2000">
              <a:solidFill>
                <a:schemeClr val="accent1">
                  <a:lumMod val="49000"/>
                </a:schemeClr>
              </a:solidFill>
              <a:latin typeface="Avenir Next LT Pro"/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US" sz="2000">
                <a:solidFill>
                  <a:schemeClr val="accent1">
                    <a:lumMod val="49000"/>
                  </a:schemeClr>
                </a:solidFill>
                <a:latin typeface="Avenir Next LT Pro"/>
                <a:ea typeface="+mn-lt"/>
                <a:cs typeface="+mn-lt"/>
              </a:rPr>
              <a:t>May 10, 2027</a:t>
            </a:r>
            <a:endParaRPr lang="en-US" sz="2000">
              <a:solidFill>
                <a:schemeClr val="accent1">
                  <a:lumMod val="49000"/>
                </a:schemeClr>
              </a:solidFill>
              <a:latin typeface="Avenir Next LT Pro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B59BA2-8238-A6DC-9575-93EDC13C30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3693" y="3363684"/>
            <a:ext cx="3485081" cy="321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9271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3D44A-9941-67D2-D0FC-5D19762AB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B14A6F9-9FA8-D2B0-B8FE-AF042A798A3D}"/>
              </a:ext>
            </a:extLst>
          </p:cNvPr>
          <p:cNvSpPr>
            <a:spLocks/>
          </p:cNvSpPr>
          <p:nvPr/>
        </p:nvSpPr>
        <p:spPr>
          <a:xfrm>
            <a:off x="658590" y="4280338"/>
            <a:ext cx="6236678" cy="99935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49000"/>
                  </a:schemeClr>
                </a:solidFill>
                <a:effectLst/>
                <a:uLnTx/>
                <a:uFillTx/>
                <a:latin typeface="Avenir Next LT Pro"/>
                <a:ea typeface="+mj-ea"/>
                <a:cs typeface="+mj-cs"/>
              </a:rPr>
              <a:t>Welcome Family Statewide Expansion Advisory Committee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5B96"/>
              </a:solidFill>
              <a:effectLst/>
              <a:uLnTx/>
              <a:uFillTx/>
              <a:latin typeface="Avenir Next" panose="020B0503020202020204" pitchFamily="34" charset="0"/>
              <a:ea typeface="+mj-ea"/>
              <a:cs typeface="+mj-cs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98D3854-3EE2-6EEB-EA00-0D2C9C5E089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8813" y="3327400"/>
            <a:ext cx="9144000" cy="16557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venir Next LT Pro"/>
                <a:ea typeface="Source Sans Pro"/>
                <a:cs typeface="+mn-cs"/>
              </a:rPr>
              <a:t>Thank you! 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venir Next LT Pro"/>
              <a:ea typeface="Source Sans Pro" panose="020B0503030403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58960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60F7B-6019-33B1-380A-0461E7D40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Evaluation Poll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77E8D-ED81-C585-C88D-BF1FB2B50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Scale for all questions: 1–5, with 5 = Strongly Agree</a:t>
            </a:r>
          </a:p>
          <a:p>
            <a:pPr marL="457200" indent="-457200">
              <a:buFont typeface="+mj-lt"/>
              <a:buAutoNum type="arabicPeriod"/>
            </a:pPr>
            <a:r>
              <a:rPr lang="en-US"/>
              <a:t>This meeting provided sufficient  opportunities for members to share input and perspectives.</a:t>
            </a:r>
          </a:p>
          <a:p>
            <a:pPr marL="457200" indent="-457200">
              <a:buFont typeface="+mj-lt"/>
              <a:buAutoNum type="arabicPeriod"/>
            </a:pPr>
            <a:r>
              <a:rPr lang="en-US"/>
              <a:t>Participating in this meeting was engaging and satisfying. </a:t>
            </a:r>
          </a:p>
          <a:p>
            <a:pPr marL="457200" indent="-457200">
              <a:buFont typeface="+mj-lt"/>
              <a:buAutoNum type="arabicPeriod"/>
            </a:pPr>
            <a:r>
              <a:rPr lang="en-US"/>
              <a:t>Meeting facilitation encouraged respectful, inclusive participation from all members.</a:t>
            </a:r>
          </a:p>
          <a:p>
            <a:pPr marL="457200" indent="-457200">
              <a:buFont typeface="+mj-lt"/>
              <a:buAutoNum type="arabicPeriod"/>
            </a:pPr>
            <a:r>
              <a:rPr lang="en-US"/>
              <a:t>I had the information I needed to feel prepared to participate in this meeting.</a:t>
            </a:r>
          </a:p>
        </p:txBody>
      </p:sp>
    </p:spTree>
    <p:extLst>
      <p:ext uri="{BB962C8B-B14F-4D97-AF65-F5344CB8AC3E}">
        <p14:creationId xmlns:p14="http://schemas.microsoft.com/office/powerpoint/2010/main" val="3545496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02185-8314-ABD6-9F0E-21034F5A8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F497D-0FED-27F4-9CCD-9B7837FF7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>
                <a:latin typeface="Avenir Next LT Pro"/>
                <a:cs typeface="Arial"/>
              </a:rPr>
              <a:t>May 2026 Agenda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7B9B9F3-FA90-2D57-6C94-0B115FBC66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2554355"/>
              </p:ext>
            </p:extLst>
          </p:nvPr>
        </p:nvGraphicFramePr>
        <p:xfrm>
          <a:off x="592822" y="1525361"/>
          <a:ext cx="8819510" cy="412069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704537">
                  <a:extLst>
                    <a:ext uri="{9D8B030D-6E8A-4147-A177-3AD203B41FA5}">
                      <a16:colId xmlns:a16="http://schemas.microsoft.com/office/drawing/2014/main" val="1961045615"/>
                    </a:ext>
                  </a:extLst>
                </a:gridCol>
                <a:gridCol w="8114973">
                  <a:extLst>
                    <a:ext uri="{9D8B030D-6E8A-4147-A177-3AD203B41FA5}">
                      <a16:colId xmlns:a16="http://schemas.microsoft.com/office/drawing/2014/main" val="1748802575"/>
                    </a:ext>
                  </a:extLst>
                </a:gridCol>
              </a:tblGrid>
              <a:tr h="686783">
                <a:tc>
                  <a:txBody>
                    <a:bodyPr/>
                    <a:lstStyle/>
                    <a:p>
                      <a:r>
                        <a:rPr lang="en-US" sz="2400">
                          <a:latin typeface="Source Sans Pro"/>
                          <a:ea typeface="Source Sans Pro"/>
                        </a:rPr>
                        <a:t>#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Source Sans Pro"/>
                          <a:ea typeface="Source Sans Pro"/>
                        </a:rPr>
                        <a:t>Topic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20924029"/>
                  </a:ext>
                </a:extLst>
              </a:tr>
              <a:tr h="686783">
                <a:tc>
                  <a:txBody>
                    <a:bodyPr/>
                    <a:lstStyle/>
                    <a:p>
                      <a:r>
                        <a:rPr lang="en-US" sz="2400">
                          <a:latin typeface="Source Sans Pro"/>
                          <a:ea typeface="Source Sans Pro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Source Sans Pro"/>
                          <a:ea typeface="Source Sans Pro"/>
                        </a:rPr>
                        <a:t>Welcome remarks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8407489"/>
                  </a:ext>
                </a:extLst>
              </a:tr>
              <a:tr h="686783">
                <a:tc>
                  <a:txBody>
                    <a:bodyPr/>
                    <a:lstStyle/>
                    <a:p>
                      <a:r>
                        <a:rPr lang="en-US" sz="2400">
                          <a:latin typeface="Source Sans Pro"/>
                          <a:ea typeface="Source Sans Pro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Source Sans Pro"/>
                          <a:ea typeface="Source Sans Pro"/>
                        </a:rPr>
                        <a:t>Welcome Family model and program expansion update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5352773"/>
                  </a:ext>
                </a:extLst>
              </a:tr>
              <a:tr h="686783">
                <a:tc>
                  <a:txBody>
                    <a:bodyPr/>
                    <a:lstStyle/>
                    <a:p>
                      <a:r>
                        <a:rPr lang="en-US" sz="2400">
                          <a:latin typeface="Source Sans Pro"/>
                          <a:ea typeface="Source Sans Pro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Source Sans Pro"/>
                          <a:ea typeface="Source Sans Pro"/>
                        </a:rPr>
                        <a:t>Member introductions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60375604"/>
                  </a:ext>
                </a:extLst>
              </a:tr>
              <a:tr h="686783">
                <a:tc>
                  <a:txBody>
                    <a:bodyPr/>
                    <a:lstStyle/>
                    <a:p>
                      <a:r>
                        <a:rPr lang="en-US" sz="2400">
                          <a:latin typeface="Source Sans Pro"/>
                          <a:ea typeface="Source Sans Pro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Source Sans Pro"/>
                          <a:ea typeface="Source Sans Pro"/>
                        </a:rPr>
                        <a:t>Orientation to expectations and operations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2564226"/>
                  </a:ext>
                </a:extLst>
              </a:tr>
              <a:tr h="686783">
                <a:tc>
                  <a:txBody>
                    <a:bodyPr/>
                    <a:lstStyle/>
                    <a:p>
                      <a:r>
                        <a:rPr lang="en-US" sz="2400">
                          <a:latin typeface="Source Sans Pro"/>
                          <a:ea typeface="Source Sans Pro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ource Sans Pro"/>
                          <a:ea typeface="Source Sans Pro"/>
                        </a:rPr>
                        <a:t>Prep for July 2026 meeting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02134729"/>
                  </a:ext>
                </a:extLst>
              </a:tr>
            </a:tbl>
          </a:graphicData>
        </a:graphic>
      </p:graphicFrame>
      <p:pic>
        <p:nvPicPr>
          <p:cNvPr id="6" name="Picture 5" descr="A group of people carrying a large key">
            <a:extLst>
              <a:ext uri="{FF2B5EF4-FFF2-40B4-BE49-F238E27FC236}">
                <a16:creationId xmlns:a16="http://schemas.microsoft.com/office/drawing/2014/main" id="{8E406CD4-1AAF-E42F-8723-BAE51F867B0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3224" y="4524590"/>
            <a:ext cx="3078776" cy="2101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775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75AFA-9286-0485-243C-CA24059AF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>
                <a:latin typeface="Avenir Next LT Pro"/>
                <a:cs typeface="Arial"/>
              </a:rPr>
              <a:t>Active participation today!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CC7E67-12A3-D0FD-108B-EAAAD5164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311" y="1547911"/>
            <a:ext cx="11227377" cy="90174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FF91BD2-DFC3-3EAA-027A-91A000A8C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311" y="1547911"/>
            <a:ext cx="705627" cy="901746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36824FC-6CEF-E33D-CC03-7923F25BD351}"/>
              </a:ext>
            </a:extLst>
          </p:cNvPr>
          <p:cNvSpPr/>
          <p:nvPr/>
        </p:nvSpPr>
        <p:spPr>
          <a:xfrm>
            <a:off x="583911" y="3000130"/>
            <a:ext cx="4493848" cy="492370"/>
          </a:xfrm>
          <a:prstGeom prst="roundRect">
            <a:avLst/>
          </a:prstGeom>
          <a:solidFill>
            <a:srgbClr val="032F5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/>
              <a:t>Click this to open the chat function </a:t>
            </a:r>
          </a:p>
        </p:txBody>
      </p:sp>
      <p:sp>
        <p:nvSpPr>
          <p:cNvPr id="10" name="Arrow: Up 9">
            <a:extLst>
              <a:ext uri="{FF2B5EF4-FFF2-40B4-BE49-F238E27FC236}">
                <a16:creationId xmlns:a16="http://schemas.microsoft.com/office/drawing/2014/main" id="{EFF998EC-D17E-CCA5-01EB-D66BFC322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311" y="2527254"/>
            <a:ext cx="355889" cy="901746"/>
          </a:xfrm>
          <a:prstGeom prst="upArrow">
            <a:avLst/>
          </a:prstGeom>
          <a:solidFill>
            <a:srgbClr val="032F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874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BDDFC9-F655-2E4B-A924-79D37E51D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6B38B-6B3F-F90A-C775-06C8F034A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>
                <a:latin typeface="Avenir Next LT Pro"/>
                <a:cs typeface="Arial"/>
              </a:rPr>
              <a:t>Active participation today! (continued)</a:t>
            </a:r>
            <a:endParaRPr lang="en-US" sz="32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2656F0-24DA-80C9-1148-EA1C88D48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311" y="1547911"/>
            <a:ext cx="11227377" cy="90174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6FF1D6A-4330-C8BE-3989-36EBAD334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99539" y="1551353"/>
            <a:ext cx="705627" cy="901746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E51CA50-7690-BDA4-3970-F66D28AC52BA}"/>
              </a:ext>
            </a:extLst>
          </p:cNvPr>
          <p:cNvSpPr/>
          <p:nvPr/>
        </p:nvSpPr>
        <p:spPr>
          <a:xfrm>
            <a:off x="2172677" y="3111988"/>
            <a:ext cx="7031736" cy="634024"/>
          </a:xfrm>
          <a:prstGeom prst="roundRect">
            <a:avLst/>
          </a:prstGeom>
          <a:solidFill>
            <a:srgbClr val="032F5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/>
              <a:t>Click ‘Raise Hand’ and unmute ‘Mic’ to ask questions and make comments</a:t>
            </a:r>
          </a:p>
        </p:txBody>
      </p:sp>
      <p:sp>
        <p:nvSpPr>
          <p:cNvPr id="10" name="Arrow: Up 9">
            <a:extLst>
              <a:ext uri="{FF2B5EF4-FFF2-40B4-BE49-F238E27FC236}">
                <a16:creationId xmlns:a16="http://schemas.microsoft.com/office/drawing/2014/main" id="{F2D880DD-3209-9202-D257-FE61627ADE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74407" y="2661115"/>
            <a:ext cx="355889" cy="901746"/>
          </a:xfrm>
          <a:prstGeom prst="upArrow">
            <a:avLst/>
          </a:prstGeom>
          <a:solidFill>
            <a:srgbClr val="032F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95D44E0-BCB7-CF69-9906-7F5774048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73170" y="1544469"/>
            <a:ext cx="705627" cy="901746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Up 3">
            <a:extLst>
              <a:ext uri="{FF2B5EF4-FFF2-40B4-BE49-F238E27FC236}">
                <a16:creationId xmlns:a16="http://schemas.microsoft.com/office/drawing/2014/main" id="{75CE081E-9367-E51E-1E53-226D660284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48038" y="2609931"/>
            <a:ext cx="355889" cy="901746"/>
          </a:xfrm>
          <a:prstGeom prst="upArrow">
            <a:avLst/>
          </a:prstGeom>
          <a:solidFill>
            <a:srgbClr val="032F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049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A738A-1691-B677-901F-960AAE2C9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564" y="3427827"/>
            <a:ext cx="10515600" cy="190741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>
                <a:latin typeface="Avenir Next LT Pro"/>
              </a:rPr>
              <a:t>Welcome Family</a:t>
            </a:r>
            <a:br>
              <a:rPr lang="en-US">
                <a:latin typeface="Avenir Next LT Pro"/>
              </a:rPr>
            </a:br>
            <a:r>
              <a:rPr lang="en-US" sz="2800" b="0">
                <a:solidFill>
                  <a:schemeClr val="accent1">
                    <a:lumMod val="49000"/>
                  </a:schemeClr>
                </a:solidFill>
                <a:latin typeface="Avenir Next LT Pro"/>
                <a:ea typeface="Source Sans Pro"/>
                <a:cs typeface="+mn-cs"/>
              </a:rPr>
              <a:t>Where it’s been and where it’s going </a:t>
            </a:r>
            <a:endParaRPr lang="en-US">
              <a:solidFill>
                <a:schemeClr val="accent1">
                  <a:lumMod val="49000"/>
                </a:schemeClr>
              </a:solidFill>
              <a:latin typeface="Avenir Next LT Pro"/>
              <a:ea typeface="Source Sans Pro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8716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9D81F9-BAC3-896E-06CA-1821EDDA6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060673F-85CB-2652-7F11-6E5832DFE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venir Next LT Pro"/>
                <a:cs typeface="Arial"/>
              </a:rPr>
              <a:t>Family testimonial</a:t>
            </a:r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474218-FE89-6B86-E57E-42259E6D7D9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2" y="1438462"/>
            <a:ext cx="6138440" cy="470303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600" dirty="0">
                <a:latin typeface="Avenir Next LT Pro"/>
                <a:cs typeface="Arial"/>
              </a:rPr>
              <a:t>“It is so hard and lonely those first few weeks with a new baby and [the nurse] was so supportive, helpful and genuinely cared for how I was doing, not just the baby.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600" dirty="0">
              <a:latin typeface="Avenir Next LT Pro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600" dirty="0">
                <a:latin typeface="Avenir Next LT Pro"/>
                <a:cs typeface="Arial"/>
              </a:rPr>
              <a:t>This was exactly what I needed; someone to talk to, with experience who would give me immense amounts of advice and tips to cope with a new baby.”​</a:t>
            </a:r>
          </a:p>
        </p:txBody>
      </p:sp>
      <p:pic>
        <p:nvPicPr>
          <p:cNvPr id="5" name="Picture 4" descr="Newborn baby holding adult's finger">
            <a:extLst>
              <a:ext uri="{FF2B5EF4-FFF2-40B4-BE49-F238E27FC236}">
                <a16:creationId xmlns:a16="http://schemas.microsoft.com/office/drawing/2014/main" id="{93CF41D6-528A-0022-1919-975904EEB8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44810" y="991749"/>
            <a:ext cx="5244745" cy="552297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259730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1ACC838-6ABE-9FD7-37AE-94D2ACDEA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434396" cy="6345141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0686169-65A6-78F6-FFCC-17A83D93E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48686" y="417118"/>
            <a:ext cx="6270564" cy="701891"/>
          </a:xfrm>
          <a:prstGeom prst="round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400" b="1">
                <a:solidFill>
                  <a:srgbClr val="005B96"/>
                </a:solidFill>
                <a:latin typeface="Avenir Next LT Pro" panose="020B0504020202020204" pitchFamily="34" charset="0"/>
                <a:ea typeface="+mj-ea"/>
                <a:cs typeface="+mj-cs"/>
              </a:rPr>
              <a:t>Evolution of Welcome Family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70E8C7-F6F5-73A8-0D42-B28D0228C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804" y="417118"/>
            <a:ext cx="4656570" cy="770656"/>
          </a:xfrm>
        </p:spPr>
        <p:txBody>
          <a:bodyPr anchor="ctr">
            <a:noAutofit/>
          </a:bodyPr>
          <a:lstStyle/>
          <a:p>
            <a:r>
              <a:rPr lang="en-US" sz="2400">
                <a:latin typeface="Avenir Next LT Pro"/>
              </a:rPr>
              <a:t>Alignment with health policy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8B1CDEE-9FF0-961C-CFC7-A0BC3E0C1D69}"/>
              </a:ext>
            </a:extLst>
          </p:cNvPr>
          <p:cNvSpPr/>
          <p:nvPr/>
        </p:nvSpPr>
        <p:spPr>
          <a:xfrm>
            <a:off x="479895" y="1271788"/>
            <a:ext cx="2765246" cy="50018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>
                <a:latin typeface="Avenir Next LT Pro" panose="020B0504020202020204" pitchFamily="34" charset="0"/>
              </a:rPr>
              <a:t>Reduce Inequities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1935A8-EFE5-0AF3-FCC7-AC8DD3B55F9A}"/>
              </a:ext>
            </a:extLst>
          </p:cNvPr>
          <p:cNvSpPr/>
          <p:nvPr/>
        </p:nvSpPr>
        <p:spPr>
          <a:xfrm>
            <a:off x="496078" y="1752013"/>
            <a:ext cx="4758828" cy="1276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  <a:latin typeface="Avenir Next LT Pro" panose="020B0504020202020204" pitchFamily="34" charset="0"/>
              </a:rPr>
              <a:t>Racial Inequities in Maternal Health Commission Report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  <a:latin typeface="Avenir Next LT Pro" panose="020B0504020202020204" pitchFamily="34" charset="0"/>
              </a:rPr>
              <a:t>Maternal Health Services Report – Exec. Office of Health and Human Services (EOHHS) to promote provider and payer participation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74BF58B-1C8F-AB73-3F54-1DE873379254}"/>
              </a:ext>
            </a:extLst>
          </p:cNvPr>
          <p:cNvSpPr/>
          <p:nvPr/>
        </p:nvSpPr>
        <p:spPr>
          <a:xfrm>
            <a:off x="479895" y="3080689"/>
            <a:ext cx="2765246" cy="50018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b="1">
                <a:latin typeface="Avenir Next LT Pro"/>
              </a:rPr>
              <a:t>Reduce fragmentation</a:t>
            </a:r>
            <a:endParaRPr lang="en-US" b="1">
              <a:latin typeface="Avenir Next LT Pro" panose="020B05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A0BF5-7542-669F-D218-EC0E6CAC66AA}"/>
              </a:ext>
            </a:extLst>
          </p:cNvPr>
          <p:cNvSpPr/>
          <p:nvPr/>
        </p:nvSpPr>
        <p:spPr>
          <a:xfrm>
            <a:off x="496078" y="3557238"/>
            <a:ext cx="4758828" cy="6998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  <a:latin typeface="Avenir Next LT Pro" panose="020B0504020202020204" pitchFamily="34" charset="0"/>
              </a:rPr>
              <a:t>MA Maternal, Infant, and Early Childhood Home Visiting (MIECHV) 2020 Needs Assessment 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81AC2C1-ABC6-3021-C9A2-D3BA816CD735}"/>
              </a:ext>
            </a:extLst>
          </p:cNvPr>
          <p:cNvSpPr/>
          <p:nvPr/>
        </p:nvSpPr>
        <p:spPr>
          <a:xfrm>
            <a:off x="479895" y="4326011"/>
            <a:ext cx="2765246" cy="50018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b="1">
                <a:latin typeface="Avenir Next LT Pro"/>
              </a:rPr>
              <a:t>Driven by statute</a:t>
            </a:r>
            <a:endParaRPr lang="en-US" b="1">
              <a:latin typeface="Avenir Next LT Pro" panose="020B05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7D3EEF-9ED8-A2C9-FC4C-0ED1FFAE6D2C}"/>
              </a:ext>
            </a:extLst>
          </p:cNvPr>
          <p:cNvSpPr/>
          <p:nvPr/>
        </p:nvSpPr>
        <p:spPr>
          <a:xfrm>
            <a:off x="479895" y="4885777"/>
            <a:ext cx="4758828" cy="6998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  <a:latin typeface="Avenir Next LT Pro" panose="020B0504020202020204" pitchFamily="34" charset="0"/>
              </a:rPr>
              <a:t>2024 “An Act promoting access to midwifery care and out-of-hospital birth options” 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schemeClr val="tx1"/>
                </a:solidFill>
                <a:latin typeface="Avenir Next LT Pro" panose="020B0504020202020204" pitchFamily="34" charset="0"/>
              </a:rPr>
              <a:t>G.L. Chapter 111, Section 248</a:t>
            </a:r>
          </a:p>
        </p:txBody>
      </p:sp>
      <p:sp>
        <p:nvSpPr>
          <p:cNvPr id="39" name="Arrow: Down 38">
            <a:extLst>
              <a:ext uri="{FF2B5EF4-FFF2-40B4-BE49-F238E27FC236}">
                <a16:creationId xmlns:a16="http://schemas.microsoft.com/office/drawing/2014/main" id="{0A2FFA8C-111A-37FF-44D6-4053EEF5D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20281" y="1256773"/>
            <a:ext cx="1282829" cy="4969969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id="{2C1F80CE-6013-05AA-9362-373372D6BC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5774029"/>
              </p:ext>
            </p:extLst>
          </p:nvPr>
        </p:nvGraphicFramePr>
        <p:xfrm>
          <a:off x="5441541" y="1271788"/>
          <a:ext cx="6277709" cy="476677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04161">
                  <a:extLst>
                    <a:ext uri="{9D8B030D-6E8A-4147-A177-3AD203B41FA5}">
                      <a16:colId xmlns:a16="http://schemas.microsoft.com/office/drawing/2014/main" val="3130889688"/>
                    </a:ext>
                  </a:extLst>
                </a:gridCol>
                <a:gridCol w="5573548">
                  <a:extLst>
                    <a:ext uri="{9D8B030D-6E8A-4147-A177-3AD203B41FA5}">
                      <a16:colId xmlns:a16="http://schemas.microsoft.com/office/drawing/2014/main" val="3478795224"/>
                    </a:ext>
                  </a:extLst>
                </a:gridCol>
              </a:tblGrid>
              <a:tr h="452352">
                <a:tc>
                  <a:txBody>
                    <a:bodyPr/>
                    <a:lstStyle/>
                    <a:p>
                      <a:r>
                        <a:rPr lang="en-US" sz="1400" b="1" kern="1200" dirty="0">
                          <a:solidFill>
                            <a:schemeClr val="lt1"/>
                          </a:solidFill>
                          <a:latin typeface="Avenir Next LT Pro" panose="020B0504020202020204" pitchFamily="34" charset="0"/>
                          <a:ea typeface="+mn-ea"/>
                          <a:cs typeface="+mn-cs"/>
                        </a:rPr>
                        <a:t>Year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Avenir Next LT Pro" panose="020B0504020202020204" pitchFamily="34" charset="0"/>
                        </a:rPr>
                        <a:t>Milestone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9118366"/>
                  </a:ext>
                </a:extLst>
              </a:tr>
              <a:tr h="452352">
                <a:tc>
                  <a:txBody>
                    <a:bodyPr/>
                    <a:lstStyle/>
                    <a:p>
                      <a:r>
                        <a:rPr lang="en-US" sz="1400" b="1" kern="1200" dirty="0">
                          <a:solidFill>
                            <a:schemeClr val="lt1"/>
                          </a:solidFill>
                          <a:latin typeface="Avenir Next LT Pro" panose="020B0504020202020204" pitchFamily="34" charset="0"/>
                        </a:rPr>
                        <a:t>2011</a:t>
                      </a:r>
                      <a:endParaRPr lang="en-US" sz="1400" b="1" kern="1200" dirty="0">
                        <a:solidFill>
                          <a:schemeClr val="lt1"/>
                        </a:solidFill>
                        <a:latin typeface="Avenir Next LT Pro" panose="020B05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en-US" sz="1500" dirty="0">
                          <a:latin typeface="Avenir Next LT Pro"/>
                        </a:rPr>
                        <a:t>Welcome Family conceptualized</a:t>
                      </a:r>
                      <a:endParaRPr lang="en-US" sz="1500" dirty="0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62590986"/>
                  </a:ext>
                </a:extLst>
              </a:tr>
              <a:tr h="637158">
                <a:tc>
                  <a:txBody>
                    <a:bodyPr/>
                    <a:lstStyle/>
                    <a:p>
                      <a:r>
                        <a:rPr lang="en-US" sz="1400" b="1" kern="1200">
                          <a:solidFill>
                            <a:schemeClr val="lt1"/>
                          </a:solidFill>
                          <a:latin typeface="Avenir Next LT Pro" panose="020B0504020202020204" pitchFamily="34" charset="0"/>
                        </a:rPr>
                        <a:t>2011-</a:t>
                      </a:r>
                    </a:p>
                    <a:p>
                      <a:r>
                        <a:rPr lang="en-US" sz="1400" b="1" kern="1200">
                          <a:solidFill>
                            <a:schemeClr val="lt1"/>
                          </a:solidFill>
                          <a:latin typeface="Avenir Next LT Pro" panose="020B0504020202020204" pitchFamily="34" charset="0"/>
                        </a:rPr>
                        <a:t>2013</a:t>
                      </a:r>
                      <a:endParaRPr lang="en-US" sz="1400" b="1" kern="1200">
                        <a:solidFill>
                          <a:schemeClr val="lt1"/>
                        </a:solidFill>
                        <a:latin typeface="Avenir Next LT Pro" panose="020B05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en-US" sz="1500" dirty="0">
                          <a:latin typeface="Avenir Next LT Pro" panose="020B0504020202020204" pitchFamily="34" charset="0"/>
                        </a:rPr>
                        <a:t>Planning Committee modeled Welcome Family after evidence-based Family Connects program</a:t>
                      </a:r>
                      <a:endParaRPr lang="en-US" sz="1500" dirty="0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24863228"/>
                  </a:ext>
                </a:extLst>
              </a:tr>
              <a:tr h="637158">
                <a:tc>
                  <a:txBody>
                    <a:bodyPr/>
                    <a:lstStyle/>
                    <a:p>
                      <a:r>
                        <a:rPr lang="en-US" sz="1400" b="1" kern="1200">
                          <a:solidFill>
                            <a:schemeClr val="lt1"/>
                          </a:solidFill>
                          <a:latin typeface="Avenir Next LT Pro"/>
                        </a:rPr>
                        <a:t>2013-</a:t>
                      </a:r>
                      <a:br>
                        <a:rPr lang="en-US" sz="1400" b="1" kern="1200">
                          <a:solidFill>
                            <a:srgbClr val="FFFFFF"/>
                          </a:solidFill>
                          <a:latin typeface="Avenir Next LT Pro"/>
                        </a:rPr>
                      </a:br>
                      <a:r>
                        <a:rPr lang="en-US" sz="1400" b="1" kern="1200">
                          <a:solidFill>
                            <a:schemeClr val="lt1"/>
                          </a:solidFill>
                          <a:latin typeface="Avenir Next LT Pro"/>
                        </a:rPr>
                        <a:t>2022</a:t>
                      </a:r>
                      <a:endParaRPr lang="en-US" sz="1400" b="1" kern="1200">
                        <a:solidFill>
                          <a:schemeClr val="lt1"/>
                        </a:solidFill>
                        <a:latin typeface="Avenir Next LT Pro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500">
                          <a:latin typeface="Avenir Next LT Pro" panose="020B0504020202020204" pitchFamily="34" charset="0"/>
                        </a:rPr>
                        <a:t>Welcome Family launched in Fall River &amp; Boston, then Lowell, Lawrence, Holyoke, Springfield and New Bedford.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17094033"/>
                  </a:ext>
                </a:extLst>
              </a:tr>
              <a:tr h="637158">
                <a:tc>
                  <a:txBody>
                    <a:bodyPr/>
                    <a:lstStyle/>
                    <a:p>
                      <a:r>
                        <a:rPr lang="en-US" sz="1400" b="1" kern="1200">
                          <a:solidFill>
                            <a:schemeClr val="lt1"/>
                          </a:solidFill>
                          <a:latin typeface="Avenir Next LT Pro" panose="020B0504020202020204" pitchFamily="34" charset="0"/>
                        </a:rPr>
                        <a:t>2022</a:t>
                      </a:r>
                      <a:endParaRPr lang="en-US" sz="1400" b="1" kern="1200">
                        <a:solidFill>
                          <a:schemeClr val="lt1"/>
                        </a:solidFill>
                        <a:latin typeface="Avenir Next LT Pro" panose="020B05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en-US" sz="1500">
                          <a:latin typeface="Avenir Next LT Pro"/>
                        </a:rPr>
                        <a:t>Welcome Family elevated in the </a:t>
                      </a:r>
                      <a:r>
                        <a:rPr lang="en-US" altLang="en-US" sz="1500">
                          <a:latin typeface="Avenir Next LT Pro"/>
                          <a:hlinkClick r:id="rId3"/>
                        </a:rPr>
                        <a:t>Special Commission on Racial Inequities on Maternal Health</a:t>
                      </a:r>
                      <a:endParaRPr lang="en-US" sz="1500">
                        <a:latin typeface="Avenir Next LT Pro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5243749"/>
                  </a:ext>
                </a:extLst>
              </a:tr>
              <a:tr h="637158">
                <a:tc>
                  <a:txBody>
                    <a:bodyPr/>
                    <a:lstStyle/>
                    <a:p>
                      <a:r>
                        <a:rPr lang="en-US" sz="1400" b="1" kern="1200">
                          <a:solidFill>
                            <a:schemeClr val="lt1"/>
                          </a:solidFill>
                          <a:latin typeface="Avenir Next LT Pro" panose="020B0504020202020204" pitchFamily="34" charset="0"/>
                        </a:rPr>
                        <a:t>2023</a:t>
                      </a:r>
                      <a:endParaRPr lang="en-US" sz="1400" b="1" kern="1200">
                        <a:solidFill>
                          <a:schemeClr val="lt1"/>
                        </a:solidFill>
                        <a:latin typeface="Avenir Next LT Pro" panose="020B05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500">
                          <a:latin typeface="Avenir Next LT Pro"/>
                          <a:hlinkClick r:id="rId4"/>
                        </a:rPr>
                        <a:t>Health Care For All </a:t>
                      </a:r>
                      <a:r>
                        <a:rPr lang="en-US" altLang="en-US" sz="1500">
                          <a:latin typeface="Avenir Next LT Pro"/>
                        </a:rPr>
                        <a:t>identified universal postpartum home visiting as a legislative priority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0727032"/>
                  </a:ext>
                </a:extLst>
              </a:tr>
              <a:tr h="905435">
                <a:tc>
                  <a:txBody>
                    <a:bodyPr/>
                    <a:lstStyle/>
                    <a:p>
                      <a:r>
                        <a:rPr lang="en-US" sz="1400" b="1" kern="1200">
                          <a:solidFill>
                            <a:schemeClr val="lt1"/>
                          </a:solidFill>
                          <a:latin typeface="Avenir Next LT Pro" panose="020B0504020202020204" pitchFamily="34" charset="0"/>
                        </a:rPr>
                        <a:t>2024</a:t>
                      </a:r>
                      <a:endParaRPr lang="en-US" sz="1400" b="1" kern="1200">
                        <a:solidFill>
                          <a:schemeClr val="lt1"/>
                        </a:solidFill>
                        <a:latin typeface="Avenir Next LT Pro" panose="020B05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500">
                          <a:latin typeface="Avenir Next LT Pro"/>
                        </a:rPr>
                        <a:t>Governor Healey </a:t>
                      </a:r>
                      <a:r>
                        <a:rPr lang="en-US" sz="1500">
                          <a:latin typeface="Avenir Next LT Pro"/>
                          <a:hlinkClick r:id="rId5"/>
                        </a:rPr>
                        <a:t>signed into law</a:t>
                      </a:r>
                      <a:r>
                        <a:rPr lang="en-US" sz="1500">
                          <a:latin typeface="Avenir Next LT Pro"/>
                        </a:rPr>
                        <a:t> an act promoting access to midwifery, birth centers, and doulas, including u</a:t>
                      </a:r>
                      <a:r>
                        <a:rPr lang="en-US" altLang="en-US" sz="1500">
                          <a:latin typeface="Avenir Next LT Pro"/>
                        </a:rPr>
                        <a:t>niversal postpartum home visiting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3675246"/>
                  </a:ext>
                </a:extLst>
              </a:tr>
              <a:tr h="408005">
                <a:tc>
                  <a:txBody>
                    <a:bodyPr/>
                    <a:lstStyle/>
                    <a:p>
                      <a:r>
                        <a:rPr lang="en-US" sz="1400" b="1" kern="1200">
                          <a:solidFill>
                            <a:schemeClr val="lt1"/>
                          </a:solidFill>
                          <a:latin typeface="Avenir Next LT Pro" panose="020B0504020202020204" pitchFamily="34" charset="0"/>
                        </a:rPr>
                        <a:t>2026</a:t>
                      </a:r>
                      <a:endParaRPr lang="en-US" sz="1400" b="1" kern="1200">
                        <a:solidFill>
                          <a:schemeClr val="lt1"/>
                        </a:solidFill>
                        <a:latin typeface="Avenir Next LT Pro" panose="020B05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en-US" sz="1500" dirty="0">
                          <a:latin typeface="Avenir Next LT Pro" panose="020B0504020202020204" pitchFamily="34" charset="0"/>
                        </a:rPr>
                        <a:t>Allocation to launch included in MA State H2 2026 Budget</a:t>
                      </a:r>
                      <a:endParaRPr lang="en-US" sz="1500" dirty="0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60165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0199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25B95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FHN PPT template" id="{C5C04DC3-7813-4D48-B5F1-7AB289CFD447}" vid="{0C8EA7D6-339F-544C-9B92-B542AB69133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8182E55F23B44BA2760F944DE1F463" ma:contentTypeVersion="17" ma:contentTypeDescription="Create a new document." ma:contentTypeScope="" ma:versionID="6378d88418017b9fb3e893e9f437d24a">
  <xsd:schema xmlns:xsd="http://www.w3.org/2001/XMLSchema" xmlns:xs="http://www.w3.org/2001/XMLSchema" xmlns:p="http://schemas.microsoft.com/office/2006/metadata/properties" xmlns:ns2="af3f551c-2d02-4759-aff4-6c3c0e9785a5" xmlns:ns3="0f58af1f-13b0-48c0-8254-855478aebda6" targetNamespace="http://schemas.microsoft.com/office/2006/metadata/properties" ma:root="true" ma:fieldsID="80150a591f214b69ffa8414087af6960" ns2:_="" ns3:_="">
    <xsd:import namespace="af3f551c-2d02-4759-aff4-6c3c0e9785a5"/>
    <xsd:import namespace="0f58af1f-13b0-48c0-8254-855478aebd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3f551c-2d02-4759-aff4-6c3c0e9785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58af1f-13b0-48c0-8254-855478aebda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91467b20-a82e-4407-9ba5-ba77c5e1dd5c}" ma:internalName="TaxCatchAll" ma:showField="CatchAllData" ma:web="0f58af1f-13b0-48c0-8254-855478aebd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f58af1f-13b0-48c0-8254-855478aebda6" xsi:nil="true"/>
    <lcf76f155ced4ddcb4097134ff3c332f xmlns="af3f551c-2d02-4759-aff4-6c3c0e9785a5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1066FF1-DE3A-4786-8751-2C5236AD1955}">
  <ds:schemaRefs>
    <ds:schemaRef ds:uri="0f58af1f-13b0-48c0-8254-855478aebda6"/>
    <ds:schemaRef ds:uri="af3f551c-2d02-4759-aff4-6c3c0e9785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81C3D4E-0D80-4B3F-A804-581C9E54DF3D}">
  <ds:schemaRefs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openxmlformats.org/package/2006/metadata/core-properties"/>
    <ds:schemaRef ds:uri="0f58af1f-13b0-48c0-8254-855478aebda6"/>
    <ds:schemaRef ds:uri="af3f551c-2d02-4759-aff4-6c3c0e9785a5"/>
  </ds:schemaRefs>
</ds:datastoreItem>
</file>

<file path=customXml/itemProps3.xml><?xml version="1.0" encoding="utf-8"?>
<ds:datastoreItem xmlns:ds="http://schemas.openxmlformats.org/officeDocument/2006/customXml" ds:itemID="{E946340E-C1AE-4559-8568-6906F4A66E0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</TotalTime>
  <Words>2638</Words>
  <Application>Microsoft Office PowerPoint</Application>
  <PresentationFormat>Widescreen</PresentationFormat>
  <Paragraphs>367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8" baseType="lpstr">
      <vt:lpstr>Avenir Next</vt:lpstr>
      <vt:lpstr>Avenir Next</vt:lpstr>
      <vt:lpstr>Aptos</vt:lpstr>
      <vt:lpstr>Arial</vt:lpstr>
      <vt:lpstr>Avenir Next LT Pro</vt:lpstr>
      <vt:lpstr>Calibri</vt:lpstr>
      <vt:lpstr>Calibri Light</vt:lpstr>
      <vt:lpstr>Courier New</vt:lpstr>
      <vt:lpstr>Franklin Gothic Book</vt:lpstr>
      <vt:lpstr>Source Sans Pro</vt:lpstr>
      <vt:lpstr>Wingdings</vt:lpstr>
      <vt:lpstr>Office Theme</vt:lpstr>
      <vt:lpstr>Welcome Family Statewide Expansion Advisory Committee </vt:lpstr>
      <vt:lpstr>Welcome and DPH BFHN Team Introductions</vt:lpstr>
      <vt:lpstr>Advisory Committee Group Agreements</vt:lpstr>
      <vt:lpstr>May 2026 Agenda</vt:lpstr>
      <vt:lpstr>Active participation today!</vt:lpstr>
      <vt:lpstr>Active participation today! (continued)</vt:lpstr>
      <vt:lpstr>Welcome Family Where it’s been and where it’s going </vt:lpstr>
      <vt:lpstr>Family testimonial</vt:lpstr>
      <vt:lpstr>Alignment with health policy</vt:lpstr>
      <vt:lpstr>Current Welcome Family programs</vt:lpstr>
      <vt:lpstr>Milestones planned for this year</vt:lpstr>
      <vt:lpstr>Core components of the evidence-based program</vt:lpstr>
      <vt:lpstr>Welcome Family Goal</vt:lpstr>
      <vt:lpstr>Program flow</vt:lpstr>
      <vt:lpstr>Referral process</vt:lpstr>
      <vt:lpstr>Welcome Family Visit structure</vt:lpstr>
      <vt:lpstr>Welcome Family Visit structure (continued)</vt:lpstr>
      <vt:lpstr>Follow-up phone call</vt:lpstr>
      <vt:lpstr>Data collection, quality, and oversight </vt:lpstr>
      <vt:lpstr>Outcomes: Family experience </vt:lpstr>
      <vt:lpstr>Outcomes: Utilization and public health impacts</vt:lpstr>
      <vt:lpstr>Outcomes: Utilization and public health impacts (continued)</vt:lpstr>
      <vt:lpstr>Chat waterfall! (Success)</vt:lpstr>
      <vt:lpstr>Who we are—Member introductions</vt:lpstr>
      <vt:lpstr>Where we’re from and what we bring Geographic, cultural, and lived experience diversity across Massachusetts</vt:lpstr>
      <vt:lpstr>What brings us together</vt:lpstr>
      <vt:lpstr>Breakout room introductions</vt:lpstr>
      <vt:lpstr>Orientation to the  Welcome Family  Advisory Committee </vt:lpstr>
      <vt:lpstr>Advisory Committee aim</vt:lpstr>
      <vt:lpstr>Level of influence and transparency</vt:lpstr>
      <vt:lpstr>Advisory Committee areas of focus</vt:lpstr>
      <vt:lpstr>Chat waterfall! (Objectives) </vt:lpstr>
      <vt:lpstr>Advisory Committee expectations and operations</vt:lpstr>
      <vt:lpstr>Preparing for June’s meeting </vt:lpstr>
      <vt:lpstr>Thank you! </vt:lpstr>
      <vt:lpstr>Evaluation Poll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Aynsley Chaneco</dc:creator>
  <cp:lastModifiedBy>Chaneco, Aynsley</cp:lastModifiedBy>
  <cp:revision>31</cp:revision>
  <dcterms:created xsi:type="dcterms:W3CDTF">2025-12-23T21:05:21Z</dcterms:created>
  <dcterms:modified xsi:type="dcterms:W3CDTF">2026-06-09T15:56:03Z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0x010100968182E55F23B44BA2760F944DE1F463</vt:lpwstr>
  </property>
  <property fmtid="{D5CDD505-2E9C-101B-9397-08002B2CF9AE}" pid="3" name="MediaServiceImageTags">
    <vt:lpwstr/>
  </property>
</Properties>
</file>