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3" r:id="rId4"/>
    <p:sldMasterId id="2147483665" r:id="rId5"/>
  </p:sldMasterIdLst>
  <p:notesMasterIdLst>
    <p:notesMasterId r:id="rId19"/>
  </p:notesMasterIdLst>
  <p:sldIdLst>
    <p:sldId id="257" r:id="rId6"/>
    <p:sldId id="271" r:id="rId7"/>
    <p:sldId id="330" r:id="rId8"/>
    <p:sldId id="274" r:id="rId9"/>
    <p:sldId id="276" r:id="rId10"/>
    <p:sldId id="278" r:id="rId11"/>
    <p:sldId id="316" r:id="rId12"/>
    <p:sldId id="333" r:id="rId13"/>
    <p:sldId id="334" r:id="rId14"/>
    <p:sldId id="337" r:id="rId15"/>
    <p:sldId id="336" r:id="rId16"/>
    <p:sldId id="313" r:id="rId17"/>
    <p:sldId id="267" r:id="rId1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A8B727-58BF-1845-A1E7-A08B941DC8D7}" v="2" dt="2024-01-10T21:18:51.729"/>
    <p1510:client id="{B089416C-7D84-4D40-BD6B-367281B83FC4}" v="27" dt="2024-01-10T14:36:57.02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50" autoAdjust="0"/>
    <p:restoredTop sz="96283" autoAdjust="0"/>
  </p:normalViewPr>
  <p:slideViewPr>
    <p:cSldViewPr snapToGrid="0">
      <p:cViewPr varScale="1">
        <p:scale>
          <a:sx n="113" d="100"/>
          <a:sy n="113" d="100"/>
        </p:scale>
        <p:origin x="336" y="176"/>
      </p:cViewPr>
      <p:guideLst/>
    </p:cSldViewPr>
  </p:slideViewPr>
  <p:outlineViewPr>
    <p:cViewPr>
      <p:scale>
        <a:sx n="33" d="100"/>
        <a:sy n="33" d="100"/>
      </p:scale>
      <p:origin x="0" y="-8442"/>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49" d="100"/>
          <a:sy n="49" d="100"/>
        </p:scale>
        <p:origin x="2704"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8547A1A-4B8C-44CF-8E73-8D0B6F65A909}" type="datetimeFigureOut">
              <a:rPr lang="en-US" smtClean="0"/>
              <a:t>1/31/24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6B28D8-CD98-4154-A631-787321A3B0EB}" type="slidenum">
              <a:rPr lang="en-US" smtClean="0"/>
              <a:t>‹#›</a:t>
            </a:fld>
            <a:endParaRPr lang="en-US"/>
          </a:p>
        </p:txBody>
      </p:sp>
    </p:spTree>
    <p:extLst>
      <p:ext uri="{BB962C8B-B14F-4D97-AF65-F5344CB8AC3E}">
        <p14:creationId xmlns:p14="http://schemas.microsoft.com/office/powerpoint/2010/main" val="2194921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a:t>
            </a:fld>
            <a:endParaRPr lang="en-US" dirty="0"/>
          </a:p>
        </p:txBody>
      </p:sp>
    </p:spTree>
    <p:extLst>
      <p:ext uri="{BB962C8B-B14F-4D97-AF65-F5344CB8AC3E}">
        <p14:creationId xmlns:p14="http://schemas.microsoft.com/office/powerpoint/2010/main" val="14523097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List of additional questions if needed for the discussion</a:t>
            </a:r>
          </a:p>
        </p:txBody>
      </p:sp>
      <p:sp>
        <p:nvSpPr>
          <p:cNvPr id="4" name="Slide Number Placeholder 3"/>
          <p:cNvSpPr>
            <a:spLocks noGrp="1"/>
          </p:cNvSpPr>
          <p:nvPr>
            <p:ph type="sldNum" sz="quarter" idx="5"/>
          </p:nvPr>
        </p:nvSpPr>
        <p:spPr/>
        <p:txBody>
          <a:bodyPr/>
          <a:lstStyle/>
          <a:p>
            <a:fld id="{796B28D8-CD98-4154-A631-787321A3B0EB}" type="slidenum">
              <a:rPr lang="en-US" smtClean="0"/>
              <a:t>11</a:t>
            </a:fld>
            <a:endParaRPr lang="en-US"/>
          </a:p>
        </p:txBody>
      </p:sp>
    </p:spTree>
    <p:extLst>
      <p:ext uri="{BB962C8B-B14F-4D97-AF65-F5344CB8AC3E}">
        <p14:creationId xmlns:p14="http://schemas.microsoft.com/office/powerpoint/2010/main" val="19351165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796B28D8-CD98-4154-A631-787321A3B0EB}" type="slidenum">
              <a:rPr lang="en-US" smtClean="0"/>
              <a:t>12</a:t>
            </a:fld>
            <a:endParaRPr lang="en-US"/>
          </a:p>
        </p:txBody>
      </p:sp>
    </p:spTree>
    <p:extLst>
      <p:ext uri="{BB962C8B-B14F-4D97-AF65-F5344CB8AC3E}">
        <p14:creationId xmlns:p14="http://schemas.microsoft.com/office/powerpoint/2010/main" val="3180948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5:55pm: Thank you</a:t>
            </a:r>
          </a:p>
          <a:p>
            <a:r>
              <a:rPr lang="en-US" dirty="0"/>
              <a:t>Motion to Adjourn</a:t>
            </a:r>
          </a:p>
          <a:p>
            <a:r>
              <a:rPr lang="en-US" dirty="0"/>
              <a:t>Vote</a:t>
            </a:r>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13</a:t>
            </a:fld>
            <a:endParaRPr lang="en-US" dirty="0"/>
          </a:p>
        </p:txBody>
      </p:sp>
    </p:spTree>
    <p:extLst>
      <p:ext uri="{BB962C8B-B14F-4D97-AF65-F5344CB8AC3E}">
        <p14:creationId xmlns:p14="http://schemas.microsoft.com/office/powerpoint/2010/main" val="923582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B28D8-CD98-4154-A631-787321A3B0EB}" type="slidenum">
              <a:rPr lang="en-US" smtClean="0"/>
              <a:t>2</a:t>
            </a:fld>
            <a:endParaRPr lang="en-US"/>
          </a:p>
        </p:txBody>
      </p:sp>
    </p:spTree>
    <p:extLst>
      <p:ext uri="{BB962C8B-B14F-4D97-AF65-F5344CB8AC3E}">
        <p14:creationId xmlns:p14="http://schemas.microsoft.com/office/powerpoint/2010/main" val="4650856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B28D8-CD98-4154-A631-787321A3B0EB}" type="slidenum">
              <a:rPr lang="en-US" smtClean="0"/>
              <a:t>3</a:t>
            </a:fld>
            <a:endParaRPr lang="en-US"/>
          </a:p>
        </p:txBody>
      </p:sp>
    </p:spTree>
    <p:extLst>
      <p:ext uri="{BB962C8B-B14F-4D97-AF65-F5344CB8AC3E}">
        <p14:creationId xmlns:p14="http://schemas.microsoft.com/office/powerpoint/2010/main" val="2178165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B28D8-CD98-4154-A631-787321A3B0EB}" type="slidenum">
              <a:rPr lang="en-US" smtClean="0"/>
              <a:t>4</a:t>
            </a:fld>
            <a:endParaRPr lang="en-US"/>
          </a:p>
        </p:txBody>
      </p:sp>
    </p:spTree>
    <p:extLst>
      <p:ext uri="{BB962C8B-B14F-4D97-AF65-F5344CB8AC3E}">
        <p14:creationId xmlns:p14="http://schemas.microsoft.com/office/powerpoint/2010/main" val="1410914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B28D8-CD98-4154-A631-787321A3B0EB}" type="slidenum">
              <a:rPr lang="en-US" smtClean="0"/>
              <a:t>5</a:t>
            </a:fld>
            <a:endParaRPr lang="en-US"/>
          </a:p>
        </p:txBody>
      </p:sp>
    </p:spTree>
    <p:extLst>
      <p:ext uri="{BB962C8B-B14F-4D97-AF65-F5344CB8AC3E}">
        <p14:creationId xmlns:p14="http://schemas.microsoft.com/office/powerpoint/2010/main" val="6036065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B28D8-CD98-4154-A631-787321A3B0EB}" type="slidenum">
              <a:rPr lang="en-US" smtClean="0"/>
              <a:t>6</a:t>
            </a:fld>
            <a:endParaRPr lang="en-US"/>
          </a:p>
        </p:txBody>
      </p:sp>
    </p:spTree>
    <p:extLst>
      <p:ext uri="{BB962C8B-B14F-4D97-AF65-F5344CB8AC3E}">
        <p14:creationId xmlns:p14="http://schemas.microsoft.com/office/powerpoint/2010/main" val="7589178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panose="020F0502020204030204"/>
            </a:endParaRPr>
          </a:p>
        </p:txBody>
      </p:sp>
      <p:sp>
        <p:nvSpPr>
          <p:cNvPr id="4" name="Slide Number Placeholder 3"/>
          <p:cNvSpPr>
            <a:spLocks noGrp="1"/>
          </p:cNvSpPr>
          <p:nvPr>
            <p:ph type="sldNum" sz="quarter" idx="5"/>
          </p:nvPr>
        </p:nvSpPr>
        <p:spPr/>
        <p:txBody>
          <a:bodyPr/>
          <a:lstStyle/>
          <a:p>
            <a:fld id="{796B28D8-CD98-4154-A631-787321A3B0EB}" type="slidenum">
              <a:rPr lang="en-US" smtClean="0"/>
              <a:t>7</a:t>
            </a:fld>
            <a:endParaRPr lang="en-US"/>
          </a:p>
        </p:txBody>
      </p:sp>
    </p:spTree>
    <p:extLst>
      <p:ext uri="{BB962C8B-B14F-4D97-AF65-F5344CB8AC3E}">
        <p14:creationId xmlns:p14="http://schemas.microsoft.com/office/powerpoint/2010/main" val="5402786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Given that DOI cannot come until March, we thought you could start the conversation around the possibilities for DPH speakers, we can then discuss questions for DOI based on the number of survey responses</a:t>
            </a:r>
          </a:p>
        </p:txBody>
      </p:sp>
      <p:sp>
        <p:nvSpPr>
          <p:cNvPr id="4" name="Slide Number Placeholder 3"/>
          <p:cNvSpPr>
            <a:spLocks noGrp="1"/>
          </p:cNvSpPr>
          <p:nvPr>
            <p:ph type="sldNum" sz="quarter" idx="5"/>
          </p:nvPr>
        </p:nvSpPr>
        <p:spPr/>
        <p:txBody>
          <a:bodyPr/>
          <a:lstStyle/>
          <a:p>
            <a:fld id="{796B28D8-CD98-4154-A631-787321A3B0EB}" type="slidenum">
              <a:rPr lang="en-US" smtClean="0"/>
              <a:t>8</a:t>
            </a:fld>
            <a:endParaRPr lang="en-US"/>
          </a:p>
        </p:txBody>
      </p:sp>
    </p:spTree>
    <p:extLst>
      <p:ext uri="{BB962C8B-B14F-4D97-AF65-F5344CB8AC3E}">
        <p14:creationId xmlns:p14="http://schemas.microsoft.com/office/powerpoint/2010/main" val="20153583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4B1E89-F448-AAF3-0A79-AB04E41AF6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EB9AF0-DF32-C392-065D-EF0B52F945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69299C-1ECD-F19F-FB35-4F31DCE39105}"/>
              </a:ext>
            </a:extLst>
          </p:cNvPr>
          <p:cNvSpPr>
            <a:spLocks noGrp="1"/>
          </p:cNvSpPr>
          <p:nvPr>
            <p:ph type="body" idx="1"/>
          </p:nvPr>
        </p:nvSpPr>
        <p:spPr/>
        <p:txBody>
          <a:bodyPr/>
          <a:lstStyle/>
          <a:p>
            <a:r>
              <a:rPr lang="en-US">
                <a:cs typeface="Calibri"/>
              </a:rPr>
              <a:t>List of additional questions if needed for the discussion</a:t>
            </a:r>
          </a:p>
        </p:txBody>
      </p:sp>
      <p:sp>
        <p:nvSpPr>
          <p:cNvPr id="4" name="Slide Number Placeholder 3">
            <a:extLst>
              <a:ext uri="{FF2B5EF4-FFF2-40B4-BE49-F238E27FC236}">
                <a16:creationId xmlns:a16="http://schemas.microsoft.com/office/drawing/2014/main" id="{E0019965-8A5D-42C0-8E9A-2860385E2EE9}"/>
              </a:ext>
            </a:extLst>
          </p:cNvPr>
          <p:cNvSpPr>
            <a:spLocks noGrp="1"/>
          </p:cNvSpPr>
          <p:nvPr>
            <p:ph type="sldNum" sz="quarter" idx="5"/>
          </p:nvPr>
        </p:nvSpPr>
        <p:spPr/>
        <p:txBody>
          <a:bodyPr/>
          <a:lstStyle/>
          <a:p>
            <a:fld id="{796B28D8-CD98-4154-A631-787321A3B0EB}" type="slidenum">
              <a:rPr lang="en-US" smtClean="0"/>
              <a:t>10</a:t>
            </a:fld>
            <a:endParaRPr lang="en-US"/>
          </a:p>
        </p:txBody>
      </p:sp>
    </p:spTree>
    <p:extLst>
      <p:ext uri="{BB962C8B-B14F-4D97-AF65-F5344CB8AC3E}">
        <p14:creationId xmlns:p14="http://schemas.microsoft.com/office/powerpoint/2010/main" val="1947645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2945705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C307D1-08FB-B946-5FB9-16EC77F93929}"/>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3" name="Footer Placeholder 2">
            <a:extLst>
              <a:ext uri="{FF2B5EF4-FFF2-40B4-BE49-F238E27FC236}">
                <a16:creationId xmlns:a16="http://schemas.microsoft.com/office/drawing/2014/main" id="{E96225A1-F6FD-E908-5278-B201F3DA149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90F275C-60DF-6EC8-961E-82D6ED91CB78}"/>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3678199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A5FAB-BE3C-F7A6-50CB-F4E06B444C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A69AFE9-E8AC-6598-2E80-0A1F0E418D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1CFC65-3968-12C8-3C97-0308AD6939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BD9F96-7540-175F-B018-35A3E3D5E60F}"/>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6" name="Footer Placeholder 5">
            <a:extLst>
              <a:ext uri="{FF2B5EF4-FFF2-40B4-BE49-F238E27FC236}">
                <a16:creationId xmlns:a16="http://schemas.microsoft.com/office/drawing/2014/main" id="{01330645-B45B-774E-A153-BECC88C9A0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E609FA-C7A8-20CA-3713-2F7149F17E4D}"/>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34314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DEA9B-AE5D-DAF9-C5B0-C396211D69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8FCA8F-6A8C-9140-C987-A378C058BC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3440BEA-5486-417B-548C-3CFA020907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F6E831-8A86-0A95-4DB9-1ED8CB954B70}"/>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6" name="Footer Placeholder 5">
            <a:extLst>
              <a:ext uri="{FF2B5EF4-FFF2-40B4-BE49-F238E27FC236}">
                <a16:creationId xmlns:a16="http://schemas.microsoft.com/office/drawing/2014/main" id="{91D74C30-638D-0D1A-C197-BA61483A63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379E0F-757D-E194-AC5F-DEED742BD478}"/>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10726076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4D8B4-C2EB-A52C-4D08-D22C0D9346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D604625-4D3F-29A2-15B8-1A875FEDDB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8D8322-7B4B-DEE9-7658-561951F7F0DC}"/>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5" name="Footer Placeholder 4">
            <a:extLst>
              <a:ext uri="{FF2B5EF4-FFF2-40B4-BE49-F238E27FC236}">
                <a16:creationId xmlns:a16="http://schemas.microsoft.com/office/drawing/2014/main" id="{655CFBFE-966F-7DED-8653-B81C721376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B4329B-CD69-B821-4054-4B1DC730274E}"/>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3483567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55B539-A53A-5228-403C-5AE1DB1B6F0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91F04A-E4FA-F1F9-F7B6-0E31B25B0A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E508DF-4EDE-11F7-55F3-C31724B9A255}"/>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5" name="Footer Placeholder 4">
            <a:extLst>
              <a:ext uri="{FF2B5EF4-FFF2-40B4-BE49-F238E27FC236}">
                <a16:creationId xmlns:a16="http://schemas.microsoft.com/office/drawing/2014/main" id="{25C41BB3-2850-EF8E-F27F-4BCA285B35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1C1966-03F6-28EE-6A1D-CCB609EB5010}"/>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505527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8"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112991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4" y="2130425"/>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3976753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BA511-D1C1-7D28-DBA2-FA71D326B0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AED123-D9E6-A734-A7EC-E4227D01FD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AC60FE2-E8DE-DF5D-1391-1AAB8CDFE725}"/>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5" name="Footer Placeholder 4">
            <a:extLst>
              <a:ext uri="{FF2B5EF4-FFF2-40B4-BE49-F238E27FC236}">
                <a16:creationId xmlns:a16="http://schemas.microsoft.com/office/drawing/2014/main" id="{18536686-681D-6EC8-95E7-35F9DA7E7A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A44FC6-1ED7-7D22-935F-69611065DA54}"/>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00129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EFC1E-7568-37CF-F478-86648266E5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F85A14-8302-1623-57D3-023C09079DE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3EAEFB-B4C5-6A85-3730-9E84CF362B7D}"/>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5" name="Footer Placeholder 4">
            <a:extLst>
              <a:ext uri="{FF2B5EF4-FFF2-40B4-BE49-F238E27FC236}">
                <a16:creationId xmlns:a16="http://schemas.microsoft.com/office/drawing/2014/main" id="{E408B3A7-1AB6-ED3C-52B4-E59E03EB02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B1676C-EFF0-39FD-75C4-564E0E60873D}"/>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346439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AB3A6-CEAA-25C5-F914-7299B923B8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099926A-BBFA-A7D3-DA9A-DF83586CC8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F74F48-699A-E450-DCC6-15ED4AA61C67}"/>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5" name="Footer Placeholder 4">
            <a:extLst>
              <a:ext uri="{FF2B5EF4-FFF2-40B4-BE49-F238E27FC236}">
                <a16:creationId xmlns:a16="http://schemas.microsoft.com/office/drawing/2014/main" id="{F19483CB-2122-8AF6-8C61-987CE62CFA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B5F84F-76E5-4674-2012-FFE5571D2443}"/>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710235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9A3B2-703A-5E8A-03EF-8697CDD581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5BA748-F9D1-A289-EFBC-1A0F8B6D0AF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C3219EB-BCC7-561B-B1B8-FC4DAD66651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14196D1-90D9-AC6D-0C06-392829272F6D}"/>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6" name="Footer Placeholder 5">
            <a:extLst>
              <a:ext uri="{FF2B5EF4-FFF2-40B4-BE49-F238E27FC236}">
                <a16:creationId xmlns:a16="http://schemas.microsoft.com/office/drawing/2014/main" id="{A645C481-C80C-5E16-8A60-1A1B4A2A98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4390A9-FDD4-F147-0788-747114E56432}"/>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112877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8A25C-F479-3DB3-988F-811E2196372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4EFA8D-588A-7979-AB03-71C6B484A8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496C5B-DED7-226A-D351-CAF52E2F70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1CC169-0A90-320E-4C22-FAED52E9EE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0199F5-54B0-7DD5-17F8-4F161052CE2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B73E584-72C9-ABF7-1EC5-69755211F2F5}"/>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8" name="Footer Placeholder 7">
            <a:extLst>
              <a:ext uri="{FF2B5EF4-FFF2-40B4-BE49-F238E27FC236}">
                <a16:creationId xmlns:a16="http://schemas.microsoft.com/office/drawing/2014/main" id="{FA87FCF0-BCD0-FB51-8708-1FB27E7DEEC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B51748B-2B44-3228-DC24-477E3BBE138D}"/>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1284414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E4DA3-9202-52F4-7499-605186EBBD6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F4B9B34-E3E2-EDD4-A029-E46523CCA927}"/>
              </a:ext>
            </a:extLst>
          </p:cNvPr>
          <p:cNvSpPr>
            <a:spLocks noGrp="1"/>
          </p:cNvSpPr>
          <p:nvPr>
            <p:ph type="dt" sz="half" idx="10"/>
          </p:nvPr>
        </p:nvSpPr>
        <p:spPr/>
        <p:txBody>
          <a:bodyPr/>
          <a:lstStyle/>
          <a:p>
            <a:fld id="{20775B7E-693B-4734-9D38-96855399C350}" type="datetimeFigureOut">
              <a:rPr lang="en-US" smtClean="0"/>
              <a:t>1/31/24</a:t>
            </a:fld>
            <a:endParaRPr lang="en-US"/>
          </a:p>
        </p:txBody>
      </p:sp>
      <p:sp>
        <p:nvSpPr>
          <p:cNvPr id="4" name="Footer Placeholder 3">
            <a:extLst>
              <a:ext uri="{FF2B5EF4-FFF2-40B4-BE49-F238E27FC236}">
                <a16:creationId xmlns:a16="http://schemas.microsoft.com/office/drawing/2014/main" id="{F05EB00B-3628-E6AC-541F-1FDB829993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97BFF3-3646-5594-7448-B880C6C6AEDE}"/>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12664266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592822" y="56524"/>
            <a:ext cx="10972800" cy="874654"/>
          </a:xfrm>
          <a:prstGeom prst="rect">
            <a:avLst/>
          </a:prstGeom>
        </p:spPr>
        <p:txBody>
          <a:bodyPr vert="horz" lIns="91440" tIns="45720" rIns="91440" bIns="45720" rtlCol="0" anchor="ctr">
            <a:normAutofit/>
          </a:bodyPr>
          <a:lstStyle/>
          <a:p>
            <a:r>
              <a:rPr lang="en-US"/>
              <a:t>Click to edit Master title style</a:t>
            </a:r>
          </a:p>
        </p:txBody>
      </p:sp>
      <p:sp>
        <p:nvSpPr>
          <p:cNvPr id="8" name="Rectangle 7">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3192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191103-BA53-5F24-69D2-13247F2C20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AFF2BB6-0170-3C0E-560D-96BE75EBC4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E5E6C5-F384-1261-4FDF-F2C7C7C345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775B7E-693B-4734-9D38-96855399C350}" type="datetimeFigureOut">
              <a:rPr lang="en-US" smtClean="0"/>
              <a:t>1/31/24</a:t>
            </a:fld>
            <a:endParaRPr lang="en-US"/>
          </a:p>
        </p:txBody>
      </p:sp>
      <p:sp>
        <p:nvSpPr>
          <p:cNvPr id="5" name="Footer Placeholder 4">
            <a:extLst>
              <a:ext uri="{FF2B5EF4-FFF2-40B4-BE49-F238E27FC236}">
                <a16:creationId xmlns:a16="http://schemas.microsoft.com/office/drawing/2014/main" id="{8ECDD31F-80C3-F2D7-C589-03C67606C9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88D1A0A-9249-92C8-BB92-1A0C1314BA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836F90-904F-4C1D-BF83-E383ED339BC7}" type="slidenum">
              <a:rPr lang="en-US" smtClean="0"/>
              <a:t>‹#›</a:t>
            </a:fld>
            <a:endParaRPr lang="en-US"/>
          </a:p>
        </p:txBody>
      </p:sp>
    </p:spTree>
    <p:extLst>
      <p:ext uri="{BB962C8B-B14F-4D97-AF65-F5344CB8AC3E}">
        <p14:creationId xmlns:p14="http://schemas.microsoft.com/office/powerpoint/2010/main" val="2746229922"/>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madelyn.m.goskoski@mass.gov"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23144" y="2191589"/>
            <a:ext cx="8370536" cy="3623584"/>
          </a:xfrm>
        </p:spPr>
        <p:txBody>
          <a:bodyPr>
            <a:noAutofit/>
          </a:bodyPr>
          <a:lstStyle/>
          <a:p>
            <a:r>
              <a:rPr lang="en-US" sz="3600" dirty="0">
                <a:solidFill>
                  <a:schemeClr val="bg1"/>
                </a:solidFill>
                <a:cs typeface="Arial"/>
              </a:rPr>
              <a:t>DPH PANDAS/PANS Advisory Council</a:t>
            </a:r>
            <a:br>
              <a:rPr lang="en-US" sz="3600" dirty="0">
                <a:cs typeface="Arial" panose="020B0604020202020204" pitchFamily="34" charset="0"/>
              </a:rPr>
            </a:br>
            <a:br>
              <a:rPr lang="en-US" sz="3200" dirty="0">
                <a:cs typeface="Arial" panose="020B0604020202020204" pitchFamily="34" charset="0"/>
              </a:rPr>
            </a:br>
            <a:br>
              <a:rPr lang="en-US" sz="3200" dirty="0">
                <a:cs typeface="Arial" panose="020B0604020202020204" pitchFamily="34" charset="0"/>
              </a:rPr>
            </a:br>
            <a:r>
              <a:rPr lang="en-US" sz="3200" dirty="0">
                <a:solidFill>
                  <a:schemeClr val="bg1"/>
                </a:solidFill>
                <a:cs typeface="Arial"/>
              </a:rPr>
              <a:t>January 10, 2024</a:t>
            </a:r>
            <a:br>
              <a:rPr lang="en-US" sz="3200" dirty="0">
                <a:cs typeface="Arial" panose="020B0604020202020204" pitchFamily="34" charset="0"/>
              </a:rPr>
            </a:br>
            <a:r>
              <a:rPr lang="en-US" sz="3200" dirty="0">
                <a:solidFill>
                  <a:schemeClr val="bg1"/>
                </a:solidFill>
                <a:cs typeface="Arial"/>
              </a:rPr>
              <a:t>4:00 – 6:00 PM</a:t>
            </a:r>
            <a:br>
              <a:rPr lang="en-US" sz="3200" dirty="0">
                <a:cs typeface="Arial" panose="020B0604020202020204" pitchFamily="34" charset="0"/>
              </a:rPr>
            </a:br>
            <a:br>
              <a:rPr lang="en-US" sz="3200" dirty="0">
                <a:cs typeface="Arial" panose="020B0604020202020204" pitchFamily="34" charset="0"/>
              </a:rPr>
            </a:br>
            <a:r>
              <a:rPr lang="en-US" sz="3200" i="1" dirty="0">
                <a:solidFill>
                  <a:srgbClr val="FFFF00"/>
                </a:solidFill>
                <a:cs typeface="Arial"/>
              </a:rPr>
              <a:t>Please stand by. The meeting will begin shortly. </a:t>
            </a:r>
            <a:endParaRPr lang="en-US" sz="3600" i="1" dirty="0">
              <a:solidFill>
                <a:srgbClr val="FFFF00"/>
              </a:solidFill>
              <a:cs typeface="Arial" panose="020B0604020202020204" pitchFamily="34" charset="0"/>
            </a:endParaRPr>
          </a:p>
        </p:txBody>
      </p:sp>
      <p:sp>
        <p:nvSpPr>
          <p:cNvPr id="3" name="Title 1">
            <a:extLst>
              <a:ext uri="{C183D7F6-B498-43B3-948B-1728B52AA6E4}">
                <adec:decorative xmlns:adec="http://schemas.microsoft.com/office/drawing/2017/decorative" val="1"/>
              </a:ext>
            </a:extLst>
          </p:cNvPr>
          <p:cNvSpPr txBox="1">
            <a:spLocks/>
          </p:cNvSpPr>
          <p:nvPr/>
        </p:nvSpPr>
        <p:spPr>
          <a:xfrm>
            <a:off x="601132" y="3979342"/>
            <a:ext cx="7842223" cy="253365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pPr algn="l"/>
            <a:endParaRPr lang="en-US" altLang="en-US" sz="2000" b="0" dirty="0">
              <a:solidFill>
                <a:schemeClr val="bg1"/>
              </a:solidFill>
              <a:latin typeface="+mn-lt"/>
              <a:cs typeface="Arial" panose="020B0604020202020204" pitchFamily="34" charset="0"/>
            </a:endParaRPr>
          </a:p>
        </p:txBody>
      </p:sp>
    </p:spTree>
    <p:extLst>
      <p:ext uri="{BB962C8B-B14F-4D97-AF65-F5344CB8AC3E}">
        <p14:creationId xmlns:p14="http://schemas.microsoft.com/office/powerpoint/2010/main" val="1642002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8A598-16A0-B893-3A1B-640A9F2428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9219B6-2252-FD68-C6B7-3AB7CE7E9C98}"/>
              </a:ext>
            </a:extLst>
          </p:cNvPr>
          <p:cNvSpPr>
            <a:spLocks noGrp="1"/>
          </p:cNvSpPr>
          <p:nvPr>
            <p:ph type="title"/>
          </p:nvPr>
        </p:nvSpPr>
        <p:spPr/>
        <p:txBody>
          <a:bodyPr>
            <a:normAutofit/>
          </a:bodyPr>
          <a:lstStyle/>
          <a:p>
            <a:r>
              <a:rPr lang="en-US" dirty="0">
                <a:solidFill>
                  <a:schemeClr val="bg1"/>
                </a:solidFill>
                <a:cs typeface="Calibri"/>
              </a:rPr>
              <a:t>Future Guest Speakers</a:t>
            </a:r>
            <a:endParaRPr lang="en-US" sz="3600" dirty="0">
              <a:solidFill>
                <a:schemeClr val="bg1"/>
              </a:solidFill>
              <a:cs typeface="Calibri"/>
            </a:endParaRPr>
          </a:p>
        </p:txBody>
      </p:sp>
      <p:sp>
        <p:nvSpPr>
          <p:cNvPr id="4" name="Slide Number Placeholder 3">
            <a:extLst>
              <a:ext uri="{FF2B5EF4-FFF2-40B4-BE49-F238E27FC236}">
                <a16:creationId xmlns:a16="http://schemas.microsoft.com/office/drawing/2014/main" id="{024A08AB-A7AE-7A5F-1A65-F9E5B89AB570}"/>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10</a:t>
            </a:fld>
            <a:endParaRPr lang="en-US" dirty="0">
              <a:solidFill>
                <a:srgbClr val="464646">
                  <a:lumMod val="40000"/>
                  <a:lumOff val="60000"/>
                </a:srgbClr>
              </a:solidFill>
            </a:endParaRPr>
          </a:p>
        </p:txBody>
      </p:sp>
      <p:sp>
        <p:nvSpPr>
          <p:cNvPr id="7" name="Content Placeholder 6">
            <a:extLst>
              <a:ext uri="{FF2B5EF4-FFF2-40B4-BE49-F238E27FC236}">
                <a16:creationId xmlns:a16="http://schemas.microsoft.com/office/drawing/2014/main" id="{9AD7216B-9C03-E677-BA5E-6FAFADDE1FED}"/>
              </a:ext>
            </a:extLst>
          </p:cNvPr>
          <p:cNvSpPr>
            <a:spLocks noGrp="1"/>
          </p:cNvSpPr>
          <p:nvPr>
            <p:ph idx="1"/>
          </p:nvPr>
        </p:nvSpPr>
        <p:spPr/>
        <p:txBody>
          <a:bodyPr vert="horz" lIns="91440" tIns="45720" rIns="91440" bIns="45720" rtlCol="0" anchor="t">
            <a:normAutofit/>
          </a:bodyPr>
          <a:lstStyle/>
          <a:p>
            <a:pPr marL="0" indent="0">
              <a:buNone/>
            </a:pPr>
            <a:endParaRPr lang="en-US" dirty="0">
              <a:cs typeface="Calibri"/>
            </a:endParaRPr>
          </a:p>
          <a:p>
            <a:pPr lvl="1"/>
            <a:endParaRPr lang="en-US" sz="1100" dirty="0">
              <a:cs typeface="Calibri"/>
            </a:endParaRPr>
          </a:p>
          <a:p>
            <a:pPr lvl="1"/>
            <a:endParaRPr lang="en-US" sz="1100" dirty="0">
              <a:cs typeface="Calibri"/>
            </a:endParaRPr>
          </a:p>
        </p:txBody>
      </p:sp>
      <p:sp>
        <p:nvSpPr>
          <p:cNvPr id="5" name="TextBox 4">
            <a:extLst>
              <a:ext uri="{FF2B5EF4-FFF2-40B4-BE49-F238E27FC236}">
                <a16:creationId xmlns:a16="http://schemas.microsoft.com/office/drawing/2014/main" id="{B26268C2-AE79-9701-6602-A2D1F27DFFF8}"/>
              </a:ext>
            </a:extLst>
          </p:cNvPr>
          <p:cNvSpPr txBox="1"/>
          <p:nvPr/>
        </p:nvSpPr>
        <p:spPr>
          <a:xfrm>
            <a:off x="546434" y="1935361"/>
            <a:ext cx="5318961" cy="43396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baseline="0" dirty="0">
                <a:solidFill>
                  <a:srgbClr val="0070C0"/>
                </a:solidFill>
                <a:latin typeface="Calibri"/>
                <a:ea typeface="Arial"/>
                <a:cs typeface="Arial"/>
              </a:rPr>
              <a:t>Please provide the following general information </a:t>
            </a:r>
            <a:r>
              <a:rPr lang="en-US" b="1" u="sng" baseline="0" dirty="0">
                <a:solidFill>
                  <a:srgbClr val="0070C0"/>
                </a:solidFill>
                <a:latin typeface="Calibri"/>
                <a:ea typeface="Arial"/>
                <a:cs typeface="Arial"/>
              </a:rPr>
              <a:t>about your agency </a:t>
            </a:r>
            <a:r>
              <a:rPr lang="en-US" b="1" baseline="0" dirty="0">
                <a:solidFill>
                  <a:srgbClr val="0070C0"/>
                </a:solidFill>
                <a:latin typeface="Calibri"/>
                <a:ea typeface="Arial"/>
                <a:cs typeface="Arial"/>
              </a:rPr>
              <a:t>as well as specific data </a:t>
            </a:r>
            <a:r>
              <a:rPr lang="en-US" b="1" u="sng" baseline="0" dirty="0">
                <a:solidFill>
                  <a:srgbClr val="0070C0"/>
                </a:solidFill>
                <a:latin typeface="Calibri"/>
                <a:ea typeface="Arial"/>
                <a:cs typeface="Arial"/>
              </a:rPr>
              <a:t>about PANS and PANDAS</a:t>
            </a:r>
            <a:r>
              <a:rPr lang="en-US" b="1" baseline="0" dirty="0">
                <a:solidFill>
                  <a:srgbClr val="0070C0"/>
                </a:solidFill>
                <a:latin typeface="Calibri"/>
                <a:ea typeface="Arial"/>
                <a:cs typeface="Arial"/>
              </a:rPr>
              <a:t>:</a:t>
            </a:r>
            <a:r>
              <a:rPr lang="en-US" b="1" dirty="0">
                <a:solidFill>
                  <a:srgbClr val="0070C0"/>
                </a:solidFill>
                <a:latin typeface="Calibri"/>
                <a:ea typeface="Arial"/>
                <a:cs typeface="Arial"/>
              </a:rPr>
              <a:t> </a:t>
            </a:r>
            <a:endParaRPr lang="en-US" b="1" baseline="0" dirty="0">
              <a:solidFill>
                <a:srgbClr val="0070C0"/>
              </a:solidFill>
              <a:latin typeface="Calibri"/>
              <a:ea typeface="Arial"/>
              <a:cs typeface="Arial"/>
            </a:endParaRPr>
          </a:p>
          <a:p>
            <a:pPr marL="342900" indent="-342900" rtl="0">
              <a:buFont typeface="Arial"/>
              <a:buChar char="•"/>
            </a:pPr>
            <a:r>
              <a:rPr lang="en-US" b="0" baseline="0" dirty="0">
                <a:solidFill>
                  <a:srgbClr val="000000"/>
                </a:solidFill>
                <a:latin typeface="Calibri"/>
                <a:ea typeface="Arial"/>
                <a:cs typeface="Arial"/>
              </a:rPr>
              <a:t>Brief agency description</a:t>
            </a:r>
            <a:endParaRPr lang="en-US">
              <a:cs typeface="Calibri"/>
            </a:endParaRPr>
          </a:p>
          <a:p>
            <a:pPr marL="342900" indent="-342900" rtl="0">
              <a:buFont typeface="Arial"/>
              <a:buChar char="•"/>
            </a:pPr>
            <a:r>
              <a:rPr lang="en-US" b="0" baseline="0" dirty="0">
                <a:solidFill>
                  <a:srgbClr val="000000"/>
                </a:solidFill>
                <a:latin typeface="Calibri"/>
                <a:ea typeface="Arial"/>
                <a:cs typeface="Arial"/>
              </a:rPr>
              <a:t>Overview of program and services</a:t>
            </a:r>
            <a:r>
              <a:rPr lang="en-US" b="1" dirty="0">
                <a:solidFill>
                  <a:srgbClr val="000000"/>
                </a:solidFill>
                <a:latin typeface="Calibri"/>
                <a:ea typeface="Arial"/>
                <a:cs typeface="Arial"/>
              </a:rPr>
              <a:t>​</a:t>
            </a:r>
          </a:p>
          <a:p>
            <a:pPr marL="342900" indent="-342900" rtl="0">
              <a:buFont typeface="Arial"/>
              <a:buChar char="•"/>
            </a:pPr>
            <a:r>
              <a:rPr lang="en-US" b="0" baseline="0" dirty="0">
                <a:solidFill>
                  <a:srgbClr val="000000"/>
                </a:solidFill>
                <a:latin typeface="Calibri"/>
                <a:ea typeface="Arial"/>
                <a:cs typeface="Arial"/>
              </a:rPr>
              <a:t>Eligibility </a:t>
            </a:r>
            <a:r>
              <a:rPr lang="en-US" b="1" dirty="0">
                <a:solidFill>
                  <a:srgbClr val="000000"/>
                </a:solidFill>
                <a:latin typeface="Calibri"/>
                <a:ea typeface="Arial"/>
                <a:cs typeface="Arial"/>
              </a:rPr>
              <a:t>​</a:t>
            </a:r>
          </a:p>
          <a:p>
            <a:pPr marL="342900" indent="-342900">
              <a:buFont typeface="Arial"/>
              <a:buChar char="•"/>
            </a:pPr>
            <a:r>
              <a:rPr lang="en-US" sz="1600" dirty="0">
                <a:solidFill>
                  <a:srgbClr val="000000"/>
                </a:solidFill>
                <a:ea typeface="Arial"/>
                <a:cs typeface="Arial"/>
              </a:rPr>
              <a:t>Data, statistics, and incidence related to PANS</a:t>
            </a:r>
            <a:r>
              <a:rPr lang="en-US" sz="1600" b="1" dirty="0">
                <a:solidFill>
                  <a:srgbClr val="000000"/>
                </a:solidFill>
                <a:ea typeface="Arial"/>
                <a:cs typeface="Arial"/>
              </a:rPr>
              <a:t>​ and </a:t>
            </a:r>
            <a:r>
              <a:rPr lang="en-US" sz="1600" dirty="0">
                <a:solidFill>
                  <a:srgbClr val="000000"/>
                </a:solidFill>
                <a:ea typeface="Arial"/>
                <a:cs typeface="Arial"/>
              </a:rPr>
              <a:t>PANDAS</a:t>
            </a:r>
            <a:endParaRPr lang="en-US" sz="1600" b="1" dirty="0">
              <a:solidFill>
                <a:srgbClr val="000000"/>
              </a:solidFill>
              <a:ea typeface="Arial"/>
              <a:cs typeface="Arial"/>
            </a:endParaRPr>
          </a:p>
          <a:p>
            <a:pPr marL="342900" indent="-342900" rtl="0">
              <a:buFont typeface="Arial"/>
              <a:buChar char="•"/>
            </a:pPr>
            <a:r>
              <a:rPr lang="en-US" b="0" baseline="0" dirty="0">
                <a:solidFill>
                  <a:srgbClr val="000000"/>
                </a:solidFill>
                <a:latin typeface="Calibri"/>
                <a:ea typeface="Arial"/>
                <a:cs typeface="Arial"/>
              </a:rPr>
              <a:t>Case management and training </a:t>
            </a:r>
            <a:r>
              <a:rPr lang="en-US" b="1" dirty="0">
                <a:solidFill>
                  <a:srgbClr val="000000"/>
                </a:solidFill>
                <a:latin typeface="Calibri"/>
                <a:ea typeface="Arial"/>
                <a:cs typeface="Arial"/>
              </a:rPr>
              <a:t>​</a:t>
            </a:r>
          </a:p>
          <a:p>
            <a:pPr marL="342900" indent="-342900" rtl="0">
              <a:buFont typeface="Arial"/>
              <a:buChar char="•"/>
            </a:pPr>
            <a:r>
              <a:rPr lang="en-US" b="0" baseline="0" dirty="0">
                <a:solidFill>
                  <a:srgbClr val="000000"/>
                </a:solidFill>
                <a:latin typeface="Calibri"/>
                <a:ea typeface="Arial"/>
                <a:cs typeface="Arial"/>
              </a:rPr>
              <a:t>Recent family support efforts </a:t>
            </a:r>
            <a:r>
              <a:rPr lang="en-US" b="1" dirty="0">
                <a:solidFill>
                  <a:srgbClr val="000000"/>
                </a:solidFill>
                <a:latin typeface="Calibri"/>
                <a:ea typeface="Arial"/>
                <a:cs typeface="Arial"/>
              </a:rPr>
              <a:t>​</a:t>
            </a:r>
          </a:p>
          <a:p>
            <a:pPr marL="342900" indent="-342900" rtl="0">
              <a:buFont typeface="Arial"/>
              <a:buChar char="•"/>
            </a:pPr>
            <a:r>
              <a:rPr lang="en-US" b="0" baseline="0" dirty="0">
                <a:solidFill>
                  <a:srgbClr val="000000"/>
                </a:solidFill>
                <a:latin typeface="Calibri"/>
                <a:ea typeface="Arial"/>
                <a:cs typeface="Arial"/>
              </a:rPr>
              <a:t>Funding</a:t>
            </a:r>
            <a:r>
              <a:rPr lang="en-US" b="1" dirty="0">
                <a:solidFill>
                  <a:srgbClr val="000000"/>
                </a:solidFill>
                <a:latin typeface="Calibri"/>
                <a:ea typeface="Arial"/>
                <a:cs typeface="Arial"/>
              </a:rPr>
              <a:t>​</a:t>
            </a:r>
          </a:p>
          <a:p>
            <a:pPr marL="342900" indent="-342900" rtl="0">
              <a:buFont typeface="Arial"/>
              <a:buChar char="•"/>
            </a:pPr>
            <a:r>
              <a:rPr lang="en-US" b="0" baseline="0" dirty="0">
                <a:solidFill>
                  <a:srgbClr val="000000"/>
                </a:solidFill>
                <a:latin typeface="Calibri"/>
                <a:ea typeface="Arial"/>
                <a:cs typeface="Arial"/>
              </a:rPr>
              <a:t>Gaps and challenges </a:t>
            </a:r>
            <a:r>
              <a:rPr lang="en-US" b="1" dirty="0">
                <a:solidFill>
                  <a:srgbClr val="000000"/>
                </a:solidFill>
                <a:latin typeface="Calibri"/>
                <a:ea typeface="Arial"/>
                <a:cs typeface="Arial"/>
              </a:rPr>
              <a:t>​</a:t>
            </a:r>
          </a:p>
          <a:p>
            <a:pPr marL="342900" indent="-342900">
              <a:buFont typeface="Arial"/>
              <a:buChar char="•"/>
            </a:pPr>
            <a:r>
              <a:rPr lang="en-US" b="0" baseline="0" dirty="0">
                <a:solidFill>
                  <a:srgbClr val="000000"/>
                </a:solidFill>
                <a:latin typeface="Calibri"/>
                <a:ea typeface="Arial"/>
                <a:cs typeface="Arial"/>
              </a:rPr>
              <a:t>Future goals and initiatives</a:t>
            </a:r>
          </a:p>
          <a:p>
            <a:endParaRPr lang="en-US" sz="2200" dirty="0">
              <a:solidFill>
                <a:srgbClr val="000000"/>
              </a:solidFill>
              <a:latin typeface="Calibri"/>
              <a:ea typeface="Arial"/>
              <a:cs typeface="Arial"/>
            </a:endParaRPr>
          </a:p>
          <a:p>
            <a:pPr marL="342900" indent="-342900" rtl="0">
              <a:buFont typeface="Arial"/>
              <a:buChar char="•"/>
            </a:pPr>
            <a:endParaRPr lang="en-US" sz="2400" dirty="0">
              <a:cs typeface="Calibri"/>
            </a:endParaRPr>
          </a:p>
        </p:txBody>
      </p:sp>
      <p:sp>
        <p:nvSpPr>
          <p:cNvPr id="6" name="TextBox 5">
            <a:extLst>
              <a:ext uri="{FF2B5EF4-FFF2-40B4-BE49-F238E27FC236}">
                <a16:creationId xmlns:a16="http://schemas.microsoft.com/office/drawing/2014/main" id="{C31A3E7C-8181-67F4-5ADB-03314DD9B8F8}"/>
              </a:ext>
            </a:extLst>
          </p:cNvPr>
          <p:cNvSpPr txBox="1"/>
          <p:nvPr/>
        </p:nvSpPr>
        <p:spPr>
          <a:xfrm>
            <a:off x="5865395" y="1932763"/>
            <a:ext cx="6271459"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rgbClr val="000000"/>
                </a:solidFill>
                <a:ea typeface="Arial"/>
                <a:cs typeface="Arial"/>
              </a:rPr>
              <a:t>In addition:</a:t>
            </a:r>
          </a:p>
          <a:p>
            <a:pPr marL="342900" indent="-342900">
              <a:buFont typeface="Arial"/>
              <a:buChar char="•"/>
            </a:pPr>
            <a:r>
              <a:rPr lang="en-US" dirty="0">
                <a:solidFill>
                  <a:srgbClr val="000000"/>
                </a:solidFill>
                <a:ea typeface="Arial"/>
                <a:cs typeface="Arial"/>
              </a:rPr>
              <a:t>What </a:t>
            </a:r>
            <a:r>
              <a:rPr lang="en-US" b="1" dirty="0">
                <a:solidFill>
                  <a:srgbClr val="0070C0"/>
                </a:solidFill>
                <a:ea typeface="Arial"/>
                <a:cs typeface="Arial"/>
              </a:rPr>
              <a:t>experience/exposure </a:t>
            </a:r>
            <a:r>
              <a:rPr lang="en-US" dirty="0">
                <a:solidFill>
                  <a:srgbClr val="000000"/>
                </a:solidFill>
                <a:ea typeface="Arial"/>
                <a:cs typeface="Arial"/>
              </a:rPr>
              <a:t>do you/your organizations have to PANS and PANDAS?</a:t>
            </a:r>
            <a:r>
              <a:rPr lang="en-US" b="1" dirty="0">
                <a:solidFill>
                  <a:srgbClr val="000000"/>
                </a:solidFill>
                <a:ea typeface="Arial"/>
                <a:cs typeface="Arial"/>
              </a:rPr>
              <a:t>​</a:t>
            </a:r>
          </a:p>
          <a:p>
            <a:pPr marL="342900" indent="-342900">
              <a:buFont typeface="Arial"/>
              <a:buChar char="•"/>
            </a:pPr>
            <a:r>
              <a:rPr lang="en-US" dirty="0">
                <a:solidFill>
                  <a:srgbClr val="000000"/>
                </a:solidFill>
                <a:ea typeface="Arial"/>
                <a:cs typeface="Arial"/>
              </a:rPr>
              <a:t>What </a:t>
            </a:r>
            <a:r>
              <a:rPr lang="en-US" b="1" dirty="0">
                <a:solidFill>
                  <a:srgbClr val="0070C0"/>
                </a:solidFill>
                <a:ea typeface="Arial"/>
                <a:cs typeface="Arial"/>
              </a:rPr>
              <a:t>knowledge or understanding </a:t>
            </a:r>
            <a:r>
              <a:rPr lang="en-US" dirty="0">
                <a:solidFill>
                  <a:srgbClr val="000000"/>
                </a:solidFill>
                <a:ea typeface="Arial"/>
                <a:cs typeface="Arial"/>
              </a:rPr>
              <a:t>do your staff and/or organization have about these illnesses?</a:t>
            </a:r>
            <a:r>
              <a:rPr lang="en-US" b="1" dirty="0">
                <a:solidFill>
                  <a:srgbClr val="000000"/>
                </a:solidFill>
                <a:ea typeface="Arial"/>
                <a:cs typeface="Arial"/>
              </a:rPr>
              <a:t>​</a:t>
            </a:r>
          </a:p>
          <a:p>
            <a:pPr marL="342900" lvl="0" indent="-342900">
              <a:buFont typeface="Arial"/>
              <a:buChar char="•"/>
            </a:pPr>
            <a:r>
              <a:rPr lang="en-US" b="0" baseline="0" dirty="0">
                <a:solidFill>
                  <a:srgbClr val="000000"/>
                </a:solidFill>
                <a:latin typeface="Calibri"/>
                <a:ea typeface="Arial"/>
                <a:cs typeface="Arial"/>
              </a:rPr>
              <a:t>What </a:t>
            </a:r>
            <a:r>
              <a:rPr lang="en-US" b="1" baseline="0" dirty="0">
                <a:solidFill>
                  <a:srgbClr val="0070C0"/>
                </a:solidFill>
                <a:latin typeface="Calibri"/>
                <a:ea typeface="Arial"/>
                <a:cs typeface="Arial"/>
              </a:rPr>
              <a:t>professional development including </a:t>
            </a:r>
            <a:r>
              <a:rPr lang="en-US" b="1" dirty="0">
                <a:solidFill>
                  <a:srgbClr val="0070C0"/>
                </a:solidFill>
                <a:ea typeface="Arial"/>
                <a:cs typeface="Arial"/>
              </a:rPr>
              <a:t>training and informational resources </a:t>
            </a:r>
            <a:r>
              <a:rPr lang="en-US" dirty="0">
                <a:solidFill>
                  <a:srgbClr val="000000"/>
                </a:solidFill>
                <a:ea typeface="Arial"/>
                <a:cs typeface="Arial"/>
              </a:rPr>
              <a:t>have </a:t>
            </a:r>
            <a:r>
              <a:rPr lang="en-US" b="0" baseline="0" dirty="0">
                <a:solidFill>
                  <a:srgbClr val="000000"/>
                </a:solidFill>
                <a:latin typeface="Calibri"/>
                <a:ea typeface="Arial"/>
                <a:cs typeface="Arial"/>
              </a:rPr>
              <a:t>you and your staff had related to PANS and PANDAS?</a:t>
            </a:r>
            <a:r>
              <a:rPr lang="en-US" b="1" dirty="0">
                <a:solidFill>
                  <a:srgbClr val="000000"/>
                </a:solidFill>
                <a:latin typeface="Calibri"/>
                <a:ea typeface="Arial"/>
                <a:cs typeface="Arial"/>
              </a:rPr>
              <a:t>​</a:t>
            </a:r>
            <a:endParaRPr lang="en-US">
              <a:cs typeface="Calibri"/>
            </a:endParaRPr>
          </a:p>
          <a:p>
            <a:pPr marL="342900" lvl="0" indent="-342900">
              <a:buFont typeface="Arial"/>
              <a:buChar char="•"/>
            </a:pPr>
            <a:r>
              <a:rPr lang="en-US" b="0" baseline="0" dirty="0">
                <a:solidFill>
                  <a:srgbClr val="000000"/>
                </a:solidFill>
                <a:latin typeface="Calibri"/>
                <a:ea typeface="Arial"/>
                <a:cs typeface="Arial"/>
              </a:rPr>
              <a:t>What </a:t>
            </a:r>
            <a:r>
              <a:rPr lang="en-US" b="1" baseline="0" dirty="0">
                <a:solidFill>
                  <a:srgbClr val="0070C0"/>
                </a:solidFill>
                <a:latin typeface="Calibri"/>
                <a:ea typeface="Arial"/>
                <a:cs typeface="Arial"/>
              </a:rPr>
              <a:t>additional trainings </a:t>
            </a:r>
            <a:r>
              <a:rPr lang="en-US" b="1" dirty="0">
                <a:solidFill>
                  <a:srgbClr val="0070C0"/>
                </a:solidFill>
                <a:ea typeface="Arial"/>
                <a:cs typeface="Arial"/>
              </a:rPr>
              <a:t>or resources </a:t>
            </a:r>
            <a:r>
              <a:rPr lang="en-US" dirty="0">
                <a:solidFill>
                  <a:srgbClr val="000000"/>
                </a:solidFill>
                <a:ea typeface="Arial"/>
                <a:cs typeface="Arial"/>
              </a:rPr>
              <a:t>do </a:t>
            </a:r>
            <a:r>
              <a:rPr lang="en-US" b="0" baseline="0" dirty="0">
                <a:solidFill>
                  <a:srgbClr val="000000"/>
                </a:solidFill>
                <a:latin typeface="Calibri"/>
                <a:ea typeface="Arial"/>
                <a:cs typeface="Arial"/>
              </a:rPr>
              <a:t>you need to understand </a:t>
            </a:r>
            <a:r>
              <a:rPr lang="en-US" dirty="0">
                <a:solidFill>
                  <a:srgbClr val="000000"/>
                </a:solidFill>
                <a:latin typeface="Calibri"/>
                <a:ea typeface="Arial"/>
                <a:cs typeface="Arial"/>
              </a:rPr>
              <a:t>PANS and PANDAS</a:t>
            </a:r>
            <a:r>
              <a:rPr lang="en-US" b="0" baseline="0" dirty="0">
                <a:solidFill>
                  <a:srgbClr val="000000"/>
                </a:solidFill>
                <a:latin typeface="Calibri"/>
                <a:ea typeface="Arial"/>
                <a:cs typeface="Arial"/>
              </a:rPr>
              <a:t> better?</a:t>
            </a:r>
            <a:r>
              <a:rPr lang="en-US" b="1" dirty="0">
                <a:solidFill>
                  <a:srgbClr val="000000"/>
                </a:solidFill>
                <a:latin typeface="Calibri"/>
                <a:ea typeface="Arial"/>
                <a:cs typeface="Arial"/>
              </a:rPr>
              <a:t>​</a:t>
            </a:r>
          </a:p>
          <a:p>
            <a:pPr marL="342900" lvl="0" indent="-342900" rtl="0">
              <a:buFont typeface="Arial"/>
              <a:buChar char="•"/>
            </a:pPr>
            <a:r>
              <a:rPr lang="en-US" b="0" baseline="0" dirty="0">
                <a:solidFill>
                  <a:srgbClr val="000000"/>
                </a:solidFill>
                <a:latin typeface="Calibri"/>
                <a:ea typeface="Arial"/>
                <a:cs typeface="Arial"/>
              </a:rPr>
              <a:t>What kind of </a:t>
            </a:r>
            <a:r>
              <a:rPr lang="en-US" b="1" baseline="0" dirty="0">
                <a:solidFill>
                  <a:srgbClr val="0070C0"/>
                </a:solidFill>
                <a:latin typeface="Calibri"/>
                <a:ea typeface="Arial"/>
                <a:cs typeface="Arial"/>
              </a:rPr>
              <a:t>barriers</a:t>
            </a:r>
            <a:r>
              <a:rPr lang="en-US" b="0" baseline="0" dirty="0">
                <a:solidFill>
                  <a:srgbClr val="0070C0"/>
                </a:solidFill>
                <a:latin typeface="Calibri"/>
                <a:ea typeface="Arial"/>
                <a:cs typeface="Arial"/>
              </a:rPr>
              <a:t> </a:t>
            </a:r>
            <a:r>
              <a:rPr lang="en-US" b="0" baseline="0" dirty="0">
                <a:solidFill>
                  <a:srgbClr val="000000"/>
                </a:solidFill>
                <a:latin typeface="Calibri"/>
                <a:ea typeface="Arial"/>
                <a:cs typeface="Arial"/>
              </a:rPr>
              <a:t>do you experience when working with children &amp; youth with PANS and PANDAS and their families?</a:t>
            </a:r>
          </a:p>
          <a:p>
            <a:pPr marL="342900" lvl="0" indent="-342900" rtl="0">
              <a:buFont typeface="Arial"/>
              <a:buChar char="•"/>
            </a:pPr>
            <a:r>
              <a:rPr lang="en-US" dirty="0">
                <a:solidFill>
                  <a:srgbClr val="000000"/>
                </a:solidFill>
                <a:latin typeface="Calibri"/>
                <a:cs typeface="Arial"/>
              </a:rPr>
              <a:t>What are your </a:t>
            </a:r>
            <a:r>
              <a:rPr lang="en-US" b="1" dirty="0">
                <a:solidFill>
                  <a:srgbClr val="0070C0"/>
                </a:solidFill>
                <a:latin typeface="Calibri"/>
                <a:cs typeface="Arial"/>
              </a:rPr>
              <a:t>hopes and goals for the quality of life and well-being</a:t>
            </a:r>
            <a:r>
              <a:rPr lang="en-US" dirty="0">
                <a:solidFill>
                  <a:srgbClr val="0070C0"/>
                </a:solidFill>
                <a:latin typeface="Calibri"/>
                <a:cs typeface="Arial"/>
              </a:rPr>
              <a:t> </a:t>
            </a:r>
            <a:r>
              <a:rPr lang="en-US" dirty="0">
                <a:solidFill>
                  <a:srgbClr val="000000"/>
                </a:solidFill>
                <a:latin typeface="Calibri"/>
                <a:cs typeface="Arial"/>
              </a:rPr>
              <a:t>of this community?</a:t>
            </a:r>
            <a:endParaRPr lang="en-US" dirty="0">
              <a:cs typeface="Calibri"/>
            </a:endParaRPr>
          </a:p>
        </p:txBody>
      </p:sp>
      <p:sp>
        <p:nvSpPr>
          <p:cNvPr id="8" name="Content Placeholder 2">
            <a:extLst>
              <a:ext uri="{FF2B5EF4-FFF2-40B4-BE49-F238E27FC236}">
                <a16:creationId xmlns:a16="http://schemas.microsoft.com/office/drawing/2014/main" id="{1ACD1796-99EF-8BE0-ECF0-4DF1710C4241}"/>
              </a:ext>
            </a:extLst>
          </p:cNvPr>
          <p:cNvSpPr txBox="1">
            <a:spLocks/>
          </p:cNvSpPr>
          <p:nvPr/>
        </p:nvSpPr>
        <p:spPr>
          <a:xfrm>
            <a:off x="545431" y="1287379"/>
            <a:ext cx="11375223" cy="4525963"/>
          </a:xfrm>
          <a:prstGeom prst="rect">
            <a:avLst/>
          </a:prstGeom>
        </p:spPr>
        <p:txBody>
          <a:bodyPr vert="horz" lIns="91440" tIns="45720" rIns="91440" bIns="45720" rtlCol="0" anchor="t">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cs typeface="Calibri"/>
              </a:rPr>
              <a:t>DOI to join us in March, what DOI specific questions do we have? </a:t>
            </a:r>
          </a:p>
          <a:p>
            <a:endParaRPr lang="en-US" dirty="0">
              <a:cs typeface="Calibri"/>
            </a:endParaRPr>
          </a:p>
          <a:p>
            <a:pPr marL="0" indent="0">
              <a:buFont typeface="Arial" panose="020B0604020202020204" pitchFamily="34" charset="0"/>
              <a:buNone/>
            </a:pPr>
            <a:endParaRPr lang="en-US" dirty="0">
              <a:cs typeface="Calibri"/>
            </a:endParaRPr>
          </a:p>
        </p:txBody>
      </p:sp>
    </p:spTree>
    <p:extLst>
      <p:ext uri="{BB962C8B-B14F-4D97-AF65-F5344CB8AC3E}">
        <p14:creationId xmlns:p14="http://schemas.microsoft.com/office/powerpoint/2010/main" val="1453604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D7F1F-B3F6-C717-30E7-50B0B872139C}"/>
              </a:ext>
            </a:extLst>
          </p:cNvPr>
          <p:cNvSpPr>
            <a:spLocks noGrp="1"/>
          </p:cNvSpPr>
          <p:nvPr>
            <p:ph type="title"/>
          </p:nvPr>
        </p:nvSpPr>
        <p:spPr/>
        <p:txBody>
          <a:bodyPr>
            <a:normAutofit/>
          </a:bodyPr>
          <a:lstStyle/>
          <a:p>
            <a:r>
              <a:rPr lang="en-US" dirty="0">
                <a:solidFill>
                  <a:schemeClr val="bg1"/>
                </a:solidFill>
                <a:cs typeface="Calibri"/>
              </a:rPr>
              <a:t>Future Guest Speakers</a:t>
            </a:r>
            <a:endParaRPr lang="en-US" sz="3600" dirty="0">
              <a:solidFill>
                <a:schemeClr val="bg1"/>
              </a:solidFill>
              <a:cs typeface="Calibri"/>
            </a:endParaRPr>
          </a:p>
        </p:txBody>
      </p:sp>
      <p:sp>
        <p:nvSpPr>
          <p:cNvPr id="4" name="Slide Number Placeholder 3">
            <a:extLst>
              <a:ext uri="{FF2B5EF4-FFF2-40B4-BE49-F238E27FC236}">
                <a16:creationId xmlns:a16="http://schemas.microsoft.com/office/drawing/2014/main" id="{DDF46CD1-4639-6764-C8AE-FCD2BF3745FB}"/>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11</a:t>
            </a:fld>
            <a:endParaRPr lang="en-US" dirty="0">
              <a:solidFill>
                <a:srgbClr val="464646">
                  <a:lumMod val="40000"/>
                  <a:lumOff val="60000"/>
                </a:srgbClr>
              </a:solidFill>
            </a:endParaRPr>
          </a:p>
        </p:txBody>
      </p:sp>
      <p:sp>
        <p:nvSpPr>
          <p:cNvPr id="7" name="Content Placeholder 6">
            <a:extLst>
              <a:ext uri="{FF2B5EF4-FFF2-40B4-BE49-F238E27FC236}">
                <a16:creationId xmlns:a16="http://schemas.microsoft.com/office/drawing/2014/main" id="{F021E353-8D68-2504-C32C-CBE8697CC406}"/>
              </a:ext>
            </a:extLst>
          </p:cNvPr>
          <p:cNvSpPr>
            <a:spLocks noGrp="1"/>
          </p:cNvSpPr>
          <p:nvPr>
            <p:ph idx="1"/>
          </p:nvPr>
        </p:nvSpPr>
        <p:spPr/>
        <p:txBody>
          <a:bodyPr vert="horz" lIns="91440" tIns="45720" rIns="91440" bIns="45720" rtlCol="0" anchor="t">
            <a:normAutofit/>
          </a:bodyPr>
          <a:lstStyle/>
          <a:p>
            <a:pPr marL="0" indent="0">
              <a:buNone/>
            </a:pPr>
            <a:endParaRPr lang="en-US" dirty="0">
              <a:cs typeface="Calibri"/>
            </a:endParaRPr>
          </a:p>
          <a:p>
            <a:pPr lvl="1"/>
            <a:endParaRPr lang="en-US" sz="1100" dirty="0">
              <a:cs typeface="Calibri"/>
            </a:endParaRPr>
          </a:p>
          <a:p>
            <a:pPr lvl="1"/>
            <a:endParaRPr lang="en-US" sz="1100" dirty="0">
              <a:cs typeface="Calibri"/>
            </a:endParaRPr>
          </a:p>
        </p:txBody>
      </p:sp>
      <p:sp>
        <p:nvSpPr>
          <p:cNvPr id="8" name="Content Placeholder 2">
            <a:extLst>
              <a:ext uri="{FF2B5EF4-FFF2-40B4-BE49-F238E27FC236}">
                <a16:creationId xmlns:a16="http://schemas.microsoft.com/office/drawing/2014/main" id="{EBB71C51-E365-443C-D420-59AC71FC4CB0}"/>
              </a:ext>
            </a:extLst>
          </p:cNvPr>
          <p:cNvSpPr txBox="1">
            <a:spLocks/>
          </p:cNvSpPr>
          <p:nvPr/>
        </p:nvSpPr>
        <p:spPr>
          <a:xfrm>
            <a:off x="545432" y="1287379"/>
            <a:ext cx="3497179" cy="4525963"/>
          </a:xfrm>
          <a:prstGeom prst="rect">
            <a:avLst/>
          </a:prstGeom>
        </p:spPr>
        <p:txBody>
          <a:bodyPr vert="horz" lIns="91440" tIns="45720" rIns="91440" bIns="45720" rtlCol="0" anchor="t">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dirty="0">
              <a:cs typeface="Calibri"/>
            </a:endParaRPr>
          </a:p>
          <a:p>
            <a:endParaRPr lang="en-US" dirty="0">
              <a:cs typeface="Calibri"/>
            </a:endParaRPr>
          </a:p>
          <a:p>
            <a:r>
              <a:rPr lang="en-US" dirty="0">
                <a:cs typeface="Calibri"/>
              </a:rPr>
              <a:t>Who should join us later this year?</a:t>
            </a:r>
            <a:endParaRPr lang="en-US"/>
          </a:p>
          <a:p>
            <a:endParaRPr lang="en-US" sz="1100" dirty="0">
              <a:cs typeface="Calibri"/>
            </a:endParaRPr>
          </a:p>
          <a:p>
            <a:endParaRPr lang="en-US" sz="1100" dirty="0">
              <a:cs typeface="Calibri"/>
            </a:endParaRPr>
          </a:p>
          <a:p>
            <a:endParaRPr lang="en-US" sz="1100" dirty="0">
              <a:cs typeface="Calibri"/>
            </a:endParaRPr>
          </a:p>
          <a:p>
            <a:endParaRPr lang="en-US" dirty="0">
              <a:cs typeface="Calibri"/>
            </a:endParaRPr>
          </a:p>
          <a:p>
            <a:endParaRPr lang="en-US" dirty="0">
              <a:cs typeface="Calibri"/>
            </a:endParaRPr>
          </a:p>
          <a:p>
            <a:pPr marL="0" indent="0">
              <a:buFont typeface="Arial" panose="020B0604020202020204" pitchFamily="34" charset="0"/>
              <a:buNone/>
            </a:pPr>
            <a:endParaRPr lang="en-US" dirty="0">
              <a:cs typeface="Calibri"/>
            </a:endParaRPr>
          </a:p>
        </p:txBody>
      </p:sp>
      <p:graphicFrame>
        <p:nvGraphicFramePr>
          <p:cNvPr id="5" name="Table 4">
            <a:extLst>
              <a:ext uri="{FF2B5EF4-FFF2-40B4-BE49-F238E27FC236}">
                <a16:creationId xmlns:a16="http://schemas.microsoft.com/office/drawing/2014/main" id="{E24CA5FB-12E7-12B2-28E2-B52C6C270D01}"/>
              </a:ext>
            </a:extLst>
          </p:cNvPr>
          <p:cNvGraphicFramePr>
            <a:graphicFrameLocks noGrp="1"/>
          </p:cNvGraphicFramePr>
          <p:nvPr>
            <p:extLst>
              <p:ext uri="{D42A27DB-BD31-4B8C-83A1-F6EECF244321}">
                <p14:modId xmlns:p14="http://schemas.microsoft.com/office/powerpoint/2010/main" val="3550539649"/>
              </p:ext>
            </p:extLst>
          </p:nvPr>
        </p:nvGraphicFramePr>
        <p:xfrm>
          <a:off x="4355431" y="1077048"/>
          <a:ext cx="7458636" cy="5181600"/>
        </p:xfrm>
        <a:graphic>
          <a:graphicData uri="http://schemas.openxmlformats.org/drawingml/2006/table">
            <a:tbl>
              <a:tblPr firstRow="1" bandRow="1">
                <a:tableStyleId>{5C22544A-7EE6-4342-B048-85BDC9FD1C3A}</a:tableStyleId>
              </a:tblPr>
              <a:tblGrid>
                <a:gridCol w="5160210">
                  <a:extLst>
                    <a:ext uri="{9D8B030D-6E8A-4147-A177-3AD203B41FA5}">
                      <a16:colId xmlns:a16="http://schemas.microsoft.com/office/drawing/2014/main" val="1626806370"/>
                    </a:ext>
                  </a:extLst>
                </a:gridCol>
                <a:gridCol w="2298426">
                  <a:extLst>
                    <a:ext uri="{9D8B030D-6E8A-4147-A177-3AD203B41FA5}">
                      <a16:colId xmlns:a16="http://schemas.microsoft.com/office/drawing/2014/main" val="2394201485"/>
                    </a:ext>
                  </a:extLst>
                </a:gridCol>
              </a:tblGrid>
              <a:tr h="304104">
                <a:tc>
                  <a:txBody>
                    <a:bodyPr/>
                    <a:lstStyle/>
                    <a:p>
                      <a:pPr fontAlgn="base"/>
                      <a:r>
                        <a:rPr lang="en-US" sz="1400" b="1" dirty="0">
                          <a:solidFill>
                            <a:srgbClr val="FFFFFF"/>
                          </a:solidFill>
                          <a:effectLst/>
                          <a:latin typeface="Calibri"/>
                        </a:rPr>
                        <a:t>Person/Organization </a:t>
                      </a:r>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rgbClr val="4F81BD"/>
                    </a:solidFill>
                  </a:tcPr>
                </a:tc>
                <a:tc>
                  <a:txBody>
                    <a:bodyPr/>
                    <a:lstStyle/>
                    <a:p>
                      <a:pPr lvl="0">
                        <a:buNone/>
                      </a:pPr>
                      <a:r>
                        <a:rPr lang="en-US" sz="1400" b="1" dirty="0">
                          <a:solidFill>
                            <a:srgbClr val="FFFFFF"/>
                          </a:solidFill>
                          <a:effectLst/>
                          <a:latin typeface="Calibri"/>
                        </a:rPr>
                        <a:t>Type of Speaker</a:t>
                      </a:r>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rgbClr val="4F81BD"/>
                    </a:solidFill>
                  </a:tcPr>
                </a:tc>
                <a:extLst>
                  <a:ext uri="{0D108BD9-81ED-4DB2-BD59-A6C34878D82A}">
                    <a16:rowId xmlns:a16="http://schemas.microsoft.com/office/drawing/2014/main" val="3285543004"/>
                  </a:ext>
                </a:extLst>
              </a:tr>
              <a:tr h="304104">
                <a:tc>
                  <a:txBody>
                    <a:bodyPr/>
                    <a:lstStyle/>
                    <a:p>
                      <a:pPr lvl="0">
                        <a:buNone/>
                      </a:pPr>
                      <a:r>
                        <a:rPr lang="en-US" sz="1400" dirty="0">
                          <a:effectLst/>
                          <a:latin typeface="Calibri"/>
                        </a:rPr>
                        <a:t>Department of Mental Health</a:t>
                      </a:r>
                      <a:endParaRPr lang="en-US" sz="1400"/>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accent1">
                        <a:lumMod val="20000"/>
                        <a:lumOff val="80000"/>
                      </a:schemeClr>
                    </a:solidFill>
                  </a:tcPr>
                </a:tc>
                <a:tc rowSpan="6">
                  <a:txBody>
                    <a:bodyPr/>
                    <a:lstStyle/>
                    <a:p>
                      <a:pPr lvl="0">
                        <a:buNone/>
                      </a:pPr>
                      <a:r>
                        <a:rPr lang="en-US" sz="1400" b="0" i="0" u="none" strike="noStrike" noProof="0" dirty="0">
                          <a:solidFill>
                            <a:srgbClr val="000000"/>
                          </a:solidFill>
                          <a:effectLst/>
                          <a:latin typeface="Calibri"/>
                        </a:rPr>
                        <a:t>State Agencies or Affiliates </a:t>
                      </a:r>
                    </a:p>
                    <a:p>
                      <a:pPr lvl="0">
                        <a:buNone/>
                      </a:pPr>
                      <a:endParaRPr lang="en-US" sz="1400" b="0" i="0" u="none" strike="noStrike" noProof="0" dirty="0">
                        <a:solidFill>
                          <a:srgbClr val="000000"/>
                        </a:solidFill>
                        <a:effectLst/>
                        <a:latin typeface="Calibri"/>
                      </a:endParaRPr>
                    </a:p>
                  </a:txBody>
                  <a:tcPr anchor="ct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45204795"/>
                  </a:ext>
                </a:extLst>
              </a:tr>
              <a:tr h="304104">
                <a:tc>
                  <a:txBody>
                    <a:bodyPr/>
                    <a:lstStyle/>
                    <a:p>
                      <a:pPr lvl="0">
                        <a:buNone/>
                      </a:pPr>
                      <a:r>
                        <a:rPr lang="en-US" sz="1400" b="0" i="0" u="none" strike="noStrike" noProof="0" dirty="0">
                          <a:solidFill>
                            <a:srgbClr val="000000"/>
                          </a:solidFill>
                          <a:effectLst/>
                          <a:latin typeface="Calibri"/>
                        </a:rPr>
                        <a:t>Department of Children &amp; Families</a:t>
                      </a:r>
                      <a:endParaRPr lang="en-US" sz="1400"/>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accent1">
                        <a:lumMod val="20000"/>
                        <a:lumOff val="80000"/>
                      </a:schemeClr>
                    </a:solidFill>
                  </a:tcPr>
                </a:tc>
                <a:tc vMerge="1">
                  <a:txBody>
                    <a:bodyPr/>
                    <a:lstStyle/>
                    <a:p>
                      <a:endParaRPr lang="en-US"/>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05506281"/>
                  </a:ext>
                </a:extLst>
              </a:tr>
              <a:tr h="304104">
                <a:tc>
                  <a:txBody>
                    <a:bodyPr/>
                    <a:lstStyle/>
                    <a:p>
                      <a:pPr lvl="0">
                        <a:buNone/>
                      </a:pPr>
                      <a:r>
                        <a:rPr lang="en-US" sz="1400" b="0" i="0" u="none" strike="noStrike" noProof="0" dirty="0">
                          <a:solidFill>
                            <a:srgbClr val="000000"/>
                          </a:solidFill>
                          <a:effectLst/>
                          <a:latin typeface="Calibri"/>
                        </a:rPr>
                        <a:t>Bureau of Public Health Hospital - Fatima Watt</a:t>
                      </a:r>
                      <a:endParaRPr lang="en-US" sz="1400" dirty="0"/>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accent1">
                        <a:lumMod val="20000"/>
                        <a:lumOff val="80000"/>
                      </a:schemeClr>
                    </a:solidFill>
                  </a:tcPr>
                </a:tc>
                <a:tc vMerge="1">
                  <a:txBody>
                    <a:bodyPr/>
                    <a:lstStyle/>
                    <a:p>
                      <a:endParaRPr lang="en-US" sz="1400" dirty="0">
                        <a:effectLst/>
                        <a:latin typeface="Calibri"/>
                      </a:endParaRPr>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34231363"/>
                  </a:ext>
                </a:extLst>
              </a:tr>
              <a:tr h="304104">
                <a:tc>
                  <a:txBody>
                    <a:bodyPr/>
                    <a:lstStyle/>
                    <a:p>
                      <a:pPr lvl="0">
                        <a:buNone/>
                      </a:pPr>
                      <a:r>
                        <a:rPr lang="en-US" sz="1400" dirty="0">
                          <a:effectLst/>
                          <a:latin typeface="Calibri"/>
                        </a:rPr>
                        <a:t>Department of Health &amp; Human Services </a:t>
                      </a:r>
                      <a:endParaRPr lang="en-US" sz="1400"/>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accent1">
                        <a:lumMod val="20000"/>
                        <a:lumOff val="80000"/>
                      </a:schemeClr>
                    </a:solidFill>
                  </a:tcPr>
                </a:tc>
                <a:tc vMerge="1">
                  <a:txBody>
                    <a:bodyPr/>
                    <a:lstStyle/>
                    <a:p>
                      <a:endParaRPr lang="en-US"/>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863160910"/>
                  </a:ext>
                </a:extLst>
              </a:tr>
              <a:tr h="304104">
                <a:tc>
                  <a:txBody>
                    <a:bodyPr/>
                    <a:lstStyle/>
                    <a:p>
                      <a:pPr lvl="0">
                        <a:buNone/>
                      </a:pPr>
                      <a:r>
                        <a:rPr lang="en-US" sz="1400" dirty="0">
                          <a:effectLst/>
                          <a:latin typeface="Calibri"/>
                        </a:rPr>
                        <a:t>Disabled Persons Protection Committee </a:t>
                      </a:r>
                      <a:r>
                        <a:rPr lang="en-US" sz="1400" dirty="0">
                          <a:effectLst/>
                          <a:highlight>
                            <a:srgbClr val="FFFF00"/>
                          </a:highlight>
                          <a:latin typeface="Calibri"/>
                        </a:rPr>
                        <a:t>(new addition)</a:t>
                      </a:r>
                      <a:endParaRPr lang="en-US" sz="1400" dirty="0">
                        <a:highlight>
                          <a:srgbClr val="FFFF00"/>
                        </a:highlight>
                      </a:endParaRPr>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accent1">
                        <a:lumMod val="20000"/>
                        <a:lumOff val="80000"/>
                      </a:schemeClr>
                    </a:solidFill>
                  </a:tcPr>
                </a:tc>
                <a:tc vMerge="1">
                  <a:txBody>
                    <a:bodyPr/>
                    <a:lstStyle/>
                    <a:p>
                      <a:endParaRPr lang="en-US"/>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759017781"/>
                  </a:ext>
                </a:extLst>
              </a:tr>
              <a:tr h="304104">
                <a:tc>
                  <a:txBody>
                    <a:bodyPr/>
                    <a:lstStyle/>
                    <a:p>
                      <a:pPr lvl="0">
                        <a:buNone/>
                      </a:pPr>
                      <a:r>
                        <a:rPr lang="en-US" sz="1400" dirty="0">
                          <a:effectLst/>
                          <a:latin typeface="Calibri"/>
                        </a:rPr>
                        <a:t>Department of Elementary &amp; Secondary Ed - Russel Johnston </a:t>
                      </a:r>
                      <a:endParaRPr lang="en-US" dirty="0"/>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accent1">
                        <a:lumMod val="20000"/>
                        <a:lumOff val="80000"/>
                      </a:schemeClr>
                    </a:solidFill>
                  </a:tcPr>
                </a:tc>
                <a:tc vMerge="1">
                  <a:txBody>
                    <a:bodyPr/>
                    <a:lstStyle/>
                    <a:p>
                      <a:endParaRPr lang="en-US"/>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25846526"/>
                  </a:ext>
                </a:extLst>
              </a:tr>
              <a:tr h="304104">
                <a:tc>
                  <a:txBody>
                    <a:bodyPr/>
                    <a:lstStyle/>
                    <a:p>
                      <a:pPr lvl="0">
                        <a:buNone/>
                      </a:pPr>
                      <a:r>
                        <a:rPr lang="en-US" sz="1400" dirty="0">
                          <a:effectLst/>
                          <a:latin typeface="Calibri"/>
                        </a:rPr>
                        <a:t>Mass General Hospital</a:t>
                      </a:r>
                      <a:endParaRPr lang="en-US"/>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tx2">
                        <a:lumMod val="20000"/>
                        <a:lumOff val="80000"/>
                      </a:schemeClr>
                    </a:solidFill>
                  </a:tcPr>
                </a:tc>
                <a:tc rowSpan="5">
                  <a:txBody>
                    <a:bodyPr/>
                    <a:lstStyle/>
                    <a:p>
                      <a:pPr lvl="0">
                        <a:buNone/>
                      </a:pPr>
                      <a:r>
                        <a:rPr lang="en-US" sz="1400" b="0" i="0" u="none" strike="noStrike" noProof="0" dirty="0">
                          <a:solidFill>
                            <a:srgbClr val="000000"/>
                          </a:solidFill>
                          <a:effectLst/>
                          <a:latin typeface="Calibri"/>
                        </a:rPr>
                        <a:t>MA Hospitals</a:t>
                      </a:r>
                      <a:endParaRPr lang="en-US" sz="1400" dirty="0"/>
                    </a:p>
                  </a:txBody>
                  <a:tcPr anchor="ct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586985096"/>
                  </a:ext>
                </a:extLst>
              </a:tr>
              <a:tr h="304104">
                <a:tc>
                  <a:txBody>
                    <a:bodyPr/>
                    <a:lstStyle/>
                    <a:p>
                      <a:pPr lvl="0">
                        <a:buNone/>
                      </a:pPr>
                      <a:r>
                        <a:rPr lang="en-US" sz="1400" dirty="0">
                          <a:effectLst/>
                          <a:latin typeface="Calibri"/>
                        </a:rPr>
                        <a:t>Franciscans Hospital </a:t>
                      </a:r>
                      <a:endParaRPr lang="en-US"/>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tx2">
                        <a:lumMod val="20000"/>
                        <a:lumOff val="80000"/>
                      </a:schemeClr>
                    </a:solidFill>
                  </a:tcPr>
                </a:tc>
                <a:tc vMerge="1">
                  <a:txBody>
                    <a:bodyPr/>
                    <a:lstStyle/>
                    <a:p>
                      <a:endParaRPr lang="en-US"/>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877543030"/>
                  </a:ext>
                </a:extLst>
              </a:tr>
              <a:tr h="304104">
                <a:tc>
                  <a:txBody>
                    <a:bodyPr/>
                    <a:lstStyle/>
                    <a:p>
                      <a:pPr lvl="0">
                        <a:buNone/>
                      </a:pPr>
                      <a:r>
                        <a:rPr lang="en-US" sz="1400" b="0" i="0" u="none" strike="noStrike" noProof="0" dirty="0">
                          <a:solidFill>
                            <a:srgbClr val="000000"/>
                          </a:solidFill>
                          <a:effectLst/>
                          <a:latin typeface="Calibri"/>
                        </a:rPr>
                        <a:t>Boston Children's Hospital </a:t>
                      </a:r>
                      <a:endParaRPr lang="en-US" sz="1400"/>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tx2">
                        <a:lumMod val="20000"/>
                        <a:lumOff val="80000"/>
                      </a:schemeClr>
                    </a:solidFill>
                  </a:tcPr>
                </a:tc>
                <a:tc vMerge="1">
                  <a:txBody>
                    <a:bodyPr/>
                    <a:lstStyle/>
                    <a:p>
                      <a:endParaRPr lang="en-US"/>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3016501027"/>
                  </a:ext>
                </a:extLst>
              </a:tr>
              <a:tr h="304104">
                <a:tc>
                  <a:txBody>
                    <a:bodyPr/>
                    <a:lstStyle/>
                    <a:p>
                      <a:pPr lvl="0">
                        <a:buNone/>
                      </a:pPr>
                      <a:r>
                        <a:rPr lang="en-US" sz="1400" b="0" i="0" u="none" strike="noStrike" noProof="0" dirty="0">
                          <a:solidFill>
                            <a:srgbClr val="000000"/>
                          </a:solidFill>
                          <a:effectLst/>
                          <a:latin typeface="Calibri"/>
                        </a:rPr>
                        <a:t>East Boston Neighborhood Health Center - Behavioral Health Unit</a:t>
                      </a:r>
                      <a:endParaRPr lang="en-US" sz="1400" dirty="0"/>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tx2">
                        <a:lumMod val="20000"/>
                        <a:lumOff val="80000"/>
                      </a:schemeClr>
                    </a:solidFill>
                  </a:tcPr>
                </a:tc>
                <a:tc vMerge="1">
                  <a:txBody>
                    <a:bodyPr/>
                    <a:lstStyle/>
                    <a:p>
                      <a:endParaRPr lang="en-US"/>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4052203111"/>
                  </a:ext>
                </a:extLst>
              </a:tr>
              <a:tr h="304104">
                <a:tc>
                  <a:txBody>
                    <a:bodyPr/>
                    <a:lstStyle/>
                    <a:p>
                      <a:pPr lvl="0">
                        <a:buNone/>
                      </a:pPr>
                      <a:r>
                        <a:rPr lang="en-US" sz="1400" dirty="0">
                          <a:effectLst/>
                          <a:latin typeface="Calibri"/>
                        </a:rPr>
                        <a:t>President of child/adolescent psych unit </a:t>
                      </a:r>
                      <a:endParaRPr lang="en-US" dirty="0"/>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tx2">
                        <a:lumMod val="20000"/>
                        <a:lumOff val="80000"/>
                      </a:schemeClr>
                    </a:solidFill>
                  </a:tcPr>
                </a:tc>
                <a:tc vMerge="1">
                  <a:txBody>
                    <a:bodyPr/>
                    <a:lstStyle/>
                    <a:p>
                      <a:endParaRPr lang="en-US"/>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293603672"/>
                  </a:ext>
                </a:extLst>
              </a:tr>
              <a:tr h="304104">
                <a:tc>
                  <a:txBody>
                    <a:bodyPr/>
                    <a:lstStyle/>
                    <a:p>
                      <a:pPr lvl="0">
                        <a:buNone/>
                      </a:pPr>
                      <a:r>
                        <a:rPr lang="en-US" sz="1400" b="0" i="0" u="none" strike="noStrike" noProof="0" dirty="0">
                          <a:solidFill>
                            <a:schemeClr val="tx1"/>
                          </a:solidFill>
                          <a:effectLst/>
                          <a:latin typeface="Calibri"/>
                        </a:rPr>
                        <a:t>Susan Swedo, MD, Aspire Chair </a:t>
                      </a:r>
                      <a:endParaRPr lang="en-US" sz="1400" dirty="0"/>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tx2">
                        <a:lumMod val="40000"/>
                        <a:lumOff val="60000"/>
                      </a:schemeClr>
                    </a:solidFill>
                  </a:tcPr>
                </a:tc>
                <a:tc>
                  <a:txBody>
                    <a:bodyPr/>
                    <a:lstStyle/>
                    <a:p>
                      <a:pPr lvl="0">
                        <a:buNone/>
                      </a:pPr>
                      <a:r>
                        <a:rPr lang="en-US" sz="1400" dirty="0">
                          <a:effectLst/>
                          <a:latin typeface="Calibri"/>
                        </a:rPr>
                        <a:t>PANDAS/PANS Network</a:t>
                      </a:r>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3181175720"/>
                  </a:ext>
                </a:extLst>
              </a:tr>
              <a:tr h="304104">
                <a:tc>
                  <a:txBody>
                    <a:bodyPr/>
                    <a:lstStyle/>
                    <a:p>
                      <a:pPr lvl="0">
                        <a:buNone/>
                      </a:pPr>
                      <a:r>
                        <a:rPr lang="en-US" sz="1400" dirty="0">
                          <a:effectLst/>
                          <a:latin typeface="Calibri"/>
                        </a:rPr>
                        <a:t>Marybeth Miotto, MA, President of MCAAP</a:t>
                      </a:r>
                      <a:endParaRPr lang="en-US"/>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tx2">
                        <a:lumMod val="40000"/>
                        <a:lumOff val="60000"/>
                      </a:schemeClr>
                    </a:solidFill>
                  </a:tcPr>
                </a:tc>
                <a:tc>
                  <a:txBody>
                    <a:bodyPr/>
                    <a:lstStyle/>
                    <a:p>
                      <a:pPr lvl="0">
                        <a:buNone/>
                      </a:pPr>
                      <a:r>
                        <a:rPr lang="en-US" sz="1400" b="0" i="0" u="none" strike="noStrike" noProof="0" dirty="0">
                          <a:solidFill>
                            <a:srgbClr val="000000"/>
                          </a:solidFill>
                          <a:effectLst/>
                          <a:latin typeface="Calibri"/>
                        </a:rPr>
                        <a:t>Physicians Network</a:t>
                      </a:r>
                      <a:endParaRPr lang="en-US" sz="1400" dirty="0"/>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3374946127"/>
                  </a:ext>
                </a:extLst>
              </a:tr>
              <a:tr h="304104">
                <a:tc>
                  <a:txBody>
                    <a:bodyPr/>
                    <a:lstStyle/>
                    <a:p>
                      <a:pPr lvl="0">
                        <a:buNone/>
                      </a:pPr>
                      <a:r>
                        <a:rPr lang="en-US" sz="1400" dirty="0">
                          <a:effectLst/>
                          <a:latin typeface="Calibri"/>
                        </a:rPr>
                        <a:t>Cody Meissner, MD, Tufts </a:t>
                      </a:r>
                      <a:endParaRPr lang="en-US"/>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accent1">
                        <a:lumMod val="60000"/>
                        <a:lumOff val="40000"/>
                      </a:schemeClr>
                    </a:solidFill>
                  </a:tcPr>
                </a:tc>
                <a:tc rowSpan="3">
                  <a:txBody>
                    <a:bodyPr/>
                    <a:lstStyle/>
                    <a:p>
                      <a:pPr lvl="0">
                        <a:buNone/>
                      </a:pPr>
                      <a:r>
                        <a:rPr lang="en-US" sz="1400" b="0" i="0" u="none" strike="noStrike" noProof="0" dirty="0">
                          <a:solidFill>
                            <a:srgbClr val="000000"/>
                          </a:solidFill>
                          <a:effectLst/>
                          <a:latin typeface="Calibri"/>
                        </a:rPr>
                        <a:t>Individuals </a:t>
                      </a:r>
                    </a:p>
                    <a:p>
                      <a:pPr lvl="0">
                        <a:buNone/>
                      </a:pPr>
                      <a:endParaRPr lang="en-US" sz="1400" b="0" i="0" u="none" strike="noStrike" noProof="0" dirty="0">
                        <a:solidFill>
                          <a:srgbClr val="000000"/>
                        </a:solidFill>
                        <a:effectLst/>
                        <a:latin typeface="Calibri"/>
                      </a:endParaRPr>
                    </a:p>
                  </a:txBody>
                  <a:tcPr anchor="ct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3677937"/>
                  </a:ext>
                </a:extLst>
              </a:tr>
              <a:tr h="304104">
                <a:tc>
                  <a:txBody>
                    <a:bodyPr/>
                    <a:lstStyle/>
                    <a:p>
                      <a:pPr lvl="0">
                        <a:buNone/>
                      </a:pPr>
                      <a:r>
                        <a:rPr lang="en-US" sz="1400" dirty="0">
                          <a:effectLst/>
                          <a:latin typeface="Calibri"/>
                        </a:rPr>
                        <a:t>Michael Danes, MD, U Arizona</a:t>
                      </a:r>
                      <a:endParaRPr lang="en-US"/>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accent1">
                        <a:lumMod val="60000"/>
                        <a:lumOff val="40000"/>
                      </a:schemeClr>
                    </a:solidFill>
                  </a:tcPr>
                </a:tc>
                <a:tc vMerge="1">
                  <a:txBody>
                    <a:bodyPr/>
                    <a:lstStyle/>
                    <a:p>
                      <a:endParaRPr lang="en-US"/>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603572801"/>
                  </a:ext>
                </a:extLst>
              </a:tr>
              <a:tr h="304104">
                <a:tc>
                  <a:txBody>
                    <a:bodyPr/>
                    <a:lstStyle/>
                    <a:p>
                      <a:pPr lvl="0">
                        <a:buNone/>
                      </a:pPr>
                      <a:r>
                        <a:rPr lang="en-US" sz="1400" dirty="0">
                          <a:effectLst/>
                          <a:latin typeface="Calibri"/>
                        </a:rPr>
                        <a:t>James </a:t>
                      </a:r>
                      <a:r>
                        <a:rPr lang="en-US" sz="1400" err="1">
                          <a:effectLst/>
                          <a:latin typeface="Calibri"/>
                        </a:rPr>
                        <a:t>Giodano</a:t>
                      </a:r>
                      <a:r>
                        <a:rPr lang="en-US" sz="1400" dirty="0">
                          <a:effectLst/>
                          <a:latin typeface="Calibri"/>
                        </a:rPr>
                        <a:t>, Georgetown</a:t>
                      </a:r>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accent1">
                        <a:lumMod val="60000"/>
                        <a:lumOff val="40000"/>
                      </a:schemeClr>
                    </a:solidFill>
                  </a:tcPr>
                </a:tc>
                <a:tc vMerge="1">
                  <a:txBody>
                    <a:bodyPr/>
                    <a:lstStyle/>
                    <a:p>
                      <a:endParaRPr lang="en-US"/>
                    </a:p>
                  </a:txBody>
                  <a:tcPr>
                    <a:lnL w="18098" cap="flat" cmpd="sng" algn="ctr">
                      <a:solidFill>
                        <a:srgbClr val="FFFFFF"/>
                      </a:solidFill>
                      <a:prstDash val="solid"/>
                      <a:round/>
                      <a:headEnd type="none" w="med" len="med"/>
                      <a:tailEnd type="none" w="med" len="med"/>
                    </a:lnL>
                    <a:lnR w="18098" cap="flat" cmpd="sng" algn="ctr">
                      <a:solidFill>
                        <a:srgbClr val="FFFFFF"/>
                      </a:solidFill>
                      <a:prstDash val="solid"/>
                      <a:round/>
                      <a:headEnd type="none" w="med" len="med"/>
                      <a:tailEnd type="none" w="med" len="med"/>
                    </a:lnR>
                    <a:lnT w="18098" cap="flat" cmpd="sng" algn="ctr">
                      <a:solidFill>
                        <a:srgbClr val="FFFFFF"/>
                      </a:solidFill>
                      <a:prstDash val="solid"/>
                      <a:round/>
                      <a:headEnd type="none" w="med" len="med"/>
                      <a:tailEnd type="none" w="med" len="med"/>
                    </a:lnT>
                    <a:lnB w="18098" cap="flat" cmpd="sng" algn="ctr">
                      <a:solidFill>
                        <a:srgbClr val="FFFFFF"/>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818531857"/>
                  </a:ext>
                </a:extLst>
              </a:tr>
            </a:tbl>
          </a:graphicData>
        </a:graphic>
      </p:graphicFrame>
    </p:spTree>
    <p:extLst>
      <p:ext uri="{BB962C8B-B14F-4D97-AF65-F5344CB8AC3E}">
        <p14:creationId xmlns:p14="http://schemas.microsoft.com/office/powerpoint/2010/main" val="3662311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92381-2FD3-4DD5-BBC9-0944AB891E8D}"/>
              </a:ext>
            </a:extLst>
          </p:cNvPr>
          <p:cNvSpPr>
            <a:spLocks noGrp="1"/>
          </p:cNvSpPr>
          <p:nvPr>
            <p:ph type="title"/>
          </p:nvPr>
        </p:nvSpPr>
        <p:spPr/>
        <p:txBody>
          <a:bodyPr/>
          <a:lstStyle/>
          <a:p>
            <a:r>
              <a:rPr lang="en-US" dirty="0">
                <a:solidFill>
                  <a:schemeClr val="bg1"/>
                </a:solidFill>
              </a:rPr>
              <a:t>Next Steps</a:t>
            </a:r>
          </a:p>
        </p:txBody>
      </p:sp>
      <p:sp>
        <p:nvSpPr>
          <p:cNvPr id="3" name="Content Placeholder 2">
            <a:extLst>
              <a:ext uri="{FF2B5EF4-FFF2-40B4-BE49-F238E27FC236}">
                <a16:creationId xmlns:a16="http://schemas.microsoft.com/office/drawing/2014/main" id="{ED7273F9-7657-4CFC-9371-7072A86299B6}"/>
              </a:ext>
            </a:extLst>
          </p:cNvPr>
          <p:cNvSpPr>
            <a:spLocks noGrp="1"/>
          </p:cNvSpPr>
          <p:nvPr>
            <p:ph idx="1"/>
          </p:nvPr>
        </p:nvSpPr>
        <p:spPr>
          <a:xfrm>
            <a:off x="592822" y="1166018"/>
            <a:ext cx="11325200" cy="5115605"/>
          </a:xfrm>
        </p:spPr>
        <p:txBody>
          <a:bodyPr vert="horz" lIns="91440" tIns="45720" rIns="91440" bIns="45720" rtlCol="0" anchor="t">
            <a:normAutofit fontScale="92500" lnSpcReduction="10000"/>
          </a:bodyPr>
          <a:lstStyle/>
          <a:p>
            <a:r>
              <a:rPr lang="en-US" dirty="0"/>
              <a:t>Second meeting of 2024</a:t>
            </a:r>
          </a:p>
          <a:p>
            <a:pPr lvl="1"/>
            <a:r>
              <a:rPr lang="en-US" b="1" dirty="0">
                <a:solidFill>
                  <a:schemeClr val="accent1"/>
                </a:solidFill>
                <a:cs typeface="Calibri"/>
              </a:rPr>
              <a:t>Wednesday, March 13, 2024, 4-6 PM</a:t>
            </a:r>
            <a:endParaRPr lang="en-US" b="1" dirty="0">
              <a:solidFill>
                <a:schemeClr val="accent1"/>
              </a:solidFill>
              <a:ea typeface="Calibri"/>
              <a:cs typeface="Calibri"/>
            </a:endParaRPr>
          </a:p>
          <a:p>
            <a:pPr lvl="1"/>
            <a:r>
              <a:rPr lang="en-US" dirty="0">
                <a:cs typeface="Calibri"/>
              </a:rPr>
              <a:t>Future meetings via WebEx Events </a:t>
            </a:r>
          </a:p>
          <a:p>
            <a:pPr lvl="2"/>
            <a:r>
              <a:rPr lang="en-US" dirty="0">
                <a:cs typeface="Calibri"/>
              </a:rPr>
              <a:t>If you need help, please email Maddy Goskoski at </a:t>
            </a:r>
            <a:r>
              <a:rPr lang="en-US" dirty="0">
                <a:cs typeface="Calibri"/>
                <a:hlinkClick r:id="rId3"/>
              </a:rPr>
              <a:t>madelyn.m.goskoski@mass.gov</a:t>
            </a:r>
            <a:r>
              <a:rPr lang="en-US" dirty="0">
                <a:cs typeface="Calibri"/>
              </a:rPr>
              <a:t> in advance who will find assistance. </a:t>
            </a:r>
            <a:br>
              <a:rPr lang="en-US" dirty="0"/>
            </a:br>
            <a:r>
              <a:rPr lang="en-US" dirty="0"/>
              <a:t> </a:t>
            </a:r>
            <a:endParaRPr lang="en-US" dirty="0">
              <a:cs typeface="Calibri"/>
            </a:endParaRPr>
          </a:p>
          <a:p>
            <a:r>
              <a:rPr lang="en-US" dirty="0"/>
              <a:t>Next steps:</a:t>
            </a:r>
            <a:endParaRPr lang="en-US" dirty="0">
              <a:cs typeface="Calibri"/>
            </a:endParaRPr>
          </a:p>
          <a:p>
            <a:pPr lvl="1"/>
            <a:r>
              <a:rPr lang="en-US" dirty="0">
                <a:cs typeface="Calibri"/>
              </a:rPr>
              <a:t>DOI to join us in March</a:t>
            </a:r>
          </a:p>
          <a:p>
            <a:pPr lvl="1"/>
            <a:r>
              <a:rPr lang="en-US">
                <a:cs typeface="Calibri"/>
              </a:rPr>
              <a:t>Invite future guest </a:t>
            </a:r>
            <a:r>
              <a:rPr lang="en-US" dirty="0">
                <a:cs typeface="Calibri"/>
              </a:rPr>
              <a:t>s</a:t>
            </a:r>
            <a:r>
              <a:rPr lang="en-US">
                <a:cs typeface="Calibri"/>
              </a:rPr>
              <a:t>peakers </a:t>
            </a:r>
            <a:endParaRPr lang="en-US" dirty="0">
              <a:cs typeface="Calibri"/>
            </a:endParaRPr>
          </a:p>
          <a:p>
            <a:pPr lvl="1"/>
            <a:r>
              <a:rPr lang="en-US" dirty="0">
                <a:cs typeface="Calibri"/>
              </a:rPr>
              <a:t>Email </a:t>
            </a:r>
            <a:r>
              <a:rPr lang="en-US" dirty="0">
                <a:ea typeface="+mn-lt"/>
                <a:cs typeface="+mn-lt"/>
                <a:hlinkClick r:id="rId3"/>
              </a:rPr>
              <a:t>madelyn.m.goskoski@mass.gov</a:t>
            </a:r>
            <a:r>
              <a:rPr lang="en-US" dirty="0">
                <a:cs typeface="Calibri"/>
              </a:rPr>
              <a:t> to get on the March agenda </a:t>
            </a:r>
            <a:endParaRPr lang="en-US" dirty="0">
              <a:ea typeface="Calibri"/>
              <a:cs typeface="Calibri"/>
            </a:endParaRPr>
          </a:p>
          <a:p>
            <a:pPr lvl="1"/>
            <a:r>
              <a:rPr lang="en-US" dirty="0">
                <a:ea typeface="Calibri"/>
                <a:cs typeface="Calibri"/>
              </a:rPr>
              <a:t>Anything else?</a:t>
            </a:r>
          </a:p>
          <a:p>
            <a:pPr lvl="1"/>
            <a:r>
              <a:rPr lang="en-US" dirty="0">
                <a:ea typeface="Calibri"/>
                <a:cs typeface="Calibri"/>
              </a:rPr>
              <a:t>Vote to Adjourn</a:t>
            </a:r>
          </a:p>
        </p:txBody>
      </p:sp>
      <p:sp>
        <p:nvSpPr>
          <p:cNvPr id="4" name="Slide Number Placeholder 3">
            <a:extLst>
              <a:ext uri="{FF2B5EF4-FFF2-40B4-BE49-F238E27FC236}">
                <a16:creationId xmlns:a16="http://schemas.microsoft.com/office/drawing/2014/main" id="{0B278276-E431-4453-8CDB-F4DA24DDD34B}"/>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12</a:t>
            </a:fld>
            <a:endParaRPr lang="en-US" dirty="0">
              <a:solidFill>
                <a:srgbClr val="464646">
                  <a:lumMod val="40000"/>
                  <a:lumOff val="60000"/>
                </a:srgbClr>
              </a:solidFill>
            </a:endParaRPr>
          </a:p>
        </p:txBody>
      </p:sp>
      <p:sp>
        <p:nvSpPr>
          <p:cNvPr id="6" name="TextBox 5">
            <a:extLst>
              <a:ext uri="{FF2B5EF4-FFF2-40B4-BE49-F238E27FC236}">
                <a16:creationId xmlns:a16="http://schemas.microsoft.com/office/drawing/2014/main" id="{FF02BC16-F3AF-0DAB-CBB4-6DEBF75ED5D1}"/>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32280176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BC7AD-616A-43C1-9E96-57229059C52D}"/>
              </a:ext>
            </a:extLst>
          </p:cNvPr>
          <p:cNvSpPr>
            <a:spLocks noGrp="1"/>
          </p:cNvSpPr>
          <p:nvPr>
            <p:ph type="title"/>
          </p:nvPr>
        </p:nvSpPr>
        <p:spPr/>
        <p:txBody>
          <a:bodyPr/>
          <a:lstStyle/>
          <a:p>
            <a:r>
              <a:rPr lang="en-US" dirty="0">
                <a:solidFill>
                  <a:schemeClr val="bg1"/>
                </a:solidFill>
              </a:rPr>
              <a:t>Motion to Adjourn</a:t>
            </a:r>
          </a:p>
        </p:txBody>
      </p:sp>
      <p:sp>
        <p:nvSpPr>
          <p:cNvPr id="3" name="Content Placeholder 2">
            <a:extLst>
              <a:ext uri="{FF2B5EF4-FFF2-40B4-BE49-F238E27FC236}">
                <a16:creationId xmlns:a16="http://schemas.microsoft.com/office/drawing/2014/main" id="{3C6EF17D-4329-4DC2-93D6-9DD534E8FB3D}"/>
              </a:ext>
            </a:extLst>
          </p:cNvPr>
          <p:cNvSpPr>
            <a:spLocks noGrp="1"/>
          </p:cNvSpPr>
          <p:nvPr>
            <p:ph idx="1"/>
          </p:nvPr>
        </p:nvSpPr>
        <p:spPr>
          <a:xfrm>
            <a:off x="393895" y="1195754"/>
            <a:ext cx="11188505" cy="4930409"/>
          </a:xfrm>
        </p:spPr>
        <p:txBody>
          <a:bodyPr>
            <a:normAutofit/>
          </a:bodyPr>
          <a:lstStyle/>
          <a:p>
            <a:pPr marL="0" indent="0" algn="ctr">
              <a:buNone/>
            </a:pPr>
            <a:endParaRPr lang="en-US" sz="2400" dirty="0"/>
          </a:p>
          <a:p>
            <a:pPr marL="0" indent="0" algn="ctr">
              <a:buNone/>
            </a:pPr>
            <a:endParaRPr lang="en-US" sz="2400" dirty="0"/>
          </a:p>
          <a:p>
            <a:pPr marL="0" indent="0" algn="ctr">
              <a:buNone/>
            </a:pPr>
            <a:endParaRPr lang="en-US" sz="2400" dirty="0"/>
          </a:p>
          <a:p>
            <a:pPr marL="0" indent="0" algn="ctr">
              <a:buNone/>
            </a:pPr>
            <a:r>
              <a:rPr lang="en-US" sz="8800" dirty="0"/>
              <a:t>Thank You!</a:t>
            </a:r>
          </a:p>
        </p:txBody>
      </p:sp>
      <p:sp>
        <p:nvSpPr>
          <p:cNvPr id="4" name="Slide Number Placeholder 3">
            <a:extLst>
              <a:ext uri="{FF2B5EF4-FFF2-40B4-BE49-F238E27FC236}">
                <a16:creationId xmlns:a16="http://schemas.microsoft.com/office/drawing/2014/main" id="{BB2E6922-8692-437B-95E2-E7D11F66D8B4}"/>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13</a:t>
            </a:fld>
            <a:endParaRPr lang="en-US" dirty="0">
              <a:solidFill>
                <a:srgbClr val="464646">
                  <a:lumMod val="40000"/>
                  <a:lumOff val="60000"/>
                </a:srgbClr>
              </a:solidFill>
            </a:endParaRPr>
          </a:p>
        </p:txBody>
      </p:sp>
    </p:spTree>
    <p:extLst>
      <p:ext uri="{BB962C8B-B14F-4D97-AF65-F5344CB8AC3E}">
        <p14:creationId xmlns:p14="http://schemas.microsoft.com/office/powerpoint/2010/main" val="612837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D78C6-1898-4BA6-8FA3-AFCE8029C8D3}"/>
              </a:ext>
            </a:extLst>
          </p:cNvPr>
          <p:cNvSpPr>
            <a:spLocks noGrp="1"/>
          </p:cNvSpPr>
          <p:nvPr>
            <p:ph type="title"/>
          </p:nvPr>
        </p:nvSpPr>
        <p:spPr/>
        <p:txBody>
          <a:bodyPr>
            <a:normAutofit/>
          </a:bodyPr>
          <a:lstStyle/>
          <a:p>
            <a:r>
              <a:rPr lang="en-US" dirty="0">
                <a:solidFill>
                  <a:schemeClr val="bg1"/>
                </a:solidFill>
                <a:cs typeface="Calibri"/>
              </a:rPr>
              <a:t>Agenda</a:t>
            </a:r>
          </a:p>
        </p:txBody>
      </p:sp>
      <p:sp>
        <p:nvSpPr>
          <p:cNvPr id="3" name="Content Placeholder 2">
            <a:extLst>
              <a:ext uri="{FF2B5EF4-FFF2-40B4-BE49-F238E27FC236}">
                <a16:creationId xmlns:a16="http://schemas.microsoft.com/office/drawing/2014/main" id="{3E682BC7-329C-459C-9C0F-0F7777C04899}"/>
              </a:ext>
            </a:extLst>
          </p:cNvPr>
          <p:cNvSpPr>
            <a:spLocks noGrp="1"/>
          </p:cNvSpPr>
          <p:nvPr>
            <p:ph idx="1"/>
          </p:nvPr>
        </p:nvSpPr>
        <p:spPr/>
        <p:txBody>
          <a:bodyPr vert="horz" lIns="91440" tIns="45720" rIns="91440" bIns="45720" rtlCol="0" anchor="t">
            <a:normAutofit lnSpcReduction="10000"/>
          </a:bodyPr>
          <a:lstStyle/>
          <a:p>
            <a:r>
              <a:rPr lang="en-US" u="sng" dirty="0">
                <a:ea typeface="+mn-lt"/>
                <a:cs typeface="+mn-lt"/>
              </a:rPr>
              <a:t>Welcome</a:t>
            </a:r>
            <a:r>
              <a:rPr lang="en-US" dirty="0">
                <a:ea typeface="+mn-lt"/>
                <a:cs typeface="+mn-lt"/>
              </a:rPr>
              <a:t>: Roll Call &amp; Vote to Approve 11/8/2023 Minutes</a:t>
            </a:r>
          </a:p>
          <a:p>
            <a:r>
              <a:rPr lang="en-US" u="sng" dirty="0">
                <a:ea typeface="+mn-lt"/>
                <a:cs typeface="+mn-lt"/>
              </a:rPr>
              <a:t>Announcements</a:t>
            </a:r>
            <a:r>
              <a:rPr lang="en-US" dirty="0">
                <a:ea typeface="+mn-lt"/>
                <a:cs typeface="+mn-lt"/>
              </a:rPr>
              <a:t>: General &amp; Housekeeping</a:t>
            </a:r>
          </a:p>
          <a:p>
            <a:r>
              <a:rPr lang="en-US" u="sng" dirty="0">
                <a:ea typeface="+mn-lt"/>
                <a:cs typeface="+mn-lt"/>
              </a:rPr>
              <a:t>Discussion</a:t>
            </a:r>
            <a:r>
              <a:rPr lang="en-US" dirty="0">
                <a:ea typeface="+mn-lt"/>
                <a:cs typeface="+mn-lt"/>
              </a:rPr>
              <a:t>: Guest Speaker Presentation &amp; Discussion</a:t>
            </a:r>
          </a:p>
          <a:p>
            <a:r>
              <a:rPr lang="en-US" u="sng" dirty="0">
                <a:ea typeface="+mn-lt"/>
                <a:cs typeface="+mn-lt"/>
              </a:rPr>
              <a:t>Discussion</a:t>
            </a:r>
            <a:r>
              <a:rPr lang="en-US" dirty="0">
                <a:ea typeface="+mn-lt"/>
                <a:cs typeface="+mn-lt"/>
              </a:rPr>
              <a:t>: Guest Speaker Reflection</a:t>
            </a:r>
          </a:p>
          <a:p>
            <a:r>
              <a:rPr lang="en-US" u="sng" dirty="0">
                <a:ea typeface="+mn-lt"/>
                <a:cs typeface="+mn-lt"/>
              </a:rPr>
              <a:t>Discussion</a:t>
            </a:r>
            <a:r>
              <a:rPr lang="en-US" dirty="0">
                <a:ea typeface="+mn-lt"/>
                <a:cs typeface="+mn-lt"/>
              </a:rPr>
              <a:t>: Future Speakers </a:t>
            </a:r>
          </a:p>
          <a:p>
            <a:r>
              <a:rPr lang="en-US" u="sng" dirty="0">
                <a:ea typeface="+mn-lt"/>
                <a:cs typeface="+mn-lt"/>
              </a:rPr>
              <a:t>Wrap Up</a:t>
            </a:r>
            <a:r>
              <a:rPr lang="en-US" dirty="0">
                <a:ea typeface="+mn-lt"/>
                <a:cs typeface="+mn-lt"/>
              </a:rPr>
              <a:t>: Next Steps</a:t>
            </a:r>
          </a:p>
          <a:p>
            <a:r>
              <a:rPr lang="en-US" u="sng" dirty="0">
                <a:ea typeface="+mn-lt"/>
                <a:cs typeface="+mn-lt"/>
              </a:rPr>
              <a:t>Next Meeting</a:t>
            </a:r>
            <a:r>
              <a:rPr lang="en-US" dirty="0">
                <a:ea typeface="+mn-lt"/>
                <a:cs typeface="+mn-lt"/>
              </a:rPr>
              <a:t>: Wednesday, March 13, 2024, 4-6PM</a:t>
            </a:r>
          </a:p>
          <a:p>
            <a:r>
              <a:rPr lang="en-US" u="sng" dirty="0">
                <a:ea typeface="+mn-lt"/>
                <a:cs typeface="+mn-lt"/>
              </a:rPr>
              <a:t>Vote</a:t>
            </a:r>
            <a:r>
              <a:rPr lang="en-US" dirty="0">
                <a:ea typeface="+mn-lt"/>
                <a:cs typeface="+mn-lt"/>
              </a:rPr>
              <a:t>: Adjourn</a:t>
            </a:r>
          </a:p>
        </p:txBody>
      </p:sp>
      <p:sp>
        <p:nvSpPr>
          <p:cNvPr id="4" name="Slide Number Placeholder 3">
            <a:extLst>
              <a:ext uri="{FF2B5EF4-FFF2-40B4-BE49-F238E27FC236}">
                <a16:creationId xmlns:a16="http://schemas.microsoft.com/office/drawing/2014/main" id="{1F6E9342-AD96-457F-B0BE-0BD14E6BED84}"/>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2</a:t>
            </a:fld>
            <a:endParaRPr lang="en-US" dirty="0">
              <a:solidFill>
                <a:srgbClr val="464646">
                  <a:lumMod val="40000"/>
                  <a:lumOff val="60000"/>
                </a:srgbClr>
              </a:solidFill>
            </a:endParaRPr>
          </a:p>
        </p:txBody>
      </p:sp>
      <p:sp>
        <p:nvSpPr>
          <p:cNvPr id="8" name="TextBox 7">
            <a:extLst>
              <a:ext uri="{FF2B5EF4-FFF2-40B4-BE49-F238E27FC236}">
                <a16:creationId xmlns:a16="http://schemas.microsoft.com/office/drawing/2014/main" id="{53F0963B-2D31-DE11-7F6B-729CBAEAAE85}"/>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798878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D78C6-1898-4BA6-8FA3-AFCE8029C8D3}"/>
              </a:ext>
            </a:extLst>
          </p:cNvPr>
          <p:cNvSpPr>
            <a:spLocks noGrp="1"/>
          </p:cNvSpPr>
          <p:nvPr>
            <p:ph type="title"/>
          </p:nvPr>
        </p:nvSpPr>
        <p:spPr/>
        <p:txBody>
          <a:bodyPr>
            <a:normAutofit/>
          </a:bodyPr>
          <a:lstStyle/>
          <a:p>
            <a:r>
              <a:rPr lang="en-US" dirty="0">
                <a:solidFill>
                  <a:schemeClr val="bg1"/>
                </a:solidFill>
              </a:rPr>
              <a:t>Opening Roll Call &amp; Vote</a:t>
            </a:r>
          </a:p>
        </p:txBody>
      </p:sp>
      <p:sp>
        <p:nvSpPr>
          <p:cNvPr id="3" name="Content Placeholder 2">
            <a:extLst>
              <a:ext uri="{FF2B5EF4-FFF2-40B4-BE49-F238E27FC236}">
                <a16:creationId xmlns:a16="http://schemas.microsoft.com/office/drawing/2014/main" id="{3E682BC7-329C-459C-9C0F-0F7777C04899}"/>
              </a:ext>
            </a:extLst>
          </p:cNvPr>
          <p:cNvSpPr>
            <a:spLocks noGrp="1"/>
          </p:cNvSpPr>
          <p:nvPr>
            <p:ph idx="1"/>
          </p:nvPr>
        </p:nvSpPr>
        <p:spPr/>
        <p:txBody>
          <a:bodyPr vert="horz" lIns="91440" tIns="45720" rIns="91440" bIns="45720" rtlCol="0" anchor="t">
            <a:normAutofit/>
          </a:bodyPr>
          <a:lstStyle/>
          <a:p>
            <a:r>
              <a:rPr lang="en-US" sz="3600" dirty="0"/>
              <a:t>Attendance </a:t>
            </a:r>
            <a:r>
              <a:rPr lang="en-US" sz="3600" b="1" dirty="0">
                <a:solidFill>
                  <a:schemeClr val="accent1"/>
                </a:solidFill>
              </a:rPr>
              <a:t>roll call</a:t>
            </a:r>
          </a:p>
          <a:p>
            <a:r>
              <a:rPr lang="en-US" sz="3600" b="1" dirty="0">
                <a:solidFill>
                  <a:schemeClr val="accent1"/>
                </a:solidFill>
              </a:rPr>
              <a:t>Vote</a:t>
            </a:r>
            <a:r>
              <a:rPr lang="en-US" sz="3600" dirty="0"/>
              <a:t> to approve Meeting Minutes (November 8, 2023)</a:t>
            </a:r>
            <a:endParaRPr lang="en-US" sz="3600" dirty="0">
              <a:cs typeface="Calibri"/>
            </a:endParaRPr>
          </a:p>
        </p:txBody>
      </p:sp>
      <p:sp>
        <p:nvSpPr>
          <p:cNvPr id="4" name="Slide Number Placeholder 3">
            <a:extLst>
              <a:ext uri="{FF2B5EF4-FFF2-40B4-BE49-F238E27FC236}">
                <a16:creationId xmlns:a16="http://schemas.microsoft.com/office/drawing/2014/main" id="{1F6E9342-AD96-457F-B0BE-0BD14E6BED84}"/>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3</a:t>
            </a:fld>
            <a:endParaRPr lang="en-US" dirty="0">
              <a:solidFill>
                <a:srgbClr val="464646">
                  <a:lumMod val="40000"/>
                  <a:lumOff val="60000"/>
                </a:srgbClr>
              </a:solidFill>
            </a:endParaRPr>
          </a:p>
        </p:txBody>
      </p:sp>
      <p:sp>
        <p:nvSpPr>
          <p:cNvPr id="8" name="TextBox 7">
            <a:extLst>
              <a:ext uri="{FF2B5EF4-FFF2-40B4-BE49-F238E27FC236}">
                <a16:creationId xmlns:a16="http://schemas.microsoft.com/office/drawing/2014/main" id="{53F0963B-2D31-DE11-7F6B-729CBAEAAE85}"/>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2501143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2E24A-F905-4B7A-92F8-C47680EBF75D}"/>
              </a:ext>
            </a:extLst>
          </p:cNvPr>
          <p:cNvSpPr>
            <a:spLocks noGrp="1"/>
          </p:cNvSpPr>
          <p:nvPr>
            <p:ph type="title"/>
          </p:nvPr>
        </p:nvSpPr>
        <p:spPr/>
        <p:txBody>
          <a:bodyPr/>
          <a:lstStyle/>
          <a:p>
            <a:r>
              <a:rPr lang="en-US" dirty="0">
                <a:solidFill>
                  <a:schemeClr val="bg1"/>
                </a:solidFill>
              </a:rPr>
              <a:t>Meeting Rules</a:t>
            </a:r>
          </a:p>
        </p:txBody>
      </p:sp>
      <p:sp>
        <p:nvSpPr>
          <p:cNvPr id="3" name="Content Placeholder 2">
            <a:extLst>
              <a:ext uri="{FF2B5EF4-FFF2-40B4-BE49-F238E27FC236}">
                <a16:creationId xmlns:a16="http://schemas.microsoft.com/office/drawing/2014/main" id="{F35D1594-F6EC-454F-B196-1D724D563AC5}"/>
              </a:ext>
            </a:extLst>
          </p:cNvPr>
          <p:cNvSpPr>
            <a:spLocks noGrp="1"/>
          </p:cNvSpPr>
          <p:nvPr>
            <p:ph idx="1"/>
          </p:nvPr>
        </p:nvSpPr>
        <p:spPr>
          <a:xfrm>
            <a:off x="592822" y="1167605"/>
            <a:ext cx="10972800" cy="4863326"/>
          </a:xfrm>
        </p:spPr>
        <p:txBody>
          <a:bodyPr vert="horz" lIns="91440" tIns="45720" rIns="91440" bIns="45720" rtlCol="0" anchor="t">
            <a:normAutofit lnSpcReduction="10000"/>
          </a:bodyPr>
          <a:lstStyle/>
          <a:p>
            <a:r>
              <a:rPr lang="en-US" dirty="0"/>
              <a:t>Open Meeting Law applies:</a:t>
            </a:r>
          </a:p>
          <a:p>
            <a:pPr lvl="1"/>
            <a:r>
              <a:rPr lang="en-US" dirty="0"/>
              <a:t>Chat function disabled </a:t>
            </a:r>
          </a:p>
          <a:p>
            <a:pPr lvl="1"/>
            <a:r>
              <a:rPr lang="en-US" dirty="0"/>
              <a:t>Texting, emails, etc. are public records</a:t>
            </a:r>
            <a:endParaRPr lang="en-US" dirty="0">
              <a:cs typeface="Calibri"/>
            </a:endParaRPr>
          </a:p>
          <a:p>
            <a:pPr lvl="1"/>
            <a:r>
              <a:rPr lang="en-US" dirty="0"/>
              <a:t>Council member attendance taken to establish quorum</a:t>
            </a:r>
            <a:endParaRPr lang="en-US" dirty="0">
              <a:cs typeface="Calibri"/>
            </a:endParaRPr>
          </a:p>
          <a:p>
            <a:r>
              <a:rPr lang="en-US" dirty="0"/>
              <a:t>Agenda pre-planned</a:t>
            </a:r>
          </a:p>
          <a:p>
            <a:r>
              <a:rPr lang="en-US" dirty="0"/>
              <a:t>Cameras on during the meetings </a:t>
            </a:r>
          </a:p>
          <a:p>
            <a:r>
              <a:rPr lang="en-US" dirty="0"/>
              <a:t>Mute your mic unless you are speaking </a:t>
            </a:r>
          </a:p>
          <a:p>
            <a:r>
              <a:rPr lang="en-US" dirty="0"/>
              <a:t>Meeting not recorded</a:t>
            </a:r>
          </a:p>
          <a:p>
            <a:r>
              <a:rPr lang="en-US" dirty="0"/>
              <a:t>“Raise your Hand” option to speak</a:t>
            </a:r>
          </a:p>
          <a:p>
            <a:endParaRPr lang="en-US" dirty="0"/>
          </a:p>
          <a:p>
            <a:endParaRPr lang="en-US" dirty="0"/>
          </a:p>
        </p:txBody>
      </p:sp>
      <p:sp>
        <p:nvSpPr>
          <p:cNvPr id="4" name="Slide Number Placeholder 3">
            <a:extLst>
              <a:ext uri="{FF2B5EF4-FFF2-40B4-BE49-F238E27FC236}">
                <a16:creationId xmlns:a16="http://schemas.microsoft.com/office/drawing/2014/main" id="{91921FE1-45E1-43AC-8FA7-DE88211FB386}"/>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4</a:t>
            </a:fld>
            <a:endParaRPr lang="en-US" dirty="0">
              <a:solidFill>
                <a:srgbClr val="464646">
                  <a:lumMod val="40000"/>
                  <a:lumOff val="60000"/>
                </a:srgbClr>
              </a:solidFill>
            </a:endParaRPr>
          </a:p>
        </p:txBody>
      </p:sp>
      <p:sp>
        <p:nvSpPr>
          <p:cNvPr id="8" name="TextBox 7">
            <a:extLst>
              <a:ext uri="{FF2B5EF4-FFF2-40B4-BE49-F238E27FC236}">
                <a16:creationId xmlns:a16="http://schemas.microsoft.com/office/drawing/2014/main" id="{6F9CDAA3-5942-FB09-0672-A7E1C8F4B4CC}"/>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4157145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D78C6-1898-4BA6-8FA3-AFCE8029C8D3}"/>
              </a:ext>
            </a:extLst>
          </p:cNvPr>
          <p:cNvSpPr>
            <a:spLocks noGrp="1"/>
          </p:cNvSpPr>
          <p:nvPr>
            <p:ph type="title"/>
          </p:nvPr>
        </p:nvSpPr>
        <p:spPr/>
        <p:txBody>
          <a:bodyPr>
            <a:normAutofit/>
          </a:bodyPr>
          <a:lstStyle/>
          <a:p>
            <a:r>
              <a:rPr lang="en-US" dirty="0">
                <a:solidFill>
                  <a:schemeClr val="bg1"/>
                </a:solidFill>
              </a:rPr>
              <a:t>Statutory Authority</a:t>
            </a:r>
          </a:p>
        </p:txBody>
      </p:sp>
      <p:sp>
        <p:nvSpPr>
          <p:cNvPr id="3" name="Content Placeholder 2">
            <a:extLst>
              <a:ext uri="{FF2B5EF4-FFF2-40B4-BE49-F238E27FC236}">
                <a16:creationId xmlns:a16="http://schemas.microsoft.com/office/drawing/2014/main" id="{3E682BC7-329C-459C-9C0F-0F7777C04899}"/>
              </a:ext>
            </a:extLst>
          </p:cNvPr>
          <p:cNvSpPr>
            <a:spLocks noGrp="1"/>
          </p:cNvSpPr>
          <p:nvPr>
            <p:ph idx="1"/>
          </p:nvPr>
        </p:nvSpPr>
        <p:spPr/>
        <p:txBody>
          <a:bodyPr>
            <a:normAutofit fontScale="92500"/>
          </a:bodyPr>
          <a:lstStyle/>
          <a:p>
            <a:pPr marL="0" indent="0">
              <a:buNone/>
            </a:pPr>
            <a:r>
              <a:rPr lang="en-US" sz="3600" b="1" dirty="0">
                <a:solidFill>
                  <a:srgbClr val="0070C0"/>
                </a:solidFill>
              </a:rPr>
              <a:t>Section 26 of Chapter 260 of the Acts of 2020</a:t>
            </a:r>
            <a:r>
              <a:rPr lang="en-US" sz="3600" dirty="0"/>
              <a:t>, or the Health Care Omnibus bill establishes a special advisory council, chaired by the Commissioner of the Department of Public Health, or his designee, to </a:t>
            </a:r>
            <a:r>
              <a:rPr lang="en-US" sz="3600" dirty="0">
                <a:solidFill>
                  <a:srgbClr val="0070C0"/>
                </a:solidFill>
              </a:rPr>
              <a:t>advise the commissioner on research, diagnosis, treatment and education </a:t>
            </a:r>
            <a:r>
              <a:rPr lang="en-US" sz="3600" dirty="0"/>
              <a:t>relating to pediatric autoimmune neuropsychiatric disorder associated with streptococcal infections and pediatric acute neuropsychiatric syndrome (PANDAS/PANS). </a:t>
            </a:r>
          </a:p>
        </p:txBody>
      </p:sp>
      <p:sp>
        <p:nvSpPr>
          <p:cNvPr id="4" name="Slide Number Placeholder 3">
            <a:extLst>
              <a:ext uri="{FF2B5EF4-FFF2-40B4-BE49-F238E27FC236}">
                <a16:creationId xmlns:a16="http://schemas.microsoft.com/office/drawing/2014/main" id="{1F6E9342-AD96-457F-B0BE-0BD14E6BED84}"/>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5</a:t>
            </a:fld>
            <a:endParaRPr lang="en-US" dirty="0">
              <a:solidFill>
                <a:srgbClr val="464646">
                  <a:lumMod val="40000"/>
                  <a:lumOff val="60000"/>
                </a:srgbClr>
              </a:solidFill>
            </a:endParaRPr>
          </a:p>
        </p:txBody>
      </p:sp>
      <p:sp>
        <p:nvSpPr>
          <p:cNvPr id="8" name="TextBox 7">
            <a:extLst>
              <a:ext uri="{FF2B5EF4-FFF2-40B4-BE49-F238E27FC236}">
                <a16:creationId xmlns:a16="http://schemas.microsoft.com/office/drawing/2014/main" id="{B96C8C09-A43A-D774-DE01-70B1C343805D}"/>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3232930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2B5BD-FA13-4471-8CFC-04B8ABC0B5DA}"/>
              </a:ext>
            </a:extLst>
          </p:cNvPr>
          <p:cNvSpPr>
            <a:spLocks noGrp="1"/>
          </p:cNvSpPr>
          <p:nvPr>
            <p:ph type="title"/>
          </p:nvPr>
        </p:nvSpPr>
        <p:spPr/>
        <p:txBody>
          <a:bodyPr>
            <a:normAutofit/>
          </a:bodyPr>
          <a:lstStyle/>
          <a:p>
            <a:r>
              <a:rPr lang="en-US" dirty="0">
                <a:solidFill>
                  <a:schemeClr val="bg1"/>
                </a:solidFill>
              </a:rPr>
              <a:t>Aim statement</a:t>
            </a:r>
          </a:p>
        </p:txBody>
      </p:sp>
      <p:sp>
        <p:nvSpPr>
          <p:cNvPr id="3" name="Content Placeholder 2">
            <a:extLst>
              <a:ext uri="{FF2B5EF4-FFF2-40B4-BE49-F238E27FC236}">
                <a16:creationId xmlns:a16="http://schemas.microsoft.com/office/drawing/2014/main" id="{64E2E261-7A78-454C-971E-A0ED0447A4E0}"/>
              </a:ext>
            </a:extLst>
          </p:cNvPr>
          <p:cNvSpPr>
            <a:spLocks noGrp="1"/>
          </p:cNvSpPr>
          <p:nvPr>
            <p:ph idx="1"/>
          </p:nvPr>
        </p:nvSpPr>
        <p:spPr>
          <a:xfrm>
            <a:off x="603828" y="1326823"/>
            <a:ext cx="10972800" cy="4941599"/>
          </a:xfrm>
        </p:spPr>
        <p:txBody>
          <a:bodyPr vert="horz" lIns="91440" tIns="45720" rIns="91440" bIns="45720" rtlCol="0" anchor="t">
            <a:normAutofit fontScale="70000" lnSpcReduction="20000"/>
          </a:bodyPr>
          <a:lstStyle/>
          <a:p>
            <a:pPr>
              <a:buNone/>
            </a:pPr>
            <a:r>
              <a:rPr lang="en-US" dirty="0">
                <a:ea typeface="+mn-lt"/>
                <a:cs typeface="+mn-lt"/>
              </a:rPr>
              <a:t>The DPH PANDAS/PANS Advisory Council aims to </a:t>
            </a:r>
            <a:r>
              <a:rPr lang="en-US" b="1" dirty="0">
                <a:solidFill>
                  <a:schemeClr val="accent1"/>
                </a:solidFill>
                <a:ea typeface="+mn-lt"/>
                <a:cs typeface="+mn-lt"/>
              </a:rPr>
              <a:t>advise the DPH Commissioner on research, diagnosis, treatment, and education</a:t>
            </a:r>
            <a:r>
              <a:rPr lang="en-US" dirty="0">
                <a:ea typeface="+mn-lt"/>
                <a:cs typeface="+mn-lt"/>
              </a:rPr>
              <a:t> relating to pediatric autoimmune neuropsychiatric discovered associated with streptococcal infections and pediatric acute neuropsychiatric syndrome (</a:t>
            </a:r>
            <a:r>
              <a:rPr lang="en-US" b="1" dirty="0">
                <a:solidFill>
                  <a:schemeClr val="accent1"/>
                </a:solidFill>
                <a:ea typeface="+mn-lt"/>
                <a:cs typeface="+mn-lt"/>
              </a:rPr>
              <a:t>PANDAS/PANS</a:t>
            </a:r>
            <a:r>
              <a:rPr lang="en-US" dirty="0">
                <a:ea typeface="+mn-lt"/>
                <a:cs typeface="+mn-lt"/>
              </a:rPr>
              <a:t>).</a:t>
            </a:r>
          </a:p>
          <a:p>
            <a:pPr>
              <a:buNone/>
            </a:pPr>
            <a:endParaRPr lang="en-US" dirty="0">
              <a:ea typeface="+mn-lt"/>
              <a:cs typeface="+mn-lt"/>
            </a:endParaRPr>
          </a:p>
          <a:p>
            <a:pPr>
              <a:buNone/>
            </a:pPr>
            <a:r>
              <a:rPr lang="en-US" dirty="0">
                <a:ea typeface="+mn-lt"/>
                <a:cs typeface="+mn-lt"/>
              </a:rPr>
              <a:t>The Advisory Council will </a:t>
            </a:r>
            <a:r>
              <a:rPr lang="en-US" b="1" dirty="0">
                <a:solidFill>
                  <a:schemeClr val="accent1"/>
                </a:solidFill>
                <a:ea typeface="+mn-lt"/>
                <a:cs typeface="+mn-lt"/>
              </a:rPr>
              <a:t>issue a report to the general court annually with recommendations</a:t>
            </a:r>
            <a:r>
              <a:rPr lang="en-US" dirty="0">
                <a:ea typeface="+mn-lt"/>
                <a:cs typeface="+mn-lt"/>
              </a:rPr>
              <a:t> concerning:</a:t>
            </a:r>
          </a:p>
          <a:p>
            <a:r>
              <a:rPr lang="en-US" b="1" dirty="0">
                <a:solidFill>
                  <a:schemeClr val="accent1"/>
                </a:solidFill>
                <a:ea typeface="+mn-lt"/>
                <a:cs typeface="+mn-lt"/>
              </a:rPr>
              <a:t>Practice guidelines for the diagnosis and treatment</a:t>
            </a:r>
            <a:r>
              <a:rPr lang="en-US" dirty="0">
                <a:ea typeface="+mn-lt"/>
                <a:cs typeface="+mn-lt"/>
              </a:rPr>
              <a:t> of the disorder and syndrome;</a:t>
            </a:r>
          </a:p>
          <a:p>
            <a:r>
              <a:rPr lang="en-US" dirty="0">
                <a:ea typeface="+mn-lt"/>
                <a:cs typeface="+mn-lt"/>
              </a:rPr>
              <a:t>Development of </a:t>
            </a:r>
            <a:r>
              <a:rPr lang="en-US" b="1" dirty="0">
                <a:solidFill>
                  <a:schemeClr val="accent1"/>
                </a:solidFill>
                <a:ea typeface="+mn-lt"/>
                <a:cs typeface="+mn-lt"/>
              </a:rPr>
              <a:t>screening protocols</a:t>
            </a:r>
            <a:r>
              <a:rPr lang="en-US" dirty="0">
                <a:ea typeface="+mn-lt"/>
                <a:cs typeface="+mn-lt"/>
              </a:rPr>
              <a:t>;</a:t>
            </a:r>
          </a:p>
          <a:p>
            <a:r>
              <a:rPr lang="en-US" b="1" dirty="0">
                <a:solidFill>
                  <a:schemeClr val="accent1"/>
                </a:solidFill>
                <a:ea typeface="+mn-lt"/>
                <a:cs typeface="+mn-lt"/>
              </a:rPr>
              <a:t>Mechanisms to increase clinical awareness and education</a:t>
            </a:r>
            <a:r>
              <a:rPr lang="en-US" dirty="0">
                <a:ea typeface="+mn-lt"/>
                <a:cs typeface="+mn-lt"/>
              </a:rPr>
              <a:t> regarding the disorder and syndrome among physicians, including pediatricians, school-based health centers and providers of mental health services;</a:t>
            </a:r>
          </a:p>
          <a:p>
            <a:r>
              <a:rPr lang="en-US" b="1" dirty="0">
                <a:solidFill>
                  <a:schemeClr val="accent1"/>
                </a:solidFill>
                <a:ea typeface="+mn-lt"/>
                <a:cs typeface="+mn-lt"/>
              </a:rPr>
              <a:t>Outreach to educators and parents to increase awareness</a:t>
            </a:r>
            <a:r>
              <a:rPr lang="en-US" dirty="0">
                <a:ea typeface="+mn-lt"/>
                <a:cs typeface="+mn-lt"/>
              </a:rPr>
              <a:t> of the disorder and syndrome; and</a:t>
            </a:r>
          </a:p>
          <a:p>
            <a:r>
              <a:rPr lang="en-US" b="1" dirty="0">
                <a:solidFill>
                  <a:schemeClr val="accent1"/>
                </a:solidFill>
                <a:ea typeface="+mn-lt"/>
                <a:cs typeface="+mn-lt"/>
              </a:rPr>
              <a:t>Development of a network of volunteer experts </a:t>
            </a:r>
            <a:r>
              <a:rPr lang="en-US" dirty="0">
                <a:ea typeface="+mn-lt"/>
                <a:cs typeface="+mn-lt"/>
              </a:rPr>
              <a:t>on the diagnosis and treatment of the disorder and syndrome. (From Section 26 of Chapter 260 of the Acts of 2020).</a:t>
            </a:r>
            <a:endParaRPr lang="en-US" dirty="0">
              <a:cs typeface="Calibri"/>
            </a:endParaRPr>
          </a:p>
          <a:p>
            <a:pPr marL="0" indent="0">
              <a:buNone/>
            </a:pPr>
            <a:endParaRPr lang="en-US" dirty="0">
              <a:highlight>
                <a:srgbClr val="FFFF00"/>
              </a:highlight>
              <a:cs typeface="Calibri"/>
            </a:endParaRPr>
          </a:p>
          <a:p>
            <a:endParaRPr lang="en-US" dirty="0"/>
          </a:p>
        </p:txBody>
      </p:sp>
      <p:sp>
        <p:nvSpPr>
          <p:cNvPr id="4" name="Slide Number Placeholder 3">
            <a:extLst>
              <a:ext uri="{FF2B5EF4-FFF2-40B4-BE49-F238E27FC236}">
                <a16:creationId xmlns:a16="http://schemas.microsoft.com/office/drawing/2014/main" id="{C0058176-5106-4077-A9A8-82004187D87C}"/>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6</a:t>
            </a:fld>
            <a:endParaRPr lang="en-US" dirty="0">
              <a:solidFill>
                <a:srgbClr val="464646">
                  <a:lumMod val="40000"/>
                  <a:lumOff val="60000"/>
                </a:srgbClr>
              </a:solidFill>
            </a:endParaRPr>
          </a:p>
        </p:txBody>
      </p:sp>
      <p:sp>
        <p:nvSpPr>
          <p:cNvPr id="8" name="TextBox 7">
            <a:extLst>
              <a:ext uri="{FF2B5EF4-FFF2-40B4-BE49-F238E27FC236}">
                <a16:creationId xmlns:a16="http://schemas.microsoft.com/office/drawing/2014/main" id="{17FB8119-A6C3-12B5-2CAB-5605CD9A07E3}"/>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2592334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84DAE-F4F3-458D-B243-559F110FEC77}"/>
              </a:ext>
            </a:extLst>
          </p:cNvPr>
          <p:cNvSpPr>
            <a:spLocks noGrp="1"/>
          </p:cNvSpPr>
          <p:nvPr>
            <p:ph type="title"/>
          </p:nvPr>
        </p:nvSpPr>
        <p:spPr/>
        <p:txBody>
          <a:bodyPr/>
          <a:lstStyle/>
          <a:p>
            <a:r>
              <a:rPr lang="en-US" dirty="0">
                <a:solidFill>
                  <a:schemeClr val="bg1"/>
                </a:solidFill>
              </a:rPr>
              <a:t>General Announcements</a:t>
            </a:r>
          </a:p>
        </p:txBody>
      </p:sp>
      <p:sp>
        <p:nvSpPr>
          <p:cNvPr id="4" name="Slide Number Placeholder 3">
            <a:extLst>
              <a:ext uri="{FF2B5EF4-FFF2-40B4-BE49-F238E27FC236}">
                <a16:creationId xmlns:a16="http://schemas.microsoft.com/office/drawing/2014/main" id="{ADDDC422-FCE7-42C3-9206-384399E053A0}"/>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7</a:t>
            </a:fld>
            <a:endParaRPr lang="en-US" dirty="0">
              <a:solidFill>
                <a:srgbClr val="464646">
                  <a:lumMod val="40000"/>
                  <a:lumOff val="60000"/>
                </a:srgbClr>
              </a:solidFill>
            </a:endParaRPr>
          </a:p>
        </p:txBody>
      </p:sp>
      <p:sp>
        <p:nvSpPr>
          <p:cNvPr id="6" name="TextBox 5">
            <a:extLst>
              <a:ext uri="{FF2B5EF4-FFF2-40B4-BE49-F238E27FC236}">
                <a16:creationId xmlns:a16="http://schemas.microsoft.com/office/drawing/2014/main" id="{76309836-459B-DAFD-02E4-3DEB81E6AC24}"/>
              </a:ext>
            </a:extLst>
          </p:cNvPr>
          <p:cNvSpPr txBox="1"/>
          <p:nvPr/>
        </p:nvSpPr>
        <p:spPr>
          <a:xfrm>
            <a:off x="11491735"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cs typeface="Calibri"/>
              </a:rPr>
              <a:t>JV/SG</a:t>
            </a:r>
          </a:p>
        </p:txBody>
      </p:sp>
      <p:sp>
        <p:nvSpPr>
          <p:cNvPr id="11" name="Content Placeholder 2">
            <a:extLst>
              <a:ext uri="{FF2B5EF4-FFF2-40B4-BE49-F238E27FC236}">
                <a16:creationId xmlns:a16="http://schemas.microsoft.com/office/drawing/2014/main" id="{6CB5B74A-5875-8E8D-D931-85E1D287A44A}"/>
              </a:ext>
            </a:extLst>
          </p:cNvPr>
          <p:cNvSpPr>
            <a:spLocks noGrp="1"/>
          </p:cNvSpPr>
          <p:nvPr>
            <p:ph idx="1"/>
          </p:nvPr>
        </p:nvSpPr>
        <p:spPr>
          <a:xfrm>
            <a:off x="609600" y="1600200"/>
            <a:ext cx="10972800" cy="4525963"/>
          </a:xfrm>
        </p:spPr>
        <p:txBody>
          <a:bodyPr vert="horz" lIns="91440" tIns="45720" rIns="91440" bIns="45720" rtlCol="0" anchor="t">
            <a:normAutofit/>
          </a:bodyPr>
          <a:lstStyle/>
          <a:p>
            <a:r>
              <a:rPr lang="en-US" sz="3600">
                <a:cs typeface="Calibri"/>
              </a:rPr>
              <a:t>Jennifer and Sheilah to make announcements </a:t>
            </a:r>
            <a:endParaRPr lang="en-US" sz="3600" dirty="0">
              <a:cs typeface="Calibri"/>
            </a:endParaRPr>
          </a:p>
        </p:txBody>
      </p:sp>
    </p:spTree>
    <p:extLst>
      <p:ext uri="{BB962C8B-B14F-4D97-AF65-F5344CB8AC3E}">
        <p14:creationId xmlns:p14="http://schemas.microsoft.com/office/powerpoint/2010/main" val="3721833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D7F1F-B3F6-C717-30E7-50B0B872139C}"/>
              </a:ext>
            </a:extLst>
          </p:cNvPr>
          <p:cNvSpPr>
            <a:spLocks noGrp="1"/>
          </p:cNvSpPr>
          <p:nvPr>
            <p:ph type="title"/>
          </p:nvPr>
        </p:nvSpPr>
        <p:spPr/>
        <p:txBody>
          <a:bodyPr/>
          <a:lstStyle/>
          <a:p>
            <a:r>
              <a:rPr lang="en-US" dirty="0">
                <a:solidFill>
                  <a:schemeClr val="bg1"/>
                </a:solidFill>
                <a:cs typeface="Calibri"/>
              </a:rPr>
              <a:t>Guest Speaker: Karen Robitaille</a:t>
            </a:r>
            <a:endParaRPr lang="en-US" dirty="0">
              <a:solidFill>
                <a:schemeClr val="bg1"/>
              </a:solidFill>
            </a:endParaRPr>
          </a:p>
        </p:txBody>
      </p:sp>
      <p:sp>
        <p:nvSpPr>
          <p:cNvPr id="4" name="Slide Number Placeholder 3">
            <a:extLst>
              <a:ext uri="{FF2B5EF4-FFF2-40B4-BE49-F238E27FC236}">
                <a16:creationId xmlns:a16="http://schemas.microsoft.com/office/drawing/2014/main" id="{DDF46CD1-4639-6764-C8AE-FCD2BF3745FB}"/>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8</a:t>
            </a:fld>
            <a:endParaRPr lang="en-US" dirty="0">
              <a:solidFill>
                <a:srgbClr val="464646">
                  <a:lumMod val="40000"/>
                  <a:lumOff val="60000"/>
                </a:srgbClr>
              </a:solidFill>
            </a:endParaRPr>
          </a:p>
        </p:txBody>
      </p:sp>
      <p:sp>
        <p:nvSpPr>
          <p:cNvPr id="7" name="Content Placeholder 6">
            <a:extLst>
              <a:ext uri="{FF2B5EF4-FFF2-40B4-BE49-F238E27FC236}">
                <a16:creationId xmlns:a16="http://schemas.microsoft.com/office/drawing/2014/main" id="{F021E353-8D68-2504-C32C-CBE8697CC406}"/>
              </a:ext>
            </a:extLst>
          </p:cNvPr>
          <p:cNvSpPr>
            <a:spLocks noGrp="1"/>
          </p:cNvSpPr>
          <p:nvPr>
            <p:ph idx="1"/>
          </p:nvPr>
        </p:nvSpPr>
        <p:spPr>
          <a:xfrm>
            <a:off x="592822" y="1448851"/>
            <a:ext cx="10972800" cy="4525963"/>
          </a:xfrm>
        </p:spPr>
        <p:txBody>
          <a:bodyPr vert="horz" lIns="91440" tIns="45720" rIns="91440" bIns="45720" rtlCol="0" anchor="t">
            <a:normAutofit lnSpcReduction="10000"/>
          </a:bodyPr>
          <a:lstStyle/>
          <a:p>
            <a:r>
              <a:rPr lang="en-US" dirty="0">
                <a:ea typeface="+mn-lt"/>
                <a:cs typeface="Calibri"/>
              </a:rPr>
              <a:t>Welcome Karen Robitaille, MSN, MBA, RN, NCSN</a:t>
            </a:r>
            <a:endParaRPr lang="en-US" dirty="0">
              <a:solidFill>
                <a:srgbClr val="0070C0"/>
              </a:solidFill>
              <a:ea typeface="+mn-lt"/>
              <a:cs typeface="Calibri"/>
            </a:endParaRPr>
          </a:p>
          <a:p>
            <a:pPr lvl="1"/>
            <a:r>
              <a:rPr lang="en-US" dirty="0">
                <a:ea typeface="+mn-lt"/>
                <a:cs typeface="Calibri"/>
              </a:rPr>
              <a:t>Director of School Health Services at DPH </a:t>
            </a:r>
            <a:endParaRPr lang="en-US" dirty="0">
              <a:solidFill>
                <a:srgbClr val="0070C0"/>
              </a:solidFill>
              <a:ea typeface="+mn-lt"/>
              <a:cs typeface="Calibri"/>
            </a:endParaRPr>
          </a:p>
          <a:p>
            <a:pPr marL="457200" lvl="1" indent="0">
              <a:buNone/>
            </a:pPr>
            <a:endParaRPr lang="en-US" dirty="0">
              <a:solidFill>
                <a:srgbClr val="000000"/>
              </a:solidFill>
              <a:ea typeface="+mn-lt"/>
              <a:cs typeface="Calibri"/>
            </a:endParaRPr>
          </a:p>
          <a:p>
            <a:r>
              <a:rPr lang="en-US" dirty="0">
                <a:solidFill>
                  <a:srgbClr val="000000"/>
                </a:solidFill>
                <a:ea typeface="+mn-lt"/>
                <a:cs typeface="Calibri"/>
              </a:rPr>
              <a:t>Discussion Format</a:t>
            </a:r>
          </a:p>
          <a:p>
            <a:pPr lvl="1"/>
            <a:r>
              <a:rPr lang="en-US" dirty="0">
                <a:solidFill>
                  <a:srgbClr val="000000"/>
                </a:solidFill>
                <a:ea typeface="+mn-lt"/>
                <a:cs typeface="Calibri"/>
              </a:rPr>
              <a:t>15 minutes: Karen to present background and thoughts </a:t>
            </a:r>
            <a:endParaRPr lang="en-US">
              <a:cs typeface="Calibri"/>
            </a:endParaRPr>
          </a:p>
          <a:p>
            <a:pPr lvl="1"/>
            <a:r>
              <a:rPr lang="en-US" dirty="0">
                <a:solidFill>
                  <a:srgbClr val="000000"/>
                </a:solidFill>
                <a:ea typeface="+mn-lt"/>
                <a:cs typeface="Calibri"/>
              </a:rPr>
              <a:t>30 minutes: Questions and Answers</a:t>
            </a:r>
          </a:p>
          <a:p>
            <a:pPr lvl="2"/>
            <a:r>
              <a:rPr lang="en-US" dirty="0">
                <a:solidFill>
                  <a:srgbClr val="000000"/>
                </a:solidFill>
                <a:ea typeface="+mn-lt"/>
                <a:cs typeface="Calibri"/>
              </a:rPr>
              <a:t>Raise hand</a:t>
            </a:r>
          </a:p>
          <a:p>
            <a:pPr lvl="2"/>
            <a:r>
              <a:rPr lang="en-US" dirty="0">
                <a:solidFill>
                  <a:srgbClr val="000000"/>
                </a:solidFill>
                <a:ea typeface="+mn-lt"/>
                <a:cs typeface="Calibri"/>
              </a:rPr>
              <a:t>Be mindful of the space and time you are taking </a:t>
            </a:r>
          </a:p>
          <a:p>
            <a:pPr lvl="2"/>
            <a:r>
              <a:rPr lang="en-US" dirty="0">
                <a:solidFill>
                  <a:srgbClr val="000000"/>
                </a:solidFill>
                <a:ea typeface="+mn-lt"/>
                <a:cs typeface="Calibri"/>
              </a:rPr>
              <a:t>Foster an open discussion focused on group learning and problem solving </a:t>
            </a:r>
          </a:p>
        </p:txBody>
      </p:sp>
    </p:spTree>
    <p:extLst>
      <p:ext uri="{BB962C8B-B14F-4D97-AF65-F5344CB8AC3E}">
        <p14:creationId xmlns:p14="http://schemas.microsoft.com/office/powerpoint/2010/main" val="2500571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F5C3D-71BA-5090-2FBB-31DCC20CE64C}"/>
              </a:ext>
            </a:extLst>
          </p:cNvPr>
          <p:cNvSpPr>
            <a:spLocks noGrp="1"/>
          </p:cNvSpPr>
          <p:nvPr>
            <p:ph type="title"/>
          </p:nvPr>
        </p:nvSpPr>
        <p:spPr/>
        <p:txBody>
          <a:bodyPr/>
          <a:lstStyle/>
          <a:p>
            <a:r>
              <a:rPr lang="en-US" dirty="0">
                <a:solidFill>
                  <a:schemeClr val="bg1"/>
                </a:solidFill>
                <a:cs typeface="Calibri"/>
              </a:rPr>
              <a:t>Guest Speaker Reflection</a:t>
            </a:r>
            <a:endParaRPr lang="en-US" dirty="0">
              <a:solidFill>
                <a:schemeClr val="bg1"/>
              </a:solidFill>
            </a:endParaRPr>
          </a:p>
        </p:txBody>
      </p:sp>
      <p:sp>
        <p:nvSpPr>
          <p:cNvPr id="3" name="Content Placeholder 2">
            <a:extLst>
              <a:ext uri="{FF2B5EF4-FFF2-40B4-BE49-F238E27FC236}">
                <a16:creationId xmlns:a16="http://schemas.microsoft.com/office/drawing/2014/main" id="{3C2245DA-9AEE-9A68-B2A9-F18A3BD0244A}"/>
              </a:ext>
            </a:extLst>
          </p:cNvPr>
          <p:cNvSpPr>
            <a:spLocks noGrp="1"/>
          </p:cNvSpPr>
          <p:nvPr>
            <p:ph idx="1"/>
          </p:nvPr>
        </p:nvSpPr>
        <p:spPr/>
        <p:txBody>
          <a:bodyPr vert="horz" lIns="91440" tIns="45720" rIns="91440" bIns="45720" rtlCol="0" anchor="t">
            <a:normAutofit/>
          </a:bodyPr>
          <a:lstStyle/>
          <a:p>
            <a:r>
              <a:rPr lang="en-US" dirty="0">
                <a:cs typeface="Calibri"/>
              </a:rPr>
              <a:t>What are people's immediate reactions?</a:t>
            </a:r>
          </a:p>
          <a:p>
            <a:r>
              <a:rPr lang="en-US" dirty="0">
                <a:cs typeface="Calibri"/>
              </a:rPr>
              <a:t>Do we have follow-up items or questions? </a:t>
            </a:r>
          </a:p>
          <a:p>
            <a:r>
              <a:rPr lang="en-US" dirty="0">
                <a:cs typeface="Calibri"/>
              </a:rPr>
              <a:t>How will we incorporate what we heard into the next report?</a:t>
            </a:r>
          </a:p>
          <a:p>
            <a:pPr marL="0" indent="0">
              <a:buNone/>
            </a:pPr>
            <a:endParaRPr lang="en-US" dirty="0">
              <a:cs typeface="Calibri"/>
            </a:endParaRPr>
          </a:p>
        </p:txBody>
      </p:sp>
      <p:sp>
        <p:nvSpPr>
          <p:cNvPr id="4" name="Slide Number Placeholder 3">
            <a:extLst>
              <a:ext uri="{FF2B5EF4-FFF2-40B4-BE49-F238E27FC236}">
                <a16:creationId xmlns:a16="http://schemas.microsoft.com/office/drawing/2014/main" id="{A4D8F798-3022-C6C0-1C7A-A5014515D7E1}"/>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9</a:t>
            </a:fld>
            <a:endParaRPr lang="en-US" dirty="0">
              <a:solidFill>
                <a:srgbClr val="464646">
                  <a:lumMod val="40000"/>
                  <a:lumOff val="60000"/>
                </a:srgbClr>
              </a:solidFill>
            </a:endParaRPr>
          </a:p>
        </p:txBody>
      </p:sp>
    </p:spTree>
    <p:extLst>
      <p:ext uri="{BB962C8B-B14F-4D97-AF65-F5344CB8AC3E}">
        <p14:creationId xmlns:p14="http://schemas.microsoft.com/office/powerpoint/2010/main" val="2661311609"/>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9bc02a0-1bd8-43ac-9b2b-ec81f331de42" xsi:nil="true"/>
    <lcf76f155ced4ddcb4097134ff3c332f xmlns="08471969-c5b6-418d-a1af-62affa6aa65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BA7411FBA9A5C488201D43F66581705" ma:contentTypeVersion="15" ma:contentTypeDescription="Create a new document." ma:contentTypeScope="" ma:versionID="897a4f7c3321f651dae605742c837f7a">
  <xsd:schema xmlns:xsd="http://www.w3.org/2001/XMLSchema" xmlns:xs="http://www.w3.org/2001/XMLSchema" xmlns:p="http://schemas.microsoft.com/office/2006/metadata/properties" xmlns:ns2="08471969-c5b6-418d-a1af-62affa6aa652" xmlns:ns3="09bc02a0-1bd8-43ac-9b2b-ec81f331de42" targetNamespace="http://schemas.microsoft.com/office/2006/metadata/properties" ma:root="true" ma:fieldsID="3b7ec843af82eae5493bf6f1e04d576f" ns2:_="" ns3:_="">
    <xsd:import namespace="08471969-c5b6-418d-a1af-62affa6aa652"/>
    <xsd:import namespace="09bc02a0-1bd8-43ac-9b2b-ec81f331de4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3:SharedWithUsers" minOccurs="0"/>
                <xsd:element ref="ns3:SharedWithDetail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471969-c5b6-418d-a1af-62affa6aa6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ternalName="MediaServiceLocatio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bc02a0-1bd8-43ac-9b2b-ec81f331de42"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dc459d43-3c84-49b5-b632-4e1e23507c68}" ma:internalName="TaxCatchAll" ma:showField="CatchAllData" ma:web="09bc02a0-1bd8-43ac-9b2b-ec81f331de4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0980803-0656-4E85-B519-680B7C44EFBC}">
  <ds:schemaRefs>
    <ds:schemaRef ds:uri="http://schemas.microsoft.com/sharepoint/v3/contenttype/forms"/>
  </ds:schemaRefs>
</ds:datastoreItem>
</file>

<file path=customXml/itemProps2.xml><?xml version="1.0" encoding="utf-8"?>
<ds:datastoreItem xmlns:ds="http://schemas.openxmlformats.org/officeDocument/2006/customXml" ds:itemID="{72DA9BEE-9F3A-43C8-A6FE-07C757C2BC5B}">
  <ds:schemaRefs>
    <ds:schemaRef ds:uri="http://www.w3.org/XML/1998/namespace"/>
    <ds:schemaRef ds:uri="http://schemas.microsoft.com/office/2006/metadata/properties"/>
    <ds:schemaRef ds:uri="http://purl.org/dc/dcmitype/"/>
    <ds:schemaRef ds:uri="http://schemas.microsoft.com/office/infopath/2007/PartnerControls"/>
    <ds:schemaRef ds:uri="http://schemas.microsoft.com/office/2006/documentManagement/types"/>
    <ds:schemaRef ds:uri="http://purl.org/dc/terms/"/>
    <ds:schemaRef ds:uri="http://purl.org/dc/elements/1.1/"/>
    <ds:schemaRef ds:uri="09bc02a0-1bd8-43ac-9b2b-ec81f331de42"/>
    <ds:schemaRef ds:uri="http://schemas.openxmlformats.org/package/2006/metadata/core-properties"/>
    <ds:schemaRef ds:uri="08471969-c5b6-418d-a1af-62affa6aa652"/>
  </ds:schemaRefs>
</ds:datastoreItem>
</file>

<file path=customXml/itemProps3.xml><?xml version="1.0" encoding="utf-8"?>
<ds:datastoreItem xmlns:ds="http://schemas.openxmlformats.org/officeDocument/2006/customXml" ds:itemID="{69879535-6C04-401E-8D01-49EEA65877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471969-c5b6-418d-a1af-62affa6aa652"/>
    <ds:schemaRef ds:uri="09bc02a0-1bd8-43ac-9b2b-ec81f331de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966</Words>
  <Application>Microsoft Macintosh PowerPoint</Application>
  <PresentationFormat>Widescreen</PresentationFormat>
  <Paragraphs>155</Paragraphs>
  <Slides>13</Slides>
  <Notes>12</Notes>
  <HiddenSlides>1</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13</vt:i4>
      </vt:variant>
    </vt:vector>
  </HeadingPairs>
  <TitlesOfParts>
    <vt:vector size="18" baseType="lpstr">
      <vt:lpstr>Arial</vt:lpstr>
      <vt:lpstr>Calibri</vt:lpstr>
      <vt:lpstr>Calibri Light</vt:lpstr>
      <vt:lpstr>Custom Design</vt:lpstr>
      <vt:lpstr>1_Custom Design</vt:lpstr>
      <vt:lpstr>DPH PANDAS/PANS Advisory Council   January 10, 2024 4:00 – 6:00 PM  Please stand by. The meeting will begin shortly. </vt:lpstr>
      <vt:lpstr>Agenda</vt:lpstr>
      <vt:lpstr>Opening Roll Call &amp; Vote</vt:lpstr>
      <vt:lpstr>Meeting Rules</vt:lpstr>
      <vt:lpstr>Statutory Authority</vt:lpstr>
      <vt:lpstr>Aim statement</vt:lpstr>
      <vt:lpstr>General Announcements</vt:lpstr>
      <vt:lpstr>Guest Speaker: Karen Robitaille</vt:lpstr>
      <vt:lpstr>Guest Speaker Reflection</vt:lpstr>
      <vt:lpstr>Future Guest Speakers</vt:lpstr>
      <vt:lpstr>Future Guest Speakers</vt:lpstr>
      <vt:lpstr>Next Steps</vt:lpstr>
      <vt:lpstr>Motion to Adjourn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DPH PANDAS/PANS Advisory Council   January 12, 2022 4:00 – 6:00 PM  Please stand by. The meeting will begin shortly.</dc:title>
  <dc:creator/>
  <cp:lastModifiedBy/>
  <cp:revision>2989</cp:revision>
  <dcterms:created xsi:type="dcterms:W3CDTF">2021-11-11T19:32:07Z</dcterms:created>
  <dcterms:modified xsi:type="dcterms:W3CDTF">2024-01-31T21:12:56Z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0x0101006BA7411FBA9A5C488201D43F66581705</vt:lpwstr>
  </property>
  <property fmtid="{D5CDD505-2E9C-101B-9397-08002B2CF9AE}" pid="3" name="MediaServiceImageTags">
    <vt:lpwstr/>
  </property>
</Properties>
</file>