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71_7B145381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77" r:id="rId6"/>
    <p:sldMasterId id="2147483690" r:id="rId7"/>
    <p:sldMasterId id="2147483648" r:id="rId8"/>
  </p:sldMasterIdLst>
  <p:notesMasterIdLst>
    <p:notesMasterId r:id="rId24"/>
  </p:notesMasterIdLst>
  <p:sldIdLst>
    <p:sldId id="363" r:id="rId9"/>
    <p:sldId id="271" r:id="rId10"/>
    <p:sldId id="330" r:id="rId11"/>
    <p:sldId id="274" r:id="rId12"/>
    <p:sldId id="276" r:id="rId13"/>
    <p:sldId id="278" r:id="rId14"/>
    <p:sldId id="337" r:id="rId15"/>
    <p:sldId id="364" r:id="rId16"/>
    <p:sldId id="365" r:id="rId17"/>
    <p:sldId id="366" r:id="rId18"/>
    <p:sldId id="369" r:id="rId19"/>
    <p:sldId id="370" r:id="rId20"/>
    <p:sldId id="367" r:id="rId21"/>
    <p:sldId id="346" r:id="rId22"/>
    <p:sldId id="26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B8AF7962-B663-3C1E-DAF1-16245FE5FFF7}" name="Benison, Amy (DPH)" initials="BA" userId="S::amy.benison@mass.gov::32fda6db-dc98-4351-8d80-98103646f7a8" providerId="AD"/>
  <p188:author id="{D90C7D7E-4044-D1C3-2871-43D9E56DA753}" name="Goskoski, Madelyn M (DPH)" initials="G(" userId="S::madelyn.m.goskoski@mass.gov::75635fc8-422e-463a-aedc-99fe7b64abc9" providerId="AD"/>
  <p188:author id="{F23BB2D9-06DA-16BE-62C5-EEBBDCC2A427}" name="Sheehy, Lisa (DPH)" initials="SL" userId="S::lisa.sheehy@mass.gov::03863d33-9015-4f9b-b826-a3f807080aed" providerId="AD"/>
  <p188:author id="{983B47F9-0118-CEB4-5117-7FD7A73FF485}" name="Gabovitch, Elaine (DPH)" initials="GE" userId="S::elaine.gabovitch@mass.gov::8d372f58-a77e-484f-9545-67989a42d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60" d="100"/>
          <a:sy n="60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, Karl (EHS)" userId="b8d89c57-85e7-483d-9d63-7aa31cf4d93d" providerId="ADAL" clId="{21045DF9-DC1B-4C94-BEE7-AA65E0C372D4}"/>
    <pc:docChg chg="modSld">
      <pc:chgData name="Woo, Karl (EHS)" userId="b8d89c57-85e7-483d-9d63-7aa31cf4d93d" providerId="ADAL" clId="{21045DF9-DC1B-4C94-BEE7-AA65E0C372D4}" dt="2026-06-02T13:29:54.024" v="0" actId="33553"/>
      <pc:docMkLst>
        <pc:docMk/>
      </pc:docMkLst>
      <pc:sldChg chg="modSp mod">
        <pc:chgData name="Woo, Karl (EHS)" userId="b8d89c57-85e7-483d-9d63-7aa31cf4d93d" providerId="ADAL" clId="{21045DF9-DC1B-4C94-BEE7-AA65E0C372D4}" dt="2026-06-02T13:29:54.024" v="0" actId="33553"/>
        <pc:sldMkLst>
          <pc:docMk/>
          <pc:sldMk cId="2796075570" sldId="363"/>
        </pc:sldMkLst>
        <pc:spChg chg="mod">
          <ac:chgData name="Woo, Karl (EHS)" userId="b8d89c57-85e7-483d-9d63-7aa31cf4d93d" providerId="ADAL" clId="{21045DF9-DC1B-4C94-BEE7-AA65E0C372D4}" dt="2026-06-02T13:29:54.024" v="0" actId="33553"/>
          <ac:spMkLst>
            <pc:docMk/>
            <pc:sldMk cId="2796075570" sldId="363"/>
            <ac:spMk id="4" creationId="{41704B1F-62A4-C87E-3CF0-A5CDFB04221B}"/>
          </ac:spMkLst>
        </pc:spChg>
      </pc:sldChg>
    </pc:docChg>
  </pc:docChgLst>
</pc:chgInfo>
</file>

<file path=ppt/comments/modernComment_171_7B1453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B904AB-1D21-4341-893B-380892E89BE2}" authorId="{D90C7D7E-4044-D1C3-2871-43D9E56DA753}" status="resolved" created="2026-01-12T23:26:35.57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64929665" sldId="369"/>
      <ac:spMk id="3" creationId="{80A022D0-B0B9-870E-F85A-25C8E437754C}"/>
      <ac:txMk cp="1" len="120">
        <ac:context len="263" hash="3040041685"/>
      </ac:txMk>
    </ac:txMkLst>
    <p188:pos x="2494547" y="1411705"/>
    <p188:replyLst>
      <p188:reply id="{3F7B34DD-F373-45AC-957F-AF0F8F343BF9}" authorId="{B8AF7962-B663-3C1E-DAF1-16245FE5FFF7}" created="2026-01-13T15:44:05.296">
        <p188:txBody>
          <a:bodyPr/>
          <a:lstStyle/>
          <a:p>
            <a:r>
              <a:rPr lang="en-US"/>
              <a:t>Thank you!</a:t>
            </a:r>
          </a:p>
        </p188:txBody>
      </p188:reply>
    </p188:replyLst>
    <p188:txBody>
      <a:bodyPr/>
      <a:lstStyle/>
      <a:p>
        <a:r>
          <a:rPr lang="en-US"/>
          <a:t>[@Benison, Amy (DPH)] I tried to add a question from multiple guest speakers!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1-13T15:43:57.062" authorId="{B8AF7962-B663-3C1E-DAF1-16245FE5FFF7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47A1A-4B8C-44CF-8E73-8D0B6F65A909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6B28D8-CD98-4154-A631-787321A3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20000"/>
              </a:spcBef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5:55pm: Thank you</a:t>
            </a:r>
          </a:p>
          <a:p>
            <a:r>
              <a:rPr lang="en-US"/>
              <a:t>Motion to Adjourn</a:t>
            </a:r>
          </a:p>
          <a:p>
            <a:r>
              <a:rPr lang="en-US"/>
              <a:t>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DA3-9202-52F4-7499-605186E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9B34-E3E2-EDD4-A029-E46523C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EB00B-3628-E6AC-541F-1FDB829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BFF3-3646-5594-7448-B880C6C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07D1-08FB-B946-5FB9-16EC77F9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25A1-F6FD-E908-5278-B201F3DA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275C-60DF-6EC8-961E-82D6ED91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FAB-BE3C-F7A6-50CB-F4E06B4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AFE9-E8AC-6598-2E80-0A1F0E418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C65-3968-12C8-3C97-0308AD69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9F96-7540-175F-B018-35A3E3D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0645-B45B-774E-A153-BECC88C9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9FA-C7A8-20CA-3713-2F7149F1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A9B-AE5D-DAF9-C5B0-C396211D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CA8F-6A8C-9140-C987-A378C058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BEA-5486-417B-548C-3CFA0209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831-8A86-0A95-4DB9-1ED8CB95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4C30-638D-0D1A-C197-BA61483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9E0F-757D-E194-AC5F-DEED742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8B4-C2EB-A52C-4D08-D22C0D9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04625-4D3F-29A2-15B8-1A875FED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8322-7B4B-DEE9-7658-561951F7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FBFE-966F-7DED-8653-B81C721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329B-CD69-B821-4054-4B1DC73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B539-A53A-5228-403C-5AE1DB1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04A-E4FA-F1F9-F7B6-0E31B25B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DF-4EDE-11F7-55F3-C31724B9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1BB3-2850-EF8E-F27F-4BCA285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1966-03F6-28EE-6A1D-CCB609E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4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325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6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86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 txBox="1"/>
          <p:nvPr/>
        </p:nvSpPr>
        <p:spPr>
          <a:xfrm>
            <a:off x="11353800" y="6379287"/>
            <a:ext cx="5656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1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6" y="6025661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75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82198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5711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89735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0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93" y="2767670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Presentation Title</a:t>
            </a:r>
          </a:p>
          <a:p>
            <a:pPr lvl="0"/>
            <a:r>
              <a:rPr lang="en-US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93" y="4659309"/>
            <a:ext cx="4797425" cy="469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893" y="5552845"/>
            <a:ext cx="5843587" cy="6955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6" name="Picture 5" descr="Text, logo, company name&#10;&#10;AI-generated content may be incorrect.">
            <a:extLst>
              <a:ext uri="{FF2B5EF4-FFF2-40B4-BE49-F238E27FC236}">
                <a16:creationId xmlns:a16="http://schemas.microsoft.com/office/drawing/2014/main" id="{EAEC6726-A866-0444-9ED7-490F0E282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339" y="510148"/>
            <a:ext cx="2980225" cy="1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: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0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41548"/>
            <a:ext cx="10972800" cy="54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4514"/>
            <a:ext cx="10972800" cy="46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add regular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</p:spTree>
    <p:extLst>
      <p:ext uri="{BB962C8B-B14F-4D97-AF65-F5344CB8AC3E}">
        <p14:creationId xmlns:p14="http://schemas.microsoft.com/office/powerpoint/2010/main" val="3673210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0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level one bullet text. (Add periods if full sentences; no periods needed otherwise.)</a:t>
            </a:r>
          </a:p>
          <a:p>
            <a:pPr lvl="1"/>
            <a:r>
              <a:rPr lang="en-US"/>
              <a:t>Second level bullet text</a:t>
            </a:r>
          </a:p>
          <a:p>
            <a:pPr lvl="2"/>
            <a:r>
              <a:rPr lang="en-US"/>
              <a:t>Third level bullet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: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Header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11" y="1920238"/>
            <a:ext cx="5157787" cy="42976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bullet level one text.</a:t>
            </a:r>
          </a:p>
          <a:p>
            <a:pPr lvl="1"/>
            <a:r>
              <a:rPr lang="en-US"/>
              <a:t>Edit bullet level two text.</a:t>
            </a:r>
          </a:p>
          <a:p>
            <a:pPr lvl="2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Header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/>
              <a:t>Edit bullet level one text.</a:t>
            </a:r>
          </a:p>
          <a:p>
            <a:pPr lvl="1"/>
            <a:r>
              <a:rPr lang="en-US"/>
              <a:t>Edit bullet level two text.</a:t>
            </a:r>
          </a:p>
          <a:p>
            <a:pPr lvl="2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0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96F47-27EC-4DEC-B31C-E3E63F7FB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1034B-732A-43E2-993F-868DF0D2772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009795-B8D9-482E-96A1-D1025E613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5A0BC-7D09-4814-A71B-C90669C6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67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solidFill>
          <a:srgbClr val="00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9108D5-E6A2-E374-F491-40DDE4CC9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49517" y="2228193"/>
            <a:ext cx="81139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F8765F-34CF-EDAB-B5EF-A28E0BDB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39007" y="4703379"/>
            <a:ext cx="81139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E05C00-0C08-7FEC-4EE1-897B5C522B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5886" y="2814637"/>
            <a:ext cx="6032500" cy="12287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Enter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96889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95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0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93" y="2767670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Presentation Title</a:t>
            </a:r>
          </a:p>
          <a:p>
            <a:pPr lvl="0"/>
            <a:r>
              <a:rPr lang="en-US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93" y="4659309"/>
            <a:ext cx="4797425" cy="469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893" y="5552845"/>
            <a:ext cx="5843587" cy="6955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6" name="Picture 5" descr="Text, logo, company name&#10;&#10;AI-generated content may be incorrect.">
            <a:extLst>
              <a:ext uri="{FF2B5EF4-FFF2-40B4-BE49-F238E27FC236}">
                <a16:creationId xmlns:a16="http://schemas.microsoft.com/office/drawing/2014/main" id="{EAEC6726-A866-0444-9ED7-490F0E282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339" y="510148"/>
            <a:ext cx="2980225" cy="1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A511-D1C1-7D28-DBA2-FA71D326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D123-D9E6-A734-A7EC-E4227D0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E2-E8DE-DF5D-1391-1AAB8CD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6686-681D-6EC8-95E7-35F9DA7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4FC6-1ED7-7D22-935F-696110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FC1E-7568-37CF-F478-8664826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A14-8302-1623-57D3-023C090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AEFB-B4C5-6A85-3730-9E84CF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B3A7-1AB6-ED3C-52B4-E59E03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76C-EFF0-39FD-75C4-564E0E60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B3A6-CEAA-25C5-F914-7299B92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926A-BBFA-A7D3-DA9A-DF83586C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F48-699A-E450-DCC6-15ED4AA6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83CB-2122-8AF6-8C61-987CE62C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84F-76E5-4674-2012-FFE5571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3B2-703A-5E8A-03EF-8697CD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48-F9D1-A289-EFBC-1A0F8B6D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19EB-BCC7-561B-B1B8-FC4DAD666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6D1-90D9-AC6D-0C06-3928292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C481-C80C-5E16-8A60-1A1B4A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90A9-FDD4-F147-0788-747114E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A25C-F479-3DB3-988F-811E2196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A8D-588A-7979-AB03-71C6B48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6C5B-DED7-226A-D351-CAF52E2F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C169-0A90-320E-4C22-FAED52E9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99F5-54B0-7DD5-17F8-4F161052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E584-72C9-ABF7-1EC5-69755211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CF0-BCD0-FB51-8708-1FB27E7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48B-2B44-3228-DC24-477E3BBE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9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91103-BA53-5F24-69D2-13247F2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2BB6-0170-3C0E-560D-96BE75EB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E6C5-F384-1261-4FDF-F2C7C7C3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D31F-80C3-F2D7-C589-03C67606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1A0A-9249-92C8-BB92-1A0C1314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67690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53" r:id="rId4"/>
    <p:sldLayoutId id="2147483659" r:id="rId5"/>
    <p:sldLayoutId id="2147483657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1_7B14538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yn.m.goskoski@mas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704B1F-62A4-C87E-3CF0-A5CDFB0422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6188" y="2699589"/>
            <a:ext cx="10148535" cy="36235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DPH PANDAS/PANS Advisory Council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January 14, 2026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4:00 – 6:00 PM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Please stand by. The meeting will begin shortly. 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9AC7-69D8-E816-3C3E-F5676C7F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 for DYS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6306-A68A-3EAF-7F91-6EFA5D9C3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What specific questions do we have for DYS?</a:t>
            </a:r>
          </a:p>
          <a:p>
            <a:pPr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Consider:</a:t>
            </a:r>
          </a:p>
          <a:p>
            <a:pPr lvl="1"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PANDAS/PANS children involved with DYS</a:t>
            </a:r>
          </a:p>
          <a:p>
            <a:pPr lvl="1"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The Council's recommendations</a:t>
            </a:r>
            <a:endParaRPr lang="en-US"/>
          </a:p>
          <a:p>
            <a:pPr lvl="1"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What we have heard from other state agencies</a:t>
            </a:r>
          </a:p>
          <a:p>
            <a:pPr lvl="1">
              <a:spcBef>
                <a:spcPts val="20"/>
              </a:spcBef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012B-72CB-48AA-32A0-02C8B1697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963A0-C32D-FE78-6E62-2214298CD04A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33964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025B1-DBFF-0CE7-04B9-73D3EC1C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23DB-7D0E-057C-9664-CD96C77B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Examples of past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022D0-B0B9-870E-F85A-25C8E437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200">
              <a:solidFill>
                <a:srgbClr val="0563C1"/>
              </a:solidFill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  <a:p>
            <a:pPr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How does MassHealth assist families who have been denied coverage for PANDAS/PANS treatment by their primary insurance? </a:t>
            </a:r>
          </a:p>
          <a:p>
            <a:pPr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Can a family with a child with profound needs access DDS acute services? </a:t>
            </a:r>
          </a:p>
          <a:p>
            <a:pPr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Would your agency be open to training or education opportunities?</a:t>
            </a:r>
          </a:p>
          <a:p>
            <a:pPr marL="0" indent="0">
              <a:spcBef>
                <a:spcPts val="20"/>
              </a:spcBef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C1832-110C-D42F-F0FE-D40E0F673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A8313-2BAE-1688-10FF-2EC3356D38D7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0649296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ABD65-CFA7-E048-079B-E203FD67A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F387-EB28-12E3-5F84-F081693A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Examples of past questions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C031-C92C-287D-E02B-8B169A0D1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200">
              <a:solidFill>
                <a:srgbClr val="0563C1"/>
              </a:solidFill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  <a:p>
            <a:pPr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Does DCF have treatment protocols for children with PANDAS/PANS?</a:t>
            </a:r>
          </a:p>
          <a:p>
            <a:pPr>
              <a:spcBef>
                <a:spcPts val="20"/>
              </a:spcBef>
            </a:pPr>
            <a:r>
              <a:rPr lang="en-US">
                <a:ea typeface="Calibri"/>
                <a:cs typeface="Calibri"/>
              </a:rPr>
              <a:t>How does your agency decide whether a child will continue care with their existing medical providers? Under what circumstances would new providers be chosen?</a:t>
            </a:r>
          </a:p>
          <a:p>
            <a:pPr>
              <a:spcBef>
                <a:spcPts val="20"/>
              </a:spcBef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4E94B-266B-8E1A-ABB7-7B2969B2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E012C-E534-1855-7A6C-1D57536CB18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59303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752-BD33-C845-5B16-AEDD8F68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Shortage of PANDAS/PANS Providers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1BC4-3AEE-2CBB-7126-67C382A3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Consider: </a:t>
            </a:r>
          </a:p>
          <a:p>
            <a:pPr lvl="1"/>
            <a:r>
              <a:rPr lang="en-US">
                <a:ea typeface="+mn-lt"/>
                <a:cs typeface="+mn-lt"/>
              </a:rPr>
              <a:t>What are families experiencing right now?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What feels most challenging about access to care?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What gaps are we seeing across systems?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What would better access look like?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40B9B-8DCA-D333-7E0B-C9D0B6552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AE76-4897-9743-0C92-585127792146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50653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Next Meeting of 2026:</a:t>
            </a:r>
          </a:p>
          <a:p>
            <a:pPr lvl="1"/>
            <a:r>
              <a:rPr lang="en-US" b="1">
                <a:solidFill>
                  <a:schemeClr val="accent1"/>
                </a:solidFill>
                <a:cs typeface="Calibri"/>
              </a:rPr>
              <a:t>Wednesday, March 11, 4-6 PM</a:t>
            </a:r>
            <a:endParaRPr lang="en-US" b="1">
              <a:solidFill>
                <a:schemeClr val="accent1"/>
              </a:solidFill>
              <a:ea typeface="Calibri"/>
              <a:cs typeface="Calibri"/>
            </a:endParaRPr>
          </a:p>
          <a:p>
            <a:pPr lvl="2"/>
            <a:r>
              <a:rPr lang="en-US">
                <a:ea typeface="Calibri"/>
                <a:cs typeface="Calibri"/>
              </a:rPr>
              <a:t>Working to have DYS join us </a:t>
            </a:r>
          </a:p>
          <a:p>
            <a:pPr lvl="1"/>
            <a:r>
              <a:rPr lang="en-US">
                <a:cs typeface="Calibri"/>
              </a:rPr>
              <a:t>Meetings via Zoom 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>
                <a:cs typeface="Calibri"/>
              </a:rPr>
              <a:t>If you need help, please email Maddy </a:t>
            </a:r>
            <a:r>
              <a:rPr lang="en-US" err="1">
                <a:cs typeface="Calibri"/>
              </a:rPr>
              <a:t>Goskoski</a:t>
            </a:r>
            <a:r>
              <a:rPr lang="en-US">
                <a:cs typeface="Calibri"/>
              </a:rPr>
              <a:t> at </a:t>
            </a:r>
            <a:r>
              <a:rPr lang="en-US">
                <a:cs typeface="Calibri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in advance who will find assistance. </a:t>
            </a:r>
            <a:br>
              <a:rPr lang="en-US"/>
            </a:b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Next steps: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Email </a:t>
            </a:r>
            <a:r>
              <a:rPr lang="en-US">
                <a:ea typeface="+mn-lt"/>
                <a:cs typeface="+mn-lt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to get on the March agenda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Anything else?</a:t>
            </a:r>
          </a:p>
          <a:p>
            <a:pPr lvl="1"/>
            <a:r>
              <a:rPr lang="en-US">
                <a:ea typeface="Calibri"/>
                <a:cs typeface="Calibri"/>
              </a:rPr>
              <a:t>Vote to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2BC16-F3AF-0DAB-CBB4-6DEBF75ED5D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67016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 to 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600200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u="sng">
                <a:ea typeface="+mn-lt"/>
                <a:cs typeface="+mn-lt"/>
              </a:rPr>
              <a:t>Welcome:</a:t>
            </a:r>
            <a:r>
              <a:rPr lang="en-US" sz="2800">
                <a:ea typeface="+mn-lt"/>
                <a:cs typeface="+mn-lt"/>
              </a:rPr>
              <a:t> Roll Call &amp; Vote to Approve November Minutes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Announcements:</a:t>
            </a:r>
            <a:r>
              <a:rPr lang="en-US" sz="2800">
                <a:ea typeface="+mn-lt"/>
                <a:cs typeface="+mn-lt"/>
              </a:rPr>
              <a:t> General Announcements &amp; Housekeeping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 Guest Speaker Discussion, DCF</a:t>
            </a:r>
          </a:p>
          <a:p>
            <a:r>
              <a:rPr lang="en-US" sz="2800" u="sng">
                <a:ea typeface="+mn-lt"/>
                <a:cs typeface="+mn-lt"/>
              </a:rPr>
              <a:t>Discussion: </a:t>
            </a:r>
            <a:r>
              <a:rPr lang="en-US" sz="2800">
                <a:ea typeface="+mn-lt"/>
                <a:cs typeface="+mn-lt"/>
              </a:rPr>
              <a:t>Guest Speaker Reflection, DCF</a:t>
            </a: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 Questions for DYS </a:t>
            </a:r>
          </a:p>
          <a:p>
            <a:r>
              <a:rPr lang="en-US" sz="2800" u="sng">
                <a:ea typeface="+mn-lt"/>
                <a:cs typeface="+mn-lt"/>
              </a:rPr>
              <a:t>Discussion</a:t>
            </a:r>
            <a:r>
              <a:rPr lang="en-US" sz="2800">
                <a:ea typeface="+mn-lt"/>
                <a:cs typeface="+mn-lt"/>
              </a:rPr>
              <a:t>: Shortage of PANDAS/PANS Providers</a:t>
            </a:r>
          </a:p>
          <a:p>
            <a:r>
              <a:rPr lang="en-US" sz="2800" u="sng">
                <a:ea typeface="+mn-lt"/>
                <a:cs typeface="+mn-lt"/>
              </a:rPr>
              <a:t>Wrap Up:</a:t>
            </a:r>
            <a:r>
              <a:rPr lang="en-US" sz="2800">
                <a:ea typeface="+mn-lt"/>
                <a:cs typeface="+mn-lt"/>
              </a:rPr>
              <a:t> Next Steps</a:t>
            </a:r>
            <a:endParaRPr lang="en-US" sz="14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Vote:</a:t>
            </a:r>
            <a:r>
              <a:rPr lang="en-US" sz="2800">
                <a:ea typeface="+mn-lt"/>
                <a:cs typeface="+mn-lt"/>
              </a:rPr>
              <a:t> Adjourn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7988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Opening Roll Call &amp;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Attendance </a:t>
            </a:r>
            <a:r>
              <a:rPr lang="en-US" sz="3600" b="1">
                <a:solidFill>
                  <a:schemeClr val="accent1"/>
                </a:solidFill>
              </a:rPr>
              <a:t>roll call</a:t>
            </a:r>
          </a:p>
          <a:p>
            <a:r>
              <a:rPr lang="en-US" sz="3600" b="1">
                <a:solidFill>
                  <a:schemeClr val="accent1"/>
                </a:solidFill>
              </a:rPr>
              <a:t>Vote</a:t>
            </a:r>
            <a:r>
              <a:rPr lang="en-US" sz="3600"/>
              <a:t> to approve Meeting Minutes (November 12, 2025)</a:t>
            </a:r>
            <a:endParaRPr lang="en-US" sz="36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5011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24A-F905-4B7A-92F8-C47680E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594-F6EC-454F-B196-1D724D5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7605"/>
            <a:ext cx="10972800" cy="48633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Open Meeting Law applies:</a:t>
            </a:r>
          </a:p>
          <a:p>
            <a:pPr lvl="1"/>
            <a:r>
              <a:rPr lang="en-US"/>
              <a:t>Cannot use the chat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Texting, emails, etc. are public records</a:t>
            </a:r>
            <a:endParaRPr lang="en-US">
              <a:cs typeface="Calibri"/>
            </a:endParaRPr>
          </a:p>
          <a:p>
            <a:pPr lvl="1"/>
            <a:r>
              <a:rPr lang="en-US"/>
              <a:t>Council member attendance taken to establish quorum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Meetings end if we lose a quorum </a:t>
            </a:r>
            <a:endParaRPr lang="en-US"/>
          </a:p>
          <a:p>
            <a:r>
              <a:rPr lang="en-US"/>
              <a:t>Agenda pre-planned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Cameras on during the meetings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Mute your mic unless you are speaking 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"Raise hand option" to speak</a:t>
            </a:r>
          </a:p>
          <a:p>
            <a:r>
              <a:rPr lang="en-US"/>
              <a:t>Meetings not recorded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1FE1-45E1-43AC-8FA7-DE88211F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DAA3-5942-FB09-0672-A7E1C8F4B4CC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4157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Statutory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Section 26 of Chapter 260 of the Acts of 2020</a:t>
            </a:r>
            <a:r>
              <a:rPr lang="en-US" sz="3600"/>
              <a:t>, or the Health Care Omnibus bill establishes a special advisory council, chaired by the Commissioner of the Department of Public Health, or his designee, to </a:t>
            </a:r>
            <a:r>
              <a:rPr lang="en-US" sz="3600">
                <a:solidFill>
                  <a:srgbClr val="0070C0"/>
                </a:solidFill>
              </a:rPr>
              <a:t>advise the commissioner on research, diagnosis, treatment and education </a:t>
            </a:r>
            <a:r>
              <a:rPr lang="en-US" sz="3600"/>
              <a:t>relating to pediatric autoimmune neuropsychiatric disorder associated with streptococcal infections and pediatric acute neuropsychiatric syndrome (PANDAS/PANS).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8C09-A43A-D774-DE01-70B1C343805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AB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9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B5BD-FA13-4471-8CFC-04B8ABC0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61-7A78-454C-971E-A0ED0447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8" y="1326823"/>
            <a:ext cx="10972800" cy="494159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DPH PANDAS/PANS Advisory Council aims to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advise the DPH Commissioner on research, diagnosis, treatment, and education</a:t>
            </a:r>
            <a:r>
              <a:rPr lang="en-US">
                <a:ea typeface="+mn-lt"/>
                <a:cs typeface="+mn-lt"/>
              </a:rPr>
              <a:t> relating to pediatric autoimmune neuropsychiatric discovered associated with streptococcal infections and pediatric acute neuropsychiatric syndrome (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PANDAS/PANS</a:t>
            </a:r>
            <a:r>
              <a:rPr lang="en-US">
                <a:ea typeface="+mn-lt"/>
                <a:cs typeface="+mn-lt"/>
              </a:rPr>
              <a:t>).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The Advisory Council will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issue a report to the general court annually with recommendations</a:t>
            </a:r>
            <a:r>
              <a:rPr lang="en-US">
                <a:ea typeface="+mn-lt"/>
                <a:cs typeface="+mn-lt"/>
              </a:rPr>
              <a:t> concerning: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Practice guidelines for the diagnosis and treatment</a:t>
            </a:r>
            <a:r>
              <a:rPr lang="en-US">
                <a:ea typeface="+mn-lt"/>
                <a:cs typeface="+mn-lt"/>
              </a:rPr>
              <a:t> of the disorder and syndrome;</a:t>
            </a:r>
          </a:p>
          <a:p>
            <a:r>
              <a:rPr lang="en-US">
                <a:ea typeface="+mn-lt"/>
                <a:cs typeface="+mn-lt"/>
              </a:rPr>
              <a:t>Development of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screening protocols</a:t>
            </a:r>
            <a:r>
              <a:rPr lang="en-US">
                <a:ea typeface="+mn-lt"/>
                <a:cs typeface="+mn-lt"/>
              </a:rPr>
              <a:t>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Mechanisms to increase clinical awareness and education</a:t>
            </a:r>
            <a:r>
              <a:rPr lang="en-US">
                <a:ea typeface="+mn-lt"/>
                <a:cs typeface="+mn-lt"/>
              </a:rPr>
              <a:t> regarding the disorder and syndrome among physicians, including pediatricians, school-based health centers and providers of mental health services;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Outreach to educators and parents to increase awareness</a:t>
            </a:r>
            <a:r>
              <a:rPr lang="en-US">
                <a:ea typeface="+mn-lt"/>
                <a:cs typeface="+mn-lt"/>
              </a:rPr>
              <a:t> of the disorder and syndrome; and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Development of a network of volunteer experts </a:t>
            </a:r>
            <a:r>
              <a:rPr lang="en-US">
                <a:ea typeface="+mn-lt"/>
                <a:cs typeface="+mn-lt"/>
              </a:rPr>
              <a:t>on the diagnosis and treatment of the disorder and syndrome. (From Section 26 of Chapter 260 of the Acts of 2020).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8176-5106-4077-A9A8-82004187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232-DF49-7DF7-ACB9-499C484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E45-5D55-9681-C8EF-32E50170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566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Does anyone have any announcements?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5EF3-9402-795B-7C1E-358A1FD3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26949-1AC9-02EC-913F-2F8C23D4930A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198349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4461-FA2C-A606-67F3-360F3507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Guest Speaker Discussion, DCF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0F72-B4A9-5ABC-3D93-7C24B6F9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Welcome Dr. Eileen M. Costello, MD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Medical Director, Health and Medical Service Team MA Department of Children and Families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Clinical Professor of Pediatrics, Chobanian &amp; Avedisian School of Medicine Boston University</a:t>
            </a:r>
            <a:endParaRPr lang="en-US">
              <a:ea typeface="Calibri"/>
              <a:cs typeface="Calibri"/>
            </a:endParaRPr>
          </a:p>
          <a:p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6BE84-64B5-EBCA-45EE-1C2888360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70466-D7BE-69FC-ED37-92933A98F2BF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0394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AD56-C370-24C4-2BB4-8D7649C0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Guest Speaker Reflection, DCF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6358-6A94-7FEF-BD24-722AF556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>
                <a:ea typeface="+mn-lt"/>
                <a:cs typeface="+mn-lt"/>
              </a:rPr>
              <a:t>Related to the 2024 report, did Dr. Costello share anything: </a:t>
            </a:r>
          </a:p>
          <a:p>
            <a:pPr lvl="1">
              <a:spcBef>
                <a:spcPts val="1400"/>
              </a:spcBef>
            </a:pPr>
            <a:r>
              <a:rPr lang="en-US">
                <a:ea typeface="+mn-lt"/>
                <a:cs typeface="+mn-lt"/>
              </a:rPr>
              <a:t>That supports it? </a:t>
            </a:r>
          </a:p>
          <a:p>
            <a:pPr lvl="1">
              <a:spcBef>
                <a:spcPts val="1400"/>
              </a:spcBef>
            </a:pPr>
            <a:r>
              <a:rPr lang="en-US">
                <a:ea typeface="+mn-lt"/>
                <a:cs typeface="+mn-lt"/>
              </a:rPr>
              <a:t>That contradicts it? </a:t>
            </a:r>
          </a:p>
          <a:p>
            <a:pPr marL="228600" indent="-228600"/>
            <a:r>
              <a:rPr lang="en-US">
                <a:ea typeface="+mn-lt"/>
                <a:cs typeface="+mn-lt"/>
              </a:rPr>
              <a:t>Do you have follow-up questions for DCF?  </a:t>
            </a:r>
          </a:p>
          <a:p>
            <a:pPr marL="228600" indent="-228600"/>
            <a:r>
              <a:rPr lang="en-US">
                <a:ea typeface="+mn-lt"/>
                <a:cs typeface="+mn-lt"/>
              </a:rPr>
              <a:t>Do you have any recommendations for the 2026 next report?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4E4A2-CB8A-9C74-821A-26FB91147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21436-5551-D309-BECF-9D9E2C2FD6EE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7864754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DE3ED5FD-25C8-DA43-9EA8-CADCD569E73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7A9E8FA0-3033-2140-955C-E973E6C53C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00D5DA5E-B775-8249-B3F5-D576C208A3AB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rgbClr val="032E53"/>
      </a:dk1>
      <a:lt1>
        <a:sysClr val="window" lastClr="FFFFFF"/>
      </a:lt1>
      <a:dk2>
        <a:srgbClr val="005994"/>
      </a:dk2>
      <a:lt2>
        <a:srgbClr val="ECECEC"/>
      </a:lt2>
      <a:accent1>
        <a:srgbClr val="92CAD6"/>
      </a:accent1>
      <a:accent2>
        <a:srgbClr val="F2BC1A"/>
      </a:accent2>
      <a:accent3>
        <a:srgbClr val="F68D29"/>
      </a:accent3>
      <a:accent4>
        <a:srgbClr val="680A1D"/>
      </a:accent4>
      <a:accent5>
        <a:srgbClr val="388557"/>
      </a:accent5>
      <a:accent6>
        <a:srgbClr val="FFFFFF"/>
      </a:accent6>
      <a:hlink>
        <a:srgbClr val="757070"/>
      </a:hlink>
      <a:folHlink>
        <a:srgbClr val="3A3838"/>
      </a:folHlink>
    </a:clrScheme>
    <a:fontScheme name="Custom DPH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-PPT-Template.pptx" id="{96C2E639-D294-4220-9985-8E2F7284829E}" vid="{6F8A1C8D-C38C-43CD-AF9D-6986CE62D25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411FBA9A5C488201D43F66581705" ma:contentTypeVersion="16" ma:contentTypeDescription="Create a new document." ma:contentTypeScope="" ma:versionID="4b3fba8d748d79d1bf5b80d0388208ac">
  <xsd:schema xmlns:xsd="http://www.w3.org/2001/XMLSchema" xmlns:xs="http://www.w3.org/2001/XMLSchema" xmlns:p="http://schemas.microsoft.com/office/2006/metadata/properties" xmlns:ns2="08471969-c5b6-418d-a1af-62affa6aa652" xmlns:ns3="09bc02a0-1bd8-43ac-9b2b-ec81f331de42" targetNamespace="http://schemas.microsoft.com/office/2006/metadata/properties" ma:root="true" ma:fieldsID="2a0d2d1f830e45ef813ef31b496e400e" ns2:_="" ns3:_="">
    <xsd:import namespace="08471969-c5b6-418d-a1af-62affa6aa652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71969-c5b6-418d-a1af-62affa6aa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459d43-3c84-49b5-b632-4e1e23507c68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bc02a0-1bd8-43ac-9b2b-ec81f331de42" xsi:nil="true"/>
    <lcf76f155ced4ddcb4097134ff3c332f xmlns="08471969-c5b6-418d-a1af-62affa6aa6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980803-0656-4E85-B519-680B7C44E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D5457-A527-4267-BA1E-260D3F3094DB}">
  <ds:schemaRefs>
    <ds:schemaRef ds:uri="08471969-c5b6-418d-a1af-62affa6aa652"/>
    <ds:schemaRef ds:uri="09bc02a0-1bd8-43ac-9b2b-ec81f331de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DA9BEE-9F3A-43C8-A6FE-07C757C2BC5B}">
  <ds:schemaRefs>
    <ds:schemaRef ds:uri="08471969-c5b6-418d-a1af-62affa6aa652"/>
    <ds:schemaRef ds:uri="09bc02a0-1bd8-43ac-9b2b-ec81f331de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768</Words>
  <Application>Microsoft Office PowerPoint</Application>
  <PresentationFormat>Widescreen</PresentationFormat>
  <Paragraphs>122</Paragraphs>
  <Slides>15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Avenir Black</vt:lpstr>
      <vt:lpstr>Avenir Book</vt:lpstr>
      <vt:lpstr>Calibri</vt:lpstr>
      <vt:lpstr>Calibri Light</vt:lpstr>
      <vt:lpstr>Courier New</vt:lpstr>
      <vt:lpstr>Franklin Gothic Book</vt:lpstr>
      <vt:lpstr>Segoe</vt:lpstr>
      <vt:lpstr>Segoe UI</vt:lpstr>
      <vt:lpstr>Segoe UI Semibold</vt:lpstr>
      <vt:lpstr>Wingdings</vt:lpstr>
      <vt:lpstr>Custom Design</vt:lpstr>
      <vt:lpstr>1_Custom Design</vt:lpstr>
      <vt:lpstr>Office Theme</vt:lpstr>
      <vt:lpstr>2_Custom Design</vt:lpstr>
      <vt:lpstr>Office Theme</vt:lpstr>
      <vt:lpstr>DPH PANDAS/PANS Advisory Council   January 14, 2026 4:00 – 6:00 PM  Please stand by. The meeting will begin shortly. </vt:lpstr>
      <vt:lpstr>Agenda</vt:lpstr>
      <vt:lpstr>Opening Roll Call &amp; Vote</vt:lpstr>
      <vt:lpstr>Meeting Rules</vt:lpstr>
      <vt:lpstr>Statutory Authority</vt:lpstr>
      <vt:lpstr>Aim statement</vt:lpstr>
      <vt:lpstr>General Announcements</vt:lpstr>
      <vt:lpstr>Guest Speaker Discussion, DCF</vt:lpstr>
      <vt:lpstr>Guest Speaker Reflection, DCF</vt:lpstr>
      <vt:lpstr>Questions for DYS</vt:lpstr>
      <vt:lpstr>Examples of past questions</vt:lpstr>
      <vt:lpstr>Examples of past questions continued</vt:lpstr>
      <vt:lpstr>Shortage of PANDAS/PANS Providers </vt:lpstr>
      <vt:lpstr>Next Steps</vt:lpstr>
      <vt:lpstr>Motion to Adjourn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madelyngoskoski@gmail.com</dc:creator>
  <cp:lastModifiedBy>Woo, Karl (EHS)</cp:lastModifiedBy>
  <cp:revision>2</cp:revision>
  <dcterms:created xsi:type="dcterms:W3CDTF">2025-07-28T20:16:02Z</dcterms:created>
  <dcterms:modified xsi:type="dcterms:W3CDTF">2026-06-02T13:30:03Z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0x0101006BA7411FBA9A5C488201D43F66581705</vt:lpwstr>
  </property>
  <property fmtid="{D5CDD505-2E9C-101B-9397-08002B2CF9AE}" pid="3" name="MediaServiceImageTags">
    <vt:lpwstr/>
  </property>
</Properties>
</file>