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modernComment_171_7B145381.xml" ContentType="application/vnd.ms-powerpoint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65" r:id="rId5"/>
    <p:sldMasterId id="2147483677" r:id="rId6"/>
    <p:sldMasterId id="2147483690" r:id="rId7"/>
    <p:sldMasterId id="2147483648" r:id="rId8"/>
  </p:sldMasterIdLst>
  <p:notesMasterIdLst>
    <p:notesMasterId r:id="rId24"/>
  </p:notesMasterIdLst>
  <p:sldIdLst>
    <p:sldId id="363" r:id="rId9"/>
    <p:sldId id="271" r:id="rId10"/>
    <p:sldId id="330" r:id="rId11"/>
    <p:sldId id="274" r:id="rId12"/>
    <p:sldId id="276" r:id="rId13"/>
    <p:sldId id="278" r:id="rId14"/>
    <p:sldId id="337" r:id="rId15"/>
    <p:sldId id="364" r:id="rId16"/>
    <p:sldId id="365" r:id="rId17"/>
    <p:sldId id="366" r:id="rId18"/>
    <p:sldId id="369" r:id="rId19"/>
    <p:sldId id="370" r:id="rId20"/>
    <p:sldId id="367" r:id="rId21"/>
    <p:sldId id="346" r:id="rId22"/>
    <p:sldId id="267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B8AF7962-B663-3C1E-DAF1-16245FE5FFF7}" name="Benison, Amy (DPH)" initials="BA" userId="S::amy.benison@mass.gov::32fda6db-dc98-4351-8d80-98103646f7a8" providerId="AD"/>
  <p188:author id="{D90C7D7E-4044-D1C3-2871-43D9E56DA753}" name="Goskoski, Madelyn M (DPH)" initials="G(" userId="S::madelyn.m.goskoski@mass.gov::75635fc8-422e-463a-aedc-99fe7b64abc9" providerId="AD"/>
  <p188:author id="{F23BB2D9-06DA-16BE-62C5-EEBBDCC2A427}" name="Sheehy, Lisa (DPH)" initials="SL" userId="S::lisa.sheehy@mass.gov::03863d33-9015-4f9b-b826-a3f807080aed" providerId="AD"/>
  <p188:author id="{983B47F9-0118-CEB4-5117-7FD7A73FF485}" name="Gabovitch, Elaine (DPH)" initials="GE" userId="S::elaine.gabovitch@mass.gov::8d372f58-a77e-484f-9545-67989a42df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 snapToGrid="0">
      <p:cViewPr varScale="1">
        <p:scale>
          <a:sx n="60" d="100"/>
          <a:sy n="60" d="100"/>
        </p:scale>
        <p:origin x="7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o, Karl (EHS)" userId="b8d89c57-85e7-483d-9d63-7aa31cf4d93d" providerId="ADAL" clId="{21045DF9-DC1B-4C94-BEE7-AA65E0C372D4}"/>
    <pc:docChg chg="modSld">
      <pc:chgData name="Woo, Karl (EHS)" userId="b8d89c57-85e7-483d-9d63-7aa31cf4d93d" providerId="ADAL" clId="{21045DF9-DC1B-4C94-BEE7-AA65E0C372D4}" dt="2026-06-02T13:29:54.024" v="0" actId="33553"/>
      <pc:docMkLst>
        <pc:docMk/>
      </pc:docMkLst>
      <pc:sldChg chg="modSp mod">
        <pc:chgData name="Woo, Karl (EHS)" userId="b8d89c57-85e7-483d-9d63-7aa31cf4d93d" providerId="ADAL" clId="{21045DF9-DC1B-4C94-BEE7-AA65E0C372D4}" dt="2026-06-02T13:29:54.024" v="0" actId="33553"/>
        <pc:sldMkLst>
          <pc:docMk/>
          <pc:sldMk cId="2796075570" sldId="363"/>
        </pc:sldMkLst>
        <pc:spChg chg="mod">
          <ac:chgData name="Woo, Karl (EHS)" userId="b8d89c57-85e7-483d-9d63-7aa31cf4d93d" providerId="ADAL" clId="{21045DF9-DC1B-4C94-BEE7-AA65E0C372D4}" dt="2026-06-02T13:29:54.024" v="0" actId="33553"/>
          <ac:spMkLst>
            <pc:docMk/>
            <pc:sldMk cId="2796075570" sldId="363"/>
            <ac:spMk id="4" creationId="{41704B1F-62A4-C87E-3CF0-A5CDFB04221B}"/>
          </ac:spMkLst>
        </pc:spChg>
      </pc:sldChg>
    </pc:docChg>
  </pc:docChgLst>
</pc:chgInfo>
</file>

<file path=ppt/comments/modernComment_171_7B14538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BB904AB-1D21-4341-893B-380892E89BE2}" authorId="{D90C7D7E-4044-D1C3-2871-43D9E56DA753}" status="resolved" created="2026-01-12T23:26:35.572" complete="10000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064929665" sldId="369"/>
      <ac:spMk id="3" creationId="{80A022D0-B0B9-870E-F85A-25C8E437754C}"/>
      <ac:txMk cp="1" len="120">
        <ac:context len="263" hash="3040041685"/>
      </ac:txMk>
    </ac:txMkLst>
    <p188:pos x="2494547" y="1411705"/>
    <p188:replyLst>
      <p188:reply id="{3F7B34DD-F373-45AC-957F-AF0F8F343BF9}" authorId="{B8AF7962-B663-3C1E-DAF1-16245FE5FFF7}" created="2026-01-13T15:44:05.296">
        <p188:txBody>
          <a:bodyPr/>
          <a:lstStyle/>
          <a:p>
            <a:r>
              <a:rPr lang="en-US"/>
              <a:t>Thank you!</a:t>
            </a:r>
          </a:p>
        </p188:txBody>
      </p188:reply>
    </p188:replyLst>
    <p188:txBody>
      <a:bodyPr/>
      <a:lstStyle/>
      <a:p>
        <a:r>
          <a:rPr lang="en-US"/>
          <a:t>[@Benison, Amy (DPH)] I tried to add a question from multiple guest speakers!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1-13T15:43:57.062" authorId="{B8AF7962-B663-3C1E-DAF1-16245FE5FFF7}"/>
          </p223:rxn>
        </p223:reaction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8547A1A-4B8C-44CF-8E73-8D0B6F65A909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96B28D8-CD98-4154-A631-787321A3B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921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17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Bef>
                <a:spcPct val="20000"/>
              </a:spcBef>
              <a:buFont typeface="Arial"/>
              <a:buChar char="•"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085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65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91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06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17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06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6B28D8-CD98-4154-A631-787321A3B0E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447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By 5:55pm: Thank you</a:t>
            </a:r>
          </a:p>
          <a:p>
            <a:r>
              <a:rPr lang="en-US"/>
              <a:t>Motion to Adjourn</a:t>
            </a:r>
          </a:p>
          <a:p>
            <a:r>
              <a:rPr lang="en-US"/>
              <a:t>Vote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82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2945705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11299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4376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5144" y="2130425"/>
            <a:ext cx="8492455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C38585-9175-5F41-B983-E626A8B41D81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01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BF16A-46A2-2C4D-B679-429BA6325698}"/>
              </a:ext>
            </a:extLst>
          </p:cNvPr>
          <p:cNvSpPr txBox="1"/>
          <p:nvPr userDrawn="1"/>
        </p:nvSpPr>
        <p:spPr>
          <a:xfrm>
            <a:off x="1768625" y="173753"/>
            <a:ext cx="1042337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</a:rPr>
              <a:t>  Massachusetts Department of Public Health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E6C06E-03B8-7949-8144-A02BF1F0C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511" y="0"/>
            <a:ext cx="1185447" cy="248749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76753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r Thank You Slide : Traditional Logo">
    <p:bg>
      <p:bgPr>
        <a:solidFill>
          <a:srgbClr val="0059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1722467-00D5-48C4-A0E3-DBA0E54CD4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1893" y="2767670"/>
            <a:ext cx="10440537" cy="13737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400" b="1" i="0">
                <a:solidFill>
                  <a:schemeClr val="bg1"/>
                </a:solidFill>
                <a:latin typeface="Avenir Black" panose="020005030200000200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Presentation Title</a:t>
            </a:r>
          </a:p>
          <a:p>
            <a:pPr lvl="0"/>
            <a:r>
              <a:rPr lang="en-US"/>
              <a:t>or Closing Contact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F0FA26E-40B5-44FF-A084-1554D187A6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893" y="4659309"/>
            <a:ext cx="4797425" cy="4693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000" b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Date, Year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DDB5EC3-5D37-4757-9A9B-5A9AF30AC5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893" y="5552845"/>
            <a:ext cx="5843587" cy="695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Presenter</a:t>
            </a:r>
            <a:br>
              <a:rPr lang="en-US"/>
            </a:br>
            <a:r>
              <a:rPr lang="en-US"/>
              <a:t>Title</a:t>
            </a:r>
          </a:p>
        </p:txBody>
      </p:sp>
      <p:pic>
        <p:nvPicPr>
          <p:cNvPr id="6" name="Picture 5" descr="Text, logo, company name&#10;&#10;AI-generated content may be incorrect.">
            <a:extLst>
              <a:ext uri="{FF2B5EF4-FFF2-40B4-BE49-F238E27FC236}">
                <a16:creationId xmlns:a16="http://schemas.microsoft.com/office/drawing/2014/main" id="{EAEC6726-A866-0444-9ED7-490F0E2826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5339" y="510148"/>
            <a:ext cx="2980225" cy="166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818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BA511-D1C1-7D28-DBA2-FA71D326B0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AED123-D9E6-A734-A7EC-E4227D01FD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60FE2-E8DE-DF5D-1391-1AAB8CDFE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536686-681D-6EC8-95E7-35F9DA7E7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44FC6-1ED7-7D22-935F-69611065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91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EFC1E-7568-37CF-F478-86648266E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F85A14-8302-1623-57D3-023C09079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EAEFB-B4C5-6A85-3730-9E84CF362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8B3A7-1AB6-ED3C-52B4-E59E03EB0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B1676C-EFF0-39FD-75C4-564E0E608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39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AB3A6-CEAA-25C5-F914-7299B923B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9926A-BBFA-A7D3-DA9A-DF83586CC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74F48-699A-E450-DCC6-15ED4AA61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483CB-2122-8AF6-8C61-987CE62CF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5F84F-76E5-4674-2012-FFE5571D2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235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9A3B2-703A-5E8A-03EF-8697CDD58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BA748-F9D1-A289-EFBC-1A0F8B6D0A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3219EB-BCC7-561B-B1B8-FC4DAD666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196D1-90D9-AC6D-0C06-392829272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5C481-C80C-5E16-8A60-1A1B4A2A9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390A9-FDD4-F147-0788-747114E5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76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8A25C-F479-3DB3-988F-811E21963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EFA8D-588A-7979-AB03-71C6B484A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496C5B-DED7-226A-D351-CAF52E2F70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1CC169-0A90-320E-4C22-FAED52E9EE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0199F5-54B0-7DD5-17F8-4F161052CE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73E584-72C9-ABF7-1EC5-69755211F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87FCF0-BCD0-FB51-8708-1FB27E7D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51748B-2B44-3228-DC24-477E3BBE1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14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4DA3-9202-52F4-7499-605186EB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4B9B34-E3E2-EDD4-A029-E46523CCA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5EB00B-3628-E6AC-541F-1FDB82999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97BFF3-3646-5594-7448-B880C6C6A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26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307D1-08FB-B946-5FB9-16EC77F93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6225A1-F6FD-E908-5278-B201F3DA1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F275C-60DF-6EC8-961E-82D6ED91C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99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A5FAB-BE3C-F7A6-50CB-F4E06B444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9AFE9-E8AC-6598-2E80-0A1F0E418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CFC65-3968-12C8-3C97-0308AD693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BD9F96-7540-175F-B018-35A3E3D5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30645-B45B-774E-A153-BECC88C9A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609FA-C7A8-20CA-3713-2F7149F17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4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DEA9B-AE5D-DAF9-C5B0-C396211D6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8FCA8F-6A8C-9140-C987-A378C058BC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40BEA-5486-417B-548C-3CFA020907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F6E831-8A86-0A95-4DB9-1ED8CB954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D74C30-638D-0D1A-C197-BA61483A6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79E0F-757D-E194-AC5F-DEED742BD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07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4D8B4-C2EB-A52C-4D08-D22C0D934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604625-4D3F-29A2-15B8-1A875FEDD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D8322-7B4B-DEE9-7658-561951F7F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CFBFE-966F-7DED-8653-B81C72137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4329B-CD69-B821-4054-4B1DC7302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356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55B539-A53A-5228-403C-5AE1DB1B6F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1F04A-E4FA-F1F9-F7B6-0E31B25B0A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508DF-4EDE-11F7-55F3-C31724B9A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41BB3-2850-EF8E-F27F-4BCA285B3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C1966-03F6-28EE-6A1D-CCB609EB5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527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73A13FDB-6B12-D57B-937C-FDCC340F7D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A9C25D-EF20-84AD-D14D-2061BB41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838" y="690351"/>
            <a:ext cx="8631677" cy="19282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 b="1" i="0" spc="-3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pple Symbols" panose="02000000000000000000" pitchFamily="2" charset="-79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7F9B5-9E18-407C-4D11-7AC3882D7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838" y="4855099"/>
            <a:ext cx="6770451" cy="139105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3647B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27C03EFA-A152-4539-22F6-1D780DB54F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97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5A72-E2F7-0E3B-0DDA-8AEE476C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984"/>
            <a:ext cx="10515600" cy="405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D8D37926-3C4B-41C8-EFDB-911300C2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223426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924193-02B9-9810-A50A-C323F20B0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112"/>
            <a:ext cx="12192000" cy="6858000"/>
          </a:xfrm>
          <a:prstGeom prst="rect">
            <a:avLst/>
          </a:prstGeom>
        </p:spPr>
      </p:pic>
      <p:pic>
        <p:nvPicPr>
          <p:cNvPr id="7" name="Picture 6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BD671DD8-DB66-3B92-A1B6-23D8B89C2A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A35BE-2442-7C64-032F-EEC3B8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525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spc="-15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8DA3C-9A4F-10ED-C6D4-40AC09EDE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12387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65D87-AFBC-843E-1CA6-0F0D9EB66B62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C97040BC-7CEF-FBD5-14E8-B96311C9FE3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815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5C14D-8924-F22D-FF6C-1CEECDCEA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48EB7-DF60-9429-B7C4-F17C2FD19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09305E6D-E633-8F98-0EDC-7F3C0166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09144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7D04F-CFDA-AB0A-0CB3-633767A38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09863"/>
            <a:ext cx="5157787" cy="6759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417A7-92FA-2590-1532-B39F1253F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61535"/>
            <a:ext cx="5157787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583ECC-3794-AE5F-27B5-A74B4DEC7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09863"/>
            <a:ext cx="5183188" cy="675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E5DA7-1D14-860C-86DA-E26B78A6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61535"/>
            <a:ext cx="5183188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AA033EDD-4130-6D25-944B-3C4E62F0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-15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643252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FE5DF1-48AB-E0EB-F43E-6ACA748D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C1C0FFF0-5075-CF61-E3DA-7EA0ED407C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A7959-19EC-57EE-7E3C-D0AA505D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157"/>
            <a:ext cx="10515600" cy="10936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CF7B-22B6-6253-4D64-9AD634D23090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5996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0BC1E5-8CCE-BA2E-FCAF-D803E35C5BB4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  <p:pic>
        <p:nvPicPr>
          <p:cNvPr id="5" name="Picture 4" descr="A picture containing fog, screenshot, blur&#10;&#10;Description automatically generated">
            <a:extLst>
              <a:ext uri="{FF2B5EF4-FFF2-40B4-BE49-F238E27FC236}">
                <a16:creationId xmlns:a16="http://schemas.microsoft.com/office/drawing/2014/main" id="{7439D200-687F-1A35-0FE3-6C8A886934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C54FC1CB-AE67-CB1C-35FD-36F5211323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24033" y="6133786"/>
            <a:ext cx="2642822" cy="5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5764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C98BCF38-2DC6-B6A1-4F78-590B1BDDE2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0DFDD0-A0F2-83DC-8B7C-F0E01957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7D2E1-E1A8-E3A2-FBE0-B7BCE986D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E9988-0A31-7185-4BB3-3C4229E09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D28B3D-8AA7-7411-73DB-702ACCECC36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5267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screenshot, envelope, stationary&#10;&#10;Description automatically generated">
            <a:extLst>
              <a:ext uri="{FF2B5EF4-FFF2-40B4-BE49-F238E27FC236}">
                <a16:creationId xmlns:a16="http://schemas.microsoft.com/office/drawing/2014/main" id="{342569E2-6A72-3DCA-A745-FF35C7E6ED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7FD8C-2415-7AF2-D9F7-2FD9A5E45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5B6969-06CB-5136-72BE-7F36D660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5190A3B-C978-9A37-3EC2-7DD786CF8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551DB3-822F-D681-37C0-3180279A107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8923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The ESE logo.">
            <a:extLst>
              <a:ext uri="{FF2B5EF4-FFF2-40B4-BE49-F238E27FC236}">
                <a16:creationId xmlns:a16="http://schemas.microsoft.com/office/drawing/2014/main" id="{C0409D6F-5022-4C54-A665-4417B8EF04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7316" y="5630644"/>
            <a:ext cx="2417368" cy="1175641"/>
          </a:xfrm>
          <a:prstGeom prst="rect">
            <a:avLst/>
          </a:prstGeom>
        </p:spPr>
      </p:pic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7D512A3C-1A6C-4890-AAF3-6E19AD2E7913}"/>
              </a:ext>
            </a:extLst>
          </p:cNvPr>
          <p:cNvSpPr/>
          <p:nvPr userDrawn="1"/>
        </p:nvSpPr>
        <p:spPr>
          <a:xfrm>
            <a:off x="0" y="1233722"/>
            <a:ext cx="12192000" cy="258847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 descr="Colored background box.">
            <a:extLst>
              <a:ext uri="{FF2B5EF4-FFF2-40B4-BE49-F238E27FC236}">
                <a16:creationId xmlns:a16="http://schemas.microsoft.com/office/drawing/2014/main" id="{72CE4073-084A-4342-853D-A4762D8A1AC4}"/>
              </a:ext>
            </a:extLst>
          </p:cNvPr>
          <p:cNvSpPr/>
          <p:nvPr userDrawn="1"/>
        </p:nvSpPr>
        <p:spPr>
          <a:xfrm>
            <a:off x="0" y="3822199"/>
            <a:ext cx="12192000" cy="1249421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769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-one column numbering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The star in the ESE logo">
            <a:extLst>
              <a:ext uri="{FF2B5EF4-FFF2-40B4-BE49-F238E27FC236}">
                <a16:creationId xmlns:a16="http://schemas.microsoft.com/office/drawing/2014/main" id="{0A84CDFA-79F7-4BA0-98A7-CE6AD7E69B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8317">
            <a:off x="10844110" y="6132352"/>
            <a:ext cx="756578" cy="778194"/>
          </a:xfrm>
          <a:prstGeom prst="rect">
            <a:avLst/>
          </a:prstGeom>
        </p:spPr>
      </p:pic>
      <p:sp>
        <p:nvSpPr>
          <p:cNvPr id="7" name="矩形 6" descr="Colored background box.">
            <a:extLst>
              <a:ext uri="{FF2B5EF4-FFF2-40B4-BE49-F238E27FC236}">
                <a16:creationId xmlns:a16="http://schemas.microsoft.com/office/drawing/2014/main" id="{A875BDB0-8CE9-4FCF-818B-C21A2BF5A21B}"/>
              </a:ext>
            </a:extLst>
          </p:cNvPr>
          <p:cNvSpPr/>
          <p:nvPr userDrawn="1"/>
        </p:nvSpPr>
        <p:spPr>
          <a:xfrm>
            <a:off x="0" y="212726"/>
            <a:ext cx="250371" cy="832304"/>
          </a:xfrm>
          <a:prstGeom prst="rect">
            <a:avLst/>
          </a:prstGeom>
          <a:solidFill>
            <a:srgbClr val="E385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 descr="Colored background box.">
            <a:extLst>
              <a:ext uri="{FF2B5EF4-FFF2-40B4-BE49-F238E27FC236}">
                <a16:creationId xmlns:a16="http://schemas.microsoft.com/office/drawing/2014/main" id="{5DF00629-F578-459E-B808-C056CC098EE1}"/>
              </a:ext>
            </a:extLst>
          </p:cNvPr>
          <p:cNvSpPr/>
          <p:nvPr userDrawn="1"/>
        </p:nvSpPr>
        <p:spPr>
          <a:xfrm>
            <a:off x="435429" y="212727"/>
            <a:ext cx="11756571" cy="8323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3DEFAAE-AB64-48F2-AA3E-533A2C1271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7743" y="288925"/>
            <a:ext cx="11370972" cy="679905"/>
          </a:xfrm>
        </p:spPr>
        <p:txBody>
          <a:bodyPr>
            <a:noAutofit/>
          </a:bodyPr>
          <a:lstStyle>
            <a:lvl1pPr>
              <a:defRPr sz="3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 altLang="zh-CN"/>
              <a:t>Click here to edit title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FFD893-9645-4ABA-BC18-495756929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67743" y="1230403"/>
            <a:ext cx="11370972" cy="5049746"/>
          </a:xfrm>
        </p:spPr>
        <p:txBody>
          <a:bodyPr>
            <a:noAutofit/>
          </a:bodyPr>
          <a:lstStyle>
            <a:lvl1pPr marL="51435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38526"/>
              </a:buClr>
              <a:buFont typeface="+mj-lt"/>
              <a:buAutoNum type="arabicPeriod"/>
              <a:defRPr sz="32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Clr>
                <a:srgbClr val="E38526"/>
              </a:buClr>
              <a:buFont typeface="Courier New" panose="02070309020205020404" pitchFamily="49" charset="0"/>
              <a:buChar char="o"/>
              <a:defRPr sz="28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>
              <a:buClr>
                <a:srgbClr val="E38526"/>
              </a:buClr>
              <a:buFont typeface="Wingdings" panose="05000000000000000000" pitchFamily="2" charset="2"/>
              <a:buChar char="§"/>
              <a:defRPr sz="24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>
              <a:buClr>
                <a:srgbClr val="E38526"/>
              </a:buClr>
              <a:buFont typeface="Wingdings" panose="05000000000000000000" pitchFamily="2" charset="2"/>
              <a:buChar char="Ø"/>
              <a:defRPr sz="200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>
              <a:buClr>
                <a:srgbClr val="E38526"/>
              </a:buClr>
              <a:buFont typeface="Wingdings" panose="05000000000000000000" pitchFamily="2" charset="2"/>
              <a:buChar char="v"/>
              <a:defRPr sz="20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altLang="zh-CN"/>
              <a:t>Click here to create numbering list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F27229C-EC7B-4063-A33B-28A5E87E32E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TextBox 3"/>
          <p:cNvSpPr txBox="1"/>
          <p:nvPr userDrawn="1"/>
        </p:nvSpPr>
        <p:spPr>
          <a:xfrm>
            <a:off x="250371" y="6356350"/>
            <a:ext cx="7713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Massachusetts Department of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Elementary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and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Secondary</a:t>
            </a:r>
            <a:r>
              <a:rPr lang="en-US" baseline="0">
                <a:latin typeface="Segoe"/>
              </a:rPr>
              <a:t> </a:t>
            </a: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Segoe"/>
                <a:ea typeface="+mn-ea"/>
                <a:cs typeface="+mn-cs"/>
              </a:rPr>
              <a:t>Education</a:t>
            </a:r>
          </a:p>
        </p:txBody>
      </p:sp>
    </p:spTree>
    <p:extLst>
      <p:ext uri="{BB962C8B-B14F-4D97-AF65-F5344CB8AC3E}">
        <p14:creationId xmlns:p14="http://schemas.microsoft.com/office/powerpoint/2010/main" val="14918669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Section Header">
  <p:cSld name="3_Section Head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1"/>
          <p:cNvSpPr/>
          <p:nvPr/>
        </p:nvSpPr>
        <p:spPr>
          <a:xfrm>
            <a:off x="-12192" y="-12192"/>
            <a:ext cx="12240768" cy="6876288"/>
          </a:xfrm>
          <a:custGeom>
            <a:avLst/>
            <a:gdLst/>
            <a:ahLst/>
            <a:cxnLst/>
            <a:rect l="l" t="t" r="r" b="b"/>
            <a:pathLst>
              <a:path w="12240768" h="6876288" extrusionOk="0">
                <a:moveTo>
                  <a:pt x="0" y="0"/>
                </a:moveTo>
                <a:lnTo>
                  <a:pt x="24384" y="6864096"/>
                </a:lnTo>
                <a:lnTo>
                  <a:pt x="4767072" y="6876288"/>
                </a:lnTo>
                <a:lnTo>
                  <a:pt x="12240768" y="6327648"/>
                </a:lnTo>
                <a:lnTo>
                  <a:pt x="12192000" y="12192"/>
                </a:lnTo>
                <a:lnTo>
                  <a:pt x="0" y="0"/>
                </a:lnTo>
                <a:close/>
              </a:path>
            </a:pathLst>
          </a:cu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1"/>
          <p:cNvSpPr txBox="1"/>
          <p:nvPr/>
        </p:nvSpPr>
        <p:spPr>
          <a:xfrm>
            <a:off x="11353800" y="6379287"/>
            <a:ext cx="565675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500" b="1">
                <a:solidFill>
                  <a:srgbClr val="8397E7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500" b="1">
              <a:solidFill>
                <a:srgbClr val="8397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" name="Google Shape;58;p31" descr="Department of Elementary and Secondary Education Logo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6306" y="6025661"/>
            <a:ext cx="2857175" cy="8162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18750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8219889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571115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4376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5144" y="2130425"/>
            <a:ext cx="8492455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C38585-9175-5F41-B983-E626A8B41D81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01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BF16A-46A2-2C4D-B679-429BA6325698}"/>
              </a:ext>
            </a:extLst>
          </p:cNvPr>
          <p:cNvSpPr txBox="1"/>
          <p:nvPr userDrawn="1"/>
        </p:nvSpPr>
        <p:spPr>
          <a:xfrm>
            <a:off x="1768625" y="173753"/>
            <a:ext cx="1042337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</a:rPr>
              <a:t>  Massachusetts Department of Public Health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E6C06E-03B8-7949-8144-A02BF1F0C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511" y="0"/>
            <a:ext cx="1185447" cy="248749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897359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r Thank You Slide : Traditional Logo">
    <p:bg>
      <p:bgPr>
        <a:solidFill>
          <a:srgbClr val="0059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1722467-00D5-48C4-A0E3-DBA0E54CD4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1893" y="2767670"/>
            <a:ext cx="10440537" cy="137370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4400" b="1" i="0">
                <a:solidFill>
                  <a:schemeClr val="bg1"/>
                </a:solidFill>
                <a:latin typeface="Avenir Black" panose="020005030200000200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Presentation Title</a:t>
            </a:r>
          </a:p>
          <a:p>
            <a:pPr lvl="0"/>
            <a:r>
              <a:rPr lang="en-US"/>
              <a:t>or Closing Contact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5F0FA26E-40B5-44FF-A084-1554D187A6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1893" y="4659309"/>
            <a:ext cx="4797425" cy="4693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000" b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Date, Year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DDB5EC3-5D37-4757-9A9B-5A9AF30AC57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893" y="5552845"/>
            <a:ext cx="5843587" cy="6955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Add Presenter</a:t>
            </a:r>
            <a:br>
              <a:rPr lang="en-US"/>
            </a:br>
            <a:r>
              <a:rPr lang="en-US"/>
              <a:t>Title</a:t>
            </a:r>
          </a:p>
        </p:txBody>
      </p:sp>
      <p:pic>
        <p:nvPicPr>
          <p:cNvPr id="6" name="Picture 5" descr="Text, logo, company name&#10;&#10;AI-generated content may be incorrect.">
            <a:extLst>
              <a:ext uri="{FF2B5EF4-FFF2-40B4-BE49-F238E27FC236}">
                <a16:creationId xmlns:a16="http://schemas.microsoft.com/office/drawing/2014/main" id="{EAEC6726-A866-0444-9ED7-490F0E2826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5339" y="510148"/>
            <a:ext cx="2980225" cy="166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7032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yle A: Regul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"/>
            <a:ext cx="12192000" cy="977549"/>
          </a:xfrm>
          <a:prstGeom prst="rect">
            <a:avLst/>
          </a:prstGeom>
          <a:solidFill>
            <a:srgbClr val="005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B607E6-0B1F-BB4A-9794-46A0CA431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032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4825" y="6492502"/>
            <a:ext cx="27364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</a:lstStyle>
          <a:p>
            <a:fld id="{CA49D0EE-DE7F-324B-A84C-F36708423CDB}" type="slidenum">
              <a:rPr lang="en-US" smtClean="0"/>
              <a:pPr/>
              <a:t>‹#›</a:t>
            </a:fld>
            <a:endParaRPr lang="en-US">
              <a:latin typeface="Avenir Book" panose="02000503020000020003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F94BD1-E74E-4058-8122-844053A505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41548"/>
            <a:ext cx="10972800" cy="541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bg1"/>
                </a:solidFill>
                <a:latin typeface="Avenir Black" panose="02000503020000020003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Slide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ABA3EC1-E8C0-4AA8-BEE7-D199FD60304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434514"/>
            <a:ext cx="10972800" cy="4679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rgbClr val="032E53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add regular text.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685929-CD5C-4159-9F1A-33CD10D7166D}"/>
              </a:ext>
            </a:extLst>
          </p:cNvPr>
          <p:cNvSpPr txBox="1"/>
          <p:nvPr userDrawn="1"/>
        </p:nvSpPr>
        <p:spPr>
          <a:xfrm>
            <a:off x="451263" y="6545764"/>
            <a:ext cx="5035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Massachusetts Department of Public Health | mass.gov/dph</a:t>
            </a:r>
          </a:p>
        </p:txBody>
      </p:sp>
    </p:spTree>
    <p:extLst>
      <p:ext uri="{BB962C8B-B14F-4D97-AF65-F5344CB8AC3E}">
        <p14:creationId xmlns:p14="http://schemas.microsoft.com/office/powerpoint/2010/main" val="36732101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yle B: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"/>
            <a:ext cx="12192000" cy="977549"/>
          </a:xfrm>
          <a:prstGeom prst="rect">
            <a:avLst/>
          </a:prstGeom>
          <a:solidFill>
            <a:srgbClr val="005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B607E6-0B1F-BB4A-9794-46A0CA431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032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F94BD1-E74E-4058-8122-844053A505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bg1"/>
                </a:solidFill>
                <a:latin typeface="Avenir Black" panose="02000503020000020003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Slide Title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ABA3EC1-E8C0-4AA8-BEE7-D199FD60304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438462"/>
            <a:ext cx="10972800" cy="4703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032E53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32E53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32E53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level one bullet text. (Add periods if full sentences; no periods needed otherwise.)</a:t>
            </a:r>
          </a:p>
          <a:p>
            <a:pPr lvl="1"/>
            <a:r>
              <a:rPr lang="en-US"/>
              <a:t>Second level bullet text</a:t>
            </a:r>
          </a:p>
          <a:p>
            <a:pPr lvl="2"/>
            <a:r>
              <a:rPr lang="en-US"/>
              <a:t>Third level bullet text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685929-CD5C-4159-9F1A-33CD10D7166D}"/>
              </a:ext>
            </a:extLst>
          </p:cNvPr>
          <p:cNvSpPr txBox="1"/>
          <p:nvPr userDrawn="1"/>
        </p:nvSpPr>
        <p:spPr>
          <a:xfrm>
            <a:off x="451263" y="6545764"/>
            <a:ext cx="5035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Massachusetts Department of Public Health | mass.gov/dph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63A3D56-7B2F-49EE-B824-21DADD1106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4825" y="6492502"/>
            <a:ext cx="27364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A49D0EE-DE7F-324B-A84C-F36708423C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7716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yle C: Columns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A8284-67CC-404B-90F5-554DCBF9132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09728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032E53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Header Text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90A712-FBB8-5B49-9A19-7524CF76EC3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62011" y="1920238"/>
            <a:ext cx="5157787" cy="429768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32E53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>
              <a:defRPr sz="2200">
                <a:solidFill>
                  <a:srgbClr val="032E53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2pPr>
            <a:lvl3pPr marL="914400" indent="0">
              <a:buNone/>
              <a:defRPr>
                <a:solidFill>
                  <a:srgbClr val="032E53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3pPr>
            <a:lvl4pPr>
              <a:defRPr>
                <a:latin typeface="Franklin Gothic Book" panose="020B0503020102020204" pitchFamily="34" charset="0"/>
              </a:defRPr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Edit bullet level one text.</a:t>
            </a:r>
          </a:p>
          <a:p>
            <a:pPr lvl="1"/>
            <a:r>
              <a:rPr lang="en-US"/>
              <a:t>Edit bullet level two text.</a:t>
            </a:r>
          </a:p>
          <a:p>
            <a:pPr lvl="2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855752-6A74-934C-B334-F2DD6B79DA4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3" y="109728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032E53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Header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1ED7E2-1F15-7C46-9001-20B2F8A00C5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3" y="1920238"/>
            <a:ext cx="5183188" cy="429768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032E53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032E53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032E53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3pPr>
            <a:lvl4pPr>
              <a:defRPr>
                <a:latin typeface="Franklin Gothic Book" panose="020B0503020102020204" pitchFamily="34" charset="0"/>
              </a:defRPr>
            </a:lvl4pPr>
          </a:lstStyle>
          <a:p>
            <a:pPr lvl="0"/>
            <a:r>
              <a:rPr lang="en-US"/>
              <a:t>Edit bullet level one text.</a:t>
            </a:r>
          </a:p>
          <a:p>
            <a:pPr lvl="1"/>
            <a:r>
              <a:rPr lang="en-US"/>
              <a:t>Edit bullet level two text.</a:t>
            </a:r>
          </a:p>
          <a:p>
            <a:pPr lvl="2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9027F3-96A1-F54F-89E8-F47E6B10D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"/>
            <a:ext cx="12192000" cy="977549"/>
          </a:xfrm>
          <a:prstGeom prst="rect">
            <a:avLst/>
          </a:prstGeom>
          <a:solidFill>
            <a:srgbClr val="005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CFBF09-BBCF-454C-91A3-1D89A60FA3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032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F696F47-27EC-4DEC-B31C-E3E63F7FBE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i="0" kern="1200">
                <a:solidFill>
                  <a:schemeClr val="bg1"/>
                </a:solidFill>
                <a:latin typeface="Avenir Black" panose="02000503020000020003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Slide Title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F1034B-732A-43E2-993F-868DF0D2772D}"/>
              </a:ext>
            </a:extLst>
          </p:cNvPr>
          <p:cNvSpPr txBox="1"/>
          <p:nvPr userDrawn="1"/>
        </p:nvSpPr>
        <p:spPr>
          <a:xfrm>
            <a:off x="451263" y="6545764"/>
            <a:ext cx="5035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Massachusetts Department of Public Health | mass.gov/dph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E009795-B8D9-482E-96A1-D1025E613A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34825" y="6492502"/>
            <a:ext cx="27364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</a:lstStyle>
          <a:p>
            <a:fld id="{CA49D0EE-DE7F-324B-A84C-F36708423CDB}" type="slidenum">
              <a:rPr lang="en-US" smtClean="0"/>
              <a:pPr/>
              <a:t>‹#›</a:t>
            </a:fld>
            <a:endParaRPr lang="en-US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6588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BB607E6-0B1F-BB4A-9794-46A0CA431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032E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D0130E-9D3A-4D88-A99C-681EBB4E32AF}"/>
              </a:ext>
            </a:extLst>
          </p:cNvPr>
          <p:cNvSpPr txBox="1"/>
          <p:nvPr userDrawn="1"/>
        </p:nvSpPr>
        <p:spPr>
          <a:xfrm>
            <a:off x="451263" y="6545764"/>
            <a:ext cx="5035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Massachusetts Department of Public Health | mass.gov/dph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585A0BC-7D09-4814-A71B-C90669C60B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34825" y="6492502"/>
            <a:ext cx="27364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</a:lstStyle>
          <a:p>
            <a:fld id="{CA49D0EE-DE7F-324B-A84C-F36708423CDB}" type="slidenum">
              <a:rPr lang="en-US" smtClean="0"/>
              <a:pPr/>
              <a:t>‹#›</a:t>
            </a:fld>
            <a:endParaRPr lang="en-US">
              <a:latin typeface="Avenir Boo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0678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">
    <p:bg>
      <p:bgPr>
        <a:solidFill>
          <a:srgbClr val="0059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49108D5-E6A2-E374-F491-40DDE4CC9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49517" y="2228193"/>
            <a:ext cx="811398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2F8765F-34CF-EDAB-B5EF-A28E0BDB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39007" y="4703379"/>
            <a:ext cx="811398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CE05C00-0C08-7FEC-4EE1-897B5C522B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95886" y="2814637"/>
            <a:ext cx="6032500" cy="1228725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4400" b="1" i="0">
                <a:solidFill>
                  <a:schemeClr val="bg1"/>
                </a:solidFill>
                <a:latin typeface="Avenir Black" panose="02000503020000020003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Enter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2968896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2959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33192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94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191103-BA53-5F24-69D2-13247F2C2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F2BB6-0170-3C0E-560D-96BE75EBC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5E6C5-F384-1261-4FDF-F2C7C7C345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75B7E-693B-4734-9D38-96855399C350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DD31F-80C3-F2D7-C589-03C67606C9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D1A0A-9249-92C8-BB92-1A0C1314BA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36F90-904F-4C1D-BF83-E383ED339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2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blue and white rectangle&#10;&#10;Description automatically generated with medium confidence">
            <a:extLst>
              <a:ext uri="{FF2B5EF4-FFF2-40B4-BE49-F238E27FC236}">
                <a16:creationId xmlns:a16="http://schemas.microsoft.com/office/drawing/2014/main" id="{798CE026-D2F3-C172-A33A-A1429F11C51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07E45-5358-D826-413C-524778517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89013"/>
            <a:ext cx="10515600" cy="4087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B734709-A90C-544A-96B6-4BCE82CB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0C52F-DC60-BE86-6751-7E45895AE1B5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79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15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mass.gov/dph</a:t>
            </a:r>
          </a:p>
        </p:txBody>
      </p:sp>
    </p:spTree>
    <p:extLst>
      <p:ext uri="{BB962C8B-B14F-4D97-AF65-F5344CB8AC3E}">
        <p14:creationId xmlns:p14="http://schemas.microsoft.com/office/powerpoint/2010/main" val="267690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0931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0" r:id="rId3"/>
    <p:sldLayoutId id="2147483653" r:id="rId4"/>
    <p:sldLayoutId id="2147483659" r:id="rId5"/>
    <p:sldLayoutId id="2147483657" r:id="rId6"/>
    <p:sldLayoutId id="2147483660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71_7B14538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madelyn.m.goskoski@mass.gov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704B1F-62A4-C87E-3CF0-A5CDFB04221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26188" y="2699589"/>
            <a:ext cx="10148535" cy="362358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DPH PANDAS/PANS Advisory Council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January 14, 2026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4:00 – 6:00 PM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</a:b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rPr>
            </a:b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Arial"/>
              </a:rPr>
              <a:t>Please stand by. The meeting will begin shortly. </a:t>
            </a:r>
            <a:endParaRPr kumimoji="0" lang="en-US" sz="3600" b="1" i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075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cs typeface="Calibri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600200"/>
            <a:ext cx="10972800" cy="452596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u="sng">
                <a:ea typeface="+mn-lt"/>
                <a:cs typeface="+mn-lt"/>
              </a:rPr>
              <a:t>Welcome:</a:t>
            </a:r>
            <a:r>
              <a:rPr lang="en-US" sz="2800">
                <a:ea typeface="+mn-lt"/>
                <a:cs typeface="+mn-lt"/>
              </a:rPr>
              <a:t> Roll Call &amp; Vote to Approve November Minutes </a:t>
            </a:r>
            <a:endParaRPr lang="en-US" sz="28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Announcements:</a:t>
            </a:r>
            <a:r>
              <a:rPr lang="en-US" sz="2800">
                <a:ea typeface="+mn-lt"/>
                <a:cs typeface="+mn-lt"/>
              </a:rPr>
              <a:t> General Announcements &amp; Housekeeping </a:t>
            </a:r>
            <a:endParaRPr lang="en-US" sz="28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Discussion:</a:t>
            </a:r>
            <a:r>
              <a:rPr lang="en-US" sz="2800">
                <a:ea typeface="+mn-lt"/>
                <a:cs typeface="+mn-lt"/>
              </a:rPr>
              <a:t> Guest Speaker Discussion, DCF</a:t>
            </a:r>
          </a:p>
          <a:p>
            <a:r>
              <a:rPr lang="en-US" sz="2800" u="sng">
                <a:ea typeface="+mn-lt"/>
                <a:cs typeface="+mn-lt"/>
              </a:rPr>
              <a:t>Discussion: </a:t>
            </a:r>
            <a:r>
              <a:rPr lang="en-US" sz="2800">
                <a:ea typeface="+mn-lt"/>
                <a:cs typeface="+mn-lt"/>
              </a:rPr>
              <a:t>Guest Speaker Reflection, DCF</a:t>
            </a:r>
          </a:p>
          <a:p>
            <a:r>
              <a:rPr lang="en-US" sz="2800" u="sng">
                <a:ea typeface="+mn-lt"/>
                <a:cs typeface="+mn-lt"/>
              </a:rPr>
              <a:t>Discussion:</a:t>
            </a:r>
            <a:r>
              <a:rPr lang="en-US" sz="2800">
                <a:ea typeface="+mn-lt"/>
                <a:cs typeface="+mn-lt"/>
              </a:rPr>
              <a:t> Questions for DYS </a:t>
            </a:r>
          </a:p>
          <a:p>
            <a:r>
              <a:rPr lang="en-US" sz="2800" u="sng">
                <a:ea typeface="+mn-lt"/>
                <a:cs typeface="+mn-lt"/>
              </a:rPr>
              <a:t>Discussion</a:t>
            </a:r>
            <a:r>
              <a:rPr lang="en-US" sz="2800">
                <a:ea typeface="+mn-lt"/>
                <a:cs typeface="+mn-lt"/>
              </a:rPr>
              <a:t>: Shortage of PANDAS/PANS Providers</a:t>
            </a:r>
          </a:p>
          <a:p>
            <a:r>
              <a:rPr lang="en-US" sz="2800" u="sng">
                <a:ea typeface="+mn-lt"/>
                <a:cs typeface="+mn-lt"/>
              </a:rPr>
              <a:t>Wrap Up:</a:t>
            </a:r>
            <a:r>
              <a:rPr lang="en-US" sz="2800">
                <a:ea typeface="+mn-lt"/>
                <a:cs typeface="+mn-lt"/>
              </a:rPr>
              <a:t> Next Steps</a:t>
            </a:r>
            <a:endParaRPr lang="en-US" sz="1400">
              <a:solidFill>
                <a:srgbClr val="FF0000"/>
              </a:solidFill>
              <a:ea typeface="+mn-lt"/>
              <a:cs typeface="+mn-lt"/>
            </a:endParaRPr>
          </a:p>
          <a:p>
            <a:r>
              <a:rPr lang="en-US" sz="2800" u="sng">
                <a:ea typeface="+mn-lt"/>
                <a:cs typeface="+mn-lt"/>
              </a:rPr>
              <a:t>Vote:</a:t>
            </a:r>
            <a:r>
              <a:rPr lang="en-US" sz="2800">
                <a:ea typeface="+mn-lt"/>
                <a:cs typeface="+mn-lt"/>
              </a:rPr>
              <a:t> Adjourn</a:t>
            </a: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2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F0963B-2D31-DE11-7F6B-729CBAEAAE85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798878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Opening Roll Call &amp; Vote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/>
              <a:t>Attendance </a:t>
            </a:r>
            <a:r>
              <a:rPr lang="en-US" sz="3600" b="1">
                <a:solidFill>
                  <a:schemeClr val="accent1"/>
                </a:solidFill>
              </a:rPr>
              <a:t>roll call</a:t>
            </a:r>
          </a:p>
          <a:p>
            <a:r>
              <a:rPr lang="en-US" sz="3600" b="1">
                <a:solidFill>
                  <a:schemeClr val="accent1"/>
                </a:solidFill>
              </a:rPr>
              <a:t>Vote</a:t>
            </a:r>
            <a:r>
              <a:rPr lang="en-US" sz="3600"/>
              <a:t> to approve Meeting Minutes (November 12, 2025)</a:t>
            </a:r>
            <a:endParaRPr lang="en-US" sz="36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3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F0963B-2D31-DE11-7F6B-729CBAEAAE85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2501143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2E24A-F905-4B7A-92F8-C47680EBF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Meeting Rules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D1594-F6EC-454F-B196-1D724D563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167605"/>
            <a:ext cx="10972800" cy="486332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/>
              <a:t>Open Meeting Law applies:</a:t>
            </a:r>
          </a:p>
          <a:p>
            <a:pPr lvl="1"/>
            <a:r>
              <a:rPr lang="en-US"/>
              <a:t>Cannot use the chat 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/>
              <a:t>Texting, emails, etc. are public records</a:t>
            </a:r>
            <a:endParaRPr lang="en-US">
              <a:cs typeface="Calibri"/>
            </a:endParaRPr>
          </a:p>
          <a:p>
            <a:pPr lvl="1"/>
            <a:r>
              <a:rPr lang="en-US"/>
              <a:t>Council member attendance taken to establish quorum</a:t>
            </a:r>
            <a:endParaRPr lang="en-US"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Meetings end if we lose a quorum </a:t>
            </a:r>
            <a:endParaRPr lang="en-US"/>
          </a:p>
          <a:p>
            <a:r>
              <a:rPr lang="en-US"/>
              <a:t>Agenda pre-planned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Cameras on during the meetings </a:t>
            </a:r>
            <a:endParaRPr lang="en-US">
              <a:ea typeface="Calibri"/>
              <a:cs typeface="Calibri"/>
            </a:endParaRPr>
          </a:p>
          <a:p>
            <a:r>
              <a:rPr lang="en-US"/>
              <a:t>Mute your mic unless you are speaking </a:t>
            </a:r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"Raise hand option" to speak</a:t>
            </a:r>
          </a:p>
          <a:p>
            <a:r>
              <a:rPr lang="en-US"/>
              <a:t>Meetings not recorded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21FE1-45E1-43AC-8FA7-DE88211FB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4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9CDAA3-5942-FB09-0672-A7E1C8F4B4CC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4157145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78C6-1898-4BA6-8FA3-AFCE8029C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Statutory Authority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82BC7-329C-459C-9C0F-0F7777C048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b="1">
                <a:solidFill>
                  <a:srgbClr val="0070C0"/>
                </a:solidFill>
              </a:rPr>
              <a:t>Section 26 of Chapter 260 of the Acts of 2020</a:t>
            </a:r>
            <a:r>
              <a:rPr lang="en-US" sz="3600"/>
              <a:t>, or the Health Care Omnibus bill establishes a special advisory council, chaired by the Commissioner of the Department of Public Health, or his designee, to </a:t>
            </a:r>
            <a:r>
              <a:rPr lang="en-US" sz="3600">
                <a:solidFill>
                  <a:srgbClr val="0070C0"/>
                </a:solidFill>
              </a:rPr>
              <a:t>advise the commissioner on research, diagnosis, treatment and education </a:t>
            </a:r>
            <a:r>
              <a:rPr lang="en-US" sz="3600"/>
              <a:t>relating to pediatric autoimmune neuropsychiatric disorder associated with streptococcal infections and pediatric acute neuropsychiatric syndrome (PANDAS/PANS).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6E9342-AD96-457F-B0BE-0BD14E6B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5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6C8C09-A43A-D774-DE01-70B1C343805D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AB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2930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2B5BD-FA13-4471-8CFC-04B8ABC0B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Aim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2E261-7A78-454C-971E-A0ED0447A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28" y="1326823"/>
            <a:ext cx="10972800" cy="4941599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buNone/>
            </a:pPr>
            <a:r>
              <a:rPr lang="en-US">
                <a:ea typeface="+mn-lt"/>
                <a:cs typeface="+mn-lt"/>
              </a:rPr>
              <a:t>The DPH PANDAS/PANS Advisory Council aims to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advise the DPH Commissioner on research, diagnosis, treatment, and education</a:t>
            </a:r>
            <a:r>
              <a:rPr lang="en-US">
                <a:ea typeface="+mn-lt"/>
                <a:cs typeface="+mn-lt"/>
              </a:rPr>
              <a:t> relating to pediatric autoimmune neuropsychiatric discovered associated with streptococcal infections and pediatric acute neuropsychiatric syndrome (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PANDAS/PANS</a:t>
            </a:r>
            <a:r>
              <a:rPr lang="en-US">
                <a:ea typeface="+mn-lt"/>
                <a:cs typeface="+mn-lt"/>
              </a:rPr>
              <a:t>).</a:t>
            </a:r>
          </a:p>
          <a:p>
            <a:pPr>
              <a:buNone/>
            </a:pPr>
            <a:endParaRPr lang="en-US">
              <a:ea typeface="+mn-lt"/>
              <a:cs typeface="+mn-lt"/>
            </a:endParaRPr>
          </a:p>
          <a:p>
            <a:pPr>
              <a:buNone/>
            </a:pPr>
            <a:r>
              <a:rPr lang="en-US">
                <a:ea typeface="+mn-lt"/>
                <a:cs typeface="+mn-lt"/>
              </a:rPr>
              <a:t>The Advisory Council will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issue a report to the general court annually with recommendations</a:t>
            </a:r>
            <a:r>
              <a:rPr lang="en-US">
                <a:ea typeface="+mn-lt"/>
                <a:cs typeface="+mn-lt"/>
              </a:rPr>
              <a:t> concerning: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Practice guidelines for the diagnosis and treatment</a:t>
            </a:r>
            <a:r>
              <a:rPr lang="en-US">
                <a:ea typeface="+mn-lt"/>
                <a:cs typeface="+mn-lt"/>
              </a:rPr>
              <a:t> of the disorder and syndrome;</a:t>
            </a:r>
          </a:p>
          <a:p>
            <a:r>
              <a:rPr lang="en-US">
                <a:ea typeface="+mn-lt"/>
                <a:cs typeface="+mn-lt"/>
              </a:rPr>
              <a:t>Development of </a:t>
            </a:r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screening protocols</a:t>
            </a:r>
            <a:r>
              <a:rPr lang="en-US">
                <a:ea typeface="+mn-lt"/>
                <a:cs typeface="+mn-lt"/>
              </a:rPr>
              <a:t>;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Mechanisms to increase clinical awareness and education</a:t>
            </a:r>
            <a:r>
              <a:rPr lang="en-US">
                <a:ea typeface="+mn-lt"/>
                <a:cs typeface="+mn-lt"/>
              </a:rPr>
              <a:t> regarding the disorder and syndrome among physicians, including pediatricians, school-based health centers and providers of mental health services;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Outreach to educators and parents to increase awareness</a:t>
            </a:r>
            <a:r>
              <a:rPr lang="en-US">
                <a:ea typeface="+mn-lt"/>
                <a:cs typeface="+mn-lt"/>
              </a:rPr>
              <a:t> of the disorder and syndrome; and</a:t>
            </a:r>
          </a:p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Development of a network of volunteer experts </a:t>
            </a:r>
            <a:r>
              <a:rPr lang="en-US">
                <a:ea typeface="+mn-lt"/>
                <a:cs typeface="+mn-lt"/>
              </a:rPr>
              <a:t>on the diagnosis and treatment of the disorder and syndrome. (From Section 26 of Chapter 260 of the Acts of 2020).</a:t>
            </a:r>
            <a:endParaRPr lang="en-US">
              <a:cs typeface="Calibri"/>
            </a:endParaRPr>
          </a:p>
          <a:p>
            <a:pPr marL="0" indent="0">
              <a:buNone/>
            </a:pPr>
            <a:endParaRPr lang="en-US">
              <a:highlight>
                <a:srgbClr val="FFFF00"/>
              </a:highlight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058176-5106-4077-A9A8-82004187D8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6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334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44232-DF49-7DF7-ACB9-499C4849F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General 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09E45-5D55-9681-C8EF-32E501705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50566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cs typeface="Calibri"/>
              </a:rPr>
              <a:t>Does anyone have any announcements?</a:t>
            </a:r>
          </a:p>
          <a:p>
            <a:pPr marL="457200" lvl="1" indent="0">
              <a:buNone/>
            </a:pP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8C5EF3-9402-795B-7C1E-358A1FD3C4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7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626949-1AC9-02EC-913F-2F8C23D4930A}"/>
              </a:ext>
            </a:extLst>
          </p:cNvPr>
          <p:cNvSpPr txBox="1"/>
          <p:nvPr/>
        </p:nvSpPr>
        <p:spPr>
          <a:xfrm>
            <a:off x="11365230" y="6123155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/>
              <a:t>JV/SG</a:t>
            </a:r>
          </a:p>
        </p:txBody>
      </p:sp>
    </p:spTree>
    <p:extLst>
      <p:ext uri="{BB962C8B-B14F-4D97-AF65-F5344CB8AC3E}">
        <p14:creationId xmlns:p14="http://schemas.microsoft.com/office/powerpoint/2010/main" val="1983496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4461-FA2C-A606-67F3-360F3507A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Guest Speaker Discussion, DCF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00F72-B4A9-5ABC-3D93-7C24B6F99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ea typeface="+mn-lt"/>
                <a:cs typeface="+mn-lt"/>
              </a:rPr>
              <a:t>Welcome Dr. Eileen M. Costello, MD</a:t>
            </a:r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Medical Director, Health and Medical Service Team MA Department of Children and Families</a:t>
            </a:r>
            <a:endParaRPr lang="en-US">
              <a:ea typeface="Calibri"/>
              <a:cs typeface="Calibri"/>
            </a:endParaRPr>
          </a:p>
          <a:p>
            <a:r>
              <a:rPr lang="en-US">
                <a:ea typeface="+mn-lt"/>
                <a:cs typeface="+mn-lt"/>
              </a:rPr>
              <a:t>Clinical Professor of Pediatrics, Chobanian &amp; Avedisian School of Medicine Boston University</a:t>
            </a:r>
            <a:endParaRPr lang="en-US">
              <a:ea typeface="Calibri"/>
              <a:cs typeface="Calibri"/>
            </a:endParaRPr>
          </a:p>
          <a:p>
            <a:endParaRPr lang="en-US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66BE84-64B5-EBCA-45EE-1C2888360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8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F70466-D7BE-69FC-ED37-92933A98F2BF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203944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8AD56-C370-24C4-2BB4-8D7649C09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  <a:ea typeface="Calibri"/>
                <a:cs typeface="Calibri"/>
              </a:rPr>
              <a:t>Guest Speaker Reflection, DCF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66358-6A94-7FEF-BD24-722AF5562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400"/>
              </a:spcBef>
            </a:pPr>
            <a:r>
              <a:rPr lang="en-US">
                <a:ea typeface="+mn-lt"/>
                <a:cs typeface="+mn-lt"/>
              </a:rPr>
              <a:t>Related to the 2024 report, did Dr. Costello share anything: </a:t>
            </a:r>
          </a:p>
          <a:p>
            <a:pPr lvl="1">
              <a:spcBef>
                <a:spcPts val="1400"/>
              </a:spcBef>
            </a:pPr>
            <a:r>
              <a:rPr lang="en-US">
                <a:ea typeface="+mn-lt"/>
                <a:cs typeface="+mn-lt"/>
              </a:rPr>
              <a:t>That supports it? </a:t>
            </a:r>
          </a:p>
          <a:p>
            <a:pPr lvl="1">
              <a:spcBef>
                <a:spcPts val="1400"/>
              </a:spcBef>
            </a:pPr>
            <a:r>
              <a:rPr lang="en-US">
                <a:ea typeface="+mn-lt"/>
                <a:cs typeface="+mn-lt"/>
              </a:rPr>
              <a:t>That contradicts it? </a:t>
            </a:r>
          </a:p>
          <a:p>
            <a:pPr marL="228600" indent="-228600"/>
            <a:r>
              <a:rPr lang="en-US">
                <a:ea typeface="+mn-lt"/>
                <a:cs typeface="+mn-lt"/>
              </a:rPr>
              <a:t>Do you have follow-up questions for DCF?  </a:t>
            </a:r>
          </a:p>
          <a:p>
            <a:pPr marL="228600" indent="-228600"/>
            <a:r>
              <a:rPr lang="en-US">
                <a:ea typeface="+mn-lt"/>
                <a:cs typeface="+mn-lt"/>
              </a:rPr>
              <a:t>Do you have any recommendations for the 2026 next report? 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04E4A2-CB8A-9C74-821A-26FB91147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9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C21436-5551-D309-BECF-9D9E2C2FD6EE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786475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49AC7-69D8-E816-3C3E-F5676C7FC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Questions for DYS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26306-A68A-3EAF-7F91-6EFA5D9C3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What specific questions do we have for DYS?</a:t>
            </a:r>
          </a:p>
          <a:p>
            <a:pPr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Consider:</a:t>
            </a:r>
          </a:p>
          <a:p>
            <a:pPr lvl="1"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PANDAS/PANS children involved with DYS</a:t>
            </a:r>
          </a:p>
          <a:p>
            <a:pPr lvl="1"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The Council's recommendations</a:t>
            </a:r>
            <a:endParaRPr lang="en-US"/>
          </a:p>
          <a:p>
            <a:pPr lvl="1"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What we have heard from other state agencies</a:t>
            </a:r>
          </a:p>
          <a:p>
            <a:pPr lvl="1">
              <a:spcBef>
                <a:spcPts val="20"/>
              </a:spcBef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40012B-72CB-48AA-32A0-02C8B16974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10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2963A0-C32D-FE78-6E62-2214298CD04A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1339643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025B1-DBFF-0CE7-04B9-73D3EC1C7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23DB-7D0E-057C-9664-CD96C77B6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Examples of past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A022D0-B0B9-870E-F85A-25C8E4377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1200">
              <a:solidFill>
                <a:srgbClr val="0563C1"/>
              </a:solidFill>
              <a:highlight>
                <a:srgbClr val="FFFF00"/>
              </a:highlight>
              <a:latin typeface="Calibri Light"/>
              <a:ea typeface="Calibri Light"/>
              <a:cs typeface="Calibri Light"/>
            </a:endParaRPr>
          </a:p>
          <a:p>
            <a:pPr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How does MassHealth assist families who have been denied coverage for PANDAS/PANS treatment by their primary insurance? </a:t>
            </a:r>
          </a:p>
          <a:p>
            <a:pPr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Can a family with a child with profound needs access DDS acute services? </a:t>
            </a:r>
          </a:p>
          <a:p>
            <a:pPr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Would your agency be open to training or education opportunities?</a:t>
            </a:r>
          </a:p>
          <a:p>
            <a:pPr marL="0" indent="0">
              <a:spcBef>
                <a:spcPts val="20"/>
              </a:spcBef>
              <a:buNone/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BC1832-110C-D42F-F0FE-D40E0F673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11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6A8313-2BAE-1688-10FF-2EC3356D38D7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206492966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ABD65-CFA7-E048-079B-E203FD67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4F387-EB28-12E3-5F84-F081693A4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Examples of past questions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DC031-C92C-287D-E02B-8B169A0D1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 sz="1200">
              <a:solidFill>
                <a:srgbClr val="0563C1"/>
              </a:solidFill>
              <a:highlight>
                <a:srgbClr val="FFFF00"/>
              </a:highlight>
              <a:latin typeface="Calibri Light"/>
              <a:ea typeface="Calibri Light"/>
              <a:cs typeface="Calibri Light"/>
            </a:endParaRPr>
          </a:p>
          <a:p>
            <a:pPr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Does DCF have treatment protocols for children with PANDAS/PANS?</a:t>
            </a:r>
          </a:p>
          <a:p>
            <a:pPr>
              <a:spcBef>
                <a:spcPts val="20"/>
              </a:spcBef>
            </a:pPr>
            <a:r>
              <a:rPr lang="en-US">
                <a:ea typeface="Calibri"/>
                <a:cs typeface="Calibri"/>
              </a:rPr>
              <a:t>How does your agency decide whether a child will continue care with their existing medical providers? Under what circumstances would new providers be chosen?</a:t>
            </a:r>
          </a:p>
          <a:p>
            <a:pPr>
              <a:spcBef>
                <a:spcPts val="20"/>
              </a:spcBef>
            </a:pP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4E94B-266B-8E1A-ABB7-7B2969B279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12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1E012C-E534-1855-7A6C-1D57536CB183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1593030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4A752-BD33-C845-5B16-AEDD8F680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Shortage of PANDAS/PANS Providers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91BC4-3AEE-2CBB-7126-67C382A33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Calibri"/>
                <a:cs typeface="Calibri"/>
              </a:rPr>
              <a:t>Consider: </a:t>
            </a:r>
          </a:p>
          <a:p>
            <a:pPr lvl="1"/>
            <a:r>
              <a:rPr lang="en-US">
                <a:ea typeface="+mn-lt"/>
                <a:cs typeface="+mn-lt"/>
              </a:rPr>
              <a:t>What are families experiencing right now?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What feels most challenging about access to care?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What gaps are we seeing across systems?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ea typeface="+mn-lt"/>
                <a:cs typeface="+mn-lt"/>
              </a:rPr>
              <a:t>What would better access look like?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40B9B-8DCA-D333-7E0B-C9D0B6552B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13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00AE76-4897-9743-0C92-585127792146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3506532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2381-2FD3-4DD5-BBC9-0944AB891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273F9-7657-4CFC-9371-7072A8629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166018"/>
            <a:ext cx="11325200" cy="511560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Next Meeting of 2026:</a:t>
            </a:r>
          </a:p>
          <a:p>
            <a:pPr lvl="1"/>
            <a:r>
              <a:rPr lang="en-US" b="1">
                <a:solidFill>
                  <a:schemeClr val="accent1"/>
                </a:solidFill>
                <a:cs typeface="Calibri"/>
              </a:rPr>
              <a:t>Wednesday, March 11, 4-6 PM</a:t>
            </a:r>
            <a:endParaRPr lang="en-US" b="1">
              <a:solidFill>
                <a:schemeClr val="accent1"/>
              </a:solidFill>
              <a:ea typeface="Calibri"/>
              <a:cs typeface="Calibri"/>
            </a:endParaRPr>
          </a:p>
          <a:p>
            <a:pPr lvl="2"/>
            <a:r>
              <a:rPr lang="en-US">
                <a:ea typeface="Calibri"/>
                <a:cs typeface="Calibri"/>
              </a:rPr>
              <a:t>Working to have DYS join us </a:t>
            </a:r>
          </a:p>
          <a:p>
            <a:pPr lvl="1"/>
            <a:r>
              <a:rPr lang="en-US">
                <a:cs typeface="Calibri"/>
              </a:rPr>
              <a:t>Meetings via Zoom </a:t>
            </a:r>
            <a:endParaRPr lang="en-US">
              <a:ea typeface="Calibri"/>
              <a:cs typeface="Calibri"/>
            </a:endParaRPr>
          </a:p>
          <a:p>
            <a:pPr lvl="2"/>
            <a:r>
              <a:rPr lang="en-US">
                <a:cs typeface="Calibri"/>
              </a:rPr>
              <a:t>If you need help, please email Maddy </a:t>
            </a:r>
            <a:r>
              <a:rPr lang="en-US" err="1">
                <a:cs typeface="Calibri"/>
              </a:rPr>
              <a:t>Goskoski</a:t>
            </a:r>
            <a:r>
              <a:rPr lang="en-US">
                <a:cs typeface="Calibri"/>
              </a:rPr>
              <a:t> at </a:t>
            </a:r>
            <a:r>
              <a:rPr lang="en-US">
                <a:cs typeface="Calibri"/>
                <a:hlinkClick r:id="rId3"/>
              </a:rPr>
              <a:t>madelyn.m.goskoski@mass.gov</a:t>
            </a:r>
            <a:r>
              <a:rPr lang="en-US">
                <a:cs typeface="Calibri"/>
              </a:rPr>
              <a:t> in advance who will find assistance. </a:t>
            </a:r>
            <a:br>
              <a:rPr lang="en-US"/>
            </a:br>
            <a:r>
              <a:rPr lang="en-US"/>
              <a:t> </a:t>
            </a:r>
            <a:endParaRPr lang="en-US">
              <a:cs typeface="Calibri"/>
            </a:endParaRPr>
          </a:p>
          <a:p>
            <a:r>
              <a:rPr lang="en-US"/>
              <a:t>Next steps:</a:t>
            </a:r>
            <a:endParaRPr lang="en-US">
              <a:cs typeface="Calibri"/>
            </a:endParaRPr>
          </a:p>
          <a:p>
            <a:pPr lvl="1"/>
            <a:r>
              <a:rPr lang="en-US">
                <a:cs typeface="Calibri"/>
              </a:rPr>
              <a:t>Email </a:t>
            </a:r>
            <a:r>
              <a:rPr lang="en-US">
                <a:ea typeface="+mn-lt"/>
                <a:cs typeface="+mn-lt"/>
                <a:hlinkClick r:id="rId3"/>
              </a:rPr>
              <a:t>madelyn.m.goskoski@mass.gov</a:t>
            </a:r>
            <a:r>
              <a:rPr lang="en-US">
                <a:cs typeface="Calibri"/>
              </a:rPr>
              <a:t> to get on the March agenda 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Anything else?</a:t>
            </a:r>
          </a:p>
          <a:p>
            <a:pPr lvl="1"/>
            <a:r>
              <a:rPr lang="en-US">
                <a:ea typeface="Calibri"/>
                <a:cs typeface="Calibri"/>
              </a:rPr>
              <a:t>Vote to Adjourn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78276-E431-4453-8CDB-F4DA24DDD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14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02BC16-F3AF-0DAB-CBB4-6DEBF75ED5D1}"/>
              </a:ext>
            </a:extLst>
          </p:cNvPr>
          <p:cNvSpPr txBox="1"/>
          <p:nvPr/>
        </p:nvSpPr>
        <p:spPr>
          <a:xfrm>
            <a:off x="11750040" y="6125446"/>
            <a:ext cx="10058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2670169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BC7AD-616A-43C1-9E96-57229059C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Motion to Adjourn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EF17D-4329-4DC2-93D6-9DD534E8F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5" y="1195754"/>
            <a:ext cx="11188505" cy="493040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endParaRPr lang="en-US" sz="2400"/>
          </a:p>
          <a:p>
            <a:pPr marL="0" indent="0" algn="ctr">
              <a:buNone/>
            </a:pPr>
            <a:r>
              <a:rPr lang="en-US" sz="8800"/>
              <a:t>Thank You!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E6922-8692-437B-95E2-E7D11F66D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15</a:t>
            </a:fld>
            <a:endParaRPr lang="en-US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8372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4_July 2025" id="{1C582279-DDD6-BC44-86A4-6BC76D826592}" vid="{DE3ED5FD-25C8-DA43-9EA8-CADCD569E732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4_July 2025" id="{1C582279-DDD6-BC44-86A4-6BC76D826592}" vid="{7A9E8FA0-3033-2140-955C-E973E6C53CB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4_July 2025" id="{1C582279-DDD6-BC44-86A4-6BC76D826592}" vid="{00D5DA5E-B775-8249-B3F5-D576C208A3AB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Custom 1">
      <a:dk1>
        <a:srgbClr val="032E53"/>
      </a:dk1>
      <a:lt1>
        <a:sysClr val="window" lastClr="FFFFFF"/>
      </a:lt1>
      <a:dk2>
        <a:srgbClr val="005994"/>
      </a:dk2>
      <a:lt2>
        <a:srgbClr val="ECECEC"/>
      </a:lt2>
      <a:accent1>
        <a:srgbClr val="92CAD6"/>
      </a:accent1>
      <a:accent2>
        <a:srgbClr val="F2BC1A"/>
      </a:accent2>
      <a:accent3>
        <a:srgbClr val="F68D29"/>
      </a:accent3>
      <a:accent4>
        <a:srgbClr val="680A1D"/>
      </a:accent4>
      <a:accent5>
        <a:srgbClr val="388557"/>
      </a:accent5>
      <a:accent6>
        <a:srgbClr val="FFFFFF"/>
      </a:accent6>
      <a:hlink>
        <a:srgbClr val="757070"/>
      </a:hlink>
      <a:folHlink>
        <a:srgbClr val="3A3838"/>
      </a:folHlink>
    </a:clrScheme>
    <a:fontScheme name="Custom DPH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PH-PPT-Template.pptx" id="{96C2E639-D294-4220-9985-8E2F7284829E}" vid="{6F8A1C8D-C38C-43CD-AF9D-6986CE62D258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A7411FBA9A5C488201D43F66581705" ma:contentTypeVersion="16" ma:contentTypeDescription="Create a new document." ma:contentTypeScope="" ma:versionID="4b3fba8d748d79d1bf5b80d0388208ac">
  <xsd:schema xmlns:xsd="http://www.w3.org/2001/XMLSchema" xmlns:xs="http://www.w3.org/2001/XMLSchema" xmlns:p="http://schemas.microsoft.com/office/2006/metadata/properties" xmlns:ns2="08471969-c5b6-418d-a1af-62affa6aa652" xmlns:ns3="09bc02a0-1bd8-43ac-9b2b-ec81f331de42" targetNamespace="http://schemas.microsoft.com/office/2006/metadata/properties" ma:root="true" ma:fieldsID="2a0d2d1f830e45ef813ef31b496e400e" ns2:_="" ns3:_="">
    <xsd:import namespace="08471969-c5b6-418d-a1af-62affa6aa652"/>
    <xsd:import namespace="09bc02a0-1bd8-43ac-9b2b-ec81f331de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71969-c5b6-418d-a1af-62affa6aa6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bc02a0-1bd8-43ac-9b2b-ec81f331de4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c459d43-3c84-49b5-b632-4e1e23507c68}" ma:internalName="TaxCatchAll" ma:showField="CatchAllData" ma:web="09bc02a0-1bd8-43ac-9b2b-ec81f331de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9bc02a0-1bd8-43ac-9b2b-ec81f331de42" xsi:nil="true"/>
    <lcf76f155ced4ddcb4097134ff3c332f xmlns="08471969-c5b6-418d-a1af-62affa6aa65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0980803-0656-4E85-B519-680B7C44EF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7D5457-A527-4267-BA1E-260D3F3094DB}">
  <ds:schemaRefs>
    <ds:schemaRef ds:uri="08471969-c5b6-418d-a1af-62affa6aa652"/>
    <ds:schemaRef ds:uri="09bc02a0-1bd8-43ac-9b2b-ec81f331de4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2DA9BEE-9F3A-43C8-A6FE-07C757C2BC5B}">
  <ds:schemaRefs>
    <ds:schemaRef ds:uri="08471969-c5b6-418d-a1af-62affa6aa652"/>
    <ds:schemaRef ds:uri="09bc02a0-1bd8-43ac-9b2b-ec81f331de4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0</TotalTime>
  <Words>768</Words>
  <Application>Microsoft Office PowerPoint</Application>
  <PresentationFormat>Widescreen</PresentationFormat>
  <Paragraphs>122</Paragraphs>
  <Slides>15</Slides>
  <Notes>9</Notes>
  <HiddenSlides>1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15</vt:i4>
      </vt:variant>
    </vt:vector>
  </HeadingPairs>
  <TitlesOfParts>
    <vt:vector size="31" baseType="lpstr">
      <vt:lpstr>Arial</vt:lpstr>
      <vt:lpstr>Avenir Black</vt:lpstr>
      <vt:lpstr>Avenir Book</vt:lpstr>
      <vt:lpstr>Calibri</vt:lpstr>
      <vt:lpstr>Calibri Light</vt:lpstr>
      <vt:lpstr>Courier New</vt:lpstr>
      <vt:lpstr>Franklin Gothic Book</vt:lpstr>
      <vt:lpstr>Segoe</vt:lpstr>
      <vt:lpstr>Segoe UI</vt:lpstr>
      <vt:lpstr>Segoe UI Semibold</vt:lpstr>
      <vt:lpstr>Wingdings</vt:lpstr>
      <vt:lpstr>Custom Design</vt:lpstr>
      <vt:lpstr>1_Custom Design</vt:lpstr>
      <vt:lpstr>Office Theme</vt:lpstr>
      <vt:lpstr>2_Custom Design</vt:lpstr>
      <vt:lpstr>Office Theme</vt:lpstr>
      <vt:lpstr>DPH PANDAS/PANS Advisory Council   January 14, 2026 4:00 – 6:00 PM  Please stand by. The meeting will begin shortly. </vt:lpstr>
      <vt:lpstr>Agenda</vt:lpstr>
      <vt:lpstr>Opening Roll Call &amp; Vote</vt:lpstr>
      <vt:lpstr>Meeting Rules</vt:lpstr>
      <vt:lpstr>Statutory Authority</vt:lpstr>
      <vt:lpstr>Aim statement</vt:lpstr>
      <vt:lpstr>General Announcements</vt:lpstr>
      <vt:lpstr>Guest Speaker Discussion, DCF</vt:lpstr>
      <vt:lpstr>Guest Speaker Reflection, DCF</vt:lpstr>
      <vt:lpstr>Questions for DYS</vt:lpstr>
      <vt:lpstr>Examples of past questions</vt:lpstr>
      <vt:lpstr>Examples of past questions continued</vt:lpstr>
      <vt:lpstr>Shortage of PANDAS/PANS Providers </vt:lpstr>
      <vt:lpstr>Next Steps</vt:lpstr>
      <vt:lpstr>Motion to Adjourn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madelyngoskoski@gmail.com</dc:creator>
  <cp:lastModifiedBy>Woo, Karl (EHS)</cp:lastModifiedBy>
  <cp:revision>2</cp:revision>
  <dcterms:created xsi:type="dcterms:W3CDTF">2025-07-28T20:16:02Z</dcterms:created>
  <dcterms:modified xsi:type="dcterms:W3CDTF">2026-06-02T13:30:03Z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0x0101006BA7411FBA9A5C488201D43F66581705</vt:lpwstr>
  </property>
  <property fmtid="{D5CDD505-2E9C-101B-9397-08002B2CF9AE}" pid="3" name="MediaServiceImageTags">
    <vt:lpwstr/>
  </property>
</Properties>
</file>