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4"/>
    <p:sldMasterId id="2147483665" r:id="rId5"/>
    <p:sldMasterId id="2147483677" r:id="rId6"/>
  </p:sldMasterIdLst>
  <p:notesMasterIdLst>
    <p:notesMasterId r:id="rId21"/>
  </p:notesMasterIdLst>
  <p:sldIdLst>
    <p:sldId id="257" r:id="rId7"/>
    <p:sldId id="271" r:id="rId8"/>
    <p:sldId id="330" r:id="rId9"/>
    <p:sldId id="274" r:id="rId10"/>
    <p:sldId id="276" r:id="rId11"/>
    <p:sldId id="278" r:id="rId12"/>
    <p:sldId id="337" r:id="rId13"/>
    <p:sldId id="342" r:id="rId14"/>
    <p:sldId id="347" r:id="rId15"/>
    <p:sldId id="345" r:id="rId16"/>
    <p:sldId id="336" r:id="rId17"/>
    <p:sldId id="313" r:id="rId18"/>
    <p:sldId id="346" r:id="rId19"/>
    <p:sldId id="26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27E2C-3097-40EC-95FD-3256538B7FED}" v="3" dt="2025-01-08T18:41:47.709"/>
    <p1510:client id="{A85D780B-8F26-CD2F-1C83-45CD649C6442}" v="81" dt="2025-01-08T14:05:24.888"/>
    <p1510:client id="{B6213EF2-4B75-4A50-BAD7-09D5E5DC0FFE}" v="74" dt="2025-01-08T18:45:25.361"/>
    <p1510:client id="{DE51AC42-C7D6-3491-75A3-2722D511954A}" v="3" dt="2025-01-08T14:38:50.192"/>
    <p1510:client id="{F266926F-BB24-AB8E-989E-BE1D46D67CFE}" v="1" dt="2025-01-08T14:59:52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197" autoAdjust="0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CBD8E-8EC9-4BF5-831E-1D3CE6D42DD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A652C37-E56E-49D8-AECA-15EC2EFDB1EF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Feb 9th</a:t>
          </a:r>
          <a:br>
            <a:rPr lang="en-US" dirty="0"/>
          </a:br>
          <a:r>
            <a:rPr lang="en-US" dirty="0"/>
            <a:t>Writing group sends current draft to Council</a:t>
          </a:r>
        </a:p>
      </dgm:t>
    </dgm:pt>
    <dgm:pt modelId="{FDD74AF9-6D1D-4D9F-9E6C-285108B0DB17}" type="parTrans" cxnId="{E10CE641-A7C7-46D5-9561-569F36915084}">
      <dgm:prSet/>
      <dgm:spPr/>
      <dgm:t>
        <a:bodyPr/>
        <a:lstStyle/>
        <a:p>
          <a:endParaRPr lang="en-US"/>
        </a:p>
      </dgm:t>
    </dgm:pt>
    <dgm:pt modelId="{9B5FFC7D-6FE4-450D-AEC8-FA2CEE243739}" type="sibTrans" cxnId="{E10CE641-A7C7-46D5-9561-569F36915084}">
      <dgm:prSet/>
      <dgm:spPr/>
      <dgm:t>
        <a:bodyPr/>
        <a:lstStyle/>
        <a:p>
          <a:endParaRPr lang="en-US"/>
        </a:p>
      </dgm:t>
    </dgm:pt>
    <dgm:pt modelId="{752DFA5E-83A4-4755-AB33-9F0BC6D1F6AD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accent1"/>
              </a:solidFill>
              <a:latin typeface="Calibri"/>
            </a:rPr>
            <a:t>Feb 9th- Feb </a:t>
          </a:r>
          <a:r>
            <a:rPr lang="en-US" b="1" dirty="0">
              <a:solidFill>
                <a:schemeClr val="accent1"/>
              </a:solidFill>
            </a:rPr>
            <a:t>23rd</a:t>
          </a:r>
          <a:br>
            <a:rPr lang="en-US" dirty="0"/>
          </a:br>
          <a:r>
            <a:rPr lang="en-US" dirty="0"/>
            <a:t>Council sends all individual </a:t>
          </a:r>
          <a:r>
            <a:rPr lang="en-US" dirty="0">
              <a:latin typeface="Calibri"/>
            </a:rPr>
            <a:t>edits</a:t>
          </a:r>
          <a:r>
            <a:rPr lang="en-US" dirty="0"/>
            <a:t> to writing group </a:t>
          </a:r>
        </a:p>
      </dgm:t>
    </dgm:pt>
    <dgm:pt modelId="{37E32AB3-F5C7-4D15-99A0-57DE39F0149A}" type="parTrans" cxnId="{80FEA969-DD37-48D8-BB46-D2DBA47370EF}">
      <dgm:prSet/>
      <dgm:spPr/>
      <dgm:t>
        <a:bodyPr/>
        <a:lstStyle/>
        <a:p>
          <a:endParaRPr lang="en-US"/>
        </a:p>
      </dgm:t>
    </dgm:pt>
    <dgm:pt modelId="{117C83AC-8A30-4BBE-AE17-60A54BCEE4FF}" type="sibTrans" cxnId="{80FEA969-DD37-48D8-BB46-D2DBA47370EF}">
      <dgm:prSet/>
      <dgm:spPr/>
      <dgm:t>
        <a:bodyPr/>
        <a:lstStyle/>
        <a:p>
          <a:endParaRPr lang="en-US"/>
        </a:p>
      </dgm:t>
    </dgm:pt>
    <dgm:pt modelId="{B9AFC749-AF2C-4366-BE73-ADA5B59A9966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accent1"/>
              </a:solidFill>
            </a:rPr>
            <a:t>March </a:t>
          </a:r>
          <a:r>
            <a:rPr lang="en-US" b="1" dirty="0">
              <a:solidFill>
                <a:schemeClr val="accent1"/>
              </a:solidFill>
              <a:latin typeface="Calibri"/>
            </a:rPr>
            <a:t>5th</a:t>
          </a:r>
          <a:r>
            <a:rPr lang="en-US" b="1" dirty="0">
              <a:latin typeface="Calibri"/>
            </a:rPr>
            <a:t> </a:t>
          </a:r>
          <a:r>
            <a:rPr lang="en-US" b="0" dirty="0">
              <a:latin typeface="Calibri"/>
            </a:rPr>
            <a:t>Writing group returns final draft to Council</a:t>
          </a:r>
        </a:p>
      </dgm:t>
    </dgm:pt>
    <dgm:pt modelId="{B7508FCB-7331-46E4-B985-3896A72C784B}" type="parTrans" cxnId="{8BA4FCD3-7F97-4999-AE24-2673BC9F7C88}">
      <dgm:prSet/>
      <dgm:spPr/>
      <dgm:t>
        <a:bodyPr/>
        <a:lstStyle/>
        <a:p>
          <a:endParaRPr lang="en-US"/>
        </a:p>
      </dgm:t>
    </dgm:pt>
    <dgm:pt modelId="{995194A9-2BA0-4BC6-86C1-E59EEF625D70}" type="sibTrans" cxnId="{8BA4FCD3-7F97-4999-AE24-2673BC9F7C88}">
      <dgm:prSet/>
      <dgm:spPr/>
      <dgm:t>
        <a:bodyPr/>
        <a:lstStyle/>
        <a:p>
          <a:endParaRPr lang="en-US"/>
        </a:p>
      </dgm:t>
    </dgm:pt>
    <dgm:pt modelId="{02235E24-06E3-41FA-BCA7-478E34616F93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accent1"/>
              </a:solidFill>
            </a:rPr>
            <a:t>March 12th</a:t>
          </a:r>
          <a:br>
            <a:rPr lang="en-US" dirty="0"/>
          </a:br>
          <a:r>
            <a:rPr lang="en-US" dirty="0"/>
            <a:t>Council votes on final report </a:t>
          </a:r>
        </a:p>
      </dgm:t>
    </dgm:pt>
    <dgm:pt modelId="{029C692F-E9C0-491F-A531-C48D06122069}" type="parTrans" cxnId="{AB41171E-0000-4D12-8F5B-A324A4C1273C}">
      <dgm:prSet/>
      <dgm:spPr/>
      <dgm:t>
        <a:bodyPr/>
        <a:lstStyle/>
        <a:p>
          <a:endParaRPr lang="en-US"/>
        </a:p>
      </dgm:t>
    </dgm:pt>
    <dgm:pt modelId="{D35BC79D-E04A-409B-B26E-730D4BA8CAAA}" type="sibTrans" cxnId="{AB41171E-0000-4D12-8F5B-A324A4C1273C}">
      <dgm:prSet/>
      <dgm:spPr/>
      <dgm:t>
        <a:bodyPr/>
        <a:lstStyle/>
        <a:p>
          <a:endParaRPr lang="en-US"/>
        </a:p>
      </dgm:t>
    </dgm:pt>
    <dgm:pt modelId="{CE91997C-95C5-4431-87FB-EED54DA52FA6}">
      <dgm:prSet phldr="0"/>
      <dgm:spPr/>
      <dgm:t>
        <a:bodyPr/>
        <a:lstStyle/>
        <a:p>
          <a:pPr rtl="0"/>
          <a:r>
            <a:rPr lang="en-US" b="1" dirty="0">
              <a:solidFill>
                <a:schemeClr val="accent1"/>
              </a:solidFill>
              <a:latin typeface="Calibri"/>
            </a:rPr>
            <a:t>Now-Feb 9th</a:t>
          </a:r>
          <a:r>
            <a:rPr lang="en-US" b="1" dirty="0">
              <a:latin typeface="Calibri"/>
            </a:rPr>
            <a:t> </a:t>
          </a:r>
          <a:r>
            <a:rPr lang="en-US" b="0" dirty="0">
              <a:latin typeface="Calibri"/>
            </a:rPr>
            <a:t>Writing group and DPH will work to edit the report</a:t>
          </a:r>
        </a:p>
      </dgm:t>
    </dgm:pt>
    <dgm:pt modelId="{BA27C820-86EA-4A04-83E7-9C8A44682F3C}" type="parTrans" cxnId="{D59D4DED-736A-4512-AE03-CEAC54E3CF00}">
      <dgm:prSet/>
      <dgm:spPr/>
    </dgm:pt>
    <dgm:pt modelId="{96EB7482-1674-4DC6-8CD1-48F2C2854540}" type="sibTrans" cxnId="{D59D4DED-736A-4512-AE03-CEAC54E3CF00}">
      <dgm:prSet/>
      <dgm:spPr/>
    </dgm:pt>
    <dgm:pt modelId="{01F6C501-8FDD-466B-877C-D9070FAFFFA2}" type="pres">
      <dgm:prSet presAssocID="{E5DCBD8E-8EC9-4BF5-831E-1D3CE6D42DDA}" presName="Name0" presStyleCnt="0">
        <dgm:presLayoutVars>
          <dgm:dir/>
          <dgm:resizeHandles val="exact"/>
        </dgm:presLayoutVars>
      </dgm:prSet>
      <dgm:spPr/>
    </dgm:pt>
    <dgm:pt modelId="{37DBACFF-A593-4834-B4DA-BB94ED09D618}" type="pres">
      <dgm:prSet presAssocID="{E5DCBD8E-8EC9-4BF5-831E-1D3CE6D42DDA}" presName="arrow" presStyleLbl="bgShp" presStyleIdx="0" presStyleCnt="1"/>
      <dgm:spPr/>
    </dgm:pt>
    <dgm:pt modelId="{A60996A5-F78A-4D31-8AD0-09D5ABAA8B08}" type="pres">
      <dgm:prSet presAssocID="{E5DCBD8E-8EC9-4BF5-831E-1D3CE6D42DDA}" presName="points" presStyleCnt="0"/>
      <dgm:spPr/>
    </dgm:pt>
    <dgm:pt modelId="{BD2C38A9-393B-4847-8D52-A28CEC34AD83}" type="pres">
      <dgm:prSet presAssocID="{CE91997C-95C5-4431-87FB-EED54DA52FA6}" presName="compositeA" presStyleCnt="0"/>
      <dgm:spPr/>
    </dgm:pt>
    <dgm:pt modelId="{3089B51F-B457-479F-B119-088D27A1DF4C}" type="pres">
      <dgm:prSet presAssocID="{CE91997C-95C5-4431-87FB-EED54DA52FA6}" presName="textA" presStyleLbl="revTx" presStyleIdx="0" presStyleCnt="5">
        <dgm:presLayoutVars>
          <dgm:bulletEnabled val="1"/>
        </dgm:presLayoutVars>
      </dgm:prSet>
      <dgm:spPr/>
    </dgm:pt>
    <dgm:pt modelId="{961BB322-1BAD-4A5C-8810-862385FBA282}" type="pres">
      <dgm:prSet presAssocID="{CE91997C-95C5-4431-87FB-EED54DA52FA6}" presName="circleA" presStyleLbl="node1" presStyleIdx="0" presStyleCnt="5"/>
      <dgm:spPr/>
    </dgm:pt>
    <dgm:pt modelId="{A02DDD2A-99FB-4DC6-A04F-CDE2F72D29F1}" type="pres">
      <dgm:prSet presAssocID="{CE91997C-95C5-4431-87FB-EED54DA52FA6}" presName="spaceA" presStyleCnt="0"/>
      <dgm:spPr/>
    </dgm:pt>
    <dgm:pt modelId="{D94661C0-B7FF-4DB5-B4A6-557C0C14DAA5}" type="pres">
      <dgm:prSet presAssocID="{96EB7482-1674-4DC6-8CD1-48F2C2854540}" presName="space" presStyleCnt="0"/>
      <dgm:spPr/>
    </dgm:pt>
    <dgm:pt modelId="{0B2784F6-29DE-4900-9149-18005F05EA35}" type="pres">
      <dgm:prSet presAssocID="{7A652C37-E56E-49D8-AECA-15EC2EFDB1EF}" presName="compositeB" presStyleCnt="0"/>
      <dgm:spPr/>
    </dgm:pt>
    <dgm:pt modelId="{F3C8CFB5-8BDF-437A-BFDB-B18315B1DC7A}" type="pres">
      <dgm:prSet presAssocID="{7A652C37-E56E-49D8-AECA-15EC2EFDB1EF}" presName="textB" presStyleLbl="revTx" presStyleIdx="1" presStyleCnt="5">
        <dgm:presLayoutVars>
          <dgm:bulletEnabled val="1"/>
        </dgm:presLayoutVars>
      </dgm:prSet>
      <dgm:spPr/>
    </dgm:pt>
    <dgm:pt modelId="{5985F38B-CB8A-4AFC-9319-C01473C7B85C}" type="pres">
      <dgm:prSet presAssocID="{7A652C37-E56E-49D8-AECA-15EC2EFDB1EF}" presName="circleB" presStyleLbl="node1" presStyleIdx="1" presStyleCnt="5"/>
      <dgm:spPr/>
    </dgm:pt>
    <dgm:pt modelId="{212C2092-1F83-4E97-B695-F60D553590EE}" type="pres">
      <dgm:prSet presAssocID="{7A652C37-E56E-49D8-AECA-15EC2EFDB1EF}" presName="spaceB" presStyleCnt="0"/>
      <dgm:spPr/>
    </dgm:pt>
    <dgm:pt modelId="{7D66F2E2-8549-4A3E-B3F8-02C96924266A}" type="pres">
      <dgm:prSet presAssocID="{9B5FFC7D-6FE4-450D-AEC8-FA2CEE243739}" presName="space" presStyleCnt="0"/>
      <dgm:spPr/>
    </dgm:pt>
    <dgm:pt modelId="{920D32F6-E88E-4796-8398-636E42297D32}" type="pres">
      <dgm:prSet presAssocID="{752DFA5E-83A4-4755-AB33-9F0BC6D1F6AD}" presName="compositeA" presStyleCnt="0"/>
      <dgm:spPr/>
    </dgm:pt>
    <dgm:pt modelId="{54FCB15A-E124-449D-954A-4E338747E16C}" type="pres">
      <dgm:prSet presAssocID="{752DFA5E-83A4-4755-AB33-9F0BC6D1F6AD}" presName="textA" presStyleLbl="revTx" presStyleIdx="2" presStyleCnt="5">
        <dgm:presLayoutVars>
          <dgm:bulletEnabled val="1"/>
        </dgm:presLayoutVars>
      </dgm:prSet>
      <dgm:spPr/>
    </dgm:pt>
    <dgm:pt modelId="{0F1E10B9-3025-4A9E-850C-53EE14962A4C}" type="pres">
      <dgm:prSet presAssocID="{752DFA5E-83A4-4755-AB33-9F0BC6D1F6AD}" presName="circleA" presStyleLbl="node1" presStyleIdx="2" presStyleCnt="5"/>
      <dgm:spPr/>
    </dgm:pt>
    <dgm:pt modelId="{CBF101FB-28B6-42F9-B307-7A7E2F6708BD}" type="pres">
      <dgm:prSet presAssocID="{752DFA5E-83A4-4755-AB33-9F0BC6D1F6AD}" presName="spaceA" presStyleCnt="0"/>
      <dgm:spPr/>
    </dgm:pt>
    <dgm:pt modelId="{5E86A4BF-F86B-4D02-967F-C571EB51C0C7}" type="pres">
      <dgm:prSet presAssocID="{117C83AC-8A30-4BBE-AE17-60A54BCEE4FF}" presName="space" presStyleCnt="0"/>
      <dgm:spPr/>
    </dgm:pt>
    <dgm:pt modelId="{4260EEE5-EB5F-496C-B6BA-0EAA7C655D01}" type="pres">
      <dgm:prSet presAssocID="{B9AFC749-AF2C-4366-BE73-ADA5B59A9966}" presName="compositeB" presStyleCnt="0"/>
      <dgm:spPr/>
    </dgm:pt>
    <dgm:pt modelId="{C077C58F-8E7A-42B9-8C17-1E2442E63881}" type="pres">
      <dgm:prSet presAssocID="{B9AFC749-AF2C-4366-BE73-ADA5B59A9966}" presName="textB" presStyleLbl="revTx" presStyleIdx="3" presStyleCnt="5">
        <dgm:presLayoutVars>
          <dgm:bulletEnabled val="1"/>
        </dgm:presLayoutVars>
      </dgm:prSet>
      <dgm:spPr/>
    </dgm:pt>
    <dgm:pt modelId="{FC0F332E-CD3E-4D3E-A3FF-3865283E6A3F}" type="pres">
      <dgm:prSet presAssocID="{B9AFC749-AF2C-4366-BE73-ADA5B59A9966}" presName="circleB" presStyleLbl="node1" presStyleIdx="3" presStyleCnt="5"/>
      <dgm:spPr/>
    </dgm:pt>
    <dgm:pt modelId="{C88BC108-D742-4910-990D-946FDEE13C86}" type="pres">
      <dgm:prSet presAssocID="{B9AFC749-AF2C-4366-BE73-ADA5B59A9966}" presName="spaceB" presStyleCnt="0"/>
      <dgm:spPr/>
    </dgm:pt>
    <dgm:pt modelId="{8C60C1C2-1E6E-43B6-946F-7C22F60EF319}" type="pres">
      <dgm:prSet presAssocID="{995194A9-2BA0-4BC6-86C1-E59EEF625D70}" presName="space" presStyleCnt="0"/>
      <dgm:spPr/>
    </dgm:pt>
    <dgm:pt modelId="{84E8368B-A314-4A69-997F-55143F5BB7A7}" type="pres">
      <dgm:prSet presAssocID="{02235E24-06E3-41FA-BCA7-478E34616F93}" presName="compositeA" presStyleCnt="0"/>
      <dgm:spPr/>
    </dgm:pt>
    <dgm:pt modelId="{2C7CE5BF-02AF-4131-BC10-EAA847F94FAE}" type="pres">
      <dgm:prSet presAssocID="{02235E24-06E3-41FA-BCA7-478E34616F93}" presName="textA" presStyleLbl="revTx" presStyleIdx="4" presStyleCnt="5">
        <dgm:presLayoutVars>
          <dgm:bulletEnabled val="1"/>
        </dgm:presLayoutVars>
      </dgm:prSet>
      <dgm:spPr/>
    </dgm:pt>
    <dgm:pt modelId="{814B1666-68EF-4FA5-A463-14F4DF2C97F4}" type="pres">
      <dgm:prSet presAssocID="{02235E24-06E3-41FA-BCA7-478E34616F93}" presName="circleA" presStyleLbl="node1" presStyleIdx="4" presStyleCnt="5"/>
      <dgm:spPr/>
    </dgm:pt>
    <dgm:pt modelId="{9726DFAE-CC6E-4180-ADC5-743E8A2C953C}" type="pres">
      <dgm:prSet presAssocID="{02235E24-06E3-41FA-BCA7-478E34616F93}" presName="spaceA" presStyleCnt="0"/>
      <dgm:spPr/>
    </dgm:pt>
  </dgm:ptLst>
  <dgm:cxnLst>
    <dgm:cxn modelId="{D4607A0B-56C3-455E-AD06-CC5FEDF985C3}" type="presOf" srcId="{E5DCBD8E-8EC9-4BF5-831E-1D3CE6D42DDA}" destId="{01F6C501-8FDD-466B-877C-D9070FAFFFA2}" srcOrd="0" destOrd="0" presId="urn:microsoft.com/office/officeart/2005/8/layout/hProcess11"/>
    <dgm:cxn modelId="{AB41171E-0000-4D12-8F5B-A324A4C1273C}" srcId="{E5DCBD8E-8EC9-4BF5-831E-1D3CE6D42DDA}" destId="{02235E24-06E3-41FA-BCA7-478E34616F93}" srcOrd="4" destOrd="0" parTransId="{029C692F-E9C0-491F-A531-C48D06122069}" sibTransId="{D35BC79D-E04A-409B-B26E-730D4BA8CAAA}"/>
    <dgm:cxn modelId="{50504D3B-6FBA-421E-857D-30276D47784A}" type="presOf" srcId="{B9AFC749-AF2C-4366-BE73-ADA5B59A9966}" destId="{C077C58F-8E7A-42B9-8C17-1E2442E63881}" srcOrd="0" destOrd="0" presId="urn:microsoft.com/office/officeart/2005/8/layout/hProcess11"/>
    <dgm:cxn modelId="{E10CE641-A7C7-46D5-9561-569F36915084}" srcId="{E5DCBD8E-8EC9-4BF5-831E-1D3CE6D42DDA}" destId="{7A652C37-E56E-49D8-AECA-15EC2EFDB1EF}" srcOrd="1" destOrd="0" parTransId="{FDD74AF9-6D1D-4D9F-9E6C-285108B0DB17}" sibTransId="{9B5FFC7D-6FE4-450D-AEC8-FA2CEE243739}"/>
    <dgm:cxn modelId="{80FEA969-DD37-48D8-BB46-D2DBA47370EF}" srcId="{E5DCBD8E-8EC9-4BF5-831E-1D3CE6D42DDA}" destId="{752DFA5E-83A4-4755-AB33-9F0BC6D1F6AD}" srcOrd="2" destOrd="0" parTransId="{37E32AB3-F5C7-4D15-99A0-57DE39F0149A}" sibTransId="{117C83AC-8A30-4BBE-AE17-60A54BCEE4FF}"/>
    <dgm:cxn modelId="{EC26B96F-2FBB-481B-BE01-E603EB69D293}" type="presOf" srcId="{752DFA5E-83A4-4755-AB33-9F0BC6D1F6AD}" destId="{54FCB15A-E124-449D-954A-4E338747E16C}" srcOrd="0" destOrd="0" presId="urn:microsoft.com/office/officeart/2005/8/layout/hProcess11"/>
    <dgm:cxn modelId="{D785E883-F809-4121-8B4A-AB689EFC7730}" type="presOf" srcId="{CE91997C-95C5-4431-87FB-EED54DA52FA6}" destId="{3089B51F-B457-479F-B119-088D27A1DF4C}" srcOrd="0" destOrd="0" presId="urn:microsoft.com/office/officeart/2005/8/layout/hProcess11"/>
    <dgm:cxn modelId="{9F7EB184-3225-4FC6-9725-96F519123713}" type="presOf" srcId="{7A652C37-E56E-49D8-AECA-15EC2EFDB1EF}" destId="{F3C8CFB5-8BDF-437A-BFDB-B18315B1DC7A}" srcOrd="0" destOrd="0" presId="urn:microsoft.com/office/officeart/2005/8/layout/hProcess11"/>
    <dgm:cxn modelId="{22D995C2-52EC-4577-B903-A59EF04485EE}" type="presOf" srcId="{02235E24-06E3-41FA-BCA7-478E34616F93}" destId="{2C7CE5BF-02AF-4131-BC10-EAA847F94FAE}" srcOrd="0" destOrd="0" presId="urn:microsoft.com/office/officeart/2005/8/layout/hProcess11"/>
    <dgm:cxn modelId="{8BA4FCD3-7F97-4999-AE24-2673BC9F7C88}" srcId="{E5DCBD8E-8EC9-4BF5-831E-1D3CE6D42DDA}" destId="{B9AFC749-AF2C-4366-BE73-ADA5B59A9966}" srcOrd="3" destOrd="0" parTransId="{B7508FCB-7331-46E4-B985-3896A72C784B}" sibTransId="{995194A9-2BA0-4BC6-86C1-E59EEF625D70}"/>
    <dgm:cxn modelId="{D59D4DED-736A-4512-AE03-CEAC54E3CF00}" srcId="{E5DCBD8E-8EC9-4BF5-831E-1D3CE6D42DDA}" destId="{CE91997C-95C5-4431-87FB-EED54DA52FA6}" srcOrd="0" destOrd="0" parTransId="{BA27C820-86EA-4A04-83E7-9C8A44682F3C}" sibTransId="{96EB7482-1674-4DC6-8CD1-48F2C2854540}"/>
    <dgm:cxn modelId="{BF5C8777-9E44-4DB3-B629-E07B483B8162}" type="presParOf" srcId="{01F6C501-8FDD-466B-877C-D9070FAFFFA2}" destId="{37DBACFF-A593-4834-B4DA-BB94ED09D618}" srcOrd="0" destOrd="0" presId="urn:microsoft.com/office/officeart/2005/8/layout/hProcess11"/>
    <dgm:cxn modelId="{FF4B8234-B3EA-4CEF-9EE6-A24E80CC5A4C}" type="presParOf" srcId="{01F6C501-8FDD-466B-877C-D9070FAFFFA2}" destId="{A60996A5-F78A-4D31-8AD0-09D5ABAA8B08}" srcOrd="1" destOrd="0" presId="urn:microsoft.com/office/officeart/2005/8/layout/hProcess11"/>
    <dgm:cxn modelId="{D7357983-C506-4077-B876-848C33C4DF2C}" type="presParOf" srcId="{A60996A5-F78A-4D31-8AD0-09D5ABAA8B08}" destId="{BD2C38A9-393B-4847-8D52-A28CEC34AD83}" srcOrd="0" destOrd="0" presId="urn:microsoft.com/office/officeart/2005/8/layout/hProcess11"/>
    <dgm:cxn modelId="{6F725961-987C-40AD-8CF5-083F89DED6D3}" type="presParOf" srcId="{BD2C38A9-393B-4847-8D52-A28CEC34AD83}" destId="{3089B51F-B457-479F-B119-088D27A1DF4C}" srcOrd="0" destOrd="0" presId="urn:microsoft.com/office/officeart/2005/8/layout/hProcess11"/>
    <dgm:cxn modelId="{6A4BD09B-A73C-45D5-A461-FB1FEA20CAD0}" type="presParOf" srcId="{BD2C38A9-393B-4847-8D52-A28CEC34AD83}" destId="{961BB322-1BAD-4A5C-8810-862385FBA282}" srcOrd="1" destOrd="0" presId="urn:microsoft.com/office/officeart/2005/8/layout/hProcess11"/>
    <dgm:cxn modelId="{47921BE6-8332-4348-A7FD-BB4FAD84A767}" type="presParOf" srcId="{BD2C38A9-393B-4847-8D52-A28CEC34AD83}" destId="{A02DDD2A-99FB-4DC6-A04F-CDE2F72D29F1}" srcOrd="2" destOrd="0" presId="urn:microsoft.com/office/officeart/2005/8/layout/hProcess11"/>
    <dgm:cxn modelId="{6F93850B-3EAE-4189-A1CD-9299E22D083F}" type="presParOf" srcId="{A60996A5-F78A-4D31-8AD0-09D5ABAA8B08}" destId="{D94661C0-B7FF-4DB5-B4A6-557C0C14DAA5}" srcOrd="1" destOrd="0" presId="urn:microsoft.com/office/officeart/2005/8/layout/hProcess11"/>
    <dgm:cxn modelId="{CA43D87F-0643-4134-B935-E2517FCC2783}" type="presParOf" srcId="{A60996A5-F78A-4D31-8AD0-09D5ABAA8B08}" destId="{0B2784F6-29DE-4900-9149-18005F05EA35}" srcOrd="2" destOrd="0" presId="urn:microsoft.com/office/officeart/2005/8/layout/hProcess11"/>
    <dgm:cxn modelId="{E3544DD4-7109-4C95-8BB4-73A787B8297F}" type="presParOf" srcId="{0B2784F6-29DE-4900-9149-18005F05EA35}" destId="{F3C8CFB5-8BDF-437A-BFDB-B18315B1DC7A}" srcOrd="0" destOrd="0" presId="urn:microsoft.com/office/officeart/2005/8/layout/hProcess11"/>
    <dgm:cxn modelId="{0128295B-57CF-4A6C-8AD8-4DCED205D744}" type="presParOf" srcId="{0B2784F6-29DE-4900-9149-18005F05EA35}" destId="{5985F38B-CB8A-4AFC-9319-C01473C7B85C}" srcOrd="1" destOrd="0" presId="urn:microsoft.com/office/officeart/2005/8/layout/hProcess11"/>
    <dgm:cxn modelId="{27DDA459-1386-4002-9661-12E1CD091F7B}" type="presParOf" srcId="{0B2784F6-29DE-4900-9149-18005F05EA35}" destId="{212C2092-1F83-4E97-B695-F60D553590EE}" srcOrd="2" destOrd="0" presId="urn:microsoft.com/office/officeart/2005/8/layout/hProcess11"/>
    <dgm:cxn modelId="{1B62C06F-2ECA-40DA-8D41-CE53CDFE7312}" type="presParOf" srcId="{A60996A5-F78A-4D31-8AD0-09D5ABAA8B08}" destId="{7D66F2E2-8549-4A3E-B3F8-02C96924266A}" srcOrd="3" destOrd="0" presId="urn:microsoft.com/office/officeart/2005/8/layout/hProcess11"/>
    <dgm:cxn modelId="{6C5E2356-16BD-4123-B54E-AC1E7AB9EC07}" type="presParOf" srcId="{A60996A5-F78A-4D31-8AD0-09D5ABAA8B08}" destId="{920D32F6-E88E-4796-8398-636E42297D32}" srcOrd="4" destOrd="0" presId="urn:microsoft.com/office/officeart/2005/8/layout/hProcess11"/>
    <dgm:cxn modelId="{A87D49E7-1861-43E0-BD39-72614810849C}" type="presParOf" srcId="{920D32F6-E88E-4796-8398-636E42297D32}" destId="{54FCB15A-E124-449D-954A-4E338747E16C}" srcOrd="0" destOrd="0" presId="urn:microsoft.com/office/officeart/2005/8/layout/hProcess11"/>
    <dgm:cxn modelId="{CE46279A-81C7-4C75-9D53-FC82B7331DB3}" type="presParOf" srcId="{920D32F6-E88E-4796-8398-636E42297D32}" destId="{0F1E10B9-3025-4A9E-850C-53EE14962A4C}" srcOrd="1" destOrd="0" presId="urn:microsoft.com/office/officeart/2005/8/layout/hProcess11"/>
    <dgm:cxn modelId="{F682CF32-D768-49A9-8C3C-26C55CCC4FE4}" type="presParOf" srcId="{920D32F6-E88E-4796-8398-636E42297D32}" destId="{CBF101FB-28B6-42F9-B307-7A7E2F6708BD}" srcOrd="2" destOrd="0" presId="urn:microsoft.com/office/officeart/2005/8/layout/hProcess11"/>
    <dgm:cxn modelId="{B2CB1BA5-CEAA-4705-95A6-345A2E973C5B}" type="presParOf" srcId="{A60996A5-F78A-4D31-8AD0-09D5ABAA8B08}" destId="{5E86A4BF-F86B-4D02-967F-C571EB51C0C7}" srcOrd="5" destOrd="0" presId="urn:microsoft.com/office/officeart/2005/8/layout/hProcess11"/>
    <dgm:cxn modelId="{9EB23445-F8B5-45E9-AF1C-3797BBEB1889}" type="presParOf" srcId="{A60996A5-F78A-4D31-8AD0-09D5ABAA8B08}" destId="{4260EEE5-EB5F-496C-B6BA-0EAA7C655D01}" srcOrd="6" destOrd="0" presId="urn:microsoft.com/office/officeart/2005/8/layout/hProcess11"/>
    <dgm:cxn modelId="{328A954C-459A-432B-9921-FE4CFF7218A5}" type="presParOf" srcId="{4260EEE5-EB5F-496C-B6BA-0EAA7C655D01}" destId="{C077C58F-8E7A-42B9-8C17-1E2442E63881}" srcOrd="0" destOrd="0" presId="urn:microsoft.com/office/officeart/2005/8/layout/hProcess11"/>
    <dgm:cxn modelId="{B57BC1F5-8B9F-4C77-854D-01FBF32D6251}" type="presParOf" srcId="{4260EEE5-EB5F-496C-B6BA-0EAA7C655D01}" destId="{FC0F332E-CD3E-4D3E-A3FF-3865283E6A3F}" srcOrd="1" destOrd="0" presId="urn:microsoft.com/office/officeart/2005/8/layout/hProcess11"/>
    <dgm:cxn modelId="{9396605D-E849-4B71-8EEA-57A7C9C1B9D5}" type="presParOf" srcId="{4260EEE5-EB5F-496C-B6BA-0EAA7C655D01}" destId="{C88BC108-D742-4910-990D-946FDEE13C86}" srcOrd="2" destOrd="0" presId="urn:microsoft.com/office/officeart/2005/8/layout/hProcess11"/>
    <dgm:cxn modelId="{0F60F0DA-7691-49D2-880A-0B3BFE03E5ED}" type="presParOf" srcId="{A60996A5-F78A-4D31-8AD0-09D5ABAA8B08}" destId="{8C60C1C2-1E6E-43B6-946F-7C22F60EF319}" srcOrd="7" destOrd="0" presId="urn:microsoft.com/office/officeart/2005/8/layout/hProcess11"/>
    <dgm:cxn modelId="{EA52B727-4E57-43E9-9339-D4E82D4C54D1}" type="presParOf" srcId="{A60996A5-F78A-4D31-8AD0-09D5ABAA8B08}" destId="{84E8368B-A314-4A69-997F-55143F5BB7A7}" srcOrd="8" destOrd="0" presId="urn:microsoft.com/office/officeart/2005/8/layout/hProcess11"/>
    <dgm:cxn modelId="{ED102D83-CBDC-42D7-9916-5A46EF50DEE6}" type="presParOf" srcId="{84E8368B-A314-4A69-997F-55143F5BB7A7}" destId="{2C7CE5BF-02AF-4131-BC10-EAA847F94FAE}" srcOrd="0" destOrd="0" presId="urn:microsoft.com/office/officeart/2005/8/layout/hProcess11"/>
    <dgm:cxn modelId="{E4D606C6-73BE-4B49-9BA0-26FAE22FBBF7}" type="presParOf" srcId="{84E8368B-A314-4A69-997F-55143F5BB7A7}" destId="{814B1666-68EF-4FA5-A463-14F4DF2C97F4}" srcOrd="1" destOrd="0" presId="urn:microsoft.com/office/officeart/2005/8/layout/hProcess11"/>
    <dgm:cxn modelId="{763B2CD8-AC28-4D55-A4B5-2D6D4070BC63}" type="presParOf" srcId="{84E8368B-A314-4A69-997F-55143F5BB7A7}" destId="{9726DFAE-CC6E-4180-ADC5-743E8A2C953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BACFF-A593-4834-B4DA-BB94ED09D618}">
      <dsp:nvSpPr>
        <dsp:cNvPr id="0" name=""/>
        <dsp:cNvSpPr/>
      </dsp:nvSpPr>
      <dsp:spPr>
        <a:xfrm>
          <a:off x="0" y="1371040"/>
          <a:ext cx="11750261" cy="182805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9B51F-B457-479F-B119-088D27A1DF4C}">
      <dsp:nvSpPr>
        <dsp:cNvPr id="0" name=""/>
        <dsp:cNvSpPr/>
      </dsp:nvSpPr>
      <dsp:spPr>
        <a:xfrm>
          <a:off x="4647" y="0"/>
          <a:ext cx="2031911" cy="182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/>
              </a:solidFill>
              <a:latin typeface="Calibri"/>
            </a:rPr>
            <a:t>Now-Feb 9th</a:t>
          </a:r>
          <a:r>
            <a:rPr lang="en-US" sz="2000" b="1" kern="1200" dirty="0">
              <a:latin typeface="Calibri"/>
            </a:rPr>
            <a:t> </a:t>
          </a:r>
          <a:r>
            <a:rPr lang="en-US" sz="2000" b="0" kern="1200" dirty="0">
              <a:latin typeface="Calibri"/>
            </a:rPr>
            <a:t>Writing group and DPH will work to edit the report</a:t>
          </a:r>
        </a:p>
      </dsp:txBody>
      <dsp:txXfrm>
        <a:off x="4647" y="0"/>
        <a:ext cx="2031911" cy="1828054"/>
      </dsp:txXfrm>
    </dsp:sp>
    <dsp:sp modelId="{961BB322-1BAD-4A5C-8810-862385FBA282}">
      <dsp:nvSpPr>
        <dsp:cNvPr id="0" name=""/>
        <dsp:cNvSpPr/>
      </dsp:nvSpPr>
      <dsp:spPr>
        <a:xfrm>
          <a:off x="792096" y="2056561"/>
          <a:ext cx="457013" cy="457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8CFB5-8BDF-437A-BFDB-B18315B1DC7A}">
      <dsp:nvSpPr>
        <dsp:cNvPr id="0" name=""/>
        <dsp:cNvSpPr/>
      </dsp:nvSpPr>
      <dsp:spPr>
        <a:xfrm>
          <a:off x="2138154" y="2742081"/>
          <a:ext cx="2031911" cy="182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/>
              </a:solidFill>
            </a:rPr>
            <a:t>Feb 9th</a:t>
          </a:r>
          <a:br>
            <a:rPr lang="en-US" sz="2000" kern="1200" dirty="0"/>
          </a:br>
          <a:r>
            <a:rPr lang="en-US" sz="2000" kern="1200" dirty="0"/>
            <a:t>Writing group sends current draft to Council</a:t>
          </a:r>
        </a:p>
      </dsp:txBody>
      <dsp:txXfrm>
        <a:off x="2138154" y="2742081"/>
        <a:ext cx="2031911" cy="1828054"/>
      </dsp:txXfrm>
    </dsp:sp>
    <dsp:sp modelId="{5985F38B-CB8A-4AFC-9319-C01473C7B85C}">
      <dsp:nvSpPr>
        <dsp:cNvPr id="0" name=""/>
        <dsp:cNvSpPr/>
      </dsp:nvSpPr>
      <dsp:spPr>
        <a:xfrm>
          <a:off x="2925603" y="2056561"/>
          <a:ext cx="457013" cy="457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CB15A-E124-449D-954A-4E338747E16C}">
      <dsp:nvSpPr>
        <dsp:cNvPr id="0" name=""/>
        <dsp:cNvSpPr/>
      </dsp:nvSpPr>
      <dsp:spPr>
        <a:xfrm>
          <a:off x="4271661" y="0"/>
          <a:ext cx="2031911" cy="182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/>
              </a:solidFill>
              <a:latin typeface="Calibri"/>
            </a:rPr>
            <a:t>Feb 9th- Feb </a:t>
          </a:r>
          <a:r>
            <a:rPr lang="en-US" sz="2000" b="1" kern="1200" dirty="0">
              <a:solidFill>
                <a:schemeClr val="accent1"/>
              </a:solidFill>
            </a:rPr>
            <a:t>23rd</a:t>
          </a:r>
          <a:br>
            <a:rPr lang="en-US" sz="2000" kern="1200" dirty="0"/>
          </a:br>
          <a:r>
            <a:rPr lang="en-US" sz="2000" kern="1200" dirty="0"/>
            <a:t>Council sends all individual </a:t>
          </a:r>
          <a:r>
            <a:rPr lang="en-US" sz="2000" kern="1200" dirty="0">
              <a:latin typeface="Calibri"/>
            </a:rPr>
            <a:t>edits</a:t>
          </a:r>
          <a:r>
            <a:rPr lang="en-US" sz="2000" kern="1200" dirty="0"/>
            <a:t> to writing group </a:t>
          </a:r>
        </a:p>
      </dsp:txBody>
      <dsp:txXfrm>
        <a:off x="4271661" y="0"/>
        <a:ext cx="2031911" cy="1828054"/>
      </dsp:txXfrm>
    </dsp:sp>
    <dsp:sp modelId="{0F1E10B9-3025-4A9E-850C-53EE14962A4C}">
      <dsp:nvSpPr>
        <dsp:cNvPr id="0" name=""/>
        <dsp:cNvSpPr/>
      </dsp:nvSpPr>
      <dsp:spPr>
        <a:xfrm>
          <a:off x="5059110" y="2056561"/>
          <a:ext cx="457013" cy="457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7C58F-8E7A-42B9-8C17-1E2442E63881}">
      <dsp:nvSpPr>
        <dsp:cNvPr id="0" name=""/>
        <dsp:cNvSpPr/>
      </dsp:nvSpPr>
      <dsp:spPr>
        <a:xfrm>
          <a:off x="6405168" y="2742081"/>
          <a:ext cx="2031911" cy="182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/>
              </a:solidFill>
            </a:rPr>
            <a:t>March </a:t>
          </a:r>
          <a:r>
            <a:rPr lang="en-US" sz="2000" b="1" kern="1200" dirty="0">
              <a:solidFill>
                <a:schemeClr val="accent1"/>
              </a:solidFill>
              <a:latin typeface="Calibri"/>
            </a:rPr>
            <a:t>5th</a:t>
          </a:r>
          <a:r>
            <a:rPr lang="en-US" sz="2000" b="1" kern="1200" dirty="0">
              <a:latin typeface="Calibri"/>
            </a:rPr>
            <a:t> </a:t>
          </a:r>
          <a:r>
            <a:rPr lang="en-US" sz="2000" b="0" kern="1200" dirty="0">
              <a:latin typeface="Calibri"/>
            </a:rPr>
            <a:t>Writing group returns final draft to Council</a:t>
          </a:r>
        </a:p>
      </dsp:txBody>
      <dsp:txXfrm>
        <a:off x="6405168" y="2742081"/>
        <a:ext cx="2031911" cy="1828054"/>
      </dsp:txXfrm>
    </dsp:sp>
    <dsp:sp modelId="{FC0F332E-CD3E-4D3E-A3FF-3865283E6A3F}">
      <dsp:nvSpPr>
        <dsp:cNvPr id="0" name=""/>
        <dsp:cNvSpPr/>
      </dsp:nvSpPr>
      <dsp:spPr>
        <a:xfrm>
          <a:off x="7192617" y="2056561"/>
          <a:ext cx="457013" cy="457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CE5BF-02AF-4131-BC10-EAA847F94FAE}">
      <dsp:nvSpPr>
        <dsp:cNvPr id="0" name=""/>
        <dsp:cNvSpPr/>
      </dsp:nvSpPr>
      <dsp:spPr>
        <a:xfrm>
          <a:off x="8538675" y="0"/>
          <a:ext cx="2031911" cy="182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/>
              </a:solidFill>
            </a:rPr>
            <a:t>March 12th</a:t>
          </a:r>
          <a:br>
            <a:rPr lang="en-US" sz="2000" kern="1200" dirty="0"/>
          </a:br>
          <a:r>
            <a:rPr lang="en-US" sz="2000" kern="1200" dirty="0"/>
            <a:t>Council votes on final report </a:t>
          </a:r>
        </a:p>
      </dsp:txBody>
      <dsp:txXfrm>
        <a:off x="8538675" y="0"/>
        <a:ext cx="2031911" cy="1828054"/>
      </dsp:txXfrm>
    </dsp:sp>
    <dsp:sp modelId="{814B1666-68EF-4FA5-A463-14F4DF2C97F4}">
      <dsp:nvSpPr>
        <dsp:cNvPr id="0" name=""/>
        <dsp:cNvSpPr/>
      </dsp:nvSpPr>
      <dsp:spPr>
        <a:xfrm>
          <a:off x="9326124" y="2056561"/>
          <a:ext cx="457013" cy="457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47A1A-4B8C-44CF-8E73-8D0B6F65A909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6B28D8-CD98-4154-A631-787321A3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Welcome-Announcements 4-4:15</a:t>
            </a:r>
          </a:p>
          <a:p>
            <a:r>
              <a:rPr lang="en-US" dirty="0">
                <a:cs typeface="Calibri"/>
              </a:rPr>
              <a:t>Guest Speaker 4:15-5:00</a:t>
            </a:r>
          </a:p>
          <a:p>
            <a:r>
              <a:rPr lang="en-US" dirty="0">
                <a:cs typeface="Calibri"/>
              </a:rPr>
              <a:t>Speaker Discussion 5:00-5:15</a:t>
            </a:r>
          </a:p>
          <a:p>
            <a:r>
              <a:rPr lang="en-US" dirty="0">
                <a:cs typeface="Calibri"/>
              </a:rPr>
              <a:t>Composite Cases 5:15-5:25</a:t>
            </a:r>
          </a:p>
          <a:p>
            <a:r>
              <a:rPr lang="en-US" dirty="0">
                <a:cs typeface="Calibri"/>
              </a:rPr>
              <a:t>Annual: 5:25-5:35</a:t>
            </a:r>
            <a:endParaRPr lang="en-US" dirty="0"/>
          </a:p>
          <a:p>
            <a:r>
              <a:rPr lang="en-US" dirty="0">
                <a:cs typeface="Calibri"/>
              </a:rPr>
              <a:t>Reenrollment 5:35-5:45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4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5:55pm: Thank you</a:t>
            </a:r>
          </a:p>
          <a:p>
            <a:r>
              <a:rPr lang="en-US"/>
              <a:t>Motion to Adjourn</a:t>
            </a:r>
          </a:p>
          <a:p>
            <a:r>
              <a:rPr lang="en-US"/>
              <a:t>Vote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307D1-08FB-B946-5FB9-16EC77F9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225A1-F6FD-E908-5278-B201F3DA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275C-60DF-6EC8-961E-82D6ED91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5FAB-BE3C-F7A6-50CB-F4E06B44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AFE9-E8AC-6598-2E80-0A1F0E418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FC65-3968-12C8-3C97-0308AD69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9F96-7540-175F-B018-35A3E3D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30645-B45B-774E-A153-BECC88C9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09FA-C7A8-20CA-3713-2F7149F1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A9B-AE5D-DAF9-C5B0-C396211D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FCA8F-6A8C-9140-C987-A378C058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0BEA-5486-417B-548C-3CFA0209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E831-8A86-0A95-4DB9-1ED8CB95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4C30-638D-0D1A-C197-BA61483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9E0F-757D-E194-AC5F-DEED742B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D8B4-C2EB-A52C-4D08-D22C0D9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04625-4D3F-29A2-15B8-1A875FEDD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8322-7B4B-DEE9-7658-561951F7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FBFE-966F-7DED-8653-B81C721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329B-CD69-B821-4054-4B1DC73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5B539-A53A-5228-403C-5AE1DB1B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F04A-E4FA-F1F9-F7B6-0E31B25B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08DF-4EDE-11F7-55F3-C31724B9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1BB3-2850-EF8E-F27F-4BCA285B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1966-03F6-28EE-6A1D-CCB609E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34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4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32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6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86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 txBox="1"/>
          <p:nvPr/>
        </p:nvSpPr>
        <p:spPr>
          <a:xfrm>
            <a:off x="11353800" y="6379287"/>
            <a:ext cx="5656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1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6" y="6025661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A511-D1C1-7D28-DBA2-FA71D326B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ED123-D9E6-A734-A7EC-E4227D01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E2-E8DE-DF5D-1391-1AAB8CD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6686-681D-6EC8-95E7-35F9DA7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4FC6-1ED7-7D22-935F-69611065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FC1E-7568-37CF-F478-8664826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A14-8302-1623-57D3-023C090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AEFB-B4C5-6A85-3730-9E84CF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B3A7-1AB6-ED3C-52B4-E59E03E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676C-EFF0-39FD-75C4-564E0E60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B3A6-CEAA-25C5-F914-7299B92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9926A-BBFA-A7D3-DA9A-DF83586C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4F48-699A-E450-DCC6-15ED4AA6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83CB-2122-8AF6-8C61-987CE62C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F84F-76E5-4674-2012-FFE5571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A3B2-703A-5E8A-03EF-8697CDD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748-F9D1-A289-EFBC-1A0F8B6D0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219EB-BCC7-561B-B1B8-FC4DAD666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96D1-90D9-AC6D-0C06-39282927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C481-C80C-5E16-8A60-1A1B4A2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90A9-FDD4-F147-0788-747114E5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A25C-F479-3DB3-988F-811E2196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FA8D-588A-7979-AB03-71C6B484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6C5B-DED7-226A-D351-CAF52E2F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C169-0A90-320E-4C22-FAED52E9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199F5-54B0-7DD5-17F8-4F161052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3E584-72C9-ABF7-1EC5-69755211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7FCF0-BCD0-FB51-8708-1FB27E7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1748B-2B44-3228-DC24-477E3BBE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DA3-9202-52F4-7499-605186E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B9B34-E3E2-EDD4-A029-E46523C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EB00B-3628-E6AC-541F-1FDB8299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7BFF3-3646-5594-7448-B880C6C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91103-BA53-5F24-69D2-13247F2C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2BB6-0170-3C0E-560D-96BE75EBC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E6C5-F384-1261-4FDF-F2C7C7C3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D31F-80C3-F2D7-C589-03C67606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1A0A-9249-92C8-BB92-1A0C1314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delyn.m.goskoski@mas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144" y="2191589"/>
            <a:ext cx="8370536" cy="362358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Arial"/>
              </a:rPr>
              <a:t>DPH PANDAS/PANS Advisory Council</a:t>
            </a:r>
            <a:br>
              <a:rPr lang="en-US" sz="3600" dirty="0">
                <a:cs typeface="Arial" panose="020B0604020202020204" pitchFamily="34" charset="0"/>
              </a:rPr>
            </a:br>
            <a:br>
              <a:rPr lang="en-US" sz="3200" dirty="0">
                <a:cs typeface="Arial" panose="020B0604020202020204" pitchFamily="34" charset="0"/>
              </a:rPr>
            </a:br>
            <a:br>
              <a:rPr lang="en-US" sz="3200" dirty="0"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cs typeface="Arial"/>
              </a:rPr>
              <a:t>January 8, 2025</a:t>
            </a:r>
            <a:br>
              <a:rPr lang="en-US" sz="3200" dirty="0"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cs typeface="Arial"/>
              </a:rPr>
              <a:t>4:00 – 6:00 PM</a:t>
            </a:r>
            <a:br>
              <a:rPr lang="en-US" sz="3200" dirty="0">
                <a:cs typeface="Arial" panose="020B0604020202020204" pitchFamily="34" charset="0"/>
              </a:rPr>
            </a:br>
            <a:br>
              <a:rPr lang="en-US" sz="3200" dirty="0">
                <a:cs typeface="Arial" panose="020B0604020202020204" pitchFamily="34" charset="0"/>
              </a:rPr>
            </a:br>
            <a:r>
              <a:rPr lang="en-US" sz="3200" i="1" dirty="0">
                <a:solidFill>
                  <a:srgbClr val="FFFF00"/>
                </a:solidFill>
                <a:cs typeface="Arial"/>
              </a:rPr>
              <a:t>Please stand by. The meeting will begin shortly. </a:t>
            </a:r>
            <a:endParaRPr lang="en-US" sz="3600" i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1132" y="3979342"/>
            <a:ext cx="7842223" cy="253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000" b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8A94-5BB4-9BD4-3986-2A383B2F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42" y="26044"/>
            <a:ext cx="11468100" cy="9051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2025 Guest Speaker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C61A3-1391-D183-7C79-58C4BAC6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325"/>
            <a:ext cx="10972800" cy="5015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We will work to invite these three agencies for 2025:</a:t>
            </a:r>
          </a:p>
          <a:p>
            <a:pPr marL="914400" lvl="1" indent="-457200">
              <a:buAutoNum type="arabicPeriod"/>
            </a:pPr>
            <a:r>
              <a:rPr lang="en-US" sz="2300">
                <a:latin typeface="Calibri"/>
                <a:ea typeface="Calibri"/>
                <a:cs typeface="Calibri"/>
              </a:rPr>
              <a:t>Department of Developmental Services (DDS) 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</a:rPr>
              <a:t>Department of </a:t>
            </a:r>
            <a:r>
              <a:rPr lang="en-US" sz="2400" dirty="0">
                <a:latin typeface="Calibri"/>
                <a:ea typeface="Calibri"/>
                <a:cs typeface="Calibri"/>
              </a:rPr>
              <a:t>Children and Families (DCF)</a:t>
            </a:r>
            <a:endParaRPr lang="en-US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+mn-lt"/>
                <a:cs typeface="+mn-lt"/>
              </a:rPr>
              <a:t>Department of Youth Services (DYS)</a:t>
            </a:r>
            <a:endParaRPr lang="en-US" sz="2400">
              <a:latin typeface="Calibri"/>
              <a:ea typeface="Calibri"/>
              <a:cs typeface="Calibri"/>
            </a:endParaRPr>
          </a:p>
          <a:p>
            <a:r>
              <a:rPr lang="en-US" sz="2800" dirty="0">
                <a:latin typeface="Calibri"/>
                <a:ea typeface="+mn-lt"/>
                <a:cs typeface="+mn-lt"/>
              </a:rPr>
              <a:t>We will send out a poll for people to submit questions once we have confirmations from the speakers </a:t>
            </a:r>
          </a:p>
          <a:p>
            <a:pPr lvl="1"/>
            <a:r>
              <a:rPr lang="en-US" sz="2400" dirty="0">
                <a:latin typeface="Calibri"/>
                <a:ea typeface="+mn-lt"/>
                <a:cs typeface="+mn-lt"/>
              </a:rPr>
              <a:t>The Council should consider previous recommendations/activities that were noted in past report </a:t>
            </a:r>
          </a:p>
          <a:p>
            <a:pPr lvl="1"/>
            <a:endParaRPr lang="en-US" dirty="0"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2FA40-2427-A583-AEE4-C6C1AAD62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0B075-124E-5805-1ACE-48BD037A77C3}"/>
              </a:ext>
            </a:extLst>
          </p:cNvPr>
          <p:cNvSpPr txBox="1"/>
          <p:nvPr/>
        </p:nvSpPr>
        <p:spPr>
          <a:xfrm>
            <a:off x="11492937" y="6124659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384292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1882-7507-B7C0-7099-F0B9611A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Report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1E02858-702C-4E37-A667-0874C64BC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20265"/>
              </p:ext>
            </p:extLst>
          </p:nvPr>
        </p:nvGraphicFramePr>
        <p:xfrm>
          <a:off x="220871" y="1733590"/>
          <a:ext cx="11750261" cy="457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4934F-E7A9-B864-F3FD-5F69C5F6B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A0B910-1B8A-4E4D-7E9C-528A72C83995}"/>
              </a:ext>
            </a:extLst>
          </p:cNvPr>
          <p:cNvSpPr txBox="1"/>
          <p:nvPr/>
        </p:nvSpPr>
        <p:spPr>
          <a:xfrm>
            <a:off x="11184313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MP/SF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0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381-2FD3-4DD5-BBC9-0944AB89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American Academy of Pediatrics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73F9-7657-4CFC-9371-7072A862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6018"/>
            <a:ext cx="11325200" cy="5115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What are your thoughts about the AAP’s clinical report?</a:t>
            </a:r>
          </a:p>
          <a:p>
            <a:r>
              <a:rPr lang="en-US" dirty="0">
                <a:ea typeface="Calibri"/>
                <a:cs typeface="Calibri"/>
              </a:rPr>
              <a:t>How could we follow up with the MA chapter?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8276-E431-4453-8CDB-F4DA24DD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55054-CB52-AF31-2620-A55771245C06}"/>
              </a:ext>
            </a:extLst>
          </p:cNvPr>
          <p:cNvSpPr txBox="1"/>
          <p:nvPr/>
        </p:nvSpPr>
        <p:spPr>
          <a:xfrm>
            <a:off x="11492937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322801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381-2FD3-4DD5-BBC9-0944AB89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73F9-7657-4CFC-9371-7072A862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6018"/>
            <a:ext cx="11325200" cy="5115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Second Meeting of 2025!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cs typeface="Calibri"/>
              </a:rPr>
              <a:t>Wednesday, March 12th, 2025, 4-6 PM</a:t>
            </a:r>
            <a:endParaRPr lang="en-US" b="1" dirty="0">
              <a:solidFill>
                <a:schemeClr val="accent1"/>
              </a:solidFill>
              <a:ea typeface="Calibri"/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Future meetings via </a:t>
            </a:r>
            <a:r>
              <a:rPr lang="en-US" dirty="0" err="1">
                <a:cs typeface="Calibri"/>
              </a:rPr>
              <a:t>WebEx</a:t>
            </a:r>
            <a:r>
              <a:rPr lang="en-US" dirty="0">
                <a:cs typeface="Calibri"/>
              </a:rPr>
              <a:t> Events 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If you need help, please email Maddy </a:t>
            </a:r>
            <a:r>
              <a:rPr lang="en-US" dirty="0" err="1">
                <a:cs typeface="Calibri"/>
              </a:rPr>
              <a:t>Goskoski</a:t>
            </a:r>
            <a:r>
              <a:rPr lang="en-US" dirty="0">
                <a:cs typeface="Calibri"/>
              </a:rPr>
              <a:t> at </a:t>
            </a:r>
            <a:r>
              <a:rPr lang="en-US" dirty="0">
                <a:cs typeface="Calibri"/>
                <a:hlinkClick r:id="rId3"/>
              </a:rPr>
              <a:t>madelyn.m.goskoski@mass.gov</a:t>
            </a:r>
            <a:r>
              <a:rPr lang="en-US" dirty="0">
                <a:cs typeface="Calibri"/>
              </a:rPr>
              <a:t> in advance who will find assistance. </a:t>
            </a:r>
            <a:br>
              <a:rPr lang="en-US" dirty="0"/>
            </a:b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Next steps: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Email </a:t>
            </a:r>
            <a:r>
              <a:rPr lang="en-US" dirty="0">
                <a:ea typeface="+mn-lt"/>
                <a:cs typeface="+mn-lt"/>
                <a:hlinkClick r:id="rId3"/>
              </a:rPr>
              <a:t>madelyn.m.goskoski@mass.gov</a:t>
            </a:r>
            <a:r>
              <a:rPr lang="en-US" dirty="0">
                <a:cs typeface="Calibri"/>
              </a:rPr>
              <a:t> to get on the March agenda 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Anything else?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Vote to 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8276-E431-4453-8CDB-F4DA24DD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2BC16-F3AF-0DAB-CBB4-6DEBF75ED5D1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67016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C7AD-616A-43C1-9E96-5722905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Motion to 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F17D-4329-4DC2-93D6-9DD534E8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95754"/>
            <a:ext cx="11188505" cy="4930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880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6922-8692-437B-95E2-E7D11F66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600200"/>
            <a:ext cx="1097280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u="sng" dirty="0">
                <a:ea typeface="+mn-lt"/>
                <a:cs typeface="+mn-lt"/>
              </a:rPr>
              <a:t>Welcome</a:t>
            </a:r>
            <a:r>
              <a:rPr lang="en-US" dirty="0">
                <a:ea typeface="+mn-lt"/>
                <a:cs typeface="+mn-lt"/>
              </a:rPr>
              <a:t>: Roll Call &amp; Vote to Approve 11/13/2024 Minutes</a:t>
            </a:r>
          </a:p>
          <a:p>
            <a:r>
              <a:rPr lang="en-US" u="sng" dirty="0">
                <a:ea typeface="+mn-lt"/>
                <a:cs typeface="+mn-lt"/>
              </a:rPr>
              <a:t>Announcements</a:t>
            </a:r>
            <a:r>
              <a:rPr lang="en-US" dirty="0">
                <a:ea typeface="+mn-lt"/>
                <a:cs typeface="+mn-lt"/>
              </a:rPr>
              <a:t>: General &amp; Housekeeping</a:t>
            </a:r>
          </a:p>
          <a:p>
            <a:r>
              <a:rPr lang="en-US" u="sng" dirty="0">
                <a:ea typeface="+mn-lt"/>
                <a:cs typeface="+mn-lt"/>
              </a:rPr>
              <a:t>Guest Speakers: </a:t>
            </a:r>
            <a:r>
              <a:rPr lang="en-US" dirty="0">
                <a:ea typeface="+mn-lt"/>
                <a:cs typeface="+mn-lt"/>
              </a:rPr>
              <a:t>Department of Mental Health Panel </a:t>
            </a:r>
          </a:p>
          <a:p>
            <a:r>
              <a:rPr lang="en-US" u="sng" dirty="0">
                <a:ea typeface="+mn-lt"/>
                <a:cs typeface="+mn-lt"/>
              </a:rPr>
              <a:t>Guest Speakers:</a:t>
            </a:r>
            <a:r>
              <a:rPr lang="en-US" dirty="0">
                <a:ea typeface="+mn-lt"/>
                <a:cs typeface="+mn-lt"/>
              </a:rPr>
              <a:t> Reflection of Guest Speakers 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 u="sng" dirty="0">
                <a:ea typeface="+mn-lt"/>
                <a:cs typeface="+mn-lt"/>
              </a:rPr>
              <a:t>Guest Speakers: </a:t>
            </a:r>
            <a:r>
              <a:rPr lang="en-US" dirty="0">
                <a:ea typeface="+mn-lt"/>
                <a:cs typeface="+mn-lt"/>
              </a:rPr>
              <a:t>Future Guest Speakers Update 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 u="sng" dirty="0">
                <a:ea typeface="+mn-lt"/>
                <a:cs typeface="+mn-lt"/>
              </a:rPr>
              <a:t>Discussion:</a:t>
            </a:r>
            <a:r>
              <a:rPr lang="en-US" dirty="0">
                <a:ea typeface="+mn-lt"/>
                <a:cs typeface="+mn-lt"/>
              </a:rPr>
              <a:t> Update on Report Process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 u="sng" dirty="0">
                <a:ea typeface="+mn-lt"/>
                <a:cs typeface="+mn-lt"/>
              </a:rPr>
              <a:t>Discussion:</a:t>
            </a:r>
            <a:r>
              <a:rPr lang="en-US" dirty="0">
                <a:ea typeface="+mn-lt"/>
                <a:cs typeface="+mn-lt"/>
              </a:rPr>
              <a:t> American Academy of Pediatrics 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 u="sng" dirty="0">
                <a:ea typeface="+mn-lt"/>
                <a:cs typeface="+mn-lt"/>
              </a:rPr>
              <a:t>Wrap Up</a:t>
            </a:r>
            <a:r>
              <a:rPr lang="en-US" dirty="0">
                <a:ea typeface="+mn-lt"/>
                <a:cs typeface="+mn-lt"/>
              </a:rPr>
              <a:t>: Next Steps</a:t>
            </a:r>
          </a:p>
          <a:p>
            <a:r>
              <a:rPr lang="en-US" u="sng" dirty="0">
                <a:ea typeface="+mn-lt"/>
                <a:cs typeface="+mn-lt"/>
              </a:rPr>
              <a:t>Next Meeting</a:t>
            </a:r>
            <a:r>
              <a:rPr lang="en-US" dirty="0">
                <a:ea typeface="+mn-lt"/>
                <a:cs typeface="+mn-lt"/>
              </a:rPr>
              <a:t>: Wednesday, March 12th, 2025, 4-6PM</a:t>
            </a:r>
          </a:p>
          <a:p>
            <a:r>
              <a:rPr lang="en-US" u="sng" dirty="0">
                <a:ea typeface="+mn-lt"/>
                <a:cs typeface="+mn-lt"/>
              </a:rPr>
              <a:t>Vote</a:t>
            </a:r>
            <a:r>
              <a:rPr lang="en-US" dirty="0">
                <a:ea typeface="+mn-lt"/>
                <a:cs typeface="+mn-lt"/>
              </a:rPr>
              <a:t>: 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7988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Opening Roll Call &amp;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Attendance </a:t>
            </a:r>
            <a:r>
              <a:rPr lang="en-US" sz="3600" b="1" dirty="0">
                <a:solidFill>
                  <a:schemeClr val="accent1"/>
                </a:solidFill>
              </a:rPr>
              <a:t>roll call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Vote</a:t>
            </a:r>
            <a:r>
              <a:rPr lang="en-US" sz="3600" dirty="0"/>
              <a:t> to approve Meeting Minutes (November 13, 2024)</a:t>
            </a:r>
            <a:endParaRPr lang="en-US" sz="36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50114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24A-F905-4B7A-92F8-C47680EB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1594-F6EC-454F-B196-1D724D56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7605"/>
            <a:ext cx="10972800" cy="48633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Open Meeting Law applies:</a:t>
            </a:r>
          </a:p>
          <a:p>
            <a:pPr lvl="1"/>
            <a:r>
              <a:rPr lang="en-US"/>
              <a:t>Chat function disabled </a:t>
            </a:r>
          </a:p>
          <a:p>
            <a:pPr lvl="1"/>
            <a:r>
              <a:rPr lang="en-US"/>
              <a:t>Texting, emails, etc. are public records</a:t>
            </a:r>
            <a:endParaRPr lang="en-US">
              <a:cs typeface="Calibri"/>
            </a:endParaRPr>
          </a:p>
          <a:p>
            <a:pPr lvl="1"/>
            <a:r>
              <a:rPr lang="en-US"/>
              <a:t>Council member attendance taken to establish quorum</a:t>
            </a:r>
            <a:endParaRPr lang="en-US">
              <a:cs typeface="Calibri"/>
            </a:endParaRPr>
          </a:p>
          <a:p>
            <a:r>
              <a:rPr lang="en-US"/>
              <a:t>Agenda pre-planned</a:t>
            </a:r>
          </a:p>
          <a:p>
            <a:r>
              <a:rPr lang="en-US"/>
              <a:t>Cameras on during the meetings </a:t>
            </a:r>
          </a:p>
          <a:p>
            <a:r>
              <a:rPr lang="en-US"/>
              <a:t>Mute your mic unless you are speaking </a:t>
            </a:r>
          </a:p>
          <a:p>
            <a:r>
              <a:rPr lang="en-US"/>
              <a:t>Meeting not recorded</a:t>
            </a:r>
          </a:p>
          <a:p>
            <a:r>
              <a:rPr lang="en-US"/>
              <a:t>“Raise your Hand” option to speak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21FE1-45E1-43AC-8FA7-DE88211F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CDAA3-5942-FB09-0672-A7E1C8F4B4CC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41571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Statutory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Section 26 of Chapter 260 of the Acts of 2020</a:t>
            </a:r>
            <a:r>
              <a:rPr lang="en-US" sz="3600"/>
              <a:t>, or the Health Care Omnibus bill establishes a special advisory council, chaired by the Commissioner of the Department of Public Health, or his designee, to </a:t>
            </a:r>
            <a:r>
              <a:rPr lang="en-US" sz="3600">
                <a:solidFill>
                  <a:srgbClr val="0070C0"/>
                </a:solidFill>
              </a:rPr>
              <a:t>advise the commissioner on research, diagnosis, treatment and education </a:t>
            </a:r>
            <a:r>
              <a:rPr lang="en-US" sz="3600"/>
              <a:t>relating to pediatric autoimmune neuropsychiatric disorder associated with streptococcal infections and pediatric acute neuropsychiatric syndrome (PANDAS/PANS).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C8C09-A43A-D774-DE01-70B1C343805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32329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B5BD-FA13-4471-8CFC-04B8ABC0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261-7A78-454C-971E-A0ED0447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8" y="1326823"/>
            <a:ext cx="10972800" cy="494159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The DPH PANDAS/PANS Advisory Council aims to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advise the DPH Commissioner on research, diagnosis, treatment, and education</a:t>
            </a:r>
            <a:r>
              <a:rPr lang="en-US">
                <a:ea typeface="+mn-lt"/>
                <a:cs typeface="+mn-lt"/>
              </a:rPr>
              <a:t> relating to pediatric autoimmune neuropsychiatric discovered associated with streptococcal infections and pediatric acute neuropsychiatric syndrome (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PANDAS/PANS</a:t>
            </a:r>
            <a:r>
              <a:rPr lang="en-US">
                <a:ea typeface="+mn-lt"/>
                <a:cs typeface="+mn-lt"/>
              </a:rPr>
              <a:t>).</a:t>
            </a: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The Advisory Council will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issue a report to the general court annually with recommendations</a:t>
            </a:r>
            <a:r>
              <a:rPr lang="en-US">
                <a:ea typeface="+mn-lt"/>
                <a:cs typeface="+mn-lt"/>
              </a:rPr>
              <a:t> concerning: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Practice guidelines for the diagnosis and treatment</a:t>
            </a:r>
            <a:r>
              <a:rPr lang="en-US">
                <a:ea typeface="+mn-lt"/>
                <a:cs typeface="+mn-lt"/>
              </a:rPr>
              <a:t> of the disorder and syndrome;</a:t>
            </a:r>
          </a:p>
          <a:p>
            <a:r>
              <a:rPr lang="en-US">
                <a:ea typeface="+mn-lt"/>
                <a:cs typeface="+mn-lt"/>
              </a:rPr>
              <a:t>Development of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screening protocols</a:t>
            </a:r>
            <a:r>
              <a:rPr lang="en-US">
                <a:ea typeface="+mn-lt"/>
                <a:cs typeface="+mn-lt"/>
              </a:rPr>
              <a:t>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Mechanisms to increase clinical awareness and education</a:t>
            </a:r>
            <a:r>
              <a:rPr lang="en-US">
                <a:ea typeface="+mn-lt"/>
                <a:cs typeface="+mn-lt"/>
              </a:rPr>
              <a:t> regarding the disorder and syndrome among physicians, including pediatricians, school-based health centers and providers of mental health services;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Outreach to educators and parents to increase awareness</a:t>
            </a:r>
            <a:r>
              <a:rPr lang="en-US">
                <a:ea typeface="+mn-lt"/>
                <a:cs typeface="+mn-lt"/>
              </a:rPr>
              <a:t> of the disorder and syndrome; and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Development of a network of volunteer experts </a:t>
            </a:r>
            <a:r>
              <a:rPr lang="en-US">
                <a:ea typeface="+mn-lt"/>
                <a:cs typeface="+mn-lt"/>
              </a:rPr>
              <a:t>on the diagnosis and treatment of the disorder and syndrome. (From Section 26 of Chapter 260 of the Acts of 2020).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highlight>
                <a:srgbClr val="FFFF00"/>
              </a:highlight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58176-5106-4077-A9A8-82004187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B8119-A6C3-12B5-2CAB-5605CD9A07E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5923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232-DF49-7DF7-ACB9-499C4849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9E45-5D55-9681-C8EF-32E50170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Does anyone have any announcements?</a:t>
            </a:r>
          </a:p>
          <a:p>
            <a:pPr lvl="1"/>
            <a:r>
              <a:rPr lang="en-US" dirty="0">
                <a:cs typeface="Calibri"/>
              </a:rPr>
              <a:t>Council seat opening 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5EF3-9402-795B-7C1E-358A1FD3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26949-1AC9-02EC-913F-2F8C23D4930A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198349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5C3D-71BA-5090-2FBB-31DCC20C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Department of Mental Health, DMH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45DA-9AEE-9A68-B2A9-F18A3BD0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5" y="776844"/>
            <a:ext cx="12177608" cy="57201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en-US" sz="1400" dirty="0">
              <a:latin typeface="Aptos"/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sz="2400" dirty="0">
                <a:latin typeface="Aptos"/>
                <a:ea typeface="Calibri"/>
                <a:cs typeface="Calibri"/>
              </a:rPr>
              <a:t>Carol Murphy, LICSW, Director of Programs and Practice, DMH Child, Youth and Family Services</a:t>
            </a:r>
          </a:p>
          <a:p>
            <a:pPr>
              <a:spcBef>
                <a:spcPts val="20"/>
              </a:spcBef>
            </a:pPr>
            <a:r>
              <a:rPr lang="en-US" sz="2400" dirty="0">
                <a:latin typeface="Aptos"/>
                <a:ea typeface="Calibri"/>
                <a:cs typeface="Calibri"/>
              </a:rPr>
              <a:t>Mi-</a:t>
            </a:r>
            <a:r>
              <a:rPr lang="en-US" sz="2400" dirty="0" err="1">
                <a:latin typeface="Aptos"/>
                <a:ea typeface="Calibri"/>
                <a:cs typeface="Calibri"/>
              </a:rPr>
              <a:t>Haita</a:t>
            </a:r>
            <a:r>
              <a:rPr lang="en-US" sz="2400" dirty="0">
                <a:latin typeface="Aptos"/>
                <a:ea typeface="Calibri"/>
                <a:cs typeface="Calibri"/>
              </a:rPr>
              <a:t> James,  LCSW, Assistant Commissioner, DMH Child, Youth and Family Services</a:t>
            </a:r>
          </a:p>
          <a:p>
            <a:pPr>
              <a:spcBef>
                <a:spcPts val="20"/>
              </a:spcBef>
            </a:pPr>
            <a:r>
              <a:rPr lang="en-US" sz="2400" dirty="0">
                <a:latin typeface="Aptos"/>
                <a:ea typeface="Calibri"/>
                <a:cs typeface="Calibri"/>
              </a:rPr>
              <a:t>Nandini Talwar, M.D., Child Psychiatrist and Medical Director, DMH Child, Youth and Family Services</a:t>
            </a:r>
          </a:p>
          <a:p>
            <a:pPr>
              <a:buNone/>
            </a:pPr>
            <a:endParaRPr lang="en-US" sz="1400" dirty="0">
              <a:latin typeface="Aptos"/>
              <a:ea typeface="Calibri"/>
              <a:cs typeface="Calibri"/>
            </a:endParaRPr>
          </a:p>
          <a:p>
            <a:pPr>
              <a:buNone/>
            </a:pPr>
            <a:endParaRPr lang="en-US" sz="1400" dirty="0">
              <a:latin typeface="Aptos"/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sz="2400" dirty="0">
                <a:ea typeface="Calibri"/>
                <a:cs typeface="Calibri"/>
              </a:rPr>
              <a:t>Discussion Format</a:t>
            </a:r>
          </a:p>
          <a:p>
            <a:pPr lvl="1">
              <a:spcBef>
                <a:spcPts val="20"/>
              </a:spcBef>
            </a:pPr>
            <a:r>
              <a:rPr lang="en-US" sz="2400" dirty="0">
                <a:ea typeface="Calibri"/>
                <a:cs typeface="Calibri"/>
              </a:rPr>
              <a:t>15 minutes: DMH presentation</a:t>
            </a:r>
          </a:p>
          <a:p>
            <a:pPr lvl="1">
              <a:spcBef>
                <a:spcPts val="20"/>
              </a:spcBef>
            </a:pPr>
            <a:r>
              <a:rPr lang="en-US" sz="2400" dirty="0">
                <a:ea typeface="Calibri"/>
                <a:cs typeface="Calibri"/>
              </a:rPr>
              <a:t>30 minutes: Questions &amp; Answers</a:t>
            </a:r>
          </a:p>
          <a:p>
            <a:pPr>
              <a:spcBef>
                <a:spcPts val="20"/>
              </a:spcBef>
            </a:pPr>
            <a:r>
              <a:rPr lang="en-US" sz="2400" dirty="0">
                <a:ea typeface="Calibri"/>
                <a:cs typeface="Calibri"/>
              </a:rPr>
              <a:t>Update your name and role in Webex for our speakers </a:t>
            </a:r>
          </a:p>
          <a:p>
            <a:pPr>
              <a:spcBef>
                <a:spcPts val="20"/>
              </a:spcBef>
            </a:pPr>
            <a:r>
              <a:rPr lang="en-US" sz="2400" dirty="0">
                <a:ea typeface="Calibri"/>
                <a:cs typeface="Calibri"/>
              </a:rPr>
              <a:t>Raise hand</a:t>
            </a:r>
          </a:p>
          <a:p>
            <a:pPr>
              <a:spcBef>
                <a:spcPts val="20"/>
              </a:spcBef>
            </a:pPr>
            <a:r>
              <a:rPr lang="en-US" sz="2400">
                <a:cs typeface="Calibri"/>
              </a:rPr>
              <a:t>Presentation and Q&amp;A</a:t>
            </a:r>
            <a:r>
              <a:rPr lang="en-US" sz="2400" dirty="0">
                <a:cs typeface="Calibri"/>
              </a:rPr>
              <a:t> will end promptly by 5 pm</a:t>
            </a:r>
            <a:endParaRPr lang="en-US" sz="2400" dirty="0"/>
          </a:p>
          <a:p>
            <a:pPr>
              <a:spcBef>
                <a:spcPts val="20"/>
              </a:spcBef>
            </a:pPr>
            <a:r>
              <a:rPr lang="en-US" sz="2400" dirty="0">
                <a:ea typeface="Calibri"/>
                <a:cs typeface="Calibri"/>
              </a:rPr>
              <a:t>Be mindful of the space and time you are taking </a:t>
            </a:r>
          </a:p>
          <a:p>
            <a:r>
              <a:rPr lang="en-US" sz="2400" dirty="0">
                <a:ea typeface="Calibri"/>
                <a:cs typeface="Calibri"/>
              </a:rPr>
              <a:t>Foster an open discussion focused on group learning and problem solving</a:t>
            </a:r>
          </a:p>
          <a:p>
            <a:pPr marL="457200" lvl="1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lvl="1"/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8F798-3022-C6C0-1C7A-A5014515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8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DA085-969D-C780-E25F-942DBD293A16}"/>
              </a:ext>
            </a:extLst>
          </p:cNvPr>
          <p:cNvSpPr txBox="1"/>
          <p:nvPr/>
        </p:nvSpPr>
        <p:spPr>
          <a:xfrm>
            <a:off x="11492937" y="6124659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333127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F8CA-15A6-12F9-F495-3F3BA34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Guest Speakers: Reflection on DMH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C557B-532E-41D9-A62A-9871DB9E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84" y="1172411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800">
                <a:solidFill>
                  <a:srgbClr val="000000"/>
                </a:solidFill>
                <a:ea typeface="Calibri"/>
                <a:cs typeface="Calibri"/>
              </a:rPr>
              <a:t>Related to the 2024 report, did the speaker share anything: </a:t>
            </a:r>
          </a:p>
          <a:p>
            <a:pPr lvl="1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That supports it?</a:t>
            </a:r>
          </a:p>
          <a:p>
            <a:pPr lvl="1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That contradicts it?</a:t>
            </a:r>
          </a:p>
          <a:p>
            <a:pPr marL="457200" lvl="1" indent="0">
              <a:buNone/>
            </a:pP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800">
                <a:solidFill>
                  <a:srgbClr val="000000"/>
                </a:solidFill>
                <a:ea typeface="Calibri"/>
                <a:cs typeface="Calibri"/>
              </a:rPr>
              <a:t>Do you have follow-up questions for DMH? </a:t>
            </a:r>
          </a:p>
          <a:p>
            <a:pPr lvl="1"/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800">
                <a:solidFill>
                  <a:srgbClr val="000000"/>
                </a:solidFill>
                <a:ea typeface="Calibri"/>
                <a:cs typeface="Calibri"/>
              </a:rPr>
              <a:t>Do you have any recommendations for the next report yet? </a:t>
            </a: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CA44-3704-1DD8-F5BD-AE2AB7BBD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9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060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7411FBA9A5C488201D43F66581705" ma:contentTypeVersion="16" ma:contentTypeDescription="Create a new document." ma:contentTypeScope="" ma:versionID="03bcac79b2c711c4e92d623d59a4d8f8">
  <xsd:schema xmlns:xsd="http://www.w3.org/2001/XMLSchema" xmlns:xs="http://www.w3.org/2001/XMLSchema" xmlns:p="http://schemas.microsoft.com/office/2006/metadata/properties" xmlns:ns2="08471969-c5b6-418d-a1af-62affa6aa652" xmlns:ns3="09bc02a0-1bd8-43ac-9b2b-ec81f331de42" targetNamespace="http://schemas.microsoft.com/office/2006/metadata/properties" ma:root="true" ma:fieldsID="f77ec871f5af13595f9cca6b0e0c0caa" ns2:_="" ns3:_="">
    <xsd:import namespace="08471969-c5b6-418d-a1af-62affa6aa652"/>
    <xsd:import namespace="09bc02a0-1bd8-43ac-9b2b-ec81f331d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71969-c5b6-418d-a1af-62affa6aa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c02a0-1bd8-43ac-9b2b-ec81f331d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459d43-3c84-49b5-b632-4e1e23507c68}" ma:internalName="TaxCatchAll" ma:showField="CatchAllData" ma:web="09bc02a0-1bd8-43ac-9b2b-ec81f331d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bc02a0-1bd8-43ac-9b2b-ec81f331de42" xsi:nil="true"/>
    <lcf76f155ced4ddcb4097134ff3c332f xmlns="08471969-c5b6-418d-a1af-62affa6aa6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980803-0656-4E85-B519-680B7C44E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9EA403-F084-4074-AD1C-ECB050860095}">
  <ds:schemaRefs>
    <ds:schemaRef ds:uri="08471969-c5b6-418d-a1af-62affa6aa652"/>
    <ds:schemaRef ds:uri="09bc02a0-1bd8-43ac-9b2b-ec81f331de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DA9BEE-9F3A-43C8-A6FE-07C757C2BC5B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9bc02a0-1bd8-43ac-9b2b-ec81f331de42"/>
    <ds:schemaRef ds:uri="http://schemas.microsoft.com/office/infopath/2007/PartnerControls"/>
    <ds:schemaRef ds:uri="http://purl.org/dc/terms/"/>
    <ds:schemaRef ds:uri="http://www.w3.org/XML/1998/namespace"/>
    <ds:schemaRef ds:uri="08471969-c5b6-418d-a1af-62affa6aa6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Macintosh PowerPoint</Application>
  <PresentationFormat>Widescreen</PresentationFormat>
  <Paragraphs>136</Paragraphs>
  <Slides>14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Courier New</vt:lpstr>
      <vt:lpstr>Segoe</vt:lpstr>
      <vt:lpstr>Segoe UI</vt:lpstr>
      <vt:lpstr>Segoe UI Semibold</vt:lpstr>
      <vt:lpstr>Wingdings</vt:lpstr>
      <vt:lpstr>Custom Design</vt:lpstr>
      <vt:lpstr>1_Custom Design</vt:lpstr>
      <vt:lpstr>Office Theme</vt:lpstr>
      <vt:lpstr>DPH PANDAS/PANS Advisory Council   January 8, 2025 4:00 – 6:00 PM  Please stand by. The meeting will begin shortly. </vt:lpstr>
      <vt:lpstr>Agenda</vt:lpstr>
      <vt:lpstr>Opening Roll Call &amp; Vote</vt:lpstr>
      <vt:lpstr>Meeting Rules</vt:lpstr>
      <vt:lpstr>Statutory Authority</vt:lpstr>
      <vt:lpstr>Aim statement</vt:lpstr>
      <vt:lpstr>General Announcements</vt:lpstr>
      <vt:lpstr>Department of Mental Health, DMH</vt:lpstr>
      <vt:lpstr>Guest Speakers: Reflection on DMH</vt:lpstr>
      <vt:lpstr>2025 Guest Speaker Update</vt:lpstr>
      <vt:lpstr>Report Timeline</vt:lpstr>
      <vt:lpstr>American Academy of Pediatrics </vt:lpstr>
      <vt:lpstr>Next Steps</vt:lpstr>
      <vt:lpstr>Motion to 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DPH PANDAS/PANS Advisory Council   January 12, 2022 4:00 – 6:00 PM  Please stand by. The meeting will begin shortly.</dc:title>
  <dc:creator/>
  <cp:revision>413</cp:revision>
  <dcterms:created xsi:type="dcterms:W3CDTF">2021-11-11T19:32:07Z</dcterms:created>
  <dcterms:modified xsi:type="dcterms:W3CDTF">2025-05-03T16:25:38Z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0x0101006BA7411FBA9A5C488201D43F66581705</vt:lpwstr>
  </property>
  <property fmtid="{D5CDD505-2E9C-101B-9397-08002B2CF9AE}" pid="3" name="MediaServiceImageTags">
    <vt:lpwstr/>
  </property>
</Properties>
</file>