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5" r:id="rId5"/>
    <p:sldMasterId id="2147483677" r:id="rId6"/>
  </p:sldMasterIdLst>
  <p:notesMasterIdLst>
    <p:notesMasterId r:id="rId27"/>
  </p:notesMasterIdLst>
  <p:sldIdLst>
    <p:sldId id="257" r:id="rId7"/>
    <p:sldId id="271" r:id="rId8"/>
    <p:sldId id="330" r:id="rId9"/>
    <p:sldId id="274" r:id="rId10"/>
    <p:sldId id="276" r:id="rId11"/>
    <p:sldId id="278" r:id="rId12"/>
    <p:sldId id="337" r:id="rId13"/>
    <p:sldId id="357" r:id="rId14"/>
    <p:sldId id="350" r:id="rId15"/>
    <p:sldId id="358" r:id="rId16"/>
    <p:sldId id="359" r:id="rId17"/>
    <p:sldId id="352" r:id="rId18"/>
    <p:sldId id="356" r:id="rId19"/>
    <p:sldId id="1055" r:id="rId20"/>
    <p:sldId id="353" r:id="rId21"/>
    <p:sldId id="360" r:id="rId22"/>
    <p:sldId id="1056" r:id="rId23"/>
    <p:sldId id="355" r:id="rId24"/>
    <p:sldId id="346" r:id="rId25"/>
    <p:sldId id="267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B8AF7962-B663-3C1E-DAF1-16245FE5FFF7}" name="Benison, Amy (DPH)" initials="BA" userId="S::amy.benison@mass.gov::32fda6db-dc98-4351-8d80-98103646f7a8" providerId="AD"/>
  <p188:author id="{D90C7D7E-4044-D1C3-2871-43D9E56DA753}" name="Goskoski, Madelyn M (DPH)" initials="G(" userId="S::madelyn.m.goskoski@mass.gov::75635fc8-422e-463a-aedc-99fe7b64abc9" providerId="AD"/>
  <p188:author id="{F23BB2D9-06DA-16BE-62C5-EEBBDCC2A427}" name="Sheehy, Lisa (DPH)" initials="SL" userId="S::lisa.sheehy@mass.gov::03863d33-9015-4f9b-b826-a3f807080aed" providerId="AD"/>
  <p188:author id="{983B47F9-0118-CEB4-5117-7FD7A73FF485}" name="Gabovitch, Elaine (DPH)" initials="GE" userId="S::elaine.gabovitch@mass.gov::8d372f58-a77e-484f-9545-67989a42d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6B9AE-A6DD-463F-881B-F25BD01444AF}" v="8" dt="2025-11-24T22:15:51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39" autoAdjust="0"/>
  </p:normalViewPr>
  <p:slideViewPr>
    <p:cSldViewPr snapToGrid="0">
      <p:cViewPr varScale="1">
        <p:scale>
          <a:sx n="78" d="100"/>
          <a:sy n="78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547A1A-4B8C-44CF-8E73-8D0B6F65A9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6B28D8-CD98-4154-A631-787321A3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5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A77F6-7765-42D8-8E8B-DEB1B2CF3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7F270-89FF-5199-5843-0A4673B71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F66D5-4309-38C2-310D-4C8CCA675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4CD17-E0DD-D2DF-50C7-7B9EC726A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7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7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1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7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94570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307D1-08FB-B946-5FB9-16EC77F9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225A1-F6FD-E908-5278-B201F3DA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275C-60DF-6EC8-961E-82D6ED91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5FAB-BE3C-F7A6-50CB-F4E06B44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AFE9-E8AC-6598-2E80-0A1F0E418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FC65-3968-12C8-3C97-0308AD69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9F96-7540-175F-B018-35A3E3D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30645-B45B-774E-A153-BECC88C9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09FA-C7A8-20CA-3713-2F7149F1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EA9B-AE5D-DAF9-C5B0-C396211D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FCA8F-6A8C-9140-C987-A378C058B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0BEA-5486-417B-548C-3CFA0209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E831-8A86-0A95-4DB9-1ED8CB95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4C30-638D-0D1A-C197-BA61483A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9E0F-757D-E194-AC5F-DEED742B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D8B4-C2EB-A52C-4D08-D22C0D93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04625-4D3F-29A2-15B8-1A875FEDD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8322-7B4B-DEE9-7658-561951F7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FBFE-966F-7DED-8653-B81C7213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329B-CD69-B821-4054-4B1DC73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5B539-A53A-5228-403C-5AE1DB1B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F04A-E4FA-F1F9-F7B6-0E31B25B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508DF-4EDE-11F7-55F3-C31724B9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1BB3-2850-EF8E-F27F-4BCA285B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1966-03F6-28EE-6A1D-CCB609E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34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44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32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11299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9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6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866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1"/>
          <p:cNvSpPr txBox="1"/>
          <p:nvPr/>
        </p:nvSpPr>
        <p:spPr>
          <a:xfrm>
            <a:off x="11353800" y="6379287"/>
            <a:ext cx="5656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5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1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6" y="6025661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67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A511-D1C1-7D28-DBA2-FA71D326B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ED123-D9E6-A734-A7EC-E4227D01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0FE2-E8DE-DF5D-1391-1AAB8CDF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6686-681D-6EC8-95E7-35F9DA7E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4FC6-1ED7-7D22-935F-69611065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FC1E-7568-37CF-F478-8664826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A14-8302-1623-57D3-023C0907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AEFB-B4C5-6A85-3730-9E84CF3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B3A7-1AB6-ED3C-52B4-E59E03E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676C-EFF0-39FD-75C4-564E0E60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B3A6-CEAA-25C5-F914-7299B92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9926A-BBFA-A7D3-DA9A-DF83586C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4F48-699A-E450-DCC6-15ED4AA6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83CB-2122-8AF6-8C61-987CE62C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F84F-76E5-4674-2012-FFE5571D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A3B2-703A-5E8A-03EF-8697CDD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A748-F9D1-A289-EFBC-1A0F8B6D0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219EB-BCC7-561B-B1B8-FC4DAD666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96D1-90D9-AC6D-0C06-39282927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C481-C80C-5E16-8A60-1A1B4A2A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90A9-FDD4-F147-0788-747114E5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A25C-F479-3DB3-988F-811E2196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FA8D-588A-7979-AB03-71C6B484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6C5B-DED7-226A-D351-CAF52E2F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C169-0A90-320E-4C22-FAED52E9E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199F5-54B0-7DD5-17F8-4F161052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3E584-72C9-ABF7-1EC5-69755211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7FCF0-BCD0-FB51-8708-1FB27E7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1748B-2B44-3228-DC24-477E3BBE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4DA3-9202-52F4-7499-605186EB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B9B34-E3E2-EDD4-A029-E46523C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EB00B-3628-E6AC-541F-1FDB8299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7BFF3-3646-5594-7448-B880C6C6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31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91103-BA53-5F24-69D2-13247F2C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F2BB6-0170-3C0E-560D-96BE75EBC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E6C5-F384-1261-4FDF-F2C7C7C3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5B7E-693B-4734-9D38-96855399C35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D31F-80C3-F2D7-C589-03C67606C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1A0A-9249-92C8-BB92-1A0C1314B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delyn.m.goskoski@mass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144" y="2191589"/>
            <a:ext cx="8370536" cy="362358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bg1"/>
                </a:solidFill>
                <a:cs typeface="Arial"/>
              </a:rPr>
              <a:t>DPH PANDAS/PANS Advisory Council</a:t>
            </a:r>
            <a:br>
              <a:rPr lang="en-US" sz="36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r>
              <a:rPr lang="en-US" sz="3200">
                <a:solidFill>
                  <a:schemeClr val="bg1"/>
                </a:solidFill>
                <a:cs typeface="Arial"/>
              </a:rPr>
              <a:t>July 9, 2025</a:t>
            </a:r>
            <a:br>
              <a:rPr lang="en-US" sz="3200">
                <a:cs typeface="Arial" panose="020B0604020202020204" pitchFamily="34" charset="0"/>
              </a:rPr>
            </a:br>
            <a:r>
              <a:rPr lang="en-US" sz="3200">
                <a:solidFill>
                  <a:schemeClr val="bg1"/>
                </a:solidFill>
                <a:cs typeface="Arial"/>
              </a:rPr>
              <a:t>4:00 – 6:00 PM</a:t>
            </a:r>
            <a:br>
              <a:rPr lang="en-US" sz="32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r>
              <a:rPr lang="en-US" sz="3200" i="1">
                <a:solidFill>
                  <a:srgbClr val="FFFF00"/>
                </a:solidFill>
                <a:cs typeface="Arial"/>
              </a:rPr>
              <a:t>Please stand by. The meeting will begin shortly. </a:t>
            </a:r>
            <a:endParaRPr lang="en-US" sz="3600" i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1132" y="3979342"/>
            <a:ext cx="7842223" cy="253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000" b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0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9D7-79D7-669E-3B3D-0D707915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Reminder: Standard Guest Speaker Questions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6B304-0D4F-1016-FD71-6CBFA3E5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0162"/>
            <a:ext cx="109728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i="1">
                <a:ea typeface="+mn-lt"/>
                <a:cs typeface="+mn-lt"/>
              </a:rPr>
              <a:t>Background Information about agency/program overall and info related to PANDAS/PANS</a:t>
            </a:r>
            <a:r>
              <a:rPr lang="en-US" i="1">
                <a:ea typeface="+mn-lt"/>
                <a:cs typeface="+mn-lt"/>
              </a:rPr>
              <a:t>: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Agency/role description</a:t>
            </a:r>
          </a:p>
          <a:p>
            <a:pPr lvl="1"/>
            <a:r>
              <a:rPr lang="en-US">
                <a:ea typeface="+mn-lt"/>
                <a:cs typeface="+mn-lt"/>
              </a:rPr>
              <a:t>Overview of program/services</a:t>
            </a:r>
          </a:p>
          <a:p>
            <a:pPr lvl="1"/>
            <a:r>
              <a:rPr lang="en-US">
                <a:ea typeface="+mn-lt"/>
                <a:cs typeface="+mn-lt"/>
              </a:rPr>
              <a:t>Eligibility for program/services</a:t>
            </a:r>
          </a:p>
          <a:p>
            <a:pPr lvl="1"/>
            <a:r>
              <a:rPr lang="en-US">
                <a:ea typeface="+mn-lt"/>
                <a:cs typeface="+mn-lt"/>
              </a:rPr>
              <a:t>Any available data/stats related to PANDAS/PANS</a:t>
            </a:r>
          </a:p>
          <a:p>
            <a:pPr lvl="1"/>
            <a:r>
              <a:rPr lang="en-US">
                <a:ea typeface="+mn-lt"/>
                <a:cs typeface="+mn-lt"/>
              </a:rPr>
              <a:t>Any relevant case management or training </a:t>
            </a:r>
          </a:p>
          <a:p>
            <a:pPr lvl="1"/>
            <a:r>
              <a:rPr lang="en-US">
                <a:ea typeface="+mn-lt"/>
                <a:cs typeface="+mn-lt"/>
              </a:rPr>
              <a:t>Recent family support efforts</a:t>
            </a:r>
          </a:p>
          <a:p>
            <a:pPr lvl="1"/>
            <a:r>
              <a:rPr lang="en-US">
                <a:ea typeface="+mn-lt"/>
                <a:cs typeface="+mn-lt"/>
              </a:rPr>
              <a:t>Funding </a:t>
            </a:r>
          </a:p>
          <a:p>
            <a:pPr lvl="1"/>
            <a:r>
              <a:rPr lang="en-US">
                <a:ea typeface="+mn-lt"/>
                <a:cs typeface="+mn-lt"/>
              </a:rPr>
              <a:t>Gaps and challenges generally </a:t>
            </a:r>
          </a:p>
          <a:p>
            <a:pPr lvl="1"/>
            <a:r>
              <a:rPr lang="en-US">
                <a:ea typeface="+mn-lt"/>
                <a:cs typeface="+mn-lt"/>
              </a:rPr>
              <a:t>Future goals and initiatives </a:t>
            </a:r>
          </a:p>
          <a:p>
            <a:pPr marL="0" indent="0">
              <a:buNone/>
            </a:pP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0A91D-60AE-A957-0346-5115C4870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30972-ACAC-6384-5587-6D76111B7960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AB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74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C3123-BE9B-453B-D23B-F9EED9BCD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3620-A935-7E13-13C7-2B0A26EC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Standard Guest Speaker Questions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6915-B76A-8A04-F2F2-FD31DB7B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0162"/>
            <a:ext cx="10972800" cy="45259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000" b="1" i="1">
                <a:ea typeface="+mn-lt"/>
                <a:cs typeface="Arial"/>
              </a:rPr>
              <a:t>PANDAS</a:t>
            </a:r>
            <a:r>
              <a:rPr lang="en-US" sz="3000" b="1" i="1">
                <a:latin typeface="Calibri"/>
                <a:ea typeface="+mn-lt"/>
                <a:cs typeface="Arial"/>
              </a:rPr>
              <a:t>/PANS specific questions:</a:t>
            </a:r>
            <a:endParaRPr lang="en-US" sz="2000" b="1" i="1">
              <a:latin typeface="Calibri"/>
              <a:ea typeface="+mn-lt"/>
              <a:cs typeface="Arial"/>
            </a:endParaRPr>
          </a:p>
          <a:p>
            <a:pPr lvl="1"/>
            <a:r>
              <a:rPr lang="en-US" sz="2400">
                <a:latin typeface="Calibri"/>
                <a:ea typeface="+mn-lt"/>
                <a:cs typeface="Arial"/>
              </a:rPr>
              <a:t>What experience/exposure do you/your organization have with PANDAS/PANS?</a:t>
            </a:r>
          </a:p>
          <a:p>
            <a:pPr lvl="1"/>
            <a:r>
              <a:rPr lang="en-US" sz="2400">
                <a:latin typeface="Calibri"/>
                <a:ea typeface="+mn-lt"/>
                <a:cs typeface="Arial"/>
              </a:rPr>
              <a:t>What knowledge or understanding does your staff/organization have about PANDAS/PANS?</a:t>
            </a:r>
          </a:p>
          <a:p>
            <a:pPr lvl="1"/>
            <a:r>
              <a:rPr lang="en-US" sz="2400">
                <a:latin typeface="Calibri"/>
                <a:ea typeface="+mn-lt"/>
                <a:cs typeface="Arial"/>
              </a:rPr>
              <a:t>What professional development including training/information resources have you and your staff had related to PANDAS/PANS?</a:t>
            </a:r>
          </a:p>
          <a:p>
            <a:pPr lvl="1"/>
            <a:r>
              <a:rPr lang="en-US" sz="2400">
                <a:latin typeface="Calibri"/>
                <a:ea typeface="+mn-lt"/>
                <a:cs typeface="Arial"/>
              </a:rPr>
              <a:t>What additional trainings or resources do you need to understand PANDAS/PANS better?</a:t>
            </a:r>
          </a:p>
          <a:p>
            <a:pPr lvl="1"/>
            <a:r>
              <a:rPr lang="en-US" sz="2400">
                <a:latin typeface="Calibri"/>
                <a:ea typeface="+mn-lt"/>
                <a:cs typeface="Arial"/>
              </a:rPr>
              <a:t>What kind of barriers do you experience when working with children &amp; youth with PANDAS/PANS and their families? </a:t>
            </a:r>
          </a:p>
          <a:p>
            <a:pPr lvl="1"/>
            <a:r>
              <a:rPr lang="en-US" sz="2400">
                <a:latin typeface="Calibri"/>
                <a:ea typeface="+mn-lt"/>
                <a:cs typeface="Arial"/>
              </a:rPr>
              <a:t>What are your hopes and goals for quality of life and well-being for this community?</a:t>
            </a:r>
          </a:p>
          <a:p>
            <a:endParaRPr lang="en-US" b="1" i="1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9C301-9039-7898-3F12-124EE73AC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F48A6-0660-2858-EB88-887D322B829A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AB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6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5A2F-AFD9-4997-D500-C2A2C2CE3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B31E-3D58-016D-D4E1-83B11AF6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Questions for MassHealth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56175-7756-3652-CD9D-07490AD36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What specific questions do we have for MassHealth?</a:t>
            </a:r>
          </a:p>
          <a:p>
            <a:r>
              <a:rPr lang="en-US">
                <a:ea typeface="Calibri"/>
                <a:cs typeface="Calibri"/>
              </a:rPr>
              <a:t>Consider:</a:t>
            </a:r>
          </a:p>
          <a:p>
            <a:pPr lvl="1"/>
            <a:r>
              <a:rPr lang="en-US">
                <a:ea typeface="Calibri"/>
                <a:cs typeface="Calibri"/>
              </a:rPr>
              <a:t>The Council's recommendations</a:t>
            </a:r>
            <a:endParaRPr lang="en-US"/>
          </a:p>
          <a:p>
            <a:pPr lvl="1"/>
            <a:r>
              <a:rPr lang="en-US">
                <a:ea typeface="Calibri"/>
                <a:cs typeface="Calibri"/>
              </a:rPr>
              <a:t>What we have already heard from DOI</a:t>
            </a:r>
          </a:p>
          <a:p>
            <a:pPr lvl="1"/>
            <a:r>
              <a:rPr lang="en-US">
                <a:ea typeface="Calibri"/>
                <a:cs typeface="Calibri"/>
              </a:rPr>
              <a:t>What we already know about MassHealth</a:t>
            </a:r>
          </a:p>
          <a:p>
            <a:pPr lvl="1"/>
            <a:r>
              <a:rPr lang="en-US">
                <a:ea typeface="Calibri"/>
                <a:cs typeface="Calibri"/>
              </a:rPr>
              <a:t>What families are experiencing with MassHealth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262D9-1FAD-D99B-6887-72917BF38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F3601-C8C4-AC42-5417-0881515D2F93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58930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F9F4C-A3AB-FCEA-79FC-E52785552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DBBD-E1A0-B543-CA4D-DB392BBF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Presentation: Opportunities with DPH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E7F6-DC6A-DE6E-0139-BF0434EA9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The Council recommended that DPH:</a:t>
            </a:r>
          </a:p>
          <a:p>
            <a:r>
              <a:rPr lang="en-US" sz="2800"/>
              <a:t>Conduct a prevalence study on the incidence of PANDAS/PANS in the Commonwealth. </a:t>
            </a:r>
            <a:endParaRPr lang="en-US" sz="2800">
              <a:ea typeface="Calibri"/>
              <a:cs typeface="Calibri"/>
            </a:endParaRPr>
          </a:p>
          <a:p>
            <a:r>
              <a:rPr lang="en-US" sz="2800"/>
              <a:t>Establish a PANDAS/PANS resource page on the DPH website that provides links to published diagnostic and treatment guidelines from PANDAS Physician Network.  </a:t>
            </a:r>
          </a:p>
          <a:p>
            <a:r>
              <a:rPr lang="en-US" sz="2800">
                <a:ea typeface="Calibri"/>
                <a:cs typeface="Calibri"/>
              </a:rPr>
              <a:t>Provide notification to healthcare providers and mental health providers that a PANDAS/PANS resource page has been established for Massachusetts. </a:t>
            </a:r>
          </a:p>
          <a:p>
            <a:r>
              <a:rPr lang="en-US" sz="2800">
                <a:ea typeface="Calibri"/>
                <a:cs typeface="Calibri"/>
              </a:rPr>
              <a:t>Provide notification to relevant state agencies regarding the availability of resources for PANDAS/PANS diagnosis, treatment, and how to support families. Relevant agencies should include: DESE, DOI, DMH, DCF, DDS.</a:t>
            </a:r>
          </a:p>
          <a:p>
            <a:pPr lvl="1"/>
            <a:endParaRPr lang="en-US" sz="27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 sz="26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6951-B03B-EAE2-5A59-C19D3E9B0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5FC29-6A7D-59B3-A830-F36A23BA5774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64370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DPH Title V Division for Children &amp; Youth with Special Health Needs</a:t>
            </a:r>
            <a:endParaRPr lang="en-US" sz="280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4BE62-08EF-61D6-9A9E-8522CE50AA6B}"/>
              </a:ext>
            </a:extLst>
          </p:cNvPr>
          <p:cNvSpPr txBox="1"/>
          <p:nvPr/>
        </p:nvSpPr>
        <p:spPr>
          <a:xfrm>
            <a:off x="552224" y="1099707"/>
            <a:ext cx="110875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i="1" dirty="0">
                <a:latin typeface="Calibri" panose="020F0502020204030204" pitchFamily="34" charset="0"/>
              </a:rPr>
              <a:t>One Division: An array and continuum of linked services </a:t>
            </a:r>
            <a:br>
              <a:rPr lang="en-US" altLang="en-US" sz="2800" b="1" i="1" dirty="0">
                <a:latin typeface="Calibri" panose="020F0502020204030204" pitchFamily="34" charset="0"/>
              </a:rPr>
            </a:b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(To access, enter “DCYSHN” or the full division name on mass.gov)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1630" y="1979672"/>
            <a:ext cx="5862409" cy="3005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/>
                <a:ea typeface="Calibri"/>
                <a:cs typeface="Calibri"/>
              </a:rPr>
              <a:t>1-800 Community Support Line </a:t>
            </a:r>
            <a:br>
              <a:rPr lang="en-US" altLang="en-US" sz="2400" dirty="0">
                <a:latin typeface="Calibri"/>
                <a:ea typeface="Calibri"/>
                <a:cs typeface="Calibri"/>
              </a:rPr>
            </a:b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(800) 882-1435 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Care Coordination Program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CCATER Center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Catastrophic Illness in Children Relief Fund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Family TIES of Massachusetts*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02373" y="2032503"/>
            <a:ext cx="5410200" cy="30056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Pediatric Palliative Care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MASSTART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Medical Review Team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Public Benefits Training &amp; 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Universal Newborn Hearing Screening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</a:rPr>
              <a:t>Youth &amp; Young Adult Transition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FAB386-3808-F3AD-6B56-C7DDF9E6EFAF}"/>
              </a:ext>
            </a:extLst>
          </p:cNvPr>
          <p:cNvSpPr txBox="1"/>
          <p:nvPr/>
        </p:nvSpPr>
        <p:spPr>
          <a:xfrm>
            <a:off x="592819" y="4548939"/>
            <a:ext cx="1108755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/>
              <a:t>Separate from chairing the Council, the DCYSHN offers critical services to families of all CYSHN.</a:t>
            </a:r>
          </a:p>
          <a:p>
            <a:endParaRPr lang="en-US" sz="800"/>
          </a:p>
          <a:p>
            <a:r>
              <a:rPr lang="en-US" sz="2000" i="1"/>
              <a:t>CYSHN are “those who have or are at increased risk for a chronic physical, developmental, behavioral, or emotional condition and who also require health and related services of a type or amount beyond that required by children generally.” </a:t>
            </a:r>
          </a:p>
        </p:txBody>
      </p:sp>
      <p:sp>
        <p:nvSpPr>
          <p:cNvPr id="7" name="Rectangle 14"/>
          <p:cNvSpPr txBox="1">
            <a:spLocks noGrp="1" noChangeArrowheads="1"/>
          </p:cNvSpPr>
          <p:nvPr/>
        </p:nvSpPr>
        <p:spPr bwMode="auto">
          <a:xfrm>
            <a:off x="5257800" y="6215607"/>
            <a:ext cx="6934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alibri" panose="020F0502020204030204" pitchFamily="34" charset="0"/>
                <a:cs typeface="Arial" pitchFamily="34" charset="0"/>
              </a:rPr>
              <a:t>*DPH-funded program of the Federation for Children with Special Needs   EG</a:t>
            </a:r>
          </a:p>
        </p:txBody>
      </p:sp>
    </p:spTree>
    <p:extLst>
      <p:ext uri="{BB962C8B-B14F-4D97-AF65-F5344CB8AC3E}">
        <p14:creationId xmlns:p14="http://schemas.microsoft.com/office/powerpoint/2010/main" val="428014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E6FAB-31BA-B799-8ACE-22DBDBE37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4453-37A6-AF6F-9AE8-9EF472F4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DPH Actions Taken Thus Far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1E60-C7FB-FD15-EF61-613CC744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28" y="1144213"/>
            <a:ext cx="11549743" cy="534827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600" b="1">
                <a:solidFill>
                  <a:srgbClr val="0070C0"/>
                </a:solidFill>
                <a:ea typeface="Calibri"/>
                <a:cs typeface="Calibri"/>
              </a:rPr>
              <a:t>T</a:t>
            </a:r>
            <a:r>
              <a:rPr lang="en-US" sz="2800" b="1">
                <a:solidFill>
                  <a:srgbClr val="0070C0"/>
                </a:solidFill>
                <a:ea typeface="Calibri"/>
                <a:cs typeface="Calibri"/>
              </a:rPr>
              <a:t>hrough Division for Children &amp; Youth with Special Health Needs</a:t>
            </a:r>
          </a:p>
          <a:p>
            <a:pPr lvl="1"/>
            <a:r>
              <a:rPr lang="en-US" sz="2400">
                <a:ea typeface="Calibri"/>
                <a:cs typeface="Calibri"/>
              </a:rPr>
              <a:t>Sheilah Gauch presented about P/P to 45-member DCYSHN team at a 2023 "Learning Thursday" professional development session</a:t>
            </a:r>
          </a:p>
          <a:p>
            <a:pPr lvl="1"/>
            <a:r>
              <a:rPr lang="en-US" sz="2400">
                <a:ea typeface="Calibri"/>
                <a:cs typeface="Calibri"/>
              </a:rPr>
              <a:t>DCYSHN Community Support Line is now better prepared to refer and support families</a:t>
            </a:r>
          </a:p>
          <a:p>
            <a:pPr lvl="2"/>
            <a:r>
              <a:rPr lang="en-US" sz="2000">
                <a:ea typeface="Calibri"/>
                <a:cs typeface="Calibri"/>
              </a:rPr>
              <a:t>Introduced the CSL program manager Noraimi Rivera to Jennifer Vitelli and the LOOK Foundation via email as future resources.</a:t>
            </a:r>
          </a:p>
          <a:p>
            <a:pPr lvl="1"/>
            <a:r>
              <a:rPr lang="en-US" sz="2400">
                <a:ea typeface="Calibri"/>
                <a:cs typeface="Calibri"/>
              </a:rPr>
              <a:t>Now-retired DCYSHN Title V Director, Elaine Gabovitch connected Jennifer and Sheilah with EHS Interagency Review Team (IRT) Chair Kim Irving to address issue of "stuck kids" without agency support, particularly regarding suicidal behaviors, 2025. </a:t>
            </a:r>
          </a:p>
          <a:p>
            <a:pPr lvl="2"/>
            <a:r>
              <a:rPr lang="en-US" sz="2000">
                <a:ea typeface="Calibri"/>
                <a:cs typeface="Calibri"/>
              </a:rPr>
              <a:t>Followed up with Chair who offered the opportunity for a P/P physician to educate IRT members.</a:t>
            </a:r>
          </a:p>
          <a:p>
            <a:pPr lvl="1"/>
            <a:r>
              <a:rPr lang="en-US" sz="2400">
                <a:ea typeface="Calibri"/>
                <a:cs typeface="Calibri"/>
              </a:rPr>
              <a:t>Dr. Katja Gerhardt, DCYSHN Complex Care Director is currently working with Jennifer and Sheilah regarding educating school nurses through the DCYSHN MASSTART program.</a:t>
            </a:r>
            <a:endParaRPr lang="en-US" sz="2400"/>
          </a:p>
          <a:p>
            <a:pPr lvl="1"/>
            <a:r>
              <a:rPr lang="en-US" sz="2400">
                <a:ea typeface="Calibri"/>
                <a:cs typeface="Calibri"/>
              </a:rPr>
              <a:t>Elaine has reached out to the DPH 988 Crisis &amp; Suicide Prevention Lifeline Network about youth with P/P and suicidality to bring to their attention.</a:t>
            </a:r>
          </a:p>
          <a:p>
            <a:pPr lvl="2"/>
            <a:endParaRPr lang="en-US" sz="200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40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A5951-B5DF-3A2F-92F5-14A7559ED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0ADB9-1F1B-14C5-48ED-F0589C093156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359396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7DF82-54FF-0699-FF88-3990450BC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4469-DA23-A363-721A-25B282AF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56524"/>
            <a:ext cx="11767457" cy="87465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DPH Response to Recommendations &amp; Future Actions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5B77-79A0-74C9-7467-2C5A1E5D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153887"/>
            <a:ext cx="11636829" cy="515622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>
                <a:solidFill>
                  <a:srgbClr val="0070C0"/>
                </a:solidFill>
                <a:ea typeface="Calibri"/>
                <a:cs typeface="Calibri"/>
              </a:rPr>
              <a:t>Re: Prevalence Study</a:t>
            </a:r>
          </a:p>
          <a:p>
            <a:pPr lvl="1"/>
            <a:r>
              <a:rPr lang="en-US" sz="3200">
                <a:ea typeface="Calibri"/>
                <a:cs typeface="Calibri"/>
              </a:rPr>
              <a:t>DPH internal meeting re: feasibility of studying MA data for prevalence estimates. </a:t>
            </a:r>
          </a:p>
          <a:p>
            <a:pPr lvl="2"/>
            <a:r>
              <a:rPr lang="en-US" sz="3200">
                <a:ea typeface="Calibri"/>
                <a:cs typeface="Calibri"/>
              </a:rPr>
              <a:t>Dr. Catherine Brown, DPH State Epidemiologist </a:t>
            </a:r>
          </a:p>
          <a:p>
            <a:pPr lvl="2"/>
            <a:r>
              <a:rPr lang="en-US" sz="3200">
                <a:ea typeface="Calibri"/>
                <a:cs typeface="Calibri"/>
              </a:rPr>
              <a:t>Dr. Mahsa Yazdy, Director, DPH Division for Surveillance, Research, and Promotion of Perinatal Health </a:t>
            </a:r>
          </a:p>
          <a:p>
            <a:pPr lvl="2"/>
            <a:r>
              <a:rPr lang="en-US" sz="3200">
                <a:ea typeface="Calibri"/>
                <a:cs typeface="Calibri"/>
              </a:rPr>
              <a:t>Feasibility statement to Council with recommendations</a:t>
            </a:r>
          </a:p>
          <a:p>
            <a:pPr marL="914400" lvl="2" indent="0">
              <a:buNone/>
            </a:pPr>
            <a:endParaRPr lang="en-US">
              <a:ea typeface="Calibri"/>
              <a:cs typeface="Calibri"/>
            </a:endParaRPr>
          </a:p>
          <a:p>
            <a:r>
              <a:rPr lang="en-US" sz="3800" b="1">
                <a:solidFill>
                  <a:srgbClr val="0070C0"/>
                </a:solidFill>
                <a:ea typeface="Calibri"/>
                <a:cs typeface="Calibri"/>
              </a:rPr>
              <a:t>Re: </a:t>
            </a:r>
            <a:r>
              <a:rPr lang="en-US" sz="3800" b="1">
                <a:solidFill>
                  <a:srgbClr val="0070C0"/>
                </a:solidFill>
              </a:rPr>
              <a:t>PANDAS/PANS resource page on the DPH website </a:t>
            </a:r>
          </a:p>
          <a:p>
            <a:pPr lvl="1"/>
            <a:r>
              <a:rPr lang="en-US" sz="3200">
                <a:ea typeface="Calibri"/>
                <a:cs typeface="Calibri"/>
              </a:rPr>
              <a:t>DCYSHN team will work with P/P Advisory Council to set up web pages on mass.gov using resources developed for 2023 Annual Report appendix to raise awareness and educate the public:</a:t>
            </a:r>
          </a:p>
          <a:p>
            <a:pPr lvl="2"/>
            <a:r>
              <a:rPr lang="en-US" sz="3200"/>
              <a:t>Provide links to published diagnostic and treatment guidelines from PANDAS Physician Network.  </a:t>
            </a:r>
          </a:p>
          <a:p>
            <a:pPr lvl="2"/>
            <a:r>
              <a:rPr lang="en-US" sz="3200">
                <a:ea typeface="Calibri"/>
                <a:cs typeface="Calibri"/>
              </a:rPr>
              <a:t>Notify healthcare providers, mental health providers, *relevant state agencies, and the general public  that a PANDAS/PANS resource page has been established for Massachusetts re: diagnosis, treatment, and how to support families. </a:t>
            </a:r>
          </a:p>
          <a:p>
            <a:pPr lvl="1"/>
            <a:endParaRPr lang="en-US" sz="2400" b="1" i="1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sz="3800" b="1" i="1">
                <a:solidFill>
                  <a:srgbClr val="0070C0"/>
                </a:solidFill>
                <a:ea typeface="Calibri"/>
                <a:cs typeface="Calibri"/>
              </a:rPr>
              <a:t>Let’s discuss! What might be some next steps?</a:t>
            </a:r>
          </a:p>
          <a:p>
            <a:pPr marL="57150" indent="0" algn="r">
              <a:buNone/>
            </a:pPr>
            <a:r>
              <a:rPr lang="en-US" sz="2600" i="1">
                <a:ea typeface="Calibri"/>
                <a:cs typeface="Calibri"/>
              </a:rPr>
              <a:t>*</a:t>
            </a:r>
            <a:r>
              <a:rPr lang="en-US" sz="2300" i="1">
                <a:ea typeface="Calibri"/>
                <a:cs typeface="Calibri"/>
              </a:rPr>
              <a:t>Relevant agencies should include: DESE, DOI, DMH, DCF, DDS, MassHealth, MCAAP.</a:t>
            </a:r>
            <a:endParaRPr lang="en-US" sz="2600" b="1" i="1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E067-91BB-9592-301B-48DC6BA02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16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AED76-9EDD-87A7-B58A-96BC3BD0E0E3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180497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120DC-49A1-71AF-50CD-541696DD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DE44-602E-A6E6-7A4F-D4A63CAB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Presentation: Opportunities with DPH -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D232-0669-DE2A-C1D9-73DF485CB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The Council recommended that DPH:</a:t>
            </a:r>
          </a:p>
          <a:p>
            <a:r>
              <a:rPr lang="en-US" sz="2800"/>
              <a:t>Conduct a prevalence study on the incidence of PANDAS/PANS in the Commonwealth. </a:t>
            </a:r>
            <a:endParaRPr lang="en-US" sz="2800">
              <a:ea typeface="Calibri"/>
              <a:cs typeface="Calibri"/>
            </a:endParaRPr>
          </a:p>
          <a:p>
            <a:r>
              <a:rPr lang="en-US" sz="2800"/>
              <a:t>Establish a PANDAS/PANS resource page on the DPH website that provides links to published diagnostic and treatment guidelines from PANDAS Physician Network.  </a:t>
            </a:r>
          </a:p>
          <a:p>
            <a:r>
              <a:rPr lang="en-US" sz="2800">
                <a:ea typeface="Calibri"/>
                <a:cs typeface="Calibri"/>
              </a:rPr>
              <a:t>Provide notification to healthcare providers and mental health providers that a PANDAS/PANS resource page has been established for Massachusetts. </a:t>
            </a:r>
          </a:p>
          <a:p>
            <a:r>
              <a:rPr lang="en-US" sz="2800">
                <a:ea typeface="Calibri"/>
                <a:cs typeface="Calibri"/>
              </a:rPr>
              <a:t>Provide notification to relevant state agencies regarding the availability of resources for PANDAS/PANS diagnosis, treatment, and how to support families. Relevant agencies should include: DESE, DOI, DMH, DCF, DDS.</a:t>
            </a:r>
          </a:p>
          <a:p>
            <a:pPr lvl="1"/>
            <a:endParaRPr lang="en-US" sz="27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 sz="26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09D80-EDE8-0104-0A35-85D452DD2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17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485F4-E42D-1FDB-B09F-0079D3B7BBF6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41253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BC2D7-6EEA-A7EE-24B3-B21470326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C9E5-CAB0-9E5D-D10A-324BE488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Council work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7EFF-2DED-F0BD-F4B9-C0693EEA7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Does the Council want to continue inviting state agencies or other guest speakers?</a:t>
            </a:r>
          </a:p>
          <a:p>
            <a:pPr marL="457200" lvl="1" indent="0">
              <a:buNone/>
            </a:pPr>
            <a:endParaRPr lang="en-US" sz="32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Based on today’s meeting results, would the Council rather start following up on recommendations and inviting back state agencies to implement and advance those recommendations?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9691A-978A-DC7D-4728-EB748C7C5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18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6F5A1-EB80-4D13-2E39-4A7A93293813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11999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2381-2FD3-4DD5-BBC9-0944AB89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73F9-7657-4CFC-9371-7072A862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6018"/>
            <a:ext cx="11325200" cy="51156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Next Meeting of 2025: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cs typeface="Calibri"/>
              </a:rPr>
              <a:t>Wednesday, September 10, 2025, 4-6 PM</a:t>
            </a:r>
            <a:endParaRPr lang="en-US" b="1" dirty="0">
              <a:solidFill>
                <a:schemeClr val="accent1"/>
              </a:solidFill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MassHealth to join 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Discuss Council timeline 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Meetings via Zoom 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If you need help, please email Maddy </a:t>
            </a:r>
            <a:r>
              <a:rPr lang="en-US" dirty="0" err="1">
                <a:cs typeface="Calibri"/>
              </a:rPr>
              <a:t>Goskoski</a:t>
            </a:r>
            <a:r>
              <a:rPr lang="en-US" dirty="0">
                <a:cs typeface="Calibri"/>
              </a:rPr>
              <a:t> at </a:t>
            </a:r>
            <a:r>
              <a:rPr lang="en-US" dirty="0">
                <a:cs typeface="Calibri"/>
                <a:hlinkClick r:id="rId3"/>
              </a:rPr>
              <a:t>madelyn.m.goskoski@mass.gov</a:t>
            </a:r>
            <a:r>
              <a:rPr lang="en-US" dirty="0">
                <a:cs typeface="Calibri"/>
              </a:rPr>
              <a:t> in advance who will find assistance. </a:t>
            </a:r>
            <a:br>
              <a:rPr lang="en-US" dirty="0"/>
            </a:b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Next steps: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Email </a:t>
            </a:r>
            <a:r>
              <a:rPr lang="en-US" dirty="0">
                <a:ea typeface="+mn-lt"/>
                <a:cs typeface="+mn-lt"/>
                <a:hlinkClick r:id="rId3"/>
              </a:rPr>
              <a:t>madelyn.m.goskoski@mass.gov</a:t>
            </a:r>
            <a:r>
              <a:rPr lang="en-US" dirty="0">
                <a:cs typeface="Calibri"/>
              </a:rPr>
              <a:t> to get on the September agenda 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Anything else?</a:t>
            </a:r>
          </a:p>
          <a:p>
            <a:pPr lvl="1"/>
            <a:r>
              <a:rPr lang="en-US" dirty="0">
                <a:ea typeface="Calibri"/>
                <a:cs typeface="Calibri"/>
              </a:rPr>
              <a:t>Vote to 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8276-E431-4453-8CDB-F4DA24DD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19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2BC16-F3AF-0DAB-CBB4-6DEBF75ED5D1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67016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600200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u="sng">
                <a:ea typeface="+mn-lt"/>
                <a:cs typeface="+mn-lt"/>
              </a:rPr>
              <a:t>Welcome:</a:t>
            </a:r>
            <a:r>
              <a:rPr lang="en-US" sz="2800">
                <a:ea typeface="+mn-lt"/>
                <a:cs typeface="+mn-lt"/>
              </a:rPr>
              <a:t> Roll Call &amp; Vote to Approve May Minutes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Announcements:</a:t>
            </a:r>
            <a:r>
              <a:rPr lang="en-US" sz="2800">
                <a:ea typeface="+mn-lt"/>
                <a:cs typeface="+mn-lt"/>
              </a:rPr>
              <a:t> General Announcements  &amp; Housekeeping 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solidFill>
                  <a:srgbClr val="000000"/>
                </a:solidFill>
                <a:ea typeface="+mn-lt"/>
                <a:cs typeface="+mn-lt"/>
              </a:rPr>
              <a:t>Update: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 Chair Transition &amp; Group Introductions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Annual Report:</a:t>
            </a:r>
            <a:r>
              <a:rPr lang="en-US" sz="2800">
                <a:ea typeface="+mn-lt"/>
                <a:cs typeface="+mn-lt"/>
              </a:rPr>
              <a:t> Vote on 2024 Report 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Discussion:</a:t>
            </a:r>
            <a:r>
              <a:rPr lang="en-US" sz="2800">
                <a:ea typeface="+mn-lt"/>
                <a:cs typeface="+mn-lt"/>
              </a:rPr>
              <a:t> Questions for MassHealth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Presentation:</a:t>
            </a:r>
            <a:r>
              <a:rPr lang="en-US" sz="2800">
                <a:ea typeface="+mn-lt"/>
                <a:cs typeface="+mn-lt"/>
              </a:rPr>
              <a:t> DPH's Actions and Next Steps 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Discussion:</a:t>
            </a:r>
            <a:r>
              <a:rPr lang="en-US" sz="2800">
                <a:ea typeface="+mn-lt"/>
                <a:cs typeface="+mn-lt"/>
              </a:rPr>
              <a:t> Council Plan Moving Forward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Wrap Up:</a:t>
            </a:r>
            <a:r>
              <a:rPr lang="en-US" sz="2800">
                <a:ea typeface="+mn-lt"/>
                <a:cs typeface="+mn-lt"/>
              </a:rPr>
              <a:t> Next Steps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Vote:</a:t>
            </a:r>
            <a:r>
              <a:rPr lang="en-US" sz="2800">
                <a:ea typeface="+mn-lt"/>
                <a:cs typeface="+mn-lt"/>
              </a:rPr>
              <a:t> Adjourn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798878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C7AD-616A-43C1-9E96-5722905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Motion to 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F17D-4329-4DC2-93D6-9DD534E8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95754"/>
            <a:ext cx="11188505" cy="4930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880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E6922-8692-437B-95E2-E7D11F66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20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3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Opening Roll Call &amp;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Attendance </a:t>
            </a:r>
            <a:r>
              <a:rPr lang="en-US" sz="3600" b="1">
                <a:solidFill>
                  <a:schemeClr val="accent1"/>
                </a:solidFill>
              </a:rPr>
              <a:t>roll call</a:t>
            </a:r>
          </a:p>
          <a:p>
            <a:r>
              <a:rPr lang="en-US" sz="3600" b="1">
                <a:solidFill>
                  <a:schemeClr val="accent1"/>
                </a:solidFill>
              </a:rPr>
              <a:t>Vote</a:t>
            </a:r>
            <a:r>
              <a:rPr lang="en-US" sz="3600"/>
              <a:t> to approve Meeting Minutes (May 14, 2025)</a:t>
            </a:r>
            <a:endParaRPr lang="en-US" sz="36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50114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24A-F905-4B7A-92F8-C47680EB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1594-F6EC-454F-B196-1D724D56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7605"/>
            <a:ext cx="10972800" cy="48633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Open Meeting Law applies:</a:t>
            </a:r>
          </a:p>
          <a:p>
            <a:pPr lvl="1"/>
            <a:r>
              <a:rPr lang="en-US"/>
              <a:t>Cannot use the chat 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Texting, emails, etc. are public records</a:t>
            </a:r>
            <a:endParaRPr lang="en-US">
              <a:cs typeface="Calibri"/>
            </a:endParaRPr>
          </a:p>
          <a:p>
            <a:pPr lvl="1"/>
            <a:r>
              <a:rPr lang="en-US"/>
              <a:t>Council member attendance taken to establish quorum</a:t>
            </a:r>
            <a:endParaRPr lang="en-US">
              <a:cs typeface="Calibri"/>
            </a:endParaRPr>
          </a:p>
          <a:p>
            <a:r>
              <a:rPr lang="en-US"/>
              <a:t>Agenda pre-planned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Cameras on during the meetings 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Mute your mic unless you are speaking 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Meeting not recorded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“Raise your Hand” option to speak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21FE1-45E1-43AC-8FA7-DE88211FB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CDAA3-5942-FB09-0672-A7E1C8F4B4CC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41571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Statutory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Section 26 of Chapter 260 of the Acts of 2020</a:t>
            </a:r>
            <a:r>
              <a:rPr lang="en-US" sz="3600"/>
              <a:t>, or the Health Care Omnibus bill establishes a special advisory council, chaired by the Commissioner of the Department of Public Health, or his designee, to </a:t>
            </a:r>
            <a:r>
              <a:rPr lang="en-US" sz="3600">
                <a:solidFill>
                  <a:srgbClr val="0070C0"/>
                </a:solidFill>
              </a:rPr>
              <a:t>advise the commissioner on research, diagnosis, treatment and education </a:t>
            </a:r>
            <a:r>
              <a:rPr lang="en-US" sz="3600"/>
              <a:t>relating to pediatric autoimmune neuropsychiatric disorder associated with streptococcal infections and pediatric acute neuropsychiatric syndrome (PANDAS/PANS).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C8C09-A43A-D774-DE01-70B1C343805D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AB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9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B5BD-FA13-4471-8CFC-04B8ABC0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261-7A78-454C-971E-A0ED0447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28" y="1326823"/>
            <a:ext cx="10972800" cy="494159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The DPH PANDAS/PANS Advisory Council aims to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advise the DPH Commissioner on research, diagnosis, treatment, and education</a:t>
            </a:r>
            <a:r>
              <a:rPr lang="en-US">
                <a:ea typeface="+mn-lt"/>
                <a:cs typeface="+mn-lt"/>
              </a:rPr>
              <a:t> relating to pediatric autoimmune neuropsychiatric discovered associated with streptococcal infections and pediatric acute neuropsychiatric syndrome (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PANDAS/PANS</a:t>
            </a:r>
            <a:r>
              <a:rPr lang="en-US">
                <a:ea typeface="+mn-lt"/>
                <a:cs typeface="+mn-lt"/>
              </a:rPr>
              <a:t>).</a:t>
            </a: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The Advisory Council will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issue a report to the general court annually with recommendations</a:t>
            </a:r>
            <a:r>
              <a:rPr lang="en-US">
                <a:ea typeface="+mn-lt"/>
                <a:cs typeface="+mn-lt"/>
              </a:rPr>
              <a:t> concerning: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Practice guidelines for the diagnosis and treatment</a:t>
            </a:r>
            <a:r>
              <a:rPr lang="en-US">
                <a:ea typeface="+mn-lt"/>
                <a:cs typeface="+mn-lt"/>
              </a:rPr>
              <a:t> of the disorder and syndrome;</a:t>
            </a:r>
          </a:p>
          <a:p>
            <a:r>
              <a:rPr lang="en-US">
                <a:ea typeface="+mn-lt"/>
                <a:cs typeface="+mn-lt"/>
              </a:rPr>
              <a:t>Development of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screening protocols</a:t>
            </a:r>
            <a:r>
              <a:rPr lang="en-US">
                <a:ea typeface="+mn-lt"/>
                <a:cs typeface="+mn-lt"/>
              </a:rPr>
              <a:t>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Mechanisms to increase clinical awareness and education</a:t>
            </a:r>
            <a:r>
              <a:rPr lang="en-US">
                <a:ea typeface="+mn-lt"/>
                <a:cs typeface="+mn-lt"/>
              </a:rPr>
              <a:t> regarding the disorder and syndrome among physicians, including pediatricians, school-based health centers and providers of mental health services;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Outreach to educators and parents to increase awareness</a:t>
            </a:r>
            <a:r>
              <a:rPr lang="en-US">
                <a:ea typeface="+mn-lt"/>
                <a:cs typeface="+mn-lt"/>
              </a:rPr>
              <a:t> of the disorder and syndrome; and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Development of a network of volunteer experts </a:t>
            </a:r>
            <a:r>
              <a:rPr lang="en-US">
                <a:ea typeface="+mn-lt"/>
                <a:cs typeface="+mn-lt"/>
              </a:rPr>
              <a:t>on the diagnosis and treatment of the disorder and syndrome. (From Section 26 of Chapter 260 of the Acts of 2020).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highlight>
                <a:srgbClr val="FFFF00"/>
              </a:highlight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58176-5106-4077-A9A8-82004187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6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4232-DF49-7DF7-ACB9-499C4849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General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9E45-5D55-9681-C8EF-32E50170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Does anyone have any announcements?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5EF3-9402-795B-7C1E-358A1FD3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7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26949-1AC9-02EC-913F-2F8C23D4930A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198349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E036-8363-3F90-E43A-D59815CA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Chair Transition &amp; Group Introductions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8668-7A1B-C6FE-15CE-3893F6624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0417"/>
            <a:ext cx="7619274" cy="528651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Congratulations to Amy Benison, MPH!</a:t>
            </a:r>
          </a:p>
          <a:p>
            <a:r>
              <a:rPr lang="en-US">
                <a:ea typeface="+mn-lt"/>
                <a:cs typeface="+mn-lt"/>
              </a:rPr>
              <a:t>Amy will use her years and expertise providing support to the Council as the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new Chair and Commissioner’s Designee. </a:t>
            </a:r>
          </a:p>
          <a:p>
            <a:endParaRPr lang="en-US" sz="1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Welcome to Lisa Sheehy,  J.D!</a:t>
            </a:r>
          </a:p>
          <a:p>
            <a:pPr marL="457200" indent="-457200"/>
            <a:r>
              <a:rPr lang="en-US">
                <a:latin typeface="Calibri"/>
                <a:ea typeface="+mn-lt"/>
                <a:cs typeface="+mn-lt"/>
              </a:rPr>
              <a:t>Lisa will support Amy &amp; the Council as the Public Benefits &amp; Health Policy Specialist in the DPH Division for Children &amp; Youth with Special Health Needs (DCYSHN)</a:t>
            </a:r>
          </a:p>
          <a:p>
            <a:pPr marL="457200" indent="-457200"/>
            <a:r>
              <a:rPr lang="en-US">
                <a:latin typeface="Calibri"/>
                <a:ea typeface="+mn-lt"/>
                <a:cs typeface="+mn-lt"/>
              </a:rPr>
              <a:t>Lisa has worked at DPH since 2007 in DCYSHN’s Public Benefits, Community Support Line, and Care Coordination programs.  </a:t>
            </a:r>
          </a:p>
          <a:p>
            <a:pPr marL="457200" indent="-457200"/>
            <a:r>
              <a:rPr lang="en-US">
                <a:latin typeface="Calibri"/>
                <a:ea typeface="+mn-lt"/>
                <a:cs typeface="+mn-lt"/>
              </a:rPr>
              <a:t>Her background is in health and disability law, Legal Services for low-income communities, and clinical legal education.</a:t>
            </a:r>
          </a:p>
          <a:p>
            <a:pPr marL="457200" indent="-457200"/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4654C-B3B3-9F6C-9701-23985D95D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8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E3F95-C465-E81E-1328-50EFC9354644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AB/LS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B575D-CF2D-298E-F64E-6F0C8D849D36}"/>
              </a:ext>
            </a:extLst>
          </p:cNvPr>
          <p:cNvSpPr txBox="1"/>
          <p:nvPr/>
        </p:nvSpPr>
        <p:spPr>
          <a:xfrm>
            <a:off x="8377573" y="1080343"/>
            <a:ext cx="3494314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Council Introductions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Everyone, please share your: 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Name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Role on the Council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Why you are on the Council </a:t>
            </a:r>
            <a:br>
              <a:rPr lang="en-US" sz="2400">
                <a:ea typeface="+mn-lt"/>
                <a:cs typeface="+mn-lt"/>
              </a:rPr>
            </a:br>
            <a:r>
              <a:rPr lang="en-US" sz="2400">
                <a:ea typeface="+mn-lt"/>
                <a:cs typeface="+mn-lt"/>
              </a:rPr>
              <a:t>(</a:t>
            </a:r>
            <a:r>
              <a:rPr lang="en-US" sz="2400" i="1">
                <a:ea typeface="+mn-lt"/>
                <a:cs typeface="+mn-lt"/>
              </a:rPr>
              <a:t>one sentence, please</a:t>
            </a:r>
            <a:r>
              <a:rPr lang="en-US" sz="2400">
                <a:ea typeface="+mn-lt"/>
                <a:cs typeface="+mn-lt"/>
              </a:rPr>
              <a:t>) </a:t>
            </a:r>
          </a:p>
          <a:p>
            <a:pPr marL="457200" indent="-457200">
              <a:buFont typeface="Arial"/>
              <a:buChar char="•"/>
            </a:pPr>
            <a:endParaRPr lang="en-US" sz="24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9159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2EF-AA4A-A242-F9DA-DF1F452B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Annual Report: Vote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C668-BCCF-4D27-76BA-C09D00D7B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>
                <a:ea typeface="Calibri"/>
                <a:cs typeface="Arial"/>
              </a:rPr>
              <a:t>Vote to approve the 2024 Annual Report </a:t>
            </a:r>
          </a:p>
          <a:p>
            <a:pPr marL="0" indent="0">
              <a:spcBef>
                <a:spcPts val="1400"/>
              </a:spcBef>
              <a:buNone/>
            </a:pPr>
            <a:endParaRPr lang="en-US">
              <a:ea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B7AD7-2927-EEB5-1793-3AA2A8CC7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9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9EAE1-6C72-314B-5BD4-D8DE5A16F7D9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AB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8744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bc02a0-1bd8-43ac-9b2b-ec81f331de42" xsi:nil="true"/>
    <lcf76f155ced4ddcb4097134ff3c332f xmlns="08471969-c5b6-418d-a1af-62affa6aa65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7411FBA9A5C488201D43F66581705" ma:contentTypeVersion="16" ma:contentTypeDescription="Create a new document." ma:contentTypeScope="" ma:versionID="aa1db3b155172a15b9f9f6fe3010d583">
  <xsd:schema xmlns:xsd="http://www.w3.org/2001/XMLSchema" xmlns:xs="http://www.w3.org/2001/XMLSchema" xmlns:p="http://schemas.microsoft.com/office/2006/metadata/properties" xmlns:ns2="08471969-c5b6-418d-a1af-62affa6aa652" xmlns:ns3="09bc02a0-1bd8-43ac-9b2b-ec81f331de42" targetNamespace="http://schemas.microsoft.com/office/2006/metadata/properties" ma:root="true" ma:fieldsID="84b71b56960899b3cae21493ac904dff" ns2:_="" ns3:_="">
    <xsd:import namespace="08471969-c5b6-418d-a1af-62affa6aa652"/>
    <xsd:import namespace="09bc02a0-1bd8-43ac-9b2b-ec81f331d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71969-c5b6-418d-a1af-62affa6aa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c02a0-1bd8-43ac-9b2b-ec81f331d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459d43-3c84-49b5-b632-4e1e23507c68}" ma:internalName="TaxCatchAll" ma:showField="CatchAllData" ma:web="09bc02a0-1bd8-43ac-9b2b-ec81f331d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A9BEE-9F3A-43C8-A6FE-07C757C2BC5B}">
  <ds:schemaRefs>
    <ds:schemaRef ds:uri="http://www.w3.org/XML/1998/namespace"/>
    <ds:schemaRef ds:uri="http://purl.org/dc/dcmitype/"/>
    <ds:schemaRef ds:uri="http://schemas.microsoft.com/office/infopath/2007/PartnerControls"/>
    <ds:schemaRef ds:uri="08471969-c5b6-418d-a1af-62affa6aa652"/>
    <ds:schemaRef ds:uri="http://schemas.microsoft.com/office/2006/metadata/properties"/>
    <ds:schemaRef ds:uri="09bc02a0-1bd8-43ac-9b2b-ec81f331de42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0980803-0656-4E85-B519-680B7C44EF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904595-70E9-4C39-B719-1D7F0F603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471969-c5b6-418d-a1af-62affa6aa652"/>
    <ds:schemaRef ds:uri="09bc02a0-1bd8-43ac-9b2b-ec81f331d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1697</Words>
  <Application>Microsoft Office PowerPoint</Application>
  <PresentationFormat>Widescreen</PresentationFormat>
  <Paragraphs>213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Segoe</vt:lpstr>
      <vt:lpstr>Segoe UI</vt:lpstr>
      <vt:lpstr>Segoe UI Semibold</vt:lpstr>
      <vt:lpstr>Wingdings</vt:lpstr>
      <vt:lpstr>Custom Design</vt:lpstr>
      <vt:lpstr>1_Custom Design</vt:lpstr>
      <vt:lpstr>Office Theme</vt:lpstr>
      <vt:lpstr>DPH PANDAS/PANS Advisory Council   July 9, 2025 4:00 – 6:00 PM  Please stand by. The meeting will begin shortly. </vt:lpstr>
      <vt:lpstr>Agenda</vt:lpstr>
      <vt:lpstr>Opening Roll Call &amp; Vote</vt:lpstr>
      <vt:lpstr>Meeting Rules</vt:lpstr>
      <vt:lpstr>Statutory Authority</vt:lpstr>
      <vt:lpstr>Aim statement</vt:lpstr>
      <vt:lpstr>General Announcements</vt:lpstr>
      <vt:lpstr>Chair Transition &amp; Group Introductions</vt:lpstr>
      <vt:lpstr>Annual Report: Vote</vt:lpstr>
      <vt:lpstr>Reminder: Standard Guest Speaker Questions</vt:lpstr>
      <vt:lpstr>Standard Guest Speaker Questions Continued</vt:lpstr>
      <vt:lpstr>Discussion: Questions for MassHealth</vt:lpstr>
      <vt:lpstr>Presentation: Opportunities with DPH</vt:lpstr>
      <vt:lpstr>DPH Title V Division for Children &amp; Youth with Special Health Needs</vt:lpstr>
      <vt:lpstr>DPH Actions Taken Thus Far</vt:lpstr>
      <vt:lpstr>DPH Response to Recommendations &amp; Future Actions </vt:lpstr>
      <vt:lpstr>Presentation: Opportunities with DPH - Revisited</vt:lpstr>
      <vt:lpstr>Discussion: Council work moving forward</vt:lpstr>
      <vt:lpstr>Next Steps</vt:lpstr>
      <vt:lpstr>Motion to 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DPH PANDAS/PANS Advisory Council July 2025 Slides</dc:title>
  <dc:creator>Benison, Amy (DPH)</dc:creator>
  <cp:lastModifiedBy>Benison, Amy (DPH)</cp:lastModifiedBy>
  <cp:revision>3</cp:revision>
  <dcterms:created xsi:type="dcterms:W3CDTF">2021-11-11T19:32:07Z</dcterms:created>
  <dcterms:modified xsi:type="dcterms:W3CDTF">2025-11-24T22:23:03Z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0x0101006BA7411FBA9A5C488201D43F66581705</vt:lpwstr>
  </property>
  <property fmtid="{D5CDD505-2E9C-101B-9397-08002B2CF9AE}" pid="3" name="MediaServiceImageTags">
    <vt:lpwstr/>
  </property>
</Properties>
</file>