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</p:sldMasterIdLst>
  <p:notesMasterIdLst>
    <p:notesMasterId r:id="rId27"/>
  </p:notesMasterIdLst>
  <p:sldIdLst>
    <p:sldId id="257" r:id="rId7"/>
    <p:sldId id="271" r:id="rId8"/>
    <p:sldId id="330" r:id="rId9"/>
    <p:sldId id="274" r:id="rId10"/>
    <p:sldId id="276" r:id="rId11"/>
    <p:sldId id="278" r:id="rId12"/>
    <p:sldId id="337" r:id="rId13"/>
    <p:sldId id="357" r:id="rId14"/>
    <p:sldId id="350" r:id="rId15"/>
    <p:sldId id="358" r:id="rId16"/>
    <p:sldId id="359" r:id="rId17"/>
    <p:sldId id="352" r:id="rId18"/>
    <p:sldId id="356" r:id="rId19"/>
    <p:sldId id="1055" r:id="rId20"/>
    <p:sldId id="353" r:id="rId21"/>
    <p:sldId id="360" r:id="rId22"/>
    <p:sldId id="1056" r:id="rId23"/>
    <p:sldId id="355" r:id="rId24"/>
    <p:sldId id="346" r:id="rId25"/>
    <p:sldId id="267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B8AF7962-B663-3C1E-DAF1-16245FE5FFF7}" name="Benison, Amy (DPH)" initials="BA" userId="S::amy.benison@mass.gov::32fda6db-dc98-4351-8d80-98103646f7a8" providerId="AD"/>
  <p188:author id="{D90C7D7E-4044-D1C3-2871-43D9E56DA753}" name="Goskoski, Madelyn M (DPH)" initials="G(" userId="S::madelyn.m.goskoski@mass.gov::75635fc8-422e-463a-aedc-99fe7b64abc9" providerId="AD"/>
  <p188:author id="{F23BB2D9-06DA-16BE-62C5-EEBBDCC2A427}" name="Sheehy, Lisa (DPH)" initials="SL" userId="S::lisa.sheehy@mass.gov::03863d33-9015-4f9b-b826-a3f807080aed" providerId="AD"/>
  <p188:author id="{983B47F9-0118-CEB4-5117-7FD7A73FF485}" name="Gabovitch, Elaine (DPH)" initials="GE" userId="S::elaine.gabovitch@mass.gov::8d372f58-a77e-484f-9545-67989a42df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B6B9AE-A6DD-463F-881B-F25BD01444AF}" v="8" dt="2025-11-24T22:15:51.9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339" autoAdjust="0"/>
  </p:normalViewPr>
  <p:slideViewPr>
    <p:cSldViewPr snapToGrid="0">
      <p:cViewPr varScale="1">
        <p:scale>
          <a:sx n="78" d="100"/>
          <a:sy n="78" d="100"/>
        </p:scale>
        <p:origin x="10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52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15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71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54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A77F6-7765-42D8-8E8B-DEB1B2CF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37F270-89FF-5199-5843-0A4673B71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F66D5-4309-38C2-310D-4C8CCA675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4CD17-E0DD-D2DF-50C7-7B9EC726A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7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99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3144" y="2191589"/>
            <a:ext cx="8370536" cy="3623584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bg1"/>
                </a:solidFill>
                <a:cs typeface="Arial"/>
              </a:rPr>
              <a:t>DPH PANDAS/PANS Advisory Council</a:t>
            </a:r>
            <a:br>
              <a:rPr lang="en-US" sz="36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July 9, 2025</a:t>
            </a: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4:00 – 6:00 PM</a:t>
            </a: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 i="1">
                <a:solidFill>
                  <a:srgbClr val="FFFF00"/>
                </a:solidFill>
                <a:cs typeface="Arial"/>
              </a:rPr>
              <a:t>Please stand by. The meeting will begin shortly. </a:t>
            </a:r>
            <a:endParaRPr lang="en-US" sz="3600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1132" y="3979342"/>
            <a:ext cx="7842223" cy="253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000" b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u="sng">
                <a:ea typeface="+mn-lt"/>
                <a:cs typeface="+mn-lt"/>
              </a:rPr>
              <a:t>Welcome:</a:t>
            </a:r>
            <a:r>
              <a:rPr lang="en-US" sz="2800">
                <a:ea typeface="+mn-lt"/>
                <a:cs typeface="+mn-lt"/>
              </a:rPr>
              <a:t> Roll Call &amp; Vote to Approve May Minutes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Announcements:</a:t>
            </a:r>
            <a:r>
              <a:rPr lang="en-US" sz="2800">
                <a:ea typeface="+mn-lt"/>
                <a:cs typeface="+mn-lt"/>
              </a:rPr>
              <a:t> General Announcements  &amp; Housekeeping 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solidFill>
                  <a:srgbClr val="000000"/>
                </a:solidFill>
                <a:ea typeface="+mn-lt"/>
                <a:cs typeface="+mn-lt"/>
              </a:rPr>
              <a:t>Update:</a:t>
            </a:r>
            <a:r>
              <a:rPr lang="en-US" sz="2800">
                <a:solidFill>
                  <a:srgbClr val="000000"/>
                </a:solidFill>
                <a:ea typeface="+mn-lt"/>
                <a:cs typeface="+mn-lt"/>
              </a:rPr>
              <a:t> Chair Transition &amp; Group Introductions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Annual Report:</a:t>
            </a:r>
            <a:r>
              <a:rPr lang="en-US" sz="2800">
                <a:ea typeface="+mn-lt"/>
                <a:cs typeface="+mn-lt"/>
              </a:rPr>
              <a:t> Vote on 2024 Report 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 Questions for MassHealth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Presentation:</a:t>
            </a:r>
            <a:r>
              <a:rPr lang="en-US" sz="2800">
                <a:ea typeface="+mn-lt"/>
                <a:cs typeface="+mn-lt"/>
              </a:rPr>
              <a:t> DPH's Actions and Next Steps 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 Council Plan Moving Forward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Wrap Up:</a:t>
            </a:r>
            <a:r>
              <a:rPr lang="en-US" sz="2800">
                <a:ea typeface="+mn-lt"/>
                <a:cs typeface="+mn-lt"/>
              </a:rPr>
              <a:t> Next Steps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Vote:</a:t>
            </a:r>
            <a:r>
              <a:rPr lang="en-US" sz="2800">
                <a:ea typeface="+mn-lt"/>
                <a:cs typeface="+mn-lt"/>
              </a:rPr>
              <a:t> Adjourn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(May 14,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Cannot use the chat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r>
              <a:rPr lang="en-US"/>
              <a:t>Agenda pre-planned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Cameras on during the meetings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Mute your mic unless you are speaking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Meeting not recorded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“Raise your Hand” option to speak</a:t>
            </a:r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Does anyone have any announcements?</a:t>
            </a:r>
          </a:p>
          <a:p>
            <a:pPr marL="457200" lvl="1" indent="0">
              <a:buNone/>
            </a:pPr>
            <a:endParaRPr lang="en-US">
              <a:cs typeface="Calibri"/>
            </a:endParaRPr>
          </a:p>
          <a:p>
            <a:pPr marL="457200" lvl="1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FE036-8363-3F90-E43A-D59815CA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Chair Transition &amp; Group Introductions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8668-7A1B-C6FE-15CE-3893F6624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0417"/>
            <a:ext cx="7619274" cy="528651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Congratulations to Amy Benison, MPH!</a:t>
            </a:r>
          </a:p>
          <a:p>
            <a:r>
              <a:rPr lang="en-US">
                <a:ea typeface="+mn-lt"/>
                <a:cs typeface="+mn-lt"/>
              </a:rPr>
              <a:t>Amy will use her years and expertise providing support to the Council as the </a:t>
            </a:r>
            <a:r>
              <a:rPr lang="en-US" b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new Chair and Commissioner’s Designee. </a:t>
            </a:r>
          </a:p>
          <a:p>
            <a:endParaRPr lang="en-US" sz="10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Welcome to Lisa Sheehy,  J.D!</a:t>
            </a:r>
          </a:p>
          <a:p>
            <a:pPr marL="457200" indent="-457200"/>
            <a:r>
              <a:rPr lang="en-US">
                <a:latin typeface="Calibri"/>
                <a:ea typeface="+mn-lt"/>
                <a:cs typeface="+mn-lt"/>
              </a:rPr>
              <a:t>Lisa will support Amy &amp; the Council as the Public Benefits &amp; Health Policy Specialist in the DPH Division for Children &amp; Youth with Special Health Needs (DCYSHN)</a:t>
            </a:r>
          </a:p>
          <a:p>
            <a:pPr marL="457200" indent="-457200"/>
            <a:r>
              <a:rPr lang="en-US">
                <a:latin typeface="Calibri"/>
                <a:ea typeface="+mn-lt"/>
                <a:cs typeface="+mn-lt"/>
              </a:rPr>
              <a:t>Lisa has worked at DPH since 2007 in DCYSHN’s Public Benefits, Community Support Line, and Care Coordination programs.  </a:t>
            </a:r>
          </a:p>
          <a:p>
            <a:pPr marL="457200" indent="-457200"/>
            <a:r>
              <a:rPr lang="en-US">
                <a:latin typeface="Calibri"/>
                <a:ea typeface="+mn-lt"/>
                <a:cs typeface="+mn-lt"/>
              </a:rPr>
              <a:t>Her background is in health and disability law, Legal Services for low-income communities, and clinical legal education.</a:t>
            </a:r>
          </a:p>
          <a:p>
            <a:pPr marL="457200" indent="-457200"/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4654C-B3B3-9F6C-9701-23985D95D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E3F95-C465-E81E-1328-50EFC9354644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AB/LS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DB575D-CF2D-298E-F64E-6F0C8D849D36}"/>
              </a:ext>
            </a:extLst>
          </p:cNvPr>
          <p:cNvSpPr txBox="1"/>
          <p:nvPr/>
        </p:nvSpPr>
        <p:spPr>
          <a:xfrm>
            <a:off x="8377573" y="1080343"/>
            <a:ext cx="3494314" cy="53245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Council Introductions</a:t>
            </a:r>
          </a:p>
          <a:p>
            <a:endParaRPr lang="en-US" sz="2400">
              <a:ea typeface="+mn-lt"/>
              <a:cs typeface="+mn-lt"/>
            </a:endParaRPr>
          </a:p>
          <a:p>
            <a:r>
              <a:rPr lang="en-US" sz="2400">
                <a:ea typeface="+mn-lt"/>
                <a:cs typeface="+mn-lt"/>
              </a:rPr>
              <a:t>Everyone, please share your: 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Name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Role on the Council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Why you are on the Council </a:t>
            </a:r>
            <a:br>
              <a:rPr lang="en-US" sz="2400">
                <a:ea typeface="+mn-lt"/>
                <a:cs typeface="+mn-lt"/>
              </a:rPr>
            </a:br>
            <a:r>
              <a:rPr lang="en-US" sz="2400">
                <a:ea typeface="+mn-lt"/>
                <a:cs typeface="+mn-lt"/>
              </a:rPr>
              <a:t>(</a:t>
            </a:r>
            <a:r>
              <a:rPr lang="en-US" sz="2400" i="1">
                <a:ea typeface="+mn-lt"/>
                <a:cs typeface="+mn-lt"/>
              </a:rPr>
              <a:t>one sentence, please</a:t>
            </a:r>
            <a:r>
              <a:rPr lang="en-US" sz="2400">
                <a:ea typeface="+mn-lt"/>
                <a:cs typeface="+mn-lt"/>
              </a:rPr>
              <a:t>) </a:t>
            </a:r>
          </a:p>
          <a:p>
            <a:pPr marL="457200" indent="-457200"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n-US" sz="2400"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9159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A2EF-AA4A-A242-F9DA-DF1F452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Annual Report: Vote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DC668-BCCF-4D27-76BA-C09D00D7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>
                <a:ea typeface="Calibri"/>
                <a:cs typeface="Arial"/>
              </a:rPr>
              <a:t>Vote to approve the 2024 Annual Report </a:t>
            </a:r>
          </a:p>
          <a:p>
            <a:pPr marL="0" indent="0">
              <a:spcBef>
                <a:spcPts val="1400"/>
              </a:spcBef>
              <a:buNone/>
            </a:pPr>
            <a:endParaRPr lang="en-US"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B7AD7-2927-EEB5-1793-3AA2A8CC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F9EAE1-6C72-314B-5BD4-D8DE5A16F7D9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87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99D7-79D7-669E-3B3D-0D707915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Reminder: Standard Guest Speaker Questions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6B304-0D4F-1016-FD71-6CBFA3E56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0162"/>
            <a:ext cx="10972800" cy="452596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1" i="1">
                <a:ea typeface="+mn-lt"/>
                <a:cs typeface="+mn-lt"/>
              </a:rPr>
              <a:t>Background Information about agency/program overall and info related to PANDAS/PANS</a:t>
            </a:r>
            <a:r>
              <a:rPr lang="en-US" i="1">
                <a:ea typeface="+mn-lt"/>
                <a:cs typeface="+mn-lt"/>
              </a:rPr>
              <a:t>: 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Agency/role description</a:t>
            </a:r>
          </a:p>
          <a:p>
            <a:pPr lvl="1"/>
            <a:r>
              <a:rPr lang="en-US">
                <a:ea typeface="+mn-lt"/>
                <a:cs typeface="+mn-lt"/>
              </a:rPr>
              <a:t>Overview of program/services</a:t>
            </a:r>
          </a:p>
          <a:p>
            <a:pPr lvl="1"/>
            <a:r>
              <a:rPr lang="en-US">
                <a:ea typeface="+mn-lt"/>
                <a:cs typeface="+mn-lt"/>
              </a:rPr>
              <a:t>Eligibility for program/services</a:t>
            </a:r>
          </a:p>
          <a:p>
            <a:pPr lvl="1"/>
            <a:r>
              <a:rPr lang="en-US">
                <a:ea typeface="+mn-lt"/>
                <a:cs typeface="+mn-lt"/>
              </a:rPr>
              <a:t>Any available data/stats related to PANDAS/PANS</a:t>
            </a:r>
          </a:p>
          <a:p>
            <a:pPr lvl="1"/>
            <a:r>
              <a:rPr lang="en-US">
                <a:ea typeface="+mn-lt"/>
                <a:cs typeface="+mn-lt"/>
              </a:rPr>
              <a:t>Any relevant case management or training </a:t>
            </a:r>
          </a:p>
          <a:p>
            <a:pPr lvl="1"/>
            <a:r>
              <a:rPr lang="en-US">
                <a:ea typeface="+mn-lt"/>
                <a:cs typeface="+mn-lt"/>
              </a:rPr>
              <a:t>Recent family support efforts</a:t>
            </a:r>
          </a:p>
          <a:p>
            <a:pPr lvl="1"/>
            <a:r>
              <a:rPr lang="en-US">
                <a:ea typeface="+mn-lt"/>
                <a:cs typeface="+mn-lt"/>
              </a:rPr>
              <a:t>Funding </a:t>
            </a:r>
          </a:p>
          <a:p>
            <a:pPr lvl="1"/>
            <a:r>
              <a:rPr lang="en-US">
                <a:ea typeface="+mn-lt"/>
                <a:cs typeface="+mn-lt"/>
              </a:rPr>
              <a:t>Gaps and challenges generally </a:t>
            </a:r>
          </a:p>
          <a:p>
            <a:pPr lvl="1"/>
            <a:r>
              <a:rPr lang="en-US">
                <a:ea typeface="+mn-lt"/>
                <a:cs typeface="+mn-lt"/>
              </a:rPr>
              <a:t>Future goals and initiatives </a:t>
            </a:r>
          </a:p>
          <a:p>
            <a:pPr marL="0" indent="0">
              <a:buNone/>
            </a:pP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0A91D-60AE-A957-0346-5115C4870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A30972-ACAC-6384-5587-6D76111B7960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9741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C3123-BE9B-453B-D23B-F9EED9BC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3620-A935-7E13-13C7-2B0A26EC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Standard Guest Speaker Questions Continued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26915-B76A-8A04-F2F2-FD31DB7BD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0162"/>
            <a:ext cx="10972800" cy="452596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3000" b="1" i="1">
                <a:ea typeface="+mn-lt"/>
                <a:cs typeface="Arial"/>
              </a:rPr>
              <a:t>PANDAS</a:t>
            </a:r>
            <a:r>
              <a:rPr lang="en-US" sz="3000" b="1" i="1">
                <a:latin typeface="Calibri"/>
                <a:ea typeface="+mn-lt"/>
                <a:cs typeface="Arial"/>
              </a:rPr>
              <a:t>/PANS specific questions:</a:t>
            </a:r>
            <a:endParaRPr lang="en-US" sz="2000" b="1" i="1">
              <a:latin typeface="Calibri"/>
              <a:ea typeface="+mn-lt"/>
              <a:cs typeface="Arial"/>
            </a:endParaRP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experience/exposure do you/your organization have with PANDAS/PANS?</a:t>
            </a: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knowledge or understanding does your staff/organization have about PANDAS/PANS?</a:t>
            </a: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professional development including training/information resources have you and your staff had related to PANDAS/PANS?</a:t>
            </a: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additional trainings or resources do you need to understand PANDAS/PANS better?</a:t>
            </a: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kind of barriers do you experience when working with children &amp; youth with PANDAS/PANS and their families? </a:t>
            </a:r>
          </a:p>
          <a:p>
            <a:pPr lvl="1"/>
            <a:r>
              <a:rPr lang="en-US" sz="2400">
                <a:latin typeface="Calibri"/>
                <a:ea typeface="+mn-lt"/>
                <a:cs typeface="Arial"/>
              </a:rPr>
              <a:t>What are your hopes and goals for quality of life and well-being for this community?</a:t>
            </a:r>
          </a:p>
          <a:p>
            <a:endParaRPr lang="en-US" b="1" i="1">
              <a:ea typeface="+mn-lt"/>
              <a:cs typeface="+mn-lt"/>
            </a:endParaRPr>
          </a:p>
          <a:p>
            <a:pPr marL="0" indent="0">
              <a:buNone/>
            </a:pP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9C301-9039-7898-3F12-124EE73AC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F48A6-0660-2858-EB88-887D322B829A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64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B5A2F-AFD9-4997-D500-C2A2C2CE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B31E-3D58-016D-D4E1-83B11AF6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Questions for MassHealth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6175-7756-3652-CD9D-07490AD36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What specific questions do we have for MassHealth?</a:t>
            </a:r>
          </a:p>
          <a:p>
            <a:r>
              <a:rPr lang="en-US">
                <a:ea typeface="Calibri"/>
                <a:cs typeface="Calibri"/>
              </a:rPr>
              <a:t>Consider:</a:t>
            </a:r>
          </a:p>
          <a:p>
            <a:pPr lvl="1"/>
            <a:r>
              <a:rPr lang="en-US">
                <a:ea typeface="Calibri"/>
                <a:cs typeface="Calibri"/>
              </a:rPr>
              <a:t>The Council's recommendations</a:t>
            </a:r>
            <a:endParaRPr lang="en-US"/>
          </a:p>
          <a:p>
            <a:pPr lvl="1"/>
            <a:r>
              <a:rPr lang="en-US">
                <a:ea typeface="Calibri"/>
                <a:cs typeface="Calibri"/>
              </a:rPr>
              <a:t>What we have already heard from DOI</a:t>
            </a:r>
          </a:p>
          <a:p>
            <a:pPr lvl="1"/>
            <a:r>
              <a:rPr lang="en-US">
                <a:ea typeface="Calibri"/>
                <a:cs typeface="Calibri"/>
              </a:rPr>
              <a:t>What we already know about MassHealth</a:t>
            </a:r>
          </a:p>
          <a:p>
            <a:pPr lvl="1"/>
            <a:r>
              <a:rPr lang="en-US">
                <a:ea typeface="Calibri"/>
                <a:cs typeface="Calibri"/>
              </a:rPr>
              <a:t>What families are experiencing with MassHealth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262D9-1FAD-D99B-6887-72917BF38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F3601-C8C4-AC42-5417-0881515D2F9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589308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F9F4C-A3AB-FCEA-79FC-E5278555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DBBD-E1A0-B543-CA4D-DB392BBF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Presentation: Opportunities with DPH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3E7F6-DC6A-DE6E-0139-BF0434EA9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The Council recommended that DPH:</a:t>
            </a:r>
          </a:p>
          <a:p>
            <a:r>
              <a:rPr lang="en-US" sz="2800"/>
              <a:t>Conduct a prevalence study on the incidence of PANDAS/PANS in the Commonwealth. </a:t>
            </a:r>
            <a:endParaRPr lang="en-US" sz="2800">
              <a:ea typeface="Calibri"/>
              <a:cs typeface="Calibri"/>
            </a:endParaRPr>
          </a:p>
          <a:p>
            <a:r>
              <a:rPr lang="en-US" sz="2800"/>
              <a:t>Establish a PANDAS/PANS resource page on the DPH website that provides links to published diagnostic and treatment guidelines from PANDAS Physician Network.  </a:t>
            </a:r>
          </a:p>
          <a:p>
            <a:r>
              <a:rPr lang="en-US" sz="2800">
                <a:ea typeface="Calibri"/>
                <a:cs typeface="Calibri"/>
              </a:rPr>
              <a:t>Provide notification to healthcare providers and mental health providers that a PANDAS/PANS resource page has been established for Massachusetts. </a:t>
            </a:r>
          </a:p>
          <a:p>
            <a:r>
              <a:rPr lang="en-US" sz="2800">
                <a:ea typeface="Calibri"/>
                <a:cs typeface="Calibri"/>
              </a:rPr>
              <a:t>Provide notification to relevant state agencies regarding the availability of resources for PANDAS/PANS diagnosis, treatment, and how to support families. Relevant agencies should include: DESE, DOI, DMH, DCF, DDS.</a:t>
            </a:r>
          </a:p>
          <a:p>
            <a:pPr lvl="1"/>
            <a:endParaRPr lang="en-US" sz="2700">
              <a:ea typeface="Calibri"/>
              <a:cs typeface="Calibri"/>
            </a:endParaRPr>
          </a:p>
          <a:p>
            <a:endParaRPr lang="en-US" sz="2800">
              <a:ea typeface="Calibri"/>
              <a:cs typeface="Calibri"/>
            </a:endParaRPr>
          </a:p>
          <a:p>
            <a:endParaRPr lang="en-US" sz="26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36951-B03B-EAE2-5A59-C19D3E9B0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5FC29-6A7D-59B3-A830-F36A23BA5774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643704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>
                <a:solidFill>
                  <a:schemeClr val="bg1"/>
                </a:solidFill>
                <a:latin typeface="Calibri" panose="020F0502020204030204" pitchFamily="34" charset="0"/>
              </a:rPr>
              <a:t>DPH Title V Division for Children &amp; Youth with Special Health Needs</a:t>
            </a:r>
            <a:endParaRPr lang="en-US" sz="2800"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D4BE62-08EF-61D6-9A9E-8522CE50AA6B}"/>
              </a:ext>
            </a:extLst>
          </p:cNvPr>
          <p:cNvSpPr txBox="1"/>
          <p:nvPr/>
        </p:nvSpPr>
        <p:spPr>
          <a:xfrm>
            <a:off x="552224" y="1099707"/>
            <a:ext cx="110875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i="1" dirty="0">
                <a:latin typeface="Calibri" panose="020F0502020204030204" pitchFamily="34" charset="0"/>
              </a:rPr>
              <a:t>One Division: An array and continuum of linked services </a:t>
            </a:r>
            <a:br>
              <a:rPr lang="en-US" altLang="en-US" sz="2800" b="1" i="1" dirty="0">
                <a:latin typeface="Calibri" panose="020F0502020204030204" pitchFamily="34" charset="0"/>
              </a:rPr>
            </a:br>
            <a:r>
              <a:rPr lang="en-US" altLang="en-US" sz="2400" b="1" i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(To access, enter “DCYSHN” or the full division name on mass.gov)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11630" y="1979672"/>
            <a:ext cx="5862409" cy="300569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Calibri"/>
                <a:ea typeface="Calibri"/>
                <a:cs typeface="Calibri"/>
              </a:rPr>
              <a:t>1-800 Community Support Line </a:t>
            </a:r>
            <a:br>
              <a:rPr lang="en-US" altLang="en-US" sz="2400" dirty="0">
                <a:latin typeface="Calibri"/>
                <a:ea typeface="Calibri"/>
                <a:cs typeface="Calibri"/>
              </a:rPr>
            </a:br>
            <a:r>
              <a:rPr lang="en-US" altLang="en-US" sz="2400" b="1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(800) 882-1435 </a:t>
            </a:r>
            <a:endParaRPr lang="en-US" altLang="en-US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Care Coordination Program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CCATER Center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Catastrophic Illness in Children Relief Fund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Family TIES of Massachusetts*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02373" y="2032503"/>
            <a:ext cx="5410200" cy="300569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Pediatric Palliative Care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MASSTART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Medical Review Team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Public Benefits Training &amp; TA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Universal Newborn Hearing Screening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latin typeface="Calibri" panose="020F0502020204030204" pitchFamily="34" charset="0"/>
              </a:rPr>
              <a:t>Youth &amp; Young Adult Transition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FAB386-3808-F3AD-6B56-C7DDF9E6EFAF}"/>
              </a:ext>
            </a:extLst>
          </p:cNvPr>
          <p:cNvSpPr txBox="1"/>
          <p:nvPr/>
        </p:nvSpPr>
        <p:spPr>
          <a:xfrm>
            <a:off x="592819" y="4548939"/>
            <a:ext cx="11087551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/>
              <a:t>Separate from chairing the Council, the DCYSHN offers critical services to families of all CYSHN.</a:t>
            </a:r>
          </a:p>
          <a:p>
            <a:endParaRPr lang="en-US" sz="800"/>
          </a:p>
          <a:p>
            <a:r>
              <a:rPr lang="en-US" sz="2000" i="1"/>
              <a:t>CYSHN are “those who have or are at increased risk for a chronic physical, developmental, behavioral, or emotional condition and who also require health and related services of a type or amount beyond that required by children generally.” </a:t>
            </a:r>
          </a:p>
        </p:txBody>
      </p:sp>
      <p:sp>
        <p:nvSpPr>
          <p:cNvPr id="7" name="Rectangle 14"/>
          <p:cNvSpPr txBox="1">
            <a:spLocks noGrp="1" noChangeArrowheads="1"/>
          </p:cNvSpPr>
          <p:nvPr/>
        </p:nvSpPr>
        <p:spPr bwMode="auto">
          <a:xfrm>
            <a:off x="5257800" y="6215607"/>
            <a:ext cx="69342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Calibri" panose="020F0502020204030204" pitchFamily="34" charset="0"/>
                <a:cs typeface="Arial" pitchFamily="34" charset="0"/>
              </a:rPr>
              <a:t>*DPH-funded program of the Federation for Children with Special Needs   EG</a:t>
            </a:r>
          </a:p>
        </p:txBody>
      </p:sp>
    </p:spTree>
    <p:extLst>
      <p:ext uri="{BB962C8B-B14F-4D97-AF65-F5344CB8AC3E}">
        <p14:creationId xmlns:p14="http://schemas.microsoft.com/office/powerpoint/2010/main" val="4280141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E6FAB-31BA-B799-8ACE-22DBDBE3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4453-37A6-AF6F-9AE8-9EF472F4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DPH Actions Taken Thus Far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A1E60-C7FB-FD15-EF61-613CC7442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28" y="1144213"/>
            <a:ext cx="11549743" cy="534827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2600" b="1">
                <a:solidFill>
                  <a:srgbClr val="0070C0"/>
                </a:solidFill>
                <a:ea typeface="Calibri"/>
                <a:cs typeface="Calibri"/>
              </a:rPr>
              <a:t>T</a:t>
            </a:r>
            <a:r>
              <a:rPr lang="en-US" sz="2800" b="1">
                <a:solidFill>
                  <a:srgbClr val="0070C0"/>
                </a:solidFill>
                <a:ea typeface="Calibri"/>
                <a:cs typeface="Calibri"/>
              </a:rPr>
              <a:t>hrough Division for Children &amp; Youth with Special Health Needs</a:t>
            </a:r>
          </a:p>
          <a:p>
            <a:pPr lvl="1"/>
            <a:r>
              <a:rPr lang="en-US" sz="2400">
                <a:ea typeface="Calibri"/>
                <a:cs typeface="Calibri"/>
              </a:rPr>
              <a:t>Sheilah Gauch presented about P/P to 45-member DCYSHN team at a 2023 "Learning Thursday" professional development session</a:t>
            </a:r>
          </a:p>
          <a:p>
            <a:pPr lvl="1"/>
            <a:r>
              <a:rPr lang="en-US" sz="2400">
                <a:ea typeface="Calibri"/>
                <a:cs typeface="Calibri"/>
              </a:rPr>
              <a:t>DCYSHN Community Support Line is now better prepared to refer and support families</a:t>
            </a:r>
          </a:p>
          <a:p>
            <a:pPr lvl="2"/>
            <a:r>
              <a:rPr lang="en-US" sz="2000">
                <a:ea typeface="Calibri"/>
                <a:cs typeface="Calibri"/>
              </a:rPr>
              <a:t>Introduced the CSL program manager Noraimi Rivera to Jennifer Vitelli and the LOOK Foundation via email as future resources.</a:t>
            </a:r>
          </a:p>
          <a:p>
            <a:pPr lvl="1"/>
            <a:r>
              <a:rPr lang="en-US" sz="2400">
                <a:ea typeface="Calibri"/>
                <a:cs typeface="Calibri"/>
              </a:rPr>
              <a:t>Now-retired DCYSHN Title V Director, Elaine Gabovitch connected Jennifer and Sheilah with EHS Interagency Review Team (IRT) Chair Kim Irving to address issue of "stuck kids" without agency support, particularly regarding suicidal behaviors, 2025. </a:t>
            </a:r>
          </a:p>
          <a:p>
            <a:pPr lvl="2"/>
            <a:r>
              <a:rPr lang="en-US" sz="2000">
                <a:ea typeface="Calibri"/>
                <a:cs typeface="Calibri"/>
              </a:rPr>
              <a:t>Followed up with Chair who offered the opportunity for a P/P physician to educate IRT members.</a:t>
            </a:r>
          </a:p>
          <a:p>
            <a:pPr lvl="1"/>
            <a:r>
              <a:rPr lang="en-US" sz="2400">
                <a:ea typeface="Calibri"/>
                <a:cs typeface="Calibri"/>
              </a:rPr>
              <a:t>Dr. Katja Gerhardt, DCYSHN Complex Care Director is currently working with Jennifer and Sheilah regarding educating school nurses through the DCYSHN MASSTART program.</a:t>
            </a:r>
            <a:endParaRPr lang="en-US" sz="2400"/>
          </a:p>
          <a:p>
            <a:pPr lvl="1"/>
            <a:r>
              <a:rPr lang="en-US" sz="2400">
                <a:ea typeface="Calibri"/>
                <a:cs typeface="Calibri"/>
              </a:rPr>
              <a:t>Elaine has reached out to the DPH 988 Crisis &amp; Suicide Prevention Lifeline Network about youth with P/P and suicidality to bring to their attention.</a:t>
            </a:r>
          </a:p>
          <a:p>
            <a:pPr lvl="2"/>
            <a:endParaRPr lang="en-US" sz="200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24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A5951-B5DF-3A2F-92F5-14A7559ED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F0ADB9-1F1B-14C5-48ED-F0589C093156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593963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7DF82-54FF-0699-FF88-3990450BC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14469-DA23-A363-721A-25B282AF0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56524"/>
            <a:ext cx="11767457" cy="874654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DPH Response to Recommendations &amp; Future Actions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95B77-79A0-74C9-7467-2C5A1E5D2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153887"/>
            <a:ext cx="11636829" cy="5156226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b="1">
                <a:solidFill>
                  <a:srgbClr val="0070C0"/>
                </a:solidFill>
                <a:ea typeface="Calibri"/>
                <a:cs typeface="Calibri"/>
              </a:rPr>
              <a:t>Re: Prevalence Study</a:t>
            </a:r>
          </a:p>
          <a:p>
            <a:pPr lvl="1"/>
            <a:r>
              <a:rPr lang="en-US" sz="3200">
                <a:ea typeface="Calibri"/>
                <a:cs typeface="Calibri"/>
              </a:rPr>
              <a:t>DPH internal meeting re: feasibility of studying MA data for prevalence estimates. </a:t>
            </a:r>
          </a:p>
          <a:p>
            <a:pPr lvl="2"/>
            <a:r>
              <a:rPr lang="en-US" sz="3200">
                <a:ea typeface="Calibri"/>
                <a:cs typeface="Calibri"/>
              </a:rPr>
              <a:t>Dr. Catherine Brown, DPH State Epidemiologist </a:t>
            </a:r>
          </a:p>
          <a:p>
            <a:pPr lvl="2"/>
            <a:r>
              <a:rPr lang="en-US" sz="3200">
                <a:ea typeface="Calibri"/>
                <a:cs typeface="Calibri"/>
              </a:rPr>
              <a:t>Dr. Mahsa Yazdy, Director, DPH Division for Surveillance, Research, and Promotion of Perinatal Health </a:t>
            </a:r>
          </a:p>
          <a:p>
            <a:pPr lvl="2"/>
            <a:r>
              <a:rPr lang="en-US" sz="3200">
                <a:ea typeface="Calibri"/>
                <a:cs typeface="Calibri"/>
              </a:rPr>
              <a:t>Feasibility statement to Council with recommendations</a:t>
            </a:r>
          </a:p>
          <a:p>
            <a:pPr marL="914400" lvl="2" indent="0">
              <a:buNone/>
            </a:pPr>
            <a:endParaRPr lang="en-US">
              <a:ea typeface="Calibri"/>
              <a:cs typeface="Calibri"/>
            </a:endParaRPr>
          </a:p>
          <a:p>
            <a:r>
              <a:rPr lang="en-US" sz="3800" b="1">
                <a:solidFill>
                  <a:srgbClr val="0070C0"/>
                </a:solidFill>
                <a:ea typeface="Calibri"/>
                <a:cs typeface="Calibri"/>
              </a:rPr>
              <a:t>Re: </a:t>
            </a:r>
            <a:r>
              <a:rPr lang="en-US" sz="3800" b="1">
                <a:solidFill>
                  <a:srgbClr val="0070C0"/>
                </a:solidFill>
              </a:rPr>
              <a:t>PANDAS/PANS resource page on the DPH website </a:t>
            </a:r>
          </a:p>
          <a:p>
            <a:pPr lvl="1"/>
            <a:r>
              <a:rPr lang="en-US" sz="3200">
                <a:ea typeface="Calibri"/>
                <a:cs typeface="Calibri"/>
              </a:rPr>
              <a:t>DCYSHN team will work with P/P Advisory Council to set up web pages on mass.gov using resources developed for 2023 Annual Report appendix to raise awareness and educate the public:</a:t>
            </a:r>
          </a:p>
          <a:p>
            <a:pPr lvl="2"/>
            <a:r>
              <a:rPr lang="en-US" sz="3200"/>
              <a:t>Provide links to published diagnostic and treatment guidelines from PANDAS Physician Network.  </a:t>
            </a:r>
          </a:p>
          <a:p>
            <a:pPr lvl="2"/>
            <a:r>
              <a:rPr lang="en-US" sz="3200">
                <a:ea typeface="Calibri"/>
                <a:cs typeface="Calibri"/>
              </a:rPr>
              <a:t>Notify healthcare providers, mental health providers, *relevant state agencies, and the general public  that a PANDAS/PANS resource page has been established for Massachusetts re: diagnosis, treatment, and how to support families. </a:t>
            </a:r>
          </a:p>
          <a:p>
            <a:pPr lvl="1"/>
            <a:endParaRPr lang="en-US" sz="2400" b="1" i="1">
              <a:solidFill>
                <a:srgbClr val="0070C0"/>
              </a:solidFill>
              <a:ea typeface="Calibri"/>
              <a:cs typeface="Calibri"/>
            </a:endParaRPr>
          </a:p>
          <a:p>
            <a:r>
              <a:rPr lang="en-US" sz="3800" b="1" i="1">
                <a:solidFill>
                  <a:srgbClr val="0070C0"/>
                </a:solidFill>
                <a:ea typeface="Calibri"/>
                <a:cs typeface="Calibri"/>
              </a:rPr>
              <a:t>Let’s discuss! What might be some next steps?</a:t>
            </a:r>
          </a:p>
          <a:p>
            <a:pPr marL="57150" indent="0" algn="r">
              <a:buNone/>
            </a:pPr>
            <a:r>
              <a:rPr lang="en-US" sz="2600" i="1">
                <a:ea typeface="Calibri"/>
                <a:cs typeface="Calibri"/>
              </a:rPr>
              <a:t>*</a:t>
            </a:r>
            <a:r>
              <a:rPr lang="en-US" sz="2300" i="1">
                <a:ea typeface="Calibri"/>
                <a:cs typeface="Calibri"/>
              </a:rPr>
              <a:t>Relevant agencies should include: DESE, DOI, DMH, DCF, DDS, MassHealth, MCAAP.</a:t>
            </a:r>
            <a:endParaRPr lang="en-US" sz="2600" b="1" i="1">
              <a:solidFill>
                <a:srgbClr val="0070C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8E067-91BB-9592-301B-48DC6BA02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1AED76-9EDD-87A7-B58A-96BC3BD0E0E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180497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120DC-49A1-71AF-50CD-541696DDD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DE44-602E-A6E6-7A4F-D4A63CAB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Presentation: Opportunities with DPH -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6D232-0669-DE2A-C1D9-73DF485CB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The Council recommended that DPH:</a:t>
            </a:r>
          </a:p>
          <a:p>
            <a:r>
              <a:rPr lang="en-US" sz="2800"/>
              <a:t>Conduct a prevalence study on the incidence of PANDAS/PANS in the Commonwealth. </a:t>
            </a:r>
            <a:endParaRPr lang="en-US" sz="2800">
              <a:ea typeface="Calibri"/>
              <a:cs typeface="Calibri"/>
            </a:endParaRPr>
          </a:p>
          <a:p>
            <a:r>
              <a:rPr lang="en-US" sz="2800"/>
              <a:t>Establish a PANDAS/PANS resource page on the DPH website that provides links to published diagnostic and treatment guidelines from PANDAS Physician Network.  </a:t>
            </a:r>
          </a:p>
          <a:p>
            <a:r>
              <a:rPr lang="en-US" sz="2800">
                <a:ea typeface="Calibri"/>
                <a:cs typeface="Calibri"/>
              </a:rPr>
              <a:t>Provide notification to healthcare providers and mental health providers that a PANDAS/PANS resource page has been established for Massachusetts. </a:t>
            </a:r>
          </a:p>
          <a:p>
            <a:r>
              <a:rPr lang="en-US" sz="2800">
                <a:ea typeface="Calibri"/>
                <a:cs typeface="Calibri"/>
              </a:rPr>
              <a:t>Provide notification to relevant state agencies regarding the availability of resources for PANDAS/PANS diagnosis, treatment, and how to support families. Relevant agencies should include: DESE, DOI, DMH, DCF, DDS.</a:t>
            </a:r>
          </a:p>
          <a:p>
            <a:pPr lvl="1"/>
            <a:endParaRPr lang="en-US" sz="2700">
              <a:ea typeface="Calibri"/>
              <a:cs typeface="Calibri"/>
            </a:endParaRPr>
          </a:p>
          <a:p>
            <a:endParaRPr lang="en-US" sz="2800">
              <a:ea typeface="Calibri"/>
              <a:cs typeface="Calibri"/>
            </a:endParaRPr>
          </a:p>
          <a:p>
            <a:endParaRPr lang="en-US" sz="26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09D80-EDE8-0104-0A35-85D452DD2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485F4-E42D-1FDB-B09F-0079D3B7BBF6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412534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BC2D7-6EEA-A7EE-24B3-B21470326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C9E5-CAB0-9E5D-D10A-324BE488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Discussion: Council work moving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A7EFF-2DED-F0BD-F4B9-C0693EEA7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Does the Council want to continue inviting state agencies or other guest speakers?</a:t>
            </a:r>
          </a:p>
          <a:p>
            <a:pPr marL="457200" lvl="1" indent="0">
              <a:buNone/>
            </a:pPr>
            <a:endParaRPr lang="en-US" sz="32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Based on today’s meeting results, would the Council rather start following up on recommendations and inviting back state agencies to implement and advance those recommendations?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240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9691A-978A-DC7D-4728-EB748C7C5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6F5A1-EB80-4D13-2E39-4A7A9329381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119996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Next Meeting of 2025: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cs typeface="Calibri"/>
              </a:rPr>
              <a:t>Wednesday, September 10, 2025, 4-6 PM</a:t>
            </a:r>
            <a:endParaRPr lang="en-US" b="1" dirty="0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MassHealth to join 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Discuss Council timeline 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Meetings via Zoom 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If you need help, please email Maddy </a:t>
            </a:r>
            <a:r>
              <a:rPr lang="en-US" dirty="0" err="1">
                <a:cs typeface="Calibri"/>
              </a:rPr>
              <a:t>Goskoski</a:t>
            </a:r>
            <a:r>
              <a:rPr lang="en-US" dirty="0">
                <a:cs typeface="Calibri"/>
              </a:rPr>
              <a:t> at </a:t>
            </a:r>
            <a:r>
              <a:rPr lang="en-US" dirty="0">
                <a:cs typeface="Calibri"/>
                <a:hlinkClick r:id="rId3"/>
              </a:rPr>
              <a:t>madelyn.m.goskoski@mass.gov</a:t>
            </a:r>
            <a:r>
              <a:rPr lang="en-US" dirty="0">
                <a:cs typeface="Calibri"/>
              </a:rPr>
              <a:t> in advance who will find assistance. </a:t>
            </a:r>
            <a:br>
              <a:rPr lang="en-US" dirty="0"/>
            </a:b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r>
              <a:rPr lang="en-US" dirty="0"/>
              <a:t>Next steps: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Email </a:t>
            </a:r>
            <a:r>
              <a:rPr lang="en-US" dirty="0">
                <a:ea typeface="+mn-lt"/>
                <a:cs typeface="+mn-lt"/>
                <a:hlinkClick r:id="rId3"/>
              </a:rPr>
              <a:t>madelyn.m.goskoski@mass.gov</a:t>
            </a:r>
            <a:r>
              <a:rPr lang="en-US" dirty="0">
                <a:cs typeface="Calibri"/>
              </a:rPr>
              <a:t> to get on the September agenda 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 dirty="0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aa1db3b155172a15b9f9f6fe3010d583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84b71b56960899b3cae21493ac904dff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DA9BEE-9F3A-43C8-A6FE-07C757C2BC5B}">
  <ds:schemaRefs>
    <ds:schemaRef ds:uri="http://www.w3.org/XML/1998/namespace"/>
    <ds:schemaRef ds:uri="http://purl.org/dc/dcmitype/"/>
    <ds:schemaRef ds:uri="http://schemas.microsoft.com/office/infopath/2007/PartnerControls"/>
    <ds:schemaRef ds:uri="08471969-c5b6-418d-a1af-62affa6aa652"/>
    <ds:schemaRef ds:uri="http://schemas.microsoft.com/office/2006/metadata/properties"/>
    <ds:schemaRef ds:uri="09bc02a0-1bd8-43ac-9b2b-ec81f331de42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904595-70E9-4C39-B719-1D7F0F6037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471969-c5b6-418d-a1af-62affa6aa652"/>
    <ds:schemaRef ds:uri="09bc02a0-1bd8-43ac-9b2b-ec81f331de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1697</Words>
  <Application>Microsoft Office PowerPoint</Application>
  <PresentationFormat>Widescreen</PresentationFormat>
  <Paragraphs>213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Courier New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DPH PANDAS/PANS Advisory Council   July 9,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Chair Transition &amp; Group Introductions</vt:lpstr>
      <vt:lpstr>Annual Report: Vote</vt:lpstr>
      <vt:lpstr>Reminder: Standard Guest Speaker Questions</vt:lpstr>
      <vt:lpstr>Standard Guest Speaker Questions Continued</vt:lpstr>
      <vt:lpstr>Discussion: Questions for MassHealth</vt:lpstr>
      <vt:lpstr>Presentation: Opportunities with DPH</vt:lpstr>
      <vt:lpstr>DPH Title V Division for Children &amp; Youth with Special Health Needs</vt:lpstr>
      <vt:lpstr>DPH Actions Taken Thus Far</vt:lpstr>
      <vt:lpstr>DPH Response to Recommendations &amp; Future Actions </vt:lpstr>
      <vt:lpstr>Presentation: Opportunities with DPH - Revisited</vt:lpstr>
      <vt:lpstr>Discussion: Council work moving forward</vt:lpstr>
      <vt:lpstr>Next Steps</vt:lpstr>
      <vt:lpstr>Motion to Adjourn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DPH PANDAS/PANS Advisory Council July 2025 Slides</dc:title>
  <dc:creator>Benison, Amy (DPH)</dc:creator>
  <cp:lastModifiedBy>Benison, Amy (DPH)</cp:lastModifiedBy>
  <cp:revision>3</cp:revision>
  <dcterms:created xsi:type="dcterms:W3CDTF">2021-11-11T19:32:07Z</dcterms:created>
  <dcterms:modified xsi:type="dcterms:W3CDTF">2025-11-24T22:23:03Z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