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5" r:id="rId5"/>
    <p:sldMasterId id="2147483677" r:id="rId6"/>
  </p:sldMasterIdLst>
  <p:notesMasterIdLst>
    <p:notesMasterId r:id="rId21"/>
  </p:notesMasterIdLst>
  <p:sldIdLst>
    <p:sldId id="257" r:id="rId7"/>
    <p:sldId id="271" r:id="rId8"/>
    <p:sldId id="330" r:id="rId9"/>
    <p:sldId id="274" r:id="rId10"/>
    <p:sldId id="276" r:id="rId11"/>
    <p:sldId id="278" r:id="rId12"/>
    <p:sldId id="349" r:id="rId13"/>
    <p:sldId id="337" r:id="rId14"/>
    <p:sldId id="350" r:id="rId15"/>
    <p:sldId id="351" r:id="rId16"/>
    <p:sldId id="356" r:id="rId17"/>
    <p:sldId id="357" r:id="rId18"/>
    <p:sldId id="346" r:id="rId19"/>
    <p:sldId id="267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99AC1-AD01-4E7C-813D-3B8D71D1E1A2}" v="86" dt="2025-03-12T19:28:26.643"/>
    <p1510:client id="{685DDA72-D7D4-4B0C-9B53-A9A37C49AC91}" v="76" dt="2025-03-12T19:51:30.073"/>
    <p1510:client id="{AD8896FC-F851-4B24-9A10-F8E4C12F445C}" v="3" dt="2025-03-12T19:48:10.682"/>
    <p1510:client id="{B6AF4770-7BA1-471D-ADDC-ADFFD3AE2E8B}" v="128" dt="2025-03-12T19:54:51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47A1A-4B8C-44CF-8E73-8D0B6F65A909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6B28D8-CD98-4154-A631-787321A3B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2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0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en-US" sz="1800" b="0" i="0" u="sng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Welcome</a:t>
            </a: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Roll Call &amp; Vote </a:t>
            </a:r>
            <a:r>
              <a:rPr lang="en-US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4:00-4:10</a:t>
            </a:r>
            <a:endParaRPr lang="en-US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sng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Announcements: </a:t>
            </a: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Welcome Kelli Kennedy! </a:t>
            </a:r>
            <a:r>
              <a:rPr lang="en-US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4:10-4:20</a:t>
            </a:r>
            <a:endParaRPr lang="en-US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sng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Announcements</a:t>
            </a: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General &amp; Housekeeping </a:t>
            </a:r>
            <a:r>
              <a:rPr lang="en-US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4:20- -4:30</a:t>
            </a:r>
            <a:endParaRPr lang="en-US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sng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Discussion:</a:t>
            </a: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Update on Report Process </a:t>
            </a:r>
            <a:r>
              <a:rPr lang="en-US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4:30-5:45</a:t>
            </a:r>
            <a:endParaRPr lang="en-US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sng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800" b="0" i="0" u="sng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Update: </a:t>
            </a: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2025 Guest Speakers (</a:t>
            </a:r>
            <a:r>
              <a:rPr lang="en-US" sz="1800" b="0" i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specific questions for DDS, MassHealth and DCF meetings from May through September):  </a:t>
            </a:r>
            <a:r>
              <a:rPr lang="en-US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5:45-5:55</a:t>
            </a:r>
            <a:endParaRPr lang="en-US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en-US" sz="1800" b="0" i="0" u="sng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Next Meeting</a:t>
            </a: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Wednesday, May 14th, 2025, 4-6PM</a:t>
            </a:r>
            <a:endParaRPr lang="en-US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1800" b="0" i="0" u="sng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Vote</a:t>
            </a:r>
            <a:r>
              <a:rPr lang="en-US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 Adjourn </a:t>
            </a:r>
            <a:r>
              <a:rPr lang="en-US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6:00 p.m.</a:t>
            </a:r>
            <a:endParaRPr lang="en-US" sz="1800" b="0" i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0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28D8-CD98-4154-A631-787321A3B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7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5:55pm: Thank you</a:t>
            </a:r>
          </a:p>
          <a:p>
            <a:r>
              <a:rPr lang="en-US"/>
              <a:t>Motion to Adjourn</a:t>
            </a:r>
          </a:p>
          <a:p>
            <a:r>
              <a:rPr lang="en-US"/>
              <a:t>Vote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307D1-08FB-B946-5FB9-16EC77F9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225A1-F6FD-E908-5278-B201F3DA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275C-60DF-6EC8-961E-82D6ED91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5FAB-BE3C-F7A6-50CB-F4E06B44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9AFE9-E8AC-6598-2E80-0A1F0E418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FC65-3968-12C8-3C97-0308AD693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D9F96-7540-175F-B018-35A3E3D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30645-B45B-774E-A153-BECC88C9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609FA-C7A8-20CA-3713-2F7149F1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EA9B-AE5D-DAF9-C5B0-C396211D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FCA8F-6A8C-9140-C987-A378C058B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40BEA-5486-417B-548C-3CFA0209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E831-8A86-0A95-4DB9-1ED8CB95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4C30-638D-0D1A-C197-BA61483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9E0F-757D-E194-AC5F-DEED742B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0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D8B4-C2EB-A52C-4D08-D22C0D934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04625-4D3F-29A2-15B8-1A875FEDD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8322-7B4B-DEE9-7658-561951F7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FBFE-966F-7DED-8653-B81C721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4329B-CD69-B821-4054-4B1DC730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56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5B539-A53A-5228-403C-5AE1DB1B6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1F04A-E4FA-F1F9-F7B6-0E31B25B0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508DF-4EDE-11F7-55F3-C31724B9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1BB3-2850-EF8E-F27F-4BCA285B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1966-03F6-28EE-6A1D-CCB609EB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9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34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14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32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99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9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6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86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/>
        </p:nvSpPr>
        <p:spPr>
          <a:xfrm>
            <a:off x="-12192" y="-12192"/>
            <a:ext cx="12240768" cy="6876288"/>
          </a:xfrm>
          <a:custGeom>
            <a:avLst/>
            <a:gdLst/>
            <a:ahLst/>
            <a:cxnLst/>
            <a:rect l="l" t="t" r="r" b="b"/>
            <a:pathLst>
              <a:path w="12240768" h="6876288" extrusionOk="0">
                <a:moveTo>
                  <a:pt x="0" y="0"/>
                </a:moveTo>
                <a:lnTo>
                  <a:pt x="24384" y="6864096"/>
                </a:lnTo>
                <a:lnTo>
                  <a:pt x="4767072" y="6876288"/>
                </a:lnTo>
                <a:lnTo>
                  <a:pt x="12240768" y="6327648"/>
                </a:lnTo>
                <a:lnTo>
                  <a:pt x="12192000" y="1219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1"/>
          <p:cNvSpPr txBox="1"/>
          <p:nvPr/>
        </p:nvSpPr>
        <p:spPr>
          <a:xfrm>
            <a:off x="11353800" y="6379287"/>
            <a:ext cx="5656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 b="1">
                <a:solidFill>
                  <a:srgbClr val="8397E7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500" b="1">
              <a:solidFill>
                <a:srgbClr val="8397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31" descr="Department of Elementary and Secondary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306" y="6025661"/>
            <a:ext cx="2857175" cy="81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87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A511-D1C1-7D28-DBA2-FA71D326B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ED123-D9E6-A734-A7EC-E4227D01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60FE2-E8DE-DF5D-1391-1AAB8CDF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6686-681D-6EC8-95E7-35F9DA7E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44FC6-1ED7-7D22-935F-69611065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9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FC1E-7568-37CF-F478-86648266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5A14-8302-1623-57D3-023C090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AEFB-B4C5-6A85-3730-9E84CF36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B3A7-1AB6-ED3C-52B4-E59E03EB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1676C-EFF0-39FD-75C4-564E0E60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B3A6-CEAA-25C5-F914-7299B923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9926A-BBFA-A7D3-DA9A-DF83586C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4F48-699A-E450-DCC6-15ED4AA6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83CB-2122-8AF6-8C61-987CE62C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5F84F-76E5-4674-2012-FFE5571D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A3B2-703A-5E8A-03EF-8697CDD58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BA748-F9D1-A289-EFBC-1A0F8B6D0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219EB-BCC7-561B-B1B8-FC4DAD666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96D1-90D9-AC6D-0C06-39282927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5C481-C80C-5E16-8A60-1A1B4A2A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390A9-FDD4-F147-0788-747114E5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A25C-F479-3DB3-988F-811E21963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FA8D-588A-7979-AB03-71C6B484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96C5B-DED7-226A-D351-CAF52E2F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CC169-0A90-320E-4C22-FAED52E9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199F5-54B0-7DD5-17F8-4F161052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3E584-72C9-ABF7-1EC5-69755211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7FCF0-BCD0-FB51-8708-1FB27E7D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1748B-2B44-3228-DC24-477E3BBE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DA3-9202-52F4-7499-605186E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B9B34-E3E2-EDD4-A029-E46523CC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EB00B-3628-E6AC-541F-1FDB8299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7BFF3-3646-5594-7448-B880C6C6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91103-BA53-5F24-69D2-13247F2C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F2BB6-0170-3C0E-560D-96BE75EBC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E6C5-F384-1261-4FDF-F2C7C7C34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5B7E-693B-4734-9D38-96855399C350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D31F-80C3-F2D7-C589-03C67606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1A0A-9249-92C8-BB92-1A0C1314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6F90-904F-4C1D-BF83-E383ED339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9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delyn.m.goskoski@mas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3144" y="2191589"/>
            <a:ext cx="8370536" cy="3623584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bg1"/>
                </a:solidFill>
                <a:cs typeface="Arial"/>
              </a:rPr>
              <a:t>DPH PANDAS/PANS Advisory Council</a:t>
            </a:r>
            <a:br>
              <a:rPr lang="en-US" sz="36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r>
              <a:rPr lang="en-US" sz="3200">
                <a:solidFill>
                  <a:schemeClr val="bg1"/>
                </a:solidFill>
                <a:cs typeface="Arial"/>
              </a:rPr>
              <a:t>March 12, 2025</a:t>
            </a:r>
            <a:br>
              <a:rPr lang="en-US" sz="3200">
                <a:cs typeface="Arial" panose="020B0604020202020204" pitchFamily="34" charset="0"/>
              </a:rPr>
            </a:br>
            <a:r>
              <a:rPr lang="en-US" sz="3200">
                <a:solidFill>
                  <a:schemeClr val="bg1"/>
                </a:solidFill>
                <a:cs typeface="Arial"/>
              </a:rPr>
              <a:t>4:00 – 6:00 PM</a:t>
            </a:r>
            <a:br>
              <a:rPr lang="en-US" sz="3200">
                <a:cs typeface="Arial" panose="020B0604020202020204" pitchFamily="34" charset="0"/>
              </a:rPr>
            </a:br>
            <a:br>
              <a:rPr lang="en-US" sz="3200">
                <a:cs typeface="Arial" panose="020B0604020202020204" pitchFamily="34" charset="0"/>
              </a:rPr>
            </a:br>
            <a:r>
              <a:rPr lang="en-US" sz="3200" i="1">
                <a:solidFill>
                  <a:srgbClr val="FFFF00"/>
                </a:solidFill>
                <a:cs typeface="Arial"/>
              </a:rPr>
              <a:t>Please stand by. The meeting will begin shortly. </a:t>
            </a:r>
            <a:endParaRPr lang="en-US" sz="3600" i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1132" y="3979342"/>
            <a:ext cx="7842223" cy="253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000" b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D886-EAAA-F9E2-26B9-4C216430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Questions for DDS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278C-8C8F-0526-892E-DB2DE7B43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What specific questions do we have for DDS?</a:t>
            </a:r>
          </a:p>
          <a:p>
            <a:endParaRPr lang="en-US"/>
          </a:p>
          <a:p>
            <a:r>
              <a:rPr lang="en-US"/>
              <a:t>Send any questions for DCF and MassHealth to Jennifer and Sheilah following this meeting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225D6-5A57-89E2-1483-22D0BB997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E685D-EF9D-9F35-DD87-D967C44026D3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391895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331A3-9B10-6072-06A9-6261F11C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266A-413A-F445-4E41-4BAA985D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Standard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4EE8-B4CA-D05A-33EC-76B60E3B0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Background Information about agency/program overall and info related to PANDAS/PANS: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Agency/role description</a:t>
            </a:r>
          </a:p>
          <a:p>
            <a:r>
              <a:rPr lang="en-US" sz="2400">
                <a:ea typeface="Calibri"/>
                <a:cs typeface="Calibri"/>
              </a:rPr>
              <a:t>Overview of program/services</a:t>
            </a:r>
          </a:p>
          <a:p>
            <a:r>
              <a:rPr lang="en-US" sz="2400">
                <a:ea typeface="Calibri"/>
                <a:cs typeface="Calibri"/>
              </a:rPr>
              <a:t>Eligibility for program/services</a:t>
            </a:r>
          </a:p>
          <a:p>
            <a:r>
              <a:rPr lang="en-US" sz="2400">
                <a:ea typeface="Calibri"/>
                <a:cs typeface="Calibri"/>
              </a:rPr>
              <a:t>Any available data/stats related to PANDAS/PANS</a:t>
            </a:r>
          </a:p>
          <a:p>
            <a:r>
              <a:rPr lang="en-US" sz="2400">
                <a:ea typeface="Calibri"/>
                <a:cs typeface="Calibri"/>
              </a:rPr>
              <a:t>Any relevant case management or training</a:t>
            </a:r>
          </a:p>
          <a:p>
            <a:r>
              <a:rPr lang="en-US" sz="2400">
                <a:ea typeface="Calibri"/>
                <a:cs typeface="Calibri"/>
              </a:rPr>
              <a:t>Recent family support efforts</a:t>
            </a:r>
          </a:p>
          <a:p>
            <a:r>
              <a:rPr lang="en-US" sz="2400">
                <a:ea typeface="Calibri"/>
                <a:cs typeface="Calibri"/>
              </a:rPr>
              <a:t>Funding</a:t>
            </a:r>
          </a:p>
          <a:p>
            <a:r>
              <a:rPr lang="en-US" sz="2400">
                <a:ea typeface="Calibri"/>
                <a:cs typeface="Calibri"/>
              </a:rPr>
              <a:t>Gaps and challenges generally</a:t>
            </a:r>
          </a:p>
          <a:p>
            <a:r>
              <a:rPr lang="en-US" sz="2400">
                <a:ea typeface="Calibri"/>
                <a:cs typeface="Calibri"/>
              </a:rPr>
              <a:t>Future goals and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251EE-E81E-8EC4-58FA-F75544BA3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BC56D-6FD9-34EC-E77B-84EBCDFE46D4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322381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F4DDF-9F53-6880-5A50-243DD02CE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6DAE-184D-3C7B-15ED-A7ABFEFE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Standard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1819D-1150-BA46-AAC2-49C7350C1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>
                <a:ea typeface="Calibri"/>
                <a:cs typeface="Calibri"/>
              </a:rPr>
              <a:t>PANDAS/PANS specific questions:</a:t>
            </a:r>
          </a:p>
          <a:p>
            <a:endParaRPr lang="en-US" sz="2400"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What experience/exposure do you/your organization have with PANDAS/PANS?</a:t>
            </a:r>
          </a:p>
          <a:p>
            <a:r>
              <a:rPr lang="en-US" sz="2400">
                <a:ea typeface="Calibri"/>
                <a:cs typeface="Calibri"/>
              </a:rPr>
              <a:t>What knowledge or understanding does your staff/organization have about PANDAS/PANS?</a:t>
            </a:r>
          </a:p>
          <a:p>
            <a:r>
              <a:rPr lang="en-US" sz="2400">
                <a:ea typeface="Calibri"/>
                <a:cs typeface="Calibri"/>
              </a:rPr>
              <a:t>What professional development including training/information resources have you and your staff had related to PANDAS/PANS?</a:t>
            </a:r>
          </a:p>
          <a:p>
            <a:r>
              <a:rPr lang="en-US" sz="2400">
                <a:ea typeface="Calibri"/>
                <a:cs typeface="Calibri"/>
              </a:rPr>
              <a:t>What additional trainings or resources do you need to understand PANDAS/PANS better?</a:t>
            </a:r>
          </a:p>
          <a:p>
            <a:r>
              <a:rPr lang="en-US" sz="2400">
                <a:ea typeface="Calibri"/>
                <a:cs typeface="Calibri"/>
              </a:rPr>
              <a:t>What kind of barriers do you experience when working with children &amp; youth with PANDAS/PANS and their families?</a:t>
            </a:r>
          </a:p>
          <a:p>
            <a:r>
              <a:rPr lang="en-US" sz="2400">
                <a:ea typeface="Calibri"/>
                <a:cs typeface="Calibri"/>
              </a:rPr>
              <a:t>What are your hopes and goals for quality of life and well-being for this community?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38C8F-EE31-CA1D-9E7A-F2C94D3A7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969DD-E63B-94AC-C74F-09BB7BF015D3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29080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2381-2FD3-4DD5-BBC9-0944AB89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73F9-7657-4CFC-9371-7072A862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6018"/>
            <a:ext cx="11325200" cy="5115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Third Meeting of 2025!</a:t>
            </a:r>
          </a:p>
          <a:p>
            <a:pPr lvl="1"/>
            <a:r>
              <a:rPr lang="en-US" b="1">
                <a:solidFill>
                  <a:schemeClr val="accent1"/>
                </a:solidFill>
                <a:cs typeface="Calibri"/>
              </a:rPr>
              <a:t>Wednesday, May 14th, 2025, 4-6 PM</a:t>
            </a:r>
            <a:endParaRPr lang="en-US" b="1">
              <a:solidFill>
                <a:schemeClr val="accent1"/>
              </a:solidFill>
              <a:ea typeface="Calibri"/>
              <a:cs typeface="Calibri"/>
            </a:endParaRPr>
          </a:p>
          <a:p>
            <a:pPr lvl="1"/>
            <a:r>
              <a:rPr lang="en-US">
                <a:cs typeface="Calibri"/>
              </a:rPr>
              <a:t>Future meetings via </a:t>
            </a:r>
            <a:r>
              <a:rPr lang="en-US" err="1">
                <a:cs typeface="Calibri"/>
              </a:rPr>
              <a:t>WebEx</a:t>
            </a:r>
            <a:r>
              <a:rPr lang="en-US">
                <a:cs typeface="Calibri"/>
              </a:rPr>
              <a:t> Events </a:t>
            </a:r>
            <a:endParaRPr lang="en-US">
              <a:ea typeface="Calibri"/>
              <a:cs typeface="Calibri"/>
            </a:endParaRPr>
          </a:p>
          <a:p>
            <a:pPr lvl="2"/>
            <a:r>
              <a:rPr lang="en-US">
                <a:cs typeface="Calibri"/>
              </a:rPr>
              <a:t>If you need help, please email Maddy </a:t>
            </a:r>
            <a:r>
              <a:rPr lang="en-US" err="1">
                <a:cs typeface="Calibri"/>
              </a:rPr>
              <a:t>Goskoski</a:t>
            </a:r>
            <a:r>
              <a:rPr lang="en-US">
                <a:cs typeface="Calibri"/>
              </a:rPr>
              <a:t> at </a:t>
            </a:r>
            <a:r>
              <a:rPr lang="en-US">
                <a:cs typeface="Calibri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in advance who will find assistance. </a:t>
            </a:r>
            <a:br>
              <a:rPr lang="en-US"/>
            </a:br>
            <a:r>
              <a:rPr lang="en-US"/>
              <a:t> </a:t>
            </a:r>
            <a:endParaRPr lang="en-US">
              <a:cs typeface="Calibri"/>
            </a:endParaRPr>
          </a:p>
          <a:p>
            <a:r>
              <a:rPr lang="en-US"/>
              <a:t>Next steps:</a:t>
            </a: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Email </a:t>
            </a:r>
            <a:r>
              <a:rPr lang="en-US">
                <a:ea typeface="+mn-lt"/>
                <a:cs typeface="+mn-lt"/>
                <a:hlinkClick r:id="rId3"/>
              </a:rPr>
              <a:t>madelyn.m.goskoski@mass.gov</a:t>
            </a:r>
            <a:r>
              <a:rPr lang="en-US">
                <a:cs typeface="Calibri"/>
              </a:rPr>
              <a:t> to get on the May agenda 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Anything else?</a:t>
            </a:r>
          </a:p>
          <a:p>
            <a:pPr lvl="1"/>
            <a:r>
              <a:rPr lang="en-US">
                <a:ea typeface="Calibri"/>
                <a:cs typeface="Calibri"/>
              </a:rPr>
              <a:t>Vote to 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8276-E431-4453-8CDB-F4DA24DDD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2BC16-F3AF-0DAB-CBB4-6DEBF75ED5D1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67016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C7AD-616A-43C1-9E96-5722905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Motion to 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F17D-4329-4DC2-93D6-9DD534E8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95754"/>
            <a:ext cx="11188505" cy="49304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endParaRPr lang="en-US" sz="2400"/>
          </a:p>
          <a:p>
            <a:pPr marL="0" indent="0" algn="ctr">
              <a:buNone/>
            </a:pPr>
            <a:r>
              <a:rPr lang="en-US" sz="880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6922-8692-437B-95E2-E7D11F66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600200"/>
            <a:ext cx="109728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Calibri"/>
                <a:cs typeface="Calibri"/>
              </a:rPr>
              <a:t> </a:t>
            </a:r>
            <a:r>
              <a:rPr lang="en-US" u="sng">
                <a:ea typeface="Calibri"/>
                <a:cs typeface="Calibri"/>
              </a:rPr>
              <a:t>Welcome:</a:t>
            </a:r>
            <a:r>
              <a:rPr lang="en-US">
                <a:ea typeface="Calibri"/>
                <a:cs typeface="Calibri"/>
              </a:rPr>
              <a:t> Roll Call &amp; Vote to Approve 1/8/2025 Minutes        </a:t>
            </a:r>
          </a:p>
          <a:p>
            <a:r>
              <a:rPr lang="en-US">
                <a:ea typeface="Calibri"/>
                <a:cs typeface="Calibri"/>
              </a:rPr>
              <a:t> </a:t>
            </a:r>
            <a:r>
              <a:rPr lang="en-US" u="sng">
                <a:ea typeface="Calibri"/>
                <a:cs typeface="Calibri"/>
              </a:rPr>
              <a:t>Introductions:</a:t>
            </a:r>
            <a:r>
              <a:rPr lang="en-US">
                <a:ea typeface="Calibri"/>
                <a:cs typeface="Calibri"/>
              </a:rPr>
              <a:t> Welcome Kelli Kennedy, MD!                              </a:t>
            </a:r>
          </a:p>
          <a:p>
            <a:r>
              <a:rPr lang="en-US">
                <a:ea typeface="Calibri"/>
                <a:cs typeface="Calibri"/>
              </a:rPr>
              <a:t> </a:t>
            </a:r>
            <a:r>
              <a:rPr lang="en-US" u="sng">
                <a:ea typeface="Calibri"/>
                <a:cs typeface="Calibri"/>
              </a:rPr>
              <a:t>Announcements:</a:t>
            </a:r>
            <a:r>
              <a:rPr lang="en-US">
                <a:ea typeface="Calibri"/>
                <a:cs typeface="Calibri"/>
              </a:rPr>
              <a:t> General &amp; Housekeeping                               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 </a:t>
            </a:r>
            <a:r>
              <a:rPr lang="en-US" u="sng">
                <a:ea typeface="Calibri"/>
                <a:cs typeface="Calibri"/>
              </a:rPr>
              <a:t>Discussion:</a:t>
            </a:r>
            <a:r>
              <a:rPr lang="en-US">
                <a:ea typeface="Calibri"/>
                <a:cs typeface="Calibri"/>
              </a:rPr>
              <a:t> Update on Report Process                                  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 </a:t>
            </a:r>
            <a:r>
              <a:rPr lang="en-US" u="sng">
                <a:ea typeface="Calibri"/>
                <a:cs typeface="Calibri"/>
              </a:rPr>
              <a:t>Update:</a:t>
            </a:r>
            <a:r>
              <a:rPr lang="en-US">
                <a:ea typeface="Calibri"/>
                <a:cs typeface="Calibri"/>
              </a:rPr>
              <a:t> 2025 Guest Speakers (specific questions for DDS, MassHealth and DCF meetings from May through September)</a:t>
            </a:r>
            <a:endParaRPr lang="en-US"/>
          </a:p>
          <a:p>
            <a:r>
              <a:rPr lang="en-US" u="sng">
                <a:ea typeface="Calibri"/>
                <a:cs typeface="Calibri"/>
              </a:rPr>
              <a:t> Next Meeting: </a:t>
            </a:r>
            <a:r>
              <a:rPr lang="en-US">
                <a:ea typeface="Calibri"/>
                <a:cs typeface="Calibri"/>
              </a:rPr>
              <a:t>Wednesday, May 14th, 2025, 4-6PM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 </a:t>
            </a:r>
            <a:r>
              <a:rPr lang="en-US" u="sng">
                <a:ea typeface="Calibri"/>
                <a:cs typeface="Calibri"/>
              </a:rPr>
              <a:t>Vote: </a:t>
            </a:r>
            <a:r>
              <a:rPr lang="en-US">
                <a:ea typeface="Calibri"/>
                <a:cs typeface="Calibri"/>
              </a:rPr>
              <a:t>Adjourn   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7988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Opening Roll Call &amp;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Attendance </a:t>
            </a:r>
            <a:r>
              <a:rPr lang="en-US" sz="3600" b="1">
                <a:solidFill>
                  <a:schemeClr val="accent1"/>
                </a:solidFill>
              </a:rPr>
              <a:t>roll call</a:t>
            </a:r>
          </a:p>
          <a:p>
            <a:r>
              <a:rPr lang="en-US" sz="3600" b="1">
                <a:solidFill>
                  <a:schemeClr val="accent1"/>
                </a:solidFill>
              </a:rPr>
              <a:t>Vote</a:t>
            </a:r>
            <a:r>
              <a:rPr lang="en-US" sz="3600"/>
              <a:t> to approve Meeting Minutes (January 8, 2025)</a:t>
            </a:r>
            <a:endParaRPr lang="en-US" sz="360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0963B-2D31-DE11-7F6B-729CBAEAAE85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50114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E24A-F905-4B7A-92F8-C47680EB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D1594-F6EC-454F-B196-1D724D563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1167605"/>
            <a:ext cx="10972800" cy="48633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Open Meeting Law applies:</a:t>
            </a:r>
          </a:p>
          <a:p>
            <a:pPr lvl="1"/>
            <a:r>
              <a:rPr lang="en-US"/>
              <a:t>Chat function disabled </a:t>
            </a:r>
          </a:p>
          <a:p>
            <a:pPr lvl="1"/>
            <a:r>
              <a:rPr lang="en-US"/>
              <a:t>Texting, emails, etc. are public records</a:t>
            </a:r>
            <a:endParaRPr lang="en-US">
              <a:cs typeface="Calibri"/>
            </a:endParaRPr>
          </a:p>
          <a:p>
            <a:pPr lvl="1"/>
            <a:r>
              <a:rPr lang="en-US"/>
              <a:t>Council member attendance taken to establish quorum</a:t>
            </a:r>
            <a:endParaRPr lang="en-US">
              <a:cs typeface="Calibri"/>
            </a:endParaRPr>
          </a:p>
          <a:p>
            <a:r>
              <a:rPr lang="en-US"/>
              <a:t>Agenda pre-planned</a:t>
            </a:r>
          </a:p>
          <a:p>
            <a:r>
              <a:rPr lang="en-US"/>
              <a:t>Cameras on during the meetings </a:t>
            </a:r>
          </a:p>
          <a:p>
            <a:r>
              <a:rPr lang="en-US"/>
              <a:t>Mute your mic unless you are speaking </a:t>
            </a:r>
          </a:p>
          <a:p>
            <a:r>
              <a:rPr lang="en-US"/>
              <a:t>Meeting not recorded</a:t>
            </a:r>
          </a:p>
          <a:p>
            <a:r>
              <a:rPr lang="en-US"/>
              <a:t>“Raise your Hand” option to speak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21FE1-45E1-43AC-8FA7-DE88211FB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CDAA3-5942-FB09-0672-A7E1C8F4B4CC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415714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78C6-1898-4BA6-8FA3-AFCE8029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Statutory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2BC7-329C-459C-9C0F-0F7777C04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Section 26 of Chapter 260 of the Acts of 2020</a:t>
            </a:r>
            <a:r>
              <a:rPr lang="en-US" sz="3600"/>
              <a:t>, or the Health Care Omnibus bill establishes a special advisory council, chaired by the Commissioner of the Department of Public Health, or his designee, to </a:t>
            </a:r>
            <a:r>
              <a:rPr lang="en-US" sz="3600">
                <a:solidFill>
                  <a:srgbClr val="0070C0"/>
                </a:solidFill>
              </a:rPr>
              <a:t>advise the commissioner on research, diagnosis, treatment and education </a:t>
            </a:r>
            <a:r>
              <a:rPr lang="en-US" sz="3600"/>
              <a:t>relating to pediatric autoimmune neuropsychiatric disorder associated with streptococcal infections and pediatric acute neuropsychiatric syndrome (PANDAS/PANS).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9342-AD96-457F-B0BE-0BD14E6B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C8C09-A43A-D774-DE01-70B1C343805D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323293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B5BD-FA13-4471-8CFC-04B8ABC0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Aim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E261-7A78-454C-971E-A0ED0447A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28" y="1326823"/>
            <a:ext cx="10972800" cy="494159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The DPH PANDAS/PANS Advisory Council aims to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advise the DPH Commissioner on research, diagnosis, treatment, and education</a:t>
            </a:r>
            <a:r>
              <a:rPr lang="en-US">
                <a:ea typeface="+mn-lt"/>
                <a:cs typeface="+mn-lt"/>
              </a:rPr>
              <a:t> relating to pediatric autoimmune neuropsychiatric discovered associated with streptococcal infections and pediatric acute neuropsychiatric syndrome (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PANDAS/PANS</a:t>
            </a:r>
            <a:r>
              <a:rPr lang="en-US">
                <a:ea typeface="+mn-lt"/>
                <a:cs typeface="+mn-lt"/>
              </a:rPr>
              <a:t>).</a:t>
            </a:r>
          </a:p>
          <a:p>
            <a:pPr>
              <a:buNone/>
            </a:pP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The Advisory Council will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issue a report to the general court annually with recommendations</a:t>
            </a:r>
            <a:r>
              <a:rPr lang="en-US">
                <a:ea typeface="+mn-lt"/>
                <a:cs typeface="+mn-lt"/>
              </a:rPr>
              <a:t> concerning: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Practice guidelines for the diagnosis and treatment</a:t>
            </a:r>
            <a:r>
              <a:rPr lang="en-US">
                <a:ea typeface="+mn-lt"/>
                <a:cs typeface="+mn-lt"/>
              </a:rPr>
              <a:t> of the disorder and syndrome;</a:t>
            </a:r>
          </a:p>
          <a:p>
            <a:r>
              <a:rPr lang="en-US">
                <a:ea typeface="+mn-lt"/>
                <a:cs typeface="+mn-lt"/>
              </a:rPr>
              <a:t>Development of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screening protocols</a:t>
            </a:r>
            <a:r>
              <a:rPr lang="en-US">
                <a:ea typeface="+mn-lt"/>
                <a:cs typeface="+mn-lt"/>
              </a:rPr>
              <a:t>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Mechanisms to increase clinical awareness and education</a:t>
            </a:r>
            <a:r>
              <a:rPr lang="en-US">
                <a:ea typeface="+mn-lt"/>
                <a:cs typeface="+mn-lt"/>
              </a:rPr>
              <a:t> regarding the disorder and syndrome among physicians, including pediatricians, school-based health centers and providers of mental health services;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Outreach to educators and parents to increase awareness</a:t>
            </a:r>
            <a:r>
              <a:rPr lang="en-US">
                <a:ea typeface="+mn-lt"/>
                <a:cs typeface="+mn-lt"/>
              </a:rPr>
              <a:t> of the disorder and syndrome; and</a:t>
            </a:r>
          </a:p>
          <a:p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Development of a network of volunteer experts </a:t>
            </a:r>
            <a:r>
              <a:rPr lang="en-US">
                <a:ea typeface="+mn-lt"/>
                <a:cs typeface="+mn-lt"/>
              </a:rPr>
              <a:t>on the diagnosis and treatment of the disorder and syndrome. (From Section 26 of Chapter 260 of the Acts of 2020).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highlight>
                <a:srgbClr val="FFFF00"/>
              </a:highlight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58176-5106-4077-A9A8-82004187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6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B8119-A6C3-12B5-2CAB-5605CD9A07E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259233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94AF-3AF3-C864-FB32-05CCBC24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Introductions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30FA-CFB9-0207-16DE-161ED2FE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ea typeface="Calibri"/>
                <a:cs typeface="Calibri"/>
              </a:rPr>
              <a:t>Welcome to Dr. Kelli Kennedy!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Everyone please share your: </a:t>
            </a:r>
          </a:p>
          <a:p>
            <a:pPr marL="457200" indent="-457200"/>
            <a:r>
              <a:rPr lang="en-US">
                <a:ea typeface="Calibri"/>
                <a:cs typeface="Calibri"/>
              </a:rPr>
              <a:t>Name</a:t>
            </a:r>
          </a:p>
          <a:p>
            <a:pPr marL="457200" indent="-457200"/>
            <a:r>
              <a:rPr lang="en-US">
                <a:ea typeface="Calibri"/>
                <a:cs typeface="Calibri"/>
              </a:rPr>
              <a:t>Role on the Council</a:t>
            </a:r>
          </a:p>
          <a:p>
            <a:pPr marL="457200" indent="-457200"/>
            <a:r>
              <a:rPr lang="en-US">
                <a:ea typeface="Calibri"/>
                <a:cs typeface="Calibri"/>
              </a:rPr>
              <a:t>Why you are on the Council (</a:t>
            </a:r>
            <a:r>
              <a:rPr lang="en-US" sz="2800" i="1">
                <a:ea typeface="Calibri"/>
                <a:cs typeface="Calibri"/>
              </a:rPr>
              <a:t>one sentence, please</a:t>
            </a:r>
            <a:r>
              <a:rPr lang="en-US">
                <a:ea typeface="Calibri"/>
                <a:cs typeface="Calibri"/>
              </a:rPr>
              <a:t>) </a:t>
            </a:r>
            <a:r>
              <a:rPr lang="en-US">
                <a:ea typeface="Calibri"/>
                <a:cs typeface="Calibri"/>
                <a:sym typeface="Wingdings" panose="05000000000000000000" pitchFamily="2" charset="2"/>
              </a:rPr>
              <a:t></a:t>
            </a:r>
            <a:r>
              <a:rPr lang="en-US"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DE446-E151-59CB-9F6C-3AEFB295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7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A055D-387C-093F-86F8-43D5508645F3}"/>
              </a:ext>
            </a:extLst>
          </p:cNvPr>
          <p:cNvSpPr txBox="1"/>
          <p:nvPr/>
        </p:nvSpPr>
        <p:spPr>
          <a:xfrm>
            <a:off x="11750040" y="6125446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EG</a:t>
            </a:r>
          </a:p>
        </p:txBody>
      </p:sp>
    </p:spTree>
    <p:extLst>
      <p:ext uri="{BB962C8B-B14F-4D97-AF65-F5344CB8AC3E}">
        <p14:creationId xmlns:p14="http://schemas.microsoft.com/office/powerpoint/2010/main" val="51534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4232-DF49-7DF7-ACB9-499C4849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9E45-5D55-9681-C8EF-32E50170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Does anyone have any announcements?</a:t>
            </a: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5EF3-9402-795B-7C1E-358A1FD3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8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26949-1AC9-02EC-913F-2F8C23D4930A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198349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DF6A-5C62-D8E3-5865-3CB60B9F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>
                <a:solidFill>
                  <a:schemeClr val="bg1"/>
                </a:solidFill>
                <a:ea typeface="Calibri"/>
                <a:cs typeface="Calibri"/>
              </a:rPr>
              <a:t>Update on Report Process  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37283-8B92-7A8A-799F-1E816E1A4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Writing group to report out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B8BCE-7B34-5AD8-32C9-6D612D93F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9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600BC-E9C7-4BB9-0CE4-FE221600F410}"/>
              </a:ext>
            </a:extLst>
          </p:cNvPr>
          <p:cNvSpPr txBox="1"/>
          <p:nvPr/>
        </p:nvSpPr>
        <p:spPr>
          <a:xfrm>
            <a:off x="11365230" y="6123155"/>
            <a:ext cx="100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JV/SG</a:t>
            </a:r>
          </a:p>
        </p:txBody>
      </p:sp>
    </p:spTree>
    <p:extLst>
      <p:ext uri="{BB962C8B-B14F-4D97-AF65-F5344CB8AC3E}">
        <p14:creationId xmlns:p14="http://schemas.microsoft.com/office/powerpoint/2010/main" val="31746840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7411FBA9A5C488201D43F66581705" ma:contentTypeVersion="16" ma:contentTypeDescription="Create a new document." ma:contentTypeScope="" ma:versionID="03bcac79b2c711c4e92d623d59a4d8f8">
  <xsd:schema xmlns:xsd="http://www.w3.org/2001/XMLSchema" xmlns:xs="http://www.w3.org/2001/XMLSchema" xmlns:p="http://schemas.microsoft.com/office/2006/metadata/properties" xmlns:ns2="08471969-c5b6-418d-a1af-62affa6aa652" xmlns:ns3="09bc02a0-1bd8-43ac-9b2b-ec81f331de42" targetNamespace="http://schemas.microsoft.com/office/2006/metadata/properties" ma:root="true" ma:fieldsID="f77ec871f5af13595f9cca6b0e0c0caa" ns2:_="" ns3:_="">
    <xsd:import namespace="08471969-c5b6-418d-a1af-62affa6aa652"/>
    <xsd:import namespace="09bc02a0-1bd8-43ac-9b2b-ec81f331d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71969-c5b6-418d-a1af-62affa6aa6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c02a0-1bd8-43ac-9b2b-ec81f331d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c459d43-3c84-49b5-b632-4e1e23507c68}" ma:internalName="TaxCatchAll" ma:showField="CatchAllData" ma:web="09bc02a0-1bd8-43ac-9b2b-ec81f331d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bc02a0-1bd8-43ac-9b2b-ec81f331de42" xsi:nil="true"/>
    <lcf76f155ced4ddcb4097134ff3c332f xmlns="08471969-c5b6-418d-a1af-62affa6aa65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9EA403-F084-4074-AD1C-ECB050860095}">
  <ds:schemaRefs>
    <ds:schemaRef ds:uri="08471969-c5b6-418d-a1af-62affa6aa652"/>
    <ds:schemaRef ds:uri="09bc02a0-1bd8-43ac-9b2b-ec81f331de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2DA9BEE-9F3A-43C8-A6FE-07C757C2BC5B}">
  <ds:schemaRefs>
    <ds:schemaRef ds:uri="08471969-c5b6-418d-a1af-62affa6aa652"/>
    <ds:schemaRef ds:uri="09bc02a0-1bd8-43ac-9b2b-ec81f331de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0980803-0656-4E85-B519-680B7C44EF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Macintosh PowerPoint</Application>
  <PresentationFormat>Widescreen</PresentationFormat>
  <Paragraphs>126</Paragraphs>
  <Slides>14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Courier New</vt:lpstr>
      <vt:lpstr>inherit</vt:lpstr>
      <vt:lpstr>Segoe</vt:lpstr>
      <vt:lpstr>Segoe UI</vt:lpstr>
      <vt:lpstr>Segoe UI Semibold</vt:lpstr>
      <vt:lpstr>Times New Roman</vt:lpstr>
      <vt:lpstr>Wingdings</vt:lpstr>
      <vt:lpstr>Custom Design</vt:lpstr>
      <vt:lpstr>1_Custom Design</vt:lpstr>
      <vt:lpstr>Office Theme</vt:lpstr>
      <vt:lpstr>DPH PANDAS/PANS Advisory Council   March 12, 2025 4:00 – 6:00 PM  Please stand by. The meeting will begin shortly. </vt:lpstr>
      <vt:lpstr>Agenda</vt:lpstr>
      <vt:lpstr>Opening Roll Call &amp; Vote</vt:lpstr>
      <vt:lpstr>Meeting Rules</vt:lpstr>
      <vt:lpstr>Statutory Authority</vt:lpstr>
      <vt:lpstr>Aim statement</vt:lpstr>
      <vt:lpstr>Introductions</vt:lpstr>
      <vt:lpstr>General Announcements</vt:lpstr>
      <vt:lpstr>Update on Report Process   </vt:lpstr>
      <vt:lpstr>Questions for DDS</vt:lpstr>
      <vt:lpstr>Standard Questions</vt:lpstr>
      <vt:lpstr>Standard Questions</vt:lpstr>
      <vt:lpstr>Next Steps</vt:lpstr>
      <vt:lpstr>Motion to 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DPH PANDAS/PANS Advisory Council   January 12, 2022 4:00 – 6:00 PM  Please stand by. The meeting will begin shortly.</dc:title>
  <dc:creator/>
  <cp:lastModifiedBy>madelyngoskoski@gmail.com</cp:lastModifiedBy>
  <cp:revision>2</cp:revision>
  <dcterms:created xsi:type="dcterms:W3CDTF">2021-11-11T19:32:07Z</dcterms:created>
  <dcterms:modified xsi:type="dcterms:W3CDTF">2025-05-03T16:27:16Z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0x0101006BA7411FBA9A5C488201D43F66581705</vt:lpwstr>
  </property>
  <property fmtid="{D5CDD505-2E9C-101B-9397-08002B2CF9AE}" pid="3" name="MediaServiceImageTags">
    <vt:lpwstr/>
  </property>
</Properties>
</file>