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5" Type="http://schemas.microsoft.com/office/2020/02/relationships/classificationlabels" Target="docMetadata/LabelInfo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3" r:id="rId4"/>
    <p:sldMasterId id="2147483665" r:id="rId5"/>
    <p:sldMasterId id="2147483677" r:id="rId6"/>
  </p:sldMasterIdLst>
  <p:notesMasterIdLst>
    <p:notesMasterId r:id="rId21"/>
  </p:notesMasterIdLst>
  <p:sldIdLst>
    <p:sldId id="257" r:id="rId7"/>
    <p:sldId id="271" r:id="rId8"/>
    <p:sldId id="330" r:id="rId9"/>
    <p:sldId id="274" r:id="rId10"/>
    <p:sldId id="276" r:id="rId11"/>
    <p:sldId id="278" r:id="rId12"/>
    <p:sldId id="337" r:id="rId13"/>
    <p:sldId id="342" r:id="rId14"/>
    <p:sldId id="350" r:id="rId15"/>
    <p:sldId id="352" r:id="rId16"/>
    <p:sldId id="351" r:id="rId17"/>
    <p:sldId id="349" r:id="rId18"/>
    <p:sldId id="346" r:id="rId19"/>
    <p:sldId id="267" r:id="rId20"/>
  </p:sldIdLst>
  <p:sldSz cx="12192000" cy="6858000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00000000-0000-0000-0000-000000000000}" name="Author" initials="A" userId="Author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AC4594C-673E-4CA5-938D-F4D06B3BBC60}" v="4" dt="2025-11-24T22:21:26.425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243"/>
    <p:restoredTop sz="69840" autoAdjust="0"/>
  </p:normalViewPr>
  <p:slideViewPr>
    <p:cSldViewPr snapToGrid="0">
      <p:cViewPr varScale="1">
        <p:scale>
          <a:sx n="89" d="100"/>
          <a:sy n="89" d="100"/>
        </p:scale>
        <p:origin x="592" y="176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66" d="100"/>
          <a:sy n="66" d="100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microsoft.com/office/2015/10/relationships/revisionInfo" Target="revisionInfo.xml"/><Relationship Id="rId3" Type="http://schemas.openxmlformats.org/officeDocument/2006/relationships/customXml" Target="../customXml/item3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5.xml"/><Relationship Id="rId24" Type="http://schemas.openxmlformats.org/officeDocument/2006/relationships/theme" Target="theme/theme1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9.xml"/><Relationship Id="rId23" Type="http://schemas.openxmlformats.org/officeDocument/2006/relationships/viewProps" Target="viewProps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presProps" Target="presProps.xml"/><Relationship Id="rId27" Type="http://schemas.microsoft.com/office/2018/10/relationships/authors" Target="author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E8547A1A-4B8C-44CF-8E73-8D0B6F65A909}" type="datetimeFigureOut">
              <a:rPr lang="en-US" smtClean="0"/>
              <a:t>12/8/25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796B28D8-CD98-4154-A631-787321A3B0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492163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4CBBDB-52D0-FE4C-8729-D7393D454E10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230974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endParaRPr lang="en-US">
              <a:cs typeface="Calibri"/>
            </a:endParaRPr>
          </a:p>
          <a:p>
            <a:endParaRPr lang="en-US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96B28D8-CD98-4154-A631-787321A3B0EB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508564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96B28D8-CD98-4154-A631-787321A3B0EB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816548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96B28D8-CD98-4154-A631-787321A3B0EB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09148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96B28D8-CD98-4154-A631-787321A3B0EB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360650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96B28D8-CD98-4154-A631-787321A3B0EB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891784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96B28D8-CD98-4154-A631-787321A3B0EB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044796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34CBBDB-52D0-FE4C-8729-D7393D454E10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358200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4.png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0"/>
            <a:ext cx="54102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600200"/>
            <a:ext cx="54102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5AFA3409-650A-E04D-9C6C-C839AFCA4D9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756523" y="6492487"/>
            <a:ext cx="273641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>
                    <a:lumMod val="40000"/>
                    <a:lumOff val="60000"/>
                  </a:schemeClr>
                </a:solidFill>
              </a:defRPr>
            </a:lvl1pPr>
          </a:lstStyle>
          <a:p>
            <a:fld id="{CA49D0EE-DE7F-324B-A84C-F36708423CDB}" type="slidenum">
              <a:rPr lang="en-US" smtClean="0">
                <a:solidFill>
                  <a:srgbClr val="464646">
                    <a:lumMod val="40000"/>
                    <a:lumOff val="60000"/>
                  </a:srgbClr>
                </a:solidFill>
              </a:rPr>
              <a:pPr/>
              <a:t>‹#›</a:t>
            </a:fld>
            <a:endParaRPr lang="en-US">
              <a:solidFill>
                <a:srgbClr val="464646">
                  <a:lumMod val="40000"/>
                  <a:lumOff val="60000"/>
                </a:srgbClr>
              </a:solidFill>
            </a:endParaRPr>
          </a:p>
        </p:txBody>
      </p:sp>
      <p:sp>
        <p:nvSpPr>
          <p:cNvPr id="9" name="Footer Placeholder 3">
            <a:extLst>
              <a:ext uri="{FF2B5EF4-FFF2-40B4-BE49-F238E27FC236}">
                <a16:creationId xmlns:a16="http://schemas.microsoft.com/office/drawing/2014/main" id="{EF3A1742-1D21-6E49-B1F6-D58AC8A01F4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11133" y="6510528"/>
            <a:ext cx="3816488" cy="33832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>
                    <a:lumMod val="40000"/>
                    <a:lumOff val="60000"/>
                  </a:schemeClr>
                </a:solidFill>
              </a:defRPr>
            </a:lvl1pPr>
          </a:lstStyle>
          <a:p>
            <a:r>
              <a:rPr lang="en-US">
                <a:solidFill>
                  <a:srgbClr val="464646">
                    <a:lumMod val="40000"/>
                    <a:lumOff val="60000"/>
                  </a:srgbClr>
                </a:solidFill>
              </a:rPr>
              <a:t>Massachusetts Department of Public Health       mass.gov/dph</a:t>
            </a:r>
          </a:p>
        </p:txBody>
      </p:sp>
    </p:spTree>
    <p:extLst>
      <p:ext uri="{BB962C8B-B14F-4D97-AF65-F5344CB8AC3E}">
        <p14:creationId xmlns:p14="http://schemas.microsoft.com/office/powerpoint/2010/main" val="294570519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CC307D1-08FB-B946-5FB9-16EC77F939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775B7E-693B-4734-9D38-96855399C350}" type="datetimeFigureOut">
              <a:rPr lang="en-US" smtClean="0"/>
              <a:t>12/8/25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96225A1-F6FD-E908-5278-B201F3DA14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90F275C-60DF-6EC8-961E-82D6ED91CB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836F90-904F-4C1D-BF83-E383ED339B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81993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BA5FAB-BE3C-F7A6-50CB-F4E06B444C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A69AFE9-E8AC-6598-2E80-0A1F0E418DF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F1CFC65-3968-12C8-3C97-0308AD69395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6BD9F96-7540-175F-B018-35A3E3D5E6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775B7E-693B-4734-9D38-96855399C350}" type="datetimeFigureOut">
              <a:rPr lang="en-US" smtClean="0"/>
              <a:t>12/8/25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1330645-B45B-774E-A153-BECC88C9A0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DE609FA-C7A8-20CA-3713-2F7149F17E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836F90-904F-4C1D-BF83-E383ED339B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31435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FDEA9B-AE5D-DAF9-C5B0-C396211D69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D8FCA8F-6A8C-9140-C987-A378C058BC3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3440BEA-5486-417B-548C-3CFA020907A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DF6E831-8A86-0A95-4DB9-1ED8CB954B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775B7E-693B-4734-9D38-96855399C350}" type="datetimeFigureOut">
              <a:rPr lang="en-US" smtClean="0"/>
              <a:t>12/8/25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1D74C30-638D-0D1A-C197-BA61483A63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C379E0F-757D-E194-AC5F-DEED742BD4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836F90-904F-4C1D-BF83-E383ED339B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260768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14D8B4-C2EB-A52C-4D08-D22C0D9346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D604625-4D3F-29A2-15B8-1A875FEDDB6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08D8322-7B4B-DEE9-7658-561951F7F0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775B7E-693B-4734-9D38-96855399C350}" type="datetimeFigureOut">
              <a:rPr lang="en-US" smtClean="0"/>
              <a:t>12/8/25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55CFBFE-966F-7DED-8653-B81C721376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FB4329B-CD69-B821-4054-4B1DC73027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836F90-904F-4C1D-BF83-E383ED339B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835677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B55B539-A53A-5228-403C-5AE1DB1B6F0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691F04A-E4FA-F1F9-F7B6-0E31B25B0A1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7E508DF-4EDE-11F7-55F3-C31724B9A2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775B7E-693B-4734-9D38-96855399C350}" type="datetimeFigureOut">
              <a:rPr lang="en-US" smtClean="0"/>
              <a:t>12/8/25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5C41BB3-2850-EF8E-F27F-4BCA285B35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71C1966-03F6-28EE-6A1D-CCB609EB50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836F90-904F-4C1D-BF83-E383ED339B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552739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icture containing fog, screenshot, blur&#10;&#10;Description automatically generated">
            <a:extLst>
              <a:ext uri="{FF2B5EF4-FFF2-40B4-BE49-F238E27FC236}">
                <a16:creationId xmlns:a16="http://schemas.microsoft.com/office/drawing/2014/main" id="{73A13FDB-6B12-D57B-937C-FDCC340F7DD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1998" cy="6857999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FA9C25D-EF20-84AD-D14D-2061BB41F0C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05838" y="690351"/>
            <a:ext cx="8631677" cy="1928238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6600" b="1" i="0" spc="-30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ea typeface="Apple Symbols" panose="02000000000000000000" pitchFamily="2" charset="-79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917F9B5-9E18-407C-4D11-7AC3882D704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05838" y="4855099"/>
            <a:ext cx="6770451" cy="1391055"/>
          </a:xfrm>
        </p:spPr>
        <p:txBody>
          <a:bodyPr>
            <a:normAutofit/>
          </a:bodyPr>
          <a:lstStyle>
            <a:lvl1pPr marL="0" indent="0" algn="l">
              <a:buNone/>
              <a:defRPr sz="2800">
                <a:solidFill>
                  <a:srgbClr val="3647B6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pic>
        <p:nvPicPr>
          <p:cNvPr id="4" name="Picture 3" descr="A black and white logo&#10;&#10;Description automatically generated">
            <a:extLst>
              <a:ext uri="{FF2B5EF4-FFF2-40B4-BE49-F238E27FC236}">
                <a16:creationId xmlns:a16="http://schemas.microsoft.com/office/drawing/2014/main" id="{27C03EFA-A152-4539-22F6-1D780DB54FE5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224033" y="6133786"/>
            <a:ext cx="2642822" cy="5568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449772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DED5A72-E2F7-0E3B-0DDA-8AEE476CFD6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086984"/>
            <a:ext cx="10515600" cy="405255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itle Placeholder 8">
            <a:extLst>
              <a:ext uri="{FF2B5EF4-FFF2-40B4-BE49-F238E27FC236}">
                <a16:creationId xmlns:a16="http://schemas.microsoft.com/office/drawing/2014/main" id="{D8D37926-3C4B-41C8-EFDB-911300C243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04285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b="0" spc="-150"/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12234262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C0924193-02B9-9810-A50A-C323F20B00A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-16112"/>
            <a:ext cx="12192000" cy="6858000"/>
          </a:xfrm>
          <a:prstGeom prst="rect">
            <a:avLst/>
          </a:prstGeom>
        </p:spPr>
      </p:pic>
      <p:pic>
        <p:nvPicPr>
          <p:cNvPr id="7" name="Picture 6" descr="A picture containing fog, screenshot, blur&#10;&#10;Description automatically generated">
            <a:extLst>
              <a:ext uri="{FF2B5EF4-FFF2-40B4-BE49-F238E27FC236}">
                <a16:creationId xmlns:a16="http://schemas.microsoft.com/office/drawing/2014/main" id="{BD671DD8-DB66-3B92-A1B6-23D8B89C2A41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FE7A35BE-2442-7C64-032F-EEC3B84E84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730525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 spc="-15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FD8DA3C-9A4F-10ED-C6D4-40AC09EDE51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3712387"/>
            <a:ext cx="10515600" cy="1500187"/>
          </a:xfrm>
        </p:spPr>
        <p:txBody>
          <a:bodyPr>
            <a:normAutofit/>
          </a:bodyPr>
          <a:lstStyle>
            <a:lvl1pPr marL="0" indent="0"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8A65D87-AFBC-843E-1CA6-0F0D9EB66B62}"/>
              </a:ext>
            </a:extLst>
          </p:cNvPr>
          <p:cNvSpPr txBox="1"/>
          <p:nvPr userDrawn="1"/>
        </p:nvSpPr>
        <p:spPr>
          <a:xfrm>
            <a:off x="11353800" y="6379285"/>
            <a:ext cx="56567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B7E03E9B-E934-2C4D-ADCE-95F69DF73B50}" type="slidenum">
              <a:rPr lang="en-US" sz="2000" b="1" smtClean="0">
                <a:solidFill>
                  <a:srgbClr val="8397E7"/>
                </a:solidFill>
              </a:rPr>
              <a:pPr algn="ctr"/>
              <a:t>‹#›</a:t>
            </a:fld>
            <a:endParaRPr lang="en-US" sz="2000" b="1">
              <a:solidFill>
                <a:srgbClr val="8397E7"/>
              </a:solidFill>
            </a:endParaRPr>
          </a:p>
        </p:txBody>
      </p:sp>
      <p:pic>
        <p:nvPicPr>
          <p:cNvPr id="10" name="Picture 9" descr="A black and white logo&#10;&#10;Description automatically generated">
            <a:extLst>
              <a:ext uri="{FF2B5EF4-FFF2-40B4-BE49-F238E27FC236}">
                <a16:creationId xmlns:a16="http://schemas.microsoft.com/office/drawing/2014/main" id="{C97040BC-7CEF-FBD5-14E8-B96311C9FE32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224033" y="6133786"/>
            <a:ext cx="2642822" cy="5568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758152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055C14D-8924-F22D-FF6C-1CEECDCEA30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2119256"/>
            <a:ext cx="5181600" cy="405770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5748EB7-DF60-9429-B7C4-F17C2FD1950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2119256"/>
            <a:ext cx="5181600" cy="405770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itle Placeholder 8">
            <a:extLst>
              <a:ext uri="{FF2B5EF4-FFF2-40B4-BE49-F238E27FC236}">
                <a16:creationId xmlns:a16="http://schemas.microsoft.com/office/drawing/2014/main" id="{09305E6D-E633-8F98-0EDC-7F3C0166DB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04285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spc="-150"/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20914440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C07D04F-CFDA-AB0A-0CB3-633767A38D3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6612" y="2109863"/>
            <a:ext cx="5157787" cy="6759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0E417A7-92FA-2590-1532-B39F1253F89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861535"/>
            <a:ext cx="5157787" cy="332812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7583ECC-3794-AE5F-27B5-A74B4DEC734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2109863"/>
            <a:ext cx="5183188" cy="67593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74E5DA7-1D14-860C-86DA-E26B78A695E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861535"/>
            <a:ext cx="5183188" cy="332812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Title Placeholder 8">
            <a:extLst>
              <a:ext uri="{FF2B5EF4-FFF2-40B4-BE49-F238E27FC236}">
                <a16:creationId xmlns:a16="http://schemas.microsoft.com/office/drawing/2014/main" id="{AA033EDD-4130-6D25-944B-3C4E62F04A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04285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spc="-150"/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5643252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5AFA3409-650A-E04D-9C6C-C839AFCA4D9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756523" y="6492487"/>
            <a:ext cx="273641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>
                    <a:lumMod val="40000"/>
                    <a:lumOff val="60000"/>
                  </a:schemeClr>
                </a:solidFill>
              </a:defRPr>
            </a:lvl1pPr>
          </a:lstStyle>
          <a:p>
            <a:fld id="{CA49D0EE-DE7F-324B-A84C-F36708423CDB}" type="slidenum">
              <a:rPr lang="en-US" smtClean="0">
                <a:solidFill>
                  <a:srgbClr val="464646">
                    <a:lumMod val="40000"/>
                    <a:lumOff val="60000"/>
                  </a:srgbClr>
                </a:solidFill>
              </a:rPr>
              <a:pPr/>
              <a:t>‹#›</a:t>
            </a:fld>
            <a:endParaRPr lang="en-US">
              <a:solidFill>
                <a:srgbClr val="464646">
                  <a:lumMod val="40000"/>
                  <a:lumOff val="60000"/>
                </a:srgbClr>
              </a:solidFill>
            </a:endParaRPr>
          </a:p>
        </p:txBody>
      </p:sp>
      <p:sp>
        <p:nvSpPr>
          <p:cNvPr id="8" name="Footer Placeholder 3">
            <a:extLst>
              <a:ext uri="{FF2B5EF4-FFF2-40B4-BE49-F238E27FC236}">
                <a16:creationId xmlns:a16="http://schemas.microsoft.com/office/drawing/2014/main" id="{EF3A1742-1D21-6E49-B1F6-D58AC8A01F4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11133" y="6510528"/>
            <a:ext cx="3816488" cy="33832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>
                    <a:lumMod val="40000"/>
                    <a:lumOff val="60000"/>
                  </a:schemeClr>
                </a:solidFill>
              </a:defRPr>
            </a:lvl1pPr>
          </a:lstStyle>
          <a:p>
            <a:r>
              <a:rPr lang="en-US">
                <a:solidFill>
                  <a:srgbClr val="464646">
                    <a:lumMod val="40000"/>
                    <a:lumOff val="60000"/>
                  </a:srgbClr>
                </a:solidFill>
              </a:rPr>
              <a:t>Massachusetts Department of Public Health       mass.gov/dph</a:t>
            </a:r>
          </a:p>
        </p:txBody>
      </p:sp>
    </p:spTree>
    <p:extLst>
      <p:ext uri="{BB962C8B-B14F-4D97-AF65-F5344CB8AC3E}">
        <p14:creationId xmlns:p14="http://schemas.microsoft.com/office/powerpoint/2010/main" val="311299171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4AFE5DF1-48AB-E0EB-F43E-6ACA748DB73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Picture 5" descr="A picture containing text, screenshot, envelope, stationary&#10;&#10;Description automatically generated">
            <a:extLst>
              <a:ext uri="{FF2B5EF4-FFF2-40B4-BE49-F238E27FC236}">
                <a16:creationId xmlns:a16="http://schemas.microsoft.com/office/drawing/2014/main" id="{C1C0FFF0-5075-CF61-E3DA-7EA0ED407CC3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6A5A7959-19EC-57EE-7E3C-D0AA505DBD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882157"/>
            <a:ext cx="10515600" cy="1093686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60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20BCF7B-22B6-6253-4D64-9AD634D23090}"/>
              </a:ext>
            </a:extLst>
          </p:cNvPr>
          <p:cNvSpPr txBox="1"/>
          <p:nvPr userDrawn="1"/>
        </p:nvSpPr>
        <p:spPr>
          <a:xfrm>
            <a:off x="11353800" y="6379285"/>
            <a:ext cx="56567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B7E03E9B-E934-2C4D-ADCE-95F69DF73B50}" type="slidenum">
              <a:rPr lang="en-US" sz="2000" b="1" smtClean="0">
                <a:solidFill>
                  <a:srgbClr val="8397E7"/>
                </a:solidFill>
              </a:rPr>
              <a:pPr algn="ctr"/>
              <a:t>‹#›</a:t>
            </a:fld>
            <a:endParaRPr lang="en-US" sz="2000" b="1">
              <a:solidFill>
                <a:srgbClr val="8397E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959969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BF0BC1E5-8CCE-BA2E-FCAF-D803E35C5BB4}"/>
              </a:ext>
            </a:extLst>
          </p:cNvPr>
          <p:cNvSpPr txBox="1"/>
          <p:nvPr userDrawn="1"/>
        </p:nvSpPr>
        <p:spPr>
          <a:xfrm>
            <a:off x="11353800" y="6379285"/>
            <a:ext cx="56567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B7E03E9B-E934-2C4D-ADCE-95F69DF73B50}" type="slidenum">
              <a:rPr lang="en-US" sz="2000" b="1" smtClean="0">
                <a:solidFill>
                  <a:srgbClr val="8397E7"/>
                </a:solidFill>
              </a:rPr>
              <a:pPr algn="ctr"/>
              <a:t>‹#›</a:t>
            </a:fld>
            <a:endParaRPr lang="en-US" sz="2000" b="1">
              <a:solidFill>
                <a:srgbClr val="8397E7"/>
              </a:solidFill>
            </a:endParaRPr>
          </a:p>
        </p:txBody>
      </p:sp>
      <p:pic>
        <p:nvPicPr>
          <p:cNvPr id="5" name="Picture 4" descr="A picture containing fog, screenshot, blur&#10;&#10;Description automatically generated">
            <a:extLst>
              <a:ext uri="{FF2B5EF4-FFF2-40B4-BE49-F238E27FC236}">
                <a16:creationId xmlns:a16="http://schemas.microsoft.com/office/drawing/2014/main" id="{7439D200-687F-1A35-0FE3-6C8A8869349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Picture 2" descr="A black and white logo&#10;&#10;Description automatically generated">
            <a:extLst>
              <a:ext uri="{FF2B5EF4-FFF2-40B4-BE49-F238E27FC236}">
                <a16:creationId xmlns:a16="http://schemas.microsoft.com/office/drawing/2014/main" id="{C54FC1CB-AE67-CB1C-35FD-36F5211323AD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224033" y="6133786"/>
            <a:ext cx="2642822" cy="5568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957649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picture containing text, screenshot, envelope, stationary&#10;&#10;Description automatically generated">
            <a:extLst>
              <a:ext uri="{FF2B5EF4-FFF2-40B4-BE49-F238E27FC236}">
                <a16:creationId xmlns:a16="http://schemas.microsoft.com/office/drawing/2014/main" id="{C98BCF38-2DC6-B6A1-4F78-590B1BDDE27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EC0DFDD0-A0F2-83DC-8B7C-F0E0195703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1168" y="996950"/>
            <a:ext cx="3932237" cy="1600200"/>
          </a:xfrm>
          <a:prstGeom prst="rect">
            <a:avLst/>
          </a:prstGeom>
        </p:spPr>
        <p:txBody>
          <a:bodyPr anchor="t"/>
          <a:lstStyle>
            <a:lvl1pPr>
              <a:defRPr sz="32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817D2E1-E1A8-E3A2-FBE0-B7BCE986DF9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A7E9988-0A31-7185-4BB3-3C4229E0996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21169" y="2774373"/>
            <a:ext cx="3932237" cy="3086677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1D28B3D-8AA7-7411-73DB-702ACCECC369}"/>
              </a:ext>
            </a:extLst>
          </p:cNvPr>
          <p:cNvSpPr txBox="1"/>
          <p:nvPr userDrawn="1"/>
        </p:nvSpPr>
        <p:spPr>
          <a:xfrm>
            <a:off x="11353800" y="6379285"/>
            <a:ext cx="56567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B7E03E9B-E934-2C4D-ADCE-95F69DF73B50}" type="slidenum">
              <a:rPr lang="en-US" sz="2000" b="1" smtClean="0">
                <a:solidFill>
                  <a:srgbClr val="8397E7"/>
                </a:solidFill>
              </a:rPr>
              <a:pPr algn="ctr"/>
              <a:t>‹#›</a:t>
            </a:fld>
            <a:endParaRPr lang="en-US" sz="2000" b="1">
              <a:solidFill>
                <a:srgbClr val="8397E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952678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picture containing text, screenshot, envelope, stationary&#10;&#10;Description automatically generated">
            <a:extLst>
              <a:ext uri="{FF2B5EF4-FFF2-40B4-BE49-F238E27FC236}">
                <a16:creationId xmlns:a16="http://schemas.microsoft.com/office/drawing/2014/main" id="{342569E2-6A72-3DCA-A745-FF35C7E6ED0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047FD8C-2415-7AF2-D9F7-2FD9A5E45BA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375B6969-06CB-5136-72BE-7F36D6601C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1168" y="996950"/>
            <a:ext cx="3932237" cy="1600200"/>
          </a:xfrm>
          <a:prstGeom prst="rect">
            <a:avLst/>
          </a:prstGeom>
        </p:spPr>
        <p:txBody>
          <a:bodyPr anchor="t"/>
          <a:lstStyle>
            <a:lvl1pPr>
              <a:defRPr sz="32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0" name="Text Placeholder 3">
            <a:extLst>
              <a:ext uri="{FF2B5EF4-FFF2-40B4-BE49-F238E27FC236}">
                <a16:creationId xmlns:a16="http://schemas.microsoft.com/office/drawing/2014/main" id="{15190A3B-C978-9A37-3EC2-7DD786CF893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21169" y="2774373"/>
            <a:ext cx="3932237" cy="3086677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3D551DB3-822F-D681-37C0-3180279A1079}"/>
              </a:ext>
            </a:extLst>
          </p:cNvPr>
          <p:cNvSpPr txBox="1"/>
          <p:nvPr userDrawn="1"/>
        </p:nvSpPr>
        <p:spPr>
          <a:xfrm>
            <a:off x="11353800" y="6379285"/>
            <a:ext cx="56567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B7E03E9B-E934-2C4D-ADCE-95F69DF73B50}" type="slidenum">
              <a:rPr lang="en-US" sz="2000" b="1" smtClean="0">
                <a:solidFill>
                  <a:srgbClr val="8397E7"/>
                </a:solidFill>
              </a:rPr>
              <a:pPr algn="ctr"/>
              <a:t>‹#›</a:t>
            </a:fld>
            <a:endParaRPr lang="en-US" sz="2000" b="1">
              <a:solidFill>
                <a:srgbClr val="8397E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889234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page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 descr="The ESE logo.">
            <a:extLst>
              <a:ext uri="{FF2B5EF4-FFF2-40B4-BE49-F238E27FC236}">
                <a16:creationId xmlns:a16="http://schemas.microsoft.com/office/drawing/2014/main" id="{C0409D6F-5022-4C54-A665-4417B8EF049C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87316" y="5630644"/>
            <a:ext cx="2417368" cy="1175641"/>
          </a:xfrm>
          <a:prstGeom prst="rect">
            <a:avLst/>
          </a:prstGeom>
        </p:spPr>
      </p:pic>
      <p:sp>
        <p:nvSpPr>
          <p:cNvPr id="9" name="矩形 8" descr="Colored background box.">
            <a:extLst>
              <a:ext uri="{FF2B5EF4-FFF2-40B4-BE49-F238E27FC236}">
                <a16:creationId xmlns:a16="http://schemas.microsoft.com/office/drawing/2014/main" id="{7D512A3C-1A6C-4890-AAF3-6E19AD2E7913}"/>
              </a:ext>
            </a:extLst>
          </p:cNvPr>
          <p:cNvSpPr/>
          <p:nvPr userDrawn="1"/>
        </p:nvSpPr>
        <p:spPr>
          <a:xfrm>
            <a:off x="0" y="1233722"/>
            <a:ext cx="12192000" cy="2588477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矩形 9" descr="Colored background box.">
            <a:extLst>
              <a:ext uri="{FF2B5EF4-FFF2-40B4-BE49-F238E27FC236}">
                <a16:creationId xmlns:a16="http://schemas.microsoft.com/office/drawing/2014/main" id="{72CE4073-084A-4342-853D-A4762D8A1AC4}"/>
              </a:ext>
            </a:extLst>
          </p:cNvPr>
          <p:cNvSpPr/>
          <p:nvPr userDrawn="1"/>
        </p:nvSpPr>
        <p:spPr>
          <a:xfrm>
            <a:off x="0" y="3822199"/>
            <a:ext cx="12192000" cy="1249421"/>
          </a:xfrm>
          <a:prstGeom prst="rect">
            <a:avLst/>
          </a:prstGeom>
          <a:solidFill>
            <a:srgbClr val="E385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367697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ext-one column numbering li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 descr="The star in the ESE logo">
            <a:extLst>
              <a:ext uri="{FF2B5EF4-FFF2-40B4-BE49-F238E27FC236}">
                <a16:creationId xmlns:a16="http://schemas.microsoft.com/office/drawing/2014/main" id="{0A84CDFA-79F7-4BA0-98A7-CE6AD7E69B6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1238317">
            <a:off x="10844110" y="6132352"/>
            <a:ext cx="756578" cy="778194"/>
          </a:xfrm>
          <a:prstGeom prst="rect">
            <a:avLst/>
          </a:prstGeom>
        </p:spPr>
      </p:pic>
      <p:sp>
        <p:nvSpPr>
          <p:cNvPr id="7" name="矩形 6" descr="Colored background box.">
            <a:extLst>
              <a:ext uri="{FF2B5EF4-FFF2-40B4-BE49-F238E27FC236}">
                <a16:creationId xmlns:a16="http://schemas.microsoft.com/office/drawing/2014/main" id="{A875BDB0-8CE9-4FCF-818B-C21A2BF5A21B}"/>
              </a:ext>
            </a:extLst>
          </p:cNvPr>
          <p:cNvSpPr/>
          <p:nvPr userDrawn="1"/>
        </p:nvSpPr>
        <p:spPr>
          <a:xfrm>
            <a:off x="0" y="212726"/>
            <a:ext cx="250371" cy="832304"/>
          </a:xfrm>
          <a:prstGeom prst="rect">
            <a:avLst/>
          </a:prstGeom>
          <a:solidFill>
            <a:srgbClr val="E385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矩形 8" descr="Colored background box.">
            <a:extLst>
              <a:ext uri="{FF2B5EF4-FFF2-40B4-BE49-F238E27FC236}">
                <a16:creationId xmlns:a16="http://schemas.microsoft.com/office/drawing/2014/main" id="{5DF00629-F578-459E-B808-C056CC098EE1}"/>
              </a:ext>
            </a:extLst>
          </p:cNvPr>
          <p:cNvSpPr/>
          <p:nvPr userDrawn="1"/>
        </p:nvSpPr>
        <p:spPr>
          <a:xfrm>
            <a:off x="435429" y="212727"/>
            <a:ext cx="11756571" cy="832304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标题 1">
            <a:extLst>
              <a:ext uri="{FF2B5EF4-FFF2-40B4-BE49-F238E27FC236}">
                <a16:creationId xmlns:a16="http://schemas.microsoft.com/office/drawing/2014/main" id="{73DEFAAE-AB64-48F2-AA3E-533A2C1271E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67743" y="288925"/>
            <a:ext cx="11370972" cy="679905"/>
          </a:xfrm>
        </p:spPr>
        <p:txBody>
          <a:bodyPr>
            <a:noAutofit/>
          </a:bodyPr>
          <a:lstStyle>
            <a:lvl1pPr>
              <a:defRPr sz="3000">
                <a:solidFill>
                  <a:schemeClr val="bg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defRPr>
            </a:lvl1pPr>
          </a:lstStyle>
          <a:p>
            <a:r>
              <a:rPr lang="en-US" altLang="zh-CN"/>
              <a:t>Click here to edit title</a:t>
            </a:r>
            <a:endParaRPr lang="zh-CN" altLang="en-US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35FFD893-9645-4ABA-BC18-4957569298FB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567743" y="1230403"/>
            <a:ext cx="11370972" cy="5049746"/>
          </a:xfrm>
        </p:spPr>
        <p:txBody>
          <a:bodyPr>
            <a:noAutofit/>
          </a:bodyPr>
          <a:lstStyle>
            <a:lvl1pPr marL="514350" indent="-51435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38526"/>
              </a:buClr>
              <a:buFont typeface="+mj-lt"/>
              <a:buAutoNum type="arabicPeriod"/>
              <a:defRPr sz="3200" baseline="0">
                <a:solidFill>
                  <a:schemeClr val="accent1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 marL="685800" indent="-228600">
              <a:buClr>
                <a:srgbClr val="E38526"/>
              </a:buClr>
              <a:buFont typeface="Courier New" panose="02070309020205020404" pitchFamily="49" charset="0"/>
              <a:buChar char="o"/>
              <a:defRPr sz="2800">
                <a:solidFill>
                  <a:schemeClr val="accent1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 marL="1143000" indent="-228600">
              <a:buClr>
                <a:srgbClr val="E38526"/>
              </a:buClr>
              <a:buFont typeface="Wingdings" panose="05000000000000000000" pitchFamily="2" charset="2"/>
              <a:buChar char="§"/>
              <a:defRPr sz="2400">
                <a:solidFill>
                  <a:schemeClr val="accent1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 marL="1600200" indent="-228600">
              <a:buClr>
                <a:srgbClr val="E38526"/>
              </a:buClr>
              <a:buFont typeface="Wingdings" panose="05000000000000000000" pitchFamily="2" charset="2"/>
              <a:buChar char="Ø"/>
              <a:defRPr sz="2000">
                <a:solidFill>
                  <a:schemeClr val="accent1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 marL="2057400" indent="-228600">
              <a:buClr>
                <a:srgbClr val="E38526"/>
              </a:buClr>
              <a:buFont typeface="Wingdings" panose="05000000000000000000" pitchFamily="2" charset="2"/>
              <a:buChar char="v"/>
              <a:defRPr sz="2000" baseline="0">
                <a:solidFill>
                  <a:schemeClr val="accent1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en-US" altLang="zh-CN"/>
              <a:t>Click here to create numbering list</a:t>
            </a:r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FF27229C-EC7B-4063-A33B-28A5E87E32ED}" type="slidenum">
              <a:rPr lang="zh-CN" altLang="en-US" smtClean="0"/>
              <a:pPr/>
              <a:t>‹#›</a:t>
            </a:fld>
            <a:endParaRPr lang="zh-CN" altLang="en-US"/>
          </a:p>
        </p:txBody>
      </p:sp>
      <p:sp>
        <p:nvSpPr>
          <p:cNvPr id="4" name="TextBox 3"/>
          <p:cNvSpPr txBox="1"/>
          <p:nvPr userDrawn="1"/>
        </p:nvSpPr>
        <p:spPr>
          <a:xfrm>
            <a:off x="250371" y="6356350"/>
            <a:ext cx="77133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kern="1200">
                <a:solidFill>
                  <a:schemeClr val="tx1">
                    <a:tint val="75000"/>
                  </a:schemeClr>
                </a:solidFill>
                <a:latin typeface="Segoe"/>
                <a:ea typeface="+mn-ea"/>
                <a:cs typeface="+mn-cs"/>
              </a:rPr>
              <a:t>Massachusetts Department of</a:t>
            </a:r>
            <a:r>
              <a:rPr lang="en-US" baseline="0">
                <a:latin typeface="Segoe"/>
              </a:rPr>
              <a:t> </a:t>
            </a:r>
            <a:r>
              <a:rPr lang="en-US" sz="1200" kern="1200">
                <a:solidFill>
                  <a:schemeClr val="tx1">
                    <a:tint val="75000"/>
                  </a:schemeClr>
                </a:solidFill>
                <a:latin typeface="Segoe"/>
                <a:ea typeface="+mn-ea"/>
                <a:cs typeface="+mn-cs"/>
              </a:rPr>
              <a:t>Elementary</a:t>
            </a:r>
            <a:r>
              <a:rPr lang="en-US" baseline="0">
                <a:latin typeface="Segoe"/>
              </a:rPr>
              <a:t> </a:t>
            </a:r>
            <a:r>
              <a:rPr lang="en-US" sz="1200" kern="1200">
                <a:solidFill>
                  <a:schemeClr val="tx1">
                    <a:tint val="75000"/>
                  </a:schemeClr>
                </a:solidFill>
                <a:latin typeface="Segoe"/>
                <a:ea typeface="+mn-ea"/>
                <a:cs typeface="+mn-cs"/>
              </a:rPr>
              <a:t>and</a:t>
            </a:r>
            <a:r>
              <a:rPr lang="en-US" baseline="0">
                <a:latin typeface="Segoe"/>
              </a:rPr>
              <a:t> </a:t>
            </a:r>
            <a:r>
              <a:rPr lang="en-US" sz="1200" kern="1200">
                <a:solidFill>
                  <a:schemeClr val="tx1">
                    <a:tint val="75000"/>
                  </a:schemeClr>
                </a:solidFill>
                <a:latin typeface="Segoe"/>
                <a:ea typeface="+mn-ea"/>
                <a:cs typeface="+mn-cs"/>
              </a:rPr>
              <a:t>Secondary</a:t>
            </a:r>
            <a:r>
              <a:rPr lang="en-US" baseline="0">
                <a:latin typeface="Segoe"/>
              </a:rPr>
              <a:t> </a:t>
            </a:r>
            <a:r>
              <a:rPr lang="en-US" sz="1200" kern="1200">
                <a:solidFill>
                  <a:schemeClr val="tx1">
                    <a:tint val="75000"/>
                  </a:schemeClr>
                </a:solidFill>
                <a:latin typeface="Segoe"/>
                <a:ea typeface="+mn-ea"/>
                <a:cs typeface="+mn-cs"/>
              </a:rPr>
              <a:t>Education</a:t>
            </a:r>
          </a:p>
        </p:txBody>
      </p:sp>
    </p:spTree>
    <p:extLst>
      <p:ext uri="{BB962C8B-B14F-4D97-AF65-F5344CB8AC3E}">
        <p14:creationId xmlns:p14="http://schemas.microsoft.com/office/powerpoint/2010/main" val="149186692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_Section Header">
  <p:cSld name="3_Section Header"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31"/>
          <p:cNvSpPr/>
          <p:nvPr/>
        </p:nvSpPr>
        <p:spPr>
          <a:xfrm>
            <a:off x="-12192" y="-12192"/>
            <a:ext cx="12240768" cy="6876288"/>
          </a:xfrm>
          <a:custGeom>
            <a:avLst/>
            <a:gdLst/>
            <a:ahLst/>
            <a:cxnLst/>
            <a:rect l="l" t="t" r="r" b="b"/>
            <a:pathLst>
              <a:path w="12240768" h="6876288" extrusionOk="0">
                <a:moveTo>
                  <a:pt x="0" y="0"/>
                </a:moveTo>
                <a:lnTo>
                  <a:pt x="24384" y="6864096"/>
                </a:lnTo>
                <a:lnTo>
                  <a:pt x="4767072" y="6876288"/>
                </a:lnTo>
                <a:lnTo>
                  <a:pt x="12240768" y="6327648"/>
                </a:lnTo>
                <a:lnTo>
                  <a:pt x="12192000" y="12192"/>
                </a:lnTo>
                <a:lnTo>
                  <a:pt x="0" y="0"/>
                </a:lnTo>
                <a:close/>
              </a:path>
            </a:pathLst>
          </a:custGeom>
          <a:solidFill>
            <a:schemeClr val="lt1"/>
          </a:solidFill>
          <a:ln w="127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35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7" name="Google Shape;57;p31"/>
          <p:cNvSpPr txBox="1"/>
          <p:nvPr/>
        </p:nvSpPr>
        <p:spPr>
          <a:xfrm>
            <a:off x="11353800" y="6379287"/>
            <a:ext cx="565675" cy="3231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500" b="1">
                <a:solidFill>
                  <a:srgbClr val="8397E7"/>
                </a:solidFill>
                <a:latin typeface="Calibri"/>
                <a:ea typeface="Calibri"/>
                <a:cs typeface="Calibri"/>
                <a:sym typeface="Calibri"/>
              </a:rPr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 sz="1500" b="1">
              <a:solidFill>
                <a:srgbClr val="8397E7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58" name="Google Shape;58;p31" descr="Department of Elementary and Secondary Education Logo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46306" y="6025661"/>
            <a:ext cx="2857175" cy="81622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5618750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solidFill>
          <a:srgbClr val="4376B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785144" y="2130425"/>
            <a:ext cx="8492455" cy="1470025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4CC38585-9175-5F41-B983-E626A8B41D81}"/>
              </a:ext>
            </a:extLst>
          </p:cNvPr>
          <p:cNvSpPr/>
          <p:nvPr userDrawn="1"/>
        </p:nvSpPr>
        <p:spPr>
          <a:xfrm>
            <a:off x="0" y="0"/>
            <a:ext cx="12192000" cy="977549"/>
          </a:xfrm>
          <a:prstGeom prst="rect">
            <a:avLst/>
          </a:prstGeom>
          <a:solidFill>
            <a:srgbClr val="0133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57BF16A-46A2-2C4D-B679-429BA6325698}"/>
              </a:ext>
            </a:extLst>
          </p:cNvPr>
          <p:cNvSpPr txBox="1"/>
          <p:nvPr userDrawn="1"/>
        </p:nvSpPr>
        <p:spPr>
          <a:xfrm>
            <a:off x="1768625" y="173753"/>
            <a:ext cx="10423375" cy="64633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0" cap="none" spc="0" normalizeH="0" baseline="0" noProof="0">
                <a:ln w="12700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/>
                <a:uLnTx/>
                <a:uFillTx/>
              </a:rPr>
              <a:t>  Massachusetts Department of Public Health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B9E6C06E-03B8-7949-8144-A02BF1F0C7F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03511" y="0"/>
            <a:ext cx="1185447" cy="2487495"/>
          </a:xfrm>
          <a:prstGeom prst="rect">
            <a:avLst/>
          </a:prstGeom>
          <a:solidFill>
            <a:schemeClr val="bg1"/>
          </a:solidFill>
        </p:spPr>
      </p:pic>
    </p:spTree>
    <p:extLst>
      <p:ext uri="{BB962C8B-B14F-4D97-AF65-F5344CB8AC3E}">
        <p14:creationId xmlns:p14="http://schemas.microsoft.com/office/powerpoint/2010/main" val="39767537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BBA511-D1C1-7D28-DBA2-FA71D326B03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3AED123-D9E6-A734-A7EC-E4227D01FD1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AC60FE2-E8DE-DF5D-1391-1AAB8CDFE7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775B7E-693B-4734-9D38-96855399C350}" type="datetimeFigureOut">
              <a:rPr lang="en-US" smtClean="0"/>
              <a:t>12/8/25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8536686-681D-6EC8-95E7-35F9DA7E7A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1A44FC6-1ED7-7D22-935F-69611065DA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836F90-904F-4C1D-BF83-E383ED339B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12914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7EFC1E-7568-37CF-F478-86648266E5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6F85A14-8302-1623-57D3-023C09079DE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13EAEFB-B4C5-6A85-3730-9E84CF362B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775B7E-693B-4734-9D38-96855399C350}" type="datetimeFigureOut">
              <a:rPr lang="en-US" smtClean="0"/>
              <a:t>12/8/25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408B3A7-1AB6-ED3C-52B4-E59E03EB02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0B1676C-EFF0-39FD-75C4-564E0E6087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836F90-904F-4C1D-BF83-E383ED339B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4398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FAB3A6-CEAA-25C5-F914-7299B923B8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099926A-BBFA-A7D3-DA9A-DF83586CC81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DF74F48-699A-E450-DCC6-15ED4AA61C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775B7E-693B-4734-9D38-96855399C350}" type="datetimeFigureOut">
              <a:rPr lang="en-US" smtClean="0"/>
              <a:t>12/8/25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19483CB-2122-8AF6-8C61-987CE62CFA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CB5F84F-76E5-4674-2012-FFE5571D24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836F90-904F-4C1D-BF83-E383ED339B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02359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69A3B2-703A-5E8A-03EF-8697CDD581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A5BA748-F9D1-A289-EFBC-1A0F8B6D0AF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C3219EB-BCC7-561B-B1B8-FC4DAD66651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14196D1-90D9-AC6D-0C06-392829272F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775B7E-693B-4734-9D38-96855399C350}" type="datetimeFigureOut">
              <a:rPr lang="en-US" smtClean="0"/>
              <a:t>12/8/25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645C481-C80C-5E16-8A60-1A1B4A2A98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94390A9-FDD4-F147-0788-747114E564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836F90-904F-4C1D-BF83-E383ED339B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87765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28A25C-F479-3DB3-988F-811E219637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64EFA8D-588A-7979-AB03-71C6B484A82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8496C5B-DED7-226A-D351-CAF52E2F701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81CC169-0A90-320E-4C22-FAED52E9EE6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30199F5-54B0-7DD5-17F8-4F161052CE2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B73E584-72C9-ABF7-1EC5-69755211F2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775B7E-693B-4734-9D38-96855399C350}" type="datetimeFigureOut">
              <a:rPr lang="en-US" smtClean="0"/>
              <a:t>12/8/25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A87FCF0-BCD0-FB51-8708-1FB27E7DEE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B51748B-2B44-3228-DC24-477E3BBE13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836F90-904F-4C1D-BF83-E383ED339B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44147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AE4DA3-9202-52F4-7499-605186EBBD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F4B9B34-E3E2-EDD4-A029-E46523CCA9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775B7E-693B-4734-9D38-96855399C350}" type="datetimeFigureOut">
              <a:rPr lang="en-US" smtClean="0"/>
              <a:t>12/8/25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05EB00B-3628-E6AC-541F-1FDB829993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597BFF3-3646-5594-7448-B880C6C6AE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836F90-904F-4C1D-BF83-E383ED339B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64266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.xml"/><Relationship Id="rId3" Type="http://schemas.openxmlformats.org/officeDocument/2006/relationships/slideLayout" Target="../slideLayouts/slideLayout6.xml"/><Relationship Id="rId7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5.xml"/><Relationship Id="rId1" Type="http://schemas.openxmlformats.org/officeDocument/2006/relationships/slideLayout" Target="../slideLayouts/slideLayout4.xml"/><Relationship Id="rId6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4.xml"/><Relationship Id="rId5" Type="http://schemas.openxmlformats.org/officeDocument/2006/relationships/slideLayout" Target="../slideLayouts/slideLayout8.xml"/><Relationship Id="rId10" Type="http://schemas.openxmlformats.org/officeDocument/2006/relationships/slideLayout" Target="../slideLayouts/slideLayout13.xml"/><Relationship Id="rId4" Type="http://schemas.openxmlformats.org/officeDocument/2006/relationships/slideLayout" Target="../slideLayouts/slideLayout7.xml"/><Relationship Id="rId9" Type="http://schemas.openxmlformats.org/officeDocument/2006/relationships/slideLayout" Target="../slideLayouts/slideLayout1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17.xml"/><Relationship Id="rId7" Type="http://schemas.openxmlformats.org/officeDocument/2006/relationships/slideLayout" Target="../slideLayouts/slideLayout21.xml"/><Relationship Id="rId12" Type="http://schemas.openxmlformats.org/officeDocument/2006/relationships/slideLayout" Target="../slideLayouts/slideLayout26.xml"/><Relationship Id="rId2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5.xml"/><Relationship Id="rId6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25.xml"/><Relationship Id="rId5" Type="http://schemas.openxmlformats.org/officeDocument/2006/relationships/slideLayout" Target="../slideLayouts/slideLayout19.xml"/><Relationship Id="rId10" Type="http://schemas.openxmlformats.org/officeDocument/2006/relationships/slideLayout" Target="../slideLayouts/slideLayout24.xml"/><Relationship Id="rId4" Type="http://schemas.openxmlformats.org/officeDocument/2006/relationships/slideLayout" Target="../slideLayouts/slideLayout18.xml"/><Relationship Id="rId9" Type="http://schemas.openxmlformats.org/officeDocument/2006/relationships/slideLayout" Target="../slideLayouts/slideLayout23.xml"/><Relationship Id="rId14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0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101E840A-BCBE-4B40-B158-B16879D32C9F}"/>
              </a:ext>
            </a:extLst>
          </p:cNvPr>
          <p:cNvSpPr/>
          <p:nvPr userDrawn="1"/>
        </p:nvSpPr>
        <p:spPr>
          <a:xfrm>
            <a:off x="0" y="0"/>
            <a:ext cx="12192000" cy="977549"/>
          </a:xfrm>
          <a:prstGeom prst="rect">
            <a:avLst/>
          </a:prstGeom>
          <a:solidFill>
            <a:srgbClr val="4376B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92822" y="56524"/>
            <a:ext cx="10972800" cy="87465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BB607E6-0B1F-BB4A-9794-46A0CA431F4F}"/>
              </a:ext>
            </a:extLst>
          </p:cNvPr>
          <p:cNvSpPr/>
          <p:nvPr userDrawn="1"/>
        </p:nvSpPr>
        <p:spPr>
          <a:xfrm>
            <a:off x="0" y="6510528"/>
            <a:ext cx="12192000" cy="347472"/>
          </a:xfrm>
          <a:prstGeom prst="rect">
            <a:avLst/>
          </a:prstGeom>
          <a:solidFill>
            <a:srgbClr val="2A3C4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5AFA3409-650A-E04D-9C6C-C839AFCA4D9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756523" y="6492487"/>
            <a:ext cx="273641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>
                    <a:lumMod val="40000"/>
                    <a:lumOff val="60000"/>
                  </a:schemeClr>
                </a:solidFill>
              </a:defRPr>
            </a:lvl1pPr>
          </a:lstStyle>
          <a:p>
            <a:fld id="{CA49D0EE-DE7F-324B-A84C-F36708423CDB}" type="slidenum">
              <a:rPr lang="en-US" smtClean="0">
                <a:solidFill>
                  <a:srgbClr val="464646">
                    <a:lumMod val="40000"/>
                    <a:lumOff val="60000"/>
                  </a:srgbClr>
                </a:solidFill>
              </a:rPr>
              <a:pPr/>
              <a:t>‹#›</a:t>
            </a:fld>
            <a:endParaRPr lang="en-US">
              <a:solidFill>
                <a:srgbClr val="464646">
                  <a:lumMod val="40000"/>
                  <a:lumOff val="60000"/>
                </a:srgbClr>
              </a:solidFill>
            </a:endParaRPr>
          </a:p>
        </p:txBody>
      </p:sp>
      <p:sp>
        <p:nvSpPr>
          <p:cNvPr id="10" name="Footer Placeholder 3">
            <a:extLst>
              <a:ext uri="{FF2B5EF4-FFF2-40B4-BE49-F238E27FC236}">
                <a16:creationId xmlns:a16="http://schemas.microsoft.com/office/drawing/2014/main" id="{EF3A1742-1D21-6E49-B1F6-D58AC8A01F4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11133" y="6510528"/>
            <a:ext cx="3816488" cy="33832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>
                    <a:lumMod val="40000"/>
                    <a:lumOff val="60000"/>
                  </a:schemeClr>
                </a:solidFill>
              </a:defRPr>
            </a:lvl1pPr>
          </a:lstStyle>
          <a:p>
            <a:r>
              <a:rPr lang="en-US">
                <a:solidFill>
                  <a:srgbClr val="464646">
                    <a:lumMod val="40000"/>
                    <a:lumOff val="60000"/>
                  </a:srgbClr>
                </a:solidFill>
              </a:rPr>
              <a:t>Massachusetts Department of Public Health       mass.gov/dph</a:t>
            </a:r>
          </a:p>
        </p:txBody>
      </p:sp>
    </p:spTree>
    <p:extLst>
      <p:ext uri="{BB962C8B-B14F-4D97-AF65-F5344CB8AC3E}">
        <p14:creationId xmlns:p14="http://schemas.microsoft.com/office/powerpoint/2010/main" val="3319275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4" r:id="rId3"/>
  </p:sldLayoutIdLst>
  <p:hf hdr="0" ftr="0" dt="0"/>
  <p:txStyles>
    <p:titleStyle>
      <a:lvl1pPr algn="l" defTabSz="914400" rtl="0" eaLnBrk="1" latinLnBrk="0" hangingPunct="1">
        <a:spcBef>
          <a:spcPct val="0"/>
        </a:spcBef>
        <a:buNone/>
        <a:defRPr sz="44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3191103-BA53-5F24-69D2-13247F2C20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AFF2BB6-0170-3C0E-560D-96BE75EBC49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EE5E6C5-F384-1261-4FDF-F2C7C7C345E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0775B7E-693B-4734-9D38-96855399C350}" type="datetimeFigureOut">
              <a:rPr lang="en-US" smtClean="0"/>
              <a:t>12/8/25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ECDD31F-80C3-F2D7-C589-03C67606C95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88D1A0A-9249-92C8-BB92-1A0C1314BA7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9836F90-904F-4C1D-BF83-E383ED339B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62299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6" r:id="rId1"/>
    <p:sldLayoutId id="2147483667" r:id="rId2"/>
    <p:sldLayoutId id="2147483668" r:id="rId3"/>
    <p:sldLayoutId id="2147483669" r:id="rId4"/>
    <p:sldLayoutId id="2147483670" r:id="rId5"/>
    <p:sldLayoutId id="2147483671" r:id="rId6"/>
    <p:sldLayoutId id="2147483672" r:id="rId7"/>
    <p:sldLayoutId id="2147483673" r:id="rId8"/>
    <p:sldLayoutId id="2147483674" r:id="rId9"/>
    <p:sldLayoutId id="2147483675" r:id="rId10"/>
    <p:sldLayoutId id="2147483676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close-up of a blue and white rectangle&#10;&#10;Description automatically generated with medium confidence">
            <a:extLst>
              <a:ext uri="{FF2B5EF4-FFF2-40B4-BE49-F238E27FC236}">
                <a16:creationId xmlns:a16="http://schemas.microsoft.com/office/drawing/2014/main" id="{798CE026-D2F3-C172-A33A-A1429F11C515}"/>
              </a:ext>
            </a:extLst>
          </p:cNvPr>
          <p:cNvPicPr>
            <a:picLocks noChangeAspect="1"/>
          </p:cNvPicPr>
          <p:nvPr userDrawn="1"/>
        </p:nvPicPr>
        <p:blipFill>
          <a:blip r:embed="rId1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4F07E45-5358-D826-413C-524778517A7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2089013"/>
            <a:ext cx="10515600" cy="40879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Title Placeholder 8">
            <a:extLst>
              <a:ext uri="{FF2B5EF4-FFF2-40B4-BE49-F238E27FC236}">
                <a16:creationId xmlns:a16="http://schemas.microsoft.com/office/drawing/2014/main" id="{4B734709-A90C-544A-96B6-4BCE82CBBB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04285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800C52F-DC60-BE86-6751-7E45895AE1B5}"/>
              </a:ext>
            </a:extLst>
          </p:cNvPr>
          <p:cNvSpPr txBox="1"/>
          <p:nvPr userDrawn="1"/>
        </p:nvSpPr>
        <p:spPr>
          <a:xfrm>
            <a:off x="11353800" y="6379285"/>
            <a:ext cx="56567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B7E03E9B-E934-2C4D-ADCE-95F69DF73B50}" type="slidenum">
              <a:rPr lang="en-US" sz="2000" b="1" smtClean="0">
                <a:solidFill>
                  <a:srgbClr val="8397E7"/>
                </a:solidFill>
              </a:rPr>
              <a:pPr algn="ctr"/>
              <a:t>‹#›</a:t>
            </a:fld>
            <a:endParaRPr lang="en-US" sz="2000" b="1">
              <a:solidFill>
                <a:srgbClr val="8397E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47941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  <p:sldLayoutId id="2147483681" r:id="rId4"/>
    <p:sldLayoutId id="2147483682" r:id="rId5"/>
    <p:sldLayoutId id="2147483683" r:id="rId6"/>
    <p:sldLayoutId id="2147483684" r:id="rId7"/>
    <p:sldLayoutId id="2147483685" r:id="rId8"/>
    <p:sldLayoutId id="2147483686" r:id="rId9"/>
    <p:sldLayoutId id="2147483687" r:id="rId10"/>
    <p:sldLayoutId id="2147483688" r:id="rId11"/>
    <p:sldLayoutId id="2147483689" r:id="rId12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 spc="-150">
          <a:solidFill>
            <a:schemeClr val="bg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hyperlink" Target="mailto:madelyn.m.goskoski@mass.gov" TargetMode="Externa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mailto:madelyn.m.goskoski@mass.gov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023144" y="2191589"/>
            <a:ext cx="8370536" cy="3623584"/>
          </a:xfrm>
        </p:spPr>
        <p:txBody>
          <a:bodyPr>
            <a:noAutofit/>
          </a:bodyPr>
          <a:lstStyle/>
          <a:p>
            <a:r>
              <a:rPr lang="en-US" sz="3600">
                <a:solidFill>
                  <a:schemeClr val="bg1"/>
                </a:solidFill>
                <a:cs typeface="Arial"/>
              </a:rPr>
              <a:t>DPH PANDAS/PANS Advisory Council</a:t>
            </a:r>
            <a:br>
              <a:rPr lang="en-US" sz="3600">
                <a:cs typeface="Arial" panose="020B0604020202020204" pitchFamily="34" charset="0"/>
              </a:rPr>
            </a:br>
            <a:br>
              <a:rPr lang="en-US" sz="3200">
                <a:cs typeface="Arial" panose="020B0604020202020204" pitchFamily="34" charset="0"/>
              </a:rPr>
            </a:br>
            <a:br>
              <a:rPr lang="en-US" sz="3200">
                <a:cs typeface="Arial" panose="020B0604020202020204" pitchFamily="34" charset="0"/>
              </a:rPr>
            </a:br>
            <a:r>
              <a:rPr lang="en-US" sz="3200">
                <a:solidFill>
                  <a:schemeClr val="bg1"/>
                </a:solidFill>
                <a:cs typeface="Arial"/>
              </a:rPr>
              <a:t>May 14, 2025</a:t>
            </a:r>
            <a:br>
              <a:rPr lang="en-US" sz="3200">
                <a:cs typeface="Arial" panose="020B0604020202020204" pitchFamily="34" charset="0"/>
              </a:rPr>
            </a:br>
            <a:r>
              <a:rPr lang="en-US" sz="3200">
                <a:solidFill>
                  <a:schemeClr val="bg1"/>
                </a:solidFill>
                <a:cs typeface="Arial"/>
              </a:rPr>
              <a:t>4:00 – 6:00 PM</a:t>
            </a:r>
            <a:br>
              <a:rPr lang="en-US" sz="3200">
                <a:cs typeface="Arial" panose="020B0604020202020204" pitchFamily="34" charset="0"/>
              </a:rPr>
            </a:br>
            <a:br>
              <a:rPr lang="en-US" sz="3200">
                <a:cs typeface="Arial" panose="020B0604020202020204" pitchFamily="34" charset="0"/>
              </a:rPr>
            </a:br>
            <a:r>
              <a:rPr lang="en-US" sz="3200" i="1">
                <a:solidFill>
                  <a:srgbClr val="FFFF00"/>
                </a:solidFill>
                <a:cs typeface="Arial"/>
              </a:rPr>
              <a:t>Please stand by. The meeting will begin shortly. </a:t>
            </a:r>
            <a:endParaRPr lang="en-US" sz="3600" i="1">
              <a:solidFill>
                <a:srgbClr val="FFFF00"/>
              </a:solidFill>
              <a:cs typeface="Arial" panose="020B0604020202020204" pitchFamily="34" charset="0"/>
            </a:endParaRPr>
          </a:p>
        </p:txBody>
      </p:sp>
      <p:sp>
        <p:nvSpPr>
          <p:cNvPr id="3" name="Title 1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/>
          </p:cNvSpPr>
          <p:nvPr/>
        </p:nvSpPr>
        <p:spPr>
          <a:xfrm>
            <a:off x="601132" y="3979342"/>
            <a:ext cx="7842223" cy="25336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en-US" altLang="en-US" sz="2000" b="0">
              <a:solidFill>
                <a:schemeClr val="bg1"/>
              </a:solidFill>
              <a:latin typeface="+mn-lt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4200210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33B5A2F-AFD9-4997-D500-C2A2C2CE39D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67B31E-3D58-016D-D4E1-83B11AF688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solidFill>
                  <a:schemeClr val="bg1"/>
                </a:solidFill>
                <a:ea typeface="Calibri"/>
                <a:cs typeface="Calibri"/>
              </a:rPr>
              <a:t>Discussion: Website Update</a:t>
            </a:r>
            <a:endParaRPr lang="en-US">
              <a:solidFill>
                <a:schemeClr val="bg1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1456175-7756-3652-CD9D-07490AD3698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US">
                <a:solidFill>
                  <a:srgbClr val="000000"/>
                </a:solidFill>
              </a:rPr>
              <a:t>Please review your information under "PANDAS/PANS Advisory Council Members" tab on the website </a:t>
            </a:r>
            <a:endParaRPr lang="en-US">
              <a:solidFill>
                <a:srgbClr val="000000"/>
              </a:solidFill>
              <a:ea typeface="Calibri"/>
              <a:cs typeface="Calibri"/>
            </a:endParaRPr>
          </a:p>
          <a:p>
            <a:pPr lvl="1"/>
            <a:r>
              <a:rPr lang="en-US">
                <a:ea typeface="Calibri"/>
                <a:cs typeface="Calibri"/>
              </a:rPr>
              <a:t>If any information is incorrect or outdated, please email all changes to </a:t>
            </a:r>
            <a:r>
              <a:rPr lang="en-US">
                <a:ea typeface="Calibri"/>
                <a:cs typeface="Calibri"/>
                <a:hlinkClick r:id="rId2"/>
              </a:rPr>
              <a:t>madelyn.m.goskoski@mass.gov</a:t>
            </a:r>
            <a:r>
              <a:rPr lang="en-US">
                <a:ea typeface="Calibri"/>
                <a:cs typeface="Calibri"/>
              </a:rPr>
              <a:t> </a:t>
            </a:r>
          </a:p>
          <a:p>
            <a:endParaRPr lang="en-US">
              <a:ea typeface="Calibri"/>
              <a:cs typeface="Calibri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20262D9-1FAD-D99B-6887-72917BF3852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CA49D0EE-DE7F-324B-A84C-F36708423CDB}" type="slidenum">
              <a:rPr lang="en-US" smtClean="0">
                <a:solidFill>
                  <a:srgbClr val="464646">
                    <a:lumMod val="40000"/>
                    <a:lumOff val="60000"/>
                  </a:srgbClr>
                </a:solidFill>
              </a:rPr>
              <a:pPr/>
              <a:t>10</a:t>
            </a:fld>
            <a:endParaRPr lang="en-US">
              <a:solidFill>
                <a:srgbClr val="464646">
                  <a:lumMod val="40000"/>
                  <a:lumOff val="6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930875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411DD2C-28CF-E1F5-A51E-3BFE145DD16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CA49D0EE-DE7F-324B-A84C-F36708423CDB}" type="slidenum">
              <a:rPr lang="en-US" smtClean="0">
                <a:solidFill>
                  <a:srgbClr val="464646">
                    <a:lumMod val="40000"/>
                    <a:lumOff val="60000"/>
                  </a:srgbClr>
                </a:solidFill>
              </a:rPr>
              <a:pPr/>
              <a:t>11</a:t>
            </a:fld>
            <a:endParaRPr lang="en-US">
              <a:solidFill>
                <a:srgbClr val="464646">
                  <a:lumMod val="40000"/>
                  <a:lumOff val="60000"/>
                </a:srgbClr>
              </a:solidFill>
            </a:endParaRPr>
          </a:p>
        </p:txBody>
      </p:sp>
      <p:pic>
        <p:nvPicPr>
          <p:cNvPr id="7" name="Picture 6" descr="A picture with a young boy on a horse with a fox and the quote &quot;We have such a very long way to go, sighed the boy. Yes, said the horse, but look how far we've come.&quot; - Charlie Mackesy">
            <a:extLst>
              <a:ext uri="{FF2B5EF4-FFF2-40B4-BE49-F238E27FC236}">
                <a16:creationId xmlns:a16="http://schemas.microsoft.com/office/drawing/2014/main" id="{97CFFECA-642A-FABF-5485-F839DD47339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2451" y="1479373"/>
            <a:ext cx="4290178" cy="4351074"/>
          </a:xfrm>
          <a:prstGeom prst="rect">
            <a:avLst/>
          </a:prstGeom>
        </p:spPr>
      </p:pic>
      <p:pic>
        <p:nvPicPr>
          <p:cNvPr id="6" name="Picture 5" descr="A picture of a young boy walking with a horse and fox with a quote that says &quot;just take this step, the horizon will look after itself.&quot;">
            <a:extLst>
              <a:ext uri="{FF2B5EF4-FFF2-40B4-BE49-F238E27FC236}">
                <a16:creationId xmlns:a16="http://schemas.microsoft.com/office/drawing/2014/main" id="{6BD91EE2-95CA-17C0-E665-ABA10FC77DD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41519" y="1289346"/>
            <a:ext cx="4725116" cy="4703461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A851C8E-48F6-F9EB-E923-B8F9015C3ADB}"/>
              </a:ext>
            </a:extLst>
          </p:cNvPr>
          <p:cNvSpPr>
            <a:spLocks noGrp="1"/>
          </p:cNvSpPr>
          <p:nvPr>
            <p:ph idx="1"/>
          </p:nvPr>
        </p:nvSpPr>
        <p:spPr>
          <a:xfrm rot="20945484">
            <a:off x="3363105" y="2435515"/>
            <a:ext cx="5117941" cy="1805914"/>
          </a:xfrm>
          <a:solidFill>
            <a:schemeClr val="accent1">
              <a:lumMod val="20000"/>
              <a:lumOff val="80000"/>
            </a:schemeClr>
          </a:solidFill>
        </p:spPr>
        <p:txBody>
          <a:bodyPr vert="horz" lIns="91440" tIns="45720" rIns="91440" bIns="45720" rtlCol="0" anchor="ctr">
            <a:normAutofit/>
          </a:bodyPr>
          <a:lstStyle/>
          <a:p>
            <a:pPr marL="0" indent="0" algn="ctr">
              <a:buNone/>
            </a:pPr>
            <a:r>
              <a:rPr lang="en-US" sz="7200" dirty="0">
                <a:latin typeface="Dreaming Outloud Script Pro"/>
                <a:ea typeface="Calibri"/>
                <a:cs typeface="Calibri"/>
              </a:rPr>
              <a:t>Thank You!</a:t>
            </a:r>
            <a:endParaRPr lang="en-US" dirty="0">
              <a:latin typeface="Dreaming Outloud Script Pro"/>
              <a:cs typeface="Dreaming Outloud Script Pro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3303B02-F425-BC57-DACA-2E66206837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solidFill>
                  <a:schemeClr val="bg1"/>
                </a:solidFill>
                <a:ea typeface="Calibri"/>
                <a:cs typeface="Calibri"/>
              </a:rPr>
              <a:t>DPH Update</a:t>
            </a:r>
            <a:endParaRPr lang="en-US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999903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0D4AE30-0A4D-C2FA-5DA2-764D2CC5717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F9C360-BAB3-049A-BBB3-F2CDAC4B9B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>
                <a:solidFill>
                  <a:schemeClr val="bg1"/>
                </a:solidFill>
                <a:ea typeface="Calibri"/>
                <a:cs typeface="Calibri"/>
              </a:rPr>
              <a:t>Vote on 2024 Annual Report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B685FEA-CF4F-C6FE-8F60-89744B0E9D3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>
                <a:ea typeface="Calibri"/>
                <a:cs typeface="Calibri"/>
              </a:rPr>
              <a:t>Next Steps </a:t>
            </a:r>
          </a:p>
          <a:p>
            <a:pPr lvl="1"/>
            <a:r>
              <a:rPr lang="en-US" dirty="0">
                <a:ea typeface="Calibri"/>
                <a:cs typeface="Calibri"/>
              </a:rPr>
              <a:t>Are there any updates from the writing group?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EE60AF3-4C1A-0B59-F5D3-EA805715A74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CA49D0EE-DE7F-324B-A84C-F36708423CDB}" type="slidenum">
              <a:rPr lang="en-US" smtClean="0">
                <a:solidFill>
                  <a:srgbClr val="464646">
                    <a:lumMod val="40000"/>
                    <a:lumOff val="60000"/>
                  </a:srgbClr>
                </a:solidFill>
              </a:rPr>
              <a:pPr/>
              <a:t>12</a:t>
            </a:fld>
            <a:endParaRPr lang="en-US">
              <a:solidFill>
                <a:srgbClr val="464646">
                  <a:lumMod val="40000"/>
                  <a:lumOff val="6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96577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292381-2FD3-4DD5-BBC9-0944AB891E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solidFill>
                  <a:schemeClr val="bg1"/>
                </a:solidFill>
              </a:rPr>
              <a:t>Next Steps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D7273F9-7657-4CFC-9371-7072A86299B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2822" y="1166018"/>
            <a:ext cx="11325200" cy="5115605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Fourth Meeting of 2025!</a:t>
            </a:r>
          </a:p>
          <a:p>
            <a:pPr lvl="1"/>
            <a:r>
              <a:rPr lang="en-US" b="1">
                <a:solidFill>
                  <a:schemeClr val="accent1"/>
                </a:solidFill>
                <a:cs typeface="Calibri"/>
              </a:rPr>
              <a:t>Wednesday, July 9th, 2025, 4-6 PM</a:t>
            </a:r>
            <a:endParaRPr lang="en-US" b="1">
              <a:solidFill>
                <a:schemeClr val="accent1"/>
              </a:solidFill>
              <a:ea typeface="Calibri"/>
              <a:cs typeface="Calibri"/>
            </a:endParaRPr>
          </a:p>
          <a:p>
            <a:pPr lvl="1"/>
            <a:r>
              <a:rPr lang="en-US">
                <a:cs typeface="Calibri"/>
              </a:rPr>
              <a:t>Future meetings via Zoom </a:t>
            </a:r>
            <a:endParaRPr lang="en-US">
              <a:ea typeface="Calibri"/>
              <a:cs typeface="Calibri"/>
            </a:endParaRPr>
          </a:p>
          <a:p>
            <a:pPr lvl="2"/>
            <a:r>
              <a:rPr lang="en-US">
                <a:cs typeface="Calibri"/>
              </a:rPr>
              <a:t>If you need help, please email Maddy </a:t>
            </a:r>
            <a:r>
              <a:rPr lang="en-US" err="1">
                <a:cs typeface="Calibri"/>
              </a:rPr>
              <a:t>Goskoski</a:t>
            </a:r>
            <a:r>
              <a:rPr lang="en-US">
                <a:cs typeface="Calibri"/>
              </a:rPr>
              <a:t> at </a:t>
            </a:r>
            <a:r>
              <a:rPr lang="en-US">
                <a:cs typeface="Calibri"/>
                <a:hlinkClick r:id="rId3"/>
              </a:rPr>
              <a:t>madelyn.m.goskoski@mass.gov</a:t>
            </a:r>
            <a:r>
              <a:rPr lang="en-US">
                <a:cs typeface="Calibri"/>
              </a:rPr>
              <a:t> in advance who will find assistance. </a:t>
            </a:r>
            <a:br>
              <a:rPr lang="en-US"/>
            </a:br>
            <a:r>
              <a:rPr lang="en-US"/>
              <a:t> </a:t>
            </a:r>
            <a:endParaRPr lang="en-US">
              <a:cs typeface="Calibri"/>
            </a:endParaRPr>
          </a:p>
          <a:p>
            <a:r>
              <a:rPr lang="en-US"/>
              <a:t>Next steps:</a:t>
            </a:r>
            <a:endParaRPr lang="en-US">
              <a:cs typeface="Calibri"/>
            </a:endParaRPr>
          </a:p>
          <a:p>
            <a:pPr lvl="1"/>
            <a:r>
              <a:rPr lang="en-US">
                <a:cs typeface="Calibri"/>
              </a:rPr>
              <a:t>Email </a:t>
            </a:r>
            <a:r>
              <a:rPr lang="en-US">
                <a:ea typeface="+mn-lt"/>
                <a:cs typeface="+mn-lt"/>
                <a:hlinkClick r:id="rId3"/>
              </a:rPr>
              <a:t>madelyn.m.goskoski@mass.gov</a:t>
            </a:r>
            <a:r>
              <a:rPr lang="en-US">
                <a:cs typeface="Calibri"/>
              </a:rPr>
              <a:t> to get on the July agenda </a:t>
            </a:r>
            <a:endParaRPr lang="en-US">
              <a:ea typeface="Calibri"/>
              <a:cs typeface="Calibri"/>
            </a:endParaRPr>
          </a:p>
          <a:p>
            <a:pPr lvl="1"/>
            <a:r>
              <a:rPr lang="en-US">
                <a:ea typeface="Calibri"/>
                <a:cs typeface="Calibri"/>
              </a:rPr>
              <a:t>Anything else?</a:t>
            </a:r>
          </a:p>
          <a:p>
            <a:pPr lvl="1"/>
            <a:r>
              <a:rPr lang="en-US">
                <a:ea typeface="Calibri"/>
                <a:cs typeface="Calibri"/>
              </a:rPr>
              <a:t>Vote to Adjourn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B278276-E431-4453-8CDB-F4DA24DDD34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CA49D0EE-DE7F-324B-A84C-F36708423CDB}" type="slidenum">
              <a:rPr lang="en-US" smtClean="0">
                <a:solidFill>
                  <a:srgbClr val="464646">
                    <a:lumMod val="40000"/>
                    <a:lumOff val="60000"/>
                  </a:srgbClr>
                </a:solidFill>
              </a:rPr>
              <a:pPr/>
              <a:t>13</a:t>
            </a:fld>
            <a:endParaRPr lang="en-US">
              <a:solidFill>
                <a:srgbClr val="464646">
                  <a:lumMod val="40000"/>
                  <a:lumOff val="60000"/>
                </a:srgbClr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F02BC16-F3AF-0DAB-CBB4-6DEBF75ED5D1}"/>
              </a:ext>
            </a:extLst>
          </p:cNvPr>
          <p:cNvSpPr txBox="1"/>
          <p:nvPr/>
        </p:nvSpPr>
        <p:spPr>
          <a:xfrm>
            <a:off x="11750040" y="6125446"/>
            <a:ext cx="1005839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US"/>
              <a:t>EG</a:t>
            </a:r>
          </a:p>
        </p:txBody>
      </p:sp>
    </p:spTree>
    <p:extLst>
      <p:ext uri="{BB962C8B-B14F-4D97-AF65-F5344CB8AC3E}">
        <p14:creationId xmlns:p14="http://schemas.microsoft.com/office/powerpoint/2010/main" val="267016944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CBC7AD-616A-43C1-9E96-57229059C5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solidFill>
                  <a:schemeClr val="bg1"/>
                </a:solidFill>
              </a:rPr>
              <a:t>Motion to Adjourn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C6EF17D-4329-4DC2-93D6-9DD534E8FB3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3895" y="1195754"/>
            <a:ext cx="11188505" cy="4930409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en-US" sz="2400"/>
          </a:p>
          <a:p>
            <a:pPr marL="0" indent="0" algn="ctr">
              <a:buNone/>
            </a:pPr>
            <a:endParaRPr lang="en-US" sz="2400"/>
          </a:p>
          <a:p>
            <a:pPr marL="0" indent="0" algn="ctr">
              <a:buNone/>
            </a:pPr>
            <a:endParaRPr lang="en-US" sz="2400"/>
          </a:p>
          <a:p>
            <a:pPr marL="0" indent="0" algn="ctr">
              <a:buNone/>
            </a:pPr>
            <a:r>
              <a:rPr lang="en-US" sz="8800"/>
              <a:t>Thank You!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B2E6922-8692-437B-95E2-E7D11F66D8B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CA49D0EE-DE7F-324B-A84C-F36708423CDB}" type="slidenum">
              <a:rPr lang="en-US" smtClean="0">
                <a:solidFill>
                  <a:srgbClr val="464646">
                    <a:lumMod val="40000"/>
                    <a:lumOff val="60000"/>
                  </a:srgbClr>
                </a:solidFill>
              </a:rPr>
              <a:pPr/>
              <a:t>14</a:t>
            </a:fld>
            <a:endParaRPr lang="en-US">
              <a:solidFill>
                <a:srgbClr val="464646">
                  <a:lumMod val="40000"/>
                  <a:lumOff val="6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283722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6D78C6-1898-4BA6-8FA3-AFCE8029C8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>
                <a:solidFill>
                  <a:schemeClr val="bg1"/>
                </a:solidFill>
                <a:cs typeface="Calibri"/>
              </a:rPr>
              <a:t>Agenda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E682BC7-329C-459C-9C0F-0F7777C0489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2822" y="1600200"/>
            <a:ext cx="10972800" cy="4525963"/>
          </a:xfrm>
        </p:spPr>
        <p:txBody>
          <a:bodyPr vert="horz" lIns="91440" tIns="45720" rIns="91440" bIns="45720" rtlCol="0" anchor="t">
            <a:normAutofit fontScale="85000" lnSpcReduction="20000"/>
          </a:bodyPr>
          <a:lstStyle/>
          <a:p>
            <a:r>
              <a:rPr lang="en-US" u="sng" dirty="0">
                <a:ea typeface="+mn-lt"/>
                <a:cs typeface="+mn-lt"/>
              </a:rPr>
              <a:t>Welcome:</a:t>
            </a:r>
            <a:r>
              <a:rPr lang="en-US" dirty="0">
                <a:ea typeface="+mn-lt"/>
                <a:cs typeface="+mn-lt"/>
              </a:rPr>
              <a:t> Roll Call &amp; Vote to Approve 3/12/2025 Minutes </a:t>
            </a:r>
          </a:p>
          <a:p>
            <a:r>
              <a:rPr lang="en-US" u="sng" dirty="0">
                <a:ea typeface="+mn-lt"/>
                <a:cs typeface="+mn-lt"/>
              </a:rPr>
              <a:t>Announcements:</a:t>
            </a:r>
            <a:r>
              <a:rPr lang="en-US" dirty="0">
                <a:ea typeface="+mn-lt"/>
                <a:cs typeface="+mn-lt"/>
              </a:rPr>
              <a:t> General &amp; Housekeeping </a:t>
            </a:r>
          </a:p>
          <a:p>
            <a:r>
              <a:rPr lang="en-US" u="sng" dirty="0">
                <a:ea typeface="+mn-lt"/>
                <a:cs typeface="+mn-lt"/>
              </a:rPr>
              <a:t>Guest Speaker:</a:t>
            </a:r>
            <a:r>
              <a:rPr lang="en-US" dirty="0">
                <a:ea typeface="+mn-lt"/>
                <a:cs typeface="+mn-lt"/>
              </a:rPr>
              <a:t> Laney Bruner-</a:t>
            </a:r>
            <a:r>
              <a:rPr lang="en-US" dirty="0" err="1">
                <a:ea typeface="+mn-lt"/>
                <a:cs typeface="+mn-lt"/>
              </a:rPr>
              <a:t>Canhoto</a:t>
            </a:r>
            <a:r>
              <a:rPr lang="en-US" dirty="0">
                <a:ea typeface="+mn-lt"/>
                <a:cs typeface="+mn-lt"/>
              </a:rPr>
              <a:t>, Assistant Commissioner, Department of Developmental Services</a:t>
            </a:r>
          </a:p>
          <a:p>
            <a:r>
              <a:rPr lang="en-US" u="sng" dirty="0">
                <a:ea typeface="+mn-lt"/>
                <a:cs typeface="+mn-lt"/>
              </a:rPr>
              <a:t>Discussion:</a:t>
            </a:r>
            <a:r>
              <a:rPr lang="en-US" dirty="0">
                <a:ea typeface="+mn-lt"/>
                <a:cs typeface="+mn-lt"/>
              </a:rPr>
              <a:t> Reflection of DDS </a:t>
            </a:r>
          </a:p>
          <a:p>
            <a:r>
              <a:rPr lang="en-US" u="sng" dirty="0">
                <a:ea typeface="+mn-lt"/>
                <a:cs typeface="+mn-lt"/>
              </a:rPr>
              <a:t>Discussion:</a:t>
            </a:r>
            <a:r>
              <a:rPr lang="en-US" dirty="0">
                <a:ea typeface="+mn-lt"/>
                <a:cs typeface="+mn-lt"/>
              </a:rPr>
              <a:t> Website Update</a:t>
            </a:r>
          </a:p>
          <a:p>
            <a:r>
              <a:rPr lang="en-US" u="sng" dirty="0">
                <a:ea typeface="+mn-lt"/>
                <a:cs typeface="+mn-lt"/>
              </a:rPr>
              <a:t>Update:</a:t>
            </a:r>
            <a:r>
              <a:rPr lang="en-US" dirty="0">
                <a:ea typeface="+mn-lt"/>
                <a:cs typeface="+mn-lt"/>
              </a:rPr>
              <a:t> DPH </a:t>
            </a:r>
          </a:p>
          <a:p>
            <a:r>
              <a:rPr lang="en-US" u="sng" dirty="0">
                <a:ea typeface="+mn-lt"/>
                <a:cs typeface="+mn-lt"/>
              </a:rPr>
              <a:t>Discussion:</a:t>
            </a:r>
            <a:r>
              <a:rPr lang="en-US" dirty="0">
                <a:ea typeface="+mn-lt"/>
                <a:cs typeface="+mn-lt"/>
              </a:rPr>
              <a:t> 2024 Annual Report Next Steps </a:t>
            </a:r>
          </a:p>
          <a:p>
            <a:r>
              <a:rPr lang="en-US" u="sng" dirty="0">
                <a:ea typeface="+mn-lt"/>
                <a:cs typeface="+mn-lt"/>
              </a:rPr>
              <a:t>Wrap Up:</a:t>
            </a:r>
            <a:r>
              <a:rPr lang="en-US" dirty="0">
                <a:ea typeface="+mn-lt"/>
                <a:cs typeface="+mn-lt"/>
              </a:rPr>
              <a:t> Next Steps </a:t>
            </a:r>
          </a:p>
          <a:p>
            <a:r>
              <a:rPr lang="en-US" u="sng" dirty="0">
                <a:ea typeface="+mn-lt"/>
                <a:cs typeface="+mn-lt"/>
              </a:rPr>
              <a:t>Next Meeting:</a:t>
            </a:r>
            <a:r>
              <a:rPr lang="en-US" dirty="0">
                <a:ea typeface="+mn-lt"/>
                <a:cs typeface="+mn-lt"/>
              </a:rPr>
              <a:t> Wednesday, July 9th, 2025, 4-6PM </a:t>
            </a:r>
          </a:p>
          <a:p>
            <a:r>
              <a:rPr lang="en-US" u="sng" dirty="0">
                <a:ea typeface="+mn-lt"/>
                <a:cs typeface="+mn-lt"/>
              </a:rPr>
              <a:t>Vote:</a:t>
            </a:r>
            <a:r>
              <a:rPr lang="en-US" dirty="0">
                <a:ea typeface="+mn-lt"/>
                <a:cs typeface="+mn-lt"/>
              </a:rPr>
              <a:t> Adjourn</a:t>
            </a:r>
          </a:p>
          <a:p>
            <a:pPr marL="0" indent="0">
              <a:buNone/>
            </a:pPr>
            <a:endParaRPr lang="en-US" dirty="0">
              <a:ea typeface="Calibri"/>
              <a:cs typeface="Calibri"/>
            </a:endParaRPr>
          </a:p>
          <a:p>
            <a:endParaRPr lang="en-US" dirty="0">
              <a:ea typeface="Calibri"/>
              <a:cs typeface="Calibri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F6E9342-AD96-457F-B0BE-0BD14E6BED8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CA49D0EE-DE7F-324B-A84C-F36708423CDB}" type="slidenum">
              <a:rPr lang="en-US" smtClean="0">
                <a:solidFill>
                  <a:srgbClr val="464646">
                    <a:lumMod val="40000"/>
                    <a:lumOff val="60000"/>
                  </a:srgbClr>
                </a:solidFill>
              </a:rPr>
              <a:pPr/>
              <a:t>2</a:t>
            </a:fld>
            <a:endParaRPr lang="en-US">
              <a:solidFill>
                <a:srgbClr val="464646">
                  <a:lumMod val="40000"/>
                  <a:lumOff val="60000"/>
                </a:srgbClr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3F0963B-2D31-DE11-7F6B-729CBAEAAE85}"/>
              </a:ext>
            </a:extLst>
          </p:cNvPr>
          <p:cNvSpPr txBox="1"/>
          <p:nvPr/>
        </p:nvSpPr>
        <p:spPr>
          <a:xfrm>
            <a:off x="11750040" y="6125446"/>
            <a:ext cx="1005839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US"/>
              <a:t>EG</a:t>
            </a:r>
          </a:p>
        </p:txBody>
      </p:sp>
    </p:spTree>
    <p:extLst>
      <p:ext uri="{BB962C8B-B14F-4D97-AF65-F5344CB8AC3E}">
        <p14:creationId xmlns:p14="http://schemas.microsoft.com/office/powerpoint/2010/main" val="79887816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6D78C6-1898-4BA6-8FA3-AFCE8029C8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>
                <a:solidFill>
                  <a:schemeClr val="bg1"/>
                </a:solidFill>
              </a:rPr>
              <a:t>Opening Roll Call &amp; Vote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E682BC7-329C-459C-9C0F-0F7777C0489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US" sz="3600"/>
              <a:t>Attendance </a:t>
            </a:r>
            <a:r>
              <a:rPr lang="en-US" sz="3600" b="1">
                <a:solidFill>
                  <a:schemeClr val="accent1"/>
                </a:solidFill>
              </a:rPr>
              <a:t>roll call</a:t>
            </a:r>
          </a:p>
          <a:p>
            <a:r>
              <a:rPr lang="en-US" sz="3600" b="1">
                <a:solidFill>
                  <a:schemeClr val="accent1"/>
                </a:solidFill>
              </a:rPr>
              <a:t>Vote</a:t>
            </a:r>
            <a:r>
              <a:rPr lang="en-US" sz="3600"/>
              <a:t> to approve Meeting Minutes (March 12, 2025)</a:t>
            </a:r>
            <a:endParaRPr lang="en-US" sz="3600">
              <a:cs typeface="Calibri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F6E9342-AD96-457F-B0BE-0BD14E6BED8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CA49D0EE-DE7F-324B-A84C-F36708423CDB}" type="slidenum">
              <a:rPr lang="en-US" smtClean="0">
                <a:solidFill>
                  <a:srgbClr val="464646">
                    <a:lumMod val="40000"/>
                    <a:lumOff val="60000"/>
                  </a:srgbClr>
                </a:solidFill>
              </a:rPr>
              <a:pPr/>
              <a:t>3</a:t>
            </a:fld>
            <a:endParaRPr lang="en-US">
              <a:solidFill>
                <a:srgbClr val="464646">
                  <a:lumMod val="40000"/>
                  <a:lumOff val="60000"/>
                </a:srgbClr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3F0963B-2D31-DE11-7F6B-729CBAEAAE85}"/>
              </a:ext>
            </a:extLst>
          </p:cNvPr>
          <p:cNvSpPr txBox="1"/>
          <p:nvPr/>
        </p:nvSpPr>
        <p:spPr>
          <a:xfrm>
            <a:off x="11750040" y="6125446"/>
            <a:ext cx="1005839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US"/>
              <a:t>EG</a:t>
            </a:r>
          </a:p>
        </p:txBody>
      </p:sp>
    </p:spTree>
    <p:extLst>
      <p:ext uri="{BB962C8B-B14F-4D97-AF65-F5344CB8AC3E}">
        <p14:creationId xmlns:p14="http://schemas.microsoft.com/office/powerpoint/2010/main" val="250114386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52E24A-F905-4B7A-92F8-C47680EBF7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solidFill>
                  <a:schemeClr val="bg1"/>
                </a:solidFill>
              </a:rPr>
              <a:t>Meeting Rules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35D1594-F6EC-454F-B196-1D724D563AC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2822" y="1167605"/>
            <a:ext cx="10972800" cy="4863326"/>
          </a:xfrm>
        </p:spPr>
        <p:txBody>
          <a:bodyPr vert="horz" lIns="91440" tIns="45720" rIns="91440" bIns="45720" rtlCol="0" anchor="t">
            <a:normAutofit lnSpcReduction="10000"/>
          </a:bodyPr>
          <a:lstStyle/>
          <a:p>
            <a:r>
              <a:rPr lang="en-US"/>
              <a:t>Open Meeting Law applies:</a:t>
            </a:r>
          </a:p>
          <a:p>
            <a:pPr lvl="1"/>
            <a:r>
              <a:rPr lang="en-US"/>
              <a:t>Chat function disabled </a:t>
            </a:r>
          </a:p>
          <a:p>
            <a:pPr lvl="1"/>
            <a:r>
              <a:rPr lang="en-US"/>
              <a:t>Texting, emails, etc. are public records</a:t>
            </a:r>
            <a:endParaRPr lang="en-US">
              <a:cs typeface="Calibri"/>
            </a:endParaRPr>
          </a:p>
          <a:p>
            <a:pPr lvl="1"/>
            <a:r>
              <a:rPr lang="en-US"/>
              <a:t>Council member attendance taken to establish quorum</a:t>
            </a:r>
            <a:endParaRPr lang="en-US">
              <a:cs typeface="Calibri"/>
            </a:endParaRPr>
          </a:p>
          <a:p>
            <a:r>
              <a:rPr lang="en-US"/>
              <a:t>Agenda pre-planned</a:t>
            </a:r>
          </a:p>
          <a:p>
            <a:r>
              <a:rPr lang="en-US"/>
              <a:t>Cameras on during the meetings </a:t>
            </a:r>
          </a:p>
          <a:p>
            <a:r>
              <a:rPr lang="en-US"/>
              <a:t>Mute your mic unless you are speaking </a:t>
            </a:r>
          </a:p>
          <a:p>
            <a:r>
              <a:rPr lang="en-US"/>
              <a:t>Meeting not recorded</a:t>
            </a:r>
          </a:p>
          <a:p>
            <a:r>
              <a:rPr lang="en-US"/>
              <a:t>“Raise your Hand” option to speak</a:t>
            </a:r>
          </a:p>
          <a:p>
            <a:endParaRPr lang="en-US"/>
          </a:p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1921FE1-45E1-43AC-8FA7-DE88211FB38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CA49D0EE-DE7F-324B-A84C-F36708423CDB}" type="slidenum">
              <a:rPr lang="en-US" smtClean="0">
                <a:solidFill>
                  <a:srgbClr val="464646">
                    <a:lumMod val="40000"/>
                    <a:lumOff val="60000"/>
                  </a:srgbClr>
                </a:solidFill>
              </a:rPr>
              <a:pPr/>
              <a:t>4</a:t>
            </a:fld>
            <a:endParaRPr lang="en-US">
              <a:solidFill>
                <a:srgbClr val="464646">
                  <a:lumMod val="40000"/>
                  <a:lumOff val="60000"/>
                </a:srgbClr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F9CDAA3-5942-FB09-0672-A7E1C8F4B4CC}"/>
              </a:ext>
            </a:extLst>
          </p:cNvPr>
          <p:cNvSpPr txBox="1"/>
          <p:nvPr/>
        </p:nvSpPr>
        <p:spPr>
          <a:xfrm>
            <a:off x="11750040" y="6125446"/>
            <a:ext cx="1005839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US"/>
              <a:t>EG</a:t>
            </a:r>
          </a:p>
        </p:txBody>
      </p:sp>
    </p:spTree>
    <p:extLst>
      <p:ext uri="{BB962C8B-B14F-4D97-AF65-F5344CB8AC3E}">
        <p14:creationId xmlns:p14="http://schemas.microsoft.com/office/powerpoint/2010/main" val="415714521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6D78C6-1898-4BA6-8FA3-AFCE8029C8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>
                <a:solidFill>
                  <a:schemeClr val="bg1"/>
                </a:solidFill>
              </a:rPr>
              <a:t>Statutory Authority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E682BC7-329C-459C-9C0F-0F7777C0489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en-US" sz="3600" b="1">
                <a:solidFill>
                  <a:srgbClr val="0070C0"/>
                </a:solidFill>
              </a:rPr>
              <a:t>Section 26 of Chapter 260 of the Acts of 2020</a:t>
            </a:r>
            <a:r>
              <a:rPr lang="en-US" sz="3600"/>
              <a:t>, or the Health Care Omnibus bill establishes a special advisory council, chaired by the Commissioner of the Department of Public Health, or his designee, to </a:t>
            </a:r>
            <a:r>
              <a:rPr lang="en-US" sz="3600">
                <a:solidFill>
                  <a:srgbClr val="0070C0"/>
                </a:solidFill>
              </a:rPr>
              <a:t>advise the commissioner on research, diagnosis, treatment and education </a:t>
            </a:r>
            <a:r>
              <a:rPr lang="en-US" sz="3600"/>
              <a:t>relating to pediatric autoimmune neuropsychiatric disorder associated with streptococcal infections and pediatric acute neuropsychiatric syndrome (PANDAS/PANS).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F6E9342-AD96-457F-B0BE-0BD14E6BED8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CA49D0EE-DE7F-324B-A84C-F36708423CDB}" type="slidenum">
              <a:rPr lang="en-US" smtClean="0">
                <a:solidFill>
                  <a:srgbClr val="464646">
                    <a:lumMod val="40000"/>
                    <a:lumOff val="60000"/>
                  </a:srgbClr>
                </a:solidFill>
              </a:rPr>
              <a:pPr/>
              <a:t>5</a:t>
            </a:fld>
            <a:endParaRPr lang="en-US">
              <a:solidFill>
                <a:srgbClr val="464646">
                  <a:lumMod val="40000"/>
                  <a:lumOff val="60000"/>
                </a:srgbClr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96C8C09-A43A-D774-DE01-70B1C343805D}"/>
              </a:ext>
            </a:extLst>
          </p:cNvPr>
          <p:cNvSpPr txBox="1"/>
          <p:nvPr/>
        </p:nvSpPr>
        <p:spPr>
          <a:xfrm>
            <a:off x="11750040" y="6125446"/>
            <a:ext cx="1005839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US"/>
              <a:t>EG</a:t>
            </a:r>
          </a:p>
        </p:txBody>
      </p:sp>
    </p:spTree>
    <p:extLst>
      <p:ext uri="{BB962C8B-B14F-4D97-AF65-F5344CB8AC3E}">
        <p14:creationId xmlns:p14="http://schemas.microsoft.com/office/powerpoint/2010/main" val="323293055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C2B5BD-FA13-4471-8CFC-04B8ABC0B5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>
                <a:solidFill>
                  <a:schemeClr val="bg1"/>
                </a:solidFill>
              </a:rPr>
              <a:t>Aim statement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4E2E261-7A78-454C-971E-A0ED0447A4E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3828" y="1326823"/>
            <a:ext cx="10972800" cy="4941599"/>
          </a:xfrm>
        </p:spPr>
        <p:txBody>
          <a:bodyPr vert="horz" lIns="91440" tIns="45720" rIns="91440" bIns="45720" rtlCol="0" anchor="t">
            <a:normAutofit fontScale="70000" lnSpcReduction="20000"/>
          </a:bodyPr>
          <a:lstStyle/>
          <a:p>
            <a:pPr>
              <a:buNone/>
            </a:pPr>
            <a:r>
              <a:rPr lang="en-US">
                <a:ea typeface="+mn-lt"/>
                <a:cs typeface="+mn-lt"/>
              </a:rPr>
              <a:t>The DPH PANDAS/PANS Advisory Council aims to </a:t>
            </a:r>
            <a:r>
              <a:rPr lang="en-US" b="1">
                <a:solidFill>
                  <a:schemeClr val="accent1"/>
                </a:solidFill>
                <a:ea typeface="+mn-lt"/>
                <a:cs typeface="+mn-lt"/>
              </a:rPr>
              <a:t>advise the DPH Commissioner on research, diagnosis, treatment, and education</a:t>
            </a:r>
            <a:r>
              <a:rPr lang="en-US">
                <a:ea typeface="+mn-lt"/>
                <a:cs typeface="+mn-lt"/>
              </a:rPr>
              <a:t> relating to pediatric autoimmune neuropsychiatric discovered associated with streptococcal infections and pediatric acute neuropsychiatric syndrome (</a:t>
            </a:r>
            <a:r>
              <a:rPr lang="en-US" b="1">
                <a:solidFill>
                  <a:schemeClr val="accent1"/>
                </a:solidFill>
                <a:ea typeface="+mn-lt"/>
                <a:cs typeface="+mn-lt"/>
              </a:rPr>
              <a:t>PANDAS/PANS</a:t>
            </a:r>
            <a:r>
              <a:rPr lang="en-US">
                <a:ea typeface="+mn-lt"/>
                <a:cs typeface="+mn-lt"/>
              </a:rPr>
              <a:t>).</a:t>
            </a:r>
          </a:p>
          <a:p>
            <a:pPr>
              <a:buNone/>
            </a:pPr>
            <a:endParaRPr lang="en-US">
              <a:ea typeface="+mn-lt"/>
              <a:cs typeface="+mn-lt"/>
            </a:endParaRPr>
          </a:p>
          <a:p>
            <a:pPr>
              <a:buNone/>
            </a:pPr>
            <a:r>
              <a:rPr lang="en-US">
                <a:ea typeface="+mn-lt"/>
                <a:cs typeface="+mn-lt"/>
              </a:rPr>
              <a:t>The Advisory Council will </a:t>
            </a:r>
            <a:r>
              <a:rPr lang="en-US" b="1">
                <a:solidFill>
                  <a:schemeClr val="accent1"/>
                </a:solidFill>
                <a:ea typeface="+mn-lt"/>
                <a:cs typeface="+mn-lt"/>
              </a:rPr>
              <a:t>issue a report to the general court annually with recommendations</a:t>
            </a:r>
            <a:r>
              <a:rPr lang="en-US">
                <a:ea typeface="+mn-lt"/>
                <a:cs typeface="+mn-lt"/>
              </a:rPr>
              <a:t> concerning:</a:t>
            </a:r>
          </a:p>
          <a:p>
            <a:r>
              <a:rPr lang="en-US" b="1">
                <a:solidFill>
                  <a:schemeClr val="accent1"/>
                </a:solidFill>
                <a:ea typeface="+mn-lt"/>
                <a:cs typeface="+mn-lt"/>
              </a:rPr>
              <a:t>Practice guidelines for the diagnosis and treatment</a:t>
            </a:r>
            <a:r>
              <a:rPr lang="en-US">
                <a:ea typeface="+mn-lt"/>
                <a:cs typeface="+mn-lt"/>
              </a:rPr>
              <a:t> of the disorder and syndrome;</a:t>
            </a:r>
          </a:p>
          <a:p>
            <a:r>
              <a:rPr lang="en-US">
                <a:ea typeface="+mn-lt"/>
                <a:cs typeface="+mn-lt"/>
              </a:rPr>
              <a:t>Development of </a:t>
            </a:r>
            <a:r>
              <a:rPr lang="en-US" b="1">
                <a:solidFill>
                  <a:schemeClr val="accent1"/>
                </a:solidFill>
                <a:ea typeface="+mn-lt"/>
                <a:cs typeface="+mn-lt"/>
              </a:rPr>
              <a:t>screening protocols</a:t>
            </a:r>
            <a:r>
              <a:rPr lang="en-US">
                <a:ea typeface="+mn-lt"/>
                <a:cs typeface="+mn-lt"/>
              </a:rPr>
              <a:t>;</a:t>
            </a:r>
          </a:p>
          <a:p>
            <a:r>
              <a:rPr lang="en-US" b="1">
                <a:solidFill>
                  <a:schemeClr val="accent1"/>
                </a:solidFill>
                <a:ea typeface="+mn-lt"/>
                <a:cs typeface="+mn-lt"/>
              </a:rPr>
              <a:t>Mechanisms to increase clinical awareness and education</a:t>
            </a:r>
            <a:r>
              <a:rPr lang="en-US">
                <a:ea typeface="+mn-lt"/>
                <a:cs typeface="+mn-lt"/>
              </a:rPr>
              <a:t> regarding the disorder and syndrome among physicians, including pediatricians, school-based health centers and providers of mental health services;</a:t>
            </a:r>
          </a:p>
          <a:p>
            <a:r>
              <a:rPr lang="en-US" b="1">
                <a:solidFill>
                  <a:schemeClr val="accent1"/>
                </a:solidFill>
                <a:ea typeface="+mn-lt"/>
                <a:cs typeface="+mn-lt"/>
              </a:rPr>
              <a:t>Outreach to educators and parents to increase awareness</a:t>
            </a:r>
            <a:r>
              <a:rPr lang="en-US">
                <a:ea typeface="+mn-lt"/>
                <a:cs typeface="+mn-lt"/>
              </a:rPr>
              <a:t> of the disorder and syndrome; and</a:t>
            </a:r>
          </a:p>
          <a:p>
            <a:r>
              <a:rPr lang="en-US" b="1">
                <a:solidFill>
                  <a:schemeClr val="accent1"/>
                </a:solidFill>
                <a:ea typeface="+mn-lt"/>
                <a:cs typeface="+mn-lt"/>
              </a:rPr>
              <a:t>Development of a network of volunteer experts </a:t>
            </a:r>
            <a:r>
              <a:rPr lang="en-US">
                <a:ea typeface="+mn-lt"/>
                <a:cs typeface="+mn-lt"/>
              </a:rPr>
              <a:t>on the diagnosis and treatment of the disorder and syndrome. (From Section 26 of Chapter 260 of the Acts of 2020).</a:t>
            </a:r>
            <a:endParaRPr lang="en-US">
              <a:cs typeface="Calibri"/>
            </a:endParaRPr>
          </a:p>
          <a:p>
            <a:pPr marL="0" indent="0">
              <a:buNone/>
            </a:pPr>
            <a:endParaRPr lang="en-US">
              <a:highlight>
                <a:srgbClr val="FFFF00"/>
              </a:highlight>
              <a:cs typeface="Calibri"/>
            </a:endParaRPr>
          </a:p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0058176-5106-4077-A9A8-82004187D87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CA49D0EE-DE7F-324B-A84C-F36708423CDB}" type="slidenum">
              <a:rPr lang="en-US" smtClean="0">
                <a:solidFill>
                  <a:srgbClr val="464646">
                    <a:lumMod val="40000"/>
                    <a:lumOff val="60000"/>
                  </a:srgbClr>
                </a:solidFill>
              </a:rPr>
              <a:pPr/>
              <a:t>6</a:t>
            </a:fld>
            <a:endParaRPr lang="en-US">
              <a:solidFill>
                <a:srgbClr val="464646">
                  <a:lumMod val="40000"/>
                  <a:lumOff val="60000"/>
                </a:srgbClr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7FB8119-A6C3-12B5-2CAB-5605CD9A07E3}"/>
              </a:ext>
            </a:extLst>
          </p:cNvPr>
          <p:cNvSpPr txBox="1"/>
          <p:nvPr/>
        </p:nvSpPr>
        <p:spPr>
          <a:xfrm>
            <a:off x="11750040" y="6125446"/>
            <a:ext cx="1005839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US"/>
              <a:t>EG</a:t>
            </a:r>
          </a:p>
        </p:txBody>
      </p:sp>
    </p:spTree>
    <p:extLst>
      <p:ext uri="{BB962C8B-B14F-4D97-AF65-F5344CB8AC3E}">
        <p14:creationId xmlns:p14="http://schemas.microsoft.com/office/powerpoint/2010/main" val="259233441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044232-DF49-7DF7-ACB9-499C4849FC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solidFill>
                  <a:schemeClr val="bg1"/>
                </a:solidFill>
              </a:rPr>
              <a:t>General Announcements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4E09E45-5D55-9681-C8EF-32E501705CC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US">
                <a:cs typeface="Calibri"/>
              </a:rPr>
              <a:t>Does anyone have any announcements?</a:t>
            </a:r>
          </a:p>
          <a:p>
            <a:pPr marL="457200" lvl="1" indent="0">
              <a:buNone/>
            </a:pPr>
            <a:endParaRPr lang="en-US">
              <a:ea typeface="Calibri"/>
              <a:cs typeface="Calibri"/>
            </a:endParaRPr>
          </a:p>
          <a:p>
            <a:endParaRPr lang="en-US">
              <a:cs typeface="Calibri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E8C5EF3-9402-795B-7C1E-358A1FD3C49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CA49D0EE-DE7F-324B-A84C-F36708423CDB}" type="slidenum">
              <a:rPr lang="en-US" smtClean="0">
                <a:solidFill>
                  <a:srgbClr val="464646">
                    <a:lumMod val="40000"/>
                    <a:lumOff val="60000"/>
                  </a:srgbClr>
                </a:solidFill>
              </a:rPr>
              <a:pPr/>
              <a:t>7</a:t>
            </a:fld>
            <a:endParaRPr lang="en-US">
              <a:solidFill>
                <a:srgbClr val="464646">
                  <a:lumMod val="40000"/>
                  <a:lumOff val="60000"/>
                </a:srgbClr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9626949-1AC9-02EC-913F-2F8C23D4930A}"/>
              </a:ext>
            </a:extLst>
          </p:cNvPr>
          <p:cNvSpPr txBox="1"/>
          <p:nvPr/>
        </p:nvSpPr>
        <p:spPr>
          <a:xfrm>
            <a:off x="11365230" y="6123155"/>
            <a:ext cx="1005839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US"/>
              <a:t>JV/SG</a:t>
            </a:r>
          </a:p>
        </p:txBody>
      </p:sp>
    </p:spTree>
    <p:extLst>
      <p:ext uri="{BB962C8B-B14F-4D97-AF65-F5344CB8AC3E}">
        <p14:creationId xmlns:p14="http://schemas.microsoft.com/office/powerpoint/2010/main" val="198349610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0F5C3D-71BA-5090-2FBB-31DCC20CE6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>
                <a:solidFill>
                  <a:srgbClr val="FFFFFF"/>
                </a:solidFill>
                <a:ea typeface="Calibri"/>
                <a:cs typeface="Calibri"/>
              </a:rPr>
              <a:t>Department of Developmental Services, DDS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C2245DA-9AEE-9A68-B2A9-F18A3BD0244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6477" y="1298212"/>
            <a:ext cx="11525898" cy="4817802"/>
          </a:xfrm>
        </p:spPr>
        <p:txBody>
          <a:bodyPr vert="horz" lIns="91440" tIns="45720" rIns="91440" bIns="45720" rtlCol="0" anchor="t">
            <a:noAutofit/>
          </a:bodyPr>
          <a:lstStyle/>
          <a:p>
            <a:pPr>
              <a:buNone/>
            </a:pPr>
            <a:endParaRPr lang="en-US" sz="1400">
              <a:latin typeface="Aptos"/>
              <a:ea typeface="Calibri"/>
              <a:cs typeface="Calibri"/>
            </a:endParaRPr>
          </a:p>
          <a:p>
            <a:r>
              <a:rPr lang="en-US" sz="2400" dirty="0">
                <a:latin typeface="Calibri"/>
                <a:ea typeface="Calibri"/>
                <a:cs typeface="Calibri"/>
              </a:rPr>
              <a:t>Laney Bruner-</a:t>
            </a:r>
            <a:r>
              <a:rPr lang="en-US" sz="2400" dirty="0" err="1">
                <a:latin typeface="Calibri"/>
                <a:ea typeface="Calibri"/>
                <a:cs typeface="Calibri"/>
              </a:rPr>
              <a:t>Canhoto</a:t>
            </a:r>
            <a:r>
              <a:rPr lang="en-US" sz="2400">
                <a:latin typeface="Calibri"/>
                <a:ea typeface="Calibri"/>
                <a:cs typeface="Calibri"/>
              </a:rPr>
              <a:t>, Assistant Commissioner, Department of Developmental Services</a:t>
            </a:r>
            <a:endParaRPr lang="en-US" sz="2400">
              <a:ea typeface="Calibri"/>
              <a:cs typeface="Calibri"/>
            </a:endParaRPr>
          </a:p>
          <a:p>
            <a:pPr>
              <a:buNone/>
            </a:pPr>
            <a:endParaRPr lang="en-US" sz="1400">
              <a:latin typeface="Aptos"/>
              <a:ea typeface="Calibri"/>
              <a:cs typeface="Calibri"/>
            </a:endParaRPr>
          </a:p>
          <a:p>
            <a:pPr>
              <a:spcBef>
                <a:spcPts val="20"/>
              </a:spcBef>
            </a:pPr>
            <a:r>
              <a:rPr lang="en-US" sz="2400">
                <a:ea typeface="Calibri"/>
                <a:cs typeface="Calibri"/>
              </a:rPr>
              <a:t>Discussion Format</a:t>
            </a:r>
          </a:p>
          <a:p>
            <a:pPr lvl="1">
              <a:spcBef>
                <a:spcPts val="20"/>
              </a:spcBef>
            </a:pPr>
            <a:r>
              <a:rPr lang="en-US" sz="2400">
                <a:ea typeface="Calibri"/>
                <a:cs typeface="Calibri"/>
              </a:rPr>
              <a:t>15 minutes: DDS presentation</a:t>
            </a:r>
          </a:p>
          <a:p>
            <a:pPr lvl="1">
              <a:spcBef>
                <a:spcPts val="20"/>
              </a:spcBef>
            </a:pPr>
            <a:r>
              <a:rPr lang="en-US" sz="2400">
                <a:ea typeface="Calibri"/>
                <a:cs typeface="Calibri"/>
              </a:rPr>
              <a:t>30 minutes: Questions &amp; Answers</a:t>
            </a:r>
          </a:p>
          <a:p>
            <a:pPr lvl="1">
              <a:spcBef>
                <a:spcPts val="20"/>
              </a:spcBef>
            </a:pPr>
            <a:endParaRPr lang="en-US" sz="2400">
              <a:ea typeface="Calibri"/>
              <a:cs typeface="Calibri"/>
            </a:endParaRPr>
          </a:p>
          <a:p>
            <a:pPr marL="457200" lvl="1" indent="0">
              <a:spcBef>
                <a:spcPts val="20"/>
              </a:spcBef>
              <a:buNone/>
            </a:pPr>
            <a:endParaRPr lang="en-US" sz="2400">
              <a:ea typeface="Calibri"/>
              <a:cs typeface="Calibri"/>
            </a:endParaRPr>
          </a:p>
          <a:p>
            <a:pPr>
              <a:spcBef>
                <a:spcPts val="20"/>
              </a:spcBef>
            </a:pPr>
            <a:r>
              <a:rPr lang="en-US" sz="2400">
                <a:ea typeface="Calibri"/>
                <a:cs typeface="Calibri"/>
              </a:rPr>
              <a:t>Update your name and role in Zoom for our speakers </a:t>
            </a:r>
          </a:p>
          <a:p>
            <a:pPr>
              <a:spcBef>
                <a:spcPts val="20"/>
              </a:spcBef>
            </a:pPr>
            <a:r>
              <a:rPr lang="en-US" sz="2400">
                <a:ea typeface="Calibri"/>
                <a:cs typeface="Calibri"/>
              </a:rPr>
              <a:t>Raise hand</a:t>
            </a:r>
          </a:p>
          <a:p>
            <a:pPr>
              <a:spcBef>
                <a:spcPts val="20"/>
              </a:spcBef>
            </a:pPr>
            <a:r>
              <a:rPr lang="en-US" sz="2400">
                <a:cs typeface="Calibri"/>
              </a:rPr>
              <a:t>Presentation and Q&amp;A will end promptly by 5 pm</a:t>
            </a:r>
            <a:endParaRPr lang="en-US" sz="2400">
              <a:ea typeface="Calibri"/>
              <a:cs typeface="Calibri"/>
            </a:endParaRPr>
          </a:p>
          <a:p>
            <a:pPr>
              <a:spcBef>
                <a:spcPts val="20"/>
              </a:spcBef>
            </a:pPr>
            <a:r>
              <a:rPr lang="en-US" sz="2400">
                <a:ea typeface="Calibri"/>
                <a:cs typeface="Calibri"/>
              </a:rPr>
              <a:t>Be mindful of the space and time you are taking </a:t>
            </a:r>
          </a:p>
          <a:p>
            <a:pPr>
              <a:spcBef>
                <a:spcPts val="20"/>
              </a:spcBef>
            </a:pPr>
            <a:r>
              <a:rPr lang="en-US" sz="2400">
                <a:ea typeface="Calibri"/>
                <a:cs typeface="Calibri"/>
              </a:rPr>
              <a:t>Foster an open discussion focused on group learning and problem solving</a:t>
            </a:r>
            <a:endParaRPr lang="en-US" dirty="0"/>
          </a:p>
          <a:p>
            <a:pPr marL="457200" lvl="1" indent="0">
              <a:buNone/>
            </a:pPr>
            <a:endParaRPr lang="en-US" sz="2400">
              <a:ea typeface="Calibri"/>
              <a:cs typeface="Calibri"/>
            </a:endParaRPr>
          </a:p>
          <a:p>
            <a:pPr lvl="1"/>
            <a:endParaRPr lang="en-US" sz="2400">
              <a:cs typeface="Calibri"/>
            </a:endParaRPr>
          </a:p>
          <a:p>
            <a:pPr marL="0" indent="0">
              <a:buNone/>
            </a:pPr>
            <a:endParaRPr lang="en-US" sz="2800">
              <a:ea typeface="Calibri"/>
              <a:cs typeface="Calibri"/>
            </a:endParaRPr>
          </a:p>
          <a:p>
            <a:pPr marL="0" indent="0">
              <a:buNone/>
            </a:pPr>
            <a:endParaRPr lang="en-US">
              <a:ea typeface="Calibri"/>
              <a:cs typeface="Calibri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4D8F798-3022-C6C0-1C7A-A5014515D7E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CA49D0EE-DE7F-324B-A84C-F36708423CDB}" type="slidenum">
              <a:rPr lang="en-US" smtClean="0">
                <a:solidFill>
                  <a:srgbClr val="464646">
                    <a:lumMod val="40000"/>
                    <a:lumOff val="60000"/>
                  </a:srgbClr>
                </a:solidFill>
              </a:rPr>
              <a:pPr/>
              <a:t>8</a:t>
            </a:fld>
            <a:endParaRPr lang="en-US">
              <a:solidFill>
                <a:srgbClr val="464646">
                  <a:lumMod val="40000"/>
                  <a:lumOff val="60000"/>
                </a:srgbClr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EADA085-969D-C780-E25F-942DBD293A16}"/>
              </a:ext>
            </a:extLst>
          </p:cNvPr>
          <p:cNvSpPr txBox="1"/>
          <p:nvPr/>
        </p:nvSpPr>
        <p:spPr>
          <a:xfrm>
            <a:off x="11492937" y="6124659"/>
            <a:ext cx="1005839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US"/>
              <a:t>JV/SG</a:t>
            </a:r>
          </a:p>
        </p:txBody>
      </p:sp>
    </p:spTree>
    <p:extLst>
      <p:ext uri="{BB962C8B-B14F-4D97-AF65-F5344CB8AC3E}">
        <p14:creationId xmlns:p14="http://schemas.microsoft.com/office/powerpoint/2010/main" val="333127726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72A2EF-AA4A-A242-F9DA-DF1F452B30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solidFill>
                  <a:schemeClr val="bg1"/>
                </a:solidFill>
                <a:ea typeface="Calibri"/>
                <a:cs typeface="Calibri"/>
              </a:rPr>
              <a:t>Discussion: </a:t>
            </a:r>
            <a:r>
              <a:rPr lang="en-US" dirty="0">
                <a:solidFill>
                  <a:schemeClr val="bg1"/>
                </a:solidFill>
                <a:ea typeface="Calibri"/>
                <a:cs typeface="Calibri"/>
              </a:rPr>
              <a:t>Reflection on DDS</a:t>
            </a:r>
            <a:endParaRPr lang="en-US">
              <a:solidFill>
                <a:schemeClr val="bg1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86DC668-BCCF-4D27-76BA-C09D00D7BDE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pPr>
              <a:spcBef>
                <a:spcPts val="1400"/>
              </a:spcBef>
            </a:pPr>
            <a:r>
              <a:rPr lang="en-US" baseline="0" dirty="0">
                <a:latin typeface="Calibri"/>
                <a:ea typeface="Arial"/>
                <a:cs typeface="Arial"/>
              </a:rPr>
              <a:t>Related to the 2023 &amp; 2024 reports, did the speaker share anything: </a:t>
            </a:r>
            <a:endParaRPr lang="en-US" dirty="0">
              <a:latin typeface="Calibri"/>
              <a:ea typeface="Calibri"/>
              <a:cs typeface="Calibri"/>
            </a:endParaRPr>
          </a:p>
          <a:p>
            <a:pPr lvl="1">
              <a:spcBef>
                <a:spcPts val="1400"/>
              </a:spcBef>
            </a:pPr>
            <a:r>
              <a:rPr lang="en-US" baseline="0" dirty="0">
                <a:latin typeface="Calibri"/>
                <a:ea typeface="Arial"/>
                <a:cs typeface="Arial"/>
              </a:rPr>
              <a:t>That supports it?</a:t>
            </a:r>
            <a:r>
              <a:rPr lang="en-US" dirty="0">
                <a:latin typeface="Calibri"/>
                <a:ea typeface="Arial"/>
                <a:cs typeface="Arial"/>
              </a:rPr>
              <a:t>​</a:t>
            </a:r>
            <a:endParaRPr lang="en-US" dirty="0">
              <a:latin typeface="Calibri"/>
              <a:ea typeface="Calibri"/>
              <a:cs typeface="Calibri"/>
            </a:endParaRPr>
          </a:p>
          <a:p>
            <a:pPr lvl="1">
              <a:spcBef>
                <a:spcPts val="1400"/>
              </a:spcBef>
            </a:pPr>
            <a:r>
              <a:rPr lang="en-US" baseline="0" dirty="0">
                <a:latin typeface="Calibri"/>
                <a:ea typeface="Arial"/>
                <a:cs typeface="Arial"/>
              </a:rPr>
              <a:t>That contradicts it?</a:t>
            </a:r>
            <a:r>
              <a:rPr lang="en-US" dirty="0">
                <a:latin typeface="Calibri"/>
                <a:ea typeface="Arial"/>
                <a:cs typeface="Arial"/>
              </a:rPr>
              <a:t>​</a:t>
            </a:r>
            <a:endParaRPr lang="en-US" dirty="0">
              <a:latin typeface="Calibri"/>
              <a:ea typeface="Calibri"/>
              <a:cs typeface="Calibri"/>
            </a:endParaRPr>
          </a:p>
          <a:p>
            <a:pPr marL="0" indent="0" rtl="0">
              <a:lnSpc>
                <a:spcPts val="1875"/>
              </a:lnSpc>
              <a:buNone/>
            </a:pPr>
            <a:endParaRPr lang="en-US" dirty="0">
              <a:latin typeface="Calibri"/>
              <a:ea typeface="Arial"/>
              <a:cs typeface="Arial"/>
            </a:endParaRPr>
          </a:p>
          <a:p>
            <a:pPr marL="228600" lvl="0" indent="-228600" rtl="0">
              <a:lnSpc>
                <a:spcPts val="1875"/>
              </a:lnSpc>
              <a:buFont typeface=""/>
              <a:buChar char="•"/>
            </a:pPr>
            <a:r>
              <a:rPr lang="en-US" baseline="0" dirty="0">
                <a:latin typeface="Calibri"/>
                <a:ea typeface="Arial"/>
                <a:cs typeface="Arial"/>
              </a:rPr>
              <a:t>Do you have follow-up questions for DDS? </a:t>
            </a:r>
            <a:r>
              <a:rPr lang="en-US" dirty="0">
                <a:latin typeface="Calibri"/>
                <a:ea typeface="Arial"/>
                <a:cs typeface="Arial"/>
              </a:rPr>
              <a:t>​</a:t>
            </a:r>
          </a:p>
          <a:p>
            <a:pPr marL="228600" lvl="1" indent="-228600">
              <a:buFont typeface=""/>
              <a:buChar char="•"/>
            </a:pPr>
            <a:endParaRPr lang="en-US" dirty="0">
              <a:latin typeface="Arial"/>
              <a:ea typeface="Arial"/>
              <a:cs typeface="Arial"/>
            </a:endParaRPr>
          </a:p>
          <a:p>
            <a:pPr marL="228600" lvl="0" indent="-228600" rtl="0">
              <a:lnSpc>
                <a:spcPts val="1875"/>
              </a:lnSpc>
              <a:buFont typeface=""/>
              <a:buChar char="•"/>
            </a:pPr>
            <a:r>
              <a:rPr lang="en-US" baseline="0" dirty="0">
                <a:latin typeface="Calibri"/>
                <a:ea typeface="Arial"/>
                <a:cs typeface="Arial"/>
              </a:rPr>
              <a:t>Do you have any recommendations for the next report yet? </a:t>
            </a:r>
            <a:endParaRPr lang="en-US" dirty="0">
              <a:ea typeface="Calibri"/>
              <a:cs typeface="Calibri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64B7AD7-2927-EEB5-1793-3AA2A8CC75E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CA49D0EE-DE7F-324B-A84C-F36708423CDB}" type="slidenum">
              <a:rPr lang="en-US" smtClean="0">
                <a:solidFill>
                  <a:srgbClr val="464646">
                    <a:lumMod val="40000"/>
                    <a:lumOff val="60000"/>
                  </a:srgbClr>
                </a:solidFill>
              </a:rPr>
              <a:pPr/>
              <a:t>9</a:t>
            </a:fld>
            <a:endParaRPr lang="en-US">
              <a:solidFill>
                <a:srgbClr val="464646">
                  <a:lumMod val="40000"/>
                  <a:lumOff val="6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6874495"/>
      </p:ext>
    </p:extLst>
  </p:cSld>
  <p:clrMapOvr>
    <a:masterClrMapping/>
  </p:clrMapOvr>
</p:sld>
</file>

<file path=ppt/theme/theme1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ESE_Template" id="{8B1FC134-3306-8949-8EE6-54D8D1A68082}" vid="{D023F173-81C9-6C41-B8A8-A9E8365AC245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09bc02a0-1bd8-43ac-9b2b-ec81f331de42" xsi:nil="true"/>
    <lcf76f155ced4ddcb4097134ff3c332f xmlns="08471969-c5b6-418d-a1af-62affa6aa652">
      <Terms xmlns="http://schemas.microsoft.com/office/infopath/2007/PartnerControls"/>
    </lcf76f155ced4ddcb4097134ff3c332f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BA7411FBA9A5C488201D43F66581705" ma:contentTypeVersion="16" ma:contentTypeDescription="Create a new document." ma:contentTypeScope="" ma:versionID="aa1db3b155172a15b9f9f6fe3010d583">
  <xsd:schema xmlns:xsd="http://www.w3.org/2001/XMLSchema" xmlns:xs="http://www.w3.org/2001/XMLSchema" xmlns:p="http://schemas.microsoft.com/office/2006/metadata/properties" xmlns:ns2="08471969-c5b6-418d-a1af-62affa6aa652" xmlns:ns3="09bc02a0-1bd8-43ac-9b2b-ec81f331de42" targetNamespace="http://schemas.microsoft.com/office/2006/metadata/properties" ma:root="true" ma:fieldsID="84b71b56960899b3cae21493ac904dff" ns2:_="" ns3:_="">
    <xsd:import namespace="08471969-c5b6-418d-a1af-62affa6aa652"/>
    <xsd:import namespace="09bc02a0-1bd8-43ac-9b2b-ec81f331de42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LengthInSeconds" minOccurs="0"/>
                <xsd:element ref="ns3:SharedWithUsers" minOccurs="0"/>
                <xsd:element ref="ns3:SharedWithDetail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lcf76f155ced4ddcb4097134ff3c332f" minOccurs="0"/>
                <xsd:element ref="ns3:TaxCatchAll" minOccurs="0"/>
                <xsd:element ref="ns2:MediaServiceLocation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8471969-c5b6-418d-a1af-62affa6aa652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LengthInSeconds" ma:index="12" nillable="true" ma:displayName="MediaLengthInSeconds" ma:hidden="true" ma:internalName="MediaLengthInSeconds" ma:readOnly="true">
      <xsd:simpleType>
        <xsd:restriction base="dms:Unknown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lcf76f155ced4ddcb4097134ff3c332f" ma:index="19" nillable="true" ma:taxonomy="true" ma:internalName="lcf76f155ced4ddcb4097134ff3c332f" ma:taxonomyFieldName="MediaServiceImageTags" ma:displayName="Image Tags" ma:readOnly="false" ma:fieldId="{5cf76f15-5ced-4ddc-b409-7134ff3c332f}" ma:taxonomyMulti="true" ma:sspId="9f123c60-6d59-4beb-a46f-4c7d903a1f29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Location" ma:index="21" nillable="true" ma:displayName="Location" ma:internalName="MediaServiceLocation" ma:readOnly="true">
      <xsd:simpleType>
        <xsd:restriction base="dms:Text"/>
      </xsd:simpleType>
    </xsd:element>
    <xsd:element name="MediaServiceObjectDetectorVersions" ma:index="22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3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9bc02a0-1bd8-43ac-9b2b-ec81f331de42" elementFormDefault="qualified">
    <xsd:import namespace="http://schemas.microsoft.com/office/2006/documentManagement/types"/>
    <xsd:import namespace="http://schemas.microsoft.com/office/infopath/2007/PartnerControls"/>
    <xsd:element name="SharedWithUsers" ma:index="13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4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0" nillable="true" ma:displayName="Taxonomy Catch All Column" ma:hidden="true" ma:list="{dc459d43-3c84-49b5-b632-4e1e23507c68}" ma:internalName="TaxCatchAll" ma:showField="CatchAllData" ma:web="09bc02a0-1bd8-43ac-9b2b-ec81f331de42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72DA9BEE-9F3A-43C8-A6FE-07C757C2BC5B}">
  <ds:schemaRefs>
    <ds:schemaRef ds:uri="http://schemas.microsoft.com/office/2006/metadata/properties"/>
    <ds:schemaRef ds:uri="http://www.w3.org/XML/1998/namespace"/>
    <ds:schemaRef ds:uri="http://schemas.microsoft.com/office/2006/documentManagement/types"/>
    <ds:schemaRef ds:uri="http://purl.org/dc/terms/"/>
    <ds:schemaRef ds:uri="08471969-c5b6-418d-a1af-62affa6aa652"/>
    <ds:schemaRef ds:uri="09bc02a0-1bd8-43ac-9b2b-ec81f331de42"/>
    <ds:schemaRef ds:uri="http://purl.org/dc/dcmitype/"/>
    <ds:schemaRef ds:uri="http://schemas.microsoft.com/office/infopath/2007/PartnerControls"/>
    <ds:schemaRef ds:uri="http://purl.org/dc/elements/1.1/"/>
    <ds:schemaRef ds:uri="http://schemas.openxmlformats.org/package/2006/metadata/core-properties"/>
  </ds:schemaRefs>
</ds:datastoreItem>
</file>

<file path=customXml/itemProps2.xml><?xml version="1.0" encoding="utf-8"?>
<ds:datastoreItem xmlns:ds="http://schemas.openxmlformats.org/officeDocument/2006/customXml" ds:itemID="{F0980803-0656-4E85-B519-680B7C44EFBC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DD4A9679-7A71-4C76-A649-0C9A04A9440D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08471969-c5b6-418d-a1af-62affa6aa652"/>
    <ds:schemaRef ds:uri="09bc02a0-1bd8-43ac-9b2b-ec81f331de42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Metadata/LabelInfo.xml><?xml version="1.0" encoding="utf-8"?>
<clbl:labelList xmlns:clbl="http://schemas.microsoft.com/office/2020/mipLabelMetadata">
  <clbl:label id="{3e861d16-48b7-4a0e-9806-8c04d81b7b2a}" enabled="0" method="" siteId="{3e861d16-48b7-4a0e-9806-8c04d81b7b2a}" removed="1"/>
</clbl:labelList>
</file>

<file path=docProps/app.xml><?xml version="1.0" encoding="utf-8"?>
<Properties xmlns="http://schemas.openxmlformats.org/officeDocument/2006/extended-properties" xmlns:vt="http://schemas.openxmlformats.org/officeDocument/2006/docPropsVTypes">
  <TotalTime>4</TotalTime>
  <Words>692</Words>
  <Application>Microsoft Macintosh PowerPoint</Application>
  <PresentationFormat>Widescreen</PresentationFormat>
  <Paragraphs>113</Paragraphs>
  <Slides>14</Slides>
  <Notes>8</Notes>
  <HiddenSlides>1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14</vt:i4>
      </vt:variant>
    </vt:vector>
  </HeadingPairs>
  <TitlesOfParts>
    <vt:vector size="27" baseType="lpstr">
      <vt:lpstr>Aptos</vt:lpstr>
      <vt:lpstr>Arial</vt:lpstr>
      <vt:lpstr>Calibri</vt:lpstr>
      <vt:lpstr>Calibri Light</vt:lpstr>
      <vt:lpstr>Courier New</vt:lpstr>
      <vt:lpstr>Dreaming Outloud Script Pro</vt:lpstr>
      <vt:lpstr>Segoe</vt:lpstr>
      <vt:lpstr>Segoe UI</vt:lpstr>
      <vt:lpstr>Segoe UI Semibold</vt:lpstr>
      <vt:lpstr>Wingdings</vt:lpstr>
      <vt:lpstr>Custom Design</vt:lpstr>
      <vt:lpstr>1_Custom Design</vt:lpstr>
      <vt:lpstr>Office Theme</vt:lpstr>
      <vt:lpstr>DPH PANDAS/PANS Advisory Council   May 14, 2025 4:00 – 6:00 PM  Please stand by. The meeting will begin shortly. </vt:lpstr>
      <vt:lpstr>Agenda</vt:lpstr>
      <vt:lpstr>Opening Roll Call &amp; Vote</vt:lpstr>
      <vt:lpstr>Meeting Rules</vt:lpstr>
      <vt:lpstr>Statutory Authority</vt:lpstr>
      <vt:lpstr>Aim statement</vt:lpstr>
      <vt:lpstr>General Announcements</vt:lpstr>
      <vt:lpstr>Department of Developmental Services, DDS</vt:lpstr>
      <vt:lpstr>Discussion: Reflection on DDS</vt:lpstr>
      <vt:lpstr>Discussion: Website Update</vt:lpstr>
      <vt:lpstr>DPH Update</vt:lpstr>
      <vt:lpstr>Vote on 2024 Annual Report</vt:lpstr>
      <vt:lpstr>Next Steps</vt:lpstr>
      <vt:lpstr>Motion to Adjourn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DPH PANDAS/PANS Advisory Council May 2025 Slides</dc:title>
  <dc:creator>Benison, Amy (DPH)</dc:creator>
  <cp:lastModifiedBy>Aynsley Chaneco</cp:lastModifiedBy>
  <cp:revision>5</cp:revision>
  <dcterms:created xsi:type="dcterms:W3CDTF">2021-11-11T19:32:07Z</dcterms:created>
  <dcterms:modified xsi:type="dcterms:W3CDTF">2025-12-08T16:46:49Z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0x0101006BA7411FBA9A5C488201D43F66581705</vt:lpwstr>
  </property>
  <property fmtid="{D5CDD505-2E9C-101B-9397-08002B2CF9AE}" pid="3" name="MediaServiceImageTags">
    <vt:lpwstr/>
  </property>
</Properties>
</file>