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3.xml" ContentType="application/vnd.openxmlformats-officedocument.theme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theme/theme4.xml" ContentType="application/vnd.openxmlformats-officedocument.theme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comments/modernComment_15F_B802FBE0.xml" ContentType="application/vnd.ms-powerpoint.comments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changesInfos/changesInfo1.xml" ContentType="application/vnd.ms-powerpoint.changes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3" r:id="rId4"/>
    <p:sldMasterId id="2147483665" r:id="rId5"/>
    <p:sldMasterId id="2147483677" r:id="rId6"/>
    <p:sldMasterId id="2147483690" r:id="rId7"/>
    <p:sldMasterId id="2147483648" r:id="rId8"/>
  </p:sldMasterIdLst>
  <p:notesMasterIdLst>
    <p:notesMasterId r:id="rId31"/>
  </p:notesMasterIdLst>
  <p:sldIdLst>
    <p:sldId id="363" r:id="rId9"/>
    <p:sldId id="271" r:id="rId10"/>
    <p:sldId id="330" r:id="rId11"/>
    <p:sldId id="274" r:id="rId12"/>
    <p:sldId id="276" r:id="rId13"/>
    <p:sldId id="278" r:id="rId14"/>
    <p:sldId id="337" r:id="rId15"/>
    <p:sldId id="351" r:id="rId16"/>
    <p:sldId id="357" r:id="rId17"/>
    <p:sldId id="358" r:id="rId18"/>
    <p:sldId id="359" r:id="rId19"/>
    <p:sldId id="365" r:id="rId20"/>
    <p:sldId id="367" r:id="rId21"/>
    <p:sldId id="355" r:id="rId22"/>
    <p:sldId id="356" r:id="rId23"/>
    <p:sldId id="364" r:id="rId24"/>
    <p:sldId id="353" r:id="rId25"/>
    <p:sldId id="360" r:id="rId26"/>
    <p:sldId id="361" r:id="rId27"/>
    <p:sldId id="354" r:id="rId28"/>
    <p:sldId id="346" r:id="rId29"/>
    <p:sldId id="267" r:id="rId30"/>
  </p:sldIdLst>
  <p:sldSz cx="12192000" cy="6858000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00000000-0000-0000-0000-000000000000}" name="Author" initials="A" userId="Author" providerId="AD"/>
  <p188:author id="{B8AF7962-B663-3C1E-DAF1-16245FE5FFF7}" name="Benison, Amy (DPH)" initials="BA" userId="S::amy.benison@mass.gov::32fda6db-dc98-4351-8d80-98103646f7a8" providerId="AD"/>
  <p188:author id="{D90C7D7E-4044-D1C3-2871-43D9E56DA753}" name="Goskoski, Madelyn M (DPH)" initials="G(" userId="S::madelyn.m.goskoski@mass.gov::75635fc8-422e-463a-aedc-99fe7b64abc9" providerId="AD"/>
  <p188:author id="{F23BB2D9-06DA-16BE-62C5-EEBBDCC2A427}" name="Sheehy, Lisa (DPH)" initials="SL" userId="S::lisa.sheehy@mass.gov::03863d33-9015-4f9b-b826-a3f807080aed" providerId="AD"/>
  <p188:author id="{983B47F9-0118-CEB4-5117-7FD7A73FF485}" name="Gabovitch, Elaine (DPH)" initials="GE" userId="S::elaine.gabovitch@mass.gov::8d372f58-a77e-484f-9545-67989a42dfd6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0"/>
    <p:restoredTop sz="83283" autoAdjust="0"/>
  </p:normalViewPr>
  <p:slideViewPr>
    <p:cSldViewPr snapToGrid="0">
      <p:cViewPr varScale="1">
        <p:scale>
          <a:sx n="59" d="100"/>
          <a:sy n="59" d="100"/>
        </p:scale>
        <p:origin x="28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6" d="100"/>
          <a:sy n="66" d="100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5.xml"/><Relationship Id="rId18" Type="http://schemas.openxmlformats.org/officeDocument/2006/relationships/slide" Target="slides/slide10.xml"/><Relationship Id="rId26" Type="http://schemas.openxmlformats.org/officeDocument/2006/relationships/slide" Target="slides/slide18.xml"/><Relationship Id="rId21" Type="http://schemas.openxmlformats.org/officeDocument/2006/relationships/slide" Target="slides/slide13.xml"/><Relationship Id="rId34" Type="http://schemas.openxmlformats.org/officeDocument/2006/relationships/theme" Target="theme/theme1.xml"/><Relationship Id="rId7" Type="http://schemas.openxmlformats.org/officeDocument/2006/relationships/slideMaster" Target="slideMasters/slideMaster4.xml"/><Relationship Id="rId12" Type="http://schemas.openxmlformats.org/officeDocument/2006/relationships/slide" Target="slides/slide4.xml"/><Relationship Id="rId17" Type="http://schemas.openxmlformats.org/officeDocument/2006/relationships/slide" Target="slides/slide9.xml"/><Relationship Id="rId25" Type="http://schemas.openxmlformats.org/officeDocument/2006/relationships/slide" Target="slides/slide17.xml"/><Relationship Id="rId33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8.xml"/><Relationship Id="rId20" Type="http://schemas.openxmlformats.org/officeDocument/2006/relationships/slide" Target="slides/slide12.xml"/><Relationship Id="rId29" Type="http://schemas.openxmlformats.org/officeDocument/2006/relationships/slide" Target="slides/slide21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3.xml"/><Relationship Id="rId24" Type="http://schemas.openxmlformats.org/officeDocument/2006/relationships/slide" Target="slides/slide16.xml"/><Relationship Id="rId32" Type="http://schemas.openxmlformats.org/officeDocument/2006/relationships/presProps" Target="presProps.xml"/><Relationship Id="rId37" Type="http://schemas.microsoft.com/office/2018/10/relationships/authors" Target="author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7.xml"/><Relationship Id="rId23" Type="http://schemas.openxmlformats.org/officeDocument/2006/relationships/slide" Target="slides/slide15.xml"/><Relationship Id="rId28" Type="http://schemas.openxmlformats.org/officeDocument/2006/relationships/slide" Target="slides/slide20.xml"/><Relationship Id="rId36" Type="http://schemas.microsoft.com/office/2016/11/relationships/changesInfo" Target="changesInfos/changesInfo1.xml"/><Relationship Id="rId10" Type="http://schemas.openxmlformats.org/officeDocument/2006/relationships/slide" Target="slides/slide2.xml"/><Relationship Id="rId19" Type="http://schemas.openxmlformats.org/officeDocument/2006/relationships/slide" Target="slides/slide11.xml"/><Relationship Id="rId31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1.xml"/><Relationship Id="rId14" Type="http://schemas.openxmlformats.org/officeDocument/2006/relationships/slide" Target="slides/slide6.xml"/><Relationship Id="rId22" Type="http://schemas.openxmlformats.org/officeDocument/2006/relationships/slide" Target="slides/slide14.xml"/><Relationship Id="rId27" Type="http://schemas.openxmlformats.org/officeDocument/2006/relationships/slide" Target="slides/slide19.xml"/><Relationship Id="rId30" Type="http://schemas.openxmlformats.org/officeDocument/2006/relationships/slide" Target="slides/slide22.xml"/><Relationship Id="rId35" Type="http://schemas.openxmlformats.org/officeDocument/2006/relationships/tableStyles" Target="tableStyles.xml"/><Relationship Id="rId8" Type="http://schemas.openxmlformats.org/officeDocument/2006/relationships/slideMaster" Target="slideMasters/slideMaster5.xml"/><Relationship Id="rId3" Type="http://schemas.openxmlformats.org/officeDocument/2006/relationships/customXml" Target="../customXml/item3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Woo, Karl (EHS)" userId="b8d89c57-85e7-483d-9d63-7aa31cf4d93d" providerId="ADAL" clId="{21045DF9-DC1B-4C94-BEE7-AA65E0C372D4}"/>
    <pc:docChg chg="modSld">
      <pc:chgData name="Woo, Karl (EHS)" userId="b8d89c57-85e7-483d-9d63-7aa31cf4d93d" providerId="ADAL" clId="{21045DF9-DC1B-4C94-BEE7-AA65E0C372D4}" dt="2026-06-02T13:30:48.335" v="0" actId="33553"/>
      <pc:docMkLst>
        <pc:docMk/>
      </pc:docMkLst>
      <pc:sldChg chg="modSp mod">
        <pc:chgData name="Woo, Karl (EHS)" userId="b8d89c57-85e7-483d-9d63-7aa31cf4d93d" providerId="ADAL" clId="{21045DF9-DC1B-4C94-BEE7-AA65E0C372D4}" dt="2026-06-02T13:30:48.335" v="0" actId="33553"/>
        <pc:sldMkLst>
          <pc:docMk/>
          <pc:sldMk cId="2796075570" sldId="363"/>
        </pc:sldMkLst>
        <pc:spChg chg="mod">
          <ac:chgData name="Woo, Karl (EHS)" userId="b8d89c57-85e7-483d-9d63-7aa31cf4d93d" providerId="ADAL" clId="{21045DF9-DC1B-4C94-BEE7-AA65E0C372D4}" dt="2026-06-02T13:30:48.335" v="0" actId="33553"/>
          <ac:spMkLst>
            <pc:docMk/>
            <pc:sldMk cId="2796075570" sldId="363"/>
            <ac:spMk id="4" creationId="{41704B1F-62A4-C87E-3CF0-A5CDFB04221B}"/>
          </ac:spMkLst>
        </pc:spChg>
      </pc:sldChg>
    </pc:docChg>
  </pc:docChgLst>
</pc:chgInfo>
</file>

<file path=ppt/comments/modernComment_15F_B802FBE0.xml><?xml version="1.0" encoding="utf-8"?>
<p188:cmLst xmlns:a="http://schemas.openxmlformats.org/drawingml/2006/main" xmlns:r="http://schemas.openxmlformats.org/officeDocument/2006/relationships" xmlns:p188="http://schemas.microsoft.com/office/powerpoint/2018/8/main">
  <p188:cm id="{B068DE11-0731-4B44-A6B3-5A2E232B6B7B}" authorId="{D90C7D7E-4044-D1C3-2871-43D9E56DA753}" status="resolved" created="2025-11-02T19:08:20.519" complete="100000">
    <ac:txMkLst xmlns:ac="http://schemas.microsoft.com/office/drawing/2013/main/command">
      <pc:docMk xmlns:pc="http://schemas.microsoft.com/office/powerpoint/2013/main/command"/>
      <pc:sldMk xmlns:pc="http://schemas.microsoft.com/office/powerpoint/2013/main/command" cId="3087203296" sldId="351"/>
      <ac:spMk id="3" creationId="{786DC668-BCCF-4D27-76BA-C09D00D7BDE6}"/>
      <ac:txMk cp="0" len="26">
        <ac:context len="468" hash="4157635330"/>
      </ac:txMk>
    </ac:txMkLst>
    <p188:pos x="3667648" y="1791956"/>
    <p188:replyLst>
      <p188:reply id="{247AC71A-3F59-44A5-8D51-F1192E67C3A0}" authorId="{F23BB2D9-06DA-16BE-62C5-EEBBDCC2A427}" created="2025-11-03T12:29:36.477">
        <p188:txBody>
          <a:bodyPr/>
          <a:lstStyle/>
          <a:p>
            <a:r>
              <a:rPr lang="en-US"/>
              <a:t>I would break it into 2 slides for readibility.  Otherwise, great!</a:t>
            </a:r>
          </a:p>
        </p188:txBody>
      </p188:reply>
      <p188:reply id="{AF4A5021-A3D9-43F5-AD0F-3F90E12DD727}" authorId="{B8AF7962-B663-3C1E-DAF1-16245FE5FFF7}" created="2025-11-03T15:51:46.942">
        <p188:txBody>
          <a:bodyPr/>
          <a:lstStyle/>
          <a:p>
            <a:r>
              <a:rPr lang="en-US"/>
              <a:t>I wonder if for ease of the conversation we remove the titles and just put DMH in the title </a:t>
            </a:r>
          </a:p>
        </p188:txBody>
      </p188:reply>
      <p188:reply id="{4DCD3B82-2E5D-400F-871E-1260BCF53C5F}" authorId="{D90C7D7E-4044-D1C3-2871-43D9E56DA753}" created="2025-11-03T18:29:32.890">
        <p188:txBody>
          <a:bodyPr/>
          <a:lstStyle/>
          <a:p>
            <a:r>
              <a:rPr lang="en-US"/>
              <a:t>That makes good sense to me! </a:t>
            </a:r>
          </a:p>
        </p188:txBody>
      </p188:reply>
    </p188:replyLst>
    <p188:txBody>
      <a:bodyPr/>
      <a:lstStyle/>
      <a:p>
        <a:r>
          <a:rPr lang="en-US"/>
          <a:t>[@Benison, Amy (DPH)] [@Sheehy, Lisa (DPH)] I know we discussed slide/text format but is this too concise? I am happy to expand on the bullets if that would make more sense!</a:t>
        </a:r>
      </a:p>
    </p188:txBody>
  </p188:cm>
</p188:cmLst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5EAAA9C-D09C-46E7-9EDD-B13297E44FE1}" type="doc">
      <dgm:prSet loTypeId="urn:microsoft.com/office/officeart/2005/8/layout/process3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ED408980-ED37-4D3A-8F19-82BDE7A7EB17}">
      <dgm:prSet phldrT="[Text]" phldr="0"/>
      <dgm:spPr/>
      <dgm:t>
        <a:bodyPr/>
        <a:lstStyle/>
        <a:p>
          <a:r>
            <a:rPr lang="en-US" b="1" dirty="0">
              <a:solidFill>
                <a:schemeClr val="tx1"/>
              </a:solidFill>
            </a:rPr>
            <a:t>January</a:t>
          </a:r>
        </a:p>
      </dgm:t>
      <dgm:extLst>
        <a:ext uri="{E40237B7-FDA0-4F09-8148-C483321AD2D9}">
          <dgm14:cNvPr xmlns:dgm14="http://schemas.microsoft.com/office/drawing/2010/diagram" id="0" name="" descr="November&#10; Discuss 2025 report&#10; Discuss webpage &#10;January&#10; DCF to join  &#10; Finalize recommendations&#10; Discuss webpage&#10;March&#10; Possibly DYS to join&#10; Review draft report together and take feedback&#10;May &#10; Vote on report &#10; Discuss webpage&#10;"/>
        </a:ext>
      </dgm:extLst>
    </dgm:pt>
    <dgm:pt modelId="{90DE9C1C-A683-49D3-B538-E73479541F37}" type="parTrans" cxnId="{C80636C8-3FB2-4182-9D55-95A627DED5BB}">
      <dgm:prSet/>
      <dgm:spPr/>
      <dgm:t>
        <a:bodyPr/>
        <a:lstStyle/>
        <a:p>
          <a:endParaRPr lang="en-US"/>
        </a:p>
      </dgm:t>
    </dgm:pt>
    <dgm:pt modelId="{0050595C-B7C1-4B15-B011-5EE2A6290A48}" type="sibTrans" cxnId="{C80636C8-3FB2-4182-9D55-95A627DED5BB}">
      <dgm:prSet/>
      <dgm:spPr/>
      <dgm:t>
        <a:bodyPr/>
        <a:lstStyle/>
        <a:p>
          <a:endParaRPr lang="en-US"/>
        </a:p>
      </dgm:t>
    </dgm:pt>
    <dgm:pt modelId="{D1712984-D81B-4220-9DF2-CDE5A1C18101}">
      <dgm:prSet phldrT="[Text]" phldr="0"/>
      <dgm:spPr/>
      <dgm:t>
        <a:bodyPr/>
        <a:lstStyle/>
        <a:p>
          <a:pPr rtl="0"/>
          <a:r>
            <a:rPr lang="en-US">
              <a:latin typeface="Calibri"/>
            </a:rPr>
            <a:t>DCF to join</a:t>
          </a:r>
          <a:r>
            <a:rPr lang="en-US"/>
            <a:t>  </a:t>
          </a:r>
        </a:p>
      </dgm:t>
      <dgm:extLst>
        <a:ext uri="{E40237B7-FDA0-4F09-8148-C483321AD2D9}">
          <dgm14:cNvPr xmlns:dgm14="http://schemas.microsoft.com/office/drawing/2010/diagram" id="0" name="" descr="November&#10; Discuss 2025 report&#10; Discuss webpage &#10;January&#10; DCF to join  &#10; Finalize recommendations&#10; Discuss webpage&#10;March&#10; Possibly DYS to join&#10; Review draft report together and take feedback&#10;May &#10; Vote on report &#10; Discuss webpage&#10;"/>
        </a:ext>
      </dgm:extLst>
    </dgm:pt>
    <dgm:pt modelId="{9DE3A14B-11DD-47A0-8323-3B9E07C175DD}" type="parTrans" cxnId="{898451D4-BFA9-47AF-9469-3F28E720828B}">
      <dgm:prSet/>
      <dgm:spPr/>
      <dgm:t>
        <a:bodyPr/>
        <a:lstStyle/>
        <a:p>
          <a:endParaRPr lang="en-US"/>
        </a:p>
      </dgm:t>
    </dgm:pt>
    <dgm:pt modelId="{36C5BE32-14FE-48CC-9FB3-657A479A1313}" type="sibTrans" cxnId="{898451D4-BFA9-47AF-9469-3F28E720828B}">
      <dgm:prSet/>
      <dgm:spPr/>
      <dgm:t>
        <a:bodyPr/>
        <a:lstStyle/>
        <a:p>
          <a:endParaRPr lang="en-US"/>
        </a:p>
      </dgm:t>
    </dgm:pt>
    <dgm:pt modelId="{C43E89D6-E66F-4E9C-8937-C5D1687D983C}">
      <dgm:prSet phldrT="[Text]" phldr="0"/>
      <dgm:spPr/>
      <dgm:t>
        <a:bodyPr/>
        <a:lstStyle/>
        <a:p>
          <a:r>
            <a:rPr lang="en-US" b="1" dirty="0">
              <a:solidFill>
                <a:schemeClr val="tx1"/>
              </a:solidFill>
            </a:rPr>
            <a:t>March</a:t>
          </a:r>
        </a:p>
      </dgm:t>
      <dgm:extLst>
        <a:ext uri="{E40237B7-FDA0-4F09-8148-C483321AD2D9}">
          <dgm14:cNvPr xmlns:dgm14="http://schemas.microsoft.com/office/drawing/2010/diagram" id="0" name="" descr="November&#10; Discuss 2025 report&#10; Discuss webpage &#10;January&#10; DCF to join  &#10; Finalize recommendations&#10; Discuss webpage&#10;March&#10; Possibly DYS to join&#10; Review draft report together and take feedback&#10;May &#10; Vote on report &#10; Discuss webpage&#10;"/>
        </a:ext>
      </dgm:extLst>
    </dgm:pt>
    <dgm:pt modelId="{E33EE0D4-6E66-4608-8664-B7DD1512B0F8}" type="parTrans" cxnId="{62E5AE93-EBFC-438F-956F-C191697E1AAE}">
      <dgm:prSet/>
      <dgm:spPr/>
      <dgm:t>
        <a:bodyPr/>
        <a:lstStyle/>
        <a:p>
          <a:endParaRPr lang="en-US"/>
        </a:p>
      </dgm:t>
    </dgm:pt>
    <dgm:pt modelId="{A443D737-DAB8-4157-B617-DD7F3BEFFA2E}" type="sibTrans" cxnId="{62E5AE93-EBFC-438F-956F-C191697E1AAE}">
      <dgm:prSet/>
      <dgm:spPr/>
      <dgm:t>
        <a:bodyPr/>
        <a:lstStyle/>
        <a:p>
          <a:endParaRPr lang="en-US"/>
        </a:p>
      </dgm:t>
    </dgm:pt>
    <dgm:pt modelId="{75A3B92B-F468-43A4-B476-05714F00F18D}">
      <dgm:prSet phldr="0"/>
      <dgm:spPr/>
      <dgm:t>
        <a:bodyPr/>
        <a:lstStyle/>
        <a:p>
          <a:pPr rtl="0"/>
          <a:r>
            <a:rPr lang="en-US"/>
            <a:t>Possibly </a:t>
          </a:r>
          <a:r>
            <a:rPr lang="en-US">
              <a:latin typeface="Calibri"/>
            </a:rPr>
            <a:t>DYS to join</a:t>
          </a:r>
          <a:endParaRPr lang="en-US"/>
        </a:p>
      </dgm:t>
      <dgm:extLst>
        <a:ext uri="{E40237B7-FDA0-4F09-8148-C483321AD2D9}">
          <dgm14:cNvPr xmlns:dgm14="http://schemas.microsoft.com/office/drawing/2010/diagram" id="0" name="" descr="November&#10; Discuss 2025 report&#10; Discuss webpage &#10;January&#10; DCF to join  &#10; Finalize recommendations&#10; Discuss webpage&#10;March&#10; Possibly DYS to join&#10; Review draft report together and take feedback&#10;May &#10; Vote on report &#10; Discuss webpage&#10;"/>
        </a:ext>
      </dgm:extLst>
    </dgm:pt>
    <dgm:pt modelId="{C1B67CD2-1680-417F-91C1-36B34879F1B7}" type="parTrans" cxnId="{482F611E-3F2A-41DC-A5FF-5F9CF645E7C5}">
      <dgm:prSet/>
      <dgm:spPr/>
      <dgm:t>
        <a:bodyPr/>
        <a:lstStyle/>
        <a:p>
          <a:endParaRPr lang="en-US"/>
        </a:p>
      </dgm:t>
    </dgm:pt>
    <dgm:pt modelId="{A11CF691-6776-4D50-A33C-9ACCC47114C7}" type="sibTrans" cxnId="{482F611E-3F2A-41DC-A5FF-5F9CF645E7C5}">
      <dgm:prSet/>
      <dgm:spPr/>
      <dgm:t>
        <a:bodyPr/>
        <a:lstStyle/>
        <a:p>
          <a:endParaRPr lang="en-US"/>
        </a:p>
      </dgm:t>
    </dgm:pt>
    <dgm:pt modelId="{622BE026-7113-47F2-90BB-B5DCE8BCEB82}">
      <dgm:prSet phldr="0"/>
      <dgm:spPr/>
      <dgm:t>
        <a:bodyPr/>
        <a:lstStyle/>
        <a:p>
          <a:pPr rtl="0"/>
          <a:r>
            <a:rPr lang="en-US" dirty="0"/>
            <a:t>Discuss 2025 report</a:t>
          </a:r>
        </a:p>
      </dgm:t>
      <dgm:extLst>
        <a:ext uri="{E40237B7-FDA0-4F09-8148-C483321AD2D9}">
          <dgm14:cNvPr xmlns:dgm14="http://schemas.microsoft.com/office/drawing/2010/diagram" id="0" name="" descr="November&#10; Discuss 2025 report&#10; Discuss webpage &#10;January&#10; DCF to join  &#10; Finalize recommendations&#10; Discuss webpage&#10;March&#10; Possibly DYS to join&#10; Review draft report together and take feedback&#10;May &#10; Vote on report &#10; Discuss webpage&#10;"/>
        </a:ext>
      </dgm:extLst>
    </dgm:pt>
    <dgm:pt modelId="{1FF85D42-80B6-4DDE-A18A-9392D6BFB880}" type="parTrans" cxnId="{77C70E5B-F302-407F-8F0F-55AC322DEE36}">
      <dgm:prSet/>
      <dgm:spPr/>
      <dgm:t>
        <a:bodyPr/>
        <a:lstStyle/>
        <a:p>
          <a:endParaRPr lang="en-US"/>
        </a:p>
      </dgm:t>
    </dgm:pt>
    <dgm:pt modelId="{372F98CC-5E6E-403E-87EC-9602DBFEB343}" type="sibTrans" cxnId="{77C70E5B-F302-407F-8F0F-55AC322DEE36}">
      <dgm:prSet/>
      <dgm:spPr/>
      <dgm:t>
        <a:bodyPr/>
        <a:lstStyle/>
        <a:p>
          <a:endParaRPr lang="en-US"/>
        </a:p>
      </dgm:t>
    </dgm:pt>
    <dgm:pt modelId="{5AC06E40-BF98-423F-8F16-052FBC407067}">
      <dgm:prSet phldr="0"/>
      <dgm:spPr/>
      <dgm:t>
        <a:bodyPr/>
        <a:lstStyle/>
        <a:p>
          <a:pPr rtl="0"/>
          <a:r>
            <a:rPr lang="en-US" dirty="0"/>
            <a:t>Discuss webpage </a:t>
          </a:r>
        </a:p>
      </dgm:t>
    </dgm:pt>
    <dgm:pt modelId="{39EE0CDC-872C-40C5-930D-C947E62F058A}" type="parTrans" cxnId="{34118665-6D66-4323-A3EE-136643AC18D1}">
      <dgm:prSet/>
      <dgm:spPr/>
      <dgm:t>
        <a:bodyPr/>
        <a:lstStyle/>
        <a:p>
          <a:endParaRPr lang="en-US"/>
        </a:p>
      </dgm:t>
    </dgm:pt>
    <dgm:pt modelId="{28AC3CD7-EC23-449F-9527-FAA2AEFD7BB7}" type="sibTrans" cxnId="{34118665-6D66-4323-A3EE-136643AC18D1}">
      <dgm:prSet/>
      <dgm:spPr/>
      <dgm:t>
        <a:bodyPr/>
        <a:lstStyle/>
        <a:p>
          <a:endParaRPr lang="en-US"/>
        </a:p>
      </dgm:t>
    </dgm:pt>
    <dgm:pt modelId="{C8B0B736-65D8-463F-9239-BDD2A484E5E1}">
      <dgm:prSet phldrT="[Text]" phldr="0"/>
      <dgm:spPr/>
      <dgm:t>
        <a:bodyPr/>
        <a:lstStyle/>
        <a:p>
          <a:r>
            <a:rPr lang="en-US"/>
            <a:t>Finalize recommendations</a:t>
          </a:r>
        </a:p>
      </dgm:t>
    </dgm:pt>
    <dgm:pt modelId="{82503771-9C56-4756-ABFC-FED0DA080400}" type="parTrans" cxnId="{5DD40DFC-50BF-4B69-9B5F-0288F26FABE6}">
      <dgm:prSet/>
      <dgm:spPr/>
      <dgm:t>
        <a:bodyPr/>
        <a:lstStyle/>
        <a:p>
          <a:endParaRPr lang="en-US"/>
        </a:p>
      </dgm:t>
    </dgm:pt>
    <dgm:pt modelId="{2384CD5A-8A58-4A3D-9111-EA0D105A13EE}" type="sibTrans" cxnId="{5DD40DFC-50BF-4B69-9B5F-0288F26FABE6}">
      <dgm:prSet/>
      <dgm:spPr/>
      <dgm:t>
        <a:bodyPr/>
        <a:lstStyle/>
        <a:p>
          <a:endParaRPr lang="en-US"/>
        </a:p>
      </dgm:t>
    </dgm:pt>
    <dgm:pt modelId="{AA13E662-0780-4483-840A-246245BABCC6}">
      <dgm:prSet phldrT="[Text]" phldr="0"/>
      <dgm:spPr/>
      <dgm:t>
        <a:bodyPr/>
        <a:lstStyle/>
        <a:p>
          <a:pPr rtl="0"/>
          <a:r>
            <a:rPr lang="en-US">
              <a:latin typeface="Calibri"/>
            </a:rPr>
            <a:t>Discuss webpage</a:t>
          </a:r>
          <a:endParaRPr lang="en-US"/>
        </a:p>
      </dgm:t>
    </dgm:pt>
    <dgm:pt modelId="{061A0775-45DE-495F-B2EE-35F79E446706}" type="parTrans" cxnId="{AD57DEEE-DD86-4AE0-BAF4-6E12A1AAF5EE}">
      <dgm:prSet/>
      <dgm:spPr/>
      <dgm:t>
        <a:bodyPr/>
        <a:lstStyle/>
        <a:p>
          <a:endParaRPr lang="en-US"/>
        </a:p>
      </dgm:t>
    </dgm:pt>
    <dgm:pt modelId="{1A2FDF93-BEE1-4D8C-8B69-2C1EDDE9D120}" type="sibTrans" cxnId="{AD57DEEE-DD86-4AE0-BAF4-6E12A1AAF5EE}">
      <dgm:prSet/>
      <dgm:spPr/>
      <dgm:t>
        <a:bodyPr/>
        <a:lstStyle/>
        <a:p>
          <a:endParaRPr lang="en-US"/>
        </a:p>
      </dgm:t>
    </dgm:pt>
    <dgm:pt modelId="{AE11D649-4FE8-4F0F-9F17-5C6CB13D400F}">
      <dgm:prSet phldr="0"/>
      <dgm:spPr/>
      <dgm:t>
        <a:bodyPr/>
        <a:lstStyle/>
        <a:p>
          <a:pPr rtl="0"/>
          <a:r>
            <a:rPr lang="en-US"/>
            <a:t>Review draft report together and take feedback</a:t>
          </a:r>
        </a:p>
      </dgm:t>
    </dgm:pt>
    <dgm:pt modelId="{616A30C1-83F1-46A2-8B67-45A270BCE727}" type="parTrans" cxnId="{16EA421A-DFEB-436C-BD92-4C81E63F9BBC}">
      <dgm:prSet/>
      <dgm:spPr/>
      <dgm:t>
        <a:bodyPr/>
        <a:lstStyle/>
        <a:p>
          <a:endParaRPr lang="en-US"/>
        </a:p>
      </dgm:t>
    </dgm:pt>
    <dgm:pt modelId="{AB7D3F51-8162-49DB-B324-D8F6A72E1D7A}" type="sibTrans" cxnId="{16EA421A-DFEB-436C-BD92-4C81E63F9BBC}">
      <dgm:prSet/>
      <dgm:spPr/>
      <dgm:t>
        <a:bodyPr/>
        <a:lstStyle/>
        <a:p>
          <a:endParaRPr lang="en-US"/>
        </a:p>
      </dgm:t>
    </dgm:pt>
    <dgm:pt modelId="{5D410B5B-F9A8-45FF-ADE6-3E7EBEDAEE6F}">
      <dgm:prSet phldr="0"/>
      <dgm:spPr/>
      <dgm:t>
        <a:bodyPr/>
        <a:lstStyle/>
        <a:p>
          <a:pPr rtl="0"/>
          <a:r>
            <a:rPr lang="en-US" b="1" dirty="0">
              <a:solidFill>
                <a:schemeClr val="tx1"/>
              </a:solidFill>
            </a:rPr>
            <a:t>May</a:t>
          </a:r>
          <a:r>
            <a:rPr lang="en-US" dirty="0"/>
            <a:t> </a:t>
          </a:r>
        </a:p>
      </dgm:t>
      <dgm:extLst>
        <a:ext uri="{E40237B7-FDA0-4F09-8148-C483321AD2D9}">
          <dgm14:cNvPr xmlns:dgm14="http://schemas.microsoft.com/office/drawing/2010/diagram" id="0" name="" descr="November&#10; Discuss 2025 report&#10; Discuss webpage &#10;January&#10; DCF to join  &#10; Finalize recommendations&#10; Discuss webpage&#10;March&#10; Possibly DYS to join&#10; Review draft report together and take feedback&#10;May &#10; Vote on report &#10; Discuss webpage&#10;"/>
        </a:ext>
      </dgm:extLst>
    </dgm:pt>
    <dgm:pt modelId="{19280256-4C22-4BA0-9484-080B747B624A}" type="parTrans" cxnId="{DE20B0CC-D5F1-4D4F-90B1-5423717611F3}">
      <dgm:prSet/>
      <dgm:spPr/>
      <dgm:t>
        <a:bodyPr/>
        <a:lstStyle/>
        <a:p>
          <a:endParaRPr lang="en-US"/>
        </a:p>
      </dgm:t>
    </dgm:pt>
    <dgm:pt modelId="{C1593EA5-F0E2-4052-B9E4-11A6AA0F6C7E}" type="sibTrans" cxnId="{DE20B0CC-D5F1-4D4F-90B1-5423717611F3}">
      <dgm:prSet/>
      <dgm:spPr/>
      <dgm:t>
        <a:bodyPr/>
        <a:lstStyle/>
        <a:p>
          <a:endParaRPr lang="en-US"/>
        </a:p>
      </dgm:t>
    </dgm:pt>
    <dgm:pt modelId="{37F5D60A-E4B3-497B-9BFB-78ABD3DD3F85}">
      <dgm:prSet phldr="0"/>
      <dgm:spPr/>
      <dgm:t>
        <a:bodyPr/>
        <a:lstStyle/>
        <a:p>
          <a:pPr rtl="0"/>
          <a:r>
            <a:rPr lang="en-US"/>
            <a:t>Vote on report </a:t>
          </a:r>
        </a:p>
      </dgm:t>
      <dgm:extLst>
        <a:ext uri="{E40237B7-FDA0-4F09-8148-C483321AD2D9}">
          <dgm14:cNvPr xmlns:dgm14="http://schemas.microsoft.com/office/drawing/2010/diagram" id="0" name="" descr="November&#10; Discuss 2025 report&#10; Discuss webpage &#10;January&#10; DCF to join  &#10; Finalize recommendations&#10; Discuss webpage&#10;March&#10; Possibly DYS to join&#10; Review draft report together and take feedback&#10;May &#10; Vote on report &#10; Discuss webpage&#10;"/>
        </a:ext>
      </dgm:extLst>
    </dgm:pt>
    <dgm:pt modelId="{BFD9450E-6D4B-4BB1-A2C7-C6E154C95B9A}" type="parTrans" cxnId="{9B4EEA76-99D1-4ACA-9220-503AC6E25418}">
      <dgm:prSet/>
      <dgm:spPr/>
      <dgm:t>
        <a:bodyPr/>
        <a:lstStyle/>
        <a:p>
          <a:endParaRPr lang="en-US"/>
        </a:p>
      </dgm:t>
    </dgm:pt>
    <dgm:pt modelId="{0CDC4AC2-E8D4-4F11-B16C-D1ABC124480D}" type="sibTrans" cxnId="{9B4EEA76-99D1-4ACA-9220-503AC6E25418}">
      <dgm:prSet/>
      <dgm:spPr/>
      <dgm:t>
        <a:bodyPr/>
        <a:lstStyle/>
        <a:p>
          <a:endParaRPr lang="en-US"/>
        </a:p>
      </dgm:t>
    </dgm:pt>
    <dgm:pt modelId="{A872D9A8-94C4-49E9-B429-2E4DD3D80C9C}">
      <dgm:prSet phldr="0"/>
      <dgm:spPr/>
      <dgm:t>
        <a:bodyPr/>
        <a:lstStyle/>
        <a:p>
          <a:pPr rtl="0"/>
          <a:r>
            <a:rPr lang="en-US" dirty="0">
              <a:latin typeface="Calibri"/>
            </a:rPr>
            <a:t>Discuss webpage</a:t>
          </a:r>
          <a:endParaRPr lang="en-US" dirty="0"/>
        </a:p>
      </dgm:t>
    </dgm:pt>
    <dgm:pt modelId="{E1C26905-D4C6-487A-B1D9-1C8967303F39}" type="parTrans" cxnId="{11B21069-A2AB-4C4A-A223-A8CFACCE4681}">
      <dgm:prSet/>
      <dgm:spPr/>
      <dgm:t>
        <a:bodyPr/>
        <a:lstStyle/>
        <a:p>
          <a:endParaRPr lang="en-US"/>
        </a:p>
      </dgm:t>
    </dgm:pt>
    <dgm:pt modelId="{B369FAF0-55EE-48B7-AD2E-0681055D1C1A}" type="sibTrans" cxnId="{11B21069-A2AB-4C4A-A223-A8CFACCE4681}">
      <dgm:prSet/>
      <dgm:spPr/>
      <dgm:t>
        <a:bodyPr/>
        <a:lstStyle/>
        <a:p>
          <a:endParaRPr lang="en-US"/>
        </a:p>
      </dgm:t>
    </dgm:pt>
    <dgm:pt modelId="{78CE376F-D54E-4D2D-814C-DF1570BBA6B9}">
      <dgm:prSet phldrT="[Text]" phldr="0"/>
      <dgm:spPr/>
      <dgm:t>
        <a:bodyPr/>
        <a:lstStyle/>
        <a:p>
          <a:r>
            <a:rPr lang="en-US" b="1" dirty="0">
              <a:solidFill>
                <a:schemeClr val="tx1"/>
              </a:solidFill>
            </a:rPr>
            <a:t>November</a:t>
          </a:r>
        </a:p>
      </dgm:t>
      <dgm:extLst>
        <a:ext uri="{E40237B7-FDA0-4F09-8148-C483321AD2D9}">
          <dgm14:cNvPr xmlns:dgm14="http://schemas.microsoft.com/office/drawing/2010/diagram" id="0" name="" descr="November&#10; Discuss 2025 report&#10; Discuss webpage &#10;January&#10; DCF to join  &#10; Finalize recommendations&#10; Discuss webpage&#10;March&#10; Possibly DYS to join&#10; Review draft report together and take feedback&#10;May &#10; Vote on report &#10; Discuss webpage&#10;"/>
        </a:ext>
      </dgm:extLst>
    </dgm:pt>
    <dgm:pt modelId="{61B70EF1-1F45-4960-A300-565D44D9EABD}" type="parTrans" cxnId="{CEC4E88D-AC25-46DE-89E0-531C714883DF}">
      <dgm:prSet/>
      <dgm:spPr/>
      <dgm:t>
        <a:bodyPr/>
        <a:lstStyle/>
        <a:p>
          <a:endParaRPr lang="en-US"/>
        </a:p>
      </dgm:t>
    </dgm:pt>
    <dgm:pt modelId="{9AB438AF-1CC9-43EA-AD3D-1D83E7147D50}" type="sibTrans" cxnId="{CEC4E88D-AC25-46DE-89E0-531C714883DF}">
      <dgm:prSet/>
      <dgm:spPr/>
      <dgm:t>
        <a:bodyPr/>
        <a:lstStyle/>
        <a:p>
          <a:endParaRPr lang="en-US"/>
        </a:p>
      </dgm:t>
    </dgm:pt>
    <dgm:pt modelId="{9CE0D5E6-F724-4834-BF07-5B1DA9E7C4D6}" type="pres">
      <dgm:prSet presAssocID="{85EAAA9C-D09C-46E7-9EDD-B13297E44FE1}" presName="linearFlow" presStyleCnt="0">
        <dgm:presLayoutVars>
          <dgm:dir/>
          <dgm:animLvl val="lvl"/>
          <dgm:resizeHandles val="exact"/>
        </dgm:presLayoutVars>
      </dgm:prSet>
      <dgm:spPr/>
    </dgm:pt>
    <dgm:pt modelId="{273A4C99-97AA-4D4A-BCC2-A2EB75F8501D}" type="pres">
      <dgm:prSet presAssocID="{78CE376F-D54E-4D2D-814C-DF1570BBA6B9}" presName="composite" presStyleCnt="0"/>
      <dgm:spPr/>
    </dgm:pt>
    <dgm:pt modelId="{4FE1885A-442A-4748-B881-7E3EA42BFCDE}" type="pres">
      <dgm:prSet presAssocID="{78CE376F-D54E-4D2D-814C-DF1570BBA6B9}" presName="parTx" presStyleLbl="node1" presStyleIdx="0" presStyleCnt="4">
        <dgm:presLayoutVars>
          <dgm:chMax val="0"/>
          <dgm:chPref val="0"/>
          <dgm:bulletEnabled val="1"/>
        </dgm:presLayoutVars>
      </dgm:prSet>
      <dgm:spPr/>
    </dgm:pt>
    <dgm:pt modelId="{8D65F71F-CC7E-4B98-A19D-D39D70716E77}" type="pres">
      <dgm:prSet presAssocID="{78CE376F-D54E-4D2D-814C-DF1570BBA6B9}" presName="parSh" presStyleLbl="node1" presStyleIdx="0" presStyleCnt="4"/>
      <dgm:spPr/>
    </dgm:pt>
    <dgm:pt modelId="{6A004014-FB53-4124-B477-B99EEC2D7439}" type="pres">
      <dgm:prSet presAssocID="{78CE376F-D54E-4D2D-814C-DF1570BBA6B9}" presName="desTx" presStyleLbl="fgAcc1" presStyleIdx="0" presStyleCnt="4">
        <dgm:presLayoutVars>
          <dgm:bulletEnabled val="1"/>
        </dgm:presLayoutVars>
      </dgm:prSet>
      <dgm:spPr/>
    </dgm:pt>
    <dgm:pt modelId="{1666E8F8-8C8A-4B68-BF17-DC75B1853E80}" type="pres">
      <dgm:prSet presAssocID="{9AB438AF-1CC9-43EA-AD3D-1D83E7147D50}" presName="sibTrans" presStyleLbl="sibTrans2D1" presStyleIdx="0" presStyleCnt="3"/>
      <dgm:spPr/>
    </dgm:pt>
    <dgm:pt modelId="{97D855E3-3FC1-4527-B6FB-FD4596549BC1}" type="pres">
      <dgm:prSet presAssocID="{9AB438AF-1CC9-43EA-AD3D-1D83E7147D50}" presName="connTx" presStyleLbl="sibTrans2D1" presStyleIdx="0" presStyleCnt="3"/>
      <dgm:spPr/>
    </dgm:pt>
    <dgm:pt modelId="{FC4A2ADF-8AB5-41F2-A1F8-9D909CC757DD}" type="pres">
      <dgm:prSet presAssocID="{ED408980-ED37-4D3A-8F19-82BDE7A7EB17}" presName="composite" presStyleCnt="0"/>
      <dgm:spPr/>
    </dgm:pt>
    <dgm:pt modelId="{F92F59A5-203B-4F61-A623-52B8ED669900}" type="pres">
      <dgm:prSet presAssocID="{ED408980-ED37-4D3A-8F19-82BDE7A7EB17}" presName="parTx" presStyleLbl="node1" presStyleIdx="0" presStyleCnt="4">
        <dgm:presLayoutVars>
          <dgm:chMax val="0"/>
          <dgm:chPref val="0"/>
          <dgm:bulletEnabled val="1"/>
        </dgm:presLayoutVars>
      </dgm:prSet>
      <dgm:spPr/>
    </dgm:pt>
    <dgm:pt modelId="{FA8BAC24-18DE-4792-B776-3DC193E82EA9}" type="pres">
      <dgm:prSet presAssocID="{ED408980-ED37-4D3A-8F19-82BDE7A7EB17}" presName="parSh" presStyleLbl="node1" presStyleIdx="1" presStyleCnt="4"/>
      <dgm:spPr/>
    </dgm:pt>
    <dgm:pt modelId="{CB9F6288-90CC-4926-B3B6-E47956A3D092}" type="pres">
      <dgm:prSet presAssocID="{ED408980-ED37-4D3A-8F19-82BDE7A7EB17}" presName="desTx" presStyleLbl="fgAcc1" presStyleIdx="1" presStyleCnt="4" custScaleX="110349">
        <dgm:presLayoutVars>
          <dgm:bulletEnabled val="1"/>
        </dgm:presLayoutVars>
      </dgm:prSet>
      <dgm:spPr/>
    </dgm:pt>
    <dgm:pt modelId="{DE9A2A01-9C50-4AEC-BC1A-2FBF41255D71}" type="pres">
      <dgm:prSet presAssocID="{0050595C-B7C1-4B15-B011-5EE2A6290A48}" presName="sibTrans" presStyleLbl="sibTrans2D1" presStyleIdx="1" presStyleCnt="3"/>
      <dgm:spPr/>
    </dgm:pt>
    <dgm:pt modelId="{D671A3B5-6459-4755-A70D-459A481BE69E}" type="pres">
      <dgm:prSet presAssocID="{0050595C-B7C1-4B15-B011-5EE2A6290A48}" presName="connTx" presStyleLbl="sibTrans2D1" presStyleIdx="1" presStyleCnt="3"/>
      <dgm:spPr/>
    </dgm:pt>
    <dgm:pt modelId="{EADC6A90-09FD-4DA8-9A7B-80A5B5318526}" type="pres">
      <dgm:prSet presAssocID="{C43E89D6-E66F-4E9C-8937-C5D1687D983C}" presName="composite" presStyleCnt="0"/>
      <dgm:spPr/>
    </dgm:pt>
    <dgm:pt modelId="{A6CEA983-228C-432F-BE5C-A1322D213BE0}" type="pres">
      <dgm:prSet presAssocID="{C43E89D6-E66F-4E9C-8937-C5D1687D983C}" presName="parTx" presStyleLbl="node1" presStyleIdx="1" presStyleCnt="4">
        <dgm:presLayoutVars>
          <dgm:chMax val="0"/>
          <dgm:chPref val="0"/>
          <dgm:bulletEnabled val="1"/>
        </dgm:presLayoutVars>
      </dgm:prSet>
      <dgm:spPr/>
    </dgm:pt>
    <dgm:pt modelId="{7C663D0F-3AD2-43DA-9FBC-32948F3BFDA7}" type="pres">
      <dgm:prSet presAssocID="{C43E89D6-E66F-4E9C-8937-C5D1687D983C}" presName="parSh" presStyleLbl="node1" presStyleIdx="2" presStyleCnt="4"/>
      <dgm:spPr/>
    </dgm:pt>
    <dgm:pt modelId="{7ED4C680-DAE5-41FE-89DC-5D90796A0E84}" type="pres">
      <dgm:prSet presAssocID="{C43E89D6-E66F-4E9C-8937-C5D1687D983C}" presName="desTx" presStyleLbl="fgAcc1" presStyleIdx="2" presStyleCnt="4">
        <dgm:presLayoutVars>
          <dgm:bulletEnabled val="1"/>
        </dgm:presLayoutVars>
      </dgm:prSet>
      <dgm:spPr/>
    </dgm:pt>
    <dgm:pt modelId="{739932BC-27DC-49FA-922A-70498FF4A942}" type="pres">
      <dgm:prSet presAssocID="{A443D737-DAB8-4157-B617-DD7F3BEFFA2E}" presName="sibTrans" presStyleLbl="sibTrans2D1" presStyleIdx="2" presStyleCnt="3"/>
      <dgm:spPr/>
    </dgm:pt>
    <dgm:pt modelId="{7F94B813-FF8E-4DEF-A70F-BF9E0122248F}" type="pres">
      <dgm:prSet presAssocID="{A443D737-DAB8-4157-B617-DD7F3BEFFA2E}" presName="connTx" presStyleLbl="sibTrans2D1" presStyleIdx="2" presStyleCnt="3"/>
      <dgm:spPr/>
    </dgm:pt>
    <dgm:pt modelId="{54925357-5A14-44DB-A0F4-FC7AC1B9E559}" type="pres">
      <dgm:prSet presAssocID="{5D410B5B-F9A8-45FF-ADE6-3E7EBEDAEE6F}" presName="composite" presStyleCnt="0"/>
      <dgm:spPr/>
    </dgm:pt>
    <dgm:pt modelId="{0764A780-EB42-4E8B-86C3-015AD77C2BD0}" type="pres">
      <dgm:prSet presAssocID="{5D410B5B-F9A8-45FF-ADE6-3E7EBEDAEE6F}" presName="parTx" presStyleLbl="node1" presStyleIdx="2" presStyleCnt="4">
        <dgm:presLayoutVars>
          <dgm:chMax val="0"/>
          <dgm:chPref val="0"/>
          <dgm:bulletEnabled val="1"/>
        </dgm:presLayoutVars>
      </dgm:prSet>
      <dgm:spPr/>
    </dgm:pt>
    <dgm:pt modelId="{1F06BE5C-9CEB-4A14-BAD1-1C620FDE4093}" type="pres">
      <dgm:prSet presAssocID="{5D410B5B-F9A8-45FF-ADE6-3E7EBEDAEE6F}" presName="parSh" presStyleLbl="node1" presStyleIdx="3" presStyleCnt="4"/>
      <dgm:spPr/>
    </dgm:pt>
    <dgm:pt modelId="{CE4559F2-1BDA-478E-B3A8-01B2BC5023A8}" type="pres">
      <dgm:prSet presAssocID="{5D410B5B-F9A8-45FF-ADE6-3E7EBEDAEE6F}" presName="desTx" presStyleLbl="fgAcc1" presStyleIdx="3" presStyleCnt="4">
        <dgm:presLayoutVars>
          <dgm:bulletEnabled val="1"/>
        </dgm:presLayoutVars>
      </dgm:prSet>
      <dgm:spPr/>
    </dgm:pt>
  </dgm:ptLst>
  <dgm:cxnLst>
    <dgm:cxn modelId="{6A576911-FE0B-4413-BB5E-22FCCC0C1C49}" type="presOf" srcId="{9AB438AF-1CC9-43EA-AD3D-1D83E7147D50}" destId="{97D855E3-3FC1-4527-B6FB-FD4596549BC1}" srcOrd="1" destOrd="0" presId="urn:microsoft.com/office/officeart/2005/8/layout/process3"/>
    <dgm:cxn modelId="{16EA421A-DFEB-436C-BD92-4C81E63F9BBC}" srcId="{C43E89D6-E66F-4E9C-8937-C5D1687D983C}" destId="{AE11D649-4FE8-4F0F-9F17-5C6CB13D400F}" srcOrd="1" destOrd="0" parTransId="{616A30C1-83F1-46A2-8B67-45A270BCE727}" sibTransId="{AB7D3F51-8162-49DB-B324-D8F6A72E1D7A}"/>
    <dgm:cxn modelId="{482F611E-3F2A-41DC-A5FF-5F9CF645E7C5}" srcId="{C43E89D6-E66F-4E9C-8937-C5D1687D983C}" destId="{75A3B92B-F468-43A4-B476-05714F00F18D}" srcOrd="0" destOrd="0" parTransId="{C1B67CD2-1680-417F-91C1-36B34879F1B7}" sibTransId="{A11CF691-6776-4D50-A33C-9ACCC47114C7}"/>
    <dgm:cxn modelId="{6C765C1F-0049-4935-8997-2169CC44C08F}" type="presOf" srcId="{622BE026-7113-47F2-90BB-B5DCE8BCEB82}" destId="{6A004014-FB53-4124-B477-B99EEC2D7439}" srcOrd="0" destOrd="0" presId="urn:microsoft.com/office/officeart/2005/8/layout/process3"/>
    <dgm:cxn modelId="{4A38CC24-A9DE-40AC-AF6A-3755198ECBE9}" type="presOf" srcId="{A443D737-DAB8-4157-B617-DD7F3BEFFA2E}" destId="{7F94B813-FF8E-4DEF-A70F-BF9E0122248F}" srcOrd="1" destOrd="0" presId="urn:microsoft.com/office/officeart/2005/8/layout/process3"/>
    <dgm:cxn modelId="{F1391329-6E19-4D10-870F-CFE4B2D52C5F}" type="presOf" srcId="{5D410B5B-F9A8-45FF-ADE6-3E7EBEDAEE6F}" destId="{1F06BE5C-9CEB-4A14-BAD1-1C620FDE4093}" srcOrd="1" destOrd="0" presId="urn:microsoft.com/office/officeart/2005/8/layout/process3"/>
    <dgm:cxn modelId="{77C70E5B-F302-407F-8F0F-55AC322DEE36}" srcId="{78CE376F-D54E-4D2D-814C-DF1570BBA6B9}" destId="{622BE026-7113-47F2-90BB-B5DCE8BCEB82}" srcOrd="0" destOrd="0" parTransId="{1FF85D42-80B6-4DDE-A18A-9392D6BFB880}" sibTransId="{372F98CC-5E6E-403E-87EC-9602DBFEB343}"/>
    <dgm:cxn modelId="{34118665-6D66-4323-A3EE-136643AC18D1}" srcId="{78CE376F-D54E-4D2D-814C-DF1570BBA6B9}" destId="{5AC06E40-BF98-423F-8F16-052FBC407067}" srcOrd="1" destOrd="0" parTransId="{39EE0CDC-872C-40C5-930D-C947E62F058A}" sibTransId="{28AC3CD7-EC23-449F-9527-FAA2AEFD7BB7}"/>
    <dgm:cxn modelId="{BAAC3947-6767-43E8-8EF1-AF15CDEA6E0B}" type="presOf" srcId="{C43E89D6-E66F-4E9C-8937-C5D1687D983C}" destId="{7C663D0F-3AD2-43DA-9FBC-32948F3BFDA7}" srcOrd="1" destOrd="0" presId="urn:microsoft.com/office/officeart/2005/8/layout/process3"/>
    <dgm:cxn modelId="{11B21069-A2AB-4C4A-A223-A8CFACCE4681}" srcId="{5D410B5B-F9A8-45FF-ADE6-3E7EBEDAEE6F}" destId="{A872D9A8-94C4-49E9-B429-2E4DD3D80C9C}" srcOrd="1" destOrd="0" parTransId="{E1C26905-D4C6-487A-B1D9-1C8967303F39}" sibTransId="{B369FAF0-55EE-48B7-AD2E-0681055D1C1A}"/>
    <dgm:cxn modelId="{95DDC969-64C8-4F24-9E96-5179FCDF9EF5}" type="presOf" srcId="{ED408980-ED37-4D3A-8F19-82BDE7A7EB17}" destId="{FA8BAC24-18DE-4792-B776-3DC193E82EA9}" srcOrd="1" destOrd="0" presId="urn:microsoft.com/office/officeart/2005/8/layout/process3"/>
    <dgm:cxn modelId="{C0F9A26C-D975-4A8B-9A6A-4E6906CF4B4F}" type="presOf" srcId="{D1712984-D81B-4220-9DF2-CDE5A1C18101}" destId="{CB9F6288-90CC-4926-B3B6-E47956A3D092}" srcOrd="0" destOrd="0" presId="urn:microsoft.com/office/officeart/2005/8/layout/process3"/>
    <dgm:cxn modelId="{1449BE6C-8E53-403C-9DFD-897FE68822E1}" type="presOf" srcId="{AA13E662-0780-4483-840A-246245BABCC6}" destId="{CB9F6288-90CC-4926-B3B6-E47956A3D092}" srcOrd="0" destOrd="2" presId="urn:microsoft.com/office/officeart/2005/8/layout/process3"/>
    <dgm:cxn modelId="{CA7CD16C-37BA-49DF-A795-0B905B319B35}" type="presOf" srcId="{0050595C-B7C1-4B15-B011-5EE2A6290A48}" destId="{D671A3B5-6459-4755-A70D-459A481BE69E}" srcOrd="1" destOrd="0" presId="urn:microsoft.com/office/officeart/2005/8/layout/process3"/>
    <dgm:cxn modelId="{4A13564D-D157-4D8D-9C4C-9281D3C14C93}" type="presOf" srcId="{AE11D649-4FE8-4F0F-9F17-5C6CB13D400F}" destId="{7ED4C680-DAE5-41FE-89DC-5D90796A0E84}" srcOrd="0" destOrd="1" presId="urn:microsoft.com/office/officeart/2005/8/layout/process3"/>
    <dgm:cxn modelId="{9B4EEA76-99D1-4ACA-9220-503AC6E25418}" srcId="{5D410B5B-F9A8-45FF-ADE6-3E7EBEDAEE6F}" destId="{37F5D60A-E4B3-497B-9BFB-78ABD3DD3F85}" srcOrd="0" destOrd="0" parTransId="{BFD9450E-6D4B-4BB1-A2C7-C6E154C95B9A}" sibTransId="{0CDC4AC2-E8D4-4F11-B16C-D1ABC124480D}"/>
    <dgm:cxn modelId="{09233782-3D16-4D76-89C1-E46B87BA0EE3}" type="presOf" srcId="{37F5D60A-E4B3-497B-9BFB-78ABD3DD3F85}" destId="{CE4559F2-1BDA-478E-B3A8-01B2BC5023A8}" srcOrd="0" destOrd="0" presId="urn:microsoft.com/office/officeart/2005/8/layout/process3"/>
    <dgm:cxn modelId="{CEC4E88D-AC25-46DE-89E0-531C714883DF}" srcId="{85EAAA9C-D09C-46E7-9EDD-B13297E44FE1}" destId="{78CE376F-D54E-4D2D-814C-DF1570BBA6B9}" srcOrd="0" destOrd="0" parTransId="{61B70EF1-1F45-4960-A300-565D44D9EABD}" sibTransId="{9AB438AF-1CC9-43EA-AD3D-1D83E7147D50}"/>
    <dgm:cxn modelId="{62E5AE93-EBFC-438F-956F-C191697E1AAE}" srcId="{85EAAA9C-D09C-46E7-9EDD-B13297E44FE1}" destId="{C43E89D6-E66F-4E9C-8937-C5D1687D983C}" srcOrd="2" destOrd="0" parTransId="{E33EE0D4-6E66-4608-8664-B7DD1512B0F8}" sibTransId="{A443D737-DAB8-4157-B617-DD7F3BEFFA2E}"/>
    <dgm:cxn modelId="{06EAB79F-4A17-4779-A0F2-73D4598B67D0}" type="presOf" srcId="{9AB438AF-1CC9-43EA-AD3D-1D83E7147D50}" destId="{1666E8F8-8C8A-4B68-BF17-DC75B1853E80}" srcOrd="0" destOrd="0" presId="urn:microsoft.com/office/officeart/2005/8/layout/process3"/>
    <dgm:cxn modelId="{7FDE32A0-35B3-4998-A201-EAB4E728BCDB}" type="presOf" srcId="{5D410B5B-F9A8-45FF-ADE6-3E7EBEDAEE6F}" destId="{0764A780-EB42-4E8B-86C3-015AD77C2BD0}" srcOrd="0" destOrd="0" presId="urn:microsoft.com/office/officeart/2005/8/layout/process3"/>
    <dgm:cxn modelId="{2DC6CAA9-135A-49D1-99E2-AE7B9292D424}" type="presOf" srcId="{ED408980-ED37-4D3A-8F19-82BDE7A7EB17}" destId="{F92F59A5-203B-4F61-A623-52B8ED669900}" srcOrd="0" destOrd="0" presId="urn:microsoft.com/office/officeart/2005/8/layout/process3"/>
    <dgm:cxn modelId="{085394B1-F858-4538-847E-04A036628D3A}" type="presOf" srcId="{75A3B92B-F468-43A4-B476-05714F00F18D}" destId="{7ED4C680-DAE5-41FE-89DC-5D90796A0E84}" srcOrd="0" destOrd="0" presId="urn:microsoft.com/office/officeart/2005/8/layout/process3"/>
    <dgm:cxn modelId="{F791F4B7-EF9F-464A-985B-DC96E08EE535}" type="presOf" srcId="{0050595C-B7C1-4B15-B011-5EE2A6290A48}" destId="{DE9A2A01-9C50-4AEC-BC1A-2FBF41255D71}" srcOrd="0" destOrd="0" presId="urn:microsoft.com/office/officeart/2005/8/layout/process3"/>
    <dgm:cxn modelId="{982305BA-C94F-4E90-8173-36A28756788C}" type="presOf" srcId="{78CE376F-D54E-4D2D-814C-DF1570BBA6B9}" destId="{8D65F71F-CC7E-4B98-A19D-D39D70716E77}" srcOrd="1" destOrd="0" presId="urn:microsoft.com/office/officeart/2005/8/layout/process3"/>
    <dgm:cxn modelId="{C80636C8-3FB2-4182-9D55-95A627DED5BB}" srcId="{85EAAA9C-D09C-46E7-9EDD-B13297E44FE1}" destId="{ED408980-ED37-4D3A-8F19-82BDE7A7EB17}" srcOrd="1" destOrd="0" parTransId="{90DE9C1C-A683-49D3-B538-E73479541F37}" sibTransId="{0050595C-B7C1-4B15-B011-5EE2A6290A48}"/>
    <dgm:cxn modelId="{DE20B0CC-D5F1-4D4F-90B1-5423717611F3}" srcId="{85EAAA9C-D09C-46E7-9EDD-B13297E44FE1}" destId="{5D410B5B-F9A8-45FF-ADE6-3E7EBEDAEE6F}" srcOrd="3" destOrd="0" parTransId="{19280256-4C22-4BA0-9484-080B747B624A}" sibTransId="{C1593EA5-F0E2-4052-B9E4-11A6AA0F6C7E}"/>
    <dgm:cxn modelId="{EB6659D1-251B-4865-8336-9BB08FD42BF5}" type="presOf" srcId="{A872D9A8-94C4-49E9-B429-2E4DD3D80C9C}" destId="{CE4559F2-1BDA-478E-B3A8-01B2BC5023A8}" srcOrd="0" destOrd="1" presId="urn:microsoft.com/office/officeart/2005/8/layout/process3"/>
    <dgm:cxn modelId="{52BA0FD2-6379-42B3-9C9D-D9C8DC85D53C}" type="presOf" srcId="{C8B0B736-65D8-463F-9239-BDD2A484E5E1}" destId="{CB9F6288-90CC-4926-B3B6-E47956A3D092}" srcOrd="0" destOrd="1" presId="urn:microsoft.com/office/officeart/2005/8/layout/process3"/>
    <dgm:cxn modelId="{898451D4-BFA9-47AF-9469-3F28E720828B}" srcId="{ED408980-ED37-4D3A-8F19-82BDE7A7EB17}" destId="{D1712984-D81B-4220-9DF2-CDE5A1C18101}" srcOrd="0" destOrd="0" parTransId="{9DE3A14B-11DD-47A0-8323-3B9E07C175DD}" sibTransId="{36C5BE32-14FE-48CC-9FB3-657A479A1313}"/>
    <dgm:cxn modelId="{7B0829E3-B596-437F-A948-DD841813FB41}" type="presOf" srcId="{78CE376F-D54E-4D2D-814C-DF1570BBA6B9}" destId="{4FE1885A-442A-4748-B881-7E3EA42BFCDE}" srcOrd="0" destOrd="0" presId="urn:microsoft.com/office/officeart/2005/8/layout/process3"/>
    <dgm:cxn modelId="{395839E3-5AF6-47F5-B91C-B9D21C6AAD1C}" type="presOf" srcId="{85EAAA9C-D09C-46E7-9EDD-B13297E44FE1}" destId="{9CE0D5E6-F724-4834-BF07-5B1DA9E7C4D6}" srcOrd="0" destOrd="0" presId="urn:microsoft.com/office/officeart/2005/8/layout/process3"/>
    <dgm:cxn modelId="{8A5D11E6-7DBC-4DFE-B5B1-B6C1EEF1BD99}" type="presOf" srcId="{C43E89D6-E66F-4E9C-8937-C5D1687D983C}" destId="{A6CEA983-228C-432F-BE5C-A1322D213BE0}" srcOrd="0" destOrd="0" presId="urn:microsoft.com/office/officeart/2005/8/layout/process3"/>
    <dgm:cxn modelId="{00F8CFE9-1406-444D-ACCB-5225B6B80588}" type="presOf" srcId="{5AC06E40-BF98-423F-8F16-052FBC407067}" destId="{6A004014-FB53-4124-B477-B99EEC2D7439}" srcOrd="0" destOrd="1" presId="urn:microsoft.com/office/officeart/2005/8/layout/process3"/>
    <dgm:cxn modelId="{AD57DEEE-DD86-4AE0-BAF4-6E12A1AAF5EE}" srcId="{ED408980-ED37-4D3A-8F19-82BDE7A7EB17}" destId="{AA13E662-0780-4483-840A-246245BABCC6}" srcOrd="2" destOrd="0" parTransId="{061A0775-45DE-495F-B2EE-35F79E446706}" sibTransId="{1A2FDF93-BEE1-4D8C-8B69-2C1EDDE9D120}"/>
    <dgm:cxn modelId="{5DD40DFC-50BF-4B69-9B5F-0288F26FABE6}" srcId="{ED408980-ED37-4D3A-8F19-82BDE7A7EB17}" destId="{C8B0B736-65D8-463F-9239-BDD2A484E5E1}" srcOrd="1" destOrd="0" parTransId="{82503771-9C56-4756-ABFC-FED0DA080400}" sibTransId="{2384CD5A-8A58-4A3D-9111-EA0D105A13EE}"/>
    <dgm:cxn modelId="{4D8089FD-86D2-4CA1-AEC0-A7CF83A659D1}" type="presOf" srcId="{A443D737-DAB8-4157-B617-DD7F3BEFFA2E}" destId="{739932BC-27DC-49FA-922A-70498FF4A942}" srcOrd="0" destOrd="0" presId="urn:microsoft.com/office/officeart/2005/8/layout/process3"/>
    <dgm:cxn modelId="{86A5ED47-9B76-46CB-AEEE-FACD72D4C459}" type="presParOf" srcId="{9CE0D5E6-F724-4834-BF07-5B1DA9E7C4D6}" destId="{273A4C99-97AA-4D4A-BCC2-A2EB75F8501D}" srcOrd="0" destOrd="0" presId="urn:microsoft.com/office/officeart/2005/8/layout/process3"/>
    <dgm:cxn modelId="{E0E17C71-332F-4873-AEB9-E64C77A5940E}" type="presParOf" srcId="{273A4C99-97AA-4D4A-BCC2-A2EB75F8501D}" destId="{4FE1885A-442A-4748-B881-7E3EA42BFCDE}" srcOrd="0" destOrd="0" presId="urn:microsoft.com/office/officeart/2005/8/layout/process3"/>
    <dgm:cxn modelId="{638EFD7C-BFF6-4497-BC75-AF2C502C1B33}" type="presParOf" srcId="{273A4C99-97AA-4D4A-BCC2-A2EB75F8501D}" destId="{8D65F71F-CC7E-4B98-A19D-D39D70716E77}" srcOrd="1" destOrd="0" presId="urn:microsoft.com/office/officeart/2005/8/layout/process3"/>
    <dgm:cxn modelId="{7C1257D4-97DC-4D6C-9417-1CDFA233F810}" type="presParOf" srcId="{273A4C99-97AA-4D4A-BCC2-A2EB75F8501D}" destId="{6A004014-FB53-4124-B477-B99EEC2D7439}" srcOrd="2" destOrd="0" presId="urn:microsoft.com/office/officeart/2005/8/layout/process3"/>
    <dgm:cxn modelId="{770AD1CE-6CC3-4DD2-B7AF-130E021040B8}" type="presParOf" srcId="{9CE0D5E6-F724-4834-BF07-5B1DA9E7C4D6}" destId="{1666E8F8-8C8A-4B68-BF17-DC75B1853E80}" srcOrd="1" destOrd="0" presId="urn:microsoft.com/office/officeart/2005/8/layout/process3"/>
    <dgm:cxn modelId="{4E672374-C637-4567-9123-513DE34E37AE}" type="presParOf" srcId="{1666E8F8-8C8A-4B68-BF17-DC75B1853E80}" destId="{97D855E3-3FC1-4527-B6FB-FD4596549BC1}" srcOrd="0" destOrd="0" presId="urn:microsoft.com/office/officeart/2005/8/layout/process3"/>
    <dgm:cxn modelId="{D835BEC0-A152-456A-89B4-3928EC208B11}" type="presParOf" srcId="{9CE0D5E6-F724-4834-BF07-5B1DA9E7C4D6}" destId="{FC4A2ADF-8AB5-41F2-A1F8-9D909CC757DD}" srcOrd="2" destOrd="0" presId="urn:microsoft.com/office/officeart/2005/8/layout/process3"/>
    <dgm:cxn modelId="{B00E711B-07F4-45AB-A291-FD8D8A162BD7}" type="presParOf" srcId="{FC4A2ADF-8AB5-41F2-A1F8-9D909CC757DD}" destId="{F92F59A5-203B-4F61-A623-52B8ED669900}" srcOrd="0" destOrd="0" presId="urn:microsoft.com/office/officeart/2005/8/layout/process3"/>
    <dgm:cxn modelId="{5EB26E79-89AE-45FC-B725-3BC393D10A39}" type="presParOf" srcId="{FC4A2ADF-8AB5-41F2-A1F8-9D909CC757DD}" destId="{FA8BAC24-18DE-4792-B776-3DC193E82EA9}" srcOrd="1" destOrd="0" presId="urn:microsoft.com/office/officeart/2005/8/layout/process3"/>
    <dgm:cxn modelId="{7A171A8F-3836-4A55-B44C-10B13B57F839}" type="presParOf" srcId="{FC4A2ADF-8AB5-41F2-A1F8-9D909CC757DD}" destId="{CB9F6288-90CC-4926-B3B6-E47956A3D092}" srcOrd="2" destOrd="0" presId="urn:microsoft.com/office/officeart/2005/8/layout/process3"/>
    <dgm:cxn modelId="{F09136C3-EBB0-419B-A0DD-48CEC980393F}" type="presParOf" srcId="{9CE0D5E6-F724-4834-BF07-5B1DA9E7C4D6}" destId="{DE9A2A01-9C50-4AEC-BC1A-2FBF41255D71}" srcOrd="3" destOrd="0" presId="urn:microsoft.com/office/officeart/2005/8/layout/process3"/>
    <dgm:cxn modelId="{89C5DE67-7A59-427F-B7EC-A084EB220743}" type="presParOf" srcId="{DE9A2A01-9C50-4AEC-BC1A-2FBF41255D71}" destId="{D671A3B5-6459-4755-A70D-459A481BE69E}" srcOrd="0" destOrd="0" presId="urn:microsoft.com/office/officeart/2005/8/layout/process3"/>
    <dgm:cxn modelId="{3B0B8300-3CC0-43B8-9361-12752C3CDFC0}" type="presParOf" srcId="{9CE0D5E6-F724-4834-BF07-5B1DA9E7C4D6}" destId="{EADC6A90-09FD-4DA8-9A7B-80A5B5318526}" srcOrd="4" destOrd="0" presId="urn:microsoft.com/office/officeart/2005/8/layout/process3"/>
    <dgm:cxn modelId="{A380F3CE-2BDE-4BDD-BE54-097AC9F72379}" type="presParOf" srcId="{EADC6A90-09FD-4DA8-9A7B-80A5B5318526}" destId="{A6CEA983-228C-432F-BE5C-A1322D213BE0}" srcOrd="0" destOrd="0" presId="urn:microsoft.com/office/officeart/2005/8/layout/process3"/>
    <dgm:cxn modelId="{02B822D3-8449-4ACD-A451-CE357E43BE10}" type="presParOf" srcId="{EADC6A90-09FD-4DA8-9A7B-80A5B5318526}" destId="{7C663D0F-3AD2-43DA-9FBC-32948F3BFDA7}" srcOrd="1" destOrd="0" presId="urn:microsoft.com/office/officeart/2005/8/layout/process3"/>
    <dgm:cxn modelId="{89C89257-6A10-4CB3-86DB-6D0AC7864E2A}" type="presParOf" srcId="{EADC6A90-09FD-4DA8-9A7B-80A5B5318526}" destId="{7ED4C680-DAE5-41FE-89DC-5D90796A0E84}" srcOrd="2" destOrd="0" presId="urn:microsoft.com/office/officeart/2005/8/layout/process3"/>
    <dgm:cxn modelId="{6CE7E958-0D81-4729-80E8-4A01CE5DE529}" type="presParOf" srcId="{9CE0D5E6-F724-4834-BF07-5B1DA9E7C4D6}" destId="{739932BC-27DC-49FA-922A-70498FF4A942}" srcOrd="5" destOrd="0" presId="urn:microsoft.com/office/officeart/2005/8/layout/process3"/>
    <dgm:cxn modelId="{A010DC2B-B43A-4B70-BE5F-6BD9983043FE}" type="presParOf" srcId="{739932BC-27DC-49FA-922A-70498FF4A942}" destId="{7F94B813-FF8E-4DEF-A70F-BF9E0122248F}" srcOrd="0" destOrd="0" presId="urn:microsoft.com/office/officeart/2005/8/layout/process3"/>
    <dgm:cxn modelId="{2190C7FB-07AD-4621-9671-924DFC9D441D}" type="presParOf" srcId="{9CE0D5E6-F724-4834-BF07-5B1DA9E7C4D6}" destId="{54925357-5A14-44DB-A0F4-FC7AC1B9E559}" srcOrd="6" destOrd="0" presId="urn:microsoft.com/office/officeart/2005/8/layout/process3"/>
    <dgm:cxn modelId="{F773C949-89C8-4887-AA18-B9971D8B5228}" type="presParOf" srcId="{54925357-5A14-44DB-A0F4-FC7AC1B9E559}" destId="{0764A780-EB42-4E8B-86C3-015AD77C2BD0}" srcOrd="0" destOrd="0" presId="urn:microsoft.com/office/officeart/2005/8/layout/process3"/>
    <dgm:cxn modelId="{EA8F114E-CC46-4DB9-92DC-C5491AB46969}" type="presParOf" srcId="{54925357-5A14-44DB-A0F4-FC7AC1B9E559}" destId="{1F06BE5C-9CEB-4A14-BAD1-1C620FDE4093}" srcOrd="1" destOrd="0" presId="urn:microsoft.com/office/officeart/2005/8/layout/process3"/>
    <dgm:cxn modelId="{5B01F402-8C52-44F6-86EB-0360B61F1140}" type="presParOf" srcId="{54925357-5A14-44DB-A0F4-FC7AC1B9E559}" destId="{CE4559F2-1BDA-478E-B3A8-01B2BC5023A8}" srcOrd="2" destOrd="0" presId="urn:microsoft.com/office/officeart/2005/8/layout/process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D65F71F-CC7E-4B98-A19D-D39D70716E77}">
      <dsp:nvSpPr>
        <dsp:cNvPr id="0" name=""/>
        <dsp:cNvSpPr/>
      </dsp:nvSpPr>
      <dsp:spPr>
        <a:xfrm>
          <a:off x="1616" y="1798656"/>
          <a:ext cx="1805475" cy="60480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568" tIns="99568" rIns="99568" bIns="53340" numCol="1" spcCol="1270" anchor="t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1" kern="1200" dirty="0">
              <a:solidFill>
                <a:schemeClr val="tx1"/>
              </a:solidFill>
            </a:rPr>
            <a:t>November</a:t>
          </a:r>
        </a:p>
      </dsp:txBody>
      <dsp:txXfrm>
        <a:off x="1616" y="1798656"/>
        <a:ext cx="1805475" cy="403200"/>
      </dsp:txXfrm>
    </dsp:sp>
    <dsp:sp modelId="{6A004014-FB53-4124-B477-B99EEC2D7439}">
      <dsp:nvSpPr>
        <dsp:cNvPr id="0" name=""/>
        <dsp:cNvSpPr/>
      </dsp:nvSpPr>
      <dsp:spPr>
        <a:xfrm>
          <a:off x="371413" y="2201856"/>
          <a:ext cx="1805475" cy="113400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99568" rIns="99568" bIns="99568" numCol="1" spcCol="1270" anchor="t" anchorCtr="0">
          <a:noAutofit/>
        </a:bodyPr>
        <a:lstStyle/>
        <a:p>
          <a:pPr marL="114300" lvl="1" indent="-114300" algn="l" defTabSz="6223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400" kern="1200" dirty="0"/>
            <a:t>Discuss 2025 report</a:t>
          </a:r>
        </a:p>
        <a:p>
          <a:pPr marL="114300" lvl="1" indent="-114300" algn="l" defTabSz="6223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400" kern="1200" dirty="0"/>
            <a:t>Discuss webpage </a:t>
          </a:r>
        </a:p>
      </dsp:txBody>
      <dsp:txXfrm>
        <a:off x="404627" y="2235070"/>
        <a:ext cx="1739047" cy="1067572"/>
      </dsp:txXfrm>
    </dsp:sp>
    <dsp:sp modelId="{1666E8F8-8C8A-4B68-BF17-DC75B1853E80}">
      <dsp:nvSpPr>
        <dsp:cNvPr id="0" name=""/>
        <dsp:cNvSpPr/>
      </dsp:nvSpPr>
      <dsp:spPr>
        <a:xfrm>
          <a:off x="2080796" y="1775500"/>
          <a:ext cx="580251" cy="449511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100" kern="1200"/>
        </a:p>
      </dsp:txBody>
      <dsp:txXfrm>
        <a:off x="2080796" y="1865402"/>
        <a:ext cx="445398" cy="269707"/>
      </dsp:txXfrm>
    </dsp:sp>
    <dsp:sp modelId="{FA8BAC24-18DE-4792-B776-3DC193E82EA9}">
      <dsp:nvSpPr>
        <dsp:cNvPr id="0" name=""/>
        <dsp:cNvSpPr/>
      </dsp:nvSpPr>
      <dsp:spPr>
        <a:xfrm>
          <a:off x="2901906" y="1798656"/>
          <a:ext cx="1805475" cy="60480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568" tIns="99568" rIns="99568" bIns="53340" numCol="1" spcCol="1270" anchor="t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1" kern="1200" dirty="0">
              <a:solidFill>
                <a:schemeClr val="tx1"/>
              </a:solidFill>
            </a:rPr>
            <a:t>January</a:t>
          </a:r>
        </a:p>
      </dsp:txBody>
      <dsp:txXfrm>
        <a:off x="2901906" y="1798656"/>
        <a:ext cx="1805475" cy="403200"/>
      </dsp:txXfrm>
    </dsp:sp>
    <dsp:sp modelId="{CB9F6288-90CC-4926-B3B6-E47956A3D092}">
      <dsp:nvSpPr>
        <dsp:cNvPr id="0" name=""/>
        <dsp:cNvSpPr/>
      </dsp:nvSpPr>
      <dsp:spPr>
        <a:xfrm>
          <a:off x="3178278" y="2201856"/>
          <a:ext cx="1992324" cy="113400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99568" rIns="99568" bIns="99568" numCol="1" spcCol="1270" anchor="t" anchorCtr="0">
          <a:noAutofit/>
        </a:bodyPr>
        <a:lstStyle/>
        <a:p>
          <a:pPr marL="114300" lvl="1" indent="-114300" algn="l" defTabSz="6223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400" kern="1200">
              <a:latin typeface="Calibri"/>
            </a:rPr>
            <a:t>DCF to join</a:t>
          </a:r>
          <a:r>
            <a:rPr lang="en-US" sz="1400" kern="1200"/>
            <a:t>  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400" kern="1200"/>
            <a:t>Finalize recommendations</a:t>
          </a:r>
        </a:p>
        <a:p>
          <a:pPr marL="114300" lvl="1" indent="-114300" algn="l" defTabSz="6223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400" kern="1200">
              <a:latin typeface="Calibri"/>
            </a:rPr>
            <a:t>Discuss webpage</a:t>
          </a:r>
          <a:endParaRPr lang="en-US" sz="1400" kern="1200"/>
        </a:p>
      </dsp:txBody>
      <dsp:txXfrm>
        <a:off x="3211492" y="2235070"/>
        <a:ext cx="1925896" cy="1067572"/>
      </dsp:txXfrm>
    </dsp:sp>
    <dsp:sp modelId="{DE9A2A01-9C50-4AEC-BC1A-2FBF41255D71}">
      <dsp:nvSpPr>
        <dsp:cNvPr id="0" name=""/>
        <dsp:cNvSpPr/>
      </dsp:nvSpPr>
      <dsp:spPr>
        <a:xfrm>
          <a:off x="5004442" y="1775500"/>
          <a:ext cx="629766" cy="449511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100" kern="1200"/>
        </a:p>
      </dsp:txBody>
      <dsp:txXfrm>
        <a:off x="5004442" y="1865402"/>
        <a:ext cx="494913" cy="269707"/>
      </dsp:txXfrm>
    </dsp:sp>
    <dsp:sp modelId="{7C663D0F-3AD2-43DA-9FBC-32948F3BFDA7}">
      <dsp:nvSpPr>
        <dsp:cNvPr id="0" name=""/>
        <dsp:cNvSpPr/>
      </dsp:nvSpPr>
      <dsp:spPr>
        <a:xfrm>
          <a:off x="5895621" y="1798656"/>
          <a:ext cx="1805475" cy="60480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568" tIns="99568" rIns="99568" bIns="53340" numCol="1" spcCol="1270" anchor="t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1" kern="1200" dirty="0">
              <a:solidFill>
                <a:schemeClr val="tx1"/>
              </a:solidFill>
            </a:rPr>
            <a:t>March</a:t>
          </a:r>
        </a:p>
      </dsp:txBody>
      <dsp:txXfrm>
        <a:off x="5895621" y="1798656"/>
        <a:ext cx="1805475" cy="403200"/>
      </dsp:txXfrm>
    </dsp:sp>
    <dsp:sp modelId="{7ED4C680-DAE5-41FE-89DC-5D90796A0E84}">
      <dsp:nvSpPr>
        <dsp:cNvPr id="0" name=""/>
        <dsp:cNvSpPr/>
      </dsp:nvSpPr>
      <dsp:spPr>
        <a:xfrm>
          <a:off x="6265417" y="2201856"/>
          <a:ext cx="1805475" cy="113400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99568" rIns="99568" bIns="99568" numCol="1" spcCol="1270" anchor="t" anchorCtr="0">
          <a:noAutofit/>
        </a:bodyPr>
        <a:lstStyle/>
        <a:p>
          <a:pPr marL="114300" lvl="1" indent="-114300" algn="l" defTabSz="6223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400" kern="1200"/>
            <a:t>Possibly </a:t>
          </a:r>
          <a:r>
            <a:rPr lang="en-US" sz="1400" kern="1200">
              <a:latin typeface="Calibri"/>
            </a:rPr>
            <a:t>DYS to join</a:t>
          </a:r>
          <a:endParaRPr lang="en-US" sz="1400" kern="1200"/>
        </a:p>
        <a:p>
          <a:pPr marL="114300" lvl="1" indent="-114300" algn="l" defTabSz="6223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400" kern="1200"/>
            <a:t>Review draft report together and take feedback</a:t>
          </a:r>
        </a:p>
      </dsp:txBody>
      <dsp:txXfrm>
        <a:off x="6298631" y="2235070"/>
        <a:ext cx="1739047" cy="1067572"/>
      </dsp:txXfrm>
    </dsp:sp>
    <dsp:sp modelId="{739932BC-27DC-49FA-922A-70498FF4A942}">
      <dsp:nvSpPr>
        <dsp:cNvPr id="0" name=""/>
        <dsp:cNvSpPr/>
      </dsp:nvSpPr>
      <dsp:spPr>
        <a:xfrm>
          <a:off x="7974800" y="1775500"/>
          <a:ext cx="580251" cy="449511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100" kern="1200"/>
        </a:p>
      </dsp:txBody>
      <dsp:txXfrm>
        <a:off x="7974800" y="1865402"/>
        <a:ext cx="445398" cy="269707"/>
      </dsp:txXfrm>
    </dsp:sp>
    <dsp:sp modelId="{1F06BE5C-9CEB-4A14-BAD1-1C620FDE4093}">
      <dsp:nvSpPr>
        <dsp:cNvPr id="0" name=""/>
        <dsp:cNvSpPr/>
      </dsp:nvSpPr>
      <dsp:spPr>
        <a:xfrm>
          <a:off x="8795911" y="1798656"/>
          <a:ext cx="1805475" cy="60480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568" tIns="99568" rIns="99568" bIns="53340" numCol="1" spcCol="1270" anchor="t" anchorCtr="0">
          <a:noAutofit/>
        </a:bodyPr>
        <a:lstStyle/>
        <a:p>
          <a:pPr marL="0" lvl="0" indent="0" algn="l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1" kern="1200" dirty="0">
              <a:solidFill>
                <a:schemeClr val="tx1"/>
              </a:solidFill>
            </a:rPr>
            <a:t>May</a:t>
          </a:r>
          <a:r>
            <a:rPr lang="en-US" sz="1400" kern="1200" dirty="0"/>
            <a:t> </a:t>
          </a:r>
        </a:p>
      </dsp:txBody>
      <dsp:txXfrm>
        <a:off x="8795911" y="1798656"/>
        <a:ext cx="1805475" cy="403200"/>
      </dsp:txXfrm>
    </dsp:sp>
    <dsp:sp modelId="{CE4559F2-1BDA-478E-B3A8-01B2BC5023A8}">
      <dsp:nvSpPr>
        <dsp:cNvPr id="0" name=""/>
        <dsp:cNvSpPr/>
      </dsp:nvSpPr>
      <dsp:spPr>
        <a:xfrm>
          <a:off x="9165707" y="2201856"/>
          <a:ext cx="1805475" cy="113400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99568" rIns="99568" bIns="99568" numCol="1" spcCol="1270" anchor="t" anchorCtr="0">
          <a:noAutofit/>
        </a:bodyPr>
        <a:lstStyle/>
        <a:p>
          <a:pPr marL="114300" lvl="1" indent="-114300" algn="l" defTabSz="6223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400" kern="1200"/>
            <a:t>Vote on report </a:t>
          </a:r>
        </a:p>
        <a:p>
          <a:pPr marL="114300" lvl="1" indent="-114300" algn="l" defTabSz="6223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400" kern="1200" dirty="0">
              <a:latin typeface="Calibri"/>
            </a:rPr>
            <a:t>Discuss webpage</a:t>
          </a:r>
          <a:endParaRPr lang="en-US" sz="1400" kern="1200" dirty="0"/>
        </a:p>
      </dsp:txBody>
      <dsp:txXfrm>
        <a:off x="9198921" y="2235070"/>
        <a:ext cx="1739047" cy="106757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3">
  <dgm:title val=""/>
  <dgm:desc val=""/>
  <dgm:catLst>
    <dgm:cat type="process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3" destOrd="0"/>
        <dgm:cxn modelId="12" srcId="1" destId="11" srcOrd="0" destOrd="0"/>
        <dgm:cxn modelId="23" srcId="2" destId="21" srcOrd="0" destOrd="0"/>
        <dgm:cxn modelId="34" srcId="3" destId="31" srcOrd="0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41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osite" refType="w"/>
      <dgm:constr type="w" for="ch" ptType="sibTrans" refType="w" refFor="ch" refForName="composite" fact="0.3333"/>
      <dgm:constr type="w" for="des" forName="parTx"/>
      <dgm:constr type="h" for="des" forName="parTx" op="equ"/>
      <dgm:constr type="h" for="des" forName="parSh" op="equ"/>
      <dgm:constr type="w" for="des" forName="desTx"/>
      <dgm:constr type="h" for="des" forName="desTx" op="equ"/>
      <dgm:constr type="w" for="des" forName="parSh"/>
      <dgm:constr type="primFontSz" for="des" forName="parTx" val="65"/>
      <dgm:constr type="secFontSz" for="des" forName="desTx" refType="primFontSz" refFor="des" refForName="parTx" op="equ"/>
      <dgm:constr type="primFontSz" for="des" forName="connTx" refType="primFontSz" refFor="des" refForName="parTx" fact="0.8"/>
      <dgm:constr type="primFontSz" for="des" forName="connTx" refType="primFontSz" refFor="des" refForName="parTx" op="lte" fact="0.8"/>
      <dgm:constr type="h" for="des" forName="parTx" refType="primFontSz" refFor="des" refForName="parTx" fact="0.8"/>
      <dgm:constr type="h" for="des" forName="parSh" refType="primFontSz" refFor="des" refForName="parTx" fact="1.2"/>
      <dgm:constr type="h" for="des" forName="desTx" refType="primFontSz" refFor="des" refForName="parTx" fact="1.6"/>
      <dgm:constr type="h" for="des" forName="parSh" refType="h" refFor="des" refForName="parTx" op="lte" fact="1.5"/>
      <dgm:constr type="h" for="des" forName="parSh" refType="h" refFor="des" refForName="parTx" op="gte" fact="1.5"/>
    </dgm:constrLst>
    <dgm:ruleLst>
      <dgm:rule type="w" for="ch" forName="composite" val="0" fact="NaN" max="NaN"/>
      <dgm:rule type="primFontSz" for="des" forName="parTx" val="5" fact="NaN" max="NaN"/>
    </dgm:ruleLst>
    <dgm:forEach name="Name3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4">
          <dgm:if name="Name5" func="var" arg="dir" op="equ" val="norm">
            <dgm:constrLst>
              <dgm:constr type="h" refType="w" fact="1000"/>
              <dgm:constr type="l" for="ch" forName="parTx"/>
              <dgm:constr type="w" for="ch" forName="parTx" refType="w" fact="0.83"/>
              <dgm:constr type="t" for="ch" forName="parTx"/>
              <dgm:constr type="l" for="ch" forName="parSh"/>
              <dgm:constr type="w" for="ch" forName="parSh" refType="w" refFor="ch" refForName="parTx"/>
              <dgm:constr type="t" for="ch" forName="parSh"/>
              <dgm:constr type="l" for="ch" forName="desTx" refType="w" fact="0.17"/>
              <dgm:constr type="w" for="ch" forName="desTx" refType="w" refFor="ch" refForName="parTx"/>
              <dgm:constr type="t" for="ch" forName="desTx" refType="h" refFor="ch" refForName="parTx"/>
            </dgm:constrLst>
          </dgm:if>
          <dgm:else name="Name6">
            <dgm:constrLst>
              <dgm:constr type="h" refType="w" fact="1000"/>
              <dgm:constr type="l" for="ch" forName="parTx" refType="w" fact="0.17"/>
              <dgm:constr type="w" for="ch" forName="parTx" refType="w" fact="0.83"/>
              <dgm:constr type="t" for="ch" forName="parTx"/>
              <dgm:constr type="l" for="ch" forName="parSh" refType="w" fact="0.15"/>
              <dgm:constr type="w" for="ch" forName="parSh" refType="w" refFor="ch" refForName="parTx"/>
              <dgm:constr type="t" for="ch" forName="parSh"/>
              <dgm:constr type="l" for="ch" forName="desTx"/>
              <dgm:constr type="w" for="ch" forName="desTx" refType="w" refFor="ch" refForName="parTx"/>
              <dgm:constr type="t" for="ch" forName="desTx" refType="h" refFor="ch" refForName="parTx"/>
            </dgm:constrLst>
          </dgm:else>
        </dgm:choose>
        <dgm:ruleLst>
          <dgm:rule type="h" val="INF" fact="NaN" max="NaN"/>
        </dgm:ruleLst>
        <dgm:layoutNode name="parTx">
          <dgm:varLst>
            <dgm:chMax val="0"/>
            <dgm:chPref val="0"/>
            <dgm:bulletEnabled val="1"/>
          </dgm:varLst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 zOrderOff="1" hideGeom="1">
            <dgm:adjLst>
              <dgm:adj idx="1" val="0.1"/>
            </dgm:adjLst>
          </dgm:shape>
          <dgm:presOf axis="self" ptType="node"/>
          <dgm:constrLst>
            <dgm:constr type="h" refType="w" op="lte" fact="0.4"/>
            <dgm:constr type="bMarg" refType="primFontSz" fact="0.3"/>
            <dgm:constr type="h"/>
          </dgm:constrLst>
          <dgm:ruleLst>
            <dgm:rule type="h" val="INF" fact="NaN" max="NaN"/>
          </dgm:ruleLst>
        </dgm:layoutNode>
        <dgm:layoutNode name="parSh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 ptType="node"/>
          <dgm:constrLst>
            <dgm:constr type="h"/>
          </dgm:constrLst>
          <dgm:ruleLst/>
        </dgm:layoutNode>
        <dgm:layoutNode name="desTx" styleLbl="fgAcc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oundRect" r:blip="">
            <dgm:adjLst>
              <dgm:adj idx="1" val="0.1"/>
            </dgm:adjLst>
          </dgm:shape>
          <dgm:presOf axis="des" ptType="node"/>
          <dgm:constrLst>
            <dgm:constr type="secFontSz" val="65"/>
            <dgm:constr type="primFontSz" refType="secFontSz"/>
            <dgm:constr type="h"/>
          </dgm:constrLst>
          <dgm:ruleLst>
            <dgm:rule type="h" val="INF" fact="NaN" max="NaN"/>
          </dgm:ruleLst>
        </dgm:layoutNode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  <dgm:param type="srcNode" val="parTx"/>
            <dgm:param type="dstNode" val="parTx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Tx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E8547A1A-4B8C-44CF-8E73-8D0B6F65A909}" type="datetimeFigureOut">
              <a:rPr lang="en-US" smtClean="0"/>
              <a:t>6/2/2026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796B28D8-CD98-4154-A631-787321A3B0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492163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fontAlgn="base"/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4:05-4:10 Welcome and Vote </a:t>
            </a:r>
          </a:p>
          <a:p>
            <a:pPr fontAlgn="base"/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4:10-4:15 General Announcements and Housekeeping 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4:15-4:30 2025 Guest Speaker Review, AAP Report Review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4:30-5:40 Discuss Priorities and Recommendations </a:t>
            </a:r>
          </a:p>
          <a:p>
            <a:pPr fontAlgn="base"/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5:40-5:55 DPH Webpage </a:t>
            </a:r>
          </a:p>
          <a:p>
            <a:pPr fontAlgn="base"/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5:55-6:00 Wrap Up and Adjourn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96B28D8-CD98-4154-A631-787321A3B0EB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751719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96B28D8-CD98-4154-A631-787321A3B0EB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849182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96B28D8-CD98-4154-A631-787321A3B0EB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044796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By 5:55pm: Thank you</a:t>
            </a:r>
          </a:p>
          <a:p>
            <a:r>
              <a:rPr lang="en-US"/>
              <a:t>Motion to Adjourn</a:t>
            </a:r>
          </a:p>
          <a:p>
            <a:r>
              <a:rPr lang="en-US"/>
              <a:t>Vote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34CBBDB-52D0-FE4C-8729-D7393D454E10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358200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spcBef>
                <a:spcPct val="20000"/>
              </a:spcBef>
              <a:buFont typeface="Arial"/>
              <a:buChar char="•"/>
            </a:pPr>
            <a:endParaRPr lang="en-US">
              <a:ea typeface="Calibri"/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96B28D8-CD98-4154-A631-787321A3B0EB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508564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96B28D8-CD98-4154-A631-787321A3B0EB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816548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>
              <a:ea typeface="Calibri"/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96B28D8-CD98-4154-A631-787321A3B0EB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09148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96B28D8-CD98-4154-A631-787321A3B0EB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360650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96B28D8-CD98-4154-A631-787321A3B0EB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891784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96B28D8-CD98-4154-A631-787321A3B0EB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670668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96B28D8-CD98-4154-A631-787321A3B0EB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55441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96B28D8-CD98-4154-A631-787321A3B0EB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817288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5.png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4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5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0"/>
            <a:ext cx="54102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600200"/>
            <a:ext cx="54102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5AFA3409-650A-E04D-9C6C-C839AFCA4D9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756523" y="6492487"/>
            <a:ext cx="273641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>
                    <a:lumMod val="40000"/>
                    <a:lumOff val="60000"/>
                  </a:schemeClr>
                </a:solidFill>
              </a:defRPr>
            </a:lvl1pPr>
          </a:lstStyle>
          <a:p>
            <a:fld id="{CA49D0EE-DE7F-324B-A84C-F36708423CDB}" type="slidenum">
              <a:rPr lang="en-US" smtClean="0">
                <a:solidFill>
                  <a:srgbClr val="464646">
                    <a:lumMod val="40000"/>
                    <a:lumOff val="60000"/>
                  </a:srgbClr>
                </a:solidFill>
              </a:rPr>
              <a:pPr/>
              <a:t>‹#›</a:t>
            </a:fld>
            <a:endParaRPr lang="en-US">
              <a:solidFill>
                <a:srgbClr val="464646">
                  <a:lumMod val="40000"/>
                  <a:lumOff val="60000"/>
                </a:srgbClr>
              </a:solidFill>
            </a:endParaRPr>
          </a:p>
        </p:txBody>
      </p:sp>
      <p:sp>
        <p:nvSpPr>
          <p:cNvPr id="9" name="Footer Placeholder 3">
            <a:extLst>
              <a:ext uri="{FF2B5EF4-FFF2-40B4-BE49-F238E27FC236}">
                <a16:creationId xmlns:a16="http://schemas.microsoft.com/office/drawing/2014/main" id="{EF3A1742-1D21-6E49-B1F6-D58AC8A01F4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11133" y="6510528"/>
            <a:ext cx="3816488" cy="33832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>
                    <a:lumMod val="40000"/>
                    <a:lumOff val="60000"/>
                  </a:schemeClr>
                </a:solidFill>
              </a:defRPr>
            </a:lvl1pPr>
          </a:lstStyle>
          <a:p>
            <a:r>
              <a:rPr lang="en-US">
                <a:solidFill>
                  <a:srgbClr val="464646">
                    <a:lumMod val="40000"/>
                    <a:lumOff val="60000"/>
                  </a:srgbClr>
                </a:solidFill>
              </a:rPr>
              <a:t>Massachusetts Department of Public Health       mass.gov/dph</a:t>
            </a:r>
          </a:p>
        </p:txBody>
      </p:sp>
    </p:spTree>
    <p:extLst>
      <p:ext uri="{BB962C8B-B14F-4D97-AF65-F5344CB8AC3E}">
        <p14:creationId xmlns:p14="http://schemas.microsoft.com/office/powerpoint/2010/main" val="294570519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AE4DA3-9202-52F4-7499-605186EBBD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F4B9B34-E3E2-EDD4-A029-E46523CCA9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775B7E-693B-4734-9D38-96855399C350}" type="datetimeFigureOut">
              <a:rPr lang="en-US" smtClean="0"/>
              <a:t>6/2/2026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05EB00B-3628-E6AC-541F-1FDB829993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597BFF3-3646-5594-7448-B880C6C6AE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836F90-904F-4C1D-BF83-E383ED339B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64266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CC307D1-08FB-B946-5FB9-16EC77F939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775B7E-693B-4734-9D38-96855399C350}" type="datetimeFigureOut">
              <a:rPr lang="en-US" smtClean="0"/>
              <a:t>6/2/2026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96225A1-F6FD-E908-5278-B201F3DA14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90F275C-60DF-6EC8-961E-82D6ED91CB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836F90-904F-4C1D-BF83-E383ED339B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819934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BA5FAB-BE3C-F7A6-50CB-F4E06B444C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A69AFE9-E8AC-6598-2E80-0A1F0E418DF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F1CFC65-3968-12C8-3C97-0308AD69395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6BD9F96-7540-175F-B018-35A3E3D5E6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775B7E-693B-4734-9D38-96855399C350}" type="datetimeFigureOut">
              <a:rPr lang="en-US" smtClean="0"/>
              <a:t>6/2/2026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1330645-B45B-774E-A153-BECC88C9A0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DE609FA-C7A8-20CA-3713-2F7149F17E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836F90-904F-4C1D-BF83-E383ED339B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31435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FDEA9B-AE5D-DAF9-C5B0-C396211D69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D8FCA8F-6A8C-9140-C987-A378C058BC3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3440BEA-5486-417B-548C-3CFA020907A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DF6E831-8A86-0A95-4DB9-1ED8CB954B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775B7E-693B-4734-9D38-96855399C350}" type="datetimeFigureOut">
              <a:rPr lang="en-US" smtClean="0"/>
              <a:t>6/2/2026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1D74C30-638D-0D1A-C197-BA61483A63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C379E0F-757D-E194-AC5F-DEED742BD4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836F90-904F-4C1D-BF83-E383ED339B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260768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14D8B4-C2EB-A52C-4D08-D22C0D9346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D604625-4D3F-29A2-15B8-1A875FEDDB6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08D8322-7B4B-DEE9-7658-561951F7F0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775B7E-693B-4734-9D38-96855399C350}" type="datetimeFigureOut">
              <a:rPr lang="en-US" smtClean="0"/>
              <a:t>6/2/2026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55CFBFE-966F-7DED-8653-B81C721376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FB4329B-CD69-B821-4054-4B1DC73027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836F90-904F-4C1D-BF83-E383ED339B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835677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B55B539-A53A-5228-403C-5AE1DB1B6F0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691F04A-E4FA-F1F9-F7B6-0E31B25B0A1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7E508DF-4EDE-11F7-55F3-C31724B9A2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775B7E-693B-4734-9D38-96855399C350}" type="datetimeFigureOut">
              <a:rPr lang="en-US" smtClean="0"/>
              <a:t>6/2/2026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5C41BB3-2850-EF8E-F27F-4BCA285B35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71C1966-03F6-28EE-6A1D-CCB609EB50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836F90-904F-4C1D-BF83-E383ED339B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552739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icture containing fog, screenshot, blur&#10;&#10;Description automatically generated">
            <a:extLst>
              <a:ext uri="{FF2B5EF4-FFF2-40B4-BE49-F238E27FC236}">
                <a16:creationId xmlns:a16="http://schemas.microsoft.com/office/drawing/2014/main" id="{73A13FDB-6B12-D57B-937C-FDCC340F7DD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1998" cy="6857999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FA9C25D-EF20-84AD-D14D-2061BB41F0C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05838" y="690351"/>
            <a:ext cx="8631677" cy="1928238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6600" b="1" i="0" spc="-30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ea typeface="Apple Symbols" panose="02000000000000000000" pitchFamily="2" charset="-79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917F9B5-9E18-407C-4D11-7AC3882D704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05838" y="4855099"/>
            <a:ext cx="6770451" cy="1391055"/>
          </a:xfrm>
        </p:spPr>
        <p:txBody>
          <a:bodyPr>
            <a:normAutofit/>
          </a:bodyPr>
          <a:lstStyle>
            <a:lvl1pPr marL="0" indent="0" algn="l">
              <a:buNone/>
              <a:defRPr sz="2800">
                <a:solidFill>
                  <a:srgbClr val="3647B6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pic>
        <p:nvPicPr>
          <p:cNvPr id="4" name="Picture 3" descr="A black and white logo&#10;&#10;Description automatically generated">
            <a:extLst>
              <a:ext uri="{FF2B5EF4-FFF2-40B4-BE49-F238E27FC236}">
                <a16:creationId xmlns:a16="http://schemas.microsoft.com/office/drawing/2014/main" id="{27C03EFA-A152-4539-22F6-1D780DB54FE5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224033" y="6133786"/>
            <a:ext cx="2642822" cy="5568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449772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DED5A72-E2F7-0E3B-0DDA-8AEE476CFD6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086984"/>
            <a:ext cx="10515600" cy="405255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itle Placeholder 8">
            <a:extLst>
              <a:ext uri="{FF2B5EF4-FFF2-40B4-BE49-F238E27FC236}">
                <a16:creationId xmlns:a16="http://schemas.microsoft.com/office/drawing/2014/main" id="{D8D37926-3C4B-41C8-EFDB-911300C243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04285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b="0" spc="-150"/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12234262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C0924193-02B9-9810-A50A-C323F20B00A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-16112"/>
            <a:ext cx="12192000" cy="6858000"/>
          </a:xfrm>
          <a:prstGeom prst="rect">
            <a:avLst/>
          </a:prstGeom>
        </p:spPr>
      </p:pic>
      <p:pic>
        <p:nvPicPr>
          <p:cNvPr id="7" name="Picture 6" descr="A picture containing fog, screenshot, blur&#10;&#10;Description automatically generated">
            <a:extLst>
              <a:ext uri="{FF2B5EF4-FFF2-40B4-BE49-F238E27FC236}">
                <a16:creationId xmlns:a16="http://schemas.microsoft.com/office/drawing/2014/main" id="{BD671DD8-DB66-3B92-A1B6-23D8B89C2A41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FE7A35BE-2442-7C64-032F-EEC3B84E84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730525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 spc="-15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FD8DA3C-9A4F-10ED-C6D4-40AC09EDE51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3712387"/>
            <a:ext cx="10515600" cy="1500187"/>
          </a:xfrm>
        </p:spPr>
        <p:txBody>
          <a:bodyPr>
            <a:normAutofit/>
          </a:bodyPr>
          <a:lstStyle>
            <a:lvl1pPr marL="0" indent="0"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8A65D87-AFBC-843E-1CA6-0F0D9EB66B62}"/>
              </a:ext>
            </a:extLst>
          </p:cNvPr>
          <p:cNvSpPr txBox="1"/>
          <p:nvPr userDrawn="1"/>
        </p:nvSpPr>
        <p:spPr>
          <a:xfrm>
            <a:off x="11353800" y="6379285"/>
            <a:ext cx="56567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B7E03E9B-E934-2C4D-ADCE-95F69DF73B50}" type="slidenum">
              <a:rPr lang="en-US" sz="2000" b="1" smtClean="0">
                <a:solidFill>
                  <a:srgbClr val="8397E7"/>
                </a:solidFill>
              </a:rPr>
              <a:pPr algn="ctr"/>
              <a:t>‹#›</a:t>
            </a:fld>
            <a:endParaRPr lang="en-US" sz="2000" b="1">
              <a:solidFill>
                <a:srgbClr val="8397E7"/>
              </a:solidFill>
            </a:endParaRPr>
          </a:p>
        </p:txBody>
      </p:sp>
      <p:pic>
        <p:nvPicPr>
          <p:cNvPr id="10" name="Picture 9" descr="A black and white logo&#10;&#10;Description automatically generated">
            <a:extLst>
              <a:ext uri="{FF2B5EF4-FFF2-40B4-BE49-F238E27FC236}">
                <a16:creationId xmlns:a16="http://schemas.microsoft.com/office/drawing/2014/main" id="{C97040BC-7CEF-FBD5-14E8-B96311C9FE32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224033" y="6133786"/>
            <a:ext cx="2642822" cy="5568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758152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055C14D-8924-F22D-FF6C-1CEECDCEA30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2119256"/>
            <a:ext cx="5181600" cy="405770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5748EB7-DF60-9429-B7C4-F17C2FD1950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2119256"/>
            <a:ext cx="5181600" cy="405770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itle Placeholder 8">
            <a:extLst>
              <a:ext uri="{FF2B5EF4-FFF2-40B4-BE49-F238E27FC236}">
                <a16:creationId xmlns:a16="http://schemas.microsoft.com/office/drawing/2014/main" id="{09305E6D-E633-8F98-0EDC-7F3C0166DB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04285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spc="-150"/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2091444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5AFA3409-650A-E04D-9C6C-C839AFCA4D9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756523" y="6492487"/>
            <a:ext cx="273641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>
                    <a:lumMod val="40000"/>
                    <a:lumOff val="60000"/>
                  </a:schemeClr>
                </a:solidFill>
              </a:defRPr>
            </a:lvl1pPr>
          </a:lstStyle>
          <a:p>
            <a:fld id="{CA49D0EE-DE7F-324B-A84C-F36708423CDB}" type="slidenum">
              <a:rPr lang="en-US" smtClean="0">
                <a:solidFill>
                  <a:srgbClr val="464646">
                    <a:lumMod val="40000"/>
                    <a:lumOff val="60000"/>
                  </a:srgbClr>
                </a:solidFill>
              </a:rPr>
              <a:pPr/>
              <a:t>‹#›</a:t>
            </a:fld>
            <a:endParaRPr lang="en-US">
              <a:solidFill>
                <a:srgbClr val="464646">
                  <a:lumMod val="40000"/>
                  <a:lumOff val="60000"/>
                </a:srgbClr>
              </a:solidFill>
            </a:endParaRPr>
          </a:p>
        </p:txBody>
      </p:sp>
      <p:sp>
        <p:nvSpPr>
          <p:cNvPr id="8" name="Footer Placeholder 3">
            <a:extLst>
              <a:ext uri="{FF2B5EF4-FFF2-40B4-BE49-F238E27FC236}">
                <a16:creationId xmlns:a16="http://schemas.microsoft.com/office/drawing/2014/main" id="{EF3A1742-1D21-6E49-B1F6-D58AC8A01F4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11133" y="6510528"/>
            <a:ext cx="3816488" cy="33832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>
                    <a:lumMod val="40000"/>
                    <a:lumOff val="60000"/>
                  </a:schemeClr>
                </a:solidFill>
              </a:defRPr>
            </a:lvl1pPr>
          </a:lstStyle>
          <a:p>
            <a:r>
              <a:rPr lang="en-US">
                <a:solidFill>
                  <a:srgbClr val="464646">
                    <a:lumMod val="40000"/>
                    <a:lumOff val="60000"/>
                  </a:srgbClr>
                </a:solidFill>
              </a:rPr>
              <a:t>Massachusetts Department of Public Health       mass.gov/dph</a:t>
            </a:r>
          </a:p>
        </p:txBody>
      </p:sp>
    </p:spTree>
    <p:extLst>
      <p:ext uri="{BB962C8B-B14F-4D97-AF65-F5344CB8AC3E}">
        <p14:creationId xmlns:p14="http://schemas.microsoft.com/office/powerpoint/2010/main" val="311299171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C07D04F-CFDA-AB0A-0CB3-633767A38D3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6612" y="2109863"/>
            <a:ext cx="5157787" cy="6759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0E417A7-92FA-2590-1532-B39F1253F89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861535"/>
            <a:ext cx="5157787" cy="332812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7583ECC-3794-AE5F-27B5-A74B4DEC734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2109863"/>
            <a:ext cx="5183188" cy="67593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74E5DA7-1D14-860C-86DA-E26B78A695E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861535"/>
            <a:ext cx="5183188" cy="332812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Title Placeholder 8">
            <a:extLst>
              <a:ext uri="{FF2B5EF4-FFF2-40B4-BE49-F238E27FC236}">
                <a16:creationId xmlns:a16="http://schemas.microsoft.com/office/drawing/2014/main" id="{AA033EDD-4130-6D25-944B-3C4E62F04A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04285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spc="-150"/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56432520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4AFE5DF1-48AB-E0EB-F43E-6ACA748DB73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Picture 5" descr="A picture containing text, screenshot, envelope, stationary&#10;&#10;Description automatically generated">
            <a:extLst>
              <a:ext uri="{FF2B5EF4-FFF2-40B4-BE49-F238E27FC236}">
                <a16:creationId xmlns:a16="http://schemas.microsoft.com/office/drawing/2014/main" id="{C1C0FFF0-5075-CF61-E3DA-7EA0ED407CC3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6A5A7959-19EC-57EE-7E3C-D0AA505DBD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882157"/>
            <a:ext cx="10515600" cy="1093686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60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20BCF7B-22B6-6253-4D64-9AD634D23090}"/>
              </a:ext>
            </a:extLst>
          </p:cNvPr>
          <p:cNvSpPr txBox="1"/>
          <p:nvPr userDrawn="1"/>
        </p:nvSpPr>
        <p:spPr>
          <a:xfrm>
            <a:off x="11353800" y="6379285"/>
            <a:ext cx="56567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B7E03E9B-E934-2C4D-ADCE-95F69DF73B50}" type="slidenum">
              <a:rPr lang="en-US" sz="2000" b="1" smtClean="0">
                <a:solidFill>
                  <a:srgbClr val="8397E7"/>
                </a:solidFill>
              </a:rPr>
              <a:pPr algn="ctr"/>
              <a:t>‹#›</a:t>
            </a:fld>
            <a:endParaRPr lang="en-US" sz="2000" b="1">
              <a:solidFill>
                <a:srgbClr val="8397E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959969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BF0BC1E5-8CCE-BA2E-FCAF-D803E35C5BB4}"/>
              </a:ext>
            </a:extLst>
          </p:cNvPr>
          <p:cNvSpPr txBox="1"/>
          <p:nvPr userDrawn="1"/>
        </p:nvSpPr>
        <p:spPr>
          <a:xfrm>
            <a:off x="11353800" y="6379285"/>
            <a:ext cx="56567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B7E03E9B-E934-2C4D-ADCE-95F69DF73B50}" type="slidenum">
              <a:rPr lang="en-US" sz="2000" b="1" smtClean="0">
                <a:solidFill>
                  <a:srgbClr val="8397E7"/>
                </a:solidFill>
              </a:rPr>
              <a:pPr algn="ctr"/>
              <a:t>‹#›</a:t>
            </a:fld>
            <a:endParaRPr lang="en-US" sz="2000" b="1">
              <a:solidFill>
                <a:srgbClr val="8397E7"/>
              </a:solidFill>
            </a:endParaRPr>
          </a:p>
        </p:txBody>
      </p:sp>
      <p:pic>
        <p:nvPicPr>
          <p:cNvPr id="5" name="Picture 4" descr="A picture containing fog, screenshot, blur&#10;&#10;Description automatically generated">
            <a:extLst>
              <a:ext uri="{FF2B5EF4-FFF2-40B4-BE49-F238E27FC236}">
                <a16:creationId xmlns:a16="http://schemas.microsoft.com/office/drawing/2014/main" id="{7439D200-687F-1A35-0FE3-6C8A8869349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Picture 2" descr="A black and white logo&#10;&#10;Description automatically generated">
            <a:extLst>
              <a:ext uri="{FF2B5EF4-FFF2-40B4-BE49-F238E27FC236}">
                <a16:creationId xmlns:a16="http://schemas.microsoft.com/office/drawing/2014/main" id="{C54FC1CB-AE67-CB1C-35FD-36F5211323AD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224033" y="6133786"/>
            <a:ext cx="2642822" cy="5568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957649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picture containing text, screenshot, envelope, stationary&#10;&#10;Description automatically generated">
            <a:extLst>
              <a:ext uri="{FF2B5EF4-FFF2-40B4-BE49-F238E27FC236}">
                <a16:creationId xmlns:a16="http://schemas.microsoft.com/office/drawing/2014/main" id="{C98BCF38-2DC6-B6A1-4F78-590B1BDDE27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EC0DFDD0-A0F2-83DC-8B7C-F0E0195703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1168" y="996950"/>
            <a:ext cx="3932237" cy="1600200"/>
          </a:xfrm>
          <a:prstGeom prst="rect">
            <a:avLst/>
          </a:prstGeom>
        </p:spPr>
        <p:txBody>
          <a:bodyPr anchor="t"/>
          <a:lstStyle>
            <a:lvl1pPr>
              <a:defRPr sz="32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817D2E1-E1A8-E3A2-FBE0-B7BCE986DF9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A7E9988-0A31-7185-4BB3-3C4229E0996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21169" y="2774373"/>
            <a:ext cx="3932237" cy="3086677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1D28B3D-8AA7-7411-73DB-702ACCECC369}"/>
              </a:ext>
            </a:extLst>
          </p:cNvPr>
          <p:cNvSpPr txBox="1"/>
          <p:nvPr userDrawn="1"/>
        </p:nvSpPr>
        <p:spPr>
          <a:xfrm>
            <a:off x="11353800" y="6379285"/>
            <a:ext cx="56567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B7E03E9B-E934-2C4D-ADCE-95F69DF73B50}" type="slidenum">
              <a:rPr lang="en-US" sz="2000" b="1" smtClean="0">
                <a:solidFill>
                  <a:srgbClr val="8397E7"/>
                </a:solidFill>
              </a:rPr>
              <a:pPr algn="ctr"/>
              <a:t>‹#›</a:t>
            </a:fld>
            <a:endParaRPr lang="en-US" sz="2000" b="1">
              <a:solidFill>
                <a:srgbClr val="8397E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952678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picture containing text, screenshot, envelope, stationary&#10;&#10;Description automatically generated">
            <a:extLst>
              <a:ext uri="{FF2B5EF4-FFF2-40B4-BE49-F238E27FC236}">
                <a16:creationId xmlns:a16="http://schemas.microsoft.com/office/drawing/2014/main" id="{342569E2-6A72-3DCA-A745-FF35C7E6ED0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047FD8C-2415-7AF2-D9F7-2FD9A5E45BA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375B6969-06CB-5136-72BE-7F36D6601C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1168" y="996950"/>
            <a:ext cx="3932237" cy="1600200"/>
          </a:xfrm>
          <a:prstGeom prst="rect">
            <a:avLst/>
          </a:prstGeom>
        </p:spPr>
        <p:txBody>
          <a:bodyPr anchor="t"/>
          <a:lstStyle>
            <a:lvl1pPr>
              <a:defRPr sz="32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0" name="Text Placeholder 3">
            <a:extLst>
              <a:ext uri="{FF2B5EF4-FFF2-40B4-BE49-F238E27FC236}">
                <a16:creationId xmlns:a16="http://schemas.microsoft.com/office/drawing/2014/main" id="{15190A3B-C978-9A37-3EC2-7DD786CF893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21169" y="2774373"/>
            <a:ext cx="3932237" cy="3086677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3D551DB3-822F-D681-37C0-3180279A1079}"/>
              </a:ext>
            </a:extLst>
          </p:cNvPr>
          <p:cNvSpPr txBox="1"/>
          <p:nvPr userDrawn="1"/>
        </p:nvSpPr>
        <p:spPr>
          <a:xfrm>
            <a:off x="11353800" y="6379285"/>
            <a:ext cx="56567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B7E03E9B-E934-2C4D-ADCE-95F69DF73B50}" type="slidenum">
              <a:rPr lang="en-US" sz="2000" b="1" smtClean="0">
                <a:solidFill>
                  <a:srgbClr val="8397E7"/>
                </a:solidFill>
              </a:rPr>
              <a:pPr algn="ctr"/>
              <a:t>‹#›</a:t>
            </a:fld>
            <a:endParaRPr lang="en-US" sz="2000" b="1">
              <a:solidFill>
                <a:srgbClr val="8397E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889234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page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 descr="The ESE logo.">
            <a:extLst>
              <a:ext uri="{FF2B5EF4-FFF2-40B4-BE49-F238E27FC236}">
                <a16:creationId xmlns:a16="http://schemas.microsoft.com/office/drawing/2014/main" id="{C0409D6F-5022-4C54-A665-4417B8EF049C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87316" y="5630644"/>
            <a:ext cx="2417368" cy="1175641"/>
          </a:xfrm>
          <a:prstGeom prst="rect">
            <a:avLst/>
          </a:prstGeom>
        </p:spPr>
      </p:pic>
      <p:sp>
        <p:nvSpPr>
          <p:cNvPr id="9" name="矩形 8" descr="Colored background box.">
            <a:extLst>
              <a:ext uri="{FF2B5EF4-FFF2-40B4-BE49-F238E27FC236}">
                <a16:creationId xmlns:a16="http://schemas.microsoft.com/office/drawing/2014/main" id="{7D512A3C-1A6C-4890-AAF3-6E19AD2E7913}"/>
              </a:ext>
            </a:extLst>
          </p:cNvPr>
          <p:cNvSpPr/>
          <p:nvPr userDrawn="1"/>
        </p:nvSpPr>
        <p:spPr>
          <a:xfrm>
            <a:off x="0" y="1233722"/>
            <a:ext cx="12192000" cy="2588477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矩形 9" descr="Colored background box.">
            <a:extLst>
              <a:ext uri="{FF2B5EF4-FFF2-40B4-BE49-F238E27FC236}">
                <a16:creationId xmlns:a16="http://schemas.microsoft.com/office/drawing/2014/main" id="{72CE4073-084A-4342-853D-A4762D8A1AC4}"/>
              </a:ext>
            </a:extLst>
          </p:cNvPr>
          <p:cNvSpPr/>
          <p:nvPr userDrawn="1"/>
        </p:nvSpPr>
        <p:spPr>
          <a:xfrm>
            <a:off x="0" y="3822199"/>
            <a:ext cx="12192000" cy="1249421"/>
          </a:xfrm>
          <a:prstGeom prst="rect">
            <a:avLst/>
          </a:prstGeom>
          <a:solidFill>
            <a:srgbClr val="E385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367697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ext-one column numbering li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 descr="The star in the ESE logo">
            <a:extLst>
              <a:ext uri="{FF2B5EF4-FFF2-40B4-BE49-F238E27FC236}">
                <a16:creationId xmlns:a16="http://schemas.microsoft.com/office/drawing/2014/main" id="{0A84CDFA-79F7-4BA0-98A7-CE6AD7E69B6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1238317">
            <a:off x="10844110" y="6132352"/>
            <a:ext cx="756578" cy="778194"/>
          </a:xfrm>
          <a:prstGeom prst="rect">
            <a:avLst/>
          </a:prstGeom>
        </p:spPr>
      </p:pic>
      <p:sp>
        <p:nvSpPr>
          <p:cNvPr id="7" name="矩形 6" descr="Colored background box.">
            <a:extLst>
              <a:ext uri="{FF2B5EF4-FFF2-40B4-BE49-F238E27FC236}">
                <a16:creationId xmlns:a16="http://schemas.microsoft.com/office/drawing/2014/main" id="{A875BDB0-8CE9-4FCF-818B-C21A2BF5A21B}"/>
              </a:ext>
            </a:extLst>
          </p:cNvPr>
          <p:cNvSpPr/>
          <p:nvPr userDrawn="1"/>
        </p:nvSpPr>
        <p:spPr>
          <a:xfrm>
            <a:off x="0" y="212726"/>
            <a:ext cx="250371" cy="832304"/>
          </a:xfrm>
          <a:prstGeom prst="rect">
            <a:avLst/>
          </a:prstGeom>
          <a:solidFill>
            <a:srgbClr val="E385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矩形 8" descr="Colored background box.">
            <a:extLst>
              <a:ext uri="{FF2B5EF4-FFF2-40B4-BE49-F238E27FC236}">
                <a16:creationId xmlns:a16="http://schemas.microsoft.com/office/drawing/2014/main" id="{5DF00629-F578-459E-B808-C056CC098EE1}"/>
              </a:ext>
            </a:extLst>
          </p:cNvPr>
          <p:cNvSpPr/>
          <p:nvPr userDrawn="1"/>
        </p:nvSpPr>
        <p:spPr>
          <a:xfrm>
            <a:off x="435429" y="212727"/>
            <a:ext cx="11756571" cy="832304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标题 1">
            <a:extLst>
              <a:ext uri="{FF2B5EF4-FFF2-40B4-BE49-F238E27FC236}">
                <a16:creationId xmlns:a16="http://schemas.microsoft.com/office/drawing/2014/main" id="{73DEFAAE-AB64-48F2-AA3E-533A2C1271E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67743" y="288925"/>
            <a:ext cx="11370972" cy="679905"/>
          </a:xfrm>
        </p:spPr>
        <p:txBody>
          <a:bodyPr>
            <a:noAutofit/>
          </a:bodyPr>
          <a:lstStyle>
            <a:lvl1pPr>
              <a:defRPr sz="3000">
                <a:solidFill>
                  <a:schemeClr val="bg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defRPr>
            </a:lvl1pPr>
          </a:lstStyle>
          <a:p>
            <a:r>
              <a:rPr lang="en-US" altLang="zh-CN"/>
              <a:t>Click here to edit title</a:t>
            </a:r>
            <a:endParaRPr lang="zh-CN" altLang="en-US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35FFD893-9645-4ABA-BC18-4957569298FB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567743" y="1230403"/>
            <a:ext cx="11370972" cy="5049746"/>
          </a:xfrm>
        </p:spPr>
        <p:txBody>
          <a:bodyPr>
            <a:noAutofit/>
          </a:bodyPr>
          <a:lstStyle>
            <a:lvl1pPr marL="514350" indent="-51435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38526"/>
              </a:buClr>
              <a:buFont typeface="+mj-lt"/>
              <a:buAutoNum type="arabicPeriod"/>
              <a:defRPr sz="3200" baseline="0">
                <a:solidFill>
                  <a:schemeClr val="accent1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 marL="685800" indent="-228600">
              <a:buClr>
                <a:srgbClr val="E38526"/>
              </a:buClr>
              <a:buFont typeface="Courier New" panose="02070309020205020404" pitchFamily="49" charset="0"/>
              <a:buChar char="o"/>
              <a:defRPr sz="2800">
                <a:solidFill>
                  <a:schemeClr val="accent1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 marL="1143000" indent="-228600">
              <a:buClr>
                <a:srgbClr val="E38526"/>
              </a:buClr>
              <a:buFont typeface="Wingdings" panose="05000000000000000000" pitchFamily="2" charset="2"/>
              <a:buChar char="§"/>
              <a:defRPr sz="2400">
                <a:solidFill>
                  <a:schemeClr val="accent1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 marL="1600200" indent="-228600">
              <a:buClr>
                <a:srgbClr val="E38526"/>
              </a:buClr>
              <a:buFont typeface="Wingdings" panose="05000000000000000000" pitchFamily="2" charset="2"/>
              <a:buChar char="Ø"/>
              <a:defRPr sz="2000">
                <a:solidFill>
                  <a:schemeClr val="accent1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 marL="2057400" indent="-228600">
              <a:buClr>
                <a:srgbClr val="E38526"/>
              </a:buClr>
              <a:buFont typeface="Wingdings" panose="05000000000000000000" pitchFamily="2" charset="2"/>
              <a:buChar char="v"/>
              <a:defRPr sz="2000" baseline="0">
                <a:solidFill>
                  <a:schemeClr val="accent1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en-US" altLang="zh-CN"/>
              <a:t>Click here to create numbering list</a:t>
            </a:r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FF27229C-EC7B-4063-A33B-28A5E87E32ED}" type="slidenum">
              <a:rPr lang="zh-CN" altLang="en-US" smtClean="0"/>
              <a:pPr/>
              <a:t>‹#›</a:t>
            </a:fld>
            <a:endParaRPr lang="zh-CN" altLang="en-US"/>
          </a:p>
        </p:txBody>
      </p:sp>
      <p:sp>
        <p:nvSpPr>
          <p:cNvPr id="4" name="TextBox 3"/>
          <p:cNvSpPr txBox="1"/>
          <p:nvPr userDrawn="1"/>
        </p:nvSpPr>
        <p:spPr>
          <a:xfrm>
            <a:off x="250371" y="6356350"/>
            <a:ext cx="77133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kern="1200">
                <a:solidFill>
                  <a:schemeClr val="tx1">
                    <a:tint val="75000"/>
                  </a:schemeClr>
                </a:solidFill>
                <a:latin typeface="Segoe"/>
                <a:ea typeface="+mn-ea"/>
                <a:cs typeface="+mn-cs"/>
              </a:rPr>
              <a:t>Massachusetts Department of</a:t>
            </a:r>
            <a:r>
              <a:rPr lang="en-US" baseline="0">
                <a:latin typeface="Segoe"/>
              </a:rPr>
              <a:t> </a:t>
            </a:r>
            <a:r>
              <a:rPr lang="en-US" sz="1200" kern="1200">
                <a:solidFill>
                  <a:schemeClr val="tx1">
                    <a:tint val="75000"/>
                  </a:schemeClr>
                </a:solidFill>
                <a:latin typeface="Segoe"/>
                <a:ea typeface="+mn-ea"/>
                <a:cs typeface="+mn-cs"/>
              </a:rPr>
              <a:t>Elementary</a:t>
            </a:r>
            <a:r>
              <a:rPr lang="en-US" baseline="0">
                <a:latin typeface="Segoe"/>
              </a:rPr>
              <a:t> </a:t>
            </a:r>
            <a:r>
              <a:rPr lang="en-US" sz="1200" kern="1200">
                <a:solidFill>
                  <a:schemeClr val="tx1">
                    <a:tint val="75000"/>
                  </a:schemeClr>
                </a:solidFill>
                <a:latin typeface="Segoe"/>
                <a:ea typeface="+mn-ea"/>
                <a:cs typeface="+mn-cs"/>
              </a:rPr>
              <a:t>and</a:t>
            </a:r>
            <a:r>
              <a:rPr lang="en-US" baseline="0">
                <a:latin typeface="Segoe"/>
              </a:rPr>
              <a:t> </a:t>
            </a:r>
            <a:r>
              <a:rPr lang="en-US" sz="1200" kern="1200">
                <a:solidFill>
                  <a:schemeClr val="tx1">
                    <a:tint val="75000"/>
                  </a:schemeClr>
                </a:solidFill>
                <a:latin typeface="Segoe"/>
                <a:ea typeface="+mn-ea"/>
                <a:cs typeface="+mn-cs"/>
              </a:rPr>
              <a:t>Secondary</a:t>
            </a:r>
            <a:r>
              <a:rPr lang="en-US" baseline="0">
                <a:latin typeface="Segoe"/>
              </a:rPr>
              <a:t> </a:t>
            </a:r>
            <a:r>
              <a:rPr lang="en-US" sz="1200" kern="1200">
                <a:solidFill>
                  <a:schemeClr val="tx1">
                    <a:tint val="75000"/>
                  </a:schemeClr>
                </a:solidFill>
                <a:latin typeface="Segoe"/>
                <a:ea typeface="+mn-ea"/>
                <a:cs typeface="+mn-cs"/>
              </a:rPr>
              <a:t>Education</a:t>
            </a:r>
          </a:p>
        </p:txBody>
      </p:sp>
    </p:spTree>
    <p:extLst>
      <p:ext uri="{BB962C8B-B14F-4D97-AF65-F5344CB8AC3E}">
        <p14:creationId xmlns:p14="http://schemas.microsoft.com/office/powerpoint/2010/main" val="149186692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_Section Header">
  <p:cSld name="3_Section Header"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31"/>
          <p:cNvSpPr/>
          <p:nvPr/>
        </p:nvSpPr>
        <p:spPr>
          <a:xfrm>
            <a:off x="-12192" y="-12192"/>
            <a:ext cx="12240768" cy="6876288"/>
          </a:xfrm>
          <a:custGeom>
            <a:avLst/>
            <a:gdLst/>
            <a:ahLst/>
            <a:cxnLst/>
            <a:rect l="l" t="t" r="r" b="b"/>
            <a:pathLst>
              <a:path w="12240768" h="6876288" extrusionOk="0">
                <a:moveTo>
                  <a:pt x="0" y="0"/>
                </a:moveTo>
                <a:lnTo>
                  <a:pt x="24384" y="6864096"/>
                </a:lnTo>
                <a:lnTo>
                  <a:pt x="4767072" y="6876288"/>
                </a:lnTo>
                <a:lnTo>
                  <a:pt x="12240768" y="6327648"/>
                </a:lnTo>
                <a:lnTo>
                  <a:pt x="12192000" y="12192"/>
                </a:lnTo>
                <a:lnTo>
                  <a:pt x="0" y="0"/>
                </a:lnTo>
                <a:close/>
              </a:path>
            </a:pathLst>
          </a:custGeom>
          <a:solidFill>
            <a:schemeClr val="lt1"/>
          </a:solidFill>
          <a:ln w="127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35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7" name="Google Shape;57;p31"/>
          <p:cNvSpPr txBox="1"/>
          <p:nvPr/>
        </p:nvSpPr>
        <p:spPr>
          <a:xfrm>
            <a:off x="11353800" y="6379287"/>
            <a:ext cx="565675" cy="3231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500" b="1">
                <a:solidFill>
                  <a:srgbClr val="8397E7"/>
                </a:solidFill>
                <a:latin typeface="Calibri"/>
                <a:ea typeface="Calibri"/>
                <a:cs typeface="Calibri"/>
                <a:sym typeface="Calibri"/>
              </a:rPr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 sz="1500" b="1">
              <a:solidFill>
                <a:srgbClr val="8397E7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58" name="Google Shape;58;p31" descr="Department of Elementary and Secondary Education Logo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46306" y="6025661"/>
            <a:ext cx="2857175" cy="81622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56187502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0"/>
            <a:ext cx="54102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600200"/>
            <a:ext cx="54102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5AFA3409-650A-E04D-9C6C-C839AFCA4D9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756523" y="6492487"/>
            <a:ext cx="273641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>
                    <a:lumMod val="40000"/>
                    <a:lumOff val="60000"/>
                  </a:schemeClr>
                </a:solidFill>
              </a:defRPr>
            </a:lvl1pPr>
          </a:lstStyle>
          <a:p>
            <a:fld id="{CA49D0EE-DE7F-324B-A84C-F36708423CDB}" type="slidenum">
              <a:rPr lang="en-US" smtClean="0">
                <a:solidFill>
                  <a:srgbClr val="464646">
                    <a:lumMod val="40000"/>
                    <a:lumOff val="60000"/>
                  </a:srgbClr>
                </a:solidFill>
              </a:rPr>
              <a:pPr/>
              <a:t>‹#›</a:t>
            </a:fld>
            <a:endParaRPr lang="en-US">
              <a:solidFill>
                <a:srgbClr val="464646">
                  <a:lumMod val="40000"/>
                  <a:lumOff val="60000"/>
                </a:srgbClr>
              </a:solidFill>
            </a:endParaRPr>
          </a:p>
        </p:txBody>
      </p:sp>
      <p:sp>
        <p:nvSpPr>
          <p:cNvPr id="9" name="Footer Placeholder 3">
            <a:extLst>
              <a:ext uri="{FF2B5EF4-FFF2-40B4-BE49-F238E27FC236}">
                <a16:creationId xmlns:a16="http://schemas.microsoft.com/office/drawing/2014/main" id="{EF3A1742-1D21-6E49-B1F6-D58AC8A01F4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11133" y="6510528"/>
            <a:ext cx="3816488" cy="33832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>
                    <a:lumMod val="40000"/>
                    <a:lumOff val="60000"/>
                  </a:schemeClr>
                </a:solidFill>
              </a:defRPr>
            </a:lvl1pPr>
          </a:lstStyle>
          <a:p>
            <a:r>
              <a:rPr lang="en-US">
                <a:solidFill>
                  <a:srgbClr val="464646">
                    <a:lumMod val="40000"/>
                    <a:lumOff val="60000"/>
                  </a:srgbClr>
                </a:solidFill>
              </a:rPr>
              <a:t>Massachusetts Department of Public Health       mass.gov/dph</a:t>
            </a:r>
          </a:p>
        </p:txBody>
      </p:sp>
    </p:spTree>
    <p:extLst>
      <p:ext uri="{BB962C8B-B14F-4D97-AF65-F5344CB8AC3E}">
        <p14:creationId xmlns:p14="http://schemas.microsoft.com/office/powerpoint/2010/main" val="3821988956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5AFA3409-650A-E04D-9C6C-C839AFCA4D9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756523" y="6492487"/>
            <a:ext cx="273641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>
                    <a:lumMod val="40000"/>
                    <a:lumOff val="60000"/>
                  </a:schemeClr>
                </a:solidFill>
              </a:defRPr>
            </a:lvl1pPr>
          </a:lstStyle>
          <a:p>
            <a:fld id="{CA49D0EE-DE7F-324B-A84C-F36708423CDB}" type="slidenum">
              <a:rPr lang="en-US" smtClean="0">
                <a:solidFill>
                  <a:srgbClr val="464646">
                    <a:lumMod val="40000"/>
                    <a:lumOff val="60000"/>
                  </a:srgbClr>
                </a:solidFill>
              </a:rPr>
              <a:pPr/>
              <a:t>‹#›</a:t>
            </a:fld>
            <a:endParaRPr lang="en-US">
              <a:solidFill>
                <a:srgbClr val="464646">
                  <a:lumMod val="40000"/>
                  <a:lumOff val="60000"/>
                </a:srgbClr>
              </a:solidFill>
            </a:endParaRPr>
          </a:p>
        </p:txBody>
      </p:sp>
      <p:sp>
        <p:nvSpPr>
          <p:cNvPr id="8" name="Footer Placeholder 3">
            <a:extLst>
              <a:ext uri="{FF2B5EF4-FFF2-40B4-BE49-F238E27FC236}">
                <a16:creationId xmlns:a16="http://schemas.microsoft.com/office/drawing/2014/main" id="{EF3A1742-1D21-6E49-B1F6-D58AC8A01F4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11133" y="6510528"/>
            <a:ext cx="3816488" cy="33832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>
                    <a:lumMod val="40000"/>
                    <a:lumOff val="60000"/>
                  </a:schemeClr>
                </a:solidFill>
              </a:defRPr>
            </a:lvl1pPr>
          </a:lstStyle>
          <a:p>
            <a:r>
              <a:rPr lang="en-US">
                <a:solidFill>
                  <a:srgbClr val="464646">
                    <a:lumMod val="40000"/>
                    <a:lumOff val="60000"/>
                  </a:srgbClr>
                </a:solidFill>
              </a:rPr>
              <a:t>Massachusetts Department of Public Health       mass.gov/dph</a:t>
            </a:r>
          </a:p>
        </p:txBody>
      </p:sp>
    </p:spTree>
    <p:extLst>
      <p:ext uri="{BB962C8B-B14F-4D97-AF65-F5344CB8AC3E}">
        <p14:creationId xmlns:p14="http://schemas.microsoft.com/office/powerpoint/2010/main" val="3571115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solidFill>
          <a:srgbClr val="4376B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785144" y="2130425"/>
            <a:ext cx="8492455" cy="1470025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4CC38585-9175-5F41-B983-E626A8B41D81}"/>
              </a:ext>
            </a:extLst>
          </p:cNvPr>
          <p:cNvSpPr/>
          <p:nvPr userDrawn="1"/>
        </p:nvSpPr>
        <p:spPr>
          <a:xfrm>
            <a:off x="0" y="0"/>
            <a:ext cx="12192000" cy="977549"/>
          </a:xfrm>
          <a:prstGeom prst="rect">
            <a:avLst/>
          </a:prstGeom>
          <a:solidFill>
            <a:srgbClr val="0133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57BF16A-46A2-2C4D-B679-429BA6325698}"/>
              </a:ext>
            </a:extLst>
          </p:cNvPr>
          <p:cNvSpPr txBox="1"/>
          <p:nvPr userDrawn="1"/>
        </p:nvSpPr>
        <p:spPr>
          <a:xfrm>
            <a:off x="1768625" y="173753"/>
            <a:ext cx="10423375" cy="64633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0" cap="none" spc="0" normalizeH="0" baseline="0" noProof="0">
                <a:ln w="12700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/>
                <a:uLnTx/>
                <a:uFillTx/>
              </a:rPr>
              <a:t>  Massachusetts Department of Public Health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B9E6C06E-03B8-7949-8144-A02BF1F0C7F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03511" y="0"/>
            <a:ext cx="1185447" cy="2487495"/>
          </a:xfrm>
          <a:prstGeom prst="rect">
            <a:avLst/>
          </a:prstGeom>
          <a:solidFill>
            <a:schemeClr val="bg1"/>
          </a:solidFill>
        </p:spPr>
      </p:pic>
    </p:spTree>
    <p:extLst>
      <p:ext uri="{BB962C8B-B14F-4D97-AF65-F5344CB8AC3E}">
        <p14:creationId xmlns:p14="http://schemas.microsoft.com/office/powerpoint/2010/main" val="3976753719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solidFill>
          <a:srgbClr val="4376B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785144" y="2130425"/>
            <a:ext cx="8492455" cy="1470025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4CC38585-9175-5F41-B983-E626A8B41D81}"/>
              </a:ext>
            </a:extLst>
          </p:cNvPr>
          <p:cNvSpPr/>
          <p:nvPr userDrawn="1"/>
        </p:nvSpPr>
        <p:spPr>
          <a:xfrm>
            <a:off x="0" y="0"/>
            <a:ext cx="12192000" cy="977549"/>
          </a:xfrm>
          <a:prstGeom prst="rect">
            <a:avLst/>
          </a:prstGeom>
          <a:solidFill>
            <a:srgbClr val="0133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57BF16A-46A2-2C4D-B679-429BA6325698}"/>
              </a:ext>
            </a:extLst>
          </p:cNvPr>
          <p:cNvSpPr txBox="1"/>
          <p:nvPr userDrawn="1"/>
        </p:nvSpPr>
        <p:spPr>
          <a:xfrm>
            <a:off x="1768625" y="173753"/>
            <a:ext cx="10423375" cy="64633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0" cap="none" spc="0" normalizeH="0" baseline="0" noProof="0">
                <a:ln w="12700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/>
                <a:uLnTx/>
                <a:uFillTx/>
              </a:rPr>
              <a:t>  Massachusetts Department of Public Health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B9E6C06E-03B8-7949-8144-A02BF1F0C7F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03511" y="0"/>
            <a:ext cx="1185447" cy="2487495"/>
          </a:xfrm>
          <a:prstGeom prst="rect">
            <a:avLst/>
          </a:prstGeom>
          <a:solidFill>
            <a:schemeClr val="bg1"/>
          </a:solidFill>
        </p:spPr>
      </p:pic>
    </p:spTree>
    <p:extLst>
      <p:ext uri="{BB962C8B-B14F-4D97-AF65-F5344CB8AC3E}">
        <p14:creationId xmlns:p14="http://schemas.microsoft.com/office/powerpoint/2010/main" val="2989735915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r Thank You Slide : Traditional Logo">
    <p:bg>
      <p:bgPr>
        <a:solidFill>
          <a:srgbClr val="00599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21722467-00D5-48C4-A0E3-DBA0E54CD48E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81893" y="2767670"/>
            <a:ext cx="10440537" cy="1373701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4400" b="1" i="0">
                <a:solidFill>
                  <a:schemeClr val="bg1"/>
                </a:solidFill>
                <a:latin typeface="Avenir Black" panose="02000503020000020003" pitchFamily="2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Click to Add Presentation Title</a:t>
            </a:r>
          </a:p>
          <a:p>
            <a:pPr lvl="0"/>
            <a:r>
              <a:rPr lang="en-US"/>
              <a:t>or Closing Contact</a:t>
            </a:r>
          </a:p>
        </p:txBody>
      </p:sp>
      <p:sp>
        <p:nvSpPr>
          <p:cNvPr id="10" name="Text Placeholder 10">
            <a:extLst>
              <a:ext uri="{FF2B5EF4-FFF2-40B4-BE49-F238E27FC236}">
                <a16:creationId xmlns:a16="http://schemas.microsoft.com/office/drawing/2014/main" id="{5F0FA26E-40B5-44FF-A084-1554D187A6EE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81893" y="4659309"/>
            <a:ext cx="4797425" cy="469382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3000" b="0">
                <a:solidFill>
                  <a:schemeClr val="bg1"/>
                </a:solidFill>
                <a:latin typeface="Avenir Book" panose="02000503020000020003" pitchFamily="2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Click to add Date, Year</a:t>
            </a:r>
          </a:p>
        </p:txBody>
      </p:sp>
      <p:sp>
        <p:nvSpPr>
          <p:cNvPr id="11" name="Text Placeholder 12">
            <a:extLst>
              <a:ext uri="{FF2B5EF4-FFF2-40B4-BE49-F238E27FC236}">
                <a16:creationId xmlns:a16="http://schemas.microsoft.com/office/drawing/2014/main" id="{ADDB5EC3-5D37-4757-9A9B-5A9AF30AC57E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81893" y="5552845"/>
            <a:ext cx="5843587" cy="695554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400" b="0" i="0">
                <a:solidFill>
                  <a:schemeClr val="bg1"/>
                </a:solidFill>
                <a:latin typeface="Avenir Book" panose="02000503020000020003" pitchFamily="2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Click to Add Presenter</a:t>
            </a:r>
            <a:br>
              <a:rPr lang="en-US"/>
            </a:br>
            <a:r>
              <a:rPr lang="en-US"/>
              <a:t>Title</a:t>
            </a:r>
          </a:p>
        </p:txBody>
      </p:sp>
      <p:pic>
        <p:nvPicPr>
          <p:cNvPr id="6" name="Picture 5" descr="Text, logo, company name&#10;&#10;AI-generated content may be incorrect.">
            <a:extLst>
              <a:ext uri="{FF2B5EF4-FFF2-40B4-BE49-F238E27FC236}">
                <a16:creationId xmlns:a16="http://schemas.microsoft.com/office/drawing/2014/main" id="{EAEC6726-A866-0444-9ED7-490F0E2826C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05339" y="510148"/>
            <a:ext cx="2980225" cy="16620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8470324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tyle A: Regul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101E840A-BCBE-4B40-B158-B16879D32C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5"/>
            <a:ext cx="12192000" cy="977549"/>
          </a:xfrm>
          <a:prstGeom prst="rect">
            <a:avLst/>
          </a:prstGeom>
          <a:solidFill>
            <a:srgbClr val="0059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5BB607E6-0B1F-BB4A-9794-46A0CA431F4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6510528"/>
            <a:ext cx="12192000" cy="347472"/>
          </a:xfrm>
          <a:prstGeom prst="rect">
            <a:avLst/>
          </a:prstGeom>
          <a:solidFill>
            <a:srgbClr val="032E5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5AFA3409-650A-E04D-9C6C-C839AFCA4D9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034825" y="6492502"/>
            <a:ext cx="273641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  <a:latin typeface="Avenir Book" panose="02000503020000020003" pitchFamily="2" charset="0"/>
                <a:cs typeface="Arial" panose="020B0604020202020204" pitchFamily="34" charset="0"/>
              </a:defRPr>
            </a:lvl1pPr>
          </a:lstStyle>
          <a:p>
            <a:fld id="{CA49D0EE-DE7F-324B-A84C-F36708423CDB}" type="slidenum">
              <a:rPr lang="en-US" smtClean="0"/>
              <a:pPr/>
              <a:t>‹#›</a:t>
            </a:fld>
            <a:endParaRPr lang="en-US">
              <a:latin typeface="Avenir Book" panose="02000503020000020003" pitchFamily="2" charset="0"/>
            </a:endParaRP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A5F94BD1-E74E-4058-8122-844053A505F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9600" y="241548"/>
            <a:ext cx="10972800" cy="54135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600" b="1" i="0" kern="1200">
                <a:solidFill>
                  <a:schemeClr val="bg1"/>
                </a:solidFill>
                <a:latin typeface="Avenir Black" panose="02000503020000020003" pitchFamily="2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US"/>
              <a:t>Click to Add Slide Title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FABA3EC1-E8C0-4AA8-BEE7-D199FD603044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609600" y="1434514"/>
            <a:ext cx="10972800" cy="467968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rgbClr val="032E53"/>
                </a:solidFill>
                <a:latin typeface="Avenir Book" panose="02000503020000020003" pitchFamily="2" charset="0"/>
                <a:ea typeface="+mn-ea"/>
                <a:cs typeface="Arial" panose="020B0604020202020204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Franklin Gothic Book" panose="020B0503020102020204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Franklin Gothic Book" panose="020B0503020102020204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Franklin Gothic Book" panose="020B0503020102020204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Franklin Gothic Book" panose="020B0503020102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/>
              <a:t>Click to add regular text.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02685929-CD5C-4159-9F1A-33CD10D7166D}"/>
              </a:ext>
            </a:extLst>
          </p:cNvPr>
          <p:cNvSpPr txBox="1"/>
          <p:nvPr userDrawn="1"/>
        </p:nvSpPr>
        <p:spPr>
          <a:xfrm>
            <a:off x="451263" y="6545764"/>
            <a:ext cx="503513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>
                <a:solidFill>
                  <a:schemeClr val="bg1"/>
                </a:solidFill>
                <a:latin typeface="Avenir Book" panose="02000503020000020003" pitchFamily="2" charset="0"/>
                <a:cs typeface="Arial" panose="020B0604020202020204" pitchFamily="34" charset="0"/>
              </a:rPr>
              <a:t>Massachusetts Department of Public Health | mass.gov/dph</a:t>
            </a:r>
          </a:p>
        </p:txBody>
      </p:sp>
    </p:spTree>
    <p:extLst>
      <p:ext uri="{BB962C8B-B14F-4D97-AF65-F5344CB8AC3E}">
        <p14:creationId xmlns:p14="http://schemas.microsoft.com/office/powerpoint/2010/main" val="3673210102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tyle B: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101E840A-BCBE-4B40-B158-B16879D32C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5"/>
            <a:ext cx="12192000" cy="977549"/>
          </a:xfrm>
          <a:prstGeom prst="rect">
            <a:avLst/>
          </a:prstGeom>
          <a:solidFill>
            <a:srgbClr val="0059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5BB607E6-0B1F-BB4A-9794-46A0CA431F4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6510528"/>
            <a:ext cx="12192000" cy="347472"/>
          </a:xfrm>
          <a:prstGeom prst="rect">
            <a:avLst/>
          </a:prstGeom>
          <a:solidFill>
            <a:srgbClr val="032E5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A5F94BD1-E74E-4058-8122-844053A505F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92822" y="56524"/>
            <a:ext cx="10972800" cy="87465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600" b="1" i="0" kern="1200">
                <a:solidFill>
                  <a:schemeClr val="bg1"/>
                </a:solidFill>
                <a:latin typeface="Avenir Black" panose="02000503020000020003" pitchFamily="2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US"/>
              <a:t>Click to Add Slide Title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FABA3EC1-E8C0-4AA8-BEE7-D199FD603044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609600" y="1438462"/>
            <a:ext cx="10972800" cy="470303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rgbClr val="032E53"/>
                </a:solidFill>
                <a:latin typeface="Avenir Book" panose="02000503020000020003" pitchFamily="2" charset="0"/>
                <a:ea typeface="+mn-ea"/>
                <a:cs typeface="Arial" panose="020B0604020202020204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rgbClr val="032E53"/>
                </a:solidFill>
                <a:latin typeface="Avenir Book" panose="02000503020000020003" pitchFamily="2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rgbClr val="032E53"/>
                </a:solidFill>
                <a:latin typeface="Avenir Book" panose="02000503020000020003" pitchFamily="2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Franklin Gothic Book" panose="020B0503020102020204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Franklin Gothic Book" panose="020B0503020102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/>
              <a:t>Click to edit level one bullet text. (Add periods if full sentences; no periods needed otherwise.)</a:t>
            </a:r>
          </a:p>
          <a:p>
            <a:pPr lvl="1"/>
            <a:r>
              <a:rPr lang="en-US"/>
              <a:t>Second level bullet text</a:t>
            </a:r>
          </a:p>
          <a:p>
            <a:pPr lvl="2"/>
            <a:r>
              <a:rPr lang="en-US"/>
              <a:t>Third level bullet text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02685929-CD5C-4159-9F1A-33CD10D7166D}"/>
              </a:ext>
            </a:extLst>
          </p:cNvPr>
          <p:cNvSpPr txBox="1"/>
          <p:nvPr userDrawn="1"/>
        </p:nvSpPr>
        <p:spPr>
          <a:xfrm>
            <a:off x="451263" y="6545764"/>
            <a:ext cx="503513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Massachusetts Department of Public Health | mass.gov/dph</a:t>
            </a:r>
          </a:p>
        </p:txBody>
      </p:sp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663A3D56-7B2F-49EE-B824-21DADD1106D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034825" y="6492502"/>
            <a:ext cx="273641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CA49D0EE-DE7F-324B-A84C-F36708423CD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7771631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tyle C: Columns with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61A8284-67CC-404B-90F5-554DCBF9132D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839789" y="1097280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800" b="1">
                <a:solidFill>
                  <a:srgbClr val="032E53"/>
                </a:solidFill>
                <a:latin typeface="Avenir Book" panose="02000503020000020003" pitchFamily="2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Header Text 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A90A712-FBB8-5B49-9A19-7524CF76EC3A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862011" y="1920238"/>
            <a:ext cx="5157787" cy="4297680"/>
          </a:xfrm>
          <a:prstGeom prst="rect">
            <a:avLst/>
          </a:prstGeom>
        </p:spPr>
        <p:txBody>
          <a:bodyPr/>
          <a:lstStyle>
            <a:lvl1pPr>
              <a:defRPr sz="2400">
                <a:solidFill>
                  <a:srgbClr val="032E53"/>
                </a:solidFill>
                <a:latin typeface="Avenir Book" panose="02000503020000020003" pitchFamily="2" charset="0"/>
                <a:cs typeface="Arial" panose="020B0604020202020204" pitchFamily="34" charset="0"/>
              </a:defRPr>
            </a:lvl1pPr>
            <a:lvl2pPr>
              <a:defRPr sz="2200">
                <a:solidFill>
                  <a:srgbClr val="032E53"/>
                </a:solidFill>
                <a:latin typeface="Avenir Book" panose="02000503020000020003" pitchFamily="2" charset="0"/>
                <a:cs typeface="Arial" panose="020B0604020202020204" pitchFamily="34" charset="0"/>
              </a:defRPr>
            </a:lvl2pPr>
            <a:lvl3pPr marL="914400" indent="0">
              <a:buNone/>
              <a:defRPr>
                <a:solidFill>
                  <a:srgbClr val="032E53"/>
                </a:solidFill>
                <a:latin typeface="Avenir Book" panose="02000503020000020003" pitchFamily="2" charset="0"/>
                <a:cs typeface="Arial" panose="020B0604020202020204" pitchFamily="34" charset="0"/>
              </a:defRPr>
            </a:lvl3pPr>
            <a:lvl4pPr>
              <a:defRPr>
                <a:latin typeface="Franklin Gothic Book" panose="020B0503020102020204" pitchFamily="34" charset="0"/>
              </a:defRPr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Edit bullet level one text.</a:t>
            </a:r>
          </a:p>
          <a:p>
            <a:pPr lvl="1"/>
            <a:r>
              <a:rPr lang="en-US"/>
              <a:t>Edit bullet level two text.</a:t>
            </a:r>
          </a:p>
          <a:p>
            <a:pPr lvl="2"/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5855752-6A74-934C-B334-F2DD6B79DA48}"/>
              </a:ext>
            </a:extLst>
          </p:cNvPr>
          <p:cNvSpPr>
            <a:spLocks noGrp="1"/>
          </p:cNvSpPr>
          <p:nvPr>
            <p:ph type="body" sz="quarter" idx="3" hasCustomPrompt="1"/>
          </p:nvPr>
        </p:nvSpPr>
        <p:spPr>
          <a:xfrm>
            <a:off x="6172203" y="1097280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800" b="1">
                <a:solidFill>
                  <a:srgbClr val="032E53"/>
                </a:solidFill>
                <a:latin typeface="Avenir Book" panose="02000503020000020003" pitchFamily="2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Header Text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51ED7E2-1F15-7C46-9001-20B2F8A00C5A}"/>
              </a:ext>
            </a:extLst>
          </p:cNvPr>
          <p:cNvSpPr>
            <a:spLocks noGrp="1"/>
          </p:cNvSpPr>
          <p:nvPr>
            <p:ph sz="quarter" idx="4" hasCustomPrompt="1"/>
          </p:nvPr>
        </p:nvSpPr>
        <p:spPr>
          <a:xfrm>
            <a:off x="6172203" y="1920238"/>
            <a:ext cx="5183188" cy="4297680"/>
          </a:xfrm>
          <a:prstGeom prst="rect">
            <a:avLst/>
          </a:prstGeom>
        </p:spPr>
        <p:txBody>
          <a:bodyPr/>
          <a:lstStyle>
            <a:lvl1pPr>
              <a:defRPr sz="2400">
                <a:solidFill>
                  <a:srgbClr val="032E53"/>
                </a:solidFill>
                <a:latin typeface="Avenir Book" panose="02000503020000020003" pitchFamily="2" charset="0"/>
                <a:cs typeface="Arial" panose="020B0604020202020204" pitchFamily="34" charset="0"/>
              </a:defRPr>
            </a:lvl1pPr>
            <a:lvl2pPr>
              <a:defRPr>
                <a:solidFill>
                  <a:srgbClr val="032E53"/>
                </a:solidFill>
                <a:latin typeface="Avenir Book" panose="02000503020000020003" pitchFamily="2" charset="0"/>
                <a:cs typeface="Arial" panose="020B0604020202020204" pitchFamily="34" charset="0"/>
              </a:defRPr>
            </a:lvl2pPr>
            <a:lvl3pPr>
              <a:defRPr>
                <a:solidFill>
                  <a:srgbClr val="032E53"/>
                </a:solidFill>
                <a:latin typeface="Avenir Book" panose="02000503020000020003" pitchFamily="2" charset="0"/>
                <a:cs typeface="Arial" panose="020B0604020202020204" pitchFamily="34" charset="0"/>
              </a:defRPr>
            </a:lvl3pPr>
            <a:lvl4pPr>
              <a:defRPr>
                <a:latin typeface="Franklin Gothic Book" panose="020B0503020102020204" pitchFamily="34" charset="0"/>
              </a:defRPr>
            </a:lvl4pPr>
          </a:lstStyle>
          <a:p>
            <a:pPr lvl="0"/>
            <a:r>
              <a:rPr lang="en-US"/>
              <a:t>Edit bullet level one text.</a:t>
            </a:r>
          </a:p>
          <a:p>
            <a:pPr lvl="1"/>
            <a:r>
              <a:rPr lang="en-US"/>
              <a:t>Edit bullet level two text.</a:t>
            </a:r>
          </a:p>
          <a:p>
            <a:pPr lvl="2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99027F3-96A1-F54F-89E8-F47E6B10DE1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5"/>
            <a:ext cx="12192000" cy="977549"/>
          </a:xfrm>
          <a:prstGeom prst="rect">
            <a:avLst/>
          </a:prstGeom>
          <a:solidFill>
            <a:srgbClr val="0059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97CFBF09-BBCF-454C-91A3-1D89A60FA3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6510528"/>
            <a:ext cx="12192000" cy="347472"/>
          </a:xfrm>
          <a:prstGeom prst="rect">
            <a:avLst/>
          </a:prstGeom>
          <a:solidFill>
            <a:srgbClr val="032E5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6" name="Title 1">
            <a:extLst>
              <a:ext uri="{FF2B5EF4-FFF2-40B4-BE49-F238E27FC236}">
                <a16:creationId xmlns:a16="http://schemas.microsoft.com/office/drawing/2014/main" id="{8F696F47-27EC-4DEC-B31C-E3E63F7FBE4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92822" y="56524"/>
            <a:ext cx="10972800" cy="87465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600" b="1" i="0" kern="1200">
                <a:solidFill>
                  <a:schemeClr val="bg1"/>
                </a:solidFill>
                <a:latin typeface="Avenir Black" panose="02000503020000020003" pitchFamily="2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US"/>
              <a:t>Click to Add Slide Title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03F1034B-732A-43E2-993F-868DF0D2772D}"/>
              </a:ext>
            </a:extLst>
          </p:cNvPr>
          <p:cNvSpPr txBox="1"/>
          <p:nvPr userDrawn="1"/>
        </p:nvSpPr>
        <p:spPr>
          <a:xfrm>
            <a:off x="451263" y="6545764"/>
            <a:ext cx="503513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>
                <a:solidFill>
                  <a:schemeClr val="bg1"/>
                </a:solidFill>
                <a:latin typeface="Avenir Book" panose="02000503020000020003" pitchFamily="2" charset="0"/>
                <a:cs typeface="Arial" panose="020B0604020202020204" pitchFamily="34" charset="0"/>
              </a:rPr>
              <a:t>Massachusetts Department of Public Health | mass.gov/dph</a:t>
            </a:r>
          </a:p>
        </p:txBody>
      </p:sp>
      <p:sp>
        <p:nvSpPr>
          <p:cNvPr id="14" name="Slide Number Placeholder 5">
            <a:extLst>
              <a:ext uri="{FF2B5EF4-FFF2-40B4-BE49-F238E27FC236}">
                <a16:creationId xmlns:a16="http://schemas.microsoft.com/office/drawing/2014/main" id="{BE009795-B8D9-482E-96A1-D1025E613A3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9034825" y="6492502"/>
            <a:ext cx="273641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  <a:latin typeface="Avenir Book" panose="02000503020000020003" pitchFamily="2" charset="0"/>
                <a:cs typeface="Arial" panose="020B0604020202020204" pitchFamily="34" charset="0"/>
              </a:defRPr>
            </a:lvl1pPr>
          </a:lstStyle>
          <a:p>
            <a:fld id="{CA49D0EE-DE7F-324B-A84C-F36708423CDB}" type="slidenum">
              <a:rPr lang="en-US" smtClean="0"/>
              <a:pPr/>
              <a:t>‹#›</a:t>
            </a:fld>
            <a:endParaRPr lang="en-US">
              <a:latin typeface="Avenir Book" panose="02000503020000020003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63658862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Just Fo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5BB607E6-0B1F-BB4A-9794-46A0CA431F4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6510528"/>
            <a:ext cx="12192000" cy="347472"/>
          </a:xfrm>
          <a:prstGeom prst="rect">
            <a:avLst/>
          </a:prstGeom>
          <a:solidFill>
            <a:srgbClr val="032E5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53D0130E-9D3A-4D88-A99C-681EBB4E32AF}"/>
              </a:ext>
            </a:extLst>
          </p:cNvPr>
          <p:cNvSpPr txBox="1"/>
          <p:nvPr userDrawn="1"/>
        </p:nvSpPr>
        <p:spPr>
          <a:xfrm>
            <a:off x="451263" y="6545764"/>
            <a:ext cx="503513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>
                <a:solidFill>
                  <a:schemeClr val="bg1"/>
                </a:solidFill>
                <a:latin typeface="Avenir Book" panose="02000503020000020003" pitchFamily="2" charset="0"/>
                <a:cs typeface="Arial" panose="020B0604020202020204" pitchFamily="34" charset="0"/>
              </a:rPr>
              <a:t>Massachusetts Department of Public Health | mass.gov/dph</a:t>
            </a:r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2585A0BC-7D09-4814-A71B-C90669C60B8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034825" y="6492502"/>
            <a:ext cx="273641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  <a:latin typeface="Avenir Book" panose="02000503020000020003" pitchFamily="2" charset="0"/>
                <a:cs typeface="Arial" panose="020B0604020202020204" pitchFamily="34" charset="0"/>
              </a:defRPr>
            </a:lvl1pPr>
          </a:lstStyle>
          <a:p>
            <a:fld id="{CA49D0EE-DE7F-324B-A84C-F36708423CDB}" type="slidenum">
              <a:rPr lang="en-US" smtClean="0"/>
              <a:pPr/>
              <a:t>‹#›</a:t>
            </a:fld>
            <a:endParaRPr lang="en-US">
              <a:latin typeface="Avenir Book" panose="02000503020000020003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80067841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Intro">
    <p:bg>
      <p:bgPr>
        <a:solidFill>
          <a:srgbClr val="00599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849108D5-E6A2-E374-F491-40DDE4CC949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 userDrawn="1"/>
        </p:nvCxnSpPr>
        <p:spPr>
          <a:xfrm>
            <a:off x="2049517" y="2228193"/>
            <a:ext cx="8113986" cy="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E2F8765F-34CF-EDAB-B5EF-A28E0BDB16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 userDrawn="1"/>
        </p:nvCxnSpPr>
        <p:spPr>
          <a:xfrm>
            <a:off x="2039007" y="4703379"/>
            <a:ext cx="8113986" cy="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3CE05C00-0C08-7FEC-4EE1-897B5C522B5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995886" y="2814637"/>
            <a:ext cx="6032500" cy="1228725"/>
          </a:xfrm>
          <a:prstGeom prst="rect">
            <a:avLst/>
          </a:prstGeom>
        </p:spPr>
        <p:txBody>
          <a:bodyPr anchor="ctr" anchorCtr="0"/>
          <a:lstStyle>
            <a:lvl1pPr marL="0" indent="0" algn="ctr">
              <a:buNone/>
              <a:defRPr sz="4400" b="1" i="0">
                <a:solidFill>
                  <a:schemeClr val="bg1"/>
                </a:solidFill>
                <a:latin typeface="Avenir Black" panose="02000503020000020003" pitchFamily="2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Enter Section Title</a:t>
            </a:r>
          </a:p>
        </p:txBody>
      </p:sp>
    </p:spTree>
    <p:extLst>
      <p:ext uri="{BB962C8B-B14F-4D97-AF65-F5344CB8AC3E}">
        <p14:creationId xmlns:p14="http://schemas.microsoft.com/office/powerpoint/2010/main" val="3296889671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329591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r Thank You Slide : Traditional Logo">
    <p:bg>
      <p:bgPr>
        <a:solidFill>
          <a:srgbClr val="00599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21722467-00D5-48C4-A0E3-DBA0E54CD48E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81893" y="2767670"/>
            <a:ext cx="10440537" cy="1373701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4400" b="1" i="0">
                <a:solidFill>
                  <a:schemeClr val="bg1"/>
                </a:solidFill>
                <a:latin typeface="Avenir Black" panose="02000503020000020003" pitchFamily="2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Click to Add Presentation Title</a:t>
            </a:r>
          </a:p>
          <a:p>
            <a:pPr lvl="0"/>
            <a:r>
              <a:rPr lang="en-US"/>
              <a:t>or Closing Contact</a:t>
            </a:r>
          </a:p>
        </p:txBody>
      </p:sp>
      <p:sp>
        <p:nvSpPr>
          <p:cNvPr id="10" name="Text Placeholder 10">
            <a:extLst>
              <a:ext uri="{FF2B5EF4-FFF2-40B4-BE49-F238E27FC236}">
                <a16:creationId xmlns:a16="http://schemas.microsoft.com/office/drawing/2014/main" id="{5F0FA26E-40B5-44FF-A084-1554D187A6EE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81893" y="4659309"/>
            <a:ext cx="4797425" cy="469382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3000" b="0">
                <a:solidFill>
                  <a:schemeClr val="bg1"/>
                </a:solidFill>
                <a:latin typeface="Avenir Book" panose="02000503020000020003" pitchFamily="2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Click to add Date, Year</a:t>
            </a:r>
          </a:p>
        </p:txBody>
      </p:sp>
      <p:sp>
        <p:nvSpPr>
          <p:cNvPr id="11" name="Text Placeholder 12">
            <a:extLst>
              <a:ext uri="{FF2B5EF4-FFF2-40B4-BE49-F238E27FC236}">
                <a16:creationId xmlns:a16="http://schemas.microsoft.com/office/drawing/2014/main" id="{ADDB5EC3-5D37-4757-9A9B-5A9AF30AC57E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81893" y="5552845"/>
            <a:ext cx="5843587" cy="695554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400" b="0" i="0">
                <a:solidFill>
                  <a:schemeClr val="bg1"/>
                </a:solidFill>
                <a:latin typeface="Avenir Book" panose="02000503020000020003" pitchFamily="2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Click to Add Presenter</a:t>
            </a:r>
            <a:br>
              <a:rPr lang="en-US"/>
            </a:br>
            <a:r>
              <a:rPr lang="en-US"/>
              <a:t>Title</a:t>
            </a:r>
          </a:p>
        </p:txBody>
      </p:sp>
      <p:pic>
        <p:nvPicPr>
          <p:cNvPr id="6" name="Picture 5" descr="Text, logo, company name&#10;&#10;AI-generated content may be incorrect.">
            <a:extLst>
              <a:ext uri="{FF2B5EF4-FFF2-40B4-BE49-F238E27FC236}">
                <a16:creationId xmlns:a16="http://schemas.microsoft.com/office/drawing/2014/main" id="{EAEC6726-A866-0444-9ED7-490F0E2826C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05339" y="510148"/>
            <a:ext cx="2980225" cy="16620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88185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BBA511-D1C1-7D28-DBA2-FA71D326B03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3AED123-D9E6-A734-A7EC-E4227D01FD1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AC60FE2-E8DE-DF5D-1391-1AAB8CDFE7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775B7E-693B-4734-9D38-96855399C350}" type="datetimeFigureOut">
              <a:rPr lang="en-US" smtClean="0"/>
              <a:t>6/2/2026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8536686-681D-6EC8-95E7-35F9DA7E7A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1A44FC6-1ED7-7D22-935F-69611065DA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836F90-904F-4C1D-BF83-E383ED339B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12914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7EFC1E-7568-37CF-F478-86648266E5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6F85A14-8302-1623-57D3-023C09079DE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13EAEFB-B4C5-6A85-3730-9E84CF362B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775B7E-693B-4734-9D38-96855399C350}" type="datetimeFigureOut">
              <a:rPr lang="en-US" smtClean="0"/>
              <a:t>6/2/2026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408B3A7-1AB6-ED3C-52B4-E59E03EB02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0B1676C-EFF0-39FD-75C4-564E0E6087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836F90-904F-4C1D-BF83-E383ED339B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4398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FAB3A6-CEAA-25C5-F914-7299B923B8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099926A-BBFA-A7D3-DA9A-DF83586CC81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DF74F48-699A-E450-DCC6-15ED4AA61C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775B7E-693B-4734-9D38-96855399C350}" type="datetimeFigureOut">
              <a:rPr lang="en-US" smtClean="0"/>
              <a:t>6/2/2026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19483CB-2122-8AF6-8C61-987CE62CFA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CB5F84F-76E5-4674-2012-FFE5571D24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836F90-904F-4C1D-BF83-E383ED339B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02359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69A3B2-703A-5E8A-03EF-8697CDD581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A5BA748-F9D1-A289-EFBC-1A0F8B6D0AF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C3219EB-BCC7-561B-B1B8-FC4DAD66651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14196D1-90D9-AC6D-0C06-392829272F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775B7E-693B-4734-9D38-96855399C350}" type="datetimeFigureOut">
              <a:rPr lang="en-US" smtClean="0"/>
              <a:t>6/2/2026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645C481-C80C-5E16-8A60-1A1B4A2A98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94390A9-FDD4-F147-0788-747114E564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836F90-904F-4C1D-BF83-E383ED339B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87765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28A25C-F479-3DB3-988F-811E219637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64EFA8D-588A-7979-AB03-71C6B484A82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8496C5B-DED7-226A-D351-CAF52E2F701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81CC169-0A90-320E-4C22-FAED52E9EE6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30199F5-54B0-7DD5-17F8-4F161052CE2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B73E584-72C9-ABF7-1EC5-69755211F2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775B7E-693B-4734-9D38-96855399C350}" type="datetimeFigureOut">
              <a:rPr lang="en-US" smtClean="0"/>
              <a:t>6/2/2026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A87FCF0-BCD0-FB51-8708-1FB27E7DEE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B51748B-2B44-3228-DC24-477E3BBE13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836F90-904F-4C1D-BF83-E383ED339B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44147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.xml"/><Relationship Id="rId3" Type="http://schemas.openxmlformats.org/officeDocument/2006/relationships/slideLayout" Target="../slideLayouts/slideLayout7.xml"/><Relationship Id="rId7" Type="http://schemas.openxmlformats.org/officeDocument/2006/relationships/slideLayout" Target="../slideLayouts/slideLayout11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6.xml"/><Relationship Id="rId1" Type="http://schemas.openxmlformats.org/officeDocument/2006/relationships/slideLayout" Target="../slideLayouts/slideLayout5.xml"/><Relationship Id="rId6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5.xml"/><Relationship Id="rId5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4.xml"/><Relationship Id="rId4" Type="http://schemas.openxmlformats.org/officeDocument/2006/relationships/slideLayout" Target="../slideLayouts/slideLayout8.xml"/><Relationship Id="rId9" Type="http://schemas.openxmlformats.org/officeDocument/2006/relationships/slideLayout" Target="../slideLayouts/slideLayout13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3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18.xml"/><Relationship Id="rId7" Type="http://schemas.openxmlformats.org/officeDocument/2006/relationships/slideLayout" Target="../slideLayouts/slideLayout22.xml"/><Relationship Id="rId12" Type="http://schemas.openxmlformats.org/officeDocument/2006/relationships/slideLayout" Target="../slideLayouts/slideLayout27.xml"/><Relationship Id="rId2" Type="http://schemas.openxmlformats.org/officeDocument/2006/relationships/slideLayout" Target="../slideLayouts/slideLayout17.xml"/><Relationship Id="rId1" Type="http://schemas.openxmlformats.org/officeDocument/2006/relationships/slideLayout" Target="../slideLayouts/slideLayout16.xml"/><Relationship Id="rId6" Type="http://schemas.openxmlformats.org/officeDocument/2006/relationships/slideLayout" Target="../slideLayouts/slideLayout21.xml"/><Relationship Id="rId11" Type="http://schemas.openxmlformats.org/officeDocument/2006/relationships/slideLayout" Target="../slideLayouts/slideLayout26.xml"/><Relationship Id="rId5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5.xml"/><Relationship Id="rId4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4.xml"/><Relationship Id="rId14" Type="http://schemas.openxmlformats.org/officeDocument/2006/relationships/image" Target="../media/image3.jpeg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0.xml"/><Relationship Id="rId2" Type="http://schemas.openxmlformats.org/officeDocument/2006/relationships/slideLayout" Target="../slideLayouts/slideLayout29.xml"/><Relationship Id="rId1" Type="http://schemas.openxmlformats.org/officeDocument/2006/relationships/slideLayout" Target="../slideLayouts/slideLayout28.xml"/><Relationship Id="rId4" Type="http://schemas.openxmlformats.org/officeDocument/2006/relationships/theme" Target="../theme/theme4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theme" Target="../theme/theme5.xml"/><Relationship Id="rId3" Type="http://schemas.openxmlformats.org/officeDocument/2006/relationships/slideLayout" Target="../slideLayouts/slideLayout33.xml"/><Relationship Id="rId7" Type="http://schemas.openxmlformats.org/officeDocument/2006/relationships/slideLayout" Target="../slideLayouts/slideLayout37.xml"/><Relationship Id="rId2" Type="http://schemas.openxmlformats.org/officeDocument/2006/relationships/slideLayout" Target="../slideLayouts/slideLayout32.xml"/><Relationship Id="rId1" Type="http://schemas.openxmlformats.org/officeDocument/2006/relationships/slideLayout" Target="../slideLayouts/slideLayout31.xml"/><Relationship Id="rId6" Type="http://schemas.openxmlformats.org/officeDocument/2006/relationships/slideLayout" Target="../slideLayouts/slideLayout36.xml"/><Relationship Id="rId5" Type="http://schemas.openxmlformats.org/officeDocument/2006/relationships/slideLayout" Target="../slideLayouts/slideLayout35.xml"/><Relationship Id="rId4" Type="http://schemas.openxmlformats.org/officeDocument/2006/relationships/slideLayout" Target="../slideLayouts/slideLayout3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0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101E840A-BCBE-4B40-B158-B16879D32C9F}"/>
              </a:ext>
            </a:extLst>
          </p:cNvPr>
          <p:cNvSpPr/>
          <p:nvPr userDrawn="1"/>
        </p:nvSpPr>
        <p:spPr>
          <a:xfrm>
            <a:off x="0" y="0"/>
            <a:ext cx="12192000" cy="977549"/>
          </a:xfrm>
          <a:prstGeom prst="rect">
            <a:avLst/>
          </a:prstGeom>
          <a:solidFill>
            <a:srgbClr val="4376B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92822" y="56524"/>
            <a:ext cx="10972800" cy="87465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BB607E6-0B1F-BB4A-9794-46A0CA431F4F}"/>
              </a:ext>
            </a:extLst>
          </p:cNvPr>
          <p:cNvSpPr/>
          <p:nvPr userDrawn="1"/>
        </p:nvSpPr>
        <p:spPr>
          <a:xfrm>
            <a:off x="0" y="6510528"/>
            <a:ext cx="12192000" cy="347472"/>
          </a:xfrm>
          <a:prstGeom prst="rect">
            <a:avLst/>
          </a:prstGeom>
          <a:solidFill>
            <a:srgbClr val="2A3C4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5AFA3409-650A-E04D-9C6C-C839AFCA4D9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756523" y="6492487"/>
            <a:ext cx="273641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>
                    <a:lumMod val="40000"/>
                    <a:lumOff val="60000"/>
                  </a:schemeClr>
                </a:solidFill>
              </a:defRPr>
            </a:lvl1pPr>
          </a:lstStyle>
          <a:p>
            <a:fld id="{CA49D0EE-DE7F-324B-A84C-F36708423CDB}" type="slidenum">
              <a:rPr lang="en-US" smtClean="0">
                <a:solidFill>
                  <a:srgbClr val="464646">
                    <a:lumMod val="40000"/>
                    <a:lumOff val="60000"/>
                  </a:srgbClr>
                </a:solidFill>
              </a:rPr>
              <a:pPr/>
              <a:t>‹#›</a:t>
            </a:fld>
            <a:endParaRPr lang="en-US">
              <a:solidFill>
                <a:srgbClr val="464646">
                  <a:lumMod val="40000"/>
                  <a:lumOff val="60000"/>
                </a:srgbClr>
              </a:solidFill>
            </a:endParaRPr>
          </a:p>
        </p:txBody>
      </p:sp>
      <p:sp>
        <p:nvSpPr>
          <p:cNvPr id="10" name="Footer Placeholder 3">
            <a:extLst>
              <a:ext uri="{FF2B5EF4-FFF2-40B4-BE49-F238E27FC236}">
                <a16:creationId xmlns:a16="http://schemas.microsoft.com/office/drawing/2014/main" id="{EF3A1742-1D21-6E49-B1F6-D58AC8A01F4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11133" y="6510528"/>
            <a:ext cx="3816488" cy="33832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>
                    <a:lumMod val="40000"/>
                    <a:lumOff val="60000"/>
                  </a:schemeClr>
                </a:solidFill>
              </a:defRPr>
            </a:lvl1pPr>
          </a:lstStyle>
          <a:p>
            <a:r>
              <a:rPr lang="en-US">
                <a:solidFill>
                  <a:srgbClr val="464646">
                    <a:lumMod val="40000"/>
                    <a:lumOff val="60000"/>
                  </a:srgbClr>
                </a:solidFill>
              </a:rPr>
              <a:t>Massachusetts Department of Public Health       mass.gov/dph</a:t>
            </a:r>
          </a:p>
        </p:txBody>
      </p:sp>
    </p:spTree>
    <p:extLst>
      <p:ext uri="{BB962C8B-B14F-4D97-AF65-F5344CB8AC3E}">
        <p14:creationId xmlns:p14="http://schemas.microsoft.com/office/powerpoint/2010/main" val="3319275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4" r:id="rId3"/>
    <p:sldLayoutId id="2147483694" r:id="rId4"/>
  </p:sldLayoutIdLst>
  <p:hf hdr="0" ftr="0" dt="0"/>
  <p:txStyles>
    <p:titleStyle>
      <a:lvl1pPr algn="l" defTabSz="914400" rtl="0" eaLnBrk="1" latinLnBrk="0" hangingPunct="1">
        <a:spcBef>
          <a:spcPct val="0"/>
        </a:spcBef>
        <a:buNone/>
        <a:defRPr sz="44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3191103-BA53-5F24-69D2-13247F2C20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AFF2BB6-0170-3C0E-560D-96BE75EBC49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EE5E6C5-F384-1261-4FDF-F2C7C7C345E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0775B7E-693B-4734-9D38-96855399C350}" type="datetimeFigureOut">
              <a:rPr lang="en-US" smtClean="0"/>
              <a:t>6/2/2026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ECDD31F-80C3-F2D7-C589-03C67606C95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88D1A0A-9249-92C8-BB92-1A0C1314BA7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9836F90-904F-4C1D-BF83-E383ED339B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62299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6" r:id="rId1"/>
    <p:sldLayoutId id="2147483667" r:id="rId2"/>
    <p:sldLayoutId id="2147483668" r:id="rId3"/>
    <p:sldLayoutId id="2147483669" r:id="rId4"/>
    <p:sldLayoutId id="2147483670" r:id="rId5"/>
    <p:sldLayoutId id="2147483671" r:id="rId6"/>
    <p:sldLayoutId id="2147483672" r:id="rId7"/>
    <p:sldLayoutId id="2147483673" r:id="rId8"/>
    <p:sldLayoutId id="2147483674" r:id="rId9"/>
    <p:sldLayoutId id="2147483675" r:id="rId10"/>
    <p:sldLayoutId id="2147483676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close-up of a blue and white rectangle&#10;&#10;Description automatically generated with medium confidence">
            <a:extLst>
              <a:ext uri="{FF2B5EF4-FFF2-40B4-BE49-F238E27FC236}">
                <a16:creationId xmlns:a16="http://schemas.microsoft.com/office/drawing/2014/main" id="{798CE026-D2F3-C172-A33A-A1429F11C515}"/>
              </a:ext>
            </a:extLst>
          </p:cNvPr>
          <p:cNvPicPr>
            <a:picLocks noChangeAspect="1"/>
          </p:cNvPicPr>
          <p:nvPr userDrawn="1"/>
        </p:nvPicPr>
        <p:blipFill>
          <a:blip r:embed="rId1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4F07E45-5358-D826-413C-524778517A7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2089013"/>
            <a:ext cx="10515600" cy="40879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Title Placeholder 8">
            <a:extLst>
              <a:ext uri="{FF2B5EF4-FFF2-40B4-BE49-F238E27FC236}">
                <a16:creationId xmlns:a16="http://schemas.microsoft.com/office/drawing/2014/main" id="{4B734709-A90C-544A-96B6-4BCE82CBBB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04285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800C52F-DC60-BE86-6751-7E45895AE1B5}"/>
              </a:ext>
            </a:extLst>
          </p:cNvPr>
          <p:cNvSpPr txBox="1"/>
          <p:nvPr userDrawn="1"/>
        </p:nvSpPr>
        <p:spPr>
          <a:xfrm>
            <a:off x="11353800" y="6379285"/>
            <a:ext cx="56567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B7E03E9B-E934-2C4D-ADCE-95F69DF73B50}" type="slidenum">
              <a:rPr lang="en-US" sz="2000" b="1" smtClean="0">
                <a:solidFill>
                  <a:srgbClr val="8397E7"/>
                </a:solidFill>
              </a:rPr>
              <a:pPr algn="ctr"/>
              <a:t>‹#›</a:t>
            </a:fld>
            <a:endParaRPr lang="en-US" sz="2000" b="1">
              <a:solidFill>
                <a:srgbClr val="8397E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47941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  <p:sldLayoutId id="2147483681" r:id="rId4"/>
    <p:sldLayoutId id="2147483682" r:id="rId5"/>
    <p:sldLayoutId id="2147483683" r:id="rId6"/>
    <p:sldLayoutId id="2147483684" r:id="rId7"/>
    <p:sldLayoutId id="2147483685" r:id="rId8"/>
    <p:sldLayoutId id="2147483686" r:id="rId9"/>
    <p:sldLayoutId id="2147483687" r:id="rId10"/>
    <p:sldLayoutId id="2147483688" r:id="rId11"/>
    <p:sldLayoutId id="2147483689" r:id="rId12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 spc="-150">
          <a:solidFill>
            <a:schemeClr val="bg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0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101E840A-BCBE-4B40-B158-B16879D32C9F}"/>
              </a:ext>
            </a:extLst>
          </p:cNvPr>
          <p:cNvSpPr/>
          <p:nvPr userDrawn="1"/>
        </p:nvSpPr>
        <p:spPr>
          <a:xfrm>
            <a:off x="0" y="0"/>
            <a:ext cx="12192000" cy="977549"/>
          </a:xfrm>
          <a:prstGeom prst="rect">
            <a:avLst/>
          </a:prstGeom>
          <a:solidFill>
            <a:srgbClr val="4376B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92822" y="56524"/>
            <a:ext cx="10972800" cy="87465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BB607E6-0B1F-BB4A-9794-46A0CA431F4F}"/>
              </a:ext>
            </a:extLst>
          </p:cNvPr>
          <p:cNvSpPr/>
          <p:nvPr userDrawn="1"/>
        </p:nvSpPr>
        <p:spPr>
          <a:xfrm>
            <a:off x="0" y="6510528"/>
            <a:ext cx="12192000" cy="347472"/>
          </a:xfrm>
          <a:prstGeom prst="rect">
            <a:avLst/>
          </a:prstGeom>
          <a:solidFill>
            <a:srgbClr val="2A3C4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5AFA3409-650A-E04D-9C6C-C839AFCA4D9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756523" y="6492487"/>
            <a:ext cx="273641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>
                    <a:lumMod val="40000"/>
                    <a:lumOff val="60000"/>
                  </a:schemeClr>
                </a:solidFill>
              </a:defRPr>
            </a:lvl1pPr>
          </a:lstStyle>
          <a:p>
            <a:fld id="{CA49D0EE-DE7F-324B-A84C-F36708423CDB}" type="slidenum">
              <a:rPr lang="en-US" smtClean="0">
                <a:solidFill>
                  <a:srgbClr val="464646">
                    <a:lumMod val="40000"/>
                    <a:lumOff val="60000"/>
                  </a:srgbClr>
                </a:solidFill>
              </a:rPr>
              <a:pPr/>
              <a:t>‹#›</a:t>
            </a:fld>
            <a:endParaRPr lang="en-US">
              <a:solidFill>
                <a:srgbClr val="464646">
                  <a:lumMod val="40000"/>
                  <a:lumOff val="60000"/>
                </a:srgbClr>
              </a:solidFill>
            </a:endParaRPr>
          </a:p>
        </p:txBody>
      </p:sp>
      <p:sp>
        <p:nvSpPr>
          <p:cNvPr id="10" name="Footer Placeholder 3">
            <a:extLst>
              <a:ext uri="{FF2B5EF4-FFF2-40B4-BE49-F238E27FC236}">
                <a16:creationId xmlns:a16="http://schemas.microsoft.com/office/drawing/2014/main" id="{EF3A1742-1D21-6E49-B1F6-D58AC8A01F4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11133" y="6510528"/>
            <a:ext cx="3816488" cy="33832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>
                    <a:lumMod val="40000"/>
                    <a:lumOff val="60000"/>
                  </a:schemeClr>
                </a:solidFill>
              </a:defRPr>
            </a:lvl1pPr>
          </a:lstStyle>
          <a:p>
            <a:r>
              <a:rPr lang="en-US">
                <a:solidFill>
                  <a:srgbClr val="464646">
                    <a:lumMod val="40000"/>
                    <a:lumOff val="60000"/>
                  </a:srgbClr>
                </a:solidFill>
              </a:rPr>
              <a:t>Massachusetts Department of Public Health       mass.gov/dph</a:t>
            </a:r>
          </a:p>
        </p:txBody>
      </p:sp>
    </p:spTree>
    <p:extLst>
      <p:ext uri="{BB962C8B-B14F-4D97-AF65-F5344CB8AC3E}">
        <p14:creationId xmlns:p14="http://schemas.microsoft.com/office/powerpoint/2010/main" val="26769057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1" r:id="rId1"/>
    <p:sldLayoutId id="2147483692" r:id="rId2"/>
    <p:sldLayoutId id="2147483693" r:id="rId3"/>
  </p:sldLayoutIdLst>
  <p:hf hdr="0" ftr="0" dt="0"/>
  <p:txStyles>
    <p:titleStyle>
      <a:lvl1pPr algn="l" defTabSz="914400" rtl="0" eaLnBrk="1" latinLnBrk="0" hangingPunct="1">
        <a:spcBef>
          <a:spcPct val="0"/>
        </a:spcBef>
        <a:buNone/>
        <a:defRPr sz="44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909312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6" r:id="rId1"/>
    <p:sldLayoutId id="2147483658" r:id="rId2"/>
    <p:sldLayoutId id="2147483650" r:id="rId3"/>
    <p:sldLayoutId id="2147483653" r:id="rId4"/>
    <p:sldLayoutId id="2147483659" r:id="rId5"/>
    <p:sldLayoutId id="2147483657" r:id="rId6"/>
    <p:sldLayoutId id="2147483660" r:id="rId7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9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9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mailto:madelyn.m.goskoski@mass.gov" TargetMode="Externa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18/10/relationships/comments" Target="../comments/modernComment_15F_B802FBE0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9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41704B1F-62A4-C87E-3CF0-A5CDFB04221B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1526188" y="2699589"/>
            <a:ext cx="10148535" cy="3623584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4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Arial"/>
              </a:rPr>
              <a:t>DPH PANDAS/PANS Advisory Council</a:t>
            </a:r>
            <a:b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Arial" panose="020B0604020202020204" pitchFamily="34" charset="0"/>
              </a:rPr>
            </a:br>
            <a:b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Arial" panose="020B0604020202020204" pitchFamily="34" charset="0"/>
              </a:rPr>
            </a:br>
            <a:b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Arial" panose="020B0604020202020204" pitchFamily="34" charset="0"/>
              </a:rPr>
            </a:b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Arial"/>
              </a:rPr>
              <a:t>November 12, 2025</a:t>
            </a:r>
            <a:b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Arial" panose="020B0604020202020204" pitchFamily="34" charset="0"/>
              </a:rPr>
            </a:b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Arial"/>
              </a:rPr>
              <a:t>4:00 – 6:00 PM</a:t>
            </a:r>
            <a:b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Arial" panose="020B0604020202020204" pitchFamily="34" charset="0"/>
              </a:rPr>
            </a:br>
            <a:b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Arial" panose="020B0604020202020204" pitchFamily="34" charset="0"/>
              </a:rPr>
            </a:br>
            <a:r>
              <a:rPr kumimoji="0" lang="en-US" sz="3200" b="1" i="1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+mj-lt"/>
                <a:ea typeface="+mj-ea"/>
                <a:cs typeface="Arial"/>
              </a:rPr>
              <a:t>Please stand by. The meeting will begin shortly. </a:t>
            </a:r>
            <a:endParaRPr kumimoji="0" lang="en-US" sz="3600" b="1" i="1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+mj-lt"/>
              <a:ea typeface="+mj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9607557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0F50802-39AA-71A4-ED78-CE723342F2B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7744A8-5F83-580E-CC0B-8A9C9C1556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>
                <a:solidFill>
                  <a:schemeClr val="bg1"/>
                </a:solidFill>
                <a:ea typeface="Calibri"/>
                <a:cs typeface="Calibri"/>
              </a:rPr>
              <a:t>Discussion: Guest Speaker Reflection - DPH</a:t>
            </a:r>
            <a:endParaRPr lang="en-US">
              <a:solidFill>
                <a:schemeClr val="bg1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DDAF772-3CD1-E002-6427-6A089C1860A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3950" y="1306585"/>
            <a:ext cx="11511092" cy="4987357"/>
          </a:xfrm>
        </p:spPr>
        <p:txBody>
          <a:bodyPr vert="horz" lIns="91440" tIns="45720" rIns="91440" bIns="45720" rtlCol="0" anchor="t">
            <a:normAutofit lnSpcReduction="10000"/>
          </a:bodyPr>
          <a:lstStyle/>
          <a:p>
            <a:pPr>
              <a:spcBef>
                <a:spcPts val="20"/>
              </a:spcBef>
            </a:pPr>
            <a:r>
              <a:rPr lang="en-US" sz="3000" dirty="0">
                <a:solidFill>
                  <a:srgbClr val="000000"/>
                </a:solidFill>
                <a:ea typeface="+mn-lt"/>
                <a:cs typeface="+mn-lt"/>
              </a:rPr>
              <a:t>Key points of discussion: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0000"/>
                </a:solidFill>
                <a:ea typeface="+mn-lt"/>
                <a:cs typeface="+mn-lt"/>
              </a:rPr>
              <a:t>DCYSHN supports youth and families with a broad definition of “special health needs.”</a:t>
            </a:r>
            <a:endParaRPr lang="en-US" dirty="0">
              <a:solidFill>
                <a:srgbClr val="000000"/>
              </a:solidFill>
              <a:ea typeface="Calibri"/>
              <a:cs typeface="Arial"/>
            </a:endParaRPr>
          </a:p>
          <a:p>
            <a:pPr lvl="1">
              <a:buChar char="•"/>
            </a:pPr>
            <a:r>
              <a:rPr lang="en-US" dirty="0">
                <a:solidFill>
                  <a:srgbClr val="000000"/>
                </a:solidFill>
                <a:ea typeface="+mn-lt"/>
                <a:cs typeface="+mn-lt"/>
              </a:rPr>
              <a:t>DCYSHN has taken steps to educate staff and strengthen support for PANDAS/PANS, including professional development and IRT engagement.</a:t>
            </a:r>
            <a:endParaRPr lang="en-US" dirty="0">
              <a:ea typeface="Calibri"/>
              <a:cs typeface="Calibri"/>
            </a:endParaRPr>
          </a:p>
          <a:p>
            <a:pPr lvl="1">
              <a:buChar char="•"/>
            </a:pPr>
            <a:r>
              <a:rPr lang="en-US" dirty="0">
                <a:solidFill>
                  <a:srgbClr val="000000"/>
                </a:solidFill>
                <a:ea typeface="+mn-lt"/>
                <a:cs typeface="+mn-lt"/>
              </a:rPr>
              <a:t>Opportunities are underway to educate school nurses and crisis support staff about PANDAS/PANS.</a:t>
            </a:r>
            <a:endParaRPr lang="en-US" dirty="0">
              <a:ea typeface="Calibri"/>
              <a:cs typeface="Calibri"/>
            </a:endParaRPr>
          </a:p>
          <a:p>
            <a:pPr lvl="1">
              <a:buChar char="•"/>
            </a:pPr>
            <a:r>
              <a:rPr lang="en-US" dirty="0">
                <a:solidFill>
                  <a:srgbClr val="000000"/>
                </a:solidFill>
                <a:ea typeface="+mn-lt"/>
                <a:cs typeface="+mn-lt"/>
              </a:rPr>
              <a:t>DCYSHN and the Council plan to create a PANDAS/PANS resource page on the DPH website.</a:t>
            </a:r>
            <a:endParaRPr lang="en-US" dirty="0">
              <a:ea typeface="Calibri"/>
              <a:cs typeface="Calibri"/>
            </a:endParaRPr>
          </a:p>
          <a:p>
            <a:pPr lvl="1">
              <a:buChar char="•"/>
            </a:pPr>
            <a:r>
              <a:rPr lang="en-US" dirty="0">
                <a:solidFill>
                  <a:srgbClr val="000000"/>
                </a:solidFill>
                <a:ea typeface="+mn-lt"/>
                <a:cs typeface="+mn-lt"/>
              </a:rPr>
              <a:t>Council emphasizes ongoing education for state agencies and continued engagement with guest speakers to advance recommendations.</a:t>
            </a:r>
            <a:endParaRPr lang="en-US" dirty="0">
              <a:ea typeface="Calibri"/>
              <a:cs typeface="Calibri"/>
            </a:endParaRPr>
          </a:p>
          <a:p>
            <a:pPr lvl="1">
              <a:buChar char="•"/>
            </a:pPr>
            <a:endParaRPr lang="en-US" sz="2000" dirty="0">
              <a:ea typeface="Calibri"/>
              <a:cs typeface="Calibri"/>
            </a:endParaRPr>
          </a:p>
          <a:p>
            <a:pPr lvl="1">
              <a:spcBef>
                <a:spcPts val="20"/>
              </a:spcBef>
            </a:pPr>
            <a:endParaRPr lang="en-US" sz="1600" dirty="0">
              <a:highlight>
                <a:srgbClr val="FFFF00"/>
              </a:highlight>
              <a:ea typeface="Calibri"/>
              <a:cs typeface="Arial"/>
            </a:endParaRPr>
          </a:p>
          <a:p>
            <a:pPr lvl="1">
              <a:spcBef>
                <a:spcPts val="20"/>
              </a:spcBef>
            </a:pPr>
            <a:endParaRPr lang="en-US" sz="1600" dirty="0">
              <a:ea typeface="Calibri"/>
              <a:cs typeface="Arial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BF82227-6046-BA66-ADEB-491AD4C372C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A49D0EE-DE7F-324B-A84C-F36708423CD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464646">
                    <a:lumMod val="40000"/>
                    <a:lumOff val="60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464646">
                  <a:lumMod val="40000"/>
                  <a:lumOff val="60000"/>
                </a:srgb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2892326-EE10-86F4-6BB4-71907684CC6B}"/>
              </a:ext>
            </a:extLst>
          </p:cNvPr>
          <p:cNvSpPr txBox="1"/>
          <p:nvPr/>
        </p:nvSpPr>
        <p:spPr>
          <a:xfrm>
            <a:off x="11750040" y="6125446"/>
            <a:ext cx="1005839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US" dirty="0"/>
              <a:t>AB</a:t>
            </a:r>
            <a:endParaRPr lang="en-US" dirty="0">
              <a:ea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25016336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3D6086C-5618-8A10-8AC0-8BC71DA582F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AD399D-FB32-F70D-3238-4CD57D592D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2821" y="56524"/>
            <a:ext cx="11403235" cy="874654"/>
          </a:xfrm>
        </p:spPr>
        <p:txBody>
          <a:bodyPr>
            <a:normAutofit fontScale="90000"/>
          </a:bodyPr>
          <a:lstStyle/>
          <a:p>
            <a:r>
              <a:rPr lang="en-US" dirty="0">
                <a:solidFill>
                  <a:schemeClr val="bg1"/>
                </a:solidFill>
                <a:ea typeface="Calibri"/>
                <a:cs typeface="Calibri"/>
              </a:rPr>
              <a:t>Discussion: Guest Speaker Reflection – MassHealth A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BD83795-90A1-958D-6383-E090B0B3270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3950" y="1306585"/>
            <a:ext cx="11511092" cy="4987357"/>
          </a:xfrm>
        </p:spPr>
        <p:txBody>
          <a:bodyPr vert="horz" lIns="91440" tIns="45720" rIns="91440" bIns="45720" rtlCol="0" anchor="t">
            <a:noAutofit/>
          </a:bodyPr>
          <a:lstStyle/>
          <a:p>
            <a:pPr>
              <a:spcBef>
                <a:spcPts val="20"/>
              </a:spcBef>
            </a:pPr>
            <a:r>
              <a:rPr lang="en-US" sz="2800">
                <a:solidFill>
                  <a:srgbClr val="000000"/>
                </a:solidFill>
                <a:ea typeface="Calibri"/>
                <a:cs typeface="Calibri"/>
              </a:rPr>
              <a:t>Key points of discussion: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>
                <a:ea typeface="+mn-lt"/>
                <a:cs typeface="+mn-lt"/>
              </a:rPr>
              <a:t>Children and adults determined disabled are eligible for MassHealth CommonHealth without regard to income.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>
                <a:ea typeface="Calibri"/>
                <a:cs typeface="Calibri"/>
              </a:rPr>
              <a:t>A disability determination can be obtained when applying for MassHealth or at any time by filing a Disability Supplement, unless already found disabled by Social Security (SSA) or blind by Massachusetts Commission for the Blind.  DES and SSA use the same disability standard.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>
                <a:ea typeface="Calibri"/>
                <a:cs typeface="Calibri"/>
              </a:rPr>
              <a:t>MassHealth may be sole coverage or secondary to Employer Sponsored Insurance (ESI) or Medicare.  MassHealth Premium Assistance may help pay ESI premium.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6C4FA97-EAC0-6966-6730-296155CD7EB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A49D0EE-DE7F-324B-A84C-F36708423CD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464646">
                    <a:lumMod val="40000"/>
                    <a:lumOff val="60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464646">
                  <a:lumMod val="40000"/>
                  <a:lumOff val="60000"/>
                </a:srgb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D73B3AD-AF56-DC91-F602-22ABFB10465A}"/>
              </a:ext>
            </a:extLst>
          </p:cNvPr>
          <p:cNvSpPr txBox="1"/>
          <p:nvPr/>
        </p:nvSpPr>
        <p:spPr>
          <a:xfrm>
            <a:off x="11750040" y="6125446"/>
            <a:ext cx="1005839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US" dirty="0">
                <a:ea typeface="Calibri"/>
                <a:cs typeface="Calibri"/>
              </a:rPr>
              <a:t>LS</a:t>
            </a:r>
          </a:p>
        </p:txBody>
      </p:sp>
    </p:spTree>
    <p:extLst>
      <p:ext uri="{BB962C8B-B14F-4D97-AF65-F5344CB8AC3E}">
        <p14:creationId xmlns:p14="http://schemas.microsoft.com/office/powerpoint/2010/main" val="77059675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C7941D8-F3B2-0035-5DFA-6D4AE75AFCB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CE8CCF-4BD5-799F-B4AA-F1DC905BD0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2821" y="56524"/>
            <a:ext cx="11511091" cy="874654"/>
          </a:xfrm>
        </p:spPr>
        <p:txBody>
          <a:bodyPr>
            <a:normAutofit fontScale="90000"/>
          </a:bodyPr>
          <a:lstStyle/>
          <a:p>
            <a:r>
              <a:rPr lang="en-US" dirty="0">
                <a:solidFill>
                  <a:schemeClr val="bg1"/>
                </a:solidFill>
                <a:ea typeface="Calibri"/>
                <a:cs typeface="Calibri"/>
              </a:rPr>
              <a:t>Discussion: Guest Speaker Reflection – MassHealth B 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978563C-149A-E5E7-F7A7-FA513ACDF70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3950" y="1306585"/>
            <a:ext cx="11511092" cy="4987357"/>
          </a:xfrm>
        </p:spPr>
        <p:txBody>
          <a:bodyPr vert="horz" lIns="91440" tIns="45720" rIns="91440" bIns="45720" rtlCol="0" anchor="t">
            <a:normAutofit/>
          </a:bodyPr>
          <a:lstStyle/>
          <a:p>
            <a:pPr>
              <a:spcBef>
                <a:spcPts val="20"/>
              </a:spcBef>
            </a:pPr>
            <a:r>
              <a:rPr lang="en-US" sz="2800" dirty="0">
                <a:solidFill>
                  <a:srgbClr val="000000"/>
                </a:solidFill>
                <a:ea typeface="Calibri"/>
                <a:cs typeface="Calibri"/>
              </a:rPr>
              <a:t>Key points of discussion:</a:t>
            </a:r>
          </a:p>
          <a:p>
            <a:pPr lvl="1">
              <a:spcBef>
                <a:spcPts val="20"/>
              </a:spcBef>
              <a:buChar char="•"/>
            </a:pPr>
            <a:r>
              <a:rPr lang="en-US" dirty="0">
                <a:ea typeface="Calibri"/>
                <a:cs typeface="Calibri"/>
              </a:rPr>
              <a:t> Dual insurance provides more comprehensive coverage and often, additional services such as Personal Care Assistant.</a:t>
            </a:r>
          </a:p>
          <a:p>
            <a:pPr lvl="1">
              <a:spcBef>
                <a:spcPts val="20"/>
              </a:spcBef>
              <a:buChar char="•"/>
            </a:pPr>
            <a:r>
              <a:rPr lang="en-US" dirty="0">
                <a:ea typeface="Calibri"/>
                <a:cs typeface="Calibri"/>
              </a:rPr>
              <a:t>MassHealth uses an open formulary that covers any FDA approved drugs.  There may be Prior Authorization (PA) requirements.</a:t>
            </a:r>
          </a:p>
          <a:p>
            <a:pPr lvl="1">
              <a:spcBef>
                <a:spcPts val="20"/>
              </a:spcBef>
              <a:buChar char="•"/>
            </a:pPr>
            <a:r>
              <a:rPr lang="en-US" dirty="0">
                <a:ea typeface="Calibri"/>
                <a:cs typeface="Calibri"/>
              </a:rPr>
              <a:t>MassHealth may cover services after denial by primary insurance subject to any MassHealth Prior Authorization requirements.</a:t>
            </a:r>
          </a:p>
          <a:p>
            <a:pPr lvl="1">
              <a:spcBef>
                <a:spcPts val="20"/>
              </a:spcBef>
              <a:buChar char="•"/>
            </a:pPr>
            <a:endParaRPr lang="en-US" dirty="0">
              <a:ea typeface="Calibri"/>
              <a:cs typeface="Calibri"/>
            </a:endParaRPr>
          </a:p>
          <a:p>
            <a:pPr lvl="1">
              <a:buChar char="•"/>
            </a:pPr>
            <a:endParaRPr lang="en-US" dirty="0">
              <a:ea typeface="Calibri"/>
              <a:cs typeface="Calibri"/>
            </a:endParaRPr>
          </a:p>
          <a:p>
            <a:pPr lvl="1"/>
            <a:endParaRPr lang="en-US" dirty="0">
              <a:ea typeface="Calibri"/>
              <a:cs typeface="Calibri"/>
            </a:endParaRPr>
          </a:p>
          <a:p>
            <a:endParaRPr lang="en-US" dirty="0">
              <a:ea typeface="Calibri"/>
              <a:cs typeface="Calibri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33F475E-1497-F5F4-BEEB-05687AE3403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A49D0EE-DE7F-324B-A84C-F36708423CD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464646">
                    <a:lumMod val="40000"/>
                    <a:lumOff val="60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464646">
                  <a:lumMod val="40000"/>
                  <a:lumOff val="60000"/>
                </a:srgb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DF1F941-4821-58BC-E8A4-4AB021493075}"/>
              </a:ext>
            </a:extLst>
          </p:cNvPr>
          <p:cNvSpPr txBox="1"/>
          <p:nvPr/>
        </p:nvSpPr>
        <p:spPr>
          <a:xfrm>
            <a:off x="11750040" y="6125446"/>
            <a:ext cx="1005839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US" dirty="0">
                <a:ea typeface="Calibri"/>
                <a:cs typeface="Calibri"/>
              </a:rPr>
              <a:t>LS</a:t>
            </a:r>
          </a:p>
        </p:txBody>
      </p:sp>
    </p:spTree>
    <p:extLst>
      <p:ext uri="{BB962C8B-B14F-4D97-AF65-F5344CB8AC3E}">
        <p14:creationId xmlns:p14="http://schemas.microsoft.com/office/powerpoint/2010/main" val="285923331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8C73122-AAE4-8260-55D1-BAF652E23DD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386FD3-31D8-1441-AD2D-3E23655C60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2822" y="56524"/>
            <a:ext cx="11370578" cy="874654"/>
          </a:xfrm>
        </p:spPr>
        <p:txBody>
          <a:bodyPr>
            <a:normAutofit fontScale="90000"/>
          </a:bodyPr>
          <a:lstStyle/>
          <a:p>
            <a:r>
              <a:rPr lang="en-US" dirty="0">
                <a:solidFill>
                  <a:schemeClr val="bg1"/>
                </a:solidFill>
                <a:ea typeface="Calibri"/>
                <a:cs typeface="Calibri"/>
              </a:rPr>
              <a:t>Discussion: Guest Speaker Reflection – MassHealth C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84572AC-110D-1633-68D1-44D138C1DBC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16241" y="1168040"/>
            <a:ext cx="11511092" cy="5125902"/>
          </a:xfrm>
        </p:spPr>
        <p:txBody>
          <a:bodyPr vert="horz" lIns="91440" tIns="45720" rIns="91440" bIns="45720" rtlCol="0" anchor="t">
            <a:noAutofit/>
          </a:bodyPr>
          <a:lstStyle/>
          <a:p>
            <a:pPr>
              <a:spcBef>
                <a:spcPts val="20"/>
              </a:spcBef>
            </a:pPr>
            <a:r>
              <a:rPr lang="en-US" sz="2800" dirty="0">
                <a:solidFill>
                  <a:srgbClr val="000000"/>
                </a:solidFill>
                <a:ea typeface="Calibri"/>
                <a:cs typeface="Calibri"/>
              </a:rPr>
              <a:t>Key points of discussion:</a:t>
            </a:r>
            <a:endParaRPr lang="en-US" sz="2800" dirty="0">
              <a:ea typeface="Calibri"/>
              <a:cs typeface="Calibri"/>
            </a:endParaRP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>
                <a:ea typeface="+mn-lt"/>
                <a:cs typeface="+mn-lt"/>
              </a:rPr>
              <a:t>A single care agreement for out-of-network provider may be available for members of a MassHealth health plan but not Fee For Service delivery.  Coverage for out-of-state providers may be approved when no or only one Massachusetts provider is available.</a:t>
            </a:r>
            <a:endParaRPr lang="en-US" dirty="0">
              <a:ea typeface="Calibri"/>
              <a:cs typeface="Calibri"/>
            </a:endParaRP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>
                <a:ea typeface="+mn-lt"/>
                <a:cs typeface="+mn-lt"/>
              </a:rPr>
              <a:t>MassHealth does not track data related to PANDAS/PANS. Use of same drugs and treatments for other diagnoses makes this difficult.</a:t>
            </a:r>
            <a:endParaRPr lang="en-US" dirty="0">
              <a:ea typeface="Calibri"/>
              <a:cs typeface="Calibri"/>
            </a:endParaRP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>
                <a:ea typeface="+mn-lt"/>
                <a:cs typeface="+mn-lt"/>
              </a:rPr>
              <a:t>Additional MassHealth resources include its units on child, family, and maternal health, and behavioral health.</a:t>
            </a:r>
            <a:endParaRPr lang="en-US" dirty="0"/>
          </a:p>
          <a:p>
            <a:pPr lvl="1">
              <a:spcBef>
                <a:spcPts val="20"/>
              </a:spcBef>
            </a:pPr>
            <a:endParaRPr lang="en-US" sz="2000" dirty="0">
              <a:highlight>
                <a:srgbClr val="FFFF00"/>
              </a:highlight>
              <a:ea typeface="Calibri"/>
              <a:cs typeface="Arial"/>
            </a:endParaRPr>
          </a:p>
          <a:p>
            <a:pPr marL="457200" lvl="1" indent="0">
              <a:spcBef>
                <a:spcPts val="20"/>
              </a:spcBef>
              <a:buNone/>
            </a:pPr>
            <a:endParaRPr lang="en-US" sz="2000" dirty="0">
              <a:ea typeface="Calibri"/>
              <a:cs typeface="Arial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7135C0E-E1DE-0F58-7AE0-1862F6329DB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A49D0EE-DE7F-324B-A84C-F36708423CD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464646">
                    <a:lumMod val="40000"/>
                    <a:lumOff val="60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464646">
                  <a:lumMod val="40000"/>
                  <a:lumOff val="60000"/>
                </a:srgb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0759FCD-EE94-69D7-0985-70E2598BDEDD}"/>
              </a:ext>
            </a:extLst>
          </p:cNvPr>
          <p:cNvSpPr txBox="1"/>
          <p:nvPr/>
        </p:nvSpPr>
        <p:spPr>
          <a:xfrm>
            <a:off x="11750040" y="6125446"/>
            <a:ext cx="1005839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US" dirty="0">
                <a:ea typeface="Calibri"/>
                <a:cs typeface="Calibri"/>
              </a:rPr>
              <a:t>LS</a:t>
            </a:r>
          </a:p>
        </p:txBody>
      </p:sp>
    </p:spTree>
    <p:extLst>
      <p:ext uri="{BB962C8B-B14F-4D97-AF65-F5344CB8AC3E}">
        <p14:creationId xmlns:p14="http://schemas.microsoft.com/office/powerpoint/2010/main" val="340569288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2463F6F-13C7-F266-273D-92BCE51640B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8F2A3B-F452-6A00-0E0B-3518B52486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solidFill>
                  <a:schemeClr val="bg1"/>
                </a:solidFill>
                <a:ea typeface="Calibri"/>
                <a:cs typeface="Calibri"/>
              </a:rPr>
              <a:t>Discussion: AAP Clinical Report</a:t>
            </a:r>
            <a:endParaRPr lang="en-US">
              <a:solidFill>
                <a:schemeClr val="bg1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8F4FE2F-F367-BD58-B96A-FC563E3C777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pPr>
              <a:spcBef>
                <a:spcPts val="1400"/>
              </a:spcBef>
            </a:pPr>
            <a:r>
              <a:rPr lang="en-US">
                <a:latin typeface="Calibri"/>
                <a:ea typeface="Calibri"/>
                <a:cs typeface="Arial"/>
              </a:rPr>
              <a:t>How should the AAP’s report be mentioned in our report?</a:t>
            </a:r>
          </a:p>
          <a:p>
            <a:pPr>
              <a:spcBef>
                <a:spcPts val="1400"/>
              </a:spcBef>
            </a:pPr>
            <a:r>
              <a:rPr lang="en-US">
                <a:latin typeface="Calibri"/>
                <a:ea typeface="Calibri"/>
                <a:cs typeface="Arial"/>
              </a:rPr>
              <a:t>How should we reference any rebuttals?</a:t>
            </a:r>
          </a:p>
          <a:p>
            <a:pPr>
              <a:spcBef>
                <a:spcPts val="1400"/>
              </a:spcBef>
            </a:pPr>
            <a:r>
              <a:rPr lang="en-US">
                <a:latin typeface="Calibri"/>
                <a:ea typeface="Calibri"/>
                <a:cs typeface="Arial"/>
              </a:rPr>
              <a:t>Does it impact any of our priorities or recommendations? </a:t>
            </a:r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3C98052-965E-E670-1E9E-91212F47119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A49D0EE-DE7F-324B-A84C-F36708423CD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464646">
                    <a:lumMod val="40000"/>
                    <a:lumOff val="60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464646">
                  <a:lumMod val="40000"/>
                  <a:lumOff val="60000"/>
                </a:srgb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27441D8-47CD-54E8-7CD8-B6CF4CD89550}"/>
              </a:ext>
            </a:extLst>
          </p:cNvPr>
          <p:cNvSpPr txBox="1"/>
          <p:nvPr/>
        </p:nvSpPr>
        <p:spPr>
          <a:xfrm>
            <a:off x="11750040" y="6125446"/>
            <a:ext cx="1005839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US">
                <a:ea typeface="Calibri"/>
                <a:cs typeface="Calibri"/>
              </a:rPr>
              <a:t>AB</a:t>
            </a:r>
          </a:p>
        </p:txBody>
      </p:sp>
    </p:spTree>
    <p:extLst>
      <p:ext uri="{BB962C8B-B14F-4D97-AF65-F5344CB8AC3E}">
        <p14:creationId xmlns:p14="http://schemas.microsoft.com/office/powerpoint/2010/main" val="390614017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8E5952-7248-B320-CCF5-FE59AFA75D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>
                <a:solidFill>
                  <a:srgbClr val="FFFFFF"/>
                </a:solidFill>
                <a:ea typeface="Calibri"/>
                <a:cs typeface="Calibri"/>
              </a:rPr>
              <a:t>Discussion: Current Priorities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85B733F-0D59-4143-7C47-91E8E538950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pPr marL="514350" indent="-514350">
              <a:buAutoNum type="arabicPeriod"/>
            </a:pPr>
            <a:r>
              <a:rPr lang="en-US" sz="3000">
                <a:ea typeface="Calibri"/>
                <a:cs typeface="Calibri"/>
              </a:rPr>
              <a:t>Estimate the prevalence of PANS and PANDAS to advance the knowledge of the disorder and improve clinical care</a:t>
            </a:r>
            <a:endParaRPr lang="en-US">
              <a:ea typeface="Calibri"/>
              <a:cs typeface="Calibri"/>
            </a:endParaRPr>
          </a:p>
          <a:p>
            <a:pPr marL="514350" indent="-514350">
              <a:buAutoNum type="arabicPeriod"/>
            </a:pPr>
            <a:r>
              <a:rPr lang="en-US" sz="3000">
                <a:ea typeface="Calibri"/>
                <a:cs typeface="Calibri"/>
              </a:rPr>
              <a:t>Decrease delays in the diagnosis of PANS and PANDAS</a:t>
            </a:r>
            <a:endParaRPr lang="en-US">
              <a:ea typeface="Calibri"/>
              <a:cs typeface="Calibri"/>
            </a:endParaRPr>
          </a:p>
          <a:p>
            <a:pPr marL="514350" indent="-514350">
              <a:buAutoNum type="arabicPeriod"/>
            </a:pPr>
            <a:r>
              <a:rPr lang="en-US" sz="3000">
                <a:ea typeface="Calibri"/>
                <a:cs typeface="Calibri"/>
              </a:rPr>
              <a:t>Assess and evaluate current treatment of PANS and PANDAS in the Commonwealth of Massachusetts</a:t>
            </a:r>
            <a:endParaRPr lang="en-US">
              <a:ea typeface="Calibri"/>
              <a:cs typeface="Calibri"/>
            </a:endParaRPr>
          </a:p>
          <a:p>
            <a:pPr marL="514350" indent="-514350">
              <a:buAutoNum type="arabicPeriod"/>
            </a:pPr>
            <a:r>
              <a:rPr lang="en-US" sz="3000">
                <a:ea typeface="Calibri"/>
                <a:cs typeface="Calibri"/>
              </a:rPr>
              <a:t>Increase awareness regarding the disorder and syndrome among clinicians, educators and parents through outreach and education</a:t>
            </a:r>
            <a:endParaRPr lang="en-US">
              <a:ea typeface="Calibri"/>
              <a:cs typeface="Calibri"/>
            </a:endParaRPr>
          </a:p>
          <a:p>
            <a:pPr marL="0" indent="0">
              <a:buNone/>
            </a:pPr>
            <a:endParaRPr lang="en-US">
              <a:ea typeface="Calibri"/>
              <a:cs typeface="Calibri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56E1041-62DA-0B2E-C660-E1BAA7239AB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CA49D0EE-DE7F-324B-A84C-F36708423CDB}" type="slidenum">
              <a:rPr lang="en-US" smtClean="0">
                <a:solidFill>
                  <a:srgbClr val="464646">
                    <a:lumMod val="40000"/>
                    <a:lumOff val="60000"/>
                  </a:srgbClr>
                </a:solidFill>
              </a:rPr>
              <a:pPr/>
              <a:t>15</a:t>
            </a:fld>
            <a:endParaRPr lang="en-US">
              <a:solidFill>
                <a:srgbClr val="464646">
                  <a:lumMod val="40000"/>
                  <a:lumOff val="60000"/>
                </a:srgbClr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E99A9FF-7703-09E9-2ADA-9AB8AAA78DB1}"/>
              </a:ext>
            </a:extLst>
          </p:cNvPr>
          <p:cNvSpPr txBox="1"/>
          <p:nvPr/>
        </p:nvSpPr>
        <p:spPr>
          <a:xfrm>
            <a:off x="11750040" y="6125446"/>
            <a:ext cx="1005839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US">
                <a:ea typeface="Calibri"/>
                <a:cs typeface="Calibri"/>
              </a:rPr>
              <a:t>AB</a:t>
            </a:r>
          </a:p>
        </p:txBody>
      </p:sp>
    </p:spTree>
    <p:extLst>
      <p:ext uri="{BB962C8B-B14F-4D97-AF65-F5344CB8AC3E}">
        <p14:creationId xmlns:p14="http://schemas.microsoft.com/office/powerpoint/2010/main" val="247573408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222FFA8-B11E-1652-F82A-C914811B8C9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4004C6-8268-DC2A-539F-458A2D863B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solidFill>
                  <a:schemeClr val="bg1"/>
                </a:solidFill>
                <a:ea typeface="Calibri"/>
                <a:cs typeface="Calibri"/>
              </a:rPr>
              <a:t>Discussion: Current Recommendations</a:t>
            </a:r>
            <a:endParaRPr lang="en-US">
              <a:solidFill>
                <a:schemeClr val="bg1"/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D02A549-D19D-F902-5C54-EA85915859C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A49D0EE-DE7F-324B-A84C-F36708423CD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464646">
                    <a:lumMod val="40000"/>
                    <a:lumOff val="60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464646">
                  <a:lumMod val="40000"/>
                  <a:lumOff val="60000"/>
                </a:srgb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2607CAC-62E9-1F31-4A88-2447287C279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8812" y="1112255"/>
            <a:ext cx="11574377" cy="5555330"/>
          </a:xfrm>
        </p:spPr>
        <p:txBody>
          <a:bodyPr vert="horz" lIns="91440" tIns="45720" rIns="91440" bIns="45720" rtlCol="0" anchor="t">
            <a:normAutofit/>
          </a:bodyPr>
          <a:lstStyle/>
          <a:p>
            <a:pPr>
              <a:buNone/>
            </a:pPr>
            <a:r>
              <a:rPr lang="en-US" b="1">
                <a:ea typeface="Calibri"/>
                <a:cs typeface="Calibri"/>
              </a:rPr>
              <a:t>The Council recommends the Department of Public Health</a:t>
            </a:r>
          </a:p>
          <a:p>
            <a:pPr>
              <a:buAutoNum type="arabicPeriod"/>
            </a:pPr>
            <a:r>
              <a:rPr lang="en-US" sz="2800">
                <a:ea typeface="Calibri"/>
                <a:cs typeface="Calibri"/>
              </a:rPr>
              <a:t>Establish a PANDAS/PANS resource page on the DPH website that provides links to published diagnostic and treatment guidelines from PANDAS Physician Network. </a:t>
            </a:r>
          </a:p>
          <a:p>
            <a:pPr>
              <a:buAutoNum type="arabicPeriod"/>
            </a:pPr>
            <a:r>
              <a:rPr lang="en-US" sz="2800">
                <a:ea typeface="Calibri"/>
                <a:cs typeface="Calibri"/>
              </a:rPr>
              <a:t>Provide notification to healthcare providers and mental health providers that a PANDAS/PANS resource page has been established for Massachusetts. </a:t>
            </a:r>
          </a:p>
          <a:p>
            <a:pPr>
              <a:buAutoNum type="arabicPeriod"/>
            </a:pPr>
            <a:r>
              <a:rPr lang="en-US" sz="2800">
                <a:ea typeface="Calibri"/>
                <a:cs typeface="Calibri"/>
              </a:rPr>
              <a:t>Provide notification to relevant state agencies regarding the availability of resources for PANDAS/PANS diagnosis, treatment, and how to support families. Relevant agencies should include: DESE, DOI, DMH, DCF, DDS.</a:t>
            </a:r>
          </a:p>
          <a:p>
            <a:pPr>
              <a:buAutoNum type="arabicPeriod"/>
            </a:pPr>
            <a:r>
              <a:rPr lang="en-US" sz="2800">
                <a:ea typeface="Calibri"/>
                <a:cs typeface="Calibri"/>
              </a:rPr>
              <a:t>Conduct a prevalence study of PANDAS/PANS in the Commonwealth.</a:t>
            </a:r>
            <a:endParaRPr lang="en-US" sz="2800"/>
          </a:p>
          <a:p>
            <a:pPr>
              <a:buNone/>
            </a:pPr>
            <a:endParaRPr lang="en-US" sz="1200">
              <a:ea typeface="Calibri"/>
              <a:cs typeface="Calibri"/>
            </a:endParaRPr>
          </a:p>
          <a:p>
            <a:pPr>
              <a:buNone/>
            </a:pPr>
            <a:endParaRPr lang="en-US" sz="1200">
              <a:ea typeface="Calibri"/>
              <a:cs typeface="Calibri"/>
            </a:endParaRPr>
          </a:p>
          <a:p>
            <a:pPr marL="0" indent="0">
              <a:buNone/>
            </a:pPr>
            <a:endParaRPr lang="en-US">
              <a:ea typeface="Calibri"/>
              <a:cs typeface="Calibri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67273CE-FC51-3AE6-1D74-3AC6F7998150}"/>
              </a:ext>
            </a:extLst>
          </p:cNvPr>
          <p:cNvSpPr txBox="1"/>
          <p:nvPr/>
        </p:nvSpPr>
        <p:spPr>
          <a:xfrm>
            <a:off x="11750040" y="6125446"/>
            <a:ext cx="1005839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US">
                <a:ea typeface="Calibri"/>
                <a:cs typeface="Calibri"/>
              </a:rPr>
              <a:t>AB</a:t>
            </a:r>
          </a:p>
        </p:txBody>
      </p:sp>
    </p:spTree>
    <p:extLst>
      <p:ext uri="{BB962C8B-B14F-4D97-AF65-F5344CB8AC3E}">
        <p14:creationId xmlns:p14="http://schemas.microsoft.com/office/powerpoint/2010/main" val="76677709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0F1AE48-A0E3-806C-4994-366A3182B5B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301BE0-0C90-163F-96F6-AD4420D8B6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>
                <a:solidFill>
                  <a:schemeClr val="bg1"/>
                </a:solidFill>
                <a:ea typeface="Calibri"/>
                <a:cs typeface="Calibri"/>
              </a:rPr>
              <a:t>Discussion: Current Recommendations (continued)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D65A8E9-0511-6FBF-9B0F-DC8AEDF3F3F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A49D0EE-DE7F-324B-A84C-F36708423CD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464646">
                    <a:lumMod val="40000"/>
                    <a:lumOff val="60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464646">
                  <a:lumMod val="40000"/>
                  <a:lumOff val="60000"/>
                </a:srgb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3A9DD66-7B0C-2761-242E-261018D30ED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8812" y="1112255"/>
            <a:ext cx="11574377" cy="5555330"/>
          </a:xfrm>
        </p:spPr>
        <p:txBody>
          <a:bodyPr vert="horz" lIns="91440" tIns="45720" rIns="91440" bIns="45720" rtlCol="0" anchor="t">
            <a:normAutofit fontScale="92500"/>
          </a:bodyPr>
          <a:lstStyle/>
          <a:p>
            <a:pPr>
              <a:buNone/>
            </a:pPr>
            <a:r>
              <a:rPr lang="en-US" sz="2800" b="1">
                <a:ea typeface="Calibri"/>
                <a:cs typeface="Calibri"/>
              </a:rPr>
              <a:t>The Council recommends the Department of Insurance</a:t>
            </a:r>
            <a:endParaRPr lang="en-US" sz="2800" b="1"/>
          </a:p>
          <a:p>
            <a:pPr>
              <a:buAutoNum type="arabicPeriod"/>
            </a:pPr>
            <a:r>
              <a:rPr lang="en-US" sz="2400">
                <a:ea typeface="Calibri"/>
                <a:cs typeface="Calibri"/>
              </a:rPr>
              <a:t>Provide a list of vetted PANDAS/PANS providers for each insurance carrier, which can be easily accessed by subscribers.</a:t>
            </a:r>
          </a:p>
          <a:p>
            <a:pPr>
              <a:buAutoNum type="arabicPeriod"/>
            </a:pPr>
            <a:r>
              <a:rPr lang="en-US" sz="2400">
                <a:ea typeface="Calibri"/>
                <a:cs typeface="Calibri"/>
              </a:rPr>
              <a:t>Publish guidance for families on how to access external review when coverage for PANDAS/PANS treatment is denied by the insurance carrier.</a:t>
            </a:r>
            <a:endParaRPr lang="en-US" sz="2400"/>
          </a:p>
          <a:p>
            <a:pPr>
              <a:buNone/>
            </a:pPr>
            <a:endParaRPr lang="en-US" sz="1600">
              <a:ea typeface="Calibri"/>
              <a:cs typeface="Calibri"/>
            </a:endParaRPr>
          </a:p>
          <a:p>
            <a:pPr>
              <a:buNone/>
            </a:pPr>
            <a:r>
              <a:rPr lang="en-US" sz="2800" b="1">
                <a:ea typeface="Calibri"/>
                <a:cs typeface="Calibri"/>
              </a:rPr>
              <a:t>The Council recommends the Department of Elementary and Secondary Education</a:t>
            </a:r>
          </a:p>
          <a:p>
            <a:pPr>
              <a:buAutoNum type="arabicPeriod"/>
            </a:pPr>
            <a:r>
              <a:rPr lang="en-US" sz="2400">
                <a:ea typeface="Calibri"/>
                <a:cs typeface="Calibri"/>
              </a:rPr>
              <a:t>Distribute guidance to school districts and educational professionals regarding best practices for supporting students with PANDAS/PANS.</a:t>
            </a:r>
          </a:p>
          <a:p>
            <a:pPr>
              <a:buAutoNum type="arabicPeriod"/>
            </a:pPr>
            <a:r>
              <a:rPr lang="en-US" sz="2400">
                <a:ea typeface="Calibri"/>
                <a:cs typeface="Calibri"/>
              </a:rPr>
              <a:t>Conduct a survey of school districts that includes the following questions:</a:t>
            </a:r>
          </a:p>
          <a:p>
            <a:pPr lvl="1"/>
            <a:r>
              <a:rPr lang="en-US" sz="2400">
                <a:ea typeface="Calibri"/>
                <a:cs typeface="Calibri"/>
              </a:rPr>
              <a:t>Does your school district recognize PANS/PANDAS as a medical condition?</a:t>
            </a:r>
          </a:p>
          <a:p>
            <a:pPr lvl="1"/>
            <a:r>
              <a:rPr lang="en-US" sz="2400">
                <a:ea typeface="Calibri"/>
                <a:cs typeface="Calibri"/>
              </a:rPr>
              <a:t>Which primary category of impairment is assigned for this diagnosis?</a:t>
            </a:r>
          </a:p>
          <a:p>
            <a:pPr>
              <a:buAutoNum type="arabicPeriod"/>
            </a:pPr>
            <a:r>
              <a:rPr lang="en-US" sz="2400">
                <a:ea typeface="Calibri"/>
                <a:cs typeface="Calibri"/>
              </a:rPr>
              <a:t>Distribute guidance to school districts that identifies PANDAS/PANS as a medical condition.</a:t>
            </a:r>
          </a:p>
          <a:p>
            <a:pPr>
              <a:buNone/>
            </a:pPr>
            <a:endParaRPr lang="en-US" sz="1200">
              <a:ea typeface="Calibri"/>
              <a:cs typeface="Calibri"/>
            </a:endParaRPr>
          </a:p>
          <a:p>
            <a:pPr marL="0" indent="0">
              <a:buNone/>
            </a:pPr>
            <a:endParaRPr lang="en-US">
              <a:ea typeface="Calibri"/>
              <a:cs typeface="Calibri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D077237-CF4C-BA93-102F-BEB4B5EF4B33}"/>
              </a:ext>
            </a:extLst>
          </p:cNvPr>
          <p:cNvSpPr txBox="1"/>
          <p:nvPr/>
        </p:nvSpPr>
        <p:spPr>
          <a:xfrm>
            <a:off x="11750040" y="6125446"/>
            <a:ext cx="1005839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US">
                <a:ea typeface="Calibri"/>
                <a:cs typeface="Calibri"/>
              </a:rPr>
              <a:t>AB</a:t>
            </a:r>
          </a:p>
        </p:txBody>
      </p:sp>
    </p:spTree>
    <p:extLst>
      <p:ext uri="{BB962C8B-B14F-4D97-AF65-F5344CB8AC3E}">
        <p14:creationId xmlns:p14="http://schemas.microsoft.com/office/powerpoint/2010/main" val="194950790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E3689F2-9B04-BB70-5588-072D8D93FDF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198542-F9E6-FB28-C51E-6BC709CBB1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solidFill>
                  <a:schemeClr val="bg1"/>
                </a:solidFill>
                <a:ea typeface="Calibri"/>
                <a:cs typeface="Calibri"/>
              </a:rPr>
              <a:t>Discussion: 2026 Priorities </a:t>
            </a:r>
            <a:endParaRPr lang="en-US">
              <a:solidFill>
                <a:schemeClr val="bg1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24D4240-6BAF-ABD6-1A91-5B719E8D7E4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pPr>
              <a:spcBef>
                <a:spcPts val="1400"/>
              </a:spcBef>
            </a:pPr>
            <a:r>
              <a:rPr lang="en-US">
                <a:ea typeface="Calibri"/>
                <a:cs typeface="Arial"/>
              </a:rPr>
              <a:t>Are our priorities changing?</a:t>
            </a:r>
          </a:p>
          <a:p>
            <a:pPr lvl="1">
              <a:spcBef>
                <a:spcPts val="1400"/>
              </a:spcBef>
            </a:pPr>
            <a:r>
              <a:rPr lang="en-US">
                <a:ea typeface="Calibri"/>
                <a:cs typeface="Arial"/>
              </a:rPr>
              <a:t>Do we want to continue to have broad priorities, or do we want to start to narrow on actionable items? </a:t>
            </a:r>
            <a:endParaRPr lang="en-US">
              <a:latin typeface="Calibri"/>
              <a:ea typeface="Calibri"/>
              <a:cs typeface="Arial"/>
            </a:endParaRPr>
          </a:p>
          <a:p>
            <a:pPr>
              <a:spcBef>
                <a:spcPts val="1400"/>
              </a:spcBef>
            </a:pPr>
            <a:r>
              <a:rPr lang="en-US">
                <a:latin typeface="Calibri"/>
                <a:ea typeface="Calibri"/>
                <a:cs typeface="Arial"/>
              </a:rPr>
              <a:t>Are our recommendations changing? </a:t>
            </a:r>
          </a:p>
          <a:p>
            <a:pPr lvl="1">
              <a:spcBef>
                <a:spcPts val="1400"/>
              </a:spcBef>
            </a:pPr>
            <a:r>
              <a:rPr lang="en-US">
                <a:latin typeface="Calibri"/>
                <a:ea typeface="Calibri"/>
                <a:cs typeface="Arial"/>
              </a:rPr>
              <a:t>Are there any that can be removed or updated from </a:t>
            </a:r>
            <a:r>
              <a:rPr lang="en-US" b="1">
                <a:latin typeface="Calibri"/>
                <a:ea typeface="Calibri"/>
                <a:cs typeface="Arial"/>
              </a:rPr>
              <a:t>DPH, DOI, or DESE </a:t>
            </a:r>
            <a:r>
              <a:rPr lang="en-US">
                <a:latin typeface="Calibri"/>
                <a:ea typeface="Calibri"/>
                <a:cs typeface="Arial"/>
              </a:rPr>
              <a:t>based on progress or things we have learned?</a:t>
            </a:r>
          </a:p>
          <a:p>
            <a:pPr lvl="1">
              <a:spcBef>
                <a:spcPts val="1400"/>
              </a:spcBef>
            </a:pPr>
            <a:r>
              <a:rPr lang="en-US">
                <a:latin typeface="Calibri"/>
                <a:ea typeface="Calibri"/>
                <a:cs typeface="Arial"/>
              </a:rPr>
              <a:t>Should any be added for </a:t>
            </a:r>
            <a:r>
              <a:rPr lang="en-US" b="1">
                <a:latin typeface="Calibri"/>
                <a:ea typeface="Calibri"/>
                <a:cs typeface="Arial"/>
              </a:rPr>
              <a:t>DMH, DDS or MassHealth</a:t>
            </a:r>
            <a:r>
              <a:rPr lang="en-US">
                <a:latin typeface="Calibri"/>
                <a:ea typeface="Calibri"/>
                <a:cs typeface="Arial"/>
              </a:rPr>
              <a:t>?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7BFA1F7-0BF8-FE20-8741-480E06F64FE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A49D0EE-DE7F-324B-A84C-F36708423CD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464646">
                    <a:lumMod val="40000"/>
                    <a:lumOff val="60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464646">
                  <a:lumMod val="40000"/>
                  <a:lumOff val="60000"/>
                </a:srgb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2031463-7D11-AB68-DB67-F429DB745BFD}"/>
              </a:ext>
            </a:extLst>
          </p:cNvPr>
          <p:cNvSpPr txBox="1"/>
          <p:nvPr/>
        </p:nvSpPr>
        <p:spPr>
          <a:xfrm>
            <a:off x="11412109" y="6138257"/>
            <a:ext cx="1005839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US">
                <a:ea typeface="Calibri"/>
                <a:cs typeface="Calibri"/>
              </a:rPr>
              <a:t>SG/JV</a:t>
            </a:r>
          </a:p>
        </p:txBody>
      </p:sp>
    </p:spTree>
    <p:extLst>
      <p:ext uri="{BB962C8B-B14F-4D97-AF65-F5344CB8AC3E}">
        <p14:creationId xmlns:p14="http://schemas.microsoft.com/office/powerpoint/2010/main" val="32779628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1CD491E-31DD-4584-5546-4DCEEDF3248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964356-8146-9677-C783-E470586247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solidFill>
                  <a:schemeClr val="bg1"/>
                </a:solidFill>
                <a:ea typeface="Calibri"/>
                <a:cs typeface="Calibri"/>
              </a:rPr>
              <a:t>Discussion: DPH Webpage </a:t>
            </a:r>
            <a:endParaRPr lang="en-US">
              <a:solidFill>
                <a:schemeClr val="bg1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F5BD4B-1B1F-1E4F-B7CC-1D3E4449CA5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pPr>
              <a:spcBef>
                <a:spcPts val="1400"/>
              </a:spcBef>
            </a:pPr>
            <a:r>
              <a:rPr lang="en-US">
                <a:latin typeface="Calibri"/>
                <a:ea typeface="Calibri"/>
                <a:cs typeface="Arial"/>
              </a:rPr>
              <a:t>Jennifer to present a potential outline for the DPH webpage</a:t>
            </a:r>
          </a:p>
          <a:p>
            <a:pPr>
              <a:spcBef>
                <a:spcPts val="1400"/>
              </a:spcBef>
            </a:pPr>
            <a:r>
              <a:rPr lang="en-US">
                <a:latin typeface="Calibri"/>
                <a:ea typeface="Calibri"/>
                <a:cs typeface="Arial"/>
              </a:rPr>
              <a:t>What are our goals for the webpage?</a:t>
            </a:r>
          </a:p>
          <a:p>
            <a:pPr lvl="1">
              <a:spcBef>
                <a:spcPts val="1400"/>
              </a:spcBef>
            </a:pPr>
            <a:r>
              <a:rPr lang="en-US">
                <a:latin typeface="Calibri"/>
                <a:ea typeface="Calibri"/>
                <a:cs typeface="Arial"/>
              </a:rPr>
              <a:t>We would not be creating new education for the webpage, but linking to existing items and providing some summary or guiding language</a:t>
            </a:r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44D4C4D-2B3B-1910-B22B-3E23BB356C6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A49D0EE-DE7F-324B-A84C-F36708423CD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464646">
                    <a:lumMod val="40000"/>
                    <a:lumOff val="60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464646">
                  <a:lumMod val="40000"/>
                  <a:lumOff val="60000"/>
                </a:srgb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5216D73-AE1F-0F90-8CF0-8E78FD7F9A29}"/>
              </a:ext>
            </a:extLst>
          </p:cNvPr>
          <p:cNvSpPr txBox="1"/>
          <p:nvPr/>
        </p:nvSpPr>
        <p:spPr>
          <a:xfrm>
            <a:off x="11750040" y="6125446"/>
            <a:ext cx="1005839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US">
                <a:ea typeface="Calibri"/>
                <a:cs typeface="Calibri"/>
              </a:rPr>
              <a:t>JV</a:t>
            </a:r>
          </a:p>
        </p:txBody>
      </p:sp>
    </p:spTree>
    <p:extLst>
      <p:ext uri="{BB962C8B-B14F-4D97-AF65-F5344CB8AC3E}">
        <p14:creationId xmlns:p14="http://schemas.microsoft.com/office/powerpoint/2010/main" val="96633156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6D78C6-1898-4BA6-8FA3-AFCE8029C8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>
                <a:solidFill>
                  <a:schemeClr val="bg1"/>
                </a:solidFill>
                <a:cs typeface="Calibri"/>
              </a:rPr>
              <a:t>Agenda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E682BC7-329C-459C-9C0F-0F7777C0489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2822" y="1600200"/>
            <a:ext cx="10972800" cy="4525963"/>
          </a:xfr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sz="2800" u="sng">
                <a:ea typeface="+mn-lt"/>
                <a:cs typeface="+mn-lt"/>
              </a:rPr>
              <a:t>Welcome:</a:t>
            </a:r>
            <a:r>
              <a:rPr lang="en-US" sz="2800">
                <a:ea typeface="+mn-lt"/>
                <a:cs typeface="+mn-lt"/>
              </a:rPr>
              <a:t> Roll Call &amp; Vote to Approve September Minutes </a:t>
            </a:r>
            <a:endParaRPr lang="en-US" sz="2800">
              <a:solidFill>
                <a:srgbClr val="FF0000"/>
              </a:solidFill>
              <a:ea typeface="+mn-lt"/>
              <a:cs typeface="+mn-lt"/>
            </a:endParaRPr>
          </a:p>
          <a:p>
            <a:r>
              <a:rPr lang="en-US" sz="2800" u="sng">
                <a:ea typeface="+mn-lt"/>
                <a:cs typeface="+mn-lt"/>
              </a:rPr>
              <a:t>Announcements:</a:t>
            </a:r>
            <a:r>
              <a:rPr lang="en-US" sz="2800">
                <a:ea typeface="+mn-lt"/>
                <a:cs typeface="+mn-lt"/>
              </a:rPr>
              <a:t> General Announcements &amp; Housekeeping </a:t>
            </a:r>
            <a:endParaRPr lang="en-US" sz="2800">
              <a:solidFill>
                <a:srgbClr val="FF0000"/>
              </a:solidFill>
              <a:ea typeface="+mn-lt"/>
              <a:cs typeface="+mn-lt"/>
            </a:endParaRPr>
          </a:p>
          <a:p>
            <a:r>
              <a:rPr lang="en-US" sz="2800" u="sng">
                <a:ea typeface="+mn-lt"/>
                <a:cs typeface="+mn-lt"/>
              </a:rPr>
              <a:t>Discussion:</a:t>
            </a:r>
            <a:r>
              <a:rPr lang="en-US" sz="2800">
                <a:ea typeface="+mn-lt"/>
                <a:cs typeface="+mn-lt"/>
              </a:rPr>
              <a:t> 2025 Guest Speakers Reflection </a:t>
            </a:r>
          </a:p>
          <a:p>
            <a:r>
              <a:rPr lang="en-US" sz="2800" u="sng">
                <a:ea typeface="+mn-lt"/>
                <a:cs typeface="+mn-lt"/>
              </a:rPr>
              <a:t>Discussion: </a:t>
            </a:r>
            <a:r>
              <a:rPr lang="en-US" sz="2800">
                <a:ea typeface="+mn-lt"/>
                <a:cs typeface="+mn-lt"/>
              </a:rPr>
              <a:t>AAP’s Clinical Report</a:t>
            </a:r>
          </a:p>
          <a:p>
            <a:r>
              <a:rPr lang="en-US" sz="2800" u="sng">
                <a:solidFill>
                  <a:srgbClr val="000000"/>
                </a:solidFill>
                <a:ea typeface="+mn-lt"/>
                <a:cs typeface="+mn-lt"/>
              </a:rPr>
              <a:t>Discussion: </a:t>
            </a:r>
            <a:r>
              <a:rPr lang="en-US" sz="2800">
                <a:solidFill>
                  <a:srgbClr val="000000"/>
                </a:solidFill>
                <a:ea typeface="+mn-lt"/>
                <a:cs typeface="+mn-lt"/>
              </a:rPr>
              <a:t>2026 Priorities</a:t>
            </a:r>
            <a:endParaRPr lang="en-US" sz="2800" u="sng">
              <a:ea typeface="+mn-lt"/>
              <a:cs typeface="+mn-lt"/>
            </a:endParaRPr>
          </a:p>
          <a:p>
            <a:r>
              <a:rPr lang="en-US" sz="2800" u="sng">
                <a:solidFill>
                  <a:srgbClr val="000000"/>
                </a:solidFill>
                <a:ea typeface="+mn-lt"/>
                <a:cs typeface="+mn-lt"/>
              </a:rPr>
              <a:t>Discussion: </a:t>
            </a:r>
            <a:r>
              <a:rPr lang="en-US" sz="2800">
                <a:solidFill>
                  <a:srgbClr val="000000"/>
                </a:solidFill>
                <a:ea typeface="+mn-lt"/>
                <a:cs typeface="+mn-lt"/>
              </a:rPr>
              <a:t>DPH Webpage</a:t>
            </a:r>
          </a:p>
          <a:p>
            <a:r>
              <a:rPr lang="en-US" sz="2800" u="sng">
                <a:ea typeface="+mn-lt"/>
                <a:cs typeface="+mn-lt"/>
              </a:rPr>
              <a:t>Wrap Up:</a:t>
            </a:r>
            <a:r>
              <a:rPr lang="en-US" sz="2800">
                <a:ea typeface="+mn-lt"/>
                <a:cs typeface="+mn-lt"/>
              </a:rPr>
              <a:t> Next Steps</a:t>
            </a:r>
            <a:endParaRPr lang="en-US" sz="1400">
              <a:solidFill>
                <a:srgbClr val="FF0000"/>
              </a:solidFill>
              <a:ea typeface="+mn-lt"/>
              <a:cs typeface="+mn-lt"/>
            </a:endParaRPr>
          </a:p>
          <a:p>
            <a:r>
              <a:rPr lang="en-US" sz="2800" u="sng">
                <a:ea typeface="+mn-lt"/>
                <a:cs typeface="+mn-lt"/>
              </a:rPr>
              <a:t>Vote:</a:t>
            </a:r>
            <a:r>
              <a:rPr lang="en-US" sz="2800">
                <a:ea typeface="+mn-lt"/>
                <a:cs typeface="+mn-lt"/>
              </a:rPr>
              <a:t> Adjourn</a:t>
            </a:r>
          </a:p>
          <a:p>
            <a:pPr marL="0" indent="0">
              <a:buNone/>
            </a:pPr>
            <a:endParaRPr lang="en-US">
              <a:ea typeface="Calibri"/>
              <a:cs typeface="Calibri"/>
            </a:endParaRPr>
          </a:p>
          <a:p>
            <a:endParaRPr lang="en-US">
              <a:ea typeface="Calibri"/>
              <a:cs typeface="Calibri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F6E9342-AD96-457F-B0BE-0BD14E6BED8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CA49D0EE-DE7F-324B-A84C-F36708423CDB}" type="slidenum">
              <a:rPr lang="en-US" smtClean="0">
                <a:solidFill>
                  <a:srgbClr val="464646">
                    <a:lumMod val="40000"/>
                    <a:lumOff val="60000"/>
                  </a:srgbClr>
                </a:solidFill>
              </a:rPr>
              <a:pPr/>
              <a:t>2</a:t>
            </a:fld>
            <a:endParaRPr lang="en-US">
              <a:solidFill>
                <a:srgbClr val="464646">
                  <a:lumMod val="40000"/>
                  <a:lumOff val="60000"/>
                </a:srgbClr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3F0963B-2D31-DE11-7F6B-729CBAEAAE85}"/>
              </a:ext>
            </a:extLst>
          </p:cNvPr>
          <p:cNvSpPr txBox="1"/>
          <p:nvPr/>
        </p:nvSpPr>
        <p:spPr>
          <a:xfrm>
            <a:off x="11750040" y="6125446"/>
            <a:ext cx="1005839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US">
                <a:ea typeface="Calibri"/>
                <a:cs typeface="Calibri"/>
              </a:rPr>
              <a:t>AB</a:t>
            </a:r>
          </a:p>
        </p:txBody>
      </p:sp>
    </p:spTree>
    <p:extLst>
      <p:ext uri="{BB962C8B-B14F-4D97-AF65-F5344CB8AC3E}">
        <p14:creationId xmlns:p14="http://schemas.microsoft.com/office/powerpoint/2010/main" val="79887816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3DB2AD2-50C5-F481-D7EA-A6214585478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B9215C-1978-CF9D-2354-0E098EE172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solidFill>
                  <a:schemeClr val="bg1"/>
                </a:solidFill>
                <a:ea typeface="Calibri"/>
                <a:cs typeface="Calibri"/>
              </a:rPr>
              <a:t>Discussion: Next Annual Cycle </a:t>
            </a:r>
            <a:endParaRPr lang="en-US">
              <a:solidFill>
                <a:schemeClr val="bg1"/>
              </a:solidFill>
            </a:endParaRPr>
          </a:p>
        </p:txBody>
      </p:sp>
      <p:graphicFrame>
        <p:nvGraphicFramePr>
          <p:cNvPr id="5" name="Content Placeholder 4" descr="November&#10; Discuss 2025 report&#10; Discuss webpage &#10;January&#10; DCF to join  &#10; Finalize recommendations&#10; Discuss webpage&#10;March&#10; Possibly DYS to join&#10; Review draft report together and take feedback&#10;May &#10; Vote on report &#10; Discuss webpage">
            <a:extLst>
              <a:ext uri="{FF2B5EF4-FFF2-40B4-BE49-F238E27FC236}">
                <a16:creationId xmlns:a16="http://schemas.microsoft.com/office/drawing/2014/main" id="{2C1109C6-9B0D-CC3B-DDF3-61C5E54CE4A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14251477"/>
              </p:ext>
            </p:extLst>
          </p:nvPr>
        </p:nvGraphicFramePr>
        <p:xfrm>
          <a:off x="443937" y="931178"/>
          <a:ext cx="10972800" cy="513451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91DDC90-7953-EC1F-C0E5-0EC12BA037F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A49D0EE-DE7F-324B-A84C-F36708423CD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464646">
                    <a:lumMod val="40000"/>
                    <a:lumOff val="60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464646">
                  <a:lumMod val="40000"/>
                  <a:lumOff val="60000"/>
                </a:srgb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FA75BA3-A7DC-C205-BF31-F68009D924F8}"/>
              </a:ext>
            </a:extLst>
          </p:cNvPr>
          <p:cNvSpPr txBox="1"/>
          <p:nvPr/>
        </p:nvSpPr>
        <p:spPr>
          <a:xfrm>
            <a:off x="11750040" y="6125446"/>
            <a:ext cx="1005839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US">
                <a:ea typeface="Calibri"/>
                <a:cs typeface="Calibri"/>
              </a:rPr>
              <a:t>AB</a:t>
            </a:r>
          </a:p>
        </p:txBody>
      </p:sp>
    </p:spTree>
    <p:extLst>
      <p:ext uri="{BB962C8B-B14F-4D97-AF65-F5344CB8AC3E}">
        <p14:creationId xmlns:p14="http://schemas.microsoft.com/office/powerpoint/2010/main" val="172883192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292381-2FD3-4DD5-BBC9-0944AB891E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solidFill>
                  <a:schemeClr val="bg1"/>
                </a:solidFill>
              </a:rPr>
              <a:t>Next Steps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D7273F9-7657-4CFC-9371-7072A86299B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2822" y="1166018"/>
            <a:ext cx="11325200" cy="5115605"/>
          </a:xfrm>
        </p:spPr>
        <p:txBody>
          <a:bodyPr vert="horz" lIns="91440" tIns="45720" rIns="91440" bIns="45720" rtlCol="0" anchor="t">
            <a:normAutofit lnSpcReduction="10000"/>
          </a:bodyPr>
          <a:lstStyle/>
          <a:p>
            <a:r>
              <a:rPr lang="en-US"/>
              <a:t>Next Meeting of 2026:</a:t>
            </a:r>
          </a:p>
          <a:p>
            <a:pPr lvl="1"/>
            <a:r>
              <a:rPr lang="en-US" b="1">
                <a:solidFill>
                  <a:schemeClr val="accent1"/>
                </a:solidFill>
                <a:cs typeface="Calibri"/>
              </a:rPr>
              <a:t>Wednesday, January 14, 4-6 PM</a:t>
            </a:r>
            <a:endParaRPr lang="en-US" b="1">
              <a:solidFill>
                <a:schemeClr val="accent1"/>
              </a:solidFill>
              <a:ea typeface="Calibri"/>
              <a:cs typeface="Calibri"/>
            </a:endParaRPr>
          </a:p>
          <a:p>
            <a:pPr lvl="1"/>
            <a:r>
              <a:rPr lang="en-US">
                <a:ea typeface="Calibri"/>
                <a:cs typeface="Calibri"/>
              </a:rPr>
              <a:t>DCF to join </a:t>
            </a:r>
            <a:endParaRPr lang="en-US">
              <a:cs typeface="Calibri"/>
            </a:endParaRPr>
          </a:p>
          <a:p>
            <a:pPr lvl="1"/>
            <a:r>
              <a:rPr lang="en-US">
                <a:cs typeface="Calibri"/>
              </a:rPr>
              <a:t>Meetings via Zoom </a:t>
            </a:r>
            <a:endParaRPr lang="en-US">
              <a:ea typeface="Calibri"/>
              <a:cs typeface="Calibri"/>
            </a:endParaRPr>
          </a:p>
          <a:p>
            <a:pPr lvl="2"/>
            <a:r>
              <a:rPr lang="en-US">
                <a:cs typeface="Calibri"/>
              </a:rPr>
              <a:t>If you need help, please email Maddy </a:t>
            </a:r>
            <a:r>
              <a:rPr lang="en-US" err="1">
                <a:cs typeface="Calibri"/>
              </a:rPr>
              <a:t>Goskoski</a:t>
            </a:r>
            <a:r>
              <a:rPr lang="en-US">
                <a:cs typeface="Calibri"/>
              </a:rPr>
              <a:t> at </a:t>
            </a:r>
            <a:r>
              <a:rPr lang="en-US">
                <a:cs typeface="Calibri"/>
                <a:hlinkClick r:id="rId3"/>
              </a:rPr>
              <a:t>madelyn.m.goskoski@mass.gov</a:t>
            </a:r>
            <a:r>
              <a:rPr lang="en-US">
                <a:cs typeface="Calibri"/>
              </a:rPr>
              <a:t> in advance who will find assistance. </a:t>
            </a:r>
            <a:br>
              <a:rPr lang="en-US"/>
            </a:br>
            <a:r>
              <a:rPr lang="en-US"/>
              <a:t> </a:t>
            </a:r>
            <a:endParaRPr lang="en-US">
              <a:cs typeface="Calibri"/>
            </a:endParaRPr>
          </a:p>
          <a:p>
            <a:r>
              <a:rPr lang="en-US"/>
              <a:t>Next steps:</a:t>
            </a:r>
            <a:endParaRPr lang="en-US">
              <a:cs typeface="Calibri"/>
            </a:endParaRPr>
          </a:p>
          <a:p>
            <a:pPr lvl="1"/>
            <a:r>
              <a:rPr lang="en-US">
                <a:cs typeface="Calibri"/>
              </a:rPr>
              <a:t>Email </a:t>
            </a:r>
            <a:r>
              <a:rPr lang="en-US">
                <a:ea typeface="+mn-lt"/>
                <a:cs typeface="+mn-lt"/>
                <a:hlinkClick r:id="rId3"/>
              </a:rPr>
              <a:t>madelyn.m.goskoski@mass.gov</a:t>
            </a:r>
            <a:r>
              <a:rPr lang="en-US">
                <a:cs typeface="Calibri"/>
              </a:rPr>
              <a:t> to get on the January agenda </a:t>
            </a:r>
            <a:endParaRPr lang="en-US">
              <a:ea typeface="Calibri"/>
              <a:cs typeface="Calibri"/>
            </a:endParaRPr>
          </a:p>
          <a:p>
            <a:pPr lvl="1"/>
            <a:r>
              <a:rPr lang="en-US">
                <a:ea typeface="Calibri"/>
                <a:cs typeface="Calibri"/>
              </a:rPr>
              <a:t>Anything else?</a:t>
            </a:r>
          </a:p>
          <a:p>
            <a:pPr lvl="1"/>
            <a:r>
              <a:rPr lang="en-US">
                <a:ea typeface="Calibri"/>
                <a:cs typeface="Calibri"/>
              </a:rPr>
              <a:t>Vote to Adjourn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B278276-E431-4453-8CDB-F4DA24DDD34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CA49D0EE-DE7F-324B-A84C-F36708423CDB}" type="slidenum">
              <a:rPr lang="en-US" smtClean="0">
                <a:solidFill>
                  <a:srgbClr val="464646">
                    <a:lumMod val="40000"/>
                    <a:lumOff val="60000"/>
                  </a:srgbClr>
                </a:solidFill>
              </a:rPr>
              <a:pPr/>
              <a:t>21</a:t>
            </a:fld>
            <a:endParaRPr lang="en-US">
              <a:solidFill>
                <a:srgbClr val="464646">
                  <a:lumMod val="40000"/>
                  <a:lumOff val="60000"/>
                </a:srgbClr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F02BC16-F3AF-0DAB-CBB4-6DEBF75ED5D1}"/>
              </a:ext>
            </a:extLst>
          </p:cNvPr>
          <p:cNvSpPr txBox="1"/>
          <p:nvPr/>
        </p:nvSpPr>
        <p:spPr>
          <a:xfrm>
            <a:off x="11750040" y="6125446"/>
            <a:ext cx="1005839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US">
                <a:ea typeface="Calibri"/>
                <a:cs typeface="Calibri"/>
              </a:rPr>
              <a:t>AB</a:t>
            </a:r>
          </a:p>
        </p:txBody>
      </p:sp>
    </p:spTree>
    <p:extLst>
      <p:ext uri="{BB962C8B-B14F-4D97-AF65-F5344CB8AC3E}">
        <p14:creationId xmlns:p14="http://schemas.microsoft.com/office/powerpoint/2010/main" val="267016944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CBC7AD-616A-43C1-9E96-57229059C5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solidFill>
                  <a:schemeClr val="bg1"/>
                </a:solidFill>
              </a:rPr>
              <a:t>Motion to Adjourn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C6EF17D-4329-4DC2-93D6-9DD534E8FB3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3895" y="1195754"/>
            <a:ext cx="11188505" cy="4930409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en-US" sz="2400"/>
          </a:p>
          <a:p>
            <a:pPr marL="0" indent="0" algn="ctr">
              <a:buNone/>
            </a:pPr>
            <a:endParaRPr lang="en-US" sz="2400"/>
          </a:p>
          <a:p>
            <a:pPr marL="0" indent="0" algn="ctr">
              <a:buNone/>
            </a:pPr>
            <a:endParaRPr lang="en-US" sz="2400"/>
          </a:p>
          <a:p>
            <a:pPr marL="0" indent="0" algn="ctr">
              <a:buNone/>
            </a:pPr>
            <a:r>
              <a:rPr lang="en-US" sz="8800"/>
              <a:t>Thank You!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B2E6922-8692-437B-95E2-E7D11F66D8B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CA49D0EE-DE7F-324B-A84C-F36708423CDB}" type="slidenum">
              <a:rPr lang="en-US" smtClean="0">
                <a:solidFill>
                  <a:srgbClr val="464646">
                    <a:lumMod val="40000"/>
                    <a:lumOff val="60000"/>
                  </a:srgbClr>
                </a:solidFill>
              </a:rPr>
              <a:pPr/>
              <a:t>22</a:t>
            </a:fld>
            <a:endParaRPr lang="en-US">
              <a:solidFill>
                <a:srgbClr val="464646">
                  <a:lumMod val="40000"/>
                  <a:lumOff val="6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283722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6D78C6-1898-4BA6-8FA3-AFCE8029C8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>
                <a:solidFill>
                  <a:schemeClr val="bg1"/>
                </a:solidFill>
              </a:rPr>
              <a:t>Opening Roll Call &amp; Vote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E682BC7-329C-459C-9C0F-0F7777C0489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US" sz="3600"/>
              <a:t>Attendance </a:t>
            </a:r>
            <a:r>
              <a:rPr lang="en-US" sz="3600" b="1">
                <a:solidFill>
                  <a:schemeClr val="accent1"/>
                </a:solidFill>
              </a:rPr>
              <a:t>roll call</a:t>
            </a:r>
          </a:p>
          <a:p>
            <a:r>
              <a:rPr lang="en-US" sz="3600" b="1">
                <a:solidFill>
                  <a:schemeClr val="accent1"/>
                </a:solidFill>
              </a:rPr>
              <a:t>Vote</a:t>
            </a:r>
            <a:r>
              <a:rPr lang="en-US" sz="3600"/>
              <a:t> to approve Meeting Minutes (September 10, 2025)</a:t>
            </a:r>
            <a:endParaRPr lang="en-US" sz="3600">
              <a:cs typeface="Calibri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F6E9342-AD96-457F-B0BE-0BD14E6BED8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CA49D0EE-DE7F-324B-A84C-F36708423CDB}" type="slidenum">
              <a:rPr lang="en-US" smtClean="0">
                <a:solidFill>
                  <a:srgbClr val="464646">
                    <a:lumMod val="40000"/>
                    <a:lumOff val="60000"/>
                  </a:srgbClr>
                </a:solidFill>
              </a:rPr>
              <a:pPr/>
              <a:t>3</a:t>
            </a:fld>
            <a:endParaRPr lang="en-US">
              <a:solidFill>
                <a:srgbClr val="464646">
                  <a:lumMod val="40000"/>
                  <a:lumOff val="60000"/>
                </a:srgbClr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3F0963B-2D31-DE11-7F6B-729CBAEAAE85}"/>
              </a:ext>
            </a:extLst>
          </p:cNvPr>
          <p:cNvSpPr txBox="1"/>
          <p:nvPr/>
        </p:nvSpPr>
        <p:spPr>
          <a:xfrm>
            <a:off x="11750040" y="6125446"/>
            <a:ext cx="1005839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US">
                <a:ea typeface="Calibri"/>
                <a:cs typeface="Calibri"/>
              </a:rPr>
              <a:t>AB</a:t>
            </a:r>
          </a:p>
        </p:txBody>
      </p:sp>
    </p:spTree>
    <p:extLst>
      <p:ext uri="{BB962C8B-B14F-4D97-AF65-F5344CB8AC3E}">
        <p14:creationId xmlns:p14="http://schemas.microsoft.com/office/powerpoint/2010/main" val="250114386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52E24A-F905-4B7A-92F8-C47680EBF7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solidFill>
                  <a:schemeClr val="bg1"/>
                </a:solidFill>
              </a:rPr>
              <a:t>Meeting Rules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35D1594-F6EC-454F-B196-1D724D563AC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2822" y="1167605"/>
            <a:ext cx="10972800" cy="4863326"/>
          </a:xfrm>
        </p:spPr>
        <p:txBody>
          <a:bodyPr vert="horz" lIns="91440" tIns="45720" rIns="91440" bIns="45720" rtlCol="0" anchor="t">
            <a:normAutofit fontScale="92500" lnSpcReduction="10000"/>
          </a:bodyPr>
          <a:lstStyle/>
          <a:p>
            <a:r>
              <a:rPr lang="en-US"/>
              <a:t>Open Meeting Law applies:</a:t>
            </a:r>
          </a:p>
          <a:p>
            <a:pPr lvl="1"/>
            <a:r>
              <a:rPr lang="en-US"/>
              <a:t>Cannot use the chat </a:t>
            </a:r>
            <a:endParaRPr lang="en-US">
              <a:ea typeface="Calibri"/>
              <a:cs typeface="Calibri"/>
            </a:endParaRPr>
          </a:p>
          <a:p>
            <a:pPr lvl="1"/>
            <a:r>
              <a:rPr lang="en-US"/>
              <a:t>Texting, emails, etc. are public records</a:t>
            </a:r>
            <a:endParaRPr lang="en-US">
              <a:cs typeface="Calibri"/>
            </a:endParaRPr>
          </a:p>
          <a:p>
            <a:pPr lvl="1"/>
            <a:r>
              <a:rPr lang="en-US"/>
              <a:t>Council member attendance taken to establish quorum</a:t>
            </a:r>
            <a:endParaRPr lang="en-US">
              <a:cs typeface="Calibri"/>
            </a:endParaRPr>
          </a:p>
          <a:p>
            <a:pPr lvl="1"/>
            <a:r>
              <a:rPr lang="en-US">
                <a:ea typeface="Calibri"/>
                <a:cs typeface="Calibri"/>
              </a:rPr>
              <a:t>Meetings end if we lose a quorum </a:t>
            </a:r>
            <a:endParaRPr lang="en-US"/>
          </a:p>
          <a:p>
            <a:r>
              <a:rPr lang="en-US"/>
              <a:t>Agenda pre-planned</a:t>
            </a:r>
            <a:endParaRPr lang="en-US">
              <a:ea typeface="Calibri"/>
              <a:cs typeface="Calibri"/>
            </a:endParaRPr>
          </a:p>
          <a:p>
            <a:r>
              <a:rPr lang="en-US"/>
              <a:t>Cameras on during the meetings </a:t>
            </a:r>
            <a:endParaRPr lang="en-US">
              <a:ea typeface="Calibri"/>
              <a:cs typeface="Calibri"/>
            </a:endParaRPr>
          </a:p>
          <a:p>
            <a:r>
              <a:rPr lang="en-US"/>
              <a:t>Mute your mic unless you are speaking </a:t>
            </a:r>
            <a:endParaRPr lang="en-US">
              <a:ea typeface="Calibri"/>
              <a:cs typeface="Calibri"/>
            </a:endParaRPr>
          </a:p>
          <a:p>
            <a:r>
              <a:rPr lang="en-US">
                <a:ea typeface="Calibri"/>
                <a:cs typeface="Calibri"/>
              </a:rPr>
              <a:t>"Raise hand option" to speak</a:t>
            </a:r>
          </a:p>
          <a:p>
            <a:r>
              <a:rPr lang="en-US"/>
              <a:t>Meetings not recorded</a:t>
            </a:r>
            <a:endParaRPr lang="en-US">
              <a:ea typeface="Calibri"/>
              <a:cs typeface="Calibri"/>
            </a:endParaRPr>
          </a:p>
          <a:p>
            <a:endParaRPr lang="en-US">
              <a:ea typeface="Calibri"/>
              <a:cs typeface="Calibri"/>
            </a:endParaRPr>
          </a:p>
          <a:p>
            <a:endParaRPr lang="en-US"/>
          </a:p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1921FE1-45E1-43AC-8FA7-DE88211FB38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CA49D0EE-DE7F-324B-A84C-F36708423CDB}" type="slidenum">
              <a:rPr lang="en-US" smtClean="0">
                <a:solidFill>
                  <a:srgbClr val="464646">
                    <a:lumMod val="40000"/>
                    <a:lumOff val="60000"/>
                  </a:srgbClr>
                </a:solidFill>
              </a:rPr>
              <a:pPr/>
              <a:t>4</a:t>
            </a:fld>
            <a:endParaRPr lang="en-US">
              <a:solidFill>
                <a:srgbClr val="464646">
                  <a:lumMod val="40000"/>
                  <a:lumOff val="60000"/>
                </a:srgbClr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F9CDAA3-5942-FB09-0672-A7E1C8F4B4CC}"/>
              </a:ext>
            </a:extLst>
          </p:cNvPr>
          <p:cNvSpPr txBox="1"/>
          <p:nvPr/>
        </p:nvSpPr>
        <p:spPr>
          <a:xfrm>
            <a:off x="11750040" y="6125446"/>
            <a:ext cx="1005839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US">
                <a:ea typeface="Calibri"/>
                <a:cs typeface="Calibri"/>
              </a:rPr>
              <a:t>AB</a:t>
            </a:r>
          </a:p>
        </p:txBody>
      </p:sp>
    </p:spTree>
    <p:extLst>
      <p:ext uri="{BB962C8B-B14F-4D97-AF65-F5344CB8AC3E}">
        <p14:creationId xmlns:p14="http://schemas.microsoft.com/office/powerpoint/2010/main" val="415714521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6D78C6-1898-4BA6-8FA3-AFCE8029C8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>
                <a:solidFill>
                  <a:schemeClr val="bg1"/>
                </a:solidFill>
              </a:rPr>
              <a:t>Statutory Authority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E682BC7-329C-459C-9C0F-0F7777C0489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en-US" sz="3600" b="1">
                <a:solidFill>
                  <a:srgbClr val="0070C0"/>
                </a:solidFill>
              </a:rPr>
              <a:t>Section 26 of Chapter 260 of the Acts of 2020</a:t>
            </a:r>
            <a:r>
              <a:rPr lang="en-US" sz="3600"/>
              <a:t>, or the Health Care Omnibus bill establishes a special advisory council, chaired by the Commissioner of the Department of Public Health, or his designee, to </a:t>
            </a:r>
            <a:r>
              <a:rPr lang="en-US" sz="3600">
                <a:solidFill>
                  <a:srgbClr val="0070C0"/>
                </a:solidFill>
              </a:rPr>
              <a:t>advise the commissioner on research, diagnosis, treatment and education </a:t>
            </a:r>
            <a:r>
              <a:rPr lang="en-US" sz="3600"/>
              <a:t>relating to pediatric autoimmune neuropsychiatric disorder associated with streptococcal infections and pediatric acute neuropsychiatric syndrome (PANDAS/PANS).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F6E9342-AD96-457F-B0BE-0BD14E6BED8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CA49D0EE-DE7F-324B-A84C-F36708423CDB}" type="slidenum">
              <a:rPr lang="en-US" smtClean="0">
                <a:solidFill>
                  <a:srgbClr val="464646">
                    <a:lumMod val="40000"/>
                    <a:lumOff val="60000"/>
                  </a:srgbClr>
                </a:solidFill>
              </a:rPr>
              <a:pPr/>
              <a:t>5</a:t>
            </a:fld>
            <a:endParaRPr lang="en-US">
              <a:solidFill>
                <a:srgbClr val="464646">
                  <a:lumMod val="40000"/>
                  <a:lumOff val="60000"/>
                </a:srgbClr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96C8C09-A43A-D774-DE01-70B1C343805D}"/>
              </a:ext>
            </a:extLst>
          </p:cNvPr>
          <p:cNvSpPr txBox="1"/>
          <p:nvPr/>
        </p:nvSpPr>
        <p:spPr>
          <a:xfrm>
            <a:off x="11750040" y="6125446"/>
            <a:ext cx="1005839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US" dirty="0"/>
              <a:t>AB</a:t>
            </a:r>
            <a:endParaRPr lang="en-US" dirty="0">
              <a:ea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23293055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C2B5BD-FA13-4471-8CFC-04B8ABC0B5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>
                <a:solidFill>
                  <a:schemeClr val="bg1"/>
                </a:solidFill>
              </a:rPr>
              <a:t>Aim statement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4E2E261-7A78-454C-971E-A0ED0447A4E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3828" y="1326823"/>
            <a:ext cx="10972800" cy="4941599"/>
          </a:xfrm>
        </p:spPr>
        <p:txBody>
          <a:bodyPr vert="horz" lIns="91440" tIns="45720" rIns="91440" bIns="45720" rtlCol="0" anchor="t">
            <a:normAutofit fontScale="70000" lnSpcReduction="20000"/>
          </a:bodyPr>
          <a:lstStyle/>
          <a:p>
            <a:pPr>
              <a:buNone/>
            </a:pPr>
            <a:r>
              <a:rPr lang="en-US">
                <a:ea typeface="+mn-lt"/>
                <a:cs typeface="+mn-lt"/>
              </a:rPr>
              <a:t>The DPH PANDAS/PANS Advisory Council aims to </a:t>
            </a:r>
            <a:r>
              <a:rPr lang="en-US" b="1">
                <a:solidFill>
                  <a:schemeClr val="accent1"/>
                </a:solidFill>
                <a:ea typeface="+mn-lt"/>
                <a:cs typeface="+mn-lt"/>
              </a:rPr>
              <a:t>advise the DPH Commissioner on research, diagnosis, treatment, and education</a:t>
            </a:r>
            <a:r>
              <a:rPr lang="en-US">
                <a:ea typeface="+mn-lt"/>
                <a:cs typeface="+mn-lt"/>
              </a:rPr>
              <a:t> relating to pediatric autoimmune neuropsychiatric discovered associated with streptococcal infections and pediatric acute neuropsychiatric syndrome (</a:t>
            </a:r>
            <a:r>
              <a:rPr lang="en-US" b="1">
                <a:solidFill>
                  <a:schemeClr val="accent1"/>
                </a:solidFill>
                <a:ea typeface="+mn-lt"/>
                <a:cs typeface="+mn-lt"/>
              </a:rPr>
              <a:t>PANDAS/PANS</a:t>
            </a:r>
            <a:r>
              <a:rPr lang="en-US">
                <a:ea typeface="+mn-lt"/>
                <a:cs typeface="+mn-lt"/>
              </a:rPr>
              <a:t>).</a:t>
            </a:r>
          </a:p>
          <a:p>
            <a:pPr>
              <a:buNone/>
            </a:pPr>
            <a:endParaRPr lang="en-US">
              <a:ea typeface="+mn-lt"/>
              <a:cs typeface="+mn-lt"/>
            </a:endParaRPr>
          </a:p>
          <a:p>
            <a:pPr>
              <a:buNone/>
            </a:pPr>
            <a:r>
              <a:rPr lang="en-US">
                <a:ea typeface="+mn-lt"/>
                <a:cs typeface="+mn-lt"/>
              </a:rPr>
              <a:t>The Advisory Council will </a:t>
            </a:r>
            <a:r>
              <a:rPr lang="en-US" b="1">
                <a:solidFill>
                  <a:schemeClr val="accent1"/>
                </a:solidFill>
                <a:ea typeface="+mn-lt"/>
                <a:cs typeface="+mn-lt"/>
              </a:rPr>
              <a:t>issue a report to the general court annually with recommendations</a:t>
            </a:r>
            <a:r>
              <a:rPr lang="en-US">
                <a:ea typeface="+mn-lt"/>
                <a:cs typeface="+mn-lt"/>
              </a:rPr>
              <a:t> concerning:</a:t>
            </a:r>
          </a:p>
          <a:p>
            <a:r>
              <a:rPr lang="en-US" b="1">
                <a:solidFill>
                  <a:schemeClr val="accent1"/>
                </a:solidFill>
                <a:ea typeface="+mn-lt"/>
                <a:cs typeface="+mn-lt"/>
              </a:rPr>
              <a:t>Practice guidelines for the diagnosis and treatment</a:t>
            </a:r>
            <a:r>
              <a:rPr lang="en-US">
                <a:ea typeface="+mn-lt"/>
                <a:cs typeface="+mn-lt"/>
              </a:rPr>
              <a:t> of the disorder and syndrome;</a:t>
            </a:r>
          </a:p>
          <a:p>
            <a:r>
              <a:rPr lang="en-US">
                <a:ea typeface="+mn-lt"/>
                <a:cs typeface="+mn-lt"/>
              </a:rPr>
              <a:t>Development of </a:t>
            </a:r>
            <a:r>
              <a:rPr lang="en-US" b="1">
                <a:solidFill>
                  <a:schemeClr val="accent1"/>
                </a:solidFill>
                <a:ea typeface="+mn-lt"/>
                <a:cs typeface="+mn-lt"/>
              </a:rPr>
              <a:t>screening protocols</a:t>
            </a:r>
            <a:r>
              <a:rPr lang="en-US">
                <a:ea typeface="+mn-lt"/>
                <a:cs typeface="+mn-lt"/>
              </a:rPr>
              <a:t>;</a:t>
            </a:r>
          </a:p>
          <a:p>
            <a:r>
              <a:rPr lang="en-US" b="1">
                <a:solidFill>
                  <a:schemeClr val="accent1"/>
                </a:solidFill>
                <a:ea typeface="+mn-lt"/>
                <a:cs typeface="+mn-lt"/>
              </a:rPr>
              <a:t>Mechanisms to increase clinical awareness and education</a:t>
            </a:r>
            <a:r>
              <a:rPr lang="en-US">
                <a:ea typeface="+mn-lt"/>
                <a:cs typeface="+mn-lt"/>
              </a:rPr>
              <a:t> regarding the disorder and syndrome among physicians, including pediatricians, school-based health centers and providers of mental health services;</a:t>
            </a:r>
          </a:p>
          <a:p>
            <a:r>
              <a:rPr lang="en-US" b="1">
                <a:solidFill>
                  <a:schemeClr val="accent1"/>
                </a:solidFill>
                <a:ea typeface="+mn-lt"/>
                <a:cs typeface="+mn-lt"/>
              </a:rPr>
              <a:t>Outreach to educators and parents to increase awareness</a:t>
            </a:r>
            <a:r>
              <a:rPr lang="en-US">
                <a:ea typeface="+mn-lt"/>
                <a:cs typeface="+mn-lt"/>
              </a:rPr>
              <a:t> of the disorder and syndrome; and</a:t>
            </a:r>
          </a:p>
          <a:p>
            <a:r>
              <a:rPr lang="en-US" b="1">
                <a:solidFill>
                  <a:schemeClr val="accent1"/>
                </a:solidFill>
                <a:ea typeface="+mn-lt"/>
                <a:cs typeface="+mn-lt"/>
              </a:rPr>
              <a:t>Development of a network of volunteer experts </a:t>
            </a:r>
            <a:r>
              <a:rPr lang="en-US">
                <a:ea typeface="+mn-lt"/>
                <a:cs typeface="+mn-lt"/>
              </a:rPr>
              <a:t>on the diagnosis and treatment of the disorder and syndrome. (From Section 26 of Chapter 260 of the Acts of 2020).</a:t>
            </a:r>
            <a:endParaRPr lang="en-US">
              <a:cs typeface="Calibri"/>
            </a:endParaRPr>
          </a:p>
          <a:p>
            <a:pPr marL="0" indent="0">
              <a:buNone/>
            </a:pPr>
            <a:endParaRPr lang="en-US">
              <a:highlight>
                <a:srgbClr val="FFFF00"/>
              </a:highlight>
              <a:cs typeface="Calibri"/>
            </a:endParaRPr>
          </a:p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0058176-5106-4077-A9A8-82004187D87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CA49D0EE-DE7F-324B-A84C-F36708423CDB}" type="slidenum">
              <a:rPr lang="en-US" smtClean="0">
                <a:solidFill>
                  <a:srgbClr val="464646">
                    <a:lumMod val="40000"/>
                    <a:lumOff val="60000"/>
                  </a:srgbClr>
                </a:solidFill>
              </a:rPr>
              <a:pPr/>
              <a:t>6</a:t>
            </a:fld>
            <a:endParaRPr lang="en-US">
              <a:solidFill>
                <a:srgbClr val="464646">
                  <a:lumMod val="40000"/>
                  <a:lumOff val="6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233441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044232-DF49-7DF7-ACB9-499C4849FC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solidFill>
                  <a:schemeClr val="bg1"/>
                </a:solidFill>
              </a:rPr>
              <a:t>General Announcements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4E09E45-5D55-9681-C8EF-32E501705CC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600200"/>
            <a:ext cx="10972800" cy="5056632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>
                <a:cs typeface="Calibri"/>
              </a:rPr>
              <a:t>Does anyone have any announcements?</a:t>
            </a:r>
          </a:p>
          <a:p>
            <a:pPr lvl="1"/>
            <a:r>
              <a:rPr lang="en-US">
                <a:ea typeface="Calibri"/>
                <a:cs typeface="Calibri"/>
              </a:rPr>
              <a:t>Open Meeting Law certifications need to be returned to Maddy as soon as possible</a:t>
            </a:r>
          </a:p>
          <a:p>
            <a:pPr marL="457200" lvl="1" indent="0">
              <a:buNone/>
            </a:pPr>
            <a:endParaRPr lang="en-US">
              <a:ea typeface="Calibri"/>
              <a:cs typeface="Calibri"/>
            </a:endParaRPr>
          </a:p>
          <a:p>
            <a:endParaRPr lang="en-US">
              <a:ea typeface="Calibri"/>
              <a:cs typeface="Calibri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E8C5EF3-9402-795B-7C1E-358A1FD3C49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CA49D0EE-DE7F-324B-A84C-F36708423CDB}" type="slidenum">
              <a:rPr lang="en-US" smtClean="0">
                <a:solidFill>
                  <a:srgbClr val="464646">
                    <a:lumMod val="40000"/>
                    <a:lumOff val="60000"/>
                  </a:srgbClr>
                </a:solidFill>
              </a:rPr>
              <a:pPr/>
              <a:t>7</a:t>
            </a:fld>
            <a:endParaRPr lang="en-US">
              <a:solidFill>
                <a:srgbClr val="464646">
                  <a:lumMod val="40000"/>
                  <a:lumOff val="60000"/>
                </a:srgbClr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9626949-1AC9-02EC-913F-2F8C23D4930A}"/>
              </a:ext>
            </a:extLst>
          </p:cNvPr>
          <p:cNvSpPr txBox="1"/>
          <p:nvPr/>
        </p:nvSpPr>
        <p:spPr>
          <a:xfrm>
            <a:off x="11365230" y="6123155"/>
            <a:ext cx="1005839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US"/>
              <a:t>JV/SG</a:t>
            </a:r>
          </a:p>
        </p:txBody>
      </p:sp>
    </p:spTree>
    <p:extLst>
      <p:ext uri="{BB962C8B-B14F-4D97-AF65-F5344CB8AC3E}">
        <p14:creationId xmlns:p14="http://schemas.microsoft.com/office/powerpoint/2010/main" val="198349610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72A2EF-AA4A-A242-F9DA-DF1F452B30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>
                <a:solidFill>
                  <a:schemeClr val="bg1"/>
                </a:solidFill>
                <a:ea typeface="Calibri"/>
                <a:cs typeface="Calibri"/>
              </a:rPr>
              <a:t>Discussion: Guest Speaker Reflection - DMH</a:t>
            </a:r>
            <a:endParaRPr lang="en-US">
              <a:solidFill>
                <a:schemeClr val="bg1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86DC668-BCCF-4D27-76BA-C09D00D7BDE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3950" y="1306585"/>
            <a:ext cx="11511092" cy="4987357"/>
          </a:xfrm>
        </p:spPr>
        <p:txBody>
          <a:bodyPr vert="horz" lIns="91440" tIns="45720" rIns="91440" bIns="45720" rtlCol="0" anchor="t">
            <a:normAutofit/>
          </a:bodyPr>
          <a:lstStyle/>
          <a:p>
            <a:pPr>
              <a:spcBef>
                <a:spcPts val="20"/>
              </a:spcBef>
            </a:pPr>
            <a:r>
              <a:rPr lang="en-US" sz="3000">
                <a:solidFill>
                  <a:srgbClr val="000000"/>
                </a:solidFill>
                <a:ea typeface="Calibri"/>
                <a:cs typeface="Arial"/>
              </a:rPr>
              <a:t>Key points of discussion: </a:t>
            </a:r>
            <a:endParaRPr lang="en-US" sz="3000">
              <a:ea typeface="+mn-lt"/>
              <a:cs typeface="Arial"/>
            </a:endParaRPr>
          </a:p>
          <a:p>
            <a:pPr lvl="1">
              <a:buChar char="•"/>
            </a:pPr>
            <a:r>
              <a:rPr lang="en-US">
                <a:ea typeface="+mn-lt"/>
                <a:cs typeface="+mn-lt"/>
              </a:rPr>
              <a:t>PANDAS/PANS not a qualifying diagnosis for DMH unless a comorbid mental health condition exists.</a:t>
            </a:r>
            <a:endParaRPr lang="en-US">
              <a:ea typeface="Calibri"/>
              <a:cs typeface="Calibri"/>
            </a:endParaRPr>
          </a:p>
          <a:p>
            <a:pPr lvl="1">
              <a:buChar char="•"/>
            </a:pPr>
            <a:r>
              <a:rPr lang="en-US">
                <a:ea typeface="+mn-lt"/>
                <a:cs typeface="+mn-lt"/>
              </a:rPr>
              <a:t>DMH has limited data, funding, and staff training on PANDAS/PANS.</a:t>
            </a:r>
            <a:endParaRPr lang="en-US">
              <a:ea typeface="Calibri"/>
              <a:cs typeface="Calibri"/>
            </a:endParaRPr>
          </a:p>
          <a:p>
            <a:pPr lvl="1">
              <a:buChar char="•"/>
            </a:pPr>
            <a:r>
              <a:rPr lang="en-US">
                <a:ea typeface="+mn-lt"/>
                <a:cs typeface="+mn-lt"/>
              </a:rPr>
              <a:t>DMH is open to more education and collaboration with community partners.</a:t>
            </a:r>
            <a:endParaRPr lang="en-US">
              <a:ea typeface="Calibri"/>
              <a:cs typeface="Calibri"/>
            </a:endParaRPr>
          </a:p>
          <a:p>
            <a:pPr lvl="1">
              <a:buChar char="•"/>
            </a:pPr>
            <a:r>
              <a:rPr lang="en-US">
                <a:ea typeface="+mn-lt"/>
                <a:cs typeface="+mn-lt"/>
              </a:rPr>
              <a:t>Services primarily focus on children with severe mental illness.</a:t>
            </a:r>
            <a:endParaRPr lang="en-US">
              <a:ea typeface="Calibri"/>
              <a:cs typeface="Calibri"/>
            </a:endParaRPr>
          </a:p>
          <a:p>
            <a:pPr lvl="1">
              <a:buChar char="•"/>
            </a:pPr>
            <a:r>
              <a:rPr lang="en-US">
                <a:ea typeface="+mn-lt"/>
                <a:cs typeface="+mn-lt"/>
              </a:rPr>
              <a:t>Advocacy is needed to change regulations or expand eligibility.</a:t>
            </a:r>
            <a:endParaRPr lang="en-US">
              <a:ea typeface="Calibri"/>
              <a:cs typeface="Calibri"/>
            </a:endParaRPr>
          </a:p>
          <a:p>
            <a:pPr lvl="1">
              <a:buChar char="•"/>
            </a:pPr>
            <a:r>
              <a:rPr lang="en-US">
                <a:ea typeface="+mn-lt"/>
                <a:cs typeface="+mn-lt"/>
              </a:rPr>
              <a:t>Council members urged more training and consistency across DMH offices.</a:t>
            </a:r>
            <a:endParaRPr lang="en-US"/>
          </a:p>
          <a:p>
            <a:pPr marL="457200" lvl="1" indent="0">
              <a:spcBef>
                <a:spcPts val="20"/>
              </a:spcBef>
              <a:buNone/>
            </a:pPr>
            <a:endParaRPr lang="en-US" sz="2000">
              <a:ea typeface="Calibri"/>
              <a:cs typeface="Calibri"/>
            </a:endParaRPr>
          </a:p>
          <a:p>
            <a:pPr lvl="1">
              <a:buChar char="•"/>
            </a:pPr>
            <a:endParaRPr lang="en-US" sz="2000"/>
          </a:p>
          <a:p>
            <a:pPr lvl="1">
              <a:spcBef>
                <a:spcPts val="20"/>
              </a:spcBef>
            </a:pPr>
            <a:endParaRPr lang="en-US" sz="1600">
              <a:highlight>
                <a:srgbClr val="FFFF00"/>
              </a:highlight>
              <a:ea typeface="Calibri"/>
              <a:cs typeface="Arial"/>
            </a:endParaRPr>
          </a:p>
          <a:p>
            <a:pPr lvl="1">
              <a:spcBef>
                <a:spcPts val="20"/>
              </a:spcBef>
            </a:pPr>
            <a:endParaRPr lang="en-US" sz="1600">
              <a:highlight>
                <a:srgbClr val="FFFF00"/>
              </a:highlight>
              <a:ea typeface="Calibri"/>
              <a:cs typeface="Arial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64B7AD7-2927-EEB5-1793-3AA2A8CC75E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A49D0EE-DE7F-324B-A84C-F36708423CD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464646">
                    <a:lumMod val="40000"/>
                    <a:lumOff val="60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464646">
                  <a:lumMod val="40000"/>
                  <a:lumOff val="60000"/>
                </a:srgb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5B76193-447D-B4C4-EDBB-E0A92FEDCBCD}"/>
              </a:ext>
            </a:extLst>
          </p:cNvPr>
          <p:cNvSpPr txBox="1"/>
          <p:nvPr/>
        </p:nvSpPr>
        <p:spPr>
          <a:xfrm>
            <a:off x="11750040" y="6135837"/>
            <a:ext cx="1005839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US" dirty="0"/>
              <a:t>AB</a:t>
            </a:r>
            <a:endParaRPr lang="en-US" dirty="0">
              <a:ea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087203296"/>
      </p:ext>
    </p:extLst>
  </p:cSld>
  <p:clrMapOvr>
    <a:masterClrMapping/>
  </p:clrMapOvr>
  <p:extLst>
    <p:ext uri="{6950BFC3-D8DA-4A85-94F7-54DA5524770B}">
      <p188:commentRel xmlns:p188="http://schemas.microsoft.com/office/powerpoint/2018/8/main" r:id="rId3"/>
    </p:ext>
  </p:extLs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4F0FFEA-0882-ADAB-A4F5-EE1955C8B15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38CBA3-DB49-2721-B239-9869449458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>
                <a:solidFill>
                  <a:schemeClr val="bg1"/>
                </a:solidFill>
                <a:ea typeface="Calibri"/>
                <a:cs typeface="Calibri"/>
              </a:rPr>
              <a:t>Discussion: Guest Speaker Reflection - DDS</a:t>
            </a:r>
            <a:endParaRPr lang="en-US">
              <a:solidFill>
                <a:schemeClr val="bg1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323384F-E263-A1B9-DAA1-257B565796E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3950" y="1306585"/>
            <a:ext cx="11511092" cy="4987357"/>
          </a:xfrm>
        </p:spPr>
        <p:txBody>
          <a:bodyPr vert="horz" lIns="91440" tIns="45720" rIns="91440" bIns="45720" rtlCol="0" anchor="t">
            <a:normAutofit fontScale="92500" lnSpcReduction="10000"/>
          </a:bodyPr>
          <a:lstStyle/>
          <a:p>
            <a:pPr>
              <a:spcBef>
                <a:spcPts val="20"/>
              </a:spcBef>
            </a:pPr>
            <a:r>
              <a:rPr lang="en-US">
                <a:ea typeface="Calibri"/>
                <a:cs typeface="Arial"/>
              </a:rPr>
              <a:t>Key points of discussion: 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>
                <a:ea typeface="+mn-lt"/>
                <a:cs typeface="+mn-lt"/>
              </a:rPr>
              <a:t>DDS leadership is open to education and collaboration on PANDAS/PANS, including developing training opportunities and leveraging family support centers to better assist affected families.</a:t>
            </a:r>
          </a:p>
          <a:p>
            <a:pPr lvl="1">
              <a:buChar char="•"/>
            </a:pPr>
            <a:r>
              <a:rPr lang="en-US">
                <a:ea typeface="+mn-lt"/>
                <a:cs typeface="+mn-lt"/>
              </a:rPr>
              <a:t>Both DDS and council members have observed increasing complexity of needs among individuals served, particularly within the PANDAS/PANS community.</a:t>
            </a:r>
          </a:p>
          <a:p>
            <a:pPr lvl="1">
              <a:buChar char="•"/>
            </a:pPr>
            <a:r>
              <a:rPr lang="en-US">
                <a:ea typeface="+mn-lt"/>
                <a:cs typeface="+mn-lt"/>
              </a:rPr>
              <a:t>Council members strongly support implementing mandatory, standardized PANDAS/PANS training across state agencies, potentially through statewide coordination, legislation, or professional certification models.</a:t>
            </a:r>
          </a:p>
          <a:p>
            <a:pPr lvl="1">
              <a:buChar char="•"/>
            </a:pPr>
            <a:r>
              <a:rPr lang="en-US">
                <a:ea typeface="+mn-lt"/>
                <a:cs typeface="+mn-lt"/>
              </a:rPr>
              <a:t>Advocacy with state leadership and the governor was recommended to promote training mandates, increase awareness, and support systemic improvements for individuals with PANDAS/PANS.</a:t>
            </a:r>
          </a:p>
          <a:p>
            <a:pPr lvl="1">
              <a:spcBef>
                <a:spcPts val="20"/>
              </a:spcBef>
            </a:pPr>
            <a:endParaRPr lang="en-US" sz="2000">
              <a:ea typeface="Calibri"/>
              <a:cs typeface="Calibri"/>
            </a:endParaRPr>
          </a:p>
          <a:p>
            <a:pPr lvl="1">
              <a:spcBef>
                <a:spcPts val="20"/>
              </a:spcBef>
            </a:pPr>
            <a:endParaRPr lang="en-US" sz="1600">
              <a:highlight>
                <a:srgbClr val="FFFF00"/>
              </a:highlight>
              <a:ea typeface="Calibri"/>
              <a:cs typeface="Calibri"/>
            </a:endParaRPr>
          </a:p>
          <a:p>
            <a:pPr marL="457200" lvl="1" indent="0">
              <a:spcBef>
                <a:spcPts val="20"/>
              </a:spcBef>
              <a:buNone/>
            </a:pPr>
            <a:endParaRPr lang="en-US" sz="1600">
              <a:ea typeface="Calibri"/>
              <a:cs typeface="Arial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21FF6AD-316D-99EB-85B8-F44699CA1C2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A49D0EE-DE7F-324B-A84C-F36708423CD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464646">
                    <a:lumMod val="40000"/>
                    <a:lumOff val="60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464646">
                  <a:lumMod val="40000"/>
                  <a:lumOff val="60000"/>
                </a:srgb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4B181B5-01D6-DD4C-4723-94E31FC6CF0D}"/>
              </a:ext>
            </a:extLst>
          </p:cNvPr>
          <p:cNvSpPr txBox="1"/>
          <p:nvPr/>
        </p:nvSpPr>
        <p:spPr>
          <a:xfrm>
            <a:off x="11750040" y="6125446"/>
            <a:ext cx="1005839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US" dirty="0"/>
              <a:t>AB</a:t>
            </a:r>
            <a:endParaRPr lang="en-US" dirty="0">
              <a:ea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655039500"/>
      </p:ext>
    </p:extLst>
  </p:cSld>
  <p:clrMapOvr>
    <a:masterClrMapping/>
  </p:clrMapOvr>
</p:sld>
</file>

<file path=ppt/theme/theme1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04_July 2025" id="{1C582279-DDD6-BC44-86A4-6BC76D826592}" vid="{DE3ED5FD-25C8-DA43-9EA8-CADCD569E732}"/>
    </a:ext>
  </a:extLst>
</a:theme>
</file>

<file path=ppt/theme/theme2.xml><?xml version="1.0" encoding="utf-8"?>
<a:theme xmlns:a="http://schemas.openxmlformats.org/drawingml/2006/main" name="1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04_July 2025" id="{1C582279-DDD6-BC44-86A4-6BC76D826592}" vid="{7A9E8FA0-3033-2140-955C-E973E6C53CBD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04_July 2025" id="{1C582279-DDD6-BC44-86A4-6BC76D826592}" vid="{00D5DA5E-B775-8249-B3F5-D576C208A3AB}"/>
    </a:ext>
  </a:extLst>
</a:theme>
</file>

<file path=ppt/theme/theme4.xml><?xml version="1.0" encoding="utf-8"?>
<a:theme xmlns:a="http://schemas.openxmlformats.org/drawingml/2006/main" name="2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Custom 1">
      <a:dk1>
        <a:srgbClr val="032E53"/>
      </a:dk1>
      <a:lt1>
        <a:sysClr val="window" lastClr="FFFFFF"/>
      </a:lt1>
      <a:dk2>
        <a:srgbClr val="005994"/>
      </a:dk2>
      <a:lt2>
        <a:srgbClr val="ECECEC"/>
      </a:lt2>
      <a:accent1>
        <a:srgbClr val="92CAD6"/>
      </a:accent1>
      <a:accent2>
        <a:srgbClr val="F2BC1A"/>
      </a:accent2>
      <a:accent3>
        <a:srgbClr val="F68D29"/>
      </a:accent3>
      <a:accent4>
        <a:srgbClr val="680A1D"/>
      </a:accent4>
      <a:accent5>
        <a:srgbClr val="388557"/>
      </a:accent5>
      <a:accent6>
        <a:srgbClr val="FFFFFF"/>
      </a:accent6>
      <a:hlink>
        <a:srgbClr val="757070"/>
      </a:hlink>
      <a:folHlink>
        <a:srgbClr val="3A3838"/>
      </a:folHlink>
    </a:clrScheme>
    <a:fontScheme name="Custom DPH">
      <a:majorFont>
        <a:latin typeface="Avenir Next LT Pro"/>
        <a:ea typeface=""/>
        <a:cs typeface=""/>
      </a:majorFont>
      <a:minorFont>
        <a:latin typeface="Avenir Next LT Pr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PH-PPT-Template.pptx" id="{96C2E639-D294-4220-9985-8E2F7284829E}" vid="{6F8A1C8D-C38C-43CD-AF9D-6986CE62D258}"/>
    </a:ext>
  </a:extLst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09bc02a0-1bd8-43ac-9b2b-ec81f331de42" xsi:nil="true"/>
    <lcf76f155ced4ddcb4097134ff3c332f xmlns="08471969-c5b6-418d-a1af-62affa6aa652">
      <Terms xmlns="http://schemas.microsoft.com/office/infopath/2007/PartnerControls"/>
    </lcf76f155ced4ddcb4097134ff3c332f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BA7411FBA9A5C488201D43F66581705" ma:contentTypeVersion="16" ma:contentTypeDescription="Create a new document." ma:contentTypeScope="" ma:versionID="ad11ddce9f7bc460fbeef37d876db2bc">
  <xsd:schema xmlns:xsd="http://www.w3.org/2001/XMLSchema" xmlns:xs="http://www.w3.org/2001/XMLSchema" xmlns:p="http://schemas.microsoft.com/office/2006/metadata/properties" xmlns:ns2="08471969-c5b6-418d-a1af-62affa6aa652" xmlns:ns3="09bc02a0-1bd8-43ac-9b2b-ec81f331de42" targetNamespace="http://schemas.microsoft.com/office/2006/metadata/properties" ma:root="true" ma:fieldsID="eb64c82a1bfbd1b36dbd874bd288e7d9" ns2:_="" ns3:_="">
    <xsd:import namespace="08471969-c5b6-418d-a1af-62affa6aa652"/>
    <xsd:import namespace="09bc02a0-1bd8-43ac-9b2b-ec81f331de42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LengthInSeconds" minOccurs="0"/>
                <xsd:element ref="ns3:SharedWithUsers" minOccurs="0"/>
                <xsd:element ref="ns3:SharedWithDetail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lcf76f155ced4ddcb4097134ff3c332f" minOccurs="0"/>
                <xsd:element ref="ns3:TaxCatchAll" minOccurs="0"/>
                <xsd:element ref="ns2:MediaServiceLocation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8471969-c5b6-418d-a1af-62affa6aa652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LengthInSeconds" ma:index="12" nillable="true" ma:displayName="MediaLengthInSeconds" ma:hidden="true" ma:internalName="MediaLengthInSeconds" ma:readOnly="true">
      <xsd:simpleType>
        <xsd:restriction base="dms:Unknown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lcf76f155ced4ddcb4097134ff3c332f" ma:index="19" nillable="true" ma:taxonomy="true" ma:internalName="lcf76f155ced4ddcb4097134ff3c332f" ma:taxonomyFieldName="MediaServiceImageTags" ma:displayName="Image Tags" ma:readOnly="false" ma:fieldId="{5cf76f15-5ced-4ddc-b409-7134ff3c332f}" ma:taxonomyMulti="true" ma:sspId="9f123c60-6d59-4beb-a46f-4c7d903a1f29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Location" ma:index="21" nillable="true" ma:displayName="Location" ma:internalName="MediaServiceLocation" ma:readOnly="true">
      <xsd:simpleType>
        <xsd:restriction base="dms:Text"/>
      </xsd:simpleType>
    </xsd:element>
    <xsd:element name="MediaServiceObjectDetectorVersions" ma:index="22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3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9bc02a0-1bd8-43ac-9b2b-ec81f331de42" elementFormDefault="qualified">
    <xsd:import namespace="http://schemas.microsoft.com/office/2006/documentManagement/types"/>
    <xsd:import namespace="http://schemas.microsoft.com/office/infopath/2007/PartnerControls"/>
    <xsd:element name="SharedWithUsers" ma:index="13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4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0" nillable="true" ma:displayName="Taxonomy Catch All Column" ma:hidden="true" ma:list="{dc459d43-3c84-49b5-b632-4e1e23507c68}" ma:internalName="TaxCatchAll" ma:showField="CatchAllData" ma:web="09bc02a0-1bd8-43ac-9b2b-ec81f331de42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72DA9BEE-9F3A-43C8-A6FE-07C757C2BC5B}">
  <ds:schemaRefs>
    <ds:schemaRef ds:uri="http://purl.org/dc/dcmitype/"/>
    <ds:schemaRef ds:uri="http://purl.org/dc/elements/1.1/"/>
    <ds:schemaRef ds:uri="http://www.w3.org/XML/1998/namespace"/>
    <ds:schemaRef ds:uri="http://schemas.openxmlformats.org/package/2006/metadata/core-properties"/>
    <ds:schemaRef ds:uri="http://schemas.microsoft.com/office/2006/documentManagement/types"/>
    <ds:schemaRef ds:uri="http://purl.org/dc/terms/"/>
    <ds:schemaRef ds:uri="http://schemas.microsoft.com/office/infopath/2007/PartnerControls"/>
    <ds:schemaRef ds:uri="09bc02a0-1bd8-43ac-9b2b-ec81f331de42"/>
    <ds:schemaRef ds:uri="08471969-c5b6-418d-a1af-62affa6aa652"/>
    <ds:schemaRef ds:uri="http://schemas.microsoft.com/office/2006/metadata/properties"/>
  </ds:schemaRefs>
</ds:datastoreItem>
</file>

<file path=customXml/itemProps2.xml><?xml version="1.0" encoding="utf-8"?>
<ds:datastoreItem xmlns:ds="http://schemas.openxmlformats.org/officeDocument/2006/customXml" ds:itemID="{F0980803-0656-4E85-B519-680B7C44EFBC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3BAAA980-8178-4443-AA7F-BC5843C16F85}">
  <ds:schemaRefs>
    <ds:schemaRef ds:uri="08471969-c5b6-418d-a1af-62affa6aa652"/>
    <ds:schemaRef ds:uri="09bc02a0-1bd8-43ac-9b2b-ec81f331de42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Custom Design</Template>
  <TotalTime>4</TotalTime>
  <Words>1647</Words>
  <Application>Microsoft Office PowerPoint</Application>
  <PresentationFormat>Widescreen</PresentationFormat>
  <Paragraphs>208</Paragraphs>
  <Slides>22</Slides>
  <Notes>12</Notes>
  <HiddenSlides>1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5</vt:i4>
      </vt:variant>
      <vt:variant>
        <vt:lpstr>Slide Titles</vt:lpstr>
      </vt:variant>
      <vt:variant>
        <vt:i4>22</vt:i4>
      </vt:variant>
    </vt:vector>
  </HeadingPairs>
  <TitlesOfParts>
    <vt:vector size="38" baseType="lpstr">
      <vt:lpstr>Arial</vt:lpstr>
      <vt:lpstr>Avenir Black</vt:lpstr>
      <vt:lpstr>Avenir Book</vt:lpstr>
      <vt:lpstr>Calibri</vt:lpstr>
      <vt:lpstr>Calibri Light</vt:lpstr>
      <vt:lpstr>Courier New</vt:lpstr>
      <vt:lpstr>Franklin Gothic Book</vt:lpstr>
      <vt:lpstr>Segoe</vt:lpstr>
      <vt:lpstr>Segoe UI</vt:lpstr>
      <vt:lpstr>Segoe UI Semibold</vt:lpstr>
      <vt:lpstr>Wingdings</vt:lpstr>
      <vt:lpstr>Custom Design</vt:lpstr>
      <vt:lpstr>1_Custom Design</vt:lpstr>
      <vt:lpstr>Office Theme</vt:lpstr>
      <vt:lpstr>2_Custom Design</vt:lpstr>
      <vt:lpstr>Office Theme</vt:lpstr>
      <vt:lpstr>DPH PANDAS/PANS Advisory Council   November 12, 2025 4:00 – 6:00 PM  Please stand by. The meeting will begin shortly. </vt:lpstr>
      <vt:lpstr>Agenda</vt:lpstr>
      <vt:lpstr>Opening Roll Call &amp; Vote</vt:lpstr>
      <vt:lpstr>Meeting Rules</vt:lpstr>
      <vt:lpstr>Statutory Authority</vt:lpstr>
      <vt:lpstr>Aim statement</vt:lpstr>
      <vt:lpstr>General Announcements</vt:lpstr>
      <vt:lpstr>Discussion: Guest Speaker Reflection - DMH</vt:lpstr>
      <vt:lpstr>Discussion: Guest Speaker Reflection - DDS</vt:lpstr>
      <vt:lpstr>Discussion: Guest Speaker Reflection - DPH</vt:lpstr>
      <vt:lpstr>Discussion: Guest Speaker Reflection – MassHealth A</vt:lpstr>
      <vt:lpstr>Discussion: Guest Speaker Reflection – MassHealth B </vt:lpstr>
      <vt:lpstr>Discussion: Guest Speaker Reflection – MassHealth C</vt:lpstr>
      <vt:lpstr>Discussion: AAP Clinical Report</vt:lpstr>
      <vt:lpstr>Discussion: Current Priorities</vt:lpstr>
      <vt:lpstr>Discussion: Current Recommendations</vt:lpstr>
      <vt:lpstr>Discussion: Current Recommendations (continued)</vt:lpstr>
      <vt:lpstr>Discussion: 2026 Priorities </vt:lpstr>
      <vt:lpstr>Discussion: DPH Webpage </vt:lpstr>
      <vt:lpstr>Discussion: Next Annual Cycle </vt:lpstr>
      <vt:lpstr>Next Steps</vt:lpstr>
      <vt:lpstr>Motion to Adjourn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madelyngoskoski@gmail.com</dc:creator>
  <cp:lastModifiedBy>Konuk, Olivia T (DPH)</cp:lastModifiedBy>
  <cp:revision>3</cp:revision>
  <dcterms:created xsi:type="dcterms:W3CDTF">2025-07-28T20:16:02Z</dcterms:created>
  <dcterms:modified xsi:type="dcterms:W3CDTF">2026-06-02T13:39:24Z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0x0101006BA7411FBA9A5C488201D43F66581705</vt:lpwstr>
  </property>
  <property fmtid="{D5CDD505-2E9C-101B-9397-08002B2CF9AE}" pid="3" name="MediaServiceImageTags">
    <vt:lpwstr/>
  </property>
</Properties>
</file>