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3" r:id="rId4"/>
    <p:sldMasterId id="2147483665" r:id="rId5"/>
  </p:sldMasterIdLst>
  <p:notesMasterIdLst>
    <p:notesMasterId r:id="rId18"/>
  </p:notesMasterIdLst>
  <p:sldIdLst>
    <p:sldId id="257" r:id="rId6"/>
    <p:sldId id="271" r:id="rId7"/>
    <p:sldId id="330" r:id="rId8"/>
    <p:sldId id="274" r:id="rId9"/>
    <p:sldId id="276" r:id="rId10"/>
    <p:sldId id="278" r:id="rId11"/>
    <p:sldId id="316" r:id="rId12"/>
    <p:sldId id="331" r:id="rId13"/>
    <p:sldId id="333" r:id="rId14"/>
    <p:sldId id="334" r:id="rId15"/>
    <p:sldId id="313" r:id="rId16"/>
    <p:sldId id="267"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50" autoAdjust="0"/>
    <p:restoredTop sz="96283" autoAdjust="0"/>
  </p:normalViewPr>
  <p:slideViewPr>
    <p:cSldViewPr snapToGrid="0">
      <p:cViewPr varScale="1">
        <p:scale>
          <a:sx n="113" d="100"/>
          <a:sy n="113" d="100"/>
        </p:scale>
        <p:origin x="336" y="176"/>
      </p:cViewPr>
      <p:guideLst/>
    </p:cSldViewPr>
  </p:slideViewPr>
  <p:outlineViewPr>
    <p:cViewPr>
      <p:scale>
        <a:sx n="33" d="100"/>
        <a:sy n="33" d="100"/>
      </p:scale>
      <p:origin x="0" y="-8442"/>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49" d="100"/>
          <a:sy n="49" d="100"/>
        </p:scale>
        <p:origin x="2704"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8/10/relationships/authors" Target="authors.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8547A1A-4B8C-44CF-8E73-8D0B6F65A909}" type="datetimeFigureOut">
              <a:rPr lang="en-US" smtClean="0"/>
              <a:t>1/31/24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6B28D8-CD98-4154-A631-787321A3B0EB}" type="slidenum">
              <a:rPr lang="en-US" smtClean="0"/>
              <a:t>‹#›</a:t>
            </a:fld>
            <a:endParaRPr lang="en-US"/>
          </a:p>
        </p:txBody>
      </p:sp>
    </p:spTree>
    <p:extLst>
      <p:ext uri="{BB962C8B-B14F-4D97-AF65-F5344CB8AC3E}">
        <p14:creationId xmlns:p14="http://schemas.microsoft.com/office/powerpoint/2010/main" val="2194921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a:t>
            </a:fld>
            <a:endParaRPr lang="en-US" dirty="0"/>
          </a:p>
        </p:txBody>
      </p:sp>
    </p:spTree>
    <p:extLst>
      <p:ext uri="{BB962C8B-B14F-4D97-AF65-F5344CB8AC3E}">
        <p14:creationId xmlns:p14="http://schemas.microsoft.com/office/powerpoint/2010/main" val="14523097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List of additional questions if needed for the discussion</a:t>
            </a:r>
          </a:p>
        </p:txBody>
      </p:sp>
      <p:sp>
        <p:nvSpPr>
          <p:cNvPr id="4" name="Slide Number Placeholder 3"/>
          <p:cNvSpPr>
            <a:spLocks noGrp="1"/>
          </p:cNvSpPr>
          <p:nvPr>
            <p:ph type="sldNum" sz="quarter" idx="5"/>
          </p:nvPr>
        </p:nvSpPr>
        <p:spPr/>
        <p:txBody>
          <a:bodyPr/>
          <a:lstStyle/>
          <a:p>
            <a:fld id="{796B28D8-CD98-4154-A631-787321A3B0EB}" type="slidenum">
              <a:rPr lang="en-US" smtClean="0"/>
              <a:t>10</a:t>
            </a:fld>
            <a:endParaRPr lang="en-US"/>
          </a:p>
        </p:txBody>
      </p:sp>
    </p:spTree>
    <p:extLst>
      <p:ext uri="{BB962C8B-B14F-4D97-AF65-F5344CB8AC3E}">
        <p14:creationId xmlns:p14="http://schemas.microsoft.com/office/powerpoint/2010/main" val="19351165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796B28D8-CD98-4154-A631-787321A3B0EB}" type="slidenum">
              <a:rPr lang="en-US" smtClean="0"/>
              <a:t>11</a:t>
            </a:fld>
            <a:endParaRPr lang="en-US"/>
          </a:p>
        </p:txBody>
      </p:sp>
    </p:spTree>
    <p:extLst>
      <p:ext uri="{BB962C8B-B14F-4D97-AF65-F5344CB8AC3E}">
        <p14:creationId xmlns:p14="http://schemas.microsoft.com/office/powerpoint/2010/main" val="31809484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5:55pm: Thank you</a:t>
            </a:r>
          </a:p>
          <a:p>
            <a:r>
              <a:rPr lang="en-US" dirty="0"/>
              <a:t>Motion to Adjourn</a:t>
            </a:r>
          </a:p>
          <a:p>
            <a:r>
              <a:rPr lang="en-US" dirty="0"/>
              <a:t>Vote</a:t>
            </a:r>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12</a:t>
            </a:fld>
            <a:endParaRPr lang="en-US" dirty="0"/>
          </a:p>
        </p:txBody>
      </p:sp>
    </p:spTree>
    <p:extLst>
      <p:ext uri="{BB962C8B-B14F-4D97-AF65-F5344CB8AC3E}">
        <p14:creationId xmlns:p14="http://schemas.microsoft.com/office/powerpoint/2010/main" val="923582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6B28D8-CD98-4154-A631-787321A3B0EB}" type="slidenum">
              <a:rPr lang="en-US" smtClean="0"/>
              <a:t>2</a:t>
            </a:fld>
            <a:endParaRPr lang="en-US"/>
          </a:p>
        </p:txBody>
      </p:sp>
    </p:spTree>
    <p:extLst>
      <p:ext uri="{BB962C8B-B14F-4D97-AF65-F5344CB8AC3E}">
        <p14:creationId xmlns:p14="http://schemas.microsoft.com/office/powerpoint/2010/main" val="4650856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6B28D8-CD98-4154-A631-787321A3B0EB}" type="slidenum">
              <a:rPr lang="en-US" smtClean="0"/>
              <a:t>3</a:t>
            </a:fld>
            <a:endParaRPr lang="en-US"/>
          </a:p>
        </p:txBody>
      </p:sp>
    </p:spTree>
    <p:extLst>
      <p:ext uri="{BB962C8B-B14F-4D97-AF65-F5344CB8AC3E}">
        <p14:creationId xmlns:p14="http://schemas.microsoft.com/office/powerpoint/2010/main" val="2178165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6B28D8-CD98-4154-A631-787321A3B0EB}" type="slidenum">
              <a:rPr lang="en-US" smtClean="0"/>
              <a:t>4</a:t>
            </a:fld>
            <a:endParaRPr lang="en-US"/>
          </a:p>
        </p:txBody>
      </p:sp>
    </p:spTree>
    <p:extLst>
      <p:ext uri="{BB962C8B-B14F-4D97-AF65-F5344CB8AC3E}">
        <p14:creationId xmlns:p14="http://schemas.microsoft.com/office/powerpoint/2010/main" val="1410914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6B28D8-CD98-4154-A631-787321A3B0EB}" type="slidenum">
              <a:rPr lang="en-US" smtClean="0"/>
              <a:t>5</a:t>
            </a:fld>
            <a:endParaRPr lang="en-US"/>
          </a:p>
        </p:txBody>
      </p:sp>
    </p:spTree>
    <p:extLst>
      <p:ext uri="{BB962C8B-B14F-4D97-AF65-F5344CB8AC3E}">
        <p14:creationId xmlns:p14="http://schemas.microsoft.com/office/powerpoint/2010/main" val="6036065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6B28D8-CD98-4154-A631-787321A3B0EB}" type="slidenum">
              <a:rPr lang="en-US" smtClean="0"/>
              <a:t>6</a:t>
            </a:fld>
            <a:endParaRPr lang="en-US"/>
          </a:p>
        </p:txBody>
      </p:sp>
    </p:spTree>
    <p:extLst>
      <p:ext uri="{BB962C8B-B14F-4D97-AF65-F5344CB8AC3E}">
        <p14:creationId xmlns:p14="http://schemas.microsoft.com/office/powerpoint/2010/main" val="7589178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panose="020F0502020204030204"/>
            </a:endParaRPr>
          </a:p>
        </p:txBody>
      </p:sp>
      <p:sp>
        <p:nvSpPr>
          <p:cNvPr id="4" name="Slide Number Placeholder 3"/>
          <p:cNvSpPr>
            <a:spLocks noGrp="1"/>
          </p:cNvSpPr>
          <p:nvPr>
            <p:ph type="sldNum" sz="quarter" idx="5"/>
          </p:nvPr>
        </p:nvSpPr>
        <p:spPr/>
        <p:txBody>
          <a:bodyPr/>
          <a:lstStyle/>
          <a:p>
            <a:fld id="{796B28D8-CD98-4154-A631-787321A3B0EB}" type="slidenum">
              <a:rPr lang="en-US" smtClean="0"/>
              <a:t>7</a:t>
            </a:fld>
            <a:endParaRPr lang="en-US"/>
          </a:p>
        </p:txBody>
      </p:sp>
    </p:spTree>
    <p:extLst>
      <p:ext uri="{BB962C8B-B14F-4D97-AF65-F5344CB8AC3E}">
        <p14:creationId xmlns:p14="http://schemas.microsoft.com/office/powerpoint/2010/main" val="5402786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Jennifer and Sheilah to explain summary before Elaine starts the vote </a:t>
            </a:r>
          </a:p>
        </p:txBody>
      </p:sp>
      <p:sp>
        <p:nvSpPr>
          <p:cNvPr id="4" name="Slide Number Placeholder 3"/>
          <p:cNvSpPr>
            <a:spLocks noGrp="1"/>
          </p:cNvSpPr>
          <p:nvPr>
            <p:ph type="sldNum" sz="quarter" idx="5"/>
          </p:nvPr>
        </p:nvSpPr>
        <p:spPr/>
        <p:txBody>
          <a:bodyPr/>
          <a:lstStyle/>
          <a:p>
            <a:fld id="{796B28D8-CD98-4154-A631-787321A3B0EB}" type="slidenum">
              <a:rPr lang="en-US" smtClean="0"/>
              <a:t>8</a:t>
            </a:fld>
            <a:endParaRPr lang="en-US"/>
          </a:p>
        </p:txBody>
      </p:sp>
    </p:spTree>
    <p:extLst>
      <p:ext uri="{BB962C8B-B14F-4D97-AF65-F5344CB8AC3E}">
        <p14:creationId xmlns:p14="http://schemas.microsoft.com/office/powerpoint/2010/main" val="17510910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Given that DOI cannot come until March, we thought you could start the conversation around the possibilities for DPH speakers, we can then discuss questions for DOI based on the number of survey responses</a:t>
            </a:r>
          </a:p>
        </p:txBody>
      </p:sp>
      <p:sp>
        <p:nvSpPr>
          <p:cNvPr id="4" name="Slide Number Placeholder 3"/>
          <p:cNvSpPr>
            <a:spLocks noGrp="1"/>
          </p:cNvSpPr>
          <p:nvPr>
            <p:ph type="sldNum" sz="quarter" idx="5"/>
          </p:nvPr>
        </p:nvSpPr>
        <p:spPr/>
        <p:txBody>
          <a:bodyPr/>
          <a:lstStyle/>
          <a:p>
            <a:fld id="{796B28D8-CD98-4154-A631-787321A3B0EB}" type="slidenum">
              <a:rPr lang="en-US" smtClean="0"/>
              <a:t>9</a:t>
            </a:fld>
            <a:endParaRPr lang="en-US"/>
          </a:p>
        </p:txBody>
      </p:sp>
    </p:spTree>
    <p:extLst>
      <p:ext uri="{BB962C8B-B14F-4D97-AF65-F5344CB8AC3E}">
        <p14:creationId xmlns:p14="http://schemas.microsoft.com/office/powerpoint/2010/main" val="20153583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9"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2945705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C307D1-08FB-B946-5FB9-16EC77F93929}"/>
              </a:ext>
            </a:extLst>
          </p:cNvPr>
          <p:cNvSpPr>
            <a:spLocks noGrp="1"/>
          </p:cNvSpPr>
          <p:nvPr>
            <p:ph type="dt" sz="half" idx="10"/>
          </p:nvPr>
        </p:nvSpPr>
        <p:spPr/>
        <p:txBody>
          <a:bodyPr/>
          <a:lstStyle/>
          <a:p>
            <a:fld id="{20775B7E-693B-4734-9D38-96855399C350}" type="datetimeFigureOut">
              <a:rPr lang="en-US" smtClean="0"/>
              <a:t>1/31/24</a:t>
            </a:fld>
            <a:endParaRPr lang="en-US"/>
          </a:p>
        </p:txBody>
      </p:sp>
      <p:sp>
        <p:nvSpPr>
          <p:cNvPr id="3" name="Footer Placeholder 2">
            <a:extLst>
              <a:ext uri="{FF2B5EF4-FFF2-40B4-BE49-F238E27FC236}">
                <a16:creationId xmlns:a16="http://schemas.microsoft.com/office/drawing/2014/main" id="{E96225A1-F6FD-E908-5278-B201F3DA149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90F275C-60DF-6EC8-961E-82D6ED91CB78}"/>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3678199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A5FAB-BE3C-F7A6-50CB-F4E06B444C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A69AFE9-E8AC-6598-2E80-0A1F0E418D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1CFC65-3968-12C8-3C97-0308AD6939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BD9F96-7540-175F-B018-35A3E3D5E60F}"/>
              </a:ext>
            </a:extLst>
          </p:cNvPr>
          <p:cNvSpPr>
            <a:spLocks noGrp="1"/>
          </p:cNvSpPr>
          <p:nvPr>
            <p:ph type="dt" sz="half" idx="10"/>
          </p:nvPr>
        </p:nvSpPr>
        <p:spPr/>
        <p:txBody>
          <a:bodyPr/>
          <a:lstStyle/>
          <a:p>
            <a:fld id="{20775B7E-693B-4734-9D38-96855399C350}" type="datetimeFigureOut">
              <a:rPr lang="en-US" smtClean="0"/>
              <a:t>1/31/24</a:t>
            </a:fld>
            <a:endParaRPr lang="en-US"/>
          </a:p>
        </p:txBody>
      </p:sp>
      <p:sp>
        <p:nvSpPr>
          <p:cNvPr id="6" name="Footer Placeholder 5">
            <a:extLst>
              <a:ext uri="{FF2B5EF4-FFF2-40B4-BE49-F238E27FC236}">
                <a16:creationId xmlns:a16="http://schemas.microsoft.com/office/drawing/2014/main" id="{01330645-B45B-774E-A153-BECC88C9A0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E609FA-C7A8-20CA-3713-2F7149F17E4D}"/>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2343143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DEA9B-AE5D-DAF9-C5B0-C396211D69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D8FCA8F-6A8C-9140-C987-A378C058BC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3440BEA-5486-417B-548C-3CFA020907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F6E831-8A86-0A95-4DB9-1ED8CB954B70}"/>
              </a:ext>
            </a:extLst>
          </p:cNvPr>
          <p:cNvSpPr>
            <a:spLocks noGrp="1"/>
          </p:cNvSpPr>
          <p:nvPr>
            <p:ph type="dt" sz="half" idx="10"/>
          </p:nvPr>
        </p:nvSpPr>
        <p:spPr/>
        <p:txBody>
          <a:bodyPr/>
          <a:lstStyle/>
          <a:p>
            <a:fld id="{20775B7E-693B-4734-9D38-96855399C350}" type="datetimeFigureOut">
              <a:rPr lang="en-US" smtClean="0"/>
              <a:t>1/31/24</a:t>
            </a:fld>
            <a:endParaRPr lang="en-US"/>
          </a:p>
        </p:txBody>
      </p:sp>
      <p:sp>
        <p:nvSpPr>
          <p:cNvPr id="6" name="Footer Placeholder 5">
            <a:extLst>
              <a:ext uri="{FF2B5EF4-FFF2-40B4-BE49-F238E27FC236}">
                <a16:creationId xmlns:a16="http://schemas.microsoft.com/office/drawing/2014/main" id="{91D74C30-638D-0D1A-C197-BA61483A63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379E0F-757D-E194-AC5F-DEED742BD478}"/>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10726076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4D8B4-C2EB-A52C-4D08-D22C0D9346C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D604625-4D3F-29A2-15B8-1A875FEDDB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8D8322-7B4B-DEE9-7658-561951F7F0DC}"/>
              </a:ext>
            </a:extLst>
          </p:cNvPr>
          <p:cNvSpPr>
            <a:spLocks noGrp="1"/>
          </p:cNvSpPr>
          <p:nvPr>
            <p:ph type="dt" sz="half" idx="10"/>
          </p:nvPr>
        </p:nvSpPr>
        <p:spPr/>
        <p:txBody>
          <a:bodyPr/>
          <a:lstStyle/>
          <a:p>
            <a:fld id="{20775B7E-693B-4734-9D38-96855399C350}" type="datetimeFigureOut">
              <a:rPr lang="en-US" smtClean="0"/>
              <a:t>1/31/24</a:t>
            </a:fld>
            <a:endParaRPr lang="en-US"/>
          </a:p>
        </p:txBody>
      </p:sp>
      <p:sp>
        <p:nvSpPr>
          <p:cNvPr id="5" name="Footer Placeholder 4">
            <a:extLst>
              <a:ext uri="{FF2B5EF4-FFF2-40B4-BE49-F238E27FC236}">
                <a16:creationId xmlns:a16="http://schemas.microsoft.com/office/drawing/2014/main" id="{655CFBFE-966F-7DED-8653-B81C721376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B4329B-CD69-B821-4054-4B1DC730274E}"/>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23483567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55B539-A53A-5228-403C-5AE1DB1B6F0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691F04A-E4FA-F1F9-F7B6-0E31B25B0A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E508DF-4EDE-11F7-55F3-C31724B9A255}"/>
              </a:ext>
            </a:extLst>
          </p:cNvPr>
          <p:cNvSpPr>
            <a:spLocks noGrp="1"/>
          </p:cNvSpPr>
          <p:nvPr>
            <p:ph type="dt" sz="half" idx="10"/>
          </p:nvPr>
        </p:nvSpPr>
        <p:spPr/>
        <p:txBody>
          <a:bodyPr/>
          <a:lstStyle/>
          <a:p>
            <a:fld id="{20775B7E-693B-4734-9D38-96855399C350}" type="datetimeFigureOut">
              <a:rPr lang="en-US" smtClean="0"/>
              <a:t>1/31/24</a:t>
            </a:fld>
            <a:endParaRPr lang="en-US"/>
          </a:p>
        </p:txBody>
      </p:sp>
      <p:sp>
        <p:nvSpPr>
          <p:cNvPr id="5" name="Footer Placeholder 4">
            <a:extLst>
              <a:ext uri="{FF2B5EF4-FFF2-40B4-BE49-F238E27FC236}">
                <a16:creationId xmlns:a16="http://schemas.microsoft.com/office/drawing/2014/main" id="{25C41BB3-2850-EF8E-F27F-4BCA285B35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1C1966-03F6-28EE-6A1D-CCB609EB5010}"/>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2505527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8"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112991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376B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85144" y="2130425"/>
            <a:ext cx="8492455" cy="1470025"/>
          </a:xfrm>
        </p:spPr>
        <p:txBody>
          <a:bodyPr/>
          <a:lstStyle>
            <a:lvl1pPr algn="ctr">
              <a:defRPr/>
            </a:lvl1pPr>
          </a:lstStyle>
          <a:p>
            <a:r>
              <a:rPr lang="en-US" dirty="0"/>
              <a:t>Click to edit Master title style</a:t>
            </a:r>
          </a:p>
        </p:txBody>
      </p:sp>
      <p:sp>
        <p:nvSpPr>
          <p:cNvPr id="7" name="Rectangle 6">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9" name="Picture 8">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3976753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BA511-D1C1-7D28-DBA2-FA71D326B0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AED123-D9E6-A734-A7EC-E4227D01FD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AC60FE2-E8DE-DF5D-1391-1AAB8CDFE725}"/>
              </a:ext>
            </a:extLst>
          </p:cNvPr>
          <p:cNvSpPr>
            <a:spLocks noGrp="1"/>
          </p:cNvSpPr>
          <p:nvPr>
            <p:ph type="dt" sz="half" idx="10"/>
          </p:nvPr>
        </p:nvSpPr>
        <p:spPr/>
        <p:txBody>
          <a:bodyPr/>
          <a:lstStyle/>
          <a:p>
            <a:fld id="{20775B7E-693B-4734-9D38-96855399C350}" type="datetimeFigureOut">
              <a:rPr lang="en-US" smtClean="0"/>
              <a:t>1/31/24</a:t>
            </a:fld>
            <a:endParaRPr lang="en-US"/>
          </a:p>
        </p:txBody>
      </p:sp>
      <p:sp>
        <p:nvSpPr>
          <p:cNvPr id="5" name="Footer Placeholder 4">
            <a:extLst>
              <a:ext uri="{FF2B5EF4-FFF2-40B4-BE49-F238E27FC236}">
                <a16:creationId xmlns:a16="http://schemas.microsoft.com/office/drawing/2014/main" id="{18536686-681D-6EC8-95E7-35F9DA7E7A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A44FC6-1ED7-7D22-935F-69611065DA54}"/>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200129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EFC1E-7568-37CF-F478-86648266E5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F85A14-8302-1623-57D3-023C09079DE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3EAEFB-B4C5-6A85-3730-9E84CF362B7D}"/>
              </a:ext>
            </a:extLst>
          </p:cNvPr>
          <p:cNvSpPr>
            <a:spLocks noGrp="1"/>
          </p:cNvSpPr>
          <p:nvPr>
            <p:ph type="dt" sz="half" idx="10"/>
          </p:nvPr>
        </p:nvSpPr>
        <p:spPr/>
        <p:txBody>
          <a:bodyPr/>
          <a:lstStyle/>
          <a:p>
            <a:fld id="{20775B7E-693B-4734-9D38-96855399C350}" type="datetimeFigureOut">
              <a:rPr lang="en-US" smtClean="0"/>
              <a:t>1/31/24</a:t>
            </a:fld>
            <a:endParaRPr lang="en-US"/>
          </a:p>
        </p:txBody>
      </p:sp>
      <p:sp>
        <p:nvSpPr>
          <p:cNvPr id="5" name="Footer Placeholder 4">
            <a:extLst>
              <a:ext uri="{FF2B5EF4-FFF2-40B4-BE49-F238E27FC236}">
                <a16:creationId xmlns:a16="http://schemas.microsoft.com/office/drawing/2014/main" id="{E408B3A7-1AB6-ED3C-52B4-E59E03EB02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B1676C-EFF0-39FD-75C4-564E0E60873D}"/>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346439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AB3A6-CEAA-25C5-F914-7299B923B8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099926A-BBFA-A7D3-DA9A-DF83586CC8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F74F48-699A-E450-DCC6-15ED4AA61C67}"/>
              </a:ext>
            </a:extLst>
          </p:cNvPr>
          <p:cNvSpPr>
            <a:spLocks noGrp="1"/>
          </p:cNvSpPr>
          <p:nvPr>
            <p:ph type="dt" sz="half" idx="10"/>
          </p:nvPr>
        </p:nvSpPr>
        <p:spPr/>
        <p:txBody>
          <a:bodyPr/>
          <a:lstStyle/>
          <a:p>
            <a:fld id="{20775B7E-693B-4734-9D38-96855399C350}" type="datetimeFigureOut">
              <a:rPr lang="en-US" smtClean="0"/>
              <a:t>1/31/24</a:t>
            </a:fld>
            <a:endParaRPr lang="en-US"/>
          </a:p>
        </p:txBody>
      </p:sp>
      <p:sp>
        <p:nvSpPr>
          <p:cNvPr id="5" name="Footer Placeholder 4">
            <a:extLst>
              <a:ext uri="{FF2B5EF4-FFF2-40B4-BE49-F238E27FC236}">
                <a16:creationId xmlns:a16="http://schemas.microsoft.com/office/drawing/2014/main" id="{F19483CB-2122-8AF6-8C61-987CE62CFA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B5F84F-76E5-4674-2012-FFE5571D2443}"/>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2710235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9A3B2-703A-5E8A-03EF-8697CDD581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5BA748-F9D1-A289-EFBC-1A0F8B6D0AF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C3219EB-BCC7-561B-B1B8-FC4DAD66651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14196D1-90D9-AC6D-0C06-392829272F6D}"/>
              </a:ext>
            </a:extLst>
          </p:cNvPr>
          <p:cNvSpPr>
            <a:spLocks noGrp="1"/>
          </p:cNvSpPr>
          <p:nvPr>
            <p:ph type="dt" sz="half" idx="10"/>
          </p:nvPr>
        </p:nvSpPr>
        <p:spPr/>
        <p:txBody>
          <a:bodyPr/>
          <a:lstStyle/>
          <a:p>
            <a:fld id="{20775B7E-693B-4734-9D38-96855399C350}" type="datetimeFigureOut">
              <a:rPr lang="en-US" smtClean="0"/>
              <a:t>1/31/24</a:t>
            </a:fld>
            <a:endParaRPr lang="en-US"/>
          </a:p>
        </p:txBody>
      </p:sp>
      <p:sp>
        <p:nvSpPr>
          <p:cNvPr id="6" name="Footer Placeholder 5">
            <a:extLst>
              <a:ext uri="{FF2B5EF4-FFF2-40B4-BE49-F238E27FC236}">
                <a16:creationId xmlns:a16="http://schemas.microsoft.com/office/drawing/2014/main" id="{A645C481-C80C-5E16-8A60-1A1B4A2A98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4390A9-FDD4-F147-0788-747114E56432}"/>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1128776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8A25C-F479-3DB3-988F-811E2196372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4EFA8D-588A-7979-AB03-71C6B484A8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496C5B-DED7-226A-D351-CAF52E2F70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1CC169-0A90-320E-4C22-FAED52E9EE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0199F5-54B0-7DD5-17F8-4F161052CE2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B73E584-72C9-ABF7-1EC5-69755211F2F5}"/>
              </a:ext>
            </a:extLst>
          </p:cNvPr>
          <p:cNvSpPr>
            <a:spLocks noGrp="1"/>
          </p:cNvSpPr>
          <p:nvPr>
            <p:ph type="dt" sz="half" idx="10"/>
          </p:nvPr>
        </p:nvSpPr>
        <p:spPr/>
        <p:txBody>
          <a:bodyPr/>
          <a:lstStyle/>
          <a:p>
            <a:fld id="{20775B7E-693B-4734-9D38-96855399C350}" type="datetimeFigureOut">
              <a:rPr lang="en-US" smtClean="0"/>
              <a:t>1/31/24</a:t>
            </a:fld>
            <a:endParaRPr lang="en-US"/>
          </a:p>
        </p:txBody>
      </p:sp>
      <p:sp>
        <p:nvSpPr>
          <p:cNvPr id="8" name="Footer Placeholder 7">
            <a:extLst>
              <a:ext uri="{FF2B5EF4-FFF2-40B4-BE49-F238E27FC236}">
                <a16:creationId xmlns:a16="http://schemas.microsoft.com/office/drawing/2014/main" id="{FA87FCF0-BCD0-FB51-8708-1FB27E7DEEC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B51748B-2B44-3228-DC24-477E3BBE138D}"/>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1284414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E4DA3-9202-52F4-7499-605186EBBD6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F4B9B34-E3E2-EDD4-A029-E46523CCA927}"/>
              </a:ext>
            </a:extLst>
          </p:cNvPr>
          <p:cNvSpPr>
            <a:spLocks noGrp="1"/>
          </p:cNvSpPr>
          <p:nvPr>
            <p:ph type="dt" sz="half" idx="10"/>
          </p:nvPr>
        </p:nvSpPr>
        <p:spPr/>
        <p:txBody>
          <a:bodyPr/>
          <a:lstStyle/>
          <a:p>
            <a:fld id="{20775B7E-693B-4734-9D38-96855399C350}" type="datetimeFigureOut">
              <a:rPr lang="en-US" smtClean="0"/>
              <a:t>1/31/24</a:t>
            </a:fld>
            <a:endParaRPr lang="en-US"/>
          </a:p>
        </p:txBody>
      </p:sp>
      <p:sp>
        <p:nvSpPr>
          <p:cNvPr id="4" name="Footer Placeholder 3">
            <a:extLst>
              <a:ext uri="{FF2B5EF4-FFF2-40B4-BE49-F238E27FC236}">
                <a16:creationId xmlns:a16="http://schemas.microsoft.com/office/drawing/2014/main" id="{F05EB00B-3628-E6AC-541F-1FDB829993C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97BFF3-3646-5594-7448-B880C6C6AEDE}"/>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12664266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592822" y="56524"/>
            <a:ext cx="10972800" cy="874654"/>
          </a:xfrm>
          <a:prstGeom prst="rect">
            <a:avLst/>
          </a:prstGeom>
        </p:spPr>
        <p:txBody>
          <a:bodyPr vert="horz" lIns="91440" tIns="45720" rIns="91440" bIns="45720" rtlCol="0" anchor="ctr">
            <a:normAutofit/>
          </a:bodyPr>
          <a:lstStyle/>
          <a:p>
            <a:r>
              <a:rPr lang="en-US"/>
              <a:t>Click to edit Master title style</a:t>
            </a:r>
          </a:p>
        </p:txBody>
      </p:sp>
      <p:sp>
        <p:nvSpPr>
          <p:cNvPr id="8" name="Rectangle 7">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3192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191103-BA53-5F24-69D2-13247F2C20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AFF2BB6-0170-3C0E-560D-96BE75EBC4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E5E6C5-F384-1261-4FDF-F2C7C7C345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775B7E-693B-4734-9D38-96855399C350}" type="datetimeFigureOut">
              <a:rPr lang="en-US" smtClean="0"/>
              <a:t>1/31/24</a:t>
            </a:fld>
            <a:endParaRPr lang="en-US"/>
          </a:p>
        </p:txBody>
      </p:sp>
      <p:sp>
        <p:nvSpPr>
          <p:cNvPr id="5" name="Footer Placeholder 4">
            <a:extLst>
              <a:ext uri="{FF2B5EF4-FFF2-40B4-BE49-F238E27FC236}">
                <a16:creationId xmlns:a16="http://schemas.microsoft.com/office/drawing/2014/main" id="{8ECDD31F-80C3-F2D7-C589-03C67606C9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88D1A0A-9249-92C8-BB92-1A0C1314BA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836F90-904F-4C1D-BF83-E383ED339BC7}" type="slidenum">
              <a:rPr lang="en-US" smtClean="0"/>
              <a:t>‹#›</a:t>
            </a:fld>
            <a:endParaRPr lang="en-US"/>
          </a:p>
        </p:txBody>
      </p:sp>
    </p:spTree>
    <p:extLst>
      <p:ext uri="{BB962C8B-B14F-4D97-AF65-F5344CB8AC3E}">
        <p14:creationId xmlns:p14="http://schemas.microsoft.com/office/powerpoint/2010/main" val="2746229922"/>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madelyn.m.goskoski@mass.gov"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Elaine.Gabovitch@mass.gov"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23144" y="2191589"/>
            <a:ext cx="8370536" cy="3623584"/>
          </a:xfrm>
        </p:spPr>
        <p:txBody>
          <a:bodyPr>
            <a:noAutofit/>
          </a:bodyPr>
          <a:lstStyle/>
          <a:p>
            <a:r>
              <a:rPr lang="en-US" sz="3600" dirty="0">
                <a:solidFill>
                  <a:schemeClr val="bg1"/>
                </a:solidFill>
                <a:cs typeface="Arial"/>
              </a:rPr>
              <a:t>DPH PANDAS/PANS Advisory Council</a:t>
            </a:r>
            <a:br>
              <a:rPr lang="en-US" sz="3600" dirty="0">
                <a:cs typeface="Arial" panose="020B0604020202020204" pitchFamily="34" charset="0"/>
              </a:rPr>
            </a:br>
            <a:br>
              <a:rPr lang="en-US" sz="3200" dirty="0">
                <a:cs typeface="Arial" panose="020B0604020202020204" pitchFamily="34" charset="0"/>
              </a:rPr>
            </a:br>
            <a:br>
              <a:rPr lang="en-US" sz="3200" dirty="0">
                <a:cs typeface="Arial" panose="020B0604020202020204" pitchFamily="34" charset="0"/>
              </a:rPr>
            </a:br>
            <a:r>
              <a:rPr lang="en-US" sz="3200" dirty="0">
                <a:solidFill>
                  <a:schemeClr val="bg1"/>
                </a:solidFill>
                <a:cs typeface="Arial"/>
              </a:rPr>
              <a:t>November 8, 2023</a:t>
            </a:r>
            <a:br>
              <a:rPr lang="en-US" sz="3200" dirty="0">
                <a:cs typeface="Arial" panose="020B0604020202020204" pitchFamily="34" charset="0"/>
              </a:rPr>
            </a:br>
            <a:r>
              <a:rPr lang="en-US" sz="3200" dirty="0">
                <a:solidFill>
                  <a:schemeClr val="bg1"/>
                </a:solidFill>
                <a:cs typeface="Arial"/>
              </a:rPr>
              <a:t>4:00 – 6:00 PM</a:t>
            </a:r>
            <a:br>
              <a:rPr lang="en-US" sz="3200" dirty="0">
                <a:cs typeface="Arial" panose="020B0604020202020204" pitchFamily="34" charset="0"/>
              </a:rPr>
            </a:br>
            <a:br>
              <a:rPr lang="en-US" sz="3200" dirty="0">
                <a:cs typeface="Arial" panose="020B0604020202020204" pitchFamily="34" charset="0"/>
              </a:rPr>
            </a:br>
            <a:r>
              <a:rPr lang="en-US" sz="3200" i="1" dirty="0">
                <a:solidFill>
                  <a:srgbClr val="FFFF00"/>
                </a:solidFill>
                <a:cs typeface="Arial"/>
              </a:rPr>
              <a:t>Please stand by. The meeting will begin shortly. </a:t>
            </a:r>
            <a:endParaRPr lang="en-US" sz="3600" i="1" dirty="0">
              <a:solidFill>
                <a:srgbClr val="FFFF00"/>
              </a:solidFill>
              <a:cs typeface="Arial" panose="020B0604020202020204" pitchFamily="34" charset="0"/>
            </a:endParaRPr>
          </a:p>
        </p:txBody>
      </p:sp>
      <p:sp>
        <p:nvSpPr>
          <p:cNvPr id="3" name="Title 1">
            <a:extLst>
              <a:ext uri="{C183D7F6-B498-43B3-948B-1728B52AA6E4}">
                <adec:decorative xmlns:adec="http://schemas.microsoft.com/office/drawing/2017/decorative" val="1"/>
              </a:ext>
            </a:extLst>
          </p:cNvPr>
          <p:cNvSpPr txBox="1">
            <a:spLocks/>
          </p:cNvSpPr>
          <p:nvPr/>
        </p:nvSpPr>
        <p:spPr>
          <a:xfrm>
            <a:off x="601132" y="3979342"/>
            <a:ext cx="7842223" cy="253365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pPr algn="l"/>
            <a:endParaRPr lang="en-US" altLang="en-US" sz="2000" b="0" dirty="0">
              <a:solidFill>
                <a:schemeClr val="bg1"/>
              </a:solidFill>
              <a:latin typeface="+mn-lt"/>
              <a:cs typeface="Arial" panose="020B0604020202020204" pitchFamily="34" charset="0"/>
            </a:endParaRPr>
          </a:p>
        </p:txBody>
      </p:sp>
    </p:spTree>
    <p:extLst>
      <p:ext uri="{BB962C8B-B14F-4D97-AF65-F5344CB8AC3E}">
        <p14:creationId xmlns:p14="http://schemas.microsoft.com/office/powerpoint/2010/main" val="1642002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D7F1F-B3F6-C717-30E7-50B0B872139C}"/>
              </a:ext>
            </a:extLst>
          </p:cNvPr>
          <p:cNvSpPr>
            <a:spLocks noGrp="1"/>
          </p:cNvSpPr>
          <p:nvPr>
            <p:ph type="title"/>
          </p:nvPr>
        </p:nvSpPr>
        <p:spPr/>
        <p:txBody>
          <a:bodyPr>
            <a:normAutofit/>
          </a:bodyPr>
          <a:lstStyle/>
          <a:p>
            <a:r>
              <a:rPr lang="en-US" dirty="0">
                <a:solidFill>
                  <a:schemeClr val="bg1"/>
                </a:solidFill>
                <a:cs typeface="Calibri"/>
              </a:rPr>
              <a:t>Discussion: Guest Speaker Questions</a:t>
            </a:r>
            <a:endParaRPr lang="en-US" sz="3600" dirty="0">
              <a:solidFill>
                <a:schemeClr val="bg1"/>
              </a:solidFill>
              <a:cs typeface="Calibri"/>
            </a:endParaRPr>
          </a:p>
        </p:txBody>
      </p:sp>
      <p:sp>
        <p:nvSpPr>
          <p:cNvPr id="4" name="Slide Number Placeholder 3">
            <a:extLst>
              <a:ext uri="{FF2B5EF4-FFF2-40B4-BE49-F238E27FC236}">
                <a16:creationId xmlns:a16="http://schemas.microsoft.com/office/drawing/2014/main" id="{DDF46CD1-4639-6764-C8AE-FCD2BF3745FB}"/>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10</a:t>
            </a:fld>
            <a:endParaRPr lang="en-US" dirty="0">
              <a:solidFill>
                <a:srgbClr val="464646">
                  <a:lumMod val="40000"/>
                  <a:lumOff val="60000"/>
                </a:srgbClr>
              </a:solidFill>
            </a:endParaRPr>
          </a:p>
        </p:txBody>
      </p:sp>
      <p:sp>
        <p:nvSpPr>
          <p:cNvPr id="7" name="Content Placeholder 6">
            <a:extLst>
              <a:ext uri="{FF2B5EF4-FFF2-40B4-BE49-F238E27FC236}">
                <a16:creationId xmlns:a16="http://schemas.microsoft.com/office/drawing/2014/main" id="{F021E353-8D68-2504-C32C-CBE8697CC406}"/>
              </a:ext>
            </a:extLst>
          </p:cNvPr>
          <p:cNvSpPr>
            <a:spLocks noGrp="1"/>
          </p:cNvSpPr>
          <p:nvPr>
            <p:ph idx="1"/>
          </p:nvPr>
        </p:nvSpPr>
        <p:spPr/>
        <p:txBody>
          <a:bodyPr vert="horz" lIns="91440" tIns="45720" rIns="91440" bIns="45720" rtlCol="0" anchor="t">
            <a:normAutofit/>
          </a:bodyPr>
          <a:lstStyle/>
          <a:p>
            <a:pPr marL="0" indent="0">
              <a:buNone/>
            </a:pPr>
            <a:endParaRPr lang="en-US" dirty="0">
              <a:cs typeface="Calibri"/>
            </a:endParaRPr>
          </a:p>
          <a:p>
            <a:pPr lvl="1"/>
            <a:endParaRPr lang="en-US" sz="1100" dirty="0">
              <a:cs typeface="Calibri"/>
            </a:endParaRPr>
          </a:p>
          <a:p>
            <a:pPr lvl="1"/>
            <a:endParaRPr lang="en-US" sz="1100" dirty="0">
              <a:cs typeface="Calibri"/>
            </a:endParaRPr>
          </a:p>
        </p:txBody>
      </p:sp>
      <p:sp>
        <p:nvSpPr>
          <p:cNvPr id="5" name="TextBox 4">
            <a:extLst>
              <a:ext uri="{FF2B5EF4-FFF2-40B4-BE49-F238E27FC236}">
                <a16:creationId xmlns:a16="http://schemas.microsoft.com/office/drawing/2014/main" id="{9E271C18-DD99-9437-7D71-14674C47792E}"/>
              </a:ext>
            </a:extLst>
          </p:cNvPr>
          <p:cNvSpPr txBox="1"/>
          <p:nvPr/>
        </p:nvSpPr>
        <p:spPr>
          <a:xfrm>
            <a:off x="546434" y="1229508"/>
            <a:ext cx="5318961" cy="526297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0"/>
            <a:r>
              <a:rPr lang="en-US" sz="2200" b="1" baseline="0" dirty="0">
                <a:solidFill>
                  <a:srgbClr val="0070C0"/>
                </a:solidFill>
                <a:latin typeface="Calibri"/>
                <a:ea typeface="Arial"/>
                <a:cs typeface="Arial"/>
              </a:rPr>
              <a:t>Please provide the following general information </a:t>
            </a:r>
            <a:r>
              <a:rPr lang="en-US" sz="2200" b="1" u="sng" baseline="0" dirty="0">
                <a:solidFill>
                  <a:srgbClr val="0070C0"/>
                </a:solidFill>
                <a:latin typeface="Calibri"/>
                <a:ea typeface="Arial"/>
                <a:cs typeface="Arial"/>
              </a:rPr>
              <a:t>about your agency </a:t>
            </a:r>
            <a:r>
              <a:rPr lang="en-US" sz="2200" b="1" baseline="0" dirty="0">
                <a:solidFill>
                  <a:srgbClr val="0070C0"/>
                </a:solidFill>
                <a:latin typeface="Calibri"/>
                <a:ea typeface="Arial"/>
                <a:cs typeface="Arial"/>
              </a:rPr>
              <a:t>as well as specific data </a:t>
            </a:r>
            <a:r>
              <a:rPr lang="en-US" sz="2200" b="1" u="sng" baseline="0" dirty="0">
                <a:solidFill>
                  <a:srgbClr val="0070C0"/>
                </a:solidFill>
                <a:latin typeface="Calibri"/>
                <a:ea typeface="Arial"/>
                <a:cs typeface="Arial"/>
              </a:rPr>
              <a:t>about PANS and PANDAS</a:t>
            </a:r>
            <a:r>
              <a:rPr lang="en-US" sz="2200" b="1" baseline="0" dirty="0">
                <a:solidFill>
                  <a:srgbClr val="0070C0"/>
                </a:solidFill>
                <a:latin typeface="Calibri"/>
                <a:ea typeface="Arial"/>
                <a:cs typeface="Arial"/>
              </a:rPr>
              <a:t>: </a:t>
            </a:r>
          </a:p>
          <a:p>
            <a:pPr marL="342900" indent="-342900" rtl="0">
              <a:buFont typeface="Arial"/>
              <a:buChar char="•"/>
            </a:pPr>
            <a:r>
              <a:rPr lang="en-US" sz="2200" b="0" baseline="0" dirty="0">
                <a:solidFill>
                  <a:srgbClr val="000000"/>
                </a:solidFill>
                <a:latin typeface="Calibri"/>
                <a:ea typeface="Arial"/>
                <a:cs typeface="Arial"/>
              </a:rPr>
              <a:t>Brief agency description</a:t>
            </a:r>
            <a:endParaRPr lang="en-US" sz="2200" dirty="0">
              <a:cs typeface="Calibri"/>
            </a:endParaRPr>
          </a:p>
          <a:p>
            <a:pPr marL="342900" indent="-342900" rtl="0">
              <a:buFont typeface="Arial"/>
              <a:buChar char="•"/>
            </a:pPr>
            <a:r>
              <a:rPr lang="en-US" sz="2200" b="0" baseline="0" dirty="0">
                <a:solidFill>
                  <a:srgbClr val="000000"/>
                </a:solidFill>
                <a:latin typeface="Calibri"/>
                <a:ea typeface="Arial"/>
                <a:cs typeface="Arial"/>
              </a:rPr>
              <a:t>Overview of program and services</a:t>
            </a:r>
            <a:r>
              <a:rPr lang="en-US" sz="2200" b="1" dirty="0">
                <a:solidFill>
                  <a:srgbClr val="000000"/>
                </a:solidFill>
                <a:latin typeface="Calibri"/>
                <a:ea typeface="Arial"/>
                <a:cs typeface="Arial"/>
              </a:rPr>
              <a:t>​</a:t>
            </a:r>
          </a:p>
          <a:p>
            <a:pPr marL="342900" indent="-342900" rtl="0">
              <a:buFont typeface="Arial"/>
              <a:buChar char="•"/>
            </a:pPr>
            <a:r>
              <a:rPr lang="en-US" sz="2200" b="0" baseline="0" dirty="0">
                <a:solidFill>
                  <a:srgbClr val="000000"/>
                </a:solidFill>
                <a:latin typeface="Calibri"/>
                <a:ea typeface="Arial"/>
                <a:cs typeface="Arial"/>
              </a:rPr>
              <a:t>Eligibility </a:t>
            </a:r>
            <a:r>
              <a:rPr lang="en-US" sz="2200" b="1" dirty="0">
                <a:solidFill>
                  <a:srgbClr val="000000"/>
                </a:solidFill>
                <a:latin typeface="Calibri"/>
                <a:ea typeface="Arial"/>
                <a:cs typeface="Arial"/>
              </a:rPr>
              <a:t>​</a:t>
            </a:r>
          </a:p>
          <a:p>
            <a:pPr marL="342900" indent="-342900">
              <a:buFont typeface="Arial"/>
              <a:buChar char="•"/>
            </a:pPr>
            <a:r>
              <a:rPr lang="en-US" sz="2000" dirty="0">
                <a:solidFill>
                  <a:srgbClr val="000000"/>
                </a:solidFill>
                <a:ea typeface="Arial"/>
                <a:cs typeface="Arial"/>
              </a:rPr>
              <a:t>Data, statistics, and incidence related to PANS</a:t>
            </a:r>
            <a:r>
              <a:rPr lang="en-US" sz="2000" b="1" dirty="0">
                <a:solidFill>
                  <a:srgbClr val="000000"/>
                </a:solidFill>
                <a:ea typeface="Arial"/>
                <a:cs typeface="Arial"/>
              </a:rPr>
              <a:t>​ and </a:t>
            </a:r>
            <a:r>
              <a:rPr lang="en-US" sz="2000" dirty="0">
                <a:solidFill>
                  <a:srgbClr val="000000"/>
                </a:solidFill>
                <a:ea typeface="Arial"/>
                <a:cs typeface="Arial"/>
              </a:rPr>
              <a:t>PANDAS</a:t>
            </a:r>
            <a:endParaRPr lang="en-US" sz="2000" b="1" dirty="0">
              <a:solidFill>
                <a:srgbClr val="000000"/>
              </a:solidFill>
              <a:ea typeface="Arial"/>
              <a:cs typeface="Arial"/>
            </a:endParaRPr>
          </a:p>
          <a:p>
            <a:pPr marL="342900" indent="-342900" rtl="0">
              <a:buFont typeface="Arial"/>
              <a:buChar char="•"/>
            </a:pPr>
            <a:r>
              <a:rPr lang="en-US" sz="2200" b="0" baseline="0" dirty="0">
                <a:solidFill>
                  <a:srgbClr val="000000"/>
                </a:solidFill>
                <a:latin typeface="Calibri"/>
                <a:ea typeface="Arial"/>
                <a:cs typeface="Arial"/>
              </a:rPr>
              <a:t>Case management and training </a:t>
            </a:r>
            <a:r>
              <a:rPr lang="en-US" sz="2200" b="1" dirty="0">
                <a:solidFill>
                  <a:srgbClr val="000000"/>
                </a:solidFill>
                <a:latin typeface="Calibri"/>
                <a:ea typeface="Arial"/>
                <a:cs typeface="Arial"/>
              </a:rPr>
              <a:t>​</a:t>
            </a:r>
          </a:p>
          <a:p>
            <a:pPr marL="342900" indent="-342900" rtl="0">
              <a:buFont typeface="Arial"/>
              <a:buChar char="•"/>
            </a:pPr>
            <a:r>
              <a:rPr lang="en-US" sz="2200" b="0" baseline="0" dirty="0">
                <a:solidFill>
                  <a:srgbClr val="000000"/>
                </a:solidFill>
                <a:latin typeface="Calibri"/>
                <a:ea typeface="Arial"/>
                <a:cs typeface="Arial"/>
              </a:rPr>
              <a:t>Recent family support efforts </a:t>
            </a:r>
            <a:r>
              <a:rPr lang="en-US" sz="2200" b="1" dirty="0">
                <a:solidFill>
                  <a:srgbClr val="000000"/>
                </a:solidFill>
                <a:latin typeface="Calibri"/>
                <a:ea typeface="Arial"/>
                <a:cs typeface="Arial"/>
              </a:rPr>
              <a:t>​</a:t>
            </a:r>
          </a:p>
          <a:p>
            <a:pPr marL="342900" indent="-342900" rtl="0">
              <a:buFont typeface="Arial"/>
              <a:buChar char="•"/>
            </a:pPr>
            <a:r>
              <a:rPr lang="en-US" sz="2200" b="0" baseline="0" dirty="0">
                <a:solidFill>
                  <a:srgbClr val="000000"/>
                </a:solidFill>
                <a:latin typeface="Calibri"/>
                <a:ea typeface="Arial"/>
                <a:cs typeface="Arial"/>
              </a:rPr>
              <a:t>Funding</a:t>
            </a:r>
            <a:r>
              <a:rPr lang="en-US" sz="2200" b="1" dirty="0">
                <a:solidFill>
                  <a:srgbClr val="000000"/>
                </a:solidFill>
                <a:latin typeface="Calibri"/>
                <a:ea typeface="Arial"/>
                <a:cs typeface="Arial"/>
              </a:rPr>
              <a:t>​</a:t>
            </a:r>
          </a:p>
          <a:p>
            <a:pPr marL="342900" indent="-342900" rtl="0">
              <a:buFont typeface="Arial"/>
              <a:buChar char="•"/>
            </a:pPr>
            <a:r>
              <a:rPr lang="en-US" sz="2200" b="0" baseline="0" dirty="0">
                <a:solidFill>
                  <a:srgbClr val="000000"/>
                </a:solidFill>
                <a:latin typeface="Calibri"/>
                <a:ea typeface="Arial"/>
                <a:cs typeface="Arial"/>
              </a:rPr>
              <a:t>Gaps and challenges </a:t>
            </a:r>
            <a:r>
              <a:rPr lang="en-US" sz="2200" b="1" dirty="0">
                <a:solidFill>
                  <a:srgbClr val="000000"/>
                </a:solidFill>
                <a:latin typeface="Calibri"/>
                <a:ea typeface="Arial"/>
                <a:cs typeface="Arial"/>
              </a:rPr>
              <a:t>​</a:t>
            </a:r>
          </a:p>
          <a:p>
            <a:pPr marL="342900" indent="-342900">
              <a:buFont typeface="Arial"/>
              <a:buChar char="•"/>
            </a:pPr>
            <a:r>
              <a:rPr lang="en-US" sz="2200" b="0" baseline="0" dirty="0">
                <a:solidFill>
                  <a:srgbClr val="000000"/>
                </a:solidFill>
                <a:latin typeface="Calibri"/>
                <a:ea typeface="Arial"/>
                <a:cs typeface="Arial"/>
              </a:rPr>
              <a:t>Future goals and initiatives</a:t>
            </a:r>
          </a:p>
          <a:p>
            <a:endParaRPr lang="en-US" sz="2200" dirty="0">
              <a:solidFill>
                <a:srgbClr val="000000"/>
              </a:solidFill>
              <a:latin typeface="Calibri"/>
              <a:ea typeface="Arial"/>
              <a:cs typeface="Arial"/>
            </a:endParaRPr>
          </a:p>
          <a:p>
            <a:pPr marL="342900" indent="-342900" rtl="0">
              <a:buFont typeface="Arial"/>
              <a:buChar char="•"/>
            </a:pPr>
            <a:endParaRPr lang="en-US" sz="2400" dirty="0">
              <a:cs typeface="Calibri"/>
            </a:endParaRPr>
          </a:p>
        </p:txBody>
      </p:sp>
      <p:sp>
        <p:nvSpPr>
          <p:cNvPr id="6" name="TextBox 5">
            <a:extLst>
              <a:ext uri="{FF2B5EF4-FFF2-40B4-BE49-F238E27FC236}">
                <a16:creationId xmlns:a16="http://schemas.microsoft.com/office/drawing/2014/main" id="{50B30477-DD89-8BFC-B972-55A1ED9559B6}"/>
              </a:ext>
            </a:extLst>
          </p:cNvPr>
          <p:cNvSpPr txBox="1"/>
          <p:nvPr/>
        </p:nvSpPr>
        <p:spPr>
          <a:xfrm>
            <a:off x="5865395" y="1138679"/>
            <a:ext cx="6271459" cy="517064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b="1" dirty="0">
                <a:solidFill>
                  <a:srgbClr val="000000"/>
                </a:solidFill>
                <a:ea typeface="Arial"/>
                <a:cs typeface="Arial"/>
              </a:rPr>
              <a:t>In addition:</a:t>
            </a:r>
          </a:p>
          <a:p>
            <a:pPr marL="342900" indent="-342900">
              <a:buFont typeface="Arial"/>
              <a:buChar char="•"/>
            </a:pPr>
            <a:r>
              <a:rPr lang="en-US" sz="2200" dirty="0">
                <a:solidFill>
                  <a:srgbClr val="000000"/>
                </a:solidFill>
                <a:ea typeface="Arial"/>
                <a:cs typeface="Arial"/>
              </a:rPr>
              <a:t>What </a:t>
            </a:r>
            <a:r>
              <a:rPr lang="en-US" sz="2200" b="1" dirty="0">
                <a:solidFill>
                  <a:srgbClr val="0070C0"/>
                </a:solidFill>
                <a:ea typeface="Arial"/>
                <a:cs typeface="Arial"/>
              </a:rPr>
              <a:t>experience/exposure </a:t>
            </a:r>
            <a:r>
              <a:rPr lang="en-US" sz="2200" dirty="0">
                <a:solidFill>
                  <a:srgbClr val="000000"/>
                </a:solidFill>
                <a:ea typeface="Arial"/>
                <a:cs typeface="Arial"/>
              </a:rPr>
              <a:t>do you/your organizations have to PANS and PANDAS?</a:t>
            </a:r>
            <a:r>
              <a:rPr lang="en-US" sz="2200" b="1" dirty="0">
                <a:solidFill>
                  <a:srgbClr val="000000"/>
                </a:solidFill>
                <a:ea typeface="Arial"/>
                <a:cs typeface="Arial"/>
              </a:rPr>
              <a:t>​</a:t>
            </a:r>
          </a:p>
          <a:p>
            <a:pPr marL="342900" indent="-342900">
              <a:buFont typeface="Arial"/>
              <a:buChar char="•"/>
            </a:pPr>
            <a:r>
              <a:rPr lang="en-US" sz="2200" dirty="0">
                <a:solidFill>
                  <a:srgbClr val="000000"/>
                </a:solidFill>
                <a:ea typeface="Arial"/>
                <a:cs typeface="Arial"/>
              </a:rPr>
              <a:t>What </a:t>
            </a:r>
            <a:r>
              <a:rPr lang="en-US" sz="2200" b="1" dirty="0">
                <a:solidFill>
                  <a:srgbClr val="0070C0"/>
                </a:solidFill>
                <a:ea typeface="Arial"/>
                <a:cs typeface="Arial"/>
              </a:rPr>
              <a:t>knowledge or understanding </a:t>
            </a:r>
            <a:r>
              <a:rPr lang="en-US" sz="2200" dirty="0">
                <a:solidFill>
                  <a:srgbClr val="000000"/>
                </a:solidFill>
                <a:ea typeface="Arial"/>
                <a:cs typeface="Arial"/>
              </a:rPr>
              <a:t>do your staff and/or organization have about these illnesses?</a:t>
            </a:r>
            <a:r>
              <a:rPr lang="en-US" sz="2200" b="1" dirty="0">
                <a:solidFill>
                  <a:srgbClr val="000000"/>
                </a:solidFill>
                <a:ea typeface="Arial"/>
                <a:cs typeface="Arial"/>
              </a:rPr>
              <a:t>​</a:t>
            </a:r>
          </a:p>
          <a:p>
            <a:pPr marL="342900" lvl="0" indent="-342900">
              <a:buFont typeface="Arial"/>
              <a:buChar char="•"/>
            </a:pPr>
            <a:r>
              <a:rPr lang="en-US" sz="2200" b="0" baseline="0" dirty="0">
                <a:solidFill>
                  <a:srgbClr val="000000"/>
                </a:solidFill>
                <a:latin typeface="Calibri"/>
                <a:ea typeface="Arial"/>
                <a:cs typeface="Arial"/>
              </a:rPr>
              <a:t>What </a:t>
            </a:r>
            <a:r>
              <a:rPr lang="en-US" sz="2200" b="1" baseline="0" dirty="0">
                <a:solidFill>
                  <a:srgbClr val="0070C0"/>
                </a:solidFill>
                <a:latin typeface="Calibri"/>
                <a:ea typeface="Arial"/>
                <a:cs typeface="Arial"/>
              </a:rPr>
              <a:t>professional development including </a:t>
            </a:r>
            <a:r>
              <a:rPr lang="en-US" sz="2200" b="1" dirty="0">
                <a:solidFill>
                  <a:srgbClr val="0070C0"/>
                </a:solidFill>
                <a:ea typeface="Arial"/>
                <a:cs typeface="Arial"/>
              </a:rPr>
              <a:t>training and informational resources </a:t>
            </a:r>
            <a:r>
              <a:rPr lang="en-US" sz="2200" dirty="0">
                <a:solidFill>
                  <a:srgbClr val="000000"/>
                </a:solidFill>
                <a:ea typeface="Arial"/>
                <a:cs typeface="Arial"/>
              </a:rPr>
              <a:t>have </a:t>
            </a:r>
            <a:r>
              <a:rPr lang="en-US" sz="2200" b="0" baseline="0" dirty="0">
                <a:solidFill>
                  <a:srgbClr val="000000"/>
                </a:solidFill>
                <a:latin typeface="Calibri"/>
                <a:ea typeface="Arial"/>
                <a:cs typeface="Arial"/>
              </a:rPr>
              <a:t>you and your staff had related to PANS and PANDAS?</a:t>
            </a:r>
            <a:r>
              <a:rPr lang="en-US" sz="2200" b="1" dirty="0">
                <a:solidFill>
                  <a:srgbClr val="000000"/>
                </a:solidFill>
                <a:latin typeface="Calibri"/>
                <a:ea typeface="Arial"/>
                <a:cs typeface="Arial"/>
              </a:rPr>
              <a:t>​</a:t>
            </a:r>
            <a:endParaRPr lang="en-US" dirty="0">
              <a:cs typeface="Calibri"/>
            </a:endParaRPr>
          </a:p>
          <a:p>
            <a:pPr marL="342900" lvl="0" indent="-342900">
              <a:buFont typeface="Arial"/>
              <a:buChar char="•"/>
            </a:pPr>
            <a:r>
              <a:rPr lang="en-US" sz="2200" b="0" baseline="0" dirty="0">
                <a:solidFill>
                  <a:srgbClr val="000000"/>
                </a:solidFill>
                <a:latin typeface="Calibri"/>
                <a:ea typeface="Arial"/>
                <a:cs typeface="Arial"/>
              </a:rPr>
              <a:t>What </a:t>
            </a:r>
            <a:r>
              <a:rPr lang="en-US" sz="2200" b="1" baseline="0" dirty="0">
                <a:solidFill>
                  <a:srgbClr val="0070C0"/>
                </a:solidFill>
                <a:latin typeface="Calibri"/>
                <a:ea typeface="Arial"/>
                <a:cs typeface="Arial"/>
              </a:rPr>
              <a:t>additional trainings </a:t>
            </a:r>
            <a:r>
              <a:rPr lang="en-US" sz="2200" b="1" dirty="0">
                <a:solidFill>
                  <a:srgbClr val="0070C0"/>
                </a:solidFill>
                <a:ea typeface="Arial"/>
                <a:cs typeface="Arial"/>
              </a:rPr>
              <a:t>or resources </a:t>
            </a:r>
            <a:r>
              <a:rPr lang="en-US" sz="2200" dirty="0">
                <a:solidFill>
                  <a:srgbClr val="000000"/>
                </a:solidFill>
                <a:ea typeface="Arial"/>
                <a:cs typeface="Arial"/>
              </a:rPr>
              <a:t>do </a:t>
            </a:r>
            <a:r>
              <a:rPr lang="en-US" sz="2200" b="0" baseline="0" dirty="0">
                <a:solidFill>
                  <a:srgbClr val="000000"/>
                </a:solidFill>
                <a:latin typeface="Calibri"/>
                <a:ea typeface="Arial"/>
                <a:cs typeface="Arial"/>
              </a:rPr>
              <a:t>you need to </a:t>
            </a:r>
            <a:r>
              <a:rPr lang="en-US" sz="2200" b="0" baseline="0">
                <a:solidFill>
                  <a:srgbClr val="000000"/>
                </a:solidFill>
                <a:latin typeface="Calibri"/>
                <a:ea typeface="Arial"/>
                <a:cs typeface="Arial"/>
              </a:rPr>
              <a:t>understand </a:t>
            </a:r>
            <a:r>
              <a:rPr lang="en-US" sz="2200">
                <a:solidFill>
                  <a:srgbClr val="000000"/>
                </a:solidFill>
                <a:latin typeface="Calibri"/>
                <a:ea typeface="Arial"/>
                <a:cs typeface="Arial"/>
              </a:rPr>
              <a:t>PANS and PANDAS</a:t>
            </a:r>
            <a:r>
              <a:rPr lang="en-US" sz="2200" b="0" baseline="0">
                <a:solidFill>
                  <a:srgbClr val="000000"/>
                </a:solidFill>
                <a:latin typeface="Calibri"/>
                <a:ea typeface="Arial"/>
                <a:cs typeface="Arial"/>
              </a:rPr>
              <a:t> </a:t>
            </a:r>
            <a:r>
              <a:rPr lang="en-US" sz="2200" b="0" baseline="0" dirty="0">
                <a:solidFill>
                  <a:srgbClr val="000000"/>
                </a:solidFill>
                <a:latin typeface="Calibri"/>
                <a:ea typeface="Arial"/>
                <a:cs typeface="Arial"/>
              </a:rPr>
              <a:t>better?</a:t>
            </a:r>
            <a:r>
              <a:rPr lang="en-US" sz="2200" b="1" dirty="0">
                <a:solidFill>
                  <a:srgbClr val="000000"/>
                </a:solidFill>
                <a:latin typeface="Calibri"/>
                <a:ea typeface="Arial"/>
                <a:cs typeface="Arial"/>
              </a:rPr>
              <a:t>​</a:t>
            </a:r>
          </a:p>
          <a:p>
            <a:pPr marL="342900" lvl="0" indent="-342900" rtl="0">
              <a:buFont typeface="Arial"/>
              <a:buChar char="•"/>
            </a:pPr>
            <a:r>
              <a:rPr lang="en-US" sz="2200" b="0" baseline="0" dirty="0">
                <a:solidFill>
                  <a:srgbClr val="000000"/>
                </a:solidFill>
                <a:latin typeface="Calibri"/>
                <a:ea typeface="Arial"/>
                <a:cs typeface="Arial"/>
              </a:rPr>
              <a:t>What kind of </a:t>
            </a:r>
            <a:r>
              <a:rPr lang="en-US" sz="2200" b="1" baseline="0" dirty="0">
                <a:solidFill>
                  <a:srgbClr val="0070C0"/>
                </a:solidFill>
                <a:latin typeface="Calibri"/>
                <a:ea typeface="Arial"/>
                <a:cs typeface="Arial"/>
              </a:rPr>
              <a:t>barriers</a:t>
            </a:r>
            <a:r>
              <a:rPr lang="en-US" sz="2200" b="0" baseline="0" dirty="0">
                <a:solidFill>
                  <a:srgbClr val="0070C0"/>
                </a:solidFill>
                <a:latin typeface="Calibri"/>
                <a:ea typeface="Arial"/>
                <a:cs typeface="Arial"/>
              </a:rPr>
              <a:t> </a:t>
            </a:r>
            <a:r>
              <a:rPr lang="en-US" sz="2200" b="0" baseline="0" dirty="0">
                <a:solidFill>
                  <a:srgbClr val="000000"/>
                </a:solidFill>
                <a:latin typeface="Calibri"/>
                <a:ea typeface="Arial"/>
                <a:cs typeface="Arial"/>
              </a:rPr>
              <a:t>do you experience when working with children &amp; youth with PANS and PANDAS and their families?</a:t>
            </a:r>
          </a:p>
          <a:p>
            <a:pPr marL="342900" lvl="0" indent="-342900" rtl="0">
              <a:buFont typeface="Arial"/>
              <a:buChar char="•"/>
            </a:pPr>
            <a:r>
              <a:rPr lang="en-US" sz="2200" dirty="0">
                <a:solidFill>
                  <a:srgbClr val="000000"/>
                </a:solidFill>
                <a:latin typeface="Calibri"/>
                <a:cs typeface="Arial"/>
              </a:rPr>
              <a:t>What are your </a:t>
            </a:r>
            <a:r>
              <a:rPr lang="en-US" sz="2200" b="1" dirty="0">
                <a:solidFill>
                  <a:srgbClr val="0070C0"/>
                </a:solidFill>
                <a:latin typeface="Calibri"/>
                <a:cs typeface="Arial"/>
              </a:rPr>
              <a:t>hopes and goals for the quality of life and well-being</a:t>
            </a:r>
            <a:r>
              <a:rPr lang="en-US" sz="2200" dirty="0">
                <a:solidFill>
                  <a:srgbClr val="0070C0"/>
                </a:solidFill>
                <a:latin typeface="Calibri"/>
                <a:cs typeface="Arial"/>
              </a:rPr>
              <a:t> </a:t>
            </a:r>
            <a:r>
              <a:rPr lang="en-US" sz="2200" dirty="0">
                <a:solidFill>
                  <a:srgbClr val="000000"/>
                </a:solidFill>
                <a:latin typeface="Calibri"/>
                <a:cs typeface="Arial"/>
              </a:rPr>
              <a:t>of this community?</a:t>
            </a:r>
            <a:endParaRPr lang="en-US" sz="2000" dirty="0">
              <a:cs typeface="Calibri"/>
            </a:endParaRPr>
          </a:p>
        </p:txBody>
      </p:sp>
    </p:spTree>
    <p:extLst>
      <p:ext uri="{BB962C8B-B14F-4D97-AF65-F5344CB8AC3E}">
        <p14:creationId xmlns:p14="http://schemas.microsoft.com/office/powerpoint/2010/main" val="8746827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92381-2FD3-4DD5-BBC9-0944AB891E8D}"/>
              </a:ext>
            </a:extLst>
          </p:cNvPr>
          <p:cNvSpPr>
            <a:spLocks noGrp="1"/>
          </p:cNvSpPr>
          <p:nvPr>
            <p:ph type="title"/>
          </p:nvPr>
        </p:nvSpPr>
        <p:spPr/>
        <p:txBody>
          <a:bodyPr/>
          <a:lstStyle/>
          <a:p>
            <a:r>
              <a:rPr lang="en-US" dirty="0">
                <a:solidFill>
                  <a:schemeClr val="bg1"/>
                </a:solidFill>
              </a:rPr>
              <a:t>Next Steps</a:t>
            </a:r>
          </a:p>
        </p:txBody>
      </p:sp>
      <p:sp>
        <p:nvSpPr>
          <p:cNvPr id="3" name="Content Placeholder 2">
            <a:extLst>
              <a:ext uri="{FF2B5EF4-FFF2-40B4-BE49-F238E27FC236}">
                <a16:creationId xmlns:a16="http://schemas.microsoft.com/office/drawing/2014/main" id="{ED7273F9-7657-4CFC-9371-7072A86299B6}"/>
              </a:ext>
            </a:extLst>
          </p:cNvPr>
          <p:cNvSpPr>
            <a:spLocks noGrp="1"/>
          </p:cNvSpPr>
          <p:nvPr>
            <p:ph idx="1"/>
          </p:nvPr>
        </p:nvSpPr>
        <p:spPr>
          <a:xfrm>
            <a:off x="592822" y="1166018"/>
            <a:ext cx="11325200" cy="5115605"/>
          </a:xfrm>
        </p:spPr>
        <p:txBody>
          <a:bodyPr vert="horz" lIns="91440" tIns="45720" rIns="91440" bIns="45720" rtlCol="0" anchor="t">
            <a:normAutofit fontScale="92500" lnSpcReduction="10000"/>
          </a:bodyPr>
          <a:lstStyle/>
          <a:p>
            <a:r>
              <a:rPr lang="en-US" dirty="0"/>
              <a:t>First meeting of 2024</a:t>
            </a:r>
          </a:p>
          <a:p>
            <a:pPr lvl="1"/>
            <a:r>
              <a:rPr lang="en-US" b="1" dirty="0">
                <a:solidFill>
                  <a:schemeClr val="accent1"/>
                </a:solidFill>
                <a:cs typeface="Calibri"/>
              </a:rPr>
              <a:t>Wednesday, January 10, 2024, 4-6 PM</a:t>
            </a:r>
            <a:endParaRPr lang="en-US" b="1" dirty="0">
              <a:solidFill>
                <a:schemeClr val="accent1"/>
              </a:solidFill>
              <a:ea typeface="Calibri"/>
              <a:cs typeface="Calibri"/>
            </a:endParaRPr>
          </a:p>
          <a:p>
            <a:pPr lvl="1"/>
            <a:r>
              <a:rPr lang="en-US" dirty="0">
                <a:cs typeface="Calibri"/>
              </a:rPr>
              <a:t>Future meetings via WebEx Events </a:t>
            </a:r>
          </a:p>
          <a:p>
            <a:pPr lvl="2"/>
            <a:r>
              <a:rPr lang="en-US" dirty="0">
                <a:cs typeface="Calibri"/>
              </a:rPr>
              <a:t>If you need help, please email Maddy Goskoski at </a:t>
            </a:r>
            <a:r>
              <a:rPr lang="en-US" dirty="0">
                <a:cs typeface="Calibri"/>
                <a:hlinkClick r:id="rId3"/>
              </a:rPr>
              <a:t>madelyn.m.goskoski@mass.gov</a:t>
            </a:r>
            <a:r>
              <a:rPr lang="en-US" dirty="0">
                <a:cs typeface="Calibri"/>
              </a:rPr>
              <a:t> in advance who will find assistance. </a:t>
            </a:r>
            <a:br>
              <a:rPr lang="en-US" dirty="0"/>
            </a:br>
            <a:r>
              <a:rPr lang="en-US" dirty="0"/>
              <a:t> </a:t>
            </a:r>
            <a:endParaRPr lang="en-US" dirty="0">
              <a:cs typeface="Calibri"/>
            </a:endParaRPr>
          </a:p>
          <a:p>
            <a:r>
              <a:rPr lang="en-US" dirty="0"/>
              <a:t>Next steps:</a:t>
            </a:r>
            <a:endParaRPr lang="en-US" dirty="0">
              <a:cs typeface="Calibri"/>
            </a:endParaRPr>
          </a:p>
          <a:p>
            <a:pPr lvl="1"/>
            <a:r>
              <a:rPr lang="en-US" dirty="0">
                <a:cs typeface="Calibri"/>
              </a:rPr>
              <a:t>Set up for the new year and the third report </a:t>
            </a:r>
          </a:p>
          <a:p>
            <a:pPr lvl="1"/>
            <a:r>
              <a:rPr lang="en-US" dirty="0">
                <a:cs typeface="Calibri"/>
              </a:rPr>
              <a:t>Available DPH team to present to Council in January </a:t>
            </a:r>
          </a:p>
          <a:p>
            <a:pPr lvl="1"/>
            <a:r>
              <a:rPr lang="en-US" dirty="0">
                <a:cs typeface="Calibri"/>
              </a:rPr>
              <a:t>Email </a:t>
            </a:r>
            <a:r>
              <a:rPr lang="en-US" dirty="0">
                <a:ea typeface="+mn-lt"/>
                <a:cs typeface="+mn-lt"/>
                <a:hlinkClick r:id="rId3"/>
              </a:rPr>
              <a:t>madelyn.m.goskoski@mass.gov</a:t>
            </a:r>
            <a:r>
              <a:rPr lang="en-US" dirty="0">
                <a:cs typeface="Calibri"/>
              </a:rPr>
              <a:t> to get on the January agenda </a:t>
            </a:r>
            <a:endParaRPr lang="en-US" dirty="0">
              <a:ea typeface="Calibri"/>
              <a:cs typeface="Calibri"/>
            </a:endParaRPr>
          </a:p>
          <a:p>
            <a:pPr lvl="1"/>
            <a:r>
              <a:rPr lang="en-US" dirty="0">
                <a:ea typeface="Calibri"/>
                <a:cs typeface="Calibri"/>
              </a:rPr>
              <a:t>Anything else?</a:t>
            </a:r>
          </a:p>
          <a:p>
            <a:pPr lvl="1"/>
            <a:r>
              <a:rPr lang="en-US" dirty="0">
                <a:ea typeface="Calibri"/>
                <a:cs typeface="Calibri"/>
              </a:rPr>
              <a:t>Vote </a:t>
            </a:r>
            <a:r>
              <a:rPr lang="en-US">
                <a:ea typeface="Calibri"/>
                <a:cs typeface="Calibri"/>
              </a:rPr>
              <a:t>to Adjourn</a:t>
            </a:r>
            <a:endParaRPr lang="en-US" dirty="0">
              <a:ea typeface="Calibri"/>
              <a:cs typeface="Calibri"/>
            </a:endParaRPr>
          </a:p>
        </p:txBody>
      </p:sp>
      <p:sp>
        <p:nvSpPr>
          <p:cNvPr id="4" name="Slide Number Placeholder 3">
            <a:extLst>
              <a:ext uri="{FF2B5EF4-FFF2-40B4-BE49-F238E27FC236}">
                <a16:creationId xmlns:a16="http://schemas.microsoft.com/office/drawing/2014/main" id="{0B278276-E431-4453-8CDB-F4DA24DDD34B}"/>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11</a:t>
            </a:fld>
            <a:endParaRPr lang="en-US" dirty="0">
              <a:solidFill>
                <a:srgbClr val="464646">
                  <a:lumMod val="40000"/>
                  <a:lumOff val="60000"/>
                </a:srgbClr>
              </a:solidFill>
            </a:endParaRPr>
          </a:p>
        </p:txBody>
      </p:sp>
      <p:sp>
        <p:nvSpPr>
          <p:cNvPr id="6" name="TextBox 5">
            <a:extLst>
              <a:ext uri="{FF2B5EF4-FFF2-40B4-BE49-F238E27FC236}">
                <a16:creationId xmlns:a16="http://schemas.microsoft.com/office/drawing/2014/main" id="{FF02BC16-F3AF-0DAB-CBB4-6DEBF75ED5D1}"/>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3228017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BC7AD-616A-43C1-9E96-57229059C52D}"/>
              </a:ext>
            </a:extLst>
          </p:cNvPr>
          <p:cNvSpPr>
            <a:spLocks noGrp="1"/>
          </p:cNvSpPr>
          <p:nvPr>
            <p:ph type="title"/>
          </p:nvPr>
        </p:nvSpPr>
        <p:spPr/>
        <p:txBody>
          <a:bodyPr/>
          <a:lstStyle/>
          <a:p>
            <a:r>
              <a:rPr lang="en-US" dirty="0">
                <a:solidFill>
                  <a:schemeClr val="bg1"/>
                </a:solidFill>
              </a:rPr>
              <a:t>Motion to Adjourn</a:t>
            </a:r>
          </a:p>
        </p:txBody>
      </p:sp>
      <p:sp>
        <p:nvSpPr>
          <p:cNvPr id="3" name="Content Placeholder 2">
            <a:extLst>
              <a:ext uri="{FF2B5EF4-FFF2-40B4-BE49-F238E27FC236}">
                <a16:creationId xmlns:a16="http://schemas.microsoft.com/office/drawing/2014/main" id="{3C6EF17D-4329-4DC2-93D6-9DD534E8FB3D}"/>
              </a:ext>
            </a:extLst>
          </p:cNvPr>
          <p:cNvSpPr>
            <a:spLocks noGrp="1"/>
          </p:cNvSpPr>
          <p:nvPr>
            <p:ph idx="1"/>
          </p:nvPr>
        </p:nvSpPr>
        <p:spPr>
          <a:xfrm>
            <a:off x="393895" y="1195754"/>
            <a:ext cx="11188505" cy="4930409"/>
          </a:xfrm>
        </p:spPr>
        <p:txBody>
          <a:bodyPr>
            <a:normAutofit/>
          </a:bodyPr>
          <a:lstStyle/>
          <a:p>
            <a:pPr marL="0" indent="0" algn="ctr">
              <a:buNone/>
            </a:pPr>
            <a:endParaRPr lang="en-US" sz="2400" dirty="0"/>
          </a:p>
          <a:p>
            <a:pPr marL="0" indent="0" algn="ctr">
              <a:buNone/>
            </a:pPr>
            <a:endParaRPr lang="en-US" sz="2400" dirty="0"/>
          </a:p>
          <a:p>
            <a:pPr marL="0" indent="0" algn="ctr">
              <a:buNone/>
            </a:pPr>
            <a:endParaRPr lang="en-US" sz="2400" dirty="0"/>
          </a:p>
          <a:p>
            <a:pPr marL="0" indent="0" algn="ctr">
              <a:buNone/>
            </a:pPr>
            <a:r>
              <a:rPr lang="en-US" sz="8800" dirty="0"/>
              <a:t>Thank You!</a:t>
            </a:r>
          </a:p>
        </p:txBody>
      </p:sp>
      <p:sp>
        <p:nvSpPr>
          <p:cNvPr id="4" name="Slide Number Placeholder 3">
            <a:extLst>
              <a:ext uri="{FF2B5EF4-FFF2-40B4-BE49-F238E27FC236}">
                <a16:creationId xmlns:a16="http://schemas.microsoft.com/office/drawing/2014/main" id="{BB2E6922-8692-437B-95E2-E7D11F66D8B4}"/>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12</a:t>
            </a:fld>
            <a:endParaRPr lang="en-US" dirty="0">
              <a:solidFill>
                <a:srgbClr val="464646">
                  <a:lumMod val="40000"/>
                  <a:lumOff val="60000"/>
                </a:srgbClr>
              </a:solidFill>
            </a:endParaRPr>
          </a:p>
        </p:txBody>
      </p:sp>
    </p:spTree>
    <p:extLst>
      <p:ext uri="{BB962C8B-B14F-4D97-AF65-F5344CB8AC3E}">
        <p14:creationId xmlns:p14="http://schemas.microsoft.com/office/powerpoint/2010/main" val="612837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D78C6-1898-4BA6-8FA3-AFCE8029C8D3}"/>
              </a:ext>
            </a:extLst>
          </p:cNvPr>
          <p:cNvSpPr>
            <a:spLocks noGrp="1"/>
          </p:cNvSpPr>
          <p:nvPr>
            <p:ph type="title"/>
          </p:nvPr>
        </p:nvSpPr>
        <p:spPr/>
        <p:txBody>
          <a:bodyPr>
            <a:normAutofit/>
          </a:bodyPr>
          <a:lstStyle/>
          <a:p>
            <a:r>
              <a:rPr lang="en-US" dirty="0">
                <a:solidFill>
                  <a:schemeClr val="bg1"/>
                </a:solidFill>
                <a:cs typeface="Calibri"/>
              </a:rPr>
              <a:t>Agenda</a:t>
            </a:r>
          </a:p>
        </p:txBody>
      </p:sp>
      <p:sp>
        <p:nvSpPr>
          <p:cNvPr id="3" name="Content Placeholder 2">
            <a:extLst>
              <a:ext uri="{FF2B5EF4-FFF2-40B4-BE49-F238E27FC236}">
                <a16:creationId xmlns:a16="http://schemas.microsoft.com/office/drawing/2014/main" id="{3E682BC7-329C-459C-9C0F-0F7777C04899}"/>
              </a:ext>
            </a:extLst>
          </p:cNvPr>
          <p:cNvSpPr>
            <a:spLocks noGrp="1"/>
          </p:cNvSpPr>
          <p:nvPr>
            <p:ph idx="1"/>
          </p:nvPr>
        </p:nvSpPr>
        <p:spPr/>
        <p:txBody>
          <a:bodyPr vert="horz" lIns="91440" tIns="45720" rIns="91440" bIns="45720" rtlCol="0" anchor="t">
            <a:normAutofit/>
          </a:bodyPr>
          <a:lstStyle/>
          <a:p>
            <a:r>
              <a:rPr lang="en-US" u="sng" dirty="0">
                <a:ea typeface="+mn-lt"/>
                <a:cs typeface="+mn-lt"/>
              </a:rPr>
              <a:t>Welcome</a:t>
            </a:r>
            <a:r>
              <a:rPr lang="en-US" dirty="0">
                <a:ea typeface="+mn-lt"/>
                <a:cs typeface="+mn-lt"/>
              </a:rPr>
              <a:t>: Roll Call &amp; Vote to Approve 9/13/2023 Minutes</a:t>
            </a:r>
          </a:p>
          <a:p>
            <a:r>
              <a:rPr lang="en-US" u="sng" dirty="0">
                <a:ea typeface="+mn-lt"/>
                <a:cs typeface="+mn-lt"/>
              </a:rPr>
              <a:t>Announcements</a:t>
            </a:r>
            <a:r>
              <a:rPr lang="en-US" dirty="0">
                <a:ea typeface="+mn-lt"/>
                <a:cs typeface="+mn-lt"/>
              </a:rPr>
              <a:t>: General &amp; Housekeeping</a:t>
            </a:r>
          </a:p>
          <a:p>
            <a:r>
              <a:rPr lang="en-US" u="sng" dirty="0">
                <a:ea typeface="+mn-lt"/>
                <a:cs typeface="+mn-lt"/>
              </a:rPr>
              <a:t>Vote</a:t>
            </a:r>
            <a:r>
              <a:rPr lang="en-US" dirty="0">
                <a:ea typeface="+mn-lt"/>
                <a:cs typeface="+mn-lt"/>
              </a:rPr>
              <a:t>: Annual Report</a:t>
            </a:r>
          </a:p>
          <a:p>
            <a:r>
              <a:rPr lang="en-US" u="sng" dirty="0">
                <a:ea typeface="+mn-lt"/>
                <a:cs typeface="+mn-lt"/>
              </a:rPr>
              <a:t>Discussion</a:t>
            </a:r>
            <a:r>
              <a:rPr lang="en-US" dirty="0">
                <a:ea typeface="+mn-lt"/>
                <a:cs typeface="+mn-lt"/>
              </a:rPr>
              <a:t>: Guest Speaker Questions: DOI &amp; DPH</a:t>
            </a:r>
          </a:p>
          <a:p>
            <a:r>
              <a:rPr lang="en-US" u="sng" dirty="0">
                <a:ea typeface="+mn-lt"/>
                <a:cs typeface="+mn-lt"/>
              </a:rPr>
              <a:t>Wrap Up</a:t>
            </a:r>
            <a:r>
              <a:rPr lang="en-US" dirty="0">
                <a:ea typeface="+mn-lt"/>
                <a:cs typeface="+mn-lt"/>
              </a:rPr>
              <a:t>: Next Steps</a:t>
            </a:r>
          </a:p>
          <a:p>
            <a:r>
              <a:rPr lang="en-US" u="sng" dirty="0">
                <a:ea typeface="+mn-lt"/>
                <a:cs typeface="+mn-lt"/>
              </a:rPr>
              <a:t>Next Meeting</a:t>
            </a:r>
            <a:r>
              <a:rPr lang="en-US" dirty="0">
                <a:ea typeface="+mn-lt"/>
                <a:cs typeface="+mn-lt"/>
              </a:rPr>
              <a:t>: Wednesday, January 10, 2023, 4-6PM</a:t>
            </a:r>
          </a:p>
          <a:p>
            <a:r>
              <a:rPr lang="en-US" u="sng" dirty="0">
                <a:ea typeface="+mn-lt"/>
                <a:cs typeface="+mn-lt"/>
              </a:rPr>
              <a:t>Vote</a:t>
            </a:r>
            <a:r>
              <a:rPr lang="en-US" dirty="0">
                <a:ea typeface="+mn-lt"/>
                <a:cs typeface="+mn-lt"/>
              </a:rPr>
              <a:t>: Adjourn</a:t>
            </a:r>
          </a:p>
        </p:txBody>
      </p:sp>
      <p:sp>
        <p:nvSpPr>
          <p:cNvPr id="4" name="Slide Number Placeholder 3">
            <a:extLst>
              <a:ext uri="{FF2B5EF4-FFF2-40B4-BE49-F238E27FC236}">
                <a16:creationId xmlns:a16="http://schemas.microsoft.com/office/drawing/2014/main" id="{1F6E9342-AD96-457F-B0BE-0BD14E6BED84}"/>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2</a:t>
            </a:fld>
            <a:endParaRPr lang="en-US" dirty="0">
              <a:solidFill>
                <a:srgbClr val="464646">
                  <a:lumMod val="40000"/>
                  <a:lumOff val="60000"/>
                </a:srgbClr>
              </a:solidFill>
            </a:endParaRPr>
          </a:p>
        </p:txBody>
      </p:sp>
      <p:sp>
        <p:nvSpPr>
          <p:cNvPr id="8" name="TextBox 7">
            <a:extLst>
              <a:ext uri="{FF2B5EF4-FFF2-40B4-BE49-F238E27FC236}">
                <a16:creationId xmlns:a16="http://schemas.microsoft.com/office/drawing/2014/main" id="{53F0963B-2D31-DE11-7F6B-729CBAEAAE85}"/>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798878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D78C6-1898-4BA6-8FA3-AFCE8029C8D3}"/>
              </a:ext>
            </a:extLst>
          </p:cNvPr>
          <p:cNvSpPr>
            <a:spLocks noGrp="1"/>
          </p:cNvSpPr>
          <p:nvPr>
            <p:ph type="title"/>
          </p:nvPr>
        </p:nvSpPr>
        <p:spPr/>
        <p:txBody>
          <a:bodyPr>
            <a:normAutofit/>
          </a:bodyPr>
          <a:lstStyle/>
          <a:p>
            <a:r>
              <a:rPr lang="en-US" dirty="0">
                <a:solidFill>
                  <a:schemeClr val="bg1"/>
                </a:solidFill>
              </a:rPr>
              <a:t>Opening Roll Call &amp; Vote</a:t>
            </a:r>
          </a:p>
        </p:txBody>
      </p:sp>
      <p:sp>
        <p:nvSpPr>
          <p:cNvPr id="3" name="Content Placeholder 2">
            <a:extLst>
              <a:ext uri="{FF2B5EF4-FFF2-40B4-BE49-F238E27FC236}">
                <a16:creationId xmlns:a16="http://schemas.microsoft.com/office/drawing/2014/main" id="{3E682BC7-329C-459C-9C0F-0F7777C04899}"/>
              </a:ext>
            </a:extLst>
          </p:cNvPr>
          <p:cNvSpPr>
            <a:spLocks noGrp="1"/>
          </p:cNvSpPr>
          <p:nvPr>
            <p:ph idx="1"/>
          </p:nvPr>
        </p:nvSpPr>
        <p:spPr/>
        <p:txBody>
          <a:bodyPr vert="horz" lIns="91440" tIns="45720" rIns="91440" bIns="45720" rtlCol="0" anchor="t">
            <a:normAutofit/>
          </a:bodyPr>
          <a:lstStyle/>
          <a:p>
            <a:r>
              <a:rPr lang="en-US" sz="3600" dirty="0"/>
              <a:t>Attendance </a:t>
            </a:r>
            <a:r>
              <a:rPr lang="en-US" sz="3600" b="1" dirty="0">
                <a:solidFill>
                  <a:schemeClr val="accent1"/>
                </a:solidFill>
              </a:rPr>
              <a:t>roll call</a:t>
            </a:r>
          </a:p>
          <a:p>
            <a:r>
              <a:rPr lang="en-US" sz="3600" b="1" dirty="0">
                <a:solidFill>
                  <a:schemeClr val="accent1"/>
                </a:solidFill>
              </a:rPr>
              <a:t>Vote</a:t>
            </a:r>
            <a:r>
              <a:rPr lang="en-US" sz="3600" dirty="0"/>
              <a:t> to approve Meeting Minutes (September 13, 2023)</a:t>
            </a:r>
            <a:endParaRPr lang="en-US" sz="3600" dirty="0">
              <a:cs typeface="Calibri"/>
            </a:endParaRPr>
          </a:p>
        </p:txBody>
      </p:sp>
      <p:sp>
        <p:nvSpPr>
          <p:cNvPr id="4" name="Slide Number Placeholder 3">
            <a:extLst>
              <a:ext uri="{FF2B5EF4-FFF2-40B4-BE49-F238E27FC236}">
                <a16:creationId xmlns:a16="http://schemas.microsoft.com/office/drawing/2014/main" id="{1F6E9342-AD96-457F-B0BE-0BD14E6BED84}"/>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3</a:t>
            </a:fld>
            <a:endParaRPr lang="en-US" dirty="0">
              <a:solidFill>
                <a:srgbClr val="464646">
                  <a:lumMod val="40000"/>
                  <a:lumOff val="60000"/>
                </a:srgbClr>
              </a:solidFill>
            </a:endParaRPr>
          </a:p>
        </p:txBody>
      </p:sp>
      <p:sp>
        <p:nvSpPr>
          <p:cNvPr id="8" name="TextBox 7">
            <a:extLst>
              <a:ext uri="{FF2B5EF4-FFF2-40B4-BE49-F238E27FC236}">
                <a16:creationId xmlns:a16="http://schemas.microsoft.com/office/drawing/2014/main" id="{53F0963B-2D31-DE11-7F6B-729CBAEAAE85}"/>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2501143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2E24A-F905-4B7A-92F8-C47680EBF75D}"/>
              </a:ext>
            </a:extLst>
          </p:cNvPr>
          <p:cNvSpPr>
            <a:spLocks noGrp="1"/>
          </p:cNvSpPr>
          <p:nvPr>
            <p:ph type="title"/>
          </p:nvPr>
        </p:nvSpPr>
        <p:spPr/>
        <p:txBody>
          <a:bodyPr/>
          <a:lstStyle/>
          <a:p>
            <a:r>
              <a:rPr lang="en-US" dirty="0">
                <a:solidFill>
                  <a:schemeClr val="bg1"/>
                </a:solidFill>
              </a:rPr>
              <a:t>Meeting Rules</a:t>
            </a:r>
          </a:p>
        </p:txBody>
      </p:sp>
      <p:sp>
        <p:nvSpPr>
          <p:cNvPr id="3" name="Content Placeholder 2">
            <a:extLst>
              <a:ext uri="{FF2B5EF4-FFF2-40B4-BE49-F238E27FC236}">
                <a16:creationId xmlns:a16="http://schemas.microsoft.com/office/drawing/2014/main" id="{F35D1594-F6EC-454F-B196-1D724D563AC5}"/>
              </a:ext>
            </a:extLst>
          </p:cNvPr>
          <p:cNvSpPr>
            <a:spLocks noGrp="1"/>
          </p:cNvSpPr>
          <p:nvPr>
            <p:ph idx="1"/>
          </p:nvPr>
        </p:nvSpPr>
        <p:spPr>
          <a:xfrm>
            <a:off x="592822" y="1167605"/>
            <a:ext cx="10972800" cy="4863326"/>
          </a:xfrm>
        </p:spPr>
        <p:txBody>
          <a:bodyPr vert="horz" lIns="91440" tIns="45720" rIns="91440" bIns="45720" rtlCol="0" anchor="t">
            <a:normAutofit lnSpcReduction="10000"/>
          </a:bodyPr>
          <a:lstStyle/>
          <a:p>
            <a:r>
              <a:rPr lang="en-US" dirty="0"/>
              <a:t>Open Meeting Law applies:</a:t>
            </a:r>
          </a:p>
          <a:p>
            <a:pPr lvl="1"/>
            <a:r>
              <a:rPr lang="en-US" dirty="0"/>
              <a:t>Chat function disabled </a:t>
            </a:r>
          </a:p>
          <a:p>
            <a:pPr lvl="1"/>
            <a:r>
              <a:rPr lang="en-US" dirty="0"/>
              <a:t>Texting, emails, etc. are public records</a:t>
            </a:r>
            <a:endParaRPr lang="en-US" dirty="0">
              <a:cs typeface="Calibri"/>
            </a:endParaRPr>
          </a:p>
          <a:p>
            <a:pPr lvl="1"/>
            <a:r>
              <a:rPr lang="en-US" dirty="0"/>
              <a:t>Council member attendance taken to establish quorum</a:t>
            </a:r>
            <a:endParaRPr lang="en-US" dirty="0">
              <a:cs typeface="Calibri"/>
            </a:endParaRPr>
          </a:p>
          <a:p>
            <a:r>
              <a:rPr lang="en-US" dirty="0"/>
              <a:t>Agenda pre-planned</a:t>
            </a:r>
          </a:p>
          <a:p>
            <a:r>
              <a:rPr lang="en-US" dirty="0"/>
              <a:t>Cameras on during the meetings </a:t>
            </a:r>
          </a:p>
          <a:p>
            <a:r>
              <a:rPr lang="en-US" dirty="0"/>
              <a:t>Mute your mic unless you are speaking </a:t>
            </a:r>
          </a:p>
          <a:p>
            <a:r>
              <a:rPr lang="en-US" dirty="0"/>
              <a:t>Meeting not recorded</a:t>
            </a:r>
          </a:p>
          <a:p>
            <a:r>
              <a:rPr lang="en-US" dirty="0"/>
              <a:t>“Raise your Hand” option to speak</a:t>
            </a:r>
          </a:p>
          <a:p>
            <a:endParaRPr lang="en-US" dirty="0"/>
          </a:p>
          <a:p>
            <a:endParaRPr lang="en-US" dirty="0"/>
          </a:p>
        </p:txBody>
      </p:sp>
      <p:sp>
        <p:nvSpPr>
          <p:cNvPr id="4" name="Slide Number Placeholder 3">
            <a:extLst>
              <a:ext uri="{FF2B5EF4-FFF2-40B4-BE49-F238E27FC236}">
                <a16:creationId xmlns:a16="http://schemas.microsoft.com/office/drawing/2014/main" id="{91921FE1-45E1-43AC-8FA7-DE88211FB386}"/>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4</a:t>
            </a:fld>
            <a:endParaRPr lang="en-US" dirty="0">
              <a:solidFill>
                <a:srgbClr val="464646">
                  <a:lumMod val="40000"/>
                  <a:lumOff val="60000"/>
                </a:srgbClr>
              </a:solidFill>
            </a:endParaRPr>
          </a:p>
        </p:txBody>
      </p:sp>
      <p:sp>
        <p:nvSpPr>
          <p:cNvPr id="8" name="TextBox 7">
            <a:extLst>
              <a:ext uri="{FF2B5EF4-FFF2-40B4-BE49-F238E27FC236}">
                <a16:creationId xmlns:a16="http://schemas.microsoft.com/office/drawing/2014/main" id="{6F9CDAA3-5942-FB09-0672-A7E1C8F4B4CC}"/>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4157145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D78C6-1898-4BA6-8FA3-AFCE8029C8D3}"/>
              </a:ext>
            </a:extLst>
          </p:cNvPr>
          <p:cNvSpPr>
            <a:spLocks noGrp="1"/>
          </p:cNvSpPr>
          <p:nvPr>
            <p:ph type="title"/>
          </p:nvPr>
        </p:nvSpPr>
        <p:spPr/>
        <p:txBody>
          <a:bodyPr>
            <a:normAutofit/>
          </a:bodyPr>
          <a:lstStyle/>
          <a:p>
            <a:r>
              <a:rPr lang="en-US" dirty="0">
                <a:solidFill>
                  <a:schemeClr val="bg1"/>
                </a:solidFill>
              </a:rPr>
              <a:t>Statutory Authority</a:t>
            </a:r>
          </a:p>
        </p:txBody>
      </p:sp>
      <p:sp>
        <p:nvSpPr>
          <p:cNvPr id="3" name="Content Placeholder 2">
            <a:extLst>
              <a:ext uri="{FF2B5EF4-FFF2-40B4-BE49-F238E27FC236}">
                <a16:creationId xmlns:a16="http://schemas.microsoft.com/office/drawing/2014/main" id="{3E682BC7-329C-459C-9C0F-0F7777C04899}"/>
              </a:ext>
            </a:extLst>
          </p:cNvPr>
          <p:cNvSpPr>
            <a:spLocks noGrp="1"/>
          </p:cNvSpPr>
          <p:nvPr>
            <p:ph idx="1"/>
          </p:nvPr>
        </p:nvSpPr>
        <p:spPr/>
        <p:txBody>
          <a:bodyPr>
            <a:normAutofit fontScale="92500"/>
          </a:bodyPr>
          <a:lstStyle/>
          <a:p>
            <a:pPr marL="0" indent="0">
              <a:buNone/>
            </a:pPr>
            <a:r>
              <a:rPr lang="en-US" sz="3600" b="1" dirty="0">
                <a:solidFill>
                  <a:srgbClr val="0070C0"/>
                </a:solidFill>
              </a:rPr>
              <a:t>Section 26 of Chapter 260 of the Acts of 2020</a:t>
            </a:r>
            <a:r>
              <a:rPr lang="en-US" sz="3600" dirty="0"/>
              <a:t>, or the Health Care Omnibus bill establishes a special advisory council, chaired by the Commissioner of the Department of Public Health, or his designee, to </a:t>
            </a:r>
            <a:r>
              <a:rPr lang="en-US" sz="3600" dirty="0">
                <a:solidFill>
                  <a:srgbClr val="0070C0"/>
                </a:solidFill>
              </a:rPr>
              <a:t>advise the commissioner on research, diagnosis, treatment and education </a:t>
            </a:r>
            <a:r>
              <a:rPr lang="en-US" sz="3600" dirty="0"/>
              <a:t>relating to pediatric autoimmune neuropsychiatric disorder associated with streptococcal infections and pediatric acute neuropsychiatric syndrome (PANDAS/PANS). </a:t>
            </a:r>
          </a:p>
        </p:txBody>
      </p:sp>
      <p:sp>
        <p:nvSpPr>
          <p:cNvPr id="4" name="Slide Number Placeholder 3">
            <a:extLst>
              <a:ext uri="{FF2B5EF4-FFF2-40B4-BE49-F238E27FC236}">
                <a16:creationId xmlns:a16="http://schemas.microsoft.com/office/drawing/2014/main" id="{1F6E9342-AD96-457F-B0BE-0BD14E6BED84}"/>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5</a:t>
            </a:fld>
            <a:endParaRPr lang="en-US" dirty="0">
              <a:solidFill>
                <a:srgbClr val="464646">
                  <a:lumMod val="40000"/>
                  <a:lumOff val="60000"/>
                </a:srgbClr>
              </a:solidFill>
            </a:endParaRPr>
          </a:p>
        </p:txBody>
      </p:sp>
      <p:sp>
        <p:nvSpPr>
          <p:cNvPr id="8" name="TextBox 7">
            <a:extLst>
              <a:ext uri="{FF2B5EF4-FFF2-40B4-BE49-F238E27FC236}">
                <a16:creationId xmlns:a16="http://schemas.microsoft.com/office/drawing/2014/main" id="{B96C8C09-A43A-D774-DE01-70B1C343805D}"/>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3232930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2B5BD-FA13-4471-8CFC-04B8ABC0B5DA}"/>
              </a:ext>
            </a:extLst>
          </p:cNvPr>
          <p:cNvSpPr>
            <a:spLocks noGrp="1"/>
          </p:cNvSpPr>
          <p:nvPr>
            <p:ph type="title"/>
          </p:nvPr>
        </p:nvSpPr>
        <p:spPr/>
        <p:txBody>
          <a:bodyPr>
            <a:normAutofit/>
          </a:bodyPr>
          <a:lstStyle/>
          <a:p>
            <a:r>
              <a:rPr lang="en-US" dirty="0">
                <a:solidFill>
                  <a:schemeClr val="bg1"/>
                </a:solidFill>
              </a:rPr>
              <a:t>Aim statement</a:t>
            </a:r>
          </a:p>
        </p:txBody>
      </p:sp>
      <p:sp>
        <p:nvSpPr>
          <p:cNvPr id="3" name="Content Placeholder 2">
            <a:extLst>
              <a:ext uri="{FF2B5EF4-FFF2-40B4-BE49-F238E27FC236}">
                <a16:creationId xmlns:a16="http://schemas.microsoft.com/office/drawing/2014/main" id="{64E2E261-7A78-454C-971E-A0ED0447A4E0}"/>
              </a:ext>
            </a:extLst>
          </p:cNvPr>
          <p:cNvSpPr>
            <a:spLocks noGrp="1"/>
          </p:cNvSpPr>
          <p:nvPr>
            <p:ph idx="1"/>
          </p:nvPr>
        </p:nvSpPr>
        <p:spPr>
          <a:xfrm>
            <a:off x="603828" y="1326823"/>
            <a:ext cx="10972800" cy="4941599"/>
          </a:xfrm>
        </p:spPr>
        <p:txBody>
          <a:bodyPr vert="horz" lIns="91440" tIns="45720" rIns="91440" bIns="45720" rtlCol="0" anchor="t">
            <a:normAutofit fontScale="70000" lnSpcReduction="20000"/>
          </a:bodyPr>
          <a:lstStyle/>
          <a:p>
            <a:pPr>
              <a:buNone/>
            </a:pPr>
            <a:r>
              <a:rPr lang="en-US" dirty="0">
                <a:ea typeface="+mn-lt"/>
                <a:cs typeface="+mn-lt"/>
              </a:rPr>
              <a:t>The DPH PANDAS/PANS Advisory Council aims to </a:t>
            </a:r>
            <a:r>
              <a:rPr lang="en-US" b="1" dirty="0">
                <a:solidFill>
                  <a:schemeClr val="accent1"/>
                </a:solidFill>
                <a:ea typeface="+mn-lt"/>
                <a:cs typeface="+mn-lt"/>
              </a:rPr>
              <a:t>advise the DPH Commissioner on research, diagnosis, treatment, and education</a:t>
            </a:r>
            <a:r>
              <a:rPr lang="en-US" dirty="0">
                <a:ea typeface="+mn-lt"/>
                <a:cs typeface="+mn-lt"/>
              </a:rPr>
              <a:t> relating to pediatric autoimmune neuropsychiatric discovered associated with streptococcal infections and pediatric acute neuropsychiatric syndrome (</a:t>
            </a:r>
            <a:r>
              <a:rPr lang="en-US" b="1" dirty="0">
                <a:solidFill>
                  <a:schemeClr val="accent1"/>
                </a:solidFill>
                <a:ea typeface="+mn-lt"/>
                <a:cs typeface="+mn-lt"/>
              </a:rPr>
              <a:t>PANDAS/PANS</a:t>
            </a:r>
            <a:r>
              <a:rPr lang="en-US" dirty="0">
                <a:ea typeface="+mn-lt"/>
                <a:cs typeface="+mn-lt"/>
              </a:rPr>
              <a:t>).</a:t>
            </a:r>
          </a:p>
          <a:p>
            <a:pPr>
              <a:buNone/>
            </a:pPr>
            <a:endParaRPr lang="en-US" dirty="0">
              <a:ea typeface="+mn-lt"/>
              <a:cs typeface="+mn-lt"/>
            </a:endParaRPr>
          </a:p>
          <a:p>
            <a:pPr>
              <a:buNone/>
            </a:pPr>
            <a:r>
              <a:rPr lang="en-US" dirty="0">
                <a:ea typeface="+mn-lt"/>
                <a:cs typeface="+mn-lt"/>
              </a:rPr>
              <a:t>The Advisory Council will </a:t>
            </a:r>
            <a:r>
              <a:rPr lang="en-US" b="1" dirty="0">
                <a:solidFill>
                  <a:schemeClr val="accent1"/>
                </a:solidFill>
                <a:ea typeface="+mn-lt"/>
                <a:cs typeface="+mn-lt"/>
              </a:rPr>
              <a:t>issue a report to the general court annually with recommendations</a:t>
            </a:r>
            <a:r>
              <a:rPr lang="en-US" dirty="0">
                <a:ea typeface="+mn-lt"/>
                <a:cs typeface="+mn-lt"/>
              </a:rPr>
              <a:t> concerning:</a:t>
            </a:r>
          </a:p>
          <a:p>
            <a:r>
              <a:rPr lang="en-US" b="1" dirty="0">
                <a:solidFill>
                  <a:schemeClr val="accent1"/>
                </a:solidFill>
                <a:ea typeface="+mn-lt"/>
                <a:cs typeface="+mn-lt"/>
              </a:rPr>
              <a:t>Practice guidelines for the diagnosis and treatment</a:t>
            </a:r>
            <a:r>
              <a:rPr lang="en-US" dirty="0">
                <a:ea typeface="+mn-lt"/>
                <a:cs typeface="+mn-lt"/>
              </a:rPr>
              <a:t> of the disorder and syndrome;</a:t>
            </a:r>
          </a:p>
          <a:p>
            <a:r>
              <a:rPr lang="en-US" dirty="0">
                <a:ea typeface="+mn-lt"/>
                <a:cs typeface="+mn-lt"/>
              </a:rPr>
              <a:t>Development of </a:t>
            </a:r>
            <a:r>
              <a:rPr lang="en-US" b="1" dirty="0">
                <a:solidFill>
                  <a:schemeClr val="accent1"/>
                </a:solidFill>
                <a:ea typeface="+mn-lt"/>
                <a:cs typeface="+mn-lt"/>
              </a:rPr>
              <a:t>screening protocols</a:t>
            </a:r>
            <a:r>
              <a:rPr lang="en-US" dirty="0">
                <a:ea typeface="+mn-lt"/>
                <a:cs typeface="+mn-lt"/>
              </a:rPr>
              <a:t>;</a:t>
            </a:r>
          </a:p>
          <a:p>
            <a:r>
              <a:rPr lang="en-US" b="1" dirty="0">
                <a:solidFill>
                  <a:schemeClr val="accent1"/>
                </a:solidFill>
                <a:ea typeface="+mn-lt"/>
                <a:cs typeface="+mn-lt"/>
              </a:rPr>
              <a:t>Mechanisms to increase clinical awareness and education</a:t>
            </a:r>
            <a:r>
              <a:rPr lang="en-US" dirty="0">
                <a:ea typeface="+mn-lt"/>
                <a:cs typeface="+mn-lt"/>
              </a:rPr>
              <a:t> regarding the disorder and syndrome among physicians, including pediatricians, school-based health centers and providers of mental health services;</a:t>
            </a:r>
          </a:p>
          <a:p>
            <a:r>
              <a:rPr lang="en-US" b="1" dirty="0">
                <a:solidFill>
                  <a:schemeClr val="accent1"/>
                </a:solidFill>
                <a:ea typeface="+mn-lt"/>
                <a:cs typeface="+mn-lt"/>
              </a:rPr>
              <a:t>Outreach to educators and parents to increase awareness</a:t>
            </a:r>
            <a:r>
              <a:rPr lang="en-US" dirty="0">
                <a:ea typeface="+mn-lt"/>
                <a:cs typeface="+mn-lt"/>
              </a:rPr>
              <a:t> of the disorder and syndrome; and</a:t>
            </a:r>
          </a:p>
          <a:p>
            <a:r>
              <a:rPr lang="en-US" b="1" dirty="0">
                <a:solidFill>
                  <a:schemeClr val="accent1"/>
                </a:solidFill>
                <a:ea typeface="+mn-lt"/>
                <a:cs typeface="+mn-lt"/>
              </a:rPr>
              <a:t>Development of a network of volunteer experts </a:t>
            </a:r>
            <a:r>
              <a:rPr lang="en-US" dirty="0">
                <a:ea typeface="+mn-lt"/>
                <a:cs typeface="+mn-lt"/>
              </a:rPr>
              <a:t>on the diagnosis and treatment of the disorder and syndrome. (From Section 26 of Chapter 260 of the Acts of 2020).</a:t>
            </a:r>
            <a:endParaRPr lang="en-US" dirty="0">
              <a:cs typeface="Calibri"/>
            </a:endParaRPr>
          </a:p>
          <a:p>
            <a:pPr marL="0" indent="0">
              <a:buNone/>
            </a:pPr>
            <a:endParaRPr lang="en-US" dirty="0">
              <a:highlight>
                <a:srgbClr val="FFFF00"/>
              </a:highlight>
              <a:cs typeface="Calibri"/>
            </a:endParaRPr>
          </a:p>
          <a:p>
            <a:endParaRPr lang="en-US" dirty="0"/>
          </a:p>
        </p:txBody>
      </p:sp>
      <p:sp>
        <p:nvSpPr>
          <p:cNvPr id="4" name="Slide Number Placeholder 3">
            <a:extLst>
              <a:ext uri="{FF2B5EF4-FFF2-40B4-BE49-F238E27FC236}">
                <a16:creationId xmlns:a16="http://schemas.microsoft.com/office/drawing/2014/main" id="{C0058176-5106-4077-A9A8-82004187D87C}"/>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6</a:t>
            </a:fld>
            <a:endParaRPr lang="en-US" dirty="0">
              <a:solidFill>
                <a:srgbClr val="464646">
                  <a:lumMod val="40000"/>
                  <a:lumOff val="60000"/>
                </a:srgbClr>
              </a:solidFill>
            </a:endParaRPr>
          </a:p>
        </p:txBody>
      </p:sp>
      <p:sp>
        <p:nvSpPr>
          <p:cNvPr id="8" name="TextBox 7">
            <a:extLst>
              <a:ext uri="{FF2B5EF4-FFF2-40B4-BE49-F238E27FC236}">
                <a16:creationId xmlns:a16="http://schemas.microsoft.com/office/drawing/2014/main" id="{17FB8119-A6C3-12B5-2CAB-5605CD9A07E3}"/>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2592334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84DAE-F4F3-458D-B243-559F110FEC77}"/>
              </a:ext>
            </a:extLst>
          </p:cNvPr>
          <p:cNvSpPr>
            <a:spLocks noGrp="1"/>
          </p:cNvSpPr>
          <p:nvPr>
            <p:ph type="title"/>
          </p:nvPr>
        </p:nvSpPr>
        <p:spPr/>
        <p:txBody>
          <a:bodyPr/>
          <a:lstStyle/>
          <a:p>
            <a:r>
              <a:rPr lang="en-US" dirty="0">
                <a:solidFill>
                  <a:schemeClr val="bg1"/>
                </a:solidFill>
              </a:rPr>
              <a:t>General Announcements</a:t>
            </a:r>
          </a:p>
        </p:txBody>
      </p:sp>
      <p:sp>
        <p:nvSpPr>
          <p:cNvPr id="3" name="Content Placeholder 2">
            <a:extLst>
              <a:ext uri="{FF2B5EF4-FFF2-40B4-BE49-F238E27FC236}">
                <a16:creationId xmlns:a16="http://schemas.microsoft.com/office/drawing/2014/main" id="{F4A7D9DC-9BB0-447C-884E-185214926336}"/>
              </a:ext>
            </a:extLst>
          </p:cNvPr>
          <p:cNvSpPr>
            <a:spLocks noGrp="1"/>
          </p:cNvSpPr>
          <p:nvPr>
            <p:ph idx="1"/>
          </p:nvPr>
        </p:nvSpPr>
        <p:spPr>
          <a:xfrm>
            <a:off x="609600" y="1119883"/>
            <a:ext cx="10972800" cy="5229545"/>
          </a:xfrm>
        </p:spPr>
        <p:txBody>
          <a:bodyPr vert="horz" lIns="91440" tIns="45720" rIns="91440" bIns="45720" rtlCol="0" anchor="t">
            <a:noAutofit/>
          </a:bodyPr>
          <a:lstStyle/>
          <a:p>
            <a:r>
              <a:rPr lang="en-US" sz="2000" dirty="0">
                <a:solidFill>
                  <a:srgbClr val="000000"/>
                </a:solidFill>
                <a:ea typeface="+mn-lt"/>
                <a:cs typeface="+mn-lt"/>
              </a:rPr>
              <a:t>PANS/PANDAS Awareness Day Walk  </a:t>
            </a:r>
            <a:endParaRPr lang="en-US" sz="2000" dirty="0">
              <a:solidFill>
                <a:srgbClr val="000000"/>
              </a:solidFill>
              <a:cs typeface="Calibri"/>
            </a:endParaRPr>
          </a:p>
          <a:p>
            <a:r>
              <a:rPr lang="en-US" sz="2000" dirty="0">
                <a:solidFill>
                  <a:srgbClr val="000000"/>
                </a:solidFill>
                <a:ea typeface="+mn-lt"/>
                <a:cs typeface="+mn-lt"/>
              </a:rPr>
              <a:t>The Alex Manfull Fund participated in the Head of the Charles'</a:t>
            </a:r>
            <a:endParaRPr lang="en-US" sz="2000" dirty="0">
              <a:cs typeface="Calibri"/>
            </a:endParaRPr>
          </a:p>
          <a:p>
            <a:r>
              <a:rPr lang="en-US" sz="2000" dirty="0">
                <a:solidFill>
                  <a:srgbClr val="000000"/>
                </a:solidFill>
                <a:ea typeface="+mn-lt"/>
                <a:cs typeface="+mn-lt"/>
              </a:rPr>
              <a:t>JBC PANS &amp; PANDAS Foundation hosted Dr. O'Hara presentation on "</a:t>
            </a:r>
            <a:r>
              <a:rPr lang="en-US" sz="2000" dirty="0" err="1">
                <a:solidFill>
                  <a:srgbClr val="000000"/>
                </a:solidFill>
                <a:ea typeface="+mn-lt"/>
                <a:cs typeface="+mn-lt"/>
              </a:rPr>
              <a:t>Demystifing</a:t>
            </a:r>
            <a:r>
              <a:rPr lang="en-US" sz="2000" dirty="0">
                <a:solidFill>
                  <a:srgbClr val="000000"/>
                </a:solidFill>
                <a:ea typeface="+mn-lt"/>
                <a:cs typeface="+mn-lt"/>
              </a:rPr>
              <a:t> PANS/PANDAS" for caregivers &amp; providers.  </a:t>
            </a:r>
            <a:endParaRPr lang="en-US" sz="2000" dirty="0">
              <a:cs typeface="Calibri"/>
            </a:endParaRPr>
          </a:p>
          <a:p>
            <a:r>
              <a:rPr lang="en-US" sz="2000" dirty="0">
                <a:solidFill>
                  <a:srgbClr val="000000"/>
                </a:solidFill>
                <a:ea typeface="+mn-lt"/>
                <a:cs typeface="+mn-lt"/>
              </a:rPr>
              <a:t>JBC coordinated a CME training on PANS/PANDAS South Shore Hospital as well as few pediatric practices; they also hosted their annual fundraiser</a:t>
            </a:r>
            <a:endParaRPr lang="en-US" sz="2000" dirty="0">
              <a:cs typeface="Calibri"/>
            </a:endParaRPr>
          </a:p>
          <a:p>
            <a:r>
              <a:rPr lang="en-US" sz="2000" dirty="0">
                <a:solidFill>
                  <a:srgbClr val="000000"/>
                </a:solidFill>
                <a:ea typeface="+mn-lt"/>
                <a:cs typeface="+mn-lt"/>
              </a:rPr>
              <a:t>Massachusetts Coalition for PANS/PANDAS Legislation testified twice this month at the State House on two separate bills</a:t>
            </a:r>
            <a:endParaRPr lang="en-US" sz="2000" dirty="0">
              <a:cs typeface="Calibri"/>
            </a:endParaRPr>
          </a:p>
          <a:p>
            <a:r>
              <a:rPr lang="en-US" sz="2000" dirty="0">
                <a:solidFill>
                  <a:srgbClr val="000000"/>
                </a:solidFill>
                <a:ea typeface="+mn-lt"/>
                <a:cs typeface="+mn-lt"/>
              </a:rPr>
              <a:t>NEPANS was the recipient of the Granite Cares Grant program</a:t>
            </a:r>
            <a:endParaRPr lang="en-US" sz="2000" dirty="0">
              <a:cs typeface="Calibri"/>
            </a:endParaRPr>
          </a:p>
          <a:p>
            <a:r>
              <a:rPr lang="en-US" sz="2000" dirty="0">
                <a:solidFill>
                  <a:srgbClr val="000000"/>
                </a:solidFill>
                <a:ea typeface="+mn-lt"/>
                <a:cs typeface="+mn-lt"/>
              </a:rPr>
              <a:t>Sheilah presented at the IOCDF conference (on PANS/PANDAS) </a:t>
            </a:r>
            <a:endParaRPr lang="en-US" sz="2000" dirty="0">
              <a:cs typeface="Calibri"/>
            </a:endParaRPr>
          </a:p>
          <a:p>
            <a:r>
              <a:rPr lang="en-US" sz="2000" dirty="0">
                <a:solidFill>
                  <a:srgbClr val="000000"/>
                </a:solidFill>
                <a:ea typeface="+mn-lt"/>
                <a:cs typeface="+mn-lt"/>
              </a:rPr>
              <a:t>A DMH office was trained on PANS/PANDAS</a:t>
            </a:r>
            <a:endParaRPr lang="en-US" sz="2000" dirty="0">
              <a:cs typeface="Calibri"/>
            </a:endParaRPr>
          </a:p>
          <a:p>
            <a:pPr marL="0" indent="0">
              <a:buNone/>
            </a:pPr>
            <a:endParaRPr lang="en-US" sz="3300" dirty="0">
              <a:ea typeface="Calibri"/>
              <a:cs typeface="Calibri"/>
            </a:endParaRPr>
          </a:p>
          <a:p>
            <a:pPr marL="0" indent="0">
              <a:buNone/>
            </a:pPr>
            <a:endParaRPr lang="en-US" sz="3300" dirty="0">
              <a:cs typeface="Calibri"/>
            </a:endParaRPr>
          </a:p>
          <a:p>
            <a:pPr marL="0" indent="0">
              <a:buNone/>
            </a:pPr>
            <a:endParaRPr lang="en-US" sz="3300" dirty="0">
              <a:ea typeface="Calibri"/>
              <a:cs typeface="Calibri"/>
            </a:endParaRPr>
          </a:p>
          <a:p>
            <a:pPr marL="0" indent="0">
              <a:buNone/>
            </a:pPr>
            <a:endParaRPr lang="en-US" sz="3300" dirty="0">
              <a:cs typeface="Calibri"/>
            </a:endParaRPr>
          </a:p>
          <a:p>
            <a:endParaRPr lang="en-US" sz="3300" dirty="0">
              <a:cs typeface="Calibri"/>
            </a:endParaRPr>
          </a:p>
          <a:p>
            <a:endParaRPr lang="en-US" sz="3300" i="1" dirty="0">
              <a:cs typeface="Calibri"/>
            </a:endParaRPr>
          </a:p>
          <a:p>
            <a:pPr marL="0" indent="0">
              <a:buNone/>
            </a:pPr>
            <a:endParaRPr lang="en-US" sz="3300" i="1" dirty="0">
              <a:cs typeface="Calibri"/>
            </a:endParaRPr>
          </a:p>
          <a:p>
            <a:pPr marL="0" indent="0">
              <a:buNone/>
            </a:pPr>
            <a:endParaRPr lang="en-US" sz="3300" i="1" dirty="0">
              <a:cs typeface="Calibri"/>
            </a:endParaRPr>
          </a:p>
          <a:p>
            <a:pPr marL="0" indent="0">
              <a:buNone/>
            </a:pPr>
            <a:endParaRPr lang="en-US" sz="3300" i="1" dirty="0">
              <a:cs typeface="Calibri"/>
            </a:endParaRPr>
          </a:p>
          <a:p>
            <a:r>
              <a:rPr lang="en-US" sz="3300" i="1" dirty="0"/>
              <a:t>Please contact </a:t>
            </a:r>
            <a:r>
              <a:rPr lang="en-US" sz="3300" i="1" dirty="0">
                <a:hlinkClick r:id="rId3"/>
              </a:rPr>
              <a:t>Madelyn.M.Goskoski@mass.gov</a:t>
            </a:r>
            <a:r>
              <a:rPr lang="en-US" sz="3300" i="1" dirty="0"/>
              <a:t> to add any other Advisory Council updates, announcements to future agendas.</a:t>
            </a:r>
            <a:endParaRPr lang="en-US" sz="3300" i="1" dirty="0">
              <a:cs typeface="Calibri"/>
            </a:endParaRPr>
          </a:p>
        </p:txBody>
      </p:sp>
      <p:sp>
        <p:nvSpPr>
          <p:cNvPr id="4" name="Slide Number Placeholder 3">
            <a:extLst>
              <a:ext uri="{FF2B5EF4-FFF2-40B4-BE49-F238E27FC236}">
                <a16:creationId xmlns:a16="http://schemas.microsoft.com/office/drawing/2014/main" id="{ADDDC422-FCE7-42C3-9206-384399E053A0}"/>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7</a:t>
            </a:fld>
            <a:endParaRPr lang="en-US" dirty="0">
              <a:solidFill>
                <a:srgbClr val="464646">
                  <a:lumMod val="40000"/>
                  <a:lumOff val="60000"/>
                </a:srgbClr>
              </a:solidFill>
            </a:endParaRPr>
          </a:p>
        </p:txBody>
      </p:sp>
      <p:sp>
        <p:nvSpPr>
          <p:cNvPr id="6" name="TextBox 5">
            <a:extLst>
              <a:ext uri="{FF2B5EF4-FFF2-40B4-BE49-F238E27FC236}">
                <a16:creationId xmlns:a16="http://schemas.microsoft.com/office/drawing/2014/main" id="{76309836-459B-DAFD-02E4-3DEB81E6AC24}"/>
              </a:ext>
            </a:extLst>
          </p:cNvPr>
          <p:cNvSpPr txBox="1"/>
          <p:nvPr/>
        </p:nvSpPr>
        <p:spPr>
          <a:xfrm>
            <a:off x="11491735"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cs typeface="Calibri"/>
              </a:rPr>
              <a:t>JV/SG</a:t>
            </a:r>
          </a:p>
        </p:txBody>
      </p:sp>
    </p:spTree>
    <p:extLst>
      <p:ext uri="{BB962C8B-B14F-4D97-AF65-F5344CB8AC3E}">
        <p14:creationId xmlns:p14="http://schemas.microsoft.com/office/powerpoint/2010/main" val="3721833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16EE5-4E93-1A26-DF6A-C1D341E68CEB}"/>
              </a:ext>
            </a:extLst>
          </p:cNvPr>
          <p:cNvSpPr>
            <a:spLocks noGrp="1"/>
          </p:cNvSpPr>
          <p:nvPr>
            <p:ph type="title"/>
          </p:nvPr>
        </p:nvSpPr>
        <p:spPr/>
        <p:txBody>
          <a:bodyPr/>
          <a:lstStyle/>
          <a:p>
            <a:r>
              <a:rPr lang="en-US" dirty="0">
                <a:solidFill>
                  <a:schemeClr val="bg1"/>
                </a:solidFill>
                <a:cs typeface="Calibri"/>
              </a:rPr>
              <a:t>Vote: Annual Report </a:t>
            </a:r>
            <a:endParaRPr lang="en-US" dirty="0">
              <a:solidFill>
                <a:schemeClr val="bg1"/>
              </a:solidFill>
            </a:endParaRPr>
          </a:p>
        </p:txBody>
      </p:sp>
      <p:sp>
        <p:nvSpPr>
          <p:cNvPr id="3" name="Content Placeholder 2">
            <a:extLst>
              <a:ext uri="{FF2B5EF4-FFF2-40B4-BE49-F238E27FC236}">
                <a16:creationId xmlns:a16="http://schemas.microsoft.com/office/drawing/2014/main" id="{030C9B45-0145-3EE4-1246-12922170D60A}"/>
              </a:ext>
            </a:extLst>
          </p:cNvPr>
          <p:cNvSpPr>
            <a:spLocks noGrp="1"/>
          </p:cNvSpPr>
          <p:nvPr>
            <p:ph idx="1"/>
          </p:nvPr>
        </p:nvSpPr>
        <p:spPr>
          <a:xfrm>
            <a:off x="599574" y="1600200"/>
            <a:ext cx="2600826" cy="4525963"/>
          </a:xfrm>
        </p:spPr>
        <p:txBody>
          <a:bodyPr vert="horz" lIns="91440" tIns="45720" rIns="91440" bIns="45720" rtlCol="0" anchor="t">
            <a:normAutofit/>
          </a:bodyPr>
          <a:lstStyle/>
          <a:p>
            <a:endParaRPr lang="en-US" dirty="0">
              <a:cs typeface="Calibri"/>
            </a:endParaRPr>
          </a:p>
          <a:p>
            <a:endParaRPr lang="en-US" dirty="0">
              <a:cs typeface="Calibri"/>
            </a:endParaRPr>
          </a:p>
        </p:txBody>
      </p:sp>
      <p:sp>
        <p:nvSpPr>
          <p:cNvPr id="4" name="Slide Number Placeholder 3">
            <a:extLst>
              <a:ext uri="{FF2B5EF4-FFF2-40B4-BE49-F238E27FC236}">
                <a16:creationId xmlns:a16="http://schemas.microsoft.com/office/drawing/2014/main" id="{03AA21E4-548D-DDAA-2358-0D52AC8B458B}"/>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8</a:t>
            </a:fld>
            <a:endParaRPr lang="en-US" dirty="0">
              <a:solidFill>
                <a:srgbClr val="464646">
                  <a:lumMod val="40000"/>
                  <a:lumOff val="60000"/>
                </a:srgbClr>
              </a:solidFill>
            </a:endParaRPr>
          </a:p>
        </p:txBody>
      </p:sp>
      <p:sp>
        <p:nvSpPr>
          <p:cNvPr id="6" name="TextBox 5">
            <a:extLst>
              <a:ext uri="{FF2B5EF4-FFF2-40B4-BE49-F238E27FC236}">
                <a16:creationId xmlns:a16="http://schemas.microsoft.com/office/drawing/2014/main" id="{E4BD5408-4E9A-80D4-8E65-BBE33019D965}"/>
              </a:ext>
            </a:extLst>
          </p:cNvPr>
          <p:cNvSpPr txBox="1"/>
          <p:nvPr/>
        </p:nvSpPr>
        <p:spPr>
          <a:xfrm>
            <a:off x="11643848"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cs typeface="Calibri"/>
              </a:rPr>
              <a:t>EG</a:t>
            </a:r>
          </a:p>
        </p:txBody>
      </p:sp>
      <p:sp>
        <p:nvSpPr>
          <p:cNvPr id="5" name="TextBox 4">
            <a:extLst>
              <a:ext uri="{FF2B5EF4-FFF2-40B4-BE49-F238E27FC236}">
                <a16:creationId xmlns:a16="http://schemas.microsoft.com/office/drawing/2014/main" id="{4C7EFA4C-116C-CED0-6221-1C27B213240C}"/>
              </a:ext>
            </a:extLst>
          </p:cNvPr>
          <p:cNvSpPr txBox="1"/>
          <p:nvPr/>
        </p:nvSpPr>
        <p:spPr>
          <a:xfrm>
            <a:off x="533962" y="1515616"/>
            <a:ext cx="11090519" cy="42473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Font typeface="Arial"/>
              <a:buChar char="•"/>
            </a:pPr>
            <a:r>
              <a:rPr lang="en-US" sz="3200" b="1" dirty="0">
                <a:solidFill>
                  <a:srgbClr val="0070C0"/>
                </a:solidFill>
                <a:ea typeface="Calibri"/>
                <a:cs typeface="Calibri"/>
              </a:rPr>
              <a:t>One vote </a:t>
            </a:r>
            <a:r>
              <a:rPr lang="en-US" sz="3200" dirty="0">
                <a:ea typeface="Calibri"/>
                <a:cs typeface="Calibri"/>
              </a:rPr>
              <a:t>on entire report </a:t>
            </a:r>
          </a:p>
          <a:p>
            <a:pPr marL="457200" indent="-457200">
              <a:buFont typeface="Arial"/>
              <a:buChar char="•"/>
            </a:pPr>
            <a:endParaRPr lang="en-US" sz="3200" dirty="0">
              <a:ea typeface="Calibri"/>
              <a:cs typeface="Calibri"/>
            </a:endParaRPr>
          </a:p>
          <a:p>
            <a:pPr marL="457200" indent="-457200">
              <a:buFont typeface="Arial"/>
              <a:buChar char="•"/>
            </a:pPr>
            <a:r>
              <a:rPr lang="en-US" sz="3200" dirty="0">
                <a:ea typeface="Calibri"/>
                <a:cs typeface="Calibri"/>
              </a:rPr>
              <a:t>This includes:</a:t>
            </a:r>
          </a:p>
          <a:p>
            <a:pPr lvl="2" indent="-457200">
              <a:buFont typeface="Arial"/>
              <a:buChar char="•"/>
            </a:pPr>
            <a:r>
              <a:rPr lang="en-US" sz="3200" dirty="0">
                <a:cs typeface="Calibri"/>
              </a:rPr>
              <a:t>New summary section </a:t>
            </a:r>
          </a:p>
          <a:p>
            <a:pPr lvl="2" indent="-457200">
              <a:buFont typeface="Arial"/>
              <a:buChar char="•"/>
            </a:pPr>
            <a:r>
              <a:rPr lang="en-US" sz="3200" dirty="0">
                <a:cs typeface="Calibri"/>
              </a:rPr>
              <a:t>Priorities and recommendations </a:t>
            </a:r>
          </a:p>
          <a:p>
            <a:pPr lvl="2" indent="-457200">
              <a:buFont typeface="Arial"/>
              <a:buChar char="•"/>
            </a:pPr>
            <a:r>
              <a:rPr lang="en-US" sz="3200" dirty="0">
                <a:cs typeface="Calibri"/>
              </a:rPr>
              <a:t>Work groups sections in Appendix</a:t>
            </a:r>
          </a:p>
          <a:p>
            <a:pPr lvl="2" indent="-457200">
              <a:buFont typeface="Arial"/>
              <a:buChar char="•"/>
            </a:pPr>
            <a:endParaRPr lang="en-US" sz="3200" dirty="0">
              <a:cs typeface="Calibri"/>
            </a:endParaRPr>
          </a:p>
          <a:p>
            <a:pPr lvl="1" indent="-457200">
              <a:buFont typeface="Arial" panose="020B0604020202020204" pitchFamily="34" charset="0"/>
              <a:buChar char="•"/>
            </a:pPr>
            <a:r>
              <a:rPr lang="en-US" sz="2800" dirty="0">
                <a:cs typeface="Calibri"/>
              </a:rPr>
              <a:t>Please note: DPH will review for final formatting including references</a:t>
            </a:r>
          </a:p>
          <a:p>
            <a:pPr lvl="1"/>
            <a:endParaRPr lang="en-US" dirty="0">
              <a:cs typeface="Calibri"/>
            </a:endParaRPr>
          </a:p>
        </p:txBody>
      </p:sp>
    </p:spTree>
    <p:extLst>
      <p:ext uri="{BB962C8B-B14F-4D97-AF65-F5344CB8AC3E}">
        <p14:creationId xmlns:p14="http://schemas.microsoft.com/office/powerpoint/2010/main" val="1656125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D7F1F-B3F6-C717-30E7-50B0B872139C}"/>
              </a:ext>
            </a:extLst>
          </p:cNvPr>
          <p:cNvSpPr>
            <a:spLocks noGrp="1"/>
          </p:cNvSpPr>
          <p:nvPr>
            <p:ph type="title"/>
          </p:nvPr>
        </p:nvSpPr>
        <p:spPr/>
        <p:txBody>
          <a:bodyPr/>
          <a:lstStyle/>
          <a:p>
            <a:r>
              <a:rPr lang="en-US" dirty="0">
                <a:solidFill>
                  <a:schemeClr val="bg1"/>
                </a:solidFill>
                <a:cs typeface="Calibri"/>
              </a:rPr>
              <a:t>Discussion: Guest Speaker: DOI</a:t>
            </a:r>
            <a:endParaRPr lang="en-US" dirty="0">
              <a:solidFill>
                <a:schemeClr val="bg1"/>
              </a:solidFill>
            </a:endParaRPr>
          </a:p>
        </p:txBody>
      </p:sp>
      <p:sp>
        <p:nvSpPr>
          <p:cNvPr id="4" name="Slide Number Placeholder 3">
            <a:extLst>
              <a:ext uri="{FF2B5EF4-FFF2-40B4-BE49-F238E27FC236}">
                <a16:creationId xmlns:a16="http://schemas.microsoft.com/office/drawing/2014/main" id="{DDF46CD1-4639-6764-C8AE-FCD2BF3745FB}"/>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9</a:t>
            </a:fld>
            <a:endParaRPr lang="en-US" dirty="0">
              <a:solidFill>
                <a:srgbClr val="464646">
                  <a:lumMod val="40000"/>
                  <a:lumOff val="60000"/>
                </a:srgbClr>
              </a:solidFill>
            </a:endParaRPr>
          </a:p>
        </p:txBody>
      </p:sp>
      <p:sp>
        <p:nvSpPr>
          <p:cNvPr id="7" name="Content Placeholder 6">
            <a:extLst>
              <a:ext uri="{FF2B5EF4-FFF2-40B4-BE49-F238E27FC236}">
                <a16:creationId xmlns:a16="http://schemas.microsoft.com/office/drawing/2014/main" id="{F021E353-8D68-2504-C32C-CBE8697CC406}"/>
              </a:ext>
            </a:extLst>
          </p:cNvPr>
          <p:cNvSpPr>
            <a:spLocks noGrp="1"/>
          </p:cNvSpPr>
          <p:nvPr>
            <p:ph idx="1"/>
          </p:nvPr>
        </p:nvSpPr>
        <p:spPr>
          <a:xfrm>
            <a:off x="592822" y="1448851"/>
            <a:ext cx="10972800" cy="4525963"/>
          </a:xfrm>
        </p:spPr>
        <p:txBody>
          <a:bodyPr vert="horz" lIns="91440" tIns="45720" rIns="91440" bIns="45720" rtlCol="0" anchor="t">
            <a:normAutofit/>
          </a:bodyPr>
          <a:lstStyle/>
          <a:p>
            <a:r>
              <a:rPr lang="en-US" b="1" dirty="0">
                <a:solidFill>
                  <a:srgbClr val="0070C0"/>
                </a:solidFill>
                <a:ea typeface="Calibri"/>
                <a:cs typeface="Calibri"/>
              </a:rPr>
              <a:t>January Guest Speaker: Department of Public Health </a:t>
            </a:r>
            <a:endParaRPr lang="en-US" b="1" strike="sngStrike" dirty="0">
              <a:solidFill>
                <a:srgbClr val="0070C0"/>
              </a:solidFill>
              <a:ea typeface="Calibri"/>
              <a:cs typeface="Calibri"/>
            </a:endParaRPr>
          </a:p>
          <a:p>
            <a:pPr lvl="1"/>
            <a:r>
              <a:rPr lang="en-US" dirty="0">
                <a:ea typeface="+mn-lt"/>
                <a:cs typeface="Calibri"/>
              </a:rPr>
              <a:t>Division for Children &amp; Youth with Special Health Needs (DCYSHN)</a:t>
            </a:r>
          </a:p>
          <a:p>
            <a:pPr lvl="1"/>
            <a:r>
              <a:rPr lang="en-US" i="1" dirty="0">
                <a:ea typeface="+mn-lt"/>
                <a:cs typeface="Calibri"/>
              </a:rPr>
              <a:t>If available</a:t>
            </a:r>
            <a:r>
              <a:rPr lang="en-US" dirty="0">
                <a:ea typeface="+mn-lt"/>
                <a:cs typeface="Calibri"/>
              </a:rPr>
              <a:t>, Bureau of Infectious Disease and Laboratory Sciences (BIDLS) and others related to final recommendations</a:t>
            </a:r>
          </a:p>
          <a:p>
            <a:r>
              <a:rPr lang="en-US" b="1" dirty="0">
                <a:solidFill>
                  <a:srgbClr val="0070C0"/>
                </a:solidFill>
                <a:ea typeface="+mn-lt"/>
                <a:cs typeface="Calibri"/>
              </a:rPr>
              <a:t>March Guest Speaker: Division of Insurance (DOI)</a:t>
            </a:r>
            <a:endParaRPr lang="en-US" b="1" strike="sngStrike" dirty="0">
              <a:solidFill>
                <a:srgbClr val="0070C0"/>
              </a:solidFill>
              <a:ea typeface="+mn-lt"/>
              <a:cs typeface="Calibri"/>
            </a:endParaRPr>
          </a:p>
          <a:p>
            <a:pPr lvl="1"/>
            <a:r>
              <a:rPr lang="en-US" dirty="0">
                <a:ea typeface="+mn-lt"/>
                <a:cs typeface="Calibri"/>
              </a:rPr>
              <a:t>Please pull up the Google Form survey and fill out now</a:t>
            </a:r>
          </a:p>
        </p:txBody>
      </p:sp>
    </p:spTree>
    <p:extLst>
      <p:ext uri="{BB962C8B-B14F-4D97-AF65-F5344CB8AC3E}">
        <p14:creationId xmlns:p14="http://schemas.microsoft.com/office/powerpoint/2010/main" val="2500571370"/>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BA7411FBA9A5C488201D43F66581705" ma:contentTypeVersion="15" ma:contentTypeDescription="Create a new document." ma:contentTypeScope="" ma:versionID="897a4f7c3321f651dae605742c837f7a">
  <xsd:schema xmlns:xsd="http://www.w3.org/2001/XMLSchema" xmlns:xs="http://www.w3.org/2001/XMLSchema" xmlns:p="http://schemas.microsoft.com/office/2006/metadata/properties" xmlns:ns2="08471969-c5b6-418d-a1af-62affa6aa652" xmlns:ns3="09bc02a0-1bd8-43ac-9b2b-ec81f331de42" targetNamespace="http://schemas.microsoft.com/office/2006/metadata/properties" ma:root="true" ma:fieldsID="3b7ec843af82eae5493bf6f1e04d576f" ns2:_="" ns3:_="">
    <xsd:import namespace="08471969-c5b6-418d-a1af-62affa6aa652"/>
    <xsd:import namespace="09bc02a0-1bd8-43ac-9b2b-ec81f331de4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3:SharedWithUsers" minOccurs="0"/>
                <xsd:element ref="ns3:SharedWithDetail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471969-c5b6-418d-a1af-62affa6aa6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ternalName="MediaServiceLocatio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bc02a0-1bd8-43ac-9b2b-ec81f331de42"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dc459d43-3c84-49b5-b632-4e1e23507c68}" ma:internalName="TaxCatchAll" ma:showField="CatchAllData" ma:web="09bc02a0-1bd8-43ac-9b2b-ec81f331de4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9bc02a0-1bd8-43ac-9b2b-ec81f331de42" xsi:nil="true"/>
    <lcf76f155ced4ddcb4097134ff3c332f xmlns="08471969-c5b6-418d-a1af-62affa6aa65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9879535-6C04-401E-8D01-49EEA65877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8471969-c5b6-418d-a1af-62affa6aa652"/>
    <ds:schemaRef ds:uri="09bc02a0-1bd8-43ac-9b2b-ec81f331de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2DA9BEE-9F3A-43C8-A6FE-07C757C2BC5B}">
  <ds:schemaRefs>
    <ds:schemaRef ds:uri="http://schemas.microsoft.com/office/2006/documentManagement/types"/>
    <ds:schemaRef ds:uri="http://www.w3.org/XML/1998/namespace"/>
    <ds:schemaRef ds:uri="http://purl.org/dc/elements/1.1/"/>
    <ds:schemaRef ds:uri="08471969-c5b6-418d-a1af-62affa6aa652"/>
    <ds:schemaRef ds:uri="http://schemas.microsoft.com/office/infopath/2007/PartnerControls"/>
    <ds:schemaRef ds:uri="http://purl.org/dc/terms/"/>
    <ds:schemaRef ds:uri="http://purl.org/dc/dcmitype/"/>
    <ds:schemaRef ds:uri="http://schemas.openxmlformats.org/package/2006/metadata/core-properties"/>
    <ds:schemaRef ds:uri="09bc02a0-1bd8-43ac-9b2b-ec81f331de42"/>
    <ds:schemaRef ds:uri="http://schemas.microsoft.com/office/2006/metadata/properties"/>
  </ds:schemaRefs>
</ds:datastoreItem>
</file>

<file path=customXml/itemProps3.xml><?xml version="1.0" encoding="utf-8"?>
<ds:datastoreItem xmlns:ds="http://schemas.openxmlformats.org/officeDocument/2006/customXml" ds:itemID="{F0980803-0656-4E85-B519-680B7C44EFB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976</Words>
  <Application>Microsoft Macintosh PowerPoint</Application>
  <PresentationFormat>Widescreen</PresentationFormat>
  <Paragraphs>139</Paragraphs>
  <Slides>12</Slides>
  <Notes>12</Notes>
  <HiddenSlides>1</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12</vt:i4>
      </vt:variant>
    </vt:vector>
  </HeadingPairs>
  <TitlesOfParts>
    <vt:vector size="17" baseType="lpstr">
      <vt:lpstr>Arial</vt:lpstr>
      <vt:lpstr>Calibri</vt:lpstr>
      <vt:lpstr>Calibri Light</vt:lpstr>
      <vt:lpstr>Custom Design</vt:lpstr>
      <vt:lpstr>1_Custom Design</vt:lpstr>
      <vt:lpstr>DPH PANDAS/PANS Advisory Council   November 8, 2023 4:00 – 6:00 PM  Please stand by. The meeting will begin shortly. </vt:lpstr>
      <vt:lpstr>Agenda</vt:lpstr>
      <vt:lpstr>Opening Roll Call &amp; Vote</vt:lpstr>
      <vt:lpstr>Meeting Rules</vt:lpstr>
      <vt:lpstr>Statutory Authority</vt:lpstr>
      <vt:lpstr>Aim statement</vt:lpstr>
      <vt:lpstr>General Announcements</vt:lpstr>
      <vt:lpstr>Vote: Annual Report </vt:lpstr>
      <vt:lpstr>Discussion: Guest Speaker: DOI</vt:lpstr>
      <vt:lpstr>Discussion: Guest Speaker Questions</vt:lpstr>
      <vt:lpstr>Next Steps</vt:lpstr>
      <vt:lpstr>Motion to Adjourn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DPH PANDAS/PANS Advisory Council   January 12, 2022 4:00 – 6:00 PM  Please stand by. The meeting will begin shortly.</dc:title>
  <dc:creator/>
  <cp:lastModifiedBy/>
  <cp:revision>2659</cp:revision>
  <dcterms:created xsi:type="dcterms:W3CDTF">2021-11-11T19:32:07Z</dcterms:created>
  <dcterms:modified xsi:type="dcterms:W3CDTF">2024-01-31T21:12:28Z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0x0101006BA7411FBA9A5C488201D43F66581705</vt:lpwstr>
  </property>
  <property fmtid="{D5CDD505-2E9C-101B-9397-08002B2CF9AE}" pid="3" name="MediaServiceImageTags">
    <vt:lpwstr/>
  </property>
</Properties>
</file>