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4"/>
    <p:sldMasterId id="2147483665" r:id="rId5"/>
  </p:sldMasterIdLst>
  <p:notesMasterIdLst>
    <p:notesMasterId r:id="rId18"/>
  </p:notesMasterIdLst>
  <p:sldIdLst>
    <p:sldId id="257" r:id="rId6"/>
    <p:sldId id="271" r:id="rId7"/>
    <p:sldId id="330" r:id="rId8"/>
    <p:sldId id="274" r:id="rId9"/>
    <p:sldId id="276" r:id="rId10"/>
    <p:sldId id="278" r:id="rId11"/>
    <p:sldId id="316" r:id="rId12"/>
    <p:sldId id="337" r:id="rId13"/>
    <p:sldId id="339" r:id="rId14"/>
    <p:sldId id="338" r:id="rId15"/>
    <p:sldId id="313" r:id="rId16"/>
    <p:sldId id="267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D90C7D7E-4044-D1C3-2871-43D9E56DA753}" name="Goskoski, Madelyn M (DPH)" initials="G(" userId="S::madelyn.m.goskoski@mass.gov::75635fc8-422e-463a-aedc-99fe7b64ab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EB535-8F0D-44A4-B108-F111C0445F22}" v="97" dt="2023-09-11T21:15:25.478"/>
    <p1510:client id="{19950404-10D6-4058-8B1F-53C9C5F4E043}" v="472" dt="2023-09-11T17:04:14.326"/>
    <p1510:client id="{1E23626E-AD6D-4497-8073-F1323D8209B6}" v="6" dt="2023-09-13T13:53:50.783"/>
    <p1510:client id="{4D89A9E2-E5F1-434F-A681-78699E922B4A}" v="1" dt="2023-08-24T20:51:16.803"/>
    <p1510:client id="{5942285A-6BE8-4FF1-AFB0-D3C786CF4504}" v="97" dt="2023-09-12T22:50:47.210"/>
    <p1510:client id="{7462FD11-5E0F-4FEE-825B-6DB81E021E2A}" v="332" dt="2023-09-12T14:54:02.519"/>
    <p1510:client id="{881D3C44-8499-4035-B087-3279BB43586F}" v="18" dt="2023-09-11T19:25:53.552"/>
    <p1510:client id="{A9765E55-B7C7-41DF-9889-C1B0DE57B28F}" v="14" dt="2023-09-13T14:05:41.626"/>
    <p1510:client id="{B4031C7E-1582-4A97-B49B-25655FF4B7FD}" v="2" dt="2023-09-05T18:36:21.524"/>
    <p1510:client id="{DD387A28-3C7B-4466-A1B5-945BC5C8E481}" v="4" dt="2023-09-13T20:17:01.746"/>
    <p1510:client id="{E2D4F527-B964-4AC8-A0D2-CB783D391474}" v="338" dt="2023-09-13T14:31:52.100"/>
    <p1510:client id="{F67AEF8A-EF0E-4E57-ADB8-DD2149082123}" v="13" dt="2023-09-13T21:33:09.564"/>
    <p1510:client id="{F97E6CDC-10E6-4F59-89E9-25A24F5BA6CD}" v="38" dt="2023-09-12T14:47:16.7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61" autoAdjust="0"/>
    <p:restoredTop sz="93557" autoAdjust="0"/>
  </p:normalViewPr>
  <p:slideViewPr>
    <p:cSldViewPr snapToGrid="0">
      <p:cViewPr varScale="1">
        <p:scale>
          <a:sx n="60" d="100"/>
          <a:sy n="60" d="100"/>
        </p:scale>
        <p:origin x="760" y="48"/>
      </p:cViewPr>
      <p:guideLst/>
    </p:cSldViewPr>
  </p:slideViewPr>
  <p:outlineViewPr>
    <p:cViewPr>
      <p:scale>
        <a:sx n="33" d="100"/>
        <a:sy n="33" d="100"/>
      </p:scale>
      <p:origin x="0" y="-84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0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547A1A-4B8C-44CF-8E73-8D0B6F65A909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6B28D8-CD98-4154-A631-787321A3B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2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85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65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1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0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17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78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B28D8-CD98-4154-A631-787321A3B0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48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5:55pm: Thank you</a:t>
            </a:r>
          </a:p>
          <a:p>
            <a:r>
              <a:rPr lang="en-US" dirty="0"/>
              <a:t>Motion to Adjourn</a:t>
            </a:r>
          </a:p>
          <a:p>
            <a:r>
              <a:rPr lang="en-US" dirty="0"/>
              <a:t>Vote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8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C307D1-08FB-B946-5FB9-16EC77F9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6225A1-F6FD-E908-5278-B201F3DA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F275C-60DF-6EC8-961E-82D6ED91C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9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A5FAB-BE3C-F7A6-50CB-F4E06B44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9AFE9-E8AC-6598-2E80-0A1F0E418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CFC65-3968-12C8-3C97-0308AD693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D9F96-7540-175F-B018-35A3E3D5E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30645-B45B-774E-A153-BECC88C9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609FA-C7A8-20CA-3713-2F7149F17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DEA9B-AE5D-DAF9-C5B0-C396211D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FCA8F-6A8C-9140-C987-A378C058B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40BEA-5486-417B-548C-3CFA020907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6E831-8A86-0A95-4DB9-1ED8CB954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D74C30-638D-0D1A-C197-BA61483A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79E0F-757D-E194-AC5F-DEED742BD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07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D8B4-C2EB-A52C-4D08-D22C0D934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604625-4D3F-29A2-15B8-1A875FEDD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D8322-7B4B-DEE9-7658-561951F7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CFBFE-966F-7DED-8653-B81C7213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4329B-CD69-B821-4054-4B1DC7302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56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55B539-A53A-5228-403C-5AE1DB1B6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1F04A-E4FA-F1F9-F7B6-0E31B25B0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508DF-4EDE-11F7-55F3-C31724B9A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41BB3-2850-EF8E-F27F-4BCA285B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C1966-03F6-28EE-6A1D-CCB609EB5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27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BA511-D1C1-7D28-DBA2-FA71D326B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ED123-D9E6-A734-A7EC-E4227D01F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60FE2-E8DE-DF5D-1391-1AAB8CDFE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36686-681D-6EC8-95E7-35F9DA7E7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44FC6-1ED7-7D22-935F-69611065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9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FC1E-7568-37CF-F478-86648266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85A14-8302-1623-57D3-023C09079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EAEFB-B4C5-6A85-3730-9E84CF36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8B3A7-1AB6-ED3C-52B4-E59E03EB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1676C-EFF0-39FD-75C4-564E0E60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AB3A6-CEAA-25C5-F914-7299B923B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9926A-BBFA-A7D3-DA9A-DF83586CC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4F48-699A-E450-DCC6-15ED4AA6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483CB-2122-8AF6-8C61-987CE62CF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F84F-76E5-4674-2012-FFE5571D2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3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9A3B2-703A-5E8A-03EF-8697CDD5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BA748-F9D1-A289-EFBC-1A0F8B6D0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219EB-BCC7-561B-B1B8-FC4DAD666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196D1-90D9-AC6D-0C06-392829272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5C481-C80C-5E16-8A60-1A1B4A2A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390A9-FDD4-F147-0788-747114E5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7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8A25C-F479-3DB3-988F-811E2196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EFA8D-588A-7979-AB03-71C6B484A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96C5B-DED7-226A-D351-CAF52E2F7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1CC169-0A90-320E-4C22-FAED52E9E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0199F5-54B0-7DD5-17F8-4F161052C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3E584-72C9-ABF7-1EC5-69755211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7FCF0-BCD0-FB51-8708-1FB27E7DE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1748B-2B44-3228-DC24-477E3BBE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1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E4DA3-9202-52F4-7499-605186EBB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4B9B34-E3E2-EDD4-A029-E46523CCA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5EB00B-3628-E6AC-541F-1FDB82999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7BFF3-3646-5594-7448-B880C6C6A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2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191103-BA53-5F24-69D2-13247F2C2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F2BB6-0170-3C0E-560D-96BE75EBC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5E6C5-F384-1261-4FDF-F2C7C7C34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75B7E-693B-4734-9D38-96855399C35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DD31F-80C3-F2D7-C589-03C67606C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D1A0A-9249-92C8-BB92-1A0C1314B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36F90-904F-4C1D-BF83-E383ED339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2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delyn.m.goskoski@mass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com/v3/__http:/www.jbcfund.org__;!!CUhgQOZqV7M!nT7qIG90bCLM66cnI5IC1Yl5J6aJ2jAgPMJfbIRrBTYLzqR7C7h2qcELlh-h2gw-TJXK_KCTMACNZmujWce7PR_k$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laine.Gabovitch@mass.gov" TargetMode="External"/><Relationship Id="rId5" Type="http://schemas.openxmlformats.org/officeDocument/2006/relationships/hyperlink" Target="NULL" TargetMode="External"/><Relationship Id="rId4" Type="http://schemas.openxmlformats.org/officeDocument/2006/relationships/hyperlink" Target="NUL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3144" y="2191589"/>
            <a:ext cx="8370536" cy="362358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cs typeface="Arial"/>
              </a:rPr>
              <a:t>DPH PANDAS/PANS Advisory Council</a:t>
            </a:r>
            <a:br>
              <a:rPr lang="en-US" sz="36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cs typeface="Arial"/>
              </a:rPr>
              <a:t>September 13, 2023</a:t>
            </a: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cs typeface="Arial"/>
              </a:rPr>
              <a:t>4:00 – 6:00 PM</a:t>
            </a:r>
            <a:br>
              <a:rPr lang="en-US" sz="3200" dirty="0">
                <a:cs typeface="Arial" panose="020B0604020202020204" pitchFamily="34" charset="0"/>
              </a:rPr>
            </a:br>
            <a:br>
              <a:rPr lang="en-US" sz="3200" dirty="0">
                <a:cs typeface="Arial" panose="020B0604020202020204" pitchFamily="34" charset="0"/>
              </a:rPr>
            </a:br>
            <a:r>
              <a:rPr lang="en-US" sz="3200" i="1" dirty="0">
                <a:solidFill>
                  <a:srgbClr val="FFFF00"/>
                </a:solidFill>
                <a:cs typeface="Arial"/>
              </a:rPr>
              <a:t>Please stand by. The meeting will begin shortly. </a:t>
            </a:r>
            <a:endParaRPr lang="en-US" sz="3600" i="1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01132" y="3979342"/>
            <a:ext cx="7842223" cy="253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2000" b="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937C-4084-C2AF-E702-C85173481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Discussion: Questions for Guest Speakers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59EA44-7D0A-3CAF-E9F1-D1AE56580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1E22AA7-628A-A4DE-2C3B-CAD3E079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800" dirty="0">
                <a:cs typeface="Calibri"/>
              </a:rPr>
              <a:t>What is the goal of inviting these agencies?</a:t>
            </a:r>
          </a:p>
          <a:p>
            <a:r>
              <a:rPr lang="en-US" sz="2800" dirty="0">
                <a:cs typeface="Calibri"/>
              </a:rPr>
              <a:t>What questions will we ask? </a:t>
            </a:r>
            <a:endParaRPr lang="en-US" dirty="0"/>
          </a:p>
          <a:p>
            <a:pPr lvl="1"/>
            <a:r>
              <a:rPr lang="en-US" sz="2400">
                <a:cs typeface="Calibri"/>
              </a:rPr>
              <a:t>Provide brief agency description</a:t>
            </a:r>
            <a:endParaRPr lang="en-US" sz="2400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Overview of program and services </a:t>
            </a:r>
          </a:p>
          <a:p>
            <a:pPr lvl="1"/>
            <a:r>
              <a:rPr lang="en-US" sz="2400" dirty="0">
                <a:cs typeface="Calibri"/>
              </a:rPr>
              <a:t>Data, stats and incidence related to PANDAS/PANS </a:t>
            </a:r>
          </a:p>
          <a:p>
            <a:pPr lvl="1"/>
            <a:r>
              <a:rPr lang="en-US" sz="2400" dirty="0">
                <a:cs typeface="Calibri"/>
              </a:rPr>
              <a:t>Eligibility</a:t>
            </a:r>
          </a:p>
          <a:p>
            <a:pPr lvl="1"/>
            <a:r>
              <a:rPr lang="en-US" sz="2400" dirty="0">
                <a:cs typeface="Calibri"/>
              </a:rPr>
              <a:t>Case management and training </a:t>
            </a:r>
          </a:p>
          <a:p>
            <a:pPr lvl="1"/>
            <a:r>
              <a:rPr lang="en-US" sz="2400" dirty="0">
                <a:cs typeface="Calibri"/>
              </a:rPr>
              <a:t>Recent family support efforts </a:t>
            </a:r>
          </a:p>
          <a:p>
            <a:pPr lvl="1"/>
            <a:r>
              <a:rPr lang="en-US" sz="2400" dirty="0">
                <a:cs typeface="Calibri"/>
              </a:rPr>
              <a:t>Funding </a:t>
            </a:r>
          </a:p>
          <a:p>
            <a:pPr lvl="1"/>
            <a:r>
              <a:rPr lang="en-US" sz="2400" dirty="0">
                <a:cs typeface="Calibri"/>
              </a:rPr>
              <a:t>Gaps and challenges </a:t>
            </a:r>
          </a:p>
          <a:p>
            <a:pPr lvl="1"/>
            <a:r>
              <a:rPr lang="en-US" sz="2400" dirty="0">
                <a:cs typeface="Calibri"/>
              </a:rPr>
              <a:t>Future goals and initiatives </a:t>
            </a:r>
            <a:endParaRPr lang="en-US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386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2381-2FD3-4DD5-BBC9-0944AB891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273F9-7657-4CFC-9371-7072A8629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66018"/>
            <a:ext cx="11325200" cy="51156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Sixth meeting of 2023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cs typeface="Calibri"/>
              </a:rPr>
              <a:t>Wednesday, November 8</a:t>
            </a:r>
            <a:r>
              <a:rPr lang="en-US" b="1" baseline="30000" dirty="0">
                <a:solidFill>
                  <a:schemeClr val="accent1"/>
                </a:solidFill>
                <a:cs typeface="Calibri"/>
              </a:rPr>
              <a:t>th</a:t>
            </a:r>
            <a:r>
              <a:rPr lang="en-US" b="1" dirty="0">
                <a:solidFill>
                  <a:schemeClr val="accent1"/>
                </a:solidFill>
                <a:cs typeface="Calibri"/>
              </a:rPr>
              <a:t> 2023, 4-6 PM</a:t>
            </a:r>
          </a:p>
          <a:p>
            <a:pPr lvl="1"/>
            <a:r>
              <a:rPr lang="en-US" dirty="0">
                <a:cs typeface="Calibri"/>
              </a:rPr>
              <a:t>Future meetings via WebEx Events </a:t>
            </a:r>
          </a:p>
          <a:p>
            <a:pPr lvl="2"/>
            <a:r>
              <a:rPr lang="en-US" dirty="0">
                <a:cs typeface="Calibri"/>
              </a:rPr>
              <a:t>If you need help, please email Maddy Goskoski at </a:t>
            </a:r>
            <a:r>
              <a:rPr lang="en-US" dirty="0">
                <a:cs typeface="Calibri"/>
                <a:hlinkClick r:id="rId3"/>
              </a:rPr>
              <a:t>madelyn.m.goskoski@mass.gov</a:t>
            </a:r>
            <a:r>
              <a:rPr lang="en-US" dirty="0">
                <a:cs typeface="Calibri"/>
              </a:rPr>
              <a:t> in advance who will find assistance. </a:t>
            </a:r>
            <a:br>
              <a:rPr lang="en-US" dirty="0"/>
            </a:br>
            <a:r>
              <a:rPr lang="en-US" dirty="0"/>
              <a:t> </a:t>
            </a:r>
            <a:endParaRPr lang="en-US" dirty="0">
              <a:cs typeface="Calibri"/>
            </a:endParaRPr>
          </a:p>
          <a:p>
            <a:r>
              <a:rPr lang="en-US" dirty="0"/>
              <a:t>Next steps:</a:t>
            </a:r>
            <a:endParaRPr lang="en-US" b="1" dirty="0">
              <a:solidFill>
                <a:schemeClr val="accent1"/>
              </a:solidFill>
              <a:cs typeface="Calibri"/>
            </a:endParaRPr>
          </a:p>
          <a:p>
            <a:pPr lvl="1"/>
            <a:r>
              <a:rPr lang="en-US" dirty="0">
                <a:cs typeface="Calibri"/>
              </a:rPr>
              <a:t>Discuss and possible vote on report</a:t>
            </a:r>
          </a:p>
          <a:p>
            <a:pPr lvl="1"/>
            <a:r>
              <a:rPr lang="en-US" dirty="0">
                <a:cs typeface="Calibri"/>
              </a:rPr>
              <a:t>Email </a:t>
            </a:r>
            <a:r>
              <a:rPr lang="en-US" dirty="0">
                <a:ea typeface="+mn-lt"/>
                <a:cs typeface="+mn-lt"/>
                <a:hlinkClick r:id="rId3"/>
              </a:rPr>
              <a:t>madelyn.m.goskoski@mass.gov</a:t>
            </a:r>
            <a:r>
              <a:rPr lang="en-US">
                <a:cs typeface="Calibri"/>
              </a:rPr>
              <a:t> to get on the November agenda 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 dirty="0">
                <a:ea typeface="Calibri"/>
                <a:cs typeface="Calibri"/>
              </a:rPr>
              <a:t>Anything else?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78276-E431-4453-8CDB-F4DA24DDD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BC16-F3AF-0DAB-CBB4-6DEBF75ED5D1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228017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Motion to Adjourn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8800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E6922-8692-437B-95E2-E7D11F66D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dirty="0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3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fontAlgn="base">
              <a:spcBef>
                <a:spcPts val="20"/>
              </a:spcBef>
            </a:pP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ea typeface="+mn-lt"/>
                <a:cs typeface="+mn-lt"/>
              </a:rPr>
              <a:t>Welcome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: Roll Call &amp; Vote to Approve 7/12/2023 Minutes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>
              <a:spcBef>
                <a:spcPts val="20"/>
              </a:spcBef>
            </a:pPr>
            <a:r>
              <a:rPr lang="en-US" b="0" i="0" dirty="0">
                <a:solidFill>
                  <a:srgbClr val="000000"/>
                </a:solidFill>
                <a:effectLst/>
                <a:ea typeface="+mn-lt"/>
                <a:cs typeface="+mn-lt"/>
              </a:rPr>
              <a:t>Announcements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: General &amp; Housekeeping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>
              <a:spcBef>
                <a:spcPts val="20"/>
              </a:spcBef>
            </a:pPr>
            <a:r>
              <a:rPr lang="en-US" b="0" i="0" dirty="0">
                <a:solidFill>
                  <a:srgbClr val="000000"/>
                </a:solidFill>
                <a:effectLst/>
                <a:ea typeface="+mn-lt"/>
                <a:cs typeface="+mn-lt"/>
              </a:rPr>
              <a:t>D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iscussion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: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 Annual Report </a:t>
            </a:r>
          </a:p>
          <a:p>
            <a:pPr>
              <a:spcBef>
                <a:spcPts val="20"/>
              </a:spcBef>
            </a:pP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Discussion: Questions for Guest Speakers</a:t>
            </a:r>
          </a:p>
          <a:p>
            <a:pPr>
              <a:spcBef>
                <a:spcPts val="20"/>
              </a:spcBef>
            </a:pPr>
            <a:r>
              <a:rPr lang="en-US" b="0" i="0" dirty="0">
                <a:solidFill>
                  <a:srgbClr val="000000"/>
                </a:solidFill>
                <a:effectLst/>
                <a:ea typeface="+mn-lt"/>
                <a:cs typeface="+mn-lt"/>
              </a:rPr>
              <a:t>Wrap Up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: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Next Steps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>
              <a:spcBef>
                <a:spcPts val="20"/>
              </a:spcBef>
            </a:pPr>
            <a:r>
              <a:rPr lang="en-US" b="0" i="0" dirty="0">
                <a:solidFill>
                  <a:srgbClr val="000000"/>
                </a:solidFill>
                <a:effectLst/>
                <a:ea typeface="+mn-lt"/>
                <a:cs typeface="+mn-lt"/>
              </a:rPr>
              <a:t>Next Meeting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: Wednesday, November 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8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, 2023, 4-6PM</a:t>
            </a:r>
            <a:r>
              <a:rPr lang="en-US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>
              <a:spcBef>
                <a:spcPts val="20"/>
              </a:spcBef>
            </a:pPr>
            <a:r>
              <a:rPr lang="en-US" b="0" i="0" dirty="0">
                <a:solidFill>
                  <a:srgbClr val="000000"/>
                </a:solidFill>
                <a:effectLst/>
                <a:ea typeface="+mn-lt"/>
                <a:cs typeface="+mn-lt"/>
              </a:rPr>
              <a:t>Vote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: Adjourn</a:t>
            </a:r>
            <a:endParaRPr lang="en-US" dirty="0">
              <a:cs typeface="Calibri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endParaRPr lang="en-US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0963B-2D31-DE11-7F6B-729CBAEAAE85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79887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Opening Roll Call &amp; Vote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Attendance </a:t>
            </a:r>
            <a:r>
              <a:rPr lang="en-US" sz="3600" b="1" dirty="0">
                <a:solidFill>
                  <a:schemeClr val="accent1"/>
                </a:solidFill>
              </a:rPr>
              <a:t>roll call</a:t>
            </a:r>
          </a:p>
          <a:p>
            <a:r>
              <a:rPr lang="en-US" sz="3600" b="1" dirty="0">
                <a:solidFill>
                  <a:schemeClr val="accent1"/>
                </a:solidFill>
              </a:rPr>
              <a:t>Vote</a:t>
            </a:r>
            <a:r>
              <a:rPr lang="en-US" sz="3600" dirty="0"/>
              <a:t> to approve Meeting Minutes (July 12, 2023)</a:t>
            </a:r>
            <a:endParaRPr lang="en-US" sz="3600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0963B-2D31-DE11-7F6B-729CBAEAAE85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2501143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E24A-F905-4B7A-92F8-C47680EBF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Meeting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D1594-F6EC-454F-B196-1D724D56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167605"/>
            <a:ext cx="10972800" cy="486332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Open Meeting Law applies:</a:t>
            </a:r>
          </a:p>
          <a:p>
            <a:pPr lvl="1"/>
            <a:r>
              <a:rPr lang="en-US" dirty="0"/>
              <a:t>Chat function disabled </a:t>
            </a:r>
          </a:p>
          <a:p>
            <a:pPr lvl="1"/>
            <a:r>
              <a:rPr lang="en-US" dirty="0"/>
              <a:t>Texting, emails, etc. are public records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Council member attendance taken to establish quorum</a:t>
            </a:r>
            <a:endParaRPr lang="en-US" dirty="0">
              <a:cs typeface="Calibri"/>
            </a:endParaRPr>
          </a:p>
          <a:p>
            <a:r>
              <a:rPr lang="en-US" dirty="0"/>
              <a:t>Agenda pre-planned</a:t>
            </a:r>
          </a:p>
          <a:p>
            <a:r>
              <a:rPr lang="en-US" dirty="0"/>
              <a:t>Cameras on during the meetings </a:t>
            </a:r>
          </a:p>
          <a:p>
            <a:r>
              <a:rPr lang="en-US" dirty="0"/>
              <a:t>Mute your mic unless you are speaking </a:t>
            </a:r>
          </a:p>
          <a:p>
            <a:r>
              <a:rPr lang="en-US" dirty="0"/>
              <a:t>Meeting not recorded</a:t>
            </a:r>
          </a:p>
          <a:p>
            <a:r>
              <a:rPr lang="en-US" dirty="0"/>
              <a:t>“Raise your Hand” option to speak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21FE1-45E1-43AC-8FA7-DE88211FB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9CDAA3-5942-FB09-0672-A7E1C8F4B4CC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415714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78C6-1898-4BA6-8FA3-AFCE8029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Statutory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82BC7-329C-459C-9C0F-0F7777C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Section 26 of Chapter 260 of the Acts of 2020</a:t>
            </a:r>
            <a:r>
              <a:rPr lang="en-US" sz="3600" dirty="0"/>
              <a:t>, or the Health Care Omnibus bill establishes a special advisory council, chaired by the Commissioner of the Department of Public Health, or his designee, to </a:t>
            </a:r>
            <a:r>
              <a:rPr lang="en-US" sz="3600" dirty="0">
                <a:solidFill>
                  <a:srgbClr val="0070C0"/>
                </a:solidFill>
              </a:rPr>
              <a:t>advise the commissioner on research, diagnosis, treatment and education </a:t>
            </a:r>
            <a:r>
              <a:rPr lang="en-US" sz="3600" dirty="0"/>
              <a:t>relating to pediatric autoimmune neuropsychiatric disorder associated with streptococcal infections and pediatric acute neuropsychiatric syndrome (PANDAS/PANS).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9342-AD96-457F-B0BE-0BD14E6BE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6C8C09-A43A-D774-DE01-70B1C343805D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323293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B5BD-FA13-4471-8CFC-04B8ABC0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Aim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2E261-7A78-454C-971E-A0ED0447A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28" y="1326823"/>
            <a:ext cx="10972800" cy="494159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buNone/>
            </a:pPr>
            <a:r>
              <a:rPr lang="en-US" dirty="0">
                <a:ea typeface="+mn-lt"/>
                <a:cs typeface="+mn-lt"/>
              </a:rPr>
              <a:t>The DPH PANDAS/PANS Advisory Council aims to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advise the DPH Commissioner on research, diagnosis, treatment, and education</a:t>
            </a:r>
            <a:r>
              <a:rPr lang="en-US" dirty="0">
                <a:ea typeface="+mn-lt"/>
                <a:cs typeface="+mn-lt"/>
              </a:rPr>
              <a:t> relating to pediatric autoimmune neuropsychiatric discovered associated with streptococcal infections and pediatric acute neuropsychiatric syndrome (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PANDAS/PANS</a:t>
            </a:r>
            <a:r>
              <a:rPr lang="en-US" dirty="0">
                <a:ea typeface="+mn-lt"/>
                <a:cs typeface="+mn-lt"/>
              </a:rPr>
              <a:t>).</a:t>
            </a:r>
          </a:p>
          <a:p>
            <a:pPr>
              <a:buNone/>
            </a:pPr>
            <a:endParaRPr lang="en-US" dirty="0">
              <a:ea typeface="+mn-lt"/>
              <a:cs typeface="+mn-lt"/>
            </a:endParaRPr>
          </a:p>
          <a:p>
            <a:pPr>
              <a:buNone/>
            </a:pPr>
            <a:r>
              <a:rPr lang="en-US" dirty="0">
                <a:ea typeface="+mn-lt"/>
                <a:cs typeface="+mn-lt"/>
              </a:rPr>
              <a:t>The Advisory Council will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issue a report to the general court annually with recommendations</a:t>
            </a:r>
            <a:r>
              <a:rPr lang="en-US" dirty="0">
                <a:ea typeface="+mn-lt"/>
                <a:cs typeface="+mn-lt"/>
              </a:rPr>
              <a:t> concerning: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Practice guidelines for the diagnosis and treatment</a:t>
            </a:r>
            <a:r>
              <a:rPr lang="en-US" dirty="0">
                <a:ea typeface="+mn-lt"/>
                <a:cs typeface="+mn-lt"/>
              </a:rPr>
              <a:t> of the disorder and syndrome;</a:t>
            </a:r>
          </a:p>
          <a:p>
            <a:r>
              <a:rPr lang="en-US" dirty="0">
                <a:ea typeface="+mn-lt"/>
                <a:cs typeface="+mn-lt"/>
              </a:rPr>
              <a:t>Development of </a:t>
            </a:r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screening protocols</a:t>
            </a:r>
            <a:r>
              <a:rPr lang="en-US" dirty="0">
                <a:ea typeface="+mn-lt"/>
                <a:cs typeface="+mn-lt"/>
              </a:rPr>
              <a:t>;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Mechanisms to increase clinical awareness and education</a:t>
            </a:r>
            <a:r>
              <a:rPr lang="en-US" dirty="0">
                <a:ea typeface="+mn-lt"/>
                <a:cs typeface="+mn-lt"/>
              </a:rPr>
              <a:t> regarding the disorder and syndrome among physicians, including pediatricians, school-based health centers and providers of mental health services;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Outreach to educators and parents to increase awareness</a:t>
            </a:r>
            <a:r>
              <a:rPr lang="en-US" dirty="0">
                <a:ea typeface="+mn-lt"/>
                <a:cs typeface="+mn-lt"/>
              </a:rPr>
              <a:t> of the disorder and syndrome; and</a:t>
            </a:r>
          </a:p>
          <a:p>
            <a:r>
              <a:rPr lang="en-US" b="1" dirty="0">
                <a:solidFill>
                  <a:schemeClr val="accent1"/>
                </a:solidFill>
                <a:ea typeface="+mn-lt"/>
                <a:cs typeface="+mn-lt"/>
              </a:rPr>
              <a:t>Development of a network of volunteer experts </a:t>
            </a:r>
            <a:r>
              <a:rPr lang="en-US" dirty="0">
                <a:ea typeface="+mn-lt"/>
                <a:cs typeface="+mn-lt"/>
              </a:rPr>
              <a:t>on the diagnosis and treatment of the disorder and syndrome. (From Section 26 of Chapter 260 of the Acts of 2020).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58176-5106-4077-A9A8-82004187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FB8119-A6C3-12B5-2CAB-5605CD9A07E3}"/>
              </a:ext>
            </a:extLst>
          </p:cNvPr>
          <p:cNvSpPr txBox="1"/>
          <p:nvPr/>
        </p:nvSpPr>
        <p:spPr>
          <a:xfrm>
            <a:off x="11750040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EG</a:t>
            </a:r>
          </a:p>
        </p:txBody>
      </p:sp>
    </p:spTree>
    <p:extLst>
      <p:ext uri="{BB962C8B-B14F-4D97-AF65-F5344CB8AC3E}">
        <p14:creationId xmlns:p14="http://schemas.microsoft.com/office/powerpoint/2010/main" val="259233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84DAE-F4F3-458D-B243-559F110F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General 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D9DC-9BB0-447C-884E-185214926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19883"/>
            <a:ext cx="10972800" cy="522954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2000" dirty="0">
                <a:latin typeface="Calibri"/>
                <a:cs typeface="Segoe UI"/>
              </a:rPr>
              <a:t>Rep. Cutler's office is in the process of getting the PANS/PANDAS Awareness Day Proclamation from the Gov. Healy</a:t>
            </a:r>
            <a:endParaRPr lang="en-US" sz="2000" dirty="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000" b="1" dirty="0">
                <a:latin typeface="Calibri"/>
                <a:cs typeface="Segoe UI"/>
              </a:rPr>
              <a:t>Sunday, 10/1</a:t>
            </a:r>
            <a:r>
              <a:rPr lang="en-US" sz="2000" dirty="0">
                <a:latin typeface="Calibri"/>
                <a:cs typeface="Segoe UI"/>
              </a:rPr>
              <a:t>: NEPANS will be hosting the "Annual PANS/PANDAS Awareness Day" walk in Hull, MA</a:t>
            </a:r>
            <a:endParaRPr lang="en-US" sz="20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000" b="1">
                <a:latin typeface="Calibri"/>
                <a:cs typeface="Segoe UI"/>
              </a:rPr>
              <a:t>The Weekend of 10/21 &amp; 10/22:</a:t>
            </a:r>
            <a:r>
              <a:rPr lang="en-US" sz="2000" dirty="0">
                <a:latin typeface="Calibri"/>
                <a:cs typeface="Segoe UI"/>
              </a:rPr>
              <a:t>  The Alex Manfull Fund will have a tent and boat in the Head of the Charles</a:t>
            </a:r>
            <a:endParaRPr lang="en-US" sz="20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000" b="1" dirty="0">
                <a:latin typeface="Calibri"/>
                <a:cs typeface="Segoe UI"/>
              </a:rPr>
              <a:t>Saturday, 10/21: </a:t>
            </a:r>
            <a:r>
              <a:rPr lang="en-US" sz="2000" dirty="0">
                <a:latin typeface="Calibri"/>
                <a:cs typeface="Segoe UI"/>
              </a:rPr>
              <a:t> The Massachusetts  Rare Disease Council will be hosting a virtual Town Hall Meeting</a:t>
            </a:r>
          </a:p>
          <a:p>
            <a:pPr>
              <a:buFont typeface="Arial"/>
              <a:buChar char="•"/>
            </a:pPr>
            <a:r>
              <a:rPr lang="en-US" sz="2000" b="1" dirty="0">
                <a:latin typeface="Calibri"/>
                <a:cs typeface="Segoe UI"/>
              </a:rPr>
              <a:t>Tuesday, 10/24: </a:t>
            </a:r>
            <a:r>
              <a:rPr lang="en-US" sz="2000" dirty="0">
                <a:latin typeface="Calibri"/>
                <a:cs typeface="Segoe UI"/>
              </a:rPr>
              <a:t> JBC PANS &amp; PANDAS Foundation is hosting an "Evening with Dr. Nancy O'Hara, author of Demystifying PANS/PANDAS".  For more information, please visit </a:t>
            </a:r>
            <a:r>
              <a:rPr lang="en-US" sz="2000" dirty="0">
                <a:latin typeface="Calibri"/>
                <a:cs typeface="Segoe UI"/>
                <a:hlinkClick r:id="rId3"/>
              </a:rPr>
              <a:t>www.jbcfund.org</a:t>
            </a:r>
          </a:p>
          <a:p>
            <a:pPr>
              <a:buFont typeface="Arial"/>
              <a:buChar char="•"/>
            </a:pPr>
            <a:r>
              <a:rPr lang="en-US" sz="2000" b="1" dirty="0">
                <a:latin typeface="Calibri"/>
                <a:cs typeface="Segoe UI"/>
              </a:rPr>
              <a:t>Friday, 11/3: </a:t>
            </a:r>
            <a:r>
              <a:rPr lang="en-US" sz="2000" dirty="0">
                <a:latin typeface="Calibri"/>
                <a:cs typeface="Segoe UI"/>
              </a:rPr>
              <a:t>JBC will be hosting their Second Annual JBC Fest, a night of hope, health &amp; support for children with PANS &amp; PANDAS.  To learn more, please visit </a:t>
            </a:r>
            <a:r>
              <a:rPr lang="en-US" sz="2000" dirty="0">
                <a:latin typeface="Calibri"/>
                <a:cs typeface="Segoe UI"/>
                <a:hlinkClick r:id="rId3"/>
              </a:rPr>
              <a:t>www.jbcfund.org</a:t>
            </a:r>
          </a:p>
          <a:p>
            <a:pPr marL="0" indent="0">
              <a:buNone/>
            </a:pPr>
            <a:endParaRPr lang="en-US" sz="2000" dirty="0">
              <a:cs typeface="Segoe UI"/>
              <a:hlinkClick r:id="rId4" invalidUrl="http://"/>
            </a:endParaRPr>
          </a:p>
          <a:p>
            <a:pPr marL="0" indent="0">
              <a:buNone/>
            </a:pPr>
            <a:endParaRPr lang="en-US" sz="2000" dirty="0">
              <a:cs typeface="Segoe UI"/>
              <a:hlinkClick r:id="rId5" invalidUrl="http://"/>
            </a:endParaRPr>
          </a:p>
          <a:p>
            <a:r>
              <a:rPr lang="en-US" sz="2000" i="1" dirty="0"/>
              <a:t>Please contact </a:t>
            </a:r>
            <a:r>
              <a:rPr lang="en-US" sz="2000" i="1" dirty="0">
                <a:hlinkClick r:id="rId6"/>
              </a:rPr>
              <a:t>Madelyn.M.Goskoski@mass.gov</a:t>
            </a:r>
            <a:r>
              <a:rPr lang="en-US" sz="2000" i="1" dirty="0"/>
              <a:t> to add any other Advisory Council updates, announcements to future agendas.</a:t>
            </a:r>
            <a:endParaRPr lang="en-US" sz="2000" dirty="0">
              <a:cs typeface="Calibri"/>
            </a:endParaRPr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DC422-FCE7-42C3-9206-384399E05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09836-459B-DAFD-02E4-3DEB81E6AC24}"/>
              </a:ext>
            </a:extLst>
          </p:cNvPr>
          <p:cNvSpPr txBox="1"/>
          <p:nvPr/>
        </p:nvSpPr>
        <p:spPr>
          <a:xfrm>
            <a:off x="11491735" y="6125446"/>
            <a:ext cx="100583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cs typeface="Calibri"/>
              </a:rPr>
              <a:t>SG</a:t>
            </a:r>
          </a:p>
        </p:txBody>
      </p:sp>
    </p:spTree>
    <p:extLst>
      <p:ext uri="{BB962C8B-B14F-4D97-AF65-F5344CB8AC3E}">
        <p14:creationId xmlns:p14="http://schemas.microsoft.com/office/powerpoint/2010/main" val="372183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937C-4084-C2AF-E702-C85173481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Discussion: Annual Report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59EA44-7D0A-3CAF-E9F1-D1AE56580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1E22AA7-628A-A4DE-2C3B-CAD3E0795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Update on annual report</a:t>
            </a:r>
          </a:p>
          <a:p>
            <a:pPr lvl="1"/>
            <a:r>
              <a:rPr lang="en-US" dirty="0">
                <a:cs typeface="Calibri"/>
              </a:rPr>
              <a:t>The co-facilitators will summarize work groups sections for a cohesive succinct section to be in the body of the report </a:t>
            </a:r>
          </a:p>
          <a:p>
            <a:pPr lvl="1"/>
            <a:r>
              <a:rPr lang="en-US" dirty="0">
                <a:cs typeface="Calibri"/>
              </a:rPr>
              <a:t>Work groups reports will be included as appendices</a:t>
            </a:r>
          </a:p>
          <a:p>
            <a:pPr lvl="1"/>
            <a:r>
              <a:rPr lang="en-US" dirty="0">
                <a:cs typeface="Calibri"/>
              </a:rPr>
              <a:t>Next step will be editing the full report with help from the Council and DPH team</a:t>
            </a:r>
          </a:p>
          <a:p>
            <a:pPr lvl="1"/>
            <a:r>
              <a:rPr lang="en-US" dirty="0">
                <a:cs typeface="Calibri"/>
              </a:rPr>
              <a:t>Individuals will review the full report, with a focus on the summary, priorities and recommendations in preparation for a vote </a:t>
            </a:r>
          </a:p>
          <a:p>
            <a:pPr lvl="1"/>
            <a:r>
              <a:rPr lang="en-US" dirty="0">
                <a:cs typeface="Calibri"/>
              </a:rPr>
              <a:t>We will plan to vote in November, if need be, we can hold a short meeting in December for a vote only</a:t>
            </a:r>
          </a:p>
          <a:p>
            <a:endParaRPr lang="en-US" dirty="0">
              <a:cs typeface="Calibri"/>
            </a:endParaRPr>
          </a:p>
          <a:p>
            <a:pPr lvl="1"/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6766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89DEB-2AC2-57EC-8B85-CE02C69F4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"/>
              </a:rPr>
              <a:t>Discussion: Annual Report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A93A-87D1-AE23-1FEF-D4983C615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Best practice for most council reports is to recommend the most </a:t>
            </a:r>
            <a:r>
              <a:rPr lang="en-US">
                <a:cs typeface="Calibri"/>
              </a:rPr>
              <a:t>strategic</a:t>
            </a:r>
            <a:r>
              <a:rPr lang="en-US" dirty="0">
                <a:cs typeface="Calibri"/>
              </a:rPr>
              <a:t> priorities at a high level with room for progress</a:t>
            </a:r>
          </a:p>
          <a:p>
            <a:r>
              <a:rPr lang="en-US" dirty="0">
                <a:cs typeface="Calibri"/>
              </a:rPr>
              <a:t>Propose four domains as the priorities: </a:t>
            </a:r>
          </a:p>
          <a:p>
            <a:pPr lvl="1"/>
            <a:r>
              <a:rPr lang="en-US" dirty="0">
                <a:cs typeface="Calibri"/>
              </a:rPr>
              <a:t>Research</a:t>
            </a:r>
          </a:p>
          <a:p>
            <a:pPr lvl="1"/>
            <a:r>
              <a:rPr lang="en-US">
                <a:cs typeface="Calibri"/>
              </a:rPr>
              <a:t>Diagnosis</a:t>
            </a:r>
          </a:p>
          <a:p>
            <a:pPr lvl="1"/>
            <a:r>
              <a:rPr lang="en-US" dirty="0">
                <a:cs typeface="Calibri"/>
              </a:rPr>
              <a:t>Treatment </a:t>
            </a:r>
          </a:p>
          <a:p>
            <a:pPr lvl="1"/>
            <a:r>
              <a:rPr lang="en-US" dirty="0">
                <a:cs typeface="Calibri"/>
              </a:rPr>
              <a:t>Education</a:t>
            </a:r>
            <a:endParaRPr lang="en-US" dirty="0"/>
          </a:p>
          <a:p>
            <a:r>
              <a:rPr lang="en-US" dirty="0">
                <a:cs typeface="Calibri"/>
              </a:rPr>
              <a:t>High level and complementary of each other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8F3FD-C3EE-25B5-F6C3-9A66F907C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5975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7411FBA9A5C488201D43F66581705" ma:contentTypeVersion="15" ma:contentTypeDescription="Create a new document." ma:contentTypeScope="" ma:versionID="897a4f7c3321f651dae605742c837f7a">
  <xsd:schema xmlns:xsd="http://www.w3.org/2001/XMLSchema" xmlns:xs="http://www.w3.org/2001/XMLSchema" xmlns:p="http://schemas.microsoft.com/office/2006/metadata/properties" xmlns:ns2="08471969-c5b6-418d-a1af-62affa6aa652" xmlns:ns3="09bc02a0-1bd8-43ac-9b2b-ec81f331de42" targetNamespace="http://schemas.microsoft.com/office/2006/metadata/properties" ma:root="true" ma:fieldsID="3b7ec843af82eae5493bf6f1e04d576f" ns2:_="" ns3:_="">
    <xsd:import namespace="08471969-c5b6-418d-a1af-62affa6aa652"/>
    <xsd:import namespace="09bc02a0-1bd8-43ac-9b2b-ec81f331de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71969-c5b6-418d-a1af-62affa6aa6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bc02a0-1bd8-43ac-9b2b-ec81f331d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c459d43-3c84-49b5-b632-4e1e23507c68}" ma:internalName="TaxCatchAll" ma:showField="CatchAllData" ma:web="09bc02a0-1bd8-43ac-9b2b-ec81f331de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bc02a0-1bd8-43ac-9b2b-ec81f331de42" xsi:nil="true"/>
    <lcf76f155ced4ddcb4097134ff3c332f xmlns="08471969-c5b6-418d-a1af-62affa6aa65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F31D10-2AEB-4FA3-AE84-CD8511BDE5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471969-c5b6-418d-a1af-62affa6aa652"/>
    <ds:schemaRef ds:uri="09bc02a0-1bd8-43ac-9b2b-ec81f331d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DA9BEE-9F3A-43C8-A6FE-07C757C2BC5B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09bc02a0-1bd8-43ac-9b2b-ec81f331de42"/>
    <ds:schemaRef ds:uri="http://schemas.openxmlformats.org/package/2006/metadata/core-properties"/>
    <ds:schemaRef ds:uri="08471969-c5b6-418d-a1af-62affa6aa65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0980803-0656-4E85-B519-680B7C44EF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Widescreen</PresentationFormat>
  <Paragraphs>108</Paragraphs>
  <Slides>12</Slides>
  <Notes>9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Custom Design</vt:lpstr>
      <vt:lpstr>1_Custom Design</vt:lpstr>
      <vt:lpstr>DPH PANDAS/PANS Advisory Council   September 13, 2023 4:00 – 6:00 PM  Please stand by. The meeting will begin shortly. </vt:lpstr>
      <vt:lpstr>Agenda</vt:lpstr>
      <vt:lpstr>Opening Roll Call &amp; Vote</vt:lpstr>
      <vt:lpstr>Meeting Rules</vt:lpstr>
      <vt:lpstr>Statutory Authority</vt:lpstr>
      <vt:lpstr>Aim statement</vt:lpstr>
      <vt:lpstr>General Announcements</vt:lpstr>
      <vt:lpstr>Discussion: Annual Report</vt:lpstr>
      <vt:lpstr>Discussion: Annual Report</vt:lpstr>
      <vt:lpstr>Discussion: Questions for Guest Speakers</vt:lpstr>
      <vt:lpstr>Next Steps</vt:lpstr>
      <vt:lpstr>Motion to Adjourn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DPH PANDAS/PANS Advisory Council   January 12, 2022 4:00 – 6:00 PM  Please stand by. The meeting will begin shortly.</dc:title>
  <dc:creator/>
  <cp:lastModifiedBy/>
  <cp:revision>2553</cp:revision>
  <dcterms:created xsi:type="dcterms:W3CDTF">2021-11-11T19:32:07Z</dcterms:created>
  <dcterms:modified xsi:type="dcterms:W3CDTF">2023-09-25T15:25:20Z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0x0101006BA7411FBA9A5C488201D43F66581705</vt:lpwstr>
  </property>
  <property fmtid="{D5CDD505-2E9C-101B-9397-08002B2CF9AE}" pid="3" name="MediaServiceImageTags">
    <vt:lpwstr/>
  </property>
</Properties>
</file>