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4"/>
    <p:sldMasterId id="2147483665" r:id="rId5"/>
  </p:sldMasterIdLst>
  <p:notesMasterIdLst>
    <p:notesMasterId r:id="rId18"/>
  </p:notesMasterIdLst>
  <p:sldIdLst>
    <p:sldId id="257" r:id="rId6"/>
    <p:sldId id="271" r:id="rId7"/>
    <p:sldId id="330" r:id="rId8"/>
    <p:sldId id="274" r:id="rId9"/>
    <p:sldId id="276" r:id="rId10"/>
    <p:sldId id="278" r:id="rId11"/>
    <p:sldId id="316" r:id="rId12"/>
    <p:sldId id="337" r:id="rId13"/>
    <p:sldId id="339" r:id="rId14"/>
    <p:sldId id="338" r:id="rId15"/>
    <p:sldId id="313" r:id="rId16"/>
    <p:sldId id="267" r:id="rId17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D90C7D7E-4044-D1C3-2871-43D9E56DA753}" name="Goskoski, Madelyn M (DPH)" initials="G(" userId="S::madelyn.m.goskoski@mass.gov::75635fc8-422e-463a-aedc-99fe7b64abc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EEB535-8F0D-44A4-B108-F111C0445F22}" v="97" dt="2023-09-11T21:15:25.478"/>
    <p1510:client id="{19950404-10D6-4058-8B1F-53C9C5F4E043}" v="472" dt="2023-09-11T17:04:14.326"/>
    <p1510:client id="{1E23626E-AD6D-4497-8073-F1323D8209B6}" v="6" dt="2023-09-13T13:53:50.783"/>
    <p1510:client id="{4D89A9E2-E5F1-434F-A681-78699E922B4A}" v="1" dt="2023-08-24T20:51:16.803"/>
    <p1510:client id="{5942285A-6BE8-4FF1-AFB0-D3C786CF4504}" v="97" dt="2023-09-12T22:50:47.210"/>
    <p1510:client id="{7462FD11-5E0F-4FEE-825B-6DB81E021E2A}" v="332" dt="2023-09-12T14:54:02.519"/>
    <p1510:client id="{881D3C44-8499-4035-B087-3279BB43586F}" v="18" dt="2023-09-11T19:25:53.552"/>
    <p1510:client id="{A9765E55-B7C7-41DF-9889-C1B0DE57B28F}" v="14" dt="2023-09-13T14:05:41.626"/>
    <p1510:client id="{B4031C7E-1582-4A97-B49B-25655FF4B7FD}" v="2" dt="2023-09-05T18:36:21.524"/>
    <p1510:client id="{DD387A28-3C7B-4466-A1B5-945BC5C8E481}" v="4" dt="2023-09-13T20:17:01.746"/>
    <p1510:client id="{E2D4F527-B964-4AC8-A0D2-CB783D391474}" v="338" dt="2023-09-13T14:31:52.100"/>
    <p1510:client id="{F67AEF8A-EF0E-4E57-ADB8-DD2149082123}" v="13" dt="2023-09-13T21:33:09.564"/>
    <p1510:client id="{F97E6CDC-10E6-4F59-89E9-25A24F5BA6CD}" v="38" dt="2023-09-12T14:47:16.71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861" autoAdjust="0"/>
    <p:restoredTop sz="93557" autoAdjust="0"/>
  </p:normalViewPr>
  <p:slideViewPr>
    <p:cSldViewPr snapToGrid="0">
      <p:cViewPr varScale="1">
        <p:scale>
          <a:sx n="60" d="100"/>
          <a:sy n="60" d="100"/>
        </p:scale>
        <p:origin x="760" y="48"/>
      </p:cViewPr>
      <p:guideLst/>
    </p:cSldViewPr>
  </p:slideViewPr>
  <p:outlineViewPr>
    <p:cViewPr>
      <p:scale>
        <a:sx n="33" d="100"/>
        <a:sy n="33" d="100"/>
      </p:scale>
      <p:origin x="0" y="-844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49" d="100"/>
          <a:sy n="49" d="100"/>
        </p:scale>
        <p:origin x="270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8/10/relationships/authors" Target="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5/10/relationships/revisionInfo" Target="revisionInfo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547A1A-4B8C-44CF-8E73-8D0B6F65A909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6B28D8-CD98-4154-A631-787321A3B0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921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09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85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65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91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06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17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2786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6B28D8-CD98-4154-A631-787321A3B0E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48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By 5:55pm: Thank you</a:t>
            </a:r>
          </a:p>
          <a:p>
            <a:r>
              <a:rPr lang="en-US" dirty="0"/>
              <a:t>Motion to Adjourn</a:t>
            </a:r>
          </a:p>
          <a:p>
            <a:r>
              <a:rPr lang="en-US" dirty="0"/>
              <a:t>Vote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4CBBDB-52D0-FE4C-8729-D7393D454E1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5820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2945705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C307D1-08FB-B946-5FB9-16EC77F93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5B7E-693B-4734-9D38-96855399C35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6225A1-F6FD-E908-5278-B201F3DA1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0F275C-60DF-6EC8-961E-82D6ED91C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6F90-904F-4C1D-BF83-E383ED33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199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A5FAB-BE3C-F7A6-50CB-F4E06B444C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9AFE9-E8AC-6598-2E80-0A1F0E418D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1CFC65-3968-12C8-3C97-0308AD693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D9F96-7540-175F-B018-35A3E3D5E6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5B7E-693B-4734-9D38-96855399C35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330645-B45B-774E-A153-BECC88C9A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E609FA-C7A8-20CA-3713-2F7149F17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6F90-904F-4C1D-BF83-E383ED33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4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DEA9B-AE5D-DAF9-C5B0-C396211D6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8FCA8F-6A8C-9140-C987-A378C058BC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440BEA-5486-417B-548C-3CFA02090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F6E831-8A86-0A95-4DB9-1ED8CB954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5B7E-693B-4734-9D38-96855399C35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D74C30-638D-0D1A-C197-BA61483A6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79E0F-757D-E194-AC5F-DEED742BD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6F90-904F-4C1D-BF83-E383ED33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6076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4D8B4-C2EB-A52C-4D08-D22C0D9346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604625-4D3F-29A2-15B8-1A875FEDD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D8322-7B4B-DEE9-7658-561951F7F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5B7E-693B-4734-9D38-96855399C35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CFBFE-966F-7DED-8653-B81C721376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4329B-CD69-B821-4054-4B1DC7302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6F90-904F-4C1D-BF83-E383ED33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56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55B539-A53A-5228-403C-5AE1DB1B6F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91F04A-E4FA-F1F9-F7B6-0E31B25B0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E508DF-4EDE-11F7-55F3-C31724B9A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5B7E-693B-4734-9D38-96855399C35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C41BB3-2850-EF8E-F27F-4BCA285B3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1C1966-03F6-28EE-6A1D-CCB609EB5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6F90-904F-4C1D-BF83-E383ED33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27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311299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4376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85144" y="2130425"/>
            <a:ext cx="8492455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C38585-9175-5F41-B983-E626A8B41D81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013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7BF16A-46A2-2C4D-B679-429BA6325698}"/>
              </a:ext>
            </a:extLst>
          </p:cNvPr>
          <p:cNvSpPr txBox="1"/>
          <p:nvPr userDrawn="1"/>
        </p:nvSpPr>
        <p:spPr>
          <a:xfrm>
            <a:off x="1768625" y="173753"/>
            <a:ext cx="104233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FF"/>
                </a:solidFill>
                <a:effectLst/>
                <a:uLnTx/>
                <a:uFillTx/>
              </a:rPr>
              <a:t>  Massachusetts Department of Public Health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9E6C06E-03B8-7949-8144-A02BF1F0C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03511" y="0"/>
            <a:ext cx="1185447" cy="2487495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97675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BA511-D1C1-7D28-DBA2-FA71D326B0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AED123-D9E6-A734-A7EC-E4227D01FD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C60FE2-E8DE-DF5D-1391-1AAB8CDFE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5B7E-693B-4734-9D38-96855399C35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6686-681D-6EC8-95E7-35F9DA7E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A44FC6-1ED7-7D22-935F-69611065D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6F90-904F-4C1D-BF83-E383ED33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91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EFC1E-7568-37CF-F478-86648266E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F85A14-8302-1623-57D3-023C09079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3EAEFB-B4C5-6A85-3730-9E84CF362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5B7E-693B-4734-9D38-96855399C35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8B3A7-1AB6-ED3C-52B4-E59E03EB0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1676C-EFF0-39FD-75C4-564E0E608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6F90-904F-4C1D-BF83-E383ED33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39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AB3A6-CEAA-25C5-F914-7299B923B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99926A-BBFA-A7D3-DA9A-DF83586CC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F74F48-699A-E450-DCC6-15ED4AA61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5B7E-693B-4734-9D38-96855399C35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483CB-2122-8AF6-8C61-987CE62CF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5F84F-76E5-4674-2012-FFE5571D2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6F90-904F-4C1D-BF83-E383ED33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3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9A3B2-703A-5E8A-03EF-8697CDD58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5BA748-F9D1-A289-EFBC-1A0F8B6D0A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219EB-BCC7-561B-B1B8-FC4DAD6665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4196D1-90D9-AC6D-0C06-392829272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5B7E-693B-4734-9D38-96855399C35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5C481-C80C-5E16-8A60-1A1B4A2A9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4390A9-FDD4-F147-0788-747114E56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6F90-904F-4C1D-BF83-E383ED33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77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28A25C-F479-3DB3-988F-811E21963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4EFA8D-588A-7979-AB03-71C6B484A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496C5B-DED7-226A-D351-CAF52E2F70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1CC169-0A90-320E-4C22-FAED52E9EE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0199F5-54B0-7DD5-17F8-4F161052CE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73E584-72C9-ABF7-1EC5-69755211F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5B7E-693B-4734-9D38-96855399C35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87FCF0-BCD0-FB51-8708-1FB27E7DE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51748B-2B44-3228-DC24-477E3BBE1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6F90-904F-4C1D-BF83-E383ED33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41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E4DA3-9202-52F4-7499-605186EBB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4B9B34-E3E2-EDD4-A029-E46523CCA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5B7E-693B-4734-9D38-96855399C35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5EB00B-3628-E6AC-541F-1FDB82999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97BFF3-3646-5594-7448-B880C6C6A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36F90-904F-4C1D-BF83-E383ED33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426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01E840A-BCBE-4B40-B158-B16879D32C9F}"/>
              </a:ext>
            </a:extLst>
          </p:cNvPr>
          <p:cNvSpPr/>
          <p:nvPr userDrawn="1"/>
        </p:nvSpPr>
        <p:spPr>
          <a:xfrm>
            <a:off x="0" y="0"/>
            <a:ext cx="12192000" cy="977549"/>
          </a:xfrm>
          <a:prstGeom prst="rect">
            <a:avLst/>
          </a:prstGeom>
          <a:solidFill>
            <a:srgbClr val="4376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2822" y="56524"/>
            <a:ext cx="10972800" cy="8746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B607E6-0B1F-BB4A-9794-46A0CA431F4F}"/>
              </a:ext>
            </a:extLst>
          </p:cNvPr>
          <p:cNvSpPr/>
          <p:nvPr userDrawn="1"/>
        </p:nvSpPr>
        <p:spPr>
          <a:xfrm>
            <a:off x="0" y="6510528"/>
            <a:ext cx="12192000" cy="347472"/>
          </a:xfrm>
          <a:prstGeom prst="rect">
            <a:avLst/>
          </a:prstGeom>
          <a:solidFill>
            <a:srgbClr val="2A3C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5AFA3409-650A-E04D-9C6C-C839AFCA4D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56523" y="6492487"/>
            <a:ext cx="27364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EF3A1742-1D21-6E49-B1F6-D58AC8A01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1133" y="6510528"/>
            <a:ext cx="3816488" cy="33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en-US" dirty="0">
                <a:solidFill>
                  <a:srgbClr val="464646">
                    <a:lumMod val="40000"/>
                    <a:lumOff val="60000"/>
                  </a:srgbClr>
                </a:solidFill>
              </a:rPr>
              <a:t>Massachusetts Department of Public Health       mass.gov/dph</a:t>
            </a:r>
          </a:p>
        </p:txBody>
      </p:sp>
    </p:spTree>
    <p:extLst>
      <p:ext uri="{BB962C8B-B14F-4D97-AF65-F5344CB8AC3E}">
        <p14:creationId xmlns:p14="http://schemas.microsoft.com/office/powerpoint/2010/main" val="33192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191103-BA53-5F24-69D2-13247F2C2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FF2BB6-0170-3C0E-560D-96BE75EBC4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5E6C5-F384-1261-4FDF-F2C7C7C345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75B7E-693B-4734-9D38-96855399C350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DD31F-80C3-F2D7-C589-03C67606C9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8D1A0A-9249-92C8-BB92-1A0C1314B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36F90-904F-4C1D-BF83-E383ED339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2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madelyn.m.goskoski@mass.go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:/www.jbcfund.org__;!!CUhgQOZqV7M!nT7qIG90bCLM66cnI5IC1Yl5J6aJ2jAgPMJfbIRrBTYLzqR7C7h2qcELlh-h2gw-TJXK_KCTMACNZmujWce7PR_k$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laine.Gabovitch@mass.gov" TargetMode="External"/><Relationship Id="rId5" Type="http://schemas.openxmlformats.org/officeDocument/2006/relationships/hyperlink" Target="NULL" TargetMode="External"/><Relationship Id="rId4" Type="http://schemas.openxmlformats.org/officeDocument/2006/relationships/hyperlink" Target="NUL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3144" y="2191589"/>
            <a:ext cx="8370536" cy="3623584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chemeClr val="bg1"/>
                </a:solidFill>
                <a:cs typeface="Arial"/>
              </a:rPr>
              <a:t>DPH PANDAS/PANS Advisory Council</a:t>
            </a:r>
            <a:br>
              <a:rPr lang="en-US" sz="3600" dirty="0">
                <a:cs typeface="Arial" panose="020B0604020202020204" pitchFamily="34" charset="0"/>
              </a:rPr>
            </a:br>
            <a:br>
              <a:rPr lang="en-US" sz="3200" dirty="0">
                <a:cs typeface="Arial" panose="020B0604020202020204" pitchFamily="34" charset="0"/>
              </a:rPr>
            </a:br>
            <a:br>
              <a:rPr lang="en-US" sz="3200" dirty="0"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bg1"/>
                </a:solidFill>
                <a:cs typeface="Arial"/>
              </a:rPr>
              <a:t>September 13, 2023</a:t>
            </a:r>
            <a:br>
              <a:rPr lang="en-US" sz="3200" dirty="0">
                <a:cs typeface="Arial" panose="020B0604020202020204" pitchFamily="34" charset="0"/>
              </a:rPr>
            </a:br>
            <a:r>
              <a:rPr lang="en-US" sz="3200" dirty="0">
                <a:solidFill>
                  <a:schemeClr val="bg1"/>
                </a:solidFill>
                <a:cs typeface="Arial"/>
              </a:rPr>
              <a:t>4:00 – 6:00 PM</a:t>
            </a:r>
            <a:br>
              <a:rPr lang="en-US" sz="3200" dirty="0">
                <a:cs typeface="Arial" panose="020B0604020202020204" pitchFamily="34" charset="0"/>
              </a:rPr>
            </a:br>
            <a:br>
              <a:rPr lang="en-US" sz="3200" dirty="0">
                <a:cs typeface="Arial" panose="020B0604020202020204" pitchFamily="34" charset="0"/>
              </a:rPr>
            </a:br>
            <a:r>
              <a:rPr lang="en-US" sz="3200" i="1" dirty="0">
                <a:solidFill>
                  <a:srgbClr val="FFFF00"/>
                </a:solidFill>
                <a:cs typeface="Arial"/>
              </a:rPr>
              <a:t>Please stand by. The meeting will begin shortly. </a:t>
            </a:r>
            <a:endParaRPr lang="en-US" sz="3600" i="1" dirty="0">
              <a:solidFill>
                <a:srgbClr val="FFFF00"/>
              </a:solidFill>
              <a:cs typeface="Arial" panose="020B0604020202020204" pitchFamily="34" charset="0"/>
            </a:endParaRPr>
          </a:p>
        </p:txBody>
      </p:sp>
      <p:sp>
        <p:nvSpPr>
          <p:cNvPr id="3" name="Tit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/>
        </p:nvSpPr>
        <p:spPr>
          <a:xfrm>
            <a:off x="601132" y="3979342"/>
            <a:ext cx="7842223" cy="2533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altLang="en-US" sz="2000" b="0" dirty="0">
              <a:solidFill>
                <a:schemeClr val="bg1"/>
              </a:solidFill>
              <a:latin typeface="+mn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2002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7937C-4084-C2AF-E702-C85173481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Discussion: Questions for Guest Speakers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59EA44-7D0A-3CAF-E9F1-D1AE56580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10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1E22AA7-628A-A4DE-2C3B-CAD3E0795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 sz="2800" dirty="0">
                <a:cs typeface="Calibri"/>
              </a:rPr>
              <a:t>What is the goal of inviting these agencies?</a:t>
            </a:r>
          </a:p>
          <a:p>
            <a:r>
              <a:rPr lang="en-US" sz="2800" dirty="0">
                <a:cs typeface="Calibri"/>
              </a:rPr>
              <a:t>What questions will we ask? </a:t>
            </a:r>
            <a:endParaRPr lang="en-US" dirty="0"/>
          </a:p>
          <a:p>
            <a:pPr lvl="1"/>
            <a:r>
              <a:rPr lang="en-US" sz="2400">
                <a:cs typeface="Calibri"/>
              </a:rPr>
              <a:t>Provide brief agency description</a:t>
            </a:r>
            <a:endParaRPr lang="en-US" sz="2400" dirty="0">
              <a:cs typeface="Calibri"/>
            </a:endParaRPr>
          </a:p>
          <a:p>
            <a:pPr lvl="1"/>
            <a:r>
              <a:rPr lang="en-US" sz="2400" dirty="0">
                <a:cs typeface="Calibri"/>
              </a:rPr>
              <a:t>Overview of program and services </a:t>
            </a:r>
          </a:p>
          <a:p>
            <a:pPr lvl="1"/>
            <a:r>
              <a:rPr lang="en-US" sz="2400" dirty="0">
                <a:cs typeface="Calibri"/>
              </a:rPr>
              <a:t>Data, stats and incidence related to PANDAS/PANS </a:t>
            </a:r>
          </a:p>
          <a:p>
            <a:pPr lvl="1"/>
            <a:r>
              <a:rPr lang="en-US" sz="2400" dirty="0">
                <a:cs typeface="Calibri"/>
              </a:rPr>
              <a:t>Eligibility</a:t>
            </a:r>
          </a:p>
          <a:p>
            <a:pPr lvl="1"/>
            <a:r>
              <a:rPr lang="en-US" sz="2400" dirty="0">
                <a:cs typeface="Calibri"/>
              </a:rPr>
              <a:t>Case management and training </a:t>
            </a:r>
          </a:p>
          <a:p>
            <a:pPr lvl="1"/>
            <a:r>
              <a:rPr lang="en-US" sz="2400" dirty="0">
                <a:cs typeface="Calibri"/>
              </a:rPr>
              <a:t>Recent family support efforts </a:t>
            </a:r>
          </a:p>
          <a:p>
            <a:pPr lvl="1"/>
            <a:r>
              <a:rPr lang="en-US" sz="2400" dirty="0">
                <a:cs typeface="Calibri"/>
              </a:rPr>
              <a:t>Funding </a:t>
            </a:r>
          </a:p>
          <a:p>
            <a:pPr lvl="1"/>
            <a:r>
              <a:rPr lang="en-US" sz="2400" dirty="0">
                <a:cs typeface="Calibri"/>
              </a:rPr>
              <a:t>Gaps and challenges </a:t>
            </a:r>
          </a:p>
          <a:p>
            <a:pPr lvl="1"/>
            <a:r>
              <a:rPr lang="en-US" sz="2400" dirty="0">
                <a:cs typeface="Calibri"/>
              </a:rPr>
              <a:t>Future goals and initiatives </a:t>
            </a:r>
            <a:endParaRPr lang="en-US" sz="16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3861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2381-2FD3-4DD5-BBC9-0944AB891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273F9-7657-4CFC-9371-7072A8629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822" y="1166018"/>
            <a:ext cx="11325200" cy="511560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Sixth meeting of 2023</a:t>
            </a:r>
          </a:p>
          <a:p>
            <a:pPr lvl="1"/>
            <a:r>
              <a:rPr lang="en-US" b="1" dirty="0">
                <a:solidFill>
                  <a:schemeClr val="accent1"/>
                </a:solidFill>
                <a:cs typeface="Calibri"/>
              </a:rPr>
              <a:t>Wednesday, November 8</a:t>
            </a:r>
            <a:r>
              <a:rPr lang="en-US" b="1" baseline="30000" dirty="0">
                <a:solidFill>
                  <a:schemeClr val="accent1"/>
                </a:solidFill>
                <a:cs typeface="Calibri"/>
              </a:rPr>
              <a:t>th</a:t>
            </a:r>
            <a:r>
              <a:rPr lang="en-US" b="1" dirty="0">
                <a:solidFill>
                  <a:schemeClr val="accent1"/>
                </a:solidFill>
                <a:cs typeface="Calibri"/>
              </a:rPr>
              <a:t> 2023, 4-6 PM</a:t>
            </a:r>
          </a:p>
          <a:p>
            <a:pPr lvl="1"/>
            <a:r>
              <a:rPr lang="en-US" dirty="0">
                <a:cs typeface="Calibri"/>
              </a:rPr>
              <a:t>Future meetings via WebEx Events </a:t>
            </a:r>
          </a:p>
          <a:p>
            <a:pPr lvl="2"/>
            <a:r>
              <a:rPr lang="en-US" dirty="0">
                <a:cs typeface="Calibri"/>
              </a:rPr>
              <a:t>If you need help, please email Maddy Goskoski at </a:t>
            </a:r>
            <a:r>
              <a:rPr lang="en-US" dirty="0">
                <a:cs typeface="Calibri"/>
                <a:hlinkClick r:id="rId3"/>
              </a:rPr>
              <a:t>madelyn.m.goskoski@mass.gov</a:t>
            </a:r>
            <a:r>
              <a:rPr lang="en-US" dirty="0">
                <a:cs typeface="Calibri"/>
              </a:rPr>
              <a:t> in advance who will find assistance. </a:t>
            </a:r>
            <a:br>
              <a:rPr lang="en-US" dirty="0"/>
            </a:br>
            <a:r>
              <a:rPr lang="en-US" dirty="0"/>
              <a:t> </a:t>
            </a:r>
            <a:endParaRPr lang="en-US" dirty="0">
              <a:cs typeface="Calibri"/>
            </a:endParaRPr>
          </a:p>
          <a:p>
            <a:r>
              <a:rPr lang="en-US" dirty="0"/>
              <a:t>Next steps:</a:t>
            </a:r>
            <a:endParaRPr lang="en-US" b="1" dirty="0">
              <a:solidFill>
                <a:schemeClr val="accent1"/>
              </a:solidFill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Discuss and possible vote on report</a:t>
            </a:r>
          </a:p>
          <a:p>
            <a:pPr lvl="1"/>
            <a:r>
              <a:rPr lang="en-US" dirty="0">
                <a:cs typeface="Calibri"/>
              </a:rPr>
              <a:t>Email </a:t>
            </a:r>
            <a:r>
              <a:rPr lang="en-US" dirty="0">
                <a:ea typeface="+mn-lt"/>
                <a:cs typeface="+mn-lt"/>
                <a:hlinkClick r:id="rId3"/>
              </a:rPr>
              <a:t>madelyn.m.goskoski@mass.gov</a:t>
            </a:r>
            <a:r>
              <a:rPr lang="en-US">
                <a:cs typeface="Calibri"/>
              </a:rPr>
              <a:t> to get on the November agenda </a:t>
            </a:r>
            <a:endParaRPr lang="en-US">
              <a:ea typeface="Calibri"/>
              <a:cs typeface="Calibri"/>
            </a:endParaRPr>
          </a:p>
          <a:p>
            <a:pPr lvl="1"/>
            <a:r>
              <a:rPr lang="en-US" dirty="0">
                <a:ea typeface="Calibri"/>
                <a:cs typeface="Calibri"/>
              </a:rPr>
              <a:t>Anything else?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278276-E431-4453-8CDB-F4DA24DDD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11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02BC16-F3AF-0DAB-CBB4-6DEBF75ED5D1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3228017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BC7AD-616A-43C1-9E96-57229059C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Motion to Adjourn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EF17D-4329-4DC2-93D6-9DD534E8F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1195754"/>
            <a:ext cx="11188505" cy="49304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8800" dirty="0"/>
              <a:t>Thank You!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2E6922-8692-437B-95E2-E7D11F66D8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dirty="0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12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837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D78C6-1898-4BA6-8FA3-AFCE8029C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82BC7-329C-459C-9C0F-0F7777C04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>
              <a:spcBef>
                <a:spcPts val="20"/>
              </a:spcBef>
            </a:pPr>
            <a:r>
              <a:rPr lang="en-US" dirty="0">
                <a:solidFill>
                  <a:srgbClr val="000000"/>
                </a:solidFill>
                <a:latin typeface="Calibri"/>
                <a:cs typeface="Calibri"/>
              </a:rPr>
              <a:t> </a:t>
            </a:r>
            <a:r>
              <a:rPr lang="en-US" b="0" i="0" dirty="0">
                <a:solidFill>
                  <a:srgbClr val="000000"/>
                </a:solidFill>
                <a:effectLst/>
                <a:ea typeface="+mn-lt"/>
                <a:cs typeface="+mn-lt"/>
              </a:rPr>
              <a:t>Welcome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ea typeface="+mn-lt"/>
                <a:cs typeface="+mn-lt"/>
              </a:rPr>
              <a:t>: Roll Call &amp; Vote to Approve 7/12/2023 Minutes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</a:p>
          <a:p>
            <a:pPr>
              <a:spcBef>
                <a:spcPts val="20"/>
              </a:spcBef>
            </a:pPr>
            <a:r>
              <a:rPr lang="en-US" b="0" i="0" dirty="0">
                <a:solidFill>
                  <a:srgbClr val="000000"/>
                </a:solidFill>
                <a:effectLst/>
                <a:ea typeface="+mn-lt"/>
                <a:cs typeface="+mn-lt"/>
              </a:rPr>
              <a:t>Announcements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ea typeface="+mn-lt"/>
                <a:cs typeface="+mn-lt"/>
              </a:rPr>
              <a:t>: General &amp; Housekeeping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</a:p>
          <a:p>
            <a:pPr>
              <a:spcBef>
                <a:spcPts val="20"/>
              </a:spcBef>
            </a:pPr>
            <a:r>
              <a:rPr lang="en-US" b="0" i="0" dirty="0">
                <a:solidFill>
                  <a:srgbClr val="000000"/>
                </a:solidFill>
                <a:effectLst/>
                <a:ea typeface="+mn-lt"/>
                <a:cs typeface="+mn-lt"/>
              </a:rPr>
              <a:t>D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iscussion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ea typeface="+mn-lt"/>
                <a:cs typeface="+mn-lt"/>
              </a:rPr>
              <a:t>: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Annual Report </a:t>
            </a:r>
          </a:p>
          <a:p>
            <a:pPr>
              <a:spcBef>
                <a:spcPts val="20"/>
              </a:spcBef>
            </a:pP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Discussion: Questions for Guest Speakers</a:t>
            </a:r>
          </a:p>
          <a:p>
            <a:pPr>
              <a:spcBef>
                <a:spcPts val="20"/>
              </a:spcBef>
            </a:pPr>
            <a:r>
              <a:rPr lang="en-US" b="0" i="0" dirty="0">
                <a:solidFill>
                  <a:srgbClr val="000000"/>
                </a:solidFill>
                <a:effectLst/>
                <a:ea typeface="+mn-lt"/>
                <a:cs typeface="+mn-lt"/>
              </a:rPr>
              <a:t>Wrap Up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ea typeface="+mn-lt"/>
                <a:cs typeface="+mn-lt"/>
              </a:rPr>
              <a:t>: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ea typeface="+mn-lt"/>
                <a:cs typeface="+mn-lt"/>
              </a:rPr>
              <a:t>Next Steps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</a:p>
          <a:p>
            <a:pPr>
              <a:spcBef>
                <a:spcPts val="20"/>
              </a:spcBef>
            </a:pPr>
            <a:r>
              <a:rPr lang="en-US" b="0" i="0" dirty="0">
                <a:solidFill>
                  <a:srgbClr val="000000"/>
                </a:solidFill>
                <a:effectLst/>
                <a:ea typeface="+mn-lt"/>
                <a:cs typeface="+mn-lt"/>
              </a:rPr>
              <a:t>Next Meeting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ea typeface="+mn-lt"/>
                <a:cs typeface="+mn-lt"/>
              </a:rPr>
              <a:t>: Wednesday, November 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8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ea typeface="+mn-lt"/>
                <a:cs typeface="+mn-lt"/>
              </a:rPr>
              <a:t>, 2023, 4-6PM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 </a:t>
            </a:r>
          </a:p>
          <a:p>
            <a:pPr>
              <a:spcBef>
                <a:spcPts val="20"/>
              </a:spcBef>
            </a:pPr>
            <a:r>
              <a:rPr lang="en-US" b="0" i="0" dirty="0">
                <a:solidFill>
                  <a:srgbClr val="000000"/>
                </a:solidFill>
                <a:effectLst/>
                <a:ea typeface="+mn-lt"/>
                <a:cs typeface="+mn-lt"/>
              </a:rPr>
              <a:t>Vote</a:t>
            </a:r>
            <a:r>
              <a:rPr lang="en-US" b="0" i="0" u="none" strike="noStrike" dirty="0">
                <a:solidFill>
                  <a:srgbClr val="000000"/>
                </a:solidFill>
                <a:effectLst/>
                <a:ea typeface="+mn-lt"/>
                <a:cs typeface="+mn-lt"/>
              </a:rPr>
              <a:t>: Adjourn</a:t>
            </a:r>
            <a:endParaRPr lang="en-US" dirty="0">
              <a:cs typeface="Calibri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Calibri"/>
              <a:cs typeface="Calibri"/>
            </a:endParaRPr>
          </a:p>
          <a:p>
            <a:endParaRPr lang="en-US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E9342-AD96-457F-B0BE-0BD14E6BED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2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F0963B-2D31-DE11-7F6B-729CBAEAAE85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798878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D78C6-1898-4BA6-8FA3-AFCE8029C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Opening Roll Call &amp; Vote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82BC7-329C-459C-9C0F-0F7777C04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/>
              <a:t>Attendance </a:t>
            </a:r>
            <a:r>
              <a:rPr lang="en-US" sz="3600" b="1" dirty="0">
                <a:solidFill>
                  <a:schemeClr val="accent1"/>
                </a:solidFill>
              </a:rPr>
              <a:t>roll call</a:t>
            </a:r>
          </a:p>
          <a:p>
            <a:r>
              <a:rPr lang="en-US" sz="3600" b="1" dirty="0">
                <a:solidFill>
                  <a:schemeClr val="accent1"/>
                </a:solidFill>
              </a:rPr>
              <a:t>Vote</a:t>
            </a:r>
            <a:r>
              <a:rPr lang="en-US" sz="3600" dirty="0"/>
              <a:t> to approve Meeting Minutes (July 12, 2023)</a:t>
            </a:r>
            <a:endParaRPr lang="en-US" sz="3600" dirty="0"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E9342-AD96-457F-B0BE-0BD14E6BED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3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F0963B-2D31-DE11-7F6B-729CBAEAAE85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2501143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2E24A-F905-4B7A-92F8-C47680EBF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Meeting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5D1594-F6EC-454F-B196-1D724D563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822" y="1167605"/>
            <a:ext cx="10972800" cy="486332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Open Meeting Law applies:</a:t>
            </a:r>
          </a:p>
          <a:p>
            <a:pPr lvl="1"/>
            <a:r>
              <a:rPr lang="en-US" dirty="0"/>
              <a:t>Chat function disabled </a:t>
            </a:r>
          </a:p>
          <a:p>
            <a:pPr lvl="1"/>
            <a:r>
              <a:rPr lang="en-US" dirty="0"/>
              <a:t>Texting, emails, etc. are public records</a:t>
            </a:r>
            <a:endParaRPr lang="en-US" dirty="0">
              <a:cs typeface="Calibri"/>
            </a:endParaRPr>
          </a:p>
          <a:p>
            <a:pPr lvl="1"/>
            <a:r>
              <a:rPr lang="en-US" dirty="0"/>
              <a:t>Council member attendance taken to establish quorum</a:t>
            </a:r>
            <a:endParaRPr lang="en-US" dirty="0">
              <a:cs typeface="Calibri"/>
            </a:endParaRPr>
          </a:p>
          <a:p>
            <a:r>
              <a:rPr lang="en-US" dirty="0"/>
              <a:t>Agenda pre-planned</a:t>
            </a:r>
          </a:p>
          <a:p>
            <a:r>
              <a:rPr lang="en-US" dirty="0"/>
              <a:t>Cameras on during the meetings </a:t>
            </a:r>
          </a:p>
          <a:p>
            <a:r>
              <a:rPr lang="en-US" dirty="0"/>
              <a:t>Mute your mic unless you are speaking </a:t>
            </a:r>
          </a:p>
          <a:p>
            <a:r>
              <a:rPr lang="en-US" dirty="0"/>
              <a:t>Meeting not recorded</a:t>
            </a:r>
          </a:p>
          <a:p>
            <a:r>
              <a:rPr lang="en-US" dirty="0"/>
              <a:t>“Raise your Hand” option to speak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921FE1-45E1-43AC-8FA7-DE88211FB3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4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9CDAA3-5942-FB09-0672-A7E1C8F4B4CC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4157145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6D78C6-1898-4BA6-8FA3-AFCE8029C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Statutory Authority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82BC7-329C-459C-9C0F-0F7777C048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Section 26 of Chapter 260 of the Acts of 2020</a:t>
            </a:r>
            <a:r>
              <a:rPr lang="en-US" sz="3600" dirty="0"/>
              <a:t>, or the Health Care Omnibus bill establishes a special advisory council, chaired by the Commissioner of the Department of Public Health, or his designee, to </a:t>
            </a:r>
            <a:r>
              <a:rPr lang="en-US" sz="3600" dirty="0">
                <a:solidFill>
                  <a:srgbClr val="0070C0"/>
                </a:solidFill>
              </a:rPr>
              <a:t>advise the commissioner on research, diagnosis, treatment and education </a:t>
            </a:r>
            <a:r>
              <a:rPr lang="en-US" sz="3600" dirty="0"/>
              <a:t>relating to pediatric autoimmune neuropsychiatric disorder associated with streptococcal infections and pediatric acute neuropsychiatric syndrome (PANDAS/PANS).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E9342-AD96-457F-B0BE-0BD14E6BED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5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6C8C09-A43A-D774-DE01-70B1C343805D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3232930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2B5BD-FA13-4471-8CFC-04B8ABC0B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Aim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E2E261-7A78-454C-971E-A0ED0447A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28" y="1326823"/>
            <a:ext cx="10972800" cy="4941599"/>
          </a:xfrm>
        </p:spPr>
        <p:txBody>
          <a:bodyPr vert="horz" lIns="91440" tIns="45720" rIns="91440" bIns="45720" rtlCol="0" anchor="t">
            <a:normAutofit fontScale="70000" lnSpcReduction="20000"/>
          </a:bodyPr>
          <a:lstStyle/>
          <a:p>
            <a:pPr>
              <a:buNone/>
            </a:pPr>
            <a:r>
              <a:rPr lang="en-US" dirty="0">
                <a:ea typeface="+mn-lt"/>
                <a:cs typeface="+mn-lt"/>
              </a:rPr>
              <a:t>The DPH PANDAS/PANS Advisory Council aims to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advise the DPH Commissioner on research, diagnosis, treatment, and education</a:t>
            </a:r>
            <a:r>
              <a:rPr lang="en-US" dirty="0">
                <a:ea typeface="+mn-lt"/>
                <a:cs typeface="+mn-lt"/>
              </a:rPr>
              <a:t> relating to pediatric autoimmune neuropsychiatric discovered associated with streptococcal infections and pediatric acute neuropsychiatric syndrome (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PANDAS/PANS</a:t>
            </a:r>
            <a:r>
              <a:rPr lang="en-US" dirty="0">
                <a:ea typeface="+mn-lt"/>
                <a:cs typeface="+mn-lt"/>
              </a:rPr>
              <a:t>).</a:t>
            </a:r>
          </a:p>
          <a:p>
            <a:pPr>
              <a:buNone/>
            </a:pPr>
            <a:endParaRPr lang="en-US" dirty="0">
              <a:ea typeface="+mn-lt"/>
              <a:cs typeface="+mn-lt"/>
            </a:endParaRPr>
          </a:p>
          <a:p>
            <a:pPr>
              <a:buNone/>
            </a:pPr>
            <a:r>
              <a:rPr lang="en-US" dirty="0">
                <a:ea typeface="+mn-lt"/>
                <a:cs typeface="+mn-lt"/>
              </a:rPr>
              <a:t>The Advisory Council will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issue a report to the general court annually with recommendations</a:t>
            </a:r>
            <a:r>
              <a:rPr lang="en-US" dirty="0">
                <a:ea typeface="+mn-lt"/>
                <a:cs typeface="+mn-lt"/>
              </a:rPr>
              <a:t> concerning:</a:t>
            </a:r>
          </a:p>
          <a:p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Practice guidelines for the diagnosis and treatment</a:t>
            </a:r>
            <a:r>
              <a:rPr lang="en-US" dirty="0">
                <a:ea typeface="+mn-lt"/>
                <a:cs typeface="+mn-lt"/>
              </a:rPr>
              <a:t> of the disorder and syndrome;</a:t>
            </a:r>
          </a:p>
          <a:p>
            <a:r>
              <a:rPr lang="en-US" dirty="0">
                <a:ea typeface="+mn-lt"/>
                <a:cs typeface="+mn-lt"/>
              </a:rPr>
              <a:t>Development of </a:t>
            </a:r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screening protocols</a:t>
            </a:r>
            <a:r>
              <a:rPr lang="en-US" dirty="0">
                <a:ea typeface="+mn-lt"/>
                <a:cs typeface="+mn-lt"/>
              </a:rPr>
              <a:t>;</a:t>
            </a:r>
          </a:p>
          <a:p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Mechanisms to increase clinical awareness and education</a:t>
            </a:r>
            <a:r>
              <a:rPr lang="en-US" dirty="0">
                <a:ea typeface="+mn-lt"/>
                <a:cs typeface="+mn-lt"/>
              </a:rPr>
              <a:t> regarding the disorder and syndrome among physicians, including pediatricians, school-based health centers and providers of mental health services;</a:t>
            </a:r>
          </a:p>
          <a:p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Outreach to educators and parents to increase awareness</a:t>
            </a:r>
            <a:r>
              <a:rPr lang="en-US" dirty="0">
                <a:ea typeface="+mn-lt"/>
                <a:cs typeface="+mn-lt"/>
              </a:rPr>
              <a:t> of the disorder and syndrome; and</a:t>
            </a:r>
          </a:p>
          <a:p>
            <a:r>
              <a:rPr lang="en-US" b="1" dirty="0">
                <a:solidFill>
                  <a:schemeClr val="accent1"/>
                </a:solidFill>
                <a:ea typeface="+mn-lt"/>
                <a:cs typeface="+mn-lt"/>
              </a:rPr>
              <a:t>Development of a network of volunteer experts </a:t>
            </a:r>
            <a:r>
              <a:rPr lang="en-US" dirty="0">
                <a:ea typeface="+mn-lt"/>
                <a:cs typeface="+mn-lt"/>
              </a:rPr>
              <a:t>on the diagnosis and treatment of the disorder and syndrome. (From Section 26 of Chapter 260 of the Acts of 2020).</a:t>
            </a:r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  <a:cs typeface="Calibri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058176-5106-4077-A9A8-82004187D8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6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FB8119-A6C3-12B5-2CAB-5605CD9A07E3}"/>
              </a:ext>
            </a:extLst>
          </p:cNvPr>
          <p:cNvSpPr txBox="1"/>
          <p:nvPr/>
        </p:nvSpPr>
        <p:spPr>
          <a:xfrm>
            <a:off x="11750040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/>
              <a:t>EG</a:t>
            </a:r>
          </a:p>
        </p:txBody>
      </p:sp>
    </p:spTree>
    <p:extLst>
      <p:ext uri="{BB962C8B-B14F-4D97-AF65-F5344CB8AC3E}">
        <p14:creationId xmlns:p14="http://schemas.microsoft.com/office/powerpoint/2010/main" val="2592334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84DAE-F4F3-458D-B243-559F110FE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General 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A7D9DC-9BB0-447C-884E-185214926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119883"/>
            <a:ext cx="10972800" cy="5229545"/>
          </a:xfrm>
        </p:spPr>
        <p:txBody>
          <a:bodyPr vert="horz" lIns="0" tIns="0" rIns="0" bIns="0" rtlCol="0" anchor="t">
            <a:noAutofit/>
          </a:bodyPr>
          <a:lstStyle/>
          <a:p>
            <a:r>
              <a:rPr lang="en-US" sz="2000" dirty="0">
                <a:latin typeface="Calibri"/>
                <a:cs typeface="Segoe UI"/>
              </a:rPr>
              <a:t>Rep. Cutler's office is in the process of getting the PANS/PANDAS Awareness Day Proclamation from the Gov. Healy</a:t>
            </a:r>
            <a:endParaRPr lang="en-US" sz="2000" dirty="0">
              <a:latin typeface="Calibri"/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2000" b="1" dirty="0">
                <a:latin typeface="Calibri"/>
                <a:cs typeface="Segoe UI"/>
              </a:rPr>
              <a:t>Sunday, 10/1</a:t>
            </a:r>
            <a:r>
              <a:rPr lang="en-US" sz="2000" dirty="0">
                <a:latin typeface="Calibri"/>
                <a:cs typeface="Segoe UI"/>
              </a:rPr>
              <a:t>: NEPANS will be hosting the "Annual PANS/PANDAS Awareness Day" walk in Hull, MA</a:t>
            </a:r>
            <a:endParaRPr lang="en-US" sz="2000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2000" b="1">
                <a:latin typeface="Calibri"/>
                <a:cs typeface="Segoe UI"/>
              </a:rPr>
              <a:t>The Weekend of 10/21 &amp; 10/22:</a:t>
            </a:r>
            <a:r>
              <a:rPr lang="en-US" sz="2000" dirty="0">
                <a:latin typeface="Calibri"/>
                <a:cs typeface="Segoe UI"/>
              </a:rPr>
              <a:t>  The Alex Manfull Fund will have a tent and boat in the Head of the Charles</a:t>
            </a:r>
            <a:endParaRPr lang="en-US" sz="2000" dirty="0">
              <a:cs typeface="Calibri"/>
            </a:endParaRPr>
          </a:p>
          <a:p>
            <a:pPr>
              <a:buFont typeface="Arial"/>
              <a:buChar char="•"/>
            </a:pPr>
            <a:r>
              <a:rPr lang="en-US" sz="2000" b="1" dirty="0">
                <a:latin typeface="Calibri"/>
                <a:cs typeface="Segoe UI"/>
              </a:rPr>
              <a:t>Saturday, 10/21: </a:t>
            </a:r>
            <a:r>
              <a:rPr lang="en-US" sz="2000" dirty="0">
                <a:latin typeface="Calibri"/>
                <a:cs typeface="Segoe UI"/>
              </a:rPr>
              <a:t> The Massachusetts  Rare Disease Council will be hosting a virtual Town Hall Meeting</a:t>
            </a:r>
          </a:p>
          <a:p>
            <a:pPr>
              <a:buFont typeface="Arial"/>
              <a:buChar char="•"/>
            </a:pPr>
            <a:r>
              <a:rPr lang="en-US" sz="2000" b="1" dirty="0">
                <a:latin typeface="Calibri"/>
                <a:cs typeface="Segoe UI"/>
              </a:rPr>
              <a:t>Tuesday, 10/24: </a:t>
            </a:r>
            <a:r>
              <a:rPr lang="en-US" sz="2000" dirty="0">
                <a:latin typeface="Calibri"/>
                <a:cs typeface="Segoe UI"/>
              </a:rPr>
              <a:t> JBC PANS &amp; PANDAS Foundation is hosting an "Evening with Dr. Nancy O'Hara, author of Demystifying PANS/PANDAS".  For more information, please visit </a:t>
            </a:r>
            <a:r>
              <a:rPr lang="en-US" sz="2000" dirty="0">
                <a:latin typeface="Calibri"/>
                <a:cs typeface="Segoe UI"/>
                <a:hlinkClick r:id="rId3"/>
              </a:rPr>
              <a:t>www.jbcfund.org</a:t>
            </a:r>
          </a:p>
          <a:p>
            <a:pPr>
              <a:buFont typeface="Arial"/>
              <a:buChar char="•"/>
            </a:pPr>
            <a:r>
              <a:rPr lang="en-US" sz="2000" b="1" dirty="0">
                <a:latin typeface="Calibri"/>
                <a:cs typeface="Segoe UI"/>
              </a:rPr>
              <a:t>Friday, 11/3: </a:t>
            </a:r>
            <a:r>
              <a:rPr lang="en-US" sz="2000" dirty="0">
                <a:latin typeface="Calibri"/>
                <a:cs typeface="Segoe UI"/>
              </a:rPr>
              <a:t>JBC will be hosting their Second Annual JBC Fest, a night of hope, health &amp; support for children with PANS &amp; PANDAS.  To learn more, please visit </a:t>
            </a:r>
            <a:r>
              <a:rPr lang="en-US" sz="2000" dirty="0">
                <a:latin typeface="Calibri"/>
                <a:cs typeface="Segoe UI"/>
                <a:hlinkClick r:id="rId3"/>
              </a:rPr>
              <a:t>www.jbcfund.org</a:t>
            </a:r>
          </a:p>
          <a:p>
            <a:pPr marL="0" indent="0">
              <a:buNone/>
            </a:pPr>
            <a:endParaRPr lang="en-US" sz="2000" dirty="0">
              <a:cs typeface="Segoe UI"/>
              <a:hlinkClick r:id="rId4" invalidUrl="http://"/>
            </a:endParaRPr>
          </a:p>
          <a:p>
            <a:pPr marL="0" indent="0">
              <a:buNone/>
            </a:pPr>
            <a:endParaRPr lang="en-US" sz="2000" dirty="0">
              <a:cs typeface="Segoe UI"/>
              <a:hlinkClick r:id="rId5" invalidUrl="http://"/>
            </a:endParaRPr>
          </a:p>
          <a:p>
            <a:r>
              <a:rPr lang="en-US" sz="2000" i="1" dirty="0"/>
              <a:t>Please contact </a:t>
            </a:r>
            <a:r>
              <a:rPr lang="en-US" sz="2000" i="1" dirty="0">
                <a:hlinkClick r:id="rId6"/>
              </a:rPr>
              <a:t>Madelyn.M.Goskoski@mass.gov</a:t>
            </a:r>
            <a:r>
              <a:rPr lang="en-US" sz="2000" i="1" dirty="0"/>
              <a:t> to add any other Advisory Council updates, announcements to future agendas.</a:t>
            </a:r>
            <a:endParaRPr lang="en-US" sz="2000" dirty="0">
              <a:cs typeface="Calibri"/>
            </a:endParaRPr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  <a:p>
            <a:pPr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DC422-FCE7-42C3-9206-384399E053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7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309836-459B-DAFD-02E4-3DEB81E6AC24}"/>
              </a:ext>
            </a:extLst>
          </p:cNvPr>
          <p:cNvSpPr txBox="1"/>
          <p:nvPr/>
        </p:nvSpPr>
        <p:spPr>
          <a:xfrm>
            <a:off x="11491735" y="6125446"/>
            <a:ext cx="100583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>
                <a:cs typeface="Calibri"/>
              </a:rPr>
              <a:t>SG</a:t>
            </a:r>
          </a:p>
        </p:txBody>
      </p:sp>
    </p:spTree>
    <p:extLst>
      <p:ext uri="{BB962C8B-B14F-4D97-AF65-F5344CB8AC3E}">
        <p14:creationId xmlns:p14="http://schemas.microsoft.com/office/powerpoint/2010/main" val="3721833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7937C-4084-C2AF-E702-C85173481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Discussion: Annual Report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59EA44-7D0A-3CAF-E9F1-D1AE565801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8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01E22AA7-628A-A4DE-2C3B-CAD3E0795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>
                <a:cs typeface="Calibri"/>
              </a:rPr>
              <a:t>Update on annual report</a:t>
            </a:r>
          </a:p>
          <a:p>
            <a:pPr lvl="1"/>
            <a:r>
              <a:rPr lang="en-US" dirty="0">
                <a:cs typeface="Calibri"/>
              </a:rPr>
              <a:t>The co-facilitators will summarize work groups sections for a cohesive succinct section to be in the body of the report </a:t>
            </a:r>
          </a:p>
          <a:p>
            <a:pPr lvl="1"/>
            <a:r>
              <a:rPr lang="en-US" dirty="0">
                <a:cs typeface="Calibri"/>
              </a:rPr>
              <a:t>Work groups reports will be included as appendices</a:t>
            </a:r>
          </a:p>
          <a:p>
            <a:pPr lvl="1"/>
            <a:r>
              <a:rPr lang="en-US" dirty="0">
                <a:cs typeface="Calibri"/>
              </a:rPr>
              <a:t>Next step will be editing the full report with help from the Council and DPH team</a:t>
            </a:r>
          </a:p>
          <a:p>
            <a:pPr lvl="1"/>
            <a:r>
              <a:rPr lang="en-US" dirty="0">
                <a:cs typeface="Calibri"/>
              </a:rPr>
              <a:t>Individuals will review the full report, with a focus on the summary, priorities and recommendations in preparation for a vote </a:t>
            </a:r>
          </a:p>
          <a:p>
            <a:pPr lvl="1"/>
            <a:r>
              <a:rPr lang="en-US" dirty="0">
                <a:cs typeface="Calibri"/>
              </a:rPr>
              <a:t>We will plan to vote in November, if need be, we can hold a short meeting in December for a vote only</a:t>
            </a:r>
          </a:p>
          <a:p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6766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89DEB-2AC2-57EC-8B85-CE02C69F4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  <a:cs typeface="Calibri"/>
              </a:rPr>
              <a:t>Discussion: Annual Report</a:t>
            </a:r>
            <a:endParaRPr lang="en-US">
              <a:solidFill>
                <a:schemeClr val="bg1"/>
              </a:solidFill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1A93A-87D1-AE23-1FEF-D4983C615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Best practice for most council reports is to recommend the most </a:t>
            </a:r>
            <a:r>
              <a:rPr lang="en-US">
                <a:cs typeface="Calibri"/>
              </a:rPr>
              <a:t>strategic</a:t>
            </a:r>
            <a:r>
              <a:rPr lang="en-US" dirty="0">
                <a:cs typeface="Calibri"/>
              </a:rPr>
              <a:t> priorities at a high level with room for progress</a:t>
            </a:r>
          </a:p>
          <a:p>
            <a:r>
              <a:rPr lang="en-US" dirty="0">
                <a:cs typeface="Calibri"/>
              </a:rPr>
              <a:t>Propose four domains as the priorities: </a:t>
            </a:r>
          </a:p>
          <a:p>
            <a:pPr lvl="1"/>
            <a:r>
              <a:rPr lang="en-US" dirty="0">
                <a:cs typeface="Calibri"/>
              </a:rPr>
              <a:t>Research</a:t>
            </a:r>
          </a:p>
          <a:p>
            <a:pPr lvl="1"/>
            <a:r>
              <a:rPr lang="en-US">
                <a:cs typeface="Calibri"/>
              </a:rPr>
              <a:t>Diagnosis</a:t>
            </a:r>
          </a:p>
          <a:p>
            <a:pPr lvl="1"/>
            <a:r>
              <a:rPr lang="en-US" dirty="0">
                <a:cs typeface="Calibri"/>
              </a:rPr>
              <a:t>Treatment </a:t>
            </a:r>
          </a:p>
          <a:p>
            <a:pPr lvl="1"/>
            <a:r>
              <a:rPr lang="en-US" dirty="0">
                <a:cs typeface="Calibri"/>
              </a:rPr>
              <a:t>Education</a:t>
            </a:r>
            <a:endParaRPr lang="en-US" dirty="0"/>
          </a:p>
          <a:p>
            <a:r>
              <a:rPr lang="en-US" dirty="0">
                <a:cs typeface="Calibri"/>
              </a:rPr>
              <a:t>High level and complementary of each other 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A8F3FD-C3EE-25B5-F6C3-9A66F907C9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A49D0EE-DE7F-324B-A84C-F36708423CDB}" type="slidenum">
              <a:rPr lang="en-US" smtClean="0">
                <a:solidFill>
                  <a:srgbClr val="464646">
                    <a:lumMod val="40000"/>
                    <a:lumOff val="60000"/>
                  </a:srgbClr>
                </a:solidFill>
              </a:rPr>
              <a:pPr/>
              <a:t>9</a:t>
            </a:fld>
            <a:endParaRPr lang="en-US" dirty="0">
              <a:solidFill>
                <a:srgbClr val="464646">
                  <a:lumMod val="40000"/>
                  <a:lumOff val="6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597502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7411FBA9A5C488201D43F66581705" ma:contentTypeVersion="15" ma:contentTypeDescription="Create a new document." ma:contentTypeScope="" ma:versionID="897a4f7c3321f651dae605742c837f7a">
  <xsd:schema xmlns:xsd="http://www.w3.org/2001/XMLSchema" xmlns:xs="http://www.w3.org/2001/XMLSchema" xmlns:p="http://schemas.microsoft.com/office/2006/metadata/properties" xmlns:ns2="08471969-c5b6-418d-a1af-62affa6aa652" xmlns:ns3="09bc02a0-1bd8-43ac-9b2b-ec81f331de42" targetNamespace="http://schemas.microsoft.com/office/2006/metadata/properties" ma:root="true" ma:fieldsID="3b7ec843af82eae5493bf6f1e04d576f" ns2:_="" ns3:_="">
    <xsd:import namespace="08471969-c5b6-418d-a1af-62affa6aa652"/>
    <xsd:import namespace="09bc02a0-1bd8-43ac-9b2b-ec81f331de4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471969-c5b6-418d-a1af-62affa6aa65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bc02a0-1bd8-43ac-9b2b-ec81f331de4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c459d43-3c84-49b5-b632-4e1e23507c68}" ma:internalName="TaxCatchAll" ma:showField="CatchAllData" ma:web="09bc02a0-1bd8-43ac-9b2b-ec81f331de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9bc02a0-1bd8-43ac-9b2b-ec81f331de42" xsi:nil="true"/>
    <lcf76f155ced4ddcb4097134ff3c332f xmlns="08471969-c5b6-418d-a1af-62affa6aa652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F31D10-2AEB-4FA3-AE84-CD8511BDE59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471969-c5b6-418d-a1af-62affa6aa652"/>
    <ds:schemaRef ds:uri="09bc02a0-1bd8-43ac-9b2b-ec81f331de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DA9BEE-9F3A-43C8-A6FE-07C757C2BC5B}">
  <ds:schemaRefs>
    <ds:schemaRef ds:uri="http://purl.org/dc/dcmitype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purl.org/dc/terms/"/>
    <ds:schemaRef ds:uri="09bc02a0-1bd8-43ac-9b2b-ec81f331de42"/>
    <ds:schemaRef ds:uri="http://schemas.openxmlformats.org/package/2006/metadata/core-properties"/>
    <ds:schemaRef ds:uri="08471969-c5b6-418d-a1af-62affa6aa652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0980803-0656-4E85-B519-680B7C44EF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676</Words>
  <Application>Microsoft Office PowerPoint</Application>
  <PresentationFormat>Widescreen</PresentationFormat>
  <Paragraphs>108</Paragraphs>
  <Slides>12</Slides>
  <Notes>9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Custom Design</vt:lpstr>
      <vt:lpstr>1_Custom Design</vt:lpstr>
      <vt:lpstr>DPH PANDAS/PANS Advisory Council   September 13, 2023 4:00 – 6:00 PM  Please stand by. The meeting will begin shortly. </vt:lpstr>
      <vt:lpstr>Agenda</vt:lpstr>
      <vt:lpstr>Opening Roll Call &amp; Vote</vt:lpstr>
      <vt:lpstr>Meeting Rules</vt:lpstr>
      <vt:lpstr>Statutory Authority</vt:lpstr>
      <vt:lpstr>Aim statement</vt:lpstr>
      <vt:lpstr>General Announcements</vt:lpstr>
      <vt:lpstr>Discussion: Annual Report</vt:lpstr>
      <vt:lpstr>Discussion: Annual Report</vt:lpstr>
      <vt:lpstr>Discussion: Questions for Guest Speakers</vt:lpstr>
      <vt:lpstr>Next Steps</vt:lpstr>
      <vt:lpstr>Motion to Adjourn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DPH PANDAS/PANS Advisory Council   January 12, 2022 4:00 – 6:00 PM  Please stand by. The meeting will begin shortly.</dc:title>
  <dc:creator/>
  <cp:lastModifiedBy/>
  <cp:revision>2553</cp:revision>
  <dcterms:created xsi:type="dcterms:W3CDTF">2021-11-11T19:32:07Z</dcterms:created>
  <dcterms:modified xsi:type="dcterms:W3CDTF">2023-09-25T15:25:20Z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0x0101006BA7411FBA9A5C488201D43F66581705</vt:lpwstr>
  </property>
  <property fmtid="{D5CDD505-2E9C-101B-9397-08002B2CF9AE}" pid="3" name="MediaServiceImageTags">
    <vt:lpwstr/>
  </property>
</Properties>
</file>