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4"/>
  </p:sldMasterIdLst>
  <p:notesMasterIdLst>
    <p:notesMasterId r:id="rId17"/>
  </p:notesMasterIdLst>
  <p:sldIdLst>
    <p:sldId id="256" r:id="rId5"/>
    <p:sldId id="258" r:id="rId6"/>
    <p:sldId id="259" r:id="rId7"/>
    <p:sldId id="260" r:id="rId8"/>
    <p:sldId id="294" r:id="rId9"/>
    <p:sldId id="319" r:id="rId10"/>
    <p:sldId id="315" r:id="rId11"/>
    <p:sldId id="314" r:id="rId12"/>
    <p:sldId id="321" r:id="rId13"/>
    <p:sldId id="300" r:id="rId14"/>
    <p:sldId id="318" r:id="rId15"/>
    <p:sldId id="31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idelberg, Erica (CDA)" initials="HE(" lastIdx="17" clrIdx="0">
    <p:extLst>
      <p:ext uri="{19B8F6BF-5375-455C-9EA6-DF929625EA0E}">
        <p15:presenceInfo xmlns:p15="http://schemas.microsoft.com/office/powerpoint/2012/main" userId="S-1-5-21-1614895754-162531612-725345543-9064" providerId="AD"/>
      </p:ext>
    </p:extLst>
  </p:cmAuthor>
  <p:cmAuthor id="2" name="Eddy, Lorraine  (CDA)" initials="EL(" lastIdx="14" clrIdx="1">
    <p:extLst>
      <p:ext uri="{19B8F6BF-5375-455C-9EA6-DF929625EA0E}">
        <p15:presenceInfo xmlns:p15="http://schemas.microsoft.com/office/powerpoint/2012/main" userId="S-1-5-21-1614895754-162531612-725345543-4505" providerId="AD"/>
      </p:ext>
    </p:extLst>
  </p:cmAuthor>
  <p:cmAuthor id="3" name="Heidelberg, Erica (CDA)" initials="H(" lastIdx="1" clrIdx="2"/>
  <p:cmAuthor id="4" name="Heidelberg, Erica (CDA)" initials="HE( [2]" lastIdx="2" clrIdx="3">
    <p:extLst>
      <p:ext uri="{19B8F6BF-5375-455C-9EA6-DF929625EA0E}">
        <p15:presenceInfo xmlns:p15="http://schemas.microsoft.com/office/powerpoint/2012/main" userId="S::erica.heidelberg@mass.gov::96c88c46-8a90-4e6a-ba3d-e7edc1899256" providerId="AD"/>
      </p:ext>
    </p:extLst>
  </p:cmAuthor>
  <p:cmAuthor id="5" name="Campen, Amanda (CDA)" initials="C(" lastIdx="1" clrIdx="4">
    <p:extLst>
      <p:ext uri="{19B8F6BF-5375-455C-9EA6-DF929625EA0E}">
        <p15:presenceInfo xmlns:p15="http://schemas.microsoft.com/office/powerpoint/2012/main" userId="S::amanda.campen@mass.gov::5aeaa044-c12c-4fc6-9786-5c91fedd8b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FA6A"/>
    <a:srgbClr val="E0EB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9" autoAdjust="0"/>
    <p:restoredTop sz="94493" autoAdjust="0"/>
  </p:normalViewPr>
  <p:slideViewPr>
    <p:cSldViewPr snapToGrid="0">
      <p:cViewPr varScale="1">
        <p:scale>
          <a:sx n="64" d="100"/>
          <a:sy n="64" d="100"/>
        </p:scale>
        <p:origin x="68" y="136"/>
      </p:cViewPr>
      <p:guideLst/>
    </p:cSldViewPr>
  </p:slideViewPr>
  <p:notesTextViewPr>
    <p:cViewPr>
      <p:scale>
        <a:sx n="1" d="1"/>
        <a:sy n="1" d="1"/>
      </p:scale>
      <p:origin x="0" y="0"/>
    </p:cViewPr>
  </p:notesTextViewPr>
  <p:sorterViewPr>
    <p:cViewPr varScale="1">
      <p:scale>
        <a:sx n="100" d="100"/>
        <a:sy n="100" d="100"/>
      </p:scale>
      <p:origin x="0" y="-1367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00DA27-0D1B-4941-BBAD-8428443B113E}" type="datetimeFigureOut">
              <a:rPr lang="en-US" smtClean="0"/>
              <a:t>5/20/2021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1244C5-8DF1-49BA-8404-23C78ECDB17D}" type="slidenum">
              <a:rPr lang="en-US" smtClean="0"/>
              <a:t>‹#›</a:t>
            </a:fld>
            <a:endParaRPr lang="en-US"/>
          </a:p>
        </p:txBody>
      </p:sp>
    </p:spTree>
    <p:extLst>
      <p:ext uri="{BB962C8B-B14F-4D97-AF65-F5344CB8AC3E}">
        <p14:creationId xmlns:p14="http://schemas.microsoft.com/office/powerpoint/2010/main" val="22808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5/20/2021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85762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14508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5/20/2021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60761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3335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5/20/2021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5315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2707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45668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smtClean="0"/>
              <a:pPr/>
              <a:t>5/20/2021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4131031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9789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5/20/2021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44939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9911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5/20/2021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6772777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mass.gov/info-details/covid-19-federal-disaster-declaration#applicant-briefings-for-fema-4496-dr-ma-" TargetMode="External"/><Relationship Id="rId2" Type="http://schemas.openxmlformats.org/officeDocument/2006/relationships/hyperlink" Target="https://grantee.fema.gov/" TargetMode="External"/><Relationship Id="rId1" Type="http://schemas.openxmlformats.org/officeDocument/2006/relationships/slideLayout" Target="../slideLayouts/slideLayout2.xml"/><Relationship Id="rId4" Type="http://schemas.openxmlformats.org/officeDocument/2006/relationships/hyperlink" Target="mailto:disaster.recovery@mass.gov"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mailto:Lorraine.Eddy@mass.gov" TargetMode="External"/><Relationship Id="rId2" Type="http://schemas.openxmlformats.org/officeDocument/2006/relationships/hyperlink" Target="mailto:Erica.Heidelberg@mass.gov" TargetMode="External"/><Relationship Id="rId1" Type="http://schemas.openxmlformats.org/officeDocument/2006/relationships/slideLayout" Target="../slideLayouts/slideLayout2.xml"/><Relationship Id="rId6" Type="http://schemas.openxmlformats.org/officeDocument/2006/relationships/hyperlink" Target="mailto:Disaster.Recovery@mass.gov" TargetMode="External"/><Relationship Id="rId5" Type="http://schemas.openxmlformats.org/officeDocument/2006/relationships/hyperlink" Target="https://www.mass.gov/info-details/covid-19-federal-disaster-declaration#questions-" TargetMode="External"/><Relationship Id="rId4" Type="http://schemas.openxmlformats.org/officeDocument/2006/relationships/hyperlink" Target="mailto:Amanda.Campen@mass.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fema.gov/sites/default/files/2020-09/fema_eligible-emergency-protecitve-measures-for-covid_fact-sheet_archived.pdf" TargetMode="External"/><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hyperlink" Target="https://www.fema.gov/sites/default/files/2020-09/fema_public-assistance-eligibility-for-covid_policy_9-1-2020.pdf" TargetMode="External"/><Relationship Id="rId4" Type="http://schemas.openxmlformats.org/officeDocument/2006/relationships/hyperlink" Target="https://www.fema.gov/sites/default/files/documents/fema_covid-19-pandemic-safe-opening-operation-work-eligible-public-assistance-interim-policy.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fema.gov/sites/default/files/2020-09/fema_public-assistance-eligibility-for-covid_policy_9-1-2020.pdf"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fema.gov/sites/default/files/documents/fema_covid-19-pandemic-safe-opening-operation-work-eligible-public-assistance-interim-policy.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191" y="1000462"/>
            <a:ext cx="10993549" cy="1635163"/>
          </a:xfrm>
        </p:spPr>
        <p:txBody>
          <a:bodyPr>
            <a:normAutofit/>
          </a:bodyPr>
          <a:lstStyle/>
          <a:p>
            <a:pPr algn="ctr"/>
            <a:r>
              <a:rPr lang="en-US" b="1" dirty="0">
                <a:solidFill>
                  <a:schemeClr val="tx1"/>
                </a:solidFill>
                <a:latin typeface="Castellar" panose="020A0402060406010301" pitchFamily="18" charset="0"/>
              </a:rPr>
              <a:t>Public assistance overview</a:t>
            </a:r>
            <a:br>
              <a:rPr lang="en-US" b="1" dirty="0">
                <a:solidFill>
                  <a:schemeClr val="tx1"/>
                </a:solidFill>
                <a:latin typeface="Castellar" panose="020A0402060406010301" pitchFamily="18" charset="0"/>
              </a:rPr>
            </a:br>
            <a:r>
              <a:rPr lang="en-US" b="1" dirty="0">
                <a:solidFill>
                  <a:schemeClr val="tx1"/>
                </a:solidFill>
                <a:latin typeface="Castellar" panose="020A0402060406010301" pitchFamily="18" charset="0"/>
              </a:rPr>
              <a:t>covid-19</a:t>
            </a:r>
          </a:p>
        </p:txBody>
      </p:sp>
      <p:sp>
        <p:nvSpPr>
          <p:cNvPr id="3" name="Subtitle 2"/>
          <p:cNvSpPr>
            <a:spLocks noGrp="1"/>
          </p:cNvSpPr>
          <p:nvPr>
            <p:ph type="subTitle" idx="1"/>
          </p:nvPr>
        </p:nvSpPr>
        <p:spPr>
          <a:xfrm>
            <a:off x="581191" y="3679115"/>
            <a:ext cx="10993546" cy="1086521"/>
          </a:xfrm>
        </p:spPr>
        <p:txBody>
          <a:bodyPr>
            <a:noAutofit/>
          </a:bodyPr>
          <a:lstStyle/>
          <a:p>
            <a:pPr algn="ctr"/>
            <a:r>
              <a:rPr lang="en-US" sz="2800" dirty="0">
                <a:solidFill>
                  <a:srgbClr val="E5FA6A"/>
                </a:solidFill>
                <a:latin typeface="Calibri" panose="020F0502020204030204" pitchFamily="34" charset="0"/>
              </a:rPr>
              <a:t>MASSACHUSETTS EMERGENCY MANAGEMENT AGENCY</a:t>
            </a:r>
          </a:p>
          <a:p>
            <a:pPr algn="ctr"/>
            <a:r>
              <a:rPr lang="en-US" sz="2800" dirty="0">
                <a:solidFill>
                  <a:srgbClr val="E5FA6A"/>
                </a:solidFill>
                <a:latin typeface="Calibri" panose="020F0502020204030204" pitchFamily="34" charset="0"/>
              </a:rPr>
              <a:t>DISASTER RECOVERY UNIT</a:t>
            </a:r>
          </a:p>
        </p:txBody>
      </p:sp>
      <p:pic>
        <p:nvPicPr>
          <p:cNvPr id="4" name="Picture 3" descr="C:\Documents and Settings\mquealy\Desktop\DHS_fema_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493" y="596835"/>
            <a:ext cx="1968834" cy="949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84777" y="821009"/>
            <a:ext cx="791494" cy="645422"/>
          </a:xfrm>
          <a:prstGeom prst="rect">
            <a:avLst/>
          </a:prstGeom>
          <a:noFill/>
        </p:spPr>
      </p:pic>
      <p:sp>
        <p:nvSpPr>
          <p:cNvPr id="9" name="Rectangle 8"/>
          <p:cNvSpPr/>
          <p:nvPr/>
        </p:nvSpPr>
        <p:spPr>
          <a:xfrm>
            <a:off x="9553286" y="963693"/>
            <a:ext cx="1402079" cy="5027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rgbClr val="002060"/>
                </a:solidFill>
                <a:latin typeface="Aparajita" panose="020B0604020202020204" pitchFamily="34" charset="0"/>
                <a:cs typeface="Aparajita" panose="020B0604020202020204" pitchFamily="34" charset="0"/>
              </a:rPr>
              <a:t>MEMA</a:t>
            </a:r>
          </a:p>
        </p:txBody>
      </p:sp>
    </p:spTree>
    <p:extLst>
      <p:ext uri="{BB962C8B-B14F-4D97-AF65-F5344CB8AC3E}">
        <p14:creationId xmlns:p14="http://schemas.microsoft.com/office/powerpoint/2010/main" val="1830802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688459"/>
            <a:ext cx="11029616" cy="1013800"/>
          </a:xfrm>
        </p:spPr>
        <p:txBody>
          <a:bodyPr>
            <a:noAutofit/>
          </a:bodyPr>
          <a:lstStyle/>
          <a:p>
            <a:pPr algn="ctr"/>
            <a:r>
              <a:rPr lang="en-US" sz="3200" dirty="0">
                <a:latin typeface="Calibri" panose="020F0502020204030204" pitchFamily="34" charset="0"/>
              </a:rPr>
              <a:t>Documentation Requirements</a:t>
            </a:r>
            <a:br>
              <a:rPr lang="en-US" sz="3200" dirty="0">
                <a:latin typeface="Calibri" panose="020F0502020204030204" pitchFamily="34" charset="0"/>
              </a:rPr>
            </a:br>
            <a:r>
              <a:rPr lang="en-US" sz="3200" dirty="0">
                <a:latin typeface="Calibri" panose="020F0502020204030204" pitchFamily="34" charset="0"/>
              </a:rPr>
              <a:t>Small PROJECTS VS LARGE PROJECTS</a:t>
            </a:r>
          </a:p>
        </p:txBody>
      </p:sp>
      <p:sp>
        <p:nvSpPr>
          <p:cNvPr id="3" name="Content Placeholder 2"/>
          <p:cNvSpPr>
            <a:spLocks noGrp="1"/>
          </p:cNvSpPr>
          <p:nvPr>
            <p:ph idx="1"/>
          </p:nvPr>
        </p:nvSpPr>
        <p:spPr>
          <a:xfrm>
            <a:off x="329732" y="2000250"/>
            <a:ext cx="11281076" cy="3824259"/>
          </a:xfrm>
        </p:spPr>
        <p:txBody>
          <a:bodyPr>
            <a:normAutofit/>
          </a:bodyPr>
          <a:lstStyle/>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p:txBody>
      </p:sp>
      <p:sp>
        <p:nvSpPr>
          <p:cNvPr id="6" name="Oval 5"/>
          <p:cNvSpPr/>
          <p:nvPr/>
        </p:nvSpPr>
        <p:spPr>
          <a:xfrm>
            <a:off x="725991" y="1914512"/>
            <a:ext cx="4981174" cy="800008"/>
          </a:xfrm>
          <a:prstGeom prst="ellipse">
            <a:avLst/>
          </a:prstGeom>
          <a:solidFill>
            <a:schemeClr val="accent2">
              <a:lumMod val="60000"/>
              <a:lumOff val="40000"/>
            </a:schemeClr>
          </a:solidFill>
          <a:effectLst>
            <a:innerShdw blurRad="63500" dist="508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Calibri" panose="020F0502020204030204" pitchFamily="34" charset="0"/>
            </a:endParaRPr>
          </a:p>
          <a:p>
            <a:pPr algn="ctr"/>
            <a:r>
              <a:rPr lang="en-US" dirty="0">
                <a:solidFill>
                  <a:schemeClr val="tx1"/>
                </a:solidFill>
                <a:latin typeface="Calibri" panose="020F0502020204030204" pitchFamily="34" charset="0"/>
              </a:rPr>
              <a:t>SMALL PROJECT DOCUMENTATION</a:t>
            </a:r>
          </a:p>
          <a:p>
            <a:pPr algn="ctr"/>
            <a:r>
              <a:rPr lang="en-US" dirty="0">
                <a:solidFill>
                  <a:schemeClr val="tx1"/>
                </a:solidFill>
                <a:latin typeface="Calibri" panose="020F0502020204030204" pitchFamily="34" charset="0"/>
              </a:rPr>
              <a:t>from $3,300 - $131,100</a:t>
            </a:r>
          </a:p>
          <a:p>
            <a:pPr algn="ctr"/>
            <a:endParaRPr lang="en-US" sz="2000" dirty="0">
              <a:solidFill>
                <a:schemeClr val="tx1"/>
              </a:solidFill>
              <a:latin typeface="Calibri" panose="020F0502020204030204" pitchFamily="34" charset="0"/>
            </a:endParaRPr>
          </a:p>
        </p:txBody>
      </p:sp>
      <p:sp>
        <p:nvSpPr>
          <p:cNvPr id="7" name="Oval 6"/>
          <p:cNvSpPr/>
          <p:nvPr/>
        </p:nvSpPr>
        <p:spPr>
          <a:xfrm>
            <a:off x="6188490" y="1914512"/>
            <a:ext cx="5329825" cy="880202"/>
          </a:xfrm>
          <a:prstGeom prst="ellipse">
            <a:avLst/>
          </a:prstGeom>
          <a:solidFill>
            <a:schemeClr val="accent6">
              <a:lumMod val="40000"/>
              <a:lumOff val="60000"/>
            </a:schemeClr>
          </a:solidFill>
          <a:effectLst>
            <a:innerShdw blurRad="63500" dist="508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Calibri" panose="020F0502020204030204" pitchFamily="34" charset="0"/>
              </a:rPr>
              <a:t>LARGE PROJECT DOCUMENTATION</a:t>
            </a:r>
          </a:p>
          <a:p>
            <a:pPr algn="ctr"/>
            <a:r>
              <a:rPr lang="en-US" dirty="0">
                <a:solidFill>
                  <a:schemeClr val="tx1"/>
                </a:solidFill>
                <a:latin typeface="Calibri" panose="020F0502020204030204" pitchFamily="34" charset="0"/>
              </a:rPr>
              <a:t>equal to or exceed $131,100</a:t>
            </a:r>
          </a:p>
        </p:txBody>
      </p:sp>
      <p:sp>
        <p:nvSpPr>
          <p:cNvPr id="9" name="Rectangle 8"/>
          <p:cNvSpPr/>
          <p:nvPr/>
        </p:nvSpPr>
        <p:spPr>
          <a:xfrm>
            <a:off x="673685" y="2943709"/>
            <a:ext cx="5033480" cy="1365337"/>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endParaRPr lang="en-US" sz="1400" dirty="0">
              <a:solidFill>
                <a:schemeClr val="tx1"/>
              </a:solidFill>
              <a:latin typeface="Calibri" panose="020F0502020204030204" pitchFamily="34" charset="0"/>
            </a:endParaRPr>
          </a:p>
          <a:p>
            <a:pPr marL="285750" indent="-285750">
              <a:buFont typeface="Arial" panose="020B0604020202020204" pitchFamily="34" charset="0"/>
              <a:buChar char="•"/>
            </a:pPr>
            <a:r>
              <a:rPr lang="en-US" sz="1400" dirty="0">
                <a:solidFill>
                  <a:schemeClr val="tx1"/>
                </a:solidFill>
                <a:latin typeface="Calibri" panose="020F0502020204030204" pitchFamily="34" charset="0"/>
              </a:rPr>
              <a:t>Electronic Streamlined Project Application</a:t>
            </a:r>
          </a:p>
          <a:p>
            <a:pPr marL="285750" indent="-285750">
              <a:buFont typeface="Arial" panose="020B0604020202020204" pitchFamily="34" charset="0"/>
              <a:buChar char="•"/>
            </a:pPr>
            <a:r>
              <a:rPr lang="en-US" sz="1400" dirty="0">
                <a:solidFill>
                  <a:schemeClr val="tx1"/>
                </a:solidFill>
                <a:latin typeface="Calibri" panose="020F0502020204030204" pitchFamily="34" charset="0"/>
              </a:rPr>
              <a:t>MEMA Workbook (Summary Log)</a:t>
            </a:r>
          </a:p>
          <a:p>
            <a:pPr marL="285750" indent="-285750">
              <a:buFont typeface="Arial" panose="020B0604020202020204" pitchFamily="34" charset="0"/>
              <a:buChar char="•"/>
            </a:pPr>
            <a:r>
              <a:rPr lang="en-US" sz="1400" dirty="0">
                <a:solidFill>
                  <a:schemeClr val="tx1"/>
                </a:solidFill>
                <a:latin typeface="Calibri" panose="020F0502020204030204" pitchFamily="34" charset="0"/>
              </a:rPr>
              <a:t>Subrecipient Small Project Certification Form</a:t>
            </a:r>
          </a:p>
          <a:p>
            <a:pPr marL="285750" indent="-285750">
              <a:buFont typeface="Arial" panose="020B0604020202020204" pitchFamily="34" charset="0"/>
              <a:buChar char="•"/>
            </a:pPr>
            <a:r>
              <a:rPr lang="en-US" sz="1400" dirty="0">
                <a:solidFill>
                  <a:schemeClr val="tx1"/>
                </a:solidFill>
                <a:latin typeface="Calibri" panose="020F0502020204030204" pitchFamily="34" charset="0"/>
              </a:rPr>
              <a:t>Procurement Policy</a:t>
            </a:r>
          </a:p>
          <a:p>
            <a:pPr marL="285750" indent="-285750">
              <a:buFont typeface="Arial" panose="020B0604020202020204" pitchFamily="34" charset="0"/>
              <a:buChar char="•"/>
            </a:pPr>
            <a:r>
              <a:rPr lang="en-US" sz="1400" dirty="0">
                <a:solidFill>
                  <a:schemeClr val="tx1"/>
                </a:solidFill>
                <a:latin typeface="Calibri" panose="020F0502020204030204" pitchFamily="34" charset="0"/>
              </a:rPr>
              <a:t>Pay Policy &amp; Applicable Union Contracts </a:t>
            </a:r>
          </a:p>
          <a:p>
            <a:pPr marL="285750" indent="-285750">
              <a:buFont typeface="Arial" panose="020B0604020202020204" pitchFamily="34" charset="0"/>
              <a:buChar char="•"/>
            </a:pPr>
            <a:endParaRPr lang="en-US" sz="1600" dirty="0">
              <a:solidFill>
                <a:schemeClr val="tx1"/>
              </a:solidFill>
              <a:latin typeface="Calibri" panose="020F0502020204030204" pitchFamily="34" charset="0"/>
            </a:endParaRPr>
          </a:p>
        </p:txBody>
      </p:sp>
      <p:sp>
        <p:nvSpPr>
          <p:cNvPr id="10" name="Rectangle 9"/>
          <p:cNvSpPr/>
          <p:nvPr/>
        </p:nvSpPr>
        <p:spPr>
          <a:xfrm>
            <a:off x="6188489" y="2943709"/>
            <a:ext cx="5329826" cy="3824259"/>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endParaRPr lang="en-US" sz="1400" dirty="0">
              <a:solidFill>
                <a:schemeClr val="tx1"/>
              </a:solidFill>
              <a:latin typeface="Calibri" panose="020F0502020204030204" pitchFamily="34" charset="0"/>
            </a:endParaRPr>
          </a:p>
          <a:p>
            <a:pPr marL="285750" indent="-285750">
              <a:buFont typeface="Arial" panose="020B0604020202020204" pitchFamily="34" charset="0"/>
              <a:buChar char="•"/>
            </a:pPr>
            <a:endParaRPr lang="en-US" sz="1400" dirty="0">
              <a:solidFill>
                <a:schemeClr val="tx1"/>
              </a:solidFill>
              <a:latin typeface="Calibri" panose="020F0502020204030204" pitchFamily="34" charset="0"/>
            </a:endParaRPr>
          </a:p>
          <a:p>
            <a:pPr marL="285750" indent="-285750">
              <a:buFont typeface="Arial" panose="020B0604020202020204" pitchFamily="34" charset="0"/>
              <a:buChar char="•"/>
            </a:pPr>
            <a:r>
              <a:rPr lang="en-US" sz="1400" dirty="0">
                <a:solidFill>
                  <a:schemeClr val="tx1"/>
                </a:solidFill>
                <a:latin typeface="Calibri" panose="020F0502020204030204" pitchFamily="34" charset="0"/>
              </a:rPr>
              <a:t>Electronic Streamlined Project Application</a:t>
            </a:r>
          </a:p>
          <a:p>
            <a:pPr marL="285750" indent="-285750">
              <a:buFont typeface="Arial" panose="020B0604020202020204" pitchFamily="34" charset="0"/>
              <a:buChar char="•"/>
            </a:pPr>
            <a:r>
              <a:rPr lang="en-US" sz="1400" dirty="0">
                <a:solidFill>
                  <a:schemeClr val="tx1"/>
                </a:solidFill>
                <a:latin typeface="Calibri" panose="020F0502020204030204" pitchFamily="34" charset="0"/>
              </a:rPr>
              <a:t>MEMA Workbook (Summary Log)</a:t>
            </a:r>
          </a:p>
          <a:p>
            <a:pPr marL="285750" indent="-285750">
              <a:buFont typeface="Arial" panose="020B0604020202020204" pitchFamily="34" charset="0"/>
              <a:buChar char="•"/>
            </a:pPr>
            <a:r>
              <a:rPr lang="en-US" sz="1400" dirty="0">
                <a:solidFill>
                  <a:schemeClr val="tx1"/>
                </a:solidFill>
                <a:latin typeface="Calibri" panose="020F0502020204030204" pitchFamily="34" charset="0"/>
              </a:rPr>
              <a:t>Procurement Policy</a:t>
            </a:r>
          </a:p>
          <a:p>
            <a:pPr marL="285750" indent="-285750">
              <a:buFont typeface="Arial" panose="020B0604020202020204" pitchFamily="34" charset="0"/>
              <a:buChar char="•"/>
            </a:pPr>
            <a:r>
              <a:rPr lang="en-US" sz="1400" dirty="0">
                <a:solidFill>
                  <a:schemeClr val="tx1"/>
                </a:solidFill>
                <a:latin typeface="Calibri" panose="020F0502020204030204" pitchFamily="34" charset="0"/>
              </a:rPr>
              <a:t>Pay Policy &amp; Applicable Union Contracts</a:t>
            </a:r>
          </a:p>
          <a:p>
            <a:pPr marL="285750" indent="-285750">
              <a:buFont typeface="Arial" panose="020B0604020202020204" pitchFamily="34" charset="0"/>
              <a:buChar char="•"/>
            </a:pPr>
            <a:r>
              <a:rPr lang="en-US" sz="1400" dirty="0">
                <a:solidFill>
                  <a:schemeClr val="tx1"/>
                </a:solidFill>
                <a:latin typeface="Calibri" panose="020F0502020204030204" pitchFamily="34" charset="0"/>
              </a:rPr>
              <a:t>Force Account Labor</a:t>
            </a:r>
          </a:p>
          <a:p>
            <a:pPr marL="742950" lvl="1" indent="-285750">
              <a:buFont typeface="Arial" panose="020B0604020202020204" pitchFamily="34" charset="0"/>
              <a:buChar char="•"/>
            </a:pPr>
            <a:r>
              <a:rPr lang="en-US" sz="1200" i="1" dirty="0">
                <a:solidFill>
                  <a:schemeClr val="tx1"/>
                </a:solidFill>
                <a:latin typeface="Calibri" panose="020F0502020204030204" pitchFamily="34" charset="0"/>
              </a:rPr>
              <a:t>Time Sheets</a:t>
            </a:r>
          </a:p>
          <a:p>
            <a:pPr marL="742950" lvl="1" indent="-285750">
              <a:buFont typeface="Arial" panose="020B0604020202020204" pitchFamily="34" charset="0"/>
              <a:buChar char="•"/>
            </a:pPr>
            <a:r>
              <a:rPr lang="en-US" sz="1200" i="1" dirty="0">
                <a:solidFill>
                  <a:schemeClr val="tx1"/>
                </a:solidFill>
                <a:latin typeface="Calibri" panose="020F0502020204030204" pitchFamily="34" charset="0"/>
              </a:rPr>
              <a:t>Proof of Payment</a:t>
            </a:r>
          </a:p>
          <a:p>
            <a:pPr marL="285750" indent="-285750">
              <a:buFont typeface="Arial" panose="020B0604020202020204" pitchFamily="34" charset="0"/>
              <a:buChar char="•"/>
            </a:pPr>
            <a:r>
              <a:rPr lang="en-US" sz="1400" dirty="0">
                <a:solidFill>
                  <a:schemeClr val="tx1"/>
                </a:solidFill>
                <a:latin typeface="Calibri" panose="020F0502020204030204" pitchFamily="34" charset="0"/>
              </a:rPr>
              <a:t>Force Account Equipment</a:t>
            </a:r>
          </a:p>
          <a:p>
            <a:pPr marL="742950" lvl="1" indent="-285750">
              <a:buFont typeface="Arial" panose="020B0604020202020204" pitchFamily="34" charset="0"/>
              <a:buChar char="•"/>
            </a:pPr>
            <a:r>
              <a:rPr lang="en-US" sz="1200" i="1" dirty="0">
                <a:solidFill>
                  <a:schemeClr val="tx1"/>
                </a:solidFill>
                <a:latin typeface="Calibri" panose="020F0502020204030204" pitchFamily="34" charset="0"/>
              </a:rPr>
              <a:t>Proof of Ownership </a:t>
            </a:r>
          </a:p>
          <a:p>
            <a:pPr marL="742950" lvl="1" indent="-285750">
              <a:buFont typeface="Arial" panose="020B0604020202020204" pitchFamily="34" charset="0"/>
              <a:buChar char="•"/>
            </a:pPr>
            <a:r>
              <a:rPr lang="en-US" sz="1200" i="1" dirty="0">
                <a:solidFill>
                  <a:schemeClr val="tx1"/>
                </a:solidFill>
                <a:latin typeface="Calibri" panose="020F0502020204030204" pitchFamily="34" charset="0"/>
              </a:rPr>
              <a:t>Operator Time Sheets &amp; Logs</a:t>
            </a:r>
          </a:p>
          <a:p>
            <a:pPr marL="285750" indent="-285750">
              <a:buFont typeface="Arial" panose="020B0604020202020204" pitchFamily="34" charset="0"/>
              <a:buChar char="•"/>
            </a:pPr>
            <a:r>
              <a:rPr lang="en-US" sz="1400" dirty="0">
                <a:solidFill>
                  <a:schemeClr val="tx1"/>
                </a:solidFill>
                <a:latin typeface="Calibri" panose="020F0502020204030204" pitchFamily="34" charset="0"/>
              </a:rPr>
              <a:t>Materials &amp; Supplies</a:t>
            </a:r>
          </a:p>
          <a:p>
            <a:pPr marL="742950" lvl="1" indent="-285750">
              <a:buFont typeface="Arial" panose="020B0604020202020204" pitchFamily="34" charset="0"/>
              <a:buChar char="•"/>
            </a:pPr>
            <a:r>
              <a:rPr lang="en-US" sz="1200" i="1" dirty="0">
                <a:solidFill>
                  <a:schemeClr val="tx1"/>
                </a:solidFill>
                <a:latin typeface="Calibri" panose="020F0502020204030204" pitchFamily="34" charset="0"/>
              </a:rPr>
              <a:t>Invoices/Receipts</a:t>
            </a:r>
          </a:p>
          <a:p>
            <a:pPr marL="742950" lvl="1" indent="-285750">
              <a:buFont typeface="Arial" panose="020B0604020202020204" pitchFamily="34" charset="0"/>
              <a:buChar char="•"/>
            </a:pPr>
            <a:r>
              <a:rPr lang="en-US" sz="1200" i="1" dirty="0">
                <a:solidFill>
                  <a:schemeClr val="tx1"/>
                </a:solidFill>
                <a:latin typeface="Calibri" panose="020F0502020204030204" pitchFamily="34" charset="0"/>
              </a:rPr>
              <a:t>Proof of Payment</a:t>
            </a:r>
          </a:p>
          <a:p>
            <a:pPr marL="742950" lvl="1" indent="-285750">
              <a:buFont typeface="Arial" panose="020B0604020202020204" pitchFamily="34" charset="0"/>
              <a:buChar char="•"/>
            </a:pPr>
            <a:r>
              <a:rPr lang="en-US" sz="1200" i="1" dirty="0">
                <a:solidFill>
                  <a:schemeClr val="tx1"/>
                </a:solidFill>
                <a:latin typeface="Calibri" panose="020F0502020204030204" pitchFamily="34" charset="0"/>
              </a:rPr>
              <a:t>Procurement Documentation</a:t>
            </a:r>
          </a:p>
          <a:p>
            <a:pPr marL="285750" indent="-285750">
              <a:buFont typeface="Arial" panose="020B0604020202020204" pitchFamily="34" charset="0"/>
              <a:buChar char="•"/>
            </a:pPr>
            <a:r>
              <a:rPr lang="en-US" sz="1400" dirty="0">
                <a:solidFill>
                  <a:schemeClr val="tx1"/>
                </a:solidFill>
                <a:latin typeface="Calibri" panose="020F0502020204030204" pitchFamily="34" charset="0"/>
              </a:rPr>
              <a:t>Contracts</a:t>
            </a:r>
          </a:p>
          <a:p>
            <a:pPr marL="742950" lvl="1" indent="-285750">
              <a:buFont typeface="Arial" panose="020B0604020202020204" pitchFamily="34" charset="0"/>
              <a:buChar char="•"/>
            </a:pPr>
            <a:r>
              <a:rPr lang="en-US" sz="1200" i="1" dirty="0">
                <a:solidFill>
                  <a:schemeClr val="tx1"/>
                </a:solidFill>
                <a:latin typeface="Calibri" panose="020F0502020204030204" pitchFamily="34" charset="0"/>
              </a:rPr>
              <a:t>Contract Agreements</a:t>
            </a:r>
          </a:p>
          <a:p>
            <a:pPr marL="742950" lvl="1" indent="-285750">
              <a:buFont typeface="Arial" panose="020B0604020202020204" pitchFamily="34" charset="0"/>
              <a:buChar char="•"/>
            </a:pPr>
            <a:r>
              <a:rPr lang="en-US" sz="1200" i="1" dirty="0">
                <a:solidFill>
                  <a:schemeClr val="tx1"/>
                </a:solidFill>
                <a:latin typeface="Calibri" panose="020F0502020204030204" pitchFamily="34" charset="0"/>
              </a:rPr>
              <a:t>Invoices/Receipts</a:t>
            </a:r>
          </a:p>
          <a:p>
            <a:pPr marL="742950" lvl="1" indent="-285750">
              <a:buFont typeface="Arial" panose="020B0604020202020204" pitchFamily="34" charset="0"/>
              <a:buChar char="•"/>
            </a:pPr>
            <a:r>
              <a:rPr lang="en-US" sz="1200" i="1" dirty="0">
                <a:solidFill>
                  <a:schemeClr val="tx1"/>
                </a:solidFill>
                <a:latin typeface="Calibri" panose="020F0502020204030204" pitchFamily="34" charset="0"/>
              </a:rPr>
              <a:t>Proof of Payment</a:t>
            </a:r>
          </a:p>
          <a:p>
            <a:pPr marL="742950" lvl="1" indent="-285750">
              <a:buFont typeface="Arial" panose="020B0604020202020204" pitchFamily="34" charset="0"/>
              <a:buChar char="•"/>
            </a:pPr>
            <a:r>
              <a:rPr lang="en-US" sz="1200" i="1" dirty="0">
                <a:solidFill>
                  <a:schemeClr val="tx1"/>
                </a:solidFill>
                <a:latin typeface="Calibri" panose="020F0502020204030204" pitchFamily="34" charset="0"/>
              </a:rPr>
              <a:t>Procurement Documentation</a:t>
            </a:r>
          </a:p>
          <a:p>
            <a:pPr marL="742950" lvl="1" indent="-285750">
              <a:buFont typeface="Arial" panose="020B0604020202020204" pitchFamily="34" charset="0"/>
              <a:buChar char="•"/>
            </a:pPr>
            <a:endParaRPr lang="en-US" sz="1600" dirty="0">
              <a:solidFill>
                <a:schemeClr val="tx1"/>
              </a:solidFill>
              <a:latin typeface="Calibri" panose="020F0502020204030204" pitchFamily="34" charset="0"/>
            </a:endParaRPr>
          </a:p>
          <a:p>
            <a:pPr marL="742950" lvl="1" indent="-285750">
              <a:buFont typeface="Arial" panose="020B0604020202020204" pitchFamily="34" charset="0"/>
              <a:buChar char="•"/>
            </a:pPr>
            <a:endParaRPr lang="en-US" sz="16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993399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688459"/>
            <a:ext cx="11029616" cy="1013800"/>
          </a:xfrm>
        </p:spPr>
        <p:txBody>
          <a:bodyPr>
            <a:normAutofit/>
          </a:bodyPr>
          <a:lstStyle/>
          <a:p>
            <a:pPr algn="ctr"/>
            <a:r>
              <a:rPr lang="en-US" sz="3200" dirty="0">
                <a:latin typeface="Calibri" panose="020F0502020204030204" pitchFamily="34" charset="0"/>
              </a:rPr>
              <a:t>HOW TO APPLY FOR PUBLIC ASSISTANCE</a:t>
            </a:r>
          </a:p>
        </p:txBody>
      </p:sp>
      <p:sp>
        <p:nvSpPr>
          <p:cNvPr id="3" name="Content Placeholder 2"/>
          <p:cNvSpPr>
            <a:spLocks noGrp="1"/>
          </p:cNvSpPr>
          <p:nvPr>
            <p:ph idx="1"/>
          </p:nvPr>
        </p:nvSpPr>
        <p:spPr>
          <a:xfrm>
            <a:off x="329732" y="2000250"/>
            <a:ext cx="11281076" cy="3824259"/>
          </a:xfrm>
        </p:spPr>
        <p:txBody>
          <a:bodyPr>
            <a:normAutofit/>
          </a:bodyPr>
          <a:lstStyle/>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a:p>
            <a:pPr marL="0" indent="0">
              <a:buNone/>
            </a:pPr>
            <a:endParaRPr lang="en-US" sz="2400" dirty="0">
              <a:latin typeface="Calibri" panose="020F0502020204030204" pitchFamily="34" charset="0"/>
            </a:endParaRPr>
          </a:p>
        </p:txBody>
      </p:sp>
      <p:sp>
        <p:nvSpPr>
          <p:cNvPr id="9" name="Rectangle 8"/>
          <p:cNvSpPr/>
          <p:nvPr/>
        </p:nvSpPr>
        <p:spPr>
          <a:xfrm>
            <a:off x="1730399" y="1931366"/>
            <a:ext cx="8479741" cy="240251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Calibri" panose="020F0502020204030204" pitchFamily="34" charset="0"/>
              </a:rPr>
              <a:t>Request an Organization Profile</a:t>
            </a:r>
          </a:p>
          <a:p>
            <a:pPr algn="ctr"/>
            <a:r>
              <a:rPr lang="en-US" sz="1200" i="1" dirty="0">
                <a:solidFill>
                  <a:schemeClr val="tx1"/>
                </a:solidFill>
                <a:latin typeface="Calibri" panose="020F0502020204030204" pitchFamily="34" charset="0"/>
              </a:rPr>
              <a:t>Only if you are a first time applicant in Grants Portal, if you have received PA from a disaster in 2018 or more recently in MA, go to next section.</a:t>
            </a:r>
          </a:p>
          <a:p>
            <a:pPr algn="ctr"/>
            <a:endParaRPr lang="en-US" sz="600" b="1" dirty="0">
              <a:solidFill>
                <a:schemeClr val="tx1"/>
              </a:solidFill>
              <a:latin typeface="Calibri" panose="020F0502020204030204" pitchFamily="34" charset="0"/>
            </a:endParaRPr>
          </a:p>
          <a:p>
            <a:r>
              <a:rPr lang="en-US" b="1" u="sng" dirty="0">
                <a:solidFill>
                  <a:schemeClr val="tx1"/>
                </a:solidFill>
                <a:latin typeface="Calibri" panose="020F0502020204030204" pitchFamily="34" charset="0"/>
              </a:rPr>
              <a:t>Local Government</a:t>
            </a:r>
          </a:p>
          <a:p>
            <a:r>
              <a:rPr lang="en-US" sz="1400" dirty="0">
                <a:solidFill>
                  <a:schemeClr val="tx1"/>
                </a:solidFill>
                <a:latin typeface="Calibri" panose="020F0502020204030204" pitchFamily="34" charset="0"/>
              </a:rPr>
              <a:t>	Directly request portal account/request public assistance for DR 4496 at </a:t>
            </a:r>
            <a:r>
              <a:rPr lang="en-US" sz="1400" dirty="0">
                <a:solidFill>
                  <a:schemeClr val="tx1"/>
                </a:solidFill>
                <a:latin typeface="Calibri" panose="020F0502020204030204" pitchFamily="34" charset="0"/>
                <a:hlinkClick r:id="rId2"/>
              </a:rPr>
              <a:t>https://grantee.fema.gov</a:t>
            </a:r>
            <a:r>
              <a:rPr lang="en-US" sz="1400" dirty="0">
                <a:solidFill>
                  <a:schemeClr val="tx1"/>
                </a:solidFill>
                <a:latin typeface="Calibri" panose="020F0502020204030204" pitchFamily="34" charset="0"/>
              </a:rPr>
              <a:t> </a:t>
            </a:r>
          </a:p>
          <a:p>
            <a:endParaRPr lang="en-US" sz="200" b="1" u="sng" dirty="0">
              <a:solidFill>
                <a:schemeClr val="tx1"/>
              </a:solidFill>
              <a:latin typeface="Calibri" panose="020F0502020204030204" pitchFamily="34" charset="0"/>
            </a:endParaRPr>
          </a:p>
          <a:p>
            <a:r>
              <a:rPr lang="en-US" b="1" u="sng" dirty="0">
                <a:solidFill>
                  <a:schemeClr val="tx1"/>
                </a:solidFill>
                <a:latin typeface="Calibri" panose="020F0502020204030204" pitchFamily="34" charset="0"/>
              </a:rPr>
              <a:t>Nonprofit with 501(c)3 IRS Status</a:t>
            </a:r>
          </a:p>
          <a:p>
            <a:r>
              <a:rPr lang="en-US" sz="1400" dirty="0">
                <a:solidFill>
                  <a:schemeClr val="tx1"/>
                </a:solidFill>
                <a:latin typeface="Calibri" panose="020F0502020204030204" pitchFamily="34" charset="0"/>
              </a:rPr>
              <a:t>	Must go through MEMA for portal registration</a:t>
            </a:r>
          </a:p>
          <a:p>
            <a:r>
              <a:rPr lang="en-US" sz="1400" dirty="0">
                <a:solidFill>
                  <a:schemeClr val="tx1"/>
                </a:solidFill>
                <a:latin typeface="Calibri" panose="020F0502020204030204" pitchFamily="34" charset="0"/>
              </a:rPr>
              <a:t>	1) Fill out Portal Registration Form, located </a:t>
            </a:r>
            <a:r>
              <a:rPr lang="en-US" sz="1400" dirty="0">
                <a:solidFill>
                  <a:schemeClr val="tx1"/>
                </a:solidFill>
                <a:latin typeface="Calibri" panose="020F0502020204030204" pitchFamily="34" charset="0"/>
                <a:hlinkClick r:id="rId3"/>
              </a:rPr>
              <a:t>here</a:t>
            </a:r>
            <a:endParaRPr lang="en-US" sz="1400" dirty="0">
              <a:solidFill>
                <a:schemeClr val="tx1"/>
              </a:solidFill>
              <a:latin typeface="Calibri" panose="020F0502020204030204" pitchFamily="34" charset="0"/>
            </a:endParaRPr>
          </a:p>
          <a:p>
            <a:r>
              <a:rPr lang="en-US" sz="1400" dirty="0">
                <a:solidFill>
                  <a:schemeClr val="tx1"/>
                </a:solidFill>
                <a:latin typeface="Calibri" panose="020F0502020204030204" pitchFamily="34" charset="0"/>
              </a:rPr>
              <a:t>	2) Email Portal Registration Form to </a:t>
            </a:r>
            <a:r>
              <a:rPr lang="en-US" sz="1400" dirty="0">
                <a:solidFill>
                  <a:schemeClr val="tx1"/>
                </a:solidFill>
                <a:latin typeface="Calibri" panose="020F0502020204030204" pitchFamily="34" charset="0"/>
                <a:hlinkClick r:id="rId4"/>
              </a:rPr>
              <a:t>disaster.recovery@mass.gov</a:t>
            </a:r>
            <a:r>
              <a:rPr lang="en-US" sz="1400" dirty="0">
                <a:solidFill>
                  <a:schemeClr val="tx1"/>
                </a:solidFill>
                <a:latin typeface="Calibri" panose="020F0502020204030204" pitchFamily="34" charset="0"/>
              </a:rPr>
              <a:t> </a:t>
            </a:r>
          </a:p>
          <a:p>
            <a:pPr marL="285750" indent="-285750">
              <a:buFont typeface="Arial" panose="020B0604020202020204" pitchFamily="34" charset="0"/>
              <a:buChar char="•"/>
            </a:pPr>
            <a:endParaRPr lang="en-US" sz="1600" dirty="0">
              <a:solidFill>
                <a:schemeClr val="tx1"/>
              </a:solidFill>
              <a:latin typeface="Calibri" panose="020F0502020204030204" pitchFamily="34" charset="0"/>
            </a:endParaRPr>
          </a:p>
        </p:txBody>
      </p:sp>
      <p:sp>
        <p:nvSpPr>
          <p:cNvPr id="8" name="Rectangle 7">
            <a:extLst>
              <a:ext uri="{FF2B5EF4-FFF2-40B4-BE49-F238E27FC236}">
                <a16:creationId xmlns:a16="http://schemas.microsoft.com/office/drawing/2014/main" id="{C6E500E9-1C72-422F-8C68-1FDF17820EEC}"/>
              </a:ext>
            </a:extLst>
          </p:cNvPr>
          <p:cNvSpPr/>
          <p:nvPr/>
        </p:nvSpPr>
        <p:spPr>
          <a:xfrm>
            <a:off x="1730398" y="4402760"/>
            <a:ext cx="8479741" cy="240251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Calibri" panose="020F0502020204030204" pitchFamily="34" charset="0"/>
              </a:rPr>
              <a:t>Submit a Request for Public Assistance (RPA)</a:t>
            </a:r>
          </a:p>
          <a:p>
            <a:pPr algn="ctr"/>
            <a:r>
              <a:rPr lang="en-US" sz="1400" u="sng" dirty="0">
                <a:solidFill>
                  <a:schemeClr val="tx1"/>
                </a:solidFill>
                <a:latin typeface="Calibri" panose="020F0502020204030204" pitchFamily="34" charset="0"/>
              </a:rPr>
              <a:t>Once you have requested and created an organization profile in Grants Portal, you should receive an automatically generated email confirming an organization profile has been created. In order to request PA for DR 4496, you must complete the following:</a:t>
            </a:r>
          </a:p>
          <a:p>
            <a:pPr algn="ctr"/>
            <a:r>
              <a:rPr lang="en-US" sz="1400" dirty="0">
                <a:solidFill>
                  <a:schemeClr val="tx1"/>
                </a:solidFill>
                <a:latin typeface="Calibri" panose="020F0502020204030204" pitchFamily="34" charset="0"/>
              </a:rPr>
              <a:t>1) Log into account on Grants Portal at </a:t>
            </a:r>
            <a:r>
              <a:rPr lang="en-US" sz="1400" dirty="0">
                <a:solidFill>
                  <a:schemeClr val="tx1"/>
                </a:solidFill>
                <a:latin typeface="Calibri" panose="020F0502020204030204" pitchFamily="34" charset="0"/>
                <a:hlinkClick r:id="rId2">
                  <a:extLst>
                    <a:ext uri="{A12FA001-AC4F-418D-AE19-62706E023703}">
                      <ahyp:hlinkClr xmlns:ahyp="http://schemas.microsoft.com/office/drawing/2018/hyperlinkcolor" val="tx"/>
                    </a:ext>
                  </a:extLst>
                </a:hlinkClick>
              </a:rPr>
              <a:t>https://grantee.fema.gov</a:t>
            </a:r>
            <a:r>
              <a:rPr lang="en-US" sz="1400" dirty="0">
                <a:solidFill>
                  <a:schemeClr val="tx1"/>
                </a:solidFill>
                <a:latin typeface="Calibri" panose="020F0502020204030204" pitchFamily="34" charset="0"/>
              </a:rPr>
              <a:t> </a:t>
            </a:r>
          </a:p>
          <a:p>
            <a:pPr algn="ctr"/>
            <a:r>
              <a:rPr lang="en-US" sz="1400" dirty="0">
                <a:solidFill>
                  <a:schemeClr val="tx1"/>
                </a:solidFill>
                <a:latin typeface="Calibri" panose="020F0502020204030204" pitchFamily="34" charset="0"/>
              </a:rPr>
              <a:t>2) Navigate to the “Request Public Assistance” button on the upper right side of your screen.</a:t>
            </a:r>
          </a:p>
          <a:p>
            <a:pPr algn="ctr"/>
            <a:r>
              <a:rPr lang="en-US" sz="1400" dirty="0">
                <a:solidFill>
                  <a:schemeClr val="tx1"/>
                </a:solidFill>
                <a:latin typeface="Calibri" panose="020F0502020204030204" pitchFamily="34" charset="0"/>
              </a:rPr>
              <a:t>3) Complete and submit the RPA Form.</a:t>
            </a:r>
          </a:p>
          <a:p>
            <a:pPr algn="ctr"/>
            <a:endParaRPr lang="en-US" sz="1400" dirty="0">
              <a:solidFill>
                <a:schemeClr val="tx1"/>
              </a:solidFill>
              <a:latin typeface="Calibri" panose="020F0502020204030204" pitchFamily="34" charset="0"/>
            </a:endParaRPr>
          </a:p>
          <a:p>
            <a:pPr marL="285750" indent="-285750">
              <a:buFont typeface="Arial" panose="020B0604020202020204" pitchFamily="34" charset="0"/>
              <a:buChar char="•"/>
            </a:pPr>
            <a:endParaRPr lang="en-US" sz="16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975236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sz="3200" dirty="0">
                <a:latin typeface="Calibri" panose="020F0502020204030204" pitchFamily="34" charset="0"/>
              </a:rPr>
              <a:t>State  Public  assistance  contacts</a:t>
            </a:r>
          </a:p>
        </p:txBody>
      </p:sp>
      <p:sp>
        <p:nvSpPr>
          <p:cNvPr id="3" name="Content Placeholder 2"/>
          <p:cNvSpPr>
            <a:spLocks noGrp="1"/>
          </p:cNvSpPr>
          <p:nvPr>
            <p:ph idx="1"/>
          </p:nvPr>
        </p:nvSpPr>
        <p:spPr>
          <a:xfrm>
            <a:off x="581192" y="2180496"/>
            <a:ext cx="11029615" cy="4423504"/>
          </a:xfrm>
        </p:spPr>
        <p:txBody>
          <a:bodyPr>
            <a:normAutofit lnSpcReduction="10000"/>
          </a:bodyPr>
          <a:lstStyle/>
          <a:p>
            <a:r>
              <a:rPr lang="en-US" sz="2000" dirty="0">
                <a:latin typeface="Calibri" panose="020F0502020204030204" pitchFamily="34" charset="0"/>
              </a:rPr>
              <a:t>MA Public Assistance Officer</a:t>
            </a:r>
          </a:p>
          <a:p>
            <a:pPr marL="324000" lvl="1" indent="0">
              <a:buNone/>
            </a:pPr>
            <a:r>
              <a:rPr lang="en-US" sz="2000" dirty="0">
                <a:latin typeface="Calibri" panose="020F0502020204030204" pitchFamily="34" charset="0"/>
                <a:hlinkClick r:id="rId2"/>
              </a:rPr>
              <a:t>Erica.Heidelberg@mass.gov</a:t>
            </a:r>
            <a:endParaRPr lang="en-US" sz="2000" dirty="0">
              <a:latin typeface="Calibri" panose="020F0502020204030204" pitchFamily="34" charset="0"/>
            </a:endParaRPr>
          </a:p>
          <a:p>
            <a:r>
              <a:rPr lang="en-US" sz="2000" dirty="0">
                <a:latin typeface="Calibri" panose="020F0502020204030204" pitchFamily="34" charset="0"/>
              </a:rPr>
              <a:t>MA Public Assistance Program Coordinator – Complex Lane Projects</a:t>
            </a:r>
          </a:p>
          <a:p>
            <a:pPr marL="324000" lvl="1" indent="0">
              <a:buNone/>
            </a:pPr>
            <a:r>
              <a:rPr lang="en-US" sz="2000" dirty="0">
                <a:latin typeface="Calibri" panose="020F0502020204030204" pitchFamily="34" charset="0"/>
                <a:hlinkClick r:id="rId3"/>
              </a:rPr>
              <a:t>Lorraine.Eddy@mass.gov</a:t>
            </a:r>
            <a:endParaRPr lang="en-US" sz="2000" dirty="0">
              <a:latin typeface="Calibri" panose="020F0502020204030204" pitchFamily="34" charset="0"/>
            </a:endParaRPr>
          </a:p>
          <a:p>
            <a:pPr marL="324000" lvl="1" indent="0">
              <a:buNone/>
            </a:pPr>
            <a:r>
              <a:rPr lang="en-US" sz="2000" dirty="0">
                <a:latin typeface="Calibri" panose="020F0502020204030204" pitchFamily="34" charset="0"/>
              </a:rPr>
              <a:t>MA Public Assistance Program Coordinator – Standard Lane Projects</a:t>
            </a:r>
          </a:p>
          <a:p>
            <a:pPr marL="324000" lvl="1" indent="0">
              <a:buNone/>
            </a:pPr>
            <a:r>
              <a:rPr lang="en-US" sz="2000" dirty="0">
                <a:latin typeface="Calibri" panose="020F0502020204030204" pitchFamily="34" charset="0"/>
                <a:hlinkClick r:id="rId4"/>
              </a:rPr>
              <a:t>Amanda.Campen@mass.gov</a:t>
            </a:r>
            <a:r>
              <a:rPr lang="en-US" sz="2000" dirty="0">
                <a:latin typeface="Calibri" panose="020F0502020204030204" pitchFamily="34" charset="0"/>
              </a:rPr>
              <a:t> </a:t>
            </a:r>
          </a:p>
          <a:p>
            <a:pPr marL="324000" lvl="1" indent="0">
              <a:buNone/>
            </a:pPr>
            <a:endParaRPr lang="en-US" sz="2000" dirty="0">
              <a:latin typeface="Calibri" panose="020F0502020204030204" pitchFamily="34" charset="0"/>
            </a:endParaRPr>
          </a:p>
          <a:p>
            <a:r>
              <a:rPr lang="en-US" sz="2000" dirty="0">
                <a:latin typeface="Calibri" panose="020F0502020204030204" pitchFamily="34" charset="0"/>
              </a:rPr>
              <a:t>Questions?	</a:t>
            </a:r>
          </a:p>
          <a:p>
            <a:pPr marL="324000" lvl="1" indent="0">
              <a:buNone/>
            </a:pPr>
            <a:r>
              <a:rPr lang="en-US" sz="2000" dirty="0">
                <a:latin typeface="Calibri" panose="020F0502020204030204" pitchFamily="34" charset="0"/>
              </a:rPr>
              <a:t> </a:t>
            </a:r>
            <a:r>
              <a:rPr lang="en-US" sz="2000" dirty="0">
                <a:latin typeface="Calibri" panose="020F0502020204030204" pitchFamily="34" charset="0"/>
                <a:hlinkClick r:id="rId5"/>
              </a:rPr>
              <a:t>https://www.mass.gov/info-details/covid-19-federal-disaster-declaration#questions-</a:t>
            </a:r>
            <a:endParaRPr lang="en-US" sz="2000" dirty="0">
              <a:latin typeface="Calibri" panose="020F0502020204030204" pitchFamily="34" charset="0"/>
            </a:endParaRPr>
          </a:p>
          <a:p>
            <a:pPr marL="324000" lvl="1" indent="0">
              <a:buNone/>
            </a:pPr>
            <a:r>
              <a:rPr lang="en-US" sz="2000" dirty="0">
                <a:latin typeface="Calibri" panose="020F0502020204030204" pitchFamily="34" charset="0"/>
                <a:hlinkClick r:id="rId6"/>
              </a:rPr>
              <a:t>Disaster.Recovery@mass.gov</a:t>
            </a:r>
            <a:endParaRPr lang="en-US" sz="2000" dirty="0">
              <a:latin typeface="Calibri" panose="020F0502020204030204" pitchFamily="34" charset="0"/>
            </a:endParaRPr>
          </a:p>
          <a:p>
            <a:endParaRPr lang="en-US" dirty="0"/>
          </a:p>
        </p:txBody>
      </p:sp>
    </p:spTree>
    <p:extLst>
      <p:ext uri="{BB962C8B-B14F-4D97-AF65-F5344CB8AC3E}">
        <p14:creationId xmlns:p14="http://schemas.microsoft.com/office/powerpoint/2010/main" val="4175630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1207764"/>
            <a:ext cx="11029616" cy="1013800"/>
          </a:xfrm>
        </p:spPr>
        <p:txBody>
          <a:bodyPr>
            <a:normAutofit fontScale="90000"/>
          </a:bodyPr>
          <a:lstStyle/>
          <a:p>
            <a:pPr algn="ctr"/>
            <a:br>
              <a:rPr lang="en-US" sz="4000" dirty="0">
                <a:latin typeface="Calibri" panose="020F0502020204030204" pitchFamily="34" charset="0"/>
              </a:rPr>
            </a:br>
            <a:br>
              <a:rPr lang="en-US" sz="4000" dirty="0">
                <a:latin typeface="Calibri" panose="020F0502020204030204" pitchFamily="34" charset="0"/>
              </a:rPr>
            </a:br>
            <a:br>
              <a:rPr lang="en-US" sz="4000" dirty="0">
                <a:latin typeface="Calibri" panose="020F0502020204030204" pitchFamily="34" charset="0"/>
              </a:rPr>
            </a:br>
            <a:br>
              <a:rPr lang="en-US" sz="4000" dirty="0">
                <a:latin typeface="Calibri" panose="020F0502020204030204" pitchFamily="34" charset="0"/>
              </a:rPr>
            </a:br>
            <a:r>
              <a:rPr lang="en-US" sz="3600" dirty="0">
                <a:latin typeface="Calibri" panose="020F0502020204030204" pitchFamily="34" charset="0"/>
              </a:rPr>
              <a:t>Major declaration</a:t>
            </a:r>
            <a:br>
              <a:rPr lang="en-US" sz="3600" dirty="0">
                <a:latin typeface="Calibri" panose="020F0502020204030204" pitchFamily="34" charset="0"/>
              </a:rPr>
            </a:br>
            <a:r>
              <a:rPr lang="en-US" sz="3600" dirty="0">
                <a:latin typeface="Calibri" panose="020F0502020204030204" pitchFamily="34" charset="0"/>
              </a:rPr>
              <a:t>FEMA-4496-DR-MA</a:t>
            </a:r>
            <a:br>
              <a:rPr lang="en-US" sz="4000" dirty="0">
                <a:latin typeface="Calibri" panose="020F0502020204030204" pitchFamily="34" charset="0"/>
              </a:rPr>
            </a:br>
            <a:endParaRPr lang="en-US" sz="4000" dirty="0">
              <a:latin typeface="Calibri" panose="020F0502020204030204" pitchFamily="34" charset="0"/>
            </a:endParaRPr>
          </a:p>
        </p:txBody>
      </p:sp>
      <p:sp>
        <p:nvSpPr>
          <p:cNvPr id="3" name="Content Placeholder 2"/>
          <p:cNvSpPr>
            <a:spLocks noGrp="1"/>
          </p:cNvSpPr>
          <p:nvPr>
            <p:ph idx="1"/>
          </p:nvPr>
        </p:nvSpPr>
        <p:spPr>
          <a:xfrm>
            <a:off x="387415" y="1622500"/>
            <a:ext cx="11417170" cy="4824692"/>
          </a:xfrm>
        </p:spPr>
        <p:txBody>
          <a:bodyPr>
            <a:normAutofit/>
          </a:bodyPr>
          <a:lstStyle/>
          <a:p>
            <a:pPr marL="0" indent="0">
              <a:buNone/>
            </a:pPr>
            <a:r>
              <a:rPr lang="en-US" sz="2600" dirty="0">
                <a:latin typeface="Calibri" panose="020F0502020204030204" pitchFamily="34" charset="0"/>
              </a:rPr>
              <a:t>DECLARATION DATE:		March 27, 2020</a:t>
            </a:r>
          </a:p>
          <a:p>
            <a:pPr marL="0" indent="0">
              <a:buNone/>
            </a:pPr>
            <a:endParaRPr lang="en-US" sz="900" dirty="0">
              <a:latin typeface="Calibri" panose="020F0502020204030204" pitchFamily="34" charset="0"/>
            </a:endParaRPr>
          </a:p>
          <a:p>
            <a:pPr marL="0" indent="0">
              <a:buNone/>
            </a:pPr>
            <a:r>
              <a:rPr lang="en-US" sz="2600" dirty="0">
                <a:latin typeface="Calibri" panose="020F0502020204030204" pitchFamily="34" charset="0"/>
              </a:rPr>
              <a:t>INCIDENT DATE:			January 20, 2020 and continuing</a:t>
            </a:r>
          </a:p>
          <a:p>
            <a:pPr marL="0" indent="0">
              <a:buNone/>
            </a:pPr>
            <a:endParaRPr lang="en-US" sz="900" dirty="0">
              <a:latin typeface="Calibri" panose="020F0502020204030204" pitchFamily="34" charset="0"/>
            </a:endParaRPr>
          </a:p>
          <a:p>
            <a:pPr marL="0" indent="0">
              <a:buNone/>
            </a:pPr>
            <a:r>
              <a:rPr lang="en-US" sz="2600" dirty="0">
                <a:latin typeface="Calibri" panose="020F0502020204030204" pitchFamily="34" charset="0"/>
              </a:rPr>
              <a:t>DECLARED COUNTIES:	All Massachusetts Counties</a:t>
            </a:r>
          </a:p>
          <a:p>
            <a:pPr marL="0" indent="0">
              <a:buNone/>
            </a:pPr>
            <a:endParaRPr lang="en-US" sz="900" dirty="0">
              <a:latin typeface="Calibri" panose="020F0502020204030204" pitchFamily="34" charset="0"/>
            </a:endParaRPr>
          </a:p>
          <a:p>
            <a:pPr marL="0" indent="0">
              <a:buNone/>
            </a:pPr>
            <a:r>
              <a:rPr lang="en-US" sz="2600" dirty="0">
                <a:latin typeface="Calibri" panose="020F0502020204030204" pitchFamily="34" charset="0"/>
              </a:rPr>
              <a:t>AUTHORIZED DISASTER ASSISTANCE:   </a:t>
            </a:r>
            <a:r>
              <a:rPr lang="en-US" sz="2600" u="sng" dirty="0">
                <a:solidFill>
                  <a:schemeClr val="tx1"/>
                </a:solidFill>
                <a:latin typeface="Calibri" panose="020F0502020204030204" pitchFamily="34" charset="0"/>
              </a:rPr>
              <a:t>FEMA Public Assistance Program</a:t>
            </a:r>
          </a:p>
          <a:p>
            <a:pPr marL="0" indent="0">
              <a:buNone/>
            </a:pPr>
            <a:r>
              <a:rPr lang="en-US" sz="2600" dirty="0">
                <a:solidFill>
                  <a:schemeClr val="tx1"/>
                </a:solidFill>
                <a:latin typeface="Calibri" panose="020F0502020204030204" pitchFamily="34" charset="0"/>
              </a:rPr>
              <a:t>											 </a:t>
            </a:r>
            <a:r>
              <a:rPr lang="en-US" sz="2600" i="1" dirty="0">
                <a:solidFill>
                  <a:schemeClr val="tx1"/>
                </a:solidFill>
                <a:latin typeface="Calibri" panose="020F0502020204030204" pitchFamily="34" charset="0"/>
              </a:rPr>
              <a:t>Category B - FEMA Public Assistance Program</a:t>
            </a:r>
          </a:p>
        </p:txBody>
      </p:sp>
    </p:spTree>
    <p:extLst>
      <p:ext uri="{BB962C8B-B14F-4D97-AF65-F5344CB8AC3E}">
        <p14:creationId xmlns:p14="http://schemas.microsoft.com/office/powerpoint/2010/main" val="1229330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54730"/>
            <a:ext cx="11029616" cy="1013800"/>
          </a:xfrm>
        </p:spPr>
        <p:txBody>
          <a:bodyPr>
            <a:normAutofit/>
          </a:bodyPr>
          <a:lstStyle/>
          <a:p>
            <a:pPr algn="ctr"/>
            <a:r>
              <a:rPr lang="en-US" sz="3200" dirty="0">
                <a:latin typeface="Calibri" panose="020F0502020204030204" pitchFamily="34" charset="0"/>
              </a:rPr>
              <a:t>AGENDA</a:t>
            </a:r>
          </a:p>
        </p:txBody>
      </p:sp>
      <p:sp>
        <p:nvSpPr>
          <p:cNvPr id="3" name="Content Placeholder 2"/>
          <p:cNvSpPr>
            <a:spLocks noGrp="1"/>
          </p:cNvSpPr>
          <p:nvPr>
            <p:ph idx="1"/>
          </p:nvPr>
        </p:nvSpPr>
        <p:spPr>
          <a:xfrm>
            <a:off x="581192" y="2183803"/>
            <a:ext cx="11029615" cy="4120178"/>
          </a:xfrm>
        </p:spPr>
        <p:txBody>
          <a:bodyPr>
            <a:normAutofit/>
          </a:bodyPr>
          <a:lstStyle/>
          <a:p>
            <a:pPr>
              <a:buClrTx/>
              <a:buFont typeface="Arial" panose="020B0604020202020204" pitchFamily="34" charset="0"/>
              <a:buChar char="•"/>
            </a:pPr>
            <a:r>
              <a:rPr lang="en-US" sz="2800" dirty="0">
                <a:latin typeface="Calibri" panose="020F0502020204030204" pitchFamily="34" charset="0"/>
              </a:rPr>
              <a:t>FEMA PUBLIC ASSISTANCE PROGRAM</a:t>
            </a:r>
          </a:p>
          <a:p>
            <a:pPr>
              <a:buClrTx/>
              <a:buFont typeface="Arial" panose="020B0604020202020204" pitchFamily="34" charset="0"/>
              <a:buChar char="•"/>
            </a:pPr>
            <a:r>
              <a:rPr lang="en-US" sz="2800" dirty="0">
                <a:latin typeface="Calibri" panose="020F0502020204030204" pitchFamily="34" charset="0"/>
              </a:rPr>
              <a:t>ELIGIBLE ACTIVITIES AND COSTS</a:t>
            </a:r>
          </a:p>
          <a:p>
            <a:pPr>
              <a:buClrTx/>
              <a:buFont typeface="Arial" panose="020B0604020202020204" pitchFamily="34" charset="0"/>
              <a:buChar char="•"/>
            </a:pPr>
            <a:r>
              <a:rPr lang="en-US" sz="2800" dirty="0">
                <a:latin typeface="Calibri" panose="020F0502020204030204" pitchFamily="34" charset="0"/>
              </a:rPr>
              <a:t>REQUIRED DOCUMENTATION</a:t>
            </a:r>
          </a:p>
          <a:p>
            <a:pPr>
              <a:buClrTx/>
              <a:buFont typeface="Arial" panose="020B0604020202020204" pitchFamily="34" charset="0"/>
              <a:buChar char="•"/>
            </a:pPr>
            <a:r>
              <a:rPr lang="en-US" sz="2800" dirty="0">
                <a:latin typeface="Calibri" panose="020F0502020204030204" pitchFamily="34" charset="0"/>
              </a:rPr>
              <a:t>HOW TO APPLY FOR PUBLIC ASSISTANCE</a:t>
            </a:r>
          </a:p>
          <a:p>
            <a:pPr marL="0" indent="0">
              <a:buNone/>
            </a:pPr>
            <a:endParaRPr lang="en-US" sz="2800" dirty="0">
              <a:latin typeface="Calibri" panose="020F0502020204030204" pitchFamily="34" charset="0"/>
            </a:endParaRPr>
          </a:p>
        </p:txBody>
      </p:sp>
    </p:spTree>
    <p:extLst>
      <p:ext uri="{BB962C8B-B14F-4D97-AF65-F5344CB8AC3E}">
        <p14:creationId xmlns:p14="http://schemas.microsoft.com/office/powerpoint/2010/main" val="3370630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487003"/>
            <a:ext cx="11029616" cy="1013800"/>
          </a:xfrm>
        </p:spPr>
        <p:txBody>
          <a:bodyPr>
            <a:normAutofit/>
          </a:bodyPr>
          <a:lstStyle/>
          <a:p>
            <a:pPr algn="ctr"/>
            <a:r>
              <a:rPr lang="en-US" sz="3200" dirty="0">
                <a:latin typeface="Calibri" panose="020F0502020204030204" pitchFamily="34" charset="0"/>
              </a:rPr>
              <a:t>FEMA PUBLIC ASSISTANCE (PA) PROGRAM</a:t>
            </a:r>
          </a:p>
        </p:txBody>
      </p:sp>
      <p:sp>
        <p:nvSpPr>
          <p:cNvPr id="3" name="Content Placeholder 2"/>
          <p:cNvSpPr>
            <a:spLocks noGrp="1"/>
          </p:cNvSpPr>
          <p:nvPr>
            <p:ph idx="1"/>
          </p:nvPr>
        </p:nvSpPr>
        <p:spPr>
          <a:xfrm>
            <a:off x="218364" y="2355925"/>
            <a:ext cx="11818961" cy="4345125"/>
          </a:xfrm>
        </p:spPr>
        <p:txBody>
          <a:bodyPr>
            <a:noAutofit/>
          </a:bodyPr>
          <a:lstStyle/>
          <a:p>
            <a:pPr marL="0" indent="0">
              <a:buNone/>
            </a:pPr>
            <a:r>
              <a:rPr lang="en-US" sz="2400" dirty="0">
                <a:solidFill>
                  <a:schemeClr val="tx1"/>
                </a:solidFill>
                <a:latin typeface="Calibri" panose="020F0502020204030204" pitchFamily="34" charset="0"/>
              </a:rPr>
              <a:t>FEMA provides </a:t>
            </a:r>
            <a:r>
              <a:rPr lang="en-US" sz="2400" i="1" u="sng" dirty="0">
                <a:solidFill>
                  <a:schemeClr val="tx1"/>
                </a:solidFill>
                <a:latin typeface="Calibri" panose="020F0502020204030204" pitchFamily="34" charset="0"/>
              </a:rPr>
              <a:t>supplemental</a:t>
            </a:r>
            <a:r>
              <a:rPr lang="en-US" sz="2400" dirty="0">
                <a:solidFill>
                  <a:schemeClr val="tx1"/>
                </a:solidFill>
                <a:latin typeface="Calibri" panose="020F0502020204030204" pitchFamily="34" charset="0"/>
              </a:rPr>
              <a:t> financial assistance to state, local and tribal governments, and certain private non-profit organizations for emergency protective measures that may be eligible under FEMA’s Public Assistance Program in accordance with the COVID-19 Emergency Declaration in order to ensure that resource constraints do not inhibit efforts to respond to this unprecedented disaster. </a:t>
            </a:r>
          </a:p>
          <a:p>
            <a:pPr marL="0" indent="0">
              <a:buNone/>
            </a:pPr>
            <a:r>
              <a:rPr lang="en-US" sz="2400" dirty="0">
                <a:solidFill>
                  <a:schemeClr val="tx1"/>
                </a:solidFill>
                <a:latin typeface="Calibri" panose="020F0502020204030204" pitchFamily="34" charset="0"/>
              </a:rPr>
              <a:t>The assistance FEMA provides through its PA Program is subject to a cost share. The Federal share is 100% of the eligible costs.</a:t>
            </a:r>
          </a:p>
          <a:p>
            <a:pPr marL="0" indent="0">
              <a:buNone/>
            </a:pPr>
            <a:endParaRPr lang="en-US" sz="800" dirty="0">
              <a:solidFill>
                <a:schemeClr val="tx1"/>
              </a:solidFill>
              <a:latin typeface="Calibri" panose="020F0502020204030204" pitchFamily="34" charset="0"/>
            </a:endParaRPr>
          </a:p>
          <a:p>
            <a:pPr marL="0" indent="0" defTabSz="684610">
              <a:spcBef>
                <a:spcPts val="0"/>
              </a:spcBef>
              <a:buNone/>
            </a:pPr>
            <a:r>
              <a:rPr lang="en-US" sz="2200" dirty="0">
                <a:solidFill>
                  <a:schemeClr val="tx1"/>
                </a:solidFill>
                <a:latin typeface="Eras Bold ITC" panose="020B0907030504020204" pitchFamily="34" charset="0"/>
              </a:rPr>
              <a:t>FEMA will not duplicate assistance provided by the Department of Health and Human Services (HHS), including the Centers for Disease Control and Prevention, or other federal agencies.  Additionally, </a:t>
            </a:r>
            <a:r>
              <a:rPr lang="en-US" sz="2200" u="sng" dirty="0">
                <a:solidFill>
                  <a:schemeClr val="tx1"/>
                </a:solidFill>
                <a:latin typeface="Eras Bold ITC" panose="020B0907030504020204" pitchFamily="34" charset="0"/>
              </a:rPr>
              <a:t>this emergency declaration does not make direct financial assistance available to private businesses or individuals.</a:t>
            </a:r>
          </a:p>
          <a:p>
            <a:pPr marL="0" indent="0">
              <a:buNone/>
            </a:pPr>
            <a:endParaRPr lang="en-US" sz="28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800741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97439"/>
            <a:ext cx="11029616" cy="1013800"/>
          </a:xfrm>
        </p:spPr>
        <p:txBody>
          <a:bodyPr>
            <a:normAutofit/>
          </a:bodyPr>
          <a:lstStyle/>
          <a:p>
            <a:pPr algn="ctr"/>
            <a:r>
              <a:rPr lang="en-US" sz="3200" dirty="0">
                <a:latin typeface="Calibri" panose="020F0502020204030204" pitchFamily="34" charset="0"/>
              </a:rPr>
              <a:t>Category b – emergency protective measures</a:t>
            </a:r>
          </a:p>
        </p:txBody>
      </p:sp>
      <p:sp>
        <p:nvSpPr>
          <p:cNvPr id="3" name="Content Placeholder 2"/>
          <p:cNvSpPr>
            <a:spLocks noGrp="1"/>
          </p:cNvSpPr>
          <p:nvPr>
            <p:ph idx="1"/>
          </p:nvPr>
        </p:nvSpPr>
        <p:spPr>
          <a:xfrm>
            <a:off x="445770" y="2297430"/>
            <a:ext cx="11292840" cy="3847973"/>
          </a:xfrm>
        </p:spPr>
        <p:txBody>
          <a:bodyPr>
            <a:normAutofit/>
          </a:bodyPr>
          <a:lstStyle/>
          <a:p>
            <a:pPr marL="0" indent="0">
              <a:buNone/>
            </a:pPr>
            <a:r>
              <a:rPr lang="en-US" sz="2800" dirty="0">
                <a:solidFill>
                  <a:schemeClr val="tx1"/>
                </a:solidFill>
                <a:latin typeface="Calibri" panose="020F0502020204030204" pitchFamily="34" charset="0"/>
              </a:rPr>
              <a:t>DEFINITION:</a:t>
            </a:r>
          </a:p>
          <a:p>
            <a:pPr marL="0" indent="0">
              <a:buNone/>
            </a:pPr>
            <a:r>
              <a:rPr lang="en-US" sz="2800" dirty="0">
                <a:solidFill>
                  <a:schemeClr val="tx1"/>
                </a:solidFill>
                <a:latin typeface="Calibri" panose="020F0502020204030204" pitchFamily="34" charset="0"/>
              </a:rPr>
              <a:t>An emergency protective measure is an activity undertaken to eliminate or lessen an immediate threat to lives, public health, or safety.</a:t>
            </a:r>
          </a:p>
          <a:p>
            <a:pPr marL="0" indent="0">
              <a:buNone/>
            </a:pPr>
            <a:endParaRPr lang="en-US" sz="800" dirty="0">
              <a:solidFill>
                <a:schemeClr val="tx1"/>
              </a:solidFill>
              <a:latin typeface="Calibri" panose="020F0502020204030204" pitchFamily="34" charset="0"/>
            </a:endParaRPr>
          </a:p>
          <a:p>
            <a:endParaRPr lang="en-US" sz="3200" dirty="0">
              <a:latin typeface="Calibri" panose="020F0502020204030204" pitchFamily="34" charset="0"/>
            </a:endParaRPr>
          </a:p>
        </p:txBody>
      </p:sp>
    </p:spTree>
    <p:extLst>
      <p:ext uri="{BB962C8B-B14F-4D97-AF65-F5344CB8AC3E}">
        <p14:creationId xmlns:p14="http://schemas.microsoft.com/office/powerpoint/2010/main" val="3587865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0BBDF-A1F8-4374-86EA-7D1AB35BF887}"/>
              </a:ext>
            </a:extLst>
          </p:cNvPr>
          <p:cNvSpPr>
            <a:spLocks noGrp="1"/>
          </p:cNvSpPr>
          <p:nvPr>
            <p:ph type="title"/>
          </p:nvPr>
        </p:nvSpPr>
        <p:spPr/>
        <p:txBody>
          <a:bodyPr>
            <a:normAutofit/>
          </a:bodyPr>
          <a:lstStyle/>
          <a:p>
            <a:pPr algn="ctr"/>
            <a:r>
              <a:rPr lang="en-US" sz="3200" dirty="0"/>
              <a:t>Eligibility Periods</a:t>
            </a:r>
          </a:p>
        </p:txBody>
      </p:sp>
      <p:pic>
        <p:nvPicPr>
          <p:cNvPr id="3" name="Picture 2" descr="image001">
            <a:extLst>
              <a:ext uri="{FF2B5EF4-FFF2-40B4-BE49-F238E27FC236}">
                <a16:creationId xmlns:a16="http://schemas.microsoft.com/office/drawing/2014/main" id="{701CBDB4-1017-4546-B2A1-7AA1A45C31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0145" y="1815190"/>
            <a:ext cx="6602390" cy="3433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F165D9BA-F004-4342-9B78-A57BF2CE2A65}"/>
              </a:ext>
            </a:extLst>
          </p:cNvPr>
          <p:cNvSpPr txBox="1"/>
          <p:nvPr/>
        </p:nvSpPr>
        <p:spPr>
          <a:xfrm>
            <a:off x="5842000" y="5545667"/>
            <a:ext cx="5321300" cy="923330"/>
          </a:xfrm>
          <a:prstGeom prst="rect">
            <a:avLst/>
          </a:prstGeom>
          <a:noFill/>
        </p:spPr>
        <p:txBody>
          <a:bodyPr wrap="square" rtlCol="0">
            <a:spAutoFit/>
          </a:bodyPr>
          <a:lstStyle/>
          <a:p>
            <a:pPr lvl="4"/>
            <a:r>
              <a:rPr lang="en-US" dirty="0">
                <a:hlinkClick r:id="rId3"/>
              </a:rPr>
              <a:t>Initial Eligibility</a:t>
            </a:r>
            <a:endParaRPr lang="en-US" dirty="0">
              <a:hlinkClick r:id="rId4"/>
            </a:endParaRPr>
          </a:p>
          <a:p>
            <a:pPr lvl="4"/>
            <a:r>
              <a:rPr lang="en-US" dirty="0">
                <a:hlinkClick r:id="rId5"/>
              </a:rPr>
              <a:t>Ongoing Eligibility</a:t>
            </a:r>
            <a:endParaRPr lang="en-US" dirty="0">
              <a:hlinkClick r:id="rId4"/>
            </a:endParaRPr>
          </a:p>
          <a:p>
            <a:pPr lvl="4"/>
            <a:r>
              <a:rPr lang="en-US" dirty="0">
                <a:hlinkClick r:id="rId4"/>
              </a:rPr>
              <a:t>Eligibility Under Updated Policies</a:t>
            </a:r>
            <a:endParaRPr lang="en-US" dirty="0"/>
          </a:p>
        </p:txBody>
      </p:sp>
      <p:sp>
        <p:nvSpPr>
          <p:cNvPr id="5" name="TextBox 4">
            <a:extLst>
              <a:ext uri="{FF2B5EF4-FFF2-40B4-BE49-F238E27FC236}">
                <a16:creationId xmlns:a16="http://schemas.microsoft.com/office/drawing/2014/main" id="{D5274D31-752D-4BD6-BDC3-7BB549DA617F}"/>
              </a:ext>
            </a:extLst>
          </p:cNvPr>
          <p:cNvSpPr txBox="1"/>
          <p:nvPr/>
        </p:nvSpPr>
        <p:spPr>
          <a:xfrm>
            <a:off x="5427133" y="5461000"/>
            <a:ext cx="2099734" cy="369332"/>
          </a:xfrm>
          <a:prstGeom prst="rect">
            <a:avLst/>
          </a:prstGeom>
          <a:noFill/>
        </p:spPr>
        <p:txBody>
          <a:bodyPr wrap="square" rtlCol="0">
            <a:spAutoFit/>
          </a:bodyPr>
          <a:lstStyle/>
          <a:p>
            <a:r>
              <a:rPr lang="en-US" dirty="0"/>
              <a:t>Links to Guidance:</a:t>
            </a:r>
          </a:p>
        </p:txBody>
      </p:sp>
    </p:spTree>
    <p:extLst>
      <p:ext uri="{BB962C8B-B14F-4D97-AF65-F5344CB8AC3E}">
        <p14:creationId xmlns:p14="http://schemas.microsoft.com/office/powerpoint/2010/main" val="1812209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97439"/>
            <a:ext cx="11029616" cy="1013800"/>
          </a:xfrm>
        </p:spPr>
        <p:txBody>
          <a:bodyPr>
            <a:normAutofit/>
          </a:bodyPr>
          <a:lstStyle/>
          <a:p>
            <a:pPr algn="ctr"/>
            <a:r>
              <a:rPr lang="en-US" sz="3200" dirty="0">
                <a:latin typeface="Calibri" panose="020F0502020204030204" pitchFamily="34" charset="0"/>
              </a:rPr>
              <a:t>Eligibility: September 15, 2020 – January 20, 2021</a:t>
            </a:r>
          </a:p>
        </p:txBody>
      </p:sp>
      <p:sp>
        <p:nvSpPr>
          <p:cNvPr id="11" name="TextBox 10">
            <a:extLst>
              <a:ext uri="{FF2B5EF4-FFF2-40B4-BE49-F238E27FC236}">
                <a16:creationId xmlns:a16="http://schemas.microsoft.com/office/drawing/2014/main" id="{61BA7518-4A76-4006-8DF5-1985F1F77974}"/>
              </a:ext>
            </a:extLst>
          </p:cNvPr>
          <p:cNvSpPr txBox="1"/>
          <p:nvPr/>
        </p:nvSpPr>
        <p:spPr>
          <a:xfrm>
            <a:off x="8188960" y="2042160"/>
            <a:ext cx="3677920" cy="2031325"/>
          </a:xfrm>
          <a:prstGeom prst="rect">
            <a:avLst/>
          </a:prstGeom>
          <a:noFill/>
        </p:spPr>
        <p:txBody>
          <a:bodyPr wrap="square" rtlCol="0">
            <a:spAutoFit/>
          </a:bodyPr>
          <a:lstStyle/>
          <a:p>
            <a:pPr marL="285750" indent="-285750">
              <a:buClr>
                <a:schemeClr val="accent2"/>
              </a:buClr>
              <a:buFont typeface="Wingdings" panose="05000000000000000000" pitchFamily="2" charset="2"/>
              <a:buChar char="§"/>
            </a:pPr>
            <a:r>
              <a:rPr lang="en-US" dirty="0"/>
              <a:t>Eligible Emergency Work: emergency actions taken to directly respond to COVID-19. </a:t>
            </a:r>
          </a:p>
          <a:p>
            <a:pPr marL="285750" indent="-285750">
              <a:buClr>
                <a:schemeClr val="accent2"/>
              </a:buClr>
              <a:buFont typeface="Wingdings" panose="05000000000000000000" pitchFamily="2" charset="2"/>
              <a:buChar char="§"/>
            </a:pPr>
            <a:r>
              <a:rPr lang="en-US" dirty="0"/>
              <a:t>Does not include school re-opening or operation costs</a:t>
            </a:r>
          </a:p>
          <a:p>
            <a:endParaRPr lang="en-US" dirty="0"/>
          </a:p>
          <a:p>
            <a:r>
              <a:rPr lang="en-US" dirty="0"/>
              <a:t>Click </a:t>
            </a:r>
            <a:r>
              <a:rPr lang="en-US" dirty="0">
                <a:hlinkClick r:id="rId2"/>
              </a:rPr>
              <a:t>HERE</a:t>
            </a:r>
            <a:r>
              <a:rPr lang="en-US" dirty="0"/>
              <a:t> for FEMA guidance.</a:t>
            </a:r>
          </a:p>
        </p:txBody>
      </p:sp>
      <p:pic>
        <p:nvPicPr>
          <p:cNvPr id="4" name="Picture 3">
            <a:extLst>
              <a:ext uri="{FF2B5EF4-FFF2-40B4-BE49-F238E27FC236}">
                <a16:creationId xmlns:a16="http://schemas.microsoft.com/office/drawing/2014/main" id="{9516CF36-FB99-47CC-8F3D-EB3C87207889}"/>
              </a:ext>
            </a:extLst>
          </p:cNvPr>
          <p:cNvPicPr>
            <a:picLocks noChangeAspect="1"/>
          </p:cNvPicPr>
          <p:nvPr/>
        </p:nvPicPr>
        <p:blipFill>
          <a:blip r:embed="rId3"/>
          <a:stretch>
            <a:fillRect/>
          </a:stretch>
        </p:blipFill>
        <p:spPr>
          <a:xfrm>
            <a:off x="325120" y="4262734"/>
            <a:ext cx="6924675" cy="1466850"/>
          </a:xfrm>
          <a:prstGeom prst="rect">
            <a:avLst/>
          </a:prstGeom>
        </p:spPr>
      </p:pic>
      <p:pic>
        <p:nvPicPr>
          <p:cNvPr id="5" name="Picture 4">
            <a:extLst>
              <a:ext uri="{FF2B5EF4-FFF2-40B4-BE49-F238E27FC236}">
                <a16:creationId xmlns:a16="http://schemas.microsoft.com/office/drawing/2014/main" id="{D5D0230B-70DF-4ABA-AC83-9701336D361D}"/>
              </a:ext>
            </a:extLst>
          </p:cNvPr>
          <p:cNvPicPr>
            <a:picLocks noChangeAspect="1"/>
          </p:cNvPicPr>
          <p:nvPr/>
        </p:nvPicPr>
        <p:blipFill>
          <a:blip r:embed="rId4"/>
          <a:stretch>
            <a:fillRect/>
          </a:stretch>
        </p:blipFill>
        <p:spPr>
          <a:xfrm>
            <a:off x="325120" y="1852909"/>
            <a:ext cx="7200900" cy="2409825"/>
          </a:xfrm>
          <a:prstGeom prst="rect">
            <a:avLst/>
          </a:prstGeom>
        </p:spPr>
      </p:pic>
    </p:spTree>
    <p:extLst>
      <p:ext uri="{BB962C8B-B14F-4D97-AF65-F5344CB8AC3E}">
        <p14:creationId xmlns:p14="http://schemas.microsoft.com/office/powerpoint/2010/main" val="3202915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497439"/>
            <a:ext cx="11029616" cy="1013800"/>
          </a:xfrm>
        </p:spPr>
        <p:txBody>
          <a:bodyPr>
            <a:normAutofit/>
          </a:bodyPr>
          <a:lstStyle/>
          <a:p>
            <a:pPr algn="ctr"/>
            <a:r>
              <a:rPr lang="en-US" sz="3200" dirty="0">
                <a:latin typeface="Calibri" panose="020F0502020204030204" pitchFamily="34" charset="0"/>
              </a:rPr>
              <a:t>Ongoing guidance: September 15, 2020 – January 20, 2021</a:t>
            </a:r>
          </a:p>
        </p:txBody>
      </p:sp>
      <p:pic>
        <p:nvPicPr>
          <p:cNvPr id="9" name="Picture 8">
            <a:extLst>
              <a:ext uri="{FF2B5EF4-FFF2-40B4-BE49-F238E27FC236}">
                <a16:creationId xmlns:a16="http://schemas.microsoft.com/office/drawing/2014/main" id="{F92E7220-0381-4415-B09B-9D0AA3704F06}"/>
              </a:ext>
            </a:extLst>
          </p:cNvPr>
          <p:cNvPicPr>
            <a:picLocks noChangeAspect="1"/>
          </p:cNvPicPr>
          <p:nvPr/>
        </p:nvPicPr>
        <p:blipFill>
          <a:blip r:embed="rId2"/>
          <a:stretch>
            <a:fillRect/>
          </a:stretch>
        </p:blipFill>
        <p:spPr>
          <a:xfrm>
            <a:off x="581191" y="1968686"/>
            <a:ext cx="7048500" cy="1838325"/>
          </a:xfrm>
          <a:prstGeom prst="rect">
            <a:avLst/>
          </a:prstGeom>
        </p:spPr>
      </p:pic>
      <p:pic>
        <p:nvPicPr>
          <p:cNvPr id="10" name="Picture 9">
            <a:extLst>
              <a:ext uri="{FF2B5EF4-FFF2-40B4-BE49-F238E27FC236}">
                <a16:creationId xmlns:a16="http://schemas.microsoft.com/office/drawing/2014/main" id="{556A6960-353C-44E7-8CD3-8D6CA253A3EE}"/>
              </a:ext>
            </a:extLst>
          </p:cNvPr>
          <p:cNvPicPr>
            <a:picLocks noChangeAspect="1"/>
          </p:cNvPicPr>
          <p:nvPr/>
        </p:nvPicPr>
        <p:blipFill>
          <a:blip r:embed="rId3"/>
          <a:stretch>
            <a:fillRect/>
          </a:stretch>
        </p:blipFill>
        <p:spPr>
          <a:xfrm>
            <a:off x="581191" y="3807011"/>
            <a:ext cx="6410325" cy="2790825"/>
          </a:xfrm>
          <a:prstGeom prst="rect">
            <a:avLst/>
          </a:prstGeom>
        </p:spPr>
      </p:pic>
      <p:sp>
        <p:nvSpPr>
          <p:cNvPr id="11" name="TextBox 10">
            <a:extLst>
              <a:ext uri="{FF2B5EF4-FFF2-40B4-BE49-F238E27FC236}">
                <a16:creationId xmlns:a16="http://schemas.microsoft.com/office/drawing/2014/main" id="{61BA7518-4A76-4006-8DF5-1985F1F77974}"/>
              </a:ext>
            </a:extLst>
          </p:cNvPr>
          <p:cNvSpPr txBox="1"/>
          <p:nvPr/>
        </p:nvSpPr>
        <p:spPr>
          <a:xfrm>
            <a:off x="8188960" y="2042160"/>
            <a:ext cx="3677920" cy="923330"/>
          </a:xfrm>
          <a:prstGeom prst="rect">
            <a:avLst/>
          </a:prstGeom>
          <a:noFill/>
        </p:spPr>
        <p:txBody>
          <a:bodyPr wrap="square" rtlCol="0">
            <a:spAutoFit/>
          </a:bodyPr>
          <a:lstStyle/>
          <a:p>
            <a:r>
              <a:rPr lang="en-US" dirty="0"/>
              <a:t>Activities are eligible for reimbursement ONLY if the entity has the legal responsibility!</a:t>
            </a:r>
          </a:p>
        </p:txBody>
      </p:sp>
      <p:sp>
        <p:nvSpPr>
          <p:cNvPr id="12" name="Arrow: Left 11">
            <a:extLst>
              <a:ext uri="{FF2B5EF4-FFF2-40B4-BE49-F238E27FC236}">
                <a16:creationId xmlns:a16="http://schemas.microsoft.com/office/drawing/2014/main" id="{4C91DF3C-52F6-40F4-ABD6-6623466539F1}"/>
              </a:ext>
            </a:extLst>
          </p:cNvPr>
          <p:cNvSpPr/>
          <p:nvPr/>
        </p:nvSpPr>
        <p:spPr>
          <a:xfrm>
            <a:off x="7843520" y="3302000"/>
            <a:ext cx="2286000" cy="9042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2004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9BE46-EA9C-43B7-80F7-91A422BA4FF8}"/>
              </a:ext>
            </a:extLst>
          </p:cNvPr>
          <p:cNvSpPr>
            <a:spLocks noGrp="1"/>
          </p:cNvSpPr>
          <p:nvPr>
            <p:ph type="title"/>
          </p:nvPr>
        </p:nvSpPr>
        <p:spPr/>
        <p:txBody>
          <a:bodyPr>
            <a:normAutofit/>
          </a:bodyPr>
          <a:lstStyle/>
          <a:p>
            <a:pPr algn="ctr"/>
            <a:r>
              <a:rPr lang="en-US" sz="3200" dirty="0">
                <a:latin typeface="Calibri" panose="020F0502020204030204" pitchFamily="34" charset="0"/>
              </a:rPr>
              <a:t>Eligibility: January 21, 2021 – September 30, 2021</a:t>
            </a:r>
            <a:endParaRPr lang="en-US" sz="3200" dirty="0"/>
          </a:p>
        </p:txBody>
      </p:sp>
      <p:sp>
        <p:nvSpPr>
          <p:cNvPr id="3" name="Content Placeholder 2">
            <a:extLst>
              <a:ext uri="{FF2B5EF4-FFF2-40B4-BE49-F238E27FC236}">
                <a16:creationId xmlns:a16="http://schemas.microsoft.com/office/drawing/2014/main" id="{168614C7-D776-494F-8256-E2D81523A45B}"/>
              </a:ext>
            </a:extLst>
          </p:cNvPr>
          <p:cNvSpPr>
            <a:spLocks noGrp="1"/>
          </p:cNvSpPr>
          <p:nvPr>
            <p:ph idx="1"/>
          </p:nvPr>
        </p:nvSpPr>
        <p:spPr>
          <a:xfrm>
            <a:off x="8516924" y="2063695"/>
            <a:ext cx="3525256" cy="2379945"/>
          </a:xfrm>
        </p:spPr>
        <p:txBody>
          <a:bodyPr>
            <a:normAutofit/>
          </a:bodyPr>
          <a:lstStyle/>
          <a:p>
            <a:r>
              <a:rPr lang="en-US" dirty="0">
                <a:solidFill>
                  <a:schemeClr val="tx1"/>
                </a:solidFill>
              </a:rPr>
              <a:t>Supplemental to September 1</a:t>
            </a:r>
            <a:r>
              <a:rPr lang="en-US" baseline="30000" dirty="0">
                <a:solidFill>
                  <a:schemeClr val="tx1"/>
                </a:solidFill>
              </a:rPr>
              <a:t>st </a:t>
            </a:r>
            <a:r>
              <a:rPr lang="en-US" dirty="0">
                <a:solidFill>
                  <a:schemeClr val="tx1"/>
                </a:solidFill>
              </a:rPr>
              <a:t>2020 policy</a:t>
            </a:r>
          </a:p>
          <a:p>
            <a:r>
              <a:rPr lang="en-US" dirty="0">
                <a:solidFill>
                  <a:schemeClr val="tx1"/>
                </a:solidFill>
              </a:rPr>
              <a:t>Eligible Public Facilities</a:t>
            </a:r>
          </a:p>
          <a:p>
            <a:r>
              <a:rPr lang="en-US" dirty="0">
                <a:solidFill>
                  <a:schemeClr val="tx1"/>
                </a:solidFill>
              </a:rPr>
              <a:t>Click </a:t>
            </a:r>
            <a:r>
              <a:rPr lang="en-US" dirty="0">
                <a:solidFill>
                  <a:schemeClr val="tx1"/>
                </a:solidFill>
                <a:hlinkClick r:id="rId2"/>
              </a:rPr>
              <a:t>HERE</a:t>
            </a:r>
            <a:r>
              <a:rPr lang="en-US" dirty="0">
                <a:solidFill>
                  <a:schemeClr val="tx1"/>
                </a:solidFill>
              </a:rPr>
              <a:t> for FEMA guidance.</a:t>
            </a:r>
          </a:p>
          <a:p>
            <a:endParaRPr lang="en-US" dirty="0"/>
          </a:p>
          <a:p>
            <a:endParaRPr lang="en-US" dirty="0"/>
          </a:p>
        </p:txBody>
      </p:sp>
      <p:sp>
        <p:nvSpPr>
          <p:cNvPr id="4" name="Rectangle 3">
            <a:extLst>
              <a:ext uri="{FF2B5EF4-FFF2-40B4-BE49-F238E27FC236}">
                <a16:creationId xmlns:a16="http://schemas.microsoft.com/office/drawing/2014/main" id="{DAEE1938-CAB7-492D-AD3A-B16042D65584}"/>
              </a:ext>
            </a:extLst>
          </p:cNvPr>
          <p:cNvSpPr/>
          <p:nvPr/>
        </p:nvSpPr>
        <p:spPr>
          <a:xfrm>
            <a:off x="467637" y="1879613"/>
            <a:ext cx="7931645" cy="5109091"/>
          </a:xfrm>
          <a:prstGeom prst="rect">
            <a:avLst/>
          </a:prstGeom>
        </p:spPr>
        <p:txBody>
          <a:bodyPr wrap="square">
            <a:spAutoFit/>
          </a:bodyPr>
          <a:lstStyle/>
          <a:p>
            <a:endParaRPr lang="en-US" sz="2000" dirty="0">
              <a:solidFill>
                <a:srgbClr val="000000"/>
              </a:solidFill>
              <a:latin typeface="Arial" panose="020B0604020202020204" pitchFamily="34" charset="0"/>
            </a:endParaRPr>
          </a:p>
          <a:p>
            <a:r>
              <a:rPr lang="en-US" sz="1600" dirty="0">
                <a:solidFill>
                  <a:srgbClr val="000000"/>
                </a:solidFill>
                <a:latin typeface="Arial" panose="020B0604020202020204" pitchFamily="34" charset="0"/>
              </a:rPr>
              <a:t>FEMA may provide assistance to all eligible PA Applicants, including SLTTs and eligible PNPs, for the following measures implemented to facilitate the safe opening and operation of all eligible facilities in response to COVID-19 declared events:</a:t>
            </a:r>
          </a:p>
          <a:p>
            <a:pPr marL="800100" lvl="1" indent="-342900">
              <a:buFont typeface="+mj-lt"/>
              <a:buAutoNum type="alphaLcPeriod"/>
            </a:pPr>
            <a:r>
              <a:rPr lang="en-US" sz="1600" dirty="0">
                <a:solidFill>
                  <a:srgbClr val="000000"/>
                </a:solidFill>
                <a:latin typeface="Arial" panose="020B0604020202020204" pitchFamily="34" charset="0"/>
              </a:rPr>
              <a:t>Purchase and distribution of face masks, including cloth face coverings, and Personal Protective Equipment (PPE).</a:t>
            </a:r>
          </a:p>
          <a:p>
            <a:pPr marL="800100" lvl="1" indent="-342900">
              <a:buFont typeface="+mj-lt"/>
              <a:buAutoNum type="alphaLcPeriod"/>
            </a:pPr>
            <a:r>
              <a:rPr lang="en-US" sz="1600" dirty="0">
                <a:solidFill>
                  <a:srgbClr val="000000"/>
                </a:solidFill>
                <a:latin typeface="Arial" panose="020B0604020202020204" pitchFamily="34" charset="0"/>
                <a:cs typeface="Arial" panose="020B0604020202020204" pitchFamily="34" charset="0"/>
              </a:rPr>
              <a:t>Cleaning and disinfection, in accordance with CDC guidance or that of an </a:t>
            </a:r>
            <a:r>
              <a:rPr lang="en-US" sz="1600" dirty="0">
                <a:latin typeface="Arial" panose="020B0604020202020204" pitchFamily="34" charset="0"/>
                <a:cs typeface="Arial" panose="020B0604020202020204" pitchFamily="34" charset="0"/>
              </a:rPr>
              <a:t>appropriate Public Health official available at the time the work was completed, including the purchase and provision of necessary supplies and equipment in excess of the Applicant’s regularly budgeted costs. </a:t>
            </a:r>
          </a:p>
          <a:p>
            <a:pPr marL="800100" lvl="1" indent="-342900">
              <a:buFont typeface="+mj-lt"/>
              <a:buAutoNum type="alphaLcPeriod"/>
            </a:pPr>
            <a:r>
              <a:rPr lang="en-US" sz="1600" dirty="0">
                <a:latin typeface="Arial" panose="020B0604020202020204" pitchFamily="34" charset="0"/>
                <a:cs typeface="Arial" panose="020B0604020202020204" pitchFamily="34" charset="0"/>
              </a:rPr>
              <a:t>COVID-19 diagnostic testing. </a:t>
            </a:r>
          </a:p>
          <a:p>
            <a:pPr marL="800100" lvl="1" indent="-342900">
              <a:buFont typeface="+mj-lt"/>
              <a:buAutoNum type="alphaLcPeriod"/>
            </a:pPr>
            <a:r>
              <a:rPr lang="en-US" sz="1600" dirty="0">
                <a:latin typeface="Arial" panose="020B0604020202020204" pitchFamily="34" charset="0"/>
                <a:cs typeface="Arial" panose="020B0604020202020204" pitchFamily="34" charset="0"/>
              </a:rPr>
              <a:t>Screening and temperature scanning, including, but not limited to, the purchase and distribution of hand-held temperature measuring devices or temperature screening equipment. </a:t>
            </a:r>
          </a:p>
          <a:p>
            <a:pPr marL="800100" lvl="1" indent="-342900">
              <a:buFont typeface="+mj-lt"/>
              <a:buAutoNum type="alphaLcPeriod"/>
            </a:pPr>
            <a:r>
              <a:rPr lang="en-US" sz="1600" dirty="0">
                <a:latin typeface="Arial" panose="020B0604020202020204" pitchFamily="34" charset="0"/>
                <a:cs typeface="Arial" panose="020B0604020202020204" pitchFamily="34" charset="0"/>
              </a:rPr>
              <a:t>Acquisition and installation of temporary physical barriers, such as plexiglass barriers and screens/dividers, and signage to support social distancing, such as floor decals. </a:t>
            </a:r>
          </a:p>
          <a:p>
            <a:pPr marL="800100" lvl="1" indent="-342900">
              <a:buFont typeface="+mj-lt"/>
              <a:buAutoNum type="alphaLcPeriod"/>
            </a:pPr>
            <a:r>
              <a:rPr lang="en-US" sz="1600" dirty="0">
                <a:latin typeface="Arial" panose="020B0604020202020204" pitchFamily="34" charset="0"/>
                <a:cs typeface="Arial" panose="020B0604020202020204" pitchFamily="34" charset="0"/>
              </a:rPr>
              <a:t>Purchase and storage of PPE and other supplies listed in this section based on projected needs. </a:t>
            </a:r>
            <a:r>
              <a:rPr lang="en-US" sz="1600" dirty="0">
                <a:solidFill>
                  <a:srgbClr val="000000"/>
                </a:solidFill>
                <a:latin typeface="Arial" panose="020B0604020202020204" pitchFamily="34" charset="0"/>
              </a:rPr>
              <a:t> </a:t>
            </a:r>
          </a:p>
          <a:p>
            <a:endParaRPr lang="en-US" dirty="0">
              <a:solidFill>
                <a:srgbClr val="000000"/>
              </a:solidFill>
              <a:latin typeface="Arial" panose="020B0604020202020204" pitchFamily="34" charset="0"/>
            </a:endParaRPr>
          </a:p>
        </p:txBody>
      </p:sp>
    </p:spTree>
    <p:extLst>
      <p:ext uri="{BB962C8B-B14F-4D97-AF65-F5344CB8AC3E}">
        <p14:creationId xmlns:p14="http://schemas.microsoft.com/office/powerpoint/2010/main" val="175879327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879C9F0EAC7442850A61356AFA13C8" ma:contentTypeVersion="14" ma:contentTypeDescription="Create a new document." ma:contentTypeScope="" ma:versionID="f61d1f4fb290a0dd5ebef251aa8a7b56">
  <xsd:schema xmlns:xsd="http://www.w3.org/2001/XMLSchema" xmlns:xs="http://www.w3.org/2001/XMLSchema" xmlns:p="http://schemas.microsoft.com/office/2006/metadata/properties" xmlns:ns1="http://schemas.microsoft.com/sharepoint/v3" xmlns:ns2="03ef24c0-d98d-42bc-9867-732ab928ebb4" xmlns:ns3="d2723c30-6204-4949-b924-d29eb2d07b24" targetNamespace="http://schemas.microsoft.com/office/2006/metadata/properties" ma:root="true" ma:fieldsID="32cba7ce2f0336096cf0920c5dc0cb8d" ns1:_="" ns2:_="" ns3:_="">
    <xsd:import namespace="http://schemas.microsoft.com/sharepoint/v3"/>
    <xsd:import namespace="03ef24c0-d98d-42bc-9867-732ab928ebb4"/>
    <xsd:import namespace="d2723c30-6204-4949-b924-d29eb2d07b2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1:_ip_UnifiedCompliancePolicyProperties" minOccurs="0"/>
                <xsd:element ref="ns1:_ip_UnifiedCompliancePolicyUIActio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ApplicantNam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3ef24c0-d98d-42bc-9867-732ab928eb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ApplicantName" ma:index="20" nillable="true" ma:displayName="Applicant Name" ma:format="Dropdown" ma:internalName="ApplicantName">
      <xsd:simpleType>
        <xsd:restriction base="dms:Text">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2723c30-6204-4949-b924-d29eb2d07b2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ApplicantName xmlns="03ef24c0-d98d-42bc-9867-732ab928ebb4" xsi:nil="true"/>
  </documentManagement>
</p:properties>
</file>

<file path=customXml/itemProps1.xml><?xml version="1.0" encoding="utf-8"?>
<ds:datastoreItem xmlns:ds="http://schemas.openxmlformats.org/officeDocument/2006/customXml" ds:itemID="{92999F71-33FA-4D32-9991-477B3CB4E372}">
  <ds:schemaRefs>
    <ds:schemaRef ds:uri="http://schemas.microsoft.com/sharepoint/v3/contenttype/forms"/>
  </ds:schemaRefs>
</ds:datastoreItem>
</file>

<file path=customXml/itemProps2.xml><?xml version="1.0" encoding="utf-8"?>
<ds:datastoreItem xmlns:ds="http://schemas.openxmlformats.org/officeDocument/2006/customXml" ds:itemID="{756D6B65-E70A-4FD4-ACF0-FB8771DD1C16}"/>
</file>

<file path=customXml/itemProps3.xml><?xml version="1.0" encoding="utf-8"?>
<ds:datastoreItem xmlns:ds="http://schemas.openxmlformats.org/officeDocument/2006/customXml" ds:itemID="{AE9EB660-3BDB-4E32-9DCC-DEC5EB63C6BB}">
  <ds:schemaRefs>
    <ds:schemaRef ds:uri="http://purl.org/dc/elements/1.1/"/>
    <ds:schemaRef ds:uri="d2723c30-6204-4949-b924-d29eb2d07b24"/>
    <ds:schemaRef ds:uri="http://schemas.microsoft.com/office/2006/metadata/properties"/>
    <ds:schemaRef ds:uri="http://purl.org/dc/term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03ef24c0-d98d-42bc-9867-732ab928ebb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Dividend</Template>
  <TotalTime>21836</TotalTime>
  <Words>759</Words>
  <Application>Microsoft Office PowerPoint</Application>
  <PresentationFormat>Widescreen</PresentationFormat>
  <Paragraphs>118</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Aparajita</vt:lpstr>
      <vt:lpstr>Arial</vt:lpstr>
      <vt:lpstr>Calibri</vt:lpstr>
      <vt:lpstr>Castellar</vt:lpstr>
      <vt:lpstr>Eras Bold ITC</vt:lpstr>
      <vt:lpstr>Gill Sans MT</vt:lpstr>
      <vt:lpstr>Wingdings</vt:lpstr>
      <vt:lpstr>Wingdings 2</vt:lpstr>
      <vt:lpstr>Dividend</vt:lpstr>
      <vt:lpstr>Public assistance overview covid-19</vt:lpstr>
      <vt:lpstr>    Major declaration FEMA-4496-DR-MA </vt:lpstr>
      <vt:lpstr>AGENDA</vt:lpstr>
      <vt:lpstr>FEMA PUBLIC ASSISTANCE (PA) PROGRAM</vt:lpstr>
      <vt:lpstr>Category b – emergency protective measures</vt:lpstr>
      <vt:lpstr>Eligibility Periods</vt:lpstr>
      <vt:lpstr>Eligibility: September 15, 2020 – January 20, 2021</vt:lpstr>
      <vt:lpstr>Ongoing guidance: September 15, 2020 – January 20, 2021</vt:lpstr>
      <vt:lpstr>Eligibility: January 21, 2021 – September 30, 2021</vt:lpstr>
      <vt:lpstr>Documentation Requirements Small PROJECTS VS LARGE PROJECTS</vt:lpstr>
      <vt:lpstr>HOW TO APPLY FOR PUBLIC ASSISTANCE</vt:lpstr>
      <vt:lpstr>State  Public  assistance  contacts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APPLICANT BRIEFING NATIONAL EMERGENCY DECLARATION</dc:title>
  <dc:creator>Eddy, Lorraine  (CDA)</dc:creator>
  <cp:lastModifiedBy>Amanda Campen</cp:lastModifiedBy>
  <cp:revision>376</cp:revision>
  <dcterms:created xsi:type="dcterms:W3CDTF">2020-03-13T17:46:26Z</dcterms:created>
  <dcterms:modified xsi:type="dcterms:W3CDTF">2021-05-20T16:53:47Z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0x01010011879C9F0EAC7442850A61356AFA13C8</vt:lpwstr>
  </property>
</Properties>
</file>