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jpg" ContentType="image/jpeg"/>
  <Override PartName="/ppt/media/image4.jpg" ContentType="image/jpeg"/>
  <Override PartName="/ppt/media/image5.jpg" ContentType="image/jpeg"/>
  <Override PartName="/ppt/media/image6.jpg" ContentType="image/jpeg"/>
  <Override PartName="/ppt/media/image11.jpg" ContentType="image/jpeg"/>
  <Override PartName="/ppt/media/image29.jpg" ContentType="image/jpeg"/>
  <Override PartName="/ppt/media/image3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318" r:id="rId3"/>
    <p:sldId id="319" r:id="rId4"/>
    <p:sldId id="320" r:id="rId5"/>
    <p:sldId id="321" r:id="rId6"/>
    <p:sldId id="261" r:id="rId7"/>
    <p:sldId id="309" r:id="rId8"/>
    <p:sldId id="312" r:id="rId9"/>
    <p:sldId id="313" r:id="rId10"/>
    <p:sldId id="322" r:id="rId11"/>
    <p:sldId id="311" r:id="rId12"/>
    <p:sldId id="314" r:id="rId13"/>
    <p:sldId id="315" r:id="rId14"/>
    <p:sldId id="316" r:id="rId15"/>
    <p:sldId id="317" r:id="rId16"/>
    <p:sldId id="279" r:id="rId17"/>
    <p:sldId id="284" r:id="rId18"/>
  </p:sldIdLst>
  <p:sldSz cx="9144000" cy="6858000" type="screen4x3"/>
  <p:notesSz cx="9144000" cy="6858000"/>
  <p:defaultTextStyle>
    <a:defPPr>
      <a:defRPr kern="0"/>
    </a:defPPr>
  </p:defaultTextStyle>
  <p:extLst>
    <p:ext uri="{521415D9-36F7-43E2-AB2F-B90AF26B5E84}">
      <p14:sectionLst xmlns:p14="http://schemas.microsoft.com/office/powerpoint/2010/main">
        <p14:section name="Slide Deck" id="{B0DE66C7-6B2C-43DF-A8E0-52A0B6A9CB31}">
          <p14:sldIdLst>
            <p14:sldId id="256"/>
            <p14:sldId id="318"/>
            <p14:sldId id="319"/>
            <p14:sldId id="320"/>
            <p14:sldId id="321"/>
            <p14:sldId id="261"/>
            <p14:sldId id="309"/>
            <p14:sldId id="312"/>
            <p14:sldId id="313"/>
            <p14:sldId id="322"/>
            <p14:sldId id="311"/>
            <p14:sldId id="314"/>
            <p14:sldId id="315"/>
            <p14:sldId id="316"/>
            <p14:sldId id="317"/>
            <p14:sldId id="279"/>
            <p14:sldId id="28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344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6" autoAdjust="0"/>
    <p:restoredTop sz="93447" autoAdjust="0"/>
  </p:normalViewPr>
  <p:slideViewPr>
    <p:cSldViewPr>
      <p:cViewPr varScale="1">
        <p:scale>
          <a:sx n="77" d="100"/>
          <a:sy n="77" d="100"/>
        </p:scale>
        <p:origin x="1685" y="62"/>
      </p:cViewPr>
      <p:guideLst>
        <p:guide orient="horz" pos="2880"/>
        <p:guide pos="2160"/>
      </p:guideLst>
    </p:cSldViewPr>
  </p:slideViewPr>
  <p:outlineViewPr>
    <p:cViewPr>
      <p:scale>
        <a:sx n="33" d="100"/>
        <a:sy n="33" d="100"/>
      </p:scale>
      <p:origin x="0" y="-87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5C7EEF7-EDCC-4992-9BC5-82EF7F3A837E}" type="datetimeFigureOut">
              <a:rPr lang="en-US" smtClean="0"/>
              <a:t>4/23/2026</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1587D5C-B82F-48F4-8876-330C9141D959}" type="slidenum">
              <a:rPr lang="en-US" smtClean="0"/>
              <a:t>‹#›</a:t>
            </a:fld>
            <a:endParaRPr lang="en-US"/>
          </a:p>
        </p:txBody>
      </p:sp>
    </p:spTree>
    <p:extLst>
      <p:ext uri="{BB962C8B-B14F-4D97-AF65-F5344CB8AC3E}">
        <p14:creationId xmlns:p14="http://schemas.microsoft.com/office/powerpoint/2010/main" val="286531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750" b="0" i="0">
                <a:solidFill>
                  <a:srgbClr val="EC6F00"/>
                </a:solidFill>
                <a:latin typeface="Century Gothic"/>
                <a:cs typeface="Century Gothic"/>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1500" b="0" i="0">
                <a:solidFill>
                  <a:srgbClr val="EC6F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EC6F00"/>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500" b="0" i="0">
                <a:solidFill>
                  <a:srgbClr val="EC6F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EC6F00"/>
                </a:solidFill>
                <a:latin typeface="Century Gothic"/>
                <a:cs typeface="Century Gothic"/>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EC6F00"/>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371600" cy="1371600"/>
          </a:xfrm>
          <a:custGeom>
            <a:avLst/>
            <a:gdLst/>
            <a:ahLst/>
            <a:cxnLst/>
            <a:rect l="l" t="t" r="r" b="b"/>
            <a:pathLst>
              <a:path w="1371600" h="1371600">
                <a:moveTo>
                  <a:pt x="1371600" y="0"/>
                </a:moveTo>
                <a:lnTo>
                  <a:pt x="0" y="0"/>
                </a:lnTo>
                <a:lnTo>
                  <a:pt x="0" y="1371600"/>
                </a:lnTo>
                <a:lnTo>
                  <a:pt x="1371600" y="1371600"/>
                </a:lnTo>
                <a:lnTo>
                  <a:pt x="1371600" y="0"/>
                </a:lnTo>
                <a:close/>
              </a:path>
            </a:pathLst>
          </a:custGeom>
          <a:solidFill>
            <a:srgbClr val="212121"/>
          </a:solidFill>
        </p:spPr>
        <p:txBody>
          <a:bodyPr wrap="square" lIns="0" tIns="0" rIns="0" bIns="0" rtlCol="0"/>
          <a:lstStyle/>
          <a:p>
            <a:endParaRPr/>
          </a:p>
        </p:txBody>
      </p:sp>
      <p:sp>
        <p:nvSpPr>
          <p:cNvPr id="2" name="Holder 2"/>
          <p:cNvSpPr>
            <a:spLocks noGrp="1"/>
          </p:cNvSpPr>
          <p:nvPr>
            <p:ph type="title"/>
          </p:nvPr>
        </p:nvSpPr>
        <p:spPr>
          <a:xfrm>
            <a:off x="1096645" y="612457"/>
            <a:ext cx="6950709" cy="753744"/>
          </a:xfrm>
          <a:prstGeom prst="rect">
            <a:avLst/>
          </a:prstGeom>
        </p:spPr>
        <p:txBody>
          <a:bodyPr wrap="square" lIns="0" tIns="0" rIns="0" bIns="0">
            <a:spAutoFit/>
          </a:bodyPr>
          <a:lstStyle>
            <a:lvl1pPr>
              <a:defRPr sz="2750" b="0" i="0">
                <a:solidFill>
                  <a:srgbClr val="EC6F00"/>
                </a:solidFill>
                <a:latin typeface="Century Gothic"/>
                <a:cs typeface="Century Gothic"/>
              </a:defRPr>
            </a:lvl1pPr>
          </a:lstStyle>
          <a:p>
            <a:endParaRPr/>
          </a:p>
        </p:txBody>
      </p:sp>
      <p:sp>
        <p:nvSpPr>
          <p:cNvPr id="3" name="Holder 3"/>
          <p:cNvSpPr>
            <a:spLocks noGrp="1"/>
          </p:cNvSpPr>
          <p:nvPr>
            <p:ph type="body" idx="1"/>
          </p:nvPr>
        </p:nvSpPr>
        <p:spPr>
          <a:xfrm>
            <a:off x="4640326" y="1578800"/>
            <a:ext cx="4297045" cy="4212590"/>
          </a:xfrm>
          <a:prstGeom prst="rect">
            <a:avLst/>
          </a:prstGeom>
        </p:spPr>
        <p:txBody>
          <a:bodyPr wrap="square" lIns="0" tIns="0" rIns="0" bIns="0">
            <a:spAutoFit/>
          </a:bodyPr>
          <a:lstStyle>
            <a:lvl1pPr>
              <a:defRPr sz="1500" b="0" i="0">
                <a:solidFill>
                  <a:srgbClr val="EC6F00"/>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4/23/2026</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5558219" y="152400"/>
            <a:ext cx="3622357" cy="6705600"/>
            <a:chOff x="5611680" y="152400"/>
            <a:chExt cx="3582244" cy="6553200"/>
          </a:xfrm>
        </p:grpSpPr>
        <p:sp>
          <p:nvSpPr>
            <p:cNvPr id="3" name="object 3"/>
            <p:cNvSpPr/>
            <p:nvPr/>
          </p:nvSpPr>
          <p:spPr>
            <a:xfrm>
              <a:off x="5611680" y="152400"/>
              <a:ext cx="3582244" cy="6553200"/>
            </a:xfrm>
            <a:custGeom>
              <a:avLst/>
              <a:gdLst/>
              <a:ahLst/>
              <a:cxnLst/>
              <a:rect l="l" t="t" r="r" b="b"/>
              <a:pathLst>
                <a:path w="3657600" h="6705600">
                  <a:moveTo>
                    <a:pt x="3657600" y="0"/>
                  </a:moveTo>
                  <a:lnTo>
                    <a:pt x="0" y="0"/>
                  </a:lnTo>
                  <a:lnTo>
                    <a:pt x="0" y="6705600"/>
                  </a:lnTo>
                  <a:lnTo>
                    <a:pt x="3657600" y="6705600"/>
                  </a:lnTo>
                  <a:lnTo>
                    <a:pt x="3657600" y="0"/>
                  </a:lnTo>
                  <a:close/>
                </a:path>
              </a:pathLst>
            </a:custGeom>
            <a:solidFill>
              <a:srgbClr val="212121"/>
            </a:solidFill>
          </p:spPr>
          <p:txBody>
            <a:bodyPr wrap="square" lIns="0" tIns="0" rIns="0" bIns="0" rtlCol="0"/>
            <a:lstStyle/>
            <a:p>
              <a:endParaRPr dirty="0"/>
            </a:p>
          </p:txBody>
        </p:sp>
        <p:pic>
          <p:nvPicPr>
            <p:cNvPr id="4" name="object 4">
              <a:extLst>
                <a:ext uri="{C183D7F6-B498-43B3-948B-1728B52AA6E4}">
                  <adec:decorative xmlns:adec="http://schemas.microsoft.com/office/drawing/2017/decorative" val="1"/>
                </a:ext>
              </a:extLst>
            </p:cNvPr>
            <p:cNvPicPr/>
            <p:nvPr/>
          </p:nvPicPr>
          <p:blipFill>
            <a:blip r:embed="rId2" cstate="print"/>
            <a:stretch>
              <a:fillRect/>
            </a:stretch>
          </p:blipFill>
          <p:spPr>
            <a:xfrm>
              <a:off x="5869208" y="6162943"/>
              <a:ext cx="904274" cy="270705"/>
            </a:xfrm>
            <a:prstGeom prst="rect">
              <a:avLst/>
            </a:prstGeom>
          </p:spPr>
        </p:pic>
      </p:grpSp>
      <p:sp>
        <p:nvSpPr>
          <p:cNvPr id="5" name="object 5"/>
          <p:cNvSpPr txBox="1"/>
          <p:nvPr/>
        </p:nvSpPr>
        <p:spPr>
          <a:xfrm>
            <a:off x="5901415" y="1752600"/>
            <a:ext cx="2750184" cy="845681"/>
          </a:xfrm>
          <a:prstGeom prst="rect">
            <a:avLst/>
          </a:prstGeom>
        </p:spPr>
        <p:txBody>
          <a:bodyPr vert="horz" wrap="square" lIns="0" tIns="10795" rIns="0" bIns="0" rtlCol="0">
            <a:spAutoFit/>
          </a:bodyPr>
          <a:lstStyle/>
          <a:p>
            <a:pPr marL="12700" marR="5080">
              <a:lnSpc>
                <a:spcPct val="100800"/>
              </a:lnSpc>
              <a:spcBef>
                <a:spcPts val="85"/>
              </a:spcBef>
            </a:pPr>
            <a:r>
              <a:rPr sz="1800" dirty="0">
                <a:solidFill>
                  <a:srgbClr val="EC6F00"/>
                </a:solidFill>
                <a:latin typeface="Arial"/>
                <a:cs typeface="Arial"/>
              </a:rPr>
              <a:t>Memorial</a:t>
            </a:r>
            <a:r>
              <a:rPr sz="1800" spc="-30" dirty="0">
                <a:solidFill>
                  <a:srgbClr val="EC6F00"/>
                </a:solidFill>
                <a:latin typeface="Arial"/>
                <a:cs typeface="Arial"/>
              </a:rPr>
              <a:t> </a:t>
            </a:r>
            <a:r>
              <a:rPr sz="1800" dirty="0">
                <a:solidFill>
                  <a:srgbClr val="EC6F00"/>
                </a:solidFill>
                <a:latin typeface="Arial"/>
                <a:cs typeface="Arial"/>
              </a:rPr>
              <a:t>Drive</a:t>
            </a:r>
            <a:r>
              <a:rPr sz="1800" spc="-20" dirty="0">
                <a:solidFill>
                  <a:srgbClr val="EC6F00"/>
                </a:solidFill>
                <a:latin typeface="Arial"/>
                <a:cs typeface="Arial"/>
              </a:rPr>
              <a:t> </a:t>
            </a:r>
            <a:r>
              <a:rPr sz="1800" dirty="0">
                <a:solidFill>
                  <a:srgbClr val="EC6F00"/>
                </a:solidFill>
                <a:latin typeface="Arial"/>
                <a:cs typeface="Arial"/>
              </a:rPr>
              <a:t>Phase</a:t>
            </a:r>
            <a:r>
              <a:rPr sz="1800" spc="-20" dirty="0">
                <a:solidFill>
                  <a:srgbClr val="EC6F00"/>
                </a:solidFill>
                <a:latin typeface="Arial"/>
                <a:cs typeface="Arial"/>
              </a:rPr>
              <a:t> </a:t>
            </a:r>
            <a:r>
              <a:rPr sz="1800" spc="-25" dirty="0">
                <a:solidFill>
                  <a:srgbClr val="EC6F00"/>
                </a:solidFill>
                <a:latin typeface="Arial"/>
                <a:cs typeface="Arial"/>
              </a:rPr>
              <a:t>III  </a:t>
            </a:r>
            <a:r>
              <a:rPr sz="1800" spc="-10" dirty="0">
                <a:solidFill>
                  <a:srgbClr val="EC6F00"/>
                </a:solidFill>
                <a:latin typeface="Arial"/>
                <a:cs typeface="Arial"/>
              </a:rPr>
              <a:t>Project </a:t>
            </a:r>
            <a:r>
              <a:rPr lang="en-US" sz="1800" spc="-10" dirty="0">
                <a:solidFill>
                  <a:srgbClr val="EC6F00"/>
                </a:solidFill>
                <a:latin typeface="Arial"/>
                <a:cs typeface="Arial"/>
              </a:rPr>
              <a:t>Update </a:t>
            </a:r>
          </a:p>
          <a:p>
            <a:pPr marL="12700" marR="5080">
              <a:lnSpc>
                <a:spcPct val="100800"/>
              </a:lnSpc>
              <a:spcBef>
                <a:spcPts val="85"/>
              </a:spcBef>
            </a:pPr>
            <a:r>
              <a:rPr lang="en-US" spc="-10" dirty="0">
                <a:solidFill>
                  <a:srgbClr val="EC6F00"/>
                </a:solidFill>
                <a:latin typeface="Arial"/>
                <a:cs typeface="Arial"/>
              </a:rPr>
              <a:t>February </a:t>
            </a:r>
            <a:r>
              <a:rPr lang="en-US" sz="1800" spc="-10" dirty="0">
                <a:solidFill>
                  <a:srgbClr val="EC6F00"/>
                </a:solidFill>
                <a:latin typeface="Arial"/>
                <a:cs typeface="Arial"/>
              </a:rPr>
              <a:t> 5, 2026</a:t>
            </a:r>
            <a:endParaRPr sz="1800" dirty="0">
              <a:latin typeface="Arial"/>
              <a:cs typeface="Arial"/>
            </a:endParaRPr>
          </a:p>
        </p:txBody>
      </p:sp>
      <p:sp>
        <p:nvSpPr>
          <p:cNvPr id="6" name="object 6"/>
          <p:cNvSpPr txBox="1">
            <a:spLocks noGrp="1"/>
          </p:cNvSpPr>
          <p:nvPr>
            <p:ph type="title" idx="4294967295"/>
          </p:nvPr>
        </p:nvSpPr>
        <p:spPr>
          <a:xfrm>
            <a:off x="5820444" y="3257637"/>
            <a:ext cx="3051811" cy="1795428"/>
          </a:xfrm>
          <a:prstGeom prst="rect">
            <a:avLst/>
          </a:prstGeom>
          <a:noFill/>
          <a:ln>
            <a:noFill/>
            <a:prstDash/>
          </a:ln>
          <a:effectLst/>
        </p:spPr>
        <p:txBody>
          <a:bodyPr rot="0" spcFirstLastPara="0" vertOverflow="overflow" horzOverflow="overflow" vert="horz" wrap="square" lIns="0" tIns="7810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615"/>
              </a:spcBef>
              <a:spcAft>
                <a:spcPts val="0"/>
              </a:spcAft>
              <a:buClrTx/>
              <a:buSzTx/>
              <a:buFontTx/>
              <a:buNone/>
              <a:tabLst/>
              <a:defRPr/>
            </a:pPr>
            <a:r>
              <a:rPr kumimoji="0" lang="en-US" sz="2000" b="0" i="0" u="none" strike="noStrike" kern="0" cap="none" spc="-10" normalizeH="0" baseline="0" noProof="0" dirty="0">
                <a:ln>
                  <a:noFill/>
                </a:ln>
                <a:solidFill>
                  <a:srgbClr val="FFFFFF"/>
                </a:solidFill>
                <a:effectLst/>
                <a:uLnTx/>
                <a:uFillTx/>
                <a:latin typeface="Century Gothic"/>
                <a:cs typeface="Century Gothic"/>
              </a:rPr>
              <a:t>Riverbend Park and  Landscape Maintenance: Construction Briefing </a:t>
            </a:r>
            <a:endParaRPr kumimoji="0" lang="en-US" sz="2000" b="0" i="0" u="none" strike="noStrike" kern="0" cap="none" spc="0" normalizeH="0" baseline="0" noProof="0" dirty="0">
              <a:ln>
                <a:noFill/>
              </a:ln>
              <a:solidFill>
                <a:sysClr val="windowText" lastClr="000000"/>
              </a:solidFill>
              <a:effectLst/>
              <a:uLnTx/>
              <a:uFillTx/>
              <a:latin typeface="Century Gothic"/>
              <a:cs typeface="Century Gothic"/>
            </a:endParaRPr>
          </a:p>
          <a:p>
            <a:pPr marL="12700" marR="5080" lvl="0" indent="0" defTabSz="914400" eaLnBrk="1" fontAlgn="auto" latinLnBrk="0" hangingPunct="1">
              <a:lnSpc>
                <a:spcPts val="1650"/>
              </a:lnSpc>
              <a:spcBef>
                <a:spcPts val="455"/>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a:cs typeface="Century Gothic"/>
              </a:rPr>
              <a:t>Massachusetts</a:t>
            </a:r>
            <a:r>
              <a:rPr kumimoji="0" lang="en-US" sz="1400" b="0" i="0" u="none" strike="noStrike" kern="0" cap="none" spc="-65" normalizeH="0" baseline="0" noProof="0" dirty="0">
                <a:ln>
                  <a:noFill/>
                </a:ln>
                <a:solidFill>
                  <a:srgbClr val="FFFFFF"/>
                </a:solidFill>
                <a:effectLst/>
                <a:uLnTx/>
                <a:uFillTx/>
                <a:latin typeface="Century Gothic"/>
                <a:cs typeface="Century Gothic"/>
              </a:rPr>
              <a:t> </a:t>
            </a:r>
            <a:r>
              <a:rPr kumimoji="0" lang="en-US" sz="1400" b="0" i="0" u="none" strike="noStrike" kern="0" cap="none" spc="0" normalizeH="0" baseline="0" noProof="0" dirty="0">
                <a:ln>
                  <a:noFill/>
                </a:ln>
                <a:solidFill>
                  <a:srgbClr val="FFFFFF"/>
                </a:solidFill>
                <a:effectLst/>
                <a:uLnTx/>
                <a:uFillTx/>
                <a:latin typeface="Century Gothic"/>
                <a:cs typeface="Century Gothic"/>
              </a:rPr>
              <a:t>Department</a:t>
            </a:r>
            <a:r>
              <a:rPr kumimoji="0" lang="en-US" sz="1400" b="0" i="0" u="none" strike="noStrike" kern="0" cap="none" spc="-65" normalizeH="0" baseline="0" noProof="0" dirty="0">
                <a:ln>
                  <a:noFill/>
                </a:ln>
                <a:solidFill>
                  <a:srgbClr val="FFFFFF"/>
                </a:solidFill>
                <a:effectLst/>
                <a:uLnTx/>
                <a:uFillTx/>
                <a:latin typeface="Century Gothic"/>
                <a:cs typeface="Century Gothic"/>
              </a:rPr>
              <a:t> </a:t>
            </a:r>
            <a:r>
              <a:rPr kumimoji="0" lang="en-US" sz="1400" b="0" i="0" u="none" strike="noStrike" kern="0" cap="none" spc="-25" normalizeH="0" baseline="0" noProof="0" dirty="0">
                <a:ln>
                  <a:noFill/>
                </a:ln>
                <a:solidFill>
                  <a:srgbClr val="FFFFFF"/>
                </a:solidFill>
                <a:effectLst/>
                <a:uLnTx/>
                <a:uFillTx/>
                <a:latin typeface="Century Gothic"/>
                <a:cs typeface="Century Gothic"/>
              </a:rPr>
              <a:t>of </a:t>
            </a:r>
            <a:r>
              <a:rPr kumimoji="0" lang="en-US" sz="1400" b="0" i="0" u="none" strike="noStrike" kern="0" cap="none" spc="0" normalizeH="0" baseline="0" noProof="0" dirty="0">
                <a:ln>
                  <a:noFill/>
                </a:ln>
                <a:solidFill>
                  <a:srgbClr val="FFFFFF"/>
                </a:solidFill>
                <a:effectLst/>
                <a:uLnTx/>
                <a:uFillTx/>
                <a:latin typeface="Century Gothic"/>
                <a:cs typeface="Century Gothic"/>
              </a:rPr>
              <a:t>Conservation</a:t>
            </a:r>
            <a:r>
              <a:rPr kumimoji="0" lang="en-US" sz="1400" b="0" i="0" u="none" strike="noStrike" kern="0" cap="none" spc="10" normalizeH="0" baseline="0" noProof="0" dirty="0">
                <a:ln>
                  <a:noFill/>
                </a:ln>
                <a:solidFill>
                  <a:srgbClr val="FFFFFF"/>
                </a:solidFill>
                <a:effectLst/>
                <a:uLnTx/>
                <a:uFillTx/>
                <a:latin typeface="Century Gothic"/>
                <a:cs typeface="Century Gothic"/>
              </a:rPr>
              <a:t> </a:t>
            </a:r>
            <a:r>
              <a:rPr kumimoji="0" lang="en-US" sz="1400" b="0" i="0" u="none" strike="noStrike" kern="0" cap="none" spc="0" normalizeH="0" baseline="0" noProof="0" dirty="0">
                <a:ln>
                  <a:noFill/>
                </a:ln>
                <a:solidFill>
                  <a:srgbClr val="FFFFFF"/>
                </a:solidFill>
                <a:effectLst/>
                <a:uLnTx/>
                <a:uFillTx/>
                <a:latin typeface="Century Gothic"/>
                <a:cs typeface="Century Gothic"/>
              </a:rPr>
              <a:t>and</a:t>
            </a:r>
            <a:r>
              <a:rPr kumimoji="0" lang="en-US" sz="1400" b="0" i="0" u="none" strike="noStrike" kern="0" cap="none" spc="-25" normalizeH="0" baseline="0" noProof="0" dirty="0">
                <a:ln>
                  <a:noFill/>
                </a:ln>
                <a:solidFill>
                  <a:srgbClr val="FFFFFF"/>
                </a:solidFill>
                <a:effectLst/>
                <a:uLnTx/>
                <a:uFillTx/>
                <a:latin typeface="Century Gothic"/>
                <a:cs typeface="Century Gothic"/>
              </a:rPr>
              <a:t> </a:t>
            </a:r>
            <a:r>
              <a:rPr kumimoji="0" lang="en-US" sz="1400" b="0" i="0" u="none" strike="noStrike" kern="0" cap="none" spc="-10" normalizeH="0" baseline="0" noProof="0" dirty="0">
                <a:ln>
                  <a:noFill/>
                </a:ln>
                <a:solidFill>
                  <a:srgbClr val="FFFFFF"/>
                </a:solidFill>
                <a:effectLst/>
                <a:uLnTx/>
                <a:uFillTx/>
                <a:latin typeface="Century Gothic"/>
                <a:cs typeface="Century Gothic"/>
              </a:rPr>
              <a:t>Recreation</a:t>
            </a:r>
            <a:endParaRPr kumimoji="0" lang="en-US" sz="1400" b="0" i="0" u="none" strike="noStrike" kern="0" cap="none" spc="0" normalizeH="0" baseline="0" noProof="0" dirty="0">
              <a:ln>
                <a:noFill/>
              </a:ln>
              <a:solidFill>
                <a:sysClr val="windowText" lastClr="000000"/>
              </a:solidFill>
              <a:effectLst/>
              <a:uLnTx/>
              <a:uFillTx/>
              <a:latin typeface="Century Gothic"/>
              <a:cs typeface="Century Gothic"/>
            </a:endParaRPr>
          </a:p>
        </p:txBody>
      </p:sp>
      <p:sp>
        <p:nvSpPr>
          <p:cNvPr id="8" name="object 8"/>
          <p:cNvSpPr txBox="1"/>
          <p:nvPr/>
        </p:nvSpPr>
        <p:spPr>
          <a:xfrm>
            <a:off x="463551" y="5059083"/>
            <a:ext cx="4565649" cy="857864"/>
          </a:xfrm>
          <a:prstGeom prst="rect">
            <a:avLst/>
          </a:prstGeom>
        </p:spPr>
        <p:txBody>
          <a:bodyPr vert="horz" wrap="square" lIns="0" tIns="10160" rIns="0" bIns="0" rtlCol="0">
            <a:spAutoFit/>
          </a:bodyPr>
          <a:lstStyle/>
          <a:p>
            <a:pPr marL="12700" marR="5080">
              <a:lnSpc>
                <a:spcPct val="100899"/>
              </a:lnSpc>
              <a:spcBef>
                <a:spcPts val="80"/>
              </a:spcBef>
            </a:pPr>
            <a:r>
              <a:rPr sz="1800" dirty="0">
                <a:solidFill>
                  <a:srgbClr val="212121"/>
                </a:solidFill>
                <a:latin typeface="Arial"/>
                <a:cs typeface="Arial"/>
              </a:rPr>
              <a:t>Memorial</a:t>
            </a:r>
            <a:r>
              <a:rPr sz="1800" spc="-40" dirty="0">
                <a:solidFill>
                  <a:srgbClr val="212121"/>
                </a:solidFill>
                <a:latin typeface="Arial"/>
                <a:cs typeface="Arial"/>
              </a:rPr>
              <a:t> </a:t>
            </a:r>
            <a:r>
              <a:rPr sz="1800" dirty="0">
                <a:solidFill>
                  <a:srgbClr val="212121"/>
                </a:solidFill>
                <a:latin typeface="Arial"/>
                <a:cs typeface="Arial"/>
              </a:rPr>
              <a:t>Drive</a:t>
            </a:r>
            <a:r>
              <a:rPr sz="1800" spc="-35" dirty="0">
                <a:solidFill>
                  <a:srgbClr val="212121"/>
                </a:solidFill>
                <a:latin typeface="Arial"/>
                <a:cs typeface="Arial"/>
              </a:rPr>
              <a:t> </a:t>
            </a:r>
            <a:r>
              <a:rPr lang="en-US" sz="1800" spc="-35" dirty="0">
                <a:solidFill>
                  <a:srgbClr val="212121"/>
                </a:solidFill>
                <a:latin typeface="Arial"/>
                <a:cs typeface="Arial"/>
              </a:rPr>
              <a:t>Phase III C</a:t>
            </a:r>
            <a:r>
              <a:rPr sz="1800" spc="-10" dirty="0">
                <a:solidFill>
                  <a:srgbClr val="212121"/>
                </a:solidFill>
                <a:latin typeface="Arial"/>
                <a:cs typeface="Arial"/>
              </a:rPr>
              <a:t>onstruction </a:t>
            </a:r>
            <a:r>
              <a:rPr lang="en-US" sz="1800" spc="-10" dirty="0">
                <a:solidFill>
                  <a:srgbClr val="212121"/>
                </a:solidFill>
                <a:latin typeface="Arial"/>
                <a:cs typeface="Arial"/>
              </a:rPr>
              <a:t>Project</a:t>
            </a:r>
          </a:p>
          <a:p>
            <a:pPr marL="12700" marR="5080">
              <a:lnSpc>
                <a:spcPct val="100899"/>
              </a:lnSpc>
              <a:spcBef>
                <a:spcPts val="80"/>
              </a:spcBef>
            </a:pPr>
            <a:r>
              <a:rPr lang="en-US" spc="-10" dirty="0">
                <a:solidFill>
                  <a:srgbClr val="212121"/>
                </a:solidFill>
                <a:latin typeface="Arial"/>
                <a:cs typeface="Arial"/>
              </a:rPr>
              <a:t>Charles River Reservation</a:t>
            </a:r>
            <a:endParaRPr lang="en-US" sz="1800" spc="-10" dirty="0">
              <a:solidFill>
                <a:srgbClr val="212121"/>
              </a:solidFill>
              <a:latin typeface="Arial"/>
              <a:cs typeface="Arial"/>
            </a:endParaRPr>
          </a:p>
          <a:p>
            <a:pPr marL="12700" marR="5080">
              <a:lnSpc>
                <a:spcPct val="100899"/>
              </a:lnSpc>
              <a:spcBef>
                <a:spcPts val="80"/>
              </a:spcBef>
            </a:pPr>
            <a:r>
              <a:rPr sz="1800" dirty="0">
                <a:solidFill>
                  <a:srgbClr val="212121"/>
                </a:solidFill>
                <a:latin typeface="Arial"/>
                <a:cs typeface="Arial"/>
              </a:rPr>
              <a:t>Cambridge,</a:t>
            </a:r>
            <a:r>
              <a:rPr sz="1800" spc="-30" dirty="0">
                <a:solidFill>
                  <a:srgbClr val="212121"/>
                </a:solidFill>
                <a:latin typeface="Arial"/>
                <a:cs typeface="Arial"/>
              </a:rPr>
              <a:t> </a:t>
            </a:r>
            <a:r>
              <a:rPr sz="1800" spc="-10" dirty="0">
                <a:solidFill>
                  <a:srgbClr val="212121"/>
                </a:solidFill>
                <a:latin typeface="Arial"/>
                <a:cs typeface="Arial"/>
              </a:rPr>
              <a:t>Massachusetts</a:t>
            </a:r>
            <a:endParaRPr sz="1800" dirty="0">
              <a:latin typeface="Arial"/>
              <a:cs typeface="Arial"/>
            </a:endParaRPr>
          </a:p>
        </p:txBody>
      </p:sp>
      <p:pic>
        <p:nvPicPr>
          <p:cNvPr id="7" name="object 7" descr="This title slide includes a collage of 4 photos showing various outdoor scenes of walking and biking activities on the Paul Dudley White Trail along Memorial Drive adjacent to the Charles River. The images, which highlight different weather conditions and path surfaces, feature trees, benches, pedestrians and cyclists."/>
          <p:cNvPicPr/>
          <p:nvPr/>
        </p:nvPicPr>
        <p:blipFill>
          <a:blip r:embed="rId3" cstate="print"/>
          <a:stretch>
            <a:fillRect/>
          </a:stretch>
        </p:blipFill>
        <p:spPr>
          <a:xfrm>
            <a:off x="114300" y="135953"/>
            <a:ext cx="5372100" cy="4588446"/>
          </a:xfrm>
          <a:prstGeom prst="rect">
            <a:avLst/>
          </a:prstGeom>
        </p:spPr>
      </p:pic>
      <p:sp>
        <p:nvSpPr>
          <p:cNvPr id="12" name="TextBox 11">
            <a:extLst>
              <a:ext uri="{FF2B5EF4-FFF2-40B4-BE49-F238E27FC236}">
                <a16:creationId xmlns:a16="http://schemas.microsoft.com/office/drawing/2014/main" id="{8C21AE0E-09D8-82EA-A332-033B5684131C}"/>
              </a:ext>
              <a:ext uri="{C183D7F6-B498-43B3-948B-1728B52AA6E4}">
                <adec:decorative xmlns:adec="http://schemas.microsoft.com/office/drawing/2017/decorative" val="1"/>
              </a:ext>
            </a:extLst>
          </p:cNvPr>
          <p:cNvSpPr txBox="1"/>
          <p:nvPr/>
        </p:nvSpPr>
        <p:spPr>
          <a:xfrm>
            <a:off x="6705599" y="6302724"/>
            <a:ext cx="2446897" cy="276999"/>
          </a:xfrm>
          <a:prstGeom prst="rect">
            <a:avLst/>
          </a:prstGeom>
          <a:noFill/>
        </p:spPr>
        <p:txBody>
          <a:bodyPr wrap="square">
            <a:spAutoFit/>
          </a:bodyPr>
          <a:lstStyle/>
          <a:p>
            <a:r>
              <a:rPr lang="en-US" sz="1200" b="1" i="0" dirty="0">
                <a:solidFill>
                  <a:schemeClr val="bg1"/>
                </a:solidFill>
                <a:effectLst/>
                <a:latin typeface="Arial" panose="020B0604020202020204" pitchFamily="34" charset="0"/>
                <a:cs typeface="Arial" panose="020B0604020202020204" pitchFamily="34" charset="0"/>
              </a:rPr>
              <a:t>/ Brown, Richardson + Rowe</a:t>
            </a:r>
            <a:endParaRPr lang="en-US" sz="1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27372-3CF8-EA6A-B3BE-B385700CDF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740E5-E257-7620-9DFB-E1FF43B7FF06}"/>
              </a:ext>
            </a:extLst>
          </p:cNvPr>
          <p:cNvSpPr>
            <a:spLocks noGrp="1"/>
          </p:cNvSpPr>
          <p:nvPr>
            <p:ph type="title" idx="4294967295"/>
          </p:nvPr>
        </p:nvSpPr>
        <p:spPr>
          <a:xfrm>
            <a:off x="1462881" y="566928"/>
            <a:ext cx="6218237" cy="638636"/>
          </a:xfrm>
        </p:spPr>
        <p:txBody>
          <a:bodyPr/>
          <a:lstStyle/>
          <a:p>
            <a:pPr algn="ctr"/>
            <a:r>
              <a:rPr lang="en-US" dirty="0"/>
              <a:t>Riverbend Park – West End Closure</a:t>
            </a:r>
            <a:br>
              <a:rPr lang="en-US" dirty="0"/>
            </a:br>
            <a:r>
              <a:rPr lang="en-US" sz="1400" dirty="0"/>
              <a:t>Potential Construction Staging Summer 2026</a:t>
            </a:r>
            <a:endParaRPr lang="en-US" dirty="0"/>
          </a:p>
        </p:txBody>
      </p:sp>
      <p:sp>
        <p:nvSpPr>
          <p:cNvPr id="9" name="TextBox 8">
            <a:extLst>
              <a:ext uri="{FF2B5EF4-FFF2-40B4-BE49-F238E27FC236}">
                <a16:creationId xmlns:a16="http://schemas.microsoft.com/office/drawing/2014/main" id="{91B19A49-58D4-0236-4A9F-AD209FCD51AF}"/>
              </a:ext>
            </a:extLst>
          </p:cNvPr>
          <p:cNvSpPr txBox="1"/>
          <p:nvPr/>
        </p:nvSpPr>
        <p:spPr>
          <a:xfrm>
            <a:off x="152400" y="1377806"/>
            <a:ext cx="8613058" cy="1061829"/>
          </a:xfrm>
          <a:prstGeom prst="rect">
            <a:avLst/>
          </a:prstGeom>
          <a:noFill/>
        </p:spPr>
        <p:txBody>
          <a:bodyPr wrap="square" rtlCol="0">
            <a:spAutoFit/>
          </a:bodyPr>
          <a:lstStyle/>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ACTIVE WORK ZONES PRESENT ON BOTH SIDES OF PARKWAY</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NORTHERN SIDEWALK FINAL CONSTRUCTION UNDERWAY </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SOUTHERN CURBLINE RELOCATED AND PATHWAY GRADING IN PROGRESS</a:t>
            </a:r>
          </a:p>
          <a:p>
            <a:pPr marL="171450" marR="0" lvl="0" indent="-171450" algn="just"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TRAFFIC PATTERNS AND ACCESS MAINTAINED</a:t>
            </a:r>
          </a:p>
        </p:txBody>
      </p:sp>
      <p:pic>
        <p:nvPicPr>
          <p:cNvPr id="6" name="object 4" descr="Photo rendering of Memorial Drive showing potential construction zones on both sides of Memorial Drive for Summer 2026 during World Cup events. Labels highlight westbound and eastbound travel lanes with orange and white striped barrels and orange safety barrier marking construction areas and active work zones adjacent to Riverbend Park and along the Charles River.">
            <a:extLst>
              <a:ext uri="{FF2B5EF4-FFF2-40B4-BE49-F238E27FC236}">
                <a16:creationId xmlns:a16="http://schemas.microsoft.com/office/drawing/2014/main" id="{4D4D9701-2344-FAB0-6F98-E5AD130762DF}"/>
              </a:ext>
            </a:extLst>
          </p:cNvPr>
          <p:cNvPicPr/>
          <p:nvPr/>
        </p:nvPicPr>
        <p:blipFill>
          <a:blip r:embed="rId2">
            <a:extLst>
              <a:ext uri="{28A0092B-C50C-407E-A947-70E740481C1C}">
                <a14:useLocalDpi xmlns:a14="http://schemas.microsoft.com/office/drawing/2010/main" val="0"/>
              </a:ext>
            </a:extLst>
          </a:blip>
          <a:srcRect/>
          <a:stretch/>
        </p:blipFill>
        <p:spPr>
          <a:xfrm>
            <a:off x="-1" y="2497885"/>
            <a:ext cx="9144000" cy="4342909"/>
          </a:xfrm>
          <a:prstGeom prst="rect">
            <a:avLst/>
          </a:prstGeom>
        </p:spPr>
      </p:pic>
    </p:spTree>
    <p:extLst>
      <p:ext uri="{BB962C8B-B14F-4D97-AF65-F5344CB8AC3E}">
        <p14:creationId xmlns:p14="http://schemas.microsoft.com/office/powerpoint/2010/main" val="391285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422C-501D-4EFB-8BED-E120C6BF57D8}"/>
              </a:ext>
            </a:extLst>
          </p:cNvPr>
          <p:cNvSpPr>
            <a:spLocks noGrp="1"/>
          </p:cNvSpPr>
          <p:nvPr>
            <p:ph type="title" idx="4294967295"/>
          </p:nvPr>
        </p:nvSpPr>
        <p:spPr>
          <a:xfrm>
            <a:off x="2128474" y="609600"/>
            <a:ext cx="4800600" cy="422275"/>
          </a:xfrm>
        </p:spPr>
        <p:txBody>
          <a:bodyPr/>
          <a:lstStyle/>
          <a:p>
            <a:r>
              <a:rPr lang="en-US" dirty="0"/>
              <a:t>Trees: Construction Update </a:t>
            </a:r>
          </a:p>
        </p:txBody>
      </p:sp>
      <p:sp>
        <p:nvSpPr>
          <p:cNvPr id="3" name="Text Placeholder 2">
            <a:extLst>
              <a:ext uri="{FF2B5EF4-FFF2-40B4-BE49-F238E27FC236}">
                <a16:creationId xmlns:a16="http://schemas.microsoft.com/office/drawing/2014/main" id="{19284A29-B721-EB25-6C94-C9E7C9ED95B8}"/>
              </a:ext>
            </a:extLst>
          </p:cNvPr>
          <p:cNvSpPr>
            <a:spLocks noGrp="1"/>
          </p:cNvSpPr>
          <p:nvPr>
            <p:ph type="body" idx="4294967295"/>
          </p:nvPr>
        </p:nvSpPr>
        <p:spPr>
          <a:xfrm>
            <a:off x="622851" y="1600200"/>
            <a:ext cx="6278563" cy="1616075"/>
          </a:xfrm>
        </p:spPr>
        <p:txBody>
          <a:bodyPr/>
          <a:lstStyle/>
          <a:p>
            <a:r>
              <a:rPr lang="en-US" u="sng" dirty="0">
                <a:solidFill>
                  <a:schemeClr val="accent6">
                    <a:lumMod val="75000"/>
                  </a:schemeClr>
                </a:solidFill>
              </a:rPr>
              <a:t>PROTECTION MEASURES:</a:t>
            </a:r>
          </a:p>
          <a:p>
            <a:endParaRPr lang="en-US" dirty="0">
              <a:solidFill>
                <a:schemeClr val="tx1"/>
              </a:solidFill>
            </a:endParaRPr>
          </a:p>
          <a:p>
            <a:pPr marL="285750" indent="-285750">
              <a:spcAft>
                <a:spcPts val="600"/>
              </a:spcAft>
              <a:buFont typeface="Arial" panose="020B0604020202020204" pitchFamily="34" charset="0"/>
              <a:buChar char="•"/>
            </a:pPr>
            <a:r>
              <a:rPr lang="en-US" dirty="0">
                <a:solidFill>
                  <a:schemeClr val="tx1"/>
                </a:solidFill>
              </a:rPr>
              <a:t>Tree protection fencing and cladding installed</a:t>
            </a:r>
          </a:p>
          <a:p>
            <a:pPr marL="285750" indent="-285750">
              <a:spcAft>
                <a:spcPts val="600"/>
              </a:spcAft>
              <a:buFont typeface="Arial" panose="020B0604020202020204" pitchFamily="34" charset="0"/>
              <a:buChar char="•"/>
            </a:pPr>
            <a:r>
              <a:rPr lang="en-US" dirty="0">
                <a:solidFill>
                  <a:schemeClr val="tx1"/>
                </a:solidFill>
              </a:rPr>
              <a:t>Deep root fertilization to occur in Spring</a:t>
            </a:r>
          </a:p>
          <a:p>
            <a:pPr marL="285750" indent="-285750">
              <a:spcAft>
                <a:spcPts val="600"/>
              </a:spcAft>
              <a:buFont typeface="Arial" panose="020B0604020202020204" pitchFamily="34" charset="0"/>
              <a:buChar char="•"/>
            </a:pPr>
            <a:r>
              <a:rPr lang="en-US" dirty="0">
                <a:solidFill>
                  <a:schemeClr val="tx1"/>
                </a:solidFill>
              </a:rPr>
              <a:t>Herbicide and Fungicide applications as needed to address disease</a:t>
            </a:r>
          </a:p>
          <a:p>
            <a:pPr marL="285750" indent="-285750">
              <a:spcAft>
                <a:spcPts val="600"/>
              </a:spcAft>
              <a:buFont typeface="Arial" panose="020B0604020202020204" pitchFamily="34" charset="0"/>
              <a:buChar char="•"/>
            </a:pPr>
            <a:r>
              <a:rPr lang="en-US" dirty="0">
                <a:solidFill>
                  <a:schemeClr val="tx1"/>
                </a:solidFill>
              </a:rPr>
              <a:t>Air excavation and root pruning (under 2-inch diameter)</a:t>
            </a:r>
          </a:p>
        </p:txBody>
      </p:sp>
      <p:pic>
        <p:nvPicPr>
          <p:cNvPr id="10" name="Picture 9" descr="Photo looking east showing workers wearing reflective safety vests and walking along the Memorial Drive paved north sidewalk inspecting temporary tree protection fencing.">
            <a:extLst>
              <a:ext uri="{FF2B5EF4-FFF2-40B4-BE49-F238E27FC236}">
                <a16:creationId xmlns:a16="http://schemas.microsoft.com/office/drawing/2014/main" id="{1AC88B0F-FCD7-3633-127F-0DB74228FC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25669" y="3775839"/>
            <a:ext cx="3071442" cy="2303581"/>
          </a:xfrm>
          <a:prstGeom prst="rect">
            <a:avLst/>
          </a:prstGeom>
        </p:spPr>
      </p:pic>
      <p:pic>
        <p:nvPicPr>
          <p:cNvPr id="14" name="Picture 13" descr="Photo looking east along Memorial Drive north sidewalk after pavement has been removed and showing excavated subgrade, temporary tree protection fencing, orange and white striped barrels, orange and white striped channelizing poles and excavation of exposed tree roots from adjacent London Plane tree.">
            <a:extLst>
              <a:ext uri="{FF2B5EF4-FFF2-40B4-BE49-F238E27FC236}">
                <a16:creationId xmlns:a16="http://schemas.microsoft.com/office/drawing/2014/main" id="{DBA40A43-B216-4AA4-38D1-4789620EF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6967" y="3788429"/>
            <a:ext cx="3071444" cy="2303583"/>
          </a:xfrm>
          <a:prstGeom prst="rect">
            <a:avLst/>
          </a:prstGeom>
        </p:spPr>
      </p:pic>
      <p:pic>
        <p:nvPicPr>
          <p:cNvPr id="12" name="Picture 11" descr="Photo showing temporary tree protection fencing and trunk protection cladding around a large London Plane tree on the westbound side of Memorial Drive with JFK Park in the background.">
            <a:extLst>
              <a:ext uri="{FF2B5EF4-FFF2-40B4-BE49-F238E27FC236}">
                <a16:creationId xmlns:a16="http://schemas.microsoft.com/office/drawing/2014/main" id="{A18876A5-E8AA-CC98-1E83-BC1D18AD8F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88266" y="3806129"/>
            <a:ext cx="3071443" cy="2303582"/>
          </a:xfrm>
          <a:prstGeom prst="rect">
            <a:avLst/>
          </a:prstGeom>
        </p:spPr>
      </p:pic>
    </p:spTree>
    <p:extLst>
      <p:ext uri="{BB962C8B-B14F-4D97-AF65-F5344CB8AC3E}">
        <p14:creationId xmlns:p14="http://schemas.microsoft.com/office/powerpoint/2010/main" val="3562825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1235-C85D-2C1D-5D1F-1325165B0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D0A50-6B80-CA8D-7658-312374247796}"/>
              </a:ext>
            </a:extLst>
          </p:cNvPr>
          <p:cNvSpPr>
            <a:spLocks noGrp="1"/>
          </p:cNvSpPr>
          <p:nvPr>
            <p:ph type="title" idx="4294967295"/>
          </p:nvPr>
        </p:nvSpPr>
        <p:spPr>
          <a:xfrm>
            <a:off x="2130552" y="609600"/>
            <a:ext cx="4800600" cy="423193"/>
          </a:xfrm>
        </p:spPr>
        <p:txBody>
          <a:bodyPr/>
          <a:lstStyle/>
          <a:p>
            <a:pPr algn="ctr"/>
            <a:r>
              <a:rPr lang="en-US" dirty="0"/>
              <a:t>Trees: Construction Update</a:t>
            </a:r>
          </a:p>
        </p:txBody>
      </p:sp>
      <p:sp>
        <p:nvSpPr>
          <p:cNvPr id="3" name="Text Placeholder 2">
            <a:extLst>
              <a:ext uri="{FF2B5EF4-FFF2-40B4-BE49-F238E27FC236}">
                <a16:creationId xmlns:a16="http://schemas.microsoft.com/office/drawing/2014/main" id="{C450555C-EAD8-77C3-5B4B-62E58A0425CC}"/>
              </a:ext>
            </a:extLst>
          </p:cNvPr>
          <p:cNvSpPr>
            <a:spLocks noGrp="1"/>
          </p:cNvSpPr>
          <p:nvPr>
            <p:ph type="body" idx="4294967295"/>
          </p:nvPr>
        </p:nvSpPr>
        <p:spPr>
          <a:xfrm>
            <a:off x="630141" y="1552537"/>
            <a:ext cx="6278563" cy="1828800"/>
          </a:xfrm>
        </p:spPr>
        <p:txBody>
          <a:bodyPr/>
          <a:lstStyle/>
          <a:p>
            <a:r>
              <a:rPr lang="en-US" u="sng" dirty="0">
                <a:solidFill>
                  <a:schemeClr val="accent6">
                    <a:lumMod val="75000"/>
                  </a:schemeClr>
                </a:solidFill>
              </a:rPr>
              <a:t>AVOIDANCE MEASURES:</a:t>
            </a:r>
          </a:p>
          <a:p>
            <a:endParaRPr lang="en-US" u="sng" dirty="0">
              <a:solidFill>
                <a:schemeClr val="accent6">
                  <a:lumMod val="75000"/>
                </a:schemeClr>
              </a:solidFill>
            </a:endParaRPr>
          </a:p>
          <a:p>
            <a:pPr marL="285750" indent="-285750">
              <a:spcAft>
                <a:spcPts val="600"/>
              </a:spcAft>
              <a:buFont typeface="Arial" panose="020B0604020202020204" pitchFamily="34" charset="0"/>
              <a:buChar char="•"/>
            </a:pPr>
            <a:r>
              <a:rPr lang="en-US" dirty="0">
                <a:solidFill>
                  <a:schemeClr val="tx1"/>
                </a:solidFill>
              </a:rPr>
              <a:t>Electrical trenching relocated into the street to minimize impacts to existing tree roots</a:t>
            </a:r>
          </a:p>
          <a:p>
            <a:pPr marL="285750" indent="-285750">
              <a:spcAft>
                <a:spcPts val="600"/>
              </a:spcAft>
              <a:buFont typeface="Arial" panose="020B0604020202020204" pitchFamily="34" charset="0"/>
              <a:buChar char="•"/>
            </a:pPr>
            <a:r>
              <a:rPr lang="en-US" dirty="0">
                <a:solidFill>
                  <a:schemeClr val="tx1"/>
                </a:solidFill>
              </a:rPr>
              <a:t>Reduced size and changed location of all 45 electric hand holes </a:t>
            </a:r>
          </a:p>
          <a:p>
            <a:pPr marL="285750" indent="-285750">
              <a:spcAft>
                <a:spcPts val="600"/>
              </a:spcAft>
              <a:buFont typeface="Arial" panose="020B0604020202020204" pitchFamily="34" charset="0"/>
              <a:buChar char="•"/>
            </a:pPr>
            <a:r>
              <a:rPr lang="en-US" dirty="0">
                <a:solidFill>
                  <a:schemeClr val="tx1"/>
                </a:solidFill>
              </a:rPr>
              <a:t>Proposed catch basin locations revised to minimize impacts to existing tree roots</a:t>
            </a:r>
          </a:p>
          <a:p>
            <a:endParaRPr lang="en-US" u="sng" dirty="0">
              <a:solidFill>
                <a:schemeClr val="accent6">
                  <a:lumMod val="75000"/>
                </a:schemeClr>
              </a:solidFill>
            </a:endParaRPr>
          </a:p>
          <a:p>
            <a:endParaRPr lang="en-US" dirty="0">
              <a:solidFill>
                <a:schemeClr val="tx1"/>
              </a:solidFill>
            </a:endParaRPr>
          </a:p>
        </p:txBody>
      </p:sp>
      <p:pic>
        <p:nvPicPr>
          <p:cNvPr id="6" name="Picture 5" descr="Photo looking east showing sawcut trench, steel plates and lighting conduit installed in front of north side curb along Memorial Drive westbound. Tree protection fencing is evident on the left side of the photo.">
            <a:extLst>
              <a:ext uri="{FF2B5EF4-FFF2-40B4-BE49-F238E27FC236}">
                <a16:creationId xmlns:a16="http://schemas.microsoft.com/office/drawing/2014/main" id="{CB347517-11CA-5C78-EEE5-66C04AF08F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41" y="3387300"/>
            <a:ext cx="2341659" cy="3040929"/>
          </a:xfrm>
          <a:prstGeom prst="rect">
            <a:avLst/>
          </a:prstGeom>
        </p:spPr>
      </p:pic>
      <p:pic>
        <p:nvPicPr>
          <p:cNvPr id="8" name="Picture 7" descr="Photo looking west along the Memorial Drive north side curb showing an existing catch basin and temporary tree protection fencing and trunk protection cladding of existing London Plane trees.   ">
            <a:extLst>
              <a:ext uri="{FF2B5EF4-FFF2-40B4-BE49-F238E27FC236}">
                <a16:creationId xmlns:a16="http://schemas.microsoft.com/office/drawing/2014/main" id="{3ABE5AEB-9C56-96DF-B909-D2E04E054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8447" y="3786603"/>
            <a:ext cx="3029402" cy="2272051"/>
          </a:xfrm>
          <a:prstGeom prst="rect">
            <a:avLst/>
          </a:prstGeom>
        </p:spPr>
      </p:pic>
      <p:pic>
        <p:nvPicPr>
          <p:cNvPr id="10" name="Picture 9" descr="Photo looking south showing exposed gravel subbase of north side sidewalk with excavator lifting a precast catch basin section for installation.  Orange and white striped cones, tree protection fencing, a surveying tripod and a construction worker with orange vest are nearby with the Charles River in the distant background.   ">
            <a:extLst>
              <a:ext uri="{FF2B5EF4-FFF2-40B4-BE49-F238E27FC236}">
                <a16:creationId xmlns:a16="http://schemas.microsoft.com/office/drawing/2014/main" id="{D9FEB9E0-34BF-8BC4-14FF-6615FE961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5133" y="3387300"/>
            <a:ext cx="2287523" cy="3050030"/>
          </a:xfrm>
          <a:prstGeom prst="rect">
            <a:avLst/>
          </a:prstGeom>
        </p:spPr>
      </p:pic>
    </p:spTree>
    <p:extLst>
      <p:ext uri="{BB962C8B-B14F-4D97-AF65-F5344CB8AC3E}">
        <p14:creationId xmlns:p14="http://schemas.microsoft.com/office/powerpoint/2010/main" val="332883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B486-1AE7-B80F-D3EF-7B956A55E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82FE3-D2FD-43C0-0B2A-BA840AC965F6}"/>
              </a:ext>
            </a:extLst>
          </p:cNvPr>
          <p:cNvSpPr>
            <a:spLocks noGrp="1"/>
          </p:cNvSpPr>
          <p:nvPr>
            <p:ph type="title" idx="4294967295"/>
          </p:nvPr>
        </p:nvSpPr>
        <p:spPr>
          <a:xfrm>
            <a:off x="2130552" y="609600"/>
            <a:ext cx="4800600" cy="423193"/>
          </a:xfrm>
        </p:spPr>
        <p:txBody>
          <a:bodyPr/>
          <a:lstStyle/>
          <a:p>
            <a:pPr algn="ctr"/>
            <a:r>
              <a:rPr lang="en-US" dirty="0"/>
              <a:t>Trees: Construction Update  </a:t>
            </a:r>
          </a:p>
        </p:txBody>
      </p:sp>
      <p:sp>
        <p:nvSpPr>
          <p:cNvPr id="3" name="Text Placeholder 2">
            <a:extLst>
              <a:ext uri="{FF2B5EF4-FFF2-40B4-BE49-F238E27FC236}">
                <a16:creationId xmlns:a16="http://schemas.microsoft.com/office/drawing/2014/main" id="{32EABED1-F941-4A5D-99AE-745D7A1911DE}"/>
              </a:ext>
            </a:extLst>
          </p:cNvPr>
          <p:cNvSpPr>
            <a:spLocks noGrp="1"/>
          </p:cNvSpPr>
          <p:nvPr>
            <p:ph type="body" idx="4294967295"/>
          </p:nvPr>
        </p:nvSpPr>
        <p:spPr>
          <a:xfrm>
            <a:off x="631464" y="1597520"/>
            <a:ext cx="6278563" cy="2286000"/>
          </a:xfrm>
        </p:spPr>
        <p:txBody>
          <a:bodyPr/>
          <a:lstStyle/>
          <a:p>
            <a:r>
              <a:rPr lang="en-US" u="sng" dirty="0">
                <a:solidFill>
                  <a:schemeClr val="accent6">
                    <a:lumMod val="75000"/>
                  </a:schemeClr>
                </a:solidFill>
              </a:rPr>
              <a:t>AVOIDANCE MEASURES:</a:t>
            </a:r>
          </a:p>
          <a:p>
            <a:endParaRPr lang="en-US" u="sng" dirty="0">
              <a:solidFill>
                <a:schemeClr val="accent6">
                  <a:lumMod val="75000"/>
                </a:schemeClr>
              </a:solidFill>
            </a:endParaRPr>
          </a:p>
          <a:p>
            <a:pPr marL="285750" indent="-285750">
              <a:spcAft>
                <a:spcPts val="600"/>
              </a:spcAft>
              <a:buFont typeface="Arial" panose="020B0604020202020204" pitchFamily="34" charset="0"/>
              <a:buChar char="•"/>
            </a:pPr>
            <a:r>
              <a:rPr lang="en-US" dirty="0">
                <a:solidFill>
                  <a:schemeClr val="tx1"/>
                </a:solidFill>
              </a:rPr>
              <a:t>Adjustments to proposed porous flexible pavement sidewalk grade profile made to minimize impact to tree roots</a:t>
            </a:r>
          </a:p>
          <a:p>
            <a:pPr marL="285750" indent="-285750">
              <a:spcAft>
                <a:spcPts val="600"/>
              </a:spcAft>
              <a:buFont typeface="Arial" panose="020B0604020202020204" pitchFamily="34" charset="0"/>
              <a:buChar char="•"/>
            </a:pPr>
            <a:r>
              <a:rPr lang="en-US" dirty="0">
                <a:solidFill>
                  <a:schemeClr val="tx1"/>
                </a:solidFill>
              </a:rPr>
              <a:t>Porous flexible pavement detail revised to utilize structural soil above existing base material to provide greater rooting area for existing tree roots</a:t>
            </a:r>
          </a:p>
          <a:p>
            <a:pPr marL="285750" indent="-285750">
              <a:spcAft>
                <a:spcPts val="600"/>
              </a:spcAft>
              <a:buFont typeface="Arial" panose="020B0604020202020204" pitchFamily="34" charset="0"/>
              <a:buChar char="•"/>
            </a:pPr>
            <a:r>
              <a:rPr lang="en-US" dirty="0">
                <a:solidFill>
                  <a:schemeClr val="tx1"/>
                </a:solidFill>
              </a:rPr>
              <a:t>Reuse of existing base material at porous flexible pavement sidewalk to minimize excavation and prevent damage to tree roots</a:t>
            </a:r>
          </a:p>
          <a:p>
            <a:endParaRPr lang="en-US" u="sng" dirty="0">
              <a:solidFill>
                <a:schemeClr val="accent6">
                  <a:lumMod val="75000"/>
                </a:schemeClr>
              </a:solidFill>
            </a:endParaRPr>
          </a:p>
          <a:p>
            <a:endParaRPr lang="en-US" dirty="0">
              <a:solidFill>
                <a:schemeClr val="tx1"/>
              </a:solidFill>
            </a:endParaRPr>
          </a:p>
        </p:txBody>
      </p:sp>
      <p:pic>
        <p:nvPicPr>
          <p:cNvPr id="6" name="Picture 5" descr="Photo looking east along Memorial Drive north sidewalk after pavement has been removed and showing exposed gravel subbase, temporary tree protection fencing, orange and white striped barrels, orange and white striped channelizing poles and excavation of exposed tree roots from adjacent London Plane tree.">
            <a:extLst>
              <a:ext uri="{FF2B5EF4-FFF2-40B4-BE49-F238E27FC236}">
                <a16:creationId xmlns:a16="http://schemas.microsoft.com/office/drawing/2014/main" id="{23750506-8CD1-D50E-1463-3FD8B2CDD8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9655" y="4136670"/>
            <a:ext cx="2691553" cy="2187934"/>
          </a:xfrm>
          <a:prstGeom prst="rect">
            <a:avLst/>
          </a:prstGeom>
        </p:spPr>
      </p:pic>
      <p:pic>
        <p:nvPicPr>
          <p:cNvPr id="7" name="Picture 6" descr="Photo looking south from excavated north side sidewalk on Memorial Drive showing temporary tree protection fencing and trunk protection cladding of a large London Plane tree. Memorial Drive and the Charles River are in the background.">
            <a:extLst>
              <a:ext uri="{FF2B5EF4-FFF2-40B4-BE49-F238E27FC236}">
                <a16:creationId xmlns:a16="http://schemas.microsoft.com/office/drawing/2014/main" id="{A0D5D0D1-01A5-E4A2-6737-33C90AB9D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883520"/>
            <a:ext cx="2438400" cy="2692893"/>
          </a:xfrm>
          <a:prstGeom prst="rect">
            <a:avLst/>
          </a:prstGeom>
        </p:spPr>
      </p:pic>
      <p:pic>
        <p:nvPicPr>
          <p:cNvPr id="12" name="Picture 11" descr="Photo looking east along the Memorial Drive north side sidewalk showing prepared gravel subbase, temporary tree protection fencing and trunk protection cladding along the row of adjacent London Plane trees. JFK Park is evident on the left of the photo.   ">
            <a:extLst>
              <a:ext uri="{FF2B5EF4-FFF2-40B4-BE49-F238E27FC236}">
                <a16:creationId xmlns:a16="http://schemas.microsoft.com/office/drawing/2014/main" id="{7518849B-5EC8-7828-7E40-A6D93EDD1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1" y="3883520"/>
            <a:ext cx="2187933" cy="2692893"/>
          </a:xfrm>
          <a:prstGeom prst="rect">
            <a:avLst/>
          </a:prstGeom>
        </p:spPr>
      </p:pic>
    </p:spTree>
    <p:extLst>
      <p:ext uri="{BB962C8B-B14F-4D97-AF65-F5344CB8AC3E}">
        <p14:creationId xmlns:p14="http://schemas.microsoft.com/office/powerpoint/2010/main" val="2066634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A0CA1-FF4C-9D1A-0DA8-0B965CBB8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87BAF-1521-8386-56CC-FCDAE9FAEC05}"/>
              </a:ext>
            </a:extLst>
          </p:cNvPr>
          <p:cNvSpPr>
            <a:spLocks noGrp="1"/>
          </p:cNvSpPr>
          <p:nvPr>
            <p:ph type="title" idx="4294967295"/>
          </p:nvPr>
        </p:nvSpPr>
        <p:spPr>
          <a:xfrm>
            <a:off x="2130552" y="612648"/>
            <a:ext cx="4800600" cy="422275"/>
          </a:xfrm>
        </p:spPr>
        <p:txBody>
          <a:bodyPr/>
          <a:lstStyle/>
          <a:p>
            <a:r>
              <a:rPr lang="en-US" dirty="0"/>
              <a:t>Trees Construction Update </a:t>
            </a:r>
          </a:p>
        </p:txBody>
      </p:sp>
      <p:sp>
        <p:nvSpPr>
          <p:cNvPr id="3" name="Text Placeholder 2">
            <a:extLst>
              <a:ext uri="{FF2B5EF4-FFF2-40B4-BE49-F238E27FC236}">
                <a16:creationId xmlns:a16="http://schemas.microsoft.com/office/drawing/2014/main" id="{C79DE0DE-1BF3-4DE1-8528-6714708DC467}"/>
              </a:ext>
            </a:extLst>
          </p:cNvPr>
          <p:cNvSpPr>
            <a:spLocks noGrp="1"/>
          </p:cNvSpPr>
          <p:nvPr>
            <p:ph type="body" idx="4294967295"/>
          </p:nvPr>
        </p:nvSpPr>
        <p:spPr>
          <a:xfrm>
            <a:off x="711627" y="1588751"/>
            <a:ext cx="7848600" cy="422275"/>
          </a:xfrm>
        </p:spPr>
        <p:txBody>
          <a:bodyPr/>
          <a:lstStyle/>
          <a:p>
            <a:r>
              <a:rPr lang="en-US" u="sng" dirty="0">
                <a:solidFill>
                  <a:schemeClr val="accent6">
                    <a:lumMod val="75000"/>
                  </a:schemeClr>
                </a:solidFill>
              </a:rPr>
              <a:t>ADDITIONAL LONDON PLANE TREE REMOVALS RECOMMENDED BY ARBORISTS:</a:t>
            </a:r>
          </a:p>
          <a:p>
            <a:endParaRPr lang="en-US" u="sng" dirty="0">
              <a:solidFill>
                <a:schemeClr val="accent6">
                  <a:lumMod val="75000"/>
                </a:schemeClr>
              </a:solidFill>
            </a:endParaRPr>
          </a:p>
          <a:p>
            <a:r>
              <a:rPr lang="en-US" sz="1200" i="1" dirty="0">
                <a:solidFill>
                  <a:schemeClr val="tx1"/>
                </a:solidFill>
              </a:rPr>
              <a:t>                                                                                                         </a:t>
            </a:r>
            <a:endParaRPr lang="en-US" sz="1200" dirty="0">
              <a:solidFill>
                <a:schemeClr val="tx1"/>
              </a:solidFill>
            </a:endParaRPr>
          </a:p>
          <a:p>
            <a:endParaRPr lang="en-US" dirty="0">
              <a:solidFill>
                <a:schemeClr val="tx1"/>
              </a:solidFill>
            </a:endParaRPr>
          </a:p>
          <a:p>
            <a:endParaRPr lang="en-US" u="sng" dirty="0">
              <a:solidFill>
                <a:schemeClr val="accent6">
                  <a:lumMod val="75000"/>
                </a:schemeClr>
              </a:solidFill>
            </a:endParaRPr>
          </a:p>
          <a:p>
            <a:endParaRPr lang="en-US" u="sng" dirty="0">
              <a:solidFill>
                <a:schemeClr val="accent6">
                  <a:lumMod val="75000"/>
                </a:schemeClr>
              </a:solidFill>
            </a:endParaRPr>
          </a:p>
          <a:p>
            <a:endParaRPr lang="en-US" dirty="0">
              <a:solidFill>
                <a:schemeClr val="tx1"/>
              </a:solidFill>
            </a:endParaRPr>
          </a:p>
        </p:txBody>
      </p:sp>
      <p:sp>
        <p:nvSpPr>
          <p:cNvPr id="6" name="Text Placeholder 2">
            <a:extLst>
              <a:ext uri="{FF2B5EF4-FFF2-40B4-BE49-F238E27FC236}">
                <a16:creationId xmlns:a16="http://schemas.microsoft.com/office/drawing/2014/main" id="{38E9EB19-77FB-73C1-28BB-64EF56B6C55E}"/>
              </a:ext>
            </a:extLst>
          </p:cNvPr>
          <p:cNvSpPr txBox="1">
            <a:spLocks/>
          </p:cNvSpPr>
          <p:nvPr/>
        </p:nvSpPr>
        <p:spPr>
          <a:xfrm>
            <a:off x="786505" y="5943600"/>
            <a:ext cx="2143737" cy="492443"/>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Tree #6456</a:t>
            </a:r>
          </a:p>
          <a:p>
            <a:pPr algn="ctr"/>
            <a:r>
              <a:rPr lang="en-US" sz="1000" i="1" dirty="0">
                <a:solidFill>
                  <a:schemeClr val="tx1"/>
                </a:solidFill>
              </a:rPr>
              <a:t>(Adjacent to # 330 Mt. Auburn Street) Mt. Auburn Hospital </a:t>
            </a:r>
            <a:r>
              <a:rPr lang="en-US" sz="1200" i="1" dirty="0">
                <a:solidFill>
                  <a:schemeClr val="tx1"/>
                </a:solidFill>
              </a:rPr>
              <a:t> </a:t>
            </a:r>
            <a:endParaRPr lang="en-US" dirty="0">
              <a:solidFill>
                <a:schemeClr val="tx1"/>
              </a:solidFill>
            </a:endParaRPr>
          </a:p>
        </p:txBody>
      </p:sp>
      <p:pic>
        <p:nvPicPr>
          <p:cNvPr id="5" name="Picture 4" descr="Photo showing additional London Plane Tree #6456 recommended for removal by Arborist despite installation of temporary trunk protection cladding. Tree, which exhibits significant limb damage and poor health, is located adjacent to Mount Auburn Hospital.  ">
            <a:extLst>
              <a:ext uri="{FF2B5EF4-FFF2-40B4-BE49-F238E27FC236}">
                <a16:creationId xmlns:a16="http://schemas.microsoft.com/office/drawing/2014/main" id="{F585F092-683F-EFFB-4BE9-5C6D09A45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5" b="405"/>
          <a:stretch>
            <a:fillRect/>
          </a:stretch>
        </p:blipFill>
        <p:spPr bwMode="auto">
          <a:xfrm>
            <a:off x="566545" y="2348721"/>
            <a:ext cx="2583659" cy="3414713"/>
          </a:xfrm>
          <a:prstGeom prst="rect">
            <a:avLst/>
          </a:prstGeom>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FCBE12E4-A410-5162-7DF2-7965D7FB3C30}"/>
              </a:ext>
            </a:extLst>
          </p:cNvPr>
          <p:cNvSpPr txBox="1">
            <a:spLocks/>
          </p:cNvSpPr>
          <p:nvPr/>
        </p:nvSpPr>
        <p:spPr>
          <a:xfrm>
            <a:off x="3500131" y="5921025"/>
            <a:ext cx="2143737" cy="492443"/>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Tree #6499</a:t>
            </a:r>
          </a:p>
          <a:p>
            <a:pPr algn="ctr"/>
            <a:r>
              <a:rPr lang="en-US" sz="1000" i="1" dirty="0">
                <a:solidFill>
                  <a:schemeClr val="tx1"/>
                </a:solidFill>
              </a:rPr>
              <a:t>(Adjacent to JFK Memorial Park)</a:t>
            </a:r>
          </a:p>
          <a:p>
            <a:pPr algn="ctr"/>
            <a:r>
              <a:rPr lang="en-US" sz="1000" i="1" dirty="0">
                <a:solidFill>
                  <a:schemeClr val="tx1"/>
                </a:solidFill>
              </a:rPr>
              <a:t>Westerly End </a:t>
            </a:r>
            <a:r>
              <a:rPr lang="en-US" sz="1200" i="1" dirty="0">
                <a:solidFill>
                  <a:schemeClr val="tx1"/>
                </a:solidFill>
              </a:rPr>
              <a:t> </a:t>
            </a:r>
            <a:endParaRPr lang="en-US" dirty="0">
              <a:solidFill>
                <a:schemeClr val="tx1"/>
              </a:solidFill>
            </a:endParaRPr>
          </a:p>
        </p:txBody>
      </p:sp>
      <p:pic>
        <p:nvPicPr>
          <p:cNvPr id="7" name="Picture 6" descr="Photo showing additional London Plane Tree #6499 recommended for removal by Arborist despite installation of temporary trunk protection cladding. Tree, which exhibits significant limb damage and poor health, is located adjacent to the westerly end of JFK Memorial Park. ">
            <a:extLst>
              <a:ext uri="{FF2B5EF4-FFF2-40B4-BE49-F238E27FC236}">
                <a16:creationId xmlns:a16="http://schemas.microsoft.com/office/drawing/2014/main" id="{35392B6B-9111-6F6A-5F21-2DF9297DBA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7" b="579"/>
          <a:stretch>
            <a:fillRect/>
          </a:stretch>
        </p:blipFill>
        <p:spPr bwMode="auto">
          <a:xfrm>
            <a:off x="3261108" y="2379201"/>
            <a:ext cx="2592623" cy="3414713"/>
          </a:xfrm>
          <a:prstGeom prst="rect">
            <a:avLst/>
          </a:prstGeom>
          <a:ln>
            <a:noFill/>
          </a:ln>
          <a:extLst>
            <a:ext uri="{53640926-AAD7-44D8-BBD7-CCE9431645EC}">
              <a14:shadowObscured xmlns:a14="http://schemas.microsoft.com/office/drawing/2010/main"/>
            </a:ext>
          </a:extLst>
        </p:spPr>
      </p:pic>
      <p:sp>
        <p:nvSpPr>
          <p:cNvPr id="10" name="Text Placeholder 2">
            <a:extLst>
              <a:ext uri="{FF2B5EF4-FFF2-40B4-BE49-F238E27FC236}">
                <a16:creationId xmlns:a16="http://schemas.microsoft.com/office/drawing/2014/main" id="{55CF0A68-4E3D-5D54-11D4-934EF8BF1944}"/>
              </a:ext>
            </a:extLst>
          </p:cNvPr>
          <p:cNvSpPr txBox="1">
            <a:spLocks/>
          </p:cNvSpPr>
          <p:nvPr/>
        </p:nvSpPr>
        <p:spPr>
          <a:xfrm>
            <a:off x="6148866" y="5927300"/>
            <a:ext cx="2143737" cy="492443"/>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Tree #6500</a:t>
            </a:r>
          </a:p>
          <a:p>
            <a:pPr algn="ctr"/>
            <a:r>
              <a:rPr lang="en-US" sz="1000" i="1" dirty="0">
                <a:solidFill>
                  <a:schemeClr val="tx1"/>
                </a:solidFill>
              </a:rPr>
              <a:t>(Adjacent to JFK Memorial Park)</a:t>
            </a:r>
          </a:p>
          <a:p>
            <a:pPr algn="ctr"/>
            <a:r>
              <a:rPr lang="en-US" sz="1000" i="1" dirty="0">
                <a:solidFill>
                  <a:schemeClr val="tx1"/>
                </a:solidFill>
              </a:rPr>
              <a:t>Westerly End </a:t>
            </a:r>
            <a:r>
              <a:rPr lang="en-US" sz="1200" i="1" dirty="0">
                <a:solidFill>
                  <a:schemeClr val="tx1"/>
                </a:solidFill>
              </a:rPr>
              <a:t> </a:t>
            </a:r>
            <a:endParaRPr lang="en-US" dirty="0">
              <a:solidFill>
                <a:schemeClr val="tx1"/>
              </a:solidFill>
            </a:endParaRPr>
          </a:p>
        </p:txBody>
      </p:sp>
      <p:pic>
        <p:nvPicPr>
          <p:cNvPr id="9" name="Picture 8" descr="Photo showing additional London Plane Tree #6500 recommended for removal by Arborist despite installation of temporary trunk protection cladding and tree protection fencing. Tree, which exhibits significant limb damage and poor health, is located adjacent to the westerly end of JFK Memorial Park. ">
            <a:extLst>
              <a:ext uri="{FF2B5EF4-FFF2-40B4-BE49-F238E27FC236}">
                <a16:creationId xmlns:a16="http://schemas.microsoft.com/office/drawing/2014/main" id="{B636ADF2-B27D-66CE-C341-D5F7F501913F}"/>
              </a:ext>
            </a:extLst>
          </p:cNvPr>
          <p:cNvPicPr>
            <a:picLocks noChangeAspect="1"/>
          </p:cNvPicPr>
          <p:nvPr/>
        </p:nvPicPr>
        <p:blipFill>
          <a:blip r:embed="rId4" cstate="print">
            <a:extLst>
              <a:ext uri="{28A0092B-C50C-407E-A947-70E740481C1C}">
                <a14:useLocalDpi xmlns:a14="http://schemas.microsoft.com/office/drawing/2010/main" val="0"/>
              </a:ext>
            </a:extLst>
          </a:blip>
          <a:srcRect t="703" b="703"/>
          <a:stretch>
            <a:fillRect/>
          </a:stretch>
        </p:blipFill>
        <p:spPr bwMode="auto">
          <a:xfrm>
            <a:off x="5924392" y="2379201"/>
            <a:ext cx="2592686" cy="3414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252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5DDD-462B-48B8-4129-3B0A8D362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F75F1-542C-67AE-C825-60D20ED04DAB}"/>
              </a:ext>
            </a:extLst>
          </p:cNvPr>
          <p:cNvSpPr>
            <a:spLocks noGrp="1"/>
          </p:cNvSpPr>
          <p:nvPr>
            <p:ph type="title" idx="4294967295"/>
          </p:nvPr>
        </p:nvSpPr>
        <p:spPr>
          <a:xfrm>
            <a:off x="2130552" y="609600"/>
            <a:ext cx="4800600" cy="422275"/>
          </a:xfrm>
        </p:spPr>
        <p:txBody>
          <a:bodyPr/>
          <a:lstStyle/>
          <a:p>
            <a:r>
              <a:rPr lang="en-US" dirty="0">
                <a:solidFill>
                  <a:schemeClr val="accent6">
                    <a:lumMod val="75000"/>
                  </a:schemeClr>
                </a:solidFill>
              </a:rPr>
              <a:t>Tree Construction </a:t>
            </a:r>
            <a:r>
              <a:rPr lang="en-US" dirty="0"/>
              <a:t>Update </a:t>
            </a:r>
          </a:p>
        </p:txBody>
      </p:sp>
      <p:sp>
        <p:nvSpPr>
          <p:cNvPr id="3" name="Text Placeholder 2">
            <a:extLst>
              <a:ext uri="{FF2B5EF4-FFF2-40B4-BE49-F238E27FC236}">
                <a16:creationId xmlns:a16="http://schemas.microsoft.com/office/drawing/2014/main" id="{AF6F0ECD-6C90-7814-652F-75C70BFE7EB5}"/>
              </a:ext>
            </a:extLst>
          </p:cNvPr>
          <p:cNvSpPr>
            <a:spLocks noGrp="1"/>
          </p:cNvSpPr>
          <p:nvPr>
            <p:ph type="body" idx="4294967295"/>
          </p:nvPr>
        </p:nvSpPr>
        <p:spPr>
          <a:xfrm>
            <a:off x="621768" y="1502305"/>
            <a:ext cx="7897813" cy="326495"/>
          </a:xfrm>
        </p:spPr>
        <p:txBody>
          <a:bodyPr/>
          <a:lstStyle/>
          <a:p>
            <a:r>
              <a:rPr lang="en-US" u="sng" dirty="0">
                <a:solidFill>
                  <a:schemeClr val="accent6">
                    <a:lumMod val="75000"/>
                  </a:schemeClr>
                </a:solidFill>
              </a:rPr>
              <a:t>ADDITIONAL TREE REMOVALS RECOMMENDED BY ARBORISTS (OTHER SPECIES):</a:t>
            </a:r>
          </a:p>
          <a:p>
            <a:endParaRPr lang="en-US" u="sng" dirty="0">
              <a:solidFill>
                <a:schemeClr val="accent6">
                  <a:lumMod val="75000"/>
                </a:schemeClr>
              </a:solidFill>
            </a:endParaRPr>
          </a:p>
          <a:p>
            <a:r>
              <a:rPr lang="en-US" sz="1200" i="1" dirty="0">
                <a:solidFill>
                  <a:schemeClr val="tx1"/>
                </a:solidFill>
              </a:rPr>
              <a:t>                                                            		</a:t>
            </a:r>
            <a:endParaRPr lang="en-US" dirty="0">
              <a:solidFill>
                <a:schemeClr val="tx1"/>
              </a:solidFill>
            </a:endParaRPr>
          </a:p>
          <a:p>
            <a:r>
              <a:rPr lang="en-US" dirty="0">
                <a:solidFill>
                  <a:schemeClr val="tx1"/>
                </a:solidFill>
              </a:rPr>
              <a:t>  </a:t>
            </a:r>
          </a:p>
          <a:p>
            <a:endParaRPr lang="en-US" u="sng" dirty="0">
              <a:solidFill>
                <a:schemeClr val="accent6">
                  <a:lumMod val="75000"/>
                </a:schemeClr>
              </a:solidFill>
            </a:endParaRPr>
          </a:p>
          <a:p>
            <a:endParaRPr lang="en-US" u="sng" dirty="0">
              <a:solidFill>
                <a:schemeClr val="accent6">
                  <a:lumMod val="75000"/>
                </a:schemeClr>
              </a:solidFill>
            </a:endParaRPr>
          </a:p>
          <a:p>
            <a:endParaRPr lang="en-US" dirty="0">
              <a:solidFill>
                <a:schemeClr val="tx1"/>
              </a:solidFill>
            </a:endParaRPr>
          </a:p>
        </p:txBody>
      </p:sp>
      <p:sp>
        <p:nvSpPr>
          <p:cNvPr id="12" name="Text Placeholder 2">
            <a:extLst>
              <a:ext uri="{FF2B5EF4-FFF2-40B4-BE49-F238E27FC236}">
                <a16:creationId xmlns:a16="http://schemas.microsoft.com/office/drawing/2014/main" id="{C6188EEF-3C63-EB82-61BA-19C7381D14E4}"/>
              </a:ext>
            </a:extLst>
          </p:cNvPr>
          <p:cNvSpPr txBox="1">
            <a:spLocks/>
          </p:cNvSpPr>
          <p:nvPr/>
        </p:nvSpPr>
        <p:spPr>
          <a:xfrm>
            <a:off x="752599" y="5754638"/>
            <a:ext cx="2143737" cy="338554"/>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Crab Apple</a:t>
            </a:r>
          </a:p>
          <a:p>
            <a:pPr algn="ctr"/>
            <a:r>
              <a:rPr lang="en-US" sz="1000" i="1" dirty="0">
                <a:solidFill>
                  <a:schemeClr val="tx1"/>
                </a:solidFill>
              </a:rPr>
              <a:t>(At Mt. Auburn Hospital East Garage </a:t>
            </a:r>
            <a:r>
              <a:rPr lang="en-US" sz="1200" i="1" dirty="0">
                <a:solidFill>
                  <a:schemeClr val="tx1"/>
                </a:solidFill>
              </a:rPr>
              <a:t> </a:t>
            </a:r>
            <a:endParaRPr lang="en-US" dirty="0">
              <a:solidFill>
                <a:schemeClr val="tx1"/>
              </a:solidFill>
            </a:endParaRPr>
          </a:p>
        </p:txBody>
      </p:sp>
      <p:pic>
        <p:nvPicPr>
          <p:cNvPr id="11" name="Picture 10" descr="Photo showing additional Crab Apple tree recommended for removal by Arborist. Tree, which exhibits poor health, is located adjacent to retaining wall in front of Mount Auburn Hospital parking area. ">
            <a:extLst>
              <a:ext uri="{FF2B5EF4-FFF2-40B4-BE49-F238E27FC236}">
                <a16:creationId xmlns:a16="http://schemas.microsoft.com/office/drawing/2014/main" id="{9F7C134E-1C20-25C6-866D-F924EF66B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054" y="2287324"/>
            <a:ext cx="2544829" cy="3386505"/>
          </a:xfrm>
          <a:prstGeom prst="rect">
            <a:avLst/>
          </a:prstGeom>
        </p:spPr>
      </p:pic>
      <p:sp>
        <p:nvSpPr>
          <p:cNvPr id="6" name="Text Placeholder 2">
            <a:extLst>
              <a:ext uri="{FF2B5EF4-FFF2-40B4-BE49-F238E27FC236}">
                <a16:creationId xmlns:a16="http://schemas.microsoft.com/office/drawing/2014/main" id="{3A8953BA-00F8-2E41-B93A-669D50680E12}"/>
              </a:ext>
            </a:extLst>
          </p:cNvPr>
          <p:cNvSpPr txBox="1">
            <a:spLocks/>
          </p:cNvSpPr>
          <p:nvPr/>
        </p:nvSpPr>
        <p:spPr>
          <a:xfrm>
            <a:off x="3845052" y="5770027"/>
            <a:ext cx="1371600" cy="338554"/>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Norway Maple </a:t>
            </a:r>
          </a:p>
          <a:p>
            <a:pPr algn="ctr"/>
            <a:r>
              <a:rPr lang="en-US" sz="1000" i="1" dirty="0">
                <a:solidFill>
                  <a:schemeClr val="tx1"/>
                </a:solidFill>
              </a:rPr>
              <a:t>(Inside Riverbend Park)</a:t>
            </a:r>
            <a:r>
              <a:rPr lang="en-US" sz="1200" i="1" dirty="0">
                <a:solidFill>
                  <a:schemeClr val="tx1"/>
                </a:solidFill>
              </a:rPr>
              <a:t>    </a:t>
            </a:r>
            <a:endParaRPr lang="en-US" dirty="0">
              <a:solidFill>
                <a:schemeClr val="tx1"/>
              </a:solidFill>
            </a:endParaRPr>
          </a:p>
        </p:txBody>
      </p:sp>
      <p:pic>
        <p:nvPicPr>
          <p:cNvPr id="5" name="Picture 4" descr="Photo showing additional Norway Maple tree recommended for removal by Arborist. Tree, which exhibits poor health and significant limb damage, is located in Riverbend Park. A construction worker stands nearby with construction activity ongoing in the background.  ">
            <a:extLst>
              <a:ext uri="{FF2B5EF4-FFF2-40B4-BE49-F238E27FC236}">
                <a16:creationId xmlns:a16="http://schemas.microsoft.com/office/drawing/2014/main" id="{F73270C0-29E7-98D9-9973-D508B7B14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 b="216"/>
          <a:stretch>
            <a:fillRect/>
          </a:stretch>
        </p:blipFill>
        <p:spPr bwMode="auto">
          <a:xfrm>
            <a:off x="3299585" y="2278047"/>
            <a:ext cx="2544829" cy="3386325"/>
          </a:xfrm>
          <a:prstGeom prst="rect">
            <a:avLst/>
          </a:prstGeom>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17D7363E-1EFF-EAE1-B579-8796452F3C4D}"/>
              </a:ext>
            </a:extLst>
          </p:cNvPr>
          <p:cNvSpPr txBox="1">
            <a:spLocks/>
          </p:cNvSpPr>
          <p:nvPr/>
        </p:nvSpPr>
        <p:spPr>
          <a:xfrm>
            <a:off x="6238263" y="5754638"/>
            <a:ext cx="2209800" cy="338554"/>
          </a:xfrm>
          <a:prstGeom prst="rect">
            <a:avLst/>
          </a:prstGeom>
        </p:spPr>
        <p:txBody>
          <a:bodyPr wrap="square" lIns="0" tIns="0" rIns="0" bIns="0">
            <a:spAutoFit/>
          </a:bodyPr>
          <a:lstStyle>
            <a:lvl1pPr marL="0">
              <a:defRPr sz="1500" b="0" i="0">
                <a:solidFill>
                  <a:srgbClr val="EC6F0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1000" i="1" dirty="0">
                <a:solidFill>
                  <a:schemeClr val="tx1"/>
                </a:solidFill>
              </a:rPr>
              <a:t>Tree of Heaven</a:t>
            </a:r>
          </a:p>
          <a:p>
            <a:pPr algn="ctr"/>
            <a:r>
              <a:rPr lang="en-US" sz="1000" i="1" u="sng" dirty="0">
                <a:solidFill>
                  <a:schemeClr val="tx1"/>
                </a:solidFill>
              </a:rPr>
              <a:t>(</a:t>
            </a:r>
            <a:r>
              <a:rPr lang="en-US" sz="1000" i="1" dirty="0">
                <a:solidFill>
                  <a:schemeClr val="tx1"/>
                </a:solidFill>
              </a:rPr>
              <a:t>Across from #199 Mt. Auburn Street </a:t>
            </a:r>
            <a:r>
              <a:rPr lang="en-US" sz="1200" i="1" dirty="0">
                <a:solidFill>
                  <a:schemeClr val="tx1"/>
                </a:solidFill>
              </a:rPr>
              <a:t> </a:t>
            </a:r>
            <a:endParaRPr lang="en-US" dirty="0">
              <a:solidFill>
                <a:schemeClr val="tx1"/>
              </a:solidFill>
            </a:endParaRPr>
          </a:p>
        </p:txBody>
      </p:sp>
      <p:pic>
        <p:nvPicPr>
          <p:cNvPr id="9" name="Picture 8" descr="Photo showing additional Tree of Heaven recommended for removal by Arborist. Tree, which exhibits poor health is located adjacent to Memorial Drive across from #199 Mount Auburn Street. Temporary safety barrier and fencing for protection of demolition work at #221 Mount Auburn Street is in the background. ">
            <a:extLst>
              <a:ext uri="{FF2B5EF4-FFF2-40B4-BE49-F238E27FC236}">
                <a16:creationId xmlns:a16="http://schemas.microsoft.com/office/drawing/2014/main" id="{43A980D6-0275-21DC-BC80-9CAC8574EB39}"/>
              </a:ext>
            </a:extLst>
          </p:cNvPr>
          <p:cNvPicPr>
            <a:picLocks noChangeAspect="1"/>
          </p:cNvPicPr>
          <p:nvPr/>
        </p:nvPicPr>
        <p:blipFill>
          <a:blip r:embed="rId4" cstate="print">
            <a:extLst>
              <a:ext uri="{28A0092B-C50C-407E-A947-70E740481C1C}">
                <a14:useLocalDpi xmlns:a14="http://schemas.microsoft.com/office/drawing/2010/main" val="0"/>
              </a:ext>
            </a:extLst>
          </a:blip>
          <a:srcRect t="1108" b="1108"/>
          <a:stretch>
            <a:fillRect/>
          </a:stretch>
        </p:blipFill>
        <p:spPr bwMode="auto">
          <a:xfrm>
            <a:off x="6044466" y="2278049"/>
            <a:ext cx="2597394" cy="33863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1521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775618" y="618267"/>
            <a:ext cx="5592762" cy="868363"/>
          </a:xfrm>
          <a:prstGeom prst="rect">
            <a:avLst/>
          </a:prstGeom>
        </p:spPr>
        <p:txBody>
          <a:bodyPr vert="horz" wrap="square" lIns="0" tIns="16510" rIns="0" bIns="0" rtlCol="0">
            <a:spAutoFit/>
          </a:bodyPr>
          <a:lstStyle/>
          <a:p>
            <a:pPr marL="12700" marR="5080">
              <a:lnSpc>
                <a:spcPct val="100000"/>
              </a:lnSpc>
              <a:spcBef>
                <a:spcPts val="130"/>
              </a:spcBef>
            </a:pPr>
            <a:r>
              <a:rPr dirty="0"/>
              <a:t>Planting</a:t>
            </a:r>
            <a:r>
              <a:rPr spc="200" dirty="0"/>
              <a:t> </a:t>
            </a:r>
            <a:r>
              <a:rPr dirty="0"/>
              <a:t>Palette</a:t>
            </a:r>
            <a:r>
              <a:rPr spc="190" dirty="0"/>
              <a:t> </a:t>
            </a:r>
            <a:r>
              <a:rPr dirty="0"/>
              <a:t>includes</a:t>
            </a:r>
            <a:r>
              <a:rPr spc="80" dirty="0"/>
              <a:t> </a:t>
            </a:r>
            <a:r>
              <a:rPr spc="-10" dirty="0"/>
              <a:t>Native </a:t>
            </a:r>
            <a:r>
              <a:rPr dirty="0"/>
              <a:t>Species</a:t>
            </a:r>
            <a:r>
              <a:rPr spc="65" dirty="0"/>
              <a:t> </a:t>
            </a:r>
            <a:r>
              <a:rPr dirty="0"/>
              <a:t>and</a:t>
            </a:r>
            <a:r>
              <a:rPr spc="160" dirty="0"/>
              <a:t> </a:t>
            </a:r>
            <a:r>
              <a:rPr dirty="0"/>
              <a:t>London</a:t>
            </a:r>
            <a:r>
              <a:rPr spc="140" dirty="0"/>
              <a:t> </a:t>
            </a:r>
            <a:r>
              <a:rPr dirty="0"/>
              <a:t>Plane</a:t>
            </a:r>
            <a:r>
              <a:rPr spc="190" dirty="0"/>
              <a:t> </a:t>
            </a:r>
            <a:r>
              <a:rPr spc="-10" dirty="0"/>
              <a:t>Trees</a:t>
            </a:r>
          </a:p>
        </p:txBody>
      </p:sp>
      <p:sp>
        <p:nvSpPr>
          <p:cNvPr id="9" name="object 9"/>
          <p:cNvSpPr txBox="1"/>
          <p:nvPr/>
        </p:nvSpPr>
        <p:spPr>
          <a:xfrm>
            <a:off x="994092" y="1672272"/>
            <a:ext cx="7032625" cy="1000760"/>
          </a:xfrm>
          <a:prstGeom prst="rect">
            <a:avLst/>
          </a:prstGeom>
        </p:spPr>
        <p:txBody>
          <a:bodyPr vert="horz" wrap="square" lIns="0" tIns="7620" rIns="0" bIns="0" rtlCol="0">
            <a:spAutoFit/>
          </a:bodyPr>
          <a:lstStyle/>
          <a:p>
            <a:pPr marL="12700" marR="5080">
              <a:lnSpc>
                <a:spcPct val="103600"/>
              </a:lnSpc>
              <a:spcBef>
                <a:spcPts val="60"/>
              </a:spcBef>
            </a:pPr>
            <a:r>
              <a:rPr sz="1550" b="1" dirty="0">
                <a:solidFill>
                  <a:srgbClr val="212121"/>
                </a:solidFill>
                <a:latin typeface="Arial"/>
                <a:cs typeface="Arial"/>
              </a:rPr>
              <a:t>Plant</a:t>
            </a:r>
            <a:r>
              <a:rPr sz="1550" b="1" spc="80" dirty="0">
                <a:solidFill>
                  <a:srgbClr val="212121"/>
                </a:solidFill>
                <a:latin typeface="Arial"/>
                <a:cs typeface="Arial"/>
              </a:rPr>
              <a:t> </a:t>
            </a:r>
            <a:r>
              <a:rPr lang="en-US" sz="1550" b="1" spc="80" dirty="0">
                <a:solidFill>
                  <a:srgbClr val="212121"/>
                </a:solidFill>
                <a:latin typeface="Arial"/>
                <a:cs typeface="Arial"/>
              </a:rPr>
              <a:t>85</a:t>
            </a:r>
            <a:r>
              <a:rPr sz="1550" b="1" spc="110" dirty="0">
                <a:solidFill>
                  <a:srgbClr val="212121"/>
                </a:solidFill>
                <a:latin typeface="Arial"/>
                <a:cs typeface="Arial"/>
              </a:rPr>
              <a:t> </a:t>
            </a:r>
            <a:r>
              <a:rPr sz="1550" b="1" dirty="0">
                <a:solidFill>
                  <a:srgbClr val="212121"/>
                </a:solidFill>
                <a:latin typeface="Arial"/>
                <a:cs typeface="Arial"/>
              </a:rPr>
              <a:t>new</a:t>
            </a:r>
            <a:r>
              <a:rPr sz="1550" b="1" spc="55" dirty="0">
                <a:solidFill>
                  <a:srgbClr val="212121"/>
                </a:solidFill>
                <a:latin typeface="Arial"/>
                <a:cs typeface="Arial"/>
              </a:rPr>
              <a:t> </a:t>
            </a:r>
            <a:r>
              <a:rPr sz="1550" b="1" dirty="0">
                <a:solidFill>
                  <a:srgbClr val="212121"/>
                </a:solidFill>
                <a:latin typeface="Arial"/>
                <a:cs typeface="Arial"/>
              </a:rPr>
              <a:t>trees</a:t>
            </a:r>
            <a:r>
              <a:rPr sz="1550" b="1" spc="25" dirty="0">
                <a:solidFill>
                  <a:srgbClr val="212121"/>
                </a:solidFill>
                <a:latin typeface="Arial"/>
                <a:cs typeface="Arial"/>
              </a:rPr>
              <a:t> </a:t>
            </a:r>
            <a:r>
              <a:rPr sz="1550" b="1" dirty="0">
                <a:solidFill>
                  <a:srgbClr val="212121"/>
                </a:solidFill>
                <a:latin typeface="Arial"/>
                <a:cs typeface="Arial"/>
              </a:rPr>
              <a:t>(55</a:t>
            </a:r>
            <a:r>
              <a:rPr sz="1550" b="1" spc="114" dirty="0">
                <a:solidFill>
                  <a:srgbClr val="212121"/>
                </a:solidFill>
                <a:latin typeface="Arial"/>
                <a:cs typeface="Arial"/>
              </a:rPr>
              <a:t> </a:t>
            </a:r>
            <a:r>
              <a:rPr sz="1550" b="1" dirty="0">
                <a:solidFill>
                  <a:srgbClr val="212121"/>
                </a:solidFill>
                <a:latin typeface="Arial"/>
                <a:cs typeface="Arial"/>
              </a:rPr>
              <a:t>native,</a:t>
            </a:r>
            <a:r>
              <a:rPr sz="1550" b="1" spc="90" dirty="0">
                <a:solidFill>
                  <a:srgbClr val="212121"/>
                </a:solidFill>
                <a:latin typeface="Arial"/>
                <a:cs typeface="Arial"/>
              </a:rPr>
              <a:t> </a:t>
            </a:r>
            <a:r>
              <a:rPr lang="en-US" sz="1550" b="1" dirty="0">
                <a:solidFill>
                  <a:srgbClr val="212121"/>
                </a:solidFill>
                <a:latin typeface="Arial"/>
                <a:cs typeface="Arial"/>
              </a:rPr>
              <a:t>30</a:t>
            </a:r>
            <a:r>
              <a:rPr sz="1550" b="1" spc="114" dirty="0">
                <a:solidFill>
                  <a:srgbClr val="212121"/>
                </a:solidFill>
                <a:latin typeface="Arial"/>
                <a:cs typeface="Arial"/>
              </a:rPr>
              <a:t> </a:t>
            </a:r>
            <a:r>
              <a:rPr sz="1550" b="1" dirty="0">
                <a:solidFill>
                  <a:srgbClr val="212121"/>
                </a:solidFill>
                <a:latin typeface="Arial"/>
                <a:cs typeface="Arial"/>
              </a:rPr>
              <a:t>LPT’s)</a:t>
            </a:r>
            <a:r>
              <a:rPr sz="1550" b="1" spc="95" dirty="0">
                <a:solidFill>
                  <a:srgbClr val="212121"/>
                </a:solidFill>
                <a:latin typeface="Arial"/>
                <a:cs typeface="Arial"/>
              </a:rPr>
              <a:t> </a:t>
            </a:r>
            <a:r>
              <a:rPr sz="1550" dirty="0">
                <a:solidFill>
                  <a:srgbClr val="212121"/>
                </a:solidFill>
                <a:latin typeface="Arial"/>
                <a:cs typeface="Arial"/>
              </a:rPr>
              <a:t>in</a:t>
            </a:r>
            <a:r>
              <a:rPr sz="1550" spc="105" dirty="0">
                <a:solidFill>
                  <a:srgbClr val="212121"/>
                </a:solidFill>
                <a:latin typeface="Arial"/>
                <a:cs typeface="Arial"/>
              </a:rPr>
              <a:t> </a:t>
            </a:r>
            <a:r>
              <a:rPr sz="1550" dirty="0">
                <a:solidFill>
                  <a:srgbClr val="212121"/>
                </a:solidFill>
                <a:latin typeface="Arial"/>
                <a:cs typeface="Arial"/>
              </a:rPr>
              <a:t>accordance</a:t>
            </a:r>
            <a:r>
              <a:rPr sz="1550" spc="105" dirty="0">
                <a:solidFill>
                  <a:srgbClr val="212121"/>
                </a:solidFill>
                <a:latin typeface="Arial"/>
                <a:cs typeface="Arial"/>
              </a:rPr>
              <a:t> </a:t>
            </a:r>
            <a:r>
              <a:rPr sz="1550" dirty="0">
                <a:solidFill>
                  <a:srgbClr val="212121"/>
                </a:solidFill>
                <a:latin typeface="Arial"/>
                <a:cs typeface="Arial"/>
              </a:rPr>
              <a:t>with</a:t>
            </a:r>
            <a:r>
              <a:rPr sz="1550" spc="105" dirty="0">
                <a:solidFill>
                  <a:srgbClr val="212121"/>
                </a:solidFill>
                <a:latin typeface="Arial"/>
                <a:cs typeface="Arial"/>
              </a:rPr>
              <a:t> </a:t>
            </a:r>
            <a:r>
              <a:rPr sz="1550" dirty="0">
                <a:solidFill>
                  <a:srgbClr val="212121"/>
                </a:solidFill>
                <a:latin typeface="Arial"/>
                <a:cs typeface="Arial"/>
              </a:rPr>
              <a:t>DCR’s</a:t>
            </a:r>
            <a:r>
              <a:rPr sz="1550" spc="35" dirty="0">
                <a:solidFill>
                  <a:srgbClr val="212121"/>
                </a:solidFill>
                <a:latin typeface="Arial"/>
                <a:cs typeface="Arial"/>
              </a:rPr>
              <a:t> </a:t>
            </a:r>
            <a:r>
              <a:rPr sz="1550" spc="-20" dirty="0">
                <a:solidFill>
                  <a:srgbClr val="212121"/>
                </a:solidFill>
                <a:latin typeface="Arial"/>
                <a:cs typeface="Arial"/>
              </a:rPr>
              <a:t>2018 </a:t>
            </a:r>
            <a:r>
              <a:rPr sz="1550" dirty="0">
                <a:solidFill>
                  <a:srgbClr val="212121"/>
                </a:solidFill>
                <a:latin typeface="Arial"/>
                <a:cs typeface="Arial"/>
              </a:rPr>
              <a:t>Charles</a:t>
            </a:r>
            <a:r>
              <a:rPr sz="1550" spc="90" dirty="0">
                <a:solidFill>
                  <a:srgbClr val="212121"/>
                </a:solidFill>
                <a:latin typeface="Arial"/>
                <a:cs typeface="Arial"/>
              </a:rPr>
              <a:t> </a:t>
            </a:r>
            <a:r>
              <a:rPr sz="1550" dirty="0">
                <a:solidFill>
                  <a:srgbClr val="212121"/>
                </a:solidFill>
                <a:latin typeface="Arial"/>
                <a:cs typeface="Arial"/>
              </a:rPr>
              <a:t>Riverbank</a:t>
            </a:r>
            <a:r>
              <a:rPr sz="1550" spc="95" dirty="0">
                <a:solidFill>
                  <a:srgbClr val="212121"/>
                </a:solidFill>
                <a:latin typeface="Arial"/>
                <a:cs typeface="Arial"/>
              </a:rPr>
              <a:t> </a:t>
            </a:r>
            <a:r>
              <a:rPr sz="1550" dirty="0">
                <a:solidFill>
                  <a:srgbClr val="212121"/>
                </a:solidFill>
                <a:latin typeface="Arial"/>
                <a:cs typeface="Arial"/>
              </a:rPr>
              <a:t>Vegetation</a:t>
            </a:r>
            <a:r>
              <a:rPr sz="1550" spc="175" dirty="0">
                <a:solidFill>
                  <a:srgbClr val="212121"/>
                </a:solidFill>
                <a:latin typeface="Arial"/>
                <a:cs typeface="Arial"/>
              </a:rPr>
              <a:t> </a:t>
            </a:r>
            <a:r>
              <a:rPr sz="1550" dirty="0">
                <a:solidFill>
                  <a:srgbClr val="212121"/>
                </a:solidFill>
                <a:latin typeface="Arial"/>
                <a:cs typeface="Arial"/>
              </a:rPr>
              <a:t>Management</a:t>
            </a:r>
            <a:r>
              <a:rPr sz="1550" spc="150" dirty="0">
                <a:solidFill>
                  <a:srgbClr val="212121"/>
                </a:solidFill>
                <a:latin typeface="Arial"/>
                <a:cs typeface="Arial"/>
              </a:rPr>
              <a:t> </a:t>
            </a:r>
            <a:r>
              <a:rPr sz="1550" dirty="0">
                <a:solidFill>
                  <a:srgbClr val="212121"/>
                </a:solidFill>
                <a:latin typeface="Arial"/>
                <a:cs typeface="Arial"/>
              </a:rPr>
              <a:t>Plan,</a:t>
            </a:r>
            <a:r>
              <a:rPr sz="1550" spc="155" dirty="0">
                <a:solidFill>
                  <a:srgbClr val="212121"/>
                </a:solidFill>
                <a:latin typeface="Arial"/>
                <a:cs typeface="Arial"/>
              </a:rPr>
              <a:t> </a:t>
            </a:r>
            <a:r>
              <a:rPr sz="1550" dirty="0">
                <a:solidFill>
                  <a:srgbClr val="212121"/>
                </a:solidFill>
                <a:latin typeface="Arial"/>
                <a:cs typeface="Arial"/>
              </a:rPr>
              <a:t>Cambridge</a:t>
            </a:r>
            <a:r>
              <a:rPr sz="1550" spc="170" dirty="0">
                <a:solidFill>
                  <a:srgbClr val="212121"/>
                </a:solidFill>
                <a:latin typeface="Arial"/>
                <a:cs typeface="Arial"/>
              </a:rPr>
              <a:t> </a:t>
            </a:r>
            <a:r>
              <a:rPr sz="1550" dirty="0">
                <a:solidFill>
                  <a:srgbClr val="212121"/>
                </a:solidFill>
                <a:latin typeface="Arial"/>
                <a:cs typeface="Arial"/>
              </a:rPr>
              <a:t>Urban</a:t>
            </a:r>
            <a:r>
              <a:rPr sz="1550" spc="170" dirty="0">
                <a:solidFill>
                  <a:srgbClr val="212121"/>
                </a:solidFill>
                <a:latin typeface="Arial"/>
                <a:cs typeface="Arial"/>
              </a:rPr>
              <a:t> </a:t>
            </a:r>
            <a:r>
              <a:rPr sz="1550" spc="-10" dirty="0">
                <a:solidFill>
                  <a:srgbClr val="212121"/>
                </a:solidFill>
                <a:latin typeface="Arial"/>
                <a:cs typeface="Arial"/>
              </a:rPr>
              <a:t>Forest </a:t>
            </a:r>
            <a:r>
              <a:rPr sz="1550" dirty="0">
                <a:solidFill>
                  <a:srgbClr val="212121"/>
                </a:solidFill>
                <a:latin typeface="Arial"/>
                <a:cs typeface="Arial"/>
              </a:rPr>
              <a:t>Master</a:t>
            </a:r>
            <a:r>
              <a:rPr sz="1550" spc="100" dirty="0">
                <a:solidFill>
                  <a:srgbClr val="212121"/>
                </a:solidFill>
                <a:latin typeface="Arial"/>
                <a:cs typeface="Arial"/>
              </a:rPr>
              <a:t> </a:t>
            </a:r>
            <a:r>
              <a:rPr sz="1550" dirty="0">
                <a:solidFill>
                  <a:srgbClr val="212121"/>
                </a:solidFill>
                <a:latin typeface="Arial"/>
                <a:cs typeface="Arial"/>
              </a:rPr>
              <a:t>Plan,</a:t>
            </a:r>
            <a:r>
              <a:rPr sz="1550" spc="110" dirty="0">
                <a:solidFill>
                  <a:srgbClr val="212121"/>
                </a:solidFill>
                <a:latin typeface="Arial"/>
                <a:cs typeface="Arial"/>
              </a:rPr>
              <a:t> </a:t>
            </a:r>
            <a:r>
              <a:rPr sz="1550" dirty="0">
                <a:solidFill>
                  <a:srgbClr val="212121"/>
                </a:solidFill>
                <a:latin typeface="Arial"/>
                <a:cs typeface="Arial"/>
              </a:rPr>
              <a:t>and</a:t>
            </a:r>
            <a:r>
              <a:rPr sz="1550" spc="45" dirty="0">
                <a:solidFill>
                  <a:srgbClr val="212121"/>
                </a:solidFill>
                <a:latin typeface="Arial"/>
                <a:cs typeface="Arial"/>
              </a:rPr>
              <a:t> </a:t>
            </a:r>
            <a:r>
              <a:rPr sz="1550" dirty="0">
                <a:solidFill>
                  <a:srgbClr val="212121"/>
                </a:solidFill>
                <a:latin typeface="Arial"/>
                <a:cs typeface="Arial"/>
              </a:rPr>
              <a:t>Master</a:t>
            </a:r>
            <a:r>
              <a:rPr sz="1550" spc="100" dirty="0">
                <a:solidFill>
                  <a:srgbClr val="212121"/>
                </a:solidFill>
                <a:latin typeface="Arial"/>
                <a:cs typeface="Arial"/>
              </a:rPr>
              <a:t> </a:t>
            </a:r>
            <a:r>
              <a:rPr sz="1550" dirty="0">
                <a:solidFill>
                  <a:srgbClr val="212121"/>
                </a:solidFill>
                <a:latin typeface="Arial"/>
                <a:cs typeface="Arial"/>
              </a:rPr>
              <a:t>Plan</a:t>
            </a:r>
            <a:r>
              <a:rPr sz="1550" spc="130" dirty="0">
                <a:solidFill>
                  <a:srgbClr val="212121"/>
                </a:solidFill>
                <a:latin typeface="Arial"/>
                <a:cs typeface="Arial"/>
              </a:rPr>
              <a:t> </a:t>
            </a:r>
            <a:r>
              <a:rPr sz="1550" dirty="0">
                <a:solidFill>
                  <a:srgbClr val="212121"/>
                </a:solidFill>
                <a:latin typeface="Arial"/>
                <a:cs typeface="Arial"/>
              </a:rPr>
              <a:t>for</a:t>
            </a:r>
            <a:r>
              <a:rPr sz="1550" spc="100" dirty="0">
                <a:solidFill>
                  <a:srgbClr val="212121"/>
                </a:solidFill>
                <a:latin typeface="Arial"/>
                <a:cs typeface="Arial"/>
              </a:rPr>
              <a:t> </a:t>
            </a:r>
            <a:r>
              <a:rPr sz="1550" dirty="0">
                <a:solidFill>
                  <a:srgbClr val="212121"/>
                </a:solidFill>
                <a:latin typeface="Arial"/>
                <a:cs typeface="Arial"/>
              </a:rPr>
              <a:t>the</a:t>
            </a:r>
            <a:r>
              <a:rPr sz="1550" spc="130" dirty="0">
                <a:solidFill>
                  <a:srgbClr val="212121"/>
                </a:solidFill>
                <a:latin typeface="Arial"/>
                <a:cs typeface="Arial"/>
              </a:rPr>
              <a:t> </a:t>
            </a:r>
            <a:r>
              <a:rPr sz="1550" dirty="0">
                <a:solidFill>
                  <a:srgbClr val="212121"/>
                </a:solidFill>
                <a:latin typeface="Arial"/>
                <a:cs typeface="Arial"/>
              </a:rPr>
              <a:t>Charles</a:t>
            </a:r>
            <a:r>
              <a:rPr sz="1550" spc="60" dirty="0">
                <a:solidFill>
                  <a:srgbClr val="212121"/>
                </a:solidFill>
                <a:latin typeface="Arial"/>
                <a:cs typeface="Arial"/>
              </a:rPr>
              <a:t> </a:t>
            </a:r>
            <a:r>
              <a:rPr sz="1550" dirty="0">
                <a:solidFill>
                  <a:srgbClr val="212121"/>
                </a:solidFill>
                <a:latin typeface="Arial"/>
                <a:cs typeface="Arial"/>
              </a:rPr>
              <a:t>River</a:t>
            </a:r>
            <a:r>
              <a:rPr sz="1550" spc="100" dirty="0">
                <a:solidFill>
                  <a:srgbClr val="212121"/>
                </a:solidFill>
                <a:latin typeface="Arial"/>
                <a:cs typeface="Arial"/>
              </a:rPr>
              <a:t> </a:t>
            </a:r>
            <a:r>
              <a:rPr sz="1550" dirty="0">
                <a:solidFill>
                  <a:srgbClr val="212121"/>
                </a:solidFill>
                <a:latin typeface="Arial"/>
                <a:cs typeface="Arial"/>
              </a:rPr>
              <a:t>Basin.</a:t>
            </a:r>
            <a:r>
              <a:rPr sz="1550" spc="114" dirty="0">
                <a:solidFill>
                  <a:srgbClr val="212121"/>
                </a:solidFill>
                <a:latin typeface="Arial"/>
                <a:cs typeface="Arial"/>
              </a:rPr>
              <a:t> </a:t>
            </a:r>
            <a:r>
              <a:rPr sz="1550" dirty="0">
                <a:solidFill>
                  <a:srgbClr val="212121"/>
                </a:solidFill>
                <a:latin typeface="Arial"/>
                <a:cs typeface="Arial"/>
              </a:rPr>
              <a:t>Plant</a:t>
            </a:r>
            <a:r>
              <a:rPr sz="1550" spc="114" dirty="0">
                <a:solidFill>
                  <a:srgbClr val="212121"/>
                </a:solidFill>
                <a:latin typeface="Arial"/>
                <a:cs typeface="Arial"/>
              </a:rPr>
              <a:t> </a:t>
            </a:r>
            <a:r>
              <a:rPr sz="1550" dirty="0">
                <a:solidFill>
                  <a:srgbClr val="212121"/>
                </a:solidFill>
                <a:latin typeface="Arial"/>
                <a:cs typeface="Arial"/>
              </a:rPr>
              <a:t>native</a:t>
            </a:r>
            <a:r>
              <a:rPr sz="1550" spc="40" dirty="0">
                <a:solidFill>
                  <a:srgbClr val="212121"/>
                </a:solidFill>
                <a:latin typeface="Arial"/>
                <a:cs typeface="Arial"/>
              </a:rPr>
              <a:t> </a:t>
            </a:r>
            <a:r>
              <a:rPr sz="1550" spc="-10" dirty="0">
                <a:solidFill>
                  <a:srgbClr val="212121"/>
                </a:solidFill>
                <a:latin typeface="Arial"/>
                <a:cs typeface="Arial"/>
              </a:rPr>
              <a:t>shrubs </a:t>
            </a:r>
            <a:r>
              <a:rPr sz="1550" dirty="0">
                <a:solidFill>
                  <a:srgbClr val="212121"/>
                </a:solidFill>
                <a:latin typeface="Arial"/>
                <a:cs typeface="Arial"/>
              </a:rPr>
              <a:t>and</a:t>
            </a:r>
            <a:r>
              <a:rPr sz="1550" spc="105" dirty="0">
                <a:solidFill>
                  <a:srgbClr val="212121"/>
                </a:solidFill>
                <a:latin typeface="Arial"/>
                <a:cs typeface="Arial"/>
              </a:rPr>
              <a:t> </a:t>
            </a:r>
            <a:r>
              <a:rPr sz="1550" dirty="0">
                <a:solidFill>
                  <a:srgbClr val="212121"/>
                </a:solidFill>
                <a:latin typeface="Arial"/>
                <a:cs typeface="Arial"/>
              </a:rPr>
              <a:t>perennials</a:t>
            </a:r>
            <a:r>
              <a:rPr sz="1550" spc="120" dirty="0">
                <a:solidFill>
                  <a:srgbClr val="212121"/>
                </a:solidFill>
                <a:latin typeface="Arial"/>
                <a:cs typeface="Arial"/>
              </a:rPr>
              <a:t> </a:t>
            </a:r>
            <a:r>
              <a:rPr sz="1550" dirty="0">
                <a:solidFill>
                  <a:srgbClr val="212121"/>
                </a:solidFill>
                <a:latin typeface="Arial"/>
                <a:cs typeface="Arial"/>
              </a:rPr>
              <a:t>on</a:t>
            </a:r>
            <a:r>
              <a:rPr sz="1550" spc="20" dirty="0">
                <a:solidFill>
                  <a:srgbClr val="212121"/>
                </a:solidFill>
                <a:latin typeface="Arial"/>
                <a:cs typeface="Arial"/>
              </a:rPr>
              <a:t> </a:t>
            </a:r>
            <a:r>
              <a:rPr sz="1550" dirty="0">
                <a:solidFill>
                  <a:srgbClr val="212121"/>
                </a:solidFill>
                <a:latin typeface="Arial"/>
                <a:cs typeface="Arial"/>
              </a:rPr>
              <a:t>the</a:t>
            </a:r>
            <a:r>
              <a:rPr sz="1550" spc="105" dirty="0">
                <a:solidFill>
                  <a:srgbClr val="212121"/>
                </a:solidFill>
                <a:latin typeface="Arial"/>
                <a:cs typeface="Arial"/>
              </a:rPr>
              <a:t> </a:t>
            </a:r>
            <a:r>
              <a:rPr sz="1550" spc="-10" dirty="0">
                <a:solidFill>
                  <a:srgbClr val="212121"/>
                </a:solidFill>
                <a:latin typeface="Arial"/>
                <a:cs typeface="Arial"/>
              </a:rPr>
              <a:t>riverbank.</a:t>
            </a:r>
            <a:endParaRPr sz="1550" dirty="0">
              <a:latin typeface="Arial"/>
              <a:cs typeface="Arial"/>
            </a:endParaRPr>
          </a:p>
        </p:txBody>
      </p:sp>
      <p:sp>
        <p:nvSpPr>
          <p:cNvPr id="6" name="object 6"/>
          <p:cNvSpPr txBox="1"/>
          <p:nvPr/>
        </p:nvSpPr>
        <p:spPr>
          <a:xfrm>
            <a:off x="1294447" y="5886393"/>
            <a:ext cx="1735455" cy="266065"/>
          </a:xfrm>
          <a:prstGeom prst="rect">
            <a:avLst/>
          </a:prstGeom>
        </p:spPr>
        <p:txBody>
          <a:bodyPr vert="horz" wrap="square" lIns="0" tIns="15875" rIns="0" bIns="0" rtlCol="0">
            <a:spAutoFit/>
          </a:bodyPr>
          <a:lstStyle/>
          <a:p>
            <a:pPr marL="12700">
              <a:lnSpc>
                <a:spcPct val="100000"/>
              </a:lnSpc>
              <a:spcBef>
                <a:spcPts val="125"/>
              </a:spcBef>
            </a:pPr>
            <a:r>
              <a:rPr sz="1550" dirty="0">
                <a:solidFill>
                  <a:srgbClr val="212121"/>
                </a:solidFill>
                <a:latin typeface="Arial"/>
                <a:cs typeface="Arial"/>
              </a:rPr>
              <a:t>London</a:t>
            </a:r>
            <a:r>
              <a:rPr sz="1550" spc="125" dirty="0">
                <a:solidFill>
                  <a:srgbClr val="212121"/>
                </a:solidFill>
                <a:latin typeface="Arial"/>
                <a:cs typeface="Arial"/>
              </a:rPr>
              <a:t> </a:t>
            </a:r>
            <a:r>
              <a:rPr sz="1550" dirty="0">
                <a:solidFill>
                  <a:srgbClr val="212121"/>
                </a:solidFill>
                <a:latin typeface="Arial"/>
                <a:cs typeface="Arial"/>
              </a:rPr>
              <a:t>Plane</a:t>
            </a:r>
            <a:r>
              <a:rPr sz="1550" spc="45" dirty="0">
                <a:solidFill>
                  <a:srgbClr val="212121"/>
                </a:solidFill>
                <a:latin typeface="Arial"/>
                <a:cs typeface="Arial"/>
              </a:rPr>
              <a:t> </a:t>
            </a:r>
            <a:r>
              <a:rPr sz="1550" spc="-20" dirty="0">
                <a:solidFill>
                  <a:srgbClr val="212121"/>
                </a:solidFill>
                <a:latin typeface="Arial"/>
                <a:cs typeface="Arial"/>
              </a:rPr>
              <a:t>Tree</a:t>
            </a:r>
            <a:endParaRPr sz="1550" dirty="0">
              <a:latin typeface="Arial"/>
              <a:cs typeface="Arial"/>
            </a:endParaRPr>
          </a:p>
        </p:txBody>
      </p:sp>
      <p:pic>
        <p:nvPicPr>
          <p:cNvPr id="4" name="object 4" descr="Photo showing an example of a healthy London Plane Tree as part of the planting palette for the project. "/>
          <p:cNvPicPr/>
          <p:nvPr/>
        </p:nvPicPr>
        <p:blipFill>
          <a:blip r:embed="rId2" cstate="print"/>
          <a:stretch>
            <a:fillRect/>
          </a:stretch>
        </p:blipFill>
        <p:spPr>
          <a:xfrm>
            <a:off x="990600" y="2857500"/>
            <a:ext cx="2212848" cy="2828925"/>
          </a:xfrm>
          <a:prstGeom prst="rect">
            <a:avLst/>
          </a:prstGeom>
        </p:spPr>
      </p:pic>
      <p:sp>
        <p:nvSpPr>
          <p:cNvPr id="7" name="object 7"/>
          <p:cNvSpPr txBox="1"/>
          <p:nvPr/>
        </p:nvSpPr>
        <p:spPr>
          <a:xfrm>
            <a:off x="4031932" y="5879176"/>
            <a:ext cx="1080135" cy="266065"/>
          </a:xfrm>
          <a:prstGeom prst="rect">
            <a:avLst/>
          </a:prstGeom>
        </p:spPr>
        <p:txBody>
          <a:bodyPr vert="horz" wrap="square" lIns="0" tIns="15875" rIns="0" bIns="0" rtlCol="0">
            <a:spAutoFit/>
          </a:bodyPr>
          <a:lstStyle/>
          <a:p>
            <a:pPr marL="12700">
              <a:lnSpc>
                <a:spcPct val="100000"/>
              </a:lnSpc>
              <a:spcBef>
                <a:spcPts val="125"/>
              </a:spcBef>
            </a:pPr>
            <a:r>
              <a:rPr sz="1550" spc="-10" dirty="0">
                <a:solidFill>
                  <a:srgbClr val="212121"/>
                </a:solidFill>
                <a:latin typeface="Century Gothic"/>
                <a:cs typeface="Century Gothic"/>
              </a:rPr>
              <a:t>Sweetgum</a:t>
            </a:r>
            <a:endParaRPr sz="1550" dirty="0">
              <a:latin typeface="Century Gothic"/>
              <a:cs typeface="Century Gothic"/>
            </a:endParaRPr>
          </a:p>
        </p:txBody>
      </p:sp>
      <p:pic>
        <p:nvPicPr>
          <p:cNvPr id="10" name="object 10" descr="Photo showing an example of a healthy Sweetgum Tree with bright orange leaves during Fall Foliage as part of the planting palette for the project. "/>
          <p:cNvPicPr/>
          <p:nvPr/>
        </p:nvPicPr>
        <p:blipFill>
          <a:blip r:embed="rId3" cstate="print"/>
          <a:stretch>
            <a:fillRect/>
          </a:stretch>
        </p:blipFill>
        <p:spPr>
          <a:xfrm>
            <a:off x="3467100" y="2865783"/>
            <a:ext cx="2209800" cy="2820642"/>
          </a:xfrm>
          <a:prstGeom prst="rect">
            <a:avLst/>
          </a:prstGeom>
        </p:spPr>
      </p:pic>
      <p:sp>
        <p:nvSpPr>
          <p:cNvPr id="8" name="object 8"/>
          <p:cNvSpPr txBox="1"/>
          <p:nvPr/>
        </p:nvSpPr>
        <p:spPr>
          <a:xfrm>
            <a:off x="6629400" y="5889956"/>
            <a:ext cx="917575" cy="266065"/>
          </a:xfrm>
          <a:prstGeom prst="rect">
            <a:avLst/>
          </a:prstGeom>
        </p:spPr>
        <p:txBody>
          <a:bodyPr vert="horz" wrap="square" lIns="0" tIns="15875" rIns="0" bIns="0" rtlCol="0">
            <a:spAutoFit/>
          </a:bodyPr>
          <a:lstStyle/>
          <a:p>
            <a:pPr marL="12700">
              <a:lnSpc>
                <a:spcPct val="100000"/>
              </a:lnSpc>
              <a:spcBef>
                <a:spcPts val="125"/>
              </a:spcBef>
            </a:pPr>
            <a:r>
              <a:rPr sz="1550" dirty="0">
                <a:solidFill>
                  <a:srgbClr val="212121"/>
                </a:solidFill>
                <a:latin typeface="Arial"/>
                <a:cs typeface="Arial"/>
              </a:rPr>
              <a:t>Tulip</a:t>
            </a:r>
            <a:r>
              <a:rPr sz="1550" spc="-20" dirty="0">
                <a:solidFill>
                  <a:srgbClr val="212121"/>
                </a:solidFill>
                <a:latin typeface="Arial"/>
                <a:cs typeface="Arial"/>
              </a:rPr>
              <a:t> Tree</a:t>
            </a:r>
            <a:endParaRPr sz="1550" dirty="0">
              <a:latin typeface="Arial"/>
              <a:cs typeface="Arial"/>
            </a:endParaRPr>
          </a:p>
        </p:txBody>
      </p:sp>
      <p:pic>
        <p:nvPicPr>
          <p:cNvPr id="5" name="object 5" descr="Photo showing an example of a healthy Tulip Tree as part of the planting palette for the project. "/>
          <p:cNvPicPr/>
          <p:nvPr/>
        </p:nvPicPr>
        <p:blipFill>
          <a:blip r:embed="rId4" cstate="print"/>
          <a:stretch>
            <a:fillRect/>
          </a:stretch>
        </p:blipFill>
        <p:spPr>
          <a:xfrm>
            <a:off x="5940552" y="2857499"/>
            <a:ext cx="2212848" cy="28289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idx="4294967295"/>
          </p:nvPr>
        </p:nvSpPr>
        <p:spPr>
          <a:xfrm>
            <a:off x="3507076" y="685800"/>
            <a:ext cx="2163026" cy="475130"/>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3000" b="0" i="0" u="none" strike="noStrike" kern="0" cap="none" spc="-25" normalizeH="0" baseline="0" noProof="0" dirty="0">
                <a:ln>
                  <a:noFill/>
                </a:ln>
                <a:solidFill>
                  <a:srgbClr val="EC6F00"/>
                </a:solidFill>
                <a:effectLst/>
                <a:uLnTx/>
                <a:uFillTx/>
                <a:latin typeface="Century Gothic"/>
                <a:cs typeface="Century Gothic"/>
              </a:rPr>
              <a:t>QUESTIONS</a:t>
            </a:r>
            <a:endParaRPr kumimoji="0" lang="en-US" sz="3000" b="0" i="0" u="none" strike="noStrike" kern="0" cap="none" spc="0" normalizeH="0" baseline="0" noProof="0" dirty="0">
              <a:ln>
                <a:noFill/>
              </a:ln>
              <a:solidFill>
                <a:sysClr val="windowText" lastClr="000000"/>
              </a:solidFill>
              <a:effectLst/>
              <a:uLnTx/>
              <a:uFillTx/>
              <a:latin typeface="Century Gothic"/>
              <a:cs typeface="Century Gothic"/>
            </a:endParaRPr>
          </a:p>
        </p:txBody>
      </p:sp>
      <p:pic>
        <p:nvPicPr>
          <p:cNvPr id="5" name="object 5" descr="Map showing project limits for Memorial Drive reconstruction between Eliot Bridge and Anderson Memorial Bridge in Cambridge.  Key landmarks such as Mount Auburn Hospital, Cambridge Boat Club, JFK Memorial Park, and Harvard Kennedy School are labeled, with project boundaries marked by an orange line along Charles River."/>
          <p:cNvPicPr/>
          <p:nvPr/>
        </p:nvPicPr>
        <p:blipFill>
          <a:blip r:embed="rId2" cstate="print"/>
          <a:stretch>
            <a:fillRect/>
          </a:stretch>
        </p:blipFill>
        <p:spPr>
          <a:xfrm>
            <a:off x="1264365" y="1524000"/>
            <a:ext cx="6615269" cy="50775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961DDD-6440-1759-4A6B-A07EB4396291}"/>
              </a:ext>
            </a:extLst>
          </p:cNvPr>
          <p:cNvSpPr>
            <a:spLocks noGrp="1"/>
          </p:cNvSpPr>
          <p:nvPr>
            <p:ph type="title" idx="4294967295"/>
          </p:nvPr>
        </p:nvSpPr>
        <p:spPr>
          <a:xfrm>
            <a:off x="1096645" y="-423193"/>
            <a:ext cx="6950709" cy="423193"/>
          </a:xfrm>
        </p:spPr>
        <p:txBody>
          <a:bodyPr wrap="square" lIns="0" tIns="0" rIns="0" bIns="0" anchor="b">
            <a:spAutoFit/>
          </a:bodyPr>
          <a:lstStyle/>
          <a:p>
            <a:r>
              <a:rPr lang="en-US" dirty="0"/>
              <a:t>Commonwealth of Massachusetts</a:t>
            </a:r>
          </a:p>
        </p:txBody>
      </p:sp>
      <p:pic>
        <p:nvPicPr>
          <p:cNvPr id="4" name="Picture 3" descr="Commonwealth of Massachusetts &#10;Governor Maura T. Healey&#10;Lieutenant Governor Kimberley Driscoll&#10;Energy and Environmental Secretary Rebecca L. Tepper&#10;Department of Conservation and Recreation Commissioner Nicole LaChapelle">
            <a:extLst>
              <a:ext uri="{FF2B5EF4-FFF2-40B4-BE49-F238E27FC236}">
                <a16:creationId xmlns:a16="http://schemas.microsoft.com/office/drawing/2014/main" id="{9BC4A06F-57D3-008A-EFA6-A820477E3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22675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DE439-218A-829E-F4D2-C9F9CA3CE2A5}"/>
              </a:ext>
            </a:extLst>
          </p:cNvPr>
          <p:cNvSpPr>
            <a:spLocks noGrp="1"/>
          </p:cNvSpPr>
          <p:nvPr>
            <p:ph type="title" idx="4294967295"/>
          </p:nvPr>
        </p:nvSpPr>
        <p:spPr>
          <a:xfrm>
            <a:off x="1096645" y="-423193"/>
            <a:ext cx="6950709" cy="423193"/>
          </a:xfrm>
        </p:spPr>
        <p:txBody>
          <a:bodyPr wrap="square" lIns="0" tIns="0" rIns="0" bIns="0" anchor="b">
            <a:spAutoFit/>
          </a:bodyPr>
          <a:lstStyle/>
          <a:p>
            <a:r>
              <a:rPr lang="en-US" dirty="0"/>
              <a:t>DCR Mission</a:t>
            </a:r>
          </a:p>
        </p:txBody>
      </p:sp>
      <p:pic>
        <p:nvPicPr>
          <p:cNvPr id="3" name="Picture 2" descr="DCR Mission&#10;&#10;To protect, promote and enhance our common wealth of natural, cultural and recreational resources for the well-being of all.">
            <a:extLst>
              <a:ext uri="{FF2B5EF4-FFF2-40B4-BE49-F238E27FC236}">
                <a16:creationId xmlns:a16="http://schemas.microsoft.com/office/drawing/2014/main" id="{87522704-BF90-2EC2-C569-16D76908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1942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4BA4-D04C-1A50-CEAC-2FD7277833F3}"/>
              </a:ext>
            </a:extLst>
          </p:cNvPr>
          <p:cNvSpPr>
            <a:spLocks noGrp="1"/>
          </p:cNvSpPr>
          <p:nvPr>
            <p:ph type="title" idx="4294967295"/>
          </p:nvPr>
        </p:nvSpPr>
        <p:spPr>
          <a:xfrm>
            <a:off x="1096645" y="-423193"/>
            <a:ext cx="6950709" cy="423193"/>
          </a:xfrm>
        </p:spPr>
        <p:txBody>
          <a:bodyPr wrap="square" lIns="0" tIns="0" rIns="0" bIns="0" anchor="b">
            <a:spAutoFit/>
          </a:bodyPr>
          <a:lstStyle/>
          <a:p>
            <a:r>
              <a:rPr lang="en-US" dirty="0"/>
              <a:t>DCR Core Principles</a:t>
            </a:r>
          </a:p>
        </p:txBody>
      </p:sp>
      <p:pic>
        <p:nvPicPr>
          <p:cNvPr id="3" name="Picture 2" descr="Core Principles&#10;&#10;Provide access to a diversity of outdoor recreational experiences and unique landscapes that is equitable, inclusive, and welcoming.&#10;&#10;Conserve lands, water, and forests by integrating science, research, and technical expertise into the management of our natural resources&#10;&#10;Advance climate change mitigation and adaptation efforts by implementing sustainable practices and advancing resiliency across our infrastructure, assets, and resources.&#10;&#10;Support healthy communities by providing places for people to connect with nature and each other.&#10;&#10;Inspire generations of stewards by recognizing and honoring our legacy through partnerships, public, engagement, and education.&#10;">
            <a:extLst>
              <a:ext uri="{FF2B5EF4-FFF2-40B4-BE49-F238E27FC236}">
                <a16:creationId xmlns:a16="http://schemas.microsoft.com/office/drawing/2014/main" id="{07766FA8-7FD2-660F-296D-27968914C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76692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AD87-9014-82D1-A2B4-86207AD8D554}"/>
              </a:ext>
            </a:extLst>
          </p:cNvPr>
          <p:cNvSpPr>
            <a:spLocks noGrp="1"/>
          </p:cNvSpPr>
          <p:nvPr>
            <p:ph type="title" idx="4294967295"/>
          </p:nvPr>
        </p:nvSpPr>
        <p:spPr>
          <a:xfrm>
            <a:off x="1096645" y="-423193"/>
            <a:ext cx="6950709" cy="423193"/>
          </a:xfrm>
        </p:spPr>
        <p:txBody>
          <a:bodyPr wrap="square" lIns="0" tIns="0" rIns="0" bIns="0" anchor="b">
            <a:spAutoFit/>
          </a:bodyPr>
          <a:lstStyle/>
          <a:p>
            <a:r>
              <a:rPr lang="en-US" dirty="0"/>
              <a:t>Meeting Logistics</a:t>
            </a:r>
          </a:p>
        </p:txBody>
      </p:sp>
      <p:pic>
        <p:nvPicPr>
          <p:cNvPr id="3" name="Picture 2" descr="Meeting Logistics&#10;&#10;The project team will give a presentation, then the public can ask questions and provide feedback live during the meeting by:&#10;&#10;Using the Q&amp;A feature, where comments will be sent to the moderator.&#10;&#10;Raising your hand using the 'raise the hand' feature on zoom.  You will be given permissions to unmute and speak.&#10;&#10;Please note that this meeting is being recorded; the recording will be public record.">
            <a:extLst>
              <a:ext uri="{FF2B5EF4-FFF2-40B4-BE49-F238E27FC236}">
                <a16:creationId xmlns:a16="http://schemas.microsoft.com/office/drawing/2014/main" id="{D8D90BF7-A9DE-12A7-45BF-914ED48B9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9375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749800" y="677360"/>
            <a:ext cx="3505835" cy="465640"/>
          </a:xfrm>
          <a:prstGeom prst="rect">
            <a:avLst/>
          </a:prstGeom>
        </p:spPr>
        <p:txBody>
          <a:bodyPr vert="horz" wrap="square" lIns="0" tIns="45085" rIns="0" bIns="0" rtlCol="0">
            <a:spAutoFit/>
          </a:bodyPr>
          <a:lstStyle/>
          <a:p>
            <a:pPr marL="12700" marR="5080">
              <a:lnSpc>
                <a:spcPct val="91300"/>
              </a:lnSpc>
              <a:spcBef>
                <a:spcPts val="355"/>
              </a:spcBef>
            </a:pPr>
            <a:r>
              <a:rPr lang="en-US" sz="3000" dirty="0"/>
              <a:t>Agenda Items</a:t>
            </a:r>
            <a:endParaRPr sz="3000" dirty="0"/>
          </a:p>
        </p:txBody>
      </p:sp>
      <p:sp>
        <p:nvSpPr>
          <p:cNvPr id="6" name="object 6"/>
          <p:cNvSpPr txBox="1"/>
          <p:nvPr/>
        </p:nvSpPr>
        <p:spPr>
          <a:xfrm>
            <a:off x="4535424" y="1524000"/>
            <a:ext cx="3492500" cy="1045799"/>
          </a:xfrm>
          <a:prstGeom prst="rect">
            <a:avLst/>
          </a:prstGeom>
        </p:spPr>
        <p:txBody>
          <a:bodyPr vert="horz" wrap="square" lIns="0" tIns="60325" rIns="0" bIns="0" rtlCol="0">
            <a:spAutoFit/>
          </a:bodyPr>
          <a:lstStyle/>
          <a:p>
            <a:pPr marL="285750" indent="-285750">
              <a:lnSpc>
                <a:spcPct val="90000"/>
              </a:lnSpc>
              <a:spcAft>
                <a:spcPts val="600"/>
              </a:spcAft>
              <a:buFont typeface="Arial" panose="020B0604020202020204" pitchFamily="34" charset="0"/>
              <a:buChar char="•"/>
            </a:pPr>
            <a:r>
              <a:rPr lang="en-US" sz="2000" dirty="0"/>
              <a:t>Riverbend Park Closure</a:t>
            </a:r>
          </a:p>
          <a:p>
            <a:pPr marL="285750" indent="-285750">
              <a:lnSpc>
                <a:spcPct val="90000"/>
              </a:lnSpc>
              <a:spcAft>
                <a:spcPts val="600"/>
              </a:spcAft>
              <a:buFont typeface="Arial" panose="020B0604020202020204" pitchFamily="34" charset="0"/>
              <a:buChar char="•"/>
            </a:pPr>
            <a:r>
              <a:rPr lang="en-US" sz="2000" dirty="0"/>
              <a:t>Trees: Construction Update</a:t>
            </a:r>
          </a:p>
          <a:p>
            <a:pPr marL="285750" indent="-285750">
              <a:lnSpc>
                <a:spcPct val="90000"/>
              </a:lnSpc>
              <a:spcAft>
                <a:spcPts val="600"/>
              </a:spcAft>
              <a:buFont typeface="Arial" panose="020B0604020202020204" pitchFamily="34" charset="0"/>
              <a:buChar char="•"/>
            </a:pPr>
            <a:r>
              <a:rPr lang="en-US" sz="2000" dirty="0"/>
              <a:t>Questions and Comments</a:t>
            </a:r>
          </a:p>
        </p:txBody>
      </p:sp>
      <p:pic>
        <p:nvPicPr>
          <p:cNvPr id="9" name="Picture 8" descr="Photo looking west between Memorial Drive and the Pat Sekler Tot Lot showing an existing London Plane Tree with tree protection fencing and trunk protection cladding, including orange and white striped traffic cones and channelizing poles. The residential building at #1010 Memorial Drive is in the background.">
            <a:extLst>
              <a:ext uri="{FF2B5EF4-FFF2-40B4-BE49-F238E27FC236}">
                <a16:creationId xmlns:a16="http://schemas.microsoft.com/office/drawing/2014/main" id="{AD620471-8712-5399-BC39-16D2B6872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85584"/>
            <a:ext cx="3276600" cy="2844800"/>
          </a:xfrm>
          <a:prstGeom prst="rect">
            <a:avLst/>
          </a:prstGeom>
        </p:spPr>
      </p:pic>
      <p:pic>
        <p:nvPicPr>
          <p:cNvPr id="11" name="Picture 10" descr="Photo looking west adjacent to the north side of Memorial Drive showing an exposed gravel subbase along the north side sidewalk. The residential building at #1010 Mount Auburn Street and existing trees with tree protection fencing and trunk protection cladding, including orange and white striped traffic cones and barrels, are in the background.">
            <a:extLst>
              <a:ext uri="{FF2B5EF4-FFF2-40B4-BE49-F238E27FC236}">
                <a16:creationId xmlns:a16="http://schemas.microsoft.com/office/drawing/2014/main" id="{149E2EF5-1EEE-4F93-1FEE-8342B4FE3728}"/>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42" y="3255009"/>
            <a:ext cx="2215515" cy="2954020"/>
          </a:xfrm>
          <a:prstGeom prst="rect">
            <a:avLst/>
          </a:prstGeom>
        </p:spPr>
      </p:pic>
      <p:pic>
        <p:nvPicPr>
          <p:cNvPr id="13" name="Picture 12" descr="Photo showing an existing tree with tree protection fencing, including orange and white striped traffic cones and channelizing poles, in Riverbend Park. The entrance to the Pat Sekler Tot Lot, Mount Auburn Street and residential homes are in the background.">
            <a:extLst>
              <a:ext uri="{FF2B5EF4-FFF2-40B4-BE49-F238E27FC236}">
                <a16:creationId xmlns:a16="http://schemas.microsoft.com/office/drawing/2014/main" id="{27931EE9-AAEF-80F2-E69F-852C83647B95}"/>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856" y="3255010"/>
            <a:ext cx="2215515" cy="2954019"/>
          </a:xfrm>
          <a:prstGeom prst="rect">
            <a:avLst/>
          </a:prstGeom>
        </p:spPr>
      </p:pic>
      <p:pic>
        <p:nvPicPr>
          <p:cNvPr id="17" name="Picture 16" descr="Photo showing existing trees with tree protection fencing, including orange and white striped traffic cones and channelizing poles adjacent to excavated north side sidewalk, in Riverbend Park. The entrance to the Pat Sekler Tot Lot and the residential building at #1010 Mount Auburn Street are in the background.">
            <a:extLst>
              <a:ext uri="{FF2B5EF4-FFF2-40B4-BE49-F238E27FC236}">
                <a16:creationId xmlns:a16="http://schemas.microsoft.com/office/drawing/2014/main" id="{48741DDB-3289-BBC6-4763-E5EAB64118EE}"/>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4371" y="3254020"/>
            <a:ext cx="2215516" cy="2955009"/>
          </a:xfrm>
          <a:prstGeom prst="rect">
            <a:avLst/>
          </a:prstGeom>
        </p:spPr>
      </p:pic>
      <p:sp>
        <p:nvSpPr>
          <p:cNvPr id="7" name="object 7">
            <a:extLst>
              <a:ext uri="{C183D7F6-B498-43B3-948B-1728B52AA6E4}">
                <adec:decorative xmlns:adec="http://schemas.microsoft.com/office/drawing/2017/decorative" val="1"/>
              </a:ext>
            </a:extLst>
          </p:cNvPr>
          <p:cNvSpPr txBox="1"/>
          <p:nvPr/>
        </p:nvSpPr>
        <p:spPr>
          <a:xfrm>
            <a:off x="2826785" y="6299071"/>
            <a:ext cx="3856990" cy="273345"/>
          </a:xfrm>
          <a:prstGeom prst="rect">
            <a:avLst/>
          </a:prstGeom>
        </p:spPr>
        <p:txBody>
          <a:bodyPr vert="horz" wrap="square" lIns="0" tIns="10795" rIns="0" bIns="0" rtlCol="0">
            <a:spAutoFit/>
          </a:bodyPr>
          <a:lstStyle/>
          <a:p>
            <a:pPr marL="12700" marR="5080">
              <a:lnSpc>
                <a:spcPct val="100800"/>
              </a:lnSpc>
              <a:spcBef>
                <a:spcPts val="85"/>
              </a:spcBef>
            </a:pPr>
            <a:r>
              <a:rPr sz="1800" dirty="0">
                <a:solidFill>
                  <a:schemeClr val="tx1"/>
                </a:solidFill>
                <a:latin typeface="Arial"/>
                <a:cs typeface="Arial"/>
              </a:rPr>
              <a:t>Memorial</a:t>
            </a:r>
            <a:r>
              <a:rPr sz="1800" spc="-70" dirty="0">
                <a:solidFill>
                  <a:schemeClr val="tx1"/>
                </a:solidFill>
                <a:latin typeface="Arial"/>
                <a:cs typeface="Arial"/>
              </a:rPr>
              <a:t> </a:t>
            </a:r>
            <a:r>
              <a:rPr sz="1800" spc="-10" dirty="0">
                <a:solidFill>
                  <a:schemeClr val="tx1"/>
                </a:solidFill>
                <a:latin typeface="Arial"/>
                <a:cs typeface="Arial"/>
              </a:rPr>
              <a:t>Drive, </a:t>
            </a:r>
            <a:r>
              <a:rPr sz="1800" dirty="0">
                <a:solidFill>
                  <a:schemeClr val="tx1"/>
                </a:solidFill>
                <a:latin typeface="Arial"/>
                <a:cs typeface="Arial"/>
              </a:rPr>
              <a:t>Cambridge,</a:t>
            </a:r>
            <a:r>
              <a:rPr sz="1800" spc="-30" dirty="0">
                <a:solidFill>
                  <a:schemeClr val="tx1"/>
                </a:solidFill>
                <a:latin typeface="Arial"/>
                <a:cs typeface="Arial"/>
              </a:rPr>
              <a:t> </a:t>
            </a:r>
            <a:r>
              <a:rPr sz="1800" spc="-25" dirty="0">
                <a:solidFill>
                  <a:schemeClr val="tx1"/>
                </a:solidFill>
                <a:latin typeface="Arial"/>
                <a:cs typeface="Arial"/>
              </a:rPr>
              <a:t>MA</a:t>
            </a:r>
            <a:endParaRPr sz="1800" dirty="0">
              <a:solidFill>
                <a:schemeClr val="tx1"/>
              </a:solidFill>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9BF56-00ED-26C8-1EBF-E95220C266CC}"/>
              </a:ext>
            </a:extLst>
          </p:cNvPr>
          <p:cNvSpPr>
            <a:spLocks noGrp="1"/>
          </p:cNvSpPr>
          <p:nvPr>
            <p:ph type="title" idx="4294967295"/>
          </p:nvPr>
        </p:nvSpPr>
        <p:spPr>
          <a:xfrm>
            <a:off x="1462881" y="533400"/>
            <a:ext cx="6218237" cy="422275"/>
          </a:xfrm>
        </p:spPr>
        <p:txBody>
          <a:bodyPr/>
          <a:lstStyle/>
          <a:p>
            <a:pPr algn="ctr"/>
            <a:r>
              <a:rPr lang="en-US" dirty="0"/>
              <a:t>Riverbend Park Closure Limits</a:t>
            </a:r>
          </a:p>
        </p:txBody>
      </p:sp>
      <p:pic>
        <p:nvPicPr>
          <p:cNvPr id="8" name="Picture 7" descr="Aerial map showing Riverbend Park with highlighted closure areas along Memorial Drive from Gerry's Landing Road to JFK Street, while the section from JFK Street to Western Avenue remains open. Labels and arrows indicate specific closure boundaries and open park sections within an urban setting.">
            <a:extLst>
              <a:ext uri="{FF2B5EF4-FFF2-40B4-BE49-F238E27FC236}">
                <a16:creationId xmlns:a16="http://schemas.microsoft.com/office/drawing/2014/main" id="{78AF6967-723F-A4BD-50CC-D00502C530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493" y="1524000"/>
            <a:ext cx="6647329" cy="5136573"/>
          </a:xfrm>
          <a:prstGeom prst="rect">
            <a:avLst/>
          </a:prstGeom>
        </p:spPr>
      </p:pic>
    </p:spTree>
    <p:extLst>
      <p:ext uri="{BB962C8B-B14F-4D97-AF65-F5344CB8AC3E}">
        <p14:creationId xmlns:p14="http://schemas.microsoft.com/office/powerpoint/2010/main" val="202255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7FD1-2FE3-01E9-DFD5-93265A315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4E71B-9B11-5F47-4894-BE3C630A7D82}"/>
              </a:ext>
            </a:extLst>
          </p:cNvPr>
          <p:cNvSpPr>
            <a:spLocks noGrp="1"/>
          </p:cNvSpPr>
          <p:nvPr>
            <p:ph type="title" idx="4294967295"/>
          </p:nvPr>
        </p:nvSpPr>
        <p:spPr>
          <a:xfrm>
            <a:off x="1462881" y="568075"/>
            <a:ext cx="6218237" cy="638175"/>
          </a:xfrm>
        </p:spPr>
        <p:txBody>
          <a:bodyPr/>
          <a:lstStyle/>
          <a:p>
            <a:pPr algn="ctr"/>
            <a:r>
              <a:rPr lang="en-US" dirty="0"/>
              <a:t>Riverbend Park – West End Closure</a:t>
            </a:r>
            <a:br>
              <a:rPr lang="en-US" dirty="0"/>
            </a:br>
            <a:r>
              <a:rPr lang="en-US" sz="1400" dirty="0"/>
              <a:t>Gerrys Landing Road to JFK Street</a:t>
            </a:r>
            <a:endParaRPr lang="en-US" dirty="0"/>
          </a:p>
        </p:txBody>
      </p:sp>
      <p:sp>
        <p:nvSpPr>
          <p:cNvPr id="3" name="Text Placeholder 2">
            <a:extLst>
              <a:ext uri="{FF2B5EF4-FFF2-40B4-BE49-F238E27FC236}">
                <a16:creationId xmlns:a16="http://schemas.microsoft.com/office/drawing/2014/main" id="{D2C7E416-DF02-6D85-2BE1-8F8F7C5946CA}"/>
              </a:ext>
            </a:extLst>
          </p:cNvPr>
          <p:cNvSpPr>
            <a:spLocks noGrp="1"/>
          </p:cNvSpPr>
          <p:nvPr>
            <p:ph type="body" idx="4294967295"/>
          </p:nvPr>
        </p:nvSpPr>
        <p:spPr>
          <a:xfrm>
            <a:off x="698938" y="1600617"/>
            <a:ext cx="5105400" cy="2800350"/>
          </a:xfrm>
        </p:spPr>
        <p:txBody>
          <a:bodyPr/>
          <a:lstStyle/>
          <a:p>
            <a:pPr marL="171450" indent="-171450">
              <a:spcAft>
                <a:spcPts val="1200"/>
              </a:spcAft>
              <a:buFont typeface="Wingdings" panose="05000000000000000000" pitchFamily="2" charset="2"/>
              <a:buChar char="§"/>
            </a:pPr>
            <a:r>
              <a:rPr lang="en-US" sz="1600" dirty="0">
                <a:solidFill>
                  <a:schemeClr val="tx1"/>
                </a:solidFill>
              </a:rPr>
              <a:t>ONGOING AND UPCOMING CONSTRUCTION ACTIVITIES RESTRICT PUBLIC ACCESS</a:t>
            </a:r>
          </a:p>
          <a:p>
            <a:pPr marL="171450" indent="-171450">
              <a:spcAft>
                <a:spcPts val="1200"/>
              </a:spcAft>
              <a:buFont typeface="Wingdings" panose="05000000000000000000" pitchFamily="2" charset="2"/>
              <a:buChar char="§"/>
            </a:pPr>
            <a:r>
              <a:rPr lang="en-US" sz="1600" dirty="0">
                <a:solidFill>
                  <a:schemeClr val="tx1"/>
                </a:solidFill>
              </a:rPr>
              <a:t>REQUIRED SAFETY BARRIERS WILL RESTRICT ACCESS TO PARKLAND AND TRAVEL LANES</a:t>
            </a:r>
          </a:p>
          <a:p>
            <a:pPr marL="171450" indent="-171450">
              <a:spcAft>
                <a:spcPts val="1200"/>
              </a:spcAft>
              <a:buFont typeface="Wingdings" panose="05000000000000000000" pitchFamily="2" charset="2"/>
              <a:buChar char="§"/>
            </a:pPr>
            <a:r>
              <a:rPr lang="en-US" sz="1600" dirty="0">
                <a:solidFill>
                  <a:schemeClr val="tx1"/>
                </a:solidFill>
              </a:rPr>
              <a:t>CONTRACTOR LIABILITY AND INABILITY TO GUARANTEE SAFE PUBLIC ACCESS</a:t>
            </a:r>
          </a:p>
          <a:p>
            <a:pPr marL="171450" indent="-171450">
              <a:spcAft>
                <a:spcPts val="1200"/>
              </a:spcAft>
              <a:buFont typeface="Wingdings" panose="05000000000000000000" pitchFamily="2" charset="2"/>
              <a:buChar char="§"/>
            </a:pPr>
            <a:r>
              <a:rPr lang="en-US" sz="1600" dirty="0">
                <a:solidFill>
                  <a:schemeClr val="tx1"/>
                </a:solidFill>
              </a:rPr>
              <a:t>221 MOUNT AUBURN STREET DEMOLITION IMPACTING TRAFFIC AND SAFETY</a:t>
            </a:r>
          </a:p>
          <a:p>
            <a:pPr marL="342900" indent="-342900">
              <a:spcAft>
                <a:spcPts val="600"/>
              </a:spcAft>
              <a:buFont typeface="+mj-lt"/>
              <a:buAutoNum type="arabicPeriod"/>
            </a:pPr>
            <a:endParaRPr lang="en-US" sz="1400" dirty="0">
              <a:solidFill>
                <a:schemeClr val="tx1"/>
              </a:solidFill>
            </a:endParaRPr>
          </a:p>
        </p:txBody>
      </p:sp>
      <p:pic>
        <p:nvPicPr>
          <p:cNvPr id="8" name="Picture 7" descr="Photo looking east showing temporary tree protection fencing for an existing London Plane tree and lane closures on Memorial Drive using orange and white barrels.">
            <a:extLst>
              <a:ext uri="{FF2B5EF4-FFF2-40B4-BE49-F238E27FC236}">
                <a16:creationId xmlns:a16="http://schemas.microsoft.com/office/drawing/2014/main" id="{7C1BE8B2-8C71-7CCA-1837-4AF2084A5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58924" y="2098343"/>
            <a:ext cx="1971314" cy="2346628"/>
          </a:xfrm>
          <a:prstGeom prst="rect">
            <a:avLst/>
          </a:prstGeom>
        </p:spPr>
      </p:pic>
      <p:pic>
        <p:nvPicPr>
          <p:cNvPr id="10" name="Picture 9" descr="Photo looking east showing lane closures along Memorial Drive using orange and white striped barrels and workers walking easterly along the Paul Dudley White Trail adjacent to the Charles River. ">
            <a:extLst>
              <a:ext uri="{FF2B5EF4-FFF2-40B4-BE49-F238E27FC236}">
                <a16:creationId xmlns:a16="http://schemas.microsoft.com/office/drawing/2014/main" id="{66DA2435-C61C-4F57-2EB5-FE713E652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43" y="4400967"/>
            <a:ext cx="2371340" cy="1965960"/>
          </a:xfrm>
          <a:prstGeom prst="rect">
            <a:avLst/>
          </a:prstGeom>
        </p:spPr>
      </p:pic>
      <p:pic>
        <p:nvPicPr>
          <p:cNvPr id="6" name="Picture 5" descr="Photo looking west showing two lane closure on Memorial Drive using temporary safety barrier for protection of work zone and demolition of the 221 Mount Auburn Street building in the background.">
            <a:extLst>
              <a:ext uri="{FF2B5EF4-FFF2-40B4-BE49-F238E27FC236}">
                <a16:creationId xmlns:a16="http://schemas.microsoft.com/office/drawing/2014/main" id="{2330DC56-090F-E9B2-4745-5425B4B3F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6996" y="4400967"/>
            <a:ext cx="2350008" cy="1968662"/>
          </a:xfrm>
          <a:prstGeom prst="rect">
            <a:avLst/>
          </a:prstGeom>
        </p:spPr>
      </p:pic>
      <p:pic>
        <p:nvPicPr>
          <p:cNvPr id="7" name="Picture 6" descr="Photo taken near Riverbend Park showing a worker wearing a safety vest standing close to a large excavator positioned to remove existing pavement from the north side sidewalk along Memorial Drive.">
            <a:extLst>
              <a:ext uri="{FF2B5EF4-FFF2-40B4-BE49-F238E27FC236}">
                <a16:creationId xmlns:a16="http://schemas.microsoft.com/office/drawing/2014/main" id="{FA0C8A12-004B-C936-5751-3CF134183B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60250" y="4218056"/>
            <a:ext cx="1968661" cy="2346628"/>
          </a:xfrm>
          <a:prstGeom prst="rect">
            <a:avLst/>
          </a:prstGeom>
        </p:spPr>
      </p:pic>
    </p:spTree>
    <p:extLst>
      <p:ext uri="{BB962C8B-B14F-4D97-AF65-F5344CB8AC3E}">
        <p14:creationId xmlns:p14="http://schemas.microsoft.com/office/powerpoint/2010/main" val="244200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42318-0BCF-F165-DE27-DFEAC8B54B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41A41-4308-35AB-D923-32D4170D340B}"/>
              </a:ext>
            </a:extLst>
          </p:cNvPr>
          <p:cNvSpPr>
            <a:spLocks noGrp="1"/>
          </p:cNvSpPr>
          <p:nvPr>
            <p:ph type="title" idx="4294967295"/>
          </p:nvPr>
        </p:nvSpPr>
        <p:spPr>
          <a:xfrm>
            <a:off x="1462881" y="381000"/>
            <a:ext cx="6218237" cy="1061829"/>
          </a:xfrm>
        </p:spPr>
        <p:txBody>
          <a:bodyPr/>
          <a:lstStyle/>
          <a:p>
            <a:pPr algn="ctr"/>
            <a:r>
              <a:rPr lang="en-US" dirty="0"/>
              <a:t>Riverbend Park – West End Closure (continued)</a:t>
            </a:r>
            <a:br>
              <a:rPr lang="en-US" dirty="0"/>
            </a:br>
            <a:r>
              <a:rPr lang="en-US" sz="1400" dirty="0"/>
              <a:t>Gerrys Landing Road to JFK Street</a:t>
            </a:r>
            <a:endParaRPr lang="en-US" dirty="0"/>
          </a:p>
        </p:txBody>
      </p:sp>
      <p:sp>
        <p:nvSpPr>
          <p:cNvPr id="3" name="Text Placeholder 2">
            <a:extLst>
              <a:ext uri="{FF2B5EF4-FFF2-40B4-BE49-F238E27FC236}">
                <a16:creationId xmlns:a16="http://schemas.microsoft.com/office/drawing/2014/main" id="{90DEFA99-76EE-FBF6-485E-AF65C5DF2E25}"/>
              </a:ext>
            </a:extLst>
          </p:cNvPr>
          <p:cNvSpPr>
            <a:spLocks noGrp="1"/>
          </p:cNvSpPr>
          <p:nvPr>
            <p:ph type="body" idx="4294967295"/>
          </p:nvPr>
        </p:nvSpPr>
        <p:spPr>
          <a:xfrm>
            <a:off x="640080" y="1607718"/>
            <a:ext cx="5181600" cy="2800350"/>
          </a:xfrm>
        </p:spPr>
        <p:txBody>
          <a:bodyPr/>
          <a:lstStyle/>
          <a:p>
            <a:pPr marL="171450" indent="-171450">
              <a:spcAft>
                <a:spcPts val="1200"/>
              </a:spcAft>
              <a:buFont typeface="Arial" panose="020B0604020202020204" pitchFamily="34" charset="0"/>
              <a:buChar char="•"/>
            </a:pPr>
            <a:r>
              <a:rPr lang="en-US" sz="1600" dirty="0">
                <a:solidFill>
                  <a:schemeClr val="tx1"/>
                </a:solidFill>
              </a:rPr>
              <a:t>ADDITIONAL ADJACENT CONSTRUCTION ACTIVITIES (# 980 - # 992 MEMORIAL DRIVE)</a:t>
            </a:r>
          </a:p>
          <a:p>
            <a:pPr marL="171450" indent="-171450">
              <a:spcAft>
                <a:spcPts val="1200"/>
              </a:spcAft>
              <a:buFont typeface="Arial" panose="020B0604020202020204" pitchFamily="34" charset="0"/>
              <a:buChar char="•"/>
            </a:pPr>
            <a:r>
              <a:rPr lang="en-US" sz="1600" dirty="0">
                <a:solidFill>
                  <a:schemeClr val="tx1"/>
                </a:solidFill>
              </a:rPr>
              <a:t>MASSDOT’S ELIOT BRIDGE RECONSTRUCTION FURTHER CONSTRAINS MOVEMENT</a:t>
            </a:r>
          </a:p>
          <a:p>
            <a:pPr marL="171450" indent="-171450">
              <a:spcAft>
                <a:spcPts val="1200"/>
              </a:spcAft>
              <a:buFont typeface="Arial" panose="020B0604020202020204" pitchFamily="34" charset="0"/>
              <a:buChar char="•"/>
            </a:pPr>
            <a:r>
              <a:rPr lang="en-US" sz="1600" dirty="0">
                <a:solidFill>
                  <a:schemeClr val="tx1"/>
                </a:solidFill>
              </a:rPr>
              <a:t>CITY OF CAMBRIDGE PROJECTS CAM 005 AND CAM 007 INSIDE PROJECT LIMITS</a:t>
            </a:r>
          </a:p>
          <a:p>
            <a:pPr marL="171450" indent="-171450">
              <a:spcAft>
                <a:spcPts val="1200"/>
              </a:spcAft>
              <a:buFont typeface="Arial" panose="020B0604020202020204" pitchFamily="34" charset="0"/>
              <a:buChar char="•"/>
            </a:pPr>
            <a:r>
              <a:rPr lang="en-US" sz="1600" dirty="0">
                <a:solidFill>
                  <a:schemeClr val="tx1"/>
                </a:solidFill>
              </a:rPr>
              <a:t>2026 FIFA WORLD CUP WILL BRING SIGNIFICANTLY INCREASED REGIONAL TRAFFIC</a:t>
            </a:r>
          </a:p>
          <a:p>
            <a:pPr marL="342900" indent="-342900">
              <a:spcAft>
                <a:spcPts val="600"/>
              </a:spcAft>
              <a:buFont typeface="+mj-lt"/>
              <a:buAutoNum type="arabicPeriod"/>
            </a:pPr>
            <a:endParaRPr lang="en-US" sz="1400" dirty="0">
              <a:solidFill>
                <a:schemeClr val="tx1"/>
              </a:solidFill>
            </a:endParaRPr>
          </a:p>
        </p:txBody>
      </p:sp>
      <p:pic>
        <p:nvPicPr>
          <p:cNvPr id="7" name="Picture 6" descr="Photo looking east showing a two lane closure of Memorial Drive traffic using orange cones and temporary safety barrier with workers and construction equipment visible in the work zone installing a new manhole in Memorial Drive for the City of Cambridge.   ">
            <a:extLst>
              <a:ext uri="{FF2B5EF4-FFF2-40B4-BE49-F238E27FC236}">
                <a16:creationId xmlns:a16="http://schemas.microsoft.com/office/drawing/2014/main" id="{B2D36CD0-D347-968A-DC6A-44DA42667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097" y="2286000"/>
            <a:ext cx="2319528" cy="1981200"/>
          </a:xfrm>
          <a:prstGeom prst="rect">
            <a:avLst/>
          </a:prstGeom>
        </p:spPr>
      </p:pic>
      <p:pic>
        <p:nvPicPr>
          <p:cNvPr id="14" name="Picture 13" descr="Photo showing construction scaffolding and wooden protection panels at the building entrance to #989 Memorial Drive indicating ongoing adjacent construction activities. ">
            <a:extLst>
              <a:ext uri="{FF2B5EF4-FFF2-40B4-BE49-F238E27FC236}">
                <a16:creationId xmlns:a16="http://schemas.microsoft.com/office/drawing/2014/main" id="{01125F2B-9871-A452-DB45-47EDC63A1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 y="4437222"/>
            <a:ext cx="2319529" cy="1885950"/>
          </a:xfrm>
          <a:prstGeom prst="rect">
            <a:avLst/>
          </a:prstGeom>
        </p:spPr>
      </p:pic>
      <p:pic>
        <p:nvPicPr>
          <p:cNvPr id="12" name="Picture 11" descr="Photo showing facade curtain protection at the building entrance to #986 Memorial Drive indicating ongoing adjacent construction activities including the renovation of the building facade.  ">
            <a:extLst>
              <a:ext uri="{FF2B5EF4-FFF2-40B4-BE49-F238E27FC236}">
                <a16:creationId xmlns:a16="http://schemas.microsoft.com/office/drawing/2014/main" id="{07BEC3F2-227A-1C2A-6570-FE128E261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6516" y="4414031"/>
            <a:ext cx="2322576" cy="1912808"/>
          </a:xfrm>
          <a:prstGeom prst="rect">
            <a:avLst/>
          </a:prstGeom>
        </p:spPr>
      </p:pic>
      <p:pic>
        <p:nvPicPr>
          <p:cNvPr id="10" name="Picture 9" descr="Photo looking easterly at the work zone for City of Cambridge CSO CAM007 outfall structure to the Charles River. Orange and white striped barrels and temporary orange fencing with safety cones protect the work zone from two project team members standing nearby during a site walk.">
            <a:extLst>
              <a:ext uri="{FF2B5EF4-FFF2-40B4-BE49-F238E27FC236}">
                <a16:creationId xmlns:a16="http://schemas.microsoft.com/office/drawing/2014/main" id="{40AF255E-68E8-BDF4-5066-FD1BDE700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437222"/>
            <a:ext cx="2319528" cy="1885950"/>
          </a:xfrm>
          <a:prstGeom prst="rect">
            <a:avLst/>
          </a:prstGeom>
        </p:spPr>
      </p:pic>
    </p:spTree>
    <p:extLst>
      <p:ext uri="{BB962C8B-B14F-4D97-AF65-F5344CB8AC3E}">
        <p14:creationId xmlns:p14="http://schemas.microsoft.com/office/powerpoint/2010/main" val="704835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2590</TotalTime>
  <Words>529</Words>
  <Application>Microsoft Office PowerPoint</Application>
  <PresentationFormat>On-screen Show (4:3)</PresentationFormat>
  <Paragraphs>84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Century Gothic</vt:lpstr>
      <vt:lpstr>Wingdings</vt:lpstr>
      <vt:lpstr>Office Theme</vt:lpstr>
      <vt:lpstr>Riverbend Park and  Landscape Maintenance: Construction Briefing  Massachusetts Department of Conservation and Recreation</vt:lpstr>
      <vt:lpstr>Commonwealth of Massachusetts</vt:lpstr>
      <vt:lpstr>DCR Mission</vt:lpstr>
      <vt:lpstr>DCR Core Principles</vt:lpstr>
      <vt:lpstr>Meeting Logistics</vt:lpstr>
      <vt:lpstr>Agenda Items</vt:lpstr>
      <vt:lpstr>Riverbend Park Closure Limits</vt:lpstr>
      <vt:lpstr>Riverbend Park – West End Closure Gerrys Landing Road to JFK Street</vt:lpstr>
      <vt:lpstr>Riverbend Park – West End Closure (continued) Gerrys Landing Road to JFK Street</vt:lpstr>
      <vt:lpstr>Riverbend Park – West End Closure Potential Construction Staging Summer 2026</vt:lpstr>
      <vt:lpstr>Trees: Construction Update </vt:lpstr>
      <vt:lpstr>Trees: Construction Update</vt:lpstr>
      <vt:lpstr>Trees: Construction Update  </vt:lpstr>
      <vt:lpstr>Trees Construction Update </vt:lpstr>
      <vt:lpstr>Tree Construction Update </vt:lpstr>
      <vt:lpstr>Planting Palette includes Native Species and London Plane Trees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Azzalina, Richard</dc:creator>
  <cp:lastModifiedBy>Moran, Barbara (DCR)</cp:lastModifiedBy>
  <cp:revision>133</cp:revision>
  <dcterms:created xsi:type="dcterms:W3CDTF">2025-05-07T18:43:05Z</dcterms:created>
  <dcterms:modified xsi:type="dcterms:W3CDTF">2026-04-23T19:34:44Z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2024-12-11T00:00:00Z</vt:filetime>
  </property>
  <property fmtid="{D5CDD505-2E9C-101B-9397-08002B2CF9AE}" pid="3" name="LastSaved">
    <vt:filetime>2025-05-07T00:00:00Z</vt:filetime>
  </property>
</Properties>
</file>