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  <p:sldMasterId id="2147483661" r:id="rId2"/>
    <p:sldMasterId id="2147483666" r:id="rId3"/>
  </p:sldMasterIdLst>
  <p:notesMasterIdLst>
    <p:notesMasterId r:id="rId16"/>
  </p:notesMasterIdLst>
  <p:handoutMasterIdLst>
    <p:handoutMasterId r:id="rId17"/>
  </p:handoutMasterIdLst>
  <p:sldIdLst>
    <p:sldId id="286" r:id="rId4"/>
    <p:sldId id="428" r:id="rId5"/>
    <p:sldId id="420" r:id="rId6"/>
    <p:sldId id="396" r:id="rId7"/>
    <p:sldId id="421" r:id="rId8"/>
    <p:sldId id="424" r:id="rId9"/>
    <p:sldId id="429" r:id="rId10"/>
    <p:sldId id="419" r:id="rId11"/>
    <p:sldId id="431" r:id="rId12"/>
    <p:sldId id="433" r:id="rId13"/>
    <p:sldId id="434" r:id="rId14"/>
    <p:sldId id="432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vetnick, Adrian (EOHED)" initials="SA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4FF"/>
    <a:srgbClr val="E3F3D1"/>
    <a:srgbClr val="0033CC"/>
    <a:srgbClr val="33CCFF"/>
    <a:srgbClr val="9999FF"/>
    <a:srgbClr val="FFFF00"/>
    <a:srgbClr val="FF0000"/>
    <a:srgbClr val="FF9900"/>
    <a:srgbClr val="9966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74CB81-D6C2-4F63-81C8-07042F31ACBB}" v="5" dt="2022-01-25T03:54:58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1365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, Tori (EEA)" userId="b333ac67-65eb-4f97-8d79-b784433f601c" providerId="ADAL" clId="{C174CB81-D6C2-4F63-81C8-07042F31ACBB}"/>
    <pc:docChg chg="custSel addSld delSld modSld">
      <pc:chgData name="Kim, Tori (EEA)" userId="b333ac67-65eb-4f97-8d79-b784433f601c" providerId="ADAL" clId="{C174CB81-D6C2-4F63-81C8-07042F31ACBB}" dt="2022-01-25T03:55:21.583" v="84" actId="20577"/>
      <pc:docMkLst>
        <pc:docMk/>
      </pc:docMkLst>
      <pc:sldChg chg="modSp add mod">
        <pc:chgData name="Kim, Tori (EEA)" userId="b333ac67-65eb-4f97-8d79-b784433f601c" providerId="ADAL" clId="{C174CB81-D6C2-4F63-81C8-07042F31ACBB}" dt="2022-01-25T03:55:21.583" v="84" actId="20577"/>
        <pc:sldMkLst>
          <pc:docMk/>
          <pc:sldMk cId="0" sldId="286"/>
        </pc:sldMkLst>
        <pc:spChg chg="mod">
          <ac:chgData name="Kim, Tori (EEA)" userId="b333ac67-65eb-4f97-8d79-b784433f601c" providerId="ADAL" clId="{C174CB81-D6C2-4F63-81C8-07042F31ACBB}" dt="2022-01-25T03:55:21.583" v="84" actId="20577"/>
          <ac:spMkLst>
            <pc:docMk/>
            <pc:sldMk cId="0" sldId="286"/>
            <ac:spMk id="2" creationId="{00000000-0000-0000-0000-000000000000}"/>
          </ac:spMkLst>
        </pc:spChg>
      </pc:sldChg>
      <pc:sldChg chg="addSp delSp modSp del mod">
        <pc:chgData name="Kim, Tori (EEA)" userId="b333ac67-65eb-4f97-8d79-b784433f601c" providerId="ADAL" clId="{C174CB81-D6C2-4F63-81C8-07042F31ACBB}" dt="2022-01-25T03:54:59.965" v="22" actId="47"/>
        <pc:sldMkLst>
          <pc:docMk/>
          <pc:sldMk cId="1084643172" sldId="381"/>
        </pc:sldMkLst>
        <pc:spChg chg="add mod">
          <ac:chgData name="Kim, Tori (EEA)" userId="b333ac67-65eb-4f97-8d79-b784433f601c" providerId="ADAL" clId="{C174CB81-D6C2-4F63-81C8-07042F31ACBB}" dt="2022-01-25T03:54:27.317" v="20" actId="1076"/>
          <ac:spMkLst>
            <pc:docMk/>
            <pc:sldMk cId="1084643172" sldId="381"/>
            <ac:spMk id="2" creationId="{2BBC6B18-417C-4492-B96D-152323C9A7F9}"/>
          </ac:spMkLst>
        </pc:spChg>
        <pc:picChg chg="del mod">
          <ac:chgData name="Kim, Tori (EEA)" userId="b333ac67-65eb-4f97-8d79-b784433f601c" providerId="ADAL" clId="{C174CB81-D6C2-4F63-81C8-07042F31ACBB}" dt="2022-01-25T03:54:25.053" v="19" actId="478"/>
          <ac:picMkLst>
            <pc:docMk/>
            <pc:sldMk cId="1084643172" sldId="381"/>
            <ac:picMk id="4" creationId="{DC7B8F2B-F3C8-4FCB-B8FA-546A84347DAC}"/>
          </ac:picMkLst>
        </pc:picChg>
        <pc:picChg chg="del">
          <ac:chgData name="Kim, Tori (EEA)" userId="b333ac67-65eb-4f97-8d79-b784433f601c" providerId="ADAL" clId="{C174CB81-D6C2-4F63-81C8-07042F31ACBB}" dt="2022-01-25T03:54:15.686" v="16" actId="478"/>
          <ac:picMkLst>
            <pc:docMk/>
            <pc:sldMk cId="1084643172" sldId="381"/>
            <ac:picMk id="5" creationId="{F163E0B6-87A5-48E9-AAEB-9EC34778DDCC}"/>
          </ac:picMkLst>
        </pc:picChg>
      </pc:sldChg>
      <pc:sldChg chg="modSp mod">
        <pc:chgData name="Kim, Tori (EEA)" userId="b333ac67-65eb-4f97-8d79-b784433f601c" providerId="ADAL" clId="{C174CB81-D6C2-4F63-81C8-07042F31ACBB}" dt="2022-01-25T02:32:23.853" v="15" actId="6549"/>
        <pc:sldMkLst>
          <pc:docMk/>
          <pc:sldMk cId="1715970011" sldId="434"/>
        </pc:sldMkLst>
        <pc:spChg chg="mod">
          <ac:chgData name="Kim, Tori (EEA)" userId="b333ac67-65eb-4f97-8d79-b784433f601c" providerId="ADAL" clId="{C174CB81-D6C2-4F63-81C8-07042F31ACBB}" dt="2022-01-25T02:32:23.853" v="15" actId="6549"/>
          <ac:spMkLst>
            <pc:docMk/>
            <pc:sldMk cId="1715970011" sldId="434"/>
            <ac:spMk id="2" creationId="{04271CD1-6F55-41DB-AA9B-85677D5590A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628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7" tIns="45709" rIns="91417" bIns="4570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184" y="2"/>
            <a:ext cx="3037628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7" tIns="45709" rIns="91417" bIns="4570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 dirty="0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29991"/>
            <a:ext cx="3037628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7" tIns="45709" rIns="91417" bIns="4570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184" y="8829991"/>
            <a:ext cx="3037628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7" tIns="45709" rIns="91417" bIns="4570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E112F1-4A45-43B9-BB85-63530C6FFA7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6813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628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25" tIns="46463" rIns="92925" bIns="46463" numCol="1" anchor="t" anchorCtr="0" compatLnSpc="1">
            <a:prstTxWarp prst="textNoShape">
              <a:avLst/>
            </a:prstTxWarp>
          </a:bodyPr>
          <a:lstStyle>
            <a:lvl1pPr defTabSz="930149">
              <a:defRPr sz="1200"/>
            </a:lvl1pPr>
          </a:lstStyle>
          <a:p>
            <a:endParaRPr lang="en-US" alt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184" y="2"/>
            <a:ext cx="3037628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25" tIns="46463" rIns="92925" bIns="46463" numCol="1" anchor="t" anchorCtr="0" compatLnSpc="1">
            <a:prstTxWarp prst="textNoShape">
              <a:avLst/>
            </a:prstTxWarp>
          </a:bodyPr>
          <a:lstStyle>
            <a:lvl1pPr algn="r" defTabSz="930149">
              <a:defRPr sz="1200"/>
            </a:lvl1pPr>
          </a:lstStyle>
          <a:p>
            <a:endParaRPr lang="en-US" alt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59" y="4415792"/>
            <a:ext cx="5607684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25" tIns="46463" rIns="92925" bIns="464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91"/>
            <a:ext cx="3037628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25" tIns="46463" rIns="92925" bIns="46463" numCol="1" anchor="b" anchorCtr="0" compatLnSpc="1">
            <a:prstTxWarp prst="textNoShape">
              <a:avLst/>
            </a:prstTxWarp>
          </a:bodyPr>
          <a:lstStyle>
            <a:lvl1pPr defTabSz="930149">
              <a:defRPr sz="1200"/>
            </a:lvl1pPr>
          </a:lstStyle>
          <a:p>
            <a:endParaRPr lang="en-US" alt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184" y="8829991"/>
            <a:ext cx="3037628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25" tIns="46463" rIns="92925" bIns="46463" numCol="1" anchor="b" anchorCtr="0" compatLnSpc="1">
            <a:prstTxWarp prst="textNoShape">
              <a:avLst/>
            </a:prstTxWarp>
          </a:bodyPr>
          <a:lstStyle>
            <a:lvl1pPr algn="r" defTabSz="930149">
              <a:defRPr sz="1200"/>
            </a:lvl1pPr>
          </a:lstStyle>
          <a:p>
            <a:fld id="{598F580E-CA0A-4FFE-90EC-00961EC1CE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92163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446A4-B631-4AFD-B557-20EC68D4BD9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920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60448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65599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24228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9240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7796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0158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0233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9232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15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34335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Calibri" panose="020F0502020204030204" pitchFamily="34" charset="0"/>
                <a:cs typeface="+mn-cs"/>
              </a:defRPr>
            </a:lvl1pPr>
          </a:lstStyle>
          <a:p>
            <a:endParaRPr lang="en-US" altLang="en-US" dirty="0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46CD7A9-2FCD-4B65-A3B6-CC6D298BB735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 sz="32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05480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5482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82000" cy="4221163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CC764F-34DD-40DB-B424-6CB46B067597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47625"/>
            <a:ext cx="77343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429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3D1FD8-844F-4ED0-9BEB-322A4D9AB316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47625"/>
            <a:ext cx="77343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4041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2FEECA-E198-4A15-985F-B27F3DEF9E5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08567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82000" cy="4221163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CC764F-34DD-40DB-B424-6CB46B067597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47625"/>
            <a:ext cx="77343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386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3D1FD8-844F-4ED0-9BEB-322A4D9AB316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47625"/>
            <a:ext cx="77343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668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2FEECA-E198-4A15-985F-B27F3DEF9E5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01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345508" y="3522028"/>
            <a:ext cx="6217920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86" y="2030667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4970" y="1814170"/>
            <a:ext cx="6069891" cy="18434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[SECRETARIAT]</a:t>
            </a:r>
            <a:br>
              <a:rPr lang="en-US" sz="1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0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Presentation to the Governor</a:t>
            </a:r>
            <a:endParaRPr lang="en-US" sz="240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68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8"/>
          <p:cNvSpPr>
            <a:spLocks noGrp="1"/>
          </p:cNvSpPr>
          <p:nvPr>
            <p:ph sz="quarter" idx="14"/>
          </p:nvPr>
        </p:nvSpPr>
        <p:spPr>
          <a:xfrm>
            <a:off x="470001" y="1698958"/>
            <a:ext cx="8348472" cy="44384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2685" y="885686"/>
            <a:ext cx="7751547" cy="37449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000" b="1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by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70001" y="1698958"/>
            <a:ext cx="3957219" cy="44384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7"/>
          </p:nvPr>
        </p:nvSpPr>
        <p:spPr>
          <a:xfrm>
            <a:off x="4600041" y="1695148"/>
            <a:ext cx="3957219" cy="44384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2685" y="885686"/>
            <a:ext cx="7751547" cy="37449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600" b="1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3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96240" y="1317044"/>
            <a:ext cx="84353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27660" y="624840"/>
            <a:ext cx="7673340" cy="236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40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Calibri" panose="020F0502020204030204" pitchFamily="34" charset="0"/>
                <a:cs typeface="+mn-cs"/>
              </a:defRPr>
            </a:lvl1pPr>
          </a:lstStyle>
          <a:p>
            <a:endParaRPr lang="en-US" altLang="en-US" dirty="0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46CD7A9-2FCD-4B65-A3B6-CC6D298BB735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6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 sz="32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US" altLang="en-US" noProof="0" dirty="0"/>
          </a:p>
        </p:txBody>
      </p:sp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/>
          </a:p>
        </p:txBody>
      </p:sp>
      <p:pic>
        <p:nvPicPr>
          <p:cNvPr id="105480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6" y="1125538"/>
            <a:ext cx="1479550" cy="141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5482" name="Line 10"/>
          <p:cNvSpPr>
            <a:spLocks noChangeShapeType="1"/>
          </p:cNvSpPr>
          <p:nvPr/>
        </p:nvSpPr>
        <p:spPr bwMode="auto">
          <a:xfrm>
            <a:off x="2065339" y="1165227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443164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964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47625"/>
            <a:ext cx="77343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pic>
        <p:nvPicPr>
          <p:cNvPr id="75799" name="Picture 23" descr="The Commonwealth of Massachusetts state seal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313" y="217488"/>
            <a:ext cx="788987" cy="74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78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alibri" panose="020F0502020204030204" pitchFamily="34" charset="0"/>
                <a:cs typeface="+mn-cs"/>
              </a:defRPr>
            </a:lvl1pPr>
          </a:lstStyle>
          <a:p>
            <a:fld id="{DD6868E7-522B-4D53-9E5A-4F5D756E589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75808" name="Line 32"/>
          <p:cNvSpPr>
            <a:spLocks noChangeShapeType="1"/>
          </p:cNvSpPr>
          <p:nvPr/>
        </p:nvSpPr>
        <p:spPr bwMode="auto">
          <a:xfrm>
            <a:off x="444500" y="124301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9" r:id="rId3"/>
    <p:sldLayoutId id="2147483660" r:id="rId4"/>
  </p:sldLayoutIdLst>
  <p:hf hdr="0" ft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33CC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 userDrawn="1"/>
        </p:nvCxnSpPr>
        <p:spPr>
          <a:xfrm>
            <a:off x="448408" y="720969"/>
            <a:ext cx="7499252" cy="0"/>
          </a:xfrm>
          <a:prstGeom prst="line">
            <a:avLst/>
          </a:prstGeom>
          <a:ln w="12700">
            <a:solidFill>
              <a:srgbClr val="000099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 userDrawn="1"/>
        </p:nvCxnSpPr>
        <p:spPr>
          <a:xfrm>
            <a:off x="448408" y="1221696"/>
            <a:ext cx="8321040" cy="0"/>
          </a:xfrm>
          <a:prstGeom prst="line">
            <a:avLst/>
          </a:prstGeom>
          <a:ln w="9525">
            <a:solidFill>
              <a:srgbClr val="00B0F0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448408" y="6440441"/>
            <a:ext cx="8321040" cy="0"/>
          </a:xfrm>
          <a:prstGeom prst="line">
            <a:avLst/>
          </a:prstGeom>
          <a:ln w="9525">
            <a:solidFill>
              <a:srgbClr val="00B0F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lide Number Placeholder 6"/>
          <p:cNvSpPr txBox="1">
            <a:spLocks/>
          </p:cNvSpPr>
          <p:nvPr userDrawn="1"/>
        </p:nvSpPr>
        <p:spPr>
          <a:xfrm>
            <a:off x="8149379" y="6614239"/>
            <a:ext cx="7620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CFA4524-850C-6D4F-85BC-70D4F7341579}" type="slidenum">
              <a:rPr lang="en-US" sz="1000" smtClean="0">
                <a:solidFill>
                  <a:srgbClr val="000000"/>
                </a:solidFill>
                <a:latin typeface="Arial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1" name="Content Placeholder 8"/>
          <p:cNvSpPr txBox="1">
            <a:spLocks/>
          </p:cNvSpPr>
          <p:nvPr userDrawn="1"/>
        </p:nvSpPr>
        <p:spPr>
          <a:xfrm>
            <a:off x="470001" y="1698958"/>
            <a:ext cx="8348472" cy="44384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ts val="100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  <a:defRPr sz="1300" b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0050" indent="-1778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›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»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–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857250" indent="-1143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Char char="»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Clr>
                <a:srgbClr val="000000"/>
              </a:buClr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2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2498" y="217488"/>
            <a:ext cx="720969" cy="720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/>
          <p:cNvSpPr txBox="1">
            <a:spLocks/>
          </p:cNvSpPr>
          <p:nvPr userDrawn="1"/>
        </p:nvSpPr>
        <p:spPr>
          <a:xfrm>
            <a:off x="7467600" y="6430281"/>
            <a:ext cx="1371600" cy="20984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rgbClr val="000000"/>
                </a:solidFill>
              </a:rPr>
              <a:t>Updated: </a:t>
            </a:r>
            <a:fld id="{2C37D8C4-C6B7-4C1A-9D05-DCC293D70813}" type="datetime1">
              <a:rPr lang="en-US" smtClean="0">
                <a:solidFill>
                  <a:srgbClr val="000000"/>
                </a:solidFill>
              </a:rPr>
              <a:pPr algn="r"/>
              <a:t>1/24/2022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157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hf hdr="0" ft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33CC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47625"/>
            <a:ext cx="7734300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pic>
        <p:nvPicPr>
          <p:cNvPr id="75799" name="Picture 23" descr="The Commonwealth of Massachusetts state seal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314" y="217488"/>
            <a:ext cx="788987" cy="74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78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382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6" y="6594477"/>
            <a:ext cx="1933575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alibri" panose="020F0502020204030204" pitchFamily="34" charset="0"/>
                <a:cs typeface="+mn-cs"/>
              </a:defRPr>
            </a:lvl1pPr>
          </a:lstStyle>
          <a:p>
            <a:fld id="{DD6868E7-522B-4D53-9E5A-4F5D756E589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75808" name="Line 32"/>
          <p:cNvSpPr>
            <a:spLocks noChangeShapeType="1"/>
          </p:cNvSpPr>
          <p:nvPr/>
        </p:nvSpPr>
        <p:spPr bwMode="auto">
          <a:xfrm>
            <a:off x="444501" y="1243015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4646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33CC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97259" y="1364675"/>
            <a:ext cx="6105525" cy="2292927"/>
          </a:xfrm>
        </p:spPr>
        <p:txBody>
          <a:bodyPr anchor="ctr"/>
          <a:lstStyle/>
          <a:p>
            <a:pPr algn="ctr">
              <a:spcAft>
                <a:spcPts val="1000"/>
              </a:spcAft>
            </a:pPr>
            <a:r>
              <a:rPr lang="en-US" dirty="0"/>
              <a:t>Commonwealth of Massachusetts</a:t>
            </a:r>
            <a:br>
              <a:rPr lang="en-US" dirty="0"/>
            </a:br>
            <a:br>
              <a:rPr lang="en-US" dirty="0"/>
            </a:br>
            <a:r>
              <a:rPr lang="en-US" sz="2800" b="0" i="1" dirty="0"/>
              <a:t>Executive Office of Energy and Environmental Affairs </a:t>
            </a:r>
            <a:br>
              <a:rPr lang="en-US" dirty="0"/>
            </a:br>
            <a:r>
              <a:rPr lang="en-US" sz="2800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18565" y="4028815"/>
            <a:ext cx="6015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/>
              </a:rPr>
              <a:t>Massachusetts Environmental Policy Act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/>
              </a:rPr>
              <a:t>Overview </a:t>
            </a: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/>
              </a:rPr>
              <a:t>of “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/>
              </a:rPr>
              <a:t>Phase 2” </a:t>
            </a: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/>
              </a:rPr>
              <a:t>Regulatory Review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alibri" pitchFamily="34" charset="0"/>
              <a:ea typeface="+mn-ea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120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/>
              </a:rPr>
              <a:t>CONFIDENTIAL/FOR POLICY DELIBERATION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71CD1-6F55-41DB-AA9B-85677D559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299231"/>
            <a:ext cx="8034718" cy="52952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Energy thresholds (25/100MW) too high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Streamlining all resiliency projects (not just coastal), including environmental remediation projects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Allow third party NPC, including for failure to adhere to mitigation commitments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GEIR requirement for large-scale activities like railroad line herbicide application, power line herbicide, and pesticide use.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libri"/>
              </a:rPr>
              <a:t>Now called “programmatic EIRs.” Most useful if there is 1 lead agency; could streamline reviews once a particular practice is reviewed.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libri"/>
              </a:rPr>
              <a:t>Is it useful to have GEIRs terminate after a set time?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EJ related thresholds? Focus on transportation and energy categories. CLF to pull together examples of past projects that did not meet thresholds for MEPA review.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 Look at solid and hazardous waste thresholds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200" dirty="0">
              <a:latin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200" dirty="0">
              <a:latin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200" dirty="0">
              <a:latin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5BA7DD-B08A-4C34-9CE0-CE77CB98C8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5A9364-1A82-489E-A300-CF948BDA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44261"/>
            <a:ext cx="7734300" cy="1201738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MEPA Advisory Committee -  Priorities (12/17/21)</a:t>
            </a:r>
          </a:p>
        </p:txBody>
      </p:sp>
    </p:spTree>
    <p:extLst>
      <p:ext uri="{BB962C8B-B14F-4D97-AF65-F5344CB8AC3E}">
        <p14:creationId xmlns:p14="http://schemas.microsoft.com/office/powerpoint/2010/main" val="832510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71CD1-6F55-41DB-AA9B-85677D559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299231"/>
            <a:ext cx="8034718" cy="52952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Air thresholds too high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Noise threshold?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>
                <a:latin typeface="Calibri"/>
              </a:rPr>
              <a:t>Public health </a:t>
            </a:r>
            <a:r>
              <a:rPr lang="en-US" sz="2200" dirty="0">
                <a:latin typeface="Calibri"/>
              </a:rPr>
              <a:t>threshold?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Tribal heritage definition?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Revise fail safe review standards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Improve cumulative impacts review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Streamlining options for beneficial road projects (bike/pedestrian accommodations)?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Look at presumption of “impact” for ecological restoration projects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Consider habitat management activities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Enforceability of Sec 61 findings – any way to track Sec 61 obligations through a database?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200" dirty="0">
              <a:latin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200" dirty="0">
              <a:latin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200" dirty="0">
              <a:latin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200" dirty="0">
              <a:latin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5BA7DD-B08A-4C34-9CE0-CE77CB98C8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5A9364-1A82-489E-A300-CF948BDA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44261"/>
            <a:ext cx="7734300" cy="1201738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MEPA Advisory Committee -  Priorities (1/14/22)</a:t>
            </a:r>
          </a:p>
        </p:txBody>
      </p:sp>
    </p:spTree>
    <p:extLst>
      <p:ext uri="{BB962C8B-B14F-4D97-AF65-F5344CB8AC3E}">
        <p14:creationId xmlns:p14="http://schemas.microsoft.com/office/powerpoint/2010/main" val="1715970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71CD1-6F55-41DB-AA9B-85677D559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299231"/>
            <a:ext cx="8254174" cy="450416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>
                <a:latin typeface="Calibri"/>
              </a:rPr>
              <a:t>Compile statistics of thresholds triggered in past projects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/>
              </a:rPr>
              <a:t>Review data on how </a:t>
            </a:r>
            <a:r>
              <a:rPr lang="en-US">
                <a:latin typeface="Calibri"/>
              </a:rPr>
              <a:t>often projects </a:t>
            </a:r>
            <a:r>
              <a:rPr lang="en-US" dirty="0">
                <a:latin typeface="Calibri"/>
              </a:rPr>
              <a:t>trigger more than 1 agency action.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5BA7DD-B08A-4C34-9CE0-CE77CB98C8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5A9364-1A82-489E-A300-CF948BDA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44261"/>
            <a:ext cx="7734300" cy="1201738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MEPA Advisory Committee -  Process Suggestions</a:t>
            </a:r>
          </a:p>
        </p:txBody>
      </p:sp>
    </p:spTree>
    <p:extLst>
      <p:ext uri="{BB962C8B-B14F-4D97-AF65-F5344CB8AC3E}">
        <p14:creationId xmlns:p14="http://schemas.microsoft.com/office/powerpoint/2010/main" val="929836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A2C6E9-7265-4285-A760-33E5D5B33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516942"/>
            <a:ext cx="8382000" cy="4286450"/>
          </a:xfrm>
        </p:spPr>
        <p:txBody>
          <a:bodyPr/>
          <a:lstStyle/>
          <a:p>
            <a:r>
              <a:rPr lang="en-US" dirty="0"/>
              <a:t>Alignment with policy and planning efforts</a:t>
            </a:r>
          </a:p>
          <a:p>
            <a:pPr lvl="1"/>
            <a:r>
              <a:rPr lang="en-US" sz="2200" i="1" dirty="0"/>
              <a:t>Climate resiliency (interim protocol launched 10/1/21)</a:t>
            </a:r>
          </a:p>
          <a:p>
            <a:pPr lvl="1"/>
            <a:r>
              <a:rPr lang="en-US" sz="2200" i="1" dirty="0"/>
              <a:t>Environmental justice (regulations promulgated 12/24/21)</a:t>
            </a:r>
          </a:p>
          <a:p>
            <a:pPr lvl="1"/>
            <a:r>
              <a:rPr lang="en-US" sz="2200" dirty="0"/>
              <a:t>Greenhouse gas (GHG) mitigation</a:t>
            </a:r>
          </a:p>
          <a:p>
            <a:r>
              <a:rPr lang="en-US" dirty="0"/>
              <a:t>Updates to thresholds and process</a:t>
            </a:r>
          </a:p>
          <a:p>
            <a:pPr lvl="1"/>
            <a:r>
              <a:rPr lang="en-US" sz="2200" dirty="0"/>
              <a:t>Clarify definitions</a:t>
            </a:r>
          </a:p>
          <a:p>
            <a:pPr lvl="1"/>
            <a:r>
              <a:rPr lang="en-US" sz="2200" dirty="0"/>
              <a:t>Update thresholds</a:t>
            </a:r>
          </a:p>
          <a:p>
            <a:pPr lvl="1"/>
            <a:r>
              <a:rPr lang="en-US" sz="2200" dirty="0"/>
              <a:t>Clarify review procedures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D47C46-44E2-4F8B-95F2-B2A9267833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08E52C-7D5B-4D1C-8C6F-5502841F7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KEY THEMES FOR REGULATORY REVIEW</a:t>
            </a:r>
          </a:p>
        </p:txBody>
      </p:sp>
    </p:spTree>
    <p:extLst>
      <p:ext uri="{BB962C8B-B14F-4D97-AF65-F5344CB8AC3E}">
        <p14:creationId xmlns:p14="http://schemas.microsoft.com/office/powerpoint/2010/main" val="3409717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E1DF4B-868C-417B-9435-36274674B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49364"/>
            <a:ext cx="8382000" cy="5345111"/>
          </a:xfrm>
        </p:spPr>
        <p:txBody>
          <a:bodyPr/>
          <a:lstStyle/>
          <a:p>
            <a:r>
              <a:rPr lang="en-US" sz="2000" dirty="0"/>
              <a:t>Basic rule</a:t>
            </a:r>
          </a:p>
          <a:p>
            <a:pPr marL="575945" lvl="1" indent="-233045"/>
            <a:r>
              <a:rPr lang="en-US" sz="1800" dirty="0"/>
              <a:t>MEPA review needed if there is Agency Action </a:t>
            </a:r>
            <a:r>
              <a:rPr lang="en-US" sz="1800" u="sng" dirty="0"/>
              <a:t>and</a:t>
            </a:r>
            <a:r>
              <a:rPr lang="en-US" sz="1800" dirty="0"/>
              <a:t> thresholds are exceeded</a:t>
            </a:r>
          </a:p>
          <a:p>
            <a:r>
              <a:rPr lang="en-US" sz="2000" dirty="0"/>
              <a:t>MEPA statute</a:t>
            </a:r>
          </a:p>
          <a:p>
            <a:pPr marL="575945" lvl="1" indent="-233045"/>
            <a:r>
              <a:rPr lang="en-US" sz="1800" dirty="0"/>
              <a:t>Agency must certify that “all feasible measures” will be  taken to avoid or minimize environmental impacts (Section 61 findings)</a:t>
            </a:r>
          </a:p>
          <a:p>
            <a:pPr marL="575945" lvl="1" indent="-233045"/>
            <a:r>
              <a:rPr lang="en-US" sz="1800" dirty="0"/>
              <a:t>Global Warming Solutions Act (2008) requires consideration of climate change</a:t>
            </a:r>
          </a:p>
          <a:p>
            <a:pPr marL="575945" lvl="1" indent="-233045"/>
            <a:r>
              <a:rPr lang="en-US" sz="1800" i="1" dirty="0">
                <a:solidFill>
                  <a:srgbClr val="FF0000"/>
                </a:solidFill>
              </a:rPr>
              <a:t>NEW: </a:t>
            </a:r>
            <a:r>
              <a:rPr lang="en-US" sz="1800" dirty="0">
                <a:solidFill>
                  <a:srgbClr val="FF0000"/>
                </a:solidFill>
              </a:rPr>
              <a:t>S.9 climate legislation (2021) requires enhanced analysis of EJ impacts</a:t>
            </a:r>
            <a:endParaRPr lang="en-US" sz="1800" i="1" dirty="0">
              <a:solidFill>
                <a:srgbClr val="FF0000"/>
              </a:solidFill>
            </a:endParaRPr>
          </a:p>
          <a:p>
            <a:r>
              <a:rPr lang="en-US" sz="2000" dirty="0"/>
              <a:t>MEPA regulations</a:t>
            </a:r>
          </a:p>
          <a:p>
            <a:pPr marL="575945" lvl="1" indent="-233045"/>
            <a:r>
              <a:rPr lang="en-US" sz="1800" dirty="0"/>
              <a:t>Defines </a:t>
            </a:r>
            <a:r>
              <a:rPr lang="en-US" sz="1800" u="sng" dirty="0"/>
              <a:t>Agency Action</a:t>
            </a:r>
          </a:p>
          <a:p>
            <a:pPr lvl="2" indent="-223520"/>
            <a:r>
              <a:rPr lang="en-US" sz="1800" dirty="0"/>
              <a:t>State agency undertaking project OR</a:t>
            </a:r>
          </a:p>
          <a:p>
            <a:pPr lvl="2" indent="-223520"/>
            <a:r>
              <a:rPr lang="en-US" sz="1800" dirty="0"/>
              <a:t>State funding, land transfer, permits and other approvals</a:t>
            </a:r>
          </a:p>
          <a:p>
            <a:pPr marL="575945" lvl="1" indent="-233045"/>
            <a:r>
              <a:rPr lang="en-US" sz="1800" dirty="0">
                <a:latin typeface="Calibri"/>
              </a:rPr>
              <a:t>Defines </a:t>
            </a:r>
            <a:r>
              <a:rPr lang="en-US" sz="1800" u="sng" dirty="0">
                <a:latin typeface="Calibri"/>
              </a:rPr>
              <a:t>threshold impacts </a:t>
            </a:r>
            <a:r>
              <a:rPr lang="en-US" sz="1800" dirty="0">
                <a:latin typeface="Calibri"/>
              </a:rPr>
              <a:t>requiring review</a:t>
            </a:r>
          </a:p>
          <a:p>
            <a:pPr lvl="2" indent="-223520"/>
            <a:r>
              <a:rPr lang="en-US" sz="1800" dirty="0"/>
              <a:t>ENF thresholds require filing of environmental notification form</a:t>
            </a:r>
          </a:p>
          <a:p>
            <a:pPr lvl="2" indent="-223520"/>
            <a:r>
              <a:rPr lang="en-US" sz="1800" dirty="0"/>
              <a:t>EIR thresholds require mandatory draft and final env impact reports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4ABE04-576B-4942-B897-62674C058C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2740AB-7AED-4D7B-9DB5-D70A007D2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MEPA OVERVIEW - Jurisdiction</a:t>
            </a:r>
          </a:p>
        </p:txBody>
      </p:sp>
    </p:spTree>
    <p:extLst>
      <p:ext uri="{BB962C8B-B14F-4D97-AF65-F5344CB8AC3E}">
        <p14:creationId xmlns:p14="http://schemas.microsoft.com/office/powerpoint/2010/main" val="3078439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3ED9A5-0D9D-4A74-ADDA-07018BDAC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249364"/>
            <a:ext cx="8382000" cy="5424706"/>
          </a:xfrm>
        </p:spPr>
        <p:txBody>
          <a:bodyPr/>
          <a:lstStyle/>
          <a:p>
            <a:r>
              <a:rPr lang="en-US" sz="1800" dirty="0"/>
              <a:t>Land</a:t>
            </a:r>
          </a:p>
          <a:p>
            <a:pPr lvl="1"/>
            <a:r>
              <a:rPr lang="en-US" sz="1600" dirty="0"/>
              <a:t>Land “alteration” (25-50 acres); impervious area (5-10 acres), art. 97 disposition</a:t>
            </a:r>
          </a:p>
          <a:p>
            <a:r>
              <a:rPr lang="en-US" sz="1800" dirty="0"/>
              <a:t>Traffic</a:t>
            </a:r>
          </a:p>
          <a:p>
            <a:pPr lvl="1"/>
            <a:r>
              <a:rPr lang="en-US" sz="1600" dirty="0"/>
              <a:t>Tied to DOT/DCR access permit thresholds (2,000-3,000 average daily trips (adt); 300-1,000 new parking spaces; 1,000 adt plus 150 new parking)</a:t>
            </a:r>
          </a:p>
          <a:p>
            <a:r>
              <a:rPr lang="en-US" sz="1800" dirty="0"/>
              <a:t>Wetlands</a:t>
            </a:r>
          </a:p>
          <a:p>
            <a:pPr lvl="1"/>
            <a:r>
              <a:rPr lang="en-US" sz="1600" dirty="0"/>
              <a:t>EIR: 1 acre salt marsh/BVW; 10 acres of “other wetlands”; any wetlands variance</a:t>
            </a:r>
          </a:p>
          <a:p>
            <a:pPr lvl="1"/>
            <a:r>
              <a:rPr lang="en-US" sz="1600" dirty="0"/>
              <a:t>ENF: 1-5K sf salt marsh/BVW; ½ acre of “other wetlands”</a:t>
            </a:r>
          </a:p>
          <a:p>
            <a:r>
              <a:rPr lang="en-US" sz="1800" dirty="0"/>
              <a:t>Rare Species</a:t>
            </a:r>
          </a:p>
          <a:p>
            <a:pPr lvl="1"/>
            <a:r>
              <a:rPr lang="en-US" sz="1600" dirty="0"/>
              <a:t>&gt;2 acres priority habitat disturbance resulting in “take” of mapped species</a:t>
            </a:r>
          </a:p>
          <a:p>
            <a:r>
              <a:rPr lang="en-US" sz="1800" dirty="0"/>
              <a:t>Water/wastewater</a:t>
            </a:r>
          </a:p>
          <a:p>
            <a:pPr lvl="1"/>
            <a:r>
              <a:rPr lang="en-US" sz="1600" dirty="0"/>
              <a:t>New/expanded withdrawals or discharges; interbasin transfers; WsPA variances</a:t>
            </a:r>
          </a:p>
          <a:p>
            <a:r>
              <a:rPr lang="en-US" sz="1800" dirty="0"/>
              <a:t>Others</a:t>
            </a:r>
          </a:p>
          <a:p>
            <a:pPr lvl="1"/>
            <a:r>
              <a:rPr lang="en-US" sz="1600" dirty="0"/>
              <a:t>Energy (&gt;25MW generation), solid waste, air emissions, historic resources, ACEC</a:t>
            </a:r>
          </a:p>
          <a:p>
            <a:pPr marL="342900" lvl="1" indent="0">
              <a:buNone/>
            </a:pPr>
            <a:endParaRPr lang="en-US" sz="1600" dirty="0"/>
          </a:p>
          <a:p>
            <a:pPr lvl="1"/>
            <a:endParaRPr lang="en-US" sz="1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3DD9EB-97A1-4895-94AF-EABE3ABDA2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7D15461-252F-433B-8AFA-040645284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MEPA OVERVIEW – Key</a:t>
            </a:r>
            <a:r>
              <a:rPr lang="ko-KR" alt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altLang="ko-KR" dirty="0">
                <a:solidFill>
                  <a:schemeClr val="accent1">
                    <a:lumMod val="50000"/>
                  </a:schemeClr>
                </a:solidFill>
              </a:rPr>
              <a:t>Existing</a:t>
            </a:r>
            <a:r>
              <a:rPr lang="ko-KR" alt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Thresholds</a:t>
            </a:r>
          </a:p>
        </p:txBody>
      </p:sp>
    </p:spTree>
    <p:extLst>
      <p:ext uri="{BB962C8B-B14F-4D97-AF65-F5344CB8AC3E}">
        <p14:creationId xmlns:p14="http://schemas.microsoft.com/office/powerpoint/2010/main" val="1814743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71CD1-6F55-41DB-AA9B-85677D559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299231"/>
            <a:ext cx="8462534" cy="5077186"/>
          </a:xfrm>
        </p:spPr>
        <p:txBody>
          <a:bodyPr/>
          <a:lstStyle/>
          <a:p>
            <a:pPr>
              <a:buFont typeface="Calibri" panose="020F0502020204030204" pitchFamily="34" charset="0"/>
              <a:buChar char="•"/>
            </a:pPr>
            <a:r>
              <a:rPr lang="en-US" sz="2200" u="sng" dirty="0">
                <a:solidFill>
                  <a:schemeClr val="accent4"/>
                </a:solidFill>
              </a:rPr>
              <a:t>Thresholds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Add flexibility to ACEC threshold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Increase rare species threshold (5 acres for species of special concern)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Lower electric transmission EIR threshold (230 kv to 115 kv)</a:t>
            </a:r>
          </a:p>
          <a:p>
            <a:pPr marL="338137" indent="-342900"/>
            <a:r>
              <a:rPr lang="en-US" sz="2200" u="sng" dirty="0">
                <a:solidFill>
                  <a:schemeClr val="accent4"/>
                </a:solidFill>
              </a:rPr>
              <a:t>Definitions</a:t>
            </a:r>
          </a:p>
          <a:p>
            <a:pPr lvl="1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en-US" dirty="0"/>
              <a:t>Add “Alteration” definition to distinguish redevelopment projects</a:t>
            </a:r>
          </a:p>
          <a:p>
            <a:pPr lvl="1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en-US" dirty="0"/>
              <a:t>Clarify “Replacement Project” and “Routine Maintenance”</a:t>
            </a:r>
          </a:p>
          <a:p>
            <a:pPr>
              <a:buFont typeface="Calibri" panose="020F0502020204030204" pitchFamily="34" charset="0"/>
              <a:buChar char="•"/>
            </a:pPr>
            <a:r>
              <a:rPr lang="en-US" sz="2200" u="sng" dirty="0">
                <a:solidFill>
                  <a:schemeClr val="accent4"/>
                </a:solidFill>
              </a:rPr>
              <a:t>Procedures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Streamline notice of project change procedure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Allow for joint reviews and mitigation by multiple proponents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Add distribution requirement to Massport for projects near airports</a:t>
            </a:r>
          </a:p>
          <a:p>
            <a:pPr marL="338137" indent="-342900"/>
            <a:endParaRPr lang="en-US" u="sng" dirty="0">
              <a:solidFill>
                <a:schemeClr val="accent4"/>
              </a:solidFill>
            </a:endParaRPr>
          </a:p>
          <a:p>
            <a:pPr marL="342900" lvl="1" indent="0">
              <a:buNone/>
            </a:pPr>
            <a:endParaRPr lang="en-US" dirty="0">
              <a:solidFill>
                <a:schemeClr val="accent4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5BA7DD-B08A-4C34-9CE0-CE77CB98C8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5A9364-1A82-489E-A300-CF948BDA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68645"/>
            <a:ext cx="7949374" cy="1201738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Key Regulatory Revisions Posted in Feb. 2021</a:t>
            </a:r>
          </a:p>
        </p:txBody>
      </p:sp>
    </p:spTree>
    <p:extLst>
      <p:ext uri="{BB962C8B-B14F-4D97-AF65-F5344CB8AC3E}">
        <p14:creationId xmlns:p14="http://schemas.microsoft.com/office/powerpoint/2010/main" val="4069492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71CD1-6F55-41DB-AA9B-85677D559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128" y="1226336"/>
            <a:ext cx="8462534" cy="5125696"/>
          </a:xfrm>
        </p:spPr>
        <p:txBody>
          <a:bodyPr/>
          <a:lstStyle/>
          <a:p>
            <a:pPr>
              <a:spcBef>
                <a:spcPts val="0"/>
              </a:spcBef>
              <a:buFont typeface="Calibri" panose="020F0502020204030204" pitchFamily="34" charset="0"/>
              <a:buChar char="•"/>
            </a:pPr>
            <a:r>
              <a:rPr lang="en-US" sz="2200" u="sng" dirty="0">
                <a:solidFill>
                  <a:schemeClr val="accent4"/>
                </a:solidFill>
              </a:rPr>
              <a:t>Thresholds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Concern about increasing rare species threshold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Concern about flexibility for ACEC threshold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Concern about reducing EIR threshold for electric transmission to 115 kv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Suggest revisions to thresholds for land, transportation, wetlands, water, wastewater and energy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Suggest new thresholds (e.g., </a:t>
            </a:r>
            <a:r>
              <a:rPr lang="en-US" dirty="0" err="1">
                <a:solidFill>
                  <a:schemeClr val="accent4"/>
                </a:solidFill>
              </a:rPr>
              <a:t>coldwater</a:t>
            </a:r>
            <a:r>
              <a:rPr lang="en-US" dirty="0">
                <a:solidFill>
                  <a:schemeClr val="accent4"/>
                </a:solidFill>
              </a:rPr>
              <a:t> fisheries, flood plain development, transit service reduction, tree removal, 50+ parking spaces</a:t>
            </a:r>
            <a:r>
              <a:rPr lang="en-US">
                <a:solidFill>
                  <a:schemeClr val="accent4"/>
                </a:solidFill>
              </a:rPr>
              <a:t>, aquaculture)</a:t>
            </a:r>
            <a:endParaRPr lang="en-US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en-US" sz="2200" u="sng" dirty="0">
                <a:solidFill>
                  <a:schemeClr val="accent4"/>
                </a:solidFill>
              </a:rPr>
              <a:t>Definitions and Procedures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Request streamlined reviews for coastal resiliency projects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“Agency Action” definition requires clarification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4"/>
                </a:solidFill>
              </a:rPr>
              <a:t>Procedures for utility maintenance projects should be clarified</a:t>
            </a:r>
            <a:endParaRPr lang="en-US" u="sng" dirty="0">
              <a:solidFill>
                <a:schemeClr val="accent4"/>
              </a:solidFill>
            </a:endParaRPr>
          </a:p>
          <a:p>
            <a:pPr marL="342900" lvl="1" indent="0">
              <a:buNone/>
            </a:pPr>
            <a:endParaRPr lang="en-US" dirty="0">
              <a:solidFill>
                <a:schemeClr val="accent4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5BA7DD-B08A-4C34-9CE0-CE77CB98C8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5A9364-1A82-489E-A300-CF948BDA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68645"/>
            <a:ext cx="7949374" cy="1201738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Comments Received on Regulatory Revisions </a:t>
            </a:r>
          </a:p>
        </p:txBody>
      </p:sp>
    </p:spTree>
    <p:extLst>
      <p:ext uri="{BB962C8B-B14F-4D97-AF65-F5344CB8AC3E}">
        <p14:creationId xmlns:p14="http://schemas.microsoft.com/office/powerpoint/2010/main" val="3177749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71CD1-6F55-41DB-AA9B-85677D559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128" y="1226336"/>
            <a:ext cx="8462534" cy="5125696"/>
          </a:xfrm>
        </p:spPr>
        <p:txBody>
          <a:bodyPr/>
          <a:lstStyle/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chemeClr val="accent4"/>
                </a:solidFill>
              </a:rPr>
              <a:t>Clarify how MEPA will implement climate legislation (St. 2021, c. 8)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chemeClr val="accent4"/>
                </a:solidFill>
              </a:rPr>
              <a:t>Form working groups to inform regulatory review process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chemeClr val="accent4"/>
                </a:solidFill>
              </a:rPr>
              <a:t>Recommend continuation of virtual site visits and e-filing procedures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chemeClr val="accent4"/>
                </a:solidFill>
              </a:rPr>
              <a:t>Question whether FEIR deadlines can be extended (statutory)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chemeClr val="accent4"/>
                </a:solidFill>
              </a:rPr>
              <a:t>Revise ENF form (especially formatting)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chemeClr val="accent4"/>
                </a:solidFill>
              </a:rPr>
              <a:t>Clarify requirements for alternatives analysis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rgbClr val="FF0000"/>
                </a:solidFill>
              </a:rPr>
              <a:t>Clarify “routine maintenance” / “replacement project” definitions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rgbClr val="FF0000"/>
                </a:solidFill>
              </a:rPr>
              <a:t>Clarify whether battery storage qualifies as “electric generation”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rgbClr val="FF0000"/>
                </a:solidFill>
              </a:rPr>
              <a:t>Accept adjusted over unadjusted “</a:t>
            </a:r>
            <a:r>
              <a:rPr lang="en-US" sz="2200" b="0" dirty="0" err="1">
                <a:solidFill>
                  <a:srgbClr val="FF0000"/>
                </a:solidFill>
              </a:rPr>
              <a:t>adt</a:t>
            </a:r>
            <a:r>
              <a:rPr lang="en-US" sz="2200" b="0" dirty="0">
                <a:solidFill>
                  <a:srgbClr val="FF0000"/>
                </a:solidFill>
              </a:rPr>
              <a:t>” for trip generation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rgbClr val="FF0000"/>
                </a:solidFill>
              </a:rPr>
              <a:t>Narrow scope of ACEC threshold, especially for test/design work</a:t>
            </a:r>
          </a:p>
          <a:p>
            <a:pPr marL="338137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200" b="0" dirty="0">
                <a:solidFill>
                  <a:srgbClr val="FF0000"/>
                </a:solidFill>
              </a:rPr>
              <a:t>Concern about interpretation of “physically and conceptually related” language, especially in relation to certain </a:t>
            </a:r>
            <a:r>
              <a:rPr lang="en-US" sz="2200" b="0" dirty="0" err="1">
                <a:solidFill>
                  <a:srgbClr val="FF0000"/>
                </a:solidFill>
              </a:rPr>
              <a:t>MassDOT</a:t>
            </a:r>
            <a:r>
              <a:rPr lang="en-US" sz="2200" b="0" dirty="0">
                <a:solidFill>
                  <a:srgbClr val="FF0000"/>
                </a:solidFill>
              </a:rPr>
              <a:t> permits</a:t>
            </a:r>
          </a:p>
          <a:p>
            <a:pPr marL="342900" lvl="1" indent="0">
              <a:buNone/>
            </a:pPr>
            <a:endParaRPr lang="en-US" dirty="0">
              <a:solidFill>
                <a:schemeClr val="accent4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5BA7DD-B08A-4C34-9CE0-CE77CB98C8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5A9364-1A82-489E-A300-CF948BDA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68645"/>
            <a:ext cx="7949374" cy="1201738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Feedback from Environmental Business Council </a:t>
            </a:r>
          </a:p>
        </p:txBody>
      </p:sp>
    </p:spTree>
    <p:extLst>
      <p:ext uri="{BB962C8B-B14F-4D97-AF65-F5344CB8AC3E}">
        <p14:creationId xmlns:p14="http://schemas.microsoft.com/office/powerpoint/2010/main" val="3620471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71CD1-6F55-41DB-AA9B-85677D559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299231"/>
            <a:ext cx="8462534" cy="495526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u="sng" dirty="0"/>
              <a:t>Key proposals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chemeClr val="accent4"/>
                </a:solidFill>
                <a:latin typeface="Calibri"/>
              </a:rPr>
              <a:t>Standardize methodology for estimating greenhouse gas (GHG) emissions from new buildings and mitigation measures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chemeClr val="accent4"/>
                </a:solidFill>
              </a:rPr>
              <a:t>Potential new “GHG threshold” tied to carbon footprint (tons per year)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chemeClr val="accent4"/>
                </a:solidFill>
              </a:rPr>
              <a:t>Carbon sequestration calculation for large land/forest clearing</a:t>
            </a:r>
          </a:p>
          <a:p>
            <a:pPr>
              <a:buFont typeface="Calibri" panose="020F0502020204030204" pitchFamily="34" charset="0"/>
              <a:buChar char="•"/>
            </a:pPr>
            <a:r>
              <a:rPr lang="en-US" u="sng" dirty="0">
                <a:solidFill>
                  <a:schemeClr val="accent4"/>
                </a:solidFill>
              </a:rPr>
              <a:t>Comments received</a:t>
            </a:r>
          </a:p>
          <a:p>
            <a:pPr lvl="1">
              <a:buFontTx/>
              <a:buChar char="-"/>
            </a:pPr>
            <a:r>
              <a:rPr lang="en-US" dirty="0">
                <a:solidFill>
                  <a:schemeClr val="accent4"/>
                </a:solidFill>
              </a:rPr>
              <a:t>Recommend creation of technical advisory committee to revise 2010 MEPA GHG Policy</a:t>
            </a:r>
          </a:p>
          <a:p>
            <a:r>
              <a:rPr lang="en-US" u="sng" dirty="0">
                <a:latin typeface="Calibri"/>
              </a:rPr>
              <a:t>Next Steps</a:t>
            </a:r>
          </a:p>
          <a:p>
            <a:pPr marL="575945" lvl="1" indent="-233045">
              <a:buFont typeface="Wingdings" panose="05000000000000000000" pitchFamily="2" charset="2"/>
              <a:buChar char="Ø"/>
            </a:pPr>
            <a:r>
              <a:rPr lang="en-US" dirty="0">
                <a:latin typeface="Calibri"/>
              </a:rPr>
              <a:t>Coordinate MEPA updates with development of “specialized” stretch code by DOER. Public comment opportunity anticipated in early 2022.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5BA7DD-B08A-4C34-9CE0-CE77CB98C8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5A9364-1A82-489E-A300-CF948BDA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44261"/>
            <a:ext cx="7734300" cy="1201738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Potential GHG Policy Revisions Posted in Feb.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2021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611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271CD1-6F55-41DB-AA9B-85677D559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299231"/>
            <a:ext cx="8059102" cy="52952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Clarify State Agency Actions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Thresholds related to climate resiliency and equity. Particular concerns include tree canopy and imperviousness.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libri"/>
              </a:rPr>
              <a:t>Tree removal is relevant for solar projects in particular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libri"/>
              </a:rPr>
              <a:t>However, give careful consideration to restoration projects where tree removal may be needed for rare species habitat restoration.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libri"/>
              </a:rPr>
              <a:t>Tree removal related to carbon sequestration potential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libri"/>
              </a:rPr>
              <a:t>Land threshold currently exempts projects subject to cutting plan. Land management for wildlife is important category of projects.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Calibri"/>
              </a:rPr>
              <a:t>Heat island effect/cooling effect/air and water quality impacts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Section 61 findings – tracking/reporting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Climate resiliency projects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latin typeface="Calibri"/>
              </a:rPr>
              <a:t>Require NPC for change in project type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200" dirty="0">
              <a:latin typeface="Calibri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200" dirty="0">
              <a:latin typeface="Calibri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5BA7DD-B08A-4C34-9CE0-CE77CB98C8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CC764F-34DD-40DB-B424-6CB46B067597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5A9364-1A82-489E-A300-CF948BDA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44261"/>
            <a:ext cx="7734300" cy="1201738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MEPA Advisory Committee -  Priorities (12/17/21)</a:t>
            </a:r>
          </a:p>
        </p:txBody>
      </p:sp>
    </p:spTree>
    <p:extLst>
      <p:ext uri="{BB962C8B-B14F-4D97-AF65-F5344CB8AC3E}">
        <p14:creationId xmlns:p14="http://schemas.microsoft.com/office/powerpoint/2010/main" val="536803130"/>
      </p:ext>
    </p:extLst>
  </p:cSld>
  <p:clrMapOvr>
    <a:masterClrMapping/>
  </p:clrMapOvr>
</p:sld>
</file>

<file path=ppt/theme/theme1.xml><?xml version="1.0" encoding="utf-8"?>
<a:theme xmlns:a="http://schemas.openxmlformats.org/drawingml/2006/main" name="itdpowerpoint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tdpowerpoint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EEA - MISC - Cabinet Prep 8.9.19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itdpowerpointtemplate</Template>
  <TotalTime>1467</TotalTime>
  <Words>1091</Words>
  <Application>Microsoft Office PowerPoint</Application>
  <PresentationFormat>On-screen Show (4:3)</PresentationFormat>
  <Paragraphs>145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Verdana</vt:lpstr>
      <vt:lpstr>Wingdings</vt:lpstr>
      <vt:lpstr>itdpowerpointtemplate</vt:lpstr>
      <vt:lpstr>1_itdpowerpointtemplate</vt:lpstr>
      <vt:lpstr>EEA - MISC - Cabinet Prep 8.9.19</vt:lpstr>
      <vt:lpstr>Commonwealth of Massachusetts  Executive Office of Energy and Environmental Affairs   </vt:lpstr>
      <vt:lpstr>KEY THEMES FOR REGULATORY REVIEW</vt:lpstr>
      <vt:lpstr>MEPA OVERVIEW - Jurisdiction</vt:lpstr>
      <vt:lpstr>MEPA OVERVIEW – Key Existing Thresholds</vt:lpstr>
      <vt:lpstr>Key Regulatory Revisions Posted in Feb. 2021</vt:lpstr>
      <vt:lpstr>Comments Received on Regulatory Revisions </vt:lpstr>
      <vt:lpstr>Feedback from Environmental Business Council </vt:lpstr>
      <vt:lpstr>Potential GHG Policy Revisions Posted in Feb. 2021</vt:lpstr>
      <vt:lpstr>MEPA Advisory Committee -  Priorities (12/17/21)</vt:lpstr>
      <vt:lpstr>MEPA Advisory Committee -  Priorities (12/17/21)</vt:lpstr>
      <vt:lpstr>MEPA Advisory Committee -  Priorities (1/14/22)</vt:lpstr>
      <vt:lpstr>MEPA Advisory Committee -  Process Suggestions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EMC SourceOne Rollout ITD 10 User Pilot</dc:title>
  <dc:creator>itdlocal</dc:creator>
  <dc:description>Edited project list on slide 7 -- Proposed Bond IV Projects.</dc:description>
  <cp:lastModifiedBy>Kim, Tori (EEA)(2)</cp:lastModifiedBy>
  <cp:revision>4</cp:revision>
  <cp:lastPrinted>2019-06-13T19:44:53Z</cp:lastPrinted>
  <dcterms:created xsi:type="dcterms:W3CDTF">2014-08-18T00:55:49Z</dcterms:created>
  <dcterms:modified xsi:type="dcterms:W3CDTF">2022-01-25T03:55:22Z</dcterms:modified>
</cp:coreProperties>
</file>