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4"/>
    <p:sldMasterId id="2147483774" r:id="rId5"/>
  </p:sldMasterIdLst>
  <p:notesMasterIdLst>
    <p:notesMasterId r:id="rId22"/>
  </p:notesMasterIdLst>
  <p:sldIdLst>
    <p:sldId id="291" r:id="rId6"/>
    <p:sldId id="275" r:id="rId7"/>
    <p:sldId id="328" r:id="rId8"/>
    <p:sldId id="318" r:id="rId9"/>
    <p:sldId id="269" r:id="rId10"/>
    <p:sldId id="321" r:id="rId11"/>
    <p:sldId id="327" r:id="rId12"/>
    <p:sldId id="312" r:id="rId13"/>
    <p:sldId id="322" r:id="rId14"/>
    <p:sldId id="310" r:id="rId15"/>
    <p:sldId id="325" r:id="rId16"/>
    <p:sldId id="313" r:id="rId17"/>
    <p:sldId id="292" r:id="rId18"/>
    <p:sldId id="324" r:id="rId19"/>
    <p:sldId id="329" r:id="rId20"/>
    <p:sldId id="33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hony, Elizabeth (AGO)" initials="ME(" lastIdx="3" clrIdx="0"/>
  <p:cmAuthor id="2" name="Whiteman, Alissa (ENE)" initials="W(" lastIdx="28" clrIdx="1">
    <p:extLst>
      <p:ext uri="{19B8F6BF-5375-455C-9EA6-DF929625EA0E}">
        <p15:presenceInfo xmlns:p15="http://schemas.microsoft.com/office/powerpoint/2012/main" userId="S::alissa.whiteman@mass.gov::a92b1887-2094-4e72-abb5-32ef2f178d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61CB30-FCEF-5671-FE8C-88A8C2FA59C9}" v="2720" dt="2021-06-30T22:02:22.350"/>
    <p1510:client id="{20BB8A4A-DAF1-F3CE-D3C2-736408B4FFE4}" v="994" dt="2021-06-30T22:39:29.903"/>
    <p1510:client id="{4B125872-DB30-1433-F836-99A5C4F94502}" v="1912" dt="2021-06-30T23:59:38.447"/>
    <p1510:client id="{4B20AE8B-CC21-D21A-717C-AA531C67B35D}" v="74" dt="2021-07-01T18:38:05.873"/>
    <p1510:client id="{511D2A80-6B3C-A837-FAA9-6870BA0A8C2F}" v="3012" dt="2021-07-06T19:51:43.786"/>
    <p1510:client id="{696AFF34-FFEE-18EF-AA22-F08FD8F7443E}" v="1534" dt="2021-07-02T16:49:26.879"/>
    <p1510:client id="{9D0C1540-79AB-5115-3226-AA6125F26B31}" v="1715" dt="2021-06-30T14:54:08.549"/>
    <p1510:client id="{BFE46B8D-3DB2-1AAA-3CAE-B4DA3CE71A37}" v="4" dt="2021-10-29T01:20:34.695"/>
    <p1510:client id="{DC187A7B-79CB-0639-B7E2-32A938DD18AC}" v="1671" dt="2021-07-02T19:22:25.358"/>
    <p1510:client id="{F0686384-D7F4-CB7D-BF68-415F37393C8A}" v="4139" dt="2021-07-01T21:56:57.708"/>
    <p1510:client id="{F4D939E8-323B-DA3A-9F0D-7A299D9ECB85}" v="417" dt="2021-07-01T17:59:57.0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hiteman, Alissa (ENE)" userId="S::alissa.whiteman@mass.gov::a92b1887-2094-4e72-abb5-32ef2f178d36" providerId="AD" clId="Web-{511D2A80-6B3C-A837-FAA9-6870BA0A8C2F}"/>
    <pc:docChg chg="addSld delSld modSld sldOrd">
      <pc:chgData name="Whiteman, Alissa (ENE)" userId="S::alissa.whiteman@mass.gov::a92b1887-2094-4e72-abb5-32ef2f178d36" providerId="AD" clId="Web-{511D2A80-6B3C-A837-FAA9-6870BA0A8C2F}" dt="2021-07-06T19:51:43.786" v="2532"/>
      <pc:docMkLst>
        <pc:docMk/>
      </pc:docMkLst>
      <pc:sldChg chg="modSp ord">
        <pc:chgData name="Whiteman, Alissa (ENE)" userId="S::alissa.whiteman@mass.gov::a92b1887-2094-4e72-abb5-32ef2f178d36" providerId="AD" clId="Web-{511D2A80-6B3C-A837-FAA9-6870BA0A8C2F}" dt="2021-07-06T19:20:21.537" v="2483" actId="20577"/>
        <pc:sldMkLst>
          <pc:docMk/>
          <pc:sldMk cId="1151860809" sldId="269"/>
        </pc:sldMkLst>
        <pc:spChg chg="mod">
          <ac:chgData name="Whiteman, Alissa (ENE)" userId="S::alissa.whiteman@mass.gov::a92b1887-2094-4e72-abb5-32ef2f178d36" providerId="AD" clId="Web-{511D2A80-6B3C-A837-FAA9-6870BA0A8C2F}" dt="2021-07-06T19:20:21.537" v="2483" actId="20577"/>
          <ac:spMkLst>
            <pc:docMk/>
            <pc:sldMk cId="1151860809" sldId="269"/>
            <ac:spMk id="3" creationId="{00000000-0000-0000-0000-000000000000}"/>
          </ac:spMkLst>
        </pc:spChg>
      </pc:sldChg>
      <pc:sldChg chg="del">
        <pc:chgData name="Whiteman, Alissa (ENE)" userId="S::alissa.whiteman@mass.gov::a92b1887-2094-4e72-abb5-32ef2f178d36" providerId="AD" clId="Web-{511D2A80-6B3C-A837-FAA9-6870BA0A8C2F}" dt="2021-07-06T15:57:04.502" v="420"/>
        <pc:sldMkLst>
          <pc:docMk/>
          <pc:sldMk cId="206745698" sldId="272"/>
        </pc:sldMkLst>
      </pc:sldChg>
      <pc:sldChg chg="modSp">
        <pc:chgData name="Whiteman, Alissa (ENE)" userId="S::alissa.whiteman@mass.gov::a92b1887-2094-4e72-abb5-32ef2f178d36" providerId="AD" clId="Web-{511D2A80-6B3C-A837-FAA9-6870BA0A8C2F}" dt="2021-07-06T15:46:53.713" v="27" actId="20577"/>
        <pc:sldMkLst>
          <pc:docMk/>
          <pc:sldMk cId="3779923123" sldId="275"/>
        </pc:sldMkLst>
        <pc:spChg chg="mod">
          <ac:chgData name="Whiteman, Alissa (ENE)" userId="S::alissa.whiteman@mass.gov::a92b1887-2094-4e72-abb5-32ef2f178d36" providerId="AD" clId="Web-{511D2A80-6B3C-A837-FAA9-6870BA0A8C2F}" dt="2021-07-06T15:46:53.713" v="27" actId="20577"/>
          <ac:spMkLst>
            <pc:docMk/>
            <pc:sldMk cId="3779923123" sldId="275"/>
            <ac:spMk id="4" creationId="{D3E5C44E-97BE-4A4A-8984-E7878B9D1E11}"/>
          </ac:spMkLst>
        </pc:spChg>
      </pc:sldChg>
      <pc:sldChg chg="modSp modNotes">
        <pc:chgData name="Whiteman, Alissa (ENE)" userId="S::alissa.whiteman@mass.gov::a92b1887-2094-4e72-abb5-32ef2f178d36" providerId="AD" clId="Web-{511D2A80-6B3C-A837-FAA9-6870BA0A8C2F}" dt="2021-07-06T19:29:39.015" v="2523" actId="20577"/>
        <pc:sldMkLst>
          <pc:docMk/>
          <pc:sldMk cId="3731379170" sldId="292"/>
        </pc:sldMkLst>
        <pc:spChg chg="mod">
          <ac:chgData name="Whiteman, Alissa (ENE)" userId="S::alissa.whiteman@mass.gov::a92b1887-2094-4e72-abb5-32ef2f178d36" providerId="AD" clId="Web-{511D2A80-6B3C-A837-FAA9-6870BA0A8C2F}" dt="2021-07-06T19:29:39.015" v="2523" actId="20577"/>
          <ac:spMkLst>
            <pc:docMk/>
            <pc:sldMk cId="3731379170" sldId="292"/>
            <ac:spMk id="3" creationId="{17222EF5-8F68-4517-9758-6C5FED4221E2}"/>
          </ac:spMkLst>
        </pc:spChg>
      </pc:sldChg>
      <pc:sldChg chg="modSp">
        <pc:chgData name="Whiteman, Alissa (ENE)" userId="S::alissa.whiteman@mass.gov::a92b1887-2094-4e72-abb5-32ef2f178d36" providerId="AD" clId="Web-{511D2A80-6B3C-A837-FAA9-6870BA0A8C2F}" dt="2021-07-06T19:24:06.041" v="2499" actId="20577"/>
        <pc:sldMkLst>
          <pc:docMk/>
          <pc:sldMk cId="306074629" sldId="310"/>
        </pc:sldMkLst>
        <pc:spChg chg="mod">
          <ac:chgData name="Whiteman, Alissa (ENE)" userId="S::alissa.whiteman@mass.gov::a92b1887-2094-4e72-abb5-32ef2f178d36" providerId="AD" clId="Web-{511D2A80-6B3C-A837-FAA9-6870BA0A8C2F}" dt="2021-07-06T19:15:14.548" v="2396" actId="20577"/>
          <ac:spMkLst>
            <pc:docMk/>
            <pc:sldMk cId="306074629" sldId="310"/>
            <ac:spMk id="2" creationId="{00000000-0000-0000-0000-000000000000}"/>
          </ac:spMkLst>
        </pc:spChg>
        <pc:spChg chg="mod">
          <ac:chgData name="Whiteman, Alissa (ENE)" userId="S::alissa.whiteman@mass.gov::a92b1887-2094-4e72-abb5-32ef2f178d36" providerId="AD" clId="Web-{511D2A80-6B3C-A837-FAA9-6870BA0A8C2F}" dt="2021-07-06T19:24:06.041" v="2499" actId="20577"/>
          <ac:spMkLst>
            <pc:docMk/>
            <pc:sldMk cId="306074629" sldId="310"/>
            <ac:spMk id="3" creationId="{00000000-0000-0000-0000-000000000000}"/>
          </ac:spMkLst>
        </pc:spChg>
      </pc:sldChg>
      <pc:sldChg chg="modSp">
        <pc:chgData name="Whiteman, Alissa (ENE)" userId="S::alissa.whiteman@mass.gov::a92b1887-2094-4e72-abb5-32ef2f178d36" providerId="AD" clId="Web-{511D2A80-6B3C-A837-FAA9-6870BA0A8C2F}" dt="2021-07-06T19:22:28.195" v="2497" actId="20577"/>
        <pc:sldMkLst>
          <pc:docMk/>
          <pc:sldMk cId="3286750253" sldId="312"/>
        </pc:sldMkLst>
        <pc:spChg chg="mod">
          <ac:chgData name="Whiteman, Alissa (ENE)" userId="S::alissa.whiteman@mass.gov::a92b1887-2094-4e72-abb5-32ef2f178d36" providerId="AD" clId="Web-{511D2A80-6B3C-A837-FAA9-6870BA0A8C2F}" dt="2021-07-06T19:11:48.279" v="2320" actId="20577"/>
          <ac:spMkLst>
            <pc:docMk/>
            <pc:sldMk cId="3286750253" sldId="312"/>
            <ac:spMk id="2" creationId="{00000000-0000-0000-0000-000000000000}"/>
          </ac:spMkLst>
        </pc:spChg>
        <pc:spChg chg="mod">
          <ac:chgData name="Whiteman, Alissa (ENE)" userId="S::alissa.whiteman@mass.gov::a92b1887-2094-4e72-abb5-32ef2f178d36" providerId="AD" clId="Web-{511D2A80-6B3C-A837-FAA9-6870BA0A8C2F}" dt="2021-07-06T19:22:28.195" v="2497" actId="20577"/>
          <ac:spMkLst>
            <pc:docMk/>
            <pc:sldMk cId="3286750253" sldId="312"/>
            <ac:spMk id="3" creationId="{00000000-0000-0000-0000-000000000000}"/>
          </ac:spMkLst>
        </pc:spChg>
      </pc:sldChg>
      <pc:sldChg chg="modSp">
        <pc:chgData name="Whiteman, Alissa (ENE)" userId="S::alissa.whiteman@mass.gov::a92b1887-2094-4e72-abb5-32ef2f178d36" providerId="AD" clId="Web-{511D2A80-6B3C-A837-FAA9-6870BA0A8C2F}" dt="2021-07-06T19:41:43.261" v="2530" actId="20577"/>
        <pc:sldMkLst>
          <pc:docMk/>
          <pc:sldMk cId="3024484036" sldId="313"/>
        </pc:sldMkLst>
        <pc:spChg chg="mod">
          <ac:chgData name="Whiteman, Alissa (ENE)" userId="S::alissa.whiteman@mass.gov::a92b1887-2094-4e72-abb5-32ef2f178d36" providerId="AD" clId="Web-{511D2A80-6B3C-A837-FAA9-6870BA0A8C2F}" dt="2021-07-06T19:15:44.579" v="2407" actId="20577"/>
          <ac:spMkLst>
            <pc:docMk/>
            <pc:sldMk cId="3024484036" sldId="313"/>
            <ac:spMk id="2" creationId="{00000000-0000-0000-0000-000000000000}"/>
          </ac:spMkLst>
        </pc:spChg>
        <pc:spChg chg="mod">
          <ac:chgData name="Whiteman, Alissa (ENE)" userId="S::alissa.whiteman@mass.gov::a92b1887-2094-4e72-abb5-32ef2f178d36" providerId="AD" clId="Web-{511D2A80-6B3C-A837-FAA9-6870BA0A8C2F}" dt="2021-07-06T19:41:43.261" v="2530" actId="20577"/>
          <ac:spMkLst>
            <pc:docMk/>
            <pc:sldMk cId="3024484036" sldId="313"/>
            <ac:spMk id="3" creationId="{00000000-0000-0000-0000-000000000000}"/>
          </ac:spMkLst>
        </pc:spChg>
      </pc:sldChg>
      <pc:sldChg chg="ord modNotes">
        <pc:chgData name="Whiteman, Alissa (ENE)" userId="S::alissa.whiteman@mass.gov::a92b1887-2094-4e72-abb5-32ef2f178d36" providerId="AD" clId="Web-{511D2A80-6B3C-A837-FAA9-6870BA0A8C2F}" dt="2021-07-06T17:51:49.071" v="2050"/>
        <pc:sldMkLst>
          <pc:docMk/>
          <pc:sldMk cId="412416899" sldId="318"/>
        </pc:sldMkLst>
      </pc:sldChg>
      <pc:sldChg chg="ord modNotes">
        <pc:chgData name="Whiteman, Alissa (ENE)" userId="S::alissa.whiteman@mass.gov::a92b1887-2094-4e72-abb5-32ef2f178d36" providerId="AD" clId="Web-{511D2A80-6B3C-A837-FAA9-6870BA0A8C2F}" dt="2021-07-06T19:51:43.786" v="2532"/>
        <pc:sldMkLst>
          <pc:docMk/>
          <pc:sldMk cId="2276354173" sldId="321"/>
        </pc:sldMkLst>
      </pc:sldChg>
      <pc:sldChg chg="modSp">
        <pc:chgData name="Whiteman, Alissa (ENE)" userId="S::alissa.whiteman@mass.gov::a92b1887-2094-4e72-abb5-32ef2f178d36" providerId="AD" clId="Web-{511D2A80-6B3C-A837-FAA9-6870BA0A8C2F}" dt="2021-07-06T19:35:50.114" v="2527" actId="20577"/>
        <pc:sldMkLst>
          <pc:docMk/>
          <pc:sldMk cId="3905699785" sldId="322"/>
        </pc:sldMkLst>
        <pc:spChg chg="mod">
          <ac:chgData name="Whiteman, Alissa (ENE)" userId="S::alissa.whiteman@mass.gov::a92b1887-2094-4e72-abb5-32ef2f178d36" providerId="AD" clId="Web-{511D2A80-6B3C-A837-FAA9-6870BA0A8C2F}" dt="2021-07-06T19:13:36.140" v="2365" actId="20577"/>
          <ac:spMkLst>
            <pc:docMk/>
            <pc:sldMk cId="3905699785" sldId="322"/>
            <ac:spMk id="2" creationId="{00000000-0000-0000-0000-000000000000}"/>
          </ac:spMkLst>
        </pc:spChg>
        <pc:spChg chg="mod">
          <ac:chgData name="Whiteman, Alissa (ENE)" userId="S::alissa.whiteman@mass.gov::a92b1887-2094-4e72-abb5-32ef2f178d36" providerId="AD" clId="Web-{511D2A80-6B3C-A837-FAA9-6870BA0A8C2F}" dt="2021-07-06T19:35:50.114" v="2527" actId="20577"/>
          <ac:spMkLst>
            <pc:docMk/>
            <pc:sldMk cId="3905699785" sldId="322"/>
            <ac:spMk id="3" creationId="{00000000-0000-0000-0000-000000000000}"/>
          </ac:spMkLst>
        </pc:spChg>
      </pc:sldChg>
      <pc:sldChg chg="modSp modNotes">
        <pc:chgData name="Whiteman, Alissa (ENE)" userId="S::alissa.whiteman@mass.gov::a92b1887-2094-4e72-abb5-32ef2f178d36" providerId="AD" clId="Web-{511D2A80-6B3C-A837-FAA9-6870BA0A8C2F}" dt="2021-07-06T16:52:37.265" v="446"/>
        <pc:sldMkLst>
          <pc:docMk/>
          <pc:sldMk cId="1249988054" sldId="324"/>
        </pc:sldMkLst>
        <pc:spChg chg="mod">
          <ac:chgData name="Whiteman, Alissa (ENE)" userId="S::alissa.whiteman@mass.gov::a92b1887-2094-4e72-abb5-32ef2f178d36" providerId="AD" clId="Web-{511D2A80-6B3C-A837-FAA9-6870BA0A8C2F}" dt="2021-07-06T16:10:58.418" v="426" actId="20577"/>
          <ac:spMkLst>
            <pc:docMk/>
            <pc:sldMk cId="1249988054" sldId="324"/>
            <ac:spMk id="9" creationId="{624C88C8-2FE3-438F-A33C-A7A4F522C383}"/>
          </ac:spMkLst>
        </pc:spChg>
      </pc:sldChg>
      <pc:sldChg chg="modSp">
        <pc:chgData name="Whiteman, Alissa (ENE)" userId="S::alissa.whiteman@mass.gov::a92b1887-2094-4e72-abb5-32ef2f178d36" providerId="AD" clId="Web-{511D2A80-6B3C-A837-FAA9-6870BA0A8C2F}" dt="2021-07-06T19:26:17.527" v="2511" actId="20577"/>
        <pc:sldMkLst>
          <pc:docMk/>
          <pc:sldMk cId="2349261786" sldId="325"/>
        </pc:sldMkLst>
        <pc:spChg chg="mod">
          <ac:chgData name="Whiteman, Alissa (ENE)" userId="S::alissa.whiteman@mass.gov::a92b1887-2094-4e72-abb5-32ef2f178d36" providerId="AD" clId="Web-{511D2A80-6B3C-A837-FAA9-6870BA0A8C2F}" dt="2021-07-06T19:15:28.485" v="2399" actId="20577"/>
          <ac:spMkLst>
            <pc:docMk/>
            <pc:sldMk cId="2349261786" sldId="325"/>
            <ac:spMk id="2" creationId="{00000000-0000-0000-0000-000000000000}"/>
          </ac:spMkLst>
        </pc:spChg>
        <pc:spChg chg="mod">
          <ac:chgData name="Whiteman, Alissa (ENE)" userId="S::alissa.whiteman@mass.gov::a92b1887-2094-4e72-abb5-32ef2f178d36" providerId="AD" clId="Web-{511D2A80-6B3C-A837-FAA9-6870BA0A8C2F}" dt="2021-07-06T19:26:17.527" v="2511" actId="20577"/>
          <ac:spMkLst>
            <pc:docMk/>
            <pc:sldMk cId="2349261786" sldId="325"/>
            <ac:spMk id="3" creationId="{00000000-0000-0000-0000-000000000000}"/>
          </ac:spMkLst>
        </pc:spChg>
      </pc:sldChg>
      <pc:sldChg chg="modSp">
        <pc:chgData name="Whiteman, Alissa (ENE)" userId="S::alissa.whiteman@mass.gov::a92b1887-2094-4e72-abb5-32ef2f178d36" providerId="AD" clId="Web-{511D2A80-6B3C-A837-FAA9-6870BA0A8C2F}" dt="2021-07-06T19:21:56.117" v="2494" actId="1076"/>
        <pc:sldMkLst>
          <pc:docMk/>
          <pc:sldMk cId="2693411098" sldId="327"/>
        </pc:sldMkLst>
        <pc:spChg chg="mod">
          <ac:chgData name="Whiteman, Alissa (ENE)" userId="S::alissa.whiteman@mass.gov::a92b1887-2094-4e72-abb5-32ef2f178d36" providerId="AD" clId="Web-{511D2A80-6B3C-A837-FAA9-6870BA0A8C2F}" dt="2021-07-06T19:16:04.252" v="2408" actId="20577"/>
          <ac:spMkLst>
            <pc:docMk/>
            <pc:sldMk cId="2693411098" sldId="327"/>
            <ac:spMk id="2" creationId="{00000000-0000-0000-0000-000000000000}"/>
          </ac:spMkLst>
        </pc:spChg>
        <pc:spChg chg="mod">
          <ac:chgData name="Whiteman, Alissa (ENE)" userId="S::alissa.whiteman@mass.gov::a92b1887-2094-4e72-abb5-32ef2f178d36" providerId="AD" clId="Web-{511D2A80-6B3C-A837-FAA9-6870BA0A8C2F}" dt="2021-07-06T19:21:56.117" v="2494" actId="1076"/>
          <ac:spMkLst>
            <pc:docMk/>
            <pc:sldMk cId="2693411098" sldId="327"/>
            <ac:spMk id="3" creationId="{00000000-0000-0000-0000-000000000000}"/>
          </ac:spMkLst>
        </pc:spChg>
      </pc:sldChg>
      <pc:sldChg chg="addSp delSp modSp add replId modNotes">
        <pc:chgData name="Whiteman, Alissa (ENE)" userId="S::alissa.whiteman@mass.gov::a92b1887-2094-4e72-abb5-32ef2f178d36" providerId="AD" clId="Web-{511D2A80-6B3C-A837-FAA9-6870BA0A8C2F}" dt="2021-07-06T19:04:57.538" v="2207" actId="14100"/>
        <pc:sldMkLst>
          <pc:docMk/>
          <pc:sldMk cId="2488403181" sldId="328"/>
        </pc:sldMkLst>
        <pc:spChg chg="mod">
          <ac:chgData name="Whiteman, Alissa (ENE)" userId="S::alissa.whiteman@mass.gov::a92b1887-2094-4e72-abb5-32ef2f178d36" providerId="AD" clId="Web-{511D2A80-6B3C-A837-FAA9-6870BA0A8C2F}" dt="2021-07-06T15:47:14.245" v="32" actId="20577"/>
          <ac:spMkLst>
            <pc:docMk/>
            <pc:sldMk cId="2488403181" sldId="328"/>
            <ac:spMk id="2" creationId="{745134FB-DBCE-4135-8ECB-DC95CA42CEF1}"/>
          </ac:spMkLst>
        </pc:spChg>
        <pc:spChg chg="add del mod">
          <ac:chgData name="Whiteman, Alissa (ENE)" userId="S::alissa.whiteman@mass.gov::a92b1887-2094-4e72-abb5-32ef2f178d36" providerId="AD" clId="Web-{511D2A80-6B3C-A837-FAA9-6870BA0A8C2F}" dt="2021-07-06T19:04:57.538" v="2207" actId="14100"/>
          <ac:spMkLst>
            <pc:docMk/>
            <pc:sldMk cId="2488403181" sldId="328"/>
            <ac:spMk id="4" creationId="{D3E5C44E-97BE-4A4A-8984-E7878B9D1E11}"/>
          </ac:spMkLst>
        </pc:spChg>
        <pc:spChg chg="add del mod">
          <ac:chgData name="Whiteman, Alissa (ENE)" userId="S::alissa.whiteman@mass.gov::a92b1887-2094-4e72-abb5-32ef2f178d36" providerId="AD" clId="Web-{511D2A80-6B3C-A837-FAA9-6870BA0A8C2F}" dt="2021-07-06T19:04:10.271" v="2200"/>
          <ac:spMkLst>
            <pc:docMk/>
            <pc:sldMk cId="2488403181" sldId="328"/>
            <ac:spMk id="5" creationId="{03C316E0-8545-49B4-B4D7-C1A257BAB177}"/>
          </ac:spMkLst>
        </pc:spChg>
      </pc:sldChg>
      <pc:sldChg chg="modSp add replId modNotes">
        <pc:chgData name="Whiteman, Alissa (ENE)" userId="S::alissa.whiteman@mass.gov::a92b1887-2094-4e72-abb5-32ef2f178d36" providerId="AD" clId="Web-{511D2A80-6B3C-A837-FAA9-6870BA0A8C2F}" dt="2021-07-06T17:31:41.734" v="1385"/>
        <pc:sldMkLst>
          <pc:docMk/>
          <pc:sldMk cId="3831838394" sldId="329"/>
        </pc:sldMkLst>
        <pc:spChg chg="mod">
          <ac:chgData name="Whiteman, Alissa (ENE)" userId="S::alissa.whiteman@mass.gov::a92b1887-2094-4e72-abb5-32ef2f178d36" providerId="AD" clId="Web-{511D2A80-6B3C-A837-FAA9-6870BA0A8C2F}" dt="2021-07-06T17:30:58.797" v="1362" actId="20577"/>
          <ac:spMkLst>
            <pc:docMk/>
            <pc:sldMk cId="3831838394" sldId="329"/>
            <ac:spMk id="9" creationId="{624C88C8-2FE3-438F-A33C-A7A4F522C383}"/>
          </ac:spMkLst>
        </pc:spChg>
      </pc:sldChg>
      <pc:sldChg chg="modSp add ord replId">
        <pc:chgData name="Whiteman, Alissa (ENE)" userId="S::alissa.whiteman@mass.gov::a92b1887-2094-4e72-abb5-32ef2f178d36" providerId="AD" clId="Web-{511D2A80-6B3C-A837-FAA9-6870BA0A8C2F}" dt="2021-07-06T18:04:33.186" v="2139" actId="20577"/>
        <pc:sldMkLst>
          <pc:docMk/>
          <pc:sldMk cId="2205076215" sldId="330"/>
        </pc:sldMkLst>
        <pc:spChg chg="mod">
          <ac:chgData name="Whiteman, Alissa (ENE)" userId="S::alissa.whiteman@mass.gov::a92b1887-2094-4e72-abb5-32ef2f178d36" providerId="AD" clId="Web-{511D2A80-6B3C-A837-FAA9-6870BA0A8C2F}" dt="2021-07-06T18:04:33.186" v="2139" actId="20577"/>
          <ac:spMkLst>
            <pc:docMk/>
            <pc:sldMk cId="2205076215" sldId="330"/>
            <ac:spMk id="2" creationId="{126DE867-4ABB-4414-9E27-19D3A5E98413}"/>
          </ac:spMkLst>
        </pc:spChg>
        <pc:spChg chg="mod">
          <ac:chgData name="Whiteman, Alissa (ENE)" userId="S::alissa.whiteman@mass.gov::a92b1887-2094-4e72-abb5-32ef2f178d36" providerId="AD" clId="Web-{511D2A80-6B3C-A837-FAA9-6870BA0A8C2F}" dt="2021-07-06T18:03:08.342" v="2114" actId="20577"/>
          <ac:spMkLst>
            <pc:docMk/>
            <pc:sldMk cId="2205076215" sldId="330"/>
            <ac:spMk id="3" creationId="{17222EF5-8F68-4517-9758-6C5FED4221E2}"/>
          </ac:spMkLst>
        </pc:spChg>
      </pc:sldChg>
      <pc:sldChg chg="addSp delSp modSp add del mod ord replId modClrScheme delDesignElem chgLayout">
        <pc:chgData name="Whiteman, Alissa (ENE)" userId="S::alissa.whiteman@mass.gov::a92b1887-2094-4e72-abb5-32ef2f178d36" providerId="AD" clId="Web-{511D2A80-6B3C-A837-FAA9-6870BA0A8C2F}" dt="2021-07-06T17:52:57.040" v="2053"/>
        <pc:sldMkLst>
          <pc:docMk/>
          <pc:sldMk cId="2748099939" sldId="330"/>
        </pc:sldMkLst>
        <pc:spChg chg="mod ord">
          <ac:chgData name="Whiteman, Alissa (ENE)" userId="S::alissa.whiteman@mass.gov::a92b1887-2094-4e72-abb5-32ef2f178d36" providerId="AD" clId="Web-{511D2A80-6B3C-A837-FAA9-6870BA0A8C2F}" dt="2021-07-06T17:52:44.165" v="2052"/>
          <ac:spMkLst>
            <pc:docMk/>
            <pc:sldMk cId="2748099939" sldId="330"/>
            <ac:spMk id="2" creationId="{745134FB-DBCE-4135-8ECB-DC95CA42CEF1}"/>
          </ac:spMkLst>
        </pc:spChg>
        <pc:spChg chg="add mod ord">
          <ac:chgData name="Whiteman, Alissa (ENE)" userId="S::alissa.whiteman@mass.gov::a92b1887-2094-4e72-abb5-32ef2f178d36" providerId="AD" clId="Web-{511D2A80-6B3C-A837-FAA9-6870BA0A8C2F}" dt="2021-07-06T17:52:44.165" v="2052"/>
          <ac:spMkLst>
            <pc:docMk/>
            <pc:sldMk cId="2748099939" sldId="330"/>
            <ac:spMk id="3" creationId="{503A192E-98F0-45BD-8842-3A6432A4FF3A}"/>
          </ac:spMkLst>
        </pc:spChg>
        <pc:spChg chg="mod ord">
          <ac:chgData name="Whiteman, Alissa (ENE)" userId="S::alissa.whiteman@mass.gov::a92b1887-2094-4e72-abb5-32ef2f178d36" providerId="AD" clId="Web-{511D2A80-6B3C-A837-FAA9-6870BA0A8C2F}" dt="2021-07-06T17:52:44.165" v="2052"/>
          <ac:spMkLst>
            <pc:docMk/>
            <pc:sldMk cId="2748099939" sldId="330"/>
            <ac:spMk id="4" creationId="{D3E5C44E-97BE-4A4A-8984-E7878B9D1E11}"/>
          </ac:spMkLst>
        </pc:spChg>
        <pc:spChg chg="add mod ord">
          <ac:chgData name="Whiteman, Alissa (ENE)" userId="S::alissa.whiteman@mass.gov::a92b1887-2094-4e72-abb5-32ef2f178d36" providerId="AD" clId="Web-{511D2A80-6B3C-A837-FAA9-6870BA0A8C2F}" dt="2021-07-06T17:52:44.165" v="2052"/>
          <ac:spMkLst>
            <pc:docMk/>
            <pc:sldMk cId="2748099939" sldId="330"/>
            <ac:spMk id="5" creationId="{2F6BFD06-06F5-4D71-A916-DC9846D326BE}"/>
          </ac:spMkLst>
        </pc:spChg>
        <pc:spChg chg="add mod ord">
          <ac:chgData name="Whiteman, Alissa (ENE)" userId="S::alissa.whiteman@mass.gov::a92b1887-2094-4e72-abb5-32ef2f178d36" providerId="AD" clId="Web-{511D2A80-6B3C-A837-FAA9-6870BA0A8C2F}" dt="2021-07-06T17:52:44.165" v="2052"/>
          <ac:spMkLst>
            <pc:docMk/>
            <pc:sldMk cId="2748099939" sldId="330"/>
            <ac:spMk id="6" creationId="{4AA421F8-9A93-4BAD-A672-2ACE79759F07}"/>
          </ac:spMkLst>
        </pc:spChg>
        <pc:spChg chg="del">
          <ac:chgData name="Whiteman, Alissa (ENE)" userId="S::alissa.whiteman@mass.gov::a92b1887-2094-4e72-abb5-32ef2f178d36" providerId="AD" clId="Web-{511D2A80-6B3C-A837-FAA9-6870BA0A8C2F}" dt="2021-07-06T17:52:44.165" v="2052"/>
          <ac:spMkLst>
            <pc:docMk/>
            <pc:sldMk cId="2748099939" sldId="330"/>
            <ac:spMk id="9" creationId="{1B15ED52-F352-441B-82BF-E0EA34836D08}"/>
          </ac:spMkLst>
        </pc:spChg>
        <pc:spChg chg="del">
          <ac:chgData name="Whiteman, Alissa (ENE)" userId="S::alissa.whiteman@mass.gov::a92b1887-2094-4e72-abb5-32ef2f178d36" providerId="AD" clId="Web-{511D2A80-6B3C-A837-FAA9-6870BA0A8C2F}" dt="2021-07-06T17:52:44.165" v="2052"/>
          <ac:spMkLst>
            <pc:docMk/>
            <pc:sldMk cId="2748099939" sldId="330"/>
            <ac:spMk id="11" creationId="{3B2E3793-BFE6-45A2-9B7B-E18844431C99}"/>
          </ac:spMkLst>
        </pc:spChg>
        <pc:spChg chg="del">
          <ac:chgData name="Whiteman, Alissa (ENE)" userId="S::alissa.whiteman@mass.gov::a92b1887-2094-4e72-abb5-32ef2f178d36" providerId="AD" clId="Web-{511D2A80-6B3C-A837-FAA9-6870BA0A8C2F}" dt="2021-07-06T17:52:44.165" v="2052"/>
          <ac:spMkLst>
            <pc:docMk/>
            <pc:sldMk cId="2748099939" sldId="330"/>
            <ac:spMk id="13" creationId="{BC4C4868-CB8F-4AF9-9CDB-8108F2C19B67}"/>
          </ac:spMkLst>
        </pc:spChg>
        <pc:spChg chg="del">
          <ac:chgData name="Whiteman, Alissa (ENE)" userId="S::alissa.whiteman@mass.gov::a92b1887-2094-4e72-abb5-32ef2f178d36" providerId="AD" clId="Web-{511D2A80-6B3C-A837-FAA9-6870BA0A8C2F}" dt="2021-07-06T17:52:44.165" v="2052"/>
          <ac:spMkLst>
            <pc:docMk/>
            <pc:sldMk cId="2748099939" sldId="330"/>
            <ac:spMk id="15" creationId="{375E0459-6403-40CD-989D-56A4407CA12E}"/>
          </ac:spMkLst>
        </pc:spChg>
        <pc:spChg chg="del">
          <ac:chgData name="Whiteman, Alissa (ENE)" userId="S::alissa.whiteman@mass.gov::a92b1887-2094-4e72-abb5-32ef2f178d36" providerId="AD" clId="Web-{511D2A80-6B3C-A837-FAA9-6870BA0A8C2F}" dt="2021-07-06T17:52:44.165" v="2052"/>
          <ac:spMkLst>
            <pc:docMk/>
            <pc:sldMk cId="2748099939" sldId="330"/>
            <ac:spMk id="17" creationId="{53E5B1A8-3AC9-4BD1-9BBC-78CA94F2D1BA}"/>
          </ac:spMkLst>
        </pc:spChg>
      </pc:sldChg>
    </pc:docChg>
  </pc:docChgLst>
  <pc:docChgLst>
    <pc:chgData name="Whiteman, Alissa (ENE)" userId="S::alissa.whiteman@mass.gov::a92b1887-2094-4e72-abb5-32ef2f178d36" providerId="AD" clId="Web-{BFE46B8D-3DB2-1AAA-3CAE-B4DA3CE71A37}"/>
    <pc:docChg chg="modSld">
      <pc:chgData name="Whiteman, Alissa (ENE)" userId="S::alissa.whiteman@mass.gov::a92b1887-2094-4e72-abb5-32ef2f178d36" providerId="AD" clId="Web-{BFE46B8D-3DB2-1AAA-3CAE-B4DA3CE71A37}" dt="2021-10-29T01:20:34.695" v="3" actId="20577"/>
      <pc:docMkLst>
        <pc:docMk/>
      </pc:docMkLst>
      <pc:sldChg chg="modSp">
        <pc:chgData name="Whiteman, Alissa (ENE)" userId="S::alissa.whiteman@mass.gov::a92b1887-2094-4e72-abb5-32ef2f178d36" providerId="AD" clId="Web-{BFE46B8D-3DB2-1AAA-3CAE-B4DA3CE71A37}" dt="2021-10-29T01:20:34.695" v="3" actId="20577"/>
        <pc:sldMkLst>
          <pc:docMk/>
          <pc:sldMk cId="3905699785" sldId="322"/>
        </pc:sldMkLst>
        <pc:spChg chg="mod">
          <ac:chgData name="Whiteman, Alissa (ENE)" userId="S::alissa.whiteman@mass.gov::a92b1887-2094-4e72-abb5-32ef2f178d36" providerId="AD" clId="Web-{BFE46B8D-3DB2-1AAA-3CAE-B4DA3CE71A37}" dt="2021-10-29T01:20:34.695" v="3" actId="20577"/>
          <ac:spMkLst>
            <pc:docMk/>
            <pc:sldMk cId="3905699785" sldId="322"/>
            <ac:spMk id="2" creationId="{00000000-0000-0000-0000-000000000000}"/>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1D0F70-5EEE-490D-AA74-27CDD6044FD5}" type="doc">
      <dgm:prSet loTypeId="urn:microsoft.com/office/officeart/2018/5/layout/Centered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9EAD71AA-C18C-4A89-8A9E-03EB0D89F59D}">
      <dgm:prSet/>
      <dgm:spPr/>
      <dgm:t>
        <a:bodyPr/>
        <a:lstStyle/>
        <a:p>
          <a:pPr rtl="0">
            <a:lnSpc>
              <a:spcPct val="100000"/>
            </a:lnSpc>
            <a:defRPr b="1"/>
          </a:pPr>
          <a:r>
            <a:rPr lang="en-US"/>
            <a:t>Provide Benefit to Residents</a:t>
          </a:r>
          <a:r>
            <a:rPr lang="en-US">
              <a:latin typeface="Calibri Light" panose="020F0302020204030204"/>
            </a:rPr>
            <a:t> </a:t>
          </a:r>
          <a:endParaRPr lang="en-US"/>
        </a:p>
      </dgm:t>
    </dgm:pt>
    <dgm:pt modelId="{52F6B935-B3AE-45E4-AE96-01EAC0CB597F}" type="parTrans" cxnId="{019E84C8-9454-4B18-959B-D5A0CF3E7C53}">
      <dgm:prSet/>
      <dgm:spPr/>
      <dgm:t>
        <a:bodyPr/>
        <a:lstStyle/>
        <a:p>
          <a:endParaRPr lang="en-US"/>
        </a:p>
      </dgm:t>
    </dgm:pt>
    <dgm:pt modelId="{BAFB7CE7-C630-44CC-94DD-1024DBF52F3B}" type="sibTrans" cxnId="{019E84C8-9454-4B18-959B-D5A0CF3E7C53}">
      <dgm:prSet/>
      <dgm:spPr/>
      <dgm:t>
        <a:bodyPr/>
        <a:lstStyle/>
        <a:p>
          <a:endParaRPr lang="en-US"/>
        </a:p>
      </dgm:t>
    </dgm:pt>
    <dgm:pt modelId="{A36265CE-F484-45FE-953C-84D1ACC40443}">
      <dgm:prSet/>
      <dgm:spPr/>
      <dgm:t>
        <a:bodyPr/>
        <a:lstStyle/>
        <a:p>
          <a:pPr>
            <a:lnSpc>
              <a:spcPct val="100000"/>
            </a:lnSpc>
          </a:pPr>
          <a:r>
            <a:rPr lang="en-US"/>
            <a:t>Improve housing stock to enable energy efficiency</a:t>
          </a:r>
        </a:p>
      </dgm:t>
    </dgm:pt>
    <dgm:pt modelId="{BBF935BF-F421-4D4D-BFF8-94F20CFFEA15}" type="parTrans" cxnId="{659AEF29-4697-422F-A5EF-EF006FBB85A8}">
      <dgm:prSet/>
      <dgm:spPr/>
      <dgm:t>
        <a:bodyPr/>
        <a:lstStyle/>
        <a:p>
          <a:endParaRPr lang="en-US"/>
        </a:p>
      </dgm:t>
    </dgm:pt>
    <dgm:pt modelId="{98CF4229-20D6-469D-877C-799BE6A0EADA}" type="sibTrans" cxnId="{659AEF29-4697-422F-A5EF-EF006FBB85A8}">
      <dgm:prSet/>
      <dgm:spPr/>
      <dgm:t>
        <a:bodyPr/>
        <a:lstStyle/>
        <a:p>
          <a:endParaRPr lang="en-US"/>
        </a:p>
      </dgm:t>
    </dgm:pt>
    <dgm:pt modelId="{A6FAA04A-2CDF-4C13-B5CA-EDADF1EADE06}">
      <dgm:prSet/>
      <dgm:spPr/>
      <dgm:t>
        <a:bodyPr/>
        <a:lstStyle/>
        <a:p>
          <a:pPr>
            <a:lnSpc>
              <a:spcPct val="100000"/>
            </a:lnSpc>
          </a:pPr>
          <a:r>
            <a:rPr lang="en-US"/>
            <a:t>Reduce energy burden</a:t>
          </a:r>
        </a:p>
      </dgm:t>
    </dgm:pt>
    <dgm:pt modelId="{F67134BA-35C2-49C0-A18E-1B238DA0F278}" type="parTrans" cxnId="{F91AE0F8-E49F-451A-8B60-F202ED802BD6}">
      <dgm:prSet/>
      <dgm:spPr/>
      <dgm:t>
        <a:bodyPr/>
        <a:lstStyle/>
        <a:p>
          <a:endParaRPr lang="en-US"/>
        </a:p>
      </dgm:t>
    </dgm:pt>
    <dgm:pt modelId="{F1785564-DD4A-468E-B3E9-F567C3E707FC}" type="sibTrans" cxnId="{F91AE0F8-E49F-451A-8B60-F202ED802BD6}">
      <dgm:prSet/>
      <dgm:spPr/>
      <dgm:t>
        <a:bodyPr/>
        <a:lstStyle/>
        <a:p>
          <a:endParaRPr lang="en-US"/>
        </a:p>
      </dgm:t>
    </dgm:pt>
    <dgm:pt modelId="{0BB94C5F-8901-46FE-B4DC-E70B4687BFE6}">
      <dgm:prSet/>
      <dgm:spPr/>
      <dgm:t>
        <a:bodyPr/>
        <a:lstStyle/>
        <a:p>
          <a:pPr>
            <a:lnSpc>
              <a:spcPct val="100000"/>
            </a:lnSpc>
          </a:pPr>
          <a:r>
            <a:rPr lang="en-US"/>
            <a:t>Remove obstacles to energy efficiency programs</a:t>
          </a:r>
        </a:p>
      </dgm:t>
    </dgm:pt>
    <dgm:pt modelId="{236A038D-0092-4868-A405-B064957DACC4}" type="parTrans" cxnId="{92977962-26C8-4565-9FB1-9E8A2FC84E39}">
      <dgm:prSet/>
      <dgm:spPr/>
      <dgm:t>
        <a:bodyPr/>
        <a:lstStyle/>
        <a:p>
          <a:endParaRPr lang="en-US"/>
        </a:p>
      </dgm:t>
    </dgm:pt>
    <dgm:pt modelId="{D89D2055-FD32-46DB-B02F-15442DE042B2}" type="sibTrans" cxnId="{92977962-26C8-4565-9FB1-9E8A2FC84E39}">
      <dgm:prSet/>
      <dgm:spPr/>
      <dgm:t>
        <a:bodyPr/>
        <a:lstStyle/>
        <a:p>
          <a:endParaRPr lang="en-US"/>
        </a:p>
      </dgm:t>
    </dgm:pt>
    <dgm:pt modelId="{E312BEC1-77C7-4FBB-9CE6-10AD16B2342D}">
      <dgm:prSet/>
      <dgm:spPr/>
      <dgm:t>
        <a:bodyPr/>
        <a:lstStyle/>
        <a:p>
          <a:pPr>
            <a:lnSpc>
              <a:spcPct val="100000"/>
            </a:lnSpc>
          </a:pPr>
          <a:r>
            <a:rPr lang="en-US"/>
            <a:t>Renewable thermal/electrification</a:t>
          </a:r>
        </a:p>
      </dgm:t>
    </dgm:pt>
    <dgm:pt modelId="{207C6316-3DF8-43E4-B827-15EF3854846D}" type="parTrans" cxnId="{B7FA3C5F-1F4F-488D-B9E1-48D22141BD7D}">
      <dgm:prSet/>
      <dgm:spPr/>
      <dgm:t>
        <a:bodyPr/>
        <a:lstStyle/>
        <a:p>
          <a:endParaRPr lang="en-US"/>
        </a:p>
      </dgm:t>
    </dgm:pt>
    <dgm:pt modelId="{8A6BDD75-41A2-4EA2-9C6A-84270932FC50}" type="sibTrans" cxnId="{B7FA3C5F-1F4F-488D-B9E1-48D22141BD7D}">
      <dgm:prSet/>
      <dgm:spPr/>
      <dgm:t>
        <a:bodyPr/>
        <a:lstStyle/>
        <a:p>
          <a:endParaRPr lang="en-US"/>
        </a:p>
      </dgm:t>
    </dgm:pt>
    <dgm:pt modelId="{628DD5C6-C5BE-4C17-A82A-592F46B81C73}">
      <dgm:prSet/>
      <dgm:spPr/>
      <dgm:t>
        <a:bodyPr/>
        <a:lstStyle/>
        <a:p>
          <a:pPr>
            <a:lnSpc>
              <a:spcPct val="100000"/>
            </a:lnSpc>
            <a:defRPr b="1"/>
          </a:pPr>
          <a:r>
            <a:rPr lang="en-US"/>
            <a:t>Workforce Development</a:t>
          </a:r>
        </a:p>
      </dgm:t>
    </dgm:pt>
    <dgm:pt modelId="{C6327829-3301-42BD-B126-6B8F3CEDF655}" type="parTrans" cxnId="{40899CC6-447C-4FF9-BAF4-C5538E5E7808}">
      <dgm:prSet/>
      <dgm:spPr/>
      <dgm:t>
        <a:bodyPr/>
        <a:lstStyle/>
        <a:p>
          <a:endParaRPr lang="en-US"/>
        </a:p>
      </dgm:t>
    </dgm:pt>
    <dgm:pt modelId="{A7E697C6-E0EB-461A-9932-A42215DE946F}" type="sibTrans" cxnId="{40899CC6-447C-4FF9-BAF4-C5538E5E7808}">
      <dgm:prSet/>
      <dgm:spPr/>
      <dgm:t>
        <a:bodyPr/>
        <a:lstStyle/>
        <a:p>
          <a:endParaRPr lang="en-US"/>
        </a:p>
      </dgm:t>
    </dgm:pt>
    <dgm:pt modelId="{65D6E6D5-B662-4A56-A9E2-734889B4B9CE}">
      <dgm:prSet/>
      <dgm:spPr/>
      <dgm:t>
        <a:bodyPr/>
        <a:lstStyle/>
        <a:p>
          <a:pPr>
            <a:lnSpc>
              <a:spcPct val="100000"/>
            </a:lnSpc>
          </a:pPr>
          <a:r>
            <a:rPr lang="en-US"/>
            <a:t>Utilize local contractors</a:t>
          </a:r>
        </a:p>
      </dgm:t>
    </dgm:pt>
    <dgm:pt modelId="{4C8BD095-068B-4052-8088-697D3117404E}" type="parTrans" cxnId="{48DC694E-31EB-4774-96B4-6E7B4D603A16}">
      <dgm:prSet/>
      <dgm:spPr/>
      <dgm:t>
        <a:bodyPr/>
        <a:lstStyle/>
        <a:p>
          <a:endParaRPr lang="en-US"/>
        </a:p>
      </dgm:t>
    </dgm:pt>
    <dgm:pt modelId="{ACB8411D-DEBE-4B1C-BAAC-C80C1EE7177B}" type="sibTrans" cxnId="{48DC694E-31EB-4774-96B4-6E7B4D603A16}">
      <dgm:prSet/>
      <dgm:spPr/>
      <dgm:t>
        <a:bodyPr/>
        <a:lstStyle/>
        <a:p>
          <a:endParaRPr lang="en-US"/>
        </a:p>
      </dgm:t>
    </dgm:pt>
    <dgm:pt modelId="{66FE928C-9B36-418C-B878-AD685E1358D7}">
      <dgm:prSet/>
      <dgm:spPr/>
      <dgm:t>
        <a:bodyPr/>
        <a:lstStyle/>
        <a:p>
          <a:pPr>
            <a:lnSpc>
              <a:spcPct val="100000"/>
            </a:lnSpc>
          </a:pPr>
          <a:r>
            <a:rPr lang="en-US"/>
            <a:t>Partner with local programs and schools</a:t>
          </a:r>
        </a:p>
      </dgm:t>
    </dgm:pt>
    <dgm:pt modelId="{881CC754-6C2F-4F08-9606-19B13FEC827E}" type="parTrans" cxnId="{8CA6CDDF-99A1-4A94-92BD-2CAFACD0A3FC}">
      <dgm:prSet/>
      <dgm:spPr/>
      <dgm:t>
        <a:bodyPr/>
        <a:lstStyle/>
        <a:p>
          <a:endParaRPr lang="en-US"/>
        </a:p>
      </dgm:t>
    </dgm:pt>
    <dgm:pt modelId="{3B726AD9-2F36-48D6-A21C-D13D1C584722}" type="sibTrans" cxnId="{8CA6CDDF-99A1-4A94-92BD-2CAFACD0A3FC}">
      <dgm:prSet/>
      <dgm:spPr/>
      <dgm:t>
        <a:bodyPr/>
        <a:lstStyle/>
        <a:p>
          <a:endParaRPr lang="en-US"/>
        </a:p>
      </dgm:t>
    </dgm:pt>
    <dgm:pt modelId="{2236521C-7ECD-4E8C-94A5-9EBE1F5056DA}">
      <dgm:prSet/>
      <dgm:spPr/>
      <dgm:t>
        <a:bodyPr/>
        <a:lstStyle/>
        <a:p>
          <a:pPr>
            <a:lnSpc>
              <a:spcPct val="100000"/>
            </a:lnSpc>
          </a:pPr>
          <a:r>
            <a:rPr lang="en-US"/>
            <a:t>Workforce training </a:t>
          </a:r>
        </a:p>
      </dgm:t>
    </dgm:pt>
    <dgm:pt modelId="{B5722B1A-43B1-46EC-8BFC-549A8F41C1A5}" type="parTrans" cxnId="{CAD5E9CC-46FF-44FD-98DE-9CD0C8622A68}">
      <dgm:prSet/>
      <dgm:spPr/>
      <dgm:t>
        <a:bodyPr/>
        <a:lstStyle/>
        <a:p>
          <a:endParaRPr lang="en-US"/>
        </a:p>
      </dgm:t>
    </dgm:pt>
    <dgm:pt modelId="{C5F6C116-1D2E-4D38-A13F-969CE4CE2235}" type="sibTrans" cxnId="{CAD5E9CC-46FF-44FD-98DE-9CD0C8622A68}">
      <dgm:prSet/>
      <dgm:spPr/>
      <dgm:t>
        <a:bodyPr/>
        <a:lstStyle/>
        <a:p>
          <a:endParaRPr lang="en-US"/>
        </a:p>
      </dgm:t>
    </dgm:pt>
    <dgm:pt modelId="{1B14A98C-3977-4D68-8AE4-2EBD7EDC97EC}" type="pres">
      <dgm:prSet presAssocID="{961D0F70-5EEE-490D-AA74-27CDD6044FD5}" presName="root" presStyleCnt="0">
        <dgm:presLayoutVars>
          <dgm:dir/>
          <dgm:resizeHandles val="exact"/>
        </dgm:presLayoutVars>
      </dgm:prSet>
      <dgm:spPr/>
    </dgm:pt>
    <dgm:pt modelId="{0B950B2C-7104-41F0-9F16-E8C2FDDF9708}" type="pres">
      <dgm:prSet presAssocID="{9EAD71AA-C18C-4A89-8A9E-03EB0D89F59D}" presName="compNode" presStyleCnt="0"/>
      <dgm:spPr/>
    </dgm:pt>
    <dgm:pt modelId="{19F57709-58B2-48AC-9BF2-0AAB70369DEB}" type="pres">
      <dgm:prSet presAssocID="{9EAD71AA-C18C-4A89-8A9E-03EB0D89F59D}"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use"/>
        </a:ext>
      </dgm:extLst>
    </dgm:pt>
    <dgm:pt modelId="{4C0600F1-A8B1-4FD2-8997-5EDD8DBD59E0}" type="pres">
      <dgm:prSet presAssocID="{9EAD71AA-C18C-4A89-8A9E-03EB0D89F59D}" presName="iconSpace" presStyleCnt="0"/>
      <dgm:spPr/>
    </dgm:pt>
    <dgm:pt modelId="{E9FF56E9-E0F9-4BE0-B4E8-48BA522B58AB}" type="pres">
      <dgm:prSet presAssocID="{9EAD71AA-C18C-4A89-8A9E-03EB0D89F59D}" presName="parTx" presStyleLbl="revTx" presStyleIdx="0" presStyleCnt="4">
        <dgm:presLayoutVars>
          <dgm:chMax val="0"/>
          <dgm:chPref val="0"/>
        </dgm:presLayoutVars>
      </dgm:prSet>
      <dgm:spPr/>
    </dgm:pt>
    <dgm:pt modelId="{AF9712D8-95F9-4470-ACA5-19365F2D0DF6}" type="pres">
      <dgm:prSet presAssocID="{9EAD71AA-C18C-4A89-8A9E-03EB0D89F59D}" presName="txSpace" presStyleCnt="0"/>
      <dgm:spPr/>
    </dgm:pt>
    <dgm:pt modelId="{8D1A45D1-61FB-4E75-941E-3902D5245C06}" type="pres">
      <dgm:prSet presAssocID="{9EAD71AA-C18C-4A89-8A9E-03EB0D89F59D}" presName="desTx" presStyleLbl="revTx" presStyleIdx="1" presStyleCnt="4">
        <dgm:presLayoutVars/>
      </dgm:prSet>
      <dgm:spPr/>
    </dgm:pt>
    <dgm:pt modelId="{AF995D5B-1F2C-4BD1-B189-7AD90126D464}" type="pres">
      <dgm:prSet presAssocID="{BAFB7CE7-C630-44CC-94DD-1024DBF52F3B}" presName="sibTrans" presStyleCnt="0"/>
      <dgm:spPr/>
    </dgm:pt>
    <dgm:pt modelId="{906D7F6A-DFA9-4FC8-9767-B51260F1DB26}" type="pres">
      <dgm:prSet presAssocID="{628DD5C6-C5BE-4C17-A82A-592F46B81C73}" presName="compNode" presStyleCnt="0"/>
      <dgm:spPr/>
    </dgm:pt>
    <dgm:pt modelId="{CD823139-E299-4E6A-9D04-4DD5A28BD330}" type="pres">
      <dgm:prSet presAssocID="{628DD5C6-C5BE-4C17-A82A-592F46B81C73}"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2043392D-83C4-4DCA-8A4C-D580B04549DF}" type="pres">
      <dgm:prSet presAssocID="{628DD5C6-C5BE-4C17-A82A-592F46B81C73}" presName="iconSpace" presStyleCnt="0"/>
      <dgm:spPr/>
    </dgm:pt>
    <dgm:pt modelId="{D2F8DDA6-F544-46F0-A421-1006A2C4AF25}" type="pres">
      <dgm:prSet presAssocID="{628DD5C6-C5BE-4C17-A82A-592F46B81C73}" presName="parTx" presStyleLbl="revTx" presStyleIdx="2" presStyleCnt="4">
        <dgm:presLayoutVars>
          <dgm:chMax val="0"/>
          <dgm:chPref val="0"/>
        </dgm:presLayoutVars>
      </dgm:prSet>
      <dgm:spPr/>
    </dgm:pt>
    <dgm:pt modelId="{A983AE46-96EE-4D81-AD64-5C86DC76F4F1}" type="pres">
      <dgm:prSet presAssocID="{628DD5C6-C5BE-4C17-A82A-592F46B81C73}" presName="txSpace" presStyleCnt="0"/>
      <dgm:spPr/>
    </dgm:pt>
    <dgm:pt modelId="{4D46DF92-2B20-4E48-8CF4-BB31D2CB1A24}" type="pres">
      <dgm:prSet presAssocID="{628DD5C6-C5BE-4C17-A82A-592F46B81C73}" presName="desTx" presStyleLbl="revTx" presStyleIdx="3" presStyleCnt="4">
        <dgm:presLayoutVars/>
      </dgm:prSet>
      <dgm:spPr/>
    </dgm:pt>
  </dgm:ptLst>
  <dgm:cxnLst>
    <dgm:cxn modelId="{3685381F-2197-49FA-9D71-37BD2BB7199C}" type="presOf" srcId="{628DD5C6-C5BE-4C17-A82A-592F46B81C73}" destId="{D2F8DDA6-F544-46F0-A421-1006A2C4AF25}" srcOrd="0" destOrd="0" presId="urn:microsoft.com/office/officeart/2018/5/layout/CenteredIconLabelDescriptionList"/>
    <dgm:cxn modelId="{94C7F927-442A-44F7-BAC4-E9A09E21668C}" type="presOf" srcId="{0BB94C5F-8901-46FE-B4DC-E70B4687BFE6}" destId="{8D1A45D1-61FB-4E75-941E-3902D5245C06}" srcOrd="0" destOrd="2" presId="urn:microsoft.com/office/officeart/2018/5/layout/CenteredIconLabelDescriptionList"/>
    <dgm:cxn modelId="{659AEF29-4697-422F-A5EF-EF006FBB85A8}" srcId="{9EAD71AA-C18C-4A89-8A9E-03EB0D89F59D}" destId="{A36265CE-F484-45FE-953C-84D1ACC40443}" srcOrd="0" destOrd="0" parTransId="{BBF935BF-F421-4D4D-BFF8-94F20CFFEA15}" sibTransId="{98CF4229-20D6-469D-877C-799BE6A0EADA}"/>
    <dgm:cxn modelId="{B7FA3C5F-1F4F-488D-B9E1-48D22141BD7D}" srcId="{9EAD71AA-C18C-4A89-8A9E-03EB0D89F59D}" destId="{E312BEC1-77C7-4FBB-9CE6-10AD16B2342D}" srcOrd="3" destOrd="0" parTransId="{207C6316-3DF8-43E4-B827-15EF3854846D}" sibTransId="{8A6BDD75-41A2-4EA2-9C6A-84270932FC50}"/>
    <dgm:cxn modelId="{92977962-26C8-4565-9FB1-9E8A2FC84E39}" srcId="{9EAD71AA-C18C-4A89-8A9E-03EB0D89F59D}" destId="{0BB94C5F-8901-46FE-B4DC-E70B4687BFE6}" srcOrd="2" destOrd="0" parTransId="{236A038D-0092-4868-A405-B064957DACC4}" sibTransId="{D89D2055-FD32-46DB-B02F-15442DE042B2}"/>
    <dgm:cxn modelId="{ED0D0965-AEF3-42CF-BF05-605C118BC0C3}" type="presOf" srcId="{961D0F70-5EEE-490D-AA74-27CDD6044FD5}" destId="{1B14A98C-3977-4D68-8AE4-2EBD7EDC97EC}" srcOrd="0" destOrd="0" presId="urn:microsoft.com/office/officeart/2018/5/layout/CenteredIconLabelDescriptionList"/>
    <dgm:cxn modelId="{48DC694E-31EB-4774-96B4-6E7B4D603A16}" srcId="{628DD5C6-C5BE-4C17-A82A-592F46B81C73}" destId="{65D6E6D5-B662-4A56-A9E2-734889B4B9CE}" srcOrd="0" destOrd="0" parTransId="{4C8BD095-068B-4052-8088-697D3117404E}" sibTransId="{ACB8411D-DEBE-4B1C-BAAC-C80C1EE7177B}"/>
    <dgm:cxn modelId="{2D73834E-7160-4447-8B7F-506A290CAB77}" type="presOf" srcId="{A36265CE-F484-45FE-953C-84D1ACC40443}" destId="{8D1A45D1-61FB-4E75-941E-3902D5245C06}" srcOrd="0" destOrd="0" presId="urn:microsoft.com/office/officeart/2018/5/layout/CenteredIconLabelDescriptionList"/>
    <dgm:cxn modelId="{2653E495-949E-430F-AEA9-C61A6AE9D1AD}" type="presOf" srcId="{66FE928C-9B36-418C-B878-AD685E1358D7}" destId="{4D46DF92-2B20-4E48-8CF4-BB31D2CB1A24}" srcOrd="0" destOrd="1" presId="urn:microsoft.com/office/officeart/2018/5/layout/CenteredIconLabelDescriptionList"/>
    <dgm:cxn modelId="{D2F68CB3-3292-40B8-A53A-ABD546B387DD}" type="presOf" srcId="{9EAD71AA-C18C-4A89-8A9E-03EB0D89F59D}" destId="{E9FF56E9-E0F9-4BE0-B4E8-48BA522B58AB}" srcOrd="0" destOrd="0" presId="urn:microsoft.com/office/officeart/2018/5/layout/CenteredIconLabelDescriptionList"/>
    <dgm:cxn modelId="{638BBCBD-2F8B-4CAC-B70C-3BE3C06F0AA0}" type="presOf" srcId="{A6FAA04A-2CDF-4C13-B5CA-EDADF1EADE06}" destId="{8D1A45D1-61FB-4E75-941E-3902D5245C06}" srcOrd="0" destOrd="1" presId="urn:microsoft.com/office/officeart/2018/5/layout/CenteredIconLabelDescriptionList"/>
    <dgm:cxn modelId="{40899CC6-447C-4FF9-BAF4-C5538E5E7808}" srcId="{961D0F70-5EEE-490D-AA74-27CDD6044FD5}" destId="{628DD5C6-C5BE-4C17-A82A-592F46B81C73}" srcOrd="1" destOrd="0" parTransId="{C6327829-3301-42BD-B126-6B8F3CEDF655}" sibTransId="{A7E697C6-E0EB-461A-9932-A42215DE946F}"/>
    <dgm:cxn modelId="{019E84C8-9454-4B18-959B-D5A0CF3E7C53}" srcId="{961D0F70-5EEE-490D-AA74-27CDD6044FD5}" destId="{9EAD71AA-C18C-4A89-8A9E-03EB0D89F59D}" srcOrd="0" destOrd="0" parTransId="{52F6B935-B3AE-45E4-AE96-01EAC0CB597F}" sibTransId="{BAFB7CE7-C630-44CC-94DD-1024DBF52F3B}"/>
    <dgm:cxn modelId="{CAD5E9CC-46FF-44FD-98DE-9CD0C8622A68}" srcId="{628DD5C6-C5BE-4C17-A82A-592F46B81C73}" destId="{2236521C-7ECD-4E8C-94A5-9EBE1F5056DA}" srcOrd="2" destOrd="0" parTransId="{B5722B1A-43B1-46EC-8BFC-549A8F41C1A5}" sibTransId="{C5F6C116-1D2E-4D38-A13F-969CE4CE2235}"/>
    <dgm:cxn modelId="{4B8832D2-5B5E-4698-AD23-E90397A4E432}" type="presOf" srcId="{E312BEC1-77C7-4FBB-9CE6-10AD16B2342D}" destId="{8D1A45D1-61FB-4E75-941E-3902D5245C06}" srcOrd="0" destOrd="3" presId="urn:microsoft.com/office/officeart/2018/5/layout/CenteredIconLabelDescriptionList"/>
    <dgm:cxn modelId="{8CA6CDDF-99A1-4A94-92BD-2CAFACD0A3FC}" srcId="{628DD5C6-C5BE-4C17-A82A-592F46B81C73}" destId="{66FE928C-9B36-418C-B878-AD685E1358D7}" srcOrd="1" destOrd="0" parTransId="{881CC754-6C2F-4F08-9606-19B13FEC827E}" sibTransId="{3B726AD9-2F36-48D6-A21C-D13D1C584722}"/>
    <dgm:cxn modelId="{453034E5-9BB9-4213-AFC1-7FD8225DDD67}" type="presOf" srcId="{2236521C-7ECD-4E8C-94A5-9EBE1F5056DA}" destId="{4D46DF92-2B20-4E48-8CF4-BB31D2CB1A24}" srcOrd="0" destOrd="2" presId="urn:microsoft.com/office/officeart/2018/5/layout/CenteredIconLabelDescriptionList"/>
    <dgm:cxn modelId="{812F65EF-B99B-4BBC-A55D-5DB99AD63F0A}" type="presOf" srcId="{65D6E6D5-B662-4A56-A9E2-734889B4B9CE}" destId="{4D46DF92-2B20-4E48-8CF4-BB31D2CB1A24}" srcOrd="0" destOrd="0" presId="urn:microsoft.com/office/officeart/2018/5/layout/CenteredIconLabelDescriptionList"/>
    <dgm:cxn modelId="{F91AE0F8-E49F-451A-8B60-F202ED802BD6}" srcId="{9EAD71AA-C18C-4A89-8A9E-03EB0D89F59D}" destId="{A6FAA04A-2CDF-4C13-B5CA-EDADF1EADE06}" srcOrd="1" destOrd="0" parTransId="{F67134BA-35C2-49C0-A18E-1B238DA0F278}" sibTransId="{F1785564-DD4A-468E-B3E9-F567C3E707FC}"/>
    <dgm:cxn modelId="{DD63F4BA-87F5-47E3-ADB0-EF054F92F3CF}" type="presParOf" srcId="{1B14A98C-3977-4D68-8AE4-2EBD7EDC97EC}" destId="{0B950B2C-7104-41F0-9F16-E8C2FDDF9708}" srcOrd="0" destOrd="0" presId="urn:microsoft.com/office/officeart/2018/5/layout/CenteredIconLabelDescriptionList"/>
    <dgm:cxn modelId="{6D6C704A-827A-4062-A2E6-BEB77C4EBDF6}" type="presParOf" srcId="{0B950B2C-7104-41F0-9F16-E8C2FDDF9708}" destId="{19F57709-58B2-48AC-9BF2-0AAB70369DEB}" srcOrd="0" destOrd="0" presId="urn:microsoft.com/office/officeart/2018/5/layout/CenteredIconLabelDescriptionList"/>
    <dgm:cxn modelId="{02E86E73-C1C6-489E-9A38-64785984FFD5}" type="presParOf" srcId="{0B950B2C-7104-41F0-9F16-E8C2FDDF9708}" destId="{4C0600F1-A8B1-4FD2-8997-5EDD8DBD59E0}" srcOrd="1" destOrd="0" presId="urn:microsoft.com/office/officeart/2018/5/layout/CenteredIconLabelDescriptionList"/>
    <dgm:cxn modelId="{42FE49C6-CE14-4D68-93E5-6C6931A6A83D}" type="presParOf" srcId="{0B950B2C-7104-41F0-9F16-E8C2FDDF9708}" destId="{E9FF56E9-E0F9-4BE0-B4E8-48BA522B58AB}" srcOrd="2" destOrd="0" presId="urn:microsoft.com/office/officeart/2018/5/layout/CenteredIconLabelDescriptionList"/>
    <dgm:cxn modelId="{87A7E193-8897-44EC-A528-642C4D6A50B6}" type="presParOf" srcId="{0B950B2C-7104-41F0-9F16-E8C2FDDF9708}" destId="{AF9712D8-95F9-4470-ACA5-19365F2D0DF6}" srcOrd="3" destOrd="0" presId="urn:microsoft.com/office/officeart/2018/5/layout/CenteredIconLabelDescriptionList"/>
    <dgm:cxn modelId="{D9E0DE65-34AC-4FC3-86D4-6533EB0BF859}" type="presParOf" srcId="{0B950B2C-7104-41F0-9F16-E8C2FDDF9708}" destId="{8D1A45D1-61FB-4E75-941E-3902D5245C06}" srcOrd="4" destOrd="0" presId="urn:microsoft.com/office/officeart/2018/5/layout/CenteredIconLabelDescriptionList"/>
    <dgm:cxn modelId="{FD4B493A-B8CA-4B7A-AB83-B140820837F6}" type="presParOf" srcId="{1B14A98C-3977-4D68-8AE4-2EBD7EDC97EC}" destId="{AF995D5B-1F2C-4BD1-B189-7AD90126D464}" srcOrd="1" destOrd="0" presId="urn:microsoft.com/office/officeart/2018/5/layout/CenteredIconLabelDescriptionList"/>
    <dgm:cxn modelId="{F386C5FE-0256-42E6-84DB-63C4483D61A4}" type="presParOf" srcId="{1B14A98C-3977-4D68-8AE4-2EBD7EDC97EC}" destId="{906D7F6A-DFA9-4FC8-9767-B51260F1DB26}" srcOrd="2" destOrd="0" presId="urn:microsoft.com/office/officeart/2018/5/layout/CenteredIconLabelDescriptionList"/>
    <dgm:cxn modelId="{80302979-5323-47CC-A23D-0717B03AB066}" type="presParOf" srcId="{906D7F6A-DFA9-4FC8-9767-B51260F1DB26}" destId="{CD823139-E299-4E6A-9D04-4DD5A28BD330}" srcOrd="0" destOrd="0" presId="urn:microsoft.com/office/officeart/2018/5/layout/CenteredIconLabelDescriptionList"/>
    <dgm:cxn modelId="{149C3723-A849-4B9A-B538-F8A99B4F9F2C}" type="presParOf" srcId="{906D7F6A-DFA9-4FC8-9767-B51260F1DB26}" destId="{2043392D-83C4-4DCA-8A4C-D580B04549DF}" srcOrd="1" destOrd="0" presId="urn:microsoft.com/office/officeart/2018/5/layout/CenteredIconLabelDescriptionList"/>
    <dgm:cxn modelId="{E2A92E0D-5C6C-4F0B-9CA2-930351B7F50A}" type="presParOf" srcId="{906D7F6A-DFA9-4FC8-9767-B51260F1DB26}" destId="{D2F8DDA6-F544-46F0-A421-1006A2C4AF25}" srcOrd="2" destOrd="0" presId="urn:microsoft.com/office/officeart/2018/5/layout/CenteredIconLabelDescriptionList"/>
    <dgm:cxn modelId="{A34DEB60-A822-4067-A727-756BB7F6BECC}" type="presParOf" srcId="{906D7F6A-DFA9-4FC8-9767-B51260F1DB26}" destId="{A983AE46-96EE-4D81-AD64-5C86DC76F4F1}" srcOrd="3" destOrd="0" presId="urn:microsoft.com/office/officeart/2018/5/layout/CenteredIconLabelDescriptionList"/>
    <dgm:cxn modelId="{CE7D56E3-50E2-4B06-9D15-C11B7ABDC888}" type="presParOf" srcId="{906D7F6A-DFA9-4FC8-9767-B51260F1DB26}" destId="{4D46DF92-2B20-4E48-8CF4-BB31D2CB1A24}"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F57709-58B2-48AC-9BF2-0AAB70369DEB}">
      <dsp:nvSpPr>
        <dsp:cNvPr id="0" name=""/>
        <dsp:cNvSpPr/>
      </dsp:nvSpPr>
      <dsp:spPr>
        <a:xfrm>
          <a:off x="1225335" y="80662"/>
          <a:ext cx="1318570" cy="13185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FF56E9-E0F9-4BE0-B4E8-48BA522B58AB}">
      <dsp:nvSpPr>
        <dsp:cNvPr id="0" name=""/>
        <dsp:cNvSpPr/>
      </dsp:nvSpPr>
      <dsp:spPr>
        <a:xfrm>
          <a:off x="949" y="1572586"/>
          <a:ext cx="3767343" cy="565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rtl="0">
            <a:lnSpc>
              <a:spcPct val="100000"/>
            </a:lnSpc>
            <a:spcBef>
              <a:spcPct val="0"/>
            </a:spcBef>
            <a:spcAft>
              <a:spcPct val="35000"/>
            </a:spcAft>
            <a:buNone/>
            <a:defRPr b="1"/>
          </a:pPr>
          <a:r>
            <a:rPr lang="en-US" sz="2500" kern="1200"/>
            <a:t>Provide Benefit to Residents</a:t>
          </a:r>
          <a:r>
            <a:rPr lang="en-US" sz="2500" kern="1200">
              <a:latin typeface="Calibri Light" panose="020F0302020204030204"/>
            </a:rPr>
            <a:t> </a:t>
          </a:r>
          <a:endParaRPr lang="en-US" sz="2500" kern="1200"/>
        </a:p>
      </dsp:txBody>
      <dsp:txXfrm>
        <a:off x="949" y="1572586"/>
        <a:ext cx="3767343" cy="565101"/>
      </dsp:txXfrm>
    </dsp:sp>
    <dsp:sp modelId="{8D1A45D1-61FB-4E75-941E-3902D5245C06}">
      <dsp:nvSpPr>
        <dsp:cNvPr id="0" name=""/>
        <dsp:cNvSpPr/>
      </dsp:nvSpPr>
      <dsp:spPr>
        <a:xfrm>
          <a:off x="949" y="2218317"/>
          <a:ext cx="3767343" cy="1893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a:t>Improve housing stock to enable energy efficiency</a:t>
          </a:r>
        </a:p>
        <a:p>
          <a:pPr marL="0" lvl="0" indent="0" algn="ctr" defTabSz="755650">
            <a:lnSpc>
              <a:spcPct val="100000"/>
            </a:lnSpc>
            <a:spcBef>
              <a:spcPct val="0"/>
            </a:spcBef>
            <a:spcAft>
              <a:spcPct val="35000"/>
            </a:spcAft>
            <a:buNone/>
          </a:pPr>
          <a:r>
            <a:rPr lang="en-US" sz="1700" kern="1200"/>
            <a:t>Reduce energy burden</a:t>
          </a:r>
        </a:p>
        <a:p>
          <a:pPr marL="0" lvl="0" indent="0" algn="ctr" defTabSz="755650">
            <a:lnSpc>
              <a:spcPct val="100000"/>
            </a:lnSpc>
            <a:spcBef>
              <a:spcPct val="0"/>
            </a:spcBef>
            <a:spcAft>
              <a:spcPct val="35000"/>
            </a:spcAft>
            <a:buNone/>
          </a:pPr>
          <a:r>
            <a:rPr lang="en-US" sz="1700" kern="1200"/>
            <a:t>Remove obstacles to energy efficiency programs</a:t>
          </a:r>
        </a:p>
        <a:p>
          <a:pPr marL="0" lvl="0" indent="0" algn="ctr" defTabSz="755650">
            <a:lnSpc>
              <a:spcPct val="100000"/>
            </a:lnSpc>
            <a:spcBef>
              <a:spcPct val="0"/>
            </a:spcBef>
            <a:spcAft>
              <a:spcPct val="35000"/>
            </a:spcAft>
            <a:buNone/>
          </a:pPr>
          <a:r>
            <a:rPr lang="en-US" sz="1700" kern="1200"/>
            <a:t>Renewable thermal/electrification</a:t>
          </a:r>
        </a:p>
      </dsp:txBody>
      <dsp:txXfrm>
        <a:off x="949" y="2218317"/>
        <a:ext cx="3767343" cy="1893825"/>
      </dsp:txXfrm>
    </dsp:sp>
    <dsp:sp modelId="{CD823139-E299-4E6A-9D04-4DD5A28BD330}">
      <dsp:nvSpPr>
        <dsp:cNvPr id="0" name=""/>
        <dsp:cNvSpPr/>
      </dsp:nvSpPr>
      <dsp:spPr>
        <a:xfrm>
          <a:off x="5651964" y="80662"/>
          <a:ext cx="1318570" cy="13185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2F8DDA6-F544-46F0-A421-1006A2C4AF25}">
      <dsp:nvSpPr>
        <dsp:cNvPr id="0" name=""/>
        <dsp:cNvSpPr/>
      </dsp:nvSpPr>
      <dsp:spPr>
        <a:xfrm>
          <a:off x="4427578" y="1572586"/>
          <a:ext cx="3767343" cy="565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100000"/>
            </a:lnSpc>
            <a:spcBef>
              <a:spcPct val="0"/>
            </a:spcBef>
            <a:spcAft>
              <a:spcPct val="35000"/>
            </a:spcAft>
            <a:buNone/>
            <a:defRPr b="1"/>
          </a:pPr>
          <a:r>
            <a:rPr lang="en-US" sz="2500" kern="1200"/>
            <a:t>Workforce Development</a:t>
          </a:r>
        </a:p>
      </dsp:txBody>
      <dsp:txXfrm>
        <a:off x="4427578" y="1572586"/>
        <a:ext cx="3767343" cy="565101"/>
      </dsp:txXfrm>
    </dsp:sp>
    <dsp:sp modelId="{4D46DF92-2B20-4E48-8CF4-BB31D2CB1A24}">
      <dsp:nvSpPr>
        <dsp:cNvPr id="0" name=""/>
        <dsp:cNvSpPr/>
      </dsp:nvSpPr>
      <dsp:spPr>
        <a:xfrm>
          <a:off x="4427578" y="2218317"/>
          <a:ext cx="3767343" cy="1893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a:t>Utilize local contractors</a:t>
          </a:r>
        </a:p>
        <a:p>
          <a:pPr marL="0" lvl="0" indent="0" algn="ctr" defTabSz="755650">
            <a:lnSpc>
              <a:spcPct val="100000"/>
            </a:lnSpc>
            <a:spcBef>
              <a:spcPct val="0"/>
            </a:spcBef>
            <a:spcAft>
              <a:spcPct val="35000"/>
            </a:spcAft>
            <a:buNone/>
          </a:pPr>
          <a:r>
            <a:rPr lang="en-US" sz="1700" kern="1200"/>
            <a:t>Partner with local programs and schools</a:t>
          </a:r>
        </a:p>
        <a:p>
          <a:pPr marL="0" lvl="0" indent="0" algn="ctr" defTabSz="755650">
            <a:lnSpc>
              <a:spcPct val="100000"/>
            </a:lnSpc>
            <a:spcBef>
              <a:spcPct val="0"/>
            </a:spcBef>
            <a:spcAft>
              <a:spcPct val="35000"/>
            </a:spcAft>
            <a:buNone/>
          </a:pPr>
          <a:r>
            <a:rPr lang="en-US" sz="1700" kern="1200"/>
            <a:t>Workforce training </a:t>
          </a:r>
        </a:p>
      </dsp:txBody>
      <dsp:txXfrm>
        <a:off x="4427578" y="2218317"/>
        <a:ext cx="3767343" cy="1893825"/>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F11D52-2DE0-7344-AB3C-B1C5C6E3E646}" type="datetimeFigureOut">
              <a:rPr lang="en-US" smtClean="0"/>
              <a:t>10/28/2021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3E6348-D3D5-9F4D-8176-9A7A90A44DDD}" type="slidenum">
              <a:rPr lang="en-US" smtClean="0"/>
              <a:t>‹#›</a:t>
            </a:fld>
            <a:endParaRPr lang="en-US"/>
          </a:p>
        </p:txBody>
      </p:sp>
    </p:spTree>
    <p:extLst>
      <p:ext uri="{BB962C8B-B14F-4D97-AF65-F5344CB8AC3E}">
        <p14:creationId xmlns:p14="http://schemas.microsoft.com/office/powerpoint/2010/main" val="19185535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massanf.taleo.net/careersection/ex/jobdetail.ftl?job=210005FH"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pPr marL="171450" indent="-171450">
              <a:lnSpc>
                <a:spcPct val="90000"/>
              </a:lnSpc>
              <a:spcBef>
                <a:spcPts val="750"/>
              </a:spcBef>
              <a:buFont typeface="Arial"/>
              <a:buChar char="•"/>
            </a:pPr>
            <a:r>
              <a:rPr lang="en-US"/>
              <a:t>Background and Program to date: </a:t>
            </a:r>
          </a:p>
          <a:p>
            <a:pPr marL="628650" lvl="1" indent="-171450">
              <a:lnSpc>
                <a:spcPct val="90000"/>
              </a:lnSpc>
              <a:spcBef>
                <a:spcPts val="375"/>
              </a:spcBef>
              <a:buFont typeface="Arial"/>
              <a:buChar char="•"/>
            </a:pPr>
            <a:r>
              <a:rPr lang="en-US"/>
              <a:t>Merrimack Valley Renewal Fund spending categories</a:t>
            </a:r>
          </a:p>
          <a:p>
            <a:pPr marL="628650" lvl="1" indent="-171450">
              <a:lnSpc>
                <a:spcPct val="90000"/>
              </a:lnSpc>
              <a:spcBef>
                <a:spcPts val="375"/>
              </a:spcBef>
              <a:buFont typeface="Arial"/>
              <a:buChar char="•"/>
            </a:pPr>
            <a:r>
              <a:rPr lang="en-US"/>
              <a:t>Overall Renewal Program Goals</a:t>
            </a:r>
          </a:p>
          <a:p>
            <a:pPr marL="628650" lvl="1" indent="-171450">
              <a:lnSpc>
                <a:spcPct val="90000"/>
              </a:lnSpc>
              <a:spcBef>
                <a:spcPts val="375"/>
              </a:spcBef>
              <a:buFont typeface="Arial"/>
              <a:buChar char="•"/>
            </a:pPr>
            <a:r>
              <a:rPr lang="en-US"/>
              <a:t>Building Excellence Program</a:t>
            </a:r>
          </a:p>
          <a:p>
            <a:endParaRPr lang="en-US" dirty="0">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2</a:t>
            </a:fld>
            <a:endParaRPr lang="en-US"/>
          </a:p>
        </p:txBody>
      </p:sp>
    </p:spTree>
    <p:extLst>
      <p:ext uri="{BB962C8B-B14F-4D97-AF65-F5344CB8AC3E}">
        <p14:creationId xmlns:p14="http://schemas.microsoft.com/office/powerpoint/2010/main" val="29172504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t>
            </a:r>
          </a:p>
          <a:p>
            <a:endParaRPr lang="en-US"/>
          </a:p>
          <a:p>
            <a:pPr marL="171450" lvl="0" indent="-171450" fontAlgn="base">
              <a:buFont typeface="Arial"/>
              <a:buChar char="•"/>
            </a:pPr>
            <a:r>
              <a:rPr lang="en-US" dirty="0"/>
              <a:t>Provide funding for “barrier mitigation”—i.e., repairs and upgrades needed in order to implement energy efficiency </a:t>
            </a:r>
          </a:p>
          <a:p>
            <a:pPr marL="628650" lvl="1" indent="-171450" fontAlgn="base">
              <a:buFont typeface="Arial"/>
              <a:buChar char="•"/>
            </a:pPr>
            <a:r>
              <a:rPr lang="en-US" dirty="0"/>
              <a:t>Examples:   knob and tube testing or removal, asbestos or vermiculite removal, roof repairs and other necessary housing upgrades, and upgrading electrical panels. </a:t>
            </a:r>
            <a:endParaRPr lang="en-US" sz="2000" dirty="0"/>
          </a:p>
          <a:p>
            <a:pPr marL="171450" lvl="0" indent="-171450" fontAlgn="base">
              <a:buFont typeface="Arial"/>
              <a:buChar char="•"/>
            </a:pPr>
            <a:r>
              <a:rPr lang="en-US" dirty="0"/>
              <a:t>Utilize existing program infrastructures to deliver incentives for EE and barrier mitigation where possible</a:t>
            </a:r>
          </a:p>
          <a:p>
            <a:pPr marL="628650" lvl="1" indent="-171450" fontAlgn="base">
              <a:buFont typeface="Arial"/>
              <a:buChar char="•"/>
            </a:pPr>
            <a:r>
              <a:rPr lang="en-US" dirty="0"/>
              <a:t>Examples:  LEAN/Mass Save or DOER-funded programs</a:t>
            </a:r>
            <a:endParaRPr lang="en-US" sz="2000" dirty="0"/>
          </a:p>
          <a:p>
            <a:pPr marL="171450" lvl="0" indent="-171450" fontAlgn="base">
              <a:buFont typeface="Arial"/>
              <a:buChar char="•"/>
            </a:pPr>
            <a:r>
              <a:rPr lang="en-US" dirty="0"/>
              <a:t>Leverage existing LEAN/Mass Save incentives and provide additional incentives for energy efficiency (weatherization and electrification) where needed</a:t>
            </a:r>
            <a:endParaRPr lang="en-US" sz="2000" dirty="0"/>
          </a:p>
          <a:p>
            <a:pPr marL="628650" lvl="1" indent="-171450" fontAlgn="base">
              <a:buFont typeface="Arial"/>
              <a:buChar char="•"/>
            </a:pPr>
            <a:r>
              <a:rPr lang="en-US" dirty="0"/>
              <a:t>Examples:  additional incentives for certain weatherization strategies (e.g. spray foam insulation, advanced air sealing techniques) or electrification technologies (e.g., VRF technology, heat pumps in gas-heated homes) </a:t>
            </a:r>
            <a:endParaRPr lang="en-US" sz="1800" dirty="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11</a:t>
            </a:fld>
            <a:endParaRPr lang="en-US"/>
          </a:p>
        </p:txBody>
      </p:sp>
    </p:spTree>
    <p:extLst>
      <p:ext uri="{BB962C8B-B14F-4D97-AF65-F5344CB8AC3E}">
        <p14:creationId xmlns:p14="http://schemas.microsoft.com/office/powerpoint/2010/main" val="28652647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t>
            </a:r>
          </a:p>
          <a:p>
            <a:endParaRPr lang="en-US"/>
          </a:p>
          <a:p>
            <a:pPr marL="171450" lvl="0" indent="-171450" fontAlgn="base">
              <a:buFont typeface="Arial"/>
              <a:buChar char="•"/>
            </a:pPr>
            <a:r>
              <a:rPr lang="en-US" dirty="0"/>
              <a:t>Provide funding for “barrier mitigation”—i.e., repairs and upgrades needed in order to implement energy efficiency </a:t>
            </a:r>
          </a:p>
          <a:p>
            <a:pPr marL="628650" lvl="1" indent="-171450" fontAlgn="base">
              <a:buFont typeface="Arial"/>
              <a:buChar char="•"/>
            </a:pPr>
            <a:r>
              <a:rPr lang="en-US" dirty="0"/>
              <a:t>Examples:   knob and tube testing or removal, asbestos or vermiculite removal, roof repairs and other necessary housing upgrades, and upgrading electrical panels. </a:t>
            </a:r>
            <a:endParaRPr lang="en-US" sz="2000" dirty="0"/>
          </a:p>
          <a:p>
            <a:pPr marL="171450" lvl="0" indent="-171450" fontAlgn="base">
              <a:buFont typeface="Arial"/>
              <a:buChar char="•"/>
            </a:pPr>
            <a:r>
              <a:rPr lang="en-US" dirty="0"/>
              <a:t>Utilize existing program infrastructures to deliver incentives for EE and barrier mitigation where possible</a:t>
            </a:r>
          </a:p>
          <a:p>
            <a:pPr marL="628650" lvl="1" indent="-171450" fontAlgn="base">
              <a:buFont typeface="Arial"/>
              <a:buChar char="•"/>
            </a:pPr>
            <a:r>
              <a:rPr lang="en-US" dirty="0"/>
              <a:t>Examples:  LEAN/Mass Save or DOER-funded programs</a:t>
            </a:r>
            <a:endParaRPr lang="en-US" sz="2000" dirty="0"/>
          </a:p>
          <a:p>
            <a:pPr marL="171450" lvl="0" indent="-171450" fontAlgn="base">
              <a:buFont typeface="Arial"/>
              <a:buChar char="•"/>
            </a:pPr>
            <a:r>
              <a:rPr lang="en-US" dirty="0"/>
              <a:t>Leverage existing LEAN/Mass Save incentives and provide additional incentives for energy efficiency (weatherization and electrification) where needed</a:t>
            </a:r>
            <a:endParaRPr lang="en-US" sz="2000" dirty="0"/>
          </a:p>
          <a:p>
            <a:pPr marL="628650" lvl="1" indent="-171450" fontAlgn="base">
              <a:buFont typeface="Arial"/>
              <a:buChar char="•"/>
            </a:pPr>
            <a:r>
              <a:rPr lang="en-US" dirty="0"/>
              <a:t>Examples:  additional incentives for certain weatherization strategies (e.g. spray foam insulation, advanced air sealing techniques) or electrification technologies (e.g., VRF technology, heat pumps in gas-heated homes) </a:t>
            </a:r>
            <a:endParaRPr lang="en-US" sz="1800" dirty="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12</a:t>
            </a:fld>
            <a:endParaRPr lang="en-US"/>
          </a:p>
        </p:txBody>
      </p:sp>
    </p:spTree>
    <p:extLst>
      <p:ext uri="{BB962C8B-B14F-4D97-AF65-F5344CB8AC3E}">
        <p14:creationId xmlns:p14="http://schemas.microsoft.com/office/powerpoint/2010/main" val="29158323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dirty="0">
              <a:cs typeface="Calibri"/>
            </a:endParaRPr>
          </a:p>
          <a:p>
            <a:pPr marL="171450" indent="-171450">
              <a:buFont typeface="Arial"/>
              <a:buChar char="•"/>
            </a:pPr>
            <a:r>
              <a:rPr lang="en-US"/>
              <a:t>On next steps slide, can you add something about conversations with community organizations in addition to “industry experts”? I think the idea is that our conversations shouldn’t just be seeking feedback from traditional industry experts, but going beyond to come up with new ideas that are more local, community-driven. We need to find  way to facilitate discussions and partnerships between vendors and community orgs.</a:t>
            </a:r>
          </a:p>
          <a:p>
            <a:endParaRPr lang="en-US" dirty="0">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13</a:t>
            </a:fld>
            <a:endParaRPr lang="en-US"/>
          </a:p>
        </p:txBody>
      </p:sp>
    </p:spTree>
    <p:extLst>
      <p:ext uri="{BB962C8B-B14F-4D97-AF65-F5344CB8AC3E}">
        <p14:creationId xmlns:p14="http://schemas.microsoft.com/office/powerpoint/2010/main" val="24991173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This list is from the survey</a:t>
            </a:r>
            <a:endParaRPr lang="en-US" dirty="0">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14</a:t>
            </a:fld>
            <a:endParaRPr lang="en-US"/>
          </a:p>
        </p:txBody>
      </p:sp>
    </p:spTree>
    <p:extLst>
      <p:ext uri="{BB962C8B-B14F-4D97-AF65-F5344CB8AC3E}">
        <p14:creationId xmlns:p14="http://schemas.microsoft.com/office/powerpoint/2010/main" val="24100861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This list is a combined list of our stakeholders and list of nominees </a:t>
            </a:r>
            <a:endParaRPr lang="en-US" dirty="0">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15</a:t>
            </a:fld>
            <a:endParaRPr lang="en-US"/>
          </a:p>
        </p:txBody>
      </p:sp>
    </p:spTree>
    <p:extLst>
      <p:ext uri="{BB962C8B-B14F-4D97-AF65-F5344CB8AC3E}">
        <p14:creationId xmlns:p14="http://schemas.microsoft.com/office/powerpoint/2010/main" val="1722283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Position--</a:t>
            </a:r>
            <a:endParaRPr lang="en-US" dirty="0">
              <a:cs typeface="Calibri"/>
            </a:endParaRPr>
          </a:p>
          <a:p>
            <a:endParaRPr lang="en-US" dirty="0">
              <a:cs typeface="Calibri"/>
            </a:endParaRPr>
          </a:p>
          <a:p>
            <a:r>
              <a:rPr lang="en-US"/>
              <a:t>DOER has posted the </a:t>
            </a:r>
            <a:r>
              <a:rPr lang="en-US" dirty="0">
                <a:hlinkClick r:id="rId3"/>
              </a:rPr>
              <a:t>Clean Energy Program and Outreach Manager</a:t>
            </a:r>
            <a:r>
              <a:rPr lang="en-US"/>
              <a:t> within the Energy Efficiency Division.</a:t>
            </a:r>
          </a:p>
          <a:p>
            <a:r>
              <a:rPr lang="en-US" dirty="0"/>
              <a:t> </a:t>
            </a:r>
            <a:endParaRPr lang="en-US" dirty="0">
              <a:cs typeface="Calibri"/>
            </a:endParaRPr>
          </a:p>
          <a:p>
            <a:r>
              <a:rPr lang="en-US"/>
              <a:t>This new role will manage programs and stakeholder outreach in connection with the Merrimack Valley Renewal Fund, which was set up in response to the Columbia Gas explosions in Lawrence, Andover, and North Andover. DOER is seeking an individual with interest in community-driven outreach and program design who will conduct targeted outreach to residents, public housing authorities, subsidized affordable housing developments, and businesses of Andover, North Andover, and Lawrence. Candidates who speak Spanish and have familiarity with community organizations in the Merrimack Valley are encouraged to apply.</a:t>
            </a:r>
          </a:p>
          <a:p>
            <a:r>
              <a:rPr lang="en-US" dirty="0"/>
              <a:t> </a:t>
            </a:r>
            <a:endParaRPr lang="en-US" dirty="0">
              <a:cs typeface="Calibri"/>
            </a:endParaRPr>
          </a:p>
          <a:p>
            <a:r>
              <a:rPr lang="en-US"/>
              <a:t>Please share with your networks</a:t>
            </a:r>
          </a:p>
          <a:p>
            <a:endParaRPr lang="en-US" dirty="0">
              <a:cs typeface="Calibri"/>
            </a:endParaRPr>
          </a:p>
          <a:p>
            <a:endParaRPr lang="en-US" dirty="0">
              <a:cs typeface="Calibri"/>
            </a:endParaRPr>
          </a:p>
          <a:p>
            <a:r>
              <a:rPr lang="en-US" dirty="0">
                <a:cs typeface="Calibri"/>
              </a:rPr>
              <a:t>Building Excellence Grant Program--</a:t>
            </a:r>
          </a:p>
          <a:p>
            <a:r>
              <a:rPr lang="en-US" dirty="0">
                <a:cs typeface="Calibri"/>
              </a:rPr>
              <a:t>2 applications rec'd so far</a:t>
            </a:r>
          </a:p>
          <a:p>
            <a:r>
              <a:rPr lang="en-US" dirty="0">
                <a:cs typeface="Calibri"/>
              </a:rPr>
              <a:t>If asked: 1 application is a large affordable housing development in Lawrence. We just received the other application on July 1 and haven't had time to review it yet so don't have any info to share.</a:t>
            </a:r>
          </a:p>
          <a:p>
            <a:endParaRPr lang="en-US" dirty="0">
              <a:cs typeface="Calibri"/>
            </a:endParaRPr>
          </a:p>
          <a:p>
            <a:r>
              <a:rPr lang="en-US" dirty="0">
                <a:cs typeface="Calibri"/>
              </a:rPr>
              <a:t>Municipal grants:</a:t>
            </a:r>
          </a:p>
          <a:p>
            <a:r>
              <a:rPr lang="en-US" dirty="0">
                <a:cs typeface="Calibri"/>
              </a:rPr>
              <a:t>We've had an initial conversation w North Andover and are in the process of scheduling conversations with Lawrence and Andover</a:t>
            </a:r>
          </a:p>
          <a:p>
            <a:endParaRPr lang="en-US" dirty="0">
              <a:cs typeface="Calibri"/>
            </a:endParaRPr>
          </a:p>
          <a:p>
            <a:r>
              <a:rPr lang="en-US" dirty="0">
                <a:cs typeface="Calibri"/>
              </a:rPr>
              <a:t>Background on </a:t>
            </a:r>
            <a:r>
              <a:rPr lang="en-US" dirty="0" err="1">
                <a:cs typeface="Calibri"/>
              </a:rPr>
              <a:t>Bldg</a:t>
            </a:r>
            <a:r>
              <a:rPr lang="en-US" dirty="0">
                <a:cs typeface="Calibri"/>
              </a:rPr>
              <a:t> Excellence if needed:</a:t>
            </a:r>
          </a:p>
          <a:p>
            <a:pPr>
              <a:lnSpc>
                <a:spcPct val="90000"/>
              </a:lnSpc>
              <a:spcBef>
                <a:spcPts val="750"/>
              </a:spcBef>
            </a:pPr>
            <a:r>
              <a:rPr lang="en-US" dirty="0"/>
              <a:t>$5 million Grant funding for </a:t>
            </a:r>
            <a:r>
              <a:rPr lang="en-US" b="1" dirty="0"/>
              <a:t>relatively large, complex projects</a:t>
            </a:r>
            <a:r>
              <a:rPr lang="en-US" dirty="0"/>
              <a:t> that:</a:t>
            </a:r>
            <a:endParaRPr lang="en-US" dirty="0">
              <a:cs typeface="Calibri"/>
            </a:endParaRPr>
          </a:p>
          <a:p>
            <a:pPr marL="628650" lvl="1" indent="-171450">
              <a:lnSpc>
                <a:spcPct val="90000"/>
              </a:lnSpc>
              <a:spcBef>
                <a:spcPts val="375"/>
              </a:spcBef>
              <a:buFont typeface="Arial"/>
              <a:buChar char="•"/>
            </a:pPr>
            <a:r>
              <a:rPr lang="en-US" dirty="0"/>
              <a:t>Maximize energy efficiency, electrification, and/or clean energy (barrier funding may be provided)</a:t>
            </a:r>
            <a:endParaRPr lang="en-US" dirty="0">
              <a:cs typeface="Calibri"/>
            </a:endParaRPr>
          </a:p>
          <a:p>
            <a:pPr marL="628650" lvl="1" indent="-171450">
              <a:lnSpc>
                <a:spcPct val="90000"/>
              </a:lnSpc>
              <a:spcBef>
                <a:spcPts val="375"/>
              </a:spcBef>
              <a:buFont typeface="Arial"/>
              <a:buChar char="•"/>
            </a:pPr>
            <a:r>
              <a:rPr lang="en-US" dirty="0"/>
              <a:t>Demonstrate long-term commitment to providing affordable housing, 3 year rent stabilization</a:t>
            </a:r>
            <a:endParaRPr lang="en-US" dirty="0">
              <a:cs typeface="Calibri"/>
            </a:endParaRPr>
          </a:p>
          <a:p>
            <a:pPr marL="628650" lvl="1" indent="-171450">
              <a:lnSpc>
                <a:spcPct val="90000"/>
              </a:lnSpc>
              <a:spcBef>
                <a:spcPts val="375"/>
              </a:spcBef>
              <a:buFont typeface="Arial"/>
              <a:buChar char="•"/>
            </a:pPr>
            <a:r>
              <a:rPr lang="en-US" dirty="0"/>
              <a:t>Provide local workforce development opportunities</a:t>
            </a:r>
            <a:endParaRPr lang="en-US" dirty="0">
              <a:cs typeface="Calibri"/>
            </a:endParaRPr>
          </a:p>
          <a:p>
            <a:pPr marL="628650" lvl="1" indent="-171450">
              <a:lnSpc>
                <a:spcPct val="90000"/>
              </a:lnSpc>
              <a:spcBef>
                <a:spcPts val="375"/>
              </a:spcBef>
              <a:buFont typeface="Arial"/>
              <a:buChar char="•"/>
            </a:pPr>
            <a:r>
              <a:rPr lang="en-US" dirty="0"/>
              <a:t>Go “above &amp; beyond” or leverage available Mass Save or other energy program incentives</a:t>
            </a:r>
            <a:endParaRPr lang="en-US" dirty="0">
              <a:cs typeface="Calibri"/>
            </a:endParaRPr>
          </a:p>
          <a:p>
            <a:pPr marL="171450" indent="-171450">
              <a:lnSpc>
                <a:spcPct val="90000"/>
              </a:lnSpc>
              <a:spcBef>
                <a:spcPts val="750"/>
              </a:spcBef>
              <a:buFont typeface="Arial"/>
              <a:buChar char="•"/>
            </a:pPr>
            <a:r>
              <a:rPr lang="en-US" b="1" dirty="0"/>
              <a:t>Not provided: Program assistance/project management, technical assistance, or contractor connections </a:t>
            </a:r>
            <a:endParaRPr lang="en-US" dirty="0"/>
          </a:p>
          <a:p>
            <a:pPr>
              <a:lnSpc>
                <a:spcPct val="90000"/>
              </a:lnSpc>
              <a:spcBef>
                <a:spcPts val="750"/>
              </a:spcBef>
            </a:pPr>
            <a:r>
              <a:rPr lang="en-US" dirty="0"/>
              <a:t>Rolling Application due dates – quarterly</a:t>
            </a:r>
            <a:endParaRPr lang="en-US" dirty="0">
              <a:cs typeface="Calibri"/>
            </a:endParaRPr>
          </a:p>
          <a:p>
            <a:pPr marL="628650" lvl="1" indent="-171450">
              <a:lnSpc>
                <a:spcPct val="90000"/>
              </a:lnSpc>
              <a:spcBef>
                <a:spcPts val="375"/>
              </a:spcBef>
              <a:buFont typeface="Arial"/>
              <a:buChar char="•"/>
            </a:pPr>
            <a:r>
              <a:rPr lang="en-US" dirty="0"/>
              <a:t>Round #1 due April 27—1 application received</a:t>
            </a:r>
            <a:endParaRPr lang="en-US" dirty="0">
              <a:cs typeface="Calibri"/>
            </a:endParaRPr>
          </a:p>
          <a:p>
            <a:pPr marL="628650" lvl="1" indent="-171450">
              <a:lnSpc>
                <a:spcPct val="90000"/>
              </a:lnSpc>
              <a:spcBef>
                <a:spcPts val="375"/>
              </a:spcBef>
              <a:buFont typeface="Arial"/>
              <a:buChar char="•"/>
            </a:pPr>
            <a:r>
              <a:rPr lang="en-US" dirty="0"/>
              <a:t>Round #2 due July 1—1 application received</a:t>
            </a:r>
            <a:endParaRPr lang="en-US" dirty="0">
              <a:cs typeface="Calibri"/>
            </a:endParaRPr>
          </a:p>
          <a:p>
            <a:pPr marL="628650" lvl="1" indent="-171450">
              <a:lnSpc>
                <a:spcPct val="90000"/>
              </a:lnSpc>
              <a:spcBef>
                <a:spcPts val="375"/>
              </a:spcBef>
              <a:buFont typeface="Arial"/>
              <a:buChar char="•"/>
            </a:pPr>
            <a:r>
              <a:rPr lang="en-US" dirty="0"/>
              <a:t>Round #3 due October 1</a:t>
            </a:r>
            <a:endParaRPr lang="en-US" dirty="0">
              <a:cs typeface="Calibri"/>
            </a:endParaRPr>
          </a:p>
          <a:p>
            <a:endParaRPr lang="en-US" dirty="0">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3</a:t>
            </a:fld>
            <a:endParaRPr lang="en-US"/>
          </a:p>
        </p:txBody>
      </p:sp>
    </p:spTree>
    <p:extLst>
      <p:ext uri="{BB962C8B-B14F-4D97-AF65-F5344CB8AC3E}">
        <p14:creationId xmlns:p14="http://schemas.microsoft.com/office/powerpoint/2010/main" val="3568941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a:p>
            <a:endParaRPr lang="en-US" dirty="0">
              <a:cs typeface="Calibri"/>
            </a:endParaRPr>
          </a:p>
          <a:p>
            <a:pPr>
              <a:lnSpc>
                <a:spcPct val="90000"/>
              </a:lnSpc>
              <a:spcBef>
                <a:spcPts val="750"/>
              </a:spcBef>
            </a:pPr>
            <a:r>
              <a:rPr lang="en-US" b="1" dirty="0"/>
              <a:t>Goals</a:t>
            </a:r>
            <a:r>
              <a:rPr lang="en-US" dirty="0"/>
              <a:t>:</a:t>
            </a:r>
            <a:endParaRPr lang="en-US" dirty="0">
              <a:cs typeface="Calibri"/>
            </a:endParaRPr>
          </a:p>
          <a:p>
            <a:pPr>
              <a:lnSpc>
                <a:spcPct val="90000"/>
              </a:lnSpc>
              <a:spcBef>
                <a:spcPts val="750"/>
              </a:spcBef>
            </a:pPr>
            <a:endParaRPr lang="en-US" dirty="0">
              <a:cs typeface="Calibri"/>
            </a:endParaRPr>
          </a:p>
          <a:p>
            <a:pPr>
              <a:lnSpc>
                <a:spcPct val="90000"/>
              </a:lnSpc>
              <a:spcBef>
                <a:spcPts val="750"/>
              </a:spcBef>
            </a:pPr>
            <a:r>
              <a:rPr lang="en-US">
                <a:cs typeface="Calibri"/>
              </a:rPr>
              <a:t>As you all know, the Merrimack Valley Renewal Fund includes 21 million to benefit low and moderate income residents in the </a:t>
            </a:r>
            <a:endParaRPr lang="en-US" dirty="0">
              <a:cs typeface="Calibri"/>
            </a:endParaRPr>
          </a:p>
          <a:p>
            <a:pPr>
              <a:lnSpc>
                <a:spcPct val="90000"/>
              </a:lnSpc>
              <a:spcBef>
                <a:spcPts val="750"/>
              </a:spcBef>
            </a:pPr>
            <a:r>
              <a:rPr lang="en-US">
                <a:cs typeface="Calibri"/>
              </a:rPr>
              <a:t>I wanted to start off by reviewing the overall goals for the LMI Program</a:t>
            </a:r>
            <a:endParaRPr lang="en-US" dirty="0">
              <a:cs typeface="Calibri"/>
            </a:endParaRPr>
          </a:p>
          <a:p>
            <a:pPr>
              <a:lnSpc>
                <a:spcPct val="90000"/>
              </a:lnSpc>
              <a:spcBef>
                <a:spcPts val="750"/>
              </a:spcBef>
            </a:pPr>
            <a:endParaRPr lang="en-US" dirty="0"/>
          </a:p>
          <a:p>
            <a:pPr marL="171450" indent="-171450">
              <a:lnSpc>
                <a:spcPct val="90000"/>
              </a:lnSpc>
              <a:spcBef>
                <a:spcPts val="750"/>
              </a:spcBef>
              <a:buFont typeface="Arial"/>
              <a:buChar char="•"/>
            </a:pPr>
            <a:r>
              <a:rPr lang="en-US" dirty="0"/>
              <a:t>Expand access to Mass Save for those left behind in current programs including through expanded barrier mitigation</a:t>
            </a:r>
            <a:endParaRPr lang="en-US" dirty="0">
              <a:cs typeface="Calibri"/>
            </a:endParaRPr>
          </a:p>
          <a:p>
            <a:pPr marL="171450" indent="-171450">
              <a:lnSpc>
                <a:spcPct val="90000"/>
              </a:lnSpc>
              <a:spcBef>
                <a:spcPts val="750"/>
              </a:spcBef>
              <a:buFont typeface="Arial"/>
              <a:buChar char="•"/>
            </a:pPr>
            <a:r>
              <a:rPr lang="en-US" dirty="0"/>
              <a:t>Supplement existing LEAN/Mass Save incentives</a:t>
            </a:r>
            <a:endParaRPr lang="en-US" dirty="0">
              <a:cs typeface="Calibri"/>
            </a:endParaRPr>
          </a:p>
          <a:p>
            <a:pPr marL="171450" indent="-171450">
              <a:lnSpc>
                <a:spcPct val="90000"/>
              </a:lnSpc>
              <a:spcBef>
                <a:spcPts val="750"/>
              </a:spcBef>
              <a:buFont typeface="Arial"/>
              <a:buChar char="•"/>
            </a:pPr>
            <a:r>
              <a:rPr lang="en-US">
                <a:cs typeface="Calibri"/>
              </a:rPr>
              <a:t>Provide employment and training  opportunities for the local workforce </a:t>
            </a:r>
            <a:endParaRPr lang="en-US" dirty="0">
              <a:cs typeface="Calibri"/>
            </a:endParaRPr>
          </a:p>
          <a:p>
            <a:pPr marL="171450" indent="-171450">
              <a:lnSpc>
                <a:spcPct val="90000"/>
              </a:lnSpc>
              <a:spcBef>
                <a:spcPts val="750"/>
              </a:spcBef>
              <a:buFont typeface="Arial"/>
              <a:buChar char="•"/>
            </a:pPr>
            <a:endParaRPr lang="en-US" dirty="0">
              <a:cs typeface="Calibri"/>
            </a:endParaRPr>
          </a:p>
          <a:p>
            <a:pPr marL="171450" indent="-171450">
              <a:lnSpc>
                <a:spcPct val="90000"/>
              </a:lnSpc>
              <a:spcBef>
                <a:spcPts val="750"/>
              </a:spcBef>
              <a:buFont typeface="Arial"/>
              <a:buChar char="•"/>
            </a:pPr>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4</a:t>
            </a:fld>
            <a:endParaRPr lang="en-US"/>
          </a:p>
        </p:txBody>
      </p:sp>
    </p:spTree>
    <p:extLst>
      <p:ext uri="{BB962C8B-B14F-4D97-AF65-F5344CB8AC3E}">
        <p14:creationId xmlns:p14="http://schemas.microsoft.com/office/powerpoint/2010/main" val="3426554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a:p>
            <a:endParaRPr lang="en-US"/>
          </a:p>
          <a:p>
            <a:pPr marL="171450" lvl="0" indent="-171450" fontAlgn="base">
              <a:buFont typeface="Arial"/>
              <a:buChar char="•"/>
            </a:pPr>
            <a:r>
              <a:rPr lang="en-US"/>
              <a:t>Provide funding for “barrier mitigation”—i.e., repairs and upgrades needed in order to implement energy efficiency </a:t>
            </a:r>
          </a:p>
          <a:p>
            <a:pPr marL="628650" lvl="1" indent="-171450" fontAlgn="base">
              <a:buFont typeface="Arial"/>
              <a:buChar char="•"/>
            </a:pPr>
            <a:r>
              <a:rPr lang="en-US"/>
              <a:t>Examples:   knob and tube testing or removal, asbestos or vermiculite removal, roof repairs and other necessary housing upgrades, and upgrading electrical panels. </a:t>
            </a:r>
            <a:endParaRPr lang="en-US" sz="2000"/>
          </a:p>
          <a:p>
            <a:pPr marL="171450" lvl="0" indent="-171450" fontAlgn="base">
              <a:buFont typeface="Arial"/>
              <a:buChar char="•"/>
            </a:pPr>
            <a:r>
              <a:rPr lang="en-US"/>
              <a:t>Utilize existing program infrastructures to deliver incentives for EE and barrier mitigation where possible</a:t>
            </a:r>
          </a:p>
          <a:p>
            <a:pPr marL="628650" lvl="1" indent="-171450" fontAlgn="base">
              <a:buFont typeface="Arial"/>
              <a:buChar char="•"/>
            </a:pPr>
            <a:r>
              <a:rPr lang="en-US"/>
              <a:t>Examples:  LEAN/Mass Save or DOER-funded programs</a:t>
            </a:r>
            <a:endParaRPr lang="en-US" sz="2000"/>
          </a:p>
          <a:p>
            <a:pPr marL="171450" lvl="0" indent="-171450" fontAlgn="base">
              <a:buFont typeface="Arial"/>
              <a:buChar char="•"/>
            </a:pPr>
            <a:r>
              <a:rPr lang="en-US"/>
              <a:t>Leverage existing LEAN/Mass Save incentives and provide additional incentives for energy efficiency (weatherization and electrification) where needed</a:t>
            </a:r>
            <a:endParaRPr lang="en-US" sz="2000"/>
          </a:p>
          <a:p>
            <a:pPr marL="628650" lvl="1" indent="-171450" fontAlgn="base">
              <a:buFont typeface="Arial"/>
              <a:buChar char="•"/>
            </a:pPr>
            <a:r>
              <a:rPr lang="en-US"/>
              <a:t>Examples:  additional incentives for certain weatherization strategies (e.g. spray foam insulation, advanced air sealing techniques) or electrification technologies (e.g., VRF technology, heat pumps in gas-heated homes) </a:t>
            </a:r>
            <a:endParaRPr lang="en-US" sz="180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5</a:t>
            </a:fld>
            <a:endParaRPr lang="en-US"/>
          </a:p>
        </p:txBody>
      </p:sp>
    </p:spTree>
    <p:extLst>
      <p:ext uri="{BB962C8B-B14F-4D97-AF65-F5344CB8AC3E}">
        <p14:creationId xmlns:p14="http://schemas.microsoft.com/office/powerpoint/2010/main" val="5976990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So—before I talk about each of the design elements in more detail, I wanted to just touch on some of the key differences between the Building Excellence Program and what we're thinking of for the LMI program. Key differences are that the LMI program provides a lot of support—for example technical assistance, project management, connecting people who want to do projects with contractors to make it happen—whereas the Building Excellence program is really for relatively large, more complex projects where the building owner or developer has already developed the project scope and is bringing their own team to make the project happen</a:t>
            </a:r>
            <a:endParaRPr lang="en-US" dirty="0">
              <a:cs typeface="Calibri"/>
            </a:endParaRPr>
          </a:p>
          <a:p>
            <a:endParaRPr lang="en-US" dirty="0">
              <a:cs typeface="Calibri"/>
            </a:endParaRPr>
          </a:p>
          <a:p>
            <a:pPr>
              <a:lnSpc>
                <a:spcPct val="90000"/>
              </a:lnSpc>
              <a:spcBef>
                <a:spcPts val="750"/>
              </a:spcBef>
            </a:pPr>
            <a:r>
              <a:rPr lang="en-US" dirty="0">
                <a:cs typeface="Calibri"/>
              </a:rPr>
              <a:t>LMI program</a:t>
            </a:r>
          </a:p>
          <a:p>
            <a:pPr marL="171450" indent="-171450">
              <a:lnSpc>
                <a:spcPct val="90000"/>
              </a:lnSpc>
              <a:spcBef>
                <a:spcPts val="750"/>
              </a:spcBef>
              <a:buFont typeface="Arial"/>
              <a:buChar char="•"/>
            </a:pPr>
            <a:endParaRPr lang="en-US" dirty="0"/>
          </a:p>
          <a:p>
            <a:pPr marL="171450" indent="-171450">
              <a:lnSpc>
                <a:spcPct val="90000"/>
              </a:lnSpc>
              <a:spcBef>
                <a:spcPts val="750"/>
              </a:spcBef>
              <a:buFont typeface="Arial"/>
              <a:buChar char="•"/>
            </a:pPr>
            <a:r>
              <a:rPr lang="en-US" dirty="0"/>
              <a:t>Projects generally simpler</a:t>
            </a:r>
            <a:endParaRPr lang="en-US" dirty="0">
              <a:cs typeface="Calibri"/>
            </a:endParaRPr>
          </a:p>
          <a:p>
            <a:pPr marL="171450" indent="-171450">
              <a:lnSpc>
                <a:spcPct val="90000"/>
              </a:lnSpc>
              <a:spcBef>
                <a:spcPts val="750"/>
              </a:spcBef>
              <a:buFont typeface="Arial"/>
              <a:buChar char="•"/>
            </a:pPr>
            <a:r>
              <a:rPr lang="en-US" dirty="0"/>
              <a:t>Program assistance/project management</a:t>
            </a:r>
            <a:endParaRPr lang="en-US" dirty="0">
              <a:cs typeface="Calibri"/>
            </a:endParaRPr>
          </a:p>
          <a:p>
            <a:pPr marL="171450" indent="-171450">
              <a:lnSpc>
                <a:spcPct val="90000"/>
              </a:lnSpc>
              <a:spcBef>
                <a:spcPts val="750"/>
              </a:spcBef>
              <a:buFont typeface="Arial"/>
              <a:buChar char="•"/>
            </a:pPr>
            <a:r>
              <a:rPr lang="en-US" dirty="0"/>
              <a:t>Technical assistance</a:t>
            </a:r>
            <a:endParaRPr lang="en-US" dirty="0">
              <a:cs typeface="Calibri"/>
            </a:endParaRPr>
          </a:p>
          <a:p>
            <a:pPr marL="171450" indent="-171450">
              <a:lnSpc>
                <a:spcPct val="90000"/>
              </a:lnSpc>
              <a:spcBef>
                <a:spcPts val="750"/>
              </a:spcBef>
              <a:buFont typeface="Arial"/>
              <a:buChar char="•"/>
            </a:pPr>
            <a:r>
              <a:rPr lang="en-US" dirty="0"/>
              <a:t>Simplified/proxy method for income qualification</a:t>
            </a:r>
            <a:endParaRPr lang="en-US" dirty="0">
              <a:cs typeface="Calibri"/>
            </a:endParaRPr>
          </a:p>
          <a:p>
            <a:pPr marL="171450" indent="-171450">
              <a:lnSpc>
                <a:spcPct val="90000"/>
              </a:lnSpc>
              <a:spcBef>
                <a:spcPts val="750"/>
              </a:spcBef>
              <a:buFont typeface="Arial"/>
              <a:buChar char="•"/>
            </a:pPr>
            <a:r>
              <a:rPr lang="en-US" dirty="0"/>
              <a:t>End-to-end program support in Spanish</a:t>
            </a:r>
            <a:endParaRPr lang="en-US" dirty="0">
              <a:cs typeface="Calibri"/>
            </a:endParaRPr>
          </a:p>
          <a:p>
            <a:pPr marL="171450" indent="-171450">
              <a:lnSpc>
                <a:spcPct val="90000"/>
              </a:lnSpc>
              <a:spcBef>
                <a:spcPts val="750"/>
              </a:spcBef>
              <a:buFont typeface="Arial"/>
              <a:buChar char="•"/>
            </a:pPr>
            <a:r>
              <a:rPr lang="en-US" dirty="0"/>
              <a:t>Funding for barrier mitigation to enable Mass Save &amp;  other energy efficiency</a:t>
            </a:r>
            <a:endParaRPr lang="en-US" dirty="0">
              <a:cs typeface="Calibri"/>
            </a:endParaRPr>
          </a:p>
          <a:p>
            <a:pPr marL="171450" indent="-171450">
              <a:lnSpc>
                <a:spcPct val="90000"/>
              </a:lnSpc>
              <a:spcBef>
                <a:spcPts val="750"/>
              </a:spcBef>
              <a:buFont typeface="Arial"/>
              <a:buChar char="•"/>
            </a:pPr>
            <a:r>
              <a:rPr lang="en-US" dirty="0"/>
              <a:t>Incentives to supplement or "go beyond" Mass Save</a:t>
            </a:r>
            <a:endParaRPr lang="en-US" dirty="0">
              <a:cs typeface="Calibri"/>
            </a:endParaRPr>
          </a:p>
          <a:p>
            <a:pPr marL="171450" indent="-171450">
              <a:lnSpc>
                <a:spcPct val="90000"/>
              </a:lnSpc>
              <a:spcBef>
                <a:spcPts val="750"/>
              </a:spcBef>
              <a:buFont typeface="Arial"/>
              <a:buChar char="•"/>
            </a:pPr>
            <a:r>
              <a:rPr lang="en-US" dirty="0"/>
              <a:t>Financing</a:t>
            </a:r>
            <a:endParaRPr lang="en-US" dirty="0">
              <a:cs typeface="Calibri"/>
            </a:endParaRPr>
          </a:p>
          <a:p>
            <a:pPr marL="171450" indent="-171450">
              <a:lnSpc>
                <a:spcPct val="90000"/>
              </a:lnSpc>
              <a:spcBef>
                <a:spcPts val="750"/>
              </a:spcBef>
              <a:buFont typeface="Arial"/>
              <a:buChar char="•"/>
            </a:pPr>
            <a:r>
              <a:rPr lang="en-US" dirty="0"/>
              <a:t>Contractor connections</a:t>
            </a:r>
            <a:endParaRPr lang="en-US" dirty="0">
              <a:cs typeface="Calibri"/>
            </a:endParaRPr>
          </a:p>
          <a:p>
            <a:pPr marL="171450" indent="-171450">
              <a:lnSpc>
                <a:spcPct val="90000"/>
              </a:lnSpc>
              <a:spcBef>
                <a:spcPts val="750"/>
              </a:spcBef>
              <a:buFont typeface="Arial"/>
              <a:buChar char="•"/>
            </a:pPr>
            <a:r>
              <a:rPr lang="en-US" dirty="0"/>
              <a:t>Program will be managed by a "lead vendor"</a:t>
            </a:r>
            <a:endParaRPr lang="en-US" dirty="0">
              <a:cs typeface="Calibri"/>
            </a:endParaRPr>
          </a:p>
          <a:p>
            <a:pPr marL="171450" indent="-171450">
              <a:lnSpc>
                <a:spcPct val="90000"/>
              </a:lnSpc>
              <a:spcBef>
                <a:spcPts val="750"/>
              </a:spcBef>
              <a:buFont typeface="Arial"/>
              <a:buChar char="•"/>
            </a:pPr>
            <a:r>
              <a:rPr lang="en-US" dirty="0"/>
              <a:t>DOER will not review every project</a:t>
            </a:r>
            <a:endParaRPr lang="en-US" dirty="0">
              <a:cs typeface="Calibri"/>
            </a:endParaRPr>
          </a:p>
          <a:p>
            <a:pPr marL="171450" indent="-171450">
              <a:lnSpc>
                <a:spcPct val="90000"/>
              </a:lnSpc>
              <a:spcBef>
                <a:spcPts val="750"/>
              </a:spcBef>
              <a:buFont typeface="Arial"/>
              <a:buChar char="•"/>
            </a:pPr>
            <a:endParaRPr lang="en-US" dirty="0">
              <a:cs typeface="Calibri"/>
            </a:endParaRPr>
          </a:p>
          <a:p>
            <a:pPr>
              <a:lnSpc>
                <a:spcPct val="90000"/>
              </a:lnSpc>
              <a:spcBef>
                <a:spcPts val="750"/>
              </a:spcBef>
            </a:pPr>
            <a:r>
              <a:rPr lang="en-US" dirty="0">
                <a:cs typeface="Calibri"/>
              </a:rPr>
              <a:t>Building Excellence</a:t>
            </a:r>
          </a:p>
          <a:p>
            <a:pPr marL="171450" indent="-171450">
              <a:lnSpc>
                <a:spcPct val="90000"/>
              </a:lnSpc>
              <a:spcBef>
                <a:spcPts val="750"/>
              </a:spcBef>
              <a:buFont typeface="Arial"/>
              <a:buChar char="•"/>
            </a:pPr>
            <a:r>
              <a:rPr lang="en-US" dirty="0"/>
              <a:t>Relatively large, complex projects</a:t>
            </a:r>
            <a:endParaRPr lang="en-US" dirty="0">
              <a:cs typeface="Calibri"/>
            </a:endParaRPr>
          </a:p>
          <a:p>
            <a:pPr marL="628650" lvl="1" indent="-171450">
              <a:lnSpc>
                <a:spcPct val="90000"/>
              </a:lnSpc>
              <a:spcBef>
                <a:spcPts val="375"/>
              </a:spcBef>
              <a:buFont typeface="Arial"/>
              <a:buChar char="•"/>
            </a:pPr>
            <a:r>
              <a:rPr lang="en-US" dirty="0"/>
              <a:t>Engineer required for project</a:t>
            </a:r>
            <a:endParaRPr lang="en-US" dirty="0">
              <a:cs typeface="Calibri"/>
            </a:endParaRPr>
          </a:p>
          <a:p>
            <a:pPr marL="171450" indent="-171450">
              <a:lnSpc>
                <a:spcPct val="90000"/>
              </a:lnSpc>
              <a:spcBef>
                <a:spcPts val="750"/>
              </a:spcBef>
              <a:buFont typeface="Arial"/>
              <a:buChar char="•"/>
            </a:pPr>
            <a:r>
              <a:rPr lang="en-US" dirty="0"/>
              <a:t>No program or project support, </a:t>
            </a:r>
            <a:endParaRPr lang="en-US" dirty="0">
              <a:cs typeface="Calibri"/>
            </a:endParaRPr>
          </a:p>
          <a:p>
            <a:pPr marL="171450" indent="-171450">
              <a:lnSpc>
                <a:spcPct val="90000"/>
              </a:lnSpc>
              <a:spcBef>
                <a:spcPts val="750"/>
              </a:spcBef>
              <a:buFont typeface="Arial"/>
              <a:buChar char="•"/>
            </a:pPr>
            <a:r>
              <a:rPr lang="en-US" dirty="0"/>
              <a:t>No technical assistance</a:t>
            </a:r>
            <a:endParaRPr lang="en-US" dirty="0">
              <a:cs typeface="Calibri"/>
            </a:endParaRPr>
          </a:p>
          <a:p>
            <a:pPr marL="171450" indent="-171450">
              <a:lnSpc>
                <a:spcPct val="90000"/>
              </a:lnSpc>
              <a:spcBef>
                <a:spcPts val="750"/>
              </a:spcBef>
              <a:buFont typeface="Arial"/>
              <a:buChar char="•"/>
            </a:pPr>
            <a:r>
              <a:rPr lang="en-US" dirty="0"/>
              <a:t>No contractor connections </a:t>
            </a:r>
            <a:endParaRPr lang="en-US" dirty="0">
              <a:cs typeface="Calibri"/>
            </a:endParaRPr>
          </a:p>
          <a:p>
            <a:pPr marL="171450" indent="-171450">
              <a:lnSpc>
                <a:spcPct val="90000"/>
              </a:lnSpc>
              <a:spcBef>
                <a:spcPts val="750"/>
              </a:spcBef>
              <a:buFont typeface="Arial"/>
              <a:buChar char="•"/>
            </a:pPr>
            <a:r>
              <a:rPr lang="en-US" dirty="0"/>
              <a:t>Requires project application to DOER</a:t>
            </a:r>
            <a:endParaRPr lang="en-US" dirty="0">
              <a:cs typeface="Calibri"/>
            </a:endParaRPr>
          </a:p>
          <a:p>
            <a:pPr marL="171450" indent="-171450">
              <a:lnSpc>
                <a:spcPct val="90000"/>
              </a:lnSpc>
              <a:spcBef>
                <a:spcPts val="750"/>
              </a:spcBef>
              <a:buFont typeface="Arial"/>
              <a:buChar char="•"/>
            </a:pPr>
            <a:r>
              <a:rPr lang="en-US" dirty="0"/>
              <a:t>Projects:</a:t>
            </a:r>
            <a:endParaRPr lang="en-US" dirty="0">
              <a:cs typeface="Calibri"/>
            </a:endParaRPr>
          </a:p>
          <a:p>
            <a:pPr marL="628650" lvl="1" indent="-171450">
              <a:lnSpc>
                <a:spcPct val="90000"/>
              </a:lnSpc>
              <a:spcBef>
                <a:spcPts val="375"/>
              </a:spcBef>
              <a:buFont typeface="Arial"/>
              <a:buChar char="•"/>
            </a:pPr>
            <a:r>
              <a:rPr lang="en-US" dirty="0"/>
              <a:t>Maximize energy efficiency, electrification, and/or clean energy (barrier funding may be provided)</a:t>
            </a:r>
            <a:endParaRPr lang="en-US" dirty="0">
              <a:cs typeface="Calibri"/>
            </a:endParaRPr>
          </a:p>
          <a:p>
            <a:pPr marL="628650" lvl="1" indent="-171450">
              <a:lnSpc>
                <a:spcPct val="90000"/>
              </a:lnSpc>
              <a:spcBef>
                <a:spcPts val="375"/>
              </a:spcBef>
              <a:buFont typeface="Arial"/>
              <a:buChar char="•"/>
            </a:pPr>
            <a:r>
              <a:rPr lang="en-US" dirty="0"/>
              <a:t>Go “above &amp; beyond” or leverage available Mass Save or other energy program incentives</a:t>
            </a:r>
            <a:endParaRPr lang="en-US" dirty="0">
              <a:cs typeface="Calibri"/>
            </a:endParaRPr>
          </a:p>
          <a:p>
            <a:pPr marL="628650" lvl="1" indent="-171450">
              <a:lnSpc>
                <a:spcPct val="90000"/>
              </a:lnSpc>
              <a:spcBef>
                <a:spcPts val="375"/>
              </a:spcBef>
              <a:buFont typeface="Arial"/>
              <a:buChar char="•"/>
            </a:pPr>
            <a:r>
              <a:rPr lang="en-US" dirty="0"/>
              <a:t>Demonstrate long-term commitment to providing affordable housing, 3 year rent stabilization</a:t>
            </a:r>
            <a:endParaRPr lang="en-US" dirty="0">
              <a:cs typeface="Calibri"/>
            </a:endParaRPr>
          </a:p>
          <a:p>
            <a:pPr marL="628650" lvl="1" indent="-171450">
              <a:lnSpc>
                <a:spcPct val="90000"/>
              </a:lnSpc>
              <a:spcBef>
                <a:spcPts val="375"/>
              </a:spcBef>
              <a:buFont typeface="Arial"/>
              <a:buChar char="•"/>
            </a:pPr>
            <a:r>
              <a:rPr lang="en-US" dirty="0"/>
              <a:t>Provide local workforce development opportunities</a:t>
            </a:r>
            <a:endParaRPr lang="en-US" dirty="0">
              <a:cs typeface="Calibri"/>
            </a:endParaRPr>
          </a:p>
          <a:p>
            <a:pPr marL="171450" indent="-171450">
              <a:lnSpc>
                <a:spcPct val="90000"/>
              </a:lnSpc>
              <a:spcBef>
                <a:spcPts val="750"/>
              </a:spcBef>
              <a:buFont typeface="Arial"/>
              <a:buChar char="•"/>
            </a:pPr>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6</a:t>
            </a:fld>
            <a:endParaRPr lang="en-US"/>
          </a:p>
        </p:txBody>
      </p:sp>
    </p:spTree>
    <p:extLst>
      <p:ext uri="{BB962C8B-B14F-4D97-AF65-F5344CB8AC3E}">
        <p14:creationId xmlns:p14="http://schemas.microsoft.com/office/powerpoint/2010/main" val="2892756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a:t>
            </a:r>
          </a:p>
          <a:p>
            <a:endParaRPr lang="en-US"/>
          </a:p>
          <a:p>
            <a:pPr marL="171450" lvl="0" indent="-171450" fontAlgn="base">
              <a:buFont typeface="Arial"/>
              <a:buChar char="•"/>
            </a:pPr>
            <a:r>
              <a:rPr lang="en-US"/>
              <a:t>Provide funding for “barrier mitigation”—i.e., repairs and upgrades needed in order to implement energy efficiency </a:t>
            </a:r>
          </a:p>
          <a:p>
            <a:pPr marL="628650" lvl="1" indent="-171450" fontAlgn="base">
              <a:buFont typeface="Arial"/>
              <a:buChar char="•"/>
            </a:pPr>
            <a:r>
              <a:rPr lang="en-US"/>
              <a:t>Examples:   knob and tube testing or removal, asbestos or vermiculite removal, roof repairs and other necessary housing upgrades, and upgrading electrical panels. </a:t>
            </a:r>
            <a:endParaRPr lang="en-US" sz="2000"/>
          </a:p>
          <a:p>
            <a:pPr marL="171450" lvl="0" indent="-171450" fontAlgn="base">
              <a:buFont typeface="Arial"/>
              <a:buChar char="•"/>
            </a:pPr>
            <a:r>
              <a:rPr lang="en-US"/>
              <a:t>Utilize existing program infrastructures to deliver incentives for EE and barrier mitigation where possible</a:t>
            </a:r>
          </a:p>
          <a:p>
            <a:pPr marL="628650" lvl="1" indent="-171450" fontAlgn="base">
              <a:buFont typeface="Arial"/>
              <a:buChar char="•"/>
            </a:pPr>
            <a:r>
              <a:rPr lang="en-US"/>
              <a:t>Examples:  LEAN/Mass Save or DOER-funded programs</a:t>
            </a:r>
            <a:endParaRPr lang="en-US" sz="2000"/>
          </a:p>
          <a:p>
            <a:pPr marL="171450" lvl="0" indent="-171450" fontAlgn="base">
              <a:buFont typeface="Arial"/>
              <a:buChar char="•"/>
            </a:pPr>
            <a:r>
              <a:rPr lang="en-US"/>
              <a:t>Leverage existing LEAN/Mass Save incentives and provide additional incentives for energy efficiency (weatherization and electrification) where needed</a:t>
            </a:r>
            <a:endParaRPr lang="en-US" sz="2000"/>
          </a:p>
          <a:p>
            <a:pPr marL="628650" lvl="1" indent="-171450" fontAlgn="base">
              <a:buFont typeface="Arial"/>
              <a:buChar char="•"/>
            </a:pPr>
            <a:r>
              <a:rPr lang="en-US"/>
              <a:t>Examples:  additional incentives for certain weatherization strategies (e.g. spray foam insulation, advanced air sealing techniques) or electrification technologies (e.g., VRF technology, heat pumps in gas-heated homes) </a:t>
            </a:r>
            <a:endParaRPr lang="en-US" sz="1800"/>
          </a:p>
          <a:p>
            <a:pPr marL="285750" indent="-285750">
              <a:lnSpc>
                <a:spcPct val="90000"/>
              </a:lnSpc>
              <a:spcBef>
                <a:spcPts val="750"/>
              </a:spcBef>
              <a:buFont typeface="Arial"/>
              <a:buChar char="•"/>
            </a:pPr>
            <a:endParaRPr lang="en-US"/>
          </a:p>
          <a:p>
            <a:pPr marL="285750" indent="-285750">
              <a:lnSpc>
                <a:spcPct val="90000"/>
              </a:lnSpc>
              <a:spcBef>
                <a:spcPts val="750"/>
              </a:spcBef>
              <a:buFont typeface="Arial"/>
              <a:buChar char="•"/>
            </a:pPr>
            <a:r>
              <a:rPr lang="en-US"/>
              <a:t>Technical assistance/Decarbonization audit (or some other audit to identify potentially deeper scopes including non-Mass Save measures as well as Mass Save measures—</a:t>
            </a:r>
            <a:r>
              <a:rPr lang="en-US" err="1"/>
              <a:t>ie</a:t>
            </a:r>
            <a:r>
              <a:rPr lang="en-US"/>
              <a:t> some way to help ppl determine the project scope. Tech assistance also helps customers pick contractors and get bids.</a:t>
            </a:r>
            <a:endParaRPr lang="en-US">
              <a:cs typeface="Calibri"/>
            </a:endParaRPr>
          </a:p>
        </p:txBody>
      </p:sp>
      <p:sp>
        <p:nvSpPr>
          <p:cNvPr id="4" name="Slide Number Placeholder 3"/>
          <p:cNvSpPr>
            <a:spLocks noGrp="1"/>
          </p:cNvSpPr>
          <p:nvPr>
            <p:ph type="sldNum" sz="quarter" idx="10"/>
          </p:nvPr>
        </p:nvSpPr>
        <p:spPr/>
        <p:txBody>
          <a:bodyPr/>
          <a:lstStyle/>
          <a:p>
            <a:fld id="{D63E6348-D3D5-9F4D-8176-9A7A90A44DDD}" type="slidenum">
              <a:rPr lang="en-US" smtClean="0"/>
              <a:t>7</a:t>
            </a:fld>
            <a:endParaRPr lang="en-US"/>
          </a:p>
        </p:txBody>
      </p:sp>
    </p:spTree>
    <p:extLst>
      <p:ext uri="{BB962C8B-B14F-4D97-AF65-F5344CB8AC3E}">
        <p14:creationId xmlns:p14="http://schemas.microsoft.com/office/powerpoint/2010/main" val="1114218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a:t>
            </a:r>
          </a:p>
          <a:p>
            <a:endParaRPr lang="en-US"/>
          </a:p>
          <a:p>
            <a:pPr marL="171450" lvl="0" indent="-171450" fontAlgn="base">
              <a:buFont typeface="Arial"/>
              <a:buChar char="•"/>
            </a:pPr>
            <a:r>
              <a:rPr lang="en-US"/>
              <a:t>Provide funding for “barrier mitigation”—i.e., repairs and upgrades needed in order to implement energy efficiency </a:t>
            </a:r>
          </a:p>
          <a:p>
            <a:pPr marL="628650" lvl="1" indent="-171450" fontAlgn="base">
              <a:buFont typeface="Arial"/>
              <a:buChar char="•"/>
            </a:pPr>
            <a:r>
              <a:rPr lang="en-US"/>
              <a:t>Examples:   knob and tube testing or removal, asbestos or vermiculite removal, roof repairs and other necessary housing upgrades, and upgrading electrical panels. </a:t>
            </a:r>
            <a:endParaRPr lang="en-US" sz="2000"/>
          </a:p>
          <a:p>
            <a:pPr marL="171450" lvl="0" indent="-171450" fontAlgn="base">
              <a:buFont typeface="Arial"/>
              <a:buChar char="•"/>
            </a:pPr>
            <a:r>
              <a:rPr lang="en-US"/>
              <a:t>Utilize existing program infrastructures to deliver incentives for EE and barrier mitigation where possible</a:t>
            </a:r>
          </a:p>
          <a:p>
            <a:pPr marL="628650" lvl="1" indent="-171450" fontAlgn="base">
              <a:buFont typeface="Arial"/>
              <a:buChar char="•"/>
            </a:pPr>
            <a:r>
              <a:rPr lang="en-US"/>
              <a:t>Examples:  LEAN/Mass Save or DOER-funded programs</a:t>
            </a:r>
            <a:endParaRPr lang="en-US" sz="2000"/>
          </a:p>
          <a:p>
            <a:pPr marL="171450" lvl="0" indent="-171450" fontAlgn="base">
              <a:buFont typeface="Arial"/>
              <a:buChar char="•"/>
            </a:pPr>
            <a:r>
              <a:rPr lang="en-US"/>
              <a:t>Leverage existing LEAN/Mass Save incentives and provide additional incentives for energy efficiency (weatherization and electrification) where needed</a:t>
            </a:r>
            <a:endParaRPr lang="en-US" sz="2000"/>
          </a:p>
          <a:p>
            <a:pPr marL="628650" lvl="1" indent="-171450" fontAlgn="base">
              <a:buFont typeface="Arial"/>
              <a:buChar char="•"/>
            </a:pPr>
            <a:r>
              <a:rPr lang="en-US"/>
              <a:t>Examples:  additional incentives for certain weatherization strategies (e.g. spray foam insulation, advanced air sealing techniques) or electrification technologies (e.g., VRF technology, heat pumps in gas-heated homes) </a:t>
            </a:r>
            <a:endParaRPr lang="en-US" sz="1800"/>
          </a:p>
          <a:p>
            <a:pPr marL="285750" indent="-285750">
              <a:lnSpc>
                <a:spcPct val="90000"/>
              </a:lnSpc>
              <a:spcBef>
                <a:spcPts val="750"/>
              </a:spcBef>
              <a:buFont typeface="Arial"/>
              <a:buChar char="•"/>
            </a:pPr>
            <a:endParaRPr lang="en-US"/>
          </a:p>
          <a:p>
            <a:pPr marL="285750" indent="-285750">
              <a:lnSpc>
                <a:spcPct val="90000"/>
              </a:lnSpc>
              <a:spcBef>
                <a:spcPts val="750"/>
              </a:spcBef>
              <a:buFont typeface="Arial"/>
              <a:buChar char="•"/>
            </a:pPr>
            <a:r>
              <a:rPr lang="en-US"/>
              <a:t>Technical assistance/Decarbonization audit (or some other audit to identify potentially deeper scopes including non-Mass Save measures as well as Mass Save measures—</a:t>
            </a:r>
            <a:r>
              <a:rPr lang="en-US" err="1"/>
              <a:t>ie</a:t>
            </a:r>
            <a:r>
              <a:rPr lang="en-US"/>
              <a:t> some way to help ppl determine the project scope. Tech assistance also helps customers pick contractors and get bids.</a:t>
            </a:r>
            <a:endParaRPr lang="en-US">
              <a:cs typeface="Calibri"/>
            </a:endParaRPr>
          </a:p>
        </p:txBody>
      </p:sp>
      <p:sp>
        <p:nvSpPr>
          <p:cNvPr id="4" name="Slide Number Placeholder 3"/>
          <p:cNvSpPr>
            <a:spLocks noGrp="1"/>
          </p:cNvSpPr>
          <p:nvPr>
            <p:ph type="sldNum" sz="quarter" idx="10"/>
          </p:nvPr>
        </p:nvSpPr>
        <p:spPr/>
        <p:txBody>
          <a:bodyPr/>
          <a:lstStyle/>
          <a:p>
            <a:fld id="{D63E6348-D3D5-9F4D-8176-9A7A90A44DDD}" type="slidenum">
              <a:rPr lang="en-US" smtClean="0"/>
              <a:t>8</a:t>
            </a:fld>
            <a:endParaRPr lang="en-US"/>
          </a:p>
        </p:txBody>
      </p:sp>
    </p:spTree>
    <p:extLst>
      <p:ext uri="{BB962C8B-B14F-4D97-AF65-F5344CB8AC3E}">
        <p14:creationId xmlns:p14="http://schemas.microsoft.com/office/powerpoint/2010/main" val="31134099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t>
            </a:r>
          </a:p>
          <a:p>
            <a:endParaRPr lang="en-US"/>
          </a:p>
          <a:p>
            <a:pPr marL="171450" lvl="0" indent="-171450" fontAlgn="base">
              <a:buFont typeface="Arial"/>
              <a:buChar char="•"/>
            </a:pPr>
            <a:r>
              <a:rPr lang="en-US" dirty="0"/>
              <a:t>Provide funding for “barrier mitigation”—i.e., repairs and upgrades needed in order to implement energy efficiency </a:t>
            </a:r>
          </a:p>
          <a:p>
            <a:pPr marL="628650" lvl="1" indent="-171450" fontAlgn="base">
              <a:buFont typeface="Arial"/>
              <a:buChar char="•"/>
            </a:pPr>
            <a:r>
              <a:rPr lang="en-US" dirty="0"/>
              <a:t>Examples:   knob and tube testing or removal, asbestos or vermiculite removal, roof repairs and other necessary housing upgrades, and upgrading electrical panels. </a:t>
            </a:r>
            <a:endParaRPr lang="en-US" sz="2000" dirty="0"/>
          </a:p>
          <a:p>
            <a:pPr marL="171450" lvl="0" indent="-171450" fontAlgn="base">
              <a:buFont typeface="Arial"/>
              <a:buChar char="•"/>
            </a:pPr>
            <a:r>
              <a:rPr lang="en-US" dirty="0"/>
              <a:t>Utilize existing program infrastructures to deliver incentives for EE and barrier mitigation where possible</a:t>
            </a:r>
          </a:p>
          <a:p>
            <a:pPr marL="628650" lvl="1" indent="-171450" fontAlgn="base">
              <a:buFont typeface="Arial"/>
              <a:buChar char="•"/>
            </a:pPr>
            <a:r>
              <a:rPr lang="en-US" dirty="0"/>
              <a:t>Examples:  LEAN/Mass Save or DOER-funded programs</a:t>
            </a:r>
            <a:endParaRPr lang="en-US" sz="2000" dirty="0"/>
          </a:p>
          <a:p>
            <a:pPr marL="171450" lvl="0" indent="-171450" fontAlgn="base">
              <a:buFont typeface="Arial"/>
              <a:buChar char="•"/>
            </a:pPr>
            <a:r>
              <a:rPr lang="en-US" dirty="0"/>
              <a:t>Leverage existing LEAN/Mass Save incentives and provide additional incentives for energy efficiency (weatherization and electrification) where needed</a:t>
            </a:r>
            <a:endParaRPr lang="en-US" sz="2000" dirty="0"/>
          </a:p>
          <a:p>
            <a:pPr marL="628650" lvl="1" indent="-171450" fontAlgn="base">
              <a:buFont typeface="Arial"/>
              <a:buChar char="•"/>
            </a:pPr>
            <a:r>
              <a:rPr lang="en-US" dirty="0"/>
              <a:t>Examples:  additional incentives for certain weatherization strategies (e.g. spray foam insulation, advanced air sealing techniques) or electrification technologies (e.g., VRF technology, heat pumps in gas-heated homes) </a:t>
            </a:r>
            <a:endParaRPr lang="en-US" sz="1800" dirty="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9</a:t>
            </a:fld>
            <a:endParaRPr lang="en-US"/>
          </a:p>
        </p:txBody>
      </p:sp>
    </p:spTree>
    <p:extLst>
      <p:ext uri="{BB962C8B-B14F-4D97-AF65-F5344CB8AC3E}">
        <p14:creationId xmlns:p14="http://schemas.microsoft.com/office/powerpoint/2010/main" val="7900949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t>
            </a:r>
          </a:p>
          <a:p>
            <a:endParaRPr lang="en-US"/>
          </a:p>
          <a:p>
            <a:pPr marL="171450" lvl="0" indent="-171450" fontAlgn="base">
              <a:buFont typeface="Arial"/>
              <a:buChar char="•"/>
            </a:pPr>
            <a:r>
              <a:rPr lang="en-US" dirty="0"/>
              <a:t>Provide funding for “barrier mitigation”—i.e., repairs and upgrades needed in order to implement energy efficiency </a:t>
            </a:r>
          </a:p>
          <a:p>
            <a:pPr marL="628650" lvl="1" indent="-171450" fontAlgn="base">
              <a:buFont typeface="Arial"/>
              <a:buChar char="•"/>
            </a:pPr>
            <a:r>
              <a:rPr lang="en-US" dirty="0"/>
              <a:t>Examples:   knob and tube testing or removal, asbestos or vermiculite removal, roof repairs and other necessary housing upgrades, and upgrading electrical panels. </a:t>
            </a:r>
            <a:endParaRPr lang="en-US" sz="2000" dirty="0"/>
          </a:p>
          <a:p>
            <a:pPr marL="171450" lvl="0" indent="-171450" fontAlgn="base">
              <a:buFont typeface="Arial"/>
              <a:buChar char="•"/>
            </a:pPr>
            <a:r>
              <a:rPr lang="en-US" dirty="0"/>
              <a:t>Utilize existing program infrastructures to deliver incentives for EE and barrier mitigation where possible</a:t>
            </a:r>
          </a:p>
          <a:p>
            <a:pPr marL="628650" lvl="1" indent="-171450" fontAlgn="base">
              <a:buFont typeface="Arial"/>
              <a:buChar char="•"/>
            </a:pPr>
            <a:r>
              <a:rPr lang="en-US" dirty="0"/>
              <a:t>Examples:  LEAN/Mass Save or DOER-funded programs</a:t>
            </a:r>
            <a:endParaRPr lang="en-US" sz="2000" dirty="0"/>
          </a:p>
          <a:p>
            <a:pPr marL="171450" lvl="0" indent="-171450" fontAlgn="base">
              <a:buFont typeface="Arial"/>
              <a:buChar char="•"/>
            </a:pPr>
            <a:r>
              <a:rPr lang="en-US" dirty="0"/>
              <a:t>Leverage existing LEAN/Mass Save incentives and provide additional incentives for energy efficiency (weatherization and electrification) where needed</a:t>
            </a:r>
            <a:endParaRPr lang="en-US" sz="2000" dirty="0"/>
          </a:p>
          <a:p>
            <a:pPr marL="628650" lvl="1" indent="-171450" fontAlgn="base">
              <a:buFont typeface="Arial"/>
              <a:buChar char="•"/>
            </a:pPr>
            <a:r>
              <a:rPr lang="en-US" dirty="0"/>
              <a:t>Examples:  additional incentives for certain weatherization strategies (e.g. spray foam insulation, advanced air sealing techniques) or electrification technologies (e.g., VRF technology, heat pumps in gas-heated homes) </a:t>
            </a:r>
            <a:endParaRPr lang="en-US" sz="1800" dirty="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10</a:t>
            </a:fld>
            <a:endParaRPr lang="en-US"/>
          </a:p>
        </p:txBody>
      </p:sp>
    </p:spTree>
    <p:extLst>
      <p:ext uri="{BB962C8B-B14F-4D97-AF65-F5344CB8AC3E}">
        <p14:creationId xmlns:p14="http://schemas.microsoft.com/office/powerpoint/2010/main" val="785780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C92F5-DC89-430E-94FC-0129DFCB1E0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EABEC5E-7FA2-4B2C-A52A-1811B384661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40A08DA-DDA1-4674-8DA0-752443FE4D7B}"/>
              </a:ext>
            </a:extLst>
          </p:cNvPr>
          <p:cNvSpPr>
            <a:spLocks noGrp="1"/>
          </p:cNvSpPr>
          <p:nvPr>
            <p:ph type="dt" sz="half" idx="10"/>
          </p:nvPr>
        </p:nvSpPr>
        <p:spPr/>
        <p:txBody>
          <a:bodyPr/>
          <a:lstStyle/>
          <a:p>
            <a:fld id="{B61BEF0D-F0BB-DE4B-95CE-6DB70DBA9567}" type="datetimeFigureOut">
              <a:rPr lang="en-US" smtClean="0"/>
              <a:pPr/>
              <a:t>10/28/2021</a:t>
            </a:fld>
            <a:endParaRPr lang="en-US"/>
          </a:p>
        </p:txBody>
      </p:sp>
      <p:sp>
        <p:nvSpPr>
          <p:cNvPr id="5" name="Footer Placeholder 4">
            <a:extLst>
              <a:ext uri="{FF2B5EF4-FFF2-40B4-BE49-F238E27FC236}">
                <a16:creationId xmlns:a16="http://schemas.microsoft.com/office/drawing/2014/main" id="{3C4C915C-7870-4A74-B77A-F3A547BB6C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4753B4-517A-4DB8-9F10-3B70243519C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56618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259B9-B225-40C8-BF91-6F2CFBEBFD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1BB8FC-76A8-4FCD-AA3A-C54FEDABD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1A552F-2523-4B0F-AE2E-01FB22E509F7}"/>
              </a:ext>
            </a:extLst>
          </p:cNvPr>
          <p:cNvSpPr>
            <a:spLocks noGrp="1"/>
          </p:cNvSpPr>
          <p:nvPr>
            <p:ph type="dt" sz="half" idx="10"/>
          </p:nvPr>
        </p:nvSpPr>
        <p:spPr/>
        <p:txBody>
          <a:bodyPr/>
          <a:lstStyle/>
          <a:p>
            <a:fld id="{B61BEF0D-F0BB-DE4B-95CE-6DB70DBA9567}" type="datetimeFigureOut">
              <a:rPr lang="en-US" smtClean="0"/>
              <a:pPr/>
              <a:t>10/28/2021</a:t>
            </a:fld>
            <a:endParaRPr lang="en-US"/>
          </a:p>
        </p:txBody>
      </p:sp>
      <p:sp>
        <p:nvSpPr>
          <p:cNvPr id="5" name="Footer Placeholder 4">
            <a:extLst>
              <a:ext uri="{FF2B5EF4-FFF2-40B4-BE49-F238E27FC236}">
                <a16:creationId xmlns:a16="http://schemas.microsoft.com/office/drawing/2014/main" id="{53902A08-582E-4B4C-87DA-01F98CCA6A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A24A73-4159-451C-BB47-59BC140C9299}"/>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12881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6AC720-4356-48A4-9343-319785CA569E}"/>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60D510-373F-4127-B2D1-9220DAA8C9A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905D91-D906-4BC8-9F07-EB675EE523BD}"/>
              </a:ext>
            </a:extLst>
          </p:cNvPr>
          <p:cNvSpPr>
            <a:spLocks noGrp="1"/>
          </p:cNvSpPr>
          <p:nvPr>
            <p:ph type="dt" sz="half" idx="10"/>
          </p:nvPr>
        </p:nvSpPr>
        <p:spPr/>
        <p:txBody>
          <a:bodyPr/>
          <a:lstStyle/>
          <a:p>
            <a:fld id="{B61BEF0D-F0BB-DE4B-95CE-6DB70DBA9567}" type="datetimeFigureOut">
              <a:rPr lang="en-US" smtClean="0"/>
              <a:pPr/>
              <a:t>10/28/2021</a:t>
            </a:fld>
            <a:endParaRPr lang="en-US"/>
          </a:p>
        </p:txBody>
      </p:sp>
      <p:sp>
        <p:nvSpPr>
          <p:cNvPr id="5" name="Footer Placeholder 4">
            <a:extLst>
              <a:ext uri="{FF2B5EF4-FFF2-40B4-BE49-F238E27FC236}">
                <a16:creationId xmlns:a16="http://schemas.microsoft.com/office/drawing/2014/main" id="{D9C21721-84F1-4A4C-9313-3EB840A767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B1EEE-A656-4B60-B299-5FF99FF22B0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14067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87394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40412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692941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1675959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34335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239471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329315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89479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7E538-3F09-4C3B-880F-BEE85892A0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6093BC-D278-4039-ACA9-031942E636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0A542E-FD75-4927-B692-C0351DB8B6A9}"/>
              </a:ext>
            </a:extLst>
          </p:cNvPr>
          <p:cNvSpPr>
            <a:spLocks noGrp="1"/>
          </p:cNvSpPr>
          <p:nvPr>
            <p:ph type="dt" sz="half" idx="10"/>
          </p:nvPr>
        </p:nvSpPr>
        <p:spPr/>
        <p:txBody>
          <a:bodyPr/>
          <a:lstStyle/>
          <a:p>
            <a:fld id="{B61BEF0D-F0BB-DE4B-95CE-6DB70DBA9567}" type="datetimeFigureOut">
              <a:rPr lang="en-US" smtClean="0"/>
              <a:pPr/>
              <a:t>10/28/2021</a:t>
            </a:fld>
            <a:endParaRPr lang="en-US"/>
          </a:p>
        </p:txBody>
      </p:sp>
      <p:sp>
        <p:nvSpPr>
          <p:cNvPr id="5" name="Footer Placeholder 4">
            <a:extLst>
              <a:ext uri="{FF2B5EF4-FFF2-40B4-BE49-F238E27FC236}">
                <a16:creationId xmlns:a16="http://schemas.microsoft.com/office/drawing/2014/main" id="{24114AC6-B860-4AD2-8F5C-08139E293F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1AE3AC-F2B1-4385-A0E0-A410B668EEB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64170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508656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6419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842536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0B1C6-FDC6-4E1E-A6EB-ADE31004B185}"/>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8045911-FF49-446B-B988-A7479C5ADB5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0129D6-90BD-45E6-8288-58126EE8A380}"/>
              </a:ext>
            </a:extLst>
          </p:cNvPr>
          <p:cNvSpPr>
            <a:spLocks noGrp="1"/>
          </p:cNvSpPr>
          <p:nvPr>
            <p:ph type="dt" sz="half" idx="10"/>
          </p:nvPr>
        </p:nvSpPr>
        <p:spPr/>
        <p:txBody>
          <a:bodyPr/>
          <a:lstStyle/>
          <a:p>
            <a:fld id="{B61BEF0D-F0BB-DE4B-95CE-6DB70DBA9567}" type="datetimeFigureOut">
              <a:rPr lang="en-US" smtClean="0"/>
              <a:pPr/>
              <a:t>10/28/2021</a:t>
            </a:fld>
            <a:endParaRPr lang="en-US"/>
          </a:p>
        </p:txBody>
      </p:sp>
      <p:sp>
        <p:nvSpPr>
          <p:cNvPr id="5" name="Footer Placeholder 4">
            <a:extLst>
              <a:ext uri="{FF2B5EF4-FFF2-40B4-BE49-F238E27FC236}">
                <a16:creationId xmlns:a16="http://schemas.microsoft.com/office/drawing/2014/main" id="{747E6B69-A064-40A6-B1C8-A8062CE2E8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A255C4-DD93-4E26-94BF-497BC81C286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880611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F1615-E32D-4C53-9EAA-81DABEF111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6235E-DB99-44B7-B49B-D699FE910E11}"/>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5ABDF8-727D-4DB8-A370-43733DDC99D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5E8B55-41C5-4F11-93FF-33E0F455A0C7}"/>
              </a:ext>
            </a:extLst>
          </p:cNvPr>
          <p:cNvSpPr>
            <a:spLocks noGrp="1"/>
          </p:cNvSpPr>
          <p:nvPr>
            <p:ph type="dt" sz="half" idx="10"/>
          </p:nvPr>
        </p:nvSpPr>
        <p:spPr/>
        <p:txBody>
          <a:bodyPr/>
          <a:lstStyle/>
          <a:p>
            <a:fld id="{B61BEF0D-F0BB-DE4B-95CE-6DB70DBA9567}" type="datetimeFigureOut">
              <a:rPr lang="en-US" smtClean="0"/>
              <a:pPr/>
              <a:t>10/28/2021</a:t>
            </a:fld>
            <a:endParaRPr lang="en-US"/>
          </a:p>
        </p:txBody>
      </p:sp>
      <p:sp>
        <p:nvSpPr>
          <p:cNvPr id="6" name="Footer Placeholder 5">
            <a:extLst>
              <a:ext uri="{FF2B5EF4-FFF2-40B4-BE49-F238E27FC236}">
                <a16:creationId xmlns:a16="http://schemas.microsoft.com/office/drawing/2014/main" id="{CEFC3D00-F097-4FBB-B5B1-67C3A48371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49B61B-940D-4A07-B2B3-6000DCC6B32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68393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F93D2-15DA-482E-BFB4-B9DBD2384C4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5137D1-6B63-47C5-86C9-134F0FF69DF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2DD44062-88C0-4A87-A28C-533770BB77B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582982-25AD-46D7-911D-FC0305AB928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3EBA84D-2141-4854-BC20-538F2FBEA5DA}"/>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B9AE6B-F06C-4213-BB92-D7F753882071}"/>
              </a:ext>
            </a:extLst>
          </p:cNvPr>
          <p:cNvSpPr>
            <a:spLocks noGrp="1"/>
          </p:cNvSpPr>
          <p:nvPr>
            <p:ph type="dt" sz="half" idx="10"/>
          </p:nvPr>
        </p:nvSpPr>
        <p:spPr/>
        <p:txBody>
          <a:bodyPr/>
          <a:lstStyle/>
          <a:p>
            <a:fld id="{B61BEF0D-F0BB-DE4B-95CE-6DB70DBA9567}" type="datetimeFigureOut">
              <a:rPr lang="en-US" smtClean="0"/>
              <a:pPr/>
              <a:t>10/28/2021</a:t>
            </a:fld>
            <a:endParaRPr lang="en-US"/>
          </a:p>
        </p:txBody>
      </p:sp>
      <p:sp>
        <p:nvSpPr>
          <p:cNvPr id="8" name="Footer Placeholder 7">
            <a:extLst>
              <a:ext uri="{FF2B5EF4-FFF2-40B4-BE49-F238E27FC236}">
                <a16:creationId xmlns:a16="http://schemas.microsoft.com/office/drawing/2014/main" id="{9DAADCC5-A9A0-460C-AF09-F3C0F17583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5672FE1-DBEA-4223-8965-F02420A1F83A}"/>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54363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5130-769C-46E4-8191-22E5C5855B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2A7347-47E7-4EF5-B64B-08D852091564}"/>
              </a:ext>
            </a:extLst>
          </p:cNvPr>
          <p:cNvSpPr>
            <a:spLocks noGrp="1"/>
          </p:cNvSpPr>
          <p:nvPr>
            <p:ph type="dt" sz="half" idx="10"/>
          </p:nvPr>
        </p:nvSpPr>
        <p:spPr/>
        <p:txBody>
          <a:bodyPr/>
          <a:lstStyle/>
          <a:p>
            <a:fld id="{B61BEF0D-F0BB-DE4B-95CE-6DB70DBA9567}" type="datetimeFigureOut">
              <a:rPr lang="en-US" smtClean="0"/>
              <a:pPr/>
              <a:t>10/28/2021</a:t>
            </a:fld>
            <a:endParaRPr lang="en-US"/>
          </a:p>
        </p:txBody>
      </p:sp>
      <p:sp>
        <p:nvSpPr>
          <p:cNvPr id="4" name="Footer Placeholder 3">
            <a:extLst>
              <a:ext uri="{FF2B5EF4-FFF2-40B4-BE49-F238E27FC236}">
                <a16:creationId xmlns:a16="http://schemas.microsoft.com/office/drawing/2014/main" id="{C6DBE6D2-2BC1-4674-BC1D-563D242797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9465E5-9829-41D1-861F-C948C06B7A0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30527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CDDA83-BF32-4266-9164-675B631620BE}"/>
              </a:ext>
            </a:extLst>
          </p:cNvPr>
          <p:cNvSpPr>
            <a:spLocks noGrp="1"/>
          </p:cNvSpPr>
          <p:nvPr>
            <p:ph type="dt" sz="half" idx="10"/>
          </p:nvPr>
        </p:nvSpPr>
        <p:spPr/>
        <p:txBody>
          <a:bodyPr/>
          <a:lstStyle/>
          <a:p>
            <a:fld id="{B61BEF0D-F0BB-DE4B-95CE-6DB70DBA9567}" type="datetimeFigureOut">
              <a:rPr lang="en-US" smtClean="0"/>
              <a:pPr/>
              <a:t>10/28/2021</a:t>
            </a:fld>
            <a:endParaRPr lang="en-US"/>
          </a:p>
        </p:txBody>
      </p:sp>
      <p:sp>
        <p:nvSpPr>
          <p:cNvPr id="3" name="Footer Placeholder 2">
            <a:extLst>
              <a:ext uri="{FF2B5EF4-FFF2-40B4-BE49-F238E27FC236}">
                <a16:creationId xmlns:a16="http://schemas.microsoft.com/office/drawing/2014/main" id="{6CFFB11E-96FC-4506-A702-24865D47F7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2D88E2-FEA5-4CC4-B249-9B22EE8ECA6C}"/>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8500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FA54A-DB31-4385-BBB4-7D7D4C74DD5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C9DD1D1-4B33-49D1-8F8E-77C4044476E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BCFC4C-8A34-45E4-843A-20048598BB1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F2CE31E-FA5A-4A80-86A9-AB4EE7028332}"/>
              </a:ext>
            </a:extLst>
          </p:cNvPr>
          <p:cNvSpPr>
            <a:spLocks noGrp="1"/>
          </p:cNvSpPr>
          <p:nvPr>
            <p:ph type="dt" sz="half" idx="10"/>
          </p:nvPr>
        </p:nvSpPr>
        <p:spPr/>
        <p:txBody>
          <a:bodyPr/>
          <a:lstStyle/>
          <a:p>
            <a:fld id="{B61BEF0D-F0BB-DE4B-95CE-6DB70DBA9567}" type="datetimeFigureOut">
              <a:rPr lang="en-US" smtClean="0"/>
              <a:pPr/>
              <a:t>10/28/2021</a:t>
            </a:fld>
            <a:endParaRPr lang="en-US"/>
          </a:p>
        </p:txBody>
      </p:sp>
      <p:sp>
        <p:nvSpPr>
          <p:cNvPr id="6" name="Footer Placeholder 5">
            <a:extLst>
              <a:ext uri="{FF2B5EF4-FFF2-40B4-BE49-F238E27FC236}">
                <a16:creationId xmlns:a16="http://schemas.microsoft.com/office/drawing/2014/main" id="{A75AA015-EE28-48B2-828B-594EDBC39D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7504BB-6018-4647-BF3E-64CA1289C89B}"/>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529478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739AD-19D7-4037-BBE1-9D048B2C3C3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B49C71F-A8DA-4D0E-BFD9-82D35985D6F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F5E8649-9C19-4C14-AB4B-D4D6997609E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7F264DC-61FC-4B65-9100-DFD27602F41C}"/>
              </a:ext>
            </a:extLst>
          </p:cNvPr>
          <p:cNvSpPr>
            <a:spLocks noGrp="1"/>
          </p:cNvSpPr>
          <p:nvPr>
            <p:ph type="dt" sz="half" idx="10"/>
          </p:nvPr>
        </p:nvSpPr>
        <p:spPr/>
        <p:txBody>
          <a:bodyPr/>
          <a:lstStyle/>
          <a:p>
            <a:fld id="{B61BEF0D-F0BB-DE4B-95CE-6DB70DBA9567}" type="datetimeFigureOut">
              <a:rPr lang="en-US" smtClean="0"/>
              <a:pPr/>
              <a:t>10/28/2021</a:t>
            </a:fld>
            <a:endParaRPr lang="en-US"/>
          </a:p>
        </p:txBody>
      </p:sp>
      <p:sp>
        <p:nvSpPr>
          <p:cNvPr id="6" name="Footer Placeholder 5">
            <a:extLst>
              <a:ext uri="{FF2B5EF4-FFF2-40B4-BE49-F238E27FC236}">
                <a16:creationId xmlns:a16="http://schemas.microsoft.com/office/drawing/2014/main" id="{42D97F53-6CEC-4593-8DE1-9CD2EF3DF6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279122-FB51-4317-8D3E-0F175EB29801}"/>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391801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942E3C-8650-4A15-83F6-C146DCBD23C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7B1B4F-DAFD-47F4-B9C2-BB2D69B22FE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680776-3D01-43E4-B1F6-38148814C59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10/28/2021</a:t>
            </a:fld>
            <a:endParaRPr lang="en-US"/>
          </a:p>
        </p:txBody>
      </p:sp>
      <p:sp>
        <p:nvSpPr>
          <p:cNvPr id="5" name="Footer Placeholder 4">
            <a:extLst>
              <a:ext uri="{FF2B5EF4-FFF2-40B4-BE49-F238E27FC236}">
                <a16:creationId xmlns:a16="http://schemas.microsoft.com/office/drawing/2014/main" id="{6D46D7D0-4E65-4F99-AF1F-5DBA81F2E0A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B680569-CAA4-42CB-97C2-D5371E1DC13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149500432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46CE7D5-CF57-46EF-B807-FDD0502418D4}" type="datetimeFigureOut">
              <a:rPr lang="en-US" smtClean="0"/>
              <a:t>10/28/2021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413985787"/>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assanf.taleo.net/careersection/ex/jobdetail.ftl?job=210005FH"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8E485B2-8E58-422D-9E62-688957F40A7D}"/>
              </a:ext>
            </a:extLst>
          </p:cNvPr>
          <p:cNvSpPr>
            <a:spLocks noGrp="1"/>
          </p:cNvSpPr>
          <p:nvPr>
            <p:ph type="title"/>
          </p:nvPr>
        </p:nvSpPr>
        <p:spPr>
          <a:xfrm>
            <a:off x="986118" y="735106"/>
            <a:ext cx="7540322" cy="2928470"/>
          </a:xfrm>
        </p:spPr>
        <p:txBody>
          <a:bodyPr vert="horz" lIns="91440" tIns="45720" rIns="91440" bIns="45720" rtlCol="0" anchor="b">
            <a:normAutofit/>
          </a:bodyPr>
          <a:lstStyle/>
          <a:p>
            <a:pPr defTabSz="914400"/>
            <a:r>
              <a:rPr lang="en-US" sz="4400">
                <a:solidFill>
                  <a:srgbClr val="FFFFFF"/>
                </a:solidFill>
              </a:rPr>
              <a:t>Merrimack Valley Renewal Fund </a:t>
            </a:r>
            <a:br>
              <a:rPr lang="en-US" sz="4400">
                <a:solidFill>
                  <a:srgbClr val="FFFFFF"/>
                </a:solidFill>
              </a:rPr>
            </a:br>
            <a:r>
              <a:rPr lang="en-US" sz="4400">
                <a:solidFill>
                  <a:srgbClr val="FFFFFF"/>
                </a:solidFill>
              </a:rPr>
              <a:t>Advisory Committee</a:t>
            </a:r>
            <a:br>
              <a:rPr lang="en-US" sz="4400">
                <a:solidFill>
                  <a:srgbClr val="FFFFFF"/>
                </a:solidFill>
              </a:rPr>
            </a:br>
            <a:r>
              <a:rPr lang="en-US" sz="4400">
                <a:solidFill>
                  <a:srgbClr val="FFFFFF"/>
                </a:solidFill>
              </a:rPr>
              <a:t>__________________________</a:t>
            </a:r>
            <a:br>
              <a:rPr lang="en-US" sz="4400">
                <a:solidFill>
                  <a:srgbClr val="FFFFFF"/>
                </a:solidFill>
              </a:rPr>
            </a:br>
            <a:br>
              <a:rPr lang="en-US" sz="4400">
                <a:solidFill>
                  <a:srgbClr val="FFFFFF"/>
                </a:solidFill>
              </a:rPr>
            </a:br>
            <a:r>
              <a:rPr lang="en-US" sz="2000">
                <a:solidFill>
                  <a:srgbClr val="FFFFFF"/>
                </a:solidFill>
              </a:rPr>
              <a:t>July 7, 2021</a:t>
            </a:r>
            <a:endParaRPr lang="en-US" sz="4200" kern="1200">
              <a:solidFill>
                <a:srgbClr val="FFFFFF"/>
              </a:solidFill>
              <a:latin typeface="+mj-lt"/>
              <a:ea typeface="+mj-ea"/>
              <a:cs typeface="+mj-cs"/>
            </a:endParaRPr>
          </a:p>
        </p:txBody>
      </p:sp>
      <p:pic>
        <p:nvPicPr>
          <p:cNvPr id="9" name="Picture 8">
            <a:extLst>
              <a:ext uri="{FF2B5EF4-FFF2-40B4-BE49-F238E27FC236}">
                <a16:creationId xmlns:a16="http://schemas.microsoft.com/office/drawing/2014/main" id="{08E48B6A-1DF0-4EEB-B480-5C981F0927A2}"/>
              </a:ext>
            </a:extLst>
          </p:cNvPr>
          <p:cNvPicPr>
            <a:picLocks noChangeAspect="1"/>
          </p:cNvPicPr>
          <p:nvPr/>
        </p:nvPicPr>
        <p:blipFill rotWithShape="1">
          <a:blip r:embed="rId2"/>
          <a:srcRect l="77778" t="26199" r="2111" b="39919"/>
          <a:stretch/>
        </p:blipFill>
        <p:spPr>
          <a:xfrm>
            <a:off x="1633968" y="4615280"/>
            <a:ext cx="2165872" cy="2052535"/>
          </a:xfrm>
          <a:prstGeom prst="rect">
            <a:avLst/>
          </a:prstGeom>
        </p:spPr>
      </p:pic>
      <p:sp>
        <p:nvSpPr>
          <p:cNvPr id="11" name="Rectangle 10">
            <a:extLst>
              <a:ext uri="{FF2B5EF4-FFF2-40B4-BE49-F238E27FC236}">
                <a16:creationId xmlns:a16="http://schemas.microsoft.com/office/drawing/2014/main" id="{5FB7DE00-01B0-443B-8D02-A1BEAF4E8935}"/>
              </a:ext>
            </a:extLst>
          </p:cNvPr>
          <p:cNvSpPr/>
          <p:nvPr/>
        </p:nvSpPr>
        <p:spPr>
          <a:xfrm>
            <a:off x="3423920" y="6532880"/>
            <a:ext cx="833120" cy="3251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97E3FC6D-908F-4607-BD6A-1549AB101554}"/>
              </a:ext>
            </a:extLst>
          </p:cNvPr>
          <p:cNvPicPr>
            <a:picLocks noChangeAspect="1"/>
          </p:cNvPicPr>
          <p:nvPr/>
        </p:nvPicPr>
        <p:blipFill rotWithShape="1">
          <a:blip r:embed="rId3"/>
          <a:srcRect l="77556" t="44568" r="4554" b="37456"/>
          <a:stretch/>
        </p:blipFill>
        <p:spPr>
          <a:xfrm>
            <a:off x="4953365" y="5025755"/>
            <a:ext cx="2178955" cy="1231583"/>
          </a:xfrm>
          <a:prstGeom prst="rect">
            <a:avLst/>
          </a:prstGeom>
        </p:spPr>
      </p:pic>
    </p:spTree>
    <p:extLst>
      <p:ext uri="{BB962C8B-B14F-4D97-AF65-F5344CB8AC3E}">
        <p14:creationId xmlns:p14="http://schemas.microsoft.com/office/powerpoint/2010/main" val="541989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a:solidFill>
                  <a:srgbClr val="FFFFFF"/>
                </a:solidFill>
              </a:rPr>
              <a:t>Incentives </a:t>
            </a:r>
            <a:endParaRPr lang="en-US" sz="3500">
              <a:solidFill>
                <a:srgbClr val="FFFFFF"/>
              </a:solidFill>
              <a:cs typeface="Calibri Light"/>
            </a:endParaRPr>
          </a:p>
        </p:txBody>
      </p:sp>
      <p:sp>
        <p:nvSpPr>
          <p:cNvPr id="3" name="Content Placeholder 2"/>
          <p:cNvSpPr>
            <a:spLocks noGrp="1"/>
          </p:cNvSpPr>
          <p:nvPr>
            <p:ph idx="1"/>
          </p:nvPr>
        </p:nvSpPr>
        <p:spPr>
          <a:xfrm>
            <a:off x="4365142" y="236617"/>
            <a:ext cx="4535377" cy="6629213"/>
          </a:xfrm>
        </p:spPr>
        <p:txBody>
          <a:bodyPr vert="horz" lIns="91440" tIns="45720" rIns="91440" bIns="45720" rtlCol="0" anchor="ctr">
            <a:noAutofit/>
          </a:bodyPr>
          <a:lstStyle/>
          <a:p>
            <a:pPr marL="342900" indent="-342900"/>
            <a:r>
              <a:rPr lang="en-US" sz="2400">
                <a:ea typeface="+mn-lt"/>
                <a:cs typeface="+mn-lt"/>
              </a:rPr>
              <a:t>Additional funding to facilitate </a:t>
            </a:r>
            <a:r>
              <a:rPr lang="en-US" sz="2400" dirty="0">
                <a:ea typeface="+mn-lt"/>
                <a:cs typeface="+mn-lt"/>
              </a:rPr>
              <a:t>Mass Save for LMI customers and their landlords</a:t>
            </a:r>
            <a:endParaRPr lang="en-US" sz="2400">
              <a:cs typeface="Calibri"/>
            </a:endParaRPr>
          </a:p>
          <a:p>
            <a:pPr lvl="1"/>
            <a:r>
              <a:rPr lang="en-US" sz="2400" dirty="0">
                <a:ea typeface="+mn-lt"/>
                <a:cs typeface="+mn-lt"/>
              </a:rPr>
              <a:t>Supplemental funding for weatherization and electrification (e.g., 100% coverage for heat pumps)</a:t>
            </a:r>
          </a:p>
          <a:p>
            <a:endParaRPr lang="en-US" sz="2400" dirty="0">
              <a:cs typeface="Calibri" panose="020F0502020204030204"/>
            </a:endParaRPr>
          </a:p>
          <a:p>
            <a:r>
              <a:rPr lang="en-US" sz="2400">
                <a:cs typeface="Calibri" panose="020F0502020204030204"/>
              </a:rPr>
              <a:t>"Beyond" Mass Save</a:t>
            </a:r>
            <a:endParaRPr lang="en-US" sz="2400">
              <a:ea typeface="+mn-lt"/>
              <a:cs typeface="+mn-lt"/>
            </a:endParaRPr>
          </a:p>
          <a:p>
            <a:pPr lvl="1"/>
            <a:r>
              <a:rPr lang="en-US" sz="2400" dirty="0">
                <a:cs typeface="Calibri" panose="020F0502020204030204"/>
              </a:rPr>
              <a:t>Funding for measures that Mass Save doesn't fund (e.g. spray foam, replacing gas with heat pumps)</a:t>
            </a:r>
            <a:endParaRPr lang="en-US" sz="2400" dirty="0">
              <a:ea typeface="+mn-lt"/>
              <a:cs typeface="+mn-lt"/>
            </a:endParaRPr>
          </a:p>
          <a:p>
            <a:pPr lvl="1"/>
            <a:r>
              <a:rPr lang="en-US" sz="2400" dirty="0">
                <a:cs typeface="Calibri" panose="020F0502020204030204"/>
              </a:rPr>
              <a:t>Measure "packages" (e.g., spray foam + electrification) and/or custom project incentives</a:t>
            </a:r>
            <a:endParaRPr lang="en-US" sz="2400" dirty="0">
              <a:ea typeface="+mn-lt"/>
              <a:cs typeface="+mn-lt"/>
            </a:endParaRPr>
          </a:p>
          <a:p>
            <a:endParaRPr lang="en-US" sz="1400" dirty="0">
              <a:cs typeface="Calibri" panose="020F0502020204030204"/>
            </a:endParaRPr>
          </a:p>
        </p:txBody>
      </p:sp>
    </p:spTree>
    <p:extLst>
      <p:ext uri="{BB962C8B-B14F-4D97-AF65-F5344CB8AC3E}">
        <p14:creationId xmlns:p14="http://schemas.microsoft.com/office/powerpoint/2010/main" val="306074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a:solidFill>
                  <a:srgbClr val="FFFFFF"/>
                </a:solidFill>
              </a:rPr>
              <a:t>Financing</a:t>
            </a:r>
            <a:endParaRPr lang="en-US" sz="3500"/>
          </a:p>
        </p:txBody>
      </p:sp>
      <p:sp>
        <p:nvSpPr>
          <p:cNvPr id="3" name="Content Placeholder 2"/>
          <p:cNvSpPr>
            <a:spLocks noGrp="1"/>
          </p:cNvSpPr>
          <p:nvPr>
            <p:ph idx="1"/>
          </p:nvPr>
        </p:nvSpPr>
        <p:spPr>
          <a:xfrm>
            <a:off x="4365142" y="236617"/>
            <a:ext cx="4535377" cy="6629213"/>
          </a:xfrm>
        </p:spPr>
        <p:txBody>
          <a:bodyPr vert="horz" lIns="91440" tIns="45720" rIns="91440" bIns="45720" rtlCol="0" anchor="t">
            <a:noAutofit/>
          </a:bodyPr>
          <a:lstStyle/>
          <a:p>
            <a:pPr marL="0" indent="0">
              <a:buNone/>
            </a:pPr>
            <a:endParaRPr lang="en-US" sz="2800" dirty="0">
              <a:ea typeface="+mn-lt"/>
              <a:cs typeface="+mn-lt"/>
            </a:endParaRPr>
          </a:p>
          <a:p>
            <a:pPr marL="0" indent="0">
              <a:buNone/>
            </a:pPr>
            <a:endParaRPr lang="en-US" sz="2800" dirty="0">
              <a:ea typeface="+mn-lt"/>
              <a:cs typeface="+mn-lt"/>
            </a:endParaRPr>
          </a:p>
          <a:p>
            <a:pPr marL="457200" indent="-457200"/>
            <a:r>
              <a:rPr lang="en-US" sz="2800">
                <a:ea typeface="+mn-lt"/>
                <a:cs typeface="+mn-lt"/>
              </a:rPr>
              <a:t>Financing for landlords </a:t>
            </a:r>
            <a:r>
              <a:rPr lang="en-US" sz="2800" dirty="0">
                <a:ea typeface="+mn-lt"/>
                <a:cs typeface="+mn-lt"/>
              </a:rPr>
              <a:t>and/or moderate income customers to fill in any incentive "gaps"</a:t>
            </a:r>
            <a:endParaRPr lang="en-US" sz="2800" b="1">
              <a:ea typeface="+mn-lt"/>
              <a:cs typeface="+mn-lt"/>
            </a:endParaRPr>
          </a:p>
          <a:p>
            <a:pPr marL="457200" indent="-457200"/>
            <a:endParaRPr lang="en-US" sz="2800" dirty="0">
              <a:ea typeface="+mn-lt"/>
              <a:cs typeface="+mn-lt"/>
            </a:endParaRPr>
          </a:p>
          <a:p>
            <a:pPr marL="457200" indent="-457200"/>
            <a:r>
              <a:rPr lang="en-US" sz="2800">
                <a:ea typeface="+mn-lt"/>
                <a:cs typeface="+mn-lt"/>
              </a:rPr>
              <a:t>Including loan loss reserve or </a:t>
            </a:r>
            <a:r>
              <a:rPr lang="en-US" sz="2800" dirty="0">
                <a:ea typeface="+mn-lt"/>
                <a:cs typeface="+mn-lt"/>
              </a:rPr>
              <a:t>other support? </a:t>
            </a:r>
            <a:endParaRPr lang="en-US" sz="2800">
              <a:cs typeface="Calibri"/>
            </a:endParaRPr>
          </a:p>
          <a:p>
            <a:pPr marL="285750" indent="-285750"/>
            <a:endParaRPr lang="en-US" sz="1400">
              <a:cs typeface="Calibri" panose="020F0502020204030204"/>
            </a:endParaRPr>
          </a:p>
        </p:txBody>
      </p:sp>
    </p:spTree>
    <p:extLst>
      <p:ext uri="{BB962C8B-B14F-4D97-AF65-F5344CB8AC3E}">
        <p14:creationId xmlns:p14="http://schemas.microsoft.com/office/powerpoint/2010/main" val="2349261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a:solidFill>
                  <a:srgbClr val="FFFFFF"/>
                </a:solidFill>
              </a:rPr>
              <a:t>Local Contractors</a:t>
            </a:r>
            <a:endParaRPr lang="en-US" sz="3500"/>
          </a:p>
        </p:txBody>
      </p:sp>
      <p:sp>
        <p:nvSpPr>
          <p:cNvPr id="3" name="Content Placeholder 2"/>
          <p:cNvSpPr>
            <a:spLocks noGrp="1"/>
          </p:cNvSpPr>
          <p:nvPr>
            <p:ph idx="1"/>
          </p:nvPr>
        </p:nvSpPr>
        <p:spPr>
          <a:xfrm>
            <a:off x="4365142" y="236617"/>
            <a:ext cx="4535377" cy="6629213"/>
          </a:xfrm>
        </p:spPr>
        <p:txBody>
          <a:bodyPr vert="horz" lIns="91440" tIns="45720" rIns="91440" bIns="45720" rtlCol="0" anchor="ctr">
            <a:noAutofit/>
          </a:bodyPr>
          <a:lstStyle/>
          <a:p>
            <a:pPr marL="0" indent="0">
              <a:buNone/>
            </a:pPr>
            <a:endParaRPr lang="en-US" sz="2200" b="1" dirty="0">
              <a:ea typeface="+mn-lt"/>
              <a:cs typeface="+mn-lt"/>
            </a:endParaRPr>
          </a:p>
          <a:p>
            <a:endParaRPr lang="en-US" sz="2200" dirty="0">
              <a:ea typeface="+mn-lt"/>
              <a:cs typeface="+mn-lt"/>
            </a:endParaRPr>
          </a:p>
          <a:p>
            <a:endParaRPr lang="en-US" sz="2200" dirty="0">
              <a:ea typeface="+mn-lt"/>
              <a:cs typeface="+mn-lt"/>
            </a:endParaRPr>
          </a:p>
          <a:p>
            <a:r>
              <a:rPr lang="en-US" sz="2200">
                <a:ea typeface="+mn-lt"/>
                <a:cs typeface="+mn-lt"/>
              </a:rPr>
              <a:t>Connections with local contractors</a:t>
            </a:r>
            <a:endParaRPr lang="en-US">
              <a:cs typeface="Calibri"/>
            </a:endParaRPr>
          </a:p>
          <a:p>
            <a:pPr lvl="1"/>
            <a:r>
              <a:rPr lang="en-US" sz="2200" dirty="0">
                <a:ea typeface="+mn-lt"/>
                <a:cs typeface="+mn-lt"/>
              </a:rPr>
              <a:t>Barrier contractors</a:t>
            </a:r>
            <a:endParaRPr lang="en-US" sz="2200">
              <a:cs typeface="Calibri"/>
            </a:endParaRPr>
          </a:p>
          <a:p>
            <a:pPr lvl="2"/>
            <a:r>
              <a:rPr lang="en-US" sz="2200" dirty="0">
                <a:ea typeface="+mn-lt"/>
                <a:cs typeface="+mn-lt"/>
              </a:rPr>
              <a:t>Knob &amp; tube, asbestos, vermiculite</a:t>
            </a:r>
          </a:p>
          <a:p>
            <a:pPr lvl="2"/>
            <a:r>
              <a:rPr lang="en-US" sz="2200" dirty="0">
                <a:ea typeface="+mn-lt"/>
                <a:cs typeface="+mn-lt"/>
              </a:rPr>
              <a:t>Electricians</a:t>
            </a:r>
          </a:p>
          <a:p>
            <a:pPr lvl="2"/>
            <a:r>
              <a:rPr lang="en-US" sz="2200" dirty="0">
                <a:ea typeface="+mn-lt"/>
                <a:cs typeface="+mn-lt"/>
              </a:rPr>
              <a:t>Roofing</a:t>
            </a:r>
          </a:p>
          <a:p>
            <a:pPr lvl="1"/>
            <a:r>
              <a:rPr lang="en-US" sz="2200" dirty="0">
                <a:ea typeface="+mn-lt"/>
                <a:cs typeface="+mn-lt"/>
              </a:rPr>
              <a:t>EE contractors</a:t>
            </a:r>
          </a:p>
          <a:p>
            <a:pPr lvl="2"/>
            <a:r>
              <a:rPr lang="en-US" sz="2200" dirty="0">
                <a:ea typeface="+mn-lt"/>
                <a:cs typeface="+mn-lt"/>
              </a:rPr>
              <a:t>Weatherization</a:t>
            </a:r>
          </a:p>
          <a:p>
            <a:pPr lvl="2"/>
            <a:r>
              <a:rPr lang="en-US" sz="2200" dirty="0">
                <a:ea typeface="+mn-lt"/>
                <a:cs typeface="+mn-lt"/>
              </a:rPr>
              <a:t>Heat pumps </a:t>
            </a:r>
          </a:p>
          <a:p>
            <a:r>
              <a:rPr lang="en-US" sz="2200">
                <a:ea typeface="+mn-lt"/>
                <a:cs typeface="+mn-lt"/>
              </a:rPr>
              <a:t>Intersection with workforce development </a:t>
            </a:r>
            <a:endParaRPr lang="en-US"/>
          </a:p>
          <a:p>
            <a:pPr lvl="1"/>
            <a:r>
              <a:rPr lang="en-US" sz="2200" dirty="0">
                <a:ea typeface="+mn-lt"/>
                <a:cs typeface="+mn-lt"/>
              </a:rPr>
              <a:t>Build on existing Mass Save contractor programs</a:t>
            </a:r>
          </a:p>
          <a:p>
            <a:pPr lvl="1"/>
            <a:r>
              <a:rPr lang="en-US" sz="2200" dirty="0">
                <a:ea typeface="+mn-lt"/>
                <a:cs typeface="+mn-lt"/>
              </a:rPr>
              <a:t>Outreach through trade schools &amp; other networks to bring local contractors in</a:t>
            </a:r>
          </a:p>
          <a:p>
            <a:pPr lvl="1"/>
            <a:r>
              <a:rPr lang="en-US" sz="2200" dirty="0">
                <a:cs typeface="Calibri"/>
              </a:rPr>
              <a:t>Support internships or trainings for local residents with participating contractors</a:t>
            </a:r>
          </a:p>
          <a:p>
            <a:endParaRPr lang="en-US" sz="2200">
              <a:cs typeface="Calibri"/>
            </a:endParaRPr>
          </a:p>
          <a:p>
            <a:endParaRPr lang="en-US" sz="2200">
              <a:cs typeface="Calibri"/>
            </a:endParaRPr>
          </a:p>
          <a:p>
            <a:endParaRPr lang="en-US" sz="2200">
              <a:cs typeface="Calibri"/>
            </a:endParaRPr>
          </a:p>
        </p:txBody>
      </p:sp>
    </p:spTree>
    <p:extLst>
      <p:ext uri="{BB962C8B-B14F-4D97-AF65-F5344CB8AC3E}">
        <p14:creationId xmlns:p14="http://schemas.microsoft.com/office/powerpoint/2010/main" val="3024484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6DE867-4ABB-4414-9E27-19D3A5E98413}"/>
              </a:ext>
            </a:extLst>
          </p:cNvPr>
          <p:cNvSpPr>
            <a:spLocks noGrp="1"/>
          </p:cNvSpPr>
          <p:nvPr>
            <p:ph type="title"/>
          </p:nvPr>
        </p:nvSpPr>
        <p:spPr>
          <a:xfrm>
            <a:off x="350041" y="586855"/>
            <a:ext cx="2401025" cy="3387497"/>
          </a:xfrm>
        </p:spPr>
        <p:txBody>
          <a:bodyPr anchor="b">
            <a:normAutofit/>
          </a:bodyPr>
          <a:lstStyle/>
          <a:p>
            <a:pPr algn="r"/>
            <a:r>
              <a:rPr lang="en-US" sz="3500">
                <a:solidFill>
                  <a:srgbClr val="FFFFFF"/>
                </a:solidFill>
              </a:rPr>
              <a:t>Next Steps on LMI Program</a:t>
            </a:r>
            <a:endParaRPr lang="en-US" sz="3500" dirty="0">
              <a:solidFill>
                <a:srgbClr val="FFFFFF"/>
              </a:solidFill>
            </a:endParaRPr>
          </a:p>
        </p:txBody>
      </p:sp>
      <p:sp>
        <p:nvSpPr>
          <p:cNvPr id="3" name="Content Placeholder 2">
            <a:extLst>
              <a:ext uri="{FF2B5EF4-FFF2-40B4-BE49-F238E27FC236}">
                <a16:creationId xmlns:a16="http://schemas.microsoft.com/office/drawing/2014/main" id="{17222EF5-8F68-4517-9758-6C5FED4221E2}"/>
              </a:ext>
            </a:extLst>
          </p:cNvPr>
          <p:cNvSpPr>
            <a:spLocks noGrp="1"/>
          </p:cNvSpPr>
          <p:nvPr>
            <p:ph idx="1"/>
          </p:nvPr>
        </p:nvSpPr>
        <p:spPr>
          <a:xfrm>
            <a:off x="3420425" y="-10142"/>
            <a:ext cx="5103779" cy="6695422"/>
          </a:xfrm>
        </p:spPr>
        <p:txBody>
          <a:bodyPr vert="horz" lIns="91440" tIns="45720" rIns="91440" bIns="45720" rtlCol="0" anchor="t">
            <a:normAutofit/>
          </a:bodyPr>
          <a:lstStyle/>
          <a:p>
            <a:pPr fontAlgn="base"/>
            <a:endParaRPr lang="en-US" sz="2400" dirty="0"/>
          </a:p>
          <a:p>
            <a:endParaRPr lang="en-US" sz="2400" dirty="0"/>
          </a:p>
          <a:p>
            <a:endParaRPr lang="en-US" sz="2400" dirty="0"/>
          </a:p>
          <a:p>
            <a:r>
              <a:rPr lang="en-US" sz="2400"/>
              <a:t>Discussions with community organizations and  industry experts regarding program design components—</a:t>
            </a:r>
            <a:r>
              <a:rPr lang="en-US" sz="2400" dirty="0"/>
              <a:t>July/August </a:t>
            </a:r>
            <a:endParaRPr lang="en-US" sz="2000">
              <a:cs typeface="Calibri"/>
            </a:endParaRPr>
          </a:p>
          <a:p>
            <a:endParaRPr lang="en-US" sz="2400" dirty="0">
              <a:cs typeface="Calibri"/>
            </a:endParaRPr>
          </a:p>
          <a:p>
            <a:r>
              <a:rPr lang="en-US" sz="2400">
                <a:cs typeface="Calibri"/>
              </a:rPr>
              <a:t>Finalize program design </a:t>
            </a:r>
            <a:r>
              <a:rPr lang="en-US" sz="2400" dirty="0">
                <a:cs typeface="Calibri"/>
              </a:rPr>
              <a:t>components—August</a:t>
            </a:r>
            <a:endParaRPr lang="en-US" sz="2400">
              <a:cs typeface="Calibri"/>
            </a:endParaRPr>
          </a:p>
          <a:p>
            <a:endParaRPr lang="en-US" sz="2400" dirty="0"/>
          </a:p>
          <a:p>
            <a:r>
              <a:rPr lang="en-US" sz="2400"/>
              <a:t>Develop and issue lead vendor </a:t>
            </a:r>
            <a:r>
              <a:rPr lang="en-US" sz="2400" dirty="0"/>
              <a:t>procurement</a:t>
            </a:r>
            <a:endParaRPr lang="en-US" sz="2400">
              <a:cs typeface="Calibri"/>
            </a:endParaRPr>
          </a:p>
          <a:p>
            <a:pPr lvl="1"/>
            <a:r>
              <a:rPr lang="en-US" sz="2100" dirty="0"/>
              <a:t>Target date: Sept 15</a:t>
            </a:r>
            <a:endParaRPr lang="en-US" sz="2000" dirty="0">
              <a:cs typeface="Calibri"/>
            </a:endParaRPr>
          </a:p>
        </p:txBody>
      </p:sp>
    </p:spTree>
    <p:extLst>
      <p:ext uri="{BB962C8B-B14F-4D97-AF65-F5344CB8AC3E}">
        <p14:creationId xmlns:p14="http://schemas.microsoft.com/office/powerpoint/2010/main" val="3731379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7">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9">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31">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33">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5">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AB4CD93-C32C-184D-9EA9-2851216E7BD6}"/>
              </a:ext>
            </a:extLst>
          </p:cNvPr>
          <p:cNvSpPr>
            <a:spLocks noGrp="1"/>
          </p:cNvSpPr>
          <p:nvPr>
            <p:ph type="title"/>
          </p:nvPr>
        </p:nvSpPr>
        <p:spPr>
          <a:xfrm>
            <a:off x="619797" y="586855"/>
            <a:ext cx="3172575" cy="3387497"/>
          </a:xfrm>
        </p:spPr>
        <p:txBody>
          <a:bodyPr vert="horz" lIns="91440" tIns="45720" rIns="91440" bIns="45720" rtlCol="0" anchor="b">
            <a:normAutofit/>
          </a:bodyPr>
          <a:lstStyle/>
          <a:p>
            <a:pPr algn="r" defTabSz="914400"/>
            <a:r>
              <a:rPr lang="en-US" sz="2500" b="1" dirty="0">
                <a:solidFill>
                  <a:srgbClr val="FFFFFF"/>
                </a:solidFill>
              </a:rPr>
              <a:t> </a:t>
            </a:r>
            <a:br>
              <a:rPr lang="en-US" sz="2500" b="1" dirty="0"/>
            </a:br>
            <a:br>
              <a:rPr lang="en-US" sz="2500" b="1" dirty="0"/>
            </a:br>
            <a:r>
              <a:rPr lang="en-US" sz="2500" b="1">
                <a:solidFill>
                  <a:srgbClr val="FFFFFF"/>
                </a:solidFill>
              </a:rPr>
              <a:t>Community Outreach</a:t>
            </a:r>
            <a:r>
              <a:rPr lang="en-US" sz="2500" b="1" kern="1200">
                <a:solidFill>
                  <a:srgbClr val="FFFFFF"/>
                </a:solidFill>
                <a:latin typeface="+mj-lt"/>
                <a:ea typeface="+mj-ea"/>
                <a:cs typeface="+mj-cs"/>
              </a:rPr>
              <a:t> </a:t>
            </a:r>
            <a:br>
              <a:rPr lang="en-US" sz="2500" b="1" kern="1200" dirty="0"/>
            </a:br>
            <a:r>
              <a:rPr lang="en-US" sz="2500" b="1" kern="1200" dirty="0">
                <a:solidFill>
                  <a:srgbClr val="FFFFFF"/>
                </a:solidFill>
                <a:latin typeface="+mj-lt"/>
                <a:ea typeface="+mj-ea"/>
                <a:cs typeface="+mj-cs"/>
              </a:rPr>
              <a:t> </a:t>
            </a:r>
          </a:p>
        </p:txBody>
      </p:sp>
      <p:sp>
        <p:nvSpPr>
          <p:cNvPr id="9" name="Content Placeholder 2">
            <a:extLst>
              <a:ext uri="{FF2B5EF4-FFF2-40B4-BE49-F238E27FC236}">
                <a16:creationId xmlns:a16="http://schemas.microsoft.com/office/drawing/2014/main" id="{624C88C8-2FE3-438F-A33C-A7A4F522C383}"/>
              </a:ext>
            </a:extLst>
          </p:cNvPr>
          <p:cNvSpPr txBox="1">
            <a:spLocks/>
          </p:cNvSpPr>
          <p:nvPr/>
        </p:nvSpPr>
        <p:spPr>
          <a:xfrm>
            <a:off x="4343633" y="649480"/>
            <a:ext cx="4694164" cy="5546047"/>
          </a:xfrm>
          <a:prstGeom prst="rect">
            <a:avLst/>
          </a:prstGeom>
        </p:spPr>
        <p:txBody>
          <a:bodyPr vert="horz" lIns="91440" tIns="45720" rIns="91440" bIns="45720" numCol="3" rtlCol="0" anchor="ct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indent="-228600" defTabSz="914400"/>
            <a:r>
              <a:rPr lang="en-US" sz="1600" dirty="0"/>
              <a:t>Bread and Roses </a:t>
            </a:r>
            <a:endParaRPr lang="en-US" sz="1600"/>
          </a:p>
          <a:p>
            <a:pPr indent="-228600" defTabSz="914400"/>
            <a:r>
              <a:rPr lang="en-US" sz="1600" dirty="0"/>
              <a:t>YWCA </a:t>
            </a:r>
            <a:endParaRPr lang="en-US" sz="1600" dirty="0">
              <a:cs typeface="Calibri"/>
            </a:endParaRPr>
          </a:p>
          <a:p>
            <a:pPr indent="-228600" defTabSz="914400"/>
            <a:r>
              <a:rPr lang="en-US" sz="1600" dirty="0"/>
              <a:t>Girl and Boys Club</a:t>
            </a:r>
            <a:endParaRPr lang="en-US" sz="1600" dirty="0">
              <a:cs typeface="Calibri"/>
            </a:endParaRPr>
          </a:p>
          <a:p>
            <a:pPr indent="-228600" defTabSz="914400"/>
            <a:r>
              <a:rPr lang="en-US" sz="1600" dirty="0"/>
              <a:t>Rotary Club</a:t>
            </a:r>
            <a:endParaRPr lang="en-US" sz="1600" dirty="0">
              <a:cs typeface="Calibri"/>
            </a:endParaRPr>
          </a:p>
          <a:p>
            <a:pPr indent="-228600" defTabSz="914400"/>
            <a:r>
              <a:rPr lang="en-US" sz="1600" dirty="0"/>
              <a:t>Chamber of Commerce </a:t>
            </a:r>
            <a:endParaRPr lang="en-US" sz="1600" dirty="0">
              <a:cs typeface="Calibri"/>
            </a:endParaRPr>
          </a:p>
          <a:p>
            <a:pPr indent="-228600" defTabSz="914400"/>
            <a:r>
              <a:rPr lang="en-US" sz="1600" dirty="0"/>
              <a:t>Real Estate Companies </a:t>
            </a:r>
            <a:endParaRPr lang="en-US" sz="1600" dirty="0">
              <a:cs typeface="Calibri"/>
            </a:endParaRPr>
          </a:p>
          <a:p>
            <a:pPr indent="-228600" defTabSz="914400"/>
            <a:r>
              <a:rPr lang="en-US" sz="1600" dirty="0"/>
              <a:t>Community Action</a:t>
            </a:r>
            <a:endParaRPr lang="en-US" sz="1600" dirty="0">
              <a:cs typeface="Calibri"/>
            </a:endParaRPr>
          </a:p>
          <a:p>
            <a:pPr indent="-228600" defTabSz="914400"/>
            <a:r>
              <a:rPr lang="en-US" sz="1600" dirty="0"/>
              <a:t>Elder Services</a:t>
            </a:r>
            <a:endParaRPr lang="en-US" sz="1600" dirty="0">
              <a:cs typeface="Calibri"/>
            </a:endParaRPr>
          </a:p>
          <a:p>
            <a:pPr indent="-228600" defTabSz="914400"/>
            <a:r>
              <a:rPr lang="en-US" sz="1600" dirty="0"/>
              <a:t>Greater Lawrence Technical School</a:t>
            </a:r>
            <a:endParaRPr lang="en-US" sz="1600" dirty="0">
              <a:cs typeface="Calibri"/>
            </a:endParaRPr>
          </a:p>
          <a:p>
            <a:pPr indent="-228600" defTabSz="914400"/>
            <a:r>
              <a:rPr lang="en-US" sz="1600" dirty="0"/>
              <a:t>Andover Community Trust</a:t>
            </a:r>
            <a:endParaRPr lang="en-US" sz="1600" dirty="0">
              <a:cs typeface="Calibri"/>
            </a:endParaRPr>
          </a:p>
          <a:p>
            <a:pPr indent="-228600" defTabSz="914400"/>
            <a:r>
              <a:rPr lang="en-US" sz="1600" dirty="0"/>
              <a:t>The Dream Network</a:t>
            </a:r>
            <a:endParaRPr lang="en-US" sz="1600" dirty="0">
              <a:cs typeface="Calibri"/>
            </a:endParaRPr>
          </a:p>
          <a:p>
            <a:pPr indent="-228600" defTabSz="914400"/>
            <a:r>
              <a:rPr lang="en-US" sz="1600" dirty="0"/>
              <a:t>ABCD</a:t>
            </a:r>
          </a:p>
          <a:p>
            <a:pPr indent="-228600" defTabSz="914400"/>
            <a:r>
              <a:rPr lang="en-US" sz="1600" dirty="0"/>
              <a:t>Greater Lawrence Community Action Council (GLCAC)</a:t>
            </a:r>
            <a:endParaRPr lang="en-US" sz="1600" dirty="0">
              <a:cs typeface="Calibri"/>
            </a:endParaRPr>
          </a:p>
          <a:p>
            <a:pPr indent="-228600" defTabSz="914400"/>
            <a:r>
              <a:rPr lang="en-US" sz="1600" dirty="0"/>
              <a:t>Low Income Energy Assistance Program (LIEAP)</a:t>
            </a:r>
            <a:endParaRPr lang="en-US" sz="1600" dirty="0">
              <a:cs typeface="Calibri"/>
            </a:endParaRPr>
          </a:p>
          <a:p>
            <a:pPr indent="-228600" defTabSz="914400"/>
            <a:r>
              <a:rPr lang="en-US" sz="1600" dirty="0"/>
              <a:t>Mass Save</a:t>
            </a:r>
            <a:endParaRPr lang="en-US" sz="1600" dirty="0">
              <a:cs typeface="Calibri"/>
            </a:endParaRPr>
          </a:p>
          <a:p>
            <a:pPr indent="-228600" defTabSz="914400"/>
            <a:r>
              <a:rPr lang="en-US" sz="1600" dirty="0"/>
              <a:t>Licensing bureau</a:t>
            </a:r>
            <a:endParaRPr lang="en-US" sz="1600" dirty="0">
              <a:cs typeface="Calibri"/>
            </a:endParaRPr>
          </a:p>
          <a:p>
            <a:pPr indent="-228600" defTabSz="914400"/>
            <a:r>
              <a:rPr lang="en-US" sz="1600" dirty="0"/>
              <a:t>Maria Moeller at The Community Group</a:t>
            </a:r>
            <a:endParaRPr lang="en-US" sz="1600" dirty="0">
              <a:cs typeface="Calibri"/>
            </a:endParaRPr>
          </a:p>
          <a:p>
            <a:pPr indent="-228600" defTabSz="914400"/>
            <a:r>
              <a:rPr lang="en-US" sz="1600" dirty="0"/>
              <a:t>Local radio stations </a:t>
            </a:r>
            <a:endParaRPr lang="en-US" sz="1600" dirty="0">
              <a:cs typeface="Calibri"/>
            </a:endParaRPr>
          </a:p>
          <a:p>
            <a:pPr indent="-228600" defTabSz="914400"/>
            <a:r>
              <a:rPr lang="en-US" sz="1600" dirty="0"/>
              <a:t>Mail ins </a:t>
            </a:r>
            <a:endParaRPr lang="en-US" sz="1600" dirty="0">
              <a:cs typeface="Calibri"/>
            </a:endParaRPr>
          </a:p>
          <a:p>
            <a:pPr indent="-228600" defTabSz="914400"/>
            <a:r>
              <a:rPr lang="en-US" sz="1600" dirty="0"/>
              <a:t>Craft Unions</a:t>
            </a:r>
            <a:endParaRPr lang="en-US" sz="1600" dirty="0">
              <a:cs typeface="Calibri"/>
            </a:endParaRPr>
          </a:p>
          <a:p>
            <a:pPr indent="-228600" defTabSz="914400"/>
            <a:r>
              <a:rPr lang="en-US" sz="1600" dirty="0"/>
              <a:t>Massachusetts Building Trades Council</a:t>
            </a:r>
            <a:endParaRPr lang="en-US" sz="1600" dirty="0">
              <a:cs typeface="Calibri"/>
            </a:endParaRPr>
          </a:p>
          <a:p>
            <a:pPr indent="-228600" defTabSz="914400"/>
            <a:r>
              <a:rPr lang="en-US" sz="1600" dirty="0"/>
              <a:t>Lawrence Community College NECC</a:t>
            </a:r>
            <a:endParaRPr lang="en-US" sz="1600" dirty="0">
              <a:cs typeface="Calibri"/>
            </a:endParaRPr>
          </a:p>
          <a:p>
            <a:pPr marL="0" indent="-228600" defTabSz="914400"/>
            <a:endParaRPr lang="en-US" sz="1600"/>
          </a:p>
        </p:txBody>
      </p:sp>
    </p:spTree>
    <p:extLst>
      <p:ext uri="{BB962C8B-B14F-4D97-AF65-F5344CB8AC3E}">
        <p14:creationId xmlns:p14="http://schemas.microsoft.com/office/powerpoint/2010/main" val="1249988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7">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9">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31">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33">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5">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AB4CD93-C32C-184D-9EA9-2851216E7BD6}"/>
              </a:ext>
            </a:extLst>
          </p:cNvPr>
          <p:cNvSpPr>
            <a:spLocks noGrp="1"/>
          </p:cNvSpPr>
          <p:nvPr>
            <p:ph type="title"/>
          </p:nvPr>
        </p:nvSpPr>
        <p:spPr>
          <a:xfrm>
            <a:off x="619797" y="586855"/>
            <a:ext cx="3172575" cy="3387497"/>
          </a:xfrm>
        </p:spPr>
        <p:txBody>
          <a:bodyPr vert="horz" lIns="91440" tIns="45720" rIns="91440" bIns="45720" rtlCol="0" anchor="b">
            <a:normAutofit/>
          </a:bodyPr>
          <a:lstStyle/>
          <a:p>
            <a:pPr algn="r" defTabSz="914400"/>
            <a:r>
              <a:rPr lang="en-US" sz="2500" b="1" dirty="0">
                <a:solidFill>
                  <a:srgbClr val="FFFFFF"/>
                </a:solidFill>
              </a:rPr>
              <a:t> </a:t>
            </a:r>
            <a:br>
              <a:rPr lang="en-US" sz="2500" b="1" dirty="0"/>
            </a:br>
            <a:br>
              <a:rPr lang="en-US" sz="2500" b="1" dirty="0"/>
            </a:br>
            <a:r>
              <a:rPr lang="en-US" sz="2500" b="1">
                <a:solidFill>
                  <a:srgbClr val="FFFFFF"/>
                </a:solidFill>
              </a:rPr>
              <a:t>Community Outreach</a:t>
            </a:r>
            <a:r>
              <a:rPr lang="en-US" sz="2500" b="1" kern="1200">
                <a:solidFill>
                  <a:srgbClr val="FFFFFF"/>
                </a:solidFill>
                <a:latin typeface="+mj-lt"/>
                <a:ea typeface="+mj-ea"/>
                <a:cs typeface="+mj-cs"/>
              </a:rPr>
              <a:t> </a:t>
            </a:r>
            <a:br>
              <a:rPr lang="en-US" sz="2500" b="1" kern="1200" dirty="0"/>
            </a:br>
            <a:r>
              <a:rPr lang="en-US" sz="2500" b="1" kern="1200" dirty="0">
                <a:solidFill>
                  <a:srgbClr val="FFFFFF"/>
                </a:solidFill>
                <a:latin typeface="+mj-lt"/>
                <a:ea typeface="+mj-ea"/>
                <a:cs typeface="+mj-cs"/>
              </a:rPr>
              <a:t> </a:t>
            </a:r>
          </a:p>
        </p:txBody>
      </p:sp>
      <p:sp>
        <p:nvSpPr>
          <p:cNvPr id="9" name="Content Placeholder 2">
            <a:extLst>
              <a:ext uri="{FF2B5EF4-FFF2-40B4-BE49-F238E27FC236}">
                <a16:creationId xmlns:a16="http://schemas.microsoft.com/office/drawing/2014/main" id="{624C88C8-2FE3-438F-A33C-A7A4F522C383}"/>
              </a:ext>
            </a:extLst>
          </p:cNvPr>
          <p:cNvSpPr txBox="1">
            <a:spLocks/>
          </p:cNvSpPr>
          <p:nvPr/>
        </p:nvSpPr>
        <p:spPr>
          <a:xfrm>
            <a:off x="4118781" y="736923"/>
            <a:ext cx="5031442" cy="5546047"/>
          </a:xfrm>
          <a:prstGeom prst="rect">
            <a:avLst/>
          </a:prstGeom>
        </p:spPr>
        <p:txBody>
          <a:bodyPr vert="horz" lIns="91440" tIns="45720" rIns="91440" bIns="45720" numCol="3" rtlCol="0" anchor="ctr">
            <a:normAutofit fontScale="92500"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indent="-228600" defTabSz="914400"/>
            <a:r>
              <a:rPr lang="en-US" sz="1600">
                <a:cs typeface="Calibri"/>
              </a:rPr>
              <a:t>ABCD</a:t>
            </a:r>
            <a:endParaRPr lang="en-US" sz="1600" dirty="0">
              <a:cs typeface="Calibri"/>
            </a:endParaRPr>
          </a:p>
          <a:p>
            <a:pPr indent="-228600" defTabSz="914400"/>
            <a:r>
              <a:rPr lang="en-US" sz="1600">
                <a:cs typeface="Calibri"/>
              </a:rPr>
              <a:t>ACT Lawrence</a:t>
            </a:r>
          </a:p>
          <a:p>
            <a:pPr indent="-228600" defTabSz="914400"/>
            <a:r>
              <a:rPr lang="en-US" sz="1600">
                <a:cs typeface="Calibri"/>
              </a:rPr>
              <a:t>All in Energy</a:t>
            </a:r>
            <a:endParaRPr lang="en-US" sz="1600" dirty="0">
              <a:cs typeface="Calibri"/>
            </a:endParaRPr>
          </a:p>
          <a:p>
            <a:pPr indent="-228600" defTabSz="914400"/>
            <a:r>
              <a:rPr lang="en-US" sz="1600">
                <a:ea typeface="+mn-lt"/>
                <a:cs typeface="+mn-lt"/>
              </a:rPr>
              <a:t>Community</a:t>
            </a:r>
          </a:p>
          <a:p>
            <a:pPr marL="0" indent="0" defTabSz="914400">
              <a:buNone/>
            </a:pPr>
            <a:r>
              <a:rPr lang="en-US" sz="1600">
                <a:ea typeface="+mn-lt"/>
                <a:cs typeface="+mn-lt"/>
              </a:rPr>
              <a:t> InRoads</a:t>
            </a:r>
            <a:endParaRPr lang="en-US">
              <a:cs typeface="Calibri" panose="020F0502020204030204"/>
            </a:endParaRPr>
          </a:p>
          <a:p>
            <a:pPr indent="-228600" defTabSz="914400"/>
            <a:r>
              <a:rPr lang="en-US" sz="1600">
                <a:cs typeface="Calibri"/>
              </a:rPr>
              <a:t>E for All</a:t>
            </a:r>
            <a:endParaRPr lang="en-US" sz="1600" dirty="0">
              <a:cs typeface="Calibri"/>
            </a:endParaRPr>
          </a:p>
          <a:p>
            <a:pPr indent="-228600" defTabSz="914400"/>
            <a:r>
              <a:rPr lang="en-US" sz="1600">
                <a:cs typeface="Calibri"/>
              </a:rPr>
              <a:t>GLCAC</a:t>
            </a:r>
            <a:endParaRPr lang="en-US" sz="1600" dirty="0">
              <a:cs typeface="Calibri"/>
            </a:endParaRPr>
          </a:p>
          <a:p>
            <a:pPr indent="-228600" defTabSz="914400"/>
            <a:r>
              <a:rPr lang="en-US" sz="1600">
                <a:ea typeface="+mn-lt"/>
                <a:cs typeface="+mn-lt"/>
              </a:rPr>
              <a:t>Greater Lawrence Technical School</a:t>
            </a:r>
          </a:p>
          <a:p>
            <a:pPr indent="-228600" defTabSz="914400"/>
            <a:r>
              <a:rPr lang="en-US" sz="1600">
                <a:cs typeface="Calibri"/>
              </a:rPr>
              <a:t>Groundwork Lawrence</a:t>
            </a:r>
            <a:endParaRPr lang="en-US" sz="1600" dirty="0">
              <a:cs typeface="Calibri"/>
            </a:endParaRPr>
          </a:p>
          <a:p>
            <a:pPr indent="-228600" defTabSz="914400"/>
            <a:r>
              <a:rPr lang="en-US" sz="1600">
                <a:ea typeface="+mn-lt"/>
                <a:cs typeface="+mn-lt"/>
              </a:rPr>
              <a:t>HEET</a:t>
            </a:r>
          </a:p>
          <a:p>
            <a:pPr indent="-228600" defTabSz="914400"/>
            <a:r>
              <a:rPr lang="en-US" sz="1600">
                <a:cs typeface="Calibri"/>
              </a:rPr>
              <a:t>Lawrence Community Works Development</a:t>
            </a:r>
            <a:endParaRPr lang="en-US" sz="1600" dirty="0">
              <a:cs typeface="Calibri"/>
            </a:endParaRPr>
          </a:p>
          <a:p>
            <a:pPr indent="-228600" defTabSz="914400"/>
            <a:r>
              <a:rPr lang="en-US" sz="1600">
                <a:cs typeface="Calibri"/>
              </a:rPr>
              <a:t>Lawrence, Andover &amp; N. Andover Inter-faith Team </a:t>
            </a:r>
            <a:endParaRPr lang="en-US" sz="1600" dirty="0">
              <a:cs typeface="Calibri"/>
            </a:endParaRPr>
          </a:p>
          <a:p>
            <a:pPr indent="-228600" defTabSz="914400"/>
            <a:r>
              <a:rPr lang="en-US" sz="1600">
                <a:cs typeface="Calibri"/>
              </a:rPr>
              <a:t>Lawrence  </a:t>
            </a:r>
            <a:endParaRPr lang="en-US" sz="1600" dirty="0">
              <a:cs typeface="Calibri"/>
            </a:endParaRPr>
          </a:p>
          <a:p>
            <a:pPr marL="0" indent="0" defTabSz="914400">
              <a:buNone/>
            </a:pPr>
            <a:r>
              <a:rPr lang="en-US" sz="1600">
                <a:cs typeface="Calibri"/>
              </a:rPr>
              <a:t>Partnership</a:t>
            </a:r>
          </a:p>
          <a:p>
            <a:pPr indent="-228600" defTabSz="914400"/>
            <a:r>
              <a:rPr lang="en-US" sz="1600">
                <a:cs typeface="Calibri"/>
              </a:rPr>
              <a:t>Lazarus House</a:t>
            </a:r>
            <a:endParaRPr lang="en-US" sz="1600" dirty="0">
              <a:cs typeface="Calibri"/>
            </a:endParaRPr>
          </a:p>
          <a:p>
            <a:pPr indent="-228600" defTabSz="914400"/>
            <a:r>
              <a:rPr lang="en-US" sz="1600">
                <a:cs typeface="Calibri"/>
              </a:rPr>
              <a:t>LISC Boston</a:t>
            </a:r>
            <a:endParaRPr lang="en-US" sz="1600" dirty="0">
              <a:cs typeface="Calibri"/>
            </a:endParaRPr>
          </a:p>
          <a:p>
            <a:pPr indent="-228600" defTabSz="914400"/>
            <a:r>
              <a:rPr lang="en-US" sz="1600">
                <a:ea typeface="+mn-lt"/>
                <a:cs typeface="+mn-lt"/>
              </a:rPr>
              <a:t>MassHire</a:t>
            </a:r>
          </a:p>
          <a:p>
            <a:pPr indent="-228600" defTabSz="914400"/>
            <a:r>
              <a:rPr lang="en-US" sz="1600">
                <a:ea typeface="+mn-lt"/>
                <a:cs typeface="+mn-lt"/>
              </a:rPr>
              <a:t>MV Black and Brown Voices</a:t>
            </a:r>
          </a:p>
          <a:p>
            <a:pPr indent="-228600" defTabSz="914400"/>
            <a:r>
              <a:rPr lang="en-US" sz="1600">
                <a:ea typeface="+mn-lt"/>
                <a:cs typeface="+mn-lt"/>
              </a:rPr>
              <a:t>MV Chamber of Commerrce</a:t>
            </a:r>
          </a:p>
          <a:p>
            <a:pPr indent="-228600" defTabSz="914400"/>
            <a:r>
              <a:rPr lang="en-US" sz="1600"/>
              <a:t>Merrimack Valley Housing Partnership</a:t>
            </a:r>
            <a:endParaRPr lang="en-US" sz="1600" dirty="0">
              <a:cs typeface="Calibri"/>
            </a:endParaRPr>
          </a:p>
          <a:p>
            <a:pPr indent="-228600" defTabSz="914400"/>
            <a:r>
              <a:rPr lang="en-US" sz="1600">
                <a:cs typeface="Calibri"/>
              </a:rPr>
              <a:t>Merrimack Valley Partnership</a:t>
            </a:r>
            <a:endParaRPr lang="en-US" sz="1600" dirty="0">
              <a:cs typeface="Calibri"/>
            </a:endParaRPr>
          </a:p>
          <a:p>
            <a:pPr indent="-228600" defTabSz="914400"/>
            <a:r>
              <a:rPr lang="en-US" sz="1600">
                <a:cs typeface="Calibri"/>
              </a:rPr>
              <a:t>Merrimack Valley Planning Commission</a:t>
            </a:r>
            <a:endParaRPr lang="en-US" sz="1600" dirty="0">
              <a:cs typeface="Calibri"/>
            </a:endParaRPr>
          </a:p>
          <a:p>
            <a:pPr indent="-228600" defTabSz="914400"/>
            <a:r>
              <a:rPr lang="en-US" sz="1600">
                <a:cs typeface="Calibri"/>
              </a:rPr>
              <a:t>Merrimack Valley Project</a:t>
            </a:r>
            <a:endParaRPr lang="en-US" sz="1600" dirty="0">
              <a:cs typeface="Calibri"/>
            </a:endParaRPr>
          </a:p>
          <a:p>
            <a:pPr indent="-228600" defTabSz="914400"/>
            <a:r>
              <a:rPr lang="en-US" sz="1600">
                <a:ea typeface="+mn-lt"/>
                <a:cs typeface="+mn-lt"/>
              </a:rPr>
              <a:t>Merrimack Valley </a:t>
            </a:r>
          </a:p>
          <a:p>
            <a:pPr marL="0" indent="0" defTabSz="914400">
              <a:buNone/>
            </a:pPr>
            <a:r>
              <a:rPr lang="en-US" sz="1600">
                <a:ea typeface="+mn-lt"/>
                <a:cs typeface="+mn-lt"/>
              </a:rPr>
              <a:t> Watershed Counci</a:t>
            </a:r>
            <a:r>
              <a:rPr lang="en-US" sz="1600" dirty="0">
                <a:ea typeface="+mn-lt"/>
                <a:cs typeface="+mn-lt"/>
              </a:rPr>
              <a:t>l</a:t>
            </a:r>
            <a:endParaRPr lang="en-US">
              <a:cs typeface="Calibri" panose="020F0502020204030204"/>
            </a:endParaRPr>
          </a:p>
          <a:p>
            <a:pPr indent="-228600" defTabSz="914400"/>
            <a:r>
              <a:rPr lang="en-US" sz="1600">
                <a:ea typeface="+mn-lt"/>
                <a:cs typeface="+mn-lt"/>
              </a:rPr>
              <a:t>Mill Cities Community Investment</a:t>
            </a:r>
          </a:p>
          <a:p>
            <a:pPr indent="-228600" defTabSz="914400"/>
            <a:endParaRPr lang="en-US" sz="1600" dirty="0">
              <a:ea typeface="+mn-lt"/>
              <a:cs typeface="+mn-lt"/>
            </a:endParaRPr>
          </a:p>
          <a:p>
            <a:pPr indent="-228600" defTabSz="914400"/>
            <a:r>
              <a:rPr lang="en-US" sz="1600">
                <a:ea typeface="+mn-lt"/>
                <a:cs typeface="+mn-lt"/>
              </a:rPr>
              <a:t>Mother's Out Front</a:t>
            </a:r>
          </a:p>
          <a:p>
            <a:pPr indent="-228600" defTabSz="914400"/>
            <a:r>
              <a:rPr lang="en-US" sz="1600">
                <a:cs typeface="Calibri"/>
              </a:rPr>
              <a:t>Neighborhood Assistance Corp of America</a:t>
            </a:r>
            <a:endParaRPr lang="en-US" sz="1600" dirty="0">
              <a:cs typeface="Calibri"/>
            </a:endParaRPr>
          </a:p>
          <a:p>
            <a:pPr indent="-228600" defTabSz="914400"/>
            <a:r>
              <a:rPr lang="en-US" sz="1600">
                <a:cs typeface="Calibri"/>
              </a:rPr>
              <a:t>NE Geothermal Professionals Assoc.</a:t>
            </a:r>
            <a:endParaRPr lang="en-US" sz="1600" dirty="0">
              <a:cs typeface="Calibri"/>
            </a:endParaRPr>
          </a:p>
          <a:p>
            <a:pPr indent="-228600" defTabSz="914400"/>
            <a:r>
              <a:rPr lang="en-US" sz="1600">
                <a:cs typeface="Calibri"/>
              </a:rPr>
              <a:t>NE Environmental Contractors</a:t>
            </a:r>
            <a:endParaRPr lang="en-US" sz="1600" dirty="0">
              <a:cs typeface="Calibri"/>
            </a:endParaRPr>
          </a:p>
          <a:p>
            <a:pPr indent="-228600" defTabSz="914400"/>
            <a:r>
              <a:rPr lang="en-US" sz="1600">
                <a:ea typeface="+mn-lt"/>
                <a:cs typeface="+mn-lt"/>
              </a:rPr>
              <a:t>Planning Office for Urban Affairs</a:t>
            </a:r>
          </a:p>
          <a:p>
            <a:pPr indent="-228600" defTabSz="914400"/>
            <a:r>
              <a:rPr lang="en-US" sz="1600">
                <a:ea typeface="+mn-lt"/>
                <a:cs typeface="+mn-lt"/>
              </a:rPr>
              <a:t>Peublo Verde</a:t>
            </a:r>
          </a:p>
          <a:p>
            <a:pPr indent="-228600" defTabSz="914400"/>
            <a:endParaRPr lang="en-US" sz="1600" dirty="0">
              <a:cs typeface="Calibri" panose="020F0502020204030204"/>
            </a:endParaRPr>
          </a:p>
          <a:p>
            <a:pPr indent="-228600" defTabSz="914400"/>
            <a:endParaRPr lang="en-US" sz="1600" dirty="0">
              <a:cs typeface="Calibri" panose="020F0502020204030204"/>
            </a:endParaRPr>
          </a:p>
          <a:p>
            <a:pPr marL="0" indent="0" defTabSz="914400">
              <a:buNone/>
            </a:pPr>
            <a:endParaRPr lang="en-US" sz="1600" dirty="0">
              <a:cs typeface="Calibri" panose="020F0502020204030204"/>
            </a:endParaRPr>
          </a:p>
          <a:p>
            <a:pPr indent="-228600" defTabSz="914400"/>
            <a:endParaRPr lang="en-US" sz="1600" dirty="0">
              <a:cs typeface="Calibri" panose="020F0502020204030204"/>
            </a:endParaRPr>
          </a:p>
          <a:p>
            <a:pPr indent="-228600" defTabSz="914400"/>
            <a:endParaRPr lang="en-US" sz="1600" dirty="0">
              <a:cs typeface="Calibri" panose="020F0502020204030204"/>
            </a:endParaRPr>
          </a:p>
          <a:p>
            <a:pPr indent="-228600" defTabSz="914400"/>
            <a:endParaRPr lang="en-US" sz="1600">
              <a:cs typeface="Calibri" panose="020F0502020204030204"/>
            </a:endParaRPr>
          </a:p>
        </p:txBody>
      </p:sp>
    </p:spTree>
    <p:extLst>
      <p:ext uri="{BB962C8B-B14F-4D97-AF65-F5344CB8AC3E}">
        <p14:creationId xmlns:p14="http://schemas.microsoft.com/office/powerpoint/2010/main" val="3831838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6DE867-4ABB-4414-9E27-19D3A5E98413}"/>
              </a:ext>
            </a:extLst>
          </p:cNvPr>
          <p:cNvSpPr>
            <a:spLocks noGrp="1"/>
          </p:cNvSpPr>
          <p:nvPr>
            <p:ph type="title"/>
          </p:nvPr>
        </p:nvSpPr>
        <p:spPr>
          <a:xfrm>
            <a:off x="350041" y="586855"/>
            <a:ext cx="2401025" cy="3387497"/>
          </a:xfrm>
        </p:spPr>
        <p:txBody>
          <a:bodyPr anchor="b">
            <a:normAutofit/>
          </a:bodyPr>
          <a:lstStyle/>
          <a:p>
            <a:pPr algn="r"/>
            <a:r>
              <a:rPr lang="en-US" sz="3500">
                <a:solidFill>
                  <a:srgbClr val="FFFFFF"/>
                </a:solidFill>
              </a:rPr>
              <a:t>Proposed Summer</a:t>
            </a:r>
            <a:br>
              <a:rPr lang="en-US" sz="3500" dirty="0">
                <a:solidFill>
                  <a:srgbClr val="FFFFFF"/>
                </a:solidFill>
              </a:rPr>
            </a:br>
            <a:r>
              <a:rPr lang="en-US" sz="3500">
                <a:solidFill>
                  <a:srgbClr val="FFFFFF"/>
                </a:solidFill>
              </a:rPr>
              <a:t> Meeting Schedule</a:t>
            </a:r>
            <a:endParaRPr lang="en-US" sz="3500">
              <a:solidFill>
                <a:srgbClr val="FFFFFF"/>
              </a:solidFill>
              <a:cs typeface="Calibri Light"/>
            </a:endParaRPr>
          </a:p>
        </p:txBody>
      </p:sp>
      <p:sp>
        <p:nvSpPr>
          <p:cNvPr id="3" name="Content Placeholder 2">
            <a:extLst>
              <a:ext uri="{FF2B5EF4-FFF2-40B4-BE49-F238E27FC236}">
                <a16:creationId xmlns:a16="http://schemas.microsoft.com/office/drawing/2014/main" id="{17222EF5-8F68-4517-9758-6C5FED4221E2}"/>
              </a:ext>
            </a:extLst>
          </p:cNvPr>
          <p:cNvSpPr>
            <a:spLocks noGrp="1"/>
          </p:cNvSpPr>
          <p:nvPr>
            <p:ph idx="1"/>
          </p:nvPr>
        </p:nvSpPr>
        <p:spPr>
          <a:xfrm>
            <a:off x="3420425" y="-10142"/>
            <a:ext cx="5103779" cy="6695422"/>
          </a:xfrm>
        </p:spPr>
        <p:txBody>
          <a:bodyPr anchor="ctr">
            <a:normAutofit/>
          </a:bodyPr>
          <a:lstStyle/>
          <a:p>
            <a:pPr fontAlgn="base"/>
            <a:r>
              <a:rPr lang="en-US" sz="3200"/>
              <a:t>August Advisory Committee—canceled</a:t>
            </a:r>
            <a:endParaRPr lang="en-US" sz="3200">
              <a:cs typeface="Calibri"/>
            </a:endParaRPr>
          </a:p>
          <a:p>
            <a:r>
              <a:rPr lang="en-US" sz="3200"/>
              <a:t>Next meeting—September 13th</a:t>
            </a:r>
            <a:endParaRPr lang="en-US" sz="3200">
              <a:cs typeface="Calibri"/>
            </a:endParaRPr>
          </a:p>
        </p:txBody>
      </p:sp>
    </p:spTree>
    <p:extLst>
      <p:ext uri="{BB962C8B-B14F-4D97-AF65-F5344CB8AC3E}">
        <p14:creationId xmlns:p14="http://schemas.microsoft.com/office/powerpoint/2010/main" val="2205076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5134FB-DBCE-4135-8ECB-DC95CA42CEF1}"/>
              </a:ext>
            </a:extLst>
          </p:cNvPr>
          <p:cNvSpPr>
            <a:spLocks noGrp="1"/>
          </p:cNvSpPr>
          <p:nvPr>
            <p:ph type="title"/>
          </p:nvPr>
        </p:nvSpPr>
        <p:spPr>
          <a:xfrm>
            <a:off x="1028699" y="294538"/>
            <a:ext cx="7421963" cy="1033669"/>
          </a:xfrm>
        </p:spPr>
        <p:txBody>
          <a:bodyPr>
            <a:normAutofit/>
          </a:bodyPr>
          <a:lstStyle/>
          <a:p>
            <a:r>
              <a:rPr lang="en-US" sz="3600" b="1">
                <a:solidFill>
                  <a:srgbClr val="FFFFFF"/>
                </a:solidFill>
              </a:rPr>
              <a:t>Agenda</a:t>
            </a:r>
            <a:endParaRPr lang="en-US" sz="3600" b="1">
              <a:solidFill>
                <a:srgbClr val="FFFFFF"/>
              </a:solidFill>
              <a:cs typeface="Calibri Light"/>
            </a:endParaRPr>
          </a:p>
        </p:txBody>
      </p:sp>
      <p:sp>
        <p:nvSpPr>
          <p:cNvPr id="4" name="Content Placeholder 2">
            <a:extLst>
              <a:ext uri="{FF2B5EF4-FFF2-40B4-BE49-F238E27FC236}">
                <a16:creationId xmlns:a16="http://schemas.microsoft.com/office/drawing/2014/main" id="{D3E5C44E-97BE-4A4A-8984-E7878B9D1E11}"/>
              </a:ext>
            </a:extLst>
          </p:cNvPr>
          <p:cNvSpPr>
            <a:spLocks noGrp="1"/>
          </p:cNvSpPr>
          <p:nvPr>
            <p:ph idx="1"/>
          </p:nvPr>
        </p:nvSpPr>
        <p:spPr>
          <a:xfrm>
            <a:off x="344512" y="1885278"/>
            <a:ext cx="8423568" cy="4830481"/>
          </a:xfrm>
        </p:spPr>
        <p:txBody>
          <a:bodyPr anchor="ctr">
            <a:normAutofit/>
          </a:bodyPr>
          <a:lstStyle/>
          <a:p>
            <a:r>
              <a:rPr lang="en-US" sz="3600" dirty="0">
                <a:cs typeface="Calibri"/>
              </a:rPr>
              <a:t>Updates</a:t>
            </a:r>
            <a:endParaRPr lang="en-US" sz="3600" dirty="0"/>
          </a:p>
          <a:p>
            <a:r>
              <a:rPr lang="en-US" sz="3600" dirty="0"/>
              <a:t>Design Concept for Low and Moderate Income (LMI) Program</a:t>
            </a:r>
            <a:endParaRPr lang="en-US" sz="3600" dirty="0">
              <a:cs typeface="Calibri"/>
            </a:endParaRPr>
          </a:p>
          <a:p>
            <a:r>
              <a:rPr lang="en-US" sz="3600" dirty="0">
                <a:cs typeface="Calibri"/>
              </a:rPr>
              <a:t>Community Outreach</a:t>
            </a:r>
          </a:p>
          <a:p>
            <a:r>
              <a:rPr lang="en-US" sz="3600" dirty="0">
                <a:cs typeface="Calibri"/>
              </a:rPr>
              <a:t>Next Steps</a:t>
            </a:r>
          </a:p>
          <a:p>
            <a:endParaRPr lang="en-US" sz="3200">
              <a:cs typeface="Calibri"/>
            </a:endParaRPr>
          </a:p>
        </p:txBody>
      </p:sp>
    </p:spTree>
    <p:extLst>
      <p:ext uri="{BB962C8B-B14F-4D97-AF65-F5344CB8AC3E}">
        <p14:creationId xmlns:p14="http://schemas.microsoft.com/office/powerpoint/2010/main" val="3779923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5134FB-DBCE-4135-8ECB-DC95CA42CEF1}"/>
              </a:ext>
            </a:extLst>
          </p:cNvPr>
          <p:cNvSpPr>
            <a:spLocks noGrp="1"/>
          </p:cNvSpPr>
          <p:nvPr>
            <p:ph type="title"/>
          </p:nvPr>
        </p:nvSpPr>
        <p:spPr>
          <a:xfrm>
            <a:off x="1028699" y="294538"/>
            <a:ext cx="7421963" cy="1033669"/>
          </a:xfrm>
        </p:spPr>
        <p:txBody>
          <a:bodyPr>
            <a:normAutofit/>
          </a:bodyPr>
          <a:lstStyle/>
          <a:p>
            <a:r>
              <a:rPr lang="en-US" sz="3600" b="1" dirty="0">
                <a:solidFill>
                  <a:srgbClr val="FFFFFF"/>
                </a:solidFill>
                <a:cs typeface="Calibri Light"/>
              </a:rPr>
              <a:t>Updates</a:t>
            </a:r>
          </a:p>
        </p:txBody>
      </p:sp>
      <p:sp>
        <p:nvSpPr>
          <p:cNvPr id="4" name="Content Placeholder 2">
            <a:extLst>
              <a:ext uri="{FF2B5EF4-FFF2-40B4-BE49-F238E27FC236}">
                <a16:creationId xmlns:a16="http://schemas.microsoft.com/office/drawing/2014/main" id="{D3E5C44E-97BE-4A4A-8984-E7878B9D1E11}"/>
              </a:ext>
            </a:extLst>
          </p:cNvPr>
          <p:cNvSpPr>
            <a:spLocks noGrp="1"/>
          </p:cNvSpPr>
          <p:nvPr>
            <p:ph idx="1"/>
          </p:nvPr>
        </p:nvSpPr>
        <p:spPr>
          <a:xfrm>
            <a:off x="431955" y="2959572"/>
            <a:ext cx="8423568" cy="3069138"/>
          </a:xfrm>
        </p:spPr>
        <p:txBody>
          <a:bodyPr anchor="ctr">
            <a:normAutofit fontScale="92500" lnSpcReduction="10000"/>
          </a:bodyPr>
          <a:lstStyle/>
          <a:p>
            <a:r>
              <a:rPr lang="en-US" sz="3600">
                <a:cs typeface="Calibri"/>
              </a:rPr>
              <a:t>DOER </a:t>
            </a:r>
            <a:r>
              <a:rPr lang="en-US" sz="3600">
                <a:ea typeface="+mn-lt"/>
                <a:cs typeface="+mn-lt"/>
              </a:rPr>
              <a:t>has posted the </a:t>
            </a:r>
            <a:r>
              <a:rPr lang="en-US" sz="3600" dirty="0">
                <a:ea typeface="+mn-lt"/>
                <a:cs typeface="+mn-lt"/>
                <a:hlinkClick r:id="rId3"/>
              </a:rPr>
              <a:t>Clean Energy Program and Outreach Manager</a:t>
            </a:r>
            <a:r>
              <a:rPr lang="en-US" sz="3600">
                <a:ea typeface="+mn-lt"/>
                <a:cs typeface="+mn-lt"/>
              </a:rPr>
              <a:t> position</a:t>
            </a:r>
            <a:endParaRPr lang="en-US">
              <a:ea typeface="+mn-lt"/>
              <a:cs typeface="+mn-lt"/>
            </a:endParaRPr>
          </a:p>
          <a:p>
            <a:endParaRPr lang="en-US" sz="3600" dirty="0"/>
          </a:p>
          <a:p>
            <a:r>
              <a:rPr lang="en-US" sz="3600"/>
              <a:t>Building Excellence Grant Program</a:t>
            </a:r>
            <a:endParaRPr lang="en-US" sz="3600">
              <a:cs typeface="Calibri"/>
            </a:endParaRPr>
          </a:p>
          <a:p>
            <a:endParaRPr lang="en-US" sz="3600" dirty="0">
              <a:cs typeface="Calibri"/>
            </a:endParaRPr>
          </a:p>
          <a:p>
            <a:r>
              <a:rPr lang="en-US" sz="3600">
                <a:cs typeface="Calibri"/>
              </a:rPr>
              <a:t>Municipal Grants</a:t>
            </a:r>
          </a:p>
          <a:p>
            <a:endParaRPr lang="en-US" sz="3600" dirty="0">
              <a:cs typeface="Calibri"/>
            </a:endParaRPr>
          </a:p>
          <a:p>
            <a:pPr marL="0" indent="0">
              <a:buNone/>
            </a:pPr>
            <a:endParaRPr lang="en-US" sz="3600" dirty="0">
              <a:cs typeface="Calibri"/>
            </a:endParaRPr>
          </a:p>
          <a:p>
            <a:endParaRPr lang="en-US" sz="3200">
              <a:cs typeface="Calibri"/>
            </a:endParaRPr>
          </a:p>
        </p:txBody>
      </p:sp>
    </p:spTree>
    <p:extLst>
      <p:ext uri="{BB962C8B-B14F-4D97-AF65-F5344CB8AC3E}">
        <p14:creationId xmlns:p14="http://schemas.microsoft.com/office/powerpoint/2010/main" val="2488403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7" y="348865"/>
            <a:ext cx="7533018" cy="877729"/>
          </a:xfrm>
        </p:spPr>
        <p:txBody>
          <a:bodyPr anchor="ctr">
            <a:normAutofit fontScale="90000"/>
          </a:bodyPr>
          <a:lstStyle/>
          <a:p>
            <a:r>
              <a:rPr lang="en-US" sz="3200">
                <a:solidFill>
                  <a:srgbClr val="FFFFFF"/>
                </a:solidFill>
              </a:rPr>
              <a:t>Low and Moderate Income (LMI) Program Goals</a:t>
            </a:r>
          </a:p>
        </p:txBody>
      </p:sp>
      <p:graphicFrame>
        <p:nvGraphicFramePr>
          <p:cNvPr id="5" name="Content Placeholder 2">
            <a:extLst>
              <a:ext uri="{FF2B5EF4-FFF2-40B4-BE49-F238E27FC236}">
                <a16:creationId xmlns:a16="http://schemas.microsoft.com/office/drawing/2014/main" id="{5CA9E2FA-F4BE-416C-8E16-D08AA145AC5B}"/>
              </a:ext>
            </a:extLst>
          </p:cNvPr>
          <p:cNvGraphicFramePr>
            <a:graphicFrameLocks noGrp="1"/>
          </p:cNvGraphicFramePr>
          <p:nvPr>
            <p:ph idx="1"/>
            <p:extLst>
              <p:ext uri="{D42A27DB-BD31-4B8C-83A1-F6EECF244321}">
                <p14:modId xmlns:p14="http://schemas.microsoft.com/office/powerpoint/2010/main" val="3661351092"/>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2416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dirty="0">
                <a:solidFill>
                  <a:srgbClr val="FFFFFF"/>
                </a:solidFill>
              </a:rPr>
              <a:t> LMI  Program: Overview of </a:t>
            </a:r>
            <a:r>
              <a:rPr lang="en-US" sz="3500">
                <a:solidFill>
                  <a:srgbClr val="FFFFFF"/>
                </a:solidFill>
              </a:rPr>
              <a:t>Preliminary </a:t>
            </a:r>
            <a:br>
              <a:rPr lang="en-US" sz="3500" dirty="0">
                <a:solidFill>
                  <a:srgbClr val="FFFFFF"/>
                </a:solidFill>
              </a:rPr>
            </a:br>
            <a:r>
              <a:rPr lang="en-US" sz="3500">
                <a:solidFill>
                  <a:srgbClr val="FFFFFF"/>
                </a:solidFill>
              </a:rPr>
              <a:t>Design Elements</a:t>
            </a:r>
            <a:endParaRPr lang="en-US" sz="3500">
              <a:solidFill>
                <a:srgbClr val="FFFFFF"/>
              </a:solidFill>
              <a:cs typeface="Calibri Light"/>
            </a:endParaRPr>
          </a:p>
        </p:txBody>
      </p:sp>
      <p:sp>
        <p:nvSpPr>
          <p:cNvPr id="3" name="Content Placeholder 2"/>
          <p:cNvSpPr>
            <a:spLocks noGrp="1"/>
          </p:cNvSpPr>
          <p:nvPr>
            <p:ph idx="1"/>
          </p:nvPr>
        </p:nvSpPr>
        <p:spPr>
          <a:xfrm>
            <a:off x="4396601" y="247102"/>
            <a:ext cx="4535377" cy="6367058"/>
          </a:xfrm>
        </p:spPr>
        <p:txBody>
          <a:bodyPr anchor="ctr">
            <a:normAutofit/>
          </a:bodyPr>
          <a:lstStyle/>
          <a:p>
            <a:r>
              <a:rPr lang="en-US" sz="2400">
                <a:cs typeface="Calibri"/>
              </a:rPr>
              <a:t>Outreach </a:t>
            </a:r>
            <a:endParaRPr lang="en-US"/>
          </a:p>
          <a:p>
            <a:r>
              <a:rPr lang="en-US" sz="2400" dirty="0">
                <a:cs typeface="Calibri"/>
              </a:rPr>
              <a:t>Program assistance/project management</a:t>
            </a:r>
          </a:p>
          <a:p>
            <a:r>
              <a:rPr lang="en-US" sz="2400" dirty="0">
                <a:cs typeface="Calibri"/>
              </a:rPr>
              <a:t>Technical assistance</a:t>
            </a:r>
          </a:p>
          <a:p>
            <a:r>
              <a:rPr lang="en-US" sz="2400" dirty="0">
                <a:cs typeface="Calibri"/>
              </a:rPr>
              <a:t>Simplified/proxy method for income qualification</a:t>
            </a:r>
            <a:endParaRPr lang="en-US" sz="2400" dirty="0">
              <a:ea typeface="+mn-lt"/>
              <a:cs typeface="+mn-lt"/>
            </a:endParaRPr>
          </a:p>
          <a:p>
            <a:r>
              <a:rPr lang="en-US" sz="2400" dirty="0">
                <a:cs typeface="Calibri"/>
              </a:rPr>
              <a:t>End-to-end program support in Spanish</a:t>
            </a:r>
            <a:endParaRPr lang="en-US" sz="2400" dirty="0">
              <a:ea typeface="+mn-lt"/>
              <a:cs typeface="+mn-lt"/>
            </a:endParaRPr>
          </a:p>
          <a:p>
            <a:r>
              <a:rPr lang="en-US" sz="2400" dirty="0">
                <a:cs typeface="Calibri"/>
              </a:rPr>
              <a:t>Funding for barrier mitigation to enable energy efficiency</a:t>
            </a:r>
          </a:p>
          <a:p>
            <a:r>
              <a:rPr lang="en-US" sz="2400" dirty="0">
                <a:cs typeface="Calibri"/>
              </a:rPr>
              <a:t>Incentives to supplement or "go beyond" Mass Save</a:t>
            </a:r>
          </a:p>
          <a:p>
            <a:r>
              <a:rPr lang="en-US" sz="2400" dirty="0">
                <a:cs typeface="Calibri"/>
              </a:rPr>
              <a:t>Financing</a:t>
            </a:r>
          </a:p>
          <a:p>
            <a:r>
              <a:rPr lang="en-US" sz="2400" dirty="0">
                <a:cs typeface="Calibri"/>
              </a:rPr>
              <a:t>Local contractors</a:t>
            </a:r>
          </a:p>
          <a:p>
            <a:endParaRPr lang="en-US" sz="2400" dirty="0">
              <a:cs typeface="Calibri"/>
            </a:endParaRPr>
          </a:p>
        </p:txBody>
      </p:sp>
    </p:spTree>
    <p:extLst>
      <p:ext uri="{BB962C8B-B14F-4D97-AF65-F5344CB8AC3E}">
        <p14:creationId xmlns:p14="http://schemas.microsoft.com/office/powerpoint/2010/main" val="1151860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8128C-2F41-45F9-AFE4-572DFA11F88D}"/>
              </a:ext>
            </a:extLst>
          </p:cNvPr>
          <p:cNvSpPr>
            <a:spLocks noGrp="1"/>
          </p:cNvSpPr>
          <p:nvPr>
            <p:ph type="title"/>
          </p:nvPr>
        </p:nvSpPr>
        <p:spPr/>
        <p:txBody>
          <a:bodyPr/>
          <a:lstStyle/>
          <a:p>
            <a:r>
              <a:rPr lang="en-US" b="1" dirty="0">
                <a:cs typeface="Calibri Light"/>
              </a:rPr>
              <a:t>Building Excellence Grant Program vs. LMI Program </a:t>
            </a:r>
            <a:endParaRPr lang="en-US" b="1" dirty="0"/>
          </a:p>
        </p:txBody>
      </p:sp>
      <p:sp>
        <p:nvSpPr>
          <p:cNvPr id="3" name="Text Placeholder 2">
            <a:extLst>
              <a:ext uri="{FF2B5EF4-FFF2-40B4-BE49-F238E27FC236}">
                <a16:creationId xmlns:a16="http://schemas.microsoft.com/office/drawing/2014/main" id="{4A46F867-0ADB-4235-A05D-ACBAA0005DA6}"/>
              </a:ext>
            </a:extLst>
          </p:cNvPr>
          <p:cNvSpPr>
            <a:spLocks noGrp="1"/>
          </p:cNvSpPr>
          <p:nvPr>
            <p:ph type="body" idx="1"/>
          </p:nvPr>
        </p:nvSpPr>
        <p:spPr>
          <a:xfrm>
            <a:off x="629842" y="1287463"/>
            <a:ext cx="3868340" cy="557212"/>
          </a:xfrm>
        </p:spPr>
        <p:txBody>
          <a:bodyPr>
            <a:normAutofit/>
          </a:bodyPr>
          <a:lstStyle/>
          <a:p>
            <a:r>
              <a:rPr lang="en-US" sz="2000" dirty="0">
                <a:cs typeface="Calibri"/>
              </a:rPr>
              <a:t>LMI Program</a:t>
            </a:r>
          </a:p>
        </p:txBody>
      </p:sp>
      <p:sp>
        <p:nvSpPr>
          <p:cNvPr id="4" name="Content Placeholder 3">
            <a:extLst>
              <a:ext uri="{FF2B5EF4-FFF2-40B4-BE49-F238E27FC236}">
                <a16:creationId xmlns:a16="http://schemas.microsoft.com/office/drawing/2014/main" id="{4248BF11-A998-4A9B-910B-07327C593702}"/>
              </a:ext>
            </a:extLst>
          </p:cNvPr>
          <p:cNvSpPr>
            <a:spLocks noGrp="1"/>
          </p:cNvSpPr>
          <p:nvPr>
            <p:ph sz="half" idx="2"/>
          </p:nvPr>
        </p:nvSpPr>
        <p:spPr>
          <a:xfrm>
            <a:off x="629842" y="2022058"/>
            <a:ext cx="3868340" cy="2968392"/>
          </a:xfrm>
        </p:spPr>
        <p:txBody>
          <a:bodyPr vert="horz" lIns="91440" tIns="45720" rIns="91440" bIns="45720" rtlCol="0" anchor="t">
            <a:normAutofit fontScale="77500" lnSpcReduction="20000"/>
          </a:bodyPr>
          <a:lstStyle/>
          <a:p>
            <a:r>
              <a:rPr lang="en-US" dirty="0">
                <a:ea typeface="+mn-lt"/>
                <a:cs typeface="+mn-lt"/>
              </a:rPr>
              <a:t>Projects generally simpler</a:t>
            </a:r>
          </a:p>
          <a:p>
            <a:r>
              <a:rPr lang="en-US" dirty="0">
                <a:ea typeface="+mn-lt"/>
                <a:cs typeface="+mn-lt"/>
              </a:rPr>
              <a:t>Program assistance/project management</a:t>
            </a:r>
          </a:p>
          <a:p>
            <a:r>
              <a:rPr lang="en-US" dirty="0">
                <a:ea typeface="+mn-lt"/>
                <a:cs typeface="+mn-lt"/>
              </a:rPr>
              <a:t>Technical assistance</a:t>
            </a:r>
          </a:p>
          <a:p>
            <a:r>
              <a:rPr lang="en-US" dirty="0">
                <a:ea typeface="+mn-lt"/>
                <a:cs typeface="+mn-lt"/>
              </a:rPr>
              <a:t>Simplified/proxy method for income qualification</a:t>
            </a:r>
          </a:p>
          <a:p>
            <a:r>
              <a:rPr lang="en-US" dirty="0">
                <a:ea typeface="+mn-lt"/>
                <a:cs typeface="+mn-lt"/>
              </a:rPr>
              <a:t>End-to-end program support in Spanish</a:t>
            </a:r>
          </a:p>
          <a:p>
            <a:r>
              <a:rPr lang="en-US" dirty="0">
                <a:ea typeface="+mn-lt"/>
                <a:cs typeface="+mn-lt"/>
              </a:rPr>
              <a:t>Contractor connections</a:t>
            </a:r>
          </a:p>
          <a:p>
            <a:r>
              <a:rPr lang="en-US" dirty="0">
                <a:cs typeface="Calibri"/>
              </a:rPr>
              <a:t>Program will be managed by a "lead vendor"</a:t>
            </a:r>
          </a:p>
          <a:p>
            <a:pPr lvl="1"/>
            <a:r>
              <a:rPr lang="en-US" dirty="0">
                <a:cs typeface="Calibri"/>
              </a:rPr>
              <a:t>DOER will not review every project</a:t>
            </a:r>
          </a:p>
          <a:p>
            <a:endParaRPr lang="en-US" dirty="0">
              <a:cs typeface="Calibri"/>
            </a:endParaRPr>
          </a:p>
        </p:txBody>
      </p:sp>
      <p:sp>
        <p:nvSpPr>
          <p:cNvPr id="5" name="Text Placeholder 4">
            <a:extLst>
              <a:ext uri="{FF2B5EF4-FFF2-40B4-BE49-F238E27FC236}">
                <a16:creationId xmlns:a16="http://schemas.microsoft.com/office/drawing/2014/main" id="{27B8D659-1ED5-43A8-8AFA-9BEF150159B8}"/>
              </a:ext>
            </a:extLst>
          </p:cNvPr>
          <p:cNvSpPr>
            <a:spLocks noGrp="1"/>
          </p:cNvSpPr>
          <p:nvPr>
            <p:ph type="body" sz="quarter" idx="3"/>
          </p:nvPr>
        </p:nvSpPr>
        <p:spPr>
          <a:xfrm>
            <a:off x="4629150" y="1338263"/>
            <a:ext cx="3887391" cy="506412"/>
          </a:xfrm>
        </p:spPr>
        <p:txBody>
          <a:bodyPr>
            <a:normAutofit/>
          </a:bodyPr>
          <a:lstStyle/>
          <a:p>
            <a:r>
              <a:rPr lang="en-US" sz="2000" dirty="0">
                <a:cs typeface="Calibri"/>
              </a:rPr>
              <a:t>Building Excellence Program</a:t>
            </a:r>
            <a:endParaRPr lang="en-US" sz="2000" dirty="0"/>
          </a:p>
        </p:txBody>
      </p:sp>
      <p:sp>
        <p:nvSpPr>
          <p:cNvPr id="6" name="Content Placeholder 5">
            <a:extLst>
              <a:ext uri="{FF2B5EF4-FFF2-40B4-BE49-F238E27FC236}">
                <a16:creationId xmlns:a16="http://schemas.microsoft.com/office/drawing/2014/main" id="{A472320C-4E85-4C0D-BC9B-80C69A64E198}"/>
              </a:ext>
            </a:extLst>
          </p:cNvPr>
          <p:cNvSpPr>
            <a:spLocks noGrp="1"/>
          </p:cNvSpPr>
          <p:nvPr>
            <p:ph sz="quarter" idx="4"/>
          </p:nvPr>
        </p:nvSpPr>
        <p:spPr>
          <a:xfrm>
            <a:off x="4629150" y="2022684"/>
            <a:ext cx="3887182" cy="2343176"/>
          </a:xfrm>
        </p:spPr>
        <p:txBody>
          <a:bodyPr vert="horz" lIns="91440" tIns="45720" rIns="91440" bIns="45720" rtlCol="0" anchor="t">
            <a:normAutofit fontScale="77500" lnSpcReduction="20000"/>
          </a:bodyPr>
          <a:lstStyle/>
          <a:p>
            <a:r>
              <a:rPr lang="en-US" dirty="0">
                <a:ea typeface="+mn-lt"/>
                <a:cs typeface="+mn-lt"/>
              </a:rPr>
              <a:t>Relatively large, complex projects</a:t>
            </a:r>
          </a:p>
          <a:p>
            <a:pPr lvl="1"/>
            <a:r>
              <a:rPr lang="en-US" dirty="0">
                <a:ea typeface="+mn-lt"/>
                <a:cs typeface="+mn-lt"/>
              </a:rPr>
              <a:t>Engineer required for project</a:t>
            </a:r>
          </a:p>
          <a:p>
            <a:r>
              <a:rPr lang="en-US" dirty="0">
                <a:ea typeface="+mn-lt"/>
                <a:cs typeface="+mn-lt"/>
              </a:rPr>
              <a:t>No program or project support, </a:t>
            </a:r>
          </a:p>
          <a:p>
            <a:r>
              <a:rPr lang="en-US" dirty="0">
                <a:ea typeface="+mn-lt"/>
                <a:cs typeface="+mn-lt"/>
              </a:rPr>
              <a:t>No technical assistance</a:t>
            </a:r>
          </a:p>
          <a:p>
            <a:r>
              <a:rPr lang="en-US" dirty="0">
                <a:ea typeface="+mn-lt"/>
                <a:cs typeface="+mn-lt"/>
              </a:rPr>
              <a:t>No contractor connections </a:t>
            </a:r>
            <a:endParaRPr lang="en-US" dirty="0">
              <a:cs typeface="Calibri"/>
            </a:endParaRPr>
          </a:p>
          <a:p>
            <a:r>
              <a:rPr lang="en-US" dirty="0">
                <a:cs typeface="Calibri"/>
              </a:rPr>
              <a:t>Requires project application to DOER</a:t>
            </a:r>
          </a:p>
          <a:p>
            <a:endParaRPr lang="en-US">
              <a:cs typeface="Calibri"/>
            </a:endParaRPr>
          </a:p>
        </p:txBody>
      </p:sp>
      <p:sp>
        <p:nvSpPr>
          <p:cNvPr id="7" name="TextBox 6">
            <a:extLst>
              <a:ext uri="{FF2B5EF4-FFF2-40B4-BE49-F238E27FC236}">
                <a16:creationId xmlns:a16="http://schemas.microsoft.com/office/drawing/2014/main" id="{61ADB4DE-2490-4F09-9EA1-3A5F9B263337}"/>
              </a:ext>
            </a:extLst>
          </p:cNvPr>
          <p:cNvSpPr txBox="1"/>
          <p:nvPr/>
        </p:nvSpPr>
        <p:spPr>
          <a:xfrm>
            <a:off x="1777159" y="4491130"/>
            <a:ext cx="5441430"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latin typeface="Calibri Light"/>
                <a:cs typeface="Calibri Light"/>
              </a:rPr>
              <a:t>Key Differences:</a:t>
            </a:r>
          </a:p>
          <a:p>
            <a:r>
              <a:rPr lang="en-US" sz="2000" b="1" dirty="0">
                <a:latin typeface="Calibri Light"/>
              </a:rPr>
              <a:t>**LMI Program provides a high level of support whereas Building Excellence Grant Program does not.</a:t>
            </a:r>
            <a:endParaRPr lang="en-US" sz="2000" dirty="0">
              <a:latin typeface="Calibri" panose="020F0502020204030204"/>
              <a:cs typeface="Calibri" panose="020F0502020204030204"/>
            </a:endParaRPr>
          </a:p>
          <a:p>
            <a:endParaRPr lang="en-US" sz="2000" b="1" dirty="0">
              <a:latin typeface="Calibri Light"/>
              <a:cs typeface="Calibri Light"/>
            </a:endParaRPr>
          </a:p>
          <a:p>
            <a:r>
              <a:rPr lang="en-US" sz="2000" b="1" dirty="0">
                <a:latin typeface="Calibri Light"/>
              </a:rPr>
              <a:t>**Building Excellence projects generally more complex and  comprehensive </a:t>
            </a:r>
            <a:endParaRPr lang="en-US" sz="2000">
              <a:latin typeface="Calibri Light"/>
              <a:cs typeface="Calibri Light"/>
            </a:endParaRPr>
          </a:p>
        </p:txBody>
      </p:sp>
    </p:spTree>
    <p:extLst>
      <p:ext uri="{BB962C8B-B14F-4D97-AF65-F5344CB8AC3E}">
        <p14:creationId xmlns:p14="http://schemas.microsoft.com/office/powerpoint/2010/main" val="2276354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dirty="0">
                <a:solidFill>
                  <a:srgbClr val="FFFFFF"/>
                </a:solidFill>
              </a:rPr>
              <a:t> Outreach and Program/Project </a:t>
            </a:r>
            <a:r>
              <a:rPr lang="en-US" sz="3500">
                <a:solidFill>
                  <a:srgbClr val="FFFFFF"/>
                </a:solidFill>
              </a:rPr>
              <a:t>Assistance</a:t>
            </a:r>
            <a:endParaRPr lang="en-US" sz="3500" dirty="0">
              <a:solidFill>
                <a:srgbClr val="FFFFFF"/>
              </a:solidFill>
              <a:cs typeface="Calibri Light"/>
            </a:endParaRPr>
          </a:p>
        </p:txBody>
      </p:sp>
      <p:sp>
        <p:nvSpPr>
          <p:cNvPr id="3" name="Content Placeholder 2"/>
          <p:cNvSpPr>
            <a:spLocks noGrp="1"/>
          </p:cNvSpPr>
          <p:nvPr>
            <p:ph idx="1"/>
          </p:nvPr>
        </p:nvSpPr>
        <p:spPr>
          <a:xfrm>
            <a:off x="4259191" y="-129942"/>
            <a:ext cx="4535377" cy="7468627"/>
          </a:xfrm>
        </p:spPr>
        <p:txBody>
          <a:bodyPr anchor="ctr">
            <a:normAutofit/>
          </a:bodyPr>
          <a:lstStyle/>
          <a:p>
            <a:r>
              <a:rPr lang="en-US" sz="2400">
                <a:ea typeface="+mn-lt"/>
                <a:cs typeface="+mn-lt"/>
              </a:rPr>
              <a:t>Outreach through local </a:t>
            </a:r>
            <a:r>
              <a:rPr lang="en-US" sz="2400" dirty="0">
                <a:ea typeface="+mn-lt"/>
                <a:cs typeface="+mn-lt"/>
              </a:rPr>
              <a:t>organizations to target LMI residents and their landlords</a:t>
            </a:r>
            <a:endParaRPr lang="en-US" sz="2400" dirty="0">
              <a:cs typeface="Calibri"/>
            </a:endParaRPr>
          </a:p>
          <a:p>
            <a:endParaRPr lang="en-US" sz="2400" dirty="0">
              <a:ea typeface="+mn-lt"/>
              <a:cs typeface="+mn-lt"/>
            </a:endParaRPr>
          </a:p>
          <a:p>
            <a:r>
              <a:rPr lang="en-US" sz="2400" dirty="0">
                <a:ea typeface="+mn-lt"/>
                <a:cs typeface="+mn-lt"/>
              </a:rPr>
              <a:t>Assistance with understanding </a:t>
            </a:r>
            <a:r>
              <a:rPr lang="en-US" sz="2400">
                <a:ea typeface="+mn-lt"/>
                <a:cs typeface="+mn-lt"/>
              </a:rPr>
              <a:t>and accessing programs </a:t>
            </a:r>
            <a:endParaRPr lang="en-US" sz="2400">
              <a:cs typeface="Calibri"/>
            </a:endParaRPr>
          </a:p>
          <a:p>
            <a:endParaRPr lang="en-US" sz="2400" dirty="0"/>
          </a:p>
          <a:p>
            <a:r>
              <a:rPr lang="en-US" sz="2400" dirty="0"/>
              <a:t>Project management for busy homeowners and landlords</a:t>
            </a:r>
            <a:endParaRPr lang="en-US" sz="2400" dirty="0">
              <a:cs typeface="Calibri"/>
            </a:endParaRPr>
          </a:p>
          <a:p>
            <a:endParaRPr lang="en-US" sz="2400" dirty="0">
              <a:ea typeface="+mn-lt"/>
              <a:cs typeface="+mn-lt"/>
            </a:endParaRPr>
          </a:p>
          <a:p>
            <a:r>
              <a:rPr lang="en-US" sz="2400" dirty="0">
                <a:ea typeface="+mn-lt"/>
                <a:cs typeface="+mn-lt"/>
              </a:rPr>
              <a:t>Step-by-step assistance w/process</a:t>
            </a:r>
          </a:p>
          <a:p>
            <a:pPr marL="0" indent="0">
              <a:buNone/>
            </a:pPr>
            <a:endParaRPr lang="en-US" sz="1700">
              <a:ea typeface="+mn-lt"/>
              <a:cs typeface="+mn-lt"/>
            </a:endParaRPr>
          </a:p>
        </p:txBody>
      </p:sp>
    </p:spTree>
    <p:extLst>
      <p:ext uri="{BB962C8B-B14F-4D97-AF65-F5344CB8AC3E}">
        <p14:creationId xmlns:p14="http://schemas.microsoft.com/office/powerpoint/2010/main" val="2693411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dirty="0">
                <a:solidFill>
                  <a:srgbClr val="FFFFFF"/>
                </a:solidFill>
              </a:rPr>
              <a:t>Technical assistance</a:t>
            </a:r>
            <a:br>
              <a:rPr lang="en-US" sz="3500" dirty="0">
                <a:solidFill>
                  <a:srgbClr val="FFFFFF"/>
                </a:solidFill>
              </a:rPr>
            </a:br>
            <a:r>
              <a:rPr lang="en-US" sz="3500">
                <a:solidFill>
                  <a:srgbClr val="FFFFFF"/>
                </a:solidFill>
              </a:rPr>
              <a:t>and Other Support </a:t>
            </a:r>
            <a:endParaRPr lang="en-US" sz="3500">
              <a:solidFill>
                <a:srgbClr val="FFFFFF"/>
              </a:solidFill>
              <a:cs typeface="Calibri Light"/>
            </a:endParaRPr>
          </a:p>
        </p:txBody>
      </p:sp>
      <p:sp>
        <p:nvSpPr>
          <p:cNvPr id="3" name="Content Placeholder 2"/>
          <p:cNvSpPr>
            <a:spLocks noGrp="1"/>
          </p:cNvSpPr>
          <p:nvPr>
            <p:ph idx="1"/>
          </p:nvPr>
        </p:nvSpPr>
        <p:spPr>
          <a:xfrm>
            <a:off x="4396601" y="144877"/>
            <a:ext cx="4535377" cy="6656659"/>
          </a:xfrm>
        </p:spPr>
        <p:txBody>
          <a:bodyPr anchor="ctr">
            <a:normAutofit lnSpcReduction="10000"/>
          </a:bodyPr>
          <a:lstStyle/>
          <a:p>
            <a:endParaRPr lang="en-US" sz="2400" dirty="0">
              <a:ea typeface="+mn-lt"/>
              <a:cs typeface="+mn-lt"/>
            </a:endParaRPr>
          </a:p>
          <a:p>
            <a:r>
              <a:rPr lang="en-US" sz="2400">
                <a:ea typeface="+mn-lt"/>
                <a:cs typeface="+mn-lt"/>
              </a:rPr>
              <a:t>Identify potentially deeper </a:t>
            </a:r>
            <a:r>
              <a:rPr lang="en-US" sz="2400" dirty="0">
                <a:ea typeface="+mn-lt"/>
                <a:cs typeface="+mn-lt"/>
              </a:rPr>
              <a:t>scopes including non-Mass Save measures as well as Mass Save </a:t>
            </a:r>
            <a:r>
              <a:rPr lang="en-US" sz="2400">
                <a:ea typeface="+mn-lt"/>
                <a:cs typeface="+mn-lt"/>
              </a:rPr>
              <a:t>measures</a:t>
            </a:r>
            <a:endParaRPr lang="en-US">
              <a:cs typeface="Calibri"/>
            </a:endParaRPr>
          </a:p>
          <a:p>
            <a:pPr lvl="1"/>
            <a:r>
              <a:rPr lang="en-US" sz="2400" dirty="0">
                <a:ea typeface="+mn-lt"/>
                <a:cs typeface="+mn-lt"/>
              </a:rPr>
              <a:t>Potential decarbonization audit</a:t>
            </a:r>
          </a:p>
          <a:p>
            <a:pPr lvl="1"/>
            <a:endParaRPr lang="en-US" sz="2400" dirty="0">
              <a:ea typeface="+mn-lt"/>
              <a:cs typeface="+mn-lt"/>
            </a:endParaRPr>
          </a:p>
          <a:p>
            <a:r>
              <a:rPr lang="en-US" sz="2400" dirty="0">
                <a:ea typeface="+mn-lt"/>
                <a:cs typeface="+mn-lt"/>
              </a:rPr>
              <a:t>Help customers (</a:t>
            </a:r>
            <a:r>
              <a:rPr lang="en-US" sz="2400" dirty="0" err="1">
                <a:ea typeface="+mn-lt"/>
                <a:cs typeface="+mn-lt"/>
              </a:rPr>
              <a:t>eg</a:t>
            </a:r>
            <a:r>
              <a:rPr lang="en-US" sz="2400" dirty="0">
                <a:ea typeface="+mn-lt"/>
                <a:cs typeface="+mn-lt"/>
              </a:rPr>
              <a:t> landlords) going beyond Mass Save evaluate bids &amp; provide price transparency</a:t>
            </a:r>
          </a:p>
          <a:p>
            <a:endParaRPr lang="en-US" sz="2400" dirty="0">
              <a:ea typeface="+mn-lt"/>
              <a:cs typeface="+mn-lt"/>
            </a:endParaRPr>
          </a:p>
          <a:p>
            <a:r>
              <a:rPr lang="en-US" sz="2400" dirty="0">
                <a:ea typeface="+mn-lt"/>
                <a:cs typeface="+mn-lt"/>
              </a:rPr>
              <a:t>Simplified/proxy method for income qualification</a:t>
            </a:r>
          </a:p>
          <a:p>
            <a:endParaRPr lang="en-US" sz="2400" dirty="0">
              <a:ea typeface="+mn-lt"/>
              <a:cs typeface="+mn-lt"/>
            </a:endParaRPr>
          </a:p>
          <a:p>
            <a:r>
              <a:rPr lang="en-US" sz="2400" dirty="0">
                <a:ea typeface="+mn-lt"/>
                <a:cs typeface="+mn-lt"/>
              </a:rPr>
              <a:t>End to end program support in </a:t>
            </a:r>
            <a:r>
              <a:rPr lang="en-US" sz="2400">
                <a:ea typeface="+mn-lt"/>
                <a:cs typeface="+mn-lt"/>
              </a:rPr>
              <a:t>Spanish</a:t>
            </a:r>
            <a:endParaRPr lang="en-US" sz="2400">
              <a:cs typeface="Calibri"/>
            </a:endParaRPr>
          </a:p>
          <a:p>
            <a:pPr marL="685800" lvl="1" indent="-342900"/>
            <a:r>
              <a:rPr lang="en-US" sz="2400" dirty="0">
                <a:ea typeface="+mn-lt"/>
                <a:cs typeface="+mn-lt"/>
              </a:rPr>
              <a:t>Including bilingual staff</a:t>
            </a:r>
          </a:p>
          <a:p>
            <a:pPr lvl="1"/>
            <a:endParaRPr lang="en-US" sz="2400">
              <a:ea typeface="+mn-lt"/>
              <a:cs typeface="+mn-lt"/>
            </a:endParaRPr>
          </a:p>
        </p:txBody>
      </p:sp>
    </p:spTree>
    <p:extLst>
      <p:ext uri="{BB962C8B-B14F-4D97-AF65-F5344CB8AC3E}">
        <p14:creationId xmlns:p14="http://schemas.microsoft.com/office/powerpoint/2010/main" val="3286750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fontScale="90000"/>
          </a:bodyPr>
          <a:lstStyle/>
          <a:p>
            <a:pPr algn="r"/>
            <a:r>
              <a:rPr lang="en-US" sz="3500" dirty="0">
                <a:solidFill>
                  <a:srgbClr val="FFFFFF"/>
                </a:solidFill>
              </a:rPr>
              <a:t>Funding for Barrier Mitigation (repairs &amp; upgrades) to enable Mass Save or other energy efficiency </a:t>
            </a:r>
            <a:endParaRPr lang="en-US" sz="3500" dirty="0"/>
          </a:p>
        </p:txBody>
      </p:sp>
      <p:sp>
        <p:nvSpPr>
          <p:cNvPr id="3" name="Content Placeholder 2"/>
          <p:cNvSpPr>
            <a:spLocks noGrp="1"/>
          </p:cNvSpPr>
          <p:nvPr>
            <p:ph idx="1"/>
          </p:nvPr>
        </p:nvSpPr>
        <p:spPr>
          <a:xfrm>
            <a:off x="4365142" y="236617"/>
            <a:ext cx="4535377" cy="6629213"/>
          </a:xfrm>
        </p:spPr>
        <p:txBody>
          <a:bodyPr vert="horz" lIns="91440" tIns="45720" rIns="91440" bIns="45720" rtlCol="0" anchor="t">
            <a:noAutofit/>
          </a:bodyPr>
          <a:lstStyle/>
          <a:p>
            <a:pPr>
              <a:buFont typeface="Arial"/>
              <a:buChar char="•"/>
            </a:pPr>
            <a:endParaRPr lang="en-US" sz="2400" dirty="0">
              <a:ea typeface="+mn-lt"/>
              <a:cs typeface="+mn-lt"/>
            </a:endParaRPr>
          </a:p>
          <a:p>
            <a:pPr>
              <a:buFont typeface="Arial"/>
              <a:buChar char="•"/>
            </a:pPr>
            <a:r>
              <a:rPr lang="en-US" sz="2400">
                <a:ea typeface="+mn-lt"/>
                <a:cs typeface="+mn-lt"/>
              </a:rPr>
              <a:t>Expand access to EE  for those left behind in current programs</a:t>
            </a:r>
            <a:endParaRPr lang="en-US">
              <a:cs typeface="Calibri"/>
            </a:endParaRPr>
          </a:p>
          <a:p>
            <a:pPr>
              <a:buFont typeface="Arial"/>
              <a:buChar char="•"/>
            </a:pPr>
            <a:endParaRPr lang="en-US" sz="2400" dirty="0">
              <a:ea typeface="+mn-lt"/>
              <a:cs typeface="+mn-lt"/>
            </a:endParaRPr>
          </a:p>
          <a:p>
            <a:pPr>
              <a:buFont typeface="Arial"/>
              <a:buChar char="•"/>
            </a:pPr>
            <a:r>
              <a:rPr lang="en-US" sz="2400" dirty="0">
                <a:ea typeface="+mn-lt"/>
                <a:cs typeface="+mn-lt"/>
              </a:rPr>
              <a:t>Examples:  </a:t>
            </a:r>
          </a:p>
          <a:p>
            <a:pPr marL="800100" lvl="1" indent="-285750">
              <a:buFont typeface="Arial"/>
              <a:buChar char="•"/>
            </a:pPr>
            <a:r>
              <a:rPr lang="en-US" sz="2400" dirty="0">
                <a:ea typeface="+mn-lt"/>
                <a:cs typeface="+mn-lt"/>
              </a:rPr>
              <a:t>knob &amp; tube remediation to enable insulation</a:t>
            </a:r>
          </a:p>
          <a:p>
            <a:pPr marL="800100" lvl="1" indent="-285750">
              <a:buFont typeface="Arial"/>
              <a:buChar char="•"/>
            </a:pPr>
            <a:r>
              <a:rPr lang="en-US" sz="2400" dirty="0">
                <a:ea typeface="+mn-lt"/>
                <a:cs typeface="+mn-lt"/>
              </a:rPr>
              <a:t>asbestos removal to enable HVAC replacement</a:t>
            </a:r>
          </a:p>
          <a:p>
            <a:pPr marL="800100" lvl="1" indent="-285750">
              <a:buFont typeface="Arial"/>
              <a:buChar char="•"/>
            </a:pPr>
            <a:r>
              <a:rPr lang="en-US" sz="2400" dirty="0">
                <a:ea typeface="+mn-lt"/>
                <a:cs typeface="+mn-lt"/>
              </a:rPr>
              <a:t>roof repair to enable insulation</a:t>
            </a:r>
            <a:endParaRPr lang="en-US" dirty="0">
              <a:ea typeface="+mn-lt"/>
              <a:cs typeface="+mn-lt"/>
            </a:endParaRPr>
          </a:p>
          <a:p>
            <a:pPr marL="800100" lvl="1" indent="-285750">
              <a:buFont typeface="Arial"/>
              <a:buChar char="•"/>
            </a:pPr>
            <a:r>
              <a:rPr lang="en-US" sz="2400" dirty="0">
                <a:ea typeface="+mn-lt"/>
                <a:cs typeface="+mn-lt"/>
              </a:rPr>
              <a:t>upgrade electrical panels to enable heat pump installation</a:t>
            </a:r>
            <a:endParaRPr lang="en-US" dirty="0">
              <a:ea typeface="+mn-lt"/>
              <a:cs typeface="+mn-lt"/>
            </a:endParaRPr>
          </a:p>
          <a:p>
            <a:pPr marL="800100" lvl="1" indent="-285750">
              <a:buFont typeface="Arial"/>
              <a:buChar char="•"/>
            </a:pPr>
            <a:r>
              <a:rPr lang="en-US" sz="2400" dirty="0">
                <a:ea typeface="+mn-lt"/>
                <a:cs typeface="+mn-lt"/>
              </a:rPr>
              <a:t>Tax liens, water liens, other code violations (in certain circumstances)</a:t>
            </a:r>
            <a:endParaRPr lang="en-US" dirty="0">
              <a:cs typeface="Calibri"/>
            </a:endParaRPr>
          </a:p>
          <a:p>
            <a:endParaRPr lang="en-US" sz="1400">
              <a:cs typeface="Calibri" panose="020F0502020204030204"/>
            </a:endParaRPr>
          </a:p>
        </p:txBody>
      </p:sp>
    </p:spTree>
    <p:extLst>
      <p:ext uri="{BB962C8B-B14F-4D97-AF65-F5344CB8AC3E}">
        <p14:creationId xmlns:p14="http://schemas.microsoft.com/office/powerpoint/2010/main" val="3905699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E5B1B55FDC6F46992CBD8D384DCF63" ma:contentTypeVersion="12" ma:contentTypeDescription="Create a new document." ma:contentTypeScope="" ma:versionID="7200a18501a48d4b3ca9762442a64a33">
  <xsd:schema xmlns:xsd="http://www.w3.org/2001/XMLSchema" xmlns:xs="http://www.w3.org/2001/XMLSchema" xmlns:p="http://schemas.microsoft.com/office/2006/metadata/properties" xmlns:ns2="79499340-b9cf-4458-9368-33036c1b4dc9" xmlns:ns3="a2187807-d16b-4f26-8c23-1ecdc31f3e2b" targetNamespace="http://schemas.microsoft.com/office/2006/metadata/properties" ma:root="true" ma:fieldsID="e59dc42558bb91799c2fb9ac8203b5e9" ns2:_="" ns3:_="">
    <xsd:import namespace="79499340-b9cf-4458-9368-33036c1b4dc9"/>
    <xsd:import namespace="a2187807-d16b-4f26-8c23-1ecdc31f3e2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SubmittedtoDatabase_x003f_" minOccurs="0"/>
                <xsd:element ref="ns2:SubmittedtoDatabas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499340-b9cf-4458-9368-33036c1b4d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SubmittedtoDatabase_x003f_" ma:index="18" nillable="true" ma:displayName="Submitted to Database?" ma:default="1" ma:format="Dropdown" ma:internalName="SubmittedtoDatabase_x003f_">
      <xsd:simpleType>
        <xsd:restriction base="dms:Boolean"/>
      </xsd:simpleType>
    </xsd:element>
    <xsd:element name="SubmittedtoDatabase" ma:index="19" nillable="true" ma:displayName="Submitted to Database" ma:default="1" ma:format="Dropdown" ma:internalName="SubmittedtoDataba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2187807-d16b-4f26-8c23-1ecdc31f3e2b"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ubmittedtoDatabase_x003f_ xmlns="79499340-b9cf-4458-9368-33036c1b4dc9">true</SubmittedtoDatabase_x003f_>
    <SubmittedtoDatabase xmlns="79499340-b9cf-4458-9368-33036c1b4dc9">true</SubmittedtoDatabase>
    <SharedWithUsers xmlns="a2187807-d16b-4f26-8c23-1ecdc31f3e2b">
      <UserInfo>
        <DisplayName/>
        <AccountId xsi:nil="true"/>
        <AccountType/>
      </UserInfo>
    </SharedWithUsers>
  </documentManagement>
</p:properties>
</file>

<file path=customXml/itemProps1.xml><?xml version="1.0" encoding="utf-8"?>
<ds:datastoreItem xmlns:ds="http://schemas.openxmlformats.org/officeDocument/2006/customXml" ds:itemID="{49D51A00-A4BC-4DD0-A2A6-0312BE3DE19F}"/>
</file>

<file path=customXml/itemProps2.xml><?xml version="1.0" encoding="utf-8"?>
<ds:datastoreItem xmlns:ds="http://schemas.openxmlformats.org/officeDocument/2006/customXml" ds:itemID="{28E2D09F-7715-476A-90FF-D86B18F389C4}">
  <ds:schemaRefs>
    <ds:schemaRef ds:uri="http://schemas.microsoft.com/sharepoint/v3/contenttype/forms"/>
  </ds:schemaRefs>
</ds:datastoreItem>
</file>

<file path=customXml/itemProps3.xml><?xml version="1.0" encoding="utf-8"?>
<ds:datastoreItem xmlns:ds="http://schemas.openxmlformats.org/officeDocument/2006/customXml" ds:itemID="{16E1245D-7931-4377-A3EF-05DAF05E607B}">
  <ds:schemaRefs>
    <ds:schemaRef ds:uri="7dc7d291-6b73-4a4c-bd31-e628dca7e683"/>
    <ds:schemaRef ds:uri="b495986e-e4dc-4f6f-9bf5-56635400573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(4:3)</PresentationFormat>
  <Slides>16</Slides>
  <Notes>14</Notes>
  <HiddenSlides>0</HiddenSlide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Office Theme</vt:lpstr>
      <vt:lpstr>1_office theme</vt:lpstr>
      <vt:lpstr>Merrimack Valley Renewal Fund  Advisory Committee __________________________  July 7, 2021</vt:lpstr>
      <vt:lpstr>Agenda</vt:lpstr>
      <vt:lpstr>Updates</vt:lpstr>
      <vt:lpstr>Low and Moderate Income (LMI) Program Goals</vt:lpstr>
      <vt:lpstr> LMI  Program: Overview of Preliminary  Design Elements</vt:lpstr>
      <vt:lpstr>Building Excellence Grant Program vs. LMI Program </vt:lpstr>
      <vt:lpstr> Outreach and Program/Project Assistance</vt:lpstr>
      <vt:lpstr>Technical assistance and Other Support </vt:lpstr>
      <vt:lpstr>Funding for Barrier Mitigation (repairs &amp; upgrades) to enable Mass Save or other energy efficiency </vt:lpstr>
      <vt:lpstr>Incentives </vt:lpstr>
      <vt:lpstr>Financing</vt:lpstr>
      <vt:lpstr>Local Contractors</vt:lpstr>
      <vt:lpstr>Next Steps on LMI Program</vt:lpstr>
      <vt:lpstr>   Community Outreach   </vt:lpstr>
      <vt:lpstr>   Community Outreach   </vt:lpstr>
      <vt:lpstr>Proposed Summer  Meeting Schedule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McCarey, Maggie (ENE)</dc:creator>
  <cp:revision>976</cp:revision>
  <dcterms:created xsi:type="dcterms:W3CDTF">2021-05-10T21:58:00Z</dcterms:created>
  <dcterms:modified xsi:type="dcterms:W3CDTF">2021-10-29T01:20:44Z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0x010100CCE5B1B55FDC6F46992CBD8D384DCF63</vt:lpwstr>
  </property>
  <property fmtid="{D5CDD505-2E9C-101B-9397-08002B2CF9AE}" pid="3" name="Order">
    <vt:r8>37900</vt:r8>
  </property>
  <property fmtid="{D5CDD505-2E9C-101B-9397-08002B2CF9AE}" pid="4" name="_ExtendedDescription">
    <vt:lpwstr/>
  </property>
  <property fmtid="{D5CDD505-2E9C-101B-9397-08002B2CF9AE}" pid="5" name="TriggerFlowInfo">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ies>
</file>