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4"/>
  </p:sldMasterIdLst>
  <p:notesMasterIdLst>
    <p:notesMasterId r:id="rId13"/>
  </p:notesMasterIdLst>
  <p:sldIdLst>
    <p:sldId id="291" r:id="rId5"/>
    <p:sldId id="300" r:id="rId6"/>
    <p:sldId id="328" r:id="rId7"/>
    <p:sldId id="329" r:id="rId8"/>
    <p:sldId id="327" r:id="rId9"/>
    <p:sldId id="324" r:id="rId10"/>
    <p:sldId id="320" r:id="rId11"/>
    <p:sldId id="32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hony, Elizabeth (AGO)" initials="ME(" lastIdx="3" clrIdx="0"/>
  <p:cmAuthor id="2" name="Morales, Danilo (ENE)" initials="MD(" lastIdx="1" clrIdx="1">
    <p:extLst>
      <p:ext uri="{19B8F6BF-5375-455C-9EA6-DF929625EA0E}">
        <p15:presenceInfo xmlns:p15="http://schemas.microsoft.com/office/powerpoint/2012/main" userId="S::Danilo.Morales@mass.gov::869de6f2-7a5a-4577-af8d-dd79cb1e12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CFDE64-7A35-4A6F-BE3E-8DA646A8E4E5}" v="2" dt="2022-06-23T18:28:01.7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les, Danilo (ENE)" userId="869de6f2-7a5a-4577-af8d-dd79cb1e1235" providerId="ADAL" clId="{C6CFDE64-7A35-4A6F-BE3E-8DA646A8E4E5}"/>
    <pc:docChg chg="addSld delSld modSld">
      <pc:chgData name="Morales, Danilo (ENE)" userId="869de6f2-7a5a-4577-af8d-dd79cb1e1235" providerId="ADAL" clId="{C6CFDE64-7A35-4A6F-BE3E-8DA646A8E4E5}" dt="2022-06-23T19:01:59.447" v="3" actId="2696"/>
      <pc:docMkLst>
        <pc:docMk/>
      </pc:docMkLst>
      <pc:sldChg chg="add del">
        <pc:chgData name="Morales, Danilo (ENE)" userId="869de6f2-7a5a-4577-af8d-dd79cb1e1235" providerId="ADAL" clId="{C6CFDE64-7A35-4A6F-BE3E-8DA646A8E4E5}" dt="2022-06-23T18:28:01.795" v="2"/>
        <pc:sldMkLst>
          <pc:docMk/>
          <pc:sldMk cId="1421787458" sldId="329"/>
        </pc:sldMkLst>
      </pc:sldChg>
      <pc:sldChg chg="add del">
        <pc:chgData name="Morales, Danilo (ENE)" userId="869de6f2-7a5a-4577-af8d-dd79cb1e1235" providerId="ADAL" clId="{C6CFDE64-7A35-4A6F-BE3E-8DA646A8E4E5}" dt="2022-06-23T19:01:59.447" v="3" actId="2696"/>
        <pc:sldMkLst>
          <pc:docMk/>
          <pc:sldMk cId="3253888911" sldId="33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11D52-2DE0-7344-AB3C-B1C5C6E3E646}" type="datetimeFigureOut">
              <a:rPr lang="en-US" smtClean="0"/>
              <a:t>6/23/2022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E6348-D3D5-9F4D-8176-9A7A90A4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53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Updates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Staffing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Disbursements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Merrimack Valley – posting all materials and slides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Building Excellence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Winn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Grant applications to date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Municipal Project Updates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Andover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North Andover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/>
              <a:t>Lawrence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Small Business Program</a:t>
            </a:r>
            <a:endParaRPr lang="en-US"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Font typeface="Arial"/>
              <a:buChar char="•"/>
            </a:pPr>
            <a:r>
              <a:rPr lang="en-US"/>
              <a:t>Geothermal 101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50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681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8361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0811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239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r>
              <a:rPr lang="en-US"/>
              <a:t>Lighthouse: barrier mitigation (includes asbestos removal, K&amp;T, old windows, doors, window sill and siding removal, tank removal, new roof at one of the buildings?</a:t>
            </a:r>
          </a:p>
          <a:p>
            <a:r>
              <a:rPr lang="en-US"/>
              <a:t>Knob and Tube Wiring, Asbestos Pipe Insulation,asbestos siding, oil tank, radiatorand boiler, window, door and siding removal; rotted sill repair at Bell House. Boiler and baseboard, window, door, roof and siding removal at Lighthouse.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3E6348-D3D5-9F4D-8176-9A7A90A44D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1876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92F5-DC89-430E-94FC-0129DFCB1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BEC5E-7FA2-4B2C-A52A-1811B3846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A08DA-DDA1-4674-8DA0-752443FE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A61D-8488-42D8-97DE-49DDB3832650}" type="datetime1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C915C-7870-4A74-B77A-F3A547BB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53B4-517A-4DB8-9F10-3B7024351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1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259B9-B225-40C8-BF91-6F2CFBEBF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BB8FC-76A8-4FCD-AA3A-C54FEDABD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A552F-2523-4B0F-AE2E-01FB22E5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130-B009-4F38-92A0-23E01C10E7F9}" type="datetime1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02A08-582E-4B4C-87DA-01F98CCA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4A73-4159-451C-BB47-59BC140C9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8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AC720-4356-48A4-9343-319785CA5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0D510-373F-4127-B2D1-9220DAA8C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05D91-D906-4BC8-9F07-EB675EE5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F3D45-B259-4A75-9AB2-791767E18CB9}" type="datetime1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21721-84F1-4A4C-9313-3EB840A7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B1EEE-A656-4B60-B299-5FF99FF2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6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7E538-3F09-4C3B-880F-BEE85892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93BC-D278-4039-ACA9-031942E63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A542E-FD75-4927-B692-C0351DB8B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9ED-8C32-4CC0-A5FD-BAB6B3C25897}" type="datetime1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14AC6-B860-4AD2-8F5C-08139E293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AE3AC-F2B1-4385-A0E0-A410B668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0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0B1C6-FDC6-4E1E-A6EB-ADE31004B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45911-FF49-446B-B988-A7479C5AD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129D6-90BD-45E6-8288-58126EE8A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578F8-978A-4703-A16A-B1348D0047D6}" type="datetime1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E6B69-A064-40A6-B1C8-A8062CE2E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55C4-DD93-4E26-94BF-497BC81C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1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F1615-E32D-4C53-9EAA-81DABEF11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6235E-DB99-44B7-B49B-D699FE910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ABDF8-727D-4DB8-A370-43733DDC9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E8B55-41C5-4F11-93FF-33E0F455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3153-C381-4BD0-B812-29B206DC573A}" type="datetime1">
              <a:rPr lang="en-US" smtClean="0"/>
              <a:t>6/23/2022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C3D00-F097-4FBB-B5B1-67C3A4837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9B61B-940D-4A07-B2B3-6000DCC6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F93D2-15DA-482E-BFB4-B9DBD238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137D1-6B63-47C5-86C9-134F0FF69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44062-88C0-4A87-A28C-533770BB7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82982-25AD-46D7-911D-FC0305AB9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BA84D-2141-4854-BC20-538F2FBEA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9AE6B-F06C-4213-BB92-D7F75388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1BDE-B92D-4045-99A5-FC2DBD0400B0}" type="datetime1">
              <a:rPr lang="en-US" smtClean="0"/>
              <a:t>6/23/2022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ADCC5-A9A0-460C-AF09-F3C0F1758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672FE1-DBEA-4223-8965-F02420A1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5130-769C-46E4-8191-22E5C585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A7347-47E7-4EF5-B64B-08D85209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5BA12-DF93-4718-A635-40341010B016}" type="datetime1">
              <a:rPr lang="en-US" smtClean="0"/>
              <a:t>6/23/2022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BE6D2-2BC1-4674-BC1D-563D24279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465E5-9829-41D1-861F-C948C06B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2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CDDA83-BF32-4266-9164-675B6316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5CFC-5389-464D-9473-925C2D5C2E8F}" type="datetime1">
              <a:rPr lang="en-US" smtClean="0"/>
              <a:t>6/23/2022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FB11E-96FC-4506-A702-24865D47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D88E2-FEA5-4CC4-B249-9B22EE8E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0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FA54A-DB31-4385-BBB4-7D7D4C74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D1D1-4B33-49D1-8F8E-77C40444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CFC4C-8A34-45E4-843A-20048598B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CE31E-FA5A-4A80-86A9-AB4EE7028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15F1-9B66-4531-B0C6-FA8F7C0AB256}" type="datetime1">
              <a:rPr lang="en-US" smtClean="0"/>
              <a:t>6/23/2022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A015-EE28-48B2-828B-594EDBC3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7504BB-6018-4647-BF3E-64CA1289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78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739AD-19D7-4037-BBE1-9D048B2C3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9C71F-A8DA-4D0E-BFD9-82D35985D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E8649-9C19-4C14-AB4B-D4D699760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264DC-61FC-4B65-9100-DFD27602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00C22-E3C4-496F-86D2-224BCA14D362}" type="datetime1">
              <a:rPr lang="en-US" smtClean="0"/>
              <a:t>6/23/2022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97F53-6CEC-4593-8DE1-9CD2EF3D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79122-FB51-4317-8D3E-0F175EB2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0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42E3C-8650-4A15-83F6-C146DCBD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B1B4F-DAFD-47F4-B9C2-BB2D69B22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80776-3D01-43E4-B1F6-38148814C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D9491-2697-46A5-A09D-63561AF91130}" type="datetime1">
              <a:rPr lang="en-US" smtClean="0"/>
              <a:t>6/23/2022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6D7D0-4E65-4F99-AF1F-5DBA81F2E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80569-CAA4-42CB-97C2-D5371E1DC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0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cec.com/workforce-equity-programs" TargetMode="External"/><Relationship Id="rId7" Type="http://schemas.openxmlformats.org/officeDocument/2006/relationships/hyperlink" Target="https://greenjobsacademy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sc.org/boston/our-work/economic-opportunity/financial-stability/green-jobs/" TargetMode="External"/><Relationship Id="rId5" Type="http://schemas.openxmlformats.org/officeDocument/2006/relationships/hyperlink" Target="https://www.masssave.com/learn/residential/clean-energy-pathways" TargetMode="External"/><Relationship Id="rId4" Type="http://schemas.openxmlformats.org/officeDocument/2006/relationships/hyperlink" Target="https://www.masscec.com/clean-energy-internship-progra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E485B2-8E58-422D-9E62-688957F4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defTabSz="914400"/>
            <a: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  <a:t>Merrimack Valley Renewal Fund </a:t>
            </a:r>
            <a:b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  <a:t>Advisory Committee</a:t>
            </a:r>
            <a:b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  <a:t>_____________________</a:t>
            </a:r>
            <a:b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br>
              <a:rPr lang="en-US" sz="4400" dirty="0">
                <a:solidFill>
                  <a:srgbClr val="FFFFFF"/>
                </a:solidFill>
                <a:latin typeface="Georgia" panose="02040502050405020303" pitchFamily="18" charset="0"/>
              </a:rPr>
            </a:br>
            <a:r>
              <a:rPr lang="en-US" sz="2000" dirty="0">
                <a:solidFill>
                  <a:srgbClr val="FFFFFF"/>
                </a:solidFill>
                <a:latin typeface="Georgia" panose="02040502050405020303" pitchFamily="18" charset="0"/>
              </a:rPr>
              <a:t>June 2, 2022</a:t>
            </a:r>
            <a:endParaRPr lang="en-US" sz="4200" kern="1200" dirty="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E48B6A-1DF0-4EEB-B480-5C981F0927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778" t="26199" r="2111" b="39919"/>
          <a:stretch/>
        </p:blipFill>
        <p:spPr>
          <a:xfrm>
            <a:off x="1633968" y="4615280"/>
            <a:ext cx="2165872" cy="205253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FB7DE00-01B0-443B-8D02-A1BEAF4E8935}"/>
              </a:ext>
            </a:extLst>
          </p:cNvPr>
          <p:cNvSpPr/>
          <p:nvPr/>
        </p:nvSpPr>
        <p:spPr>
          <a:xfrm>
            <a:off x="3423920" y="6532880"/>
            <a:ext cx="833120" cy="325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7E3FC6D-908F-4607-BD6A-1549AB1015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556" t="44568" r="4554" b="37456"/>
          <a:stretch/>
        </p:blipFill>
        <p:spPr>
          <a:xfrm>
            <a:off x="4953365" y="5025755"/>
            <a:ext cx="2178955" cy="123158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CCD9B7-15C5-4405-A82D-ABFC30ED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89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134FB-DBCE-4135-8ECB-DC95CA42C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FF"/>
                </a:solidFill>
              </a:rPr>
              <a:t>Agenda</a:t>
            </a:r>
            <a:endParaRPr lang="en-US" sz="3600" b="1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E5C44E-97BE-4A4A-8984-E7878B9D1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885278"/>
            <a:ext cx="8423568" cy="4830481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endParaRPr lang="en-US" sz="3600" dirty="0">
              <a:latin typeface="Georgia" panose="02040502050405020303" pitchFamily="18" charset="0"/>
              <a:cs typeface="Calibri" panose="020F0502020204030204"/>
            </a:endParaRPr>
          </a:p>
          <a:p>
            <a:endParaRPr lang="en-US" sz="3600" dirty="0">
              <a:latin typeface="Georgia" panose="02040502050405020303" pitchFamily="18" charset="0"/>
            </a:endParaRPr>
          </a:p>
          <a:p>
            <a:endParaRPr lang="en-US" sz="3600" dirty="0">
              <a:latin typeface="Georgia" panose="02040502050405020303" pitchFamily="18" charset="0"/>
              <a:ea typeface="+mn-lt"/>
              <a:cs typeface="+mn-lt"/>
            </a:endParaRPr>
          </a:p>
          <a:p>
            <a:endParaRPr lang="en-US" sz="3600" dirty="0">
              <a:latin typeface="Georgia" panose="02040502050405020303" pitchFamily="18" charset="0"/>
              <a:ea typeface="+mn-lt"/>
              <a:cs typeface="+mn-lt"/>
            </a:endParaRPr>
          </a:p>
          <a:p>
            <a:pPr marL="0" indent="0">
              <a:buNone/>
            </a:pPr>
            <a:endParaRPr lang="en-US" sz="3200" dirty="0">
              <a:latin typeface="Georgia" panose="02040502050405020303" pitchFamily="18" charset="0"/>
              <a:ea typeface="+mn-lt"/>
              <a:cs typeface="+mn-lt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Programs Updates</a:t>
            </a:r>
          </a:p>
          <a:p>
            <a:pPr marL="685800" lvl="1" indent="-34290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sz="23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LMI Program Updates – Procurements </a:t>
            </a:r>
          </a:p>
          <a:p>
            <a:pPr marL="6858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23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Municipal Grants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Workforce </a:t>
            </a:r>
          </a:p>
          <a:p>
            <a:pPr marL="1085850" lvl="2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3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Existing Programs </a:t>
            </a:r>
          </a:p>
          <a:p>
            <a:pPr marL="1085850" lvl="2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3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 Potentials Ideas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Advisory Committee Members Update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Next Meeting </a:t>
            </a:r>
          </a:p>
          <a:p>
            <a:pPr marL="0" indent="0">
              <a:buNone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endParaRPr lang="en-US" dirty="0">
              <a:latin typeface="Georgia" panose="02040502050405020303" pitchFamily="18" charset="0"/>
              <a:cs typeface="Calibri"/>
            </a:endParaRPr>
          </a:p>
          <a:p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 marL="0" indent="0">
              <a:buNone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endParaRPr lang="en-US" sz="3200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769CAD-A976-42E7-99F6-0D7442A82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8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cs typeface="Calibri Light"/>
              </a:rPr>
              <a:t>LMI Program Update: Procurement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474" y="1623325"/>
            <a:ext cx="8341876" cy="479639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000" b="1" dirty="0">
                <a:solidFill>
                  <a:srgbClr val="000000"/>
                </a:solidFill>
                <a:latin typeface="Georgia"/>
              </a:rPr>
              <a:t>Aiming for late June Procurement Release</a:t>
            </a:r>
          </a:p>
          <a:p>
            <a:r>
              <a:rPr lang="en-US" sz="3000" b="1" dirty="0">
                <a:solidFill>
                  <a:srgbClr val="000000"/>
                </a:solidFill>
                <a:latin typeface="Georgia"/>
                <a:cs typeface="Calibri" panose="020F0502020204030204"/>
              </a:rPr>
              <a:t>Outreach Strategy:</a:t>
            </a:r>
          </a:p>
          <a:p>
            <a:pPr lvl="1"/>
            <a:r>
              <a:rPr lang="en-US" sz="2700" dirty="0">
                <a:solidFill>
                  <a:srgbClr val="000000"/>
                </a:solidFill>
                <a:latin typeface="Georgia"/>
                <a:cs typeface="Calibri" panose="020F0502020204030204"/>
              </a:rPr>
              <a:t>Two-page summary English and Spanish for outreach</a:t>
            </a:r>
          </a:p>
          <a:p>
            <a:pPr lvl="1"/>
            <a:r>
              <a:rPr lang="en-US" sz="2700" dirty="0">
                <a:solidFill>
                  <a:srgbClr val="000000"/>
                </a:solidFill>
                <a:latin typeface="Georgia"/>
                <a:cs typeface="Calibri" panose="020F0502020204030204"/>
              </a:rPr>
              <a:t>In-person bidder's conference located in Lawrence in July</a:t>
            </a:r>
          </a:p>
          <a:p>
            <a:pPr lvl="1"/>
            <a:r>
              <a:rPr lang="en-US" sz="2700" dirty="0">
                <a:solidFill>
                  <a:srgbClr val="000000"/>
                </a:solidFill>
                <a:latin typeface="Georgia"/>
                <a:cs typeface="Calibri" panose="020F0502020204030204"/>
              </a:rPr>
              <a:t>Advertise opportunity in Eagle Tribune, city/town outreach, Merrimack Valley Partnership, DOER Merrimack Valley stakeholder list</a:t>
            </a:r>
          </a:p>
          <a:p>
            <a:pPr lvl="1"/>
            <a:r>
              <a:rPr lang="en-US" sz="2700" dirty="0">
                <a:solidFill>
                  <a:srgbClr val="000000"/>
                </a:solidFill>
                <a:latin typeface="Georgia"/>
                <a:cs typeface="Calibri" panose="020F0502020204030204"/>
              </a:rPr>
              <a:t>What other ways do residents and community groups hear about business opportunities? </a:t>
            </a:r>
          </a:p>
          <a:p>
            <a:pPr lvl="1"/>
            <a:endParaRPr lang="en-US" sz="2700" dirty="0">
              <a:solidFill>
                <a:srgbClr val="000000"/>
              </a:solidFill>
              <a:latin typeface="Georgia"/>
              <a:cs typeface="Calibri" panose="020F0502020204030204"/>
            </a:endParaRPr>
          </a:p>
          <a:p>
            <a:pPr lvl="1"/>
            <a:endParaRPr lang="en-US" sz="2700" dirty="0">
              <a:solidFill>
                <a:srgbClr val="000000"/>
              </a:solidFill>
              <a:latin typeface="Georgia"/>
              <a:cs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EB89B8-2427-4905-BEE2-343117E0B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746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cs typeface="Calibri Light"/>
              </a:rPr>
              <a:t>Municipal Grants Update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900" b="1" dirty="0">
                <a:solidFill>
                  <a:srgbClr val="000000"/>
                </a:solidFill>
                <a:latin typeface="Georgia"/>
              </a:rPr>
              <a:t>Preliminary Awards made for Andover and North Andover</a:t>
            </a:r>
            <a:endParaRPr lang="en-US" sz="2900" dirty="0">
              <a:solidFill>
                <a:srgbClr val="000000"/>
              </a:solidFill>
              <a:latin typeface="Calibri" panose="020F0502020204030204"/>
              <a:cs typeface="Calibri" panose="020F0502020204030204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700" b="1" dirty="0">
                <a:solidFill>
                  <a:srgbClr val="000000"/>
                </a:solidFill>
                <a:latin typeface="Georgia"/>
                <a:cs typeface="Calibri" panose="020F0502020204030204"/>
              </a:rPr>
              <a:t>Town of North Andover</a:t>
            </a:r>
            <a:r>
              <a:rPr lang="en-US" sz="2700" dirty="0">
                <a:solidFill>
                  <a:srgbClr val="000000"/>
                </a:solidFill>
                <a:latin typeface="Georgia"/>
                <a:cs typeface="Calibri" panose="020F0502020204030204"/>
              </a:rPr>
              <a:t>: 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/>
              </a:rPr>
              <a:t>Through the </a:t>
            </a: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MVRF Municipal Clean Energy initiative in the amount of $20,000 to conduct an analysis of municipal and school buildings that will present </a:t>
            </a:r>
            <a:r>
              <a:rPr lang="en-US" sz="2700" b="0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options for potential energy infrastructure-related projects.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700" b="1" dirty="0">
                <a:solidFill>
                  <a:srgbClr val="000000"/>
                </a:solidFill>
                <a:latin typeface="Georgia"/>
                <a:cs typeface="Calibri" panose="020F0502020204030204"/>
              </a:rPr>
              <a:t>Town of Andover: </a:t>
            </a:r>
            <a:r>
              <a:rPr lang="en-US" sz="2700" dirty="0">
                <a:solidFill>
                  <a:srgbClr val="201F1E"/>
                </a:solidFill>
                <a:latin typeface="Georgia"/>
                <a:cs typeface="Calibri" panose="020F0502020204030204"/>
              </a:rPr>
              <a:t>D</a:t>
            </a:r>
            <a:r>
              <a:rPr lang="en-US" sz="2700" b="0" i="0" dirty="0">
                <a:solidFill>
                  <a:srgbClr val="201F1E"/>
                </a:solidFill>
                <a:effectLst/>
                <a:latin typeface="Georgia"/>
              </a:rPr>
              <a:t>esign and construct a 374.1 kW-DC solar facility on an elementary school roof  in the amount of $500,000. </a:t>
            </a:r>
            <a:endParaRPr lang="en-US" sz="2700" b="1" dirty="0">
              <a:solidFill>
                <a:srgbClr val="000000"/>
              </a:solidFill>
              <a:latin typeface="Georgia" panose="02040502050405020303" pitchFamily="18" charset="0"/>
              <a:cs typeface="Calibri" panose="020F0502020204030204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700" b="1" dirty="0">
                <a:solidFill>
                  <a:srgbClr val="201F1E"/>
                </a:solidFill>
                <a:latin typeface="Georgia"/>
                <a:cs typeface="Calibri" panose="020F0502020204030204"/>
              </a:rPr>
              <a:t>City of Lawrence</a:t>
            </a:r>
            <a:r>
              <a:rPr lang="en-US" sz="2700" dirty="0">
                <a:solidFill>
                  <a:srgbClr val="201F1E"/>
                </a:solidFill>
                <a:latin typeface="Georgia"/>
                <a:cs typeface="Calibri" panose="020F0502020204030204"/>
              </a:rPr>
              <a:t>: Discussions ongoing</a:t>
            </a:r>
            <a:endParaRPr lang="en-US" sz="2700" dirty="0">
              <a:solidFill>
                <a:srgbClr val="201F1E"/>
              </a:solidFill>
              <a:latin typeface="Georgia" panose="02040502050405020303" pitchFamily="18" charset="0"/>
              <a:cs typeface="Calibri" panose="020F0502020204030204"/>
            </a:endParaRPr>
          </a:p>
          <a:p>
            <a:pPr lvl="1"/>
            <a:endParaRPr lang="en-US" sz="2700" dirty="0">
              <a:solidFill>
                <a:srgbClr val="000000"/>
              </a:solidFill>
              <a:latin typeface="Georgia"/>
              <a:cs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2D3335-AF66-4DB1-8C08-6555FA8A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1787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cs typeface="Calibri Light"/>
              </a:rPr>
              <a:t>Workforce—Existing Programs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1" y="1596178"/>
            <a:ext cx="8632906" cy="482354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200" b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MassCEC</a:t>
            </a:r>
            <a:endParaRPr lang="en-US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2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Workforce Equity Programs</a:t>
            </a:r>
            <a:r>
              <a:rPr lang="en-US" sz="2200" b="1" u="sng" dirty="0">
                <a:solidFill>
                  <a:srgbClr val="0563C1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(Grants to support minority &amp; women owned enterprise (planning &amp; implementation)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Clean Energy Internship Program</a:t>
            </a:r>
            <a:endParaRPr lang="en-US" sz="2200" b="1" dirty="0">
              <a:solidFill>
                <a:schemeClr val="accent1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2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Mass Save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u="sng" dirty="0">
                <a:solidFill>
                  <a:srgbClr val="0563C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Clean Energy Pathways (masssave.com)</a:t>
            </a:r>
            <a:endParaRPr lang="en-US" sz="22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2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LISC – Boston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u="sng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Bridges to Green Jobs</a:t>
            </a:r>
            <a:r>
              <a:rPr lang="en-US" sz="2200" u="sng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Weatherization </a:t>
            </a:r>
            <a:r>
              <a:rPr lang="en-US" sz="2200" dirty="0">
                <a:solidFill>
                  <a:srgbClr val="011323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Technician-In person training! </a:t>
            </a:r>
            <a:endParaRPr lang="en-US" sz="22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sz="22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South Middlesex Opportunity Council. Marlborough</a:t>
            </a: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Green Jobs Academy</a:t>
            </a:r>
            <a:r>
              <a:rPr lang="en-US" sz="2200" dirty="0">
                <a:solidFill>
                  <a:schemeClr val="accent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Weatherization &amp; Energy Conservation. In-person, online and hybrid classes.</a:t>
            </a:r>
            <a:r>
              <a:rPr lang="en-US" sz="17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700" dirty="0">
              <a:latin typeface="Georgia" panose="02040502050405020303" pitchFamily="18" charset="0"/>
              <a:ea typeface="+mn-lt"/>
              <a:cs typeface="+mn-lt"/>
            </a:endParaRPr>
          </a:p>
          <a:p>
            <a:pPr marL="0" indent="0">
              <a:buNone/>
            </a:pPr>
            <a:endParaRPr lang="en-US" sz="3200" dirty="0"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3600" dirty="0">
              <a:cs typeface="Calibri"/>
            </a:endParaRPr>
          </a:p>
          <a:p>
            <a:pPr lvl="1">
              <a:buFont typeface="Arial"/>
              <a:buChar char="•"/>
            </a:pPr>
            <a:endParaRPr lang="en-US" sz="3300" dirty="0"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 dirty="0">
              <a:cs typeface="Calibri"/>
            </a:endParaRPr>
          </a:p>
          <a:p>
            <a:pPr>
              <a:buFont typeface="Arial"/>
              <a:buChar char="•"/>
            </a:pPr>
            <a:endParaRPr lang="en-US" sz="2800" b="1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497B99-3F72-4F66-BD3D-98EB3D06C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94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cs typeface="Calibri Light"/>
              </a:rPr>
              <a:t>Discussion: Workforce potential</a:t>
            </a:r>
            <a:r>
              <a:rPr lang="en-US" b="1" dirty="0">
                <a:solidFill>
                  <a:schemeClr val="bg1"/>
                </a:solidFill>
                <a:cs typeface="Calibri Light"/>
              </a:rPr>
              <a:t> ideas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>
                <a:latin typeface="Georgia"/>
                <a:cs typeface="Calibri"/>
              </a:rPr>
              <a:t>Apprenticeships</a:t>
            </a:r>
            <a:endParaRPr lang="en-US">
              <a:latin typeface="Georgia"/>
            </a:endParaRPr>
          </a:p>
          <a:p>
            <a:r>
              <a:rPr lang="en-US" sz="2800">
                <a:latin typeface="Georgia"/>
                <a:cs typeface="Calibri"/>
              </a:rPr>
              <a:t>Scholarships for existing programs</a:t>
            </a:r>
          </a:p>
          <a:p>
            <a:r>
              <a:rPr lang="en-US" sz="2800">
                <a:latin typeface="Georgia"/>
                <a:cs typeface="Calibri"/>
              </a:rPr>
              <a:t>Workforce training, including "soft skills training", OSHA-related or other specific content, etc.</a:t>
            </a:r>
          </a:p>
          <a:p>
            <a:r>
              <a:rPr lang="en-US" sz="2800">
                <a:latin typeface="Georgia"/>
                <a:cs typeface="Calibri"/>
              </a:rPr>
              <a:t>Training support services –e.g., childcare, transportation</a:t>
            </a:r>
            <a:endParaRPr lang="en-US" sz="2800">
              <a:latin typeface="Georgia"/>
              <a:ea typeface="+mn-lt"/>
              <a:cs typeface="+mn-lt"/>
            </a:endParaRPr>
          </a:p>
          <a:p>
            <a:r>
              <a:rPr lang="en-US" sz="2800">
                <a:latin typeface="Georgia"/>
                <a:cs typeface="Calibri"/>
              </a:rPr>
              <a:t>Workforce recruitment</a:t>
            </a:r>
          </a:p>
          <a:p>
            <a:r>
              <a:rPr lang="en-US" sz="2800">
                <a:latin typeface="Georgia"/>
                <a:ea typeface="+mn-lt"/>
                <a:cs typeface="+mn-lt"/>
              </a:rPr>
              <a:t>Connecting with companies in need of new hires </a:t>
            </a:r>
            <a:endParaRPr lang="en-US" sz="2800">
              <a:latin typeface="Georgia" panose="02040502050405020303" pitchFamily="18" charset="0"/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80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 lvl="1">
              <a:buFont typeface="Arial"/>
              <a:buChar char="•"/>
            </a:pPr>
            <a:endParaRPr lang="en-US" sz="3300" dirty="0">
              <a:latin typeface="Georgia" panose="02040502050405020303" pitchFamily="18" charset="0"/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b="1" dirty="0">
              <a:latin typeface="Georgia" panose="02040502050405020303" pitchFamily="18" charset="0"/>
              <a:cs typeface="Calibri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27B354-0B0D-41C6-AB50-6FD6EA7B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41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E485B2-8E58-422D-9E62-688957F4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defTabSz="914400"/>
            <a:r>
              <a:rPr lang="en-US" sz="4400" dirty="0">
                <a:solidFill>
                  <a:schemeClr val="bg1"/>
                </a:solidFill>
                <a:latin typeface="Georgia"/>
              </a:rPr>
              <a:t>Any Updates from Advisory Committee Members?</a:t>
            </a:r>
            <a:br>
              <a:rPr lang="en-US" sz="4400" dirty="0">
                <a:latin typeface="Georgia" panose="02040502050405020303" pitchFamily="18" charset="0"/>
              </a:rPr>
            </a:br>
            <a:r>
              <a:rPr lang="en-US" sz="4400" dirty="0">
                <a:solidFill>
                  <a:srgbClr val="FFFFFF"/>
                </a:solidFill>
                <a:latin typeface="Georgia"/>
              </a:rPr>
              <a:t>_____________________</a:t>
            </a:r>
            <a:br>
              <a:rPr lang="en-US" sz="4400" dirty="0">
                <a:latin typeface="Georgia" panose="02040502050405020303" pitchFamily="18" charset="0"/>
              </a:rPr>
            </a:br>
            <a:br>
              <a:rPr lang="en-US" sz="4400" dirty="0">
                <a:latin typeface="Georgia" panose="02040502050405020303" pitchFamily="18" charset="0"/>
              </a:rPr>
            </a:br>
            <a:endParaRPr lang="en-US" sz="2000" kern="120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B7DE00-01B0-443B-8D02-A1BEAF4E8935}"/>
              </a:ext>
            </a:extLst>
          </p:cNvPr>
          <p:cNvSpPr/>
          <p:nvPr/>
        </p:nvSpPr>
        <p:spPr>
          <a:xfrm>
            <a:off x="3423920" y="6532880"/>
            <a:ext cx="833120" cy="325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E6335D-A83C-47ED-B35F-5A0859C63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37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EB0D6-5A53-4036-9377-B1684FE9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337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cs typeface="Calibri Light"/>
              </a:rPr>
              <a:t>Next Meeting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FB7625-6156-42AA-B8C2-8E5EE33A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3555"/>
            <a:ext cx="7886700" cy="477616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Arial"/>
            </a:pPr>
            <a:r>
              <a:rPr lang="en-US" sz="2800" dirty="0">
                <a:latin typeface="Georgia"/>
                <a:cs typeface="Calibri"/>
              </a:rPr>
              <a:t>July 27, 9 AM – 11 AM </a:t>
            </a: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 lvl="1">
              <a:buFont typeface="Arial"/>
              <a:buChar char="•"/>
            </a:pPr>
            <a:endParaRPr lang="en-US" sz="3300" dirty="0">
              <a:latin typeface="Georgia" panose="02040502050405020303" pitchFamily="18" charset="0"/>
              <a:cs typeface="Calibri"/>
            </a:endParaRPr>
          </a:p>
          <a:p>
            <a:pPr>
              <a:buFont typeface="Arial,Sans-Serif"/>
              <a:buChar char="•"/>
            </a:pPr>
            <a:endParaRPr lang="en-US" sz="3600" dirty="0">
              <a:latin typeface="Georgia" panose="02040502050405020303" pitchFamily="18" charset="0"/>
              <a:cs typeface="Calibri"/>
            </a:endParaRPr>
          </a:p>
          <a:p>
            <a:pPr>
              <a:buFont typeface="Arial"/>
              <a:buChar char="•"/>
            </a:pPr>
            <a:endParaRPr lang="en-US" sz="2800" b="1" dirty="0">
              <a:latin typeface="Georgia" panose="02040502050405020303" pitchFamily="18" charset="0"/>
              <a:cs typeface="Calibri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89FDD3-BBC9-4516-9418-E81610421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63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E5B1B55FDC6F46992CBD8D384DCF63" ma:contentTypeVersion="15" ma:contentTypeDescription="Create a new document." ma:contentTypeScope="" ma:versionID="3f653465a6645b00ef8d753123139145">
  <xsd:schema xmlns:xsd="http://www.w3.org/2001/XMLSchema" xmlns:xs="http://www.w3.org/2001/XMLSchema" xmlns:p="http://schemas.microsoft.com/office/2006/metadata/properties" xmlns:ns2="79499340-b9cf-4458-9368-33036c1b4dc9" xmlns:ns3="a2187807-d16b-4f26-8c23-1ecdc31f3e2b" targetNamespace="http://schemas.microsoft.com/office/2006/metadata/properties" ma:root="true" ma:fieldsID="f667c6449476c754a071226f4888a0ee" ns2:_="" ns3:_="">
    <xsd:import namespace="79499340-b9cf-4458-9368-33036c1b4dc9"/>
    <xsd:import namespace="a2187807-d16b-4f26-8c23-1ecdc31f3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SubmittedtoDatabase_x003f_" minOccurs="0"/>
                <xsd:element ref="ns2:SubmittedtoDatabas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499340-b9cf-4458-9368-33036c1b4d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SubmittedtoDatabase_x003f_" ma:index="18" nillable="true" ma:displayName="Submitted to Database?" ma:default="1" ma:format="Dropdown" ma:internalName="SubmittedtoDatabase_x003f_">
      <xsd:simpleType>
        <xsd:restriction base="dms:Boolean"/>
      </xsd:simpleType>
    </xsd:element>
    <xsd:element name="SubmittedtoDatabase" ma:index="19" nillable="true" ma:displayName="Submitted to Database" ma:default="1" ma:format="Dropdown" ma:internalName="SubmittedtoDatabase">
      <xsd:simpleType>
        <xsd:restriction base="dms:Boolea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87807-d16b-4f26-8c23-1ecdc31f3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b66e2b1-b30a-41cb-92b2-3bf633a55bf1}" ma:internalName="TaxCatchAll" ma:showField="CatchAllData" ma:web="a2187807-d16b-4f26-8c23-1ecdc31f3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mittedtoDatabase_x003f_ xmlns="79499340-b9cf-4458-9368-33036c1b4dc9">true</SubmittedtoDatabase_x003f_>
    <SubmittedtoDatabase xmlns="79499340-b9cf-4458-9368-33036c1b4dc9">true</SubmittedtoDatabase>
    <lcf76f155ced4ddcb4097134ff3c332f xmlns="79499340-b9cf-4458-9368-33036c1b4dc9">
      <Terms xmlns="http://schemas.microsoft.com/office/infopath/2007/PartnerControls"/>
    </lcf76f155ced4ddcb4097134ff3c332f>
    <TaxCatchAll xmlns="a2187807-d16b-4f26-8c23-1ecdc31f3e2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A320B0-BF89-4F2A-8284-94CB31B90871}"/>
</file>

<file path=customXml/itemProps2.xml><?xml version="1.0" encoding="utf-8"?>
<ds:datastoreItem xmlns:ds="http://schemas.openxmlformats.org/officeDocument/2006/customXml" ds:itemID="{16E1245D-7931-4377-A3EF-05DAF05E607B}">
  <ds:schemaRefs>
    <ds:schemaRef ds:uri="5e723fc8-f808-4c87-94d5-a8f3797765bb"/>
    <ds:schemaRef ds:uri="9cdf26b1-c477-481a-9f47-1eb03f32e30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8E2D09F-7715-476A-90FF-D86B18F389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13380</TotalTime>
  <Words>773</Words>
  <Application>Microsoft Office PowerPoint</Application>
  <PresentationFormat>On-screen Show (4:3)</PresentationFormat>
  <Paragraphs>115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Arial,Sans-Serif</vt:lpstr>
      <vt:lpstr>Calibri</vt:lpstr>
      <vt:lpstr>Calibri Light</vt:lpstr>
      <vt:lpstr>Courier New</vt:lpstr>
      <vt:lpstr>Georgia</vt:lpstr>
      <vt:lpstr>Symbol</vt:lpstr>
      <vt:lpstr>Times New Roman</vt:lpstr>
      <vt:lpstr>Wingdings</vt:lpstr>
      <vt:lpstr>Office Theme</vt:lpstr>
      <vt:lpstr>Merrimack Valley Renewal Fund  Advisory Committee _____________________  June 2, 2022</vt:lpstr>
      <vt:lpstr>Agenda</vt:lpstr>
      <vt:lpstr>LMI Program Update: Procurement</vt:lpstr>
      <vt:lpstr>Municipal Grants Update</vt:lpstr>
      <vt:lpstr>Workforce—Existing Programs</vt:lpstr>
      <vt:lpstr>Discussion: Workforce potential ideas</vt:lpstr>
      <vt:lpstr>Any Updates from Advisory Committee Members? _____________________  </vt:lpstr>
      <vt:lpstr>Next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Merrimack Valley Renewal Fund  Advisory Committee __________________________  May 11, 2021</dc:title>
  <dc:creator>McCarey, Maggie (ENE)</dc:creator>
  <cp:lastModifiedBy>Morales, Danilo (ENE)</cp:lastModifiedBy>
  <cp:revision>18</cp:revision>
  <dcterms:created xsi:type="dcterms:W3CDTF">2021-05-11T13:18:14Z</dcterms:created>
  <dcterms:modified xsi:type="dcterms:W3CDTF">2022-06-23T19:02:10Z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0x010100D7F7926FD2E8D44DB6856F401674FA4E</vt:lpwstr>
  </property>
</Properties>
</file>