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3"/>
  </p:notesMasterIdLst>
  <p:sldIdLst>
    <p:sldId id="291" r:id="rId5"/>
    <p:sldId id="300" r:id="rId6"/>
    <p:sldId id="299" r:id="rId7"/>
    <p:sldId id="304" r:id="rId8"/>
    <p:sldId id="305" r:id="rId9"/>
    <p:sldId id="258" r:id="rId10"/>
    <p:sldId id="307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ny, Elizabeth (AGO)" initials="ME(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DF407-BC9A-47EF-BFAB-A4EA3D4ABEAA}" v="1" dt="2022-03-28T21:27:52.880"/>
    <p1510:client id="{8CDA4A45-5F0D-8866-81C5-0651ACC83F4A}" v="27" dt="2022-03-29T15:23:57.865"/>
    <p1510:client id="{91B75B14-BF29-5368-0D2F-85565A712F8B}" v="2" dt="2022-03-29T14:08:28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arey, Maggie (ENE)" userId="S::maggie.mccarey@mass.gov::c775a2db-b1ca-4644-82ba-fb200164fa4a" providerId="AD" clId="Web-{8CDA4A45-5F0D-8866-81C5-0651ACC83F4A}"/>
    <pc:docChg chg="addSld delSld modSld sldOrd">
      <pc:chgData name="McCarey, Maggie (ENE)" userId="S::maggie.mccarey@mass.gov::c775a2db-b1ca-4644-82ba-fb200164fa4a" providerId="AD" clId="Web-{8CDA4A45-5F0D-8866-81C5-0651ACC83F4A}" dt="2022-03-29T15:23:55.943" v="24" actId="20577"/>
      <pc:docMkLst>
        <pc:docMk/>
      </pc:docMkLst>
      <pc:sldChg chg="ord">
        <pc:chgData name="McCarey, Maggie (ENE)" userId="S::maggie.mccarey@mass.gov::c775a2db-b1ca-4644-82ba-fb200164fa4a" providerId="AD" clId="Web-{8CDA4A45-5F0D-8866-81C5-0651ACC83F4A}" dt="2022-03-29T15:13:58.946" v="0"/>
        <pc:sldMkLst>
          <pc:docMk/>
          <pc:sldMk cId="2157616850" sldId="258"/>
        </pc:sldMkLst>
      </pc:sldChg>
      <pc:sldChg chg="modSp">
        <pc:chgData name="McCarey, Maggie (ENE)" userId="S::maggie.mccarey@mass.gov::c775a2db-b1ca-4644-82ba-fb200164fa4a" providerId="AD" clId="Web-{8CDA4A45-5F0D-8866-81C5-0651ACC83F4A}" dt="2022-03-29T15:23:55.943" v="24" actId="20577"/>
        <pc:sldMkLst>
          <pc:docMk/>
          <pc:sldMk cId="528486956" sldId="300"/>
        </pc:sldMkLst>
        <pc:spChg chg="mod">
          <ac:chgData name="McCarey, Maggie (ENE)" userId="S::maggie.mccarey@mass.gov::c775a2db-b1ca-4644-82ba-fb200164fa4a" providerId="AD" clId="Web-{8CDA4A45-5F0D-8866-81C5-0651ACC83F4A}" dt="2022-03-29T15:23:55.943" v="24" actId="20577"/>
          <ac:spMkLst>
            <pc:docMk/>
            <pc:sldMk cId="528486956" sldId="300"/>
            <ac:spMk id="4" creationId="{D3E5C44E-97BE-4A4A-8984-E7878B9D1E11}"/>
          </ac:spMkLst>
        </pc:spChg>
      </pc:sldChg>
      <pc:sldChg chg="new del">
        <pc:chgData name="McCarey, Maggie (ENE)" userId="S::maggie.mccarey@mass.gov::c775a2db-b1ca-4644-82ba-fb200164fa4a" providerId="AD" clId="Web-{8CDA4A45-5F0D-8866-81C5-0651ACC83F4A}" dt="2022-03-29T15:23:50.052" v="9"/>
        <pc:sldMkLst>
          <pc:docMk/>
          <pc:sldMk cId="4875558" sldId="309"/>
        </pc:sldMkLst>
      </pc:sldChg>
    </pc:docChg>
  </pc:docChgLst>
  <pc:docChgLst>
    <pc:chgData name="Whiteman, Alissa (ENE)" userId="S::alissa.whiteman@mass.gov::a92b1887-2094-4e72-abb5-32ef2f178d36" providerId="AD" clId="Web-{91B75B14-BF29-5368-0D2F-85565A712F8B}"/>
    <pc:docChg chg="modSld">
      <pc:chgData name="Whiteman, Alissa (ENE)" userId="S::alissa.whiteman@mass.gov::a92b1887-2094-4e72-abb5-32ef2f178d36" providerId="AD" clId="Web-{91B75B14-BF29-5368-0D2F-85565A712F8B}" dt="2022-03-29T14:08:28.464" v="1" actId="20577"/>
      <pc:docMkLst>
        <pc:docMk/>
      </pc:docMkLst>
      <pc:sldChg chg="modSp">
        <pc:chgData name="Whiteman, Alissa (ENE)" userId="S::alissa.whiteman@mass.gov::a92b1887-2094-4e72-abb5-32ef2f178d36" providerId="AD" clId="Web-{91B75B14-BF29-5368-0D2F-85565A712F8B}" dt="2022-03-29T14:08:28.464" v="1" actId="20577"/>
        <pc:sldMkLst>
          <pc:docMk/>
          <pc:sldMk cId="1084381581" sldId="305"/>
        </pc:sldMkLst>
        <pc:spChg chg="mod">
          <ac:chgData name="Whiteman, Alissa (ENE)" userId="S::alissa.whiteman@mass.gov::a92b1887-2094-4e72-abb5-32ef2f178d36" providerId="AD" clId="Web-{91B75B14-BF29-5368-0D2F-85565A712F8B}" dt="2022-03-29T14:08:28.464" v="1" actId="20577"/>
          <ac:spMkLst>
            <pc:docMk/>
            <pc:sldMk cId="1084381581" sldId="305"/>
            <ac:spMk id="7" creationId="{4DFB7625-6156-42AA-B8C2-8E5EE33A67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1D52-2DE0-7344-AB3C-B1C5C6E3E64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6348-D3D5-9F4D-8176-9A7A90A4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Staffing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Disbursements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Merrimack Valley – posting all materials and slides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Building Excellence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Winn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Grant applications to date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Municipal Project 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North 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Lawrence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Small Business Program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Geothermal 101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9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5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0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0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6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0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save.com/learn/partners/community-partnersh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cec.com/workforce-equity-program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save.com/learn/residential/clean-energy-pathway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www.masscec.com/request-proposal-women-and-minority-owned-business-enterprise-mwbe-support-grant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>
                <a:solidFill>
                  <a:srgbClr val="FFFFFF"/>
                </a:solidFill>
              </a:rPr>
              <a:t>Merrimack Valley Renewal Fund 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Advisory Committee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__________________________</a:t>
            </a:r>
            <a:br>
              <a:rPr lang="en-US" sz="4400">
                <a:solidFill>
                  <a:srgbClr val="FFFFFF"/>
                </a:solidFill>
              </a:rPr>
            </a:br>
            <a:br>
              <a:rPr lang="en-US" sz="4400">
                <a:solidFill>
                  <a:srgbClr val="FFFFFF"/>
                </a:solidFill>
              </a:rPr>
            </a:br>
            <a:r>
              <a:rPr lang="en-US" sz="2000">
                <a:solidFill>
                  <a:srgbClr val="FFFFFF"/>
                </a:solidFill>
              </a:rPr>
              <a:t>March 29, 2022</a:t>
            </a:r>
            <a:endParaRPr lang="en-US" sz="4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48B6A-1DF0-4EEB-B480-5C981F09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78" t="26199" r="2111" b="39919"/>
          <a:stretch/>
        </p:blipFill>
        <p:spPr>
          <a:xfrm>
            <a:off x="1633968" y="4615280"/>
            <a:ext cx="2165872" cy="20525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3FC6D-908F-4607-BD6A-1549AB101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56" t="44568" r="4554" b="37456"/>
          <a:stretch/>
        </p:blipFill>
        <p:spPr>
          <a:xfrm>
            <a:off x="4953365" y="5025755"/>
            <a:ext cx="2178955" cy="12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Agenda</a:t>
            </a:r>
            <a:endParaRPr lang="en-US" sz="3600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85278"/>
            <a:ext cx="8423568" cy="48304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600">
              <a:cs typeface="Calibri" panose="020F0502020204030204"/>
            </a:endParaRPr>
          </a:p>
          <a:p>
            <a:endParaRPr lang="en-US" sz="3600"/>
          </a:p>
          <a:p>
            <a:endParaRPr lang="en-US" sz="3600">
              <a:ea typeface="+mn-lt"/>
              <a:cs typeface="+mn-lt"/>
            </a:endParaRPr>
          </a:p>
          <a:p>
            <a:endParaRPr lang="en-US" sz="3600">
              <a:ea typeface="+mn-lt"/>
              <a:cs typeface="+mn-lt"/>
            </a:endParaRPr>
          </a:p>
          <a:p>
            <a:endParaRPr lang="en-US" sz="3200">
              <a:ea typeface="+mn-lt"/>
              <a:cs typeface="+mn-lt"/>
            </a:endParaRPr>
          </a:p>
          <a:p>
            <a:endParaRPr lang="en-US" sz="320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Introductions and General Updates</a:t>
            </a:r>
            <a:endParaRPr lang="en-US" sz="3600" dirty="0">
              <a:cs typeface="Calibri"/>
            </a:endParaRPr>
          </a:p>
          <a:p>
            <a:pPr lvl="1"/>
            <a:r>
              <a:rPr lang="en-US" sz="3300" dirty="0">
                <a:ea typeface="+mn-lt"/>
                <a:cs typeface="+mn-lt"/>
              </a:rPr>
              <a:t>Building Excellence Program Update</a:t>
            </a:r>
          </a:p>
          <a:p>
            <a:pPr lvl="1"/>
            <a:r>
              <a:rPr lang="en-US" sz="3300" dirty="0">
                <a:cs typeface="Calibri"/>
              </a:rPr>
              <a:t>Municipal program update</a:t>
            </a:r>
          </a:p>
          <a:p>
            <a:pPr lvl="1"/>
            <a:r>
              <a:rPr lang="en-US" sz="3300" dirty="0">
                <a:cs typeface="Calibri"/>
              </a:rPr>
              <a:t>LMI program update</a:t>
            </a:r>
            <a:endParaRPr lang="en-US" dirty="0"/>
          </a:p>
          <a:p>
            <a:r>
              <a:rPr lang="en-US" sz="3600" dirty="0">
                <a:cs typeface="Calibri"/>
              </a:rPr>
              <a:t>Outreach: Groundwork Lawrence/Community First </a:t>
            </a:r>
          </a:p>
          <a:p>
            <a:r>
              <a:rPr lang="en-US" sz="3600" dirty="0">
                <a:cs typeface="Calibri"/>
              </a:rPr>
              <a:t>Workforce</a:t>
            </a:r>
          </a:p>
          <a:p>
            <a:pPr lvl="1"/>
            <a:r>
              <a:rPr lang="en-US" sz="3600" dirty="0">
                <a:ea typeface="+mn-lt"/>
                <a:cs typeface="+mn-lt"/>
              </a:rPr>
              <a:t>Existing/upcoming programs</a:t>
            </a:r>
          </a:p>
          <a:p>
            <a:pPr lvl="1"/>
            <a:r>
              <a:rPr lang="en-US" sz="3600" dirty="0">
                <a:cs typeface="Calibri"/>
              </a:rPr>
              <a:t>Potential ideas</a:t>
            </a: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endParaRPr lang="en-US" sz="36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 sz="3600">
              <a:cs typeface="Calibri"/>
            </a:endParaRPr>
          </a:p>
          <a:p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4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Building Excellence Program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Grant opportunity issued April 2021; 4 applications/$5,819,705 requested</a:t>
            </a:r>
            <a:endParaRPr lang="en-US" sz="2800" b="1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800" b="1">
                <a:ea typeface="+mn-lt"/>
                <a:cs typeface="+mn-lt"/>
              </a:rPr>
              <a:t>Project 2: Full electrification of water heating in scattered site housing in Lawrence (79 units; 13 buildings)</a:t>
            </a:r>
            <a:endParaRPr lang="en-US" sz="280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US" sz="2800">
                <a:cs typeface="Calibri"/>
              </a:rPr>
              <a:t>Heat pump hot water heating</a:t>
            </a:r>
            <a:endParaRPr lang="en-US" sz="280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US" sz="2800">
                <a:cs typeface="Calibri"/>
              </a:rPr>
              <a:t>Solar + storage; EV charging</a:t>
            </a:r>
            <a:endParaRPr lang="en-US" sz="280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US" sz="2800">
                <a:cs typeface="Calibri"/>
              </a:rPr>
              <a:t>Barrier mitigation (roof replacement; electrical upgrades)</a:t>
            </a:r>
            <a:endParaRPr lang="en-US" sz="280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US" sz="2800">
                <a:cs typeface="Calibri"/>
              </a:rPr>
              <a:t>42.6% GHG reduction in all common meter accounts across portfolio</a:t>
            </a:r>
            <a:endParaRPr lang="en-US" sz="2800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35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Community First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endParaRPr lang="en-US" sz="2800" b="1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b="1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3600">
                <a:cs typeface="Calibri"/>
              </a:rPr>
              <a:t>Grants from Mass Save for Outreach</a:t>
            </a:r>
          </a:p>
          <a:p>
            <a:pPr lvl="1">
              <a:buFont typeface="Arial"/>
              <a:buChar char="•"/>
            </a:pPr>
            <a:r>
              <a:rPr lang="en-US" sz="3300">
                <a:ea typeface="+mn-lt"/>
                <a:cs typeface="+mn-lt"/>
                <a:hlinkClick r:id="rId3"/>
              </a:rPr>
              <a:t>Community First Partnership (masssave.com)</a:t>
            </a:r>
            <a:endParaRPr lang="en-US" sz="3300"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>
              <a:cs typeface="Calibri"/>
            </a:endParaRPr>
          </a:p>
          <a:p>
            <a:pPr>
              <a:buFont typeface="Arial,Sans-Serif"/>
              <a:buChar char="•"/>
            </a:pPr>
            <a:r>
              <a:rPr lang="en-US" sz="3600">
                <a:cs typeface="Calibri"/>
              </a:rPr>
              <a:t>Update from Groundwork Lawrence</a:t>
            </a:r>
            <a:endParaRPr lang="en-US" sz="36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800" b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23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Workforce—Existing/Upcoming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1" y="1596178"/>
            <a:ext cx="8632906" cy="482354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B0604020202020204" pitchFamily="34" charset="0"/>
              <a:buChar char="•"/>
            </a:pPr>
            <a:r>
              <a:rPr lang="en-US" sz="3200">
                <a:cs typeface="Calibri"/>
              </a:rPr>
              <a:t>Mass CEC: </a:t>
            </a:r>
            <a:r>
              <a:rPr lang="en-US" sz="3200">
                <a:cs typeface="Calibri"/>
                <a:hlinkClick r:id="rId3"/>
              </a:rPr>
              <a:t>Workforce</a:t>
            </a:r>
            <a:r>
              <a:rPr lang="en-US" sz="3200">
                <a:ea typeface="+mn-lt"/>
                <a:cs typeface="+mn-lt"/>
                <a:hlinkClick r:id="rId3"/>
              </a:rPr>
              <a:t> Equity Programs | MassCEC</a:t>
            </a:r>
            <a:endParaRPr lang="en-US" sz="320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en-US" sz="2900">
                <a:cs typeface="Calibri"/>
              </a:rPr>
              <a:t>Grants to support minority &amp; women owned enterprise (planning &amp; implementation)</a:t>
            </a:r>
          </a:p>
          <a:p>
            <a:pPr lvl="2">
              <a:buFont typeface="Arial"/>
              <a:buChar char="•"/>
            </a:pPr>
            <a:r>
              <a:rPr lang="en-US" sz="2600">
                <a:cs typeface="Calibri"/>
              </a:rPr>
              <a:t>Planning application due 4/29</a:t>
            </a:r>
          </a:p>
          <a:p>
            <a:pPr lvl="1">
              <a:buFont typeface="Arial"/>
              <a:buChar char="•"/>
            </a:pPr>
            <a:r>
              <a:rPr lang="en-US" sz="2900">
                <a:cs typeface="Calibri"/>
              </a:rPr>
              <a:t>Grants to employ EJ population in critical energy jobs (planning &amp; implementation)</a:t>
            </a:r>
          </a:p>
          <a:p>
            <a:pPr lvl="1">
              <a:buFont typeface="Arial"/>
              <a:buChar char="•"/>
            </a:pPr>
            <a:r>
              <a:rPr lang="en-US" sz="2900">
                <a:cs typeface="Calibri"/>
              </a:rPr>
              <a:t>Technical Training Internship Pilot Program</a:t>
            </a:r>
            <a:endParaRPr lang="en-US" sz="290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en-US" sz="3200">
                <a:ea typeface="+mn-lt"/>
                <a:cs typeface="+mn-lt"/>
              </a:rPr>
              <a:t>Mass Save Clean Energy Pathways</a:t>
            </a:r>
            <a:r>
              <a:rPr lang="en-US" sz="3200">
                <a:ea typeface="+mn-lt"/>
                <a:cs typeface="+mn-lt"/>
                <a:hlinkClick r:id="rId4"/>
              </a:rPr>
              <a:t>Clean Energy Pathways (masssave.com)</a:t>
            </a:r>
            <a:endParaRPr lang="en-US" sz="32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pPr marL="0" indent="0">
              <a:buNone/>
            </a:pPr>
            <a:endParaRPr lang="en-US" sz="32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3600"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>
              <a:cs typeface="Calibri"/>
            </a:endParaRPr>
          </a:p>
          <a:p>
            <a:pPr>
              <a:buFont typeface="Arial"/>
              <a:buChar char="•"/>
            </a:pPr>
            <a:endParaRPr lang="en-US" sz="2800" b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438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  <a:cs typeface="Calibri Light"/>
              </a:rPr>
              <a:t>Current Grant Opportunity-more detail</a:t>
            </a: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1" y="1727200"/>
            <a:ext cx="8799484" cy="49580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latin typeface="Georgia" panose="02040502050405020303" pitchFamily="18" charset="0"/>
              </a:rPr>
              <a:t>MASS CLEAN ENERGY CENTER </a:t>
            </a:r>
          </a:p>
          <a:p>
            <a:pPr marL="0" indent="0" algn="ctr">
              <a:buNone/>
            </a:pPr>
            <a:endParaRPr lang="en-US" sz="2400" b="1"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0E101A"/>
                </a:solidFill>
                <a:effectLst/>
                <a:latin typeface="Georgia" panose="02040502050405020303" pitchFamily="18" charset="0"/>
                <a:hlinkClick r:id="rId4"/>
              </a:rPr>
              <a:t>Grants for Minority and Women-Owned Business Enterprises (MWBE) Support</a:t>
            </a:r>
            <a:r>
              <a:rPr lang="en-US" sz="2000" b="1">
                <a:solidFill>
                  <a:srgbClr val="0E101A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sz="2000">
                <a:solidFill>
                  <a:srgbClr val="0E101A"/>
                </a:solidFill>
                <a:effectLst/>
                <a:latin typeface="Georgia" panose="02040502050405020303" pitchFamily="18" charset="0"/>
              </a:rPr>
              <a:t>Grants between $250,000 and $1 million for organizations to support Massachusetts-based MWBE companies in their entry, creation, and expansion into fields critical to meeting the Commonwealth's climate goals of reaching net-zero emissions by 2050. 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E101A"/>
                </a:solidFill>
                <a:effectLst/>
                <a:latin typeface="Georgia"/>
              </a:rPr>
              <a:t>Amount available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: 4.5 Million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E101A"/>
                </a:solidFill>
                <a:effectLst/>
                <a:latin typeface="Georgia"/>
              </a:rPr>
              <a:t>Due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: </a:t>
            </a:r>
            <a:r>
              <a:rPr lang="en-US" sz="2000">
                <a:solidFill>
                  <a:srgbClr val="0E101A"/>
                </a:solidFill>
                <a:latin typeface="Georgia"/>
              </a:rPr>
              <a:t>planning grants due April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 29, 2022 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E101A"/>
                </a:solidFill>
                <a:effectLst/>
                <a:latin typeface="Georgia"/>
              </a:rPr>
              <a:t>Frequency of grants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: Every six months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E101A"/>
                </a:solidFill>
                <a:effectLst/>
                <a:latin typeface="Georgia"/>
              </a:rPr>
              <a:t>Examples of orgs that may apply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: Emerald Cities, Browning the Green Space, Greentown Labs.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>
                <a:solidFill>
                  <a:srgbClr val="0E101A"/>
                </a:solidFill>
                <a:effectLst/>
                <a:latin typeface="Georgia"/>
              </a:rPr>
              <a:t>Examples of activities</a:t>
            </a:r>
            <a:r>
              <a:rPr lang="en-US" sz="2000">
                <a:solidFill>
                  <a:srgbClr val="0E101A"/>
                </a:solidFill>
                <a:effectLst/>
                <a:latin typeface="Georgia"/>
              </a:rPr>
              <a:t>: How to set up a Home Performance Contractor under Mass Save; HVAC 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0E101A"/>
                </a:solidFill>
                <a:effectLst/>
                <a:latin typeface="Georgia" panose="02040502050405020303" pitchFamily="18" charset="0"/>
              </a:rPr>
              <a:t>$ 50 000 for grants that are not detailed enough for initial award or need further development and opportunity to reapply in a later round of MWBE.</a:t>
            </a:r>
          </a:p>
          <a:p>
            <a:pPr marL="0" indent="0">
              <a:buNone/>
            </a:pPr>
            <a:endParaRPr lang="en-US" sz="24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1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Workforce-potential ideas discussion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200">
              <a:ea typeface="+mn-lt"/>
              <a:cs typeface="+mn-lt"/>
            </a:endParaRPr>
          </a:p>
          <a:p>
            <a:r>
              <a:rPr lang="en-US" sz="3200">
                <a:cs typeface="Calibri"/>
              </a:rPr>
              <a:t>Apprenticeships</a:t>
            </a:r>
          </a:p>
          <a:p>
            <a:r>
              <a:rPr lang="en-US" sz="3200">
                <a:cs typeface="Calibri"/>
              </a:rPr>
              <a:t>Scholarships for existing programs</a:t>
            </a:r>
          </a:p>
          <a:p>
            <a:r>
              <a:rPr lang="en-US" sz="3200">
                <a:cs typeface="Calibri"/>
              </a:rPr>
              <a:t>Workforce training, including "soft skills training", OSHA-related or other specific content, etc.</a:t>
            </a:r>
          </a:p>
          <a:p>
            <a:r>
              <a:rPr lang="en-US" sz="3200">
                <a:cs typeface="Calibri"/>
              </a:rPr>
              <a:t>Training support services –e.g. childcare, transportation</a:t>
            </a:r>
            <a:endParaRPr lang="en-US" sz="3200">
              <a:ea typeface="+mn-lt"/>
              <a:cs typeface="+mn-lt"/>
            </a:endParaRPr>
          </a:p>
          <a:p>
            <a:r>
              <a:rPr lang="en-US" sz="3200">
                <a:cs typeface="Calibri"/>
              </a:rPr>
              <a:t>Workforce recruitment</a:t>
            </a:r>
          </a:p>
          <a:p>
            <a:pPr>
              <a:buFont typeface="Arial"/>
              <a:buChar char="•"/>
            </a:pPr>
            <a:endParaRPr lang="en-US" sz="28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3600"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>
              <a:cs typeface="Calibri"/>
            </a:endParaRPr>
          </a:p>
          <a:p>
            <a:pPr>
              <a:buFont typeface="Arial"/>
              <a:buChar char="•"/>
            </a:pPr>
            <a:endParaRPr lang="en-US" sz="2800" b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14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Additional Detail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2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2800">
              <a:cs typeface="Calibri"/>
            </a:endParaRPr>
          </a:p>
          <a:p>
            <a:pPr>
              <a:buFont typeface="Arial"/>
              <a:buChar char="•"/>
            </a:pPr>
            <a:endParaRPr lang="en-US" sz="360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endParaRPr lang="en-US" sz="3300"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>
              <a:cs typeface="Calibri"/>
            </a:endParaRPr>
          </a:p>
          <a:p>
            <a:pPr>
              <a:buFont typeface="Arial"/>
              <a:buChar char="•"/>
            </a:pPr>
            <a:endParaRPr lang="en-US" sz="2800" b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49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B1B55FDC6F46992CBD8D384DCF63" ma:contentTypeVersion="12" ma:contentTypeDescription="Create a new document." ma:contentTypeScope="" ma:versionID="7200a18501a48d4b3ca9762442a64a33">
  <xsd:schema xmlns:xsd="http://www.w3.org/2001/XMLSchema" xmlns:xs="http://www.w3.org/2001/XMLSchema" xmlns:p="http://schemas.microsoft.com/office/2006/metadata/properties" xmlns:ns2="79499340-b9cf-4458-9368-33036c1b4dc9" xmlns:ns3="a2187807-d16b-4f26-8c23-1ecdc31f3e2b" targetNamespace="http://schemas.microsoft.com/office/2006/metadata/properties" ma:root="true" ma:fieldsID="e59dc42558bb91799c2fb9ac8203b5e9" ns2:_="" ns3:_="">
    <xsd:import namespace="79499340-b9cf-4458-9368-33036c1b4dc9"/>
    <xsd:import namespace="a2187807-d16b-4f26-8c23-1ecdc31f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SubmittedtoDatabase_x003f_" minOccurs="0"/>
                <xsd:element ref="ns2:SubmittedtoDataba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9340-b9cf-4458-9368-33036c1b4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ubmittedtoDatabase_x003f_" ma:index="18" nillable="true" ma:displayName="Submitted to Database?" ma:default="1" ma:format="Dropdown" ma:internalName="SubmittedtoDatabase_x003f_">
      <xsd:simpleType>
        <xsd:restriction base="dms:Boolean"/>
      </xsd:simpleType>
    </xsd:element>
    <xsd:element name="SubmittedtoDatabase" ma:index="19" nillable="true" ma:displayName="Submitted to Database" ma:default="1" ma:format="Dropdown" ma:internalName="SubmittedtoDataba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87807-d16b-4f26-8c23-1ecdc31f3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dtoDatabase_x003f_ xmlns="79499340-b9cf-4458-9368-33036c1b4dc9">true</SubmittedtoDatabase_x003f_>
    <SubmittedtoDatabase xmlns="79499340-b9cf-4458-9368-33036c1b4dc9">true</SubmittedtoDatabas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BC9C32-9E0F-4A51-A248-2FB54AA3E6F9}"/>
</file>

<file path=customXml/itemProps2.xml><?xml version="1.0" encoding="utf-8"?>
<ds:datastoreItem xmlns:ds="http://schemas.openxmlformats.org/officeDocument/2006/customXml" ds:itemID="{16E1245D-7931-4377-A3EF-05DAF05E607B}">
  <ds:schemaRefs>
    <ds:schemaRef ds:uri="7dc7d291-6b73-4a4c-bd31-e628dca7e683"/>
    <ds:schemaRef ds:uri="b495986e-e4dc-4f6f-9bf5-5663540057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E2D09F-7715-476A-90FF-D86B18F38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8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Merrimack Valley Renewal Fund  Advisory Committee __________________________  March 29, 2022</vt:lpstr>
      <vt:lpstr>Agenda</vt:lpstr>
      <vt:lpstr>Building Excellence Program</vt:lpstr>
      <vt:lpstr>Community First</vt:lpstr>
      <vt:lpstr>Workforce—Existing/Upcoming</vt:lpstr>
      <vt:lpstr>Current Grant Opportunity-more detail</vt:lpstr>
      <vt:lpstr>Workforce-potential ideas discussion</vt:lpstr>
      <vt:lpstr>Additional Detail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Merrimack Valley Renewal Fund  Advisory Committee __________________________  May 11, 2021</dc:title>
  <dc:creator>McCarey, Maggie (ENE)</dc:creator>
  <cp:revision>28</cp:revision>
  <dcterms:created xsi:type="dcterms:W3CDTF">2021-05-11T13:18:14Z</dcterms:created>
  <dcterms:modified xsi:type="dcterms:W3CDTF">2022-03-29T17:57:10Z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0x010100CCE5B1B55FDC6F46992CBD8D384DCF63</vt:lpwstr>
  </property>
</Properties>
</file>