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4"/>
  </p:sldMasterIdLst>
  <p:notesMasterIdLst>
    <p:notesMasterId r:id="rId13"/>
  </p:notesMasterIdLst>
  <p:sldIdLst>
    <p:sldId id="291" r:id="rId5"/>
    <p:sldId id="300" r:id="rId6"/>
    <p:sldId id="299" r:id="rId7"/>
    <p:sldId id="304" r:id="rId8"/>
    <p:sldId id="305" r:id="rId9"/>
    <p:sldId id="258" r:id="rId10"/>
    <p:sldId id="307" r:id="rId11"/>
    <p:sldId id="30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hony, Elizabeth (AGO)" initials="ME(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DDF407-BC9A-47EF-BFAB-A4EA3D4ABEAA}" v="1" dt="2022-03-28T21:27:52.880"/>
    <p1510:client id="{8CDA4A45-5F0D-8866-81C5-0651ACC83F4A}" v="27" dt="2022-03-29T15:23:57.865"/>
    <p1510:client id="{91B75B14-BF29-5368-0D2F-85565A712F8B}" v="2" dt="2022-03-29T14:08:28.4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Carey, Maggie (ENE)" userId="S::maggie.mccarey@mass.gov::c775a2db-b1ca-4644-82ba-fb200164fa4a" providerId="AD" clId="Web-{8CDA4A45-5F0D-8866-81C5-0651ACC83F4A}"/>
    <pc:docChg chg="addSld delSld modSld sldOrd">
      <pc:chgData name="McCarey, Maggie (ENE)" userId="S::maggie.mccarey@mass.gov::c775a2db-b1ca-4644-82ba-fb200164fa4a" providerId="AD" clId="Web-{8CDA4A45-5F0D-8866-81C5-0651ACC83F4A}" dt="2022-03-29T15:23:55.943" v="24" actId="20577"/>
      <pc:docMkLst>
        <pc:docMk/>
      </pc:docMkLst>
      <pc:sldChg chg="ord">
        <pc:chgData name="McCarey, Maggie (ENE)" userId="S::maggie.mccarey@mass.gov::c775a2db-b1ca-4644-82ba-fb200164fa4a" providerId="AD" clId="Web-{8CDA4A45-5F0D-8866-81C5-0651ACC83F4A}" dt="2022-03-29T15:13:58.946" v="0"/>
        <pc:sldMkLst>
          <pc:docMk/>
          <pc:sldMk cId="2157616850" sldId="258"/>
        </pc:sldMkLst>
      </pc:sldChg>
      <pc:sldChg chg="modSp">
        <pc:chgData name="McCarey, Maggie (ENE)" userId="S::maggie.mccarey@mass.gov::c775a2db-b1ca-4644-82ba-fb200164fa4a" providerId="AD" clId="Web-{8CDA4A45-5F0D-8866-81C5-0651ACC83F4A}" dt="2022-03-29T15:23:55.943" v="24" actId="20577"/>
        <pc:sldMkLst>
          <pc:docMk/>
          <pc:sldMk cId="528486956" sldId="300"/>
        </pc:sldMkLst>
        <pc:spChg chg="mod">
          <ac:chgData name="McCarey, Maggie (ENE)" userId="S::maggie.mccarey@mass.gov::c775a2db-b1ca-4644-82ba-fb200164fa4a" providerId="AD" clId="Web-{8CDA4A45-5F0D-8866-81C5-0651ACC83F4A}" dt="2022-03-29T15:23:55.943" v="24" actId="20577"/>
          <ac:spMkLst>
            <pc:docMk/>
            <pc:sldMk cId="528486956" sldId="300"/>
            <ac:spMk id="4" creationId="{D3E5C44E-97BE-4A4A-8984-E7878B9D1E11}"/>
          </ac:spMkLst>
        </pc:spChg>
      </pc:sldChg>
      <pc:sldChg chg="new del">
        <pc:chgData name="McCarey, Maggie (ENE)" userId="S::maggie.mccarey@mass.gov::c775a2db-b1ca-4644-82ba-fb200164fa4a" providerId="AD" clId="Web-{8CDA4A45-5F0D-8866-81C5-0651ACC83F4A}" dt="2022-03-29T15:23:50.052" v="9"/>
        <pc:sldMkLst>
          <pc:docMk/>
          <pc:sldMk cId="4875558" sldId="309"/>
        </pc:sldMkLst>
      </pc:sldChg>
    </pc:docChg>
  </pc:docChgLst>
  <pc:docChgLst>
    <pc:chgData name="Whiteman, Alissa (ENE)" userId="S::alissa.whiteman@mass.gov::a92b1887-2094-4e72-abb5-32ef2f178d36" providerId="AD" clId="Web-{91B75B14-BF29-5368-0D2F-85565A712F8B}"/>
    <pc:docChg chg="modSld">
      <pc:chgData name="Whiteman, Alissa (ENE)" userId="S::alissa.whiteman@mass.gov::a92b1887-2094-4e72-abb5-32ef2f178d36" providerId="AD" clId="Web-{91B75B14-BF29-5368-0D2F-85565A712F8B}" dt="2022-03-29T14:08:28.464" v="1" actId="20577"/>
      <pc:docMkLst>
        <pc:docMk/>
      </pc:docMkLst>
      <pc:sldChg chg="modSp">
        <pc:chgData name="Whiteman, Alissa (ENE)" userId="S::alissa.whiteman@mass.gov::a92b1887-2094-4e72-abb5-32ef2f178d36" providerId="AD" clId="Web-{91B75B14-BF29-5368-0D2F-85565A712F8B}" dt="2022-03-29T14:08:28.464" v="1" actId="20577"/>
        <pc:sldMkLst>
          <pc:docMk/>
          <pc:sldMk cId="1084381581" sldId="305"/>
        </pc:sldMkLst>
        <pc:spChg chg="mod">
          <ac:chgData name="Whiteman, Alissa (ENE)" userId="S::alissa.whiteman@mass.gov::a92b1887-2094-4e72-abb5-32ef2f178d36" providerId="AD" clId="Web-{91B75B14-BF29-5368-0D2F-85565A712F8B}" dt="2022-03-29T14:08:28.464" v="1" actId="20577"/>
          <ac:spMkLst>
            <pc:docMk/>
            <pc:sldMk cId="1084381581" sldId="305"/>
            <ac:spMk id="7" creationId="{4DFB7625-6156-42AA-B8C2-8E5EE33A670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11D52-2DE0-7344-AB3C-B1C5C6E3E64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E6348-D3D5-9F4D-8176-9A7A90A4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53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Updates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Staffing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Disbursements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Merrimack Valley – posting all materials and slides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Building Excellence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Winn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Grant applications to date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Municipal Project Updates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Andover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North Andover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Lawrence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Small Business Program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Geothermal 101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50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2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996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52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00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70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765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92F5-DC89-430E-94FC-0129DFCB1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BEC5E-7FA2-4B2C-A52A-1811B38466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A08DA-DDA1-4674-8DA0-752443FE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C915C-7870-4A74-B77A-F3A547BB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753B4-517A-4DB8-9F10-3B7024351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18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259B9-B225-40C8-BF91-6F2CFBEBF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BB8FC-76A8-4FCD-AA3A-C54FEDABD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A552F-2523-4B0F-AE2E-01FB22E5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02A08-582E-4B4C-87DA-01F98CCA6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24A73-4159-451C-BB47-59BC140C9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8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6AC720-4356-48A4-9343-319785CA5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0D510-373F-4127-B2D1-9220DAA8C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05D91-D906-4BC8-9F07-EB675EE52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21721-84F1-4A4C-9313-3EB840A76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B1EEE-A656-4B60-B299-5FF99FF22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6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7E538-3F09-4C3B-880F-BEE85892A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093BC-D278-4039-ACA9-031942E63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A542E-FD75-4927-B692-C0351DB8B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14AC6-B860-4AD2-8F5C-08139E293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AE3AC-F2B1-4385-A0E0-A410B668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70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0B1C6-FDC6-4E1E-A6EB-ADE31004B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45911-FF49-446B-B988-A7479C5AD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129D6-90BD-45E6-8288-58126EE8A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E6B69-A064-40A6-B1C8-A8062CE2E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55C4-DD93-4E26-94BF-497BC81C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1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F1615-E32D-4C53-9EAA-81DABEF11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6235E-DB99-44B7-B49B-D699FE910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ABDF8-727D-4DB8-A370-43733DDC9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E8B55-41C5-4F11-93FF-33E0F455A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C3D00-F097-4FBB-B5B1-67C3A4837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9B61B-940D-4A07-B2B3-6000DCC6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F93D2-15DA-482E-BFB4-B9DBD2384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137D1-6B63-47C5-86C9-134F0FF69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44062-88C0-4A87-A28C-533770BB7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582982-25AD-46D7-911D-FC0305AB9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BA84D-2141-4854-BC20-538F2FBEA5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B9AE6B-F06C-4213-BB92-D7F753882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ADCC5-A9A0-460C-AF09-F3C0F1758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672FE1-DBEA-4223-8965-F02420A1F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5130-769C-46E4-8191-22E5C5855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A7347-47E7-4EF5-B64B-08D85209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BE6D2-2BC1-4674-BC1D-563D24279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9465E5-9829-41D1-861F-C948C06B7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2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CDDA83-BF32-4266-9164-675B63162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FFB11E-96FC-4506-A702-24865D47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D88E2-FEA5-4CC4-B249-9B22EE8E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0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FA54A-DB31-4385-BBB4-7D7D4C74D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DD1D1-4B33-49D1-8F8E-77C40444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CFC4C-8A34-45E4-843A-20048598B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CE31E-FA5A-4A80-86A9-AB4EE7028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AA015-EE28-48B2-828B-594EDBC3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7504BB-6018-4647-BF3E-64CA1289C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78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739AD-19D7-4037-BBE1-9D048B2C3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49C71F-A8DA-4D0E-BFD9-82D35985D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E8649-9C19-4C14-AB4B-D4D699760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264DC-61FC-4B65-9100-DFD27602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97F53-6CEC-4593-8DE1-9CD2EF3D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79122-FB51-4317-8D3E-0F175EB29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0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942E3C-8650-4A15-83F6-C146DCBD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B1B4F-DAFD-47F4-B9C2-BB2D69B22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80776-3D01-43E4-B1F6-38148814C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6D7D0-4E65-4F99-AF1F-5DBA81F2E0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80569-CAA4-42CB-97C2-D5371E1DC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0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save.com/learn/partners/community-partnershi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cec.com/workforce-equity-program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asssave.com/learn/residential/clean-energy-pathway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hyperlink" Target="https://www.masscec.com/request-proposal-women-and-minority-owned-business-enterprise-mwbe-support-grants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E485B2-8E58-422D-9E62-688957F4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400">
                <a:solidFill>
                  <a:srgbClr val="FFFFFF"/>
                </a:solidFill>
              </a:rPr>
              <a:t>Merrimack Valley Renewal Fund </a:t>
            </a:r>
            <a:br>
              <a:rPr lang="en-US" sz="4400">
                <a:solidFill>
                  <a:srgbClr val="FFFFFF"/>
                </a:solidFill>
              </a:rPr>
            </a:br>
            <a:r>
              <a:rPr lang="en-US" sz="4400">
                <a:solidFill>
                  <a:srgbClr val="FFFFFF"/>
                </a:solidFill>
              </a:rPr>
              <a:t>Advisory Committee</a:t>
            </a:r>
            <a:br>
              <a:rPr lang="en-US" sz="4400">
                <a:solidFill>
                  <a:srgbClr val="FFFFFF"/>
                </a:solidFill>
              </a:rPr>
            </a:br>
            <a:r>
              <a:rPr lang="en-US" sz="4400">
                <a:solidFill>
                  <a:srgbClr val="FFFFFF"/>
                </a:solidFill>
              </a:rPr>
              <a:t>__________________________</a:t>
            </a:r>
            <a:br>
              <a:rPr lang="en-US" sz="4400">
                <a:solidFill>
                  <a:srgbClr val="FFFFFF"/>
                </a:solidFill>
              </a:rPr>
            </a:br>
            <a:br>
              <a:rPr lang="en-US" sz="4400">
                <a:solidFill>
                  <a:srgbClr val="FFFFFF"/>
                </a:solidFill>
              </a:rPr>
            </a:br>
            <a:r>
              <a:rPr lang="en-US" sz="2000">
                <a:solidFill>
                  <a:srgbClr val="FFFFFF"/>
                </a:solidFill>
              </a:rPr>
              <a:t>March 29, 2022</a:t>
            </a:r>
            <a:endParaRPr lang="en-US" sz="42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E48B6A-1DF0-4EEB-B480-5C981F0927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778" t="26199" r="2111" b="39919"/>
          <a:stretch/>
        </p:blipFill>
        <p:spPr>
          <a:xfrm>
            <a:off x="1633968" y="4615280"/>
            <a:ext cx="2165872" cy="205253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FB7DE00-01B0-443B-8D02-A1BEAF4E8935}"/>
              </a:ext>
            </a:extLst>
          </p:cNvPr>
          <p:cNvSpPr/>
          <p:nvPr/>
        </p:nvSpPr>
        <p:spPr>
          <a:xfrm>
            <a:off x="3423920" y="6532880"/>
            <a:ext cx="833120" cy="325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7E3FC6D-908F-4607-BD6A-1549AB1015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556" t="44568" r="4554" b="37456"/>
          <a:stretch/>
        </p:blipFill>
        <p:spPr>
          <a:xfrm>
            <a:off x="4953365" y="5025755"/>
            <a:ext cx="2178955" cy="123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989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134FB-DBCE-4135-8ECB-DC95CA42C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600" b="1">
                <a:solidFill>
                  <a:srgbClr val="FFFFFF"/>
                </a:solidFill>
              </a:rPr>
              <a:t>Agenda</a:t>
            </a:r>
            <a:endParaRPr lang="en-US" sz="3600" b="1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E5C44E-97BE-4A4A-8984-E7878B9D1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885278"/>
            <a:ext cx="8423568" cy="4830481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endParaRPr lang="en-US" sz="3600">
              <a:cs typeface="Calibri" panose="020F0502020204030204"/>
            </a:endParaRPr>
          </a:p>
          <a:p>
            <a:endParaRPr lang="en-US" sz="3600"/>
          </a:p>
          <a:p>
            <a:endParaRPr lang="en-US" sz="3600">
              <a:ea typeface="+mn-lt"/>
              <a:cs typeface="+mn-lt"/>
            </a:endParaRPr>
          </a:p>
          <a:p>
            <a:endParaRPr lang="en-US" sz="3600">
              <a:ea typeface="+mn-lt"/>
              <a:cs typeface="+mn-lt"/>
            </a:endParaRPr>
          </a:p>
          <a:p>
            <a:endParaRPr lang="en-US" sz="3200">
              <a:ea typeface="+mn-lt"/>
              <a:cs typeface="+mn-lt"/>
            </a:endParaRPr>
          </a:p>
          <a:p>
            <a:endParaRPr lang="en-US" sz="3200">
              <a:ea typeface="+mn-lt"/>
              <a:cs typeface="+mn-lt"/>
            </a:endParaRPr>
          </a:p>
          <a:p>
            <a:r>
              <a:rPr lang="en-US" sz="3600" dirty="0">
                <a:ea typeface="+mn-lt"/>
                <a:cs typeface="+mn-lt"/>
              </a:rPr>
              <a:t>Introductions and General Updates</a:t>
            </a:r>
            <a:endParaRPr lang="en-US" sz="3600" dirty="0">
              <a:cs typeface="Calibri"/>
            </a:endParaRPr>
          </a:p>
          <a:p>
            <a:pPr lvl="1"/>
            <a:r>
              <a:rPr lang="en-US" sz="3300" dirty="0">
                <a:ea typeface="+mn-lt"/>
                <a:cs typeface="+mn-lt"/>
              </a:rPr>
              <a:t>Building Excellence Program Update</a:t>
            </a:r>
          </a:p>
          <a:p>
            <a:pPr lvl="1"/>
            <a:r>
              <a:rPr lang="en-US" sz="3300" dirty="0">
                <a:cs typeface="Calibri"/>
              </a:rPr>
              <a:t>Municipal program update</a:t>
            </a:r>
          </a:p>
          <a:p>
            <a:pPr lvl="1"/>
            <a:r>
              <a:rPr lang="en-US" sz="3300" dirty="0">
                <a:cs typeface="Calibri"/>
              </a:rPr>
              <a:t>LMI program update</a:t>
            </a:r>
            <a:endParaRPr lang="en-US" dirty="0"/>
          </a:p>
          <a:p>
            <a:r>
              <a:rPr lang="en-US" sz="3600" dirty="0">
                <a:cs typeface="Calibri"/>
              </a:rPr>
              <a:t>Outreach: Groundwork Lawrence/Community First </a:t>
            </a:r>
          </a:p>
          <a:p>
            <a:r>
              <a:rPr lang="en-US" sz="3600" dirty="0">
                <a:cs typeface="Calibri"/>
              </a:rPr>
              <a:t>Workforce</a:t>
            </a:r>
          </a:p>
          <a:p>
            <a:pPr lvl="1"/>
            <a:r>
              <a:rPr lang="en-US" sz="3600" dirty="0">
                <a:ea typeface="+mn-lt"/>
                <a:cs typeface="+mn-lt"/>
              </a:rPr>
              <a:t>Existing/upcoming programs</a:t>
            </a:r>
          </a:p>
          <a:p>
            <a:pPr lvl="1"/>
            <a:r>
              <a:rPr lang="en-US" sz="3600" dirty="0">
                <a:cs typeface="Calibri"/>
              </a:rPr>
              <a:t>Potential ideas</a:t>
            </a:r>
          </a:p>
          <a:p>
            <a:pPr marL="0" indent="0">
              <a:buNone/>
            </a:pPr>
            <a:endParaRPr lang="en-US" sz="3600">
              <a:cs typeface="Calibri"/>
            </a:endParaRPr>
          </a:p>
          <a:p>
            <a:endParaRPr lang="en-US" sz="3600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 sz="3600">
              <a:cs typeface="Calibri"/>
            </a:endParaRPr>
          </a:p>
          <a:p>
            <a:endParaRPr lang="en-US" sz="3600">
              <a:cs typeface="Calibri"/>
            </a:endParaRPr>
          </a:p>
          <a:p>
            <a:pPr marL="0" indent="0">
              <a:buNone/>
            </a:pPr>
            <a:endParaRPr lang="en-US" sz="3600">
              <a:cs typeface="Calibri"/>
            </a:endParaRPr>
          </a:p>
          <a:p>
            <a:endParaRPr lang="en-US" sz="3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848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cs typeface="Calibri Light"/>
              </a:rPr>
              <a:t>Building Excellence Program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3555"/>
            <a:ext cx="7886700" cy="477616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Arial"/>
              <a:buChar char="•"/>
            </a:pPr>
            <a:r>
              <a:rPr lang="en-US" sz="2800">
                <a:ea typeface="+mn-lt"/>
                <a:cs typeface="+mn-lt"/>
              </a:rPr>
              <a:t>Grant opportunity issued April 2021; 4 applications/$5,819,705 requested</a:t>
            </a:r>
            <a:endParaRPr lang="en-US" sz="2800" b="1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800" b="1">
                <a:ea typeface="+mn-lt"/>
                <a:cs typeface="+mn-lt"/>
              </a:rPr>
              <a:t>Project 2: Full electrification of water heating in scattered site housing in Lawrence (79 units; 13 buildings)</a:t>
            </a:r>
            <a:endParaRPr lang="en-US" sz="2800">
              <a:ea typeface="+mn-lt"/>
              <a:cs typeface="+mn-lt"/>
            </a:endParaRPr>
          </a:p>
          <a:p>
            <a:pPr marL="800100" lvl="1" indent="-285750">
              <a:buFont typeface="Arial"/>
              <a:buChar char="•"/>
            </a:pPr>
            <a:r>
              <a:rPr lang="en-US" sz="2800">
                <a:cs typeface="Calibri"/>
              </a:rPr>
              <a:t>Heat pump hot water heating</a:t>
            </a:r>
            <a:endParaRPr lang="en-US" sz="2800">
              <a:ea typeface="+mn-lt"/>
              <a:cs typeface="+mn-lt"/>
            </a:endParaRPr>
          </a:p>
          <a:p>
            <a:pPr marL="800100" lvl="1" indent="-285750">
              <a:buFont typeface="Arial"/>
              <a:buChar char="•"/>
            </a:pPr>
            <a:r>
              <a:rPr lang="en-US" sz="2800">
                <a:cs typeface="Calibri"/>
              </a:rPr>
              <a:t>Solar + storage; EV charging</a:t>
            </a:r>
            <a:endParaRPr lang="en-US" sz="2800">
              <a:ea typeface="+mn-lt"/>
              <a:cs typeface="+mn-lt"/>
            </a:endParaRPr>
          </a:p>
          <a:p>
            <a:pPr marL="800100" lvl="1" indent="-285750">
              <a:buFont typeface="Arial"/>
              <a:buChar char="•"/>
            </a:pPr>
            <a:r>
              <a:rPr lang="en-US" sz="2800">
                <a:cs typeface="Calibri"/>
              </a:rPr>
              <a:t>Barrier mitigation (roof replacement; electrical upgrades)</a:t>
            </a:r>
            <a:endParaRPr lang="en-US" sz="2800">
              <a:ea typeface="+mn-lt"/>
              <a:cs typeface="+mn-lt"/>
            </a:endParaRPr>
          </a:p>
          <a:p>
            <a:pPr marL="800100" lvl="1" indent="-285750">
              <a:buFont typeface="Arial"/>
              <a:buChar char="•"/>
            </a:pPr>
            <a:r>
              <a:rPr lang="en-US" sz="2800">
                <a:cs typeface="Calibri"/>
              </a:rPr>
              <a:t>42.6% GHG reduction in all common meter accounts across portfolio</a:t>
            </a:r>
            <a:endParaRPr lang="en-US" sz="2800">
              <a:ea typeface="+mn-lt"/>
              <a:cs typeface="+mn-lt"/>
            </a:endParaRPr>
          </a:p>
          <a:p>
            <a:pPr marL="0" indent="0">
              <a:buNone/>
            </a:pP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1357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cs typeface="Calibri Light"/>
              </a:rPr>
              <a:t>Community First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3555"/>
            <a:ext cx="7886700" cy="477616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Arial"/>
              <a:buChar char="•"/>
            </a:pPr>
            <a:endParaRPr lang="en-US" sz="2800" b="1">
              <a:ea typeface="+mn-lt"/>
              <a:cs typeface="+mn-lt"/>
            </a:endParaRPr>
          </a:p>
          <a:p>
            <a:pPr marL="0" indent="0">
              <a:buNone/>
            </a:pPr>
            <a:endParaRPr lang="en-US" sz="2800" b="1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3600">
                <a:cs typeface="Calibri"/>
              </a:rPr>
              <a:t>Grants from Mass Save for Outreach</a:t>
            </a:r>
          </a:p>
          <a:p>
            <a:pPr lvl="1">
              <a:buFont typeface="Arial"/>
              <a:buChar char="•"/>
            </a:pPr>
            <a:r>
              <a:rPr lang="en-US" sz="3300">
                <a:ea typeface="+mn-lt"/>
                <a:cs typeface="+mn-lt"/>
                <a:hlinkClick r:id="rId3"/>
              </a:rPr>
              <a:t>Community First Partnership (masssave.com)</a:t>
            </a:r>
            <a:endParaRPr lang="en-US" sz="3300">
              <a:cs typeface="Calibri"/>
            </a:endParaRPr>
          </a:p>
          <a:p>
            <a:pPr>
              <a:buFont typeface="Arial,Sans-Serif"/>
              <a:buChar char="•"/>
            </a:pPr>
            <a:endParaRPr lang="en-US" sz="3600">
              <a:cs typeface="Calibri"/>
            </a:endParaRPr>
          </a:p>
          <a:p>
            <a:pPr>
              <a:buFont typeface="Arial,Sans-Serif"/>
              <a:buChar char="•"/>
            </a:pPr>
            <a:r>
              <a:rPr lang="en-US" sz="3600">
                <a:cs typeface="Calibri"/>
              </a:rPr>
              <a:t>Update from Groundwork Lawrence</a:t>
            </a:r>
            <a:endParaRPr lang="en-US" sz="360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800" b="1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3237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cs typeface="Calibri Light"/>
              </a:rPr>
              <a:t>Workforce—Existing/Upcoming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1" y="1596178"/>
            <a:ext cx="8632906" cy="482354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Arial,Sans-Serif" panose="020B0604020202020204" pitchFamily="34" charset="0"/>
              <a:buChar char="•"/>
            </a:pPr>
            <a:r>
              <a:rPr lang="en-US" sz="3200">
                <a:cs typeface="Calibri"/>
              </a:rPr>
              <a:t>Mass CEC: </a:t>
            </a:r>
            <a:r>
              <a:rPr lang="en-US" sz="3200">
                <a:cs typeface="Calibri"/>
                <a:hlinkClick r:id="rId3"/>
              </a:rPr>
              <a:t>Workforce</a:t>
            </a:r>
            <a:r>
              <a:rPr lang="en-US" sz="3200">
                <a:ea typeface="+mn-lt"/>
                <a:cs typeface="+mn-lt"/>
                <a:hlinkClick r:id="rId3"/>
              </a:rPr>
              <a:t> Equity Programs | MassCEC</a:t>
            </a:r>
            <a:endParaRPr lang="en-US" sz="3200">
              <a:ea typeface="+mn-lt"/>
              <a:cs typeface="+mn-lt"/>
            </a:endParaRPr>
          </a:p>
          <a:p>
            <a:pPr lvl="1">
              <a:buFont typeface="Arial"/>
              <a:buChar char="•"/>
            </a:pPr>
            <a:r>
              <a:rPr lang="en-US" sz="2900">
                <a:cs typeface="Calibri"/>
              </a:rPr>
              <a:t>Grants to support minority &amp; women owned enterprise (planning &amp; implementation)</a:t>
            </a:r>
          </a:p>
          <a:p>
            <a:pPr lvl="2">
              <a:buFont typeface="Arial"/>
              <a:buChar char="•"/>
            </a:pPr>
            <a:r>
              <a:rPr lang="en-US" sz="2600">
                <a:cs typeface="Calibri"/>
              </a:rPr>
              <a:t>Planning application due 4/29</a:t>
            </a:r>
          </a:p>
          <a:p>
            <a:pPr lvl="1">
              <a:buFont typeface="Arial"/>
              <a:buChar char="•"/>
            </a:pPr>
            <a:r>
              <a:rPr lang="en-US" sz="2900">
                <a:cs typeface="Calibri"/>
              </a:rPr>
              <a:t>Grants to employ EJ population in critical energy jobs (planning &amp; implementation)</a:t>
            </a:r>
          </a:p>
          <a:p>
            <a:pPr lvl="1">
              <a:buFont typeface="Arial"/>
              <a:buChar char="•"/>
            </a:pPr>
            <a:r>
              <a:rPr lang="en-US" sz="2900">
                <a:cs typeface="Calibri"/>
              </a:rPr>
              <a:t>Technical Training Internship Pilot Program</a:t>
            </a:r>
            <a:endParaRPr lang="en-US" sz="2900">
              <a:ea typeface="+mn-lt"/>
              <a:cs typeface="+mn-lt"/>
            </a:endParaRPr>
          </a:p>
          <a:p>
            <a:pPr>
              <a:buFont typeface="Arial,Sans-Serif"/>
              <a:buChar char="•"/>
            </a:pPr>
            <a:r>
              <a:rPr lang="en-US" sz="3200">
                <a:ea typeface="+mn-lt"/>
                <a:cs typeface="+mn-lt"/>
              </a:rPr>
              <a:t>Mass Save Clean Energy Pathways</a:t>
            </a:r>
            <a:r>
              <a:rPr lang="en-US" sz="3200">
                <a:ea typeface="+mn-lt"/>
                <a:cs typeface="+mn-lt"/>
                <a:hlinkClick r:id="rId4"/>
              </a:rPr>
              <a:t>Clean Energy Pathways (masssave.com)</a:t>
            </a:r>
            <a:endParaRPr lang="en-US" sz="320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3200">
              <a:ea typeface="+mn-lt"/>
              <a:cs typeface="+mn-lt"/>
            </a:endParaRPr>
          </a:p>
          <a:p>
            <a:pPr marL="0" indent="0">
              <a:buNone/>
            </a:pPr>
            <a:endParaRPr lang="en-US" sz="3200">
              <a:cs typeface="Calibri"/>
            </a:endParaRPr>
          </a:p>
          <a:p>
            <a:pPr>
              <a:buFont typeface="Arial"/>
              <a:buChar char="•"/>
            </a:pPr>
            <a:endParaRPr lang="en-US" sz="2800">
              <a:cs typeface="Calibri"/>
            </a:endParaRPr>
          </a:p>
          <a:p>
            <a:pPr>
              <a:buFont typeface="Arial"/>
              <a:buChar char="•"/>
            </a:pPr>
            <a:endParaRPr lang="en-US" sz="2800">
              <a:cs typeface="Calibri"/>
            </a:endParaRPr>
          </a:p>
          <a:p>
            <a:pPr>
              <a:buFont typeface="Arial"/>
              <a:buChar char="•"/>
            </a:pPr>
            <a:endParaRPr lang="en-US" sz="280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3600">
              <a:cs typeface="Calibri"/>
            </a:endParaRPr>
          </a:p>
          <a:p>
            <a:pPr lvl="1">
              <a:buFont typeface="Arial"/>
              <a:buChar char="•"/>
            </a:pPr>
            <a:endParaRPr lang="en-US" sz="3300">
              <a:cs typeface="Calibri"/>
            </a:endParaRPr>
          </a:p>
          <a:p>
            <a:pPr>
              <a:buFont typeface="Arial,Sans-Serif"/>
              <a:buChar char="•"/>
            </a:pPr>
            <a:endParaRPr lang="en-US" sz="3600">
              <a:cs typeface="Calibri"/>
            </a:endParaRPr>
          </a:p>
          <a:p>
            <a:pPr>
              <a:buFont typeface="Arial"/>
              <a:buChar char="•"/>
            </a:pPr>
            <a:endParaRPr lang="en-US" sz="2800" b="1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4381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  <a:cs typeface="Calibri Light"/>
              </a:rPr>
              <a:t>Current Grant Opportunity-more detail</a:t>
            </a:r>
            <a:endParaRPr lang="en-US" sz="35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1" y="1727200"/>
            <a:ext cx="8799484" cy="495808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400" b="1">
                <a:latin typeface="Georgia" panose="02040502050405020303" pitchFamily="18" charset="0"/>
              </a:rPr>
              <a:t>MASS CLEAN ENERGY CENTER </a:t>
            </a:r>
          </a:p>
          <a:p>
            <a:pPr marL="0" indent="0" algn="ctr">
              <a:buNone/>
            </a:pPr>
            <a:endParaRPr lang="en-US" sz="2400" b="1">
              <a:latin typeface="Georgia" panose="02040502050405020303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0E101A"/>
                </a:solidFill>
                <a:effectLst/>
                <a:latin typeface="Georgia" panose="02040502050405020303" pitchFamily="18" charset="0"/>
                <a:hlinkClick r:id="rId4"/>
              </a:rPr>
              <a:t>Grants for Minority and Women-Owned Business Enterprises (MWBE) Support</a:t>
            </a:r>
            <a:r>
              <a:rPr lang="en-US" sz="2000" b="1">
                <a:solidFill>
                  <a:srgbClr val="0E101A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sz="2000">
                <a:solidFill>
                  <a:srgbClr val="0E101A"/>
                </a:solidFill>
                <a:effectLst/>
                <a:latin typeface="Georgia" panose="02040502050405020303" pitchFamily="18" charset="0"/>
              </a:rPr>
              <a:t>Grants between $250,000 and $1 million for organizations to support Massachusetts-based MWBE companies in their entry, creation, and expansion into fields critical to meeting the Commonwealth's climate goals of reaching net-zero emissions by 2050.  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b="1">
                <a:solidFill>
                  <a:srgbClr val="0E101A"/>
                </a:solidFill>
                <a:effectLst/>
                <a:latin typeface="Georgia"/>
              </a:rPr>
              <a:t>Amount available</a:t>
            </a:r>
            <a:r>
              <a:rPr lang="en-US" sz="2000">
                <a:solidFill>
                  <a:srgbClr val="0E101A"/>
                </a:solidFill>
                <a:effectLst/>
                <a:latin typeface="Georgia"/>
              </a:rPr>
              <a:t>: 4.5 Million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b="1">
                <a:solidFill>
                  <a:srgbClr val="0E101A"/>
                </a:solidFill>
                <a:effectLst/>
                <a:latin typeface="Georgia"/>
              </a:rPr>
              <a:t>Due</a:t>
            </a:r>
            <a:r>
              <a:rPr lang="en-US" sz="2000">
                <a:solidFill>
                  <a:srgbClr val="0E101A"/>
                </a:solidFill>
                <a:effectLst/>
                <a:latin typeface="Georgia"/>
              </a:rPr>
              <a:t>: </a:t>
            </a:r>
            <a:r>
              <a:rPr lang="en-US" sz="2000">
                <a:solidFill>
                  <a:srgbClr val="0E101A"/>
                </a:solidFill>
                <a:latin typeface="Georgia"/>
              </a:rPr>
              <a:t>planning grants due April</a:t>
            </a:r>
            <a:r>
              <a:rPr lang="en-US" sz="2000">
                <a:solidFill>
                  <a:srgbClr val="0E101A"/>
                </a:solidFill>
                <a:effectLst/>
                <a:latin typeface="Georgia"/>
              </a:rPr>
              <a:t> 29, 2022 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b="1">
                <a:solidFill>
                  <a:srgbClr val="0E101A"/>
                </a:solidFill>
                <a:effectLst/>
                <a:latin typeface="Georgia"/>
              </a:rPr>
              <a:t>Frequency of grants</a:t>
            </a:r>
            <a:r>
              <a:rPr lang="en-US" sz="2000">
                <a:solidFill>
                  <a:srgbClr val="0E101A"/>
                </a:solidFill>
                <a:effectLst/>
                <a:latin typeface="Georgia"/>
              </a:rPr>
              <a:t>: Every six months 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b="1">
                <a:solidFill>
                  <a:srgbClr val="0E101A"/>
                </a:solidFill>
                <a:effectLst/>
                <a:latin typeface="Georgia"/>
              </a:rPr>
              <a:t>Examples of orgs that may apply</a:t>
            </a:r>
            <a:r>
              <a:rPr lang="en-US" sz="2000">
                <a:solidFill>
                  <a:srgbClr val="0E101A"/>
                </a:solidFill>
                <a:effectLst/>
                <a:latin typeface="Georgia"/>
              </a:rPr>
              <a:t>: Emerald Cities, Browning the Green Space, Greentown Labs. 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b="1">
                <a:solidFill>
                  <a:srgbClr val="0E101A"/>
                </a:solidFill>
                <a:effectLst/>
                <a:latin typeface="Georgia"/>
              </a:rPr>
              <a:t>Examples of activities</a:t>
            </a:r>
            <a:r>
              <a:rPr lang="en-US" sz="2000">
                <a:solidFill>
                  <a:srgbClr val="0E101A"/>
                </a:solidFill>
                <a:effectLst/>
                <a:latin typeface="Georgia"/>
              </a:rPr>
              <a:t>: How to set up a Home Performance Contractor under Mass Save; HVAC 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>
                <a:solidFill>
                  <a:srgbClr val="0E101A"/>
                </a:solidFill>
                <a:effectLst/>
                <a:latin typeface="Georgia" panose="02040502050405020303" pitchFamily="18" charset="0"/>
              </a:rPr>
              <a:t>$ 50 000 for grants that are not detailed enough for initial award or need further development and opportunity to reapply in a later round of MWBE.</a:t>
            </a:r>
          </a:p>
          <a:p>
            <a:pPr marL="0" indent="0">
              <a:buNone/>
            </a:pPr>
            <a:endParaRPr lang="en-US" sz="240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16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cs typeface="Calibri Light"/>
              </a:rPr>
              <a:t>Workforce-potential ideas discussion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3555"/>
            <a:ext cx="7886700" cy="477616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en-US" sz="3200">
              <a:ea typeface="+mn-lt"/>
              <a:cs typeface="+mn-lt"/>
            </a:endParaRPr>
          </a:p>
          <a:p>
            <a:r>
              <a:rPr lang="en-US" sz="3200">
                <a:cs typeface="Calibri"/>
              </a:rPr>
              <a:t>Apprenticeships</a:t>
            </a:r>
          </a:p>
          <a:p>
            <a:r>
              <a:rPr lang="en-US" sz="3200">
                <a:cs typeface="Calibri"/>
              </a:rPr>
              <a:t>Scholarships for existing programs</a:t>
            </a:r>
          </a:p>
          <a:p>
            <a:r>
              <a:rPr lang="en-US" sz="3200">
                <a:cs typeface="Calibri"/>
              </a:rPr>
              <a:t>Workforce training, including "soft skills training", OSHA-related or other specific content, etc.</a:t>
            </a:r>
          </a:p>
          <a:p>
            <a:r>
              <a:rPr lang="en-US" sz="3200">
                <a:cs typeface="Calibri"/>
              </a:rPr>
              <a:t>Training support services –e.g. childcare, transportation</a:t>
            </a:r>
            <a:endParaRPr lang="en-US" sz="3200">
              <a:ea typeface="+mn-lt"/>
              <a:cs typeface="+mn-lt"/>
            </a:endParaRPr>
          </a:p>
          <a:p>
            <a:r>
              <a:rPr lang="en-US" sz="3200">
                <a:cs typeface="Calibri"/>
              </a:rPr>
              <a:t>Workforce recruitment</a:t>
            </a:r>
          </a:p>
          <a:p>
            <a:pPr>
              <a:buFont typeface="Arial"/>
              <a:buChar char="•"/>
            </a:pPr>
            <a:endParaRPr lang="en-US" sz="280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800">
              <a:cs typeface="Calibri"/>
            </a:endParaRPr>
          </a:p>
          <a:p>
            <a:pPr>
              <a:buFont typeface="Arial"/>
              <a:buChar char="•"/>
            </a:pPr>
            <a:endParaRPr lang="en-US" sz="2800">
              <a:cs typeface="Calibri"/>
            </a:endParaRPr>
          </a:p>
          <a:p>
            <a:pPr>
              <a:buFont typeface="Arial"/>
              <a:buChar char="•"/>
            </a:pPr>
            <a:endParaRPr lang="en-US" sz="3600">
              <a:cs typeface="Calibri"/>
            </a:endParaRPr>
          </a:p>
          <a:p>
            <a:pPr lvl="1">
              <a:buFont typeface="Arial"/>
              <a:buChar char="•"/>
            </a:pPr>
            <a:endParaRPr lang="en-US" sz="3300">
              <a:cs typeface="Calibri"/>
            </a:endParaRPr>
          </a:p>
          <a:p>
            <a:pPr>
              <a:buFont typeface="Arial,Sans-Serif"/>
              <a:buChar char="•"/>
            </a:pPr>
            <a:endParaRPr lang="en-US" sz="3600">
              <a:cs typeface="Calibri"/>
            </a:endParaRPr>
          </a:p>
          <a:p>
            <a:pPr>
              <a:buFont typeface="Arial"/>
              <a:buChar char="•"/>
            </a:pPr>
            <a:endParaRPr lang="en-US" sz="2800" b="1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0142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cs typeface="Calibri Light"/>
              </a:rPr>
              <a:t>Additional Detail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3555"/>
            <a:ext cx="7886700" cy="477616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en-US" sz="320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800">
              <a:cs typeface="Calibri"/>
            </a:endParaRPr>
          </a:p>
          <a:p>
            <a:pPr>
              <a:buFont typeface="Arial"/>
              <a:buChar char="•"/>
            </a:pPr>
            <a:endParaRPr lang="en-US" sz="2800">
              <a:cs typeface="Calibri"/>
            </a:endParaRPr>
          </a:p>
          <a:p>
            <a:pPr>
              <a:buFont typeface="Arial"/>
              <a:buChar char="•"/>
            </a:pPr>
            <a:endParaRPr lang="en-US" sz="2800">
              <a:cs typeface="Calibri"/>
            </a:endParaRPr>
          </a:p>
          <a:p>
            <a:pPr>
              <a:buFont typeface="Arial"/>
              <a:buChar char="•"/>
            </a:pPr>
            <a:endParaRPr lang="en-US" sz="3600">
              <a:ea typeface="+mn-lt"/>
              <a:cs typeface="+mn-lt"/>
            </a:endParaRPr>
          </a:p>
          <a:p>
            <a:pPr lvl="1">
              <a:buFont typeface="Arial"/>
              <a:buChar char="•"/>
            </a:pPr>
            <a:endParaRPr lang="en-US" sz="3300">
              <a:cs typeface="Calibri"/>
            </a:endParaRPr>
          </a:p>
          <a:p>
            <a:pPr>
              <a:buFont typeface="Arial,Sans-Serif"/>
              <a:buChar char="•"/>
            </a:pPr>
            <a:endParaRPr lang="en-US" sz="3600">
              <a:cs typeface="Calibri"/>
            </a:endParaRPr>
          </a:p>
          <a:p>
            <a:pPr>
              <a:buFont typeface="Arial"/>
              <a:buChar char="•"/>
            </a:pPr>
            <a:endParaRPr lang="en-US" sz="2800" b="1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549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E5B1B55FDC6F46992CBD8D384DCF63" ma:contentTypeVersion="12" ma:contentTypeDescription="Create a new document." ma:contentTypeScope="" ma:versionID="7200a18501a48d4b3ca9762442a64a33">
  <xsd:schema xmlns:xsd="http://www.w3.org/2001/XMLSchema" xmlns:xs="http://www.w3.org/2001/XMLSchema" xmlns:p="http://schemas.microsoft.com/office/2006/metadata/properties" xmlns:ns2="79499340-b9cf-4458-9368-33036c1b4dc9" xmlns:ns3="a2187807-d16b-4f26-8c23-1ecdc31f3e2b" targetNamespace="http://schemas.microsoft.com/office/2006/metadata/properties" ma:root="true" ma:fieldsID="e59dc42558bb91799c2fb9ac8203b5e9" ns2:_="" ns3:_="">
    <xsd:import namespace="79499340-b9cf-4458-9368-33036c1b4dc9"/>
    <xsd:import namespace="a2187807-d16b-4f26-8c23-1ecdc31f3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SubmittedtoDatabase_x003f_" minOccurs="0"/>
                <xsd:element ref="ns2:SubmittedtoDatabas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499340-b9cf-4458-9368-33036c1b4d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SubmittedtoDatabase_x003f_" ma:index="18" nillable="true" ma:displayName="Submitted to Database?" ma:default="1" ma:format="Dropdown" ma:internalName="SubmittedtoDatabase_x003f_">
      <xsd:simpleType>
        <xsd:restriction base="dms:Boolean"/>
      </xsd:simpleType>
    </xsd:element>
    <xsd:element name="SubmittedtoDatabase" ma:index="19" nillable="true" ma:displayName="Submitted to Database" ma:default="1" ma:format="Dropdown" ma:internalName="SubmittedtoDataba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87807-d16b-4f26-8c23-1ecdc31f3e2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mittedtoDatabase_x003f_ xmlns="79499340-b9cf-4458-9368-33036c1b4dc9">true</SubmittedtoDatabase_x003f_>
    <SubmittedtoDatabase xmlns="79499340-b9cf-4458-9368-33036c1b4dc9">true</SubmittedtoDatabas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BC9C32-9E0F-4A51-A248-2FB54AA3E6F9}"/>
</file>

<file path=customXml/itemProps2.xml><?xml version="1.0" encoding="utf-8"?>
<ds:datastoreItem xmlns:ds="http://schemas.openxmlformats.org/officeDocument/2006/customXml" ds:itemID="{16E1245D-7931-4377-A3EF-05DAF05E607B}">
  <ds:schemaRefs>
    <ds:schemaRef ds:uri="7dc7d291-6b73-4a4c-bd31-e628dca7e683"/>
    <ds:schemaRef ds:uri="b495986e-e4dc-4f6f-9bf5-56635400573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8E2D09F-7715-476A-90FF-D86B18F389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8</Slides>
  <Notes>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Merrimack Valley Renewal Fund  Advisory Committee __________________________  March 29, 2022</vt:lpstr>
      <vt:lpstr>Agenda</vt:lpstr>
      <vt:lpstr>Building Excellence Program</vt:lpstr>
      <vt:lpstr>Community First</vt:lpstr>
      <vt:lpstr>Workforce—Existing/Upcoming</vt:lpstr>
      <vt:lpstr>Current Grant Opportunity-more detail</vt:lpstr>
      <vt:lpstr>Workforce-potential ideas discussion</vt:lpstr>
      <vt:lpstr>Additional Detail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Merrimack Valley Renewal Fund  Advisory Committee __________________________  May 11, 2021</dc:title>
  <dc:creator>McCarey, Maggie (ENE)</dc:creator>
  <cp:revision>28</cp:revision>
  <dcterms:created xsi:type="dcterms:W3CDTF">2021-05-11T13:18:14Z</dcterms:created>
  <dcterms:modified xsi:type="dcterms:W3CDTF">2022-03-29T17:57:10Z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0x010100CCE5B1B55FDC6F46992CBD8D384DCF63</vt:lpwstr>
  </property>
</Properties>
</file>