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1.xml" ContentType="application/vnd.openxmlformats-officedocument.theme+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diagrams/drawing2.xml" ContentType="application/vnd.ms-office.drawingml.diagramDrawing+xml"/>
  <Override PartName="/ppt/notesMasters/notesMaster1.xml" ContentType="application/vnd.openxmlformats-officedocument.presentationml.notesMaster+xml"/>
  <Override PartName="/ppt/commentAuthors.xml" ContentType="application/vnd.openxmlformats-officedocument.presentationml.comme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 id="2147483774" r:id="rId5"/>
  </p:sldMasterIdLst>
  <p:notesMasterIdLst>
    <p:notesMasterId r:id="rId34"/>
  </p:notesMasterIdLst>
  <p:sldIdLst>
    <p:sldId id="291" r:id="rId6"/>
    <p:sldId id="275" r:id="rId7"/>
    <p:sldId id="258" r:id="rId8"/>
    <p:sldId id="270" r:id="rId9"/>
    <p:sldId id="268" r:id="rId10"/>
    <p:sldId id="274" r:id="rId11"/>
    <p:sldId id="294" r:id="rId12"/>
    <p:sldId id="276" r:id="rId13"/>
    <p:sldId id="271" r:id="rId14"/>
    <p:sldId id="278" r:id="rId15"/>
    <p:sldId id="257" r:id="rId16"/>
    <p:sldId id="265" r:id="rId17"/>
    <p:sldId id="266" r:id="rId18"/>
    <p:sldId id="267" r:id="rId19"/>
    <p:sldId id="285" r:id="rId20"/>
    <p:sldId id="288" r:id="rId21"/>
    <p:sldId id="290" r:id="rId22"/>
    <p:sldId id="260" r:id="rId23"/>
    <p:sldId id="269" r:id="rId24"/>
    <p:sldId id="264" r:id="rId25"/>
    <p:sldId id="272" r:id="rId26"/>
    <p:sldId id="296" r:id="rId27"/>
    <p:sldId id="273" r:id="rId28"/>
    <p:sldId id="292" r:id="rId29"/>
    <p:sldId id="295" r:id="rId30"/>
    <p:sldId id="284"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297" autoAdjust="0"/>
  </p:normalViewPr>
  <p:slideViewPr>
    <p:cSldViewPr snapToGrid="0">
      <p:cViewPr varScale="1">
        <p:scale>
          <a:sx n="63" d="100"/>
          <a:sy n="63" d="100"/>
        </p:scale>
        <p:origin x="1380" y="56"/>
      </p:cViewPr>
      <p:guideLst>
        <p:guide orient="horz" pos="2160"/>
        <p:guide pos="2880"/>
      </p:guideLst>
    </p:cSldViewPr>
  </p:slideViewPr>
  <p:notesTextViewPr>
    <p:cViewPr>
      <p:scale>
        <a:sx n="100" d="100"/>
        <a:sy n="10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6E23CD-FB70-4731-A57E-9CE9AA121210}" type="doc">
      <dgm:prSet loTypeId="urn:microsoft.com/office/officeart/2005/8/layout/hProcess9" loCatId="process" qsTypeId="urn:microsoft.com/office/officeart/2005/8/quickstyle/simple1" qsCatId="simple" csTypeId="urn:microsoft.com/office/officeart/2005/8/colors/accent0_3" csCatId="mainScheme" phldr="1"/>
      <dgm:spPr/>
    </dgm:pt>
    <dgm:pt modelId="{AA472516-6A43-462D-922F-B5BBA2246E0E}">
      <dgm:prSet phldrT="[Text]"/>
      <dgm:spPr/>
      <dgm:t>
        <a:bodyPr/>
        <a:lstStyle/>
        <a:p>
          <a:r>
            <a:rPr lang="en-US" dirty="0"/>
            <a:t>Early 2020: Meetings with community leaders and organizations prior to Settlement</a:t>
          </a:r>
        </a:p>
      </dgm:t>
    </dgm:pt>
    <dgm:pt modelId="{C5EF0F39-7C2E-4F6F-B7CF-B308E10D8150}" type="parTrans" cxnId="{C29C8833-87B8-4C8C-A269-46FDE8FE3954}">
      <dgm:prSet/>
      <dgm:spPr/>
      <dgm:t>
        <a:bodyPr/>
        <a:lstStyle/>
        <a:p>
          <a:endParaRPr lang="en-US"/>
        </a:p>
      </dgm:t>
    </dgm:pt>
    <dgm:pt modelId="{A7E38DA2-9F24-4DD6-B0DE-F2A23F328FED}" type="sibTrans" cxnId="{C29C8833-87B8-4C8C-A269-46FDE8FE3954}">
      <dgm:prSet/>
      <dgm:spPr/>
      <dgm:t>
        <a:bodyPr/>
        <a:lstStyle/>
        <a:p>
          <a:endParaRPr lang="en-US"/>
        </a:p>
      </dgm:t>
    </dgm:pt>
    <dgm:pt modelId="{18038941-DAC3-48D5-B68C-F4CD5FB33A90}">
      <dgm:prSet phldrT="[Text]"/>
      <dgm:spPr/>
      <dgm:t>
        <a:bodyPr/>
        <a:lstStyle/>
        <a:p>
          <a:r>
            <a:rPr lang="en-US" dirty="0"/>
            <a:t>August 2020: Meetings with municipal officials, legislative delegation, state agency partners, and LEAN</a:t>
          </a:r>
        </a:p>
      </dgm:t>
    </dgm:pt>
    <dgm:pt modelId="{E583287D-0792-464E-AEB4-DA8A0CAC9051}" type="parTrans" cxnId="{84849F8F-E25A-451C-8742-5EB7DCAD4C46}">
      <dgm:prSet/>
      <dgm:spPr/>
      <dgm:t>
        <a:bodyPr/>
        <a:lstStyle/>
        <a:p>
          <a:endParaRPr lang="en-US"/>
        </a:p>
      </dgm:t>
    </dgm:pt>
    <dgm:pt modelId="{C3774376-60A9-40FA-883A-B93DBA5C15FB}" type="sibTrans" cxnId="{84849F8F-E25A-451C-8742-5EB7DCAD4C46}">
      <dgm:prSet/>
      <dgm:spPr/>
      <dgm:t>
        <a:bodyPr/>
        <a:lstStyle/>
        <a:p>
          <a:endParaRPr lang="en-US"/>
        </a:p>
      </dgm:t>
    </dgm:pt>
    <dgm:pt modelId="{ADDDC530-16DF-4A50-8C0F-0085A200BC0D}">
      <dgm:prSet phldrT="[Text]"/>
      <dgm:spPr/>
      <dgm:t>
        <a:bodyPr/>
        <a:lstStyle/>
        <a:p>
          <a:r>
            <a:rPr lang="en-US" dirty="0"/>
            <a:t>September 2020: Guided discussions with community groups and small business leaders; participated in community anniversary event</a:t>
          </a:r>
        </a:p>
      </dgm:t>
    </dgm:pt>
    <dgm:pt modelId="{BB51C29D-54F3-4B3B-BD75-E772B291DF23}" type="parTrans" cxnId="{5F3114C1-3067-4272-9187-91651EA854EE}">
      <dgm:prSet/>
      <dgm:spPr/>
      <dgm:t>
        <a:bodyPr/>
        <a:lstStyle/>
        <a:p>
          <a:endParaRPr lang="en-US"/>
        </a:p>
      </dgm:t>
    </dgm:pt>
    <dgm:pt modelId="{192F902D-59C0-4CE6-A266-DED118DC7D36}" type="sibTrans" cxnId="{5F3114C1-3067-4272-9187-91651EA854EE}">
      <dgm:prSet/>
      <dgm:spPr/>
      <dgm:t>
        <a:bodyPr/>
        <a:lstStyle/>
        <a:p>
          <a:endParaRPr lang="en-US"/>
        </a:p>
      </dgm:t>
    </dgm:pt>
    <dgm:pt modelId="{65C2339A-E9C4-4F5A-B2DD-7978BC10896C}">
      <dgm:prSet/>
      <dgm:spPr/>
      <dgm:t>
        <a:bodyPr/>
        <a:lstStyle/>
        <a:p>
          <a:r>
            <a:rPr lang="en-US" dirty="0"/>
            <a:t>February 2021: Survey released for LMI programs and small businesses; Media and community outreach</a:t>
          </a:r>
        </a:p>
      </dgm:t>
    </dgm:pt>
    <dgm:pt modelId="{2D1DB6DF-186F-49DD-AB61-95E64EE08200}" type="parTrans" cxnId="{7935C5A2-D8BA-4BB4-B43A-0DF0E98DF0CB}">
      <dgm:prSet/>
      <dgm:spPr/>
      <dgm:t>
        <a:bodyPr/>
        <a:lstStyle/>
        <a:p>
          <a:endParaRPr lang="en-US"/>
        </a:p>
      </dgm:t>
    </dgm:pt>
    <dgm:pt modelId="{11F6A6A4-58E4-4793-9AF9-648CB9A1E5D2}" type="sibTrans" cxnId="{7935C5A2-D8BA-4BB4-B43A-0DF0E98DF0CB}">
      <dgm:prSet/>
      <dgm:spPr/>
      <dgm:t>
        <a:bodyPr/>
        <a:lstStyle/>
        <a:p>
          <a:endParaRPr lang="en-US"/>
        </a:p>
      </dgm:t>
    </dgm:pt>
    <dgm:pt modelId="{99C2F56E-B96D-459A-90A5-97581EA122F3}">
      <dgm:prSet/>
      <dgm:spPr/>
      <dgm:t>
        <a:bodyPr/>
        <a:lstStyle/>
        <a:p>
          <a:r>
            <a:rPr lang="en-US" dirty="0"/>
            <a:t>May 2021: Form MVRF Advisory Committee</a:t>
          </a:r>
        </a:p>
      </dgm:t>
    </dgm:pt>
    <dgm:pt modelId="{D9744401-1184-4C24-A695-D5A17AA2B6E0}" type="parTrans" cxnId="{DD444272-FA52-4AA6-B9AB-C0DB6EE8010F}">
      <dgm:prSet/>
      <dgm:spPr/>
      <dgm:t>
        <a:bodyPr/>
        <a:lstStyle/>
        <a:p>
          <a:endParaRPr lang="en-US"/>
        </a:p>
      </dgm:t>
    </dgm:pt>
    <dgm:pt modelId="{A031E217-4465-4DAE-AE8F-D9161510969F}" type="sibTrans" cxnId="{DD444272-FA52-4AA6-B9AB-C0DB6EE8010F}">
      <dgm:prSet/>
      <dgm:spPr/>
      <dgm:t>
        <a:bodyPr/>
        <a:lstStyle/>
        <a:p>
          <a:endParaRPr lang="en-US"/>
        </a:p>
      </dgm:t>
    </dgm:pt>
    <dgm:pt modelId="{DBF316D3-72A2-4A4D-9569-88A269567C1D}" type="pres">
      <dgm:prSet presAssocID="{F06E23CD-FB70-4731-A57E-9CE9AA121210}" presName="CompostProcess" presStyleCnt="0">
        <dgm:presLayoutVars>
          <dgm:dir/>
          <dgm:resizeHandles val="exact"/>
        </dgm:presLayoutVars>
      </dgm:prSet>
      <dgm:spPr/>
    </dgm:pt>
    <dgm:pt modelId="{4E43CB97-A45C-47BA-98F6-379075090FF4}" type="pres">
      <dgm:prSet presAssocID="{F06E23CD-FB70-4731-A57E-9CE9AA121210}" presName="arrow" presStyleLbl="bgShp" presStyleIdx="0" presStyleCnt="1"/>
      <dgm:spPr/>
    </dgm:pt>
    <dgm:pt modelId="{BDDAC7F6-6332-4362-B9F3-3137F3CF4149}" type="pres">
      <dgm:prSet presAssocID="{F06E23CD-FB70-4731-A57E-9CE9AA121210}" presName="linearProcess" presStyleCnt="0"/>
      <dgm:spPr/>
    </dgm:pt>
    <dgm:pt modelId="{F42584D7-5EE4-417C-91E4-15B82136D80D}" type="pres">
      <dgm:prSet presAssocID="{AA472516-6A43-462D-922F-B5BBA2246E0E}" presName="textNode" presStyleLbl="node1" presStyleIdx="0" presStyleCnt="5">
        <dgm:presLayoutVars>
          <dgm:bulletEnabled val="1"/>
        </dgm:presLayoutVars>
      </dgm:prSet>
      <dgm:spPr/>
    </dgm:pt>
    <dgm:pt modelId="{4B52113A-231D-432C-843F-B940CFBC3184}" type="pres">
      <dgm:prSet presAssocID="{A7E38DA2-9F24-4DD6-B0DE-F2A23F328FED}" presName="sibTrans" presStyleCnt="0"/>
      <dgm:spPr/>
    </dgm:pt>
    <dgm:pt modelId="{B479D0A5-4496-47B8-A9D9-1883533173A5}" type="pres">
      <dgm:prSet presAssocID="{18038941-DAC3-48D5-B68C-F4CD5FB33A90}" presName="textNode" presStyleLbl="node1" presStyleIdx="1" presStyleCnt="5">
        <dgm:presLayoutVars>
          <dgm:bulletEnabled val="1"/>
        </dgm:presLayoutVars>
      </dgm:prSet>
      <dgm:spPr/>
    </dgm:pt>
    <dgm:pt modelId="{CE639304-9C14-47BE-BEDE-0C8FAFAAB7F6}" type="pres">
      <dgm:prSet presAssocID="{C3774376-60A9-40FA-883A-B93DBA5C15FB}" presName="sibTrans" presStyleCnt="0"/>
      <dgm:spPr/>
    </dgm:pt>
    <dgm:pt modelId="{4CF5AEEA-D47A-4967-A1CC-77F6171C8F5E}" type="pres">
      <dgm:prSet presAssocID="{ADDDC530-16DF-4A50-8C0F-0085A200BC0D}" presName="textNode" presStyleLbl="node1" presStyleIdx="2" presStyleCnt="5">
        <dgm:presLayoutVars>
          <dgm:bulletEnabled val="1"/>
        </dgm:presLayoutVars>
      </dgm:prSet>
      <dgm:spPr/>
    </dgm:pt>
    <dgm:pt modelId="{B89BB369-AF28-475D-946B-DD662E1DA34D}" type="pres">
      <dgm:prSet presAssocID="{192F902D-59C0-4CE6-A266-DED118DC7D36}" presName="sibTrans" presStyleCnt="0"/>
      <dgm:spPr/>
    </dgm:pt>
    <dgm:pt modelId="{707FF0FE-9C86-434A-94E4-72C1C8085DBB}" type="pres">
      <dgm:prSet presAssocID="{65C2339A-E9C4-4F5A-B2DD-7978BC10896C}" presName="textNode" presStyleLbl="node1" presStyleIdx="3" presStyleCnt="5">
        <dgm:presLayoutVars>
          <dgm:bulletEnabled val="1"/>
        </dgm:presLayoutVars>
      </dgm:prSet>
      <dgm:spPr/>
    </dgm:pt>
    <dgm:pt modelId="{A4E9DA04-F89E-4285-A205-A694D627C879}" type="pres">
      <dgm:prSet presAssocID="{11F6A6A4-58E4-4793-9AF9-648CB9A1E5D2}" presName="sibTrans" presStyleCnt="0"/>
      <dgm:spPr/>
    </dgm:pt>
    <dgm:pt modelId="{F5D20CD1-D6C0-4201-A0AF-49D8E1450B68}" type="pres">
      <dgm:prSet presAssocID="{99C2F56E-B96D-459A-90A5-97581EA122F3}" presName="textNode" presStyleLbl="node1" presStyleIdx="4" presStyleCnt="5">
        <dgm:presLayoutVars>
          <dgm:bulletEnabled val="1"/>
        </dgm:presLayoutVars>
      </dgm:prSet>
      <dgm:spPr/>
    </dgm:pt>
  </dgm:ptLst>
  <dgm:cxnLst>
    <dgm:cxn modelId="{8161D101-30CB-40D7-81CA-127BA3F2F37B}" type="presOf" srcId="{65C2339A-E9C4-4F5A-B2DD-7978BC10896C}" destId="{707FF0FE-9C86-434A-94E4-72C1C8085DBB}" srcOrd="0" destOrd="0" presId="urn:microsoft.com/office/officeart/2005/8/layout/hProcess9"/>
    <dgm:cxn modelId="{C03AE30B-438C-4BC4-8C1A-E4BF360104E4}" type="presOf" srcId="{ADDDC530-16DF-4A50-8C0F-0085A200BC0D}" destId="{4CF5AEEA-D47A-4967-A1CC-77F6171C8F5E}" srcOrd="0" destOrd="0" presId="urn:microsoft.com/office/officeart/2005/8/layout/hProcess9"/>
    <dgm:cxn modelId="{44469A13-FF90-44D3-B06D-B19806A7B248}" type="presOf" srcId="{18038941-DAC3-48D5-B68C-F4CD5FB33A90}" destId="{B479D0A5-4496-47B8-A9D9-1883533173A5}" srcOrd="0" destOrd="0" presId="urn:microsoft.com/office/officeart/2005/8/layout/hProcess9"/>
    <dgm:cxn modelId="{C29C8833-87B8-4C8C-A269-46FDE8FE3954}" srcId="{F06E23CD-FB70-4731-A57E-9CE9AA121210}" destId="{AA472516-6A43-462D-922F-B5BBA2246E0E}" srcOrd="0" destOrd="0" parTransId="{C5EF0F39-7C2E-4F6F-B7CF-B308E10D8150}" sibTransId="{A7E38DA2-9F24-4DD6-B0DE-F2A23F328FED}"/>
    <dgm:cxn modelId="{2A096667-761C-4022-8B19-9F4475F65171}" type="presOf" srcId="{F06E23CD-FB70-4731-A57E-9CE9AA121210}" destId="{DBF316D3-72A2-4A4D-9569-88A269567C1D}" srcOrd="0" destOrd="0" presId="urn:microsoft.com/office/officeart/2005/8/layout/hProcess9"/>
    <dgm:cxn modelId="{DD444272-FA52-4AA6-B9AB-C0DB6EE8010F}" srcId="{F06E23CD-FB70-4731-A57E-9CE9AA121210}" destId="{99C2F56E-B96D-459A-90A5-97581EA122F3}" srcOrd="4" destOrd="0" parTransId="{D9744401-1184-4C24-A695-D5A17AA2B6E0}" sibTransId="{A031E217-4465-4DAE-AE8F-D9161510969F}"/>
    <dgm:cxn modelId="{84849F8F-E25A-451C-8742-5EB7DCAD4C46}" srcId="{F06E23CD-FB70-4731-A57E-9CE9AA121210}" destId="{18038941-DAC3-48D5-B68C-F4CD5FB33A90}" srcOrd="1" destOrd="0" parTransId="{E583287D-0792-464E-AEB4-DA8A0CAC9051}" sibTransId="{C3774376-60A9-40FA-883A-B93DBA5C15FB}"/>
    <dgm:cxn modelId="{7935C5A2-D8BA-4BB4-B43A-0DF0E98DF0CB}" srcId="{F06E23CD-FB70-4731-A57E-9CE9AA121210}" destId="{65C2339A-E9C4-4F5A-B2DD-7978BC10896C}" srcOrd="3" destOrd="0" parTransId="{2D1DB6DF-186F-49DD-AB61-95E64EE08200}" sibTransId="{11F6A6A4-58E4-4793-9AF9-648CB9A1E5D2}"/>
    <dgm:cxn modelId="{0DE11EA3-B858-43F6-AECE-6E03F5BD4ACA}" type="presOf" srcId="{99C2F56E-B96D-459A-90A5-97581EA122F3}" destId="{F5D20CD1-D6C0-4201-A0AF-49D8E1450B68}" srcOrd="0" destOrd="0" presId="urn:microsoft.com/office/officeart/2005/8/layout/hProcess9"/>
    <dgm:cxn modelId="{5F3114C1-3067-4272-9187-91651EA854EE}" srcId="{F06E23CD-FB70-4731-A57E-9CE9AA121210}" destId="{ADDDC530-16DF-4A50-8C0F-0085A200BC0D}" srcOrd="2" destOrd="0" parTransId="{BB51C29D-54F3-4B3B-BD75-E772B291DF23}" sibTransId="{192F902D-59C0-4CE6-A266-DED118DC7D36}"/>
    <dgm:cxn modelId="{E46359E7-33A5-42CA-8394-DADAC1A51520}" type="presOf" srcId="{AA472516-6A43-462D-922F-B5BBA2246E0E}" destId="{F42584D7-5EE4-417C-91E4-15B82136D80D}" srcOrd="0" destOrd="0" presId="urn:microsoft.com/office/officeart/2005/8/layout/hProcess9"/>
    <dgm:cxn modelId="{D1CFCFD2-A518-498D-BC9E-009E33E978F4}" type="presParOf" srcId="{DBF316D3-72A2-4A4D-9569-88A269567C1D}" destId="{4E43CB97-A45C-47BA-98F6-379075090FF4}" srcOrd="0" destOrd="0" presId="urn:microsoft.com/office/officeart/2005/8/layout/hProcess9"/>
    <dgm:cxn modelId="{0F1A78D8-B462-455D-86CE-27782F843367}" type="presParOf" srcId="{DBF316D3-72A2-4A4D-9569-88A269567C1D}" destId="{BDDAC7F6-6332-4362-B9F3-3137F3CF4149}" srcOrd="1" destOrd="0" presId="urn:microsoft.com/office/officeart/2005/8/layout/hProcess9"/>
    <dgm:cxn modelId="{0B474758-65AE-4AD3-9167-70A03D069A03}" type="presParOf" srcId="{BDDAC7F6-6332-4362-B9F3-3137F3CF4149}" destId="{F42584D7-5EE4-417C-91E4-15B82136D80D}" srcOrd="0" destOrd="0" presId="urn:microsoft.com/office/officeart/2005/8/layout/hProcess9"/>
    <dgm:cxn modelId="{2085CD4A-4CBF-4FE1-BADD-42F80172C206}" type="presParOf" srcId="{BDDAC7F6-6332-4362-B9F3-3137F3CF4149}" destId="{4B52113A-231D-432C-843F-B940CFBC3184}" srcOrd="1" destOrd="0" presId="urn:microsoft.com/office/officeart/2005/8/layout/hProcess9"/>
    <dgm:cxn modelId="{3ED0DF6F-B537-4F68-81B2-97B16EAA013A}" type="presParOf" srcId="{BDDAC7F6-6332-4362-B9F3-3137F3CF4149}" destId="{B479D0A5-4496-47B8-A9D9-1883533173A5}" srcOrd="2" destOrd="0" presId="urn:microsoft.com/office/officeart/2005/8/layout/hProcess9"/>
    <dgm:cxn modelId="{D3C66F0E-8899-4AF7-8D9A-B5E6A732DC6A}" type="presParOf" srcId="{BDDAC7F6-6332-4362-B9F3-3137F3CF4149}" destId="{CE639304-9C14-47BE-BEDE-0C8FAFAAB7F6}" srcOrd="3" destOrd="0" presId="urn:microsoft.com/office/officeart/2005/8/layout/hProcess9"/>
    <dgm:cxn modelId="{A878F925-296F-41E0-91C9-6B8B257ADB5A}" type="presParOf" srcId="{BDDAC7F6-6332-4362-B9F3-3137F3CF4149}" destId="{4CF5AEEA-D47A-4967-A1CC-77F6171C8F5E}" srcOrd="4" destOrd="0" presId="urn:microsoft.com/office/officeart/2005/8/layout/hProcess9"/>
    <dgm:cxn modelId="{015D778E-2F16-4F8A-9737-6C94DCF4B4F0}" type="presParOf" srcId="{BDDAC7F6-6332-4362-B9F3-3137F3CF4149}" destId="{B89BB369-AF28-475D-946B-DD662E1DA34D}" srcOrd="5" destOrd="0" presId="urn:microsoft.com/office/officeart/2005/8/layout/hProcess9"/>
    <dgm:cxn modelId="{E99CD9AF-5C51-48D8-AD14-EA8BD96B3EE5}" type="presParOf" srcId="{BDDAC7F6-6332-4362-B9F3-3137F3CF4149}" destId="{707FF0FE-9C86-434A-94E4-72C1C8085DBB}" srcOrd="6" destOrd="0" presId="urn:microsoft.com/office/officeart/2005/8/layout/hProcess9"/>
    <dgm:cxn modelId="{A56FFA67-6C8F-4D31-A5A2-A1C1FF41AD68}" type="presParOf" srcId="{BDDAC7F6-6332-4362-B9F3-3137F3CF4149}" destId="{A4E9DA04-F89E-4285-A205-A694D627C879}" srcOrd="7" destOrd="0" presId="urn:microsoft.com/office/officeart/2005/8/layout/hProcess9"/>
    <dgm:cxn modelId="{A9616466-43C7-44CB-8ABE-A38C24E2003D}" type="presParOf" srcId="{BDDAC7F6-6332-4362-B9F3-3137F3CF4149}" destId="{F5D20CD1-D6C0-4201-A0AF-49D8E1450B68}"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1D0F70-5EEE-490D-AA74-27CDD6044FD5}"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9EAD71AA-C18C-4A89-8A9E-03EB0D89F59D}">
      <dgm:prSet/>
      <dgm:spPr/>
      <dgm:t>
        <a:bodyPr/>
        <a:lstStyle/>
        <a:p>
          <a:pPr>
            <a:lnSpc>
              <a:spcPct val="100000"/>
            </a:lnSpc>
            <a:defRPr b="1"/>
          </a:pPr>
          <a:r>
            <a:rPr lang="en-US"/>
            <a:t>Provide Benefit to Residents</a:t>
          </a:r>
        </a:p>
      </dgm:t>
    </dgm:pt>
    <dgm:pt modelId="{52F6B935-B3AE-45E4-AE96-01EAC0CB597F}" type="parTrans" cxnId="{019E84C8-9454-4B18-959B-D5A0CF3E7C53}">
      <dgm:prSet/>
      <dgm:spPr/>
      <dgm:t>
        <a:bodyPr/>
        <a:lstStyle/>
        <a:p>
          <a:endParaRPr lang="en-US"/>
        </a:p>
      </dgm:t>
    </dgm:pt>
    <dgm:pt modelId="{BAFB7CE7-C630-44CC-94DD-1024DBF52F3B}" type="sibTrans" cxnId="{019E84C8-9454-4B18-959B-D5A0CF3E7C53}">
      <dgm:prSet/>
      <dgm:spPr/>
      <dgm:t>
        <a:bodyPr/>
        <a:lstStyle/>
        <a:p>
          <a:endParaRPr lang="en-US"/>
        </a:p>
      </dgm:t>
    </dgm:pt>
    <dgm:pt modelId="{A36265CE-F484-45FE-953C-84D1ACC40443}">
      <dgm:prSet/>
      <dgm:spPr/>
      <dgm:t>
        <a:bodyPr/>
        <a:lstStyle/>
        <a:p>
          <a:pPr>
            <a:lnSpc>
              <a:spcPct val="100000"/>
            </a:lnSpc>
          </a:pPr>
          <a:r>
            <a:rPr lang="en-US" dirty="0"/>
            <a:t>Improve housing stock to enable energy efficiency</a:t>
          </a:r>
        </a:p>
      </dgm:t>
    </dgm:pt>
    <dgm:pt modelId="{BBF935BF-F421-4D4D-BFF8-94F20CFFEA15}" type="parTrans" cxnId="{659AEF29-4697-422F-A5EF-EF006FBB85A8}">
      <dgm:prSet/>
      <dgm:spPr/>
      <dgm:t>
        <a:bodyPr/>
        <a:lstStyle/>
        <a:p>
          <a:endParaRPr lang="en-US"/>
        </a:p>
      </dgm:t>
    </dgm:pt>
    <dgm:pt modelId="{98CF4229-20D6-469D-877C-799BE6A0EADA}" type="sibTrans" cxnId="{659AEF29-4697-422F-A5EF-EF006FBB85A8}">
      <dgm:prSet/>
      <dgm:spPr/>
      <dgm:t>
        <a:bodyPr/>
        <a:lstStyle/>
        <a:p>
          <a:endParaRPr lang="en-US"/>
        </a:p>
      </dgm:t>
    </dgm:pt>
    <dgm:pt modelId="{A6FAA04A-2CDF-4C13-B5CA-EDADF1EADE06}">
      <dgm:prSet/>
      <dgm:spPr/>
      <dgm:t>
        <a:bodyPr/>
        <a:lstStyle/>
        <a:p>
          <a:pPr>
            <a:lnSpc>
              <a:spcPct val="100000"/>
            </a:lnSpc>
          </a:pPr>
          <a:r>
            <a:rPr lang="en-US"/>
            <a:t>Reduce energy burden</a:t>
          </a:r>
        </a:p>
      </dgm:t>
    </dgm:pt>
    <dgm:pt modelId="{F67134BA-35C2-49C0-A18E-1B238DA0F278}" type="parTrans" cxnId="{F91AE0F8-E49F-451A-8B60-F202ED802BD6}">
      <dgm:prSet/>
      <dgm:spPr/>
      <dgm:t>
        <a:bodyPr/>
        <a:lstStyle/>
        <a:p>
          <a:endParaRPr lang="en-US"/>
        </a:p>
      </dgm:t>
    </dgm:pt>
    <dgm:pt modelId="{F1785564-DD4A-468E-B3E9-F567C3E707FC}" type="sibTrans" cxnId="{F91AE0F8-E49F-451A-8B60-F202ED802BD6}">
      <dgm:prSet/>
      <dgm:spPr/>
      <dgm:t>
        <a:bodyPr/>
        <a:lstStyle/>
        <a:p>
          <a:endParaRPr lang="en-US"/>
        </a:p>
      </dgm:t>
    </dgm:pt>
    <dgm:pt modelId="{0BB94C5F-8901-46FE-B4DC-E70B4687BFE6}">
      <dgm:prSet/>
      <dgm:spPr/>
      <dgm:t>
        <a:bodyPr/>
        <a:lstStyle/>
        <a:p>
          <a:pPr>
            <a:lnSpc>
              <a:spcPct val="100000"/>
            </a:lnSpc>
          </a:pPr>
          <a:r>
            <a:rPr lang="en-US"/>
            <a:t>Remove obstacles to energy efficiency programs</a:t>
          </a:r>
        </a:p>
      </dgm:t>
    </dgm:pt>
    <dgm:pt modelId="{236A038D-0092-4868-A405-B064957DACC4}" type="parTrans" cxnId="{92977962-26C8-4565-9FB1-9E8A2FC84E39}">
      <dgm:prSet/>
      <dgm:spPr/>
      <dgm:t>
        <a:bodyPr/>
        <a:lstStyle/>
        <a:p>
          <a:endParaRPr lang="en-US"/>
        </a:p>
      </dgm:t>
    </dgm:pt>
    <dgm:pt modelId="{D89D2055-FD32-46DB-B02F-15442DE042B2}" type="sibTrans" cxnId="{92977962-26C8-4565-9FB1-9E8A2FC84E39}">
      <dgm:prSet/>
      <dgm:spPr/>
      <dgm:t>
        <a:bodyPr/>
        <a:lstStyle/>
        <a:p>
          <a:endParaRPr lang="en-US"/>
        </a:p>
      </dgm:t>
    </dgm:pt>
    <dgm:pt modelId="{E312BEC1-77C7-4FBB-9CE6-10AD16B2342D}">
      <dgm:prSet/>
      <dgm:spPr/>
      <dgm:t>
        <a:bodyPr/>
        <a:lstStyle/>
        <a:p>
          <a:pPr>
            <a:lnSpc>
              <a:spcPct val="100000"/>
            </a:lnSpc>
          </a:pPr>
          <a:r>
            <a:rPr lang="en-US"/>
            <a:t>Renewable thermal/electrification</a:t>
          </a:r>
        </a:p>
      </dgm:t>
    </dgm:pt>
    <dgm:pt modelId="{207C6316-3DF8-43E4-B827-15EF3854846D}" type="parTrans" cxnId="{B7FA3C5F-1F4F-488D-B9E1-48D22141BD7D}">
      <dgm:prSet/>
      <dgm:spPr/>
      <dgm:t>
        <a:bodyPr/>
        <a:lstStyle/>
        <a:p>
          <a:endParaRPr lang="en-US"/>
        </a:p>
      </dgm:t>
    </dgm:pt>
    <dgm:pt modelId="{8A6BDD75-41A2-4EA2-9C6A-84270932FC50}" type="sibTrans" cxnId="{B7FA3C5F-1F4F-488D-B9E1-48D22141BD7D}">
      <dgm:prSet/>
      <dgm:spPr/>
      <dgm:t>
        <a:bodyPr/>
        <a:lstStyle/>
        <a:p>
          <a:endParaRPr lang="en-US"/>
        </a:p>
      </dgm:t>
    </dgm:pt>
    <dgm:pt modelId="{628DD5C6-C5BE-4C17-A82A-592F46B81C73}">
      <dgm:prSet/>
      <dgm:spPr/>
      <dgm:t>
        <a:bodyPr/>
        <a:lstStyle/>
        <a:p>
          <a:pPr>
            <a:lnSpc>
              <a:spcPct val="100000"/>
            </a:lnSpc>
            <a:defRPr b="1"/>
          </a:pPr>
          <a:r>
            <a:rPr lang="en-US"/>
            <a:t>Workforce Development</a:t>
          </a:r>
        </a:p>
      </dgm:t>
    </dgm:pt>
    <dgm:pt modelId="{C6327829-3301-42BD-B126-6B8F3CEDF655}" type="parTrans" cxnId="{40899CC6-447C-4FF9-BAF4-C5538E5E7808}">
      <dgm:prSet/>
      <dgm:spPr/>
      <dgm:t>
        <a:bodyPr/>
        <a:lstStyle/>
        <a:p>
          <a:endParaRPr lang="en-US"/>
        </a:p>
      </dgm:t>
    </dgm:pt>
    <dgm:pt modelId="{A7E697C6-E0EB-461A-9932-A42215DE946F}" type="sibTrans" cxnId="{40899CC6-447C-4FF9-BAF4-C5538E5E7808}">
      <dgm:prSet/>
      <dgm:spPr/>
      <dgm:t>
        <a:bodyPr/>
        <a:lstStyle/>
        <a:p>
          <a:endParaRPr lang="en-US"/>
        </a:p>
      </dgm:t>
    </dgm:pt>
    <dgm:pt modelId="{65D6E6D5-B662-4A56-A9E2-734889B4B9CE}">
      <dgm:prSet/>
      <dgm:spPr/>
      <dgm:t>
        <a:bodyPr/>
        <a:lstStyle/>
        <a:p>
          <a:pPr>
            <a:lnSpc>
              <a:spcPct val="100000"/>
            </a:lnSpc>
          </a:pPr>
          <a:r>
            <a:rPr lang="en-US"/>
            <a:t>Utilize local contractors</a:t>
          </a:r>
        </a:p>
      </dgm:t>
    </dgm:pt>
    <dgm:pt modelId="{4C8BD095-068B-4052-8088-697D3117404E}" type="parTrans" cxnId="{48DC694E-31EB-4774-96B4-6E7B4D603A16}">
      <dgm:prSet/>
      <dgm:spPr/>
      <dgm:t>
        <a:bodyPr/>
        <a:lstStyle/>
        <a:p>
          <a:endParaRPr lang="en-US"/>
        </a:p>
      </dgm:t>
    </dgm:pt>
    <dgm:pt modelId="{ACB8411D-DEBE-4B1C-BAAC-C80C1EE7177B}" type="sibTrans" cxnId="{48DC694E-31EB-4774-96B4-6E7B4D603A16}">
      <dgm:prSet/>
      <dgm:spPr/>
      <dgm:t>
        <a:bodyPr/>
        <a:lstStyle/>
        <a:p>
          <a:endParaRPr lang="en-US"/>
        </a:p>
      </dgm:t>
    </dgm:pt>
    <dgm:pt modelId="{66FE928C-9B36-418C-B878-AD685E1358D7}">
      <dgm:prSet/>
      <dgm:spPr/>
      <dgm:t>
        <a:bodyPr/>
        <a:lstStyle/>
        <a:p>
          <a:pPr>
            <a:lnSpc>
              <a:spcPct val="100000"/>
            </a:lnSpc>
          </a:pPr>
          <a:r>
            <a:rPr lang="en-US"/>
            <a:t>Partner with local programs and schools</a:t>
          </a:r>
        </a:p>
      </dgm:t>
    </dgm:pt>
    <dgm:pt modelId="{881CC754-6C2F-4F08-9606-19B13FEC827E}" type="parTrans" cxnId="{8CA6CDDF-99A1-4A94-92BD-2CAFACD0A3FC}">
      <dgm:prSet/>
      <dgm:spPr/>
      <dgm:t>
        <a:bodyPr/>
        <a:lstStyle/>
        <a:p>
          <a:endParaRPr lang="en-US"/>
        </a:p>
      </dgm:t>
    </dgm:pt>
    <dgm:pt modelId="{3B726AD9-2F36-48D6-A21C-D13D1C584722}" type="sibTrans" cxnId="{8CA6CDDF-99A1-4A94-92BD-2CAFACD0A3FC}">
      <dgm:prSet/>
      <dgm:spPr/>
      <dgm:t>
        <a:bodyPr/>
        <a:lstStyle/>
        <a:p>
          <a:endParaRPr lang="en-US"/>
        </a:p>
      </dgm:t>
    </dgm:pt>
    <dgm:pt modelId="{2236521C-7ECD-4E8C-94A5-9EBE1F5056DA}">
      <dgm:prSet/>
      <dgm:spPr/>
      <dgm:t>
        <a:bodyPr/>
        <a:lstStyle/>
        <a:p>
          <a:pPr>
            <a:lnSpc>
              <a:spcPct val="100000"/>
            </a:lnSpc>
          </a:pPr>
          <a:r>
            <a:rPr lang="en-US"/>
            <a:t>Workforce training </a:t>
          </a:r>
        </a:p>
      </dgm:t>
    </dgm:pt>
    <dgm:pt modelId="{B5722B1A-43B1-46EC-8BFC-549A8F41C1A5}" type="parTrans" cxnId="{CAD5E9CC-46FF-44FD-98DE-9CD0C8622A68}">
      <dgm:prSet/>
      <dgm:spPr/>
      <dgm:t>
        <a:bodyPr/>
        <a:lstStyle/>
        <a:p>
          <a:endParaRPr lang="en-US"/>
        </a:p>
      </dgm:t>
    </dgm:pt>
    <dgm:pt modelId="{C5F6C116-1D2E-4D38-A13F-969CE4CE2235}" type="sibTrans" cxnId="{CAD5E9CC-46FF-44FD-98DE-9CD0C8622A68}">
      <dgm:prSet/>
      <dgm:spPr/>
      <dgm:t>
        <a:bodyPr/>
        <a:lstStyle/>
        <a:p>
          <a:endParaRPr lang="en-US"/>
        </a:p>
      </dgm:t>
    </dgm:pt>
    <dgm:pt modelId="{1B14A98C-3977-4D68-8AE4-2EBD7EDC97EC}" type="pres">
      <dgm:prSet presAssocID="{961D0F70-5EEE-490D-AA74-27CDD6044FD5}" presName="root" presStyleCnt="0">
        <dgm:presLayoutVars>
          <dgm:dir/>
          <dgm:resizeHandles val="exact"/>
        </dgm:presLayoutVars>
      </dgm:prSet>
      <dgm:spPr/>
    </dgm:pt>
    <dgm:pt modelId="{0B950B2C-7104-41F0-9F16-E8C2FDDF9708}" type="pres">
      <dgm:prSet presAssocID="{9EAD71AA-C18C-4A89-8A9E-03EB0D89F59D}" presName="compNode" presStyleCnt="0"/>
      <dgm:spPr/>
    </dgm:pt>
    <dgm:pt modelId="{19F57709-58B2-48AC-9BF2-0AAB70369DEB}" type="pres">
      <dgm:prSet presAssocID="{9EAD71AA-C18C-4A89-8A9E-03EB0D89F59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4C0600F1-A8B1-4FD2-8997-5EDD8DBD59E0}" type="pres">
      <dgm:prSet presAssocID="{9EAD71AA-C18C-4A89-8A9E-03EB0D89F59D}" presName="iconSpace" presStyleCnt="0"/>
      <dgm:spPr/>
    </dgm:pt>
    <dgm:pt modelId="{E9FF56E9-E0F9-4BE0-B4E8-48BA522B58AB}" type="pres">
      <dgm:prSet presAssocID="{9EAD71AA-C18C-4A89-8A9E-03EB0D89F59D}" presName="parTx" presStyleLbl="revTx" presStyleIdx="0" presStyleCnt="4">
        <dgm:presLayoutVars>
          <dgm:chMax val="0"/>
          <dgm:chPref val="0"/>
        </dgm:presLayoutVars>
      </dgm:prSet>
      <dgm:spPr/>
    </dgm:pt>
    <dgm:pt modelId="{AF9712D8-95F9-4470-ACA5-19365F2D0DF6}" type="pres">
      <dgm:prSet presAssocID="{9EAD71AA-C18C-4A89-8A9E-03EB0D89F59D}" presName="txSpace" presStyleCnt="0"/>
      <dgm:spPr/>
    </dgm:pt>
    <dgm:pt modelId="{8D1A45D1-61FB-4E75-941E-3902D5245C06}" type="pres">
      <dgm:prSet presAssocID="{9EAD71AA-C18C-4A89-8A9E-03EB0D89F59D}" presName="desTx" presStyleLbl="revTx" presStyleIdx="1" presStyleCnt="4">
        <dgm:presLayoutVars/>
      </dgm:prSet>
      <dgm:spPr/>
    </dgm:pt>
    <dgm:pt modelId="{AF995D5B-1F2C-4BD1-B189-7AD90126D464}" type="pres">
      <dgm:prSet presAssocID="{BAFB7CE7-C630-44CC-94DD-1024DBF52F3B}" presName="sibTrans" presStyleCnt="0"/>
      <dgm:spPr/>
    </dgm:pt>
    <dgm:pt modelId="{906D7F6A-DFA9-4FC8-9767-B51260F1DB26}" type="pres">
      <dgm:prSet presAssocID="{628DD5C6-C5BE-4C17-A82A-592F46B81C73}" presName="compNode" presStyleCnt="0"/>
      <dgm:spPr/>
    </dgm:pt>
    <dgm:pt modelId="{CD823139-E299-4E6A-9D04-4DD5A28BD330}" type="pres">
      <dgm:prSet presAssocID="{628DD5C6-C5BE-4C17-A82A-592F46B81C7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2043392D-83C4-4DCA-8A4C-D580B04549DF}" type="pres">
      <dgm:prSet presAssocID="{628DD5C6-C5BE-4C17-A82A-592F46B81C73}" presName="iconSpace" presStyleCnt="0"/>
      <dgm:spPr/>
    </dgm:pt>
    <dgm:pt modelId="{D2F8DDA6-F544-46F0-A421-1006A2C4AF25}" type="pres">
      <dgm:prSet presAssocID="{628DD5C6-C5BE-4C17-A82A-592F46B81C73}" presName="parTx" presStyleLbl="revTx" presStyleIdx="2" presStyleCnt="4">
        <dgm:presLayoutVars>
          <dgm:chMax val="0"/>
          <dgm:chPref val="0"/>
        </dgm:presLayoutVars>
      </dgm:prSet>
      <dgm:spPr/>
    </dgm:pt>
    <dgm:pt modelId="{A983AE46-96EE-4D81-AD64-5C86DC76F4F1}" type="pres">
      <dgm:prSet presAssocID="{628DD5C6-C5BE-4C17-A82A-592F46B81C73}" presName="txSpace" presStyleCnt="0"/>
      <dgm:spPr/>
    </dgm:pt>
    <dgm:pt modelId="{4D46DF92-2B20-4E48-8CF4-BB31D2CB1A24}" type="pres">
      <dgm:prSet presAssocID="{628DD5C6-C5BE-4C17-A82A-592F46B81C73}" presName="desTx" presStyleLbl="revTx" presStyleIdx="3" presStyleCnt="4">
        <dgm:presLayoutVars/>
      </dgm:prSet>
      <dgm:spPr/>
    </dgm:pt>
  </dgm:ptLst>
  <dgm:cxnLst>
    <dgm:cxn modelId="{3685381F-2197-49FA-9D71-37BD2BB7199C}" type="presOf" srcId="{628DD5C6-C5BE-4C17-A82A-592F46B81C73}" destId="{D2F8DDA6-F544-46F0-A421-1006A2C4AF25}" srcOrd="0" destOrd="0" presId="urn:microsoft.com/office/officeart/2018/5/layout/CenteredIconLabelDescriptionList"/>
    <dgm:cxn modelId="{94C7F927-442A-44F7-BAC4-E9A09E21668C}" type="presOf" srcId="{0BB94C5F-8901-46FE-B4DC-E70B4687BFE6}" destId="{8D1A45D1-61FB-4E75-941E-3902D5245C06}" srcOrd="0" destOrd="2" presId="urn:microsoft.com/office/officeart/2018/5/layout/CenteredIconLabelDescriptionList"/>
    <dgm:cxn modelId="{659AEF29-4697-422F-A5EF-EF006FBB85A8}" srcId="{9EAD71AA-C18C-4A89-8A9E-03EB0D89F59D}" destId="{A36265CE-F484-45FE-953C-84D1ACC40443}" srcOrd="0" destOrd="0" parTransId="{BBF935BF-F421-4D4D-BFF8-94F20CFFEA15}" sibTransId="{98CF4229-20D6-469D-877C-799BE6A0EADA}"/>
    <dgm:cxn modelId="{B7FA3C5F-1F4F-488D-B9E1-48D22141BD7D}" srcId="{9EAD71AA-C18C-4A89-8A9E-03EB0D89F59D}" destId="{E312BEC1-77C7-4FBB-9CE6-10AD16B2342D}" srcOrd="3" destOrd="0" parTransId="{207C6316-3DF8-43E4-B827-15EF3854846D}" sibTransId="{8A6BDD75-41A2-4EA2-9C6A-84270932FC50}"/>
    <dgm:cxn modelId="{92977962-26C8-4565-9FB1-9E8A2FC84E39}" srcId="{9EAD71AA-C18C-4A89-8A9E-03EB0D89F59D}" destId="{0BB94C5F-8901-46FE-B4DC-E70B4687BFE6}" srcOrd="2" destOrd="0" parTransId="{236A038D-0092-4868-A405-B064957DACC4}" sibTransId="{D89D2055-FD32-46DB-B02F-15442DE042B2}"/>
    <dgm:cxn modelId="{ED0D0965-AEF3-42CF-BF05-605C118BC0C3}" type="presOf" srcId="{961D0F70-5EEE-490D-AA74-27CDD6044FD5}" destId="{1B14A98C-3977-4D68-8AE4-2EBD7EDC97EC}" srcOrd="0" destOrd="0" presId="urn:microsoft.com/office/officeart/2018/5/layout/CenteredIconLabelDescriptionList"/>
    <dgm:cxn modelId="{48DC694E-31EB-4774-96B4-6E7B4D603A16}" srcId="{628DD5C6-C5BE-4C17-A82A-592F46B81C73}" destId="{65D6E6D5-B662-4A56-A9E2-734889B4B9CE}" srcOrd="0" destOrd="0" parTransId="{4C8BD095-068B-4052-8088-697D3117404E}" sibTransId="{ACB8411D-DEBE-4B1C-BAAC-C80C1EE7177B}"/>
    <dgm:cxn modelId="{2D73834E-7160-4447-8B7F-506A290CAB77}" type="presOf" srcId="{A36265CE-F484-45FE-953C-84D1ACC40443}" destId="{8D1A45D1-61FB-4E75-941E-3902D5245C06}" srcOrd="0" destOrd="0" presId="urn:microsoft.com/office/officeart/2018/5/layout/CenteredIconLabelDescriptionList"/>
    <dgm:cxn modelId="{2653E495-949E-430F-AEA9-C61A6AE9D1AD}" type="presOf" srcId="{66FE928C-9B36-418C-B878-AD685E1358D7}" destId="{4D46DF92-2B20-4E48-8CF4-BB31D2CB1A24}" srcOrd="0" destOrd="1" presId="urn:microsoft.com/office/officeart/2018/5/layout/CenteredIconLabelDescriptionList"/>
    <dgm:cxn modelId="{D2F68CB3-3292-40B8-A53A-ABD546B387DD}" type="presOf" srcId="{9EAD71AA-C18C-4A89-8A9E-03EB0D89F59D}" destId="{E9FF56E9-E0F9-4BE0-B4E8-48BA522B58AB}" srcOrd="0" destOrd="0" presId="urn:microsoft.com/office/officeart/2018/5/layout/CenteredIconLabelDescriptionList"/>
    <dgm:cxn modelId="{638BBCBD-2F8B-4CAC-B70C-3BE3C06F0AA0}" type="presOf" srcId="{A6FAA04A-2CDF-4C13-B5CA-EDADF1EADE06}" destId="{8D1A45D1-61FB-4E75-941E-3902D5245C06}" srcOrd="0" destOrd="1" presId="urn:microsoft.com/office/officeart/2018/5/layout/CenteredIconLabelDescriptionList"/>
    <dgm:cxn modelId="{40899CC6-447C-4FF9-BAF4-C5538E5E7808}" srcId="{961D0F70-5EEE-490D-AA74-27CDD6044FD5}" destId="{628DD5C6-C5BE-4C17-A82A-592F46B81C73}" srcOrd="1" destOrd="0" parTransId="{C6327829-3301-42BD-B126-6B8F3CEDF655}" sibTransId="{A7E697C6-E0EB-461A-9932-A42215DE946F}"/>
    <dgm:cxn modelId="{019E84C8-9454-4B18-959B-D5A0CF3E7C53}" srcId="{961D0F70-5EEE-490D-AA74-27CDD6044FD5}" destId="{9EAD71AA-C18C-4A89-8A9E-03EB0D89F59D}" srcOrd="0" destOrd="0" parTransId="{52F6B935-B3AE-45E4-AE96-01EAC0CB597F}" sibTransId="{BAFB7CE7-C630-44CC-94DD-1024DBF52F3B}"/>
    <dgm:cxn modelId="{CAD5E9CC-46FF-44FD-98DE-9CD0C8622A68}" srcId="{628DD5C6-C5BE-4C17-A82A-592F46B81C73}" destId="{2236521C-7ECD-4E8C-94A5-9EBE1F5056DA}" srcOrd="2" destOrd="0" parTransId="{B5722B1A-43B1-46EC-8BFC-549A8F41C1A5}" sibTransId="{C5F6C116-1D2E-4D38-A13F-969CE4CE2235}"/>
    <dgm:cxn modelId="{4B8832D2-5B5E-4698-AD23-E90397A4E432}" type="presOf" srcId="{E312BEC1-77C7-4FBB-9CE6-10AD16B2342D}" destId="{8D1A45D1-61FB-4E75-941E-3902D5245C06}" srcOrd="0" destOrd="3" presId="urn:microsoft.com/office/officeart/2018/5/layout/CenteredIconLabelDescriptionList"/>
    <dgm:cxn modelId="{8CA6CDDF-99A1-4A94-92BD-2CAFACD0A3FC}" srcId="{628DD5C6-C5BE-4C17-A82A-592F46B81C73}" destId="{66FE928C-9B36-418C-B878-AD685E1358D7}" srcOrd="1" destOrd="0" parTransId="{881CC754-6C2F-4F08-9606-19B13FEC827E}" sibTransId="{3B726AD9-2F36-48D6-A21C-D13D1C584722}"/>
    <dgm:cxn modelId="{453034E5-9BB9-4213-AFC1-7FD8225DDD67}" type="presOf" srcId="{2236521C-7ECD-4E8C-94A5-9EBE1F5056DA}" destId="{4D46DF92-2B20-4E48-8CF4-BB31D2CB1A24}" srcOrd="0" destOrd="2" presId="urn:microsoft.com/office/officeart/2018/5/layout/CenteredIconLabelDescriptionList"/>
    <dgm:cxn modelId="{812F65EF-B99B-4BBC-A55D-5DB99AD63F0A}" type="presOf" srcId="{65D6E6D5-B662-4A56-A9E2-734889B4B9CE}" destId="{4D46DF92-2B20-4E48-8CF4-BB31D2CB1A24}" srcOrd="0" destOrd="0" presId="urn:microsoft.com/office/officeart/2018/5/layout/CenteredIconLabelDescriptionList"/>
    <dgm:cxn modelId="{F91AE0F8-E49F-451A-8B60-F202ED802BD6}" srcId="{9EAD71AA-C18C-4A89-8A9E-03EB0D89F59D}" destId="{A6FAA04A-2CDF-4C13-B5CA-EDADF1EADE06}" srcOrd="1" destOrd="0" parTransId="{F67134BA-35C2-49C0-A18E-1B238DA0F278}" sibTransId="{F1785564-DD4A-468E-B3E9-F567C3E707FC}"/>
    <dgm:cxn modelId="{DD63F4BA-87F5-47E3-ADB0-EF054F92F3CF}" type="presParOf" srcId="{1B14A98C-3977-4D68-8AE4-2EBD7EDC97EC}" destId="{0B950B2C-7104-41F0-9F16-E8C2FDDF9708}" srcOrd="0" destOrd="0" presId="urn:microsoft.com/office/officeart/2018/5/layout/CenteredIconLabelDescriptionList"/>
    <dgm:cxn modelId="{6D6C704A-827A-4062-A2E6-BEB77C4EBDF6}" type="presParOf" srcId="{0B950B2C-7104-41F0-9F16-E8C2FDDF9708}" destId="{19F57709-58B2-48AC-9BF2-0AAB70369DEB}" srcOrd="0" destOrd="0" presId="urn:microsoft.com/office/officeart/2018/5/layout/CenteredIconLabelDescriptionList"/>
    <dgm:cxn modelId="{02E86E73-C1C6-489E-9A38-64785984FFD5}" type="presParOf" srcId="{0B950B2C-7104-41F0-9F16-E8C2FDDF9708}" destId="{4C0600F1-A8B1-4FD2-8997-5EDD8DBD59E0}" srcOrd="1" destOrd="0" presId="urn:microsoft.com/office/officeart/2018/5/layout/CenteredIconLabelDescriptionList"/>
    <dgm:cxn modelId="{42FE49C6-CE14-4D68-93E5-6C6931A6A83D}" type="presParOf" srcId="{0B950B2C-7104-41F0-9F16-E8C2FDDF9708}" destId="{E9FF56E9-E0F9-4BE0-B4E8-48BA522B58AB}" srcOrd="2" destOrd="0" presId="urn:microsoft.com/office/officeart/2018/5/layout/CenteredIconLabelDescriptionList"/>
    <dgm:cxn modelId="{87A7E193-8897-44EC-A528-642C4D6A50B6}" type="presParOf" srcId="{0B950B2C-7104-41F0-9F16-E8C2FDDF9708}" destId="{AF9712D8-95F9-4470-ACA5-19365F2D0DF6}" srcOrd="3" destOrd="0" presId="urn:microsoft.com/office/officeart/2018/5/layout/CenteredIconLabelDescriptionList"/>
    <dgm:cxn modelId="{D9E0DE65-34AC-4FC3-86D4-6533EB0BF859}" type="presParOf" srcId="{0B950B2C-7104-41F0-9F16-E8C2FDDF9708}" destId="{8D1A45D1-61FB-4E75-941E-3902D5245C06}" srcOrd="4" destOrd="0" presId="urn:microsoft.com/office/officeart/2018/5/layout/CenteredIconLabelDescriptionList"/>
    <dgm:cxn modelId="{FD4B493A-B8CA-4B7A-AB83-B140820837F6}" type="presParOf" srcId="{1B14A98C-3977-4D68-8AE4-2EBD7EDC97EC}" destId="{AF995D5B-1F2C-4BD1-B189-7AD90126D464}" srcOrd="1" destOrd="0" presId="urn:microsoft.com/office/officeart/2018/5/layout/CenteredIconLabelDescriptionList"/>
    <dgm:cxn modelId="{F386C5FE-0256-42E6-84DB-63C4483D61A4}" type="presParOf" srcId="{1B14A98C-3977-4D68-8AE4-2EBD7EDC97EC}" destId="{906D7F6A-DFA9-4FC8-9767-B51260F1DB26}" srcOrd="2" destOrd="0" presId="urn:microsoft.com/office/officeart/2018/5/layout/CenteredIconLabelDescriptionList"/>
    <dgm:cxn modelId="{80302979-5323-47CC-A23D-0717B03AB066}" type="presParOf" srcId="{906D7F6A-DFA9-4FC8-9767-B51260F1DB26}" destId="{CD823139-E299-4E6A-9D04-4DD5A28BD330}" srcOrd="0" destOrd="0" presId="urn:microsoft.com/office/officeart/2018/5/layout/CenteredIconLabelDescriptionList"/>
    <dgm:cxn modelId="{149C3723-A849-4B9A-B538-F8A99B4F9F2C}" type="presParOf" srcId="{906D7F6A-DFA9-4FC8-9767-B51260F1DB26}" destId="{2043392D-83C4-4DCA-8A4C-D580B04549DF}" srcOrd="1" destOrd="0" presId="urn:microsoft.com/office/officeart/2018/5/layout/CenteredIconLabelDescriptionList"/>
    <dgm:cxn modelId="{E2A92E0D-5C6C-4F0B-9CA2-930351B7F50A}" type="presParOf" srcId="{906D7F6A-DFA9-4FC8-9767-B51260F1DB26}" destId="{D2F8DDA6-F544-46F0-A421-1006A2C4AF25}" srcOrd="2" destOrd="0" presId="urn:microsoft.com/office/officeart/2018/5/layout/CenteredIconLabelDescriptionList"/>
    <dgm:cxn modelId="{A34DEB60-A822-4067-A727-756BB7F6BECC}" type="presParOf" srcId="{906D7F6A-DFA9-4FC8-9767-B51260F1DB26}" destId="{A983AE46-96EE-4D81-AD64-5C86DC76F4F1}" srcOrd="3" destOrd="0" presId="urn:microsoft.com/office/officeart/2018/5/layout/CenteredIconLabelDescriptionList"/>
    <dgm:cxn modelId="{CE7D56E3-50E2-4B06-9D15-C11B7ABDC888}" type="presParOf" srcId="{906D7F6A-DFA9-4FC8-9767-B51260F1DB26}" destId="{4D46DF92-2B20-4E48-8CF4-BB31D2CB1A24}"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3CB97-A45C-47BA-98F6-379075090FF4}">
      <dsp:nvSpPr>
        <dsp:cNvPr id="0" name=""/>
        <dsp:cNvSpPr/>
      </dsp:nvSpPr>
      <dsp:spPr>
        <a:xfrm>
          <a:off x="644721" y="0"/>
          <a:ext cx="7306847" cy="4993639"/>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2584D7-5EE4-417C-91E4-15B82136D80D}">
      <dsp:nvSpPr>
        <dsp:cNvPr id="0" name=""/>
        <dsp:cNvSpPr/>
      </dsp:nvSpPr>
      <dsp:spPr>
        <a:xfrm>
          <a:off x="3777" y="1498091"/>
          <a:ext cx="1651679" cy="199745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Early 2020: Meetings with community leaders and organizations prior to Settlement</a:t>
          </a:r>
        </a:p>
      </dsp:txBody>
      <dsp:txXfrm>
        <a:off x="84405" y="1578719"/>
        <a:ext cx="1490423" cy="1836200"/>
      </dsp:txXfrm>
    </dsp:sp>
    <dsp:sp modelId="{B479D0A5-4496-47B8-A9D9-1883533173A5}">
      <dsp:nvSpPr>
        <dsp:cNvPr id="0" name=""/>
        <dsp:cNvSpPr/>
      </dsp:nvSpPr>
      <dsp:spPr>
        <a:xfrm>
          <a:off x="1738041" y="1498091"/>
          <a:ext cx="1651679" cy="199745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August 2020: Meetings with municipal officials, legislative delegation, state agency partners, and LEAN</a:t>
          </a:r>
        </a:p>
      </dsp:txBody>
      <dsp:txXfrm>
        <a:off x="1818669" y="1578719"/>
        <a:ext cx="1490423" cy="1836200"/>
      </dsp:txXfrm>
    </dsp:sp>
    <dsp:sp modelId="{4CF5AEEA-D47A-4967-A1CC-77F6171C8F5E}">
      <dsp:nvSpPr>
        <dsp:cNvPr id="0" name=""/>
        <dsp:cNvSpPr/>
      </dsp:nvSpPr>
      <dsp:spPr>
        <a:xfrm>
          <a:off x="3472305" y="1498091"/>
          <a:ext cx="1651679" cy="199745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September 2020: Guided discussions with community groups and small business leaders; participated in community anniversary event</a:t>
          </a:r>
        </a:p>
      </dsp:txBody>
      <dsp:txXfrm>
        <a:off x="3552933" y="1578719"/>
        <a:ext cx="1490423" cy="1836200"/>
      </dsp:txXfrm>
    </dsp:sp>
    <dsp:sp modelId="{707FF0FE-9C86-434A-94E4-72C1C8085DBB}">
      <dsp:nvSpPr>
        <dsp:cNvPr id="0" name=""/>
        <dsp:cNvSpPr/>
      </dsp:nvSpPr>
      <dsp:spPr>
        <a:xfrm>
          <a:off x="5206569" y="1498091"/>
          <a:ext cx="1651679" cy="199745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February 2021: Survey released for LMI programs and small businesses; Media and community outreach</a:t>
          </a:r>
        </a:p>
      </dsp:txBody>
      <dsp:txXfrm>
        <a:off x="5287197" y="1578719"/>
        <a:ext cx="1490423" cy="1836200"/>
      </dsp:txXfrm>
    </dsp:sp>
    <dsp:sp modelId="{F5D20CD1-D6C0-4201-A0AF-49D8E1450B68}">
      <dsp:nvSpPr>
        <dsp:cNvPr id="0" name=""/>
        <dsp:cNvSpPr/>
      </dsp:nvSpPr>
      <dsp:spPr>
        <a:xfrm>
          <a:off x="6940833" y="1498091"/>
          <a:ext cx="1651679" cy="199745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May 2021: Form MVRF Advisory Committee</a:t>
          </a:r>
        </a:p>
      </dsp:txBody>
      <dsp:txXfrm>
        <a:off x="7021461" y="1578719"/>
        <a:ext cx="1490423" cy="1836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57709-58B2-48AC-9BF2-0AAB70369DEB}">
      <dsp:nvSpPr>
        <dsp:cNvPr id="0" name=""/>
        <dsp:cNvSpPr/>
      </dsp:nvSpPr>
      <dsp:spPr>
        <a:xfrm>
          <a:off x="1225335" y="80662"/>
          <a:ext cx="1318570" cy="13185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FF56E9-E0F9-4BE0-B4E8-48BA522B58AB}">
      <dsp:nvSpPr>
        <dsp:cNvPr id="0" name=""/>
        <dsp:cNvSpPr/>
      </dsp:nvSpPr>
      <dsp:spPr>
        <a:xfrm>
          <a:off x="949" y="1572586"/>
          <a:ext cx="3767343" cy="56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100000"/>
            </a:lnSpc>
            <a:spcBef>
              <a:spcPct val="0"/>
            </a:spcBef>
            <a:spcAft>
              <a:spcPct val="35000"/>
            </a:spcAft>
            <a:buNone/>
            <a:defRPr b="1"/>
          </a:pPr>
          <a:r>
            <a:rPr lang="en-US" sz="2500" kern="1200"/>
            <a:t>Provide Benefit to Residents</a:t>
          </a:r>
        </a:p>
      </dsp:txBody>
      <dsp:txXfrm>
        <a:off x="949" y="1572586"/>
        <a:ext cx="3767343" cy="565101"/>
      </dsp:txXfrm>
    </dsp:sp>
    <dsp:sp modelId="{8D1A45D1-61FB-4E75-941E-3902D5245C06}">
      <dsp:nvSpPr>
        <dsp:cNvPr id="0" name=""/>
        <dsp:cNvSpPr/>
      </dsp:nvSpPr>
      <dsp:spPr>
        <a:xfrm>
          <a:off x="949" y="2218317"/>
          <a:ext cx="3767343" cy="1893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dirty="0"/>
            <a:t>Improve housing stock to enable energy efficiency</a:t>
          </a:r>
        </a:p>
        <a:p>
          <a:pPr marL="0" lvl="0" indent="0" algn="ctr" defTabSz="755650">
            <a:lnSpc>
              <a:spcPct val="100000"/>
            </a:lnSpc>
            <a:spcBef>
              <a:spcPct val="0"/>
            </a:spcBef>
            <a:spcAft>
              <a:spcPct val="35000"/>
            </a:spcAft>
            <a:buNone/>
          </a:pPr>
          <a:r>
            <a:rPr lang="en-US" sz="1700" kern="1200"/>
            <a:t>Reduce energy burden</a:t>
          </a:r>
        </a:p>
        <a:p>
          <a:pPr marL="0" lvl="0" indent="0" algn="ctr" defTabSz="755650">
            <a:lnSpc>
              <a:spcPct val="100000"/>
            </a:lnSpc>
            <a:spcBef>
              <a:spcPct val="0"/>
            </a:spcBef>
            <a:spcAft>
              <a:spcPct val="35000"/>
            </a:spcAft>
            <a:buNone/>
          </a:pPr>
          <a:r>
            <a:rPr lang="en-US" sz="1700" kern="1200"/>
            <a:t>Remove obstacles to energy efficiency programs</a:t>
          </a:r>
        </a:p>
        <a:p>
          <a:pPr marL="0" lvl="0" indent="0" algn="ctr" defTabSz="755650">
            <a:lnSpc>
              <a:spcPct val="100000"/>
            </a:lnSpc>
            <a:spcBef>
              <a:spcPct val="0"/>
            </a:spcBef>
            <a:spcAft>
              <a:spcPct val="35000"/>
            </a:spcAft>
            <a:buNone/>
          </a:pPr>
          <a:r>
            <a:rPr lang="en-US" sz="1700" kern="1200"/>
            <a:t>Renewable thermal/electrification</a:t>
          </a:r>
        </a:p>
      </dsp:txBody>
      <dsp:txXfrm>
        <a:off x="949" y="2218317"/>
        <a:ext cx="3767343" cy="1893825"/>
      </dsp:txXfrm>
    </dsp:sp>
    <dsp:sp modelId="{CD823139-E299-4E6A-9D04-4DD5A28BD330}">
      <dsp:nvSpPr>
        <dsp:cNvPr id="0" name=""/>
        <dsp:cNvSpPr/>
      </dsp:nvSpPr>
      <dsp:spPr>
        <a:xfrm>
          <a:off x="5651964" y="80662"/>
          <a:ext cx="1318570" cy="13185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F8DDA6-F544-46F0-A421-1006A2C4AF25}">
      <dsp:nvSpPr>
        <dsp:cNvPr id="0" name=""/>
        <dsp:cNvSpPr/>
      </dsp:nvSpPr>
      <dsp:spPr>
        <a:xfrm>
          <a:off x="4427578" y="1572586"/>
          <a:ext cx="3767343" cy="56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100000"/>
            </a:lnSpc>
            <a:spcBef>
              <a:spcPct val="0"/>
            </a:spcBef>
            <a:spcAft>
              <a:spcPct val="35000"/>
            </a:spcAft>
            <a:buNone/>
            <a:defRPr b="1"/>
          </a:pPr>
          <a:r>
            <a:rPr lang="en-US" sz="2500" kern="1200"/>
            <a:t>Workforce Development</a:t>
          </a:r>
        </a:p>
      </dsp:txBody>
      <dsp:txXfrm>
        <a:off x="4427578" y="1572586"/>
        <a:ext cx="3767343" cy="565101"/>
      </dsp:txXfrm>
    </dsp:sp>
    <dsp:sp modelId="{4D46DF92-2B20-4E48-8CF4-BB31D2CB1A24}">
      <dsp:nvSpPr>
        <dsp:cNvPr id="0" name=""/>
        <dsp:cNvSpPr/>
      </dsp:nvSpPr>
      <dsp:spPr>
        <a:xfrm>
          <a:off x="4427578" y="2218317"/>
          <a:ext cx="3767343" cy="1893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a:t>Utilize local contractors</a:t>
          </a:r>
        </a:p>
        <a:p>
          <a:pPr marL="0" lvl="0" indent="0" algn="ctr" defTabSz="755650">
            <a:lnSpc>
              <a:spcPct val="100000"/>
            </a:lnSpc>
            <a:spcBef>
              <a:spcPct val="0"/>
            </a:spcBef>
            <a:spcAft>
              <a:spcPct val="35000"/>
            </a:spcAft>
            <a:buNone/>
          </a:pPr>
          <a:r>
            <a:rPr lang="en-US" sz="1700" kern="1200"/>
            <a:t>Partner with local programs and schools</a:t>
          </a:r>
        </a:p>
        <a:p>
          <a:pPr marL="0" lvl="0" indent="0" algn="ctr" defTabSz="755650">
            <a:lnSpc>
              <a:spcPct val="100000"/>
            </a:lnSpc>
            <a:spcBef>
              <a:spcPct val="0"/>
            </a:spcBef>
            <a:spcAft>
              <a:spcPct val="35000"/>
            </a:spcAft>
            <a:buNone/>
          </a:pPr>
          <a:r>
            <a:rPr lang="en-US" sz="1700" kern="1200"/>
            <a:t>Workforce training </a:t>
          </a:r>
        </a:p>
      </dsp:txBody>
      <dsp:txXfrm>
        <a:off x="4427578" y="2218317"/>
        <a:ext cx="3767343" cy="189382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1/21/2022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p:txBody>
      </p:sp>
      <p:sp>
        <p:nvSpPr>
          <p:cNvPr id="4" name="Slide Number Placeholder 3"/>
          <p:cNvSpPr>
            <a:spLocks noGrp="1"/>
          </p:cNvSpPr>
          <p:nvPr>
            <p:ph type="sldNum" sz="quarter" idx="5"/>
          </p:nvPr>
        </p:nvSpPr>
        <p:spPr/>
        <p:txBody>
          <a:bodyPr/>
          <a:lstStyle/>
          <a:p>
            <a:fld id="{D63E6348-D3D5-9F4D-8176-9A7A90A44DDD}" type="slidenum">
              <a:rPr lang="en-US" smtClean="0"/>
              <a:t>3</a:t>
            </a:fld>
            <a:endParaRPr lang="en-US"/>
          </a:p>
        </p:txBody>
      </p:sp>
    </p:spTree>
    <p:extLst>
      <p:ext uri="{BB962C8B-B14F-4D97-AF65-F5344CB8AC3E}">
        <p14:creationId xmlns:p14="http://schemas.microsoft.com/office/powerpoint/2010/main" val="136510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
            </a:r>
          </a:p>
        </p:txBody>
      </p:sp>
      <p:sp>
        <p:nvSpPr>
          <p:cNvPr id="4" name="Slide Number Placeholder 3"/>
          <p:cNvSpPr>
            <a:spLocks noGrp="1"/>
          </p:cNvSpPr>
          <p:nvPr>
            <p:ph type="sldNum" sz="quarter" idx="5"/>
          </p:nvPr>
        </p:nvSpPr>
        <p:spPr/>
        <p:txBody>
          <a:bodyPr/>
          <a:lstStyle/>
          <a:p>
            <a:fld id="{D63E6348-D3D5-9F4D-8176-9A7A90A44DDD}" type="slidenum">
              <a:rPr lang="en-US" smtClean="0"/>
              <a:t>5</a:t>
            </a:fld>
            <a:endParaRPr lang="en-US"/>
          </a:p>
        </p:txBody>
      </p:sp>
    </p:spTree>
    <p:extLst>
      <p:ext uri="{BB962C8B-B14F-4D97-AF65-F5344CB8AC3E}">
        <p14:creationId xmlns:p14="http://schemas.microsoft.com/office/powerpoint/2010/main" val="1590827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
            </a:r>
          </a:p>
        </p:txBody>
      </p:sp>
      <p:sp>
        <p:nvSpPr>
          <p:cNvPr id="4" name="Slide Number Placeholder 3"/>
          <p:cNvSpPr>
            <a:spLocks noGrp="1"/>
          </p:cNvSpPr>
          <p:nvPr>
            <p:ph type="sldNum" sz="quarter" idx="5"/>
          </p:nvPr>
        </p:nvSpPr>
        <p:spPr/>
        <p:txBody>
          <a:bodyPr/>
          <a:lstStyle/>
          <a:p>
            <a:fld id="{D63E6348-D3D5-9F4D-8176-9A7A90A44DDD}" type="slidenum">
              <a:rPr lang="en-US" smtClean="0"/>
              <a:t>18</a:t>
            </a:fld>
            <a:endParaRPr lang="en-US"/>
          </a:p>
        </p:txBody>
      </p:sp>
    </p:spTree>
    <p:extLst>
      <p:ext uri="{BB962C8B-B14F-4D97-AF65-F5344CB8AC3E}">
        <p14:creationId xmlns:p14="http://schemas.microsoft.com/office/powerpoint/2010/main" val="3426554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a:p>
            <a:endParaRPr lang="en-US" dirty="0"/>
          </a:p>
          <a:p>
            <a:pPr marL="171450" lvl="0" indent="-171450" fontAlgn="base">
              <a:buFont typeface="Arial"/>
              <a:buChar char="•"/>
            </a:pPr>
            <a:r>
              <a:rPr lang="en-US" dirty="0"/>
              <a:t>Provide funding for “barrier mitigation”—i.e., repairs and upgrades needed in order to implement energy efficiency </a:t>
            </a:r>
          </a:p>
          <a:p>
            <a:pPr marL="628650" lvl="1" indent="-171450" fontAlgn="base">
              <a:buFont typeface="Arial"/>
              <a:buChar char="•"/>
            </a:pPr>
            <a:r>
              <a:rPr lang="en-US" dirty="0"/>
              <a:t>Examples:   knob and tube testing or removal, asbestos or vermiculite removal, roof repairs and other necessary housing upgrades, and upgrading electrical panels. </a:t>
            </a:r>
            <a:endParaRPr lang="en-US" sz="2000" dirty="0"/>
          </a:p>
          <a:p>
            <a:pPr marL="171450" lvl="0" indent="-171450" fontAlgn="base">
              <a:buFont typeface="Arial"/>
              <a:buChar char="•"/>
            </a:pPr>
            <a:r>
              <a:rPr lang="en-US" dirty="0"/>
              <a:t>Utilize existing program infrastructures to deliver incentives for EE and barrier mitigation where possible</a:t>
            </a:r>
          </a:p>
          <a:p>
            <a:pPr marL="628650" lvl="1" indent="-171450" fontAlgn="base">
              <a:buFont typeface="Arial"/>
              <a:buChar char="•"/>
            </a:pPr>
            <a:r>
              <a:rPr lang="en-US" dirty="0"/>
              <a:t>Examples:  LEAN/Mass Save or DOER-funded programs</a:t>
            </a:r>
            <a:endParaRPr lang="en-US" sz="2000" dirty="0"/>
          </a:p>
          <a:p>
            <a:pPr marL="171450" lvl="0" indent="-171450" fontAlgn="base">
              <a:buFont typeface="Arial"/>
              <a:buChar char="•"/>
            </a:pPr>
            <a:r>
              <a:rPr lang="en-US" dirty="0"/>
              <a:t>Leverage existing LEAN/Mass Save incentives and provide additional incentives for energy efficiency (weatherization and electrification) where needed</a:t>
            </a:r>
            <a:endParaRPr lang="en-US" sz="2000" dirty="0"/>
          </a:p>
          <a:p>
            <a:pPr marL="628650" lvl="1" indent="-171450" fontAlgn="base">
              <a:buFont typeface="Arial"/>
              <a:buChar char="•"/>
            </a:pPr>
            <a:r>
              <a:rPr lang="en-US" dirty="0"/>
              <a:t>Examples:  additional incentives for certain weatherization strategies (e.g. spray foam insulation, advanced air sealing techniques) or electrification technologies (e.g., VRF technology, heat pumps in gas-heated homes) </a:t>
            </a:r>
            <a:endParaRPr lang="en-US" sz="1800" dirty="0"/>
          </a:p>
          <a:p>
            <a:endParaRPr lang="en-US" dirty="0"/>
          </a:p>
        </p:txBody>
      </p:sp>
      <p:sp>
        <p:nvSpPr>
          <p:cNvPr id="4" name="Slide Number Placeholder 3"/>
          <p:cNvSpPr>
            <a:spLocks noGrp="1"/>
          </p:cNvSpPr>
          <p:nvPr>
            <p:ph type="sldNum" sz="quarter" idx="10"/>
          </p:nvPr>
        </p:nvSpPr>
        <p:spPr/>
        <p:txBody>
          <a:bodyPr/>
          <a:lstStyle/>
          <a:p>
            <a:fld id="{D63E6348-D3D5-9F4D-8176-9A7A90A44DDD}" type="slidenum">
              <a:rPr lang="en-US" smtClean="0"/>
              <a:t>19</a:t>
            </a:fld>
            <a:endParaRPr lang="en-US"/>
          </a:p>
        </p:txBody>
      </p:sp>
    </p:spTree>
    <p:extLst>
      <p:ext uri="{BB962C8B-B14F-4D97-AF65-F5344CB8AC3E}">
        <p14:creationId xmlns:p14="http://schemas.microsoft.com/office/powerpoint/2010/main" val="597699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p:txBody>
      </p:sp>
      <p:sp>
        <p:nvSpPr>
          <p:cNvPr id="4" name="Slide Number Placeholder 3"/>
          <p:cNvSpPr>
            <a:spLocks noGrp="1"/>
          </p:cNvSpPr>
          <p:nvPr>
            <p:ph type="sldNum" sz="quarter" idx="5"/>
          </p:nvPr>
        </p:nvSpPr>
        <p:spPr/>
        <p:txBody>
          <a:bodyPr/>
          <a:lstStyle/>
          <a:p>
            <a:fld id="{D63E6348-D3D5-9F4D-8176-9A7A90A44DDD}" type="slidenum">
              <a:rPr lang="en-US" smtClean="0"/>
              <a:t>20</a:t>
            </a:fld>
            <a:endParaRPr lang="en-US"/>
          </a:p>
        </p:txBody>
      </p:sp>
    </p:spTree>
    <p:extLst>
      <p:ext uri="{BB962C8B-B14F-4D97-AF65-F5344CB8AC3E}">
        <p14:creationId xmlns:p14="http://schemas.microsoft.com/office/powerpoint/2010/main" val="3324534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Needs additional synthesis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777B3-849D-694C-8C73-ACF0BA75A4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7960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Needs additional synthesis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777B3-849D-694C-8C73-ACF0BA75A4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4556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RESPONSE BELOW WAS ADDITIONAL FEEDBACK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this should occur by a third party making a list of all legally licensed and INSURED contractors and this should be verified to ensure all remain that way during the term of any work they do.  Also Lawrence, Andover and North Andover </a:t>
            </a:r>
            <a:r>
              <a:rPr lang="en-US" dirty="0" err="1"/>
              <a:t>shoud</a:t>
            </a:r>
            <a:r>
              <a:rPr lang="en-US" dirty="0"/>
              <a:t> have inspectors who all follow the same rules and requirements and can fill in as needed or train others and ALL be on the same page.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777B3-849D-694C-8C73-ACF0BA75A4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0991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8739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4041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69294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67595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3433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23947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32931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8947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50865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419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4253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US" smtClean="0"/>
              <a:t>1/21/2022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41398578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400" dirty="0">
                <a:solidFill>
                  <a:srgbClr val="FFFFFF"/>
                </a:solidFill>
              </a:rPr>
              <a:t>Merrimack Valley Renewal Fund </a:t>
            </a:r>
            <a:br>
              <a:rPr lang="en-US" sz="4400" dirty="0">
                <a:solidFill>
                  <a:srgbClr val="FFFFFF"/>
                </a:solidFill>
              </a:rPr>
            </a:br>
            <a:r>
              <a:rPr lang="en-US" sz="4400" dirty="0">
                <a:solidFill>
                  <a:srgbClr val="FFFFFF"/>
                </a:solidFill>
              </a:rPr>
              <a:t>Advisory Committee</a:t>
            </a:r>
            <a:br>
              <a:rPr lang="en-US" sz="4400" dirty="0">
                <a:solidFill>
                  <a:srgbClr val="FFFFFF"/>
                </a:solidFill>
              </a:rPr>
            </a:br>
            <a:r>
              <a:rPr lang="en-US" sz="4400" dirty="0">
                <a:solidFill>
                  <a:srgbClr val="FFFFFF"/>
                </a:solidFill>
              </a:rPr>
              <a:t>__________________________</a:t>
            </a:r>
            <a:br>
              <a:rPr lang="en-US" sz="4400" dirty="0">
                <a:solidFill>
                  <a:srgbClr val="FFFFFF"/>
                </a:solidFill>
              </a:rPr>
            </a:br>
            <a:br>
              <a:rPr lang="en-US" sz="4400" dirty="0">
                <a:solidFill>
                  <a:srgbClr val="FFFFFF"/>
                </a:solidFill>
              </a:rPr>
            </a:br>
            <a:r>
              <a:rPr lang="en-US" sz="2000" dirty="0">
                <a:solidFill>
                  <a:srgbClr val="FFFFFF"/>
                </a:solidFill>
              </a:rPr>
              <a:t>May 11, 2021</a:t>
            </a:r>
            <a:endParaRPr lang="en-US" sz="4200" kern="1200" dirty="0">
              <a:solidFill>
                <a:srgbClr val="FFFFFF"/>
              </a:solidFill>
              <a:latin typeface="+mj-lt"/>
              <a:ea typeface="+mj-ea"/>
              <a:cs typeface="+mj-cs"/>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398B9F3E-AAEC-4C9F-B8C2-2C7A6632E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1" name="Freeform: Shape 9">
            <a:extLst>
              <a:ext uri="{FF2B5EF4-FFF2-40B4-BE49-F238E27FC236}">
                <a16:creationId xmlns:a16="http://schemas.microsoft.com/office/drawing/2014/main" id="{5A19804F-A10A-425D-BC8A-FFCCFEA41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 y="857250"/>
            <a:ext cx="7991591" cy="5143500"/>
          </a:xfrm>
          <a:custGeom>
            <a:avLst/>
            <a:gdLst>
              <a:gd name="connsiteX0" fmla="*/ 8526285 w 10655455"/>
              <a:gd name="connsiteY0" fmla="*/ 6283111 h 6858000"/>
              <a:gd name="connsiteX1" fmla="*/ 10157124 w 10655455"/>
              <a:gd name="connsiteY1" fmla="*/ 6283111 h 6858000"/>
              <a:gd name="connsiteX2" fmla="*/ 10407209 w 10655455"/>
              <a:gd name="connsiteY2" fmla="*/ 6430504 h 6858000"/>
              <a:gd name="connsiteX3" fmla="*/ 10606716 w 10655455"/>
              <a:gd name="connsiteY3" fmla="*/ 6774068 h 6858000"/>
              <a:gd name="connsiteX4" fmla="*/ 10655455 w 10655455"/>
              <a:gd name="connsiteY4" fmla="*/ 6858000 h 6858000"/>
              <a:gd name="connsiteX5" fmla="*/ 8025501 w 10655455"/>
              <a:gd name="connsiteY5" fmla="*/ 6858000 h 6858000"/>
              <a:gd name="connsiteX6" fmla="*/ 8129453 w 10655455"/>
              <a:gd name="connsiteY6" fmla="*/ 6678214 h 6858000"/>
              <a:gd name="connsiteX7" fmla="*/ 8272677 w 10655455"/>
              <a:gd name="connsiteY7" fmla="*/ 6430504 h 6858000"/>
              <a:gd name="connsiteX8" fmla="*/ 8526285 w 10655455"/>
              <a:gd name="connsiteY8" fmla="*/ 6283111 h 6858000"/>
              <a:gd name="connsiteX9" fmla="*/ 8508611 w 10655455"/>
              <a:gd name="connsiteY9" fmla="*/ 4776272 h 6858000"/>
              <a:gd name="connsiteX10" fmla="*/ 9153763 w 10655455"/>
              <a:gd name="connsiteY10" fmla="*/ 4776272 h 6858000"/>
              <a:gd name="connsiteX11" fmla="*/ 9252696 w 10655455"/>
              <a:gd name="connsiteY11" fmla="*/ 4834580 h 6858000"/>
              <a:gd name="connsiteX12" fmla="*/ 9575969 w 10655455"/>
              <a:gd name="connsiteY12" fmla="*/ 5391278 h 6858000"/>
              <a:gd name="connsiteX13" fmla="*/ 9575969 w 10655455"/>
              <a:gd name="connsiteY13" fmla="*/ 5505116 h 6858000"/>
              <a:gd name="connsiteX14" fmla="*/ 9252696 w 10655455"/>
              <a:gd name="connsiteY14" fmla="*/ 6061815 h 6858000"/>
              <a:gd name="connsiteX15" fmla="*/ 9153763 w 10655455"/>
              <a:gd name="connsiteY15" fmla="*/ 6120122 h 6858000"/>
              <a:gd name="connsiteX16" fmla="*/ 8508611 w 10655455"/>
              <a:gd name="connsiteY16" fmla="*/ 6120122 h 6858000"/>
              <a:gd name="connsiteX17" fmla="*/ 8408284 w 10655455"/>
              <a:gd name="connsiteY17" fmla="*/ 6061815 h 6858000"/>
              <a:gd name="connsiteX18" fmla="*/ 8086404 w 10655455"/>
              <a:gd name="connsiteY18" fmla="*/ 5505116 h 6858000"/>
              <a:gd name="connsiteX19" fmla="*/ 8086404 w 10655455"/>
              <a:gd name="connsiteY19" fmla="*/ 5391278 h 6858000"/>
              <a:gd name="connsiteX20" fmla="*/ 8408284 w 10655455"/>
              <a:gd name="connsiteY20" fmla="*/ 4834580 h 6858000"/>
              <a:gd name="connsiteX21" fmla="*/ 8508611 w 10655455"/>
              <a:gd name="connsiteY21" fmla="*/ 4776272 h 6858000"/>
              <a:gd name="connsiteX22" fmla="*/ 8438383 w 10655455"/>
              <a:gd name="connsiteY22" fmla="*/ 4182594 h 6858000"/>
              <a:gd name="connsiteX23" fmla="*/ 8671249 w 10655455"/>
              <a:gd name="connsiteY23" fmla="*/ 4182594 h 6858000"/>
              <a:gd name="connsiteX24" fmla="*/ 8706958 w 10655455"/>
              <a:gd name="connsiteY24" fmla="*/ 4203640 h 6858000"/>
              <a:gd name="connsiteX25" fmla="*/ 8823642 w 10655455"/>
              <a:gd name="connsiteY25" fmla="*/ 4404579 h 6858000"/>
              <a:gd name="connsiteX26" fmla="*/ 8823642 w 10655455"/>
              <a:gd name="connsiteY26" fmla="*/ 4445668 h 6858000"/>
              <a:gd name="connsiteX27" fmla="*/ 8706958 w 10655455"/>
              <a:gd name="connsiteY27" fmla="*/ 4646606 h 6858000"/>
              <a:gd name="connsiteX28" fmla="*/ 8671249 w 10655455"/>
              <a:gd name="connsiteY28" fmla="*/ 4667652 h 6858000"/>
              <a:gd name="connsiteX29" fmla="*/ 8438383 w 10655455"/>
              <a:gd name="connsiteY29" fmla="*/ 4667652 h 6858000"/>
              <a:gd name="connsiteX30" fmla="*/ 8402170 w 10655455"/>
              <a:gd name="connsiteY30" fmla="*/ 4646606 h 6858000"/>
              <a:gd name="connsiteX31" fmla="*/ 8285989 w 10655455"/>
              <a:gd name="connsiteY31" fmla="*/ 4445668 h 6858000"/>
              <a:gd name="connsiteX32" fmla="*/ 8285989 w 10655455"/>
              <a:gd name="connsiteY32" fmla="*/ 4404579 h 6858000"/>
              <a:gd name="connsiteX33" fmla="*/ 8402170 w 10655455"/>
              <a:gd name="connsiteY33" fmla="*/ 4203640 h 6858000"/>
              <a:gd name="connsiteX34" fmla="*/ 8438383 w 10655455"/>
              <a:gd name="connsiteY34" fmla="*/ 4182594 h 6858000"/>
              <a:gd name="connsiteX35" fmla="*/ 7678681 w 10655455"/>
              <a:gd name="connsiteY35" fmla="*/ 3459104 h 6858000"/>
              <a:gd name="connsiteX36" fmla="*/ 8119685 w 10655455"/>
              <a:gd name="connsiteY36" fmla="*/ 3459104 h 6858000"/>
              <a:gd name="connsiteX37" fmla="*/ 8187313 w 10655455"/>
              <a:gd name="connsiteY37" fmla="*/ 3498961 h 6858000"/>
              <a:gd name="connsiteX38" fmla="*/ 8408292 w 10655455"/>
              <a:gd name="connsiteY38" fmla="*/ 3879501 h 6858000"/>
              <a:gd name="connsiteX39" fmla="*/ 8408292 w 10655455"/>
              <a:gd name="connsiteY39" fmla="*/ 3957318 h 6858000"/>
              <a:gd name="connsiteX40" fmla="*/ 8187313 w 10655455"/>
              <a:gd name="connsiteY40" fmla="*/ 4337857 h 6858000"/>
              <a:gd name="connsiteX41" fmla="*/ 8119685 w 10655455"/>
              <a:gd name="connsiteY41" fmla="*/ 4377714 h 6858000"/>
              <a:gd name="connsiteX42" fmla="*/ 7678681 w 10655455"/>
              <a:gd name="connsiteY42" fmla="*/ 4377714 h 6858000"/>
              <a:gd name="connsiteX43" fmla="*/ 7610101 w 10655455"/>
              <a:gd name="connsiteY43" fmla="*/ 4337857 h 6858000"/>
              <a:gd name="connsiteX44" fmla="*/ 7390076 w 10655455"/>
              <a:gd name="connsiteY44" fmla="*/ 3957318 h 6858000"/>
              <a:gd name="connsiteX45" fmla="*/ 7390076 w 10655455"/>
              <a:gd name="connsiteY45" fmla="*/ 3879501 h 6858000"/>
              <a:gd name="connsiteX46" fmla="*/ 7610101 w 10655455"/>
              <a:gd name="connsiteY46" fmla="*/ 3498961 h 6858000"/>
              <a:gd name="connsiteX47" fmla="*/ 7678681 w 10655455"/>
              <a:gd name="connsiteY47" fmla="*/ 3459104 h 6858000"/>
              <a:gd name="connsiteX48" fmla="*/ 9108816 w 10655455"/>
              <a:gd name="connsiteY48" fmla="*/ 2082751 h 6858000"/>
              <a:gd name="connsiteX49" fmla="*/ 9876937 w 10655455"/>
              <a:gd name="connsiteY49" fmla="*/ 2082751 h 6858000"/>
              <a:gd name="connsiteX50" fmla="*/ 9994727 w 10655455"/>
              <a:gd name="connsiteY50" fmla="*/ 2152172 h 6858000"/>
              <a:gd name="connsiteX51" fmla="*/ 10379617 w 10655455"/>
              <a:gd name="connsiteY51" fmla="*/ 2814978 h 6858000"/>
              <a:gd name="connsiteX52" fmla="*/ 10379617 w 10655455"/>
              <a:gd name="connsiteY52" fmla="*/ 2950515 h 6858000"/>
              <a:gd name="connsiteX53" fmla="*/ 9994727 w 10655455"/>
              <a:gd name="connsiteY53" fmla="*/ 3613321 h 6858000"/>
              <a:gd name="connsiteX54" fmla="*/ 9876937 w 10655455"/>
              <a:gd name="connsiteY54" fmla="*/ 3682742 h 6858000"/>
              <a:gd name="connsiteX55" fmla="*/ 9108816 w 10655455"/>
              <a:gd name="connsiteY55" fmla="*/ 3682742 h 6858000"/>
              <a:gd name="connsiteX56" fmla="*/ 8989367 w 10655455"/>
              <a:gd name="connsiteY56" fmla="*/ 3613321 h 6858000"/>
              <a:gd name="connsiteX57" fmla="*/ 8606137 w 10655455"/>
              <a:gd name="connsiteY57" fmla="*/ 2950515 h 6858000"/>
              <a:gd name="connsiteX58" fmla="*/ 8606137 w 10655455"/>
              <a:gd name="connsiteY58" fmla="*/ 2814978 h 6858000"/>
              <a:gd name="connsiteX59" fmla="*/ 8989367 w 10655455"/>
              <a:gd name="connsiteY59" fmla="*/ 2152172 h 6858000"/>
              <a:gd name="connsiteX60" fmla="*/ 9108816 w 10655455"/>
              <a:gd name="connsiteY60" fmla="*/ 2082751 h 6858000"/>
              <a:gd name="connsiteX61" fmla="*/ 1321854 w 10655455"/>
              <a:gd name="connsiteY61" fmla="*/ 2071857 h 6858000"/>
              <a:gd name="connsiteX62" fmla="*/ 5365317 w 10655455"/>
              <a:gd name="connsiteY62" fmla="*/ 2071857 h 6858000"/>
              <a:gd name="connsiteX63" fmla="*/ 5985373 w 10655455"/>
              <a:gd name="connsiteY63" fmla="*/ 2437296 h 6858000"/>
              <a:gd name="connsiteX64" fmla="*/ 8011470 w 10655455"/>
              <a:gd name="connsiteY64" fmla="*/ 5926372 h 6858000"/>
              <a:gd name="connsiteX65" fmla="*/ 8011470 w 10655455"/>
              <a:gd name="connsiteY65" fmla="*/ 6639850 h 6858000"/>
              <a:gd name="connsiteX66" fmla="*/ 7904625 w 10655455"/>
              <a:gd name="connsiteY66" fmla="*/ 6823844 h 6858000"/>
              <a:gd name="connsiteX67" fmla="*/ 7884791 w 10655455"/>
              <a:gd name="connsiteY67" fmla="*/ 6858000 h 6858000"/>
              <a:gd name="connsiteX68" fmla="*/ 0 w 10655455"/>
              <a:gd name="connsiteY68" fmla="*/ 6858000 h 6858000"/>
              <a:gd name="connsiteX69" fmla="*/ 0 w 10655455"/>
              <a:gd name="connsiteY69" fmla="*/ 3635967 h 6858000"/>
              <a:gd name="connsiteX70" fmla="*/ 27177 w 10655455"/>
              <a:gd name="connsiteY70" fmla="*/ 3588964 h 6858000"/>
              <a:gd name="connsiteX71" fmla="*/ 693065 w 10655455"/>
              <a:gd name="connsiteY71" fmla="*/ 2437296 h 6858000"/>
              <a:gd name="connsiteX72" fmla="*/ 1321854 w 10655455"/>
              <a:gd name="connsiteY72" fmla="*/ 2071857 h 6858000"/>
              <a:gd name="connsiteX73" fmla="*/ 6786399 w 10655455"/>
              <a:gd name="connsiteY73" fmla="*/ 753840 h 6858000"/>
              <a:gd name="connsiteX74" fmla="*/ 8025968 w 10655455"/>
              <a:gd name="connsiteY74" fmla="*/ 753840 h 6858000"/>
              <a:gd name="connsiteX75" fmla="*/ 8216053 w 10655455"/>
              <a:gd name="connsiteY75" fmla="*/ 865869 h 6858000"/>
              <a:gd name="connsiteX76" fmla="*/ 8837177 w 10655455"/>
              <a:gd name="connsiteY76" fmla="*/ 1935484 h 6858000"/>
              <a:gd name="connsiteX77" fmla="*/ 8837177 w 10655455"/>
              <a:gd name="connsiteY77" fmla="*/ 2154207 h 6858000"/>
              <a:gd name="connsiteX78" fmla="*/ 8216053 w 10655455"/>
              <a:gd name="connsiteY78" fmla="*/ 3223823 h 6858000"/>
              <a:gd name="connsiteX79" fmla="*/ 8025968 w 10655455"/>
              <a:gd name="connsiteY79" fmla="*/ 3335852 h 6858000"/>
              <a:gd name="connsiteX80" fmla="*/ 6786399 w 10655455"/>
              <a:gd name="connsiteY80" fmla="*/ 3335852 h 6858000"/>
              <a:gd name="connsiteX81" fmla="*/ 6593637 w 10655455"/>
              <a:gd name="connsiteY81" fmla="*/ 3223823 h 6858000"/>
              <a:gd name="connsiteX82" fmla="*/ 5975192 w 10655455"/>
              <a:gd name="connsiteY82" fmla="*/ 2154207 h 6858000"/>
              <a:gd name="connsiteX83" fmla="*/ 5975192 w 10655455"/>
              <a:gd name="connsiteY83" fmla="*/ 1935484 h 6858000"/>
              <a:gd name="connsiteX84" fmla="*/ 6593637 w 10655455"/>
              <a:gd name="connsiteY84" fmla="*/ 865869 h 6858000"/>
              <a:gd name="connsiteX85" fmla="*/ 6786399 w 10655455"/>
              <a:gd name="connsiteY85" fmla="*/ 753840 h 6858000"/>
              <a:gd name="connsiteX86" fmla="*/ 0 w 10655455"/>
              <a:gd name="connsiteY86" fmla="*/ 0 h 6858000"/>
              <a:gd name="connsiteX87" fmla="*/ 6966294 w 10655455"/>
              <a:gd name="connsiteY87" fmla="*/ 0 h 6858000"/>
              <a:gd name="connsiteX88" fmla="*/ 6852387 w 10655455"/>
              <a:gd name="connsiteY88" fmla="*/ 196155 h 6858000"/>
              <a:gd name="connsiteX89" fmla="*/ 6043322 w 10655455"/>
              <a:gd name="connsiteY89" fmla="*/ 1589421 h 6858000"/>
              <a:gd name="connsiteX90" fmla="*/ 5423265 w 10655455"/>
              <a:gd name="connsiteY90" fmla="*/ 1954861 h 6858000"/>
              <a:gd name="connsiteX91" fmla="*/ 1379802 w 10655455"/>
              <a:gd name="connsiteY91" fmla="*/ 1954861 h 6858000"/>
              <a:gd name="connsiteX92" fmla="*/ 751013 w 10655455"/>
              <a:gd name="connsiteY92" fmla="*/ 1589421 h 6858000"/>
              <a:gd name="connsiteX93" fmla="*/ 1951 w 10655455"/>
              <a:gd name="connsiteY93" fmla="*/ 293901 h 6858000"/>
              <a:gd name="connsiteX94" fmla="*/ 0 w 10655455"/>
              <a:gd name="connsiteY94" fmla="*/ 29052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10655455" h="6858000">
                <a:moveTo>
                  <a:pt x="8526285" y="6283111"/>
                </a:moveTo>
                <a:cubicBezTo>
                  <a:pt x="8526285" y="6283111"/>
                  <a:pt x="8526285" y="6283111"/>
                  <a:pt x="10157124" y="6283111"/>
                </a:cubicBezTo>
                <a:cubicBezTo>
                  <a:pt x="10259271" y="6283111"/>
                  <a:pt x="10357896" y="6339261"/>
                  <a:pt x="10407209" y="6430504"/>
                </a:cubicBezTo>
                <a:cubicBezTo>
                  <a:pt x="10407209" y="6430504"/>
                  <a:pt x="10407209" y="6430504"/>
                  <a:pt x="10606716" y="6774068"/>
                </a:cubicBezTo>
                <a:lnTo>
                  <a:pt x="10655455" y="6858000"/>
                </a:lnTo>
                <a:lnTo>
                  <a:pt x="8025501" y="6858000"/>
                </a:lnTo>
                <a:lnTo>
                  <a:pt x="8129453" y="6678214"/>
                </a:lnTo>
                <a:cubicBezTo>
                  <a:pt x="8174148" y="6600912"/>
                  <a:pt x="8221824" y="6518457"/>
                  <a:pt x="8272677" y="6430504"/>
                </a:cubicBezTo>
                <a:cubicBezTo>
                  <a:pt x="8325512" y="6339261"/>
                  <a:pt x="8420615" y="6283111"/>
                  <a:pt x="8526285" y="6283111"/>
                </a:cubicBezTo>
                <a:close/>
                <a:moveTo>
                  <a:pt x="8508611" y="4776272"/>
                </a:moveTo>
                <a:cubicBezTo>
                  <a:pt x="8508611" y="4776272"/>
                  <a:pt x="8508611" y="4776272"/>
                  <a:pt x="9153763" y="4776272"/>
                </a:cubicBezTo>
                <a:cubicBezTo>
                  <a:pt x="9194173" y="4776272"/>
                  <a:pt x="9233188" y="4798484"/>
                  <a:pt x="9252696" y="4834580"/>
                </a:cubicBezTo>
                <a:cubicBezTo>
                  <a:pt x="9252696" y="4834580"/>
                  <a:pt x="9252696" y="4834580"/>
                  <a:pt x="9575969" y="5391278"/>
                </a:cubicBezTo>
                <a:cubicBezTo>
                  <a:pt x="9596871" y="5425985"/>
                  <a:pt x="9596871" y="5470409"/>
                  <a:pt x="9575969" y="5505116"/>
                </a:cubicBezTo>
                <a:cubicBezTo>
                  <a:pt x="9575969" y="5505116"/>
                  <a:pt x="9575969" y="5505116"/>
                  <a:pt x="9252696" y="6061815"/>
                </a:cubicBezTo>
                <a:cubicBezTo>
                  <a:pt x="9233188" y="6097909"/>
                  <a:pt x="9194173" y="6120122"/>
                  <a:pt x="9153763" y="6120122"/>
                </a:cubicBezTo>
                <a:cubicBezTo>
                  <a:pt x="9153763" y="6120122"/>
                  <a:pt x="9153763" y="6120122"/>
                  <a:pt x="8508611" y="6120122"/>
                </a:cubicBezTo>
                <a:cubicBezTo>
                  <a:pt x="8466808" y="6120122"/>
                  <a:pt x="8429186" y="6097909"/>
                  <a:pt x="8408284" y="6061815"/>
                </a:cubicBezTo>
                <a:cubicBezTo>
                  <a:pt x="8408284" y="6061815"/>
                  <a:pt x="8408284" y="6061815"/>
                  <a:pt x="8086404" y="5505116"/>
                </a:cubicBezTo>
                <a:cubicBezTo>
                  <a:pt x="8065503" y="5470409"/>
                  <a:pt x="8065503" y="5425985"/>
                  <a:pt x="8086404" y="5391278"/>
                </a:cubicBezTo>
                <a:cubicBezTo>
                  <a:pt x="8086404" y="5391278"/>
                  <a:pt x="8086404" y="5391278"/>
                  <a:pt x="8408284" y="4834580"/>
                </a:cubicBezTo>
                <a:cubicBezTo>
                  <a:pt x="8429186" y="4798484"/>
                  <a:pt x="8466808" y="4776272"/>
                  <a:pt x="8508611" y="4776272"/>
                </a:cubicBezTo>
                <a:close/>
                <a:moveTo>
                  <a:pt x="8438383" y="4182594"/>
                </a:moveTo>
                <a:cubicBezTo>
                  <a:pt x="8438383" y="4182594"/>
                  <a:pt x="8438383" y="4182594"/>
                  <a:pt x="8671249" y="4182594"/>
                </a:cubicBezTo>
                <a:cubicBezTo>
                  <a:pt x="8685834" y="4182594"/>
                  <a:pt x="8699916" y="4190612"/>
                  <a:pt x="8706958" y="4203640"/>
                </a:cubicBezTo>
                <a:cubicBezTo>
                  <a:pt x="8706958" y="4203640"/>
                  <a:pt x="8706958" y="4203640"/>
                  <a:pt x="8823642" y="4404579"/>
                </a:cubicBezTo>
                <a:cubicBezTo>
                  <a:pt x="8831187" y="4417106"/>
                  <a:pt x="8831187" y="4433141"/>
                  <a:pt x="8823642" y="4445668"/>
                </a:cubicBezTo>
                <a:cubicBezTo>
                  <a:pt x="8823642" y="4445668"/>
                  <a:pt x="8823642" y="4445668"/>
                  <a:pt x="8706958" y="4646606"/>
                </a:cubicBezTo>
                <a:cubicBezTo>
                  <a:pt x="8699916" y="4659635"/>
                  <a:pt x="8685834" y="4667652"/>
                  <a:pt x="8671249" y="4667652"/>
                </a:cubicBezTo>
                <a:cubicBezTo>
                  <a:pt x="8671249" y="4667652"/>
                  <a:pt x="8671249" y="4667652"/>
                  <a:pt x="8438383" y="4667652"/>
                </a:cubicBezTo>
                <a:cubicBezTo>
                  <a:pt x="8423295" y="4667652"/>
                  <a:pt x="8409715" y="4659635"/>
                  <a:pt x="8402170" y="4646606"/>
                </a:cubicBezTo>
                <a:cubicBezTo>
                  <a:pt x="8402170" y="4646606"/>
                  <a:pt x="8402170" y="4646606"/>
                  <a:pt x="8285989" y="4445668"/>
                </a:cubicBezTo>
                <a:cubicBezTo>
                  <a:pt x="8278445" y="4433141"/>
                  <a:pt x="8278445" y="4417106"/>
                  <a:pt x="8285989" y="4404579"/>
                </a:cubicBezTo>
                <a:cubicBezTo>
                  <a:pt x="8285989" y="4404579"/>
                  <a:pt x="8285989" y="4404579"/>
                  <a:pt x="8402170" y="4203640"/>
                </a:cubicBezTo>
                <a:cubicBezTo>
                  <a:pt x="8409715" y="4190612"/>
                  <a:pt x="8423295" y="4182594"/>
                  <a:pt x="8438383" y="4182594"/>
                </a:cubicBezTo>
                <a:close/>
                <a:moveTo>
                  <a:pt x="7678681" y="3459104"/>
                </a:moveTo>
                <a:cubicBezTo>
                  <a:pt x="7678681" y="3459104"/>
                  <a:pt x="7678681" y="3459104"/>
                  <a:pt x="8119685" y="3459104"/>
                </a:cubicBezTo>
                <a:cubicBezTo>
                  <a:pt x="8147308" y="3459104"/>
                  <a:pt x="8173978" y="3474287"/>
                  <a:pt x="8187313" y="3498961"/>
                </a:cubicBezTo>
                <a:cubicBezTo>
                  <a:pt x="8187313" y="3498961"/>
                  <a:pt x="8187313" y="3498961"/>
                  <a:pt x="8408292" y="3879501"/>
                </a:cubicBezTo>
                <a:cubicBezTo>
                  <a:pt x="8422579" y="3903225"/>
                  <a:pt x="8422579" y="3933593"/>
                  <a:pt x="8408292" y="3957318"/>
                </a:cubicBezTo>
                <a:cubicBezTo>
                  <a:pt x="8408292" y="3957318"/>
                  <a:pt x="8408292" y="3957318"/>
                  <a:pt x="8187313" y="4337857"/>
                </a:cubicBezTo>
                <a:cubicBezTo>
                  <a:pt x="8173978" y="4362531"/>
                  <a:pt x="8147308" y="4377714"/>
                  <a:pt x="8119685" y="4377714"/>
                </a:cubicBezTo>
                <a:cubicBezTo>
                  <a:pt x="8119685" y="4377714"/>
                  <a:pt x="8119685" y="4377714"/>
                  <a:pt x="7678681" y="4377714"/>
                </a:cubicBezTo>
                <a:cubicBezTo>
                  <a:pt x="7650106" y="4377714"/>
                  <a:pt x="7624388" y="4362531"/>
                  <a:pt x="7610101" y="4337857"/>
                </a:cubicBezTo>
                <a:cubicBezTo>
                  <a:pt x="7610101" y="4337857"/>
                  <a:pt x="7610101" y="4337857"/>
                  <a:pt x="7390076" y="3957318"/>
                </a:cubicBezTo>
                <a:cubicBezTo>
                  <a:pt x="7375787" y="3933593"/>
                  <a:pt x="7375787" y="3903225"/>
                  <a:pt x="7390076" y="3879501"/>
                </a:cubicBezTo>
                <a:cubicBezTo>
                  <a:pt x="7390076" y="3879501"/>
                  <a:pt x="7390076" y="3879501"/>
                  <a:pt x="7610101" y="3498961"/>
                </a:cubicBezTo>
                <a:cubicBezTo>
                  <a:pt x="7624388" y="3474287"/>
                  <a:pt x="7650106" y="3459104"/>
                  <a:pt x="7678681" y="3459104"/>
                </a:cubicBezTo>
                <a:close/>
                <a:moveTo>
                  <a:pt x="9108816" y="2082751"/>
                </a:moveTo>
                <a:cubicBezTo>
                  <a:pt x="9108816" y="2082751"/>
                  <a:pt x="9108816" y="2082751"/>
                  <a:pt x="9876937" y="2082751"/>
                </a:cubicBezTo>
                <a:cubicBezTo>
                  <a:pt x="9925048" y="2082751"/>
                  <a:pt x="9971500" y="2109197"/>
                  <a:pt x="9994727" y="2152172"/>
                </a:cubicBezTo>
                <a:cubicBezTo>
                  <a:pt x="9994727" y="2152172"/>
                  <a:pt x="9994727" y="2152172"/>
                  <a:pt x="10379617" y="2814978"/>
                </a:cubicBezTo>
                <a:cubicBezTo>
                  <a:pt x="10404502" y="2856301"/>
                  <a:pt x="10404502" y="2909193"/>
                  <a:pt x="10379617" y="2950515"/>
                </a:cubicBezTo>
                <a:cubicBezTo>
                  <a:pt x="10379617" y="2950515"/>
                  <a:pt x="10379617" y="2950515"/>
                  <a:pt x="9994727" y="3613321"/>
                </a:cubicBezTo>
                <a:cubicBezTo>
                  <a:pt x="9971500" y="3656296"/>
                  <a:pt x="9925048" y="3682742"/>
                  <a:pt x="9876937" y="3682742"/>
                </a:cubicBezTo>
                <a:cubicBezTo>
                  <a:pt x="9876937" y="3682742"/>
                  <a:pt x="9876937" y="3682742"/>
                  <a:pt x="9108816" y="3682742"/>
                </a:cubicBezTo>
                <a:cubicBezTo>
                  <a:pt x="9059045" y="3682742"/>
                  <a:pt x="9014252" y="3656296"/>
                  <a:pt x="8989367" y="3613321"/>
                </a:cubicBezTo>
                <a:cubicBezTo>
                  <a:pt x="8989367" y="3613321"/>
                  <a:pt x="8989367" y="3613321"/>
                  <a:pt x="8606137" y="2950515"/>
                </a:cubicBezTo>
                <a:cubicBezTo>
                  <a:pt x="8581251" y="2909193"/>
                  <a:pt x="8581251" y="2856301"/>
                  <a:pt x="8606137" y="2814978"/>
                </a:cubicBezTo>
                <a:cubicBezTo>
                  <a:pt x="8606137" y="2814978"/>
                  <a:pt x="8606137" y="2814978"/>
                  <a:pt x="8989367" y="2152172"/>
                </a:cubicBezTo>
                <a:cubicBezTo>
                  <a:pt x="9014252" y="2109197"/>
                  <a:pt x="9059045" y="2082751"/>
                  <a:pt x="9108816" y="2082751"/>
                </a:cubicBezTo>
                <a:close/>
                <a:moveTo>
                  <a:pt x="1321854" y="2071857"/>
                </a:moveTo>
                <a:cubicBezTo>
                  <a:pt x="1321854" y="2071857"/>
                  <a:pt x="1321854" y="2071857"/>
                  <a:pt x="5365317" y="2071857"/>
                </a:cubicBezTo>
                <a:cubicBezTo>
                  <a:pt x="5618580" y="2071857"/>
                  <a:pt x="5863108" y="2211072"/>
                  <a:pt x="5985373" y="2437296"/>
                </a:cubicBezTo>
                <a:cubicBezTo>
                  <a:pt x="5985373" y="2437296"/>
                  <a:pt x="5985373" y="2437296"/>
                  <a:pt x="8011470" y="5926372"/>
                </a:cubicBezTo>
                <a:cubicBezTo>
                  <a:pt x="8142468" y="6143896"/>
                  <a:pt x="8142468" y="6422327"/>
                  <a:pt x="8011470" y="6639850"/>
                </a:cubicBezTo>
                <a:cubicBezTo>
                  <a:pt x="8011470" y="6639850"/>
                  <a:pt x="8011470" y="6639850"/>
                  <a:pt x="7904625" y="6823844"/>
                </a:cubicBezTo>
                <a:lnTo>
                  <a:pt x="7884791" y="6858000"/>
                </a:lnTo>
                <a:lnTo>
                  <a:pt x="0" y="6858000"/>
                </a:lnTo>
                <a:lnTo>
                  <a:pt x="0" y="3635967"/>
                </a:lnTo>
                <a:lnTo>
                  <a:pt x="27177" y="3588964"/>
                </a:lnTo>
                <a:cubicBezTo>
                  <a:pt x="220245" y="3255048"/>
                  <a:pt x="440895" y="2873431"/>
                  <a:pt x="693065" y="2437296"/>
                </a:cubicBezTo>
                <a:cubicBezTo>
                  <a:pt x="824063" y="2211072"/>
                  <a:pt x="1059859" y="2071857"/>
                  <a:pt x="1321854" y="2071857"/>
                </a:cubicBezTo>
                <a:close/>
                <a:moveTo>
                  <a:pt x="6786399" y="753840"/>
                </a:moveTo>
                <a:cubicBezTo>
                  <a:pt x="6786399" y="753840"/>
                  <a:pt x="6786399" y="753840"/>
                  <a:pt x="8025968" y="753840"/>
                </a:cubicBezTo>
                <a:cubicBezTo>
                  <a:pt x="8103608" y="753840"/>
                  <a:pt x="8178571" y="796518"/>
                  <a:pt x="8216053" y="865869"/>
                </a:cubicBezTo>
                <a:cubicBezTo>
                  <a:pt x="8216053" y="865869"/>
                  <a:pt x="8216053" y="865869"/>
                  <a:pt x="8837177" y="1935484"/>
                </a:cubicBezTo>
                <a:cubicBezTo>
                  <a:pt x="8877335" y="2002169"/>
                  <a:pt x="8877335" y="2087523"/>
                  <a:pt x="8837177" y="2154207"/>
                </a:cubicBezTo>
                <a:cubicBezTo>
                  <a:pt x="8837177" y="2154207"/>
                  <a:pt x="8837177" y="2154207"/>
                  <a:pt x="8216053" y="3223823"/>
                </a:cubicBezTo>
                <a:cubicBezTo>
                  <a:pt x="8178571" y="3293174"/>
                  <a:pt x="8103608" y="3335852"/>
                  <a:pt x="8025968" y="3335852"/>
                </a:cubicBezTo>
                <a:cubicBezTo>
                  <a:pt x="8025968" y="3335852"/>
                  <a:pt x="8025968" y="3335852"/>
                  <a:pt x="6786399" y="3335852"/>
                </a:cubicBezTo>
                <a:cubicBezTo>
                  <a:pt x="6706082" y="3335852"/>
                  <a:pt x="6633796" y="3293174"/>
                  <a:pt x="6593637" y="3223823"/>
                </a:cubicBezTo>
                <a:cubicBezTo>
                  <a:pt x="6593637" y="3223823"/>
                  <a:pt x="6593637" y="3223823"/>
                  <a:pt x="5975192" y="2154207"/>
                </a:cubicBezTo>
                <a:cubicBezTo>
                  <a:pt x="5935033" y="2087523"/>
                  <a:pt x="5935033" y="2002169"/>
                  <a:pt x="5975192" y="1935484"/>
                </a:cubicBezTo>
                <a:cubicBezTo>
                  <a:pt x="5975192" y="1935484"/>
                  <a:pt x="5975192" y="1935484"/>
                  <a:pt x="6593637" y="865869"/>
                </a:cubicBezTo>
                <a:cubicBezTo>
                  <a:pt x="6633796" y="796518"/>
                  <a:pt x="6706082" y="753840"/>
                  <a:pt x="6786399" y="753840"/>
                </a:cubicBezTo>
                <a:close/>
                <a:moveTo>
                  <a:pt x="0" y="0"/>
                </a:moveTo>
                <a:lnTo>
                  <a:pt x="6966294" y="0"/>
                </a:lnTo>
                <a:lnTo>
                  <a:pt x="6852387" y="196155"/>
                </a:lnTo>
                <a:cubicBezTo>
                  <a:pt x="6627011" y="584267"/>
                  <a:pt x="6359899" y="1044253"/>
                  <a:pt x="6043322" y="1589421"/>
                </a:cubicBezTo>
                <a:cubicBezTo>
                  <a:pt x="5921057" y="1815646"/>
                  <a:pt x="5676528" y="1954861"/>
                  <a:pt x="5423265" y="1954861"/>
                </a:cubicBezTo>
                <a:cubicBezTo>
                  <a:pt x="5423265" y="1954861"/>
                  <a:pt x="5423265" y="1954861"/>
                  <a:pt x="1379802" y="1954861"/>
                </a:cubicBezTo>
                <a:cubicBezTo>
                  <a:pt x="1117807" y="1954861"/>
                  <a:pt x="882012" y="1815646"/>
                  <a:pt x="751013" y="1589421"/>
                </a:cubicBezTo>
                <a:cubicBezTo>
                  <a:pt x="751013" y="1589421"/>
                  <a:pt x="751013" y="1589421"/>
                  <a:pt x="1951" y="293901"/>
                </a:cubicBezTo>
                <a:lnTo>
                  <a:pt x="0" y="290527"/>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grpSp>
        <p:nvGrpSpPr>
          <p:cNvPr id="22" name="Group 11">
            <a:extLst>
              <a:ext uri="{FF2B5EF4-FFF2-40B4-BE49-F238E27FC236}">
                <a16:creationId xmlns:a16="http://schemas.microsoft.com/office/drawing/2014/main" id="{AF2675FE-7C81-45E3-AE40-C45F0206B4E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52444" y="3194458"/>
            <a:ext cx="5218939" cy="1633993"/>
            <a:chOff x="4736591" y="2112954"/>
            <a:chExt cx="6958585" cy="2178657"/>
          </a:xfrm>
        </p:grpSpPr>
        <p:sp>
          <p:nvSpPr>
            <p:cNvPr id="13" name="Freeform: Shape 12">
              <a:extLst>
                <a:ext uri="{FF2B5EF4-FFF2-40B4-BE49-F238E27FC236}">
                  <a16:creationId xmlns:a16="http://schemas.microsoft.com/office/drawing/2014/main" id="{92F4017F-FC26-4667-82A5-1764A5225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7126555" y="-277010"/>
              <a:ext cx="2178657" cy="6958585"/>
            </a:xfrm>
            <a:custGeom>
              <a:avLst/>
              <a:gdLst>
                <a:gd name="connsiteX0" fmla="*/ 2178657 w 2178657"/>
                <a:gd name="connsiteY0" fmla="*/ 6635229 h 6958585"/>
                <a:gd name="connsiteX1" fmla="*/ 2178657 w 2178657"/>
                <a:gd name="connsiteY1" fmla="*/ 5552397 h 6958585"/>
                <a:gd name="connsiteX2" fmla="*/ 2178657 w 2178657"/>
                <a:gd name="connsiteY2" fmla="*/ 1406188 h 6958585"/>
                <a:gd name="connsiteX3" fmla="*/ 2178657 w 2178657"/>
                <a:gd name="connsiteY3" fmla="*/ 323356 h 6958585"/>
                <a:gd name="connsiteX4" fmla="*/ 1855301 w 2178657"/>
                <a:gd name="connsiteY4" fmla="*/ 0 h 6958585"/>
                <a:gd name="connsiteX5" fmla="*/ 323356 w 2178657"/>
                <a:gd name="connsiteY5" fmla="*/ 0 h 6958585"/>
                <a:gd name="connsiteX6" fmla="*/ 0 w 2178657"/>
                <a:gd name="connsiteY6" fmla="*/ 323356 h 6958585"/>
                <a:gd name="connsiteX7" fmla="*/ 0 w 2178657"/>
                <a:gd name="connsiteY7" fmla="*/ 1406188 h 6958585"/>
                <a:gd name="connsiteX8" fmla="*/ 0 w 2178657"/>
                <a:gd name="connsiteY8" fmla="*/ 5552397 h 6958585"/>
                <a:gd name="connsiteX9" fmla="*/ 0 w 2178657"/>
                <a:gd name="connsiteY9" fmla="*/ 6635229 h 6958585"/>
                <a:gd name="connsiteX10" fmla="*/ 323356 w 2178657"/>
                <a:gd name="connsiteY10" fmla="*/ 6958585 h 6958585"/>
                <a:gd name="connsiteX11" fmla="*/ 1855301 w 2178657"/>
                <a:gd name="connsiteY11" fmla="*/ 6958585 h 6958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78657" h="6958585">
                  <a:moveTo>
                    <a:pt x="2178657" y="6635229"/>
                  </a:moveTo>
                  <a:lnTo>
                    <a:pt x="2178657" y="5552397"/>
                  </a:lnTo>
                  <a:lnTo>
                    <a:pt x="2178657" y="1406188"/>
                  </a:lnTo>
                  <a:lnTo>
                    <a:pt x="2178657" y="323356"/>
                  </a:lnTo>
                  <a:lnTo>
                    <a:pt x="1855301" y="0"/>
                  </a:lnTo>
                  <a:lnTo>
                    <a:pt x="323356" y="0"/>
                  </a:lnTo>
                  <a:lnTo>
                    <a:pt x="0" y="323356"/>
                  </a:lnTo>
                  <a:lnTo>
                    <a:pt x="0" y="1406188"/>
                  </a:lnTo>
                  <a:lnTo>
                    <a:pt x="0" y="5552397"/>
                  </a:lnTo>
                  <a:lnTo>
                    <a:pt x="0" y="6635229"/>
                  </a:lnTo>
                  <a:lnTo>
                    <a:pt x="323356" y="6958585"/>
                  </a:lnTo>
                  <a:lnTo>
                    <a:pt x="1855301" y="6958585"/>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3" name="Freeform: Shape 13">
              <a:extLst>
                <a:ext uri="{FF2B5EF4-FFF2-40B4-BE49-F238E27FC236}">
                  <a16:creationId xmlns:a16="http://schemas.microsoft.com/office/drawing/2014/main" id="{FC66CBA0-C3EE-4721-97E2-5266A92C65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7210043" y="-194714"/>
              <a:ext cx="2011680" cy="6793992"/>
            </a:xfrm>
            <a:custGeom>
              <a:avLst/>
              <a:gdLst>
                <a:gd name="connsiteX0" fmla="*/ 2178657 w 2178657"/>
                <a:gd name="connsiteY0" fmla="*/ 6635229 h 6958585"/>
                <a:gd name="connsiteX1" fmla="*/ 2178657 w 2178657"/>
                <a:gd name="connsiteY1" fmla="*/ 5552397 h 6958585"/>
                <a:gd name="connsiteX2" fmla="*/ 2178657 w 2178657"/>
                <a:gd name="connsiteY2" fmla="*/ 1406188 h 6958585"/>
                <a:gd name="connsiteX3" fmla="*/ 2178657 w 2178657"/>
                <a:gd name="connsiteY3" fmla="*/ 323356 h 6958585"/>
                <a:gd name="connsiteX4" fmla="*/ 1855301 w 2178657"/>
                <a:gd name="connsiteY4" fmla="*/ 0 h 6958585"/>
                <a:gd name="connsiteX5" fmla="*/ 323356 w 2178657"/>
                <a:gd name="connsiteY5" fmla="*/ 0 h 6958585"/>
                <a:gd name="connsiteX6" fmla="*/ 0 w 2178657"/>
                <a:gd name="connsiteY6" fmla="*/ 323356 h 6958585"/>
                <a:gd name="connsiteX7" fmla="*/ 0 w 2178657"/>
                <a:gd name="connsiteY7" fmla="*/ 1406188 h 6958585"/>
                <a:gd name="connsiteX8" fmla="*/ 0 w 2178657"/>
                <a:gd name="connsiteY8" fmla="*/ 5552397 h 6958585"/>
                <a:gd name="connsiteX9" fmla="*/ 0 w 2178657"/>
                <a:gd name="connsiteY9" fmla="*/ 6635229 h 6958585"/>
                <a:gd name="connsiteX10" fmla="*/ 323356 w 2178657"/>
                <a:gd name="connsiteY10" fmla="*/ 6958585 h 6958585"/>
                <a:gd name="connsiteX11" fmla="*/ 1855301 w 2178657"/>
                <a:gd name="connsiteY11" fmla="*/ 6958585 h 6958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78657" h="6958585">
                  <a:moveTo>
                    <a:pt x="2178657" y="6635229"/>
                  </a:moveTo>
                  <a:lnTo>
                    <a:pt x="2178657" y="5552397"/>
                  </a:lnTo>
                  <a:lnTo>
                    <a:pt x="2178657" y="1406188"/>
                  </a:lnTo>
                  <a:lnTo>
                    <a:pt x="2178657" y="323356"/>
                  </a:lnTo>
                  <a:lnTo>
                    <a:pt x="1855301" y="0"/>
                  </a:lnTo>
                  <a:lnTo>
                    <a:pt x="323356" y="0"/>
                  </a:lnTo>
                  <a:lnTo>
                    <a:pt x="0" y="323356"/>
                  </a:lnTo>
                  <a:lnTo>
                    <a:pt x="0" y="1406188"/>
                  </a:lnTo>
                  <a:lnTo>
                    <a:pt x="0" y="5552397"/>
                  </a:lnTo>
                  <a:lnTo>
                    <a:pt x="0" y="6635229"/>
                  </a:lnTo>
                  <a:lnTo>
                    <a:pt x="323356" y="6958585"/>
                  </a:lnTo>
                  <a:lnTo>
                    <a:pt x="1855301" y="6958585"/>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grpSp>
      <p:sp>
        <p:nvSpPr>
          <p:cNvPr id="2" name="Title 1"/>
          <p:cNvSpPr>
            <a:spLocks noGrp="1"/>
          </p:cNvSpPr>
          <p:nvPr>
            <p:ph type="ctrTitle"/>
          </p:nvPr>
        </p:nvSpPr>
        <p:spPr>
          <a:xfrm>
            <a:off x="3888188" y="3429001"/>
            <a:ext cx="4680416" cy="779724"/>
          </a:xfrm>
        </p:spPr>
        <p:txBody>
          <a:bodyPr>
            <a:normAutofit/>
          </a:bodyPr>
          <a:lstStyle/>
          <a:p>
            <a:pPr algn="l"/>
            <a:r>
              <a:rPr lang="en-US" sz="2550" dirty="0">
                <a:solidFill>
                  <a:schemeClr val="bg1"/>
                </a:solidFill>
                <a:cs typeface="Calibri Light"/>
              </a:rPr>
              <a:t>Residential Survey Results</a:t>
            </a:r>
            <a:endParaRPr lang="en-US" sz="2550" dirty="0">
              <a:solidFill>
                <a:schemeClr val="bg1"/>
              </a:solidFill>
            </a:endParaRPr>
          </a:p>
        </p:txBody>
      </p:sp>
    </p:spTree>
    <p:extLst>
      <p:ext uri="{BB962C8B-B14F-4D97-AF65-F5344CB8AC3E}">
        <p14:creationId xmlns:p14="http://schemas.microsoft.com/office/powerpoint/2010/main" val="109857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E6BEBF20-14E3-43EB-B13C-15F2D3D94AE8}"/>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n-US" sz="2400" dirty="0">
                <a:solidFill>
                  <a:schemeClr val="bg1"/>
                </a:solidFill>
              </a:rPr>
              <a:t>Summary Statistics</a:t>
            </a:r>
          </a:p>
        </p:txBody>
      </p:sp>
      <p:sp>
        <p:nvSpPr>
          <p:cNvPr id="6" name="Content Placeholder 2">
            <a:extLst>
              <a:ext uri="{FF2B5EF4-FFF2-40B4-BE49-F238E27FC236}">
                <a16:creationId xmlns:a16="http://schemas.microsoft.com/office/drawing/2014/main" id="{42AF305F-6BA8-4A00-8E95-9FCCCC46C667}"/>
              </a:ext>
            </a:extLst>
          </p:cNvPr>
          <p:cNvSpPr>
            <a:spLocks noGrp="1"/>
          </p:cNvSpPr>
          <p:nvPr>
            <p:ph idx="1"/>
          </p:nvPr>
        </p:nvSpPr>
        <p:spPr>
          <a:xfrm>
            <a:off x="417399" y="2133600"/>
            <a:ext cx="7670800" cy="4531360"/>
          </a:xfrm>
        </p:spPr>
        <p:txBody>
          <a:bodyPr numCol="3">
            <a:normAutofit/>
          </a:bodyPr>
          <a:lstStyle/>
          <a:p>
            <a:r>
              <a:rPr lang="en-US" b="1" dirty="0"/>
              <a:t>205 Responses</a:t>
            </a:r>
          </a:p>
          <a:p>
            <a:r>
              <a:rPr lang="en-US" dirty="0"/>
              <a:t>Community:</a:t>
            </a:r>
          </a:p>
          <a:p>
            <a:pPr lvl="1"/>
            <a:r>
              <a:rPr lang="en-US" dirty="0"/>
              <a:t>55% Lawrence, 15% North Andover, 19% Andover</a:t>
            </a:r>
          </a:p>
          <a:p>
            <a:r>
              <a:rPr lang="en-US" dirty="0"/>
              <a:t>Ownership:</a:t>
            </a:r>
          </a:p>
          <a:p>
            <a:pPr lvl="1"/>
            <a:r>
              <a:rPr lang="en-US" dirty="0"/>
              <a:t>109 – owner (including 95 landlords)</a:t>
            </a:r>
          </a:p>
          <a:p>
            <a:pPr lvl="1"/>
            <a:r>
              <a:rPr lang="en-US" dirty="0"/>
              <a:t>74 - renter</a:t>
            </a:r>
          </a:p>
        </p:txBody>
      </p:sp>
      <p:graphicFrame>
        <p:nvGraphicFramePr>
          <p:cNvPr id="7" name="Table 6">
            <a:extLst>
              <a:ext uri="{FF2B5EF4-FFF2-40B4-BE49-F238E27FC236}">
                <a16:creationId xmlns:a16="http://schemas.microsoft.com/office/drawing/2014/main" id="{A3727E18-72FE-4898-9B30-5149CFBA6EB8}"/>
              </a:ext>
            </a:extLst>
          </p:cNvPr>
          <p:cNvGraphicFramePr>
            <a:graphicFrameLocks noGrp="1"/>
          </p:cNvGraphicFramePr>
          <p:nvPr>
            <p:extLst>
              <p:ext uri="{D42A27DB-BD31-4B8C-83A1-F6EECF244321}">
                <p14:modId xmlns:p14="http://schemas.microsoft.com/office/powerpoint/2010/main" val="553474808"/>
              </p:ext>
            </p:extLst>
          </p:nvPr>
        </p:nvGraphicFramePr>
        <p:xfrm>
          <a:off x="3423920" y="1950719"/>
          <a:ext cx="5518899" cy="1116567"/>
        </p:xfrm>
        <a:graphic>
          <a:graphicData uri="http://schemas.openxmlformats.org/drawingml/2006/table">
            <a:tbl>
              <a:tblPr>
                <a:tableStyleId>{5940675A-B579-460E-94D1-54222C63F5DA}</a:tableStyleId>
              </a:tblPr>
              <a:tblGrid>
                <a:gridCol w="2931916">
                  <a:extLst>
                    <a:ext uri="{9D8B030D-6E8A-4147-A177-3AD203B41FA5}">
                      <a16:colId xmlns:a16="http://schemas.microsoft.com/office/drawing/2014/main" val="854313909"/>
                    </a:ext>
                  </a:extLst>
                </a:gridCol>
                <a:gridCol w="2586983">
                  <a:extLst>
                    <a:ext uri="{9D8B030D-6E8A-4147-A177-3AD203B41FA5}">
                      <a16:colId xmlns:a16="http://schemas.microsoft.com/office/drawing/2014/main" val="60464252"/>
                    </a:ext>
                  </a:extLst>
                </a:gridCol>
              </a:tblGrid>
              <a:tr h="597131">
                <a:tc gridSpan="2">
                  <a:txBody>
                    <a:bodyPr/>
                    <a:lstStyle/>
                    <a:p>
                      <a:pPr algn="l"/>
                      <a:r>
                        <a:rPr lang="en-US" sz="1400" b="1" u="none" strike="noStrike" dirty="0">
                          <a:effectLst/>
                        </a:rPr>
                        <a:t>3f) Have you used Mass SAVE to improve your property’s energy efficiency?    </a:t>
                      </a:r>
                      <a:endParaRPr lang="en-US" sz="2400" b="1" dirty="0"/>
                    </a:p>
                  </a:txBody>
                  <a:tcPr marL="7144" marR="7144" marT="7144" marB="0" anchor="ctr">
                    <a:solidFill>
                      <a:schemeClr val="bg2">
                        <a:lumMod val="75000"/>
                      </a:schemeClr>
                    </a:solidFill>
                  </a:tcPr>
                </a:tc>
                <a:tc hMerge="1">
                  <a:txBody>
                    <a:bodyPr/>
                    <a:lstStyle/>
                    <a:p>
                      <a:endParaRPr lang="en-US" dirty="0"/>
                    </a:p>
                  </a:txBody>
                  <a:tcPr/>
                </a:tc>
                <a:extLst>
                  <a:ext uri="{0D108BD9-81ED-4DB2-BD59-A6C34878D82A}">
                    <a16:rowId xmlns:a16="http://schemas.microsoft.com/office/drawing/2014/main" val="2112175607"/>
                  </a:ext>
                </a:extLst>
              </a:tr>
              <a:tr h="259718">
                <a:tc>
                  <a:txBody>
                    <a:bodyPr/>
                    <a:lstStyle/>
                    <a:p>
                      <a:pPr algn="ctr" fontAlgn="b"/>
                      <a:r>
                        <a:rPr lang="en-US" sz="1400" u="none" strike="noStrike" dirty="0">
                          <a:effectLst/>
                        </a:rPr>
                        <a:t>Yes</a:t>
                      </a:r>
                      <a:endParaRPr lang="en-US" sz="1400" b="0" i="0" u="none" strike="noStrike" dirty="0">
                        <a:solidFill>
                          <a:srgbClr val="000000"/>
                        </a:solidFill>
                        <a:effectLst/>
                        <a:latin typeface="Calibri" panose="020F0502020204030204" pitchFamily="34" charset="0"/>
                      </a:endParaRPr>
                    </a:p>
                  </a:txBody>
                  <a:tcPr marL="7144" marR="7144" marT="7144" marB="34290" anchor="b"/>
                </a:tc>
                <a:tc>
                  <a:txBody>
                    <a:bodyPr/>
                    <a:lstStyle/>
                    <a:p>
                      <a:pPr algn="ctr" fontAlgn="b"/>
                      <a:r>
                        <a:rPr lang="en-US" sz="1400" u="none" strike="noStrike" dirty="0">
                          <a:effectLst/>
                        </a:rPr>
                        <a:t>No</a:t>
                      </a:r>
                      <a:endParaRPr lang="en-US" sz="1400" b="0" i="0" u="none" strike="noStrike" dirty="0">
                        <a:solidFill>
                          <a:srgbClr val="000000"/>
                        </a:solidFill>
                        <a:effectLst/>
                        <a:latin typeface="Calibri" panose="020F0502020204030204" pitchFamily="34" charset="0"/>
                      </a:endParaRPr>
                    </a:p>
                  </a:txBody>
                  <a:tcPr marL="7144" marR="7144" marT="7144" marB="34290" anchor="b"/>
                </a:tc>
                <a:extLst>
                  <a:ext uri="{0D108BD9-81ED-4DB2-BD59-A6C34878D82A}">
                    <a16:rowId xmlns:a16="http://schemas.microsoft.com/office/drawing/2014/main" val="1756166828"/>
                  </a:ext>
                </a:extLst>
              </a:tr>
              <a:tr h="259718">
                <a:tc>
                  <a:txBody>
                    <a:bodyPr/>
                    <a:lstStyle/>
                    <a:p>
                      <a:pPr algn="ctr" fontAlgn="b"/>
                      <a:r>
                        <a:rPr lang="en-US" sz="1400" u="none" strike="noStrike" dirty="0">
                          <a:effectLst/>
                        </a:rPr>
                        <a:t>67</a:t>
                      </a:r>
                      <a:endParaRPr lang="en-US" sz="1400" b="0" i="0" u="none" strike="noStrike" dirty="0">
                        <a:solidFill>
                          <a:srgbClr val="000000"/>
                        </a:solidFill>
                        <a:effectLst/>
                        <a:latin typeface="Calibri" panose="020F0502020204030204" pitchFamily="34" charset="0"/>
                      </a:endParaRPr>
                    </a:p>
                  </a:txBody>
                  <a:tcPr marL="7144" marR="7144" marT="7144" marB="34290" anchor="b"/>
                </a:tc>
                <a:tc>
                  <a:txBody>
                    <a:bodyPr/>
                    <a:lstStyle/>
                    <a:p>
                      <a:pPr algn="ctr" fontAlgn="b"/>
                      <a:r>
                        <a:rPr lang="en-US" sz="1400" b="0" i="0" u="none" strike="noStrike" dirty="0">
                          <a:solidFill>
                            <a:srgbClr val="000000"/>
                          </a:solidFill>
                          <a:effectLst/>
                          <a:latin typeface="Calibri" panose="020F0502020204030204" pitchFamily="34" charset="0"/>
                        </a:rPr>
                        <a:t>57</a:t>
                      </a:r>
                    </a:p>
                  </a:txBody>
                  <a:tcPr marL="7144" marR="7144" marT="7144" marB="34290" anchor="b"/>
                </a:tc>
                <a:extLst>
                  <a:ext uri="{0D108BD9-81ED-4DB2-BD59-A6C34878D82A}">
                    <a16:rowId xmlns:a16="http://schemas.microsoft.com/office/drawing/2014/main" val="3781107086"/>
                  </a:ext>
                </a:extLst>
              </a:tr>
            </a:tbl>
          </a:graphicData>
        </a:graphic>
      </p:graphicFrame>
      <p:graphicFrame>
        <p:nvGraphicFramePr>
          <p:cNvPr id="9" name="Content Placeholder 17">
            <a:extLst>
              <a:ext uri="{FF2B5EF4-FFF2-40B4-BE49-F238E27FC236}">
                <a16:creationId xmlns:a16="http://schemas.microsoft.com/office/drawing/2014/main" id="{833F7C52-EA54-4A95-BD4A-88C3566B07A9}"/>
              </a:ext>
            </a:extLst>
          </p:cNvPr>
          <p:cNvGraphicFramePr>
            <a:graphicFrameLocks/>
          </p:cNvGraphicFramePr>
          <p:nvPr>
            <p:extLst>
              <p:ext uri="{D42A27DB-BD31-4B8C-83A1-F6EECF244321}">
                <p14:modId xmlns:p14="http://schemas.microsoft.com/office/powerpoint/2010/main" val="2408319204"/>
              </p:ext>
            </p:extLst>
          </p:nvPr>
        </p:nvGraphicFramePr>
        <p:xfrm>
          <a:off x="3423920" y="3250167"/>
          <a:ext cx="5518899" cy="1892874"/>
        </p:xfrm>
        <a:graphic>
          <a:graphicData uri="http://schemas.openxmlformats.org/drawingml/2006/table">
            <a:tbl>
              <a:tblPr>
                <a:tableStyleId>{5940675A-B579-460E-94D1-54222C63F5DA}</a:tableStyleId>
              </a:tblPr>
              <a:tblGrid>
                <a:gridCol w="1041173">
                  <a:extLst>
                    <a:ext uri="{9D8B030D-6E8A-4147-A177-3AD203B41FA5}">
                      <a16:colId xmlns:a16="http://schemas.microsoft.com/office/drawing/2014/main" val="3907979138"/>
                    </a:ext>
                  </a:extLst>
                </a:gridCol>
                <a:gridCol w="918682">
                  <a:extLst>
                    <a:ext uri="{9D8B030D-6E8A-4147-A177-3AD203B41FA5}">
                      <a16:colId xmlns:a16="http://schemas.microsoft.com/office/drawing/2014/main" val="1115728873"/>
                    </a:ext>
                  </a:extLst>
                </a:gridCol>
                <a:gridCol w="1041173">
                  <a:extLst>
                    <a:ext uri="{9D8B030D-6E8A-4147-A177-3AD203B41FA5}">
                      <a16:colId xmlns:a16="http://schemas.microsoft.com/office/drawing/2014/main" val="699625355"/>
                    </a:ext>
                  </a:extLst>
                </a:gridCol>
                <a:gridCol w="1129639">
                  <a:extLst>
                    <a:ext uri="{9D8B030D-6E8A-4147-A177-3AD203B41FA5}">
                      <a16:colId xmlns:a16="http://schemas.microsoft.com/office/drawing/2014/main" val="192685597"/>
                    </a:ext>
                  </a:extLst>
                </a:gridCol>
                <a:gridCol w="1388232">
                  <a:extLst>
                    <a:ext uri="{9D8B030D-6E8A-4147-A177-3AD203B41FA5}">
                      <a16:colId xmlns:a16="http://schemas.microsoft.com/office/drawing/2014/main" val="3999922160"/>
                    </a:ext>
                  </a:extLst>
                </a:gridCol>
              </a:tblGrid>
              <a:tr h="546768">
                <a:tc gridSpan="5">
                  <a:txBody>
                    <a:bodyPr/>
                    <a:lstStyle/>
                    <a:p>
                      <a:pPr algn="l" fontAlgn="b"/>
                      <a:r>
                        <a:rPr lang="en-US" sz="1400" b="1" u="none" strike="noStrike" dirty="0">
                          <a:effectLst/>
                        </a:rPr>
                        <a:t>3g) If you answered no on the </a:t>
                      </a:r>
                      <a:r>
                        <a:rPr lang="en-US" sz="1600" b="1" u="none" strike="noStrike" dirty="0">
                          <a:effectLst/>
                        </a:rPr>
                        <a:t>previous</a:t>
                      </a:r>
                      <a:r>
                        <a:rPr lang="en-US" sz="1400" b="1" u="none" strike="noStrike" dirty="0">
                          <a:effectLst/>
                        </a:rPr>
                        <a:t> question, please answer why below: </a:t>
                      </a:r>
                      <a:endParaRPr lang="en-US" sz="1400" b="1" i="0" u="none" strike="noStrike" dirty="0">
                        <a:solidFill>
                          <a:srgbClr val="000000"/>
                        </a:solidFill>
                        <a:effectLst/>
                        <a:latin typeface="Calibri" panose="020F0502020204030204" pitchFamily="34" charset="0"/>
                      </a:endParaRPr>
                    </a:p>
                  </a:txBody>
                  <a:tcPr marL="7144" marR="7144" marT="7144"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0162001"/>
                  </a:ext>
                </a:extLst>
              </a:tr>
              <a:tr h="799338">
                <a:tc>
                  <a:txBody>
                    <a:bodyPr/>
                    <a:lstStyle/>
                    <a:p>
                      <a:pPr algn="ctr" fontAlgn="b"/>
                      <a:r>
                        <a:rPr lang="en-US" sz="1200" u="none" strike="noStrike" dirty="0">
                          <a:effectLst/>
                        </a:rPr>
                        <a:t>I am not aware of Mass Save.</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The process was difficult.</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b="0" i="0" kern="1200" dirty="0">
                          <a:solidFill>
                            <a:schemeClr val="tx1"/>
                          </a:solidFill>
                          <a:effectLst/>
                          <a:latin typeface="+mn-lt"/>
                          <a:ea typeface="+mn-ea"/>
                          <a:cs typeface="+mn-cs"/>
                        </a:rPr>
                        <a:t>The Mass Save incentive wasn’t high enough. </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b="0" i="0" kern="1200" dirty="0">
                          <a:solidFill>
                            <a:schemeClr val="tx1"/>
                          </a:solidFill>
                          <a:effectLst/>
                          <a:latin typeface="+mn-lt"/>
                          <a:ea typeface="+mn-ea"/>
                          <a:cs typeface="+mn-cs"/>
                        </a:rPr>
                        <a:t>Improvements would have benefited my tenants, not me. </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My property needed upgrades before EE improvements could be made.</a:t>
                      </a:r>
                      <a:endParaRPr lang="en-US" sz="12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4223964904"/>
                  </a:ext>
                </a:extLst>
              </a:tr>
              <a:tr h="546768">
                <a:tc>
                  <a:txBody>
                    <a:bodyPr/>
                    <a:lstStyle/>
                    <a:p>
                      <a:pPr algn="ctr" fontAlgn="b"/>
                      <a:r>
                        <a:rPr lang="en-US" sz="1200" u="none" strike="noStrike" dirty="0">
                          <a:effectLst/>
                        </a:rPr>
                        <a:t>19</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11</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3</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2</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19</a:t>
                      </a:r>
                      <a:endParaRPr lang="en-US" sz="12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3557796009"/>
                  </a:ext>
                </a:extLst>
              </a:tr>
            </a:tbl>
          </a:graphicData>
        </a:graphic>
      </p:graphicFrame>
      <p:graphicFrame>
        <p:nvGraphicFramePr>
          <p:cNvPr id="10" name="Table 9">
            <a:extLst>
              <a:ext uri="{FF2B5EF4-FFF2-40B4-BE49-F238E27FC236}">
                <a16:creationId xmlns:a16="http://schemas.microsoft.com/office/drawing/2014/main" id="{66519EDC-8C5E-44B1-802E-2F2084264B2B}"/>
              </a:ext>
            </a:extLst>
          </p:cNvPr>
          <p:cNvGraphicFramePr>
            <a:graphicFrameLocks noGrp="1"/>
          </p:cNvGraphicFramePr>
          <p:nvPr>
            <p:extLst>
              <p:ext uri="{D42A27DB-BD31-4B8C-83A1-F6EECF244321}">
                <p14:modId xmlns:p14="http://schemas.microsoft.com/office/powerpoint/2010/main" val="361348609"/>
              </p:ext>
            </p:extLst>
          </p:nvPr>
        </p:nvGraphicFramePr>
        <p:xfrm>
          <a:off x="772160" y="5286722"/>
          <a:ext cx="8170658" cy="1462987"/>
        </p:xfrm>
        <a:graphic>
          <a:graphicData uri="http://schemas.openxmlformats.org/drawingml/2006/table">
            <a:tbl>
              <a:tblPr>
                <a:tableStyleId>{5940675A-B579-460E-94D1-54222C63F5DA}</a:tableStyleId>
              </a:tblPr>
              <a:tblGrid>
                <a:gridCol w="1451929">
                  <a:extLst>
                    <a:ext uri="{9D8B030D-6E8A-4147-A177-3AD203B41FA5}">
                      <a16:colId xmlns:a16="http://schemas.microsoft.com/office/drawing/2014/main" val="1430961896"/>
                    </a:ext>
                  </a:extLst>
                </a:gridCol>
                <a:gridCol w="1281113">
                  <a:extLst>
                    <a:ext uri="{9D8B030D-6E8A-4147-A177-3AD203B41FA5}">
                      <a16:colId xmlns:a16="http://schemas.microsoft.com/office/drawing/2014/main" val="2162171993"/>
                    </a:ext>
                  </a:extLst>
                </a:gridCol>
                <a:gridCol w="968912">
                  <a:extLst>
                    <a:ext uri="{9D8B030D-6E8A-4147-A177-3AD203B41FA5}">
                      <a16:colId xmlns:a16="http://schemas.microsoft.com/office/drawing/2014/main" val="3290100760"/>
                    </a:ext>
                  </a:extLst>
                </a:gridCol>
                <a:gridCol w="1377750">
                  <a:extLst>
                    <a:ext uri="{9D8B030D-6E8A-4147-A177-3AD203B41FA5}">
                      <a16:colId xmlns:a16="http://schemas.microsoft.com/office/drawing/2014/main" val="2336402167"/>
                    </a:ext>
                  </a:extLst>
                </a:gridCol>
                <a:gridCol w="1461614">
                  <a:extLst>
                    <a:ext uri="{9D8B030D-6E8A-4147-A177-3AD203B41FA5}">
                      <a16:colId xmlns:a16="http://schemas.microsoft.com/office/drawing/2014/main" val="1828003309"/>
                    </a:ext>
                  </a:extLst>
                </a:gridCol>
                <a:gridCol w="1010135">
                  <a:extLst>
                    <a:ext uri="{9D8B030D-6E8A-4147-A177-3AD203B41FA5}">
                      <a16:colId xmlns:a16="http://schemas.microsoft.com/office/drawing/2014/main" val="3701817735"/>
                    </a:ext>
                  </a:extLst>
                </a:gridCol>
                <a:gridCol w="619205">
                  <a:extLst>
                    <a:ext uri="{9D8B030D-6E8A-4147-A177-3AD203B41FA5}">
                      <a16:colId xmlns:a16="http://schemas.microsoft.com/office/drawing/2014/main" val="2394610537"/>
                    </a:ext>
                  </a:extLst>
                </a:gridCol>
              </a:tblGrid>
              <a:tr h="415380">
                <a:tc gridSpan="7">
                  <a:txBody>
                    <a:bodyPr/>
                    <a:lstStyle/>
                    <a:p>
                      <a:pPr algn="l" fontAlgn="b"/>
                      <a:r>
                        <a:rPr lang="en-US" sz="1400" b="1" u="none" strike="noStrike" dirty="0">
                          <a:effectLst/>
                        </a:rPr>
                        <a:t>3h) If you answered that your property needed upgrades on the previous question, please check the type of upgrade(s) that was needed. </a:t>
                      </a:r>
                      <a:endParaRPr lang="en-US" sz="1400" b="1" i="0" u="none" strike="noStrike" dirty="0">
                        <a:solidFill>
                          <a:srgbClr val="000000"/>
                        </a:solidFill>
                        <a:effectLst/>
                        <a:latin typeface="Calibri" panose="020F0502020204030204" pitchFamily="34" charset="0"/>
                      </a:endParaRPr>
                    </a:p>
                  </a:txBody>
                  <a:tcPr marL="9160" marR="9160" marT="9160"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160" marR="9160" marT="9160"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4031809466"/>
                  </a:ext>
                </a:extLst>
              </a:tr>
              <a:tr h="651315">
                <a:tc>
                  <a:txBody>
                    <a:bodyPr/>
                    <a:lstStyle/>
                    <a:p>
                      <a:pPr algn="ctr" fontAlgn="b"/>
                      <a:r>
                        <a:rPr lang="en-US" sz="1400" b="0" i="0" kern="1200" dirty="0">
                          <a:solidFill>
                            <a:schemeClr val="tx1"/>
                          </a:solidFill>
                          <a:effectLst/>
                          <a:latin typeface="+mn-lt"/>
                          <a:ea typeface="+mn-ea"/>
                          <a:cs typeface="+mn-cs"/>
                        </a:rPr>
                        <a:t>Testing/removal of knob and tube wiring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Asbestos removal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Vermiculite removal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Roof replacement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Electrical upgrade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Building code compliance issues</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Other</a:t>
                      </a:r>
                      <a:endParaRPr lang="en-US" sz="14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3708957395"/>
                  </a:ext>
                </a:extLst>
              </a:tr>
              <a:tr h="375792">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673397432"/>
                  </a:ext>
                </a:extLst>
              </a:tr>
            </a:tbl>
          </a:graphicData>
        </a:graphic>
      </p:graphicFrame>
    </p:spTree>
    <p:extLst>
      <p:ext uri="{BB962C8B-B14F-4D97-AF65-F5344CB8AC3E}">
        <p14:creationId xmlns:p14="http://schemas.microsoft.com/office/powerpoint/2010/main" val="592637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4F8C8881-126C-8246-BF8F-2D27B602B09E}"/>
              </a:ext>
            </a:extLst>
          </p:cNvPr>
          <p:cNvSpPr>
            <a:spLocks noGrp="1"/>
          </p:cNvSpPr>
          <p:nvPr>
            <p:ph type="title"/>
          </p:nvPr>
        </p:nvSpPr>
        <p:spPr>
          <a:xfrm>
            <a:off x="469503" y="1339851"/>
            <a:ext cx="8408194" cy="558627"/>
          </a:xfrm>
        </p:spPr>
        <p:txBody>
          <a:bodyPr vert="horz" lIns="68580" tIns="34290" rIns="68580" bIns="34290" rtlCol="0" anchor="ctr">
            <a:normAutofit/>
          </a:bodyPr>
          <a:lstStyle/>
          <a:p>
            <a:pPr algn="ctr"/>
            <a:r>
              <a:rPr lang="en-US" sz="2100" b="1" dirty="0">
                <a:solidFill>
                  <a:schemeClr val="bg1"/>
                </a:solidFill>
              </a:rPr>
              <a:t>Program Goals Ranked for $21 million LMI Programs</a:t>
            </a:r>
          </a:p>
        </p:txBody>
      </p:sp>
      <p:pic>
        <p:nvPicPr>
          <p:cNvPr id="5" name="Picture 4">
            <a:extLst>
              <a:ext uri="{FF2B5EF4-FFF2-40B4-BE49-F238E27FC236}">
                <a16:creationId xmlns:a16="http://schemas.microsoft.com/office/drawing/2014/main" id="{3695F38E-729C-4B82-B619-5CD542517381}"/>
              </a:ext>
            </a:extLst>
          </p:cNvPr>
          <p:cNvPicPr>
            <a:picLocks noChangeAspect="1"/>
          </p:cNvPicPr>
          <p:nvPr/>
        </p:nvPicPr>
        <p:blipFill>
          <a:blip r:embed="rId2"/>
          <a:stretch>
            <a:fillRect/>
          </a:stretch>
        </p:blipFill>
        <p:spPr>
          <a:xfrm>
            <a:off x="5488" y="2016450"/>
            <a:ext cx="9138512" cy="4689149"/>
          </a:xfrm>
          <a:prstGeom prst="rect">
            <a:avLst/>
          </a:prstGeom>
        </p:spPr>
      </p:pic>
    </p:spTree>
    <p:extLst>
      <p:ext uri="{BB962C8B-B14F-4D97-AF65-F5344CB8AC3E}">
        <p14:creationId xmlns:p14="http://schemas.microsoft.com/office/powerpoint/2010/main" val="3830954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3" name="Rectangle 22">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3520911"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DF459EFB-1C25-D246-BB91-76788A96F9D9}"/>
              </a:ext>
            </a:extLst>
          </p:cNvPr>
          <p:cNvSpPr>
            <a:spLocks noGrp="1"/>
          </p:cNvSpPr>
          <p:nvPr>
            <p:ph type="title"/>
          </p:nvPr>
        </p:nvSpPr>
        <p:spPr>
          <a:xfrm>
            <a:off x="524792" y="2073800"/>
            <a:ext cx="2665670" cy="1997766"/>
          </a:xfrm>
        </p:spPr>
        <p:txBody>
          <a:bodyPr vert="horz" lIns="68580" tIns="34290" rIns="68580" bIns="34290" rtlCol="0" anchor="b">
            <a:normAutofit/>
          </a:bodyPr>
          <a:lstStyle/>
          <a:p>
            <a:r>
              <a:rPr lang="en-US" sz="2325" dirty="0">
                <a:solidFill>
                  <a:schemeClr val="bg1"/>
                </a:solidFill>
              </a:rPr>
              <a:t>Additional Program Goals Offered (open-ended question)</a:t>
            </a:r>
          </a:p>
        </p:txBody>
      </p:sp>
      <p:grpSp>
        <p:nvGrpSpPr>
          <p:cNvPr id="25" name="Group 24">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5467" y="1368471"/>
            <a:ext cx="846287" cy="635405"/>
            <a:chOff x="668003" y="1684057"/>
            <a:chExt cx="1128382" cy="847206"/>
          </a:xfrm>
        </p:grpSpPr>
        <p:sp>
          <p:nvSpPr>
            <p:cNvPr id="26"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sp>
          <p:nvSpPr>
            <p:cNvPr id="27"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grpSp>
      <p:graphicFrame>
        <p:nvGraphicFramePr>
          <p:cNvPr id="11" name="Content Placeholder 10">
            <a:extLst>
              <a:ext uri="{FF2B5EF4-FFF2-40B4-BE49-F238E27FC236}">
                <a16:creationId xmlns:a16="http://schemas.microsoft.com/office/drawing/2014/main" id="{26F37E57-3F45-2744-920E-2DFDE7E078D0}"/>
              </a:ext>
            </a:extLst>
          </p:cNvPr>
          <p:cNvGraphicFramePr>
            <a:graphicFrameLocks noGrp="1"/>
          </p:cNvGraphicFramePr>
          <p:nvPr>
            <p:ph idx="1"/>
          </p:nvPr>
        </p:nvGraphicFramePr>
        <p:xfrm>
          <a:off x="4087816" y="1529333"/>
          <a:ext cx="4490797" cy="3359955"/>
        </p:xfrm>
        <a:graphic>
          <a:graphicData uri="http://schemas.openxmlformats.org/drawingml/2006/table">
            <a:tbl>
              <a:tblPr firstRow="1" bandRow="1">
                <a:tableStyleId>{8EC20E35-A176-4012-BC5E-935CFFF8708E}</a:tableStyleId>
              </a:tblPr>
              <a:tblGrid>
                <a:gridCol w="3426917">
                  <a:extLst>
                    <a:ext uri="{9D8B030D-6E8A-4147-A177-3AD203B41FA5}">
                      <a16:colId xmlns:a16="http://schemas.microsoft.com/office/drawing/2014/main" val="1725176362"/>
                    </a:ext>
                  </a:extLst>
                </a:gridCol>
                <a:gridCol w="1063880">
                  <a:extLst>
                    <a:ext uri="{9D8B030D-6E8A-4147-A177-3AD203B41FA5}">
                      <a16:colId xmlns:a16="http://schemas.microsoft.com/office/drawing/2014/main" val="1601104931"/>
                    </a:ext>
                  </a:extLst>
                </a:gridCol>
              </a:tblGrid>
              <a:tr h="223997">
                <a:tc>
                  <a:txBody>
                    <a:bodyPr/>
                    <a:lstStyle/>
                    <a:p>
                      <a:pPr algn="l" fontAlgn="b">
                        <a:spcBef>
                          <a:spcPts val="0"/>
                        </a:spcBef>
                        <a:spcAft>
                          <a:spcPts val="0"/>
                        </a:spcAft>
                      </a:pPr>
                      <a:r>
                        <a:rPr lang="en-US" sz="1300" b="1" u="none" strike="noStrike">
                          <a:solidFill>
                            <a:srgbClr val="000000"/>
                          </a:solidFill>
                          <a:effectLst/>
                        </a:rPr>
                        <a:t>Program Goal</a:t>
                      </a:r>
                      <a:endParaRPr lang="en-US" sz="2300" b="0" i="0" u="none" strike="noStrike">
                        <a:effectLst/>
                        <a:latin typeface="Arial" panose="020B0604020202020204" pitchFamily="34" charset="0"/>
                      </a:endParaRPr>
                    </a:p>
                  </a:txBody>
                  <a:tcPr marL="9027" marR="9027" marT="9027" marB="0" anchor="b"/>
                </a:tc>
                <a:tc>
                  <a:txBody>
                    <a:bodyPr/>
                    <a:lstStyle/>
                    <a:p>
                      <a:pPr algn="l" fontAlgn="b">
                        <a:spcBef>
                          <a:spcPts val="0"/>
                        </a:spcBef>
                        <a:spcAft>
                          <a:spcPts val="0"/>
                        </a:spcAft>
                      </a:pPr>
                      <a:r>
                        <a:rPr lang="en-US" sz="1300" b="1" u="none" strike="noStrike">
                          <a:solidFill>
                            <a:srgbClr val="000000"/>
                          </a:solidFill>
                          <a:effectLst/>
                        </a:rPr>
                        <a:t>Votes</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24294455"/>
                  </a:ext>
                </a:extLst>
              </a:tr>
              <a:tr h="223997">
                <a:tc>
                  <a:txBody>
                    <a:bodyPr/>
                    <a:lstStyle/>
                    <a:p>
                      <a:pPr algn="l" fontAlgn="b">
                        <a:spcBef>
                          <a:spcPts val="0"/>
                        </a:spcBef>
                        <a:spcAft>
                          <a:spcPts val="0"/>
                        </a:spcAft>
                      </a:pPr>
                      <a:r>
                        <a:rPr lang="en-US" sz="1300" b="0" u="none" strike="noStrike">
                          <a:solidFill>
                            <a:srgbClr val="000000"/>
                          </a:solidFill>
                          <a:effectLst/>
                        </a:rPr>
                        <a:t>Solar</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12</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912156549"/>
                  </a:ext>
                </a:extLst>
              </a:tr>
              <a:tr h="223997">
                <a:tc>
                  <a:txBody>
                    <a:bodyPr/>
                    <a:lstStyle/>
                    <a:p>
                      <a:pPr algn="l" fontAlgn="b">
                        <a:spcBef>
                          <a:spcPts val="0"/>
                        </a:spcBef>
                        <a:spcAft>
                          <a:spcPts val="0"/>
                        </a:spcAft>
                      </a:pPr>
                      <a:r>
                        <a:rPr lang="en-US" sz="1300" b="0" u="none" strike="noStrike">
                          <a:solidFill>
                            <a:srgbClr val="000000"/>
                          </a:solidFill>
                          <a:effectLst/>
                        </a:rPr>
                        <a:t>Education and awareness campaign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4</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716336912"/>
                  </a:ext>
                </a:extLst>
              </a:tr>
              <a:tr h="223997">
                <a:tc>
                  <a:txBody>
                    <a:bodyPr/>
                    <a:lstStyle/>
                    <a:p>
                      <a:pPr algn="l" fontAlgn="b">
                        <a:spcBef>
                          <a:spcPts val="0"/>
                        </a:spcBef>
                        <a:spcAft>
                          <a:spcPts val="0"/>
                        </a:spcAft>
                      </a:pPr>
                      <a:r>
                        <a:rPr lang="en-US" sz="1300" b="0" u="none" strike="noStrike">
                          <a:solidFill>
                            <a:srgbClr val="000000"/>
                          </a:solidFill>
                          <a:effectLst/>
                        </a:rPr>
                        <a:t>Restrict funds to those affected</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4</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413799262"/>
                  </a:ext>
                </a:extLst>
              </a:tr>
              <a:tr h="223997">
                <a:tc>
                  <a:txBody>
                    <a:bodyPr/>
                    <a:lstStyle/>
                    <a:p>
                      <a:pPr algn="l" fontAlgn="b">
                        <a:spcBef>
                          <a:spcPts val="0"/>
                        </a:spcBef>
                        <a:spcAft>
                          <a:spcPts val="0"/>
                        </a:spcAft>
                      </a:pPr>
                      <a:r>
                        <a:rPr lang="en-US" sz="1300" b="0" u="none" strike="noStrike">
                          <a:solidFill>
                            <a:srgbClr val="000000"/>
                          </a:solidFill>
                          <a:effectLst/>
                        </a:rPr>
                        <a:t>Repair street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3</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991583195"/>
                  </a:ext>
                </a:extLst>
              </a:tr>
              <a:tr h="223997">
                <a:tc>
                  <a:txBody>
                    <a:bodyPr/>
                    <a:lstStyle/>
                    <a:p>
                      <a:pPr algn="l" fontAlgn="b">
                        <a:spcBef>
                          <a:spcPts val="0"/>
                        </a:spcBef>
                        <a:spcAft>
                          <a:spcPts val="0"/>
                        </a:spcAft>
                      </a:pPr>
                      <a:r>
                        <a:rPr lang="en-US" sz="1300" b="0" u="none" strike="noStrike">
                          <a:solidFill>
                            <a:srgbClr val="000000"/>
                          </a:solidFill>
                          <a:effectLst/>
                        </a:rPr>
                        <a:t>Victim compensation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3</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12108650"/>
                  </a:ext>
                </a:extLst>
              </a:tr>
              <a:tr h="223997">
                <a:tc>
                  <a:txBody>
                    <a:bodyPr/>
                    <a:lstStyle/>
                    <a:p>
                      <a:pPr algn="l" fontAlgn="b">
                        <a:spcBef>
                          <a:spcPts val="0"/>
                        </a:spcBef>
                        <a:spcAft>
                          <a:spcPts val="0"/>
                        </a:spcAft>
                      </a:pPr>
                      <a:r>
                        <a:rPr lang="en-US" sz="1300" b="0" u="none" strike="noStrike">
                          <a:solidFill>
                            <a:srgbClr val="000000"/>
                          </a:solidFill>
                          <a:effectLst/>
                        </a:rPr>
                        <a:t>Door and window replacement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2</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606526204"/>
                  </a:ext>
                </a:extLst>
              </a:tr>
              <a:tr h="223997">
                <a:tc>
                  <a:txBody>
                    <a:bodyPr/>
                    <a:lstStyle/>
                    <a:p>
                      <a:pPr algn="l" fontAlgn="b">
                        <a:spcBef>
                          <a:spcPts val="0"/>
                        </a:spcBef>
                        <a:spcAft>
                          <a:spcPts val="0"/>
                        </a:spcAft>
                      </a:pPr>
                      <a:r>
                        <a:rPr lang="en-US" sz="1300" b="0" u="none" strike="noStrike">
                          <a:solidFill>
                            <a:srgbClr val="000000"/>
                          </a:solidFill>
                          <a:effectLst/>
                        </a:rPr>
                        <a:t>Generator/resiliency </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826798556"/>
                  </a:ext>
                </a:extLst>
              </a:tr>
              <a:tr h="223997">
                <a:tc>
                  <a:txBody>
                    <a:bodyPr/>
                    <a:lstStyle/>
                    <a:p>
                      <a:pPr algn="l" fontAlgn="b">
                        <a:spcBef>
                          <a:spcPts val="0"/>
                        </a:spcBef>
                        <a:spcAft>
                          <a:spcPts val="0"/>
                        </a:spcAft>
                      </a:pPr>
                      <a:r>
                        <a:rPr lang="en-US" sz="1300" b="0" u="none" strike="noStrike">
                          <a:solidFill>
                            <a:srgbClr val="000000"/>
                          </a:solidFill>
                          <a:effectLst/>
                        </a:rPr>
                        <a:t>Income qualification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1374781063"/>
                  </a:ext>
                </a:extLst>
              </a:tr>
              <a:tr h="223997">
                <a:tc>
                  <a:txBody>
                    <a:bodyPr/>
                    <a:lstStyle/>
                    <a:p>
                      <a:pPr algn="l" fontAlgn="b">
                        <a:spcBef>
                          <a:spcPts val="0"/>
                        </a:spcBef>
                        <a:spcAft>
                          <a:spcPts val="0"/>
                        </a:spcAft>
                      </a:pPr>
                      <a:r>
                        <a:rPr lang="en-US" sz="1300" b="0" u="none" strike="noStrike">
                          <a:solidFill>
                            <a:srgbClr val="000000"/>
                          </a:solidFill>
                          <a:effectLst/>
                        </a:rPr>
                        <a:t>No income qualification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4254253360"/>
                  </a:ext>
                </a:extLst>
              </a:tr>
              <a:tr h="223997">
                <a:tc>
                  <a:txBody>
                    <a:bodyPr/>
                    <a:lstStyle/>
                    <a:p>
                      <a:pPr algn="l" fontAlgn="b">
                        <a:spcBef>
                          <a:spcPts val="0"/>
                        </a:spcBef>
                        <a:spcAft>
                          <a:spcPts val="0"/>
                        </a:spcAft>
                      </a:pPr>
                      <a:r>
                        <a:rPr lang="en-US" sz="1300" b="0" u="none" strike="noStrike">
                          <a:solidFill>
                            <a:srgbClr val="000000"/>
                          </a:solidFill>
                          <a:effectLst/>
                        </a:rPr>
                        <a:t>Open eligibility</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792767900"/>
                  </a:ext>
                </a:extLst>
              </a:tr>
              <a:tr h="223997">
                <a:tc>
                  <a:txBody>
                    <a:bodyPr/>
                    <a:lstStyle/>
                    <a:p>
                      <a:pPr algn="l" fontAlgn="b">
                        <a:spcBef>
                          <a:spcPts val="0"/>
                        </a:spcBef>
                        <a:spcAft>
                          <a:spcPts val="0"/>
                        </a:spcAft>
                      </a:pPr>
                      <a:r>
                        <a:rPr lang="en-US" sz="1300" b="0" u="none" strike="noStrike">
                          <a:solidFill>
                            <a:srgbClr val="000000"/>
                          </a:solidFill>
                          <a:effectLst/>
                        </a:rPr>
                        <a:t>Eliminate utility debt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931765502"/>
                  </a:ext>
                </a:extLst>
              </a:tr>
              <a:tr h="223997">
                <a:tc>
                  <a:txBody>
                    <a:bodyPr/>
                    <a:lstStyle/>
                    <a:p>
                      <a:pPr algn="l" fontAlgn="b">
                        <a:spcBef>
                          <a:spcPts val="0"/>
                        </a:spcBef>
                        <a:spcAft>
                          <a:spcPts val="0"/>
                        </a:spcAft>
                      </a:pPr>
                      <a:r>
                        <a:rPr lang="en-US" sz="1300" b="0" u="none" strike="noStrike">
                          <a:solidFill>
                            <a:srgbClr val="000000"/>
                          </a:solidFill>
                          <a:effectLst/>
                        </a:rPr>
                        <a:t>Climate needs</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536961884"/>
                  </a:ext>
                </a:extLst>
              </a:tr>
              <a:tr h="223997">
                <a:tc>
                  <a:txBody>
                    <a:bodyPr/>
                    <a:lstStyle/>
                    <a:p>
                      <a:pPr algn="l" fontAlgn="b">
                        <a:spcBef>
                          <a:spcPts val="0"/>
                        </a:spcBef>
                        <a:spcAft>
                          <a:spcPts val="0"/>
                        </a:spcAft>
                      </a:pPr>
                      <a:r>
                        <a:rPr lang="en-US" sz="1300" b="0" u="none" strike="noStrike">
                          <a:solidFill>
                            <a:srgbClr val="000000"/>
                          </a:solidFill>
                          <a:effectLst/>
                        </a:rPr>
                        <a:t>Workforce training</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4280827448"/>
                  </a:ext>
                </a:extLst>
              </a:tr>
              <a:tr h="223997">
                <a:tc>
                  <a:txBody>
                    <a:bodyPr/>
                    <a:lstStyle/>
                    <a:p>
                      <a:pPr algn="l" fontAlgn="b">
                        <a:spcBef>
                          <a:spcPts val="0"/>
                        </a:spcBef>
                        <a:spcAft>
                          <a:spcPts val="0"/>
                        </a:spcAft>
                      </a:pPr>
                      <a:r>
                        <a:rPr lang="en-US" sz="1300" b="0" u="none" strike="noStrike">
                          <a:solidFill>
                            <a:srgbClr val="000000"/>
                          </a:solidFill>
                          <a:effectLst/>
                        </a:rPr>
                        <a:t>Home repairs</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270665194"/>
                  </a:ext>
                </a:extLst>
              </a:tr>
            </a:tbl>
          </a:graphicData>
        </a:graphic>
      </p:graphicFrame>
    </p:spTree>
    <p:extLst>
      <p:ext uri="{BB962C8B-B14F-4D97-AF65-F5344CB8AC3E}">
        <p14:creationId xmlns:p14="http://schemas.microsoft.com/office/powerpoint/2010/main" val="2452326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A9096F65-8FE7-064A-A791-A32BC642D4C9}"/>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n-US" sz="1875" dirty="0">
                <a:solidFill>
                  <a:schemeClr val="bg1"/>
                </a:solidFill>
              </a:rPr>
              <a:t>Program Outreach and Support</a:t>
            </a:r>
          </a:p>
        </p:txBody>
      </p:sp>
      <p:pic>
        <p:nvPicPr>
          <p:cNvPr id="6" name="Picture 5">
            <a:extLst>
              <a:ext uri="{FF2B5EF4-FFF2-40B4-BE49-F238E27FC236}">
                <a16:creationId xmlns:a16="http://schemas.microsoft.com/office/drawing/2014/main" id="{B522E370-8DE4-4215-85F1-2B2AC99A6B7A}"/>
              </a:ext>
            </a:extLst>
          </p:cNvPr>
          <p:cNvPicPr>
            <a:picLocks noChangeAspect="1"/>
          </p:cNvPicPr>
          <p:nvPr/>
        </p:nvPicPr>
        <p:blipFill>
          <a:blip r:embed="rId2"/>
          <a:stretch>
            <a:fillRect/>
          </a:stretch>
        </p:blipFill>
        <p:spPr>
          <a:xfrm>
            <a:off x="711200" y="2021610"/>
            <a:ext cx="7975600" cy="4711109"/>
          </a:xfrm>
          <a:prstGeom prst="rect">
            <a:avLst/>
          </a:prstGeom>
        </p:spPr>
      </p:pic>
    </p:spTree>
    <p:extLst>
      <p:ext uri="{BB962C8B-B14F-4D97-AF65-F5344CB8AC3E}">
        <p14:creationId xmlns:p14="http://schemas.microsoft.com/office/powerpoint/2010/main" val="612388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2E9BD9FD-8860-094C-886E-D0CF9AF8384E}"/>
              </a:ext>
            </a:extLst>
          </p:cNvPr>
          <p:cNvSpPr>
            <a:spLocks noGrp="1"/>
          </p:cNvSpPr>
          <p:nvPr>
            <p:ph type="title"/>
          </p:nvPr>
        </p:nvSpPr>
        <p:spPr>
          <a:xfrm>
            <a:off x="367903" y="1350009"/>
            <a:ext cx="8408194" cy="558627"/>
          </a:xfrm>
        </p:spPr>
        <p:txBody>
          <a:bodyPr vert="horz" lIns="68580" tIns="34290" rIns="68580" bIns="34290" rtlCol="0" anchor="ctr">
            <a:normAutofit/>
          </a:bodyPr>
          <a:lstStyle/>
          <a:p>
            <a:pPr algn="ctr"/>
            <a:r>
              <a:rPr lang="en-US" sz="2400" dirty="0">
                <a:solidFill>
                  <a:schemeClr val="bg1"/>
                </a:solidFill>
              </a:rPr>
              <a:t>Ranking Outreach Methods</a:t>
            </a:r>
          </a:p>
        </p:txBody>
      </p:sp>
      <p:pic>
        <p:nvPicPr>
          <p:cNvPr id="5" name="Picture 4">
            <a:extLst>
              <a:ext uri="{FF2B5EF4-FFF2-40B4-BE49-F238E27FC236}">
                <a16:creationId xmlns:a16="http://schemas.microsoft.com/office/drawing/2014/main" id="{20B7CE10-8D88-4AED-B19D-087B5A0953EF}"/>
              </a:ext>
            </a:extLst>
          </p:cNvPr>
          <p:cNvPicPr>
            <a:picLocks noChangeAspect="1"/>
          </p:cNvPicPr>
          <p:nvPr/>
        </p:nvPicPr>
        <p:blipFill>
          <a:blip r:embed="rId2"/>
          <a:stretch>
            <a:fillRect/>
          </a:stretch>
        </p:blipFill>
        <p:spPr>
          <a:xfrm>
            <a:off x="825466" y="1908636"/>
            <a:ext cx="7325077" cy="4847763"/>
          </a:xfrm>
          <a:prstGeom prst="rect">
            <a:avLst/>
          </a:prstGeom>
        </p:spPr>
      </p:pic>
    </p:spTree>
    <p:extLst>
      <p:ext uri="{BB962C8B-B14F-4D97-AF65-F5344CB8AC3E}">
        <p14:creationId xmlns:p14="http://schemas.microsoft.com/office/powerpoint/2010/main" val="3089677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857250"/>
            <a:ext cx="9142856"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Freeform: Shape 18">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857250"/>
            <a:ext cx="4767262" cy="51435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1" name="Freeform: Shape 20">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857250"/>
            <a:ext cx="4484693" cy="51435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5AB4CD93-C32C-184D-9EA9-2851216E7BD6}"/>
              </a:ext>
            </a:extLst>
          </p:cNvPr>
          <p:cNvSpPr>
            <a:spLocks noGrp="1"/>
          </p:cNvSpPr>
          <p:nvPr>
            <p:ph type="title"/>
          </p:nvPr>
        </p:nvSpPr>
        <p:spPr>
          <a:xfrm>
            <a:off x="467360" y="1385316"/>
            <a:ext cx="2808755" cy="2871724"/>
          </a:xfrm>
        </p:spPr>
        <p:txBody>
          <a:bodyPr>
            <a:normAutofit/>
          </a:bodyPr>
          <a:lstStyle/>
          <a:p>
            <a:r>
              <a:rPr lang="en-US" sz="2100" b="1" dirty="0">
                <a:solidFill>
                  <a:schemeClr val="bg1"/>
                </a:solidFill>
              </a:rPr>
              <a:t>Recommendations for local community partners and organizations</a:t>
            </a:r>
          </a:p>
        </p:txBody>
      </p:sp>
      <p:sp>
        <p:nvSpPr>
          <p:cNvPr id="9" name="Content Placeholder 2">
            <a:extLst>
              <a:ext uri="{FF2B5EF4-FFF2-40B4-BE49-F238E27FC236}">
                <a16:creationId xmlns:a16="http://schemas.microsoft.com/office/drawing/2014/main" id="{624C88C8-2FE3-438F-A33C-A7A4F522C383}"/>
              </a:ext>
            </a:extLst>
          </p:cNvPr>
          <p:cNvSpPr txBox="1">
            <a:spLocks/>
          </p:cNvSpPr>
          <p:nvPr/>
        </p:nvSpPr>
        <p:spPr>
          <a:xfrm>
            <a:off x="4737862" y="1066800"/>
            <a:ext cx="4091178" cy="4933950"/>
          </a:xfrm>
          <a:prstGeom prst="rect">
            <a:avLst/>
          </a:prstGeom>
        </p:spPr>
        <p:txBody>
          <a:bodyPr vert="horz" lIns="91440" tIns="45720" rIns="91440" bIns="45720" numCol="3"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275" dirty="0"/>
              <a:t>Bread and Roses </a:t>
            </a:r>
          </a:p>
          <a:p>
            <a:r>
              <a:rPr lang="en-US" sz="1275" dirty="0"/>
              <a:t>YWCA </a:t>
            </a:r>
          </a:p>
          <a:p>
            <a:r>
              <a:rPr lang="en-US" sz="1275" dirty="0"/>
              <a:t>Girl and Boys Club</a:t>
            </a:r>
          </a:p>
          <a:p>
            <a:r>
              <a:rPr lang="en-US" sz="1275" dirty="0"/>
              <a:t>Rotary Club</a:t>
            </a:r>
          </a:p>
          <a:p>
            <a:r>
              <a:rPr lang="en-US" sz="1275" dirty="0"/>
              <a:t>Chamber of Commerce </a:t>
            </a:r>
          </a:p>
          <a:p>
            <a:r>
              <a:rPr lang="en-US" sz="1275" dirty="0"/>
              <a:t>Real Estate Companies </a:t>
            </a:r>
          </a:p>
          <a:p>
            <a:r>
              <a:rPr lang="en-US" sz="1275" dirty="0"/>
              <a:t>Community Action</a:t>
            </a:r>
          </a:p>
          <a:p>
            <a:r>
              <a:rPr lang="en-US" sz="1275" dirty="0"/>
              <a:t>Elder Services</a:t>
            </a:r>
          </a:p>
          <a:p>
            <a:r>
              <a:rPr lang="en-US" sz="1275" dirty="0"/>
              <a:t>Greater Lawrence Technical School</a:t>
            </a:r>
          </a:p>
          <a:p>
            <a:r>
              <a:rPr lang="en-US" sz="1275" dirty="0"/>
              <a:t>Andover Community Trust</a:t>
            </a:r>
          </a:p>
          <a:p>
            <a:r>
              <a:rPr lang="en-US" sz="1275" dirty="0"/>
              <a:t>The Dream Network</a:t>
            </a:r>
          </a:p>
          <a:p>
            <a:r>
              <a:rPr lang="en-US" sz="1275" dirty="0"/>
              <a:t>ABCA</a:t>
            </a:r>
          </a:p>
          <a:p>
            <a:r>
              <a:rPr lang="en-US" sz="1275" dirty="0"/>
              <a:t>Greater Lawrence Community Action Council (GLCAC)</a:t>
            </a:r>
          </a:p>
          <a:p>
            <a:r>
              <a:rPr lang="en-US" sz="1275" dirty="0"/>
              <a:t>Low Income Energy Assistance Program (LIEAP)</a:t>
            </a:r>
          </a:p>
          <a:p>
            <a:r>
              <a:rPr lang="en-US" sz="1275" dirty="0"/>
              <a:t>Mass Save</a:t>
            </a:r>
          </a:p>
          <a:p>
            <a:r>
              <a:rPr lang="en-US" sz="1275" dirty="0"/>
              <a:t>Licensing bureau</a:t>
            </a:r>
          </a:p>
          <a:p>
            <a:r>
              <a:rPr lang="en-US" sz="1275" dirty="0"/>
              <a:t>Maria Moeller at The Community Group</a:t>
            </a:r>
          </a:p>
          <a:p>
            <a:r>
              <a:rPr lang="en-US" sz="1275" dirty="0"/>
              <a:t>Local radio stations </a:t>
            </a:r>
          </a:p>
          <a:p>
            <a:r>
              <a:rPr lang="en-US" sz="1275" dirty="0"/>
              <a:t>Mail ins </a:t>
            </a:r>
          </a:p>
          <a:p>
            <a:r>
              <a:rPr lang="en-US" sz="1275" dirty="0"/>
              <a:t>Craft Unions</a:t>
            </a:r>
          </a:p>
          <a:p>
            <a:r>
              <a:rPr lang="en-US" sz="1275" dirty="0"/>
              <a:t>Massachusetts Building Trades Council</a:t>
            </a:r>
          </a:p>
          <a:p>
            <a:r>
              <a:rPr lang="en-US" sz="1275" dirty="0"/>
              <a:t>Lawrence Community College NECC</a:t>
            </a:r>
          </a:p>
          <a:p>
            <a:pPr marL="0" indent="0">
              <a:buFont typeface="Arial" panose="020B0604020202020204" pitchFamily="34" charset="0"/>
              <a:buNone/>
            </a:pPr>
            <a:endParaRPr lang="en-US" sz="1275" dirty="0"/>
          </a:p>
        </p:txBody>
      </p:sp>
    </p:spTree>
    <p:extLst>
      <p:ext uri="{BB962C8B-B14F-4D97-AF65-F5344CB8AC3E}">
        <p14:creationId xmlns:p14="http://schemas.microsoft.com/office/powerpoint/2010/main" val="871910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200" kern="1200" dirty="0">
                <a:solidFill>
                  <a:srgbClr val="FFFFFF"/>
                </a:solidFill>
                <a:latin typeface="+mj-lt"/>
                <a:ea typeface="+mj-ea"/>
                <a:cs typeface="+mj-cs"/>
              </a:rPr>
              <a:t>Low and Moderate Program Goals and Updates</a:t>
            </a:r>
          </a:p>
        </p:txBody>
      </p:sp>
    </p:spTree>
    <p:extLst>
      <p:ext uri="{BB962C8B-B14F-4D97-AF65-F5344CB8AC3E}">
        <p14:creationId xmlns:p14="http://schemas.microsoft.com/office/powerpoint/2010/main" val="1544361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fontScale="90000"/>
          </a:bodyPr>
          <a:lstStyle/>
          <a:p>
            <a:r>
              <a:rPr lang="en-US" sz="3200" dirty="0">
                <a:solidFill>
                  <a:srgbClr val="FFFFFF"/>
                </a:solidFill>
              </a:rPr>
              <a:t>Low and Moderate Income (LMI) Program Goals</a:t>
            </a:r>
          </a:p>
        </p:txBody>
      </p:sp>
      <p:graphicFrame>
        <p:nvGraphicFramePr>
          <p:cNvPr id="5" name="Content Placeholder 2">
            <a:extLst>
              <a:ext uri="{FF2B5EF4-FFF2-40B4-BE49-F238E27FC236}">
                <a16:creationId xmlns:a16="http://schemas.microsoft.com/office/drawing/2014/main" id="{5CA9E2FA-F4BE-416C-8E16-D08AA145AC5B}"/>
              </a:ext>
            </a:extLst>
          </p:cNvPr>
          <p:cNvGraphicFramePr>
            <a:graphicFrameLocks noGrp="1"/>
          </p:cNvGraphicFramePr>
          <p:nvPr>
            <p:ph idx="1"/>
            <p:extLst>
              <p:ext uri="{D42A27DB-BD31-4B8C-83A1-F6EECF244321}">
                <p14:modId xmlns:p14="http://schemas.microsoft.com/office/powerpoint/2010/main" val="3661351092"/>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9979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dirty="0">
                <a:solidFill>
                  <a:srgbClr val="FFFFFF"/>
                </a:solidFill>
              </a:rPr>
              <a:t>LMI Program Overview: Program Components</a:t>
            </a:r>
          </a:p>
        </p:txBody>
      </p:sp>
      <p:sp>
        <p:nvSpPr>
          <p:cNvPr id="3" name="Content Placeholder 2"/>
          <p:cNvSpPr>
            <a:spLocks noGrp="1"/>
          </p:cNvSpPr>
          <p:nvPr>
            <p:ph idx="1"/>
          </p:nvPr>
        </p:nvSpPr>
        <p:spPr>
          <a:xfrm>
            <a:off x="4396601" y="142240"/>
            <a:ext cx="4535377" cy="6471920"/>
          </a:xfrm>
        </p:spPr>
        <p:txBody>
          <a:bodyPr anchor="ctr">
            <a:normAutofit/>
          </a:bodyPr>
          <a:lstStyle/>
          <a:p>
            <a:pPr lvl="0" fontAlgn="base"/>
            <a:r>
              <a:rPr lang="en-US" sz="2000" dirty="0"/>
              <a:t>Expand access to Energy Efficiency (weatherization and electrification) for those left behind in current programs</a:t>
            </a:r>
          </a:p>
          <a:p>
            <a:pPr lvl="0" fontAlgn="base"/>
            <a:r>
              <a:rPr lang="en-US" sz="2000" dirty="0"/>
              <a:t>Barrier mitigation—fund repairs &amp; upgrades  </a:t>
            </a:r>
          </a:p>
          <a:p>
            <a:pPr lvl="1" fontAlgn="base"/>
            <a:r>
              <a:rPr lang="en-US" sz="2000" dirty="0"/>
              <a:t>knob &amp; tube remediation,  asbestos removal, roof repair, upgraded electrical panels, other code violations</a:t>
            </a:r>
          </a:p>
          <a:p>
            <a:pPr lvl="0" fontAlgn="base"/>
            <a:r>
              <a:rPr lang="en-US" sz="2000" dirty="0"/>
              <a:t>Supplement existing LEAN/Mass Save incentives with additional funds for energy efficiency</a:t>
            </a:r>
          </a:p>
          <a:p>
            <a:pPr lvl="1" fontAlgn="base"/>
            <a:r>
              <a:rPr lang="en-US" sz="2000" dirty="0"/>
              <a:t>spray foam insulation, advanced air sealing techniques, VRF technology, heat pumps in gas-heated homes </a:t>
            </a:r>
          </a:p>
          <a:p>
            <a:r>
              <a:rPr lang="en-US" sz="2000" dirty="0"/>
              <a:t>Project management for busy homeowners and landlords</a:t>
            </a:r>
          </a:p>
        </p:txBody>
      </p:sp>
    </p:spTree>
    <p:extLst>
      <p:ext uri="{BB962C8B-B14F-4D97-AF65-F5344CB8AC3E}">
        <p14:creationId xmlns:p14="http://schemas.microsoft.com/office/powerpoint/2010/main" val="1151860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500" b="1" dirty="0">
                <a:solidFill>
                  <a:srgbClr val="FFFFFF"/>
                </a:solidFill>
              </a:rPr>
              <a:t>Agenda</a:t>
            </a: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44512" y="1885278"/>
            <a:ext cx="8423568" cy="4830481"/>
          </a:xfrm>
        </p:spPr>
        <p:txBody>
          <a:bodyPr anchor="ctr">
            <a:normAutofit fontScale="92500" lnSpcReduction="10000"/>
          </a:bodyPr>
          <a:lstStyle/>
          <a:p>
            <a:pPr lvl="0"/>
            <a:r>
              <a:rPr lang="en-US" sz="3200" dirty="0"/>
              <a:t>Introductions</a:t>
            </a:r>
          </a:p>
          <a:p>
            <a:pPr lvl="0"/>
            <a:r>
              <a:rPr lang="en-US" sz="3200" dirty="0"/>
              <a:t>Overview and Background</a:t>
            </a:r>
          </a:p>
          <a:p>
            <a:pPr lvl="1"/>
            <a:r>
              <a:rPr lang="en-US" sz="3200" dirty="0"/>
              <a:t>Columbia Gas Settlement</a:t>
            </a:r>
          </a:p>
          <a:p>
            <a:pPr lvl="1"/>
            <a:r>
              <a:rPr lang="en-US" sz="3200" dirty="0"/>
              <a:t>DOER/AGO Memorandum of Understanding</a:t>
            </a:r>
          </a:p>
          <a:p>
            <a:pPr lvl="1"/>
            <a:r>
              <a:rPr lang="en-US" sz="3200" dirty="0"/>
              <a:t>Merrimack Valley Renewal Fund spending categories</a:t>
            </a:r>
          </a:p>
          <a:p>
            <a:pPr lvl="0"/>
            <a:r>
              <a:rPr lang="en-US" sz="3200" dirty="0"/>
              <a:t>Conflict of Interest Discussion</a:t>
            </a:r>
          </a:p>
          <a:p>
            <a:pPr lvl="0"/>
            <a:r>
              <a:rPr lang="en-US" sz="3200" dirty="0"/>
              <a:t>Stakeholder Feedback and Surveys</a:t>
            </a:r>
          </a:p>
          <a:p>
            <a:pPr lvl="0"/>
            <a:r>
              <a:rPr lang="en-US" sz="3200" dirty="0"/>
              <a:t>Low and Moderate Income (LMI) Program Goals and Update</a:t>
            </a:r>
          </a:p>
          <a:p>
            <a:pPr lvl="0"/>
            <a:r>
              <a:rPr lang="en-US" sz="3200" dirty="0"/>
              <a:t>Discussion</a:t>
            </a:r>
          </a:p>
          <a:p>
            <a:endParaRPr lang="en-US" sz="3200" dirty="0"/>
          </a:p>
        </p:txBody>
      </p:sp>
    </p:spTree>
    <p:extLst>
      <p:ext uri="{BB962C8B-B14F-4D97-AF65-F5344CB8AC3E}">
        <p14:creationId xmlns:p14="http://schemas.microsoft.com/office/powerpoint/2010/main" val="3779923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500" dirty="0">
                <a:solidFill>
                  <a:srgbClr val="FFFFFF"/>
                </a:solidFill>
              </a:rPr>
              <a:t>LMI Program Overview: Workforce and Outreach</a:t>
            </a:r>
          </a:p>
        </p:txBody>
      </p:sp>
      <p:sp>
        <p:nvSpPr>
          <p:cNvPr id="3" name="Content Placeholder 2"/>
          <p:cNvSpPr>
            <a:spLocks noGrp="1"/>
          </p:cNvSpPr>
          <p:nvPr>
            <p:ph idx="1"/>
          </p:nvPr>
        </p:nvSpPr>
        <p:spPr>
          <a:xfrm>
            <a:off x="233681" y="2011680"/>
            <a:ext cx="8108362" cy="4223555"/>
          </a:xfrm>
        </p:spPr>
        <p:txBody>
          <a:bodyPr anchor="ctr">
            <a:normAutofit/>
          </a:bodyPr>
          <a:lstStyle/>
          <a:p>
            <a:pPr lvl="0" fontAlgn="base"/>
            <a:r>
              <a:rPr lang="en-US" sz="2400" dirty="0"/>
              <a:t>Develop and utilize local contractors</a:t>
            </a:r>
          </a:p>
          <a:p>
            <a:pPr lvl="0" fontAlgn="base"/>
            <a:r>
              <a:rPr lang="en-US" sz="2400" dirty="0"/>
              <a:t>Targeted outreach efforts through local community organizations</a:t>
            </a:r>
          </a:p>
          <a:p>
            <a:pPr lvl="1" fontAlgn="base"/>
            <a:r>
              <a:rPr lang="en-US" sz="2400" dirty="0"/>
              <a:t>Including, outreach in Spanish </a:t>
            </a:r>
          </a:p>
          <a:p>
            <a:pPr lvl="1" fontAlgn="base"/>
            <a:r>
              <a:rPr lang="en-US" sz="2400" dirty="0"/>
              <a:t>Provide assistance with understanding and accessing programs</a:t>
            </a:r>
          </a:p>
          <a:p>
            <a:pPr lvl="1" fontAlgn="base"/>
            <a:r>
              <a:rPr lang="en-US" sz="2400" dirty="0"/>
              <a:t>Step-by-step assistance with process  </a:t>
            </a:r>
          </a:p>
          <a:p>
            <a:pPr lvl="1" fontAlgn="base"/>
            <a:r>
              <a:rPr lang="en-US" sz="2400" dirty="0"/>
              <a:t>Provide program assistance and contractor services in Spanish </a:t>
            </a:r>
          </a:p>
          <a:p>
            <a:pPr lvl="0" fontAlgn="base"/>
            <a:r>
              <a:rPr lang="en-US" sz="2400" dirty="0"/>
              <a:t>Coordinate program delivery and engagement strategies with existing housing programs, where appropriate  </a:t>
            </a:r>
          </a:p>
          <a:p>
            <a:endParaRPr lang="en-US" sz="2400" dirty="0"/>
          </a:p>
        </p:txBody>
      </p:sp>
    </p:spTree>
    <p:extLst>
      <p:ext uri="{BB962C8B-B14F-4D97-AF65-F5344CB8AC3E}">
        <p14:creationId xmlns:p14="http://schemas.microsoft.com/office/powerpoint/2010/main" val="1233732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EADF08-9455-47E5-893A-67450BF8ECFE}"/>
              </a:ext>
            </a:extLst>
          </p:cNvPr>
          <p:cNvSpPr>
            <a:spLocks noGrp="1"/>
          </p:cNvSpPr>
          <p:nvPr>
            <p:ph type="title"/>
          </p:nvPr>
        </p:nvSpPr>
        <p:spPr>
          <a:xfrm>
            <a:off x="218440" y="-433765"/>
            <a:ext cx="8707120" cy="1642969"/>
          </a:xfrm>
        </p:spPr>
        <p:txBody>
          <a:bodyPr anchor="b">
            <a:normAutofit/>
          </a:bodyPr>
          <a:lstStyle/>
          <a:p>
            <a:r>
              <a:rPr lang="en-US" sz="3500" b="1" dirty="0"/>
              <a:t>Program Update: Building Excellence Program</a:t>
            </a:r>
          </a:p>
        </p:txBody>
      </p:sp>
      <p:sp>
        <p:nvSpPr>
          <p:cNvPr id="3" name="Content Placeholder 2">
            <a:extLst>
              <a:ext uri="{FF2B5EF4-FFF2-40B4-BE49-F238E27FC236}">
                <a16:creationId xmlns:a16="http://schemas.microsoft.com/office/drawing/2014/main" id="{D1FFBD96-B830-4841-B5EF-BD0D7E31C37F}"/>
              </a:ext>
            </a:extLst>
          </p:cNvPr>
          <p:cNvSpPr>
            <a:spLocks noGrp="1"/>
          </p:cNvSpPr>
          <p:nvPr>
            <p:ph idx="1"/>
          </p:nvPr>
        </p:nvSpPr>
        <p:spPr>
          <a:xfrm>
            <a:off x="415416" y="1456402"/>
            <a:ext cx="8510144" cy="4670078"/>
          </a:xfrm>
        </p:spPr>
        <p:txBody>
          <a:bodyPr anchor="t">
            <a:normAutofit/>
          </a:bodyPr>
          <a:lstStyle/>
          <a:p>
            <a:pPr marL="0" indent="0">
              <a:buNone/>
            </a:pPr>
            <a:r>
              <a:rPr lang="en-US" sz="2400" dirty="0"/>
              <a:t>$5 million Grant funding for relatively large projects that:</a:t>
            </a:r>
          </a:p>
          <a:p>
            <a:pPr lvl="1"/>
            <a:r>
              <a:rPr lang="en-US" sz="2400" dirty="0"/>
              <a:t>Include energy efficiency, electrification, and/or clean energy </a:t>
            </a:r>
          </a:p>
          <a:p>
            <a:pPr lvl="1"/>
            <a:r>
              <a:rPr lang="en-US" sz="2400" dirty="0"/>
              <a:t>Demonstrate long-term commitment to providing affordable housing, 3 year rent stabilization</a:t>
            </a:r>
          </a:p>
          <a:p>
            <a:pPr lvl="1"/>
            <a:r>
              <a:rPr lang="en-US" sz="2400" dirty="0"/>
              <a:t>Include barrier funding</a:t>
            </a:r>
          </a:p>
          <a:p>
            <a:pPr lvl="1"/>
            <a:r>
              <a:rPr lang="en-US" sz="2400" dirty="0"/>
              <a:t>Provide local workforce development opportunities</a:t>
            </a:r>
          </a:p>
          <a:p>
            <a:pPr lvl="1"/>
            <a:r>
              <a:rPr lang="en-US" sz="2400" dirty="0"/>
              <a:t>Go “above &amp; beyond” or leverage available Mass Save or other energy program incentives</a:t>
            </a:r>
          </a:p>
          <a:p>
            <a:pPr marL="0" indent="0">
              <a:buNone/>
            </a:pPr>
            <a:endParaRPr lang="en-US" sz="2400" dirty="0"/>
          </a:p>
          <a:p>
            <a:pPr marL="0" indent="0">
              <a:buNone/>
            </a:pPr>
            <a:r>
              <a:rPr lang="en-US" sz="2400" dirty="0"/>
              <a:t>Rolling Application due dates – quarterly</a:t>
            </a:r>
          </a:p>
          <a:p>
            <a:pPr lvl="1"/>
            <a:r>
              <a:rPr lang="en-US" sz="2400" dirty="0"/>
              <a:t>Round #1 due April 27</a:t>
            </a:r>
          </a:p>
          <a:p>
            <a:pPr lvl="1"/>
            <a:r>
              <a:rPr lang="en-US" sz="2400" dirty="0"/>
              <a:t>Round #2 due July 1</a:t>
            </a:r>
          </a:p>
          <a:p>
            <a:pPr lvl="1"/>
            <a:endParaRPr lang="en-US" dirty="0"/>
          </a:p>
          <a:p>
            <a:endParaRPr lang="en-US" sz="1800" dirty="0"/>
          </a:p>
          <a:p>
            <a:endParaRPr lang="en-US" sz="1800" dirty="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9144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745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97324" y="1146412"/>
            <a:ext cx="6760761" cy="2402006"/>
          </a:xfrm>
        </p:spPr>
        <p:txBody>
          <a:bodyPr vert="horz" lIns="91440" tIns="45720" rIns="91440" bIns="45720" rtlCol="0" anchor="b">
            <a:normAutofit/>
          </a:bodyPr>
          <a:lstStyle/>
          <a:p>
            <a:pPr defTabSz="914400"/>
            <a:r>
              <a:rPr lang="en-US" sz="4200" kern="1200" dirty="0">
                <a:solidFill>
                  <a:schemeClr val="tx1"/>
                </a:solidFill>
                <a:latin typeface="+mj-lt"/>
                <a:ea typeface="+mj-ea"/>
                <a:cs typeface="+mj-cs"/>
              </a:rPr>
              <a:t>Other Program Updates</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 y="4374554"/>
            <a:ext cx="9144005"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105491" y="4374554"/>
            <a:ext cx="3038508"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9143988"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 y="4380927"/>
            <a:ext cx="9144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448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619797" y="586855"/>
            <a:ext cx="3172575" cy="3387497"/>
          </a:xfrm>
        </p:spPr>
        <p:txBody>
          <a:bodyPr anchor="b">
            <a:normAutofit/>
          </a:bodyPr>
          <a:lstStyle/>
          <a:p>
            <a:pPr algn="r"/>
            <a:r>
              <a:rPr lang="en-US" sz="3500" dirty="0">
                <a:solidFill>
                  <a:srgbClr val="FFFFFF"/>
                </a:solidFill>
              </a:rPr>
              <a:t>Advisory Committee Input and Discussion</a:t>
            </a: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4284776" y="233680"/>
            <a:ext cx="4647203" cy="6522720"/>
          </a:xfrm>
        </p:spPr>
        <p:txBody>
          <a:bodyPr anchor="ctr">
            <a:normAutofit/>
          </a:bodyPr>
          <a:lstStyle/>
          <a:p>
            <a:pPr fontAlgn="base"/>
            <a:r>
              <a:rPr lang="en-US" sz="2000" dirty="0"/>
              <a:t>What should be 3 MVRF target accomplishments/priorities? </a:t>
            </a:r>
          </a:p>
          <a:p>
            <a:pPr fontAlgn="base"/>
            <a:r>
              <a:rPr lang="en-US" sz="2000" dirty="0"/>
              <a:t>What local strengths and challenges should AGO/DOER know about that will impact programming? </a:t>
            </a:r>
          </a:p>
          <a:p>
            <a:pPr fontAlgn="base"/>
            <a:r>
              <a:rPr lang="en-US" sz="2000" dirty="0"/>
              <a:t>What are ways to engage the public and how should that be built into program design? </a:t>
            </a:r>
          </a:p>
          <a:p>
            <a:pPr fontAlgn="base"/>
            <a:r>
              <a:rPr lang="en-US" sz="2000" dirty="0"/>
              <a:t>Identify previous issues (mistakes) in reaching LMI residents for grant programs or energy efficiency/clean energy programs </a:t>
            </a:r>
          </a:p>
          <a:p>
            <a:pPr fontAlgn="base"/>
            <a:r>
              <a:rPr lang="en-US" sz="2000" dirty="0"/>
              <a:t>How do we reach small building landlords? What barriers will we face in engaging landlords?</a:t>
            </a:r>
          </a:p>
          <a:p>
            <a:r>
              <a:rPr lang="en-US" sz="2000" dirty="0"/>
              <a:t>If rent stability post-rehab is a goal, how do we measure that and how do we track rents?</a:t>
            </a:r>
          </a:p>
        </p:txBody>
      </p:sp>
    </p:spTree>
    <p:extLst>
      <p:ext uri="{BB962C8B-B14F-4D97-AF65-F5344CB8AC3E}">
        <p14:creationId xmlns:p14="http://schemas.microsoft.com/office/powerpoint/2010/main" val="2802826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350041" y="586855"/>
            <a:ext cx="2401025" cy="3387497"/>
          </a:xfrm>
        </p:spPr>
        <p:txBody>
          <a:bodyPr anchor="b">
            <a:normAutofit/>
          </a:bodyPr>
          <a:lstStyle/>
          <a:p>
            <a:pPr algn="r"/>
            <a:r>
              <a:rPr lang="en-US" sz="3500" dirty="0">
                <a:solidFill>
                  <a:srgbClr val="FFFFFF"/>
                </a:solidFill>
              </a:rPr>
              <a:t>Next Steps</a:t>
            </a: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3420425" y="-10142"/>
            <a:ext cx="5103779" cy="6695422"/>
          </a:xfrm>
        </p:spPr>
        <p:txBody>
          <a:bodyPr anchor="ctr">
            <a:normAutofit/>
          </a:bodyPr>
          <a:lstStyle/>
          <a:p>
            <a:pPr fontAlgn="base"/>
            <a:r>
              <a:rPr lang="en-US" sz="2400" dirty="0"/>
              <a:t>Municipal Project Identification and Support</a:t>
            </a:r>
            <a:endParaRPr lang="en-US" sz="2000" dirty="0"/>
          </a:p>
          <a:p>
            <a:pPr fontAlgn="base"/>
            <a:r>
              <a:rPr lang="en-US" sz="2400" dirty="0"/>
              <a:t>Additional program development and community input:</a:t>
            </a:r>
          </a:p>
          <a:p>
            <a:pPr lvl="1" fontAlgn="base"/>
            <a:r>
              <a:rPr lang="en-US" sz="2000" dirty="0"/>
              <a:t>LMI Program – program design elements for feedback at next meeting</a:t>
            </a:r>
          </a:p>
          <a:p>
            <a:pPr lvl="1" fontAlgn="base"/>
            <a:r>
              <a:rPr lang="en-US" sz="2000" dirty="0"/>
              <a:t>Public housing projects – working with DHCD, additional details soon</a:t>
            </a:r>
          </a:p>
          <a:p>
            <a:pPr lvl="1" fontAlgn="base"/>
            <a:r>
              <a:rPr lang="en-US" sz="2000" dirty="0"/>
              <a:t>Small Business Program – program design elements, needs support for survey outreach and expanding stakeholder involvement</a:t>
            </a:r>
          </a:p>
          <a:p>
            <a:pPr lvl="1" fontAlgn="base"/>
            <a:r>
              <a:rPr lang="en-US" sz="2000" dirty="0"/>
              <a:t>Geothermal Demonstration – working on technical program elements</a:t>
            </a:r>
          </a:p>
          <a:p>
            <a:pPr fontAlgn="base"/>
            <a:r>
              <a:rPr lang="en-US" sz="2400" dirty="0"/>
              <a:t>Advisory Committee Schedule:</a:t>
            </a:r>
          </a:p>
          <a:p>
            <a:pPr lvl="1" fontAlgn="base"/>
            <a:r>
              <a:rPr lang="en-US" sz="2000" dirty="0"/>
              <a:t>Propose meeting once per month</a:t>
            </a:r>
          </a:p>
          <a:p>
            <a:pPr lvl="1" fontAlgn="base"/>
            <a:r>
              <a:rPr lang="en-US" sz="2000" dirty="0"/>
              <a:t>First Wednesdays, 2-4pm</a:t>
            </a:r>
          </a:p>
          <a:p>
            <a:pPr lvl="1" fontAlgn="base"/>
            <a:r>
              <a:rPr lang="en-US" sz="2000" b="1" dirty="0"/>
              <a:t>Next Meeting: June 2nd</a:t>
            </a:r>
          </a:p>
        </p:txBody>
      </p:sp>
    </p:spTree>
    <p:extLst>
      <p:ext uri="{BB962C8B-B14F-4D97-AF65-F5344CB8AC3E}">
        <p14:creationId xmlns:p14="http://schemas.microsoft.com/office/powerpoint/2010/main" val="3731379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3CD00-4876-4FD1-B8EB-B7981E737931}"/>
              </a:ext>
            </a:extLst>
          </p:cNvPr>
          <p:cNvSpPr>
            <a:spLocks noGrp="1"/>
          </p:cNvSpPr>
          <p:nvPr>
            <p:ph type="title"/>
          </p:nvPr>
        </p:nvSpPr>
        <p:spPr/>
        <p:txBody>
          <a:bodyPr/>
          <a:lstStyle/>
          <a:p>
            <a:r>
              <a:rPr lang="en-US" dirty="0"/>
              <a:t>Appendix – survey answers</a:t>
            </a:r>
          </a:p>
        </p:txBody>
      </p:sp>
    </p:spTree>
    <p:extLst>
      <p:ext uri="{BB962C8B-B14F-4D97-AF65-F5344CB8AC3E}">
        <p14:creationId xmlns:p14="http://schemas.microsoft.com/office/powerpoint/2010/main" val="616544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6132D-1069-EB44-92A4-495A3C5A3A0A}"/>
              </a:ext>
            </a:extLst>
          </p:cNvPr>
          <p:cNvSpPr>
            <a:spLocks noGrp="1"/>
          </p:cNvSpPr>
          <p:nvPr>
            <p:ph type="title"/>
          </p:nvPr>
        </p:nvSpPr>
        <p:spPr>
          <a:xfrm>
            <a:off x="628650" y="228600"/>
            <a:ext cx="7886700" cy="904874"/>
          </a:xfrm>
        </p:spPr>
        <p:txBody>
          <a:bodyPr>
            <a:noAutofit/>
          </a:bodyPr>
          <a:lstStyle/>
          <a:p>
            <a:r>
              <a:rPr lang="en-US" sz="2100" b="1" dirty="0"/>
              <a:t>Additional Strategies (open-ended question)</a:t>
            </a:r>
          </a:p>
        </p:txBody>
      </p:sp>
      <p:sp>
        <p:nvSpPr>
          <p:cNvPr id="6" name="Content Placeholder 2">
            <a:extLst>
              <a:ext uri="{FF2B5EF4-FFF2-40B4-BE49-F238E27FC236}">
                <a16:creationId xmlns:a16="http://schemas.microsoft.com/office/drawing/2014/main" id="{9205820B-7D35-4CD2-A53E-EAA25321A931}"/>
              </a:ext>
            </a:extLst>
          </p:cNvPr>
          <p:cNvSpPr txBox="1">
            <a:spLocks/>
          </p:cNvSpPr>
          <p:nvPr/>
        </p:nvSpPr>
        <p:spPr>
          <a:xfrm>
            <a:off x="223520" y="883920"/>
            <a:ext cx="8676640" cy="5745480"/>
          </a:xfrm>
          <a:prstGeom prst="rect">
            <a:avLst/>
          </a:prstGeom>
        </p:spPr>
        <p:txBody>
          <a:bodyPr vert="horz" lIns="91440" tIns="45720" rIns="91440" bIns="45720" numCol="2" rtlCol="0">
            <a:normAutofit fontScale="7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Simplify the process, to help the elderly and Spanish community understand the application process </a:t>
            </a:r>
          </a:p>
          <a:p>
            <a:r>
              <a:rPr lang="en-US" dirty="0"/>
              <a:t>Work with non-profit organizations that own or build affordable housing, like Andover Community Trust.</a:t>
            </a:r>
          </a:p>
          <a:p>
            <a:r>
              <a:rPr lang="en-US" dirty="0"/>
              <a:t>Phone calls, Text message in Spanish, radio announcements </a:t>
            </a:r>
          </a:p>
          <a:p>
            <a:r>
              <a:rPr lang="en-US" dirty="0"/>
              <a:t>Church bulletin </a:t>
            </a:r>
          </a:p>
          <a:p>
            <a:r>
              <a:rPr lang="en-US" dirty="0"/>
              <a:t>You politicians being honest for once!!! Instead of thinking about your own pockets and public views try taking care of the people the ones who were up rooted, lost time from work but gained </a:t>
            </a:r>
            <a:r>
              <a:rPr lang="en-US" dirty="0" err="1"/>
              <a:t>ptsd</a:t>
            </a:r>
            <a:r>
              <a:rPr lang="en-US" dirty="0"/>
              <a:t> every time the stove goes on the ones who took loans out to provide as they still were paying not only for Columbia gas but all there regular bills as well !!! Maybe for once stop screwing the people for you own benefits!!!</a:t>
            </a:r>
          </a:p>
          <a:p>
            <a:r>
              <a:rPr lang="en-US" dirty="0"/>
              <a:t>Give the residents access to pick own contractors and pay contractors direct and of course sent limits so none can be outrageous like was during the emergency. </a:t>
            </a:r>
          </a:p>
          <a:p>
            <a:r>
              <a:rPr lang="en-US" dirty="0"/>
              <a:t>Having Spanish speaking staff available should not be just an option, it should be a requirement.  If you're helping us, make it accessible for all of us - not just some.</a:t>
            </a:r>
          </a:p>
          <a:p>
            <a:r>
              <a:rPr lang="en-US" dirty="0"/>
              <a:t>Provide pricing options if residents will incur costs above what Mass SAVE covers</a:t>
            </a:r>
          </a:p>
          <a:p>
            <a:r>
              <a:rPr lang="en-US" dirty="0"/>
              <a:t>Partner and support community based agencies with financial assistance to assist community members with process.</a:t>
            </a:r>
          </a:p>
          <a:p>
            <a:r>
              <a:rPr lang="en-US" dirty="0"/>
              <a:t>Don't think any of this is necessary if you plan to hire people. Should be able to use current employees.</a:t>
            </a:r>
          </a:p>
          <a:p>
            <a:r>
              <a:rPr lang="en-US" dirty="0"/>
              <a:t>When we had the </a:t>
            </a:r>
            <a:r>
              <a:rPr lang="en-US" dirty="0" err="1"/>
              <a:t>MassSave</a:t>
            </a:r>
            <a:r>
              <a:rPr lang="en-US" dirty="0"/>
              <a:t> audit done, the company scammed us and said that they did work that they did not do and we did not need.</a:t>
            </a:r>
          </a:p>
          <a:p>
            <a:r>
              <a:rPr lang="en-US" dirty="0"/>
              <a:t>Revise Energy is the company that did fraud.</a:t>
            </a:r>
          </a:p>
          <a:p>
            <a:r>
              <a:rPr lang="en-US" dirty="0"/>
              <a:t>Bilingual contractors well trained with good customer service </a:t>
            </a:r>
          </a:p>
          <a:p>
            <a:r>
              <a:rPr lang="en-US" dirty="0"/>
              <a:t>Repave the road that were opened up to fix the gas pipes.</a:t>
            </a:r>
          </a:p>
          <a:p>
            <a:r>
              <a:rPr lang="en-US" dirty="0"/>
              <a:t>Programs more accessible to all the residents that were affected </a:t>
            </a:r>
          </a:p>
          <a:p>
            <a:r>
              <a:rPr lang="en-US" dirty="0"/>
              <a:t>I have ordered these but I feel all these elements are important and must be included. </a:t>
            </a:r>
          </a:p>
          <a:p>
            <a:r>
              <a:rPr lang="en-US" dirty="0"/>
              <a:t>Repave the streets they are ruined Because of the explosions .  </a:t>
            </a:r>
          </a:p>
          <a:p>
            <a:r>
              <a:rPr lang="en-US" dirty="0"/>
              <a:t>Provide funds so that existing non-profits that have connections in the community like </a:t>
            </a:r>
            <a:r>
              <a:rPr lang="en-US" dirty="0" err="1"/>
              <a:t>GroundWork</a:t>
            </a:r>
            <a:r>
              <a:rPr lang="en-US" dirty="0"/>
              <a:t> </a:t>
            </a:r>
            <a:r>
              <a:rPr lang="en-US" dirty="0" err="1"/>
              <a:t>Lawence</a:t>
            </a:r>
            <a:r>
              <a:rPr lang="en-US" dirty="0"/>
              <a:t>, Andover Community Trust, etc. can provide those services.</a:t>
            </a:r>
          </a:p>
        </p:txBody>
      </p:sp>
    </p:spTree>
    <p:extLst>
      <p:ext uri="{BB962C8B-B14F-4D97-AF65-F5344CB8AC3E}">
        <p14:creationId xmlns:p14="http://schemas.microsoft.com/office/powerpoint/2010/main" val="2871200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C2BE4-F6E0-0141-A8B9-95A87D8AEA2B}"/>
              </a:ext>
            </a:extLst>
          </p:cNvPr>
          <p:cNvSpPr>
            <a:spLocks noGrp="1"/>
          </p:cNvSpPr>
          <p:nvPr>
            <p:ph type="title"/>
          </p:nvPr>
        </p:nvSpPr>
        <p:spPr>
          <a:xfrm>
            <a:off x="628650" y="193040"/>
            <a:ext cx="7886700" cy="1036954"/>
          </a:xfrm>
        </p:spPr>
        <p:txBody>
          <a:bodyPr>
            <a:normAutofit/>
          </a:bodyPr>
          <a:lstStyle/>
          <a:p>
            <a:r>
              <a:rPr lang="en-US" sz="2100" b="1" dirty="0"/>
              <a:t>Additional Outreach Strategies Offered (open-ended question)</a:t>
            </a:r>
          </a:p>
        </p:txBody>
      </p:sp>
      <p:sp>
        <p:nvSpPr>
          <p:cNvPr id="6" name="Content Placeholder 2">
            <a:extLst>
              <a:ext uri="{FF2B5EF4-FFF2-40B4-BE49-F238E27FC236}">
                <a16:creationId xmlns:a16="http://schemas.microsoft.com/office/drawing/2014/main" id="{E0CE69F4-5D7A-43CF-B5FB-9E10B65BC3A7}"/>
              </a:ext>
            </a:extLst>
          </p:cNvPr>
          <p:cNvSpPr txBox="1">
            <a:spLocks/>
          </p:cNvSpPr>
          <p:nvPr/>
        </p:nvSpPr>
        <p:spPr>
          <a:xfrm>
            <a:off x="284480" y="1005840"/>
            <a:ext cx="8859520" cy="5659120"/>
          </a:xfrm>
          <a:prstGeom prst="rect">
            <a:avLst/>
          </a:prstGeom>
        </p:spPr>
        <p:txBody>
          <a:bodyPr vert="horz" lIns="91440" tIns="45720" rIns="91440" bIns="45720" numCol="3" rtlCol="0">
            <a:normAutofit fontScale="7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Robot calls. Use the local agencies (non-profits) to spread the word. No payment should be given to them. </a:t>
            </a:r>
          </a:p>
          <a:p>
            <a:r>
              <a:rPr lang="en-US" dirty="0"/>
              <a:t>Local Public Housing for their landlords, mail out, social media, community centers and schools </a:t>
            </a:r>
          </a:p>
          <a:p>
            <a:r>
              <a:rPr lang="en-US" dirty="0"/>
              <a:t>Work with community organizations that have existing connections in the community, e.g., Lawrence Boys and Girls Club, </a:t>
            </a:r>
            <a:r>
              <a:rPr lang="en-US" dirty="0" err="1"/>
              <a:t>GroundWork</a:t>
            </a:r>
            <a:r>
              <a:rPr lang="en-US" dirty="0"/>
              <a:t> Lawrence, YMCA, etc.</a:t>
            </a:r>
          </a:p>
          <a:p>
            <a:r>
              <a:rPr lang="en-US" dirty="0"/>
              <a:t>Flyer included in the city's water/sewer bill </a:t>
            </a:r>
          </a:p>
          <a:p>
            <a:r>
              <a:rPr lang="en-US" dirty="0"/>
              <a:t>Suggest also using the </a:t>
            </a:r>
            <a:r>
              <a:rPr lang="en-US" dirty="0" err="1"/>
              <a:t>MassSave</a:t>
            </a:r>
            <a:r>
              <a:rPr lang="en-US" dirty="0"/>
              <a:t> website </a:t>
            </a:r>
          </a:p>
          <a:p>
            <a:r>
              <a:rPr lang="en-US" dirty="0"/>
              <a:t>Publicize it through Community-based programs such as :  </a:t>
            </a:r>
          </a:p>
          <a:p>
            <a:pPr lvl="1"/>
            <a:r>
              <a:rPr lang="en-US" dirty="0"/>
              <a:t>Greater Lawrence Community Action Council (GLCAC)</a:t>
            </a:r>
          </a:p>
          <a:p>
            <a:pPr lvl="1"/>
            <a:r>
              <a:rPr lang="en-US" dirty="0"/>
              <a:t>Low Income Energy Assistance Program (LIEAP)</a:t>
            </a:r>
          </a:p>
          <a:p>
            <a:pPr lvl="1"/>
            <a:r>
              <a:rPr lang="en-US" dirty="0"/>
              <a:t>Mass Save</a:t>
            </a:r>
          </a:p>
          <a:p>
            <a:r>
              <a:rPr lang="en-US" dirty="0"/>
              <a:t>Send info to local real estate offices to share with their client base and inform home inspection companies who will educate new homeowners.</a:t>
            </a:r>
          </a:p>
          <a:p>
            <a:r>
              <a:rPr lang="en-US" dirty="0"/>
              <a:t>Targeted Facebook ads.  </a:t>
            </a:r>
          </a:p>
          <a:p>
            <a:r>
              <a:rPr lang="en-US" dirty="0"/>
              <a:t>How about all of the above! You robbed hundreds out of this settlement from lack of any type of communication but no sweat we are here now almost 3yr later to fill out this survey that you will ignore and continue to do as you deem fit by way of screwing the people who were victims of Columbia gas </a:t>
            </a:r>
          </a:p>
          <a:p>
            <a:r>
              <a:rPr lang="en-US" dirty="0"/>
              <a:t>Make it a requirement that info be in monthly mailing of bills. </a:t>
            </a:r>
          </a:p>
          <a:p>
            <a:r>
              <a:rPr lang="en-US" dirty="0"/>
              <a:t>Clear program info </a:t>
            </a:r>
          </a:p>
          <a:p>
            <a:r>
              <a:rPr lang="en-US" dirty="0"/>
              <a:t>Social media promotion.</a:t>
            </a:r>
          </a:p>
          <a:p>
            <a:r>
              <a:rPr lang="en-US" dirty="0"/>
              <a:t>Reach out to everyone who has participated in </a:t>
            </a:r>
            <a:r>
              <a:rPr lang="en-US" dirty="0" err="1"/>
              <a:t>MassSave</a:t>
            </a:r>
            <a:r>
              <a:rPr lang="en-US" dirty="0"/>
              <a:t> already, and therefore expressed some interest in reducing their utility costs. </a:t>
            </a:r>
          </a:p>
          <a:p>
            <a:r>
              <a:rPr lang="en-US" dirty="0"/>
              <a:t>Facebook ads</a:t>
            </a:r>
          </a:p>
          <a:p>
            <a:r>
              <a:rPr lang="en-US" dirty="0"/>
              <a:t>Local newspapers</a:t>
            </a:r>
          </a:p>
          <a:p>
            <a:r>
              <a:rPr lang="en-US" dirty="0"/>
              <a:t>Spanish TV</a:t>
            </a:r>
          </a:p>
          <a:p>
            <a:r>
              <a:rPr lang="en-US" dirty="0"/>
              <a:t>Advertise with local community programs (i.e. Lawrence on the Move)</a:t>
            </a:r>
          </a:p>
          <a:p>
            <a:r>
              <a:rPr lang="en-US" dirty="0"/>
              <a:t>Repave the road that were opened up to fix the gas pipes.</a:t>
            </a:r>
          </a:p>
          <a:p>
            <a:r>
              <a:rPr lang="en-US" dirty="0"/>
              <a:t>Social Media</a:t>
            </a:r>
          </a:p>
          <a:p>
            <a:r>
              <a:rPr lang="en-US" dirty="0"/>
              <a:t>Local newspapers, local </a:t>
            </a:r>
            <a:r>
              <a:rPr lang="en-US" dirty="0" err="1"/>
              <a:t>facebook</a:t>
            </a:r>
            <a:r>
              <a:rPr lang="en-US" dirty="0"/>
              <a:t> pages like Andover Moms, Green Andover, existing local environmental and community advocacy groups like MV People for Peace, Neighbors in Need, etc.</a:t>
            </a:r>
          </a:p>
          <a:p>
            <a:r>
              <a:rPr lang="en-US" dirty="0"/>
              <a:t>Special insert in local newspapers.</a:t>
            </a:r>
          </a:p>
          <a:p>
            <a:r>
              <a:rPr lang="en-US" dirty="0"/>
              <a:t>Educational programs</a:t>
            </a:r>
          </a:p>
          <a:p>
            <a:r>
              <a:rPr lang="en-US" dirty="0"/>
              <a:t>Social media</a:t>
            </a:r>
          </a:p>
          <a:p>
            <a:endParaRPr lang="en-US" dirty="0"/>
          </a:p>
        </p:txBody>
      </p:sp>
    </p:spTree>
    <p:extLst>
      <p:ext uri="{BB962C8B-B14F-4D97-AF65-F5344CB8AC3E}">
        <p14:creationId xmlns:p14="http://schemas.microsoft.com/office/powerpoint/2010/main" val="1053315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1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Rectangle 2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E71528-FF64-F745-ACEB-BED04A45C916}"/>
              </a:ext>
            </a:extLst>
          </p:cNvPr>
          <p:cNvSpPr>
            <a:spLocks noGrp="1"/>
          </p:cNvSpPr>
          <p:nvPr>
            <p:ph type="title"/>
          </p:nvPr>
        </p:nvSpPr>
        <p:spPr>
          <a:xfrm>
            <a:off x="350041" y="586855"/>
            <a:ext cx="2401025" cy="3387497"/>
          </a:xfrm>
        </p:spPr>
        <p:txBody>
          <a:bodyPr vert="horz" lIns="91440" tIns="45720" rIns="91440" bIns="45720" rtlCol="0" anchor="b">
            <a:normAutofit/>
          </a:bodyPr>
          <a:lstStyle/>
          <a:p>
            <a:pPr algn="r" defTabSz="914400"/>
            <a:r>
              <a:rPr lang="en-US" sz="2200" b="1" kern="1200">
                <a:solidFill>
                  <a:srgbClr val="FFFFFF"/>
                </a:solidFill>
                <a:latin typeface="+mj-lt"/>
                <a:ea typeface="+mj-ea"/>
                <a:cs typeface="+mj-cs"/>
              </a:rPr>
              <a:t>Recommendations for Local Contractors</a:t>
            </a:r>
          </a:p>
        </p:txBody>
      </p:sp>
      <p:sp>
        <p:nvSpPr>
          <p:cNvPr id="9" name="Content Placeholder 2">
            <a:extLst>
              <a:ext uri="{FF2B5EF4-FFF2-40B4-BE49-F238E27FC236}">
                <a16:creationId xmlns:a16="http://schemas.microsoft.com/office/drawing/2014/main" id="{4B255A28-2185-4722-8743-D532A65E6066}"/>
              </a:ext>
            </a:extLst>
          </p:cNvPr>
          <p:cNvSpPr txBox="1">
            <a:spLocks/>
          </p:cNvSpPr>
          <p:nvPr/>
        </p:nvSpPr>
        <p:spPr>
          <a:xfrm>
            <a:off x="3607694" y="649480"/>
            <a:ext cx="4916510" cy="5546047"/>
          </a:xfrm>
          <a:prstGeom prst="rect">
            <a:avLst/>
          </a:prstGeom>
        </p:spPr>
        <p:txBody>
          <a:bodyPr vert="horz" lIns="91440" tIns="45720" rIns="91440" bIns="45720" numCol="2"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indent="-228600" defTabSz="914400"/>
            <a:r>
              <a:rPr lang="en-US" sz="1600"/>
              <a:t>Juba North Andover</a:t>
            </a:r>
          </a:p>
          <a:p>
            <a:pPr indent="-228600" defTabSz="914400"/>
            <a:r>
              <a:rPr lang="en-US" sz="1600"/>
              <a:t>Richard Bowman. Plumber</a:t>
            </a:r>
          </a:p>
          <a:p>
            <a:pPr indent="-228600" defTabSz="914400"/>
            <a:r>
              <a:rPr lang="en-US" sz="1600"/>
              <a:t>Angel Martinez -Electrical Services</a:t>
            </a:r>
          </a:p>
          <a:p>
            <a:pPr indent="-228600" defTabSz="914400"/>
            <a:r>
              <a:rPr lang="en-US" sz="1600"/>
              <a:t>MDJ Incorporated</a:t>
            </a:r>
          </a:p>
          <a:p>
            <a:pPr indent="-228600" defTabSz="914400"/>
            <a:r>
              <a:rPr lang="en-US" sz="1600"/>
              <a:t>Bradford Plumbing </a:t>
            </a:r>
          </a:p>
          <a:p>
            <a:pPr indent="-228600" defTabSz="914400"/>
            <a:r>
              <a:rPr lang="en-US" sz="1600"/>
              <a:t>Greater Lawrence Technical School </a:t>
            </a:r>
          </a:p>
          <a:p>
            <a:pPr indent="-228600" defTabSz="914400"/>
            <a:r>
              <a:rPr lang="en-US" sz="1600"/>
              <a:t>Maclellan</a:t>
            </a:r>
          </a:p>
          <a:p>
            <a:pPr indent="-228600" defTabSz="914400"/>
            <a:r>
              <a:rPr lang="en-US" sz="1600"/>
              <a:t>Bill Brogan  plumber. Andover MA</a:t>
            </a:r>
          </a:p>
          <a:p>
            <a:pPr indent="-228600" defTabSz="914400"/>
            <a:r>
              <a:rPr lang="en-US" sz="1600"/>
              <a:t>Tortora Electric</a:t>
            </a:r>
          </a:p>
          <a:p>
            <a:pPr indent="-228600" defTabSz="914400"/>
            <a:r>
              <a:rPr lang="en-US" sz="1600"/>
              <a:t>Alcantara Contractor Inc.</a:t>
            </a:r>
          </a:p>
          <a:p>
            <a:pPr indent="-228600" defTabSz="914400"/>
            <a:r>
              <a:rPr lang="en-US" sz="1600"/>
              <a:t>Plumber Paul Michel in Haverhill</a:t>
            </a:r>
          </a:p>
          <a:p>
            <a:pPr indent="-228600" defTabSz="914400"/>
            <a:r>
              <a:rPr lang="en-US" sz="1600"/>
              <a:t>Sleeping Dog Properties (General Contractor), Andover</a:t>
            </a:r>
          </a:p>
          <a:p>
            <a:pPr indent="-228600" defTabSz="914400"/>
            <a:r>
              <a:rPr lang="en-US" sz="1600"/>
              <a:t>Rivers Plumbing Andover</a:t>
            </a:r>
          </a:p>
          <a:p>
            <a:pPr indent="-228600" defTabSz="914400"/>
            <a:r>
              <a:rPr lang="en-US" sz="1600"/>
              <a:t>Drinkwater Electric Lawrence</a:t>
            </a:r>
          </a:p>
          <a:p>
            <a:pPr indent="-228600" defTabSz="914400"/>
            <a:r>
              <a:rPr lang="en-US" sz="1600"/>
              <a:t>Work with local inspectional Services to provide contractors list</a:t>
            </a:r>
          </a:p>
          <a:p>
            <a:pPr indent="-228600" defTabSz="914400"/>
            <a:r>
              <a:rPr lang="en-US" sz="1600"/>
              <a:t>Edwin Perez electricians </a:t>
            </a:r>
          </a:p>
          <a:p>
            <a:pPr indent="-228600" defTabSz="914400"/>
            <a:r>
              <a:rPr lang="en-US" sz="1600"/>
              <a:t>A&amp;D construction </a:t>
            </a:r>
          </a:p>
          <a:p>
            <a:pPr indent="-228600" defTabSz="914400"/>
            <a:r>
              <a:rPr lang="en-US" sz="1600"/>
              <a:t>3rd generation plumbing</a:t>
            </a:r>
          </a:p>
          <a:p>
            <a:pPr indent="-228600" defTabSz="914400"/>
            <a:r>
              <a:rPr lang="en-US" sz="1600"/>
              <a:t>R. W. White Contracting.</a:t>
            </a:r>
          </a:p>
          <a:p>
            <a:pPr indent="-228600" defTabSz="914400"/>
            <a:r>
              <a:rPr lang="en-US" sz="1600"/>
              <a:t>Service Dept South</a:t>
            </a:r>
          </a:p>
          <a:p>
            <a:pPr indent="-228600" defTabSz="914400"/>
            <a:r>
              <a:rPr lang="en-US" sz="1600"/>
              <a:t>Prestige Heating And Cooling</a:t>
            </a:r>
          </a:p>
          <a:p>
            <a:pPr indent="-228600" defTabSz="914400"/>
            <a:r>
              <a:rPr lang="en-US" sz="1600"/>
              <a:t>Greater Lawrence Voc-Tec</a:t>
            </a:r>
          </a:p>
        </p:txBody>
      </p:sp>
    </p:spTree>
    <p:extLst>
      <p:ext uri="{BB962C8B-B14F-4D97-AF65-F5344CB8AC3E}">
        <p14:creationId xmlns:p14="http://schemas.microsoft.com/office/powerpoint/2010/main" val="2336988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Background</a:t>
            </a:r>
          </a:p>
        </p:txBody>
      </p:sp>
      <p:sp>
        <p:nvSpPr>
          <p:cNvPr id="3" name="Content Placeholder 2"/>
          <p:cNvSpPr>
            <a:spLocks noGrp="1"/>
          </p:cNvSpPr>
          <p:nvPr>
            <p:ph idx="1"/>
          </p:nvPr>
        </p:nvSpPr>
        <p:spPr>
          <a:xfrm>
            <a:off x="121921" y="1727200"/>
            <a:ext cx="8799484" cy="4958080"/>
          </a:xfrm>
        </p:spPr>
        <p:txBody>
          <a:bodyPr anchor="ctr">
            <a:normAutofit/>
          </a:bodyPr>
          <a:lstStyle/>
          <a:p>
            <a:r>
              <a:rPr lang="en-US" sz="2400" dirty="0"/>
              <a:t>July 2, 2020—Settlement agreement reached as parent company NiSource sells Columbia Gas of MA assets to Eversource </a:t>
            </a:r>
          </a:p>
          <a:p>
            <a:pPr lvl="1"/>
            <a:r>
              <a:rPr lang="en-US" sz="2400" dirty="0"/>
              <a:t>$56 million Energy Relief Fund settled pending investigations</a:t>
            </a:r>
          </a:p>
          <a:p>
            <a:pPr lvl="2"/>
            <a:r>
              <a:rPr lang="en-US" sz="2400" dirty="0"/>
              <a:t>Arrearage Forgiveness Fund: $15.2 million  </a:t>
            </a:r>
          </a:p>
          <a:p>
            <a:pPr lvl="2"/>
            <a:r>
              <a:rPr lang="en-US" sz="2400" dirty="0"/>
              <a:t>Merrimack Valley Renewal Fund: $41 million </a:t>
            </a:r>
          </a:p>
          <a:p>
            <a:r>
              <a:rPr lang="en-US" sz="2400" dirty="0"/>
              <a:t>October 7, 2020 – DPU approved Settlement Agreement</a:t>
            </a:r>
          </a:p>
          <a:p>
            <a:r>
              <a:rPr lang="en-US" sz="2400" dirty="0"/>
              <a:t>October 23, 2020 – AGO and DOER filed Memorandum of Understanding at the DPU</a:t>
            </a:r>
          </a:p>
          <a:p>
            <a:pPr lvl="1"/>
            <a:r>
              <a:rPr lang="en-US" sz="2400" dirty="0"/>
              <a:t>Established MVRF Advisory Committee</a:t>
            </a:r>
          </a:p>
          <a:p>
            <a:pPr lvl="1"/>
            <a:r>
              <a:rPr lang="en-US" sz="2400" dirty="0"/>
              <a:t>Sets out working relationship between the AGO and DOER </a:t>
            </a:r>
          </a:p>
          <a:p>
            <a:pPr lvl="1"/>
            <a:r>
              <a:rPr lang="en-US" sz="2400" dirty="0"/>
              <a:t>Provides additional details on program goals and spending categories  </a:t>
            </a:r>
          </a:p>
        </p:txBody>
      </p:sp>
    </p:spTree>
    <p:extLst>
      <p:ext uri="{BB962C8B-B14F-4D97-AF65-F5344CB8AC3E}">
        <p14:creationId xmlns:p14="http://schemas.microsoft.com/office/powerpoint/2010/main" val="2157616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558E6B8-18D8-4B80-A11F-D093BA40D39C}"/>
              </a:ext>
            </a:extLst>
          </p:cNvPr>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200" kern="1200">
                <a:solidFill>
                  <a:srgbClr val="FFFFFF"/>
                </a:solidFill>
                <a:latin typeface="+mj-lt"/>
                <a:ea typeface="+mj-ea"/>
                <a:cs typeface="+mj-cs"/>
              </a:rPr>
              <a:t>MVRF Advisory Committee</a:t>
            </a:r>
          </a:p>
        </p:txBody>
      </p:sp>
      <p:graphicFrame>
        <p:nvGraphicFramePr>
          <p:cNvPr id="4" name="Table 4">
            <a:extLst>
              <a:ext uri="{FF2B5EF4-FFF2-40B4-BE49-F238E27FC236}">
                <a16:creationId xmlns:a16="http://schemas.microsoft.com/office/drawing/2014/main" id="{9058518C-040C-4895-9DF5-A232B96C6074}"/>
              </a:ext>
            </a:extLst>
          </p:cNvPr>
          <p:cNvGraphicFramePr>
            <a:graphicFrameLocks noGrp="1"/>
          </p:cNvGraphicFramePr>
          <p:nvPr>
            <p:ph idx="1"/>
            <p:extLst>
              <p:ext uri="{D42A27DB-BD31-4B8C-83A1-F6EECF244321}">
                <p14:modId xmlns:p14="http://schemas.microsoft.com/office/powerpoint/2010/main" val="819347333"/>
              </p:ext>
            </p:extLst>
          </p:nvPr>
        </p:nvGraphicFramePr>
        <p:xfrm>
          <a:off x="3376821" y="655949"/>
          <a:ext cx="5419311" cy="5546104"/>
        </p:xfrm>
        <a:graphic>
          <a:graphicData uri="http://schemas.openxmlformats.org/drawingml/2006/table">
            <a:tbl>
              <a:tblPr firstRow="1" bandRow="1">
                <a:noFill/>
                <a:tableStyleId>{5C22544A-7EE6-4342-B048-85BDC9FD1C3A}</a:tableStyleId>
              </a:tblPr>
              <a:tblGrid>
                <a:gridCol w="3296077">
                  <a:extLst>
                    <a:ext uri="{9D8B030D-6E8A-4147-A177-3AD203B41FA5}">
                      <a16:colId xmlns:a16="http://schemas.microsoft.com/office/drawing/2014/main" val="3459434997"/>
                    </a:ext>
                  </a:extLst>
                </a:gridCol>
                <a:gridCol w="2123234">
                  <a:extLst>
                    <a:ext uri="{9D8B030D-6E8A-4147-A177-3AD203B41FA5}">
                      <a16:colId xmlns:a16="http://schemas.microsoft.com/office/drawing/2014/main" val="2920972438"/>
                    </a:ext>
                  </a:extLst>
                </a:gridCol>
              </a:tblGrid>
              <a:tr h="518148">
                <a:tc>
                  <a:txBody>
                    <a:bodyPr/>
                    <a:lstStyle/>
                    <a:p>
                      <a:pPr algn="ctr"/>
                      <a:r>
                        <a:rPr lang="en-US" sz="1900" b="1" dirty="0">
                          <a:solidFill>
                            <a:schemeClr val="tx1">
                              <a:lumMod val="75000"/>
                              <a:lumOff val="25000"/>
                            </a:schemeClr>
                          </a:solidFill>
                        </a:rPr>
                        <a:t>MOU Category</a:t>
                      </a:r>
                    </a:p>
                  </a:txBody>
                  <a:tcPr marL="191907" marR="143930" marT="95953" marB="95953">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pPr algn="ctr"/>
                      <a:r>
                        <a:rPr lang="en-US" sz="1900" b="1">
                          <a:solidFill>
                            <a:schemeClr val="tx1">
                              <a:lumMod val="75000"/>
                              <a:lumOff val="25000"/>
                            </a:schemeClr>
                          </a:solidFill>
                        </a:rPr>
                        <a:t>Name</a:t>
                      </a:r>
                    </a:p>
                  </a:txBody>
                  <a:tcPr marL="191907" marR="143930" marT="95953" marB="95953">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943260735"/>
                  </a:ext>
                </a:extLst>
              </a:tr>
              <a:tr h="646086">
                <a:tc>
                  <a:txBody>
                    <a:bodyPr/>
                    <a:lstStyle/>
                    <a:p>
                      <a:r>
                        <a:rPr lang="en-US" sz="1400" dirty="0">
                          <a:solidFill>
                            <a:schemeClr val="tx1">
                              <a:lumMod val="75000"/>
                              <a:lumOff val="25000"/>
                            </a:schemeClr>
                          </a:solidFill>
                        </a:rPr>
                        <a:t>City of Lawrence</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Mayor Kendrys Vasquez</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3780580504"/>
                  </a:ext>
                </a:extLst>
              </a:tr>
              <a:tr h="438187">
                <a:tc>
                  <a:txBody>
                    <a:bodyPr/>
                    <a:lstStyle/>
                    <a:p>
                      <a:r>
                        <a:rPr lang="en-US" sz="1400" dirty="0">
                          <a:solidFill>
                            <a:schemeClr val="tx1">
                              <a:lumMod val="75000"/>
                              <a:lumOff val="25000"/>
                            </a:schemeClr>
                          </a:solidFill>
                        </a:rPr>
                        <a:t>Town of Andover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Patrick Lawlor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680859589"/>
                  </a:ext>
                </a:extLst>
              </a:tr>
              <a:tr h="438187">
                <a:tc>
                  <a:txBody>
                    <a:bodyPr/>
                    <a:lstStyle/>
                    <a:p>
                      <a:r>
                        <a:rPr lang="en-US" sz="1400" dirty="0">
                          <a:solidFill>
                            <a:schemeClr val="tx1">
                              <a:lumMod val="75000"/>
                              <a:lumOff val="25000"/>
                            </a:schemeClr>
                          </a:solidFill>
                        </a:rPr>
                        <a:t>Town of North Andover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Melissa Rodrigues</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646726"/>
                  </a:ext>
                </a:extLst>
              </a:tr>
              <a:tr h="438187">
                <a:tc>
                  <a:txBody>
                    <a:bodyPr/>
                    <a:lstStyle/>
                    <a:p>
                      <a:r>
                        <a:rPr lang="en-US" sz="1400" dirty="0">
                          <a:solidFill>
                            <a:schemeClr val="tx1">
                              <a:lumMod val="75000"/>
                              <a:lumOff val="25000"/>
                            </a:schemeClr>
                          </a:solidFill>
                        </a:rPr>
                        <a:t>LEAN</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Evelyn Friedman</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4176135099"/>
                  </a:ext>
                </a:extLst>
              </a:tr>
              <a:tr h="438187">
                <a:tc>
                  <a:txBody>
                    <a:bodyPr/>
                    <a:lstStyle/>
                    <a:p>
                      <a:r>
                        <a:rPr lang="en-US" sz="1400" dirty="0">
                          <a:solidFill>
                            <a:schemeClr val="tx1">
                              <a:lumMod val="75000"/>
                              <a:lumOff val="25000"/>
                            </a:schemeClr>
                          </a:solidFill>
                        </a:rPr>
                        <a:t>Building Owner/Property Manager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Evan Silverio</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851917745"/>
                  </a:ext>
                </a:extLst>
              </a:tr>
              <a:tr h="438187">
                <a:tc>
                  <a:txBody>
                    <a:bodyPr/>
                    <a:lstStyle/>
                    <a:p>
                      <a:r>
                        <a:rPr lang="en-US" sz="1400" dirty="0">
                          <a:solidFill>
                            <a:schemeClr val="tx1">
                              <a:lumMod val="75000"/>
                              <a:lumOff val="25000"/>
                            </a:schemeClr>
                          </a:solidFill>
                        </a:rPr>
                        <a:t>Energy Efficiency Contractor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Abel Vargas</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229483655"/>
                  </a:ext>
                </a:extLst>
              </a:tr>
              <a:tr h="438187">
                <a:tc>
                  <a:txBody>
                    <a:bodyPr/>
                    <a:lstStyle/>
                    <a:p>
                      <a:r>
                        <a:rPr lang="en-US" sz="1400" dirty="0">
                          <a:solidFill>
                            <a:schemeClr val="tx1">
                              <a:lumMod val="75000"/>
                              <a:lumOff val="25000"/>
                            </a:schemeClr>
                          </a:solidFill>
                        </a:rPr>
                        <a:t>Community Organization</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Susan </a:t>
                      </a:r>
                      <a:r>
                        <a:rPr lang="en-US" sz="1400" dirty="0" err="1">
                          <a:solidFill>
                            <a:schemeClr val="tx1">
                              <a:lumMod val="75000"/>
                              <a:lumOff val="25000"/>
                            </a:schemeClr>
                          </a:solidFill>
                        </a:rPr>
                        <a:t>Almono</a:t>
                      </a:r>
                      <a:endParaRPr lang="en-US" sz="1400" dirty="0">
                        <a:solidFill>
                          <a:schemeClr val="tx1">
                            <a:lumMod val="75000"/>
                            <a:lumOff val="25000"/>
                          </a:schemeClr>
                        </a:solidFill>
                      </a:endParaRP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871720311"/>
                  </a:ext>
                </a:extLst>
              </a:tr>
              <a:tr h="438187">
                <a:tc>
                  <a:txBody>
                    <a:bodyPr/>
                    <a:lstStyle/>
                    <a:p>
                      <a:r>
                        <a:rPr lang="en-US" sz="1400" dirty="0">
                          <a:solidFill>
                            <a:schemeClr val="tx1">
                              <a:lumMod val="75000"/>
                              <a:lumOff val="25000"/>
                            </a:schemeClr>
                          </a:solidFill>
                        </a:rPr>
                        <a:t>Community Organization</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Francisco Brea</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4280933840"/>
                  </a:ext>
                </a:extLst>
              </a:tr>
              <a:tr h="438187">
                <a:tc>
                  <a:txBody>
                    <a:bodyPr/>
                    <a:lstStyle/>
                    <a:p>
                      <a:r>
                        <a:rPr lang="en-US" sz="1400">
                          <a:solidFill>
                            <a:schemeClr val="tx1">
                              <a:lumMod val="75000"/>
                              <a:lumOff val="25000"/>
                            </a:schemeClr>
                          </a:solidFill>
                        </a:rPr>
                        <a:t>Community Organization</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Tennis Lilly</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1647201632"/>
                  </a:ext>
                </a:extLst>
              </a:tr>
              <a:tr h="438187">
                <a:tc>
                  <a:txBody>
                    <a:bodyPr/>
                    <a:lstStyle/>
                    <a:p>
                      <a:r>
                        <a:rPr lang="en-US" sz="1400">
                          <a:solidFill>
                            <a:schemeClr val="tx1">
                              <a:lumMod val="75000"/>
                              <a:lumOff val="25000"/>
                            </a:schemeClr>
                          </a:solidFill>
                        </a:rPr>
                        <a:t>DOER Commissioner</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US" sz="1400" dirty="0">
                          <a:solidFill>
                            <a:schemeClr val="tx1">
                              <a:lumMod val="75000"/>
                              <a:lumOff val="25000"/>
                            </a:schemeClr>
                          </a:solidFill>
                        </a:rPr>
                        <a:t>Patrick Woodcock</a:t>
                      </a:r>
                    </a:p>
                  </a:txBody>
                  <a:tcPr marL="191907" marR="143930" marT="95953" marB="9595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306579842"/>
                  </a:ext>
                </a:extLst>
              </a:tr>
              <a:tr h="438187">
                <a:tc>
                  <a:txBody>
                    <a:bodyPr/>
                    <a:lstStyle/>
                    <a:p>
                      <a:r>
                        <a:rPr lang="en-US" sz="1400">
                          <a:solidFill>
                            <a:schemeClr val="tx1">
                              <a:lumMod val="75000"/>
                              <a:lumOff val="25000"/>
                            </a:schemeClr>
                          </a:solidFill>
                        </a:rPr>
                        <a:t>AGO Energy and Telecom Chief</a:t>
                      </a:r>
                    </a:p>
                  </a:txBody>
                  <a:tcPr marL="191907" marR="143930" marT="95953" marB="95953">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en-US" sz="1400" dirty="0">
                          <a:solidFill>
                            <a:schemeClr val="tx1">
                              <a:lumMod val="75000"/>
                              <a:lumOff val="25000"/>
                            </a:schemeClr>
                          </a:solidFill>
                        </a:rPr>
                        <a:t>Nathan Forster</a:t>
                      </a:r>
                    </a:p>
                  </a:txBody>
                  <a:tcPr marL="191907" marR="143930" marT="95953" marB="95953">
                    <a:lnL w="12700" cmpd="sng">
                      <a:noFill/>
                      <a:prstDash val="solid"/>
                    </a:lnL>
                    <a:lnR w="12700" cmpd="sng">
                      <a:noFill/>
                      <a:prstDash val="solid"/>
                    </a:lnR>
                    <a:lnT w="9525" cap="flat" cmpd="sng" algn="ctr">
                      <a:solidFill>
                        <a:srgbClr val="C7C6C1"/>
                      </a:solidFill>
                      <a:prstDash val="solid"/>
                    </a:lnT>
                    <a:lnB w="12700" cmpd="sng">
                      <a:noFill/>
                      <a:prstDash val="solid"/>
                    </a:lnB>
                    <a:noFill/>
                  </a:tcPr>
                </a:tc>
                <a:extLst>
                  <a:ext uri="{0D108BD9-81ED-4DB2-BD59-A6C34878D82A}">
                    <a16:rowId xmlns:a16="http://schemas.microsoft.com/office/drawing/2014/main" val="3296341271"/>
                  </a:ext>
                </a:extLst>
              </a:tr>
            </a:tbl>
          </a:graphicData>
        </a:graphic>
      </p:graphicFrame>
    </p:spTree>
    <p:extLst>
      <p:ext uri="{BB962C8B-B14F-4D97-AF65-F5344CB8AC3E}">
        <p14:creationId xmlns:p14="http://schemas.microsoft.com/office/powerpoint/2010/main" val="1654087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Title 4"/>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kern="1200">
                <a:solidFill>
                  <a:srgbClr val="FFFFFF"/>
                </a:solidFill>
                <a:latin typeface="+mj-lt"/>
                <a:ea typeface="+mj-ea"/>
                <a:cs typeface="+mj-cs"/>
              </a:rPr>
              <a:t>Merrimack Valley Renewal Fund: $41 million</a:t>
            </a:r>
          </a:p>
        </p:txBody>
      </p:sp>
      <p:graphicFrame>
        <p:nvGraphicFramePr>
          <p:cNvPr id="4" name="Table 3"/>
          <p:cNvGraphicFramePr>
            <a:graphicFrameLocks noGrp="1"/>
          </p:cNvGraphicFramePr>
          <p:nvPr>
            <p:extLst>
              <p:ext uri="{D42A27DB-BD31-4B8C-83A1-F6EECF244321}">
                <p14:modId xmlns:p14="http://schemas.microsoft.com/office/powerpoint/2010/main" val="1750970136"/>
              </p:ext>
            </p:extLst>
          </p:nvPr>
        </p:nvGraphicFramePr>
        <p:xfrm>
          <a:off x="3376821" y="606404"/>
          <a:ext cx="5419312" cy="5645196"/>
        </p:xfrm>
        <a:graphic>
          <a:graphicData uri="http://schemas.openxmlformats.org/drawingml/2006/table">
            <a:tbl>
              <a:tblPr firstRow="1" bandRow="1">
                <a:tableStyleId>{7DF18680-E054-41AD-8BC1-D1AEF772440D}</a:tableStyleId>
              </a:tblPr>
              <a:tblGrid>
                <a:gridCol w="3882273">
                  <a:extLst>
                    <a:ext uri="{9D8B030D-6E8A-4147-A177-3AD203B41FA5}">
                      <a16:colId xmlns:a16="http://schemas.microsoft.com/office/drawing/2014/main" val="20000"/>
                    </a:ext>
                  </a:extLst>
                </a:gridCol>
                <a:gridCol w="1537039">
                  <a:extLst>
                    <a:ext uri="{9D8B030D-6E8A-4147-A177-3AD203B41FA5}">
                      <a16:colId xmlns:a16="http://schemas.microsoft.com/office/drawing/2014/main" val="20001"/>
                    </a:ext>
                  </a:extLst>
                </a:gridCol>
              </a:tblGrid>
              <a:tr h="708162">
                <a:tc>
                  <a:txBody>
                    <a:bodyPr/>
                    <a:lstStyle/>
                    <a:p>
                      <a:r>
                        <a:rPr lang="en-US" sz="1800" dirty="0"/>
                        <a:t>Program</a:t>
                      </a:r>
                    </a:p>
                  </a:txBody>
                  <a:tcPr marL="97141" marR="97141" marT="48570" marB="48570">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r>
                        <a:rPr lang="en-US" sz="1800" dirty="0"/>
                        <a:t>Funding Allocation</a:t>
                      </a:r>
                    </a:p>
                  </a:txBody>
                  <a:tcPr marL="97141" marR="97141" marT="48570" marB="48570">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406671">
                <a:tc>
                  <a:txBody>
                    <a:bodyPr/>
                    <a:lstStyle/>
                    <a:p>
                      <a:r>
                        <a:rPr lang="en-US" sz="1700"/>
                        <a:t>Municipal Clean or Efficient</a:t>
                      </a:r>
                      <a:r>
                        <a:rPr lang="en-US" sz="1700" baseline="0"/>
                        <a:t> Energy</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$6.0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06671">
                <a:tc>
                  <a:txBody>
                    <a:bodyPr/>
                    <a:lstStyle/>
                    <a:p>
                      <a:r>
                        <a:rPr lang="en-US" sz="1700"/>
                        <a:t>Geothermal Microgrid Project</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$4.0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451840">
                <a:tc>
                  <a:txBody>
                    <a:bodyPr/>
                    <a:lstStyle/>
                    <a:p>
                      <a:r>
                        <a:rPr lang="en-US" sz="1700" kern="1200">
                          <a:effectLst/>
                        </a:rPr>
                        <a:t>Removing Energy Efficiency Barriers and Increased Access to Efficient and Clean Energy for Low and Moderate Income Residential and Multi-Unit Housing</a:t>
                      </a:r>
                      <a:r>
                        <a:rPr lang="en-US" sz="1700">
                          <a:effectLst/>
                        </a:rPr>
                        <a:t> </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$21.0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67963">
                <a:tc>
                  <a:txBody>
                    <a:bodyPr/>
                    <a:lstStyle/>
                    <a:p>
                      <a:r>
                        <a:rPr lang="en-US" sz="1700" kern="1200">
                          <a:effectLst/>
                        </a:rPr>
                        <a:t>Energy Efficiency and Heat Pumps for Market Rate Residential Housing</a:t>
                      </a:r>
                      <a:r>
                        <a:rPr lang="en-US" sz="1700">
                          <a:effectLst/>
                        </a:rPr>
                        <a:t> </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$3.5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67963">
                <a:tc>
                  <a:txBody>
                    <a:bodyPr/>
                    <a:lstStyle/>
                    <a:p>
                      <a:r>
                        <a:rPr lang="en-US" sz="1700" kern="1200">
                          <a:effectLst/>
                        </a:rPr>
                        <a:t>Public Affordable Housing Energy Efficiency</a:t>
                      </a:r>
                      <a:r>
                        <a:rPr lang="en-US" sz="1700">
                          <a:effectLst/>
                        </a:rPr>
                        <a:t> </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$3.0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67963">
                <a:tc>
                  <a:txBody>
                    <a:bodyPr/>
                    <a:lstStyle/>
                    <a:p>
                      <a:r>
                        <a:rPr lang="en-US" sz="1700" kern="1200">
                          <a:effectLst/>
                        </a:rPr>
                        <a:t>Private Affordable Housing Energy Efficiency</a:t>
                      </a:r>
                      <a:r>
                        <a:rPr lang="en-US" sz="1700">
                          <a:effectLst/>
                        </a:rPr>
                        <a:t> </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a:t>$1.5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67963">
                <a:tc>
                  <a:txBody>
                    <a:bodyPr/>
                    <a:lstStyle/>
                    <a:p>
                      <a:r>
                        <a:rPr lang="en-US" sz="1700" kern="1200">
                          <a:effectLst/>
                        </a:rPr>
                        <a:t>Small Business Energy Efficiency and Heat Pumps</a:t>
                      </a:r>
                      <a:r>
                        <a:rPr lang="en-US" sz="1700">
                          <a:effectLst/>
                        </a:rPr>
                        <a:t> </a:t>
                      </a:r>
                      <a:endParaRPr lang="en-US" sz="1700"/>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700" dirty="0"/>
                        <a:t>$2 million</a:t>
                      </a:r>
                    </a:p>
                  </a:txBody>
                  <a:tcPr marL="97141" marR="97141" marT="48570" marB="485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84150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7DE62-1A6E-4415-AC8A-BA77B43A555C}"/>
              </a:ext>
            </a:extLst>
          </p:cNvPr>
          <p:cNvSpPr>
            <a:spLocks noGrp="1"/>
          </p:cNvSpPr>
          <p:nvPr>
            <p:ph type="title"/>
          </p:nvPr>
        </p:nvSpPr>
        <p:spPr>
          <a:xfrm>
            <a:off x="1028699" y="294538"/>
            <a:ext cx="7421963" cy="1033669"/>
          </a:xfrm>
        </p:spPr>
        <p:txBody>
          <a:bodyPr>
            <a:normAutofit/>
          </a:bodyPr>
          <a:lstStyle/>
          <a:p>
            <a:r>
              <a:rPr lang="en-US" sz="3500" dirty="0">
                <a:solidFill>
                  <a:srgbClr val="FFFFFF"/>
                </a:solidFill>
              </a:rPr>
              <a:t>Overall Program Goals</a:t>
            </a:r>
          </a:p>
        </p:txBody>
      </p:sp>
      <p:sp>
        <p:nvSpPr>
          <p:cNvPr id="3" name="Content Placeholder 2">
            <a:extLst>
              <a:ext uri="{FF2B5EF4-FFF2-40B4-BE49-F238E27FC236}">
                <a16:creationId xmlns:a16="http://schemas.microsoft.com/office/drawing/2014/main" id="{87367EE0-2DCD-4340-B189-871255746F70}"/>
              </a:ext>
            </a:extLst>
          </p:cNvPr>
          <p:cNvSpPr>
            <a:spLocks noGrp="1"/>
          </p:cNvSpPr>
          <p:nvPr>
            <p:ph idx="1"/>
          </p:nvPr>
        </p:nvSpPr>
        <p:spPr>
          <a:xfrm>
            <a:off x="344512" y="2302957"/>
            <a:ext cx="8321722" cy="4245265"/>
          </a:xfrm>
        </p:spPr>
        <p:txBody>
          <a:bodyPr anchor="ctr">
            <a:normAutofit lnSpcReduction="10000"/>
          </a:bodyPr>
          <a:lstStyle/>
          <a:p>
            <a:r>
              <a:rPr lang="en-US" sz="2000" dirty="0"/>
              <a:t>Clean energy and energy efficiency to benefit customers residing in the City of Lawrence, the Town of Andover, and the Town of North Andover</a:t>
            </a:r>
          </a:p>
          <a:p>
            <a:r>
              <a:rPr lang="en-US" sz="2000" dirty="0"/>
              <a:t>Reduce energy usage, costs and greenhouse gas emissions while improving resiliency</a:t>
            </a:r>
          </a:p>
          <a:p>
            <a:r>
              <a:rPr lang="en-US" sz="2000" dirty="0"/>
              <a:t>Maximize benefits for low- and moderate-income customers by improving housing stock through barrier mitigation to enable energy efficiency and electrification, leveraging existing funding available through Mass Save® and other statewide programs</a:t>
            </a:r>
          </a:p>
          <a:p>
            <a:r>
              <a:rPr lang="en-US" sz="2000" dirty="0"/>
              <a:t>Barrier mitigation may include, but shall not be limited to, roof repairs, electrical upgrades, knob and tube remediation, and asbestos removal</a:t>
            </a:r>
          </a:p>
          <a:p>
            <a:r>
              <a:rPr lang="en-US" sz="2000" dirty="0"/>
              <a:t>Design programs with the communities </a:t>
            </a:r>
          </a:p>
          <a:p>
            <a:r>
              <a:rPr lang="en-US" sz="2000" dirty="0"/>
              <a:t>Invest in community organization and community-driven program outreach</a:t>
            </a:r>
          </a:p>
          <a:p>
            <a:r>
              <a:rPr lang="en-US" sz="2000" dirty="0"/>
              <a:t>Invest in local workforce development to maximize local benefits</a:t>
            </a:r>
          </a:p>
          <a:p>
            <a:endParaRPr lang="en-US" sz="2000" dirty="0"/>
          </a:p>
          <a:p>
            <a:endParaRPr lang="en-US" sz="1800" dirty="0"/>
          </a:p>
        </p:txBody>
      </p:sp>
    </p:spTree>
    <p:extLst>
      <p:ext uri="{BB962C8B-B14F-4D97-AF65-F5344CB8AC3E}">
        <p14:creationId xmlns:p14="http://schemas.microsoft.com/office/powerpoint/2010/main" val="26647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200" kern="1200" dirty="0">
                <a:solidFill>
                  <a:srgbClr val="FFFFFF"/>
                </a:solidFill>
                <a:latin typeface="+mj-lt"/>
                <a:ea typeface="+mj-ea"/>
                <a:cs typeface="+mj-cs"/>
              </a:rPr>
              <a:t>Conflict of Interest Overview and Discussion</a:t>
            </a:r>
          </a:p>
        </p:txBody>
      </p:sp>
    </p:spTree>
    <p:extLst>
      <p:ext uri="{BB962C8B-B14F-4D97-AF65-F5344CB8AC3E}">
        <p14:creationId xmlns:p14="http://schemas.microsoft.com/office/powerpoint/2010/main" val="3856870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200" kern="1200" dirty="0">
                <a:solidFill>
                  <a:srgbClr val="FFFFFF"/>
                </a:solidFill>
                <a:latin typeface="+mj-lt"/>
                <a:ea typeface="+mj-ea"/>
                <a:cs typeface="+mj-cs"/>
              </a:rPr>
              <a:t>Stakeholder Feedback Summary</a:t>
            </a:r>
          </a:p>
        </p:txBody>
      </p:sp>
    </p:spTree>
    <p:extLst>
      <p:ext uri="{BB962C8B-B14F-4D97-AF65-F5344CB8AC3E}">
        <p14:creationId xmlns:p14="http://schemas.microsoft.com/office/powerpoint/2010/main" val="365189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BD01D9-3B9C-4305-B41F-8C89488F6955}"/>
              </a:ext>
            </a:extLst>
          </p:cNvPr>
          <p:cNvSpPr>
            <a:spLocks noGrp="1"/>
          </p:cNvSpPr>
          <p:nvPr>
            <p:ph type="title"/>
          </p:nvPr>
        </p:nvSpPr>
        <p:spPr>
          <a:xfrm>
            <a:off x="344509" y="294538"/>
            <a:ext cx="8454979" cy="1033669"/>
          </a:xfrm>
        </p:spPr>
        <p:txBody>
          <a:bodyPr>
            <a:normAutofit/>
          </a:bodyPr>
          <a:lstStyle/>
          <a:p>
            <a:r>
              <a:rPr lang="en-US" sz="3200" dirty="0">
                <a:solidFill>
                  <a:srgbClr val="FFFFFF"/>
                </a:solidFill>
              </a:rPr>
              <a:t>AGO and DOER Outreach and Community Input</a:t>
            </a:r>
          </a:p>
        </p:txBody>
      </p:sp>
      <p:graphicFrame>
        <p:nvGraphicFramePr>
          <p:cNvPr id="3" name="Diagram 2">
            <a:extLst>
              <a:ext uri="{FF2B5EF4-FFF2-40B4-BE49-F238E27FC236}">
                <a16:creationId xmlns:a16="http://schemas.microsoft.com/office/drawing/2014/main" id="{F2D92CB0-2660-475F-BE9E-7795724372E5}"/>
              </a:ext>
            </a:extLst>
          </p:cNvPr>
          <p:cNvGraphicFramePr/>
          <p:nvPr>
            <p:extLst>
              <p:ext uri="{D42A27DB-BD31-4B8C-83A1-F6EECF244321}">
                <p14:modId xmlns:p14="http://schemas.microsoft.com/office/powerpoint/2010/main" val="1077904992"/>
              </p:ext>
            </p:extLst>
          </p:nvPr>
        </p:nvGraphicFramePr>
        <p:xfrm>
          <a:off x="344508" y="1597432"/>
          <a:ext cx="8596291" cy="4993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0391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ubmittedtoDatabase_x003f_ xmlns="79499340-b9cf-4458-9368-33036c1b4dc9">true</SubmittedtoDatabase_x003f_>
    <SubmittedtoDatabase xmlns="79499340-b9cf-4458-9368-33036c1b4dc9">true</SubmittedtoDatabase>
    <SharedWithUsers xmlns="a2187807-d16b-4f26-8c23-1ecdc31f3e2b">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E5B1B55FDC6F46992CBD8D384DCF63" ma:contentTypeVersion="12" ma:contentTypeDescription="Create a new document." ma:contentTypeScope="" ma:versionID="7200a18501a48d4b3ca9762442a64a33">
  <xsd:schema xmlns:xsd="http://www.w3.org/2001/XMLSchema" xmlns:xs="http://www.w3.org/2001/XMLSchema" xmlns:p="http://schemas.microsoft.com/office/2006/metadata/properties" xmlns:ns2="79499340-b9cf-4458-9368-33036c1b4dc9" xmlns:ns3="a2187807-d16b-4f26-8c23-1ecdc31f3e2b" targetNamespace="http://schemas.microsoft.com/office/2006/metadata/properties" ma:root="true" ma:fieldsID="e59dc42558bb91799c2fb9ac8203b5e9" ns2:_="" ns3:_="">
    <xsd:import namespace="79499340-b9cf-4458-9368-33036c1b4dc9"/>
    <xsd:import namespace="a2187807-d16b-4f26-8c23-1ecdc31f3e2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SubmittedtoDatabase_x003f_" minOccurs="0"/>
                <xsd:element ref="ns2:SubmittedtoDatabas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499340-b9cf-4458-9368-33036c1b4d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SubmittedtoDatabase_x003f_" ma:index="18" nillable="true" ma:displayName="Submitted to Database?" ma:default="1" ma:format="Dropdown" ma:internalName="SubmittedtoDatabase_x003f_">
      <xsd:simpleType>
        <xsd:restriction base="dms:Boolean"/>
      </xsd:simpleType>
    </xsd:element>
    <xsd:element name="SubmittedtoDatabase" ma:index="19" nillable="true" ma:displayName="Submitted to Database" ma:default="1" ma:format="Dropdown" ma:internalName="SubmittedtoDataba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2187807-d16b-4f26-8c23-1ecdc31f3e2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E1245D-7931-4377-A3EF-05DAF05E607B}">
  <ds:schemaRefs>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7dc7d291-6b73-4a4c-bd31-e628dca7e683"/>
    <ds:schemaRef ds:uri="b495986e-e4dc-4f6f-9bf5-566354005739"/>
    <ds:schemaRef ds:uri="http://schemas.microsoft.com/sharepoint/v3"/>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3.xml><?xml version="1.0" encoding="utf-8"?>
<ds:datastoreItem xmlns:ds="http://schemas.openxmlformats.org/officeDocument/2006/customXml" ds:itemID="{C6B1F47D-BA67-49A2-A44F-C4B587A71CC9}"/>
</file>

<file path=docProps/app.xml><?xml version="1.0" encoding="utf-8"?>
<Properties xmlns="http://schemas.openxmlformats.org/officeDocument/2006/extended-properties" xmlns:vt="http://schemas.openxmlformats.org/officeDocument/2006/docPropsVTypes">
  <TotalTime>16</TotalTime>
  <Words>2027</Words>
  <Application>Microsoft Office PowerPoint</Application>
  <PresentationFormat>On-screen Show (4:3)</PresentationFormat>
  <Paragraphs>327</Paragraphs>
  <Slides>28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28</vt:i4>
      </vt:variant>
    </vt:vector>
  </HeadingPairs>
  <TitlesOfParts>
    <vt:vector size="33" baseType="lpstr">
      <vt:lpstr>Arial</vt:lpstr>
      <vt:lpstr>Calibri</vt:lpstr>
      <vt:lpstr>Calibri Light</vt:lpstr>
      <vt:lpstr>Office Theme</vt:lpstr>
      <vt:lpstr>1_office theme</vt:lpstr>
      <vt:lpstr>Merrimack Valley Renewal Fund  Advisory Committee __________________________  May 11, 2021</vt:lpstr>
      <vt:lpstr>Agenda</vt:lpstr>
      <vt:lpstr>Background</vt:lpstr>
      <vt:lpstr>MVRF Advisory Committee</vt:lpstr>
      <vt:lpstr>Merrimack Valley Renewal Fund: $41 million</vt:lpstr>
      <vt:lpstr>Overall Program Goals</vt:lpstr>
      <vt:lpstr>Conflict of Interest Overview and Discussion</vt:lpstr>
      <vt:lpstr>Stakeholder Feedback Summary</vt:lpstr>
      <vt:lpstr>AGO and DOER Outreach and Community Input</vt:lpstr>
      <vt:lpstr>Residential Survey Results</vt:lpstr>
      <vt:lpstr>Summary Statistics</vt:lpstr>
      <vt:lpstr>Program Goals Ranked for $21 million LMI Programs</vt:lpstr>
      <vt:lpstr>Additional Program Goals Offered (open-ended question)</vt:lpstr>
      <vt:lpstr>Program Outreach and Support</vt:lpstr>
      <vt:lpstr>Ranking Outreach Methods</vt:lpstr>
      <vt:lpstr>Recommendations for local community partners and organizations</vt:lpstr>
      <vt:lpstr>Low and Moderate Program Goals and Updates</vt:lpstr>
      <vt:lpstr>Low and Moderate Income (LMI) Program Goals</vt:lpstr>
      <vt:lpstr>LMI Program Overview: Program Components</vt:lpstr>
      <vt:lpstr>LMI Program Overview: Workforce and Outreach</vt:lpstr>
      <vt:lpstr>Program Update: Building Excellence Program</vt:lpstr>
      <vt:lpstr>Other Program Updates</vt:lpstr>
      <vt:lpstr>Advisory Committee Input and Discussion</vt:lpstr>
      <vt:lpstr>Next Steps</vt:lpstr>
      <vt:lpstr>Appendix – survey answers</vt:lpstr>
      <vt:lpstr>Additional Strategies (open-ended question)</vt:lpstr>
      <vt:lpstr>Additional Outreach Strategies Offered (open-ended question)</vt:lpstr>
      <vt:lpstr>Recommendations for Local Contractors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McCarey, Maggie (ENE)</dc:creator>
  <cp:lastModifiedBy>McCarey, Maggie (ENE)</cp:lastModifiedBy>
  <cp:revision>2</cp:revision>
  <dcterms:created xsi:type="dcterms:W3CDTF">2021-05-11T13:18:14Z</dcterms:created>
  <dcterms:modified xsi:type="dcterms:W3CDTF">2022-01-21T19:18:12Z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0x010100CCE5B1B55FDC6F46992CBD8D384DCF63</vt:lpwstr>
  </property>
  <property fmtid="{D5CDD505-2E9C-101B-9397-08002B2CF9AE}" pid="3" name="Order">
    <vt:r8>910600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