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diagrams/data1.xml" ContentType="application/vnd.openxmlformats-officedocument.drawingml.diagramData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Layouts/slideLayout19.xml" ContentType="application/vnd.openxmlformats-officedocument.presentationml.slideLayout+xml"/>
  <Override PartName="/ppt/commentAuthors.xml" ContentType="application/vnd.openxmlformats-officedocument.presentationml.commentAuthors+xml"/>
  <Override PartName="/ppt/notesMasters/notesMaster1.xml" ContentType="application/vnd.openxmlformats-officedocument.presentationml.notesMaster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theme/themeOverride1.xml" ContentType="application/vnd.openxmlformats-officedocument.themeOverride+xml"/>
  <Override PartName="/ppt/theme/theme3.xml" ContentType="application/vnd.openxmlformats-officedocument.theme+xml"/>
  <Override PartName="/ppt/theme/theme2.xml" ContentType="application/vnd.openxmlformats-officedocument.theme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customXml/itemProps3.xml" ContentType="application/vnd.openxmlformats-officedocument.customXmlProperties+xml"/>
  <Override PartName="/ppt/revisionInfo.xml" ContentType="application/vnd.ms-powerpoint.revisioninfo+xml"/>
  <Override PartName="/docProps/core.xml" ContentType="application/vnd.openxmlformats-package.core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62" r:id="rId4"/>
    <p:sldMasterId id="2147483774" r:id="rId5"/>
  </p:sldMasterIdLst>
  <p:notesMasterIdLst>
    <p:notesMasterId r:id="rId17"/>
  </p:notesMasterIdLst>
  <p:sldIdLst>
    <p:sldId id="291" r:id="rId6"/>
    <p:sldId id="258" r:id="rId7"/>
    <p:sldId id="270" r:id="rId8"/>
    <p:sldId id="268" r:id="rId9"/>
    <p:sldId id="317" r:id="rId10"/>
    <p:sldId id="319" r:id="rId11"/>
    <p:sldId id="321" r:id="rId12"/>
    <p:sldId id="308" r:id="rId13"/>
    <p:sldId id="297" r:id="rId14"/>
    <p:sldId id="315" r:id="rId15"/>
    <p:sldId id="322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ahony, Elizabeth (AGO)" initials="ME(" lastIdx="3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DFB89F2-B514-F7C9-6AC5-D4A327884DC5}" v="2" dt="2021-10-29T03:12:31.636"/>
    <p1510:client id="{F4B98C06-7920-5FE6-7911-2F20C880CD42}" v="309" dt="2021-10-29T02:29:55.389"/>
    <p1510:client id="{FD863831-9F02-BE76-D331-4FB911BDC836}" v="7" dt="2021-10-29T02:38:21.82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7297" autoAdjust="0"/>
  </p:normalViewPr>
  <p:slideViewPr>
    <p:cSldViewPr snapToGrid="0">
      <p:cViewPr varScale="1">
        <p:scale>
          <a:sx n="75" d="100"/>
          <a:sy n="75" d="100"/>
        </p:scale>
        <p:origin x="1020" y="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23" Type="http://schemas.microsoft.com/office/2015/10/relationships/revisionInfo" Target="revisionInfo.xml"/><Relationship Id="rId10" Type="http://schemas.openxmlformats.org/officeDocument/2006/relationships/slide" Target="slides/slide5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tableStyles" Target="tableStyle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svg"/><Relationship Id="rId1" Type="http://schemas.openxmlformats.org/officeDocument/2006/relationships/image" Target="../media/image3.png"/><Relationship Id="rId6" Type="http://schemas.openxmlformats.org/officeDocument/2006/relationships/image" Target="../media/image8.svg"/><Relationship Id="rId5" Type="http://schemas.openxmlformats.org/officeDocument/2006/relationships/image" Target="../media/image7.png"/><Relationship Id="rId4" Type="http://schemas.openxmlformats.org/officeDocument/2006/relationships/image" Target="../media/image6.sv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svg"/><Relationship Id="rId1" Type="http://schemas.openxmlformats.org/officeDocument/2006/relationships/image" Target="../media/image3.png"/><Relationship Id="rId6" Type="http://schemas.openxmlformats.org/officeDocument/2006/relationships/image" Target="../media/image8.svg"/><Relationship Id="rId5" Type="http://schemas.openxmlformats.org/officeDocument/2006/relationships/image" Target="../media/image7.png"/><Relationship Id="rId4" Type="http://schemas.openxmlformats.org/officeDocument/2006/relationships/image" Target="../media/image6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18/5/colors/Iconchunking_neutralicon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D73B59D-3CB4-48AC-B1B1-4A34BB73DD4C}" type="doc">
      <dgm:prSet loTypeId="urn:microsoft.com/office/officeart/2018/5/layout/IconCircleLabelList" loCatId="icon" qsTypeId="urn:microsoft.com/office/officeart/2005/8/quickstyle/simple1" qsCatId="simple" csTypeId="urn:microsoft.com/office/officeart/2018/5/colors/Iconchunking_neutralicon_colorful1" csCatId="colorful" phldr="1"/>
      <dgm:spPr/>
      <dgm:t>
        <a:bodyPr/>
        <a:lstStyle/>
        <a:p>
          <a:endParaRPr lang="en-US"/>
        </a:p>
      </dgm:t>
    </dgm:pt>
    <dgm:pt modelId="{DC30F057-D6B5-4E5E-8FCB-C41D2978E82F}">
      <dgm:prSet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en-US" dirty="0"/>
            <a:t>Municipal Projects</a:t>
          </a:r>
        </a:p>
      </dgm:t>
    </dgm:pt>
    <dgm:pt modelId="{1A723AE8-CFE9-4905-B215-2ECA6D57183D}" type="parTrans" cxnId="{7B95C234-8FC3-46EC-9316-FC52DCB8672C}">
      <dgm:prSet/>
      <dgm:spPr/>
      <dgm:t>
        <a:bodyPr/>
        <a:lstStyle/>
        <a:p>
          <a:endParaRPr lang="en-US"/>
        </a:p>
      </dgm:t>
    </dgm:pt>
    <dgm:pt modelId="{D00CB495-C2E9-46A9-AD2D-6B3479236ABB}" type="sibTrans" cxnId="{7B95C234-8FC3-46EC-9316-FC52DCB8672C}">
      <dgm:prSet/>
      <dgm:spPr/>
      <dgm:t>
        <a:bodyPr/>
        <a:lstStyle/>
        <a:p>
          <a:endParaRPr lang="en-US"/>
        </a:p>
      </dgm:t>
    </dgm:pt>
    <dgm:pt modelId="{455F3B4E-6CD8-49AF-BA55-5F67A7EDC294}">
      <dgm:prSet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en-US"/>
            <a:t>Geothermal Microgrid</a:t>
          </a:r>
        </a:p>
      </dgm:t>
    </dgm:pt>
    <dgm:pt modelId="{6800D3EE-4C1F-4F13-948E-65A2B1BBB58B}" type="parTrans" cxnId="{6F7AD558-38E9-437C-B099-4E94EAD2681E}">
      <dgm:prSet/>
      <dgm:spPr/>
      <dgm:t>
        <a:bodyPr/>
        <a:lstStyle/>
        <a:p>
          <a:endParaRPr lang="en-US"/>
        </a:p>
      </dgm:t>
    </dgm:pt>
    <dgm:pt modelId="{1D6C1294-E3B5-45E0-AD82-A8CDEC067F1F}" type="sibTrans" cxnId="{6F7AD558-38E9-437C-B099-4E94EAD2681E}">
      <dgm:prSet/>
      <dgm:spPr/>
      <dgm:t>
        <a:bodyPr/>
        <a:lstStyle/>
        <a:p>
          <a:endParaRPr lang="en-US"/>
        </a:p>
      </dgm:t>
    </dgm:pt>
    <dgm:pt modelId="{00E6FCFB-E699-4905-BB71-1A2E440E4207}">
      <dgm:prSet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en-US"/>
            <a:t>Small Business Program</a:t>
          </a:r>
        </a:p>
      </dgm:t>
    </dgm:pt>
    <dgm:pt modelId="{EC916CC0-7EFD-4BBB-ADA4-3051DB97B03E}" type="parTrans" cxnId="{025711AD-38DB-431D-B604-688472F6D3E8}">
      <dgm:prSet/>
      <dgm:spPr/>
      <dgm:t>
        <a:bodyPr/>
        <a:lstStyle/>
        <a:p>
          <a:endParaRPr lang="en-US"/>
        </a:p>
      </dgm:t>
    </dgm:pt>
    <dgm:pt modelId="{28B6038C-AEA8-48CE-ACBA-ECB63E6A1237}" type="sibTrans" cxnId="{025711AD-38DB-431D-B604-688472F6D3E8}">
      <dgm:prSet/>
      <dgm:spPr/>
      <dgm:t>
        <a:bodyPr/>
        <a:lstStyle/>
        <a:p>
          <a:endParaRPr lang="en-US"/>
        </a:p>
      </dgm:t>
    </dgm:pt>
    <dgm:pt modelId="{799AB3D2-077F-46DF-AE1F-F5109985EE09}" type="pres">
      <dgm:prSet presAssocID="{BD73B59D-3CB4-48AC-B1B1-4A34BB73DD4C}" presName="root" presStyleCnt="0">
        <dgm:presLayoutVars>
          <dgm:dir/>
          <dgm:resizeHandles val="exact"/>
        </dgm:presLayoutVars>
      </dgm:prSet>
      <dgm:spPr/>
    </dgm:pt>
    <dgm:pt modelId="{7B4201E9-D398-4C59-9418-EEC980161D68}" type="pres">
      <dgm:prSet presAssocID="{DC30F057-D6B5-4E5E-8FCB-C41D2978E82F}" presName="compNode" presStyleCnt="0"/>
      <dgm:spPr/>
    </dgm:pt>
    <dgm:pt modelId="{175B74C2-5BED-4696-8CF6-B7CFF8A6E11A}" type="pres">
      <dgm:prSet presAssocID="{DC30F057-D6B5-4E5E-8FCB-C41D2978E82F}" presName="iconBgRect" presStyleLbl="bgShp" presStyleIdx="0" presStyleCnt="3"/>
      <dgm:spPr>
        <a:solidFill>
          <a:schemeClr val="accent1">
            <a:lumMod val="60000"/>
            <a:lumOff val="40000"/>
          </a:schemeClr>
        </a:solidFill>
      </dgm:spPr>
    </dgm:pt>
    <dgm:pt modelId="{BF9D7B1C-9A50-42EF-A632-088CF168D0A9}" type="pres">
      <dgm:prSet presAssocID="{DC30F057-D6B5-4E5E-8FCB-C41D2978E82F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ooks outline"/>
        </a:ext>
      </dgm:extLst>
    </dgm:pt>
    <dgm:pt modelId="{FBACFE71-B216-49A3-9EEC-A4F5AA659786}" type="pres">
      <dgm:prSet presAssocID="{DC30F057-D6B5-4E5E-8FCB-C41D2978E82F}" presName="spaceRect" presStyleCnt="0"/>
      <dgm:spPr/>
    </dgm:pt>
    <dgm:pt modelId="{6E482FD0-536A-40F1-B038-FAC52CEDEB5F}" type="pres">
      <dgm:prSet presAssocID="{DC30F057-D6B5-4E5E-8FCB-C41D2978E82F}" presName="textRect" presStyleLbl="revTx" presStyleIdx="0" presStyleCnt="3">
        <dgm:presLayoutVars>
          <dgm:chMax val="1"/>
          <dgm:chPref val="1"/>
        </dgm:presLayoutVars>
      </dgm:prSet>
      <dgm:spPr/>
    </dgm:pt>
    <dgm:pt modelId="{6FF10FA0-32AC-4A18-B10A-9EC3EF8704A5}" type="pres">
      <dgm:prSet presAssocID="{D00CB495-C2E9-46A9-AD2D-6B3479236ABB}" presName="sibTrans" presStyleCnt="0"/>
      <dgm:spPr/>
    </dgm:pt>
    <dgm:pt modelId="{FC6898C0-0C3B-4C9D-9D32-A141D170D495}" type="pres">
      <dgm:prSet presAssocID="{455F3B4E-6CD8-49AF-BA55-5F67A7EDC294}" presName="compNode" presStyleCnt="0"/>
      <dgm:spPr/>
    </dgm:pt>
    <dgm:pt modelId="{8DEDF894-2BE9-428B-A471-CC85F6301094}" type="pres">
      <dgm:prSet presAssocID="{455F3B4E-6CD8-49AF-BA55-5F67A7EDC294}" presName="iconBgRect" presStyleLbl="bgShp" presStyleIdx="1" presStyleCnt="3"/>
      <dgm:spPr/>
    </dgm:pt>
    <dgm:pt modelId="{1F39607C-F2B9-4B45-9613-BDE8CB147E21}" type="pres">
      <dgm:prSet presAssocID="{455F3B4E-6CD8-49AF-BA55-5F67A7EDC294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Electrician female outline"/>
        </a:ext>
      </dgm:extLst>
    </dgm:pt>
    <dgm:pt modelId="{266F5D82-6807-4042-9DE8-AFAF311C4EB2}" type="pres">
      <dgm:prSet presAssocID="{455F3B4E-6CD8-49AF-BA55-5F67A7EDC294}" presName="spaceRect" presStyleCnt="0"/>
      <dgm:spPr/>
    </dgm:pt>
    <dgm:pt modelId="{690085FC-73A9-4FD6-933D-7ED7578F5546}" type="pres">
      <dgm:prSet presAssocID="{455F3B4E-6CD8-49AF-BA55-5F67A7EDC294}" presName="textRect" presStyleLbl="revTx" presStyleIdx="1" presStyleCnt="3">
        <dgm:presLayoutVars>
          <dgm:chMax val="1"/>
          <dgm:chPref val="1"/>
        </dgm:presLayoutVars>
      </dgm:prSet>
      <dgm:spPr/>
    </dgm:pt>
    <dgm:pt modelId="{C3024002-1929-41BC-A4ED-A97407F83A34}" type="pres">
      <dgm:prSet presAssocID="{1D6C1294-E3B5-45E0-AD82-A8CDEC067F1F}" presName="sibTrans" presStyleCnt="0"/>
      <dgm:spPr/>
    </dgm:pt>
    <dgm:pt modelId="{FF6FE6F7-9842-4C60-AAB5-3A3196156EA9}" type="pres">
      <dgm:prSet presAssocID="{00E6FCFB-E699-4905-BB71-1A2E440E4207}" presName="compNode" presStyleCnt="0"/>
      <dgm:spPr/>
    </dgm:pt>
    <dgm:pt modelId="{F8516305-E247-4F59-8CB6-F906AAC97C61}" type="pres">
      <dgm:prSet presAssocID="{00E6FCFB-E699-4905-BB71-1A2E440E4207}" presName="iconBgRect" presStyleLbl="bgShp" presStyleIdx="2" presStyleCnt="3"/>
      <dgm:spPr>
        <a:solidFill>
          <a:schemeClr val="accent4">
            <a:lumMod val="60000"/>
            <a:lumOff val="40000"/>
          </a:schemeClr>
        </a:solidFill>
      </dgm:spPr>
    </dgm:pt>
    <dgm:pt modelId="{241CDAE4-D66D-4CF7-82F3-D1752DE752DF}" type="pres">
      <dgm:prSet presAssocID="{00E6FCFB-E699-4905-BB71-1A2E440E4207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Register with solid fill"/>
        </a:ext>
      </dgm:extLst>
    </dgm:pt>
    <dgm:pt modelId="{40F1C2AE-5117-4B68-862A-F48E4F243B31}" type="pres">
      <dgm:prSet presAssocID="{00E6FCFB-E699-4905-BB71-1A2E440E4207}" presName="spaceRect" presStyleCnt="0"/>
      <dgm:spPr/>
    </dgm:pt>
    <dgm:pt modelId="{B877F2F8-5CCD-4714-A2CF-88FD12DDF930}" type="pres">
      <dgm:prSet presAssocID="{00E6FCFB-E699-4905-BB71-1A2E440E4207}" presName="textRect" presStyleLbl="revTx" presStyleIdx="2" presStyleCnt="3">
        <dgm:presLayoutVars>
          <dgm:chMax val="1"/>
          <dgm:chPref val="1"/>
        </dgm:presLayoutVars>
      </dgm:prSet>
      <dgm:spPr/>
    </dgm:pt>
  </dgm:ptLst>
  <dgm:cxnLst>
    <dgm:cxn modelId="{7B95C234-8FC3-46EC-9316-FC52DCB8672C}" srcId="{BD73B59D-3CB4-48AC-B1B1-4A34BB73DD4C}" destId="{DC30F057-D6B5-4E5E-8FCB-C41D2978E82F}" srcOrd="0" destOrd="0" parTransId="{1A723AE8-CFE9-4905-B215-2ECA6D57183D}" sibTransId="{D00CB495-C2E9-46A9-AD2D-6B3479236ABB}"/>
    <dgm:cxn modelId="{B22B0C69-363A-4B04-8C2B-B6462842D09D}" type="presOf" srcId="{455F3B4E-6CD8-49AF-BA55-5F67A7EDC294}" destId="{690085FC-73A9-4FD6-933D-7ED7578F5546}" srcOrd="0" destOrd="0" presId="urn:microsoft.com/office/officeart/2018/5/layout/IconCircleLabelList"/>
    <dgm:cxn modelId="{6F7AD558-38E9-437C-B099-4E94EAD2681E}" srcId="{BD73B59D-3CB4-48AC-B1B1-4A34BB73DD4C}" destId="{455F3B4E-6CD8-49AF-BA55-5F67A7EDC294}" srcOrd="1" destOrd="0" parTransId="{6800D3EE-4C1F-4F13-948E-65A2B1BBB58B}" sibTransId="{1D6C1294-E3B5-45E0-AD82-A8CDEC067F1F}"/>
    <dgm:cxn modelId="{ED030186-BA4D-418C-A6DE-1E3EA8E8C2E0}" type="presOf" srcId="{00E6FCFB-E699-4905-BB71-1A2E440E4207}" destId="{B877F2F8-5CCD-4714-A2CF-88FD12DDF930}" srcOrd="0" destOrd="0" presId="urn:microsoft.com/office/officeart/2018/5/layout/IconCircleLabelList"/>
    <dgm:cxn modelId="{05360E86-0C2B-4261-AF26-61E0899960A1}" type="presOf" srcId="{BD73B59D-3CB4-48AC-B1B1-4A34BB73DD4C}" destId="{799AB3D2-077F-46DF-AE1F-F5109985EE09}" srcOrd="0" destOrd="0" presId="urn:microsoft.com/office/officeart/2018/5/layout/IconCircleLabelList"/>
    <dgm:cxn modelId="{5AB66E90-EFEE-4556-98A0-51A259628098}" type="presOf" srcId="{DC30F057-D6B5-4E5E-8FCB-C41D2978E82F}" destId="{6E482FD0-536A-40F1-B038-FAC52CEDEB5F}" srcOrd="0" destOrd="0" presId="urn:microsoft.com/office/officeart/2018/5/layout/IconCircleLabelList"/>
    <dgm:cxn modelId="{025711AD-38DB-431D-B604-688472F6D3E8}" srcId="{BD73B59D-3CB4-48AC-B1B1-4A34BB73DD4C}" destId="{00E6FCFB-E699-4905-BB71-1A2E440E4207}" srcOrd="2" destOrd="0" parTransId="{EC916CC0-7EFD-4BBB-ADA4-3051DB97B03E}" sibTransId="{28B6038C-AEA8-48CE-ACBA-ECB63E6A1237}"/>
    <dgm:cxn modelId="{3C4E6F72-B2F4-4984-98C6-56B6B882CA0E}" type="presParOf" srcId="{799AB3D2-077F-46DF-AE1F-F5109985EE09}" destId="{7B4201E9-D398-4C59-9418-EEC980161D68}" srcOrd="0" destOrd="0" presId="urn:microsoft.com/office/officeart/2018/5/layout/IconCircleLabelList"/>
    <dgm:cxn modelId="{FA23B228-1CE3-467E-8DCB-CDF8FA078E14}" type="presParOf" srcId="{7B4201E9-D398-4C59-9418-EEC980161D68}" destId="{175B74C2-5BED-4696-8CF6-B7CFF8A6E11A}" srcOrd="0" destOrd="0" presId="urn:microsoft.com/office/officeart/2018/5/layout/IconCircleLabelList"/>
    <dgm:cxn modelId="{849789CE-3C70-48B6-A367-3E3B5BF8C5A5}" type="presParOf" srcId="{7B4201E9-D398-4C59-9418-EEC980161D68}" destId="{BF9D7B1C-9A50-42EF-A632-088CF168D0A9}" srcOrd="1" destOrd="0" presId="urn:microsoft.com/office/officeart/2018/5/layout/IconCircleLabelList"/>
    <dgm:cxn modelId="{694EFA0F-5606-4AC6-877F-8FDA0198A340}" type="presParOf" srcId="{7B4201E9-D398-4C59-9418-EEC980161D68}" destId="{FBACFE71-B216-49A3-9EEC-A4F5AA659786}" srcOrd="2" destOrd="0" presId="urn:microsoft.com/office/officeart/2018/5/layout/IconCircleLabelList"/>
    <dgm:cxn modelId="{848175F1-8915-4EAB-A92D-48F3F2F01BAD}" type="presParOf" srcId="{7B4201E9-D398-4C59-9418-EEC980161D68}" destId="{6E482FD0-536A-40F1-B038-FAC52CEDEB5F}" srcOrd="3" destOrd="0" presId="urn:microsoft.com/office/officeart/2018/5/layout/IconCircleLabelList"/>
    <dgm:cxn modelId="{1BC2E45D-B5EC-4606-9CF7-1127A4134CF8}" type="presParOf" srcId="{799AB3D2-077F-46DF-AE1F-F5109985EE09}" destId="{6FF10FA0-32AC-4A18-B10A-9EC3EF8704A5}" srcOrd="1" destOrd="0" presId="urn:microsoft.com/office/officeart/2018/5/layout/IconCircleLabelList"/>
    <dgm:cxn modelId="{0461FB5D-FB15-4592-9CD4-2298E2066680}" type="presParOf" srcId="{799AB3D2-077F-46DF-AE1F-F5109985EE09}" destId="{FC6898C0-0C3B-4C9D-9D32-A141D170D495}" srcOrd="2" destOrd="0" presId="urn:microsoft.com/office/officeart/2018/5/layout/IconCircleLabelList"/>
    <dgm:cxn modelId="{B8CBF9E8-44F6-4D62-A745-E59ACDE27BAC}" type="presParOf" srcId="{FC6898C0-0C3B-4C9D-9D32-A141D170D495}" destId="{8DEDF894-2BE9-428B-A471-CC85F6301094}" srcOrd="0" destOrd="0" presId="urn:microsoft.com/office/officeart/2018/5/layout/IconCircleLabelList"/>
    <dgm:cxn modelId="{A2BE5BD9-5FB5-4130-9D73-9648A675AF76}" type="presParOf" srcId="{FC6898C0-0C3B-4C9D-9D32-A141D170D495}" destId="{1F39607C-F2B9-4B45-9613-BDE8CB147E21}" srcOrd="1" destOrd="0" presId="urn:microsoft.com/office/officeart/2018/5/layout/IconCircleLabelList"/>
    <dgm:cxn modelId="{4C9B2972-8AB6-46C4-9F08-6A176074E556}" type="presParOf" srcId="{FC6898C0-0C3B-4C9D-9D32-A141D170D495}" destId="{266F5D82-6807-4042-9DE8-AFAF311C4EB2}" srcOrd="2" destOrd="0" presId="urn:microsoft.com/office/officeart/2018/5/layout/IconCircleLabelList"/>
    <dgm:cxn modelId="{09882176-F0C6-4869-ADF3-DAF48D6B6731}" type="presParOf" srcId="{FC6898C0-0C3B-4C9D-9D32-A141D170D495}" destId="{690085FC-73A9-4FD6-933D-7ED7578F5546}" srcOrd="3" destOrd="0" presId="urn:microsoft.com/office/officeart/2018/5/layout/IconCircleLabelList"/>
    <dgm:cxn modelId="{7FDB2963-C99A-41B1-B53D-317362573C34}" type="presParOf" srcId="{799AB3D2-077F-46DF-AE1F-F5109985EE09}" destId="{C3024002-1929-41BC-A4ED-A97407F83A34}" srcOrd="3" destOrd="0" presId="urn:microsoft.com/office/officeart/2018/5/layout/IconCircleLabelList"/>
    <dgm:cxn modelId="{E66232C3-35F7-4BD5-A522-BC667A8DD3FF}" type="presParOf" srcId="{799AB3D2-077F-46DF-AE1F-F5109985EE09}" destId="{FF6FE6F7-9842-4C60-AAB5-3A3196156EA9}" srcOrd="4" destOrd="0" presId="urn:microsoft.com/office/officeart/2018/5/layout/IconCircleLabelList"/>
    <dgm:cxn modelId="{8BFA4B29-B506-43C4-9109-1ED55DE587C5}" type="presParOf" srcId="{FF6FE6F7-9842-4C60-AAB5-3A3196156EA9}" destId="{F8516305-E247-4F59-8CB6-F906AAC97C61}" srcOrd="0" destOrd="0" presId="urn:microsoft.com/office/officeart/2018/5/layout/IconCircleLabelList"/>
    <dgm:cxn modelId="{FDA95A95-27D9-48FE-9ECB-0D311C1B1CD2}" type="presParOf" srcId="{FF6FE6F7-9842-4C60-AAB5-3A3196156EA9}" destId="{241CDAE4-D66D-4CF7-82F3-D1752DE752DF}" srcOrd="1" destOrd="0" presId="urn:microsoft.com/office/officeart/2018/5/layout/IconCircleLabelList"/>
    <dgm:cxn modelId="{B18D8883-A6BF-4B76-900C-CBE8DD3A77E9}" type="presParOf" srcId="{FF6FE6F7-9842-4C60-AAB5-3A3196156EA9}" destId="{40F1C2AE-5117-4B68-862A-F48E4F243B31}" srcOrd="2" destOrd="0" presId="urn:microsoft.com/office/officeart/2018/5/layout/IconCircleLabelList"/>
    <dgm:cxn modelId="{94F9DC6F-3F57-4D3A-B87A-879002ECE9EC}" type="presParOf" srcId="{FF6FE6F7-9842-4C60-AAB5-3A3196156EA9}" destId="{B877F2F8-5CCD-4714-A2CF-88FD12DDF930}" srcOrd="3" destOrd="0" presId="urn:microsoft.com/office/officeart/2018/5/layout/IconCircleLabel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75B74C2-5BED-4696-8CF6-B7CFF8A6E11A}">
      <dsp:nvSpPr>
        <dsp:cNvPr id="0" name=""/>
        <dsp:cNvSpPr/>
      </dsp:nvSpPr>
      <dsp:spPr>
        <a:xfrm>
          <a:off x="518185" y="768902"/>
          <a:ext cx="1475437" cy="1475437"/>
        </a:xfrm>
        <a:prstGeom prst="ellipse">
          <a:avLst/>
        </a:prstGeom>
        <a:solidFill>
          <a:schemeClr val="accent1">
            <a:lumMod val="60000"/>
            <a:lumOff val="40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F9D7B1C-9A50-42EF-A632-088CF168D0A9}">
      <dsp:nvSpPr>
        <dsp:cNvPr id="0" name=""/>
        <dsp:cNvSpPr/>
      </dsp:nvSpPr>
      <dsp:spPr>
        <a:xfrm>
          <a:off x="832623" y="1083340"/>
          <a:ext cx="846562" cy="846562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E482FD0-536A-40F1-B038-FAC52CEDEB5F}">
      <dsp:nvSpPr>
        <dsp:cNvPr id="0" name=""/>
        <dsp:cNvSpPr/>
      </dsp:nvSpPr>
      <dsp:spPr>
        <a:xfrm>
          <a:off x="46529" y="2703902"/>
          <a:ext cx="241875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0223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2300" kern="1200" dirty="0"/>
            <a:t>Municipal Projects</a:t>
          </a:r>
        </a:p>
      </dsp:txBody>
      <dsp:txXfrm>
        <a:off x="46529" y="2703902"/>
        <a:ext cx="2418750" cy="720000"/>
      </dsp:txXfrm>
    </dsp:sp>
    <dsp:sp modelId="{8DEDF894-2BE9-428B-A471-CC85F6301094}">
      <dsp:nvSpPr>
        <dsp:cNvPr id="0" name=""/>
        <dsp:cNvSpPr/>
      </dsp:nvSpPr>
      <dsp:spPr>
        <a:xfrm>
          <a:off x="3360216" y="768902"/>
          <a:ext cx="1475437" cy="1475437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F39607C-F2B9-4B45-9613-BDE8CB147E21}">
      <dsp:nvSpPr>
        <dsp:cNvPr id="0" name=""/>
        <dsp:cNvSpPr/>
      </dsp:nvSpPr>
      <dsp:spPr>
        <a:xfrm>
          <a:off x="3674654" y="1083340"/>
          <a:ext cx="846562" cy="846562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90085FC-73A9-4FD6-933D-7ED7578F5546}">
      <dsp:nvSpPr>
        <dsp:cNvPr id="0" name=""/>
        <dsp:cNvSpPr/>
      </dsp:nvSpPr>
      <dsp:spPr>
        <a:xfrm>
          <a:off x="2888560" y="2703902"/>
          <a:ext cx="241875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0223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2300" kern="1200"/>
            <a:t>Geothermal Microgrid</a:t>
          </a:r>
        </a:p>
      </dsp:txBody>
      <dsp:txXfrm>
        <a:off x="2888560" y="2703902"/>
        <a:ext cx="2418750" cy="720000"/>
      </dsp:txXfrm>
    </dsp:sp>
    <dsp:sp modelId="{F8516305-E247-4F59-8CB6-F906AAC97C61}">
      <dsp:nvSpPr>
        <dsp:cNvPr id="0" name=""/>
        <dsp:cNvSpPr/>
      </dsp:nvSpPr>
      <dsp:spPr>
        <a:xfrm>
          <a:off x="6202248" y="768902"/>
          <a:ext cx="1475437" cy="1475437"/>
        </a:xfrm>
        <a:prstGeom prst="ellipse">
          <a:avLst/>
        </a:prstGeom>
        <a:solidFill>
          <a:schemeClr val="accent4">
            <a:lumMod val="60000"/>
            <a:lumOff val="40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41CDAE4-D66D-4CF7-82F3-D1752DE752DF}">
      <dsp:nvSpPr>
        <dsp:cNvPr id="0" name=""/>
        <dsp:cNvSpPr/>
      </dsp:nvSpPr>
      <dsp:spPr>
        <a:xfrm>
          <a:off x="6516685" y="1083340"/>
          <a:ext cx="846562" cy="846562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877F2F8-5CCD-4714-A2CF-88FD12DDF930}">
      <dsp:nvSpPr>
        <dsp:cNvPr id="0" name=""/>
        <dsp:cNvSpPr/>
      </dsp:nvSpPr>
      <dsp:spPr>
        <a:xfrm>
          <a:off x="5730591" y="2703902"/>
          <a:ext cx="241875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0223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2300" kern="1200"/>
            <a:t>Small Business Program</a:t>
          </a:r>
        </a:p>
      </dsp:txBody>
      <dsp:txXfrm>
        <a:off x="5730591" y="2703902"/>
        <a:ext cx="2418750" cy="72000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5/layout/IconCircleLabelList">
  <dgm:title val="Icon Circle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4"/>
          <dgm:constr type="h" for="des" forName="compNode" op="equ"/>
          <dgm:constr type="h" for="des" forName="textRect" op="equ"/>
        </dgm:constrLst>
      </dgm:if>
      <dgm:if name="Name5" axis="ch" ptType="node" func="cnt" op="lte" val="3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0"/>
          <dgm:constr type="h" for="des" forName="compNode" op="equ"/>
          <dgm:constr type="h" for="des" forName="textRect" op="equ"/>
        </dgm:constrLst>
      </dgm:if>
      <dgm:if name="Name6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2"/>
          <dgm:constr type="h" for="des" forName="compNode" op="equ"/>
          <dgm:constr type="h" for="des" forName="textRect" op="equ"/>
        </dgm:constrLst>
      </dgm:if>
      <dgm:else name="Name7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BgRect" refType="w" fact="0.61"/>
          <dgm:constr type="h" for="ch" forName="iconBgRect" refType="w" refFor="ch" refForName="iconBgRect"/>
          <dgm:constr type="t" for="ch" forName="iconBgRect"/>
          <dgm:constr type="ctrX" for="ch" forName="iconBgRect" refType="w" fact="0.5"/>
          <dgm:constr type="w" for="ch" forName="iconRect" refType="w" fact="0.35"/>
          <dgm:constr type="h" for="ch" forName="iconRect" refType="w" refFor="ch" refForName="iconRect"/>
          <dgm:constr type="ctrX" for="ch" forName="iconRect" refType="ctrX" refFor="ch" refForName="iconBgRect"/>
          <dgm:constr type="ctrY" for="ch" forName="iconRect" refType="ctrY" refFor="ch" refForName="iconBgRect"/>
          <dgm:constr type="h" for="ch" forName="spaceRect" refType="w" fact="0.19"/>
          <dgm:constr type="w" for="ch" forName="spaceRect" refType="w"/>
          <dgm:constr type="l" for="ch" forName="spaceRect"/>
          <dgm:constr type="t" for="ch" forName="spaceRect" refType="b" refFor="ch" refForName="iconBg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BgRect" styleLbl="bgShp">
          <dgm:alg type="sp"/>
          <dgm:shape xmlns:r="http://schemas.openxmlformats.org/officeDocument/2006/relationships" type="ellipse" r:blip="">
            <dgm:adjLst/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9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cap="all"/>
        </a:lvl1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FF11D52-2DE0-7344-AB3C-B1C5C6E3E646}" type="datetimeFigureOut">
              <a:rPr lang="en-US" smtClean="0"/>
              <a:t>10/31/2021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63E6348-D3D5-9F4D-8176-9A7A90A44D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85535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63E6348-D3D5-9F4D-8176-9A7A90A44DDD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510059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M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63E6348-D3D5-9F4D-8176-9A7A90A44DDD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082729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>
              <a:cs typeface="Calibri"/>
            </a:endParaRPr>
          </a:p>
          <a:p>
            <a:endParaRPr lang="en-US"/>
          </a:p>
          <a:p>
            <a:pPr marL="171450" lvl="0" indent="-171450" fontAlgn="base">
              <a:buFont typeface="Arial"/>
              <a:buChar char="•"/>
            </a:pPr>
            <a:r>
              <a:rPr lang="en-US"/>
              <a:t>Provide funding for “barrier mitigation”—i.e., repairs and upgrades needed in order to implement energy efficiency </a:t>
            </a:r>
          </a:p>
          <a:p>
            <a:pPr marL="628650" lvl="1" indent="-171450" fontAlgn="base">
              <a:buFont typeface="Arial"/>
              <a:buChar char="•"/>
            </a:pPr>
            <a:r>
              <a:rPr lang="en-US"/>
              <a:t>Examples:   knob and tube testing or removal, asbestos or vermiculite removal, roof repairs and other necessary housing upgrades, and upgrading electrical panels. </a:t>
            </a:r>
            <a:endParaRPr lang="en-US" sz="2000"/>
          </a:p>
          <a:p>
            <a:pPr marL="171450" lvl="0" indent="-171450" fontAlgn="base">
              <a:buFont typeface="Arial"/>
              <a:buChar char="•"/>
            </a:pPr>
            <a:r>
              <a:rPr lang="en-US"/>
              <a:t>Utilize existing program infrastructures to deliver incentives for EE and barrier mitigation where possible</a:t>
            </a:r>
          </a:p>
          <a:p>
            <a:pPr marL="628650" lvl="1" indent="-171450" fontAlgn="base">
              <a:buFont typeface="Arial"/>
              <a:buChar char="•"/>
            </a:pPr>
            <a:r>
              <a:rPr lang="en-US"/>
              <a:t>Examples:  LEAN/Mass Save or DOER-funded programs</a:t>
            </a:r>
            <a:endParaRPr lang="en-US" sz="2000"/>
          </a:p>
          <a:p>
            <a:pPr marL="171450" lvl="0" indent="-171450" fontAlgn="base">
              <a:buFont typeface="Arial"/>
              <a:buChar char="•"/>
            </a:pPr>
            <a:r>
              <a:rPr lang="en-US"/>
              <a:t>Leverage existing LEAN/Mass Save incentives and provide additional incentives for energy efficiency (weatherization and electrification) where needed</a:t>
            </a:r>
            <a:endParaRPr lang="en-US" sz="2000"/>
          </a:p>
          <a:p>
            <a:pPr marL="628650" lvl="1" indent="-171450" fontAlgn="base">
              <a:buFont typeface="Arial"/>
              <a:buChar char="•"/>
            </a:pPr>
            <a:r>
              <a:rPr lang="en-US"/>
              <a:t>Examples:  additional incentives for certain weatherization strategies (e.g. spray foam insulation, advanced air sealing techniques) or electrification technologies (e.g., VRF technology, heat pumps in gas-heated homes) </a:t>
            </a:r>
            <a:endParaRPr lang="en-US" sz="1800"/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3E6348-D3D5-9F4D-8176-9A7A90A44DDD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41379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AC92F5-DC89-430E-94FC-0129DFCB1E0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EABEC5E-7FA2-4B2C-A52A-1811B384661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40A08DA-DDA1-4674-8DA0-752443FE4D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10/31/2021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C4C915C-7870-4A74-B77A-F3A547BB6C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64753B4-517A-4DB8-9F10-3B70243519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66189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E259B9-B225-40C8-BF91-6F2CFBEBFD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E1BB8FC-76A8-4FCD-AA3A-C54FEDABD54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21A552F-2523-4B0F-AE2E-01FB22E509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10/31/2021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3902A08-582E-4B4C-87DA-01F98CCA6A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DA24A73-4159-451C-BB47-59BC140C92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28817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36AC720-4356-48A4-9343-319785CA569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D60D510-373F-4127-B2D1-9220DAA8C9A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B905D91-D906-4BC8-9F07-EB675EE523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10/31/2021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9C21721-84F1-4A4C-9313-3EB840A767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AB1EEE-A656-4B60-B299-5FF99FF22B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406761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10/31/2021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739474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10/31/2021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041296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10/31/2021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929414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10/31/2021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759590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10/31/2021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343351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10/31/2021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394715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10/31/2021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293156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10/31/2021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94797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B7E538-3F09-4C3B-880F-BEE85892A0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6093BC-D278-4039-ACA9-031942E636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B0A542E-FD75-4927-B692-C0351DB8B6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10/31/2021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4114AC6-B860-4AD2-8F5C-08139E293F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E1AE3AC-F2B1-4385-A0E0-A410B668EE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417060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10/31/2021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86564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10/31/2021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41916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10/31/2021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25366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50B1C6-FDC6-4E1E-A6EB-ADE31004B1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8045911-FF49-446B-B988-A7479C5ADB5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0129D6-90BD-45E6-8288-58126EE8A3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10/31/2021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47E6B69-A064-40A6-B1C8-A8062CE2E8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A255C4-DD93-4E26-94BF-497BC81C28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06110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BF1615-E32D-4C53-9EAA-81DABEF111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E6235E-DB99-44B7-B49B-D699FE910E1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75ABDF8-727D-4DB8-A370-43733DDC99D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D5E8B55-41C5-4F11-93FF-33E0F455A0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10/31/2021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EFC3D00-F097-4FBB-B5B1-67C3A48371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E49B61B-940D-4A07-B2B3-6000DCC6B3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83930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2F93D2-15DA-482E-BFB4-B9DBD2384C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D5137D1-6B63-47C5-86C9-134F0FF69DF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DD44062-88C0-4A87-A28C-533770BB77B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2582982-25AD-46D7-911D-FC0305AB928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3EBA84D-2141-4854-BC20-538F2FBEA5D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DB9AE6B-F06C-4213-BB92-D7F7538820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10/31/2021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DAADCC5-A9A0-460C-AF09-F3C0F17583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5672FE1-DBEA-4223-8965-F02420A1F8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3636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445130-769C-46E4-8191-22E5C5855B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02A7347-47E7-4EF5-B64B-08D8520915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10/31/2021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6DBE6D2-2BC1-4674-BC1D-563D242797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99465E5-9829-41D1-861F-C948C06B7A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05278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8CDDA83-BF32-4266-9164-675B631620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10/31/2021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CFFB11E-96FC-4506-A702-24865D47F7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72D88E2-FEA5-4CC4-B249-9B22EE8ECA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50063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CFA54A-DB31-4385-BBB4-7D7D4C74DD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9DD1D1-4B33-49D1-8F8E-77C4044476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8BCFC4C-8A34-45E4-843A-20048598BB1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F2CE31E-FA5A-4A80-86A9-AB4EE70283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10/31/2021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75AA015-EE28-48B2-828B-594EDBC39D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B7504BB-6018-4647-BF3E-64CA1289C8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94783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6739AD-19D7-4037-BBE1-9D048B2C3C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B49C71F-A8DA-4D0E-BFD9-82D35985D6F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F5E8649-9C19-4C14-AB4B-D4D6997609E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7F264DC-61FC-4B65-9100-DFD27602F4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10/31/2021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2D97F53-6CEC-4593-8DE1-9CD2EF3DF6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7279122-FB51-4317-8D3E-0F175EB298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18019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4942E3C-8650-4A15-83F6-C146DCBD23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F7B1B4F-DAFD-47F4-B9C2-BB2D69B22FE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D680776-3D01-43E4-B1F6-38148814C59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10/31/2021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D46D7D0-4E65-4F99-AF1F-5DBA81F2E0A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680569-CAA4-42CB-97C2-D5371E1DC13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50043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3" r:id="rId1"/>
    <p:sldLayoutId id="2147483764" r:id="rId2"/>
    <p:sldLayoutId id="2147483765" r:id="rId3"/>
    <p:sldLayoutId id="2147483766" r:id="rId4"/>
    <p:sldLayoutId id="2147483767" r:id="rId5"/>
    <p:sldLayoutId id="2147483768" r:id="rId6"/>
    <p:sldLayoutId id="2147483769" r:id="rId7"/>
    <p:sldLayoutId id="2147483770" r:id="rId8"/>
    <p:sldLayoutId id="2147483771" r:id="rId9"/>
    <p:sldLayoutId id="2147483772" r:id="rId10"/>
    <p:sldLayoutId id="214748377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10/31/2021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9857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5" r:id="rId1"/>
    <p:sldLayoutId id="2147483776" r:id="rId2"/>
    <p:sldLayoutId id="2147483777" r:id="rId3"/>
    <p:sldLayoutId id="2147483778" r:id="rId4"/>
    <p:sldLayoutId id="2147483779" r:id="rId5"/>
    <p:sldLayoutId id="2147483780" r:id="rId6"/>
    <p:sldLayoutId id="2147483781" r:id="rId7"/>
    <p:sldLayoutId id="2147483782" r:id="rId8"/>
    <p:sldLayoutId id="2147483783" r:id="rId9"/>
    <p:sldLayoutId id="2147483784" r:id="rId10"/>
    <p:sldLayoutId id="2147483785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mass.gov/forms/encuesta-a-propietarios-e-inquilinos-de-merrimack-valley-sobre-los-programas-de-eficiencia" TargetMode="External"/><Relationship Id="rId2" Type="http://schemas.openxmlformats.org/officeDocument/2006/relationships/hyperlink" Target="https://www.mass.gov/forms/survey-for-merrimack-valley-residents-and-landlords-on-columbia-gas-settlement-energy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mass.gov/info-details/merrimack-valley-clean-energy-energy-efficiency-programs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6F5A5072-7B47-4D32-B52A-4EBBF590B8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715DAF0-AE1B-46C9-8A6B-DB2AA05AB9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-1" y="-22693"/>
            <a:ext cx="9143998" cy="4374129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rgbClr val="000000"/>
              </a:gs>
            </a:gsLst>
            <a:lin ang="15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016219D-510E-4184-9090-6D5578A87B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2384720" y="-2407841"/>
            <a:ext cx="4374557" cy="9144000"/>
          </a:xfrm>
          <a:prstGeom prst="rect">
            <a:avLst/>
          </a:prstGeom>
          <a:gradFill>
            <a:gsLst>
              <a:gs pos="40000">
                <a:schemeClr val="accent1">
                  <a:alpha val="0"/>
                </a:schemeClr>
              </a:gs>
              <a:gs pos="100000">
                <a:schemeClr val="accent1">
                  <a:lumMod val="75000"/>
                  <a:alpha val="52000"/>
                </a:schemeClr>
              </a:gs>
            </a:gsLst>
            <a:lin ang="2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AFF4A713-7B75-4B21-90D7-5AB19547C7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2555756" y="-2236808"/>
            <a:ext cx="4374128" cy="8802359"/>
          </a:xfrm>
          <a:prstGeom prst="rect">
            <a:avLst/>
          </a:prstGeom>
          <a:gradFill>
            <a:gsLst>
              <a:gs pos="17000">
                <a:schemeClr val="accent1">
                  <a:alpha val="0"/>
                </a:schemeClr>
              </a:gs>
              <a:gs pos="100000">
                <a:srgbClr val="000000">
                  <a:alpha val="37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C631C0B-6DA6-4E57-8231-CE32B3434A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3" y="-22690"/>
            <a:ext cx="6406863" cy="4374126"/>
          </a:xfrm>
          <a:prstGeom prst="rect">
            <a:avLst/>
          </a:prstGeom>
          <a:gradFill>
            <a:gsLst>
              <a:gs pos="0">
                <a:schemeClr val="accent1">
                  <a:lumMod val="50000"/>
                  <a:alpha val="0"/>
                </a:schemeClr>
              </a:gs>
              <a:gs pos="100000">
                <a:srgbClr val="000000">
                  <a:alpha val="25000"/>
                </a:srgbClr>
              </a:gs>
            </a:gsLst>
            <a:lin ang="18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C29501E6-A978-4A61-9689-9085AF97A5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2508972">
            <a:off x="4459073" y="-1032053"/>
            <a:ext cx="3742610" cy="4439131"/>
          </a:xfrm>
          <a:custGeom>
            <a:avLst/>
            <a:gdLst>
              <a:gd name="connsiteX0" fmla="*/ 4990147 w 4990147"/>
              <a:gd name="connsiteY0" fmla="*/ 2229378 h 4439131"/>
              <a:gd name="connsiteX1" fmla="*/ 917384 w 4990147"/>
              <a:gd name="connsiteY1" fmla="*/ 4439131 h 4439131"/>
              <a:gd name="connsiteX2" fmla="*/ 910814 w 4990147"/>
              <a:gd name="connsiteY2" fmla="*/ 4434219 h 4439131"/>
              <a:gd name="connsiteX3" fmla="*/ 0 w 4990147"/>
              <a:gd name="connsiteY3" fmla="*/ 2502877 h 4439131"/>
              <a:gd name="connsiteX4" fmla="*/ 2502877 w 4990147"/>
              <a:gd name="connsiteY4" fmla="*/ 0 h 4439131"/>
              <a:gd name="connsiteX5" fmla="*/ 4954904 w 4990147"/>
              <a:gd name="connsiteY5" fmla="*/ 1998460 h 44391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990147" h="4439131">
                <a:moveTo>
                  <a:pt x="4990147" y="2229378"/>
                </a:moveTo>
                <a:lnTo>
                  <a:pt x="917384" y="4439131"/>
                </a:lnTo>
                <a:lnTo>
                  <a:pt x="910814" y="4434219"/>
                </a:lnTo>
                <a:cubicBezTo>
                  <a:pt x="354557" y="3975154"/>
                  <a:pt x="0" y="3280421"/>
                  <a:pt x="0" y="2502877"/>
                </a:cubicBezTo>
                <a:cubicBezTo>
                  <a:pt x="0" y="1120576"/>
                  <a:pt x="1120576" y="0"/>
                  <a:pt x="2502877" y="0"/>
                </a:cubicBezTo>
                <a:cubicBezTo>
                  <a:pt x="3712390" y="0"/>
                  <a:pt x="4721520" y="857941"/>
                  <a:pt x="4954904" y="1998460"/>
                </a:cubicBezTo>
                <a:close/>
              </a:path>
            </a:pathLst>
          </a:custGeom>
          <a:gradFill>
            <a:gsLst>
              <a:gs pos="0">
                <a:schemeClr val="accent1">
                  <a:alpha val="22000"/>
                </a:schemeClr>
              </a:gs>
              <a:gs pos="87000">
                <a:schemeClr val="accent1">
                  <a:lumMod val="60000"/>
                  <a:lumOff val="40000"/>
                  <a:alpha val="2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8E485B2-8E58-422D-9E62-688957F40A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86118" y="735106"/>
            <a:ext cx="7540322" cy="2928470"/>
          </a:xfrm>
        </p:spPr>
        <p:txBody>
          <a:bodyPr vert="horz" lIns="91440" tIns="45720" rIns="91440" bIns="45720" rtlCol="0" anchor="b">
            <a:normAutofit fontScale="90000"/>
          </a:bodyPr>
          <a:lstStyle/>
          <a:p>
            <a:pPr defTabSz="914400"/>
            <a:br>
              <a:rPr lang="en-US" sz="4400" dirty="0">
                <a:solidFill>
                  <a:srgbClr val="FFFFFF"/>
                </a:solidFill>
              </a:rPr>
            </a:br>
            <a:r>
              <a:rPr lang="en-US" sz="4400" dirty="0">
                <a:solidFill>
                  <a:srgbClr val="FFFFFF"/>
                </a:solidFill>
              </a:rPr>
              <a:t>Merrimack Valley Renewal Fund </a:t>
            </a:r>
            <a:br>
              <a:rPr lang="en-US" sz="4400" dirty="0">
                <a:solidFill>
                  <a:srgbClr val="FFFFFF"/>
                </a:solidFill>
              </a:rPr>
            </a:br>
            <a:r>
              <a:rPr lang="en-US" sz="4400" dirty="0">
                <a:solidFill>
                  <a:srgbClr val="FFFFFF"/>
                </a:solidFill>
              </a:rPr>
              <a:t>Update</a:t>
            </a:r>
            <a:br>
              <a:rPr lang="en-US" sz="4400" dirty="0">
                <a:solidFill>
                  <a:srgbClr val="FFFFFF"/>
                </a:solidFill>
              </a:rPr>
            </a:br>
            <a:r>
              <a:rPr lang="en-US" sz="4400" dirty="0">
                <a:solidFill>
                  <a:srgbClr val="FFFFFF"/>
                </a:solidFill>
              </a:rPr>
              <a:t>__________________________</a:t>
            </a:r>
            <a:br>
              <a:rPr lang="en-US" sz="4400" dirty="0">
                <a:solidFill>
                  <a:srgbClr val="FFFFFF"/>
                </a:solidFill>
              </a:rPr>
            </a:br>
            <a:br>
              <a:rPr lang="en-US" sz="4400" dirty="0">
                <a:solidFill>
                  <a:srgbClr val="FFFFFF"/>
                </a:solidFill>
              </a:rPr>
            </a:br>
            <a:r>
              <a:rPr lang="en-US" sz="2000" dirty="0">
                <a:solidFill>
                  <a:srgbClr val="FFFFFF"/>
                </a:solidFill>
              </a:rPr>
              <a:t>November 1,2021</a:t>
            </a:r>
            <a:endParaRPr lang="en-US" sz="4200" kern="1200" dirty="0">
              <a:solidFill>
                <a:srgbClr val="FFFFFF"/>
              </a:solidFill>
              <a:latin typeface="+mj-lt"/>
              <a:ea typeface="+mj-ea"/>
              <a:cs typeface="+mj-cs"/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08E48B6A-1DF0-4EEB-B480-5C981F0927A2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77778" t="26199" r="2111" b="39919"/>
          <a:stretch/>
        </p:blipFill>
        <p:spPr>
          <a:xfrm>
            <a:off x="1633968" y="4615280"/>
            <a:ext cx="2165872" cy="2052535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5FB7DE00-01B0-443B-8D02-A1BEAF4E8935}"/>
              </a:ext>
            </a:extLst>
          </p:cNvPr>
          <p:cNvSpPr/>
          <p:nvPr/>
        </p:nvSpPr>
        <p:spPr>
          <a:xfrm>
            <a:off x="3423920" y="6532880"/>
            <a:ext cx="833120" cy="32512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97E3FC6D-908F-4607-BD6A-1549AB101554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77556" t="44568" r="4554" b="37456"/>
          <a:stretch/>
        </p:blipFill>
        <p:spPr>
          <a:xfrm>
            <a:off x="4953365" y="5025755"/>
            <a:ext cx="2178955" cy="12315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198963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-1"/>
            <a:ext cx="9143997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2" y="0"/>
            <a:ext cx="6086479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086474" y="-1"/>
            <a:ext cx="3057523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4512" y="-1"/>
            <a:ext cx="8799485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927DE62-1A6E-4415-AC8A-BA77B43A55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8699" y="294538"/>
            <a:ext cx="7421963" cy="1033669"/>
          </a:xfrm>
        </p:spPr>
        <p:txBody>
          <a:bodyPr>
            <a:normAutofit fontScale="90000"/>
          </a:bodyPr>
          <a:lstStyle/>
          <a:p>
            <a:pPr algn="ctr"/>
            <a:r>
              <a:rPr lang="en-US" sz="3500" dirty="0">
                <a:solidFill>
                  <a:srgbClr val="FFFFFF"/>
                </a:solidFill>
              </a:rPr>
              <a:t>Initial Survey Results: 200+ Responses</a:t>
            </a:r>
            <a:br>
              <a:rPr lang="en-US" sz="3500" dirty="0">
                <a:solidFill>
                  <a:srgbClr val="FFFFFF"/>
                </a:solidFill>
              </a:rPr>
            </a:br>
            <a:r>
              <a:rPr lang="en-US" sz="2000" dirty="0">
                <a:solidFill>
                  <a:schemeClr val="bg1"/>
                </a:solidFill>
              </a:rPr>
              <a:t>55% Lawrence, 15% North Andover, 19% Andover</a:t>
            </a:r>
            <a:br>
              <a:rPr lang="en-US" sz="2000" dirty="0">
                <a:solidFill>
                  <a:schemeClr val="bg1"/>
                </a:solidFill>
              </a:rPr>
            </a:br>
            <a:r>
              <a:rPr lang="en-US" sz="2000" dirty="0">
                <a:solidFill>
                  <a:schemeClr val="bg1"/>
                </a:solidFill>
              </a:rPr>
              <a:t>109 Owners (95 landlords) and 74 Renters</a:t>
            </a:r>
            <a:br>
              <a:rPr lang="en-US" sz="2000" dirty="0"/>
            </a:br>
            <a:endParaRPr lang="en-US" sz="3500" dirty="0">
              <a:solidFill>
                <a:srgbClr val="FFFFFF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367EE0-2DCD-4340-B189-871255746F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4512" y="2098392"/>
            <a:ext cx="8321722" cy="4245265"/>
          </a:xfrm>
        </p:spPr>
        <p:txBody>
          <a:bodyPr anchor="ctr">
            <a:normAutofit/>
          </a:bodyPr>
          <a:lstStyle/>
          <a:p>
            <a:r>
              <a:rPr lang="en-US" sz="2000" b="1" u="none" strike="noStrike">
                <a:effectLst/>
              </a:rPr>
              <a:t>Have you used Mass </a:t>
            </a:r>
            <a:r>
              <a:rPr lang="en-US" sz="2000" b="1"/>
              <a:t>Save</a:t>
            </a:r>
            <a:r>
              <a:rPr lang="en-US" sz="2000" b="1" u="none" strike="noStrike">
                <a:effectLst/>
              </a:rPr>
              <a:t> to improve your property’s energy efficiency?</a:t>
            </a:r>
          </a:p>
          <a:p>
            <a:endParaRPr lang="en-US" sz="2000" b="1" u="none" strike="noStrike" dirty="0">
              <a:effectLst/>
            </a:endParaRPr>
          </a:p>
          <a:p>
            <a:pPr marL="0" indent="0">
              <a:buNone/>
            </a:pPr>
            <a:endParaRPr lang="en-US" sz="2000" b="1" u="none" strike="noStrike" dirty="0">
              <a:effectLst/>
            </a:endParaRPr>
          </a:p>
          <a:p>
            <a:r>
              <a:rPr lang="en-US" sz="2000" b="1" u="none" strike="noStrike" dirty="0">
                <a:effectLst/>
              </a:rPr>
              <a:t>If you answered no on the </a:t>
            </a:r>
            <a:r>
              <a:rPr lang="en-US" sz="2400" b="1" u="none" strike="noStrike" dirty="0">
                <a:effectLst/>
              </a:rPr>
              <a:t>previous</a:t>
            </a:r>
            <a:r>
              <a:rPr lang="en-US" sz="2000" b="1" u="none" strike="noStrike" dirty="0">
                <a:effectLst/>
              </a:rPr>
              <a:t> question, please answer why:</a:t>
            </a:r>
            <a:endParaRPr lang="en-US" sz="2000" b="1" dirty="0"/>
          </a:p>
          <a:p>
            <a:endParaRPr lang="en-US" sz="2000" b="1" u="none" strike="noStrike" dirty="0">
              <a:effectLst/>
            </a:endParaRPr>
          </a:p>
          <a:p>
            <a:endParaRPr lang="en-US" sz="2000" b="1" dirty="0"/>
          </a:p>
          <a:p>
            <a:pPr marL="0" indent="0">
              <a:buNone/>
            </a:pPr>
            <a:endParaRPr lang="en-US" sz="2000" b="1" dirty="0"/>
          </a:p>
          <a:p>
            <a:r>
              <a:rPr lang="en-US" sz="2000" b="1" u="none" strike="noStrike" dirty="0">
                <a:effectLst/>
              </a:rPr>
              <a:t>If you answered that your property needed upgrades on the previous question, please check the type of upgrade(s) that was needed.   </a:t>
            </a:r>
            <a:endParaRPr lang="en-US" sz="2000" b="1" dirty="0"/>
          </a:p>
          <a:p>
            <a:endParaRPr lang="en-US" sz="2000" dirty="0"/>
          </a:p>
          <a:p>
            <a:endParaRPr lang="en-US" sz="1800" dirty="0"/>
          </a:p>
        </p:txBody>
      </p:sp>
      <p:graphicFrame>
        <p:nvGraphicFramePr>
          <p:cNvPr id="5" name="Table 5">
            <a:extLst>
              <a:ext uri="{FF2B5EF4-FFF2-40B4-BE49-F238E27FC236}">
                <a16:creationId xmlns:a16="http://schemas.microsoft.com/office/drawing/2014/main" id="{AAE85918-2C4B-4D91-83AC-803241515BE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48344642"/>
              </p:ext>
            </p:extLst>
          </p:nvPr>
        </p:nvGraphicFramePr>
        <p:xfrm>
          <a:off x="2169366" y="2616525"/>
          <a:ext cx="4672014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36007">
                  <a:extLst>
                    <a:ext uri="{9D8B030D-6E8A-4147-A177-3AD203B41FA5}">
                      <a16:colId xmlns:a16="http://schemas.microsoft.com/office/drawing/2014/main" val="2227626279"/>
                    </a:ext>
                  </a:extLst>
                </a:gridCol>
                <a:gridCol w="2336007">
                  <a:extLst>
                    <a:ext uri="{9D8B030D-6E8A-4147-A177-3AD203B41FA5}">
                      <a16:colId xmlns:a16="http://schemas.microsoft.com/office/drawing/2014/main" val="352130505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Yes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419246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67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57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99693549"/>
                  </a:ext>
                </a:extLst>
              </a:tr>
            </a:tbl>
          </a:graphicData>
        </a:graphic>
      </p:graphicFrame>
      <p:graphicFrame>
        <p:nvGraphicFramePr>
          <p:cNvPr id="6" name="Table 6">
            <a:extLst>
              <a:ext uri="{FF2B5EF4-FFF2-40B4-BE49-F238E27FC236}">
                <a16:creationId xmlns:a16="http://schemas.microsoft.com/office/drawing/2014/main" id="{5D961251-15FA-4B3D-997B-484B0559AAB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68117805"/>
              </p:ext>
            </p:extLst>
          </p:nvPr>
        </p:nvGraphicFramePr>
        <p:xfrm>
          <a:off x="477766" y="3834400"/>
          <a:ext cx="7933215" cy="10795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86643">
                  <a:extLst>
                    <a:ext uri="{9D8B030D-6E8A-4147-A177-3AD203B41FA5}">
                      <a16:colId xmlns:a16="http://schemas.microsoft.com/office/drawing/2014/main" val="599785555"/>
                    </a:ext>
                  </a:extLst>
                </a:gridCol>
                <a:gridCol w="1586643">
                  <a:extLst>
                    <a:ext uri="{9D8B030D-6E8A-4147-A177-3AD203B41FA5}">
                      <a16:colId xmlns:a16="http://schemas.microsoft.com/office/drawing/2014/main" val="967592312"/>
                    </a:ext>
                  </a:extLst>
                </a:gridCol>
                <a:gridCol w="1586643">
                  <a:extLst>
                    <a:ext uri="{9D8B030D-6E8A-4147-A177-3AD203B41FA5}">
                      <a16:colId xmlns:a16="http://schemas.microsoft.com/office/drawing/2014/main" val="1997731725"/>
                    </a:ext>
                  </a:extLst>
                </a:gridCol>
                <a:gridCol w="1586643">
                  <a:extLst>
                    <a:ext uri="{9D8B030D-6E8A-4147-A177-3AD203B41FA5}">
                      <a16:colId xmlns:a16="http://schemas.microsoft.com/office/drawing/2014/main" val="509866853"/>
                    </a:ext>
                  </a:extLst>
                </a:gridCol>
                <a:gridCol w="1586643">
                  <a:extLst>
                    <a:ext uri="{9D8B030D-6E8A-4147-A177-3AD203B41FA5}">
                      <a16:colId xmlns:a16="http://schemas.microsoft.com/office/drawing/2014/main" val="263126221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Not Aware of </a:t>
                      </a:r>
                      <a:r>
                        <a:rPr lang="en-US" dirty="0" err="1"/>
                        <a:t>MassSave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Process Difficult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MassSave</a:t>
                      </a:r>
                      <a:r>
                        <a:rPr lang="en-US" dirty="0"/>
                        <a:t> inventive not high enough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Improvements benefit tenants not 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Property needs upgrades before EE measures allowed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7166781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/>
                        <a:t>19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11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19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37338948"/>
                  </a:ext>
                </a:extLst>
              </a:tr>
            </a:tbl>
          </a:graphicData>
        </a:graphic>
      </p:graphicFrame>
      <p:graphicFrame>
        <p:nvGraphicFramePr>
          <p:cNvPr id="7" name="Table 8">
            <a:extLst>
              <a:ext uri="{FF2B5EF4-FFF2-40B4-BE49-F238E27FC236}">
                <a16:creationId xmlns:a16="http://schemas.microsoft.com/office/drawing/2014/main" id="{5C4E7411-13FE-4D60-B9FF-75A63D20999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11659495"/>
              </p:ext>
            </p:extLst>
          </p:nvPr>
        </p:nvGraphicFramePr>
        <p:xfrm>
          <a:off x="477766" y="5678627"/>
          <a:ext cx="7933212" cy="873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33316">
                  <a:extLst>
                    <a:ext uri="{9D8B030D-6E8A-4147-A177-3AD203B41FA5}">
                      <a16:colId xmlns:a16="http://schemas.microsoft.com/office/drawing/2014/main" val="2551466699"/>
                    </a:ext>
                  </a:extLst>
                </a:gridCol>
                <a:gridCol w="1133316">
                  <a:extLst>
                    <a:ext uri="{9D8B030D-6E8A-4147-A177-3AD203B41FA5}">
                      <a16:colId xmlns:a16="http://schemas.microsoft.com/office/drawing/2014/main" val="2623560927"/>
                    </a:ext>
                  </a:extLst>
                </a:gridCol>
                <a:gridCol w="1133316">
                  <a:extLst>
                    <a:ext uri="{9D8B030D-6E8A-4147-A177-3AD203B41FA5}">
                      <a16:colId xmlns:a16="http://schemas.microsoft.com/office/drawing/2014/main" val="2432522708"/>
                    </a:ext>
                  </a:extLst>
                </a:gridCol>
                <a:gridCol w="1133316">
                  <a:extLst>
                    <a:ext uri="{9D8B030D-6E8A-4147-A177-3AD203B41FA5}">
                      <a16:colId xmlns:a16="http://schemas.microsoft.com/office/drawing/2014/main" val="413165598"/>
                    </a:ext>
                  </a:extLst>
                </a:gridCol>
                <a:gridCol w="1133316">
                  <a:extLst>
                    <a:ext uri="{9D8B030D-6E8A-4147-A177-3AD203B41FA5}">
                      <a16:colId xmlns:a16="http://schemas.microsoft.com/office/drawing/2014/main" val="3382341220"/>
                    </a:ext>
                  </a:extLst>
                </a:gridCol>
                <a:gridCol w="1133316">
                  <a:extLst>
                    <a:ext uri="{9D8B030D-6E8A-4147-A177-3AD203B41FA5}">
                      <a16:colId xmlns:a16="http://schemas.microsoft.com/office/drawing/2014/main" val="1941660555"/>
                    </a:ext>
                  </a:extLst>
                </a:gridCol>
                <a:gridCol w="1133316">
                  <a:extLst>
                    <a:ext uri="{9D8B030D-6E8A-4147-A177-3AD203B41FA5}">
                      <a16:colId xmlns:a16="http://schemas.microsoft.com/office/drawing/2014/main" val="399733385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Remove knob &amp; tube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Asbestos removal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Vermiculite removal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Roof replacement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Electrical upgrade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Building Code Issues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Other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3335595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3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345441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1246370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A4AC5506-6312-4701-8D3C-40187889A94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346065"/>
            <a:ext cx="9144000" cy="552413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/>
            <a:endParaRPr lang="en-US" sz="135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9096F65-8FE7-064A-A791-A32BC642D4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7399" y="1339850"/>
            <a:ext cx="8408194" cy="558627"/>
          </a:xfrm>
        </p:spPr>
        <p:txBody>
          <a:bodyPr vert="horz" lIns="68580" tIns="34290" rIns="68580" bIns="34290" rtlCol="0" anchor="ctr">
            <a:normAutofit/>
          </a:bodyPr>
          <a:lstStyle/>
          <a:p>
            <a:pPr algn="ctr"/>
            <a:r>
              <a:rPr lang="en-US" sz="1875" dirty="0">
                <a:solidFill>
                  <a:schemeClr val="bg1"/>
                </a:solidFill>
              </a:rPr>
              <a:t>Program Outreach and Support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B522E370-8DE4-4215-85F1-2B2AC99A6B7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1200" y="2021610"/>
            <a:ext cx="7975600" cy="47111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81565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-1"/>
            <a:ext cx="9143997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2" y="0"/>
            <a:ext cx="6086479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086474" y="-1"/>
            <a:ext cx="3057523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4512" y="-1"/>
            <a:ext cx="8799485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8699" y="294538"/>
            <a:ext cx="7421963" cy="1033669"/>
          </a:xfrm>
        </p:spPr>
        <p:txBody>
          <a:bodyPr>
            <a:normAutofit/>
          </a:bodyPr>
          <a:lstStyle/>
          <a:p>
            <a:r>
              <a:rPr lang="en-US" sz="3500">
                <a:solidFill>
                  <a:srgbClr val="FFFFFF"/>
                </a:solidFill>
              </a:rPr>
              <a:t>Background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1921" y="1727200"/>
            <a:ext cx="8799484" cy="4958080"/>
          </a:xfrm>
        </p:spPr>
        <p:txBody>
          <a:bodyPr anchor="ctr">
            <a:normAutofit/>
          </a:bodyPr>
          <a:lstStyle/>
          <a:p>
            <a:r>
              <a:rPr lang="en-US" sz="2400" dirty="0"/>
              <a:t>July 2, 2020—Settlement agreement reached as parent company NiSource sells Columbia Gas of MA assets to Eversource </a:t>
            </a:r>
          </a:p>
          <a:p>
            <a:pPr lvl="1"/>
            <a:r>
              <a:rPr lang="en-US" sz="2400" dirty="0"/>
              <a:t>$56 million Energy Relief Fund settled pending investigations</a:t>
            </a:r>
          </a:p>
          <a:p>
            <a:pPr lvl="2"/>
            <a:r>
              <a:rPr lang="en-US" sz="2400" dirty="0"/>
              <a:t>Arrearage Forgiveness Fund: $15.2 million  </a:t>
            </a:r>
          </a:p>
          <a:p>
            <a:pPr lvl="2"/>
            <a:r>
              <a:rPr lang="en-US" sz="2400" dirty="0"/>
              <a:t>Merrimack Valley Renewal Fund: $41 million </a:t>
            </a:r>
          </a:p>
          <a:p>
            <a:r>
              <a:rPr lang="en-US" sz="2400" dirty="0"/>
              <a:t>October 7, 2020 – DPU approved Settlement Agreement</a:t>
            </a:r>
          </a:p>
          <a:p>
            <a:r>
              <a:rPr lang="en-US" sz="2400" dirty="0"/>
              <a:t>October 23, 2020 – AGO and DOER filed Memorandum of Understanding at the DPU</a:t>
            </a:r>
          </a:p>
          <a:p>
            <a:pPr lvl="1"/>
            <a:r>
              <a:rPr lang="en-US" sz="2400" dirty="0"/>
              <a:t>Established MVRF Advisory Committee</a:t>
            </a:r>
          </a:p>
          <a:p>
            <a:pPr lvl="1"/>
            <a:r>
              <a:rPr lang="en-US" sz="2400" dirty="0"/>
              <a:t>Sets out working relationship between the AGO and DOER </a:t>
            </a:r>
          </a:p>
          <a:p>
            <a:pPr lvl="1"/>
            <a:r>
              <a:rPr lang="en-US" sz="2400" dirty="0"/>
              <a:t>Provides additional details on program goals and spending categories  </a:t>
            </a:r>
          </a:p>
        </p:txBody>
      </p:sp>
    </p:spTree>
    <p:extLst>
      <p:ext uri="{BB962C8B-B14F-4D97-AF65-F5344CB8AC3E}">
        <p14:creationId xmlns:p14="http://schemas.microsoft.com/office/powerpoint/2010/main" val="21576168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8">
            <a:extLst>
              <a:ext uri="{FF2B5EF4-FFF2-40B4-BE49-F238E27FC236}">
                <a16:creationId xmlns:a16="http://schemas.microsoft.com/office/drawing/2014/main" id="{A8384FB5-9ADC-4DDC-881B-597D56F5B1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0">
            <a:extLst>
              <a:ext uri="{FF2B5EF4-FFF2-40B4-BE49-F238E27FC236}">
                <a16:creationId xmlns:a16="http://schemas.microsoft.com/office/drawing/2014/main" id="{91E5A9A7-95C6-4F4F-B00E-C82E07FE62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22632" y="1922631"/>
            <a:ext cx="6875818" cy="3030558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18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Rectangle 12">
            <a:extLst>
              <a:ext uri="{FF2B5EF4-FFF2-40B4-BE49-F238E27FC236}">
                <a16:creationId xmlns:a16="http://schemas.microsoft.com/office/drawing/2014/main" id="{D07DD2DE-F619-49DD-B5E7-03A290FF4E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-663321" y="3165298"/>
            <a:ext cx="4355594" cy="3028952"/>
          </a:xfrm>
          <a:prstGeom prst="rect">
            <a:avLst/>
          </a:prstGeom>
          <a:gradFill>
            <a:gsLst>
              <a:gs pos="0">
                <a:schemeClr val="accent1">
                  <a:alpha val="50000"/>
                </a:schemeClr>
              </a:gs>
              <a:gs pos="100000">
                <a:schemeClr val="accent1">
                  <a:lumMod val="50000"/>
                  <a:alpha val="0"/>
                </a:schemeClr>
              </a:gs>
            </a:gsLst>
            <a:lin ang="11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14">
            <a:extLst>
              <a:ext uri="{FF2B5EF4-FFF2-40B4-BE49-F238E27FC236}">
                <a16:creationId xmlns:a16="http://schemas.microsoft.com/office/drawing/2014/main" id="{85149191-5F60-4A28-AAFF-039F96B0F3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-1742858" y="2085760"/>
            <a:ext cx="6857572" cy="2686051"/>
          </a:xfrm>
          <a:prstGeom prst="rect">
            <a:avLst/>
          </a:prstGeom>
          <a:gradFill>
            <a:gsLst>
              <a:gs pos="0">
                <a:srgbClr val="000000">
                  <a:alpha val="59000"/>
                </a:srgbClr>
              </a:gs>
              <a:gs pos="69000">
                <a:schemeClr val="accent1">
                  <a:alpha val="0"/>
                </a:scheme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6" name="Freeform: Shape 16">
            <a:extLst>
              <a:ext uri="{FF2B5EF4-FFF2-40B4-BE49-F238E27FC236}">
                <a16:creationId xmlns:a16="http://schemas.microsoft.com/office/drawing/2014/main" id="{F8260ED5-17F7-4158-B241-D51DD4CF1B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6097846">
            <a:off x="-1161554" y="1712395"/>
            <a:ext cx="4808302" cy="3066500"/>
          </a:xfrm>
          <a:custGeom>
            <a:avLst/>
            <a:gdLst>
              <a:gd name="connsiteX0" fmla="*/ 48844 w 4808302"/>
              <a:gd name="connsiteY0" fmla="*/ 2888671 h 4088666"/>
              <a:gd name="connsiteX1" fmla="*/ 0 w 4808302"/>
              <a:gd name="connsiteY1" fmla="*/ 2404151 h 4088666"/>
              <a:gd name="connsiteX2" fmla="*/ 2404151 w 4808302"/>
              <a:gd name="connsiteY2" fmla="*/ 0 h 4088666"/>
              <a:gd name="connsiteX3" fmla="*/ 4808302 w 4808302"/>
              <a:gd name="connsiteY3" fmla="*/ 2404151 h 4088666"/>
              <a:gd name="connsiteX4" fmla="*/ 4700216 w 4808302"/>
              <a:gd name="connsiteY4" fmla="*/ 3119072 h 4088666"/>
              <a:gd name="connsiteX5" fmla="*/ 4643143 w 4808302"/>
              <a:gd name="connsiteY5" fmla="*/ 3275009 h 4088666"/>
              <a:gd name="connsiteX6" fmla="*/ 690093 w 4808302"/>
              <a:gd name="connsiteY6" fmla="*/ 4088666 h 4088666"/>
              <a:gd name="connsiteX7" fmla="*/ 548991 w 4808302"/>
              <a:gd name="connsiteY7" fmla="*/ 3933414 h 4088666"/>
              <a:gd name="connsiteX8" fmla="*/ 48844 w 4808302"/>
              <a:gd name="connsiteY8" fmla="*/ 2888671 h 40886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808302" h="4088666">
                <a:moveTo>
                  <a:pt x="48844" y="2888671"/>
                </a:moveTo>
                <a:cubicBezTo>
                  <a:pt x="16818" y="2732167"/>
                  <a:pt x="0" y="2570123"/>
                  <a:pt x="0" y="2404151"/>
                </a:cubicBezTo>
                <a:cubicBezTo>
                  <a:pt x="0" y="1076375"/>
                  <a:pt x="1076375" y="0"/>
                  <a:pt x="2404151" y="0"/>
                </a:cubicBezTo>
                <a:cubicBezTo>
                  <a:pt x="3731927" y="0"/>
                  <a:pt x="4808302" y="1076375"/>
                  <a:pt x="4808302" y="2404151"/>
                </a:cubicBezTo>
                <a:cubicBezTo>
                  <a:pt x="4808302" y="2653109"/>
                  <a:pt x="4770461" y="2893229"/>
                  <a:pt x="4700216" y="3119072"/>
                </a:cubicBezTo>
                <a:lnTo>
                  <a:pt x="4643143" y="3275009"/>
                </a:lnTo>
                <a:lnTo>
                  <a:pt x="690093" y="4088666"/>
                </a:lnTo>
                <a:lnTo>
                  <a:pt x="548991" y="3933414"/>
                </a:lnTo>
                <a:cubicBezTo>
                  <a:pt x="304015" y="3636572"/>
                  <a:pt x="128908" y="3279932"/>
                  <a:pt x="48844" y="2888671"/>
                </a:cubicBezTo>
                <a:close/>
              </a:path>
            </a:pathLst>
          </a:custGeom>
          <a:gradFill>
            <a:gsLst>
              <a:gs pos="39000">
                <a:schemeClr val="accent1">
                  <a:lumMod val="60000"/>
                  <a:lumOff val="40000"/>
                  <a:alpha val="0"/>
                </a:schemeClr>
              </a:gs>
              <a:gs pos="100000">
                <a:schemeClr val="accent1">
                  <a:lumMod val="75000"/>
                  <a:alpha val="26000"/>
                </a:schemeClr>
              </a:gs>
            </a:gsLst>
            <a:lin ang="18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558E6B8-18D8-4B80-A11F-D093BA40D3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5030" y="2767106"/>
            <a:ext cx="2160621" cy="3071906"/>
          </a:xfrm>
        </p:spPr>
        <p:txBody>
          <a:bodyPr vert="horz" lIns="91440" tIns="45720" rIns="91440" bIns="45720" rtlCol="0" anchor="t">
            <a:normAutofit/>
          </a:bodyPr>
          <a:lstStyle/>
          <a:p>
            <a:pPr defTabSz="914400"/>
            <a:r>
              <a:rPr lang="en-US" sz="32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MVRF Advisory Committee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9058518C-040C-4895-9DF5-A232B96C607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09549422"/>
              </p:ext>
            </p:extLst>
          </p:nvPr>
        </p:nvGraphicFramePr>
        <p:xfrm>
          <a:off x="3376821" y="655949"/>
          <a:ext cx="5419311" cy="5546104"/>
        </p:xfrm>
        <a:graphic>
          <a:graphicData uri="http://schemas.openxmlformats.org/drawingml/2006/table">
            <a:tbl>
              <a:tblPr firstRow="1" bandRow="1">
                <a:noFill/>
                <a:tableStyleId>{5C22544A-7EE6-4342-B048-85BDC9FD1C3A}</a:tableStyleId>
              </a:tblPr>
              <a:tblGrid>
                <a:gridCol w="3296077">
                  <a:extLst>
                    <a:ext uri="{9D8B030D-6E8A-4147-A177-3AD203B41FA5}">
                      <a16:colId xmlns:a16="http://schemas.microsoft.com/office/drawing/2014/main" val="3459434997"/>
                    </a:ext>
                  </a:extLst>
                </a:gridCol>
                <a:gridCol w="2123234">
                  <a:extLst>
                    <a:ext uri="{9D8B030D-6E8A-4147-A177-3AD203B41FA5}">
                      <a16:colId xmlns:a16="http://schemas.microsoft.com/office/drawing/2014/main" val="2920972438"/>
                    </a:ext>
                  </a:extLst>
                </a:gridCol>
              </a:tblGrid>
              <a:tr h="518148">
                <a:tc>
                  <a:txBody>
                    <a:bodyPr/>
                    <a:lstStyle/>
                    <a:p>
                      <a:pPr algn="ctr"/>
                      <a:r>
                        <a:rPr lang="en-US" sz="190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MOU Category</a:t>
                      </a:r>
                    </a:p>
                  </a:txBody>
                  <a:tcPr marL="191907" marR="143930" marT="95953" marB="95953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solidFill>
                        <a:srgbClr val="C7C6C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900" b="1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Name</a:t>
                      </a:r>
                    </a:p>
                  </a:txBody>
                  <a:tcPr marL="191907" marR="143930" marT="95953" marB="95953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solidFill>
                        <a:srgbClr val="C7C6C1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43260735"/>
                  </a:ext>
                </a:extLst>
              </a:tr>
              <a:tr h="646086">
                <a:tc>
                  <a:txBody>
                    <a:bodyPr/>
                    <a:lstStyle/>
                    <a:p>
                      <a:r>
                        <a:rPr lang="en-US" sz="14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City of Lawrence</a:t>
                      </a:r>
                    </a:p>
                  </a:txBody>
                  <a:tcPr marL="191907" marR="143930" marT="95953" marB="95953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rgbClr val="C7C6C1"/>
                      </a:solidFill>
                      <a:prstDash val="solid"/>
                    </a:lnT>
                    <a:lnB w="9525" cap="flat" cmpd="sng" algn="ctr">
                      <a:solidFill>
                        <a:srgbClr val="C7C6C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Mayor Kendrys Vasquez</a:t>
                      </a:r>
                    </a:p>
                  </a:txBody>
                  <a:tcPr marL="191907" marR="143930" marT="95953" marB="95953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rgbClr val="C7C6C1"/>
                      </a:solidFill>
                      <a:prstDash val="solid"/>
                    </a:lnT>
                    <a:lnB w="9525" cap="flat" cmpd="sng" algn="ctr">
                      <a:solidFill>
                        <a:srgbClr val="C7C6C1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80580504"/>
                  </a:ext>
                </a:extLst>
              </a:tr>
              <a:tr h="438187">
                <a:tc>
                  <a:txBody>
                    <a:bodyPr/>
                    <a:lstStyle/>
                    <a:p>
                      <a:r>
                        <a:rPr lang="en-US" sz="14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Town of Andover</a:t>
                      </a:r>
                    </a:p>
                  </a:txBody>
                  <a:tcPr marL="191907" marR="143930" marT="95953" marB="95953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rgbClr val="C7C6C1"/>
                      </a:solidFill>
                      <a:prstDash val="solid"/>
                    </a:lnT>
                    <a:lnB w="9525" cap="flat" cmpd="sng" algn="ctr">
                      <a:solidFill>
                        <a:srgbClr val="C7C6C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Patrick Lawlor</a:t>
                      </a:r>
                    </a:p>
                  </a:txBody>
                  <a:tcPr marL="191907" marR="143930" marT="95953" marB="95953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rgbClr val="C7C6C1"/>
                      </a:solidFill>
                      <a:prstDash val="solid"/>
                    </a:lnT>
                    <a:lnB w="9525" cap="flat" cmpd="sng" algn="ctr">
                      <a:solidFill>
                        <a:srgbClr val="C7C6C1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80859589"/>
                  </a:ext>
                </a:extLst>
              </a:tr>
              <a:tr h="438187">
                <a:tc>
                  <a:txBody>
                    <a:bodyPr/>
                    <a:lstStyle/>
                    <a:p>
                      <a:r>
                        <a:rPr lang="en-US" sz="14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Town of North Andover</a:t>
                      </a:r>
                    </a:p>
                  </a:txBody>
                  <a:tcPr marL="191907" marR="143930" marT="95953" marB="95953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rgbClr val="C7C6C1"/>
                      </a:solidFill>
                      <a:prstDash val="solid"/>
                    </a:lnT>
                    <a:lnB w="9525" cap="flat" cmpd="sng" algn="ctr">
                      <a:solidFill>
                        <a:srgbClr val="C7C6C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Melissa Rodrigues</a:t>
                      </a:r>
                    </a:p>
                  </a:txBody>
                  <a:tcPr marL="191907" marR="143930" marT="95953" marB="95953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rgbClr val="C7C6C1"/>
                      </a:solidFill>
                      <a:prstDash val="solid"/>
                    </a:lnT>
                    <a:lnB w="9525" cap="flat" cmpd="sng" algn="ctr">
                      <a:solidFill>
                        <a:srgbClr val="C7C6C1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46726"/>
                  </a:ext>
                </a:extLst>
              </a:tr>
              <a:tr h="438187">
                <a:tc>
                  <a:txBody>
                    <a:bodyPr/>
                    <a:lstStyle/>
                    <a:p>
                      <a:r>
                        <a:rPr lang="en-US" sz="14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LEAN</a:t>
                      </a:r>
                    </a:p>
                  </a:txBody>
                  <a:tcPr marL="191907" marR="143930" marT="95953" marB="95953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rgbClr val="C7C6C1"/>
                      </a:solidFill>
                      <a:prstDash val="solid"/>
                    </a:lnT>
                    <a:lnB w="9525" cap="flat" cmpd="sng" algn="ctr">
                      <a:solidFill>
                        <a:srgbClr val="C7C6C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Evelyn Friedman</a:t>
                      </a:r>
                    </a:p>
                  </a:txBody>
                  <a:tcPr marL="191907" marR="143930" marT="95953" marB="95953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rgbClr val="C7C6C1"/>
                      </a:solidFill>
                      <a:prstDash val="solid"/>
                    </a:lnT>
                    <a:lnB w="9525" cap="flat" cmpd="sng" algn="ctr">
                      <a:solidFill>
                        <a:srgbClr val="C7C6C1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76135099"/>
                  </a:ext>
                </a:extLst>
              </a:tr>
              <a:tr h="438187">
                <a:tc>
                  <a:txBody>
                    <a:bodyPr/>
                    <a:lstStyle/>
                    <a:p>
                      <a:r>
                        <a:rPr lang="en-US" sz="14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Building Owner/Property Manager</a:t>
                      </a:r>
                    </a:p>
                  </a:txBody>
                  <a:tcPr marL="191907" marR="143930" marT="95953" marB="95953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rgbClr val="C7C6C1"/>
                      </a:solidFill>
                      <a:prstDash val="solid"/>
                    </a:lnT>
                    <a:lnB w="9525" cap="flat" cmpd="sng" algn="ctr">
                      <a:solidFill>
                        <a:srgbClr val="C7C6C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Evan Silverio</a:t>
                      </a:r>
                    </a:p>
                  </a:txBody>
                  <a:tcPr marL="191907" marR="143930" marT="95953" marB="95953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rgbClr val="C7C6C1"/>
                      </a:solidFill>
                      <a:prstDash val="solid"/>
                    </a:lnT>
                    <a:lnB w="9525" cap="flat" cmpd="sng" algn="ctr">
                      <a:solidFill>
                        <a:srgbClr val="C7C6C1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51917745"/>
                  </a:ext>
                </a:extLst>
              </a:tr>
              <a:tr h="438187">
                <a:tc>
                  <a:txBody>
                    <a:bodyPr/>
                    <a:lstStyle/>
                    <a:p>
                      <a:r>
                        <a:rPr lang="en-US" sz="14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Energy Efficiency Contractor</a:t>
                      </a:r>
                    </a:p>
                  </a:txBody>
                  <a:tcPr marL="191907" marR="143930" marT="95953" marB="95953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rgbClr val="C7C6C1"/>
                      </a:solidFill>
                      <a:prstDash val="solid"/>
                    </a:lnT>
                    <a:lnB w="9525" cap="flat" cmpd="sng" algn="ctr">
                      <a:solidFill>
                        <a:srgbClr val="C7C6C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Abel Vargas</a:t>
                      </a:r>
                    </a:p>
                  </a:txBody>
                  <a:tcPr marL="191907" marR="143930" marT="95953" marB="95953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rgbClr val="C7C6C1"/>
                      </a:solidFill>
                      <a:prstDash val="solid"/>
                    </a:lnT>
                    <a:lnB w="9525" cap="flat" cmpd="sng" algn="ctr">
                      <a:solidFill>
                        <a:srgbClr val="C7C6C1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29483655"/>
                  </a:ext>
                </a:extLst>
              </a:tr>
              <a:tr h="438187">
                <a:tc>
                  <a:txBody>
                    <a:bodyPr/>
                    <a:lstStyle/>
                    <a:p>
                      <a:r>
                        <a:rPr lang="en-US" sz="14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Community Organization</a:t>
                      </a:r>
                    </a:p>
                  </a:txBody>
                  <a:tcPr marL="191907" marR="143930" marT="95953" marB="95953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rgbClr val="C7C6C1"/>
                      </a:solidFill>
                      <a:prstDash val="solid"/>
                    </a:lnT>
                    <a:lnB w="9525" cap="flat" cmpd="sng" algn="ctr">
                      <a:solidFill>
                        <a:srgbClr val="C7C6C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Susan </a:t>
                      </a:r>
                      <a:r>
                        <a:rPr lang="en-US" sz="1400" dirty="0" err="1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Almono</a:t>
                      </a:r>
                      <a:endParaRPr lang="en-US" sz="14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 marL="191907" marR="143930" marT="95953" marB="95953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rgbClr val="C7C6C1"/>
                      </a:solidFill>
                      <a:prstDash val="solid"/>
                    </a:lnT>
                    <a:lnB w="9525" cap="flat" cmpd="sng" algn="ctr">
                      <a:solidFill>
                        <a:srgbClr val="C7C6C1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71720311"/>
                  </a:ext>
                </a:extLst>
              </a:tr>
              <a:tr h="438187">
                <a:tc>
                  <a:txBody>
                    <a:bodyPr/>
                    <a:lstStyle/>
                    <a:p>
                      <a:r>
                        <a:rPr lang="en-US" sz="14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Community Organization</a:t>
                      </a:r>
                    </a:p>
                  </a:txBody>
                  <a:tcPr marL="191907" marR="143930" marT="95953" marB="95953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rgbClr val="C7C6C1"/>
                      </a:solidFill>
                      <a:prstDash val="solid"/>
                    </a:lnT>
                    <a:lnB w="9525" cap="flat" cmpd="sng" algn="ctr">
                      <a:solidFill>
                        <a:srgbClr val="C7C6C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Tennis Lilly</a:t>
                      </a:r>
                    </a:p>
                  </a:txBody>
                  <a:tcPr marL="191907" marR="143930" marT="95953" marB="95953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rgbClr val="C7C6C1"/>
                      </a:solidFill>
                      <a:prstDash val="solid"/>
                    </a:lnT>
                    <a:lnB w="9525" cap="flat" cmpd="sng" algn="ctr">
                      <a:solidFill>
                        <a:srgbClr val="C7C6C1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80933840"/>
                  </a:ext>
                </a:extLst>
              </a:tr>
              <a:tr h="438187">
                <a:tc>
                  <a:txBody>
                    <a:bodyPr/>
                    <a:lstStyle/>
                    <a:p>
                      <a:r>
                        <a:rPr lang="en-US" sz="140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Community Organization</a:t>
                      </a:r>
                    </a:p>
                  </a:txBody>
                  <a:tcPr marL="191907" marR="143930" marT="95953" marB="95953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rgbClr val="C7C6C1"/>
                      </a:solidFill>
                      <a:prstDash val="solid"/>
                    </a:lnT>
                    <a:lnB w="9525" cap="flat" cmpd="sng" algn="ctr">
                      <a:solidFill>
                        <a:srgbClr val="C7C6C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TBD</a:t>
                      </a:r>
                    </a:p>
                  </a:txBody>
                  <a:tcPr marL="191907" marR="143930" marT="95953" marB="95953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rgbClr val="C7C6C1"/>
                      </a:solidFill>
                      <a:prstDash val="solid"/>
                    </a:lnT>
                    <a:lnB w="9525" cap="flat" cmpd="sng" algn="ctr">
                      <a:solidFill>
                        <a:srgbClr val="C7C6C1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47201632"/>
                  </a:ext>
                </a:extLst>
              </a:tr>
              <a:tr h="438187">
                <a:tc>
                  <a:txBody>
                    <a:bodyPr/>
                    <a:lstStyle/>
                    <a:p>
                      <a:r>
                        <a:rPr lang="en-US" sz="140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DOER Commissioner</a:t>
                      </a:r>
                    </a:p>
                  </a:txBody>
                  <a:tcPr marL="191907" marR="143930" marT="95953" marB="95953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rgbClr val="C7C6C1"/>
                      </a:solidFill>
                      <a:prstDash val="solid"/>
                    </a:lnT>
                    <a:lnB w="9525" cap="flat" cmpd="sng" algn="ctr">
                      <a:solidFill>
                        <a:srgbClr val="C7C6C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Patrick Woodcock</a:t>
                      </a:r>
                    </a:p>
                  </a:txBody>
                  <a:tcPr marL="191907" marR="143930" marT="95953" marB="95953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rgbClr val="C7C6C1"/>
                      </a:solidFill>
                      <a:prstDash val="solid"/>
                    </a:lnT>
                    <a:lnB w="9525" cap="flat" cmpd="sng" algn="ctr">
                      <a:solidFill>
                        <a:srgbClr val="C7C6C1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06579842"/>
                  </a:ext>
                </a:extLst>
              </a:tr>
              <a:tr h="438187">
                <a:tc>
                  <a:txBody>
                    <a:bodyPr/>
                    <a:lstStyle/>
                    <a:p>
                      <a:r>
                        <a:rPr lang="en-US" sz="140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AGO Energy and Telecom Chief</a:t>
                      </a:r>
                    </a:p>
                  </a:txBody>
                  <a:tcPr marL="191907" marR="143930" marT="95953" marB="95953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rgbClr val="C7C6C1"/>
                      </a:solidFill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Nathan Forster</a:t>
                      </a:r>
                    </a:p>
                  </a:txBody>
                  <a:tcPr marL="191907" marR="143930" marT="95953" marB="95953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rgbClr val="C7C6C1"/>
                      </a:solidFill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9634127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540879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" name="Rectangle 9">
            <a:extLst>
              <a:ext uri="{FF2B5EF4-FFF2-40B4-BE49-F238E27FC236}">
                <a16:creationId xmlns:a16="http://schemas.microsoft.com/office/drawing/2014/main" id="{A8384FB5-9ADC-4DDC-881B-597D56F5B1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11">
            <a:extLst>
              <a:ext uri="{FF2B5EF4-FFF2-40B4-BE49-F238E27FC236}">
                <a16:creationId xmlns:a16="http://schemas.microsoft.com/office/drawing/2014/main" id="{91E5A9A7-95C6-4F4F-B00E-C82E07FE62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22632" y="1922631"/>
            <a:ext cx="6875818" cy="3030558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18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13">
            <a:extLst>
              <a:ext uri="{FF2B5EF4-FFF2-40B4-BE49-F238E27FC236}">
                <a16:creationId xmlns:a16="http://schemas.microsoft.com/office/drawing/2014/main" id="{D07DD2DE-F619-49DD-B5E7-03A290FF4E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-663321" y="3165298"/>
            <a:ext cx="4355594" cy="3028952"/>
          </a:xfrm>
          <a:prstGeom prst="rect">
            <a:avLst/>
          </a:prstGeom>
          <a:gradFill>
            <a:gsLst>
              <a:gs pos="0">
                <a:schemeClr val="accent1">
                  <a:alpha val="50000"/>
                </a:schemeClr>
              </a:gs>
              <a:gs pos="100000">
                <a:schemeClr val="accent1">
                  <a:lumMod val="50000"/>
                  <a:alpha val="0"/>
                </a:schemeClr>
              </a:gs>
            </a:gsLst>
            <a:lin ang="11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5">
            <a:extLst>
              <a:ext uri="{FF2B5EF4-FFF2-40B4-BE49-F238E27FC236}">
                <a16:creationId xmlns:a16="http://schemas.microsoft.com/office/drawing/2014/main" id="{85149191-5F60-4A28-AAFF-039F96B0F3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-1742858" y="2085760"/>
            <a:ext cx="6857572" cy="2686051"/>
          </a:xfrm>
          <a:prstGeom prst="rect">
            <a:avLst/>
          </a:prstGeom>
          <a:gradFill>
            <a:gsLst>
              <a:gs pos="0">
                <a:srgbClr val="000000">
                  <a:alpha val="59000"/>
                </a:srgbClr>
              </a:gs>
              <a:gs pos="69000">
                <a:schemeClr val="accent1">
                  <a:alpha val="0"/>
                </a:scheme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Freeform: Shape 17">
            <a:extLst>
              <a:ext uri="{FF2B5EF4-FFF2-40B4-BE49-F238E27FC236}">
                <a16:creationId xmlns:a16="http://schemas.microsoft.com/office/drawing/2014/main" id="{F8260ED5-17F7-4158-B241-D51DD4CF1B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6097846">
            <a:off x="-1161554" y="1712395"/>
            <a:ext cx="4808302" cy="3066500"/>
          </a:xfrm>
          <a:custGeom>
            <a:avLst/>
            <a:gdLst>
              <a:gd name="connsiteX0" fmla="*/ 48844 w 4808302"/>
              <a:gd name="connsiteY0" fmla="*/ 2888671 h 4088666"/>
              <a:gd name="connsiteX1" fmla="*/ 0 w 4808302"/>
              <a:gd name="connsiteY1" fmla="*/ 2404151 h 4088666"/>
              <a:gd name="connsiteX2" fmla="*/ 2404151 w 4808302"/>
              <a:gd name="connsiteY2" fmla="*/ 0 h 4088666"/>
              <a:gd name="connsiteX3" fmla="*/ 4808302 w 4808302"/>
              <a:gd name="connsiteY3" fmla="*/ 2404151 h 4088666"/>
              <a:gd name="connsiteX4" fmla="*/ 4700216 w 4808302"/>
              <a:gd name="connsiteY4" fmla="*/ 3119072 h 4088666"/>
              <a:gd name="connsiteX5" fmla="*/ 4643143 w 4808302"/>
              <a:gd name="connsiteY5" fmla="*/ 3275009 h 4088666"/>
              <a:gd name="connsiteX6" fmla="*/ 690093 w 4808302"/>
              <a:gd name="connsiteY6" fmla="*/ 4088666 h 4088666"/>
              <a:gd name="connsiteX7" fmla="*/ 548991 w 4808302"/>
              <a:gd name="connsiteY7" fmla="*/ 3933414 h 4088666"/>
              <a:gd name="connsiteX8" fmla="*/ 48844 w 4808302"/>
              <a:gd name="connsiteY8" fmla="*/ 2888671 h 40886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808302" h="4088666">
                <a:moveTo>
                  <a:pt x="48844" y="2888671"/>
                </a:moveTo>
                <a:cubicBezTo>
                  <a:pt x="16818" y="2732167"/>
                  <a:pt x="0" y="2570123"/>
                  <a:pt x="0" y="2404151"/>
                </a:cubicBezTo>
                <a:cubicBezTo>
                  <a:pt x="0" y="1076375"/>
                  <a:pt x="1076375" y="0"/>
                  <a:pt x="2404151" y="0"/>
                </a:cubicBezTo>
                <a:cubicBezTo>
                  <a:pt x="3731927" y="0"/>
                  <a:pt x="4808302" y="1076375"/>
                  <a:pt x="4808302" y="2404151"/>
                </a:cubicBezTo>
                <a:cubicBezTo>
                  <a:pt x="4808302" y="2653109"/>
                  <a:pt x="4770461" y="2893229"/>
                  <a:pt x="4700216" y="3119072"/>
                </a:cubicBezTo>
                <a:lnTo>
                  <a:pt x="4643143" y="3275009"/>
                </a:lnTo>
                <a:lnTo>
                  <a:pt x="690093" y="4088666"/>
                </a:lnTo>
                <a:lnTo>
                  <a:pt x="548991" y="3933414"/>
                </a:lnTo>
                <a:cubicBezTo>
                  <a:pt x="304015" y="3636572"/>
                  <a:pt x="128908" y="3279932"/>
                  <a:pt x="48844" y="2888671"/>
                </a:cubicBezTo>
                <a:close/>
              </a:path>
            </a:pathLst>
          </a:custGeom>
          <a:gradFill>
            <a:gsLst>
              <a:gs pos="39000">
                <a:schemeClr val="accent1">
                  <a:lumMod val="60000"/>
                  <a:lumOff val="40000"/>
                  <a:alpha val="0"/>
                </a:schemeClr>
              </a:gs>
              <a:gs pos="100000">
                <a:schemeClr val="accent1">
                  <a:lumMod val="75000"/>
                  <a:alpha val="26000"/>
                </a:schemeClr>
              </a:gs>
            </a:gsLst>
            <a:lin ang="18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95030" y="2767106"/>
            <a:ext cx="2160621" cy="3071906"/>
          </a:xfrm>
        </p:spPr>
        <p:txBody>
          <a:bodyPr vert="horz" lIns="91440" tIns="45720" rIns="91440" bIns="45720" rtlCol="0" anchor="t">
            <a:normAutofit/>
          </a:bodyPr>
          <a:lstStyle/>
          <a:p>
            <a:pPr defTabSz="914400"/>
            <a:r>
              <a:rPr lang="en-US" sz="35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Merrimack Valley Renewal Fund: $41 million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50970136"/>
              </p:ext>
            </p:extLst>
          </p:nvPr>
        </p:nvGraphicFramePr>
        <p:xfrm>
          <a:off x="3376821" y="606404"/>
          <a:ext cx="5419312" cy="5645196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388227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3703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08162">
                <a:tc>
                  <a:txBody>
                    <a:bodyPr/>
                    <a:lstStyle/>
                    <a:p>
                      <a:r>
                        <a:rPr lang="en-US" sz="1800" dirty="0"/>
                        <a:t>Program</a:t>
                      </a:r>
                    </a:p>
                  </a:txBody>
                  <a:tcPr marL="97141" marR="97141" marT="48570" marB="4857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Funding Allocation</a:t>
                      </a:r>
                    </a:p>
                  </a:txBody>
                  <a:tcPr marL="97141" marR="97141" marT="48570" marB="4857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6671">
                <a:tc>
                  <a:txBody>
                    <a:bodyPr/>
                    <a:lstStyle/>
                    <a:p>
                      <a:r>
                        <a:rPr lang="en-US" sz="1700"/>
                        <a:t>Municipal Clean or Efficient</a:t>
                      </a:r>
                      <a:r>
                        <a:rPr lang="en-US" sz="1700" baseline="0"/>
                        <a:t> Energy</a:t>
                      </a:r>
                      <a:endParaRPr lang="en-US" sz="1700"/>
                    </a:p>
                  </a:txBody>
                  <a:tcPr marL="97141" marR="97141" marT="48570" marB="4857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700"/>
                        <a:t>$6.0 million</a:t>
                      </a:r>
                    </a:p>
                  </a:txBody>
                  <a:tcPr marL="97141" marR="97141" marT="48570" marB="4857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06671">
                <a:tc>
                  <a:txBody>
                    <a:bodyPr/>
                    <a:lstStyle/>
                    <a:p>
                      <a:r>
                        <a:rPr lang="en-US" sz="1700"/>
                        <a:t>Geothermal Microgrid Project</a:t>
                      </a:r>
                    </a:p>
                  </a:txBody>
                  <a:tcPr marL="97141" marR="97141" marT="48570" marB="4857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700"/>
                        <a:t>$4.0 million</a:t>
                      </a:r>
                    </a:p>
                  </a:txBody>
                  <a:tcPr marL="97141" marR="97141" marT="48570" marB="4857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451840">
                <a:tc>
                  <a:txBody>
                    <a:bodyPr/>
                    <a:lstStyle/>
                    <a:p>
                      <a:r>
                        <a:rPr lang="en-US" sz="1700" kern="1200">
                          <a:effectLst/>
                        </a:rPr>
                        <a:t>Removing Energy Efficiency Barriers and Increased Access to Efficient and Clean Energy for Low and Moderate Income Residential and Multi-Unit Housing</a:t>
                      </a:r>
                      <a:r>
                        <a:rPr lang="en-US" sz="1700">
                          <a:effectLst/>
                        </a:rPr>
                        <a:t> </a:t>
                      </a:r>
                      <a:endParaRPr lang="en-US" sz="1700"/>
                    </a:p>
                  </a:txBody>
                  <a:tcPr marL="97141" marR="97141" marT="48570" marB="4857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700"/>
                        <a:t>$21.0 million</a:t>
                      </a:r>
                    </a:p>
                  </a:txBody>
                  <a:tcPr marL="97141" marR="97141" marT="48570" marB="4857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67963">
                <a:tc>
                  <a:txBody>
                    <a:bodyPr/>
                    <a:lstStyle/>
                    <a:p>
                      <a:r>
                        <a:rPr lang="en-US" sz="1700" kern="1200">
                          <a:effectLst/>
                        </a:rPr>
                        <a:t>Energy Efficiency and Heat Pumps for Market Rate Residential Housing</a:t>
                      </a:r>
                      <a:r>
                        <a:rPr lang="en-US" sz="1700">
                          <a:effectLst/>
                        </a:rPr>
                        <a:t> </a:t>
                      </a:r>
                      <a:endParaRPr lang="en-US" sz="1700"/>
                    </a:p>
                  </a:txBody>
                  <a:tcPr marL="97141" marR="97141" marT="48570" marB="4857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700"/>
                        <a:t>$3.5 million</a:t>
                      </a:r>
                    </a:p>
                  </a:txBody>
                  <a:tcPr marL="97141" marR="97141" marT="48570" marB="4857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67963">
                <a:tc>
                  <a:txBody>
                    <a:bodyPr/>
                    <a:lstStyle/>
                    <a:p>
                      <a:r>
                        <a:rPr lang="en-US" sz="1700" kern="1200">
                          <a:effectLst/>
                        </a:rPr>
                        <a:t>Public Affordable Housing Energy Efficiency</a:t>
                      </a:r>
                      <a:r>
                        <a:rPr lang="en-US" sz="1700">
                          <a:effectLst/>
                        </a:rPr>
                        <a:t> </a:t>
                      </a:r>
                      <a:endParaRPr lang="en-US" sz="1700"/>
                    </a:p>
                  </a:txBody>
                  <a:tcPr marL="97141" marR="97141" marT="48570" marB="4857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700"/>
                        <a:t>$3.0 million</a:t>
                      </a:r>
                    </a:p>
                  </a:txBody>
                  <a:tcPr marL="97141" marR="97141" marT="48570" marB="4857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67963">
                <a:tc>
                  <a:txBody>
                    <a:bodyPr/>
                    <a:lstStyle/>
                    <a:p>
                      <a:r>
                        <a:rPr lang="en-US" sz="1700" kern="1200">
                          <a:effectLst/>
                        </a:rPr>
                        <a:t>Private Affordable Housing Energy Efficiency</a:t>
                      </a:r>
                      <a:r>
                        <a:rPr lang="en-US" sz="1700">
                          <a:effectLst/>
                        </a:rPr>
                        <a:t> </a:t>
                      </a:r>
                      <a:endParaRPr lang="en-US" sz="1700"/>
                    </a:p>
                  </a:txBody>
                  <a:tcPr marL="97141" marR="97141" marT="48570" marB="4857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700"/>
                        <a:t>$1.5 million</a:t>
                      </a:r>
                    </a:p>
                  </a:txBody>
                  <a:tcPr marL="97141" marR="97141" marT="48570" marB="4857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667963">
                <a:tc>
                  <a:txBody>
                    <a:bodyPr/>
                    <a:lstStyle/>
                    <a:p>
                      <a:r>
                        <a:rPr lang="en-US" sz="1700" kern="1200">
                          <a:effectLst/>
                        </a:rPr>
                        <a:t>Small Business Energy Efficiency and Heat Pumps</a:t>
                      </a:r>
                      <a:r>
                        <a:rPr lang="en-US" sz="1700">
                          <a:effectLst/>
                        </a:rPr>
                        <a:t> </a:t>
                      </a:r>
                      <a:endParaRPr lang="en-US" sz="1700"/>
                    </a:p>
                  </a:txBody>
                  <a:tcPr marL="97141" marR="97141" marT="48570" marB="4857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700" dirty="0"/>
                        <a:t>$2 million</a:t>
                      </a:r>
                    </a:p>
                  </a:txBody>
                  <a:tcPr marL="97141" marR="97141" marT="48570" marB="4857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841509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-1"/>
            <a:ext cx="9143997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2" y="0"/>
            <a:ext cx="6086479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086474" y="-1"/>
            <a:ext cx="3057523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4512" y="-1"/>
            <a:ext cx="8799485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927DE62-1A6E-4415-AC8A-BA77B43A55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8699" y="294538"/>
            <a:ext cx="7421963" cy="1033669"/>
          </a:xfrm>
        </p:spPr>
        <p:txBody>
          <a:bodyPr>
            <a:normAutofit/>
          </a:bodyPr>
          <a:lstStyle/>
          <a:p>
            <a:r>
              <a:rPr lang="en-US" sz="3500" dirty="0">
                <a:solidFill>
                  <a:srgbClr val="FFFFFF"/>
                </a:solidFill>
              </a:rPr>
              <a:t>Overall Program Goals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367EE0-2DCD-4340-B189-871255746F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4512" y="1938816"/>
            <a:ext cx="8321722" cy="4609406"/>
          </a:xfrm>
        </p:spPr>
        <p:txBody>
          <a:bodyPr anchor="ctr">
            <a:normAutofit/>
          </a:bodyPr>
          <a:lstStyle/>
          <a:p>
            <a:r>
              <a:rPr lang="en-US" sz="2000" dirty="0"/>
              <a:t>Clean energy and energy efficiency to benefit residents and businesses  in the City of Lawrence, the Town of Andover, and the Town of North Andover</a:t>
            </a:r>
            <a:endParaRPr lang="en-US" sz="2000" dirty="0">
              <a:cs typeface="Calibri"/>
            </a:endParaRPr>
          </a:p>
          <a:p>
            <a:r>
              <a:rPr lang="en-US" sz="2000" dirty="0"/>
              <a:t>Reduce energy usage, costs and greenhouse gas emissions while improving resiliency</a:t>
            </a:r>
          </a:p>
          <a:p>
            <a:r>
              <a:rPr lang="en-US" sz="2000" dirty="0"/>
              <a:t>Maximize benefits for low- and moderate-income customers by improving housing stock through barrier mitigation to enable energy efficiency and electrification, leveraging existing funding available through Mass Save® and other statewide programs</a:t>
            </a:r>
          </a:p>
          <a:p>
            <a:r>
              <a:rPr lang="en-US" sz="2000" dirty="0"/>
              <a:t>Barrier mitigation may include: roof repairs, electrical upgrades, knob and tube remediation, and asbestos removal</a:t>
            </a:r>
          </a:p>
          <a:p>
            <a:r>
              <a:rPr lang="en-US" sz="2000" dirty="0"/>
              <a:t>Design programs with the communities </a:t>
            </a:r>
          </a:p>
          <a:p>
            <a:r>
              <a:rPr lang="en-US" sz="2000" dirty="0"/>
              <a:t>Invest in community organization and community-driven program outreach</a:t>
            </a:r>
          </a:p>
          <a:p>
            <a:r>
              <a:rPr lang="en-US" sz="2000" dirty="0"/>
              <a:t>Invest in local workforce development to maximize local benefits</a:t>
            </a:r>
          </a:p>
          <a:p>
            <a:endParaRPr lang="en-US" sz="2000" dirty="0"/>
          </a:p>
          <a:p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11636679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EE2AD96-B495-4E06-9291-B71706F728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3CF6D67-C5A8-4ADD-9E8E-1E38CA1D31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336136" y="1336710"/>
            <a:ext cx="6858000" cy="4184580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6909FA0-B515-4681-B7A8-FA281D133B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088181" y="1092216"/>
            <a:ext cx="6346209" cy="4182060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21C9FE86-FCC3-4A31-AA1C-C882262B7F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833933" y="3515977"/>
            <a:ext cx="2501979" cy="4182060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7D96243B-ECED-4B71-8E06-AE9A285EAD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176002" y="1496845"/>
            <a:ext cx="6858001" cy="386430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11000"/>
                </a:scheme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A09989E4-EFDC-4A90-A633-E0525FB413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6097846">
            <a:off x="74277" y="1668285"/>
            <a:ext cx="4318303" cy="3238727"/>
          </a:xfrm>
          <a:prstGeom prst="ellipse">
            <a:avLst/>
          </a:prstGeom>
          <a:gradFill>
            <a:gsLst>
              <a:gs pos="39000">
                <a:schemeClr val="accent1">
                  <a:alpha val="0"/>
                </a:schemeClr>
              </a:gs>
              <a:gs pos="100000">
                <a:schemeClr val="accent1">
                  <a:lumMod val="60000"/>
                  <a:lumOff val="40000"/>
                  <a:alpha val="15000"/>
                </a:schemeClr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9797" y="586855"/>
            <a:ext cx="3172575" cy="3387497"/>
          </a:xfrm>
        </p:spPr>
        <p:txBody>
          <a:bodyPr anchor="b">
            <a:normAutofit/>
          </a:bodyPr>
          <a:lstStyle/>
          <a:p>
            <a:pPr algn="r"/>
            <a:r>
              <a:rPr lang="en-US" sz="3500" dirty="0">
                <a:solidFill>
                  <a:srgbClr val="FFFFFF"/>
                </a:solidFill>
              </a:rPr>
              <a:t> LMI  Program: Overview of </a:t>
            </a:r>
            <a:r>
              <a:rPr lang="en-US" sz="3500">
                <a:solidFill>
                  <a:srgbClr val="FFFFFF"/>
                </a:solidFill>
              </a:rPr>
              <a:t>Preliminary </a:t>
            </a:r>
            <a:br>
              <a:rPr lang="en-US" sz="3500" dirty="0">
                <a:solidFill>
                  <a:srgbClr val="FFFFFF"/>
                </a:solidFill>
              </a:rPr>
            </a:br>
            <a:r>
              <a:rPr lang="en-US" sz="3500">
                <a:solidFill>
                  <a:srgbClr val="FFFFFF"/>
                </a:solidFill>
              </a:rPr>
              <a:t>Design Elements</a:t>
            </a:r>
            <a:endParaRPr lang="en-US" sz="3500">
              <a:solidFill>
                <a:srgbClr val="FFFFFF"/>
              </a:solidFill>
              <a:cs typeface="Calibri Ligh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96601" y="247102"/>
            <a:ext cx="4535377" cy="6367058"/>
          </a:xfrm>
        </p:spPr>
        <p:txBody>
          <a:bodyPr anchor="ctr">
            <a:normAutofit/>
          </a:bodyPr>
          <a:lstStyle/>
          <a:p>
            <a:r>
              <a:rPr lang="en-US" sz="2400">
                <a:cs typeface="Calibri"/>
              </a:rPr>
              <a:t>Outreach </a:t>
            </a:r>
            <a:endParaRPr lang="en-US"/>
          </a:p>
          <a:p>
            <a:r>
              <a:rPr lang="en-US" sz="2400" dirty="0">
                <a:cs typeface="Calibri"/>
              </a:rPr>
              <a:t>Program assistance/project management</a:t>
            </a:r>
          </a:p>
          <a:p>
            <a:r>
              <a:rPr lang="en-US" sz="2400" dirty="0">
                <a:cs typeface="Calibri"/>
              </a:rPr>
              <a:t>End-to-end program support in Spanish</a:t>
            </a:r>
            <a:endParaRPr lang="en-US" sz="2400" dirty="0">
              <a:ea typeface="+mn-lt"/>
              <a:cs typeface="+mn-lt"/>
            </a:endParaRPr>
          </a:p>
          <a:p>
            <a:r>
              <a:rPr lang="en-US" sz="2400" dirty="0">
                <a:cs typeface="Calibri"/>
              </a:rPr>
              <a:t>Funding for barrier mitigation to enable energy efficiency</a:t>
            </a:r>
          </a:p>
          <a:p>
            <a:r>
              <a:rPr lang="en-US" sz="2400" dirty="0">
                <a:cs typeface="Calibri"/>
              </a:rPr>
              <a:t>Incentives to supplement or "go </a:t>
            </a:r>
            <a:r>
              <a:rPr lang="en-US" sz="2400">
                <a:cs typeface="Calibri"/>
              </a:rPr>
              <a:t>beyond" Mass Save</a:t>
            </a:r>
          </a:p>
          <a:p>
            <a:r>
              <a:rPr lang="en-US" sz="2400" dirty="0">
                <a:cs typeface="Calibri"/>
              </a:rPr>
              <a:t>Local contractors</a:t>
            </a:r>
          </a:p>
          <a:p>
            <a:endParaRPr lang="en-US" sz="2400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590696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79E27D9-03C7-44E2-9FF8-15D0C8506A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CEADF08-9455-47E5-893A-67450BF8EC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8440" y="-433765"/>
            <a:ext cx="8707120" cy="1642969"/>
          </a:xfrm>
        </p:spPr>
        <p:txBody>
          <a:bodyPr anchor="b">
            <a:normAutofit/>
          </a:bodyPr>
          <a:lstStyle/>
          <a:p>
            <a:r>
              <a:rPr lang="en-US" sz="3500" b="1" dirty="0"/>
              <a:t>Program Update: Building Excellence Program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FFBD96-B830-4841-B5EF-BD0D7E31C3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5416" y="1456402"/>
            <a:ext cx="8510144" cy="4670078"/>
          </a:xfrm>
        </p:spPr>
        <p:txBody>
          <a:bodyPr anchor="t">
            <a:normAutofit fontScale="92500" lnSpcReduction="10000"/>
          </a:bodyPr>
          <a:lstStyle/>
          <a:p>
            <a:pPr marL="0" indent="0">
              <a:buNone/>
            </a:pPr>
            <a:r>
              <a:rPr lang="en-US" sz="2400" dirty="0"/>
              <a:t>$5 million Grant funding for relatively large projects that:</a:t>
            </a:r>
            <a:endParaRPr lang="en-US" sz="2400" dirty="0">
              <a:cs typeface="Calibri"/>
            </a:endParaRPr>
          </a:p>
          <a:p>
            <a:pPr lvl="1"/>
            <a:r>
              <a:rPr lang="en-US" sz="2400"/>
              <a:t>Include energy efficiency, electrification, and/or clean energy</a:t>
            </a:r>
          </a:p>
          <a:p>
            <a:pPr lvl="1"/>
            <a:r>
              <a:rPr lang="en-US" sz="2400" dirty="0"/>
              <a:t>Demonstrate long-term commitment to providing affordable housing, 3 year</a:t>
            </a:r>
            <a:r>
              <a:rPr lang="en-US" sz="2400"/>
              <a:t> rent stabilization</a:t>
            </a:r>
            <a:endParaRPr lang="en-US" sz="2400">
              <a:cs typeface="Calibri"/>
            </a:endParaRPr>
          </a:p>
          <a:p>
            <a:pPr lvl="1"/>
            <a:r>
              <a:rPr lang="en-US" sz="2400" dirty="0"/>
              <a:t>Provide local workforce development opportunities</a:t>
            </a:r>
          </a:p>
          <a:p>
            <a:pPr lvl="1"/>
            <a:r>
              <a:rPr lang="en-US" sz="2400" dirty="0"/>
              <a:t>Go “above &amp; beyond” or leverage available Mass Save or other energy program incentives</a:t>
            </a:r>
          </a:p>
          <a:p>
            <a:pPr lvl="1"/>
            <a:r>
              <a:rPr lang="en-US" sz="2400" dirty="0"/>
              <a:t>Targets large projects – requires work on more than 6 units</a:t>
            </a:r>
          </a:p>
          <a:p>
            <a:pPr lvl="1"/>
            <a:endParaRPr lang="en-US" sz="2400" dirty="0">
              <a:cs typeface="Calibri"/>
            </a:endParaRPr>
          </a:p>
          <a:p>
            <a:pPr marL="0" indent="0">
              <a:buNone/>
            </a:pPr>
            <a:r>
              <a:rPr lang="en-US" sz="2700">
                <a:cs typeface="Calibri"/>
              </a:rPr>
              <a:t>Funding provided for </a:t>
            </a:r>
            <a:r>
              <a:rPr lang="en-US" sz="2700">
                <a:ea typeface="+mn-lt"/>
                <a:cs typeface="+mn-lt"/>
              </a:rPr>
              <a:t>energy efficiency, electrification, and/or clean energy, plus barrier mitigation to enable</a:t>
            </a:r>
            <a:endParaRPr lang="en-US" sz="2700">
              <a:cs typeface="Calibri" panose="020F0502020204030204"/>
            </a:endParaRPr>
          </a:p>
          <a:p>
            <a:pPr lvl="1"/>
            <a:endParaRPr lang="en-US" sz="2400" dirty="0">
              <a:cs typeface="Calibri"/>
            </a:endParaRP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dirty="0"/>
              <a:t>Rolling Application due dates – quarterly</a:t>
            </a:r>
          </a:p>
          <a:p>
            <a:pPr marL="342900" lvl="1" indent="0">
              <a:buNone/>
            </a:pPr>
            <a:endParaRPr lang="en-US" dirty="0"/>
          </a:p>
          <a:p>
            <a:endParaRPr lang="en-US" sz="1800" dirty="0"/>
          </a:p>
          <a:p>
            <a:endParaRPr lang="en-US" sz="1800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EBF1590-3B36-48EE-A89D-3B6F3CB256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0" y="6400799"/>
            <a:ext cx="9144000" cy="456773"/>
          </a:xfrm>
          <a:prstGeom prst="rect">
            <a:avLst/>
          </a:prstGeom>
          <a:gradFill>
            <a:gsLst>
              <a:gs pos="0">
                <a:schemeClr val="accent1"/>
              </a:gs>
              <a:gs pos="78000">
                <a:srgbClr val="000000"/>
              </a:gs>
            </a:gsLst>
            <a:lin ang="2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AC8F6C8C-AB5A-4548-942D-E3FD40ACBC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3028950" y="6400799"/>
            <a:ext cx="6115048" cy="456772"/>
          </a:xfrm>
          <a:prstGeom prst="rect">
            <a:avLst/>
          </a:prstGeom>
          <a:gradFill>
            <a:gsLst>
              <a:gs pos="0">
                <a:srgbClr val="000000">
                  <a:alpha val="63000"/>
                </a:srgbClr>
              </a:gs>
              <a:gs pos="100000">
                <a:schemeClr val="accent1">
                  <a:lumMod val="7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05841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2" name="Rectangle 31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" y="0"/>
            <a:ext cx="9143999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6096642" y="0"/>
            <a:ext cx="3047358" cy="1576412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79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3783777" y="-3783778"/>
            <a:ext cx="1576446" cy="9144002"/>
          </a:xfrm>
          <a:prstGeom prst="rect">
            <a:avLst/>
          </a:prstGeom>
          <a:gradFill>
            <a:gsLst>
              <a:gs pos="23000">
                <a:schemeClr val="accent1">
                  <a:alpha val="0"/>
                </a:schemeClr>
              </a:gs>
              <a:gs pos="99000">
                <a:srgbClr val="000000">
                  <a:alpha val="74000"/>
                </a:srgbClr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CEADF08-9455-47E5-893A-67450BF8EC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8697" y="348865"/>
            <a:ext cx="7533018" cy="877729"/>
          </a:xfrm>
        </p:spPr>
        <p:txBody>
          <a:bodyPr anchor="ctr">
            <a:normAutofit/>
          </a:bodyPr>
          <a:lstStyle/>
          <a:p>
            <a:r>
              <a:rPr lang="en-US" sz="3500" b="1">
                <a:solidFill>
                  <a:srgbClr val="FFFFFF"/>
                </a:solidFill>
              </a:rPr>
              <a:t>Other Program Updates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B8ACD96F-E988-4DC5-A747-5EE8AABDA3B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23041920"/>
              </p:ext>
            </p:extLst>
          </p:nvPr>
        </p:nvGraphicFramePr>
        <p:xfrm>
          <a:off x="483042" y="2112579"/>
          <a:ext cx="8195871" cy="41928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91784641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-1"/>
            <a:ext cx="9143997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2" y="0"/>
            <a:ext cx="6086479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086474" y="-1"/>
            <a:ext cx="3057523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4512" y="-1"/>
            <a:ext cx="8799485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927DE62-1A6E-4415-AC8A-BA77B43A55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8699" y="294538"/>
            <a:ext cx="7421963" cy="1033669"/>
          </a:xfrm>
        </p:spPr>
        <p:txBody>
          <a:bodyPr>
            <a:normAutofit/>
          </a:bodyPr>
          <a:lstStyle/>
          <a:p>
            <a:r>
              <a:rPr lang="en-US" sz="3500" dirty="0">
                <a:solidFill>
                  <a:srgbClr val="FFFFFF"/>
                </a:solidFill>
              </a:rPr>
              <a:t>Outreach Efforts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367EE0-2DCD-4340-B189-871255746F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4512" y="2302957"/>
            <a:ext cx="8321722" cy="4245265"/>
          </a:xfrm>
        </p:spPr>
        <p:txBody>
          <a:bodyPr anchor="ctr">
            <a:normAutofit/>
          </a:bodyPr>
          <a:lstStyle/>
          <a:p>
            <a:r>
              <a:rPr lang="en-US" sz="2000" dirty="0"/>
              <a:t>Fall 2020 Community meetings</a:t>
            </a:r>
          </a:p>
          <a:p>
            <a:r>
              <a:rPr lang="en-US" sz="2000" dirty="0"/>
              <a:t>Municipal meetings</a:t>
            </a:r>
          </a:p>
          <a:p>
            <a:r>
              <a:rPr lang="en-US" sz="2000" dirty="0"/>
              <a:t>Advisory Committee meetings – monthly</a:t>
            </a:r>
          </a:p>
          <a:p>
            <a:r>
              <a:rPr lang="en-US" sz="2000" dirty="0"/>
              <a:t>Initial Residential and Business Survey</a:t>
            </a:r>
          </a:p>
          <a:p>
            <a:pPr lvl="1"/>
            <a:r>
              <a:rPr lang="en-US" sz="1700" dirty="0">
                <a:hlinkClick r:id="rId2"/>
              </a:rPr>
              <a:t>https://www.mass.gov/forms/survey-for-merrimack-valley-residents-and-landlords-on-columbia-gas-settlement-energy</a:t>
            </a:r>
            <a:r>
              <a:rPr lang="en-US" sz="1700" dirty="0"/>
              <a:t> </a:t>
            </a:r>
          </a:p>
          <a:p>
            <a:pPr lvl="1"/>
            <a:r>
              <a:rPr lang="en-US" sz="1700" dirty="0">
                <a:hlinkClick r:id="rId3"/>
              </a:rPr>
              <a:t>https://www.mass.gov/forms/encuesta-a-propietarios-e-inquilinos-de-merrimack-valley-sobre-los-programas-de-eficiencia</a:t>
            </a:r>
            <a:r>
              <a:rPr lang="en-US" sz="1700" dirty="0"/>
              <a:t> </a:t>
            </a:r>
          </a:p>
          <a:p>
            <a:r>
              <a:rPr lang="en-US" sz="2000" dirty="0"/>
              <a:t>Revised, simplified survey – November 2021</a:t>
            </a:r>
          </a:p>
          <a:p>
            <a:r>
              <a:rPr lang="en-US" sz="2000" dirty="0"/>
              <a:t>DOER website: </a:t>
            </a:r>
            <a:r>
              <a:rPr lang="en-US" sz="2000" dirty="0">
                <a:hlinkClick r:id="rId4"/>
              </a:rPr>
              <a:t>https://www.mass.gov/info-details/merrimack-valley-clean-energy-energy-efficiency-programs</a:t>
            </a:r>
            <a:r>
              <a:rPr lang="en-US" sz="2000" dirty="0"/>
              <a:t> </a:t>
            </a:r>
          </a:p>
          <a:p>
            <a:r>
              <a:rPr lang="en-US" sz="2000" dirty="0"/>
              <a:t>DOER staff position</a:t>
            </a:r>
          </a:p>
          <a:p>
            <a:endParaRPr lang="en-US" sz="2000" dirty="0"/>
          </a:p>
          <a:p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25581194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CE5B1B55FDC6F46992CBD8D384DCF63" ma:contentTypeVersion="12" ma:contentTypeDescription="Create a new document." ma:contentTypeScope="" ma:versionID="7200a18501a48d4b3ca9762442a64a33">
  <xsd:schema xmlns:xsd="http://www.w3.org/2001/XMLSchema" xmlns:xs="http://www.w3.org/2001/XMLSchema" xmlns:p="http://schemas.microsoft.com/office/2006/metadata/properties" xmlns:ns2="79499340-b9cf-4458-9368-33036c1b4dc9" xmlns:ns3="a2187807-d16b-4f26-8c23-1ecdc31f3e2b" targetNamespace="http://schemas.microsoft.com/office/2006/metadata/properties" ma:root="true" ma:fieldsID="e59dc42558bb91799c2fb9ac8203b5e9" ns2:_="" ns3:_="">
    <xsd:import namespace="79499340-b9cf-4458-9368-33036c1b4dc9"/>
    <xsd:import namespace="a2187807-d16b-4f26-8c23-1ecdc31f3e2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Location" minOccurs="0"/>
                <xsd:element ref="ns2:SubmittedtoDatabase_x003f_" minOccurs="0"/>
                <xsd:element ref="ns2:SubmittedtoDatabas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9499340-b9cf-4458-9368-33036c1b4dc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SubmittedtoDatabase_x003f_" ma:index="18" nillable="true" ma:displayName="Submitted to Database?" ma:default="1" ma:format="Dropdown" ma:internalName="SubmittedtoDatabase_x003f_">
      <xsd:simpleType>
        <xsd:restriction base="dms:Boolean"/>
      </xsd:simpleType>
    </xsd:element>
    <xsd:element name="SubmittedtoDatabase" ma:index="19" nillable="true" ma:displayName="Submitted to Database" ma:default="1" ma:format="Dropdown" ma:internalName="SubmittedtoDatabase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2187807-d16b-4f26-8c23-1ecdc31f3e2b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ubmittedtoDatabase_x003f_ xmlns="79499340-b9cf-4458-9368-33036c1b4dc9">true</SubmittedtoDatabase_x003f_>
    <SubmittedtoDatabase xmlns="79499340-b9cf-4458-9368-33036c1b4dc9">true</SubmittedtoDatabase>
    <SharedWithUsers xmlns="a2187807-d16b-4f26-8c23-1ecdc31f3e2b">
      <UserInfo>
        <DisplayName/>
        <AccountId xsi:nil="true"/>
        <AccountType/>
      </UserInfo>
    </SharedWithUsers>
  </documentManagement>
</p:properties>
</file>

<file path=customXml/itemProps1.xml><?xml version="1.0" encoding="utf-8"?>
<ds:datastoreItem xmlns:ds="http://schemas.openxmlformats.org/officeDocument/2006/customXml" ds:itemID="{28E2D09F-7715-476A-90FF-D86B18F389C4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F3D8299F-1454-4057-92BF-FFFAB724ED37}"/>
</file>

<file path=customXml/itemProps3.xml><?xml version="1.0" encoding="utf-8"?>
<ds:datastoreItem xmlns:ds="http://schemas.openxmlformats.org/officeDocument/2006/customXml" ds:itemID="{16E1245D-7931-4377-A3EF-05DAF05E607B}">
  <ds:schemaRefs>
    <ds:schemaRef ds:uri="http://schemas.microsoft.com/office/infopath/2007/PartnerControls"/>
    <ds:schemaRef ds:uri="http://purl.org/dc/dcmitype/"/>
    <ds:schemaRef ds:uri="http://schemas.microsoft.com/office/2006/documentManagement/types"/>
    <ds:schemaRef ds:uri="http://purl.org/dc/elements/1.1/"/>
    <ds:schemaRef ds:uri="http://schemas.microsoft.com/office/2006/metadata/properties"/>
    <ds:schemaRef ds:uri="http://schemas.microsoft.com/sharepoint/v3"/>
    <ds:schemaRef ds:uri="http://schemas.openxmlformats.org/package/2006/metadata/core-properties"/>
    <ds:schemaRef ds:uri="http://purl.org/dc/terms/"/>
    <ds:schemaRef ds:uri="7dc7d291-6b73-4a4c-bd31-e628dca7e683"/>
    <ds:schemaRef ds:uri="b495986e-e4dc-4f6f-9bf5-566354005739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16464</TotalTime>
  <Words>857</Words>
  <Application>Microsoft Office PowerPoint</Application>
  <PresentationFormat>On-screen Show (4:3)</PresentationFormat>
  <Paragraphs>146</Paragraphs>
  <Slides>11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Calibri</vt:lpstr>
      <vt:lpstr>Calibri Light</vt:lpstr>
      <vt:lpstr>Office Theme</vt:lpstr>
      <vt:lpstr>1_office theme</vt:lpstr>
      <vt:lpstr> Merrimack Valley Renewal Fund  Update __________________________  November 1,2021</vt:lpstr>
      <vt:lpstr>Background</vt:lpstr>
      <vt:lpstr>MVRF Advisory Committee</vt:lpstr>
      <vt:lpstr>Merrimack Valley Renewal Fund: $41 million</vt:lpstr>
      <vt:lpstr>Overall Program Goals</vt:lpstr>
      <vt:lpstr> LMI  Program: Overview of Preliminary  Design Elements</vt:lpstr>
      <vt:lpstr>Program Update: Building Excellence Program</vt:lpstr>
      <vt:lpstr>Other Program Updates</vt:lpstr>
      <vt:lpstr>Outreach Efforts</vt:lpstr>
      <vt:lpstr>Initial Survey Results: 200+ Responses 55% Lawrence, 15% North Andover, 19% Andover 109 Owners (95 landlords) and 74 Renters </vt:lpstr>
      <vt:lpstr>Program Outreach and Support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McCarey, Maggie (ENE)</dc:creator>
  <cp:lastModifiedBy>Mahony, Elizabeth (AGO)</cp:lastModifiedBy>
  <cp:revision>333</cp:revision>
  <dcterms:created xsi:type="dcterms:W3CDTF">2021-05-11T13:18:14Z</dcterms:created>
  <dcterms:modified xsi:type="dcterms:W3CDTF">2021-11-01T01:08:53Z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0x010100CCE5B1B55FDC6F46992CBD8D384DCF63</vt:lpwstr>
  </property>
  <property fmtid="{D5CDD505-2E9C-101B-9397-08002B2CF9AE}" pid="3" name="Order">
    <vt:r8>910400</vt:r8>
  </property>
  <property fmtid="{D5CDD505-2E9C-101B-9397-08002B2CF9AE}" pid="4" name="_ExtendedDescription">
    <vt:lpwstr/>
  </property>
  <property fmtid="{D5CDD505-2E9C-101B-9397-08002B2CF9AE}" pid="5" name="TriggerFlowInfo">
    <vt:lpwstr/>
  </property>
  <property fmtid="{D5CDD505-2E9C-101B-9397-08002B2CF9AE}" pid="6" name="_SourceUrl">
    <vt:lpwstr/>
  </property>
  <property fmtid="{D5CDD505-2E9C-101B-9397-08002B2CF9AE}" pid="7" name="_SharedFileIndex">
    <vt:lpwstr/>
  </property>
  <property fmtid="{D5CDD505-2E9C-101B-9397-08002B2CF9AE}" pid="8" name="ComplianceAssetId">
    <vt:lpwstr/>
  </property>
</Properties>
</file>