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9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  <p:sldMasterId id="2147483774" r:id="rId5"/>
  </p:sldMasterIdLst>
  <p:notesMasterIdLst>
    <p:notesMasterId r:id="rId17"/>
  </p:notesMasterIdLst>
  <p:sldIdLst>
    <p:sldId id="291" r:id="rId6"/>
    <p:sldId id="258" r:id="rId7"/>
    <p:sldId id="270" r:id="rId8"/>
    <p:sldId id="268" r:id="rId9"/>
    <p:sldId id="317" r:id="rId10"/>
    <p:sldId id="319" r:id="rId11"/>
    <p:sldId id="321" r:id="rId12"/>
    <p:sldId id="308" r:id="rId13"/>
    <p:sldId id="297" r:id="rId14"/>
    <p:sldId id="315" r:id="rId15"/>
    <p:sldId id="32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ony, Elizabeth (AGO)" initials="ME(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FB89F2-B514-F7C9-6AC5-D4A327884DC5}" v="2" dt="2021-10-29T03:12:31.636"/>
    <p1510:client id="{F4B98C06-7920-5FE6-7911-2F20C880CD42}" v="309" dt="2021-10-29T02:29:55.389"/>
    <p1510:client id="{FD863831-9F02-BE76-D331-4FB911BDC836}" v="7" dt="2021-10-29T02:38:21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97" autoAdjust="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3B59D-3CB4-48AC-B1B1-4A34BB73DD4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C30F057-D6B5-4E5E-8FCB-C41D2978E82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Municipal Projects</a:t>
          </a:r>
        </a:p>
      </dgm:t>
    </dgm:pt>
    <dgm:pt modelId="{1A723AE8-CFE9-4905-B215-2ECA6D57183D}" type="parTrans" cxnId="{7B95C234-8FC3-46EC-9316-FC52DCB8672C}">
      <dgm:prSet/>
      <dgm:spPr/>
      <dgm:t>
        <a:bodyPr/>
        <a:lstStyle/>
        <a:p>
          <a:endParaRPr lang="en-US"/>
        </a:p>
      </dgm:t>
    </dgm:pt>
    <dgm:pt modelId="{D00CB495-C2E9-46A9-AD2D-6B3479236ABB}" type="sibTrans" cxnId="{7B95C234-8FC3-46EC-9316-FC52DCB8672C}">
      <dgm:prSet/>
      <dgm:spPr/>
      <dgm:t>
        <a:bodyPr/>
        <a:lstStyle/>
        <a:p>
          <a:endParaRPr lang="en-US"/>
        </a:p>
      </dgm:t>
    </dgm:pt>
    <dgm:pt modelId="{455F3B4E-6CD8-49AF-BA55-5F67A7EDC29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Geothermal Microgrid</a:t>
          </a:r>
        </a:p>
      </dgm:t>
    </dgm:pt>
    <dgm:pt modelId="{6800D3EE-4C1F-4F13-948E-65A2B1BBB58B}" type="parTrans" cxnId="{6F7AD558-38E9-437C-B099-4E94EAD2681E}">
      <dgm:prSet/>
      <dgm:spPr/>
      <dgm:t>
        <a:bodyPr/>
        <a:lstStyle/>
        <a:p>
          <a:endParaRPr lang="en-US"/>
        </a:p>
      </dgm:t>
    </dgm:pt>
    <dgm:pt modelId="{1D6C1294-E3B5-45E0-AD82-A8CDEC067F1F}" type="sibTrans" cxnId="{6F7AD558-38E9-437C-B099-4E94EAD2681E}">
      <dgm:prSet/>
      <dgm:spPr/>
      <dgm:t>
        <a:bodyPr/>
        <a:lstStyle/>
        <a:p>
          <a:endParaRPr lang="en-US"/>
        </a:p>
      </dgm:t>
    </dgm:pt>
    <dgm:pt modelId="{00E6FCFB-E699-4905-BB71-1A2E440E420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Small Business Program</a:t>
          </a:r>
        </a:p>
      </dgm:t>
    </dgm:pt>
    <dgm:pt modelId="{EC916CC0-7EFD-4BBB-ADA4-3051DB97B03E}" type="parTrans" cxnId="{025711AD-38DB-431D-B604-688472F6D3E8}">
      <dgm:prSet/>
      <dgm:spPr/>
      <dgm:t>
        <a:bodyPr/>
        <a:lstStyle/>
        <a:p>
          <a:endParaRPr lang="en-US"/>
        </a:p>
      </dgm:t>
    </dgm:pt>
    <dgm:pt modelId="{28B6038C-AEA8-48CE-ACBA-ECB63E6A1237}" type="sibTrans" cxnId="{025711AD-38DB-431D-B604-688472F6D3E8}">
      <dgm:prSet/>
      <dgm:spPr/>
      <dgm:t>
        <a:bodyPr/>
        <a:lstStyle/>
        <a:p>
          <a:endParaRPr lang="en-US"/>
        </a:p>
      </dgm:t>
    </dgm:pt>
    <dgm:pt modelId="{799AB3D2-077F-46DF-AE1F-F5109985EE09}" type="pres">
      <dgm:prSet presAssocID="{BD73B59D-3CB4-48AC-B1B1-4A34BB73DD4C}" presName="root" presStyleCnt="0">
        <dgm:presLayoutVars>
          <dgm:dir/>
          <dgm:resizeHandles val="exact"/>
        </dgm:presLayoutVars>
      </dgm:prSet>
      <dgm:spPr/>
    </dgm:pt>
    <dgm:pt modelId="{7B4201E9-D398-4C59-9418-EEC980161D68}" type="pres">
      <dgm:prSet presAssocID="{DC30F057-D6B5-4E5E-8FCB-C41D2978E82F}" presName="compNode" presStyleCnt="0"/>
      <dgm:spPr/>
    </dgm:pt>
    <dgm:pt modelId="{175B74C2-5BED-4696-8CF6-B7CFF8A6E11A}" type="pres">
      <dgm:prSet presAssocID="{DC30F057-D6B5-4E5E-8FCB-C41D2978E82F}" presName="iconBgRect" presStyleLbl="bgShp" presStyleIdx="0" presStyleCnt="3"/>
      <dgm:spPr>
        <a:solidFill>
          <a:schemeClr val="accent1">
            <a:lumMod val="60000"/>
            <a:lumOff val="40000"/>
          </a:schemeClr>
        </a:solidFill>
      </dgm:spPr>
    </dgm:pt>
    <dgm:pt modelId="{BF9D7B1C-9A50-42EF-A632-088CF168D0A9}" type="pres">
      <dgm:prSet presAssocID="{DC30F057-D6B5-4E5E-8FCB-C41D2978E82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utline"/>
        </a:ext>
      </dgm:extLst>
    </dgm:pt>
    <dgm:pt modelId="{FBACFE71-B216-49A3-9EEC-A4F5AA659786}" type="pres">
      <dgm:prSet presAssocID="{DC30F057-D6B5-4E5E-8FCB-C41D2978E82F}" presName="spaceRect" presStyleCnt="0"/>
      <dgm:spPr/>
    </dgm:pt>
    <dgm:pt modelId="{6E482FD0-536A-40F1-B038-FAC52CEDEB5F}" type="pres">
      <dgm:prSet presAssocID="{DC30F057-D6B5-4E5E-8FCB-C41D2978E82F}" presName="textRect" presStyleLbl="revTx" presStyleIdx="0" presStyleCnt="3">
        <dgm:presLayoutVars>
          <dgm:chMax val="1"/>
          <dgm:chPref val="1"/>
        </dgm:presLayoutVars>
      </dgm:prSet>
      <dgm:spPr/>
    </dgm:pt>
    <dgm:pt modelId="{6FF10FA0-32AC-4A18-B10A-9EC3EF8704A5}" type="pres">
      <dgm:prSet presAssocID="{D00CB495-C2E9-46A9-AD2D-6B3479236ABB}" presName="sibTrans" presStyleCnt="0"/>
      <dgm:spPr/>
    </dgm:pt>
    <dgm:pt modelId="{FC6898C0-0C3B-4C9D-9D32-A141D170D495}" type="pres">
      <dgm:prSet presAssocID="{455F3B4E-6CD8-49AF-BA55-5F67A7EDC294}" presName="compNode" presStyleCnt="0"/>
      <dgm:spPr/>
    </dgm:pt>
    <dgm:pt modelId="{8DEDF894-2BE9-428B-A471-CC85F6301094}" type="pres">
      <dgm:prSet presAssocID="{455F3B4E-6CD8-49AF-BA55-5F67A7EDC294}" presName="iconBgRect" presStyleLbl="bgShp" presStyleIdx="1" presStyleCnt="3"/>
      <dgm:spPr/>
    </dgm:pt>
    <dgm:pt modelId="{1F39607C-F2B9-4B45-9613-BDE8CB147E21}" type="pres">
      <dgm:prSet presAssocID="{455F3B4E-6CD8-49AF-BA55-5F67A7EDC29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 female outline"/>
        </a:ext>
      </dgm:extLst>
    </dgm:pt>
    <dgm:pt modelId="{266F5D82-6807-4042-9DE8-AFAF311C4EB2}" type="pres">
      <dgm:prSet presAssocID="{455F3B4E-6CD8-49AF-BA55-5F67A7EDC294}" presName="spaceRect" presStyleCnt="0"/>
      <dgm:spPr/>
    </dgm:pt>
    <dgm:pt modelId="{690085FC-73A9-4FD6-933D-7ED7578F5546}" type="pres">
      <dgm:prSet presAssocID="{455F3B4E-6CD8-49AF-BA55-5F67A7EDC294}" presName="textRect" presStyleLbl="revTx" presStyleIdx="1" presStyleCnt="3">
        <dgm:presLayoutVars>
          <dgm:chMax val="1"/>
          <dgm:chPref val="1"/>
        </dgm:presLayoutVars>
      </dgm:prSet>
      <dgm:spPr/>
    </dgm:pt>
    <dgm:pt modelId="{C3024002-1929-41BC-A4ED-A97407F83A34}" type="pres">
      <dgm:prSet presAssocID="{1D6C1294-E3B5-45E0-AD82-A8CDEC067F1F}" presName="sibTrans" presStyleCnt="0"/>
      <dgm:spPr/>
    </dgm:pt>
    <dgm:pt modelId="{FF6FE6F7-9842-4C60-AAB5-3A3196156EA9}" type="pres">
      <dgm:prSet presAssocID="{00E6FCFB-E699-4905-BB71-1A2E440E4207}" presName="compNode" presStyleCnt="0"/>
      <dgm:spPr/>
    </dgm:pt>
    <dgm:pt modelId="{F8516305-E247-4F59-8CB6-F906AAC97C61}" type="pres">
      <dgm:prSet presAssocID="{00E6FCFB-E699-4905-BB71-1A2E440E4207}" presName="iconBgRect" presStyleLbl="bgShp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241CDAE4-D66D-4CF7-82F3-D1752DE752DF}" type="pres">
      <dgm:prSet presAssocID="{00E6FCFB-E699-4905-BB71-1A2E440E420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gister with solid fill"/>
        </a:ext>
      </dgm:extLst>
    </dgm:pt>
    <dgm:pt modelId="{40F1C2AE-5117-4B68-862A-F48E4F243B31}" type="pres">
      <dgm:prSet presAssocID="{00E6FCFB-E699-4905-BB71-1A2E440E4207}" presName="spaceRect" presStyleCnt="0"/>
      <dgm:spPr/>
    </dgm:pt>
    <dgm:pt modelId="{B877F2F8-5CCD-4714-A2CF-88FD12DDF930}" type="pres">
      <dgm:prSet presAssocID="{00E6FCFB-E699-4905-BB71-1A2E440E420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B95C234-8FC3-46EC-9316-FC52DCB8672C}" srcId="{BD73B59D-3CB4-48AC-B1B1-4A34BB73DD4C}" destId="{DC30F057-D6B5-4E5E-8FCB-C41D2978E82F}" srcOrd="0" destOrd="0" parTransId="{1A723AE8-CFE9-4905-B215-2ECA6D57183D}" sibTransId="{D00CB495-C2E9-46A9-AD2D-6B3479236ABB}"/>
    <dgm:cxn modelId="{B22B0C69-363A-4B04-8C2B-B6462842D09D}" type="presOf" srcId="{455F3B4E-6CD8-49AF-BA55-5F67A7EDC294}" destId="{690085FC-73A9-4FD6-933D-7ED7578F5546}" srcOrd="0" destOrd="0" presId="urn:microsoft.com/office/officeart/2018/5/layout/IconCircleLabelList"/>
    <dgm:cxn modelId="{6F7AD558-38E9-437C-B099-4E94EAD2681E}" srcId="{BD73B59D-3CB4-48AC-B1B1-4A34BB73DD4C}" destId="{455F3B4E-6CD8-49AF-BA55-5F67A7EDC294}" srcOrd="1" destOrd="0" parTransId="{6800D3EE-4C1F-4F13-948E-65A2B1BBB58B}" sibTransId="{1D6C1294-E3B5-45E0-AD82-A8CDEC067F1F}"/>
    <dgm:cxn modelId="{ED030186-BA4D-418C-A6DE-1E3EA8E8C2E0}" type="presOf" srcId="{00E6FCFB-E699-4905-BB71-1A2E440E4207}" destId="{B877F2F8-5CCD-4714-A2CF-88FD12DDF930}" srcOrd="0" destOrd="0" presId="urn:microsoft.com/office/officeart/2018/5/layout/IconCircleLabelList"/>
    <dgm:cxn modelId="{05360E86-0C2B-4261-AF26-61E0899960A1}" type="presOf" srcId="{BD73B59D-3CB4-48AC-B1B1-4A34BB73DD4C}" destId="{799AB3D2-077F-46DF-AE1F-F5109985EE09}" srcOrd="0" destOrd="0" presId="urn:microsoft.com/office/officeart/2018/5/layout/IconCircleLabelList"/>
    <dgm:cxn modelId="{5AB66E90-EFEE-4556-98A0-51A259628098}" type="presOf" srcId="{DC30F057-D6B5-4E5E-8FCB-C41D2978E82F}" destId="{6E482FD0-536A-40F1-B038-FAC52CEDEB5F}" srcOrd="0" destOrd="0" presId="urn:microsoft.com/office/officeart/2018/5/layout/IconCircleLabelList"/>
    <dgm:cxn modelId="{025711AD-38DB-431D-B604-688472F6D3E8}" srcId="{BD73B59D-3CB4-48AC-B1B1-4A34BB73DD4C}" destId="{00E6FCFB-E699-4905-BB71-1A2E440E4207}" srcOrd="2" destOrd="0" parTransId="{EC916CC0-7EFD-4BBB-ADA4-3051DB97B03E}" sibTransId="{28B6038C-AEA8-48CE-ACBA-ECB63E6A1237}"/>
    <dgm:cxn modelId="{3C4E6F72-B2F4-4984-98C6-56B6B882CA0E}" type="presParOf" srcId="{799AB3D2-077F-46DF-AE1F-F5109985EE09}" destId="{7B4201E9-D398-4C59-9418-EEC980161D68}" srcOrd="0" destOrd="0" presId="urn:microsoft.com/office/officeart/2018/5/layout/IconCircleLabelList"/>
    <dgm:cxn modelId="{FA23B228-1CE3-467E-8DCB-CDF8FA078E14}" type="presParOf" srcId="{7B4201E9-D398-4C59-9418-EEC980161D68}" destId="{175B74C2-5BED-4696-8CF6-B7CFF8A6E11A}" srcOrd="0" destOrd="0" presId="urn:microsoft.com/office/officeart/2018/5/layout/IconCircleLabelList"/>
    <dgm:cxn modelId="{849789CE-3C70-48B6-A367-3E3B5BF8C5A5}" type="presParOf" srcId="{7B4201E9-D398-4C59-9418-EEC980161D68}" destId="{BF9D7B1C-9A50-42EF-A632-088CF168D0A9}" srcOrd="1" destOrd="0" presId="urn:microsoft.com/office/officeart/2018/5/layout/IconCircleLabelList"/>
    <dgm:cxn modelId="{694EFA0F-5606-4AC6-877F-8FDA0198A340}" type="presParOf" srcId="{7B4201E9-D398-4C59-9418-EEC980161D68}" destId="{FBACFE71-B216-49A3-9EEC-A4F5AA659786}" srcOrd="2" destOrd="0" presId="urn:microsoft.com/office/officeart/2018/5/layout/IconCircleLabelList"/>
    <dgm:cxn modelId="{848175F1-8915-4EAB-A92D-48F3F2F01BAD}" type="presParOf" srcId="{7B4201E9-D398-4C59-9418-EEC980161D68}" destId="{6E482FD0-536A-40F1-B038-FAC52CEDEB5F}" srcOrd="3" destOrd="0" presId="urn:microsoft.com/office/officeart/2018/5/layout/IconCircleLabelList"/>
    <dgm:cxn modelId="{1BC2E45D-B5EC-4606-9CF7-1127A4134CF8}" type="presParOf" srcId="{799AB3D2-077F-46DF-AE1F-F5109985EE09}" destId="{6FF10FA0-32AC-4A18-B10A-9EC3EF8704A5}" srcOrd="1" destOrd="0" presId="urn:microsoft.com/office/officeart/2018/5/layout/IconCircleLabelList"/>
    <dgm:cxn modelId="{0461FB5D-FB15-4592-9CD4-2298E2066680}" type="presParOf" srcId="{799AB3D2-077F-46DF-AE1F-F5109985EE09}" destId="{FC6898C0-0C3B-4C9D-9D32-A141D170D495}" srcOrd="2" destOrd="0" presId="urn:microsoft.com/office/officeart/2018/5/layout/IconCircleLabelList"/>
    <dgm:cxn modelId="{B8CBF9E8-44F6-4D62-A745-E59ACDE27BAC}" type="presParOf" srcId="{FC6898C0-0C3B-4C9D-9D32-A141D170D495}" destId="{8DEDF894-2BE9-428B-A471-CC85F6301094}" srcOrd="0" destOrd="0" presId="urn:microsoft.com/office/officeart/2018/5/layout/IconCircleLabelList"/>
    <dgm:cxn modelId="{A2BE5BD9-5FB5-4130-9D73-9648A675AF76}" type="presParOf" srcId="{FC6898C0-0C3B-4C9D-9D32-A141D170D495}" destId="{1F39607C-F2B9-4B45-9613-BDE8CB147E21}" srcOrd="1" destOrd="0" presId="urn:microsoft.com/office/officeart/2018/5/layout/IconCircleLabelList"/>
    <dgm:cxn modelId="{4C9B2972-8AB6-46C4-9F08-6A176074E556}" type="presParOf" srcId="{FC6898C0-0C3B-4C9D-9D32-A141D170D495}" destId="{266F5D82-6807-4042-9DE8-AFAF311C4EB2}" srcOrd="2" destOrd="0" presId="urn:microsoft.com/office/officeart/2018/5/layout/IconCircleLabelList"/>
    <dgm:cxn modelId="{09882176-F0C6-4869-ADF3-DAF48D6B6731}" type="presParOf" srcId="{FC6898C0-0C3B-4C9D-9D32-A141D170D495}" destId="{690085FC-73A9-4FD6-933D-7ED7578F5546}" srcOrd="3" destOrd="0" presId="urn:microsoft.com/office/officeart/2018/5/layout/IconCircleLabelList"/>
    <dgm:cxn modelId="{7FDB2963-C99A-41B1-B53D-317362573C34}" type="presParOf" srcId="{799AB3D2-077F-46DF-AE1F-F5109985EE09}" destId="{C3024002-1929-41BC-A4ED-A97407F83A34}" srcOrd="3" destOrd="0" presId="urn:microsoft.com/office/officeart/2018/5/layout/IconCircleLabelList"/>
    <dgm:cxn modelId="{E66232C3-35F7-4BD5-A522-BC667A8DD3FF}" type="presParOf" srcId="{799AB3D2-077F-46DF-AE1F-F5109985EE09}" destId="{FF6FE6F7-9842-4C60-AAB5-3A3196156EA9}" srcOrd="4" destOrd="0" presId="urn:microsoft.com/office/officeart/2018/5/layout/IconCircleLabelList"/>
    <dgm:cxn modelId="{8BFA4B29-B506-43C4-9109-1ED55DE587C5}" type="presParOf" srcId="{FF6FE6F7-9842-4C60-AAB5-3A3196156EA9}" destId="{F8516305-E247-4F59-8CB6-F906AAC97C61}" srcOrd="0" destOrd="0" presId="urn:microsoft.com/office/officeart/2018/5/layout/IconCircleLabelList"/>
    <dgm:cxn modelId="{FDA95A95-27D9-48FE-9ECB-0D311C1B1CD2}" type="presParOf" srcId="{FF6FE6F7-9842-4C60-AAB5-3A3196156EA9}" destId="{241CDAE4-D66D-4CF7-82F3-D1752DE752DF}" srcOrd="1" destOrd="0" presId="urn:microsoft.com/office/officeart/2018/5/layout/IconCircleLabelList"/>
    <dgm:cxn modelId="{B18D8883-A6BF-4B76-900C-CBE8DD3A77E9}" type="presParOf" srcId="{FF6FE6F7-9842-4C60-AAB5-3A3196156EA9}" destId="{40F1C2AE-5117-4B68-862A-F48E4F243B31}" srcOrd="2" destOrd="0" presId="urn:microsoft.com/office/officeart/2018/5/layout/IconCircleLabelList"/>
    <dgm:cxn modelId="{94F9DC6F-3F57-4D3A-B87A-879002ECE9EC}" type="presParOf" srcId="{FF6FE6F7-9842-4C60-AAB5-3A3196156EA9}" destId="{B877F2F8-5CCD-4714-A2CF-88FD12DDF93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B74C2-5BED-4696-8CF6-B7CFF8A6E11A}">
      <dsp:nvSpPr>
        <dsp:cNvPr id="0" name=""/>
        <dsp:cNvSpPr/>
      </dsp:nvSpPr>
      <dsp:spPr>
        <a:xfrm>
          <a:off x="518185" y="768902"/>
          <a:ext cx="1475437" cy="147543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D7B1C-9A50-42EF-A632-088CF168D0A9}">
      <dsp:nvSpPr>
        <dsp:cNvPr id="0" name=""/>
        <dsp:cNvSpPr/>
      </dsp:nvSpPr>
      <dsp:spPr>
        <a:xfrm>
          <a:off x="832623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82FD0-536A-40F1-B038-FAC52CEDEB5F}">
      <dsp:nvSpPr>
        <dsp:cNvPr id="0" name=""/>
        <dsp:cNvSpPr/>
      </dsp:nvSpPr>
      <dsp:spPr>
        <a:xfrm>
          <a:off x="46529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Municipal Projects</a:t>
          </a:r>
        </a:p>
      </dsp:txBody>
      <dsp:txXfrm>
        <a:off x="46529" y="2703902"/>
        <a:ext cx="2418750" cy="720000"/>
      </dsp:txXfrm>
    </dsp:sp>
    <dsp:sp modelId="{8DEDF894-2BE9-428B-A471-CC85F6301094}">
      <dsp:nvSpPr>
        <dsp:cNvPr id="0" name=""/>
        <dsp:cNvSpPr/>
      </dsp:nvSpPr>
      <dsp:spPr>
        <a:xfrm>
          <a:off x="3360216" y="768902"/>
          <a:ext cx="1475437" cy="14754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9607C-F2B9-4B45-9613-BDE8CB147E21}">
      <dsp:nvSpPr>
        <dsp:cNvPr id="0" name=""/>
        <dsp:cNvSpPr/>
      </dsp:nvSpPr>
      <dsp:spPr>
        <a:xfrm>
          <a:off x="3674654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085FC-73A9-4FD6-933D-7ED7578F5546}">
      <dsp:nvSpPr>
        <dsp:cNvPr id="0" name=""/>
        <dsp:cNvSpPr/>
      </dsp:nvSpPr>
      <dsp:spPr>
        <a:xfrm>
          <a:off x="2888560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Geothermal Microgrid</a:t>
          </a:r>
        </a:p>
      </dsp:txBody>
      <dsp:txXfrm>
        <a:off x="2888560" y="2703902"/>
        <a:ext cx="2418750" cy="720000"/>
      </dsp:txXfrm>
    </dsp:sp>
    <dsp:sp modelId="{F8516305-E247-4F59-8CB6-F906AAC97C61}">
      <dsp:nvSpPr>
        <dsp:cNvPr id="0" name=""/>
        <dsp:cNvSpPr/>
      </dsp:nvSpPr>
      <dsp:spPr>
        <a:xfrm>
          <a:off x="6202248" y="768902"/>
          <a:ext cx="1475437" cy="1475437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CDAE4-D66D-4CF7-82F3-D1752DE752DF}">
      <dsp:nvSpPr>
        <dsp:cNvPr id="0" name=""/>
        <dsp:cNvSpPr/>
      </dsp:nvSpPr>
      <dsp:spPr>
        <a:xfrm>
          <a:off x="6516685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7F2F8-5CCD-4714-A2CF-88FD12DDF930}">
      <dsp:nvSpPr>
        <dsp:cNvPr id="0" name=""/>
        <dsp:cNvSpPr/>
      </dsp:nvSpPr>
      <dsp:spPr>
        <a:xfrm>
          <a:off x="5730591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Small Business Program</a:t>
          </a:r>
        </a:p>
      </dsp:txBody>
      <dsp:txXfrm>
        <a:off x="5730591" y="2703902"/>
        <a:ext cx="241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1D52-2DE0-7344-AB3C-B1C5C6E3E646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E6348-D3D5-9F4D-8176-9A7A90A4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5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0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27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/>
          </a:p>
          <a:p>
            <a:pPr marL="171450" lvl="0" indent="-171450" fontAlgn="base">
              <a:buFont typeface="Arial"/>
              <a:buChar char="•"/>
            </a:pPr>
            <a:r>
              <a:rPr lang="en-US"/>
              <a:t>Provide funding for “barrier mitigation”—i.e., repairs and upgrades needed in order to implement energy efficiency </a:t>
            </a:r>
          </a:p>
          <a:p>
            <a:pPr marL="628650" lvl="1" indent="-171450" fontAlgn="base">
              <a:buFont typeface="Arial"/>
              <a:buChar char="•"/>
            </a:pPr>
            <a:r>
              <a:rPr lang="en-US"/>
              <a:t>Examples:   knob and tube testing or removal, asbestos or vermiculite removal, roof repairs and other necessary housing upgrades, and upgrading electrical panels. </a:t>
            </a:r>
            <a:endParaRPr lang="en-US" sz="2000"/>
          </a:p>
          <a:p>
            <a:pPr marL="171450" lvl="0" indent="-171450" fontAlgn="base">
              <a:buFont typeface="Arial"/>
              <a:buChar char="•"/>
            </a:pPr>
            <a:r>
              <a:rPr lang="en-US"/>
              <a:t>Utilize existing program infrastructures to deliver incentives for EE and barrier mitigation where possible</a:t>
            </a:r>
          </a:p>
          <a:p>
            <a:pPr marL="628650" lvl="1" indent="-171450" fontAlgn="base">
              <a:buFont typeface="Arial"/>
              <a:buChar char="•"/>
            </a:pPr>
            <a:r>
              <a:rPr lang="en-US"/>
              <a:t>Examples:  LEAN/Mass Save or DOER-funded programs</a:t>
            </a:r>
            <a:endParaRPr lang="en-US" sz="2000"/>
          </a:p>
          <a:p>
            <a:pPr marL="171450" lvl="0" indent="-171450" fontAlgn="base">
              <a:buFont typeface="Arial"/>
              <a:buChar char="•"/>
            </a:pPr>
            <a:r>
              <a:rPr lang="en-US"/>
              <a:t>Leverage existing LEAN/Mass Save incentives and provide additional incentives for energy efficiency (weatherization and electrification) where needed</a:t>
            </a:r>
            <a:endParaRPr lang="en-US" sz="2000"/>
          </a:p>
          <a:p>
            <a:pPr marL="628650" lvl="1" indent="-171450" fontAlgn="base">
              <a:buFont typeface="Arial"/>
              <a:buChar char="•"/>
            </a:pPr>
            <a:r>
              <a:rPr lang="en-US"/>
              <a:t>Examples:  additional incentives for certain weatherization strategies (e.g. spray foam insulation, advanced air sealing techniques) or electrification technologies (e.g., VRF technology, heat pumps in gas-heated homes) </a:t>
            </a:r>
            <a:endParaRPr lang="en-US" sz="18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3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2F5-DC89-430E-94FC-0129DFCB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BEC5E-7FA2-4B2C-A52A-1811B3846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A08DA-DDA1-4674-8DA0-752443FE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C915C-7870-4A74-B77A-F3A547BB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53B4-517A-4DB8-9F10-3B702435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1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59B9-B225-40C8-BF91-6F2CFBEB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BB8FC-76A8-4FCD-AA3A-C54FEDABD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A552F-2523-4B0F-AE2E-01FB22E5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02A08-582E-4B4C-87DA-01F98CCA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4A73-4159-451C-BB47-59BC140C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AC720-4356-48A4-9343-319785CA5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0D510-373F-4127-B2D1-9220DAA8C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5D91-D906-4BC8-9F07-EB675EE5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21721-84F1-4A4C-9313-3EB840A7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B1EEE-A656-4B60-B299-5FF99FF2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94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12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94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95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33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47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31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7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E538-3F09-4C3B-880F-BEE85892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93BC-D278-4039-ACA9-031942E63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542E-FD75-4927-B692-C0351DB8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4AC6-B860-4AD2-8F5C-08139E29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AE3AC-F2B1-4385-A0E0-A410B668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0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65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9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3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B1C6-FDC6-4E1E-A6EB-ADE31004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5911-FF49-446B-B988-A7479C5A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129D6-90BD-45E6-8288-58126EE8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E6B69-A064-40A6-B1C8-A8062CE2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55C4-DD93-4E26-94BF-497BC81C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1615-E32D-4C53-9EAA-81DABEF1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6235E-DB99-44B7-B49B-D699FE910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ABDF8-727D-4DB8-A370-43733DDC9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E8B55-41C5-4F11-93FF-33E0F455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C3D00-F097-4FBB-B5B1-67C3A483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9B61B-940D-4A07-B2B3-6000DCC6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93D2-15DA-482E-BFB4-B9DBD238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37D1-6B63-47C5-86C9-134F0FF69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4062-88C0-4A87-A28C-533770BB7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82982-25AD-46D7-911D-FC0305AB9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BA84D-2141-4854-BC20-538F2FBEA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9AE6B-F06C-4213-BB92-D7F75388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ADCC5-A9A0-460C-AF09-F3C0F175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72FE1-DBEA-4223-8965-F02420A1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5130-769C-46E4-8191-22E5C585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A7347-47E7-4EF5-B64B-08D85209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BE6D2-2BC1-4674-BC1D-563D2427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465E5-9829-41D1-861F-C948C06B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DDA83-BF32-4266-9164-675B6316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FB11E-96FC-4506-A702-24865D47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D88E2-FEA5-4CC4-B249-9B22EE8E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0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A54A-DB31-4385-BBB4-7D7D4C74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D1D1-4B33-49D1-8F8E-77C40444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CFC4C-8A34-45E4-843A-20048598B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CE31E-FA5A-4A80-86A9-AB4EE702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AA015-EE28-48B2-828B-594EDBC3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504BB-6018-4647-BF3E-64CA1289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39AD-19D7-4037-BBE1-9D048B2C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9C71F-A8DA-4D0E-BFD9-82D35985D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E8649-9C19-4C14-AB4B-D4D69976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264DC-61FC-4B65-9100-DFD27602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97F53-6CEC-4593-8DE1-9CD2EF3D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9122-FB51-4317-8D3E-0F175EB2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0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42E3C-8650-4A15-83F6-C146DCBD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1B4F-DAFD-47F4-B9C2-BB2D69B22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0776-3D01-43E4-B1F6-38148814C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6D7D0-4E65-4F99-AF1F-5DBA81F2E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80569-CAA4-42CB-97C2-D5371E1DC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forms/encuesta-a-propietarios-e-inquilinos-de-merrimack-valley-sobre-los-programas-de-eficiencia" TargetMode="External"/><Relationship Id="rId2" Type="http://schemas.openxmlformats.org/officeDocument/2006/relationships/hyperlink" Target="https://www.mass.gov/forms/survey-for-merrimack-valley-residents-and-landlords-on-columbia-gas-settlement-energ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ss.gov/info-details/merrimack-valley-clean-energy-energy-efficiency-progra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485B2-8E58-422D-9E62-688957F4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914400"/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Merrimack Valley Renewal Fund 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Update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__________________________</a:t>
            </a:r>
            <a:br>
              <a:rPr lang="en-US" sz="4400" dirty="0">
                <a:solidFill>
                  <a:srgbClr val="FFFFFF"/>
                </a:solidFill>
              </a:rPr>
            </a:b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November 1,2021</a:t>
            </a:r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E48B6A-1DF0-4EEB-B480-5C981F0927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78" t="26199" r="2111" b="39919"/>
          <a:stretch/>
        </p:blipFill>
        <p:spPr>
          <a:xfrm>
            <a:off x="1633968" y="4615280"/>
            <a:ext cx="2165872" cy="20525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FB7DE00-01B0-443B-8D02-A1BEAF4E8935}"/>
              </a:ext>
            </a:extLst>
          </p:cNvPr>
          <p:cNvSpPr/>
          <p:nvPr/>
        </p:nvSpPr>
        <p:spPr>
          <a:xfrm>
            <a:off x="3423920" y="6532880"/>
            <a:ext cx="83312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E3FC6D-908F-4607-BD6A-1549AB1015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556" t="44568" r="4554" b="37456"/>
          <a:stretch/>
        </p:blipFill>
        <p:spPr>
          <a:xfrm>
            <a:off x="4953365" y="5025755"/>
            <a:ext cx="2178955" cy="12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7DE62-1A6E-4415-AC8A-BA77B43A5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dirty="0">
                <a:solidFill>
                  <a:srgbClr val="FFFFFF"/>
                </a:solidFill>
              </a:rPr>
              <a:t>Initial Survey Results: 200+ Responses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55% Lawrence, 15% North Andover, 19% Andover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109 Owners (95 landlords) and 74 Renters</a:t>
            </a:r>
            <a:br>
              <a:rPr lang="en-US" sz="2000" dirty="0"/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7EE0-2DCD-4340-B189-871255746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2098392"/>
            <a:ext cx="8321722" cy="4245265"/>
          </a:xfrm>
        </p:spPr>
        <p:txBody>
          <a:bodyPr anchor="ctr">
            <a:normAutofit/>
          </a:bodyPr>
          <a:lstStyle/>
          <a:p>
            <a:r>
              <a:rPr lang="en-US" sz="2000" b="1" u="none" strike="noStrike">
                <a:effectLst/>
              </a:rPr>
              <a:t>Have you used Mass </a:t>
            </a:r>
            <a:r>
              <a:rPr lang="en-US" sz="2000" b="1"/>
              <a:t>Save</a:t>
            </a:r>
            <a:r>
              <a:rPr lang="en-US" sz="2000" b="1" u="none" strike="noStrike">
                <a:effectLst/>
              </a:rPr>
              <a:t> to improve your property’s energy efficiency?</a:t>
            </a:r>
          </a:p>
          <a:p>
            <a:endParaRPr lang="en-US" sz="2000" b="1" u="none" strike="noStrike" dirty="0">
              <a:effectLst/>
            </a:endParaRPr>
          </a:p>
          <a:p>
            <a:pPr marL="0" indent="0">
              <a:buNone/>
            </a:pPr>
            <a:endParaRPr lang="en-US" sz="2000" b="1" u="none" strike="noStrike" dirty="0">
              <a:effectLst/>
            </a:endParaRPr>
          </a:p>
          <a:p>
            <a:r>
              <a:rPr lang="en-US" sz="2000" b="1" u="none" strike="noStrike" dirty="0">
                <a:effectLst/>
              </a:rPr>
              <a:t>If you answered no on the </a:t>
            </a:r>
            <a:r>
              <a:rPr lang="en-US" sz="2400" b="1" u="none" strike="noStrike" dirty="0">
                <a:effectLst/>
              </a:rPr>
              <a:t>previous</a:t>
            </a:r>
            <a:r>
              <a:rPr lang="en-US" sz="2000" b="1" u="none" strike="noStrike" dirty="0">
                <a:effectLst/>
              </a:rPr>
              <a:t> question, please answer why:</a:t>
            </a:r>
            <a:endParaRPr lang="en-US" sz="2000" b="1" dirty="0"/>
          </a:p>
          <a:p>
            <a:endParaRPr lang="en-US" sz="2000" b="1" u="none" strike="noStrike" dirty="0">
              <a:effectLst/>
            </a:endParaRPr>
          </a:p>
          <a:p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u="none" strike="noStrike" dirty="0">
                <a:effectLst/>
              </a:rPr>
              <a:t>If you answered that your property needed upgrades on the previous question, please check the type of upgrade(s) that was needed.   </a:t>
            </a:r>
            <a:endParaRPr lang="en-US" sz="2000" b="1" dirty="0"/>
          </a:p>
          <a:p>
            <a:endParaRPr lang="en-US" sz="2000" dirty="0"/>
          </a:p>
          <a:p>
            <a:endParaRPr lang="en-US" sz="18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AE85918-2C4B-4D91-83AC-803241515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44642"/>
              </p:ext>
            </p:extLst>
          </p:nvPr>
        </p:nvGraphicFramePr>
        <p:xfrm>
          <a:off x="2169366" y="2616525"/>
          <a:ext cx="46720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007">
                  <a:extLst>
                    <a:ext uri="{9D8B030D-6E8A-4147-A177-3AD203B41FA5}">
                      <a16:colId xmlns:a16="http://schemas.microsoft.com/office/drawing/2014/main" val="2227626279"/>
                    </a:ext>
                  </a:extLst>
                </a:gridCol>
                <a:gridCol w="2336007">
                  <a:extLst>
                    <a:ext uri="{9D8B030D-6E8A-4147-A177-3AD203B41FA5}">
                      <a16:colId xmlns:a16="http://schemas.microsoft.com/office/drawing/2014/main" val="3521305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92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693549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D961251-15FA-4B3D-997B-484B0559A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117805"/>
              </p:ext>
            </p:extLst>
          </p:nvPr>
        </p:nvGraphicFramePr>
        <p:xfrm>
          <a:off x="477766" y="3834400"/>
          <a:ext cx="7933215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43">
                  <a:extLst>
                    <a:ext uri="{9D8B030D-6E8A-4147-A177-3AD203B41FA5}">
                      <a16:colId xmlns:a16="http://schemas.microsoft.com/office/drawing/2014/main" val="599785555"/>
                    </a:ext>
                  </a:extLst>
                </a:gridCol>
                <a:gridCol w="1586643">
                  <a:extLst>
                    <a:ext uri="{9D8B030D-6E8A-4147-A177-3AD203B41FA5}">
                      <a16:colId xmlns:a16="http://schemas.microsoft.com/office/drawing/2014/main" val="967592312"/>
                    </a:ext>
                  </a:extLst>
                </a:gridCol>
                <a:gridCol w="1586643">
                  <a:extLst>
                    <a:ext uri="{9D8B030D-6E8A-4147-A177-3AD203B41FA5}">
                      <a16:colId xmlns:a16="http://schemas.microsoft.com/office/drawing/2014/main" val="1997731725"/>
                    </a:ext>
                  </a:extLst>
                </a:gridCol>
                <a:gridCol w="1586643">
                  <a:extLst>
                    <a:ext uri="{9D8B030D-6E8A-4147-A177-3AD203B41FA5}">
                      <a16:colId xmlns:a16="http://schemas.microsoft.com/office/drawing/2014/main" val="509866853"/>
                    </a:ext>
                  </a:extLst>
                </a:gridCol>
                <a:gridCol w="1586643">
                  <a:extLst>
                    <a:ext uri="{9D8B030D-6E8A-4147-A177-3AD203B41FA5}">
                      <a16:colId xmlns:a16="http://schemas.microsoft.com/office/drawing/2014/main" val="2631262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Aware of </a:t>
                      </a:r>
                      <a:r>
                        <a:rPr lang="en-US" dirty="0" err="1"/>
                        <a:t>MassSave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Difficult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MassSave</a:t>
                      </a:r>
                      <a:r>
                        <a:rPr lang="en-US" dirty="0"/>
                        <a:t> inventive not high 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Improvements benefit tenants not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Property needs upgrades before EE measures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66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338948"/>
                  </a:ext>
                </a:extLst>
              </a:tr>
            </a:tbl>
          </a:graphicData>
        </a:graphic>
      </p:graphicFrame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5C4E7411-13FE-4D60-B9FF-75A63D209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59495"/>
              </p:ext>
            </p:extLst>
          </p:nvPr>
        </p:nvGraphicFramePr>
        <p:xfrm>
          <a:off x="477766" y="5678627"/>
          <a:ext cx="7933212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316">
                  <a:extLst>
                    <a:ext uri="{9D8B030D-6E8A-4147-A177-3AD203B41FA5}">
                      <a16:colId xmlns:a16="http://schemas.microsoft.com/office/drawing/2014/main" val="2551466699"/>
                    </a:ext>
                  </a:extLst>
                </a:gridCol>
                <a:gridCol w="1133316">
                  <a:extLst>
                    <a:ext uri="{9D8B030D-6E8A-4147-A177-3AD203B41FA5}">
                      <a16:colId xmlns:a16="http://schemas.microsoft.com/office/drawing/2014/main" val="2623560927"/>
                    </a:ext>
                  </a:extLst>
                </a:gridCol>
                <a:gridCol w="1133316">
                  <a:extLst>
                    <a:ext uri="{9D8B030D-6E8A-4147-A177-3AD203B41FA5}">
                      <a16:colId xmlns:a16="http://schemas.microsoft.com/office/drawing/2014/main" val="2432522708"/>
                    </a:ext>
                  </a:extLst>
                </a:gridCol>
                <a:gridCol w="1133316">
                  <a:extLst>
                    <a:ext uri="{9D8B030D-6E8A-4147-A177-3AD203B41FA5}">
                      <a16:colId xmlns:a16="http://schemas.microsoft.com/office/drawing/2014/main" val="413165598"/>
                    </a:ext>
                  </a:extLst>
                </a:gridCol>
                <a:gridCol w="1133316">
                  <a:extLst>
                    <a:ext uri="{9D8B030D-6E8A-4147-A177-3AD203B41FA5}">
                      <a16:colId xmlns:a16="http://schemas.microsoft.com/office/drawing/2014/main" val="3382341220"/>
                    </a:ext>
                  </a:extLst>
                </a:gridCol>
                <a:gridCol w="1133316">
                  <a:extLst>
                    <a:ext uri="{9D8B030D-6E8A-4147-A177-3AD203B41FA5}">
                      <a16:colId xmlns:a16="http://schemas.microsoft.com/office/drawing/2014/main" val="1941660555"/>
                    </a:ext>
                  </a:extLst>
                </a:gridCol>
                <a:gridCol w="1133316">
                  <a:extLst>
                    <a:ext uri="{9D8B030D-6E8A-4147-A177-3AD203B41FA5}">
                      <a16:colId xmlns:a16="http://schemas.microsoft.com/office/drawing/2014/main" val="3997333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 knob &amp; tube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Asbestos removal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Vermiculite removal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Roof 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Electrical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Building Code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35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54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46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46065"/>
            <a:ext cx="9144000" cy="552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96F65-8FE7-064A-A791-A32BC642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1339850"/>
            <a:ext cx="8408194" cy="558627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1875" dirty="0">
                <a:solidFill>
                  <a:schemeClr val="bg1"/>
                </a:solidFill>
              </a:rPr>
              <a:t>Program Outreach and Support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22E370-8DE4-4215-85F1-2B2AC99A6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021610"/>
            <a:ext cx="7975600" cy="471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5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1" y="1727200"/>
            <a:ext cx="8799484" cy="495808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July 2, 2020—Settlement agreement reached as parent company NiSource sells Columbia Gas of MA assets to Eversource </a:t>
            </a:r>
          </a:p>
          <a:p>
            <a:pPr lvl="1"/>
            <a:r>
              <a:rPr lang="en-US" sz="2400" dirty="0"/>
              <a:t>$56 million Energy Relief Fund settled pending investigations</a:t>
            </a:r>
          </a:p>
          <a:p>
            <a:pPr lvl="2"/>
            <a:r>
              <a:rPr lang="en-US" sz="2400" dirty="0"/>
              <a:t>Arrearage Forgiveness Fund: $15.2 million  </a:t>
            </a:r>
          </a:p>
          <a:p>
            <a:pPr lvl="2"/>
            <a:r>
              <a:rPr lang="en-US" sz="2400" dirty="0"/>
              <a:t>Merrimack Valley Renewal Fund: $41 million </a:t>
            </a:r>
          </a:p>
          <a:p>
            <a:r>
              <a:rPr lang="en-US" sz="2400" dirty="0"/>
              <a:t>October 7, 2020 – DPU approved Settlement Agreement</a:t>
            </a:r>
          </a:p>
          <a:p>
            <a:r>
              <a:rPr lang="en-US" sz="2400" dirty="0"/>
              <a:t>October 23, 2020 – AGO and DOER filed Memorandum of Understanding at the DPU</a:t>
            </a:r>
          </a:p>
          <a:p>
            <a:pPr lvl="1"/>
            <a:r>
              <a:rPr lang="en-US" sz="2400" dirty="0"/>
              <a:t>Established MVRF Advisory Committee</a:t>
            </a:r>
          </a:p>
          <a:p>
            <a:pPr lvl="1"/>
            <a:r>
              <a:rPr lang="en-US" sz="2400" dirty="0"/>
              <a:t>Sets out working relationship between the AGO and DOER </a:t>
            </a:r>
          </a:p>
          <a:p>
            <a:pPr lvl="1"/>
            <a:r>
              <a:rPr lang="en-US" sz="2400" dirty="0"/>
              <a:t>Provides additional details on program goals and spending categories  </a:t>
            </a:r>
          </a:p>
        </p:txBody>
      </p:sp>
    </p:spTree>
    <p:extLst>
      <p:ext uri="{BB962C8B-B14F-4D97-AF65-F5344CB8AC3E}">
        <p14:creationId xmlns:p14="http://schemas.microsoft.com/office/powerpoint/2010/main" val="215761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58E6B8-18D8-4B80-A11F-D093BA40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MVRF Advisory Committee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058518C-040C-4895-9DF5-A232B96C60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549422"/>
              </p:ext>
            </p:extLst>
          </p:nvPr>
        </p:nvGraphicFramePr>
        <p:xfrm>
          <a:off x="3376821" y="655949"/>
          <a:ext cx="5419311" cy="554610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296077">
                  <a:extLst>
                    <a:ext uri="{9D8B030D-6E8A-4147-A177-3AD203B41FA5}">
                      <a16:colId xmlns:a16="http://schemas.microsoft.com/office/drawing/2014/main" val="3459434997"/>
                    </a:ext>
                  </a:extLst>
                </a:gridCol>
                <a:gridCol w="2123234">
                  <a:extLst>
                    <a:ext uri="{9D8B030D-6E8A-4147-A177-3AD203B41FA5}">
                      <a16:colId xmlns:a16="http://schemas.microsoft.com/office/drawing/2014/main" val="2920972438"/>
                    </a:ext>
                  </a:extLst>
                </a:gridCol>
              </a:tblGrid>
              <a:tr h="518148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MOU Category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Name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260735"/>
                  </a:ext>
                </a:extLst>
              </a:tr>
              <a:tr h="64608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City of Lawrence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Mayor Kendrys Vasquez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580504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Town of Andover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Patrick Lawlor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859589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Town of North Andover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Melissa Rodrigues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726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LEAN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Evelyn Friedman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135099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Building Owner/Property Manager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Evan Silverio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917745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Energy Efficiency Contractor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Abel Vargas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483655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Community Organization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Susan </a:t>
                      </a:r>
                      <a:r>
                        <a:rPr lang="en-U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Almono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720311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Community Organization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Tennis Lilly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933840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Community Organization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TBD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201632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DOER Commissioner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Patrick Woodcock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579842"/>
                  </a:ext>
                </a:extLst>
              </a:tr>
              <a:tr h="43818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AGO Energy and Telecom Chief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Nathan Forster</a:t>
                      </a:r>
                    </a:p>
                  </a:txBody>
                  <a:tcPr marL="191907" marR="143930" marT="95953" marB="9595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341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08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Merrimack Valley Renewal Fund: $41 million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970136"/>
              </p:ext>
            </p:extLst>
          </p:nvPr>
        </p:nvGraphicFramePr>
        <p:xfrm>
          <a:off x="3376821" y="606404"/>
          <a:ext cx="5419312" cy="56451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82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8162">
                <a:tc>
                  <a:txBody>
                    <a:bodyPr/>
                    <a:lstStyle/>
                    <a:p>
                      <a:r>
                        <a:rPr lang="en-US" sz="1800" dirty="0"/>
                        <a:t>Program</a:t>
                      </a:r>
                    </a:p>
                  </a:txBody>
                  <a:tcPr marL="97141" marR="97141" marT="48570" marB="485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Funding Allocation</a:t>
                      </a:r>
                    </a:p>
                  </a:txBody>
                  <a:tcPr marL="97141" marR="97141" marT="48570" marB="485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71">
                <a:tc>
                  <a:txBody>
                    <a:bodyPr/>
                    <a:lstStyle/>
                    <a:p>
                      <a:r>
                        <a:rPr lang="en-US" sz="1700"/>
                        <a:t>Municipal Clean or Efficient</a:t>
                      </a:r>
                      <a:r>
                        <a:rPr lang="en-US" sz="1700" baseline="0"/>
                        <a:t> Energy</a:t>
                      </a:r>
                      <a:endParaRPr lang="en-US" sz="1700"/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$6.0 million</a:t>
                      </a:r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671">
                <a:tc>
                  <a:txBody>
                    <a:bodyPr/>
                    <a:lstStyle/>
                    <a:p>
                      <a:r>
                        <a:rPr lang="en-US" sz="1700"/>
                        <a:t>Geothermal Microgrid Project</a:t>
                      </a:r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$4.0 million</a:t>
                      </a:r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1840">
                <a:tc>
                  <a:txBody>
                    <a:bodyPr/>
                    <a:lstStyle/>
                    <a:p>
                      <a:r>
                        <a:rPr lang="en-US" sz="1700" kern="1200">
                          <a:effectLst/>
                        </a:rPr>
                        <a:t>Removing Energy Efficiency Barriers and Increased Access to Efficient and Clean Energy for Low and Moderate Income Residential and Multi-Unit Housing</a:t>
                      </a:r>
                      <a:r>
                        <a:rPr lang="en-US" sz="1700">
                          <a:effectLst/>
                        </a:rPr>
                        <a:t> </a:t>
                      </a:r>
                      <a:endParaRPr lang="en-US" sz="1700"/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$21.0 million</a:t>
                      </a:r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963">
                <a:tc>
                  <a:txBody>
                    <a:bodyPr/>
                    <a:lstStyle/>
                    <a:p>
                      <a:r>
                        <a:rPr lang="en-US" sz="1700" kern="1200">
                          <a:effectLst/>
                        </a:rPr>
                        <a:t>Energy Efficiency and Heat Pumps for Market Rate Residential Housing</a:t>
                      </a:r>
                      <a:r>
                        <a:rPr lang="en-US" sz="1700">
                          <a:effectLst/>
                        </a:rPr>
                        <a:t> </a:t>
                      </a:r>
                      <a:endParaRPr lang="en-US" sz="1700"/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$3.5 million</a:t>
                      </a:r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963">
                <a:tc>
                  <a:txBody>
                    <a:bodyPr/>
                    <a:lstStyle/>
                    <a:p>
                      <a:r>
                        <a:rPr lang="en-US" sz="1700" kern="1200">
                          <a:effectLst/>
                        </a:rPr>
                        <a:t>Public Affordable Housing Energy Efficiency</a:t>
                      </a:r>
                      <a:r>
                        <a:rPr lang="en-US" sz="1700">
                          <a:effectLst/>
                        </a:rPr>
                        <a:t> </a:t>
                      </a:r>
                      <a:endParaRPr lang="en-US" sz="1700"/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$3.0 million</a:t>
                      </a:r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963">
                <a:tc>
                  <a:txBody>
                    <a:bodyPr/>
                    <a:lstStyle/>
                    <a:p>
                      <a:r>
                        <a:rPr lang="en-US" sz="1700" kern="1200">
                          <a:effectLst/>
                        </a:rPr>
                        <a:t>Private Affordable Housing Energy Efficiency</a:t>
                      </a:r>
                      <a:r>
                        <a:rPr lang="en-US" sz="1700">
                          <a:effectLst/>
                        </a:rPr>
                        <a:t> </a:t>
                      </a:r>
                      <a:endParaRPr lang="en-US" sz="1700"/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$1.5 million</a:t>
                      </a:r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7963">
                <a:tc>
                  <a:txBody>
                    <a:bodyPr/>
                    <a:lstStyle/>
                    <a:p>
                      <a:r>
                        <a:rPr lang="en-US" sz="1700" kern="1200">
                          <a:effectLst/>
                        </a:rPr>
                        <a:t>Small Business Energy Efficiency and Heat Pumps</a:t>
                      </a:r>
                      <a:r>
                        <a:rPr lang="en-US" sz="1700">
                          <a:effectLst/>
                        </a:rPr>
                        <a:t> </a:t>
                      </a:r>
                      <a:endParaRPr lang="en-US" sz="1700"/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$2 million</a:t>
                      </a:r>
                    </a:p>
                  </a:txBody>
                  <a:tcPr marL="97141" marR="97141" marT="48570" marB="485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15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7DE62-1A6E-4415-AC8A-BA77B43A5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Overall Program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7EE0-2DCD-4340-B189-871255746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1938816"/>
            <a:ext cx="8321722" cy="460940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Clean energy and energy efficiency to benefit residents and businesses  in the City of Lawrence, the Town of Andover, and the Town of North Andover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Reduce energy usage, costs and greenhouse gas emissions while improving resiliency</a:t>
            </a:r>
          </a:p>
          <a:p>
            <a:r>
              <a:rPr lang="en-US" sz="2000" dirty="0"/>
              <a:t>Maximize benefits for low- and moderate-income customers by improving housing stock through barrier mitigation to enable energy efficiency and electrification, leveraging existing funding available through Mass Save® and other statewide programs</a:t>
            </a:r>
          </a:p>
          <a:p>
            <a:r>
              <a:rPr lang="en-US" sz="2000" dirty="0"/>
              <a:t>Barrier mitigation may include: roof repairs, electrical upgrades, knob and tube remediation, and asbestos removal</a:t>
            </a:r>
          </a:p>
          <a:p>
            <a:r>
              <a:rPr lang="en-US" sz="2000" dirty="0"/>
              <a:t>Design programs with the communities </a:t>
            </a:r>
          </a:p>
          <a:p>
            <a:r>
              <a:rPr lang="en-US" sz="2000" dirty="0"/>
              <a:t>Invest in community organization and community-driven program outreach</a:t>
            </a:r>
          </a:p>
          <a:p>
            <a:r>
              <a:rPr lang="en-US" sz="2000" dirty="0"/>
              <a:t>Invest in local workforce development to maximize local benefits</a:t>
            </a:r>
          </a:p>
          <a:p>
            <a:endParaRPr lang="en-US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366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 LMI  Program: Overview of </a:t>
            </a:r>
            <a:r>
              <a:rPr lang="en-US" sz="3500">
                <a:solidFill>
                  <a:srgbClr val="FFFFFF"/>
                </a:solidFill>
              </a:rPr>
              <a:t>Preliminary 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Design Elements</a:t>
            </a:r>
            <a:endParaRPr lang="en-US" sz="35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601" y="247102"/>
            <a:ext cx="4535377" cy="6367058"/>
          </a:xfrm>
        </p:spPr>
        <p:txBody>
          <a:bodyPr anchor="ctr">
            <a:normAutofit/>
          </a:bodyPr>
          <a:lstStyle/>
          <a:p>
            <a:r>
              <a:rPr lang="en-US" sz="2400">
                <a:cs typeface="Calibri"/>
              </a:rPr>
              <a:t>Outreach </a:t>
            </a:r>
            <a:endParaRPr lang="en-US"/>
          </a:p>
          <a:p>
            <a:r>
              <a:rPr lang="en-US" sz="2400" dirty="0">
                <a:cs typeface="Calibri"/>
              </a:rPr>
              <a:t>Program assistance/project management</a:t>
            </a:r>
          </a:p>
          <a:p>
            <a:r>
              <a:rPr lang="en-US" sz="2400" dirty="0">
                <a:cs typeface="Calibri"/>
              </a:rPr>
              <a:t>End-to-end program support in Spanish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>
                <a:cs typeface="Calibri"/>
              </a:rPr>
              <a:t>Funding for barrier mitigation to enable energy efficiency</a:t>
            </a:r>
          </a:p>
          <a:p>
            <a:r>
              <a:rPr lang="en-US" sz="2400" dirty="0">
                <a:cs typeface="Calibri"/>
              </a:rPr>
              <a:t>Incentives to supplement or "go </a:t>
            </a:r>
            <a:r>
              <a:rPr lang="en-US" sz="2400">
                <a:cs typeface="Calibri"/>
              </a:rPr>
              <a:t>beyond" Mass Save</a:t>
            </a:r>
          </a:p>
          <a:p>
            <a:r>
              <a:rPr lang="en-US" sz="2400" dirty="0">
                <a:cs typeface="Calibri"/>
              </a:rPr>
              <a:t>Local contractors</a:t>
            </a:r>
          </a:p>
          <a:p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06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ADF08-9455-47E5-893A-67450BF8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" y="-433765"/>
            <a:ext cx="8707120" cy="1642969"/>
          </a:xfrm>
        </p:spPr>
        <p:txBody>
          <a:bodyPr anchor="b">
            <a:normAutofit/>
          </a:bodyPr>
          <a:lstStyle/>
          <a:p>
            <a:r>
              <a:rPr lang="en-US" sz="3500" b="1" dirty="0"/>
              <a:t>Program Update: Building Excellence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FBD96-B830-4841-B5EF-BD0D7E31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16" y="1456402"/>
            <a:ext cx="8510144" cy="4670078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$5 million Grant funding for relatively large projects that:</a:t>
            </a:r>
            <a:endParaRPr lang="en-US" sz="2400" dirty="0">
              <a:cs typeface="Calibri"/>
            </a:endParaRPr>
          </a:p>
          <a:p>
            <a:pPr lvl="1"/>
            <a:r>
              <a:rPr lang="en-US" sz="2400"/>
              <a:t>Include energy efficiency, electrification, and/or clean energy</a:t>
            </a:r>
          </a:p>
          <a:p>
            <a:pPr lvl="1"/>
            <a:r>
              <a:rPr lang="en-US" sz="2400" dirty="0"/>
              <a:t>Demonstrate long-term commitment to providing affordable housing, 3 year</a:t>
            </a:r>
            <a:r>
              <a:rPr lang="en-US" sz="2400"/>
              <a:t> rent stabilization</a:t>
            </a:r>
            <a:endParaRPr lang="en-US" sz="2400">
              <a:cs typeface="Calibri"/>
            </a:endParaRPr>
          </a:p>
          <a:p>
            <a:pPr lvl="1"/>
            <a:r>
              <a:rPr lang="en-US" sz="2400" dirty="0"/>
              <a:t>Provide local workforce development opportunities</a:t>
            </a:r>
          </a:p>
          <a:p>
            <a:pPr lvl="1"/>
            <a:r>
              <a:rPr lang="en-US" sz="2400" dirty="0"/>
              <a:t>Go “above &amp; beyond” or leverage available Mass Save or other energy program incentives</a:t>
            </a:r>
          </a:p>
          <a:p>
            <a:pPr lvl="1"/>
            <a:r>
              <a:rPr lang="en-US" sz="2400" dirty="0"/>
              <a:t>Targets large projects – requires work on more than 6 units</a:t>
            </a:r>
          </a:p>
          <a:p>
            <a:pPr lvl="1"/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en-US" sz="2700">
                <a:cs typeface="Calibri"/>
              </a:rPr>
              <a:t>Funding provided for </a:t>
            </a:r>
            <a:r>
              <a:rPr lang="en-US" sz="2700">
                <a:ea typeface="+mn-lt"/>
                <a:cs typeface="+mn-lt"/>
              </a:rPr>
              <a:t>energy efficiency, electrification, and/or clean energy, plus barrier mitigation to enable</a:t>
            </a:r>
            <a:endParaRPr lang="en-US" sz="2700">
              <a:cs typeface="Calibri" panose="020F0502020204030204"/>
            </a:endParaRPr>
          </a:p>
          <a:p>
            <a:pPr lvl="1"/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Rolling Application due dates – quarterly</a:t>
            </a:r>
          </a:p>
          <a:p>
            <a:pPr marL="342900" lvl="1" indent="0">
              <a:buNone/>
            </a:pPr>
            <a:endParaRPr lang="en-US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8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ADF08-9455-47E5-893A-67450BF8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</a:rPr>
              <a:t>Other Program Updates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ACD96F-E988-4DC5-A747-5EE8AABDA3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041920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784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7DE62-1A6E-4415-AC8A-BA77B43A5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Outreach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7EE0-2DCD-4340-B189-871255746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2302957"/>
            <a:ext cx="8321722" cy="424526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Fall 2020 Community meetings</a:t>
            </a:r>
          </a:p>
          <a:p>
            <a:r>
              <a:rPr lang="en-US" sz="2000" dirty="0"/>
              <a:t>Municipal meetings</a:t>
            </a:r>
          </a:p>
          <a:p>
            <a:r>
              <a:rPr lang="en-US" sz="2000" dirty="0"/>
              <a:t>Advisory Committee meetings – monthly</a:t>
            </a:r>
          </a:p>
          <a:p>
            <a:r>
              <a:rPr lang="en-US" sz="2000" dirty="0"/>
              <a:t>Initial Residential and Business Survey</a:t>
            </a:r>
          </a:p>
          <a:p>
            <a:pPr lvl="1"/>
            <a:r>
              <a:rPr lang="en-US" sz="1700" dirty="0">
                <a:hlinkClick r:id="rId2"/>
              </a:rPr>
              <a:t>https://www.mass.gov/forms/survey-for-merrimack-valley-residents-and-landlords-on-columbia-gas-settlement-energy</a:t>
            </a:r>
            <a:r>
              <a:rPr lang="en-US" sz="1700" dirty="0"/>
              <a:t> </a:t>
            </a:r>
          </a:p>
          <a:p>
            <a:pPr lvl="1"/>
            <a:r>
              <a:rPr lang="en-US" sz="1700" dirty="0">
                <a:hlinkClick r:id="rId3"/>
              </a:rPr>
              <a:t>https://www.mass.gov/forms/encuesta-a-propietarios-e-inquilinos-de-merrimack-valley-sobre-los-programas-de-eficiencia</a:t>
            </a:r>
            <a:r>
              <a:rPr lang="en-US" sz="1700" dirty="0"/>
              <a:t> </a:t>
            </a:r>
          </a:p>
          <a:p>
            <a:r>
              <a:rPr lang="en-US" sz="2000" dirty="0"/>
              <a:t>Revised, simplified survey – November 2021</a:t>
            </a:r>
          </a:p>
          <a:p>
            <a:r>
              <a:rPr lang="en-US" sz="2000" dirty="0"/>
              <a:t>DOER website: </a:t>
            </a:r>
            <a:r>
              <a:rPr lang="en-US" sz="2000" dirty="0">
                <a:hlinkClick r:id="rId4"/>
              </a:rPr>
              <a:t>https://www.mass.gov/info-details/merrimack-valley-clean-energy-energy-efficiency-programs</a:t>
            </a:r>
            <a:r>
              <a:rPr lang="en-US" sz="2000" dirty="0"/>
              <a:t> </a:t>
            </a:r>
          </a:p>
          <a:p>
            <a:r>
              <a:rPr lang="en-US" sz="2000" dirty="0"/>
              <a:t>DOER staff position</a:t>
            </a:r>
          </a:p>
          <a:p>
            <a:endParaRPr lang="en-US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811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5B1B55FDC6F46992CBD8D384DCF63" ma:contentTypeVersion="12" ma:contentTypeDescription="Create a new document." ma:contentTypeScope="" ma:versionID="7200a18501a48d4b3ca9762442a64a33">
  <xsd:schema xmlns:xsd="http://www.w3.org/2001/XMLSchema" xmlns:xs="http://www.w3.org/2001/XMLSchema" xmlns:p="http://schemas.microsoft.com/office/2006/metadata/properties" xmlns:ns2="79499340-b9cf-4458-9368-33036c1b4dc9" xmlns:ns3="a2187807-d16b-4f26-8c23-1ecdc31f3e2b" targetNamespace="http://schemas.microsoft.com/office/2006/metadata/properties" ma:root="true" ma:fieldsID="e59dc42558bb91799c2fb9ac8203b5e9" ns2:_="" ns3:_="">
    <xsd:import namespace="79499340-b9cf-4458-9368-33036c1b4dc9"/>
    <xsd:import namespace="a2187807-d16b-4f26-8c23-1ecdc31f3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SubmittedtoDatabase_x003f_" minOccurs="0"/>
                <xsd:element ref="ns2:SubmittedtoDataba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99340-b9cf-4458-9368-33036c1b4d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SubmittedtoDatabase_x003f_" ma:index="18" nillable="true" ma:displayName="Submitted to Database?" ma:default="1" ma:format="Dropdown" ma:internalName="SubmittedtoDatabase_x003f_">
      <xsd:simpleType>
        <xsd:restriction base="dms:Boolean"/>
      </xsd:simpleType>
    </xsd:element>
    <xsd:element name="SubmittedtoDatabase" ma:index="19" nillable="true" ma:displayName="Submitted to Database" ma:default="1" ma:format="Dropdown" ma:internalName="SubmittedtoDataba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87807-d16b-4f26-8c23-1ecdc31f3e2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mittedtoDatabase_x003f_ xmlns="79499340-b9cf-4458-9368-33036c1b4dc9">true</SubmittedtoDatabase_x003f_>
    <SubmittedtoDatabase xmlns="79499340-b9cf-4458-9368-33036c1b4dc9">true</SubmittedtoDatabase>
    <SharedWithUsers xmlns="a2187807-d16b-4f26-8c23-1ecdc31f3e2b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8E2D09F-7715-476A-90FF-D86B18F389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D8299F-1454-4057-92BF-FFFAB724ED37}"/>
</file>

<file path=customXml/itemProps3.xml><?xml version="1.0" encoding="utf-8"?>
<ds:datastoreItem xmlns:ds="http://schemas.openxmlformats.org/officeDocument/2006/customXml" ds:itemID="{16E1245D-7931-4377-A3EF-05DAF05E607B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7dc7d291-6b73-4a4c-bd31-e628dca7e683"/>
    <ds:schemaRef ds:uri="b495986e-e4dc-4f6f-9bf5-56635400573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16464</TotalTime>
  <Words>857</Words>
  <Application>Microsoft Office PowerPoint</Application>
  <PresentationFormat>On-screen Show (4:3)</PresentationFormat>
  <Paragraphs>146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 Merrimack Valley Renewal Fund  Update __________________________  November 1,2021</vt:lpstr>
      <vt:lpstr>Background</vt:lpstr>
      <vt:lpstr>MVRF Advisory Committee</vt:lpstr>
      <vt:lpstr>Merrimack Valley Renewal Fund: $41 million</vt:lpstr>
      <vt:lpstr>Overall Program Goals</vt:lpstr>
      <vt:lpstr> LMI  Program: Overview of Preliminary  Design Elements</vt:lpstr>
      <vt:lpstr>Program Update: Building Excellence Program</vt:lpstr>
      <vt:lpstr>Other Program Updates</vt:lpstr>
      <vt:lpstr>Outreach Efforts</vt:lpstr>
      <vt:lpstr>Initial Survey Results: 200+ Responses 55% Lawrence, 15% North Andover, 19% Andover 109 Owners (95 landlords) and 74 Renters </vt:lpstr>
      <vt:lpstr>Program Outreach and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McCarey, Maggie (ENE)</dc:creator>
  <cp:lastModifiedBy>Mahony, Elizabeth (AGO)</cp:lastModifiedBy>
  <cp:revision>333</cp:revision>
  <dcterms:created xsi:type="dcterms:W3CDTF">2021-05-11T13:18:14Z</dcterms:created>
  <dcterms:modified xsi:type="dcterms:W3CDTF">2021-11-01T01:08:53Z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0x010100CCE5B1B55FDC6F46992CBD8D384DCF63</vt:lpwstr>
  </property>
  <property fmtid="{D5CDD505-2E9C-101B-9397-08002B2CF9AE}" pid="3" name="Order">
    <vt:r8>910400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