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Layouts/slideLayout4.xml" ContentType="application/vnd.openxmlformats-officedocument.presentationml.slideLayout+xml"/>
  <Override PartName="/ppt/notesSlides/notesSlide6.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4.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2" r:id="rId4"/>
  </p:sldMasterIdLst>
  <p:notesMasterIdLst>
    <p:notesMasterId r:id="rId15"/>
  </p:notesMasterIdLst>
  <p:sldIdLst>
    <p:sldId id="291" r:id="rId5"/>
    <p:sldId id="275" r:id="rId6"/>
    <p:sldId id="332" r:id="rId7"/>
    <p:sldId id="269" r:id="rId8"/>
    <p:sldId id="336" r:id="rId9"/>
    <p:sldId id="338" r:id="rId10"/>
    <p:sldId id="337" r:id="rId11"/>
    <p:sldId id="335" r:id="rId12"/>
    <p:sldId id="292" r:id="rId13"/>
    <p:sldId id="33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hony, Elizabeth (AGO)" initials="ME(" lastIdx="3" clrIdx="0"/>
  <p:cmAuthor id="2" name="Whiteman, Alissa (ENE)" initials="W(" lastIdx="28" clrIdx="1">
    <p:extLst>
      <p:ext uri="{19B8F6BF-5375-455C-9EA6-DF929625EA0E}">
        <p15:presenceInfo xmlns:p15="http://schemas.microsoft.com/office/powerpoint/2012/main" userId="S::alissa.whiteman@mass.gov::a92b1887-2094-4e72-abb5-32ef2f178d3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6B3B41-63F2-0153-EE1E-1D350D29B715}" v="237" dt="2021-11-03T15:36:35.096"/>
    <p1510:client id="{0AF519B8-B1A9-4368-AFA1-25A0A97BC45F}" v="1" dt="2021-11-03T17:37:21.848"/>
    <p1510:client id="{5E1EBEAE-3CC7-D4D9-2721-E7B5A05F89E8}" v="92" dt="2021-11-03T17:20:47.947"/>
    <p1510:client id="{D86EB6F1-97D1-E4DA-0611-E1969C1F514C}" v="684" dt="2021-11-03T02:34:59.1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1380" y="48"/>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F11D52-2DE0-7344-AB3C-B1C5C6E3E646}" type="datetimeFigureOut">
              <a:rPr lang="en-US" smtClean="0"/>
              <a:t>1/21/2022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3E6348-D3D5-9F4D-8176-9A7A90A44DDD}" type="slidenum">
              <a:rPr lang="en-US" smtClean="0"/>
              <a:t>‹#›</a:t>
            </a:fld>
            <a:endParaRPr lang="en-US"/>
          </a:p>
        </p:txBody>
      </p:sp>
    </p:spTree>
    <p:extLst>
      <p:ext uri="{BB962C8B-B14F-4D97-AF65-F5344CB8AC3E}">
        <p14:creationId xmlns:p14="http://schemas.microsoft.com/office/powerpoint/2010/main" val="191855357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massanf.taleo.net/careersection/ex/jobdetail.ftl?job=210005FH"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pPr marL="171450" indent="-171450">
              <a:lnSpc>
                <a:spcPct val="90000"/>
              </a:lnSpc>
              <a:spcBef>
                <a:spcPts val="750"/>
              </a:spcBef>
              <a:buFont typeface="Arial"/>
              <a:buChar char="•"/>
            </a:pPr>
            <a:r>
              <a:rPr lang="en-US"/>
              <a:t>Background and Program to date: </a:t>
            </a:r>
          </a:p>
          <a:p>
            <a:pPr marL="628650" lvl="1" indent="-171450">
              <a:lnSpc>
                <a:spcPct val="90000"/>
              </a:lnSpc>
              <a:spcBef>
                <a:spcPts val="375"/>
              </a:spcBef>
              <a:buFont typeface="Arial"/>
              <a:buChar char="•"/>
            </a:pPr>
            <a:r>
              <a:rPr lang="en-US"/>
              <a:t>Merrimack Valley Renewal Fund spending categories</a:t>
            </a:r>
          </a:p>
          <a:p>
            <a:pPr marL="628650" lvl="1" indent="-171450">
              <a:lnSpc>
                <a:spcPct val="90000"/>
              </a:lnSpc>
              <a:spcBef>
                <a:spcPts val="375"/>
              </a:spcBef>
              <a:buFont typeface="Arial"/>
              <a:buChar char="•"/>
            </a:pPr>
            <a:r>
              <a:rPr lang="en-US"/>
              <a:t>Overall Renewal Program Goals</a:t>
            </a:r>
          </a:p>
          <a:p>
            <a:pPr marL="628650" lvl="1" indent="-171450">
              <a:lnSpc>
                <a:spcPct val="90000"/>
              </a:lnSpc>
              <a:spcBef>
                <a:spcPts val="375"/>
              </a:spcBef>
              <a:buFont typeface="Arial"/>
              <a:buChar char="•"/>
            </a:pPr>
            <a:r>
              <a:rPr lang="en-US"/>
              <a:t>Building Excellence Program</a:t>
            </a:r>
          </a:p>
          <a:p>
            <a:endParaRPr lang="en-US">
              <a:cs typeface="Calibri"/>
            </a:endParaRPr>
          </a:p>
        </p:txBody>
      </p:sp>
      <p:sp>
        <p:nvSpPr>
          <p:cNvPr id="4" name="Slide Number Placeholder 3"/>
          <p:cNvSpPr>
            <a:spLocks noGrp="1"/>
          </p:cNvSpPr>
          <p:nvPr>
            <p:ph type="sldNum" sz="quarter" idx="5"/>
          </p:nvPr>
        </p:nvSpPr>
        <p:spPr/>
        <p:txBody>
          <a:bodyPr/>
          <a:lstStyle/>
          <a:p>
            <a:fld id="{D63E6348-D3D5-9F4D-8176-9A7A90A44DDD}" type="slidenum">
              <a:rPr lang="en-US" smtClean="0"/>
              <a:t>2</a:t>
            </a:fld>
            <a:endParaRPr lang="en-US"/>
          </a:p>
        </p:txBody>
      </p:sp>
    </p:spTree>
    <p:extLst>
      <p:ext uri="{BB962C8B-B14F-4D97-AF65-F5344CB8AC3E}">
        <p14:creationId xmlns:p14="http://schemas.microsoft.com/office/powerpoint/2010/main" val="2917250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r>
              <a:rPr lang="en-US">
                <a:cs typeface="Calibri"/>
              </a:rPr>
              <a:t>So, this is an overall overview of what we're thinking of as the elements of the LMI program, and I'll go into each of them in a moment. In general, we envision this program as providing a lot of support for program participants, including outreach through local organizations, assistance with navigating the program, project management, and technical assistance--with all of those things being available in Spanish. </a:t>
            </a:r>
          </a:p>
          <a:p>
            <a:endParaRPr lang="en-US">
              <a:cs typeface="Calibri"/>
            </a:endParaRPr>
          </a:p>
          <a:p>
            <a:r>
              <a:rPr lang="en-US">
                <a:cs typeface="Calibri"/>
              </a:rPr>
              <a:t>The program will also provide funding to homeowners and landlords to remove or mitigate what we call barriers in order to facilitate energy efficiency improvements. The program will also provide funding to supplement Mass Save incentives, or to go beyond what is currently  incentivized  by Mass Save. We're also thinking that there may be a need for additional or enhanced financing. And finally we want the program to utilize and otherwise benefit local contractors. </a:t>
            </a:r>
          </a:p>
          <a:p>
            <a:endParaRPr lang="en-US">
              <a:cs typeface="Calibri"/>
            </a:endParaRPr>
          </a:p>
          <a:p>
            <a:endParaRPr lang="en-US"/>
          </a:p>
          <a:p>
            <a:pPr marL="171450" lvl="0" indent="-171450" fontAlgn="base">
              <a:buFont typeface="Arial"/>
              <a:buChar char="•"/>
            </a:pPr>
            <a:r>
              <a:rPr lang="en-US"/>
              <a:t>Provide funding for “barrier mitigation”—i.e., repairs and upgrades needed in order to implement energy efficiency </a:t>
            </a:r>
            <a:endParaRPr lang="en-US">
              <a:cs typeface="Calibri"/>
            </a:endParaRPr>
          </a:p>
          <a:p>
            <a:pPr marL="628650" lvl="1" indent="-171450" fontAlgn="base">
              <a:buFont typeface="Arial"/>
              <a:buChar char="•"/>
            </a:pPr>
            <a:r>
              <a:rPr lang="en-US"/>
              <a:t>Examples:   knob and tube testing or removal, asbestos or vermiculite removal, roof repairs and other necessary housing upgrades, and upgrading electrical panels. </a:t>
            </a:r>
            <a:endParaRPr lang="en-US" sz="2000"/>
          </a:p>
          <a:p>
            <a:pPr marL="171450" lvl="0" indent="-171450" fontAlgn="base">
              <a:buFont typeface="Arial"/>
              <a:buChar char="•"/>
            </a:pPr>
            <a:r>
              <a:rPr lang="en-US"/>
              <a:t>Utilize existing program infrastructures to deliver incentives for EE and barrier mitigation where possible</a:t>
            </a:r>
            <a:endParaRPr lang="en-US">
              <a:cs typeface="Calibri"/>
            </a:endParaRPr>
          </a:p>
          <a:p>
            <a:pPr marL="628650" lvl="1" indent="-171450" fontAlgn="base">
              <a:buFont typeface="Arial"/>
              <a:buChar char="•"/>
            </a:pPr>
            <a:r>
              <a:rPr lang="en-US"/>
              <a:t>Examples:  LEAN/Mass Save or DOER-funded programs</a:t>
            </a:r>
            <a:endParaRPr lang="en-US" sz="2000"/>
          </a:p>
          <a:p>
            <a:pPr marL="171450" lvl="0" indent="-171450" fontAlgn="base">
              <a:buFont typeface="Arial"/>
              <a:buChar char="•"/>
            </a:pPr>
            <a:r>
              <a:rPr lang="en-US"/>
              <a:t>Leverage existing LEAN/Mass Save incentives and provide additional incentives for energy efficiency (weatherization and electrification) where needed</a:t>
            </a:r>
            <a:endParaRPr lang="en-US" sz="2000"/>
          </a:p>
          <a:p>
            <a:pPr marL="628650" lvl="1" indent="-171450" fontAlgn="base">
              <a:buFont typeface="Arial"/>
              <a:buChar char="•"/>
            </a:pPr>
            <a:r>
              <a:rPr lang="en-US"/>
              <a:t>Examples:  additional incentives for certain weatherization strategies (e.g. spray foam insulation, advanced air sealing techniques) or electrification technologies (e.g., VRF technology, heat pumps in gas-heated homes) </a:t>
            </a:r>
            <a:endParaRPr lang="en-US" sz="1800"/>
          </a:p>
          <a:p>
            <a:endParaRPr lang="en-US"/>
          </a:p>
        </p:txBody>
      </p:sp>
      <p:sp>
        <p:nvSpPr>
          <p:cNvPr id="4" name="Slide Number Placeholder 3"/>
          <p:cNvSpPr>
            <a:spLocks noGrp="1"/>
          </p:cNvSpPr>
          <p:nvPr>
            <p:ph type="sldNum" sz="quarter" idx="10"/>
          </p:nvPr>
        </p:nvSpPr>
        <p:spPr/>
        <p:txBody>
          <a:bodyPr/>
          <a:lstStyle/>
          <a:p>
            <a:fld id="{D63E6348-D3D5-9F4D-8176-9A7A90A44DDD}" type="slidenum">
              <a:rPr lang="en-US" smtClean="0"/>
              <a:t>3</a:t>
            </a:fld>
            <a:endParaRPr lang="en-US"/>
          </a:p>
        </p:txBody>
      </p:sp>
    </p:spTree>
    <p:extLst>
      <p:ext uri="{BB962C8B-B14F-4D97-AF65-F5344CB8AC3E}">
        <p14:creationId xmlns:p14="http://schemas.microsoft.com/office/powerpoint/2010/main" val="30611782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r>
              <a:rPr lang="en-US">
                <a:cs typeface="Calibri"/>
              </a:rPr>
              <a:t>So, this is an overall overview of what we're thinking of as the elements of the LMI program, and I'll go into each of them in a moment. In general, we envision this program as providing a lot of support for program participants, including outreach through local organizations, assistance with navigating the program, project management, and technical assistance--with all of those things being available in Spanish. </a:t>
            </a:r>
          </a:p>
          <a:p>
            <a:endParaRPr lang="en-US">
              <a:cs typeface="Calibri"/>
            </a:endParaRPr>
          </a:p>
          <a:p>
            <a:r>
              <a:rPr lang="en-US">
                <a:cs typeface="Calibri"/>
              </a:rPr>
              <a:t>The program will also provide funding to homeowners and landlords to remove or mitigate what we call barriers in order to facilitate energy efficiency improvements. The program will also provide funding to supplement Mass Save incentives, or to go beyond what is currently  incentivized  by Mass Save. We're also thinking that there may be a need for additional or enhanced financing. And finally we want the program to utilize and otherwise benefit local contractors. </a:t>
            </a:r>
          </a:p>
          <a:p>
            <a:endParaRPr lang="en-US">
              <a:cs typeface="Calibri"/>
            </a:endParaRPr>
          </a:p>
          <a:p>
            <a:endParaRPr lang="en-US"/>
          </a:p>
          <a:p>
            <a:pPr marL="171450" lvl="0" indent="-171450" fontAlgn="base">
              <a:buFont typeface="Arial"/>
              <a:buChar char="•"/>
            </a:pPr>
            <a:r>
              <a:rPr lang="en-US"/>
              <a:t>Provide funding for “barrier mitigation”—i.e., repairs and upgrades needed in order to implement energy efficiency </a:t>
            </a:r>
            <a:endParaRPr lang="en-US">
              <a:cs typeface="Calibri"/>
            </a:endParaRPr>
          </a:p>
          <a:p>
            <a:pPr marL="628650" lvl="1" indent="-171450" fontAlgn="base">
              <a:buFont typeface="Arial"/>
              <a:buChar char="•"/>
            </a:pPr>
            <a:r>
              <a:rPr lang="en-US"/>
              <a:t>Examples:   knob and tube testing or removal, asbestos or vermiculite removal, roof repairs and other necessary housing upgrades, and upgrading electrical panels. </a:t>
            </a:r>
            <a:endParaRPr lang="en-US" sz="2000"/>
          </a:p>
          <a:p>
            <a:pPr marL="171450" lvl="0" indent="-171450" fontAlgn="base">
              <a:buFont typeface="Arial"/>
              <a:buChar char="•"/>
            </a:pPr>
            <a:r>
              <a:rPr lang="en-US"/>
              <a:t>Utilize existing program infrastructures to deliver incentives for EE and barrier mitigation where possible</a:t>
            </a:r>
            <a:endParaRPr lang="en-US">
              <a:cs typeface="Calibri"/>
            </a:endParaRPr>
          </a:p>
          <a:p>
            <a:pPr marL="628650" lvl="1" indent="-171450" fontAlgn="base">
              <a:buFont typeface="Arial"/>
              <a:buChar char="•"/>
            </a:pPr>
            <a:r>
              <a:rPr lang="en-US"/>
              <a:t>Examples:  LEAN/Mass Save or DOER-funded programs</a:t>
            </a:r>
            <a:endParaRPr lang="en-US" sz="2000"/>
          </a:p>
          <a:p>
            <a:pPr marL="171450" lvl="0" indent="-171450" fontAlgn="base">
              <a:buFont typeface="Arial"/>
              <a:buChar char="•"/>
            </a:pPr>
            <a:r>
              <a:rPr lang="en-US"/>
              <a:t>Leverage existing LEAN/Mass Save incentives and provide additional incentives for energy efficiency (weatherization and electrification) where needed</a:t>
            </a:r>
            <a:endParaRPr lang="en-US" sz="2000"/>
          </a:p>
          <a:p>
            <a:pPr marL="628650" lvl="1" indent="-171450" fontAlgn="base">
              <a:buFont typeface="Arial"/>
              <a:buChar char="•"/>
            </a:pPr>
            <a:r>
              <a:rPr lang="en-US"/>
              <a:t>Examples:  additional incentives for certain weatherization strategies (e.g. spray foam insulation, advanced air sealing techniques) or electrification technologies (e.g., VRF technology, heat pumps in gas-heated homes) </a:t>
            </a:r>
            <a:endParaRPr lang="en-US" sz="1800"/>
          </a:p>
          <a:p>
            <a:endParaRPr lang="en-US"/>
          </a:p>
        </p:txBody>
      </p:sp>
      <p:sp>
        <p:nvSpPr>
          <p:cNvPr id="4" name="Slide Number Placeholder 3"/>
          <p:cNvSpPr>
            <a:spLocks noGrp="1"/>
          </p:cNvSpPr>
          <p:nvPr>
            <p:ph type="sldNum" sz="quarter" idx="10"/>
          </p:nvPr>
        </p:nvSpPr>
        <p:spPr/>
        <p:txBody>
          <a:bodyPr/>
          <a:lstStyle/>
          <a:p>
            <a:fld id="{D63E6348-D3D5-9F4D-8176-9A7A90A44DDD}" type="slidenum">
              <a:rPr lang="en-US" smtClean="0"/>
              <a:t>4</a:t>
            </a:fld>
            <a:endParaRPr lang="en-US"/>
          </a:p>
        </p:txBody>
      </p:sp>
    </p:spTree>
    <p:extLst>
      <p:ext uri="{BB962C8B-B14F-4D97-AF65-F5344CB8AC3E}">
        <p14:creationId xmlns:p14="http://schemas.microsoft.com/office/powerpoint/2010/main" val="5976990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pPr marL="171450" indent="-171450">
              <a:lnSpc>
                <a:spcPct val="90000"/>
              </a:lnSpc>
              <a:spcBef>
                <a:spcPts val="750"/>
              </a:spcBef>
              <a:buFont typeface="Arial"/>
              <a:buChar char="•"/>
            </a:pPr>
            <a:r>
              <a:rPr lang="en-US"/>
              <a:t>Background and Program to date: </a:t>
            </a:r>
          </a:p>
          <a:p>
            <a:pPr marL="628650" lvl="1" indent="-171450">
              <a:lnSpc>
                <a:spcPct val="90000"/>
              </a:lnSpc>
              <a:spcBef>
                <a:spcPts val="375"/>
              </a:spcBef>
              <a:buFont typeface="Arial"/>
              <a:buChar char="•"/>
            </a:pPr>
            <a:r>
              <a:rPr lang="en-US"/>
              <a:t>Merrimack Valley Renewal Fund spending categories</a:t>
            </a:r>
          </a:p>
          <a:p>
            <a:pPr marL="628650" lvl="1" indent="-171450">
              <a:lnSpc>
                <a:spcPct val="90000"/>
              </a:lnSpc>
              <a:spcBef>
                <a:spcPts val="375"/>
              </a:spcBef>
              <a:buFont typeface="Arial"/>
              <a:buChar char="•"/>
            </a:pPr>
            <a:r>
              <a:rPr lang="en-US"/>
              <a:t>Overall Renewal Program Goals</a:t>
            </a:r>
          </a:p>
          <a:p>
            <a:pPr marL="628650" lvl="1" indent="-171450">
              <a:lnSpc>
                <a:spcPct val="90000"/>
              </a:lnSpc>
              <a:spcBef>
                <a:spcPts val="375"/>
              </a:spcBef>
              <a:buFont typeface="Arial"/>
              <a:buChar char="•"/>
            </a:pPr>
            <a:r>
              <a:rPr lang="en-US"/>
              <a:t>Building Excellence Program</a:t>
            </a:r>
          </a:p>
          <a:p>
            <a:endParaRPr lang="en-US">
              <a:cs typeface="Calibri"/>
            </a:endParaRPr>
          </a:p>
        </p:txBody>
      </p:sp>
      <p:sp>
        <p:nvSpPr>
          <p:cNvPr id="4" name="Slide Number Placeholder 3"/>
          <p:cNvSpPr>
            <a:spLocks noGrp="1"/>
          </p:cNvSpPr>
          <p:nvPr>
            <p:ph type="sldNum" sz="quarter" idx="5"/>
          </p:nvPr>
        </p:nvSpPr>
        <p:spPr/>
        <p:txBody>
          <a:bodyPr/>
          <a:lstStyle/>
          <a:p>
            <a:fld id="{D63E6348-D3D5-9F4D-8176-9A7A90A44DDD}" type="slidenum">
              <a:rPr lang="en-US" smtClean="0"/>
              <a:t>5</a:t>
            </a:fld>
            <a:endParaRPr lang="en-US"/>
          </a:p>
        </p:txBody>
      </p:sp>
    </p:spTree>
    <p:extLst>
      <p:ext uri="{BB962C8B-B14F-4D97-AF65-F5344CB8AC3E}">
        <p14:creationId xmlns:p14="http://schemas.microsoft.com/office/powerpoint/2010/main" val="34310439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pPr marL="171450" indent="-171450">
              <a:lnSpc>
                <a:spcPct val="90000"/>
              </a:lnSpc>
              <a:spcBef>
                <a:spcPts val="750"/>
              </a:spcBef>
              <a:buFont typeface="Arial"/>
              <a:buChar char="•"/>
            </a:pPr>
            <a:r>
              <a:rPr lang="en-US"/>
              <a:t>Background and Program to date: </a:t>
            </a:r>
          </a:p>
          <a:p>
            <a:pPr marL="628650" lvl="1" indent="-171450">
              <a:lnSpc>
                <a:spcPct val="90000"/>
              </a:lnSpc>
              <a:spcBef>
                <a:spcPts val="375"/>
              </a:spcBef>
              <a:buFont typeface="Arial"/>
              <a:buChar char="•"/>
            </a:pPr>
            <a:r>
              <a:rPr lang="en-US"/>
              <a:t>Merrimack Valley Renewal Fund spending categories</a:t>
            </a:r>
          </a:p>
          <a:p>
            <a:pPr marL="628650" lvl="1" indent="-171450">
              <a:lnSpc>
                <a:spcPct val="90000"/>
              </a:lnSpc>
              <a:spcBef>
                <a:spcPts val="375"/>
              </a:spcBef>
              <a:buFont typeface="Arial"/>
              <a:buChar char="•"/>
            </a:pPr>
            <a:r>
              <a:rPr lang="en-US"/>
              <a:t>Overall Renewal Program Goals</a:t>
            </a:r>
          </a:p>
          <a:p>
            <a:pPr marL="628650" lvl="1" indent="-171450">
              <a:lnSpc>
                <a:spcPct val="90000"/>
              </a:lnSpc>
              <a:spcBef>
                <a:spcPts val="375"/>
              </a:spcBef>
              <a:buFont typeface="Arial"/>
              <a:buChar char="•"/>
            </a:pPr>
            <a:r>
              <a:rPr lang="en-US"/>
              <a:t>Building Excellence Program</a:t>
            </a:r>
          </a:p>
          <a:p>
            <a:endParaRPr lang="en-US">
              <a:cs typeface="Calibri"/>
            </a:endParaRPr>
          </a:p>
        </p:txBody>
      </p:sp>
      <p:sp>
        <p:nvSpPr>
          <p:cNvPr id="4" name="Slide Number Placeholder 3"/>
          <p:cNvSpPr>
            <a:spLocks noGrp="1"/>
          </p:cNvSpPr>
          <p:nvPr>
            <p:ph type="sldNum" sz="quarter" idx="5"/>
          </p:nvPr>
        </p:nvSpPr>
        <p:spPr/>
        <p:txBody>
          <a:bodyPr/>
          <a:lstStyle/>
          <a:p>
            <a:fld id="{D63E6348-D3D5-9F4D-8176-9A7A90A44DDD}" type="slidenum">
              <a:rPr lang="en-US" smtClean="0"/>
              <a:t>6</a:t>
            </a:fld>
            <a:endParaRPr lang="en-US"/>
          </a:p>
        </p:txBody>
      </p:sp>
    </p:spTree>
    <p:extLst>
      <p:ext uri="{BB962C8B-B14F-4D97-AF65-F5344CB8AC3E}">
        <p14:creationId xmlns:p14="http://schemas.microsoft.com/office/powerpoint/2010/main" val="190489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endParaRPr lang="en-US"/>
          </a:p>
          <a:p>
            <a:pPr marL="171450" lvl="0" indent="-171450" fontAlgn="base">
              <a:buFont typeface="Arial"/>
              <a:buChar char="•"/>
            </a:pPr>
            <a:r>
              <a:rPr lang="en-US"/>
              <a:t>Provide funding for “barrier mitigation”—i.e., repairs and upgrades needed in order to implement energy efficiency </a:t>
            </a:r>
          </a:p>
          <a:p>
            <a:pPr marL="628650" lvl="1" indent="-171450" fontAlgn="base">
              <a:buFont typeface="Arial"/>
              <a:buChar char="•"/>
            </a:pPr>
            <a:r>
              <a:rPr lang="en-US"/>
              <a:t>Examples:   knob and tube testing or removal, asbestos or vermiculite removal, roof repairs and other necessary housing upgrades, and upgrading electrical panels. </a:t>
            </a:r>
            <a:endParaRPr lang="en-US" sz="2000"/>
          </a:p>
          <a:p>
            <a:pPr marL="171450" lvl="0" indent="-171450" fontAlgn="base">
              <a:buFont typeface="Arial"/>
              <a:buChar char="•"/>
            </a:pPr>
            <a:r>
              <a:rPr lang="en-US"/>
              <a:t>Utilize existing program infrastructures to deliver incentives for EE and barrier mitigation where possible</a:t>
            </a:r>
          </a:p>
          <a:p>
            <a:pPr marL="628650" lvl="1" indent="-171450" fontAlgn="base">
              <a:buFont typeface="Arial"/>
              <a:buChar char="•"/>
            </a:pPr>
            <a:r>
              <a:rPr lang="en-US"/>
              <a:t>Examples:  LEAN/Mass Save or DOER-funded programs</a:t>
            </a:r>
            <a:endParaRPr lang="en-US" sz="2000"/>
          </a:p>
          <a:p>
            <a:pPr marL="171450" lvl="0" indent="-171450" fontAlgn="base">
              <a:buFont typeface="Arial"/>
              <a:buChar char="•"/>
            </a:pPr>
            <a:r>
              <a:rPr lang="en-US"/>
              <a:t>Leverage existing LEAN/Mass Save incentives and provide additional incentives for energy efficiency (weatherization and electrification) where needed</a:t>
            </a:r>
            <a:endParaRPr lang="en-US" sz="2000"/>
          </a:p>
          <a:p>
            <a:pPr marL="628650" lvl="1" indent="-171450" fontAlgn="base">
              <a:buFont typeface="Arial"/>
              <a:buChar char="•"/>
            </a:pPr>
            <a:r>
              <a:rPr lang="en-US"/>
              <a:t>Examples:  additional incentives for certain weatherization strategies (e.g. spray foam insulation, advanced air sealing techniques) or electrification technologies (e.g., VRF technology, heat pumps in gas-heated homes) </a:t>
            </a:r>
            <a:endParaRPr lang="en-US" sz="1800"/>
          </a:p>
          <a:p>
            <a:endParaRPr lang="en-US"/>
          </a:p>
        </p:txBody>
      </p:sp>
      <p:sp>
        <p:nvSpPr>
          <p:cNvPr id="4" name="Slide Number Placeholder 3"/>
          <p:cNvSpPr>
            <a:spLocks noGrp="1"/>
          </p:cNvSpPr>
          <p:nvPr>
            <p:ph type="sldNum" sz="quarter" idx="10"/>
          </p:nvPr>
        </p:nvSpPr>
        <p:spPr/>
        <p:txBody>
          <a:bodyPr/>
          <a:lstStyle/>
          <a:p>
            <a:fld id="{D63E6348-D3D5-9F4D-8176-9A7A90A44DDD}" type="slidenum">
              <a:rPr lang="en-US" smtClean="0"/>
              <a:t>7</a:t>
            </a:fld>
            <a:endParaRPr lang="en-US"/>
          </a:p>
        </p:txBody>
      </p:sp>
    </p:spTree>
    <p:extLst>
      <p:ext uri="{BB962C8B-B14F-4D97-AF65-F5344CB8AC3E}">
        <p14:creationId xmlns:p14="http://schemas.microsoft.com/office/powerpoint/2010/main" val="17441379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r>
              <a:rPr lang="en-US">
                <a:cs typeface="Calibri"/>
              </a:rPr>
              <a:t>So, this is an overall overview of what we're thinking of as the elements of the LMI program, and I'll go into each of them in a moment. In general, we envision this program as providing a lot of support for program participants, including outreach through local organizations, assistance with navigating the program, project management, and technical assistance--with all of those things being available in Spanish. </a:t>
            </a:r>
          </a:p>
          <a:p>
            <a:endParaRPr lang="en-US">
              <a:cs typeface="Calibri"/>
            </a:endParaRPr>
          </a:p>
          <a:p>
            <a:r>
              <a:rPr lang="en-US">
                <a:cs typeface="Calibri"/>
              </a:rPr>
              <a:t>The program will also provide funding to homeowners and landlords to remove or mitigate what we call barriers in order to facilitate energy efficiency improvements. The program will also provide funding to supplement Mass Save incentives, or to go beyond what is currently  incentivized  by Mass Save. We're also thinking that there may be a need for additional or enhanced financing. And finally we want the program to utilize and otherwise benefit local contractors. </a:t>
            </a:r>
          </a:p>
          <a:p>
            <a:endParaRPr lang="en-US">
              <a:cs typeface="Calibri"/>
            </a:endParaRPr>
          </a:p>
          <a:p>
            <a:endParaRPr lang="en-US"/>
          </a:p>
          <a:p>
            <a:pPr marL="171450" lvl="0" indent="-171450" fontAlgn="base">
              <a:buFont typeface="Arial"/>
              <a:buChar char="•"/>
            </a:pPr>
            <a:r>
              <a:rPr lang="en-US"/>
              <a:t>Provide funding for “barrier mitigation”—i.e., repairs and upgrades needed in order to implement energy efficiency </a:t>
            </a:r>
            <a:endParaRPr lang="en-US">
              <a:cs typeface="Calibri"/>
            </a:endParaRPr>
          </a:p>
          <a:p>
            <a:pPr marL="628650" lvl="1" indent="-171450" fontAlgn="base">
              <a:buFont typeface="Arial"/>
              <a:buChar char="•"/>
            </a:pPr>
            <a:r>
              <a:rPr lang="en-US"/>
              <a:t>Examples:   knob and tube testing or removal, asbestos or vermiculite removal, roof repairs and other necessary housing upgrades, and upgrading electrical panels. </a:t>
            </a:r>
            <a:endParaRPr lang="en-US" sz="2000"/>
          </a:p>
          <a:p>
            <a:pPr marL="171450" lvl="0" indent="-171450" fontAlgn="base">
              <a:buFont typeface="Arial"/>
              <a:buChar char="•"/>
            </a:pPr>
            <a:r>
              <a:rPr lang="en-US"/>
              <a:t>Utilize existing program infrastructures to deliver incentives for EE and barrier mitigation where possible</a:t>
            </a:r>
            <a:endParaRPr lang="en-US">
              <a:cs typeface="Calibri"/>
            </a:endParaRPr>
          </a:p>
          <a:p>
            <a:pPr marL="628650" lvl="1" indent="-171450" fontAlgn="base">
              <a:buFont typeface="Arial"/>
              <a:buChar char="•"/>
            </a:pPr>
            <a:r>
              <a:rPr lang="en-US"/>
              <a:t>Examples:  LEAN/Mass Save or DOER-funded programs</a:t>
            </a:r>
            <a:endParaRPr lang="en-US" sz="2000"/>
          </a:p>
          <a:p>
            <a:pPr marL="171450" lvl="0" indent="-171450" fontAlgn="base">
              <a:buFont typeface="Arial"/>
              <a:buChar char="•"/>
            </a:pPr>
            <a:r>
              <a:rPr lang="en-US"/>
              <a:t>Leverage existing LEAN/Mass Save incentives and provide additional incentives for energy efficiency (weatherization and electrification) where needed</a:t>
            </a:r>
            <a:endParaRPr lang="en-US" sz="2000"/>
          </a:p>
          <a:p>
            <a:pPr marL="628650" lvl="1" indent="-171450" fontAlgn="base">
              <a:buFont typeface="Arial"/>
              <a:buChar char="•"/>
            </a:pPr>
            <a:r>
              <a:rPr lang="en-US"/>
              <a:t>Examples:  additional incentives for certain weatherization strategies (e.g. spray foam insulation, advanced air sealing techniques) or electrification technologies (e.g., VRF technology, heat pumps in gas-heated homes) </a:t>
            </a:r>
            <a:endParaRPr lang="en-US" sz="1800"/>
          </a:p>
          <a:p>
            <a:endParaRPr lang="en-US"/>
          </a:p>
        </p:txBody>
      </p:sp>
      <p:sp>
        <p:nvSpPr>
          <p:cNvPr id="4" name="Slide Number Placeholder 3"/>
          <p:cNvSpPr>
            <a:spLocks noGrp="1"/>
          </p:cNvSpPr>
          <p:nvPr>
            <p:ph type="sldNum" sz="quarter" idx="10"/>
          </p:nvPr>
        </p:nvSpPr>
        <p:spPr/>
        <p:txBody>
          <a:bodyPr/>
          <a:lstStyle/>
          <a:p>
            <a:fld id="{D63E6348-D3D5-9F4D-8176-9A7A90A44DDD}" type="slidenum">
              <a:rPr lang="en-US" smtClean="0"/>
              <a:t>8</a:t>
            </a:fld>
            <a:endParaRPr lang="en-US"/>
          </a:p>
        </p:txBody>
      </p:sp>
    </p:spTree>
    <p:extLst>
      <p:ext uri="{BB962C8B-B14F-4D97-AF65-F5344CB8AC3E}">
        <p14:creationId xmlns:p14="http://schemas.microsoft.com/office/powerpoint/2010/main" val="5239592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endParaRPr lang="en-US">
              <a:cs typeface="Calibri"/>
            </a:endParaRPr>
          </a:p>
          <a:p>
            <a:endParaRPr lang="en-US"/>
          </a:p>
        </p:txBody>
      </p:sp>
      <p:sp>
        <p:nvSpPr>
          <p:cNvPr id="4" name="Slide Number Placeholder 3"/>
          <p:cNvSpPr>
            <a:spLocks noGrp="1"/>
          </p:cNvSpPr>
          <p:nvPr>
            <p:ph type="sldNum" sz="quarter" idx="5"/>
          </p:nvPr>
        </p:nvSpPr>
        <p:spPr/>
        <p:txBody>
          <a:bodyPr/>
          <a:lstStyle/>
          <a:p>
            <a:fld id="{D63E6348-D3D5-9F4D-8176-9A7A90A44DDD}" type="slidenum">
              <a:rPr lang="en-US" smtClean="0"/>
              <a:t>9</a:t>
            </a:fld>
            <a:endParaRPr lang="en-US"/>
          </a:p>
        </p:txBody>
      </p:sp>
    </p:spTree>
    <p:extLst>
      <p:ext uri="{BB962C8B-B14F-4D97-AF65-F5344CB8AC3E}">
        <p14:creationId xmlns:p14="http://schemas.microsoft.com/office/powerpoint/2010/main" val="24991173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r>
              <a:rPr lang="en-US">
                <a:cs typeface="Calibri"/>
              </a:rPr>
              <a:t>Position--</a:t>
            </a:r>
          </a:p>
          <a:p>
            <a:endParaRPr lang="en-US">
              <a:cs typeface="Calibri"/>
            </a:endParaRPr>
          </a:p>
          <a:p>
            <a:r>
              <a:rPr lang="en-US"/>
              <a:t>DOER has posted the </a:t>
            </a:r>
            <a:r>
              <a:rPr lang="en-US">
                <a:hlinkClick r:id="rId3"/>
              </a:rPr>
              <a:t>Clean Energy Program and Outreach Manager</a:t>
            </a:r>
            <a:r>
              <a:rPr lang="en-US"/>
              <a:t> within the Energy Efficiency Division.</a:t>
            </a:r>
          </a:p>
          <a:p>
            <a:r>
              <a:rPr lang="en-US"/>
              <a:t> </a:t>
            </a:r>
            <a:endParaRPr lang="en-US">
              <a:cs typeface="Calibri"/>
            </a:endParaRPr>
          </a:p>
          <a:p>
            <a:r>
              <a:rPr lang="en-US"/>
              <a:t>This new role will manage programs and stakeholder outreach in connection with the Merrimack Valley Renewal Fund, which was set up in response to the Columbia Gas explosions in Lawrence, Andover, and North Andover. DOER is seeking an individual with interest in community-driven outreach and program design who will conduct targeted outreach to residents, public housing authorities, subsidized affordable housing developments, and businesses of Andover, North Andover, and Lawrence. Candidates who speak Spanish and have familiarity with community organizations in the Merrimack Valley are encouraged to apply.</a:t>
            </a:r>
          </a:p>
          <a:p>
            <a:r>
              <a:rPr lang="en-US"/>
              <a:t> </a:t>
            </a:r>
            <a:endParaRPr lang="en-US">
              <a:cs typeface="Calibri"/>
            </a:endParaRPr>
          </a:p>
          <a:p>
            <a:r>
              <a:rPr lang="en-US"/>
              <a:t>Please share with your networks</a:t>
            </a:r>
          </a:p>
          <a:p>
            <a:endParaRPr lang="en-US">
              <a:cs typeface="Calibri"/>
            </a:endParaRPr>
          </a:p>
          <a:p>
            <a:endParaRPr lang="en-US">
              <a:cs typeface="Calibri"/>
            </a:endParaRPr>
          </a:p>
          <a:p>
            <a:r>
              <a:rPr lang="en-US">
                <a:cs typeface="Calibri"/>
              </a:rPr>
              <a:t>Building Excellence Grant Program--</a:t>
            </a:r>
          </a:p>
          <a:p>
            <a:r>
              <a:rPr lang="en-US">
                <a:cs typeface="Calibri"/>
              </a:rPr>
              <a:t>2 applications rec'd so far</a:t>
            </a:r>
          </a:p>
          <a:p>
            <a:r>
              <a:rPr lang="en-US">
                <a:cs typeface="Calibri"/>
              </a:rPr>
              <a:t>If asked: 1 application is a large affordable housing development in Lawrence. We just received the other application on July 1 and haven't had time to review it yet so don't have any info to share.</a:t>
            </a:r>
          </a:p>
          <a:p>
            <a:endParaRPr lang="en-US">
              <a:cs typeface="Calibri"/>
            </a:endParaRPr>
          </a:p>
          <a:p>
            <a:r>
              <a:rPr lang="en-US">
                <a:cs typeface="Calibri"/>
              </a:rPr>
              <a:t>Municipal grants:</a:t>
            </a:r>
          </a:p>
          <a:p>
            <a:r>
              <a:rPr lang="en-US">
                <a:cs typeface="Calibri"/>
              </a:rPr>
              <a:t>We've had an initial conversation w North Andover and are in the process of scheduling conversations with Lawrence and Andover</a:t>
            </a:r>
          </a:p>
          <a:p>
            <a:endParaRPr lang="en-US">
              <a:cs typeface="Calibri"/>
            </a:endParaRPr>
          </a:p>
          <a:p>
            <a:r>
              <a:rPr lang="en-US">
                <a:cs typeface="Calibri"/>
              </a:rPr>
              <a:t>Background on </a:t>
            </a:r>
            <a:r>
              <a:rPr lang="en-US" err="1">
                <a:cs typeface="Calibri"/>
              </a:rPr>
              <a:t>Bldg</a:t>
            </a:r>
            <a:r>
              <a:rPr lang="en-US">
                <a:cs typeface="Calibri"/>
              </a:rPr>
              <a:t> Excellence if needed:</a:t>
            </a:r>
          </a:p>
          <a:p>
            <a:pPr>
              <a:lnSpc>
                <a:spcPct val="90000"/>
              </a:lnSpc>
              <a:spcBef>
                <a:spcPts val="750"/>
              </a:spcBef>
            </a:pPr>
            <a:r>
              <a:rPr lang="en-US"/>
              <a:t>$5 million Grant funding for </a:t>
            </a:r>
            <a:r>
              <a:rPr lang="en-US" b="1"/>
              <a:t>relatively large, complex projects</a:t>
            </a:r>
            <a:r>
              <a:rPr lang="en-US"/>
              <a:t> that:</a:t>
            </a:r>
            <a:endParaRPr lang="en-US">
              <a:cs typeface="Calibri"/>
            </a:endParaRPr>
          </a:p>
          <a:p>
            <a:pPr marL="628650" lvl="1" indent="-171450">
              <a:lnSpc>
                <a:spcPct val="90000"/>
              </a:lnSpc>
              <a:spcBef>
                <a:spcPts val="375"/>
              </a:spcBef>
              <a:buFont typeface="Arial"/>
              <a:buChar char="•"/>
            </a:pPr>
            <a:r>
              <a:rPr lang="en-US"/>
              <a:t>Maximize energy efficiency, electrification, and/or clean energy (barrier funding may be provided)</a:t>
            </a:r>
            <a:endParaRPr lang="en-US">
              <a:cs typeface="Calibri"/>
            </a:endParaRPr>
          </a:p>
          <a:p>
            <a:pPr marL="628650" lvl="1" indent="-171450">
              <a:lnSpc>
                <a:spcPct val="90000"/>
              </a:lnSpc>
              <a:spcBef>
                <a:spcPts val="375"/>
              </a:spcBef>
              <a:buFont typeface="Arial"/>
              <a:buChar char="•"/>
            </a:pPr>
            <a:r>
              <a:rPr lang="en-US"/>
              <a:t>Demonstrate long-term commitment to providing affordable housing, 3 year rent stabilization</a:t>
            </a:r>
            <a:endParaRPr lang="en-US">
              <a:cs typeface="Calibri"/>
            </a:endParaRPr>
          </a:p>
          <a:p>
            <a:pPr marL="628650" lvl="1" indent="-171450">
              <a:lnSpc>
                <a:spcPct val="90000"/>
              </a:lnSpc>
              <a:spcBef>
                <a:spcPts val="375"/>
              </a:spcBef>
              <a:buFont typeface="Arial"/>
              <a:buChar char="•"/>
            </a:pPr>
            <a:r>
              <a:rPr lang="en-US"/>
              <a:t>Provide local workforce development opportunities</a:t>
            </a:r>
            <a:endParaRPr lang="en-US">
              <a:cs typeface="Calibri"/>
            </a:endParaRPr>
          </a:p>
          <a:p>
            <a:pPr marL="628650" lvl="1" indent="-171450">
              <a:lnSpc>
                <a:spcPct val="90000"/>
              </a:lnSpc>
              <a:spcBef>
                <a:spcPts val="375"/>
              </a:spcBef>
              <a:buFont typeface="Arial"/>
              <a:buChar char="•"/>
            </a:pPr>
            <a:r>
              <a:rPr lang="en-US"/>
              <a:t>Go “above &amp; beyond” or leverage available Mass Save or other energy program incentives</a:t>
            </a:r>
            <a:endParaRPr lang="en-US">
              <a:cs typeface="Calibri"/>
            </a:endParaRPr>
          </a:p>
          <a:p>
            <a:pPr marL="171450" indent="-171450">
              <a:lnSpc>
                <a:spcPct val="90000"/>
              </a:lnSpc>
              <a:spcBef>
                <a:spcPts val="750"/>
              </a:spcBef>
              <a:buFont typeface="Arial"/>
              <a:buChar char="•"/>
            </a:pPr>
            <a:r>
              <a:rPr lang="en-US" b="1"/>
              <a:t>Not provided: Program assistance/project management, technical assistance, or contractor connections </a:t>
            </a:r>
            <a:endParaRPr lang="en-US"/>
          </a:p>
          <a:p>
            <a:pPr>
              <a:lnSpc>
                <a:spcPct val="90000"/>
              </a:lnSpc>
              <a:spcBef>
                <a:spcPts val="750"/>
              </a:spcBef>
            </a:pPr>
            <a:r>
              <a:rPr lang="en-US"/>
              <a:t>Rolling Application due dates – quarterly</a:t>
            </a:r>
            <a:endParaRPr lang="en-US">
              <a:cs typeface="Calibri"/>
            </a:endParaRPr>
          </a:p>
          <a:p>
            <a:pPr marL="628650" lvl="1" indent="-171450">
              <a:lnSpc>
                <a:spcPct val="90000"/>
              </a:lnSpc>
              <a:spcBef>
                <a:spcPts val="375"/>
              </a:spcBef>
              <a:buFont typeface="Arial"/>
              <a:buChar char="•"/>
            </a:pPr>
            <a:r>
              <a:rPr lang="en-US"/>
              <a:t>Round #1 due April 27—1 application received</a:t>
            </a:r>
            <a:endParaRPr lang="en-US">
              <a:cs typeface="Calibri"/>
            </a:endParaRPr>
          </a:p>
          <a:p>
            <a:pPr marL="628650" lvl="1" indent="-171450">
              <a:lnSpc>
                <a:spcPct val="90000"/>
              </a:lnSpc>
              <a:spcBef>
                <a:spcPts val="375"/>
              </a:spcBef>
              <a:buFont typeface="Arial"/>
              <a:buChar char="•"/>
            </a:pPr>
            <a:r>
              <a:rPr lang="en-US"/>
              <a:t>Round #2 due July 1—1 application received</a:t>
            </a:r>
            <a:endParaRPr lang="en-US">
              <a:cs typeface="Calibri"/>
            </a:endParaRPr>
          </a:p>
          <a:p>
            <a:pPr marL="628650" lvl="1" indent="-171450">
              <a:lnSpc>
                <a:spcPct val="90000"/>
              </a:lnSpc>
              <a:spcBef>
                <a:spcPts val="375"/>
              </a:spcBef>
              <a:buFont typeface="Arial"/>
              <a:buChar char="•"/>
            </a:pPr>
            <a:r>
              <a:rPr lang="en-US"/>
              <a:t>Round #3 due October 1</a:t>
            </a:r>
            <a:endParaRPr lang="en-US">
              <a:cs typeface="Calibri"/>
            </a:endParaRP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D63E6348-D3D5-9F4D-8176-9A7A90A44DDD}" type="slidenum">
              <a:rPr lang="en-US" smtClean="0"/>
              <a:t>10</a:t>
            </a:fld>
            <a:endParaRPr lang="en-US"/>
          </a:p>
        </p:txBody>
      </p:sp>
    </p:spTree>
    <p:extLst>
      <p:ext uri="{BB962C8B-B14F-4D97-AF65-F5344CB8AC3E}">
        <p14:creationId xmlns:p14="http://schemas.microsoft.com/office/powerpoint/2010/main" val="2169991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C92F5-DC89-430E-94FC-0129DFCB1E06}"/>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6EABEC5E-7FA2-4B2C-A52A-1811B384661A}"/>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840A08DA-DDA1-4674-8DA0-752443FE4D7B}"/>
              </a:ext>
            </a:extLst>
          </p:cNvPr>
          <p:cNvSpPr>
            <a:spLocks noGrp="1"/>
          </p:cNvSpPr>
          <p:nvPr>
            <p:ph type="dt" sz="half" idx="10"/>
          </p:nvPr>
        </p:nvSpPr>
        <p:spPr/>
        <p:txBody>
          <a:bodyPr/>
          <a:lstStyle/>
          <a:p>
            <a:fld id="{B61BEF0D-F0BB-DE4B-95CE-6DB70DBA9567}" type="datetimeFigureOut">
              <a:rPr lang="en-US" smtClean="0"/>
              <a:pPr/>
              <a:t>1/21/2022</a:t>
            </a:fld>
            <a:endParaRPr lang="en-US"/>
          </a:p>
        </p:txBody>
      </p:sp>
      <p:sp>
        <p:nvSpPr>
          <p:cNvPr id="5" name="Footer Placeholder 4">
            <a:extLst>
              <a:ext uri="{FF2B5EF4-FFF2-40B4-BE49-F238E27FC236}">
                <a16:creationId xmlns:a16="http://schemas.microsoft.com/office/drawing/2014/main" id="{3C4C915C-7870-4A74-B77A-F3A547BB6C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4753B4-517A-4DB8-9F10-3B70243519CE}"/>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56618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259B9-B225-40C8-BF91-6F2CFBEBFD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E1BB8FC-76A8-4FCD-AA3A-C54FEDABD5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1A552F-2523-4B0F-AE2E-01FB22E509F7}"/>
              </a:ext>
            </a:extLst>
          </p:cNvPr>
          <p:cNvSpPr>
            <a:spLocks noGrp="1"/>
          </p:cNvSpPr>
          <p:nvPr>
            <p:ph type="dt" sz="half" idx="10"/>
          </p:nvPr>
        </p:nvSpPr>
        <p:spPr/>
        <p:txBody>
          <a:bodyPr/>
          <a:lstStyle/>
          <a:p>
            <a:fld id="{B61BEF0D-F0BB-DE4B-95CE-6DB70DBA9567}" type="datetimeFigureOut">
              <a:rPr lang="en-US" smtClean="0"/>
              <a:pPr/>
              <a:t>1/21/2022</a:t>
            </a:fld>
            <a:endParaRPr lang="en-US"/>
          </a:p>
        </p:txBody>
      </p:sp>
      <p:sp>
        <p:nvSpPr>
          <p:cNvPr id="5" name="Footer Placeholder 4">
            <a:extLst>
              <a:ext uri="{FF2B5EF4-FFF2-40B4-BE49-F238E27FC236}">
                <a16:creationId xmlns:a16="http://schemas.microsoft.com/office/drawing/2014/main" id="{53902A08-582E-4B4C-87DA-01F98CCA6A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A24A73-4159-451C-BB47-59BC140C9299}"/>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012881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6AC720-4356-48A4-9343-319785CA569E}"/>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D60D510-373F-4127-B2D1-9220DAA8C9A2}"/>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905D91-D906-4BC8-9F07-EB675EE523BD}"/>
              </a:ext>
            </a:extLst>
          </p:cNvPr>
          <p:cNvSpPr>
            <a:spLocks noGrp="1"/>
          </p:cNvSpPr>
          <p:nvPr>
            <p:ph type="dt" sz="half" idx="10"/>
          </p:nvPr>
        </p:nvSpPr>
        <p:spPr/>
        <p:txBody>
          <a:bodyPr/>
          <a:lstStyle/>
          <a:p>
            <a:fld id="{B61BEF0D-F0BB-DE4B-95CE-6DB70DBA9567}" type="datetimeFigureOut">
              <a:rPr lang="en-US" smtClean="0"/>
              <a:pPr/>
              <a:t>1/21/2022</a:t>
            </a:fld>
            <a:endParaRPr lang="en-US"/>
          </a:p>
        </p:txBody>
      </p:sp>
      <p:sp>
        <p:nvSpPr>
          <p:cNvPr id="5" name="Footer Placeholder 4">
            <a:extLst>
              <a:ext uri="{FF2B5EF4-FFF2-40B4-BE49-F238E27FC236}">
                <a16:creationId xmlns:a16="http://schemas.microsoft.com/office/drawing/2014/main" id="{D9C21721-84F1-4A4C-9313-3EB840A767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AB1EEE-A656-4B60-B299-5FF99FF22B0E}"/>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14067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7E538-3F09-4C3B-880F-BEE85892A0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6093BC-D278-4039-ACA9-031942E636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0A542E-FD75-4927-B692-C0351DB8B6A9}"/>
              </a:ext>
            </a:extLst>
          </p:cNvPr>
          <p:cNvSpPr>
            <a:spLocks noGrp="1"/>
          </p:cNvSpPr>
          <p:nvPr>
            <p:ph type="dt" sz="half" idx="10"/>
          </p:nvPr>
        </p:nvSpPr>
        <p:spPr/>
        <p:txBody>
          <a:bodyPr/>
          <a:lstStyle/>
          <a:p>
            <a:fld id="{B61BEF0D-F0BB-DE4B-95CE-6DB70DBA9567}" type="datetimeFigureOut">
              <a:rPr lang="en-US" smtClean="0"/>
              <a:pPr/>
              <a:t>1/21/2022</a:t>
            </a:fld>
            <a:endParaRPr lang="en-US"/>
          </a:p>
        </p:txBody>
      </p:sp>
      <p:sp>
        <p:nvSpPr>
          <p:cNvPr id="5" name="Footer Placeholder 4">
            <a:extLst>
              <a:ext uri="{FF2B5EF4-FFF2-40B4-BE49-F238E27FC236}">
                <a16:creationId xmlns:a16="http://schemas.microsoft.com/office/drawing/2014/main" id="{24114AC6-B860-4AD2-8F5C-08139E293F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1AE3AC-F2B1-4385-A0E0-A410B668EEB3}"/>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564170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0B1C6-FDC6-4E1E-A6EB-ADE31004B185}"/>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D8045911-FF49-446B-B988-A7479C5ADB58}"/>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0129D6-90BD-45E6-8288-58126EE8A380}"/>
              </a:ext>
            </a:extLst>
          </p:cNvPr>
          <p:cNvSpPr>
            <a:spLocks noGrp="1"/>
          </p:cNvSpPr>
          <p:nvPr>
            <p:ph type="dt" sz="half" idx="10"/>
          </p:nvPr>
        </p:nvSpPr>
        <p:spPr/>
        <p:txBody>
          <a:bodyPr/>
          <a:lstStyle/>
          <a:p>
            <a:fld id="{B61BEF0D-F0BB-DE4B-95CE-6DB70DBA9567}" type="datetimeFigureOut">
              <a:rPr lang="en-US" smtClean="0"/>
              <a:pPr/>
              <a:t>1/21/2022</a:t>
            </a:fld>
            <a:endParaRPr lang="en-US"/>
          </a:p>
        </p:txBody>
      </p:sp>
      <p:sp>
        <p:nvSpPr>
          <p:cNvPr id="5" name="Footer Placeholder 4">
            <a:extLst>
              <a:ext uri="{FF2B5EF4-FFF2-40B4-BE49-F238E27FC236}">
                <a16:creationId xmlns:a16="http://schemas.microsoft.com/office/drawing/2014/main" id="{747E6B69-A064-40A6-B1C8-A8062CE2E8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A255C4-DD93-4E26-94BF-497BC81C2867}"/>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880611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F1615-E32D-4C53-9EAA-81DABEF111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E6235E-DB99-44B7-B49B-D699FE910E11}"/>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5ABDF8-727D-4DB8-A370-43733DDC99D8}"/>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D5E8B55-41C5-4F11-93FF-33E0F455A0C7}"/>
              </a:ext>
            </a:extLst>
          </p:cNvPr>
          <p:cNvSpPr>
            <a:spLocks noGrp="1"/>
          </p:cNvSpPr>
          <p:nvPr>
            <p:ph type="dt" sz="half" idx="10"/>
          </p:nvPr>
        </p:nvSpPr>
        <p:spPr/>
        <p:txBody>
          <a:bodyPr/>
          <a:lstStyle/>
          <a:p>
            <a:fld id="{B61BEF0D-F0BB-DE4B-95CE-6DB70DBA9567}" type="datetimeFigureOut">
              <a:rPr lang="en-US" smtClean="0"/>
              <a:pPr/>
              <a:t>1/21/2022</a:t>
            </a:fld>
            <a:endParaRPr lang="en-US"/>
          </a:p>
        </p:txBody>
      </p:sp>
      <p:sp>
        <p:nvSpPr>
          <p:cNvPr id="6" name="Footer Placeholder 5">
            <a:extLst>
              <a:ext uri="{FF2B5EF4-FFF2-40B4-BE49-F238E27FC236}">
                <a16:creationId xmlns:a16="http://schemas.microsoft.com/office/drawing/2014/main" id="{CEFC3D00-F097-4FBB-B5B1-67C3A48371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49B61B-940D-4A07-B2B3-6000DCC6B323}"/>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68393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F93D2-15DA-482E-BFB4-B9DBD2384C4F}"/>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5137D1-6B63-47C5-86C9-134F0FF69DF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2DD44062-88C0-4A87-A28C-533770BB77BA}"/>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2582982-25AD-46D7-911D-FC0305AB928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33EBA84D-2141-4854-BC20-538F2FBEA5DA}"/>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B9AE6B-F06C-4213-BB92-D7F753882071}"/>
              </a:ext>
            </a:extLst>
          </p:cNvPr>
          <p:cNvSpPr>
            <a:spLocks noGrp="1"/>
          </p:cNvSpPr>
          <p:nvPr>
            <p:ph type="dt" sz="half" idx="10"/>
          </p:nvPr>
        </p:nvSpPr>
        <p:spPr/>
        <p:txBody>
          <a:bodyPr/>
          <a:lstStyle/>
          <a:p>
            <a:fld id="{B61BEF0D-F0BB-DE4B-95CE-6DB70DBA9567}" type="datetimeFigureOut">
              <a:rPr lang="en-US" smtClean="0"/>
              <a:pPr/>
              <a:t>1/21/2022</a:t>
            </a:fld>
            <a:endParaRPr lang="en-US"/>
          </a:p>
        </p:txBody>
      </p:sp>
      <p:sp>
        <p:nvSpPr>
          <p:cNvPr id="8" name="Footer Placeholder 7">
            <a:extLst>
              <a:ext uri="{FF2B5EF4-FFF2-40B4-BE49-F238E27FC236}">
                <a16:creationId xmlns:a16="http://schemas.microsoft.com/office/drawing/2014/main" id="{9DAADCC5-A9A0-460C-AF09-F3C0F17583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5672FE1-DBEA-4223-8965-F02420A1F83A}"/>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54363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45130-769C-46E4-8191-22E5C5855BE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2A7347-47E7-4EF5-B64B-08D852091564}"/>
              </a:ext>
            </a:extLst>
          </p:cNvPr>
          <p:cNvSpPr>
            <a:spLocks noGrp="1"/>
          </p:cNvSpPr>
          <p:nvPr>
            <p:ph type="dt" sz="half" idx="10"/>
          </p:nvPr>
        </p:nvSpPr>
        <p:spPr/>
        <p:txBody>
          <a:bodyPr/>
          <a:lstStyle/>
          <a:p>
            <a:fld id="{B61BEF0D-F0BB-DE4B-95CE-6DB70DBA9567}" type="datetimeFigureOut">
              <a:rPr lang="en-US" smtClean="0"/>
              <a:pPr/>
              <a:t>1/21/2022</a:t>
            </a:fld>
            <a:endParaRPr lang="en-US"/>
          </a:p>
        </p:txBody>
      </p:sp>
      <p:sp>
        <p:nvSpPr>
          <p:cNvPr id="4" name="Footer Placeholder 3">
            <a:extLst>
              <a:ext uri="{FF2B5EF4-FFF2-40B4-BE49-F238E27FC236}">
                <a16:creationId xmlns:a16="http://schemas.microsoft.com/office/drawing/2014/main" id="{C6DBE6D2-2BC1-4674-BC1D-563D2427979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99465E5-9829-41D1-861F-C948C06B7A07}"/>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530527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CDDA83-BF32-4266-9164-675B631620BE}"/>
              </a:ext>
            </a:extLst>
          </p:cNvPr>
          <p:cNvSpPr>
            <a:spLocks noGrp="1"/>
          </p:cNvSpPr>
          <p:nvPr>
            <p:ph type="dt" sz="half" idx="10"/>
          </p:nvPr>
        </p:nvSpPr>
        <p:spPr/>
        <p:txBody>
          <a:bodyPr/>
          <a:lstStyle/>
          <a:p>
            <a:fld id="{B61BEF0D-F0BB-DE4B-95CE-6DB70DBA9567}" type="datetimeFigureOut">
              <a:rPr lang="en-US" smtClean="0"/>
              <a:pPr/>
              <a:t>1/21/2022</a:t>
            </a:fld>
            <a:endParaRPr lang="en-US"/>
          </a:p>
        </p:txBody>
      </p:sp>
      <p:sp>
        <p:nvSpPr>
          <p:cNvPr id="3" name="Footer Placeholder 2">
            <a:extLst>
              <a:ext uri="{FF2B5EF4-FFF2-40B4-BE49-F238E27FC236}">
                <a16:creationId xmlns:a16="http://schemas.microsoft.com/office/drawing/2014/main" id="{6CFFB11E-96FC-4506-A702-24865D47F7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2D88E2-FEA5-4CC4-B249-9B22EE8ECA6C}"/>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685006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FA54A-DB31-4385-BBB4-7D7D4C74DD5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3C9DD1D1-4B33-49D1-8F8E-77C4044476E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8BCFC4C-8A34-45E4-843A-20048598BB1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AF2CE31E-FA5A-4A80-86A9-AB4EE7028332}"/>
              </a:ext>
            </a:extLst>
          </p:cNvPr>
          <p:cNvSpPr>
            <a:spLocks noGrp="1"/>
          </p:cNvSpPr>
          <p:nvPr>
            <p:ph type="dt" sz="half" idx="10"/>
          </p:nvPr>
        </p:nvSpPr>
        <p:spPr/>
        <p:txBody>
          <a:bodyPr/>
          <a:lstStyle/>
          <a:p>
            <a:fld id="{B61BEF0D-F0BB-DE4B-95CE-6DB70DBA9567}" type="datetimeFigureOut">
              <a:rPr lang="en-US" smtClean="0"/>
              <a:pPr/>
              <a:t>1/21/2022</a:t>
            </a:fld>
            <a:endParaRPr lang="en-US"/>
          </a:p>
        </p:txBody>
      </p:sp>
      <p:sp>
        <p:nvSpPr>
          <p:cNvPr id="6" name="Footer Placeholder 5">
            <a:extLst>
              <a:ext uri="{FF2B5EF4-FFF2-40B4-BE49-F238E27FC236}">
                <a16:creationId xmlns:a16="http://schemas.microsoft.com/office/drawing/2014/main" id="{A75AA015-EE28-48B2-828B-594EDBC39D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7504BB-6018-4647-BF3E-64CA1289C89B}"/>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529478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739AD-19D7-4037-BBE1-9D048B2C3C37}"/>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8B49C71F-A8DA-4D0E-BFD9-82D35985D6F5}"/>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DF5E8649-9C19-4C14-AB4B-D4D6997609E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7F264DC-61FC-4B65-9100-DFD27602F41C}"/>
              </a:ext>
            </a:extLst>
          </p:cNvPr>
          <p:cNvSpPr>
            <a:spLocks noGrp="1"/>
          </p:cNvSpPr>
          <p:nvPr>
            <p:ph type="dt" sz="half" idx="10"/>
          </p:nvPr>
        </p:nvSpPr>
        <p:spPr/>
        <p:txBody>
          <a:bodyPr/>
          <a:lstStyle/>
          <a:p>
            <a:fld id="{B61BEF0D-F0BB-DE4B-95CE-6DB70DBA9567}" type="datetimeFigureOut">
              <a:rPr lang="en-US" smtClean="0"/>
              <a:pPr/>
              <a:t>1/21/2022</a:t>
            </a:fld>
            <a:endParaRPr lang="en-US"/>
          </a:p>
        </p:txBody>
      </p:sp>
      <p:sp>
        <p:nvSpPr>
          <p:cNvPr id="6" name="Footer Placeholder 5">
            <a:extLst>
              <a:ext uri="{FF2B5EF4-FFF2-40B4-BE49-F238E27FC236}">
                <a16:creationId xmlns:a16="http://schemas.microsoft.com/office/drawing/2014/main" id="{42D97F53-6CEC-4593-8DE1-9CD2EF3DF6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279122-FB51-4317-8D3E-0F175EB29801}"/>
              </a:ext>
            </a:extLst>
          </p:cNvPr>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391801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4942E3C-8650-4A15-83F6-C146DCBD23C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F7B1B4F-DAFD-47F4-B9C2-BB2D69B22FE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680776-3D01-43E4-B1F6-38148814C59A}"/>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61BEF0D-F0BB-DE4B-95CE-6DB70DBA9567}" type="datetimeFigureOut">
              <a:rPr lang="en-US" smtClean="0"/>
              <a:pPr/>
              <a:t>1/21/2022</a:t>
            </a:fld>
            <a:endParaRPr lang="en-US"/>
          </a:p>
        </p:txBody>
      </p:sp>
      <p:sp>
        <p:nvSpPr>
          <p:cNvPr id="5" name="Footer Placeholder 4">
            <a:extLst>
              <a:ext uri="{FF2B5EF4-FFF2-40B4-BE49-F238E27FC236}">
                <a16:creationId xmlns:a16="http://schemas.microsoft.com/office/drawing/2014/main" id="{6D46D7D0-4E65-4F99-AF1F-5DBA81F2E0AF}"/>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B680569-CAA4-42CB-97C2-D5371E1DC132}"/>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1495004323"/>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8E485B2-8E58-422D-9E62-688957F40A7D}"/>
              </a:ext>
            </a:extLst>
          </p:cNvPr>
          <p:cNvSpPr>
            <a:spLocks noGrp="1"/>
          </p:cNvSpPr>
          <p:nvPr>
            <p:ph type="title"/>
          </p:nvPr>
        </p:nvSpPr>
        <p:spPr>
          <a:xfrm>
            <a:off x="986118" y="735106"/>
            <a:ext cx="7540322" cy="2928470"/>
          </a:xfrm>
        </p:spPr>
        <p:txBody>
          <a:bodyPr vert="horz" lIns="91440" tIns="45720" rIns="91440" bIns="45720" rtlCol="0" anchor="b">
            <a:normAutofit/>
          </a:bodyPr>
          <a:lstStyle/>
          <a:p>
            <a:pPr defTabSz="914400"/>
            <a:r>
              <a:rPr lang="en-US" sz="4400">
                <a:solidFill>
                  <a:srgbClr val="FFFFFF"/>
                </a:solidFill>
              </a:rPr>
              <a:t>Merrimack Valley Renewal Fund </a:t>
            </a:r>
            <a:br>
              <a:rPr lang="en-US" sz="4400"/>
            </a:br>
            <a:r>
              <a:rPr lang="en-US" sz="4400">
                <a:solidFill>
                  <a:srgbClr val="FFFFFF"/>
                </a:solidFill>
              </a:rPr>
              <a:t>Advisory Committee</a:t>
            </a:r>
            <a:br>
              <a:rPr lang="en-US" sz="4400"/>
            </a:br>
            <a:r>
              <a:rPr lang="en-US" sz="4400">
                <a:solidFill>
                  <a:srgbClr val="FFFFFF"/>
                </a:solidFill>
              </a:rPr>
              <a:t>__________________________</a:t>
            </a:r>
            <a:br>
              <a:rPr lang="en-US" sz="4400"/>
            </a:br>
            <a:br>
              <a:rPr lang="en-US" sz="4400"/>
            </a:br>
            <a:r>
              <a:rPr lang="en-US" sz="2000">
                <a:solidFill>
                  <a:srgbClr val="FFFFFF"/>
                </a:solidFill>
              </a:rPr>
              <a:t>November 3, 2021</a:t>
            </a:r>
            <a:endParaRPr lang="en-US" sz="4200" kern="1200">
              <a:solidFill>
                <a:srgbClr val="FFFFFF"/>
              </a:solidFill>
              <a:latin typeface="+mj-lt"/>
              <a:ea typeface="+mj-ea"/>
              <a:cs typeface="+mj-cs"/>
            </a:endParaRPr>
          </a:p>
        </p:txBody>
      </p:sp>
      <p:pic>
        <p:nvPicPr>
          <p:cNvPr id="9" name="Picture 8">
            <a:extLst>
              <a:ext uri="{FF2B5EF4-FFF2-40B4-BE49-F238E27FC236}">
                <a16:creationId xmlns:a16="http://schemas.microsoft.com/office/drawing/2014/main" id="{08E48B6A-1DF0-4EEB-B480-5C981F0927A2}"/>
              </a:ext>
            </a:extLst>
          </p:cNvPr>
          <p:cNvPicPr>
            <a:picLocks noChangeAspect="1"/>
          </p:cNvPicPr>
          <p:nvPr/>
        </p:nvPicPr>
        <p:blipFill rotWithShape="1">
          <a:blip r:embed="rId2"/>
          <a:srcRect l="77778" t="26199" r="2111" b="39919"/>
          <a:stretch/>
        </p:blipFill>
        <p:spPr>
          <a:xfrm>
            <a:off x="1633968" y="4615280"/>
            <a:ext cx="2165872" cy="2052535"/>
          </a:xfrm>
          <a:prstGeom prst="rect">
            <a:avLst/>
          </a:prstGeom>
        </p:spPr>
      </p:pic>
      <p:sp>
        <p:nvSpPr>
          <p:cNvPr id="11" name="Rectangle 10">
            <a:extLst>
              <a:ext uri="{FF2B5EF4-FFF2-40B4-BE49-F238E27FC236}">
                <a16:creationId xmlns:a16="http://schemas.microsoft.com/office/drawing/2014/main" id="{5FB7DE00-01B0-443B-8D02-A1BEAF4E8935}"/>
              </a:ext>
            </a:extLst>
          </p:cNvPr>
          <p:cNvSpPr/>
          <p:nvPr/>
        </p:nvSpPr>
        <p:spPr>
          <a:xfrm>
            <a:off x="3423920" y="6532880"/>
            <a:ext cx="833120" cy="32512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97E3FC6D-908F-4607-BD6A-1549AB101554}"/>
              </a:ext>
            </a:extLst>
          </p:cNvPr>
          <p:cNvPicPr>
            <a:picLocks noChangeAspect="1"/>
          </p:cNvPicPr>
          <p:nvPr/>
        </p:nvPicPr>
        <p:blipFill rotWithShape="1">
          <a:blip r:embed="rId3"/>
          <a:srcRect l="77556" t="44568" r="4554" b="37456"/>
          <a:stretch/>
        </p:blipFill>
        <p:spPr>
          <a:xfrm>
            <a:off x="4953365" y="5025755"/>
            <a:ext cx="2178955" cy="1231583"/>
          </a:xfrm>
          <a:prstGeom prst="rect">
            <a:avLst/>
          </a:prstGeom>
        </p:spPr>
      </p:pic>
    </p:spTree>
    <p:extLst>
      <p:ext uri="{BB962C8B-B14F-4D97-AF65-F5344CB8AC3E}">
        <p14:creationId xmlns:p14="http://schemas.microsoft.com/office/powerpoint/2010/main" val="541989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5134FB-DBCE-4135-8ECB-DC95CA42CEF1}"/>
              </a:ext>
            </a:extLst>
          </p:cNvPr>
          <p:cNvSpPr>
            <a:spLocks noGrp="1"/>
          </p:cNvSpPr>
          <p:nvPr>
            <p:ph type="title"/>
          </p:nvPr>
        </p:nvSpPr>
        <p:spPr>
          <a:xfrm>
            <a:off x="1028699" y="294538"/>
            <a:ext cx="7421963" cy="1033669"/>
          </a:xfrm>
        </p:spPr>
        <p:txBody>
          <a:bodyPr>
            <a:normAutofit/>
          </a:bodyPr>
          <a:lstStyle/>
          <a:p>
            <a:r>
              <a:rPr lang="en-US" sz="3600" b="1">
                <a:solidFill>
                  <a:srgbClr val="FFFFFF"/>
                </a:solidFill>
                <a:cs typeface="Calibri Light"/>
              </a:rPr>
              <a:t>Next Meeting: December 1st</a:t>
            </a:r>
          </a:p>
        </p:txBody>
      </p:sp>
      <p:sp>
        <p:nvSpPr>
          <p:cNvPr id="4" name="Content Placeholder 2">
            <a:extLst>
              <a:ext uri="{FF2B5EF4-FFF2-40B4-BE49-F238E27FC236}">
                <a16:creationId xmlns:a16="http://schemas.microsoft.com/office/drawing/2014/main" id="{D3E5C44E-97BE-4A4A-8984-E7878B9D1E11}"/>
              </a:ext>
            </a:extLst>
          </p:cNvPr>
          <p:cNvSpPr>
            <a:spLocks noGrp="1"/>
          </p:cNvSpPr>
          <p:nvPr>
            <p:ph idx="1"/>
          </p:nvPr>
        </p:nvSpPr>
        <p:spPr>
          <a:xfrm>
            <a:off x="431955" y="2959572"/>
            <a:ext cx="8423568" cy="3069138"/>
          </a:xfrm>
        </p:spPr>
        <p:txBody>
          <a:bodyPr anchor="ctr">
            <a:normAutofit/>
          </a:bodyPr>
          <a:lstStyle/>
          <a:p>
            <a:endParaRPr lang="en-US" sz="3600">
              <a:cs typeface="Calibri"/>
            </a:endParaRPr>
          </a:p>
          <a:p>
            <a:pPr marL="0" indent="0">
              <a:buNone/>
            </a:pPr>
            <a:endParaRPr lang="en-US" sz="3600">
              <a:cs typeface="Calibri"/>
            </a:endParaRPr>
          </a:p>
          <a:p>
            <a:endParaRPr lang="en-US" sz="3200">
              <a:cs typeface="Calibri"/>
            </a:endParaRPr>
          </a:p>
        </p:txBody>
      </p:sp>
    </p:spTree>
    <p:extLst>
      <p:ext uri="{BB962C8B-B14F-4D97-AF65-F5344CB8AC3E}">
        <p14:creationId xmlns:p14="http://schemas.microsoft.com/office/powerpoint/2010/main" val="3797485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5134FB-DBCE-4135-8ECB-DC95CA42CEF1}"/>
              </a:ext>
            </a:extLst>
          </p:cNvPr>
          <p:cNvSpPr>
            <a:spLocks noGrp="1"/>
          </p:cNvSpPr>
          <p:nvPr>
            <p:ph type="title"/>
          </p:nvPr>
        </p:nvSpPr>
        <p:spPr>
          <a:xfrm>
            <a:off x="1028699" y="294538"/>
            <a:ext cx="7421963" cy="1033669"/>
          </a:xfrm>
        </p:spPr>
        <p:txBody>
          <a:bodyPr>
            <a:normAutofit/>
          </a:bodyPr>
          <a:lstStyle/>
          <a:p>
            <a:r>
              <a:rPr lang="en-US" sz="3600" b="1">
                <a:solidFill>
                  <a:srgbClr val="FFFFFF"/>
                </a:solidFill>
              </a:rPr>
              <a:t>Agenda</a:t>
            </a:r>
            <a:endParaRPr lang="en-US" sz="3600" b="1">
              <a:solidFill>
                <a:srgbClr val="FFFFFF"/>
              </a:solidFill>
              <a:cs typeface="Calibri Light"/>
            </a:endParaRPr>
          </a:p>
        </p:txBody>
      </p:sp>
      <p:sp>
        <p:nvSpPr>
          <p:cNvPr id="4" name="Content Placeholder 2">
            <a:extLst>
              <a:ext uri="{FF2B5EF4-FFF2-40B4-BE49-F238E27FC236}">
                <a16:creationId xmlns:a16="http://schemas.microsoft.com/office/drawing/2014/main" id="{D3E5C44E-97BE-4A4A-8984-E7878B9D1E11}"/>
              </a:ext>
            </a:extLst>
          </p:cNvPr>
          <p:cNvSpPr>
            <a:spLocks noGrp="1"/>
          </p:cNvSpPr>
          <p:nvPr>
            <p:ph idx="1"/>
          </p:nvPr>
        </p:nvSpPr>
        <p:spPr>
          <a:xfrm>
            <a:off x="344512" y="1885278"/>
            <a:ext cx="8423568" cy="4830481"/>
          </a:xfrm>
        </p:spPr>
        <p:txBody>
          <a:bodyPr anchor="ctr">
            <a:normAutofit/>
          </a:bodyPr>
          <a:lstStyle/>
          <a:p>
            <a:pPr marL="0" indent="0">
              <a:buNone/>
            </a:pPr>
            <a:endParaRPr lang="en-US" sz="3600">
              <a:cs typeface="Calibri" panose="020F0502020204030204"/>
            </a:endParaRPr>
          </a:p>
          <a:p>
            <a:endParaRPr lang="en-US" sz="3600"/>
          </a:p>
          <a:p>
            <a:r>
              <a:rPr lang="en-US" sz="3600"/>
              <a:t>Community Outreach</a:t>
            </a:r>
            <a:endParaRPr lang="en-US" sz="3300"/>
          </a:p>
          <a:p>
            <a:r>
              <a:rPr lang="en-US" sz="3600"/>
              <a:t>2022-2024 EE plan Updates</a:t>
            </a:r>
            <a:endParaRPr lang="en-US" sz="3600">
              <a:cs typeface="Calibri"/>
            </a:endParaRPr>
          </a:p>
          <a:p>
            <a:r>
              <a:rPr lang="en-US" sz="3600"/>
              <a:t>Low and Moderate Income (LMI) Program</a:t>
            </a:r>
          </a:p>
          <a:p>
            <a:r>
              <a:rPr lang="en-US" sz="3600"/>
              <a:t>Geothermal Microgrid</a:t>
            </a:r>
          </a:p>
          <a:p>
            <a:endParaRPr lang="en-US"/>
          </a:p>
          <a:p>
            <a:endParaRPr lang="en-US" sz="3600">
              <a:cs typeface="Calibri"/>
            </a:endParaRPr>
          </a:p>
          <a:p>
            <a:endParaRPr lang="en-US" sz="3600">
              <a:cs typeface="Calibri"/>
            </a:endParaRPr>
          </a:p>
          <a:p>
            <a:pPr marL="0" indent="0">
              <a:buNone/>
            </a:pPr>
            <a:endParaRPr lang="en-US" sz="3600">
              <a:cs typeface="Calibri"/>
            </a:endParaRPr>
          </a:p>
          <a:p>
            <a:endParaRPr lang="en-US" sz="3200">
              <a:cs typeface="Calibri"/>
            </a:endParaRPr>
          </a:p>
        </p:txBody>
      </p:sp>
    </p:spTree>
    <p:extLst>
      <p:ext uri="{BB962C8B-B14F-4D97-AF65-F5344CB8AC3E}">
        <p14:creationId xmlns:p14="http://schemas.microsoft.com/office/powerpoint/2010/main" val="3779923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19797" y="586855"/>
            <a:ext cx="3172575" cy="3387497"/>
          </a:xfrm>
        </p:spPr>
        <p:txBody>
          <a:bodyPr anchor="b">
            <a:normAutofit/>
          </a:bodyPr>
          <a:lstStyle/>
          <a:p>
            <a:pPr algn="r"/>
            <a:r>
              <a:rPr lang="en-US" sz="3500">
                <a:solidFill>
                  <a:srgbClr val="FFFFFF"/>
                </a:solidFill>
              </a:rPr>
              <a:t> </a:t>
            </a:r>
            <a:r>
              <a:rPr lang="en-US" sz="4000">
                <a:solidFill>
                  <a:srgbClr val="FFFFFF"/>
                </a:solidFill>
              </a:rPr>
              <a:t>Community Meetings</a:t>
            </a:r>
            <a:endParaRPr lang="en-US" sz="4000">
              <a:solidFill>
                <a:srgbClr val="FFFFFF"/>
              </a:solidFill>
              <a:cs typeface="Calibri Light"/>
            </a:endParaRPr>
          </a:p>
        </p:txBody>
      </p:sp>
      <p:sp>
        <p:nvSpPr>
          <p:cNvPr id="3" name="Content Placeholder 2"/>
          <p:cNvSpPr>
            <a:spLocks noGrp="1"/>
          </p:cNvSpPr>
          <p:nvPr>
            <p:ph idx="1"/>
          </p:nvPr>
        </p:nvSpPr>
        <p:spPr>
          <a:xfrm>
            <a:off x="4315681" y="358367"/>
            <a:ext cx="4535377" cy="6134412"/>
          </a:xfrm>
        </p:spPr>
        <p:txBody>
          <a:bodyPr vert="horz" lIns="91440" tIns="45720" rIns="91440" bIns="45720" rtlCol="0" anchor="ctr">
            <a:noAutofit/>
          </a:bodyPr>
          <a:lstStyle/>
          <a:p>
            <a:pPr marL="0" indent="0">
              <a:buNone/>
            </a:pPr>
            <a:endParaRPr lang="en-US" sz="2400">
              <a:cs typeface="Calibri"/>
            </a:endParaRPr>
          </a:p>
          <a:p>
            <a:pPr>
              <a:buFont typeface="Arial"/>
              <a:buChar char="•"/>
            </a:pPr>
            <a:endParaRPr lang="en-US" sz="2400">
              <a:ea typeface="+mn-lt"/>
              <a:cs typeface="+mn-lt"/>
            </a:endParaRPr>
          </a:p>
          <a:p>
            <a:pPr>
              <a:buFont typeface="Arial"/>
              <a:buChar char="•"/>
            </a:pPr>
            <a:endParaRPr lang="en-US" sz="2400">
              <a:ea typeface="+mn-lt"/>
              <a:cs typeface="+mn-lt"/>
            </a:endParaRPr>
          </a:p>
          <a:p>
            <a:pPr marL="0" indent="0">
              <a:buNone/>
            </a:pPr>
            <a:endParaRPr lang="en-US" sz="1800">
              <a:cs typeface="Calibri"/>
            </a:endParaRPr>
          </a:p>
          <a:p>
            <a:r>
              <a:rPr lang="en-US" sz="1800">
                <a:cs typeface="Calibri"/>
              </a:rPr>
              <a:t>Merrimack Valley Project</a:t>
            </a:r>
          </a:p>
          <a:p>
            <a:pPr lvl="1"/>
            <a:r>
              <a:rPr lang="en-US">
                <a:cs typeface="Calibri"/>
              </a:rPr>
              <a:t>October 9, 2021</a:t>
            </a:r>
          </a:p>
          <a:p>
            <a:pPr lvl="1"/>
            <a:r>
              <a:rPr lang="en-US">
                <a:cs typeface="Calibri"/>
              </a:rPr>
              <a:t>Requests</a:t>
            </a:r>
          </a:p>
          <a:p>
            <a:pPr lvl="1"/>
            <a:r>
              <a:rPr lang="en-US">
                <a:cs typeface="Calibri"/>
              </a:rPr>
              <a:t>more frequent updates</a:t>
            </a:r>
          </a:p>
          <a:p>
            <a:pPr lvl="1"/>
            <a:r>
              <a:rPr lang="en-US">
                <a:cs typeface="Calibri"/>
              </a:rPr>
              <a:t>Publish Advisory Committee meeting notes</a:t>
            </a:r>
          </a:p>
          <a:p>
            <a:pPr lvl="1"/>
            <a:r>
              <a:rPr lang="en-US">
                <a:cs typeface="Calibri"/>
              </a:rPr>
              <a:t>Revise and re-release the survey</a:t>
            </a:r>
          </a:p>
          <a:p>
            <a:endParaRPr lang="en-US">
              <a:cs typeface="Calibri"/>
            </a:endParaRPr>
          </a:p>
          <a:p>
            <a:r>
              <a:rPr lang="en-US">
                <a:cs typeface="Calibri"/>
              </a:rPr>
              <a:t>We Are Lawrence</a:t>
            </a:r>
          </a:p>
          <a:p>
            <a:pPr lvl="1"/>
            <a:r>
              <a:rPr lang="en-US">
                <a:cs typeface="Calibri"/>
              </a:rPr>
              <a:t>November 1, 2021</a:t>
            </a:r>
          </a:p>
          <a:p>
            <a:pPr marL="342900" lvl="1" indent="0">
              <a:buNone/>
            </a:pPr>
            <a:endParaRPr lang="en-US">
              <a:cs typeface="Calibri"/>
            </a:endParaRPr>
          </a:p>
          <a:p>
            <a:r>
              <a:rPr lang="en-US" sz="1800">
                <a:cs typeface="Calibri"/>
              </a:rPr>
              <a:t>Survey</a:t>
            </a:r>
            <a:endParaRPr lang="en-US" sz="1800">
              <a:ea typeface="+mn-lt"/>
              <a:cs typeface="+mn-lt"/>
            </a:endParaRPr>
          </a:p>
          <a:p>
            <a:pPr lvl="1"/>
            <a:r>
              <a:rPr lang="en-US">
                <a:cs typeface="Calibri"/>
              </a:rPr>
              <a:t>Simplified language and mechanics</a:t>
            </a:r>
            <a:endParaRPr lang="en-US">
              <a:ea typeface="+mn-lt"/>
              <a:cs typeface="+mn-lt"/>
            </a:endParaRPr>
          </a:p>
          <a:p>
            <a:pPr lvl="1"/>
            <a:r>
              <a:rPr lang="en-US">
                <a:ea typeface="+mn-lt"/>
                <a:cs typeface="+mn-lt"/>
              </a:rPr>
              <a:t>New platforms for disseminating (</a:t>
            </a:r>
            <a:r>
              <a:rPr lang="en-US" i="1">
                <a:ea typeface="+mn-lt"/>
                <a:cs typeface="+mn-lt"/>
              </a:rPr>
              <a:t>i.e.</a:t>
            </a:r>
            <a:r>
              <a:rPr lang="en-US">
                <a:ea typeface="+mn-lt"/>
                <a:cs typeface="+mn-lt"/>
              </a:rPr>
              <a:t> distribute hard copies)</a:t>
            </a:r>
          </a:p>
          <a:p>
            <a:pPr marL="342900" lvl="1" indent="0">
              <a:buNone/>
            </a:pPr>
            <a:endParaRPr lang="en-US">
              <a:ea typeface="+mn-lt"/>
              <a:cs typeface="+mn-lt"/>
            </a:endParaRPr>
          </a:p>
          <a:p>
            <a:r>
              <a:rPr lang="en-US" sz="1800">
                <a:ea typeface="+mn-lt"/>
                <a:cs typeface="+mn-lt"/>
              </a:rPr>
              <a:t>Information through the Advisory Committee</a:t>
            </a:r>
          </a:p>
          <a:p>
            <a:pPr lvl="1"/>
            <a:endParaRPr lang="en-US" sz="2700">
              <a:ea typeface="+mn-lt"/>
              <a:cs typeface="+mn-lt"/>
            </a:endParaRPr>
          </a:p>
          <a:p>
            <a:endParaRPr lang="en-US" sz="2700">
              <a:cs typeface="Calibri"/>
            </a:endParaRPr>
          </a:p>
          <a:p>
            <a:endParaRPr lang="en-US" sz="2700">
              <a:cs typeface="Calibri"/>
            </a:endParaRPr>
          </a:p>
          <a:p>
            <a:endParaRPr lang="en-US" sz="2400">
              <a:cs typeface="Calibri"/>
            </a:endParaRPr>
          </a:p>
          <a:p>
            <a:endParaRPr lang="en-US" sz="2400">
              <a:cs typeface="Calibri"/>
            </a:endParaRPr>
          </a:p>
        </p:txBody>
      </p:sp>
    </p:spTree>
    <p:extLst>
      <p:ext uri="{BB962C8B-B14F-4D97-AF65-F5344CB8AC3E}">
        <p14:creationId xmlns:p14="http://schemas.microsoft.com/office/powerpoint/2010/main" val="2277032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19797" y="586855"/>
            <a:ext cx="3172575" cy="3387497"/>
          </a:xfrm>
        </p:spPr>
        <p:txBody>
          <a:bodyPr anchor="b">
            <a:normAutofit/>
          </a:bodyPr>
          <a:lstStyle/>
          <a:p>
            <a:pPr algn="r"/>
            <a:r>
              <a:rPr lang="en-US" sz="3500">
                <a:solidFill>
                  <a:srgbClr val="FFFFFF"/>
                </a:solidFill>
              </a:rPr>
              <a:t> Survey Language </a:t>
            </a:r>
            <a:endParaRPr lang="en-US" sz="3500">
              <a:solidFill>
                <a:srgbClr val="FFFFFF"/>
              </a:solidFill>
              <a:cs typeface="Calibri Light"/>
            </a:endParaRPr>
          </a:p>
        </p:txBody>
      </p:sp>
      <p:sp>
        <p:nvSpPr>
          <p:cNvPr id="3" name="Content Placeholder 2"/>
          <p:cNvSpPr>
            <a:spLocks noGrp="1"/>
          </p:cNvSpPr>
          <p:nvPr>
            <p:ph idx="1"/>
          </p:nvPr>
        </p:nvSpPr>
        <p:spPr>
          <a:xfrm>
            <a:off x="4396601" y="247102"/>
            <a:ext cx="4535377" cy="6367058"/>
          </a:xfrm>
        </p:spPr>
        <p:txBody>
          <a:bodyPr anchor="ctr">
            <a:normAutofit fontScale="92500" lnSpcReduction="10000"/>
          </a:bodyPr>
          <a:lstStyle/>
          <a:p>
            <a:endParaRPr lang="en-US" sz="2400">
              <a:cs typeface="Calibri"/>
            </a:endParaRPr>
          </a:p>
          <a:p>
            <a:endParaRPr lang="en-US" sz="2400">
              <a:cs typeface="Calibri"/>
            </a:endParaRPr>
          </a:p>
          <a:p>
            <a:r>
              <a:rPr lang="en-US" sz="2400">
                <a:cs typeface="Calibri"/>
              </a:rPr>
              <a:t>What prevents you from accessing the free or low-cost energy efficiency programs?  </a:t>
            </a:r>
            <a:endParaRPr lang="en-US"/>
          </a:p>
          <a:p>
            <a:r>
              <a:rPr lang="en-US" sz="2400">
                <a:cs typeface="Calibri"/>
              </a:rPr>
              <a:t>What could be done to improve your household utility use and lower your energy bills? </a:t>
            </a:r>
          </a:p>
          <a:p>
            <a:r>
              <a:rPr lang="en-US" sz="2400">
                <a:effectLst/>
                <a:latin typeface="Calibri" panose="020F0502020204030204" pitchFamily="34" charset="0"/>
                <a:ea typeface="Calibri" panose="020F0502020204030204" pitchFamily="34" charset="0"/>
                <a:cs typeface="Times New Roman" panose="02020603050405020304" pitchFamily="18" charset="0"/>
              </a:rPr>
              <a:t>The DOER and the AGO have $21 million to spend on a program that helps some  residents make energy improvements to their homes.  Below is a list of things this program could do for residents.  Choose the two most important actions.</a:t>
            </a:r>
          </a:p>
          <a:p>
            <a:r>
              <a:rPr lang="en-US" sz="2400">
                <a:effectLst/>
                <a:latin typeface="Calibri" panose="020F0502020204030204" pitchFamily="34" charset="0"/>
                <a:ea typeface="Calibri" panose="020F0502020204030204" pitchFamily="34" charset="0"/>
                <a:cs typeface="Times New Roman" panose="02020603050405020304" pitchFamily="18" charset="0"/>
              </a:rPr>
              <a:t>DOER and the AGO want to make sure that the program supports residents who participate in the program. Choose the two most important ways to help residents.</a:t>
            </a:r>
          </a:p>
          <a:p>
            <a:pPr marL="0" marR="0" indent="0">
              <a:spcBef>
                <a:spcPts val="0"/>
              </a:spcBef>
              <a:spcAft>
                <a:spcPts val="800"/>
              </a:spcAft>
              <a:buNone/>
            </a:pP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endParaRPr lang="en-US" sz="2400">
              <a:cs typeface="Calibri"/>
            </a:endParaRPr>
          </a:p>
          <a:p>
            <a:endParaRPr lang="en-US" sz="2400">
              <a:cs typeface="Calibri"/>
            </a:endParaRPr>
          </a:p>
        </p:txBody>
      </p:sp>
    </p:spTree>
    <p:extLst>
      <p:ext uri="{BB962C8B-B14F-4D97-AF65-F5344CB8AC3E}">
        <p14:creationId xmlns:p14="http://schemas.microsoft.com/office/powerpoint/2010/main" val="1151860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5134FB-DBCE-4135-8ECB-DC95CA42CEF1}"/>
              </a:ext>
            </a:extLst>
          </p:cNvPr>
          <p:cNvSpPr>
            <a:spLocks noGrp="1"/>
          </p:cNvSpPr>
          <p:nvPr>
            <p:ph type="title"/>
          </p:nvPr>
        </p:nvSpPr>
        <p:spPr>
          <a:xfrm>
            <a:off x="1028699" y="294538"/>
            <a:ext cx="7421963" cy="1033669"/>
          </a:xfrm>
        </p:spPr>
        <p:txBody>
          <a:bodyPr>
            <a:normAutofit/>
          </a:bodyPr>
          <a:lstStyle/>
          <a:p>
            <a:r>
              <a:rPr lang="en-US" sz="3600" b="1">
                <a:solidFill>
                  <a:srgbClr val="FFFFFF"/>
                </a:solidFill>
                <a:cs typeface="Calibri Light"/>
              </a:rPr>
              <a:t>2022-2024</a:t>
            </a:r>
            <a:r>
              <a:rPr lang="en-US" sz="3600" b="1">
                <a:solidFill>
                  <a:srgbClr val="FFFFFF"/>
                </a:solidFill>
                <a:ea typeface="+mj-lt"/>
                <a:cs typeface="+mj-lt"/>
              </a:rPr>
              <a:t> Energy Efficiency Plan </a:t>
            </a:r>
            <a:endParaRPr lang="en-US" sz="3600">
              <a:ea typeface="+mj-lt"/>
              <a:cs typeface="+mj-lt"/>
            </a:endParaRPr>
          </a:p>
          <a:p>
            <a:endParaRPr lang="en-US" sz="3600" b="1">
              <a:solidFill>
                <a:srgbClr val="FFFFFF"/>
              </a:solidFill>
              <a:cs typeface="Calibri Light"/>
            </a:endParaRPr>
          </a:p>
        </p:txBody>
      </p:sp>
      <p:sp>
        <p:nvSpPr>
          <p:cNvPr id="4" name="Content Placeholder 2">
            <a:extLst>
              <a:ext uri="{FF2B5EF4-FFF2-40B4-BE49-F238E27FC236}">
                <a16:creationId xmlns:a16="http://schemas.microsoft.com/office/drawing/2014/main" id="{D3E5C44E-97BE-4A4A-8984-E7878B9D1E11}"/>
              </a:ext>
            </a:extLst>
          </p:cNvPr>
          <p:cNvSpPr>
            <a:spLocks noGrp="1"/>
          </p:cNvSpPr>
          <p:nvPr>
            <p:ph idx="1"/>
          </p:nvPr>
        </p:nvSpPr>
        <p:spPr>
          <a:xfrm>
            <a:off x="334397" y="1723438"/>
            <a:ext cx="8413453" cy="4992321"/>
          </a:xfrm>
        </p:spPr>
        <p:txBody>
          <a:bodyPr vert="horz" lIns="91440" tIns="45720" rIns="91440" bIns="45720" rtlCol="0" anchor="ctr">
            <a:noAutofit/>
          </a:bodyPr>
          <a:lstStyle/>
          <a:p>
            <a:pPr marL="0" indent="0">
              <a:buNone/>
            </a:pPr>
            <a:endParaRPr lang="en-US" sz="3600">
              <a:cs typeface="Calibri" panose="020F0502020204030204"/>
            </a:endParaRPr>
          </a:p>
          <a:p>
            <a:endParaRPr lang="en-US" sz="3600"/>
          </a:p>
          <a:p>
            <a:pPr marL="0" indent="0">
              <a:lnSpc>
                <a:spcPct val="100000"/>
              </a:lnSpc>
              <a:spcBef>
                <a:spcPct val="20000"/>
              </a:spcBef>
              <a:buNone/>
            </a:pPr>
            <a:endParaRPr lang="en-US" sz="2000" b="1">
              <a:ea typeface="+mn-lt"/>
              <a:cs typeface="+mn-lt"/>
            </a:endParaRPr>
          </a:p>
          <a:p>
            <a:pPr marL="0" indent="0">
              <a:lnSpc>
                <a:spcPct val="100000"/>
              </a:lnSpc>
              <a:spcBef>
                <a:spcPct val="20000"/>
              </a:spcBef>
              <a:buNone/>
            </a:pPr>
            <a:endParaRPr lang="en-US" sz="2000" b="1">
              <a:ea typeface="+mn-lt"/>
              <a:cs typeface="+mn-lt"/>
            </a:endParaRPr>
          </a:p>
          <a:p>
            <a:pPr marL="0" indent="0">
              <a:lnSpc>
                <a:spcPct val="100000"/>
              </a:lnSpc>
              <a:spcBef>
                <a:spcPct val="20000"/>
              </a:spcBef>
              <a:buNone/>
            </a:pPr>
            <a:endParaRPr lang="en-US" sz="2000" b="1">
              <a:ea typeface="+mn-lt"/>
              <a:cs typeface="+mn-lt"/>
            </a:endParaRPr>
          </a:p>
          <a:p>
            <a:pPr marL="0" indent="0">
              <a:lnSpc>
                <a:spcPct val="100000"/>
              </a:lnSpc>
              <a:spcBef>
                <a:spcPct val="20000"/>
              </a:spcBef>
              <a:buNone/>
            </a:pPr>
            <a:endParaRPr lang="en-US" sz="2000" b="1">
              <a:ea typeface="+mn-lt"/>
              <a:cs typeface="+mn-lt"/>
            </a:endParaRPr>
          </a:p>
          <a:p>
            <a:pPr marL="0" indent="0">
              <a:lnSpc>
                <a:spcPct val="100000"/>
              </a:lnSpc>
              <a:spcBef>
                <a:spcPct val="20000"/>
              </a:spcBef>
              <a:buNone/>
            </a:pPr>
            <a:r>
              <a:rPr lang="en-US" sz="2200" b="1" dirty="0">
                <a:ea typeface="+mn-lt"/>
                <a:cs typeface="+mn-lt"/>
              </a:rPr>
              <a:t>High Level Priorities—</a:t>
            </a:r>
            <a:r>
              <a:rPr lang="en-US" sz="2200" dirty="0">
                <a:ea typeface="+mn-lt"/>
                <a:cs typeface="+mn-lt"/>
              </a:rPr>
              <a:t>GHG reductions from electrification; equity; workforce development</a:t>
            </a:r>
          </a:p>
          <a:p>
            <a:pPr marL="0" indent="0">
              <a:lnSpc>
                <a:spcPct val="100000"/>
              </a:lnSpc>
              <a:spcBef>
                <a:spcPct val="20000"/>
              </a:spcBef>
              <a:buNone/>
            </a:pPr>
            <a:r>
              <a:rPr lang="en-US" sz="2200" b="1" dirty="0">
                <a:ea typeface="+mn-lt"/>
                <a:cs typeface="+mn-lt"/>
              </a:rPr>
              <a:t>GHG/electrification commitments</a:t>
            </a:r>
            <a:r>
              <a:rPr lang="en-US" sz="2200" dirty="0">
                <a:ea typeface="+mn-lt"/>
                <a:cs typeface="+mn-lt"/>
              </a:rPr>
              <a:t> include:</a:t>
            </a:r>
          </a:p>
          <a:p>
            <a:pPr>
              <a:lnSpc>
                <a:spcPct val="100000"/>
              </a:lnSpc>
              <a:spcBef>
                <a:spcPct val="20000"/>
              </a:spcBef>
              <a:buFont typeface="Arial"/>
              <a:buChar char="•"/>
            </a:pPr>
            <a:r>
              <a:rPr lang="en-US" sz="2200" dirty="0">
                <a:ea typeface="+mn-lt"/>
                <a:cs typeface="+mn-lt"/>
              </a:rPr>
              <a:t>$800M investment in electrification for Residential, low income, C&amp;I sector</a:t>
            </a:r>
          </a:p>
          <a:p>
            <a:pPr marL="800100" lvl="1" indent="-285750">
              <a:lnSpc>
                <a:spcPct val="100000"/>
              </a:lnSpc>
              <a:spcBef>
                <a:spcPct val="20000"/>
              </a:spcBef>
              <a:buFont typeface="Arial"/>
              <a:buChar char="•"/>
            </a:pPr>
            <a:r>
              <a:rPr lang="en-US" sz="2200" dirty="0">
                <a:ea typeface="+mn-lt"/>
                <a:cs typeface="+mn-lt"/>
              </a:rPr>
              <a:t>Includes new incentives for switching from gas HVAC to heat pumps</a:t>
            </a:r>
          </a:p>
          <a:p>
            <a:pPr>
              <a:lnSpc>
                <a:spcPct val="100000"/>
              </a:lnSpc>
              <a:spcBef>
                <a:spcPct val="20000"/>
              </a:spcBef>
              <a:buFont typeface="Arial"/>
              <a:buChar char="•"/>
            </a:pPr>
            <a:r>
              <a:rPr lang="en-US" sz="2200" dirty="0">
                <a:ea typeface="+mn-lt"/>
                <a:cs typeface="+mn-lt"/>
              </a:rPr>
              <a:t>$639M investment in weatherization (supports future electrification)</a:t>
            </a:r>
          </a:p>
          <a:p>
            <a:pPr>
              <a:lnSpc>
                <a:spcPct val="100000"/>
              </a:lnSpc>
              <a:spcBef>
                <a:spcPct val="20000"/>
              </a:spcBef>
              <a:buFont typeface="Arial"/>
              <a:buChar char="•"/>
            </a:pPr>
            <a:r>
              <a:rPr lang="en-US" sz="2200" dirty="0">
                <a:ea typeface="+mn-lt"/>
                <a:cs typeface="+mn-lt"/>
              </a:rPr>
              <a:t>Commitment to launch Deep Energy Retrofit offering for affordable multi-family and commercial buildings launching in 2022</a:t>
            </a:r>
          </a:p>
          <a:p>
            <a:pPr>
              <a:lnSpc>
                <a:spcPct val="100000"/>
              </a:lnSpc>
              <a:spcBef>
                <a:spcPct val="20000"/>
              </a:spcBef>
              <a:buFont typeface="Arial,Sans-Serif"/>
              <a:buChar char="•"/>
            </a:pPr>
            <a:r>
              <a:rPr lang="en-US" sz="2200" dirty="0">
                <a:ea typeface="+mn-lt"/>
                <a:cs typeface="+mn-lt"/>
              </a:rPr>
              <a:t>Commitment to all-electric new construction offerings in 2022 for Residential and C&amp;I</a:t>
            </a:r>
          </a:p>
          <a:p>
            <a:pPr>
              <a:lnSpc>
                <a:spcPct val="100000"/>
              </a:lnSpc>
              <a:spcBef>
                <a:spcPct val="20000"/>
              </a:spcBef>
              <a:buFont typeface="Arial"/>
              <a:buChar char="•"/>
            </a:pPr>
            <a:r>
              <a:rPr lang="en-US" sz="2200">
                <a:ea typeface="+mn-lt"/>
                <a:cs typeface="+mn-lt"/>
              </a:rPr>
              <a:t>Continuing successful Passive House support for mutli-family</a:t>
            </a:r>
          </a:p>
          <a:p>
            <a:pPr marL="0" indent="0">
              <a:lnSpc>
                <a:spcPct val="100000"/>
              </a:lnSpc>
              <a:spcBef>
                <a:spcPct val="20000"/>
              </a:spcBef>
              <a:buNone/>
            </a:pPr>
            <a:endParaRPr lang="en-US" sz="2000">
              <a:cs typeface="Calibri"/>
            </a:endParaRPr>
          </a:p>
          <a:p>
            <a:endParaRPr lang="en-US" sz="2000">
              <a:cs typeface="Calibri"/>
            </a:endParaRPr>
          </a:p>
          <a:p>
            <a:endParaRPr lang="en-US" sz="2000">
              <a:cs typeface="Calibri"/>
            </a:endParaRPr>
          </a:p>
          <a:p>
            <a:endParaRPr lang="en-US" sz="2000">
              <a:cs typeface="Calibri"/>
            </a:endParaRPr>
          </a:p>
          <a:p>
            <a:pPr marL="0" indent="0">
              <a:buNone/>
            </a:pPr>
            <a:endParaRPr lang="en-US" sz="3600">
              <a:cs typeface="Calibri"/>
            </a:endParaRPr>
          </a:p>
          <a:p>
            <a:endParaRPr lang="en-US" sz="3200">
              <a:cs typeface="Calibri"/>
            </a:endParaRPr>
          </a:p>
        </p:txBody>
      </p:sp>
    </p:spTree>
    <p:extLst>
      <p:ext uri="{BB962C8B-B14F-4D97-AF65-F5344CB8AC3E}">
        <p14:creationId xmlns:p14="http://schemas.microsoft.com/office/powerpoint/2010/main" val="1392537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5134FB-DBCE-4135-8ECB-DC95CA42CEF1}"/>
              </a:ext>
            </a:extLst>
          </p:cNvPr>
          <p:cNvSpPr>
            <a:spLocks noGrp="1"/>
          </p:cNvSpPr>
          <p:nvPr>
            <p:ph type="title"/>
          </p:nvPr>
        </p:nvSpPr>
        <p:spPr>
          <a:xfrm>
            <a:off x="1028699" y="294538"/>
            <a:ext cx="7421963" cy="1033669"/>
          </a:xfrm>
        </p:spPr>
        <p:txBody>
          <a:bodyPr>
            <a:normAutofit/>
          </a:bodyPr>
          <a:lstStyle/>
          <a:p>
            <a:r>
              <a:rPr lang="en-US" sz="3600" b="1">
                <a:solidFill>
                  <a:srgbClr val="FFFFFF"/>
                </a:solidFill>
                <a:cs typeface="Calibri Light"/>
              </a:rPr>
              <a:t>2022-2024</a:t>
            </a:r>
            <a:r>
              <a:rPr lang="en-US" sz="3600" b="1">
                <a:solidFill>
                  <a:srgbClr val="FFFFFF"/>
                </a:solidFill>
                <a:ea typeface="+mj-lt"/>
                <a:cs typeface="+mj-lt"/>
              </a:rPr>
              <a:t> Energy Efficiency Plan </a:t>
            </a:r>
            <a:endParaRPr lang="en-US" sz="3600">
              <a:ea typeface="+mj-lt"/>
              <a:cs typeface="+mj-lt"/>
            </a:endParaRPr>
          </a:p>
          <a:p>
            <a:endParaRPr lang="en-US" sz="3600" b="1">
              <a:solidFill>
                <a:srgbClr val="FFFFFF"/>
              </a:solidFill>
              <a:cs typeface="Calibri Light"/>
            </a:endParaRPr>
          </a:p>
        </p:txBody>
      </p:sp>
      <p:sp>
        <p:nvSpPr>
          <p:cNvPr id="4" name="Content Placeholder 2">
            <a:extLst>
              <a:ext uri="{FF2B5EF4-FFF2-40B4-BE49-F238E27FC236}">
                <a16:creationId xmlns:a16="http://schemas.microsoft.com/office/drawing/2014/main" id="{D3E5C44E-97BE-4A4A-8984-E7878B9D1E11}"/>
              </a:ext>
            </a:extLst>
          </p:cNvPr>
          <p:cNvSpPr>
            <a:spLocks noGrp="1"/>
          </p:cNvSpPr>
          <p:nvPr>
            <p:ph idx="1"/>
          </p:nvPr>
        </p:nvSpPr>
        <p:spPr>
          <a:xfrm>
            <a:off x="324282" y="1945968"/>
            <a:ext cx="8423568" cy="4769791"/>
          </a:xfrm>
        </p:spPr>
        <p:txBody>
          <a:bodyPr vert="horz" lIns="91440" tIns="45720" rIns="91440" bIns="45720" rtlCol="0" anchor="ctr">
            <a:noAutofit/>
          </a:bodyPr>
          <a:lstStyle/>
          <a:p>
            <a:pPr marL="0" indent="0">
              <a:buNone/>
            </a:pPr>
            <a:endParaRPr lang="en-US" sz="3600">
              <a:cs typeface="Calibri" panose="020F0502020204030204"/>
            </a:endParaRPr>
          </a:p>
          <a:p>
            <a:endParaRPr lang="en-US" sz="3600"/>
          </a:p>
          <a:p>
            <a:pPr marL="0" indent="0">
              <a:lnSpc>
                <a:spcPct val="100000"/>
              </a:lnSpc>
              <a:spcBef>
                <a:spcPct val="20000"/>
              </a:spcBef>
              <a:buNone/>
            </a:pPr>
            <a:endParaRPr lang="en-US" sz="2000" b="1">
              <a:ea typeface="+mn-lt"/>
              <a:cs typeface="+mn-lt"/>
            </a:endParaRPr>
          </a:p>
          <a:p>
            <a:pPr marL="0" indent="0">
              <a:lnSpc>
                <a:spcPct val="100000"/>
              </a:lnSpc>
              <a:spcBef>
                <a:spcPct val="20000"/>
              </a:spcBef>
              <a:buNone/>
            </a:pPr>
            <a:endParaRPr lang="en-US" sz="2000" b="1">
              <a:ea typeface="+mn-lt"/>
              <a:cs typeface="+mn-lt"/>
            </a:endParaRPr>
          </a:p>
          <a:p>
            <a:pPr marL="0" indent="0">
              <a:lnSpc>
                <a:spcPct val="100000"/>
              </a:lnSpc>
              <a:spcBef>
                <a:spcPct val="20000"/>
              </a:spcBef>
              <a:buNone/>
            </a:pPr>
            <a:endParaRPr lang="en-US" sz="2000" b="1">
              <a:ea typeface="+mn-lt"/>
              <a:cs typeface="+mn-lt"/>
            </a:endParaRPr>
          </a:p>
          <a:p>
            <a:pPr marL="0" indent="0">
              <a:lnSpc>
                <a:spcPct val="100000"/>
              </a:lnSpc>
              <a:spcBef>
                <a:spcPct val="20000"/>
              </a:spcBef>
              <a:buNone/>
            </a:pPr>
            <a:endParaRPr lang="en-US" sz="2000" b="1">
              <a:ea typeface="+mn-lt"/>
              <a:cs typeface="+mn-lt"/>
            </a:endParaRPr>
          </a:p>
          <a:p>
            <a:pPr marL="0" indent="0">
              <a:lnSpc>
                <a:spcPct val="100000"/>
              </a:lnSpc>
              <a:spcBef>
                <a:spcPct val="20000"/>
              </a:spcBef>
              <a:buNone/>
            </a:pPr>
            <a:r>
              <a:rPr lang="en-US" sz="2200" b="1">
                <a:ea typeface="+mn-lt"/>
                <a:cs typeface="+mn-lt"/>
              </a:rPr>
              <a:t>Equity commitments</a:t>
            </a:r>
            <a:r>
              <a:rPr lang="en-US" sz="2200">
                <a:ea typeface="+mn-lt"/>
                <a:cs typeface="+mn-lt"/>
              </a:rPr>
              <a:t> include:</a:t>
            </a:r>
          </a:p>
          <a:p>
            <a:r>
              <a:rPr lang="en-US" sz="2200" b="1">
                <a:ea typeface="+mn-lt"/>
                <a:cs typeface="+mn-lt"/>
              </a:rPr>
              <a:t>Community partnerships</a:t>
            </a:r>
            <a:r>
              <a:rPr lang="en-US" sz="2200">
                <a:ea typeface="+mn-lt"/>
                <a:cs typeface="+mn-lt"/>
              </a:rPr>
              <a:t>, including </a:t>
            </a:r>
          </a:p>
          <a:p>
            <a:pPr lvl="1"/>
            <a:r>
              <a:rPr lang="en-US" sz="2200">
                <a:ea typeface="+mn-lt"/>
                <a:cs typeface="+mn-lt"/>
              </a:rPr>
              <a:t>$6M for municipal and community partnerships to increase participation by underserved groups</a:t>
            </a:r>
            <a:endParaRPr lang="en-US" sz="2200">
              <a:cs typeface="Calibri"/>
            </a:endParaRPr>
          </a:p>
          <a:p>
            <a:pPr lvl="1"/>
            <a:r>
              <a:rPr lang="en-US" sz="2200">
                <a:ea typeface="+mn-lt"/>
                <a:cs typeface="+mn-lt"/>
              </a:rPr>
              <a:t>38 EJ Municipalities, including Lawrence,  chosen for targeted partnerships, increased investments, and increased benefits</a:t>
            </a:r>
          </a:p>
          <a:p>
            <a:r>
              <a:rPr lang="en-US" sz="2200" b="1">
                <a:ea typeface="+mn-lt"/>
                <a:cs typeface="+mn-lt"/>
              </a:rPr>
              <a:t>Moderate Income: </a:t>
            </a:r>
            <a:r>
              <a:rPr lang="en-US" sz="2200">
                <a:ea typeface="+mn-lt"/>
                <a:cs typeface="+mn-lt"/>
              </a:rPr>
              <a:t>enhanced incentives for Wx, including pre-weatherization barriers, and HVAC systems including heat pumps; streamlined income verification</a:t>
            </a:r>
            <a:endParaRPr lang="en-US" sz="2200">
              <a:cs typeface="Calibri"/>
            </a:endParaRPr>
          </a:p>
          <a:p>
            <a:r>
              <a:rPr lang="en-US" sz="2200" b="1">
                <a:ea typeface="+mn-lt"/>
                <a:cs typeface="+mn-lt"/>
              </a:rPr>
              <a:t>Renters/Landlords</a:t>
            </a:r>
            <a:r>
              <a:rPr lang="en-US" sz="2200">
                <a:ea typeface="+mn-lt"/>
                <a:cs typeface="+mn-lt"/>
              </a:rPr>
              <a:t>: 100% weatherization incentive for renters that pay their own heating bills</a:t>
            </a:r>
          </a:p>
          <a:p>
            <a:r>
              <a:rPr lang="en-US" sz="2200" b="1">
                <a:cs typeface="Calibri" panose="020F0502020204030204"/>
              </a:rPr>
              <a:t>Small Business: </a:t>
            </a:r>
            <a:r>
              <a:rPr lang="en-US" sz="2200">
                <a:cs typeface="Calibri" panose="020F0502020204030204"/>
              </a:rPr>
              <a:t>Commitment to 2,100 small business weatherization projects, including targeted efforts to host Main Streets events in EJ neighborhoods</a:t>
            </a:r>
            <a:endParaRPr lang="en-US" sz="2200">
              <a:ea typeface="+mn-lt"/>
              <a:cs typeface="+mn-lt"/>
            </a:endParaRPr>
          </a:p>
          <a:p>
            <a:endParaRPr lang="en-US" sz="2000">
              <a:cs typeface="Calibri"/>
            </a:endParaRPr>
          </a:p>
          <a:p>
            <a:endParaRPr lang="en-US" sz="2000">
              <a:cs typeface="Calibri"/>
            </a:endParaRPr>
          </a:p>
          <a:p>
            <a:endParaRPr lang="en-US" sz="2000">
              <a:cs typeface="Calibri"/>
            </a:endParaRPr>
          </a:p>
          <a:p>
            <a:endParaRPr lang="en-US" sz="2000">
              <a:cs typeface="Calibri"/>
            </a:endParaRPr>
          </a:p>
          <a:p>
            <a:pPr marL="0" indent="0">
              <a:buNone/>
            </a:pPr>
            <a:endParaRPr lang="en-US" sz="3600">
              <a:cs typeface="Calibri"/>
            </a:endParaRPr>
          </a:p>
          <a:p>
            <a:endParaRPr lang="en-US" sz="3200">
              <a:cs typeface="Calibri"/>
            </a:endParaRPr>
          </a:p>
        </p:txBody>
      </p:sp>
    </p:spTree>
    <p:extLst>
      <p:ext uri="{BB962C8B-B14F-4D97-AF65-F5344CB8AC3E}">
        <p14:creationId xmlns:p14="http://schemas.microsoft.com/office/powerpoint/2010/main" val="4220248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19797" y="586855"/>
            <a:ext cx="3172575" cy="3387497"/>
          </a:xfrm>
        </p:spPr>
        <p:txBody>
          <a:bodyPr anchor="b">
            <a:normAutofit/>
          </a:bodyPr>
          <a:lstStyle/>
          <a:p>
            <a:pPr algn="r"/>
            <a:r>
              <a:rPr lang="en-US" sz="3500">
                <a:solidFill>
                  <a:srgbClr val="FFFFFF"/>
                </a:solidFill>
              </a:rPr>
              <a:t> LMI  Program Update </a:t>
            </a:r>
            <a:endParaRPr lang="en-US" sz="3500">
              <a:solidFill>
                <a:srgbClr val="FFFFFF"/>
              </a:solidFill>
              <a:cs typeface="Calibri Light"/>
            </a:endParaRPr>
          </a:p>
        </p:txBody>
      </p:sp>
      <p:sp>
        <p:nvSpPr>
          <p:cNvPr id="3" name="Content Placeholder 2"/>
          <p:cNvSpPr>
            <a:spLocks noGrp="1"/>
          </p:cNvSpPr>
          <p:nvPr>
            <p:ph idx="1"/>
          </p:nvPr>
        </p:nvSpPr>
        <p:spPr>
          <a:xfrm>
            <a:off x="4396601" y="247102"/>
            <a:ext cx="4535377" cy="6367058"/>
          </a:xfrm>
        </p:spPr>
        <p:txBody>
          <a:bodyPr anchor="ctr">
            <a:normAutofit/>
          </a:bodyPr>
          <a:lstStyle/>
          <a:p>
            <a:r>
              <a:rPr lang="en-US" sz="2400">
                <a:cs typeface="Calibri"/>
              </a:rPr>
              <a:t>Key program components:</a:t>
            </a:r>
          </a:p>
          <a:p>
            <a:pPr lvl="1"/>
            <a:r>
              <a:rPr lang="en-US" sz="2100">
                <a:cs typeface="Calibri"/>
              </a:rPr>
              <a:t>Community-driven outreach </a:t>
            </a:r>
          </a:p>
          <a:p>
            <a:pPr lvl="1"/>
            <a:r>
              <a:rPr lang="en-US" sz="2100">
                <a:cs typeface="Calibri"/>
              </a:rPr>
              <a:t>Program assistance/project management</a:t>
            </a:r>
          </a:p>
          <a:p>
            <a:pPr lvl="1"/>
            <a:r>
              <a:rPr lang="en-US" sz="2100">
                <a:cs typeface="Calibri"/>
              </a:rPr>
              <a:t>Incentives to supplement or "go beyond" Mass Save, including for barrier mitigation and heat pumps </a:t>
            </a:r>
          </a:p>
          <a:p>
            <a:pPr lvl="1"/>
            <a:r>
              <a:rPr lang="en-US" sz="2100">
                <a:cs typeface="Calibri"/>
              </a:rPr>
              <a:t>Local contractors</a:t>
            </a:r>
          </a:p>
          <a:p>
            <a:r>
              <a:rPr lang="en-US" sz="2400">
                <a:cs typeface="Calibri"/>
              </a:rPr>
              <a:t>Program Opportunity Notice (PON) Drafted</a:t>
            </a:r>
          </a:p>
          <a:p>
            <a:r>
              <a:rPr lang="en-US" sz="2400">
                <a:cs typeface="Calibri"/>
              </a:rPr>
              <a:t>Next Step: Close coordination with Mass Save to maximize funding, avoid customer confusion</a:t>
            </a:r>
          </a:p>
          <a:p>
            <a:endParaRPr lang="en-US" sz="2400">
              <a:cs typeface="Calibri"/>
            </a:endParaRPr>
          </a:p>
        </p:txBody>
      </p:sp>
    </p:spTree>
    <p:extLst>
      <p:ext uri="{BB962C8B-B14F-4D97-AF65-F5344CB8AC3E}">
        <p14:creationId xmlns:p14="http://schemas.microsoft.com/office/powerpoint/2010/main" val="38030065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336136" y="1336710"/>
            <a:ext cx="6858000" cy="418458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088181" y="1092216"/>
            <a:ext cx="6346209" cy="418206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833933" y="3515977"/>
            <a:ext cx="2501979" cy="418206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176002" y="1496845"/>
            <a:ext cx="6858001" cy="3864309"/>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277" y="1668285"/>
            <a:ext cx="4318303" cy="3238727"/>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19797" y="586855"/>
            <a:ext cx="3172575" cy="3387497"/>
          </a:xfrm>
        </p:spPr>
        <p:txBody>
          <a:bodyPr anchor="b">
            <a:normAutofit/>
          </a:bodyPr>
          <a:lstStyle/>
          <a:p>
            <a:pPr algn="r"/>
            <a:r>
              <a:rPr lang="en-US" sz="3500">
                <a:solidFill>
                  <a:srgbClr val="FFFFFF"/>
                </a:solidFill>
              </a:rPr>
              <a:t> </a:t>
            </a:r>
            <a:r>
              <a:rPr lang="en-US" sz="4000">
                <a:solidFill>
                  <a:srgbClr val="FFFFFF"/>
                </a:solidFill>
              </a:rPr>
              <a:t>Geothermal Microgrid</a:t>
            </a:r>
            <a:endParaRPr lang="en-US" sz="4000">
              <a:solidFill>
                <a:srgbClr val="FFFFFF"/>
              </a:solidFill>
              <a:cs typeface="Calibri Light"/>
            </a:endParaRPr>
          </a:p>
        </p:txBody>
      </p:sp>
      <p:sp>
        <p:nvSpPr>
          <p:cNvPr id="3" name="Content Placeholder 2"/>
          <p:cNvSpPr>
            <a:spLocks noGrp="1"/>
          </p:cNvSpPr>
          <p:nvPr>
            <p:ph idx="1"/>
          </p:nvPr>
        </p:nvSpPr>
        <p:spPr>
          <a:xfrm>
            <a:off x="4396601" y="247102"/>
            <a:ext cx="4535377" cy="6367058"/>
          </a:xfrm>
        </p:spPr>
        <p:txBody>
          <a:bodyPr anchor="ctr">
            <a:normAutofit/>
          </a:bodyPr>
          <a:lstStyle/>
          <a:p>
            <a:pPr marL="0" indent="0">
              <a:buNone/>
            </a:pPr>
            <a:endParaRPr lang="en-US" sz="2400">
              <a:cs typeface="Calibri"/>
            </a:endParaRPr>
          </a:p>
          <a:p>
            <a:endParaRPr lang="en-US" sz="1800">
              <a:cs typeface="Calibri"/>
            </a:endParaRPr>
          </a:p>
          <a:p>
            <a:r>
              <a:rPr lang="en-US" sz="1800">
                <a:cs typeface="Calibri"/>
              </a:rPr>
              <a:t>District geothermal system to deploy ground source heat pumps </a:t>
            </a:r>
          </a:p>
          <a:p>
            <a:pPr lvl="1"/>
            <a:r>
              <a:rPr lang="en-US" sz="1500">
                <a:cs typeface="Calibri"/>
              </a:rPr>
              <a:t>Infrastructure in the street, service lines into each building</a:t>
            </a:r>
          </a:p>
          <a:p>
            <a:pPr lvl="1"/>
            <a:r>
              <a:rPr lang="en-US" sz="1500">
                <a:cs typeface="Calibri"/>
              </a:rPr>
              <a:t>Serve multiple buildings</a:t>
            </a:r>
          </a:p>
          <a:p>
            <a:pPr lvl="1"/>
            <a:r>
              <a:rPr lang="en-US" sz="1500">
                <a:cs typeface="Calibri"/>
              </a:rPr>
              <a:t>Seek multi-use buildings</a:t>
            </a:r>
          </a:p>
          <a:p>
            <a:pPr lvl="1"/>
            <a:r>
              <a:rPr lang="en-US" sz="1500">
                <a:cs typeface="Calibri"/>
              </a:rPr>
              <a:t>Include low-income customers</a:t>
            </a:r>
          </a:p>
          <a:p>
            <a:pPr lvl="1"/>
            <a:endParaRPr lang="en-US">
              <a:cs typeface="Calibri"/>
            </a:endParaRPr>
          </a:p>
          <a:p>
            <a:r>
              <a:rPr lang="en-US" sz="1800">
                <a:cs typeface="Calibri"/>
              </a:rPr>
              <a:t>Site Proposals</a:t>
            </a:r>
          </a:p>
          <a:p>
            <a:pPr lvl="1"/>
            <a:r>
              <a:rPr lang="en-US" sz="1500">
                <a:ea typeface="+mn-lt"/>
                <a:cs typeface="+mn-lt"/>
              </a:rPr>
              <a:t>Demonstrate geologic conditions, ground water levels, surface topography, etc.</a:t>
            </a:r>
          </a:p>
          <a:p>
            <a:pPr lvl="1"/>
            <a:r>
              <a:rPr lang="en-US" sz="1500">
                <a:ea typeface="+mn-lt"/>
                <a:cs typeface="+mn-lt"/>
              </a:rPr>
              <a:t>Location of buildings and proximity to one another</a:t>
            </a:r>
          </a:p>
          <a:p>
            <a:pPr lvl="1"/>
            <a:r>
              <a:rPr lang="en-US" sz="1500">
                <a:ea typeface="+mn-lt"/>
                <a:cs typeface="+mn-lt"/>
              </a:rPr>
              <a:t>Tenant’s energy requirements</a:t>
            </a:r>
          </a:p>
          <a:p>
            <a:endParaRPr lang="en-US" sz="1800">
              <a:cs typeface="Calibri"/>
            </a:endParaRPr>
          </a:p>
          <a:p>
            <a:r>
              <a:rPr lang="en-US" sz="1800">
                <a:cs typeface="Calibri"/>
              </a:rPr>
              <a:t>Design/Construction </a:t>
            </a:r>
          </a:p>
          <a:p>
            <a:pPr lvl="1"/>
            <a:r>
              <a:rPr lang="en-US">
                <a:cs typeface="Calibri"/>
              </a:rPr>
              <a:t>Common well field location</a:t>
            </a:r>
          </a:p>
          <a:p>
            <a:pPr lvl="1"/>
            <a:r>
              <a:rPr lang="en-US">
                <a:cs typeface="Calibri"/>
              </a:rPr>
              <a:t>Boreholes placement</a:t>
            </a:r>
          </a:p>
          <a:p>
            <a:pPr lvl="1"/>
            <a:r>
              <a:rPr lang="en-US" sz="1800">
                <a:cs typeface="Calibri"/>
              </a:rPr>
              <a:t>Heat pumps for each building</a:t>
            </a:r>
          </a:p>
          <a:p>
            <a:pPr lvl="1"/>
            <a:endParaRPr lang="en-US">
              <a:cs typeface="Calibri"/>
            </a:endParaRPr>
          </a:p>
          <a:p>
            <a:endParaRPr lang="en-US" sz="2700">
              <a:cs typeface="Calibri"/>
            </a:endParaRPr>
          </a:p>
          <a:p>
            <a:endParaRPr lang="en-US" sz="2400">
              <a:cs typeface="Calibri"/>
            </a:endParaRPr>
          </a:p>
          <a:p>
            <a:endParaRPr lang="en-US" sz="2400">
              <a:cs typeface="Calibri"/>
            </a:endParaRPr>
          </a:p>
        </p:txBody>
      </p:sp>
    </p:spTree>
    <p:extLst>
      <p:ext uri="{BB962C8B-B14F-4D97-AF65-F5344CB8AC3E}">
        <p14:creationId xmlns:p14="http://schemas.microsoft.com/office/powerpoint/2010/main" val="2967160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6DE867-4ABB-4414-9E27-19D3A5E98413}"/>
              </a:ext>
            </a:extLst>
          </p:cNvPr>
          <p:cNvSpPr>
            <a:spLocks noGrp="1"/>
          </p:cNvSpPr>
          <p:nvPr>
            <p:ph type="title"/>
          </p:nvPr>
        </p:nvSpPr>
        <p:spPr>
          <a:xfrm>
            <a:off x="350040" y="586855"/>
            <a:ext cx="2520159" cy="3387497"/>
          </a:xfrm>
        </p:spPr>
        <p:txBody>
          <a:bodyPr anchor="b">
            <a:normAutofit/>
          </a:bodyPr>
          <a:lstStyle/>
          <a:p>
            <a:pPr algn="r"/>
            <a:r>
              <a:rPr lang="en-US" sz="3500">
                <a:solidFill>
                  <a:srgbClr val="FFFFFF"/>
                </a:solidFill>
                <a:cs typeface="Calibri Light"/>
              </a:rPr>
              <a:t>Geothermal Procurement Process</a:t>
            </a:r>
            <a:br>
              <a:rPr lang="en-US" sz="3500">
                <a:solidFill>
                  <a:srgbClr val="FFFFFF"/>
                </a:solidFill>
                <a:cs typeface="Calibri Light"/>
              </a:rPr>
            </a:br>
            <a:endParaRPr lang="en-US" sz="3500">
              <a:solidFill>
                <a:srgbClr val="FFFFFF"/>
              </a:solidFill>
              <a:cs typeface="Calibri Light"/>
            </a:endParaRPr>
          </a:p>
        </p:txBody>
      </p:sp>
      <p:sp>
        <p:nvSpPr>
          <p:cNvPr id="3" name="Content Placeholder 2">
            <a:extLst>
              <a:ext uri="{FF2B5EF4-FFF2-40B4-BE49-F238E27FC236}">
                <a16:creationId xmlns:a16="http://schemas.microsoft.com/office/drawing/2014/main" id="{17222EF5-8F68-4517-9758-6C5FED4221E2}"/>
              </a:ext>
            </a:extLst>
          </p:cNvPr>
          <p:cNvSpPr>
            <a:spLocks noGrp="1"/>
          </p:cNvSpPr>
          <p:nvPr>
            <p:ph idx="1"/>
          </p:nvPr>
        </p:nvSpPr>
        <p:spPr>
          <a:xfrm>
            <a:off x="3420425" y="-10142"/>
            <a:ext cx="5103779" cy="6695422"/>
          </a:xfrm>
        </p:spPr>
        <p:txBody>
          <a:bodyPr vert="horz" lIns="91440" tIns="45720" rIns="91440" bIns="45720" rtlCol="0" anchor="t">
            <a:normAutofit lnSpcReduction="10000"/>
          </a:bodyPr>
          <a:lstStyle/>
          <a:p>
            <a:pPr fontAlgn="base"/>
            <a:endParaRPr lang="en-US" sz="2400"/>
          </a:p>
          <a:p>
            <a:endParaRPr lang="en-US" sz="2400"/>
          </a:p>
          <a:p>
            <a:endParaRPr lang="en-US" sz="2400"/>
          </a:p>
          <a:p>
            <a:r>
              <a:rPr lang="en-US" sz="2400">
                <a:cs typeface="Calibri"/>
              </a:rPr>
              <a:t>Two-staged procurement</a:t>
            </a:r>
          </a:p>
          <a:p>
            <a:pPr lvl="1"/>
            <a:endParaRPr lang="en-US" sz="2400" dirty="0">
              <a:cs typeface="Calibri"/>
            </a:endParaRPr>
          </a:p>
          <a:p>
            <a:r>
              <a:rPr lang="en-US" sz="2700">
                <a:cs typeface="Calibri"/>
              </a:rPr>
              <a:t>Phase 1: Site Selection</a:t>
            </a:r>
          </a:p>
          <a:p>
            <a:pPr lvl="1"/>
            <a:r>
              <a:rPr lang="en-US" sz="2400">
                <a:ea typeface="+mn-lt"/>
                <a:cs typeface="+mn-lt"/>
              </a:rPr>
              <a:t>Publicly accessible forum</a:t>
            </a:r>
            <a:endParaRPr lang="en-US" sz="2400">
              <a:cs typeface="Calibri"/>
            </a:endParaRPr>
          </a:p>
          <a:p>
            <a:pPr lvl="1"/>
            <a:endParaRPr lang="en-US" sz="2400" dirty="0">
              <a:cs typeface="Calibri"/>
            </a:endParaRPr>
          </a:p>
          <a:p>
            <a:endParaRPr lang="en-US" sz="2400">
              <a:cs typeface="Calibri"/>
            </a:endParaRPr>
          </a:p>
          <a:p>
            <a:r>
              <a:rPr lang="en-US" sz="2400">
                <a:cs typeface="Calibri"/>
              </a:rPr>
              <a:t>Phase 2 procurement will require design specific to the site selected from Phase 1</a:t>
            </a:r>
          </a:p>
          <a:p>
            <a:endParaRPr lang="en-US" sz="2400">
              <a:cs typeface="Calibri"/>
            </a:endParaRPr>
          </a:p>
          <a:p>
            <a:endParaRPr lang="en-US" sz="2400" dirty="0">
              <a:cs typeface="Calibri"/>
            </a:endParaRPr>
          </a:p>
          <a:p>
            <a:r>
              <a:rPr lang="en-US" sz="2400">
                <a:ea typeface="+mn-lt"/>
                <a:cs typeface="Calibri"/>
              </a:rPr>
              <a:t>Engineering Consultant to review design/construction proposals in Phase 2</a:t>
            </a:r>
            <a:endParaRPr lang="en-US" sz="2100">
              <a:ea typeface="+mn-lt"/>
              <a:cs typeface="+mn-lt"/>
            </a:endParaRPr>
          </a:p>
          <a:p>
            <a:pPr lvl="1"/>
            <a:endParaRPr lang="en-US" sz="2100">
              <a:cs typeface="Calibri"/>
            </a:endParaRPr>
          </a:p>
        </p:txBody>
      </p:sp>
    </p:spTree>
    <p:extLst>
      <p:ext uri="{BB962C8B-B14F-4D97-AF65-F5344CB8AC3E}">
        <p14:creationId xmlns:p14="http://schemas.microsoft.com/office/powerpoint/2010/main" val="37313791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ubmittedtoDatabase_x003f_ xmlns="79499340-b9cf-4458-9368-33036c1b4dc9">true</SubmittedtoDatabase_x003f_>
    <SubmittedtoDatabase xmlns="79499340-b9cf-4458-9368-33036c1b4dc9">true</SubmittedtoDatabase>
    <SharedWithUsers xmlns="a2187807-d16b-4f26-8c23-1ecdc31f3e2b">
      <UserInfo>
        <DisplayName/>
        <AccountId xsi:nil="true"/>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CE5B1B55FDC6F46992CBD8D384DCF63" ma:contentTypeVersion="12" ma:contentTypeDescription="Create a new document." ma:contentTypeScope="" ma:versionID="7200a18501a48d4b3ca9762442a64a33">
  <xsd:schema xmlns:xsd="http://www.w3.org/2001/XMLSchema" xmlns:xs="http://www.w3.org/2001/XMLSchema" xmlns:p="http://schemas.microsoft.com/office/2006/metadata/properties" xmlns:ns2="79499340-b9cf-4458-9368-33036c1b4dc9" xmlns:ns3="a2187807-d16b-4f26-8c23-1ecdc31f3e2b" targetNamespace="http://schemas.microsoft.com/office/2006/metadata/properties" ma:root="true" ma:fieldsID="e59dc42558bb91799c2fb9ac8203b5e9" ns2:_="" ns3:_="">
    <xsd:import namespace="79499340-b9cf-4458-9368-33036c1b4dc9"/>
    <xsd:import namespace="a2187807-d16b-4f26-8c23-1ecdc31f3e2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Location" minOccurs="0"/>
                <xsd:element ref="ns2:SubmittedtoDatabase_x003f_" minOccurs="0"/>
                <xsd:element ref="ns2:SubmittedtoDatabas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499340-b9cf-4458-9368-33036c1b4d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SubmittedtoDatabase_x003f_" ma:index="18" nillable="true" ma:displayName="Submitted to Database?" ma:default="1" ma:format="Dropdown" ma:internalName="SubmittedtoDatabase_x003f_">
      <xsd:simpleType>
        <xsd:restriction base="dms:Boolean"/>
      </xsd:simpleType>
    </xsd:element>
    <xsd:element name="SubmittedtoDatabase" ma:index="19" nillable="true" ma:displayName="Submitted to Database" ma:default="1" ma:format="Dropdown" ma:internalName="SubmittedtoDatabas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a2187807-d16b-4f26-8c23-1ecdc31f3e2b"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E2D09F-7715-476A-90FF-D86B18F389C4}">
  <ds:schemaRefs>
    <ds:schemaRef ds:uri="http://schemas.microsoft.com/sharepoint/v3/contenttype/forms"/>
  </ds:schemaRefs>
</ds:datastoreItem>
</file>

<file path=customXml/itemProps2.xml><?xml version="1.0" encoding="utf-8"?>
<ds:datastoreItem xmlns:ds="http://schemas.openxmlformats.org/officeDocument/2006/customXml" ds:itemID="{16E1245D-7931-4377-A3EF-05DAF05E607B}">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7dc7d291-6b73-4a4c-bd31-e628dca7e683"/>
    <ds:schemaRef ds:uri="b495986e-e4dc-4f6f-9bf5-566354005739"/>
    <ds:schemaRef ds:uri="http://schemas.microsoft.com/sharepoint/v3"/>
    <ds:schemaRef ds:uri="http://www.w3.org/XML/1998/namespace"/>
  </ds:schemaRefs>
</ds:datastoreItem>
</file>

<file path=customXml/itemProps3.xml><?xml version="1.0" encoding="utf-8"?>
<ds:datastoreItem xmlns:ds="http://schemas.openxmlformats.org/officeDocument/2006/customXml" ds:itemID="{6BAF31FB-B31B-4C17-BB37-E7CB97F9E1BD}"/>
</file>

<file path=docProps/app.xml><?xml version="1.0" encoding="utf-8"?>
<Properties xmlns="http://schemas.openxmlformats.org/officeDocument/2006/extended-properties" xmlns:vt="http://schemas.openxmlformats.org/officeDocument/2006/docPropsVTypes">
  <TotalTime>15</TotalTime>
  <Words>502</Words>
  <Application>Microsoft Office PowerPoint</Application>
  <PresentationFormat>On-screen Show (4:3)</PresentationFormat>
  <Paragraphs>220</Paragraphs>
  <Slides>10</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Arial,Sans-Serif</vt:lpstr>
      <vt:lpstr>Calibri</vt:lpstr>
      <vt:lpstr>Calibri Light</vt:lpstr>
      <vt:lpstr>Office Theme</vt:lpstr>
      <vt:lpstr>Merrimack Valley Renewal Fund  Advisory Committee __________________________  November 3, 2021</vt:lpstr>
      <vt:lpstr>Agenda</vt:lpstr>
      <vt:lpstr> Community Meetings</vt:lpstr>
      <vt:lpstr> Survey Language </vt:lpstr>
      <vt:lpstr>2022-2024 Energy Efficiency Plan  </vt:lpstr>
      <vt:lpstr>2022-2024 Energy Efficiency Plan  </vt:lpstr>
      <vt:lpstr> LMI  Program Update </vt:lpstr>
      <vt:lpstr> Geothermal Microgrid</vt:lpstr>
      <vt:lpstr>Geothermal Procurement Process </vt:lpstr>
      <vt:lpstr>Next Meeting: December 1st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McCarey, Maggie (ENE)</dc:creator>
  <cp:lastModifiedBy>McCarey, Maggie (ENE)</cp:lastModifiedBy>
  <cp:revision>9</cp:revision>
  <dcterms:created xsi:type="dcterms:W3CDTF">2021-05-10T21:58:00Z</dcterms:created>
  <dcterms:modified xsi:type="dcterms:W3CDTF">2022-01-21T19:13:06Z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0x010100CCE5B1B55FDC6F46992CBD8D384DCF63</vt:lpwstr>
  </property>
  <property fmtid="{D5CDD505-2E9C-101B-9397-08002B2CF9AE}" pid="3" name="Order">
    <vt:r8>910500</vt:r8>
  </property>
  <property fmtid="{D5CDD505-2E9C-101B-9397-08002B2CF9AE}" pid="4" name="_ExtendedDescription">
    <vt:lpwstr/>
  </property>
  <property fmtid="{D5CDD505-2E9C-101B-9397-08002B2CF9AE}" pid="5" name="TriggerFlowInfo">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ies>
</file>