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3"/>
  </p:notesMasterIdLst>
  <p:sldIdLst>
    <p:sldId id="291" r:id="rId5"/>
    <p:sldId id="275" r:id="rId6"/>
    <p:sldId id="269" r:id="rId7"/>
    <p:sldId id="332" r:id="rId8"/>
    <p:sldId id="333" r:id="rId9"/>
    <p:sldId id="292" r:id="rId10"/>
    <p:sldId id="328" r:id="rId11"/>
    <p:sldId id="33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ony, Elizabeth (AGO)" initials="ME(" lastIdx="3" clrIdx="0"/>
  <p:cmAuthor id="2" name="Whiteman, Alissa (ENE)" initials="W(" lastIdx="28" clrIdx="1">
    <p:extLst>
      <p:ext uri="{19B8F6BF-5375-455C-9EA6-DF929625EA0E}">
        <p15:presenceInfo xmlns:p15="http://schemas.microsoft.com/office/powerpoint/2012/main" userId="S::alissa.whiteman@mass.gov::a92b1887-2094-4e72-abb5-32ef2f178d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1CB30-FCEF-5671-FE8C-88A8C2FA59C9}" v="2720" dt="2021-06-30T22:02:22.350"/>
    <p1510:client id="{20BB8A4A-DAF1-F3CE-D3C2-736408B4FFE4}" v="994" dt="2021-06-30T22:39:29.903"/>
    <p1510:client id="{2F038920-807F-4CF4-A4FD-873769DDA380}" v="81" dt="2021-09-10T18:43:26.713"/>
    <p1510:client id="{4B125872-DB30-1433-F836-99A5C4F94502}" v="1912" dt="2021-06-30T23:59:38.447"/>
    <p1510:client id="{4B20AE8B-CC21-D21A-717C-AA531C67B35D}" v="74" dt="2021-07-01T18:38:05.873"/>
    <p1510:client id="{511D2A80-6B3C-A837-FAA9-6870BA0A8C2F}" v="3012" dt="2021-07-06T19:51:43.786"/>
    <p1510:client id="{696AFF34-FFEE-18EF-AA22-F08FD8F7443E}" v="1534" dt="2021-07-02T16:49:26.879"/>
    <p1510:client id="{7034E7D1-7A83-1522-E7D0-171B7DD8DB7C}" v="3698" dt="2021-09-10T18:58:24.337"/>
    <p1510:client id="{9D0C1540-79AB-5115-3226-AA6125F26B31}" v="1715" dt="2021-06-30T14:54:08.549"/>
    <p1510:client id="{C92C109A-62ED-4A44-E21A-C92CC79AD9BE}" v="42" dt="2021-09-10T15:36:03.418"/>
    <p1510:client id="{DC187A7B-79CB-0639-B7E2-32A938DD18AC}" v="1671" dt="2021-07-02T19:22:25.358"/>
    <p1510:client id="{DC478C81-3480-5B33-0BBF-CB9D445B478A}" v="16" dt="2021-07-07T22:08:53.786"/>
    <p1510:client id="{F0686384-D7F4-CB7D-BF68-415F37393C8A}" v="4139" dt="2021-07-01T21:56:57.708"/>
    <p1510:client id="{F4D939E8-323B-DA3A-9F0D-7A299D9ECB85}" v="417" dt="2021-07-01T17:59:57.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notesMaster" Target="notesMasters/notesMaster1.xml" Id="rId13" /><Relationship Type="http://schemas.openxmlformats.org/officeDocument/2006/relationships/tableStyles" Target="tableStyles.xml" Id="rId18"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theme" Target="theme/theme1.xml" Id="rId17" /><Relationship Type="http://schemas.openxmlformats.org/officeDocument/2006/relationships/customXml" Target="../customXml/item2.xml" Id="rId2" /><Relationship Type="http://schemas.openxmlformats.org/officeDocument/2006/relationships/viewProps" Target="viewProps.xml" Id="rId16" /><Relationship Type="http://schemas.microsoft.com/office/2015/10/relationships/revisionInfo" Target="revisionInfo.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presProps" Target="presProps.xml" Id="rId1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commentAuthors" Target="commentAuthors.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11D52-2DE0-7344-AB3C-B1C5C6E3E646}" type="datetimeFigureOut">
              <a:rPr lang="en-US" smtClean="0"/>
              <a:t>9/10/2021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E6348-D3D5-9F4D-8176-9A7A90A44DDD}" type="slidenum">
              <a:rPr lang="en-US" smtClean="0"/>
              <a:t>‹#›</a:t>
            </a:fld>
            <a:endParaRPr lang="en-US"/>
          </a:p>
        </p:txBody>
      </p:sp>
    </p:spTree>
    <p:extLst>
      <p:ext uri="{BB962C8B-B14F-4D97-AF65-F5344CB8AC3E}">
        <p14:creationId xmlns:p14="http://schemas.microsoft.com/office/powerpoint/2010/main" val="1918553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assanf.taleo.net/careersection/ex/jobdetail.ftl?job=210005FH"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assanf.taleo.net/careersection/ex/jobdetail.ftl?job=210005FH"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lnSpc>
                <a:spcPct val="90000"/>
              </a:lnSpc>
              <a:spcBef>
                <a:spcPts val="750"/>
              </a:spcBef>
              <a:buFont typeface="Arial"/>
              <a:buChar char="•"/>
            </a:pPr>
            <a:r>
              <a:rPr lang="en-US"/>
              <a:t>Background and Program to date: </a:t>
            </a:r>
          </a:p>
          <a:p>
            <a:pPr marL="628650" lvl="1" indent="-171450">
              <a:lnSpc>
                <a:spcPct val="90000"/>
              </a:lnSpc>
              <a:spcBef>
                <a:spcPts val="375"/>
              </a:spcBef>
              <a:buFont typeface="Arial"/>
              <a:buChar char="•"/>
            </a:pPr>
            <a:r>
              <a:rPr lang="en-US"/>
              <a:t>Merrimack Valley Renewal Fund spending categories</a:t>
            </a:r>
          </a:p>
          <a:p>
            <a:pPr marL="628650" lvl="1" indent="-171450">
              <a:lnSpc>
                <a:spcPct val="90000"/>
              </a:lnSpc>
              <a:spcBef>
                <a:spcPts val="375"/>
              </a:spcBef>
              <a:buFont typeface="Arial"/>
              <a:buChar char="•"/>
            </a:pPr>
            <a:r>
              <a:rPr lang="en-US"/>
              <a:t>Overall Renewal Program Goals</a:t>
            </a:r>
          </a:p>
          <a:p>
            <a:pPr marL="628650" lvl="1" indent="-171450">
              <a:lnSpc>
                <a:spcPct val="90000"/>
              </a:lnSpc>
              <a:spcBef>
                <a:spcPts val="375"/>
              </a:spcBef>
              <a:buFont typeface="Arial"/>
              <a:buChar char="•"/>
            </a:pPr>
            <a:r>
              <a:rPr lang="en-US"/>
              <a:t>Building Excellence Program</a:t>
            </a: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2</a:t>
            </a:fld>
            <a:endParaRPr lang="en-US"/>
          </a:p>
        </p:txBody>
      </p:sp>
    </p:spTree>
    <p:extLst>
      <p:ext uri="{BB962C8B-B14F-4D97-AF65-F5344CB8AC3E}">
        <p14:creationId xmlns:p14="http://schemas.microsoft.com/office/powerpoint/2010/main" val="2917250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3</a:t>
            </a:fld>
            <a:endParaRPr lang="en-US"/>
          </a:p>
        </p:txBody>
      </p:sp>
    </p:spTree>
    <p:extLst>
      <p:ext uri="{BB962C8B-B14F-4D97-AF65-F5344CB8AC3E}">
        <p14:creationId xmlns:p14="http://schemas.microsoft.com/office/powerpoint/2010/main" val="59769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4</a:t>
            </a:fld>
            <a:endParaRPr lang="en-US"/>
          </a:p>
        </p:txBody>
      </p:sp>
    </p:spTree>
    <p:extLst>
      <p:ext uri="{BB962C8B-B14F-4D97-AF65-F5344CB8AC3E}">
        <p14:creationId xmlns:p14="http://schemas.microsoft.com/office/powerpoint/2010/main" val="306117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5</a:t>
            </a:fld>
            <a:endParaRPr lang="en-US"/>
          </a:p>
        </p:txBody>
      </p:sp>
    </p:spTree>
    <p:extLst>
      <p:ext uri="{BB962C8B-B14F-4D97-AF65-F5344CB8AC3E}">
        <p14:creationId xmlns:p14="http://schemas.microsoft.com/office/powerpoint/2010/main" val="402626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p>
        </p:txBody>
      </p:sp>
      <p:sp>
        <p:nvSpPr>
          <p:cNvPr id="4" name="Slide Number Placeholder 3"/>
          <p:cNvSpPr>
            <a:spLocks noGrp="1"/>
          </p:cNvSpPr>
          <p:nvPr>
            <p:ph type="sldNum" sz="quarter" idx="5"/>
          </p:nvPr>
        </p:nvSpPr>
        <p:spPr/>
        <p:txBody>
          <a:bodyPr/>
          <a:lstStyle/>
          <a:p>
            <a:fld id="{D63E6348-D3D5-9F4D-8176-9A7A90A44DDD}" type="slidenum">
              <a:rPr lang="en-US" smtClean="0"/>
              <a:t>6</a:t>
            </a:fld>
            <a:endParaRPr lang="en-US"/>
          </a:p>
        </p:txBody>
      </p:sp>
    </p:spTree>
    <p:extLst>
      <p:ext uri="{BB962C8B-B14F-4D97-AF65-F5344CB8AC3E}">
        <p14:creationId xmlns:p14="http://schemas.microsoft.com/office/powerpoint/2010/main" val="249911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Position--</a:t>
            </a:r>
          </a:p>
          <a:p>
            <a:endParaRPr lang="en-US">
              <a:cs typeface="Calibri"/>
            </a:endParaRPr>
          </a:p>
          <a:p>
            <a:r>
              <a:rPr lang="en-US"/>
              <a:t>DOER has posted the </a:t>
            </a:r>
            <a:r>
              <a:rPr lang="en-US">
                <a:hlinkClick r:id="rId3"/>
              </a:rPr>
              <a:t>Clean Energy Program and Outreach Manager</a:t>
            </a:r>
            <a:r>
              <a:rPr lang="en-US"/>
              <a:t> within the Energy Efficiency Division.</a:t>
            </a:r>
          </a:p>
          <a:p>
            <a:r>
              <a:rPr lang="en-US"/>
              <a:t> </a:t>
            </a:r>
            <a:endParaRPr lang="en-US">
              <a:cs typeface="Calibri"/>
            </a:endParaRPr>
          </a:p>
          <a:p>
            <a:r>
              <a:rPr lang="en-US"/>
              <a:t>This new role will manage programs and stakeholder outreach in connection with the Merrimack Valley Renewal Fund, which was set up in response to the Columbia Gas explosions in Lawrence, Andover, and North Andover. DOER is seeking an individual with interest in community-driven outreach and program design who will conduct targeted outreach to residents, public housing authorities, subsidized affordable housing developments, and businesses of Andover, North Andover, and Lawrence. Candidates who speak Spanish and have familiarity with community organizations in the Merrimack Valley are encouraged to apply.</a:t>
            </a:r>
          </a:p>
          <a:p>
            <a:r>
              <a:rPr lang="en-US"/>
              <a:t> </a:t>
            </a:r>
            <a:endParaRPr lang="en-US">
              <a:cs typeface="Calibri"/>
            </a:endParaRPr>
          </a:p>
          <a:p>
            <a:r>
              <a:rPr lang="en-US"/>
              <a:t>Please share with your networks</a:t>
            </a:r>
          </a:p>
          <a:p>
            <a:endParaRPr lang="en-US">
              <a:cs typeface="Calibri"/>
            </a:endParaRPr>
          </a:p>
          <a:p>
            <a:endParaRPr lang="en-US">
              <a:cs typeface="Calibri"/>
            </a:endParaRPr>
          </a:p>
          <a:p>
            <a:r>
              <a:rPr lang="en-US">
                <a:cs typeface="Calibri"/>
              </a:rPr>
              <a:t>Building Excellence Grant Program--</a:t>
            </a:r>
          </a:p>
          <a:p>
            <a:r>
              <a:rPr lang="en-US">
                <a:cs typeface="Calibri"/>
              </a:rPr>
              <a:t>2 applications rec'd so far</a:t>
            </a:r>
          </a:p>
          <a:p>
            <a:r>
              <a:rPr lang="en-US">
                <a:cs typeface="Calibri"/>
              </a:rPr>
              <a:t>If asked: 1 application is a large affordable housing development in Lawrence. We just received the other application on July 1 and haven't had time to review it yet so don't have any info to share.</a:t>
            </a:r>
          </a:p>
          <a:p>
            <a:endParaRPr lang="en-US">
              <a:cs typeface="Calibri"/>
            </a:endParaRPr>
          </a:p>
          <a:p>
            <a:r>
              <a:rPr lang="en-US">
                <a:cs typeface="Calibri"/>
              </a:rPr>
              <a:t>Municipal grants:</a:t>
            </a:r>
          </a:p>
          <a:p>
            <a:r>
              <a:rPr lang="en-US">
                <a:cs typeface="Calibri"/>
              </a:rPr>
              <a:t>We've had an initial conversation w North Andover and are in the process of scheduling conversations with Lawrence and Andover</a:t>
            </a:r>
          </a:p>
          <a:p>
            <a:endParaRPr lang="en-US">
              <a:cs typeface="Calibri"/>
            </a:endParaRPr>
          </a:p>
          <a:p>
            <a:r>
              <a:rPr lang="en-US">
                <a:cs typeface="Calibri"/>
              </a:rPr>
              <a:t>Background on </a:t>
            </a:r>
            <a:r>
              <a:rPr lang="en-US" err="1">
                <a:cs typeface="Calibri"/>
              </a:rPr>
              <a:t>Bldg</a:t>
            </a:r>
            <a:r>
              <a:rPr lang="en-US">
                <a:cs typeface="Calibri"/>
              </a:rPr>
              <a:t> Excellence if needed:</a:t>
            </a:r>
          </a:p>
          <a:p>
            <a:pPr>
              <a:lnSpc>
                <a:spcPct val="90000"/>
              </a:lnSpc>
              <a:spcBef>
                <a:spcPts val="750"/>
              </a:spcBef>
            </a:pPr>
            <a:r>
              <a:rPr lang="en-US"/>
              <a:t>$5 million Grant funding for </a:t>
            </a:r>
            <a:r>
              <a:rPr lang="en-US" b="1"/>
              <a:t>relatively large, complex projects</a:t>
            </a:r>
            <a:r>
              <a:rPr lang="en-US"/>
              <a:t> that:</a:t>
            </a:r>
            <a:endParaRPr lang="en-US">
              <a:cs typeface="Calibri"/>
            </a:endParaRPr>
          </a:p>
          <a:p>
            <a:pPr marL="628650" lvl="1" indent="-171450">
              <a:lnSpc>
                <a:spcPct val="90000"/>
              </a:lnSpc>
              <a:spcBef>
                <a:spcPts val="375"/>
              </a:spcBef>
              <a:buFont typeface="Arial"/>
              <a:buChar char="•"/>
            </a:pPr>
            <a:r>
              <a:rPr lang="en-US"/>
              <a:t>Maximize energy efficiency, electrification, and/or clean energy (barrier funding may be provided)</a:t>
            </a:r>
            <a:endParaRPr lang="en-US">
              <a:cs typeface="Calibri"/>
            </a:endParaRPr>
          </a:p>
          <a:p>
            <a:pPr marL="628650" lvl="1" indent="-171450">
              <a:lnSpc>
                <a:spcPct val="90000"/>
              </a:lnSpc>
              <a:spcBef>
                <a:spcPts val="375"/>
              </a:spcBef>
              <a:buFont typeface="Arial"/>
              <a:buChar char="•"/>
            </a:pPr>
            <a:r>
              <a:rPr lang="en-US"/>
              <a:t>Demonstrate long-term commitment to providing affordable housing, 3 year rent stabilization</a:t>
            </a:r>
            <a:endParaRPr lang="en-US">
              <a:cs typeface="Calibri"/>
            </a:endParaRPr>
          </a:p>
          <a:p>
            <a:pPr marL="628650" lvl="1" indent="-171450">
              <a:lnSpc>
                <a:spcPct val="90000"/>
              </a:lnSpc>
              <a:spcBef>
                <a:spcPts val="375"/>
              </a:spcBef>
              <a:buFont typeface="Arial"/>
              <a:buChar char="•"/>
            </a:pPr>
            <a:r>
              <a:rPr lang="en-US"/>
              <a:t>Provide local workforce development opportunities</a:t>
            </a:r>
            <a:endParaRPr lang="en-US">
              <a:cs typeface="Calibri"/>
            </a:endParaRPr>
          </a:p>
          <a:p>
            <a:pPr marL="628650" lvl="1" indent="-171450">
              <a:lnSpc>
                <a:spcPct val="90000"/>
              </a:lnSpc>
              <a:spcBef>
                <a:spcPts val="375"/>
              </a:spcBef>
              <a:buFont typeface="Arial"/>
              <a:buChar char="•"/>
            </a:pPr>
            <a:r>
              <a:rPr lang="en-US"/>
              <a:t>Go “above &amp; beyond” or leverage available Mass Save or other energy program incentives</a:t>
            </a:r>
            <a:endParaRPr lang="en-US">
              <a:cs typeface="Calibri"/>
            </a:endParaRPr>
          </a:p>
          <a:p>
            <a:pPr marL="171450" indent="-171450">
              <a:lnSpc>
                <a:spcPct val="90000"/>
              </a:lnSpc>
              <a:spcBef>
                <a:spcPts val="750"/>
              </a:spcBef>
              <a:buFont typeface="Arial"/>
              <a:buChar char="•"/>
            </a:pPr>
            <a:r>
              <a:rPr lang="en-US" b="1"/>
              <a:t>Not provided: Program assistance/project management, technical assistance, or contractor connections </a:t>
            </a:r>
            <a:endParaRPr lang="en-US"/>
          </a:p>
          <a:p>
            <a:pPr>
              <a:lnSpc>
                <a:spcPct val="90000"/>
              </a:lnSpc>
              <a:spcBef>
                <a:spcPts val="750"/>
              </a:spcBef>
            </a:pPr>
            <a:r>
              <a:rPr lang="en-US"/>
              <a:t>Rolling Application due dates – quarterly</a:t>
            </a:r>
            <a:endParaRPr lang="en-US">
              <a:cs typeface="Calibri"/>
            </a:endParaRPr>
          </a:p>
          <a:p>
            <a:pPr marL="628650" lvl="1" indent="-171450">
              <a:lnSpc>
                <a:spcPct val="90000"/>
              </a:lnSpc>
              <a:spcBef>
                <a:spcPts val="375"/>
              </a:spcBef>
              <a:buFont typeface="Arial"/>
              <a:buChar char="•"/>
            </a:pPr>
            <a:r>
              <a:rPr lang="en-US"/>
              <a:t>Round #1 due April 27—1 application received</a:t>
            </a:r>
            <a:endParaRPr lang="en-US">
              <a:cs typeface="Calibri"/>
            </a:endParaRPr>
          </a:p>
          <a:p>
            <a:pPr marL="628650" lvl="1" indent="-171450">
              <a:lnSpc>
                <a:spcPct val="90000"/>
              </a:lnSpc>
              <a:spcBef>
                <a:spcPts val="375"/>
              </a:spcBef>
              <a:buFont typeface="Arial"/>
              <a:buChar char="•"/>
            </a:pPr>
            <a:r>
              <a:rPr lang="en-US"/>
              <a:t>Round #2 due July 1—1 application received</a:t>
            </a:r>
            <a:endParaRPr lang="en-US">
              <a:cs typeface="Calibri"/>
            </a:endParaRPr>
          </a:p>
          <a:p>
            <a:pPr marL="628650" lvl="1" indent="-171450">
              <a:lnSpc>
                <a:spcPct val="90000"/>
              </a:lnSpc>
              <a:spcBef>
                <a:spcPts val="375"/>
              </a:spcBef>
              <a:buFont typeface="Arial"/>
              <a:buChar char="•"/>
            </a:pPr>
            <a:r>
              <a:rPr lang="en-US"/>
              <a:t>Round #3 due October 1</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7</a:t>
            </a:fld>
            <a:endParaRPr lang="en-US"/>
          </a:p>
        </p:txBody>
      </p:sp>
    </p:spTree>
    <p:extLst>
      <p:ext uri="{BB962C8B-B14F-4D97-AF65-F5344CB8AC3E}">
        <p14:creationId xmlns:p14="http://schemas.microsoft.com/office/powerpoint/2010/main" val="356894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Position--</a:t>
            </a:r>
          </a:p>
          <a:p>
            <a:endParaRPr lang="en-US">
              <a:cs typeface="Calibri"/>
            </a:endParaRPr>
          </a:p>
          <a:p>
            <a:r>
              <a:rPr lang="en-US"/>
              <a:t>DOER has posted the </a:t>
            </a:r>
            <a:r>
              <a:rPr lang="en-US">
                <a:hlinkClick r:id="rId3"/>
              </a:rPr>
              <a:t>Clean Energy Program and Outreach Manager</a:t>
            </a:r>
            <a:r>
              <a:rPr lang="en-US"/>
              <a:t> within the Energy Efficiency Division.</a:t>
            </a:r>
          </a:p>
          <a:p>
            <a:r>
              <a:rPr lang="en-US"/>
              <a:t> </a:t>
            </a:r>
            <a:endParaRPr lang="en-US">
              <a:cs typeface="Calibri"/>
            </a:endParaRPr>
          </a:p>
          <a:p>
            <a:r>
              <a:rPr lang="en-US"/>
              <a:t>This new role will manage programs and stakeholder outreach in connection with the Merrimack Valley Renewal Fund, which was set up in response to the Columbia Gas explosions in Lawrence, Andover, and North Andover. DOER is seeking an individual with interest in community-driven outreach and program design who will conduct targeted outreach to residents, public housing authorities, subsidized affordable housing developments, and businesses of Andover, North Andover, and Lawrence. Candidates who speak Spanish and have familiarity with community organizations in the Merrimack Valley are encouraged to apply.</a:t>
            </a:r>
          </a:p>
          <a:p>
            <a:r>
              <a:rPr lang="en-US"/>
              <a:t> </a:t>
            </a:r>
            <a:endParaRPr lang="en-US">
              <a:cs typeface="Calibri"/>
            </a:endParaRPr>
          </a:p>
          <a:p>
            <a:r>
              <a:rPr lang="en-US"/>
              <a:t>Please share with your networks</a:t>
            </a:r>
          </a:p>
          <a:p>
            <a:endParaRPr lang="en-US">
              <a:cs typeface="Calibri"/>
            </a:endParaRPr>
          </a:p>
          <a:p>
            <a:endParaRPr lang="en-US">
              <a:cs typeface="Calibri"/>
            </a:endParaRPr>
          </a:p>
          <a:p>
            <a:r>
              <a:rPr lang="en-US">
                <a:cs typeface="Calibri"/>
              </a:rPr>
              <a:t>Building Excellence Grant Program--</a:t>
            </a:r>
          </a:p>
          <a:p>
            <a:r>
              <a:rPr lang="en-US">
                <a:cs typeface="Calibri"/>
              </a:rPr>
              <a:t>2 applications rec'd so far</a:t>
            </a:r>
          </a:p>
          <a:p>
            <a:r>
              <a:rPr lang="en-US">
                <a:cs typeface="Calibri"/>
              </a:rPr>
              <a:t>If asked: 1 application is a large affordable housing development in Lawrence. We just received the other application on July 1 and haven't had time to review it yet so don't have any info to share.</a:t>
            </a:r>
          </a:p>
          <a:p>
            <a:endParaRPr lang="en-US">
              <a:cs typeface="Calibri"/>
            </a:endParaRPr>
          </a:p>
          <a:p>
            <a:r>
              <a:rPr lang="en-US">
                <a:cs typeface="Calibri"/>
              </a:rPr>
              <a:t>Municipal grants:</a:t>
            </a:r>
          </a:p>
          <a:p>
            <a:r>
              <a:rPr lang="en-US">
                <a:cs typeface="Calibri"/>
              </a:rPr>
              <a:t>We've had an initial conversation w North Andover and are in the process of scheduling conversations with Lawrence and Andover</a:t>
            </a:r>
          </a:p>
          <a:p>
            <a:endParaRPr lang="en-US">
              <a:cs typeface="Calibri"/>
            </a:endParaRPr>
          </a:p>
          <a:p>
            <a:r>
              <a:rPr lang="en-US">
                <a:cs typeface="Calibri"/>
              </a:rPr>
              <a:t>Background on </a:t>
            </a:r>
            <a:r>
              <a:rPr lang="en-US" err="1">
                <a:cs typeface="Calibri"/>
              </a:rPr>
              <a:t>Bldg</a:t>
            </a:r>
            <a:r>
              <a:rPr lang="en-US">
                <a:cs typeface="Calibri"/>
              </a:rPr>
              <a:t> Excellence if needed:</a:t>
            </a:r>
          </a:p>
          <a:p>
            <a:pPr>
              <a:lnSpc>
                <a:spcPct val="90000"/>
              </a:lnSpc>
              <a:spcBef>
                <a:spcPts val="750"/>
              </a:spcBef>
            </a:pPr>
            <a:r>
              <a:rPr lang="en-US"/>
              <a:t>$5 million Grant funding for </a:t>
            </a:r>
            <a:r>
              <a:rPr lang="en-US" b="1"/>
              <a:t>relatively large, complex projects</a:t>
            </a:r>
            <a:r>
              <a:rPr lang="en-US"/>
              <a:t> that:</a:t>
            </a:r>
            <a:endParaRPr lang="en-US">
              <a:cs typeface="Calibri"/>
            </a:endParaRPr>
          </a:p>
          <a:p>
            <a:pPr marL="628650" lvl="1" indent="-171450">
              <a:lnSpc>
                <a:spcPct val="90000"/>
              </a:lnSpc>
              <a:spcBef>
                <a:spcPts val="375"/>
              </a:spcBef>
              <a:buFont typeface="Arial"/>
              <a:buChar char="•"/>
            </a:pPr>
            <a:r>
              <a:rPr lang="en-US"/>
              <a:t>Maximize energy efficiency, electrification, and/or clean energy (barrier funding may be provided)</a:t>
            </a:r>
            <a:endParaRPr lang="en-US">
              <a:cs typeface="Calibri"/>
            </a:endParaRPr>
          </a:p>
          <a:p>
            <a:pPr marL="628650" lvl="1" indent="-171450">
              <a:lnSpc>
                <a:spcPct val="90000"/>
              </a:lnSpc>
              <a:spcBef>
                <a:spcPts val="375"/>
              </a:spcBef>
              <a:buFont typeface="Arial"/>
              <a:buChar char="•"/>
            </a:pPr>
            <a:r>
              <a:rPr lang="en-US"/>
              <a:t>Demonstrate long-term commitment to providing affordable housing, 3 year rent stabilization</a:t>
            </a:r>
            <a:endParaRPr lang="en-US">
              <a:cs typeface="Calibri"/>
            </a:endParaRPr>
          </a:p>
          <a:p>
            <a:pPr marL="628650" lvl="1" indent="-171450">
              <a:lnSpc>
                <a:spcPct val="90000"/>
              </a:lnSpc>
              <a:spcBef>
                <a:spcPts val="375"/>
              </a:spcBef>
              <a:buFont typeface="Arial"/>
              <a:buChar char="•"/>
            </a:pPr>
            <a:r>
              <a:rPr lang="en-US"/>
              <a:t>Provide local workforce development opportunities</a:t>
            </a:r>
            <a:endParaRPr lang="en-US">
              <a:cs typeface="Calibri"/>
            </a:endParaRPr>
          </a:p>
          <a:p>
            <a:pPr marL="628650" lvl="1" indent="-171450">
              <a:lnSpc>
                <a:spcPct val="90000"/>
              </a:lnSpc>
              <a:spcBef>
                <a:spcPts val="375"/>
              </a:spcBef>
              <a:buFont typeface="Arial"/>
              <a:buChar char="•"/>
            </a:pPr>
            <a:r>
              <a:rPr lang="en-US"/>
              <a:t>Go “above &amp; beyond” or leverage available Mass Save or other energy program incentives</a:t>
            </a:r>
            <a:endParaRPr lang="en-US">
              <a:cs typeface="Calibri"/>
            </a:endParaRPr>
          </a:p>
          <a:p>
            <a:pPr marL="171450" indent="-171450">
              <a:lnSpc>
                <a:spcPct val="90000"/>
              </a:lnSpc>
              <a:spcBef>
                <a:spcPts val="750"/>
              </a:spcBef>
              <a:buFont typeface="Arial"/>
              <a:buChar char="•"/>
            </a:pPr>
            <a:r>
              <a:rPr lang="en-US" b="1"/>
              <a:t>Not provided: Program assistance/project management, technical assistance, or contractor connections </a:t>
            </a:r>
            <a:endParaRPr lang="en-US"/>
          </a:p>
          <a:p>
            <a:pPr>
              <a:lnSpc>
                <a:spcPct val="90000"/>
              </a:lnSpc>
              <a:spcBef>
                <a:spcPts val="750"/>
              </a:spcBef>
            </a:pPr>
            <a:r>
              <a:rPr lang="en-US"/>
              <a:t>Rolling Application due dates – quarterly</a:t>
            </a:r>
            <a:endParaRPr lang="en-US">
              <a:cs typeface="Calibri"/>
            </a:endParaRPr>
          </a:p>
          <a:p>
            <a:pPr marL="628650" lvl="1" indent="-171450">
              <a:lnSpc>
                <a:spcPct val="90000"/>
              </a:lnSpc>
              <a:spcBef>
                <a:spcPts val="375"/>
              </a:spcBef>
              <a:buFont typeface="Arial"/>
              <a:buChar char="•"/>
            </a:pPr>
            <a:r>
              <a:rPr lang="en-US"/>
              <a:t>Round #1 due April 27—1 application received</a:t>
            </a:r>
            <a:endParaRPr lang="en-US">
              <a:cs typeface="Calibri"/>
            </a:endParaRPr>
          </a:p>
          <a:p>
            <a:pPr marL="628650" lvl="1" indent="-171450">
              <a:lnSpc>
                <a:spcPct val="90000"/>
              </a:lnSpc>
              <a:spcBef>
                <a:spcPts val="375"/>
              </a:spcBef>
              <a:buFont typeface="Arial"/>
              <a:buChar char="•"/>
            </a:pPr>
            <a:r>
              <a:rPr lang="en-US"/>
              <a:t>Round #2 due July 1—1 application received</a:t>
            </a:r>
            <a:endParaRPr lang="en-US">
              <a:cs typeface="Calibri"/>
            </a:endParaRPr>
          </a:p>
          <a:p>
            <a:pPr marL="628650" lvl="1" indent="-171450">
              <a:lnSpc>
                <a:spcPct val="90000"/>
              </a:lnSpc>
              <a:spcBef>
                <a:spcPts val="375"/>
              </a:spcBef>
              <a:buFont typeface="Arial"/>
              <a:buChar char="•"/>
            </a:pPr>
            <a:r>
              <a:rPr lang="en-US"/>
              <a:t>Round #3 due October 1</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8</a:t>
            </a:fld>
            <a:endParaRPr lang="en-US"/>
          </a:p>
        </p:txBody>
      </p:sp>
    </p:spTree>
    <p:extLst>
      <p:ext uri="{BB962C8B-B14F-4D97-AF65-F5344CB8AC3E}">
        <p14:creationId xmlns:p14="http://schemas.microsoft.com/office/powerpoint/2010/main" val="2169991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92F5-DC89-430E-94FC-0129DFCB1E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ABEC5E-7FA2-4B2C-A52A-1811B384661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40A08DA-DDA1-4674-8DA0-752443FE4D7B}"/>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3C4C915C-7870-4A74-B77A-F3A547BB6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753B4-517A-4DB8-9F10-3B70243519C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5661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9B9-B225-40C8-BF91-6F2CFBEBF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1BB8FC-76A8-4FCD-AA3A-C54FEDABD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A552F-2523-4B0F-AE2E-01FB22E509F7}"/>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53902A08-582E-4B4C-87DA-01F98CCA6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24A73-4159-451C-BB47-59BC140C9299}"/>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1288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AC720-4356-48A4-9343-319785CA56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60D510-373F-4127-B2D1-9220DAA8C9A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5D91-D906-4BC8-9F07-EB675EE523BD}"/>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D9C21721-84F1-4A4C-9313-3EB840A7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B1EEE-A656-4B60-B299-5FF99FF22B0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1406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E538-3F09-4C3B-880F-BEE85892A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93BC-D278-4039-ACA9-031942E636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A542E-FD75-4927-B692-C0351DB8B6A9}"/>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24114AC6-B860-4AD2-8F5C-08139E293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AE3AC-F2B1-4385-A0E0-A410B668EEB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6417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B1C6-FDC6-4E1E-A6EB-ADE31004B18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8045911-FF49-446B-B988-A7479C5ADB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0129D6-90BD-45E6-8288-58126EE8A380}"/>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747E6B69-A064-40A6-B1C8-A8062CE2E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255C4-DD93-4E26-94BF-497BC81C286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8061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1615-E32D-4C53-9EAA-81DABEF111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6235E-DB99-44B7-B49B-D699FE910E1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ABDF8-727D-4DB8-A370-43733DDC99D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5E8B55-41C5-4F11-93FF-33E0F455A0C7}"/>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6" name="Footer Placeholder 5">
            <a:extLst>
              <a:ext uri="{FF2B5EF4-FFF2-40B4-BE49-F238E27FC236}">
                <a16:creationId xmlns:a16="http://schemas.microsoft.com/office/drawing/2014/main" id="{CEFC3D00-F097-4FBB-B5B1-67C3A4837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9B61B-940D-4A07-B2B3-6000DCC6B32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6839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93D2-15DA-482E-BFB4-B9DBD2384C4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5137D1-6B63-47C5-86C9-134F0FF69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DD44062-88C0-4A87-A28C-533770BB77B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582982-25AD-46D7-911D-FC0305AB928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BA84D-2141-4854-BC20-538F2FBEA5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9AE6B-F06C-4213-BB92-D7F753882071}"/>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8" name="Footer Placeholder 7">
            <a:extLst>
              <a:ext uri="{FF2B5EF4-FFF2-40B4-BE49-F238E27FC236}">
                <a16:creationId xmlns:a16="http://schemas.microsoft.com/office/drawing/2014/main" id="{9DAADCC5-A9A0-460C-AF09-F3C0F17583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672FE1-DBEA-4223-8965-F02420A1F83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436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5130-769C-46E4-8191-22E5C5855B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2A7347-47E7-4EF5-B64B-08D852091564}"/>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4" name="Footer Placeholder 3">
            <a:extLst>
              <a:ext uri="{FF2B5EF4-FFF2-40B4-BE49-F238E27FC236}">
                <a16:creationId xmlns:a16="http://schemas.microsoft.com/office/drawing/2014/main" id="{C6DBE6D2-2BC1-4674-BC1D-563D242797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9465E5-9829-41D1-861F-C948C06B7A0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052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CDDA83-BF32-4266-9164-675B631620BE}"/>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3" name="Footer Placeholder 2">
            <a:extLst>
              <a:ext uri="{FF2B5EF4-FFF2-40B4-BE49-F238E27FC236}">
                <a16:creationId xmlns:a16="http://schemas.microsoft.com/office/drawing/2014/main" id="{6CFFB11E-96FC-4506-A702-24865D47F7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2D88E2-FEA5-4CC4-B249-9B22EE8ECA6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850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A54A-DB31-4385-BBB4-7D7D4C74DD5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9DD1D1-4B33-49D1-8F8E-77C4044476E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BCFC4C-8A34-45E4-843A-20048598BB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F2CE31E-FA5A-4A80-86A9-AB4EE7028332}"/>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6" name="Footer Placeholder 5">
            <a:extLst>
              <a:ext uri="{FF2B5EF4-FFF2-40B4-BE49-F238E27FC236}">
                <a16:creationId xmlns:a16="http://schemas.microsoft.com/office/drawing/2014/main" id="{A75AA015-EE28-48B2-828B-594EDBC39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7504BB-6018-4647-BF3E-64CA1289C89B}"/>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2947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39AD-19D7-4037-BBE1-9D048B2C3C3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B49C71F-A8DA-4D0E-BFD9-82D35985D6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F5E8649-9C19-4C14-AB4B-D4D6997609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F264DC-61FC-4B65-9100-DFD27602F41C}"/>
              </a:ext>
            </a:extLst>
          </p:cNvPr>
          <p:cNvSpPr>
            <a:spLocks noGrp="1"/>
          </p:cNvSpPr>
          <p:nvPr>
            <p:ph type="dt" sz="half" idx="10"/>
          </p:nvPr>
        </p:nvSpPr>
        <p:spPr/>
        <p:txBody>
          <a:bodyPr/>
          <a:lstStyle/>
          <a:p>
            <a:fld id="{B61BEF0D-F0BB-DE4B-95CE-6DB70DBA9567}" type="datetimeFigureOut">
              <a:rPr lang="en-US" smtClean="0"/>
              <a:pPr/>
              <a:t>9/10/2021</a:t>
            </a:fld>
            <a:endParaRPr lang="en-US"/>
          </a:p>
        </p:txBody>
      </p:sp>
      <p:sp>
        <p:nvSpPr>
          <p:cNvPr id="6" name="Footer Placeholder 5">
            <a:extLst>
              <a:ext uri="{FF2B5EF4-FFF2-40B4-BE49-F238E27FC236}">
                <a16:creationId xmlns:a16="http://schemas.microsoft.com/office/drawing/2014/main" id="{42D97F53-6CEC-4593-8DE1-9CD2EF3DF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79122-FB51-4317-8D3E-0F175EB2980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9180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42E3C-8650-4A15-83F6-C146DCBD23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7B1B4F-DAFD-47F4-B9C2-BB2D69B22FE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80776-3D01-43E4-B1F6-38148814C59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9/10/2021</a:t>
            </a:fld>
            <a:endParaRPr lang="en-US"/>
          </a:p>
        </p:txBody>
      </p:sp>
      <p:sp>
        <p:nvSpPr>
          <p:cNvPr id="5" name="Footer Placeholder 4">
            <a:extLst>
              <a:ext uri="{FF2B5EF4-FFF2-40B4-BE49-F238E27FC236}">
                <a16:creationId xmlns:a16="http://schemas.microsoft.com/office/drawing/2014/main" id="{6D46D7D0-4E65-4F99-AF1F-5DBA81F2E0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80569-CAA4-42CB-97C2-D5371E1DC1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49500432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400">
                <a:solidFill>
                  <a:srgbClr val="FFFFFF"/>
                </a:solidFill>
              </a:rPr>
              <a:t>Merrimack Valley Renewal Fund </a:t>
            </a:r>
            <a:br>
              <a:rPr lang="en-US" sz="4400"/>
            </a:br>
            <a:r>
              <a:rPr lang="en-US" sz="4400">
                <a:solidFill>
                  <a:srgbClr val="FFFFFF"/>
                </a:solidFill>
              </a:rPr>
              <a:t>Advisory Committee</a:t>
            </a:r>
            <a:br>
              <a:rPr lang="en-US" sz="4400"/>
            </a:br>
            <a:r>
              <a:rPr lang="en-US" sz="4400">
                <a:solidFill>
                  <a:srgbClr val="FFFFFF"/>
                </a:solidFill>
              </a:rPr>
              <a:t>__________________________</a:t>
            </a:r>
            <a:br>
              <a:rPr lang="en-US" sz="4400"/>
            </a:br>
            <a:br>
              <a:rPr lang="en-US" sz="4400"/>
            </a:br>
            <a:r>
              <a:rPr lang="en-US" sz="2000">
                <a:solidFill>
                  <a:srgbClr val="FFFFFF"/>
                </a:solidFill>
              </a:rPr>
              <a:t>September 13, 2021</a:t>
            </a:r>
            <a:endParaRPr lang="en-US" sz="4200" kern="1200">
              <a:solidFill>
                <a:srgbClr val="FFFFFF"/>
              </a:solidFill>
              <a:latin typeface="+mj-lt"/>
              <a:ea typeface="+mj-ea"/>
              <a:cs typeface="+mj-cs"/>
            </a:endParaRPr>
          </a:p>
        </p:txBody>
      </p:sp>
      <p:pic>
        <p:nvPicPr>
          <p:cNvPr id="9" name="Picture 8">
            <a:extLst>
              <a:ext uri="{FF2B5EF4-FFF2-40B4-BE49-F238E27FC236}">
                <a16:creationId xmlns:a16="http://schemas.microsoft.com/office/drawing/2014/main" id="{08E48B6A-1DF0-4EEB-B480-5C981F0927A2}"/>
              </a:ext>
            </a:extLst>
          </p:cNvPr>
          <p:cNvPicPr>
            <a:picLocks noChangeAspect="1"/>
          </p:cNvPicPr>
          <p:nvPr/>
        </p:nvPicPr>
        <p:blipFill rotWithShape="1">
          <a:blip r:embed="rId2"/>
          <a:srcRect l="77778" t="26199" r="2111" b="39919"/>
          <a:stretch/>
        </p:blipFill>
        <p:spPr>
          <a:xfrm>
            <a:off x="1633968" y="4615280"/>
            <a:ext cx="2165872" cy="2052535"/>
          </a:xfrm>
          <a:prstGeom prst="rect">
            <a:avLst/>
          </a:prstGeom>
        </p:spPr>
      </p:pic>
      <p:sp>
        <p:nvSpPr>
          <p:cNvPr id="11" name="Rectangle 10">
            <a:extLst>
              <a:ext uri="{FF2B5EF4-FFF2-40B4-BE49-F238E27FC236}">
                <a16:creationId xmlns:a16="http://schemas.microsoft.com/office/drawing/2014/main" id="{5FB7DE00-01B0-443B-8D02-A1BEAF4E8935}"/>
              </a:ext>
            </a:extLst>
          </p:cNvPr>
          <p:cNvSpPr/>
          <p:nvPr/>
        </p:nvSpPr>
        <p:spPr>
          <a:xfrm>
            <a:off x="3423920" y="6532880"/>
            <a:ext cx="833120" cy="325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7E3FC6D-908F-4607-BD6A-1549AB101554}"/>
              </a:ext>
            </a:extLst>
          </p:cNvPr>
          <p:cNvPicPr>
            <a:picLocks noChangeAspect="1"/>
          </p:cNvPicPr>
          <p:nvPr/>
        </p:nvPicPr>
        <p:blipFill rotWithShape="1">
          <a:blip r:embed="rId3"/>
          <a:srcRect l="77556" t="44568" r="4554" b="37456"/>
          <a:stretch/>
        </p:blipFill>
        <p:spPr>
          <a:xfrm>
            <a:off x="4953365" y="5025755"/>
            <a:ext cx="2178955" cy="1231583"/>
          </a:xfrm>
          <a:prstGeom prst="rect">
            <a:avLst/>
          </a:prstGeom>
        </p:spPr>
      </p:pic>
    </p:spTree>
    <p:extLst>
      <p:ext uri="{BB962C8B-B14F-4D97-AF65-F5344CB8AC3E}">
        <p14:creationId xmlns:p14="http://schemas.microsoft.com/office/powerpoint/2010/main" val="54198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rPr>
              <a:t>Agenda</a:t>
            </a:r>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44512" y="1885278"/>
            <a:ext cx="8423568" cy="4830481"/>
          </a:xfrm>
        </p:spPr>
        <p:txBody>
          <a:bodyPr anchor="ctr">
            <a:normAutofit fontScale="92500" lnSpcReduction="10000"/>
          </a:bodyPr>
          <a:lstStyle/>
          <a:p>
            <a:pPr marL="0" indent="0">
              <a:buNone/>
            </a:pPr>
            <a:endParaRPr lang="en-US" sz="3600">
              <a:cs typeface="Calibri" panose="020F0502020204030204"/>
            </a:endParaRPr>
          </a:p>
          <a:p>
            <a:endParaRPr lang="en-US" sz="3600"/>
          </a:p>
          <a:p>
            <a:r>
              <a:rPr lang="en-US" sz="3600"/>
              <a:t>Low and Moderate Income (LMI) Program</a:t>
            </a:r>
            <a:endParaRPr lang="en-US">
              <a:cs typeface="Calibri"/>
            </a:endParaRPr>
          </a:p>
          <a:p>
            <a:pPr lvl="1"/>
            <a:r>
              <a:rPr lang="en-US" sz="3300"/>
              <a:t>Recap</a:t>
            </a:r>
            <a:endParaRPr lang="en-US" sz="3300">
              <a:cs typeface="Calibri"/>
            </a:endParaRPr>
          </a:p>
          <a:p>
            <a:pPr lvl="1"/>
            <a:r>
              <a:rPr lang="en-US" sz="3300">
                <a:cs typeface="Calibri"/>
              </a:rPr>
              <a:t>Recent Feedback</a:t>
            </a:r>
          </a:p>
          <a:p>
            <a:pPr lvl="1"/>
            <a:r>
              <a:rPr lang="en-US" sz="3300">
                <a:cs typeface="Calibri"/>
              </a:rPr>
              <a:t>Timeline</a:t>
            </a:r>
          </a:p>
          <a:p>
            <a:endParaRPr lang="en-US" sz="3600">
              <a:cs typeface="Calibri"/>
            </a:endParaRPr>
          </a:p>
          <a:p>
            <a:r>
              <a:rPr lang="en-US" sz="3600">
                <a:cs typeface="Calibri"/>
              </a:rPr>
              <a:t>Updates</a:t>
            </a:r>
            <a:endParaRPr lang="en-US"/>
          </a:p>
          <a:p>
            <a:pPr lvl="1"/>
            <a:r>
              <a:rPr lang="en-US" sz="3300">
                <a:cs typeface="Calibri"/>
              </a:rPr>
              <a:t>Municipal Grants</a:t>
            </a:r>
          </a:p>
          <a:p>
            <a:pPr lvl="1"/>
            <a:r>
              <a:rPr lang="en-US" sz="3300">
                <a:cs typeface="Calibri"/>
              </a:rPr>
              <a:t>Advisory Committee member</a:t>
            </a:r>
            <a:endParaRPr lang="en-US"/>
          </a:p>
          <a:p>
            <a:endParaRPr lang="en-US" sz="36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377992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LMI  Program: Overview of Preliminary </a:t>
            </a:r>
            <a:br>
              <a:rPr lang="en-US" sz="3500">
                <a:solidFill>
                  <a:srgbClr val="FFFFFF"/>
                </a:solidFill>
              </a:rPr>
            </a:br>
            <a:r>
              <a:rPr lang="en-US" sz="3500">
                <a:solidFill>
                  <a:srgbClr val="FFFFFF"/>
                </a:solidFill>
              </a:rPr>
              <a:t>Design Elements</a:t>
            </a:r>
            <a:endParaRPr lang="en-US" sz="3500">
              <a:solidFill>
                <a:srgbClr val="FFFFFF"/>
              </a:solidFill>
              <a:cs typeface="Calibri Light"/>
            </a:endParaRPr>
          </a:p>
        </p:txBody>
      </p:sp>
      <p:sp>
        <p:nvSpPr>
          <p:cNvPr id="3" name="Content Placeholder 2"/>
          <p:cNvSpPr>
            <a:spLocks noGrp="1"/>
          </p:cNvSpPr>
          <p:nvPr>
            <p:ph idx="1"/>
          </p:nvPr>
        </p:nvSpPr>
        <p:spPr>
          <a:xfrm>
            <a:off x="4396601" y="247102"/>
            <a:ext cx="4535377" cy="6367058"/>
          </a:xfrm>
        </p:spPr>
        <p:txBody>
          <a:bodyPr anchor="ctr">
            <a:normAutofit/>
          </a:bodyPr>
          <a:lstStyle/>
          <a:p>
            <a:r>
              <a:rPr lang="en-US" sz="2400">
                <a:cs typeface="Calibri"/>
              </a:rPr>
              <a:t>Outreach </a:t>
            </a:r>
            <a:endParaRPr lang="en-US"/>
          </a:p>
          <a:p>
            <a:r>
              <a:rPr lang="en-US" sz="2400">
                <a:cs typeface="Calibri"/>
              </a:rPr>
              <a:t>Program assistance/project management</a:t>
            </a:r>
          </a:p>
          <a:p>
            <a:r>
              <a:rPr lang="en-US" sz="2400">
                <a:cs typeface="Calibri"/>
              </a:rPr>
              <a:t>Technical assistance</a:t>
            </a:r>
          </a:p>
          <a:p>
            <a:r>
              <a:rPr lang="en-US" sz="2400">
                <a:cs typeface="Calibri"/>
              </a:rPr>
              <a:t>Simplified/proxy method for income qualification</a:t>
            </a:r>
            <a:endParaRPr lang="en-US" sz="2400">
              <a:ea typeface="+mn-lt"/>
              <a:cs typeface="+mn-lt"/>
            </a:endParaRPr>
          </a:p>
          <a:p>
            <a:r>
              <a:rPr lang="en-US" sz="2400">
                <a:cs typeface="Calibri"/>
              </a:rPr>
              <a:t>End-to-end program support in Spanish</a:t>
            </a:r>
            <a:endParaRPr lang="en-US" sz="2400">
              <a:ea typeface="+mn-lt"/>
              <a:cs typeface="+mn-lt"/>
            </a:endParaRPr>
          </a:p>
          <a:p>
            <a:r>
              <a:rPr lang="en-US" sz="2400">
                <a:cs typeface="Calibri"/>
              </a:rPr>
              <a:t>Funding for barrier mitigation to enable energy efficiency</a:t>
            </a:r>
          </a:p>
          <a:p>
            <a:r>
              <a:rPr lang="en-US" sz="2400">
                <a:cs typeface="Calibri"/>
              </a:rPr>
              <a:t>Incentives to supplement or "go beyond" Mass Save</a:t>
            </a:r>
          </a:p>
          <a:p>
            <a:r>
              <a:rPr lang="en-US" sz="2400">
                <a:cs typeface="Calibri"/>
              </a:rPr>
              <a:t>Financing</a:t>
            </a:r>
          </a:p>
          <a:p>
            <a:r>
              <a:rPr lang="en-US" sz="2400">
                <a:cs typeface="Calibri"/>
              </a:rPr>
              <a:t>Local contractors</a:t>
            </a:r>
          </a:p>
          <a:p>
            <a:endParaRPr lang="en-US" sz="2400">
              <a:cs typeface="Calibri"/>
            </a:endParaRPr>
          </a:p>
        </p:txBody>
      </p:sp>
    </p:spTree>
    <p:extLst>
      <p:ext uri="{BB962C8B-B14F-4D97-AF65-F5344CB8AC3E}">
        <p14:creationId xmlns:p14="http://schemas.microsoft.com/office/powerpoint/2010/main" val="115186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a:t>
            </a:r>
            <a:r>
              <a:rPr lang="en-US" sz="4000">
                <a:solidFill>
                  <a:srgbClr val="FFFFFF"/>
                </a:solidFill>
              </a:rPr>
              <a:t>Recent </a:t>
            </a:r>
            <a:br>
              <a:rPr lang="en-US" sz="4000"/>
            </a:br>
            <a:r>
              <a:rPr lang="en-US" sz="4000">
                <a:solidFill>
                  <a:srgbClr val="FFFFFF"/>
                </a:solidFill>
              </a:rPr>
              <a:t>Feedback</a:t>
            </a:r>
            <a:br>
              <a:rPr lang="en-US" sz="4000">
                <a:solidFill>
                  <a:srgbClr val="FFFFFF"/>
                </a:solidFill>
              </a:rPr>
            </a:br>
            <a:r>
              <a:rPr lang="en-US" sz="4000">
                <a:solidFill>
                  <a:srgbClr val="FFFFFF"/>
                </a:solidFill>
                <a:cs typeface="Calibri Light"/>
              </a:rPr>
              <a:t>Highlights</a:t>
            </a:r>
          </a:p>
        </p:txBody>
      </p:sp>
      <p:sp>
        <p:nvSpPr>
          <p:cNvPr id="3" name="Content Placeholder 2"/>
          <p:cNvSpPr>
            <a:spLocks noGrp="1"/>
          </p:cNvSpPr>
          <p:nvPr>
            <p:ph idx="1"/>
          </p:nvPr>
        </p:nvSpPr>
        <p:spPr>
          <a:xfrm>
            <a:off x="4315681" y="358367"/>
            <a:ext cx="4535377" cy="6134412"/>
          </a:xfrm>
        </p:spPr>
        <p:txBody>
          <a:bodyPr vert="horz" lIns="91440" tIns="45720" rIns="91440" bIns="45720" rtlCol="0" anchor="ctr">
            <a:noAutofit/>
          </a:bodyPr>
          <a:lstStyle/>
          <a:p>
            <a:pPr marL="0" indent="0">
              <a:buNone/>
            </a:pPr>
            <a:endParaRPr lang="en-US" sz="2400">
              <a:cs typeface="Calibri"/>
            </a:endParaRPr>
          </a:p>
          <a:p>
            <a:pPr>
              <a:buFont typeface="Arial"/>
              <a:buChar char="•"/>
            </a:pPr>
            <a:endParaRPr lang="en-US" sz="2400">
              <a:ea typeface="+mn-lt"/>
              <a:cs typeface="+mn-lt"/>
            </a:endParaRPr>
          </a:p>
          <a:p>
            <a:pPr>
              <a:buFont typeface="Arial"/>
              <a:buChar char="•"/>
            </a:pPr>
            <a:endParaRPr lang="en-US" sz="2400">
              <a:ea typeface="+mn-lt"/>
              <a:cs typeface="+mn-lt"/>
            </a:endParaRPr>
          </a:p>
          <a:p>
            <a:pPr marL="0" indent="0">
              <a:buNone/>
            </a:pPr>
            <a:endParaRPr lang="en-US" sz="1800">
              <a:cs typeface="Calibri"/>
            </a:endParaRPr>
          </a:p>
          <a:p>
            <a:r>
              <a:rPr lang="en-US" sz="1800">
                <a:cs typeface="Calibri"/>
              </a:rPr>
              <a:t>In person, door-to-door outreach is key, especially for renters</a:t>
            </a:r>
            <a:endParaRPr lang="en-US">
              <a:cs typeface="Calibri"/>
            </a:endParaRPr>
          </a:p>
          <a:p>
            <a:endParaRPr lang="en-US" sz="1800">
              <a:cs typeface="Calibri"/>
            </a:endParaRPr>
          </a:p>
          <a:p>
            <a:r>
              <a:rPr lang="en-US" sz="1800">
                <a:cs typeface="Calibri"/>
              </a:rPr>
              <a:t>Program should be easy/seamless for customers</a:t>
            </a:r>
            <a:endParaRPr lang="en-US">
              <a:cs typeface="Calibri"/>
            </a:endParaRPr>
          </a:p>
          <a:p>
            <a:pPr lvl="1"/>
            <a:r>
              <a:rPr lang="en-US">
                <a:cs typeface="Calibri"/>
              </a:rPr>
              <a:t>Streamlined income verification process</a:t>
            </a:r>
          </a:p>
          <a:p>
            <a:pPr lvl="1"/>
            <a:r>
              <a:rPr lang="en-US">
                <a:cs typeface="Calibri"/>
              </a:rPr>
              <a:t>Eliminate perception of different programs</a:t>
            </a:r>
          </a:p>
          <a:p>
            <a:pPr lvl="1"/>
            <a:r>
              <a:rPr lang="en-US">
                <a:cs typeface="Calibri"/>
              </a:rPr>
              <a:t>End-to-end service in Spanish should include paperwork (contracts, HEAT loan/financing documents) and contractors</a:t>
            </a:r>
          </a:p>
          <a:p>
            <a:endParaRPr lang="en-US" sz="1800">
              <a:cs typeface="Calibri"/>
            </a:endParaRPr>
          </a:p>
          <a:p>
            <a:r>
              <a:rPr lang="en-US" sz="1800">
                <a:cs typeface="Calibri"/>
              </a:rPr>
              <a:t>Additional support for Contractors</a:t>
            </a:r>
            <a:endParaRPr lang="en-US" sz="1800">
              <a:ea typeface="+mn-lt"/>
              <a:cs typeface="+mn-lt"/>
            </a:endParaRPr>
          </a:p>
          <a:p>
            <a:pPr lvl="1"/>
            <a:r>
              <a:rPr lang="en-US">
                <a:cs typeface="Calibri"/>
              </a:rPr>
              <a:t>Streamlined qualification process</a:t>
            </a:r>
            <a:endParaRPr lang="en-US">
              <a:ea typeface="+mn-lt"/>
              <a:cs typeface="+mn-lt"/>
            </a:endParaRPr>
          </a:p>
          <a:p>
            <a:pPr lvl="1"/>
            <a:r>
              <a:rPr lang="en-US">
                <a:cs typeface="Calibri"/>
              </a:rPr>
              <a:t>Balance need for oversight/QA/QC</a:t>
            </a:r>
          </a:p>
          <a:p>
            <a:pPr lvl="1"/>
            <a:endParaRPr lang="en-US">
              <a:ea typeface="+mn-lt"/>
              <a:cs typeface="+mn-lt"/>
            </a:endParaRPr>
          </a:p>
          <a:p>
            <a:r>
              <a:rPr lang="en-US" sz="1800">
                <a:ea typeface="+mn-lt"/>
                <a:cs typeface="+mn-lt"/>
              </a:rPr>
              <a:t>Fund staff to ensure coordination with other municipal/state/</a:t>
            </a:r>
            <a:r>
              <a:rPr lang="en-US" sz="1800">
                <a:cs typeface="Calibri"/>
              </a:rPr>
              <a:t>federal programs and funding sources</a:t>
            </a:r>
            <a:endParaRPr lang="en-US" sz="1800">
              <a:ea typeface="+mn-lt"/>
              <a:cs typeface="+mn-lt"/>
            </a:endParaRPr>
          </a:p>
          <a:p>
            <a:pPr lvl="1"/>
            <a:endParaRPr lang="en-US" sz="2700">
              <a:ea typeface="+mn-lt"/>
              <a:cs typeface="+mn-lt"/>
            </a:endParaRPr>
          </a:p>
          <a:p>
            <a:endParaRPr lang="en-US" sz="2700">
              <a:cs typeface="Calibri"/>
            </a:endParaRPr>
          </a:p>
          <a:p>
            <a:endParaRPr lang="en-US" sz="2700">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227703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a:t>
            </a:r>
            <a:r>
              <a:rPr lang="en-US" sz="4000">
                <a:solidFill>
                  <a:srgbClr val="FFFFFF"/>
                </a:solidFill>
              </a:rPr>
              <a:t>Recent </a:t>
            </a:r>
            <a:br>
              <a:rPr lang="en-US" sz="4000"/>
            </a:br>
            <a:r>
              <a:rPr lang="en-US" sz="4000">
                <a:solidFill>
                  <a:srgbClr val="FFFFFF"/>
                </a:solidFill>
              </a:rPr>
              <a:t>Feedback</a:t>
            </a:r>
            <a:br>
              <a:rPr lang="en-US" sz="4000">
                <a:solidFill>
                  <a:srgbClr val="FFFFFF"/>
                </a:solidFill>
              </a:rPr>
            </a:br>
            <a:r>
              <a:rPr lang="en-US" sz="4000">
                <a:solidFill>
                  <a:srgbClr val="FFFFFF"/>
                </a:solidFill>
                <a:cs typeface="Calibri Light"/>
              </a:rPr>
              <a:t>Highlights</a:t>
            </a:r>
          </a:p>
        </p:txBody>
      </p:sp>
      <p:sp>
        <p:nvSpPr>
          <p:cNvPr id="3" name="Content Placeholder 2"/>
          <p:cNvSpPr>
            <a:spLocks noGrp="1"/>
          </p:cNvSpPr>
          <p:nvPr>
            <p:ph idx="1"/>
          </p:nvPr>
        </p:nvSpPr>
        <p:spPr>
          <a:xfrm>
            <a:off x="4396601" y="247102"/>
            <a:ext cx="4535377" cy="6367058"/>
          </a:xfrm>
        </p:spPr>
        <p:txBody>
          <a:bodyPr anchor="ctr">
            <a:normAutofit/>
          </a:bodyPr>
          <a:lstStyle/>
          <a:p>
            <a:pPr marL="0" indent="0">
              <a:buNone/>
            </a:pPr>
            <a:endParaRPr lang="en-US" sz="2400">
              <a:cs typeface="Calibri"/>
            </a:endParaRPr>
          </a:p>
          <a:p>
            <a:r>
              <a:rPr lang="en-US" sz="1800">
                <a:cs typeface="Calibri"/>
              </a:rPr>
              <a:t>Financial support should be "up front", not reimbursement</a:t>
            </a:r>
          </a:p>
          <a:p>
            <a:endParaRPr lang="en-US" sz="1800">
              <a:cs typeface="Calibri"/>
            </a:endParaRPr>
          </a:p>
          <a:p>
            <a:r>
              <a:rPr lang="en-US" sz="1800">
                <a:cs typeface="Calibri"/>
              </a:rPr>
              <a:t>Expand financial support for barrier mitigation</a:t>
            </a:r>
          </a:p>
          <a:p>
            <a:pPr lvl="1"/>
            <a:r>
              <a:rPr lang="en-US">
                <a:cs typeface="Calibri"/>
              </a:rPr>
              <a:t>knob &amp; tube</a:t>
            </a:r>
          </a:p>
          <a:p>
            <a:pPr lvl="1"/>
            <a:r>
              <a:rPr lang="en-US">
                <a:cs typeface="Calibri"/>
              </a:rPr>
              <a:t>Roof repair/replacement</a:t>
            </a:r>
          </a:p>
          <a:p>
            <a:pPr lvl="1"/>
            <a:r>
              <a:rPr lang="en-US">
                <a:cs typeface="Calibri"/>
              </a:rPr>
              <a:t>Taxes/water bills</a:t>
            </a:r>
          </a:p>
          <a:p>
            <a:pPr lvl="1"/>
            <a:endParaRPr lang="en-US">
              <a:cs typeface="Calibri"/>
            </a:endParaRPr>
          </a:p>
          <a:p>
            <a:r>
              <a:rPr lang="en-US" sz="1800">
                <a:cs typeface="Calibri"/>
              </a:rPr>
              <a:t>Need strategies to expand access to financing</a:t>
            </a:r>
            <a:endParaRPr lang="en-US" sz="1800">
              <a:ea typeface="+mn-lt"/>
              <a:cs typeface="+mn-lt"/>
            </a:endParaRPr>
          </a:p>
          <a:p>
            <a:endParaRPr lang="en-US" sz="1800">
              <a:cs typeface="Calibri"/>
            </a:endParaRPr>
          </a:p>
          <a:p>
            <a:r>
              <a:rPr lang="en-US" sz="1800">
                <a:cs typeface="Calibri"/>
              </a:rPr>
              <a:t>Electrification support</a:t>
            </a:r>
          </a:p>
          <a:p>
            <a:pPr lvl="1"/>
            <a:r>
              <a:rPr lang="en-US">
                <a:cs typeface="Calibri"/>
              </a:rPr>
              <a:t>electrification coaches</a:t>
            </a:r>
          </a:p>
          <a:p>
            <a:pPr lvl="1"/>
            <a:r>
              <a:rPr lang="en-US">
                <a:cs typeface="Calibri"/>
              </a:rPr>
              <a:t>financial support for electrification—</a:t>
            </a:r>
            <a:r>
              <a:rPr lang="en-US" err="1">
                <a:cs typeface="Calibri"/>
              </a:rPr>
              <a:t>eg</a:t>
            </a:r>
            <a:r>
              <a:rPr lang="en-US">
                <a:cs typeface="Calibri"/>
              </a:rPr>
              <a:t>, gas-to heat pumps, EV charging infrastructure at rental properties</a:t>
            </a:r>
          </a:p>
          <a:p>
            <a:endParaRPr lang="en-US" sz="2700">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222734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LMI Program</a:t>
            </a:r>
            <a:br>
              <a:rPr lang="en-US" sz="3500">
                <a:solidFill>
                  <a:srgbClr val="FFFFFF"/>
                </a:solidFill>
              </a:rPr>
            </a:br>
            <a:r>
              <a:rPr lang="en-US" sz="3500">
                <a:solidFill>
                  <a:srgbClr val="FFFFFF"/>
                </a:solidFill>
                <a:cs typeface="Calibri Light"/>
              </a:rPr>
              <a:t>Timeline</a:t>
            </a:r>
            <a:br>
              <a:rPr lang="en-US" sz="3500">
                <a:solidFill>
                  <a:srgbClr val="FFFFFF"/>
                </a:solidFill>
                <a:cs typeface="Calibri Light"/>
              </a:rPr>
            </a:br>
            <a:endParaRPr lang="en-US" sz="3500">
              <a:solidFill>
                <a:srgbClr val="FFFFFF"/>
              </a:solidFill>
              <a:cs typeface="Calibri Light"/>
            </a:endParaRP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3420425" y="-10142"/>
            <a:ext cx="5103779" cy="6695422"/>
          </a:xfrm>
        </p:spPr>
        <p:txBody>
          <a:bodyPr vert="horz" lIns="91440" tIns="45720" rIns="91440" bIns="45720" rtlCol="0" anchor="t">
            <a:normAutofit/>
          </a:bodyPr>
          <a:lstStyle/>
          <a:p>
            <a:pPr fontAlgn="base"/>
            <a:endParaRPr lang="en-US" sz="2400"/>
          </a:p>
          <a:p>
            <a:endParaRPr lang="en-US" sz="2400"/>
          </a:p>
          <a:p>
            <a:endParaRPr lang="en-US" sz="2400"/>
          </a:p>
          <a:p>
            <a:r>
              <a:rPr lang="en-US" sz="2400"/>
              <a:t>Continue discussions with community organizations and  industry experts regarding program design components—September </a:t>
            </a:r>
            <a:endParaRPr lang="en-US" sz="2000">
              <a:cs typeface="Calibri"/>
            </a:endParaRPr>
          </a:p>
          <a:p>
            <a:endParaRPr lang="en-US" sz="2400">
              <a:cs typeface="Calibri"/>
            </a:endParaRPr>
          </a:p>
          <a:p>
            <a:r>
              <a:rPr lang="en-US" sz="2400"/>
              <a:t>Draft procurement documents—September</a:t>
            </a:r>
            <a:endParaRPr lang="en-US" sz="2400">
              <a:cs typeface="Calibri"/>
            </a:endParaRPr>
          </a:p>
          <a:p>
            <a:endParaRPr lang="en-US" sz="2400">
              <a:cs typeface="Calibri"/>
            </a:endParaRPr>
          </a:p>
          <a:p>
            <a:r>
              <a:rPr lang="en-US" sz="2400">
                <a:cs typeface="Calibri"/>
              </a:rPr>
              <a:t>Issue procurement</a:t>
            </a:r>
          </a:p>
          <a:p>
            <a:pPr lvl="1"/>
            <a:r>
              <a:rPr lang="en-US" sz="2100">
                <a:ea typeface="+mn-lt"/>
                <a:cs typeface="+mn-lt"/>
              </a:rPr>
              <a:t>Target date: October 30</a:t>
            </a:r>
          </a:p>
          <a:p>
            <a:pPr lvl="1"/>
            <a:endParaRPr lang="en-US" sz="2100">
              <a:cs typeface="Calibri"/>
            </a:endParaRPr>
          </a:p>
        </p:txBody>
      </p:sp>
    </p:spTree>
    <p:extLst>
      <p:ext uri="{BB962C8B-B14F-4D97-AF65-F5344CB8AC3E}">
        <p14:creationId xmlns:p14="http://schemas.microsoft.com/office/powerpoint/2010/main" val="373137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cs typeface="Calibri Light"/>
              </a:rPr>
              <a:t>Other Updates</a:t>
            </a: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431955" y="2565086"/>
            <a:ext cx="8423568" cy="3463624"/>
          </a:xfrm>
        </p:spPr>
        <p:txBody>
          <a:bodyPr anchor="ctr">
            <a:normAutofit/>
          </a:bodyPr>
          <a:lstStyle/>
          <a:p>
            <a:pPr marL="0" indent="0">
              <a:buNone/>
            </a:pPr>
            <a:endParaRPr lang="en-US" sz="3600">
              <a:ea typeface="+mn-lt"/>
              <a:cs typeface="+mn-lt"/>
            </a:endParaRPr>
          </a:p>
          <a:p>
            <a:pPr marL="0" indent="0">
              <a:buNone/>
            </a:pPr>
            <a:endParaRPr lang="en-US" sz="3600">
              <a:cs typeface="Calibri"/>
            </a:endParaRPr>
          </a:p>
          <a:p>
            <a:r>
              <a:rPr lang="en-US" sz="3600">
                <a:cs typeface="Calibri"/>
              </a:rPr>
              <a:t>Municipal Grants</a:t>
            </a:r>
            <a:endParaRPr lang="en-US"/>
          </a:p>
          <a:p>
            <a:endParaRPr lang="en-US" sz="3600">
              <a:cs typeface="Calibri"/>
            </a:endParaRPr>
          </a:p>
          <a:p>
            <a:r>
              <a:rPr lang="en-US" sz="3600">
                <a:cs typeface="Calibri"/>
              </a:rPr>
              <a:t>Advisory Committee member </a:t>
            </a:r>
          </a:p>
          <a:p>
            <a:endParaRPr lang="en-US" sz="36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2488403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431955" y="2959572"/>
            <a:ext cx="8423568" cy="3069138"/>
          </a:xfrm>
        </p:spPr>
        <p:txBody>
          <a:bodyPr anchor="ctr">
            <a:normAutofit/>
          </a:bodyPr>
          <a:lstStyle/>
          <a:p>
            <a:endParaRPr lang="en-US" sz="36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3797485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ubmittedtoDatabase_x003f_ xmlns="79499340-b9cf-4458-9368-33036c1b4dc9">true</SubmittedtoDatabase_x003f_>
    <SubmittedtoDatabase xmlns="79499340-b9cf-4458-9368-33036c1b4dc9">true</SubmittedtoDatabas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E5B1B55FDC6F46992CBD8D384DCF63" ma:contentTypeVersion="12" ma:contentTypeDescription="Create a new document." ma:contentTypeScope="" ma:versionID="7200a18501a48d4b3ca9762442a64a33">
  <xsd:schema xmlns:xsd="http://www.w3.org/2001/XMLSchema" xmlns:xs="http://www.w3.org/2001/XMLSchema" xmlns:p="http://schemas.microsoft.com/office/2006/metadata/properties" xmlns:ns2="79499340-b9cf-4458-9368-33036c1b4dc9" xmlns:ns3="a2187807-d16b-4f26-8c23-1ecdc31f3e2b" targetNamespace="http://schemas.microsoft.com/office/2006/metadata/properties" ma:root="true" ma:fieldsID="e59dc42558bb91799c2fb9ac8203b5e9" ns2:_="" ns3:_="">
    <xsd:import namespace="79499340-b9cf-4458-9368-33036c1b4dc9"/>
    <xsd:import namespace="a2187807-d16b-4f26-8c23-1ecdc31f3e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SubmittedtoDatabase_x003f_" minOccurs="0"/>
                <xsd:element ref="ns2:SubmittedtoDatab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99340-b9cf-4458-9368-33036c1b4d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SubmittedtoDatabase_x003f_" ma:index="18" nillable="true" ma:displayName="Submitted to Database?" ma:default="1" ma:format="Dropdown" ma:internalName="SubmittedtoDatabase_x003f_">
      <xsd:simpleType>
        <xsd:restriction base="dms:Boolean"/>
      </xsd:simpleType>
    </xsd:element>
    <xsd:element name="SubmittedtoDatabase" ma:index="19" nillable="true" ma:displayName="Submitted to Database" ma:default="1" ma:format="Dropdown" ma:internalName="SubmittedtoDataba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2187807-d16b-4f26-8c23-1ecdc31f3e2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E2D09F-7715-476A-90FF-D86B18F389C4}">
  <ds:schemaRefs>
    <ds:schemaRef ds:uri="http://schemas.microsoft.com/sharepoint/v3/contenttype/forms"/>
  </ds:schemaRefs>
</ds:datastoreItem>
</file>

<file path=customXml/itemProps2.xml><?xml version="1.0" encoding="utf-8"?>
<ds:datastoreItem xmlns:ds="http://schemas.openxmlformats.org/officeDocument/2006/customXml" ds:itemID="{16E1245D-7931-4377-A3EF-05DAF05E607B}">
  <ds:schemaRefs>
    <ds:schemaRef ds:uri="7dc7d291-6b73-4a4c-bd31-e628dca7e683"/>
    <ds:schemaRef ds:uri="b495986e-e4dc-4f6f-9bf5-5663540057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96E288D-7051-4CB7-B345-A16FDFF79D87}"/>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8</Slides>
  <Notes>7</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Merrimack Valley Renewal Fund  Advisory Committee __________________________  September 13, 2021</vt:lpstr>
      <vt:lpstr>Agenda</vt:lpstr>
      <vt:lpstr> LMI  Program: Overview of Preliminary  Design Elements</vt:lpstr>
      <vt:lpstr> Recent  Feedback Highlights</vt:lpstr>
      <vt:lpstr> Recent  Feedback Highlights</vt:lpstr>
      <vt:lpstr>LMI Program Timeline </vt:lpstr>
      <vt:lpstr>Other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Merrimack Valley Renewal Fund  Advisory Committee __________________________  May 11, 2021</dc:title>
  <dc:creator>McCarey, Maggie (ENE)</dc:creator>
  <cp:revision>1</cp:revision>
  <dcterms:created xsi:type="dcterms:W3CDTF">2021-05-10T21:58:00Z</dcterms:created>
  <dcterms:modified xsi:type="dcterms:W3CDTF">2021-09-10T18:58:58Z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0x010100CCE5B1B55FDC6F46992CBD8D384DCF63</vt:lpwstr>
  </property>
</Properties>
</file>