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2" r:id="rId4"/>
  </p:sldMasterIdLst>
  <p:notesMasterIdLst>
    <p:notesMasterId r:id="rId13"/>
  </p:notesMasterIdLst>
  <p:sldIdLst>
    <p:sldId id="291" r:id="rId5"/>
    <p:sldId id="275" r:id="rId6"/>
    <p:sldId id="269" r:id="rId7"/>
    <p:sldId id="332" r:id="rId8"/>
    <p:sldId id="333" r:id="rId9"/>
    <p:sldId id="292" r:id="rId10"/>
    <p:sldId id="328" r:id="rId11"/>
    <p:sldId id="33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hony, Elizabeth (AGO)" initials="ME(" lastIdx="3" clrIdx="0"/>
  <p:cmAuthor id="2" name="Whiteman, Alissa (ENE)" initials="W(" lastIdx="28" clrIdx="1">
    <p:extLst>
      <p:ext uri="{19B8F6BF-5375-455C-9EA6-DF929625EA0E}">
        <p15:presenceInfo xmlns:p15="http://schemas.microsoft.com/office/powerpoint/2012/main" userId="S::alissa.whiteman@mass.gov::a92b1887-2094-4e72-abb5-32ef2f178d3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61CB30-FCEF-5671-FE8C-88A8C2FA59C9}" v="2720" dt="2021-06-30T22:02:22.350"/>
    <p1510:client id="{20BB8A4A-DAF1-F3CE-D3C2-736408B4FFE4}" v="994" dt="2021-06-30T22:39:29.903"/>
    <p1510:client id="{2F038920-807F-4CF4-A4FD-873769DDA380}" v="81" dt="2021-09-10T18:43:26.713"/>
    <p1510:client id="{4B125872-DB30-1433-F836-99A5C4F94502}" v="1912" dt="2021-06-30T23:59:38.447"/>
    <p1510:client id="{4B20AE8B-CC21-D21A-717C-AA531C67B35D}" v="74" dt="2021-07-01T18:38:05.873"/>
    <p1510:client id="{511D2A80-6B3C-A837-FAA9-6870BA0A8C2F}" v="3012" dt="2021-07-06T19:51:43.786"/>
    <p1510:client id="{696AFF34-FFEE-18EF-AA22-F08FD8F7443E}" v="1534" dt="2021-07-02T16:49:26.879"/>
    <p1510:client id="{7034E7D1-7A83-1522-E7D0-171B7DD8DB7C}" v="3698" dt="2021-09-10T18:58:24.337"/>
    <p1510:client id="{9D0C1540-79AB-5115-3226-AA6125F26B31}" v="1715" dt="2021-06-30T14:54:08.549"/>
    <p1510:client id="{C92C109A-62ED-4A44-E21A-C92CC79AD9BE}" v="42" dt="2021-09-10T15:36:03.418"/>
    <p1510:client id="{DC187A7B-79CB-0639-B7E2-32A938DD18AC}" v="1671" dt="2021-07-02T19:22:25.358"/>
    <p1510:client id="{DC478C81-3480-5B33-0BBF-CB9D445B478A}" v="16" dt="2021-07-07T22:08:53.786"/>
    <p1510:client id="{F0686384-D7F4-CB7D-BF68-415F37393C8A}" v="4139" dt="2021-07-01T21:56:57.708"/>
    <p1510:client id="{F4D939E8-323B-DA3A-9F0D-7A299D9ECB85}" v="417" dt="2021-07-01T17:59:57.0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notesViewPr>
    <p:cSldViewPr snapToGrid="0">
      <p:cViewPr>
        <p:scale>
          <a:sx n="1" d="2"/>
          <a:sy n="1" d="2"/>
        </p:scale>
        <p:origin x="0" y="0"/>
      </p:cViewPr>
      <p:guideLst>
        <p:guide orient="horz" pos="2880"/>
        <p:guide pos="2160"/>
      </p:guideLst>
    </p:cSldViewPr>
  </p:notesViewPr>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4.xml" Id="rId8" /><Relationship Type="http://schemas.openxmlformats.org/officeDocument/2006/relationships/notesMaster" Target="notesMasters/notesMaster1.xml" Id="rId13" /><Relationship Type="http://schemas.openxmlformats.org/officeDocument/2006/relationships/tableStyles" Target="tableStyles.xml" Id="rId18" /><Relationship Type="http://schemas.openxmlformats.org/officeDocument/2006/relationships/customXml" Target="../customXml/item3.xml" Id="rId3" /><Relationship Type="http://schemas.openxmlformats.org/officeDocument/2006/relationships/slide" Target="slides/slide3.xml" Id="rId7" /><Relationship Type="http://schemas.openxmlformats.org/officeDocument/2006/relationships/slide" Target="slides/slide8.xml" Id="rId12" /><Relationship Type="http://schemas.openxmlformats.org/officeDocument/2006/relationships/theme" Target="theme/theme1.xml" Id="rId17" /><Relationship Type="http://schemas.openxmlformats.org/officeDocument/2006/relationships/customXml" Target="../customXml/item2.xml" Id="rId2" /><Relationship Type="http://schemas.openxmlformats.org/officeDocument/2006/relationships/viewProps" Target="viewProps.xml" Id="rId16" /><Relationship Type="http://schemas.microsoft.com/office/2015/10/relationships/revisionInfo" Target="revisionInfo.xml" Id="rId20" /><Relationship Type="http://schemas.openxmlformats.org/officeDocument/2006/relationships/customXml" Target="../customXml/item1.xml" Id="rId1" /><Relationship Type="http://schemas.openxmlformats.org/officeDocument/2006/relationships/slide" Target="slides/slide2.xml" Id="rId6" /><Relationship Type="http://schemas.openxmlformats.org/officeDocument/2006/relationships/slide" Target="slides/slide7.xml" Id="rId11" /><Relationship Type="http://schemas.openxmlformats.org/officeDocument/2006/relationships/slide" Target="slides/slide1.xml" Id="rId5" /><Relationship Type="http://schemas.openxmlformats.org/officeDocument/2006/relationships/presProps" Target="presProps.xml" Id="rId15" /><Relationship Type="http://schemas.openxmlformats.org/officeDocument/2006/relationships/slide" Target="slides/slide6.xml" Id="rId10" /><Relationship Type="http://schemas.openxmlformats.org/officeDocument/2006/relationships/slideMaster" Target="slideMasters/slideMaster1.xml" Id="rId4" /><Relationship Type="http://schemas.openxmlformats.org/officeDocument/2006/relationships/slide" Target="slides/slide5.xml" Id="rId9" /><Relationship Type="http://schemas.openxmlformats.org/officeDocument/2006/relationships/commentAuthors" Target="commentAuthors.xml" Id="rId14"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F11D52-2DE0-7344-AB3C-B1C5C6E3E646}" type="datetimeFigureOut">
              <a:rPr lang="en-US" smtClean="0"/>
              <a:t>9/10/2021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3E6348-D3D5-9F4D-8176-9A7A90A44DDD}" type="slidenum">
              <a:rPr lang="en-US" smtClean="0"/>
              <a:t>‹#›</a:t>
            </a:fld>
            <a:endParaRPr lang="en-US"/>
          </a:p>
        </p:txBody>
      </p:sp>
    </p:spTree>
    <p:extLst>
      <p:ext uri="{BB962C8B-B14F-4D97-AF65-F5344CB8AC3E}">
        <p14:creationId xmlns:p14="http://schemas.microsoft.com/office/powerpoint/2010/main" val="191855357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massanf.taleo.net/careersection/ex/jobdetail.ftl?job=210005FH"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massanf.taleo.net/careersection/ex/jobdetail.ftl?job=210005FH"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pPr marL="171450" indent="-171450">
              <a:lnSpc>
                <a:spcPct val="90000"/>
              </a:lnSpc>
              <a:spcBef>
                <a:spcPts val="750"/>
              </a:spcBef>
              <a:buFont typeface="Arial"/>
              <a:buChar char="•"/>
            </a:pPr>
            <a:r>
              <a:rPr lang="en-US"/>
              <a:t>Background and Program to date: </a:t>
            </a:r>
          </a:p>
          <a:p>
            <a:pPr marL="628650" lvl="1" indent="-171450">
              <a:lnSpc>
                <a:spcPct val="90000"/>
              </a:lnSpc>
              <a:spcBef>
                <a:spcPts val="375"/>
              </a:spcBef>
              <a:buFont typeface="Arial"/>
              <a:buChar char="•"/>
            </a:pPr>
            <a:r>
              <a:rPr lang="en-US"/>
              <a:t>Merrimack Valley Renewal Fund spending categories</a:t>
            </a:r>
          </a:p>
          <a:p>
            <a:pPr marL="628650" lvl="1" indent="-171450">
              <a:lnSpc>
                <a:spcPct val="90000"/>
              </a:lnSpc>
              <a:spcBef>
                <a:spcPts val="375"/>
              </a:spcBef>
              <a:buFont typeface="Arial"/>
              <a:buChar char="•"/>
            </a:pPr>
            <a:r>
              <a:rPr lang="en-US"/>
              <a:t>Overall Renewal Program Goals</a:t>
            </a:r>
          </a:p>
          <a:p>
            <a:pPr marL="628650" lvl="1" indent="-171450">
              <a:lnSpc>
                <a:spcPct val="90000"/>
              </a:lnSpc>
              <a:spcBef>
                <a:spcPts val="375"/>
              </a:spcBef>
              <a:buFont typeface="Arial"/>
              <a:buChar char="•"/>
            </a:pPr>
            <a:r>
              <a:rPr lang="en-US"/>
              <a:t>Building Excellence Program</a:t>
            </a:r>
          </a:p>
          <a:p>
            <a:endParaRPr lang="en-US">
              <a:cs typeface="Calibri"/>
            </a:endParaRPr>
          </a:p>
        </p:txBody>
      </p:sp>
      <p:sp>
        <p:nvSpPr>
          <p:cNvPr id="4" name="Slide Number Placeholder 3"/>
          <p:cNvSpPr>
            <a:spLocks noGrp="1"/>
          </p:cNvSpPr>
          <p:nvPr>
            <p:ph type="sldNum" sz="quarter" idx="5"/>
          </p:nvPr>
        </p:nvSpPr>
        <p:spPr/>
        <p:txBody>
          <a:bodyPr/>
          <a:lstStyle/>
          <a:p>
            <a:fld id="{D63E6348-D3D5-9F4D-8176-9A7A90A44DDD}" type="slidenum">
              <a:rPr lang="en-US" smtClean="0"/>
              <a:t>2</a:t>
            </a:fld>
            <a:endParaRPr lang="en-US"/>
          </a:p>
        </p:txBody>
      </p:sp>
    </p:spTree>
    <p:extLst>
      <p:ext uri="{BB962C8B-B14F-4D97-AF65-F5344CB8AC3E}">
        <p14:creationId xmlns:p14="http://schemas.microsoft.com/office/powerpoint/2010/main" val="2917250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r>
              <a:rPr lang="en-US">
                <a:cs typeface="Calibri"/>
              </a:rPr>
              <a:t>So, this is an overall overview of what we're thinking of as the elements of the LMI program, and I'll go into each of them in a moment. In general, we envision this program as providing a lot of support for program participants, including outreach through local organizations, assistance with navigating the program, project management, and technical assistance--with all of those things being available in Spanish. </a:t>
            </a:r>
          </a:p>
          <a:p>
            <a:endParaRPr lang="en-US">
              <a:cs typeface="Calibri"/>
            </a:endParaRPr>
          </a:p>
          <a:p>
            <a:r>
              <a:rPr lang="en-US">
                <a:cs typeface="Calibri"/>
              </a:rPr>
              <a:t>The program will also provide funding to homeowners and landlords to remove or mitigate what we call barriers in order to facilitate energy efficiency improvements. The program will also provide funding to supplement Mass Save incentives, or to go beyond what is currently  incentivized  by Mass Save. We're also thinking that there may be a need for additional or enhanced financing. And finally we want the program to utilize and otherwise benefit local contractors. </a:t>
            </a:r>
          </a:p>
          <a:p>
            <a:endParaRPr lang="en-US">
              <a:cs typeface="Calibri"/>
            </a:endParaRPr>
          </a:p>
          <a:p>
            <a:endParaRPr lang="en-US"/>
          </a:p>
          <a:p>
            <a:pPr marL="171450" lvl="0" indent="-171450" fontAlgn="base">
              <a:buFont typeface="Arial"/>
              <a:buChar char="•"/>
            </a:pPr>
            <a:r>
              <a:rPr lang="en-US"/>
              <a:t>Provide funding for “barrier mitigation”—i.e., repairs and upgrades needed in order to implement energy efficiency </a:t>
            </a:r>
            <a:endParaRPr lang="en-US">
              <a:cs typeface="Calibri"/>
            </a:endParaRPr>
          </a:p>
          <a:p>
            <a:pPr marL="628650" lvl="1" indent="-171450" fontAlgn="base">
              <a:buFont typeface="Arial"/>
              <a:buChar char="•"/>
            </a:pPr>
            <a:r>
              <a:rPr lang="en-US"/>
              <a:t>Examples:   knob and tube testing or removal, asbestos or vermiculite removal, roof repairs and other necessary housing upgrades, and upgrading electrical panels. </a:t>
            </a:r>
            <a:endParaRPr lang="en-US" sz="2000"/>
          </a:p>
          <a:p>
            <a:pPr marL="171450" lvl="0" indent="-171450" fontAlgn="base">
              <a:buFont typeface="Arial"/>
              <a:buChar char="•"/>
            </a:pPr>
            <a:r>
              <a:rPr lang="en-US"/>
              <a:t>Utilize existing program infrastructures to deliver incentives for EE and barrier mitigation where possible</a:t>
            </a:r>
            <a:endParaRPr lang="en-US">
              <a:cs typeface="Calibri"/>
            </a:endParaRPr>
          </a:p>
          <a:p>
            <a:pPr marL="628650" lvl="1" indent="-171450" fontAlgn="base">
              <a:buFont typeface="Arial"/>
              <a:buChar char="•"/>
            </a:pPr>
            <a:r>
              <a:rPr lang="en-US"/>
              <a:t>Examples:  LEAN/Mass Save or DOER-funded programs</a:t>
            </a:r>
            <a:endParaRPr lang="en-US" sz="2000"/>
          </a:p>
          <a:p>
            <a:pPr marL="171450" lvl="0" indent="-171450" fontAlgn="base">
              <a:buFont typeface="Arial"/>
              <a:buChar char="•"/>
            </a:pPr>
            <a:r>
              <a:rPr lang="en-US"/>
              <a:t>Leverage existing LEAN/Mass Save incentives and provide additional incentives for energy efficiency (weatherization and electrification) where needed</a:t>
            </a:r>
            <a:endParaRPr lang="en-US" sz="2000"/>
          </a:p>
          <a:p>
            <a:pPr marL="628650" lvl="1" indent="-171450" fontAlgn="base">
              <a:buFont typeface="Arial"/>
              <a:buChar char="•"/>
            </a:pPr>
            <a:r>
              <a:rPr lang="en-US"/>
              <a:t>Examples:  additional incentives for certain weatherization strategies (e.g. spray foam insulation, advanced air sealing techniques) or electrification technologies (e.g., VRF technology, heat pumps in gas-heated homes) </a:t>
            </a:r>
            <a:endParaRPr lang="en-US" sz="1800"/>
          </a:p>
          <a:p>
            <a:endParaRPr lang="en-US"/>
          </a:p>
        </p:txBody>
      </p:sp>
      <p:sp>
        <p:nvSpPr>
          <p:cNvPr id="4" name="Slide Number Placeholder 3"/>
          <p:cNvSpPr>
            <a:spLocks noGrp="1"/>
          </p:cNvSpPr>
          <p:nvPr>
            <p:ph type="sldNum" sz="quarter" idx="10"/>
          </p:nvPr>
        </p:nvSpPr>
        <p:spPr/>
        <p:txBody>
          <a:bodyPr/>
          <a:lstStyle/>
          <a:p>
            <a:fld id="{D63E6348-D3D5-9F4D-8176-9A7A90A44DDD}" type="slidenum">
              <a:rPr lang="en-US" smtClean="0"/>
              <a:t>3</a:t>
            </a:fld>
            <a:endParaRPr lang="en-US"/>
          </a:p>
        </p:txBody>
      </p:sp>
    </p:spTree>
    <p:extLst>
      <p:ext uri="{BB962C8B-B14F-4D97-AF65-F5344CB8AC3E}">
        <p14:creationId xmlns:p14="http://schemas.microsoft.com/office/powerpoint/2010/main" val="5976990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r>
              <a:rPr lang="en-US">
                <a:cs typeface="Calibri"/>
              </a:rPr>
              <a:t>So, this is an overall overview of what we're thinking of as the elements of the LMI program, and I'll go into each of them in a moment. In general, we envision this program as providing a lot of support for program participants, including outreach through local organizations, assistance with navigating the program, project management, and technical assistance--with all of those things being available in Spanish. </a:t>
            </a:r>
          </a:p>
          <a:p>
            <a:endParaRPr lang="en-US">
              <a:cs typeface="Calibri"/>
            </a:endParaRPr>
          </a:p>
          <a:p>
            <a:r>
              <a:rPr lang="en-US">
                <a:cs typeface="Calibri"/>
              </a:rPr>
              <a:t>The program will also provide funding to homeowners and landlords to remove or mitigate what we call barriers in order to facilitate energy efficiency improvements. The program will also provide funding to supplement Mass Save incentives, or to go beyond what is currently  incentivized  by Mass Save. We're also thinking that there may be a need for additional or enhanced financing. And finally we want the program to utilize and otherwise benefit local contractors. </a:t>
            </a:r>
          </a:p>
          <a:p>
            <a:endParaRPr lang="en-US">
              <a:cs typeface="Calibri"/>
            </a:endParaRPr>
          </a:p>
          <a:p>
            <a:endParaRPr lang="en-US"/>
          </a:p>
          <a:p>
            <a:pPr marL="171450" lvl="0" indent="-171450" fontAlgn="base">
              <a:buFont typeface="Arial"/>
              <a:buChar char="•"/>
            </a:pPr>
            <a:r>
              <a:rPr lang="en-US"/>
              <a:t>Provide funding for “barrier mitigation”—i.e., repairs and upgrades needed in order to implement energy efficiency </a:t>
            </a:r>
            <a:endParaRPr lang="en-US">
              <a:cs typeface="Calibri"/>
            </a:endParaRPr>
          </a:p>
          <a:p>
            <a:pPr marL="628650" lvl="1" indent="-171450" fontAlgn="base">
              <a:buFont typeface="Arial"/>
              <a:buChar char="•"/>
            </a:pPr>
            <a:r>
              <a:rPr lang="en-US"/>
              <a:t>Examples:   knob and tube testing or removal, asbestos or vermiculite removal, roof repairs and other necessary housing upgrades, and upgrading electrical panels. </a:t>
            </a:r>
            <a:endParaRPr lang="en-US" sz="2000"/>
          </a:p>
          <a:p>
            <a:pPr marL="171450" lvl="0" indent="-171450" fontAlgn="base">
              <a:buFont typeface="Arial"/>
              <a:buChar char="•"/>
            </a:pPr>
            <a:r>
              <a:rPr lang="en-US"/>
              <a:t>Utilize existing program infrastructures to deliver incentives for EE and barrier mitigation where possible</a:t>
            </a:r>
            <a:endParaRPr lang="en-US">
              <a:cs typeface="Calibri"/>
            </a:endParaRPr>
          </a:p>
          <a:p>
            <a:pPr marL="628650" lvl="1" indent="-171450" fontAlgn="base">
              <a:buFont typeface="Arial"/>
              <a:buChar char="•"/>
            </a:pPr>
            <a:r>
              <a:rPr lang="en-US"/>
              <a:t>Examples:  LEAN/Mass Save or DOER-funded programs</a:t>
            </a:r>
            <a:endParaRPr lang="en-US" sz="2000"/>
          </a:p>
          <a:p>
            <a:pPr marL="171450" lvl="0" indent="-171450" fontAlgn="base">
              <a:buFont typeface="Arial"/>
              <a:buChar char="•"/>
            </a:pPr>
            <a:r>
              <a:rPr lang="en-US"/>
              <a:t>Leverage existing LEAN/Mass Save incentives and provide additional incentives for energy efficiency (weatherization and electrification) where needed</a:t>
            </a:r>
            <a:endParaRPr lang="en-US" sz="2000"/>
          </a:p>
          <a:p>
            <a:pPr marL="628650" lvl="1" indent="-171450" fontAlgn="base">
              <a:buFont typeface="Arial"/>
              <a:buChar char="•"/>
            </a:pPr>
            <a:r>
              <a:rPr lang="en-US"/>
              <a:t>Examples:  additional incentives for certain weatherization strategies (e.g. spray foam insulation, advanced air sealing techniques) or electrification technologies (e.g., VRF technology, heat pumps in gas-heated homes) </a:t>
            </a:r>
            <a:endParaRPr lang="en-US" sz="1800"/>
          </a:p>
          <a:p>
            <a:endParaRPr lang="en-US"/>
          </a:p>
        </p:txBody>
      </p:sp>
      <p:sp>
        <p:nvSpPr>
          <p:cNvPr id="4" name="Slide Number Placeholder 3"/>
          <p:cNvSpPr>
            <a:spLocks noGrp="1"/>
          </p:cNvSpPr>
          <p:nvPr>
            <p:ph type="sldNum" sz="quarter" idx="10"/>
          </p:nvPr>
        </p:nvSpPr>
        <p:spPr/>
        <p:txBody>
          <a:bodyPr/>
          <a:lstStyle/>
          <a:p>
            <a:fld id="{D63E6348-D3D5-9F4D-8176-9A7A90A44DDD}" type="slidenum">
              <a:rPr lang="en-US" smtClean="0"/>
              <a:t>4</a:t>
            </a:fld>
            <a:endParaRPr lang="en-US"/>
          </a:p>
        </p:txBody>
      </p:sp>
    </p:spTree>
    <p:extLst>
      <p:ext uri="{BB962C8B-B14F-4D97-AF65-F5344CB8AC3E}">
        <p14:creationId xmlns:p14="http://schemas.microsoft.com/office/powerpoint/2010/main" val="30611782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r>
              <a:rPr lang="en-US">
                <a:cs typeface="Calibri"/>
              </a:rPr>
              <a:t>So, this is an overall overview of what we're thinking of as the elements of the LMI program, and I'll go into each of them in a moment. In general, we envision this program as providing a lot of support for program participants, including outreach through local organizations, assistance with navigating the program, project management, and technical assistance--with all of those things being available in Spanish. </a:t>
            </a:r>
          </a:p>
          <a:p>
            <a:endParaRPr lang="en-US">
              <a:cs typeface="Calibri"/>
            </a:endParaRPr>
          </a:p>
          <a:p>
            <a:r>
              <a:rPr lang="en-US">
                <a:cs typeface="Calibri"/>
              </a:rPr>
              <a:t>The program will also provide funding to homeowners and landlords to remove or mitigate what we call barriers in order to facilitate energy efficiency improvements. The program will also provide funding to supplement Mass Save incentives, or to go beyond what is currently  incentivized  by Mass Save. We're also thinking that there may be a need for additional or enhanced financing. And finally we want the program to utilize and otherwise benefit local contractors. </a:t>
            </a:r>
          </a:p>
          <a:p>
            <a:endParaRPr lang="en-US">
              <a:cs typeface="Calibri"/>
            </a:endParaRPr>
          </a:p>
          <a:p>
            <a:endParaRPr lang="en-US"/>
          </a:p>
          <a:p>
            <a:pPr marL="171450" lvl="0" indent="-171450" fontAlgn="base">
              <a:buFont typeface="Arial"/>
              <a:buChar char="•"/>
            </a:pPr>
            <a:r>
              <a:rPr lang="en-US"/>
              <a:t>Provide funding for “barrier mitigation”—i.e., repairs and upgrades needed in order to implement energy efficiency </a:t>
            </a:r>
            <a:endParaRPr lang="en-US">
              <a:cs typeface="Calibri"/>
            </a:endParaRPr>
          </a:p>
          <a:p>
            <a:pPr marL="628650" lvl="1" indent="-171450" fontAlgn="base">
              <a:buFont typeface="Arial"/>
              <a:buChar char="•"/>
            </a:pPr>
            <a:r>
              <a:rPr lang="en-US"/>
              <a:t>Examples:   knob and tube testing or removal, asbestos or vermiculite removal, roof repairs and other necessary housing upgrades, and upgrading electrical panels. </a:t>
            </a:r>
            <a:endParaRPr lang="en-US" sz="2000"/>
          </a:p>
          <a:p>
            <a:pPr marL="171450" lvl="0" indent="-171450" fontAlgn="base">
              <a:buFont typeface="Arial"/>
              <a:buChar char="•"/>
            </a:pPr>
            <a:r>
              <a:rPr lang="en-US"/>
              <a:t>Utilize existing program infrastructures to deliver incentives for EE and barrier mitigation where possible</a:t>
            </a:r>
            <a:endParaRPr lang="en-US">
              <a:cs typeface="Calibri"/>
            </a:endParaRPr>
          </a:p>
          <a:p>
            <a:pPr marL="628650" lvl="1" indent="-171450" fontAlgn="base">
              <a:buFont typeface="Arial"/>
              <a:buChar char="•"/>
            </a:pPr>
            <a:r>
              <a:rPr lang="en-US"/>
              <a:t>Examples:  LEAN/Mass Save or DOER-funded programs</a:t>
            </a:r>
            <a:endParaRPr lang="en-US" sz="2000"/>
          </a:p>
          <a:p>
            <a:pPr marL="171450" lvl="0" indent="-171450" fontAlgn="base">
              <a:buFont typeface="Arial"/>
              <a:buChar char="•"/>
            </a:pPr>
            <a:r>
              <a:rPr lang="en-US"/>
              <a:t>Leverage existing LEAN/Mass Save incentives and provide additional incentives for energy efficiency (weatherization and electrification) where needed</a:t>
            </a:r>
            <a:endParaRPr lang="en-US" sz="2000"/>
          </a:p>
          <a:p>
            <a:pPr marL="628650" lvl="1" indent="-171450" fontAlgn="base">
              <a:buFont typeface="Arial"/>
              <a:buChar char="•"/>
            </a:pPr>
            <a:r>
              <a:rPr lang="en-US"/>
              <a:t>Examples:  additional incentives for certain weatherization strategies (e.g. spray foam insulation, advanced air sealing techniques) or electrification technologies (e.g., VRF technology, heat pumps in gas-heated homes) </a:t>
            </a:r>
            <a:endParaRPr lang="en-US" sz="1800"/>
          </a:p>
          <a:p>
            <a:endParaRPr lang="en-US"/>
          </a:p>
        </p:txBody>
      </p:sp>
      <p:sp>
        <p:nvSpPr>
          <p:cNvPr id="4" name="Slide Number Placeholder 3"/>
          <p:cNvSpPr>
            <a:spLocks noGrp="1"/>
          </p:cNvSpPr>
          <p:nvPr>
            <p:ph type="sldNum" sz="quarter" idx="10"/>
          </p:nvPr>
        </p:nvSpPr>
        <p:spPr/>
        <p:txBody>
          <a:bodyPr/>
          <a:lstStyle/>
          <a:p>
            <a:fld id="{D63E6348-D3D5-9F4D-8176-9A7A90A44DDD}" type="slidenum">
              <a:rPr lang="en-US" smtClean="0"/>
              <a:t>5</a:t>
            </a:fld>
            <a:endParaRPr lang="en-US"/>
          </a:p>
        </p:txBody>
      </p:sp>
    </p:spTree>
    <p:extLst>
      <p:ext uri="{BB962C8B-B14F-4D97-AF65-F5344CB8AC3E}">
        <p14:creationId xmlns:p14="http://schemas.microsoft.com/office/powerpoint/2010/main" val="40262676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endParaRPr lang="en-US">
              <a:cs typeface="Calibri"/>
            </a:endParaRPr>
          </a:p>
          <a:p>
            <a:endParaRPr lang="en-US"/>
          </a:p>
        </p:txBody>
      </p:sp>
      <p:sp>
        <p:nvSpPr>
          <p:cNvPr id="4" name="Slide Number Placeholder 3"/>
          <p:cNvSpPr>
            <a:spLocks noGrp="1"/>
          </p:cNvSpPr>
          <p:nvPr>
            <p:ph type="sldNum" sz="quarter" idx="5"/>
          </p:nvPr>
        </p:nvSpPr>
        <p:spPr/>
        <p:txBody>
          <a:bodyPr/>
          <a:lstStyle/>
          <a:p>
            <a:fld id="{D63E6348-D3D5-9F4D-8176-9A7A90A44DDD}" type="slidenum">
              <a:rPr lang="en-US" smtClean="0"/>
              <a:t>6</a:t>
            </a:fld>
            <a:endParaRPr lang="en-US"/>
          </a:p>
        </p:txBody>
      </p:sp>
    </p:spTree>
    <p:extLst>
      <p:ext uri="{BB962C8B-B14F-4D97-AF65-F5344CB8AC3E}">
        <p14:creationId xmlns:p14="http://schemas.microsoft.com/office/powerpoint/2010/main" val="24991173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r>
              <a:rPr lang="en-US">
                <a:cs typeface="Calibri"/>
              </a:rPr>
              <a:t>Position--</a:t>
            </a:r>
          </a:p>
          <a:p>
            <a:endParaRPr lang="en-US">
              <a:cs typeface="Calibri"/>
            </a:endParaRPr>
          </a:p>
          <a:p>
            <a:r>
              <a:rPr lang="en-US"/>
              <a:t>DOER has posted the </a:t>
            </a:r>
            <a:r>
              <a:rPr lang="en-US">
                <a:hlinkClick r:id="rId3"/>
              </a:rPr>
              <a:t>Clean Energy Program and Outreach Manager</a:t>
            </a:r>
            <a:r>
              <a:rPr lang="en-US"/>
              <a:t> within the Energy Efficiency Division.</a:t>
            </a:r>
          </a:p>
          <a:p>
            <a:r>
              <a:rPr lang="en-US"/>
              <a:t> </a:t>
            </a:r>
            <a:endParaRPr lang="en-US">
              <a:cs typeface="Calibri"/>
            </a:endParaRPr>
          </a:p>
          <a:p>
            <a:r>
              <a:rPr lang="en-US"/>
              <a:t>This new role will manage programs and stakeholder outreach in connection with the Merrimack Valley Renewal Fund, which was set up in response to the Columbia Gas explosions in Lawrence, Andover, and North Andover. DOER is seeking an individual with interest in community-driven outreach and program design who will conduct targeted outreach to residents, public housing authorities, subsidized affordable housing developments, and businesses of Andover, North Andover, and Lawrence. Candidates who speak Spanish and have familiarity with community organizations in the Merrimack Valley are encouraged to apply.</a:t>
            </a:r>
          </a:p>
          <a:p>
            <a:r>
              <a:rPr lang="en-US"/>
              <a:t> </a:t>
            </a:r>
            <a:endParaRPr lang="en-US">
              <a:cs typeface="Calibri"/>
            </a:endParaRPr>
          </a:p>
          <a:p>
            <a:r>
              <a:rPr lang="en-US"/>
              <a:t>Please share with your networks</a:t>
            </a:r>
          </a:p>
          <a:p>
            <a:endParaRPr lang="en-US">
              <a:cs typeface="Calibri"/>
            </a:endParaRPr>
          </a:p>
          <a:p>
            <a:endParaRPr lang="en-US">
              <a:cs typeface="Calibri"/>
            </a:endParaRPr>
          </a:p>
          <a:p>
            <a:r>
              <a:rPr lang="en-US">
                <a:cs typeface="Calibri"/>
              </a:rPr>
              <a:t>Building Excellence Grant Program--</a:t>
            </a:r>
          </a:p>
          <a:p>
            <a:r>
              <a:rPr lang="en-US">
                <a:cs typeface="Calibri"/>
              </a:rPr>
              <a:t>2 applications rec'd so far</a:t>
            </a:r>
          </a:p>
          <a:p>
            <a:r>
              <a:rPr lang="en-US">
                <a:cs typeface="Calibri"/>
              </a:rPr>
              <a:t>If asked: 1 application is a large affordable housing development in Lawrence. We just received the other application on July 1 and haven't had time to review it yet so don't have any info to share.</a:t>
            </a:r>
          </a:p>
          <a:p>
            <a:endParaRPr lang="en-US">
              <a:cs typeface="Calibri"/>
            </a:endParaRPr>
          </a:p>
          <a:p>
            <a:r>
              <a:rPr lang="en-US">
                <a:cs typeface="Calibri"/>
              </a:rPr>
              <a:t>Municipal grants:</a:t>
            </a:r>
          </a:p>
          <a:p>
            <a:r>
              <a:rPr lang="en-US">
                <a:cs typeface="Calibri"/>
              </a:rPr>
              <a:t>We've had an initial conversation w North Andover and are in the process of scheduling conversations with Lawrence and Andover</a:t>
            </a:r>
          </a:p>
          <a:p>
            <a:endParaRPr lang="en-US">
              <a:cs typeface="Calibri"/>
            </a:endParaRPr>
          </a:p>
          <a:p>
            <a:r>
              <a:rPr lang="en-US">
                <a:cs typeface="Calibri"/>
              </a:rPr>
              <a:t>Background on </a:t>
            </a:r>
            <a:r>
              <a:rPr lang="en-US" err="1">
                <a:cs typeface="Calibri"/>
              </a:rPr>
              <a:t>Bldg</a:t>
            </a:r>
            <a:r>
              <a:rPr lang="en-US">
                <a:cs typeface="Calibri"/>
              </a:rPr>
              <a:t> Excellence if needed:</a:t>
            </a:r>
          </a:p>
          <a:p>
            <a:pPr>
              <a:lnSpc>
                <a:spcPct val="90000"/>
              </a:lnSpc>
              <a:spcBef>
                <a:spcPts val="750"/>
              </a:spcBef>
            </a:pPr>
            <a:r>
              <a:rPr lang="en-US"/>
              <a:t>$5 million Grant funding for </a:t>
            </a:r>
            <a:r>
              <a:rPr lang="en-US" b="1"/>
              <a:t>relatively large, complex projects</a:t>
            </a:r>
            <a:r>
              <a:rPr lang="en-US"/>
              <a:t> that:</a:t>
            </a:r>
            <a:endParaRPr lang="en-US">
              <a:cs typeface="Calibri"/>
            </a:endParaRPr>
          </a:p>
          <a:p>
            <a:pPr marL="628650" lvl="1" indent="-171450">
              <a:lnSpc>
                <a:spcPct val="90000"/>
              </a:lnSpc>
              <a:spcBef>
                <a:spcPts val="375"/>
              </a:spcBef>
              <a:buFont typeface="Arial"/>
              <a:buChar char="•"/>
            </a:pPr>
            <a:r>
              <a:rPr lang="en-US"/>
              <a:t>Maximize energy efficiency, electrification, and/or clean energy (barrier funding may be provided)</a:t>
            </a:r>
            <a:endParaRPr lang="en-US">
              <a:cs typeface="Calibri"/>
            </a:endParaRPr>
          </a:p>
          <a:p>
            <a:pPr marL="628650" lvl="1" indent="-171450">
              <a:lnSpc>
                <a:spcPct val="90000"/>
              </a:lnSpc>
              <a:spcBef>
                <a:spcPts val="375"/>
              </a:spcBef>
              <a:buFont typeface="Arial"/>
              <a:buChar char="•"/>
            </a:pPr>
            <a:r>
              <a:rPr lang="en-US"/>
              <a:t>Demonstrate long-term commitment to providing affordable housing, 3 year rent stabilization</a:t>
            </a:r>
            <a:endParaRPr lang="en-US">
              <a:cs typeface="Calibri"/>
            </a:endParaRPr>
          </a:p>
          <a:p>
            <a:pPr marL="628650" lvl="1" indent="-171450">
              <a:lnSpc>
                <a:spcPct val="90000"/>
              </a:lnSpc>
              <a:spcBef>
                <a:spcPts val="375"/>
              </a:spcBef>
              <a:buFont typeface="Arial"/>
              <a:buChar char="•"/>
            </a:pPr>
            <a:r>
              <a:rPr lang="en-US"/>
              <a:t>Provide local workforce development opportunities</a:t>
            </a:r>
            <a:endParaRPr lang="en-US">
              <a:cs typeface="Calibri"/>
            </a:endParaRPr>
          </a:p>
          <a:p>
            <a:pPr marL="628650" lvl="1" indent="-171450">
              <a:lnSpc>
                <a:spcPct val="90000"/>
              </a:lnSpc>
              <a:spcBef>
                <a:spcPts val="375"/>
              </a:spcBef>
              <a:buFont typeface="Arial"/>
              <a:buChar char="•"/>
            </a:pPr>
            <a:r>
              <a:rPr lang="en-US"/>
              <a:t>Go “above &amp; beyond” or leverage available Mass Save or other energy program incentives</a:t>
            </a:r>
            <a:endParaRPr lang="en-US">
              <a:cs typeface="Calibri"/>
            </a:endParaRPr>
          </a:p>
          <a:p>
            <a:pPr marL="171450" indent="-171450">
              <a:lnSpc>
                <a:spcPct val="90000"/>
              </a:lnSpc>
              <a:spcBef>
                <a:spcPts val="750"/>
              </a:spcBef>
              <a:buFont typeface="Arial"/>
              <a:buChar char="•"/>
            </a:pPr>
            <a:r>
              <a:rPr lang="en-US" b="1"/>
              <a:t>Not provided: Program assistance/project management, technical assistance, or contractor connections </a:t>
            </a:r>
            <a:endParaRPr lang="en-US"/>
          </a:p>
          <a:p>
            <a:pPr>
              <a:lnSpc>
                <a:spcPct val="90000"/>
              </a:lnSpc>
              <a:spcBef>
                <a:spcPts val="750"/>
              </a:spcBef>
            </a:pPr>
            <a:r>
              <a:rPr lang="en-US"/>
              <a:t>Rolling Application due dates – quarterly</a:t>
            </a:r>
            <a:endParaRPr lang="en-US">
              <a:cs typeface="Calibri"/>
            </a:endParaRPr>
          </a:p>
          <a:p>
            <a:pPr marL="628650" lvl="1" indent="-171450">
              <a:lnSpc>
                <a:spcPct val="90000"/>
              </a:lnSpc>
              <a:spcBef>
                <a:spcPts val="375"/>
              </a:spcBef>
              <a:buFont typeface="Arial"/>
              <a:buChar char="•"/>
            </a:pPr>
            <a:r>
              <a:rPr lang="en-US"/>
              <a:t>Round #1 due April 27—1 application received</a:t>
            </a:r>
            <a:endParaRPr lang="en-US">
              <a:cs typeface="Calibri"/>
            </a:endParaRPr>
          </a:p>
          <a:p>
            <a:pPr marL="628650" lvl="1" indent="-171450">
              <a:lnSpc>
                <a:spcPct val="90000"/>
              </a:lnSpc>
              <a:spcBef>
                <a:spcPts val="375"/>
              </a:spcBef>
              <a:buFont typeface="Arial"/>
              <a:buChar char="•"/>
            </a:pPr>
            <a:r>
              <a:rPr lang="en-US"/>
              <a:t>Round #2 due July 1—1 application received</a:t>
            </a:r>
            <a:endParaRPr lang="en-US">
              <a:cs typeface="Calibri"/>
            </a:endParaRPr>
          </a:p>
          <a:p>
            <a:pPr marL="628650" lvl="1" indent="-171450">
              <a:lnSpc>
                <a:spcPct val="90000"/>
              </a:lnSpc>
              <a:spcBef>
                <a:spcPts val="375"/>
              </a:spcBef>
              <a:buFont typeface="Arial"/>
              <a:buChar char="•"/>
            </a:pPr>
            <a:r>
              <a:rPr lang="en-US"/>
              <a:t>Round #3 due October 1</a:t>
            </a:r>
            <a:endParaRPr lang="en-US">
              <a:cs typeface="Calibri"/>
            </a:endParaRP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D63E6348-D3D5-9F4D-8176-9A7A90A44DDD}" type="slidenum">
              <a:rPr lang="en-US" smtClean="0"/>
              <a:t>7</a:t>
            </a:fld>
            <a:endParaRPr lang="en-US"/>
          </a:p>
        </p:txBody>
      </p:sp>
    </p:spTree>
    <p:extLst>
      <p:ext uri="{BB962C8B-B14F-4D97-AF65-F5344CB8AC3E}">
        <p14:creationId xmlns:p14="http://schemas.microsoft.com/office/powerpoint/2010/main" val="35689417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r>
              <a:rPr lang="en-US">
                <a:cs typeface="Calibri"/>
              </a:rPr>
              <a:t>Position--</a:t>
            </a:r>
          </a:p>
          <a:p>
            <a:endParaRPr lang="en-US">
              <a:cs typeface="Calibri"/>
            </a:endParaRPr>
          </a:p>
          <a:p>
            <a:r>
              <a:rPr lang="en-US"/>
              <a:t>DOER has posted the </a:t>
            </a:r>
            <a:r>
              <a:rPr lang="en-US">
                <a:hlinkClick r:id="rId3"/>
              </a:rPr>
              <a:t>Clean Energy Program and Outreach Manager</a:t>
            </a:r>
            <a:r>
              <a:rPr lang="en-US"/>
              <a:t> within the Energy Efficiency Division.</a:t>
            </a:r>
          </a:p>
          <a:p>
            <a:r>
              <a:rPr lang="en-US"/>
              <a:t> </a:t>
            </a:r>
            <a:endParaRPr lang="en-US">
              <a:cs typeface="Calibri"/>
            </a:endParaRPr>
          </a:p>
          <a:p>
            <a:r>
              <a:rPr lang="en-US"/>
              <a:t>This new role will manage programs and stakeholder outreach in connection with the Merrimack Valley Renewal Fund, which was set up in response to the Columbia Gas explosions in Lawrence, Andover, and North Andover. DOER is seeking an individual with interest in community-driven outreach and program design who will conduct targeted outreach to residents, public housing authorities, subsidized affordable housing developments, and businesses of Andover, North Andover, and Lawrence. Candidates who speak Spanish and have familiarity with community organizations in the Merrimack Valley are encouraged to apply.</a:t>
            </a:r>
          </a:p>
          <a:p>
            <a:r>
              <a:rPr lang="en-US"/>
              <a:t> </a:t>
            </a:r>
            <a:endParaRPr lang="en-US">
              <a:cs typeface="Calibri"/>
            </a:endParaRPr>
          </a:p>
          <a:p>
            <a:r>
              <a:rPr lang="en-US"/>
              <a:t>Please share with your networks</a:t>
            </a:r>
          </a:p>
          <a:p>
            <a:endParaRPr lang="en-US">
              <a:cs typeface="Calibri"/>
            </a:endParaRPr>
          </a:p>
          <a:p>
            <a:endParaRPr lang="en-US">
              <a:cs typeface="Calibri"/>
            </a:endParaRPr>
          </a:p>
          <a:p>
            <a:r>
              <a:rPr lang="en-US">
                <a:cs typeface="Calibri"/>
              </a:rPr>
              <a:t>Building Excellence Grant Program--</a:t>
            </a:r>
          </a:p>
          <a:p>
            <a:r>
              <a:rPr lang="en-US">
                <a:cs typeface="Calibri"/>
              </a:rPr>
              <a:t>2 applications rec'd so far</a:t>
            </a:r>
          </a:p>
          <a:p>
            <a:r>
              <a:rPr lang="en-US">
                <a:cs typeface="Calibri"/>
              </a:rPr>
              <a:t>If asked: 1 application is a large affordable housing development in Lawrence. We just received the other application on July 1 and haven't had time to review it yet so don't have any info to share.</a:t>
            </a:r>
          </a:p>
          <a:p>
            <a:endParaRPr lang="en-US">
              <a:cs typeface="Calibri"/>
            </a:endParaRPr>
          </a:p>
          <a:p>
            <a:r>
              <a:rPr lang="en-US">
                <a:cs typeface="Calibri"/>
              </a:rPr>
              <a:t>Municipal grants:</a:t>
            </a:r>
          </a:p>
          <a:p>
            <a:r>
              <a:rPr lang="en-US">
                <a:cs typeface="Calibri"/>
              </a:rPr>
              <a:t>We've had an initial conversation w North Andover and are in the process of scheduling conversations with Lawrence and Andover</a:t>
            </a:r>
          </a:p>
          <a:p>
            <a:endParaRPr lang="en-US">
              <a:cs typeface="Calibri"/>
            </a:endParaRPr>
          </a:p>
          <a:p>
            <a:r>
              <a:rPr lang="en-US">
                <a:cs typeface="Calibri"/>
              </a:rPr>
              <a:t>Background on </a:t>
            </a:r>
            <a:r>
              <a:rPr lang="en-US" err="1">
                <a:cs typeface="Calibri"/>
              </a:rPr>
              <a:t>Bldg</a:t>
            </a:r>
            <a:r>
              <a:rPr lang="en-US">
                <a:cs typeface="Calibri"/>
              </a:rPr>
              <a:t> Excellence if needed:</a:t>
            </a:r>
          </a:p>
          <a:p>
            <a:pPr>
              <a:lnSpc>
                <a:spcPct val="90000"/>
              </a:lnSpc>
              <a:spcBef>
                <a:spcPts val="750"/>
              </a:spcBef>
            </a:pPr>
            <a:r>
              <a:rPr lang="en-US"/>
              <a:t>$5 million Grant funding for </a:t>
            </a:r>
            <a:r>
              <a:rPr lang="en-US" b="1"/>
              <a:t>relatively large, complex projects</a:t>
            </a:r>
            <a:r>
              <a:rPr lang="en-US"/>
              <a:t> that:</a:t>
            </a:r>
            <a:endParaRPr lang="en-US">
              <a:cs typeface="Calibri"/>
            </a:endParaRPr>
          </a:p>
          <a:p>
            <a:pPr marL="628650" lvl="1" indent="-171450">
              <a:lnSpc>
                <a:spcPct val="90000"/>
              </a:lnSpc>
              <a:spcBef>
                <a:spcPts val="375"/>
              </a:spcBef>
              <a:buFont typeface="Arial"/>
              <a:buChar char="•"/>
            </a:pPr>
            <a:r>
              <a:rPr lang="en-US"/>
              <a:t>Maximize energy efficiency, electrification, and/or clean energy (barrier funding may be provided)</a:t>
            </a:r>
            <a:endParaRPr lang="en-US">
              <a:cs typeface="Calibri"/>
            </a:endParaRPr>
          </a:p>
          <a:p>
            <a:pPr marL="628650" lvl="1" indent="-171450">
              <a:lnSpc>
                <a:spcPct val="90000"/>
              </a:lnSpc>
              <a:spcBef>
                <a:spcPts val="375"/>
              </a:spcBef>
              <a:buFont typeface="Arial"/>
              <a:buChar char="•"/>
            </a:pPr>
            <a:r>
              <a:rPr lang="en-US"/>
              <a:t>Demonstrate long-term commitment to providing affordable housing, 3 year rent stabilization</a:t>
            </a:r>
            <a:endParaRPr lang="en-US">
              <a:cs typeface="Calibri"/>
            </a:endParaRPr>
          </a:p>
          <a:p>
            <a:pPr marL="628650" lvl="1" indent="-171450">
              <a:lnSpc>
                <a:spcPct val="90000"/>
              </a:lnSpc>
              <a:spcBef>
                <a:spcPts val="375"/>
              </a:spcBef>
              <a:buFont typeface="Arial"/>
              <a:buChar char="•"/>
            </a:pPr>
            <a:r>
              <a:rPr lang="en-US"/>
              <a:t>Provide local workforce development opportunities</a:t>
            </a:r>
            <a:endParaRPr lang="en-US">
              <a:cs typeface="Calibri"/>
            </a:endParaRPr>
          </a:p>
          <a:p>
            <a:pPr marL="628650" lvl="1" indent="-171450">
              <a:lnSpc>
                <a:spcPct val="90000"/>
              </a:lnSpc>
              <a:spcBef>
                <a:spcPts val="375"/>
              </a:spcBef>
              <a:buFont typeface="Arial"/>
              <a:buChar char="•"/>
            </a:pPr>
            <a:r>
              <a:rPr lang="en-US"/>
              <a:t>Go “above &amp; beyond” or leverage available Mass Save or other energy program incentives</a:t>
            </a:r>
            <a:endParaRPr lang="en-US">
              <a:cs typeface="Calibri"/>
            </a:endParaRPr>
          </a:p>
          <a:p>
            <a:pPr marL="171450" indent="-171450">
              <a:lnSpc>
                <a:spcPct val="90000"/>
              </a:lnSpc>
              <a:spcBef>
                <a:spcPts val="750"/>
              </a:spcBef>
              <a:buFont typeface="Arial"/>
              <a:buChar char="•"/>
            </a:pPr>
            <a:r>
              <a:rPr lang="en-US" b="1"/>
              <a:t>Not provided: Program assistance/project management, technical assistance, or contractor connections </a:t>
            </a:r>
            <a:endParaRPr lang="en-US"/>
          </a:p>
          <a:p>
            <a:pPr>
              <a:lnSpc>
                <a:spcPct val="90000"/>
              </a:lnSpc>
              <a:spcBef>
                <a:spcPts val="750"/>
              </a:spcBef>
            </a:pPr>
            <a:r>
              <a:rPr lang="en-US"/>
              <a:t>Rolling Application due dates – quarterly</a:t>
            </a:r>
            <a:endParaRPr lang="en-US">
              <a:cs typeface="Calibri"/>
            </a:endParaRPr>
          </a:p>
          <a:p>
            <a:pPr marL="628650" lvl="1" indent="-171450">
              <a:lnSpc>
                <a:spcPct val="90000"/>
              </a:lnSpc>
              <a:spcBef>
                <a:spcPts val="375"/>
              </a:spcBef>
              <a:buFont typeface="Arial"/>
              <a:buChar char="•"/>
            </a:pPr>
            <a:r>
              <a:rPr lang="en-US"/>
              <a:t>Round #1 due April 27—1 application received</a:t>
            </a:r>
            <a:endParaRPr lang="en-US">
              <a:cs typeface="Calibri"/>
            </a:endParaRPr>
          </a:p>
          <a:p>
            <a:pPr marL="628650" lvl="1" indent="-171450">
              <a:lnSpc>
                <a:spcPct val="90000"/>
              </a:lnSpc>
              <a:spcBef>
                <a:spcPts val="375"/>
              </a:spcBef>
              <a:buFont typeface="Arial"/>
              <a:buChar char="•"/>
            </a:pPr>
            <a:r>
              <a:rPr lang="en-US"/>
              <a:t>Round #2 due July 1—1 application received</a:t>
            </a:r>
            <a:endParaRPr lang="en-US">
              <a:cs typeface="Calibri"/>
            </a:endParaRPr>
          </a:p>
          <a:p>
            <a:pPr marL="628650" lvl="1" indent="-171450">
              <a:lnSpc>
                <a:spcPct val="90000"/>
              </a:lnSpc>
              <a:spcBef>
                <a:spcPts val="375"/>
              </a:spcBef>
              <a:buFont typeface="Arial"/>
              <a:buChar char="•"/>
            </a:pPr>
            <a:r>
              <a:rPr lang="en-US"/>
              <a:t>Round #3 due October 1</a:t>
            </a:r>
            <a:endParaRPr lang="en-US">
              <a:cs typeface="Calibri"/>
            </a:endParaRP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D63E6348-D3D5-9F4D-8176-9A7A90A44DDD}" type="slidenum">
              <a:rPr lang="en-US" smtClean="0"/>
              <a:t>8</a:t>
            </a:fld>
            <a:endParaRPr lang="en-US"/>
          </a:p>
        </p:txBody>
      </p:sp>
    </p:spTree>
    <p:extLst>
      <p:ext uri="{BB962C8B-B14F-4D97-AF65-F5344CB8AC3E}">
        <p14:creationId xmlns:p14="http://schemas.microsoft.com/office/powerpoint/2010/main" val="2169991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C92F5-DC89-430E-94FC-0129DFCB1E06}"/>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6EABEC5E-7FA2-4B2C-A52A-1811B384661A}"/>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840A08DA-DDA1-4674-8DA0-752443FE4D7B}"/>
              </a:ext>
            </a:extLst>
          </p:cNvPr>
          <p:cNvSpPr>
            <a:spLocks noGrp="1"/>
          </p:cNvSpPr>
          <p:nvPr>
            <p:ph type="dt" sz="half" idx="10"/>
          </p:nvPr>
        </p:nvSpPr>
        <p:spPr/>
        <p:txBody>
          <a:bodyPr/>
          <a:lstStyle/>
          <a:p>
            <a:fld id="{B61BEF0D-F0BB-DE4B-95CE-6DB70DBA9567}" type="datetimeFigureOut">
              <a:rPr lang="en-US" smtClean="0"/>
              <a:pPr/>
              <a:t>9/10/2021</a:t>
            </a:fld>
            <a:endParaRPr lang="en-US"/>
          </a:p>
        </p:txBody>
      </p:sp>
      <p:sp>
        <p:nvSpPr>
          <p:cNvPr id="5" name="Footer Placeholder 4">
            <a:extLst>
              <a:ext uri="{FF2B5EF4-FFF2-40B4-BE49-F238E27FC236}">
                <a16:creationId xmlns:a16="http://schemas.microsoft.com/office/drawing/2014/main" id="{3C4C915C-7870-4A74-B77A-F3A547BB6C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4753B4-517A-4DB8-9F10-3B70243519CE}"/>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56618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259B9-B225-40C8-BF91-6F2CFBEBFD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1BB8FC-76A8-4FCD-AA3A-C54FEDABD5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1A552F-2523-4B0F-AE2E-01FB22E509F7}"/>
              </a:ext>
            </a:extLst>
          </p:cNvPr>
          <p:cNvSpPr>
            <a:spLocks noGrp="1"/>
          </p:cNvSpPr>
          <p:nvPr>
            <p:ph type="dt" sz="half" idx="10"/>
          </p:nvPr>
        </p:nvSpPr>
        <p:spPr/>
        <p:txBody>
          <a:bodyPr/>
          <a:lstStyle/>
          <a:p>
            <a:fld id="{B61BEF0D-F0BB-DE4B-95CE-6DB70DBA9567}" type="datetimeFigureOut">
              <a:rPr lang="en-US" smtClean="0"/>
              <a:pPr/>
              <a:t>9/10/2021</a:t>
            </a:fld>
            <a:endParaRPr lang="en-US"/>
          </a:p>
        </p:txBody>
      </p:sp>
      <p:sp>
        <p:nvSpPr>
          <p:cNvPr id="5" name="Footer Placeholder 4">
            <a:extLst>
              <a:ext uri="{FF2B5EF4-FFF2-40B4-BE49-F238E27FC236}">
                <a16:creationId xmlns:a16="http://schemas.microsoft.com/office/drawing/2014/main" id="{53902A08-582E-4B4C-87DA-01F98CCA6A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A24A73-4159-451C-BB47-59BC140C9299}"/>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012881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6AC720-4356-48A4-9343-319785CA569E}"/>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D60D510-373F-4127-B2D1-9220DAA8C9A2}"/>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905D91-D906-4BC8-9F07-EB675EE523BD}"/>
              </a:ext>
            </a:extLst>
          </p:cNvPr>
          <p:cNvSpPr>
            <a:spLocks noGrp="1"/>
          </p:cNvSpPr>
          <p:nvPr>
            <p:ph type="dt" sz="half" idx="10"/>
          </p:nvPr>
        </p:nvSpPr>
        <p:spPr/>
        <p:txBody>
          <a:bodyPr/>
          <a:lstStyle/>
          <a:p>
            <a:fld id="{B61BEF0D-F0BB-DE4B-95CE-6DB70DBA9567}" type="datetimeFigureOut">
              <a:rPr lang="en-US" smtClean="0"/>
              <a:pPr/>
              <a:t>9/10/2021</a:t>
            </a:fld>
            <a:endParaRPr lang="en-US"/>
          </a:p>
        </p:txBody>
      </p:sp>
      <p:sp>
        <p:nvSpPr>
          <p:cNvPr id="5" name="Footer Placeholder 4">
            <a:extLst>
              <a:ext uri="{FF2B5EF4-FFF2-40B4-BE49-F238E27FC236}">
                <a16:creationId xmlns:a16="http://schemas.microsoft.com/office/drawing/2014/main" id="{D9C21721-84F1-4A4C-9313-3EB840A767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AB1EEE-A656-4B60-B299-5FF99FF22B0E}"/>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14067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7E538-3F09-4C3B-880F-BEE85892A0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6093BC-D278-4039-ACA9-031942E636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0A542E-FD75-4927-B692-C0351DB8B6A9}"/>
              </a:ext>
            </a:extLst>
          </p:cNvPr>
          <p:cNvSpPr>
            <a:spLocks noGrp="1"/>
          </p:cNvSpPr>
          <p:nvPr>
            <p:ph type="dt" sz="half" idx="10"/>
          </p:nvPr>
        </p:nvSpPr>
        <p:spPr/>
        <p:txBody>
          <a:bodyPr/>
          <a:lstStyle/>
          <a:p>
            <a:fld id="{B61BEF0D-F0BB-DE4B-95CE-6DB70DBA9567}" type="datetimeFigureOut">
              <a:rPr lang="en-US" smtClean="0"/>
              <a:pPr/>
              <a:t>9/10/2021</a:t>
            </a:fld>
            <a:endParaRPr lang="en-US"/>
          </a:p>
        </p:txBody>
      </p:sp>
      <p:sp>
        <p:nvSpPr>
          <p:cNvPr id="5" name="Footer Placeholder 4">
            <a:extLst>
              <a:ext uri="{FF2B5EF4-FFF2-40B4-BE49-F238E27FC236}">
                <a16:creationId xmlns:a16="http://schemas.microsoft.com/office/drawing/2014/main" id="{24114AC6-B860-4AD2-8F5C-08139E293F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1AE3AC-F2B1-4385-A0E0-A410B668EEB3}"/>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564170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0B1C6-FDC6-4E1E-A6EB-ADE31004B185}"/>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D8045911-FF49-446B-B988-A7479C5ADB58}"/>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0129D6-90BD-45E6-8288-58126EE8A380}"/>
              </a:ext>
            </a:extLst>
          </p:cNvPr>
          <p:cNvSpPr>
            <a:spLocks noGrp="1"/>
          </p:cNvSpPr>
          <p:nvPr>
            <p:ph type="dt" sz="half" idx="10"/>
          </p:nvPr>
        </p:nvSpPr>
        <p:spPr/>
        <p:txBody>
          <a:bodyPr/>
          <a:lstStyle/>
          <a:p>
            <a:fld id="{B61BEF0D-F0BB-DE4B-95CE-6DB70DBA9567}" type="datetimeFigureOut">
              <a:rPr lang="en-US" smtClean="0"/>
              <a:pPr/>
              <a:t>9/10/2021</a:t>
            </a:fld>
            <a:endParaRPr lang="en-US"/>
          </a:p>
        </p:txBody>
      </p:sp>
      <p:sp>
        <p:nvSpPr>
          <p:cNvPr id="5" name="Footer Placeholder 4">
            <a:extLst>
              <a:ext uri="{FF2B5EF4-FFF2-40B4-BE49-F238E27FC236}">
                <a16:creationId xmlns:a16="http://schemas.microsoft.com/office/drawing/2014/main" id="{747E6B69-A064-40A6-B1C8-A8062CE2E8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A255C4-DD93-4E26-94BF-497BC81C2867}"/>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880611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F1615-E32D-4C53-9EAA-81DABEF111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E6235E-DB99-44B7-B49B-D699FE910E11}"/>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5ABDF8-727D-4DB8-A370-43733DDC99D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D5E8B55-41C5-4F11-93FF-33E0F455A0C7}"/>
              </a:ext>
            </a:extLst>
          </p:cNvPr>
          <p:cNvSpPr>
            <a:spLocks noGrp="1"/>
          </p:cNvSpPr>
          <p:nvPr>
            <p:ph type="dt" sz="half" idx="10"/>
          </p:nvPr>
        </p:nvSpPr>
        <p:spPr/>
        <p:txBody>
          <a:bodyPr/>
          <a:lstStyle/>
          <a:p>
            <a:fld id="{B61BEF0D-F0BB-DE4B-95CE-6DB70DBA9567}" type="datetimeFigureOut">
              <a:rPr lang="en-US" smtClean="0"/>
              <a:pPr/>
              <a:t>9/10/2021</a:t>
            </a:fld>
            <a:endParaRPr lang="en-US"/>
          </a:p>
        </p:txBody>
      </p:sp>
      <p:sp>
        <p:nvSpPr>
          <p:cNvPr id="6" name="Footer Placeholder 5">
            <a:extLst>
              <a:ext uri="{FF2B5EF4-FFF2-40B4-BE49-F238E27FC236}">
                <a16:creationId xmlns:a16="http://schemas.microsoft.com/office/drawing/2014/main" id="{CEFC3D00-F097-4FBB-B5B1-67C3A48371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49B61B-940D-4A07-B2B3-6000DCC6B323}"/>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68393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F93D2-15DA-482E-BFB4-B9DBD2384C4F}"/>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5137D1-6B63-47C5-86C9-134F0FF69DF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2DD44062-88C0-4A87-A28C-533770BB77BA}"/>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2582982-25AD-46D7-911D-FC0305AB928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33EBA84D-2141-4854-BC20-538F2FBEA5DA}"/>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B9AE6B-F06C-4213-BB92-D7F753882071}"/>
              </a:ext>
            </a:extLst>
          </p:cNvPr>
          <p:cNvSpPr>
            <a:spLocks noGrp="1"/>
          </p:cNvSpPr>
          <p:nvPr>
            <p:ph type="dt" sz="half" idx="10"/>
          </p:nvPr>
        </p:nvSpPr>
        <p:spPr/>
        <p:txBody>
          <a:bodyPr/>
          <a:lstStyle/>
          <a:p>
            <a:fld id="{B61BEF0D-F0BB-DE4B-95CE-6DB70DBA9567}" type="datetimeFigureOut">
              <a:rPr lang="en-US" smtClean="0"/>
              <a:pPr/>
              <a:t>9/10/2021</a:t>
            </a:fld>
            <a:endParaRPr lang="en-US"/>
          </a:p>
        </p:txBody>
      </p:sp>
      <p:sp>
        <p:nvSpPr>
          <p:cNvPr id="8" name="Footer Placeholder 7">
            <a:extLst>
              <a:ext uri="{FF2B5EF4-FFF2-40B4-BE49-F238E27FC236}">
                <a16:creationId xmlns:a16="http://schemas.microsoft.com/office/drawing/2014/main" id="{9DAADCC5-A9A0-460C-AF09-F3C0F17583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5672FE1-DBEA-4223-8965-F02420A1F83A}"/>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54363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5130-769C-46E4-8191-22E5C5855BE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2A7347-47E7-4EF5-B64B-08D852091564}"/>
              </a:ext>
            </a:extLst>
          </p:cNvPr>
          <p:cNvSpPr>
            <a:spLocks noGrp="1"/>
          </p:cNvSpPr>
          <p:nvPr>
            <p:ph type="dt" sz="half" idx="10"/>
          </p:nvPr>
        </p:nvSpPr>
        <p:spPr/>
        <p:txBody>
          <a:bodyPr/>
          <a:lstStyle/>
          <a:p>
            <a:fld id="{B61BEF0D-F0BB-DE4B-95CE-6DB70DBA9567}" type="datetimeFigureOut">
              <a:rPr lang="en-US" smtClean="0"/>
              <a:pPr/>
              <a:t>9/10/2021</a:t>
            </a:fld>
            <a:endParaRPr lang="en-US"/>
          </a:p>
        </p:txBody>
      </p:sp>
      <p:sp>
        <p:nvSpPr>
          <p:cNvPr id="4" name="Footer Placeholder 3">
            <a:extLst>
              <a:ext uri="{FF2B5EF4-FFF2-40B4-BE49-F238E27FC236}">
                <a16:creationId xmlns:a16="http://schemas.microsoft.com/office/drawing/2014/main" id="{C6DBE6D2-2BC1-4674-BC1D-563D2427979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99465E5-9829-41D1-861F-C948C06B7A07}"/>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530527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CDDA83-BF32-4266-9164-675B631620BE}"/>
              </a:ext>
            </a:extLst>
          </p:cNvPr>
          <p:cNvSpPr>
            <a:spLocks noGrp="1"/>
          </p:cNvSpPr>
          <p:nvPr>
            <p:ph type="dt" sz="half" idx="10"/>
          </p:nvPr>
        </p:nvSpPr>
        <p:spPr/>
        <p:txBody>
          <a:bodyPr/>
          <a:lstStyle/>
          <a:p>
            <a:fld id="{B61BEF0D-F0BB-DE4B-95CE-6DB70DBA9567}" type="datetimeFigureOut">
              <a:rPr lang="en-US" smtClean="0"/>
              <a:pPr/>
              <a:t>9/10/2021</a:t>
            </a:fld>
            <a:endParaRPr lang="en-US"/>
          </a:p>
        </p:txBody>
      </p:sp>
      <p:sp>
        <p:nvSpPr>
          <p:cNvPr id="3" name="Footer Placeholder 2">
            <a:extLst>
              <a:ext uri="{FF2B5EF4-FFF2-40B4-BE49-F238E27FC236}">
                <a16:creationId xmlns:a16="http://schemas.microsoft.com/office/drawing/2014/main" id="{6CFFB11E-96FC-4506-A702-24865D47F7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2D88E2-FEA5-4CC4-B249-9B22EE8ECA6C}"/>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685006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FA54A-DB31-4385-BBB4-7D7D4C74DD5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3C9DD1D1-4B33-49D1-8F8E-77C4044476E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8BCFC4C-8A34-45E4-843A-20048598BB1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AF2CE31E-FA5A-4A80-86A9-AB4EE7028332}"/>
              </a:ext>
            </a:extLst>
          </p:cNvPr>
          <p:cNvSpPr>
            <a:spLocks noGrp="1"/>
          </p:cNvSpPr>
          <p:nvPr>
            <p:ph type="dt" sz="half" idx="10"/>
          </p:nvPr>
        </p:nvSpPr>
        <p:spPr/>
        <p:txBody>
          <a:bodyPr/>
          <a:lstStyle/>
          <a:p>
            <a:fld id="{B61BEF0D-F0BB-DE4B-95CE-6DB70DBA9567}" type="datetimeFigureOut">
              <a:rPr lang="en-US" smtClean="0"/>
              <a:pPr/>
              <a:t>9/10/2021</a:t>
            </a:fld>
            <a:endParaRPr lang="en-US"/>
          </a:p>
        </p:txBody>
      </p:sp>
      <p:sp>
        <p:nvSpPr>
          <p:cNvPr id="6" name="Footer Placeholder 5">
            <a:extLst>
              <a:ext uri="{FF2B5EF4-FFF2-40B4-BE49-F238E27FC236}">
                <a16:creationId xmlns:a16="http://schemas.microsoft.com/office/drawing/2014/main" id="{A75AA015-EE28-48B2-828B-594EDBC39D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7504BB-6018-4647-BF3E-64CA1289C89B}"/>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529478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739AD-19D7-4037-BBE1-9D048B2C3C37}"/>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8B49C71F-A8DA-4D0E-BFD9-82D35985D6F5}"/>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DF5E8649-9C19-4C14-AB4B-D4D6997609E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7F264DC-61FC-4B65-9100-DFD27602F41C}"/>
              </a:ext>
            </a:extLst>
          </p:cNvPr>
          <p:cNvSpPr>
            <a:spLocks noGrp="1"/>
          </p:cNvSpPr>
          <p:nvPr>
            <p:ph type="dt" sz="half" idx="10"/>
          </p:nvPr>
        </p:nvSpPr>
        <p:spPr/>
        <p:txBody>
          <a:bodyPr/>
          <a:lstStyle/>
          <a:p>
            <a:fld id="{B61BEF0D-F0BB-DE4B-95CE-6DB70DBA9567}" type="datetimeFigureOut">
              <a:rPr lang="en-US" smtClean="0"/>
              <a:pPr/>
              <a:t>9/10/2021</a:t>
            </a:fld>
            <a:endParaRPr lang="en-US"/>
          </a:p>
        </p:txBody>
      </p:sp>
      <p:sp>
        <p:nvSpPr>
          <p:cNvPr id="6" name="Footer Placeholder 5">
            <a:extLst>
              <a:ext uri="{FF2B5EF4-FFF2-40B4-BE49-F238E27FC236}">
                <a16:creationId xmlns:a16="http://schemas.microsoft.com/office/drawing/2014/main" id="{42D97F53-6CEC-4593-8DE1-9CD2EF3DF6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279122-FB51-4317-8D3E-0F175EB29801}"/>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391801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4942E3C-8650-4A15-83F6-C146DCBD23C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F7B1B4F-DAFD-47F4-B9C2-BB2D69B22FE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680776-3D01-43E4-B1F6-38148814C59A}"/>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61BEF0D-F0BB-DE4B-95CE-6DB70DBA9567}" type="datetimeFigureOut">
              <a:rPr lang="en-US" smtClean="0"/>
              <a:pPr/>
              <a:t>9/10/2021</a:t>
            </a:fld>
            <a:endParaRPr lang="en-US"/>
          </a:p>
        </p:txBody>
      </p:sp>
      <p:sp>
        <p:nvSpPr>
          <p:cNvPr id="5" name="Footer Placeholder 4">
            <a:extLst>
              <a:ext uri="{FF2B5EF4-FFF2-40B4-BE49-F238E27FC236}">
                <a16:creationId xmlns:a16="http://schemas.microsoft.com/office/drawing/2014/main" id="{6D46D7D0-4E65-4F99-AF1F-5DBA81F2E0AF}"/>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B680569-CAA4-42CB-97C2-D5371E1DC132}"/>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1495004323"/>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8E485B2-8E58-422D-9E62-688957F40A7D}"/>
              </a:ext>
            </a:extLst>
          </p:cNvPr>
          <p:cNvSpPr>
            <a:spLocks noGrp="1"/>
          </p:cNvSpPr>
          <p:nvPr>
            <p:ph type="title"/>
          </p:nvPr>
        </p:nvSpPr>
        <p:spPr>
          <a:xfrm>
            <a:off x="986118" y="735106"/>
            <a:ext cx="7540322" cy="2928470"/>
          </a:xfrm>
        </p:spPr>
        <p:txBody>
          <a:bodyPr vert="horz" lIns="91440" tIns="45720" rIns="91440" bIns="45720" rtlCol="0" anchor="b">
            <a:normAutofit/>
          </a:bodyPr>
          <a:lstStyle/>
          <a:p>
            <a:pPr defTabSz="914400"/>
            <a:r>
              <a:rPr lang="en-US" sz="4400">
                <a:solidFill>
                  <a:srgbClr val="FFFFFF"/>
                </a:solidFill>
              </a:rPr>
              <a:t>Merrimack Valley Renewal Fund </a:t>
            </a:r>
            <a:br>
              <a:rPr lang="en-US" sz="4400"/>
            </a:br>
            <a:r>
              <a:rPr lang="en-US" sz="4400">
                <a:solidFill>
                  <a:srgbClr val="FFFFFF"/>
                </a:solidFill>
              </a:rPr>
              <a:t>Advisory Committee</a:t>
            </a:r>
            <a:br>
              <a:rPr lang="en-US" sz="4400"/>
            </a:br>
            <a:r>
              <a:rPr lang="en-US" sz="4400">
                <a:solidFill>
                  <a:srgbClr val="FFFFFF"/>
                </a:solidFill>
              </a:rPr>
              <a:t>__________________________</a:t>
            </a:r>
            <a:br>
              <a:rPr lang="en-US" sz="4400"/>
            </a:br>
            <a:br>
              <a:rPr lang="en-US" sz="4400"/>
            </a:br>
            <a:r>
              <a:rPr lang="en-US" sz="2000">
                <a:solidFill>
                  <a:srgbClr val="FFFFFF"/>
                </a:solidFill>
              </a:rPr>
              <a:t>September 13, 2021</a:t>
            </a:r>
            <a:endParaRPr lang="en-US" sz="4200" kern="1200">
              <a:solidFill>
                <a:srgbClr val="FFFFFF"/>
              </a:solidFill>
              <a:latin typeface="+mj-lt"/>
              <a:ea typeface="+mj-ea"/>
              <a:cs typeface="+mj-cs"/>
            </a:endParaRPr>
          </a:p>
        </p:txBody>
      </p:sp>
      <p:pic>
        <p:nvPicPr>
          <p:cNvPr id="9" name="Picture 8">
            <a:extLst>
              <a:ext uri="{FF2B5EF4-FFF2-40B4-BE49-F238E27FC236}">
                <a16:creationId xmlns:a16="http://schemas.microsoft.com/office/drawing/2014/main" id="{08E48B6A-1DF0-4EEB-B480-5C981F0927A2}"/>
              </a:ext>
            </a:extLst>
          </p:cNvPr>
          <p:cNvPicPr>
            <a:picLocks noChangeAspect="1"/>
          </p:cNvPicPr>
          <p:nvPr/>
        </p:nvPicPr>
        <p:blipFill rotWithShape="1">
          <a:blip r:embed="rId2"/>
          <a:srcRect l="77778" t="26199" r="2111" b="39919"/>
          <a:stretch/>
        </p:blipFill>
        <p:spPr>
          <a:xfrm>
            <a:off x="1633968" y="4615280"/>
            <a:ext cx="2165872" cy="2052535"/>
          </a:xfrm>
          <a:prstGeom prst="rect">
            <a:avLst/>
          </a:prstGeom>
        </p:spPr>
      </p:pic>
      <p:sp>
        <p:nvSpPr>
          <p:cNvPr id="11" name="Rectangle 10">
            <a:extLst>
              <a:ext uri="{FF2B5EF4-FFF2-40B4-BE49-F238E27FC236}">
                <a16:creationId xmlns:a16="http://schemas.microsoft.com/office/drawing/2014/main" id="{5FB7DE00-01B0-443B-8D02-A1BEAF4E8935}"/>
              </a:ext>
            </a:extLst>
          </p:cNvPr>
          <p:cNvSpPr/>
          <p:nvPr/>
        </p:nvSpPr>
        <p:spPr>
          <a:xfrm>
            <a:off x="3423920" y="6532880"/>
            <a:ext cx="833120" cy="32512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97E3FC6D-908F-4607-BD6A-1549AB101554}"/>
              </a:ext>
            </a:extLst>
          </p:cNvPr>
          <p:cNvPicPr>
            <a:picLocks noChangeAspect="1"/>
          </p:cNvPicPr>
          <p:nvPr/>
        </p:nvPicPr>
        <p:blipFill rotWithShape="1">
          <a:blip r:embed="rId3"/>
          <a:srcRect l="77556" t="44568" r="4554" b="37456"/>
          <a:stretch/>
        </p:blipFill>
        <p:spPr>
          <a:xfrm>
            <a:off x="4953365" y="5025755"/>
            <a:ext cx="2178955" cy="1231583"/>
          </a:xfrm>
          <a:prstGeom prst="rect">
            <a:avLst/>
          </a:prstGeom>
        </p:spPr>
      </p:pic>
    </p:spTree>
    <p:extLst>
      <p:ext uri="{BB962C8B-B14F-4D97-AF65-F5344CB8AC3E}">
        <p14:creationId xmlns:p14="http://schemas.microsoft.com/office/powerpoint/2010/main" val="541989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5134FB-DBCE-4135-8ECB-DC95CA42CEF1}"/>
              </a:ext>
            </a:extLst>
          </p:cNvPr>
          <p:cNvSpPr>
            <a:spLocks noGrp="1"/>
          </p:cNvSpPr>
          <p:nvPr>
            <p:ph type="title"/>
          </p:nvPr>
        </p:nvSpPr>
        <p:spPr>
          <a:xfrm>
            <a:off x="1028699" y="294538"/>
            <a:ext cx="7421963" cy="1033669"/>
          </a:xfrm>
        </p:spPr>
        <p:txBody>
          <a:bodyPr>
            <a:normAutofit/>
          </a:bodyPr>
          <a:lstStyle/>
          <a:p>
            <a:r>
              <a:rPr lang="en-US" sz="3600" b="1">
                <a:solidFill>
                  <a:srgbClr val="FFFFFF"/>
                </a:solidFill>
              </a:rPr>
              <a:t>Agenda</a:t>
            </a:r>
            <a:endParaRPr lang="en-US" sz="3600" b="1">
              <a:solidFill>
                <a:srgbClr val="FFFFFF"/>
              </a:solidFill>
              <a:cs typeface="Calibri Light"/>
            </a:endParaRPr>
          </a:p>
        </p:txBody>
      </p:sp>
      <p:sp>
        <p:nvSpPr>
          <p:cNvPr id="4" name="Content Placeholder 2">
            <a:extLst>
              <a:ext uri="{FF2B5EF4-FFF2-40B4-BE49-F238E27FC236}">
                <a16:creationId xmlns:a16="http://schemas.microsoft.com/office/drawing/2014/main" id="{D3E5C44E-97BE-4A4A-8984-E7878B9D1E11}"/>
              </a:ext>
            </a:extLst>
          </p:cNvPr>
          <p:cNvSpPr>
            <a:spLocks noGrp="1"/>
          </p:cNvSpPr>
          <p:nvPr>
            <p:ph idx="1"/>
          </p:nvPr>
        </p:nvSpPr>
        <p:spPr>
          <a:xfrm>
            <a:off x="344512" y="1885278"/>
            <a:ext cx="8423568" cy="4830481"/>
          </a:xfrm>
        </p:spPr>
        <p:txBody>
          <a:bodyPr anchor="ctr">
            <a:normAutofit fontScale="92500" lnSpcReduction="10000"/>
          </a:bodyPr>
          <a:lstStyle/>
          <a:p>
            <a:pPr marL="0" indent="0">
              <a:buNone/>
            </a:pPr>
            <a:endParaRPr lang="en-US" sz="3600">
              <a:cs typeface="Calibri" panose="020F0502020204030204"/>
            </a:endParaRPr>
          </a:p>
          <a:p>
            <a:endParaRPr lang="en-US" sz="3600"/>
          </a:p>
          <a:p>
            <a:r>
              <a:rPr lang="en-US" sz="3600"/>
              <a:t>Low and Moderate Income (LMI) Program</a:t>
            </a:r>
            <a:endParaRPr lang="en-US">
              <a:cs typeface="Calibri"/>
            </a:endParaRPr>
          </a:p>
          <a:p>
            <a:pPr lvl="1"/>
            <a:r>
              <a:rPr lang="en-US" sz="3300"/>
              <a:t>Recap</a:t>
            </a:r>
            <a:endParaRPr lang="en-US" sz="3300">
              <a:cs typeface="Calibri"/>
            </a:endParaRPr>
          </a:p>
          <a:p>
            <a:pPr lvl="1"/>
            <a:r>
              <a:rPr lang="en-US" sz="3300">
                <a:cs typeface="Calibri"/>
              </a:rPr>
              <a:t>Recent Feedback</a:t>
            </a:r>
          </a:p>
          <a:p>
            <a:pPr lvl="1"/>
            <a:r>
              <a:rPr lang="en-US" sz="3300">
                <a:cs typeface="Calibri"/>
              </a:rPr>
              <a:t>Timeline</a:t>
            </a:r>
          </a:p>
          <a:p>
            <a:endParaRPr lang="en-US" sz="3600">
              <a:cs typeface="Calibri"/>
            </a:endParaRPr>
          </a:p>
          <a:p>
            <a:r>
              <a:rPr lang="en-US" sz="3600">
                <a:cs typeface="Calibri"/>
              </a:rPr>
              <a:t>Updates</a:t>
            </a:r>
            <a:endParaRPr lang="en-US"/>
          </a:p>
          <a:p>
            <a:pPr lvl="1"/>
            <a:r>
              <a:rPr lang="en-US" sz="3300">
                <a:cs typeface="Calibri"/>
              </a:rPr>
              <a:t>Municipal Grants</a:t>
            </a:r>
          </a:p>
          <a:p>
            <a:pPr lvl="1"/>
            <a:r>
              <a:rPr lang="en-US" sz="3300">
                <a:cs typeface="Calibri"/>
              </a:rPr>
              <a:t>Advisory Committee member</a:t>
            </a:r>
            <a:endParaRPr lang="en-US"/>
          </a:p>
          <a:p>
            <a:endParaRPr lang="en-US" sz="3600">
              <a:cs typeface="Calibri"/>
            </a:endParaRPr>
          </a:p>
          <a:p>
            <a:pPr marL="0" indent="0">
              <a:buNone/>
            </a:pPr>
            <a:endParaRPr lang="en-US" sz="3600">
              <a:cs typeface="Calibri"/>
            </a:endParaRPr>
          </a:p>
          <a:p>
            <a:endParaRPr lang="en-US" sz="3200">
              <a:cs typeface="Calibri"/>
            </a:endParaRPr>
          </a:p>
        </p:txBody>
      </p:sp>
    </p:spTree>
    <p:extLst>
      <p:ext uri="{BB962C8B-B14F-4D97-AF65-F5344CB8AC3E}">
        <p14:creationId xmlns:p14="http://schemas.microsoft.com/office/powerpoint/2010/main" val="3779923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19797" y="586855"/>
            <a:ext cx="3172575" cy="3387497"/>
          </a:xfrm>
        </p:spPr>
        <p:txBody>
          <a:bodyPr anchor="b">
            <a:normAutofit/>
          </a:bodyPr>
          <a:lstStyle/>
          <a:p>
            <a:pPr algn="r"/>
            <a:r>
              <a:rPr lang="en-US" sz="3500">
                <a:solidFill>
                  <a:srgbClr val="FFFFFF"/>
                </a:solidFill>
              </a:rPr>
              <a:t> LMI  Program: Overview of Preliminary </a:t>
            </a:r>
            <a:br>
              <a:rPr lang="en-US" sz="3500">
                <a:solidFill>
                  <a:srgbClr val="FFFFFF"/>
                </a:solidFill>
              </a:rPr>
            </a:br>
            <a:r>
              <a:rPr lang="en-US" sz="3500">
                <a:solidFill>
                  <a:srgbClr val="FFFFFF"/>
                </a:solidFill>
              </a:rPr>
              <a:t>Design Elements</a:t>
            </a:r>
            <a:endParaRPr lang="en-US" sz="3500">
              <a:solidFill>
                <a:srgbClr val="FFFFFF"/>
              </a:solidFill>
              <a:cs typeface="Calibri Light"/>
            </a:endParaRPr>
          </a:p>
        </p:txBody>
      </p:sp>
      <p:sp>
        <p:nvSpPr>
          <p:cNvPr id="3" name="Content Placeholder 2"/>
          <p:cNvSpPr>
            <a:spLocks noGrp="1"/>
          </p:cNvSpPr>
          <p:nvPr>
            <p:ph idx="1"/>
          </p:nvPr>
        </p:nvSpPr>
        <p:spPr>
          <a:xfrm>
            <a:off x="4396601" y="247102"/>
            <a:ext cx="4535377" cy="6367058"/>
          </a:xfrm>
        </p:spPr>
        <p:txBody>
          <a:bodyPr anchor="ctr">
            <a:normAutofit/>
          </a:bodyPr>
          <a:lstStyle/>
          <a:p>
            <a:r>
              <a:rPr lang="en-US" sz="2400">
                <a:cs typeface="Calibri"/>
              </a:rPr>
              <a:t>Outreach </a:t>
            </a:r>
            <a:endParaRPr lang="en-US"/>
          </a:p>
          <a:p>
            <a:r>
              <a:rPr lang="en-US" sz="2400">
                <a:cs typeface="Calibri"/>
              </a:rPr>
              <a:t>Program assistance/project management</a:t>
            </a:r>
          </a:p>
          <a:p>
            <a:r>
              <a:rPr lang="en-US" sz="2400">
                <a:cs typeface="Calibri"/>
              </a:rPr>
              <a:t>Technical assistance</a:t>
            </a:r>
          </a:p>
          <a:p>
            <a:r>
              <a:rPr lang="en-US" sz="2400">
                <a:cs typeface="Calibri"/>
              </a:rPr>
              <a:t>Simplified/proxy method for income qualification</a:t>
            </a:r>
            <a:endParaRPr lang="en-US" sz="2400">
              <a:ea typeface="+mn-lt"/>
              <a:cs typeface="+mn-lt"/>
            </a:endParaRPr>
          </a:p>
          <a:p>
            <a:r>
              <a:rPr lang="en-US" sz="2400">
                <a:cs typeface="Calibri"/>
              </a:rPr>
              <a:t>End-to-end program support in Spanish</a:t>
            </a:r>
            <a:endParaRPr lang="en-US" sz="2400">
              <a:ea typeface="+mn-lt"/>
              <a:cs typeface="+mn-lt"/>
            </a:endParaRPr>
          </a:p>
          <a:p>
            <a:r>
              <a:rPr lang="en-US" sz="2400">
                <a:cs typeface="Calibri"/>
              </a:rPr>
              <a:t>Funding for barrier mitigation to enable energy efficiency</a:t>
            </a:r>
          </a:p>
          <a:p>
            <a:r>
              <a:rPr lang="en-US" sz="2400">
                <a:cs typeface="Calibri"/>
              </a:rPr>
              <a:t>Incentives to supplement or "go beyond" Mass Save</a:t>
            </a:r>
          </a:p>
          <a:p>
            <a:r>
              <a:rPr lang="en-US" sz="2400">
                <a:cs typeface="Calibri"/>
              </a:rPr>
              <a:t>Financing</a:t>
            </a:r>
          </a:p>
          <a:p>
            <a:r>
              <a:rPr lang="en-US" sz="2400">
                <a:cs typeface="Calibri"/>
              </a:rPr>
              <a:t>Local contractors</a:t>
            </a:r>
          </a:p>
          <a:p>
            <a:endParaRPr lang="en-US" sz="2400">
              <a:cs typeface="Calibri"/>
            </a:endParaRPr>
          </a:p>
        </p:txBody>
      </p:sp>
    </p:spTree>
    <p:extLst>
      <p:ext uri="{BB962C8B-B14F-4D97-AF65-F5344CB8AC3E}">
        <p14:creationId xmlns:p14="http://schemas.microsoft.com/office/powerpoint/2010/main" val="1151860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19797" y="586855"/>
            <a:ext cx="3172575" cy="3387497"/>
          </a:xfrm>
        </p:spPr>
        <p:txBody>
          <a:bodyPr anchor="b">
            <a:normAutofit/>
          </a:bodyPr>
          <a:lstStyle/>
          <a:p>
            <a:pPr algn="r"/>
            <a:r>
              <a:rPr lang="en-US" sz="3500">
                <a:solidFill>
                  <a:srgbClr val="FFFFFF"/>
                </a:solidFill>
              </a:rPr>
              <a:t> </a:t>
            </a:r>
            <a:r>
              <a:rPr lang="en-US" sz="4000">
                <a:solidFill>
                  <a:srgbClr val="FFFFFF"/>
                </a:solidFill>
              </a:rPr>
              <a:t>Recent </a:t>
            </a:r>
            <a:br>
              <a:rPr lang="en-US" sz="4000"/>
            </a:br>
            <a:r>
              <a:rPr lang="en-US" sz="4000">
                <a:solidFill>
                  <a:srgbClr val="FFFFFF"/>
                </a:solidFill>
              </a:rPr>
              <a:t>Feedback</a:t>
            </a:r>
            <a:br>
              <a:rPr lang="en-US" sz="4000">
                <a:solidFill>
                  <a:srgbClr val="FFFFFF"/>
                </a:solidFill>
              </a:rPr>
            </a:br>
            <a:r>
              <a:rPr lang="en-US" sz="4000">
                <a:solidFill>
                  <a:srgbClr val="FFFFFF"/>
                </a:solidFill>
                <a:cs typeface="Calibri Light"/>
              </a:rPr>
              <a:t>Highlights</a:t>
            </a:r>
          </a:p>
        </p:txBody>
      </p:sp>
      <p:sp>
        <p:nvSpPr>
          <p:cNvPr id="3" name="Content Placeholder 2"/>
          <p:cNvSpPr>
            <a:spLocks noGrp="1"/>
          </p:cNvSpPr>
          <p:nvPr>
            <p:ph idx="1"/>
          </p:nvPr>
        </p:nvSpPr>
        <p:spPr>
          <a:xfrm>
            <a:off x="4315681" y="358367"/>
            <a:ext cx="4535377" cy="6134412"/>
          </a:xfrm>
        </p:spPr>
        <p:txBody>
          <a:bodyPr vert="horz" lIns="91440" tIns="45720" rIns="91440" bIns="45720" rtlCol="0" anchor="ctr">
            <a:noAutofit/>
          </a:bodyPr>
          <a:lstStyle/>
          <a:p>
            <a:pPr marL="0" indent="0">
              <a:buNone/>
            </a:pPr>
            <a:endParaRPr lang="en-US" sz="2400">
              <a:cs typeface="Calibri"/>
            </a:endParaRPr>
          </a:p>
          <a:p>
            <a:pPr>
              <a:buFont typeface="Arial"/>
              <a:buChar char="•"/>
            </a:pPr>
            <a:endParaRPr lang="en-US" sz="2400">
              <a:ea typeface="+mn-lt"/>
              <a:cs typeface="+mn-lt"/>
            </a:endParaRPr>
          </a:p>
          <a:p>
            <a:pPr>
              <a:buFont typeface="Arial"/>
              <a:buChar char="•"/>
            </a:pPr>
            <a:endParaRPr lang="en-US" sz="2400">
              <a:ea typeface="+mn-lt"/>
              <a:cs typeface="+mn-lt"/>
            </a:endParaRPr>
          </a:p>
          <a:p>
            <a:pPr marL="0" indent="0">
              <a:buNone/>
            </a:pPr>
            <a:endParaRPr lang="en-US" sz="1800">
              <a:cs typeface="Calibri"/>
            </a:endParaRPr>
          </a:p>
          <a:p>
            <a:r>
              <a:rPr lang="en-US" sz="1800">
                <a:cs typeface="Calibri"/>
              </a:rPr>
              <a:t>In person, door-to-door outreach is key, especially for renters</a:t>
            </a:r>
            <a:endParaRPr lang="en-US">
              <a:cs typeface="Calibri"/>
            </a:endParaRPr>
          </a:p>
          <a:p>
            <a:endParaRPr lang="en-US" sz="1800">
              <a:cs typeface="Calibri"/>
            </a:endParaRPr>
          </a:p>
          <a:p>
            <a:r>
              <a:rPr lang="en-US" sz="1800">
                <a:cs typeface="Calibri"/>
              </a:rPr>
              <a:t>Program should be easy/seamless for customers</a:t>
            </a:r>
            <a:endParaRPr lang="en-US">
              <a:cs typeface="Calibri"/>
            </a:endParaRPr>
          </a:p>
          <a:p>
            <a:pPr lvl="1"/>
            <a:r>
              <a:rPr lang="en-US">
                <a:cs typeface="Calibri"/>
              </a:rPr>
              <a:t>Streamlined income verification process</a:t>
            </a:r>
          </a:p>
          <a:p>
            <a:pPr lvl="1"/>
            <a:r>
              <a:rPr lang="en-US">
                <a:cs typeface="Calibri"/>
              </a:rPr>
              <a:t>Eliminate perception of different programs</a:t>
            </a:r>
          </a:p>
          <a:p>
            <a:pPr lvl="1"/>
            <a:r>
              <a:rPr lang="en-US">
                <a:cs typeface="Calibri"/>
              </a:rPr>
              <a:t>End-to-end service in Spanish should include paperwork (contracts, HEAT loan/financing documents) and contractors</a:t>
            </a:r>
          </a:p>
          <a:p>
            <a:endParaRPr lang="en-US" sz="1800">
              <a:cs typeface="Calibri"/>
            </a:endParaRPr>
          </a:p>
          <a:p>
            <a:r>
              <a:rPr lang="en-US" sz="1800">
                <a:cs typeface="Calibri"/>
              </a:rPr>
              <a:t>Additional support for Contractors</a:t>
            </a:r>
            <a:endParaRPr lang="en-US" sz="1800">
              <a:ea typeface="+mn-lt"/>
              <a:cs typeface="+mn-lt"/>
            </a:endParaRPr>
          </a:p>
          <a:p>
            <a:pPr lvl="1"/>
            <a:r>
              <a:rPr lang="en-US">
                <a:cs typeface="Calibri"/>
              </a:rPr>
              <a:t>Streamlined qualification process</a:t>
            </a:r>
            <a:endParaRPr lang="en-US">
              <a:ea typeface="+mn-lt"/>
              <a:cs typeface="+mn-lt"/>
            </a:endParaRPr>
          </a:p>
          <a:p>
            <a:pPr lvl="1"/>
            <a:r>
              <a:rPr lang="en-US">
                <a:cs typeface="Calibri"/>
              </a:rPr>
              <a:t>Balance need for oversight/QA/QC</a:t>
            </a:r>
          </a:p>
          <a:p>
            <a:pPr lvl="1"/>
            <a:endParaRPr lang="en-US">
              <a:ea typeface="+mn-lt"/>
              <a:cs typeface="+mn-lt"/>
            </a:endParaRPr>
          </a:p>
          <a:p>
            <a:r>
              <a:rPr lang="en-US" sz="1800">
                <a:ea typeface="+mn-lt"/>
                <a:cs typeface="+mn-lt"/>
              </a:rPr>
              <a:t>Fund staff to ensure coordination with other municipal/state/</a:t>
            </a:r>
            <a:r>
              <a:rPr lang="en-US" sz="1800">
                <a:cs typeface="Calibri"/>
              </a:rPr>
              <a:t>federal programs and funding sources</a:t>
            </a:r>
            <a:endParaRPr lang="en-US" sz="1800">
              <a:ea typeface="+mn-lt"/>
              <a:cs typeface="+mn-lt"/>
            </a:endParaRPr>
          </a:p>
          <a:p>
            <a:pPr lvl="1"/>
            <a:endParaRPr lang="en-US" sz="2700">
              <a:ea typeface="+mn-lt"/>
              <a:cs typeface="+mn-lt"/>
            </a:endParaRPr>
          </a:p>
          <a:p>
            <a:endParaRPr lang="en-US" sz="2700">
              <a:cs typeface="Calibri"/>
            </a:endParaRPr>
          </a:p>
          <a:p>
            <a:endParaRPr lang="en-US" sz="2700">
              <a:cs typeface="Calibri"/>
            </a:endParaRPr>
          </a:p>
          <a:p>
            <a:endParaRPr lang="en-US" sz="2400">
              <a:cs typeface="Calibri"/>
            </a:endParaRPr>
          </a:p>
          <a:p>
            <a:endParaRPr lang="en-US" sz="2400">
              <a:cs typeface="Calibri"/>
            </a:endParaRPr>
          </a:p>
        </p:txBody>
      </p:sp>
    </p:spTree>
    <p:extLst>
      <p:ext uri="{BB962C8B-B14F-4D97-AF65-F5344CB8AC3E}">
        <p14:creationId xmlns:p14="http://schemas.microsoft.com/office/powerpoint/2010/main" val="2277032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19797" y="586855"/>
            <a:ext cx="3172575" cy="3387497"/>
          </a:xfrm>
        </p:spPr>
        <p:txBody>
          <a:bodyPr anchor="b">
            <a:normAutofit/>
          </a:bodyPr>
          <a:lstStyle/>
          <a:p>
            <a:pPr algn="r"/>
            <a:r>
              <a:rPr lang="en-US" sz="3500">
                <a:solidFill>
                  <a:srgbClr val="FFFFFF"/>
                </a:solidFill>
              </a:rPr>
              <a:t> </a:t>
            </a:r>
            <a:r>
              <a:rPr lang="en-US" sz="4000">
                <a:solidFill>
                  <a:srgbClr val="FFFFFF"/>
                </a:solidFill>
              </a:rPr>
              <a:t>Recent </a:t>
            </a:r>
            <a:br>
              <a:rPr lang="en-US" sz="4000"/>
            </a:br>
            <a:r>
              <a:rPr lang="en-US" sz="4000">
                <a:solidFill>
                  <a:srgbClr val="FFFFFF"/>
                </a:solidFill>
              </a:rPr>
              <a:t>Feedback</a:t>
            </a:r>
            <a:br>
              <a:rPr lang="en-US" sz="4000">
                <a:solidFill>
                  <a:srgbClr val="FFFFFF"/>
                </a:solidFill>
              </a:rPr>
            </a:br>
            <a:r>
              <a:rPr lang="en-US" sz="4000">
                <a:solidFill>
                  <a:srgbClr val="FFFFFF"/>
                </a:solidFill>
                <a:cs typeface="Calibri Light"/>
              </a:rPr>
              <a:t>Highlights</a:t>
            </a:r>
          </a:p>
        </p:txBody>
      </p:sp>
      <p:sp>
        <p:nvSpPr>
          <p:cNvPr id="3" name="Content Placeholder 2"/>
          <p:cNvSpPr>
            <a:spLocks noGrp="1"/>
          </p:cNvSpPr>
          <p:nvPr>
            <p:ph idx="1"/>
          </p:nvPr>
        </p:nvSpPr>
        <p:spPr>
          <a:xfrm>
            <a:off x="4396601" y="247102"/>
            <a:ext cx="4535377" cy="6367058"/>
          </a:xfrm>
        </p:spPr>
        <p:txBody>
          <a:bodyPr anchor="ctr">
            <a:normAutofit/>
          </a:bodyPr>
          <a:lstStyle/>
          <a:p>
            <a:pPr marL="0" indent="0">
              <a:buNone/>
            </a:pPr>
            <a:endParaRPr lang="en-US" sz="2400">
              <a:cs typeface="Calibri"/>
            </a:endParaRPr>
          </a:p>
          <a:p>
            <a:r>
              <a:rPr lang="en-US" sz="1800">
                <a:cs typeface="Calibri"/>
              </a:rPr>
              <a:t>Financial support should be "up front", not reimbursement</a:t>
            </a:r>
          </a:p>
          <a:p>
            <a:endParaRPr lang="en-US" sz="1800">
              <a:cs typeface="Calibri"/>
            </a:endParaRPr>
          </a:p>
          <a:p>
            <a:r>
              <a:rPr lang="en-US" sz="1800">
                <a:cs typeface="Calibri"/>
              </a:rPr>
              <a:t>Expand financial support for barrier mitigation</a:t>
            </a:r>
          </a:p>
          <a:p>
            <a:pPr lvl="1"/>
            <a:r>
              <a:rPr lang="en-US">
                <a:cs typeface="Calibri"/>
              </a:rPr>
              <a:t>knob &amp; tube</a:t>
            </a:r>
          </a:p>
          <a:p>
            <a:pPr lvl="1"/>
            <a:r>
              <a:rPr lang="en-US">
                <a:cs typeface="Calibri"/>
              </a:rPr>
              <a:t>Roof repair/replacement</a:t>
            </a:r>
          </a:p>
          <a:p>
            <a:pPr lvl="1"/>
            <a:r>
              <a:rPr lang="en-US">
                <a:cs typeface="Calibri"/>
              </a:rPr>
              <a:t>Taxes/water bills</a:t>
            </a:r>
          </a:p>
          <a:p>
            <a:pPr lvl="1"/>
            <a:endParaRPr lang="en-US">
              <a:cs typeface="Calibri"/>
            </a:endParaRPr>
          </a:p>
          <a:p>
            <a:r>
              <a:rPr lang="en-US" sz="1800">
                <a:cs typeface="Calibri"/>
              </a:rPr>
              <a:t>Need strategies to expand access to financing</a:t>
            </a:r>
            <a:endParaRPr lang="en-US" sz="1800">
              <a:ea typeface="+mn-lt"/>
              <a:cs typeface="+mn-lt"/>
            </a:endParaRPr>
          </a:p>
          <a:p>
            <a:endParaRPr lang="en-US" sz="1800">
              <a:cs typeface="Calibri"/>
            </a:endParaRPr>
          </a:p>
          <a:p>
            <a:r>
              <a:rPr lang="en-US" sz="1800">
                <a:cs typeface="Calibri"/>
              </a:rPr>
              <a:t>Electrification support</a:t>
            </a:r>
          </a:p>
          <a:p>
            <a:pPr lvl="1"/>
            <a:r>
              <a:rPr lang="en-US">
                <a:cs typeface="Calibri"/>
              </a:rPr>
              <a:t>electrification coaches</a:t>
            </a:r>
          </a:p>
          <a:p>
            <a:pPr lvl="1"/>
            <a:r>
              <a:rPr lang="en-US">
                <a:cs typeface="Calibri"/>
              </a:rPr>
              <a:t>financial support for electrification—</a:t>
            </a:r>
            <a:r>
              <a:rPr lang="en-US" err="1">
                <a:cs typeface="Calibri"/>
              </a:rPr>
              <a:t>eg</a:t>
            </a:r>
            <a:r>
              <a:rPr lang="en-US">
                <a:cs typeface="Calibri"/>
              </a:rPr>
              <a:t>, gas-to heat pumps, EV charging infrastructure at rental properties</a:t>
            </a:r>
          </a:p>
          <a:p>
            <a:endParaRPr lang="en-US" sz="2700">
              <a:cs typeface="Calibri"/>
            </a:endParaRPr>
          </a:p>
          <a:p>
            <a:endParaRPr lang="en-US" sz="2400">
              <a:cs typeface="Calibri"/>
            </a:endParaRPr>
          </a:p>
          <a:p>
            <a:endParaRPr lang="en-US" sz="2400">
              <a:cs typeface="Calibri"/>
            </a:endParaRPr>
          </a:p>
        </p:txBody>
      </p:sp>
    </p:spTree>
    <p:extLst>
      <p:ext uri="{BB962C8B-B14F-4D97-AF65-F5344CB8AC3E}">
        <p14:creationId xmlns:p14="http://schemas.microsoft.com/office/powerpoint/2010/main" val="2227343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6DE867-4ABB-4414-9E27-19D3A5E98413}"/>
              </a:ext>
            </a:extLst>
          </p:cNvPr>
          <p:cNvSpPr>
            <a:spLocks noGrp="1"/>
          </p:cNvSpPr>
          <p:nvPr>
            <p:ph type="title"/>
          </p:nvPr>
        </p:nvSpPr>
        <p:spPr>
          <a:xfrm>
            <a:off x="350041" y="586855"/>
            <a:ext cx="2401025" cy="3387497"/>
          </a:xfrm>
        </p:spPr>
        <p:txBody>
          <a:bodyPr anchor="b">
            <a:normAutofit/>
          </a:bodyPr>
          <a:lstStyle/>
          <a:p>
            <a:pPr algn="r"/>
            <a:r>
              <a:rPr lang="en-US" sz="3500">
                <a:solidFill>
                  <a:srgbClr val="FFFFFF"/>
                </a:solidFill>
              </a:rPr>
              <a:t>LMI Program</a:t>
            </a:r>
            <a:br>
              <a:rPr lang="en-US" sz="3500">
                <a:solidFill>
                  <a:srgbClr val="FFFFFF"/>
                </a:solidFill>
              </a:rPr>
            </a:br>
            <a:r>
              <a:rPr lang="en-US" sz="3500">
                <a:solidFill>
                  <a:srgbClr val="FFFFFF"/>
                </a:solidFill>
                <a:cs typeface="Calibri Light"/>
              </a:rPr>
              <a:t>Timeline</a:t>
            </a:r>
            <a:br>
              <a:rPr lang="en-US" sz="3500">
                <a:solidFill>
                  <a:srgbClr val="FFFFFF"/>
                </a:solidFill>
                <a:cs typeface="Calibri Light"/>
              </a:rPr>
            </a:br>
            <a:endParaRPr lang="en-US" sz="3500">
              <a:solidFill>
                <a:srgbClr val="FFFFFF"/>
              </a:solidFill>
              <a:cs typeface="Calibri Light"/>
            </a:endParaRPr>
          </a:p>
        </p:txBody>
      </p:sp>
      <p:sp>
        <p:nvSpPr>
          <p:cNvPr id="3" name="Content Placeholder 2">
            <a:extLst>
              <a:ext uri="{FF2B5EF4-FFF2-40B4-BE49-F238E27FC236}">
                <a16:creationId xmlns:a16="http://schemas.microsoft.com/office/drawing/2014/main" id="{17222EF5-8F68-4517-9758-6C5FED4221E2}"/>
              </a:ext>
            </a:extLst>
          </p:cNvPr>
          <p:cNvSpPr>
            <a:spLocks noGrp="1"/>
          </p:cNvSpPr>
          <p:nvPr>
            <p:ph idx="1"/>
          </p:nvPr>
        </p:nvSpPr>
        <p:spPr>
          <a:xfrm>
            <a:off x="3420425" y="-10142"/>
            <a:ext cx="5103779" cy="6695422"/>
          </a:xfrm>
        </p:spPr>
        <p:txBody>
          <a:bodyPr vert="horz" lIns="91440" tIns="45720" rIns="91440" bIns="45720" rtlCol="0" anchor="t">
            <a:normAutofit/>
          </a:bodyPr>
          <a:lstStyle/>
          <a:p>
            <a:pPr fontAlgn="base"/>
            <a:endParaRPr lang="en-US" sz="2400"/>
          </a:p>
          <a:p>
            <a:endParaRPr lang="en-US" sz="2400"/>
          </a:p>
          <a:p>
            <a:endParaRPr lang="en-US" sz="2400"/>
          </a:p>
          <a:p>
            <a:r>
              <a:rPr lang="en-US" sz="2400"/>
              <a:t>Continue discussions with community organizations and  industry experts regarding program design components—September </a:t>
            </a:r>
            <a:endParaRPr lang="en-US" sz="2000">
              <a:cs typeface="Calibri"/>
            </a:endParaRPr>
          </a:p>
          <a:p>
            <a:endParaRPr lang="en-US" sz="2400">
              <a:cs typeface="Calibri"/>
            </a:endParaRPr>
          </a:p>
          <a:p>
            <a:r>
              <a:rPr lang="en-US" sz="2400"/>
              <a:t>Draft procurement documents—September</a:t>
            </a:r>
            <a:endParaRPr lang="en-US" sz="2400">
              <a:cs typeface="Calibri"/>
            </a:endParaRPr>
          </a:p>
          <a:p>
            <a:endParaRPr lang="en-US" sz="2400">
              <a:cs typeface="Calibri"/>
            </a:endParaRPr>
          </a:p>
          <a:p>
            <a:r>
              <a:rPr lang="en-US" sz="2400">
                <a:cs typeface="Calibri"/>
              </a:rPr>
              <a:t>Issue procurement</a:t>
            </a:r>
          </a:p>
          <a:p>
            <a:pPr lvl="1"/>
            <a:r>
              <a:rPr lang="en-US" sz="2100">
                <a:ea typeface="+mn-lt"/>
                <a:cs typeface="+mn-lt"/>
              </a:rPr>
              <a:t>Target date: October 30</a:t>
            </a:r>
          </a:p>
          <a:p>
            <a:pPr lvl="1"/>
            <a:endParaRPr lang="en-US" sz="2100">
              <a:cs typeface="Calibri"/>
            </a:endParaRPr>
          </a:p>
        </p:txBody>
      </p:sp>
    </p:spTree>
    <p:extLst>
      <p:ext uri="{BB962C8B-B14F-4D97-AF65-F5344CB8AC3E}">
        <p14:creationId xmlns:p14="http://schemas.microsoft.com/office/powerpoint/2010/main" val="3731379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5134FB-DBCE-4135-8ECB-DC95CA42CEF1}"/>
              </a:ext>
            </a:extLst>
          </p:cNvPr>
          <p:cNvSpPr>
            <a:spLocks noGrp="1"/>
          </p:cNvSpPr>
          <p:nvPr>
            <p:ph type="title"/>
          </p:nvPr>
        </p:nvSpPr>
        <p:spPr>
          <a:xfrm>
            <a:off x="1028699" y="294538"/>
            <a:ext cx="7421963" cy="1033669"/>
          </a:xfrm>
        </p:spPr>
        <p:txBody>
          <a:bodyPr>
            <a:normAutofit/>
          </a:bodyPr>
          <a:lstStyle/>
          <a:p>
            <a:r>
              <a:rPr lang="en-US" sz="3600" b="1">
                <a:solidFill>
                  <a:srgbClr val="FFFFFF"/>
                </a:solidFill>
                <a:cs typeface="Calibri Light"/>
              </a:rPr>
              <a:t>Other Updates</a:t>
            </a:r>
          </a:p>
        </p:txBody>
      </p:sp>
      <p:sp>
        <p:nvSpPr>
          <p:cNvPr id="4" name="Content Placeholder 2">
            <a:extLst>
              <a:ext uri="{FF2B5EF4-FFF2-40B4-BE49-F238E27FC236}">
                <a16:creationId xmlns:a16="http://schemas.microsoft.com/office/drawing/2014/main" id="{D3E5C44E-97BE-4A4A-8984-E7878B9D1E11}"/>
              </a:ext>
            </a:extLst>
          </p:cNvPr>
          <p:cNvSpPr>
            <a:spLocks noGrp="1"/>
          </p:cNvSpPr>
          <p:nvPr>
            <p:ph idx="1"/>
          </p:nvPr>
        </p:nvSpPr>
        <p:spPr>
          <a:xfrm>
            <a:off x="431955" y="2565086"/>
            <a:ext cx="8423568" cy="3463624"/>
          </a:xfrm>
        </p:spPr>
        <p:txBody>
          <a:bodyPr anchor="ctr">
            <a:normAutofit/>
          </a:bodyPr>
          <a:lstStyle/>
          <a:p>
            <a:pPr marL="0" indent="0">
              <a:buNone/>
            </a:pPr>
            <a:endParaRPr lang="en-US" sz="3600">
              <a:ea typeface="+mn-lt"/>
              <a:cs typeface="+mn-lt"/>
            </a:endParaRPr>
          </a:p>
          <a:p>
            <a:pPr marL="0" indent="0">
              <a:buNone/>
            </a:pPr>
            <a:endParaRPr lang="en-US" sz="3600">
              <a:cs typeface="Calibri"/>
            </a:endParaRPr>
          </a:p>
          <a:p>
            <a:r>
              <a:rPr lang="en-US" sz="3600">
                <a:cs typeface="Calibri"/>
              </a:rPr>
              <a:t>Municipal Grants</a:t>
            </a:r>
            <a:endParaRPr lang="en-US"/>
          </a:p>
          <a:p>
            <a:endParaRPr lang="en-US" sz="3600">
              <a:cs typeface="Calibri"/>
            </a:endParaRPr>
          </a:p>
          <a:p>
            <a:r>
              <a:rPr lang="en-US" sz="3600">
                <a:cs typeface="Calibri"/>
              </a:rPr>
              <a:t>Advisory Committee member </a:t>
            </a:r>
          </a:p>
          <a:p>
            <a:endParaRPr lang="en-US" sz="3600">
              <a:cs typeface="Calibri"/>
            </a:endParaRPr>
          </a:p>
          <a:p>
            <a:pPr marL="0" indent="0">
              <a:buNone/>
            </a:pPr>
            <a:endParaRPr lang="en-US" sz="3600">
              <a:cs typeface="Calibri"/>
            </a:endParaRPr>
          </a:p>
          <a:p>
            <a:endParaRPr lang="en-US" sz="3200">
              <a:cs typeface="Calibri"/>
            </a:endParaRPr>
          </a:p>
        </p:txBody>
      </p:sp>
    </p:spTree>
    <p:extLst>
      <p:ext uri="{BB962C8B-B14F-4D97-AF65-F5344CB8AC3E}">
        <p14:creationId xmlns:p14="http://schemas.microsoft.com/office/powerpoint/2010/main" val="2488403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5134FB-DBCE-4135-8ECB-DC95CA42CEF1}"/>
              </a:ext>
            </a:extLst>
          </p:cNvPr>
          <p:cNvSpPr>
            <a:spLocks noGrp="1"/>
          </p:cNvSpPr>
          <p:nvPr>
            <p:ph type="title"/>
          </p:nvPr>
        </p:nvSpPr>
        <p:spPr>
          <a:xfrm>
            <a:off x="1028699" y="294538"/>
            <a:ext cx="7421963" cy="1033669"/>
          </a:xfrm>
        </p:spPr>
        <p:txBody>
          <a:bodyPr>
            <a:normAutofit/>
          </a:bodyPr>
          <a:lstStyle/>
          <a:p>
            <a:endParaRPr lang="en-US" sz="3600" b="1">
              <a:solidFill>
                <a:srgbClr val="FFFFFF"/>
              </a:solidFill>
              <a:cs typeface="Calibri Light"/>
            </a:endParaRPr>
          </a:p>
        </p:txBody>
      </p:sp>
      <p:sp>
        <p:nvSpPr>
          <p:cNvPr id="4" name="Content Placeholder 2">
            <a:extLst>
              <a:ext uri="{FF2B5EF4-FFF2-40B4-BE49-F238E27FC236}">
                <a16:creationId xmlns:a16="http://schemas.microsoft.com/office/drawing/2014/main" id="{D3E5C44E-97BE-4A4A-8984-E7878B9D1E11}"/>
              </a:ext>
            </a:extLst>
          </p:cNvPr>
          <p:cNvSpPr>
            <a:spLocks noGrp="1"/>
          </p:cNvSpPr>
          <p:nvPr>
            <p:ph idx="1"/>
          </p:nvPr>
        </p:nvSpPr>
        <p:spPr>
          <a:xfrm>
            <a:off x="431955" y="2959572"/>
            <a:ext cx="8423568" cy="3069138"/>
          </a:xfrm>
        </p:spPr>
        <p:txBody>
          <a:bodyPr anchor="ctr">
            <a:normAutofit/>
          </a:bodyPr>
          <a:lstStyle/>
          <a:p>
            <a:endParaRPr lang="en-US" sz="3600">
              <a:cs typeface="Calibri"/>
            </a:endParaRPr>
          </a:p>
          <a:p>
            <a:pPr marL="0" indent="0">
              <a:buNone/>
            </a:pPr>
            <a:endParaRPr lang="en-US" sz="3600">
              <a:cs typeface="Calibri"/>
            </a:endParaRPr>
          </a:p>
          <a:p>
            <a:endParaRPr lang="en-US" sz="3200">
              <a:cs typeface="Calibri"/>
            </a:endParaRPr>
          </a:p>
        </p:txBody>
      </p:sp>
    </p:spTree>
    <p:extLst>
      <p:ext uri="{BB962C8B-B14F-4D97-AF65-F5344CB8AC3E}">
        <p14:creationId xmlns:p14="http://schemas.microsoft.com/office/powerpoint/2010/main" val="37974859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ubmittedtoDatabase_x003f_ xmlns="79499340-b9cf-4458-9368-33036c1b4dc9">true</SubmittedtoDatabase_x003f_>
    <SubmittedtoDatabase xmlns="79499340-b9cf-4458-9368-33036c1b4dc9">true</SubmittedtoDatabas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CE5B1B55FDC6F46992CBD8D384DCF63" ma:contentTypeVersion="12" ma:contentTypeDescription="Create a new document." ma:contentTypeScope="" ma:versionID="7200a18501a48d4b3ca9762442a64a33">
  <xsd:schema xmlns:xsd="http://www.w3.org/2001/XMLSchema" xmlns:xs="http://www.w3.org/2001/XMLSchema" xmlns:p="http://schemas.microsoft.com/office/2006/metadata/properties" xmlns:ns2="79499340-b9cf-4458-9368-33036c1b4dc9" xmlns:ns3="a2187807-d16b-4f26-8c23-1ecdc31f3e2b" targetNamespace="http://schemas.microsoft.com/office/2006/metadata/properties" ma:root="true" ma:fieldsID="e59dc42558bb91799c2fb9ac8203b5e9" ns2:_="" ns3:_="">
    <xsd:import namespace="79499340-b9cf-4458-9368-33036c1b4dc9"/>
    <xsd:import namespace="a2187807-d16b-4f26-8c23-1ecdc31f3e2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Location" minOccurs="0"/>
                <xsd:element ref="ns2:SubmittedtoDatabase_x003f_" minOccurs="0"/>
                <xsd:element ref="ns2:SubmittedtoDatabas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499340-b9cf-4458-9368-33036c1b4d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SubmittedtoDatabase_x003f_" ma:index="18" nillable="true" ma:displayName="Submitted to Database?" ma:default="1" ma:format="Dropdown" ma:internalName="SubmittedtoDatabase_x003f_">
      <xsd:simpleType>
        <xsd:restriction base="dms:Boolean"/>
      </xsd:simpleType>
    </xsd:element>
    <xsd:element name="SubmittedtoDatabase" ma:index="19" nillable="true" ma:displayName="Submitted to Database" ma:default="1" ma:format="Dropdown" ma:internalName="SubmittedtoDatabas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a2187807-d16b-4f26-8c23-1ecdc31f3e2b"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E2D09F-7715-476A-90FF-D86B18F389C4}">
  <ds:schemaRefs>
    <ds:schemaRef ds:uri="http://schemas.microsoft.com/sharepoint/v3/contenttype/forms"/>
  </ds:schemaRefs>
</ds:datastoreItem>
</file>

<file path=customXml/itemProps2.xml><?xml version="1.0" encoding="utf-8"?>
<ds:datastoreItem xmlns:ds="http://schemas.openxmlformats.org/officeDocument/2006/customXml" ds:itemID="{16E1245D-7931-4377-A3EF-05DAF05E607B}">
  <ds:schemaRefs>
    <ds:schemaRef ds:uri="7dc7d291-6b73-4a4c-bd31-e628dca7e683"/>
    <ds:schemaRef ds:uri="b495986e-e4dc-4f6f-9bf5-56635400573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696E288D-7051-4CB7-B345-A16FDFF79D87}"/>
</file>

<file path=docProps/app.xml><?xml version="1.0" encoding="utf-8"?>
<Properties xmlns="http://schemas.openxmlformats.org/officeDocument/2006/extended-properties" xmlns:vt="http://schemas.openxmlformats.org/officeDocument/2006/docPropsVTypes">
  <Application>Microsoft Office PowerPoint</Application>
  <PresentationFormat>On-screen Show (4:3)</PresentationFormat>
  <Slides>8</Slides>
  <Notes>7</Notes>
  <HiddenSlides>0</HiddenSlide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Merrimack Valley Renewal Fund  Advisory Committee __________________________  September 13, 2021</vt:lpstr>
      <vt:lpstr>Agenda</vt:lpstr>
      <vt:lpstr> LMI  Program: Overview of Preliminary  Design Elements</vt:lpstr>
      <vt:lpstr> Recent  Feedback Highlights</vt:lpstr>
      <vt:lpstr> Recent  Feedback Highlights</vt:lpstr>
      <vt:lpstr>LMI Program Timeline </vt:lpstr>
      <vt:lpstr>Other Updates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Merrimack Valley Renewal Fund  Advisory Committee __________________________  May 11, 2021</dc:title>
  <dc:creator>McCarey, Maggie (ENE)</dc:creator>
  <cp:revision>1</cp:revision>
  <dcterms:created xsi:type="dcterms:W3CDTF">2021-05-10T21:58:00Z</dcterms:created>
  <dcterms:modified xsi:type="dcterms:W3CDTF">2021-09-10T18:58:58Z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0x010100CCE5B1B55FDC6F46992CBD8D384DCF63</vt:lpwstr>
  </property>
</Properties>
</file>