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 id="2147483774" r:id="rId5"/>
  </p:sldMasterIdLst>
  <p:notesMasterIdLst>
    <p:notesMasterId r:id="rId14"/>
  </p:notesMasterIdLst>
  <p:sldIdLst>
    <p:sldId id="291" r:id="rId6"/>
    <p:sldId id="257" r:id="rId7"/>
    <p:sldId id="265" r:id="rId8"/>
    <p:sldId id="266" r:id="rId9"/>
    <p:sldId id="267" r:id="rId10"/>
    <p:sldId id="285" r:id="rId11"/>
    <p:sldId id="287" r:id="rId12"/>
    <p:sldId id="28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9BFF69-8897-DF8C-DD98-0F2ADAA4C782}" v="4" dt="2021-07-27T20:12:16.195"/>
    <p1510:client id="{3916F0AA-A648-C9A8-3BCA-300F26F07AD2}" v="74" dt="2021-07-27T04:10:10.706"/>
    <p1510:client id="{5B2542EA-0BDC-F4F3-E952-51AA20B72748}" v="37" dt="2021-07-26T19:16:17.903"/>
    <p1510:client id="{E9D775AD-40AE-7B64-E4B1-5355DE6C61AA}" v="15" dt="2021-07-27T20:43:44.1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297" autoAdjust="0"/>
  </p:normalViewPr>
  <p:slideViewPr>
    <p:cSldViewPr snapToGrid="0">
      <p:cViewPr varScale="1">
        <p:scale>
          <a:sx n="62" d="100"/>
          <a:sy n="62" d="100"/>
        </p:scale>
        <p:origin x="1400" y="76"/>
      </p:cViewPr>
      <p:guideLst>
        <p:guide orient="horz" pos="2160"/>
        <p:guide pos="2880"/>
      </p:guideLst>
    </p:cSldViewPr>
  </p:slideViewPr>
  <p:notesTextViewPr>
    <p:cViewPr>
      <p:scale>
        <a:sx n="100" d="100"/>
        <a:sy n="10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7/29/2021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RESPONSE BELOW WAS ADDITIONAL FEEDBACK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this should occur by a third party making a list of all legally licensed and INSURED contractors and this should be verified to ensure all remain that way during the term of any work they do.  Also Lawrence, Andover and North Andover </a:t>
            </a:r>
            <a:r>
              <a:rPr lang="en-US" dirty="0" err="1"/>
              <a:t>shoud</a:t>
            </a:r>
            <a:r>
              <a:rPr lang="en-US" dirty="0"/>
              <a:t> have inspectors who all follow the same rules and requirements and can fill in as needed or train others and ALL be on the same page.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9777B3-849D-694C-8C73-ACF0BA75A4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5085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8739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4041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69294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67595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3433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23947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32931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89479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50865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6419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42536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7/29/2021</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7/29/2021</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46CE7D5-CF57-46EF-B807-FDD0502418D4}" type="datetimeFigureOut">
              <a:rPr lang="en-US" smtClean="0"/>
              <a:t>7/29/2021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413985787"/>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fontScale="90000"/>
          </a:bodyPr>
          <a:lstStyle/>
          <a:p>
            <a:pPr defTabSz="914400"/>
            <a:r>
              <a:rPr lang="en-US" sz="4400" dirty="0">
                <a:solidFill>
                  <a:srgbClr val="FFFFFF"/>
                </a:solidFill>
              </a:rPr>
              <a:t>Merrimack Valley Stakeholder Feedback Summary—Residential Survey Results</a:t>
            </a:r>
            <a:br>
              <a:rPr lang="en-US" sz="4400" dirty="0">
                <a:solidFill>
                  <a:srgbClr val="FFFFFF"/>
                </a:solidFill>
              </a:rPr>
            </a:br>
            <a:r>
              <a:rPr lang="en-US" sz="4400" dirty="0">
                <a:solidFill>
                  <a:srgbClr val="FFFFFF"/>
                </a:solidFill>
              </a:rPr>
              <a:t>__________________________</a:t>
            </a:r>
            <a:br>
              <a:rPr lang="en-US" sz="4400" dirty="0">
                <a:solidFill>
                  <a:srgbClr val="FFFFFF"/>
                </a:solidFill>
              </a:rPr>
            </a:br>
            <a:br>
              <a:rPr lang="en-US" sz="4400" dirty="0">
                <a:solidFill>
                  <a:srgbClr val="FFFFFF"/>
                </a:solidFill>
              </a:rPr>
            </a:br>
            <a:r>
              <a:rPr lang="en-US" sz="2000" dirty="0">
                <a:solidFill>
                  <a:srgbClr val="FFFFFF"/>
                </a:solidFill>
              </a:rPr>
              <a:t>May 11, 2021</a:t>
            </a:r>
            <a:endParaRPr lang="en-US" sz="4200" kern="1200" dirty="0">
              <a:solidFill>
                <a:srgbClr val="FFFFFF"/>
              </a:solidFill>
              <a:latin typeface="+mj-lt"/>
              <a:ea typeface="+mj-ea"/>
              <a:cs typeface="+mj-cs"/>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E6BEBF20-14E3-43EB-B13C-15F2D3D94AE8}"/>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n-US" sz="2400" dirty="0">
                <a:solidFill>
                  <a:schemeClr val="bg1"/>
                </a:solidFill>
              </a:rPr>
              <a:t>Summary Statistics</a:t>
            </a:r>
          </a:p>
        </p:txBody>
      </p:sp>
      <p:sp>
        <p:nvSpPr>
          <p:cNvPr id="6" name="Content Placeholder 2">
            <a:extLst>
              <a:ext uri="{FF2B5EF4-FFF2-40B4-BE49-F238E27FC236}">
                <a16:creationId xmlns:a16="http://schemas.microsoft.com/office/drawing/2014/main" id="{42AF305F-6BA8-4A00-8E95-9FCCCC46C667}"/>
              </a:ext>
            </a:extLst>
          </p:cNvPr>
          <p:cNvSpPr>
            <a:spLocks noGrp="1"/>
          </p:cNvSpPr>
          <p:nvPr>
            <p:ph idx="1"/>
          </p:nvPr>
        </p:nvSpPr>
        <p:spPr>
          <a:xfrm>
            <a:off x="417399" y="2133600"/>
            <a:ext cx="7670800" cy="4531360"/>
          </a:xfrm>
        </p:spPr>
        <p:txBody>
          <a:bodyPr numCol="3">
            <a:normAutofit/>
          </a:bodyPr>
          <a:lstStyle/>
          <a:p>
            <a:r>
              <a:rPr lang="en-US" b="1" dirty="0"/>
              <a:t>205 Responses</a:t>
            </a:r>
          </a:p>
          <a:p>
            <a:r>
              <a:rPr lang="en-US" dirty="0"/>
              <a:t>Community:</a:t>
            </a:r>
          </a:p>
          <a:p>
            <a:pPr lvl="1"/>
            <a:r>
              <a:rPr lang="en-US" dirty="0"/>
              <a:t>55% Lawrence, 15% North Andover, 19% Andover</a:t>
            </a:r>
          </a:p>
          <a:p>
            <a:r>
              <a:rPr lang="en-US" dirty="0"/>
              <a:t>Ownership:</a:t>
            </a:r>
          </a:p>
          <a:p>
            <a:pPr lvl="1"/>
            <a:r>
              <a:rPr lang="en-US" dirty="0"/>
              <a:t>109 – owner (including 95 landlords)</a:t>
            </a:r>
          </a:p>
          <a:p>
            <a:pPr lvl="1"/>
            <a:r>
              <a:rPr lang="en-US" dirty="0"/>
              <a:t>74 - renter</a:t>
            </a:r>
          </a:p>
        </p:txBody>
      </p:sp>
      <p:graphicFrame>
        <p:nvGraphicFramePr>
          <p:cNvPr id="7" name="Table 6">
            <a:extLst>
              <a:ext uri="{FF2B5EF4-FFF2-40B4-BE49-F238E27FC236}">
                <a16:creationId xmlns:a16="http://schemas.microsoft.com/office/drawing/2014/main" id="{A3727E18-72FE-4898-9B30-5149CFBA6EB8}"/>
              </a:ext>
            </a:extLst>
          </p:cNvPr>
          <p:cNvGraphicFramePr>
            <a:graphicFrameLocks noGrp="1"/>
          </p:cNvGraphicFramePr>
          <p:nvPr>
            <p:extLst>
              <p:ext uri="{D42A27DB-BD31-4B8C-83A1-F6EECF244321}">
                <p14:modId xmlns:p14="http://schemas.microsoft.com/office/powerpoint/2010/main" val="3430537614"/>
              </p:ext>
            </p:extLst>
          </p:nvPr>
        </p:nvGraphicFramePr>
        <p:xfrm>
          <a:off x="3423920" y="1950719"/>
          <a:ext cx="5518899" cy="1116567"/>
        </p:xfrm>
        <a:graphic>
          <a:graphicData uri="http://schemas.openxmlformats.org/drawingml/2006/table">
            <a:tbl>
              <a:tblPr>
                <a:tableStyleId>{5940675A-B579-460E-94D1-54222C63F5DA}</a:tableStyleId>
              </a:tblPr>
              <a:tblGrid>
                <a:gridCol w="2931916">
                  <a:extLst>
                    <a:ext uri="{9D8B030D-6E8A-4147-A177-3AD203B41FA5}">
                      <a16:colId xmlns:a16="http://schemas.microsoft.com/office/drawing/2014/main" val="854313909"/>
                    </a:ext>
                  </a:extLst>
                </a:gridCol>
                <a:gridCol w="2586983">
                  <a:extLst>
                    <a:ext uri="{9D8B030D-6E8A-4147-A177-3AD203B41FA5}">
                      <a16:colId xmlns:a16="http://schemas.microsoft.com/office/drawing/2014/main" val="60464252"/>
                    </a:ext>
                  </a:extLst>
                </a:gridCol>
              </a:tblGrid>
              <a:tr h="597131">
                <a:tc gridSpan="2">
                  <a:txBody>
                    <a:bodyPr/>
                    <a:lstStyle/>
                    <a:p>
                      <a:pPr algn="l"/>
                      <a:r>
                        <a:rPr lang="en-US" sz="1400" b="1" u="none" strike="noStrike" dirty="0">
                          <a:effectLst/>
                        </a:rPr>
                        <a:t>3f) Have you used Mass Save to improve your property’s energy efficiency?    </a:t>
                      </a:r>
                      <a:endParaRPr lang="en-US" sz="2400" b="1" dirty="0"/>
                    </a:p>
                  </a:txBody>
                  <a:tcPr marL="7144" marR="7144" marT="7144" marB="0" anchor="ctr">
                    <a:solidFill>
                      <a:schemeClr val="bg2">
                        <a:lumMod val="75000"/>
                      </a:schemeClr>
                    </a:solidFill>
                  </a:tcPr>
                </a:tc>
                <a:tc hMerge="1">
                  <a:txBody>
                    <a:bodyPr/>
                    <a:lstStyle/>
                    <a:p>
                      <a:endParaRPr lang="en-US" dirty="0"/>
                    </a:p>
                  </a:txBody>
                  <a:tcPr/>
                </a:tc>
                <a:extLst>
                  <a:ext uri="{0D108BD9-81ED-4DB2-BD59-A6C34878D82A}">
                    <a16:rowId xmlns:a16="http://schemas.microsoft.com/office/drawing/2014/main" val="2112175607"/>
                  </a:ext>
                </a:extLst>
              </a:tr>
              <a:tr h="259718">
                <a:tc>
                  <a:txBody>
                    <a:bodyPr/>
                    <a:lstStyle/>
                    <a:p>
                      <a:pPr algn="ctr" fontAlgn="b"/>
                      <a:r>
                        <a:rPr lang="en-US" sz="1400" u="none" strike="noStrike" dirty="0">
                          <a:effectLst/>
                        </a:rPr>
                        <a:t>Yes</a:t>
                      </a:r>
                      <a:endParaRPr lang="en-US" sz="1400" b="0" i="0" u="none" strike="noStrike" dirty="0">
                        <a:solidFill>
                          <a:srgbClr val="000000"/>
                        </a:solidFill>
                        <a:effectLst/>
                        <a:latin typeface="Calibri" panose="020F0502020204030204" pitchFamily="34" charset="0"/>
                      </a:endParaRPr>
                    </a:p>
                  </a:txBody>
                  <a:tcPr marL="7144" marR="7144" marT="7144" marB="34290" anchor="b"/>
                </a:tc>
                <a:tc>
                  <a:txBody>
                    <a:bodyPr/>
                    <a:lstStyle/>
                    <a:p>
                      <a:pPr algn="ctr" fontAlgn="b"/>
                      <a:r>
                        <a:rPr lang="en-US" sz="1400" u="none" strike="noStrike" dirty="0">
                          <a:effectLst/>
                        </a:rPr>
                        <a:t>No</a:t>
                      </a:r>
                      <a:endParaRPr lang="en-US" sz="1400" b="0" i="0" u="none" strike="noStrike" dirty="0">
                        <a:solidFill>
                          <a:srgbClr val="000000"/>
                        </a:solidFill>
                        <a:effectLst/>
                        <a:latin typeface="Calibri" panose="020F0502020204030204" pitchFamily="34" charset="0"/>
                      </a:endParaRPr>
                    </a:p>
                  </a:txBody>
                  <a:tcPr marL="7144" marR="7144" marT="7144" marB="34290" anchor="b"/>
                </a:tc>
                <a:extLst>
                  <a:ext uri="{0D108BD9-81ED-4DB2-BD59-A6C34878D82A}">
                    <a16:rowId xmlns:a16="http://schemas.microsoft.com/office/drawing/2014/main" val="1756166828"/>
                  </a:ext>
                </a:extLst>
              </a:tr>
              <a:tr h="259718">
                <a:tc>
                  <a:txBody>
                    <a:bodyPr/>
                    <a:lstStyle/>
                    <a:p>
                      <a:pPr algn="ctr" fontAlgn="b"/>
                      <a:r>
                        <a:rPr lang="en-US" sz="1400" u="none" strike="noStrike" dirty="0">
                          <a:effectLst/>
                        </a:rPr>
                        <a:t>67</a:t>
                      </a:r>
                      <a:endParaRPr lang="en-US" sz="1400" b="0" i="0" u="none" strike="noStrike" dirty="0">
                        <a:solidFill>
                          <a:srgbClr val="000000"/>
                        </a:solidFill>
                        <a:effectLst/>
                        <a:latin typeface="Calibri" panose="020F0502020204030204" pitchFamily="34" charset="0"/>
                      </a:endParaRPr>
                    </a:p>
                  </a:txBody>
                  <a:tcPr marL="7144" marR="7144" marT="7144" marB="34290" anchor="b"/>
                </a:tc>
                <a:tc>
                  <a:txBody>
                    <a:bodyPr/>
                    <a:lstStyle/>
                    <a:p>
                      <a:pPr algn="ctr" fontAlgn="b"/>
                      <a:r>
                        <a:rPr lang="en-US" sz="1400" b="0" i="0" u="none" strike="noStrike" dirty="0">
                          <a:solidFill>
                            <a:srgbClr val="000000"/>
                          </a:solidFill>
                          <a:effectLst/>
                          <a:latin typeface="Calibri" panose="020F0502020204030204" pitchFamily="34" charset="0"/>
                        </a:rPr>
                        <a:t>57</a:t>
                      </a:r>
                    </a:p>
                  </a:txBody>
                  <a:tcPr marL="7144" marR="7144" marT="7144" marB="34290" anchor="b"/>
                </a:tc>
                <a:extLst>
                  <a:ext uri="{0D108BD9-81ED-4DB2-BD59-A6C34878D82A}">
                    <a16:rowId xmlns:a16="http://schemas.microsoft.com/office/drawing/2014/main" val="3781107086"/>
                  </a:ext>
                </a:extLst>
              </a:tr>
            </a:tbl>
          </a:graphicData>
        </a:graphic>
      </p:graphicFrame>
      <p:graphicFrame>
        <p:nvGraphicFramePr>
          <p:cNvPr id="9" name="Content Placeholder 17">
            <a:extLst>
              <a:ext uri="{FF2B5EF4-FFF2-40B4-BE49-F238E27FC236}">
                <a16:creationId xmlns:a16="http://schemas.microsoft.com/office/drawing/2014/main" id="{833F7C52-EA54-4A95-BD4A-88C3566B07A9}"/>
              </a:ext>
            </a:extLst>
          </p:cNvPr>
          <p:cNvGraphicFramePr>
            <a:graphicFrameLocks/>
          </p:cNvGraphicFramePr>
          <p:nvPr>
            <p:extLst>
              <p:ext uri="{D42A27DB-BD31-4B8C-83A1-F6EECF244321}">
                <p14:modId xmlns:p14="http://schemas.microsoft.com/office/powerpoint/2010/main" val="2408319204"/>
              </p:ext>
            </p:extLst>
          </p:nvPr>
        </p:nvGraphicFramePr>
        <p:xfrm>
          <a:off x="3423920" y="3250167"/>
          <a:ext cx="5518899" cy="1892874"/>
        </p:xfrm>
        <a:graphic>
          <a:graphicData uri="http://schemas.openxmlformats.org/drawingml/2006/table">
            <a:tbl>
              <a:tblPr>
                <a:tableStyleId>{5940675A-B579-460E-94D1-54222C63F5DA}</a:tableStyleId>
              </a:tblPr>
              <a:tblGrid>
                <a:gridCol w="1041173">
                  <a:extLst>
                    <a:ext uri="{9D8B030D-6E8A-4147-A177-3AD203B41FA5}">
                      <a16:colId xmlns:a16="http://schemas.microsoft.com/office/drawing/2014/main" val="3907979138"/>
                    </a:ext>
                  </a:extLst>
                </a:gridCol>
                <a:gridCol w="918682">
                  <a:extLst>
                    <a:ext uri="{9D8B030D-6E8A-4147-A177-3AD203B41FA5}">
                      <a16:colId xmlns:a16="http://schemas.microsoft.com/office/drawing/2014/main" val="1115728873"/>
                    </a:ext>
                  </a:extLst>
                </a:gridCol>
                <a:gridCol w="1041173">
                  <a:extLst>
                    <a:ext uri="{9D8B030D-6E8A-4147-A177-3AD203B41FA5}">
                      <a16:colId xmlns:a16="http://schemas.microsoft.com/office/drawing/2014/main" val="699625355"/>
                    </a:ext>
                  </a:extLst>
                </a:gridCol>
                <a:gridCol w="1129639">
                  <a:extLst>
                    <a:ext uri="{9D8B030D-6E8A-4147-A177-3AD203B41FA5}">
                      <a16:colId xmlns:a16="http://schemas.microsoft.com/office/drawing/2014/main" val="192685597"/>
                    </a:ext>
                  </a:extLst>
                </a:gridCol>
                <a:gridCol w="1388232">
                  <a:extLst>
                    <a:ext uri="{9D8B030D-6E8A-4147-A177-3AD203B41FA5}">
                      <a16:colId xmlns:a16="http://schemas.microsoft.com/office/drawing/2014/main" val="3999922160"/>
                    </a:ext>
                  </a:extLst>
                </a:gridCol>
              </a:tblGrid>
              <a:tr h="546768">
                <a:tc gridSpan="5">
                  <a:txBody>
                    <a:bodyPr/>
                    <a:lstStyle/>
                    <a:p>
                      <a:pPr algn="l" fontAlgn="b"/>
                      <a:r>
                        <a:rPr lang="en-US" sz="1400" b="1" u="none" strike="noStrike" dirty="0">
                          <a:effectLst/>
                        </a:rPr>
                        <a:t>3g) If you answered no on the </a:t>
                      </a:r>
                      <a:r>
                        <a:rPr lang="en-US" sz="1600" b="1" u="none" strike="noStrike" dirty="0">
                          <a:effectLst/>
                        </a:rPr>
                        <a:t>previous</a:t>
                      </a:r>
                      <a:r>
                        <a:rPr lang="en-US" sz="1400" b="1" u="none" strike="noStrike" dirty="0">
                          <a:effectLst/>
                        </a:rPr>
                        <a:t> question, please answer why below: </a:t>
                      </a:r>
                      <a:endParaRPr lang="en-US" sz="1400" b="1" i="0" u="none" strike="noStrike" dirty="0">
                        <a:solidFill>
                          <a:srgbClr val="000000"/>
                        </a:solidFill>
                        <a:effectLst/>
                        <a:latin typeface="Calibri" panose="020F0502020204030204" pitchFamily="34" charset="0"/>
                      </a:endParaRPr>
                    </a:p>
                  </a:txBody>
                  <a:tcPr marL="7144" marR="7144" marT="7144"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0162001"/>
                  </a:ext>
                </a:extLst>
              </a:tr>
              <a:tr h="799338">
                <a:tc>
                  <a:txBody>
                    <a:bodyPr/>
                    <a:lstStyle/>
                    <a:p>
                      <a:pPr algn="ctr" fontAlgn="b"/>
                      <a:r>
                        <a:rPr lang="en-US" sz="1200" u="none" strike="noStrike" dirty="0">
                          <a:effectLst/>
                        </a:rPr>
                        <a:t>I am not aware of Mass Save.</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The process was difficult.</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b="0" i="0" kern="1200" dirty="0">
                          <a:solidFill>
                            <a:schemeClr val="tx1"/>
                          </a:solidFill>
                          <a:effectLst/>
                          <a:latin typeface="+mn-lt"/>
                          <a:ea typeface="+mn-ea"/>
                          <a:cs typeface="+mn-cs"/>
                        </a:rPr>
                        <a:t>The Mass Save incentive wasn’t high enough. </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b="0" i="0" kern="1200" dirty="0">
                          <a:solidFill>
                            <a:schemeClr val="tx1"/>
                          </a:solidFill>
                          <a:effectLst/>
                          <a:latin typeface="+mn-lt"/>
                          <a:ea typeface="+mn-ea"/>
                          <a:cs typeface="+mn-cs"/>
                        </a:rPr>
                        <a:t>Improvements would have benefited my tenants, not me. </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My property needed upgrades before EE improvements could be made.</a:t>
                      </a:r>
                      <a:endParaRPr lang="en-US" sz="12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4223964904"/>
                  </a:ext>
                </a:extLst>
              </a:tr>
              <a:tr h="546768">
                <a:tc>
                  <a:txBody>
                    <a:bodyPr/>
                    <a:lstStyle/>
                    <a:p>
                      <a:pPr algn="ctr" fontAlgn="b"/>
                      <a:r>
                        <a:rPr lang="en-US" sz="1200" u="none" strike="noStrike" dirty="0">
                          <a:effectLst/>
                        </a:rPr>
                        <a:t>19</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11</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3</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2</a:t>
                      </a:r>
                      <a:endParaRPr lang="en-US" sz="1200" b="0" i="0" u="none" strike="noStrike" dirty="0">
                        <a:solidFill>
                          <a:srgbClr val="000000"/>
                        </a:solidFill>
                        <a:effectLst/>
                        <a:latin typeface="Calibri" panose="020F0502020204030204" pitchFamily="34" charset="0"/>
                      </a:endParaRPr>
                    </a:p>
                  </a:txBody>
                  <a:tcPr marL="7144" marR="7144" marT="7144" marB="0" anchor="b"/>
                </a:tc>
                <a:tc>
                  <a:txBody>
                    <a:bodyPr/>
                    <a:lstStyle/>
                    <a:p>
                      <a:pPr algn="ctr" fontAlgn="b"/>
                      <a:r>
                        <a:rPr lang="en-US" sz="1200" u="none" strike="noStrike" dirty="0">
                          <a:effectLst/>
                        </a:rPr>
                        <a:t>19</a:t>
                      </a:r>
                      <a:endParaRPr lang="en-US" sz="12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3557796009"/>
                  </a:ext>
                </a:extLst>
              </a:tr>
            </a:tbl>
          </a:graphicData>
        </a:graphic>
      </p:graphicFrame>
      <p:graphicFrame>
        <p:nvGraphicFramePr>
          <p:cNvPr id="10" name="Table 9">
            <a:extLst>
              <a:ext uri="{FF2B5EF4-FFF2-40B4-BE49-F238E27FC236}">
                <a16:creationId xmlns:a16="http://schemas.microsoft.com/office/drawing/2014/main" id="{66519EDC-8C5E-44B1-802E-2F2084264B2B}"/>
              </a:ext>
            </a:extLst>
          </p:cNvPr>
          <p:cNvGraphicFramePr>
            <a:graphicFrameLocks noGrp="1"/>
          </p:cNvGraphicFramePr>
          <p:nvPr>
            <p:extLst>
              <p:ext uri="{D42A27DB-BD31-4B8C-83A1-F6EECF244321}">
                <p14:modId xmlns:p14="http://schemas.microsoft.com/office/powerpoint/2010/main" val="361348609"/>
              </p:ext>
            </p:extLst>
          </p:nvPr>
        </p:nvGraphicFramePr>
        <p:xfrm>
          <a:off x="772160" y="5286722"/>
          <a:ext cx="8170658" cy="1462987"/>
        </p:xfrm>
        <a:graphic>
          <a:graphicData uri="http://schemas.openxmlformats.org/drawingml/2006/table">
            <a:tbl>
              <a:tblPr>
                <a:tableStyleId>{5940675A-B579-460E-94D1-54222C63F5DA}</a:tableStyleId>
              </a:tblPr>
              <a:tblGrid>
                <a:gridCol w="1451929">
                  <a:extLst>
                    <a:ext uri="{9D8B030D-6E8A-4147-A177-3AD203B41FA5}">
                      <a16:colId xmlns:a16="http://schemas.microsoft.com/office/drawing/2014/main" val="1430961896"/>
                    </a:ext>
                  </a:extLst>
                </a:gridCol>
                <a:gridCol w="1281113">
                  <a:extLst>
                    <a:ext uri="{9D8B030D-6E8A-4147-A177-3AD203B41FA5}">
                      <a16:colId xmlns:a16="http://schemas.microsoft.com/office/drawing/2014/main" val="2162171993"/>
                    </a:ext>
                  </a:extLst>
                </a:gridCol>
                <a:gridCol w="968912">
                  <a:extLst>
                    <a:ext uri="{9D8B030D-6E8A-4147-A177-3AD203B41FA5}">
                      <a16:colId xmlns:a16="http://schemas.microsoft.com/office/drawing/2014/main" val="3290100760"/>
                    </a:ext>
                  </a:extLst>
                </a:gridCol>
                <a:gridCol w="1377750">
                  <a:extLst>
                    <a:ext uri="{9D8B030D-6E8A-4147-A177-3AD203B41FA5}">
                      <a16:colId xmlns:a16="http://schemas.microsoft.com/office/drawing/2014/main" val="2336402167"/>
                    </a:ext>
                  </a:extLst>
                </a:gridCol>
                <a:gridCol w="1461614">
                  <a:extLst>
                    <a:ext uri="{9D8B030D-6E8A-4147-A177-3AD203B41FA5}">
                      <a16:colId xmlns:a16="http://schemas.microsoft.com/office/drawing/2014/main" val="1828003309"/>
                    </a:ext>
                  </a:extLst>
                </a:gridCol>
                <a:gridCol w="1010135">
                  <a:extLst>
                    <a:ext uri="{9D8B030D-6E8A-4147-A177-3AD203B41FA5}">
                      <a16:colId xmlns:a16="http://schemas.microsoft.com/office/drawing/2014/main" val="3701817735"/>
                    </a:ext>
                  </a:extLst>
                </a:gridCol>
                <a:gridCol w="619205">
                  <a:extLst>
                    <a:ext uri="{9D8B030D-6E8A-4147-A177-3AD203B41FA5}">
                      <a16:colId xmlns:a16="http://schemas.microsoft.com/office/drawing/2014/main" val="2394610537"/>
                    </a:ext>
                  </a:extLst>
                </a:gridCol>
              </a:tblGrid>
              <a:tr h="415380">
                <a:tc gridSpan="7">
                  <a:txBody>
                    <a:bodyPr/>
                    <a:lstStyle/>
                    <a:p>
                      <a:pPr algn="l" fontAlgn="b"/>
                      <a:r>
                        <a:rPr lang="en-US" sz="1400" b="1" u="none" strike="noStrike" dirty="0">
                          <a:effectLst/>
                        </a:rPr>
                        <a:t>3h) If you answered that your property needed upgrades on the previous question, please check the type of upgrade(s) that was needed. </a:t>
                      </a:r>
                      <a:endParaRPr lang="en-US" sz="1400" b="1" i="0" u="none" strike="noStrike" dirty="0">
                        <a:solidFill>
                          <a:srgbClr val="000000"/>
                        </a:solidFill>
                        <a:effectLst/>
                        <a:latin typeface="Calibri" panose="020F0502020204030204" pitchFamily="34" charset="0"/>
                      </a:endParaRPr>
                    </a:p>
                  </a:txBody>
                  <a:tcPr marL="9160" marR="9160" marT="9160" marB="0" anchor="c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160" marR="9160" marT="9160" marB="0" anchor="b"/>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4031809466"/>
                  </a:ext>
                </a:extLst>
              </a:tr>
              <a:tr h="651315">
                <a:tc>
                  <a:txBody>
                    <a:bodyPr/>
                    <a:lstStyle/>
                    <a:p>
                      <a:pPr algn="ctr" fontAlgn="b"/>
                      <a:r>
                        <a:rPr lang="en-US" sz="1400" b="0" i="0" kern="1200" dirty="0">
                          <a:solidFill>
                            <a:schemeClr val="tx1"/>
                          </a:solidFill>
                          <a:effectLst/>
                          <a:latin typeface="+mn-lt"/>
                          <a:ea typeface="+mn-ea"/>
                          <a:cs typeface="+mn-cs"/>
                        </a:rPr>
                        <a:t>Testing/removal of knob and tube wiring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Asbestos removal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Vermiculite removal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Roof replacement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Electrical upgrade </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b="0" i="0" kern="1200" dirty="0">
                          <a:solidFill>
                            <a:schemeClr val="tx1"/>
                          </a:solidFill>
                          <a:effectLst/>
                          <a:latin typeface="+mn-lt"/>
                          <a:ea typeface="+mn-ea"/>
                          <a:cs typeface="+mn-cs"/>
                        </a:rPr>
                        <a:t>Building code compliance issues</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Other</a:t>
                      </a:r>
                      <a:endParaRPr lang="en-US" sz="14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3708957395"/>
                  </a:ext>
                </a:extLst>
              </a:tr>
              <a:tr h="375792">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9160" marR="9160" marT="9160" marB="0" anchor="b"/>
                </a:tc>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9160" marR="9160" marT="9160" marB="0" anchor="b"/>
                </a:tc>
                <a:extLst>
                  <a:ext uri="{0D108BD9-81ED-4DB2-BD59-A6C34878D82A}">
                    <a16:rowId xmlns:a16="http://schemas.microsoft.com/office/drawing/2014/main" val="673397432"/>
                  </a:ext>
                </a:extLst>
              </a:tr>
            </a:tbl>
          </a:graphicData>
        </a:graphic>
      </p:graphicFrame>
    </p:spTree>
    <p:extLst>
      <p:ext uri="{BB962C8B-B14F-4D97-AF65-F5344CB8AC3E}">
        <p14:creationId xmlns:p14="http://schemas.microsoft.com/office/powerpoint/2010/main" val="592637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4F8C8881-126C-8246-BF8F-2D27B602B09E}"/>
              </a:ext>
            </a:extLst>
          </p:cNvPr>
          <p:cNvSpPr>
            <a:spLocks noGrp="1"/>
          </p:cNvSpPr>
          <p:nvPr>
            <p:ph type="title"/>
          </p:nvPr>
        </p:nvSpPr>
        <p:spPr>
          <a:xfrm>
            <a:off x="469503" y="1339851"/>
            <a:ext cx="8408194" cy="558627"/>
          </a:xfrm>
        </p:spPr>
        <p:txBody>
          <a:bodyPr vert="horz" lIns="68580" tIns="34290" rIns="68580" bIns="34290" rtlCol="0" anchor="ctr">
            <a:normAutofit/>
          </a:bodyPr>
          <a:lstStyle/>
          <a:p>
            <a:pPr algn="ctr"/>
            <a:r>
              <a:rPr lang="en-US" sz="2100" b="1" dirty="0">
                <a:solidFill>
                  <a:schemeClr val="bg1"/>
                </a:solidFill>
              </a:rPr>
              <a:t>Program Goals Ranked for $21 million LMI Programs</a:t>
            </a:r>
          </a:p>
        </p:txBody>
      </p:sp>
      <p:pic>
        <p:nvPicPr>
          <p:cNvPr id="5" name="Picture 4">
            <a:extLst>
              <a:ext uri="{FF2B5EF4-FFF2-40B4-BE49-F238E27FC236}">
                <a16:creationId xmlns:a16="http://schemas.microsoft.com/office/drawing/2014/main" id="{3695F38E-729C-4B82-B619-5CD542517381}"/>
              </a:ext>
            </a:extLst>
          </p:cNvPr>
          <p:cNvPicPr>
            <a:picLocks noChangeAspect="1"/>
          </p:cNvPicPr>
          <p:nvPr/>
        </p:nvPicPr>
        <p:blipFill>
          <a:blip r:embed="rId2"/>
          <a:stretch>
            <a:fillRect/>
          </a:stretch>
        </p:blipFill>
        <p:spPr>
          <a:xfrm>
            <a:off x="5488" y="2016450"/>
            <a:ext cx="9138512" cy="4689149"/>
          </a:xfrm>
          <a:prstGeom prst="rect">
            <a:avLst/>
          </a:prstGeom>
        </p:spPr>
      </p:pic>
    </p:spTree>
    <p:extLst>
      <p:ext uri="{BB962C8B-B14F-4D97-AF65-F5344CB8AC3E}">
        <p14:creationId xmlns:p14="http://schemas.microsoft.com/office/powerpoint/2010/main" val="3830954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3" name="Rectangle 22">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3520911"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DF459EFB-1C25-D246-BB91-76788A96F9D9}"/>
              </a:ext>
            </a:extLst>
          </p:cNvPr>
          <p:cNvSpPr>
            <a:spLocks noGrp="1"/>
          </p:cNvSpPr>
          <p:nvPr>
            <p:ph type="title"/>
          </p:nvPr>
        </p:nvSpPr>
        <p:spPr>
          <a:xfrm>
            <a:off x="524792" y="2073800"/>
            <a:ext cx="2665670" cy="1997766"/>
          </a:xfrm>
        </p:spPr>
        <p:txBody>
          <a:bodyPr vert="horz" lIns="68580" tIns="34290" rIns="68580" bIns="34290" rtlCol="0" anchor="b">
            <a:normAutofit/>
          </a:bodyPr>
          <a:lstStyle/>
          <a:p>
            <a:r>
              <a:rPr lang="en-US" sz="2325" dirty="0">
                <a:solidFill>
                  <a:schemeClr val="bg1"/>
                </a:solidFill>
              </a:rPr>
              <a:t>Additional Program Goals Offered (open-ended question)</a:t>
            </a:r>
          </a:p>
        </p:txBody>
      </p:sp>
      <p:grpSp>
        <p:nvGrpSpPr>
          <p:cNvPr id="25" name="Group 24">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5467" y="1368471"/>
            <a:ext cx="846287" cy="635405"/>
            <a:chOff x="668003" y="1684057"/>
            <a:chExt cx="1128382" cy="847206"/>
          </a:xfrm>
        </p:grpSpPr>
        <p:sp>
          <p:nvSpPr>
            <p:cNvPr id="26"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sp>
          <p:nvSpPr>
            <p:cNvPr id="27"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68580" tIns="34290" rIns="68580" bIns="34290" numCol="1" anchor="t" anchorCtr="0" compatLnSpc="1">
              <a:prstTxWarp prst="textNoShape">
                <a:avLst/>
              </a:prstTxWarp>
            </a:bodyPr>
            <a:lstStyle/>
            <a:p>
              <a:pPr defTabSz="685800"/>
              <a:endParaRPr lang="en-US" sz="1350">
                <a:solidFill>
                  <a:prstClr val="black"/>
                </a:solidFill>
                <a:latin typeface="Calibri" panose="020F0502020204030204"/>
              </a:endParaRPr>
            </a:p>
          </p:txBody>
        </p:sp>
      </p:grpSp>
      <p:graphicFrame>
        <p:nvGraphicFramePr>
          <p:cNvPr id="11" name="Content Placeholder 10">
            <a:extLst>
              <a:ext uri="{FF2B5EF4-FFF2-40B4-BE49-F238E27FC236}">
                <a16:creationId xmlns:a16="http://schemas.microsoft.com/office/drawing/2014/main" id="{26F37E57-3F45-2744-920E-2DFDE7E078D0}"/>
              </a:ext>
            </a:extLst>
          </p:cNvPr>
          <p:cNvGraphicFramePr>
            <a:graphicFrameLocks noGrp="1"/>
          </p:cNvGraphicFramePr>
          <p:nvPr>
            <p:ph idx="1"/>
          </p:nvPr>
        </p:nvGraphicFramePr>
        <p:xfrm>
          <a:off x="4087816" y="1529333"/>
          <a:ext cx="4490797" cy="3359955"/>
        </p:xfrm>
        <a:graphic>
          <a:graphicData uri="http://schemas.openxmlformats.org/drawingml/2006/table">
            <a:tbl>
              <a:tblPr firstRow="1" bandRow="1">
                <a:tableStyleId>{8EC20E35-A176-4012-BC5E-935CFFF8708E}</a:tableStyleId>
              </a:tblPr>
              <a:tblGrid>
                <a:gridCol w="3426917">
                  <a:extLst>
                    <a:ext uri="{9D8B030D-6E8A-4147-A177-3AD203B41FA5}">
                      <a16:colId xmlns:a16="http://schemas.microsoft.com/office/drawing/2014/main" val="1725176362"/>
                    </a:ext>
                  </a:extLst>
                </a:gridCol>
                <a:gridCol w="1063880">
                  <a:extLst>
                    <a:ext uri="{9D8B030D-6E8A-4147-A177-3AD203B41FA5}">
                      <a16:colId xmlns:a16="http://schemas.microsoft.com/office/drawing/2014/main" val="1601104931"/>
                    </a:ext>
                  </a:extLst>
                </a:gridCol>
              </a:tblGrid>
              <a:tr h="223997">
                <a:tc>
                  <a:txBody>
                    <a:bodyPr/>
                    <a:lstStyle/>
                    <a:p>
                      <a:pPr algn="l" fontAlgn="b">
                        <a:spcBef>
                          <a:spcPts val="0"/>
                        </a:spcBef>
                        <a:spcAft>
                          <a:spcPts val="0"/>
                        </a:spcAft>
                      </a:pPr>
                      <a:r>
                        <a:rPr lang="en-US" sz="1300" b="1" u="none" strike="noStrike">
                          <a:solidFill>
                            <a:srgbClr val="000000"/>
                          </a:solidFill>
                          <a:effectLst/>
                        </a:rPr>
                        <a:t>Program Goal</a:t>
                      </a:r>
                      <a:endParaRPr lang="en-US" sz="2300" b="0" i="0" u="none" strike="noStrike">
                        <a:effectLst/>
                        <a:latin typeface="Arial" panose="020B0604020202020204" pitchFamily="34" charset="0"/>
                      </a:endParaRPr>
                    </a:p>
                  </a:txBody>
                  <a:tcPr marL="9027" marR="9027" marT="9027" marB="0" anchor="b"/>
                </a:tc>
                <a:tc>
                  <a:txBody>
                    <a:bodyPr/>
                    <a:lstStyle/>
                    <a:p>
                      <a:pPr algn="l" fontAlgn="b">
                        <a:spcBef>
                          <a:spcPts val="0"/>
                        </a:spcBef>
                        <a:spcAft>
                          <a:spcPts val="0"/>
                        </a:spcAft>
                      </a:pPr>
                      <a:r>
                        <a:rPr lang="en-US" sz="1300" b="1" u="none" strike="noStrike">
                          <a:solidFill>
                            <a:srgbClr val="000000"/>
                          </a:solidFill>
                          <a:effectLst/>
                        </a:rPr>
                        <a:t>Votes</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24294455"/>
                  </a:ext>
                </a:extLst>
              </a:tr>
              <a:tr h="223997">
                <a:tc>
                  <a:txBody>
                    <a:bodyPr/>
                    <a:lstStyle/>
                    <a:p>
                      <a:pPr algn="l" fontAlgn="b">
                        <a:spcBef>
                          <a:spcPts val="0"/>
                        </a:spcBef>
                        <a:spcAft>
                          <a:spcPts val="0"/>
                        </a:spcAft>
                      </a:pPr>
                      <a:r>
                        <a:rPr lang="en-US" sz="1300" b="0" u="none" strike="noStrike">
                          <a:solidFill>
                            <a:srgbClr val="000000"/>
                          </a:solidFill>
                          <a:effectLst/>
                        </a:rPr>
                        <a:t>Solar</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12</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912156549"/>
                  </a:ext>
                </a:extLst>
              </a:tr>
              <a:tr h="223997">
                <a:tc>
                  <a:txBody>
                    <a:bodyPr/>
                    <a:lstStyle/>
                    <a:p>
                      <a:pPr algn="l" fontAlgn="b">
                        <a:spcBef>
                          <a:spcPts val="0"/>
                        </a:spcBef>
                        <a:spcAft>
                          <a:spcPts val="0"/>
                        </a:spcAft>
                      </a:pPr>
                      <a:r>
                        <a:rPr lang="en-US" sz="1300" b="0" u="none" strike="noStrike">
                          <a:solidFill>
                            <a:srgbClr val="000000"/>
                          </a:solidFill>
                          <a:effectLst/>
                        </a:rPr>
                        <a:t>Education and awareness campaign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4</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716336912"/>
                  </a:ext>
                </a:extLst>
              </a:tr>
              <a:tr h="223997">
                <a:tc>
                  <a:txBody>
                    <a:bodyPr/>
                    <a:lstStyle/>
                    <a:p>
                      <a:pPr algn="l" fontAlgn="b">
                        <a:spcBef>
                          <a:spcPts val="0"/>
                        </a:spcBef>
                        <a:spcAft>
                          <a:spcPts val="0"/>
                        </a:spcAft>
                      </a:pPr>
                      <a:r>
                        <a:rPr lang="en-US" sz="1300" b="0" u="none" strike="noStrike">
                          <a:solidFill>
                            <a:srgbClr val="000000"/>
                          </a:solidFill>
                          <a:effectLst/>
                        </a:rPr>
                        <a:t>Restrict funds to those affected</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4</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413799262"/>
                  </a:ext>
                </a:extLst>
              </a:tr>
              <a:tr h="223997">
                <a:tc>
                  <a:txBody>
                    <a:bodyPr/>
                    <a:lstStyle/>
                    <a:p>
                      <a:pPr algn="l" fontAlgn="b">
                        <a:spcBef>
                          <a:spcPts val="0"/>
                        </a:spcBef>
                        <a:spcAft>
                          <a:spcPts val="0"/>
                        </a:spcAft>
                      </a:pPr>
                      <a:r>
                        <a:rPr lang="en-US" sz="1300" b="0" u="none" strike="noStrike">
                          <a:solidFill>
                            <a:srgbClr val="000000"/>
                          </a:solidFill>
                          <a:effectLst/>
                        </a:rPr>
                        <a:t>Repair street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3</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991583195"/>
                  </a:ext>
                </a:extLst>
              </a:tr>
              <a:tr h="223997">
                <a:tc>
                  <a:txBody>
                    <a:bodyPr/>
                    <a:lstStyle/>
                    <a:p>
                      <a:pPr algn="l" fontAlgn="b">
                        <a:spcBef>
                          <a:spcPts val="0"/>
                        </a:spcBef>
                        <a:spcAft>
                          <a:spcPts val="0"/>
                        </a:spcAft>
                      </a:pPr>
                      <a:r>
                        <a:rPr lang="en-US" sz="1300" b="0" u="none" strike="noStrike">
                          <a:solidFill>
                            <a:srgbClr val="000000"/>
                          </a:solidFill>
                          <a:effectLst/>
                        </a:rPr>
                        <a:t>Victim compensation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3</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812108650"/>
                  </a:ext>
                </a:extLst>
              </a:tr>
              <a:tr h="223997">
                <a:tc>
                  <a:txBody>
                    <a:bodyPr/>
                    <a:lstStyle/>
                    <a:p>
                      <a:pPr algn="l" fontAlgn="b">
                        <a:spcBef>
                          <a:spcPts val="0"/>
                        </a:spcBef>
                        <a:spcAft>
                          <a:spcPts val="0"/>
                        </a:spcAft>
                      </a:pPr>
                      <a:r>
                        <a:rPr lang="en-US" sz="1300" b="0" u="none" strike="noStrike">
                          <a:solidFill>
                            <a:srgbClr val="000000"/>
                          </a:solidFill>
                          <a:effectLst/>
                        </a:rPr>
                        <a:t>Door and window replacement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2</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606526204"/>
                  </a:ext>
                </a:extLst>
              </a:tr>
              <a:tr h="223997">
                <a:tc>
                  <a:txBody>
                    <a:bodyPr/>
                    <a:lstStyle/>
                    <a:p>
                      <a:pPr algn="l" fontAlgn="b">
                        <a:spcBef>
                          <a:spcPts val="0"/>
                        </a:spcBef>
                        <a:spcAft>
                          <a:spcPts val="0"/>
                        </a:spcAft>
                      </a:pPr>
                      <a:r>
                        <a:rPr lang="en-US" sz="1300" b="0" u="none" strike="noStrike">
                          <a:solidFill>
                            <a:srgbClr val="000000"/>
                          </a:solidFill>
                          <a:effectLst/>
                        </a:rPr>
                        <a:t>Generator/resiliency </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826798556"/>
                  </a:ext>
                </a:extLst>
              </a:tr>
              <a:tr h="223997">
                <a:tc>
                  <a:txBody>
                    <a:bodyPr/>
                    <a:lstStyle/>
                    <a:p>
                      <a:pPr algn="l" fontAlgn="b">
                        <a:spcBef>
                          <a:spcPts val="0"/>
                        </a:spcBef>
                        <a:spcAft>
                          <a:spcPts val="0"/>
                        </a:spcAft>
                      </a:pPr>
                      <a:r>
                        <a:rPr lang="en-US" sz="1300" b="0" u="none" strike="noStrike">
                          <a:solidFill>
                            <a:srgbClr val="000000"/>
                          </a:solidFill>
                          <a:effectLst/>
                        </a:rPr>
                        <a:t>Income qualification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1374781063"/>
                  </a:ext>
                </a:extLst>
              </a:tr>
              <a:tr h="223997">
                <a:tc>
                  <a:txBody>
                    <a:bodyPr/>
                    <a:lstStyle/>
                    <a:p>
                      <a:pPr algn="l" fontAlgn="b">
                        <a:spcBef>
                          <a:spcPts val="0"/>
                        </a:spcBef>
                        <a:spcAft>
                          <a:spcPts val="0"/>
                        </a:spcAft>
                      </a:pPr>
                      <a:r>
                        <a:rPr lang="en-US" sz="1300" b="0" u="none" strike="noStrike">
                          <a:solidFill>
                            <a:srgbClr val="000000"/>
                          </a:solidFill>
                          <a:effectLst/>
                        </a:rPr>
                        <a:t>No income qualification</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4254253360"/>
                  </a:ext>
                </a:extLst>
              </a:tr>
              <a:tr h="223997">
                <a:tc>
                  <a:txBody>
                    <a:bodyPr/>
                    <a:lstStyle/>
                    <a:p>
                      <a:pPr algn="l" fontAlgn="b">
                        <a:spcBef>
                          <a:spcPts val="0"/>
                        </a:spcBef>
                        <a:spcAft>
                          <a:spcPts val="0"/>
                        </a:spcAft>
                      </a:pPr>
                      <a:r>
                        <a:rPr lang="en-US" sz="1300" b="0" u="none" strike="noStrike">
                          <a:solidFill>
                            <a:srgbClr val="000000"/>
                          </a:solidFill>
                          <a:effectLst/>
                        </a:rPr>
                        <a:t>Open eligibility</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3792767900"/>
                  </a:ext>
                </a:extLst>
              </a:tr>
              <a:tr h="223997">
                <a:tc>
                  <a:txBody>
                    <a:bodyPr/>
                    <a:lstStyle/>
                    <a:p>
                      <a:pPr algn="l" fontAlgn="b">
                        <a:spcBef>
                          <a:spcPts val="0"/>
                        </a:spcBef>
                        <a:spcAft>
                          <a:spcPts val="0"/>
                        </a:spcAft>
                      </a:pPr>
                      <a:r>
                        <a:rPr lang="en-US" sz="1300" b="0" u="none" strike="noStrike">
                          <a:solidFill>
                            <a:srgbClr val="000000"/>
                          </a:solidFill>
                          <a:effectLst/>
                        </a:rPr>
                        <a:t>Eliminate utility debt</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931765502"/>
                  </a:ext>
                </a:extLst>
              </a:tr>
              <a:tr h="223997">
                <a:tc>
                  <a:txBody>
                    <a:bodyPr/>
                    <a:lstStyle/>
                    <a:p>
                      <a:pPr algn="l" fontAlgn="b">
                        <a:spcBef>
                          <a:spcPts val="0"/>
                        </a:spcBef>
                        <a:spcAft>
                          <a:spcPts val="0"/>
                        </a:spcAft>
                      </a:pPr>
                      <a:r>
                        <a:rPr lang="en-US" sz="1300" b="0" u="none" strike="noStrike">
                          <a:solidFill>
                            <a:srgbClr val="000000"/>
                          </a:solidFill>
                          <a:effectLst/>
                        </a:rPr>
                        <a:t>Climate needs</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536961884"/>
                  </a:ext>
                </a:extLst>
              </a:tr>
              <a:tr h="223997">
                <a:tc>
                  <a:txBody>
                    <a:bodyPr/>
                    <a:lstStyle/>
                    <a:p>
                      <a:pPr algn="l" fontAlgn="b">
                        <a:spcBef>
                          <a:spcPts val="0"/>
                        </a:spcBef>
                        <a:spcAft>
                          <a:spcPts val="0"/>
                        </a:spcAft>
                      </a:pPr>
                      <a:r>
                        <a:rPr lang="en-US" sz="1300" b="0" u="none" strike="noStrike">
                          <a:solidFill>
                            <a:srgbClr val="000000"/>
                          </a:solidFill>
                          <a:effectLst/>
                        </a:rPr>
                        <a:t>Workforce training</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4280827448"/>
                  </a:ext>
                </a:extLst>
              </a:tr>
              <a:tr h="223997">
                <a:tc>
                  <a:txBody>
                    <a:bodyPr/>
                    <a:lstStyle/>
                    <a:p>
                      <a:pPr algn="l" fontAlgn="b">
                        <a:spcBef>
                          <a:spcPts val="0"/>
                        </a:spcBef>
                        <a:spcAft>
                          <a:spcPts val="0"/>
                        </a:spcAft>
                      </a:pPr>
                      <a:r>
                        <a:rPr lang="en-US" sz="1300" b="0" u="none" strike="noStrike">
                          <a:solidFill>
                            <a:srgbClr val="000000"/>
                          </a:solidFill>
                          <a:effectLst/>
                        </a:rPr>
                        <a:t>Home repairs</a:t>
                      </a:r>
                      <a:endParaRPr lang="en-US" sz="2300" b="0" i="0" u="none" strike="noStrike">
                        <a:effectLst/>
                        <a:latin typeface="Arial" panose="020B0604020202020204" pitchFamily="34" charset="0"/>
                      </a:endParaRPr>
                    </a:p>
                  </a:txBody>
                  <a:tcPr marL="9027" marR="9027" marT="9027" marB="0" anchor="b"/>
                </a:tc>
                <a:tc>
                  <a:txBody>
                    <a:bodyPr/>
                    <a:lstStyle/>
                    <a:p>
                      <a:pPr algn="r" fontAlgn="b">
                        <a:spcBef>
                          <a:spcPts val="0"/>
                        </a:spcBef>
                        <a:spcAft>
                          <a:spcPts val="0"/>
                        </a:spcAft>
                      </a:pPr>
                      <a:r>
                        <a:rPr lang="en-US" sz="1300" b="0" u="none" strike="noStrike">
                          <a:solidFill>
                            <a:srgbClr val="000000"/>
                          </a:solidFill>
                          <a:effectLst/>
                        </a:rPr>
                        <a:t>1</a:t>
                      </a:r>
                      <a:endParaRPr lang="en-US" sz="2300" b="0" i="0" u="none" strike="noStrike">
                        <a:effectLst/>
                        <a:latin typeface="Arial" panose="020B0604020202020204" pitchFamily="34" charset="0"/>
                      </a:endParaRPr>
                    </a:p>
                  </a:txBody>
                  <a:tcPr marL="9027" marR="9027" marT="9027" marB="0" anchor="b"/>
                </a:tc>
                <a:extLst>
                  <a:ext uri="{0D108BD9-81ED-4DB2-BD59-A6C34878D82A}">
                    <a16:rowId xmlns:a16="http://schemas.microsoft.com/office/drawing/2014/main" val="2270665194"/>
                  </a:ext>
                </a:extLst>
              </a:tr>
            </a:tbl>
          </a:graphicData>
        </a:graphic>
      </p:graphicFrame>
    </p:spTree>
    <p:extLst>
      <p:ext uri="{BB962C8B-B14F-4D97-AF65-F5344CB8AC3E}">
        <p14:creationId xmlns:p14="http://schemas.microsoft.com/office/powerpoint/2010/main" val="245232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A9096F65-8FE7-064A-A791-A32BC642D4C9}"/>
              </a:ext>
            </a:extLst>
          </p:cNvPr>
          <p:cNvSpPr>
            <a:spLocks noGrp="1"/>
          </p:cNvSpPr>
          <p:nvPr>
            <p:ph type="title"/>
          </p:nvPr>
        </p:nvSpPr>
        <p:spPr>
          <a:xfrm>
            <a:off x="417399" y="1339850"/>
            <a:ext cx="8408194" cy="558627"/>
          </a:xfrm>
        </p:spPr>
        <p:txBody>
          <a:bodyPr vert="horz" lIns="68580" tIns="34290" rIns="68580" bIns="34290" rtlCol="0" anchor="ctr">
            <a:normAutofit/>
          </a:bodyPr>
          <a:lstStyle/>
          <a:p>
            <a:pPr algn="ctr"/>
            <a:r>
              <a:rPr lang="en-US" sz="1875" dirty="0">
                <a:solidFill>
                  <a:schemeClr val="bg1"/>
                </a:solidFill>
              </a:rPr>
              <a:t>Program Outreach and Support</a:t>
            </a:r>
          </a:p>
        </p:txBody>
      </p:sp>
      <p:pic>
        <p:nvPicPr>
          <p:cNvPr id="6" name="Picture 5">
            <a:extLst>
              <a:ext uri="{FF2B5EF4-FFF2-40B4-BE49-F238E27FC236}">
                <a16:creationId xmlns:a16="http://schemas.microsoft.com/office/drawing/2014/main" id="{B522E370-8DE4-4215-85F1-2B2AC99A6B7A}"/>
              </a:ext>
            </a:extLst>
          </p:cNvPr>
          <p:cNvPicPr>
            <a:picLocks noChangeAspect="1"/>
          </p:cNvPicPr>
          <p:nvPr/>
        </p:nvPicPr>
        <p:blipFill>
          <a:blip r:embed="rId2"/>
          <a:stretch>
            <a:fillRect/>
          </a:stretch>
        </p:blipFill>
        <p:spPr>
          <a:xfrm>
            <a:off x="711200" y="2021610"/>
            <a:ext cx="7975600" cy="4711109"/>
          </a:xfrm>
          <a:prstGeom prst="rect">
            <a:avLst/>
          </a:prstGeom>
        </p:spPr>
      </p:pic>
    </p:spTree>
    <p:extLst>
      <p:ext uri="{BB962C8B-B14F-4D97-AF65-F5344CB8AC3E}">
        <p14:creationId xmlns:p14="http://schemas.microsoft.com/office/powerpoint/2010/main" val="61238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46065"/>
            <a:ext cx="9144000" cy="5524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2E9BD9FD-8860-094C-886E-D0CF9AF8384E}"/>
              </a:ext>
            </a:extLst>
          </p:cNvPr>
          <p:cNvSpPr>
            <a:spLocks noGrp="1"/>
          </p:cNvSpPr>
          <p:nvPr>
            <p:ph type="title"/>
          </p:nvPr>
        </p:nvSpPr>
        <p:spPr>
          <a:xfrm>
            <a:off x="367903" y="1350009"/>
            <a:ext cx="8408194" cy="558627"/>
          </a:xfrm>
        </p:spPr>
        <p:txBody>
          <a:bodyPr vert="horz" lIns="68580" tIns="34290" rIns="68580" bIns="34290" rtlCol="0" anchor="ctr">
            <a:normAutofit/>
          </a:bodyPr>
          <a:lstStyle/>
          <a:p>
            <a:pPr algn="ctr"/>
            <a:r>
              <a:rPr lang="en-US" sz="2400" dirty="0">
                <a:solidFill>
                  <a:schemeClr val="bg1"/>
                </a:solidFill>
              </a:rPr>
              <a:t>Ranking Outreach Methods</a:t>
            </a:r>
          </a:p>
        </p:txBody>
      </p:sp>
      <p:pic>
        <p:nvPicPr>
          <p:cNvPr id="5" name="Picture 4">
            <a:extLst>
              <a:ext uri="{FF2B5EF4-FFF2-40B4-BE49-F238E27FC236}">
                <a16:creationId xmlns:a16="http://schemas.microsoft.com/office/drawing/2014/main" id="{20B7CE10-8D88-4AED-B19D-087B5A0953EF}"/>
              </a:ext>
            </a:extLst>
          </p:cNvPr>
          <p:cNvPicPr>
            <a:picLocks noChangeAspect="1"/>
          </p:cNvPicPr>
          <p:nvPr/>
        </p:nvPicPr>
        <p:blipFill>
          <a:blip r:embed="rId2"/>
          <a:stretch>
            <a:fillRect/>
          </a:stretch>
        </p:blipFill>
        <p:spPr>
          <a:xfrm>
            <a:off x="825466" y="1908636"/>
            <a:ext cx="7325077" cy="4847763"/>
          </a:xfrm>
          <a:prstGeom prst="rect">
            <a:avLst/>
          </a:prstGeom>
        </p:spPr>
      </p:pic>
    </p:spTree>
    <p:extLst>
      <p:ext uri="{BB962C8B-B14F-4D97-AF65-F5344CB8AC3E}">
        <p14:creationId xmlns:p14="http://schemas.microsoft.com/office/powerpoint/2010/main" val="3089677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6">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85725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26" name="Rectangle 18">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3531870" cy="51435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27" name="Freeform: Shape 20">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57250"/>
            <a:ext cx="2463248" cy="51435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defRPr/>
            </a:pPr>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2EE71528-FF64-F745-ACEB-BED04A45C916}"/>
              </a:ext>
            </a:extLst>
          </p:cNvPr>
          <p:cNvSpPr>
            <a:spLocks noGrp="1"/>
          </p:cNvSpPr>
          <p:nvPr>
            <p:ph type="title"/>
          </p:nvPr>
        </p:nvSpPr>
        <p:spPr>
          <a:xfrm>
            <a:off x="603504" y="1337310"/>
            <a:ext cx="2809706" cy="4118610"/>
          </a:xfrm>
        </p:spPr>
        <p:txBody>
          <a:bodyPr>
            <a:normAutofit/>
          </a:bodyPr>
          <a:lstStyle/>
          <a:p>
            <a:r>
              <a:rPr lang="en-US" sz="2775" b="1" dirty="0">
                <a:solidFill>
                  <a:schemeClr val="bg1"/>
                </a:solidFill>
              </a:rPr>
              <a:t>Recommendations for Local Contractors</a:t>
            </a:r>
          </a:p>
        </p:txBody>
      </p:sp>
      <p:sp>
        <p:nvSpPr>
          <p:cNvPr id="9" name="Content Placeholder 2">
            <a:extLst>
              <a:ext uri="{FF2B5EF4-FFF2-40B4-BE49-F238E27FC236}">
                <a16:creationId xmlns:a16="http://schemas.microsoft.com/office/drawing/2014/main" id="{4B255A28-2185-4722-8743-D532A65E6066}"/>
              </a:ext>
            </a:extLst>
          </p:cNvPr>
          <p:cNvSpPr txBox="1">
            <a:spLocks/>
          </p:cNvSpPr>
          <p:nvPr/>
        </p:nvSpPr>
        <p:spPr>
          <a:xfrm>
            <a:off x="3921760" y="955040"/>
            <a:ext cx="4615519" cy="4927599"/>
          </a:xfrm>
          <a:prstGeom prst="rect">
            <a:avLst/>
          </a:prstGeom>
        </p:spPr>
        <p:txBody>
          <a:bodyPr vert="horz" lIns="91440" tIns="45720" rIns="91440" bIns="45720" numCol="2"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275"/>
              <a:t>Juba North Andover</a:t>
            </a:r>
          </a:p>
          <a:p>
            <a:r>
              <a:rPr lang="en-US" sz="1275"/>
              <a:t>Richard Bowman. Plumber</a:t>
            </a:r>
          </a:p>
          <a:p>
            <a:r>
              <a:rPr lang="en-US" sz="1275"/>
              <a:t>Angel Martinez -Electrical Services</a:t>
            </a:r>
          </a:p>
          <a:p>
            <a:r>
              <a:rPr lang="en-US" sz="1275"/>
              <a:t>MDJ Incorporated</a:t>
            </a:r>
          </a:p>
          <a:p>
            <a:r>
              <a:rPr lang="en-US" sz="1275"/>
              <a:t>Bradford Plumbing </a:t>
            </a:r>
          </a:p>
          <a:p>
            <a:r>
              <a:rPr lang="en-US" sz="1275"/>
              <a:t>Greater Lawrence Technical School </a:t>
            </a:r>
          </a:p>
          <a:p>
            <a:r>
              <a:rPr lang="en-US" sz="1275"/>
              <a:t>Maclellan</a:t>
            </a:r>
          </a:p>
          <a:p>
            <a:r>
              <a:rPr lang="en-US" sz="1275"/>
              <a:t>Bill Brogan  plumber. Andover MA</a:t>
            </a:r>
          </a:p>
          <a:p>
            <a:r>
              <a:rPr lang="en-US" sz="1275"/>
              <a:t>Tortora Electric</a:t>
            </a:r>
          </a:p>
          <a:p>
            <a:r>
              <a:rPr lang="en-US" sz="1275"/>
              <a:t>Alcantara Contractor Inc.</a:t>
            </a:r>
          </a:p>
          <a:p>
            <a:r>
              <a:rPr lang="en-US" sz="1275"/>
              <a:t>Plumber Paul Michel in Haverhill</a:t>
            </a:r>
          </a:p>
          <a:p>
            <a:r>
              <a:rPr lang="en-US" sz="1275"/>
              <a:t>Sleeping Dog Properties (General Contractor), Andover</a:t>
            </a:r>
          </a:p>
          <a:p>
            <a:r>
              <a:rPr lang="en-US" sz="1275"/>
              <a:t>Rivers Plumbing Andover</a:t>
            </a:r>
          </a:p>
          <a:p>
            <a:r>
              <a:rPr lang="en-US" sz="1275"/>
              <a:t>Drinkwater Electric Lawrence</a:t>
            </a:r>
          </a:p>
          <a:p>
            <a:r>
              <a:rPr lang="en-US" sz="1275"/>
              <a:t>Work with local inspectional Services to provide contractors list</a:t>
            </a:r>
          </a:p>
          <a:p>
            <a:r>
              <a:rPr lang="en-US" sz="1275"/>
              <a:t>Edwin Perez electricians </a:t>
            </a:r>
          </a:p>
          <a:p>
            <a:r>
              <a:rPr lang="en-US" sz="1275"/>
              <a:t>A&amp;D construction </a:t>
            </a:r>
          </a:p>
          <a:p>
            <a:r>
              <a:rPr lang="en-US" sz="1275"/>
              <a:t>3rd generation plumbing</a:t>
            </a:r>
          </a:p>
          <a:p>
            <a:r>
              <a:rPr lang="en-US" sz="1275"/>
              <a:t>R. W. White Contracting.</a:t>
            </a:r>
          </a:p>
          <a:p>
            <a:r>
              <a:rPr lang="en-US" sz="1275"/>
              <a:t>Service Dept South</a:t>
            </a:r>
          </a:p>
          <a:p>
            <a:r>
              <a:rPr lang="en-US" sz="1275"/>
              <a:t>Prestige Heating And Cooling</a:t>
            </a:r>
          </a:p>
          <a:p>
            <a:r>
              <a:rPr lang="en-US" sz="1275"/>
              <a:t>Greater Lawrence Voc-Tec</a:t>
            </a:r>
          </a:p>
        </p:txBody>
      </p:sp>
    </p:spTree>
    <p:extLst>
      <p:ext uri="{BB962C8B-B14F-4D97-AF65-F5344CB8AC3E}">
        <p14:creationId xmlns:p14="http://schemas.microsoft.com/office/powerpoint/2010/main" val="548874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857250"/>
            <a:ext cx="9142856"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19" name="Freeform: Shape 18">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857250"/>
            <a:ext cx="4767262" cy="51435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1" name="Freeform: Shape 20">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857250"/>
            <a:ext cx="4484693" cy="51435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5AB4CD93-C32C-184D-9EA9-2851216E7BD6}"/>
              </a:ext>
            </a:extLst>
          </p:cNvPr>
          <p:cNvSpPr>
            <a:spLocks noGrp="1"/>
          </p:cNvSpPr>
          <p:nvPr>
            <p:ph type="title"/>
          </p:nvPr>
        </p:nvSpPr>
        <p:spPr>
          <a:xfrm>
            <a:off x="467360" y="1385316"/>
            <a:ext cx="2808755" cy="2871724"/>
          </a:xfrm>
        </p:spPr>
        <p:txBody>
          <a:bodyPr>
            <a:normAutofit/>
          </a:bodyPr>
          <a:lstStyle/>
          <a:p>
            <a:r>
              <a:rPr lang="en-US" sz="2100" b="1" dirty="0">
                <a:solidFill>
                  <a:schemeClr val="bg1"/>
                </a:solidFill>
              </a:rPr>
              <a:t>Recommendations for local community partners and organizations</a:t>
            </a:r>
          </a:p>
        </p:txBody>
      </p:sp>
      <p:sp>
        <p:nvSpPr>
          <p:cNvPr id="9" name="Content Placeholder 2">
            <a:extLst>
              <a:ext uri="{FF2B5EF4-FFF2-40B4-BE49-F238E27FC236}">
                <a16:creationId xmlns:a16="http://schemas.microsoft.com/office/drawing/2014/main" id="{624C88C8-2FE3-438F-A33C-A7A4F522C383}"/>
              </a:ext>
            </a:extLst>
          </p:cNvPr>
          <p:cNvSpPr txBox="1">
            <a:spLocks/>
          </p:cNvSpPr>
          <p:nvPr/>
        </p:nvSpPr>
        <p:spPr>
          <a:xfrm>
            <a:off x="4737862" y="1066800"/>
            <a:ext cx="4091178" cy="4933950"/>
          </a:xfrm>
          <a:prstGeom prst="rect">
            <a:avLst/>
          </a:prstGeom>
        </p:spPr>
        <p:txBody>
          <a:bodyPr vert="horz" lIns="91440" tIns="45720" rIns="91440" bIns="45720" numCol="3" rtlCol="0" anchor="ct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275" dirty="0"/>
              <a:t>Bread and Roses </a:t>
            </a:r>
          </a:p>
          <a:p>
            <a:r>
              <a:rPr lang="en-US" sz="1275" dirty="0"/>
              <a:t>YWCA </a:t>
            </a:r>
          </a:p>
          <a:p>
            <a:r>
              <a:rPr lang="en-US" sz="1275" dirty="0"/>
              <a:t>Girl and Boys Club</a:t>
            </a:r>
          </a:p>
          <a:p>
            <a:r>
              <a:rPr lang="en-US" sz="1275" dirty="0"/>
              <a:t>Rotary Club</a:t>
            </a:r>
          </a:p>
          <a:p>
            <a:r>
              <a:rPr lang="en-US" sz="1275" dirty="0"/>
              <a:t>Chamber of Commerce </a:t>
            </a:r>
          </a:p>
          <a:p>
            <a:r>
              <a:rPr lang="en-US" sz="1275" dirty="0"/>
              <a:t>Real Estate Companies </a:t>
            </a:r>
          </a:p>
          <a:p>
            <a:r>
              <a:rPr lang="en-US" sz="1275" dirty="0"/>
              <a:t>Community Action</a:t>
            </a:r>
          </a:p>
          <a:p>
            <a:r>
              <a:rPr lang="en-US" sz="1275" dirty="0"/>
              <a:t>Elder Services</a:t>
            </a:r>
          </a:p>
          <a:p>
            <a:r>
              <a:rPr lang="en-US" sz="1275" dirty="0"/>
              <a:t>Greater Lawrence Technical School</a:t>
            </a:r>
          </a:p>
          <a:p>
            <a:r>
              <a:rPr lang="en-US" sz="1275" dirty="0"/>
              <a:t>Andover Community Trust</a:t>
            </a:r>
          </a:p>
          <a:p>
            <a:r>
              <a:rPr lang="en-US" sz="1275" dirty="0"/>
              <a:t>The Dream Network</a:t>
            </a:r>
          </a:p>
          <a:p>
            <a:r>
              <a:rPr lang="en-US" sz="1275" dirty="0"/>
              <a:t>ABCA</a:t>
            </a:r>
          </a:p>
          <a:p>
            <a:r>
              <a:rPr lang="en-US" sz="1275" dirty="0"/>
              <a:t>Greater Lawrence Community Action Council (GLCAC)</a:t>
            </a:r>
          </a:p>
          <a:p>
            <a:r>
              <a:rPr lang="en-US" sz="1250" dirty="0"/>
              <a:t>Low Income Home Energy Assistance Program (LIHEAP)</a:t>
            </a:r>
            <a:endParaRPr lang="en-US" sz="1250" dirty="0">
              <a:cs typeface="Calibri"/>
            </a:endParaRPr>
          </a:p>
          <a:p>
            <a:r>
              <a:rPr lang="en-US" sz="1275" dirty="0"/>
              <a:t>Mass Save</a:t>
            </a:r>
          </a:p>
          <a:p>
            <a:r>
              <a:rPr lang="en-US" sz="1275" dirty="0"/>
              <a:t>Licensing bureau</a:t>
            </a:r>
          </a:p>
          <a:p>
            <a:r>
              <a:rPr lang="en-US" sz="1275" dirty="0"/>
              <a:t>Maria Moeller at The Community Group</a:t>
            </a:r>
          </a:p>
          <a:p>
            <a:r>
              <a:rPr lang="en-US" sz="1275" dirty="0"/>
              <a:t>Local radio stations </a:t>
            </a:r>
          </a:p>
          <a:p>
            <a:r>
              <a:rPr lang="en-US" sz="1275" dirty="0"/>
              <a:t>Mail ins </a:t>
            </a:r>
          </a:p>
          <a:p>
            <a:r>
              <a:rPr lang="en-US" sz="1275" dirty="0"/>
              <a:t>Craft Unions</a:t>
            </a:r>
          </a:p>
          <a:p>
            <a:r>
              <a:rPr lang="en-US" sz="1275" dirty="0"/>
              <a:t>Massachusetts Building Trades Council</a:t>
            </a:r>
          </a:p>
          <a:p>
            <a:r>
              <a:rPr lang="en-US" sz="1275" dirty="0"/>
              <a:t>Lawrence Community College NECC</a:t>
            </a:r>
          </a:p>
          <a:p>
            <a:pPr marL="0" indent="0">
              <a:buFont typeface="Arial" panose="020B0604020202020204" pitchFamily="34" charset="0"/>
              <a:buNone/>
            </a:pPr>
            <a:endParaRPr lang="en-US" sz="1275" dirty="0"/>
          </a:p>
        </p:txBody>
      </p:sp>
    </p:spTree>
    <p:extLst>
      <p:ext uri="{BB962C8B-B14F-4D97-AF65-F5344CB8AC3E}">
        <p14:creationId xmlns:p14="http://schemas.microsoft.com/office/powerpoint/2010/main" val="871910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84ED58165FCD4F8C8F76F94C24152C" ma:contentTypeVersion="14" ma:contentTypeDescription="Create a new document." ma:contentTypeScope="" ma:versionID="ecaa02f7fb0e50653b93f6f82105f901">
  <xsd:schema xmlns:xsd="http://www.w3.org/2001/XMLSchema" xmlns:xs="http://www.w3.org/2001/XMLSchema" xmlns:p="http://schemas.microsoft.com/office/2006/metadata/properties" xmlns:ns1="http://schemas.microsoft.com/sharepoint/v3" xmlns:ns3="b495986e-e4dc-4f6f-9bf5-566354005739" xmlns:ns4="7dc7d291-6b73-4a4c-bd31-e628dca7e683" targetNamespace="http://schemas.microsoft.com/office/2006/metadata/properties" ma:root="true" ma:fieldsID="7fb39b2219e0ab07d8ec8d2c8c406242" ns1:_="" ns3:_="" ns4:_="">
    <xsd:import namespace="http://schemas.microsoft.com/sharepoint/v3"/>
    <xsd:import namespace="b495986e-e4dc-4f6f-9bf5-566354005739"/>
    <xsd:import namespace="7dc7d291-6b73-4a4c-bd31-e628dca7e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95986e-e4dc-4f6f-9bf5-5663540057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c7d291-6b73-4a4c-bd31-e628dca7e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A5BD465-5958-4006-83E4-88D1C00522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495986e-e4dc-4f6f-9bf5-566354005739"/>
    <ds:schemaRef ds:uri="7dc7d291-6b73-4a4c-bd31-e628dca7e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3.xml><?xml version="1.0" encoding="utf-8"?>
<ds:datastoreItem xmlns:ds="http://schemas.openxmlformats.org/officeDocument/2006/customXml" ds:itemID="{16E1245D-7931-4377-A3EF-05DAF05E607B}">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microsoft.com/sharepoint/v3"/>
    <ds:schemaRef ds:uri="http://schemas.openxmlformats.org/package/2006/metadata/core-properties"/>
    <ds:schemaRef ds:uri="7dc7d291-6b73-4a4c-bd31-e628dca7e683"/>
    <ds:schemaRef ds:uri="b495986e-e4dc-4f6f-9bf5-56635400573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501</TotalTime>
  <Words>515</Words>
  <Application>Microsoft Office PowerPoint</Application>
  <PresentationFormat>On-screen Show (4:3)</PresentationFormat>
  <Paragraphs>123</Paragraphs>
  <Slides>8</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1_office theme</vt:lpstr>
      <vt:lpstr>Merrimack Valley Stakeholder Feedback Summary—Residential Survey Results __________________________  May 11, 2021</vt:lpstr>
      <vt:lpstr>Summary Statistics</vt:lpstr>
      <vt:lpstr>Program Goals Ranked for $21 million LMI Programs</vt:lpstr>
      <vt:lpstr>Additional Program Goals Offered (open-ended question)</vt:lpstr>
      <vt:lpstr>Program Outreach and Support</vt:lpstr>
      <vt:lpstr>Ranking Outreach Methods</vt:lpstr>
      <vt:lpstr>Recommendations for Local Contractors</vt:lpstr>
      <vt:lpstr>Recommendations for local community partners and organizations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Merrimack Valley Renewal Fund  Advisory Committee __________________________  May 11, 2021</dc:title>
  <dc:creator>McCarey, Maggie (ENE)</dc:creator>
  <cp:lastModifiedBy>Huckabee, Jerrylyn (ENE)</cp:lastModifiedBy>
  <cp:revision>31</cp:revision>
  <dcterms:created xsi:type="dcterms:W3CDTF">2021-05-10T21:58:00Z</dcterms:created>
  <dcterms:modified xsi:type="dcterms:W3CDTF">2021-07-29T18:55:57Z</dcterms:modified>
</cp:coreProperties>
</file>