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1"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1"/>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3FA"/>
    <a:srgbClr val="D6DCE5"/>
    <a:srgbClr val="B4C7E7"/>
    <a:srgbClr val="8FAADC"/>
    <a:srgbClr val="E8EEF8"/>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3/26/2021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3/26/2021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Methuen</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3901117544"/>
              </p:ext>
            </p:extLst>
          </p:nvPr>
        </p:nvGraphicFramePr>
        <p:xfrm>
          <a:off x="1080179" y="3811336"/>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5,038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2,227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43.3%</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642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628190" y="1276052"/>
            <a:ext cx="10641608" cy="2000548"/>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Methuen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50578" y="5866979"/>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Methuen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309065812"/>
              </p:ext>
            </p:extLst>
          </p:nvPr>
        </p:nvGraphicFramePr>
        <p:xfrm>
          <a:off x="5927487" y="1332450"/>
          <a:ext cx="5951871" cy="1443931"/>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400832">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b="1" dirty="0">
                          <a:solidFill>
                            <a:schemeClr val="tx1"/>
                          </a:solidFill>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4,461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3,377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891655576"/>
              </p:ext>
            </p:extLst>
          </p:nvPr>
        </p:nvGraphicFramePr>
        <p:xfrm>
          <a:off x="144686" y="3997818"/>
          <a:ext cx="11905684" cy="132359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5025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200" b="1" dirty="0">
                          <a:solidFill>
                            <a:schemeClr val="tx1"/>
                          </a:solidFill>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endParaRPr lang="en-US" sz="1100" b="0" i="0" u="none" strike="noStrike" dirty="0">
                        <a:solidFill>
                          <a:srgbClr val="000000"/>
                        </a:solidFill>
                        <a:effectLst/>
                        <a:latin typeface="Calibri" panose="020F050202020403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39453" y="5711849"/>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Methuen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216270" y="1243786"/>
            <a:ext cx="10540260"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2673597925"/>
              </p:ext>
            </p:extLst>
          </p:nvPr>
        </p:nvGraphicFramePr>
        <p:xfrm>
          <a:off x="945946" y="3649988"/>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3,808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2,161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58434"/>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169551"/>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sz="1600" b="1" u="sng"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1328858324"/>
              </p:ext>
            </p:extLst>
          </p:nvPr>
        </p:nvGraphicFramePr>
        <p:xfrm>
          <a:off x="135767" y="3996301"/>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761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b="1" dirty="0">
                          <a:solidFill>
                            <a:schemeClr val="tx1"/>
                          </a:solidFill>
                        </a:rPr>
                        <a:t>Methuen</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1741697726"/>
              </p:ext>
            </p:extLst>
          </p:nvPr>
        </p:nvGraphicFramePr>
        <p:xfrm>
          <a:off x="3022362" y="2467689"/>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b="1" dirty="0">
                          <a:solidFill>
                            <a:schemeClr val="tx1"/>
                          </a:solidFill>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4,718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2,845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Methuen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29214" y="5678111"/>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972231003"/>
              </p:ext>
            </p:extLst>
          </p:nvPr>
        </p:nvGraphicFramePr>
        <p:xfrm>
          <a:off x="789617" y="2486114"/>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1,796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666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8.7%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Methuen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971802"/>
            <a:ext cx="10337562" cy="1362075"/>
          </a:xfrm>
        </p:spPr>
        <p:txBody>
          <a:bodyPr/>
          <a:lstStyle/>
          <a:p>
            <a:pPr algn="ctr"/>
            <a:r>
              <a:rPr lang="en-US" sz="6000" dirty="0"/>
              <a:t>City/Town COVID-19 Burden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Tree>
    <p:extLst>
      <p:ext uri="{BB962C8B-B14F-4D97-AF65-F5344CB8AC3E}">
        <p14:creationId xmlns:p14="http://schemas.microsoft.com/office/powerpoint/2010/main" val="26448490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187532"/>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1" name="Table 10">
            <a:extLst>
              <a:ext uri="{FF2B5EF4-FFF2-40B4-BE49-F238E27FC236}">
                <a16:creationId xmlns:a16="http://schemas.microsoft.com/office/drawing/2014/main" id="{38DD93F7-A1CA-4233-8E75-1E296E90621B}"/>
              </a:ext>
            </a:extLst>
          </p:cNvPr>
          <p:cNvGraphicFramePr>
            <a:graphicFrameLocks noGrp="1"/>
          </p:cNvGraphicFramePr>
          <p:nvPr>
            <p:extLst>
              <p:ext uri="{D42A27DB-BD31-4B8C-83A1-F6EECF244321}">
                <p14:modId xmlns:p14="http://schemas.microsoft.com/office/powerpoint/2010/main" val="3465538810"/>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838438" y="2514602"/>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latin typeface="Segoe UI" panose="020B0502040204020203" pitchFamily="34" charset="0"/>
                <a:cs typeface="Segoe UI" panose="020B0502040204020203" pitchFamily="34" charset="0"/>
              </a:rPr>
              <a:t>Methuen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Methuen and whether they have met or exceeded the statewide rate</a:t>
            </a:r>
          </a:p>
          <a:p>
            <a:pPr marL="457200" indent="-457200">
              <a:spcBef>
                <a:spcPts val="600"/>
              </a:spcBef>
              <a:spcAft>
                <a:spcPts val="600"/>
              </a:spcAft>
              <a:buFont typeface="+mj-lt"/>
              <a:buAutoNum type="arabicPeriod"/>
            </a:pPr>
            <a:r>
              <a:rPr lang="en-US" sz="2000" b="1" dirty="0"/>
              <a:t>The percentage of Methuen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Methuen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Methuen 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66936"/>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2487659471"/>
              </p:ext>
            </p:extLst>
          </p:nvPr>
        </p:nvGraphicFramePr>
        <p:xfrm>
          <a:off x="259796" y="2282440"/>
          <a:ext cx="11655094" cy="1563166"/>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39313">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168182">
                <a:tc>
                  <a:txBody>
                    <a:bodyPr/>
                    <a:lstStyle/>
                    <a:p>
                      <a:pPr marL="0" marR="0" algn="ctr">
                        <a:spcBef>
                          <a:spcPts val="0"/>
                        </a:spcBef>
                        <a:spcAft>
                          <a:spcPts val="0"/>
                        </a:spcAft>
                      </a:pPr>
                      <a:r>
                        <a:rPr lang="en-US" sz="1050" b="1" dirty="0">
                          <a:solidFill>
                            <a:schemeClr val="tx1"/>
                          </a:solidFill>
                        </a:rPr>
                        <a:t>Methuen</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53,837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2,741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1,470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15,070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34,434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72397">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a:t>
            </a:r>
            <a:r>
              <a:rPr lang="en-US" sz="3600" dirty="0">
                <a:latin typeface="Segoe UI" panose="020B0502040204020203" pitchFamily="34" charset="0"/>
                <a:cs typeface="Segoe UI" panose="020B0502040204020203" pitchFamily="34" charset="0"/>
              </a:rPr>
              <a:t>Methuen </a:t>
            </a:r>
            <a:r>
              <a:rPr lang="en-US" sz="3600" dirty="0">
                <a:solidFill>
                  <a:schemeClr val="bg2"/>
                </a:solidFill>
                <a:latin typeface="Segoe UI" panose="020B0502040204020203" pitchFamily="34" charset="0"/>
                <a:cs typeface="Segoe UI" panose="020B0502040204020203" pitchFamily="34" charset="0"/>
              </a:rPr>
              <a:t>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3057526"/>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ctr"/>
            <a:r>
              <a:rPr lang="en-US" sz="2400" dirty="0">
                <a:latin typeface="Segoe UI" panose="020B0502040204020203" pitchFamily="34" charset="0"/>
              </a:rPr>
              <a:t>Total Doses and Dose Administration Rate/100,000 Population </a:t>
            </a:r>
            <a:br>
              <a:rPr lang="en-US" sz="2400" dirty="0">
                <a:latin typeface="Segoe UI" panose="020B0502040204020203" pitchFamily="34" charset="0"/>
              </a:rPr>
            </a:br>
            <a:r>
              <a:rPr lang="en-US" sz="2400" dirty="0">
                <a:latin typeface="Segoe UI" panose="020B0502040204020203" pitchFamily="34" charset="0"/>
              </a:rPr>
              <a:t>for </a:t>
            </a:r>
            <a:r>
              <a:rPr lang="en-US" sz="2400" dirty="0">
                <a:latin typeface="Segoe UI" panose="020B0502040204020203" pitchFamily="34" charset="0"/>
                <a:cs typeface="Segoe UI" panose="020B0502040204020203" pitchFamily="34" charset="0"/>
              </a:rPr>
              <a:t>Methuen</a:t>
            </a:r>
            <a:r>
              <a:rPr lang="en-US" sz="2400" dirty="0"/>
              <a:t> </a:t>
            </a:r>
            <a:r>
              <a:rPr lang="en-US" sz="2400" dirty="0">
                <a:latin typeface="Segoe UI" panose="020B0502040204020203" pitchFamily="34" charset="0"/>
              </a:rPr>
              <a:t>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881503691"/>
              </p:ext>
            </p:extLst>
          </p:nvPr>
        </p:nvGraphicFramePr>
        <p:xfrm>
          <a:off x="1338003" y="2958629"/>
          <a:ext cx="9055735" cy="1235600"/>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37675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84728">
                <a:tc>
                  <a:txBody>
                    <a:bodyPr/>
                    <a:lstStyle/>
                    <a:p>
                      <a:pPr marL="0" marR="0" algn="ctr">
                        <a:spcBef>
                          <a:spcPts val="0"/>
                        </a:spcBef>
                        <a:spcAft>
                          <a:spcPts val="0"/>
                        </a:spcAft>
                      </a:pPr>
                      <a:r>
                        <a:rPr lang="en-US" sz="1600" b="1" dirty="0">
                          <a:solidFill>
                            <a:schemeClr val="tx1"/>
                          </a:solidFill>
                        </a:rPr>
                        <a:t>Methuen</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22,953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42,634.0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63192">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0" y="5945025"/>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491620" y="1236813"/>
            <a:ext cx="11670218"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Methuen</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742950" lvl="1" indent="-285750">
              <a:buFont typeface="Arial" panose="020B0604020202020204" pitchFamily="34" charset="0"/>
              <a:buChar char="•"/>
              <a:defRPr/>
            </a:pPr>
            <a:r>
              <a:rPr lang="en-US" dirty="0">
                <a:solidFill>
                  <a:prstClr val="black"/>
                </a:solidFill>
                <a:latin typeface="Calibri" panose="020F0502020204030204"/>
              </a:rPr>
              <a:t>Methuen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718567480"/>
              </p:ext>
            </p:extLst>
          </p:nvPr>
        </p:nvGraphicFramePr>
        <p:xfrm>
          <a:off x="403381" y="4032717"/>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7,907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a:solidFill>
                            <a:srgbClr val="000000"/>
                          </a:solidFill>
                          <a:effectLst/>
                          <a:latin typeface="Calibri" panose="020F0502020204030204" pitchFamily="34" charset="0"/>
                        </a:rPr>
                        <a:t>                         7,619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14.2%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19127" y="81542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Methuen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Methuen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Methuen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Methuen has met or exceeded the overall state averages in one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4254919306"/>
              </p:ext>
            </p:extLst>
          </p:nvPr>
        </p:nvGraphicFramePr>
        <p:xfrm>
          <a:off x="3063946" y="2863410"/>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15,526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latin typeface="Segoe UI" panose="020B0502040204020203" pitchFamily="34" charset="0"/>
                <a:cs typeface="Segoe UI" panose="020B0502040204020203" pitchFamily="34" charset="0"/>
              </a:rPr>
              <a:t>Methuen</a:t>
            </a:r>
            <a:r>
              <a:rPr lang="en-US" sz="2000" dirty="0"/>
              <a:t> </a:t>
            </a:r>
            <a:r>
              <a:rPr lang="en-US" sz="2000" dirty="0">
                <a:latin typeface="Segoe UI" panose="020B0502040204020203" pitchFamily="34" charset="0"/>
              </a:rPr>
              <a:t>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CD8A68EB-4110-4EE7-9B5E-5F2433C45A37}"/>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0" y="0"/>
            <a:ext cx="11317727" cy="1008404"/>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Methuen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387153" y="1317274"/>
            <a:ext cx="10945654"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                                                                                                                                                                                                                                </a:t>
            </a:r>
            <a:endParaRPr lang="en-US" sz="1600" b="1" dirty="0">
              <a:solidFill>
                <a:srgbClr val="0F1C32"/>
              </a:solidFill>
              <a:latin typeface="Calibri"/>
            </a:endParaRPr>
          </a:p>
          <a:p>
            <a:pPr marL="1257300" lvl="2" indent="-342900">
              <a:buFont typeface="Arial" panose="020B0604020202020204" pitchFamily="34" charset="0"/>
              <a:buChar char="•"/>
              <a:defRPr/>
            </a:pPr>
            <a:r>
              <a:rPr lang="en-US" sz="2000" b="1" dirty="0">
                <a:solidFill>
                  <a:srgbClr val="5B9BD5">
                    <a:lumMod val="75000"/>
                  </a:srgbClr>
                </a:solidFill>
                <a:latin typeface="Calibri"/>
              </a:rPr>
              <a:t>19.7</a:t>
            </a:r>
            <a:r>
              <a:rPr kumimoji="0" lang="en-US" sz="2000" b="1" i="0" u="none" strike="noStrike" kern="1200" cap="none" spc="0" normalizeH="0" baseline="0" noProof="0" dirty="0">
                <a:ln>
                  <a:noFill/>
                </a:ln>
                <a:solidFill>
                  <a:srgbClr val="5B9BD5">
                    <a:lumMod val="75000"/>
                  </a:srgbClr>
                </a:solidFill>
                <a:effectLst/>
                <a:uLnTx/>
                <a:uFillTx/>
                <a:latin typeface="Calibri"/>
                <a:ea typeface="+mn-ea"/>
                <a:cs typeface="+mn-cs"/>
              </a:rPr>
              <a:t>% </a:t>
            </a:r>
            <a:r>
              <a:rPr kumimoji="0" lang="en-US" sz="1600" b="1" i="0" u="none" strike="noStrike" kern="1200" cap="none" spc="0" normalizeH="0" baseline="0" noProof="0" dirty="0">
                <a:ln>
                  <a:noFill/>
                </a:ln>
                <a:solidFill>
                  <a:srgbClr val="0F1C32"/>
                </a:solidFill>
                <a:effectLst/>
                <a:uLnTx/>
                <a:uFillTx/>
                <a:latin typeface="Calibri"/>
                <a:ea typeface="+mn-ea"/>
                <a:cs typeface="+mn-cs"/>
              </a:rPr>
              <a:t>for ages 0-64</a:t>
            </a:r>
            <a:endParaRPr lang="en-US" sz="20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1969642888"/>
              </p:ext>
            </p:extLst>
          </p:nvPr>
        </p:nvGraphicFramePr>
        <p:xfrm>
          <a:off x="999146" y="4071296"/>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8,846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3,877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0" y="5858433"/>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318304343"/>
              </p:ext>
            </p:extLst>
          </p:nvPr>
        </p:nvGraphicFramePr>
        <p:xfrm>
          <a:off x="94643" y="4007677"/>
          <a:ext cx="12049740" cy="1381856"/>
        </p:xfrm>
        <a:graphic>
          <a:graphicData uri="http://schemas.openxmlformats.org/drawingml/2006/table">
            <a:tbl>
              <a:tblPr firstRow="1" firstCol="1" bandRow="1">
                <a:tableStyleId>{5C22544A-7EE6-4342-B048-85BDC9FD1C3A}</a:tableStyleId>
              </a:tblPr>
              <a:tblGrid>
                <a:gridCol w="1112886">
                  <a:extLst>
                    <a:ext uri="{9D8B030D-6E8A-4147-A177-3AD203B41FA5}">
                      <a16:colId xmlns:a16="http://schemas.microsoft.com/office/drawing/2014/main" val="4075951014"/>
                    </a:ext>
                  </a:extLst>
                </a:gridCol>
                <a:gridCol w="546963">
                  <a:extLst>
                    <a:ext uri="{9D8B030D-6E8A-4147-A177-3AD203B41FA5}">
                      <a16:colId xmlns:a16="http://schemas.microsoft.com/office/drawing/2014/main" val="3719797945"/>
                    </a:ext>
                  </a:extLst>
                </a:gridCol>
                <a:gridCol w="847822">
                  <a:extLst>
                    <a:ext uri="{9D8B030D-6E8A-4147-A177-3AD203B41FA5}">
                      <a16:colId xmlns:a16="http://schemas.microsoft.com/office/drawing/2014/main" val="2111895905"/>
                    </a:ext>
                  </a:extLst>
                </a:gridCol>
                <a:gridCol w="611932">
                  <a:extLst>
                    <a:ext uri="{9D8B030D-6E8A-4147-A177-3AD203B41FA5}">
                      <a16:colId xmlns:a16="http://schemas.microsoft.com/office/drawing/2014/main" val="1228260744"/>
                    </a:ext>
                  </a:extLst>
                </a:gridCol>
                <a:gridCol w="878495">
                  <a:extLst>
                    <a:ext uri="{9D8B030D-6E8A-4147-A177-3AD203B41FA5}">
                      <a16:colId xmlns:a16="http://schemas.microsoft.com/office/drawing/2014/main" val="3870552715"/>
                    </a:ext>
                  </a:extLst>
                </a:gridCol>
                <a:gridCol w="473680">
                  <a:extLst>
                    <a:ext uri="{9D8B030D-6E8A-4147-A177-3AD203B41FA5}">
                      <a16:colId xmlns:a16="http://schemas.microsoft.com/office/drawing/2014/main" val="2196486683"/>
                    </a:ext>
                  </a:extLst>
                </a:gridCol>
                <a:gridCol w="858054">
                  <a:extLst>
                    <a:ext uri="{9D8B030D-6E8A-4147-A177-3AD203B41FA5}">
                      <a16:colId xmlns:a16="http://schemas.microsoft.com/office/drawing/2014/main" val="2808071338"/>
                    </a:ext>
                  </a:extLst>
                </a:gridCol>
                <a:gridCol w="503281">
                  <a:extLst>
                    <a:ext uri="{9D8B030D-6E8A-4147-A177-3AD203B41FA5}">
                      <a16:colId xmlns:a16="http://schemas.microsoft.com/office/drawing/2014/main" val="2266782108"/>
                    </a:ext>
                  </a:extLst>
                </a:gridCol>
                <a:gridCol w="816802">
                  <a:extLst>
                    <a:ext uri="{9D8B030D-6E8A-4147-A177-3AD203B41FA5}">
                      <a16:colId xmlns:a16="http://schemas.microsoft.com/office/drawing/2014/main" val="1400057223"/>
                    </a:ext>
                  </a:extLst>
                </a:gridCol>
                <a:gridCol w="577537">
                  <a:extLst>
                    <a:ext uri="{9D8B030D-6E8A-4147-A177-3AD203B41FA5}">
                      <a16:colId xmlns:a16="http://schemas.microsoft.com/office/drawing/2014/main" val="607151320"/>
                    </a:ext>
                  </a:extLst>
                </a:gridCol>
                <a:gridCol w="833304">
                  <a:extLst>
                    <a:ext uri="{9D8B030D-6E8A-4147-A177-3AD203B41FA5}">
                      <a16:colId xmlns:a16="http://schemas.microsoft.com/office/drawing/2014/main" val="1732447710"/>
                    </a:ext>
                  </a:extLst>
                </a:gridCol>
                <a:gridCol w="589461">
                  <a:extLst>
                    <a:ext uri="{9D8B030D-6E8A-4147-A177-3AD203B41FA5}">
                      <a16:colId xmlns:a16="http://schemas.microsoft.com/office/drawing/2014/main" val="1497268532"/>
                    </a:ext>
                  </a:extLst>
                </a:gridCol>
                <a:gridCol w="722371">
                  <a:extLst>
                    <a:ext uri="{9D8B030D-6E8A-4147-A177-3AD203B41FA5}">
                      <a16:colId xmlns:a16="http://schemas.microsoft.com/office/drawing/2014/main" val="743602275"/>
                    </a:ext>
                  </a:extLst>
                </a:gridCol>
                <a:gridCol w="760471">
                  <a:extLst>
                    <a:ext uri="{9D8B030D-6E8A-4147-A177-3AD203B41FA5}">
                      <a16:colId xmlns:a16="http://schemas.microsoft.com/office/drawing/2014/main" val="1994207196"/>
                    </a:ext>
                  </a:extLst>
                </a:gridCol>
                <a:gridCol w="825052">
                  <a:extLst>
                    <a:ext uri="{9D8B030D-6E8A-4147-A177-3AD203B41FA5}">
                      <a16:colId xmlns:a16="http://schemas.microsoft.com/office/drawing/2014/main" val="3921377560"/>
                    </a:ext>
                  </a:extLst>
                </a:gridCol>
                <a:gridCol w="581351">
                  <a:extLst>
                    <a:ext uri="{9D8B030D-6E8A-4147-A177-3AD203B41FA5}">
                      <a16:colId xmlns:a16="http://schemas.microsoft.com/office/drawing/2014/main" val="3578839088"/>
                    </a:ext>
                  </a:extLst>
                </a:gridCol>
                <a:gridCol w="510278">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b="1" dirty="0">
                          <a:solidFill>
                            <a:schemeClr val="tx1"/>
                          </a:solidFill>
                        </a:rPr>
                        <a:t>Methuen</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569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553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1,140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10,206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722126575"/>
              </p:ext>
            </p:extLst>
          </p:nvPr>
        </p:nvGraphicFramePr>
        <p:xfrm>
          <a:off x="2447450" y="2282564"/>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b="1" dirty="0">
                          <a:solidFill>
                            <a:schemeClr val="tx1"/>
                          </a:solidFill>
                        </a:rPr>
                        <a:t>Methuen</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9,179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6,222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125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0F3FA"/>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F0F3FA"/>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15800"/>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1600" b="1" dirty="0">
                <a:solidFill>
                  <a:srgbClr val="5B9BD5">
                    <a:lumMod val="75000"/>
                  </a:srgbClr>
                </a:solidFill>
                <a:latin typeface="Calibri"/>
              </a:rPr>
              <a:t>29.0%.</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Methuen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661881"/>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A0DEFF1F-8BDE-4518-B05E-09DB312974B3}"/>
</file>

<file path=docProps/app.xml><?xml version="1.0" encoding="utf-8"?>
<Properties xmlns="http://schemas.openxmlformats.org/officeDocument/2006/extended-properties" xmlns:vt="http://schemas.openxmlformats.org/officeDocument/2006/docPropsVTypes">
  <TotalTime>8580</TotalTime>
  <Words>3565</Words>
  <Application>Microsoft Office PowerPoint</Application>
  <PresentationFormat>Widescreen</PresentationFormat>
  <Paragraphs>767</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Methuen</vt:lpstr>
      <vt:lpstr>Methuen – Benchmarks</vt:lpstr>
      <vt:lpstr>PowerPoint Presentation</vt:lpstr>
      <vt:lpstr>Vaccine Administration </vt:lpstr>
      <vt:lpstr>Total Doses and Dose Administration Rate/100,000 Population  for Methuen Compared to Statewide as of 3/24/2021</vt:lpstr>
      <vt:lpstr>Count and Percentage of Population for First Dose, Partially, and Fully Vaccinated for Methuen Compared to Statewide as of 3/24/2021</vt:lpstr>
      <vt:lpstr>First Dose</vt:lpstr>
      <vt:lpstr>Counts and Percentages of Population with a First Dose by Demographics for Methuen Compared  to Statewide as of 3/24/2021  contd.</vt:lpstr>
      <vt:lpstr>Counts and Percentages of Population with a First Dose by Demographics for Methuen Compared to Statewide as of 3/24/2021 </vt:lpstr>
      <vt:lpstr>Partially vaccinated</vt:lpstr>
      <vt:lpstr>Counts and Percentages of Population Partially Vaccinated by Demographics for Methuen Compared to Statewide as of 3/24/2021 contd.</vt:lpstr>
      <vt:lpstr>Counts and Percentages of Population Partially Vaccinated by Demographics for Methuen Compared to Statewide as of 3/24/2021</vt:lpstr>
      <vt:lpstr>Fully vaccinated</vt:lpstr>
      <vt:lpstr>Counts and Percentages of Population Fully Vaccinated by Demographics for Methuen Compared to Statewide as of 3/24/2021 contd. </vt:lpstr>
      <vt:lpstr>Counts and Percentages of Population Fully Vaccinated by Demographics for Methuen Compared to Statewide as of 3/24/2021</vt:lpstr>
      <vt:lpstr>Missing Race/Ethnicity Count and Percentage of Population Vaccinated for Methuen Compared to Statewide as of 3/24/2021</vt:lpstr>
      <vt:lpstr>City/Town COVID-19 Burden </vt:lpstr>
      <vt:lpstr>COVID-19 Case Counts and Rates for 20 Prioritized Communities</vt:lpstr>
      <vt:lpstr>Background </vt:lpstr>
      <vt:lpstr> Profile of Methuen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400</cp:revision>
  <dcterms:created xsi:type="dcterms:W3CDTF">2021-02-06T16:00:27Z</dcterms:created>
  <dcterms:modified xsi:type="dcterms:W3CDTF">2021-03-26T12:46:14Z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