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5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acs, Maria" initials="IM" lastIdx="1" clrIdx="0">
    <p:extLst>
      <p:ext uri="{19B8F6BF-5375-455C-9EA6-DF929625EA0E}">
        <p15:presenceInfo xmlns:p15="http://schemas.microsoft.com/office/powerpoint/2012/main" userId="S::Maria.Isaacs@umassmed.edu::807af3a1-db5f-487f-b9b4-ff7dd231a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97" autoAdjust="0"/>
    <p:restoredTop sz="96357" autoAdjust="0"/>
  </p:normalViewPr>
  <p:slideViewPr>
    <p:cSldViewPr snapToGrid="0">
      <p:cViewPr>
        <p:scale>
          <a:sx n="90" d="100"/>
          <a:sy n="90" d="100"/>
        </p:scale>
        <p:origin x="6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ston\Desktop\Copy%20of%20Target%20Population%20Bar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Sheet1!$C$7</c:f>
              <c:strCache>
                <c:ptCount val="1"/>
                <c:pt idx="0">
                  <c:v>Walk-In</c:v>
                </c:pt>
              </c:strCache>
            </c:strRef>
          </c:tx>
          <c:spPr>
            <a:solidFill>
              <a:srgbClr val="264A60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(Sheet1!$D$2,Sheet1!$L$2,Sheet1!$S$2)</c:f>
              <c:strCache>
                <c:ptCount val="3"/>
                <c:pt idx="0">
                  <c:v>MetroWest</c:v>
                </c:pt>
                <c:pt idx="1">
                  <c:v>Lowell</c:v>
                </c:pt>
                <c:pt idx="2">
                  <c:v>Southeast</c:v>
                </c:pt>
              </c:strCache>
            </c:strRef>
          </c:cat>
          <c:val>
            <c:numRef>
              <c:f>(Sheet1!$K$7,Sheet1!$R$7,Sheet1!$AE$7)</c:f>
              <c:numCache>
                <c:formatCode>0.0</c:formatCode>
                <c:ptCount val="3"/>
                <c:pt idx="0">
                  <c:v>2.2559299999999998</c:v>
                </c:pt>
                <c:pt idx="1">
                  <c:v>3.6225000000000001</c:v>
                </c:pt>
                <c:pt idx="2">
                  <c:v>3.395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9-49D2-9311-81034AAD9B1E}"/>
            </c:ext>
          </c:extLst>
        </c:ser>
        <c:ser>
          <c:idx val="2"/>
          <c:order val="1"/>
          <c:tx>
            <c:strRef>
              <c:f>Sheet1!$C$6</c:f>
              <c:strCache>
                <c:ptCount val="1"/>
                <c:pt idx="0">
                  <c:v>Police Referrals</c:v>
                </c:pt>
              </c:strCache>
            </c:strRef>
          </c:tx>
          <c:spPr>
            <a:solidFill>
              <a:srgbClr val="16678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(Sheet1!$D$2,Sheet1!$L$2,Sheet1!$S$2)</c:f>
              <c:strCache>
                <c:ptCount val="3"/>
                <c:pt idx="0">
                  <c:v>MetroWest</c:v>
                </c:pt>
                <c:pt idx="1">
                  <c:v>Lowell</c:v>
                </c:pt>
                <c:pt idx="2">
                  <c:v>Southeast</c:v>
                </c:pt>
              </c:strCache>
            </c:strRef>
          </c:cat>
          <c:val>
            <c:numRef>
              <c:f>(Sheet1!$K$6,Sheet1!$R$6,Sheet1!$AE$6)</c:f>
              <c:numCache>
                <c:formatCode>0.0</c:formatCode>
                <c:ptCount val="3"/>
                <c:pt idx="0">
                  <c:v>2.3249727046758397</c:v>
                </c:pt>
                <c:pt idx="1">
                  <c:v>2.3416862840838548</c:v>
                </c:pt>
                <c:pt idx="2">
                  <c:v>4.0738883772324863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9-49D2-9311-81034AAD9B1E}"/>
            </c:ext>
          </c:extLst>
        </c:ser>
        <c:ser>
          <c:idx val="4"/>
          <c:order val="2"/>
          <c:tx>
            <c:strRef>
              <c:f>Sheet1!$C$8</c:f>
              <c:strCache>
                <c:ptCount val="1"/>
                <c:pt idx="0">
                  <c:v>ED</c:v>
                </c:pt>
              </c:strCache>
            </c:strRef>
          </c:tx>
          <c:spPr>
            <a:solidFill>
              <a:srgbClr val="166783">
                <a:alpha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(Sheet1!$D$2,Sheet1!$L$2,Sheet1!$S$2)</c:f>
              <c:strCache>
                <c:ptCount val="3"/>
                <c:pt idx="0">
                  <c:v>MetroWest</c:v>
                </c:pt>
                <c:pt idx="1">
                  <c:v>Lowell</c:v>
                </c:pt>
                <c:pt idx="2">
                  <c:v>Southeast</c:v>
                </c:pt>
              </c:strCache>
            </c:strRef>
          </c:cat>
          <c:val>
            <c:numRef>
              <c:f>(Sheet1!$K$8,Sheet1!$R$8,Sheet1!$AE$8)</c:f>
              <c:numCache>
                <c:formatCode>0.0</c:formatCode>
                <c:ptCount val="3"/>
                <c:pt idx="0">
                  <c:v>1.8443399999999999</c:v>
                </c:pt>
                <c:pt idx="1">
                  <c:v>0.53129999999999999</c:v>
                </c:pt>
                <c:pt idx="2">
                  <c:v>2.9876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9-49D2-9311-81034AAD9B1E}"/>
            </c:ext>
          </c:extLst>
        </c:ser>
        <c:ser>
          <c:idx val="1"/>
          <c:order val="3"/>
          <c:tx>
            <c:strRef>
              <c:f>Sheet1!$C$5</c:f>
              <c:strCache>
                <c:ptCount val="1"/>
                <c:pt idx="0">
                  <c:v>Inpatient</c:v>
                </c:pt>
              </c:strCache>
            </c:strRef>
          </c:tx>
          <c:spPr>
            <a:solidFill>
              <a:srgbClr val="166783">
                <a:alpha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9066745422327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69-49D2-9311-81034AAD9B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(Sheet1!$D$2,Sheet1!$L$2,Sheet1!$S$2)</c:f>
              <c:strCache>
                <c:ptCount val="3"/>
                <c:pt idx="0">
                  <c:v>MetroWest</c:v>
                </c:pt>
                <c:pt idx="1">
                  <c:v>Lowell</c:v>
                </c:pt>
                <c:pt idx="2">
                  <c:v>Southeast</c:v>
                </c:pt>
              </c:strCache>
            </c:strRef>
          </c:cat>
          <c:val>
            <c:numRef>
              <c:f>(Sheet1!$K$5,Sheet1!$R$5,Sheet1!$AE$5)</c:f>
              <c:numCache>
                <c:formatCode>0.0</c:formatCode>
                <c:ptCount val="3"/>
                <c:pt idx="0">
                  <c:v>0.40328767123287668</c:v>
                </c:pt>
                <c:pt idx="1">
                  <c:v>0.48191780821917812</c:v>
                </c:pt>
                <c:pt idx="2">
                  <c:v>0.44328767123287677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69-49D2-9311-81034AAD9B1E}"/>
            </c:ext>
          </c:extLst>
        </c:ser>
        <c:ser>
          <c:idx val="0"/>
          <c:order val="4"/>
          <c:tx>
            <c:strRef>
              <c:f>Sheet1!$C$4</c:f>
              <c:strCache>
                <c:ptCount val="1"/>
                <c:pt idx="0">
                  <c:v>Reentry</c:v>
                </c:pt>
              </c:strCache>
            </c:strRef>
          </c:tx>
          <c:spPr>
            <a:solidFill>
              <a:srgbClr val="EA6937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69-49D2-9311-81034AAD9B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(Sheet1!$D$2,Sheet1!$L$2,Sheet1!$S$2)</c:f>
              <c:strCache>
                <c:ptCount val="3"/>
                <c:pt idx="0">
                  <c:v>MetroWest</c:v>
                </c:pt>
                <c:pt idx="1">
                  <c:v>Lowell</c:v>
                </c:pt>
                <c:pt idx="2">
                  <c:v>Southeast</c:v>
                </c:pt>
              </c:strCache>
            </c:strRef>
          </c:cat>
          <c:val>
            <c:numRef>
              <c:f>(Sheet1!$K$4,Sheet1!$R$4,Sheet1!$AE$4)</c:f>
              <c:numCache>
                <c:formatCode>0.0</c:formatCode>
                <c:ptCount val="3"/>
                <c:pt idx="0">
                  <c:v>0.13123287671232878</c:v>
                </c:pt>
                <c:pt idx="1">
                  <c:v>0.37972602739726025</c:v>
                </c:pt>
                <c:pt idx="2">
                  <c:v>0.34721461187214614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69-49D2-9311-81034AAD9B1E}"/>
            </c:ext>
          </c:extLst>
        </c:ser>
        <c:ser>
          <c:idx val="5"/>
          <c:order val="5"/>
          <c:tx>
            <c:strRef>
              <c:f>Sheet1!$C$9</c:f>
              <c:strCache>
                <c:ptCount val="1"/>
                <c:pt idx="0">
                  <c:v>Surrounding Areas</c:v>
                </c:pt>
              </c:strCache>
            </c:strRef>
          </c:tx>
          <c:spPr>
            <a:solidFill>
              <a:srgbClr val="EA6937">
                <a:alpha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(Sheet1!$K$9,Sheet1!$R$9,Sheet1!$AE$9)</c:f>
              <c:numCache>
                <c:formatCode>0.0</c:formatCode>
                <c:ptCount val="3"/>
                <c:pt idx="0">
                  <c:v>1.0081445605799464</c:v>
                </c:pt>
                <c:pt idx="1">
                  <c:v>2.6448915595354312</c:v>
                </c:pt>
                <c:pt idx="2">
                  <c:v>6.6986620360765867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69-49D2-9311-81034AAD9B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1583232"/>
        <c:axId val="411585152"/>
      </c:barChart>
      <c:catAx>
        <c:axId val="411583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r>
                  <a:rPr lang="en-US" sz="1200" baseline="0">
                    <a:latin typeface="Arial" panose="020B0604020202020204" pitchFamily="34" charset="0"/>
                  </a:rPr>
                  <a:t>Region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latin typeface="Arial" panose="020B0604020202020204" pitchFamily="34" charset="0"/>
              </a:defRPr>
            </a:pPr>
            <a:endParaRPr lang="en-US"/>
          </a:p>
        </c:txPr>
        <c:crossAx val="411585152"/>
        <c:crosses val="autoZero"/>
        <c:auto val="1"/>
        <c:lblAlgn val="ctr"/>
        <c:lblOffset val="100"/>
        <c:noMultiLvlLbl val="0"/>
      </c:catAx>
      <c:valAx>
        <c:axId val="411585152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Number of Client Intakes Per Day (Est.)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1158323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3578874756040091"/>
          <c:y val="0.35375466745902046"/>
          <c:w val="0.22460158826300558"/>
          <c:h val="0.34505101212887246"/>
        </c:manualLayout>
      </c:layout>
      <c:overlay val="0"/>
      <c:txPr>
        <a:bodyPr/>
        <a:lstStyle/>
        <a:p>
          <a:pPr>
            <a:defRPr sz="1000"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0.6235</cdr:x>
      <cdr:y>0.29006</cdr:y>
    </cdr:from>
    <cdr:to>
      <cdr:x>0.7485</cdr:x>
      <cdr:y>0.34478</cdr:y>
    </cdr:to>
    <cdr:sp macro="" textlink="">
      <cdr:nvSpPr>
        <cdr:cNvPr id="2" name="Text Box 4">
          <a:extLst xmlns:a="http://schemas.openxmlformats.org/drawingml/2006/main">
            <a:ext uri="{FF2B5EF4-FFF2-40B4-BE49-F238E27FC236}">
              <a16:creationId xmlns:a16="http://schemas.microsoft.com/office/drawing/2014/main" id="{3A68D880-DAFE-4802-B002-24D398D800AE}"/>
            </a:ext>
          </a:extLst>
        </cdr:cNvPr>
        <cdr:cNvSpPr txBox="1"/>
      </cdr:nvSpPr>
      <cdr:spPr>
        <a:xfrm xmlns:a="http://schemas.openxmlformats.org/drawingml/2006/main">
          <a:off x="3705860" y="1464310"/>
          <a:ext cx="742950" cy="276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b="1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18</a:t>
          </a:r>
          <a:endParaRPr lang="en-US" sz="110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0.4141</cdr:x>
      <cdr:y>0.50188</cdr:y>
    </cdr:from>
    <cdr:to>
      <cdr:x>0.5391</cdr:x>
      <cdr:y>0.5566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2461235" y="2533634"/>
          <a:ext cx="742950" cy="276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b="1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10</a:t>
          </a:r>
          <a:endParaRPr lang="en-US" sz="110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0.20737</cdr:x>
      <cdr:y>0.56616</cdr:y>
    </cdr:from>
    <cdr:to>
      <cdr:x>0.33237</cdr:x>
      <cdr:y>0.62088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1232510" y="2858120"/>
          <a:ext cx="742950" cy="276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b="1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8</a:t>
          </a:r>
          <a:endParaRPr lang="en-US" sz="110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52051-DAAD-4F4A-B714-AD0FE43EF20C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D3381-DCDF-4772-AFFD-CD009B855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4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3381-DCDF-4772-AFFD-CD009B8550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7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3381-DCDF-4772-AFFD-CD009B8550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2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3381-DCDF-4772-AFFD-CD009B8550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3381-DCDF-4772-AFFD-CD009B8550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resen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9C538DF4-50E4-504C-9AFA-A8ABCEF45679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21172"/>
            <a:ext cx="5596328" cy="2136828"/>
          </a:xfrm>
          <a:custGeom>
            <a:avLst/>
            <a:gdLst>
              <a:gd name="T0" fmla="*/ 2977 w 3186"/>
              <a:gd name="T1" fmla="*/ 1622 h 1622"/>
              <a:gd name="T2" fmla="*/ 3186 w 3186"/>
              <a:gd name="T3" fmla="*/ 1622 h 1622"/>
              <a:gd name="T4" fmla="*/ 3186 w 3186"/>
              <a:gd name="T5" fmla="*/ 1253 h 1622"/>
              <a:gd name="T6" fmla="*/ 2977 w 3186"/>
              <a:gd name="T7" fmla="*/ 1253 h 1622"/>
              <a:gd name="T8" fmla="*/ 2977 w 3186"/>
              <a:gd name="T9" fmla="*/ 1622 h 1622"/>
              <a:gd name="T10" fmla="*/ 2704 w 3186"/>
              <a:gd name="T11" fmla="*/ 1622 h 1622"/>
              <a:gd name="T12" fmla="*/ 2913 w 3186"/>
              <a:gd name="T13" fmla="*/ 1622 h 1622"/>
              <a:gd name="T14" fmla="*/ 2913 w 3186"/>
              <a:gd name="T15" fmla="*/ 1124 h 1622"/>
              <a:gd name="T16" fmla="*/ 2704 w 3186"/>
              <a:gd name="T17" fmla="*/ 1124 h 1622"/>
              <a:gd name="T18" fmla="*/ 2704 w 3186"/>
              <a:gd name="T19" fmla="*/ 1622 h 1622"/>
              <a:gd name="T20" fmla="*/ 2167 w 3186"/>
              <a:gd name="T21" fmla="*/ 1622 h 1622"/>
              <a:gd name="T22" fmla="*/ 2375 w 3186"/>
              <a:gd name="T23" fmla="*/ 1622 h 1622"/>
              <a:gd name="T24" fmla="*/ 2375 w 3186"/>
              <a:gd name="T25" fmla="*/ 907 h 1622"/>
              <a:gd name="T26" fmla="*/ 2167 w 3186"/>
              <a:gd name="T27" fmla="*/ 907 h 1622"/>
              <a:gd name="T28" fmla="*/ 2167 w 3186"/>
              <a:gd name="T29" fmla="*/ 1622 h 1622"/>
              <a:gd name="T30" fmla="*/ 0 w 3186"/>
              <a:gd name="T31" fmla="*/ 1622 h 1622"/>
              <a:gd name="T32" fmla="*/ 209 w 3186"/>
              <a:gd name="T33" fmla="*/ 1622 h 1622"/>
              <a:gd name="T34" fmla="*/ 209 w 3186"/>
              <a:gd name="T35" fmla="*/ 811 h 1622"/>
              <a:gd name="T36" fmla="*/ 0 w 3186"/>
              <a:gd name="T37" fmla="*/ 811 h 1622"/>
              <a:gd name="T38" fmla="*/ 0 w 3186"/>
              <a:gd name="T39" fmla="*/ 1622 h 1622"/>
              <a:gd name="T40" fmla="*/ 2440 w 3186"/>
              <a:gd name="T41" fmla="*/ 1622 h 1622"/>
              <a:gd name="T42" fmla="*/ 2648 w 3186"/>
              <a:gd name="T43" fmla="*/ 1622 h 1622"/>
              <a:gd name="T44" fmla="*/ 2648 w 3186"/>
              <a:gd name="T45" fmla="*/ 819 h 1622"/>
              <a:gd name="T46" fmla="*/ 2440 w 3186"/>
              <a:gd name="T47" fmla="*/ 819 h 1622"/>
              <a:gd name="T48" fmla="*/ 2440 w 3186"/>
              <a:gd name="T49" fmla="*/ 1622 h 1622"/>
              <a:gd name="T50" fmla="*/ 1902 w 3186"/>
              <a:gd name="T51" fmla="*/ 1622 h 1622"/>
              <a:gd name="T52" fmla="*/ 2111 w 3186"/>
              <a:gd name="T53" fmla="*/ 1622 h 1622"/>
              <a:gd name="T54" fmla="*/ 2111 w 3186"/>
              <a:gd name="T55" fmla="*/ 787 h 1622"/>
              <a:gd name="T56" fmla="*/ 1902 w 3186"/>
              <a:gd name="T57" fmla="*/ 787 h 1622"/>
              <a:gd name="T58" fmla="*/ 1902 w 3186"/>
              <a:gd name="T59" fmla="*/ 1622 h 1622"/>
              <a:gd name="T60" fmla="*/ 273 w 3186"/>
              <a:gd name="T61" fmla="*/ 1622 h 1622"/>
              <a:gd name="T62" fmla="*/ 481 w 3186"/>
              <a:gd name="T63" fmla="*/ 1622 h 1622"/>
              <a:gd name="T64" fmla="*/ 481 w 3186"/>
              <a:gd name="T65" fmla="*/ 594 h 1622"/>
              <a:gd name="T66" fmla="*/ 273 w 3186"/>
              <a:gd name="T67" fmla="*/ 594 h 1622"/>
              <a:gd name="T68" fmla="*/ 273 w 3186"/>
              <a:gd name="T69" fmla="*/ 1622 h 1622"/>
              <a:gd name="T70" fmla="*/ 1629 w 3186"/>
              <a:gd name="T71" fmla="*/ 1622 h 1622"/>
              <a:gd name="T72" fmla="*/ 1838 w 3186"/>
              <a:gd name="T73" fmla="*/ 1622 h 1622"/>
              <a:gd name="T74" fmla="*/ 1838 w 3186"/>
              <a:gd name="T75" fmla="*/ 530 h 1622"/>
              <a:gd name="T76" fmla="*/ 1629 w 3186"/>
              <a:gd name="T77" fmla="*/ 530 h 1622"/>
              <a:gd name="T78" fmla="*/ 1629 w 3186"/>
              <a:gd name="T79" fmla="*/ 1622 h 1622"/>
              <a:gd name="T80" fmla="*/ 1356 w 3186"/>
              <a:gd name="T81" fmla="*/ 1622 h 1622"/>
              <a:gd name="T82" fmla="*/ 1565 w 3186"/>
              <a:gd name="T83" fmla="*/ 1622 h 1622"/>
              <a:gd name="T84" fmla="*/ 1565 w 3186"/>
              <a:gd name="T85" fmla="*/ 409 h 1622"/>
              <a:gd name="T86" fmla="*/ 1356 w 3186"/>
              <a:gd name="T87" fmla="*/ 409 h 1622"/>
              <a:gd name="T88" fmla="*/ 1356 w 3186"/>
              <a:gd name="T89" fmla="*/ 1622 h 1622"/>
              <a:gd name="T90" fmla="*/ 546 w 3186"/>
              <a:gd name="T91" fmla="*/ 1622 h 1622"/>
              <a:gd name="T92" fmla="*/ 754 w 3186"/>
              <a:gd name="T93" fmla="*/ 1622 h 1622"/>
              <a:gd name="T94" fmla="*/ 754 w 3186"/>
              <a:gd name="T95" fmla="*/ 201 h 1622"/>
              <a:gd name="T96" fmla="*/ 546 w 3186"/>
              <a:gd name="T97" fmla="*/ 201 h 1622"/>
              <a:gd name="T98" fmla="*/ 546 w 3186"/>
              <a:gd name="T99" fmla="*/ 1622 h 1622"/>
              <a:gd name="T100" fmla="*/ 1083 w 3186"/>
              <a:gd name="T101" fmla="*/ 1622 h 1622"/>
              <a:gd name="T102" fmla="*/ 1292 w 3186"/>
              <a:gd name="T103" fmla="*/ 1622 h 1622"/>
              <a:gd name="T104" fmla="*/ 1292 w 3186"/>
              <a:gd name="T105" fmla="*/ 144 h 1622"/>
              <a:gd name="T106" fmla="*/ 1083 w 3186"/>
              <a:gd name="T107" fmla="*/ 144 h 1622"/>
              <a:gd name="T108" fmla="*/ 1083 w 3186"/>
              <a:gd name="T109" fmla="*/ 1622 h 1622"/>
              <a:gd name="T110" fmla="*/ 810 w 3186"/>
              <a:gd name="T111" fmla="*/ 1622 h 1622"/>
              <a:gd name="T112" fmla="*/ 1019 w 3186"/>
              <a:gd name="T113" fmla="*/ 1622 h 1622"/>
              <a:gd name="T114" fmla="*/ 1019 w 3186"/>
              <a:gd name="T115" fmla="*/ 0 h 1622"/>
              <a:gd name="T116" fmla="*/ 810 w 3186"/>
              <a:gd name="T117" fmla="*/ 0 h 1622"/>
              <a:gd name="T118" fmla="*/ 810 w 3186"/>
              <a:gd name="T119" fmla="*/ 162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86" h="1622">
                <a:moveTo>
                  <a:pt x="2977" y="1622"/>
                </a:moveTo>
                <a:lnTo>
                  <a:pt x="3186" y="1622"/>
                </a:lnTo>
                <a:lnTo>
                  <a:pt x="3186" y="1253"/>
                </a:lnTo>
                <a:lnTo>
                  <a:pt x="2977" y="1253"/>
                </a:lnTo>
                <a:lnTo>
                  <a:pt x="2977" y="1622"/>
                </a:lnTo>
                <a:close/>
                <a:moveTo>
                  <a:pt x="2704" y="1622"/>
                </a:moveTo>
                <a:lnTo>
                  <a:pt x="2913" y="1622"/>
                </a:lnTo>
                <a:lnTo>
                  <a:pt x="2913" y="1124"/>
                </a:lnTo>
                <a:lnTo>
                  <a:pt x="2704" y="1124"/>
                </a:lnTo>
                <a:lnTo>
                  <a:pt x="2704" y="1622"/>
                </a:lnTo>
                <a:close/>
                <a:moveTo>
                  <a:pt x="2167" y="1622"/>
                </a:moveTo>
                <a:lnTo>
                  <a:pt x="2375" y="1622"/>
                </a:lnTo>
                <a:lnTo>
                  <a:pt x="2375" y="907"/>
                </a:lnTo>
                <a:lnTo>
                  <a:pt x="2167" y="907"/>
                </a:lnTo>
                <a:lnTo>
                  <a:pt x="2167" y="1622"/>
                </a:lnTo>
                <a:close/>
                <a:moveTo>
                  <a:pt x="0" y="1622"/>
                </a:moveTo>
                <a:lnTo>
                  <a:pt x="209" y="1622"/>
                </a:lnTo>
                <a:lnTo>
                  <a:pt x="209" y="811"/>
                </a:lnTo>
                <a:lnTo>
                  <a:pt x="0" y="811"/>
                </a:lnTo>
                <a:lnTo>
                  <a:pt x="0" y="1622"/>
                </a:lnTo>
                <a:close/>
                <a:moveTo>
                  <a:pt x="2440" y="1622"/>
                </a:moveTo>
                <a:lnTo>
                  <a:pt x="2648" y="1622"/>
                </a:lnTo>
                <a:lnTo>
                  <a:pt x="2648" y="819"/>
                </a:lnTo>
                <a:lnTo>
                  <a:pt x="2440" y="819"/>
                </a:lnTo>
                <a:lnTo>
                  <a:pt x="2440" y="1622"/>
                </a:lnTo>
                <a:close/>
                <a:moveTo>
                  <a:pt x="1902" y="1622"/>
                </a:moveTo>
                <a:lnTo>
                  <a:pt x="2111" y="1622"/>
                </a:lnTo>
                <a:lnTo>
                  <a:pt x="2111" y="787"/>
                </a:lnTo>
                <a:lnTo>
                  <a:pt x="1902" y="787"/>
                </a:lnTo>
                <a:lnTo>
                  <a:pt x="1902" y="1622"/>
                </a:lnTo>
                <a:close/>
                <a:moveTo>
                  <a:pt x="273" y="1622"/>
                </a:moveTo>
                <a:lnTo>
                  <a:pt x="481" y="1622"/>
                </a:lnTo>
                <a:lnTo>
                  <a:pt x="481" y="594"/>
                </a:lnTo>
                <a:lnTo>
                  <a:pt x="273" y="594"/>
                </a:lnTo>
                <a:lnTo>
                  <a:pt x="273" y="1622"/>
                </a:lnTo>
                <a:close/>
                <a:moveTo>
                  <a:pt x="1629" y="1622"/>
                </a:moveTo>
                <a:lnTo>
                  <a:pt x="1838" y="1622"/>
                </a:lnTo>
                <a:lnTo>
                  <a:pt x="1838" y="530"/>
                </a:lnTo>
                <a:lnTo>
                  <a:pt x="1629" y="530"/>
                </a:lnTo>
                <a:lnTo>
                  <a:pt x="1629" y="1622"/>
                </a:lnTo>
                <a:close/>
                <a:moveTo>
                  <a:pt x="1356" y="1622"/>
                </a:moveTo>
                <a:lnTo>
                  <a:pt x="1565" y="1622"/>
                </a:lnTo>
                <a:lnTo>
                  <a:pt x="1565" y="409"/>
                </a:lnTo>
                <a:lnTo>
                  <a:pt x="1356" y="409"/>
                </a:lnTo>
                <a:lnTo>
                  <a:pt x="1356" y="1622"/>
                </a:lnTo>
                <a:close/>
                <a:moveTo>
                  <a:pt x="546" y="1622"/>
                </a:moveTo>
                <a:lnTo>
                  <a:pt x="754" y="1622"/>
                </a:lnTo>
                <a:lnTo>
                  <a:pt x="754" y="201"/>
                </a:lnTo>
                <a:lnTo>
                  <a:pt x="546" y="201"/>
                </a:lnTo>
                <a:lnTo>
                  <a:pt x="546" y="1622"/>
                </a:lnTo>
                <a:close/>
                <a:moveTo>
                  <a:pt x="1083" y="1622"/>
                </a:moveTo>
                <a:lnTo>
                  <a:pt x="1292" y="1622"/>
                </a:lnTo>
                <a:lnTo>
                  <a:pt x="1292" y="144"/>
                </a:lnTo>
                <a:lnTo>
                  <a:pt x="1083" y="144"/>
                </a:lnTo>
                <a:lnTo>
                  <a:pt x="1083" y="1622"/>
                </a:lnTo>
                <a:close/>
                <a:moveTo>
                  <a:pt x="810" y="1622"/>
                </a:moveTo>
                <a:lnTo>
                  <a:pt x="1019" y="1622"/>
                </a:lnTo>
                <a:lnTo>
                  <a:pt x="1019" y="0"/>
                </a:lnTo>
                <a:lnTo>
                  <a:pt x="810" y="0"/>
                </a:lnTo>
                <a:lnTo>
                  <a:pt x="810" y="1622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F745B2D5-0F4E-8940-9E5A-21FC30E2F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9918" y="3971007"/>
            <a:ext cx="3332481" cy="290512"/>
          </a:xfrm>
        </p:spPr>
        <p:txBody>
          <a:bodyPr tIns="0" bIns="0"/>
          <a:lstStyle>
            <a:lvl1pPr marL="0" indent="0">
              <a:spcAft>
                <a:spcPts val="0"/>
              </a:spcAft>
              <a:buFontTx/>
              <a:buNone/>
              <a:defRPr sz="13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Presented by: (add type)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290671"/>
            <a:ext cx="10972800" cy="704850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PowerPoint title 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016766"/>
            <a:ext cx="8534400" cy="4572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200" b="0" i="0" baseline="0">
                <a:solidFill>
                  <a:schemeClr val="bg2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 TO GO HERE IN THIS FONT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C48A52-23DF-EA4A-83DE-332F1B547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0901" y="6160198"/>
            <a:ext cx="3111500" cy="414338"/>
          </a:xfrm>
        </p:spPr>
        <p:txBody>
          <a:bodyPr tIns="0" bIns="0" anchor="b" anchorCtr="0"/>
          <a:lstStyle>
            <a:lvl1pPr marL="0" indent="0" algn="r"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FDDBD54-A3B1-5540-A393-B9996D19FB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810" y="3971007"/>
            <a:ext cx="3120903" cy="290512"/>
          </a:xfrm>
        </p:spPr>
        <p:txBody>
          <a:bodyPr tIns="0" bIns="0"/>
          <a:lstStyle>
            <a:lvl1pPr marL="0" indent="0">
              <a:spcAft>
                <a:spcPts val="0"/>
              </a:spcAft>
              <a:buFontTx/>
              <a:buNone/>
              <a:defRPr sz="13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Presented to: (add type)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D69D271-DC48-0A42-81E1-F7B46F6D5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918" y="4282584"/>
            <a:ext cx="3332481" cy="1671649"/>
          </a:xfrm>
        </p:spPr>
        <p:txBody>
          <a:bodyPr tIns="0" bIns="0"/>
          <a:lstStyle>
            <a:lvl1pPr marL="0" indent="0">
              <a:spcAft>
                <a:spcPts val="200"/>
              </a:spcAft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6DBBC94-E2FF-B340-95DB-4B1AFA5E5E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54052" y="4279858"/>
            <a:ext cx="2886201" cy="1674248"/>
          </a:xfrm>
        </p:spPr>
        <p:txBody>
          <a:bodyPr tIns="0" bIns="0"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n-US"/>
              <a:t>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0EEEF-9950-7A49-9473-CF7C734CC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" y="492527"/>
            <a:ext cx="6601656" cy="9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3" pos="5400">
          <p15:clr>
            <a:srgbClr val="FBAE40"/>
          </p15:clr>
        </p15:guide>
        <p15:guide id="4" orient="horz" pos="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- bottom bar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91704B-03F2-2C49-9EA5-B2478E05E4B3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535C37C-CF89-034B-BAA8-23298F73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499"/>
            <a:ext cx="11086592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D70B50D-3A92-194A-8FD6-5E5B86423DB4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CC8DAD-B6A2-A442-9528-9C63A108C006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9CACAE-6FE1-FE43-88C5-429352188D48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34EA59-DE0B-B94D-9C91-1C4432EA5E04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F5167F-17B2-B347-BB3A-00E4D799C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45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pos="540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orient="horz" pos="4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 - bottom bar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91704B-03F2-2C49-9EA5-B2478E05E4B3}"/>
              </a:ext>
            </a:extLst>
          </p:cNvPr>
          <p:cNvSpPr txBox="1"/>
          <p:nvPr userDrawn="1"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535C37C-CF89-034B-BAA8-23298F735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0499"/>
            <a:ext cx="11086592" cy="85578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D70B50D-3A92-194A-8FD6-5E5B86423DB4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CC8DAD-B6A2-A442-9528-9C63A108C006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9CACAE-6FE1-FE43-88C5-429352188D48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34EA59-DE0B-B94D-9C91-1C4432EA5E04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F5167F-17B2-B347-BB3A-00E4D799C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70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pos="540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orient="horz" pos="4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nk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9848B1-9759-5A47-A731-32E7FD310D23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2A2AF7-4CED-794D-9397-41E65C83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5" y="190499"/>
            <a:ext cx="11079557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9BFB309-3728-4843-9448-2775A7F5F508}"/>
              </a:ext>
            </a:extLst>
          </p:cNvPr>
          <p:cNvSpPr txBox="1">
            <a:spLocks/>
          </p:cNvSpPr>
          <p:nvPr/>
        </p:nvSpPr>
        <p:spPr>
          <a:xfrm>
            <a:off x="609599" y="6356196"/>
            <a:ext cx="8423565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46C329-FC94-D14C-9E04-D4E97E10127C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9FF66A-D87F-AF40-BC0E-B063CDEB1E28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2033B6-F083-704A-88AA-3101DF1AA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288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- Blank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9848B1-9759-5A47-A731-32E7FD310D23}"/>
              </a:ext>
            </a:extLst>
          </p:cNvPr>
          <p:cNvSpPr txBox="1"/>
          <p:nvPr userDrawn="1"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2A2AF7-4CED-794D-9397-41E65C83A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35" y="190499"/>
            <a:ext cx="11079557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9BFB309-3728-4843-9448-2775A7F5F508}"/>
              </a:ext>
            </a:extLst>
          </p:cNvPr>
          <p:cNvSpPr txBox="1">
            <a:spLocks/>
          </p:cNvSpPr>
          <p:nvPr/>
        </p:nvSpPr>
        <p:spPr>
          <a:xfrm>
            <a:off x="609599" y="6356196"/>
            <a:ext cx="8423565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46C329-FC94-D14C-9E04-D4E97E10127C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9FF66A-D87F-AF40-BC0E-B063CDEB1E28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2033B6-F083-704A-88AA-3101DF1AA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85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ition Slide - CW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DD74A-2944-6146-930C-89D4D20F7909}"/>
              </a:ext>
            </a:extLst>
          </p:cNvPr>
          <p:cNvSpPr/>
          <p:nvPr/>
        </p:nvSpPr>
        <p:spPr>
          <a:xfrm>
            <a:off x="0" y="2271119"/>
            <a:ext cx="12192000" cy="1398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marL="6350"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F6C5D4-4318-0743-B842-7537AAE0C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391320"/>
            <a:ext cx="10972800" cy="1180123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spcAft>
                <a:spcPts val="0"/>
              </a:spcAft>
              <a:buFontTx/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Title</a:t>
            </a:r>
          </a:p>
          <a:p>
            <a:pPr lvl="0"/>
            <a:r>
              <a:rPr lang="en-US"/>
              <a:t>Up to 2 lines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FC2813D-C0DE-8D44-86FA-19050D253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7D6FC01-A080-C546-B811-CA3C65E90FAE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21172"/>
            <a:ext cx="5596328" cy="2136828"/>
          </a:xfrm>
          <a:custGeom>
            <a:avLst/>
            <a:gdLst>
              <a:gd name="T0" fmla="*/ 2977 w 3186"/>
              <a:gd name="T1" fmla="*/ 1622 h 1622"/>
              <a:gd name="T2" fmla="*/ 3186 w 3186"/>
              <a:gd name="T3" fmla="*/ 1622 h 1622"/>
              <a:gd name="T4" fmla="*/ 3186 w 3186"/>
              <a:gd name="T5" fmla="*/ 1253 h 1622"/>
              <a:gd name="T6" fmla="*/ 2977 w 3186"/>
              <a:gd name="T7" fmla="*/ 1253 h 1622"/>
              <a:gd name="T8" fmla="*/ 2977 w 3186"/>
              <a:gd name="T9" fmla="*/ 1622 h 1622"/>
              <a:gd name="T10" fmla="*/ 2704 w 3186"/>
              <a:gd name="T11" fmla="*/ 1622 h 1622"/>
              <a:gd name="T12" fmla="*/ 2913 w 3186"/>
              <a:gd name="T13" fmla="*/ 1622 h 1622"/>
              <a:gd name="T14" fmla="*/ 2913 w 3186"/>
              <a:gd name="T15" fmla="*/ 1124 h 1622"/>
              <a:gd name="T16" fmla="*/ 2704 w 3186"/>
              <a:gd name="T17" fmla="*/ 1124 h 1622"/>
              <a:gd name="T18" fmla="*/ 2704 w 3186"/>
              <a:gd name="T19" fmla="*/ 1622 h 1622"/>
              <a:gd name="T20" fmla="*/ 2167 w 3186"/>
              <a:gd name="T21" fmla="*/ 1622 h 1622"/>
              <a:gd name="T22" fmla="*/ 2375 w 3186"/>
              <a:gd name="T23" fmla="*/ 1622 h 1622"/>
              <a:gd name="T24" fmla="*/ 2375 w 3186"/>
              <a:gd name="T25" fmla="*/ 907 h 1622"/>
              <a:gd name="T26" fmla="*/ 2167 w 3186"/>
              <a:gd name="T27" fmla="*/ 907 h 1622"/>
              <a:gd name="T28" fmla="*/ 2167 w 3186"/>
              <a:gd name="T29" fmla="*/ 1622 h 1622"/>
              <a:gd name="T30" fmla="*/ 0 w 3186"/>
              <a:gd name="T31" fmla="*/ 1622 h 1622"/>
              <a:gd name="T32" fmla="*/ 209 w 3186"/>
              <a:gd name="T33" fmla="*/ 1622 h 1622"/>
              <a:gd name="T34" fmla="*/ 209 w 3186"/>
              <a:gd name="T35" fmla="*/ 811 h 1622"/>
              <a:gd name="T36" fmla="*/ 0 w 3186"/>
              <a:gd name="T37" fmla="*/ 811 h 1622"/>
              <a:gd name="T38" fmla="*/ 0 w 3186"/>
              <a:gd name="T39" fmla="*/ 1622 h 1622"/>
              <a:gd name="T40" fmla="*/ 2440 w 3186"/>
              <a:gd name="T41" fmla="*/ 1622 h 1622"/>
              <a:gd name="T42" fmla="*/ 2648 w 3186"/>
              <a:gd name="T43" fmla="*/ 1622 h 1622"/>
              <a:gd name="T44" fmla="*/ 2648 w 3186"/>
              <a:gd name="T45" fmla="*/ 819 h 1622"/>
              <a:gd name="T46" fmla="*/ 2440 w 3186"/>
              <a:gd name="T47" fmla="*/ 819 h 1622"/>
              <a:gd name="T48" fmla="*/ 2440 w 3186"/>
              <a:gd name="T49" fmla="*/ 1622 h 1622"/>
              <a:gd name="T50" fmla="*/ 1902 w 3186"/>
              <a:gd name="T51" fmla="*/ 1622 h 1622"/>
              <a:gd name="T52" fmla="*/ 2111 w 3186"/>
              <a:gd name="T53" fmla="*/ 1622 h 1622"/>
              <a:gd name="T54" fmla="*/ 2111 w 3186"/>
              <a:gd name="T55" fmla="*/ 787 h 1622"/>
              <a:gd name="T56" fmla="*/ 1902 w 3186"/>
              <a:gd name="T57" fmla="*/ 787 h 1622"/>
              <a:gd name="T58" fmla="*/ 1902 w 3186"/>
              <a:gd name="T59" fmla="*/ 1622 h 1622"/>
              <a:gd name="T60" fmla="*/ 273 w 3186"/>
              <a:gd name="T61" fmla="*/ 1622 h 1622"/>
              <a:gd name="T62" fmla="*/ 481 w 3186"/>
              <a:gd name="T63" fmla="*/ 1622 h 1622"/>
              <a:gd name="T64" fmla="*/ 481 w 3186"/>
              <a:gd name="T65" fmla="*/ 594 h 1622"/>
              <a:gd name="T66" fmla="*/ 273 w 3186"/>
              <a:gd name="T67" fmla="*/ 594 h 1622"/>
              <a:gd name="T68" fmla="*/ 273 w 3186"/>
              <a:gd name="T69" fmla="*/ 1622 h 1622"/>
              <a:gd name="T70" fmla="*/ 1629 w 3186"/>
              <a:gd name="T71" fmla="*/ 1622 h 1622"/>
              <a:gd name="T72" fmla="*/ 1838 w 3186"/>
              <a:gd name="T73" fmla="*/ 1622 h 1622"/>
              <a:gd name="T74" fmla="*/ 1838 w 3186"/>
              <a:gd name="T75" fmla="*/ 530 h 1622"/>
              <a:gd name="T76" fmla="*/ 1629 w 3186"/>
              <a:gd name="T77" fmla="*/ 530 h 1622"/>
              <a:gd name="T78" fmla="*/ 1629 w 3186"/>
              <a:gd name="T79" fmla="*/ 1622 h 1622"/>
              <a:gd name="T80" fmla="*/ 1356 w 3186"/>
              <a:gd name="T81" fmla="*/ 1622 h 1622"/>
              <a:gd name="T82" fmla="*/ 1565 w 3186"/>
              <a:gd name="T83" fmla="*/ 1622 h 1622"/>
              <a:gd name="T84" fmla="*/ 1565 w 3186"/>
              <a:gd name="T85" fmla="*/ 409 h 1622"/>
              <a:gd name="T86" fmla="*/ 1356 w 3186"/>
              <a:gd name="T87" fmla="*/ 409 h 1622"/>
              <a:gd name="T88" fmla="*/ 1356 w 3186"/>
              <a:gd name="T89" fmla="*/ 1622 h 1622"/>
              <a:gd name="T90" fmla="*/ 546 w 3186"/>
              <a:gd name="T91" fmla="*/ 1622 h 1622"/>
              <a:gd name="T92" fmla="*/ 754 w 3186"/>
              <a:gd name="T93" fmla="*/ 1622 h 1622"/>
              <a:gd name="T94" fmla="*/ 754 w 3186"/>
              <a:gd name="T95" fmla="*/ 201 h 1622"/>
              <a:gd name="T96" fmla="*/ 546 w 3186"/>
              <a:gd name="T97" fmla="*/ 201 h 1622"/>
              <a:gd name="T98" fmla="*/ 546 w 3186"/>
              <a:gd name="T99" fmla="*/ 1622 h 1622"/>
              <a:gd name="T100" fmla="*/ 1083 w 3186"/>
              <a:gd name="T101" fmla="*/ 1622 h 1622"/>
              <a:gd name="T102" fmla="*/ 1292 w 3186"/>
              <a:gd name="T103" fmla="*/ 1622 h 1622"/>
              <a:gd name="T104" fmla="*/ 1292 w 3186"/>
              <a:gd name="T105" fmla="*/ 144 h 1622"/>
              <a:gd name="T106" fmla="*/ 1083 w 3186"/>
              <a:gd name="T107" fmla="*/ 144 h 1622"/>
              <a:gd name="T108" fmla="*/ 1083 w 3186"/>
              <a:gd name="T109" fmla="*/ 1622 h 1622"/>
              <a:gd name="T110" fmla="*/ 810 w 3186"/>
              <a:gd name="T111" fmla="*/ 1622 h 1622"/>
              <a:gd name="T112" fmla="*/ 1019 w 3186"/>
              <a:gd name="T113" fmla="*/ 1622 h 1622"/>
              <a:gd name="T114" fmla="*/ 1019 w 3186"/>
              <a:gd name="T115" fmla="*/ 0 h 1622"/>
              <a:gd name="T116" fmla="*/ 810 w 3186"/>
              <a:gd name="T117" fmla="*/ 0 h 1622"/>
              <a:gd name="T118" fmla="*/ 810 w 3186"/>
              <a:gd name="T119" fmla="*/ 162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86" h="1622">
                <a:moveTo>
                  <a:pt x="2977" y="1622"/>
                </a:moveTo>
                <a:lnTo>
                  <a:pt x="3186" y="1622"/>
                </a:lnTo>
                <a:lnTo>
                  <a:pt x="3186" y="1253"/>
                </a:lnTo>
                <a:lnTo>
                  <a:pt x="2977" y="1253"/>
                </a:lnTo>
                <a:lnTo>
                  <a:pt x="2977" y="1622"/>
                </a:lnTo>
                <a:close/>
                <a:moveTo>
                  <a:pt x="2704" y="1622"/>
                </a:moveTo>
                <a:lnTo>
                  <a:pt x="2913" y="1622"/>
                </a:lnTo>
                <a:lnTo>
                  <a:pt x="2913" y="1124"/>
                </a:lnTo>
                <a:lnTo>
                  <a:pt x="2704" y="1124"/>
                </a:lnTo>
                <a:lnTo>
                  <a:pt x="2704" y="1622"/>
                </a:lnTo>
                <a:close/>
                <a:moveTo>
                  <a:pt x="2167" y="1622"/>
                </a:moveTo>
                <a:lnTo>
                  <a:pt x="2375" y="1622"/>
                </a:lnTo>
                <a:lnTo>
                  <a:pt x="2375" y="907"/>
                </a:lnTo>
                <a:lnTo>
                  <a:pt x="2167" y="907"/>
                </a:lnTo>
                <a:lnTo>
                  <a:pt x="2167" y="1622"/>
                </a:lnTo>
                <a:close/>
                <a:moveTo>
                  <a:pt x="0" y="1622"/>
                </a:moveTo>
                <a:lnTo>
                  <a:pt x="209" y="1622"/>
                </a:lnTo>
                <a:lnTo>
                  <a:pt x="209" y="811"/>
                </a:lnTo>
                <a:lnTo>
                  <a:pt x="0" y="811"/>
                </a:lnTo>
                <a:lnTo>
                  <a:pt x="0" y="1622"/>
                </a:lnTo>
                <a:close/>
                <a:moveTo>
                  <a:pt x="2440" y="1622"/>
                </a:moveTo>
                <a:lnTo>
                  <a:pt x="2648" y="1622"/>
                </a:lnTo>
                <a:lnTo>
                  <a:pt x="2648" y="819"/>
                </a:lnTo>
                <a:lnTo>
                  <a:pt x="2440" y="819"/>
                </a:lnTo>
                <a:lnTo>
                  <a:pt x="2440" y="1622"/>
                </a:lnTo>
                <a:close/>
                <a:moveTo>
                  <a:pt x="1902" y="1622"/>
                </a:moveTo>
                <a:lnTo>
                  <a:pt x="2111" y="1622"/>
                </a:lnTo>
                <a:lnTo>
                  <a:pt x="2111" y="787"/>
                </a:lnTo>
                <a:lnTo>
                  <a:pt x="1902" y="787"/>
                </a:lnTo>
                <a:lnTo>
                  <a:pt x="1902" y="1622"/>
                </a:lnTo>
                <a:close/>
                <a:moveTo>
                  <a:pt x="273" y="1622"/>
                </a:moveTo>
                <a:lnTo>
                  <a:pt x="481" y="1622"/>
                </a:lnTo>
                <a:lnTo>
                  <a:pt x="481" y="594"/>
                </a:lnTo>
                <a:lnTo>
                  <a:pt x="273" y="594"/>
                </a:lnTo>
                <a:lnTo>
                  <a:pt x="273" y="1622"/>
                </a:lnTo>
                <a:close/>
                <a:moveTo>
                  <a:pt x="1629" y="1622"/>
                </a:moveTo>
                <a:lnTo>
                  <a:pt x="1838" y="1622"/>
                </a:lnTo>
                <a:lnTo>
                  <a:pt x="1838" y="530"/>
                </a:lnTo>
                <a:lnTo>
                  <a:pt x="1629" y="530"/>
                </a:lnTo>
                <a:lnTo>
                  <a:pt x="1629" y="1622"/>
                </a:lnTo>
                <a:close/>
                <a:moveTo>
                  <a:pt x="1356" y="1622"/>
                </a:moveTo>
                <a:lnTo>
                  <a:pt x="1565" y="1622"/>
                </a:lnTo>
                <a:lnTo>
                  <a:pt x="1565" y="409"/>
                </a:lnTo>
                <a:lnTo>
                  <a:pt x="1356" y="409"/>
                </a:lnTo>
                <a:lnTo>
                  <a:pt x="1356" y="1622"/>
                </a:lnTo>
                <a:close/>
                <a:moveTo>
                  <a:pt x="546" y="1622"/>
                </a:moveTo>
                <a:lnTo>
                  <a:pt x="754" y="1622"/>
                </a:lnTo>
                <a:lnTo>
                  <a:pt x="754" y="201"/>
                </a:lnTo>
                <a:lnTo>
                  <a:pt x="546" y="201"/>
                </a:lnTo>
                <a:lnTo>
                  <a:pt x="546" y="1622"/>
                </a:lnTo>
                <a:close/>
                <a:moveTo>
                  <a:pt x="1083" y="1622"/>
                </a:moveTo>
                <a:lnTo>
                  <a:pt x="1292" y="1622"/>
                </a:lnTo>
                <a:lnTo>
                  <a:pt x="1292" y="144"/>
                </a:lnTo>
                <a:lnTo>
                  <a:pt x="1083" y="144"/>
                </a:lnTo>
                <a:lnTo>
                  <a:pt x="1083" y="1622"/>
                </a:lnTo>
                <a:close/>
                <a:moveTo>
                  <a:pt x="810" y="1622"/>
                </a:moveTo>
                <a:lnTo>
                  <a:pt x="1019" y="1622"/>
                </a:lnTo>
                <a:lnTo>
                  <a:pt x="1019" y="0"/>
                </a:lnTo>
                <a:lnTo>
                  <a:pt x="810" y="0"/>
                </a:lnTo>
                <a:lnTo>
                  <a:pt x="810" y="1622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tx2">
                  <a:alpha val="2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973C4D-3D27-AA46-AC74-961D47C5EB66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95119F-EBDB-5541-A29A-BA7807B90326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8B4BFC-6D56-7B4A-9572-73B778F37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80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 Slide - C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DD74A-2944-6146-930C-89D4D20F7909}"/>
              </a:ext>
            </a:extLst>
          </p:cNvPr>
          <p:cNvSpPr/>
          <p:nvPr/>
        </p:nvSpPr>
        <p:spPr>
          <a:xfrm>
            <a:off x="0" y="2271119"/>
            <a:ext cx="12192000" cy="1398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marL="6350"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F6C5D4-4318-0743-B842-7537AAE0C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391320"/>
            <a:ext cx="10972800" cy="1180123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spcAft>
                <a:spcPts val="0"/>
              </a:spcAft>
              <a:buFontTx/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Title</a:t>
            </a:r>
          </a:p>
          <a:p>
            <a:pPr lvl="0"/>
            <a:r>
              <a:rPr lang="en-US"/>
              <a:t>Up to 2 lines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FC2813D-C0DE-8D44-86FA-19050D253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F6B4408-D092-2442-86E5-60ADC8FFA7E4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21172"/>
            <a:ext cx="5596328" cy="2136828"/>
          </a:xfrm>
          <a:custGeom>
            <a:avLst/>
            <a:gdLst>
              <a:gd name="T0" fmla="*/ 2977 w 3186"/>
              <a:gd name="T1" fmla="*/ 1622 h 1622"/>
              <a:gd name="T2" fmla="*/ 3186 w 3186"/>
              <a:gd name="T3" fmla="*/ 1622 h 1622"/>
              <a:gd name="T4" fmla="*/ 3186 w 3186"/>
              <a:gd name="T5" fmla="*/ 1253 h 1622"/>
              <a:gd name="T6" fmla="*/ 2977 w 3186"/>
              <a:gd name="T7" fmla="*/ 1253 h 1622"/>
              <a:gd name="T8" fmla="*/ 2977 w 3186"/>
              <a:gd name="T9" fmla="*/ 1622 h 1622"/>
              <a:gd name="T10" fmla="*/ 2704 w 3186"/>
              <a:gd name="T11" fmla="*/ 1622 h 1622"/>
              <a:gd name="T12" fmla="*/ 2913 w 3186"/>
              <a:gd name="T13" fmla="*/ 1622 h 1622"/>
              <a:gd name="T14" fmla="*/ 2913 w 3186"/>
              <a:gd name="T15" fmla="*/ 1124 h 1622"/>
              <a:gd name="T16" fmla="*/ 2704 w 3186"/>
              <a:gd name="T17" fmla="*/ 1124 h 1622"/>
              <a:gd name="T18" fmla="*/ 2704 w 3186"/>
              <a:gd name="T19" fmla="*/ 1622 h 1622"/>
              <a:gd name="T20" fmla="*/ 2167 w 3186"/>
              <a:gd name="T21" fmla="*/ 1622 h 1622"/>
              <a:gd name="T22" fmla="*/ 2375 w 3186"/>
              <a:gd name="T23" fmla="*/ 1622 h 1622"/>
              <a:gd name="T24" fmla="*/ 2375 w 3186"/>
              <a:gd name="T25" fmla="*/ 907 h 1622"/>
              <a:gd name="T26" fmla="*/ 2167 w 3186"/>
              <a:gd name="T27" fmla="*/ 907 h 1622"/>
              <a:gd name="T28" fmla="*/ 2167 w 3186"/>
              <a:gd name="T29" fmla="*/ 1622 h 1622"/>
              <a:gd name="T30" fmla="*/ 0 w 3186"/>
              <a:gd name="T31" fmla="*/ 1622 h 1622"/>
              <a:gd name="T32" fmla="*/ 209 w 3186"/>
              <a:gd name="T33" fmla="*/ 1622 h 1622"/>
              <a:gd name="T34" fmla="*/ 209 w 3186"/>
              <a:gd name="T35" fmla="*/ 811 h 1622"/>
              <a:gd name="T36" fmla="*/ 0 w 3186"/>
              <a:gd name="T37" fmla="*/ 811 h 1622"/>
              <a:gd name="T38" fmla="*/ 0 w 3186"/>
              <a:gd name="T39" fmla="*/ 1622 h 1622"/>
              <a:gd name="T40" fmla="*/ 2440 w 3186"/>
              <a:gd name="T41" fmla="*/ 1622 h 1622"/>
              <a:gd name="T42" fmla="*/ 2648 w 3186"/>
              <a:gd name="T43" fmla="*/ 1622 h 1622"/>
              <a:gd name="T44" fmla="*/ 2648 w 3186"/>
              <a:gd name="T45" fmla="*/ 819 h 1622"/>
              <a:gd name="T46" fmla="*/ 2440 w 3186"/>
              <a:gd name="T47" fmla="*/ 819 h 1622"/>
              <a:gd name="T48" fmla="*/ 2440 w 3186"/>
              <a:gd name="T49" fmla="*/ 1622 h 1622"/>
              <a:gd name="T50" fmla="*/ 1902 w 3186"/>
              <a:gd name="T51" fmla="*/ 1622 h 1622"/>
              <a:gd name="T52" fmla="*/ 2111 w 3186"/>
              <a:gd name="T53" fmla="*/ 1622 h 1622"/>
              <a:gd name="T54" fmla="*/ 2111 w 3186"/>
              <a:gd name="T55" fmla="*/ 787 h 1622"/>
              <a:gd name="T56" fmla="*/ 1902 w 3186"/>
              <a:gd name="T57" fmla="*/ 787 h 1622"/>
              <a:gd name="T58" fmla="*/ 1902 w 3186"/>
              <a:gd name="T59" fmla="*/ 1622 h 1622"/>
              <a:gd name="T60" fmla="*/ 273 w 3186"/>
              <a:gd name="T61" fmla="*/ 1622 h 1622"/>
              <a:gd name="T62" fmla="*/ 481 w 3186"/>
              <a:gd name="T63" fmla="*/ 1622 h 1622"/>
              <a:gd name="T64" fmla="*/ 481 w 3186"/>
              <a:gd name="T65" fmla="*/ 594 h 1622"/>
              <a:gd name="T66" fmla="*/ 273 w 3186"/>
              <a:gd name="T67" fmla="*/ 594 h 1622"/>
              <a:gd name="T68" fmla="*/ 273 w 3186"/>
              <a:gd name="T69" fmla="*/ 1622 h 1622"/>
              <a:gd name="T70" fmla="*/ 1629 w 3186"/>
              <a:gd name="T71" fmla="*/ 1622 h 1622"/>
              <a:gd name="T72" fmla="*/ 1838 w 3186"/>
              <a:gd name="T73" fmla="*/ 1622 h 1622"/>
              <a:gd name="T74" fmla="*/ 1838 w 3186"/>
              <a:gd name="T75" fmla="*/ 530 h 1622"/>
              <a:gd name="T76" fmla="*/ 1629 w 3186"/>
              <a:gd name="T77" fmla="*/ 530 h 1622"/>
              <a:gd name="T78" fmla="*/ 1629 w 3186"/>
              <a:gd name="T79" fmla="*/ 1622 h 1622"/>
              <a:gd name="T80" fmla="*/ 1356 w 3186"/>
              <a:gd name="T81" fmla="*/ 1622 h 1622"/>
              <a:gd name="T82" fmla="*/ 1565 w 3186"/>
              <a:gd name="T83" fmla="*/ 1622 h 1622"/>
              <a:gd name="T84" fmla="*/ 1565 w 3186"/>
              <a:gd name="T85" fmla="*/ 409 h 1622"/>
              <a:gd name="T86" fmla="*/ 1356 w 3186"/>
              <a:gd name="T87" fmla="*/ 409 h 1622"/>
              <a:gd name="T88" fmla="*/ 1356 w 3186"/>
              <a:gd name="T89" fmla="*/ 1622 h 1622"/>
              <a:gd name="T90" fmla="*/ 546 w 3186"/>
              <a:gd name="T91" fmla="*/ 1622 h 1622"/>
              <a:gd name="T92" fmla="*/ 754 w 3186"/>
              <a:gd name="T93" fmla="*/ 1622 h 1622"/>
              <a:gd name="T94" fmla="*/ 754 w 3186"/>
              <a:gd name="T95" fmla="*/ 201 h 1622"/>
              <a:gd name="T96" fmla="*/ 546 w 3186"/>
              <a:gd name="T97" fmla="*/ 201 h 1622"/>
              <a:gd name="T98" fmla="*/ 546 w 3186"/>
              <a:gd name="T99" fmla="*/ 1622 h 1622"/>
              <a:gd name="T100" fmla="*/ 1083 w 3186"/>
              <a:gd name="T101" fmla="*/ 1622 h 1622"/>
              <a:gd name="T102" fmla="*/ 1292 w 3186"/>
              <a:gd name="T103" fmla="*/ 1622 h 1622"/>
              <a:gd name="T104" fmla="*/ 1292 w 3186"/>
              <a:gd name="T105" fmla="*/ 144 h 1622"/>
              <a:gd name="T106" fmla="*/ 1083 w 3186"/>
              <a:gd name="T107" fmla="*/ 144 h 1622"/>
              <a:gd name="T108" fmla="*/ 1083 w 3186"/>
              <a:gd name="T109" fmla="*/ 1622 h 1622"/>
              <a:gd name="T110" fmla="*/ 810 w 3186"/>
              <a:gd name="T111" fmla="*/ 1622 h 1622"/>
              <a:gd name="T112" fmla="*/ 1019 w 3186"/>
              <a:gd name="T113" fmla="*/ 1622 h 1622"/>
              <a:gd name="T114" fmla="*/ 1019 w 3186"/>
              <a:gd name="T115" fmla="*/ 0 h 1622"/>
              <a:gd name="T116" fmla="*/ 810 w 3186"/>
              <a:gd name="T117" fmla="*/ 0 h 1622"/>
              <a:gd name="T118" fmla="*/ 810 w 3186"/>
              <a:gd name="T119" fmla="*/ 162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86" h="1622">
                <a:moveTo>
                  <a:pt x="2977" y="1622"/>
                </a:moveTo>
                <a:lnTo>
                  <a:pt x="3186" y="1622"/>
                </a:lnTo>
                <a:lnTo>
                  <a:pt x="3186" y="1253"/>
                </a:lnTo>
                <a:lnTo>
                  <a:pt x="2977" y="1253"/>
                </a:lnTo>
                <a:lnTo>
                  <a:pt x="2977" y="1622"/>
                </a:lnTo>
                <a:close/>
                <a:moveTo>
                  <a:pt x="2704" y="1622"/>
                </a:moveTo>
                <a:lnTo>
                  <a:pt x="2913" y="1622"/>
                </a:lnTo>
                <a:lnTo>
                  <a:pt x="2913" y="1124"/>
                </a:lnTo>
                <a:lnTo>
                  <a:pt x="2704" y="1124"/>
                </a:lnTo>
                <a:lnTo>
                  <a:pt x="2704" y="1622"/>
                </a:lnTo>
                <a:close/>
                <a:moveTo>
                  <a:pt x="2167" y="1622"/>
                </a:moveTo>
                <a:lnTo>
                  <a:pt x="2375" y="1622"/>
                </a:lnTo>
                <a:lnTo>
                  <a:pt x="2375" y="907"/>
                </a:lnTo>
                <a:lnTo>
                  <a:pt x="2167" y="907"/>
                </a:lnTo>
                <a:lnTo>
                  <a:pt x="2167" y="1622"/>
                </a:lnTo>
                <a:close/>
                <a:moveTo>
                  <a:pt x="0" y="1622"/>
                </a:moveTo>
                <a:lnTo>
                  <a:pt x="209" y="1622"/>
                </a:lnTo>
                <a:lnTo>
                  <a:pt x="209" y="811"/>
                </a:lnTo>
                <a:lnTo>
                  <a:pt x="0" y="811"/>
                </a:lnTo>
                <a:lnTo>
                  <a:pt x="0" y="1622"/>
                </a:lnTo>
                <a:close/>
                <a:moveTo>
                  <a:pt x="2440" y="1622"/>
                </a:moveTo>
                <a:lnTo>
                  <a:pt x="2648" y="1622"/>
                </a:lnTo>
                <a:lnTo>
                  <a:pt x="2648" y="819"/>
                </a:lnTo>
                <a:lnTo>
                  <a:pt x="2440" y="819"/>
                </a:lnTo>
                <a:lnTo>
                  <a:pt x="2440" y="1622"/>
                </a:lnTo>
                <a:close/>
                <a:moveTo>
                  <a:pt x="1902" y="1622"/>
                </a:moveTo>
                <a:lnTo>
                  <a:pt x="2111" y="1622"/>
                </a:lnTo>
                <a:lnTo>
                  <a:pt x="2111" y="787"/>
                </a:lnTo>
                <a:lnTo>
                  <a:pt x="1902" y="787"/>
                </a:lnTo>
                <a:lnTo>
                  <a:pt x="1902" y="1622"/>
                </a:lnTo>
                <a:close/>
                <a:moveTo>
                  <a:pt x="273" y="1622"/>
                </a:moveTo>
                <a:lnTo>
                  <a:pt x="481" y="1622"/>
                </a:lnTo>
                <a:lnTo>
                  <a:pt x="481" y="594"/>
                </a:lnTo>
                <a:lnTo>
                  <a:pt x="273" y="594"/>
                </a:lnTo>
                <a:lnTo>
                  <a:pt x="273" y="1622"/>
                </a:lnTo>
                <a:close/>
                <a:moveTo>
                  <a:pt x="1629" y="1622"/>
                </a:moveTo>
                <a:lnTo>
                  <a:pt x="1838" y="1622"/>
                </a:lnTo>
                <a:lnTo>
                  <a:pt x="1838" y="530"/>
                </a:lnTo>
                <a:lnTo>
                  <a:pt x="1629" y="530"/>
                </a:lnTo>
                <a:lnTo>
                  <a:pt x="1629" y="1622"/>
                </a:lnTo>
                <a:close/>
                <a:moveTo>
                  <a:pt x="1356" y="1622"/>
                </a:moveTo>
                <a:lnTo>
                  <a:pt x="1565" y="1622"/>
                </a:lnTo>
                <a:lnTo>
                  <a:pt x="1565" y="409"/>
                </a:lnTo>
                <a:lnTo>
                  <a:pt x="1356" y="409"/>
                </a:lnTo>
                <a:lnTo>
                  <a:pt x="1356" y="1622"/>
                </a:lnTo>
                <a:close/>
                <a:moveTo>
                  <a:pt x="546" y="1622"/>
                </a:moveTo>
                <a:lnTo>
                  <a:pt x="754" y="1622"/>
                </a:lnTo>
                <a:lnTo>
                  <a:pt x="754" y="201"/>
                </a:lnTo>
                <a:lnTo>
                  <a:pt x="546" y="201"/>
                </a:lnTo>
                <a:lnTo>
                  <a:pt x="546" y="1622"/>
                </a:lnTo>
                <a:close/>
                <a:moveTo>
                  <a:pt x="1083" y="1622"/>
                </a:moveTo>
                <a:lnTo>
                  <a:pt x="1292" y="1622"/>
                </a:lnTo>
                <a:lnTo>
                  <a:pt x="1292" y="144"/>
                </a:lnTo>
                <a:lnTo>
                  <a:pt x="1083" y="144"/>
                </a:lnTo>
                <a:lnTo>
                  <a:pt x="1083" y="1622"/>
                </a:lnTo>
                <a:close/>
                <a:moveTo>
                  <a:pt x="810" y="1622"/>
                </a:moveTo>
                <a:lnTo>
                  <a:pt x="1019" y="1622"/>
                </a:lnTo>
                <a:lnTo>
                  <a:pt x="1019" y="0"/>
                </a:lnTo>
                <a:lnTo>
                  <a:pt x="810" y="0"/>
                </a:lnTo>
                <a:lnTo>
                  <a:pt x="810" y="1622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accent1">
                  <a:alpha val="2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8D4C23-92C7-AB40-9736-14655E75AB90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F191E9-F932-C54E-938C-F4ED6E8499B0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FA7BD2-F409-E545-AA2D-34CEA84D5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631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ransition Slide - P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DD74A-2944-6146-930C-89D4D20F7909}"/>
              </a:ext>
            </a:extLst>
          </p:cNvPr>
          <p:cNvSpPr/>
          <p:nvPr/>
        </p:nvSpPr>
        <p:spPr>
          <a:xfrm>
            <a:off x="0" y="2271119"/>
            <a:ext cx="12192000" cy="1398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marL="6350"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F6C5D4-4318-0743-B842-7537AAE0C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391320"/>
            <a:ext cx="10972800" cy="1180123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spcAft>
                <a:spcPts val="0"/>
              </a:spcAft>
              <a:buFontTx/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Title</a:t>
            </a:r>
          </a:p>
          <a:p>
            <a:pPr lvl="0"/>
            <a:r>
              <a:rPr lang="en-US"/>
              <a:t>Up to 2 lines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FC2813D-C0DE-8D44-86FA-19050D253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071920A-9D4A-D44C-9DD0-A17C03CD400C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21172"/>
            <a:ext cx="5596328" cy="2136828"/>
          </a:xfrm>
          <a:custGeom>
            <a:avLst/>
            <a:gdLst>
              <a:gd name="T0" fmla="*/ 2977 w 3186"/>
              <a:gd name="T1" fmla="*/ 1622 h 1622"/>
              <a:gd name="T2" fmla="*/ 3186 w 3186"/>
              <a:gd name="T3" fmla="*/ 1622 h 1622"/>
              <a:gd name="T4" fmla="*/ 3186 w 3186"/>
              <a:gd name="T5" fmla="*/ 1253 h 1622"/>
              <a:gd name="T6" fmla="*/ 2977 w 3186"/>
              <a:gd name="T7" fmla="*/ 1253 h 1622"/>
              <a:gd name="T8" fmla="*/ 2977 w 3186"/>
              <a:gd name="T9" fmla="*/ 1622 h 1622"/>
              <a:gd name="T10" fmla="*/ 2704 w 3186"/>
              <a:gd name="T11" fmla="*/ 1622 h 1622"/>
              <a:gd name="T12" fmla="*/ 2913 w 3186"/>
              <a:gd name="T13" fmla="*/ 1622 h 1622"/>
              <a:gd name="T14" fmla="*/ 2913 w 3186"/>
              <a:gd name="T15" fmla="*/ 1124 h 1622"/>
              <a:gd name="T16" fmla="*/ 2704 w 3186"/>
              <a:gd name="T17" fmla="*/ 1124 h 1622"/>
              <a:gd name="T18" fmla="*/ 2704 w 3186"/>
              <a:gd name="T19" fmla="*/ 1622 h 1622"/>
              <a:gd name="T20" fmla="*/ 2167 w 3186"/>
              <a:gd name="T21" fmla="*/ 1622 h 1622"/>
              <a:gd name="T22" fmla="*/ 2375 w 3186"/>
              <a:gd name="T23" fmla="*/ 1622 h 1622"/>
              <a:gd name="T24" fmla="*/ 2375 w 3186"/>
              <a:gd name="T25" fmla="*/ 907 h 1622"/>
              <a:gd name="T26" fmla="*/ 2167 w 3186"/>
              <a:gd name="T27" fmla="*/ 907 h 1622"/>
              <a:gd name="T28" fmla="*/ 2167 w 3186"/>
              <a:gd name="T29" fmla="*/ 1622 h 1622"/>
              <a:gd name="T30" fmla="*/ 0 w 3186"/>
              <a:gd name="T31" fmla="*/ 1622 h 1622"/>
              <a:gd name="T32" fmla="*/ 209 w 3186"/>
              <a:gd name="T33" fmla="*/ 1622 h 1622"/>
              <a:gd name="T34" fmla="*/ 209 w 3186"/>
              <a:gd name="T35" fmla="*/ 811 h 1622"/>
              <a:gd name="T36" fmla="*/ 0 w 3186"/>
              <a:gd name="T37" fmla="*/ 811 h 1622"/>
              <a:gd name="T38" fmla="*/ 0 w 3186"/>
              <a:gd name="T39" fmla="*/ 1622 h 1622"/>
              <a:gd name="T40" fmla="*/ 2440 w 3186"/>
              <a:gd name="T41" fmla="*/ 1622 h 1622"/>
              <a:gd name="T42" fmla="*/ 2648 w 3186"/>
              <a:gd name="T43" fmla="*/ 1622 h 1622"/>
              <a:gd name="T44" fmla="*/ 2648 w 3186"/>
              <a:gd name="T45" fmla="*/ 819 h 1622"/>
              <a:gd name="T46" fmla="*/ 2440 w 3186"/>
              <a:gd name="T47" fmla="*/ 819 h 1622"/>
              <a:gd name="T48" fmla="*/ 2440 w 3186"/>
              <a:gd name="T49" fmla="*/ 1622 h 1622"/>
              <a:gd name="T50" fmla="*/ 1902 w 3186"/>
              <a:gd name="T51" fmla="*/ 1622 h 1622"/>
              <a:gd name="T52" fmla="*/ 2111 w 3186"/>
              <a:gd name="T53" fmla="*/ 1622 h 1622"/>
              <a:gd name="T54" fmla="*/ 2111 w 3186"/>
              <a:gd name="T55" fmla="*/ 787 h 1622"/>
              <a:gd name="T56" fmla="*/ 1902 w 3186"/>
              <a:gd name="T57" fmla="*/ 787 h 1622"/>
              <a:gd name="T58" fmla="*/ 1902 w 3186"/>
              <a:gd name="T59" fmla="*/ 1622 h 1622"/>
              <a:gd name="T60" fmla="*/ 273 w 3186"/>
              <a:gd name="T61" fmla="*/ 1622 h 1622"/>
              <a:gd name="T62" fmla="*/ 481 w 3186"/>
              <a:gd name="T63" fmla="*/ 1622 h 1622"/>
              <a:gd name="T64" fmla="*/ 481 w 3186"/>
              <a:gd name="T65" fmla="*/ 594 h 1622"/>
              <a:gd name="T66" fmla="*/ 273 w 3186"/>
              <a:gd name="T67" fmla="*/ 594 h 1622"/>
              <a:gd name="T68" fmla="*/ 273 w 3186"/>
              <a:gd name="T69" fmla="*/ 1622 h 1622"/>
              <a:gd name="T70" fmla="*/ 1629 w 3186"/>
              <a:gd name="T71" fmla="*/ 1622 h 1622"/>
              <a:gd name="T72" fmla="*/ 1838 w 3186"/>
              <a:gd name="T73" fmla="*/ 1622 h 1622"/>
              <a:gd name="T74" fmla="*/ 1838 w 3186"/>
              <a:gd name="T75" fmla="*/ 530 h 1622"/>
              <a:gd name="T76" fmla="*/ 1629 w 3186"/>
              <a:gd name="T77" fmla="*/ 530 h 1622"/>
              <a:gd name="T78" fmla="*/ 1629 w 3186"/>
              <a:gd name="T79" fmla="*/ 1622 h 1622"/>
              <a:gd name="T80" fmla="*/ 1356 w 3186"/>
              <a:gd name="T81" fmla="*/ 1622 h 1622"/>
              <a:gd name="T82" fmla="*/ 1565 w 3186"/>
              <a:gd name="T83" fmla="*/ 1622 h 1622"/>
              <a:gd name="T84" fmla="*/ 1565 w 3186"/>
              <a:gd name="T85" fmla="*/ 409 h 1622"/>
              <a:gd name="T86" fmla="*/ 1356 w 3186"/>
              <a:gd name="T87" fmla="*/ 409 h 1622"/>
              <a:gd name="T88" fmla="*/ 1356 w 3186"/>
              <a:gd name="T89" fmla="*/ 1622 h 1622"/>
              <a:gd name="T90" fmla="*/ 546 w 3186"/>
              <a:gd name="T91" fmla="*/ 1622 h 1622"/>
              <a:gd name="T92" fmla="*/ 754 w 3186"/>
              <a:gd name="T93" fmla="*/ 1622 h 1622"/>
              <a:gd name="T94" fmla="*/ 754 w 3186"/>
              <a:gd name="T95" fmla="*/ 201 h 1622"/>
              <a:gd name="T96" fmla="*/ 546 w 3186"/>
              <a:gd name="T97" fmla="*/ 201 h 1622"/>
              <a:gd name="T98" fmla="*/ 546 w 3186"/>
              <a:gd name="T99" fmla="*/ 1622 h 1622"/>
              <a:gd name="T100" fmla="*/ 1083 w 3186"/>
              <a:gd name="T101" fmla="*/ 1622 h 1622"/>
              <a:gd name="T102" fmla="*/ 1292 w 3186"/>
              <a:gd name="T103" fmla="*/ 1622 h 1622"/>
              <a:gd name="T104" fmla="*/ 1292 w 3186"/>
              <a:gd name="T105" fmla="*/ 144 h 1622"/>
              <a:gd name="T106" fmla="*/ 1083 w 3186"/>
              <a:gd name="T107" fmla="*/ 144 h 1622"/>
              <a:gd name="T108" fmla="*/ 1083 w 3186"/>
              <a:gd name="T109" fmla="*/ 1622 h 1622"/>
              <a:gd name="T110" fmla="*/ 810 w 3186"/>
              <a:gd name="T111" fmla="*/ 1622 h 1622"/>
              <a:gd name="T112" fmla="*/ 1019 w 3186"/>
              <a:gd name="T113" fmla="*/ 1622 h 1622"/>
              <a:gd name="T114" fmla="*/ 1019 w 3186"/>
              <a:gd name="T115" fmla="*/ 0 h 1622"/>
              <a:gd name="T116" fmla="*/ 810 w 3186"/>
              <a:gd name="T117" fmla="*/ 0 h 1622"/>
              <a:gd name="T118" fmla="*/ 810 w 3186"/>
              <a:gd name="T119" fmla="*/ 162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86" h="1622">
                <a:moveTo>
                  <a:pt x="2977" y="1622"/>
                </a:moveTo>
                <a:lnTo>
                  <a:pt x="3186" y="1622"/>
                </a:lnTo>
                <a:lnTo>
                  <a:pt x="3186" y="1253"/>
                </a:lnTo>
                <a:lnTo>
                  <a:pt x="2977" y="1253"/>
                </a:lnTo>
                <a:lnTo>
                  <a:pt x="2977" y="1622"/>
                </a:lnTo>
                <a:close/>
                <a:moveTo>
                  <a:pt x="2704" y="1622"/>
                </a:moveTo>
                <a:lnTo>
                  <a:pt x="2913" y="1622"/>
                </a:lnTo>
                <a:lnTo>
                  <a:pt x="2913" y="1124"/>
                </a:lnTo>
                <a:lnTo>
                  <a:pt x="2704" y="1124"/>
                </a:lnTo>
                <a:lnTo>
                  <a:pt x="2704" y="1622"/>
                </a:lnTo>
                <a:close/>
                <a:moveTo>
                  <a:pt x="2167" y="1622"/>
                </a:moveTo>
                <a:lnTo>
                  <a:pt x="2375" y="1622"/>
                </a:lnTo>
                <a:lnTo>
                  <a:pt x="2375" y="907"/>
                </a:lnTo>
                <a:lnTo>
                  <a:pt x="2167" y="907"/>
                </a:lnTo>
                <a:lnTo>
                  <a:pt x="2167" y="1622"/>
                </a:lnTo>
                <a:close/>
                <a:moveTo>
                  <a:pt x="0" y="1622"/>
                </a:moveTo>
                <a:lnTo>
                  <a:pt x="209" y="1622"/>
                </a:lnTo>
                <a:lnTo>
                  <a:pt x="209" y="811"/>
                </a:lnTo>
                <a:lnTo>
                  <a:pt x="0" y="811"/>
                </a:lnTo>
                <a:lnTo>
                  <a:pt x="0" y="1622"/>
                </a:lnTo>
                <a:close/>
                <a:moveTo>
                  <a:pt x="2440" y="1622"/>
                </a:moveTo>
                <a:lnTo>
                  <a:pt x="2648" y="1622"/>
                </a:lnTo>
                <a:lnTo>
                  <a:pt x="2648" y="819"/>
                </a:lnTo>
                <a:lnTo>
                  <a:pt x="2440" y="819"/>
                </a:lnTo>
                <a:lnTo>
                  <a:pt x="2440" y="1622"/>
                </a:lnTo>
                <a:close/>
                <a:moveTo>
                  <a:pt x="1902" y="1622"/>
                </a:moveTo>
                <a:lnTo>
                  <a:pt x="2111" y="1622"/>
                </a:lnTo>
                <a:lnTo>
                  <a:pt x="2111" y="787"/>
                </a:lnTo>
                <a:lnTo>
                  <a:pt x="1902" y="787"/>
                </a:lnTo>
                <a:lnTo>
                  <a:pt x="1902" y="1622"/>
                </a:lnTo>
                <a:close/>
                <a:moveTo>
                  <a:pt x="273" y="1622"/>
                </a:moveTo>
                <a:lnTo>
                  <a:pt x="481" y="1622"/>
                </a:lnTo>
                <a:lnTo>
                  <a:pt x="481" y="594"/>
                </a:lnTo>
                <a:lnTo>
                  <a:pt x="273" y="594"/>
                </a:lnTo>
                <a:lnTo>
                  <a:pt x="273" y="1622"/>
                </a:lnTo>
                <a:close/>
                <a:moveTo>
                  <a:pt x="1629" y="1622"/>
                </a:moveTo>
                <a:lnTo>
                  <a:pt x="1838" y="1622"/>
                </a:lnTo>
                <a:lnTo>
                  <a:pt x="1838" y="530"/>
                </a:lnTo>
                <a:lnTo>
                  <a:pt x="1629" y="530"/>
                </a:lnTo>
                <a:lnTo>
                  <a:pt x="1629" y="1622"/>
                </a:lnTo>
                <a:close/>
                <a:moveTo>
                  <a:pt x="1356" y="1622"/>
                </a:moveTo>
                <a:lnTo>
                  <a:pt x="1565" y="1622"/>
                </a:lnTo>
                <a:lnTo>
                  <a:pt x="1565" y="409"/>
                </a:lnTo>
                <a:lnTo>
                  <a:pt x="1356" y="409"/>
                </a:lnTo>
                <a:lnTo>
                  <a:pt x="1356" y="1622"/>
                </a:lnTo>
                <a:close/>
                <a:moveTo>
                  <a:pt x="546" y="1622"/>
                </a:moveTo>
                <a:lnTo>
                  <a:pt x="754" y="1622"/>
                </a:lnTo>
                <a:lnTo>
                  <a:pt x="754" y="201"/>
                </a:lnTo>
                <a:lnTo>
                  <a:pt x="546" y="201"/>
                </a:lnTo>
                <a:lnTo>
                  <a:pt x="546" y="1622"/>
                </a:lnTo>
                <a:close/>
                <a:moveTo>
                  <a:pt x="1083" y="1622"/>
                </a:moveTo>
                <a:lnTo>
                  <a:pt x="1292" y="1622"/>
                </a:lnTo>
                <a:lnTo>
                  <a:pt x="1292" y="144"/>
                </a:lnTo>
                <a:lnTo>
                  <a:pt x="1083" y="144"/>
                </a:lnTo>
                <a:lnTo>
                  <a:pt x="1083" y="1622"/>
                </a:lnTo>
                <a:close/>
                <a:moveTo>
                  <a:pt x="810" y="1622"/>
                </a:moveTo>
                <a:lnTo>
                  <a:pt x="1019" y="1622"/>
                </a:lnTo>
                <a:lnTo>
                  <a:pt x="1019" y="0"/>
                </a:lnTo>
                <a:lnTo>
                  <a:pt x="810" y="0"/>
                </a:lnTo>
                <a:lnTo>
                  <a:pt x="810" y="1622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F16870-D05D-674A-8871-1FB20D9C85AC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570EA1-3EF0-4C42-B260-8D1ED357248F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224329-2277-5347-A557-612BEE2AD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846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ransition Slide - P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DD74A-2944-6146-930C-89D4D20F7909}"/>
              </a:ext>
            </a:extLst>
          </p:cNvPr>
          <p:cNvSpPr/>
          <p:nvPr/>
        </p:nvSpPr>
        <p:spPr>
          <a:xfrm>
            <a:off x="0" y="2271119"/>
            <a:ext cx="12192000" cy="13989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marL="6350"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F6C5D4-4318-0743-B842-7537AAE0C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391320"/>
            <a:ext cx="10972800" cy="1180123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spcAft>
                <a:spcPts val="0"/>
              </a:spcAft>
              <a:buFontTx/>
              <a:buNone/>
              <a:defRPr sz="36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Title</a:t>
            </a:r>
          </a:p>
          <a:p>
            <a:pPr lvl="0"/>
            <a:r>
              <a:rPr lang="en-US"/>
              <a:t>Up to 2 lines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FC2813D-C0DE-8D44-86FA-19050D253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53F33F0-5CBD-BB41-80E0-465A5505F807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21172"/>
            <a:ext cx="5596328" cy="2136828"/>
          </a:xfrm>
          <a:custGeom>
            <a:avLst/>
            <a:gdLst>
              <a:gd name="T0" fmla="*/ 2977 w 3186"/>
              <a:gd name="T1" fmla="*/ 1622 h 1622"/>
              <a:gd name="T2" fmla="*/ 3186 w 3186"/>
              <a:gd name="T3" fmla="*/ 1622 h 1622"/>
              <a:gd name="T4" fmla="*/ 3186 w 3186"/>
              <a:gd name="T5" fmla="*/ 1253 h 1622"/>
              <a:gd name="T6" fmla="*/ 2977 w 3186"/>
              <a:gd name="T7" fmla="*/ 1253 h 1622"/>
              <a:gd name="T8" fmla="*/ 2977 w 3186"/>
              <a:gd name="T9" fmla="*/ 1622 h 1622"/>
              <a:gd name="T10" fmla="*/ 2704 w 3186"/>
              <a:gd name="T11" fmla="*/ 1622 h 1622"/>
              <a:gd name="T12" fmla="*/ 2913 w 3186"/>
              <a:gd name="T13" fmla="*/ 1622 h 1622"/>
              <a:gd name="T14" fmla="*/ 2913 w 3186"/>
              <a:gd name="T15" fmla="*/ 1124 h 1622"/>
              <a:gd name="T16" fmla="*/ 2704 w 3186"/>
              <a:gd name="T17" fmla="*/ 1124 h 1622"/>
              <a:gd name="T18" fmla="*/ 2704 w 3186"/>
              <a:gd name="T19" fmla="*/ 1622 h 1622"/>
              <a:gd name="T20" fmla="*/ 2167 w 3186"/>
              <a:gd name="T21" fmla="*/ 1622 h 1622"/>
              <a:gd name="T22" fmla="*/ 2375 w 3186"/>
              <a:gd name="T23" fmla="*/ 1622 h 1622"/>
              <a:gd name="T24" fmla="*/ 2375 w 3186"/>
              <a:gd name="T25" fmla="*/ 907 h 1622"/>
              <a:gd name="T26" fmla="*/ 2167 w 3186"/>
              <a:gd name="T27" fmla="*/ 907 h 1622"/>
              <a:gd name="T28" fmla="*/ 2167 w 3186"/>
              <a:gd name="T29" fmla="*/ 1622 h 1622"/>
              <a:gd name="T30" fmla="*/ 0 w 3186"/>
              <a:gd name="T31" fmla="*/ 1622 h 1622"/>
              <a:gd name="T32" fmla="*/ 209 w 3186"/>
              <a:gd name="T33" fmla="*/ 1622 h 1622"/>
              <a:gd name="T34" fmla="*/ 209 w 3186"/>
              <a:gd name="T35" fmla="*/ 811 h 1622"/>
              <a:gd name="T36" fmla="*/ 0 w 3186"/>
              <a:gd name="T37" fmla="*/ 811 h 1622"/>
              <a:gd name="T38" fmla="*/ 0 w 3186"/>
              <a:gd name="T39" fmla="*/ 1622 h 1622"/>
              <a:gd name="T40" fmla="*/ 2440 w 3186"/>
              <a:gd name="T41" fmla="*/ 1622 h 1622"/>
              <a:gd name="T42" fmla="*/ 2648 w 3186"/>
              <a:gd name="T43" fmla="*/ 1622 h 1622"/>
              <a:gd name="T44" fmla="*/ 2648 w 3186"/>
              <a:gd name="T45" fmla="*/ 819 h 1622"/>
              <a:gd name="T46" fmla="*/ 2440 w 3186"/>
              <a:gd name="T47" fmla="*/ 819 h 1622"/>
              <a:gd name="T48" fmla="*/ 2440 w 3186"/>
              <a:gd name="T49" fmla="*/ 1622 h 1622"/>
              <a:gd name="T50" fmla="*/ 1902 w 3186"/>
              <a:gd name="T51" fmla="*/ 1622 h 1622"/>
              <a:gd name="T52" fmla="*/ 2111 w 3186"/>
              <a:gd name="T53" fmla="*/ 1622 h 1622"/>
              <a:gd name="T54" fmla="*/ 2111 w 3186"/>
              <a:gd name="T55" fmla="*/ 787 h 1622"/>
              <a:gd name="T56" fmla="*/ 1902 w 3186"/>
              <a:gd name="T57" fmla="*/ 787 h 1622"/>
              <a:gd name="T58" fmla="*/ 1902 w 3186"/>
              <a:gd name="T59" fmla="*/ 1622 h 1622"/>
              <a:gd name="T60" fmla="*/ 273 w 3186"/>
              <a:gd name="T61" fmla="*/ 1622 h 1622"/>
              <a:gd name="T62" fmla="*/ 481 w 3186"/>
              <a:gd name="T63" fmla="*/ 1622 h 1622"/>
              <a:gd name="T64" fmla="*/ 481 w 3186"/>
              <a:gd name="T65" fmla="*/ 594 h 1622"/>
              <a:gd name="T66" fmla="*/ 273 w 3186"/>
              <a:gd name="T67" fmla="*/ 594 h 1622"/>
              <a:gd name="T68" fmla="*/ 273 w 3186"/>
              <a:gd name="T69" fmla="*/ 1622 h 1622"/>
              <a:gd name="T70" fmla="*/ 1629 w 3186"/>
              <a:gd name="T71" fmla="*/ 1622 h 1622"/>
              <a:gd name="T72" fmla="*/ 1838 w 3186"/>
              <a:gd name="T73" fmla="*/ 1622 h 1622"/>
              <a:gd name="T74" fmla="*/ 1838 w 3186"/>
              <a:gd name="T75" fmla="*/ 530 h 1622"/>
              <a:gd name="T76" fmla="*/ 1629 w 3186"/>
              <a:gd name="T77" fmla="*/ 530 h 1622"/>
              <a:gd name="T78" fmla="*/ 1629 w 3186"/>
              <a:gd name="T79" fmla="*/ 1622 h 1622"/>
              <a:gd name="T80" fmla="*/ 1356 w 3186"/>
              <a:gd name="T81" fmla="*/ 1622 h 1622"/>
              <a:gd name="T82" fmla="*/ 1565 w 3186"/>
              <a:gd name="T83" fmla="*/ 1622 h 1622"/>
              <a:gd name="T84" fmla="*/ 1565 w 3186"/>
              <a:gd name="T85" fmla="*/ 409 h 1622"/>
              <a:gd name="T86" fmla="*/ 1356 w 3186"/>
              <a:gd name="T87" fmla="*/ 409 h 1622"/>
              <a:gd name="T88" fmla="*/ 1356 w 3186"/>
              <a:gd name="T89" fmla="*/ 1622 h 1622"/>
              <a:gd name="T90" fmla="*/ 546 w 3186"/>
              <a:gd name="T91" fmla="*/ 1622 h 1622"/>
              <a:gd name="T92" fmla="*/ 754 w 3186"/>
              <a:gd name="T93" fmla="*/ 1622 h 1622"/>
              <a:gd name="T94" fmla="*/ 754 w 3186"/>
              <a:gd name="T95" fmla="*/ 201 h 1622"/>
              <a:gd name="T96" fmla="*/ 546 w 3186"/>
              <a:gd name="T97" fmla="*/ 201 h 1622"/>
              <a:gd name="T98" fmla="*/ 546 w 3186"/>
              <a:gd name="T99" fmla="*/ 1622 h 1622"/>
              <a:gd name="T100" fmla="*/ 1083 w 3186"/>
              <a:gd name="T101" fmla="*/ 1622 h 1622"/>
              <a:gd name="T102" fmla="*/ 1292 w 3186"/>
              <a:gd name="T103" fmla="*/ 1622 h 1622"/>
              <a:gd name="T104" fmla="*/ 1292 w 3186"/>
              <a:gd name="T105" fmla="*/ 144 h 1622"/>
              <a:gd name="T106" fmla="*/ 1083 w 3186"/>
              <a:gd name="T107" fmla="*/ 144 h 1622"/>
              <a:gd name="T108" fmla="*/ 1083 w 3186"/>
              <a:gd name="T109" fmla="*/ 1622 h 1622"/>
              <a:gd name="T110" fmla="*/ 810 w 3186"/>
              <a:gd name="T111" fmla="*/ 1622 h 1622"/>
              <a:gd name="T112" fmla="*/ 1019 w 3186"/>
              <a:gd name="T113" fmla="*/ 1622 h 1622"/>
              <a:gd name="T114" fmla="*/ 1019 w 3186"/>
              <a:gd name="T115" fmla="*/ 0 h 1622"/>
              <a:gd name="T116" fmla="*/ 810 w 3186"/>
              <a:gd name="T117" fmla="*/ 0 h 1622"/>
              <a:gd name="T118" fmla="*/ 810 w 3186"/>
              <a:gd name="T119" fmla="*/ 162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86" h="1622">
                <a:moveTo>
                  <a:pt x="2977" y="1622"/>
                </a:moveTo>
                <a:lnTo>
                  <a:pt x="3186" y="1622"/>
                </a:lnTo>
                <a:lnTo>
                  <a:pt x="3186" y="1253"/>
                </a:lnTo>
                <a:lnTo>
                  <a:pt x="2977" y="1253"/>
                </a:lnTo>
                <a:lnTo>
                  <a:pt x="2977" y="1622"/>
                </a:lnTo>
                <a:close/>
                <a:moveTo>
                  <a:pt x="2704" y="1622"/>
                </a:moveTo>
                <a:lnTo>
                  <a:pt x="2913" y="1622"/>
                </a:lnTo>
                <a:lnTo>
                  <a:pt x="2913" y="1124"/>
                </a:lnTo>
                <a:lnTo>
                  <a:pt x="2704" y="1124"/>
                </a:lnTo>
                <a:lnTo>
                  <a:pt x="2704" y="1622"/>
                </a:lnTo>
                <a:close/>
                <a:moveTo>
                  <a:pt x="2167" y="1622"/>
                </a:moveTo>
                <a:lnTo>
                  <a:pt x="2375" y="1622"/>
                </a:lnTo>
                <a:lnTo>
                  <a:pt x="2375" y="907"/>
                </a:lnTo>
                <a:lnTo>
                  <a:pt x="2167" y="907"/>
                </a:lnTo>
                <a:lnTo>
                  <a:pt x="2167" y="1622"/>
                </a:lnTo>
                <a:close/>
                <a:moveTo>
                  <a:pt x="0" y="1622"/>
                </a:moveTo>
                <a:lnTo>
                  <a:pt x="209" y="1622"/>
                </a:lnTo>
                <a:lnTo>
                  <a:pt x="209" y="811"/>
                </a:lnTo>
                <a:lnTo>
                  <a:pt x="0" y="811"/>
                </a:lnTo>
                <a:lnTo>
                  <a:pt x="0" y="1622"/>
                </a:lnTo>
                <a:close/>
                <a:moveTo>
                  <a:pt x="2440" y="1622"/>
                </a:moveTo>
                <a:lnTo>
                  <a:pt x="2648" y="1622"/>
                </a:lnTo>
                <a:lnTo>
                  <a:pt x="2648" y="819"/>
                </a:lnTo>
                <a:lnTo>
                  <a:pt x="2440" y="819"/>
                </a:lnTo>
                <a:lnTo>
                  <a:pt x="2440" y="1622"/>
                </a:lnTo>
                <a:close/>
                <a:moveTo>
                  <a:pt x="1902" y="1622"/>
                </a:moveTo>
                <a:lnTo>
                  <a:pt x="2111" y="1622"/>
                </a:lnTo>
                <a:lnTo>
                  <a:pt x="2111" y="787"/>
                </a:lnTo>
                <a:lnTo>
                  <a:pt x="1902" y="787"/>
                </a:lnTo>
                <a:lnTo>
                  <a:pt x="1902" y="1622"/>
                </a:lnTo>
                <a:close/>
                <a:moveTo>
                  <a:pt x="273" y="1622"/>
                </a:moveTo>
                <a:lnTo>
                  <a:pt x="481" y="1622"/>
                </a:lnTo>
                <a:lnTo>
                  <a:pt x="481" y="594"/>
                </a:lnTo>
                <a:lnTo>
                  <a:pt x="273" y="594"/>
                </a:lnTo>
                <a:lnTo>
                  <a:pt x="273" y="1622"/>
                </a:lnTo>
                <a:close/>
                <a:moveTo>
                  <a:pt x="1629" y="1622"/>
                </a:moveTo>
                <a:lnTo>
                  <a:pt x="1838" y="1622"/>
                </a:lnTo>
                <a:lnTo>
                  <a:pt x="1838" y="530"/>
                </a:lnTo>
                <a:lnTo>
                  <a:pt x="1629" y="530"/>
                </a:lnTo>
                <a:lnTo>
                  <a:pt x="1629" y="1622"/>
                </a:lnTo>
                <a:close/>
                <a:moveTo>
                  <a:pt x="1356" y="1622"/>
                </a:moveTo>
                <a:lnTo>
                  <a:pt x="1565" y="1622"/>
                </a:lnTo>
                <a:lnTo>
                  <a:pt x="1565" y="409"/>
                </a:lnTo>
                <a:lnTo>
                  <a:pt x="1356" y="409"/>
                </a:lnTo>
                <a:lnTo>
                  <a:pt x="1356" y="1622"/>
                </a:lnTo>
                <a:close/>
                <a:moveTo>
                  <a:pt x="546" y="1622"/>
                </a:moveTo>
                <a:lnTo>
                  <a:pt x="754" y="1622"/>
                </a:lnTo>
                <a:lnTo>
                  <a:pt x="754" y="201"/>
                </a:lnTo>
                <a:lnTo>
                  <a:pt x="546" y="201"/>
                </a:lnTo>
                <a:lnTo>
                  <a:pt x="546" y="1622"/>
                </a:lnTo>
                <a:close/>
                <a:moveTo>
                  <a:pt x="1083" y="1622"/>
                </a:moveTo>
                <a:lnTo>
                  <a:pt x="1292" y="1622"/>
                </a:lnTo>
                <a:lnTo>
                  <a:pt x="1292" y="144"/>
                </a:lnTo>
                <a:lnTo>
                  <a:pt x="1083" y="144"/>
                </a:lnTo>
                <a:lnTo>
                  <a:pt x="1083" y="1622"/>
                </a:lnTo>
                <a:close/>
                <a:moveTo>
                  <a:pt x="810" y="1622"/>
                </a:moveTo>
                <a:lnTo>
                  <a:pt x="1019" y="1622"/>
                </a:lnTo>
                <a:lnTo>
                  <a:pt x="1019" y="0"/>
                </a:lnTo>
                <a:lnTo>
                  <a:pt x="810" y="0"/>
                </a:lnTo>
                <a:lnTo>
                  <a:pt x="810" y="1622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accent3">
                  <a:alpha val="2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145A19-4077-9A4B-A5A4-F6E7A89E8254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8515F1-41EA-BB42-B4BE-012D26A1673F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78234A-C124-D64C-A449-3DA741AFA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711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 We Ar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A2D8AA-1EDD-414A-B5DC-2CB0363EA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r="28373" b="35859"/>
          <a:stretch/>
        </p:blipFill>
        <p:spPr bwMode="auto">
          <a:xfrm>
            <a:off x="-11875" y="649256"/>
            <a:ext cx="12213488" cy="62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B183CA-4D7A-7042-BDCB-F273FC822FB1}"/>
              </a:ext>
            </a:extLst>
          </p:cNvPr>
          <p:cNvSpPr/>
          <p:nvPr/>
        </p:nvSpPr>
        <p:spPr>
          <a:xfrm>
            <a:off x="1" y="3202813"/>
            <a:ext cx="12201612" cy="367278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C0D23A6-D31F-CC4C-9664-FEA28799C0BF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7D16E-7AE4-7147-A5D0-9C230034203E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2A2AF7-4CED-794D-9397-41E65C83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5" y="190499"/>
            <a:ext cx="11079557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7A95A4-C06C-E345-BC69-EDB4A1DB951A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AA5515-CD11-4C41-A4C6-A5C50C8D1C14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7B3421-0E1C-F54D-9F03-6B44FD6D3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21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WM BG Fade Pic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127BB4B-AE94-3D4A-8FC9-CE6BFE91F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-252" r="23266" b="2155"/>
          <a:stretch/>
        </p:blipFill>
        <p:spPr bwMode="auto">
          <a:xfrm>
            <a:off x="-9613" y="649258"/>
            <a:ext cx="7785962" cy="62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399FD-2427-FE43-B7D4-67F8318ECED5}"/>
              </a:ext>
            </a:extLst>
          </p:cNvPr>
          <p:cNvGrpSpPr/>
          <p:nvPr/>
        </p:nvGrpSpPr>
        <p:grpSpPr>
          <a:xfrm>
            <a:off x="1" y="646293"/>
            <a:ext cx="12179359" cy="6223484"/>
            <a:chOff x="0" y="652509"/>
            <a:chExt cx="9134519" cy="62234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52D83E-FDCB-AA42-9014-D20D1C2D1EDF}"/>
                </a:ext>
              </a:extLst>
            </p:cNvPr>
            <p:cNvSpPr/>
            <p:nvPr/>
          </p:nvSpPr>
          <p:spPr>
            <a:xfrm rot="16200000">
              <a:off x="2122269" y="-136258"/>
              <a:ext cx="6223484" cy="780101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2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857FD2-92E4-C24D-BAE5-1DC0B0929554}"/>
                </a:ext>
              </a:extLst>
            </p:cNvPr>
            <p:cNvSpPr/>
            <p:nvPr/>
          </p:nvSpPr>
          <p:spPr>
            <a:xfrm rot="10800000">
              <a:off x="0" y="652509"/>
              <a:ext cx="6204589" cy="182558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C0D23A6-D31F-CC4C-9664-FEA28799C0BF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33CFA4-B49D-8A4D-9AC0-74186B56BD28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2A2AF7-4CED-794D-9397-41E65C83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5" y="190499"/>
            <a:ext cx="11079557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F17C96-9002-264C-8F9F-04C289C4E74E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BA0FB2-6D02-9B41-8494-74CAE45A24AA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2AEAE9-4309-A449-AB1C-B5459D3EA6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48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8D9DC7A-DC1C-CD43-B8A8-B9BB76C985AF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A9305B-F24E-C94C-8D01-793DFE2936FC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42DF98-EFD0-6449-9420-9FA2AFD341FA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6B5B71-DE3E-AD4C-9DD2-C9995539B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D4123B3D-B27A-3646-BC09-BAF0FB02EB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6417" y="1183575"/>
            <a:ext cx="10345983" cy="576255"/>
          </a:xfrm>
          <a:gradFill>
            <a:gsLst>
              <a:gs pos="99000">
                <a:schemeClr val="bg1"/>
              </a:gs>
              <a:gs pos="50000">
                <a:schemeClr val="tx1">
                  <a:lumMod val="25000"/>
                  <a:lumOff val="75000"/>
                </a:schemeClr>
              </a:gs>
            </a:gsLst>
            <a:lin ang="0" scaled="0"/>
          </a:gradFill>
        </p:spPr>
        <p:txBody>
          <a:bodyPr lIns="502920" tIns="91440" bIns="91440" anchor="ctr" anchorCtr="0"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0120070-7689-6A41-AD5E-4385394EA5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36417" y="2094927"/>
            <a:ext cx="10345983" cy="576255"/>
          </a:xfrm>
          <a:gradFill>
            <a:gsLst>
              <a:gs pos="99000">
                <a:schemeClr val="bg1"/>
              </a:gs>
              <a:gs pos="50000">
                <a:schemeClr val="tx1">
                  <a:lumMod val="25000"/>
                  <a:lumOff val="75000"/>
                </a:schemeClr>
              </a:gs>
            </a:gsLst>
            <a:lin ang="0" scaled="0"/>
          </a:gradFill>
        </p:spPr>
        <p:txBody>
          <a:bodyPr lIns="502920" tIns="91440" bIns="91440" anchor="ctr" anchorCtr="0"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968CE095-B285-3D4B-A96A-0709CD1BA5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6417" y="3006279"/>
            <a:ext cx="10345983" cy="576255"/>
          </a:xfrm>
          <a:gradFill>
            <a:gsLst>
              <a:gs pos="99000">
                <a:schemeClr val="bg1"/>
              </a:gs>
              <a:gs pos="50000">
                <a:schemeClr val="tx1">
                  <a:lumMod val="25000"/>
                  <a:lumOff val="75000"/>
                </a:schemeClr>
              </a:gs>
            </a:gsLst>
            <a:lin ang="0" scaled="0"/>
          </a:gradFill>
        </p:spPr>
        <p:txBody>
          <a:bodyPr lIns="502920" tIns="91440" bIns="91440" anchor="ctr" anchorCtr="0"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5110FE8A-E83B-1B47-9B0B-5B9C9169EB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6417" y="3917630"/>
            <a:ext cx="10345983" cy="576255"/>
          </a:xfrm>
          <a:gradFill>
            <a:gsLst>
              <a:gs pos="99000">
                <a:schemeClr val="bg1"/>
              </a:gs>
              <a:gs pos="50000">
                <a:schemeClr val="tx1">
                  <a:lumMod val="25000"/>
                  <a:lumOff val="75000"/>
                </a:schemeClr>
              </a:gs>
            </a:gsLst>
            <a:lin ang="0" scaled="0"/>
          </a:gradFill>
        </p:spPr>
        <p:txBody>
          <a:bodyPr lIns="502920" tIns="91440" bIns="91440" anchor="ctr" anchorCtr="0"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Item 4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48CE824-5D26-6645-BD8C-DCA4541070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6417" y="4828983"/>
            <a:ext cx="10345983" cy="576255"/>
          </a:xfrm>
          <a:gradFill>
            <a:gsLst>
              <a:gs pos="99000">
                <a:schemeClr val="bg1"/>
              </a:gs>
              <a:gs pos="50000">
                <a:schemeClr val="tx1">
                  <a:lumMod val="25000"/>
                  <a:lumOff val="75000"/>
                </a:schemeClr>
              </a:gs>
            </a:gsLst>
            <a:lin ang="0" scaled="0"/>
          </a:gradFill>
        </p:spPr>
        <p:txBody>
          <a:bodyPr lIns="502920" tIns="91440" bIns="91440" anchor="ctr" anchorCtr="0"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Item 5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9B1C9DE-AF50-CE43-90A5-5872C6FAEA8E}"/>
              </a:ext>
            </a:extLst>
          </p:cNvPr>
          <p:cNvSpPr txBox="1">
            <a:spLocks/>
          </p:cNvSpPr>
          <p:nvPr/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fld id="{FBAEFFDE-2CA0-6648-ADC3-FD767EFF3A69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0ED7B5D-D96D-8044-8CFE-62CBDEF875BB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1AA81-7697-E840-A1B0-B6EFAEAB5E05}"/>
              </a:ext>
            </a:extLst>
          </p:cNvPr>
          <p:cNvSpPr txBox="1"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E3902C7-6EC7-E243-9D26-AA6E9C86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5" y="190500"/>
            <a:ext cx="11079557" cy="56330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22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DS BG Fade Pic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6D723-92A1-084F-B990-1B9E5297C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" r="7027" b="1448"/>
          <a:stretch/>
        </p:blipFill>
        <p:spPr>
          <a:xfrm>
            <a:off x="1" y="609600"/>
            <a:ext cx="9144037" cy="627316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399FD-2427-FE43-B7D4-67F8318ECED5}"/>
              </a:ext>
            </a:extLst>
          </p:cNvPr>
          <p:cNvGrpSpPr/>
          <p:nvPr/>
        </p:nvGrpSpPr>
        <p:grpSpPr>
          <a:xfrm>
            <a:off x="-3947" y="665749"/>
            <a:ext cx="12195949" cy="6223484"/>
            <a:chOff x="-2960" y="652509"/>
            <a:chExt cx="9146962" cy="62234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52D83E-FDCB-AA42-9014-D20D1C2D1EDF}"/>
                </a:ext>
              </a:extLst>
            </p:cNvPr>
            <p:cNvSpPr/>
            <p:nvPr userDrawn="1"/>
          </p:nvSpPr>
          <p:spPr>
            <a:xfrm rot="16200000">
              <a:off x="2127011" y="-140999"/>
              <a:ext cx="6223484" cy="781049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2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857FD2-92E4-C24D-BAE5-1DC0B0929554}"/>
                </a:ext>
              </a:extLst>
            </p:cNvPr>
            <p:cNvSpPr/>
            <p:nvPr/>
          </p:nvSpPr>
          <p:spPr>
            <a:xfrm rot="10800000">
              <a:off x="-2960" y="652509"/>
              <a:ext cx="6204589" cy="182558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C0D23A6-D31F-CC4C-9664-FEA28799C0BF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CED5E-ABB5-E348-B26E-0204F3BD4238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2A2AF7-4CED-794D-9397-41E65C83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5" y="190499"/>
            <a:ext cx="11079557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5B703-C181-C344-A1FE-AAD82BFEEC25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F7E39B-575E-E44B-9F70-800302630E74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BF1FE9-1885-B04A-A692-E66E1EA46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43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PPHS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00A09-2834-1F43-A23C-2A137A6CA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9" b="568"/>
          <a:stretch/>
        </p:blipFill>
        <p:spPr>
          <a:xfrm>
            <a:off x="-4293" y="618999"/>
            <a:ext cx="9125081" cy="62507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D139EFA-79C0-C647-9F72-EC22A0215167}"/>
              </a:ext>
            </a:extLst>
          </p:cNvPr>
          <p:cNvGrpSpPr/>
          <p:nvPr/>
        </p:nvGrpSpPr>
        <p:grpSpPr>
          <a:xfrm>
            <a:off x="-3946" y="646293"/>
            <a:ext cx="12183305" cy="6223484"/>
            <a:chOff x="-2960" y="652509"/>
            <a:chExt cx="9137479" cy="62234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CAA0D-DEA9-9C40-9CD0-2EE16DAEDDE3}"/>
                </a:ext>
              </a:extLst>
            </p:cNvPr>
            <p:cNvSpPr/>
            <p:nvPr userDrawn="1"/>
          </p:nvSpPr>
          <p:spPr>
            <a:xfrm rot="16200000">
              <a:off x="2122269" y="-136258"/>
              <a:ext cx="6223484" cy="780101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2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C37300-1139-B84D-85FF-D02DE39B1A60}"/>
                </a:ext>
              </a:extLst>
            </p:cNvPr>
            <p:cNvSpPr/>
            <p:nvPr/>
          </p:nvSpPr>
          <p:spPr>
            <a:xfrm rot="10800000">
              <a:off x="-2960" y="652509"/>
              <a:ext cx="6204589" cy="182558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BA1B7CB-588C-CD4C-B94F-422718273917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99192-5BCD-0742-888D-A6D40EB7FA80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2A2AF7-4CED-794D-9397-41E65C83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5" y="190499"/>
            <a:ext cx="11079557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498186-65DB-3B46-81EE-2E6C64B67F8C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B06EBD-E957-864D-859E-186BBCC8A014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4A7CD9A-F36E-9E47-9573-0C107A12B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81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- HCFS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9451A-8B0E-0C46-9D31-13B5226A6287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r="2185" b="442"/>
          <a:stretch/>
        </p:blipFill>
        <p:spPr>
          <a:xfrm>
            <a:off x="764" y="647699"/>
            <a:ext cx="9140081" cy="62220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D139EFA-79C0-C647-9F72-EC22A0215167}"/>
              </a:ext>
            </a:extLst>
          </p:cNvPr>
          <p:cNvGrpSpPr/>
          <p:nvPr/>
        </p:nvGrpSpPr>
        <p:grpSpPr>
          <a:xfrm>
            <a:off x="-3946" y="646293"/>
            <a:ext cx="12183305" cy="6223484"/>
            <a:chOff x="-2960" y="652509"/>
            <a:chExt cx="9137479" cy="62234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CAA0D-DEA9-9C40-9CD0-2EE16DAEDDE3}"/>
                </a:ext>
              </a:extLst>
            </p:cNvPr>
            <p:cNvSpPr/>
            <p:nvPr userDrawn="1"/>
          </p:nvSpPr>
          <p:spPr>
            <a:xfrm rot="16200000">
              <a:off x="2122269" y="-136258"/>
              <a:ext cx="6223484" cy="780101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2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C37300-1139-B84D-85FF-D02DE39B1A60}"/>
                </a:ext>
              </a:extLst>
            </p:cNvPr>
            <p:cNvSpPr/>
            <p:nvPr/>
          </p:nvSpPr>
          <p:spPr>
            <a:xfrm rot="10800000">
              <a:off x="-2960" y="652509"/>
              <a:ext cx="6204589" cy="182558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BA1B7CB-588C-CD4C-B94F-422718273917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8D243-78D7-3842-99AB-B5809DA06E7D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2A2AF7-4CED-794D-9397-41E65C83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5" y="190499"/>
            <a:ext cx="11079557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622105-FE73-D44C-9687-91B1687484DE}"/>
              </a:ext>
            </a:extLst>
          </p:cNvPr>
          <p:cNvGrpSpPr/>
          <p:nvPr userDrawn="1"/>
        </p:nvGrpSpPr>
        <p:grpSpPr>
          <a:xfrm>
            <a:off x="8440976" y="6126189"/>
            <a:ext cx="2923704" cy="538785"/>
            <a:chOff x="5667806" y="6116461"/>
            <a:chExt cx="2923704" cy="5387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F5D78D-C29C-8745-9A6F-C76B544804DA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360022-CEA8-F24F-B681-8D3BD05FD3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4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bullets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CDF099E-3EAC-A744-A633-BAA0E0BDFB0B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C7A0B6-A1AC-D345-AEC1-61A318BA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B2D5A6E-77DE-0947-8A39-64C26990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499"/>
            <a:ext cx="11086592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DA50EB6-1CBA-AF48-A77E-99AC0E98C4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1181100"/>
            <a:ext cx="10770583" cy="4058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 marL="692150" indent="-176213">
              <a:tabLst/>
              <a:defRPr sz="1800"/>
            </a:lvl3pPr>
            <a:lvl4pPr marL="919163" indent="-227013">
              <a:tabLst/>
              <a:defRPr sz="1600"/>
            </a:lvl4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CD6CD67-EFD4-A142-96EF-81348559FCE0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5C62F-6E93-9448-A9A8-52F94917A913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33CA59-1A3A-8045-AD5C-FD85411F948F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13DC8-542A-3943-955D-FE9238968976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0B93E0A-B14C-D046-A8A6-8979B7CE1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59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bullets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C7A0B6-A1AC-D345-AEC1-61A318BA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405F1-691E-8943-B6DC-0A4AC2468AD4}"/>
              </a:ext>
            </a:extLst>
          </p:cNvPr>
          <p:cNvSpPr txBox="1"/>
          <p:nvPr/>
        </p:nvSpPr>
        <p:spPr>
          <a:xfrm>
            <a:off x="0" y="0"/>
            <a:ext cx="12192000" cy="11810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B2D5A6E-77DE-0947-8A39-64C26990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0500"/>
            <a:ext cx="11086592" cy="778764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DA50EB6-1CBA-AF48-A77E-99AC0E98C4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1473303"/>
            <a:ext cx="10770583" cy="4324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 marL="692150" indent="-176213">
              <a:tabLst/>
              <a:defRPr sz="1800"/>
            </a:lvl3pPr>
            <a:lvl4pPr marL="919163" indent="-227013">
              <a:tabLst/>
              <a:defRPr sz="1600"/>
            </a:lvl4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EDD43A6-E5D5-6F4F-A9C7-E521C63008CF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E53626-39AA-EE46-BF76-C2470E0D8C20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E825AC-2363-BC43-ADA1-3669BF3842D9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76E6BD-3A59-EF4F-8EB9-DC8285DE7958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4E828EC-F7A4-6440-91F9-C3A214C18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62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- bullets - 2-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5EDB36-2B6A-BC4D-83AD-A7E22EA13488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C7A0B6-A1AC-D345-AEC1-61A318BA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B2D5A6E-77DE-0947-8A39-64C26990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499"/>
            <a:ext cx="11100139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DA50EB6-1CBA-AF48-A77E-99AC0E98C4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181100"/>
            <a:ext cx="5181600" cy="434234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add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1973CD-00FE-6C49-83C1-89C7D98C7D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9" y="1181100"/>
            <a:ext cx="5193323" cy="4336118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Click to add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9317C93-1929-EF48-BE56-1B3F1A61956D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11C51-AB72-D844-8FE2-6A56F041F437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5C88DF-E43D-7945-BF87-1B7A8A4EEA6A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6E6B68-8898-EA4C-A131-1E02090EBACD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17E958-4243-9C49-9574-DE56E324B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46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tex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08A109-977E-534C-9D09-53225695E4A8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C7A0B6-A1AC-D345-AEC1-61A318BA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405F1-691E-8943-B6DC-0A4AC2468AD4}"/>
              </a:ext>
            </a:extLst>
          </p:cNvPr>
          <p:cNvSpPr txBox="1"/>
          <p:nvPr/>
        </p:nvSpPr>
        <p:spPr>
          <a:xfrm>
            <a:off x="0" y="1"/>
            <a:ext cx="12192000" cy="646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B2D5A6E-77DE-0947-8A39-64C26990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499"/>
            <a:ext cx="11086592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DA50EB6-1CBA-AF48-A77E-99AC0E98C4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181100"/>
            <a:ext cx="5181600" cy="407564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7F1043-8028-BA4F-8FBF-A74BD2AE99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800" y="1181100"/>
            <a:ext cx="5181600" cy="407564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DC1FB38-7AB1-2A4A-84D9-E069619F3F02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F31E40-292C-E744-94E8-BB0DB712A9C2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7C9417-FAEF-9548-90B8-2B546E3A9407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8B43C5-DEBA-634C-A413-33E8CFA22106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D472B0-B3D5-4940-B8E3-240D6F336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04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bjec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3E5DED-9FA4-A24E-BBDB-48DFE3D2E86E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C7A0B6-A1AC-D345-AEC1-61A318BA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B2D5A6E-77DE-0947-8A39-64C26990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499"/>
            <a:ext cx="11086592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DA50EB6-1CBA-AF48-A77E-99AC0E98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1100"/>
            <a:ext cx="10972800" cy="4058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2400"/>
            </a:lvl1pPr>
            <a:lvl2pPr marL="230188" indent="0">
              <a:buFontTx/>
              <a:buNone/>
              <a:defRPr/>
            </a:lvl2pPr>
            <a:lvl3pPr marL="515937" indent="0">
              <a:buFontTx/>
              <a:buNone/>
              <a:defRPr/>
            </a:lvl3pPr>
            <a:lvl4pPr marL="746125" indent="0">
              <a:buFontTx/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6D113C3-9E6E-A746-ADE1-CDD17C992E6A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4E97D-0475-B64F-B6EE-9A27B41EA475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D459F6-7B85-FA45-B4A5-A5BEF9BBB4D2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273A8E-7E6C-C44C-BBB9-44BD01FFB004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4B41D0-E637-174D-A66A-315121DEA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72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color block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A2A632-2F8B-4342-8A6E-D7214E9112D4}"/>
              </a:ext>
            </a:extLst>
          </p:cNvPr>
          <p:cNvSpPr/>
          <p:nvPr/>
        </p:nvSpPr>
        <p:spPr>
          <a:xfrm>
            <a:off x="0" y="643113"/>
            <a:ext cx="12192000" cy="1515150"/>
          </a:xfrm>
          <a:prstGeom prst="rect">
            <a:avLst/>
          </a:prstGeom>
          <a:solidFill>
            <a:srgbClr val="C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23089-9B6B-644F-A8FA-781F1065CCD6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C7A0B6-A1AC-D345-AEC1-61A318BA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B2D5A6E-77DE-0947-8A39-64C26990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499"/>
            <a:ext cx="11086592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DA50EB6-1CBA-AF48-A77E-99AC0E98C4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" y="2395309"/>
            <a:ext cx="10982960" cy="3206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add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3A6E91-8A63-1942-8C55-B90FE78B07C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599" y="1054387"/>
            <a:ext cx="10982960" cy="9328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5BA6038-2F12-BF44-93FD-F86D620BDC19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B65392-A73B-9E42-8AB7-5AE87C2D9043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8E1E40-77D6-BB45-8D49-1C6C2428ED06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77D369-ECB2-2745-80EA-D07E3C2AB29B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C68436-3F04-9544-B934-B919316E9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91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ottom bar - bar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EAF002F-D2E1-7746-B4C6-1BA57F6ED901}"/>
              </a:ext>
            </a:extLst>
          </p:cNvPr>
          <p:cNvSpPr txBox="1"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C067E4D-1F54-F143-B698-45EE246B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D97655BB-AE6B-4194-9DC2-8057C44CDA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D6187-E2C6-7A40-98F5-DA280AF561F2}"/>
              </a:ext>
            </a:extLst>
          </p:cNvPr>
          <p:cNvSpPr txBox="1"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535C37C-CF89-034B-BAA8-23298F73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499"/>
            <a:ext cx="11086592" cy="45583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18C381D-75FC-F740-B2B9-E79A251B3754}"/>
              </a:ext>
            </a:extLst>
          </p:cNvPr>
          <p:cNvSpPr txBox="1">
            <a:spLocks/>
          </p:cNvSpPr>
          <p:nvPr/>
        </p:nvSpPr>
        <p:spPr>
          <a:xfrm>
            <a:off x="609600" y="6356196"/>
            <a:ext cx="7363969" cy="35126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bg2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9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2022. </a:t>
            </a:r>
            <a:r>
              <a:rPr lang="en-US" altLang="en-US" sz="9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consulting and operations division of UMass Chan Medical School. Confidential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CDE7C-4F3E-2E42-8108-6C1E9D282B5A}"/>
              </a:ext>
            </a:extLst>
          </p:cNvPr>
          <p:cNvGrpSpPr/>
          <p:nvPr userDrawn="1"/>
        </p:nvGrpSpPr>
        <p:grpSpPr>
          <a:xfrm>
            <a:off x="8266885" y="5923380"/>
            <a:ext cx="3156508" cy="944348"/>
            <a:chOff x="5493715" y="5913652"/>
            <a:chExt cx="3156508" cy="9443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5401CB-350D-E446-862A-F5CD5C38CA4E}"/>
                </a:ext>
              </a:extLst>
            </p:cNvPr>
            <p:cNvSpPr/>
            <p:nvPr userDrawn="1"/>
          </p:nvSpPr>
          <p:spPr>
            <a:xfrm>
              <a:off x="5493715" y="5913652"/>
              <a:ext cx="3156508" cy="944348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39700" dir="16200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43FD56-8962-194C-8481-48DBDB01ED14}"/>
                </a:ext>
              </a:extLst>
            </p:cNvPr>
            <p:cNvSpPr txBox="1"/>
            <p:nvPr/>
          </p:nvSpPr>
          <p:spPr>
            <a:xfrm>
              <a:off x="7216445" y="6532135"/>
              <a:ext cx="137506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commed.umassmed.edu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71C676C-3A6A-AF4A-953D-9257183E2C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67806" y="6116461"/>
              <a:ext cx="2808326" cy="420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66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pos="5400">
          <p15:clr>
            <a:srgbClr val="FBAE40"/>
          </p15:clr>
        </p15:guide>
        <p15:guide id="5" pos="288">
          <p15:clr>
            <a:srgbClr val="FBAE40"/>
          </p15:clr>
        </p15:guide>
        <p15:guide id="7" orient="horz" pos="4176">
          <p15:clr>
            <a:srgbClr val="FBAE40"/>
          </p15:clr>
        </p15:guide>
        <p15:guide id="8" orient="horz" pos="4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1100"/>
            <a:ext cx="10820400" cy="406941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080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2" r:id="rId8"/>
    <p:sldLayoutId id="2147483674" r:id="rId9"/>
    <p:sldLayoutId id="2147483675" r:id="rId10"/>
    <p:sldLayoutId id="2147483687" r:id="rId11"/>
    <p:sldLayoutId id="2147483676" r:id="rId12"/>
    <p:sldLayoutId id="2147483688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230188" indent="-230188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Char char="•"/>
        <a:tabLst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515938" indent="-28575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Char char="–"/>
        <a:tabLst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746125" indent="-230188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031875" indent="-28575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Char char="–"/>
        <a:tabLst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8938" indent="-231775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4176">
          <p15:clr>
            <a:srgbClr val="F26B43"/>
          </p15:clr>
        </p15:guide>
        <p15:guide id="7" orient="horz" pos="576">
          <p15:clr>
            <a:srgbClr val="F26B43"/>
          </p15:clr>
        </p15:guide>
        <p15:guide id="8" orient="horz" pos="120">
          <p15:clr>
            <a:srgbClr val="F26B43"/>
          </p15:clr>
        </p15:guide>
        <p15:guide id="9" orient="horz" pos="408">
          <p15:clr>
            <a:srgbClr val="F26B43"/>
          </p15:clr>
        </p15:guide>
        <p15:guide id="10" orient="horz" pos="4104">
          <p15:clr>
            <a:srgbClr val="F26B43"/>
          </p15:clr>
        </p15:guide>
        <p15:guide id="1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CF76-4547-214D-AA99-88BA4AA85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Middlesex County Restoration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25713E-9F43-F04F-9D1F-31F15AC19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84553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0A3EA-85BF-4F88-BBF8-D1436289A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655BB-AE6B-4194-9DC2-8057C44CDAAD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D6E31-C371-4E28-9F76-8FAA3E2E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2FA3499-34ED-45A9-83BD-CA9AE5358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t="1902" r="1753" b="2637"/>
          <a:stretch/>
        </p:blipFill>
        <p:spPr>
          <a:xfrm>
            <a:off x="1863968" y="1002323"/>
            <a:ext cx="8176847" cy="49764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43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CE7BA9-A0BC-AC4F-8B33-77B665679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655BB-AE6B-4194-9DC2-8057C44CDAA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F6D5BE-8B6F-2446-8751-A343A647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9B0CF3D-4DCF-4846-847E-323825F535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2450" y="1064167"/>
            <a:ext cx="11087100" cy="48910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People with behavioral health (BH) conditions are disproportionately represented among those interacting with law enforcement and emergency departments.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1800" dirty="0"/>
              <a:t>Police chiefs report that up to 75% of officer time may be spent on calls related to behavioral health conditions</a:t>
            </a:r>
          </a:p>
          <a:p>
            <a:r>
              <a:rPr lang="en-US" sz="1800" dirty="0"/>
              <a:t>Among individuals in jail/prison in Middlesex County:</a:t>
            </a:r>
          </a:p>
          <a:p>
            <a:pPr lvl="1"/>
            <a:r>
              <a:rPr lang="en-US" sz="1800" dirty="0"/>
              <a:t>50% have a mental health condition</a:t>
            </a:r>
          </a:p>
          <a:p>
            <a:pPr lvl="2"/>
            <a:r>
              <a:rPr lang="en-US" dirty="0"/>
              <a:t>75% have co-occurring conditions</a:t>
            </a:r>
          </a:p>
          <a:p>
            <a:pPr lvl="1"/>
            <a:r>
              <a:rPr lang="en-US" sz="1800" dirty="0"/>
              <a:t>80% have a substance use condition</a:t>
            </a:r>
          </a:p>
          <a:p>
            <a:r>
              <a:rPr lang="en-US" sz="1800" dirty="0"/>
              <a:t>Though people presenting with behavioral health emergencies only accounted for 14% of ED visits in 2015, they accounted for 71% of all ED visits that boarded (spent 12+ hours in an ED waiting for a hospital bed)</a:t>
            </a:r>
          </a:p>
          <a:p>
            <a:r>
              <a:rPr lang="en-US" sz="1800" dirty="0"/>
              <a:t>Not only are the above outcomes bad for individuals, they are expensive to government, health insurers, and individuals:</a:t>
            </a:r>
          </a:p>
          <a:p>
            <a:pPr lvl="1"/>
            <a:r>
              <a:rPr lang="en-US" sz="1800" dirty="0"/>
              <a:t>The average arrest costs $2,500</a:t>
            </a:r>
          </a:p>
          <a:p>
            <a:pPr lvl="1"/>
            <a:r>
              <a:rPr lang="en-US" sz="1800" dirty="0"/>
              <a:t>An average mental health ED visit costs $4,200</a:t>
            </a:r>
          </a:p>
          <a:p>
            <a:pPr lvl="1"/>
            <a:r>
              <a:rPr lang="en-US" sz="1800" dirty="0"/>
              <a:t>63% of these visits are by MassHealth members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3242B-755C-46FE-A055-552365A8B4E9}"/>
              </a:ext>
            </a:extLst>
          </p:cNvPr>
          <p:cNvSpPr/>
          <p:nvPr/>
        </p:nvSpPr>
        <p:spPr>
          <a:xfrm>
            <a:off x="0" y="1052292"/>
            <a:ext cx="12192000" cy="681506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marL="6350"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4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46B5C-B370-4542-BFBF-04EEC688D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655BB-AE6B-4194-9DC2-8057C44CDAA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B1A60-7E3B-446E-AB49-A19512D7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Center Commission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89C658E-4CC3-47FC-B032-CB5CA8210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1885"/>
            <a:ext cx="10956966" cy="4890652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An Act Relative to Criminal Justice Reform </a:t>
            </a:r>
            <a:r>
              <a:rPr lang="en-US" sz="1800" dirty="0"/>
              <a:t>passed in 2018, containing a provision creating the Middlesex County Restoration Center Commission.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1800" dirty="0"/>
              <a:t>Purpose is to investigate how to prevent arrest and unnecessary hospitalization of individuals with BH conditions</a:t>
            </a:r>
          </a:p>
          <a:p>
            <a:r>
              <a:rPr lang="en-US" sz="1800" dirty="0"/>
              <a:t>Co-chairs:</a:t>
            </a:r>
          </a:p>
          <a:p>
            <a:pPr lvl="1"/>
            <a:r>
              <a:rPr lang="en-US" sz="1800" dirty="0"/>
              <a:t>Middlesex Sheriff Peter J. Koutoujian</a:t>
            </a:r>
          </a:p>
          <a:p>
            <a:pPr lvl="1"/>
            <a:r>
              <a:rPr lang="en-US" sz="1800" dirty="0"/>
              <a:t>Danna Mauch, PhD, President and CEO of the Massachusetts Association for Mental Health</a:t>
            </a:r>
          </a:p>
          <a:p>
            <a:r>
              <a:rPr lang="en-US" sz="1800" dirty="0"/>
              <a:t>Comprised of stakeholders from:</a:t>
            </a:r>
          </a:p>
          <a:p>
            <a:pPr lvl="1"/>
            <a:r>
              <a:rPr lang="en-US" sz="1800" dirty="0"/>
              <a:t>The State Legislature</a:t>
            </a:r>
          </a:p>
          <a:p>
            <a:pPr lvl="1"/>
            <a:r>
              <a:rPr lang="en-US" sz="1800" dirty="0"/>
              <a:t>Criminal legal system entities (Trial Court and police)</a:t>
            </a:r>
          </a:p>
          <a:p>
            <a:pPr lvl="1"/>
            <a:r>
              <a:rPr lang="en-US" sz="1800" dirty="0"/>
              <a:t>BH providers and advocates</a:t>
            </a:r>
          </a:p>
          <a:p>
            <a:pPr lvl="1"/>
            <a:r>
              <a:rPr lang="en-US" sz="1800" dirty="0"/>
              <a:t>Representatives of state administrative agencies</a:t>
            </a:r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BAF35-2548-4500-8C0B-D4C59E9F8533}"/>
              </a:ext>
            </a:extLst>
          </p:cNvPr>
          <p:cNvSpPr/>
          <p:nvPr/>
        </p:nvSpPr>
        <p:spPr>
          <a:xfrm>
            <a:off x="0" y="1052292"/>
            <a:ext cx="12192000" cy="681506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marL="6350"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37BB3-6306-474C-887B-78033FF57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453" y="6373092"/>
            <a:ext cx="450764" cy="33436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D97655BB-AE6B-4194-9DC2-8057C44CDAA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F375B-5FC0-4A91-A72F-9A3D81BB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1298"/>
            <a:ext cx="11100139" cy="45583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Commission Planning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00FB0-BC03-493F-955B-5BAD0F4C228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10256"/>
          <a:stretch/>
        </p:blipFill>
        <p:spPr bwMode="auto">
          <a:xfrm>
            <a:off x="597878" y="1113367"/>
            <a:ext cx="4559749" cy="4342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4B44491-9B04-4F2D-ACE7-3BE4FD1DB6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1" y="1113367"/>
            <a:ext cx="6107722" cy="488103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Year One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Analysis of gaps and needs for BH and diversionary services in Middlesex County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Review of national best practices and exemplary programs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Year Two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Development of a model Restoration Center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Year Three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Refinement of Model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Year Four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Procurement of a provider for a pilot project</a:t>
            </a:r>
          </a:p>
          <a:p>
            <a:pPr marL="0" indent="0">
              <a:lnSpc>
                <a:spcPct val="90000"/>
              </a:lnSpc>
              <a:buNone/>
            </a:pPr>
            <a:endParaRPr lang="en-US" sz="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Future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Evaluation and outcome measurement with an eye toward replication and scale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021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E9661-58DD-4706-967D-569534CA5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655BB-AE6B-4194-9DC2-8057C44CDAA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7CA93A-DF07-4958-B3F0-00B1714C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Target Population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163F6-0212-4B8E-A0CF-30D6427F03F8}"/>
              </a:ext>
            </a:extLst>
          </p:cNvPr>
          <p:cNvSpPr txBox="1">
            <a:spLocks/>
          </p:cNvSpPr>
          <p:nvPr/>
        </p:nvSpPr>
        <p:spPr>
          <a:xfrm>
            <a:off x="616635" y="4609664"/>
            <a:ext cx="11072200" cy="1763428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5938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6125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31875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893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itchFamily="34" charset="0"/>
              <a:buNone/>
            </a:pPr>
            <a:r>
              <a:rPr lang="en-US" sz="1800" dirty="0"/>
              <a:t>While anecdotal estimates of officer time spent on these calls is 75%, actual data we reviewed shows less than 10% of 911 calls coded as BH.</a:t>
            </a:r>
          </a:p>
          <a:p>
            <a:pPr marL="0" indent="0" fontAlgn="auto">
              <a:buFont typeface="Arial" pitchFamily="34" charset="0"/>
              <a:buNone/>
            </a:pPr>
            <a:endParaRPr lang="en-US" sz="900" dirty="0"/>
          </a:p>
          <a:p>
            <a:pPr marL="0" indent="0" fontAlgn="auto">
              <a:buFont typeface="Arial" pitchFamily="34" charset="0"/>
              <a:buNone/>
            </a:pPr>
            <a:r>
              <a:rPr lang="en-US" sz="1800" dirty="0"/>
              <a:t>Many departments do not flag such calls; those that do only capture those calls that have no co-occurring non-BH call codes.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D6282-6967-4408-8C2D-5978C6F7500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/>
          <a:stretch/>
        </p:blipFill>
        <p:spPr bwMode="auto">
          <a:xfrm>
            <a:off x="1482049" y="1051917"/>
            <a:ext cx="3697448" cy="3544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9A78DB17-1426-4A31-BA50-4B8344E5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/>
          <a:stretch/>
        </p:blipFill>
        <p:spPr>
          <a:xfrm>
            <a:off x="5862403" y="1261374"/>
            <a:ext cx="5601050" cy="3125149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15576B-2BD0-410F-834F-DBC855D06E66}"/>
              </a:ext>
            </a:extLst>
          </p:cNvPr>
          <p:cNvSpPr txBox="1">
            <a:spLocks/>
          </p:cNvSpPr>
          <p:nvPr/>
        </p:nvSpPr>
        <p:spPr>
          <a:xfrm>
            <a:off x="534990" y="6252200"/>
            <a:ext cx="6535279" cy="497755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5938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6125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31875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893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itchFamily="34" charset="0"/>
              <a:buNone/>
            </a:pPr>
            <a:r>
              <a:rPr lang="en-US" sz="1000" i="1" dirty="0"/>
              <a:t>Source: Middlesex County Restoration Center Commission Survey of Police Departments, 2019.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04602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E9661-58DD-4706-967D-569534CA5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655BB-AE6B-4194-9DC2-8057C44CDAA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7CA93A-DF07-4958-B3F0-00B1714C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Target Population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15576B-2BD0-410F-834F-DBC855D06E66}"/>
              </a:ext>
            </a:extLst>
          </p:cNvPr>
          <p:cNvSpPr txBox="1">
            <a:spLocks/>
          </p:cNvSpPr>
          <p:nvPr/>
        </p:nvSpPr>
        <p:spPr>
          <a:xfrm>
            <a:off x="534991" y="6121570"/>
            <a:ext cx="6029096" cy="497755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5938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6125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31875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893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itchFamily="34" charset="0"/>
              <a:buNone/>
            </a:pPr>
            <a:r>
              <a:rPr lang="en-US" sz="1000" i="1" dirty="0"/>
              <a:t>Source: Middlesex County Restoration Center Commission Year Two Findings and Recommendations.  Data from multiple locations.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EC038F-1F21-4153-82FF-90B2111D9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463229"/>
              </p:ext>
            </p:extLst>
          </p:nvPr>
        </p:nvGraphicFramePr>
        <p:xfrm>
          <a:off x="1151585" y="1444834"/>
          <a:ext cx="10311868" cy="467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0337670-2272-49FB-B2A5-FBC9ABBCF121}"/>
              </a:ext>
            </a:extLst>
          </p:cNvPr>
          <p:cNvSpPr txBox="1"/>
          <p:nvPr/>
        </p:nvSpPr>
        <p:spPr>
          <a:xfrm>
            <a:off x="1151585" y="955673"/>
            <a:ext cx="9510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+mn-lt"/>
              </a:rPr>
              <a:t>Restoration Center Estimated Daily Intakes</a:t>
            </a:r>
          </a:p>
        </p:txBody>
      </p:sp>
    </p:spTree>
    <p:extLst>
      <p:ext uri="{BB962C8B-B14F-4D97-AF65-F5344CB8AC3E}">
        <p14:creationId xmlns:p14="http://schemas.microsoft.com/office/powerpoint/2010/main" val="386281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14D6E-32FB-4B8B-9EE5-9104496C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655BB-AE6B-4194-9DC2-8057C44CDAAD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646DA-B565-4896-9A26-26804F7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Unnecessary Hospitalization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C5A0-6C6E-4847-8F9F-B67AEE26D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3" b="1503"/>
          <a:stretch/>
        </p:blipFill>
        <p:spPr>
          <a:xfrm>
            <a:off x="2280035" y="1944818"/>
            <a:ext cx="7429099" cy="41412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1452709-8B12-40D6-B676-3BADF7AA2343}"/>
              </a:ext>
            </a:extLst>
          </p:cNvPr>
          <p:cNvSpPr/>
          <p:nvPr/>
        </p:nvSpPr>
        <p:spPr>
          <a:xfrm rot="207366">
            <a:off x="2027113" y="3702010"/>
            <a:ext cx="8193698" cy="1335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B6FFFA-34C6-4DFE-A5AD-32FFD711CB8A}"/>
              </a:ext>
            </a:extLst>
          </p:cNvPr>
          <p:cNvSpPr txBox="1">
            <a:spLocks/>
          </p:cNvSpPr>
          <p:nvPr/>
        </p:nvSpPr>
        <p:spPr>
          <a:xfrm>
            <a:off x="534991" y="6121570"/>
            <a:ext cx="6029096" cy="497755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5938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6125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31875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893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itchFamily="34" charset="0"/>
              <a:buNone/>
            </a:pPr>
            <a:r>
              <a:rPr lang="en-US" sz="1000" i="1" dirty="0"/>
              <a:t>Source: Massachusetts Behavioral Health Partnership data on Emergency Services Programs in Middlesex County. Analysis by Catia Sharp.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459A3-E1C9-4406-9CB5-5D37B70A0474}"/>
              </a:ext>
            </a:extLst>
          </p:cNvPr>
          <p:cNvSpPr txBox="1"/>
          <p:nvPr/>
        </p:nvSpPr>
        <p:spPr>
          <a:xfrm>
            <a:off x="1583871" y="1715869"/>
            <a:ext cx="8821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n-lt"/>
              </a:rPr>
              <a:t>Location of crisis caller		Location of assessment		Disposition of crisis episode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F2BBE-CD04-4810-81AF-60CD0FB957CF}"/>
              </a:ext>
            </a:extLst>
          </p:cNvPr>
          <p:cNvSpPr txBox="1"/>
          <p:nvPr/>
        </p:nvSpPr>
        <p:spPr>
          <a:xfrm>
            <a:off x="534990" y="988246"/>
            <a:ext cx="1107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n-lt"/>
              </a:rPr>
              <a:t>Most mobile crisis intervention calls are being triaged in an ED, even though most calls are from home and most crisis assessments don’t result in acute inpatient hospitalization.</a:t>
            </a:r>
            <a:endParaRPr lang="en-US" sz="1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0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1EDA69-9556-4857-A542-53CBA6B05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655BB-AE6B-4194-9DC2-8057C44CDAAD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5A9553-4F59-4609-B209-532CFC68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Arrest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9BB885-1545-45BC-9CB0-8BFE35ADBEFF}"/>
              </a:ext>
            </a:extLst>
          </p:cNvPr>
          <p:cNvSpPr txBox="1">
            <a:spLocks/>
          </p:cNvSpPr>
          <p:nvPr/>
        </p:nvSpPr>
        <p:spPr>
          <a:xfrm>
            <a:off x="2637452" y="2558889"/>
            <a:ext cx="5521371" cy="970384"/>
          </a:xfrm>
          <a:prstGeom prst="rect">
            <a:avLst/>
          </a:prstGeom>
        </p:spPr>
        <p:txBody>
          <a:bodyPr lIns="0" t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9775" indent="-3365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30288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4775" indent="-2921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893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00"/>
              </a:spcAft>
              <a:buNone/>
              <a:tabLst>
                <a:tab pos="3033713" algn="l"/>
                <a:tab pos="5195888" algn="l"/>
              </a:tabLst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9072F-FD65-4D77-A697-18928B23383A}"/>
              </a:ext>
            </a:extLst>
          </p:cNvPr>
          <p:cNvSpPr txBox="1"/>
          <p:nvPr/>
        </p:nvSpPr>
        <p:spPr>
          <a:xfrm>
            <a:off x="616635" y="1021380"/>
            <a:ext cx="1106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We surveyed all Middlesex County police departments to review their appetite and readiness for diversion.</a:t>
            </a:r>
            <a:endParaRPr lang="en-US" sz="1400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01E794-A803-49AF-A632-4CD03EDE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51" y="3566167"/>
            <a:ext cx="4233434" cy="269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8D8E50E-7C34-4498-8BF1-9C2F61AF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5" y="1583730"/>
            <a:ext cx="4547325" cy="227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8FD3-A1C4-446E-BD78-0713231A7FE3}"/>
              </a:ext>
            </a:extLst>
          </p:cNvPr>
          <p:cNvSpPr txBox="1"/>
          <p:nvPr/>
        </p:nvSpPr>
        <p:spPr>
          <a:xfrm>
            <a:off x="5429945" y="1782537"/>
            <a:ext cx="3216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Departments said they would use a Restoration Center to divert from the ED, divert from arrest (even high-level offenses), and from leaving a person in the community without support.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D8C9B-6BDC-46CA-9074-B545EA410110}"/>
              </a:ext>
            </a:extLst>
          </p:cNvPr>
          <p:cNvSpPr txBox="1"/>
          <p:nvPr/>
        </p:nvSpPr>
        <p:spPr>
          <a:xfrm>
            <a:off x="1185556" y="4305625"/>
            <a:ext cx="3543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Departments prefer secure modes of transportation to a Restoration Center. These modes may present challenges due to many jurisdictions and ambulance providers.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229E0C-80FE-4EF0-9AC2-20C85A3F8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6209"/>
          <a:stretch/>
        </p:blipFill>
        <p:spPr>
          <a:xfrm>
            <a:off x="8793632" y="1445887"/>
            <a:ext cx="2669821" cy="251985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F0B2B7-9559-4208-B566-C9C09BB8F607}"/>
              </a:ext>
            </a:extLst>
          </p:cNvPr>
          <p:cNvSpPr txBox="1">
            <a:spLocks/>
          </p:cNvSpPr>
          <p:nvPr/>
        </p:nvSpPr>
        <p:spPr>
          <a:xfrm>
            <a:off x="9551811" y="4779734"/>
            <a:ext cx="1454633" cy="1056886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5938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46125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31875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893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itchFamily="34" charset="0"/>
              <a:buNone/>
            </a:pPr>
            <a:r>
              <a:rPr lang="en-US" sz="1050" dirty="0"/>
              <a:t>Legend indicates first, second, and third preferences from police.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479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424DE-41AE-4DCB-AB18-22C86A9EA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655BB-AE6B-4194-9DC2-8057C44CDAA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6EFC7-B80D-409C-8E3A-3DF5CF9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Center Goals and Policies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C7189E8-BA8D-42CC-8F22-167735C0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1163"/>
            <a:ext cx="6564086" cy="4349011"/>
          </a:xfrm>
          <a:prstGeom prst="rightArrow">
            <a:avLst>
              <a:gd name="adj1" fmla="val 84622"/>
              <a:gd name="adj2" fmla="val 29127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1800" b="1" dirty="0"/>
          </a:p>
          <a:p>
            <a:pPr marL="457200" indent="-228600"/>
            <a:r>
              <a:rPr lang="en-US" sz="1800" dirty="0"/>
              <a:t>Reduce ED Boarding</a:t>
            </a:r>
          </a:p>
          <a:p>
            <a:pPr marL="457200" indent="-228600"/>
            <a:r>
              <a:rPr lang="en-US" sz="1800" dirty="0"/>
              <a:t>Increase use of community-based behavioral health care</a:t>
            </a:r>
          </a:p>
          <a:p>
            <a:pPr marL="457200" indent="-228600"/>
            <a:r>
              <a:rPr lang="en-US" sz="1800" dirty="0"/>
              <a:t>Increase use of services supporting social determinants of health in the community</a:t>
            </a:r>
          </a:p>
          <a:p>
            <a:pPr marL="457200" indent="-228600"/>
            <a:r>
              <a:rPr lang="en-US" sz="1800" dirty="0"/>
              <a:t>Strengthen police co-responder program and Crisis Intervention Training</a:t>
            </a:r>
          </a:p>
          <a:p>
            <a:pPr marL="457200" indent="-228600"/>
            <a:r>
              <a:rPr lang="en-US" sz="1800" dirty="0"/>
              <a:t>Reduce arraignment and forensic commitments</a:t>
            </a:r>
          </a:p>
          <a:p>
            <a:pPr marL="457200" indent="-228600"/>
            <a:r>
              <a:rPr lang="en-US" sz="1800" dirty="0"/>
              <a:t>Reduce recidivism</a:t>
            </a:r>
          </a:p>
          <a:p>
            <a:pPr marL="457200" indent="-228600"/>
            <a:r>
              <a:rPr lang="en-US" sz="1800" dirty="0"/>
              <a:t>Reduce involuntary treatment petitions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C8C19E-AB17-41D7-9573-64EC5B085812}"/>
              </a:ext>
            </a:extLst>
          </p:cNvPr>
          <p:cNvSpPr txBox="1">
            <a:spLocks/>
          </p:cNvSpPr>
          <p:nvPr/>
        </p:nvSpPr>
        <p:spPr>
          <a:xfrm>
            <a:off x="7404265" y="1075681"/>
            <a:ext cx="4164582" cy="445980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5938" indent="-28575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2150" indent="-176213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9163" indent="-227013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8938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endParaRPr lang="en-US" sz="1800" b="1" dirty="0"/>
          </a:p>
          <a:p>
            <a:pPr marL="0" indent="0" fontAlgn="auto">
              <a:buNone/>
            </a:pPr>
            <a:endParaRPr lang="en-US" sz="1800" dirty="0"/>
          </a:p>
          <a:p>
            <a:pPr fontAlgn="auto"/>
            <a:r>
              <a:rPr lang="en-US" sz="1800" dirty="0"/>
              <a:t>No client turned away due to payer and coverage issues, complexity of need, or behavioral concerns</a:t>
            </a:r>
          </a:p>
          <a:p>
            <a:pPr fontAlgn="auto"/>
            <a:r>
              <a:rPr lang="en-US" sz="1800" dirty="0"/>
              <a:t>Allow police and ambulance drop-off as well as walk-ins</a:t>
            </a:r>
          </a:p>
          <a:p>
            <a:pPr fontAlgn="auto"/>
            <a:r>
              <a:rPr lang="en-US" sz="1800" dirty="0"/>
              <a:t>Co-location of MH and SUD services; assume most clients will have co-occurring needs</a:t>
            </a:r>
          </a:p>
          <a:p>
            <a:pPr fontAlgn="auto"/>
            <a:r>
              <a:rPr lang="en-US" sz="1800" dirty="0"/>
              <a:t>Emphasis on warm hand-offs to the next level of care</a:t>
            </a:r>
          </a:p>
          <a:p>
            <a:pPr fontAlgn="auto"/>
            <a:r>
              <a:rPr lang="en-US" sz="1800" dirty="0"/>
              <a:t>Collaborate with the Administration’s Roadmap to Behavioral Health Reform, including by aligning with CBHCs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F80D5-C352-4680-9E11-E6EED59855F4}"/>
              </a:ext>
            </a:extLst>
          </p:cNvPr>
          <p:cNvSpPr txBox="1"/>
          <p:nvPr/>
        </p:nvSpPr>
        <p:spPr>
          <a:xfrm>
            <a:off x="394854" y="1080330"/>
            <a:ext cx="4216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B86AE-402B-4E11-93C5-DF737242350F}"/>
              </a:ext>
            </a:extLst>
          </p:cNvPr>
          <p:cNvSpPr txBox="1"/>
          <p:nvPr/>
        </p:nvSpPr>
        <p:spPr>
          <a:xfrm>
            <a:off x="7318169" y="1075681"/>
            <a:ext cx="4416631" cy="4663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indent="0">
              <a:buNone/>
              <a:defRPr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740644572"/>
      </p:ext>
    </p:extLst>
  </p:cSld>
  <p:clrMapOvr>
    <a:masterClrMapping/>
  </p:clrMapOvr>
</p:sld>
</file>

<file path=ppt/theme/theme1.xml><?xml version="1.0" encoding="utf-8"?>
<a:theme xmlns:a="http://schemas.openxmlformats.org/drawingml/2006/main" name="UMMS-CWM PPT Template v1">
  <a:themeElements>
    <a:clrScheme name="Updated CWM 2019 Palette">
      <a:dk1>
        <a:srgbClr val="141313"/>
      </a:dk1>
      <a:lt1>
        <a:srgbClr val="FFFFFF"/>
      </a:lt1>
      <a:dk2>
        <a:srgbClr val="001E60"/>
      </a:dk2>
      <a:lt2>
        <a:srgbClr val="FFFFFF"/>
      </a:lt2>
      <a:accent1>
        <a:srgbClr val="5E8AB3"/>
      </a:accent1>
      <a:accent2>
        <a:srgbClr val="00677F"/>
      </a:accent2>
      <a:accent3>
        <a:srgbClr val="004169"/>
      </a:accent3>
      <a:accent4>
        <a:srgbClr val="507F70"/>
      </a:accent4>
      <a:accent5>
        <a:srgbClr val="7C6992"/>
      </a:accent5>
      <a:accent6>
        <a:srgbClr val="939A90"/>
      </a:accent6>
      <a:hlink>
        <a:srgbClr val="0000FF"/>
      </a:hlink>
      <a:folHlink>
        <a:srgbClr val="00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bg2"/>
            </a:gs>
            <a:gs pos="23000">
              <a:schemeClr val="bg2">
                <a:lumMod val="85000"/>
              </a:schemeClr>
            </a:gs>
          </a:gsLst>
          <a:lin ang="0" scaled="1"/>
        </a:gradFill>
        <a:ln>
          <a:gradFill>
            <a:gsLst>
              <a:gs pos="100000">
                <a:schemeClr val="bg2">
                  <a:alpha val="0"/>
                </a:schemeClr>
              </a:gs>
              <a:gs pos="33000">
                <a:srgbClr val="2A2A67"/>
              </a:gs>
            </a:gsLst>
            <a:lin ang="0" scaled="0"/>
          </a:gradFill>
        </a:ln>
      </a:spPr>
      <a:bodyPr lIns="0" tIns="0" rIns="182880" bIns="0" rtlCol="0" anchor="ctr"/>
      <a:lstStyle>
        <a:defPPr marL="6350" algn="ctr">
          <a:defRPr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F930D9323CA47A909AE2CF4C9F351" ma:contentTypeVersion="5" ma:contentTypeDescription="Create a new document." ma:contentTypeScope="" ma:versionID="f426f62497805208d699a1514ea4f69b">
  <xsd:schema xmlns:xsd="http://www.w3.org/2001/XMLSchema" xmlns:xs="http://www.w3.org/2001/XMLSchema" xmlns:p="http://schemas.microsoft.com/office/2006/metadata/properties" xmlns:ns3="75b29da9-7512-4ff8-84cc-0b8e167e62a3" xmlns:ns4="32381bbe-c37a-420c-955f-414a93ed7286" targetNamespace="http://schemas.microsoft.com/office/2006/metadata/properties" ma:root="true" ma:fieldsID="eefcbc105277eb5913d03aac06e12714" ns3:_="" ns4:_="">
    <xsd:import namespace="75b29da9-7512-4ff8-84cc-0b8e167e62a3"/>
    <xsd:import namespace="32381bbe-c37a-420c-955f-414a93ed72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29da9-7512-4ff8-84cc-0b8e167e6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81bbe-c37a-420c-955f-414a93ed72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6F5EF-9E75-4D18-A157-331941638C6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75b29da9-7512-4ff8-84cc-0b8e167e62a3"/>
    <ds:schemaRef ds:uri="http://schemas.microsoft.com/office/infopath/2007/PartnerControls"/>
    <ds:schemaRef ds:uri="http://schemas.openxmlformats.org/package/2006/metadata/core-properties"/>
    <ds:schemaRef ds:uri="32381bbe-c37a-420c-955f-414a93ed728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3CBF4A-26F7-41EF-B945-CA4D1DD77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0AD18-4FD5-4D37-ACA1-D5D60D63E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b29da9-7512-4ff8-84cc-0b8e167e62a3"/>
    <ds:schemaRef ds:uri="32381bbe-c37a-420c-955f-414a93ed7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CWM ppt Template</Template>
  <TotalTime>12988</TotalTime>
  <Words>720</Words>
  <Application>Microsoft Office PowerPoint</Application>
  <PresentationFormat>Widescreen</PresentationFormat>
  <Paragraphs>104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</vt:lpstr>
      <vt:lpstr>UMMS-CWM PPT Template v1</vt:lpstr>
      <vt:lpstr>Middlesex County Restoration Center</vt:lpstr>
      <vt:lpstr>The Problem</vt:lpstr>
      <vt:lpstr>Restoration Center Commission</vt:lpstr>
      <vt:lpstr>Commission Planning Process</vt:lpstr>
      <vt:lpstr>Defining the Target Population</vt:lpstr>
      <vt:lpstr>Defining the Target Population</vt:lpstr>
      <vt:lpstr>Preventing Unnecessary Hospitalization</vt:lpstr>
      <vt:lpstr>Preventing Arrest</vt:lpstr>
      <vt:lpstr>Restoration Center Goals and Policies</vt:lpstr>
      <vt:lpstr>The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Gilgun, Elizabeth</dc:creator>
  <cp:lastModifiedBy>Cuddy, Josh (EHS)</cp:lastModifiedBy>
  <cp:revision>128</cp:revision>
  <dcterms:created xsi:type="dcterms:W3CDTF">2020-05-22T16:49:57Z</dcterms:created>
  <dcterms:modified xsi:type="dcterms:W3CDTF">2022-07-01T17:59:19Z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0x010100D89F930D9323CA47A909AE2CF4C9F351</vt:lpwstr>
  </property>
</Properties>
</file>