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Lst>
  <p:notesMasterIdLst>
    <p:notesMasterId r:id="rId30"/>
  </p:notesMasterIdLst>
  <p:handoutMasterIdLst>
    <p:handoutMasterId r:id="rId31"/>
  </p:handoutMasterIdLst>
  <p:sldIdLst>
    <p:sldId id="729" r:id="rId2"/>
    <p:sldId id="1445" r:id="rId3"/>
    <p:sldId id="1558" r:id="rId4"/>
    <p:sldId id="1551" r:id="rId5"/>
    <p:sldId id="1513" r:id="rId6"/>
    <p:sldId id="1554" r:id="rId7"/>
    <p:sldId id="1553" r:id="rId8"/>
    <p:sldId id="1520" r:id="rId9"/>
    <p:sldId id="1564" r:id="rId10"/>
    <p:sldId id="1518" r:id="rId11"/>
    <p:sldId id="1563" r:id="rId12"/>
    <p:sldId id="1565" r:id="rId13"/>
    <p:sldId id="1519" r:id="rId14"/>
    <p:sldId id="1542" r:id="rId15"/>
    <p:sldId id="1566" r:id="rId16"/>
    <p:sldId id="1550" r:id="rId17"/>
    <p:sldId id="1546" r:id="rId18"/>
    <p:sldId id="1549" r:id="rId19"/>
    <p:sldId id="1559" r:id="rId20"/>
    <p:sldId id="1570" r:id="rId21"/>
    <p:sldId id="1561" r:id="rId22"/>
    <p:sldId id="1574" r:id="rId23"/>
    <p:sldId id="1571" r:id="rId24"/>
    <p:sldId id="1572" r:id="rId25"/>
    <p:sldId id="1560" r:id="rId26"/>
    <p:sldId id="1573" r:id="rId27"/>
    <p:sldId id="1567" r:id="rId28"/>
    <p:sldId id="1555" r:id="rId29"/>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 xmlns:p15="http://schemas.microsoft.com/office/powerpoint/2012/main">
        <p15:guide id="1" orient="horz" pos="4176">
          <p15:clr>
            <a:srgbClr val="A4A3A4"/>
          </p15:clr>
        </p15:guide>
        <p15:guide id="2" orient="horz" pos="1261">
          <p15:clr>
            <a:srgbClr val="A4A3A4"/>
          </p15:clr>
        </p15:guide>
        <p15:guide id="3" orient="horz" pos="1412">
          <p15:clr>
            <a:srgbClr val="A4A3A4"/>
          </p15:clr>
        </p15:guide>
        <p15:guide id="4" pos="392">
          <p15:clr>
            <a:srgbClr val="A4A3A4"/>
          </p15:clr>
        </p15:guide>
      </p15:sldGuideLst>
    </p:ext>
    <p:ext uri="{2D200454-40CA-4A62-9FC3-DE9A4176ACB9}">
      <p15:notesGuideLst xmlns="" xmlns:p15="http://schemas.microsoft.com/office/powerpoint/2012/main">
        <p15:guide id="1" orient="horz" pos="2929">
          <p15:clr>
            <a:srgbClr val="A4A3A4"/>
          </p15:clr>
        </p15:guide>
        <p15:guide id="2" pos="328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 Hwang" initials="" lastIdx="10" clrIdx="0"/>
  <p:cmAuthor id="7" name=" skorman" initials=" smk" lastIdx="4" clrIdx="7"/>
  <p:cmAuthor id="1" name="Dana Roth" initials="DR" lastIdx="0" clrIdx="1"/>
  <p:cmAuthor id="2" name="Dana Pomeroy Roth" initials="DPR" lastIdx="3" clrIdx="2"/>
  <p:cmAuthor id="3" name="RHD" initials="RHD" lastIdx="4" clrIdx="3"/>
  <p:cmAuthor id="4" name="Richard Dougherty" initials="RHD" lastIdx="6" clrIdx="4"/>
  <p:cmAuthor id="5" name="KT" initials="K" lastIdx="3" clrIdx="5"/>
  <p:cmAuthor id="6" name=" " initials=" " lastIdx="1" clrIdx="6"/>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B5395"/>
    <a:srgbClr val="DAEEFE"/>
    <a:srgbClr val="0076A3"/>
    <a:srgbClr val="0C9B74"/>
    <a:srgbClr val="BBDFFD"/>
    <a:srgbClr val="0066FF"/>
    <a:srgbClr val="FF9900"/>
    <a:srgbClr val="FF99FF"/>
    <a:srgbClr val="FF3399"/>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73" autoAdjust="0"/>
    <p:restoredTop sz="94286" autoAdjust="0"/>
  </p:normalViewPr>
  <p:slideViewPr>
    <p:cSldViewPr snapToGrid="0" snapToObjects="1" showGuides="1">
      <p:cViewPr>
        <p:scale>
          <a:sx n="100" d="100"/>
          <a:sy n="100" d="100"/>
        </p:scale>
        <p:origin x="-426" y="822"/>
      </p:cViewPr>
      <p:guideLst>
        <p:guide orient="horz" pos="4176"/>
        <p:guide orient="horz" pos="1261"/>
        <p:guide orient="horz" pos="1412"/>
        <p:guide pos="39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30" d="100"/>
        <a:sy n="130" d="100"/>
      </p:scale>
      <p:origin x="0" y="0"/>
    </p:cViewPr>
  </p:sorterViewPr>
  <p:notesViewPr>
    <p:cSldViewPr snapToGrid="0" snapToObjects="1" showGuides="1">
      <p:cViewPr varScale="1">
        <p:scale>
          <a:sx n="69" d="100"/>
          <a:sy n="69" d="100"/>
        </p:scale>
        <p:origin x="-3270" y="-108"/>
      </p:cViewPr>
      <p:guideLst>
        <p:guide orient="horz" pos="2929"/>
        <p:guide pos="328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3" y="2"/>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5" name="Rectangle 3"/>
          <p:cNvSpPr>
            <a:spLocks noGrp="1" noChangeArrowheads="1"/>
          </p:cNvSpPr>
          <p:nvPr>
            <p:ph type="dt" sz="quarter" idx="1"/>
          </p:nvPr>
        </p:nvSpPr>
        <p:spPr bwMode="auto">
          <a:xfrm>
            <a:off x="3971929" y="2"/>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algn="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6" name="Rectangle 4"/>
          <p:cNvSpPr>
            <a:spLocks noGrp="1" noChangeArrowheads="1"/>
          </p:cNvSpPr>
          <p:nvPr>
            <p:ph type="ftr" sz="quarter" idx="2"/>
          </p:nvPr>
        </p:nvSpPr>
        <p:spPr bwMode="auto">
          <a:xfrm>
            <a:off x="3" y="8832854"/>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7" name="Rectangle 5"/>
          <p:cNvSpPr>
            <a:spLocks noGrp="1" noChangeArrowheads="1"/>
          </p:cNvSpPr>
          <p:nvPr>
            <p:ph type="sldNum" sz="quarter" idx="3"/>
          </p:nvPr>
        </p:nvSpPr>
        <p:spPr bwMode="auto">
          <a:xfrm>
            <a:off x="3971929" y="8832854"/>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38357463-D1CE-4BFF-A1AD-663F1A17DFD2}" type="slidenum">
              <a:rPr lang="en-US" altLang="en-US"/>
              <a:pPr>
                <a:defRPr/>
              </a:pPr>
              <a:t>‹#›</a:t>
            </a:fld>
            <a:endParaRPr lang="en-US" altLang="en-US" dirty="0"/>
          </a:p>
        </p:txBody>
      </p:sp>
    </p:spTree>
    <p:extLst>
      <p:ext uri="{BB962C8B-B14F-4D97-AF65-F5344CB8AC3E}">
        <p14:creationId xmlns:p14="http://schemas.microsoft.com/office/powerpoint/2010/main" val="41490499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3"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3" name="Rectangle 3"/>
          <p:cNvSpPr>
            <a:spLocks noGrp="1" noChangeArrowheads="1"/>
          </p:cNvSpPr>
          <p:nvPr>
            <p:ph type="dt" idx="1"/>
          </p:nvPr>
        </p:nvSpPr>
        <p:spPr bwMode="auto">
          <a:xfrm>
            <a:off x="3971929"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algn="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17764" name="Rectangle 4"/>
          <p:cNvSpPr>
            <a:spLocks noGrp="1" noRot="1" noChangeAspect="1" noChangeArrowheads="1" noTextEdit="1"/>
          </p:cNvSpPr>
          <p:nvPr>
            <p:ph type="sldImg" idx="2"/>
          </p:nvPr>
        </p:nvSpPr>
        <p:spPr bwMode="auto">
          <a:xfrm>
            <a:off x="1298575" y="687388"/>
            <a:ext cx="4491038" cy="33670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542927" y="4416428"/>
            <a:ext cx="6156324" cy="388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3" y="8839201"/>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7" name="Rectangle 7"/>
          <p:cNvSpPr>
            <a:spLocks noGrp="1" noChangeArrowheads="1"/>
          </p:cNvSpPr>
          <p:nvPr>
            <p:ph type="sldNum" sz="quarter" idx="5"/>
          </p:nvPr>
        </p:nvSpPr>
        <p:spPr bwMode="auto">
          <a:xfrm>
            <a:off x="3971929" y="8839201"/>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657FE82D-8BD1-4F09-9CC7-CFD40F2A98FD}" type="slidenum">
              <a:rPr lang="en-US" altLang="en-US"/>
              <a:pPr>
                <a:defRPr/>
              </a:pPr>
              <a:t>‹#›</a:t>
            </a:fld>
            <a:endParaRPr lang="en-US" altLang="en-US" dirty="0"/>
          </a:p>
        </p:txBody>
      </p:sp>
    </p:spTree>
    <p:extLst>
      <p:ext uri="{BB962C8B-B14F-4D97-AF65-F5344CB8AC3E}">
        <p14:creationId xmlns:p14="http://schemas.microsoft.com/office/powerpoint/2010/main" val="3426674208"/>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pitchFamily="2" charset="2"/>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42658" indent="-285639">
              <a:defRPr sz="2400">
                <a:solidFill>
                  <a:schemeClr val="tx1"/>
                </a:solidFill>
                <a:latin typeface="Arial" pitchFamily="34" charset="0"/>
                <a:ea typeface="ＭＳ Ｐゴシック" pitchFamily="34" charset="-128"/>
              </a:defRPr>
            </a:lvl2pPr>
            <a:lvl3pPr marL="1142551" indent="-228511">
              <a:defRPr sz="2400">
                <a:solidFill>
                  <a:schemeClr val="tx1"/>
                </a:solidFill>
                <a:latin typeface="Arial" pitchFamily="34" charset="0"/>
                <a:ea typeface="ＭＳ Ｐゴシック" pitchFamily="34" charset="-128"/>
              </a:defRPr>
            </a:lvl3pPr>
            <a:lvl4pPr marL="1599571" indent="-228511">
              <a:defRPr sz="2400">
                <a:solidFill>
                  <a:schemeClr val="tx1"/>
                </a:solidFill>
                <a:latin typeface="Arial" pitchFamily="34" charset="0"/>
                <a:ea typeface="ＭＳ Ｐゴシック" pitchFamily="34" charset="-128"/>
              </a:defRPr>
            </a:lvl4pPr>
            <a:lvl5pPr marL="2056590" indent="-228511">
              <a:defRPr sz="2400">
                <a:solidFill>
                  <a:schemeClr val="tx1"/>
                </a:solidFill>
                <a:latin typeface="Arial" pitchFamily="34" charset="0"/>
                <a:ea typeface="ＭＳ Ｐゴシック" pitchFamily="34" charset="-128"/>
              </a:defRPr>
            </a:lvl5pPr>
            <a:lvl6pPr marL="2513611" indent="-228511"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0634" indent="-228511"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7650" indent="-228511"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4673" indent="-228511"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2B14834A-8FC9-4C1D-8E02-53DE9F41255B}" type="slidenum">
              <a:rPr lang="en-US" altLang="en-US" sz="1200">
                <a:latin typeface="Times New Roman" pitchFamily="18" charset="0"/>
              </a:rPr>
              <a:pPr>
                <a:defRPr/>
              </a:pPr>
              <a:t>1</a:t>
            </a:fld>
            <a:endParaRPr lang="en-US" altLang="en-US" sz="1200" dirty="0">
              <a:latin typeface="Times New Roman" pitchFamily="18"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endParaRPr>
          </a:p>
        </p:txBody>
      </p:sp>
    </p:spTree>
    <p:extLst>
      <p:ext uri="{BB962C8B-B14F-4D97-AF65-F5344CB8AC3E}">
        <p14:creationId xmlns:p14="http://schemas.microsoft.com/office/powerpoint/2010/main" val="10219343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7</a:t>
            </a:fld>
            <a:endParaRPr lang="en-US" altLang="en-US" dirty="0"/>
          </a:p>
        </p:txBody>
      </p:sp>
    </p:spTree>
    <p:extLst>
      <p:ext uri="{BB962C8B-B14F-4D97-AF65-F5344CB8AC3E}">
        <p14:creationId xmlns:p14="http://schemas.microsoft.com/office/powerpoint/2010/main" val="30660226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8</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10</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13</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14</a:t>
            </a:fld>
            <a:endParaRPr lang="en-US" altLang="en-US" dirty="0"/>
          </a:p>
        </p:txBody>
      </p:sp>
    </p:spTree>
    <p:extLst>
      <p:ext uri="{BB962C8B-B14F-4D97-AF65-F5344CB8AC3E}">
        <p14:creationId xmlns:p14="http://schemas.microsoft.com/office/powerpoint/2010/main" val="17560820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latin typeface="Calibri" pitchFamily="34" charset="0"/>
            </a:endParaRPr>
          </a:p>
        </p:txBody>
      </p:sp>
      <p:sp>
        <p:nvSpPr>
          <p:cNvPr id="5"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p>
        </p:txBody>
      </p:sp>
      <p:pic>
        <p:nvPicPr>
          <p:cNvPr id="6" name="Picture 4" descr="banne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r>
              <a:rPr lang="en-US" smtClean="0"/>
              <a:t>DRAFT FOR POLICY DEVELOPMENT PURPOSE555S ONLY</a:t>
            </a:r>
            <a:endParaRPr lang="en-US" dirty="0"/>
          </a:p>
        </p:txBody>
      </p:sp>
    </p:spTree>
    <p:extLst>
      <p:ext uri="{BB962C8B-B14F-4D97-AF65-F5344CB8AC3E}">
        <p14:creationId xmlns:p14="http://schemas.microsoft.com/office/powerpoint/2010/main" val="931728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A0057DB5-8FF7-4BA7-8914-A1AF0B1A2C5F}" type="slidenum">
              <a:rPr lang="en-US" altLang="en-US"/>
              <a:pPr>
                <a:defRPr/>
              </a:pPr>
              <a:t>‹#›</a:t>
            </a:fld>
            <a:endParaRPr lang="en-US" altLang="en-US" dirty="0"/>
          </a:p>
        </p:txBody>
      </p:sp>
    </p:spTree>
    <p:extLst>
      <p:ext uri="{BB962C8B-B14F-4D97-AF65-F5344CB8AC3E}">
        <p14:creationId xmlns:p14="http://schemas.microsoft.com/office/powerpoint/2010/main" val="3715443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5B6A19AC-5F13-45D0-82BB-124D8123118A}" type="slidenum">
              <a:rPr lang="en-US" altLang="en-US"/>
              <a:pPr>
                <a:defRPr/>
              </a:pPr>
              <a:t>‹#›</a:t>
            </a:fld>
            <a:endParaRPr lang="en-US" altLang="en-US" dirty="0"/>
          </a:p>
        </p:txBody>
      </p:sp>
    </p:spTree>
    <p:extLst>
      <p:ext uri="{BB962C8B-B14F-4D97-AF65-F5344CB8AC3E}">
        <p14:creationId xmlns:p14="http://schemas.microsoft.com/office/powerpoint/2010/main" val="375161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a:t>Click to edit Master title style</a:t>
            </a:r>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27C9FCF-F3F4-40F2-BD82-0E67C2AB7E05}" type="slidenum">
              <a:rPr lang="en-US" altLang="en-US"/>
              <a:pPr>
                <a:defRPr/>
              </a:pPr>
              <a:t>‹#›</a:t>
            </a:fld>
            <a:endParaRPr lang="en-US" altLang="en-US" dirty="0"/>
          </a:p>
        </p:txBody>
      </p:sp>
    </p:spTree>
    <p:extLst>
      <p:ext uri="{BB962C8B-B14F-4D97-AF65-F5344CB8AC3E}">
        <p14:creationId xmlns:p14="http://schemas.microsoft.com/office/powerpoint/2010/main" val="3043539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_top">
    <p:spTree>
      <p:nvGrpSpPr>
        <p:cNvPr id="1" name=""/>
        <p:cNvGrpSpPr/>
        <p:nvPr/>
      </p:nvGrpSpPr>
      <p:grpSpPr>
        <a:xfrm>
          <a:off x="0" y="0"/>
          <a:ext cx="0" cy="0"/>
          <a:chOff x="0" y="0"/>
          <a:chExt cx="0" cy="0"/>
        </a:xfrm>
      </p:grpSpPr>
      <p:sp>
        <p:nvSpPr>
          <p:cNvPr id="2" name="Title 1"/>
          <p:cNvSpPr>
            <a:spLocks noGrp="1"/>
          </p:cNvSpPr>
          <p:nvPr>
            <p:ph type="title"/>
          </p:nvPr>
        </p:nvSpPr>
        <p:spPr>
          <a:xfrm>
            <a:off x="457200" y="491077"/>
            <a:ext cx="8229600" cy="642637"/>
          </a:xfrm>
        </p:spPr>
        <p:txBody>
          <a:bodyPr/>
          <a:lstStyle>
            <a:lvl1pPr>
              <a:defRPr sz="3200" b="1"/>
            </a:lvl1pPr>
          </a:lstStyle>
          <a:p>
            <a:r>
              <a:rPr lang="en-US"/>
              <a:t>Click to edit Master title style</a:t>
            </a:r>
          </a:p>
        </p:txBody>
      </p:sp>
      <p:sp>
        <p:nvSpPr>
          <p:cNvPr id="3" name="Slide Number Placeholder 2"/>
          <p:cNvSpPr>
            <a:spLocks noGrp="1"/>
          </p:cNvSpPr>
          <p:nvPr>
            <p:ph type="sldNum" sz="quarter" idx="10"/>
          </p:nvPr>
        </p:nvSpPr>
        <p:spPr/>
        <p:txBody>
          <a:bodyPr/>
          <a:lstStyle/>
          <a:p>
            <a:fld id="{E1101FF6-6AA1-43AF-BC0C-EA247D76D5A9}" type="slidenum">
              <a:rPr lang="nl-NL" smtClean="0"/>
              <a:pPr/>
              <a:t>‹#›</a:t>
            </a:fld>
            <a:endParaRPr lang="nl-NL" dirty="0"/>
          </a:p>
        </p:txBody>
      </p:sp>
      <p:sp>
        <p:nvSpPr>
          <p:cNvPr id="4" name="Footer Placeholder 3"/>
          <p:cNvSpPr>
            <a:spLocks noGrp="1"/>
          </p:cNvSpPr>
          <p:nvPr>
            <p:ph type="ftr" sz="quarter" idx="11"/>
          </p:nvPr>
        </p:nvSpPr>
        <p:spPr/>
        <p:txBody>
          <a:bodyPr/>
          <a:lstStyle/>
          <a:p>
            <a:pPr algn="ctr" fontAlgn="base">
              <a:lnSpc>
                <a:spcPct val="80000"/>
              </a:lnSpc>
              <a:spcBef>
                <a:spcPct val="0"/>
              </a:spcBef>
              <a:spcAft>
                <a:spcPct val="0"/>
              </a:spcAft>
              <a:defRPr/>
            </a:pPr>
            <a:r>
              <a:rPr lang="en-US" b="1" smtClean="0">
                <a:solidFill>
                  <a:srgbClr val="808080"/>
                </a:solidFill>
              </a:rPr>
              <a:t>DRAFT FOR POLICY DEVELOPMENT PURPOSE555S ONLY</a:t>
            </a:r>
            <a:endParaRPr lang="en-US" sz="1556" dirty="0">
              <a:solidFill>
                <a:srgbClr val="808080"/>
              </a:solidFill>
            </a:endParaRPr>
          </a:p>
        </p:txBody>
      </p:sp>
      <p:sp>
        <p:nvSpPr>
          <p:cNvPr id="7" name="Content Placeholder 2"/>
          <p:cNvSpPr>
            <a:spLocks noGrp="1"/>
          </p:cNvSpPr>
          <p:nvPr>
            <p:ph idx="1"/>
          </p:nvPr>
        </p:nvSpPr>
        <p:spPr>
          <a:xfrm>
            <a:off x="457200" y="1600201"/>
            <a:ext cx="8229600" cy="4525433"/>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nl-NL" dirty="0"/>
          </a:p>
        </p:txBody>
      </p:sp>
    </p:spTree>
    <p:extLst>
      <p:ext uri="{BB962C8B-B14F-4D97-AF65-F5344CB8AC3E}">
        <p14:creationId xmlns:p14="http://schemas.microsoft.com/office/powerpoint/2010/main" val="3035443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457200" y="6354082"/>
            <a:ext cx="3962628" cy="476250"/>
          </a:xfrm>
          <a:ln/>
        </p:spPr>
        <p:txBody>
          <a:bodyPr/>
          <a:lstStyle>
            <a:lvl1pPr algn="l">
              <a:defRPr lang="en-US" sz="1600" b="1"/>
            </a:lvl1pPr>
          </a:lstStyle>
          <a:p>
            <a:pPr>
              <a:defRPr/>
            </a:pPr>
            <a:r>
              <a:rPr lang="en-US" altLang="en-US" smtClean="0"/>
              <a:t>DRAFT FOR POLICY DEVELOPMENT PURPOSE555S ONLY</a:t>
            </a:r>
            <a:endParaRPr lang="en-US" sz="1800" dirty="0"/>
          </a:p>
        </p:txBody>
      </p:sp>
      <p:sp>
        <p:nvSpPr>
          <p:cNvPr id="5" name="Rectangle 6"/>
          <p:cNvSpPr>
            <a:spLocks noGrp="1" noChangeArrowheads="1"/>
          </p:cNvSpPr>
          <p:nvPr>
            <p:ph type="sldNum" sz="quarter" idx="11"/>
          </p:nvPr>
        </p:nvSpPr>
        <p:spPr>
          <a:ln/>
        </p:spPr>
        <p:txBody>
          <a:bodyPr anchor="b"/>
          <a:lstStyle>
            <a:lvl1pPr>
              <a:defRPr/>
            </a:lvl1pPr>
          </a:lstStyle>
          <a:p>
            <a:pPr>
              <a:defRPr/>
            </a:pPr>
            <a:r>
              <a:rPr lang="en-US" altLang="en-US" dirty="0"/>
              <a:t>Slide </a:t>
            </a:r>
            <a:fld id="{9A3CBEC9-3421-470A-8847-5F6DEB543E53}" type="slidenum">
              <a:rPr lang="en-US" altLang="en-US"/>
              <a:pPr>
                <a:defRPr/>
              </a:pPr>
              <a:t>‹#›</a:t>
            </a:fld>
            <a:endParaRPr lang="en-US" altLang="en-US" dirty="0"/>
          </a:p>
        </p:txBody>
      </p:sp>
    </p:spTree>
    <p:extLst>
      <p:ext uri="{BB962C8B-B14F-4D97-AF65-F5344CB8AC3E}">
        <p14:creationId xmlns:p14="http://schemas.microsoft.com/office/powerpoint/2010/main" val="495758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D1B72EA1-7B23-430E-A64E-0ED8745C61B7}" type="slidenum">
              <a:rPr lang="en-US" altLang="en-US"/>
              <a:pPr>
                <a:defRPr/>
              </a:pPr>
              <a:t>‹#›</a:t>
            </a:fld>
            <a:endParaRPr lang="en-US" altLang="en-US" dirty="0"/>
          </a:p>
        </p:txBody>
      </p:sp>
    </p:spTree>
    <p:extLst>
      <p:ext uri="{BB962C8B-B14F-4D97-AF65-F5344CB8AC3E}">
        <p14:creationId xmlns:p14="http://schemas.microsoft.com/office/powerpoint/2010/main" val="180652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C3DB0-886C-48F7-9F68-2C470700E812}" type="slidenum">
              <a:rPr lang="en-US" altLang="en-US"/>
              <a:pPr>
                <a:defRPr/>
              </a:pPr>
              <a:t>‹#›</a:t>
            </a:fld>
            <a:endParaRPr lang="en-US" altLang="en-US" dirty="0"/>
          </a:p>
        </p:txBody>
      </p:sp>
    </p:spTree>
    <p:extLst>
      <p:ext uri="{BB962C8B-B14F-4D97-AF65-F5344CB8AC3E}">
        <p14:creationId xmlns:p14="http://schemas.microsoft.com/office/powerpoint/2010/main" val="768721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324AB848-0D79-4BB1-8551-76E286A3428B}" type="slidenum">
              <a:rPr lang="en-US" altLang="en-US"/>
              <a:pPr>
                <a:defRPr/>
              </a:pPr>
              <a:t>‹#›</a:t>
            </a:fld>
            <a:endParaRPr lang="en-US" altLang="en-US" dirty="0"/>
          </a:p>
        </p:txBody>
      </p:sp>
    </p:spTree>
    <p:extLst>
      <p:ext uri="{BB962C8B-B14F-4D97-AF65-F5344CB8AC3E}">
        <p14:creationId xmlns:p14="http://schemas.microsoft.com/office/powerpoint/2010/main" val="3127029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264410CA-55B0-40FE-BEFE-CD979DB58FD1}" type="slidenum">
              <a:rPr lang="en-US" altLang="en-US"/>
              <a:pPr>
                <a:defRPr/>
              </a:pPr>
              <a:t>‹#›</a:t>
            </a:fld>
            <a:endParaRPr lang="en-US" altLang="en-US" dirty="0"/>
          </a:p>
        </p:txBody>
      </p:sp>
    </p:spTree>
    <p:extLst>
      <p:ext uri="{BB962C8B-B14F-4D97-AF65-F5344CB8AC3E}">
        <p14:creationId xmlns:p14="http://schemas.microsoft.com/office/powerpoint/2010/main" val="4156663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0BD109FE-154F-49E4-8D02-47A3E8B5008A}" type="slidenum">
              <a:rPr lang="en-US" altLang="en-US"/>
              <a:pPr>
                <a:defRPr/>
              </a:pPr>
              <a:t>‹#›</a:t>
            </a:fld>
            <a:endParaRPr lang="en-US" altLang="en-US" dirty="0"/>
          </a:p>
        </p:txBody>
      </p:sp>
    </p:spTree>
    <p:extLst>
      <p:ext uri="{BB962C8B-B14F-4D97-AF65-F5344CB8AC3E}">
        <p14:creationId xmlns:p14="http://schemas.microsoft.com/office/powerpoint/2010/main" val="2940674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9B59B9E-22FA-4207-A1FB-7239D803BF8A}" type="slidenum">
              <a:rPr lang="en-US" altLang="en-US"/>
              <a:pPr>
                <a:defRPr/>
              </a:pPr>
              <a:t>‹#›</a:t>
            </a:fld>
            <a:endParaRPr lang="en-US" altLang="en-US" dirty="0"/>
          </a:p>
        </p:txBody>
      </p:sp>
    </p:spTree>
    <p:extLst>
      <p:ext uri="{BB962C8B-B14F-4D97-AF65-F5344CB8AC3E}">
        <p14:creationId xmlns:p14="http://schemas.microsoft.com/office/powerpoint/2010/main" val="384777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8463FEC-5F86-4FAD-BCFF-6CA12CA885B8}" type="slidenum">
              <a:rPr lang="en-US" altLang="en-US"/>
              <a:pPr>
                <a:defRPr/>
              </a:pPr>
              <a:t>‹#›</a:t>
            </a:fld>
            <a:endParaRPr lang="en-US" altLang="en-US" dirty="0"/>
          </a:p>
        </p:txBody>
      </p:sp>
    </p:spTree>
    <p:extLst>
      <p:ext uri="{BB962C8B-B14F-4D97-AF65-F5344CB8AC3E}">
        <p14:creationId xmlns:p14="http://schemas.microsoft.com/office/powerpoint/2010/main" val="304797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latin typeface="Calibri" pitchFamily="34" charset="0"/>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ea typeface="ＭＳ Ｐゴシック" charset="-128"/>
                <a:cs typeface="+mn-cs"/>
              </a:defRPr>
            </a:lvl1pPr>
          </a:lstStyle>
          <a:p>
            <a:pPr>
              <a:defRPr/>
            </a:pPr>
            <a:r>
              <a:rPr lang="en-US" smtClean="0"/>
              <a:t>DRAFT FOR POLICY DEVELOPMENT PURPOSE555S ONLY</a:t>
            </a:r>
            <a:endParaRPr 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1">
                <a:latin typeface="Calibri" pitchFamily="34" charset="0"/>
              </a:defRPr>
            </a:lvl1pPr>
          </a:lstStyle>
          <a:p>
            <a:pPr>
              <a:defRPr/>
            </a:pPr>
            <a:r>
              <a:rPr lang="en-US" altLang="en-US" dirty="0"/>
              <a:t>Slide </a:t>
            </a:r>
            <a:fld id="{9B23659A-8EA9-485F-B181-D56A6DF50785}"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5" cstate="print">
            <a:extLst>
              <a:ext uri="{28A0092B-C50C-407E-A947-70E740481C1C}">
                <a14:useLocalDpi xmlns:a14="http://schemas.microsoft.com/office/drawing/2010/main" val="0"/>
              </a:ext>
            </a:extLst>
          </a:blip>
          <a:srcRect r="56197" b="8861"/>
          <a:stretch>
            <a:fillRect/>
          </a:stretch>
        </p:blipFill>
        <p:spPr bwMode="auto">
          <a:xfrm>
            <a:off x="-3175" y="223838"/>
            <a:ext cx="40116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0" r:id="rId1"/>
    <p:sldLayoutId id="2147501981" r:id="rId2"/>
    <p:sldLayoutId id="2147501982" r:id="rId3"/>
    <p:sldLayoutId id="2147501983" r:id="rId4"/>
    <p:sldLayoutId id="2147501984" r:id="rId5"/>
    <p:sldLayoutId id="2147501985" r:id="rId6"/>
    <p:sldLayoutId id="2147501986" r:id="rId7"/>
    <p:sldLayoutId id="2147501987" r:id="rId8"/>
    <p:sldLayoutId id="2147501988" r:id="rId9"/>
    <p:sldLayoutId id="2147501989" r:id="rId10"/>
    <p:sldLayoutId id="2147501990" r:id="rId11"/>
    <p:sldLayoutId id="2147501991" r:id="rId12"/>
    <p:sldLayoutId id="2147502114" r:id="rId13"/>
  </p:sldLayoutIdLst>
  <p:hf hdr="0" ftr="0" dt="0"/>
  <p:txStyles>
    <p:titleStyle>
      <a:lvl1pPr algn="ctr" rtl="0" eaLnBrk="0" fontAlgn="base" hangingPunct="0">
        <a:spcBef>
          <a:spcPct val="0"/>
        </a:spcBef>
        <a:spcAft>
          <a:spcPct val="0"/>
        </a:spcAft>
        <a:defRPr sz="2800" b="1">
          <a:solidFill>
            <a:schemeClr val="bg1"/>
          </a:solidFill>
          <a:latin typeface="+mj-lt"/>
          <a:ea typeface="ＭＳ Ｐゴシック" charset="0"/>
          <a:cs typeface="ＭＳ Ｐゴシック" charset="0"/>
        </a:defRPr>
      </a:lvl1pPr>
      <a:lvl2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pitchFamily="34" charset="0"/>
        </a:defRPr>
      </a:lvl6pPr>
      <a:lvl7pPr marL="914400" algn="ctr" rtl="0" fontAlgn="base">
        <a:spcBef>
          <a:spcPct val="0"/>
        </a:spcBef>
        <a:spcAft>
          <a:spcPct val="0"/>
        </a:spcAft>
        <a:defRPr sz="2800" b="1">
          <a:solidFill>
            <a:schemeClr val="bg1"/>
          </a:solidFill>
          <a:latin typeface="Calibri" pitchFamily="34" charset="0"/>
        </a:defRPr>
      </a:lvl7pPr>
      <a:lvl8pPr marL="1371600" algn="ctr" rtl="0" fontAlgn="base">
        <a:spcBef>
          <a:spcPct val="0"/>
        </a:spcBef>
        <a:spcAft>
          <a:spcPct val="0"/>
        </a:spcAft>
        <a:defRPr sz="2800" b="1">
          <a:solidFill>
            <a:schemeClr val="bg1"/>
          </a:solidFill>
          <a:latin typeface="Calibri" pitchFamily="34" charset="0"/>
        </a:defRPr>
      </a:lvl8pPr>
      <a:lvl9pPr marL="1828800" algn="ctr" rtl="0" fontAlgn="base">
        <a:spcBef>
          <a:spcPct val="0"/>
        </a:spcBef>
        <a:spcAft>
          <a:spcPct val="0"/>
        </a:spcAft>
        <a:defRPr sz="2800" b="1">
          <a:solidFill>
            <a:schemeClr val="bg1"/>
          </a:solidFill>
          <a:latin typeface="Calibri"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mass.gov/MIH" TargetMode="Externa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hyperlink" Target="http://www.mass.gov/MIH" TargetMode="Externa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image" Target="../media/image9.tmp"/><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12.tmp"/><Relationship Id="rId2" Type="http://schemas.openxmlformats.org/officeDocument/2006/relationships/image" Target="../media/image11.tmp"/><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3.tmp"/><Relationship Id="rId2" Type="http://schemas.openxmlformats.org/officeDocument/2006/relationships/image" Target="../media/image12.tmp"/><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15.tmp"/><Relationship Id="rId2" Type="http://schemas.openxmlformats.org/officeDocument/2006/relationships/image" Target="../media/image14.tmp"/><Relationship Id="rId1" Type="http://schemas.openxmlformats.org/officeDocument/2006/relationships/slideLayout" Target="../slideLayouts/slideLayout13.xml"/><Relationship Id="rId4" Type="http://schemas.openxmlformats.org/officeDocument/2006/relationships/image" Target="../media/image16.tmp"/></Relationships>
</file>

<file path=ppt/slides/_rels/slide24.xml.rels><?xml version="1.0" encoding="UTF-8" standalone="yes"?>
<Relationships xmlns="http://schemas.openxmlformats.org/package/2006/relationships"><Relationship Id="rId3" Type="http://schemas.openxmlformats.org/officeDocument/2006/relationships/image" Target="../media/image18.tmp"/><Relationship Id="rId2" Type="http://schemas.openxmlformats.org/officeDocument/2006/relationships/image" Target="../media/image17.tmp"/><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19.tmp"/><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21.tmp"/><Relationship Id="rId2" Type="http://schemas.openxmlformats.org/officeDocument/2006/relationships/image" Target="../media/image20.tmp"/><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hyperlink" Target="https://www.mass.gov/service-details/mih-and-community-ems-educational-resources" TargetMode="Externa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hyperlink" Target="mailto:MIH@state.ma.us" TargetMode="External"/><Relationship Id="rId2" Type="http://schemas.openxmlformats.org/officeDocument/2006/relationships/hyperlink" Target="http://www.mass.gov/MIH"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endParaRPr>
          </a:p>
        </p:txBody>
      </p:sp>
      <p:sp>
        <p:nvSpPr>
          <p:cNvPr id="57347" name="Text Box 7"/>
          <p:cNvSpPr txBox="1">
            <a:spLocks noChangeArrowheads="1"/>
          </p:cNvSpPr>
          <p:nvPr/>
        </p:nvSpPr>
        <p:spPr bwMode="auto">
          <a:xfrm>
            <a:off x="193675" y="3157355"/>
            <a:ext cx="8770938"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sz="2600" b="1" dirty="0"/>
              <a:t>Mobile Integrated Health Care and</a:t>
            </a:r>
            <a:br>
              <a:rPr lang="en-US" sz="2600" b="1" dirty="0"/>
            </a:br>
            <a:r>
              <a:rPr lang="en-US" sz="2600" b="1" dirty="0"/>
              <a:t>Community EMS </a:t>
            </a:r>
            <a:r>
              <a:rPr lang="en-US" sz="2600" b="1" dirty="0" smtClean="0"/>
              <a:t>Programs</a:t>
            </a:r>
          </a:p>
          <a:p>
            <a:pPr algn="ctr" eaLnBrk="1" hangingPunct="1">
              <a:spcBef>
                <a:spcPct val="0"/>
              </a:spcBef>
              <a:buFontTx/>
              <a:buNone/>
            </a:pPr>
            <a:endParaRPr lang="en-US" sz="2800" b="1" dirty="0"/>
          </a:p>
          <a:p>
            <a:pPr algn="ctr" eaLnBrk="1" hangingPunct="1">
              <a:spcBef>
                <a:spcPct val="0"/>
              </a:spcBef>
              <a:buFontTx/>
              <a:buNone/>
            </a:pPr>
            <a:r>
              <a:rPr lang="en-US" b="1" dirty="0"/>
              <a:t>MIH </a:t>
            </a:r>
            <a:r>
              <a:rPr lang="en-US" b="1" dirty="0" smtClean="0"/>
              <a:t>Overview </a:t>
            </a:r>
            <a:r>
              <a:rPr lang="en-US" b="1" dirty="0"/>
              <a:t>for </a:t>
            </a:r>
            <a:r>
              <a:rPr lang="en-US" b="1" dirty="0" smtClean="0"/>
              <a:t>Medical Directors,</a:t>
            </a:r>
            <a:br>
              <a:rPr lang="en-US" b="1" dirty="0" smtClean="0"/>
            </a:br>
            <a:r>
              <a:rPr lang="en-US" b="1" dirty="0" smtClean="0"/>
              <a:t>Hospitals, and Health Care Entities</a:t>
            </a:r>
            <a:endParaRPr lang="en-US" altLang="en-US" sz="3600" b="1" dirty="0" smtClean="0"/>
          </a:p>
          <a:p>
            <a:pPr algn="ctr" eaLnBrk="1" hangingPunct="1">
              <a:spcBef>
                <a:spcPct val="0"/>
              </a:spcBef>
              <a:buFontTx/>
              <a:buNone/>
            </a:pPr>
            <a:endParaRPr lang="en-US" altLang="en-US" sz="1800" b="1" dirty="0" smtClean="0"/>
          </a:p>
          <a:p>
            <a:pPr algn="ctr" eaLnBrk="1" hangingPunct="1">
              <a:spcBef>
                <a:spcPct val="0"/>
              </a:spcBef>
              <a:buFontTx/>
              <a:buNone/>
            </a:pPr>
            <a:endParaRPr lang="en-US" altLang="en-US" sz="2400" b="1" dirty="0" smtClean="0"/>
          </a:p>
          <a:p>
            <a:pPr algn="ctr" eaLnBrk="1" hangingPunct="1">
              <a:spcBef>
                <a:spcPct val="0"/>
              </a:spcBef>
              <a:buFontTx/>
              <a:buNone/>
            </a:pPr>
            <a:r>
              <a:rPr lang="en-US" altLang="en-US" sz="2400" b="1" dirty="0" smtClean="0"/>
              <a:t>September 5, 2018</a:t>
            </a:r>
            <a:endParaRPr lang="en-US" altLang="en-US" sz="1400" b="1" dirty="0"/>
          </a:p>
          <a:p>
            <a:pPr algn="ctr" eaLnBrk="1" hangingPunct="1">
              <a:spcBef>
                <a:spcPct val="0"/>
              </a:spcBef>
              <a:buFontTx/>
              <a:buNone/>
            </a:pPr>
            <a:endParaRPr lang="en-US" altLang="en-US" sz="1000" b="1" dirty="0"/>
          </a:p>
        </p:txBody>
      </p:sp>
      <p:pic>
        <p:nvPicPr>
          <p:cNvPr id="57348" name="Picture 4" descr="banner"/>
          <p:cNvPicPr>
            <a:picLocks noChangeAspect="1" noChangeArrowheads="1"/>
          </p:cNvPicPr>
          <p:nvPr/>
        </p:nvPicPr>
        <p:blipFill>
          <a:blip r:embed="rId3" cstate="print">
            <a:extLst>
              <a:ext uri="{28A0092B-C50C-407E-A947-70E740481C1C}">
                <a14:useLocalDpi xmlns:a14="http://schemas.microsoft.com/office/drawing/2010/main" val="0"/>
              </a:ext>
            </a:extLst>
          </a:blip>
          <a:srcRect b="8861"/>
          <a:stretch>
            <a:fillRect/>
          </a:stretch>
        </p:blipFill>
        <p:spPr bwMode="auto">
          <a:xfrm>
            <a:off x="0" y="231811"/>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hcq-dph-bos-121\hcq\Data\Communications\DPH Logos\DPHLogo_Blue.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4516" y="1386840"/>
            <a:ext cx="1669256" cy="16692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What is MIH?</a:t>
            </a:r>
            <a:endParaRPr lang="en-US" altLang="en-US" dirty="0"/>
          </a:p>
        </p:txBody>
      </p:sp>
      <p:sp>
        <p:nvSpPr>
          <p:cNvPr id="3" name="Content Placeholder 2"/>
          <p:cNvSpPr>
            <a:spLocks noGrp="1"/>
          </p:cNvSpPr>
          <p:nvPr>
            <p:ph idx="1"/>
          </p:nvPr>
        </p:nvSpPr>
        <p:spPr>
          <a:xfrm>
            <a:off x="457200" y="1326416"/>
            <a:ext cx="8229600" cy="4918809"/>
          </a:xfrm>
          <a:noFill/>
          <a:ln>
            <a:noFill/>
          </a:ln>
        </p:spPr>
        <p:txBody>
          <a:bodyPr/>
          <a:lstStyle/>
          <a:p>
            <a:pPr marL="285675" indent="-285750">
              <a:buFont typeface="Arial" panose="020B0604020202020204" pitchFamily="34" charset="0"/>
              <a:buChar char="•"/>
            </a:pPr>
            <a:r>
              <a:rPr lang="en-US" sz="2400" dirty="0" smtClean="0">
                <a:cs typeface="Arial" panose="020B0604020202020204" pitchFamily="34" charset="0"/>
              </a:rPr>
              <a:t>A </a:t>
            </a:r>
            <a:r>
              <a:rPr lang="en-US" sz="2400" dirty="0">
                <a:cs typeface="Arial" panose="020B0604020202020204" pitchFamily="34" charset="0"/>
              </a:rPr>
              <a:t>system of pre- and post-hospital services that utilizes mobile resources, including EMS Personnel and community paramedics, to deliver a coordinated continuum of care that supports patients’ needs in the community</a:t>
            </a:r>
            <a:r>
              <a:rPr lang="en-US" sz="2400" dirty="0" smtClean="0">
                <a:cs typeface="Arial" panose="020B0604020202020204" pitchFamily="34" charset="0"/>
              </a:rPr>
              <a:t>.</a:t>
            </a:r>
            <a:br>
              <a:rPr lang="en-US" sz="2400" dirty="0" smtClean="0">
                <a:cs typeface="Arial" panose="020B0604020202020204" pitchFamily="34" charset="0"/>
              </a:rPr>
            </a:br>
            <a:r>
              <a:rPr lang="en-US" sz="1200" dirty="0" smtClean="0">
                <a:cs typeface="Arial" panose="020B0604020202020204" pitchFamily="34" charset="0"/>
              </a:rPr>
              <a:t> </a:t>
            </a:r>
            <a:endParaRPr lang="en-US" sz="1200" dirty="0">
              <a:cs typeface="Arial" panose="020B0604020202020204" pitchFamily="34" charset="0"/>
            </a:endParaRPr>
          </a:p>
          <a:p>
            <a:pPr marL="285675" indent="-285750">
              <a:buFont typeface="Arial" panose="020B0604020202020204" pitchFamily="34" charset="0"/>
              <a:buChar char="•"/>
            </a:pPr>
            <a:r>
              <a:rPr lang="en-US" sz="2400" dirty="0">
                <a:cs typeface="Arial" panose="020B0604020202020204" pitchFamily="34" charset="0"/>
              </a:rPr>
              <a:t>Care is planned through collaborative and innovative program development to address gaps in service delivery and prevent unnecessary hospitalizations and other harmful or wasteful resource delivery</a:t>
            </a:r>
            <a:r>
              <a:rPr lang="en-US" sz="2400" dirty="0" smtClean="0">
                <a:cs typeface="Arial" panose="020B0604020202020204" pitchFamily="34" charset="0"/>
              </a:rPr>
              <a:t>.</a:t>
            </a:r>
            <a:br>
              <a:rPr lang="en-US" sz="2400" dirty="0" smtClean="0">
                <a:cs typeface="Arial" panose="020B0604020202020204" pitchFamily="34" charset="0"/>
              </a:rPr>
            </a:br>
            <a:endParaRPr lang="en-US" sz="1200" dirty="0">
              <a:cs typeface="Arial" panose="020B0604020202020204" pitchFamily="34" charset="0"/>
            </a:endParaRPr>
          </a:p>
          <a:p>
            <a:pPr marL="285675" indent="-285750">
              <a:buFont typeface="Arial" panose="020B0604020202020204" pitchFamily="34" charset="0"/>
              <a:buChar char="•"/>
            </a:pPr>
            <a:r>
              <a:rPr lang="en-US" sz="2400" dirty="0">
                <a:solidFill>
                  <a:prstClr val="black"/>
                </a:solidFill>
                <a:cs typeface="Arial" panose="020B0604020202020204" pitchFamily="34" charset="0"/>
              </a:rPr>
              <a:t>An MIH Program may apply separately to include an ED Avoidance Component.</a:t>
            </a:r>
          </a:p>
        </p:txBody>
      </p:sp>
      <p:sp>
        <p:nvSpPr>
          <p:cNvPr id="31" name="Slide Number Placeholder 30"/>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10</a:t>
            </a:fld>
            <a:endParaRPr lang="en-US" altLang="en-US" sz="1200" dirty="0"/>
          </a:p>
        </p:txBody>
      </p:sp>
    </p:spTree>
    <p:extLst>
      <p:ext uri="{BB962C8B-B14F-4D97-AF65-F5344CB8AC3E}">
        <p14:creationId xmlns:p14="http://schemas.microsoft.com/office/powerpoint/2010/main" val="14863253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MIH Services, Partners &amp; Providers</a:t>
            </a:r>
            <a:endParaRPr lang="en-US" dirty="0"/>
          </a:p>
        </p:txBody>
      </p:sp>
      <p:sp>
        <p:nvSpPr>
          <p:cNvPr id="3" name="Content Placeholder 2"/>
          <p:cNvSpPr>
            <a:spLocks noGrp="1"/>
          </p:cNvSpPr>
          <p:nvPr>
            <p:ph idx="1"/>
          </p:nvPr>
        </p:nvSpPr>
        <p:spPr>
          <a:xfrm>
            <a:off x="390525" y="1333500"/>
            <a:ext cx="2505075" cy="4811713"/>
          </a:xfrm>
        </p:spPr>
        <p:txBody>
          <a:bodyPr/>
          <a:lstStyle/>
          <a:p>
            <a:pPr marL="0" indent="0" algn="ctr">
              <a:buNone/>
            </a:pPr>
            <a:r>
              <a:rPr lang="en-US" b="1" u="sng" dirty="0" smtClean="0"/>
              <a:t>Services</a:t>
            </a:r>
            <a:br>
              <a:rPr lang="en-US" b="1" u="sng" dirty="0" smtClean="0"/>
            </a:br>
            <a:r>
              <a:rPr lang="en-US" sz="1400" b="1" u="sng" dirty="0" smtClean="0"/>
              <a:t> </a:t>
            </a:r>
          </a:p>
          <a:p>
            <a:pPr marL="285750" lvl="1" indent="-166688">
              <a:spcAft>
                <a:spcPts val="600"/>
              </a:spcAft>
              <a:buFont typeface="Arial" panose="020B0604020202020204" pitchFamily="34" charset="0"/>
              <a:buChar char="•"/>
            </a:pPr>
            <a:r>
              <a:rPr lang="en-US" sz="2000" dirty="0" smtClean="0">
                <a:solidFill>
                  <a:prstClr val="black"/>
                </a:solidFill>
                <a:ea typeface="Calibri" panose="020F0502020204030204" pitchFamily="34" charset="0"/>
                <a:cs typeface="Arial" panose="020B0604020202020204" pitchFamily="34" charset="0"/>
              </a:rPr>
              <a:t>Chronic </a:t>
            </a:r>
            <a:r>
              <a:rPr lang="en-US" sz="2000" dirty="0">
                <a:solidFill>
                  <a:prstClr val="black"/>
                </a:solidFill>
                <a:ea typeface="Calibri" panose="020F0502020204030204" pitchFamily="34" charset="0"/>
                <a:cs typeface="Arial" panose="020B0604020202020204" pitchFamily="34" charset="0"/>
              </a:rPr>
              <a:t>disease management</a:t>
            </a:r>
          </a:p>
          <a:p>
            <a:pPr marL="285750" lvl="1" indent="-166688">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Behavioral health</a:t>
            </a:r>
          </a:p>
          <a:p>
            <a:pPr marL="285750" lvl="1" indent="-166688">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Preventative care</a:t>
            </a:r>
          </a:p>
          <a:p>
            <a:pPr marL="285750" lvl="1" indent="-166688">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Post-discharge follow-up visits</a:t>
            </a:r>
          </a:p>
          <a:p>
            <a:pPr marL="285750" lvl="1" indent="-166688">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Transport or referral to facilities other than hospital EDs</a:t>
            </a:r>
            <a:endParaRPr lang="en-US" sz="4400" dirty="0"/>
          </a:p>
        </p:txBody>
      </p:sp>
      <p:sp>
        <p:nvSpPr>
          <p:cNvPr id="4" name="Slide Number Placeholder 3"/>
          <p:cNvSpPr>
            <a:spLocks noGrp="1"/>
          </p:cNvSpPr>
          <p:nvPr>
            <p:ph type="sldNum" sz="quarter" idx="11"/>
          </p:nvPr>
        </p:nvSpPr>
        <p:spPr>
          <a:xfrm>
            <a:off x="6553200" y="6246812"/>
            <a:ext cx="2133600" cy="476250"/>
          </a:xfrm>
        </p:spPr>
        <p:txBody>
          <a:bodyPr/>
          <a:lstStyle/>
          <a:p>
            <a:pPr>
              <a:defRPr/>
            </a:pPr>
            <a:r>
              <a:rPr lang="en-US" altLang="en-US" sz="1200" dirty="0" smtClean="0"/>
              <a:t>Slide </a:t>
            </a:r>
            <a:fld id="{9A3CBEC9-3421-470A-8847-5F6DEB543E53}" type="slidenum">
              <a:rPr lang="en-US" altLang="en-US" sz="1200" smtClean="0"/>
              <a:pPr>
                <a:defRPr/>
              </a:pPr>
              <a:t>11</a:t>
            </a:fld>
            <a:endParaRPr lang="en-US" altLang="en-US" sz="1200" dirty="0"/>
          </a:p>
        </p:txBody>
      </p:sp>
      <p:sp>
        <p:nvSpPr>
          <p:cNvPr id="5" name="Content Placeholder 2"/>
          <p:cNvSpPr txBox="1">
            <a:spLocks/>
          </p:cNvSpPr>
          <p:nvPr/>
        </p:nvSpPr>
        <p:spPr bwMode="auto">
          <a:xfrm>
            <a:off x="3238500" y="1333500"/>
            <a:ext cx="2647950"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pPr>
            <a:r>
              <a:rPr lang="en-US" sz="2400" b="1" u="sng" kern="0" dirty="0" smtClean="0"/>
              <a:t>Health Care Facilities or Entities</a:t>
            </a:r>
            <a:r>
              <a:rPr lang="en-US" b="1" u="sng" kern="0" dirty="0" smtClean="0"/>
              <a:t/>
            </a:r>
            <a:br>
              <a:rPr lang="en-US" b="1" u="sng" kern="0" dirty="0" smtClean="0"/>
            </a:br>
            <a:r>
              <a:rPr lang="en-US" sz="1400" b="1" u="sng" kern="0" dirty="0" smtClean="0"/>
              <a:t> </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Ambulance services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Hospitals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Accountable Care Organizations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Visiting Nurse Associations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Home Health Agencies</a:t>
            </a:r>
            <a:endParaRPr lang="en-US" sz="4400" kern="0" dirty="0"/>
          </a:p>
        </p:txBody>
      </p:sp>
      <p:sp>
        <p:nvSpPr>
          <p:cNvPr id="6" name="Content Placeholder 2"/>
          <p:cNvSpPr txBox="1">
            <a:spLocks/>
          </p:cNvSpPr>
          <p:nvPr/>
        </p:nvSpPr>
        <p:spPr bwMode="auto">
          <a:xfrm>
            <a:off x="6181725" y="1333500"/>
            <a:ext cx="2505075"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pPr>
            <a:r>
              <a:rPr lang="en-US" b="1" u="sng" kern="0" dirty="0" smtClean="0"/>
              <a:t>Providers</a:t>
            </a:r>
            <a:br>
              <a:rPr lang="en-US" b="1" u="sng" kern="0" dirty="0" smtClean="0"/>
            </a:br>
            <a:r>
              <a:rPr lang="en-US" sz="1400" b="1" u="sng" kern="0" dirty="0" smtClean="0"/>
              <a:t> </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EMS Personnel</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Community Paramedics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Nurses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Physician Assistants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Emergency Service Providers (ESPs)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Social Workers</a:t>
            </a:r>
          </a:p>
        </p:txBody>
      </p:sp>
    </p:spTree>
    <p:extLst>
      <p:ext uri="{BB962C8B-B14F-4D97-AF65-F5344CB8AC3E}">
        <p14:creationId xmlns:p14="http://schemas.microsoft.com/office/powerpoint/2010/main" val="4140825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dirty="0" smtClean="0"/>
              <a:t>MIH Requirements</a:t>
            </a:r>
            <a:endParaRPr lang="en-US" dirty="0"/>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12</a:t>
            </a:fld>
            <a:endParaRPr lang="en-US" altLang="en-US" sz="1200" dirty="0"/>
          </a:p>
        </p:txBody>
      </p:sp>
      <p:sp>
        <p:nvSpPr>
          <p:cNvPr id="7" name="Content Placeholder 2"/>
          <p:cNvSpPr>
            <a:spLocks noGrp="1"/>
          </p:cNvSpPr>
          <p:nvPr>
            <p:ph idx="1"/>
          </p:nvPr>
        </p:nvSpPr>
        <p:spPr>
          <a:xfrm>
            <a:off x="313766" y="1364527"/>
            <a:ext cx="8655609" cy="4969598"/>
          </a:xfrm>
          <a:noFill/>
          <a:ln>
            <a:noFill/>
          </a:ln>
        </p:spPr>
        <p:txBody>
          <a:bodyPr/>
          <a:lstStyle/>
          <a:p>
            <a:pPr marL="0" indent="0">
              <a:buNone/>
            </a:pPr>
            <a:r>
              <a:rPr lang="en-US" sz="2400" b="1" dirty="0" smtClean="0">
                <a:solidFill>
                  <a:prstClr val="black"/>
                </a:solidFill>
                <a:cs typeface="Arial" panose="020B0604020202020204" pitchFamily="34" charset="0"/>
              </a:rPr>
              <a:t>Applicants for MIH must meet the following requirements as part of their application:</a:t>
            </a:r>
          </a:p>
          <a:p>
            <a:pPr marL="0" indent="0">
              <a:buNone/>
            </a:pPr>
            <a:r>
              <a:rPr lang="en-US" sz="1100" dirty="0" smtClean="0">
                <a:solidFill>
                  <a:prstClr val="black"/>
                </a:solidFill>
                <a:cs typeface="Arial" panose="020B0604020202020204" pitchFamily="34" charset="0"/>
              </a:rPr>
              <a:t> </a:t>
            </a:r>
            <a:endParaRPr lang="en-US" sz="800" dirty="0">
              <a:solidFill>
                <a:prstClr val="black"/>
              </a:solidFill>
              <a:cs typeface="Arial" panose="020B0604020202020204" pitchFamily="34" charset="0"/>
            </a:endParaRPr>
          </a:p>
          <a:p>
            <a:pPr marL="5143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Completed </a:t>
            </a:r>
            <a:r>
              <a:rPr lang="en-US" sz="1800" dirty="0" smtClean="0">
                <a:solidFill>
                  <a:prstClr val="black"/>
                </a:solidFill>
                <a:cs typeface="Arial" panose="020B0604020202020204" pitchFamily="34" charset="0"/>
              </a:rPr>
              <a:t>application form</a:t>
            </a:r>
            <a:endParaRPr lang="en-US" sz="1800" dirty="0">
              <a:solidFill>
                <a:prstClr val="black"/>
              </a:solidFill>
              <a:cs typeface="Arial" panose="020B0604020202020204" pitchFamily="34" charset="0"/>
            </a:endParaRPr>
          </a:p>
          <a:p>
            <a:pPr marL="5143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Gap in service delivery narrative</a:t>
            </a:r>
          </a:p>
          <a:p>
            <a:pPr marL="5143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Proposed </a:t>
            </a:r>
            <a:r>
              <a:rPr lang="en-US" sz="1800" dirty="0">
                <a:solidFill>
                  <a:prstClr val="black"/>
                </a:solidFill>
                <a:cs typeface="Arial" panose="020B0604020202020204" pitchFamily="34" charset="0"/>
              </a:rPr>
              <a:t>operational partnership </a:t>
            </a:r>
            <a:r>
              <a:rPr lang="en-US" sz="1800" dirty="0" smtClean="0">
                <a:solidFill>
                  <a:prstClr val="black"/>
                </a:solidFill>
                <a:cs typeface="Arial" panose="020B0604020202020204" pitchFamily="34" charset="0"/>
              </a:rPr>
              <a:t>documentation (e.g. MOU, LOI, MOA, contracts)</a:t>
            </a:r>
            <a:endParaRPr lang="en-US" sz="1800" dirty="0">
              <a:solidFill>
                <a:prstClr val="black"/>
              </a:solidFill>
              <a:cs typeface="Arial" panose="020B0604020202020204" pitchFamily="34" charset="0"/>
            </a:endParaRPr>
          </a:p>
          <a:p>
            <a:pPr marL="5143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Organizational chart specific to applicant organization’s management and structure in the field</a:t>
            </a:r>
          </a:p>
          <a:p>
            <a:pPr marL="5143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Designated Medical Director’s biography</a:t>
            </a:r>
          </a:p>
          <a:p>
            <a:pPr marL="5143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Plan for medical </a:t>
            </a:r>
            <a:r>
              <a:rPr lang="en-US" sz="1800" dirty="0" smtClean="0">
                <a:solidFill>
                  <a:prstClr val="black"/>
                </a:solidFill>
                <a:cs typeface="Arial" panose="020B0604020202020204" pitchFamily="34" charset="0"/>
              </a:rPr>
              <a:t>oversight, including </a:t>
            </a:r>
            <a:r>
              <a:rPr lang="en-US" sz="1800" dirty="0" smtClean="0"/>
              <a:t>lines </a:t>
            </a:r>
            <a:r>
              <a:rPr lang="en-US" sz="1800" dirty="0"/>
              <a:t>of authority and responsibility, development and review of clinical protocols, training and assessment of skills, communication systems, and continuous quality assurance and improvement</a:t>
            </a:r>
            <a:endParaRPr lang="en-US" sz="1800" dirty="0">
              <a:solidFill>
                <a:prstClr val="black"/>
              </a:solidFill>
              <a:cs typeface="Arial" panose="020B0604020202020204" pitchFamily="34" charset="0"/>
            </a:endParaRPr>
          </a:p>
          <a:p>
            <a:pPr marL="5143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Completed MIH Compliance and Capacity Form</a:t>
            </a:r>
          </a:p>
        </p:txBody>
      </p:sp>
    </p:spTree>
    <p:extLst>
      <p:ext uri="{BB962C8B-B14F-4D97-AF65-F5344CB8AC3E}">
        <p14:creationId xmlns:p14="http://schemas.microsoft.com/office/powerpoint/2010/main" val="12096437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What is ED Avoidance? </a:t>
            </a:r>
            <a:endParaRPr lang="en-US" altLang="en-US" dirty="0"/>
          </a:p>
        </p:txBody>
      </p:sp>
      <p:sp>
        <p:nvSpPr>
          <p:cNvPr id="3" name="Content Placeholder 2"/>
          <p:cNvSpPr>
            <a:spLocks noGrp="1"/>
          </p:cNvSpPr>
          <p:nvPr>
            <p:ph idx="1"/>
          </p:nvPr>
        </p:nvSpPr>
        <p:spPr>
          <a:xfrm>
            <a:off x="457199" y="1290559"/>
            <a:ext cx="8512175" cy="5095649"/>
          </a:xfrm>
          <a:noFill/>
          <a:ln>
            <a:noFill/>
          </a:ln>
        </p:spPr>
        <p:txBody>
          <a:bodyPr/>
          <a:lstStyle/>
          <a:p>
            <a:pPr marL="285675" indent="-285750">
              <a:buFont typeface="Arial" panose="020B0604020202020204" pitchFamily="34" charset="0"/>
              <a:buChar char="•"/>
            </a:pPr>
            <a:r>
              <a:rPr lang="en-US" sz="2200" dirty="0" smtClean="0">
                <a:cs typeface="Arial" panose="020B0604020202020204" pitchFamily="34" charset="0"/>
              </a:rPr>
              <a:t>A </a:t>
            </a:r>
            <a:r>
              <a:rPr lang="en-US" sz="2200" dirty="0">
                <a:solidFill>
                  <a:prstClr val="black"/>
                </a:solidFill>
                <a:cs typeface="Arial" panose="020B0604020202020204" pitchFamily="34" charset="0"/>
              </a:rPr>
              <a:t>component of an approved MIH Program allowing for management of 911 patients in alternative settings, including outpatient clinics, psychiatric </a:t>
            </a:r>
            <a:r>
              <a:rPr lang="en-US" sz="2200" dirty="0" smtClean="0">
                <a:solidFill>
                  <a:prstClr val="black"/>
                </a:solidFill>
                <a:cs typeface="Arial" panose="020B0604020202020204" pitchFamily="34" charset="0"/>
              </a:rPr>
              <a:t>facilities, </a:t>
            </a:r>
            <a:r>
              <a:rPr lang="en-US" sz="2200" dirty="0">
                <a:solidFill>
                  <a:prstClr val="black"/>
                </a:solidFill>
                <a:cs typeface="Arial" panose="020B0604020202020204" pitchFamily="34" charset="0"/>
              </a:rPr>
              <a:t>and the patient’s </a:t>
            </a:r>
            <a:r>
              <a:rPr lang="en-US" sz="2200" dirty="0" smtClean="0">
                <a:solidFill>
                  <a:prstClr val="black"/>
                </a:solidFill>
                <a:cs typeface="Arial" panose="020B0604020202020204" pitchFamily="34" charset="0"/>
              </a:rPr>
              <a:t>home.</a:t>
            </a:r>
            <a:r>
              <a:rPr lang="en-US" sz="2000" dirty="0" smtClean="0">
                <a:solidFill>
                  <a:prstClr val="black"/>
                </a:solidFill>
                <a:cs typeface="Arial" panose="020B0604020202020204" pitchFamily="34" charset="0"/>
              </a:rPr>
              <a:t/>
            </a:r>
            <a:br>
              <a:rPr lang="en-US" sz="2000" dirty="0" smtClean="0">
                <a:solidFill>
                  <a:prstClr val="black"/>
                </a:solidFill>
                <a:cs typeface="Arial" panose="020B0604020202020204" pitchFamily="34" charset="0"/>
              </a:rPr>
            </a:br>
            <a:r>
              <a:rPr lang="en-US" sz="1100" dirty="0" smtClean="0">
                <a:solidFill>
                  <a:prstClr val="black"/>
                </a:solidFill>
                <a:cs typeface="Arial" panose="020B0604020202020204" pitchFamily="34" charset="0"/>
              </a:rPr>
              <a:t> </a:t>
            </a:r>
            <a:endParaRPr lang="en-US" sz="1100" dirty="0">
              <a:solidFill>
                <a:prstClr val="black"/>
              </a:solidFill>
              <a:cs typeface="Arial" panose="020B0604020202020204" pitchFamily="34" charset="0"/>
            </a:endParaRPr>
          </a:p>
          <a:p>
            <a:pPr marL="285675" indent="-285750">
              <a:buFont typeface="Arial" panose="020B0604020202020204" pitchFamily="34" charset="0"/>
              <a:buChar char="•"/>
            </a:pPr>
            <a:r>
              <a:rPr lang="en-US" sz="2200" dirty="0" smtClean="0">
                <a:solidFill>
                  <a:prstClr val="black"/>
                </a:solidFill>
                <a:cs typeface="Arial" panose="020B0604020202020204" pitchFamily="34" charset="0"/>
              </a:rPr>
              <a:t>DPH-approved MIH Programs may apply separately to operate an ED Avoidance Program in addition to the services provided through their MIH Program.</a:t>
            </a:r>
            <a:r>
              <a:rPr lang="en-US" sz="2000" dirty="0" smtClean="0">
                <a:solidFill>
                  <a:prstClr val="black"/>
                </a:solidFill>
                <a:cs typeface="Arial" panose="020B0604020202020204" pitchFamily="34" charset="0"/>
              </a:rPr>
              <a:t/>
            </a:r>
            <a:br>
              <a:rPr lang="en-US" sz="2000" dirty="0" smtClean="0">
                <a:solidFill>
                  <a:prstClr val="black"/>
                </a:solidFill>
                <a:cs typeface="Arial" panose="020B0604020202020204" pitchFamily="34" charset="0"/>
              </a:rPr>
            </a:br>
            <a:r>
              <a:rPr lang="en-US" sz="1100" dirty="0" smtClean="0">
                <a:solidFill>
                  <a:prstClr val="black"/>
                </a:solidFill>
                <a:cs typeface="Arial" panose="020B0604020202020204" pitchFamily="34" charset="0"/>
              </a:rPr>
              <a:t> </a:t>
            </a:r>
          </a:p>
          <a:p>
            <a:pPr marL="285675" indent="-285750">
              <a:buFont typeface="Arial" panose="020B0604020202020204" pitchFamily="34" charset="0"/>
              <a:buChar char="•"/>
            </a:pPr>
            <a:r>
              <a:rPr lang="en-US" sz="2200" dirty="0" smtClean="0">
                <a:solidFill>
                  <a:prstClr val="black"/>
                </a:solidFill>
                <a:cs typeface="Arial" panose="020B0604020202020204" pitchFamily="34" charset="0"/>
              </a:rPr>
              <a:t>ED Avoidance </a:t>
            </a:r>
            <a:r>
              <a:rPr lang="en-US" sz="2200" dirty="0">
                <a:solidFill>
                  <a:prstClr val="black"/>
                </a:solidFill>
                <a:cs typeface="Arial" panose="020B0604020202020204" pitchFamily="34" charset="0"/>
              </a:rPr>
              <a:t>utilizes the applicable jurisdiction’s designated primary ambulance service and paramedics with advanced training</a:t>
            </a:r>
            <a:r>
              <a:rPr lang="en-US" sz="2200" dirty="0" smtClean="0">
                <a:solidFill>
                  <a:prstClr val="black"/>
                </a:solidFill>
                <a:cs typeface="Arial" panose="020B0604020202020204" pitchFamily="34" charset="0"/>
              </a:rPr>
              <a:t>.</a:t>
            </a:r>
            <a:r>
              <a:rPr lang="en-US" sz="2000" dirty="0" smtClean="0">
                <a:solidFill>
                  <a:prstClr val="black"/>
                </a:solidFill>
                <a:cs typeface="Arial" panose="020B0604020202020204" pitchFamily="34" charset="0"/>
              </a:rPr>
              <a:t/>
            </a:r>
            <a:br>
              <a:rPr lang="en-US" sz="2000" dirty="0" smtClean="0">
                <a:solidFill>
                  <a:prstClr val="black"/>
                </a:solidFill>
                <a:cs typeface="Arial" panose="020B0604020202020204" pitchFamily="34" charset="0"/>
              </a:rPr>
            </a:br>
            <a:r>
              <a:rPr lang="en-US" sz="1100" dirty="0" smtClean="0">
                <a:solidFill>
                  <a:prstClr val="black"/>
                </a:solidFill>
                <a:cs typeface="Arial" panose="020B0604020202020204" pitchFamily="34" charset="0"/>
              </a:rPr>
              <a:t> </a:t>
            </a:r>
            <a:endParaRPr lang="en-US" sz="1100" dirty="0">
              <a:solidFill>
                <a:prstClr val="black"/>
              </a:solidFill>
              <a:cs typeface="Arial" panose="020B0604020202020204" pitchFamily="34" charset="0"/>
            </a:endParaRPr>
          </a:p>
          <a:p>
            <a:pPr marL="285674" indent="-285750">
              <a:buFont typeface="Arial" panose="020B0604020202020204" pitchFamily="34" charset="0"/>
              <a:buChar char="•"/>
            </a:pPr>
            <a:r>
              <a:rPr lang="en-US" sz="2200" dirty="0">
                <a:solidFill>
                  <a:prstClr val="black"/>
                </a:solidFill>
                <a:cs typeface="Arial" panose="020B0604020202020204" pitchFamily="34" charset="0"/>
              </a:rPr>
              <a:t>By treating at home or transporting the patient to an alternative destination, EDA may prevent crowding of hospital emergency </a:t>
            </a:r>
            <a:r>
              <a:rPr lang="en-US" sz="2200" dirty="0" smtClean="0">
                <a:solidFill>
                  <a:prstClr val="black"/>
                </a:solidFill>
                <a:cs typeface="Arial" panose="020B0604020202020204" pitchFamily="34" charset="0"/>
              </a:rPr>
              <a:t>departments as well as more appropriate care.</a:t>
            </a:r>
            <a:endParaRPr lang="en-US" sz="2200" dirty="0">
              <a:solidFill>
                <a:prstClr val="black"/>
              </a:solidFill>
              <a:cs typeface="Arial" panose="020B0604020202020204" pitchFamily="34" charset="0"/>
            </a:endParaRPr>
          </a:p>
        </p:txBody>
      </p:sp>
      <p:sp>
        <p:nvSpPr>
          <p:cNvPr id="6" name="Slide Number Placeholder 5"/>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13</a:t>
            </a:fld>
            <a:endParaRPr lang="en-US" altLang="en-US" sz="1200" dirty="0"/>
          </a:p>
        </p:txBody>
      </p:sp>
    </p:spTree>
    <p:extLst>
      <p:ext uri="{BB962C8B-B14F-4D97-AF65-F5344CB8AC3E}">
        <p14:creationId xmlns:p14="http://schemas.microsoft.com/office/powerpoint/2010/main" val="7174247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7224" y="284889"/>
            <a:ext cx="5136776" cy="642637"/>
          </a:xfrm>
        </p:spPr>
        <p:txBody>
          <a:bodyPr/>
          <a:lstStyle/>
          <a:p>
            <a:r>
              <a:rPr lang="en-US" dirty="0" smtClean="0">
                <a:latin typeface="+mn-lt"/>
                <a:cs typeface="Times New Roman" panose="02020603050405020304" pitchFamily="18" charset="0"/>
              </a:rPr>
              <a:t>ED Avoidance Pathway</a:t>
            </a:r>
            <a:endParaRPr lang="en-US" dirty="0">
              <a:latin typeface="+mn-lt"/>
            </a:endParaRPr>
          </a:p>
        </p:txBody>
      </p:sp>
      <p:sp>
        <p:nvSpPr>
          <p:cNvPr id="11" name="Rectangle 10"/>
          <p:cNvSpPr/>
          <p:nvPr/>
        </p:nvSpPr>
        <p:spPr>
          <a:xfrm>
            <a:off x="481328" y="1391416"/>
            <a:ext cx="8330978" cy="1200329"/>
          </a:xfrm>
          <a:prstGeom prst="rect">
            <a:avLst/>
          </a:prstGeom>
        </p:spPr>
        <p:txBody>
          <a:bodyPr wrap="square">
            <a:spAutoFit/>
          </a:bodyPr>
          <a:lstStyle/>
          <a:p>
            <a:pPr defTabSz="914400">
              <a:defRPr/>
            </a:pPr>
            <a:r>
              <a:rPr lang="en-US" sz="2400" dirty="0">
                <a:solidFill>
                  <a:prstClr val="black"/>
                </a:solidFill>
                <a:latin typeface="+mn-lt"/>
                <a:cs typeface="Arial" panose="020B0604020202020204" pitchFamily="34" charset="0"/>
              </a:rPr>
              <a:t>Transition to ED Avoidance follows a primary ambulance service response (911), patient assessment, consultation with on-line medical direction, and patient consent.</a:t>
            </a:r>
          </a:p>
        </p:txBody>
      </p:sp>
      <p:grpSp>
        <p:nvGrpSpPr>
          <p:cNvPr id="29" name="Group 28"/>
          <p:cNvGrpSpPr/>
          <p:nvPr/>
        </p:nvGrpSpPr>
        <p:grpSpPr>
          <a:xfrm>
            <a:off x="-179300" y="3025871"/>
            <a:ext cx="9368424" cy="2793749"/>
            <a:chOff x="-152405" y="3016906"/>
            <a:chExt cx="9368424" cy="2793749"/>
          </a:xfrm>
        </p:grpSpPr>
        <p:grpSp>
          <p:nvGrpSpPr>
            <p:cNvPr id="27" name="Group 26"/>
            <p:cNvGrpSpPr/>
            <p:nvPr/>
          </p:nvGrpSpPr>
          <p:grpSpPr>
            <a:xfrm>
              <a:off x="-152405" y="3136153"/>
              <a:ext cx="7924800" cy="1364620"/>
              <a:chOff x="0" y="3136153"/>
              <a:chExt cx="7924800" cy="1364620"/>
            </a:xfrm>
          </p:grpSpPr>
          <p:cxnSp>
            <p:nvCxnSpPr>
              <p:cNvPr id="7" name="Straight Arrow Connector 6"/>
              <p:cNvCxnSpPr/>
              <p:nvPr/>
            </p:nvCxnSpPr>
            <p:spPr bwMode="auto">
              <a:xfrm>
                <a:off x="586804" y="4405964"/>
                <a:ext cx="7337996" cy="0"/>
              </a:xfrm>
              <a:prstGeom prst="straightConnector1">
                <a:avLst/>
              </a:prstGeom>
              <a:solidFill>
                <a:schemeClr val="accent1"/>
              </a:solidFill>
              <a:ln w="381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Oval 11"/>
              <p:cNvSpPr/>
              <p:nvPr/>
            </p:nvSpPr>
            <p:spPr>
              <a:xfrm>
                <a:off x="424529" y="4271530"/>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13" name="TextBox 12"/>
              <p:cNvSpPr txBox="1"/>
              <p:nvPr/>
            </p:nvSpPr>
            <p:spPr>
              <a:xfrm>
                <a:off x="0" y="3702520"/>
                <a:ext cx="1069848" cy="387798"/>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911</a:t>
                </a:r>
                <a:br>
                  <a:rPr lang="en-US" sz="1200" b="1" dirty="0" smtClean="0">
                    <a:solidFill>
                      <a:prstClr val="black"/>
                    </a:solidFill>
                    <a:latin typeface="+mn-lt"/>
                    <a:cs typeface="Arial" panose="020B0604020202020204" pitchFamily="34" charset="0"/>
                  </a:rPr>
                </a:br>
                <a:r>
                  <a:rPr lang="en-US" sz="1200" b="1" dirty="0" smtClean="0">
                    <a:solidFill>
                      <a:prstClr val="black"/>
                    </a:solidFill>
                    <a:latin typeface="+mn-lt"/>
                    <a:cs typeface="Arial" panose="020B0604020202020204" pitchFamily="34" charset="0"/>
                  </a:rPr>
                  <a:t>Call</a:t>
                </a:r>
                <a:endParaRPr lang="en-US" sz="1200" b="1" dirty="0">
                  <a:solidFill>
                    <a:prstClr val="black"/>
                  </a:solidFill>
                  <a:latin typeface="+mn-lt"/>
                  <a:cs typeface="Arial" panose="020B0604020202020204" pitchFamily="34" charset="0"/>
                </a:endParaRPr>
              </a:p>
            </p:txBody>
          </p:sp>
          <p:sp>
            <p:nvSpPr>
              <p:cNvPr id="14" name="Oval 13"/>
              <p:cNvSpPr/>
              <p:nvPr/>
            </p:nvSpPr>
            <p:spPr>
              <a:xfrm>
                <a:off x="2793559" y="4284408"/>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15" name="TextBox 14"/>
              <p:cNvSpPr txBox="1"/>
              <p:nvPr/>
            </p:nvSpPr>
            <p:spPr>
              <a:xfrm>
                <a:off x="2366763" y="3702520"/>
                <a:ext cx="1069848" cy="387798"/>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On-Scene, is Patient OK </a:t>
                </a:r>
                <a:endParaRPr lang="en-US" sz="1200" b="1" dirty="0">
                  <a:solidFill>
                    <a:prstClr val="black"/>
                  </a:solidFill>
                  <a:latin typeface="+mn-lt"/>
                  <a:cs typeface="Arial" panose="020B0604020202020204" pitchFamily="34" charset="0"/>
                </a:endParaRPr>
              </a:p>
            </p:txBody>
          </p:sp>
          <p:sp>
            <p:nvSpPr>
              <p:cNvPr id="16" name="Oval 15"/>
              <p:cNvSpPr/>
              <p:nvPr/>
            </p:nvSpPr>
            <p:spPr>
              <a:xfrm>
                <a:off x="4314030" y="4281832"/>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17" name="TextBox 16"/>
              <p:cNvSpPr txBox="1"/>
              <p:nvPr/>
            </p:nvSpPr>
            <p:spPr>
              <a:xfrm>
                <a:off x="3640015" y="3136153"/>
                <a:ext cx="1504380" cy="982448"/>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Contact Medical Direction for Permission to Avoid ED Transfer &amp; Initiate Transition</a:t>
                </a:r>
                <a:br>
                  <a:rPr lang="en-US" sz="1200" b="1" dirty="0" smtClean="0">
                    <a:solidFill>
                      <a:prstClr val="black"/>
                    </a:solidFill>
                    <a:latin typeface="+mn-lt"/>
                    <a:cs typeface="Arial" panose="020B0604020202020204" pitchFamily="34" charset="0"/>
                  </a:rPr>
                </a:br>
                <a:r>
                  <a:rPr lang="en-US" sz="1200" b="1" dirty="0" smtClean="0">
                    <a:solidFill>
                      <a:prstClr val="black"/>
                    </a:solidFill>
                    <a:latin typeface="+mn-lt"/>
                    <a:cs typeface="Arial" panose="020B0604020202020204" pitchFamily="34" charset="0"/>
                  </a:rPr>
                  <a:t>to MIH</a:t>
                </a:r>
                <a:endParaRPr lang="en-US" sz="1200" b="1" dirty="0">
                  <a:solidFill>
                    <a:prstClr val="black"/>
                  </a:solidFill>
                  <a:latin typeface="+mn-lt"/>
                  <a:cs typeface="Arial" panose="020B0604020202020204" pitchFamily="34" charset="0"/>
                </a:endParaRPr>
              </a:p>
            </p:txBody>
          </p:sp>
          <p:sp>
            <p:nvSpPr>
              <p:cNvPr id="18" name="Oval 17"/>
              <p:cNvSpPr/>
              <p:nvPr/>
            </p:nvSpPr>
            <p:spPr>
              <a:xfrm>
                <a:off x="5792406" y="4279255"/>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19" name="TextBox 18"/>
              <p:cNvSpPr txBox="1"/>
              <p:nvPr/>
            </p:nvSpPr>
            <p:spPr>
              <a:xfrm>
                <a:off x="5243370" y="3287021"/>
                <a:ext cx="1260345" cy="830997"/>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Initiate Patient ED Refusal and Secure Patient Consent to Treat as MIH Patient</a:t>
                </a:r>
                <a:endParaRPr lang="en-US" sz="1200" b="1" dirty="0">
                  <a:solidFill>
                    <a:prstClr val="black"/>
                  </a:solidFill>
                  <a:latin typeface="+mn-lt"/>
                  <a:cs typeface="Arial" panose="020B0604020202020204" pitchFamily="34" charset="0"/>
                </a:endParaRPr>
              </a:p>
            </p:txBody>
          </p:sp>
          <p:sp>
            <p:nvSpPr>
              <p:cNvPr id="20" name="Oval 19"/>
              <p:cNvSpPr/>
              <p:nvPr/>
            </p:nvSpPr>
            <p:spPr>
              <a:xfrm>
                <a:off x="7138891" y="4276680"/>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21" name="TextBox 20"/>
              <p:cNvSpPr txBox="1"/>
              <p:nvPr/>
            </p:nvSpPr>
            <p:spPr>
              <a:xfrm>
                <a:off x="6562210" y="3291226"/>
                <a:ext cx="1315636" cy="830997"/>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Treat and/or Refer or Transport to Appropriate Health Resource</a:t>
                </a:r>
                <a:endParaRPr lang="en-US" sz="1200" b="1" dirty="0">
                  <a:solidFill>
                    <a:prstClr val="black"/>
                  </a:solidFill>
                  <a:latin typeface="+mn-lt"/>
                  <a:cs typeface="Arial" panose="020B0604020202020204" pitchFamily="34" charset="0"/>
                </a:endParaRPr>
              </a:p>
            </p:txBody>
          </p:sp>
          <p:sp>
            <p:nvSpPr>
              <p:cNvPr id="22" name="Oval 21"/>
              <p:cNvSpPr/>
              <p:nvPr/>
            </p:nvSpPr>
            <p:spPr>
              <a:xfrm>
                <a:off x="1509208" y="4284408"/>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23" name="TextBox 22"/>
              <p:cNvSpPr txBox="1"/>
              <p:nvPr/>
            </p:nvSpPr>
            <p:spPr>
              <a:xfrm>
                <a:off x="1068225" y="3469717"/>
                <a:ext cx="1069848" cy="683264"/>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Primary Ambulance Service Dispatch</a:t>
                </a:r>
                <a:endParaRPr lang="en-US" sz="1200" b="1" dirty="0">
                  <a:solidFill>
                    <a:prstClr val="black"/>
                  </a:solidFill>
                  <a:latin typeface="+mn-lt"/>
                  <a:cs typeface="Arial" panose="020B0604020202020204" pitchFamily="34" charset="0"/>
                </a:endParaRPr>
              </a:p>
            </p:txBody>
          </p:sp>
        </p:grpSp>
        <p:sp>
          <p:nvSpPr>
            <p:cNvPr id="24" name="TextBox 23"/>
            <p:cNvSpPr txBox="1"/>
            <p:nvPr/>
          </p:nvSpPr>
          <p:spPr>
            <a:xfrm>
              <a:off x="3406972" y="4616148"/>
              <a:ext cx="3170036" cy="261610"/>
            </a:xfrm>
            <a:prstGeom prst="rect">
              <a:avLst/>
            </a:prstGeom>
            <a:noFill/>
          </p:spPr>
          <p:txBody>
            <a:bodyPr wrap="square" rtlCol="0">
              <a:spAutoFit/>
            </a:bodyPr>
            <a:lstStyle/>
            <a:p>
              <a:pPr algn="ctr"/>
              <a:r>
                <a:rPr lang="en-US" sz="1100" i="1" dirty="0" smtClean="0">
                  <a:solidFill>
                    <a:srgbClr val="FF0000"/>
                  </a:solidFill>
                  <a:latin typeface="+mn-lt"/>
                  <a:cs typeface="Arial" panose="020B0604020202020204" pitchFamily="34" charset="0"/>
                </a:rPr>
                <a:t>Subject to DPH ED Avoidance Protocol</a:t>
              </a:r>
              <a:endParaRPr lang="en-US" sz="1100" i="1" dirty="0">
                <a:solidFill>
                  <a:srgbClr val="FF0000"/>
                </a:solidFill>
                <a:latin typeface="+mn-lt"/>
                <a:cs typeface="Arial" panose="020B0604020202020204" pitchFamily="34" charset="0"/>
              </a:endParaRPr>
            </a:p>
          </p:txBody>
        </p:sp>
        <p:sp>
          <p:nvSpPr>
            <p:cNvPr id="83" name="TextBox 82"/>
            <p:cNvSpPr txBox="1"/>
            <p:nvPr/>
          </p:nvSpPr>
          <p:spPr>
            <a:xfrm>
              <a:off x="8327229" y="3563093"/>
              <a:ext cx="790027" cy="430887"/>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Behavioral Health</a:t>
              </a:r>
              <a:endParaRPr lang="en-US" sz="1100" dirty="0">
                <a:solidFill>
                  <a:prstClr val="black"/>
                </a:solidFill>
                <a:latin typeface="+mn-lt"/>
                <a:cs typeface="Arial" panose="020B0604020202020204" pitchFamily="34" charset="0"/>
              </a:endParaRPr>
            </a:p>
          </p:txBody>
        </p:sp>
        <p:sp>
          <p:nvSpPr>
            <p:cNvPr id="84" name="TextBox 83"/>
            <p:cNvSpPr txBox="1"/>
            <p:nvPr/>
          </p:nvSpPr>
          <p:spPr>
            <a:xfrm>
              <a:off x="8355394" y="4003799"/>
              <a:ext cx="733699" cy="600164"/>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Primary Care Provider </a:t>
              </a:r>
              <a:endParaRPr lang="en-US" sz="1100" dirty="0">
                <a:solidFill>
                  <a:prstClr val="black"/>
                </a:solidFill>
                <a:latin typeface="+mn-lt"/>
                <a:cs typeface="Arial" panose="020B0604020202020204" pitchFamily="34" charset="0"/>
              </a:endParaRPr>
            </a:p>
          </p:txBody>
        </p:sp>
        <p:sp>
          <p:nvSpPr>
            <p:cNvPr id="86" name="TextBox 85"/>
            <p:cNvSpPr txBox="1"/>
            <p:nvPr/>
          </p:nvSpPr>
          <p:spPr>
            <a:xfrm>
              <a:off x="8228467" y="5210491"/>
              <a:ext cx="987552" cy="600164"/>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Substance Abuse Treatment</a:t>
              </a:r>
              <a:endParaRPr lang="en-US" sz="1100" dirty="0">
                <a:solidFill>
                  <a:prstClr val="black"/>
                </a:solidFill>
                <a:latin typeface="+mn-lt"/>
                <a:cs typeface="Arial" panose="020B0604020202020204" pitchFamily="34" charset="0"/>
              </a:endParaRPr>
            </a:p>
          </p:txBody>
        </p:sp>
        <p:sp>
          <p:nvSpPr>
            <p:cNvPr id="87" name="TextBox 86"/>
            <p:cNvSpPr txBox="1"/>
            <p:nvPr/>
          </p:nvSpPr>
          <p:spPr>
            <a:xfrm>
              <a:off x="8377246" y="4675283"/>
              <a:ext cx="689994" cy="430887"/>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Social Services</a:t>
              </a:r>
              <a:endParaRPr lang="en-US" sz="1100" dirty="0">
                <a:solidFill>
                  <a:prstClr val="black"/>
                </a:solidFill>
                <a:latin typeface="+mn-lt"/>
                <a:cs typeface="Arial" panose="020B0604020202020204" pitchFamily="34" charset="0"/>
              </a:endParaRPr>
            </a:p>
          </p:txBody>
        </p:sp>
        <p:sp>
          <p:nvSpPr>
            <p:cNvPr id="45" name="TextBox 44"/>
            <p:cNvSpPr txBox="1"/>
            <p:nvPr/>
          </p:nvSpPr>
          <p:spPr>
            <a:xfrm>
              <a:off x="8355394" y="3038830"/>
              <a:ext cx="711846" cy="430887"/>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Treat in Home</a:t>
              </a:r>
              <a:endParaRPr lang="en-US" sz="1100" dirty="0">
                <a:solidFill>
                  <a:prstClr val="black"/>
                </a:solidFill>
                <a:latin typeface="+mn-lt"/>
                <a:cs typeface="Arial" panose="020B0604020202020204" pitchFamily="34" charset="0"/>
              </a:endParaRPr>
            </a:p>
          </p:txBody>
        </p:sp>
        <p:pic>
          <p:nvPicPr>
            <p:cNvPr id="2050" name="Picture 2" descr="C:\Users\MaMcCabe\AppData\Local\Microsoft\Windows\Temporary Internet Files\Content.IE5\92WXNV9J\Home_icon_black[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77884" y="3016906"/>
              <a:ext cx="452811" cy="452811"/>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MaMcCabe\AppData\Local\Microsoft\Windows\Temporary Internet Files\Content.IE5\NWSXLJ3M\Handshake,_by_David.svg[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08756" y="3637403"/>
              <a:ext cx="415538" cy="27432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MaMcCabe\AppData\Local\Microsoft\Windows\Temporary Internet Files\Content.IE5\NWSXLJ3M\stock-vector-woman-doctor-icon-female-physician-with-stethoscope-cross-glyph-vector-illustration-415771162[1].jp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r="9000"/>
            <a:stretch/>
          </p:blipFill>
          <p:spPr bwMode="auto">
            <a:xfrm>
              <a:off x="7891672" y="4090318"/>
              <a:ext cx="463722" cy="457200"/>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MaMcCabe\AppData\Local\Microsoft\Windows\Temporary Internet Files\Content.IE5\NWSXLJ3M\822px-Community_Noun_project_2280.svg[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34031" y="4712489"/>
              <a:ext cx="421363" cy="393681"/>
            </a:xfrm>
            <a:prstGeom prst="rect">
              <a:avLst/>
            </a:prstGeom>
            <a:noFill/>
            <a:extLst>
              <a:ext uri="{909E8E84-426E-40DD-AFC4-6F175D3DCCD1}">
                <a14:hiddenFill xmlns:a14="http://schemas.microsoft.com/office/drawing/2010/main">
                  <a:solidFill>
                    <a:srgbClr val="FFFFFF"/>
                  </a:solidFill>
                </a14:hiddenFill>
              </a:ext>
            </a:extLst>
          </p:spPr>
        </p:pic>
      </p:grpSp>
      <p:sp>
        <p:nvSpPr>
          <p:cNvPr id="31" name="Slide Number Placeholder 30"/>
          <p:cNvSpPr>
            <a:spLocks noGrp="1"/>
          </p:cNvSpPr>
          <p:nvPr>
            <p:ph type="sldNum" sz="quarter" idx="10"/>
          </p:nvPr>
        </p:nvSpPr>
        <p:spPr/>
        <p:txBody>
          <a:bodyPr/>
          <a:lstStyle/>
          <a:p>
            <a:r>
              <a:rPr lang="nl-NL" sz="1200" dirty="0" smtClean="0"/>
              <a:t>Slide 14</a:t>
            </a:r>
            <a:endParaRPr lang="nl-NL" dirty="0"/>
          </a:p>
        </p:txBody>
      </p:sp>
      <p:pic>
        <p:nvPicPr>
          <p:cNvPr id="1026" name="Picture 2" descr="C:\Users\MaMcCabe\AppData\Local\Microsoft\Windows\Temporary Internet Files\Content.IE5\EYNAMDBI\stock-vector-hospital-icon-hospital-icon-eps-hospital-icon-vector-hospital-icon-eps-hospital-icon-jpg-400310392[1].jpg"/>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r="14642"/>
          <a:stretch/>
        </p:blipFill>
        <p:spPr bwMode="auto">
          <a:xfrm>
            <a:off x="7832447" y="5224696"/>
            <a:ext cx="528381" cy="5553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47799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dirty="0" smtClean="0"/>
              <a:t>MIH with ED Avoidance Requirements</a:t>
            </a:r>
            <a:endParaRPr lang="en-US" dirty="0"/>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15</a:t>
            </a:fld>
            <a:endParaRPr lang="en-US" altLang="en-US" sz="1200" dirty="0"/>
          </a:p>
        </p:txBody>
      </p:sp>
      <p:sp>
        <p:nvSpPr>
          <p:cNvPr id="7" name="Content Placeholder 2"/>
          <p:cNvSpPr>
            <a:spLocks noGrp="1"/>
          </p:cNvSpPr>
          <p:nvPr>
            <p:ph idx="1"/>
          </p:nvPr>
        </p:nvSpPr>
        <p:spPr>
          <a:xfrm>
            <a:off x="313766" y="1364527"/>
            <a:ext cx="8655609" cy="4969598"/>
          </a:xfrm>
          <a:noFill/>
          <a:ln>
            <a:noFill/>
          </a:ln>
        </p:spPr>
        <p:txBody>
          <a:bodyPr/>
          <a:lstStyle/>
          <a:p>
            <a:pPr marL="0" indent="0">
              <a:buNone/>
            </a:pPr>
            <a:r>
              <a:rPr lang="en-US" sz="2400" b="1" dirty="0" smtClean="0">
                <a:solidFill>
                  <a:prstClr val="black"/>
                </a:solidFill>
                <a:cs typeface="Arial" panose="020B0604020202020204" pitchFamily="34" charset="0"/>
              </a:rPr>
              <a:t>Applicants for MIH with ED Avoidance must meet the following requirements as part of their application:</a:t>
            </a:r>
          </a:p>
          <a:p>
            <a:pPr marL="0" indent="0">
              <a:buNone/>
            </a:pPr>
            <a:r>
              <a:rPr lang="en-US" sz="1100" dirty="0" smtClean="0">
                <a:solidFill>
                  <a:prstClr val="black"/>
                </a:solidFill>
                <a:cs typeface="Arial" panose="020B0604020202020204" pitchFamily="34" charset="0"/>
              </a:rPr>
              <a:t> </a:t>
            </a:r>
            <a:endParaRPr lang="en-US" sz="800" dirty="0">
              <a:solidFill>
                <a:prstClr val="black"/>
              </a:solidFill>
              <a:cs typeface="Arial" panose="020B0604020202020204" pitchFamily="34" charset="0"/>
            </a:endParaRPr>
          </a:p>
          <a:p>
            <a:pPr marL="571500" indent="-171450">
              <a:spcAft>
                <a:spcPts val="600"/>
              </a:spcAft>
              <a:buFont typeface="Arial" panose="020B0604020202020204" pitchFamily="34" charset="0"/>
              <a:buChar char="•"/>
            </a:pPr>
            <a:r>
              <a:rPr lang="en-US" sz="2000" dirty="0"/>
              <a:t>Completed MIH with ED Avoidance application </a:t>
            </a:r>
            <a:r>
              <a:rPr lang="en-US" sz="2000" dirty="0" smtClean="0"/>
              <a:t>form</a:t>
            </a:r>
          </a:p>
          <a:p>
            <a:pPr marL="571500" indent="-171450">
              <a:spcAft>
                <a:spcPts val="600"/>
              </a:spcAft>
              <a:buFont typeface="Arial" panose="020B0604020202020204" pitchFamily="34" charset="0"/>
              <a:buChar char="•"/>
            </a:pPr>
            <a:r>
              <a:rPr lang="en-US" sz="2000" dirty="0" smtClean="0"/>
              <a:t>Either </a:t>
            </a:r>
            <a:r>
              <a:rPr lang="en-US" sz="2000" dirty="0"/>
              <a:t>a completed MIH Program Application or a Certificate of Approval for an already approved MIH Program</a:t>
            </a:r>
          </a:p>
          <a:p>
            <a:pPr marL="571500" indent="-171450">
              <a:spcAft>
                <a:spcPts val="600"/>
              </a:spcAft>
              <a:buFont typeface="Arial" panose="020B0604020202020204" pitchFamily="34" charset="0"/>
              <a:buChar char="•"/>
            </a:pPr>
            <a:r>
              <a:rPr lang="en-US" sz="2000" dirty="0">
                <a:solidFill>
                  <a:prstClr val="black"/>
                </a:solidFill>
                <a:cs typeface="Arial" panose="020B0604020202020204" pitchFamily="34" charset="0"/>
              </a:rPr>
              <a:t>Gap in service delivery </a:t>
            </a:r>
            <a:r>
              <a:rPr lang="en-US" sz="2000" dirty="0" smtClean="0">
                <a:solidFill>
                  <a:prstClr val="black"/>
                </a:solidFill>
                <a:cs typeface="Arial" panose="020B0604020202020204" pitchFamily="34" charset="0"/>
              </a:rPr>
              <a:t>narrative</a:t>
            </a:r>
            <a:r>
              <a:rPr lang="en-US" sz="2000" dirty="0" smtClean="0"/>
              <a:t> </a:t>
            </a:r>
            <a:r>
              <a:rPr lang="en-US" sz="2000" dirty="0"/>
              <a:t>that is specific to the ED Avoidance Program</a:t>
            </a:r>
          </a:p>
          <a:p>
            <a:pPr marL="571500" indent="-171450">
              <a:spcAft>
                <a:spcPts val="600"/>
              </a:spcAft>
              <a:buFont typeface="Arial" panose="020B0604020202020204" pitchFamily="34" charset="0"/>
              <a:buChar char="•"/>
            </a:pPr>
            <a:r>
              <a:rPr lang="en-US" sz="2000" dirty="0" smtClean="0"/>
              <a:t>Contact </a:t>
            </a:r>
            <a:r>
              <a:rPr lang="en-US" sz="2000" dirty="0"/>
              <a:t>information for each </a:t>
            </a:r>
            <a:r>
              <a:rPr lang="en-US" sz="2000" dirty="0" smtClean="0"/>
              <a:t>medical </a:t>
            </a:r>
            <a:r>
              <a:rPr lang="en-US" sz="2000" dirty="0"/>
              <a:t>director</a:t>
            </a:r>
          </a:p>
          <a:p>
            <a:pPr marL="571500" indent="-171450">
              <a:spcAft>
                <a:spcPts val="600"/>
              </a:spcAft>
              <a:buFont typeface="Arial" panose="020B0604020202020204" pitchFamily="34" charset="0"/>
              <a:buChar char="•"/>
            </a:pPr>
            <a:r>
              <a:rPr lang="en-US" sz="2000" dirty="0"/>
              <a:t>Program’s policies and procedures demonstrating the process for obtaining a patient’s informed </a:t>
            </a:r>
            <a:r>
              <a:rPr lang="en-US" sz="2000" dirty="0" smtClean="0"/>
              <a:t>consent</a:t>
            </a:r>
            <a:endParaRPr lang="en-US" sz="2000" dirty="0"/>
          </a:p>
          <a:p>
            <a:pPr marL="571500" indent="-171450">
              <a:spcAft>
                <a:spcPts val="600"/>
              </a:spcAft>
              <a:buFont typeface="Arial" panose="020B0604020202020204" pitchFamily="34" charset="0"/>
              <a:buChar char="•"/>
            </a:pPr>
            <a:r>
              <a:rPr lang="en-US" sz="2000" dirty="0"/>
              <a:t>Clinical and triage protocols</a:t>
            </a:r>
          </a:p>
          <a:p>
            <a:pPr marL="571500" indent="-171450">
              <a:spcAft>
                <a:spcPts val="600"/>
              </a:spcAft>
              <a:buFont typeface="Arial" panose="020B0604020202020204" pitchFamily="34" charset="0"/>
              <a:buChar char="•"/>
            </a:pPr>
            <a:r>
              <a:rPr lang="en-US" sz="2000" dirty="0"/>
              <a:t>Training </a:t>
            </a:r>
            <a:r>
              <a:rPr lang="en-US" sz="2000" dirty="0" smtClean="0"/>
              <a:t>curriculum</a:t>
            </a:r>
            <a:endParaRPr lang="en-US" sz="2000" dirty="0"/>
          </a:p>
        </p:txBody>
      </p:sp>
    </p:spTree>
    <p:extLst>
      <p:ext uri="{BB962C8B-B14F-4D97-AF65-F5344CB8AC3E}">
        <p14:creationId xmlns:p14="http://schemas.microsoft.com/office/powerpoint/2010/main" val="32117415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80555" y="4515654"/>
            <a:ext cx="7329775" cy="2043896"/>
          </a:xfrm>
        </p:spPr>
        <p:txBody>
          <a:bodyPr>
            <a:normAutofit fontScale="92500" lnSpcReduction="20000"/>
          </a:bodyPr>
          <a:lstStyle/>
          <a:p>
            <a:pPr>
              <a:spcBef>
                <a:spcPts val="0"/>
              </a:spcBef>
            </a:pPr>
            <a:r>
              <a:rPr lang="en-US" sz="1800" dirty="0" smtClean="0">
                <a:latin typeface="+mn-lt"/>
              </a:rPr>
              <a:t>If an MIH Program also operates an ED Avoidance component, data must be submitted for both the MIH Program and the MIH with ED Avoidance Program.</a:t>
            </a:r>
            <a:br>
              <a:rPr lang="en-US" sz="1800" dirty="0" smtClean="0">
                <a:latin typeface="+mn-lt"/>
              </a:rPr>
            </a:br>
            <a:r>
              <a:rPr lang="en-US" sz="1800" dirty="0" smtClean="0">
                <a:latin typeface="+mn-lt"/>
              </a:rPr>
              <a:t> </a:t>
            </a:r>
          </a:p>
          <a:p>
            <a:pPr>
              <a:spcBef>
                <a:spcPts val="0"/>
              </a:spcBef>
            </a:pPr>
            <a:r>
              <a:rPr lang="en-US" sz="1800" dirty="0" smtClean="0">
                <a:latin typeface="+mn-lt"/>
              </a:rPr>
              <a:t>Data submission instructions, defined data elements, submission templates for Community EMS and MIH will be available online at </a:t>
            </a:r>
            <a:r>
              <a:rPr lang="en-US" sz="1800" dirty="0" smtClean="0">
                <a:latin typeface="+mn-lt"/>
                <a:hlinkClick r:id="rId2"/>
              </a:rPr>
              <a:t>www.mass.gov/MIH</a:t>
            </a:r>
            <a:r>
              <a:rPr lang="en-US" sz="1800" dirty="0" smtClean="0">
                <a:latin typeface="+mn-lt"/>
              </a:rPr>
              <a:t>.</a:t>
            </a:r>
            <a:br>
              <a:rPr lang="en-US" sz="1800" dirty="0" smtClean="0">
                <a:latin typeface="+mn-lt"/>
              </a:rPr>
            </a:br>
            <a:endParaRPr lang="en-US" sz="1800" dirty="0" smtClean="0">
              <a:latin typeface="+mn-lt"/>
            </a:endParaRPr>
          </a:p>
          <a:p>
            <a:pPr>
              <a:spcBef>
                <a:spcPts val="0"/>
              </a:spcBef>
            </a:pPr>
            <a:r>
              <a:rPr lang="en-US" sz="1800" dirty="0" smtClean="0"/>
              <a:t>Instructions for MATRIS access and use for MIH with ED Avoidance Programs will be available online at </a:t>
            </a:r>
            <a:r>
              <a:rPr lang="en-US" sz="1800" dirty="0">
                <a:hlinkClick r:id="rId2"/>
              </a:rPr>
              <a:t>www.mass.gov/MIH</a:t>
            </a:r>
            <a:r>
              <a:rPr lang="en-US" sz="1800" dirty="0"/>
              <a:t>.</a:t>
            </a:r>
            <a:endParaRPr lang="en-US" sz="1800" dirty="0" smtClean="0">
              <a:latin typeface="+mn-lt"/>
            </a:endParaRPr>
          </a:p>
          <a:p>
            <a:pPr marL="0" indent="0">
              <a:lnSpc>
                <a:spcPct val="100000"/>
              </a:lnSpc>
              <a:spcBef>
                <a:spcPts val="0"/>
              </a:spcBef>
              <a:buNone/>
            </a:pPr>
            <a:endParaRPr lang="en-US" sz="1800" b="1" dirty="0" smtClean="0">
              <a:latin typeface="+mn-lt"/>
            </a:endParaRPr>
          </a:p>
        </p:txBody>
      </p:sp>
      <p:sp>
        <p:nvSpPr>
          <p:cNvPr id="4" name="Title 3"/>
          <p:cNvSpPr>
            <a:spLocks noGrp="1"/>
          </p:cNvSpPr>
          <p:nvPr>
            <p:ph type="title"/>
          </p:nvPr>
        </p:nvSpPr>
        <p:spPr>
          <a:xfrm>
            <a:off x="3998258" y="240065"/>
            <a:ext cx="5145741" cy="642637"/>
          </a:xfrm>
        </p:spPr>
        <p:txBody>
          <a:bodyPr/>
          <a:lstStyle/>
          <a:p>
            <a:r>
              <a:rPr lang="en-US" sz="2800" dirty="0" smtClean="0"/>
              <a:t>Required Data Submission</a:t>
            </a:r>
            <a:endParaRPr lang="en-US" sz="2800" dirty="0"/>
          </a:p>
        </p:txBody>
      </p:sp>
      <p:graphicFrame>
        <p:nvGraphicFramePr>
          <p:cNvPr id="8" name="Table 7"/>
          <p:cNvGraphicFramePr>
            <a:graphicFrameLocks noGrp="1"/>
          </p:cNvGraphicFramePr>
          <p:nvPr>
            <p:extLst>
              <p:ext uri="{D42A27DB-BD31-4B8C-83A1-F6EECF244321}">
                <p14:modId xmlns:p14="http://schemas.microsoft.com/office/powerpoint/2010/main" val="622257518"/>
              </p:ext>
            </p:extLst>
          </p:nvPr>
        </p:nvGraphicFramePr>
        <p:xfrm>
          <a:off x="824842" y="1387423"/>
          <a:ext cx="7585488" cy="2864278"/>
        </p:xfrm>
        <a:graphic>
          <a:graphicData uri="http://schemas.openxmlformats.org/drawingml/2006/table">
            <a:tbl>
              <a:tblPr firstRow="1" bandRow="1">
                <a:tableStyleId>{5C22544A-7EE6-4342-B048-85BDC9FD1C3A}</a:tableStyleId>
              </a:tblPr>
              <a:tblGrid>
                <a:gridCol w="2528496"/>
                <a:gridCol w="2672379"/>
                <a:gridCol w="2384613"/>
              </a:tblGrid>
              <a:tr h="816113">
                <a:tc>
                  <a:txBody>
                    <a:bodyPr/>
                    <a:lstStyle/>
                    <a:p>
                      <a:pPr algn="ctr"/>
                      <a:endParaRPr lang="en-US" sz="2200" dirty="0">
                        <a:latin typeface="+mn-lt"/>
                      </a:endParaRPr>
                    </a:p>
                  </a:txBody>
                  <a:tcPr marL="82296" marR="82296" marT="54864" marB="54864" anchor="ctr">
                    <a:solidFill>
                      <a:schemeClr val="bg1"/>
                    </a:solidFill>
                  </a:tcPr>
                </a:tc>
                <a:tc>
                  <a:txBody>
                    <a:bodyPr/>
                    <a:lstStyle/>
                    <a:p>
                      <a:pPr algn="ctr"/>
                      <a:r>
                        <a:rPr lang="en-US" sz="2200" dirty="0" smtClean="0">
                          <a:solidFill>
                            <a:schemeClr val="tx1"/>
                          </a:solidFill>
                          <a:latin typeface="+mn-lt"/>
                          <a:cs typeface="Arial" panose="020B0604020202020204" pitchFamily="34" charset="0"/>
                        </a:rPr>
                        <a:t>Frequenc</a:t>
                      </a:r>
                      <a:r>
                        <a:rPr lang="en-US" sz="2200" baseline="0" dirty="0" smtClean="0">
                          <a:solidFill>
                            <a:schemeClr val="tx1"/>
                          </a:solidFill>
                          <a:latin typeface="+mn-lt"/>
                          <a:cs typeface="Arial" panose="020B0604020202020204" pitchFamily="34" charset="0"/>
                        </a:rPr>
                        <a:t>y of Submission</a:t>
                      </a:r>
                      <a:endParaRPr lang="en-US" sz="1200" dirty="0">
                        <a:solidFill>
                          <a:schemeClr val="tx1"/>
                        </a:solidFill>
                        <a:latin typeface="+mn-lt"/>
                        <a:cs typeface="Arial" panose="020B0604020202020204" pitchFamily="34" charset="0"/>
                      </a:endParaRPr>
                    </a:p>
                  </a:txBody>
                  <a:tcPr marL="82296" marR="82296" marT="54864" marB="54864" anchor="ctr">
                    <a:solidFill>
                      <a:schemeClr val="bg1"/>
                    </a:solidFill>
                  </a:tcPr>
                </a:tc>
                <a:tc>
                  <a:txBody>
                    <a:bodyPr/>
                    <a:lstStyle/>
                    <a:p>
                      <a:pPr algn="ctr"/>
                      <a:r>
                        <a:rPr lang="en-US" sz="2200" dirty="0" smtClean="0">
                          <a:solidFill>
                            <a:schemeClr val="tx1"/>
                          </a:solidFill>
                          <a:latin typeface="+mn-lt"/>
                          <a:cs typeface="Arial" panose="020B0604020202020204" pitchFamily="34" charset="0"/>
                        </a:rPr>
                        <a:t>Submission Method</a:t>
                      </a:r>
                      <a:r>
                        <a:rPr lang="en-US" sz="1200" baseline="0" dirty="0" smtClean="0">
                          <a:solidFill>
                            <a:schemeClr val="tx1"/>
                          </a:solidFill>
                          <a:latin typeface="+mn-lt"/>
                          <a:cs typeface="Arial" panose="020B0604020202020204" pitchFamily="34" charset="0"/>
                        </a:rPr>
                        <a:t> </a:t>
                      </a:r>
                    </a:p>
                  </a:txBody>
                  <a:tcPr marL="82296" marR="82296" marT="54864" marB="54864" anchor="ctr">
                    <a:solidFill>
                      <a:schemeClr val="bg1"/>
                    </a:solidFill>
                  </a:tcPr>
                </a:tc>
              </a:tr>
              <a:tr h="604945">
                <a:tc>
                  <a:txBody>
                    <a:bodyPr/>
                    <a:lstStyle/>
                    <a:p>
                      <a:pPr algn="ctr"/>
                      <a:r>
                        <a:rPr lang="en-US" sz="2200" b="1" dirty="0" smtClean="0">
                          <a:solidFill>
                            <a:schemeClr val="bg1"/>
                          </a:solidFill>
                          <a:latin typeface="+mn-lt"/>
                          <a:cs typeface="Arial" panose="020B0604020202020204" pitchFamily="34" charset="0"/>
                        </a:rPr>
                        <a:t>Community EMS</a:t>
                      </a:r>
                      <a:endParaRPr lang="en-US" sz="2200" b="1" dirty="0">
                        <a:solidFill>
                          <a:schemeClr val="bg1"/>
                        </a:solidFill>
                        <a:latin typeface="+mn-lt"/>
                        <a:cs typeface="Arial" panose="020B0604020202020204" pitchFamily="34" charset="0"/>
                      </a:endParaRPr>
                    </a:p>
                  </a:txBody>
                  <a:tcPr marL="82296" marR="82296" marT="54864" marB="54864" anchor="ctr">
                    <a:solidFill>
                      <a:srgbClr val="0C9B74"/>
                    </a:solidFill>
                  </a:tcPr>
                </a:tc>
                <a:tc>
                  <a:txBody>
                    <a:bodyPr/>
                    <a:lstStyle/>
                    <a:p>
                      <a:pPr algn="ctr"/>
                      <a:r>
                        <a:rPr lang="en-US" sz="2000" dirty="0" smtClean="0">
                          <a:latin typeface="+mn-lt"/>
                          <a:cs typeface="Arial" panose="020B0604020202020204" pitchFamily="34" charset="0"/>
                        </a:rPr>
                        <a:t>Annual (optional)</a:t>
                      </a:r>
                      <a:endParaRPr lang="en-US" sz="2000" dirty="0">
                        <a:latin typeface="+mn-lt"/>
                        <a:cs typeface="Arial" panose="020B0604020202020204" pitchFamily="34" charset="0"/>
                      </a:endParaRPr>
                    </a:p>
                  </a:txBody>
                  <a:tcPr marL="82296" marR="82296" marT="54864" marB="54864" anchor="ctr">
                    <a:solidFill>
                      <a:srgbClr val="0C9B74">
                        <a:alpha val="18824"/>
                      </a:srgbClr>
                    </a:solidFill>
                  </a:tcPr>
                </a:tc>
                <a:tc>
                  <a:txBody>
                    <a:bodyPr/>
                    <a:lstStyle/>
                    <a:p>
                      <a:pPr algn="ctr"/>
                      <a:r>
                        <a:rPr lang="en-US" sz="1600" dirty="0" smtClean="0">
                          <a:latin typeface="+mn-lt"/>
                          <a:cs typeface="Arial" panose="020B0604020202020204" pitchFamily="34" charset="0"/>
                        </a:rPr>
                        <a:t>DPH template with</a:t>
                      </a:r>
                      <a:br>
                        <a:rPr lang="en-US" sz="1600" dirty="0" smtClean="0">
                          <a:latin typeface="+mn-lt"/>
                          <a:cs typeface="Arial" panose="020B0604020202020204" pitchFamily="34" charset="0"/>
                        </a:rPr>
                      </a:br>
                      <a:r>
                        <a:rPr lang="en-US" sz="1600" dirty="0" smtClean="0">
                          <a:latin typeface="+mn-lt"/>
                          <a:cs typeface="Arial" panose="020B0604020202020204" pitchFamily="34" charset="0"/>
                        </a:rPr>
                        <a:t>pre-defined fields</a:t>
                      </a:r>
                      <a:endParaRPr lang="en-US" sz="1600" dirty="0">
                        <a:latin typeface="+mn-lt"/>
                        <a:cs typeface="Arial" panose="020B0604020202020204" pitchFamily="34" charset="0"/>
                      </a:endParaRPr>
                    </a:p>
                  </a:txBody>
                  <a:tcPr marL="82296" marR="82296" marT="54864" marB="54864" anchor="ctr">
                    <a:solidFill>
                      <a:srgbClr val="0C9B74">
                        <a:alpha val="18824"/>
                      </a:srgbClr>
                    </a:solidFill>
                  </a:tcPr>
                </a:tc>
              </a:tr>
              <a:tr h="601972">
                <a:tc>
                  <a:txBody>
                    <a:bodyPr/>
                    <a:lstStyle/>
                    <a:p>
                      <a:pPr algn="ctr"/>
                      <a:r>
                        <a:rPr lang="en-US" sz="2200" b="1" dirty="0" smtClean="0">
                          <a:solidFill>
                            <a:schemeClr val="bg1"/>
                          </a:solidFill>
                          <a:latin typeface="+mn-lt"/>
                          <a:cs typeface="Arial" panose="020B0604020202020204" pitchFamily="34" charset="0"/>
                        </a:rPr>
                        <a:t>MIH</a:t>
                      </a:r>
                      <a:endParaRPr lang="en-US" sz="2200" b="0" dirty="0">
                        <a:solidFill>
                          <a:schemeClr val="bg1"/>
                        </a:solidFill>
                        <a:latin typeface="+mn-lt"/>
                        <a:cs typeface="Arial" panose="020B0604020202020204" pitchFamily="34" charset="0"/>
                      </a:endParaRPr>
                    </a:p>
                  </a:txBody>
                  <a:tcPr marL="82296" marR="82296" marT="54864" marB="54864" anchor="ctr">
                    <a:solidFill>
                      <a:schemeClr val="accent2">
                        <a:lumMod val="75000"/>
                      </a:schemeClr>
                    </a:solidFill>
                  </a:tcPr>
                </a:tc>
                <a:tc>
                  <a:txBody>
                    <a:bodyPr/>
                    <a:lstStyle/>
                    <a:p>
                      <a:pPr algn="ctr"/>
                      <a:r>
                        <a:rPr lang="en-US" sz="2000" dirty="0" smtClean="0">
                          <a:latin typeface="+mn-lt"/>
                          <a:cs typeface="Arial" panose="020B0604020202020204" pitchFamily="34" charset="0"/>
                        </a:rPr>
                        <a:t>Quarterly</a:t>
                      </a:r>
                      <a:endParaRPr lang="en-US" sz="2000" dirty="0">
                        <a:latin typeface="+mn-lt"/>
                        <a:cs typeface="Arial" panose="020B0604020202020204" pitchFamily="34" charset="0"/>
                      </a:endParaRPr>
                    </a:p>
                  </a:txBody>
                  <a:tcPr marL="82296" marR="82296" marT="54864" marB="54864" anchor="ctr">
                    <a:solidFill>
                      <a:srgbClr val="0076A3">
                        <a:alpha val="18824"/>
                      </a:srgbClr>
                    </a:solidFill>
                  </a:tcPr>
                </a:tc>
                <a:tc>
                  <a:txBody>
                    <a:bodyPr/>
                    <a:lstStyle/>
                    <a:p>
                      <a:pPr algn="ctr"/>
                      <a:r>
                        <a:rPr lang="en-US" sz="1600" dirty="0" smtClean="0">
                          <a:latin typeface="+mn-lt"/>
                          <a:cs typeface="Arial" panose="020B0604020202020204" pitchFamily="34" charset="0"/>
                        </a:rPr>
                        <a:t>DPH</a:t>
                      </a:r>
                      <a:r>
                        <a:rPr lang="en-US" sz="1600" baseline="0" dirty="0" smtClean="0">
                          <a:latin typeface="+mn-lt"/>
                          <a:cs typeface="Arial" panose="020B0604020202020204" pitchFamily="34" charset="0"/>
                        </a:rPr>
                        <a:t> </a:t>
                      </a:r>
                      <a:r>
                        <a:rPr lang="en-US" sz="1600" dirty="0" smtClean="0">
                          <a:latin typeface="+mn-lt"/>
                          <a:cs typeface="Arial" panose="020B0604020202020204" pitchFamily="34" charset="0"/>
                        </a:rPr>
                        <a:t>template with</a:t>
                      </a:r>
                      <a:br>
                        <a:rPr lang="en-US" sz="1600" dirty="0" smtClean="0">
                          <a:latin typeface="+mn-lt"/>
                          <a:cs typeface="Arial" panose="020B0604020202020204" pitchFamily="34" charset="0"/>
                        </a:rPr>
                      </a:br>
                      <a:r>
                        <a:rPr lang="en-US" sz="1600" dirty="0" smtClean="0">
                          <a:latin typeface="+mn-lt"/>
                          <a:cs typeface="Arial" panose="020B0604020202020204" pitchFamily="34" charset="0"/>
                        </a:rPr>
                        <a:t>pre-defined fields</a:t>
                      </a:r>
                      <a:endParaRPr lang="en-US" sz="1600" dirty="0">
                        <a:latin typeface="+mn-lt"/>
                        <a:cs typeface="Arial" panose="020B0604020202020204" pitchFamily="34" charset="0"/>
                      </a:endParaRPr>
                    </a:p>
                  </a:txBody>
                  <a:tcPr marL="82296" marR="82296" marT="54864" marB="54864" anchor="ctr">
                    <a:solidFill>
                      <a:srgbClr val="0076A3">
                        <a:alpha val="18824"/>
                      </a:srgbClr>
                    </a:solidFill>
                  </a:tcPr>
                </a:tc>
              </a:tr>
              <a:tr h="729798">
                <a:tc>
                  <a:txBody>
                    <a:bodyPr/>
                    <a:lstStyle/>
                    <a:p>
                      <a:pPr algn="ctr"/>
                      <a:r>
                        <a:rPr lang="en-US" sz="2200" b="1" dirty="0" smtClean="0">
                          <a:solidFill>
                            <a:schemeClr val="bg1"/>
                          </a:solidFill>
                          <a:latin typeface="+mn-lt"/>
                          <a:cs typeface="Arial" panose="020B0604020202020204" pitchFamily="34" charset="0"/>
                        </a:rPr>
                        <a:t>MIH with</a:t>
                      </a:r>
                      <a:br>
                        <a:rPr lang="en-US" sz="2200" b="1" dirty="0" smtClean="0">
                          <a:solidFill>
                            <a:schemeClr val="bg1"/>
                          </a:solidFill>
                          <a:latin typeface="+mn-lt"/>
                          <a:cs typeface="Arial" panose="020B0604020202020204" pitchFamily="34" charset="0"/>
                        </a:rPr>
                      </a:br>
                      <a:r>
                        <a:rPr lang="en-US" sz="2200" b="1" dirty="0" smtClean="0">
                          <a:solidFill>
                            <a:schemeClr val="bg1"/>
                          </a:solidFill>
                          <a:latin typeface="+mn-lt"/>
                          <a:cs typeface="Arial" panose="020B0604020202020204" pitchFamily="34" charset="0"/>
                        </a:rPr>
                        <a:t>ED Avoidance</a:t>
                      </a:r>
                    </a:p>
                  </a:txBody>
                  <a:tcPr marL="82296" marR="82296" marT="54864" marB="54864" anchor="ctr">
                    <a:solidFill>
                      <a:schemeClr val="accent1">
                        <a:lumMod val="75000"/>
                      </a:schemeClr>
                    </a:solidFill>
                  </a:tcPr>
                </a:tc>
                <a:tc>
                  <a:txBody>
                    <a:bodyPr/>
                    <a:lstStyle/>
                    <a:p>
                      <a:pPr algn="ctr"/>
                      <a:r>
                        <a:rPr lang="en-US" sz="2000" dirty="0" smtClean="0">
                          <a:latin typeface="+mn-lt"/>
                          <a:cs typeface="Arial" panose="020B0604020202020204" pitchFamily="34" charset="0"/>
                        </a:rPr>
                        <a:t>Real-Time</a:t>
                      </a:r>
                      <a:endParaRPr lang="en-US" sz="2000" dirty="0">
                        <a:latin typeface="+mn-lt"/>
                        <a:cs typeface="Arial" panose="020B0604020202020204" pitchFamily="34" charset="0"/>
                      </a:endParaRPr>
                    </a:p>
                  </a:txBody>
                  <a:tcPr marL="82296" marR="82296" marT="54864" marB="54864" anchor="ctr">
                    <a:solidFill>
                      <a:srgbClr val="0B5395">
                        <a:alpha val="18824"/>
                      </a:srgbClr>
                    </a:solidFill>
                  </a:tcPr>
                </a:tc>
                <a:tc>
                  <a:txBody>
                    <a:bodyPr/>
                    <a:lstStyle/>
                    <a:p>
                      <a:pPr algn="ctr"/>
                      <a:r>
                        <a:rPr lang="en-US" sz="1600" dirty="0" smtClean="0">
                          <a:latin typeface="+mn-lt"/>
                          <a:cs typeface="Arial" panose="020B0604020202020204" pitchFamily="34" charset="0"/>
                        </a:rPr>
                        <a:t>Massachusetts Ambulance Trip</a:t>
                      </a:r>
                      <a:r>
                        <a:rPr lang="en-US" sz="1600" baseline="0" dirty="0" smtClean="0">
                          <a:latin typeface="+mn-lt"/>
                          <a:cs typeface="Arial" panose="020B0604020202020204" pitchFamily="34" charset="0"/>
                        </a:rPr>
                        <a:t> Record Information System (MATRIS)</a:t>
                      </a:r>
                      <a:endParaRPr lang="en-US" sz="1600" dirty="0" smtClean="0">
                        <a:latin typeface="+mn-lt"/>
                        <a:cs typeface="Arial" panose="020B0604020202020204" pitchFamily="34" charset="0"/>
                      </a:endParaRPr>
                    </a:p>
                  </a:txBody>
                  <a:tcPr marL="82296" marR="82296" marT="54864" marB="54864" anchor="ctr">
                    <a:solidFill>
                      <a:srgbClr val="0B5395">
                        <a:alpha val="18824"/>
                      </a:srgbClr>
                    </a:solidFill>
                  </a:tcPr>
                </a:tc>
              </a:tr>
            </a:tbl>
          </a:graphicData>
        </a:graphic>
      </p:graphicFrame>
      <p:sp>
        <p:nvSpPr>
          <p:cNvPr id="10" name="Slide Number Placeholder 9"/>
          <p:cNvSpPr>
            <a:spLocks noGrp="1"/>
          </p:cNvSpPr>
          <p:nvPr>
            <p:ph type="sldNum" sz="quarter" idx="10"/>
          </p:nvPr>
        </p:nvSpPr>
        <p:spPr>
          <a:xfrm>
            <a:off x="6553200" y="6416675"/>
            <a:ext cx="2133600" cy="476250"/>
          </a:xfrm>
        </p:spPr>
        <p:txBody>
          <a:bodyPr/>
          <a:lstStyle/>
          <a:p>
            <a:r>
              <a:rPr lang="nl-NL" sz="1200" dirty="0" smtClean="0"/>
              <a:t>Slide 16</a:t>
            </a:r>
            <a:endParaRPr lang="nl-NL" sz="1200" dirty="0"/>
          </a:p>
        </p:txBody>
      </p:sp>
    </p:spTree>
    <p:extLst>
      <p:ext uri="{BB962C8B-B14F-4D97-AF65-F5344CB8AC3E}">
        <p14:creationId xmlns:p14="http://schemas.microsoft.com/office/powerpoint/2010/main" val="12550863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smtClean="0">
                <a:latin typeface="+mn-lt"/>
              </a:rPr>
              <a:t>Application Submission</a:t>
            </a:r>
            <a:endParaRPr lang="en-US" sz="2800" dirty="0">
              <a:latin typeface="+mn-lt"/>
            </a:endParaRPr>
          </a:p>
        </p:txBody>
      </p:sp>
      <p:sp>
        <p:nvSpPr>
          <p:cNvPr id="5" name="Content Placeholder 4"/>
          <p:cNvSpPr>
            <a:spLocks noGrp="1"/>
          </p:cNvSpPr>
          <p:nvPr>
            <p:ph idx="1"/>
          </p:nvPr>
        </p:nvSpPr>
        <p:spPr>
          <a:xfrm>
            <a:off x="457200" y="1508759"/>
            <a:ext cx="8229600" cy="4901566"/>
          </a:xfrm>
        </p:spPr>
        <p:txBody>
          <a:bodyPr>
            <a:normAutofit fontScale="85000" lnSpcReduction="20000"/>
          </a:bodyPr>
          <a:lstStyle/>
          <a:p>
            <a:pPr marL="0" indent="0">
              <a:buNone/>
            </a:pPr>
            <a:r>
              <a:rPr lang="en-US" sz="2400" dirty="0" smtClean="0"/>
              <a:t>All program and application information will be posted on the MIH website: </a:t>
            </a:r>
            <a:r>
              <a:rPr lang="en-US" sz="2400" dirty="0" smtClean="0">
                <a:hlinkClick r:id="rId2"/>
              </a:rPr>
              <a:t>www.mass.gov/MIH</a:t>
            </a:r>
            <a:r>
              <a:rPr lang="en-US" sz="2400" dirty="0" smtClean="0"/>
              <a:t>.</a:t>
            </a:r>
          </a:p>
          <a:p>
            <a:pPr marL="0" indent="0">
              <a:buNone/>
            </a:pPr>
            <a:endParaRPr lang="en-US" sz="2400" dirty="0">
              <a:latin typeface="+mn-lt"/>
            </a:endParaRPr>
          </a:p>
          <a:p>
            <a:pPr marL="0" indent="0">
              <a:buNone/>
            </a:pPr>
            <a:r>
              <a:rPr lang="en-US" sz="2400" dirty="0" smtClean="0"/>
              <a:t>Application and Program guidance will also be posted online as available.</a:t>
            </a:r>
            <a:r>
              <a:rPr lang="en-US" dirty="0" smtClean="0">
                <a:latin typeface="+mn-lt"/>
              </a:rPr>
              <a:t/>
            </a:r>
            <a:br>
              <a:rPr lang="en-US" dirty="0" smtClean="0">
                <a:latin typeface="+mn-lt"/>
              </a:rPr>
            </a:br>
            <a:endParaRPr lang="en-US" dirty="0" smtClean="0">
              <a:latin typeface="+mn-lt"/>
            </a:endParaRPr>
          </a:p>
          <a:p>
            <a:pPr marL="0" indent="0">
              <a:buNone/>
            </a:pPr>
            <a:r>
              <a:rPr lang="en-US" sz="2400" b="1" dirty="0" smtClean="0">
                <a:latin typeface="+mn-lt"/>
              </a:rPr>
              <a:t>Application submission</a:t>
            </a:r>
          </a:p>
          <a:p>
            <a:pPr lvl="1">
              <a:buFont typeface="Arial" panose="020B0604020202020204" pitchFamily="34" charset="0"/>
              <a:buChar char="•"/>
            </a:pPr>
            <a:r>
              <a:rPr lang="en-US" sz="1900" dirty="0" smtClean="0">
                <a:latin typeface="+mn-lt"/>
              </a:rPr>
              <a:t>Community EMS, MIH, and MIH with ED Avoidance each have a unique application form, which will be available online as a fillable PDF.</a:t>
            </a:r>
            <a:r>
              <a:rPr lang="en-US" dirty="0" smtClean="0">
                <a:latin typeface="+mn-lt"/>
              </a:rPr>
              <a:t/>
            </a:r>
            <a:br>
              <a:rPr lang="en-US" dirty="0" smtClean="0">
                <a:latin typeface="+mn-lt"/>
              </a:rPr>
            </a:br>
            <a:endParaRPr lang="en-US" sz="1200" dirty="0" smtClean="0">
              <a:latin typeface="+mn-lt"/>
            </a:endParaRPr>
          </a:p>
          <a:p>
            <a:pPr lvl="1">
              <a:buFont typeface="Arial" panose="020B0604020202020204" pitchFamily="34" charset="0"/>
              <a:buChar char="•"/>
            </a:pPr>
            <a:r>
              <a:rPr lang="en-US" sz="1900" dirty="0" smtClean="0">
                <a:latin typeface="+mn-lt"/>
              </a:rPr>
              <a:t>Applicants for all programs will submit completed applications by fax and additional required documents by email or mail to DPH.</a:t>
            </a:r>
            <a:r>
              <a:rPr lang="en-US" dirty="0" smtClean="0">
                <a:latin typeface="+mn-lt"/>
              </a:rPr>
              <a:t/>
            </a:r>
            <a:br>
              <a:rPr lang="en-US" dirty="0" smtClean="0">
                <a:latin typeface="+mn-lt"/>
              </a:rPr>
            </a:br>
            <a:endParaRPr lang="en-US" sz="1200" dirty="0" smtClean="0">
              <a:latin typeface="+mn-lt"/>
            </a:endParaRPr>
          </a:p>
          <a:p>
            <a:pPr lvl="1">
              <a:buFont typeface="Arial" panose="020B0604020202020204" pitchFamily="34" charset="0"/>
              <a:buChar char="•"/>
            </a:pPr>
            <a:r>
              <a:rPr lang="en-US" sz="1900" dirty="0" smtClean="0">
                <a:latin typeface="+mn-lt"/>
              </a:rPr>
              <a:t>MIH and MIH with ED Avoidance applicants will remit payment for the initial application fee by mail.</a:t>
            </a:r>
            <a:r>
              <a:rPr lang="en-US" dirty="0" smtClean="0">
                <a:latin typeface="+mn-lt"/>
              </a:rPr>
              <a:t/>
            </a:r>
            <a:br>
              <a:rPr lang="en-US" dirty="0" smtClean="0">
                <a:latin typeface="+mn-lt"/>
              </a:rPr>
            </a:br>
            <a:endParaRPr lang="en-US" sz="1200" dirty="0"/>
          </a:p>
          <a:p>
            <a:pPr lvl="1">
              <a:buFont typeface="Arial" panose="020B0604020202020204" pitchFamily="34" charset="0"/>
              <a:buChar char="•"/>
            </a:pPr>
            <a:r>
              <a:rPr lang="en-US" sz="1900" dirty="0" smtClean="0"/>
              <a:t>Once a </a:t>
            </a:r>
            <a:r>
              <a:rPr lang="en-US" sz="1900" b="1" u="sng" dirty="0" smtClean="0"/>
              <a:t>complete</a:t>
            </a:r>
            <a:r>
              <a:rPr lang="en-US" sz="1900" dirty="0" smtClean="0"/>
              <a:t> Community EMS application is received, it will be reviewed and applicants will be notified within 30 days of program approval.</a:t>
            </a:r>
            <a:r>
              <a:rPr lang="en-US" dirty="0" smtClean="0"/>
              <a:t/>
            </a:r>
            <a:br>
              <a:rPr lang="en-US" dirty="0" smtClean="0"/>
            </a:br>
            <a:endParaRPr lang="en-US" dirty="0" smtClean="0"/>
          </a:p>
          <a:p>
            <a:pPr lvl="1">
              <a:buFont typeface="Arial" panose="020B0604020202020204" pitchFamily="34" charset="0"/>
              <a:buChar char="•"/>
            </a:pPr>
            <a:r>
              <a:rPr lang="en-US" sz="1900" dirty="0" smtClean="0">
                <a:latin typeface="+mn-lt"/>
              </a:rPr>
              <a:t>MIH and MIH with ED Avoidance applications will be reviewed in the order that they are received, and applicants will have the opportunity to provide clarification on the information included in their application throughout the review process, as necessary</a:t>
            </a:r>
            <a:r>
              <a:rPr lang="en-US" dirty="0" smtClean="0">
                <a:latin typeface="+mn-lt"/>
              </a:rPr>
              <a:t>.</a:t>
            </a:r>
          </a:p>
        </p:txBody>
      </p:sp>
      <p:sp>
        <p:nvSpPr>
          <p:cNvPr id="7" name="Slide Number Placeholder 6"/>
          <p:cNvSpPr>
            <a:spLocks noGrp="1"/>
          </p:cNvSpPr>
          <p:nvPr>
            <p:ph type="sldNum" sz="quarter" idx="10"/>
          </p:nvPr>
        </p:nvSpPr>
        <p:spPr>
          <a:xfrm>
            <a:off x="6553200" y="6254750"/>
            <a:ext cx="2133600" cy="476250"/>
          </a:xfrm>
        </p:spPr>
        <p:txBody>
          <a:bodyPr/>
          <a:lstStyle/>
          <a:p>
            <a:r>
              <a:rPr lang="nl-NL" sz="1200" dirty="0" smtClean="0"/>
              <a:t>Slide 17</a:t>
            </a:r>
            <a:endParaRPr lang="nl-NL" sz="1200" dirty="0"/>
          </a:p>
        </p:txBody>
      </p:sp>
    </p:spTree>
    <p:extLst>
      <p:ext uri="{BB962C8B-B14F-4D97-AF65-F5344CB8AC3E}">
        <p14:creationId xmlns:p14="http://schemas.microsoft.com/office/powerpoint/2010/main" val="39654573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7224" y="268370"/>
            <a:ext cx="5136776" cy="642637"/>
          </a:xfrm>
        </p:spPr>
        <p:txBody>
          <a:bodyPr/>
          <a:lstStyle/>
          <a:p>
            <a:r>
              <a:rPr lang="en-US" sz="2800" dirty="0" smtClean="0">
                <a:latin typeface="+mn-lt"/>
              </a:rPr>
              <a:t>MIH Program Fees </a:t>
            </a:r>
            <a:endParaRPr lang="en-US" sz="2800" dirty="0">
              <a:latin typeface="+mn-lt"/>
            </a:endParaRPr>
          </a:p>
        </p:txBody>
      </p:sp>
      <p:graphicFrame>
        <p:nvGraphicFramePr>
          <p:cNvPr id="6" name="Table 5"/>
          <p:cNvGraphicFramePr>
            <a:graphicFrameLocks noGrp="1"/>
          </p:cNvGraphicFramePr>
          <p:nvPr>
            <p:extLst>
              <p:ext uri="{D42A27DB-BD31-4B8C-83A1-F6EECF244321}">
                <p14:modId xmlns:p14="http://schemas.microsoft.com/office/powerpoint/2010/main" val="1316715382"/>
              </p:ext>
            </p:extLst>
          </p:nvPr>
        </p:nvGraphicFramePr>
        <p:xfrm>
          <a:off x="428626" y="1377517"/>
          <a:ext cx="8505824" cy="2803318"/>
        </p:xfrm>
        <a:graphic>
          <a:graphicData uri="http://schemas.openxmlformats.org/drawingml/2006/table">
            <a:tbl>
              <a:tblPr firstRow="1" bandRow="1">
                <a:tableStyleId>{5C22544A-7EE6-4342-B048-85BDC9FD1C3A}</a:tableStyleId>
              </a:tblPr>
              <a:tblGrid>
                <a:gridCol w="2638424"/>
                <a:gridCol w="3019425"/>
                <a:gridCol w="2847975"/>
              </a:tblGrid>
              <a:tr h="816113">
                <a:tc>
                  <a:txBody>
                    <a:bodyPr/>
                    <a:lstStyle/>
                    <a:p>
                      <a:pPr algn="ctr"/>
                      <a:endParaRPr lang="en-US" sz="2200" dirty="0">
                        <a:latin typeface="+mn-lt"/>
                      </a:endParaRPr>
                    </a:p>
                  </a:txBody>
                  <a:tcPr marL="82296" marR="82296" marT="54864" marB="54864" anchor="ctr">
                    <a:solidFill>
                      <a:schemeClr val="bg1"/>
                    </a:solidFill>
                  </a:tcPr>
                </a:tc>
                <a:tc>
                  <a:txBody>
                    <a:bodyPr/>
                    <a:lstStyle/>
                    <a:p>
                      <a:pPr algn="ctr"/>
                      <a:r>
                        <a:rPr lang="en-US" sz="2200" dirty="0" smtClean="0">
                          <a:solidFill>
                            <a:schemeClr val="tx1"/>
                          </a:solidFill>
                          <a:latin typeface="+mn-lt"/>
                          <a:cs typeface="Arial" panose="020B0604020202020204" pitchFamily="34" charset="0"/>
                        </a:rPr>
                        <a:t>Application Fee</a:t>
                      </a:r>
                      <a:br>
                        <a:rPr lang="en-US" sz="2200" dirty="0" smtClean="0">
                          <a:solidFill>
                            <a:schemeClr val="tx1"/>
                          </a:solidFill>
                          <a:latin typeface="+mn-lt"/>
                          <a:cs typeface="Arial" panose="020B0604020202020204" pitchFamily="34" charset="0"/>
                        </a:rPr>
                      </a:br>
                      <a:r>
                        <a:rPr lang="en-US" sz="1200" dirty="0" smtClean="0">
                          <a:solidFill>
                            <a:schemeClr val="tx1"/>
                          </a:solidFill>
                          <a:latin typeface="+mn-lt"/>
                          <a:cs typeface="Arial" panose="020B0604020202020204" pitchFamily="34" charset="0"/>
                        </a:rPr>
                        <a:t>(Due</a:t>
                      </a:r>
                      <a:r>
                        <a:rPr lang="en-US" sz="1200" baseline="0" dirty="0" smtClean="0">
                          <a:solidFill>
                            <a:schemeClr val="tx1"/>
                          </a:solidFill>
                          <a:latin typeface="+mn-lt"/>
                          <a:cs typeface="Arial" panose="020B0604020202020204" pitchFamily="34" charset="0"/>
                        </a:rPr>
                        <a:t> with Initial Program Application)</a:t>
                      </a:r>
                      <a:endParaRPr lang="en-US" sz="1200" dirty="0">
                        <a:solidFill>
                          <a:schemeClr val="tx1"/>
                        </a:solidFill>
                        <a:latin typeface="+mn-lt"/>
                        <a:cs typeface="Arial" panose="020B0604020202020204" pitchFamily="34" charset="0"/>
                      </a:endParaRPr>
                    </a:p>
                  </a:txBody>
                  <a:tcPr marL="82296" marR="82296" marT="54864" marB="54864" anchor="ctr">
                    <a:solidFill>
                      <a:schemeClr val="bg1"/>
                    </a:solidFill>
                  </a:tcPr>
                </a:tc>
                <a:tc>
                  <a:txBody>
                    <a:bodyPr/>
                    <a:lstStyle/>
                    <a:p>
                      <a:pPr algn="ctr"/>
                      <a:r>
                        <a:rPr lang="en-US" sz="2000" dirty="0" smtClean="0">
                          <a:solidFill>
                            <a:schemeClr val="tx1"/>
                          </a:solidFill>
                          <a:latin typeface="+mn-lt"/>
                          <a:cs typeface="Arial" panose="020B0604020202020204" pitchFamily="34" charset="0"/>
                        </a:rPr>
                        <a:t>Biannual</a:t>
                      </a:r>
                      <a:r>
                        <a:rPr lang="en-US" sz="2000" baseline="0" dirty="0" smtClean="0">
                          <a:solidFill>
                            <a:schemeClr val="tx1"/>
                          </a:solidFill>
                          <a:latin typeface="+mn-lt"/>
                          <a:cs typeface="Arial" panose="020B0604020202020204" pitchFamily="34" charset="0"/>
                        </a:rPr>
                        <a:t> </a:t>
                      </a:r>
                      <a:r>
                        <a:rPr lang="en-US" sz="2000" dirty="0" smtClean="0">
                          <a:solidFill>
                            <a:schemeClr val="tx1"/>
                          </a:solidFill>
                          <a:latin typeface="+mn-lt"/>
                          <a:cs typeface="Arial" panose="020B0604020202020204" pitchFamily="34" charset="0"/>
                        </a:rPr>
                        <a:t>Registration Fee</a:t>
                      </a:r>
                      <a:r>
                        <a:rPr lang="en-US" sz="1800" dirty="0" smtClean="0">
                          <a:solidFill>
                            <a:schemeClr val="tx1"/>
                          </a:solidFill>
                          <a:latin typeface="+mn-lt"/>
                          <a:cs typeface="Arial" panose="020B0604020202020204" pitchFamily="34" charset="0"/>
                        </a:rPr>
                        <a:t/>
                      </a:r>
                      <a:br>
                        <a:rPr lang="en-US" sz="1800" dirty="0" smtClean="0">
                          <a:solidFill>
                            <a:schemeClr val="tx1"/>
                          </a:solidFill>
                          <a:latin typeface="+mn-lt"/>
                          <a:cs typeface="Arial" panose="020B0604020202020204" pitchFamily="34" charset="0"/>
                        </a:rPr>
                      </a:br>
                      <a:r>
                        <a:rPr lang="en-US" sz="1200" dirty="0" smtClean="0">
                          <a:solidFill>
                            <a:schemeClr val="tx1"/>
                          </a:solidFill>
                          <a:latin typeface="+mn-lt"/>
                          <a:cs typeface="Arial" panose="020B0604020202020204" pitchFamily="34" charset="0"/>
                        </a:rPr>
                        <a:t>(Due</a:t>
                      </a:r>
                      <a:r>
                        <a:rPr lang="en-US" sz="1200" baseline="0" dirty="0" smtClean="0">
                          <a:solidFill>
                            <a:schemeClr val="tx1"/>
                          </a:solidFill>
                          <a:latin typeface="+mn-lt"/>
                          <a:cs typeface="Arial" panose="020B0604020202020204" pitchFamily="34" charset="0"/>
                        </a:rPr>
                        <a:t> following Program Approval and upon Registration Renewal) </a:t>
                      </a:r>
                    </a:p>
                  </a:txBody>
                  <a:tcPr marL="82296" marR="82296" marT="54864" marB="54864" anchor="ctr">
                    <a:solidFill>
                      <a:schemeClr val="bg1"/>
                    </a:solidFill>
                  </a:tcPr>
                </a:tc>
              </a:tr>
              <a:tr h="604945">
                <a:tc>
                  <a:txBody>
                    <a:bodyPr/>
                    <a:lstStyle/>
                    <a:p>
                      <a:pPr algn="ctr"/>
                      <a:r>
                        <a:rPr lang="en-US" sz="2200" b="1" dirty="0" smtClean="0">
                          <a:solidFill>
                            <a:schemeClr val="bg1"/>
                          </a:solidFill>
                          <a:latin typeface="+mn-lt"/>
                          <a:cs typeface="Arial" panose="020B0604020202020204" pitchFamily="34" charset="0"/>
                        </a:rPr>
                        <a:t>Community EMS</a:t>
                      </a:r>
                      <a:endParaRPr lang="en-US" sz="2200" b="1" dirty="0">
                        <a:solidFill>
                          <a:schemeClr val="bg1"/>
                        </a:solidFill>
                        <a:latin typeface="+mn-lt"/>
                        <a:cs typeface="Arial" panose="020B0604020202020204" pitchFamily="34" charset="0"/>
                      </a:endParaRPr>
                    </a:p>
                  </a:txBody>
                  <a:tcPr marL="82296" marR="82296" marT="54864" marB="54864" anchor="ctr">
                    <a:solidFill>
                      <a:srgbClr val="0C9B74"/>
                    </a:solidFill>
                  </a:tcPr>
                </a:tc>
                <a:tc>
                  <a:txBody>
                    <a:bodyPr/>
                    <a:lstStyle/>
                    <a:p>
                      <a:pPr algn="ctr"/>
                      <a:r>
                        <a:rPr lang="en-US" sz="2200" dirty="0" smtClean="0">
                          <a:latin typeface="+mn-lt"/>
                          <a:cs typeface="Arial" panose="020B0604020202020204" pitchFamily="34" charset="0"/>
                        </a:rPr>
                        <a:t>--</a:t>
                      </a:r>
                      <a:r>
                        <a:rPr lang="en-US" sz="2200" baseline="0" dirty="0" smtClean="0">
                          <a:latin typeface="+mn-lt"/>
                          <a:cs typeface="Arial" panose="020B0604020202020204" pitchFamily="34" charset="0"/>
                        </a:rPr>
                        <a:t> </a:t>
                      </a:r>
                      <a:endParaRPr lang="en-US" sz="2200" dirty="0">
                        <a:latin typeface="+mn-lt"/>
                        <a:cs typeface="Arial" panose="020B0604020202020204" pitchFamily="34" charset="0"/>
                      </a:endParaRPr>
                    </a:p>
                  </a:txBody>
                  <a:tcPr marL="82296" marR="82296" marT="54864" marB="54864" anchor="ctr">
                    <a:solidFill>
                      <a:srgbClr val="0C9B74">
                        <a:alpha val="18824"/>
                      </a:srgbClr>
                    </a:solidFill>
                  </a:tcPr>
                </a:tc>
                <a:tc>
                  <a:txBody>
                    <a:bodyPr/>
                    <a:lstStyle/>
                    <a:p>
                      <a:pPr algn="ctr"/>
                      <a:r>
                        <a:rPr lang="en-US" sz="2200" dirty="0" smtClean="0">
                          <a:latin typeface="+mn-lt"/>
                          <a:cs typeface="Arial" panose="020B0604020202020204" pitchFamily="34" charset="0"/>
                        </a:rPr>
                        <a:t>--</a:t>
                      </a:r>
                      <a:endParaRPr lang="en-US" sz="2200" dirty="0">
                        <a:latin typeface="+mn-lt"/>
                        <a:cs typeface="Arial" panose="020B0604020202020204" pitchFamily="34" charset="0"/>
                      </a:endParaRPr>
                    </a:p>
                  </a:txBody>
                  <a:tcPr marL="82296" marR="82296" marT="54864" marB="54864" anchor="ctr">
                    <a:solidFill>
                      <a:srgbClr val="0C9B74">
                        <a:alpha val="18824"/>
                      </a:srgbClr>
                    </a:solidFill>
                  </a:tcPr>
                </a:tc>
              </a:tr>
              <a:tr h="601972">
                <a:tc>
                  <a:txBody>
                    <a:bodyPr/>
                    <a:lstStyle/>
                    <a:p>
                      <a:pPr algn="ctr"/>
                      <a:r>
                        <a:rPr lang="en-US" sz="2200" b="1" dirty="0" smtClean="0">
                          <a:solidFill>
                            <a:schemeClr val="bg1"/>
                          </a:solidFill>
                          <a:latin typeface="+mn-lt"/>
                          <a:cs typeface="Arial" panose="020B0604020202020204" pitchFamily="34" charset="0"/>
                        </a:rPr>
                        <a:t>MIH</a:t>
                      </a:r>
                      <a:endParaRPr lang="en-US" sz="2200" b="0" dirty="0">
                        <a:solidFill>
                          <a:schemeClr val="bg1"/>
                        </a:solidFill>
                        <a:latin typeface="+mn-lt"/>
                        <a:cs typeface="Arial" panose="020B0604020202020204" pitchFamily="34" charset="0"/>
                      </a:endParaRPr>
                    </a:p>
                  </a:txBody>
                  <a:tcPr marL="82296" marR="82296" marT="54864" marB="54864" anchor="ctr">
                    <a:solidFill>
                      <a:schemeClr val="accent2">
                        <a:lumMod val="75000"/>
                      </a:schemeClr>
                    </a:solidFill>
                  </a:tcPr>
                </a:tc>
                <a:tc>
                  <a:txBody>
                    <a:bodyPr/>
                    <a:lstStyle/>
                    <a:p>
                      <a:pPr algn="ctr"/>
                      <a:r>
                        <a:rPr lang="en-US" sz="2200" dirty="0" smtClean="0">
                          <a:latin typeface="+mn-lt"/>
                          <a:cs typeface="Arial" panose="020B0604020202020204" pitchFamily="34" charset="0"/>
                        </a:rPr>
                        <a:t>$1,000</a:t>
                      </a:r>
                      <a:endParaRPr lang="en-US" sz="2200" dirty="0">
                        <a:latin typeface="+mn-lt"/>
                        <a:cs typeface="Arial" panose="020B0604020202020204" pitchFamily="34" charset="0"/>
                      </a:endParaRPr>
                    </a:p>
                  </a:txBody>
                  <a:tcPr marL="82296" marR="82296" marT="54864" marB="54864" anchor="ctr">
                    <a:solidFill>
                      <a:srgbClr val="0076A3">
                        <a:alpha val="18824"/>
                      </a:srgbClr>
                    </a:solidFill>
                  </a:tcPr>
                </a:tc>
                <a:tc>
                  <a:txBody>
                    <a:bodyPr/>
                    <a:lstStyle/>
                    <a:p>
                      <a:pPr algn="ctr"/>
                      <a:r>
                        <a:rPr lang="en-US" sz="2200" dirty="0" smtClean="0">
                          <a:latin typeface="+mn-lt"/>
                          <a:cs typeface="Arial" panose="020B0604020202020204" pitchFamily="34" charset="0"/>
                        </a:rPr>
                        <a:t>$30,000</a:t>
                      </a:r>
                      <a:endParaRPr lang="en-US" sz="2200" dirty="0">
                        <a:latin typeface="+mn-lt"/>
                        <a:cs typeface="Arial" panose="020B0604020202020204" pitchFamily="34" charset="0"/>
                      </a:endParaRPr>
                    </a:p>
                  </a:txBody>
                  <a:tcPr marL="82296" marR="82296" marT="54864" marB="54864" anchor="ctr">
                    <a:solidFill>
                      <a:srgbClr val="0076A3">
                        <a:alpha val="18824"/>
                      </a:srgbClr>
                    </a:solidFill>
                  </a:tcPr>
                </a:tc>
              </a:tr>
              <a:tr h="729798">
                <a:tc>
                  <a:txBody>
                    <a:bodyPr/>
                    <a:lstStyle/>
                    <a:p>
                      <a:pPr algn="ctr"/>
                      <a:r>
                        <a:rPr lang="en-US" sz="2200" b="1" dirty="0" smtClean="0">
                          <a:solidFill>
                            <a:schemeClr val="bg1"/>
                          </a:solidFill>
                          <a:latin typeface="+mn-lt"/>
                          <a:cs typeface="Arial" panose="020B0604020202020204" pitchFamily="34" charset="0"/>
                        </a:rPr>
                        <a:t>MIH with</a:t>
                      </a:r>
                      <a:br>
                        <a:rPr lang="en-US" sz="2200" b="1" dirty="0" smtClean="0">
                          <a:solidFill>
                            <a:schemeClr val="bg1"/>
                          </a:solidFill>
                          <a:latin typeface="+mn-lt"/>
                          <a:cs typeface="Arial" panose="020B0604020202020204" pitchFamily="34" charset="0"/>
                        </a:rPr>
                      </a:br>
                      <a:r>
                        <a:rPr lang="en-US" sz="2200" b="1" dirty="0" smtClean="0">
                          <a:solidFill>
                            <a:schemeClr val="bg1"/>
                          </a:solidFill>
                          <a:latin typeface="+mn-lt"/>
                          <a:cs typeface="Arial" panose="020B0604020202020204" pitchFamily="34" charset="0"/>
                        </a:rPr>
                        <a:t>ED Avoidance (EDA)</a:t>
                      </a:r>
                    </a:p>
                  </a:txBody>
                  <a:tcPr marL="82296" marR="82296" marT="54864" marB="54864" anchor="ctr">
                    <a:solidFill>
                      <a:schemeClr val="accent1">
                        <a:lumMod val="75000"/>
                      </a:schemeClr>
                    </a:solidFill>
                  </a:tcPr>
                </a:tc>
                <a:tc>
                  <a:txBody>
                    <a:bodyPr/>
                    <a:lstStyle/>
                    <a:p>
                      <a:pPr algn="ctr"/>
                      <a:r>
                        <a:rPr lang="en-US" sz="2200" dirty="0" smtClean="0">
                          <a:latin typeface="+mn-lt"/>
                          <a:cs typeface="Arial" panose="020B0604020202020204" pitchFamily="34" charset="0"/>
                        </a:rPr>
                        <a:t>$2,000</a:t>
                      </a:r>
                      <a:endParaRPr lang="en-US" sz="2200" dirty="0">
                        <a:latin typeface="+mn-lt"/>
                        <a:cs typeface="Arial" panose="020B0604020202020204" pitchFamily="34" charset="0"/>
                      </a:endParaRPr>
                    </a:p>
                  </a:txBody>
                  <a:tcPr marL="82296" marR="82296" marT="54864" marB="54864" anchor="ctr">
                    <a:solidFill>
                      <a:srgbClr val="0B5395">
                        <a:alpha val="18824"/>
                      </a:srgbClr>
                    </a:solidFill>
                  </a:tcPr>
                </a:tc>
                <a:tc>
                  <a:txBody>
                    <a:bodyPr/>
                    <a:lstStyle/>
                    <a:p>
                      <a:pPr algn="ctr"/>
                      <a:r>
                        <a:rPr lang="en-US" sz="2200" dirty="0" smtClean="0">
                          <a:latin typeface="+mn-lt"/>
                          <a:cs typeface="Arial" panose="020B0604020202020204" pitchFamily="34" charset="0"/>
                        </a:rPr>
                        <a:t>$40,000 </a:t>
                      </a:r>
                    </a:p>
                  </a:txBody>
                  <a:tcPr marL="82296" marR="82296" marT="54864" marB="54864" anchor="ctr">
                    <a:solidFill>
                      <a:srgbClr val="0B5395">
                        <a:alpha val="18824"/>
                      </a:srgbClr>
                    </a:solidFill>
                  </a:tcPr>
                </a:tc>
              </a:tr>
            </a:tbl>
          </a:graphicData>
        </a:graphic>
      </p:graphicFrame>
      <p:sp>
        <p:nvSpPr>
          <p:cNvPr id="5" name="Rectangle 4"/>
          <p:cNvSpPr/>
          <p:nvPr/>
        </p:nvSpPr>
        <p:spPr>
          <a:xfrm>
            <a:off x="545853" y="4355025"/>
            <a:ext cx="8436222" cy="2154436"/>
          </a:xfrm>
          <a:prstGeom prst="rect">
            <a:avLst/>
          </a:prstGeom>
        </p:spPr>
        <p:txBody>
          <a:bodyPr wrap="square">
            <a:spAutoFit/>
          </a:bodyPr>
          <a:lstStyle/>
          <a:p>
            <a:pPr marL="285750" indent="-285750" defTabSz="1015980">
              <a:buFont typeface="Arial" panose="020B0604020202020204" pitchFamily="34" charset="0"/>
              <a:buChar char="•"/>
            </a:pPr>
            <a:r>
              <a:rPr lang="en-US" sz="1600" dirty="0" smtClean="0">
                <a:solidFill>
                  <a:prstClr val="black"/>
                </a:solidFill>
                <a:latin typeface="+mn-lt"/>
                <a:cs typeface="Arial" panose="020B0604020202020204" pitchFamily="34" charset="0"/>
              </a:rPr>
              <a:t>If an applicant applies to operate both an MIH Program and an MIH with EDA Program, they must submit the application fee for each application ($1,000 for MIH; $2,000 for MIH with EDA).</a:t>
            </a:r>
            <a:r>
              <a:rPr lang="en-US" dirty="0" smtClean="0">
                <a:solidFill>
                  <a:prstClr val="black"/>
                </a:solidFill>
                <a:latin typeface="+mn-lt"/>
                <a:cs typeface="Arial" panose="020B0604020202020204" pitchFamily="34" charset="0"/>
              </a:rPr>
              <a:t/>
            </a:r>
            <a:br>
              <a:rPr lang="en-US" dirty="0" smtClean="0">
                <a:solidFill>
                  <a:prstClr val="black"/>
                </a:solidFill>
                <a:latin typeface="+mn-lt"/>
                <a:cs typeface="Arial" panose="020B0604020202020204" pitchFamily="34" charset="0"/>
              </a:rPr>
            </a:br>
            <a:r>
              <a:rPr lang="en-US" sz="1100" dirty="0" smtClean="0">
                <a:solidFill>
                  <a:prstClr val="black"/>
                </a:solidFill>
                <a:latin typeface="+mn-lt"/>
                <a:cs typeface="Arial" panose="020B0604020202020204" pitchFamily="34" charset="0"/>
              </a:rPr>
              <a:t> </a:t>
            </a:r>
          </a:p>
          <a:p>
            <a:pPr marL="285750" indent="-285750" defTabSz="1015980">
              <a:buFont typeface="Arial" panose="020B0604020202020204" pitchFamily="34" charset="0"/>
              <a:buChar char="•"/>
            </a:pPr>
            <a:r>
              <a:rPr lang="en-US" sz="1600" dirty="0" smtClean="0">
                <a:solidFill>
                  <a:prstClr val="black"/>
                </a:solidFill>
                <a:latin typeface="+mn-lt"/>
                <a:cs typeface="Arial" panose="020B0604020202020204" pitchFamily="34" charset="0"/>
              </a:rPr>
              <a:t>If an applicant receives approval to operate </a:t>
            </a:r>
            <a:r>
              <a:rPr lang="en-US" sz="1600" dirty="0">
                <a:solidFill>
                  <a:prstClr val="black"/>
                </a:solidFill>
                <a:latin typeface="+mn-lt"/>
                <a:cs typeface="Arial" panose="020B0604020202020204" pitchFamily="34" charset="0"/>
              </a:rPr>
              <a:t>both an MIH Program and an MIH with </a:t>
            </a:r>
            <a:r>
              <a:rPr lang="en-US" sz="1600" dirty="0" smtClean="0">
                <a:solidFill>
                  <a:prstClr val="black"/>
                </a:solidFill>
                <a:latin typeface="+mn-lt"/>
                <a:cs typeface="Arial" panose="020B0604020202020204" pitchFamily="34" charset="0"/>
              </a:rPr>
              <a:t>EDA Program, they must submit the registration fee for each program type ($30,000 for MIH; $40,000 for MIH with EDA).</a:t>
            </a:r>
            <a:r>
              <a:rPr lang="en-US" dirty="0" smtClean="0">
                <a:solidFill>
                  <a:prstClr val="black"/>
                </a:solidFill>
                <a:latin typeface="+mn-lt"/>
                <a:cs typeface="Arial" panose="020B0604020202020204" pitchFamily="34" charset="0"/>
              </a:rPr>
              <a:t/>
            </a:r>
            <a:br>
              <a:rPr lang="en-US" dirty="0" smtClean="0">
                <a:solidFill>
                  <a:prstClr val="black"/>
                </a:solidFill>
                <a:latin typeface="+mn-lt"/>
                <a:cs typeface="Arial" panose="020B0604020202020204" pitchFamily="34" charset="0"/>
              </a:rPr>
            </a:br>
            <a:r>
              <a:rPr lang="en-US" sz="1100" dirty="0" smtClean="0">
                <a:solidFill>
                  <a:prstClr val="black"/>
                </a:solidFill>
                <a:latin typeface="+mn-lt"/>
                <a:cs typeface="Arial" panose="020B0604020202020204" pitchFamily="34" charset="0"/>
              </a:rPr>
              <a:t>  </a:t>
            </a:r>
          </a:p>
          <a:p>
            <a:pPr marL="285750" indent="-285750" defTabSz="1015980">
              <a:buFont typeface="Arial" panose="020B0604020202020204" pitchFamily="34" charset="0"/>
              <a:buChar char="•"/>
            </a:pPr>
            <a:r>
              <a:rPr lang="en-US" sz="1600" dirty="0" smtClean="0">
                <a:solidFill>
                  <a:prstClr val="black"/>
                </a:solidFill>
                <a:latin typeface="+mn-lt"/>
                <a:cs typeface="Arial" panose="020B0604020202020204" pitchFamily="34" charset="0"/>
              </a:rPr>
              <a:t>MIH and MIH with ED Avoidance Programs are approved on a </a:t>
            </a:r>
            <a:r>
              <a:rPr lang="en-US" sz="1600" b="1" dirty="0" smtClean="0">
                <a:solidFill>
                  <a:prstClr val="black"/>
                </a:solidFill>
                <a:latin typeface="+mn-lt"/>
                <a:cs typeface="Arial" panose="020B0604020202020204" pitchFamily="34" charset="0"/>
              </a:rPr>
              <a:t>two-year </a:t>
            </a:r>
            <a:r>
              <a:rPr lang="en-US" sz="1600" dirty="0" smtClean="0">
                <a:solidFill>
                  <a:prstClr val="black"/>
                </a:solidFill>
                <a:latin typeface="+mn-lt"/>
                <a:cs typeface="Arial" panose="020B0604020202020204" pitchFamily="34" charset="0"/>
              </a:rPr>
              <a:t>basis, and</a:t>
            </a:r>
            <a:br>
              <a:rPr lang="en-US" sz="1600" dirty="0" smtClean="0">
                <a:solidFill>
                  <a:prstClr val="black"/>
                </a:solidFill>
                <a:latin typeface="+mn-lt"/>
                <a:cs typeface="Arial" panose="020B0604020202020204" pitchFamily="34" charset="0"/>
              </a:rPr>
            </a:br>
            <a:r>
              <a:rPr lang="en-US" sz="1600" dirty="0" smtClean="0">
                <a:solidFill>
                  <a:prstClr val="black"/>
                </a:solidFill>
                <a:latin typeface="+mn-lt"/>
                <a:cs typeface="Arial" panose="020B0604020202020204" pitchFamily="34" charset="0"/>
              </a:rPr>
              <a:t>Programs may apply to renew their registration.</a:t>
            </a:r>
            <a:endParaRPr lang="en-US" dirty="0" smtClean="0">
              <a:solidFill>
                <a:prstClr val="black"/>
              </a:solidFill>
              <a:latin typeface="+mn-lt"/>
              <a:cs typeface="Arial" panose="020B0604020202020204" pitchFamily="34" charset="0"/>
            </a:endParaRPr>
          </a:p>
        </p:txBody>
      </p:sp>
      <p:sp>
        <p:nvSpPr>
          <p:cNvPr id="4" name="Slide Number Placeholder 3"/>
          <p:cNvSpPr>
            <a:spLocks noGrp="1"/>
          </p:cNvSpPr>
          <p:nvPr>
            <p:ph type="sldNum" sz="quarter" idx="10"/>
          </p:nvPr>
        </p:nvSpPr>
        <p:spPr/>
        <p:txBody>
          <a:bodyPr/>
          <a:lstStyle/>
          <a:p>
            <a:r>
              <a:rPr lang="nl-NL" sz="1200" dirty="0" smtClean="0"/>
              <a:t>Slide </a:t>
            </a:r>
            <a:fld id="{E1101FF6-6AA1-43AF-BC0C-EA247D76D5A9}" type="slidenum">
              <a:rPr lang="nl-NL" sz="1200" smtClean="0"/>
              <a:pPr/>
              <a:t>18</a:t>
            </a:fld>
            <a:endParaRPr lang="nl-NL" sz="1200" dirty="0"/>
          </a:p>
        </p:txBody>
      </p:sp>
    </p:spTree>
    <p:extLst>
      <p:ext uri="{BB962C8B-B14F-4D97-AF65-F5344CB8AC3E}">
        <p14:creationId xmlns:p14="http://schemas.microsoft.com/office/powerpoint/2010/main" val="5820211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Community EMS Application</a:t>
            </a:r>
            <a:endParaRPr lang="en-US" sz="2800" dirty="0"/>
          </a:p>
        </p:txBody>
      </p:sp>
      <p:sp>
        <p:nvSpPr>
          <p:cNvPr id="5" name="Slide Number Placeholder 4"/>
          <p:cNvSpPr>
            <a:spLocks noGrp="1"/>
          </p:cNvSpPr>
          <p:nvPr>
            <p:ph type="sldNum" sz="quarter" idx="10"/>
          </p:nvPr>
        </p:nvSpPr>
        <p:spPr/>
        <p:txBody>
          <a:bodyPr/>
          <a:lstStyle/>
          <a:p>
            <a:r>
              <a:rPr lang="nl-NL" sz="1200" dirty="0" smtClean="0"/>
              <a:t>Slide </a:t>
            </a:r>
            <a:fld id="{E1101FF6-6AA1-43AF-BC0C-EA247D76D5A9}" type="slidenum">
              <a:rPr lang="nl-NL" sz="1200" smtClean="0"/>
              <a:pPr/>
              <a:t>19</a:t>
            </a:fld>
            <a:endParaRPr lang="nl-NL" sz="1200" dirty="0"/>
          </a:p>
        </p:txBody>
      </p:sp>
      <p:pic>
        <p:nvPicPr>
          <p:cNvPr id="7" name="Picture 6"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155" y="1228725"/>
            <a:ext cx="4332926" cy="5492750"/>
          </a:xfrm>
          <a:prstGeom prst="rect">
            <a:avLst/>
          </a:prstGeom>
        </p:spPr>
      </p:pic>
      <p:sp>
        <p:nvSpPr>
          <p:cNvPr id="9" name="Content Placeholder 4"/>
          <p:cNvSpPr>
            <a:spLocks noGrp="1"/>
          </p:cNvSpPr>
          <p:nvPr>
            <p:ph idx="1"/>
          </p:nvPr>
        </p:nvSpPr>
        <p:spPr>
          <a:xfrm>
            <a:off x="4615906" y="1356359"/>
            <a:ext cx="4309019" cy="1586866"/>
          </a:xfrm>
          <a:ln w="28575">
            <a:solidFill>
              <a:schemeClr val="accent1"/>
            </a:solidFill>
          </a:ln>
        </p:spPr>
        <p:txBody>
          <a:bodyPr>
            <a:normAutofit/>
          </a:bodyPr>
          <a:lstStyle/>
          <a:p>
            <a:pPr marL="0" indent="0">
              <a:buNone/>
            </a:pPr>
            <a:r>
              <a:rPr lang="en-US" b="1" dirty="0" smtClean="0"/>
              <a:t>Attestation signatures needed:</a:t>
            </a:r>
          </a:p>
          <a:p>
            <a:r>
              <a:rPr lang="en-US" dirty="0" smtClean="0"/>
              <a:t>Local Jurisdiction</a:t>
            </a:r>
          </a:p>
          <a:p>
            <a:r>
              <a:rPr lang="en-US" dirty="0" smtClean="0"/>
              <a:t>Local Public Health Authority</a:t>
            </a:r>
          </a:p>
          <a:p>
            <a:r>
              <a:rPr lang="en-US" dirty="0" smtClean="0"/>
              <a:t>Affiliate </a:t>
            </a:r>
            <a:r>
              <a:rPr lang="en-US" dirty="0" smtClean="0"/>
              <a:t>Hospital Medical Director</a:t>
            </a:r>
            <a:endParaRPr lang="en-US" sz="1800" dirty="0" smtClean="0">
              <a:latin typeface="+mn-lt"/>
            </a:endParaRPr>
          </a:p>
        </p:txBody>
      </p:sp>
      <p:cxnSp>
        <p:nvCxnSpPr>
          <p:cNvPr id="11" name="Straight Arrow Connector 10"/>
          <p:cNvCxnSpPr>
            <a:stCxn id="9" idx="1"/>
          </p:cNvCxnSpPr>
          <p:nvPr/>
        </p:nvCxnSpPr>
        <p:spPr bwMode="auto">
          <a:xfrm flipH="1" flipV="1">
            <a:off x="4257675" y="1800225"/>
            <a:ext cx="358231" cy="349567"/>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Content Placeholder 4"/>
          <p:cNvSpPr txBox="1">
            <a:spLocks/>
          </p:cNvSpPr>
          <p:nvPr/>
        </p:nvSpPr>
        <p:spPr bwMode="auto">
          <a:xfrm>
            <a:off x="4615906" y="3861434"/>
            <a:ext cx="4309019" cy="1586866"/>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lnSpcReduction="1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kern="0" dirty="0" smtClean="0"/>
              <a:t>If cannot obtain local jurisdiction signature on the application, may attach a letter of support from the authorized signatory of the local jurisdiction</a:t>
            </a:r>
            <a:endParaRPr lang="en-US" sz="1800" kern="0" dirty="0" smtClean="0"/>
          </a:p>
        </p:txBody>
      </p:sp>
      <p:cxnSp>
        <p:nvCxnSpPr>
          <p:cNvPr id="13" name="Straight Arrow Connector 12"/>
          <p:cNvCxnSpPr>
            <a:stCxn id="12" idx="1"/>
          </p:cNvCxnSpPr>
          <p:nvPr/>
        </p:nvCxnSpPr>
        <p:spPr bwMode="auto">
          <a:xfrm flipH="1" flipV="1">
            <a:off x="2514600" y="3333751"/>
            <a:ext cx="2101306" cy="1321116"/>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3852746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Background </a:t>
            </a:r>
          </a:p>
        </p:txBody>
      </p:sp>
      <p:sp>
        <p:nvSpPr>
          <p:cNvPr id="3" name="Content Placeholder 2"/>
          <p:cNvSpPr>
            <a:spLocks noGrp="1"/>
          </p:cNvSpPr>
          <p:nvPr>
            <p:ph idx="1"/>
          </p:nvPr>
        </p:nvSpPr>
        <p:spPr>
          <a:xfrm>
            <a:off x="457200" y="1326416"/>
            <a:ext cx="8229600" cy="4918809"/>
          </a:xfrm>
        </p:spPr>
        <p:txBody>
          <a:bodyPr/>
          <a:lstStyle/>
          <a:p>
            <a:pPr>
              <a:buFont typeface="Arial" panose="020B0604020202020204" pitchFamily="34" charset="0"/>
              <a:buChar char="•"/>
            </a:pPr>
            <a:r>
              <a:rPr lang="en-US" sz="2400" dirty="0">
                <a:solidFill>
                  <a:srgbClr val="000000"/>
                </a:solidFill>
              </a:rPr>
              <a:t>Chapter 111O of the General Laws of Massachusetts </a:t>
            </a:r>
            <a:r>
              <a:rPr lang="en-US" sz="2400" dirty="0" smtClean="0">
                <a:solidFill>
                  <a:srgbClr val="000000"/>
                </a:solidFill>
              </a:rPr>
              <a:t>sets forth </a:t>
            </a:r>
            <a:r>
              <a:rPr lang="en-US" sz="2400" dirty="0">
                <a:solidFill>
                  <a:srgbClr val="000000"/>
                </a:solidFill>
              </a:rPr>
              <a:t>standards for the approval and oversight of </a:t>
            </a:r>
            <a:r>
              <a:rPr lang="en-US" sz="2400" dirty="0"/>
              <a:t>Community EMS Programs and Mobile Integrated Health Programs, including those with ED Avoidance </a:t>
            </a:r>
            <a:r>
              <a:rPr lang="en-US" sz="2400" dirty="0" smtClean="0"/>
              <a:t>Components and </a:t>
            </a:r>
            <a:r>
              <a:rPr lang="en-US" sz="2400" dirty="0" smtClean="0">
                <a:solidFill>
                  <a:srgbClr val="000000"/>
                </a:solidFill>
              </a:rPr>
              <a:t>ensures </a:t>
            </a:r>
            <a:r>
              <a:rPr lang="en-US" sz="2400" dirty="0">
                <a:solidFill>
                  <a:srgbClr val="000000"/>
                </a:solidFill>
              </a:rPr>
              <a:t>a high quality of care, and strong consumer protection in alternate health care settings.</a:t>
            </a:r>
            <a:br>
              <a:rPr lang="en-US" sz="2400" dirty="0">
                <a:solidFill>
                  <a:srgbClr val="000000"/>
                </a:solidFill>
              </a:rPr>
            </a:br>
            <a:endParaRPr lang="en-US" sz="2400" dirty="0">
              <a:solidFill>
                <a:srgbClr val="000000"/>
              </a:solidFill>
            </a:endParaRPr>
          </a:p>
          <a:p>
            <a:pPr>
              <a:buFont typeface="Arial" panose="020B0604020202020204" pitchFamily="34" charset="0"/>
              <a:buChar char="•"/>
            </a:pPr>
            <a:r>
              <a:rPr lang="en-US" sz="2400" dirty="0">
                <a:solidFill>
                  <a:srgbClr val="000000"/>
                </a:solidFill>
              </a:rPr>
              <a:t>The </a:t>
            </a:r>
            <a:r>
              <a:rPr lang="en-US" sz="2400" dirty="0" smtClean="0">
                <a:solidFill>
                  <a:srgbClr val="000000"/>
                </a:solidFill>
              </a:rPr>
              <a:t>Public Health Council approved </a:t>
            </a:r>
            <a:r>
              <a:rPr lang="en-US" sz="2400" dirty="0">
                <a:solidFill>
                  <a:srgbClr val="000000"/>
                </a:solidFill>
              </a:rPr>
              <a:t>MIH Program regulations, 105 CMR 173.000, </a:t>
            </a:r>
            <a:r>
              <a:rPr lang="en-US" sz="2400" i="1" dirty="0"/>
              <a:t>Mobile Integrated Health Care and Community EMS Programs</a:t>
            </a:r>
            <a:r>
              <a:rPr lang="en-US" sz="2400" dirty="0"/>
              <a:t>, </a:t>
            </a:r>
            <a:r>
              <a:rPr lang="en-US" sz="2400" dirty="0" smtClean="0"/>
              <a:t>on August 8, 2018.</a:t>
            </a:r>
            <a:endParaRPr lang="en-US" sz="1400" i="1" dirty="0"/>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2</a:t>
            </a:fld>
            <a:endParaRPr lang="en-US" altLang="en-US" sz="1200" dirty="0"/>
          </a:p>
        </p:txBody>
      </p:sp>
    </p:spTree>
    <p:extLst>
      <p:ext uri="{BB962C8B-B14F-4D97-AF65-F5344CB8AC3E}">
        <p14:creationId xmlns:p14="http://schemas.microsoft.com/office/powerpoint/2010/main" val="21111609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Community EMS</a:t>
            </a:r>
            <a:br>
              <a:rPr lang="en-US" sz="2800" dirty="0" smtClean="0"/>
            </a:br>
            <a:r>
              <a:rPr lang="en-US" sz="2800" dirty="0" smtClean="0"/>
              <a:t>Application, cont’d</a:t>
            </a:r>
            <a:endParaRPr lang="en-US" sz="2800" dirty="0"/>
          </a:p>
        </p:txBody>
      </p:sp>
      <p:sp>
        <p:nvSpPr>
          <p:cNvPr id="5" name="Slide Number Placeholder 4"/>
          <p:cNvSpPr>
            <a:spLocks noGrp="1"/>
          </p:cNvSpPr>
          <p:nvPr>
            <p:ph type="sldNum" sz="quarter" idx="10"/>
          </p:nvPr>
        </p:nvSpPr>
        <p:spPr/>
        <p:txBody>
          <a:bodyPr/>
          <a:lstStyle/>
          <a:p>
            <a:r>
              <a:rPr lang="nl-NL" sz="1200" dirty="0" smtClean="0"/>
              <a:t>Slide </a:t>
            </a:r>
            <a:fld id="{E1101FF6-6AA1-43AF-BC0C-EA247D76D5A9}" type="slidenum">
              <a:rPr lang="nl-NL" sz="1200" smtClean="0"/>
              <a:pPr/>
              <a:t>20</a:t>
            </a:fld>
            <a:endParaRPr lang="nl-NL" sz="1200" dirty="0"/>
          </a:p>
        </p:txBody>
      </p:sp>
      <p:pic>
        <p:nvPicPr>
          <p:cNvPr id="6" name="Content Placeholder 5" descr="Screen Clipping"/>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9530" y="1288390"/>
            <a:ext cx="3267969" cy="3997986"/>
          </a:xfrm>
          <a:ln>
            <a:solidFill>
              <a:srgbClr val="0B5395"/>
            </a:solidFill>
          </a:ln>
        </p:spPr>
      </p:pic>
      <p:pic>
        <p:nvPicPr>
          <p:cNvPr id="3" name="Picture 2" descr="Screen Clipping"/>
          <p:cNvPicPr>
            <a:picLocks noChangeAspect="1"/>
          </p:cNvPicPr>
          <p:nvPr/>
        </p:nvPicPr>
        <p:blipFill rotWithShape="1">
          <a:blip r:embed="rId3">
            <a:extLst>
              <a:ext uri="{28A0092B-C50C-407E-A947-70E740481C1C}">
                <a14:useLocalDpi xmlns:a14="http://schemas.microsoft.com/office/drawing/2010/main" val="0"/>
              </a:ext>
            </a:extLst>
          </a:blip>
          <a:srcRect b="33273"/>
          <a:stretch/>
        </p:blipFill>
        <p:spPr>
          <a:xfrm>
            <a:off x="3437499" y="4124326"/>
            <a:ext cx="2972000" cy="2324100"/>
          </a:xfrm>
          <a:prstGeom prst="rect">
            <a:avLst/>
          </a:prstGeom>
          <a:ln>
            <a:solidFill>
              <a:srgbClr val="0B5395"/>
            </a:solidFill>
          </a:ln>
        </p:spPr>
      </p:pic>
      <p:sp>
        <p:nvSpPr>
          <p:cNvPr id="8" name="Content Placeholder 4"/>
          <p:cNvSpPr txBox="1">
            <a:spLocks/>
          </p:cNvSpPr>
          <p:nvPr/>
        </p:nvSpPr>
        <p:spPr bwMode="auto">
          <a:xfrm>
            <a:off x="4398690" y="1239857"/>
            <a:ext cx="4309019" cy="382669"/>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800" kern="0" dirty="0" smtClean="0"/>
              <a:t>Description of program &amp; proposed services</a:t>
            </a:r>
            <a:endParaRPr lang="en-US" sz="1600" kern="0" dirty="0" smtClean="0"/>
          </a:p>
        </p:txBody>
      </p:sp>
      <p:cxnSp>
        <p:nvCxnSpPr>
          <p:cNvPr id="9" name="Straight Arrow Connector 8"/>
          <p:cNvCxnSpPr>
            <a:stCxn id="8" idx="1"/>
          </p:cNvCxnSpPr>
          <p:nvPr/>
        </p:nvCxnSpPr>
        <p:spPr bwMode="auto">
          <a:xfrm flipH="1">
            <a:off x="3209925" y="1431192"/>
            <a:ext cx="1188765" cy="340458"/>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Content Placeholder 4"/>
          <p:cNvSpPr txBox="1">
            <a:spLocks/>
          </p:cNvSpPr>
          <p:nvPr/>
        </p:nvSpPr>
        <p:spPr bwMode="auto">
          <a:xfrm>
            <a:off x="4159739" y="1937592"/>
            <a:ext cx="4774711" cy="757983"/>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fontScale="92500" lnSpcReduction="2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800" kern="0" dirty="0" smtClean="0"/>
              <a:t>Services selected from Defined List of Community EMS Program Services that CEMS is applying to administer</a:t>
            </a:r>
            <a:endParaRPr lang="en-US" sz="1600" kern="0" dirty="0" smtClean="0"/>
          </a:p>
        </p:txBody>
      </p:sp>
      <p:cxnSp>
        <p:nvCxnSpPr>
          <p:cNvPr id="12" name="Straight Arrow Connector 11"/>
          <p:cNvCxnSpPr/>
          <p:nvPr/>
        </p:nvCxnSpPr>
        <p:spPr bwMode="auto">
          <a:xfrm flipH="1">
            <a:off x="3209925" y="2278917"/>
            <a:ext cx="949815" cy="492858"/>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Content Placeholder 4"/>
          <p:cNvSpPr txBox="1">
            <a:spLocks/>
          </p:cNvSpPr>
          <p:nvPr/>
        </p:nvSpPr>
        <p:spPr bwMode="auto">
          <a:xfrm>
            <a:off x="6813795" y="3198812"/>
            <a:ext cx="1434856" cy="419100"/>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800" kern="0" dirty="0" smtClean="0"/>
              <a:t>Attestations</a:t>
            </a:r>
          </a:p>
        </p:txBody>
      </p:sp>
      <p:cxnSp>
        <p:nvCxnSpPr>
          <p:cNvPr id="15" name="Straight Arrow Connector 14"/>
          <p:cNvCxnSpPr>
            <a:stCxn id="14" idx="1"/>
          </p:cNvCxnSpPr>
          <p:nvPr/>
        </p:nvCxnSpPr>
        <p:spPr bwMode="auto">
          <a:xfrm flipH="1">
            <a:off x="6086475" y="3408362"/>
            <a:ext cx="727320" cy="792163"/>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Arrow Connector 16"/>
          <p:cNvCxnSpPr>
            <a:stCxn id="14" idx="1"/>
          </p:cNvCxnSpPr>
          <p:nvPr/>
        </p:nvCxnSpPr>
        <p:spPr bwMode="auto">
          <a:xfrm flipH="1">
            <a:off x="2800350" y="3408362"/>
            <a:ext cx="4013445" cy="986631"/>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0668518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Application</a:t>
            </a:r>
            <a:endParaRPr lang="en-US" sz="2800" dirty="0"/>
          </a:p>
        </p:txBody>
      </p:sp>
      <p:sp>
        <p:nvSpPr>
          <p:cNvPr id="4" name="Slide Number Placeholder 3"/>
          <p:cNvSpPr>
            <a:spLocks noGrp="1"/>
          </p:cNvSpPr>
          <p:nvPr>
            <p:ph type="sldNum" sz="quarter" idx="10"/>
          </p:nvPr>
        </p:nvSpPr>
        <p:spPr/>
        <p:txBody>
          <a:bodyPr/>
          <a:lstStyle/>
          <a:p>
            <a:r>
              <a:rPr lang="nl-NL" sz="1200" dirty="0" smtClean="0"/>
              <a:t>Slide 21</a:t>
            </a:r>
            <a:endParaRPr lang="nl-NL" sz="1200" dirty="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481" y="1333499"/>
            <a:ext cx="3574130" cy="4005701"/>
          </a:xfrm>
          <a:prstGeom prst="rect">
            <a:avLst/>
          </a:prstGeom>
        </p:spPr>
      </p:pic>
      <p:pic>
        <p:nvPicPr>
          <p:cNvPr id="7" name="Picture 6" descr="Screen Clipping"/>
          <p:cNvPicPr>
            <a:picLocks noChangeAspect="1"/>
          </p:cNvPicPr>
          <p:nvPr/>
        </p:nvPicPr>
        <p:blipFill rotWithShape="1">
          <a:blip r:embed="rId3">
            <a:extLst>
              <a:ext uri="{28A0092B-C50C-407E-A947-70E740481C1C}">
                <a14:useLocalDpi xmlns:a14="http://schemas.microsoft.com/office/drawing/2010/main" val="0"/>
              </a:ext>
            </a:extLst>
          </a:blip>
          <a:srcRect b="38558"/>
          <a:stretch/>
        </p:blipFill>
        <p:spPr>
          <a:xfrm>
            <a:off x="3285839" y="4129071"/>
            <a:ext cx="2997716" cy="2420256"/>
          </a:xfrm>
          <a:prstGeom prst="rect">
            <a:avLst/>
          </a:prstGeom>
          <a:ln>
            <a:solidFill>
              <a:srgbClr val="0B5395"/>
            </a:solidFill>
          </a:ln>
        </p:spPr>
      </p:pic>
      <p:sp>
        <p:nvSpPr>
          <p:cNvPr id="9" name="Content Placeholder 4"/>
          <p:cNvSpPr>
            <a:spLocks noGrp="1"/>
          </p:cNvSpPr>
          <p:nvPr>
            <p:ph idx="1"/>
          </p:nvPr>
        </p:nvSpPr>
        <p:spPr>
          <a:xfrm>
            <a:off x="4311106" y="1451609"/>
            <a:ext cx="4309019" cy="1196341"/>
          </a:xfrm>
          <a:ln w="28575">
            <a:solidFill>
              <a:schemeClr val="accent1"/>
            </a:solidFill>
          </a:ln>
        </p:spPr>
        <p:txBody>
          <a:bodyPr>
            <a:normAutofit/>
          </a:bodyPr>
          <a:lstStyle/>
          <a:p>
            <a:pPr marL="0" indent="0">
              <a:buNone/>
            </a:pPr>
            <a:r>
              <a:rPr lang="en-US" b="1" dirty="0" smtClean="0"/>
              <a:t>Attestation signatures needed:</a:t>
            </a:r>
          </a:p>
          <a:p>
            <a:r>
              <a:rPr lang="en-US" dirty="0" smtClean="0"/>
              <a:t>Applicant authorized signatory</a:t>
            </a:r>
          </a:p>
          <a:p>
            <a:r>
              <a:rPr lang="en-US" dirty="0" smtClean="0"/>
              <a:t>Program Medical Director</a:t>
            </a:r>
            <a:endParaRPr lang="en-US" sz="1800" dirty="0" smtClean="0">
              <a:latin typeface="+mn-lt"/>
            </a:endParaRPr>
          </a:p>
        </p:txBody>
      </p:sp>
      <p:cxnSp>
        <p:nvCxnSpPr>
          <p:cNvPr id="10" name="Straight Arrow Connector 9"/>
          <p:cNvCxnSpPr/>
          <p:nvPr/>
        </p:nvCxnSpPr>
        <p:spPr bwMode="auto">
          <a:xfrm flipH="1">
            <a:off x="3581400" y="2032488"/>
            <a:ext cx="729707" cy="0"/>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Content Placeholder 4"/>
          <p:cNvSpPr txBox="1">
            <a:spLocks/>
          </p:cNvSpPr>
          <p:nvPr/>
        </p:nvSpPr>
        <p:spPr bwMode="auto">
          <a:xfrm>
            <a:off x="4377782" y="2800350"/>
            <a:ext cx="4242344" cy="1181100"/>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US" kern="0" dirty="0" smtClean="0"/>
              <a:t>Executive summary of proposed program, including purpose and goals, organizational partners, and services.</a:t>
            </a:r>
            <a:endParaRPr lang="en-US" sz="1800" kern="0" dirty="0" smtClean="0"/>
          </a:p>
        </p:txBody>
      </p:sp>
      <p:cxnSp>
        <p:nvCxnSpPr>
          <p:cNvPr id="13" name="Straight Arrow Connector 12"/>
          <p:cNvCxnSpPr>
            <a:stCxn id="12" idx="2"/>
          </p:cNvCxnSpPr>
          <p:nvPr/>
        </p:nvCxnSpPr>
        <p:spPr bwMode="auto">
          <a:xfrm flipH="1">
            <a:off x="5676902" y="3981450"/>
            <a:ext cx="822052" cy="381000"/>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Content Placeholder 4"/>
          <p:cNvSpPr txBox="1">
            <a:spLocks/>
          </p:cNvSpPr>
          <p:nvPr/>
        </p:nvSpPr>
        <p:spPr bwMode="auto">
          <a:xfrm>
            <a:off x="6632303" y="5067300"/>
            <a:ext cx="2121173" cy="723900"/>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US" kern="0" dirty="0" smtClean="0"/>
              <a:t>Gaps in Service Delivery Narrative</a:t>
            </a:r>
            <a:endParaRPr lang="en-US" sz="1800" kern="0" dirty="0" smtClean="0"/>
          </a:p>
        </p:txBody>
      </p:sp>
      <p:cxnSp>
        <p:nvCxnSpPr>
          <p:cNvPr id="19" name="Straight Arrow Connector 18"/>
          <p:cNvCxnSpPr/>
          <p:nvPr/>
        </p:nvCxnSpPr>
        <p:spPr bwMode="auto">
          <a:xfrm flipH="1" flipV="1">
            <a:off x="6221277" y="5219700"/>
            <a:ext cx="411026" cy="209550"/>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613067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Application, cont’d</a:t>
            </a:r>
            <a:endParaRPr lang="en-US" sz="2800" dirty="0"/>
          </a:p>
        </p:txBody>
      </p:sp>
      <p:sp>
        <p:nvSpPr>
          <p:cNvPr id="4" name="Slide Number Placeholder 3"/>
          <p:cNvSpPr>
            <a:spLocks noGrp="1"/>
          </p:cNvSpPr>
          <p:nvPr>
            <p:ph type="sldNum" sz="quarter" idx="10"/>
          </p:nvPr>
        </p:nvSpPr>
        <p:spPr/>
        <p:txBody>
          <a:bodyPr/>
          <a:lstStyle/>
          <a:p>
            <a:r>
              <a:rPr lang="nl-NL" sz="1200" dirty="0" smtClean="0"/>
              <a:t>Slide 22</a:t>
            </a:r>
            <a:endParaRPr lang="nl-NL" sz="1200" dirty="0"/>
          </a:p>
        </p:txBody>
      </p:sp>
      <p:pic>
        <p:nvPicPr>
          <p:cNvPr id="7" name="Picture 6" descr="Screen Clipping"/>
          <p:cNvPicPr>
            <a:picLocks noChangeAspect="1"/>
          </p:cNvPicPr>
          <p:nvPr/>
        </p:nvPicPr>
        <p:blipFill rotWithShape="1">
          <a:blip r:embed="rId2">
            <a:extLst>
              <a:ext uri="{28A0092B-C50C-407E-A947-70E740481C1C}">
                <a14:useLocalDpi xmlns:a14="http://schemas.microsoft.com/office/drawing/2010/main" val="0"/>
              </a:ext>
            </a:extLst>
          </a:blip>
          <a:srcRect t="60585"/>
          <a:stretch/>
        </p:blipFill>
        <p:spPr>
          <a:xfrm>
            <a:off x="107677" y="1552574"/>
            <a:ext cx="4689681" cy="2428875"/>
          </a:xfrm>
          <a:prstGeom prst="rect">
            <a:avLst/>
          </a:prstGeom>
        </p:spPr>
      </p:pic>
      <p:pic>
        <p:nvPicPr>
          <p:cNvPr id="8" name="Picture 7" descr="Screen Clipping"/>
          <p:cNvPicPr>
            <a:picLocks noChangeAspect="1"/>
          </p:cNvPicPr>
          <p:nvPr/>
        </p:nvPicPr>
        <p:blipFill rotWithShape="1">
          <a:blip r:embed="rId3">
            <a:extLst>
              <a:ext uri="{28A0092B-C50C-407E-A947-70E740481C1C}">
                <a14:useLocalDpi xmlns:a14="http://schemas.microsoft.com/office/drawing/2010/main" val="0"/>
              </a:ext>
            </a:extLst>
          </a:blip>
          <a:srcRect t="5646"/>
          <a:stretch/>
        </p:blipFill>
        <p:spPr>
          <a:xfrm>
            <a:off x="431529" y="3867148"/>
            <a:ext cx="4384880" cy="1910807"/>
          </a:xfrm>
          <a:prstGeom prst="rect">
            <a:avLst/>
          </a:prstGeom>
        </p:spPr>
      </p:pic>
      <p:sp>
        <p:nvSpPr>
          <p:cNvPr id="9" name="Content Placeholder 4"/>
          <p:cNvSpPr>
            <a:spLocks noGrp="1"/>
          </p:cNvSpPr>
          <p:nvPr>
            <p:ph idx="1"/>
          </p:nvPr>
        </p:nvSpPr>
        <p:spPr>
          <a:xfrm>
            <a:off x="4996907" y="1603053"/>
            <a:ext cx="3689894" cy="4642172"/>
          </a:xfrm>
          <a:ln w="28575">
            <a:solidFill>
              <a:schemeClr val="accent1"/>
            </a:solidFill>
          </a:ln>
        </p:spPr>
        <p:txBody>
          <a:bodyPr>
            <a:normAutofit fontScale="85000" lnSpcReduction="20000"/>
          </a:bodyPr>
          <a:lstStyle/>
          <a:p>
            <a:pPr marL="0" indent="0">
              <a:buNone/>
            </a:pPr>
            <a:r>
              <a:rPr lang="en-US" b="1" dirty="0" smtClean="0"/>
              <a:t>Gaps in Service Delivery, cont’d</a:t>
            </a:r>
          </a:p>
          <a:p>
            <a:pPr marL="0" indent="0">
              <a:buNone/>
            </a:pPr>
            <a:r>
              <a:rPr lang="en-US" dirty="0" smtClean="0"/>
              <a:t>Identify how proposed services will address the improvements outlined in regulation:</a:t>
            </a:r>
          </a:p>
          <a:p>
            <a:r>
              <a:rPr lang="en-US" dirty="0" smtClean="0"/>
              <a:t>Decrease in avoidable ED visits or hospital readmissions</a:t>
            </a:r>
          </a:p>
          <a:p>
            <a:r>
              <a:rPr lang="en-US" dirty="0" smtClean="0"/>
              <a:t>Decrease in total medical expenditure</a:t>
            </a:r>
          </a:p>
          <a:p>
            <a:r>
              <a:rPr lang="en-US" dirty="0" smtClean="0"/>
              <a:t>Decrease in cost to patient</a:t>
            </a:r>
          </a:p>
          <a:p>
            <a:r>
              <a:rPr lang="en-US" dirty="0" smtClean="0"/>
              <a:t>Decrease in time to appropriate patient care in an appropriate healthcare setting</a:t>
            </a:r>
          </a:p>
          <a:p>
            <a:r>
              <a:rPr lang="en-US" dirty="0" smtClean="0"/>
              <a:t>Increase in access to medical or follow-up care under direction of patient’s PCP</a:t>
            </a:r>
          </a:p>
          <a:p>
            <a:r>
              <a:rPr lang="en-US" dirty="0" smtClean="0"/>
              <a:t>Improvement in clinical care coordination, including patient’s adherence to medication &amp; other therapies previously prescribed by the patient’s PCP.</a:t>
            </a:r>
          </a:p>
        </p:txBody>
      </p:sp>
      <p:cxnSp>
        <p:nvCxnSpPr>
          <p:cNvPr id="10" name="Straight Arrow Connector 9"/>
          <p:cNvCxnSpPr>
            <a:stCxn id="9" idx="1"/>
          </p:cNvCxnSpPr>
          <p:nvPr/>
        </p:nvCxnSpPr>
        <p:spPr bwMode="auto">
          <a:xfrm flipH="1" flipV="1">
            <a:off x="4505325" y="3867148"/>
            <a:ext cx="491582" cy="56991"/>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006765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Application, cont’d</a:t>
            </a:r>
            <a:endParaRPr lang="en-US" sz="2800" dirty="0"/>
          </a:p>
        </p:txBody>
      </p:sp>
      <p:sp>
        <p:nvSpPr>
          <p:cNvPr id="4" name="Slide Number Placeholder 3"/>
          <p:cNvSpPr>
            <a:spLocks noGrp="1"/>
          </p:cNvSpPr>
          <p:nvPr>
            <p:ph type="sldNum" sz="quarter" idx="10"/>
          </p:nvPr>
        </p:nvSpPr>
        <p:spPr/>
        <p:txBody>
          <a:bodyPr/>
          <a:lstStyle/>
          <a:p>
            <a:r>
              <a:rPr lang="nl-NL" sz="1200" dirty="0" smtClean="0"/>
              <a:t>Slide 23</a:t>
            </a:r>
            <a:endParaRPr lang="nl-NL" sz="1200" dirty="0"/>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426" y="1266823"/>
            <a:ext cx="3691399" cy="3387239"/>
          </a:xfrm>
          <a:prstGeom prst="rect">
            <a:avLst/>
          </a:prstGeom>
        </p:spPr>
      </p:pic>
      <p:pic>
        <p:nvPicPr>
          <p:cNvPr id="5" name="Picture 4" descr="Screen Clipping"/>
          <p:cNvPicPr>
            <a:picLocks noChangeAspect="1"/>
          </p:cNvPicPr>
          <p:nvPr/>
        </p:nvPicPr>
        <p:blipFill rotWithShape="1">
          <a:blip r:embed="rId3">
            <a:extLst>
              <a:ext uri="{28A0092B-C50C-407E-A947-70E740481C1C}">
                <a14:useLocalDpi xmlns:a14="http://schemas.microsoft.com/office/drawing/2010/main" val="0"/>
              </a:ext>
            </a:extLst>
          </a:blip>
          <a:srcRect t="3380"/>
          <a:stretch/>
        </p:blipFill>
        <p:spPr>
          <a:xfrm>
            <a:off x="118600" y="4533899"/>
            <a:ext cx="3910474" cy="2150417"/>
          </a:xfrm>
          <a:prstGeom prst="rect">
            <a:avLst/>
          </a:prstGeom>
        </p:spPr>
      </p:pic>
      <p:sp>
        <p:nvSpPr>
          <p:cNvPr id="9" name="Content Placeholder 4"/>
          <p:cNvSpPr>
            <a:spLocks noGrp="1"/>
          </p:cNvSpPr>
          <p:nvPr>
            <p:ph idx="1"/>
          </p:nvPr>
        </p:nvSpPr>
        <p:spPr>
          <a:xfrm>
            <a:off x="4996907" y="1603053"/>
            <a:ext cx="3689894" cy="3349947"/>
          </a:xfrm>
          <a:ln w="28575">
            <a:solidFill>
              <a:schemeClr val="accent1"/>
            </a:solidFill>
          </a:ln>
        </p:spPr>
        <p:txBody>
          <a:bodyPr>
            <a:normAutofit/>
          </a:bodyPr>
          <a:lstStyle/>
          <a:p>
            <a:r>
              <a:rPr lang="en-US" dirty="0" smtClean="0"/>
              <a:t>Description about coordination of care and interaction with applicable EMS systems</a:t>
            </a:r>
            <a:br>
              <a:rPr lang="en-US" dirty="0" smtClean="0"/>
            </a:br>
            <a:endParaRPr lang="en-US" dirty="0" smtClean="0"/>
          </a:p>
          <a:p>
            <a:r>
              <a:rPr lang="en-US" dirty="0" smtClean="0"/>
              <a:t>Description of organizational readiness</a:t>
            </a:r>
            <a:br>
              <a:rPr lang="en-US" dirty="0" smtClean="0"/>
            </a:br>
            <a:endParaRPr lang="en-US" dirty="0" smtClean="0"/>
          </a:p>
          <a:p>
            <a:r>
              <a:rPr lang="en-US" dirty="0" smtClean="0"/>
              <a:t>MIH Program Compliance and Capacity Form</a:t>
            </a:r>
          </a:p>
        </p:txBody>
      </p:sp>
      <p:cxnSp>
        <p:nvCxnSpPr>
          <p:cNvPr id="10" name="Straight Arrow Connector 9"/>
          <p:cNvCxnSpPr>
            <a:stCxn id="9" idx="1"/>
          </p:cNvCxnSpPr>
          <p:nvPr/>
        </p:nvCxnSpPr>
        <p:spPr bwMode="auto">
          <a:xfrm flipH="1" flipV="1">
            <a:off x="3933825" y="2705100"/>
            <a:ext cx="1063082" cy="572927"/>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Arrow Connector 12"/>
          <p:cNvCxnSpPr/>
          <p:nvPr/>
        </p:nvCxnSpPr>
        <p:spPr bwMode="auto">
          <a:xfrm flipH="1">
            <a:off x="3657600" y="3278027"/>
            <a:ext cx="1339308" cy="779623"/>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8" name="Picture 7"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940" y="5117295"/>
            <a:ext cx="3503885" cy="188871"/>
          </a:xfrm>
          <a:prstGeom prst="rect">
            <a:avLst/>
          </a:prstGeom>
        </p:spPr>
      </p:pic>
      <p:cxnSp>
        <p:nvCxnSpPr>
          <p:cNvPr id="16" name="Straight Arrow Connector 15"/>
          <p:cNvCxnSpPr>
            <a:stCxn id="9" idx="1"/>
          </p:cNvCxnSpPr>
          <p:nvPr/>
        </p:nvCxnSpPr>
        <p:spPr bwMode="auto">
          <a:xfrm flipH="1">
            <a:off x="3829050" y="3278027"/>
            <a:ext cx="1167857" cy="2084548"/>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2295963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Application, cont’d</a:t>
            </a:r>
            <a:endParaRPr lang="en-US" sz="2800" dirty="0"/>
          </a:p>
        </p:txBody>
      </p:sp>
      <p:sp>
        <p:nvSpPr>
          <p:cNvPr id="4" name="Slide Number Placeholder 3"/>
          <p:cNvSpPr>
            <a:spLocks noGrp="1"/>
          </p:cNvSpPr>
          <p:nvPr>
            <p:ph type="sldNum" sz="quarter" idx="10"/>
          </p:nvPr>
        </p:nvSpPr>
        <p:spPr/>
        <p:txBody>
          <a:bodyPr/>
          <a:lstStyle/>
          <a:p>
            <a:r>
              <a:rPr lang="nl-NL" sz="1200" dirty="0" smtClean="0"/>
              <a:t>Slide 24</a:t>
            </a:r>
            <a:endParaRPr lang="nl-NL" sz="1200" dirty="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176" y="1228463"/>
            <a:ext cx="3746823" cy="2714888"/>
          </a:xfrm>
          <a:prstGeom prst="rect">
            <a:avLst/>
          </a:prstGeom>
          <a:ln>
            <a:solidFill>
              <a:srgbClr val="0B5395"/>
            </a:solidFill>
          </a:ln>
        </p:spPr>
      </p:pic>
      <p:pic>
        <p:nvPicPr>
          <p:cNvPr id="7" name="Picture 6"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8201" y="2900439"/>
            <a:ext cx="3333136" cy="3729384"/>
          </a:xfrm>
          <a:prstGeom prst="rect">
            <a:avLst/>
          </a:prstGeom>
          <a:ln>
            <a:solidFill>
              <a:srgbClr val="0B5395"/>
            </a:solidFill>
          </a:ln>
        </p:spPr>
      </p:pic>
      <p:sp>
        <p:nvSpPr>
          <p:cNvPr id="8" name="Content Placeholder 4"/>
          <p:cNvSpPr>
            <a:spLocks noGrp="1"/>
          </p:cNvSpPr>
          <p:nvPr>
            <p:ph idx="1"/>
          </p:nvPr>
        </p:nvSpPr>
        <p:spPr>
          <a:xfrm>
            <a:off x="5060985" y="1660917"/>
            <a:ext cx="3273390" cy="748908"/>
          </a:xfrm>
          <a:ln w="28575">
            <a:solidFill>
              <a:schemeClr val="accent1"/>
            </a:solidFill>
          </a:ln>
        </p:spPr>
        <p:txBody>
          <a:bodyPr>
            <a:normAutofit/>
          </a:bodyPr>
          <a:lstStyle/>
          <a:p>
            <a:pPr marL="0" indent="0" algn="ctr">
              <a:buNone/>
            </a:pPr>
            <a:r>
              <a:rPr lang="en-US" dirty="0" smtClean="0"/>
              <a:t>Description of Program’s</a:t>
            </a:r>
            <a:br>
              <a:rPr lang="en-US" dirty="0" smtClean="0"/>
            </a:br>
            <a:r>
              <a:rPr lang="en-US" dirty="0" smtClean="0"/>
              <a:t>Medical Oversight</a:t>
            </a:r>
          </a:p>
        </p:txBody>
      </p:sp>
      <p:sp>
        <p:nvSpPr>
          <p:cNvPr id="9" name="Content Placeholder 4"/>
          <p:cNvSpPr txBox="1">
            <a:spLocks/>
          </p:cNvSpPr>
          <p:nvPr/>
        </p:nvSpPr>
        <p:spPr bwMode="auto">
          <a:xfrm>
            <a:off x="1386932" y="4516276"/>
            <a:ext cx="1927768" cy="446249"/>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pPr>
            <a:r>
              <a:rPr lang="en-US" kern="0" dirty="0" smtClean="0"/>
              <a:t>Attestations</a:t>
            </a:r>
          </a:p>
        </p:txBody>
      </p:sp>
      <p:cxnSp>
        <p:nvCxnSpPr>
          <p:cNvPr id="10" name="Straight Arrow Connector 9"/>
          <p:cNvCxnSpPr/>
          <p:nvPr/>
        </p:nvCxnSpPr>
        <p:spPr bwMode="auto">
          <a:xfrm flipH="1">
            <a:off x="3855999" y="1951135"/>
            <a:ext cx="1204987" cy="156806"/>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Arrow Connector 12"/>
          <p:cNvCxnSpPr>
            <a:stCxn id="9" idx="0"/>
          </p:cNvCxnSpPr>
          <p:nvPr/>
        </p:nvCxnSpPr>
        <p:spPr bwMode="auto">
          <a:xfrm flipH="1" flipV="1">
            <a:off x="2247900" y="3943351"/>
            <a:ext cx="102916" cy="572925"/>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Arrow Connector 15"/>
          <p:cNvCxnSpPr>
            <a:stCxn id="9" idx="3"/>
          </p:cNvCxnSpPr>
          <p:nvPr/>
        </p:nvCxnSpPr>
        <p:spPr bwMode="auto">
          <a:xfrm flipV="1">
            <a:off x="3314700" y="4429125"/>
            <a:ext cx="1543050" cy="310276"/>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6060069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with ED Avoidance Application</a:t>
            </a:r>
            <a:endParaRPr lang="en-US" sz="2800" dirty="0"/>
          </a:p>
        </p:txBody>
      </p:sp>
      <p:sp>
        <p:nvSpPr>
          <p:cNvPr id="4" name="Slide Number Placeholder 3"/>
          <p:cNvSpPr>
            <a:spLocks noGrp="1"/>
          </p:cNvSpPr>
          <p:nvPr>
            <p:ph type="sldNum" sz="quarter" idx="10"/>
          </p:nvPr>
        </p:nvSpPr>
        <p:spPr/>
        <p:txBody>
          <a:bodyPr/>
          <a:lstStyle/>
          <a:p>
            <a:r>
              <a:rPr lang="nl-NL" sz="1200" dirty="0" smtClean="0"/>
              <a:t>Slide 25</a:t>
            </a:r>
            <a:endParaRPr lang="nl-NL" sz="1200" dirty="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754" y="1276350"/>
            <a:ext cx="3951280" cy="4639096"/>
          </a:xfrm>
          <a:prstGeom prst="rect">
            <a:avLst/>
          </a:prstGeom>
        </p:spPr>
      </p:pic>
      <p:sp>
        <p:nvSpPr>
          <p:cNvPr id="9" name="Content Placeholder 4"/>
          <p:cNvSpPr>
            <a:spLocks noGrp="1"/>
          </p:cNvSpPr>
          <p:nvPr>
            <p:ph idx="1"/>
          </p:nvPr>
        </p:nvSpPr>
        <p:spPr>
          <a:xfrm>
            <a:off x="4615906" y="1356359"/>
            <a:ext cx="4309019" cy="1310641"/>
          </a:xfrm>
          <a:ln w="28575">
            <a:solidFill>
              <a:schemeClr val="accent1"/>
            </a:solidFill>
          </a:ln>
        </p:spPr>
        <p:txBody>
          <a:bodyPr>
            <a:normAutofit/>
          </a:bodyPr>
          <a:lstStyle/>
          <a:p>
            <a:pPr marL="0" indent="0">
              <a:buNone/>
            </a:pPr>
            <a:r>
              <a:rPr lang="en-US" b="1" dirty="0" smtClean="0"/>
              <a:t>Attestation signatures needed:</a:t>
            </a:r>
          </a:p>
          <a:p>
            <a:r>
              <a:rPr lang="en-US" dirty="0" smtClean="0"/>
              <a:t>Authorized Signatory of Program</a:t>
            </a:r>
          </a:p>
          <a:p>
            <a:r>
              <a:rPr lang="en-US" dirty="0" smtClean="0"/>
              <a:t>Affiliate </a:t>
            </a:r>
            <a:r>
              <a:rPr lang="en-US" dirty="0" smtClean="0"/>
              <a:t>Hospital Medical Director</a:t>
            </a:r>
            <a:endParaRPr lang="en-US" sz="1800" dirty="0" smtClean="0">
              <a:latin typeface="+mn-lt"/>
            </a:endParaRPr>
          </a:p>
        </p:txBody>
      </p:sp>
      <p:cxnSp>
        <p:nvCxnSpPr>
          <p:cNvPr id="10" name="Straight Arrow Connector 9"/>
          <p:cNvCxnSpPr>
            <a:stCxn id="9" idx="1"/>
          </p:cNvCxnSpPr>
          <p:nvPr/>
        </p:nvCxnSpPr>
        <p:spPr bwMode="auto">
          <a:xfrm flipH="1">
            <a:off x="4029074" y="2011680"/>
            <a:ext cx="586832" cy="274320"/>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145684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with ED Avoidance Application, cont’d</a:t>
            </a:r>
            <a:endParaRPr lang="en-US" sz="2800" dirty="0"/>
          </a:p>
        </p:txBody>
      </p:sp>
      <p:sp>
        <p:nvSpPr>
          <p:cNvPr id="4" name="Slide Number Placeholder 3"/>
          <p:cNvSpPr>
            <a:spLocks noGrp="1"/>
          </p:cNvSpPr>
          <p:nvPr>
            <p:ph type="sldNum" sz="quarter" idx="10"/>
          </p:nvPr>
        </p:nvSpPr>
        <p:spPr/>
        <p:txBody>
          <a:bodyPr/>
          <a:lstStyle/>
          <a:p>
            <a:r>
              <a:rPr lang="nl-NL" sz="1200" dirty="0" smtClean="0"/>
              <a:t>Slide 26</a:t>
            </a:r>
            <a:endParaRPr lang="nl-NL" sz="1200" dirty="0"/>
          </a:p>
        </p:txBody>
      </p:sp>
      <p:pic>
        <p:nvPicPr>
          <p:cNvPr id="7" name="Picture 6"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8030" y="1285874"/>
            <a:ext cx="3682031" cy="4848225"/>
          </a:xfrm>
          <a:prstGeom prst="rect">
            <a:avLst/>
          </a:prstGeom>
          <a:ln>
            <a:solidFill>
              <a:srgbClr val="0B5395"/>
            </a:solidFill>
          </a:ln>
        </p:spPr>
      </p:pic>
      <p:pic>
        <p:nvPicPr>
          <p:cNvPr id="8" name="Picture 7"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0061" y="3977991"/>
            <a:ext cx="3691308" cy="2637595"/>
          </a:xfrm>
          <a:prstGeom prst="rect">
            <a:avLst/>
          </a:prstGeom>
          <a:ln>
            <a:solidFill>
              <a:srgbClr val="0B5395"/>
            </a:solidFill>
          </a:ln>
        </p:spPr>
      </p:pic>
      <p:sp>
        <p:nvSpPr>
          <p:cNvPr id="9" name="Content Placeholder 4"/>
          <p:cNvSpPr>
            <a:spLocks noGrp="1"/>
          </p:cNvSpPr>
          <p:nvPr>
            <p:ph idx="1"/>
          </p:nvPr>
        </p:nvSpPr>
        <p:spPr>
          <a:xfrm>
            <a:off x="4689510" y="1365642"/>
            <a:ext cx="4159214" cy="682234"/>
          </a:xfrm>
          <a:ln w="28575">
            <a:solidFill>
              <a:schemeClr val="accent1"/>
            </a:solidFill>
          </a:ln>
        </p:spPr>
        <p:txBody>
          <a:bodyPr>
            <a:normAutofit lnSpcReduction="10000"/>
          </a:bodyPr>
          <a:lstStyle/>
          <a:p>
            <a:pPr marL="0" indent="0">
              <a:buNone/>
            </a:pPr>
            <a:r>
              <a:rPr lang="en-US" dirty="0" smtClean="0"/>
              <a:t>Executive Summary of proposed ED Avoidance Services</a:t>
            </a:r>
          </a:p>
        </p:txBody>
      </p:sp>
      <p:sp>
        <p:nvSpPr>
          <p:cNvPr id="10" name="Content Placeholder 4"/>
          <p:cNvSpPr txBox="1">
            <a:spLocks/>
          </p:cNvSpPr>
          <p:nvPr/>
        </p:nvSpPr>
        <p:spPr bwMode="auto">
          <a:xfrm>
            <a:off x="4689509" y="2362200"/>
            <a:ext cx="4159215" cy="1533525"/>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fontScale="92500" lnSpcReduction="1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kern="0" dirty="0" smtClean="0"/>
              <a:t>Description of how Program will coordinate &amp; manage transfer of care from a 911 EMS patient to an MIH patient</a:t>
            </a:r>
          </a:p>
          <a:p>
            <a:r>
              <a:rPr lang="en-US" kern="0" dirty="0" smtClean="0"/>
              <a:t>Policies, procedures, and attestation</a:t>
            </a:r>
          </a:p>
        </p:txBody>
      </p:sp>
      <p:cxnSp>
        <p:nvCxnSpPr>
          <p:cNvPr id="11" name="Straight Arrow Connector 10"/>
          <p:cNvCxnSpPr/>
          <p:nvPr/>
        </p:nvCxnSpPr>
        <p:spPr bwMode="auto">
          <a:xfrm flipH="1">
            <a:off x="3648075" y="1876654"/>
            <a:ext cx="1050653" cy="171221"/>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Straight Arrow Connector 11"/>
          <p:cNvCxnSpPr>
            <a:endCxn id="7" idx="3"/>
          </p:cNvCxnSpPr>
          <p:nvPr/>
        </p:nvCxnSpPr>
        <p:spPr bwMode="auto">
          <a:xfrm flipH="1">
            <a:off x="3890061" y="3183131"/>
            <a:ext cx="799450" cy="526856"/>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9612660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smtClean="0">
                <a:latin typeface="+mn-lt"/>
              </a:rPr>
              <a:t>Upcoming Educational Sessions</a:t>
            </a:r>
            <a:endParaRPr lang="en-US" sz="2800" dirty="0">
              <a:latin typeface="+mn-lt"/>
            </a:endParaRPr>
          </a:p>
        </p:txBody>
      </p:sp>
      <p:sp>
        <p:nvSpPr>
          <p:cNvPr id="5" name="Content Placeholder 4"/>
          <p:cNvSpPr>
            <a:spLocks noGrp="1"/>
          </p:cNvSpPr>
          <p:nvPr>
            <p:ph idx="1"/>
          </p:nvPr>
        </p:nvSpPr>
        <p:spPr>
          <a:xfrm>
            <a:off x="457200" y="3142574"/>
            <a:ext cx="8229600" cy="686476"/>
          </a:xfrm>
        </p:spPr>
        <p:txBody>
          <a:bodyPr>
            <a:normAutofit/>
          </a:bodyPr>
          <a:lstStyle/>
          <a:p>
            <a:pPr marL="0" indent="0" algn="ctr">
              <a:buNone/>
            </a:pPr>
            <a:r>
              <a:rPr lang="en-US" dirty="0" smtClean="0"/>
              <a:t>To be completed with upcoming webinars</a:t>
            </a:r>
          </a:p>
        </p:txBody>
      </p:sp>
      <p:sp>
        <p:nvSpPr>
          <p:cNvPr id="6" name="Slide Number Placeholder 5"/>
          <p:cNvSpPr>
            <a:spLocks noGrp="1"/>
          </p:cNvSpPr>
          <p:nvPr>
            <p:ph type="sldNum" sz="quarter" idx="10"/>
          </p:nvPr>
        </p:nvSpPr>
        <p:spPr>
          <a:xfrm>
            <a:off x="6553200" y="6454775"/>
            <a:ext cx="2133600" cy="476250"/>
          </a:xfrm>
        </p:spPr>
        <p:txBody>
          <a:bodyPr/>
          <a:lstStyle/>
          <a:p>
            <a:r>
              <a:rPr lang="nl-NL" sz="1200" dirty="0" smtClean="0"/>
              <a:t>Slide </a:t>
            </a:r>
            <a:fld id="{E1101FF6-6AA1-43AF-BC0C-EA247D76D5A9}" type="slidenum">
              <a:rPr lang="nl-NL" sz="1200" smtClean="0"/>
              <a:pPr/>
              <a:t>27</a:t>
            </a:fld>
            <a:endParaRPr lang="nl-NL" sz="1200" dirty="0"/>
          </a:p>
        </p:txBody>
      </p:sp>
      <p:graphicFrame>
        <p:nvGraphicFramePr>
          <p:cNvPr id="4" name="Table 3"/>
          <p:cNvGraphicFramePr>
            <a:graphicFrameLocks noGrp="1"/>
          </p:cNvGraphicFramePr>
          <p:nvPr>
            <p:extLst>
              <p:ext uri="{D42A27DB-BD31-4B8C-83A1-F6EECF244321}">
                <p14:modId xmlns:p14="http://schemas.microsoft.com/office/powerpoint/2010/main" val="3082674345"/>
              </p:ext>
            </p:extLst>
          </p:nvPr>
        </p:nvGraphicFramePr>
        <p:xfrm>
          <a:off x="380999" y="1397000"/>
          <a:ext cx="8410575" cy="3403600"/>
        </p:xfrm>
        <a:graphic>
          <a:graphicData uri="http://schemas.openxmlformats.org/drawingml/2006/table">
            <a:tbl>
              <a:tblPr firstRow="1" bandRow="1">
                <a:tableStyleId>{5C22544A-7EE6-4342-B048-85BDC9FD1C3A}</a:tableStyleId>
              </a:tblPr>
              <a:tblGrid>
                <a:gridCol w="4419601"/>
                <a:gridCol w="3990974"/>
              </a:tblGrid>
              <a:tr h="370840">
                <a:tc>
                  <a:txBody>
                    <a:bodyPr/>
                    <a:lstStyle/>
                    <a:p>
                      <a:pPr algn="ctr"/>
                      <a:r>
                        <a:rPr lang="en-US" dirty="0" smtClean="0"/>
                        <a:t>Topic</a:t>
                      </a:r>
                      <a:endParaRPr lang="en-US" dirty="0"/>
                    </a:p>
                  </a:txBody>
                  <a:tcPr/>
                </a:tc>
                <a:tc>
                  <a:txBody>
                    <a:bodyPr/>
                    <a:lstStyle/>
                    <a:p>
                      <a:pPr algn="ctr"/>
                      <a:r>
                        <a:rPr lang="en-US" dirty="0" smtClean="0"/>
                        <a:t>Date</a:t>
                      </a:r>
                      <a:endParaRPr lang="en-US" dirty="0"/>
                    </a:p>
                  </a:txBody>
                  <a:tcPr/>
                </a:tc>
              </a:tr>
              <a:tr h="370840">
                <a:tc>
                  <a:txBody>
                    <a:bodyPr/>
                    <a:lstStyle/>
                    <a:p>
                      <a:r>
                        <a:rPr lang="en-US" dirty="0" smtClean="0"/>
                        <a:t>MIH &amp; Community EMS Overview</a:t>
                      </a:r>
                      <a:r>
                        <a:rPr lang="en-US" baseline="0" dirty="0" smtClean="0"/>
                        <a:t> for EMS</a:t>
                      </a:r>
                      <a:endParaRPr lang="en-US" dirty="0"/>
                    </a:p>
                  </a:txBody>
                  <a:tcPr/>
                </a:tc>
                <a:tc>
                  <a:txBody>
                    <a:bodyPr/>
                    <a:lstStyle/>
                    <a:p>
                      <a:r>
                        <a:rPr lang="en-US" dirty="0" smtClean="0"/>
                        <a:t>Tuesday, September 11</a:t>
                      </a:r>
                    </a:p>
                    <a:p>
                      <a:r>
                        <a:rPr lang="en-US" dirty="0" smtClean="0"/>
                        <a:t>Tuesday, September 25</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MIH Overview</a:t>
                      </a:r>
                      <a:r>
                        <a:rPr lang="en-US" baseline="0" dirty="0" smtClean="0"/>
                        <a:t> for Medical Directors, Hospitals, and Healthcare Entities</a:t>
                      </a:r>
                      <a:endParaRPr lang="en-US" dirty="0" smtClean="0"/>
                    </a:p>
                  </a:txBody>
                  <a:tcPr/>
                </a:tc>
                <a:tc>
                  <a:txBody>
                    <a:bodyPr/>
                    <a:lstStyle/>
                    <a:p>
                      <a:r>
                        <a:rPr lang="en-US" dirty="0" smtClean="0"/>
                        <a:t>Tuesday, September 25</a:t>
                      </a:r>
                      <a:endParaRPr lang="en-US" dirty="0"/>
                    </a:p>
                  </a:txBody>
                  <a:tcPr/>
                </a:tc>
              </a:tr>
              <a:tr h="370840">
                <a:tc>
                  <a:txBody>
                    <a:bodyPr/>
                    <a:lstStyle/>
                    <a:p>
                      <a:r>
                        <a:rPr lang="en-US" dirty="0" smtClean="0"/>
                        <a:t>MIH Overview for Accountable Care Organizations</a:t>
                      </a:r>
                      <a:r>
                        <a:rPr lang="en-US" baseline="0" dirty="0" smtClean="0"/>
                        <a:t> (ACOs)</a:t>
                      </a:r>
                      <a:endParaRPr lang="en-US" dirty="0"/>
                    </a:p>
                  </a:txBody>
                  <a:tcPr/>
                </a:tc>
                <a:tc>
                  <a:txBody>
                    <a:bodyPr/>
                    <a:lstStyle/>
                    <a:p>
                      <a:r>
                        <a:rPr lang="en-US" dirty="0" smtClean="0"/>
                        <a:t>Thursday,</a:t>
                      </a:r>
                      <a:r>
                        <a:rPr lang="en-US" baseline="0" dirty="0" smtClean="0"/>
                        <a:t> September 13</a:t>
                      </a:r>
                    </a:p>
                    <a:p>
                      <a:r>
                        <a:rPr lang="en-US" baseline="0" dirty="0" smtClean="0"/>
                        <a:t>Wednesday, September 26</a:t>
                      </a:r>
                      <a:endParaRPr lang="en-US" dirty="0"/>
                    </a:p>
                  </a:txBody>
                  <a:tcPr/>
                </a:tc>
              </a:tr>
              <a:tr h="370840">
                <a:tc>
                  <a:txBody>
                    <a:bodyPr/>
                    <a:lstStyle/>
                    <a:p>
                      <a:r>
                        <a:rPr lang="en-US" dirty="0" smtClean="0"/>
                        <a:t>Community EMS Application Overview</a:t>
                      </a:r>
                    </a:p>
                  </a:txBody>
                  <a:tcPr/>
                </a:tc>
                <a:tc>
                  <a:txBody>
                    <a:bodyPr/>
                    <a:lstStyle/>
                    <a:p>
                      <a:r>
                        <a:rPr lang="en-US" dirty="0" smtClean="0"/>
                        <a:t>Friday,</a:t>
                      </a:r>
                      <a:r>
                        <a:rPr lang="en-US" baseline="0" dirty="0" smtClean="0"/>
                        <a:t> September 21</a:t>
                      </a:r>
                    </a:p>
                  </a:txBody>
                  <a:tcPr/>
                </a:tc>
              </a:tr>
              <a:tr h="370840">
                <a:tc>
                  <a:txBody>
                    <a:bodyPr/>
                    <a:lstStyle/>
                    <a:p>
                      <a:r>
                        <a:rPr lang="en-US" dirty="0" smtClean="0"/>
                        <a:t>MIH Application Overview</a:t>
                      </a:r>
                      <a:endParaRPr lang="en-US" dirty="0"/>
                    </a:p>
                  </a:txBody>
                  <a:tcPr/>
                </a:tc>
                <a:tc>
                  <a:txBody>
                    <a:bodyPr/>
                    <a:lstStyle/>
                    <a:p>
                      <a:r>
                        <a:rPr lang="en-US" dirty="0" smtClean="0"/>
                        <a:t>Tuesday, October 16</a:t>
                      </a:r>
                      <a:endParaRPr lang="en-US" dirty="0"/>
                    </a:p>
                  </a:txBody>
                  <a:tcPr/>
                </a:tc>
              </a:tr>
              <a:tr h="370840">
                <a:tc>
                  <a:txBody>
                    <a:bodyPr/>
                    <a:lstStyle/>
                    <a:p>
                      <a:r>
                        <a:rPr lang="en-US" dirty="0" smtClean="0"/>
                        <a:t>MIH with ED Avoidance Application</a:t>
                      </a:r>
                      <a:r>
                        <a:rPr lang="en-US" baseline="0" dirty="0" smtClean="0"/>
                        <a:t> Overview</a:t>
                      </a:r>
                      <a:endParaRPr lang="en-US" dirty="0"/>
                    </a:p>
                  </a:txBody>
                  <a:tcPr/>
                </a:tc>
                <a:tc>
                  <a:txBody>
                    <a:bodyPr/>
                    <a:lstStyle/>
                    <a:p>
                      <a:r>
                        <a:rPr lang="en-US" dirty="0" smtClean="0"/>
                        <a:t>Friday, October 19</a:t>
                      </a:r>
                      <a:endParaRPr lang="en-US" dirty="0"/>
                    </a:p>
                  </a:txBody>
                  <a:tcPr/>
                </a:tc>
              </a:tr>
            </a:tbl>
          </a:graphicData>
        </a:graphic>
      </p:graphicFrame>
      <p:sp>
        <p:nvSpPr>
          <p:cNvPr id="7" name="Content Placeholder 4"/>
          <p:cNvSpPr txBox="1">
            <a:spLocks/>
          </p:cNvSpPr>
          <p:nvPr/>
        </p:nvSpPr>
        <p:spPr bwMode="auto">
          <a:xfrm>
            <a:off x="457200" y="5066624"/>
            <a:ext cx="8229600" cy="1296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fontScale="85000" lnSpcReduction="2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kern="0" dirty="0"/>
              <a:t>Register online </a:t>
            </a:r>
            <a:r>
              <a:rPr lang="en-US" kern="0" dirty="0" smtClean="0"/>
              <a:t>at:</a:t>
            </a:r>
            <a:br>
              <a:rPr lang="en-US" kern="0" dirty="0" smtClean="0"/>
            </a:br>
            <a:r>
              <a:rPr lang="en-US" kern="0" dirty="0" smtClean="0">
                <a:hlinkClick r:id="rId2"/>
              </a:rPr>
              <a:t>https</a:t>
            </a:r>
            <a:r>
              <a:rPr lang="en-US" kern="0" dirty="0">
                <a:hlinkClick r:id="rId2"/>
              </a:rPr>
              <a:t>://</a:t>
            </a:r>
            <a:r>
              <a:rPr lang="en-US" kern="0" dirty="0" smtClean="0">
                <a:hlinkClick r:id="rId2"/>
              </a:rPr>
              <a:t>www.mass.gov/service-details/mih-and-community-ems-educational-resources</a:t>
            </a:r>
            <a:r>
              <a:rPr lang="en-US" kern="0" dirty="0"/>
              <a:t/>
            </a:r>
            <a:br>
              <a:rPr lang="en-US" kern="0" dirty="0"/>
            </a:br>
            <a:endParaRPr lang="en-US" kern="0" dirty="0" smtClean="0"/>
          </a:p>
          <a:p>
            <a:r>
              <a:rPr lang="en-US" kern="0" dirty="0" smtClean="0"/>
              <a:t>Information about in-person informational sessions will be updated online and shared by the Office of Emergency Medical Services in the coming weeks</a:t>
            </a:r>
          </a:p>
        </p:txBody>
      </p:sp>
    </p:spTree>
    <p:extLst>
      <p:ext uri="{BB962C8B-B14F-4D97-AF65-F5344CB8AC3E}">
        <p14:creationId xmlns:p14="http://schemas.microsoft.com/office/powerpoint/2010/main" val="34720683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smtClean="0">
                <a:latin typeface="+mn-lt"/>
              </a:rPr>
              <a:t>Online Resources</a:t>
            </a:r>
            <a:endParaRPr lang="en-US" sz="2800" dirty="0">
              <a:latin typeface="+mn-lt"/>
            </a:endParaRPr>
          </a:p>
        </p:txBody>
      </p:sp>
      <p:sp>
        <p:nvSpPr>
          <p:cNvPr id="5" name="Content Placeholder 4"/>
          <p:cNvSpPr>
            <a:spLocks noGrp="1"/>
          </p:cNvSpPr>
          <p:nvPr>
            <p:ph idx="1"/>
          </p:nvPr>
        </p:nvSpPr>
        <p:spPr>
          <a:xfrm>
            <a:off x="457200" y="1428074"/>
            <a:ext cx="8229600" cy="5178914"/>
          </a:xfrm>
        </p:spPr>
        <p:txBody>
          <a:bodyPr>
            <a:normAutofit lnSpcReduction="10000"/>
          </a:bodyPr>
          <a:lstStyle/>
          <a:p>
            <a:pPr marL="0" indent="0" algn="ctr">
              <a:buNone/>
            </a:pPr>
            <a:r>
              <a:rPr lang="en-US" dirty="0" smtClean="0"/>
              <a:t>Information, application materials, and resources will be posted</a:t>
            </a:r>
            <a:br>
              <a:rPr lang="en-US" dirty="0" smtClean="0"/>
            </a:br>
            <a:r>
              <a:rPr lang="en-US" dirty="0" smtClean="0"/>
              <a:t>online as they become available at:</a:t>
            </a:r>
            <a:endParaRPr lang="en-US" dirty="0"/>
          </a:p>
          <a:p>
            <a:pPr marL="0" indent="0" algn="ctr">
              <a:buNone/>
            </a:pPr>
            <a:r>
              <a:rPr lang="en-US" sz="3200" b="1" dirty="0" smtClean="0">
                <a:latin typeface="+mn-lt"/>
                <a:hlinkClick r:id="rId2"/>
              </a:rPr>
              <a:t>www.mass.gov/MIH</a:t>
            </a:r>
            <a:r>
              <a:rPr lang="en-US" dirty="0" smtClean="0">
                <a:latin typeface="+mn-lt"/>
              </a:rPr>
              <a:t/>
            </a:r>
            <a:br>
              <a:rPr lang="en-US" dirty="0" smtClean="0">
                <a:latin typeface="+mn-lt"/>
              </a:rPr>
            </a:br>
            <a:endParaRPr lang="en-US" dirty="0" smtClean="0">
              <a:latin typeface="+mn-lt"/>
            </a:endParaRPr>
          </a:p>
          <a:p>
            <a:pPr marL="0" indent="0">
              <a:buNone/>
            </a:pPr>
            <a:r>
              <a:rPr lang="en-US" b="1" dirty="0" smtClean="0"/>
              <a:t>Applicant Resources:</a:t>
            </a:r>
            <a:endParaRPr lang="en-US" b="1" dirty="0"/>
          </a:p>
          <a:p>
            <a:pPr lvl="1"/>
            <a:r>
              <a:rPr lang="en-US" dirty="0"/>
              <a:t>Application forms and instructions for each program </a:t>
            </a:r>
            <a:r>
              <a:rPr lang="en-US" dirty="0" smtClean="0"/>
              <a:t>type</a:t>
            </a:r>
            <a:endParaRPr lang="en-US" dirty="0"/>
          </a:p>
          <a:p>
            <a:pPr lvl="1"/>
            <a:r>
              <a:rPr lang="en-US" dirty="0" smtClean="0"/>
              <a:t>MIH Regulations </a:t>
            </a:r>
            <a:r>
              <a:rPr lang="en-US" dirty="0"/>
              <a:t>and Guidance</a:t>
            </a:r>
          </a:p>
          <a:p>
            <a:pPr lvl="1"/>
            <a:r>
              <a:rPr lang="en-US" dirty="0"/>
              <a:t>Data submission information and resources for each program type</a:t>
            </a:r>
          </a:p>
          <a:p>
            <a:pPr lvl="1"/>
            <a:r>
              <a:rPr lang="en-US" dirty="0"/>
              <a:t>Application resources, such as best practices for completing a </a:t>
            </a:r>
            <a:r>
              <a:rPr lang="en-US" dirty="0" smtClean="0"/>
              <a:t>gap </a:t>
            </a:r>
            <a:r>
              <a:rPr lang="en-US" dirty="0"/>
              <a:t>in service delivery narrative</a:t>
            </a:r>
          </a:p>
          <a:p>
            <a:pPr lvl="1"/>
            <a:r>
              <a:rPr lang="en-US" dirty="0" smtClean="0"/>
              <a:t>Upcoming webinars in-person informational sessions</a:t>
            </a:r>
            <a:endParaRPr lang="en-US" dirty="0"/>
          </a:p>
          <a:p>
            <a:pPr lvl="1"/>
            <a:r>
              <a:rPr lang="en-US" dirty="0"/>
              <a:t>Recorded </a:t>
            </a:r>
            <a:r>
              <a:rPr lang="en-US" dirty="0" smtClean="0"/>
              <a:t>DPH webinars </a:t>
            </a:r>
            <a:r>
              <a:rPr lang="en-US" dirty="0"/>
              <a:t>and training </a:t>
            </a:r>
            <a:r>
              <a:rPr lang="en-US" dirty="0" smtClean="0"/>
              <a:t>materials</a:t>
            </a:r>
            <a:endParaRPr lang="en-US" dirty="0"/>
          </a:p>
          <a:p>
            <a:pPr marL="457200" lvl="1" indent="0">
              <a:buNone/>
            </a:pPr>
            <a:r>
              <a:rPr lang="en-US" sz="1200" dirty="0" smtClean="0"/>
              <a:t/>
            </a:r>
            <a:br>
              <a:rPr lang="en-US" sz="1200" dirty="0" smtClean="0"/>
            </a:br>
            <a:r>
              <a:rPr lang="en-US" sz="1200" dirty="0" smtClean="0"/>
              <a:t> </a:t>
            </a:r>
          </a:p>
          <a:p>
            <a:pPr marL="0" lvl="1" indent="0">
              <a:buNone/>
            </a:pPr>
            <a:r>
              <a:rPr lang="en-US" sz="2000" b="1" dirty="0" smtClean="0"/>
              <a:t>Questions?</a:t>
            </a:r>
          </a:p>
          <a:p>
            <a:pPr marL="0" lvl="1" indent="0">
              <a:buNone/>
            </a:pPr>
            <a:r>
              <a:rPr lang="en-US" dirty="0" smtClean="0"/>
              <a:t>Contact the Mobile Integrated Health Care Program by email at </a:t>
            </a:r>
            <a:r>
              <a:rPr lang="en-US" dirty="0" smtClean="0">
                <a:hlinkClick r:id="rId3"/>
              </a:rPr>
              <a:t>MIH@state.ma.us</a:t>
            </a:r>
            <a:r>
              <a:rPr lang="en-US" dirty="0" smtClean="0"/>
              <a:t> or by phone at 617-753-8000. </a:t>
            </a:r>
          </a:p>
        </p:txBody>
      </p:sp>
      <p:sp>
        <p:nvSpPr>
          <p:cNvPr id="6" name="Slide Number Placeholder 5"/>
          <p:cNvSpPr>
            <a:spLocks noGrp="1"/>
          </p:cNvSpPr>
          <p:nvPr>
            <p:ph type="sldNum" sz="quarter" idx="10"/>
          </p:nvPr>
        </p:nvSpPr>
        <p:spPr>
          <a:xfrm>
            <a:off x="6553200" y="6454775"/>
            <a:ext cx="2133600" cy="476250"/>
          </a:xfrm>
        </p:spPr>
        <p:txBody>
          <a:bodyPr/>
          <a:lstStyle/>
          <a:p>
            <a:r>
              <a:rPr lang="nl-NL" sz="1200" dirty="0" smtClean="0"/>
              <a:t>Slide </a:t>
            </a:r>
            <a:fld id="{E1101FF6-6AA1-43AF-BC0C-EA247D76D5A9}" type="slidenum">
              <a:rPr lang="nl-NL" sz="1200" smtClean="0"/>
              <a:pPr/>
              <a:t>28</a:t>
            </a:fld>
            <a:endParaRPr lang="nl-NL" sz="1200" dirty="0"/>
          </a:p>
        </p:txBody>
      </p:sp>
    </p:spTree>
    <p:extLst>
      <p:ext uri="{BB962C8B-B14F-4D97-AF65-F5344CB8AC3E}">
        <p14:creationId xmlns:p14="http://schemas.microsoft.com/office/powerpoint/2010/main" val="1656442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88914" y="1187785"/>
            <a:ext cx="5931916" cy="5037472"/>
            <a:chOff x="724981" y="1228014"/>
            <a:chExt cx="6082538" cy="3873969"/>
          </a:xfrm>
        </p:grpSpPr>
        <p:sp>
          <p:nvSpPr>
            <p:cNvPr id="4" name="Oval 3"/>
            <p:cNvSpPr/>
            <p:nvPr/>
          </p:nvSpPr>
          <p:spPr>
            <a:xfrm>
              <a:off x="724981" y="2076556"/>
              <a:ext cx="3386862" cy="2020646"/>
            </a:xfrm>
            <a:prstGeom prst="ellipse">
              <a:avLst/>
            </a:prstGeom>
            <a:solidFill>
              <a:srgbClr val="30619C">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3420650" y="2076556"/>
              <a:ext cx="3386869" cy="2020646"/>
            </a:xfrm>
            <a:prstGeom prst="ellipse">
              <a:avLst/>
            </a:prstGeom>
            <a:solidFill>
              <a:srgbClr val="61937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2092361" y="1228014"/>
              <a:ext cx="3386867" cy="2020646"/>
            </a:xfrm>
            <a:prstGeom prst="ellipse">
              <a:avLst/>
            </a:prstGeom>
            <a:solidFill>
              <a:srgbClr val="886758">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2092361" y="3081337"/>
              <a:ext cx="3386867" cy="2020646"/>
            </a:xfrm>
            <a:prstGeom prst="ellipse">
              <a:avLst/>
            </a:prstGeom>
            <a:solidFill>
              <a:srgbClr val="B29C4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101088" y="0"/>
            <a:ext cx="5042912" cy="1152525"/>
          </a:xfrm>
        </p:spPr>
        <p:txBody>
          <a:bodyPr/>
          <a:lstStyle/>
          <a:p>
            <a:r>
              <a:rPr lang="en-US" sz="2800" dirty="0">
                <a:ea typeface="Calibri" panose="020F0502020204030204" pitchFamily="34" charset="0"/>
                <a:cs typeface="Times New Roman" panose="02020603050405020304" pitchFamily="18" charset="0"/>
              </a:rPr>
              <a:t>Underlying </a:t>
            </a:r>
            <a:r>
              <a:rPr lang="en-US" sz="2800" dirty="0" smtClean="0">
                <a:latin typeface="+mn-lt"/>
                <a:ea typeface="Calibri" panose="020F0502020204030204" pitchFamily="34" charset="0"/>
                <a:cs typeface="Times New Roman" panose="02020603050405020304" pitchFamily="18" charset="0"/>
              </a:rPr>
              <a:t>Inspiration for MIH:</a:t>
            </a:r>
            <a:br>
              <a:rPr lang="en-US" sz="2800" dirty="0" smtClean="0">
                <a:latin typeface="+mn-lt"/>
                <a:ea typeface="Calibri" panose="020F0502020204030204" pitchFamily="34" charset="0"/>
                <a:cs typeface="Times New Roman" panose="02020603050405020304" pitchFamily="18" charset="0"/>
              </a:rPr>
            </a:br>
            <a:r>
              <a:rPr lang="en-US" sz="2800" dirty="0" smtClean="0">
                <a:latin typeface="+mn-lt"/>
                <a:ea typeface="Calibri" panose="020F0502020204030204" pitchFamily="34" charset="0"/>
                <a:cs typeface="Times New Roman" panose="02020603050405020304" pitchFamily="18" charset="0"/>
              </a:rPr>
              <a:t>The </a:t>
            </a:r>
            <a:r>
              <a:rPr lang="en-US" sz="2800" dirty="0">
                <a:latin typeface="+mn-lt"/>
                <a:ea typeface="Calibri" panose="020F0502020204030204" pitchFamily="34" charset="0"/>
                <a:cs typeface="Times New Roman" panose="02020603050405020304" pitchFamily="18" charset="0"/>
              </a:rPr>
              <a:t>Quadruple Aim</a:t>
            </a:r>
            <a:endParaRPr lang="en-US" sz="2800" dirty="0">
              <a:latin typeface="+mn-lt"/>
            </a:endParaRPr>
          </a:p>
        </p:txBody>
      </p:sp>
      <p:sp>
        <p:nvSpPr>
          <p:cNvPr id="7" name="Rectangle 6"/>
          <p:cNvSpPr/>
          <p:nvPr/>
        </p:nvSpPr>
        <p:spPr>
          <a:xfrm>
            <a:off x="347987" y="6365665"/>
            <a:ext cx="2912190" cy="265201"/>
          </a:xfrm>
          <a:prstGeom prst="rect">
            <a:avLst/>
          </a:prstGeom>
        </p:spPr>
        <p:txBody>
          <a:bodyPr wrap="square">
            <a:spAutoFit/>
          </a:bodyPr>
          <a:lstStyle/>
          <a:p>
            <a:pPr>
              <a:lnSpc>
                <a:spcPct val="107000"/>
              </a:lnSpc>
            </a:pPr>
            <a:r>
              <a:rPr lang="en-US" sz="1050" dirty="0" smtClean="0">
                <a:solidFill>
                  <a:srgbClr val="808080"/>
                </a:solidFill>
                <a:latin typeface="+mn-lt"/>
                <a:ea typeface="Calibri" panose="020F0502020204030204" pitchFamily="34" charset="0"/>
                <a:cs typeface="Times New Roman" panose="02020603050405020304" pitchFamily="18" charset="0"/>
              </a:rPr>
              <a:t>Source: </a:t>
            </a:r>
            <a:r>
              <a:rPr lang="en-US" sz="1050" dirty="0">
                <a:solidFill>
                  <a:srgbClr val="808080"/>
                </a:solidFill>
                <a:latin typeface="+mn-lt"/>
                <a:ea typeface="Calibri" panose="020F0502020204030204" pitchFamily="34" charset="0"/>
                <a:cs typeface="Times New Roman" panose="02020603050405020304" pitchFamily="18" charset="0"/>
              </a:rPr>
              <a:t>Institute for Healthcare Improvement</a:t>
            </a:r>
          </a:p>
        </p:txBody>
      </p:sp>
      <p:sp>
        <p:nvSpPr>
          <p:cNvPr id="12" name="Rectangle 11"/>
          <p:cNvSpPr/>
          <p:nvPr/>
        </p:nvSpPr>
        <p:spPr>
          <a:xfrm>
            <a:off x="7132009" y="2326555"/>
            <a:ext cx="1807965" cy="2554545"/>
          </a:xfrm>
          <a:prstGeom prst="rect">
            <a:avLst/>
          </a:prstGeom>
        </p:spPr>
        <p:txBody>
          <a:bodyPr wrap="square">
            <a:spAutoFit/>
          </a:bodyPr>
          <a:lstStyle/>
          <a:p>
            <a:pPr indent="228600">
              <a:lnSpc>
                <a:spcPct val="200000"/>
              </a:lnSpc>
            </a:pPr>
            <a:r>
              <a:rPr lang="en-US" sz="2000" b="1" dirty="0">
                <a:solidFill>
                  <a:prstClr val="black"/>
                </a:solidFill>
                <a:latin typeface="+mn-lt"/>
                <a:ea typeface="Calibri" panose="020F0502020204030204" pitchFamily="34" charset="0"/>
                <a:cs typeface="Times New Roman" panose="02020603050405020304" pitchFamily="18" charset="0"/>
              </a:rPr>
              <a:t>Right Care</a:t>
            </a:r>
          </a:p>
          <a:p>
            <a:pPr indent="228600">
              <a:lnSpc>
                <a:spcPct val="200000"/>
              </a:lnSpc>
            </a:pPr>
            <a:r>
              <a:rPr lang="en-US" sz="2000" b="1" dirty="0">
                <a:solidFill>
                  <a:prstClr val="black"/>
                </a:solidFill>
                <a:latin typeface="+mn-lt"/>
                <a:ea typeface="Calibri" panose="020F0502020204030204" pitchFamily="34" charset="0"/>
                <a:cs typeface="Times New Roman" panose="02020603050405020304" pitchFamily="18" charset="0"/>
              </a:rPr>
              <a:t>Right Time</a:t>
            </a:r>
          </a:p>
          <a:p>
            <a:pPr indent="228600">
              <a:lnSpc>
                <a:spcPct val="200000"/>
              </a:lnSpc>
            </a:pPr>
            <a:r>
              <a:rPr lang="en-US" sz="2000" b="1" dirty="0">
                <a:solidFill>
                  <a:prstClr val="black"/>
                </a:solidFill>
                <a:latin typeface="+mn-lt"/>
                <a:ea typeface="Calibri" panose="020F0502020204030204" pitchFamily="34" charset="0"/>
                <a:cs typeface="Times New Roman" panose="02020603050405020304" pitchFamily="18" charset="0"/>
              </a:rPr>
              <a:t>Right Place </a:t>
            </a:r>
          </a:p>
          <a:p>
            <a:pPr indent="228600">
              <a:lnSpc>
                <a:spcPct val="200000"/>
              </a:lnSpc>
            </a:pPr>
            <a:r>
              <a:rPr lang="en-US" sz="2000" b="1" dirty="0">
                <a:solidFill>
                  <a:prstClr val="black"/>
                </a:solidFill>
                <a:latin typeface="+mn-lt"/>
                <a:ea typeface="Calibri" panose="020F0502020204030204" pitchFamily="34" charset="0"/>
                <a:cs typeface="Times New Roman" panose="02020603050405020304" pitchFamily="18" charset="0"/>
              </a:rPr>
              <a:t>Right Cost</a:t>
            </a:r>
          </a:p>
        </p:txBody>
      </p:sp>
      <p:sp>
        <p:nvSpPr>
          <p:cNvPr id="13" name="Right Arrow 12"/>
          <p:cNvSpPr/>
          <p:nvPr/>
        </p:nvSpPr>
        <p:spPr>
          <a:xfrm>
            <a:off x="6194749" y="3042410"/>
            <a:ext cx="822960" cy="1125058"/>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2" name="TextBox 31"/>
          <p:cNvSpPr txBox="1"/>
          <p:nvPr/>
        </p:nvSpPr>
        <p:spPr>
          <a:xfrm>
            <a:off x="1652842" y="1587157"/>
            <a:ext cx="2842182" cy="369332"/>
          </a:xfrm>
          <a:prstGeom prst="rect">
            <a:avLst/>
          </a:prstGeom>
          <a:noFill/>
        </p:spPr>
        <p:txBody>
          <a:bodyPr wrap="square" rtlCol="0">
            <a:spAutoFit/>
          </a:bodyPr>
          <a:lstStyle/>
          <a:p>
            <a:pPr algn="ctr"/>
            <a:r>
              <a:rPr lang="en-US" b="1" dirty="0">
                <a:solidFill>
                  <a:prstClr val="black"/>
                </a:solidFill>
                <a:latin typeface="+mn-lt"/>
                <a:cs typeface="Arial" panose="020B0604020202020204" pitchFamily="34" charset="0"/>
              </a:rPr>
              <a:t>Population Health</a:t>
            </a:r>
          </a:p>
        </p:txBody>
      </p:sp>
      <p:sp>
        <p:nvSpPr>
          <p:cNvPr id="33" name="TextBox 32"/>
          <p:cNvSpPr txBox="1"/>
          <p:nvPr/>
        </p:nvSpPr>
        <p:spPr>
          <a:xfrm>
            <a:off x="248337" y="2649501"/>
            <a:ext cx="1492073" cy="923330"/>
          </a:xfrm>
          <a:prstGeom prst="rect">
            <a:avLst/>
          </a:prstGeom>
          <a:noFill/>
        </p:spPr>
        <p:txBody>
          <a:bodyPr wrap="square" rtlCol="0">
            <a:spAutoFit/>
          </a:bodyPr>
          <a:lstStyle/>
          <a:p>
            <a:pPr algn="ctr"/>
            <a:r>
              <a:rPr lang="en-US" b="1" dirty="0">
                <a:solidFill>
                  <a:prstClr val="black"/>
                </a:solidFill>
                <a:latin typeface="+mn-lt"/>
                <a:cs typeface="Arial" panose="020B0604020202020204" pitchFamily="34" charset="0"/>
              </a:rPr>
              <a:t>Patient </a:t>
            </a:r>
            <a:r>
              <a:rPr lang="en-US" b="1" dirty="0" smtClean="0">
                <a:solidFill>
                  <a:prstClr val="black"/>
                </a:solidFill>
                <a:latin typeface="+mn-lt"/>
                <a:cs typeface="Arial" panose="020B0604020202020204" pitchFamily="34" charset="0"/>
              </a:rPr>
              <a:t>Experience</a:t>
            </a:r>
            <a:br>
              <a:rPr lang="en-US" b="1" dirty="0" smtClean="0">
                <a:solidFill>
                  <a:prstClr val="black"/>
                </a:solidFill>
                <a:latin typeface="+mn-lt"/>
                <a:cs typeface="Arial" panose="020B0604020202020204" pitchFamily="34" charset="0"/>
              </a:rPr>
            </a:br>
            <a:r>
              <a:rPr lang="en-US" b="1" dirty="0" smtClean="0">
                <a:solidFill>
                  <a:prstClr val="black"/>
                </a:solidFill>
                <a:latin typeface="+mn-lt"/>
                <a:cs typeface="Arial" panose="020B0604020202020204" pitchFamily="34" charset="0"/>
              </a:rPr>
              <a:t>of </a:t>
            </a:r>
            <a:r>
              <a:rPr lang="en-US" b="1" dirty="0">
                <a:solidFill>
                  <a:prstClr val="black"/>
                </a:solidFill>
                <a:latin typeface="+mn-lt"/>
                <a:cs typeface="Arial" panose="020B0604020202020204" pitchFamily="34" charset="0"/>
              </a:rPr>
              <a:t>Care</a:t>
            </a:r>
          </a:p>
        </p:txBody>
      </p:sp>
      <p:sp>
        <p:nvSpPr>
          <p:cNvPr id="34" name="TextBox 33"/>
          <p:cNvSpPr txBox="1"/>
          <p:nvPr/>
        </p:nvSpPr>
        <p:spPr>
          <a:xfrm>
            <a:off x="4470695" y="2958608"/>
            <a:ext cx="1361945" cy="646331"/>
          </a:xfrm>
          <a:prstGeom prst="rect">
            <a:avLst/>
          </a:prstGeom>
          <a:noFill/>
        </p:spPr>
        <p:txBody>
          <a:bodyPr wrap="square" rtlCol="0">
            <a:spAutoFit/>
          </a:bodyPr>
          <a:lstStyle/>
          <a:p>
            <a:pPr algn="ctr"/>
            <a:r>
              <a:rPr lang="en-US" b="1" dirty="0" smtClean="0">
                <a:solidFill>
                  <a:prstClr val="black"/>
                </a:solidFill>
                <a:latin typeface="+mn-lt"/>
                <a:cs typeface="Arial" panose="020B0604020202020204" pitchFamily="34" charset="0"/>
              </a:rPr>
              <a:t>Per Capita </a:t>
            </a:r>
            <a:r>
              <a:rPr lang="en-US" b="1" dirty="0">
                <a:solidFill>
                  <a:prstClr val="black"/>
                </a:solidFill>
                <a:latin typeface="+mn-lt"/>
                <a:cs typeface="Arial" panose="020B0604020202020204" pitchFamily="34" charset="0"/>
              </a:rPr>
              <a:t>Cost</a:t>
            </a:r>
          </a:p>
        </p:txBody>
      </p:sp>
      <p:sp>
        <p:nvSpPr>
          <p:cNvPr id="41" name="Rectangle 40"/>
          <p:cNvSpPr/>
          <p:nvPr/>
        </p:nvSpPr>
        <p:spPr>
          <a:xfrm>
            <a:off x="123825" y="3534731"/>
            <a:ext cx="1737450" cy="830997"/>
          </a:xfrm>
          <a:prstGeom prst="rect">
            <a:avLst/>
          </a:prstGeom>
        </p:spPr>
        <p:txBody>
          <a:bodyPr wrap="square">
            <a:spAutoFit/>
          </a:bodyPr>
          <a:lstStyle/>
          <a:p>
            <a:pPr marL="75" algn="ctr"/>
            <a:r>
              <a:rPr lang="en-US" sz="1200" i="1" dirty="0">
                <a:solidFill>
                  <a:prstClr val="black"/>
                </a:solidFill>
                <a:latin typeface="+mn-lt"/>
                <a:cs typeface="Arial" panose="020B0604020202020204" pitchFamily="34" charset="0"/>
              </a:rPr>
              <a:t>Improving the patient experience of care (including </a:t>
            </a:r>
            <a:r>
              <a:rPr lang="en-US" sz="1200" i="1" dirty="0" smtClean="0">
                <a:solidFill>
                  <a:prstClr val="black"/>
                </a:solidFill>
                <a:latin typeface="+mn-lt"/>
                <a:cs typeface="Arial" panose="020B0604020202020204" pitchFamily="34" charset="0"/>
              </a:rPr>
              <a:t>quality</a:t>
            </a:r>
            <a:br>
              <a:rPr lang="en-US" sz="1200" i="1" dirty="0" smtClean="0">
                <a:solidFill>
                  <a:prstClr val="black"/>
                </a:solidFill>
                <a:latin typeface="+mn-lt"/>
                <a:cs typeface="Arial" panose="020B0604020202020204" pitchFamily="34" charset="0"/>
              </a:rPr>
            </a:br>
            <a:r>
              <a:rPr lang="en-US" sz="1200" i="1" dirty="0" smtClean="0">
                <a:solidFill>
                  <a:prstClr val="black"/>
                </a:solidFill>
                <a:latin typeface="+mn-lt"/>
                <a:cs typeface="Arial" panose="020B0604020202020204" pitchFamily="34" charset="0"/>
              </a:rPr>
              <a:t>and </a:t>
            </a:r>
            <a:r>
              <a:rPr lang="en-US" sz="1200" i="1" dirty="0">
                <a:solidFill>
                  <a:prstClr val="black"/>
                </a:solidFill>
                <a:latin typeface="+mn-lt"/>
                <a:cs typeface="Arial" panose="020B0604020202020204" pitchFamily="34" charset="0"/>
              </a:rPr>
              <a:t>satisfaction)</a:t>
            </a:r>
          </a:p>
        </p:txBody>
      </p:sp>
      <p:sp>
        <p:nvSpPr>
          <p:cNvPr id="42" name="Rectangle 41"/>
          <p:cNvSpPr/>
          <p:nvPr/>
        </p:nvSpPr>
        <p:spPr>
          <a:xfrm>
            <a:off x="2331133" y="1922407"/>
            <a:ext cx="1485600" cy="461665"/>
          </a:xfrm>
          <a:prstGeom prst="rect">
            <a:avLst/>
          </a:prstGeom>
        </p:spPr>
        <p:txBody>
          <a:bodyPr wrap="none">
            <a:spAutoFit/>
          </a:bodyPr>
          <a:lstStyle/>
          <a:p>
            <a:pPr marL="75" algn="ctr"/>
            <a:r>
              <a:rPr lang="en-US" sz="1200" i="1" dirty="0">
                <a:solidFill>
                  <a:prstClr val="black"/>
                </a:solidFill>
                <a:latin typeface="+mn-lt"/>
                <a:cs typeface="Arial" panose="020B0604020202020204" pitchFamily="34" charset="0"/>
              </a:rPr>
              <a:t>Improving the </a:t>
            </a:r>
            <a:r>
              <a:rPr lang="en-US" sz="1200" i="1" dirty="0" smtClean="0">
                <a:solidFill>
                  <a:prstClr val="black"/>
                </a:solidFill>
                <a:latin typeface="+mn-lt"/>
                <a:cs typeface="Arial" panose="020B0604020202020204" pitchFamily="34" charset="0"/>
              </a:rPr>
              <a:t>health</a:t>
            </a:r>
            <a:br>
              <a:rPr lang="en-US" sz="1200" i="1" dirty="0" smtClean="0">
                <a:solidFill>
                  <a:prstClr val="black"/>
                </a:solidFill>
                <a:latin typeface="+mn-lt"/>
                <a:cs typeface="Arial" panose="020B0604020202020204" pitchFamily="34" charset="0"/>
              </a:rPr>
            </a:br>
            <a:r>
              <a:rPr lang="en-US" sz="1200" i="1" dirty="0" smtClean="0">
                <a:solidFill>
                  <a:prstClr val="black"/>
                </a:solidFill>
                <a:latin typeface="+mn-lt"/>
                <a:cs typeface="Arial" panose="020B0604020202020204" pitchFamily="34" charset="0"/>
              </a:rPr>
              <a:t>of </a:t>
            </a:r>
            <a:r>
              <a:rPr lang="en-US" sz="1200" i="1" dirty="0">
                <a:solidFill>
                  <a:prstClr val="black"/>
                </a:solidFill>
                <a:latin typeface="+mn-lt"/>
                <a:cs typeface="Arial" panose="020B0604020202020204" pitchFamily="34" charset="0"/>
              </a:rPr>
              <a:t>populations </a:t>
            </a:r>
          </a:p>
        </p:txBody>
      </p:sp>
      <p:sp>
        <p:nvSpPr>
          <p:cNvPr id="43" name="Rectangle 42"/>
          <p:cNvSpPr/>
          <p:nvPr/>
        </p:nvSpPr>
        <p:spPr>
          <a:xfrm>
            <a:off x="4357752" y="3597320"/>
            <a:ext cx="1587830" cy="646331"/>
          </a:xfrm>
          <a:prstGeom prst="rect">
            <a:avLst/>
          </a:prstGeom>
        </p:spPr>
        <p:txBody>
          <a:bodyPr wrap="square">
            <a:spAutoFit/>
          </a:bodyPr>
          <a:lstStyle/>
          <a:p>
            <a:pPr marL="75" algn="ctr"/>
            <a:r>
              <a:rPr lang="en-US" sz="1200" i="1" dirty="0">
                <a:solidFill>
                  <a:prstClr val="black"/>
                </a:solidFill>
                <a:latin typeface="+mn-lt"/>
                <a:cs typeface="Arial" panose="020B0604020202020204" pitchFamily="34" charset="0"/>
              </a:rPr>
              <a:t>Reducing the per capita cost </a:t>
            </a:r>
            <a:r>
              <a:rPr lang="en-US" sz="1200" i="1" dirty="0" smtClean="0">
                <a:solidFill>
                  <a:prstClr val="black"/>
                </a:solidFill>
                <a:latin typeface="+mn-lt"/>
                <a:cs typeface="Arial" panose="020B0604020202020204" pitchFamily="34" charset="0"/>
              </a:rPr>
              <a:t>of</a:t>
            </a:r>
            <a:br>
              <a:rPr lang="en-US" sz="1200" i="1" dirty="0" smtClean="0">
                <a:solidFill>
                  <a:prstClr val="black"/>
                </a:solidFill>
                <a:latin typeface="+mn-lt"/>
                <a:cs typeface="Arial" panose="020B0604020202020204" pitchFamily="34" charset="0"/>
              </a:rPr>
            </a:br>
            <a:r>
              <a:rPr lang="en-US" sz="1200" i="1" dirty="0" smtClean="0">
                <a:solidFill>
                  <a:prstClr val="black"/>
                </a:solidFill>
                <a:latin typeface="+mn-lt"/>
                <a:cs typeface="Arial" panose="020B0604020202020204" pitchFamily="34" charset="0"/>
              </a:rPr>
              <a:t>health care</a:t>
            </a:r>
            <a:endParaRPr lang="en-US" sz="1200" i="1" dirty="0">
              <a:solidFill>
                <a:prstClr val="black"/>
              </a:solidFill>
              <a:latin typeface="+mn-lt"/>
              <a:cs typeface="Arial" panose="020B0604020202020204" pitchFamily="34" charset="0"/>
            </a:endParaRPr>
          </a:p>
        </p:txBody>
      </p:sp>
      <p:sp>
        <p:nvSpPr>
          <p:cNvPr id="22" name="TextBox 21"/>
          <p:cNvSpPr txBox="1"/>
          <p:nvPr/>
        </p:nvSpPr>
        <p:spPr>
          <a:xfrm>
            <a:off x="1695187" y="4901283"/>
            <a:ext cx="2842182" cy="369332"/>
          </a:xfrm>
          <a:prstGeom prst="rect">
            <a:avLst/>
          </a:prstGeom>
          <a:noFill/>
        </p:spPr>
        <p:txBody>
          <a:bodyPr wrap="square" rtlCol="0">
            <a:spAutoFit/>
          </a:bodyPr>
          <a:lstStyle/>
          <a:p>
            <a:pPr algn="ctr"/>
            <a:r>
              <a:rPr lang="en-US" b="1" dirty="0">
                <a:solidFill>
                  <a:prstClr val="black"/>
                </a:solidFill>
                <a:latin typeface="+mn-lt"/>
                <a:cs typeface="Arial" panose="020B0604020202020204" pitchFamily="34" charset="0"/>
              </a:rPr>
              <a:t>Provider Experience</a:t>
            </a:r>
          </a:p>
        </p:txBody>
      </p:sp>
      <p:sp>
        <p:nvSpPr>
          <p:cNvPr id="23" name="Rectangle 22"/>
          <p:cNvSpPr/>
          <p:nvPr/>
        </p:nvSpPr>
        <p:spPr>
          <a:xfrm>
            <a:off x="1983920" y="5312005"/>
            <a:ext cx="2264717" cy="646331"/>
          </a:xfrm>
          <a:prstGeom prst="rect">
            <a:avLst/>
          </a:prstGeom>
        </p:spPr>
        <p:txBody>
          <a:bodyPr wrap="square">
            <a:spAutoFit/>
          </a:bodyPr>
          <a:lstStyle/>
          <a:p>
            <a:pPr marL="75" algn="ctr"/>
            <a:r>
              <a:rPr lang="en-US" sz="1200" i="1" dirty="0">
                <a:solidFill>
                  <a:prstClr val="black"/>
                </a:solidFill>
                <a:latin typeface="+mn-lt"/>
                <a:cs typeface="Arial" panose="020B0604020202020204" pitchFamily="34" charset="0"/>
              </a:rPr>
              <a:t>Improving the satisfaction, engagement, and </a:t>
            </a:r>
            <a:r>
              <a:rPr lang="en-US" sz="1200" i="1" dirty="0" smtClean="0">
                <a:solidFill>
                  <a:prstClr val="black"/>
                </a:solidFill>
                <a:latin typeface="+mn-lt"/>
                <a:cs typeface="Arial" panose="020B0604020202020204" pitchFamily="34" charset="0"/>
              </a:rPr>
              <a:t>retention</a:t>
            </a:r>
            <a:br>
              <a:rPr lang="en-US" sz="1200" i="1" dirty="0" smtClean="0">
                <a:solidFill>
                  <a:prstClr val="black"/>
                </a:solidFill>
                <a:latin typeface="+mn-lt"/>
                <a:cs typeface="Arial" panose="020B0604020202020204" pitchFamily="34" charset="0"/>
              </a:rPr>
            </a:br>
            <a:r>
              <a:rPr lang="en-US" sz="1200" i="1" dirty="0" smtClean="0">
                <a:solidFill>
                  <a:prstClr val="black"/>
                </a:solidFill>
                <a:latin typeface="+mn-lt"/>
                <a:cs typeface="Arial" panose="020B0604020202020204" pitchFamily="34" charset="0"/>
              </a:rPr>
              <a:t>of </a:t>
            </a:r>
            <a:r>
              <a:rPr lang="en-US" sz="1200" i="1" dirty="0">
                <a:solidFill>
                  <a:prstClr val="black"/>
                </a:solidFill>
                <a:latin typeface="+mn-lt"/>
                <a:cs typeface="Arial" panose="020B0604020202020204" pitchFamily="34" charset="0"/>
              </a:rPr>
              <a:t>providers</a:t>
            </a:r>
          </a:p>
        </p:txBody>
      </p:sp>
      <p:sp>
        <p:nvSpPr>
          <p:cNvPr id="10" name="TextBox 9"/>
          <p:cNvSpPr txBox="1"/>
          <p:nvPr/>
        </p:nvSpPr>
        <p:spPr>
          <a:xfrm>
            <a:off x="2299321" y="3322105"/>
            <a:ext cx="1635927" cy="707886"/>
          </a:xfrm>
          <a:prstGeom prst="rect">
            <a:avLst/>
          </a:prstGeom>
          <a:noFill/>
        </p:spPr>
        <p:txBody>
          <a:bodyPr wrap="square" rtlCol="0">
            <a:spAutoFit/>
          </a:bodyPr>
          <a:lstStyle/>
          <a:p>
            <a:pPr algn="ctr"/>
            <a:r>
              <a:rPr lang="en-US" sz="2000" b="1" dirty="0" smtClean="0">
                <a:latin typeface="+mn-lt"/>
              </a:rPr>
              <a:t>Quadruple</a:t>
            </a:r>
            <a:br>
              <a:rPr lang="en-US" sz="2000" b="1" dirty="0" smtClean="0">
                <a:latin typeface="+mn-lt"/>
              </a:rPr>
            </a:br>
            <a:r>
              <a:rPr lang="en-US" sz="2000" b="1" dirty="0" smtClean="0">
                <a:latin typeface="+mn-lt"/>
              </a:rPr>
              <a:t>Aim</a:t>
            </a:r>
            <a:endParaRPr lang="en-US" sz="2000" b="1" dirty="0">
              <a:latin typeface="+mn-lt"/>
            </a:endParaRPr>
          </a:p>
        </p:txBody>
      </p:sp>
      <p:sp>
        <p:nvSpPr>
          <p:cNvPr id="5" name="Slide Number Placeholder 4"/>
          <p:cNvSpPr>
            <a:spLocks noGrp="1"/>
          </p:cNvSpPr>
          <p:nvPr>
            <p:ph type="sldNum" sz="quarter" idx="10"/>
          </p:nvPr>
        </p:nvSpPr>
        <p:spPr/>
        <p:txBody>
          <a:bodyPr/>
          <a:lstStyle/>
          <a:p>
            <a:r>
              <a:rPr lang="nl-NL" sz="1200" dirty="0" smtClean="0"/>
              <a:t>Slide </a:t>
            </a:r>
            <a:fld id="{E1101FF6-6AA1-43AF-BC0C-EA247D76D5A9}" type="slidenum">
              <a:rPr lang="nl-NL" sz="1200" smtClean="0"/>
              <a:pPr/>
              <a:t>3</a:t>
            </a:fld>
            <a:endParaRPr lang="nl-NL" sz="1200" dirty="0"/>
          </a:p>
        </p:txBody>
      </p:sp>
    </p:spTree>
    <p:extLst>
      <p:ext uri="{BB962C8B-B14F-4D97-AF65-F5344CB8AC3E}">
        <p14:creationId xmlns:p14="http://schemas.microsoft.com/office/powerpoint/2010/main" val="1996204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Mobile Integrated Health Care: Redefining Care Delivery</a:t>
            </a:r>
            <a:endParaRPr lang="en-US" dirty="0"/>
          </a:p>
        </p:txBody>
      </p:sp>
      <p:sp>
        <p:nvSpPr>
          <p:cNvPr id="5" name="Content Placeholder 4"/>
          <p:cNvSpPr>
            <a:spLocks noGrp="1"/>
          </p:cNvSpPr>
          <p:nvPr>
            <p:ph idx="1"/>
          </p:nvPr>
        </p:nvSpPr>
        <p:spPr>
          <a:xfrm>
            <a:off x="340006" y="1286140"/>
            <a:ext cx="8473306" cy="3222421"/>
          </a:xfrm>
          <a:prstGeom prst="rect">
            <a:avLst/>
          </a:prstGeom>
        </p:spPr>
        <p:txBody>
          <a:bodyPr wrap="square">
            <a:spAutoFit/>
          </a:bodyPr>
          <a:lstStyle/>
          <a:p>
            <a:pPr marL="0" indent="0">
              <a:buNone/>
            </a:pPr>
            <a:r>
              <a:rPr lang="en-US" sz="1800" dirty="0" smtClean="0">
                <a:solidFill>
                  <a:prstClr val="black"/>
                </a:solidFill>
                <a:ea typeface="Calibri" panose="020F0502020204030204" pitchFamily="34" charset="0"/>
                <a:cs typeface="Arial" panose="020B0604020202020204" pitchFamily="34" charset="0"/>
              </a:rPr>
              <a:t>Mobile Integrated Health Care (MIH) is an </a:t>
            </a:r>
            <a:r>
              <a:rPr lang="en-US" sz="1800" dirty="0">
                <a:solidFill>
                  <a:prstClr val="black"/>
                </a:solidFill>
                <a:ea typeface="Calibri" panose="020F0502020204030204" pitchFamily="34" charset="0"/>
                <a:cs typeface="Arial" panose="020B0604020202020204" pitchFamily="34" charset="0"/>
              </a:rPr>
              <a:t>opportunity for enhanced partnerships between healthcare </a:t>
            </a:r>
            <a:r>
              <a:rPr lang="en-US" sz="1800" dirty="0" smtClean="0">
                <a:solidFill>
                  <a:prstClr val="black"/>
                </a:solidFill>
                <a:ea typeface="Calibri" panose="020F0502020204030204" pitchFamily="34" charset="0"/>
                <a:cs typeface="Arial" panose="020B0604020202020204" pitchFamily="34" charset="0"/>
              </a:rPr>
              <a:t>entities </a:t>
            </a:r>
            <a:r>
              <a:rPr lang="en-US" sz="1800" dirty="0">
                <a:solidFill>
                  <a:prstClr val="black"/>
                </a:solidFill>
                <a:ea typeface="Calibri" panose="020F0502020204030204" pitchFamily="34" charset="0"/>
                <a:cs typeface="Arial" panose="020B0604020202020204" pitchFamily="34" charset="0"/>
              </a:rPr>
              <a:t>and healthcare providers to provide innovative healthcare models that </a:t>
            </a:r>
            <a:r>
              <a:rPr lang="en-US" sz="1800" dirty="0" smtClean="0">
                <a:solidFill>
                  <a:prstClr val="black"/>
                </a:solidFill>
                <a:ea typeface="Calibri" panose="020F0502020204030204" pitchFamily="34" charset="0"/>
                <a:cs typeface="Arial" panose="020B0604020202020204" pitchFamily="34" charset="0"/>
              </a:rPr>
              <a:t>use </a:t>
            </a:r>
            <a:r>
              <a:rPr lang="en-US" sz="1800" b="1" dirty="0" smtClean="0">
                <a:solidFill>
                  <a:prstClr val="black"/>
                </a:solidFill>
                <a:ea typeface="Calibri" panose="020F0502020204030204" pitchFamily="34" charset="0"/>
                <a:cs typeface="Arial" panose="020B0604020202020204" pitchFamily="34" charset="0"/>
              </a:rPr>
              <a:t>mobile resources, </a:t>
            </a:r>
            <a:r>
              <a:rPr lang="en-US" sz="1800" b="1" dirty="0">
                <a:solidFill>
                  <a:prstClr val="black"/>
                </a:solidFill>
                <a:ea typeface="Calibri" panose="020F0502020204030204" pitchFamily="34" charset="0"/>
                <a:cs typeface="Arial" panose="020B0604020202020204" pitchFamily="34" charset="0"/>
              </a:rPr>
              <a:t>including </a:t>
            </a:r>
            <a:r>
              <a:rPr lang="en-US" sz="1800" b="1" dirty="0" smtClean="0">
                <a:solidFill>
                  <a:prstClr val="black"/>
                </a:solidFill>
                <a:ea typeface="Calibri" panose="020F0502020204030204" pitchFamily="34" charset="0"/>
                <a:cs typeface="Arial" panose="020B0604020202020204" pitchFamily="34" charset="0"/>
              </a:rPr>
              <a:t>EMS personnel</a:t>
            </a:r>
            <a:r>
              <a:rPr lang="en-US" sz="1800" b="1" dirty="0">
                <a:solidFill>
                  <a:prstClr val="black"/>
                </a:solidFill>
                <a:ea typeface="Calibri" panose="020F0502020204030204" pitchFamily="34" charset="0"/>
                <a:cs typeface="Arial" panose="020B0604020202020204" pitchFamily="34" charset="0"/>
              </a:rPr>
              <a:t>, to deliver care and services to patients in an out-of-hospital environment. </a:t>
            </a:r>
            <a:r>
              <a:rPr lang="en-US" sz="1800" b="1" dirty="0" smtClean="0">
                <a:solidFill>
                  <a:prstClr val="black"/>
                </a:solidFill>
                <a:ea typeface="Calibri" panose="020F0502020204030204" pitchFamily="34" charset="0"/>
                <a:cs typeface="Arial" panose="020B0604020202020204" pitchFamily="34" charset="0"/>
              </a:rPr>
              <a:t/>
            </a:r>
            <a:br>
              <a:rPr lang="en-US" sz="1800" b="1" dirty="0" smtClean="0">
                <a:solidFill>
                  <a:prstClr val="black"/>
                </a:solidFill>
                <a:ea typeface="Calibri" panose="020F0502020204030204" pitchFamily="34" charset="0"/>
                <a:cs typeface="Arial" panose="020B0604020202020204" pitchFamily="34" charset="0"/>
              </a:rPr>
            </a:br>
            <a:r>
              <a:rPr lang="en-US" sz="900" b="1" dirty="0" smtClean="0">
                <a:solidFill>
                  <a:prstClr val="black"/>
                </a:solidFill>
                <a:ea typeface="Calibri" panose="020F0502020204030204" pitchFamily="34" charset="0"/>
                <a:cs typeface="Arial" panose="020B0604020202020204" pitchFamily="34" charset="0"/>
              </a:rPr>
              <a:t> </a:t>
            </a:r>
            <a:endParaRPr lang="en-US" sz="900" b="1" dirty="0">
              <a:solidFill>
                <a:prstClr val="black"/>
              </a:solidFill>
              <a:ea typeface="Calibri" panose="020F0502020204030204" pitchFamily="34" charset="0"/>
              <a:cs typeface="Arial" panose="020B0604020202020204" pitchFamily="34" charset="0"/>
            </a:endParaRPr>
          </a:p>
          <a:p>
            <a:pPr marL="744538"/>
            <a:r>
              <a:rPr lang="en-US" sz="1800" dirty="0" smtClean="0"/>
              <a:t>Encourages </a:t>
            </a:r>
            <a:r>
              <a:rPr lang="en-US" sz="1800" dirty="0"/>
              <a:t>partnerships between various </a:t>
            </a:r>
            <a:r>
              <a:rPr lang="en-US" sz="1800" dirty="0" smtClean="0"/>
              <a:t>healthcare </a:t>
            </a:r>
            <a:r>
              <a:rPr lang="en-US" sz="1800" dirty="0"/>
              <a:t>providers as well as </a:t>
            </a:r>
            <a:r>
              <a:rPr lang="en-US" sz="1800" dirty="0" smtClean="0"/>
              <a:t>ACOs</a:t>
            </a:r>
          </a:p>
          <a:p>
            <a:pPr marL="744538"/>
            <a:r>
              <a:rPr lang="en-US" sz="1800" dirty="0" smtClean="0"/>
              <a:t>Focuses </a:t>
            </a:r>
            <a:r>
              <a:rPr lang="en-US" sz="1800" dirty="0"/>
              <a:t>on care coordination and managed </a:t>
            </a:r>
            <a:r>
              <a:rPr lang="en-US" sz="1800" dirty="0" smtClean="0"/>
              <a:t>care</a:t>
            </a:r>
          </a:p>
          <a:p>
            <a:pPr marL="744538"/>
            <a:r>
              <a:rPr lang="en-US" sz="1800" dirty="0" smtClean="0"/>
              <a:t>Expands </a:t>
            </a:r>
            <a:r>
              <a:rPr lang="en-US" sz="1800" dirty="0"/>
              <a:t>the setting of practitioners beyond the hospital </a:t>
            </a:r>
            <a:r>
              <a:rPr lang="en-US" sz="1800" dirty="0" smtClean="0"/>
              <a:t>environment with </a:t>
            </a:r>
            <a:r>
              <a:rPr lang="en-US" sz="1800" dirty="0"/>
              <a:t>appropriate </a:t>
            </a:r>
            <a:r>
              <a:rPr lang="en-US" sz="1800" dirty="0" smtClean="0"/>
              <a:t>training and medical oversight</a:t>
            </a:r>
          </a:p>
          <a:p>
            <a:pPr marL="744538"/>
            <a:r>
              <a:rPr lang="en-US" sz="1800" dirty="0" smtClean="0"/>
              <a:t>Programs </a:t>
            </a:r>
            <a:r>
              <a:rPr lang="en-US" sz="1800" dirty="0"/>
              <a:t>may differ in </a:t>
            </a:r>
            <a:r>
              <a:rPr lang="en-US" sz="1800" dirty="0" smtClean="0"/>
              <a:t>goals </a:t>
            </a:r>
            <a:r>
              <a:rPr lang="en-US" sz="1800" dirty="0"/>
              <a:t>and services </a:t>
            </a:r>
            <a:r>
              <a:rPr lang="en-US" sz="1800" dirty="0" smtClean="0"/>
              <a:t>provided based on the needs of the communities where they operate </a:t>
            </a:r>
            <a:endParaRPr lang="en-US" sz="1800" dirty="0"/>
          </a:p>
        </p:txBody>
      </p:sp>
      <p:sp>
        <p:nvSpPr>
          <p:cNvPr id="6" name="TextBox 5"/>
          <p:cNvSpPr txBox="1"/>
          <p:nvPr/>
        </p:nvSpPr>
        <p:spPr>
          <a:xfrm>
            <a:off x="255220" y="4771228"/>
            <a:ext cx="2762300" cy="1892826"/>
          </a:xfrm>
          <a:prstGeom prst="rect">
            <a:avLst/>
          </a:prstGeom>
          <a:solidFill>
            <a:srgbClr val="DAEEFE"/>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600"/>
              </a:spcAft>
            </a:pPr>
            <a:r>
              <a:rPr lang="en-US" sz="1600" b="1" dirty="0" smtClean="0">
                <a:solidFill>
                  <a:prstClr val="black"/>
                </a:solidFill>
                <a:latin typeface="+mn-lt"/>
                <a:ea typeface="Calibri" panose="020F0502020204030204" pitchFamily="34" charset="0"/>
                <a:cs typeface="Arial" panose="020B0604020202020204" pitchFamily="34" charset="0"/>
              </a:rPr>
              <a:t>Examples of services</a:t>
            </a:r>
            <a:r>
              <a:rPr lang="en-US" sz="1600" b="1" dirty="0">
                <a:solidFill>
                  <a:prstClr val="black"/>
                </a:solidFill>
                <a:latin typeface="+mn-lt"/>
                <a:ea typeface="Calibri" panose="020F0502020204030204" pitchFamily="34" charset="0"/>
                <a:cs typeface="Arial" panose="020B0604020202020204" pitchFamily="34" charset="0"/>
              </a:rPr>
              <a:t>:</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Chronic disease management</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Behavioral health</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Preventative care</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Post-discharge follow-up visits</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Transport or referral to facilities other than hospital </a:t>
            </a:r>
            <a:r>
              <a:rPr lang="en-US" sz="1200" dirty="0" smtClean="0">
                <a:solidFill>
                  <a:prstClr val="black"/>
                </a:solidFill>
                <a:latin typeface="+mn-lt"/>
                <a:ea typeface="Calibri" panose="020F0502020204030204" pitchFamily="34" charset="0"/>
                <a:cs typeface="Arial" panose="020B0604020202020204" pitchFamily="34" charset="0"/>
              </a:rPr>
              <a:t>EDs</a:t>
            </a:r>
            <a:br>
              <a:rPr lang="en-US" sz="1200" dirty="0" smtClean="0">
                <a:solidFill>
                  <a:prstClr val="black"/>
                </a:solidFill>
                <a:latin typeface="+mn-lt"/>
                <a:ea typeface="Calibri" panose="020F0502020204030204" pitchFamily="34" charset="0"/>
                <a:cs typeface="Arial" panose="020B0604020202020204" pitchFamily="34" charset="0"/>
              </a:rPr>
            </a:br>
            <a:r>
              <a:rPr lang="en-US" sz="400" dirty="0" smtClean="0">
                <a:solidFill>
                  <a:prstClr val="black"/>
                </a:solidFill>
                <a:latin typeface="+mn-lt"/>
                <a:ea typeface="Calibri" panose="020F0502020204030204" pitchFamily="34" charset="0"/>
                <a:cs typeface="Arial" panose="020B0604020202020204" pitchFamily="34" charset="0"/>
              </a:rPr>
              <a:t> </a:t>
            </a:r>
            <a:endParaRPr lang="en-US" sz="400" dirty="0">
              <a:solidFill>
                <a:prstClr val="black"/>
              </a:solidFill>
              <a:latin typeface="+mn-lt"/>
              <a:ea typeface="Calibri" panose="020F0502020204030204" pitchFamily="34" charset="0"/>
              <a:cs typeface="Arial" panose="020B0604020202020204" pitchFamily="34" charset="0"/>
            </a:endParaRPr>
          </a:p>
        </p:txBody>
      </p:sp>
      <p:sp>
        <p:nvSpPr>
          <p:cNvPr id="8" name="TextBox 7"/>
          <p:cNvSpPr txBox="1"/>
          <p:nvPr/>
        </p:nvSpPr>
        <p:spPr>
          <a:xfrm>
            <a:off x="3195915" y="4771227"/>
            <a:ext cx="2761488" cy="1892808"/>
          </a:xfrm>
          <a:prstGeom prst="rect">
            <a:avLst/>
          </a:prstGeom>
          <a:solidFill>
            <a:srgbClr val="DAEEFE"/>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b="1" dirty="0">
                <a:solidFill>
                  <a:prstClr val="black"/>
                </a:solidFill>
                <a:ea typeface="Calibri" panose="020F0502020204030204" pitchFamily="34" charset="0"/>
                <a:cs typeface="Arial" panose="020B0604020202020204" pitchFamily="34" charset="0"/>
              </a:rPr>
              <a:t>Examples of healthcare facilities and entities: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Ambulance services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Hospitals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Accountable Care Organizations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Visiting Nurse Associations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Home Health </a:t>
            </a:r>
            <a:r>
              <a:rPr lang="en-US" sz="1200" dirty="0" smtClean="0">
                <a:solidFill>
                  <a:prstClr val="black"/>
                </a:solidFill>
                <a:ea typeface="Calibri" panose="020F0502020204030204" pitchFamily="34" charset="0"/>
                <a:cs typeface="Arial" panose="020B0604020202020204" pitchFamily="34" charset="0"/>
              </a:rPr>
              <a:t>Agencies</a:t>
            </a:r>
            <a:br>
              <a:rPr lang="en-US" sz="1200" dirty="0" smtClean="0">
                <a:solidFill>
                  <a:prstClr val="black"/>
                </a:solidFill>
                <a:ea typeface="Calibri" panose="020F0502020204030204" pitchFamily="34" charset="0"/>
                <a:cs typeface="Arial" panose="020B0604020202020204" pitchFamily="34" charset="0"/>
              </a:rPr>
            </a:br>
            <a:r>
              <a:rPr lang="en-US" sz="400" dirty="0" smtClean="0">
                <a:solidFill>
                  <a:prstClr val="black"/>
                </a:solidFill>
                <a:ea typeface="Calibri" panose="020F0502020204030204" pitchFamily="34" charset="0"/>
                <a:cs typeface="Arial" panose="020B0604020202020204" pitchFamily="34" charset="0"/>
              </a:rPr>
              <a:t>  </a:t>
            </a:r>
            <a:endParaRPr lang="en-US" sz="400" dirty="0">
              <a:solidFill>
                <a:prstClr val="black"/>
              </a:solidFill>
              <a:ea typeface="Calibri" panose="020F0502020204030204" pitchFamily="34" charset="0"/>
              <a:cs typeface="Arial" panose="020B0604020202020204" pitchFamily="34" charset="0"/>
            </a:endParaRPr>
          </a:p>
        </p:txBody>
      </p:sp>
      <p:sp>
        <p:nvSpPr>
          <p:cNvPr id="9" name="TextBox 8"/>
          <p:cNvSpPr txBox="1"/>
          <p:nvPr/>
        </p:nvSpPr>
        <p:spPr>
          <a:xfrm>
            <a:off x="6101962" y="4763646"/>
            <a:ext cx="2761488" cy="1892826"/>
          </a:xfrm>
          <a:prstGeom prst="rect">
            <a:avLst/>
          </a:prstGeom>
          <a:solidFill>
            <a:srgbClr val="DAEEFE"/>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b="1" dirty="0">
                <a:solidFill>
                  <a:prstClr val="black"/>
                </a:solidFill>
                <a:ea typeface="Calibri" panose="020F0502020204030204" pitchFamily="34" charset="0"/>
                <a:cs typeface="Arial" panose="020B0604020202020204" pitchFamily="34" charset="0"/>
              </a:rPr>
              <a:t>Examples of </a:t>
            </a:r>
            <a:r>
              <a:rPr lang="en-US" sz="1600" b="1" dirty="0" smtClean="0">
                <a:solidFill>
                  <a:prstClr val="black"/>
                </a:solidFill>
                <a:ea typeface="Calibri" panose="020F0502020204030204" pitchFamily="34" charset="0"/>
                <a:cs typeface="Arial" panose="020B0604020202020204" pitchFamily="34" charset="0"/>
              </a:rPr>
              <a:t>providers:</a:t>
            </a:r>
            <a:br>
              <a:rPr lang="en-US" sz="1600" b="1" dirty="0" smtClean="0">
                <a:solidFill>
                  <a:prstClr val="black"/>
                </a:solidFill>
                <a:ea typeface="Calibri" panose="020F0502020204030204" pitchFamily="34" charset="0"/>
                <a:cs typeface="Arial" panose="020B0604020202020204" pitchFamily="34" charset="0"/>
              </a:rPr>
            </a:br>
            <a:r>
              <a:rPr lang="en-US" sz="400" b="1" dirty="0" smtClean="0">
                <a:solidFill>
                  <a:prstClr val="black"/>
                </a:solidFill>
                <a:ea typeface="Calibri" panose="020F0502020204030204" pitchFamily="34" charset="0"/>
                <a:cs typeface="Arial" panose="020B0604020202020204" pitchFamily="34" charset="0"/>
              </a:rPr>
              <a:t> </a:t>
            </a:r>
            <a:endParaRPr lang="en-US" sz="400" b="1"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EMS Personnel</a:t>
            </a:r>
            <a:endParaRPr lang="en-US" sz="1200"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Community Paramedics</a:t>
            </a:r>
            <a:endParaRPr lang="en-US" sz="1200"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Nurses</a:t>
            </a:r>
            <a:endParaRPr lang="en-US" sz="1200"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Physician Assistants</a:t>
            </a: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Emergency Service Providers (ESPs)</a:t>
            </a:r>
            <a:endParaRPr lang="en-US" sz="1200"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Social Workers</a:t>
            </a:r>
          </a:p>
        </p:txBody>
      </p:sp>
      <p:sp>
        <p:nvSpPr>
          <p:cNvPr id="3" name="Slide Number Placeholder 2"/>
          <p:cNvSpPr>
            <a:spLocks noGrp="1"/>
          </p:cNvSpPr>
          <p:nvPr>
            <p:ph type="sldNum" sz="quarter" idx="11"/>
          </p:nvPr>
        </p:nvSpPr>
        <p:spPr>
          <a:xfrm>
            <a:off x="6788150" y="6245225"/>
            <a:ext cx="2133600" cy="476250"/>
          </a:xfrm>
        </p:spPr>
        <p:txBody>
          <a:bodyPr/>
          <a:lstStyle/>
          <a:p>
            <a:pPr>
              <a:defRPr/>
            </a:pPr>
            <a:r>
              <a:rPr lang="en-US" altLang="en-US" sz="1200" dirty="0" smtClean="0"/>
              <a:t>Slide </a:t>
            </a:r>
            <a:fld id="{9A3CBEC9-3421-470A-8847-5F6DEB543E53}" type="slidenum">
              <a:rPr lang="en-US" altLang="en-US" sz="1200" smtClean="0"/>
              <a:pPr>
                <a:defRPr/>
              </a:pPr>
              <a:t>4</a:t>
            </a:fld>
            <a:endParaRPr lang="en-US" altLang="en-US" sz="1200" dirty="0"/>
          </a:p>
        </p:txBody>
      </p:sp>
    </p:spTree>
    <p:extLst>
      <p:ext uri="{BB962C8B-B14F-4D97-AF65-F5344CB8AC3E}">
        <p14:creationId xmlns:p14="http://schemas.microsoft.com/office/powerpoint/2010/main" val="7566062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Defining the MIH </a:t>
            </a:r>
            <a:r>
              <a:rPr lang="en-US" dirty="0"/>
              <a:t>Spectrum</a:t>
            </a:r>
          </a:p>
        </p:txBody>
      </p:sp>
      <p:sp>
        <p:nvSpPr>
          <p:cNvPr id="7" name="TextBox 6"/>
          <p:cNvSpPr txBox="1"/>
          <p:nvPr/>
        </p:nvSpPr>
        <p:spPr>
          <a:xfrm>
            <a:off x="297180" y="1373280"/>
            <a:ext cx="8672195" cy="400110"/>
          </a:xfrm>
          <a:prstGeom prst="rect">
            <a:avLst/>
          </a:prstGeom>
          <a:noFill/>
          <a:ln>
            <a:solidFill>
              <a:schemeClr val="tx1"/>
            </a:solidFill>
          </a:ln>
        </p:spPr>
        <p:txBody>
          <a:bodyPr wrap="square" rtlCol="0">
            <a:spAutoFit/>
          </a:bodyPr>
          <a:lstStyle/>
          <a:p>
            <a:pPr defTabSz="728663" eaLnBrk="1" fontAlgn="auto" hangingPunct="1">
              <a:spcBef>
                <a:spcPts val="0"/>
              </a:spcBef>
              <a:spcAft>
                <a:spcPts val="0"/>
              </a:spcAft>
            </a:pPr>
            <a:r>
              <a:rPr lang="en-US" sz="2000" b="1" dirty="0">
                <a:latin typeface="+mn-lt"/>
                <a:ea typeface="+mn-ea"/>
                <a:cs typeface="Arial" panose="020B0604020202020204" pitchFamily="34" charset="0"/>
              </a:rPr>
              <a:t>EMS</a:t>
            </a:r>
            <a:r>
              <a:rPr lang="en-US" sz="2000" b="1" dirty="0">
                <a:solidFill>
                  <a:prstClr val="black"/>
                </a:solidFill>
                <a:latin typeface="+mn-lt"/>
                <a:ea typeface="+mn-ea"/>
                <a:cs typeface="Arial" panose="020B0604020202020204" pitchFamily="34" charset="0"/>
              </a:rPr>
              <a:t>		</a:t>
            </a:r>
            <a:r>
              <a:rPr lang="en-US" sz="2000" b="1" dirty="0" smtClean="0">
                <a:solidFill>
                  <a:srgbClr val="0C9B74"/>
                </a:solidFill>
                <a:latin typeface="+mn-lt"/>
                <a:ea typeface="+mn-ea"/>
                <a:cs typeface="Arial" panose="020B0604020202020204" pitchFamily="34" charset="0"/>
              </a:rPr>
              <a:t>Community </a:t>
            </a:r>
            <a:r>
              <a:rPr lang="en-US" sz="2000" b="1" dirty="0">
                <a:solidFill>
                  <a:srgbClr val="0C9B74"/>
                </a:solidFill>
                <a:latin typeface="+mn-lt"/>
                <a:ea typeface="+mn-ea"/>
                <a:cs typeface="Arial" panose="020B0604020202020204" pitchFamily="34" charset="0"/>
              </a:rPr>
              <a:t>EMS</a:t>
            </a:r>
            <a:r>
              <a:rPr lang="en-US" sz="2000" b="1" dirty="0">
                <a:solidFill>
                  <a:prstClr val="black"/>
                </a:solidFill>
                <a:latin typeface="+mn-lt"/>
                <a:ea typeface="+mn-ea"/>
                <a:cs typeface="Arial" panose="020B0604020202020204" pitchFamily="34" charset="0"/>
              </a:rPr>
              <a:t>	  	  </a:t>
            </a:r>
            <a:r>
              <a:rPr lang="en-US" sz="2000" b="1" dirty="0" smtClean="0">
                <a:solidFill>
                  <a:prstClr val="black"/>
                </a:solidFill>
                <a:latin typeface="+mn-lt"/>
                <a:ea typeface="+mn-ea"/>
                <a:cs typeface="Arial" panose="020B0604020202020204" pitchFamily="34" charset="0"/>
              </a:rPr>
              <a:t>  </a:t>
            </a:r>
            <a:r>
              <a:rPr lang="en-US" sz="2000" b="1" dirty="0" smtClean="0">
                <a:solidFill>
                  <a:schemeClr val="accent2">
                    <a:lumMod val="75000"/>
                  </a:schemeClr>
                </a:solidFill>
                <a:latin typeface="+mn-lt"/>
                <a:ea typeface="+mn-ea"/>
                <a:cs typeface="Arial" panose="020B0604020202020204" pitchFamily="34" charset="0"/>
              </a:rPr>
              <a:t>MIH</a:t>
            </a:r>
            <a:r>
              <a:rPr lang="en-US" sz="2000" b="1" dirty="0">
                <a:solidFill>
                  <a:prstClr val="white">
                    <a:lumMod val="50000"/>
                  </a:prstClr>
                </a:solidFill>
                <a:latin typeface="+mn-lt"/>
                <a:ea typeface="+mn-ea"/>
                <a:cs typeface="Arial" panose="020B0604020202020204" pitchFamily="34" charset="0"/>
              </a:rPr>
              <a:t>	       	   </a:t>
            </a:r>
            <a:r>
              <a:rPr lang="en-US" sz="2000" b="1" dirty="0" smtClean="0">
                <a:solidFill>
                  <a:schemeClr val="accent1">
                    <a:lumMod val="75000"/>
                  </a:schemeClr>
                </a:solidFill>
                <a:latin typeface="+mn-lt"/>
                <a:ea typeface="+mn-ea"/>
                <a:cs typeface="Arial" panose="020B0604020202020204" pitchFamily="34" charset="0"/>
              </a:rPr>
              <a:t>MIH with ED </a:t>
            </a:r>
            <a:r>
              <a:rPr lang="en-US" sz="2000" b="1" dirty="0">
                <a:solidFill>
                  <a:schemeClr val="accent1">
                    <a:lumMod val="75000"/>
                  </a:schemeClr>
                </a:solidFill>
                <a:latin typeface="+mn-lt"/>
                <a:ea typeface="+mn-ea"/>
                <a:cs typeface="Arial" panose="020B0604020202020204" pitchFamily="34" charset="0"/>
              </a:rPr>
              <a:t>Avoidance</a:t>
            </a:r>
          </a:p>
        </p:txBody>
      </p:sp>
      <p:cxnSp>
        <p:nvCxnSpPr>
          <p:cNvPr id="8" name="Straight Connector 7"/>
          <p:cNvCxnSpPr/>
          <p:nvPr/>
        </p:nvCxnSpPr>
        <p:spPr>
          <a:xfrm>
            <a:off x="0" y="2617630"/>
            <a:ext cx="123444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444630" y="2444997"/>
            <a:ext cx="355600" cy="355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250478" y="3418043"/>
            <a:ext cx="1825667" cy="523220"/>
          </a:xfrm>
          <a:prstGeom prst="rect">
            <a:avLst/>
          </a:prstGeom>
          <a:noFill/>
          <a:ln>
            <a:noFill/>
          </a:ln>
        </p:spPr>
        <p:txBody>
          <a:bodyPr wrap="square" rtlCol="0">
            <a:spAutoFit/>
          </a:bodyPr>
          <a:lstStyle/>
          <a:p>
            <a:pPr algn="ctr"/>
            <a:r>
              <a:rPr lang="en-US" sz="1400" b="1" dirty="0" smtClean="0">
                <a:latin typeface="+mn-lt"/>
                <a:cs typeface="Arial" panose="020B0604020202020204" pitchFamily="34" charset="0"/>
              </a:rPr>
              <a:t>Stabilize, treat </a:t>
            </a:r>
          </a:p>
          <a:p>
            <a:pPr algn="ctr"/>
            <a:r>
              <a:rPr lang="en-US" sz="1400" b="1" dirty="0" smtClean="0">
                <a:latin typeface="+mn-lt"/>
                <a:cs typeface="Arial" panose="020B0604020202020204" pitchFamily="34" charset="0"/>
              </a:rPr>
              <a:t>and </a:t>
            </a:r>
            <a:r>
              <a:rPr lang="en-US" sz="1400" b="1" dirty="0">
                <a:latin typeface="+mn-lt"/>
                <a:cs typeface="Arial" panose="020B0604020202020204" pitchFamily="34" charset="0"/>
              </a:rPr>
              <a:t>Transport</a:t>
            </a:r>
          </a:p>
        </p:txBody>
      </p:sp>
      <p:cxnSp>
        <p:nvCxnSpPr>
          <p:cNvPr id="13" name="Straight Connector 12"/>
          <p:cNvCxnSpPr/>
          <p:nvPr/>
        </p:nvCxnSpPr>
        <p:spPr>
          <a:xfrm flipV="1">
            <a:off x="617220" y="3005314"/>
            <a:ext cx="0" cy="330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343766" y="2371250"/>
            <a:ext cx="0" cy="3200875"/>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1417426" y="2606200"/>
            <a:ext cx="2636414" cy="16510"/>
          </a:xfrm>
          <a:prstGeom prst="straightConnector1">
            <a:avLst/>
          </a:prstGeom>
          <a:ln w="38100">
            <a:solidFill>
              <a:srgbClr val="0C9B74"/>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1879814" y="2439830"/>
            <a:ext cx="355600" cy="355600"/>
          </a:xfrm>
          <a:prstGeom prst="ellipse">
            <a:avLst/>
          </a:prstGeom>
          <a:solidFill>
            <a:srgbClr val="0C9B74"/>
          </a:solidFill>
          <a:ln>
            <a:solidFill>
              <a:srgbClr val="0C9B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941856" y="3142888"/>
            <a:ext cx="2222500" cy="307777"/>
          </a:xfrm>
          <a:prstGeom prst="rect">
            <a:avLst/>
          </a:prstGeom>
          <a:noFill/>
        </p:spPr>
        <p:txBody>
          <a:bodyPr wrap="square" rtlCol="0">
            <a:spAutoFit/>
          </a:bodyPr>
          <a:lstStyle/>
          <a:p>
            <a:pPr algn="ctr"/>
            <a:r>
              <a:rPr lang="en-US" sz="1400" b="1" dirty="0">
                <a:solidFill>
                  <a:srgbClr val="0C9B74"/>
                </a:solidFill>
                <a:latin typeface="+mn-lt"/>
                <a:cs typeface="Arial" panose="020B0604020202020204" pitchFamily="34" charset="0"/>
              </a:rPr>
              <a:t>Education</a:t>
            </a:r>
          </a:p>
        </p:txBody>
      </p:sp>
      <p:cxnSp>
        <p:nvCxnSpPr>
          <p:cNvPr id="20" name="Straight Connector 19"/>
          <p:cNvCxnSpPr/>
          <p:nvPr/>
        </p:nvCxnSpPr>
        <p:spPr>
          <a:xfrm flipV="1">
            <a:off x="2053106" y="2848328"/>
            <a:ext cx="0" cy="330200"/>
          </a:xfrm>
          <a:prstGeom prst="line">
            <a:avLst/>
          </a:prstGeom>
          <a:ln>
            <a:solidFill>
              <a:srgbClr val="0C9B74"/>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332247" y="4196015"/>
            <a:ext cx="1825667" cy="954107"/>
          </a:xfrm>
          <a:prstGeom prst="rect">
            <a:avLst/>
          </a:prstGeom>
          <a:noFill/>
        </p:spPr>
        <p:txBody>
          <a:bodyPr wrap="square" rtlCol="0">
            <a:spAutoFit/>
          </a:bodyPr>
          <a:lstStyle/>
          <a:p>
            <a:pPr algn="ctr"/>
            <a:r>
              <a:rPr lang="en-US" sz="1400" b="1" dirty="0">
                <a:solidFill>
                  <a:srgbClr val="0C9B74"/>
                </a:solidFill>
                <a:latin typeface="+mn-lt"/>
                <a:cs typeface="Arial" panose="020B0604020202020204" pitchFamily="34" charset="0"/>
              </a:rPr>
              <a:t>Preventive Services, Low Risk High Impact</a:t>
            </a:r>
          </a:p>
          <a:p>
            <a:pPr algn="ctr"/>
            <a:r>
              <a:rPr lang="en-US" sz="1400" dirty="0">
                <a:solidFill>
                  <a:srgbClr val="0C9B74"/>
                </a:solidFill>
                <a:latin typeface="+mn-lt"/>
                <a:cs typeface="Arial" panose="020B0604020202020204" pitchFamily="34" charset="0"/>
              </a:rPr>
              <a:t>(e.g. screenings, falls prevention)</a:t>
            </a:r>
          </a:p>
        </p:txBody>
      </p:sp>
      <p:sp>
        <p:nvSpPr>
          <p:cNvPr id="22" name="Oval 21"/>
          <p:cNvSpPr/>
          <p:nvPr/>
        </p:nvSpPr>
        <p:spPr>
          <a:xfrm>
            <a:off x="3068534" y="2439830"/>
            <a:ext cx="355600" cy="355600"/>
          </a:xfrm>
          <a:prstGeom prst="ellipse">
            <a:avLst/>
          </a:prstGeom>
          <a:solidFill>
            <a:srgbClr val="0C9B74"/>
          </a:solidFill>
          <a:ln>
            <a:solidFill>
              <a:srgbClr val="0C9B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Connector 22"/>
          <p:cNvCxnSpPr/>
          <p:nvPr/>
        </p:nvCxnSpPr>
        <p:spPr>
          <a:xfrm flipV="1">
            <a:off x="3245080" y="2966578"/>
            <a:ext cx="1254" cy="1087262"/>
          </a:xfrm>
          <a:prstGeom prst="line">
            <a:avLst/>
          </a:prstGeom>
          <a:ln>
            <a:solidFill>
              <a:srgbClr val="0C9B74"/>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169199" y="2363790"/>
            <a:ext cx="0" cy="469900"/>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4373986" y="2598740"/>
            <a:ext cx="1973474" cy="1110"/>
          </a:xfrm>
          <a:prstGeom prst="straightConnector1">
            <a:avLst/>
          </a:prstGeom>
          <a:ln w="38100">
            <a:solidFill>
              <a:schemeClr val="accent2">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4213860" y="3368565"/>
            <a:ext cx="2153160" cy="1384995"/>
          </a:xfrm>
          <a:prstGeom prst="rect">
            <a:avLst/>
          </a:prstGeom>
          <a:noFill/>
          <a:ln>
            <a:noFill/>
          </a:ln>
        </p:spPr>
        <p:txBody>
          <a:bodyPr wrap="square" rtlCol="0">
            <a:spAutoFit/>
          </a:bodyPr>
          <a:lstStyle/>
          <a:p>
            <a:pPr algn="ctr"/>
            <a:r>
              <a:rPr lang="en-US" sz="1400" b="1" dirty="0" smtClean="0">
                <a:solidFill>
                  <a:schemeClr val="accent2">
                    <a:lumMod val="75000"/>
                  </a:schemeClr>
                </a:solidFill>
                <a:latin typeface="+mn-lt"/>
                <a:cs typeface="Arial" panose="020B0604020202020204" pitchFamily="34" charset="0"/>
              </a:rPr>
              <a:t>Scheduled and Acute </a:t>
            </a:r>
            <a:r>
              <a:rPr lang="en-US" sz="1400" b="1" dirty="0">
                <a:solidFill>
                  <a:schemeClr val="accent2">
                    <a:lumMod val="75000"/>
                  </a:schemeClr>
                </a:solidFill>
                <a:latin typeface="+mn-lt"/>
                <a:cs typeface="Arial" panose="020B0604020202020204" pitchFamily="34" charset="0"/>
              </a:rPr>
              <a:t>Treatments, Transport &amp; Refer </a:t>
            </a:r>
          </a:p>
          <a:p>
            <a:pPr algn="ctr"/>
            <a:r>
              <a:rPr lang="en-US" sz="1400" dirty="0">
                <a:solidFill>
                  <a:schemeClr val="accent2">
                    <a:lumMod val="75000"/>
                  </a:schemeClr>
                </a:solidFill>
                <a:latin typeface="+mn-lt"/>
                <a:cs typeface="Arial" panose="020B0604020202020204" pitchFamily="34" charset="0"/>
              </a:rPr>
              <a:t>(e.g. readmission avoidance, post-discharge follow up)</a:t>
            </a:r>
          </a:p>
        </p:txBody>
      </p:sp>
      <p:cxnSp>
        <p:nvCxnSpPr>
          <p:cNvPr id="30" name="Straight Connector 29"/>
          <p:cNvCxnSpPr/>
          <p:nvPr/>
        </p:nvCxnSpPr>
        <p:spPr>
          <a:xfrm flipV="1">
            <a:off x="5280660" y="3007885"/>
            <a:ext cx="0" cy="33020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6458460" y="2330697"/>
            <a:ext cx="0" cy="469900"/>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3" name="Oval 32"/>
          <p:cNvSpPr/>
          <p:nvPr/>
        </p:nvSpPr>
        <p:spPr>
          <a:xfrm>
            <a:off x="5112640" y="2410867"/>
            <a:ext cx="355600" cy="355600"/>
          </a:xfrm>
          <a:prstGeom prst="ellips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rgbClr val="00B050"/>
                </a:solidFill>
              </a:ln>
              <a:solidFill>
                <a:srgbClr val="00B050"/>
              </a:solidFill>
            </a:endParaRPr>
          </a:p>
        </p:txBody>
      </p:sp>
      <p:cxnSp>
        <p:nvCxnSpPr>
          <p:cNvPr id="34" name="Straight Arrow Connector 33"/>
          <p:cNvCxnSpPr/>
          <p:nvPr/>
        </p:nvCxnSpPr>
        <p:spPr>
          <a:xfrm flipV="1">
            <a:off x="6713326" y="2588667"/>
            <a:ext cx="2194454" cy="11183"/>
          </a:xfrm>
          <a:prstGeom prst="straightConnector1">
            <a:avLst/>
          </a:prstGeom>
          <a:ln w="38100">
            <a:solidFill>
              <a:schemeClr val="accent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6" name="Oval 35"/>
          <p:cNvSpPr/>
          <p:nvPr/>
        </p:nvSpPr>
        <p:spPr>
          <a:xfrm>
            <a:off x="7528180" y="2420004"/>
            <a:ext cx="355600" cy="355600"/>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extBox 36"/>
          <p:cNvSpPr txBox="1"/>
          <p:nvPr/>
        </p:nvSpPr>
        <p:spPr>
          <a:xfrm>
            <a:off x="6812386" y="3457351"/>
            <a:ext cx="1825667" cy="954107"/>
          </a:xfrm>
          <a:prstGeom prst="rect">
            <a:avLst/>
          </a:prstGeom>
          <a:noFill/>
          <a:ln>
            <a:noFill/>
          </a:ln>
        </p:spPr>
        <p:txBody>
          <a:bodyPr wrap="square" rtlCol="0">
            <a:spAutoFit/>
          </a:bodyPr>
          <a:lstStyle/>
          <a:p>
            <a:pPr algn="ctr"/>
            <a:r>
              <a:rPr lang="en-US" sz="1400" b="1" dirty="0" smtClean="0">
                <a:solidFill>
                  <a:schemeClr val="accent1">
                    <a:lumMod val="75000"/>
                  </a:schemeClr>
                </a:solidFill>
                <a:latin typeface="+mn-lt"/>
                <a:cs typeface="Arial" panose="020B0604020202020204" pitchFamily="34" charset="0"/>
              </a:rPr>
              <a:t>Treat; Transport to</a:t>
            </a:r>
            <a:br>
              <a:rPr lang="en-US" sz="1400" b="1" dirty="0" smtClean="0">
                <a:solidFill>
                  <a:schemeClr val="accent1">
                    <a:lumMod val="75000"/>
                  </a:schemeClr>
                </a:solidFill>
                <a:latin typeface="+mn-lt"/>
                <a:cs typeface="Arial" panose="020B0604020202020204" pitchFamily="34" charset="0"/>
              </a:rPr>
            </a:br>
            <a:r>
              <a:rPr lang="en-US" sz="1400" b="1" dirty="0" smtClean="0">
                <a:solidFill>
                  <a:schemeClr val="accent1">
                    <a:lumMod val="75000"/>
                  </a:schemeClr>
                </a:solidFill>
                <a:latin typeface="+mn-lt"/>
                <a:cs typeface="Arial" panose="020B0604020202020204" pitchFamily="34" charset="0"/>
              </a:rPr>
              <a:t>Alternate Destination within the MIH system</a:t>
            </a:r>
            <a:endParaRPr lang="en-US" sz="1400" b="1" dirty="0">
              <a:solidFill>
                <a:schemeClr val="accent1">
                  <a:lumMod val="75000"/>
                </a:schemeClr>
              </a:solidFill>
              <a:latin typeface="+mn-lt"/>
              <a:cs typeface="Arial" panose="020B0604020202020204" pitchFamily="34" charset="0"/>
            </a:endParaRPr>
          </a:p>
        </p:txBody>
      </p:sp>
      <p:cxnSp>
        <p:nvCxnSpPr>
          <p:cNvPr id="38" name="Straight Connector 37"/>
          <p:cNvCxnSpPr/>
          <p:nvPr/>
        </p:nvCxnSpPr>
        <p:spPr>
          <a:xfrm flipV="1">
            <a:off x="7709979" y="2866633"/>
            <a:ext cx="0" cy="55141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1417426" y="5964372"/>
            <a:ext cx="7576899" cy="0"/>
          </a:xfrm>
          <a:prstGeom prst="straightConnector1">
            <a:avLst/>
          </a:prstGeom>
          <a:ln w="57150">
            <a:solidFill>
              <a:srgbClr val="FFC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6902416" y="6091336"/>
            <a:ext cx="1735637" cy="307777"/>
          </a:xfrm>
          <a:prstGeom prst="rect">
            <a:avLst/>
          </a:prstGeom>
          <a:noFill/>
        </p:spPr>
        <p:txBody>
          <a:bodyPr wrap="square" rtlCol="0">
            <a:spAutoFit/>
          </a:bodyPr>
          <a:lstStyle/>
          <a:p>
            <a:pPr algn="ctr"/>
            <a:r>
              <a:rPr lang="en-US" sz="1400" i="1" dirty="0" smtClean="0">
                <a:solidFill>
                  <a:prstClr val="black"/>
                </a:solidFill>
                <a:latin typeface="+mn-lt"/>
                <a:cs typeface="Arial" panose="020B0604020202020204" pitchFamily="34" charset="0"/>
              </a:rPr>
              <a:t>HIGHER RISK</a:t>
            </a:r>
            <a:endParaRPr lang="en-US" sz="1400" i="1" dirty="0">
              <a:solidFill>
                <a:prstClr val="black"/>
              </a:solidFill>
              <a:latin typeface="+mn-lt"/>
              <a:cs typeface="Arial" panose="020B0604020202020204" pitchFamily="34" charset="0"/>
            </a:endParaRPr>
          </a:p>
        </p:txBody>
      </p:sp>
      <p:sp>
        <p:nvSpPr>
          <p:cNvPr id="9" name="Slide Number Placeholder 8"/>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5</a:t>
            </a:fld>
            <a:endParaRPr lang="en-US" altLang="en-US" sz="1200" dirty="0"/>
          </a:p>
        </p:txBody>
      </p:sp>
    </p:spTree>
    <p:extLst>
      <p:ext uri="{BB962C8B-B14F-4D97-AF65-F5344CB8AC3E}">
        <p14:creationId xmlns:p14="http://schemas.microsoft.com/office/powerpoint/2010/main" val="2029998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500"/>
                                        <p:tgtEl>
                                          <p:spTgt spid="19"/>
                                        </p:tgtEl>
                                      </p:cBhvr>
                                    </p:animEffect>
                                  </p:childTnLst>
                                </p:cTn>
                              </p:par>
                              <p:par>
                                <p:cTn id="22" presetID="10" presetClass="entr" presetSubtype="0" fill="hold"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500"/>
                                        <p:tgtEl>
                                          <p:spTgt spid="2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500"/>
                                        <p:tgtEl>
                                          <p:spTgt spid="22"/>
                                        </p:tgtEl>
                                      </p:cBhvr>
                                    </p:animEffect>
                                  </p:childTnLst>
                                </p:cTn>
                              </p:par>
                              <p:par>
                                <p:cTn id="31" presetID="10" presetClass="entr" presetSubtype="0" fill="hold" nodeType="with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500"/>
                                        <p:tgtEl>
                                          <p:spTgt spid="23"/>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fade">
                                      <p:cBhvr>
                                        <p:cTn id="36" dur="500"/>
                                        <p:tgtEl>
                                          <p:spTgt spid="29"/>
                                        </p:tgtEl>
                                      </p:cBhvr>
                                    </p:animEffect>
                                  </p:childTnLst>
                                </p:cTn>
                              </p:par>
                              <p:par>
                                <p:cTn id="37" presetID="10" presetClass="entr" presetSubtype="0" fill="hold" nodeType="with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fade">
                                      <p:cBhvr>
                                        <p:cTn id="39" dur="500"/>
                                        <p:tgtEl>
                                          <p:spTgt spid="30"/>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fade">
                                      <p:cBhvr>
                                        <p:cTn id="42" dur="500"/>
                                        <p:tgtEl>
                                          <p:spTgt spid="33"/>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6"/>
                                        </p:tgtEl>
                                        <p:attrNameLst>
                                          <p:attrName>style.visibility</p:attrName>
                                        </p:attrNameLst>
                                      </p:cBhvr>
                                      <p:to>
                                        <p:strVal val="visible"/>
                                      </p:to>
                                    </p:set>
                                    <p:animEffect transition="in" filter="fade">
                                      <p:cBhvr>
                                        <p:cTn id="45" dur="500"/>
                                        <p:tgtEl>
                                          <p:spTgt spid="36"/>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37"/>
                                        </p:tgtEl>
                                        <p:attrNameLst>
                                          <p:attrName>style.visibility</p:attrName>
                                        </p:attrNameLst>
                                      </p:cBhvr>
                                      <p:to>
                                        <p:strVal val="visible"/>
                                      </p:to>
                                    </p:set>
                                    <p:animEffect transition="in" filter="fade">
                                      <p:cBhvr>
                                        <p:cTn id="48" dur="500"/>
                                        <p:tgtEl>
                                          <p:spTgt spid="37"/>
                                        </p:tgtEl>
                                      </p:cBhvr>
                                    </p:animEffect>
                                  </p:childTnLst>
                                </p:cTn>
                              </p:par>
                              <p:par>
                                <p:cTn id="49" presetID="10" presetClass="entr" presetSubtype="0" fill="hold" nodeType="withEffect">
                                  <p:stCondLst>
                                    <p:cond delay="0"/>
                                  </p:stCondLst>
                                  <p:childTnLst>
                                    <p:set>
                                      <p:cBhvr>
                                        <p:cTn id="50" dur="1" fill="hold">
                                          <p:stCondLst>
                                            <p:cond delay="0"/>
                                          </p:stCondLst>
                                        </p:cTn>
                                        <p:tgtEl>
                                          <p:spTgt spid="38"/>
                                        </p:tgtEl>
                                        <p:attrNameLst>
                                          <p:attrName>style.visibility</p:attrName>
                                        </p:attrNameLst>
                                      </p:cBhvr>
                                      <p:to>
                                        <p:strVal val="visible"/>
                                      </p:to>
                                    </p:set>
                                    <p:animEffect transition="in" filter="fade">
                                      <p:cBhvr>
                                        <p:cTn id="51"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8" grpId="0" animBg="1"/>
      <p:bldP spid="19" grpId="0"/>
      <p:bldP spid="21" grpId="0"/>
      <p:bldP spid="22" grpId="0" animBg="1"/>
      <p:bldP spid="29" grpId="0"/>
      <p:bldP spid="33" grpId="0" animBg="1"/>
      <p:bldP spid="36" grpId="0" animBg="1"/>
      <p:bldP spid="3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98258" y="240065"/>
            <a:ext cx="5145741" cy="642637"/>
          </a:xfrm>
        </p:spPr>
        <p:txBody>
          <a:bodyPr/>
          <a:lstStyle/>
          <a:p>
            <a:r>
              <a:rPr lang="en-US" sz="2800" dirty="0" smtClean="0"/>
              <a:t>Background Comparison</a:t>
            </a:r>
            <a:endParaRPr lang="en-US" sz="2800" dirty="0"/>
          </a:p>
        </p:txBody>
      </p:sp>
      <p:graphicFrame>
        <p:nvGraphicFramePr>
          <p:cNvPr id="7" name="Table 6"/>
          <p:cNvGraphicFramePr>
            <a:graphicFrameLocks noGrp="1"/>
          </p:cNvGraphicFramePr>
          <p:nvPr>
            <p:extLst>
              <p:ext uri="{D42A27DB-BD31-4B8C-83A1-F6EECF244321}">
                <p14:modId xmlns:p14="http://schemas.microsoft.com/office/powerpoint/2010/main" val="897694364"/>
              </p:ext>
            </p:extLst>
          </p:nvPr>
        </p:nvGraphicFramePr>
        <p:xfrm>
          <a:off x="114916" y="1295129"/>
          <a:ext cx="8903577" cy="5420420"/>
        </p:xfrm>
        <a:graphic>
          <a:graphicData uri="http://schemas.openxmlformats.org/drawingml/2006/table">
            <a:tbl>
              <a:tblPr firstRow="1" firstCol="1" bandRow="1"/>
              <a:tblGrid>
                <a:gridCol w="878129"/>
                <a:gridCol w="2023036"/>
                <a:gridCol w="2000804"/>
                <a:gridCol w="2000804"/>
                <a:gridCol w="2000804"/>
              </a:tblGrid>
              <a:tr h="190989">
                <a:tc>
                  <a:txBody>
                    <a:bodyPr/>
                    <a:lstStyle/>
                    <a:p>
                      <a:pPr algn="ctr">
                        <a:lnSpc>
                          <a:spcPct val="115000"/>
                        </a:lnSpc>
                      </a:pPr>
                      <a:r>
                        <a:rPr lang="en-US" sz="1400" b="1" dirty="0">
                          <a:effectLst/>
                          <a:latin typeface="+mn-lt"/>
                        </a:rPr>
                        <a:t> </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15000"/>
                        </a:lnSpc>
                      </a:pPr>
                      <a:r>
                        <a:rPr lang="en-US" sz="1400" b="1" dirty="0">
                          <a:effectLst/>
                          <a:latin typeface="+mn-lt"/>
                        </a:rPr>
                        <a:t>EMS</a:t>
                      </a:r>
                      <a:endParaRPr lang="en-US" sz="1400" dirty="0">
                        <a:effectLst/>
                        <a:latin typeface="+mn-lt"/>
                      </a:endParaRPr>
                    </a:p>
                  </a:txBody>
                  <a:tcPr marL="50297" marR="50297"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15000"/>
                        </a:lnSpc>
                      </a:pPr>
                      <a:r>
                        <a:rPr lang="en-US" sz="1400" b="1" dirty="0">
                          <a:effectLst/>
                          <a:latin typeface="+mn-lt"/>
                        </a:rPr>
                        <a:t>CEMS</a:t>
                      </a:r>
                      <a:endParaRPr lang="en-US" sz="1400" dirty="0">
                        <a:effectLst/>
                        <a:latin typeface="+mn-lt"/>
                      </a:endParaRPr>
                    </a:p>
                  </a:txBody>
                  <a:tcPr marL="50297" marR="50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b="1" dirty="0">
                          <a:effectLst/>
                          <a:latin typeface="+mn-lt"/>
                        </a:rPr>
                        <a:t>MIH</a:t>
                      </a:r>
                      <a:endParaRPr lang="en-US" sz="1400" dirty="0">
                        <a:effectLst/>
                        <a:latin typeface="+mn-lt"/>
                      </a:endParaRPr>
                    </a:p>
                  </a:txBody>
                  <a:tcPr marL="50297" marR="50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b="1" dirty="0" smtClean="0">
                          <a:effectLst/>
                          <a:latin typeface="+mn-lt"/>
                        </a:rPr>
                        <a:t>MIH with EDA</a:t>
                      </a:r>
                      <a:endParaRPr lang="en-US" sz="1400" dirty="0">
                        <a:effectLst/>
                        <a:latin typeface="+mn-lt"/>
                      </a:endParaRPr>
                    </a:p>
                  </a:txBody>
                  <a:tcPr marL="50297" marR="50297"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EFD9"/>
                    </a:solidFill>
                  </a:tcPr>
                </a:tc>
              </a:tr>
              <a:tr h="159137">
                <a:tc>
                  <a:txBody>
                    <a:bodyPr/>
                    <a:lstStyle/>
                    <a:p>
                      <a:pPr algn="ctr">
                        <a:lnSpc>
                          <a:spcPct val="115000"/>
                        </a:lnSpc>
                      </a:pPr>
                      <a:r>
                        <a:rPr lang="en-US" sz="1400" b="1" dirty="0">
                          <a:effectLst/>
                          <a:latin typeface="+mn-lt"/>
                        </a:rPr>
                        <a:t>Authority</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15000"/>
                        </a:lnSpc>
                      </a:pPr>
                      <a:r>
                        <a:rPr lang="en-US" sz="1400" dirty="0">
                          <a:effectLst/>
                          <a:latin typeface="+mn-lt"/>
                        </a:rPr>
                        <a:t>MGL 111C / 105 CMR 170</a:t>
                      </a:r>
                    </a:p>
                  </a:txBody>
                  <a:tcPr marL="50297" marR="50297"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gridSpan="3">
                  <a:txBody>
                    <a:bodyPr/>
                    <a:lstStyle/>
                    <a:p>
                      <a:pPr algn="ctr">
                        <a:lnSpc>
                          <a:spcPct val="115000"/>
                        </a:lnSpc>
                      </a:pPr>
                      <a:r>
                        <a:rPr lang="en-US" sz="1400" dirty="0">
                          <a:effectLst/>
                          <a:latin typeface="+mn-lt"/>
                        </a:rPr>
                        <a:t>MGL 111O / 105 CMR 173</a:t>
                      </a:r>
                    </a:p>
                  </a:txBody>
                  <a:tcPr marL="50297" marR="50297"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Goal</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Non-/Emergency EMS services</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Prevention; high value/ low risk services</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dirty="0">
                          <a:effectLst/>
                          <a:latin typeface="+mn-lt"/>
                        </a:rPr>
                        <a:t>Address gaps; prevent over hospitalization</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smtClean="0">
                          <a:effectLst/>
                          <a:latin typeface="+mn-lt"/>
                        </a:rPr>
                        <a:t>Appropriate</a:t>
                      </a:r>
                      <a:r>
                        <a:rPr lang="en-US" sz="1400" baseline="0" dirty="0" smtClean="0">
                          <a:effectLst/>
                          <a:latin typeface="+mn-lt"/>
                        </a:rPr>
                        <a:t> Treatment</a:t>
                      </a:r>
                      <a:endParaRPr lang="en-US" sz="1400" dirty="0">
                        <a:effectLst/>
                        <a:latin typeface="+mn-lt"/>
                      </a:endParaRP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a:effectLst/>
                          <a:latin typeface="+mn-lt"/>
                          <a:ea typeface="Times New Roman"/>
                        </a:rPr>
                        <a:t>Staffing</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Certified EMTs/ para.</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Primary ambulance EMS</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dirty="0">
                          <a:effectLst/>
                          <a:latin typeface="+mn-lt"/>
                        </a:rPr>
                        <a:t>EMS/ Community Para.</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a:effectLst/>
                          <a:latin typeface="+mn-lt"/>
                        </a:rPr>
                        <a:t>Primary ambulance EMS</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Training</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smtClean="0">
                          <a:effectLst/>
                          <a:latin typeface="+mn-lt"/>
                          <a:ea typeface="Times New Roman"/>
                        </a:rPr>
                        <a:t>Statewide</a:t>
                      </a:r>
                      <a:r>
                        <a:rPr lang="en-US" sz="1400" baseline="0" dirty="0" smtClean="0">
                          <a:effectLst/>
                          <a:latin typeface="+mn-lt"/>
                          <a:ea typeface="Times New Roman"/>
                        </a:rPr>
                        <a:t> </a:t>
                      </a:r>
                      <a:r>
                        <a:rPr lang="en-US" sz="1400" dirty="0" smtClean="0">
                          <a:effectLst/>
                          <a:latin typeface="+mn-lt"/>
                          <a:ea typeface="Times New Roman"/>
                        </a:rPr>
                        <a:t>Treatment</a:t>
                      </a:r>
                      <a:r>
                        <a:rPr lang="en-US" sz="1400" baseline="0" dirty="0" smtClean="0">
                          <a:effectLst/>
                          <a:latin typeface="+mn-lt"/>
                          <a:ea typeface="Times New Roman"/>
                        </a:rPr>
                        <a:t> Protocols (STP)</a:t>
                      </a:r>
                      <a:endParaRPr lang="en-US" sz="1400" dirty="0">
                        <a:effectLst/>
                        <a:latin typeface="+mn-lt"/>
                        <a:ea typeface="Times New Roman"/>
                      </a:endParaRP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smtClean="0">
                          <a:effectLst/>
                          <a:latin typeface="+mn-lt"/>
                          <a:ea typeface="Times New Roman"/>
                        </a:rPr>
                        <a:t>STP &amp; Program-specific</a:t>
                      </a:r>
                      <a:r>
                        <a:rPr lang="en-US" sz="1400" baseline="0" dirty="0" smtClean="0">
                          <a:effectLst/>
                          <a:latin typeface="+mn-lt"/>
                          <a:ea typeface="Times New Roman"/>
                        </a:rPr>
                        <a:t> training</a:t>
                      </a:r>
                      <a:endParaRPr lang="en-US" sz="1400" dirty="0">
                        <a:effectLst/>
                        <a:latin typeface="+mn-lt"/>
                        <a:ea typeface="Times New Roman"/>
                      </a:endParaRP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smtClean="0">
                          <a:effectLst/>
                          <a:latin typeface="+mn-lt"/>
                          <a:ea typeface="Times New Roman"/>
                        </a:rPr>
                        <a:t>STP &amp; Program-specific</a:t>
                      </a:r>
                      <a:r>
                        <a:rPr lang="en-US" sz="1400" baseline="0" dirty="0" smtClean="0">
                          <a:effectLst/>
                          <a:latin typeface="+mn-lt"/>
                          <a:ea typeface="Times New Roman"/>
                        </a:rPr>
                        <a:t> training</a:t>
                      </a:r>
                      <a:endParaRPr lang="en-US" sz="1400" dirty="0">
                        <a:effectLst/>
                        <a:latin typeface="+mn-lt"/>
                        <a:ea typeface="Times New Roman"/>
                      </a:endParaRP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smtClean="0">
                          <a:effectLst/>
                          <a:latin typeface="+mn-lt"/>
                        </a:rPr>
                        <a:t>STP &amp; Advanced </a:t>
                      </a:r>
                      <a:r>
                        <a:rPr lang="en-US" sz="1400" dirty="0">
                          <a:effectLst/>
                          <a:latin typeface="+mn-lt"/>
                        </a:rPr>
                        <a:t>EDA training</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Operation</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Juris. service zone plan</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Muni; ambulance AMD</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dirty="0">
                          <a:effectLst/>
                          <a:latin typeface="+mn-lt"/>
                        </a:rPr>
                        <a:t>Healthcare partnerships</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a:effectLst/>
                          <a:latin typeface="+mn-lt"/>
                        </a:rPr>
                        <a:t>MIH Program</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Oversight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Medical control/direction</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Medical control/direction</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a:effectLst/>
                          <a:latin typeface="+mn-lt"/>
                          <a:ea typeface="Times New Roman"/>
                        </a:rPr>
                        <a:t>Medical control/direction</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Medical control/direction</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Service</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Licensed ambulance</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Primary ambulance</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dirty="0">
                          <a:effectLst/>
                          <a:latin typeface="+mn-lt"/>
                        </a:rPr>
                        <a:t>No preference</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a:effectLst/>
                          <a:latin typeface="+mn-lt"/>
                        </a:rPr>
                        <a:t>Primary ambulance</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Vehicle</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Min. ambulance standards</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15000"/>
                        </a:lnSpc>
                      </a:pPr>
                      <a:r>
                        <a:rPr lang="en-US" sz="1400" dirty="0">
                          <a:effectLst/>
                          <a:latin typeface="+mn-lt"/>
                        </a:rPr>
                        <a:t>Appropriate to encounter</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dirty="0">
                          <a:effectLst/>
                          <a:latin typeface="+mn-lt"/>
                        </a:rPr>
                        <a:t>Appropriate to encounter</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smtClean="0">
                          <a:effectLst/>
                          <a:latin typeface="+mn-lt"/>
                        </a:rPr>
                        <a:t>Min. ambulance standards</a:t>
                      </a:r>
                      <a:endParaRPr lang="en-US" sz="1400" dirty="0">
                        <a:effectLst/>
                        <a:latin typeface="+mn-lt"/>
                      </a:endParaRP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Treatment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Assessment, treatment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DPH-approved </a:t>
                      </a:r>
                      <a:r>
                        <a:rPr lang="en-US" sz="1400" dirty="0" smtClean="0">
                          <a:effectLst/>
                          <a:latin typeface="+mn-lt"/>
                          <a:ea typeface="Times New Roman"/>
                        </a:rPr>
                        <a:t>services</a:t>
                      </a:r>
                      <a:endParaRPr lang="en-US" sz="1400" dirty="0">
                        <a:effectLst/>
                        <a:latin typeface="+mn-lt"/>
                        <a:ea typeface="Times New Roman"/>
                      </a:endParaRP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smtClean="0">
                          <a:effectLst/>
                          <a:latin typeface="+mn-lt"/>
                          <a:ea typeface="Times New Roman"/>
                        </a:rPr>
                        <a:t>Setting</a:t>
                      </a:r>
                      <a:r>
                        <a:rPr lang="en-US" sz="1400" baseline="0" dirty="0" smtClean="0">
                          <a:effectLst/>
                          <a:latin typeface="+mn-lt"/>
                          <a:ea typeface="Times New Roman"/>
                        </a:rPr>
                        <a:t> change but within Scope</a:t>
                      </a:r>
                      <a:endParaRPr lang="en-US" sz="1400" dirty="0">
                        <a:effectLst/>
                        <a:latin typeface="+mn-lt"/>
                        <a:ea typeface="Times New Roman"/>
                      </a:endParaRP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Assessment, treatment</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Transport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To emergency department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a:effectLst/>
                          <a:latin typeface="+mn-lt"/>
                          <a:ea typeface="Times New Roman"/>
                        </a:rPr>
                        <a:t>N/A</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N/A</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smtClean="0">
                          <a:effectLst/>
                          <a:latin typeface="+mn-lt"/>
                          <a:ea typeface="Times New Roman"/>
                        </a:rPr>
                        <a:t>Alternative destination</a:t>
                      </a:r>
                      <a:endParaRPr lang="en-US" sz="1400" dirty="0">
                        <a:effectLst/>
                        <a:latin typeface="+mn-lt"/>
                        <a:ea typeface="Times New Roman"/>
                      </a:endParaRP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911</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Respond to 911; dispatch</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Activate 911 in emergency</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Activate 911 in emergency</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Respond to 911; dispatch</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algn="ctr">
                        <a:lnSpc>
                          <a:spcPct val="115000"/>
                        </a:lnSpc>
                      </a:pPr>
                      <a:r>
                        <a:rPr lang="en-US" sz="1400" b="1" dirty="0" smtClean="0">
                          <a:effectLst/>
                          <a:latin typeface="+mn-lt"/>
                        </a:rPr>
                        <a:t>Primary Care Provider</a:t>
                      </a:r>
                      <a:endParaRPr lang="en-US" sz="1400" b="1" dirty="0">
                        <a:effectLst/>
                        <a:latin typeface="+mn-lt"/>
                      </a:endParaRP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15000"/>
                        </a:lnSpc>
                      </a:pPr>
                      <a:r>
                        <a:rPr lang="en-US" sz="1400" dirty="0">
                          <a:effectLst/>
                          <a:latin typeface="+mn-lt"/>
                        </a:rPr>
                        <a:t>N/A</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15000"/>
                        </a:lnSpc>
                      </a:pPr>
                      <a:r>
                        <a:rPr lang="en-US" sz="1400" dirty="0" smtClean="0">
                          <a:solidFill>
                            <a:schemeClr val="tx1"/>
                          </a:solidFill>
                          <a:effectLst/>
                          <a:latin typeface="+mn-lt"/>
                        </a:rPr>
                        <a:t>PCP Referral</a:t>
                      </a:r>
                      <a:endParaRPr lang="en-US" sz="1400" dirty="0">
                        <a:effectLst/>
                        <a:latin typeface="+mn-lt"/>
                      </a:endParaRP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dirty="0">
                          <a:effectLst/>
                          <a:latin typeface="+mn-lt"/>
                        </a:rPr>
                        <a:t>PCP coordination</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a:effectLst/>
                          <a:latin typeface="+mn-lt"/>
                        </a:rPr>
                        <a:t>PCP coordination</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EFD9"/>
                    </a:solidFill>
                  </a:tcPr>
                </a:tc>
              </a:tr>
            </a:tbl>
          </a:graphicData>
        </a:graphic>
      </p:graphicFrame>
      <p:sp>
        <p:nvSpPr>
          <p:cNvPr id="9" name="Slide Number Placeholder 8"/>
          <p:cNvSpPr>
            <a:spLocks noGrp="1"/>
          </p:cNvSpPr>
          <p:nvPr>
            <p:ph type="sldNum" sz="quarter" idx="10"/>
          </p:nvPr>
        </p:nvSpPr>
        <p:spPr>
          <a:xfrm>
            <a:off x="6667500" y="6521450"/>
            <a:ext cx="2133600" cy="476250"/>
          </a:xfrm>
        </p:spPr>
        <p:txBody>
          <a:bodyPr/>
          <a:lstStyle/>
          <a:p>
            <a:r>
              <a:rPr lang="nl-NL" sz="1200" dirty="0" smtClean="0"/>
              <a:t>Slide 6</a:t>
            </a:r>
            <a:endParaRPr lang="nl-NL" sz="1200" dirty="0"/>
          </a:p>
        </p:txBody>
      </p:sp>
    </p:spTree>
    <p:extLst>
      <p:ext uri="{BB962C8B-B14F-4D97-AF65-F5344CB8AC3E}">
        <p14:creationId xmlns:p14="http://schemas.microsoft.com/office/powerpoint/2010/main" val="3463514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5154" y="3298"/>
            <a:ext cx="5118846" cy="1174475"/>
          </a:xfrm>
        </p:spPr>
        <p:txBody>
          <a:bodyPr/>
          <a:lstStyle/>
          <a:p>
            <a:r>
              <a:rPr lang="en-US" sz="2800" dirty="0" smtClean="0">
                <a:latin typeface="+mn-lt"/>
                <a:cs typeface="Times New Roman" panose="02020603050405020304" pitchFamily="18" charset="0"/>
              </a:rPr>
              <a:t>MIH Programs</a:t>
            </a:r>
            <a:endParaRPr lang="en-US" sz="2800" dirty="0">
              <a:latin typeface="+mn-lt"/>
            </a:endParaRPr>
          </a:p>
        </p:txBody>
      </p:sp>
      <p:graphicFrame>
        <p:nvGraphicFramePr>
          <p:cNvPr id="6" name="Table 5"/>
          <p:cNvGraphicFramePr>
            <a:graphicFrameLocks noGrp="1"/>
          </p:cNvGraphicFramePr>
          <p:nvPr>
            <p:extLst>
              <p:ext uri="{D42A27DB-BD31-4B8C-83A1-F6EECF244321}">
                <p14:modId xmlns:p14="http://schemas.microsoft.com/office/powerpoint/2010/main" val="1972630900"/>
              </p:ext>
            </p:extLst>
          </p:nvPr>
        </p:nvGraphicFramePr>
        <p:xfrm>
          <a:off x="537211" y="1456965"/>
          <a:ext cx="8035290" cy="1215814"/>
        </p:xfrm>
        <a:graphic>
          <a:graphicData uri="http://schemas.openxmlformats.org/drawingml/2006/table">
            <a:tbl>
              <a:tblPr firstRow="1" bandRow="1">
                <a:tableStyleId>{5C22544A-7EE6-4342-B048-85BDC9FD1C3A}</a:tableStyleId>
              </a:tblPr>
              <a:tblGrid>
                <a:gridCol w="2183130"/>
                <a:gridCol w="662940"/>
                <a:gridCol w="2286000"/>
                <a:gridCol w="685800"/>
                <a:gridCol w="2217420"/>
              </a:tblGrid>
              <a:tr h="1215814">
                <a:tc>
                  <a:txBody>
                    <a:bodyPr/>
                    <a:lstStyle/>
                    <a:p>
                      <a:pPr algn="ctr"/>
                      <a:r>
                        <a:rPr lang="en-US" sz="2200" dirty="0" smtClean="0">
                          <a:latin typeface="+mn-lt"/>
                          <a:cs typeface="Arial" panose="020B0604020202020204" pitchFamily="34" charset="0"/>
                        </a:rPr>
                        <a:t>COMMUNITY EMS</a:t>
                      </a:r>
                      <a:endParaRPr lang="en-US" sz="2200" dirty="0">
                        <a:latin typeface="+mn-lt"/>
                        <a:cs typeface="Arial" panose="020B0604020202020204" pitchFamily="34" charset="0"/>
                      </a:endParaRPr>
                    </a:p>
                  </a:txBody>
                  <a:tcPr marL="82296" marR="82296" marT="54864" marB="54864" anchor="ctr">
                    <a:solidFill>
                      <a:schemeClr val="accent4">
                        <a:lumMod val="75000"/>
                      </a:schemeClr>
                    </a:solidFill>
                  </a:tcPr>
                </a:tc>
                <a:tc>
                  <a:txBody>
                    <a:bodyPr/>
                    <a:lstStyle/>
                    <a:p>
                      <a:pPr algn="ctr"/>
                      <a:endParaRPr lang="en-US" sz="2200" dirty="0">
                        <a:latin typeface="+mn-lt"/>
                        <a:cs typeface="Arial" panose="020B0604020202020204" pitchFamily="34" charset="0"/>
                      </a:endParaRPr>
                    </a:p>
                  </a:txBody>
                  <a:tcPr marL="82296" marR="82296" marT="54864" marB="54864" anchor="ctr">
                    <a:solidFill>
                      <a:schemeClr val="bg1"/>
                    </a:solidFill>
                  </a:tcPr>
                </a:tc>
                <a:tc>
                  <a:txBody>
                    <a:bodyPr/>
                    <a:lstStyle/>
                    <a:p>
                      <a:pPr algn="ctr"/>
                      <a:r>
                        <a:rPr lang="en-US" sz="2200" dirty="0" smtClean="0">
                          <a:latin typeface="+mn-lt"/>
                          <a:cs typeface="Arial" panose="020B0604020202020204" pitchFamily="34" charset="0"/>
                        </a:rPr>
                        <a:t>MIH</a:t>
                      </a:r>
                      <a:endParaRPr lang="en-US" sz="2200" dirty="0">
                        <a:latin typeface="+mn-lt"/>
                        <a:cs typeface="Arial" panose="020B0604020202020204" pitchFamily="34" charset="0"/>
                      </a:endParaRPr>
                    </a:p>
                  </a:txBody>
                  <a:tcPr marL="82296" marR="82296" marT="54864" marB="54864" anchor="ctr">
                    <a:solidFill>
                      <a:schemeClr val="accent2">
                        <a:lumMod val="75000"/>
                      </a:schemeClr>
                    </a:solidFill>
                  </a:tcPr>
                </a:tc>
                <a:tc>
                  <a:txBody>
                    <a:bodyPr/>
                    <a:lstStyle/>
                    <a:p>
                      <a:pPr algn="ctr"/>
                      <a:endParaRPr lang="en-US" sz="2200" dirty="0">
                        <a:latin typeface="+mn-lt"/>
                        <a:cs typeface="Arial" panose="020B0604020202020204" pitchFamily="34" charset="0"/>
                      </a:endParaRPr>
                    </a:p>
                  </a:txBody>
                  <a:tcPr marL="82296" marR="82296" marT="54864" marB="54864" anchor="ctr">
                    <a:solidFill>
                      <a:schemeClr val="bg1"/>
                    </a:solidFill>
                  </a:tcPr>
                </a:tc>
                <a:tc>
                  <a:txBody>
                    <a:bodyPr/>
                    <a:lstStyle/>
                    <a:p>
                      <a:pPr algn="ctr"/>
                      <a:r>
                        <a:rPr lang="en-US" sz="2200" dirty="0" smtClean="0">
                          <a:latin typeface="+mn-lt"/>
                          <a:cs typeface="Arial" panose="020B0604020202020204" pitchFamily="34" charset="0"/>
                        </a:rPr>
                        <a:t>MIH w/ ED AVOIDANCE</a:t>
                      </a:r>
                    </a:p>
                  </a:txBody>
                  <a:tcPr marL="82296" marR="82296" marT="54864" marB="54864" anchor="ctr">
                    <a:solidFill>
                      <a:schemeClr val="accent1">
                        <a:lumMod val="75000"/>
                      </a:schemeClr>
                    </a:solidFill>
                  </a:tcPr>
                </a:tc>
              </a:tr>
            </a:tbl>
          </a:graphicData>
        </a:graphic>
      </p:graphicFrame>
      <p:sp>
        <p:nvSpPr>
          <p:cNvPr id="11" name="Rounded Rectangle 10"/>
          <p:cNvSpPr/>
          <p:nvPr/>
        </p:nvSpPr>
        <p:spPr>
          <a:xfrm>
            <a:off x="354331" y="1285939"/>
            <a:ext cx="411480" cy="518160"/>
          </a:xfrm>
          <a:prstGeom prst="round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prstClr val="white"/>
                </a:solidFill>
                <a:cs typeface="Arial" panose="020B0604020202020204" pitchFamily="34" charset="0"/>
              </a:rPr>
              <a:t>1</a:t>
            </a:r>
            <a:endParaRPr lang="en-US" b="1" dirty="0">
              <a:solidFill>
                <a:prstClr val="white"/>
              </a:solidFill>
              <a:cs typeface="Arial" panose="020B0604020202020204" pitchFamily="34" charset="0"/>
            </a:endParaRPr>
          </a:p>
        </p:txBody>
      </p:sp>
      <p:sp>
        <p:nvSpPr>
          <p:cNvPr id="13" name="Rounded Rectangle 12"/>
          <p:cNvSpPr/>
          <p:nvPr/>
        </p:nvSpPr>
        <p:spPr>
          <a:xfrm>
            <a:off x="3188971" y="1301179"/>
            <a:ext cx="411480" cy="518160"/>
          </a:xfrm>
          <a:prstGeom prst="roundRect">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prstClr val="white"/>
                </a:solidFill>
                <a:cs typeface="Arial" panose="020B0604020202020204" pitchFamily="34" charset="0"/>
              </a:rPr>
              <a:t>2</a:t>
            </a:r>
          </a:p>
        </p:txBody>
      </p:sp>
      <p:sp>
        <p:nvSpPr>
          <p:cNvPr id="14" name="Rounded Rectangle 13"/>
          <p:cNvSpPr/>
          <p:nvPr/>
        </p:nvSpPr>
        <p:spPr>
          <a:xfrm>
            <a:off x="6160771" y="1301179"/>
            <a:ext cx="411480" cy="518160"/>
          </a:xfrm>
          <a:prstGeom prst="roundRect">
            <a:avLst/>
          </a:prstGeom>
          <a:solidFill>
            <a:schemeClr val="accent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prstClr val="white"/>
                </a:solidFill>
                <a:cs typeface="Arial" panose="020B0604020202020204" pitchFamily="34" charset="0"/>
              </a:rPr>
              <a:t>3</a:t>
            </a:r>
            <a:endParaRPr lang="en-US" b="1" dirty="0">
              <a:solidFill>
                <a:prstClr val="white"/>
              </a:solidFill>
              <a:cs typeface="Arial" panose="020B0604020202020204" pitchFamily="34" charset="0"/>
            </a:endParaRPr>
          </a:p>
        </p:txBody>
      </p:sp>
      <p:sp>
        <p:nvSpPr>
          <p:cNvPr id="4" name="TextBox 3"/>
          <p:cNvSpPr txBox="1"/>
          <p:nvPr/>
        </p:nvSpPr>
        <p:spPr>
          <a:xfrm>
            <a:off x="537210" y="2708639"/>
            <a:ext cx="2179096" cy="3444020"/>
          </a:xfrm>
          <a:prstGeom prst="rect">
            <a:avLst/>
          </a:prstGeom>
          <a:solidFill>
            <a:srgbClr val="0C9B74">
              <a:alpha val="18824"/>
            </a:srgbClr>
          </a:solidFill>
          <a:ln>
            <a:noFill/>
          </a:ln>
        </p:spPr>
        <p:txBody>
          <a:bodyPr wrap="square" rtlCol="0">
            <a:spAutoFit/>
          </a:bodyPr>
          <a:lstStyle/>
          <a:p>
            <a:pPr marL="171450" lvl="0" indent="-171450" eaLnBrk="1" fontAlgn="auto" hangingPunct="1">
              <a:spcBef>
                <a:spcPts val="0"/>
              </a:spcBef>
              <a:spcAft>
                <a:spcPts val="0"/>
              </a:spcAft>
              <a:buFont typeface="Arial" panose="020B0604020202020204" pitchFamily="34" charset="0"/>
              <a:buChar char="•"/>
              <a:defRPr/>
            </a:pPr>
            <a:r>
              <a:rPr lang="en-US" sz="1200" dirty="0">
                <a:solidFill>
                  <a:prstClr val="black"/>
                </a:solidFill>
                <a:latin typeface="+mn-lt"/>
                <a:cs typeface="Arial" panose="020B0604020202020204" pitchFamily="34" charset="0"/>
              </a:rPr>
              <a:t>EMS-based programs, in partnership with </a:t>
            </a:r>
            <a:r>
              <a:rPr lang="en-US" sz="1200" dirty="0" smtClean="0">
                <a:solidFill>
                  <a:prstClr val="black"/>
                </a:solidFill>
                <a:latin typeface="+mn-lt"/>
                <a:cs typeface="Arial" panose="020B0604020202020204" pitchFamily="34" charset="0"/>
              </a:rPr>
              <a:t>municipalities.</a:t>
            </a: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r>
              <a:rPr lang="en-US" sz="1200" dirty="0">
                <a:solidFill>
                  <a:prstClr val="black"/>
                </a:solidFill>
                <a:latin typeface="+mn-lt"/>
                <a:cs typeface="Arial" panose="020B0604020202020204" pitchFamily="34" charset="0"/>
              </a:rPr>
              <a:t>Focus on advancing illness or injury prevention through needed high value public health services with low risk </a:t>
            </a:r>
            <a:r>
              <a:rPr lang="en-US" sz="1200" dirty="0" smtClean="0">
                <a:solidFill>
                  <a:prstClr val="black"/>
                </a:solidFill>
                <a:latin typeface="+mn-lt"/>
                <a:cs typeface="Arial" panose="020B0604020202020204" pitchFamily="34" charset="0"/>
              </a:rPr>
              <a:t>potential.</a:t>
            </a: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r>
              <a:rPr lang="en-US" sz="1200" dirty="0">
                <a:solidFill>
                  <a:prstClr val="black"/>
                </a:solidFill>
                <a:latin typeface="+mn-lt"/>
                <a:cs typeface="Arial" panose="020B0604020202020204" pitchFamily="34" charset="0"/>
              </a:rPr>
              <a:t>Approved services defined </a:t>
            </a:r>
            <a:r>
              <a:rPr lang="en-US" sz="1200" dirty="0" smtClean="0">
                <a:solidFill>
                  <a:prstClr val="black"/>
                </a:solidFill>
                <a:latin typeface="+mn-lt"/>
                <a:cs typeface="Arial" panose="020B0604020202020204" pitchFamily="34" charset="0"/>
              </a:rPr>
              <a:t>by DPH, </a:t>
            </a:r>
            <a:r>
              <a:rPr lang="en-US" sz="1200" dirty="0">
                <a:solidFill>
                  <a:prstClr val="black"/>
                </a:solidFill>
                <a:latin typeface="+mn-lt"/>
                <a:cs typeface="Arial" panose="020B0604020202020204" pitchFamily="34" charset="0"/>
              </a:rPr>
              <a:t>with option to </a:t>
            </a:r>
            <a:r>
              <a:rPr lang="en-US" sz="1200" dirty="0" smtClean="0">
                <a:solidFill>
                  <a:prstClr val="black"/>
                </a:solidFill>
                <a:latin typeface="+mn-lt"/>
                <a:cs typeface="Arial" panose="020B0604020202020204" pitchFamily="34" charset="0"/>
              </a:rPr>
              <a:t>petition to add new services.</a:t>
            </a: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r>
              <a:rPr lang="en-US" sz="1200" dirty="0" smtClean="0">
                <a:solidFill>
                  <a:prstClr val="black"/>
                </a:solidFill>
                <a:latin typeface="+mn-lt"/>
                <a:cs typeface="Arial" panose="020B0604020202020204" pitchFamily="34" charset="0"/>
              </a:rPr>
              <a:t>Change to EMS </a:t>
            </a:r>
            <a:r>
              <a:rPr lang="en-US" sz="1200" dirty="0">
                <a:solidFill>
                  <a:prstClr val="black"/>
                </a:solidFill>
                <a:latin typeface="+mn-lt"/>
                <a:cs typeface="Arial" panose="020B0604020202020204" pitchFamily="34" charset="0"/>
              </a:rPr>
              <a:t>care settings and patient access </a:t>
            </a:r>
            <a:r>
              <a:rPr lang="en-US" sz="1200" dirty="0" smtClean="0">
                <a:solidFill>
                  <a:prstClr val="black"/>
                </a:solidFill>
                <a:latin typeface="+mn-lt"/>
                <a:cs typeface="Arial" panose="020B0604020202020204" pitchFamily="34" charset="0"/>
              </a:rPr>
              <a:t>points, not the scope of care.</a:t>
            </a:r>
            <a:endParaRPr lang="en-US" sz="1200" dirty="0">
              <a:solidFill>
                <a:prstClr val="black"/>
              </a:solidFill>
              <a:latin typeface="+mn-lt"/>
              <a:cs typeface="Arial" panose="020B0604020202020204" pitchFamily="34" charset="0"/>
            </a:endParaRPr>
          </a:p>
          <a:p>
            <a:pPr marL="0" marR="0">
              <a:lnSpc>
                <a:spcPct val="115000"/>
              </a:lnSpc>
              <a:spcBef>
                <a:spcPts val="0"/>
              </a:spcBef>
              <a:spcAft>
                <a:spcPts val="0"/>
              </a:spcAft>
              <a:tabLst>
                <a:tab pos="0" algn="l"/>
                <a:tab pos="274320" algn="l"/>
                <a:tab pos="822325" algn="l"/>
                <a:tab pos="0" algn="l"/>
                <a:tab pos="822325" algn="l"/>
              </a:tabLst>
            </a:pPr>
            <a:endParaRPr lang="en-US" sz="1200" dirty="0">
              <a:latin typeface="Times New Roman"/>
              <a:ea typeface="Times New Roman"/>
            </a:endParaRPr>
          </a:p>
        </p:txBody>
      </p:sp>
      <p:sp>
        <p:nvSpPr>
          <p:cNvPr id="12" name="TextBox 11"/>
          <p:cNvSpPr txBox="1"/>
          <p:nvPr/>
        </p:nvSpPr>
        <p:spPr>
          <a:xfrm>
            <a:off x="3412637" y="2708639"/>
            <a:ext cx="2262019" cy="3471720"/>
          </a:xfrm>
          <a:prstGeom prst="rect">
            <a:avLst/>
          </a:prstGeom>
          <a:solidFill>
            <a:schemeClr val="accent2">
              <a:lumMod val="75000"/>
              <a:alpha val="18824"/>
            </a:schemeClr>
          </a:solidFill>
          <a:ln>
            <a:noFill/>
          </a:ln>
        </p:spPr>
        <p:txBody>
          <a:bodyPr wrap="square" rtlCol="0">
            <a:spAutoFit/>
          </a:bodyPr>
          <a:lstStyle/>
          <a:p>
            <a:pPr marL="171450" indent="-171450">
              <a:buFont typeface="Arial" panose="020B0604020202020204" pitchFamily="34" charset="0"/>
              <a:buChar char="•"/>
              <a:defRPr/>
            </a:pPr>
            <a:r>
              <a:rPr lang="en-US" sz="1200" dirty="0" smtClean="0">
                <a:solidFill>
                  <a:prstClr val="black"/>
                </a:solidFill>
                <a:latin typeface="+mn-lt"/>
                <a:cs typeface="Arial" panose="020B0604020202020204" pitchFamily="34" charset="0"/>
              </a:rPr>
              <a:t>Utilizes </a:t>
            </a:r>
            <a:r>
              <a:rPr lang="en-US" sz="1200" dirty="0">
                <a:solidFill>
                  <a:prstClr val="black"/>
                </a:solidFill>
                <a:latin typeface="+mn-lt"/>
                <a:cs typeface="Arial" panose="020B0604020202020204" pitchFamily="34" charset="0"/>
              </a:rPr>
              <a:t>EMS personnel (and </a:t>
            </a:r>
            <a:r>
              <a:rPr lang="en-US" sz="1200" dirty="0" smtClean="0">
                <a:solidFill>
                  <a:prstClr val="black"/>
                </a:solidFill>
                <a:latin typeface="+mn-lt"/>
                <a:cs typeface="Arial" panose="020B0604020202020204" pitchFamily="34" charset="0"/>
              </a:rPr>
              <a:t>other healthcare personnel) </a:t>
            </a:r>
            <a:r>
              <a:rPr lang="en-US" sz="1200" dirty="0">
                <a:solidFill>
                  <a:prstClr val="black"/>
                </a:solidFill>
                <a:latin typeface="+mn-lt"/>
                <a:cs typeface="Arial" panose="020B0604020202020204" pitchFamily="34" charset="0"/>
              </a:rPr>
              <a:t>to deliver a coordinated continuum of </a:t>
            </a:r>
            <a:r>
              <a:rPr lang="en-US" sz="1200" dirty="0" smtClean="0">
                <a:solidFill>
                  <a:prstClr val="black"/>
                </a:solidFill>
                <a:latin typeface="+mn-lt"/>
                <a:cs typeface="Arial" panose="020B0604020202020204" pitchFamily="34" charset="0"/>
              </a:rPr>
              <a:t>care.</a:t>
            </a:r>
            <a:br>
              <a:rPr lang="en-US" sz="1200" dirty="0" smtClean="0">
                <a:solidFill>
                  <a:prstClr val="black"/>
                </a:solidFill>
                <a:latin typeface="+mn-lt"/>
                <a:cs typeface="Arial" panose="020B0604020202020204" pitchFamily="34" charset="0"/>
              </a:rPr>
            </a:br>
            <a:endParaRPr lang="en-US" sz="1200" dirty="0">
              <a:solidFill>
                <a:prstClr val="black"/>
              </a:solidFill>
              <a:latin typeface="+mn-lt"/>
              <a:cs typeface="Arial" panose="020B0604020202020204" pitchFamily="34" charset="0"/>
            </a:endParaRPr>
          </a:p>
          <a:p>
            <a:pPr marL="171450" indent="-171450">
              <a:buFont typeface="Arial" panose="020B0604020202020204" pitchFamily="34" charset="0"/>
              <a:buChar char="•"/>
              <a:defRPr/>
            </a:pPr>
            <a:r>
              <a:rPr lang="en-US" sz="1200" dirty="0">
                <a:solidFill>
                  <a:prstClr val="black"/>
                </a:solidFill>
                <a:latin typeface="+mn-lt"/>
                <a:cs typeface="Arial" panose="020B0604020202020204" pitchFamily="34" charset="0"/>
              </a:rPr>
              <a:t>Addresses gaps in service delivery within a </a:t>
            </a:r>
            <a:r>
              <a:rPr lang="en-US" sz="1200" dirty="0" smtClean="0">
                <a:solidFill>
                  <a:prstClr val="black"/>
                </a:solidFill>
                <a:latin typeface="+mn-lt"/>
                <a:cs typeface="Arial" panose="020B0604020202020204" pitchFamily="34" charset="0"/>
              </a:rPr>
              <a:t>community.</a:t>
            </a:r>
            <a:endParaRPr lang="en-US" sz="1200" dirty="0">
              <a:solidFill>
                <a:prstClr val="black"/>
              </a:solidFill>
              <a:latin typeface="+mn-lt"/>
              <a:cs typeface="Arial" panose="020B0604020202020204" pitchFamily="34" charset="0"/>
            </a:endParaRPr>
          </a:p>
          <a:p>
            <a:pPr marL="171450" indent="-171450">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171450" indent="-171450">
              <a:buFont typeface="Arial" panose="020B0604020202020204" pitchFamily="34" charset="0"/>
              <a:buChar char="•"/>
              <a:defRPr/>
            </a:pPr>
            <a:r>
              <a:rPr lang="en-US" sz="1200" dirty="0">
                <a:solidFill>
                  <a:prstClr val="black"/>
                </a:solidFill>
                <a:latin typeface="+mn-lt"/>
                <a:cs typeface="Arial" panose="020B0604020202020204" pitchFamily="34" charset="0"/>
              </a:rPr>
              <a:t>Proactively prevents unnecessary hospitalizations or other harmful and wasteful resource </a:t>
            </a:r>
            <a:r>
              <a:rPr lang="en-US" sz="1200" dirty="0" smtClean="0">
                <a:solidFill>
                  <a:prstClr val="black"/>
                </a:solidFill>
                <a:latin typeface="+mn-lt"/>
                <a:cs typeface="Arial" panose="020B0604020202020204" pitchFamily="34" charset="0"/>
              </a:rPr>
              <a:t>delivery.</a:t>
            </a:r>
            <a:br>
              <a:rPr lang="en-US" sz="1200" dirty="0" smtClean="0">
                <a:solidFill>
                  <a:prstClr val="black"/>
                </a:solidFill>
                <a:latin typeface="+mn-lt"/>
                <a:cs typeface="Arial" panose="020B0604020202020204" pitchFamily="34" charset="0"/>
              </a:rPr>
            </a:br>
            <a:endParaRPr lang="en-US" sz="1200" dirty="0" smtClean="0">
              <a:solidFill>
                <a:prstClr val="black"/>
              </a:solidFill>
              <a:latin typeface="+mn-lt"/>
              <a:cs typeface="Arial" panose="020B0604020202020204" pitchFamily="34" charset="0"/>
            </a:endParaRPr>
          </a:p>
          <a:p>
            <a:pPr marL="171450" indent="-171450">
              <a:buFont typeface="Arial" panose="020B0604020202020204" pitchFamily="34" charset="0"/>
              <a:buChar char="•"/>
              <a:defRPr/>
            </a:pPr>
            <a:r>
              <a:rPr lang="en-US" sz="1200" dirty="0">
                <a:solidFill>
                  <a:prstClr val="black"/>
                </a:solidFill>
                <a:latin typeface="+mn-lt"/>
                <a:cs typeface="Arial" panose="020B0604020202020204" pitchFamily="34" charset="0"/>
              </a:rPr>
              <a:t>Care is provided outside of the hospital environment.</a:t>
            </a:r>
          </a:p>
          <a:p>
            <a:pPr marL="171450" indent="-171450">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0" marR="0">
              <a:lnSpc>
                <a:spcPct val="115000"/>
              </a:lnSpc>
              <a:spcBef>
                <a:spcPts val="0"/>
              </a:spcBef>
              <a:spcAft>
                <a:spcPts val="0"/>
              </a:spcAft>
              <a:tabLst>
                <a:tab pos="0" algn="l"/>
                <a:tab pos="274320" algn="l"/>
                <a:tab pos="822325" algn="l"/>
                <a:tab pos="0" algn="l"/>
                <a:tab pos="822325" algn="l"/>
              </a:tabLst>
            </a:pPr>
            <a:endParaRPr lang="en-US" sz="1200" dirty="0">
              <a:latin typeface="Times New Roman"/>
              <a:ea typeface="Times New Roman"/>
            </a:endParaRPr>
          </a:p>
          <a:p>
            <a:pPr marL="0" marR="0">
              <a:lnSpc>
                <a:spcPct val="115000"/>
              </a:lnSpc>
              <a:spcBef>
                <a:spcPts val="0"/>
              </a:spcBef>
              <a:spcAft>
                <a:spcPts val="0"/>
              </a:spcAft>
              <a:tabLst>
                <a:tab pos="0" algn="l"/>
                <a:tab pos="274320" algn="l"/>
                <a:tab pos="822325" algn="l"/>
                <a:tab pos="0" algn="l"/>
                <a:tab pos="822325" algn="l"/>
              </a:tabLst>
            </a:pPr>
            <a:endParaRPr lang="en-US" sz="1200" dirty="0">
              <a:latin typeface="Times New Roman"/>
              <a:ea typeface="Times New Roman"/>
            </a:endParaRPr>
          </a:p>
        </p:txBody>
      </p:sp>
      <p:sp>
        <p:nvSpPr>
          <p:cNvPr id="15" name="TextBox 14"/>
          <p:cNvSpPr txBox="1"/>
          <p:nvPr/>
        </p:nvSpPr>
        <p:spPr>
          <a:xfrm>
            <a:off x="6366511" y="2708639"/>
            <a:ext cx="2205990" cy="3702552"/>
          </a:xfrm>
          <a:prstGeom prst="rect">
            <a:avLst/>
          </a:prstGeom>
          <a:solidFill>
            <a:schemeClr val="accent1">
              <a:lumMod val="75000"/>
              <a:alpha val="18824"/>
            </a:schemeClr>
          </a:solidFill>
          <a:ln>
            <a:noFill/>
          </a:ln>
        </p:spPr>
        <p:txBody>
          <a:bodyPr wrap="square" rtlCol="0">
            <a:spAutoFit/>
          </a:bodyPr>
          <a:lstStyle/>
          <a:p>
            <a:pPr marL="171450" indent="-171450">
              <a:lnSpc>
                <a:spcPct val="115000"/>
              </a:lnSpc>
              <a:buFont typeface="Arial" panose="020B0604020202020204" pitchFamily="34" charset="0"/>
              <a:buChar char="•"/>
            </a:pPr>
            <a:r>
              <a:rPr lang="en-US" sz="1200" dirty="0">
                <a:latin typeface="Calibri"/>
              </a:rPr>
              <a:t>Component of </a:t>
            </a:r>
            <a:r>
              <a:rPr lang="en-US" sz="1200" dirty="0" smtClean="0">
                <a:latin typeface="Calibri"/>
              </a:rPr>
              <a:t>an approved MIH Program that must be applied for separately, </a:t>
            </a:r>
            <a:r>
              <a:rPr lang="en-US" sz="1200" dirty="0">
                <a:latin typeface="Calibri"/>
              </a:rPr>
              <a:t>with </a:t>
            </a:r>
            <a:r>
              <a:rPr lang="en-US" sz="1200" dirty="0" smtClean="0">
                <a:latin typeface="Calibri"/>
              </a:rPr>
              <a:t>a goal </a:t>
            </a:r>
            <a:r>
              <a:rPr lang="en-US" sz="1200" dirty="0">
                <a:latin typeface="Calibri"/>
              </a:rPr>
              <a:t>to prevent unnecessary </a:t>
            </a:r>
            <a:r>
              <a:rPr lang="en-US" sz="1200" dirty="0" smtClean="0">
                <a:latin typeface="Calibri"/>
              </a:rPr>
              <a:t>hospitalizations.</a:t>
            </a:r>
            <a:endParaRPr lang="en-US" sz="1200" dirty="0">
              <a:latin typeface="Calibri"/>
            </a:endParaRPr>
          </a:p>
          <a:p>
            <a:pPr marL="0" marR="0">
              <a:lnSpc>
                <a:spcPct val="115000"/>
              </a:lnSpc>
              <a:spcBef>
                <a:spcPts val="0"/>
              </a:spcBef>
              <a:spcAft>
                <a:spcPts val="0"/>
              </a:spcAft>
              <a:tabLst>
                <a:tab pos="0" algn="l"/>
                <a:tab pos="274320" algn="l"/>
                <a:tab pos="822325" algn="l"/>
                <a:tab pos="0" algn="l"/>
                <a:tab pos="822325" algn="l"/>
              </a:tabLst>
            </a:pPr>
            <a:endParaRPr lang="en-US" sz="1200" dirty="0">
              <a:latin typeface="Calibri"/>
              <a:ea typeface="Times New Roman"/>
            </a:endParaRPr>
          </a:p>
          <a:p>
            <a:pPr marL="171450" indent="-171450">
              <a:lnSpc>
                <a:spcPct val="115000"/>
              </a:lnSpc>
              <a:spcBef>
                <a:spcPts val="0"/>
              </a:spcBef>
              <a:spcAft>
                <a:spcPts val="0"/>
              </a:spcAft>
              <a:buFont typeface="Arial" panose="020B0604020202020204" pitchFamily="34" charset="0"/>
              <a:buChar char="•"/>
              <a:tabLst>
                <a:tab pos="0" algn="l"/>
                <a:tab pos="274320" algn="l"/>
                <a:tab pos="822325" algn="l"/>
                <a:tab pos="0" algn="l"/>
                <a:tab pos="822325" algn="l"/>
              </a:tabLst>
            </a:pPr>
            <a:r>
              <a:rPr lang="en-US" sz="1200" dirty="0">
                <a:latin typeface="Calibri"/>
              </a:rPr>
              <a:t>Operated by </a:t>
            </a:r>
            <a:r>
              <a:rPr lang="en-US" sz="1200" dirty="0" smtClean="0">
                <a:latin typeface="Calibri"/>
              </a:rPr>
              <a:t>an MIH Program and includes the community’s primary ambulance service</a:t>
            </a:r>
            <a:r>
              <a:rPr lang="en-US" sz="1200" dirty="0" smtClean="0">
                <a:latin typeface="Calibri"/>
                <a:ea typeface="Times New Roman"/>
              </a:rPr>
              <a:t>.</a:t>
            </a:r>
          </a:p>
          <a:p>
            <a:pPr>
              <a:lnSpc>
                <a:spcPct val="115000"/>
              </a:lnSpc>
              <a:spcBef>
                <a:spcPts val="0"/>
              </a:spcBef>
              <a:spcAft>
                <a:spcPts val="0"/>
              </a:spcAft>
              <a:tabLst>
                <a:tab pos="0" algn="l"/>
                <a:tab pos="274320" algn="l"/>
                <a:tab pos="822325" algn="l"/>
                <a:tab pos="0" algn="l"/>
                <a:tab pos="822325" algn="l"/>
              </a:tabLst>
            </a:pPr>
            <a:endParaRPr lang="en-US" sz="1200" dirty="0">
              <a:latin typeface="Calibri"/>
              <a:ea typeface="Times New Roman"/>
            </a:endParaRPr>
          </a:p>
          <a:p>
            <a:pPr marL="171450" marR="0" indent="-171450">
              <a:lnSpc>
                <a:spcPct val="115000"/>
              </a:lnSpc>
              <a:spcBef>
                <a:spcPts val="0"/>
              </a:spcBef>
              <a:spcAft>
                <a:spcPts val="0"/>
              </a:spcAft>
              <a:buFont typeface="Arial" panose="020B0604020202020204" pitchFamily="34" charset="0"/>
              <a:buChar char="•"/>
              <a:tabLst>
                <a:tab pos="0" algn="l"/>
                <a:tab pos="274320" algn="l"/>
                <a:tab pos="822325" algn="l"/>
                <a:tab pos="0" algn="l"/>
                <a:tab pos="822325" algn="l"/>
              </a:tabLst>
            </a:pPr>
            <a:r>
              <a:rPr lang="en-US" sz="1200" dirty="0" smtClean="0">
                <a:latin typeface="+mn-lt"/>
              </a:rPr>
              <a:t>Follows </a:t>
            </a:r>
            <a:r>
              <a:rPr lang="en-US" sz="1200" dirty="0">
                <a:latin typeface="+mn-lt"/>
              </a:rPr>
              <a:t>a primary ambulance service response, patient assessment, </a:t>
            </a:r>
            <a:r>
              <a:rPr lang="en-US" sz="1200" dirty="0" smtClean="0">
                <a:latin typeface="+mn-lt"/>
              </a:rPr>
              <a:t>consultation </a:t>
            </a:r>
            <a:r>
              <a:rPr lang="en-US" sz="1200" dirty="0">
                <a:latin typeface="+mn-lt"/>
              </a:rPr>
              <a:t>with on-line medical </a:t>
            </a:r>
            <a:r>
              <a:rPr lang="en-US" sz="1200" dirty="0" smtClean="0">
                <a:latin typeface="+mn-lt"/>
              </a:rPr>
              <a:t>direction, and patient consent to treatment </a:t>
            </a:r>
            <a:r>
              <a:rPr lang="en-US" sz="1200" dirty="0">
                <a:latin typeface="+mn-lt"/>
              </a:rPr>
              <a:t>at an alternate destination</a:t>
            </a:r>
            <a:r>
              <a:rPr lang="en-US" sz="1200" dirty="0" smtClean="0">
                <a:latin typeface="+mn-lt"/>
              </a:rPr>
              <a:t>.</a:t>
            </a:r>
          </a:p>
        </p:txBody>
      </p:sp>
      <p:sp>
        <p:nvSpPr>
          <p:cNvPr id="7" name="Slide Number Placeholder 6"/>
          <p:cNvSpPr>
            <a:spLocks noGrp="1"/>
          </p:cNvSpPr>
          <p:nvPr>
            <p:ph type="sldNum" sz="quarter" idx="10"/>
          </p:nvPr>
        </p:nvSpPr>
        <p:spPr>
          <a:xfrm>
            <a:off x="6877050" y="6483350"/>
            <a:ext cx="2133600" cy="476250"/>
          </a:xfrm>
        </p:spPr>
        <p:txBody>
          <a:bodyPr/>
          <a:lstStyle/>
          <a:p>
            <a:r>
              <a:rPr lang="nl-NL" sz="1200" dirty="0" smtClean="0"/>
              <a:t>Slide </a:t>
            </a:r>
            <a:fld id="{E1101FF6-6AA1-43AF-BC0C-EA247D76D5A9}" type="slidenum">
              <a:rPr lang="nl-NL" sz="1200" smtClean="0"/>
              <a:pPr/>
              <a:t>7</a:t>
            </a:fld>
            <a:endParaRPr lang="nl-NL" sz="1200" dirty="0"/>
          </a:p>
        </p:txBody>
      </p:sp>
    </p:spTree>
    <p:extLst>
      <p:ext uri="{BB962C8B-B14F-4D97-AF65-F5344CB8AC3E}">
        <p14:creationId xmlns:p14="http://schemas.microsoft.com/office/powerpoint/2010/main" val="41262619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What is </a:t>
            </a:r>
            <a:r>
              <a:rPr lang="en-US" altLang="en-US" dirty="0"/>
              <a:t>Community </a:t>
            </a:r>
            <a:r>
              <a:rPr lang="en-US" altLang="en-US" dirty="0" smtClean="0"/>
              <a:t>EMS?</a:t>
            </a:r>
            <a:endParaRPr lang="en-US" altLang="en-US" dirty="0"/>
          </a:p>
        </p:txBody>
      </p:sp>
      <p:sp>
        <p:nvSpPr>
          <p:cNvPr id="3" name="Content Placeholder 2"/>
          <p:cNvSpPr>
            <a:spLocks noGrp="1"/>
          </p:cNvSpPr>
          <p:nvPr>
            <p:ph idx="1"/>
          </p:nvPr>
        </p:nvSpPr>
        <p:spPr>
          <a:xfrm>
            <a:off x="313766" y="1307376"/>
            <a:ext cx="8655609" cy="5331549"/>
          </a:xfrm>
          <a:noFill/>
          <a:ln>
            <a:noFill/>
          </a:ln>
        </p:spPr>
        <p:txBody>
          <a:bodyPr/>
          <a:lstStyle/>
          <a:p>
            <a:pPr marL="285675" indent="-285750">
              <a:buFont typeface="Arial" panose="020B0604020202020204" pitchFamily="34" charset="0"/>
              <a:buChar char="•"/>
            </a:pPr>
            <a:r>
              <a:rPr lang="en-US" sz="2400" dirty="0" smtClean="0">
                <a:solidFill>
                  <a:prstClr val="black"/>
                </a:solidFill>
                <a:cs typeface="Arial" panose="020B0604020202020204" pitchFamily="34" charset="0"/>
              </a:rPr>
              <a:t>A collaborative system that utilizes a </a:t>
            </a:r>
            <a:r>
              <a:rPr lang="en-US" sz="2400" dirty="0">
                <a:solidFill>
                  <a:prstClr val="black"/>
                </a:solidFill>
                <a:cs typeface="Arial" panose="020B0604020202020204" pitchFamily="34" charset="0"/>
              </a:rPr>
              <a:t>primary ambulance service’s EMS Personnel in partnership with a local public health authority to </a:t>
            </a:r>
            <a:r>
              <a:rPr lang="en-US" sz="2400" dirty="0" smtClean="0">
                <a:solidFill>
                  <a:prstClr val="black"/>
                </a:solidFill>
                <a:cs typeface="Arial" panose="020B0604020202020204" pitchFamily="34" charset="0"/>
              </a:rPr>
              <a:t>address </a:t>
            </a:r>
            <a:r>
              <a:rPr lang="en-US" sz="2400" dirty="0">
                <a:solidFill>
                  <a:prstClr val="black"/>
                </a:solidFill>
                <a:cs typeface="Arial" panose="020B0604020202020204" pitchFamily="34" charset="0"/>
              </a:rPr>
              <a:t>illness or injury prevention through high value public health </a:t>
            </a:r>
            <a:r>
              <a:rPr lang="en-US" sz="2400" dirty="0" smtClean="0">
                <a:solidFill>
                  <a:prstClr val="black"/>
                </a:solidFill>
                <a:cs typeface="Arial" panose="020B0604020202020204" pitchFamily="34" charset="0"/>
              </a:rPr>
              <a:t>services.</a:t>
            </a:r>
            <a:endParaRPr lang="en-US" sz="2400" dirty="0">
              <a:solidFill>
                <a:prstClr val="black"/>
              </a:solidFill>
              <a:cs typeface="Arial" panose="020B0604020202020204" pitchFamily="34" charset="0"/>
            </a:endParaRPr>
          </a:p>
          <a:p>
            <a:pPr marL="742874" lvl="1">
              <a:buFont typeface="Arial" panose="020B0604020202020204" pitchFamily="34" charset="0"/>
              <a:buChar char="•"/>
            </a:pPr>
            <a:r>
              <a:rPr lang="en-US" sz="2000" dirty="0" smtClean="0">
                <a:solidFill>
                  <a:prstClr val="black"/>
                </a:solidFill>
                <a:cs typeface="Arial" panose="020B0604020202020204" pitchFamily="34" charset="0"/>
              </a:rPr>
              <a:t>Operated under the </a:t>
            </a:r>
            <a:r>
              <a:rPr lang="en-US" sz="2000" dirty="0">
                <a:solidFill>
                  <a:prstClr val="black"/>
                </a:solidFill>
                <a:cs typeface="Arial" panose="020B0604020202020204" pitchFamily="34" charset="0"/>
              </a:rPr>
              <a:t>local public health authority</a:t>
            </a:r>
          </a:p>
          <a:p>
            <a:pPr marL="742874" lvl="1">
              <a:buFont typeface="Arial" panose="020B0604020202020204" pitchFamily="34" charset="0"/>
              <a:buChar char="•"/>
            </a:pPr>
            <a:r>
              <a:rPr lang="en-US" sz="2000" dirty="0">
                <a:solidFill>
                  <a:prstClr val="black"/>
                </a:solidFill>
                <a:cs typeface="Arial" panose="020B0604020202020204" pitchFamily="34" charset="0"/>
              </a:rPr>
              <a:t>Developed in coordination with the designated primary ambulance service</a:t>
            </a:r>
          </a:p>
          <a:p>
            <a:pPr marL="742874" lvl="1">
              <a:buFont typeface="Arial" panose="020B0604020202020204" pitchFamily="34" charset="0"/>
              <a:buChar char="•"/>
            </a:pPr>
            <a:r>
              <a:rPr lang="en-US" sz="2000" dirty="0">
                <a:solidFill>
                  <a:prstClr val="black"/>
                </a:solidFill>
                <a:cs typeface="Arial" panose="020B0604020202020204" pitchFamily="34" charset="0"/>
              </a:rPr>
              <a:t>Approved by the local jurisdiction and the ambulance service's affiliate </a:t>
            </a:r>
            <a:r>
              <a:rPr lang="en-US" sz="2000" dirty="0" smtClean="0">
                <a:solidFill>
                  <a:prstClr val="black"/>
                </a:solidFill>
                <a:cs typeface="Arial" panose="020B0604020202020204" pitchFamily="34" charset="0"/>
              </a:rPr>
              <a:t>hospital medical director (AHMD)</a:t>
            </a:r>
            <a:br>
              <a:rPr lang="en-US" sz="2000" dirty="0" smtClean="0">
                <a:solidFill>
                  <a:prstClr val="black"/>
                </a:solidFill>
                <a:cs typeface="Arial" panose="020B0604020202020204" pitchFamily="34" charset="0"/>
              </a:rPr>
            </a:br>
            <a:endParaRPr lang="en-US" sz="1200" dirty="0">
              <a:solidFill>
                <a:prstClr val="black"/>
              </a:solidFill>
              <a:cs typeface="Arial" panose="020B0604020202020204" pitchFamily="34" charset="0"/>
            </a:endParaRPr>
          </a:p>
          <a:p>
            <a:pPr marL="285675" indent="-285750">
              <a:buFont typeface="Arial" panose="020B0604020202020204" pitchFamily="34" charset="0"/>
              <a:buChar char="•"/>
            </a:pPr>
            <a:r>
              <a:rPr lang="en-US" sz="2400" dirty="0"/>
              <a:t>Community EMS services must fit in the scope of practice of the Emergency Medical </a:t>
            </a:r>
            <a:r>
              <a:rPr lang="en-US" sz="2400" dirty="0" smtClean="0"/>
              <a:t>Technician (EMT, AEMT or EMT-P) </a:t>
            </a:r>
            <a:r>
              <a:rPr lang="en-US" sz="2400" dirty="0"/>
              <a:t>and should be high impact with low risk. </a:t>
            </a:r>
            <a:r>
              <a:rPr lang="en-US" sz="2400" dirty="0" smtClean="0"/>
              <a:t/>
            </a:r>
            <a:br>
              <a:rPr lang="en-US" sz="2400" dirty="0" smtClean="0"/>
            </a:br>
            <a:r>
              <a:rPr lang="en-US" sz="1200" dirty="0" smtClean="0"/>
              <a:t> </a:t>
            </a:r>
            <a:endParaRPr lang="en-US" sz="1200" dirty="0" smtClean="0">
              <a:solidFill>
                <a:prstClr val="black"/>
              </a:solidFill>
              <a:cs typeface="Arial" panose="020B0604020202020204" pitchFamily="34" charset="0"/>
            </a:endParaRPr>
          </a:p>
          <a:p>
            <a:pPr marL="285675" indent="-285750">
              <a:buFont typeface="Arial" panose="020B0604020202020204" pitchFamily="34" charset="0"/>
              <a:buChar char="•"/>
            </a:pPr>
            <a:r>
              <a:rPr lang="en-US" sz="2400" dirty="0" smtClean="0">
                <a:solidFill>
                  <a:prstClr val="black"/>
                </a:solidFill>
                <a:cs typeface="Arial" panose="020B0604020202020204" pitchFamily="34" charset="0"/>
              </a:rPr>
              <a:t>Approved </a:t>
            </a:r>
            <a:r>
              <a:rPr lang="en-US" sz="2400" dirty="0">
                <a:solidFill>
                  <a:prstClr val="black"/>
                </a:solidFill>
                <a:cs typeface="Arial" panose="020B0604020202020204" pitchFamily="34" charset="0"/>
              </a:rPr>
              <a:t>services are defined in a DPH </a:t>
            </a:r>
            <a:r>
              <a:rPr lang="en-US" sz="2400" dirty="0" smtClean="0">
                <a:solidFill>
                  <a:prstClr val="black"/>
                </a:solidFill>
                <a:cs typeface="Arial" panose="020B0604020202020204" pitchFamily="34" charset="0"/>
              </a:rPr>
              <a:t>list, and Programs </a:t>
            </a:r>
            <a:r>
              <a:rPr lang="en-US" sz="2400" dirty="0">
                <a:solidFill>
                  <a:prstClr val="black"/>
                </a:solidFill>
                <a:cs typeface="Arial" panose="020B0604020202020204" pitchFamily="34" charset="0"/>
              </a:rPr>
              <a:t>may </a:t>
            </a:r>
            <a:r>
              <a:rPr lang="en-US" sz="2400" dirty="0" smtClean="0">
                <a:solidFill>
                  <a:prstClr val="black"/>
                </a:solidFill>
                <a:cs typeface="Arial" panose="020B0604020202020204" pitchFamily="34" charset="0"/>
              </a:rPr>
              <a:t>petition to add new services to this list.</a:t>
            </a:r>
            <a:endParaRPr lang="en-US" sz="2400" dirty="0">
              <a:solidFill>
                <a:prstClr val="black"/>
              </a:solidFill>
              <a:cs typeface="Arial" panose="020B0604020202020204" pitchFamily="34" charset="0"/>
            </a:endParaRPr>
          </a:p>
        </p:txBody>
      </p:sp>
      <p:sp>
        <p:nvSpPr>
          <p:cNvPr id="31" name="Slide Number Placeholder 30"/>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8</a:t>
            </a:fld>
            <a:endParaRPr lang="en-US" altLang="en-US" sz="1200" dirty="0"/>
          </a:p>
        </p:txBody>
      </p:sp>
    </p:spTree>
    <p:extLst>
      <p:ext uri="{BB962C8B-B14F-4D97-AF65-F5344CB8AC3E}">
        <p14:creationId xmlns:p14="http://schemas.microsoft.com/office/powerpoint/2010/main" val="32538365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EMS Requirements</a:t>
            </a:r>
            <a:endParaRPr lang="en-US" dirty="0"/>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9</a:t>
            </a:fld>
            <a:endParaRPr lang="en-US" altLang="en-US" sz="1200" dirty="0"/>
          </a:p>
        </p:txBody>
      </p:sp>
      <p:sp>
        <p:nvSpPr>
          <p:cNvPr id="7" name="Content Placeholder 2"/>
          <p:cNvSpPr>
            <a:spLocks noGrp="1"/>
          </p:cNvSpPr>
          <p:nvPr>
            <p:ph idx="1"/>
          </p:nvPr>
        </p:nvSpPr>
        <p:spPr>
          <a:xfrm>
            <a:off x="313766" y="1526452"/>
            <a:ext cx="8655609" cy="4359998"/>
          </a:xfrm>
          <a:noFill/>
          <a:ln>
            <a:noFill/>
          </a:ln>
        </p:spPr>
        <p:txBody>
          <a:bodyPr/>
          <a:lstStyle/>
          <a:p>
            <a:pPr marL="0" indent="0">
              <a:buNone/>
            </a:pPr>
            <a:r>
              <a:rPr lang="en-US" sz="2400" b="1" dirty="0" smtClean="0">
                <a:solidFill>
                  <a:prstClr val="black"/>
                </a:solidFill>
                <a:cs typeface="Arial" panose="020B0604020202020204" pitchFamily="34" charset="0"/>
              </a:rPr>
              <a:t>Applicants for Community EMS must meet the following requirements as part of their application:</a:t>
            </a:r>
          </a:p>
          <a:p>
            <a:pPr marL="0" indent="0">
              <a:buNone/>
            </a:pPr>
            <a:endParaRPr lang="en-US" sz="2400" dirty="0">
              <a:solidFill>
                <a:prstClr val="black"/>
              </a:solidFill>
              <a:cs typeface="Arial" panose="020B0604020202020204" pitchFamily="34" charset="0"/>
            </a:endParaRPr>
          </a:p>
          <a:p>
            <a:pPr marL="800100"/>
            <a:r>
              <a:rPr lang="en-US" sz="2400" dirty="0" smtClean="0">
                <a:solidFill>
                  <a:prstClr val="black"/>
                </a:solidFill>
                <a:cs typeface="Arial" panose="020B0604020202020204" pitchFamily="34" charset="0"/>
              </a:rPr>
              <a:t>Completed application form</a:t>
            </a:r>
          </a:p>
          <a:p>
            <a:pPr marL="800100"/>
            <a:r>
              <a:rPr lang="en-US" sz="2400" dirty="0" smtClean="0">
                <a:solidFill>
                  <a:prstClr val="black"/>
                </a:solidFill>
                <a:cs typeface="Arial" panose="020B0604020202020204" pitchFamily="34" charset="0"/>
              </a:rPr>
              <a:t>Signature or letter of support from the authorized signatory of the local jurisdiction</a:t>
            </a:r>
          </a:p>
          <a:p>
            <a:pPr marL="800100"/>
            <a:r>
              <a:rPr lang="en-US" sz="2400" dirty="0" smtClean="0">
                <a:solidFill>
                  <a:prstClr val="black"/>
                </a:solidFill>
                <a:cs typeface="Arial" panose="020B0604020202020204" pitchFamily="34" charset="0"/>
              </a:rPr>
              <a:t>Description of the program and proposed services from the Defined List of Community EMS Services</a:t>
            </a:r>
          </a:p>
          <a:p>
            <a:pPr marL="800100"/>
            <a:r>
              <a:rPr lang="en-US" sz="2400" dirty="0" smtClean="0">
                <a:solidFill>
                  <a:prstClr val="black"/>
                </a:solidFill>
                <a:cs typeface="Arial" panose="020B0604020202020204" pitchFamily="34" charset="0"/>
              </a:rPr>
              <a:t>Attestation from the local public health authority and the primary ambulance service’s affiliate hospital medical director</a:t>
            </a:r>
            <a:endParaRPr lang="en-US" sz="2400" dirty="0">
              <a:solidFill>
                <a:prstClr val="black"/>
              </a:solidFill>
              <a:cs typeface="Arial" panose="020B0604020202020204" pitchFamily="34" charset="0"/>
            </a:endParaRPr>
          </a:p>
        </p:txBody>
      </p:sp>
    </p:spTree>
    <p:extLst>
      <p:ext uri="{BB962C8B-B14F-4D97-AF65-F5344CB8AC3E}">
        <p14:creationId xmlns:p14="http://schemas.microsoft.com/office/powerpoint/2010/main" val="236127516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104234</TotalTime>
  <Words>1659</Words>
  <Application>Microsoft Office PowerPoint</Application>
  <PresentationFormat>On-screen Show (4:3)</PresentationFormat>
  <Paragraphs>373</Paragraphs>
  <Slides>28</Slides>
  <Notes>7</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Default Design</vt:lpstr>
      <vt:lpstr>PowerPoint Presentation</vt:lpstr>
      <vt:lpstr>Background </vt:lpstr>
      <vt:lpstr>Underlying Inspiration for MIH: The Quadruple Aim</vt:lpstr>
      <vt:lpstr>Mobile Integrated Health Care: Redefining Care Delivery</vt:lpstr>
      <vt:lpstr>Defining the MIH Spectrum</vt:lpstr>
      <vt:lpstr>Background Comparison</vt:lpstr>
      <vt:lpstr>MIH Programs</vt:lpstr>
      <vt:lpstr>What is Community EMS?</vt:lpstr>
      <vt:lpstr>Community EMS Requirements</vt:lpstr>
      <vt:lpstr>What is MIH?</vt:lpstr>
      <vt:lpstr>Examples of MIH Services, Partners &amp; Providers</vt:lpstr>
      <vt:lpstr>MIH Requirements</vt:lpstr>
      <vt:lpstr>What is ED Avoidance? </vt:lpstr>
      <vt:lpstr>ED Avoidance Pathway</vt:lpstr>
      <vt:lpstr>MIH with ED Avoidance Requirements</vt:lpstr>
      <vt:lpstr>Required Data Submission</vt:lpstr>
      <vt:lpstr>Application Submission</vt:lpstr>
      <vt:lpstr>MIH Program Fees </vt:lpstr>
      <vt:lpstr>Community EMS Application</vt:lpstr>
      <vt:lpstr>Community EMS Application, cont’d</vt:lpstr>
      <vt:lpstr>MIH Application</vt:lpstr>
      <vt:lpstr>MIH Application, cont’d</vt:lpstr>
      <vt:lpstr>MIH Application, cont’d</vt:lpstr>
      <vt:lpstr>MIH Application, cont’d</vt:lpstr>
      <vt:lpstr>MIH with ED Avoidance Application</vt:lpstr>
      <vt:lpstr>MIH with ED Avoidance Application, cont’d</vt:lpstr>
      <vt:lpstr>Upcoming Educational Sessions</vt:lpstr>
      <vt:lpstr>Online Resources</vt:lpstr>
    </vt:vector>
  </TitlesOfParts>
  <Company>Massachusetts Department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BHCSQ;Mark Miller</dc:creator>
  <cp:lastModifiedBy> </cp:lastModifiedBy>
  <cp:revision>3493</cp:revision>
  <cp:lastPrinted>2018-09-05T13:29:16Z</cp:lastPrinted>
  <dcterms:created xsi:type="dcterms:W3CDTF">2001-01-17T15:22:57Z</dcterms:created>
  <dcterms:modified xsi:type="dcterms:W3CDTF">2018-09-05T14:52:39Z</dcterms:modified>
</cp:coreProperties>
</file>