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46" r:id="rId1"/>
  </p:sldMasterIdLst>
  <p:notesMasterIdLst>
    <p:notesMasterId r:id="rId18"/>
  </p:notesMasterIdLst>
  <p:handoutMasterIdLst>
    <p:handoutMasterId r:id="rId19"/>
  </p:handoutMasterIdLst>
  <p:sldIdLst>
    <p:sldId id="729" r:id="rId2"/>
    <p:sldId id="1578" r:id="rId3"/>
    <p:sldId id="1609" r:id="rId4"/>
    <p:sldId id="1620" r:id="rId5"/>
    <p:sldId id="1619" r:id="rId6"/>
    <p:sldId id="1546" r:id="rId7"/>
    <p:sldId id="1597" r:id="rId8"/>
    <p:sldId id="1581" r:id="rId9"/>
    <p:sldId id="1582" r:id="rId10"/>
    <p:sldId id="1583" r:id="rId11"/>
    <p:sldId id="1584" r:id="rId12"/>
    <p:sldId id="1585" r:id="rId13"/>
    <p:sldId id="1610" r:id="rId14"/>
    <p:sldId id="1616" r:id="rId15"/>
    <p:sldId id="1555" r:id="rId16"/>
    <p:sldId id="1577" r:id="rId17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176">
          <p15:clr>
            <a:srgbClr val="A4A3A4"/>
          </p15:clr>
        </p15:guide>
        <p15:guide id="2" orient="horz" pos="1261">
          <p15:clr>
            <a:srgbClr val="A4A3A4"/>
          </p15:clr>
        </p15:guide>
        <p15:guide id="3" orient="horz" pos="1412">
          <p15:clr>
            <a:srgbClr val="A4A3A4"/>
          </p15:clr>
        </p15:guide>
        <p15:guide id="4" pos="3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9">
          <p15:clr>
            <a:srgbClr val="A4A3A4"/>
          </p15:clr>
        </p15:guide>
        <p15:guide id="2" pos="328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n Hwang" initials="" lastIdx="10" clrIdx="0"/>
  <p:cmAuthor id="7" name=" skorman" initials=" smk" lastIdx="4" clrIdx="7"/>
  <p:cmAuthor id="1" name="Dana Roth" initials="DR" lastIdx="0" clrIdx="1"/>
  <p:cmAuthor id="2" name="Dana Pomeroy Roth" initials="DPR" lastIdx="3" clrIdx="2"/>
  <p:cmAuthor id="3" name="RHD" initials="RHD" lastIdx="4" clrIdx="3"/>
  <p:cmAuthor id="4" name="Richard Dougherty" initials="RHD" lastIdx="6" clrIdx="4"/>
  <p:cmAuthor id="5" name="KT" initials="K" lastIdx="3" clrIdx="5"/>
  <p:cmAuthor id="6" name=" " initials=" " lastIdx="1" clrIdx="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AEEFE"/>
    <a:srgbClr val="0B5395"/>
    <a:srgbClr val="0076A3"/>
    <a:srgbClr val="0C9B74"/>
    <a:srgbClr val="BBDFFD"/>
    <a:srgbClr val="0066FF"/>
    <a:srgbClr val="FF9900"/>
    <a:srgbClr val="FF99FF"/>
    <a:srgbClr val="FF3399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173" autoAdjust="0"/>
    <p:restoredTop sz="94286" autoAdjust="0"/>
  </p:normalViewPr>
  <p:slideViewPr>
    <p:cSldViewPr snapToGrid="0" snapToObjects="1" showGuides="1">
      <p:cViewPr varScale="1">
        <p:scale>
          <a:sx n="80" d="100"/>
          <a:sy n="80" d="100"/>
        </p:scale>
        <p:origin x="-78" y="-750"/>
      </p:cViewPr>
      <p:guideLst>
        <p:guide orient="horz" pos="4176"/>
        <p:guide orient="horz" pos="1261"/>
        <p:guide orient="horz" pos="1412"/>
        <p:guide pos="3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notesViewPr>
    <p:cSldViewPr snapToGrid="0" snapToObjects="1" showGuides="1">
      <p:cViewPr varScale="1">
        <p:scale>
          <a:sx n="69" d="100"/>
          <a:sy n="69" d="100"/>
        </p:scale>
        <p:origin x="-3270" y="-108"/>
      </p:cViewPr>
      <p:guideLst>
        <p:guide orient="horz" pos="2929"/>
        <p:guide pos="328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2"/>
            <a:ext cx="30384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72" tIns="45686" rIns="91372" bIns="45686" numCol="1" anchor="t" anchorCtr="0" compatLnSpc="1">
            <a:prstTxWarp prst="textNoShape">
              <a:avLst/>
            </a:prstTxWarp>
          </a:bodyPr>
          <a:lstStyle>
            <a:lvl1pPr defTabSz="913564" eaLnBrk="0" hangingPunct="0">
              <a:defRPr sz="120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9" y="2"/>
            <a:ext cx="30384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72" tIns="45686" rIns="91372" bIns="45686" numCol="1" anchor="t" anchorCtr="0" compatLnSpc="1">
            <a:prstTxWarp prst="textNoShape">
              <a:avLst/>
            </a:prstTxWarp>
          </a:bodyPr>
          <a:lstStyle>
            <a:lvl1pPr algn="r" defTabSz="913564" eaLnBrk="0" hangingPunct="0">
              <a:defRPr sz="120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8832854"/>
            <a:ext cx="30384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72" tIns="45686" rIns="91372" bIns="45686" numCol="1" anchor="b" anchorCtr="0" compatLnSpc="1">
            <a:prstTxWarp prst="textNoShape">
              <a:avLst/>
            </a:prstTxWarp>
          </a:bodyPr>
          <a:lstStyle>
            <a:lvl1pPr defTabSz="913564" eaLnBrk="0" hangingPunct="0">
              <a:defRPr sz="120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9" y="8832854"/>
            <a:ext cx="30384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72" tIns="45686" rIns="91372" bIns="4568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fld id="{38357463-D1CE-4BFF-A1AD-663F1A17DFD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490499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3038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72" tIns="45686" rIns="91372" bIns="45686" numCol="1" anchor="t" anchorCtr="0" compatLnSpc="1">
            <a:prstTxWarp prst="textNoShape">
              <a:avLst/>
            </a:prstTxWarp>
          </a:bodyPr>
          <a:lstStyle>
            <a:lvl1pPr defTabSz="913564" eaLnBrk="0" hangingPunct="0">
              <a:defRPr sz="120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9" y="0"/>
            <a:ext cx="3038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72" tIns="45686" rIns="91372" bIns="45686" numCol="1" anchor="t" anchorCtr="0" compatLnSpc="1">
            <a:prstTxWarp prst="textNoShape">
              <a:avLst/>
            </a:prstTxWarp>
          </a:bodyPr>
          <a:lstStyle>
            <a:lvl1pPr algn="r" defTabSz="913564" eaLnBrk="0" hangingPunct="0">
              <a:defRPr sz="120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77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98575" y="687388"/>
            <a:ext cx="4491038" cy="33670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42927" y="4416428"/>
            <a:ext cx="6156324" cy="388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72" tIns="45686" rIns="91372" bIns="456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4"/>
            <a:endParaRPr lang="en-US" noProof="0"/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8839201"/>
            <a:ext cx="3038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72" tIns="45686" rIns="91372" bIns="45686" numCol="1" anchor="b" anchorCtr="0" compatLnSpc="1">
            <a:prstTxWarp prst="textNoShape">
              <a:avLst/>
            </a:prstTxWarp>
          </a:bodyPr>
          <a:lstStyle>
            <a:lvl1pPr defTabSz="913564" eaLnBrk="0" hangingPunct="0">
              <a:defRPr sz="120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9" y="8839201"/>
            <a:ext cx="3038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72" tIns="45686" rIns="91372" bIns="4568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fld id="{657FE82D-8BD1-4F09-9CC7-CFD40F2A98F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266742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just" rtl="0" eaLnBrk="0" fontAlgn="base" hangingPunct="0">
      <a:spcBef>
        <a:spcPct val="30000"/>
      </a:spcBef>
      <a:spcAft>
        <a:spcPct val="30000"/>
      </a:spcAft>
      <a:buFont typeface="Monotype Sorts" pitchFamily="2" charset="2"/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just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just" rtl="0" eaLnBrk="0" fontAlgn="base" hangingPunct="0">
      <a:spcBef>
        <a:spcPct val="30000"/>
      </a:spcBef>
      <a:spcAft>
        <a:spcPct val="0"/>
      </a:spcAft>
      <a:buFont typeface="Arial" charset="0"/>
      <a:buChar char="–"/>
      <a:defRPr sz="10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658" indent="-285639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2551" indent="-228511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599571" indent="-228511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6590" indent="-228511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3611" indent="-22851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0634" indent="-22851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7650" indent="-22851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4673" indent="-22851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fld id="{2B14834A-8FC9-4C1D-8E02-53DE9F41255B}" type="slidenum">
              <a:rPr lang="en-US" altLang="en-US" sz="1200">
                <a:latin typeface="Times New Roman" pitchFamily="18" charset="0"/>
              </a:rPr>
              <a:pPr>
                <a:defRPr/>
              </a:pPr>
              <a:t>1</a:t>
            </a:fld>
            <a:endParaRPr lang="en-US" altLang="en-US" sz="1200" dirty="0">
              <a:latin typeface="Times New Roman" pitchFamily="18" charset="0"/>
            </a:endParaRPr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219343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7FE82D-8BD1-4F09-9CC7-CFD40F2A98FD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190129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7FE82D-8BD1-4F09-9CC7-CFD40F2A98FD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560820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658" indent="-285639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2551" indent="-228511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599571" indent="-228511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6590" indent="-228511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3611" indent="-22851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0634" indent="-22851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7650" indent="-22851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4673" indent="-22851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fld id="{2B14834A-8FC9-4C1D-8E02-53DE9F41255B}" type="slidenum">
              <a:rPr lang="en-US" altLang="en-US" sz="1200">
                <a:latin typeface="Times New Roman" pitchFamily="18" charset="0"/>
              </a:rPr>
              <a:pPr>
                <a:defRPr/>
              </a:pPr>
              <a:t>7</a:t>
            </a:fld>
            <a:endParaRPr lang="en-US" altLang="en-US" sz="1200" dirty="0">
              <a:latin typeface="Times New Roman" pitchFamily="18" charset="0"/>
            </a:endParaRPr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21934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 userDrawn="1"/>
        </p:nvSpPr>
        <p:spPr bwMode="auto">
          <a:xfrm>
            <a:off x="0" y="0"/>
            <a:ext cx="9158288" cy="1135063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US" altLang="en-US" dirty="0">
              <a:latin typeface="Calibri" pitchFamily="34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 userDrawn="1"/>
        </p:nvSpPr>
        <p:spPr bwMode="auto">
          <a:xfrm>
            <a:off x="0" y="0"/>
            <a:ext cx="9158288" cy="1135063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US" altLang="en-US" dirty="0"/>
          </a:p>
        </p:txBody>
      </p:sp>
      <p:pic>
        <p:nvPicPr>
          <p:cNvPr id="6" name="Picture 4" descr="banner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61"/>
          <a:stretch>
            <a:fillRect/>
          </a:stretch>
        </p:blipFill>
        <p:spPr bwMode="auto">
          <a:xfrm>
            <a:off x="-3175" y="223838"/>
            <a:ext cx="91582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01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201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DRAFT FOR POLICY DEVELOPMENT PURPOSE555S ONLY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728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DRAFT FOR POLICY DEVELOPMENT PURPOSE555S ONLY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A0057DB5-8FF7-4BA7-8914-A1AF0B1A2C5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15443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2125" y="223838"/>
            <a:ext cx="2127250" cy="59023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3838"/>
            <a:ext cx="6232525" cy="59023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DRAFT FOR POLICY DEVELOPMENT PURPOSE555S ONLY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5B6A19AC-5F13-45D0-82BB-124D8123118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51614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1313" y="223838"/>
            <a:ext cx="4818062" cy="708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314450"/>
            <a:ext cx="8229600" cy="4811713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DRAFT FOR POLICY DEVELOPMENT PURPOSE555S ONLY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927C9FCF-F3F4-40F2-BD82-0E67C2AB7E0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435391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_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1077"/>
            <a:ext cx="8229600" cy="642637"/>
          </a:xfrm>
        </p:spPr>
        <p:txBody>
          <a:bodyPr/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101FF6-6AA1-43AF-BC0C-EA247D76D5A9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>
                <a:solidFill>
                  <a:srgbClr val="808080"/>
                </a:solidFill>
              </a:rPr>
              <a:t>DRAFT FOR POLICY DEVELOPMENT PURPOSE555S ONLY</a:t>
            </a:r>
            <a:endParaRPr lang="en-US" sz="1556" dirty="0">
              <a:solidFill>
                <a:srgbClr val="808080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43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35443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57200" y="6354082"/>
            <a:ext cx="3962628" cy="476250"/>
          </a:xfrm>
          <a:ln/>
        </p:spPr>
        <p:txBody>
          <a:bodyPr/>
          <a:lstStyle>
            <a:lvl1pPr algn="l">
              <a:defRPr lang="en-US" sz="1600" b="1"/>
            </a:lvl1pPr>
          </a:lstStyle>
          <a:p>
            <a:pPr>
              <a:defRPr/>
            </a:pPr>
            <a:r>
              <a:rPr lang="en-US" altLang="en-US"/>
              <a:t>DRAFT FOR POLICY DEVELOPMENT PURPOSE555S ONLY</a:t>
            </a:r>
            <a:endParaRPr lang="en-US" sz="1800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 anchor="b"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9A3CBEC9-3421-470A-8847-5F6DEB543E5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95758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DRAFT FOR POLICY DEVELOPMENT PURPOSE555S ONLY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D1B72EA1-7B23-430E-A64E-0ED8745C61B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06526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14450"/>
            <a:ext cx="4038600" cy="4811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14450"/>
            <a:ext cx="4038600" cy="4811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DRAFT FOR POLICY DEVELOPMENT PURPOSE555S ONLY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99DC3DB0-886C-48F7-9F68-2C470700E81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68721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DRAFT FOR POLICY DEVELOPMENT PURPOSE555S ONLY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324AB848-0D79-4BB1-8551-76E286A3428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27029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DRAFT FOR POLICY DEVELOPMENT PURPOSE555S ONLY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264410CA-55B0-40FE-BEFE-CD979DB58FD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56663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DRAFT FOR POLICY DEVELOPMENT PURPOSE555S ONLY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0BD109FE-154F-49E4-8D02-47A3E8B5008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40674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DRAFT FOR POLICY DEVELOPMENT PURPOSE555S ONLY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F9B59B9E-22FA-4207-A1FB-7239D803BF8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4777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DRAFT FOR POLICY DEVELOPMENT PURPOSE555S ONLY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A8463FEC-5F86-4FAD-BCFF-6CA12CA885B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4797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"/>
          <p:cNvSpPr>
            <a:spLocks noChangeArrowheads="1"/>
          </p:cNvSpPr>
          <p:nvPr/>
        </p:nvSpPr>
        <p:spPr bwMode="auto">
          <a:xfrm>
            <a:off x="0" y="0"/>
            <a:ext cx="9158288" cy="1135063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US" altLang="en-US" dirty="0">
              <a:latin typeface="Calibri" pitchFamily="34" charset="0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151313" y="223838"/>
            <a:ext cx="4818062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14450"/>
            <a:ext cx="8229600" cy="4811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56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DRAFT FOR POLICY DEVELOPMENT PURPOSE555S ONLY</a:t>
            </a:r>
            <a:endParaRPr lang="en-US" dirty="0"/>
          </a:p>
        </p:txBody>
      </p:sp>
      <p:sp>
        <p:nvSpPr>
          <p:cNvPr id="1556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1"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9B23659A-8EA9-485F-B181-D56A6DF5078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1" name="Picture 4" descr="banner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197" b="8861"/>
          <a:stretch>
            <a:fillRect/>
          </a:stretch>
        </p:blipFill>
        <p:spPr bwMode="auto">
          <a:xfrm>
            <a:off x="-3175" y="223838"/>
            <a:ext cx="40116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02070" r:id="rId1"/>
    <p:sldLayoutId id="2147501981" r:id="rId2"/>
    <p:sldLayoutId id="2147501982" r:id="rId3"/>
    <p:sldLayoutId id="2147501983" r:id="rId4"/>
    <p:sldLayoutId id="2147501984" r:id="rId5"/>
    <p:sldLayoutId id="2147501985" r:id="rId6"/>
    <p:sldLayoutId id="2147501986" r:id="rId7"/>
    <p:sldLayoutId id="2147501987" r:id="rId8"/>
    <p:sldLayoutId id="2147501988" r:id="rId9"/>
    <p:sldLayoutId id="2147501989" r:id="rId10"/>
    <p:sldLayoutId id="2147501990" r:id="rId11"/>
    <p:sldLayoutId id="2147501991" r:id="rId12"/>
    <p:sldLayoutId id="2147502114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ss.gov/MIH" TargetMode="Externa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MIH@state.ma.us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ss.gov/MIH" TargetMode="Externa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6"/>
          <p:cNvSpPr>
            <a:spLocks noChangeArrowheads="1"/>
          </p:cNvSpPr>
          <p:nvPr/>
        </p:nvSpPr>
        <p:spPr bwMode="auto">
          <a:xfrm>
            <a:off x="0" y="0"/>
            <a:ext cx="9158288" cy="1135063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Arial" charset="0"/>
            </a:endParaRPr>
          </a:p>
        </p:txBody>
      </p:sp>
      <p:sp>
        <p:nvSpPr>
          <p:cNvPr id="57347" name="Text Box 7"/>
          <p:cNvSpPr txBox="1">
            <a:spLocks noChangeArrowheads="1"/>
          </p:cNvSpPr>
          <p:nvPr/>
        </p:nvSpPr>
        <p:spPr bwMode="auto">
          <a:xfrm>
            <a:off x="193675" y="3157355"/>
            <a:ext cx="8770938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600" b="1" dirty="0"/>
              <a:t>Mobile Integrated Health Care and</a:t>
            </a:r>
            <a:br>
              <a:rPr lang="en-US" sz="2600" b="1" dirty="0"/>
            </a:br>
            <a:r>
              <a:rPr lang="en-US" sz="2600" b="1" dirty="0"/>
              <a:t>Community EMS Programs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2800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b="1" dirty="0"/>
              <a:t>MIH with ED Avoidance</a:t>
            </a:r>
            <a:br>
              <a:rPr lang="en-US" b="1" dirty="0"/>
            </a:br>
            <a:r>
              <a:rPr lang="en-US" b="1" dirty="0"/>
              <a:t>Program Application Overview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/>
              <a:t>October 19, 2018</a:t>
            </a:r>
            <a:endParaRPr lang="en-US" altLang="en-US" sz="1200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000" b="1" dirty="0"/>
          </a:p>
        </p:txBody>
      </p:sp>
      <p:pic>
        <p:nvPicPr>
          <p:cNvPr id="57348" name="Picture 4" descr="banne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61"/>
          <a:stretch>
            <a:fillRect/>
          </a:stretch>
        </p:blipFill>
        <p:spPr bwMode="auto">
          <a:xfrm>
            <a:off x="0" y="231811"/>
            <a:ext cx="91582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\\hcq-dph-bos-121\hcq\Data\Communications\DPH Logos\DPHLogo_Blu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4516" y="1386840"/>
            <a:ext cx="1669256" cy="1669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3850" y="142875"/>
            <a:ext cx="4552950" cy="857489"/>
          </a:xfrm>
        </p:spPr>
        <p:txBody>
          <a:bodyPr/>
          <a:lstStyle/>
          <a:p>
            <a:r>
              <a:rPr lang="en-US" sz="2800" dirty="0"/>
              <a:t>Attestations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747272" y="1306569"/>
            <a:ext cx="3794537" cy="4848225"/>
          </a:xfrm>
          <a:noFill/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2400" dirty="0">
                <a:solidFill>
                  <a:prstClr val="black"/>
                </a:solidFill>
                <a:cs typeface="Arial" panose="020B0604020202020204" pitchFamily="34" charset="0"/>
              </a:rPr>
              <a:t>Attestation that the applicant understand the regulatory requirements of the MIH </a:t>
            </a:r>
            <a:r>
              <a:rPr lang="en-US" sz="2400" dirty="0" smtClean="0">
                <a:solidFill>
                  <a:prstClr val="black"/>
                </a:solidFill>
                <a:cs typeface="Arial" panose="020B0604020202020204" pitchFamily="34" charset="0"/>
              </a:rPr>
              <a:t>with ED Avoidance program </a:t>
            </a:r>
            <a:r>
              <a:rPr lang="en-US" sz="2400" dirty="0">
                <a:solidFill>
                  <a:prstClr val="black"/>
                </a:solidFill>
                <a:cs typeface="Arial" panose="020B0604020202020204" pitchFamily="34" charset="0"/>
              </a:rPr>
              <a:t>that they are applying to operate</a:t>
            </a:r>
            <a:br>
              <a:rPr lang="en-US" sz="2400" dirty="0">
                <a:solidFill>
                  <a:prstClr val="black"/>
                </a:solidFill>
                <a:cs typeface="Arial" panose="020B0604020202020204" pitchFamily="34" charset="0"/>
              </a:rPr>
            </a:br>
            <a:r>
              <a:rPr lang="en-US" sz="1300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</a:p>
          <a:p>
            <a:r>
              <a:rPr lang="en-US" sz="2400" dirty="0">
                <a:solidFill>
                  <a:prstClr val="black"/>
                </a:solidFill>
                <a:cs typeface="Arial" panose="020B0604020202020204" pitchFamily="34" charset="0"/>
              </a:rPr>
              <a:t>Signed by an authorized signatory of the applicant organization and the proposed program’s Medical </a:t>
            </a:r>
            <a:r>
              <a:rPr lang="en-US" sz="2400" dirty="0" smtClean="0">
                <a:solidFill>
                  <a:prstClr val="black"/>
                </a:solidFill>
                <a:cs typeface="Arial" panose="020B0604020202020204" pitchFamily="34" charset="0"/>
              </a:rPr>
              <a:t>Director(s)</a:t>
            </a:r>
            <a:endParaRPr lang="en-US" sz="13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nl-NL" dirty="0"/>
              <a:t>Slide </a:t>
            </a:r>
            <a:fld id="{E1101FF6-6AA1-43AF-BC0C-EA247D76D5A9}" type="slidenum">
              <a:rPr lang="nl-NL" smtClean="0"/>
              <a:pPr/>
              <a:t>10</a:t>
            </a:fld>
            <a:endParaRPr lang="nl-NL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739" y="1216140"/>
            <a:ext cx="4251642" cy="5029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9160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3859" y="0"/>
            <a:ext cx="5130141" cy="1076325"/>
          </a:xfrm>
        </p:spPr>
        <p:txBody>
          <a:bodyPr/>
          <a:lstStyle/>
          <a:p>
            <a:r>
              <a:rPr lang="en-US" sz="2800" dirty="0"/>
              <a:t>Proposed ED Avoidance Services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257800" y="1390683"/>
            <a:ext cx="3429000" cy="4732867"/>
          </a:xfrm>
          <a:prstGeom prst="rect">
            <a:avLst/>
          </a:prstGeom>
          <a:noFill/>
          <a:ln w="28575">
            <a:solidFill>
              <a:schemeClr val="accent1">
                <a:lumMod val="60000"/>
                <a:lumOff val="40000"/>
              </a:schemeClr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200" kern="0" dirty="0">
                <a:solidFill>
                  <a:prstClr val="black"/>
                </a:solidFill>
                <a:cs typeface="Arial" panose="020B0604020202020204" pitchFamily="34" charset="0"/>
              </a:rPr>
              <a:t>Applicants will attach an executive summary that describes the </a:t>
            </a:r>
            <a:r>
              <a:rPr lang="en-US" sz="2200" kern="0" dirty="0" smtClean="0">
                <a:solidFill>
                  <a:prstClr val="black"/>
                </a:solidFill>
                <a:cs typeface="Arial" panose="020B0604020202020204" pitchFamily="34" charset="0"/>
              </a:rPr>
              <a:t>ED Avoidance services that the proposed program will provide</a:t>
            </a:r>
            <a:endParaRPr lang="en-US" sz="2200" kern="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r>
              <a:rPr lang="en-US" sz="2200" kern="0" dirty="0">
                <a:solidFill>
                  <a:prstClr val="black"/>
                </a:solidFill>
                <a:cs typeface="Arial" panose="020B0604020202020204" pitchFamily="34" charset="0"/>
              </a:rPr>
              <a:t>The executive summer must include:</a:t>
            </a:r>
          </a:p>
          <a:p>
            <a:pPr lvl="1"/>
            <a:r>
              <a:rPr lang="en-US" kern="0" dirty="0" smtClean="0">
                <a:solidFill>
                  <a:prstClr val="black"/>
                </a:solidFill>
                <a:cs typeface="Arial" panose="020B0604020202020204" pitchFamily="34" charset="0"/>
              </a:rPr>
              <a:t>Patient population(s)</a:t>
            </a:r>
            <a:endParaRPr lang="en-US" kern="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lvl="1"/>
            <a:r>
              <a:rPr lang="en-US" kern="0" dirty="0" smtClean="0">
                <a:solidFill>
                  <a:prstClr val="black"/>
                </a:solidFill>
                <a:cs typeface="Arial" panose="020B0604020202020204" pitchFamily="34" charset="0"/>
              </a:rPr>
              <a:t>Jurisdiction(s)</a:t>
            </a:r>
            <a:endParaRPr lang="en-US" kern="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lvl="1"/>
            <a:r>
              <a:rPr lang="en-US" kern="0" dirty="0" smtClean="0">
                <a:solidFill>
                  <a:prstClr val="black"/>
                </a:solidFill>
                <a:cs typeface="Arial" panose="020B0604020202020204" pitchFamily="34" charset="0"/>
              </a:rPr>
              <a:t>How the proposed service(s) relate to the MIH Program’s gap in service delivery narrative</a:t>
            </a:r>
            <a:endParaRPr lang="en-US" kern="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nl-NL" dirty="0"/>
              <a:t>Slide </a:t>
            </a:r>
            <a:fld id="{E1101FF6-6AA1-43AF-BC0C-EA247D76D5A9}" type="slidenum">
              <a:rPr lang="nl-NL" smtClean="0"/>
              <a:pPr/>
              <a:t>11</a:t>
            </a:fld>
            <a:endParaRPr lang="nl-NL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058" y="2385326"/>
            <a:ext cx="4963218" cy="2743583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6337894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3850" y="142875"/>
            <a:ext cx="4552950" cy="857489"/>
          </a:xfrm>
        </p:spPr>
        <p:txBody>
          <a:bodyPr/>
          <a:lstStyle/>
          <a:p>
            <a:r>
              <a:rPr lang="en-US" sz="2800" dirty="0"/>
              <a:t>911 to MIH ED</a:t>
            </a:r>
            <a:br>
              <a:rPr lang="en-US" sz="2800" dirty="0"/>
            </a:br>
            <a:r>
              <a:rPr lang="en-US" sz="2800" dirty="0"/>
              <a:t>Avoidance Transition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750130" y="1275850"/>
            <a:ext cx="4193845" cy="4902700"/>
          </a:xfrm>
          <a:prstGeom prst="rect">
            <a:avLst/>
          </a:prstGeom>
          <a:noFill/>
          <a:ln w="28575">
            <a:solidFill>
              <a:schemeClr val="accent1">
                <a:lumMod val="60000"/>
                <a:lumOff val="40000"/>
              </a:schemeClr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1200"/>
              </a:spcBef>
            </a:pPr>
            <a:r>
              <a:rPr lang="en-US" sz="2200" kern="0" dirty="0" smtClean="0">
                <a:solidFill>
                  <a:prstClr val="black"/>
                </a:solidFill>
                <a:cs typeface="Arial" panose="020B0604020202020204" pitchFamily="34" charset="0"/>
              </a:rPr>
              <a:t>Applicants will attach a description of how the proposed program will coordinate and manage the transfer of care from a 911 EMS patient to an MIH patient</a:t>
            </a:r>
            <a:endParaRPr lang="en-US" sz="2200" kern="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</a:pPr>
            <a:r>
              <a:rPr lang="en-US" sz="2200" kern="0" dirty="0">
                <a:solidFill>
                  <a:prstClr val="black"/>
                </a:solidFill>
                <a:cs typeface="Arial" panose="020B0604020202020204" pitchFamily="34" charset="0"/>
              </a:rPr>
              <a:t>Applicants </a:t>
            </a:r>
            <a:r>
              <a:rPr lang="en-US" sz="2200" kern="0" dirty="0" smtClean="0">
                <a:solidFill>
                  <a:prstClr val="black"/>
                </a:solidFill>
                <a:cs typeface="Arial" panose="020B0604020202020204" pitchFamily="34" charset="0"/>
              </a:rPr>
              <a:t>must attach a copy of the policies and procedures that demonstrate how a patient’s informed consent will be obtained</a:t>
            </a:r>
            <a:endParaRPr lang="en-US" sz="2200" kern="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</a:pPr>
            <a:r>
              <a:rPr lang="en-US" sz="2200" kern="0" dirty="0" smtClean="0">
                <a:solidFill>
                  <a:prstClr val="black"/>
                </a:solidFill>
                <a:cs typeface="Arial" panose="020B0604020202020204" pitchFamily="34" charset="0"/>
              </a:rPr>
              <a:t>The proposed program’s Medical Director(s) attests that the appropriate vehicle will be used and that regulatory and manufacturer requirements for equipment, supplies, and medication will be followed</a:t>
            </a:r>
            <a:endParaRPr lang="en-US" sz="2200" kern="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endParaRPr lang="en-US" sz="2300" kern="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nl-NL" sz="1200" dirty="0"/>
              <a:t>Slide </a:t>
            </a:r>
            <a:fld id="{E1101FF6-6AA1-43AF-BC0C-EA247D76D5A9}" type="slidenum">
              <a:rPr lang="nl-NL" sz="1200" smtClean="0"/>
              <a:pPr/>
              <a:t>12</a:t>
            </a:fld>
            <a:endParaRPr lang="nl-NL" sz="1200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14" y="1782791"/>
            <a:ext cx="4390316" cy="3888817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3630252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3850" y="142875"/>
            <a:ext cx="4552950" cy="857489"/>
          </a:xfrm>
        </p:spPr>
        <p:txBody>
          <a:bodyPr/>
          <a:lstStyle/>
          <a:p>
            <a:r>
              <a:rPr lang="en-US" sz="2800" dirty="0" smtClean="0"/>
              <a:t>Additional Required Attachments</a:t>
            </a:r>
            <a:endParaRPr lang="en-US" sz="28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94735" y="3527984"/>
            <a:ext cx="8681508" cy="2627283"/>
          </a:xfrm>
          <a:prstGeom prst="rect">
            <a:avLst/>
          </a:prstGeom>
          <a:noFill/>
          <a:ln w="28575">
            <a:solidFill>
              <a:schemeClr val="accent1">
                <a:lumMod val="60000"/>
                <a:lumOff val="40000"/>
              </a:schemeClr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300" b="1" kern="0" dirty="0" smtClean="0">
                <a:solidFill>
                  <a:prstClr val="black"/>
                </a:solidFill>
                <a:cs typeface="Arial" panose="020B0604020202020204" pitchFamily="34" charset="0"/>
              </a:rPr>
              <a:t>Applicants must also provide:</a:t>
            </a:r>
            <a:endParaRPr lang="en-US" sz="2300" b="1" kern="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</a:pPr>
            <a:r>
              <a:rPr lang="en-US" sz="2300" kern="0" dirty="0" smtClean="0">
                <a:solidFill>
                  <a:prstClr val="black"/>
                </a:solidFill>
                <a:cs typeface="Arial" panose="020B0604020202020204" pitchFamily="34" charset="0"/>
              </a:rPr>
              <a:t>A copy of the clinical and triage protocols that will be used as part of the proposed ED Avoidance services</a:t>
            </a:r>
            <a:endParaRPr lang="en-US" sz="2300" kern="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</a:pPr>
            <a:r>
              <a:rPr lang="en-US" sz="2300" kern="0" dirty="0" smtClean="0">
                <a:solidFill>
                  <a:prstClr val="black"/>
                </a:solidFill>
                <a:cs typeface="Arial" panose="020B0604020202020204" pitchFamily="34" charset="0"/>
              </a:rPr>
              <a:t>A description of the advanced training plans and curriculum, including how competencies of the trained resources will be assessed</a:t>
            </a:r>
            <a:endParaRPr lang="en-US" sz="2100" kern="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lvl="1">
              <a:buFontTx/>
              <a:buChar char="-"/>
            </a:pPr>
            <a:endParaRPr lang="en-US" sz="2100" kern="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nl-NL" sz="1200" dirty="0"/>
              <a:t>Slide </a:t>
            </a:r>
            <a:fld id="{E1101FF6-6AA1-43AF-BC0C-EA247D76D5A9}" type="slidenum">
              <a:rPr lang="nl-NL" sz="1200" smtClean="0"/>
              <a:pPr/>
              <a:t>13</a:t>
            </a:fld>
            <a:endParaRPr lang="nl-NL" sz="1200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9425" y="1367159"/>
            <a:ext cx="5523242" cy="174772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0112155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3850" y="142875"/>
            <a:ext cx="4552950" cy="857489"/>
          </a:xfrm>
        </p:spPr>
        <p:txBody>
          <a:bodyPr/>
          <a:lstStyle/>
          <a:p>
            <a:r>
              <a:rPr lang="en-US" sz="2800" dirty="0"/>
              <a:t>Document Submission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641269" y="1354855"/>
            <a:ext cx="8122726" cy="4890370"/>
          </a:xfrm>
          <a:prstGeom prst="rect">
            <a:avLst/>
          </a:prstGeom>
          <a:noFill/>
          <a:ln w="28575"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1800"/>
              </a:spcBef>
            </a:pPr>
            <a:r>
              <a:rPr lang="en-US" sz="2300" kern="0" dirty="0">
                <a:solidFill>
                  <a:prstClr val="black"/>
                </a:solidFill>
                <a:cs typeface="Arial" panose="020B0604020202020204" pitchFamily="34" charset="0"/>
              </a:rPr>
              <a:t>The application includes instructions for filing the application by fax to DPH</a:t>
            </a:r>
          </a:p>
          <a:p>
            <a:pPr>
              <a:spcBef>
                <a:spcPts val="1800"/>
              </a:spcBef>
            </a:pPr>
            <a:r>
              <a:rPr lang="en-US" sz="2300" kern="0" dirty="0">
                <a:solidFill>
                  <a:prstClr val="black"/>
                </a:solidFill>
                <a:cs typeface="Arial" panose="020B0604020202020204" pitchFamily="34" charset="0"/>
              </a:rPr>
              <a:t>A 14-digit application ID will be auto auto-generated by the fillable PDF</a:t>
            </a:r>
          </a:p>
          <a:p>
            <a:pPr>
              <a:spcBef>
                <a:spcPts val="1800"/>
              </a:spcBef>
            </a:pPr>
            <a:r>
              <a:rPr lang="en-US" sz="2300" kern="0" dirty="0">
                <a:solidFill>
                  <a:prstClr val="black"/>
                </a:solidFill>
                <a:cs typeface="Arial" panose="020B0604020202020204" pitchFamily="34" charset="0"/>
              </a:rPr>
              <a:t>Please use 14-digit application ID on all communications regarding your application, including all attachments that accompany the application form</a:t>
            </a:r>
          </a:p>
          <a:p>
            <a:pPr>
              <a:spcBef>
                <a:spcPts val="1800"/>
              </a:spcBef>
            </a:pPr>
            <a:r>
              <a:rPr lang="en-US" sz="2300" kern="0" dirty="0">
                <a:solidFill>
                  <a:prstClr val="black"/>
                </a:solidFill>
                <a:cs typeface="Arial" panose="020B0604020202020204" pitchFamily="34" charset="0"/>
              </a:rPr>
              <a:t>If submitting the MIH and MIH with ED Avoidance applications simultaneously, please use the corresponding 14-digit ID on the materials for each application </a:t>
            </a:r>
          </a:p>
          <a:p>
            <a:pPr>
              <a:spcBef>
                <a:spcPts val="1800"/>
              </a:spcBef>
            </a:pPr>
            <a:r>
              <a:rPr lang="en-US" sz="2300" kern="0" dirty="0">
                <a:solidFill>
                  <a:prstClr val="black"/>
                </a:solidFill>
                <a:cs typeface="Arial" panose="020B0604020202020204" pitchFamily="34" charset="0"/>
              </a:rPr>
              <a:t>Keep a copy of the </a:t>
            </a:r>
            <a:r>
              <a:rPr lang="en-US" sz="2300" kern="0" dirty="0" smtClean="0">
                <a:solidFill>
                  <a:prstClr val="black"/>
                </a:solidFill>
                <a:cs typeface="Arial" panose="020B0604020202020204" pitchFamily="34" charset="0"/>
              </a:rPr>
              <a:t>application for </a:t>
            </a:r>
            <a:r>
              <a:rPr lang="en-US" sz="2300" kern="0" dirty="0">
                <a:solidFill>
                  <a:prstClr val="black"/>
                </a:solidFill>
                <a:cs typeface="Arial" panose="020B0604020202020204" pitchFamily="34" charset="0"/>
              </a:rPr>
              <a:t>your records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nl-NL" dirty="0"/>
              <a:t>Slide </a:t>
            </a:r>
            <a:fld id="{E1101FF6-6AA1-43AF-BC0C-EA247D76D5A9}" type="slidenum">
              <a:rPr lang="nl-NL" smtClean="0"/>
              <a:pPr/>
              <a:t>14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642910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188" y="249030"/>
            <a:ext cx="5127812" cy="642637"/>
          </a:xfrm>
        </p:spPr>
        <p:txBody>
          <a:bodyPr/>
          <a:lstStyle/>
          <a:p>
            <a:r>
              <a:rPr lang="en-US" sz="2800" dirty="0">
                <a:latin typeface="+mn-lt"/>
              </a:rPr>
              <a:t>Online Resources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28074"/>
            <a:ext cx="8229600" cy="517891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Information, application materials, and resources will be posted</a:t>
            </a:r>
            <a:br>
              <a:rPr lang="en-US" dirty="0"/>
            </a:br>
            <a:r>
              <a:rPr lang="en-US" dirty="0"/>
              <a:t>online as they become available at:</a:t>
            </a:r>
          </a:p>
          <a:p>
            <a:pPr marL="0" indent="0" algn="ctr">
              <a:buNone/>
            </a:pPr>
            <a:r>
              <a:rPr lang="en-US" sz="3200" b="1" dirty="0">
                <a:latin typeface="+mn-lt"/>
                <a:hlinkClick r:id="rId2"/>
              </a:rPr>
              <a:t>www.mass.gov/MIH</a:t>
            </a:r>
            <a:r>
              <a:rPr lang="en-US" dirty="0">
                <a:latin typeface="+mn-lt"/>
              </a:rPr>
              <a:t/>
            </a:r>
            <a:br>
              <a:rPr lang="en-US" dirty="0">
                <a:latin typeface="+mn-lt"/>
              </a:rPr>
            </a:br>
            <a:r>
              <a:rPr lang="en-US" dirty="0">
                <a:latin typeface="+mn-lt"/>
              </a:rPr>
              <a:t/>
            </a:r>
            <a:br>
              <a:rPr lang="en-US" dirty="0">
                <a:latin typeface="+mn-lt"/>
              </a:rPr>
            </a:br>
            <a:endParaRPr lang="en-US" dirty="0">
              <a:latin typeface="+mn-lt"/>
            </a:endParaRPr>
          </a:p>
          <a:p>
            <a:pPr marL="0" indent="0">
              <a:buNone/>
            </a:pPr>
            <a:r>
              <a:rPr lang="en-US" b="1" dirty="0"/>
              <a:t>Applicant Resources:</a:t>
            </a:r>
          </a:p>
          <a:p>
            <a:pPr lvl="1"/>
            <a:r>
              <a:rPr lang="en-US" dirty="0"/>
              <a:t>Application forms and instructions for each program type</a:t>
            </a:r>
          </a:p>
          <a:p>
            <a:pPr lvl="1"/>
            <a:r>
              <a:rPr lang="en-US" dirty="0"/>
              <a:t>MIH Regulations, Guidance, and Protocols</a:t>
            </a:r>
          </a:p>
          <a:p>
            <a:pPr lvl="1"/>
            <a:r>
              <a:rPr lang="en-US" dirty="0"/>
              <a:t>Data submission information and resources for each program type</a:t>
            </a:r>
          </a:p>
          <a:p>
            <a:pPr lvl="1"/>
            <a:r>
              <a:rPr lang="en-US" dirty="0"/>
              <a:t>Application resources, such as best practices for completing a gap in service delivery narrative</a:t>
            </a:r>
          </a:p>
          <a:p>
            <a:pPr lvl="1"/>
            <a:r>
              <a:rPr lang="en-US" dirty="0"/>
              <a:t>Instructions to sign up for the MIH and Community EMS Listserv to receive email updates</a:t>
            </a:r>
            <a:br>
              <a:rPr lang="en-US" dirty="0"/>
            </a:br>
            <a:r>
              <a:rPr lang="en-US" dirty="0"/>
              <a:t>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nl-NL" dirty="0"/>
              <a:t>Slide </a:t>
            </a:r>
            <a:fld id="{E1101FF6-6AA1-43AF-BC0C-EA247D76D5A9}" type="slidenum">
              <a:rPr lang="nl-NL" smtClean="0"/>
              <a:pPr/>
              <a:t>15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56442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0050" y="262477"/>
            <a:ext cx="4686300" cy="642637"/>
          </a:xfrm>
        </p:spPr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1964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000" b="1" dirty="0"/>
              <a:t>Thank you for participating</a:t>
            </a:r>
            <a:br>
              <a:rPr lang="en-US" sz="4000" b="1" dirty="0"/>
            </a:br>
            <a:r>
              <a:rPr lang="en-US" sz="4000" b="1" dirty="0"/>
              <a:t>in today’s webinar!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5400" b="1" dirty="0"/>
              <a:t>Questions?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400" dirty="0"/>
              <a:t>Mobile Integrated Health Care Program</a:t>
            </a:r>
          </a:p>
          <a:p>
            <a:pPr marL="0" indent="0" algn="ctr">
              <a:buNone/>
            </a:pPr>
            <a:r>
              <a:rPr lang="en-US" sz="2400" dirty="0">
                <a:hlinkClick r:id="rId2"/>
              </a:rPr>
              <a:t>MIH@state.ma.us</a:t>
            </a:r>
            <a:endParaRPr lang="en-US" sz="2400" dirty="0"/>
          </a:p>
          <a:p>
            <a:pPr marL="0" indent="0" algn="ctr">
              <a:buNone/>
            </a:pPr>
            <a:r>
              <a:rPr lang="en-US" sz="2400" dirty="0"/>
              <a:t>617-753-8484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nl-NL" dirty="0"/>
              <a:t>Slide </a:t>
            </a:r>
            <a:fld id="{E1101FF6-6AA1-43AF-BC0C-EA247D76D5A9}" type="slidenum">
              <a:rPr lang="nl-NL" smtClean="0"/>
              <a:pPr/>
              <a:t>16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44069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4501"/>
            <a:ext cx="8229600" cy="3867149"/>
          </a:xfrm>
        </p:spPr>
        <p:txBody>
          <a:bodyPr/>
          <a:lstStyle/>
          <a:p>
            <a:pPr lvl="0"/>
            <a:r>
              <a:rPr lang="en-US" sz="2400" dirty="0">
                <a:solidFill>
                  <a:prstClr val="black"/>
                </a:solidFill>
                <a:cs typeface="Arial" panose="020B0604020202020204" pitchFamily="34" charset="0"/>
              </a:rPr>
              <a:t>Review the MIH with ED Avoidance Program application requirements</a:t>
            </a:r>
            <a:br>
              <a:rPr lang="en-US" sz="2400" dirty="0">
                <a:solidFill>
                  <a:prstClr val="black"/>
                </a:solidFill>
                <a:cs typeface="Arial" panose="020B0604020202020204" pitchFamily="34" charset="0"/>
              </a:rPr>
            </a:br>
            <a:endParaRPr lang="en-US" sz="24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lvl="0"/>
            <a:r>
              <a:rPr lang="en-US" sz="2400" dirty="0">
                <a:solidFill>
                  <a:prstClr val="black"/>
                </a:solidFill>
                <a:cs typeface="Arial" panose="020B0604020202020204" pitchFamily="34" charset="0"/>
              </a:rPr>
              <a:t>Understand the process for MIH with ED Avoidance program application submission to the Department of Public Health (DPH)</a:t>
            </a:r>
            <a:br>
              <a:rPr lang="en-US" sz="2400" dirty="0">
                <a:solidFill>
                  <a:prstClr val="black"/>
                </a:solidFill>
                <a:cs typeface="Arial" panose="020B0604020202020204" pitchFamily="34" charset="0"/>
              </a:rPr>
            </a:br>
            <a:endParaRPr lang="en-US" sz="14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9A3CBEC9-3421-470A-8847-5F6DEB543E53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88760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MIH with ED</a:t>
            </a:r>
            <a:br>
              <a:rPr lang="en-US" altLang="en-US" dirty="0"/>
            </a:br>
            <a:r>
              <a:rPr lang="en-US" altLang="en-US" dirty="0"/>
              <a:t>Avoidance 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6416"/>
            <a:ext cx="8229600" cy="4918809"/>
          </a:xfrm>
          <a:noFill/>
          <a:ln>
            <a:noFill/>
          </a:ln>
        </p:spPr>
        <p:txBody>
          <a:bodyPr/>
          <a:lstStyle/>
          <a:p>
            <a:pPr marL="285675" indent="-28575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cs typeface="Arial" panose="020B0604020202020204" pitchFamily="34" charset="0"/>
              </a:rPr>
              <a:t>ED Avoidance is a </a:t>
            </a:r>
            <a:r>
              <a:rPr lang="en-US" sz="2200" dirty="0">
                <a:solidFill>
                  <a:prstClr val="black"/>
                </a:solidFill>
                <a:cs typeface="Arial" panose="020B0604020202020204" pitchFamily="34" charset="0"/>
              </a:rPr>
              <a:t>component of an approved MIH Program allowing for management of 911 patients in alternative settings, including outpatient clinics, psychiatric facilities, and the patient’s home.</a:t>
            </a:r>
          </a:p>
          <a:p>
            <a:pPr marL="285675" indent="-28575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prstClr val="black"/>
                </a:solidFill>
                <a:cs typeface="Arial" panose="020B0604020202020204" pitchFamily="34" charset="0"/>
              </a:rPr>
              <a:t>DPH-approved MIH Programs may apply separately to operate an ED Avoidance Program in addition to the services provided through their MIH Program.</a:t>
            </a:r>
          </a:p>
          <a:p>
            <a:pPr marL="285675" indent="-28575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prstClr val="black"/>
                </a:solidFill>
                <a:cs typeface="Arial" panose="020B0604020202020204" pitchFamily="34" charset="0"/>
              </a:rPr>
              <a:t>ED Avoidance utilizes the applicable jurisdiction’s designated primary ambulance service and paramedics with advanced training.</a:t>
            </a:r>
          </a:p>
          <a:p>
            <a:pPr marL="285674" indent="-28575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prstClr val="black"/>
                </a:solidFill>
                <a:cs typeface="Arial" panose="020B0604020202020204" pitchFamily="34" charset="0"/>
              </a:rPr>
              <a:t>By treating at home or transporting the patient to an alternative destination, EDA may prevent crowding of hospital emergency departments as well as </a:t>
            </a:r>
            <a:r>
              <a:rPr lang="en-US" sz="2200" dirty="0" smtClean="0">
                <a:solidFill>
                  <a:prstClr val="black"/>
                </a:solidFill>
                <a:cs typeface="Arial" panose="020B0604020202020204" pitchFamily="34" charset="0"/>
              </a:rPr>
              <a:t>providing more </a:t>
            </a:r>
            <a:r>
              <a:rPr lang="en-US" sz="2200" dirty="0">
                <a:solidFill>
                  <a:prstClr val="black"/>
                </a:solidFill>
                <a:cs typeface="Arial" panose="020B0604020202020204" pitchFamily="34" charset="0"/>
              </a:rPr>
              <a:t>appropriate care.</a:t>
            </a: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1200" dirty="0"/>
              <a:t>Slide </a:t>
            </a:r>
            <a:fld id="{9A3CBEC9-3421-470A-8847-5F6DEB543E53}" type="slidenum">
              <a:rPr lang="en-US" altLang="en-US" sz="1200" smtClean="0"/>
              <a:pPr>
                <a:defRPr/>
              </a:pPr>
              <a:t>3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486325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7224" y="284889"/>
            <a:ext cx="5136776" cy="642637"/>
          </a:xfrm>
        </p:spPr>
        <p:txBody>
          <a:bodyPr/>
          <a:lstStyle/>
          <a:p>
            <a:r>
              <a:rPr lang="en-US" dirty="0" smtClean="0">
                <a:latin typeface="+mn-lt"/>
                <a:cs typeface="Times New Roman" panose="02020603050405020304" pitchFamily="18" charset="0"/>
              </a:rPr>
              <a:t>ED Avoidance Pathway</a:t>
            </a:r>
            <a:endParaRPr lang="en-US" dirty="0">
              <a:latin typeface="+mn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81328" y="1391416"/>
            <a:ext cx="833097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defRPr/>
            </a:pPr>
            <a:r>
              <a:rPr lang="en-US" sz="24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Transition to ED Avoidance follows a primary ambulance service response (911), patient assessment, consultation with on-line medical direction, and patient consent.</a:t>
            </a:r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407504" y="4414929"/>
            <a:ext cx="7337996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Oval 11"/>
          <p:cNvSpPr/>
          <p:nvPr/>
        </p:nvSpPr>
        <p:spPr>
          <a:xfrm>
            <a:off x="245229" y="4280495"/>
            <a:ext cx="162275" cy="216365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prstClr val="white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179300" y="3711485"/>
            <a:ext cx="1069848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200" b="1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911</a:t>
            </a:r>
            <a:br>
              <a:rPr lang="en-US" sz="1200" b="1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</a:br>
            <a:r>
              <a:rPr lang="en-US" sz="1200" b="1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Call</a:t>
            </a:r>
            <a:endParaRPr lang="en-US" sz="1200" b="1" dirty="0">
              <a:solidFill>
                <a:prstClr val="black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2614259" y="4293373"/>
            <a:ext cx="162275" cy="216365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prstClr val="white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87463" y="3711485"/>
            <a:ext cx="1069848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200" b="1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On-Scene, is Patient OK </a:t>
            </a:r>
            <a:endParaRPr lang="en-US" sz="1200" b="1" dirty="0">
              <a:solidFill>
                <a:prstClr val="black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134730" y="4290797"/>
            <a:ext cx="162275" cy="216365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prstClr val="white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460715" y="3145118"/>
            <a:ext cx="1504380" cy="9824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200" b="1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Contact Medical Direction for Permission to Avoid ED Transfer &amp; Initiate Transition</a:t>
            </a:r>
            <a:br>
              <a:rPr lang="en-US" sz="1200" b="1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</a:br>
            <a:r>
              <a:rPr lang="en-US" sz="1200" b="1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to MIH</a:t>
            </a:r>
            <a:endParaRPr lang="en-US" sz="1200" b="1" dirty="0">
              <a:solidFill>
                <a:prstClr val="black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5613106" y="4288220"/>
            <a:ext cx="162275" cy="216365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prstClr val="white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64070" y="3295986"/>
            <a:ext cx="12603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200" b="1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Initiate Patient ED Refusal and Secure Patient Consent to Treat as MIH Patient</a:t>
            </a:r>
            <a:endParaRPr lang="en-US" sz="1200" b="1" dirty="0">
              <a:solidFill>
                <a:prstClr val="black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6959591" y="4285645"/>
            <a:ext cx="162275" cy="216365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prstClr val="white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382910" y="3300191"/>
            <a:ext cx="13156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200" b="1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Treat and/or Refer or Transport to Appropriate Health Resource</a:t>
            </a:r>
            <a:endParaRPr lang="en-US" sz="1200" b="1" dirty="0">
              <a:solidFill>
                <a:prstClr val="black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1329908" y="4293373"/>
            <a:ext cx="162275" cy="216365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prstClr val="white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88925" y="3478682"/>
            <a:ext cx="1069848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200" b="1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Primary Ambulance Service Dispatch</a:t>
            </a:r>
            <a:endParaRPr lang="en-US" sz="1200" b="1" dirty="0">
              <a:solidFill>
                <a:prstClr val="black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380077" y="4625113"/>
            <a:ext cx="31700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 smtClean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Subject to DPH ED Avoidance Protocol</a:t>
            </a:r>
            <a:endParaRPr lang="en-US" sz="1100" i="1" dirty="0">
              <a:solidFill>
                <a:srgbClr val="FF000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nl-NL" sz="1200" dirty="0" smtClean="0"/>
              <a:t>Slide </a:t>
            </a:r>
            <a:r>
              <a:rPr lang="nl-NL" sz="1200" dirty="0"/>
              <a:t>4</a:t>
            </a:r>
            <a:endParaRPr lang="nl-NL" dirty="0"/>
          </a:p>
        </p:txBody>
      </p:sp>
      <p:grpSp>
        <p:nvGrpSpPr>
          <p:cNvPr id="3" name="Group 2"/>
          <p:cNvGrpSpPr/>
          <p:nvPr/>
        </p:nvGrpSpPr>
        <p:grpSpPr>
          <a:xfrm>
            <a:off x="7832447" y="3025871"/>
            <a:ext cx="1356677" cy="2793749"/>
            <a:chOff x="7832447" y="3025871"/>
            <a:chExt cx="1356677" cy="2793749"/>
          </a:xfrm>
        </p:grpSpPr>
        <p:sp>
          <p:nvSpPr>
            <p:cNvPr id="83" name="TextBox 82"/>
            <p:cNvSpPr txBox="1"/>
            <p:nvPr/>
          </p:nvSpPr>
          <p:spPr>
            <a:xfrm>
              <a:off x="8300334" y="3572058"/>
              <a:ext cx="790027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>
                  <a:solidFill>
                    <a:prstClr val="black"/>
                  </a:solidFill>
                  <a:latin typeface="+mn-lt"/>
                  <a:cs typeface="Arial" panose="020B0604020202020204" pitchFamily="34" charset="0"/>
                </a:rPr>
                <a:t>Behavioral Health</a:t>
              </a:r>
              <a:endParaRPr lang="en-US" sz="11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8328499" y="4012764"/>
              <a:ext cx="733699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>
                  <a:solidFill>
                    <a:prstClr val="black"/>
                  </a:solidFill>
                  <a:latin typeface="+mn-lt"/>
                  <a:cs typeface="Arial" panose="020B0604020202020204" pitchFamily="34" charset="0"/>
                </a:rPr>
                <a:t>Primary Care Provider </a:t>
              </a:r>
              <a:endParaRPr lang="en-US" sz="11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8201572" y="5219456"/>
              <a:ext cx="987552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>
                  <a:solidFill>
                    <a:prstClr val="black"/>
                  </a:solidFill>
                  <a:latin typeface="+mn-lt"/>
                  <a:cs typeface="Arial" panose="020B0604020202020204" pitchFamily="34" charset="0"/>
                </a:rPr>
                <a:t>Substance Abuse Treatment</a:t>
              </a:r>
              <a:endParaRPr lang="en-US" sz="11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8350351" y="4684248"/>
              <a:ext cx="68999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>
                  <a:solidFill>
                    <a:prstClr val="black"/>
                  </a:solidFill>
                  <a:latin typeface="+mn-lt"/>
                  <a:cs typeface="Arial" panose="020B0604020202020204" pitchFamily="34" charset="0"/>
                </a:rPr>
                <a:t>Social Services</a:t>
              </a:r>
              <a:endParaRPr lang="en-US" sz="11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8328499" y="3047795"/>
              <a:ext cx="71184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>
                  <a:solidFill>
                    <a:prstClr val="black"/>
                  </a:solidFill>
                  <a:latin typeface="+mn-lt"/>
                  <a:cs typeface="Arial" panose="020B0604020202020204" pitchFamily="34" charset="0"/>
                </a:rPr>
                <a:t>Treat in Home</a:t>
              </a:r>
              <a:endParaRPr lang="en-US" sz="11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endParaRPr>
            </a:p>
          </p:txBody>
        </p:sp>
        <p:pic>
          <p:nvPicPr>
            <p:cNvPr id="2050" name="Picture 2" descr="C:\Users\MaMcCabe\AppData\Local\Microsoft\Windows\Temporary Internet Files\Content.IE5\92WXNV9J\Home_icon_black[1]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50989" y="3025871"/>
              <a:ext cx="452811" cy="4528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1" name="Picture 3" descr="C:\Users\MaMcCabe\AppData\Local\Microsoft\Windows\Temporary Internet Files\Content.IE5\NWSXLJ3M\Handshake,_by_David.svg[1]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81861" y="3646368"/>
              <a:ext cx="415538" cy="2743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2" name="Picture 4" descr="C:\Users\MaMcCabe\AppData\Local\Microsoft\Windows\Temporary Internet Files\Content.IE5\NWSXLJ3M\stock-vector-woman-doctor-icon-female-physician-with-stethoscope-cross-glyph-vector-illustration-415771162[1].jpg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000"/>
            <a:stretch/>
          </p:blipFill>
          <p:spPr bwMode="auto">
            <a:xfrm>
              <a:off x="7864777" y="4099283"/>
              <a:ext cx="463722" cy="457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3" name="Picture 5" descr="C:\Users\MaMcCabe\AppData\Local\Microsoft\Windows\Temporary Internet Files\Content.IE5\NWSXLJ3M\822px-Community_Noun_project_2280.svg[1]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07136" y="4721454"/>
              <a:ext cx="421363" cy="3936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6" name="Picture 2" descr="C:\Users\MaMcCabe\AppData\Local\Microsoft\Windows\Temporary Internet Files\Content.IE5\EYNAMDBI\stock-vector-hospital-icon-hospital-icon-eps-hospital-icon-vector-hospital-icon-eps-hospital-icon-jpg-400310392[1].jpg"/>
            <p:cNvPicPr>
              <a:picLocks noChangeAspect="1" noChangeArrowheads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4642"/>
            <a:stretch/>
          </p:blipFill>
          <p:spPr bwMode="auto">
            <a:xfrm>
              <a:off x="7832447" y="5224696"/>
              <a:ext cx="528381" cy="5553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373758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4" grpId="0" animBg="1"/>
      <p:bldP spid="15" grpId="0"/>
      <p:bldP spid="16" grpId="0" animBg="1"/>
      <p:bldP spid="17" grpId="0"/>
      <p:bldP spid="18" grpId="0" animBg="1"/>
      <p:bldP spid="19" grpId="0"/>
      <p:bldP spid="20" grpId="0" animBg="1"/>
      <p:bldP spid="21" grpId="0"/>
      <p:bldP spid="22" grpId="0" animBg="1"/>
      <p:bldP spid="23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4169" y="223838"/>
            <a:ext cx="4818062" cy="708025"/>
          </a:xfrm>
        </p:spPr>
        <p:txBody>
          <a:bodyPr/>
          <a:lstStyle/>
          <a:p>
            <a:r>
              <a:rPr lang="en-US" dirty="0"/>
              <a:t>MIH with ED</a:t>
            </a:r>
            <a:br>
              <a:rPr lang="en-US" dirty="0"/>
            </a:br>
            <a:r>
              <a:rPr lang="en-US" dirty="0"/>
              <a:t>Avoidance Requirements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867525" y="6245225"/>
            <a:ext cx="2133600" cy="476250"/>
          </a:xfrm>
        </p:spPr>
        <p:txBody>
          <a:bodyPr/>
          <a:lstStyle/>
          <a:p>
            <a:pPr>
              <a:defRPr/>
            </a:pPr>
            <a:r>
              <a:rPr lang="en-US" altLang="en-US" sz="1200" dirty="0"/>
              <a:t>Slide </a:t>
            </a:r>
            <a:fld id="{9A3CBEC9-3421-470A-8847-5F6DEB543E53}" type="slidenum">
              <a:rPr lang="en-US" altLang="en-US" sz="1200" smtClean="0"/>
              <a:pPr>
                <a:defRPr/>
              </a:pPr>
              <a:t>5</a:t>
            </a:fld>
            <a:endParaRPr lang="en-US" altLang="en-US" sz="1200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47564" y="2126922"/>
            <a:ext cx="7801221" cy="4118303"/>
          </a:xfrm>
          <a:noFill/>
          <a:ln>
            <a:noFill/>
          </a:ln>
        </p:spPr>
        <p:txBody>
          <a:bodyPr numCol="2"/>
          <a:lstStyle/>
          <a:p>
            <a:pPr lvl="0">
              <a:spcBef>
                <a:spcPts val="1200"/>
              </a:spcBef>
            </a:pPr>
            <a:r>
              <a:rPr lang="en-US" sz="2000" dirty="0"/>
              <a:t>Either (1) completed MIH Program Application or (2) Certificate of Approval for an already approved MIH Program</a:t>
            </a:r>
          </a:p>
          <a:p>
            <a:pPr lvl="0">
              <a:spcBef>
                <a:spcPts val="1200"/>
              </a:spcBef>
            </a:pPr>
            <a:r>
              <a:rPr lang="en-US" sz="2000" dirty="0"/>
              <a:t>Complete application form</a:t>
            </a:r>
          </a:p>
          <a:p>
            <a:pPr lvl="0">
              <a:spcBef>
                <a:spcPts val="1200"/>
              </a:spcBef>
            </a:pPr>
            <a:r>
              <a:rPr lang="en-US" sz="2000" dirty="0"/>
              <a:t>Affiliate hospital medical director(s’) contact name(s), email address(</a:t>
            </a:r>
            <a:r>
              <a:rPr lang="en-US" sz="2000" dirty="0" err="1"/>
              <a:t>es</a:t>
            </a:r>
            <a:r>
              <a:rPr lang="en-US" sz="2000" dirty="0"/>
              <a:t>), and title(s)</a:t>
            </a:r>
          </a:p>
          <a:p>
            <a:pPr lvl="0">
              <a:spcBef>
                <a:spcPts val="1200"/>
              </a:spcBef>
            </a:pPr>
            <a:r>
              <a:rPr lang="en-US" sz="2000" dirty="0"/>
              <a:t>Executive summary of the services to be provided by the proposed program</a:t>
            </a:r>
          </a:p>
          <a:p>
            <a:pPr lvl="0">
              <a:spcBef>
                <a:spcPts val="1200"/>
              </a:spcBef>
            </a:pPr>
            <a:r>
              <a:rPr lang="en-US" sz="2000" dirty="0"/>
              <a:t>Description of 911 to MIH ED Avoidance transition for the proposed program</a:t>
            </a:r>
          </a:p>
          <a:p>
            <a:pPr lvl="0">
              <a:spcBef>
                <a:spcPts val="1200"/>
              </a:spcBef>
            </a:pPr>
            <a:r>
              <a:rPr lang="en-US" sz="2000" dirty="0"/>
              <a:t>Proposed program’s policies and procedures</a:t>
            </a:r>
          </a:p>
          <a:p>
            <a:pPr lvl="0">
              <a:spcBef>
                <a:spcPts val="1200"/>
              </a:spcBef>
            </a:pPr>
            <a:r>
              <a:rPr lang="en-US" sz="2000" dirty="0"/>
              <a:t>Proposed program’s clinical and triage protocols</a:t>
            </a:r>
          </a:p>
          <a:p>
            <a:pPr lvl="0">
              <a:spcBef>
                <a:spcPts val="1200"/>
              </a:spcBef>
            </a:pPr>
            <a:r>
              <a:rPr lang="en-US" sz="2000" dirty="0"/>
              <a:t>Proposed program’s training curriculum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28625" y="1238250"/>
            <a:ext cx="80391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latin typeface="+mn-lt"/>
              </a:rPr>
              <a:t>MIH with ED Avoidance program applicants must submit the following required information and documentation:</a:t>
            </a:r>
          </a:p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53897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" dur="indefinite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" dur="indefinite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" dur="indefinite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" dur="indefinite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2" dur="indefinite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6" dur="indefinite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7" dur="indefinite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1" dur="indefinite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2" dur="indefinite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7" dur="indefinite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1" dur="indefinite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2" dur="indefinite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188" y="249030"/>
            <a:ext cx="5127812" cy="642637"/>
          </a:xfrm>
        </p:spPr>
        <p:txBody>
          <a:bodyPr/>
          <a:lstStyle/>
          <a:p>
            <a:r>
              <a:rPr lang="en-US" sz="2800" dirty="0">
                <a:latin typeface="+mn-lt"/>
              </a:rPr>
              <a:t>MIH with ED Avoidance</a:t>
            </a:r>
            <a:br>
              <a:rPr lang="en-US" sz="2800" dirty="0">
                <a:latin typeface="+mn-lt"/>
              </a:rPr>
            </a:br>
            <a:r>
              <a:rPr lang="en-US" sz="2800" dirty="0">
                <a:latin typeface="+mn-lt"/>
              </a:rPr>
              <a:t>Program Application Submission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13811"/>
            <a:ext cx="8229600" cy="4901566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dirty="0"/>
              <a:t>DPH will begin to accept MIH with ED Avoidance program applications in late November 2018</a:t>
            </a:r>
          </a:p>
          <a:p>
            <a:pPr>
              <a:spcBef>
                <a:spcPts val="1200"/>
              </a:spcBef>
            </a:pPr>
            <a:r>
              <a:rPr lang="en-US" dirty="0"/>
              <a:t>All application forms and materials will be posted at </a:t>
            </a:r>
            <a:r>
              <a:rPr lang="en-US" dirty="0">
                <a:solidFill>
                  <a:srgbClr val="FF0000"/>
                </a:solidFill>
                <a:hlinkClick r:id="rId2"/>
              </a:rPr>
              <a:t>www.mass.gov/MIH</a:t>
            </a:r>
            <a:endParaRPr lang="en-US" dirty="0">
              <a:solidFill>
                <a:srgbClr val="FF0000"/>
              </a:solidFill>
            </a:endParaRPr>
          </a:p>
          <a:p>
            <a:pPr>
              <a:spcBef>
                <a:spcPts val="1200"/>
              </a:spcBef>
            </a:pPr>
            <a:r>
              <a:rPr lang="en-US" dirty="0"/>
              <a:t>Applications and required documents will be submitted by fax</a:t>
            </a:r>
          </a:p>
          <a:p>
            <a:pPr>
              <a:spcBef>
                <a:spcPts val="1200"/>
              </a:spcBef>
            </a:pPr>
            <a:r>
              <a:rPr lang="en-US" dirty="0"/>
              <a:t>Applicants must submit a one-time, $2,000 application fee with each MIH with ED Avoidance program application</a:t>
            </a:r>
          </a:p>
          <a:p>
            <a:pPr>
              <a:spcBef>
                <a:spcPts val="1200"/>
              </a:spcBef>
            </a:pPr>
            <a:r>
              <a:rPr lang="en-US" dirty="0"/>
              <a:t>Approved MIH with ED Avoidance programs will receive a Certificate of Approval and must submit the $40,000 registration fee to DPH</a:t>
            </a:r>
          </a:p>
          <a:p>
            <a:pPr>
              <a:spcBef>
                <a:spcPts val="1200"/>
              </a:spcBef>
            </a:pPr>
            <a:r>
              <a:rPr lang="en-US" dirty="0"/>
              <a:t>Applicants for MIH with ED Avoidance programs must also submit the application and registration fees for their MIH program</a:t>
            </a:r>
          </a:p>
          <a:p>
            <a:pPr>
              <a:spcBef>
                <a:spcPts val="1200"/>
              </a:spcBef>
            </a:pPr>
            <a:r>
              <a:rPr lang="en-US" dirty="0"/>
              <a:t>Program registration is valid for two years; approved programs will be required to apply to renew their approval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nl-NL" dirty="0"/>
              <a:t>Slide </a:t>
            </a:r>
            <a:fld id="{E1101FF6-6AA1-43AF-BC0C-EA247D76D5A9}" type="slidenum">
              <a:rPr lang="nl-NL" smtClean="0"/>
              <a:pPr/>
              <a:t>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654573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6"/>
          <p:cNvSpPr>
            <a:spLocks noChangeArrowheads="1"/>
          </p:cNvSpPr>
          <p:nvPr/>
        </p:nvSpPr>
        <p:spPr bwMode="auto">
          <a:xfrm>
            <a:off x="0" y="0"/>
            <a:ext cx="9158288" cy="1135063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Arial" charset="0"/>
            </a:endParaRPr>
          </a:p>
        </p:txBody>
      </p:sp>
      <p:sp>
        <p:nvSpPr>
          <p:cNvPr id="57347" name="Text Box 7"/>
          <p:cNvSpPr txBox="1">
            <a:spLocks noChangeArrowheads="1"/>
          </p:cNvSpPr>
          <p:nvPr/>
        </p:nvSpPr>
        <p:spPr bwMode="auto">
          <a:xfrm>
            <a:off x="193675" y="1938154"/>
            <a:ext cx="8770938" cy="298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2800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2800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4000" b="1" dirty="0"/>
              <a:t>MIH with ED Avoidance</a:t>
            </a:r>
            <a:br>
              <a:rPr lang="en-US" sz="4000" b="1" dirty="0"/>
            </a:br>
            <a:r>
              <a:rPr lang="en-US" sz="4000" b="1" dirty="0"/>
              <a:t>Program Application</a:t>
            </a:r>
            <a:endParaRPr lang="en-US" altLang="en-US" sz="4400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000" b="1" dirty="0"/>
          </a:p>
        </p:txBody>
      </p:sp>
      <p:pic>
        <p:nvPicPr>
          <p:cNvPr id="57348" name="Picture 4" descr="banne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61"/>
          <a:stretch>
            <a:fillRect/>
          </a:stretch>
        </p:blipFill>
        <p:spPr bwMode="auto">
          <a:xfrm>
            <a:off x="0" y="231811"/>
            <a:ext cx="91582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0BD109FE-154F-49E4-8D02-47A3E8B5008A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82775030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3850" y="142875"/>
            <a:ext cx="4552950" cy="857489"/>
          </a:xfrm>
        </p:spPr>
        <p:txBody>
          <a:bodyPr/>
          <a:lstStyle/>
          <a:p>
            <a:r>
              <a:rPr lang="en-US" sz="2800" dirty="0"/>
              <a:t>Applicant Information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493207" y="1307650"/>
            <a:ext cx="4307893" cy="4806949"/>
          </a:xfrm>
          <a:noFill/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en-US" sz="2400" b="1" dirty="0">
                <a:solidFill>
                  <a:prstClr val="black"/>
                </a:solidFill>
                <a:cs typeface="Arial" panose="020B0604020202020204" pitchFamily="34" charset="0"/>
              </a:rPr>
              <a:t>Ensure that all information is correct</a:t>
            </a:r>
          </a:p>
          <a:p>
            <a:pPr lvl="1"/>
            <a:r>
              <a:rPr lang="en-US" sz="2200" dirty="0">
                <a:solidFill>
                  <a:prstClr val="black"/>
                </a:solidFill>
                <a:cs typeface="Arial" panose="020B0604020202020204" pitchFamily="34" charset="0"/>
              </a:rPr>
              <a:t>the individual listed will be the primary contact for the application</a:t>
            </a:r>
            <a:br>
              <a:rPr lang="en-US" sz="2200" dirty="0">
                <a:solidFill>
                  <a:prstClr val="black"/>
                </a:solidFill>
                <a:cs typeface="Arial" panose="020B0604020202020204" pitchFamily="34" charset="0"/>
              </a:rPr>
            </a:br>
            <a:r>
              <a:rPr 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</a:p>
          <a:p>
            <a:r>
              <a:rPr lang="en-US" sz="2400" b="1" dirty="0">
                <a:solidFill>
                  <a:prstClr val="black"/>
                </a:solidFill>
                <a:cs typeface="Arial" panose="020B0604020202020204" pitchFamily="34" charset="0"/>
              </a:rPr>
              <a:t>Digital signature process</a:t>
            </a:r>
          </a:p>
          <a:p>
            <a:pPr lvl="1"/>
            <a:r>
              <a:rPr lang="en-US" sz="2200" dirty="0">
                <a:solidFill>
                  <a:prstClr val="black"/>
                </a:solidFill>
                <a:cs typeface="Arial" panose="020B0604020202020204" pitchFamily="34" charset="0"/>
              </a:rPr>
              <a:t>Instructions will be available on the MIH website</a:t>
            </a:r>
          </a:p>
          <a:p>
            <a:pPr lvl="1"/>
            <a:r>
              <a:rPr lang="en-US" sz="2200" dirty="0">
                <a:solidFill>
                  <a:prstClr val="black"/>
                </a:solidFill>
                <a:cs typeface="Arial" panose="020B0604020202020204" pitchFamily="34" charset="0"/>
              </a:rPr>
              <a:t>Wet signatures are not needed</a:t>
            </a:r>
            <a:br>
              <a:rPr lang="en-US" sz="2200" dirty="0">
                <a:solidFill>
                  <a:prstClr val="black"/>
                </a:solidFill>
                <a:cs typeface="Arial" panose="020B0604020202020204" pitchFamily="34" charset="0"/>
              </a:rPr>
            </a:br>
            <a:r>
              <a:rPr lang="en-US" sz="1200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</a:p>
          <a:p>
            <a:r>
              <a:rPr lang="en-US" sz="24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Medical Director information</a:t>
            </a:r>
            <a:endParaRPr lang="en-US" sz="2400" b="1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lvl="1"/>
            <a:r>
              <a:rPr lang="en-US" sz="2200" dirty="0" smtClean="0">
                <a:solidFill>
                  <a:prstClr val="black"/>
                </a:solidFill>
                <a:cs typeface="Arial" panose="020B0604020202020204" pitchFamily="34" charset="0"/>
              </a:rPr>
              <a:t>Include information for each medical director, if more than one for proposed program</a:t>
            </a:r>
            <a:r>
              <a:rPr lang="en-US" sz="2200" dirty="0">
                <a:solidFill>
                  <a:prstClr val="black"/>
                </a:solidFill>
                <a:cs typeface="Arial" panose="020B0604020202020204" pitchFamily="34" charset="0"/>
              </a:rPr>
              <a:t/>
            </a:r>
            <a:br>
              <a:rPr lang="en-US" sz="2200" dirty="0">
                <a:solidFill>
                  <a:prstClr val="black"/>
                </a:solidFill>
                <a:cs typeface="Arial" panose="020B0604020202020204" pitchFamily="34" charset="0"/>
              </a:rPr>
            </a:br>
            <a:r>
              <a:rPr lang="en-US" sz="1000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</a:p>
          <a:p>
            <a:r>
              <a:rPr lang="en-US" sz="2400" b="1" dirty="0">
                <a:solidFill>
                  <a:prstClr val="black"/>
                </a:solidFill>
                <a:cs typeface="Arial" panose="020B0604020202020204" pitchFamily="34" charset="0"/>
              </a:rPr>
              <a:t>Funding sources</a:t>
            </a:r>
            <a:endParaRPr lang="en-US" sz="23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nl-NL" dirty="0"/>
              <a:t>Slide </a:t>
            </a:r>
            <a:fld id="{E1101FF6-6AA1-43AF-BC0C-EA247D76D5A9}" type="slidenum">
              <a:rPr lang="nl-NL" smtClean="0"/>
              <a:pPr/>
              <a:t>8</a:t>
            </a:fld>
            <a:endParaRPr lang="nl-NL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150" y="1307650"/>
            <a:ext cx="4201079" cy="3408283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958662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3850" y="142875"/>
            <a:ext cx="4552950" cy="857489"/>
          </a:xfrm>
        </p:spPr>
        <p:txBody>
          <a:bodyPr/>
          <a:lstStyle/>
          <a:p>
            <a:r>
              <a:rPr lang="en-US" sz="2800" dirty="0"/>
              <a:t>Proposed </a:t>
            </a:r>
            <a:r>
              <a:rPr lang="en-US" sz="2800" dirty="0" smtClean="0"/>
              <a:t>Ambulance Service and Operational </a:t>
            </a:r>
            <a:r>
              <a:rPr lang="en-US" sz="2800" dirty="0"/>
              <a:t>Partners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78971" y="4193459"/>
            <a:ext cx="8265226" cy="2051766"/>
          </a:xfrm>
          <a:noFill/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1400" dirty="0" smtClean="0"/>
              <a:t>Include the ambulance service for each jurisdiction in which the proposed program will operate.</a:t>
            </a:r>
          </a:p>
          <a:p>
            <a:pPr lvl="1"/>
            <a:r>
              <a:rPr lang="en-US" sz="1400" dirty="0" smtClean="0"/>
              <a:t>Attach the contact information and title for the affiliate hospital medical director (AHMD) for each ambulance service</a:t>
            </a:r>
          </a:p>
          <a:p>
            <a:r>
              <a:rPr lang="en-US" sz="1400" dirty="0" smtClean="0"/>
              <a:t>List all health care entities and associated contacts with which the proposed program will have operational partnerships</a:t>
            </a:r>
          </a:p>
          <a:p>
            <a:r>
              <a:rPr lang="en-US" sz="1400" dirty="0" smtClean="0"/>
              <a:t>If </a:t>
            </a:r>
            <a:r>
              <a:rPr lang="en-US" sz="1400" dirty="0"/>
              <a:t>your proposed MIH with ED Avoidance program will have a primary focus on MassHealth beneficiaries with behavioral health needs, the proposed program must partner or coordinate with an Emergency Services Program (ESP</a:t>
            </a:r>
            <a:r>
              <a:rPr lang="en-US" sz="1400" dirty="0" smtClean="0"/>
              <a:t>). This </a:t>
            </a:r>
            <a:r>
              <a:rPr lang="en-US" sz="1400" dirty="0"/>
              <a:t>is a requirement is found at 105 CMR 173.040(A)(4</a:t>
            </a:r>
            <a:r>
              <a:rPr lang="en-US" sz="1400" dirty="0" smtClean="0"/>
              <a:t>).</a:t>
            </a:r>
            <a:endParaRPr lang="en-US" sz="1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nl-NL" dirty="0"/>
              <a:t>Slide </a:t>
            </a:r>
            <a:fld id="{E1101FF6-6AA1-43AF-BC0C-EA247D76D5A9}" type="slidenum">
              <a:rPr lang="nl-NL" smtClean="0"/>
              <a:pPr/>
              <a:t>9</a:t>
            </a:fld>
            <a:endParaRPr lang="nl-NL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1812" y="1193597"/>
            <a:ext cx="5020376" cy="2896004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616228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Default Desig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charset="-128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105094</TotalTime>
  <Words>880</Words>
  <Application>Microsoft Office PowerPoint</Application>
  <PresentationFormat>On-screen Show (4:3)</PresentationFormat>
  <Paragraphs>124</Paragraphs>
  <Slides>16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Default Design</vt:lpstr>
      <vt:lpstr>PowerPoint Presentation</vt:lpstr>
      <vt:lpstr>Objectives</vt:lpstr>
      <vt:lpstr>MIH with ED Avoidance Background</vt:lpstr>
      <vt:lpstr>ED Avoidance Pathway</vt:lpstr>
      <vt:lpstr>MIH with ED Avoidance Requirements</vt:lpstr>
      <vt:lpstr>MIH with ED Avoidance Program Application Submission</vt:lpstr>
      <vt:lpstr>PowerPoint Presentation</vt:lpstr>
      <vt:lpstr>Applicant Information</vt:lpstr>
      <vt:lpstr>Proposed Ambulance Service and Operational Partners</vt:lpstr>
      <vt:lpstr>Attestations</vt:lpstr>
      <vt:lpstr>Proposed ED Avoidance Services</vt:lpstr>
      <vt:lpstr>911 to MIH ED Avoidance Transition</vt:lpstr>
      <vt:lpstr>Additional Required Attachments</vt:lpstr>
      <vt:lpstr>Document Submission</vt:lpstr>
      <vt:lpstr>Online Resources</vt:lpstr>
      <vt:lpstr>Questions?</vt:lpstr>
    </vt:vector>
  </TitlesOfParts>
  <Company>Massachusetts Department of Public Health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BHCSQ;Mark Miller</dc:creator>
  <cp:lastModifiedBy> </cp:lastModifiedBy>
  <cp:revision>3568</cp:revision>
  <cp:lastPrinted>2018-08-01T20:56:19Z</cp:lastPrinted>
  <dcterms:created xsi:type="dcterms:W3CDTF">2001-01-17T15:22:57Z</dcterms:created>
  <dcterms:modified xsi:type="dcterms:W3CDTF">2018-10-30T15:41:41Z</dcterms:modified>
</cp:coreProperties>
</file>