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</p:sldMasterIdLst>
  <p:notesMasterIdLst>
    <p:notesMasterId r:id="rId18"/>
  </p:notesMasterIdLst>
  <p:handoutMasterIdLst>
    <p:handoutMasterId r:id="rId19"/>
  </p:handoutMasterIdLst>
  <p:sldIdLst>
    <p:sldId id="729" r:id="rId2"/>
    <p:sldId id="1578" r:id="rId3"/>
    <p:sldId id="1609" r:id="rId4"/>
    <p:sldId id="1620" r:id="rId5"/>
    <p:sldId id="1619" r:id="rId6"/>
    <p:sldId id="1546" r:id="rId7"/>
    <p:sldId id="1597" r:id="rId8"/>
    <p:sldId id="1581" r:id="rId9"/>
    <p:sldId id="1582" r:id="rId10"/>
    <p:sldId id="1583" r:id="rId11"/>
    <p:sldId id="1584" r:id="rId12"/>
    <p:sldId id="1585" r:id="rId13"/>
    <p:sldId id="1610" r:id="rId14"/>
    <p:sldId id="1616" r:id="rId15"/>
    <p:sldId id="1555" r:id="rId16"/>
    <p:sldId id="1577" r:id="rId1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76">
          <p15:clr>
            <a:srgbClr val="A4A3A4"/>
          </p15:clr>
        </p15:guide>
        <p15:guide id="2" orient="horz" pos="1261">
          <p15:clr>
            <a:srgbClr val="A4A3A4"/>
          </p15:clr>
        </p15:guide>
        <p15:guide id="3" orient="horz" pos="1412">
          <p15:clr>
            <a:srgbClr val="A4A3A4"/>
          </p15:clr>
        </p15:guide>
        <p15:guide id="4" pos="39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9">
          <p15:clr>
            <a:srgbClr val="A4A3A4"/>
          </p15:clr>
        </p15:guide>
        <p15:guide id="2" pos="328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 Hwang" initials="" lastIdx="10" clrIdx="0"/>
  <p:cmAuthor id="7" name=" skorman" initials=" smk" lastIdx="4" clrIdx="7"/>
  <p:cmAuthor id="1" name="Dana Roth" initials="DR" lastIdx="0" clrIdx="1"/>
  <p:cmAuthor id="2" name="Dana Pomeroy Roth" initials="DPR" lastIdx="3" clrIdx="2"/>
  <p:cmAuthor id="3" name="RHD" initials="RHD" lastIdx="4" clrIdx="3"/>
  <p:cmAuthor id="4" name="Richard Dougherty" initials="RHD" lastIdx="6" clrIdx="4"/>
  <p:cmAuthor id="5" name="KT" initials="K" lastIdx="3" clrIdx="5"/>
  <p:cmAuthor id="6" name=" " initials=" 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AEEFE"/>
    <a:srgbClr val="0B5395"/>
    <a:srgbClr val="0076A3"/>
    <a:srgbClr val="0C9B74"/>
    <a:srgbClr val="BBDFFD"/>
    <a:srgbClr val="0066FF"/>
    <a:srgbClr val="FF9900"/>
    <a:srgbClr val="FF99FF"/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286" autoAdjust="0"/>
  </p:normalViewPr>
  <p:slideViewPr>
    <p:cSldViewPr snapToGrid="0" snapToObjects="1" showGuides="1">
      <p:cViewPr varScale="1">
        <p:scale>
          <a:sx n="80" d="100"/>
          <a:sy n="80" d="100"/>
        </p:scale>
        <p:origin x="-78" y="-750"/>
      </p:cViewPr>
      <p:guideLst>
        <p:guide orient="horz" pos="4176"/>
        <p:guide orient="horz" pos="1261"/>
        <p:guide orient="horz" pos="1412"/>
        <p:guide pos="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 showGuides="1">
      <p:cViewPr varScale="1">
        <p:scale>
          <a:sx n="69" d="100"/>
          <a:sy n="69" d="100"/>
        </p:scale>
        <p:origin x="-3270" y="-108"/>
      </p:cViewPr>
      <p:guideLst>
        <p:guide orient="horz" pos="2929"/>
        <p:guide pos="32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9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9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38357463-D1CE-4BFF-A1AD-663F1A17DFD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9049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9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8575" y="687388"/>
            <a:ext cx="4491038" cy="3367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2927" y="4416428"/>
            <a:ext cx="6156324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9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657FE82D-8BD1-4F09-9CC7-CFD40F2A98F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674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 pitchFamily="2" charset="2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658" indent="-28563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55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57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6590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3611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0634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7650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4673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2B14834A-8FC9-4C1D-8E02-53DE9F41255B}" type="slidenum">
              <a:rPr lang="en-US" altLang="en-US" sz="1200">
                <a:latin typeface="Times New Roman" pitchFamily="18" charset="0"/>
              </a:rPr>
              <a:pPr>
                <a:defRPr/>
              </a:pPr>
              <a:t>1</a:t>
            </a:fld>
            <a:endParaRPr lang="en-US" altLang="en-US" sz="1200" dirty="0">
              <a:latin typeface="Times New Roman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193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19012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6082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658" indent="-28563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55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57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6590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3611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0634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7650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4673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2B14834A-8FC9-4C1D-8E02-53DE9F41255B}" type="slidenum">
              <a:rPr lang="en-US" altLang="en-US" sz="1200">
                <a:latin typeface="Times New Roman" pitchFamily="18" charset="0"/>
              </a:rPr>
              <a:pPr>
                <a:defRPr/>
              </a:pPr>
              <a:t>7</a:t>
            </a:fld>
            <a:endParaRPr lang="en-US" altLang="en-US" sz="1200" dirty="0">
              <a:latin typeface="Times New Roman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193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pic>
        <p:nvPicPr>
          <p:cNvPr id="6" name="Picture 4" descr="bann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2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0057DB5-8FF7-4BA7-8914-A1AF0B1A2C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544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5B6A19AC-5F13-45D0-82BB-124D812311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161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27C9FCF-F3F4-40F2-BD82-0E67C2AB7E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3539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1077"/>
            <a:ext cx="8229600" cy="642637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>
                <a:solidFill>
                  <a:srgbClr val="808080"/>
                </a:solidFill>
              </a:rPr>
              <a:t>DRAFT FOR POLICY DEVELOPMENT PURPOSE555S ONLY</a:t>
            </a:r>
            <a:endParaRPr lang="en-US" sz="1556" dirty="0">
              <a:solidFill>
                <a:srgbClr val="80808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43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544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354082"/>
            <a:ext cx="3962628" cy="476250"/>
          </a:xfrm>
          <a:ln/>
        </p:spPr>
        <p:txBody>
          <a:bodyPr/>
          <a:lstStyle>
            <a:lvl1pPr algn="l">
              <a:defRPr lang="en-US" sz="1600" b="1"/>
            </a:lvl1pPr>
          </a:lstStyle>
          <a:p>
            <a:pPr>
              <a:defRPr/>
            </a:pPr>
            <a:r>
              <a:rPr lang="en-US" altLang="en-US"/>
              <a:t>DRAFT FOR POLICY DEVELOPMENT PURPOSE555S ONLY</a:t>
            </a:r>
            <a:endParaRPr lang="en-US" sz="18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575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D1B72EA1-7B23-430E-A64E-0ED8745C61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652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C3DB0-886C-48F7-9F68-2C470700E8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872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324AB848-0D79-4BB1-8551-76E286A342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702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64410CA-55B0-40FE-BEFE-CD979DB58F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666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067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9B59B9E-22FA-4207-A1FB-7239D803BF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77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8463FEC-5F86-4FAD-BCFF-6CA12CA885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79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DRAFT FOR POLICY DEVELOPMENT PURPOSE555S ONLY</a:t>
            </a:r>
            <a:endParaRPr 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B23659A-8EA9-485F-B181-D56A6DF5078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0" r:id="rId1"/>
    <p:sldLayoutId id="2147501981" r:id="rId2"/>
    <p:sldLayoutId id="2147501982" r:id="rId3"/>
    <p:sldLayoutId id="2147501983" r:id="rId4"/>
    <p:sldLayoutId id="2147501984" r:id="rId5"/>
    <p:sldLayoutId id="2147501985" r:id="rId6"/>
    <p:sldLayoutId id="2147501986" r:id="rId7"/>
    <p:sldLayoutId id="2147501987" r:id="rId8"/>
    <p:sldLayoutId id="2147501988" r:id="rId9"/>
    <p:sldLayoutId id="2147501989" r:id="rId10"/>
    <p:sldLayoutId id="2147501990" r:id="rId11"/>
    <p:sldLayoutId id="2147501991" r:id="rId12"/>
    <p:sldLayoutId id="214750211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IH@state.ma.us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charset="0"/>
            </a:endParaRPr>
          </a:p>
        </p:txBody>
      </p:sp>
      <p:sp>
        <p:nvSpPr>
          <p:cNvPr id="57347" name="Text Box 7"/>
          <p:cNvSpPr txBox="1">
            <a:spLocks noChangeArrowheads="1"/>
          </p:cNvSpPr>
          <p:nvPr/>
        </p:nvSpPr>
        <p:spPr bwMode="auto">
          <a:xfrm>
            <a:off x="193675" y="3157355"/>
            <a:ext cx="8770938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600" b="1" dirty="0"/>
              <a:t>Mobile Integrated Health Care and</a:t>
            </a:r>
            <a:br>
              <a:rPr lang="en-US" sz="2600" b="1" dirty="0"/>
            </a:br>
            <a:r>
              <a:rPr lang="en-US" sz="2600" b="1" dirty="0"/>
              <a:t>Community EMS Programs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2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dirty="0"/>
              <a:t>MIH with ED Avoidance</a:t>
            </a:r>
            <a:br>
              <a:rPr lang="en-US" b="1" dirty="0"/>
            </a:br>
            <a:r>
              <a:rPr lang="en-US" b="1" dirty="0"/>
              <a:t>Program Application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/>
              <a:t>October 19, 2018</a:t>
            </a:r>
            <a:endParaRPr lang="en-US" altLang="en-US" sz="12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</p:txBody>
      </p:sp>
      <p:pic>
        <p:nvPicPr>
          <p:cNvPr id="57348" name="Picture 4" descr="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0" y="23181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\\hcq-dph-bos-121\hcq\Data\Communications\DPH Logos\DPHLogo_Blu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516" y="1386840"/>
            <a:ext cx="1669256" cy="166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Attestations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747272" y="1306569"/>
            <a:ext cx="3794537" cy="4848225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Attestation that the applicant understand the regulatory requirements of the MIH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with ED Avoidance program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that they are applying to operate</a:t>
            </a:r>
            <a:b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Signed by an authorized signatory of the applicant organization and the proposed program’s Medical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Director(s)</a:t>
            </a:r>
            <a:endParaRPr lang="en-US" sz="1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10</a:t>
            </a:fld>
            <a:endParaRPr lang="nl-NL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39" y="1216140"/>
            <a:ext cx="4251642" cy="502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916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3859" y="0"/>
            <a:ext cx="5130141" cy="1076325"/>
          </a:xfrm>
        </p:spPr>
        <p:txBody>
          <a:bodyPr/>
          <a:lstStyle/>
          <a:p>
            <a:r>
              <a:rPr lang="en-US" sz="2800" dirty="0"/>
              <a:t>Proposed ED Avoidance Services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257800" y="1390683"/>
            <a:ext cx="3429000" cy="4732867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200" kern="0" dirty="0">
                <a:solidFill>
                  <a:prstClr val="black"/>
                </a:solidFill>
                <a:cs typeface="Arial" panose="020B0604020202020204" pitchFamily="34" charset="0"/>
              </a:rPr>
              <a:t>Applicants will attach an executive summary that describes the </a:t>
            </a:r>
            <a:r>
              <a:rPr lang="en-US" sz="22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ED Avoidance services that the proposed program will provide</a:t>
            </a:r>
            <a:endParaRPr lang="en-US" sz="2200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r>
              <a:rPr lang="en-US" sz="2200" kern="0" dirty="0">
                <a:solidFill>
                  <a:prstClr val="black"/>
                </a:solidFill>
                <a:cs typeface="Arial" panose="020B0604020202020204" pitchFamily="34" charset="0"/>
              </a:rPr>
              <a:t>The executive summer must include:</a:t>
            </a:r>
          </a:p>
          <a:p>
            <a:pPr lvl="1"/>
            <a:r>
              <a:rPr lang="en-US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Patient population(s)</a:t>
            </a:r>
            <a:endParaRPr lang="en-US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1"/>
            <a:r>
              <a:rPr lang="en-US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Jurisdiction(s)</a:t>
            </a:r>
            <a:endParaRPr lang="en-US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1"/>
            <a:r>
              <a:rPr lang="en-US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How the proposed service(s) relate to the MIH Program’s gap in service delivery narrative</a:t>
            </a:r>
            <a:endParaRPr lang="en-US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11</a:t>
            </a:fld>
            <a:endParaRPr lang="nl-NL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58" y="2385326"/>
            <a:ext cx="4963218" cy="27435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33789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911 to MIH ED</a:t>
            </a:r>
            <a:br>
              <a:rPr lang="en-US" sz="2800" dirty="0"/>
            </a:br>
            <a:r>
              <a:rPr lang="en-US" sz="2800" dirty="0"/>
              <a:t>Avoidance Transition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750130" y="1275850"/>
            <a:ext cx="4193845" cy="490270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22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will attach a description of how the proposed program will coordinate and manage the transfer of care from a 911 EMS patient to an MIH patient</a:t>
            </a:r>
            <a:endParaRPr lang="en-US" sz="2200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200" kern="0" dirty="0">
                <a:solidFill>
                  <a:prstClr val="black"/>
                </a:solidFill>
                <a:cs typeface="Arial" panose="020B0604020202020204" pitchFamily="34" charset="0"/>
              </a:rPr>
              <a:t>Applicants </a:t>
            </a:r>
            <a:r>
              <a:rPr lang="en-US" sz="22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must attach a copy of the policies and procedures that demonstrate how a patient’s informed consent will be obtained</a:t>
            </a:r>
            <a:endParaRPr lang="en-US" sz="2200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2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proposed program’s Medical Director(s) attests that the appropriate vehicle will be used and that regulatory and manufacturer requirements for equipment, supplies, and medication will be followed</a:t>
            </a:r>
            <a:endParaRPr lang="en-US" sz="2200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endParaRPr lang="en-US" sz="23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12</a:t>
            </a:fld>
            <a:endParaRPr lang="nl-NL" sz="1200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14" y="1782791"/>
            <a:ext cx="4390316" cy="388881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63025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 smtClean="0"/>
              <a:t>Additional Required Attachments</a:t>
            </a:r>
            <a:endParaRPr lang="en-US" sz="2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94735" y="3527984"/>
            <a:ext cx="8681508" cy="2627283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3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must also provide:</a:t>
            </a:r>
            <a:endParaRPr lang="en-US" sz="2300" b="1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3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 copy of the clinical and triage protocols that will be used as part of the proposed ED Avoidance services</a:t>
            </a:r>
            <a:endParaRPr lang="en-US" sz="2300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3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 description of the advanced training plans and curriculum, including how competencies of the trained resources will be assessed</a:t>
            </a:r>
            <a:endParaRPr lang="en-US" sz="2100" kern="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sz="21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13</a:t>
            </a:fld>
            <a:endParaRPr lang="nl-NL" sz="1200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425" y="1367159"/>
            <a:ext cx="5523242" cy="174772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11215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Document Submission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41269" y="1354855"/>
            <a:ext cx="8122726" cy="4890370"/>
          </a:xfrm>
          <a:prstGeom prst="rect">
            <a:avLst/>
          </a:prstGeom>
          <a:noFill/>
          <a:ln w="285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1800"/>
              </a:spcBef>
            </a:pPr>
            <a:r>
              <a:rPr lang="en-US" sz="2300" kern="0" dirty="0">
                <a:solidFill>
                  <a:prstClr val="black"/>
                </a:solidFill>
                <a:cs typeface="Arial" panose="020B0604020202020204" pitchFamily="34" charset="0"/>
              </a:rPr>
              <a:t>The application includes instructions for filing the application by fax to DPH</a:t>
            </a:r>
          </a:p>
          <a:p>
            <a:pPr>
              <a:spcBef>
                <a:spcPts val="1800"/>
              </a:spcBef>
            </a:pPr>
            <a:r>
              <a:rPr lang="en-US" sz="2300" kern="0" dirty="0">
                <a:solidFill>
                  <a:prstClr val="black"/>
                </a:solidFill>
                <a:cs typeface="Arial" panose="020B0604020202020204" pitchFamily="34" charset="0"/>
              </a:rPr>
              <a:t>A 14-digit application ID will be auto auto-generated by the fillable PDF</a:t>
            </a:r>
          </a:p>
          <a:p>
            <a:pPr>
              <a:spcBef>
                <a:spcPts val="1800"/>
              </a:spcBef>
            </a:pPr>
            <a:r>
              <a:rPr lang="en-US" sz="2300" kern="0" dirty="0">
                <a:solidFill>
                  <a:prstClr val="black"/>
                </a:solidFill>
                <a:cs typeface="Arial" panose="020B0604020202020204" pitchFamily="34" charset="0"/>
              </a:rPr>
              <a:t>Please use 14-digit application ID on all communications regarding your application, including all attachments that accompany the application form</a:t>
            </a:r>
          </a:p>
          <a:p>
            <a:pPr>
              <a:spcBef>
                <a:spcPts val="1800"/>
              </a:spcBef>
            </a:pPr>
            <a:r>
              <a:rPr lang="en-US" sz="2300" kern="0" dirty="0">
                <a:solidFill>
                  <a:prstClr val="black"/>
                </a:solidFill>
                <a:cs typeface="Arial" panose="020B0604020202020204" pitchFamily="34" charset="0"/>
              </a:rPr>
              <a:t>If submitting the MIH and MIH with ED Avoidance applications simultaneously, please use the corresponding 14-digit ID on the materials for each application </a:t>
            </a:r>
          </a:p>
          <a:p>
            <a:pPr>
              <a:spcBef>
                <a:spcPts val="1800"/>
              </a:spcBef>
            </a:pPr>
            <a:r>
              <a:rPr lang="en-US" sz="2300" kern="0" dirty="0">
                <a:solidFill>
                  <a:prstClr val="black"/>
                </a:solidFill>
                <a:cs typeface="Arial" panose="020B0604020202020204" pitchFamily="34" charset="0"/>
              </a:rPr>
              <a:t>Keep a copy of the </a:t>
            </a:r>
            <a:r>
              <a:rPr lang="en-US" sz="23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application for </a:t>
            </a:r>
            <a:r>
              <a:rPr lang="en-US" sz="2300" kern="0" dirty="0">
                <a:solidFill>
                  <a:prstClr val="black"/>
                </a:solidFill>
                <a:cs typeface="Arial" panose="020B0604020202020204" pitchFamily="34" charset="0"/>
              </a:rPr>
              <a:t>your records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64291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>
                <a:latin typeface="+mn-lt"/>
              </a:rPr>
              <a:t>Online Resources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28074"/>
            <a:ext cx="8229600" cy="5178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Information, application materials, and resources will be posted</a:t>
            </a:r>
            <a:br>
              <a:rPr lang="en-US" dirty="0"/>
            </a:br>
            <a:r>
              <a:rPr lang="en-US" dirty="0"/>
              <a:t>online as they become available at:</a:t>
            </a:r>
          </a:p>
          <a:p>
            <a:pPr marL="0" indent="0" algn="ctr">
              <a:buNone/>
            </a:pPr>
            <a:r>
              <a:rPr lang="en-US" sz="3200" b="1" dirty="0">
                <a:latin typeface="+mn-lt"/>
                <a:hlinkClick r:id="rId2"/>
              </a:rPr>
              <a:t>www.mass.gov/MIH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b="1" dirty="0"/>
              <a:t>Applicant Resources:</a:t>
            </a:r>
          </a:p>
          <a:p>
            <a:pPr lvl="1"/>
            <a:r>
              <a:rPr lang="en-US" dirty="0"/>
              <a:t>Application forms and instructions for each program type</a:t>
            </a:r>
          </a:p>
          <a:p>
            <a:pPr lvl="1"/>
            <a:r>
              <a:rPr lang="en-US" dirty="0"/>
              <a:t>MIH Regulations, Guidance, and Protocols</a:t>
            </a:r>
          </a:p>
          <a:p>
            <a:pPr lvl="1"/>
            <a:r>
              <a:rPr lang="en-US" dirty="0"/>
              <a:t>Data submission information and resources for each program type</a:t>
            </a:r>
          </a:p>
          <a:p>
            <a:pPr lvl="1"/>
            <a:r>
              <a:rPr lang="en-US" dirty="0"/>
              <a:t>Application resources, such as best practices for completing a gap in service delivery narrative</a:t>
            </a:r>
          </a:p>
          <a:p>
            <a:pPr lvl="1"/>
            <a:r>
              <a:rPr lang="en-US" dirty="0"/>
              <a:t>Instructions to sign up for the MIH and Community EMS Listserv to receive email updates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644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0050" y="262477"/>
            <a:ext cx="4686300" cy="642637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196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/>
              <a:t>Thank you for participating</a:t>
            </a:r>
            <a:br>
              <a:rPr lang="en-US" sz="4000" b="1" dirty="0"/>
            </a:br>
            <a:r>
              <a:rPr lang="en-US" sz="4000" b="1" dirty="0"/>
              <a:t>in today’s webinar!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b="1" dirty="0"/>
              <a:t>Questions?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Mobile Integrated Health Care Program</a:t>
            </a:r>
          </a:p>
          <a:p>
            <a:pPr marL="0" indent="0" algn="ctr">
              <a:buNone/>
            </a:pPr>
            <a:r>
              <a:rPr lang="en-US" sz="2400" dirty="0">
                <a:hlinkClick r:id="rId2"/>
              </a:rPr>
              <a:t>MIH@state.ma.us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617-753-8484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406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01"/>
            <a:ext cx="8229600" cy="3867149"/>
          </a:xfrm>
        </p:spPr>
        <p:txBody>
          <a:bodyPr/>
          <a:lstStyle/>
          <a:p>
            <a:pPr lvl="0"/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Review the MIH with ED Avoidance Program application requirements</a:t>
            </a:r>
            <a:b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Understand the process for MIH with ED Avoidance program application submission to the Department of Public Health (DPH)</a:t>
            </a:r>
            <a:b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1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Slide </a:t>
            </a:r>
            <a:fld id="{9A3CBEC9-3421-470A-8847-5F6DEB543E5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88760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MIH with ED</a:t>
            </a:r>
            <a:br>
              <a:rPr lang="en-US" altLang="en-US" dirty="0"/>
            </a:br>
            <a:r>
              <a:rPr lang="en-US" altLang="en-US" dirty="0"/>
              <a:t>Avoidance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416"/>
            <a:ext cx="8229600" cy="4918809"/>
          </a:xfrm>
          <a:noFill/>
          <a:ln>
            <a:noFill/>
          </a:ln>
        </p:spPr>
        <p:txBody>
          <a:bodyPr/>
          <a:lstStyle/>
          <a:p>
            <a:pPr marL="285675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cs typeface="Arial" panose="020B0604020202020204" pitchFamily="34" charset="0"/>
              </a:rPr>
              <a:t>ED Avoidance is a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component of an approved MIH Program allowing for management of 911 patients in alternative settings, including outpatient clinics, psychiatric facilities, and the patient’s home.</a:t>
            </a:r>
          </a:p>
          <a:p>
            <a:pPr marL="285675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DPH-approved MIH Programs may apply separately to operate an ED Avoidance Program in addition to the services provided through their MIH Program.</a:t>
            </a:r>
          </a:p>
          <a:p>
            <a:pPr marL="285675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ED Avoidance utilizes the applicable jurisdiction’s designated primary ambulance service and paramedics with advanced training.</a:t>
            </a:r>
          </a:p>
          <a:p>
            <a:pPr marL="285674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By treating at home or transporting the patient to an alternative destination, EDA may prevent crowding of hospital emergency departments as well as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providing more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appropriate care.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8632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84889"/>
            <a:ext cx="5136776" cy="642637"/>
          </a:xfrm>
        </p:spPr>
        <p:txBody>
          <a:bodyPr/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ED Avoidance Pathway</a:t>
            </a:r>
            <a:endParaRPr lang="en-US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1328" y="1391416"/>
            <a:ext cx="83309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24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Transition to ED Avoidance follows a primary ambulance service response (911), patient assessment, consultation with on-line medical direction, and patient consent.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07504" y="4414929"/>
            <a:ext cx="733799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1"/>
          <p:cNvSpPr/>
          <p:nvPr/>
        </p:nvSpPr>
        <p:spPr>
          <a:xfrm>
            <a:off x="245229" y="428049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79300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911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Call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614259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87463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On-Scene, is Patient OK 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34730" y="4290797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60715" y="3145118"/>
            <a:ext cx="1504380" cy="98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Contact Medical Direction for Permission to Avoid ED Transfer &amp; Initiate Transition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 MIH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13106" y="4288220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4070" y="3295986"/>
            <a:ext cx="1260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Initiate Patient ED Refusal and Secure Patient Consent to Treat as MIH Patient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59591" y="428564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82910" y="3300191"/>
            <a:ext cx="1315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Treat and/or Refer or Transport to Appropriate Health Resource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29908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8925" y="3478682"/>
            <a:ext cx="1069848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Primary Ambulance Service Dispatch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80077" y="4625113"/>
            <a:ext cx="3170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Subject to DPH ED Avoidance Protocol</a:t>
            </a:r>
            <a:endParaRPr lang="en-US" sz="1100" i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/>
              <a:t>4</a:t>
            </a:r>
            <a:endParaRPr lang="nl-NL" dirty="0"/>
          </a:p>
        </p:txBody>
      </p:sp>
      <p:grpSp>
        <p:nvGrpSpPr>
          <p:cNvPr id="3" name="Group 2"/>
          <p:cNvGrpSpPr/>
          <p:nvPr/>
        </p:nvGrpSpPr>
        <p:grpSpPr>
          <a:xfrm>
            <a:off x="7832447" y="3025871"/>
            <a:ext cx="1356677" cy="2793749"/>
            <a:chOff x="7832447" y="3025871"/>
            <a:chExt cx="1356677" cy="2793749"/>
          </a:xfrm>
        </p:grpSpPr>
        <p:sp>
          <p:nvSpPr>
            <p:cNvPr id="83" name="TextBox 82"/>
            <p:cNvSpPr txBox="1"/>
            <p:nvPr/>
          </p:nvSpPr>
          <p:spPr>
            <a:xfrm>
              <a:off x="8300334" y="3572058"/>
              <a:ext cx="79002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Behavioral Health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328499" y="4012764"/>
              <a:ext cx="73369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Primary Care Provider 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201572" y="5219456"/>
              <a:ext cx="98755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Substance Abuse Treatment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350351" y="4684248"/>
              <a:ext cx="68999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Social Services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328499" y="3047795"/>
              <a:ext cx="7118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Treat in Home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2050" name="Picture 2" descr="C:\Users\MaMcCabe\AppData\Local\Microsoft\Windows\Temporary Internet Files\Content.IE5\92WXNV9J\Home_icon_black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0989" y="3025871"/>
              <a:ext cx="452811" cy="4528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C:\Users\MaMcCabe\AppData\Local\Microsoft\Windows\Temporary Internet Files\Content.IE5\NWSXLJ3M\Handshake,_by_David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1861" y="3646368"/>
              <a:ext cx="415538" cy="27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MaMcCabe\AppData\Local\Microsoft\Windows\Temporary Internet Files\Content.IE5\NWSXLJ3M\stock-vector-woman-doctor-icon-female-physician-with-stethoscope-cross-glyph-vector-illustration-415771162[1]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000"/>
            <a:stretch/>
          </p:blipFill>
          <p:spPr bwMode="auto">
            <a:xfrm>
              <a:off x="7864777" y="4099283"/>
              <a:ext cx="463722" cy="457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C:\Users\MaMcCabe\AppData\Local\Microsoft\Windows\Temporary Internet Files\Content.IE5\NWSXLJ3M\822px-Community_Noun_project_2280.svg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07136" y="4721454"/>
              <a:ext cx="421363" cy="3936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C:\Users\MaMcCabe\AppData\Local\Microsoft\Windows\Temporary Internet Files\Content.IE5\EYNAMDBI\stock-vector-hospital-icon-hospital-icon-eps-hospital-icon-vector-hospital-icon-eps-hospital-icon-jpg-400310392[1]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642"/>
            <a:stretch/>
          </p:blipFill>
          <p:spPr bwMode="auto">
            <a:xfrm>
              <a:off x="7832447" y="5224696"/>
              <a:ext cx="528381" cy="555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375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223838"/>
            <a:ext cx="4818062" cy="708025"/>
          </a:xfrm>
        </p:spPr>
        <p:txBody>
          <a:bodyPr/>
          <a:lstStyle/>
          <a:p>
            <a:r>
              <a:rPr lang="en-US" dirty="0"/>
              <a:t>MIH with ED</a:t>
            </a:r>
            <a:br>
              <a:rPr lang="en-US" dirty="0"/>
            </a:br>
            <a:r>
              <a:rPr lang="en-US" dirty="0"/>
              <a:t>Avoidance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67525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5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47564" y="2126922"/>
            <a:ext cx="7801221" cy="4118303"/>
          </a:xfrm>
          <a:noFill/>
          <a:ln>
            <a:noFill/>
          </a:ln>
        </p:spPr>
        <p:txBody>
          <a:bodyPr numCol="2"/>
          <a:lstStyle/>
          <a:p>
            <a:pPr lvl="0">
              <a:spcBef>
                <a:spcPts val="1200"/>
              </a:spcBef>
            </a:pPr>
            <a:r>
              <a:rPr lang="en-US" sz="2000" dirty="0"/>
              <a:t>Either (1) completed MIH Program Application or (2) Certificate of Approval for an already approved MIH Program</a:t>
            </a:r>
          </a:p>
          <a:p>
            <a:pPr lvl="0">
              <a:spcBef>
                <a:spcPts val="1200"/>
              </a:spcBef>
            </a:pPr>
            <a:r>
              <a:rPr lang="en-US" sz="2000" dirty="0"/>
              <a:t>Complete application form</a:t>
            </a:r>
          </a:p>
          <a:p>
            <a:pPr lvl="0">
              <a:spcBef>
                <a:spcPts val="1200"/>
              </a:spcBef>
            </a:pPr>
            <a:r>
              <a:rPr lang="en-US" sz="2000" dirty="0"/>
              <a:t>Affiliate hospital medical director(s’) contact name(s), email address(</a:t>
            </a:r>
            <a:r>
              <a:rPr lang="en-US" sz="2000" dirty="0" err="1"/>
              <a:t>es</a:t>
            </a:r>
            <a:r>
              <a:rPr lang="en-US" sz="2000" dirty="0"/>
              <a:t>), and title(s)</a:t>
            </a:r>
          </a:p>
          <a:p>
            <a:pPr lvl="0">
              <a:spcBef>
                <a:spcPts val="1200"/>
              </a:spcBef>
            </a:pPr>
            <a:r>
              <a:rPr lang="en-US" sz="2000" dirty="0"/>
              <a:t>Executive summary of the services to be provided by the proposed program</a:t>
            </a:r>
          </a:p>
          <a:p>
            <a:pPr lvl="0">
              <a:spcBef>
                <a:spcPts val="1200"/>
              </a:spcBef>
            </a:pPr>
            <a:r>
              <a:rPr lang="en-US" sz="2000" dirty="0"/>
              <a:t>Description of 911 to MIH ED Avoidance transition for the proposed program</a:t>
            </a:r>
          </a:p>
          <a:p>
            <a:pPr lvl="0">
              <a:spcBef>
                <a:spcPts val="1200"/>
              </a:spcBef>
            </a:pPr>
            <a:r>
              <a:rPr lang="en-US" sz="2000" dirty="0"/>
              <a:t>Proposed program’s policies and procedures</a:t>
            </a:r>
          </a:p>
          <a:p>
            <a:pPr lvl="0">
              <a:spcBef>
                <a:spcPts val="1200"/>
              </a:spcBef>
            </a:pPr>
            <a:r>
              <a:rPr lang="en-US" sz="2000" dirty="0"/>
              <a:t>Proposed program’s clinical and triage protocols</a:t>
            </a:r>
          </a:p>
          <a:p>
            <a:pPr lvl="0">
              <a:spcBef>
                <a:spcPts val="1200"/>
              </a:spcBef>
            </a:pPr>
            <a:r>
              <a:rPr lang="en-US" sz="2000" dirty="0"/>
              <a:t>Proposed program’s training curriculum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625" y="1238250"/>
            <a:ext cx="80391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+mn-lt"/>
              </a:rPr>
              <a:t>MIH with ED Avoidance program applicants must submit the following required information and documentation: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389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>
                <a:latin typeface="+mn-lt"/>
              </a:rPr>
              <a:t>MIH with ED Avoidance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Program Application Submission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13811"/>
            <a:ext cx="8229600" cy="4901566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dirty="0"/>
              <a:t>DPH will begin to accept MIH with ED Avoidance program applications in late November 2018</a:t>
            </a:r>
          </a:p>
          <a:p>
            <a:pPr>
              <a:spcBef>
                <a:spcPts val="1200"/>
              </a:spcBef>
            </a:pPr>
            <a:r>
              <a:rPr lang="en-US" dirty="0"/>
              <a:t>All application forms and materials will be posted at </a:t>
            </a:r>
            <a:r>
              <a:rPr lang="en-US" dirty="0">
                <a:solidFill>
                  <a:srgbClr val="FF0000"/>
                </a:solidFill>
                <a:hlinkClick r:id="rId2"/>
              </a:rPr>
              <a:t>www.mass.gov/MIH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/>
              <a:t>Applications and required documents will be submitted by fax</a:t>
            </a:r>
          </a:p>
          <a:p>
            <a:pPr>
              <a:spcBef>
                <a:spcPts val="1200"/>
              </a:spcBef>
            </a:pPr>
            <a:r>
              <a:rPr lang="en-US" dirty="0"/>
              <a:t>Applicants must submit a one-time, $2,000 application fee with each MIH with ED Avoidance program application</a:t>
            </a:r>
          </a:p>
          <a:p>
            <a:pPr>
              <a:spcBef>
                <a:spcPts val="1200"/>
              </a:spcBef>
            </a:pPr>
            <a:r>
              <a:rPr lang="en-US" dirty="0"/>
              <a:t>Approved MIH with ED Avoidance programs will receive a Certificate of Approval and must submit the $40,000 registration fee to DPH</a:t>
            </a:r>
          </a:p>
          <a:p>
            <a:pPr>
              <a:spcBef>
                <a:spcPts val="1200"/>
              </a:spcBef>
            </a:pPr>
            <a:r>
              <a:rPr lang="en-US" dirty="0"/>
              <a:t>Applicants for MIH with ED Avoidance programs must also submit the application and registration fees for their MIH program</a:t>
            </a:r>
          </a:p>
          <a:p>
            <a:pPr>
              <a:spcBef>
                <a:spcPts val="1200"/>
              </a:spcBef>
            </a:pPr>
            <a:r>
              <a:rPr lang="en-US" dirty="0"/>
              <a:t>Program registration is valid for two years; approved programs will be required to apply to renew their approval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5457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charset="0"/>
            </a:endParaRPr>
          </a:p>
        </p:txBody>
      </p:sp>
      <p:sp>
        <p:nvSpPr>
          <p:cNvPr id="57347" name="Text Box 7"/>
          <p:cNvSpPr txBox="1">
            <a:spLocks noChangeArrowheads="1"/>
          </p:cNvSpPr>
          <p:nvPr/>
        </p:nvSpPr>
        <p:spPr bwMode="auto">
          <a:xfrm>
            <a:off x="193675" y="1938154"/>
            <a:ext cx="8770938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2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2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000" b="1" dirty="0"/>
              <a:t>MIH with ED Avoidance</a:t>
            </a:r>
            <a:br>
              <a:rPr lang="en-US" sz="4000" b="1" dirty="0"/>
            </a:br>
            <a:r>
              <a:rPr lang="en-US" sz="4000" b="1" dirty="0"/>
              <a:t>Program Application</a:t>
            </a:r>
            <a:endParaRPr lang="en-US" altLang="en-US" sz="4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</p:txBody>
      </p:sp>
      <p:pic>
        <p:nvPicPr>
          <p:cNvPr id="57348" name="Picture 4" descr="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0" y="23181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Slide </a:t>
            </a:r>
            <a:fld id="{0BD109FE-154F-49E4-8D02-47A3E8B5008A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8277503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Applicant Information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493207" y="1307650"/>
            <a:ext cx="4307893" cy="4806949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Ensure that all information is correct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the individual listed will be the primary contact for the application</a:t>
            </a:r>
            <a:b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Digital signature process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Instructions will be available on the MIH website</a:t>
            </a:r>
          </a:p>
          <a:p>
            <a:pPr lvl="1"/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Wet signatures are not needed</a:t>
            </a:r>
            <a:b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Medical Director information</a:t>
            </a:r>
            <a:endParaRPr lang="en-US" sz="240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1"/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Include information for each medical director, if more than one for proposed program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0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>
                <a:solidFill>
                  <a:prstClr val="black"/>
                </a:solidFill>
                <a:cs typeface="Arial" panose="020B0604020202020204" pitchFamily="34" charset="0"/>
              </a:rPr>
              <a:t>Funding sources</a:t>
            </a:r>
            <a:endParaRPr lang="en-US" sz="2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8</a:t>
            </a:fld>
            <a:endParaRPr lang="nl-NL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50" y="1307650"/>
            <a:ext cx="4201079" cy="34082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5866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Proposed </a:t>
            </a:r>
            <a:r>
              <a:rPr lang="en-US" sz="2800" dirty="0" smtClean="0"/>
              <a:t>Ambulance Service and Operational </a:t>
            </a:r>
            <a:r>
              <a:rPr lang="en-US" sz="2800" dirty="0"/>
              <a:t>Partners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78971" y="4193459"/>
            <a:ext cx="8265226" cy="2051766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1400" dirty="0" smtClean="0"/>
              <a:t>Include the ambulance service for each jurisdiction in which the proposed program will operate.</a:t>
            </a:r>
          </a:p>
          <a:p>
            <a:pPr lvl="1"/>
            <a:r>
              <a:rPr lang="en-US" sz="1400" dirty="0" smtClean="0"/>
              <a:t>Attach the contact information and title for the affiliate hospital medical director (AHMD) for each ambulance service</a:t>
            </a:r>
          </a:p>
          <a:p>
            <a:r>
              <a:rPr lang="en-US" sz="1400" dirty="0" smtClean="0"/>
              <a:t>List all health care entities and associated contacts with which the proposed program will have operational partnerships</a:t>
            </a:r>
          </a:p>
          <a:p>
            <a:r>
              <a:rPr lang="en-US" sz="1400" dirty="0" smtClean="0"/>
              <a:t>If </a:t>
            </a:r>
            <a:r>
              <a:rPr lang="en-US" sz="1400" dirty="0"/>
              <a:t>your proposed MIH with ED Avoidance program will have a primary focus on MassHealth beneficiaries with behavioral health needs, the proposed program must partner or coordinate with an Emergency Services Program (ESP</a:t>
            </a:r>
            <a:r>
              <a:rPr lang="en-US" sz="1400" dirty="0" smtClean="0"/>
              <a:t>). This </a:t>
            </a:r>
            <a:r>
              <a:rPr lang="en-US" sz="1400" dirty="0"/>
              <a:t>is a requirement is found at 105 CMR 173.040(A)(4</a:t>
            </a:r>
            <a:r>
              <a:rPr lang="en-US" sz="1400" dirty="0" smtClean="0"/>
              <a:t>).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dirty="0"/>
              <a:t>Slide </a:t>
            </a:r>
            <a:fld id="{E1101FF6-6AA1-43AF-BC0C-EA247D76D5A9}" type="slidenum">
              <a:rPr lang="nl-NL" smtClean="0"/>
              <a:pPr/>
              <a:t>9</a:t>
            </a:fld>
            <a:endParaRPr lang="nl-NL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812" y="1193597"/>
            <a:ext cx="5020376" cy="28960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1622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105094</TotalTime>
  <Words>880</Words>
  <Application>Microsoft Office PowerPoint</Application>
  <PresentationFormat>On-screen Show (4:3)</PresentationFormat>
  <Paragraphs>124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Objectives</vt:lpstr>
      <vt:lpstr>MIH with ED Avoidance Background</vt:lpstr>
      <vt:lpstr>ED Avoidance Pathway</vt:lpstr>
      <vt:lpstr>MIH with ED Avoidance Requirements</vt:lpstr>
      <vt:lpstr>MIH with ED Avoidance Program Application Submission</vt:lpstr>
      <vt:lpstr>PowerPoint Presentation</vt:lpstr>
      <vt:lpstr>Applicant Information</vt:lpstr>
      <vt:lpstr>Proposed Ambulance Service and Operational Partners</vt:lpstr>
      <vt:lpstr>Attestations</vt:lpstr>
      <vt:lpstr>Proposed ED Avoidance Services</vt:lpstr>
      <vt:lpstr>911 to MIH ED Avoidance Transition</vt:lpstr>
      <vt:lpstr>Additional Required Attachments</vt:lpstr>
      <vt:lpstr>Document Submission</vt:lpstr>
      <vt:lpstr>Online Resources</vt:lpstr>
      <vt:lpstr>Questions?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BHCSQ;Mark Miller</dc:creator>
  <cp:lastModifiedBy> </cp:lastModifiedBy>
  <cp:revision>3568</cp:revision>
  <cp:lastPrinted>2018-08-01T20:56:19Z</cp:lastPrinted>
  <dcterms:created xsi:type="dcterms:W3CDTF">2001-01-17T15:22:57Z</dcterms:created>
  <dcterms:modified xsi:type="dcterms:W3CDTF">2018-10-30T15:41:41Z</dcterms:modified>
</cp:coreProperties>
</file>