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46" r:id="rId1"/>
    <p:sldMasterId id="2147483906" r:id="rId2"/>
    <p:sldMasterId id="2147483919" r:id="rId3"/>
  </p:sldMasterIdLst>
  <p:notesMasterIdLst>
    <p:notesMasterId r:id="rId75"/>
  </p:notesMasterIdLst>
  <p:handoutMasterIdLst>
    <p:handoutMasterId r:id="rId76"/>
  </p:handoutMasterIdLst>
  <p:sldIdLst>
    <p:sldId id="782" r:id="rId4"/>
    <p:sldId id="803" r:id="rId5"/>
    <p:sldId id="805" r:id="rId6"/>
    <p:sldId id="801" r:id="rId7"/>
    <p:sldId id="778" r:id="rId8"/>
    <p:sldId id="790" r:id="rId9"/>
    <p:sldId id="787" r:id="rId10"/>
    <p:sldId id="788" r:id="rId11"/>
    <p:sldId id="854" r:id="rId12"/>
    <p:sldId id="855" r:id="rId13"/>
    <p:sldId id="791" r:id="rId14"/>
    <p:sldId id="810" r:id="rId15"/>
    <p:sldId id="811" r:id="rId16"/>
    <p:sldId id="812" r:id="rId17"/>
    <p:sldId id="813" r:id="rId18"/>
    <p:sldId id="814" r:id="rId19"/>
    <p:sldId id="815" r:id="rId20"/>
    <p:sldId id="816" r:id="rId21"/>
    <p:sldId id="817" r:id="rId22"/>
    <p:sldId id="818" r:id="rId23"/>
    <p:sldId id="819" r:id="rId24"/>
    <p:sldId id="820" r:id="rId25"/>
    <p:sldId id="821" r:id="rId26"/>
    <p:sldId id="822" r:id="rId27"/>
    <p:sldId id="823" r:id="rId28"/>
    <p:sldId id="824" r:id="rId29"/>
    <p:sldId id="825" r:id="rId30"/>
    <p:sldId id="826" r:id="rId31"/>
    <p:sldId id="792" r:id="rId32"/>
    <p:sldId id="830" r:id="rId33"/>
    <p:sldId id="831" r:id="rId34"/>
    <p:sldId id="832" r:id="rId35"/>
    <p:sldId id="833" r:id="rId36"/>
    <p:sldId id="834" r:id="rId37"/>
    <p:sldId id="835" r:id="rId38"/>
    <p:sldId id="836" r:id="rId39"/>
    <p:sldId id="837" r:id="rId40"/>
    <p:sldId id="838" r:id="rId41"/>
    <p:sldId id="839" r:id="rId42"/>
    <p:sldId id="840" r:id="rId43"/>
    <p:sldId id="841" r:id="rId44"/>
    <p:sldId id="842" r:id="rId45"/>
    <p:sldId id="843" r:id="rId46"/>
    <p:sldId id="844" r:id="rId47"/>
    <p:sldId id="845" r:id="rId48"/>
    <p:sldId id="846" r:id="rId49"/>
    <p:sldId id="847" r:id="rId50"/>
    <p:sldId id="848" r:id="rId51"/>
    <p:sldId id="849" r:id="rId52"/>
    <p:sldId id="850" r:id="rId53"/>
    <p:sldId id="851" r:id="rId54"/>
    <p:sldId id="852" r:id="rId55"/>
    <p:sldId id="793" r:id="rId56"/>
    <p:sldId id="768" r:id="rId57"/>
    <p:sldId id="762" r:id="rId58"/>
    <p:sldId id="771" r:id="rId59"/>
    <p:sldId id="772" r:id="rId60"/>
    <p:sldId id="799" r:id="rId61"/>
    <p:sldId id="800" r:id="rId62"/>
    <p:sldId id="769" r:id="rId63"/>
    <p:sldId id="770" r:id="rId64"/>
    <p:sldId id="827" r:id="rId65"/>
    <p:sldId id="774" r:id="rId66"/>
    <p:sldId id="775" r:id="rId67"/>
    <p:sldId id="776" r:id="rId68"/>
    <p:sldId id="795" r:id="rId69"/>
    <p:sldId id="828" r:id="rId70"/>
    <p:sldId id="853" r:id="rId71"/>
    <p:sldId id="809" r:id="rId72"/>
    <p:sldId id="794" r:id="rId73"/>
    <p:sldId id="798" r:id="rId74"/>
  </p:sldIdLst>
  <p:sldSz cx="9144000" cy="6858000" type="screen4x3"/>
  <p:notesSz cx="7010400" cy="9296400"/>
  <p:custDataLst>
    <p:tags r:id="rId77"/>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4176">
          <p15:clr>
            <a:srgbClr val="A4A3A4"/>
          </p15:clr>
        </p15:guide>
        <p15:guide id="2" orient="horz" pos="1278">
          <p15:clr>
            <a:srgbClr val="A4A3A4"/>
          </p15:clr>
        </p15:guide>
        <p15:guide id="3" orient="horz" pos="1440">
          <p15:clr>
            <a:srgbClr val="A4A3A4"/>
          </p15:clr>
        </p15:guide>
        <p15:guide id="4" pos="432">
          <p15:clr>
            <a:srgbClr val="A4A3A4"/>
          </p15:clr>
        </p15:guide>
      </p15:sldGuideLst>
    </p:ext>
    <p:ext uri="{2D200454-40CA-4A62-9FC3-DE9A4176ACB9}">
      <p15:notesGuideLst xmlns="" xmlns:p15="http://schemas.microsoft.com/office/powerpoint/2012/main">
        <p15:guide id="1" orient="horz" pos="2930">
          <p15:clr>
            <a:srgbClr val="A4A3A4"/>
          </p15:clr>
        </p15:guide>
        <p15:guide id="2" pos="328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66"/>
    <a:srgbClr val="FF5050"/>
    <a:srgbClr val="3366CC"/>
    <a:srgbClr val="66CCFF"/>
    <a:srgbClr val="FFC000"/>
    <a:srgbClr val="777777"/>
    <a:srgbClr val="E67542"/>
    <a:srgbClr val="E8B168"/>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75" autoAdjust="0"/>
    <p:restoredTop sz="94751" autoAdjust="0"/>
  </p:normalViewPr>
  <p:slideViewPr>
    <p:cSldViewPr snapToGrid="0" snapToObjects="1">
      <p:cViewPr varScale="1">
        <p:scale>
          <a:sx n="87" d="100"/>
          <a:sy n="87" d="100"/>
        </p:scale>
        <p:origin x="-1344" y="-84"/>
      </p:cViewPr>
      <p:guideLst>
        <p:guide orient="horz" pos="4176"/>
        <p:guide orient="horz" pos="1278"/>
        <p:guide orient="horz" pos="1440"/>
        <p:guide pos="43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p:scale>
          <a:sx n="100" d="100"/>
          <a:sy n="100" d="100"/>
        </p:scale>
        <p:origin x="-2532" y="1758"/>
      </p:cViewPr>
      <p:guideLst>
        <p:guide orient="horz" pos="2930"/>
        <p:guide pos="3286"/>
      </p:guideLst>
    </p:cSldViewPr>
  </p:notes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slideMaster" Target="slideMasters/slideMaster3.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slide" Target="slides/slide59.xml"/>
  <Relationship Id="rId63" Type="http://schemas.openxmlformats.org/officeDocument/2006/relationships/slide" Target="slides/slide60.xml"/>
  <Relationship Id="rId64" Type="http://schemas.openxmlformats.org/officeDocument/2006/relationships/slide" Target="slides/slide61.xml"/>
  <Relationship Id="rId65" Type="http://schemas.openxmlformats.org/officeDocument/2006/relationships/slide" Target="slides/slide62.xml"/>
  <Relationship Id="rId66" Type="http://schemas.openxmlformats.org/officeDocument/2006/relationships/slide" Target="slides/slide63.xml"/>
  <Relationship Id="rId67" Type="http://schemas.openxmlformats.org/officeDocument/2006/relationships/slide" Target="slides/slide64.xml"/>
  <Relationship Id="rId68" Type="http://schemas.openxmlformats.org/officeDocument/2006/relationships/slide" Target="slides/slide65.xml"/>
  <Relationship Id="rId69" Type="http://schemas.openxmlformats.org/officeDocument/2006/relationships/slide" Target="slides/slide66.xml"/>
  <Relationship Id="rId7" Type="http://schemas.openxmlformats.org/officeDocument/2006/relationships/slide" Target="slides/slide4.xml"/>
  <Relationship Id="rId70" Type="http://schemas.openxmlformats.org/officeDocument/2006/relationships/slide" Target="slides/slide67.xml"/>
  <Relationship Id="rId71" Type="http://schemas.openxmlformats.org/officeDocument/2006/relationships/slide" Target="slides/slide68.xml"/>
  <Relationship Id="rId72" Type="http://schemas.openxmlformats.org/officeDocument/2006/relationships/slide" Target="slides/slide69.xml"/>
  <Relationship Id="rId73" Type="http://schemas.openxmlformats.org/officeDocument/2006/relationships/slide" Target="slides/slide70.xml"/>
  <Relationship Id="rId74" Type="http://schemas.openxmlformats.org/officeDocument/2006/relationships/slide" Target="slides/slide71.xml"/>
  <Relationship Id="rId75" Type="http://schemas.openxmlformats.org/officeDocument/2006/relationships/notesMaster" Target="notesMasters/notesMaster1.xml"/>
  <Relationship Id="rId76" Type="http://schemas.openxmlformats.org/officeDocument/2006/relationships/handoutMaster" Target="handoutMasters/handoutMaster1.xml"/>
  <Relationship Id="rId77" Type="http://schemas.openxmlformats.org/officeDocument/2006/relationships/tags" Target="tags/tag1.xml"/>
  <Relationship Id="rId78" Type="http://schemas.openxmlformats.org/officeDocument/2006/relationships/presProps" Target="presProps.xml"/>
  <Relationship Id="rId79" Type="http://schemas.openxmlformats.org/officeDocument/2006/relationships/viewProps" Target="viewProps.xml"/>
  <Relationship Id="rId8" Type="http://schemas.openxmlformats.org/officeDocument/2006/relationships/slide" Target="slides/slide5.xml"/>
  <Relationship Id="rId80" Type="http://schemas.openxmlformats.org/officeDocument/2006/relationships/theme" Target="theme/theme1.xml"/>
  <Relationship Id="rId81" Type="http://schemas.openxmlformats.org/officeDocument/2006/relationships/tableStyles" Target="tableStyles.xml"/>
  <Relationship Id="rId9" Type="http://schemas.openxmlformats.org/officeDocument/2006/relationships/slide" Target="slides/slide6.xml"/>
</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0A814E-5FDA-4D84-A9D9-0E20E29D1B9E}"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1E4A5299-3B32-420C-8E74-AB2656C97DAA}">
      <dgm:prSet phldrT="[Text]"/>
      <dgm:spPr/>
      <dgm:t>
        <a:bodyPr/>
        <a:lstStyle/>
        <a:p>
          <a:pPr algn="ctr"/>
          <a:r>
            <a:rPr lang="en-US" dirty="0" smtClean="0"/>
            <a:t>Patient</a:t>
          </a:r>
        </a:p>
        <a:p>
          <a:pPr algn="ctr"/>
          <a:r>
            <a:rPr lang="en-US" dirty="0" smtClean="0"/>
            <a:t>Population </a:t>
          </a:r>
          <a:endParaRPr lang="en-US" dirty="0"/>
        </a:p>
      </dgm:t>
    </dgm:pt>
    <dgm:pt modelId="{A909D638-CE26-499B-B652-BE57811C40DC}" type="parTrans" cxnId="{E0064A98-BD9E-4F22-BDFE-6192522EE522}">
      <dgm:prSet/>
      <dgm:spPr/>
      <dgm:t>
        <a:bodyPr/>
        <a:lstStyle/>
        <a:p>
          <a:pPr algn="ctr"/>
          <a:endParaRPr lang="en-US"/>
        </a:p>
      </dgm:t>
    </dgm:pt>
    <dgm:pt modelId="{851B1599-C639-4B32-8771-0C40F8793098}" type="sibTrans" cxnId="{E0064A98-BD9E-4F22-BDFE-6192522EE522}">
      <dgm:prSet/>
      <dgm:spPr/>
      <dgm:t>
        <a:bodyPr/>
        <a:lstStyle/>
        <a:p>
          <a:pPr algn="ctr"/>
          <a:endParaRPr lang="en-US" dirty="0"/>
        </a:p>
      </dgm:t>
    </dgm:pt>
    <dgm:pt modelId="{3F1DA724-4AA3-4CF4-BBA4-AF0453C78440}">
      <dgm:prSet phldrT="[Text]"/>
      <dgm:spPr/>
      <dgm:t>
        <a:bodyPr/>
        <a:lstStyle/>
        <a:p>
          <a:pPr algn="ctr"/>
          <a:r>
            <a:rPr lang="en-US" dirty="0" smtClean="0"/>
            <a:t>Care Coordination</a:t>
          </a:r>
          <a:endParaRPr lang="en-US" dirty="0"/>
        </a:p>
      </dgm:t>
    </dgm:pt>
    <dgm:pt modelId="{AFDB0BFD-12C4-4E31-B92B-C4559C61C095}" type="parTrans" cxnId="{D87D0730-E821-47A6-AFE7-17224DF55FAB}">
      <dgm:prSet/>
      <dgm:spPr/>
      <dgm:t>
        <a:bodyPr/>
        <a:lstStyle/>
        <a:p>
          <a:pPr algn="ctr"/>
          <a:endParaRPr lang="en-US"/>
        </a:p>
      </dgm:t>
    </dgm:pt>
    <dgm:pt modelId="{4AE16E1B-7973-4F83-8526-A7FC2F6743A6}" type="sibTrans" cxnId="{D87D0730-E821-47A6-AFE7-17224DF55FAB}">
      <dgm:prSet/>
      <dgm:spPr/>
      <dgm:t>
        <a:bodyPr/>
        <a:lstStyle/>
        <a:p>
          <a:pPr algn="ctr"/>
          <a:endParaRPr lang="en-US" dirty="0"/>
        </a:p>
      </dgm:t>
    </dgm:pt>
    <dgm:pt modelId="{D0A7C65A-BEE2-4744-BB0F-DDF0EFD98922}">
      <dgm:prSet phldrT="[Text]"/>
      <dgm:spPr/>
      <dgm:t>
        <a:bodyPr/>
        <a:lstStyle/>
        <a:p>
          <a:pPr algn="ctr"/>
          <a:r>
            <a:rPr lang="en-US" dirty="0" smtClean="0"/>
            <a:t>Patient Access and Interaction</a:t>
          </a:r>
          <a:endParaRPr lang="en-US" dirty="0"/>
        </a:p>
      </dgm:t>
    </dgm:pt>
    <dgm:pt modelId="{8BDD06C5-A53E-4926-9E8F-5B2FB184AA4E}" type="parTrans" cxnId="{E46D5F44-8945-49D8-8B81-F6697D804408}">
      <dgm:prSet/>
      <dgm:spPr/>
      <dgm:t>
        <a:bodyPr/>
        <a:lstStyle/>
        <a:p>
          <a:pPr algn="ctr"/>
          <a:endParaRPr lang="en-US"/>
        </a:p>
      </dgm:t>
    </dgm:pt>
    <dgm:pt modelId="{F4B0EB76-5338-47B4-A836-0ABBC0DED064}" type="sibTrans" cxnId="{E46D5F44-8945-49D8-8B81-F6697D804408}">
      <dgm:prSet/>
      <dgm:spPr/>
      <dgm:t>
        <a:bodyPr/>
        <a:lstStyle/>
        <a:p>
          <a:pPr algn="ctr"/>
          <a:endParaRPr lang="en-US" dirty="0"/>
        </a:p>
      </dgm:t>
    </dgm:pt>
    <dgm:pt modelId="{9B888BC8-A890-44D6-9D47-B5656BB7DF57}">
      <dgm:prSet phldrT="[Text]"/>
      <dgm:spPr/>
      <dgm:t>
        <a:bodyPr/>
        <a:lstStyle/>
        <a:p>
          <a:pPr algn="ctr"/>
          <a:r>
            <a:rPr lang="en-US" dirty="0" smtClean="0"/>
            <a:t>PCP/Patient Connection</a:t>
          </a:r>
        </a:p>
      </dgm:t>
    </dgm:pt>
    <dgm:pt modelId="{60BDB6E0-DE64-47D0-B2EB-F4BD10C286D6}" type="parTrans" cxnId="{348DEB0E-8CCB-457A-B2F2-5E4AF8B33709}">
      <dgm:prSet/>
      <dgm:spPr/>
      <dgm:t>
        <a:bodyPr/>
        <a:lstStyle/>
        <a:p>
          <a:pPr algn="ctr"/>
          <a:endParaRPr lang="en-US"/>
        </a:p>
      </dgm:t>
    </dgm:pt>
    <dgm:pt modelId="{02535008-2D77-4BD3-A0C7-1E45A3AB2770}" type="sibTrans" cxnId="{348DEB0E-8CCB-457A-B2F2-5E4AF8B33709}">
      <dgm:prSet/>
      <dgm:spPr/>
      <dgm:t>
        <a:bodyPr/>
        <a:lstStyle/>
        <a:p>
          <a:pPr algn="ctr"/>
          <a:endParaRPr lang="en-US" dirty="0"/>
        </a:p>
      </dgm:t>
    </dgm:pt>
    <dgm:pt modelId="{AC539112-6EC1-4581-9251-84EA017CF8DB}">
      <dgm:prSet phldrT="[Text]"/>
      <dgm:spPr/>
      <dgm:t>
        <a:bodyPr/>
        <a:lstStyle/>
        <a:p>
          <a:pPr algn="ctr"/>
          <a:r>
            <a:rPr lang="en-US" dirty="0" smtClean="0"/>
            <a:t>Quality Assurance and Reporting</a:t>
          </a:r>
          <a:endParaRPr lang="en-US" dirty="0"/>
        </a:p>
      </dgm:t>
    </dgm:pt>
    <dgm:pt modelId="{1133905F-C5A1-424B-9B29-78D5BFEF47EA}" type="parTrans" cxnId="{9F6A0550-2A9A-488B-B2A3-663D730103BD}">
      <dgm:prSet/>
      <dgm:spPr/>
      <dgm:t>
        <a:bodyPr/>
        <a:lstStyle/>
        <a:p>
          <a:pPr algn="ctr"/>
          <a:endParaRPr lang="en-US"/>
        </a:p>
      </dgm:t>
    </dgm:pt>
    <dgm:pt modelId="{30E2B89B-C675-4C9A-9E77-BE4ACFF82B40}" type="sibTrans" cxnId="{9F6A0550-2A9A-488B-B2A3-663D730103BD}">
      <dgm:prSet/>
      <dgm:spPr/>
      <dgm:t>
        <a:bodyPr/>
        <a:lstStyle/>
        <a:p>
          <a:pPr algn="ctr"/>
          <a:endParaRPr lang="en-US" dirty="0"/>
        </a:p>
      </dgm:t>
    </dgm:pt>
    <dgm:pt modelId="{52D9A647-D211-471D-B6EF-F1C2A821A3DA}" type="pres">
      <dgm:prSet presAssocID="{FF0A814E-5FDA-4D84-A9D9-0E20E29D1B9E}" presName="cycle" presStyleCnt="0">
        <dgm:presLayoutVars>
          <dgm:dir/>
          <dgm:resizeHandles val="exact"/>
        </dgm:presLayoutVars>
      </dgm:prSet>
      <dgm:spPr/>
      <dgm:t>
        <a:bodyPr/>
        <a:lstStyle/>
        <a:p>
          <a:endParaRPr lang="en-US"/>
        </a:p>
      </dgm:t>
    </dgm:pt>
    <dgm:pt modelId="{5C65950D-576D-4995-BF7A-20DB7EC94266}" type="pres">
      <dgm:prSet presAssocID="{1E4A5299-3B32-420C-8E74-AB2656C97DAA}" presName="node" presStyleLbl="node1" presStyleIdx="0" presStyleCnt="5">
        <dgm:presLayoutVars>
          <dgm:bulletEnabled val="1"/>
        </dgm:presLayoutVars>
      </dgm:prSet>
      <dgm:spPr/>
      <dgm:t>
        <a:bodyPr/>
        <a:lstStyle/>
        <a:p>
          <a:endParaRPr lang="en-US"/>
        </a:p>
      </dgm:t>
    </dgm:pt>
    <dgm:pt modelId="{DA69EDB5-D755-4062-A546-7BE66EC5E91A}" type="pres">
      <dgm:prSet presAssocID="{1E4A5299-3B32-420C-8E74-AB2656C97DAA}" presName="spNode" presStyleCnt="0"/>
      <dgm:spPr/>
      <dgm:t>
        <a:bodyPr/>
        <a:lstStyle/>
        <a:p>
          <a:endParaRPr lang="en-US"/>
        </a:p>
      </dgm:t>
    </dgm:pt>
    <dgm:pt modelId="{05666A3D-F525-4FB4-B91F-684679CEF674}" type="pres">
      <dgm:prSet presAssocID="{851B1599-C639-4B32-8771-0C40F8793098}" presName="sibTrans" presStyleLbl="sibTrans1D1" presStyleIdx="0" presStyleCnt="5"/>
      <dgm:spPr/>
      <dgm:t>
        <a:bodyPr/>
        <a:lstStyle/>
        <a:p>
          <a:endParaRPr lang="en-US"/>
        </a:p>
      </dgm:t>
    </dgm:pt>
    <dgm:pt modelId="{FAB1A011-C692-4576-98F0-27F8116C3444}" type="pres">
      <dgm:prSet presAssocID="{3F1DA724-4AA3-4CF4-BBA4-AF0453C78440}" presName="node" presStyleLbl="node1" presStyleIdx="1" presStyleCnt="5">
        <dgm:presLayoutVars>
          <dgm:bulletEnabled val="1"/>
        </dgm:presLayoutVars>
      </dgm:prSet>
      <dgm:spPr/>
      <dgm:t>
        <a:bodyPr/>
        <a:lstStyle/>
        <a:p>
          <a:endParaRPr lang="en-US"/>
        </a:p>
      </dgm:t>
    </dgm:pt>
    <dgm:pt modelId="{33591ED6-6E58-41CE-9466-B357BCCEBEED}" type="pres">
      <dgm:prSet presAssocID="{3F1DA724-4AA3-4CF4-BBA4-AF0453C78440}" presName="spNode" presStyleCnt="0"/>
      <dgm:spPr/>
      <dgm:t>
        <a:bodyPr/>
        <a:lstStyle/>
        <a:p>
          <a:endParaRPr lang="en-US"/>
        </a:p>
      </dgm:t>
    </dgm:pt>
    <dgm:pt modelId="{E5DB62A3-0742-45A5-B48B-DF39B0FD20AD}" type="pres">
      <dgm:prSet presAssocID="{4AE16E1B-7973-4F83-8526-A7FC2F6743A6}" presName="sibTrans" presStyleLbl="sibTrans1D1" presStyleIdx="1" presStyleCnt="5"/>
      <dgm:spPr/>
      <dgm:t>
        <a:bodyPr/>
        <a:lstStyle/>
        <a:p>
          <a:endParaRPr lang="en-US"/>
        </a:p>
      </dgm:t>
    </dgm:pt>
    <dgm:pt modelId="{D7112151-6EA6-4AD5-8922-F08618BED6B9}" type="pres">
      <dgm:prSet presAssocID="{D0A7C65A-BEE2-4744-BB0F-DDF0EFD98922}" presName="node" presStyleLbl="node1" presStyleIdx="2" presStyleCnt="5">
        <dgm:presLayoutVars>
          <dgm:bulletEnabled val="1"/>
        </dgm:presLayoutVars>
      </dgm:prSet>
      <dgm:spPr/>
      <dgm:t>
        <a:bodyPr/>
        <a:lstStyle/>
        <a:p>
          <a:endParaRPr lang="en-US"/>
        </a:p>
      </dgm:t>
    </dgm:pt>
    <dgm:pt modelId="{0F612053-2385-4945-B105-972006898B4A}" type="pres">
      <dgm:prSet presAssocID="{D0A7C65A-BEE2-4744-BB0F-DDF0EFD98922}" presName="spNode" presStyleCnt="0"/>
      <dgm:spPr/>
      <dgm:t>
        <a:bodyPr/>
        <a:lstStyle/>
        <a:p>
          <a:endParaRPr lang="en-US"/>
        </a:p>
      </dgm:t>
    </dgm:pt>
    <dgm:pt modelId="{11779CB6-8098-43BF-9F45-5F157202A6C4}" type="pres">
      <dgm:prSet presAssocID="{F4B0EB76-5338-47B4-A836-0ABBC0DED064}" presName="sibTrans" presStyleLbl="sibTrans1D1" presStyleIdx="2" presStyleCnt="5"/>
      <dgm:spPr/>
      <dgm:t>
        <a:bodyPr/>
        <a:lstStyle/>
        <a:p>
          <a:endParaRPr lang="en-US"/>
        </a:p>
      </dgm:t>
    </dgm:pt>
    <dgm:pt modelId="{272A90F5-9EF5-454A-956C-B4203D033B35}" type="pres">
      <dgm:prSet presAssocID="{9B888BC8-A890-44D6-9D47-B5656BB7DF57}" presName="node" presStyleLbl="node1" presStyleIdx="3" presStyleCnt="5">
        <dgm:presLayoutVars>
          <dgm:bulletEnabled val="1"/>
        </dgm:presLayoutVars>
      </dgm:prSet>
      <dgm:spPr/>
      <dgm:t>
        <a:bodyPr/>
        <a:lstStyle/>
        <a:p>
          <a:endParaRPr lang="en-US"/>
        </a:p>
      </dgm:t>
    </dgm:pt>
    <dgm:pt modelId="{04D31D77-693C-42DE-95EA-5247AA2EAFDE}" type="pres">
      <dgm:prSet presAssocID="{9B888BC8-A890-44D6-9D47-B5656BB7DF57}" presName="spNode" presStyleCnt="0"/>
      <dgm:spPr/>
      <dgm:t>
        <a:bodyPr/>
        <a:lstStyle/>
        <a:p>
          <a:endParaRPr lang="en-US"/>
        </a:p>
      </dgm:t>
    </dgm:pt>
    <dgm:pt modelId="{EC5DB727-C99C-4941-88A5-D06C819A16BE}" type="pres">
      <dgm:prSet presAssocID="{02535008-2D77-4BD3-A0C7-1E45A3AB2770}" presName="sibTrans" presStyleLbl="sibTrans1D1" presStyleIdx="3" presStyleCnt="5"/>
      <dgm:spPr/>
      <dgm:t>
        <a:bodyPr/>
        <a:lstStyle/>
        <a:p>
          <a:endParaRPr lang="en-US"/>
        </a:p>
      </dgm:t>
    </dgm:pt>
    <dgm:pt modelId="{BF1D1EF4-227F-406C-9FD7-E7FE19CFC8CB}" type="pres">
      <dgm:prSet presAssocID="{AC539112-6EC1-4581-9251-84EA017CF8DB}" presName="node" presStyleLbl="node1" presStyleIdx="4" presStyleCnt="5">
        <dgm:presLayoutVars>
          <dgm:bulletEnabled val="1"/>
        </dgm:presLayoutVars>
      </dgm:prSet>
      <dgm:spPr/>
      <dgm:t>
        <a:bodyPr/>
        <a:lstStyle/>
        <a:p>
          <a:endParaRPr lang="en-US"/>
        </a:p>
      </dgm:t>
    </dgm:pt>
    <dgm:pt modelId="{63918966-9252-49DD-B36A-F1C3F2DEE1E8}" type="pres">
      <dgm:prSet presAssocID="{AC539112-6EC1-4581-9251-84EA017CF8DB}" presName="spNode" presStyleCnt="0"/>
      <dgm:spPr/>
      <dgm:t>
        <a:bodyPr/>
        <a:lstStyle/>
        <a:p>
          <a:endParaRPr lang="en-US"/>
        </a:p>
      </dgm:t>
    </dgm:pt>
    <dgm:pt modelId="{4CA6E730-BE17-49B6-A4A1-02617CF4F396}" type="pres">
      <dgm:prSet presAssocID="{30E2B89B-C675-4C9A-9E77-BE4ACFF82B40}" presName="sibTrans" presStyleLbl="sibTrans1D1" presStyleIdx="4" presStyleCnt="5"/>
      <dgm:spPr/>
      <dgm:t>
        <a:bodyPr/>
        <a:lstStyle/>
        <a:p>
          <a:endParaRPr lang="en-US"/>
        </a:p>
      </dgm:t>
    </dgm:pt>
  </dgm:ptLst>
  <dgm:cxnLst>
    <dgm:cxn modelId="{6617DB87-3396-4C75-935B-A306D8C2D15F}" type="presOf" srcId="{9B888BC8-A890-44D6-9D47-B5656BB7DF57}" destId="{272A90F5-9EF5-454A-956C-B4203D033B35}" srcOrd="0" destOrd="0" presId="urn:microsoft.com/office/officeart/2005/8/layout/cycle5"/>
    <dgm:cxn modelId="{070EF670-C141-443F-AB21-980F01481863}" type="presOf" srcId="{F4B0EB76-5338-47B4-A836-0ABBC0DED064}" destId="{11779CB6-8098-43BF-9F45-5F157202A6C4}" srcOrd="0" destOrd="0" presId="urn:microsoft.com/office/officeart/2005/8/layout/cycle5"/>
    <dgm:cxn modelId="{3B5249D5-C963-46BC-AECC-12EB31C49B78}" type="presOf" srcId="{02535008-2D77-4BD3-A0C7-1E45A3AB2770}" destId="{EC5DB727-C99C-4941-88A5-D06C819A16BE}" srcOrd="0" destOrd="0" presId="urn:microsoft.com/office/officeart/2005/8/layout/cycle5"/>
    <dgm:cxn modelId="{D87D0730-E821-47A6-AFE7-17224DF55FAB}" srcId="{FF0A814E-5FDA-4D84-A9D9-0E20E29D1B9E}" destId="{3F1DA724-4AA3-4CF4-BBA4-AF0453C78440}" srcOrd="1" destOrd="0" parTransId="{AFDB0BFD-12C4-4E31-B92B-C4559C61C095}" sibTransId="{4AE16E1B-7973-4F83-8526-A7FC2F6743A6}"/>
    <dgm:cxn modelId="{D81DA6EC-118E-44B4-9CB0-01134BA0F9FE}" type="presOf" srcId="{1E4A5299-3B32-420C-8E74-AB2656C97DAA}" destId="{5C65950D-576D-4995-BF7A-20DB7EC94266}" srcOrd="0" destOrd="0" presId="urn:microsoft.com/office/officeart/2005/8/layout/cycle5"/>
    <dgm:cxn modelId="{B8F1B394-12CB-4ABF-BA61-6A3DD46F8968}" type="presOf" srcId="{851B1599-C639-4B32-8771-0C40F8793098}" destId="{05666A3D-F525-4FB4-B91F-684679CEF674}" srcOrd="0" destOrd="0" presId="urn:microsoft.com/office/officeart/2005/8/layout/cycle5"/>
    <dgm:cxn modelId="{1E986770-007C-4D57-9C88-F8D6EDECC121}" type="presOf" srcId="{4AE16E1B-7973-4F83-8526-A7FC2F6743A6}" destId="{E5DB62A3-0742-45A5-B48B-DF39B0FD20AD}" srcOrd="0" destOrd="0" presId="urn:microsoft.com/office/officeart/2005/8/layout/cycle5"/>
    <dgm:cxn modelId="{FF33B66F-05B6-4810-A728-A96A48F95908}" type="presOf" srcId="{FF0A814E-5FDA-4D84-A9D9-0E20E29D1B9E}" destId="{52D9A647-D211-471D-B6EF-F1C2A821A3DA}" srcOrd="0" destOrd="0" presId="urn:microsoft.com/office/officeart/2005/8/layout/cycle5"/>
    <dgm:cxn modelId="{E534DCCA-7CD3-4254-9F91-D918646BFF6C}" type="presOf" srcId="{AC539112-6EC1-4581-9251-84EA017CF8DB}" destId="{BF1D1EF4-227F-406C-9FD7-E7FE19CFC8CB}" srcOrd="0" destOrd="0" presId="urn:microsoft.com/office/officeart/2005/8/layout/cycle5"/>
    <dgm:cxn modelId="{B963B38C-79ED-46E5-B15F-D5F4E50B283D}" type="presOf" srcId="{3F1DA724-4AA3-4CF4-BBA4-AF0453C78440}" destId="{FAB1A011-C692-4576-98F0-27F8116C3444}" srcOrd="0" destOrd="0" presId="urn:microsoft.com/office/officeart/2005/8/layout/cycle5"/>
    <dgm:cxn modelId="{348DEB0E-8CCB-457A-B2F2-5E4AF8B33709}" srcId="{FF0A814E-5FDA-4D84-A9D9-0E20E29D1B9E}" destId="{9B888BC8-A890-44D6-9D47-B5656BB7DF57}" srcOrd="3" destOrd="0" parTransId="{60BDB6E0-DE64-47D0-B2EB-F4BD10C286D6}" sibTransId="{02535008-2D77-4BD3-A0C7-1E45A3AB2770}"/>
    <dgm:cxn modelId="{E46D5F44-8945-49D8-8B81-F6697D804408}" srcId="{FF0A814E-5FDA-4D84-A9D9-0E20E29D1B9E}" destId="{D0A7C65A-BEE2-4744-BB0F-DDF0EFD98922}" srcOrd="2" destOrd="0" parTransId="{8BDD06C5-A53E-4926-9E8F-5B2FB184AA4E}" sibTransId="{F4B0EB76-5338-47B4-A836-0ABBC0DED064}"/>
    <dgm:cxn modelId="{9F6A0550-2A9A-488B-B2A3-663D730103BD}" srcId="{FF0A814E-5FDA-4D84-A9D9-0E20E29D1B9E}" destId="{AC539112-6EC1-4581-9251-84EA017CF8DB}" srcOrd="4" destOrd="0" parTransId="{1133905F-C5A1-424B-9B29-78D5BFEF47EA}" sibTransId="{30E2B89B-C675-4C9A-9E77-BE4ACFF82B40}"/>
    <dgm:cxn modelId="{B6C86072-51BE-4DD0-9AAA-DF19700067A7}" type="presOf" srcId="{D0A7C65A-BEE2-4744-BB0F-DDF0EFD98922}" destId="{D7112151-6EA6-4AD5-8922-F08618BED6B9}" srcOrd="0" destOrd="0" presId="urn:microsoft.com/office/officeart/2005/8/layout/cycle5"/>
    <dgm:cxn modelId="{E0064A98-BD9E-4F22-BDFE-6192522EE522}" srcId="{FF0A814E-5FDA-4D84-A9D9-0E20E29D1B9E}" destId="{1E4A5299-3B32-420C-8E74-AB2656C97DAA}" srcOrd="0" destOrd="0" parTransId="{A909D638-CE26-499B-B652-BE57811C40DC}" sibTransId="{851B1599-C639-4B32-8771-0C40F8793098}"/>
    <dgm:cxn modelId="{2B1B7CB6-2330-41FF-907F-72E8FC42D283}" type="presOf" srcId="{30E2B89B-C675-4C9A-9E77-BE4ACFF82B40}" destId="{4CA6E730-BE17-49B6-A4A1-02617CF4F396}" srcOrd="0" destOrd="0" presId="urn:microsoft.com/office/officeart/2005/8/layout/cycle5"/>
    <dgm:cxn modelId="{31828428-7114-485A-8060-8EC70648A316}" type="presParOf" srcId="{52D9A647-D211-471D-B6EF-F1C2A821A3DA}" destId="{5C65950D-576D-4995-BF7A-20DB7EC94266}" srcOrd="0" destOrd="0" presId="urn:microsoft.com/office/officeart/2005/8/layout/cycle5"/>
    <dgm:cxn modelId="{2346C67F-D9F7-4092-99DD-D161755E2691}" type="presParOf" srcId="{52D9A647-D211-471D-B6EF-F1C2A821A3DA}" destId="{DA69EDB5-D755-4062-A546-7BE66EC5E91A}" srcOrd="1" destOrd="0" presId="urn:microsoft.com/office/officeart/2005/8/layout/cycle5"/>
    <dgm:cxn modelId="{721C1EC1-457F-4BF1-9086-51646F740AF7}" type="presParOf" srcId="{52D9A647-D211-471D-B6EF-F1C2A821A3DA}" destId="{05666A3D-F525-4FB4-B91F-684679CEF674}" srcOrd="2" destOrd="0" presId="urn:microsoft.com/office/officeart/2005/8/layout/cycle5"/>
    <dgm:cxn modelId="{DC1834D3-C597-48B4-85F5-36B5B39ACDD4}" type="presParOf" srcId="{52D9A647-D211-471D-B6EF-F1C2A821A3DA}" destId="{FAB1A011-C692-4576-98F0-27F8116C3444}" srcOrd="3" destOrd="0" presId="urn:microsoft.com/office/officeart/2005/8/layout/cycle5"/>
    <dgm:cxn modelId="{67402CE2-D409-4CBE-828B-32EE655BFDC3}" type="presParOf" srcId="{52D9A647-D211-471D-B6EF-F1C2A821A3DA}" destId="{33591ED6-6E58-41CE-9466-B357BCCEBEED}" srcOrd="4" destOrd="0" presId="urn:microsoft.com/office/officeart/2005/8/layout/cycle5"/>
    <dgm:cxn modelId="{3E9E97AF-B1C9-4013-9272-BFE32695C6F5}" type="presParOf" srcId="{52D9A647-D211-471D-B6EF-F1C2A821A3DA}" destId="{E5DB62A3-0742-45A5-B48B-DF39B0FD20AD}" srcOrd="5" destOrd="0" presId="urn:microsoft.com/office/officeart/2005/8/layout/cycle5"/>
    <dgm:cxn modelId="{0F3C8A1F-60C1-4C1F-AF75-2F7969D055BD}" type="presParOf" srcId="{52D9A647-D211-471D-B6EF-F1C2A821A3DA}" destId="{D7112151-6EA6-4AD5-8922-F08618BED6B9}" srcOrd="6" destOrd="0" presId="urn:microsoft.com/office/officeart/2005/8/layout/cycle5"/>
    <dgm:cxn modelId="{7206D3A5-B246-43FE-A504-A7B3F63F5C3D}" type="presParOf" srcId="{52D9A647-D211-471D-B6EF-F1C2A821A3DA}" destId="{0F612053-2385-4945-B105-972006898B4A}" srcOrd="7" destOrd="0" presId="urn:microsoft.com/office/officeart/2005/8/layout/cycle5"/>
    <dgm:cxn modelId="{14B6E50E-0EA6-407E-8624-1D3A22F2B898}" type="presParOf" srcId="{52D9A647-D211-471D-B6EF-F1C2A821A3DA}" destId="{11779CB6-8098-43BF-9F45-5F157202A6C4}" srcOrd="8" destOrd="0" presId="urn:microsoft.com/office/officeart/2005/8/layout/cycle5"/>
    <dgm:cxn modelId="{8730AC5A-7BA0-4D0A-81D6-52CD22274E6E}" type="presParOf" srcId="{52D9A647-D211-471D-B6EF-F1C2A821A3DA}" destId="{272A90F5-9EF5-454A-956C-B4203D033B35}" srcOrd="9" destOrd="0" presId="urn:microsoft.com/office/officeart/2005/8/layout/cycle5"/>
    <dgm:cxn modelId="{AE1213C1-6278-4264-8A9F-3002B0729E96}" type="presParOf" srcId="{52D9A647-D211-471D-B6EF-F1C2A821A3DA}" destId="{04D31D77-693C-42DE-95EA-5247AA2EAFDE}" srcOrd="10" destOrd="0" presId="urn:microsoft.com/office/officeart/2005/8/layout/cycle5"/>
    <dgm:cxn modelId="{7A102B94-0F0A-45E9-9FD4-C3DB280C861B}" type="presParOf" srcId="{52D9A647-D211-471D-B6EF-F1C2A821A3DA}" destId="{EC5DB727-C99C-4941-88A5-D06C819A16BE}" srcOrd="11" destOrd="0" presId="urn:microsoft.com/office/officeart/2005/8/layout/cycle5"/>
    <dgm:cxn modelId="{43E4B77F-DE19-48C4-ADA1-6A3BCE1A9D0A}" type="presParOf" srcId="{52D9A647-D211-471D-B6EF-F1C2A821A3DA}" destId="{BF1D1EF4-227F-406C-9FD7-E7FE19CFC8CB}" srcOrd="12" destOrd="0" presId="urn:microsoft.com/office/officeart/2005/8/layout/cycle5"/>
    <dgm:cxn modelId="{32B04FD7-82AB-4E71-B2CD-9DF5CAB0A9D6}" type="presParOf" srcId="{52D9A647-D211-471D-B6EF-F1C2A821A3DA}" destId="{63918966-9252-49DD-B36A-F1C3F2DEE1E8}" srcOrd="13" destOrd="0" presId="urn:microsoft.com/office/officeart/2005/8/layout/cycle5"/>
    <dgm:cxn modelId="{F775710E-E01B-4728-9C0A-100297673521}" type="presParOf" srcId="{52D9A647-D211-471D-B6EF-F1C2A821A3DA}" destId="{4CA6E730-BE17-49B6-A4A1-02617CF4F396}" srcOrd="14" destOrd="0" presId="urn:microsoft.com/office/officeart/2005/8/layout/cycle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1F0E3-6BB5-4AB6-9399-B1B567B0B1BB}" type="doc">
      <dgm:prSet loTypeId="urn:microsoft.com/office/officeart/2005/8/layout/bProcess4" loCatId="process" qsTypeId="urn:microsoft.com/office/officeart/2005/8/quickstyle/3d3" qsCatId="3D" csTypeId="urn:microsoft.com/office/officeart/2005/8/colors/accent0_3" csCatId="mainScheme" phldr="1"/>
      <dgm:spPr/>
      <dgm:t>
        <a:bodyPr/>
        <a:lstStyle/>
        <a:p>
          <a:endParaRPr lang="en-US"/>
        </a:p>
      </dgm:t>
    </dgm:pt>
    <dgm:pt modelId="{B159C481-5EFC-49C6-9506-66F3DF478288}">
      <dgm:prSet phldrT="[Text]" custT="1"/>
      <dgm:spPr/>
      <dgm:t>
        <a:bodyPr/>
        <a:lstStyle/>
        <a:p>
          <a:pPr algn="l"/>
          <a:r>
            <a:rPr lang="en-US" sz="1200" b="1" dirty="0" smtClean="0"/>
            <a:t>Example of Enrolled Patient</a:t>
          </a:r>
          <a:endParaRPr lang="en-US" sz="1200" b="1" dirty="0"/>
        </a:p>
      </dgm:t>
    </dgm:pt>
    <dgm:pt modelId="{1C40B325-5B65-4BAA-AF89-A82C7D2FE428}" type="parTrans" cxnId="{FC06EA58-182A-422D-9819-6A15FD0E72EE}">
      <dgm:prSet/>
      <dgm:spPr/>
      <dgm:t>
        <a:bodyPr/>
        <a:lstStyle/>
        <a:p>
          <a:pPr algn="l"/>
          <a:endParaRPr lang="en-US"/>
        </a:p>
      </dgm:t>
    </dgm:pt>
    <dgm:pt modelId="{0E31BF17-291F-40FC-B99E-393499754681}" type="sibTrans" cxnId="{FC06EA58-182A-422D-9819-6A15FD0E72EE}">
      <dgm:prSet/>
      <dgm:spPr/>
      <dgm:t>
        <a:bodyPr/>
        <a:lstStyle/>
        <a:p>
          <a:pPr algn="l"/>
          <a:endParaRPr lang="en-US" dirty="0"/>
        </a:p>
      </dgm:t>
    </dgm:pt>
    <dgm:pt modelId="{1D308AE6-FB64-4532-A634-A34A82D4003D}">
      <dgm:prSet phldrT="[Text]" custT="1"/>
      <dgm:spPr/>
      <dgm:t>
        <a:bodyPr/>
        <a:lstStyle/>
        <a:p>
          <a:pPr algn="l"/>
          <a:r>
            <a:rPr lang="en-US" sz="1100" b="1" dirty="0" smtClean="0"/>
            <a:t> Patient Indentified as High Risk due to CHF</a:t>
          </a:r>
          <a:endParaRPr lang="en-US" sz="1100" b="1" dirty="0"/>
        </a:p>
      </dgm:t>
    </dgm:pt>
    <dgm:pt modelId="{1C9285F5-CF89-4EC2-B97B-D0969F778CA8}" type="parTrans" cxnId="{613D433D-C3F9-4761-852E-8C474E11AFF4}">
      <dgm:prSet/>
      <dgm:spPr/>
      <dgm:t>
        <a:bodyPr/>
        <a:lstStyle/>
        <a:p>
          <a:pPr algn="l"/>
          <a:endParaRPr lang="en-US"/>
        </a:p>
      </dgm:t>
    </dgm:pt>
    <dgm:pt modelId="{12AD2DBF-9F9A-4FC9-A35E-AC8239A2408E}" type="sibTrans" cxnId="{613D433D-C3F9-4761-852E-8C474E11AFF4}">
      <dgm:prSet/>
      <dgm:spPr/>
      <dgm:t>
        <a:bodyPr/>
        <a:lstStyle/>
        <a:p>
          <a:pPr algn="l"/>
          <a:endParaRPr lang="en-US"/>
        </a:p>
      </dgm:t>
    </dgm:pt>
    <dgm:pt modelId="{B4F5A6F8-1121-4C98-838D-6A7B75B6EAA1}">
      <dgm:prSet phldrT="[Text]" custT="1"/>
      <dgm:spPr/>
      <dgm:t>
        <a:bodyPr/>
        <a:lstStyle/>
        <a:p>
          <a:pPr algn="l"/>
          <a:r>
            <a:rPr lang="en-US" sz="1100" b="1" dirty="0" smtClean="0"/>
            <a:t> PCP and Case Coordinator Informed of Patient Enrollment into SmartCare program</a:t>
          </a:r>
          <a:endParaRPr lang="en-US" sz="1100" b="1" dirty="0"/>
        </a:p>
      </dgm:t>
    </dgm:pt>
    <dgm:pt modelId="{F783419C-44B3-4C41-BCC4-2065731863CA}" type="parTrans" cxnId="{EA487318-75BA-42B9-B4CE-E60E0A0DA350}">
      <dgm:prSet/>
      <dgm:spPr/>
      <dgm:t>
        <a:bodyPr/>
        <a:lstStyle/>
        <a:p>
          <a:pPr algn="l"/>
          <a:endParaRPr lang="en-US"/>
        </a:p>
      </dgm:t>
    </dgm:pt>
    <dgm:pt modelId="{FDE055DC-7DFF-44A1-A9CE-B1C84970FFF0}" type="sibTrans" cxnId="{EA487318-75BA-42B9-B4CE-E60E0A0DA350}">
      <dgm:prSet/>
      <dgm:spPr/>
      <dgm:t>
        <a:bodyPr/>
        <a:lstStyle/>
        <a:p>
          <a:pPr algn="l"/>
          <a:endParaRPr lang="en-US"/>
        </a:p>
      </dgm:t>
    </dgm:pt>
    <dgm:pt modelId="{6CF598BA-D84D-465A-8E74-1016989A1295}">
      <dgm:prSet phldrT="[Text]" custT="1"/>
      <dgm:spPr/>
      <dgm:t>
        <a:bodyPr/>
        <a:lstStyle/>
        <a:p>
          <a:pPr algn="l"/>
          <a:r>
            <a:rPr lang="en-US" sz="1200" b="1" dirty="0" smtClean="0"/>
            <a:t>Pre-Visit Action</a:t>
          </a:r>
        </a:p>
      </dgm:t>
    </dgm:pt>
    <dgm:pt modelId="{B0C8FF46-0445-477B-A45F-ACD2EC362C5A}" type="parTrans" cxnId="{49231C91-B4EF-406F-9F2A-AFCBF7C3152F}">
      <dgm:prSet/>
      <dgm:spPr/>
      <dgm:t>
        <a:bodyPr/>
        <a:lstStyle/>
        <a:p>
          <a:pPr algn="l"/>
          <a:endParaRPr lang="en-US"/>
        </a:p>
      </dgm:t>
    </dgm:pt>
    <dgm:pt modelId="{02038149-F08E-4461-B335-DED6913EF82C}" type="sibTrans" cxnId="{49231C91-B4EF-406F-9F2A-AFCBF7C3152F}">
      <dgm:prSet/>
      <dgm:spPr/>
      <dgm:t>
        <a:bodyPr/>
        <a:lstStyle/>
        <a:p>
          <a:pPr algn="l"/>
          <a:endParaRPr lang="en-US" dirty="0"/>
        </a:p>
      </dgm:t>
    </dgm:pt>
    <dgm:pt modelId="{3CCD93D4-65E7-4D29-97EA-1A008DDCE1B6}">
      <dgm:prSet phldrT="[Text]" custT="1"/>
      <dgm:spPr/>
      <dgm:t>
        <a:bodyPr/>
        <a:lstStyle/>
        <a:p>
          <a:pPr algn="l"/>
          <a:r>
            <a:rPr lang="en-US" sz="1050" b="1" dirty="0" smtClean="0"/>
            <a:t> SmartCare Paramedic reviews patient medical history via tablet PC  and arrives on time via dedicated SmartCare Vehicle</a:t>
          </a:r>
          <a:endParaRPr lang="en-US" sz="1050" b="1" dirty="0"/>
        </a:p>
      </dgm:t>
    </dgm:pt>
    <dgm:pt modelId="{5B9A39CA-E2C1-465B-8C23-9C6CB65D9B27}" type="parTrans" cxnId="{D487578E-E554-4A7A-A6F1-9745CD1E766A}">
      <dgm:prSet/>
      <dgm:spPr/>
      <dgm:t>
        <a:bodyPr/>
        <a:lstStyle/>
        <a:p>
          <a:pPr algn="l"/>
          <a:endParaRPr lang="en-US"/>
        </a:p>
      </dgm:t>
    </dgm:pt>
    <dgm:pt modelId="{3245C1A9-D987-4AE6-817A-AC3759E619D5}" type="sibTrans" cxnId="{D487578E-E554-4A7A-A6F1-9745CD1E766A}">
      <dgm:prSet/>
      <dgm:spPr/>
      <dgm:t>
        <a:bodyPr/>
        <a:lstStyle/>
        <a:p>
          <a:pPr algn="l"/>
          <a:endParaRPr lang="en-US"/>
        </a:p>
      </dgm:t>
    </dgm:pt>
    <dgm:pt modelId="{69076FC4-86FA-4510-A565-798304074BCE}">
      <dgm:prSet phldrT="[Text]" custT="1"/>
      <dgm:spPr/>
      <dgm:t>
        <a:bodyPr/>
        <a:lstStyle/>
        <a:p>
          <a:pPr algn="l"/>
          <a:r>
            <a:rPr lang="en-US" sz="1100" b="1" dirty="0" smtClean="0"/>
            <a:t>On Scene Delivery</a:t>
          </a:r>
          <a:endParaRPr lang="en-US" sz="1100" b="1" dirty="0"/>
        </a:p>
      </dgm:t>
    </dgm:pt>
    <dgm:pt modelId="{FA3A4115-A8F7-492D-8DC8-79936A3CB3F6}" type="parTrans" cxnId="{6E778EA7-C84A-4932-9C6D-B5917A01D48E}">
      <dgm:prSet/>
      <dgm:spPr/>
      <dgm:t>
        <a:bodyPr/>
        <a:lstStyle/>
        <a:p>
          <a:pPr algn="l"/>
          <a:endParaRPr lang="en-US"/>
        </a:p>
      </dgm:t>
    </dgm:pt>
    <dgm:pt modelId="{1D437A73-C842-4618-BC7D-0C7ACCABC635}" type="sibTrans" cxnId="{6E778EA7-C84A-4932-9C6D-B5917A01D48E}">
      <dgm:prSet/>
      <dgm:spPr/>
      <dgm:t>
        <a:bodyPr/>
        <a:lstStyle/>
        <a:p>
          <a:pPr algn="l"/>
          <a:endParaRPr lang="en-US"/>
        </a:p>
      </dgm:t>
    </dgm:pt>
    <dgm:pt modelId="{459EB707-6E0C-43EB-9166-783F886807F7}">
      <dgm:prSet phldrT="[Text]" custT="1"/>
      <dgm:spPr/>
      <dgm:t>
        <a:bodyPr/>
        <a:lstStyle/>
        <a:p>
          <a:pPr algn="l"/>
          <a:r>
            <a:rPr lang="en-US" sz="1050" b="1" dirty="0" smtClean="0"/>
            <a:t> SmartCare Paramedic arrives at scene and evaluates home for any hazards and barriers to care</a:t>
          </a:r>
          <a:endParaRPr lang="en-US" sz="1050" b="1" dirty="0"/>
        </a:p>
      </dgm:t>
    </dgm:pt>
    <dgm:pt modelId="{870D6E16-526D-498F-8BD2-D4E48823A718}" type="parTrans" cxnId="{B0805D40-97C4-4726-869D-5D470C202031}">
      <dgm:prSet/>
      <dgm:spPr/>
      <dgm:t>
        <a:bodyPr/>
        <a:lstStyle/>
        <a:p>
          <a:pPr algn="l"/>
          <a:endParaRPr lang="en-US"/>
        </a:p>
      </dgm:t>
    </dgm:pt>
    <dgm:pt modelId="{A6FB566F-73A6-4AFD-ADD1-4CB4814F1516}" type="sibTrans" cxnId="{B0805D40-97C4-4726-869D-5D470C202031}">
      <dgm:prSet/>
      <dgm:spPr/>
      <dgm:t>
        <a:bodyPr/>
        <a:lstStyle/>
        <a:p>
          <a:pPr algn="l"/>
          <a:endParaRPr lang="en-US"/>
        </a:p>
      </dgm:t>
    </dgm:pt>
    <dgm:pt modelId="{B5A5CD71-5410-43E8-B48D-0BB0756DDE0D}">
      <dgm:prSet phldrT="[Text]" custT="1"/>
      <dgm:spPr/>
      <dgm:t>
        <a:bodyPr/>
        <a:lstStyle/>
        <a:p>
          <a:pPr algn="l"/>
          <a:r>
            <a:rPr lang="en-US" sz="1050" b="1" dirty="0" smtClean="0"/>
            <a:t> SmartCare Paramedic addresses specific medical concerns pertaining to nature of call</a:t>
          </a:r>
          <a:endParaRPr lang="en-US" sz="1050" b="1" dirty="0"/>
        </a:p>
      </dgm:t>
    </dgm:pt>
    <dgm:pt modelId="{2DC6E162-CAF3-4B33-BA0F-D92E167CE188}" type="parTrans" cxnId="{19BD0153-2B4C-40CB-B235-78C29DDA12B8}">
      <dgm:prSet/>
      <dgm:spPr/>
      <dgm:t>
        <a:bodyPr/>
        <a:lstStyle/>
        <a:p>
          <a:pPr algn="l"/>
          <a:endParaRPr lang="en-US"/>
        </a:p>
      </dgm:t>
    </dgm:pt>
    <dgm:pt modelId="{8903CF91-07F7-49E0-BAD9-44D4699277A6}" type="sibTrans" cxnId="{19BD0153-2B4C-40CB-B235-78C29DDA12B8}">
      <dgm:prSet/>
      <dgm:spPr/>
      <dgm:t>
        <a:bodyPr/>
        <a:lstStyle/>
        <a:p>
          <a:pPr algn="l"/>
          <a:endParaRPr lang="en-US"/>
        </a:p>
      </dgm:t>
    </dgm:pt>
    <dgm:pt modelId="{F0F7A994-77AF-4DB8-9F0C-50CD9D62E1FE}">
      <dgm:prSet phldrT="[Text]" custT="1"/>
      <dgm:spPr/>
      <dgm:t>
        <a:bodyPr/>
        <a:lstStyle/>
        <a:p>
          <a:pPr algn="l"/>
          <a:r>
            <a:rPr lang="en-US" sz="1100" b="1" dirty="0" smtClean="0"/>
            <a:t> SmartCare Communications Division enters   Patient information into Smart CAD </a:t>
          </a:r>
          <a:endParaRPr lang="en-US" sz="1100" b="1" dirty="0"/>
        </a:p>
      </dgm:t>
    </dgm:pt>
    <dgm:pt modelId="{19CE744A-6E48-4364-92D5-32B6845ED7BD}" type="parTrans" cxnId="{64B85BF4-DA8B-454C-9B5F-30146DD672E5}">
      <dgm:prSet/>
      <dgm:spPr/>
      <dgm:t>
        <a:bodyPr/>
        <a:lstStyle/>
        <a:p>
          <a:pPr algn="l"/>
          <a:endParaRPr lang="en-US"/>
        </a:p>
      </dgm:t>
    </dgm:pt>
    <dgm:pt modelId="{01B833BE-883D-4E89-9896-8302A4BDBBF5}" type="sibTrans" cxnId="{64B85BF4-DA8B-454C-9B5F-30146DD672E5}">
      <dgm:prSet/>
      <dgm:spPr/>
      <dgm:t>
        <a:bodyPr/>
        <a:lstStyle/>
        <a:p>
          <a:pPr algn="l"/>
          <a:endParaRPr lang="en-US"/>
        </a:p>
      </dgm:t>
    </dgm:pt>
    <dgm:pt modelId="{C8FDEFF9-FD4A-45F8-BE1A-75316C90C915}">
      <dgm:prSet phldrT="[Text]" custT="1"/>
      <dgm:spPr/>
      <dgm:t>
        <a:bodyPr/>
        <a:lstStyle/>
        <a:p>
          <a:pPr algn="l"/>
          <a:r>
            <a:rPr lang="en-US" sz="1050" b="1" dirty="0" smtClean="0"/>
            <a:t> SmartCare Communications notifies both SmartCare Paramedic  and Patient of scheduled Home Visit</a:t>
          </a:r>
          <a:endParaRPr lang="en-US" sz="1050" b="1" dirty="0"/>
        </a:p>
      </dgm:t>
    </dgm:pt>
    <dgm:pt modelId="{A1BE7ADA-9E36-4435-9C4B-76E9DF9AA29F}" type="sibTrans" cxnId="{C8D503F6-BC6D-48F6-B09F-DCDCF1F233AD}">
      <dgm:prSet/>
      <dgm:spPr/>
      <dgm:t>
        <a:bodyPr/>
        <a:lstStyle/>
        <a:p>
          <a:pPr algn="l"/>
          <a:endParaRPr lang="en-US"/>
        </a:p>
      </dgm:t>
    </dgm:pt>
    <dgm:pt modelId="{7EDBFCF8-41E5-4A22-B85B-38BFE30B4BC1}" type="parTrans" cxnId="{C8D503F6-BC6D-48F6-B09F-DCDCF1F233AD}">
      <dgm:prSet/>
      <dgm:spPr/>
      <dgm:t>
        <a:bodyPr/>
        <a:lstStyle/>
        <a:p>
          <a:pPr algn="l"/>
          <a:endParaRPr lang="en-US"/>
        </a:p>
      </dgm:t>
    </dgm:pt>
    <dgm:pt modelId="{7F4201BC-F68B-46E9-B147-117816E97E7B}">
      <dgm:prSet phldrT="[Text]" custT="1"/>
      <dgm:spPr/>
      <dgm:t>
        <a:bodyPr/>
        <a:lstStyle/>
        <a:p>
          <a:pPr algn="l"/>
          <a:endParaRPr lang="en-US" sz="1050" dirty="0"/>
        </a:p>
      </dgm:t>
    </dgm:pt>
    <dgm:pt modelId="{A4219445-F8DD-450E-9C73-2C875C20AB53}" type="parTrans" cxnId="{F21156C8-D06A-4D38-8746-D8060705C4BC}">
      <dgm:prSet/>
      <dgm:spPr/>
      <dgm:t>
        <a:bodyPr/>
        <a:lstStyle/>
        <a:p>
          <a:endParaRPr lang="en-US"/>
        </a:p>
      </dgm:t>
    </dgm:pt>
    <dgm:pt modelId="{8D92EEE8-6FB0-4602-B1F0-D15C7FE92DE1}" type="sibTrans" cxnId="{F21156C8-D06A-4D38-8746-D8060705C4BC}">
      <dgm:prSet/>
      <dgm:spPr/>
      <dgm:t>
        <a:bodyPr/>
        <a:lstStyle/>
        <a:p>
          <a:endParaRPr lang="en-US"/>
        </a:p>
      </dgm:t>
    </dgm:pt>
    <dgm:pt modelId="{2E4CE0D7-8939-4F72-AFD0-529CFACE8780}">
      <dgm:prSet phldrT="[Text]" custT="1"/>
      <dgm:spPr/>
      <dgm:t>
        <a:bodyPr/>
        <a:lstStyle/>
        <a:p>
          <a:pPr algn="l"/>
          <a:r>
            <a:rPr lang="en-US" sz="1050" b="1" dirty="0" smtClean="0"/>
            <a:t> SmartCare Paramedic enabled direct access to PCP via Phone or Telehealth Solution</a:t>
          </a:r>
          <a:endParaRPr lang="en-US" sz="1050" b="1" dirty="0"/>
        </a:p>
      </dgm:t>
    </dgm:pt>
    <dgm:pt modelId="{B5A68D0C-D9F8-468B-995A-C3DAACF11321}" type="parTrans" cxnId="{D6739442-A518-45CA-9C2D-CF2E49FCA0AA}">
      <dgm:prSet/>
      <dgm:spPr/>
      <dgm:t>
        <a:bodyPr/>
        <a:lstStyle/>
        <a:p>
          <a:endParaRPr lang="en-US"/>
        </a:p>
      </dgm:t>
    </dgm:pt>
    <dgm:pt modelId="{7A4A621E-8CB6-4CFC-A013-AA3B1CE9FAC8}" type="sibTrans" cxnId="{D6739442-A518-45CA-9C2D-CF2E49FCA0AA}">
      <dgm:prSet/>
      <dgm:spPr/>
      <dgm:t>
        <a:bodyPr/>
        <a:lstStyle/>
        <a:p>
          <a:endParaRPr lang="en-US"/>
        </a:p>
      </dgm:t>
    </dgm:pt>
    <dgm:pt modelId="{834E0DC9-A253-4658-B34E-711607E18E55}">
      <dgm:prSet phldrT="[Text]" custT="1"/>
      <dgm:spPr/>
      <dgm:t>
        <a:bodyPr/>
        <a:lstStyle/>
        <a:p>
          <a:pPr algn="l"/>
          <a:r>
            <a:rPr lang="en-US" sz="1050" b="1" dirty="0" smtClean="0"/>
            <a:t> SmartCare Paramedic and PCP identify most appropriate follow-up care including :</a:t>
          </a:r>
          <a:endParaRPr lang="en-US" sz="1050" b="1" dirty="0"/>
        </a:p>
      </dgm:t>
    </dgm:pt>
    <dgm:pt modelId="{7781B247-E621-4644-BA4C-A94A6680CE33}" type="parTrans" cxnId="{A95C0669-96BB-443C-8E0B-793BBB4283F4}">
      <dgm:prSet/>
      <dgm:spPr/>
      <dgm:t>
        <a:bodyPr/>
        <a:lstStyle/>
        <a:p>
          <a:endParaRPr lang="en-US"/>
        </a:p>
      </dgm:t>
    </dgm:pt>
    <dgm:pt modelId="{6C4A575E-6D77-4B90-ADE1-A276AEDD106C}" type="sibTrans" cxnId="{A95C0669-96BB-443C-8E0B-793BBB4283F4}">
      <dgm:prSet/>
      <dgm:spPr/>
      <dgm:t>
        <a:bodyPr/>
        <a:lstStyle/>
        <a:p>
          <a:endParaRPr lang="en-US"/>
        </a:p>
      </dgm:t>
    </dgm:pt>
    <dgm:pt modelId="{DED4809D-5126-42E6-8A23-32BE74EFF521}">
      <dgm:prSet custT="1"/>
      <dgm:spPr/>
      <dgm:t>
        <a:bodyPr/>
        <a:lstStyle/>
        <a:p>
          <a:r>
            <a:rPr lang="en-US" sz="1050" b="1" dirty="0" smtClean="0"/>
            <a:t>	-Schedule of PCP Appointment</a:t>
          </a:r>
          <a:endParaRPr lang="en-US" sz="1050" b="1" dirty="0"/>
        </a:p>
      </dgm:t>
    </dgm:pt>
    <dgm:pt modelId="{98DAEE7C-5E5C-4CB3-B7D6-42C089BC483D}" type="parTrans" cxnId="{0745CC42-7D6C-47F2-B519-90120D7DBB3B}">
      <dgm:prSet/>
      <dgm:spPr/>
      <dgm:t>
        <a:bodyPr/>
        <a:lstStyle/>
        <a:p>
          <a:endParaRPr lang="en-US"/>
        </a:p>
      </dgm:t>
    </dgm:pt>
    <dgm:pt modelId="{D26BC5C9-8527-4D39-9C7C-654DF35C6374}" type="sibTrans" cxnId="{0745CC42-7D6C-47F2-B519-90120D7DBB3B}">
      <dgm:prSet/>
      <dgm:spPr/>
      <dgm:t>
        <a:bodyPr/>
        <a:lstStyle/>
        <a:p>
          <a:endParaRPr lang="en-US"/>
        </a:p>
      </dgm:t>
    </dgm:pt>
    <dgm:pt modelId="{9115DD6C-DB2A-49B2-A7E3-1C26651BB090}">
      <dgm:prSet custT="1"/>
      <dgm:spPr/>
      <dgm:t>
        <a:bodyPr/>
        <a:lstStyle/>
        <a:p>
          <a:r>
            <a:rPr lang="en-US" sz="1050" b="1" dirty="0" smtClean="0"/>
            <a:t> 	-Transport to Appropriate medical Facility</a:t>
          </a:r>
          <a:endParaRPr lang="en-US" sz="1050" b="1" dirty="0"/>
        </a:p>
      </dgm:t>
    </dgm:pt>
    <dgm:pt modelId="{57E8A041-C454-47D6-9CA6-26FB99DB8D5F}" type="parTrans" cxnId="{6A957513-C590-4BB1-9A91-76039F1F383B}">
      <dgm:prSet/>
      <dgm:spPr/>
      <dgm:t>
        <a:bodyPr/>
        <a:lstStyle/>
        <a:p>
          <a:endParaRPr lang="en-US"/>
        </a:p>
      </dgm:t>
    </dgm:pt>
    <dgm:pt modelId="{0132D523-B6B2-476E-A203-FC2EB33B1962}" type="sibTrans" cxnId="{6A957513-C590-4BB1-9A91-76039F1F383B}">
      <dgm:prSet/>
      <dgm:spPr/>
      <dgm:t>
        <a:bodyPr/>
        <a:lstStyle/>
        <a:p>
          <a:endParaRPr lang="en-US"/>
        </a:p>
      </dgm:t>
    </dgm:pt>
    <dgm:pt modelId="{131BBE89-EABB-4D30-B4B6-8E2C37BB49E2}">
      <dgm:prSet custT="1"/>
      <dgm:spPr/>
      <dgm:t>
        <a:bodyPr/>
        <a:lstStyle/>
        <a:p>
          <a:r>
            <a:rPr lang="en-US" sz="1050" b="1" dirty="0" smtClean="0"/>
            <a:t>	-Interventions at Scene</a:t>
          </a:r>
          <a:endParaRPr lang="en-US" sz="1050" b="1" dirty="0"/>
        </a:p>
      </dgm:t>
    </dgm:pt>
    <dgm:pt modelId="{4A6B2FDD-6D61-4E51-B545-A6A05FF0B0D1}" type="sibTrans" cxnId="{557C187F-7290-44E4-B374-5669F8286CAE}">
      <dgm:prSet/>
      <dgm:spPr/>
      <dgm:t>
        <a:bodyPr/>
        <a:lstStyle/>
        <a:p>
          <a:endParaRPr lang="en-US"/>
        </a:p>
      </dgm:t>
    </dgm:pt>
    <dgm:pt modelId="{B261E9AE-870D-4A25-92F0-646193EE6170}" type="parTrans" cxnId="{557C187F-7290-44E4-B374-5669F8286CAE}">
      <dgm:prSet/>
      <dgm:spPr/>
      <dgm:t>
        <a:bodyPr/>
        <a:lstStyle/>
        <a:p>
          <a:endParaRPr lang="en-US"/>
        </a:p>
      </dgm:t>
    </dgm:pt>
    <dgm:pt modelId="{88702FF3-A0A9-4691-B1E9-B056D7DFB3BA}">
      <dgm:prSet custT="1"/>
      <dgm:spPr/>
      <dgm:t>
        <a:bodyPr/>
        <a:lstStyle/>
        <a:p>
          <a:endParaRPr lang="en-US" sz="1050" dirty="0">
            <a:solidFill>
              <a:srgbClr val="92D050"/>
            </a:solidFill>
          </a:endParaRPr>
        </a:p>
      </dgm:t>
    </dgm:pt>
    <dgm:pt modelId="{4BE8949B-6535-4777-9AF8-9CB82FD687AC}" type="parTrans" cxnId="{6E3BBA91-4138-4015-873A-42A8372EA6F2}">
      <dgm:prSet/>
      <dgm:spPr/>
      <dgm:t>
        <a:bodyPr/>
        <a:lstStyle/>
        <a:p>
          <a:endParaRPr lang="en-US"/>
        </a:p>
      </dgm:t>
    </dgm:pt>
    <dgm:pt modelId="{9B09FB26-4F68-4235-A53D-6FF344167CB2}" type="sibTrans" cxnId="{6E3BBA91-4138-4015-873A-42A8372EA6F2}">
      <dgm:prSet/>
      <dgm:spPr/>
      <dgm:t>
        <a:bodyPr/>
        <a:lstStyle/>
        <a:p>
          <a:endParaRPr lang="en-US"/>
        </a:p>
      </dgm:t>
    </dgm:pt>
    <dgm:pt modelId="{1553209A-BE2E-44B7-BFCC-D7254EB3F3CB}">
      <dgm:prSet phldrT="[Text]" custT="1"/>
      <dgm:spPr/>
      <dgm:t>
        <a:bodyPr/>
        <a:lstStyle/>
        <a:p>
          <a:pPr algn="l"/>
          <a:endParaRPr lang="en-US" sz="1050" b="1" dirty="0">
            <a:solidFill>
              <a:srgbClr val="92D050"/>
            </a:solidFill>
          </a:endParaRPr>
        </a:p>
      </dgm:t>
    </dgm:pt>
    <dgm:pt modelId="{5D658118-A11E-46EA-889A-99E2C410342E}" type="parTrans" cxnId="{407DD862-4B95-4C1A-8CF1-713FD93E9CD0}">
      <dgm:prSet/>
      <dgm:spPr/>
      <dgm:t>
        <a:bodyPr/>
        <a:lstStyle/>
        <a:p>
          <a:endParaRPr lang="en-US"/>
        </a:p>
      </dgm:t>
    </dgm:pt>
    <dgm:pt modelId="{E17F5AA8-9B6D-46B3-8D8F-DCA2B400E137}" type="sibTrans" cxnId="{407DD862-4B95-4C1A-8CF1-713FD93E9CD0}">
      <dgm:prSet/>
      <dgm:spPr/>
      <dgm:t>
        <a:bodyPr/>
        <a:lstStyle/>
        <a:p>
          <a:endParaRPr lang="en-US"/>
        </a:p>
      </dgm:t>
    </dgm:pt>
    <dgm:pt modelId="{9C43AEE2-689A-4AF6-9428-2C3F7FE0BF81}">
      <dgm:prSet phldrT="[Text]" custT="1"/>
      <dgm:spPr/>
      <dgm:t>
        <a:bodyPr/>
        <a:lstStyle/>
        <a:p>
          <a:pPr algn="l"/>
          <a:endParaRPr lang="en-US" sz="1050" b="1" dirty="0">
            <a:solidFill>
              <a:srgbClr val="92D050"/>
            </a:solidFill>
          </a:endParaRPr>
        </a:p>
      </dgm:t>
    </dgm:pt>
    <dgm:pt modelId="{B78B3D85-1E78-4DC8-8A27-04DEBB7A8AED}" type="parTrans" cxnId="{575FA813-6435-488D-BD4C-E9AABFF5E527}">
      <dgm:prSet/>
      <dgm:spPr/>
      <dgm:t>
        <a:bodyPr/>
        <a:lstStyle/>
        <a:p>
          <a:endParaRPr lang="en-US"/>
        </a:p>
      </dgm:t>
    </dgm:pt>
    <dgm:pt modelId="{F43C3726-0A57-44CA-9DB2-32C5AD699918}" type="sibTrans" cxnId="{575FA813-6435-488D-BD4C-E9AABFF5E527}">
      <dgm:prSet/>
      <dgm:spPr/>
      <dgm:t>
        <a:bodyPr/>
        <a:lstStyle/>
        <a:p>
          <a:endParaRPr lang="en-US"/>
        </a:p>
      </dgm:t>
    </dgm:pt>
    <dgm:pt modelId="{4B6C78BA-F969-4088-81A4-EC8435BB0203}">
      <dgm:prSet phldrT="[Text]" custT="1"/>
      <dgm:spPr/>
      <dgm:t>
        <a:bodyPr/>
        <a:lstStyle/>
        <a:p>
          <a:pPr algn="l"/>
          <a:endParaRPr lang="en-US" sz="1050" b="1" dirty="0">
            <a:solidFill>
              <a:srgbClr val="92D050"/>
            </a:solidFill>
          </a:endParaRPr>
        </a:p>
      </dgm:t>
    </dgm:pt>
    <dgm:pt modelId="{FF9A4774-737F-4C06-A0CC-6DE2AF8B8A66}" type="parTrans" cxnId="{AF0B39B6-24CB-4518-AB9B-A316DD220886}">
      <dgm:prSet/>
      <dgm:spPr/>
      <dgm:t>
        <a:bodyPr/>
        <a:lstStyle/>
        <a:p>
          <a:endParaRPr lang="en-US"/>
        </a:p>
      </dgm:t>
    </dgm:pt>
    <dgm:pt modelId="{A08EC7DB-39CB-407D-9645-0245D09E83E0}" type="sibTrans" cxnId="{AF0B39B6-24CB-4518-AB9B-A316DD220886}">
      <dgm:prSet/>
      <dgm:spPr/>
      <dgm:t>
        <a:bodyPr/>
        <a:lstStyle/>
        <a:p>
          <a:endParaRPr lang="en-US"/>
        </a:p>
      </dgm:t>
    </dgm:pt>
    <dgm:pt modelId="{1BCCE2C4-6043-4BA7-925E-87C3BF9363D5}">
      <dgm:prSet custT="1"/>
      <dgm:spPr/>
      <dgm:t>
        <a:bodyPr/>
        <a:lstStyle/>
        <a:p>
          <a:endParaRPr lang="en-US" sz="1050" dirty="0">
            <a:solidFill>
              <a:srgbClr val="92D050"/>
            </a:solidFill>
          </a:endParaRPr>
        </a:p>
      </dgm:t>
    </dgm:pt>
    <dgm:pt modelId="{376902E2-EE8C-4D48-931A-FEE7D8CD82DC}" type="parTrans" cxnId="{92FA6B92-F6B4-4E24-AE46-7E0BAA081F7D}">
      <dgm:prSet/>
      <dgm:spPr/>
      <dgm:t>
        <a:bodyPr/>
        <a:lstStyle/>
        <a:p>
          <a:endParaRPr lang="en-US"/>
        </a:p>
      </dgm:t>
    </dgm:pt>
    <dgm:pt modelId="{C0E7DBCD-82EB-421F-9416-877DCD2D9FEA}" type="sibTrans" cxnId="{92FA6B92-F6B4-4E24-AE46-7E0BAA081F7D}">
      <dgm:prSet/>
      <dgm:spPr/>
      <dgm:t>
        <a:bodyPr/>
        <a:lstStyle/>
        <a:p>
          <a:endParaRPr lang="en-US"/>
        </a:p>
      </dgm:t>
    </dgm:pt>
    <dgm:pt modelId="{F19B29D7-C3D3-49D1-97D9-4BCF96D96233}">
      <dgm:prSet custT="1"/>
      <dgm:spPr/>
      <dgm:t>
        <a:bodyPr/>
        <a:lstStyle/>
        <a:p>
          <a:endParaRPr lang="en-US" sz="1050" b="1" dirty="0">
            <a:solidFill>
              <a:srgbClr val="92D050"/>
            </a:solidFill>
          </a:endParaRPr>
        </a:p>
      </dgm:t>
    </dgm:pt>
    <dgm:pt modelId="{98A222E2-D8E8-4235-A270-12284929878A}" type="parTrans" cxnId="{16C987C3-750B-4BCE-BCFD-5405F48B7AB0}">
      <dgm:prSet/>
      <dgm:spPr/>
      <dgm:t>
        <a:bodyPr/>
        <a:lstStyle/>
        <a:p>
          <a:endParaRPr lang="en-US"/>
        </a:p>
      </dgm:t>
    </dgm:pt>
    <dgm:pt modelId="{9FD86456-7439-49AD-B64D-4754C190CF1D}" type="sibTrans" cxnId="{16C987C3-750B-4BCE-BCFD-5405F48B7AB0}">
      <dgm:prSet/>
      <dgm:spPr/>
      <dgm:t>
        <a:bodyPr/>
        <a:lstStyle/>
        <a:p>
          <a:endParaRPr lang="en-US"/>
        </a:p>
      </dgm:t>
    </dgm:pt>
    <dgm:pt modelId="{C6C9D3DD-441E-451A-ABF6-8598556B01A8}">
      <dgm:prSet phldrT="[Text]" custT="1"/>
      <dgm:spPr/>
      <dgm:t>
        <a:bodyPr/>
        <a:lstStyle/>
        <a:p>
          <a:pPr algn="l"/>
          <a:endParaRPr lang="en-US" sz="1050" b="1" dirty="0">
            <a:solidFill>
              <a:srgbClr val="92D050"/>
            </a:solidFill>
          </a:endParaRPr>
        </a:p>
      </dgm:t>
    </dgm:pt>
    <dgm:pt modelId="{B044F668-E50F-4BC6-AD94-E554FC6DE610}" type="parTrans" cxnId="{7E4E35FE-EB4B-4F08-A5D2-919B25D77C31}">
      <dgm:prSet/>
      <dgm:spPr/>
      <dgm:t>
        <a:bodyPr/>
        <a:lstStyle/>
        <a:p>
          <a:endParaRPr lang="en-US"/>
        </a:p>
      </dgm:t>
    </dgm:pt>
    <dgm:pt modelId="{16E0E454-A499-4740-A975-717F17B1098D}" type="sibTrans" cxnId="{7E4E35FE-EB4B-4F08-A5D2-919B25D77C31}">
      <dgm:prSet/>
      <dgm:spPr/>
      <dgm:t>
        <a:bodyPr/>
        <a:lstStyle/>
        <a:p>
          <a:endParaRPr lang="en-US"/>
        </a:p>
      </dgm:t>
    </dgm:pt>
    <dgm:pt modelId="{5BB09D69-2B11-4C71-ADB8-0EA826D3A004}">
      <dgm:prSet phldrT="[Text]" custT="1"/>
      <dgm:spPr/>
      <dgm:t>
        <a:bodyPr/>
        <a:lstStyle/>
        <a:p>
          <a:pPr algn="l"/>
          <a:endParaRPr lang="en-US" sz="1100" b="1" dirty="0">
            <a:solidFill>
              <a:srgbClr val="92D050"/>
            </a:solidFill>
          </a:endParaRPr>
        </a:p>
      </dgm:t>
    </dgm:pt>
    <dgm:pt modelId="{37B80A6F-4765-4C60-AB34-14F795B3C6AE}" type="parTrans" cxnId="{D7D63ED0-AFFF-434C-AE56-596BDD7B2140}">
      <dgm:prSet/>
      <dgm:spPr/>
      <dgm:t>
        <a:bodyPr/>
        <a:lstStyle/>
        <a:p>
          <a:endParaRPr lang="en-US"/>
        </a:p>
      </dgm:t>
    </dgm:pt>
    <dgm:pt modelId="{469AF4D4-FBF1-4F35-856B-F81DA70C15DA}" type="sibTrans" cxnId="{D7D63ED0-AFFF-434C-AE56-596BDD7B2140}">
      <dgm:prSet/>
      <dgm:spPr/>
      <dgm:t>
        <a:bodyPr/>
        <a:lstStyle/>
        <a:p>
          <a:endParaRPr lang="en-US"/>
        </a:p>
      </dgm:t>
    </dgm:pt>
    <dgm:pt modelId="{140D65C5-B018-49E2-9D6A-8C2F60C83ECC}">
      <dgm:prSet phldrT="[Text]" custT="1"/>
      <dgm:spPr/>
      <dgm:t>
        <a:bodyPr/>
        <a:lstStyle/>
        <a:p>
          <a:pPr algn="l"/>
          <a:endParaRPr lang="en-US" sz="1100" b="1" dirty="0">
            <a:solidFill>
              <a:srgbClr val="92D050"/>
            </a:solidFill>
          </a:endParaRPr>
        </a:p>
      </dgm:t>
    </dgm:pt>
    <dgm:pt modelId="{08209543-C29F-4BD8-8496-ED22F8DA5A64}" type="parTrans" cxnId="{EA39D330-8D7A-475F-8F6B-A9A98FC2D78A}">
      <dgm:prSet/>
      <dgm:spPr/>
      <dgm:t>
        <a:bodyPr/>
        <a:lstStyle/>
        <a:p>
          <a:endParaRPr lang="en-US"/>
        </a:p>
      </dgm:t>
    </dgm:pt>
    <dgm:pt modelId="{BCAD9A1F-0D37-41BB-A783-184B854E874C}" type="sibTrans" cxnId="{EA39D330-8D7A-475F-8F6B-A9A98FC2D78A}">
      <dgm:prSet/>
      <dgm:spPr/>
      <dgm:t>
        <a:bodyPr/>
        <a:lstStyle/>
        <a:p>
          <a:endParaRPr lang="en-US"/>
        </a:p>
      </dgm:t>
    </dgm:pt>
    <dgm:pt modelId="{9B909E9A-46B6-40B6-ACE6-62E9FBAC3450}">
      <dgm:prSet custT="1"/>
      <dgm:spPr/>
      <dgm:t>
        <a:bodyPr/>
        <a:lstStyle/>
        <a:p>
          <a:r>
            <a:rPr lang="en-US" sz="1050" b="1" dirty="0" smtClean="0"/>
            <a:t> SmartCare Paramedic Documents Patient Interaction and shares updated history with PCP through secure Smart CAD connection</a:t>
          </a:r>
          <a:endParaRPr lang="en-US" sz="1050" b="1" dirty="0"/>
        </a:p>
      </dgm:t>
    </dgm:pt>
    <dgm:pt modelId="{59E796C2-ECA6-48B7-B124-E5D21A07D055}" type="parTrans" cxnId="{00AB7304-8688-4F7B-AB92-9E7B3A9B74CE}">
      <dgm:prSet/>
      <dgm:spPr/>
      <dgm:t>
        <a:bodyPr/>
        <a:lstStyle/>
        <a:p>
          <a:endParaRPr lang="en-US"/>
        </a:p>
      </dgm:t>
    </dgm:pt>
    <dgm:pt modelId="{5D1827B7-BB2C-454B-8027-5216043EE43D}" type="sibTrans" cxnId="{00AB7304-8688-4F7B-AB92-9E7B3A9B74CE}">
      <dgm:prSet/>
      <dgm:spPr/>
      <dgm:t>
        <a:bodyPr/>
        <a:lstStyle/>
        <a:p>
          <a:endParaRPr lang="en-US"/>
        </a:p>
      </dgm:t>
    </dgm:pt>
    <dgm:pt modelId="{8F3F89E8-1D5A-482D-B668-FCBAA57A9964}">
      <dgm:prSet custT="1"/>
      <dgm:spPr/>
      <dgm:t>
        <a:bodyPr/>
        <a:lstStyle/>
        <a:p>
          <a:endParaRPr lang="en-US" sz="1050" b="1" dirty="0">
            <a:solidFill>
              <a:srgbClr val="92D050"/>
            </a:solidFill>
          </a:endParaRPr>
        </a:p>
      </dgm:t>
    </dgm:pt>
    <dgm:pt modelId="{00984FF7-80AC-4598-9639-E472B9E80209}" type="parTrans" cxnId="{7B573154-2FBB-4F15-896C-51930ADA7752}">
      <dgm:prSet/>
      <dgm:spPr/>
      <dgm:t>
        <a:bodyPr/>
        <a:lstStyle/>
        <a:p>
          <a:endParaRPr lang="en-US"/>
        </a:p>
      </dgm:t>
    </dgm:pt>
    <dgm:pt modelId="{4CE51F1C-8148-4267-B4FE-0552072379FE}" type="sibTrans" cxnId="{7B573154-2FBB-4F15-896C-51930ADA7752}">
      <dgm:prSet/>
      <dgm:spPr/>
      <dgm:t>
        <a:bodyPr/>
        <a:lstStyle/>
        <a:p>
          <a:endParaRPr lang="en-US"/>
        </a:p>
      </dgm:t>
    </dgm:pt>
    <dgm:pt modelId="{43DFDF29-1FC8-4EF1-A836-42E64F68963B}" type="pres">
      <dgm:prSet presAssocID="{11D1F0E3-6BB5-4AB6-9399-B1B567B0B1BB}" presName="Name0" presStyleCnt="0">
        <dgm:presLayoutVars>
          <dgm:dir/>
          <dgm:resizeHandles/>
        </dgm:presLayoutVars>
      </dgm:prSet>
      <dgm:spPr/>
      <dgm:t>
        <a:bodyPr/>
        <a:lstStyle/>
        <a:p>
          <a:endParaRPr lang="en-US"/>
        </a:p>
      </dgm:t>
    </dgm:pt>
    <dgm:pt modelId="{541D1B3E-550A-4805-823B-197B7EBA3046}" type="pres">
      <dgm:prSet presAssocID="{B159C481-5EFC-49C6-9506-66F3DF478288}" presName="compNode" presStyleCnt="0"/>
      <dgm:spPr/>
      <dgm:t>
        <a:bodyPr/>
        <a:lstStyle/>
        <a:p>
          <a:endParaRPr lang="en-US"/>
        </a:p>
      </dgm:t>
    </dgm:pt>
    <dgm:pt modelId="{FBA446A4-E300-40E1-BEB0-83B1B4E153F5}" type="pres">
      <dgm:prSet presAssocID="{B159C481-5EFC-49C6-9506-66F3DF478288}" presName="dummyConnPt" presStyleCnt="0"/>
      <dgm:spPr/>
      <dgm:t>
        <a:bodyPr/>
        <a:lstStyle/>
        <a:p>
          <a:endParaRPr lang="en-US"/>
        </a:p>
      </dgm:t>
    </dgm:pt>
    <dgm:pt modelId="{FFD0042A-5406-4141-92CA-FA10BE941705}" type="pres">
      <dgm:prSet presAssocID="{B159C481-5EFC-49C6-9506-66F3DF478288}" presName="node" presStyleLbl="node1" presStyleIdx="0" presStyleCnt="3" custScaleX="130120" custScaleY="150269">
        <dgm:presLayoutVars>
          <dgm:bulletEnabled val="1"/>
        </dgm:presLayoutVars>
      </dgm:prSet>
      <dgm:spPr/>
      <dgm:t>
        <a:bodyPr/>
        <a:lstStyle/>
        <a:p>
          <a:endParaRPr lang="en-US"/>
        </a:p>
      </dgm:t>
    </dgm:pt>
    <dgm:pt modelId="{38AAE1FF-5F60-47BE-9720-7EEC810E7466}" type="pres">
      <dgm:prSet presAssocID="{0E31BF17-291F-40FC-B99E-393499754681}" presName="sibTrans" presStyleLbl="bgSibTrans2D1" presStyleIdx="0" presStyleCnt="2" custLinFactNeighborX="23554" custLinFactNeighborY="-11892"/>
      <dgm:spPr/>
      <dgm:t>
        <a:bodyPr/>
        <a:lstStyle/>
        <a:p>
          <a:endParaRPr lang="en-US"/>
        </a:p>
      </dgm:t>
    </dgm:pt>
    <dgm:pt modelId="{4A1485C9-26F4-4E99-B493-5A77217BA2EE}" type="pres">
      <dgm:prSet presAssocID="{6CF598BA-D84D-465A-8E74-1016989A1295}" presName="compNode" presStyleCnt="0"/>
      <dgm:spPr/>
      <dgm:t>
        <a:bodyPr/>
        <a:lstStyle/>
        <a:p>
          <a:endParaRPr lang="en-US"/>
        </a:p>
      </dgm:t>
    </dgm:pt>
    <dgm:pt modelId="{ADEA6896-3B96-4C76-98ED-3CA4D1397D98}" type="pres">
      <dgm:prSet presAssocID="{6CF598BA-D84D-465A-8E74-1016989A1295}" presName="dummyConnPt" presStyleCnt="0"/>
      <dgm:spPr/>
      <dgm:t>
        <a:bodyPr/>
        <a:lstStyle/>
        <a:p>
          <a:endParaRPr lang="en-US"/>
        </a:p>
      </dgm:t>
    </dgm:pt>
    <dgm:pt modelId="{9F0A01BE-2D60-469A-A9E8-0BEF0FABEB02}" type="pres">
      <dgm:prSet presAssocID="{6CF598BA-D84D-465A-8E74-1016989A1295}" presName="node" presStyleLbl="node1" presStyleIdx="1" presStyleCnt="3" custScaleX="130239" custScaleY="143179">
        <dgm:presLayoutVars>
          <dgm:bulletEnabled val="1"/>
        </dgm:presLayoutVars>
      </dgm:prSet>
      <dgm:spPr/>
      <dgm:t>
        <a:bodyPr/>
        <a:lstStyle/>
        <a:p>
          <a:endParaRPr lang="en-US"/>
        </a:p>
      </dgm:t>
    </dgm:pt>
    <dgm:pt modelId="{EDA0DA65-6A74-48BC-8C24-32EC2F68B16D}" type="pres">
      <dgm:prSet presAssocID="{02038149-F08E-4461-B335-DED6913EF82C}" presName="sibTrans" presStyleLbl="bgSibTrans2D1" presStyleIdx="1" presStyleCnt="2" custAng="1098318" custLinFactY="96816" custLinFactNeighborX="4010" custLinFactNeighborY="100000"/>
      <dgm:spPr/>
      <dgm:t>
        <a:bodyPr/>
        <a:lstStyle/>
        <a:p>
          <a:endParaRPr lang="en-US"/>
        </a:p>
      </dgm:t>
    </dgm:pt>
    <dgm:pt modelId="{7AB3EBD2-CE54-43E5-8438-6961098B9F23}" type="pres">
      <dgm:prSet presAssocID="{69076FC4-86FA-4510-A565-798304074BCE}" presName="compNode" presStyleCnt="0"/>
      <dgm:spPr/>
      <dgm:t>
        <a:bodyPr/>
        <a:lstStyle/>
        <a:p>
          <a:endParaRPr lang="en-US"/>
        </a:p>
      </dgm:t>
    </dgm:pt>
    <dgm:pt modelId="{BDA79411-7C6F-4A5A-8EE4-7D57B5AE8542}" type="pres">
      <dgm:prSet presAssocID="{69076FC4-86FA-4510-A565-798304074BCE}" presName="dummyConnPt" presStyleCnt="0"/>
      <dgm:spPr/>
      <dgm:t>
        <a:bodyPr/>
        <a:lstStyle/>
        <a:p>
          <a:endParaRPr lang="en-US"/>
        </a:p>
      </dgm:t>
    </dgm:pt>
    <dgm:pt modelId="{3D84C790-5FED-4FF6-ABA2-54ECD3DA5FE7}" type="pres">
      <dgm:prSet presAssocID="{69076FC4-86FA-4510-A565-798304074BCE}" presName="node" presStyleLbl="node1" presStyleIdx="2" presStyleCnt="3" custScaleX="137764" custScaleY="264474" custLinFactNeighborX="-1403" custLinFactNeighborY="-32384">
        <dgm:presLayoutVars>
          <dgm:bulletEnabled val="1"/>
        </dgm:presLayoutVars>
      </dgm:prSet>
      <dgm:spPr/>
      <dgm:t>
        <a:bodyPr/>
        <a:lstStyle/>
        <a:p>
          <a:endParaRPr lang="en-US"/>
        </a:p>
      </dgm:t>
    </dgm:pt>
  </dgm:ptLst>
  <dgm:cxnLst>
    <dgm:cxn modelId="{557C187F-7290-44E4-B374-5669F8286CAE}" srcId="{834E0DC9-A253-4658-B34E-711607E18E55}" destId="{131BBE89-EABB-4D30-B4B6-8E2C37BB49E2}" srcOrd="0" destOrd="0" parTransId="{B261E9AE-870D-4A25-92F0-646193EE6170}" sibTransId="{4A6B2FDD-6D61-4E51-B545-A6A05FF0B0D1}"/>
    <dgm:cxn modelId="{6A957513-C590-4BB1-9A91-76039F1F383B}" srcId="{834E0DC9-A253-4658-B34E-711607E18E55}" destId="{9115DD6C-DB2A-49B2-A7E3-1C26651BB090}" srcOrd="2" destOrd="0" parTransId="{57E8A041-C454-47D6-9CA6-26FB99DB8D5F}" sibTransId="{0132D523-B6B2-476E-A203-FC2EB33B1962}"/>
    <dgm:cxn modelId="{64B85BF4-DA8B-454C-9B5F-30146DD672E5}" srcId="{B159C481-5EFC-49C6-9506-66F3DF478288}" destId="{F0F7A994-77AF-4DB8-9F0C-50CD9D62E1FE}" srcOrd="4" destOrd="0" parTransId="{19CE744A-6E48-4364-92D5-32B6845ED7BD}" sibTransId="{01B833BE-883D-4E89-9896-8302A4BDBBF5}"/>
    <dgm:cxn modelId="{7B573154-2FBB-4F15-896C-51930ADA7752}" srcId="{834E0DC9-A253-4658-B34E-711607E18E55}" destId="{8F3F89E8-1D5A-482D-B668-FCBAA57A9964}" srcOrd="3" destOrd="0" parTransId="{00984FF7-80AC-4598-9639-E472B9E80209}" sibTransId="{4CE51F1C-8148-4267-B4FE-0552072379FE}"/>
    <dgm:cxn modelId="{EA39D330-8D7A-475F-8F6B-A9A98FC2D78A}" srcId="{B159C481-5EFC-49C6-9506-66F3DF478288}" destId="{140D65C5-B018-49E2-9D6A-8C2F60C83ECC}" srcOrd="3" destOrd="0" parTransId="{08209543-C29F-4BD8-8496-ED22F8DA5A64}" sibTransId="{BCAD9A1F-0D37-41BB-A783-184B854E874C}"/>
    <dgm:cxn modelId="{32A7AEC3-9B59-4746-9F32-23AA68D2E2BC}" type="presOf" srcId="{6CF598BA-D84D-465A-8E74-1016989A1295}" destId="{9F0A01BE-2D60-469A-A9E8-0BEF0FABEB02}" srcOrd="0" destOrd="0" presId="urn:microsoft.com/office/officeart/2005/8/layout/bProcess4"/>
    <dgm:cxn modelId="{BE4C9371-B4A6-45E5-A5B0-B0D811FC4847}" type="presOf" srcId="{3CCD93D4-65E7-4D29-97EA-1A008DDCE1B6}" destId="{9F0A01BE-2D60-469A-A9E8-0BEF0FABEB02}" srcOrd="0" destOrd="3" presId="urn:microsoft.com/office/officeart/2005/8/layout/bProcess4"/>
    <dgm:cxn modelId="{6E3BBA91-4138-4015-873A-42A8372EA6F2}" srcId="{834E0DC9-A253-4658-B34E-711607E18E55}" destId="{88702FF3-A0A9-4691-B1E9-B056D7DFB3BA}" srcOrd="7" destOrd="0" parTransId="{4BE8949B-6535-4777-9AF8-9CB82FD687AC}" sibTransId="{9B09FB26-4F68-4235-A53D-6FF344167CB2}"/>
    <dgm:cxn modelId="{A95C0669-96BB-443C-8E0B-793BBB4283F4}" srcId="{69076FC4-86FA-4510-A565-798304074BCE}" destId="{834E0DC9-A253-4658-B34E-711607E18E55}" srcOrd="6" destOrd="0" parTransId="{7781B247-E621-4644-BA4C-A94A6680CE33}" sibTransId="{6C4A575E-6D77-4B90-ADE1-A276AEDD106C}"/>
    <dgm:cxn modelId="{FC06EA58-182A-422D-9819-6A15FD0E72EE}" srcId="{11D1F0E3-6BB5-4AB6-9399-B1B567B0B1BB}" destId="{B159C481-5EFC-49C6-9506-66F3DF478288}" srcOrd="0" destOrd="0" parTransId="{1C40B325-5B65-4BAA-AF89-A82C7D2FE428}" sibTransId="{0E31BF17-291F-40FC-B99E-393499754681}"/>
    <dgm:cxn modelId="{575FA813-6435-488D-BD4C-E9AABFF5E527}" srcId="{69076FC4-86FA-4510-A565-798304074BCE}" destId="{9C43AEE2-689A-4AF6-9428-2C3F7FE0BF81}" srcOrd="1" destOrd="0" parTransId="{B78B3D85-1E78-4DC8-8A27-04DEBB7A8AED}" sibTransId="{F43C3726-0A57-44CA-9DB2-32C5AD699918}"/>
    <dgm:cxn modelId="{0745CC42-7D6C-47F2-B519-90120D7DBB3B}" srcId="{834E0DC9-A253-4658-B34E-711607E18E55}" destId="{DED4809D-5126-42E6-8A23-32BE74EFF521}" srcOrd="1" destOrd="0" parTransId="{98DAEE7C-5E5C-4CB3-B7D6-42C089BC483D}" sibTransId="{D26BC5C9-8527-4D39-9C7C-654DF35C6374}"/>
    <dgm:cxn modelId="{49231C91-B4EF-406F-9F2A-AFCBF7C3152F}" srcId="{11D1F0E3-6BB5-4AB6-9399-B1B567B0B1BB}" destId="{6CF598BA-D84D-465A-8E74-1016989A1295}" srcOrd="1" destOrd="0" parTransId="{B0C8FF46-0445-477B-A45F-ACD2EC362C5A}" sibTransId="{02038149-F08E-4461-B335-DED6913EF82C}"/>
    <dgm:cxn modelId="{3AE17AEF-D685-408D-A641-8FD29A98E983}" type="presOf" srcId="{140D65C5-B018-49E2-9D6A-8C2F60C83ECC}" destId="{FFD0042A-5406-4141-92CA-FA10BE941705}" srcOrd="0" destOrd="4" presId="urn:microsoft.com/office/officeart/2005/8/layout/bProcess4"/>
    <dgm:cxn modelId="{D7D63ED0-AFFF-434C-AE56-596BDD7B2140}" srcId="{B159C481-5EFC-49C6-9506-66F3DF478288}" destId="{5BB09D69-2B11-4C71-ADB8-0EA826D3A004}" srcOrd="1" destOrd="0" parTransId="{37B80A6F-4765-4C60-AB34-14F795B3C6AE}" sibTransId="{469AF4D4-FBF1-4F35-856B-F81DA70C15DA}"/>
    <dgm:cxn modelId="{EA487318-75BA-42B9-B4CE-E60E0A0DA350}" srcId="{B159C481-5EFC-49C6-9506-66F3DF478288}" destId="{B4F5A6F8-1121-4C98-838D-6A7B75B6EAA1}" srcOrd="2" destOrd="0" parTransId="{F783419C-44B3-4C41-BCC4-2065731863CA}" sibTransId="{FDE055DC-7DFF-44A1-A9CE-B1C84970FFF0}"/>
    <dgm:cxn modelId="{19BD0153-2B4C-40CB-B235-78C29DDA12B8}" srcId="{69076FC4-86FA-4510-A565-798304074BCE}" destId="{B5A5CD71-5410-43E8-B48D-0BB0756DDE0D}" srcOrd="2" destOrd="0" parTransId="{2DC6E162-CAF3-4B33-BA0F-D92E167CE188}" sibTransId="{8903CF91-07F7-49E0-BAD9-44D4699277A6}"/>
    <dgm:cxn modelId="{EF1C19BE-E035-4322-9B6D-583826ED260F}" type="presOf" srcId="{11D1F0E3-6BB5-4AB6-9399-B1B567B0B1BB}" destId="{43DFDF29-1FC8-4EF1-A836-42E64F68963B}" srcOrd="0" destOrd="0" presId="urn:microsoft.com/office/officeart/2005/8/layout/bProcess4"/>
    <dgm:cxn modelId="{6E778EA7-C84A-4932-9C6D-B5917A01D48E}" srcId="{11D1F0E3-6BB5-4AB6-9399-B1B567B0B1BB}" destId="{69076FC4-86FA-4510-A565-798304074BCE}" srcOrd="2" destOrd="0" parTransId="{FA3A4115-A8F7-492D-8DC8-79936A3CB3F6}" sibTransId="{1D437A73-C842-4618-BC7D-0C7ACCABC635}"/>
    <dgm:cxn modelId="{D6739442-A518-45CA-9C2D-CF2E49FCA0AA}" srcId="{69076FC4-86FA-4510-A565-798304074BCE}" destId="{2E4CE0D7-8939-4F72-AFD0-529CFACE8780}" srcOrd="4" destOrd="0" parTransId="{B5A68D0C-D9F8-468B-995A-C3DAACF11321}" sibTransId="{7A4A621E-8CB6-4CFC-A013-AA3B1CE9FAC8}"/>
    <dgm:cxn modelId="{613D433D-C3F9-4761-852E-8C474E11AFF4}" srcId="{B159C481-5EFC-49C6-9506-66F3DF478288}" destId="{1D308AE6-FB64-4532-A634-A34A82D4003D}" srcOrd="0" destOrd="0" parTransId="{1C9285F5-CF89-4EC2-B97B-D0969F778CA8}" sibTransId="{12AD2DBF-9F9A-4FC9-A35E-AC8239A2408E}"/>
    <dgm:cxn modelId="{06765F83-CD2D-40C1-86B2-66BBC3C1BF72}" type="presOf" srcId="{9115DD6C-DB2A-49B2-A7E3-1C26651BB090}" destId="{3D84C790-5FED-4FF6-ABA2-54ECD3DA5FE7}" srcOrd="0" destOrd="10" presId="urn:microsoft.com/office/officeart/2005/8/layout/bProcess4"/>
    <dgm:cxn modelId="{F21156C8-D06A-4D38-8746-D8060705C4BC}" srcId="{69076FC4-86FA-4510-A565-798304074BCE}" destId="{7F4201BC-F68B-46E9-B147-117816E97E7B}" srcOrd="7" destOrd="0" parTransId="{A4219445-F8DD-450E-9C73-2C875C20AB53}" sibTransId="{8D92EEE8-6FB0-4602-B1F0-D15C7FE92DE1}"/>
    <dgm:cxn modelId="{29078D98-4A4D-4A33-BAB8-1ECE52A21DEF}" type="presOf" srcId="{5BB09D69-2B11-4C71-ADB8-0EA826D3A004}" destId="{FFD0042A-5406-4141-92CA-FA10BE941705}" srcOrd="0" destOrd="2" presId="urn:microsoft.com/office/officeart/2005/8/layout/bProcess4"/>
    <dgm:cxn modelId="{5B45C72A-FB6E-46E0-A081-96D7CF7249A5}" type="presOf" srcId="{C8FDEFF9-FD4A-45F8-BE1A-75316C90C915}" destId="{9F0A01BE-2D60-469A-A9E8-0BEF0FABEB02}" srcOrd="0" destOrd="1" presId="urn:microsoft.com/office/officeart/2005/8/layout/bProcess4"/>
    <dgm:cxn modelId="{B19D8E0B-573D-40F4-B9E2-ECB2CF088F4D}" type="presOf" srcId="{1D308AE6-FB64-4532-A634-A34A82D4003D}" destId="{FFD0042A-5406-4141-92CA-FA10BE941705}" srcOrd="0" destOrd="1" presId="urn:microsoft.com/office/officeart/2005/8/layout/bProcess4"/>
    <dgm:cxn modelId="{B0805D40-97C4-4726-869D-5D470C202031}" srcId="{69076FC4-86FA-4510-A565-798304074BCE}" destId="{459EB707-6E0C-43EB-9166-783F886807F7}" srcOrd="0" destOrd="0" parTransId="{870D6E16-526D-498F-8BD2-D4E48823A718}" sibTransId="{A6FB566F-73A6-4AFD-ADD1-4CB4814F1516}"/>
    <dgm:cxn modelId="{A5CBC76E-A3AA-4204-B363-546FCBE94C18}" type="presOf" srcId="{8F3F89E8-1D5A-482D-B668-FCBAA57A9964}" destId="{3D84C790-5FED-4FF6-ABA2-54ECD3DA5FE7}" srcOrd="0" destOrd="11" presId="urn:microsoft.com/office/officeart/2005/8/layout/bProcess4"/>
    <dgm:cxn modelId="{78E898B9-9567-4FBF-91B1-A67FD0867461}" type="presOf" srcId="{C6C9D3DD-441E-451A-ABF6-8598556B01A8}" destId="{9F0A01BE-2D60-469A-A9E8-0BEF0FABEB02}" srcOrd="0" destOrd="2" presId="urn:microsoft.com/office/officeart/2005/8/layout/bProcess4"/>
    <dgm:cxn modelId="{AF0B39B6-24CB-4518-AB9B-A316DD220886}" srcId="{69076FC4-86FA-4510-A565-798304074BCE}" destId="{4B6C78BA-F969-4088-81A4-EC8435BB0203}" srcOrd="5" destOrd="0" parTransId="{FF9A4774-737F-4C06-A0CC-6DE2AF8B8A66}" sibTransId="{A08EC7DB-39CB-407D-9645-0245D09E83E0}"/>
    <dgm:cxn modelId="{D3FF70FC-283E-47C9-8E74-59D0B5D42B44}" type="presOf" srcId="{1BCCE2C4-6043-4BA7-925E-87C3BF9363D5}" destId="{3D84C790-5FED-4FF6-ABA2-54ECD3DA5FE7}" srcOrd="0" destOrd="14" presId="urn:microsoft.com/office/officeart/2005/8/layout/bProcess4"/>
    <dgm:cxn modelId="{D487578E-E554-4A7A-A6F1-9745CD1E766A}" srcId="{6CF598BA-D84D-465A-8E74-1016989A1295}" destId="{3CCD93D4-65E7-4D29-97EA-1A008DDCE1B6}" srcOrd="2" destOrd="0" parTransId="{5B9A39CA-E2C1-465B-8C23-9C6CB65D9B27}" sibTransId="{3245C1A9-D987-4AE6-817A-AC3759E619D5}"/>
    <dgm:cxn modelId="{47462E36-44F7-49EA-A96D-AD8DE6AE14D4}" type="presOf" srcId="{F0F7A994-77AF-4DB8-9F0C-50CD9D62E1FE}" destId="{FFD0042A-5406-4141-92CA-FA10BE941705}" srcOrd="0" destOrd="5" presId="urn:microsoft.com/office/officeart/2005/8/layout/bProcess4"/>
    <dgm:cxn modelId="{DA246847-FDA5-4021-9DF6-BEA166F29EFA}" type="presOf" srcId="{F19B29D7-C3D3-49D1-97D9-4BCF96D96233}" destId="{3D84C790-5FED-4FF6-ABA2-54ECD3DA5FE7}" srcOrd="0" destOrd="13" presId="urn:microsoft.com/office/officeart/2005/8/layout/bProcess4"/>
    <dgm:cxn modelId="{A9606ECC-B0F6-4CAB-8233-8284A98FB46A}" type="presOf" srcId="{B159C481-5EFC-49C6-9506-66F3DF478288}" destId="{FFD0042A-5406-4141-92CA-FA10BE941705}" srcOrd="0" destOrd="0" presId="urn:microsoft.com/office/officeart/2005/8/layout/bProcess4"/>
    <dgm:cxn modelId="{088D10AC-E7EF-468E-81F7-B5DD39F10EB8}" type="presOf" srcId="{1553209A-BE2E-44B7-BFCC-D7254EB3F3CB}" destId="{3D84C790-5FED-4FF6-ABA2-54ECD3DA5FE7}" srcOrd="0" destOrd="4" presId="urn:microsoft.com/office/officeart/2005/8/layout/bProcess4"/>
    <dgm:cxn modelId="{7986B94D-B468-442E-BD81-481F2B7D2DA4}" type="presOf" srcId="{88702FF3-A0A9-4691-B1E9-B056D7DFB3BA}" destId="{3D84C790-5FED-4FF6-ABA2-54ECD3DA5FE7}" srcOrd="0" destOrd="15" presId="urn:microsoft.com/office/officeart/2005/8/layout/bProcess4"/>
    <dgm:cxn modelId="{C8D503F6-BC6D-48F6-B09F-DCDCF1F233AD}" srcId="{6CF598BA-D84D-465A-8E74-1016989A1295}" destId="{C8FDEFF9-FD4A-45F8-BE1A-75316C90C915}" srcOrd="0" destOrd="0" parTransId="{7EDBFCF8-41E5-4A22-B85B-38BFE30B4BC1}" sibTransId="{A1BE7ADA-9E36-4435-9C4B-76E9DF9AA29F}"/>
    <dgm:cxn modelId="{364382D5-8AE1-480C-A353-0959DDDCEC6D}" type="presOf" srcId="{B4F5A6F8-1121-4C98-838D-6A7B75B6EAA1}" destId="{FFD0042A-5406-4141-92CA-FA10BE941705}" srcOrd="0" destOrd="3" presId="urn:microsoft.com/office/officeart/2005/8/layout/bProcess4"/>
    <dgm:cxn modelId="{4274A8DD-EB41-4796-81B3-5FAE4B8D3CE5}" type="presOf" srcId="{7F4201BC-F68B-46E9-B147-117816E97E7B}" destId="{3D84C790-5FED-4FF6-ABA2-54ECD3DA5FE7}" srcOrd="0" destOrd="16" presId="urn:microsoft.com/office/officeart/2005/8/layout/bProcess4"/>
    <dgm:cxn modelId="{F9A894FB-605C-4A1A-B483-C85518DF1095}" type="presOf" srcId="{9C43AEE2-689A-4AF6-9428-2C3F7FE0BF81}" destId="{3D84C790-5FED-4FF6-ABA2-54ECD3DA5FE7}" srcOrd="0" destOrd="2" presId="urn:microsoft.com/office/officeart/2005/8/layout/bProcess4"/>
    <dgm:cxn modelId="{92FA6B92-F6B4-4E24-AE46-7E0BAA081F7D}" srcId="{834E0DC9-A253-4658-B34E-711607E18E55}" destId="{1BCCE2C4-6043-4BA7-925E-87C3BF9363D5}" srcOrd="6" destOrd="0" parTransId="{376902E2-EE8C-4D48-931A-FEE7D8CD82DC}" sibTransId="{C0E7DBCD-82EB-421F-9416-877DCD2D9FEA}"/>
    <dgm:cxn modelId="{6BFB606E-433C-4900-A55F-473CB51A3111}" type="presOf" srcId="{834E0DC9-A253-4658-B34E-711607E18E55}" destId="{3D84C790-5FED-4FF6-ABA2-54ECD3DA5FE7}" srcOrd="0" destOrd="7" presId="urn:microsoft.com/office/officeart/2005/8/layout/bProcess4"/>
    <dgm:cxn modelId="{94F2BE26-1768-4955-8618-EDDEE77572FF}" type="presOf" srcId="{0E31BF17-291F-40FC-B99E-393499754681}" destId="{38AAE1FF-5F60-47BE-9720-7EEC810E7466}" srcOrd="0" destOrd="0" presId="urn:microsoft.com/office/officeart/2005/8/layout/bProcess4"/>
    <dgm:cxn modelId="{407DD862-4B95-4C1A-8CF1-713FD93E9CD0}" srcId="{69076FC4-86FA-4510-A565-798304074BCE}" destId="{1553209A-BE2E-44B7-BFCC-D7254EB3F3CB}" srcOrd="3" destOrd="0" parTransId="{5D658118-A11E-46EA-889A-99E2C410342E}" sibTransId="{E17F5AA8-9B6D-46B3-8D8F-DCA2B400E137}"/>
    <dgm:cxn modelId="{2098E40D-C899-47F6-956E-802DE9C893AE}" type="presOf" srcId="{69076FC4-86FA-4510-A565-798304074BCE}" destId="{3D84C790-5FED-4FF6-ABA2-54ECD3DA5FE7}" srcOrd="0" destOrd="0" presId="urn:microsoft.com/office/officeart/2005/8/layout/bProcess4"/>
    <dgm:cxn modelId="{2B41907E-1282-4EC2-9200-E85CE46DCAFC}" type="presOf" srcId="{B5A5CD71-5410-43E8-B48D-0BB0756DDE0D}" destId="{3D84C790-5FED-4FF6-ABA2-54ECD3DA5FE7}" srcOrd="0" destOrd="3" presId="urn:microsoft.com/office/officeart/2005/8/layout/bProcess4"/>
    <dgm:cxn modelId="{32A0E90A-A79C-43F2-AFC5-82FC721F4817}" type="presOf" srcId="{4B6C78BA-F969-4088-81A4-EC8435BB0203}" destId="{3D84C790-5FED-4FF6-ABA2-54ECD3DA5FE7}" srcOrd="0" destOrd="6" presId="urn:microsoft.com/office/officeart/2005/8/layout/bProcess4"/>
    <dgm:cxn modelId="{8EDD4F31-FDDC-407A-BD7D-E69ED24BECCE}" type="presOf" srcId="{02038149-F08E-4461-B335-DED6913EF82C}" destId="{EDA0DA65-6A74-48BC-8C24-32EC2F68B16D}" srcOrd="0" destOrd="0" presId="urn:microsoft.com/office/officeart/2005/8/layout/bProcess4"/>
    <dgm:cxn modelId="{3FF8AC37-E263-4ABD-A406-6819DBDD5E0E}" type="presOf" srcId="{131BBE89-EABB-4D30-B4B6-8E2C37BB49E2}" destId="{3D84C790-5FED-4FF6-ABA2-54ECD3DA5FE7}" srcOrd="0" destOrd="8" presId="urn:microsoft.com/office/officeart/2005/8/layout/bProcess4"/>
    <dgm:cxn modelId="{7E4E35FE-EB4B-4F08-A5D2-919B25D77C31}" srcId="{6CF598BA-D84D-465A-8E74-1016989A1295}" destId="{C6C9D3DD-441E-451A-ABF6-8598556B01A8}" srcOrd="1" destOrd="0" parTransId="{B044F668-E50F-4BC6-AD94-E554FC6DE610}" sibTransId="{16E0E454-A499-4740-A975-717F17B1098D}"/>
    <dgm:cxn modelId="{56E70468-B51B-49B3-ADAC-597197987A8E}" type="presOf" srcId="{9B909E9A-46B6-40B6-ACE6-62E9FBAC3450}" destId="{3D84C790-5FED-4FF6-ABA2-54ECD3DA5FE7}" srcOrd="0" destOrd="12" presId="urn:microsoft.com/office/officeart/2005/8/layout/bProcess4"/>
    <dgm:cxn modelId="{00AB7304-8688-4F7B-AB92-9E7B3A9B74CE}" srcId="{834E0DC9-A253-4658-B34E-711607E18E55}" destId="{9B909E9A-46B6-40B6-ACE6-62E9FBAC3450}" srcOrd="4" destOrd="0" parTransId="{59E796C2-ECA6-48B7-B124-E5D21A07D055}" sibTransId="{5D1827B7-BB2C-454B-8027-5216043EE43D}"/>
    <dgm:cxn modelId="{BF27E02B-0F8E-4CB2-81E8-AA8245478549}" type="presOf" srcId="{2E4CE0D7-8939-4F72-AFD0-529CFACE8780}" destId="{3D84C790-5FED-4FF6-ABA2-54ECD3DA5FE7}" srcOrd="0" destOrd="5" presId="urn:microsoft.com/office/officeart/2005/8/layout/bProcess4"/>
    <dgm:cxn modelId="{CF01B1B9-09FF-4388-B619-1C16D54B9EB8}" type="presOf" srcId="{DED4809D-5126-42E6-8A23-32BE74EFF521}" destId="{3D84C790-5FED-4FF6-ABA2-54ECD3DA5FE7}" srcOrd="0" destOrd="9" presId="urn:microsoft.com/office/officeart/2005/8/layout/bProcess4"/>
    <dgm:cxn modelId="{16C987C3-750B-4BCE-BCFD-5405F48B7AB0}" srcId="{834E0DC9-A253-4658-B34E-711607E18E55}" destId="{F19B29D7-C3D3-49D1-97D9-4BCF96D96233}" srcOrd="5" destOrd="0" parTransId="{98A222E2-D8E8-4235-A270-12284929878A}" sibTransId="{9FD86456-7439-49AD-B64D-4754C190CF1D}"/>
    <dgm:cxn modelId="{DEFA214D-D076-4BED-9FC7-58CA8339326A}" type="presOf" srcId="{459EB707-6E0C-43EB-9166-783F886807F7}" destId="{3D84C790-5FED-4FF6-ABA2-54ECD3DA5FE7}" srcOrd="0" destOrd="1" presId="urn:microsoft.com/office/officeart/2005/8/layout/bProcess4"/>
    <dgm:cxn modelId="{DDD268A4-8E32-4713-B4F3-5F0C39007DC5}" type="presParOf" srcId="{43DFDF29-1FC8-4EF1-A836-42E64F68963B}" destId="{541D1B3E-550A-4805-823B-197B7EBA3046}" srcOrd="0" destOrd="0" presId="urn:microsoft.com/office/officeart/2005/8/layout/bProcess4"/>
    <dgm:cxn modelId="{CB6C56A6-DE1C-42CD-8915-582BF713DCA9}" type="presParOf" srcId="{541D1B3E-550A-4805-823B-197B7EBA3046}" destId="{FBA446A4-E300-40E1-BEB0-83B1B4E153F5}" srcOrd="0" destOrd="0" presId="urn:microsoft.com/office/officeart/2005/8/layout/bProcess4"/>
    <dgm:cxn modelId="{598B14A9-ADBA-44F9-B1A5-55A96D05CC4A}" type="presParOf" srcId="{541D1B3E-550A-4805-823B-197B7EBA3046}" destId="{FFD0042A-5406-4141-92CA-FA10BE941705}" srcOrd="1" destOrd="0" presId="urn:microsoft.com/office/officeart/2005/8/layout/bProcess4"/>
    <dgm:cxn modelId="{9245300E-6F95-4A4F-8B4E-3706558D646B}" type="presParOf" srcId="{43DFDF29-1FC8-4EF1-A836-42E64F68963B}" destId="{38AAE1FF-5F60-47BE-9720-7EEC810E7466}" srcOrd="1" destOrd="0" presId="urn:microsoft.com/office/officeart/2005/8/layout/bProcess4"/>
    <dgm:cxn modelId="{0FDC8ADB-5163-40F9-A35C-FB3FB7F7DE7F}" type="presParOf" srcId="{43DFDF29-1FC8-4EF1-A836-42E64F68963B}" destId="{4A1485C9-26F4-4E99-B493-5A77217BA2EE}" srcOrd="2" destOrd="0" presId="urn:microsoft.com/office/officeart/2005/8/layout/bProcess4"/>
    <dgm:cxn modelId="{F20F7DAA-C915-4676-BED2-2C7BE09A6910}" type="presParOf" srcId="{4A1485C9-26F4-4E99-B493-5A77217BA2EE}" destId="{ADEA6896-3B96-4C76-98ED-3CA4D1397D98}" srcOrd="0" destOrd="0" presId="urn:microsoft.com/office/officeart/2005/8/layout/bProcess4"/>
    <dgm:cxn modelId="{35758FD0-E89F-451C-A49C-07FF0C2CBDDB}" type="presParOf" srcId="{4A1485C9-26F4-4E99-B493-5A77217BA2EE}" destId="{9F0A01BE-2D60-469A-A9E8-0BEF0FABEB02}" srcOrd="1" destOrd="0" presId="urn:microsoft.com/office/officeart/2005/8/layout/bProcess4"/>
    <dgm:cxn modelId="{AB8BD78F-161D-4F75-9799-03B7B56A49E5}" type="presParOf" srcId="{43DFDF29-1FC8-4EF1-A836-42E64F68963B}" destId="{EDA0DA65-6A74-48BC-8C24-32EC2F68B16D}" srcOrd="3" destOrd="0" presId="urn:microsoft.com/office/officeart/2005/8/layout/bProcess4"/>
    <dgm:cxn modelId="{5C1FE89C-8574-43ED-BD59-9BC69B41E8CE}" type="presParOf" srcId="{43DFDF29-1FC8-4EF1-A836-42E64F68963B}" destId="{7AB3EBD2-CE54-43E5-8438-6961098B9F23}" srcOrd="4" destOrd="0" presId="urn:microsoft.com/office/officeart/2005/8/layout/bProcess4"/>
    <dgm:cxn modelId="{1BCD72AA-6CA9-428E-B9F6-5E510A464018}" type="presParOf" srcId="{7AB3EBD2-CE54-43E5-8438-6961098B9F23}" destId="{BDA79411-7C6F-4A5A-8EE4-7D57B5AE8542}" srcOrd="0" destOrd="0" presId="urn:microsoft.com/office/officeart/2005/8/layout/bProcess4"/>
    <dgm:cxn modelId="{7AAE6D4A-C55F-4B72-999A-591F26636472}" type="presParOf" srcId="{7AB3EBD2-CE54-43E5-8438-6961098B9F23}" destId="{3D84C790-5FED-4FF6-ABA2-54ECD3DA5FE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D1F0E3-6BB5-4AB6-9399-B1B567B0B1BB}" type="doc">
      <dgm:prSet loTypeId="urn:microsoft.com/office/officeart/2005/8/layout/bProcess4" loCatId="process" qsTypeId="urn:microsoft.com/office/officeart/2005/8/quickstyle/3d3" qsCatId="3D" csTypeId="urn:microsoft.com/office/officeart/2005/8/colors/accent0_3" csCatId="mainScheme" phldr="1"/>
      <dgm:spPr/>
      <dgm:t>
        <a:bodyPr/>
        <a:lstStyle/>
        <a:p>
          <a:endParaRPr lang="en-US"/>
        </a:p>
      </dgm:t>
    </dgm:pt>
    <dgm:pt modelId="{B159C481-5EFC-49C6-9506-66F3DF478288}">
      <dgm:prSet phldrT="[Text]" custT="1"/>
      <dgm:spPr/>
      <dgm:t>
        <a:bodyPr/>
        <a:lstStyle/>
        <a:p>
          <a:pPr algn="l"/>
          <a:r>
            <a:rPr lang="en-US" sz="1200" b="1" dirty="0" smtClean="0"/>
            <a:t>Example of Urgent Patient</a:t>
          </a:r>
          <a:endParaRPr lang="en-US" sz="1200" b="1" dirty="0"/>
        </a:p>
      </dgm:t>
    </dgm:pt>
    <dgm:pt modelId="{1C40B325-5B65-4BAA-AF89-A82C7D2FE428}" type="parTrans" cxnId="{FC06EA58-182A-422D-9819-6A15FD0E72EE}">
      <dgm:prSet/>
      <dgm:spPr/>
      <dgm:t>
        <a:bodyPr/>
        <a:lstStyle/>
        <a:p>
          <a:pPr algn="l"/>
          <a:endParaRPr lang="en-US"/>
        </a:p>
      </dgm:t>
    </dgm:pt>
    <dgm:pt modelId="{0E31BF17-291F-40FC-B99E-393499754681}" type="sibTrans" cxnId="{FC06EA58-182A-422D-9819-6A15FD0E72EE}">
      <dgm:prSet/>
      <dgm:spPr/>
      <dgm:t>
        <a:bodyPr/>
        <a:lstStyle/>
        <a:p>
          <a:pPr algn="l"/>
          <a:endParaRPr lang="en-US" dirty="0"/>
        </a:p>
      </dgm:t>
    </dgm:pt>
    <dgm:pt modelId="{1D308AE6-FB64-4532-A634-A34A82D4003D}">
      <dgm:prSet phldrT="[Text]" custT="1"/>
      <dgm:spPr/>
      <dgm:t>
        <a:bodyPr/>
        <a:lstStyle/>
        <a:p>
          <a:pPr algn="l"/>
          <a:r>
            <a:rPr lang="en-US" sz="1100" b="1" dirty="0" smtClean="0"/>
            <a:t> Patient discharged from </a:t>
          </a:r>
          <a:r>
            <a:rPr lang="en-US" sz="1100" b="1" i="1" dirty="0" smtClean="0"/>
            <a:t>SmartCare</a:t>
          </a:r>
          <a:r>
            <a:rPr lang="en-US" sz="1100" b="1" dirty="0" smtClean="0"/>
            <a:t> Partner facility  </a:t>
          </a:r>
          <a:endParaRPr lang="en-US" sz="1100" b="1" dirty="0"/>
        </a:p>
      </dgm:t>
    </dgm:pt>
    <dgm:pt modelId="{1C9285F5-CF89-4EC2-B97B-D0969F778CA8}" type="parTrans" cxnId="{613D433D-C3F9-4761-852E-8C474E11AFF4}">
      <dgm:prSet/>
      <dgm:spPr/>
      <dgm:t>
        <a:bodyPr/>
        <a:lstStyle/>
        <a:p>
          <a:pPr algn="l"/>
          <a:endParaRPr lang="en-US"/>
        </a:p>
      </dgm:t>
    </dgm:pt>
    <dgm:pt modelId="{12AD2DBF-9F9A-4FC9-A35E-AC8239A2408E}" type="sibTrans" cxnId="{613D433D-C3F9-4761-852E-8C474E11AFF4}">
      <dgm:prSet/>
      <dgm:spPr/>
      <dgm:t>
        <a:bodyPr/>
        <a:lstStyle/>
        <a:p>
          <a:pPr algn="l"/>
          <a:endParaRPr lang="en-US"/>
        </a:p>
      </dgm:t>
    </dgm:pt>
    <dgm:pt modelId="{6CF598BA-D84D-465A-8E74-1016989A1295}">
      <dgm:prSet phldrT="[Text]" custT="1"/>
      <dgm:spPr/>
      <dgm:t>
        <a:bodyPr/>
        <a:lstStyle/>
        <a:p>
          <a:pPr algn="l"/>
          <a:r>
            <a:rPr lang="en-US" sz="1200" b="1" dirty="0" smtClean="0"/>
            <a:t>Pre-Visit Action</a:t>
          </a:r>
        </a:p>
      </dgm:t>
    </dgm:pt>
    <dgm:pt modelId="{B0C8FF46-0445-477B-A45F-ACD2EC362C5A}" type="parTrans" cxnId="{49231C91-B4EF-406F-9F2A-AFCBF7C3152F}">
      <dgm:prSet/>
      <dgm:spPr/>
      <dgm:t>
        <a:bodyPr/>
        <a:lstStyle/>
        <a:p>
          <a:pPr algn="l"/>
          <a:endParaRPr lang="en-US"/>
        </a:p>
      </dgm:t>
    </dgm:pt>
    <dgm:pt modelId="{02038149-F08E-4461-B335-DED6913EF82C}" type="sibTrans" cxnId="{49231C91-B4EF-406F-9F2A-AFCBF7C3152F}">
      <dgm:prSet/>
      <dgm:spPr/>
      <dgm:t>
        <a:bodyPr/>
        <a:lstStyle/>
        <a:p>
          <a:pPr algn="l"/>
          <a:endParaRPr lang="en-US" dirty="0"/>
        </a:p>
      </dgm:t>
    </dgm:pt>
    <dgm:pt modelId="{69076FC4-86FA-4510-A565-798304074BCE}">
      <dgm:prSet phldrT="[Text]" custT="1"/>
      <dgm:spPr/>
      <dgm:t>
        <a:bodyPr/>
        <a:lstStyle/>
        <a:p>
          <a:pPr algn="l"/>
          <a:r>
            <a:rPr lang="en-US" sz="1100" b="1" dirty="0" smtClean="0"/>
            <a:t>On Scene Delivery</a:t>
          </a:r>
          <a:endParaRPr lang="en-US" sz="1100" b="1" dirty="0"/>
        </a:p>
      </dgm:t>
    </dgm:pt>
    <dgm:pt modelId="{FA3A4115-A8F7-492D-8DC8-79936A3CB3F6}" type="parTrans" cxnId="{6E778EA7-C84A-4932-9C6D-B5917A01D48E}">
      <dgm:prSet/>
      <dgm:spPr/>
      <dgm:t>
        <a:bodyPr/>
        <a:lstStyle/>
        <a:p>
          <a:pPr algn="l"/>
          <a:endParaRPr lang="en-US"/>
        </a:p>
      </dgm:t>
    </dgm:pt>
    <dgm:pt modelId="{1D437A73-C842-4618-BC7D-0C7ACCABC635}" type="sibTrans" cxnId="{6E778EA7-C84A-4932-9C6D-B5917A01D48E}">
      <dgm:prSet/>
      <dgm:spPr/>
      <dgm:t>
        <a:bodyPr/>
        <a:lstStyle/>
        <a:p>
          <a:pPr algn="l"/>
          <a:endParaRPr lang="en-US"/>
        </a:p>
      </dgm:t>
    </dgm:pt>
    <dgm:pt modelId="{459EB707-6E0C-43EB-9166-783F886807F7}">
      <dgm:prSet phldrT="[Text]" custT="1"/>
      <dgm:spPr/>
      <dgm:t>
        <a:bodyPr/>
        <a:lstStyle/>
        <a:p>
          <a:pPr algn="l"/>
          <a:r>
            <a:rPr lang="en-US" sz="1050" b="1" dirty="0" smtClean="0"/>
            <a:t> SmartCare Paramedic arrives at scene</a:t>
          </a:r>
          <a:endParaRPr lang="en-US" sz="1050" b="1" dirty="0"/>
        </a:p>
      </dgm:t>
    </dgm:pt>
    <dgm:pt modelId="{870D6E16-526D-498F-8BD2-D4E48823A718}" type="parTrans" cxnId="{B0805D40-97C4-4726-869D-5D470C202031}">
      <dgm:prSet/>
      <dgm:spPr/>
      <dgm:t>
        <a:bodyPr/>
        <a:lstStyle/>
        <a:p>
          <a:pPr algn="l"/>
          <a:endParaRPr lang="en-US"/>
        </a:p>
      </dgm:t>
    </dgm:pt>
    <dgm:pt modelId="{A6FB566F-73A6-4AFD-ADD1-4CB4814F1516}" type="sibTrans" cxnId="{B0805D40-97C4-4726-869D-5D470C202031}">
      <dgm:prSet/>
      <dgm:spPr/>
      <dgm:t>
        <a:bodyPr/>
        <a:lstStyle/>
        <a:p>
          <a:pPr algn="l"/>
          <a:endParaRPr lang="en-US"/>
        </a:p>
      </dgm:t>
    </dgm:pt>
    <dgm:pt modelId="{B5A5CD71-5410-43E8-B48D-0BB0756DDE0D}">
      <dgm:prSet phldrT="[Text]" custT="1"/>
      <dgm:spPr/>
      <dgm:t>
        <a:bodyPr/>
        <a:lstStyle/>
        <a:p>
          <a:pPr algn="l"/>
          <a:r>
            <a:rPr lang="en-US" sz="1050" b="1" dirty="0" smtClean="0"/>
            <a:t> SmartCare Paramedic addresses specific medical concerns pertaining to nature of call</a:t>
          </a:r>
          <a:endParaRPr lang="en-US" sz="1050" b="1" dirty="0"/>
        </a:p>
      </dgm:t>
    </dgm:pt>
    <dgm:pt modelId="{2DC6E162-CAF3-4B33-BA0F-D92E167CE188}" type="parTrans" cxnId="{19BD0153-2B4C-40CB-B235-78C29DDA12B8}">
      <dgm:prSet/>
      <dgm:spPr/>
      <dgm:t>
        <a:bodyPr/>
        <a:lstStyle/>
        <a:p>
          <a:pPr algn="l"/>
          <a:endParaRPr lang="en-US"/>
        </a:p>
      </dgm:t>
    </dgm:pt>
    <dgm:pt modelId="{8903CF91-07F7-49E0-BAD9-44D4699277A6}" type="sibTrans" cxnId="{19BD0153-2B4C-40CB-B235-78C29DDA12B8}">
      <dgm:prSet/>
      <dgm:spPr/>
      <dgm:t>
        <a:bodyPr/>
        <a:lstStyle/>
        <a:p>
          <a:pPr algn="l"/>
          <a:endParaRPr lang="en-US"/>
        </a:p>
      </dgm:t>
    </dgm:pt>
    <dgm:pt modelId="{F0F7A994-77AF-4DB8-9F0C-50CD9D62E1FE}">
      <dgm:prSet phldrT="[Text]" custT="1"/>
      <dgm:spPr/>
      <dgm:t>
        <a:bodyPr/>
        <a:lstStyle/>
        <a:p>
          <a:pPr algn="l"/>
          <a:r>
            <a:rPr lang="en-US" sz="1100" b="1" dirty="0" smtClean="0"/>
            <a:t> Healthcare partner follows internal patient care program, ie: RN follow-up phone calls, pharmacist  and PCP case review</a:t>
          </a:r>
          <a:endParaRPr lang="en-US" sz="1100" b="1" dirty="0"/>
        </a:p>
      </dgm:t>
    </dgm:pt>
    <dgm:pt modelId="{19CE744A-6E48-4364-92D5-32B6845ED7BD}" type="parTrans" cxnId="{64B85BF4-DA8B-454C-9B5F-30146DD672E5}">
      <dgm:prSet/>
      <dgm:spPr/>
      <dgm:t>
        <a:bodyPr/>
        <a:lstStyle/>
        <a:p>
          <a:pPr algn="l"/>
          <a:endParaRPr lang="en-US"/>
        </a:p>
      </dgm:t>
    </dgm:pt>
    <dgm:pt modelId="{01B833BE-883D-4E89-9896-8302A4BDBBF5}" type="sibTrans" cxnId="{64B85BF4-DA8B-454C-9B5F-30146DD672E5}">
      <dgm:prSet/>
      <dgm:spPr/>
      <dgm:t>
        <a:bodyPr/>
        <a:lstStyle/>
        <a:p>
          <a:pPr algn="l"/>
          <a:endParaRPr lang="en-US"/>
        </a:p>
      </dgm:t>
    </dgm:pt>
    <dgm:pt modelId="{C8FDEFF9-FD4A-45F8-BE1A-75316C90C915}">
      <dgm:prSet phldrT="[Text]" custT="1"/>
      <dgm:spPr/>
      <dgm:t>
        <a:bodyPr/>
        <a:lstStyle/>
        <a:p>
          <a:pPr algn="l"/>
          <a:r>
            <a:rPr lang="en-US" sz="1050" b="1" dirty="0" smtClean="0"/>
            <a:t> Internal  care coordinator identifies health related concern requiring in home patient evaluation best suited for SmartCare Paramedic</a:t>
          </a:r>
          <a:endParaRPr lang="en-US" sz="1050" b="1" dirty="0"/>
        </a:p>
      </dgm:t>
    </dgm:pt>
    <dgm:pt modelId="{A1BE7ADA-9E36-4435-9C4B-76E9DF9AA29F}" type="sibTrans" cxnId="{C8D503F6-BC6D-48F6-B09F-DCDCF1F233AD}">
      <dgm:prSet/>
      <dgm:spPr/>
      <dgm:t>
        <a:bodyPr/>
        <a:lstStyle/>
        <a:p>
          <a:pPr algn="l"/>
          <a:endParaRPr lang="en-US"/>
        </a:p>
      </dgm:t>
    </dgm:pt>
    <dgm:pt modelId="{7EDBFCF8-41E5-4A22-B85B-38BFE30B4BC1}" type="parTrans" cxnId="{C8D503F6-BC6D-48F6-B09F-DCDCF1F233AD}">
      <dgm:prSet/>
      <dgm:spPr/>
      <dgm:t>
        <a:bodyPr/>
        <a:lstStyle/>
        <a:p>
          <a:pPr algn="l"/>
          <a:endParaRPr lang="en-US"/>
        </a:p>
      </dgm:t>
    </dgm:pt>
    <dgm:pt modelId="{7F4201BC-F68B-46E9-B147-117816E97E7B}">
      <dgm:prSet phldrT="[Text]" custT="1"/>
      <dgm:spPr/>
      <dgm:t>
        <a:bodyPr/>
        <a:lstStyle/>
        <a:p>
          <a:pPr algn="l"/>
          <a:endParaRPr lang="en-US" sz="1050" dirty="0"/>
        </a:p>
      </dgm:t>
    </dgm:pt>
    <dgm:pt modelId="{A4219445-F8DD-450E-9C73-2C875C20AB53}" type="parTrans" cxnId="{F21156C8-D06A-4D38-8746-D8060705C4BC}">
      <dgm:prSet/>
      <dgm:spPr/>
      <dgm:t>
        <a:bodyPr/>
        <a:lstStyle/>
        <a:p>
          <a:endParaRPr lang="en-US"/>
        </a:p>
      </dgm:t>
    </dgm:pt>
    <dgm:pt modelId="{8D92EEE8-6FB0-4602-B1F0-D15C7FE92DE1}" type="sibTrans" cxnId="{F21156C8-D06A-4D38-8746-D8060705C4BC}">
      <dgm:prSet/>
      <dgm:spPr/>
      <dgm:t>
        <a:bodyPr/>
        <a:lstStyle/>
        <a:p>
          <a:endParaRPr lang="en-US"/>
        </a:p>
      </dgm:t>
    </dgm:pt>
    <dgm:pt modelId="{2E4CE0D7-8939-4F72-AFD0-529CFACE8780}">
      <dgm:prSet phldrT="[Text]" custT="1"/>
      <dgm:spPr/>
      <dgm:t>
        <a:bodyPr/>
        <a:lstStyle/>
        <a:p>
          <a:pPr algn="l"/>
          <a:r>
            <a:rPr lang="en-US" sz="1050" b="1" dirty="0" smtClean="0"/>
            <a:t> SmartCare Paramedic enables direct access to PCP via Phone or Telehealth Solution</a:t>
          </a:r>
          <a:endParaRPr lang="en-US" sz="1050" b="1" dirty="0"/>
        </a:p>
      </dgm:t>
    </dgm:pt>
    <dgm:pt modelId="{B5A68D0C-D9F8-468B-995A-C3DAACF11321}" type="parTrans" cxnId="{D6739442-A518-45CA-9C2D-CF2E49FCA0AA}">
      <dgm:prSet/>
      <dgm:spPr/>
      <dgm:t>
        <a:bodyPr/>
        <a:lstStyle/>
        <a:p>
          <a:endParaRPr lang="en-US"/>
        </a:p>
      </dgm:t>
    </dgm:pt>
    <dgm:pt modelId="{7A4A621E-8CB6-4CFC-A013-AA3B1CE9FAC8}" type="sibTrans" cxnId="{D6739442-A518-45CA-9C2D-CF2E49FCA0AA}">
      <dgm:prSet/>
      <dgm:spPr/>
      <dgm:t>
        <a:bodyPr/>
        <a:lstStyle/>
        <a:p>
          <a:endParaRPr lang="en-US"/>
        </a:p>
      </dgm:t>
    </dgm:pt>
    <dgm:pt modelId="{834E0DC9-A253-4658-B34E-711607E18E55}">
      <dgm:prSet phldrT="[Text]" custT="1"/>
      <dgm:spPr/>
      <dgm:t>
        <a:bodyPr/>
        <a:lstStyle/>
        <a:p>
          <a:pPr algn="l"/>
          <a:r>
            <a:rPr lang="en-US" sz="1050" b="1" dirty="0" smtClean="0"/>
            <a:t> SmartCare Paramedic and PCP identify most appropriate follow-up care including :</a:t>
          </a:r>
          <a:endParaRPr lang="en-US" sz="1050" b="1" dirty="0"/>
        </a:p>
      </dgm:t>
    </dgm:pt>
    <dgm:pt modelId="{7781B247-E621-4644-BA4C-A94A6680CE33}" type="parTrans" cxnId="{A95C0669-96BB-443C-8E0B-793BBB4283F4}">
      <dgm:prSet/>
      <dgm:spPr/>
      <dgm:t>
        <a:bodyPr/>
        <a:lstStyle/>
        <a:p>
          <a:endParaRPr lang="en-US"/>
        </a:p>
      </dgm:t>
    </dgm:pt>
    <dgm:pt modelId="{6C4A575E-6D77-4B90-ADE1-A276AEDD106C}" type="sibTrans" cxnId="{A95C0669-96BB-443C-8E0B-793BBB4283F4}">
      <dgm:prSet/>
      <dgm:spPr/>
      <dgm:t>
        <a:bodyPr/>
        <a:lstStyle/>
        <a:p>
          <a:endParaRPr lang="en-US"/>
        </a:p>
      </dgm:t>
    </dgm:pt>
    <dgm:pt modelId="{DED4809D-5126-42E6-8A23-32BE74EFF521}">
      <dgm:prSet custT="1"/>
      <dgm:spPr/>
      <dgm:t>
        <a:bodyPr/>
        <a:lstStyle/>
        <a:p>
          <a:r>
            <a:rPr lang="en-US" sz="1050" b="1" dirty="0" smtClean="0"/>
            <a:t>	-Schedule  PCP Appointment</a:t>
          </a:r>
          <a:endParaRPr lang="en-US" sz="1050" b="1" dirty="0"/>
        </a:p>
      </dgm:t>
    </dgm:pt>
    <dgm:pt modelId="{98DAEE7C-5E5C-4CB3-B7D6-42C089BC483D}" type="parTrans" cxnId="{0745CC42-7D6C-47F2-B519-90120D7DBB3B}">
      <dgm:prSet/>
      <dgm:spPr/>
      <dgm:t>
        <a:bodyPr/>
        <a:lstStyle/>
        <a:p>
          <a:endParaRPr lang="en-US"/>
        </a:p>
      </dgm:t>
    </dgm:pt>
    <dgm:pt modelId="{D26BC5C9-8527-4D39-9C7C-654DF35C6374}" type="sibTrans" cxnId="{0745CC42-7D6C-47F2-B519-90120D7DBB3B}">
      <dgm:prSet/>
      <dgm:spPr/>
      <dgm:t>
        <a:bodyPr/>
        <a:lstStyle/>
        <a:p>
          <a:endParaRPr lang="en-US"/>
        </a:p>
      </dgm:t>
    </dgm:pt>
    <dgm:pt modelId="{9115DD6C-DB2A-49B2-A7E3-1C26651BB090}">
      <dgm:prSet custT="1"/>
      <dgm:spPr/>
      <dgm:t>
        <a:bodyPr/>
        <a:lstStyle/>
        <a:p>
          <a:r>
            <a:rPr lang="en-US" sz="1050" b="1" dirty="0" smtClean="0"/>
            <a:t> 	-Transport to appropriate medical facility</a:t>
          </a:r>
          <a:endParaRPr lang="en-US" sz="1050" b="1" dirty="0"/>
        </a:p>
      </dgm:t>
    </dgm:pt>
    <dgm:pt modelId="{57E8A041-C454-47D6-9CA6-26FB99DB8D5F}" type="parTrans" cxnId="{6A957513-C590-4BB1-9A91-76039F1F383B}">
      <dgm:prSet/>
      <dgm:spPr/>
      <dgm:t>
        <a:bodyPr/>
        <a:lstStyle/>
        <a:p>
          <a:endParaRPr lang="en-US"/>
        </a:p>
      </dgm:t>
    </dgm:pt>
    <dgm:pt modelId="{0132D523-B6B2-476E-A203-FC2EB33B1962}" type="sibTrans" cxnId="{6A957513-C590-4BB1-9A91-76039F1F383B}">
      <dgm:prSet/>
      <dgm:spPr/>
      <dgm:t>
        <a:bodyPr/>
        <a:lstStyle/>
        <a:p>
          <a:endParaRPr lang="en-US"/>
        </a:p>
      </dgm:t>
    </dgm:pt>
    <dgm:pt modelId="{131BBE89-EABB-4D30-B4B6-8E2C37BB49E2}">
      <dgm:prSet custT="1"/>
      <dgm:spPr/>
      <dgm:t>
        <a:bodyPr/>
        <a:lstStyle/>
        <a:p>
          <a:r>
            <a:rPr lang="en-US" sz="1050" b="1" dirty="0" smtClean="0"/>
            <a:t>	-Interventions at scene</a:t>
          </a:r>
          <a:endParaRPr lang="en-US" sz="1050" b="1" dirty="0"/>
        </a:p>
      </dgm:t>
    </dgm:pt>
    <dgm:pt modelId="{4A6B2FDD-6D61-4E51-B545-A6A05FF0B0D1}" type="sibTrans" cxnId="{557C187F-7290-44E4-B374-5669F8286CAE}">
      <dgm:prSet/>
      <dgm:spPr/>
      <dgm:t>
        <a:bodyPr/>
        <a:lstStyle/>
        <a:p>
          <a:endParaRPr lang="en-US"/>
        </a:p>
      </dgm:t>
    </dgm:pt>
    <dgm:pt modelId="{B261E9AE-870D-4A25-92F0-646193EE6170}" type="parTrans" cxnId="{557C187F-7290-44E4-B374-5669F8286CAE}">
      <dgm:prSet/>
      <dgm:spPr/>
      <dgm:t>
        <a:bodyPr/>
        <a:lstStyle/>
        <a:p>
          <a:endParaRPr lang="en-US"/>
        </a:p>
      </dgm:t>
    </dgm:pt>
    <dgm:pt modelId="{88702FF3-A0A9-4691-B1E9-B056D7DFB3BA}">
      <dgm:prSet custT="1"/>
      <dgm:spPr/>
      <dgm:t>
        <a:bodyPr/>
        <a:lstStyle/>
        <a:p>
          <a:endParaRPr lang="en-US" sz="1050" dirty="0">
            <a:solidFill>
              <a:srgbClr val="92D050"/>
            </a:solidFill>
          </a:endParaRPr>
        </a:p>
      </dgm:t>
    </dgm:pt>
    <dgm:pt modelId="{4BE8949B-6535-4777-9AF8-9CB82FD687AC}" type="parTrans" cxnId="{6E3BBA91-4138-4015-873A-42A8372EA6F2}">
      <dgm:prSet/>
      <dgm:spPr/>
      <dgm:t>
        <a:bodyPr/>
        <a:lstStyle/>
        <a:p>
          <a:endParaRPr lang="en-US"/>
        </a:p>
      </dgm:t>
    </dgm:pt>
    <dgm:pt modelId="{9B09FB26-4F68-4235-A53D-6FF344167CB2}" type="sibTrans" cxnId="{6E3BBA91-4138-4015-873A-42A8372EA6F2}">
      <dgm:prSet/>
      <dgm:spPr/>
      <dgm:t>
        <a:bodyPr/>
        <a:lstStyle/>
        <a:p>
          <a:endParaRPr lang="en-US"/>
        </a:p>
      </dgm:t>
    </dgm:pt>
    <dgm:pt modelId="{1553209A-BE2E-44B7-BFCC-D7254EB3F3CB}">
      <dgm:prSet phldrT="[Text]" custT="1"/>
      <dgm:spPr/>
      <dgm:t>
        <a:bodyPr/>
        <a:lstStyle/>
        <a:p>
          <a:pPr algn="l"/>
          <a:endParaRPr lang="en-US" sz="1050" b="1" dirty="0">
            <a:solidFill>
              <a:srgbClr val="92D050"/>
            </a:solidFill>
          </a:endParaRPr>
        </a:p>
      </dgm:t>
    </dgm:pt>
    <dgm:pt modelId="{5D658118-A11E-46EA-889A-99E2C410342E}" type="parTrans" cxnId="{407DD862-4B95-4C1A-8CF1-713FD93E9CD0}">
      <dgm:prSet/>
      <dgm:spPr/>
      <dgm:t>
        <a:bodyPr/>
        <a:lstStyle/>
        <a:p>
          <a:endParaRPr lang="en-US"/>
        </a:p>
      </dgm:t>
    </dgm:pt>
    <dgm:pt modelId="{E17F5AA8-9B6D-46B3-8D8F-DCA2B400E137}" type="sibTrans" cxnId="{407DD862-4B95-4C1A-8CF1-713FD93E9CD0}">
      <dgm:prSet/>
      <dgm:spPr/>
      <dgm:t>
        <a:bodyPr/>
        <a:lstStyle/>
        <a:p>
          <a:endParaRPr lang="en-US"/>
        </a:p>
      </dgm:t>
    </dgm:pt>
    <dgm:pt modelId="{9C43AEE2-689A-4AF6-9428-2C3F7FE0BF81}">
      <dgm:prSet phldrT="[Text]" custT="1"/>
      <dgm:spPr/>
      <dgm:t>
        <a:bodyPr/>
        <a:lstStyle/>
        <a:p>
          <a:pPr algn="l"/>
          <a:endParaRPr lang="en-US" sz="1050" b="1" dirty="0">
            <a:solidFill>
              <a:srgbClr val="92D050"/>
            </a:solidFill>
          </a:endParaRPr>
        </a:p>
      </dgm:t>
    </dgm:pt>
    <dgm:pt modelId="{B78B3D85-1E78-4DC8-8A27-04DEBB7A8AED}" type="parTrans" cxnId="{575FA813-6435-488D-BD4C-E9AABFF5E527}">
      <dgm:prSet/>
      <dgm:spPr/>
      <dgm:t>
        <a:bodyPr/>
        <a:lstStyle/>
        <a:p>
          <a:endParaRPr lang="en-US"/>
        </a:p>
      </dgm:t>
    </dgm:pt>
    <dgm:pt modelId="{F43C3726-0A57-44CA-9DB2-32C5AD699918}" type="sibTrans" cxnId="{575FA813-6435-488D-BD4C-E9AABFF5E527}">
      <dgm:prSet/>
      <dgm:spPr/>
      <dgm:t>
        <a:bodyPr/>
        <a:lstStyle/>
        <a:p>
          <a:endParaRPr lang="en-US"/>
        </a:p>
      </dgm:t>
    </dgm:pt>
    <dgm:pt modelId="{4B6C78BA-F969-4088-81A4-EC8435BB0203}">
      <dgm:prSet phldrT="[Text]" custT="1"/>
      <dgm:spPr/>
      <dgm:t>
        <a:bodyPr/>
        <a:lstStyle/>
        <a:p>
          <a:pPr algn="l"/>
          <a:endParaRPr lang="en-US" sz="1050" b="1" dirty="0">
            <a:solidFill>
              <a:srgbClr val="92D050"/>
            </a:solidFill>
          </a:endParaRPr>
        </a:p>
      </dgm:t>
    </dgm:pt>
    <dgm:pt modelId="{FF9A4774-737F-4C06-A0CC-6DE2AF8B8A66}" type="parTrans" cxnId="{AF0B39B6-24CB-4518-AB9B-A316DD220886}">
      <dgm:prSet/>
      <dgm:spPr/>
      <dgm:t>
        <a:bodyPr/>
        <a:lstStyle/>
        <a:p>
          <a:endParaRPr lang="en-US"/>
        </a:p>
      </dgm:t>
    </dgm:pt>
    <dgm:pt modelId="{A08EC7DB-39CB-407D-9645-0245D09E83E0}" type="sibTrans" cxnId="{AF0B39B6-24CB-4518-AB9B-A316DD220886}">
      <dgm:prSet/>
      <dgm:spPr/>
      <dgm:t>
        <a:bodyPr/>
        <a:lstStyle/>
        <a:p>
          <a:endParaRPr lang="en-US"/>
        </a:p>
      </dgm:t>
    </dgm:pt>
    <dgm:pt modelId="{1BCCE2C4-6043-4BA7-925E-87C3BF9363D5}">
      <dgm:prSet custT="1"/>
      <dgm:spPr/>
      <dgm:t>
        <a:bodyPr/>
        <a:lstStyle/>
        <a:p>
          <a:endParaRPr lang="en-US" sz="1050" dirty="0">
            <a:solidFill>
              <a:srgbClr val="92D050"/>
            </a:solidFill>
          </a:endParaRPr>
        </a:p>
      </dgm:t>
    </dgm:pt>
    <dgm:pt modelId="{376902E2-EE8C-4D48-931A-FEE7D8CD82DC}" type="parTrans" cxnId="{92FA6B92-F6B4-4E24-AE46-7E0BAA081F7D}">
      <dgm:prSet/>
      <dgm:spPr/>
      <dgm:t>
        <a:bodyPr/>
        <a:lstStyle/>
        <a:p>
          <a:endParaRPr lang="en-US"/>
        </a:p>
      </dgm:t>
    </dgm:pt>
    <dgm:pt modelId="{C0E7DBCD-82EB-421F-9416-877DCD2D9FEA}" type="sibTrans" cxnId="{92FA6B92-F6B4-4E24-AE46-7E0BAA081F7D}">
      <dgm:prSet/>
      <dgm:spPr/>
      <dgm:t>
        <a:bodyPr/>
        <a:lstStyle/>
        <a:p>
          <a:endParaRPr lang="en-US"/>
        </a:p>
      </dgm:t>
    </dgm:pt>
    <dgm:pt modelId="{F19B29D7-C3D3-49D1-97D9-4BCF96D96233}">
      <dgm:prSet custT="1"/>
      <dgm:spPr/>
      <dgm:t>
        <a:bodyPr/>
        <a:lstStyle/>
        <a:p>
          <a:endParaRPr lang="en-US" sz="1050" b="1" dirty="0">
            <a:solidFill>
              <a:srgbClr val="92D050"/>
            </a:solidFill>
          </a:endParaRPr>
        </a:p>
      </dgm:t>
    </dgm:pt>
    <dgm:pt modelId="{98A222E2-D8E8-4235-A270-12284929878A}" type="parTrans" cxnId="{16C987C3-750B-4BCE-BCFD-5405F48B7AB0}">
      <dgm:prSet/>
      <dgm:spPr/>
      <dgm:t>
        <a:bodyPr/>
        <a:lstStyle/>
        <a:p>
          <a:endParaRPr lang="en-US"/>
        </a:p>
      </dgm:t>
    </dgm:pt>
    <dgm:pt modelId="{9FD86456-7439-49AD-B64D-4754C190CF1D}" type="sibTrans" cxnId="{16C987C3-750B-4BCE-BCFD-5405F48B7AB0}">
      <dgm:prSet/>
      <dgm:spPr/>
      <dgm:t>
        <a:bodyPr/>
        <a:lstStyle/>
        <a:p>
          <a:endParaRPr lang="en-US"/>
        </a:p>
      </dgm:t>
    </dgm:pt>
    <dgm:pt modelId="{C6C9D3DD-441E-451A-ABF6-8598556B01A8}">
      <dgm:prSet phldrT="[Text]" custT="1"/>
      <dgm:spPr/>
      <dgm:t>
        <a:bodyPr/>
        <a:lstStyle/>
        <a:p>
          <a:pPr algn="l"/>
          <a:r>
            <a:rPr lang="en-US" sz="1050" b="1" dirty="0" smtClean="0"/>
            <a:t> Care Coordinator activate SmartCare services.</a:t>
          </a:r>
          <a:endParaRPr lang="en-US" sz="1050" b="1" dirty="0"/>
        </a:p>
      </dgm:t>
    </dgm:pt>
    <dgm:pt modelId="{B044F668-E50F-4BC6-AD94-E554FC6DE610}" type="parTrans" cxnId="{7E4E35FE-EB4B-4F08-A5D2-919B25D77C31}">
      <dgm:prSet/>
      <dgm:spPr/>
      <dgm:t>
        <a:bodyPr/>
        <a:lstStyle/>
        <a:p>
          <a:endParaRPr lang="en-US"/>
        </a:p>
      </dgm:t>
    </dgm:pt>
    <dgm:pt modelId="{16E0E454-A499-4740-A975-717F17B1098D}" type="sibTrans" cxnId="{7E4E35FE-EB4B-4F08-A5D2-919B25D77C31}">
      <dgm:prSet/>
      <dgm:spPr/>
      <dgm:t>
        <a:bodyPr/>
        <a:lstStyle/>
        <a:p>
          <a:endParaRPr lang="en-US"/>
        </a:p>
      </dgm:t>
    </dgm:pt>
    <dgm:pt modelId="{140D65C5-B018-49E2-9D6A-8C2F60C83ECC}">
      <dgm:prSet phldrT="[Text]" custT="1"/>
      <dgm:spPr/>
      <dgm:t>
        <a:bodyPr/>
        <a:lstStyle/>
        <a:p>
          <a:pPr algn="l"/>
          <a:endParaRPr lang="en-US" sz="1100" b="1" dirty="0">
            <a:solidFill>
              <a:srgbClr val="92D050"/>
            </a:solidFill>
          </a:endParaRPr>
        </a:p>
      </dgm:t>
    </dgm:pt>
    <dgm:pt modelId="{08209543-C29F-4BD8-8496-ED22F8DA5A64}" type="parTrans" cxnId="{EA39D330-8D7A-475F-8F6B-A9A98FC2D78A}">
      <dgm:prSet/>
      <dgm:spPr/>
      <dgm:t>
        <a:bodyPr/>
        <a:lstStyle/>
        <a:p>
          <a:endParaRPr lang="en-US"/>
        </a:p>
      </dgm:t>
    </dgm:pt>
    <dgm:pt modelId="{BCAD9A1F-0D37-41BB-A783-184B854E874C}" type="sibTrans" cxnId="{EA39D330-8D7A-475F-8F6B-A9A98FC2D78A}">
      <dgm:prSet/>
      <dgm:spPr/>
      <dgm:t>
        <a:bodyPr/>
        <a:lstStyle/>
        <a:p>
          <a:endParaRPr lang="en-US"/>
        </a:p>
      </dgm:t>
    </dgm:pt>
    <dgm:pt modelId="{9B909E9A-46B6-40B6-ACE6-62E9FBAC3450}">
      <dgm:prSet custT="1"/>
      <dgm:spPr/>
      <dgm:t>
        <a:bodyPr/>
        <a:lstStyle/>
        <a:p>
          <a:r>
            <a:rPr lang="en-US" sz="1050" b="1" dirty="0" smtClean="0"/>
            <a:t> SmartCare Paramedic documents patient interaction and shares updated history with PCP through secure Smart CAD connection</a:t>
          </a:r>
          <a:endParaRPr lang="en-US" sz="1050" b="1" dirty="0"/>
        </a:p>
      </dgm:t>
    </dgm:pt>
    <dgm:pt modelId="{59E796C2-ECA6-48B7-B124-E5D21A07D055}" type="parTrans" cxnId="{00AB7304-8688-4F7B-AB92-9E7B3A9B74CE}">
      <dgm:prSet/>
      <dgm:spPr/>
      <dgm:t>
        <a:bodyPr/>
        <a:lstStyle/>
        <a:p>
          <a:endParaRPr lang="en-US"/>
        </a:p>
      </dgm:t>
    </dgm:pt>
    <dgm:pt modelId="{5D1827B7-BB2C-454B-8027-5216043EE43D}" type="sibTrans" cxnId="{00AB7304-8688-4F7B-AB92-9E7B3A9B74CE}">
      <dgm:prSet/>
      <dgm:spPr/>
      <dgm:t>
        <a:bodyPr/>
        <a:lstStyle/>
        <a:p>
          <a:endParaRPr lang="en-US"/>
        </a:p>
      </dgm:t>
    </dgm:pt>
    <dgm:pt modelId="{8F3F89E8-1D5A-482D-B668-FCBAA57A9964}">
      <dgm:prSet custT="1"/>
      <dgm:spPr/>
      <dgm:t>
        <a:bodyPr/>
        <a:lstStyle/>
        <a:p>
          <a:endParaRPr lang="en-US" sz="1050" b="1" dirty="0">
            <a:solidFill>
              <a:srgbClr val="92D050"/>
            </a:solidFill>
          </a:endParaRPr>
        </a:p>
      </dgm:t>
    </dgm:pt>
    <dgm:pt modelId="{00984FF7-80AC-4598-9639-E472B9E80209}" type="parTrans" cxnId="{7B573154-2FBB-4F15-896C-51930ADA7752}">
      <dgm:prSet/>
      <dgm:spPr/>
      <dgm:t>
        <a:bodyPr/>
        <a:lstStyle/>
        <a:p>
          <a:endParaRPr lang="en-US"/>
        </a:p>
      </dgm:t>
    </dgm:pt>
    <dgm:pt modelId="{4CE51F1C-8148-4267-B4FE-0552072379FE}" type="sibTrans" cxnId="{7B573154-2FBB-4F15-896C-51930ADA7752}">
      <dgm:prSet/>
      <dgm:spPr/>
      <dgm:t>
        <a:bodyPr/>
        <a:lstStyle/>
        <a:p>
          <a:endParaRPr lang="en-US"/>
        </a:p>
      </dgm:t>
    </dgm:pt>
    <dgm:pt modelId="{6DD792FC-4E06-4E0B-92C4-07DB6D1E82F8}">
      <dgm:prSet phldrT="[Text]" custT="1"/>
      <dgm:spPr/>
      <dgm:t>
        <a:bodyPr/>
        <a:lstStyle/>
        <a:p>
          <a:pPr algn="l"/>
          <a:endParaRPr lang="en-US" sz="1050" b="1" dirty="0">
            <a:solidFill>
              <a:srgbClr val="92D050"/>
            </a:solidFill>
          </a:endParaRPr>
        </a:p>
      </dgm:t>
    </dgm:pt>
    <dgm:pt modelId="{5C815E75-B165-409C-B6B6-57F8487AFD9E}" type="parTrans" cxnId="{0BEB152A-0912-4310-A18A-20E32C1701CE}">
      <dgm:prSet/>
      <dgm:spPr/>
      <dgm:t>
        <a:bodyPr/>
        <a:lstStyle/>
        <a:p>
          <a:endParaRPr lang="en-US"/>
        </a:p>
      </dgm:t>
    </dgm:pt>
    <dgm:pt modelId="{48B28650-60DD-4E24-8C79-B15FC9F89E93}" type="sibTrans" cxnId="{0BEB152A-0912-4310-A18A-20E32C1701CE}">
      <dgm:prSet/>
      <dgm:spPr/>
      <dgm:t>
        <a:bodyPr/>
        <a:lstStyle/>
        <a:p>
          <a:endParaRPr lang="en-US"/>
        </a:p>
      </dgm:t>
    </dgm:pt>
    <dgm:pt modelId="{B4F5A6F8-1121-4C98-838D-6A7B75B6EAA1}">
      <dgm:prSet phldrT="[Text]" custT="1"/>
      <dgm:spPr/>
      <dgm:t>
        <a:bodyPr/>
        <a:lstStyle/>
        <a:p>
          <a:pPr algn="l"/>
          <a:r>
            <a:rPr lang="en-US" sz="1100" b="1" dirty="0" smtClean="0"/>
            <a:t> PCP and Case Coordinator Informed of Patient Enrollment  in  internal care transition program</a:t>
          </a:r>
          <a:endParaRPr lang="en-US" sz="1100" b="1" dirty="0"/>
        </a:p>
      </dgm:t>
    </dgm:pt>
    <dgm:pt modelId="{FDE055DC-7DFF-44A1-A9CE-B1C84970FFF0}" type="sibTrans" cxnId="{EA487318-75BA-42B9-B4CE-E60E0A0DA350}">
      <dgm:prSet/>
      <dgm:spPr/>
      <dgm:t>
        <a:bodyPr/>
        <a:lstStyle/>
        <a:p>
          <a:pPr algn="l"/>
          <a:endParaRPr lang="en-US"/>
        </a:p>
      </dgm:t>
    </dgm:pt>
    <dgm:pt modelId="{F783419C-44B3-4C41-BCC4-2065731863CA}" type="parTrans" cxnId="{EA487318-75BA-42B9-B4CE-E60E0A0DA350}">
      <dgm:prSet/>
      <dgm:spPr/>
      <dgm:t>
        <a:bodyPr/>
        <a:lstStyle/>
        <a:p>
          <a:pPr algn="l"/>
          <a:endParaRPr lang="en-US"/>
        </a:p>
      </dgm:t>
    </dgm:pt>
    <dgm:pt modelId="{5BB09D69-2B11-4C71-ADB8-0EA826D3A004}">
      <dgm:prSet phldrT="[Text]" custT="1"/>
      <dgm:spPr/>
      <dgm:t>
        <a:bodyPr/>
        <a:lstStyle/>
        <a:p>
          <a:pPr algn="l"/>
          <a:endParaRPr lang="en-US" sz="1100" b="1" dirty="0">
            <a:solidFill>
              <a:srgbClr val="92D050"/>
            </a:solidFill>
          </a:endParaRPr>
        </a:p>
      </dgm:t>
    </dgm:pt>
    <dgm:pt modelId="{469AF4D4-FBF1-4F35-856B-F81DA70C15DA}" type="sibTrans" cxnId="{D7D63ED0-AFFF-434C-AE56-596BDD7B2140}">
      <dgm:prSet/>
      <dgm:spPr/>
      <dgm:t>
        <a:bodyPr/>
        <a:lstStyle/>
        <a:p>
          <a:endParaRPr lang="en-US"/>
        </a:p>
      </dgm:t>
    </dgm:pt>
    <dgm:pt modelId="{37B80A6F-4765-4C60-AB34-14F795B3C6AE}" type="parTrans" cxnId="{D7D63ED0-AFFF-434C-AE56-596BDD7B2140}">
      <dgm:prSet/>
      <dgm:spPr/>
      <dgm:t>
        <a:bodyPr/>
        <a:lstStyle/>
        <a:p>
          <a:endParaRPr lang="en-US"/>
        </a:p>
      </dgm:t>
    </dgm:pt>
    <dgm:pt modelId="{7774CCB5-E9E0-49AC-BF67-249906FA670D}">
      <dgm:prSet phldrT="[Text]" custT="1"/>
      <dgm:spPr/>
      <dgm:t>
        <a:bodyPr/>
        <a:lstStyle/>
        <a:p>
          <a:pPr algn="l"/>
          <a:r>
            <a:rPr lang="en-US" sz="1050" b="1" dirty="0" smtClean="0"/>
            <a:t>In home SmartCare evaluation is scheduled within mutually agreed upon time</a:t>
          </a:r>
          <a:endParaRPr lang="en-US" sz="1050" b="1" dirty="0"/>
        </a:p>
      </dgm:t>
    </dgm:pt>
    <dgm:pt modelId="{84C68B1A-1660-4D51-9954-92B0F4959C0C}" type="parTrans" cxnId="{97491AA7-A209-4F54-ADDD-0524564349A6}">
      <dgm:prSet/>
      <dgm:spPr/>
      <dgm:t>
        <a:bodyPr/>
        <a:lstStyle/>
        <a:p>
          <a:endParaRPr lang="en-US"/>
        </a:p>
      </dgm:t>
    </dgm:pt>
    <dgm:pt modelId="{9F53B394-0B50-4939-A3FE-B99CA017E7E0}" type="sibTrans" cxnId="{97491AA7-A209-4F54-ADDD-0524564349A6}">
      <dgm:prSet/>
      <dgm:spPr/>
      <dgm:t>
        <a:bodyPr/>
        <a:lstStyle/>
        <a:p>
          <a:endParaRPr lang="en-US"/>
        </a:p>
      </dgm:t>
    </dgm:pt>
    <dgm:pt modelId="{931A4C57-D997-4ACE-BF27-3CCC15E16EE1}">
      <dgm:prSet phldrT="[Text]" custT="1"/>
      <dgm:spPr/>
      <dgm:t>
        <a:bodyPr/>
        <a:lstStyle/>
        <a:p>
          <a:pPr algn="l"/>
          <a:endParaRPr lang="en-US" sz="1050" b="1" dirty="0">
            <a:solidFill>
              <a:srgbClr val="92D050"/>
            </a:solidFill>
          </a:endParaRPr>
        </a:p>
      </dgm:t>
    </dgm:pt>
    <dgm:pt modelId="{858A22F4-4891-4D98-B83D-852DDC1F858F}" type="parTrans" cxnId="{6D2219FC-8D5F-4FDD-AD6B-DECA807C6867}">
      <dgm:prSet/>
      <dgm:spPr/>
      <dgm:t>
        <a:bodyPr/>
        <a:lstStyle/>
        <a:p>
          <a:endParaRPr lang="en-US"/>
        </a:p>
      </dgm:t>
    </dgm:pt>
    <dgm:pt modelId="{B163FBAD-F3A9-41B9-8392-B0641497B406}" type="sibTrans" cxnId="{6D2219FC-8D5F-4FDD-AD6B-DECA807C6867}">
      <dgm:prSet/>
      <dgm:spPr/>
      <dgm:t>
        <a:bodyPr/>
        <a:lstStyle/>
        <a:p>
          <a:endParaRPr lang="en-US"/>
        </a:p>
      </dgm:t>
    </dgm:pt>
    <dgm:pt modelId="{43DFDF29-1FC8-4EF1-A836-42E64F68963B}" type="pres">
      <dgm:prSet presAssocID="{11D1F0E3-6BB5-4AB6-9399-B1B567B0B1BB}" presName="Name0" presStyleCnt="0">
        <dgm:presLayoutVars>
          <dgm:dir/>
          <dgm:resizeHandles/>
        </dgm:presLayoutVars>
      </dgm:prSet>
      <dgm:spPr/>
      <dgm:t>
        <a:bodyPr/>
        <a:lstStyle/>
        <a:p>
          <a:endParaRPr lang="en-US"/>
        </a:p>
      </dgm:t>
    </dgm:pt>
    <dgm:pt modelId="{541D1B3E-550A-4805-823B-197B7EBA3046}" type="pres">
      <dgm:prSet presAssocID="{B159C481-5EFC-49C6-9506-66F3DF478288}" presName="compNode" presStyleCnt="0"/>
      <dgm:spPr/>
      <dgm:t>
        <a:bodyPr/>
        <a:lstStyle/>
        <a:p>
          <a:endParaRPr lang="en-US"/>
        </a:p>
      </dgm:t>
    </dgm:pt>
    <dgm:pt modelId="{FBA446A4-E300-40E1-BEB0-83B1B4E153F5}" type="pres">
      <dgm:prSet presAssocID="{B159C481-5EFC-49C6-9506-66F3DF478288}" presName="dummyConnPt" presStyleCnt="0"/>
      <dgm:spPr/>
      <dgm:t>
        <a:bodyPr/>
        <a:lstStyle/>
        <a:p>
          <a:endParaRPr lang="en-US"/>
        </a:p>
      </dgm:t>
    </dgm:pt>
    <dgm:pt modelId="{FFD0042A-5406-4141-92CA-FA10BE941705}" type="pres">
      <dgm:prSet presAssocID="{B159C481-5EFC-49C6-9506-66F3DF478288}" presName="node" presStyleLbl="node1" presStyleIdx="0" presStyleCnt="3" custScaleX="130120" custScaleY="150269">
        <dgm:presLayoutVars>
          <dgm:bulletEnabled val="1"/>
        </dgm:presLayoutVars>
      </dgm:prSet>
      <dgm:spPr/>
      <dgm:t>
        <a:bodyPr/>
        <a:lstStyle/>
        <a:p>
          <a:endParaRPr lang="en-US"/>
        </a:p>
      </dgm:t>
    </dgm:pt>
    <dgm:pt modelId="{38AAE1FF-5F60-47BE-9720-7EEC810E7466}" type="pres">
      <dgm:prSet presAssocID="{0E31BF17-291F-40FC-B99E-393499754681}" presName="sibTrans" presStyleLbl="bgSibTrans2D1" presStyleIdx="0" presStyleCnt="2" custLinFactNeighborX="23554" custLinFactNeighborY="-11892"/>
      <dgm:spPr/>
      <dgm:t>
        <a:bodyPr/>
        <a:lstStyle/>
        <a:p>
          <a:endParaRPr lang="en-US"/>
        </a:p>
      </dgm:t>
    </dgm:pt>
    <dgm:pt modelId="{4A1485C9-26F4-4E99-B493-5A77217BA2EE}" type="pres">
      <dgm:prSet presAssocID="{6CF598BA-D84D-465A-8E74-1016989A1295}" presName="compNode" presStyleCnt="0"/>
      <dgm:spPr/>
      <dgm:t>
        <a:bodyPr/>
        <a:lstStyle/>
        <a:p>
          <a:endParaRPr lang="en-US"/>
        </a:p>
      </dgm:t>
    </dgm:pt>
    <dgm:pt modelId="{ADEA6896-3B96-4C76-98ED-3CA4D1397D98}" type="pres">
      <dgm:prSet presAssocID="{6CF598BA-D84D-465A-8E74-1016989A1295}" presName="dummyConnPt" presStyleCnt="0"/>
      <dgm:spPr/>
      <dgm:t>
        <a:bodyPr/>
        <a:lstStyle/>
        <a:p>
          <a:endParaRPr lang="en-US"/>
        </a:p>
      </dgm:t>
    </dgm:pt>
    <dgm:pt modelId="{9F0A01BE-2D60-469A-A9E8-0BEF0FABEB02}" type="pres">
      <dgm:prSet presAssocID="{6CF598BA-D84D-465A-8E74-1016989A1295}" presName="node" presStyleLbl="node1" presStyleIdx="1" presStyleCnt="3" custScaleX="130239" custScaleY="143179">
        <dgm:presLayoutVars>
          <dgm:bulletEnabled val="1"/>
        </dgm:presLayoutVars>
      </dgm:prSet>
      <dgm:spPr/>
      <dgm:t>
        <a:bodyPr/>
        <a:lstStyle/>
        <a:p>
          <a:endParaRPr lang="en-US"/>
        </a:p>
      </dgm:t>
    </dgm:pt>
    <dgm:pt modelId="{EDA0DA65-6A74-48BC-8C24-32EC2F68B16D}" type="pres">
      <dgm:prSet presAssocID="{02038149-F08E-4461-B335-DED6913EF82C}" presName="sibTrans" presStyleLbl="bgSibTrans2D1" presStyleIdx="1" presStyleCnt="2" custAng="1098318" custLinFactY="96816" custLinFactNeighborX="4010" custLinFactNeighborY="100000"/>
      <dgm:spPr/>
      <dgm:t>
        <a:bodyPr/>
        <a:lstStyle/>
        <a:p>
          <a:endParaRPr lang="en-US"/>
        </a:p>
      </dgm:t>
    </dgm:pt>
    <dgm:pt modelId="{7AB3EBD2-CE54-43E5-8438-6961098B9F23}" type="pres">
      <dgm:prSet presAssocID="{69076FC4-86FA-4510-A565-798304074BCE}" presName="compNode" presStyleCnt="0"/>
      <dgm:spPr/>
      <dgm:t>
        <a:bodyPr/>
        <a:lstStyle/>
        <a:p>
          <a:endParaRPr lang="en-US"/>
        </a:p>
      </dgm:t>
    </dgm:pt>
    <dgm:pt modelId="{BDA79411-7C6F-4A5A-8EE4-7D57B5AE8542}" type="pres">
      <dgm:prSet presAssocID="{69076FC4-86FA-4510-A565-798304074BCE}" presName="dummyConnPt" presStyleCnt="0"/>
      <dgm:spPr/>
      <dgm:t>
        <a:bodyPr/>
        <a:lstStyle/>
        <a:p>
          <a:endParaRPr lang="en-US"/>
        </a:p>
      </dgm:t>
    </dgm:pt>
    <dgm:pt modelId="{3D84C790-5FED-4FF6-ABA2-54ECD3DA5FE7}" type="pres">
      <dgm:prSet presAssocID="{69076FC4-86FA-4510-A565-798304074BCE}" presName="node" presStyleLbl="node1" presStyleIdx="2" presStyleCnt="3" custScaleX="137764" custScaleY="264474" custLinFactNeighborX="-1403" custLinFactNeighborY="-32384">
        <dgm:presLayoutVars>
          <dgm:bulletEnabled val="1"/>
        </dgm:presLayoutVars>
      </dgm:prSet>
      <dgm:spPr/>
      <dgm:t>
        <a:bodyPr/>
        <a:lstStyle/>
        <a:p>
          <a:endParaRPr lang="en-US"/>
        </a:p>
      </dgm:t>
    </dgm:pt>
  </dgm:ptLst>
  <dgm:cxnLst>
    <dgm:cxn modelId="{696FE8C2-7CF3-4596-B334-08EF686D9F63}" type="presOf" srcId="{DED4809D-5126-42E6-8A23-32BE74EFF521}" destId="{3D84C790-5FED-4FF6-ABA2-54ECD3DA5FE7}" srcOrd="0" destOrd="9" presId="urn:microsoft.com/office/officeart/2005/8/layout/bProcess4"/>
    <dgm:cxn modelId="{10A7C2E4-D18F-48FE-B285-D9CFC9F888BB}" type="presOf" srcId="{6CF598BA-D84D-465A-8E74-1016989A1295}" destId="{9F0A01BE-2D60-469A-A9E8-0BEF0FABEB02}" srcOrd="0" destOrd="0" presId="urn:microsoft.com/office/officeart/2005/8/layout/bProcess4"/>
    <dgm:cxn modelId="{3B8F598F-1F2A-40F5-9BFE-4CEA04CB7FEE}" type="presOf" srcId="{7F4201BC-F68B-46E9-B147-117816E97E7B}" destId="{3D84C790-5FED-4FF6-ABA2-54ECD3DA5FE7}" srcOrd="0" destOrd="16" presId="urn:microsoft.com/office/officeart/2005/8/layout/bProcess4"/>
    <dgm:cxn modelId="{575FA813-6435-488D-BD4C-E9AABFF5E527}" srcId="{69076FC4-86FA-4510-A565-798304074BCE}" destId="{9C43AEE2-689A-4AF6-9428-2C3F7FE0BF81}" srcOrd="1" destOrd="0" parTransId="{B78B3D85-1E78-4DC8-8A27-04DEBB7A8AED}" sibTransId="{F43C3726-0A57-44CA-9DB2-32C5AD699918}"/>
    <dgm:cxn modelId="{F4117D98-E379-43C1-BE15-A9FE55C811F8}" type="presOf" srcId="{931A4C57-D997-4ACE-BF27-3CCC15E16EE1}" destId="{9F0A01BE-2D60-469A-A9E8-0BEF0FABEB02}" srcOrd="0" destOrd="4" presId="urn:microsoft.com/office/officeart/2005/8/layout/bProcess4"/>
    <dgm:cxn modelId="{6A957513-C590-4BB1-9A91-76039F1F383B}" srcId="{834E0DC9-A253-4658-B34E-711607E18E55}" destId="{9115DD6C-DB2A-49B2-A7E3-1C26651BB090}" srcOrd="2" destOrd="0" parTransId="{57E8A041-C454-47D6-9CA6-26FB99DB8D5F}" sibTransId="{0132D523-B6B2-476E-A203-FC2EB33B1962}"/>
    <dgm:cxn modelId="{A6C18E21-105D-457A-A326-EF8CD9C195DE}" type="presOf" srcId="{131BBE89-EABB-4D30-B4B6-8E2C37BB49E2}" destId="{3D84C790-5FED-4FF6-ABA2-54ECD3DA5FE7}" srcOrd="0" destOrd="8" presId="urn:microsoft.com/office/officeart/2005/8/layout/bProcess4"/>
    <dgm:cxn modelId="{0745CC42-7D6C-47F2-B519-90120D7DBB3B}" srcId="{834E0DC9-A253-4658-B34E-711607E18E55}" destId="{DED4809D-5126-42E6-8A23-32BE74EFF521}" srcOrd="1" destOrd="0" parTransId="{98DAEE7C-5E5C-4CB3-B7D6-42C089BC483D}" sibTransId="{D26BC5C9-8527-4D39-9C7C-654DF35C6374}"/>
    <dgm:cxn modelId="{484CDE9B-55C8-43F1-8017-7B27DC94A71B}" type="presOf" srcId="{1553209A-BE2E-44B7-BFCC-D7254EB3F3CB}" destId="{3D84C790-5FED-4FF6-ABA2-54ECD3DA5FE7}" srcOrd="0" destOrd="4" presId="urn:microsoft.com/office/officeart/2005/8/layout/bProcess4"/>
    <dgm:cxn modelId="{939B77B4-00CD-4C11-97B5-760D7C1E41AF}" type="presOf" srcId="{8F3F89E8-1D5A-482D-B668-FCBAA57A9964}" destId="{3D84C790-5FED-4FF6-ABA2-54ECD3DA5FE7}" srcOrd="0" destOrd="11" presId="urn:microsoft.com/office/officeart/2005/8/layout/bProcess4"/>
    <dgm:cxn modelId="{415D55C9-D243-46A2-B421-9B6518FCB166}" type="presOf" srcId="{459EB707-6E0C-43EB-9166-783F886807F7}" destId="{3D84C790-5FED-4FF6-ABA2-54ECD3DA5FE7}" srcOrd="0" destOrd="1" presId="urn:microsoft.com/office/officeart/2005/8/layout/bProcess4"/>
    <dgm:cxn modelId="{EA39D330-8D7A-475F-8F6B-A9A98FC2D78A}" srcId="{B159C481-5EFC-49C6-9506-66F3DF478288}" destId="{140D65C5-B018-49E2-9D6A-8C2F60C83ECC}" srcOrd="3" destOrd="0" parTransId="{08209543-C29F-4BD8-8496-ED22F8DA5A64}" sibTransId="{BCAD9A1F-0D37-41BB-A783-184B854E874C}"/>
    <dgm:cxn modelId="{FC06EA58-182A-422D-9819-6A15FD0E72EE}" srcId="{11D1F0E3-6BB5-4AB6-9399-B1B567B0B1BB}" destId="{B159C481-5EFC-49C6-9506-66F3DF478288}" srcOrd="0" destOrd="0" parTransId="{1C40B325-5B65-4BAA-AF89-A82C7D2FE428}" sibTransId="{0E31BF17-291F-40FC-B99E-393499754681}"/>
    <dgm:cxn modelId="{C1EC46B4-3E0A-49A3-A668-3F1DF10475E3}" type="presOf" srcId="{1BCCE2C4-6043-4BA7-925E-87C3BF9363D5}" destId="{3D84C790-5FED-4FF6-ABA2-54ECD3DA5FE7}" srcOrd="0" destOrd="14" presId="urn:microsoft.com/office/officeart/2005/8/layout/bProcess4"/>
    <dgm:cxn modelId="{E5B98F6D-14D4-439E-925F-7DEC5AA9E606}" type="presOf" srcId="{4B6C78BA-F969-4088-81A4-EC8435BB0203}" destId="{3D84C790-5FED-4FF6-ABA2-54ECD3DA5FE7}" srcOrd="0" destOrd="6" presId="urn:microsoft.com/office/officeart/2005/8/layout/bProcess4"/>
    <dgm:cxn modelId="{C8D503F6-BC6D-48F6-B09F-DCDCF1F233AD}" srcId="{6CF598BA-D84D-465A-8E74-1016989A1295}" destId="{C8FDEFF9-FD4A-45F8-BE1A-75316C90C915}" srcOrd="0" destOrd="0" parTransId="{7EDBFCF8-41E5-4A22-B85B-38BFE30B4BC1}" sibTransId="{A1BE7ADA-9E36-4435-9C4B-76E9DF9AA29F}"/>
    <dgm:cxn modelId="{6E3BBA91-4138-4015-873A-42A8372EA6F2}" srcId="{834E0DC9-A253-4658-B34E-711607E18E55}" destId="{88702FF3-A0A9-4691-B1E9-B056D7DFB3BA}" srcOrd="7" destOrd="0" parTransId="{4BE8949B-6535-4777-9AF8-9CB82FD687AC}" sibTransId="{9B09FB26-4F68-4235-A53D-6FF344167CB2}"/>
    <dgm:cxn modelId="{4D486F70-BC27-4E6E-8467-8BE83C073293}" type="presOf" srcId="{140D65C5-B018-49E2-9D6A-8C2F60C83ECC}" destId="{FFD0042A-5406-4141-92CA-FA10BE941705}" srcOrd="0" destOrd="4" presId="urn:microsoft.com/office/officeart/2005/8/layout/bProcess4"/>
    <dgm:cxn modelId="{00AB7304-8688-4F7B-AB92-9E7B3A9B74CE}" srcId="{834E0DC9-A253-4658-B34E-711607E18E55}" destId="{9B909E9A-46B6-40B6-ACE6-62E9FBAC3450}" srcOrd="4" destOrd="0" parTransId="{59E796C2-ECA6-48B7-B124-E5D21A07D055}" sibTransId="{5D1827B7-BB2C-454B-8027-5216043EE43D}"/>
    <dgm:cxn modelId="{C86C4D8F-B08D-4B1E-8773-D8F4AF83876C}" type="presOf" srcId="{02038149-F08E-4461-B335-DED6913EF82C}" destId="{EDA0DA65-6A74-48BC-8C24-32EC2F68B16D}" srcOrd="0" destOrd="0" presId="urn:microsoft.com/office/officeart/2005/8/layout/bProcess4"/>
    <dgm:cxn modelId="{19BD0153-2B4C-40CB-B235-78C29DDA12B8}" srcId="{69076FC4-86FA-4510-A565-798304074BCE}" destId="{B5A5CD71-5410-43E8-B48D-0BB0756DDE0D}" srcOrd="2" destOrd="0" parTransId="{2DC6E162-CAF3-4B33-BA0F-D92E167CE188}" sibTransId="{8903CF91-07F7-49E0-BAD9-44D4699277A6}"/>
    <dgm:cxn modelId="{97491AA7-A209-4F54-ADDD-0524564349A6}" srcId="{6CF598BA-D84D-465A-8E74-1016989A1295}" destId="{7774CCB5-E9E0-49AC-BF67-249906FA670D}" srcOrd="4" destOrd="0" parTransId="{84C68B1A-1660-4D51-9954-92B0F4959C0C}" sibTransId="{9F53B394-0B50-4939-A3FE-B99CA017E7E0}"/>
    <dgm:cxn modelId="{6BE96BE2-29CF-4395-B366-0110B1F24876}" type="presOf" srcId="{6DD792FC-4E06-4E0B-92C4-07DB6D1E82F8}" destId="{9F0A01BE-2D60-469A-A9E8-0BEF0FABEB02}" srcOrd="0" destOrd="2" presId="urn:microsoft.com/office/officeart/2005/8/layout/bProcess4"/>
    <dgm:cxn modelId="{0BEB152A-0912-4310-A18A-20E32C1701CE}" srcId="{6CF598BA-D84D-465A-8E74-1016989A1295}" destId="{6DD792FC-4E06-4E0B-92C4-07DB6D1E82F8}" srcOrd="1" destOrd="0" parTransId="{5C815E75-B165-409C-B6B6-57F8487AFD9E}" sibTransId="{48B28650-60DD-4E24-8C79-B15FC9F89E93}"/>
    <dgm:cxn modelId="{6E778EA7-C84A-4932-9C6D-B5917A01D48E}" srcId="{11D1F0E3-6BB5-4AB6-9399-B1B567B0B1BB}" destId="{69076FC4-86FA-4510-A565-798304074BCE}" srcOrd="2" destOrd="0" parTransId="{FA3A4115-A8F7-492D-8DC8-79936A3CB3F6}" sibTransId="{1D437A73-C842-4618-BC7D-0C7ACCABC635}"/>
    <dgm:cxn modelId="{49231C91-B4EF-406F-9F2A-AFCBF7C3152F}" srcId="{11D1F0E3-6BB5-4AB6-9399-B1B567B0B1BB}" destId="{6CF598BA-D84D-465A-8E74-1016989A1295}" srcOrd="1" destOrd="0" parTransId="{B0C8FF46-0445-477B-A45F-ACD2EC362C5A}" sibTransId="{02038149-F08E-4461-B335-DED6913EF82C}"/>
    <dgm:cxn modelId="{64C8D097-5790-42AF-B415-4862B9A4754D}" type="presOf" srcId="{2E4CE0D7-8939-4F72-AFD0-529CFACE8780}" destId="{3D84C790-5FED-4FF6-ABA2-54ECD3DA5FE7}" srcOrd="0" destOrd="5" presId="urn:microsoft.com/office/officeart/2005/8/layout/bProcess4"/>
    <dgm:cxn modelId="{AF0B39B6-24CB-4518-AB9B-A316DD220886}" srcId="{69076FC4-86FA-4510-A565-798304074BCE}" destId="{4B6C78BA-F969-4088-81A4-EC8435BB0203}" srcOrd="5" destOrd="0" parTransId="{FF9A4774-737F-4C06-A0CC-6DE2AF8B8A66}" sibTransId="{A08EC7DB-39CB-407D-9645-0245D09E83E0}"/>
    <dgm:cxn modelId="{A08DC97F-CC43-40E3-8DE0-FF769AC989BC}" type="presOf" srcId="{834E0DC9-A253-4658-B34E-711607E18E55}" destId="{3D84C790-5FED-4FF6-ABA2-54ECD3DA5FE7}" srcOrd="0" destOrd="7" presId="urn:microsoft.com/office/officeart/2005/8/layout/bProcess4"/>
    <dgm:cxn modelId="{F21156C8-D06A-4D38-8746-D8060705C4BC}" srcId="{69076FC4-86FA-4510-A565-798304074BCE}" destId="{7F4201BC-F68B-46E9-B147-117816E97E7B}" srcOrd="7" destOrd="0" parTransId="{A4219445-F8DD-450E-9C73-2C875C20AB53}" sibTransId="{8D92EEE8-6FB0-4602-B1F0-D15C7FE92DE1}"/>
    <dgm:cxn modelId="{613D433D-C3F9-4761-852E-8C474E11AFF4}" srcId="{B159C481-5EFC-49C6-9506-66F3DF478288}" destId="{1D308AE6-FB64-4532-A634-A34A82D4003D}" srcOrd="0" destOrd="0" parTransId="{1C9285F5-CF89-4EC2-B97B-D0969F778CA8}" sibTransId="{12AD2DBF-9F9A-4FC9-A35E-AC8239A2408E}"/>
    <dgm:cxn modelId="{6D2219FC-8D5F-4FDD-AD6B-DECA807C6867}" srcId="{6CF598BA-D84D-465A-8E74-1016989A1295}" destId="{931A4C57-D997-4ACE-BF27-3CCC15E16EE1}" srcOrd="3" destOrd="0" parTransId="{858A22F4-4891-4D98-B83D-852DDC1F858F}" sibTransId="{B163FBAD-F3A9-41B9-8392-B0641497B406}"/>
    <dgm:cxn modelId="{64B85BF4-DA8B-454C-9B5F-30146DD672E5}" srcId="{B159C481-5EFC-49C6-9506-66F3DF478288}" destId="{F0F7A994-77AF-4DB8-9F0C-50CD9D62E1FE}" srcOrd="4" destOrd="0" parTransId="{19CE744A-6E48-4364-92D5-32B6845ED7BD}" sibTransId="{01B833BE-883D-4E89-9896-8302A4BDBBF5}"/>
    <dgm:cxn modelId="{16C987C3-750B-4BCE-BCFD-5405F48B7AB0}" srcId="{834E0DC9-A253-4658-B34E-711607E18E55}" destId="{F19B29D7-C3D3-49D1-97D9-4BCF96D96233}" srcOrd="5" destOrd="0" parTransId="{98A222E2-D8E8-4235-A270-12284929878A}" sibTransId="{9FD86456-7439-49AD-B64D-4754C190CF1D}"/>
    <dgm:cxn modelId="{A95C0669-96BB-443C-8E0B-793BBB4283F4}" srcId="{69076FC4-86FA-4510-A565-798304074BCE}" destId="{834E0DC9-A253-4658-B34E-711607E18E55}" srcOrd="6" destOrd="0" parTransId="{7781B247-E621-4644-BA4C-A94A6680CE33}" sibTransId="{6C4A575E-6D77-4B90-ADE1-A276AEDD106C}"/>
    <dgm:cxn modelId="{51E240F6-906E-438E-BF42-D2F688C49571}" type="presOf" srcId="{0E31BF17-291F-40FC-B99E-393499754681}" destId="{38AAE1FF-5F60-47BE-9720-7EEC810E7466}" srcOrd="0" destOrd="0" presId="urn:microsoft.com/office/officeart/2005/8/layout/bProcess4"/>
    <dgm:cxn modelId="{EA487318-75BA-42B9-B4CE-E60E0A0DA350}" srcId="{B159C481-5EFC-49C6-9506-66F3DF478288}" destId="{B4F5A6F8-1121-4C98-838D-6A7B75B6EAA1}" srcOrd="2" destOrd="0" parTransId="{F783419C-44B3-4C41-BCC4-2065731863CA}" sibTransId="{FDE055DC-7DFF-44A1-A9CE-B1C84970FFF0}"/>
    <dgm:cxn modelId="{D6739442-A518-45CA-9C2D-CF2E49FCA0AA}" srcId="{69076FC4-86FA-4510-A565-798304074BCE}" destId="{2E4CE0D7-8939-4F72-AFD0-529CFACE8780}" srcOrd="4" destOrd="0" parTransId="{B5A68D0C-D9F8-468B-995A-C3DAACF11321}" sibTransId="{7A4A621E-8CB6-4CFC-A013-AA3B1CE9FAC8}"/>
    <dgm:cxn modelId="{2257B30E-0821-49F1-BEB8-9C672E22C825}" type="presOf" srcId="{C8FDEFF9-FD4A-45F8-BE1A-75316C90C915}" destId="{9F0A01BE-2D60-469A-A9E8-0BEF0FABEB02}" srcOrd="0" destOrd="1" presId="urn:microsoft.com/office/officeart/2005/8/layout/bProcess4"/>
    <dgm:cxn modelId="{83DBDFC5-2650-49C0-9071-EC7AE5D327AA}" type="presOf" srcId="{5BB09D69-2B11-4C71-ADB8-0EA826D3A004}" destId="{FFD0042A-5406-4141-92CA-FA10BE941705}" srcOrd="0" destOrd="2" presId="urn:microsoft.com/office/officeart/2005/8/layout/bProcess4"/>
    <dgm:cxn modelId="{B0805D40-97C4-4726-869D-5D470C202031}" srcId="{69076FC4-86FA-4510-A565-798304074BCE}" destId="{459EB707-6E0C-43EB-9166-783F886807F7}" srcOrd="0" destOrd="0" parTransId="{870D6E16-526D-498F-8BD2-D4E48823A718}" sibTransId="{A6FB566F-73A6-4AFD-ADD1-4CB4814F1516}"/>
    <dgm:cxn modelId="{D7D63ED0-AFFF-434C-AE56-596BDD7B2140}" srcId="{B159C481-5EFC-49C6-9506-66F3DF478288}" destId="{5BB09D69-2B11-4C71-ADB8-0EA826D3A004}" srcOrd="1" destOrd="0" parTransId="{37B80A6F-4765-4C60-AB34-14F795B3C6AE}" sibTransId="{469AF4D4-FBF1-4F35-856B-F81DA70C15DA}"/>
    <dgm:cxn modelId="{E554E4ED-C408-4809-997F-87D9DEEF54EB}" type="presOf" srcId="{B159C481-5EFC-49C6-9506-66F3DF478288}" destId="{FFD0042A-5406-4141-92CA-FA10BE941705}" srcOrd="0" destOrd="0" presId="urn:microsoft.com/office/officeart/2005/8/layout/bProcess4"/>
    <dgm:cxn modelId="{269455BF-3D6C-49C7-8E2A-4D1F1D636E3C}" type="presOf" srcId="{7774CCB5-E9E0-49AC-BF67-249906FA670D}" destId="{9F0A01BE-2D60-469A-A9E8-0BEF0FABEB02}" srcOrd="0" destOrd="5" presId="urn:microsoft.com/office/officeart/2005/8/layout/bProcess4"/>
    <dgm:cxn modelId="{169D6DAA-2D65-4103-8453-0E364281ECCA}" type="presOf" srcId="{C6C9D3DD-441E-451A-ABF6-8598556B01A8}" destId="{9F0A01BE-2D60-469A-A9E8-0BEF0FABEB02}" srcOrd="0" destOrd="3" presId="urn:microsoft.com/office/officeart/2005/8/layout/bProcess4"/>
    <dgm:cxn modelId="{07B06F50-F0BE-4FE6-B69E-0552D3F25AAD}" type="presOf" srcId="{B5A5CD71-5410-43E8-B48D-0BB0756DDE0D}" destId="{3D84C790-5FED-4FF6-ABA2-54ECD3DA5FE7}" srcOrd="0" destOrd="3" presId="urn:microsoft.com/office/officeart/2005/8/layout/bProcess4"/>
    <dgm:cxn modelId="{1399C081-AF75-42D0-A293-362A974F3CB4}" type="presOf" srcId="{1D308AE6-FB64-4532-A634-A34A82D4003D}" destId="{FFD0042A-5406-4141-92CA-FA10BE941705}" srcOrd="0" destOrd="1" presId="urn:microsoft.com/office/officeart/2005/8/layout/bProcess4"/>
    <dgm:cxn modelId="{407DD862-4B95-4C1A-8CF1-713FD93E9CD0}" srcId="{69076FC4-86FA-4510-A565-798304074BCE}" destId="{1553209A-BE2E-44B7-BFCC-D7254EB3F3CB}" srcOrd="3" destOrd="0" parTransId="{5D658118-A11E-46EA-889A-99E2C410342E}" sibTransId="{E17F5AA8-9B6D-46B3-8D8F-DCA2B400E137}"/>
    <dgm:cxn modelId="{22F820B8-2556-4355-A47A-5FB90056624A}" type="presOf" srcId="{11D1F0E3-6BB5-4AB6-9399-B1B567B0B1BB}" destId="{43DFDF29-1FC8-4EF1-A836-42E64F68963B}" srcOrd="0" destOrd="0" presId="urn:microsoft.com/office/officeart/2005/8/layout/bProcess4"/>
    <dgm:cxn modelId="{557C187F-7290-44E4-B374-5669F8286CAE}" srcId="{834E0DC9-A253-4658-B34E-711607E18E55}" destId="{131BBE89-EABB-4D30-B4B6-8E2C37BB49E2}" srcOrd="0" destOrd="0" parTransId="{B261E9AE-870D-4A25-92F0-646193EE6170}" sibTransId="{4A6B2FDD-6D61-4E51-B545-A6A05FF0B0D1}"/>
    <dgm:cxn modelId="{7B573154-2FBB-4F15-896C-51930ADA7752}" srcId="{834E0DC9-A253-4658-B34E-711607E18E55}" destId="{8F3F89E8-1D5A-482D-B668-FCBAA57A9964}" srcOrd="3" destOrd="0" parTransId="{00984FF7-80AC-4598-9639-E472B9E80209}" sibTransId="{4CE51F1C-8148-4267-B4FE-0552072379FE}"/>
    <dgm:cxn modelId="{4E3EC239-F58E-4D36-89AC-66C0E3EE474C}" type="presOf" srcId="{9C43AEE2-689A-4AF6-9428-2C3F7FE0BF81}" destId="{3D84C790-5FED-4FF6-ABA2-54ECD3DA5FE7}" srcOrd="0" destOrd="2" presId="urn:microsoft.com/office/officeart/2005/8/layout/bProcess4"/>
    <dgm:cxn modelId="{92FA6B92-F6B4-4E24-AE46-7E0BAA081F7D}" srcId="{834E0DC9-A253-4658-B34E-711607E18E55}" destId="{1BCCE2C4-6043-4BA7-925E-87C3BF9363D5}" srcOrd="6" destOrd="0" parTransId="{376902E2-EE8C-4D48-931A-FEE7D8CD82DC}" sibTransId="{C0E7DBCD-82EB-421F-9416-877DCD2D9FEA}"/>
    <dgm:cxn modelId="{7E4E35FE-EB4B-4F08-A5D2-919B25D77C31}" srcId="{6CF598BA-D84D-465A-8E74-1016989A1295}" destId="{C6C9D3DD-441E-451A-ABF6-8598556B01A8}" srcOrd="2" destOrd="0" parTransId="{B044F668-E50F-4BC6-AD94-E554FC6DE610}" sibTransId="{16E0E454-A499-4740-A975-717F17B1098D}"/>
    <dgm:cxn modelId="{FF3690F5-4E7E-471B-8BBD-4552D1C0FFB4}" type="presOf" srcId="{F19B29D7-C3D3-49D1-97D9-4BCF96D96233}" destId="{3D84C790-5FED-4FF6-ABA2-54ECD3DA5FE7}" srcOrd="0" destOrd="13" presId="urn:microsoft.com/office/officeart/2005/8/layout/bProcess4"/>
    <dgm:cxn modelId="{763183E9-9736-418B-9A73-F26165490572}" type="presOf" srcId="{F0F7A994-77AF-4DB8-9F0C-50CD9D62E1FE}" destId="{FFD0042A-5406-4141-92CA-FA10BE941705}" srcOrd="0" destOrd="5" presId="urn:microsoft.com/office/officeart/2005/8/layout/bProcess4"/>
    <dgm:cxn modelId="{7E7D5F74-B9B5-4528-B92E-F4F32D550FA3}" type="presOf" srcId="{69076FC4-86FA-4510-A565-798304074BCE}" destId="{3D84C790-5FED-4FF6-ABA2-54ECD3DA5FE7}" srcOrd="0" destOrd="0" presId="urn:microsoft.com/office/officeart/2005/8/layout/bProcess4"/>
    <dgm:cxn modelId="{E5AAE79F-8090-4FF3-877C-0176E45CDA29}" type="presOf" srcId="{9115DD6C-DB2A-49B2-A7E3-1C26651BB090}" destId="{3D84C790-5FED-4FF6-ABA2-54ECD3DA5FE7}" srcOrd="0" destOrd="10" presId="urn:microsoft.com/office/officeart/2005/8/layout/bProcess4"/>
    <dgm:cxn modelId="{F1280748-3E8E-4197-A168-B329C932AC47}" type="presOf" srcId="{B4F5A6F8-1121-4C98-838D-6A7B75B6EAA1}" destId="{FFD0042A-5406-4141-92CA-FA10BE941705}" srcOrd="0" destOrd="3" presId="urn:microsoft.com/office/officeart/2005/8/layout/bProcess4"/>
    <dgm:cxn modelId="{3D648CFA-57CD-49D5-A6C5-51401F9EEFF6}" type="presOf" srcId="{9B909E9A-46B6-40B6-ACE6-62E9FBAC3450}" destId="{3D84C790-5FED-4FF6-ABA2-54ECD3DA5FE7}" srcOrd="0" destOrd="12" presId="urn:microsoft.com/office/officeart/2005/8/layout/bProcess4"/>
    <dgm:cxn modelId="{B6CFDF6D-B455-4BA7-B124-C83A5FE9D557}" type="presOf" srcId="{88702FF3-A0A9-4691-B1E9-B056D7DFB3BA}" destId="{3D84C790-5FED-4FF6-ABA2-54ECD3DA5FE7}" srcOrd="0" destOrd="15" presId="urn:microsoft.com/office/officeart/2005/8/layout/bProcess4"/>
    <dgm:cxn modelId="{EF7BC426-8810-440D-B1C0-2B4E41DECA09}" type="presParOf" srcId="{43DFDF29-1FC8-4EF1-A836-42E64F68963B}" destId="{541D1B3E-550A-4805-823B-197B7EBA3046}" srcOrd="0" destOrd="0" presId="urn:microsoft.com/office/officeart/2005/8/layout/bProcess4"/>
    <dgm:cxn modelId="{6BDBA739-1188-4DB1-A2BB-738291F08F55}" type="presParOf" srcId="{541D1B3E-550A-4805-823B-197B7EBA3046}" destId="{FBA446A4-E300-40E1-BEB0-83B1B4E153F5}" srcOrd="0" destOrd="0" presId="urn:microsoft.com/office/officeart/2005/8/layout/bProcess4"/>
    <dgm:cxn modelId="{60D28971-56D0-4423-B63E-4392146CB4FA}" type="presParOf" srcId="{541D1B3E-550A-4805-823B-197B7EBA3046}" destId="{FFD0042A-5406-4141-92CA-FA10BE941705}" srcOrd="1" destOrd="0" presId="urn:microsoft.com/office/officeart/2005/8/layout/bProcess4"/>
    <dgm:cxn modelId="{012E914B-8DAC-4179-9930-A958061100D2}" type="presParOf" srcId="{43DFDF29-1FC8-4EF1-A836-42E64F68963B}" destId="{38AAE1FF-5F60-47BE-9720-7EEC810E7466}" srcOrd="1" destOrd="0" presId="urn:microsoft.com/office/officeart/2005/8/layout/bProcess4"/>
    <dgm:cxn modelId="{EDE104D9-3F8B-45AB-B6A0-374FEA205FEF}" type="presParOf" srcId="{43DFDF29-1FC8-4EF1-A836-42E64F68963B}" destId="{4A1485C9-26F4-4E99-B493-5A77217BA2EE}" srcOrd="2" destOrd="0" presId="urn:microsoft.com/office/officeart/2005/8/layout/bProcess4"/>
    <dgm:cxn modelId="{A6915729-F2F5-4B23-B69F-C33162AF94AC}" type="presParOf" srcId="{4A1485C9-26F4-4E99-B493-5A77217BA2EE}" destId="{ADEA6896-3B96-4C76-98ED-3CA4D1397D98}" srcOrd="0" destOrd="0" presId="urn:microsoft.com/office/officeart/2005/8/layout/bProcess4"/>
    <dgm:cxn modelId="{72B328C7-5AB7-4B8C-BA37-C94BFF5AD5F9}" type="presParOf" srcId="{4A1485C9-26F4-4E99-B493-5A77217BA2EE}" destId="{9F0A01BE-2D60-469A-A9E8-0BEF0FABEB02}" srcOrd="1" destOrd="0" presId="urn:microsoft.com/office/officeart/2005/8/layout/bProcess4"/>
    <dgm:cxn modelId="{56AD80A2-D319-4F38-AC52-168FE5B19E23}" type="presParOf" srcId="{43DFDF29-1FC8-4EF1-A836-42E64F68963B}" destId="{EDA0DA65-6A74-48BC-8C24-32EC2F68B16D}" srcOrd="3" destOrd="0" presId="urn:microsoft.com/office/officeart/2005/8/layout/bProcess4"/>
    <dgm:cxn modelId="{FC98607C-39DF-42D5-BDBA-84F6B4A07B50}" type="presParOf" srcId="{43DFDF29-1FC8-4EF1-A836-42E64F68963B}" destId="{7AB3EBD2-CE54-43E5-8438-6961098B9F23}" srcOrd="4" destOrd="0" presId="urn:microsoft.com/office/officeart/2005/8/layout/bProcess4"/>
    <dgm:cxn modelId="{A2F7B99D-6D95-4CF6-B741-16FA8C2B51DD}" type="presParOf" srcId="{7AB3EBD2-CE54-43E5-8438-6961098B9F23}" destId="{BDA79411-7C6F-4A5A-8EE4-7D57B5AE8542}" srcOrd="0" destOrd="0" presId="urn:microsoft.com/office/officeart/2005/8/layout/bProcess4"/>
    <dgm:cxn modelId="{AE130427-EF92-4477-AFD6-0ADBF4699D2D}" type="presParOf" srcId="{7AB3EBD2-CE54-43E5-8438-6961098B9F23}" destId="{3D84C790-5FED-4FF6-ABA2-54ECD3DA5FE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D2C2CB-899C-48D8-9E49-0FCD82E1302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F1D11A56-0DB8-4BEB-A380-C57A75543FEE}">
      <dgm:prSet phldrT="[Text]"/>
      <dgm:spPr/>
      <dgm:t>
        <a:bodyPr/>
        <a:lstStyle/>
        <a:p>
          <a:r>
            <a:rPr lang="en-US" b="1" dirty="0" smtClean="0"/>
            <a:t>Patient</a:t>
          </a:r>
          <a:endParaRPr lang="en-US" b="1" dirty="0"/>
        </a:p>
      </dgm:t>
    </dgm:pt>
    <dgm:pt modelId="{AE059A73-F20C-4AD1-82B0-141F95FCEC80}" type="parTrans" cxnId="{9CAF3059-3213-4760-8F2A-051C6CA08D55}">
      <dgm:prSet/>
      <dgm:spPr/>
      <dgm:t>
        <a:bodyPr/>
        <a:lstStyle/>
        <a:p>
          <a:endParaRPr lang="en-US"/>
        </a:p>
      </dgm:t>
    </dgm:pt>
    <dgm:pt modelId="{E65917D4-640F-49BA-9C60-7068D0AB24F4}" type="sibTrans" cxnId="{9CAF3059-3213-4760-8F2A-051C6CA08D55}">
      <dgm:prSet/>
      <dgm:spPr/>
      <dgm:t>
        <a:bodyPr/>
        <a:lstStyle/>
        <a:p>
          <a:endParaRPr lang="en-US"/>
        </a:p>
      </dgm:t>
    </dgm:pt>
    <dgm:pt modelId="{7B543A93-7061-4C87-80DE-69FC7E3D700F}">
      <dgm:prSet phldrT="[Text]"/>
      <dgm:spPr/>
      <dgm:t>
        <a:bodyPr/>
        <a:lstStyle/>
        <a:p>
          <a:r>
            <a:rPr lang="en-US" b="1" dirty="0" smtClean="0"/>
            <a:t>EasCare Clinical Director</a:t>
          </a:r>
          <a:endParaRPr lang="en-US" b="1" dirty="0"/>
        </a:p>
      </dgm:t>
    </dgm:pt>
    <dgm:pt modelId="{D437E215-1DE5-48E9-8B90-38A26E6909EE}" type="parTrans" cxnId="{8F5AB13A-1896-4BE1-A9AA-D33D5F0FFF01}">
      <dgm:prSet/>
      <dgm:spPr/>
      <dgm:t>
        <a:bodyPr/>
        <a:lstStyle/>
        <a:p>
          <a:endParaRPr lang="en-US"/>
        </a:p>
      </dgm:t>
    </dgm:pt>
    <dgm:pt modelId="{84F5088E-DEEB-47E1-907B-EC0E82112175}" type="sibTrans" cxnId="{8F5AB13A-1896-4BE1-A9AA-D33D5F0FFF01}">
      <dgm:prSet/>
      <dgm:spPr/>
      <dgm:t>
        <a:bodyPr/>
        <a:lstStyle/>
        <a:p>
          <a:endParaRPr lang="en-US"/>
        </a:p>
      </dgm:t>
    </dgm:pt>
    <dgm:pt modelId="{CE534C09-1A10-4171-BA43-40554911AAFD}">
      <dgm:prSet phldrT="[Text]"/>
      <dgm:spPr/>
      <dgm:t>
        <a:bodyPr/>
        <a:lstStyle/>
        <a:p>
          <a:r>
            <a:rPr lang="en-US" b="1" dirty="0" smtClean="0"/>
            <a:t>EasCare Medical Director</a:t>
          </a:r>
          <a:endParaRPr lang="en-US" b="1" dirty="0"/>
        </a:p>
      </dgm:t>
    </dgm:pt>
    <dgm:pt modelId="{955386C9-A963-4819-BC60-40293CD37AD2}" type="parTrans" cxnId="{4F9CBC4C-D84A-49EC-8D30-E5EBC1852462}">
      <dgm:prSet/>
      <dgm:spPr/>
      <dgm:t>
        <a:bodyPr/>
        <a:lstStyle/>
        <a:p>
          <a:endParaRPr lang="en-US"/>
        </a:p>
      </dgm:t>
    </dgm:pt>
    <dgm:pt modelId="{59260357-AFA8-40FD-B705-AF931FC96DB0}" type="sibTrans" cxnId="{4F9CBC4C-D84A-49EC-8D30-E5EBC1852462}">
      <dgm:prSet/>
      <dgm:spPr/>
      <dgm:t>
        <a:bodyPr/>
        <a:lstStyle/>
        <a:p>
          <a:endParaRPr lang="en-US"/>
        </a:p>
      </dgm:t>
    </dgm:pt>
    <dgm:pt modelId="{A96A6DB5-F103-4CB4-B139-7DBD0FA49DA6}">
      <dgm:prSet phldrT="[Text]" custT="1"/>
      <dgm:spPr/>
      <dgm:t>
        <a:bodyPr/>
        <a:lstStyle/>
        <a:p>
          <a:r>
            <a:rPr lang="en-US" sz="2000" b="1" dirty="0" smtClean="0"/>
            <a:t>CCA Medical Director</a:t>
          </a:r>
          <a:endParaRPr lang="en-US" sz="2000" b="1" dirty="0"/>
        </a:p>
      </dgm:t>
    </dgm:pt>
    <dgm:pt modelId="{3329AC41-E54A-4444-9CD9-18EA4159AAA8}" type="parTrans" cxnId="{8176B603-BBD2-4F8D-BED6-97FDCE49D5E0}">
      <dgm:prSet/>
      <dgm:spPr/>
      <dgm:t>
        <a:bodyPr/>
        <a:lstStyle/>
        <a:p>
          <a:endParaRPr lang="en-US"/>
        </a:p>
      </dgm:t>
    </dgm:pt>
    <dgm:pt modelId="{65D5476D-F898-4C7F-85D9-8A30C3125569}" type="sibTrans" cxnId="{8176B603-BBD2-4F8D-BED6-97FDCE49D5E0}">
      <dgm:prSet/>
      <dgm:spPr/>
      <dgm:t>
        <a:bodyPr/>
        <a:lstStyle/>
        <a:p>
          <a:endParaRPr lang="en-US"/>
        </a:p>
      </dgm:t>
    </dgm:pt>
    <dgm:pt modelId="{56A2070B-E1E7-41EA-9036-FE64D1F3E15A}">
      <dgm:prSet phldrT="[Text]" custT="1"/>
      <dgm:spPr/>
      <dgm:t>
        <a:bodyPr/>
        <a:lstStyle/>
        <a:p>
          <a:r>
            <a:rPr lang="en-US" sz="1800" b="1" dirty="0" smtClean="0"/>
            <a:t>CCA PCP</a:t>
          </a:r>
          <a:endParaRPr lang="en-US" sz="1800" b="1" dirty="0"/>
        </a:p>
      </dgm:t>
    </dgm:pt>
    <dgm:pt modelId="{79B6719C-90DD-4366-9C62-00BBACEA7453}" type="parTrans" cxnId="{58EA2AEE-C469-404A-8247-BF01CA95073F}">
      <dgm:prSet/>
      <dgm:spPr/>
      <dgm:t>
        <a:bodyPr/>
        <a:lstStyle/>
        <a:p>
          <a:endParaRPr lang="en-US"/>
        </a:p>
      </dgm:t>
    </dgm:pt>
    <dgm:pt modelId="{FDE13773-12EF-43C9-BDB6-A1FC2B013852}" type="sibTrans" cxnId="{58EA2AEE-C469-404A-8247-BF01CA95073F}">
      <dgm:prSet/>
      <dgm:spPr/>
      <dgm:t>
        <a:bodyPr/>
        <a:lstStyle/>
        <a:p>
          <a:endParaRPr lang="en-US"/>
        </a:p>
      </dgm:t>
    </dgm:pt>
    <dgm:pt modelId="{12EFACED-55C0-4DB2-BA80-E2D1964DF581}" type="pres">
      <dgm:prSet presAssocID="{D4D2C2CB-899C-48D8-9E49-0FCD82E13024}" presName="Name0" presStyleCnt="0">
        <dgm:presLayoutVars>
          <dgm:chMax val="1"/>
          <dgm:dir/>
          <dgm:animLvl val="ctr"/>
          <dgm:resizeHandles val="exact"/>
        </dgm:presLayoutVars>
      </dgm:prSet>
      <dgm:spPr/>
      <dgm:t>
        <a:bodyPr/>
        <a:lstStyle/>
        <a:p>
          <a:endParaRPr lang="en-US"/>
        </a:p>
      </dgm:t>
    </dgm:pt>
    <dgm:pt modelId="{494ADD94-4B1F-43DD-B103-022ED271CC65}" type="pres">
      <dgm:prSet presAssocID="{F1D11A56-0DB8-4BEB-A380-C57A75543FEE}" presName="centerShape" presStyleLbl="node0" presStyleIdx="0" presStyleCnt="1"/>
      <dgm:spPr/>
      <dgm:t>
        <a:bodyPr/>
        <a:lstStyle/>
        <a:p>
          <a:endParaRPr lang="en-US"/>
        </a:p>
      </dgm:t>
    </dgm:pt>
    <dgm:pt modelId="{BA296289-3F21-49B1-9F09-799F173D2613}" type="pres">
      <dgm:prSet presAssocID="{7B543A93-7061-4C87-80DE-69FC7E3D700F}" presName="node" presStyleLbl="node1" presStyleIdx="0" presStyleCnt="4" custScaleX="143916" custScaleY="95309">
        <dgm:presLayoutVars>
          <dgm:bulletEnabled val="1"/>
        </dgm:presLayoutVars>
      </dgm:prSet>
      <dgm:spPr/>
      <dgm:t>
        <a:bodyPr/>
        <a:lstStyle/>
        <a:p>
          <a:endParaRPr lang="en-US"/>
        </a:p>
      </dgm:t>
    </dgm:pt>
    <dgm:pt modelId="{6056B589-BAA2-405C-9C84-76F49106470E}" type="pres">
      <dgm:prSet presAssocID="{7B543A93-7061-4C87-80DE-69FC7E3D700F}" presName="dummy" presStyleCnt="0"/>
      <dgm:spPr/>
    </dgm:pt>
    <dgm:pt modelId="{B6B0D716-51D4-4CB1-8706-83566162C724}" type="pres">
      <dgm:prSet presAssocID="{84F5088E-DEEB-47E1-907B-EC0E82112175}" presName="sibTrans" presStyleLbl="sibTrans2D1" presStyleIdx="0" presStyleCnt="4"/>
      <dgm:spPr/>
      <dgm:t>
        <a:bodyPr/>
        <a:lstStyle/>
        <a:p>
          <a:endParaRPr lang="en-US"/>
        </a:p>
      </dgm:t>
    </dgm:pt>
    <dgm:pt modelId="{B714FAE8-CB44-4ADE-9F47-E060AA7F4A64}" type="pres">
      <dgm:prSet presAssocID="{CE534C09-1A10-4171-BA43-40554911AAFD}" presName="node" presStyleLbl="node1" presStyleIdx="1" presStyleCnt="4" custScaleX="144983" custScaleY="116965">
        <dgm:presLayoutVars>
          <dgm:bulletEnabled val="1"/>
        </dgm:presLayoutVars>
      </dgm:prSet>
      <dgm:spPr/>
      <dgm:t>
        <a:bodyPr/>
        <a:lstStyle/>
        <a:p>
          <a:endParaRPr lang="en-US"/>
        </a:p>
      </dgm:t>
    </dgm:pt>
    <dgm:pt modelId="{C91B5421-BBB7-427F-952F-3A2DCFB2ECC1}" type="pres">
      <dgm:prSet presAssocID="{CE534C09-1A10-4171-BA43-40554911AAFD}" presName="dummy" presStyleCnt="0"/>
      <dgm:spPr/>
    </dgm:pt>
    <dgm:pt modelId="{6DDA72B2-3253-4C34-9E90-69BF091EA055}" type="pres">
      <dgm:prSet presAssocID="{59260357-AFA8-40FD-B705-AF931FC96DB0}" presName="sibTrans" presStyleLbl="sibTrans2D1" presStyleIdx="1" presStyleCnt="4"/>
      <dgm:spPr/>
      <dgm:t>
        <a:bodyPr/>
        <a:lstStyle/>
        <a:p>
          <a:endParaRPr lang="en-US"/>
        </a:p>
      </dgm:t>
    </dgm:pt>
    <dgm:pt modelId="{B3109843-C455-4D65-BF47-DDA1DC85D668}" type="pres">
      <dgm:prSet presAssocID="{A96A6DB5-F103-4CB4-B139-7DBD0FA49DA6}" presName="node" presStyleLbl="node1" presStyleIdx="2" presStyleCnt="4" custScaleX="160193" custScaleY="138369">
        <dgm:presLayoutVars>
          <dgm:bulletEnabled val="1"/>
        </dgm:presLayoutVars>
      </dgm:prSet>
      <dgm:spPr/>
      <dgm:t>
        <a:bodyPr/>
        <a:lstStyle/>
        <a:p>
          <a:endParaRPr lang="en-US"/>
        </a:p>
      </dgm:t>
    </dgm:pt>
    <dgm:pt modelId="{CE3BE853-09E8-4A19-AB9F-A1BC49879AA8}" type="pres">
      <dgm:prSet presAssocID="{A96A6DB5-F103-4CB4-B139-7DBD0FA49DA6}" presName="dummy" presStyleCnt="0"/>
      <dgm:spPr/>
    </dgm:pt>
    <dgm:pt modelId="{34C941C5-13C0-4F18-84DE-01D95635301E}" type="pres">
      <dgm:prSet presAssocID="{65D5476D-F898-4C7F-85D9-8A30C3125569}" presName="sibTrans" presStyleLbl="sibTrans2D1" presStyleIdx="2" presStyleCnt="4"/>
      <dgm:spPr/>
      <dgm:t>
        <a:bodyPr/>
        <a:lstStyle/>
        <a:p>
          <a:endParaRPr lang="en-US"/>
        </a:p>
      </dgm:t>
    </dgm:pt>
    <dgm:pt modelId="{26416FDE-B936-43EF-BAA3-6AE06FBBB427}" type="pres">
      <dgm:prSet presAssocID="{56A2070B-E1E7-41EA-9036-FE64D1F3E15A}" presName="node" presStyleLbl="node1" presStyleIdx="3" presStyleCnt="4" custScaleX="129452" custScaleY="132093">
        <dgm:presLayoutVars>
          <dgm:bulletEnabled val="1"/>
        </dgm:presLayoutVars>
      </dgm:prSet>
      <dgm:spPr/>
      <dgm:t>
        <a:bodyPr/>
        <a:lstStyle/>
        <a:p>
          <a:endParaRPr lang="en-US"/>
        </a:p>
      </dgm:t>
    </dgm:pt>
    <dgm:pt modelId="{A3C5C4A6-6A61-45FF-8494-A45AD6066611}" type="pres">
      <dgm:prSet presAssocID="{56A2070B-E1E7-41EA-9036-FE64D1F3E15A}" presName="dummy" presStyleCnt="0"/>
      <dgm:spPr/>
    </dgm:pt>
    <dgm:pt modelId="{8113E162-6A02-42DC-B465-9DC39A32D64D}" type="pres">
      <dgm:prSet presAssocID="{FDE13773-12EF-43C9-BDB6-A1FC2B013852}" presName="sibTrans" presStyleLbl="sibTrans2D1" presStyleIdx="3" presStyleCnt="4"/>
      <dgm:spPr/>
      <dgm:t>
        <a:bodyPr/>
        <a:lstStyle/>
        <a:p>
          <a:endParaRPr lang="en-US"/>
        </a:p>
      </dgm:t>
    </dgm:pt>
  </dgm:ptLst>
  <dgm:cxnLst>
    <dgm:cxn modelId="{D1A4205B-D3C3-4DDA-B27B-A60699FBC1B4}" type="presOf" srcId="{84F5088E-DEEB-47E1-907B-EC0E82112175}" destId="{B6B0D716-51D4-4CB1-8706-83566162C724}" srcOrd="0" destOrd="0" presId="urn:microsoft.com/office/officeart/2005/8/layout/radial6"/>
    <dgm:cxn modelId="{9CAF3059-3213-4760-8F2A-051C6CA08D55}" srcId="{D4D2C2CB-899C-48D8-9E49-0FCD82E13024}" destId="{F1D11A56-0DB8-4BEB-A380-C57A75543FEE}" srcOrd="0" destOrd="0" parTransId="{AE059A73-F20C-4AD1-82B0-141F95FCEC80}" sibTransId="{E65917D4-640F-49BA-9C60-7068D0AB24F4}"/>
    <dgm:cxn modelId="{324A2F50-E93F-4346-ADD2-03A6A7CBB9E5}" type="presOf" srcId="{A96A6DB5-F103-4CB4-B139-7DBD0FA49DA6}" destId="{B3109843-C455-4D65-BF47-DDA1DC85D668}" srcOrd="0" destOrd="0" presId="urn:microsoft.com/office/officeart/2005/8/layout/radial6"/>
    <dgm:cxn modelId="{7DBD6CAE-4004-4EE9-B7F7-2240B1D50A35}" type="presOf" srcId="{F1D11A56-0DB8-4BEB-A380-C57A75543FEE}" destId="{494ADD94-4B1F-43DD-B103-022ED271CC65}" srcOrd="0" destOrd="0" presId="urn:microsoft.com/office/officeart/2005/8/layout/radial6"/>
    <dgm:cxn modelId="{C4F49D17-6B99-40FB-991F-F17FE9D048D2}" type="presOf" srcId="{65D5476D-F898-4C7F-85D9-8A30C3125569}" destId="{34C941C5-13C0-4F18-84DE-01D95635301E}" srcOrd="0" destOrd="0" presId="urn:microsoft.com/office/officeart/2005/8/layout/radial6"/>
    <dgm:cxn modelId="{67946546-F844-45C9-9FB3-F4E1F855D2E6}" type="presOf" srcId="{CE534C09-1A10-4171-BA43-40554911AAFD}" destId="{B714FAE8-CB44-4ADE-9F47-E060AA7F4A64}" srcOrd="0" destOrd="0" presId="urn:microsoft.com/office/officeart/2005/8/layout/radial6"/>
    <dgm:cxn modelId="{8176B603-BBD2-4F8D-BED6-97FDCE49D5E0}" srcId="{F1D11A56-0DB8-4BEB-A380-C57A75543FEE}" destId="{A96A6DB5-F103-4CB4-B139-7DBD0FA49DA6}" srcOrd="2" destOrd="0" parTransId="{3329AC41-E54A-4444-9CD9-18EA4159AAA8}" sibTransId="{65D5476D-F898-4C7F-85D9-8A30C3125569}"/>
    <dgm:cxn modelId="{762B63DF-A397-4793-ABC3-F426E1B39820}" type="presOf" srcId="{59260357-AFA8-40FD-B705-AF931FC96DB0}" destId="{6DDA72B2-3253-4C34-9E90-69BF091EA055}" srcOrd="0" destOrd="0" presId="urn:microsoft.com/office/officeart/2005/8/layout/radial6"/>
    <dgm:cxn modelId="{C39AC64D-B1E0-4B84-BF44-3BE1E8E29D7E}" type="presOf" srcId="{FDE13773-12EF-43C9-BDB6-A1FC2B013852}" destId="{8113E162-6A02-42DC-B465-9DC39A32D64D}" srcOrd="0" destOrd="0" presId="urn:microsoft.com/office/officeart/2005/8/layout/radial6"/>
    <dgm:cxn modelId="{1C120E23-0D24-47F8-9027-40B3F86C637B}" type="presOf" srcId="{7B543A93-7061-4C87-80DE-69FC7E3D700F}" destId="{BA296289-3F21-49B1-9F09-799F173D2613}" srcOrd="0" destOrd="0" presId="urn:microsoft.com/office/officeart/2005/8/layout/radial6"/>
    <dgm:cxn modelId="{96EB55A4-43DF-4832-A664-DEF94AFCF5E5}" type="presOf" srcId="{56A2070B-E1E7-41EA-9036-FE64D1F3E15A}" destId="{26416FDE-B936-43EF-BAA3-6AE06FBBB427}" srcOrd="0" destOrd="0" presId="urn:microsoft.com/office/officeart/2005/8/layout/radial6"/>
    <dgm:cxn modelId="{4D524927-BD05-4EF3-97BC-996D7725BD51}" type="presOf" srcId="{D4D2C2CB-899C-48D8-9E49-0FCD82E13024}" destId="{12EFACED-55C0-4DB2-BA80-E2D1964DF581}" srcOrd="0" destOrd="0" presId="urn:microsoft.com/office/officeart/2005/8/layout/radial6"/>
    <dgm:cxn modelId="{4F9CBC4C-D84A-49EC-8D30-E5EBC1852462}" srcId="{F1D11A56-0DB8-4BEB-A380-C57A75543FEE}" destId="{CE534C09-1A10-4171-BA43-40554911AAFD}" srcOrd="1" destOrd="0" parTransId="{955386C9-A963-4819-BC60-40293CD37AD2}" sibTransId="{59260357-AFA8-40FD-B705-AF931FC96DB0}"/>
    <dgm:cxn modelId="{8F5AB13A-1896-4BE1-A9AA-D33D5F0FFF01}" srcId="{F1D11A56-0DB8-4BEB-A380-C57A75543FEE}" destId="{7B543A93-7061-4C87-80DE-69FC7E3D700F}" srcOrd="0" destOrd="0" parTransId="{D437E215-1DE5-48E9-8B90-38A26E6909EE}" sibTransId="{84F5088E-DEEB-47E1-907B-EC0E82112175}"/>
    <dgm:cxn modelId="{58EA2AEE-C469-404A-8247-BF01CA95073F}" srcId="{F1D11A56-0DB8-4BEB-A380-C57A75543FEE}" destId="{56A2070B-E1E7-41EA-9036-FE64D1F3E15A}" srcOrd="3" destOrd="0" parTransId="{79B6719C-90DD-4366-9C62-00BBACEA7453}" sibTransId="{FDE13773-12EF-43C9-BDB6-A1FC2B013852}"/>
    <dgm:cxn modelId="{F6A705D9-CC02-494D-8BD6-718A9125B45D}" type="presParOf" srcId="{12EFACED-55C0-4DB2-BA80-E2D1964DF581}" destId="{494ADD94-4B1F-43DD-B103-022ED271CC65}" srcOrd="0" destOrd="0" presId="urn:microsoft.com/office/officeart/2005/8/layout/radial6"/>
    <dgm:cxn modelId="{013EF4A5-74FC-424B-9C77-49314C27F7DB}" type="presParOf" srcId="{12EFACED-55C0-4DB2-BA80-E2D1964DF581}" destId="{BA296289-3F21-49B1-9F09-799F173D2613}" srcOrd="1" destOrd="0" presId="urn:microsoft.com/office/officeart/2005/8/layout/radial6"/>
    <dgm:cxn modelId="{315A2FCB-0F67-4E66-BDD8-455EA040F0C8}" type="presParOf" srcId="{12EFACED-55C0-4DB2-BA80-E2D1964DF581}" destId="{6056B589-BAA2-405C-9C84-76F49106470E}" srcOrd="2" destOrd="0" presId="urn:microsoft.com/office/officeart/2005/8/layout/radial6"/>
    <dgm:cxn modelId="{39E66DF9-0D1A-443A-9BC7-F2E231A6CC13}" type="presParOf" srcId="{12EFACED-55C0-4DB2-BA80-E2D1964DF581}" destId="{B6B0D716-51D4-4CB1-8706-83566162C724}" srcOrd="3" destOrd="0" presId="urn:microsoft.com/office/officeart/2005/8/layout/radial6"/>
    <dgm:cxn modelId="{56622888-532A-43E4-9BEC-EED077C37D68}" type="presParOf" srcId="{12EFACED-55C0-4DB2-BA80-E2D1964DF581}" destId="{B714FAE8-CB44-4ADE-9F47-E060AA7F4A64}" srcOrd="4" destOrd="0" presId="urn:microsoft.com/office/officeart/2005/8/layout/radial6"/>
    <dgm:cxn modelId="{4F7B4644-99CC-440A-A4CB-94E49C34747B}" type="presParOf" srcId="{12EFACED-55C0-4DB2-BA80-E2D1964DF581}" destId="{C91B5421-BBB7-427F-952F-3A2DCFB2ECC1}" srcOrd="5" destOrd="0" presId="urn:microsoft.com/office/officeart/2005/8/layout/radial6"/>
    <dgm:cxn modelId="{B033D060-7DC1-4B4F-942F-7ED64A30B3AD}" type="presParOf" srcId="{12EFACED-55C0-4DB2-BA80-E2D1964DF581}" destId="{6DDA72B2-3253-4C34-9E90-69BF091EA055}" srcOrd="6" destOrd="0" presId="urn:microsoft.com/office/officeart/2005/8/layout/radial6"/>
    <dgm:cxn modelId="{E61969F1-D238-4E2A-BC7A-357BEFD5DCB0}" type="presParOf" srcId="{12EFACED-55C0-4DB2-BA80-E2D1964DF581}" destId="{B3109843-C455-4D65-BF47-DDA1DC85D668}" srcOrd="7" destOrd="0" presId="urn:microsoft.com/office/officeart/2005/8/layout/radial6"/>
    <dgm:cxn modelId="{5E1CC746-C2AA-4504-A4E2-1FA966503A7B}" type="presParOf" srcId="{12EFACED-55C0-4DB2-BA80-E2D1964DF581}" destId="{CE3BE853-09E8-4A19-AB9F-A1BC49879AA8}" srcOrd="8" destOrd="0" presId="urn:microsoft.com/office/officeart/2005/8/layout/radial6"/>
    <dgm:cxn modelId="{B278AAD8-8938-4EEF-9F6F-E8C5FABBC209}" type="presParOf" srcId="{12EFACED-55C0-4DB2-BA80-E2D1964DF581}" destId="{34C941C5-13C0-4F18-84DE-01D95635301E}" srcOrd="9" destOrd="0" presId="urn:microsoft.com/office/officeart/2005/8/layout/radial6"/>
    <dgm:cxn modelId="{0A47663C-A1F1-4567-B9AE-09D4497AA0F2}" type="presParOf" srcId="{12EFACED-55C0-4DB2-BA80-E2D1964DF581}" destId="{26416FDE-B936-43EF-BAA3-6AE06FBBB427}" srcOrd="10" destOrd="0" presId="urn:microsoft.com/office/officeart/2005/8/layout/radial6"/>
    <dgm:cxn modelId="{89525819-995A-47E0-B97D-ACBCCDCF937E}" type="presParOf" srcId="{12EFACED-55C0-4DB2-BA80-E2D1964DF581}" destId="{A3C5C4A6-6A61-45FF-8494-A45AD6066611}" srcOrd="11" destOrd="0" presId="urn:microsoft.com/office/officeart/2005/8/layout/radial6"/>
    <dgm:cxn modelId="{96F478AD-6B56-492F-B89D-610FE21B89F2}" type="presParOf" srcId="{12EFACED-55C0-4DB2-BA80-E2D1964DF581}" destId="{8113E162-6A02-42DC-B465-9DC39A32D64D}"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3CEDC2-316E-49C6-AB19-D17910236221}" type="doc">
      <dgm:prSet loTypeId="urn:microsoft.com/office/officeart/2005/8/layout/cycle8" loCatId="cycle" qsTypeId="urn:microsoft.com/office/officeart/2005/8/quickstyle/simple4" qsCatId="simple" csTypeId="urn:microsoft.com/office/officeart/2005/8/colors/colorful5" csCatId="colorful" phldr="1"/>
      <dgm:spPr/>
    </dgm:pt>
    <dgm:pt modelId="{0069B0DA-C5D3-494C-85F6-9D3F06EFC30F}">
      <dgm:prSet phldrT="[Text]" custT="1"/>
      <dgm:spPr>
        <a:xfrm>
          <a:off x="1443990" y="405671"/>
          <a:ext cx="4448556" cy="4448556"/>
        </a:xfrm>
        <a:gradFill rotWithShape="0">
          <a:gsLst>
            <a:gs pos="0">
              <a:srgbClr val="4BACC6">
                <a:hueOff val="-1986775"/>
                <a:satOff val="7962"/>
                <a:lumOff val="1726"/>
                <a:alphaOff val="0"/>
                <a:shade val="51000"/>
                <a:satMod val="130000"/>
              </a:srgbClr>
            </a:gs>
            <a:gs pos="80000">
              <a:srgbClr val="4BACC6">
                <a:hueOff val="-1986775"/>
                <a:satOff val="7962"/>
                <a:lumOff val="1726"/>
                <a:alphaOff val="0"/>
                <a:shade val="93000"/>
                <a:satMod val="130000"/>
              </a:srgbClr>
            </a:gs>
            <a:gs pos="100000">
              <a:srgbClr val="4BACC6">
                <a:hueOff val="-1986775"/>
                <a:satOff val="7962"/>
                <a:lumOff val="1726"/>
                <a:alphaOff val="0"/>
                <a:shade val="94000"/>
                <a:satMod val="135000"/>
              </a:srgbClr>
            </a:gs>
          </a:gsLst>
          <a:lin ang="16200000" scaled="0"/>
        </a:gradFill>
        <a:ln>
          <a:noFill/>
        </a:ln>
        <a:effectLst>
          <a:outerShdw blurRad="40000" dist="23000" dir="5400000" rotWithShape="0">
            <a:srgbClr val="000000">
              <a:alpha val="35000"/>
            </a:srgbClr>
          </a:outerShdw>
        </a:effectLst>
      </dgm:spPr>
      <dgm:t>
        <a:bodyPr lIns="0" tIns="0" rIns="0" bIns="0" anchor="ctr" anchorCtr="1"/>
        <a:lstStyle/>
        <a:p>
          <a:r>
            <a:rPr lang="en-US" sz="1400" b="1" dirty="0">
              <a:solidFill>
                <a:schemeClr val="tx2">
                  <a:lumMod val="75000"/>
                </a:schemeClr>
              </a:solidFill>
              <a:latin typeface="Calibri"/>
              <a:ea typeface="+mn-ea"/>
              <a:cs typeface="+mn-cs"/>
            </a:rPr>
            <a:t>Gap Analysis</a:t>
          </a:r>
        </a:p>
      </dgm:t>
    </dgm:pt>
    <dgm:pt modelId="{71A91139-C898-40BB-A4BB-4A4970B0082B}" type="parTrans" cxnId="{5EEB0901-F257-4FAE-A1AA-6B8D8335C860}">
      <dgm:prSet/>
      <dgm:spPr/>
      <dgm:t>
        <a:bodyPr/>
        <a:lstStyle/>
        <a:p>
          <a:endParaRPr lang="en-US"/>
        </a:p>
      </dgm:t>
    </dgm:pt>
    <dgm:pt modelId="{128C7D0C-928A-448D-913A-FAFCC581033E}" type="sibTrans" cxnId="{5EEB0901-F257-4FAE-A1AA-6B8D8335C860}">
      <dgm:prSet/>
      <dgm:spPr/>
      <dgm:t>
        <a:bodyPr/>
        <a:lstStyle/>
        <a:p>
          <a:endParaRPr lang="en-US"/>
        </a:p>
      </dgm:t>
    </dgm:pt>
    <dgm:pt modelId="{9F814194-0D74-493D-BB06-CF8001BF5E19}">
      <dgm:prSet phldrT="[Text]" custT="1"/>
      <dgm:spPr>
        <a:xfrm>
          <a:off x="1391031" y="497291"/>
          <a:ext cx="4448556" cy="4448556"/>
        </a:xfrm>
        <a:gradFill rotWithShape="0">
          <a:gsLst>
            <a:gs pos="0">
              <a:srgbClr val="4BACC6">
                <a:hueOff val="-3973551"/>
                <a:satOff val="15924"/>
                <a:lumOff val="3451"/>
                <a:alphaOff val="0"/>
                <a:shade val="51000"/>
                <a:satMod val="130000"/>
              </a:srgbClr>
            </a:gs>
            <a:gs pos="80000">
              <a:srgbClr val="4BACC6">
                <a:hueOff val="-3973551"/>
                <a:satOff val="15924"/>
                <a:lumOff val="3451"/>
                <a:alphaOff val="0"/>
                <a:shade val="93000"/>
                <a:satMod val="130000"/>
              </a:srgbClr>
            </a:gs>
            <a:gs pos="100000">
              <a:srgbClr val="4BACC6">
                <a:hueOff val="-3973551"/>
                <a:satOff val="15924"/>
                <a:lumOff val="3451"/>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400" b="1" dirty="0">
              <a:solidFill>
                <a:schemeClr val="tx2">
                  <a:lumMod val="75000"/>
                </a:schemeClr>
              </a:solidFill>
              <a:latin typeface="Calibri"/>
              <a:ea typeface="+mn-ea"/>
              <a:cs typeface="+mn-cs"/>
            </a:rPr>
            <a:t>Program </a:t>
          </a:r>
        </a:p>
      </dgm:t>
    </dgm:pt>
    <dgm:pt modelId="{5101104A-81E7-4B76-B32C-6FF019F0489E}" type="parTrans" cxnId="{FE2C7242-353F-49A6-9FC8-3AB88351FB4A}">
      <dgm:prSet/>
      <dgm:spPr/>
      <dgm:t>
        <a:bodyPr/>
        <a:lstStyle/>
        <a:p>
          <a:endParaRPr lang="en-US"/>
        </a:p>
      </dgm:t>
    </dgm:pt>
    <dgm:pt modelId="{66D1D013-54A3-4FDD-89EB-1B2537CFC0E4}" type="sibTrans" cxnId="{FE2C7242-353F-49A6-9FC8-3AB88351FB4A}">
      <dgm:prSet/>
      <dgm:spPr/>
      <dgm:t>
        <a:bodyPr/>
        <a:lstStyle/>
        <a:p>
          <a:endParaRPr lang="en-US"/>
        </a:p>
      </dgm:t>
    </dgm:pt>
    <dgm:pt modelId="{4CE61CF7-26E2-4B0C-A77D-054FB8C1F5CA}">
      <dgm:prSet phldrT="[Text]" custT="1"/>
      <dgm:spPr>
        <a:xfrm>
          <a:off x="1285113" y="497291"/>
          <a:ext cx="4448556" cy="4448556"/>
        </a:xfrm>
        <a:gradFill rotWithShape="0">
          <a:gsLst>
            <a:gs pos="0">
              <a:srgbClr val="4BACC6">
                <a:hueOff val="-5960326"/>
                <a:satOff val="23887"/>
                <a:lumOff val="5177"/>
                <a:alphaOff val="0"/>
                <a:shade val="51000"/>
                <a:satMod val="130000"/>
              </a:srgbClr>
            </a:gs>
            <a:gs pos="80000">
              <a:srgbClr val="4BACC6">
                <a:hueOff val="-5960326"/>
                <a:satOff val="23887"/>
                <a:lumOff val="5177"/>
                <a:alphaOff val="0"/>
                <a:shade val="93000"/>
                <a:satMod val="130000"/>
              </a:srgbClr>
            </a:gs>
            <a:gs pos="100000">
              <a:srgbClr val="4BACC6">
                <a:hueOff val="-5960326"/>
                <a:satOff val="23887"/>
                <a:lumOff val="5177"/>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400" b="1" dirty="0">
              <a:solidFill>
                <a:schemeClr val="tx2">
                  <a:lumMod val="75000"/>
                </a:schemeClr>
              </a:solidFill>
              <a:latin typeface="Calibri"/>
              <a:ea typeface="+mn-ea"/>
              <a:cs typeface="+mn-cs"/>
            </a:rPr>
            <a:t>Education</a:t>
          </a:r>
        </a:p>
      </dgm:t>
    </dgm:pt>
    <dgm:pt modelId="{2536AEB5-47A3-4426-A8F8-2D239A2807F5}" type="parTrans" cxnId="{D0B7D7D0-7DCD-47EF-974F-A2C18B6F2F60}">
      <dgm:prSet/>
      <dgm:spPr/>
      <dgm:t>
        <a:bodyPr/>
        <a:lstStyle/>
        <a:p>
          <a:endParaRPr lang="en-US"/>
        </a:p>
      </dgm:t>
    </dgm:pt>
    <dgm:pt modelId="{541931BC-0075-43FF-89BA-ADE006421253}" type="sibTrans" cxnId="{D0B7D7D0-7DCD-47EF-974F-A2C18B6F2F60}">
      <dgm:prSet/>
      <dgm:spPr/>
      <dgm:t>
        <a:bodyPr/>
        <a:lstStyle/>
        <a:p>
          <a:endParaRPr lang="en-US"/>
        </a:p>
      </dgm:t>
    </dgm:pt>
    <dgm:pt modelId="{C758C960-65A7-4772-9597-286A9C0295D5}">
      <dgm:prSet phldrT="[Text]" custT="1"/>
      <dgm:spPr>
        <a:xfrm>
          <a:off x="1285113" y="314052"/>
          <a:ext cx="4448556" cy="4448556"/>
        </a:xfr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800" b="1" dirty="0">
              <a:solidFill>
                <a:schemeClr val="tx2">
                  <a:lumMod val="75000"/>
                </a:schemeClr>
              </a:solidFill>
              <a:latin typeface="Calibri"/>
              <a:ea typeface="+mn-ea"/>
              <a:cs typeface="+mn-cs"/>
            </a:rPr>
            <a:t>Data</a:t>
          </a:r>
        </a:p>
      </dgm:t>
    </dgm:pt>
    <dgm:pt modelId="{408BC884-6133-4BCA-AA4F-E7D63F14A707}" type="parTrans" cxnId="{278601CD-10D1-4DC0-8EF3-2FA5A454498D}">
      <dgm:prSet/>
      <dgm:spPr/>
      <dgm:t>
        <a:bodyPr/>
        <a:lstStyle/>
        <a:p>
          <a:endParaRPr lang="en-US"/>
        </a:p>
      </dgm:t>
    </dgm:pt>
    <dgm:pt modelId="{563DB313-7252-4689-B212-44C421CB7D92}" type="sibTrans" cxnId="{278601CD-10D1-4DC0-8EF3-2FA5A454498D}">
      <dgm:prSet/>
      <dgm:spPr/>
      <dgm:t>
        <a:bodyPr/>
        <a:lstStyle/>
        <a:p>
          <a:endParaRPr lang="en-US"/>
        </a:p>
      </dgm:t>
    </dgm:pt>
    <dgm:pt modelId="{C54248D3-3294-4AE2-A793-ED355FB08C34}">
      <dgm:prSet phldrT="[Text]" custT="1"/>
      <dgm:spPr>
        <a:xfrm>
          <a:off x="1232154" y="405671"/>
          <a:ext cx="4448556" cy="4448556"/>
        </a:xfrm>
        <a:gradFill rotWithShape="0">
          <a:gsLst>
            <a:gs pos="0">
              <a:srgbClr val="4BACC6">
                <a:hueOff val="-7947101"/>
                <a:satOff val="31849"/>
                <a:lumOff val="6902"/>
                <a:alphaOff val="0"/>
                <a:shade val="51000"/>
                <a:satMod val="130000"/>
              </a:srgbClr>
            </a:gs>
            <a:gs pos="80000">
              <a:srgbClr val="4BACC6">
                <a:hueOff val="-7947101"/>
                <a:satOff val="31849"/>
                <a:lumOff val="6902"/>
                <a:alphaOff val="0"/>
                <a:shade val="93000"/>
                <a:satMod val="130000"/>
              </a:srgbClr>
            </a:gs>
            <a:gs pos="100000">
              <a:srgbClr val="4BACC6">
                <a:hueOff val="-7947101"/>
                <a:satOff val="31849"/>
                <a:lumOff val="6902"/>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400" b="1" dirty="0" smtClean="0">
              <a:solidFill>
                <a:schemeClr val="tx2">
                  <a:lumMod val="75000"/>
                </a:schemeClr>
              </a:solidFill>
              <a:latin typeface="Calibri"/>
              <a:ea typeface="+mn-ea"/>
              <a:cs typeface="+mn-cs"/>
            </a:rPr>
            <a:t>Clinical Oversight</a:t>
          </a:r>
          <a:endParaRPr lang="en-US" sz="1400" b="1" dirty="0">
            <a:solidFill>
              <a:schemeClr val="tx2">
                <a:lumMod val="75000"/>
              </a:schemeClr>
            </a:solidFill>
            <a:latin typeface="Calibri"/>
            <a:ea typeface="+mn-ea"/>
            <a:cs typeface="+mn-cs"/>
          </a:endParaRPr>
        </a:p>
      </dgm:t>
    </dgm:pt>
    <dgm:pt modelId="{4A754433-801C-4C6E-A153-03A1ACA4CBD1}" type="parTrans" cxnId="{96463372-22B2-46A9-B1B8-9C1D458DEF2B}">
      <dgm:prSet/>
      <dgm:spPr/>
      <dgm:t>
        <a:bodyPr/>
        <a:lstStyle/>
        <a:p>
          <a:endParaRPr lang="en-US"/>
        </a:p>
      </dgm:t>
    </dgm:pt>
    <dgm:pt modelId="{D32275AD-5A69-4A17-B9D6-349903C74E78}" type="sibTrans" cxnId="{96463372-22B2-46A9-B1B8-9C1D458DEF2B}">
      <dgm:prSet/>
      <dgm:spPr/>
      <dgm:t>
        <a:bodyPr/>
        <a:lstStyle/>
        <a:p>
          <a:endParaRPr lang="en-US"/>
        </a:p>
      </dgm:t>
    </dgm:pt>
    <dgm:pt modelId="{8C45F1FB-62BF-4FA0-87F9-B01E04265896}">
      <dgm:prSet phldrT="[Text]" custT="1"/>
      <dgm:spPr>
        <a:xfrm>
          <a:off x="1391031" y="314052"/>
          <a:ext cx="4448556" cy="4448556"/>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400" b="1" dirty="0" smtClean="0">
              <a:solidFill>
                <a:schemeClr val="tx2">
                  <a:lumMod val="75000"/>
                </a:schemeClr>
              </a:solidFill>
              <a:latin typeface="Calibri"/>
              <a:ea typeface="+mn-ea"/>
              <a:cs typeface="+mn-cs"/>
            </a:rPr>
            <a:t>Integrated</a:t>
          </a:r>
          <a:endParaRPr lang="en-US" sz="1400" b="1" dirty="0">
            <a:solidFill>
              <a:schemeClr val="tx2">
                <a:lumMod val="75000"/>
              </a:schemeClr>
            </a:solidFill>
            <a:latin typeface="Calibri"/>
            <a:ea typeface="+mn-ea"/>
            <a:cs typeface="+mn-cs"/>
          </a:endParaRPr>
        </a:p>
      </dgm:t>
    </dgm:pt>
    <dgm:pt modelId="{ED4D41D5-8AE1-4522-9E1C-D34ACFDCB6C1}" type="parTrans" cxnId="{4468ADEA-5F6A-46BE-883A-FADACD55A966}">
      <dgm:prSet/>
      <dgm:spPr/>
      <dgm:t>
        <a:bodyPr/>
        <a:lstStyle/>
        <a:p>
          <a:endParaRPr lang="en-US"/>
        </a:p>
      </dgm:t>
    </dgm:pt>
    <dgm:pt modelId="{755C45D4-CD30-4E69-86DF-B01B92AD686C}" type="sibTrans" cxnId="{4468ADEA-5F6A-46BE-883A-FADACD55A966}">
      <dgm:prSet/>
      <dgm:spPr/>
      <dgm:t>
        <a:bodyPr/>
        <a:lstStyle/>
        <a:p>
          <a:endParaRPr lang="en-US"/>
        </a:p>
      </dgm:t>
    </dgm:pt>
    <dgm:pt modelId="{FA918017-1A99-4297-AF3E-F8737FDEDDC5}" type="pres">
      <dgm:prSet presAssocID="{7A3CEDC2-316E-49C6-AB19-D17910236221}" presName="compositeShape" presStyleCnt="0">
        <dgm:presLayoutVars>
          <dgm:chMax val="7"/>
          <dgm:dir/>
          <dgm:resizeHandles val="exact"/>
        </dgm:presLayoutVars>
      </dgm:prSet>
      <dgm:spPr/>
    </dgm:pt>
    <dgm:pt modelId="{9235DCC6-0116-4BAD-A79F-793837211524}" type="pres">
      <dgm:prSet presAssocID="{7A3CEDC2-316E-49C6-AB19-D17910236221}" presName="wedge1" presStyleLbl="node1" presStyleIdx="0" presStyleCnt="6" custScaleX="109627"/>
      <dgm:spPr>
        <a:prstGeom prst="pie">
          <a:avLst>
            <a:gd name="adj1" fmla="val 16200000"/>
            <a:gd name="adj2" fmla="val 19800000"/>
          </a:avLst>
        </a:prstGeom>
      </dgm:spPr>
      <dgm:t>
        <a:bodyPr/>
        <a:lstStyle/>
        <a:p>
          <a:endParaRPr lang="en-US"/>
        </a:p>
      </dgm:t>
    </dgm:pt>
    <dgm:pt modelId="{96C8B658-F887-41C6-93C4-7D0DC475D88B}" type="pres">
      <dgm:prSet presAssocID="{7A3CEDC2-316E-49C6-AB19-D17910236221}" presName="dummy1a" presStyleCnt="0"/>
      <dgm:spPr/>
    </dgm:pt>
    <dgm:pt modelId="{EBD631F5-DEFF-4B79-9202-2790ECCBE5AE}" type="pres">
      <dgm:prSet presAssocID="{7A3CEDC2-316E-49C6-AB19-D17910236221}" presName="dummy1b" presStyleCnt="0"/>
      <dgm:spPr/>
    </dgm:pt>
    <dgm:pt modelId="{D1946944-1895-4B58-8FE2-D53DD7A24972}" type="pres">
      <dgm:prSet presAssocID="{7A3CEDC2-316E-49C6-AB19-D17910236221}" presName="wedge1Tx" presStyleLbl="node1" presStyleIdx="0" presStyleCnt="6">
        <dgm:presLayoutVars>
          <dgm:chMax val="0"/>
          <dgm:chPref val="0"/>
          <dgm:bulletEnabled val="1"/>
        </dgm:presLayoutVars>
      </dgm:prSet>
      <dgm:spPr/>
      <dgm:t>
        <a:bodyPr/>
        <a:lstStyle/>
        <a:p>
          <a:endParaRPr lang="en-US"/>
        </a:p>
      </dgm:t>
    </dgm:pt>
    <dgm:pt modelId="{FBB0D47A-A041-4FFD-96D4-6EBA786E3230}" type="pres">
      <dgm:prSet presAssocID="{7A3CEDC2-316E-49C6-AB19-D17910236221}" presName="wedge2" presStyleLbl="node1" presStyleIdx="1" presStyleCnt="6" custScaleX="100018" custScaleY="111585"/>
      <dgm:spPr>
        <a:prstGeom prst="pie">
          <a:avLst>
            <a:gd name="adj1" fmla="val 19800000"/>
            <a:gd name="adj2" fmla="val 1800000"/>
          </a:avLst>
        </a:prstGeom>
      </dgm:spPr>
      <dgm:t>
        <a:bodyPr/>
        <a:lstStyle/>
        <a:p>
          <a:endParaRPr lang="en-US"/>
        </a:p>
      </dgm:t>
    </dgm:pt>
    <dgm:pt modelId="{1E213238-9AF1-46B8-8D16-9D64E917D338}" type="pres">
      <dgm:prSet presAssocID="{7A3CEDC2-316E-49C6-AB19-D17910236221}" presName="dummy2a" presStyleCnt="0"/>
      <dgm:spPr/>
    </dgm:pt>
    <dgm:pt modelId="{71FDA1B5-3693-4BBE-AD51-BAD5FB4FECD4}" type="pres">
      <dgm:prSet presAssocID="{7A3CEDC2-316E-49C6-AB19-D17910236221}" presName="dummy2b" presStyleCnt="0"/>
      <dgm:spPr/>
    </dgm:pt>
    <dgm:pt modelId="{F34CA741-BB23-40CB-B876-AD4F0071FDD1}" type="pres">
      <dgm:prSet presAssocID="{7A3CEDC2-316E-49C6-AB19-D17910236221}" presName="wedge2Tx" presStyleLbl="node1" presStyleIdx="1" presStyleCnt="6">
        <dgm:presLayoutVars>
          <dgm:chMax val="0"/>
          <dgm:chPref val="0"/>
          <dgm:bulletEnabled val="1"/>
        </dgm:presLayoutVars>
      </dgm:prSet>
      <dgm:spPr/>
      <dgm:t>
        <a:bodyPr/>
        <a:lstStyle/>
        <a:p>
          <a:endParaRPr lang="en-US"/>
        </a:p>
      </dgm:t>
    </dgm:pt>
    <dgm:pt modelId="{CB26A317-C070-4D2D-A3FB-0BC563BF9AFF}" type="pres">
      <dgm:prSet presAssocID="{7A3CEDC2-316E-49C6-AB19-D17910236221}" presName="wedge3" presStyleLbl="node1" presStyleIdx="2" presStyleCnt="6"/>
      <dgm:spPr>
        <a:prstGeom prst="pie">
          <a:avLst>
            <a:gd name="adj1" fmla="val 1800000"/>
            <a:gd name="adj2" fmla="val 5400000"/>
          </a:avLst>
        </a:prstGeom>
      </dgm:spPr>
      <dgm:t>
        <a:bodyPr/>
        <a:lstStyle/>
        <a:p>
          <a:endParaRPr lang="en-US"/>
        </a:p>
      </dgm:t>
    </dgm:pt>
    <dgm:pt modelId="{FB1F18C8-E075-496A-9B1E-27E95866842D}" type="pres">
      <dgm:prSet presAssocID="{7A3CEDC2-316E-49C6-AB19-D17910236221}" presName="dummy3a" presStyleCnt="0"/>
      <dgm:spPr/>
    </dgm:pt>
    <dgm:pt modelId="{400F675D-F529-4319-92F0-434C379F44C4}" type="pres">
      <dgm:prSet presAssocID="{7A3CEDC2-316E-49C6-AB19-D17910236221}" presName="dummy3b" presStyleCnt="0"/>
      <dgm:spPr/>
    </dgm:pt>
    <dgm:pt modelId="{4175E213-1580-4060-B166-BE53E8DB832C}" type="pres">
      <dgm:prSet presAssocID="{7A3CEDC2-316E-49C6-AB19-D17910236221}" presName="wedge3Tx" presStyleLbl="node1" presStyleIdx="2" presStyleCnt="6">
        <dgm:presLayoutVars>
          <dgm:chMax val="0"/>
          <dgm:chPref val="0"/>
          <dgm:bulletEnabled val="1"/>
        </dgm:presLayoutVars>
      </dgm:prSet>
      <dgm:spPr/>
      <dgm:t>
        <a:bodyPr/>
        <a:lstStyle/>
        <a:p>
          <a:endParaRPr lang="en-US"/>
        </a:p>
      </dgm:t>
    </dgm:pt>
    <dgm:pt modelId="{950BC687-9DF4-4192-8BA4-2F0B0B669AC4}" type="pres">
      <dgm:prSet presAssocID="{7A3CEDC2-316E-49C6-AB19-D17910236221}" presName="wedge4" presStyleLbl="node1" presStyleIdx="3" presStyleCnt="6"/>
      <dgm:spPr>
        <a:prstGeom prst="pie">
          <a:avLst>
            <a:gd name="adj1" fmla="val 5400000"/>
            <a:gd name="adj2" fmla="val 9000000"/>
          </a:avLst>
        </a:prstGeom>
      </dgm:spPr>
      <dgm:t>
        <a:bodyPr/>
        <a:lstStyle/>
        <a:p>
          <a:endParaRPr lang="en-US"/>
        </a:p>
      </dgm:t>
    </dgm:pt>
    <dgm:pt modelId="{F6FA462B-9AE6-41F7-9FD5-2DD0E926F3AB}" type="pres">
      <dgm:prSet presAssocID="{7A3CEDC2-316E-49C6-AB19-D17910236221}" presName="dummy4a" presStyleCnt="0"/>
      <dgm:spPr/>
    </dgm:pt>
    <dgm:pt modelId="{E65A19E2-A587-4443-B241-1AC833F36180}" type="pres">
      <dgm:prSet presAssocID="{7A3CEDC2-316E-49C6-AB19-D17910236221}" presName="dummy4b" presStyleCnt="0"/>
      <dgm:spPr/>
    </dgm:pt>
    <dgm:pt modelId="{5B7D7908-8684-4956-B21C-1CFD2042EC24}" type="pres">
      <dgm:prSet presAssocID="{7A3CEDC2-316E-49C6-AB19-D17910236221}" presName="wedge4Tx" presStyleLbl="node1" presStyleIdx="3" presStyleCnt="6">
        <dgm:presLayoutVars>
          <dgm:chMax val="0"/>
          <dgm:chPref val="0"/>
          <dgm:bulletEnabled val="1"/>
        </dgm:presLayoutVars>
      </dgm:prSet>
      <dgm:spPr/>
      <dgm:t>
        <a:bodyPr/>
        <a:lstStyle/>
        <a:p>
          <a:endParaRPr lang="en-US"/>
        </a:p>
      </dgm:t>
    </dgm:pt>
    <dgm:pt modelId="{0916DA8E-CF64-4541-87E9-611F60504439}" type="pres">
      <dgm:prSet presAssocID="{7A3CEDC2-316E-49C6-AB19-D17910236221}" presName="wedge5" presStyleLbl="node1" presStyleIdx="4" presStyleCnt="6"/>
      <dgm:spPr>
        <a:prstGeom prst="pie">
          <a:avLst>
            <a:gd name="adj1" fmla="val 9000000"/>
            <a:gd name="adj2" fmla="val 12600000"/>
          </a:avLst>
        </a:prstGeom>
      </dgm:spPr>
      <dgm:t>
        <a:bodyPr/>
        <a:lstStyle/>
        <a:p>
          <a:endParaRPr lang="en-US"/>
        </a:p>
      </dgm:t>
    </dgm:pt>
    <dgm:pt modelId="{A8CB6721-1F30-4CA1-AFD5-D7EF3C3238E8}" type="pres">
      <dgm:prSet presAssocID="{7A3CEDC2-316E-49C6-AB19-D17910236221}" presName="dummy5a" presStyleCnt="0"/>
      <dgm:spPr/>
    </dgm:pt>
    <dgm:pt modelId="{9EA4AA97-A76E-415D-9E91-D672C7FA51C4}" type="pres">
      <dgm:prSet presAssocID="{7A3CEDC2-316E-49C6-AB19-D17910236221}" presName="dummy5b" presStyleCnt="0"/>
      <dgm:spPr/>
    </dgm:pt>
    <dgm:pt modelId="{91CA3273-2192-492D-BDE9-459AB49B0F1C}" type="pres">
      <dgm:prSet presAssocID="{7A3CEDC2-316E-49C6-AB19-D17910236221}" presName="wedge5Tx" presStyleLbl="node1" presStyleIdx="4" presStyleCnt="6">
        <dgm:presLayoutVars>
          <dgm:chMax val="0"/>
          <dgm:chPref val="0"/>
          <dgm:bulletEnabled val="1"/>
        </dgm:presLayoutVars>
      </dgm:prSet>
      <dgm:spPr/>
      <dgm:t>
        <a:bodyPr/>
        <a:lstStyle/>
        <a:p>
          <a:endParaRPr lang="en-US"/>
        </a:p>
      </dgm:t>
    </dgm:pt>
    <dgm:pt modelId="{305786B7-75F4-40A6-916B-183458D4F687}" type="pres">
      <dgm:prSet presAssocID="{7A3CEDC2-316E-49C6-AB19-D17910236221}" presName="wedge6" presStyleLbl="node1" presStyleIdx="5" presStyleCnt="6"/>
      <dgm:spPr>
        <a:prstGeom prst="pie">
          <a:avLst>
            <a:gd name="adj1" fmla="val 12600000"/>
            <a:gd name="adj2" fmla="val 16200000"/>
          </a:avLst>
        </a:prstGeom>
      </dgm:spPr>
      <dgm:t>
        <a:bodyPr/>
        <a:lstStyle/>
        <a:p>
          <a:endParaRPr lang="en-US"/>
        </a:p>
      </dgm:t>
    </dgm:pt>
    <dgm:pt modelId="{72E090B5-5AC5-4DA0-97EA-F3D0695A7048}" type="pres">
      <dgm:prSet presAssocID="{7A3CEDC2-316E-49C6-AB19-D17910236221}" presName="dummy6a" presStyleCnt="0"/>
      <dgm:spPr/>
    </dgm:pt>
    <dgm:pt modelId="{969A7D6A-91D3-4B1A-B866-23FFFBCBB4F4}" type="pres">
      <dgm:prSet presAssocID="{7A3CEDC2-316E-49C6-AB19-D17910236221}" presName="dummy6b" presStyleCnt="0"/>
      <dgm:spPr/>
    </dgm:pt>
    <dgm:pt modelId="{4A8B17BA-09DE-4C8A-814E-9FC0821E23DE}" type="pres">
      <dgm:prSet presAssocID="{7A3CEDC2-316E-49C6-AB19-D17910236221}" presName="wedge6Tx" presStyleLbl="node1" presStyleIdx="5" presStyleCnt="6">
        <dgm:presLayoutVars>
          <dgm:chMax val="0"/>
          <dgm:chPref val="0"/>
          <dgm:bulletEnabled val="1"/>
        </dgm:presLayoutVars>
      </dgm:prSet>
      <dgm:spPr/>
      <dgm:t>
        <a:bodyPr/>
        <a:lstStyle/>
        <a:p>
          <a:endParaRPr lang="en-US"/>
        </a:p>
      </dgm:t>
    </dgm:pt>
    <dgm:pt modelId="{5F77DF73-8857-4C21-91B1-8BDAED3C57A8}" type="pres">
      <dgm:prSet presAssocID="{755C45D4-CD30-4E69-86DF-B01B92AD686C}" presName="arrowWedge1" presStyleLbl="fgSibTrans2D1" presStyleIdx="0" presStyleCnt="6"/>
      <dgm:spPr>
        <a:xfrm>
          <a:off x="1115481" y="38666"/>
          <a:ext cx="4999329" cy="4999329"/>
        </a:xfrm>
        <a:prstGeom prst="circularArrow">
          <a:avLst>
            <a:gd name="adj1" fmla="val 5085"/>
            <a:gd name="adj2" fmla="val 327528"/>
            <a:gd name="adj3" fmla="val 19472472"/>
            <a:gd name="adj4" fmla="val 16200251"/>
            <a:gd name="adj5" fmla="val 5932"/>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pt>
    <dgm:pt modelId="{5A941E16-EA4B-40FB-923B-6A6BFA109360}" type="pres">
      <dgm:prSet presAssocID="{128C7D0C-928A-448D-913A-FAFCC581033E}" presName="arrowWedge2" presStyleLbl="fgSibTrans2D1" presStyleIdx="1" presStyleCnt="6"/>
      <dgm:spPr>
        <a:xfrm>
          <a:off x="1168440" y="130285"/>
          <a:ext cx="4999329" cy="4999329"/>
        </a:xfrm>
        <a:prstGeom prst="circularArrow">
          <a:avLst>
            <a:gd name="adj1" fmla="val 5085"/>
            <a:gd name="adj2" fmla="val 327528"/>
            <a:gd name="adj3" fmla="val 1472472"/>
            <a:gd name="adj4" fmla="val 19800000"/>
            <a:gd name="adj5" fmla="val 5932"/>
          </a:avLst>
        </a:prstGeom>
        <a:gradFill rotWithShape="0">
          <a:gsLst>
            <a:gs pos="0">
              <a:srgbClr val="4BACC6">
                <a:hueOff val="-1986775"/>
                <a:satOff val="7962"/>
                <a:lumOff val="1726"/>
                <a:alphaOff val="0"/>
                <a:shade val="51000"/>
                <a:satMod val="130000"/>
              </a:srgbClr>
            </a:gs>
            <a:gs pos="80000">
              <a:srgbClr val="4BACC6">
                <a:hueOff val="-1986775"/>
                <a:satOff val="7962"/>
                <a:lumOff val="1726"/>
                <a:alphaOff val="0"/>
                <a:shade val="93000"/>
                <a:satMod val="130000"/>
              </a:srgbClr>
            </a:gs>
            <a:gs pos="100000">
              <a:srgbClr val="4BACC6">
                <a:hueOff val="-1986775"/>
                <a:satOff val="7962"/>
                <a:lumOff val="1726"/>
                <a:alphaOff val="0"/>
                <a:shade val="94000"/>
                <a:satMod val="135000"/>
              </a:srgbClr>
            </a:gs>
          </a:gsLst>
          <a:lin ang="16200000" scaled="0"/>
        </a:gradFill>
        <a:ln>
          <a:noFill/>
        </a:ln>
        <a:effectLst>
          <a:outerShdw blurRad="40000" dist="23000" dir="5400000" rotWithShape="0">
            <a:srgbClr val="000000">
              <a:alpha val="35000"/>
            </a:srgbClr>
          </a:outerShdw>
        </a:effectLst>
      </dgm:spPr>
    </dgm:pt>
    <dgm:pt modelId="{04D0453F-3FBC-4476-BA3F-F42ADF280A88}" type="pres">
      <dgm:prSet presAssocID="{66D1D013-54A3-4FDD-89EB-1B2537CFC0E4}" presName="arrowWedge3" presStyleLbl="fgSibTrans2D1" presStyleIdx="2" presStyleCnt="6" custScaleX="106701" custScaleY="97652"/>
      <dgm:spPr>
        <a:xfrm>
          <a:off x="1115481" y="221904"/>
          <a:ext cx="4999329" cy="4999329"/>
        </a:xfrm>
        <a:prstGeom prst="circularArrow">
          <a:avLst>
            <a:gd name="adj1" fmla="val 5085"/>
            <a:gd name="adj2" fmla="val 327528"/>
            <a:gd name="adj3" fmla="val 5072221"/>
            <a:gd name="adj4" fmla="val 1800000"/>
            <a:gd name="adj5" fmla="val 5932"/>
          </a:avLst>
        </a:prstGeom>
        <a:gradFill rotWithShape="0">
          <a:gsLst>
            <a:gs pos="0">
              <a:srgbClr val="4BACC6">
                <a:hueOff val="-3973551"/>
                <a:satOff val="15924"/>
                <a:lumOff val="3451"/>
                <a:alphaOff val="0"/>
                <a:shade val="51000"/>
                <a:satMod val="130000"/>
              </a:srgbClr>
            </a:gs>
            <a:gs pos="80000">
              <a:srgbClr val="4BACC6">
                <a:hueOff val="-3973551"/>
                <a:satOff val="15924"/>
                <a:lumOff val="3451"/>
                <a:alphaOff val="0"/>
                <a:shade val="93000"/>
                <a:satMod val="130000"/>
              </a:srgbClr>
            </a:gs>
            <a:gs pos="100000">
              <a:srgbClr val="4BACC6">
                <a:hueOff val="-3973551"/>
                <a:satOff val="15924"/>
                <a:lumOff val="3451"/>
                <a:alphaOff val="0"/>
                <a:shade val="94000"/>
                <a:satMod val="135000"/>
              </a:srgbClr>
            </a:gs>
          </a:gsLst>
          <a:lin ang="16200000" scaled="0"/>
        </a:gradFill>
        <a:ln>
          <a:noFill/>
        </a:ln>
        <a:effectLst>
          <a:outerShdw blurRad="40000" dist="23000" dir="5400000" rotWithShape="0">
            <a:srgbClr val="000000">
              <a:alpha val="35000"/>
            </a:srgbClr>
          </a:outerShdw>
        </a:effectLst>
      </dgm:spPr>
    </dgm:pt>
    <dgm:pt modelId="{6B79E774-FD5D-4D5F-8953-B3ECBCA839DD}" type="pres">
      <dgm:prSet presAssocID="{541931BC-0075-43FF-89BA-ADE006421253}" presName="arrowWedge4" presStyleLbl="fgSibTrans2D1" presStyleIdx="3" presStyleCnt="6"/>
      <dgm:spPr>
        <a:xfrm>
          <a:off x="1009888" y="221904"/>
          <a:ext cx="4999329" cy="4999329"/>
        </a:xfrm>
        <a:prstGeom prst="circularArrow">
          <a:avLst>
            <a:gd name="adj1" fmla="val 5085"/>
            <a:gd name="adj2" fmla="val 327528"/>
            <a:gd name="adj3" fmla="val 8672472"/>
            <a:gd name="adj4" fmla="val 5400251"/>
            <a:gd name="adj5" fmla="val 5932"/>
          </a:avLst>
        </a:prstGeom>
        <a:gradFill rotWithShape="0">
          <a:gsLst>
            <a:gs pos="0">
              <a:srgbClr val="4BACC6">
                <a:hueOff val="-5960326"/>
                <a:satOff val="23887"/>
                <a:lumOff val="5177"/>
                <a:alphaOff val="0"/>
                <a:shade val="51000"/>
                <a:satMod val="130000"/>
              </a:srgbClr>
            </a:gs>
            <a:gs pos="80000">
              <a:srgbClr val="4BACC6">
                <a:hueOff val="-5960326"/>
                <a:satOff val="23887"/>
                <a:lumOff val="5177"/>
                <a:alphaOff val="0"/>
                <a:shade val="93000"/>
                <a:satMod val="130000"/>
              </a:srgbClr>
            </a:gs>
            <a:gs pos="100000">
              <a:srgbClr val="4BACC6">
                <a:hueOff val="-5960326"/>
                <a:satOff val="23887"/>
                <a:lumOff val="5177"/>
                <a:alphaOff val="0"/>
                <a:shade val="94000"/>
                <a:satMod val="135000"/>
              </a:srgbClr>
            </a:gs>
          </a:gsLst>
          <a:lin ang="16200000" scaled="0"/>
        </a:gradFill>
        <a:ln>
          <a:noFill/>
        </a:ln>
        <a:effectLst>
          <a:outerShdw blurRad="40000" dist="23000" dir="5400000" rotWithShape="0">
            <a:srgbClr val="000000">
              <a:alpha val="35000"/>
            </a:srgbClr>
          </a:outerShdw>
        </a:effectLst>
      </dgm:spPr>
    </dgm:pt>
    <dgm:pt modelId="{B1422D0C-1778-4A36-ADDD-0AF0B4D38767}" type="pres">
      <dgm:prSet presAssocID="{D32275AD-5A69-4A17-B9D6-349903C74E78}" presName="arrowWedge5" presStyleLbl="fgSibTrans2D1" presStyleIdx="4" presStyleCnt="6"/>
      <dgm:spPr>
        <a:xfrm>
          <a:off x="956929" y="130285"/>
          <a:ext cx="4999329" cy="4999329"/>
        </a:xfrm>
        <a:prstGeom prst="circularArrow">
          <a:avLst>
            <a:gd name="adj1" fmla="val 5085"/>
            <a:gd name="adj2" fmla="val 327528"/>
            <a:gd name="adj3" fmla="val 12272472"/>
            <a:gd name="adj4" fmla="val 9000000"/>
            <a:gd name="adj5" fmla="val 5932"/>
          </a:avLst>
        </a:prstGeom>
        <a:gradFill rotWithShape="0">
          <a:gsLst>
            <a:gs pos="0">
              <a:srgbClr val="4BACC6">
                <a:hueOff val="-7947101"/>
                <a:satOff val="31849"/>
                <a:lumOff val="6902"/>
                <a:alphaOff val="0"/>
                <a:shade val="51000"/>
                <a:satMod val="130000"/>
              </a:srgbClr>
            </a:gs>
            <a:gs pos="80000">
              <a:srgbClr val="4BACC6">
                <a:hueOff val="-7947101"/>
                <a:satOff val="31849"/>
                <a:lumOff val="6902"/>
                <a:alphaOff val="0"/>
                <a:shade val="93000"/>
                <a:satMod val="130000"/>
              </a:srgbClr>
            </a:gs>
            <a:gs pos="100000">
              <a:srgbClr val="4BACC6">
                <a:hueOff val="-7947101"/>
                <a:satOff val="31849"/>
                <a:lumOff val="6902"/>
                <a:alphaOff val="0"/>
                <a:shade val="94000"/>
                <a:satMod val="135000"/>
              </a:srgbClr>
            </a:gs>
          </a:gsLst>
          <a:lin ang="16200000" scaled="0"/>
        </a:gradFill>
        <a:ln>
          <a:noFill/>
        </a:ln>
        <a:effectLst>
          <a:outerShdw blurRad="40000" dist="23000" dir="5400000" rotWithShape="0">
            <a:srgbClr val="000000">
              <a:alpha val="35000"/>
            </a:srgbClr>
          </a:outerShdw>
        </a:effectLst>
      </dgm:spPr>
    </dgm:pt>
    <dgm:pt modelId="{B75C2E89-60EA-4070-BBF3-AC8E407FD047}" type="pres">
      <dgm:prSet presAssocID="{563DB313-7252-4689-B212-44C421CB7D92}" presName="arrowWedge6" presStyleLbl="fgSibTrans2D1" presStyleIdx="5" presStyleCnt="6"/>
      <dgm:spPr>
        <a:xfrm>
          <a:off x="1009888" y="38666"/>
          <a:ext cx="4999329" cy="4999329"/>
        </a:xfrm>
        <a:prstGeom prst="circularArrow">
          <a:avLst>
            <a:gd name="adj1" fmla="val 5085"/>
            <a:gd name="adj2" fmla="val 327528"/>
            <a:gd name="adj3" fmla="val 15872221"/>
            <a:gd name="adj4" fmla="val 12600000"/>
            <a:gd name="adj5" fmla="val 5932"/>
          </a:avLst>
        </a:prstGeom>
        <a:gradFill rotWithShape="0">
          <a:gsLst>
            <a:gs pos="0">
              <a:srgbClr val="4BACC6">
                <a:hueOff val="-9933876"/>
                <a:satOff val="39811"/>
                <a:lumOff val="8628"/>
                <a:alphaOff val="0"/>
                <a:shade val="51000"/>
                <a:satMod val="130000"/>
              </a:srgbClr>
            </a:gs>
            <a:gs pos="80000">
              <a:srgbClr val="4BACC6">
                <a:hueOff val="-9933876"/>
                <a:satOff val="39811"/>
                <a:lumOff val="8628"/>
                <a:alphaOff val="0"/>
                <a:shade val="93000"/>
                <a:satMod val="130000"/>
              </a:srgbClr>
            </a:gs>
            <a:gs pos="100000">
              <a:srgbClr val="4BACC6">
                <a:hueOff val="-9933876"/>
                <a:satOff val="39811"/>
                <a:lumOff val="8628"/>
                <a:alphaOff val="0"/>
                <a:shade val="94000"/>
                <a:satMod val="135000"/>
              </a:srgbClr>
            </a:gs>
          </a:gsLst>
          <a:lin ang="16200000" scaled="0"/>
        </a:gradFill>
        <a:ln>
          <a:noFill/>
        </a:ln>
        <a:effectLst>
          <a:outerShdw blurRad="40000" dist="23000" dir="5400000" rotWithShape="0">
            <a:srgbClr val="000000">
              <a:alpha val="35000"/>
            </a:srgbClr>
          </a:outerShdw>
        </a:effectLst>
      </dgm:spPr>
    </dgm:pt>
  </dgm:ptLst>
  <dgm:cxnLst>
    <dgm:cxn modelId="{4468ADEA-5F6A-46BE-883A-FADACD55A966}" srcId="{7A3CEDC2-316E-49C6-AB19-D17910236221}" destId="{8C45F1FB-62BF-4FA0-87F9-B01E04265896}" srcOrd="0" destOrd="0" parTransId="{ED4D41D5-8AE1-4522-9E1C-D34ACFDCB6C1}" sibTransId="{755C45D4-CD30-4E69-86DF-B01B92AD686C}"/>
    <dgm:cxn modelId="{278601CD-10D1-4DC0-8EF3-2FA5A454498D}" srcId="{7A3CEDC2-316E-49C6-AB19-D17910236221}" destId="{C758C960-65A7-4772-9597-286A9C0295D5}" srcOrd="5" destOrd="0" parTransId="{408BC884-6133-4BCA-AA4F-E7D63F14A707}" sibTransId="{563DB313-7252-4689-B212-44C421CB7D92}"/>
    <dgm:cxn modelId="{5EEB0901-F257-4FAE-A1AA-6B8D8335C860}" srcId="{7A3CEDC2-316E-49C6-AB19-D17910236221}" destId="{0069B0DA-C5D3-494C-85F6-9D3F06EFC30F}" srcOrd="1" destOrd="0" parTransId="{71A91139-C898-40BB-A4BB-4A4970B0082B}" sibTransId="{128C7D0C-928A-448D-913A-FAFCC581033E}"/>
    <dgm:cxn modelId="{6326847F-9B2A-49B6-8B8C-42BEB8046CDF}" type="presOf" srcId="{C758C960-65A7-4772-9597-286A9C0295D5}" destId="{4A8B17BA-09DE-4C8A-814E-9FC0821E23DE}" srcOrd="1" destOrd="0" presId="urn:microsoft.com/office/officeart/2005/8/layout/cycle8"/>
    <dgm:cxn modelId="{FE2C7242-353F-49A6-9FC8-3AB88351FB4A}" srcId="{7A3CEDC2-316E-49C6-AB19-D17910236221}" destId="{9F814194-0D74-493D-BB06-CF8001BF5E19}" srcOrd="2" destOrd="0" parTransId="{5101104A-81E7-4B76-B32C-6FF019F0489E}" sibTransId="{66D1D013-54A3-4FDD-89EB-1B2537CFC0E4}"/>
    <dgm:cxn modelId="{82DBC9E8-0328-4A0C-B1A8-81A18F55BB69}" type="presOf" srcId="{0069B0DA-C5D3-494C-85F6-9D3F06EFC30F}" destId="{F34CA741-BB23-40CB-B876-AD4F0071FDD1}" srcOrd="1" destOrd="0" presId="urn:microsoft.com/office/officeart/2005/8/layout/cycle8"/>
    <dgm:cxn modelId="{E58C7387-57BC-4AD2-BFB6-25746224DAFB}" type="presOf" srcId="{8C45F1FB-62BF-4FA0-87F9-B01E04265896}" destId="{9235DCC6-0116-4BAD-A79F-793837211524}" srcOrd="0" destOrd="0" presId="urn:microsoft.com/office/officeart/2005/8/layout/cycle8"/>
    <dgm:cxn modelId="{16D3180A-6EEC-4D45-9EB1-8F97AD494713}" type="presOf" srcId="{C54248D3-3294-4AE2-A793-ED355FB08C34}" destId="{0916DA8E-CF64-4541-87E9-611F60504439}" srcOrd="0" destOrd="0" presId="urn:microsoft.com/office/officeart/2005/8/layout/cycle8"/>
    <dgm:cxn modelId="{D4F58B8B-852D-4154-BBE6-B0DAE31C6200}" type="presOf" srcId="{7A3CEDC2-316E-49C6-AB19-D17910236221}" destId="{FA918017-1A99-4297-AF3E-F8737FDEDDC5}" srcOrd="0" destOrd="0" presId="urn:microsoft.com/office/officeart/2005/8/layout/cycle8"/>
    <dgm:cxn modelId="{C184AF21-C627-482A-8357-D444BB1E1B02}" type="presOf" srcId="{0069B0DA-C5D3-494C-85F6-9D3F06EFC30F}" destId="{FBB0D47A-A041-4FFD-96D4-6EBA786E3230}" srcOrd="0" destOrd="0" presId="urn:microsoft.com/office/officeart/2005/8/layout/cycle8"/>
    <dgm:cxn modelId="{7C7A6127-A4BD-42D9-8374-74061CDA359F}" type="presOf" srcId="{9F814194-0D74-493D-BB06-CF8001BF5E19}" destId="{4175E213-1580-4060-B166-BE53E8DB832C}" srcOrd="1" destOrd="0" presId="urn:microsoft.com/office/officeart/2005/8/layout/cycle8"/>
    <dgm:cxn modelId="{D0B7D7D0-7DCD-47EF-974F-A2C18B6F2F60}" srcId="{7A3CEDC2-316E-49C6-AB19-D17910236221}" destId="{4CE61CF7-26E2-4B0C-A77D-054FB8C1F5CA}" srcOrd="3" destOrd="0" parTransId="{2536AEB5-47A3-4426-A8F8-2D239A2807F5}" sibTransId="{541931BC-0075-43FF-89BA-ADE006421253}"/>
    <dgm:cxn modelId="{97C33550-CB4B-4A7E-8EC6-1F3E8B9E1C53}" type="presOf" srcId="{C54248D3-3294-4AE2-A793-ED355FB08C34}" destId="{91CA3273-2192-492D-BDE9-459AB49B0F1C}" srcOrd="1" destOrd="0" presId="urn:microsoft.com/office/officeart/2005/8/layout/cycle8"/>
    <dgm:cxn modelId="{FEC8319E-965C-4AE2-9457-72DCDE70C960}" type="presOf" srcId="{9F814194-0D74-493D-BB06-CF8001BF5E19}" destId="{CB26A317-C070-4D2D-A3FB-0BC563BF9AFF}" srcOrd="0" destOrd="0" presId="urn:microsoft.com/office/officeart/2005/8/layout/cycle8"/>
    <dgm:cxn modelId="{08AE3A3C-BDD7-48B5-A2A9-527DB36D8B38}" type="presOf" srcId="{4CE61CF7-26E2-4B0C-A77D-054FB8C1F5CA}" destId="{5B7D7908-8684-4956-B21C-1CFD2042EC24}" srcOrd="1" destOrd="0" presId="urn:microsoft.com/office/officeart/2005/8/layout/cycle8"/>
    <dgm:cxn modelId="{C0DE1425-905C-4821-B08E-BABCC10CEB46}" type="presOf" srcId="{C758C960-65A7-4772-9597-286A9C0295D5}" destId="{305786B7-75F4-40A6-916B-183458D4F687}" srcOrd="0" destOrd="0" presId="urn:microsoft.com/office/officeart/2005/8/layout/cycle8"/>
    <dgm:cxn modelId="{8B80C21D-E457-47B8-BC03-113ABE19181D}" type="presOf" srcId="{4CE61CF7-26E2-4B0C-A77D-054FB8C1F5CA}" destId="{950BC687-9DF4-4192-8BA4-2F0B0B669AC4}" srcOrd="0" destOrd="0" presId="urn:microsoft.com/office/officeart/2005/8/layout/cycle8"/>
    <dgm:cxn modelId="{10784DDB-4890-4E81-BE97-8FF7AC3C5F32}" type="presOf" srcId="{8C45F1FB-62BF-4FA0-87F9-B01E04265896}" destId="{D1946944-1895-4B58-8FE2-D53DD7A24972}" srcOrd="1" destOrd="0" presId="urn:microsoft.com/office/officeart/2005/8/layout/cycle8"/>
    <dgm:cxn modelId="{96463372-22B2-46A9-B1B8-9C1D458DEF2B}" srcId="{7A3CEDC2-316E-49C6-AB19-D17910236221}" destId="{C54248D3-3294-4AE2-A793-ED355FB08C34}" srcOrd="4" destOrd="0" parTransId="{4A754433-801C-4C6E-A153-03A1ACA4CBD1}" sibTransId="{D32275AD-5A69-4A17-B9D6-349903C74E78}"/>
    <dgm:cxn modelId="{882570C8-6B7E-47A7-84A0-D91681A2FCAB}" type="presParOf" srcId="{FA918017-1A99-4297-AF3E-F8737FDEDDC5}" destId="{9235DCC6-0116-4BAD-A79F-793837211524}" srcOrd="0" destOrd="0" presId="urn:microsoft.com/office/officeart/2005/8/layout/cycle8"/>
    <dgm:cxn modelId="{91D1BC02-B0A4-49E1-856D-C920E69C2872}" type="presParOf" srcId="{FA918017-1A99-4297-AF3E-F8737FDEDDC5}" destId="{96C8B658-F887-41C6-93C4-7D0DC475D88B}" srcOrd="1" destOrd="0" presId="urn:microsoft.com/office/officeart/2005/8/layout/cycle8"/>
    <dgm:cxn modelId="{AA87068A-757A-4F0B-AE19-3638163DA2DF}" type="presParOf" srcId="{FA918017-1A99-4297-AF3E-F8737FDEDDC5}" destId="{EBD631F5-DEFF-4B79-9202-2790ECCBE5AE}" srcOrd="2" destOrd="0" presId="urn:microsoft.com/office/officeart/2005/8/layout/cycle8"/>
    <dgm:cxn modelId="{C29F1410-4DD0-4152-A9D5-E1AF59AEBBC7}" type="presParOf" srcId="{FA918017-1A99-4297-AF3E-F8737FDEDDC5}" destId="{D1946944-1895-4B58-8FE2-D53DD7A24972}" srcOrd="3" destOrd="0" presId="urn:microsoft.com/office/officeart/2005/8/layout/cycle8"/>
    <dgm:cxn modelId="{5CA95147-663F-4E6C-9808-68AA488630D9}" type="presParOf" srcId="{FA918017-1A99-4297-AF3E-F8737FDEDDC5}" destId="{FBB0D47A-A041-4FFD-96D4-6EBA786E3230}" srcOrd="4" destOrd="0" presId="urn:microsoft.com/office/officeart/2005/8/layout/cycle8"/>
    <dgm:cxn modelId="{2F86A67B-8BAE-4637-804E-C235A30CCDE7}" type="presParOf" srcId="{FA918017-1A99-4297-AF3E-F8737FDEDDC5}" destId="{1E213238-9AF1-46B8-8D16-9D64E917D338}" srcOrd="5" destOrd="0" presId="urn:microsoft.com/office/officeart/2005/8/layout/cycle8"/>
    <dgm:cxn modelId="{6139311D-6233-4D2F-B8C7-1A00EA8E13DB}" type="presParOf" srcId="{FA918017-1A99-4297-AF3E-F8737FDEDDC5}" destId="{71FDA1B5-3693-4BBE-AD51-BAD5FB4FECD4}" srcOrd="6" destOrd="0" presId="urn:microsoft.com/office/officeart/2005/8/layout/cycle8"/>
    <dgm:cxn modelId="{BD877F66-25A3-4FC0-8807-99DDC1236F2C}" type="presParOf" srcId="{FA918017-1A99-4297-AF3E-F8737FDEDDC5}" destId="{F34CA741-BB23-40CB-B876-AD4F0071FDD1}" srcOrd="7" destOrd="0" presId="urn:microsoft.com/office/officeart/2005/8/layout/cycle8"/>
    <dgm:cxn modelId="{7D7D84CD-091D-4BA2-AD8D-48FEA09AFEA6}" type="presParOf" srcId="{FA918017-1A99-4297-AF3E-F8737FDEDDC5}" destId="{CB26A317-C070-4D2D-A3FB-0BC563BF9AFF}" srcOrd="8" destOrd="0" presId="urn:microsoft.com/office/officeart/2005/8/layout/cycle8"/>
    <dgm:cxn modelId="{C5CCAB73-02CA-493F-9DCF-9C2322B4E0EA}" type="presParOf" srcId="{FA918017-1A99-4297-AF3E-F8737FDEDDC5}" destId="{FB1F18C8-E075-496A-9B1E-27E95866842D}" srcOrd="9" destOrd="0" presId="urn:microsoft.com/office/officeart/2005/8/layout/cycle8"/>
    <dgm:cxn modelId="{3D8E6679-D498-400F-8C47-0D10B82BD58A}" type="presParOf" srcId="{FA918017-1A99-4297-AF3E-F8737FDEDDC5}" destId="{400F675D-F529-4319-92F0-434C379F44C4}" srcOrd="10" destOrd="0" presId="urn:microsoft.com/office/officeart/2005/8/layout/cycle8"/>
    <dgm:cxn modelId="{28B7DB98-6804-4743-BA9A-1ED5C97A7BD1}" type="presParOf" srcId="{FA918017-1A99-4297-AF3E-F8737FDEDDC5}" destId="{4175E213-1580-4060-B166-BE53E8DB832C}" srcOrd="11" destOrd="0" presId="urn:microsoft.com/office/officeart/2005/8/layout/cycle8"/>
    <dgm:cxn modelId="{7F02D9AD-3743-4D16-9CAA-37CB23AAEF51}" type="presParOf" srcId="{FA918017-1A99-4297-AF3E-F8737FDEDDC5}" destId="{950BC687-9DF4-4192-8BA4-2F0B0B669AC4}" srcOrd="12" destOrd="0" presId="urn:microsoft.com/office/officeart/2005/8/layout/cycle8"/>
    <dgm:cxn modelId="{2CE013AA-EC09-4F40-9A21-4C2DDEA13142}" type="presParOf" srcId="{FA918017-1A99-4297-AF3E-F8737FDEDDC5}" destId="{F6FA462B-9AE6-41F7-9FD5-2DD0E926F3AB}" srcOrd="13" destOrd="0" presId="urn:microsoft.com/office/officeart/2005/8/layout/cycle8"/>
    <dgm:cxn modelId="{35A36F78-9F32-48C4-827C-5B2729DAEA01}" type="presParOf" srcId="{FA918017-1A99-4297-AF3E-F8737FDEDDC5}" destId="{E65A19E2-A587-4443-B241-1AC833F36180}" srcOrd="14" destOrd="0" presId="urn:microsoft.com/office/officeart/2005/8/layout/cycle8"/>
    <dgm:cxn modelId="{B3FAEED0-46EF-4C32-BC30-4CFF800591BF}" type="presParOf" srcId="{FA918017-1A99-4297-AF3E-F8737FDEDDC5}" destId="{5B7D7908-8684-4956-B21C-1CFD2042EC24}" srcOrd="15" destOrd="0" presId="urn:microsoft.com/office/officeart/2005/8/layout/cycle8"/>
    <dgm:cxn modelId="{8DE10F88-4AAE-4C58-B99C-DC1CCA414ACC}" type="presParOf" srcId="{FA918017-1A99-4297-AF3E-F8737FDEDDC5}" destId="{0916DA8E-CF64-4541-87E9-611F60504439}" srcOrd="16" destOrd="0" presId="urn:microsoft.com/office/officeart/2005/8/layout/cycle8"/>
    <dgm:cxn modelId="{21B392E3-5E7E-451B-A730-FB67E59F4922}" type="presParOf" srcId="{FA918017-1A99-4297-AF3E-F8737FDEDDC5}" destId="{A8CB6721-1F30-4CA1-AFD5-D7EF3C3238E8}" srcOrd="17" destOrd="0" presId="urn:microsoft.com/office/officeart/2005/8/layout/cycle8"/>
    <dgm:cxn modelId="{A570EC5C-E363-448A-969D-6B3BFF84369D}" type="presParOf" srcId="{FA918017-1A99-4297-AF3E-F8737FDEDDC5}" destId="{9EA4AA97-A76E-415D-9E91-D672C7FA51C4}" srcOrd="18" destOrd="0" presId="urn:microsoft.com/office/officeart/2005/8/layout/cycle8"/>
    <dgm:cxn modelId="{7064A2E7-2F12-43D4-924E-839D265A39B4}" type="presParOf" srcId="{FA918017-1A99-4297-AF3E-F8737FDEDDC5}" destId="{91CA3273-2192-492D-BDE9-459AB49B0F1C}" srcOrd="19" destOrd="0" presId="urn:microsoft.com/office/officeart/2005/8/layout/cycle8"/>
    <dgm:cxn modelId="{337B0560-6C73-4204-A910-9973D39F8E58}" type="presParOf" srcId="{FA918017-1A99-4297-AF3E-F8737FDEDDC5}" destId="{305786B7-75F4-40A6-916B-183458D4F687}" srcOrd="20" destOrd="0" presId="urn:microsoft.com/office/officeart/2005/8/layout/cycle8"/>
    <dgm:cxn modelId="{0C0D34A3-6B26-4DE7-879D-9F51571758AF}" type="presParOf" srcId="{FA918017-1A99-4297-AF3E-F8737FDEDDC5}" destId="{72E090B5-5AC5-4DA0-97EA-F3D0695A7048}" srcOrd="21" destOrd="0" presId="urn:microsoft.com/office/officeart/2005/8/layout/cycle8"/>
    <dgm:cxn modelId="{1120C5FB-28D1-48DB-A087-BD883DF2C011}" type="presParOf" srcId="{FA918017-1A99-4297-AF3E-F8737FDEDDC5}" destId="{969A7D6A-91D3-4B1A-B866-23FFFBCBB4F4}" srcOrd="22" destOrd="0" presId="urn:microsoft.com/office/officeart/2005/8/layout/cycle8"/>
    <dgm:cxn modelId="{0988C3CB-6EEF-42DD-8618-2C340270A517}" type="presParOf" srcId="{FA918017-1A99-4297-AF3E-F8737FDEDDC5}" destId="{4A8B17BA-09DE-4C8A-814E-9FC0821E23DE}" srcOrd="23" destOrd="0" presId="urn:microsoft.com/office/officeart/2005/8/layout/cycle8"/>
    <dgm:cxn modelId="{9DFD984B-1517-4132-B1CB-35F4F333E24E}" type="presParOf" srcId="{FA918017-1A99-4297-AF3E-F8737FDEDDC5}" destId="{5F77DF73-8857-4C21-91B1-8BDAED3C57A8}" srcOrd="24" destOrd="0" presId="urn:microsoft.com/office/officeart/2005/8/layout/cycle8"/>
    <dgm:cxn modelId="{0E5428F6-F272-49BA-9865-6E4CA80B6BD9}" type="presParOf" srcId="{FA918017-1A99-4297-AF3E-F8737FDEDDC5}" destId="{5A941E16-EA4B-40FB-923B-6A6BFA109360}" srcOrd="25" destOrd="0" presId="urn:microsoft.com/office/officeart/2005/8/layout/cycle8"/>
    <dgm:cxn modelId="{EBDC24AD-103F-4501-A999-73E1718420B8}" type="presParOf" srcId="{FA918017-1A99-4297-AF3E-F8737FDEDDC5}" destId="{04D0453F-3FBC-4476-BA3F-F42ADF280A88}" srcOrd="26" destOrd="0" presId="urn:microsoft.com/office/officeart/2005/8/layout/cycle8"/>
    <dgm:cxn modelId="{92323C93-A6D3-4A2B-9FC4-011B4ABCD8C3}" type="presParOf" srcId="{FA918017-1A99-4297-AF3E-F8737FDEDDC5}" destId="{6B79E774-FD5D-4D5F-8953-B3ECBCA839DD}" srcOrd="27" destOrd="0" presId="urn:microsoft.com/office/officeart/2005/8/layout/cycle8"/>
    <dgm:cxn modelId="{8B209568-7DFD-42D4-A4DF-B90BA6EC257C}" type="presParOf" srcId="{FA918017-1A99-4297-AF3E-F8737FDEDDC5}" destId="{B1422D0C-1778-4A36-ADDD-0AF0B4D38767}" srcOrd="28" destOrd="0" presId="urn:microsoft.com/office/officeart/2005/8/layout/cycle8"/>
    <dgm:cxn modelId="{9EBD1BA3-6366-44BE-A45A-346F1940C183}" type="presParOf" srcId="{FA918017-1A99-4297-AF3E-F8737FDEDDC5}" destId="{B75C2E89-60EA-4070-BBF3-AC8E407FD047}" srcOrd="2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Relationships xmlns="http://schemas.openxmlformats.org/package/2006/relationships">
  <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7840" cy="46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11" tIns="45505" rIns="91011" bIns="45505" numCol="1" anchor="t" anchorCtr="0" compatLnSpc="1">
            <a:prstTxWarp prst="textNoShape">
              <a:avLst/>
            </a:prstTxWarp>
          </a:bodyPr>
          <a:lstStyle>
            <a:lvl1pPr defTabSz="909944" eaLnBrk="0" hangingPunct="0">
              <a:defRPr sz="1200">
                <a:effectLst>
                  <a:outerShdw blurRad="38100" dist="38100" dir="2700000" algn="tl">
                    <a:srgbClr val="DDDDDD"/>
                  </a:outerShdw>
                </a:effectLst>
                <a:latin typeface="Times New Roman" charset="0"/>
                <a:ea typeface="ＭＳ Ｐゴシック" charset="0"/>
              </a:defRPr>
            </a:lvl1pPr>
          </a:lstStyle>
          <a:p>
            <a:pPr>
              <a:defRPr/>
            </a:pPr>
            <a:endParaRPr lang="en-US" dirty="0"/>
          </a:p>
        </p:txBody>
      </p:sp>
      <p:sp>
        <p:nvSpPr>
          <p:cNvPr id="18435" name="Rectangle 3"/>
          <p:cNvSpPr>
            <a:spLocks noGrp="1" noChangeArrowheads="1"/>
          </p:cNvSpPr>
          <p:nvPr>
            <p:ph type="dt" sz="quarter" idx="1"/>
          </p:nvPr>
        </p:nvSpPr>
        <p:spPr bwMode="auto">
          <a:xfrm>
            <a:off x="3972560" y="0"/>
            <a:ext cx="3037840" cy="46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11" tIns="45505" rIns="91011" bIns="45505" numCol="1" anchor="t" anchorCtr="0" compatLnSpc="1">
            <a:prstTxWarp prst="textNoShape">
              <a:avLst/>
            </a:prstTxWarp>
          </a:bodyPr>
          <a:lstStyle>
            <a:lvl1pPr algn="r" defTabSz="909944" eaLnBrk="0" hangingPunct="0">
              <a:defRPr sz="1200">
                <a:effectLst>
                  <a:outerShdw blurRad="38100" dist="38100" dir="2700000" algn="tl">
                    <a:srgbClr val="DDDDDD"/>
                  </a:outerShdw>
                </a:effectLst>
                <a:latin typeface="Times New Roman" charset="0"/>
                <a:ea typeface="ＭＳ Ｐゴシック" charset="0"/>
              </a:defRPr>
            </a:lvl1pPr>
          </a:lstStyle>
          <a:p>
            <a:pPr>
              <a:defRPr/>
            </a:pPr>
            <a:endParaRPr lang="en-US" dirty="0"/>
          </a:p>
        </p:txBody>
      </p:sp>
      <p:sp>
        <p:nvSpPr>
          <p:cNvPr id="18436" name="Rectangle 4"/>
          <p:cNvSpPr>
            <a:spLocks noGrp="1" noChangeArrowheads="1"/>
          </p:cNvSpPr>
          <p:nvPr>
            <p:ph type="ftr" sz="quarter" idx="2"/>
          </p:nvPr>
        </p:nvSpPr>
        <p:spPr bwMode="auto">
          <a:xfrm>
            <a:off x="0" y="8833581"/>
            <a:ext cx="3037840" cy="46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11" tIns="45505" rIns="91011" bIns="45505" numCol="1" anchor="b" anchorCtr="0" compatLnSpc="1">
            <a:prstTxWarp prst="textNoShape">
              <a:avLst/>
            </a:prstTxWarp>
          </a:bodyPr>
          <a:lstStyle>
            <a:lvl1pPr defTabSz="909944" eaLnBrk="0" hangingPunct="0">
              <a:defRPr sz="1200">
                <a:effectLst>
                  <a:outerShdw blurRad="38100" dist="38100" dir="2700000" algn="tl">
                    <a:srgbClr val="DDDDDD"/>
                  </a:outerShdw>
                </a:effectLst>
                <a:latin typeface="Times New Roman" charset="0"/>
                <a:ea typeface="ＭＳ Ｐゴシック" charset="0"/>
              </a:defRPr>
            </a:lvl1pPr>
          </a:lstStyle>
          <a:p>
            <a:pPr>
              <a:defRPr/>
            </a:pPr>
            <a:endParaRPr lang="en-US" dirty="0"/>
          </a:p>
        </p:txBody>
      </p:sp>
      <p:sp>
        <p:nvSpPr>
          <p:cNvPr id="18437" name="Rectangle 5"/>
          <p:cNvSpPr>
            <a:spLocks noGrp="1" noChangeArrowheads="1"/>
          </p:cNvSpPr>
          <p:nvPr>
            <p:ph type="sldNum" sz="quarter" idx="3"/>
          </p:nvPr>
        </p:nvSpPr>
        <p:spPr bwMode="auto">
          <a:xfrm>
            <a:off x="3972560" y="8833581"/>
            <a:ext cx="3037840" cy="46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11" tIns="45505" rIns="91011" bIns="45505" numCol="1" anchor="b" anchorCtr="0" compatLnSpc="1">
            <a:prstTxWarp prst="textNoShape">
              <a:avLst/>
            </a:prstTxWarp>
          </a:bodyPr>
          <a:lstStyle>
            <a:lvl1pPr algn="r" defTabSz="909944" eaLnBrk="0" hangingPunct="0">
              <a:defRPr sz="1200">
                <a:effectLst>
                  <a:outerShdw blurRad="38100" dist="38100" dir="2700000" algn="tl">
                    <a:srgbClr val="C0C0C0"/>
                  </a:outerShdw>
                </a:effectLst>
                <a:latin typeface="Times New Roman" pitchFamily="18" charset="0"/>
              </a:defRPr>
            </a:lvl1pPr>
          </a:lstStyle>
          <a:p>
            <a:pPr>
              <a:defRPr/>
            </a:pPr>
            <a:fld id="{CA269F67-E35E-4550-8174-312CE3000DB3}" type="slidenum">
              <a:rPr lang="en-US" altLang="en-US"/>
              <a:pPr>
                <a:defRPr/>
              </a:pPr>
              <a:t>‹#›</a:t>
            </a:fld>
            <a:endParaRPr lang="en-US" altLang="en-US" dirty="0"/>
          </a:p>
        </p:txBody>
      </p:sp>
    </p:spTree>
    <p:extLst>
      <p:ext uri="{BB962C8B-B14F-4D97-AF65-F5344CB8AC3E}">
        <p14:creationId xmlns:p14="http://schemas.microsoft.com/office/powerpoint/2010/main" val="2563884084"/>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7840" cy="4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011" tIns="45505" rIns="91011" bIns="45505" numCol="1" anchor="t" anchorCtr="0" compatLnSpc="1">
            <a:prstTxWarp prst="textNoShape">
              <a:avLst/>
            </a:prstTxWarp>
          </a:bodyPr>
          <a:lstStyle>
            <a:lvl1pPr defTabSz="909944" eaLnBrk="0" hangingPunct="0">
              <a:defRPr sz="1200">
                <a:effectLst>
                  <a:outerShdw blurRad="38100" dist="38100" dir="2700000" algn="tl">
                    <a:srgbClr val="DDDDDD"/>
                  </a:outerShdw>
                </a:effectLst>
                <a:latin typeface="Times New Roman" charset="0"/>
                <a:ea typeface="ＭＳ Ｐゴシック" charset="0"/>
              </a:defRPr>
            </a:lvl1pPr>
          </a:lstStyle>
          <a:p>
            <a:pPr>
              <a:defRPr/>
            </a:pPr>
            <a:endParaRPr lang="en-US" dirty="0"/>
          </a:p>
        </p:txBody>
      </p:sp>
      <p:sp>
        <p:nvSpPr>
          <p:cNvPr id="35843" name="Rectangle 3"/>
          <p:cNvSpPr>
            <a:spLocks noGrp="1" noChangeArrowheads="1"/>
          </p:cNvSpPr>
          <p:nvPr>
            <p:ph type="dt" idx="1"/>
          </p:nvPr>
        </p:nvSpPr>
        <p:spPr bwMode="auto">
          <a:xfrm>
            <a:off x="3972560" y="0"/>
            <a:ext cx="3037840" cy="4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011" tIns="45505" rIns="91011" bIns="45505" numCol="1" anchor="t" anchorCtr="0" compatLnSpc="1">
            <a:prstTxWarp prst="textNoShape">
              <a:avLst/>
            </a:prstTxWarp>
          </a:bodyPr>
          <a:lstStyle>
            <a:lvl1pPr algn="r" defTabSz="909944" eaLnBrk="0" hangingPunct="0">
              <a:defRPr sz="1200">
                <a:effectLst>
                  <a:outerShdw blurRad="38100" dist="38100" dir="2700000" algn="tl">
                    <a:srgbClr val="DDDDDD"/>
                  </a:outerShdw>
                </a:effectLst>
                <a:latin typeface="Times New Roman" charset="0"/>
                <a:ea typeface="ＭＳ Ｐゴシック" charset="0"/>
              </a:defRPr>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296988" y="685800"/>
            <a:ext cx="4495800" cy="3371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543631" y="4416791"/>
            <a:ext cx="6155196" cy="38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011" tIns="45505" rIns="91011" bIns="45505"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4"/>
            <a:endParaRPr lang="en-US" altLang="en-US" noProof="0" smtClean="0"/>
          </a:p>
        </p:txBody>
      </p:sp>
      <p:sp>
        <p:nvSpPr>
          <p:cNvPr id="35846" name="Rectangle 6"/>
          <p:cNvSpPr>
            <a:spLocks noGrp="1" noChangeArrowheads="1"/>
          </p:cNvSpPr>
          <p:nvPr>
            <p:ph type="ftr" sz="quarter" idx="4"/>
          </p:nvPr>
        </p:nvSpPr>
        <p:spPr bwMode="auto">
          <a:xfrm>
            <a:off x="0" y="8839987"/>
            <a:ext cx="3037840" cy="4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011" tIns="45505" rIns="91011" bIns="45505" numCol="1" anchor="b" anchorCtr="0" compatLnSpc="1">
            <a:prstTxWarp prst="textNoShape">
              <a:avLst/>
            </a:prstTxWarp>
          </a:bodyPr>
          <a:lstStyle>
            <a:lvl1pPr defTabSz="909944" eaLnBrk="0" hangingPunct="0">
              <a:defRPr sz="1200">
                <a:effectLst>
                  <a:outerShdw blurRad="38100" dist="38100" dir="2700000" algn="tl">
                    <a:srgbClr val="DDDDDD"/>
                  </a:outerShdw>
                </a:effectLst>
                <a:latin typeface="Times New Roman" charset="0"/>
                <a:ea typeface="ＭＳ Ｐゴシック" charset="0"/>
              </a:defRPr>
            </a:lvl1pPr>
          </a:lstStyle>
          <a:p>
            <a:pPr>
              <a:defRPr/>
            </a:pPr>
            <a:endParaRPr lang="en-US" dirty="0"/>
          </a:p>
        </p:txBody>
      </p:sp>
      <p:sp>
        <p:nvSpPr>
          <p:cNvPr id="35847" name="Rectangle 7"/>
          <p:cNvSpPr>
            <a:spLocks noGrp="1" noChangeArrowheads="1"/>
          </p:cNvSpPr>
          <p:nvPr>
            <p:ph type="sldNum" sz="quarter" idx="5"/>
          </p:nvPr>
        </p:nvSpPr>
        <p:spPr bwMode="auto">
          <a:xfrm>
            <a:off x="3972560" y="8839987"/>
            <a:ext cx="3037840" cy="4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011" tIns="45505" rIns="91011" bIns="45505" numCol="1" anchor="b" anchorCtr="0" compatLnSpc="1">
            <a:prstTxWarp prst="textNoShape">
              <a:avLst/>
            </a:prstTxWarp>
          </a:bodyPr>
          <a:lstStyle>
            <a:lvl1pPr algn="r" defTabSz="909944" eaLnBrk="0" hangingPunct="0">
              <a:defRPr sz="1200">
                <a:effectLst>
                  <a:outerShdw blurRad="38100" dist="38100" dir="2700000" algn="tl">
                    <a:srgbClr val="C0C0C0"/>
                  </a:outerShdw>
                </a:effectLst>
                <a:latin typeface="Times New Roman" pitchFamily="18" charset="0"/>
              </a:defRPr>
            </a:lvl1pPr>
          </a:lstStyle>
          <a:p>
            <a:pPr>
              <a:defRPr/>
            </a:pPr>
            <a:fld id="{458F4A3B-E46F-4DE9-A843-713539BF2DC4}" type="slidenum">
              <a:rPr lang="en-US" altLang="en-US"/>
              <a:pPr>
                <a:defRPr/>
              </a:pPr>
              <a:t>‹#›</a:t>
            </a:fld>
            <a:endParaRPr lang="en-US" altLang="en-US" dirty="0"/>
          </a:p>
        </p:txBody>
      </p:sp>
    </p:spTree>
    <p:extLst>
      <p:ext uri="{BB962C8B-B14F-4D97-AF65-F5344CB8AC3E}">
        <p14:creationId xmlns:p14="http://schemas.microsoft.com/office/powerpoint/2010/main" val="4161377753"/>
      </p:ext>
    </p:extLst>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30000"/>
      </a:spcAft>
      <a:buFont typeface="Monotype Sorts" charset="2"/>
      <a:defRPr sz="1200" kern="1200">
        <a:solidFill>
          <a:schemeClr val="tx1"/>
        </a:solidFill>
        <a:latin typeface="Arial" charset="0"/>
        <a:ea typeface="ＭＳ Ｐゴシック" charset="0"/>
        <a:cs typeface="+mn-cs"/>
      </a:defRPr>
    </a:lvl1pPr>
    <a:lvl2pPr marL="457200" algn="just" rtl="0" eaLnBrk="0" fontAlgn="base" hangingPunct="0">
      <a:spcBef>
        <a:spcPct val="30000"/>
      </a:spcBef>
      <a:spcAft>
        <a:spcPct val="0"/>
      </a:spcAft>
      <a:buChar char="•"/>
      <a:defRPr sz="1200" kern="1200">
        <a:solidFill>
          <a:schemeClr val="tx1"/>
        </a:solidFill>
        <a:latin typeface="Arial" charset="0"/>
        <a:ea typeface="ＭＳ Ｐゴシック" charset="0"/>
        <a:cs typeface="+mn-cs"/>
      </a:defRPr>
    </a:lvl2pPr>
    <a:lvl3pPr marL="914400" algn="just" rtl="0" eaLnBrk="0" fontAlgn="base" hangingPunct="0">
      <a:spcBef>
        <a:spcPct val="30000"/>
      </a:spcBef>
      <a:spcAft>
        <a:spcPct val="0"/>
      </a:spcAft>
      <a:buFont typeface="Arial" pitchFamily="34" charset="0"/>
      <a:buChar char="–"/>
      <a:defRPr sz="10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1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1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1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1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1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1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2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2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2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0.xml"/>
</Relationships>

</file>

<file path=ppt/notesSlides/_rels/notesSlide2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3.xml"/>
</Relationships>

</file>

<file path=ppt/notesSlides/_rels/notesSlide2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4.xml"/>
</Relationships>

</file>

<file path=ppt/notesSlides/_rels/notesSlide2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5.xml"/>
</Relationships>

</file>

<file path=ppt/notesSlides/_rels/notesSlide2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6.xml"/>
</Relationships>

</file>

<file path=ppt/notesSlides/_rels/notesSlide2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7.xml"/>
</Relationships>

</file>

<file path=ppt/notesSlides/_rels/notesSlide2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8.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9.xml"/>
</Relationships>

</file>

<file path=ppt/notesSlides/_rels/notesSlide3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0.xml"/>
</Relationships>

</file>

<file path=ppt/notesSlides/_rels/notesSlide3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1.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lgn="just" defTabSz="891108">
              <a:spcBef>
                <a:spcPct val="30000"/>
              </a:spcBef>
              <a:spcAft>
                <a:spcPct val="30000"/>
              </a:spcAft>
              <a:buFont typeface="Monotype Sorts" pitchFamily="-84" charset="2"/>
              <a:defRPr sz="1200">
                <a:solidFill>
                  <a:schemeClr val="tx1"/>
                </a:solidFill>
                <a:latin typeface="Arial" pitchFamily="34" charset="0"/>
                <a:ea typeface="ＭＳ Ｐゴシック" pitchFamily="34" charset="-128"/>
              </a:defRPr>
            </a:lvl1pPr>
            <a:lvl2pPr marL="738121" indent="-283893" algn="just" defTabSz="891108">
              <a:spcBef>
                <a:spcPct val="30000"/>
              </a:spcBef>
              <a:buChar char="•"/>
              <a:defRPr sz="1200">
                <a:solidFill>
                  <a:schemeClr val="tx1"/>
                </a:solidFill>
                <a:latin typeface="Arial" pitchFamily="34" charset="0"/>
                <a:ea typeface="ＭＳ Ｐゴシック" pitchFamily="34" charset="-128"/>
              </a:defRPr>
            </a:lvl2pPr>
            <a:lvl3pPr marL="1133994" indent="-225537" algn="just" defTabSz="891108">
              <a:spcBef>
                <a:spcPct val="30000"/>
              </a:spcBef>
              <a:buFont typeface="Arial" pitchFamily="34" charset="0"/>
              <a:buChar char="–"/>
              <a:defRPr sz="1000">
                <a:solidFill>
                  <a:schemeClr val="tx1"/>
                </a:solidFill>
                <a:latin typeface="Arial" pitchFamily="34" charset="0"/>
                <a:ea typeface="ＭＳ Ｐゴシック" pitchFamily="34" charset="-128"/>
              </a:defRPr>
            </a:lvl3pPr>
            <a:lvl4pPr marL="1589799" indent="-225537" defTabSz="891108">
              <a:spcBef>
                <a:spcPct val="30000"/>
              </a:spcBef>
              <a:defRPr sz="1200">
                <a:solidFill>
                  <a:schemeClr val="tx1"/>
                </a:solidFill>
                <a:latin typeface="Arial" pitchFamily="34" charset="0"/>
                <a:ea typeface="ＭＳ Ｐゴシック" pitchFamily="34" charset="-128"/>
              </a:defRPr>
            </a:lvl4pPr>
            <a:lvl5pPr marL="2044027" indent="-225537" defTabSz="891108">
              <a:spcBef>
                <a:spcPct val="30000"/>
              </a:spcBef>
              <a:defRPr sz="1200">
                <a:solidFill>
                  <a:schemeClr val="tx1"/>
                </a:solidFill>
                <a:latin typeface="Times New Roman" pitchFamily="18" charset="0"/>
                <a:ea typeface="ＭＳ Ｐゴシック" pitchFamily="34" charset="-128"/>
              </a:defRPr>
            </a:lvl5pPr>
            <a:lvl6pPr marL="2498255" indent="-225537" defTabSz="89110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52483" indent="-225537" defTabSz="89110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06712" indent="-225537" defTabSz="89110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60940" indent="-225537" defTabSz="891108"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spcAft>
                <a:spcPct val="0"/>
              </a:spcAft>
              <a:buFontTx/>
              <a:buNone/>
              <a:defRPr/>
            </a:pPr>
            <a:fld id="{8B4D6828-D97A-40A6-B91F-2818DCDD16E4}" type="slidenum">
              <a:rPr lang="en-US" altLang="en-US" smtClean="0">
                <a:latin typeface="Times New Roman" pitchFamily="18" charset="0"/>
              </a:rPr>
              <a:pPr algn="r">
                <a:spcBef>
                  <a:spcPct val="0"/>
                </a:spcBef>
                <a:spcAft>
                  <a:spcPct val="0"/>
                </a:spcAft>
                <a:buFontTx/>
                <a:buNone/>
                <a:defRPr/>
              </a:pPr>
              <a:t>1</a:t>
            </a:fld>
            <a:endParaRPr lang="en-US" altLang="en-US" dirty="0" smtClean="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826339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F4A3B-E46F-4DE9-A843-713539BF2DC4}" type="slidenum">
              <a:rPr lang="en-US" altLang="en-US" smtClean="0"/>
              <a:pPr>
                <a:defRPr/>
              </a:pPr>
              <a:t>10</a:t>
            </a:fld>
            <a:endParaRPr lang="en-US" altLang="en-US" dirty="0"/>
          </a:p>
        </p:txBody>
      </p:sp>
    </p:spTree>
    <p:extLst>
      <p:ext uri="{BB962C8B-B14F-4D97-AF65-F5344CB8AC3E}">
        <p14:creationId xmlns:p14="http://schemas.microsoft.com/office/powerpoint/2010/main" val="2308536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t>11</a:t>
            </a:fld>
            <a:endParaRPr lang="en-US" dirty="0"/>
          </a:p>
        </p:txBody>
      </p:sp>
    </p:spTree>
    <p:extLst>
      <p:ext uri="{BB962C8B-B14F-4D97-AF65-F5344CB8AC3E}">
        <p14:creationId xmlns:p14="http://schemas.microsoft.com/office/powerpoint/2010/main" val="3906993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BC405C94-FCE1-4197-863C-A6D3DACCD0CC}" type="slidenum">
              <a:rPr lang="en-US" smtClean="0">
                <a:solidFill>
                  <a:prstClr val="black"/>
                </a:solidFill>
              </a:rPr>
              <a:pPr/>
              <a:t>15</a:t>
            </a:fld>
            <a:endParaRPr lang="en-US" dirty="0" smtClean="0">
              <a:solidFill>
                <a:prstClr val="black"/>
              </a:solidFill>
            </a:endParaRPr>
          </a:p>
        </p:txBody>
      </p:sp>
      <p:sp>
        <p:nvSpPr>
          <p:cNvPr id="5" name="Footer Placeholder 4"/>
          <p:cNvSpPr>
            <a:spLocks noGrp="1"/>
          </p:cNvSpPr>
          <p:nvPr>
            <p:ph type="ftr" sz="quarter" idx="4"/>
          </p:nvPr>
        </p:nvSpPr>
        <p:spPr/>
        <p:txBody>
          <a:bodyPr/>
          <a:lstStyle/>
          <a:p>
            <a:pPr>
              <a:defRPr/>
            </a:pPr>
            <a:r>
              <a:rPr lang="en-US" dirty="0">
                <a:solidFill>
                  <a:prstClr val="black"/>
                </a:solidFill>
              </a:rPr>
              <a:t>SmartCare</a:t>
            </a:r>
          </a:p>
        </p:txBody>
      </p:sp>
    </p:spTree>
    <p:extLst>
      <p:ext uri="{BB962C8B-B14F-4D97-AF65-F5344CB8AC3E}">
        <p14:creationId xmlns:p14="http://schemas.microsoft.com/office/powerpoint/2010/main" val="1927559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BC405C94-FCE1-4197-863C-A6D3DACCD0CC}" type="slidenum">
              <a:rPr lang="en-US" smtClean="0">
                <a:solidFill>
                  <a:prstClr val="black"/>
                </a:solidFill>
              </a:rPr>
              <a:pPr/>
              <a:t>22</a:t>
            </a:fld>
            <a:endParaRPr lang="en-US" dirty="0" smtClean="0">
              <a:solidFill>
                <a:prstClr val="black"/>
              </a:solidFill>
            </a:endParaRPr>
          </a:p>
        </p:txBody>
      </p:sp>
      <p:sp>
        <p:nvSpPr>
          <p:cNvPr id="5" name="Footer Placeholder 4"/>
          <p:cNvSpPr>
            <a:spLocks noGrp="1"/>
          </p:cNvSpPr>
          <p:nvPr>
            <p:ph type="ftr" sz="quarter" idx="4"/>
          </p:nvPr>
        </p:nvSpPr>
        <p:spPr/>
        <p:txBody>
          <a:bodyPr/>
          <a:lstStyle/>
          <a:p>
            <a:pPr>
              <a:defRPr/>
            </a:pPr>
            <a:r>
              <a:rPr lang="en-US" dirty="0">
                <a:solidFill>
                  <a:prstClr val="black"/>
                </a:solidFill>
              </a:rPr>
              <a:t>SmartCare</a:t>
            </a:r>
          </a:p>
        </p:txBody>
      </p:sp>
    </p:spTree>
    <p:extLst>
      <p:ext uri="{BB962C8B-B14F-4D97-AF65-F5344CB8AC3E}">
        <p14:creationId xmlns:p14="http://schemas.microsoft.com/office/powerpoint/2010/main" val="1927559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84B8F-3B90-BD4E-8A4D-AAA96BE77EB7}"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334595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t>29</a:t>
            </a:fld>
            <a:endParaRPr lang="en-US" dirty="0"/>
          </a:p>
        </p:txBody>
      </p:sp>
    </p:spTree>
    <p:extLst>
      <p:ext uri="{BB962C8B-B14F-4D97-AF65-F5344CB8AC3E}">
        <p14:creationId xmlns:p14="http://schemas.microsoft.com/office/powerpoint/2010/main" val="3906993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t>53</a:t>
            </a:fld>
            <a:endParaRPr lang="en-US" dirty="0"/>
          </a:p>
        </p:txBody>
      </p:sp>
    </p:spTree>
    <p:extLst>
      <p:ext uri="{BB962C8B-B14F-4D97-AF65-F5344CB8AC3E}">
        <p14:creationId xmlns:p14="http://schemas.microsoft.com/office/powerpoint/2010/main" val="3906993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F4A3B-E46F-4DE9-A843-713539BF2DC4}" type="slidenum">
              <a:rPr lang="en-US" altLang="en-US" smtClean="0"/>
              <a:pPr>
                <a:defRPr/>
              </a:pPr>
              <a:t>54</a:t>
            </a:fld>
            <a:endParaRPr lang="en-US" altLang="en-US" dirty="0"/>
          </a:p>
        </p:txBody>
      </p:sp>
    </p:spTree>
    <p:extLst>
      <p:ext uri="{BB962C8B-B14F-4D97-AF65-F5344CB8AC3E}">
        <p14:creationId xmlns:p14="http://schemas.microsoft.com/office/powerpoint/2010/main" val="2927840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F4A3B-E46F-4DE9-A843-713539BF2DC4}" type="slidenum">
              <a:rPr lang="en-US" altLang="en-US" smtClean="0"/>
              <a:pPr>
                <a:defRPr/>
              </a:pPr>
              <a:t>55</a:t>
            </a:fld>
            <a:endParaRPr lang="en-US" altLang="en-US" dirty="0"/>
          </a:p>
        </p:txBody>
      </p:sp>
    </p:spTree>
    <p:extLst>
      <p:ext uri="{BB962C8B-B14F-4D97-AF65-F5344CB8AC3E}">
        <p14:creationId xmlns:p14="http://schemas.microsoft.com/office/powerpoint/2010/main" val="2503611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F4A3B-E46F-4DE9-A843-713539BF2DC4}" type="slidenum">
              <a:rPr lang="en-US" altLang="en-US" smtClean="0"/>
              <a:pPr>
                <a:defRPr/>
              </a:pPr>
              <a:t>56</a:t>
            </a:fld>
            <a:endParaRPr lang="en-US" altLang="en-US" dirty="0"/>
          </a:p>
        </p:txBody>
      </p:sp>
    </p:spTree>
    <p:extLst>
      <p:ext uri="{BB962C8B-B14F-4D97-AF65-F5344CB8AC3E}">
        <p14:creationId xmlns:p14="http://schemas.microsoft.com/office/powerpoint/2010/main" val="73549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t>2</a:t>
            </a:fld>
            <a:endParaRPr lang="en-US" dirty="0"/>
          </a:p>
        </p:txBody>
      </p:sp>
    </p:spTree>
    <p:extLst>
      <p:ext uri="{BB962C8B-B14F-4D97-AF65-F5344CB8AC3E}">
        <p14:creationId xmlns:p14="http://schemas.microsoft.com/office/powerpoint/2010/main" val="3906993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F4A3B-E46F-4DE9-A843-713539BF2DC4}" type="slidenum">
              <a:rPr lang="en-US" altLang="en-US" smtClean="0"/>
              <a:pPr>
                <a:defRPr/>
              </a:pPr>
              <a:t>57</a:t>
            </a:fld>
            <a:endParaRPr lang="en-US" altLang="en-US" dirty="0"/>
          </a:p>
        </p:txBody>
      </p:sp>
    </p:spTree>
    <p:extLst>
      <p:ext uri="{BB962C8B-B14F-4D97-AF65-F5344CB8AC3E}">
        <p14:creationId xmlns:p14="http://schemas.microsoft.com/office/powerpoint/2010/main" val="1141120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F4A3B-E46F-4DE9-A843-713539BF2DC4}" type="slidenum">
              <a:rPr lang="en-US" altLang="en-US" smtClean="0"/>
              <a:pPr>
                <a:defRPr/>
              </a:pPr>
              <a:t>58</a:t>
            </a:fld>
            <a:endParaRPr lang="en-US" altLang="en-US" dirty="0"/>
          </a:p>
        </p:txBody>
      </p:sp>
    </p:spTree>
    <p:extLst>
      <p:ext uri="{BB962C8B-B14F-4D97-AF65-F5344CB8AC3E}">
        <p14:creationId xmlns:p14="http://schemas.microsoft.com/office/powerpoint/2010/main" val="1141120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F4A3B-E46F-4DE9-A843-713539BF2DC4}" type="slidenum">
              <a:rPr lang="en-US" altLang="en-US" smtClean="0"/>
              <a:pPr>
                <a:defRPr/>
              </a:pPr>
              <a:t>59</a:t>
            </a:fld>
            <a:endParaRPr lang="en-US" altLang="en-US" dirty="0"/>
          </a:p>
        </p:txBody>
      </p:sp>
    </p:spTree>
    <p:extLst>
      <p:ext uri="{BB962C8B-B14F-4D97-AF65-F5344CB8AC3E}">
        <p14:creationId xmlns:p14="http://schemas.microsoft.com/office/powerpoint/2010/main" val="1141120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F4A3B-E46F-4DE9-A843-713539BF2DC4}" type="slidenum">
              <a:rPr lang="en-US" altLang="en-US" smtClean="0"/>
              <a:pPr>
                <a:defRPr/>
              </a:pPr>
              <a:t>60</a:t>
            </a:fld>
            <a:endParaRPr lang="en-US" altLang="en-US" dirty="0"/>
          </a:p>
        </p:txBody>
      </p:sp>
    </p:spTree>
    <p:extLst>
      <p:ext uri="{BB962C8B-B14F-4D97-AF65-F5344CB8AC3E}">
        <p14:creationId xmlns:p14="http://schemas.microsoft.com/office/powerpoint/2010/main" val="4249671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F4A3B-E46F-4DE9-A843-713539BF2DC4}" type="slidenum">
              <a:rPr lang="en-US" altLang="en-US" smtClean="0"/>
              <a:pPr>
                <a:defRPr/>
              </a:pPr>
              <a:t>63</a:t>
            </a:fld>
            <a:endParaRPr lang="en-US" altLang="en-US" dirty="0"/>
          </a:p>
        </p:txBody>
      </p:sp>
    </p:spTree>
    <p:extLst>
      <p:ext uri="{BB962C8B-B14F-4D97-AF65-F5344CB8AC3E}">
        <p14:creationId xmlns:p14="http://schemas.microsoft.com/office/powerpoint/2010/main" val="2336352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F4A3B-E46F-4DE9-A843-713539BF2DC4}" type="slidenum">
              <a:rPr lang="en-US" altLang="en-US" smtClean="0"/>
              <a:pPr>
                <a:defRPr/>
              </a:pPr>
              <a:t>64</a:t>
            </a:fld>
            <a:endParaRPr lang="en-US" altLang="en-US" dirty="0"/>
          </a:p>
        </p:txBody>
      </p:sp>
    </p:spTree>
    <p:extLst>
      <p:ext uri="{BB962C8B-B14F-4D97-AF65-F5344CB8AC3E}">
        <p14:creationId xmlns:p14="http://schemas.microsoft.com/office/powerpoint/2010/main" val="1863407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458F4A3B-E46F-4DE9-A843-713539BF2DC4}" type="slidenum">
              <a:rPr lang="en-US" altLang="en-US" smtClean="0"/>
              <a:pPr>
                <a:defRPr/>
              </a:pPr>
              <a:t>65</a:t>
            </a:fld>
            <a:endParaRPr lang="en-US" altLang="en-US" dirty="0"/>
          </a:p>
        </p:txBody>
      </p:sp>
    </p:spTree>
    <p:extLst>
      <p:ext uri="{BB962C8B-B14F-4D97-AF65-F5344CB8AC3E}">
        <p14:creationId xmlns:p14="http://schemas.microsoft.com/office/powerpoint/2010/main" val="2168452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t>66</a:t>
            </a:fld>
            <a:endParaRPr lang="en-US" dirty="0"/>
          </a:p>
        </p:txBody>
      </p:sp>
    </p:spTree>
    <p:extLst>
      <p:ext uri="{BB962C8B-B14F-4D97-AF65-F5344CB8AC3E}">
        <p14:creationId xmlns:p14="http://schemas.microsoft.com/office/powerpoint/2010/main" val="3906993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4208520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420852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t>3</a:t>
            </a:fld>
            <a:endParaRPr lang="en-US" dirty="0"/>
          </a:p>
        </p:txBody>
      </p:sp>
    </p:spTree>
    <p:extLst>
      <p:ext uri="{BB962C8B-B14F-4D97-AF65-F5344CB8AC3E}">
        <p14:creationId xmlns:p14="http://schemas.microsoft.com/office/powerpoint/2010/main" val="3906993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4208520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t>70</a:t>
            </a:fld>
            <a:endParaRPr lang="en-US" dirty="0"/>
          </a:p>
        </p:txBody>
      </p:sp>
    </p:spTree>
    <p:extLst>
      <p:ext uri="{BB962C8B-B14F-4D97-AF65-F5344CB8AC3E}">
        <p14:creationId xmlns:p14="http://schemas.microsoft.com/office/powerpoint/2010/main" val="3906993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t>71</a:t>
            </a:fld>
            <a:endParaRPr lang="en-US" dirty="0"/>
          </a:p>
        </p:txBody>
      </p:sp>
    </p:spTree>
    <p:extLst>
      <p:ext uri="{BB962C8B-B14F-4D97-AF65-F5344CB8AC3E}">
        <p14:creationId xmlns:p14="http://schemas.microsoft.com/office/powerpoint/2010/main" val="3906993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20852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20852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t>6</a:t>
            </a:fld>
            <a:endParaRPr lang="en-US" dirty="0"/>
          </a:p>
        </p:txBody>
      </p:sp>
    </p:spTree>
    <p:extLst>
      <p:ext uri="{BB962C8B-B14F-4D97-AF65-F5344CB8AC3E}">
        <p14:creationId xmlns:p14="http://schemas.microsoft.com/office/powerpoint/2010/main" val="390699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t>7</a:t>
            </a:fld>
            <a:endParaRPr lang="en-US" dirty="0"/>
          </a:p>
        </p:txBody>
      </p:sp>
    </p:spTree>
    <p:extLst>
      <p:ext uri="{BB962C8B-B14F-4D97-AF65-F5344CB8AC3E}">
        <p14:creationId xmlns:p14="http://schemas.microsoft.com/office/powerpoint/2010/main" val="3906993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B2AFF-C748-4E91-97B6-9EE4F29A6B74}" type="slidenum">
              <a:rPr lang="en-US" smtClean="0"/>
              <a:t>8</a:t>
            </a:fld>
            <a:endParaRPr lang="en-US" dirty="0"/>
          </a:p>
        </p:txBody>
      </p:sp>
    </p:spTree>
    <p:extLst>
      <p:ext uri="{BB962C8B-B14F-4D97-AF65-F5344CB8AC3E}">
        <p14:creationId xmlns:p14="http://schemas.microsoft.com/office/powerpoint/2010/main" val="3906993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F4A3B-E46F-4DE9-A843-713539BF2DC4}" type="slidenum">
              <a:rPr lang="en-US" altLang="en-US" smtClean="0"/>
              <a:pPr>
                <a:defRPr/>
              </a:pPr>
              <a:t>9</a:t>
            </a:fld>
            <a:endParaRPr lang="en-US" altLang="en-US" dirty="0"/>
          </a:p>
        </p:txBody>
      </p:sp>
    </p:spTree>
    <p:extLst>
      <p:ext uri="{BB962C8B-B14F-4D97-AF65-F5344CB8AC3E}">
        <p14:creationId xmlns:p14="http://schemas.microsoft.com/office/powerpoint/2010/main" val="2308536810"/>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5.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0"/>
            <a:ext cx="9158288" cy="113506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dirty="0" smtClean="0">
              <a:latin typeface="Calibri" pitchFamily="34" charset="0"/>
            </a:endParaRPr>
          </a:p>
        </p:txBody>
      </p:sp>
      <p:sp>
        <p:nvSpPr>
          <p:cNvPr id="5" name="Rectangle 6"/>
          <p:cNvSpPr>
            <a:spLocks noChangeArrowheads="1"/>
          </p:cNvSpPr>
          <p:nvPr userDrawn="1"/>
        </p:nvSpPr>
        <p:spPr bwMode="auto">
          <a:xfrm>
            <a:off x="0" y="0"/>
            <a:ext cx="9158288" cy="113506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dirty="0" smtClean="0"/>
          </a:p>
        </p:txBody>
      </p:sp>
      <p:pic>
        <p:nvPicPr>
          <p:cNvPr id="6" name="Picture 4" descr="banner"/>
          <p:cNvPicPr>
            <a:picLocks noChangeAspect="1" noChangeArrowheads="1"/>
          </p:cNvPicPr>
          <p:nvPr userDrawn="1"/>
        </p:nvPicPr>
        <p:blipFill>
          <a:blip r:embed="rId2">
            <a:extLst>
              <a:ext uri="{28A0092B-C50C-407E-A947-70E740481C1C}">
                <a14:useLocalDpi xmlns:a14="http://schemas.microsoft.com/office/drawing/2010/main" val="0"/>
              </a:ext>
            </a:extLst>
          </a:blip>
          <a:srcRect b="8861"/>
          <a:stretch>
            <a:fillRect/>
          </a:stretch>
        </p:blipFill>
        <p:spPr bwMode="auto">
          <a:xfrm>
            <a:off x="-3175" y="223838"/>
            <a:ext cx="9158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3" name="Rectangle 3"/>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2201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7" name="Rectangle 5"/>
          <p:cNvSpPr>
            <a:spLocks noGrp="1" noChangeArrowheads="1"/>
          </p:cNvSpPr>
          <p:nvPr>
            <p:ph type="ftr" sz="quarter" idx="10"/>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2778048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D6464D77-DFC5-4A29-96CF-4281857BB944}" type="slidenum">
              <a:rPr lang="en-US" altLang="en-US"/>
              <a:pPr>
                <a:defRPr/>
              </a:pPr>
              <a:t>‹#›</a:t>
            </a:fld>
            <a:endParaRPr lang="en-US" altLang="en-US" dirty="0"/>
          </a:p>
        </p:txBody>
      </p:sp>
    </p:spTree>
    <p:extLst>
      <p:ext uri="{BB962C8B-B14F-4D97-AF65-F5344CB8AC3E}">
        <p14:creationId xmlns:p14="http://schemas.microsoft.com/office/powerpoint/2010/main" val="9016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2125" y="223838"/>
            <a:ext cx="2127250" cy="5902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3838"/>
            <a:ext cx="6232525" cy="5902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1D42335B-10FB-4AD4-A1C7-490C477C76A4}" type="slidenum">
              <a:rPr lang="en-US" altLang="en-US"/>
              <a:pPr>
                <a:defRPr/>
              </a:pPr>
              <a:t>‹#›</a:t>
            </a:fld>
            <a:endParaRPr lang="en-US" altLang="en-US" dirty="0"/>
          </a:p>
        </p:txBody>
      </p:sp>
    </p:spTree>
    <p:extLst>
      <p:ext uri="{BB962C8B-B14F-4D97-AF65-F5344CB8AC3E}">
        <p14:creationId xmlns:p14="http://schemas.microsoft.com/office/powerpoint/2010/main" val="1674298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fontAlgn="auto">
              <a:spcBef>
                <a:spcPts val="2000"/>
              </a:spcBef>
              <a:spcAft>
                <a:spcPts val="0"/>
              </a:spcAft>
              <a:buClr>
                <a:srgbClr val="2C7C9F">
                  <a:lumMod val="60000"/>
                  <a:lumOff val="40000"/>
                </a:srgbClr>
              </a:buClr>
              <a:buSzPct val="110000"/>
              <a:buFont typeface="Wingdings 2" pitchFamily="18" charset="2"/>
              <a:buNone/>
            </a:pPr>
            <a:endParaRPr sz="3200" dirty="0">
              <a:solidFill>
                <a:prstClr val="black">
                  <a:lumMod val="65000"/>
                  <a:lumOff val="35000"/>
                </a:prstClr>
              </a:solidFill>
              <a:latin typeface="News Gothic MT"/>
              <a:ea typeface="+mn-ea"/>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12/17/2015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8310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12/17/2015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7790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12/17/2015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2814128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12/17/2015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60734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12/17/2015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9531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solidFill>
                  <a:prstClr val="white"/>
                </a:solidFill>
              </a:rPr>
              <a:pPr/>
              <a:t>12/17/2015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7762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solidFill>
                  <a:prstClr val="white"/>
                </a:solidFill>
              </a:rPr>
              <a:pPr/>
              <a:t>12/17/2015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84744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solidFill>
                  <a:prstClr val="white"/>
                </a:solidFill>
              </a:rPr>
              <a:pPr/>
              <a:t>12/17/2015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16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CFB3A1D6-0330-4E5D-A157-5FABEEACA767}" type="slidenum">
              <a:rPr lang="en-US" altLang="en-US"/>
              <a:pPr>
                <a:defRPr/>
              </a:pPr>
              <a:t>‹#›</a:t>
            </a:fld>
            <a:endParaRPr lang="en-US" altLang="en-US" dirty="0"/>
          </a:p>
        </p:txBody>
      </p:sp>
    </p:spTree>
    <p:extLst>
      <p:ext uri="{BB962C8B-B14F-4D97-AF65-F5344CB8AC3E}">
        <p14:creationId xmlns:p14="http://schemas.microsoft.com/office/powerpoint/2010/main" val="3016832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12/17/2015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4322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12/17/2015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1005119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12/17/2015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97376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12/17/2015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0608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BB4E3-9196-4952-944F-B9DA8F78153E}" type="datetimeFigureOut">
              <a:rPr lang="en-US" smtClean="0">
                <a:solidFill>
                  <a:prstClr val="black">
                    <a:tint val="75000"/>
                  </a:prstClr>
                </a:solidFill>
              </a:rPr>
              <a:pPr/>
              <a:t>12/17/2015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B64E2E-8612-432A-A79A-C839AC65C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2745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BB4E3-9196-4952-944F-B9DA8F78153E}" type="datetimeFigureOut">
              <a:rPr lang="en-US" smtClean="0">
                <a:solidFill>
                  <a:prstClr val="black">
                    <a:tint val="75000"/>
                  </a:prstClr>
                </a:solidFill>
              </a:rPr>
              <a:pPr/>
              <a:t>12/17/2015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B64E2E-8612-432A-A79A-C839AC65C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6372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BB4E3-9196-4952-944F-B9DA8F78153E}" type="datetimeFigureOut">
              <a:rPr lang="en-US" smtClean="0">
                <a:solidFill>
                  <a:prstClr val="black">
                    <a:tint val="75000"/>
                  </a:prstClr>
                </a:solidFill>
              </a:rPr>
              <a:pPr/>
              <a:t>12/17/2015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B64E2E-8612-432A-A79A-C839AC65C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165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FBB4E3-9196-4952-944F-B9DA8F78153E}" type="datetimeFigureOut">
              <a:rPr lang="en-US" smtClean="0">
                <a:solidFill>
                  <a:prstClr val="black">
                    <a:tint val="75000"/>
                  </a:prstClr>
                </a:solidFill>
              </a:rPr>
              <a:pPr/>
              <a:t>12/17/2015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B64E2E-8612-432A-A79A-C839AC65C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9732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FBB4E3-9196-4952-944F-B9DA8F78153E}" type="datetimeFigureOut">
              <a:rPr lang="en-US" smtClean="0">
                <a:solidFill>
                  <a:prstClr val="black">
                    <a:tint val="75000"/>
                  </a:prstClr>
                </a:solidFill>
              </a:rPr>
              <a:pPr/>
              <a:t>12/17/2015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DB64E2E-8612-432A-A79A-C839AC65C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2241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FBB4E3-9196-4952-944F-B9DA8F78153E}" type="datetimeFigureOut">
              <a:rPr lang="en-US" smtClean="0">
                <a:solidFill>
                  <a:prstClr val="black">
                    <a:tint val="75000"/>
                  </a:prstClr>
                </a:solidFill>
              </a:rPr>
              <a:pPr/>
              <a:t>12/17/2015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B64E2E-8612-432A-A79A-C839AC65C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252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altLang="en-US" dirty="0"/>
              <a:t>Slide </a:t>
            </a:r>
            <a:fld id="{C4A3F02F-4AE9-4A87-AA67-AB0529549B36}" type="slidenum">
              <a:rPr lang="en-US" altLang="en-US"/>
              <a:pPr>
                <a:defRPr/>
              </a:pPr>
              <a:t>‹#›</a:t>
            </a:fld>
            <a:endParaRPr lang="en-US" altLang="en-US" dirty="0"/>
          </a:p>
        </p:txBody>
      </p:sp>
    </p:spTree>
    <p:extLst>
      <p:ext uri="{BB962C8B-B14F-4D97-AF65-F5344CB8AC3E}">
        <p14:creationId xmlns:p14="http://schemas.microsoft.com/office/powerpoint/2010/main" val="1483529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BB4E3-9196-4952-944F-B9DA8F78153E}" type="datetimeFigureOut">
              <a:rPr lang="en-US" smtClean="0">
                <a:solidFill>
                  <a:prstClr val="black">
                    <a:tint val="75000"/>
                  </a:prstClr>
                </a:solidFill>
              </a:rPr>
              <a:pPr/>
              <a:t>12/17/2015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B64E2E-8612-432A-A79A-C839AC65C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765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BB4E3-9196-4952-944F-B9DA8F78153E}" type="datetimeFigureOut">
              <a:rPr lang="en-US" smtClean="0">
                <a:solidFill>
                  <a:prstClr val="black">
                    <a:tint val="75000"/>
                  </a:prstClr>
                </a:solidFill>
              </a:rPr>
              <a:pPr/>
              <a:t>12/17/2015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B64E2E-8612-432A-A79A-C839AC65C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03653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BB4E3-9196-4952-944F-B9DA8F78153E}" type="datetimeFigureOut">
              <a:rPr lang="en-US" smtClean="0">
                <a:solidFill>
                  <a:prstClr val="black">
                    <a:tint val="75000"/>
                  </a:prstClr>
                </a:solidFill>
              </a:rPr>
              <a:pPr/>
              <a:t>12/17/2015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B64E2E-8612-432A-A79A-C839AC65C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2375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BB4E3-9196-4952-944F-B9DA8F78153E}" type="datetimeFigureOut">
              <a:rPr lang="en-US" smtClean="0">
                <a:solidFill>
                  <a:prstClr val="black">
                    <a:tint val="75000"/>
                  </a:prstClr>
                </a:solidFill>
              </a:rPr>
              <a:pPr/>
              <a:t>12/17/2015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B64E2E-8612-432A-A79A-C839AC65C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30033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FBB4E3-9196-4952-944F-B9DA8F78153E}" type="datetimeFigureOut">
              <a:rPr lang="en-US" smtClean="0">
                <a:solidFill>
                  <a:prstClr val="black">
                    <a:tint val="75000"/>
                  </a:prstClr>
                </a:solidFill>
              </a:rPr>
              <a:pPr/>
              <a:t>12/17/2015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B64E2E-8612-432A-A79A-C839AC65C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4047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14450"/>
            <a:ext cx="4038600" cy="4811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14450"/>
            <a:ext cx="4038600" cy="4811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en-US" dirty="0"/>
              <a:t>Slide </a:t>
            </a:r>
            <a:fld id="{86901F73-0A2E-422F-B17F-CAE9ABF555B8}" type="slidenum">
              <a:rPr lang="en-US" altLang="en-US"/>
              <a:pPr>
                <a:defRPr/>
              </a:pPr>
              <a:t>‹#›</a:t>
            </a:fld>
            <a:endParaRPr lang="en-US" altLang="en-US" dirty="0"/>
          </a:p>
        </p:txBody>
      </p:sp>
    </p:spTree>
    <p:extLst>
      <p:ext uri="{BB962C8B-B14F-4D97-AF65-F5344CB8AC3E}">
        <p14:creationId xmlns:p14="http://schemas.microsoft.com/office/powerpoint/2010/main" val="132029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dirty="0"/>
          </a:p>
        </p:txBody>
      </p:sp>
      <p:sp>
        <p:nvSpPr>
          <p:cNvPr id="8" name="Rectangle 6"/>
          <p:cNvSpPr>
            <a:spLocks noGrp="1" noChangeArrowheads="1"/>
          </p:cNvSpPr>
          <p:nvPr>
            <p:ph type="sldNum" sz="quarter" idx="11"/>
          </p:nvPr>
        </p:nvSpPr>
        <p:spPr>
          <a:ln/>
        </p:spPr>
        <p:txBody>
          <a:bodyPr/>
          <a:lstStyle>
            <a:lvl1pPr>
              <a:defRPr/>
            </a:lvl1pPr>
          </a:lstStyle>
          <a:p>
            <a:pPr>
              <a:defRPr/>
            </a:pPr>
            <a:r>
              <a:rPr lang="en-US" altLang="en-US" dirty="0"/>
              <a:t>Slide </a:t>
            </a:r>
            <a:fld id="{BDAF28E7-916A-4385-B655-7DDAFBED3068}" type="slidenum">
              <a:rPr lang="en-US" altLang="en-US"/>
              <a:pPr>
                <a:defRPr/>
              </a:pPr>
              <a:t>‹#›</a:t>
            </a:fld>
            <a:endParaRPr lang="en-US" altLang="en-US" dirty="0"/>
          </a:p>
        </p:txBody>
      </p:sp>
    </p:spTree>
    <p:extLst>
      <p:ext uri="{BB962C8B-B14F-4D97-AF65-F5344CB8AC3E}">
        <p14:creationId xmlns:p14="http://schemas.microsoft.com/office/powerpoint/2010/main" val="231721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altLang="en-US" dirty="0"/>
              <a:t>Slide </a:t>
            </a:r>
            <a:fld id="{04720DAA-081A-481B-BCDE-36A3711E7C55}" type="slidenum">
              <a:rPr lang="en-US" altLang="en-US"/>
              <a:pPr>
                <a:defRPr/>
              </a:pPr>
              <a:t>‹#›</a:t>
            </a:fld>
            <a:endParaRPr lang="en-US" altLang="en-US" dirty="0"/>
          </a:p>
        </p:txBody>
      </p:sp>
    </p:spTree>
    <p:extLst>
      <p:ext uri="{BB962C8B-B14F-4D97-AF65-F5344CB8AC3E}">
        <p14:creationId xmlns:p14="http://schemas.microsoft.com/office/powerpoint/2010/main" val="412960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dirty="0"/>
          </a:p>
        </p:txBody>
      </p:sp>
      <p:sp>
        <p:nvSpPr>
          <p:cNvPr id="3" name="Rectangle 6"/>
          <p:cNvSpPr>
            <a:spLocks noGrp="1" noChangeArrowheads="1"/>
          </p:cNvSpPr>
          <p:nvPr>
            <p:ph type="sldNum" sz="quarter" idx="11"/>
          </p:nvPr>
        </p:nvSpPr>
        <p:spPr>
          <a:ln/>
        </p:spPr>
        <p:txBody>
          <a:bodyPr/>
          <a:lstStyle>
            <a:lvl1pPr>
              <a:defRPr/>
            </a:lvl1pPr>
          </a:lstStyle>
          <a:p>
            <a:pPr>
              <a:defRPr/>
            </a:pPr>
            <a:r>
              <a:rPr lang="en-US" altLang="en-US" dirty="0"/>
              <a:t>Slide </a:t>
            </a:r>
            <a:fld id="{C7327D94-11F1-4402-86F0-FAB9AE98A08A}" type="slidenum">
              <a:rPr lang="en-US" altLang="en-US"/>
              <a:pPr>
                <a:defRPr/>
              </a:pPr>
              <a:t>‹#›</a:t>
            </a:fld>
            <a:endParaRPr lang="en-US" altLang="en-US" dirty="0"/>
          </a:p>
        </p:txBody>
      </p:sp>
    </p:spTree>
    <p:extLst>
      <p:ext uri="{BB962C8B-B14F-4D97-AF65-F5344CB8AC3E}">
        <p14:creationId xmlns:p14="http://schemas.microsoft.com/office/powerpoint/2010/main" val="343391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en-US" dirty="0"/>
              <a:t>Slide </a:t>
            </a:r>
            <a:fld id="{2312137B-7C36-4074-B0B3-6FC737DC459E}" type="slidenum">
              <a:rPr lang="en-US" altLang="en-US"/>
              <a:pPr>
                <a:defRPr/>
              </a:pPr>
              <a:t>‹#›</a:t>
            </a:fld>
            <a:endParaRPr lang="en-US" altLang="en-US" dirty="0"/>
          </a:p>
        </p:txBody>
      </p:sp>
    </p:spTree>
    <p:extLst>
      <p:ext uri="{BB962C8B-B14F-4D97-AF65-F5344CB8AC3E}">
        <p14:creationId xmlns:p14="http://schemas.microsoft.com/office/powerpoint/2010/main" val="329295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altLang="en-US" dirty="0"/>
              <a:t>Slide </a:t>
            </a:r>
            <a:fld id="{63109AB9-6DAD-45DF-86BB-406C8B9B8519}" type="slidenum">
              <a:rPr lang="en-US" altLang="en-US"/>
              <a:pPr>
                <a:defRPr/>
              </a:pPr>
              <a:t>‹#›</a:t>
            </a:fld>
            <a:endParaRPr lang="en-US" altLang="en-US" dirty="0"/>
          </a:p>
        </p:txBody>
      </p:sp>
    </p:spTree>
    <p:extLst>
      <p:ext uri="{BB962C8B-B14F-4D97-AF65-F5344CB8AC3E}">
        <p14:creationId xmlns:p14="http://schemas.microsoft.com/office/powerpoint/2010/main" val="468584583"/>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13" Type="http://schemas.openxmlformats.org/officeDocument/2006/relationships/image" Target="../media/image1.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theme" Target="../theme/theme2.xml"/>
  <Relationship Id="rId14" Type="http://schemas.openxmlformats.org/officeDocument/2006/relationships/image" Target="../media/image3.jpeg"/>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24.xml"/>
  <Relationship Id="rId10" Type="http://schemas.openxmlformats.org/officeDocument/2006/relationships/slideLayout" Target="../slideLayouts/slideLayout33.xml"/>
  <Relationship Id="rId11" Type="http://schemas.openxmlformats.org/officeDocument/2006/relationships/slideLayout" Target="../slideLayouts/slideLayout34.xml"/>
  <Relationship Id="rId12" Type="http://schemas.openxmlformats.org/officeDocument/2006/relationships/theme" Target="../theme/theme3.xml"/>
  <Relationship Id="rId2" Type="http://schemas.openxmlformats.org/officeDocument/2006/relationships/slideLayout" Target="../slideLayouts/slideLayout25.xml"/>
  <Relationship Id="rId3" Type="http://schemas.openxmlformats.org/officeDocument/2006/relationships/slideLayout" Target="../slideLayouts/slideLayout26.xml"/>
  <Relationship Id="rId4" Type="http://schemas.openxmlformats.org/officeDocument/2006/relationships/slideLayout" Target="../slideLayouts/slideLayout27.xml"/>
  <Relationship Id="rId5" Type="http://schemas.openxmlformats.org/officeDocument/2006/relationships/slideLayout" Target="../slideLayouts/slideLayout28.xml"/>
  <Relationship Id="rId6" Type="http://schemas.openxmlformats.org/officeDocument/2006/relationships/slideLayout" Target="../slideLayouts/slideLayout29.xml"/>
  <Relationship Id="rId7" Type="http://schemas.openxmlformats.org/officeDocument/2006/relationships/slideLayout" Target="../slideLayouts/slideLayout30.xml"/>
  <Relationship Id="rId8" Type="http://schemas.openxmlformats.org/officeDocument/2006/relationships/slideLayout" Target="../slideLayouts/slideLayout31.xml"/>
  <Relationship Id="rId9" Type="http://schemas.openxmlformats.org/officeDocument/2006/relationships/slideLayout" Target="../slideLayouts/slideLayout3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60" name="Rectangle 6"/>
          <p:cNvSpPr>
            <a:spLocks noChangeArrowheads="1"/>
          </p:cNvSpPr>
          <p:nvPr userDrawn="1"/>
        </p:nvSpPr>
        <p:spPr bwMode="auto">
          <a:xfrm>
            <a:off x="0" y="0"/>
            <a:ext cx="9158288" cy="113506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dirty="0" smtClean="0">
              <a:latin typeface="Calibri" pitchFamily="34" charset="0"/>
            </a:endParaRPr>
          </a:p>
        </p:txBody>
      </p:sp>
      <p:sp>
        <p:nvSpPr>
          <p:cNvPr id="1027" name="Rectangle 2"/>
          <p:cNvSpPr>
            <a:spLocks noGrp="1" noChangeArrowheads="1"/>
          </p:cNvSpPr>
          <p:nvPr>
            <p:ph type="title"/>
          </p:nvPr>
        </p:nvSpPr>
        <p:spPr bwMode="auto">
          <a:xfrm>
            <a:off x="4151313" y="223838"/>
            <a:ext cx="48180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314450"/>
            <a:ext cx="8229600" cy="481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56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dirty="0"/>
          </a:p>
        </p:txBody>
      </p:sp>
      <p:sp>
        <p:nvSpPr>
          <p:cNvPr id="1556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mn-lt"/>
              </a:defRPr>
            </a:lvl1pPr>
          </a:lstStyle>
          <a:p>
            <a:pPr>
              <a:defRPr/>
            </a:pPr>
            <a:r>
              <a:rPr lang="en-US" altLang="en-US" dirty="0"/>
              <a:t>Slide </a:t>
            </a:r>
            <a:fld id="{81F97C30-47D2-42BE-A0B3-323DD770447D}" type="slidenum">
              <a:rPr lang="en-US" altLang="en-US"/>
              <a:pPr>
                <a:defRPr/>
              </a:pPr>
              <a:t>‹#›</a:t>
            </a:fld>
            <a:endParaRPr lang="en-US" altLang="en-US" dirty="0"/>
          </a:p>
        </p:txBody>
      </p:sp>
      <p:pic>
        <p:nvPicPr>
          <p:cNvPr id="1031" name="Picture 4" descr="banner"/>
          <p:cNvPicPr>
            <a:picLocks noChangeAspect="1" noChangeArrowheads="1"/>
          </p:cNvPicPr>
          <p:nvPr userDrawn="1"/>
        </p:nvPicPr>
        <p:blipFill>
          <a:blip r:embed="rId13">
            <a:extLst>
              <a:ext uri="{28A0092B-C50C-407E-A947-70E740481C1C}">
                <a14:useLocalDpi xmlns:a14="http://schemas.microsoft.com/office/drawing/2010/main" val="0"/>
              </a:ext>
            </a:extLst>
          </a:blip>
          <a:srcRect r="56197" b="8861"/>
          <a:stretch>
            <a:fillRect/>
          </a:stretch>
        </p:blipFill>
        <p:spPr bwMode="auto">
          <a:xfrm>
            <a:off x="-3175" y="223838"/>
            <a:ext cx="4011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5"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ft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Calibri" pitchFamily="34" charset="0"/>
        </a:defRPr>
      </a:lvl2pPr>
      <a:lvl3pPr algn="ctr" rtl="0" eaLnBrk="0" fontAlgn="base" hangingPunct="0">
        <a:spcBef>
          <a:spcPct val="0"/>
        </a:spcBef>
        <a:spcAft>
          <a:spcPct val="0"/>
        </a:spcAft>
        <a:defRPr sz="2800" b="1">
          <a:solidFill>
            <a:schemeClr val="bg1"/>
          </a:solidFill>
          <a:latin typeface="Calibri" pitchFamily="34" charset="0"/>
        </a:defRPr>
      </a:lvl3pPr>
      <a:lvl4pPr algn="ctr" rtl="0" eaLnBrk="0" fontAlgn="base" hangingPunct="0">
        <a:spcBef>
          <a:spcPct val="0"/>
        </a:spcBef>
        <a:spcAft>
          <a:spcPct val="0"/>
        </a:spcAft>
        <a:defRPr sz="2800" b="1">
          <a:solidFill>
            <a:schemeClr val="bg1"/>
          </a:solidFill>
          <a:latin typeface="Calibri" pitchFamily="34" charset="0"/>
        </a:defRPr>
      </a:lvl4pPr>
      <a:lvl5pPr algn="ctr" rtl="0" eaLnBrk="0" fontAlgn="base" hangingPunct="0">
        <a:spcBef>
          <a:spcPct val="0"/>
        </a:spcBef>
        <a:spcAft>
          <a:spcPct val="0"/>
        </a:spcAft>
        <a:defRPr sz="2800" b="1">
          <a:solidFill>
            <a:schemeClr val="bg1"/>
          </a:solidFill>
          <a:latin typeface="Calibri" pitchFamily="34" charset="0"/>
        </a:defRPr>
      </a:lvl5pPr>
      <a:lvl6pPr marL="457200" algn="ctr" rtl="0" fontAlgn="base">
        <a:spcBef>
          <a:spcPct val="0"/>
        </a:spcBef>
        <a:spcAft>
          <a:spcPct val="0"/>
        </a:spcAft>
        <a:defRPr sz="2800" b="1">
          <a:solidFill>
            <a:schemeClr val="bg1"/>
          </a:solidFill>
          <a:latin typeface="Calibri" pitchFamily="34" charset="0"/>
        </a:defRPr>
      </a:lvl6pPr>
      <a:lvl7pPr marL="914400" algn="ctr" rtl="0" fontAlgn="base">
        <a:spcBef>
          <a:spcPct val="0"/>
        </a:spcBef>
        <a:spcAft>
          <a:spcPct val="0"/>
        </a:spcAft>
        <a:defRPr sz="2800" b="1">
          <a:solidFill>
            <a:schemeClr val="bg1"/>
          </a:solidFill>
          <a:latin typeface="Calibri" pitchFamily="34" charset="0"/>
        </a:defRPr>
      </a:lvl7pPr>
      <a:lvl8pPr marL="1371600" algn="ctr" rtl="0" fontAlgn="base">
        <a:spcBef>
          <a:spcPct val="0"/>
        </a:spcBef>
        <a:spcAft>
          <a:spcPct val="0"/>
        </a:spcAft>
        <a:defRPr sz="2800" b="1">
          <a:solidFill>
            <a:schemeClr val="bg1"/>
          </a:solidFill>
          <a:latin typeface="Calibri" pitchFamily="34" charset="0"/>
        </a:defRPr>
      </a:lvl8pPr>
      <a:lvl9pPr marL="1828800" algn="ctr" rtl="0" fontAlgn="base">
        <a:spcBef>
          <a:spcPct val="0"/>
        </a:spcBef>
        <a:spcAft>
          <a:spcPct val="0"/>
        </a:spcAft>
        <a:defRPr sz="2800" b="1">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fontAlgn="auto">
              <a:spcBef>
                <a:spcPts val="0"/>
              </a:spcBef>
              <a:spcAft>
                <a:spcPts val="0"/>
              </a:spcAft>
            </a:pPr>
            <a:fld id="{B01F9CA3-105E-4857-9057-6DB6197DA786}" type="datetimeFigureOut">
              <a:rPr lang="en-US" smtClean="0">
                <a:solidFill>
                  <a:prstClr val="white"/>
                </a:solidFill>
                <a:latin typeface="News Gothic MT"/>
                <a:ea typeface="+mn-ea"/>
              </a:rPr>
              <a:pPr fontAlgn="auto">
                <a:spcBef>
                  <a:spcPts val="0"/>
                </a:spcBef>
                <a:spcAft>
                  <a:spcPts val="0"/>
                </a:spcAft>
              </a:pPr>
              <a:t>12/17/2015</a:t>
            </a:fld>
            <a:endParaRPr lang="en-US" dirty="0">
              <a:solidFill>
                <a:prstClr val="white"/>
              </a:solidFill>
              <a:latin typeface="News Gothic MT"/>
              <a:ea typeface="+mn-ea"/>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fontAlgn="auto">
              <a:spcBef>
                <a:spcPts val="0"/>
              </a:spcBef>
              <a:spcAft>
                <a:spcPts val="0"/>
              </a:spcAft>
            </a:pPr>
            <a:endParaRPr lang="en-US" dirty="0">
              <a:solidFill>
                <a:prstClr val="white"/>
              </a:solidFill>
              <a:latin typeface="News Gothic MT"/>
              <a:ea typeface="+mn-ea"/>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fontAlgn="auto">
              <a:spcBef>
                <a:spcPts val="0"/>
              </a:spcBef>
              <a:spcAft>
                <a:spcPts val="0"/>
              </a:spcAft>
            </a:pPr>
            <a:fld id="{7F5CE407-6216-4202-80E4-A30DC2F709B2}" type="slidenum">
              <a:rPr lang="en-US" smtClean="0">
                <a:solidFill>
                  <a:prstClr val="white"/>
                </a:solidFill>
                <a:latin typeface="News Gothic MT"/>
                <a:ea typeface="+mn-ea"/>
              </a:rPr>
              <a:pPr fontAlgn="auto">
                <a:spcBef>
                  <a:spcPts val="0"/>
                </a:spcBef>
                <a:spcAft>
                  <a:spcPts val="0"/>
                </a:spcAft>
              </a:pPr>
              <a:t>‹#›</a:t>
            </a:fld>
            <a:endParaRPr lang="en-US" dirty="0">
              <a:solidFill>
                <a:prstClr val="white"/>
              </a:solidFill>
              <a:latin typeface="News Gothic MT"/>
              <a:ea typeface="+mn-ea"/>
            </a:endParaRPr>
          </a:p>
        </p:txBody>
      </p:sp>
    </p:spTree>
    <p:extLst>
      <p:ext uri="{BB962C8B-B14F-4D97-AF65-F5344CB8AC3E}">
        <p14:creationId xmlns:p14="http://schemas.microsoft.com/office/powerpoint/2010/main" val="93320891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40000">
              <a:schemeClr val="bg1">
                <a:lumMod val="74000"/>
              </a:schemeClr>
            </a:gs>
            <a:gs pos="8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EFBB4E3-9196-4952-944F-B9DA8F78153E}" type="datetimeFigureOut">
              <a:rPr lang="en-US" smtClean="0">
                <a:solidFill>
                  <a:prstClr val="black">
                    <a:tint val="75000"/>
                  </a:prstClr>
                </a:solidFill>
                <a:latin typeface="Calibri"/>
                <a:ea typeface="+mn-ea"/>
              </a:rPr>
              <a:pPr fontAlgn="auto">
                <a:spcBef>
                  <a:spcPts val="0"/>
                </a:spcBef>
                <a:spcAft>
                  <a:spcPts val="0"/>
                </a:spcAft>
              </a:pPr>
              <a:t>12/17/2015</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DB64E2E-8612-432A-A79A-C839AC65C3ED}" type="slidenum">
              <a:rPr lang="en-US" smtClean="0">
                <a:solidFill>
                  <a:prstClr val="black">
                    <a:tint val="75000"/>
                  </a:prstClr>
                </a:solidFill>
                <a:latin typeface="Calibri"/>
                <a:ea typeface="+mn-ea"/>
              </a:rPr>
              <a:pPr fontAlgn="auto">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3416548265"/>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4.jp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12.xml"/>
  <Relationship Id="rId2" Type="http://schemas.openxmlformats.org/officeDocument/2006/relationships/image" Target="../media/image5.jpe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19.xml"/>
  <Relationship Id="rId2" Type="http://schemas.openxmlformats.org/officeDocument/2006/relationships/diagramData" Target="../diagrams/data1.xml"/>
  <Relationship Id="rId3" Type="http://schemas.openxmlformats.org/officeDocument/2006/relationships/diagramLayout" Target="../diagrams/layout1.xml"/>
  <Relationship Id="rId4" Type="http://schemas.openxmlformats.org/officeDocument/2006/relationships/diagramQuickStyle" Target="../diagrams/quickStyle1.xml"/>
  <Relationship Id="rId5" Type="http://schemas.openxmlformats.org/officeDocument/2006/relationships/diagramColors" Target="../diagrams/colors1.xml"/>
  <Relationship Id="rId6" Type="http://schemas.microsoft.com/office/2007/relationships/diagramDrawing" Target="../diagrams/drawing1.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18.xml"/>
  <Relationship Id="rId2" Type="http://schemas.openxmlformats.org/officeDocument/2006/relationships/notesSlide" Target="../notesSlides/notesSlide12.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18.xml"/>
  <Relationship Id="rId2" Type="http://schemas.openxmlformats.org/officeDocument/2006/relationships/diagramData" Target="../diagrams/data2.xml"/>
  <Relationship Id="rId3" Type="http://schemas.openxmlformats.org/officeDocument/2006/relationships/diagramLayout" Target="../diagrams/layout2.xml"/>
  <Relationship Id="rId4" Type="http://schemas.openxmlformats.org/officeDocument/2006/relationships/diagramQuickStyle" Target="../diagrams/quickStyle2.xml"/>
  <Relationship Id="rId5" Type="http://schemas.openxmlformats.org/officeDocument/2006/relationships/diagramColors" Target="../diagrams/colors2.xml"/>
  <Relationship Id="rId6" Type="http://schemas.microsoft.com/office/2007/relationships/diagramDrawing" Target="../diagrams/drawing2.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18.xml"/>
  <Relationship Id="rId2" Type="http://schemas.openxmlformats.org/officeDocument/2006/relationships/diagramData" Target="../diagrams/data3.xml"/>
  <Relationship Id="rId3" Type="http://schemas.openxmlformats.org/officeDocument/2006/relationships/diagramLayout" Target="../diagrams/layout3.xml"/>
  <Relationship Id="rId4" Type="http://schemas.openxmlformats.org/officeDocument/2006/relationships/diagramQuickStyle" Target="../diagrams/quickStyle3.xml"/>
  <Relationship Id="rId5" Type="http://schemas.openxmlformats.org/officeDocument/2006/relationships/diagramColors" Target="../diagrams/colors3.xml"/>
  <Relationship Id="rId6" Type="http://schemas.microsoft.com/office/2007/relationships/diagramDrawing" Target="../diagrams/drawing3.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image" Target="../media/image6.jpeg"/>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image" Target="../media/image3.jpeg"/>
  <Relationship Id="rId3" Type="http://schemas.openxmlformats.org/officeDocument/2006/relationships/image" Target="../media/image7.png"/>
  <Relationship Id="rId4" Type="http://schemas.openxmlformats.org/officeDocument/2006/relationships/image" Target="../media/image8.png"/>
  <Relationship Id="rId5" Type="http://schemas.openxmlformats.org/officeDocument/2006/relationships/image" Target="../media/image9.pn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image" Target="../media/image3.jpeg"/>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18.xml"/>
  <Relationship Id="rId2" Type="http://schemas.openxmlformats.org/officeDocument/2006/relationships/notesSlide" Target="../notesSlides/notesSlide13.xml"/>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hyperlink" TargetMode="External" Target="https://youtu.be/FK3atha9ql0"/>
  <Relationship Id="rId3" Type="http://schemas.openxmlformats.org/officeDocument/2006/relationships/image" Target="../media/image10.png"/>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13.xml"/>
  <Relationship Id="rId2" Type="http://schemas.openxmlformats.org/officeDocument/2006/relationships/hyperlink" TargetMode="External" Target="http://www.smartcarema.com/"/>
  <Relationship Id="rId3" Type="http://schemas.openxmlformats.org/officeDocument/2006/relationships/image" Target="../media/image11.png"/>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19.xml"/>
  <Relationship Id="rId2" Type="http://schemas.openxmlformats.org/officeDocument/2006/relationships/notesSlide" Target="../notesSlides/notesSlide14.xml"/>
  <Relationship Id="rId3" Type="http://schemas.openxmlformats.org/officeDocument/2006/relationships/image" Target="../media/image12.png"/>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5.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image" Target="../media/image13.png"/>
  <Relationship Id="rId3" Type="http://schemas.openxmlformats.org/officeDocument/2006/relationships/image" Target="../media/image14.png"/>
</Relationships>

</file>

<file path=ppt/slides/_rels/slide32.xml.rels><?xml version="1.0" encoding="UTF-8"?>

<Relationships xmlns="http://schemas.openxmlformats.org/package/2006/relationships">
  <Relationship Id="rId1" Type="http://schemas.openxmlformats.org/officeDocument/2006/relationships/slideLayout" Target="../slideLayouts/slideLayout25.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15.png"/>
</Relationships>

</file>

<file path=ppt/slides/_rels/slide33.xml.rels><?xml version="1.0" encoding="UTF-8"?>

<Relationships xmlns="http://schemas.openxmlformats.org/package/2006/relationships">
  <Relationship Id="rId1" Type="http://schemas.openxmlformats.org/officeDocument/2006/relationships/slideLayout" Target="../slideLayouts/slideLayout25.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16.jpeg"/>
</Relationships>

</file>

<file path=ppt/slides/_rels/slide34.xml.rels><?xml version="1.0" encoding="UTF-8"?>

<Relationships xmlns="http://schemas.openxmlformats.org/package/2006/relationships">
  <Relationship Id="rId1" Type="http://schemas.openxmlformats.org/officeDocument/2006/relationships/slideLayout" Target="../slideLayouts/slideLayout25.xml"/>
  <Relationship Id="rId2" Type="http://schemas.openxmlformats.org/officeDocument/2006/relationships/image" Target="../media/image17.jpeg"/>
  <Relationship Id="rId3" Type="http://schemas.openxmlformats.org/officeDocument/2006/relationships/image" Target="../media/image13.png"/>
  <Relationship Id="rId4" Type="http://schemas.openxmlformats.org/officeDocument/2006/relationships/image" Target="../media/image14.png"/>
  <Relationship Id="rId5" Type="http://schemas.openxmlformats.org/officeDocument/2006/relationships/image" Target="../media/image18.png"/>
</Relationships>

</file>

<file path=ppt/slides/_rels/slide35.xml.rels><?xml version="1.0" encoding="UTF-8"?>

<Relationships xmlns="http://schemas.openxmlformats.org/package/2006/relationships">
  <Relationship Id="rId1" Type="http://schemas.openxmlformats.org/officeDocument/2006/relationships/slideLayout" Target="../slideLayouts/slideLayout25.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19.jpeg"/>
</Relationships>

</file>

<file path=ppt/slides/_rels/slide36.xml.rels><?xml version="1.0" encoding="UTF-8"?>

<Relationships xmlns="http://schemas.openxmlformats.org/package/2006/relationships">
  <Relationship Id="rId1" Type="http://schemas.openxmlformats.org/officeDocument/2006/relationships/slideLayout" Target="../slideLayouts/slideLayout25.xml"/>
  <Relationship Id="rId2" Type="http://schemas.openxmlformats.org/officeDocument/2006/relationships/image" Target="../media/image13.png"/>
  <Relationship Id="rId3" Type="http://schemas.openxmlformats.org/officeDocument/2006/relationships/image" Target="../media/image14.png"/>
</Relationships>

</file>

<file path=ppt/slides/_rels/slide37.xml.rels><?xml version="1.0" encoding="UTF-8"?>

<Relationships xmlns="http://schemas.openxmlformats.org/package/2006/relationships">
  <Relationship Id="rId1" Type="http://schemas.openxmlformats.org/officeDocument/2006/relationships/slideLayout" Target="../slideLayouts/slideLayout25.xml"/>
  <Relationship Id="rId2" Type="http://schemas.openxmlformats.org/officeDocument/2006/relationships/image" Target="../media/image13.png"/>
  <Relationship Id="rId3" Type="http://schemas.openxmlformats.org/officeDocument/2006/relationships/image" Target="../media/image14.png"/>
</Relationships>

</file>

<file path=ppt/slides/_rels/slide38.xml.rels><?xml version="1.0" encoding="UTF-8"?>

<Relationships xmlns="http://schemas.openxmlformats.org/package/2006/relationships">
  <Relationship Id="rId1" Type="http://schemas.openxmlformats.org/officeDocument/2006/relationships/slideLayout" Target="../slideLayouts/slideLayout25.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20.png"/>
  <Relationship Id="rId5" Type="http://schemas.openxmlformats.org/officeDocument/2006/relationships/image" Target="../media/image21.png"/>
</Relationships>

</file>

<file path=ppt/slides/_rels/slide39.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image" Target="../media/image13.png"/>
  <Relationship Id="rId3" Type="http://schemas.openxmlformats.org/officeDocument/2006/relationships/image" Target="../media/image14.pn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image" Target="../media/image22.jpeg"/>
  <Relationship Id="rId3" Type="http://schemas.openxmlformats.org/officeDocument/2006/relationships/image" Target="../media/image13.png"/>
  <Relationship Id="rId4" Type="http://schemas.openxmlformats.org/officeDocument/2006/relationships/image" Target="../media/image14.png"/>
</Relationships>

</file>

<file path=ppt/slides/_rels/slide41.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23.jpeg"/>
</Relationships>

</file>

<file path=ppt/slides/_rels/slide42.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24.jpeg"/>
</Relationships>

</file>

<file path=ppt/slides/_rels/slide43.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25.jpeg"/>
</Relationships>

</file>

<file path=ppt/slides/_rels/slide44.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26.gif"/>
  <Relationship Id="rId5" Type="http://schemas.openxmlformats.org/officeDocument/2006/relationships/image" Target="../media/image27.gif"/>
</Relationships>

</file>

<file path=ppt/slides/_rels/slide45.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image" Target="../media/image28.png"/>
  <Relationship Id="rId3" Type="http://schemas.openxmlformats.org/officeDocument/2006/relationships/image" Target="../media/image13.png"/>
  <Relationship Id="rId4" Type="http://schemas.openxmlformats.org/officeDocument/2006/relationships/image" Target="../media/image14.png"/>
  <Relationship Id="rId5" Type="http://schemas.openxmlformats.org/officeDocument/2006/relationships/image" Target="../media/image29.png"/>
</Relationships>

</file>

<file path=ppt/slides/_rels/slide46.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diagramData" Target="../diagrams/data4.xml"/>
  <Relationship Id="rId5" Type="http://schemas.openxmlformats.org/officeDocument/2006/relationships/diagramLayout" Target="../diagrams/layout4.xml"/>
  <Relationship Id="rId6" Type="http://schemas.openxmlformats.org/officeDocument/2006/relationships/diagramQuickStyle" Target="../diagrams/quickStyle4.xml"/>
  <Relationship Id="rId7" Type="http://schemas.openxmlformats.org/officeDocument/2006/relationships/diagramColors" Target="../diagrams/colors4.xml"/>
  <Relationship Id="rId8" Type="http://schemas.microsoft.com/office/2007/relationships/diagramDrawing" Target="../diagrams/drawing4.xml"/>
</Relationships>

</file>

<file path=ppt/slides/_rels/slide47.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30.jpeg"/>
</Relationships>

</file>

<file path=ppt/slides/_rels/slide48.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image" Target="../media/image13.png"/>
  <Relationship Id="rId3" Type="http://schemas.openxmlformats.org/officeDocument/2006/relationships/image" Target="../media/image14.png"/>
</Relationships>

</file>

<file path=ppt/slides/_rels/slide49.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diagramData" Target="../diagrams/data5.xml"/>
  <Relationship Id="rId5" Type="http://schemas.openxmlformats.org/officeDocument/2006/relationships/diagramLayout" Target="../diagrams/layout5.xml"/>
  <Relationship Id="rId6" Type="http://schemas.openxmlformats.org/officeDocument/2006/relationships/diagramQuickStyle" Target="../diagrams/quickStyle5.xml"/>
  <Relationship Id="rId7" Type="http://schemas.openxmlformats.org/officeDocument/2006/relationships/diagramColors" Target="../diagrams/colors5.xml"/>
  <Relationship Id="rId8" Type="http://schemas.microsoft.com/office/2007/relationships/diagramDrawing" Target="../diagrams/drawing5.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31.png"/>
</Relationships>

</file>

<file path=ppt/slides/_rels/slide51.xml.rels><?xml version="1.0" encoding="UTF-8"?>

<Relationships xmlns="http://schemas.openxmlformats.org/package/2006/relationships">
  <Relationship Id="rId1" Type="http://schemas.openxmlformats.org/officeDocument/2006/relationships/slideLayout" Target="../slideLayouts/slideLayout30.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32.png"/>
</Relationships>

</file>

<file path=ppt/slides/_rels/slide52.xml.rels><?xml version="1.0" encoding="UTF-8"?>

<Relationships xmlns="http://schemas.openxmlformats.org/package/2006/relationships">
  <Relationship Id="rId1" Type="http://schemas.openxmlformats.org/officeDocument/2006/relationships/slideLayout" Target="../slideLayouts/slideLayout25.xml"/>
  <Relationship Id="rId2" Type="http://schemas.openxmlformats.org/officeDocument/2006/relationships/image" Target="../media/image13.png"/>
  <Relationship Id="rId3" Type="http://schemas.openxmlformats.org/officeDocument/2006/relationships/image" Target="../media/image14.png"/>
</Relationships>

</file>

<file path=ppt/slides/_rels/slide5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6.xml"/>
</Relationships>

</file>

<file path=ppt/slides/_rels/slide5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5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5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5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5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5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6.xml"/>
</Relationships>

</file>

<file path=ppt/slides/_rels/slide6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6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6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6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66.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7.xml"/>
</Relationships>

</file>

<file path=ppt/slides/_rels/slide67.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8.xml"/>
</Relationships>

</file>

<file path=ppt/slides/_rels/slide68.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9.xml"/>
</Relationships>

</file>

<file path=ppt/slides/_rels/slide69.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30.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70.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31.xml"/>
</Relationships>

</file>

<file path=ppt/slides/_rels/slide71.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32.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8.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a:spLocks noChangeArrowheads="1"/>
          </p:cNvSpPr>
          <p:nvPr/>
        </p:nvSpPr>
        <p:spPr bwMode="auto">
          <a:xfrm>
            <a:off x="0" y="0"/>
            <a:ext cx="9158288" cy="113506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dirty="0">
              <a:latin typeface="Arial" charset="0"/>
              <a:cs typeface="Arial" charset="0"/>
            </a:endParaRPr>
          </a:p>
        </p:txBody>
      </p:sp>
      <p:sp>
        <p:nvSpPr>
          <p:cNvPr id="3076" name="Text Box 7"/>
          <p:cNvSpPr txBox="1">
            <a:spLocks noChangeArrowheads="1"/>
          </p:cNvSpPr>
          <p:nvPr/>
        </p:nvSpPr>
        <p:spPr bwMode="auto">
          <a:xfrm>
            <a:off x="233363" y="1614561"/>
            <a:ext cx="87709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US" altLang="en-US" sz="4000" b="1" dirty="0" smtClean="0">
                <a:solidFill>
                  <a:srgbClr val="003366"/>
                </a:solidFill>
                <a:cs typeface="Arial" charset="0"/>
              </a:rPr>
              <a:t>Mobile Integrated Health </a:t>
            </a:r>
          </a:p>
          <a:p>
            <a:pPr algn="ctr" eaLnBrk="1" hangingPunct="1">
              <a:spcBef>
                <a:spcPct val="0"/>
              </a:spcBef>
              <a:buFontTx/>
              <a:buNone/>
            </a:pPr>
            <a:r>
              <a:rPr lang="en-US" altLang="en-US" sz="4000" b="1" dirty="0" smtClean="0">
                <a:solidFill>
                  <a:srgbClr val="003366"/>
                </a:solidFill>
                <a:cs typeface="Arial" charset="0"/>
              </a:rPr>
              <a:t>Advisory Council</a:t>
            </a:r>
            <a:endParaRPr lang="en-US" altLang="en-US" sz="4000" b="1" dirty="0">
              <a:solidFill>
                <a:srgbClr val="003366"/>
              </a:solidFill>
              <a:cs typeface="Arial" charset="0"/>
            </a:endParaRPr>
          </a:p>
        </p:txBody>
      </p:sp>
      <p:pic>
        <p:nvPicPr>
          <p:cNvPr id="3077" name="Picture 4" descr="banner"/>
          <p:cNvPicPr>
            <a:picLocks noChangeAspect="1" noChangeArrowheads="1"/>
          </p:cNvPicPr>
          <p:nvPr/>
        </p:nvPicPr>
        <p:blipFill>
          <a:blip r:embed="rId3">
            <a:extLst>
              <a:ext uri="{28A0092B-C50C-407E-A947-70E740481C1C}">
                <a14:useLocalDpi xmlns:a14="http://schemas.microsoft.com/office/drawing/2010/main" val="0"/>
              </a:ext>
            </a:extLst>
          </a:blip>
          <a:srcRect b="8861"/>
          <a:stretch>
            <a:fillRect/>
          </a:stretch>
        </p:blipFill>
        <p:spPr bwMode="auto">
          <a:xfrm>
            <a:off x="-3175" y="223838"/>
            <a:ext cx="9158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7"/>
          <p:cNvSpPr txBox="1">
            <a:spLocks noChangeArrowheads="1"/>
          </p:cNvSpPr>
          <p:nvPr/>
        </p:nvSpPr>
        <p:spPr bwMode="auto">
          <a:xfrm>
            <a:off x="266531" y="5360527"/>
            <a:ext cx="8616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endParaRPr lang="en-US" altLang="en-US" sz="2400" b="1" dirty="0" smtClean="0">
              <a:solidFill>
                <a:srgbClr val="003366"/>
              </a:solidFill>
              <a:cs typeface="Arial" charset="0"/>
            </a:endParaRPr>
          </a:p>
          <a:p>
            <a:pPr algn="ctr" eaLnBrk="1" hangingPunct="1">
              <a:spcBef>
                <a:spcPct val="0"/>
              </a:spcBef>
              <a:buFontTx/>
              <a:buNone/>
            </a:pPr>
            <a:r>
              <a:rPr lang="en-US" altLang="en-US" sz="2400" b="1" dirty="0" smtClean="0">
                <a:solidFill>
                  <a:srgbClr val="003366"/>
                </a:solidFill>
                <a:cs typeface="Arial" charset="0"/>
              </a:rPr>
              <a:t>Massachusetts Department </a:t>
            </a:r>
            <a:r>
              <a:rPr lang="en-US" altLang="en-US" sz="2400" b="1" dirty="0">
                <a:solidFill>
                  <a:srgbClr val="003366"/>
                </a:solidFill>
                <a:cs typeface="Arial" charset="0"/>
              </a:rPr>
              <a:t>of Public </a:t>
            </a:r>
            <a:r>
              <a:rPr lang="en-US" altLang="en-US" sz="2400" b="1" dirty="0" smtClean="0">
                <a:solidFill>
                  <a:srgbClr val="003366"/>
                </a:solidFill>
                <a:cs typeface="Arial" charset="0"/>
              </a:rPr>
              <a:t>Health</a:t>
            </a:r>
            <a:endParaRPr lang="en-US" altLang="en-US" sz="2400" b="1" dirty="0">
              <a:solidFill>
                <a:srgbClr val="FF0000"/>
              </a:solidFill>
              <a:cs typeface="Arial" charset="0"/>
            </a:endParaRPr>
          </a:p>
          <a:p>
            <a:pPr algn="ctr" eaLnBrk="1" hangingPunct="1">
              <a:spcBef>
                <a:spcPct val="0"/>
              </a:spcBef>
              <a:buFontTx/>
              <a:buNone/>
            </a:pPr>
            <a:r>
              <a:rPr lang="en-US" altLang="en-US" sz="2400" dirty="0" smtClean="0">
                <a:solidFill>
                  <a:srgbClr val="003366"/>
                </a:solidFill>
                <a:cs typeface="Arial" charset="0"/>
              </a:rPr>
              <a:t>December 14, </a:t>
            </a:r>
            <a:r>
              <a:rPr lang="en-US" altLang="en-US" sz="2400" dirty="0">
                <a:solidFill>
                  <a:srgbClr val="003366"/>
                </a:solidFill>
                <a:cs typeface="Arial" charset="0"/>
              </a:rPr>
              <a:t>2015</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8746" y="3208279"/>
            <a:ext cx="3652520" cy="2191512"/>
          </a:xfrm>
          <a:prstGeom prst="rect">
            <a:avLst/>
          </a:prstGeom>
        </p:spPr>
      </p:pic>
    </p:spTree>
    <p:extLst>
      <p:ext uri="{BB962C8B-B14F-4D97-AF65-F5344CB8AC3E}">
        <p14:creationId xmlns:p14="http://schemas.microsoft.com/office/powerpoint/2010/main" val="230583412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744" y="-16702"/>
            <a:ext cx="4590789" cy="1143000"/>
          </a:xfrm>
        </p:spPr>
        <p:txBody>
          <a:bodyPr/>
          <a:lstStyle/>
          <a:p>
            <a:r>
              <a:rPr lang="en-US" b="0" dirty="0" smtClean="0"/>
              <a:t>Paramedic Scope of Practice</a:t>
            </a:r>
            <a:endParaRPr lang="en-US" b="0" dirty="0"/>
          </a:p>
        </p:txBody>
      </p:sp>
      <p:sp>
        <p:nvSpPr>
          <p:cNvPr id="3" name="Content Placeholder 2"/>
          <p:cNvSpPr>
            <a:spLocks noGrp="1"/>
          </p:cNvSpPr>
          <p:nvPr>
            <p:ph idx="1"/>
          </p:nvPr>
        </p:nvSpPr>
        <p:spPr>
          <a:xfrm>
            <a:off x="76200" y="1367598"/>
            <a:ext cx="8991600" cy="5731702"/>
          </a:xfrm>
        </p:spPr>
        <p:txBody>
          <a:bodyPr>
            <a:noAutofit/>
          </a:bodyPr>
          <a:lstStyle/>
          <a:p>
            <a:r>
              <a:rPr lang="en-US" sz="2400" dirty="0" smtClean="0"/>
              <a:t>Additional procedures and medications may be utilized for inter-facility transfers, including mechanical ventilator monitoring</a:t>
            </a:r>
          </a:p>
          <a:p>
            <a:pPr marL="0" indent="0">
              <a:buNone/>
            </a:pPr>
            <a:endParaRPr lang="en-US" sz="2400" dirty="0" smtClean="0"/>
          </a:p>
          <a:p>
            <a:r>
              <a:rPr lang="en-US" sz="2400" dirty="0" smtClean="0"/>
              <a:t>Over 40 medications may be administered under Statewide Treatment Protocols standing orders (off-line physician order), including analgesics, benzodiazepines, bronchodilators and vasoactive medications</a:t>
            </a:r>
          </a:p>
          <a:p>
            <a:pPr marL="0" indent="0">
              <a:buNone/>
            </a:pPr>
            <a:endParaRPr lang="en-US" sz="2400" dirty="0" smtClean="0"/>
          </a:p>
          <a:p>
            <a:r>
              <a:rPr lang="en-US" sz="2400" dirty="0" smtClean="0"/>
              <a:t>Performance of full ACLS assessment and treatment, 12-lead ECGs and interpretation for STEMI (with activation of hospital PCI facilities)</a:t>
            </a:r>
          </a:p>
        </p:txBody>
      </p:sp>
      <p:sp>
        <p:nvSpPr>
          <p:cNvPr id="5" name="Slide Number Placeholder 5"/>
          <p:cNvSpPr>
            <a:spLocks noGrp="1"/>
          </p:cNvSpPr>
          <p:nvPr>
            <p:ph type="sldNum" sz="quarter" idx="4294967295"/>
          </p:nvPr>
        </p:nvSpPr>
        <p:spPr>
          <a:xfrm>
            <a:off x="8630434" y="6416675"/>
            <a:ext cx="437366" cy="365125"/>
          </a:xfrm>
          <a:prstGeom prst="rect">
            <a:avLst/>
          </a:prstGeom>
        </p:spPr>
        <p:txBody>
          <a:bodyPr/>
          <a:lstStyle/>
          <a:p>
            <a:pPr>
              <a:defRPr/>
            </a:pPr>
            <a:fld id="{07D56CB9-EABB-4C18-962C-FF17652EADB5}" type="slidenum">
              <a:rPr lang="en-US" altLang="en-US" smtClean="0"/>
              <a:pPr>
                <a:defRPr/>
              </a:pPr>
              <a:t>10</a:t>
            </a:fld>
            <a:endParaRPr lang="en-US" altLang="en-US" dirty="0"/>
          </a:p>
        </p:txBody>
      </p:sp>
    </p:spTree>
    <p:extLst>
      <p:ext uri="{BB962C8B-B14F-4D97-AF65-F5344CB8AC3E}">
        <p14:creationId xmlns:p14="http://schemas.microsoft.com/office/powerpoint/2010/main" val="1770886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114800" y="93678"/>
            <a:ext cx="5043488" cy="973121"/>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r>
              <a:rPr lang="en-US" altLang="en-US" sz="3200" dirty="0" smtClean="0">
                <a:solidFill>
                  <a:schemeClr val="bg1"/>
                </a:solidFill>
                <a:latin typeface="Calibri" panose="020F0502020204030204" pitchFamily="34" charset="0"/>
                <a:ea typeface="ＭＳ Ｐゴシック" pitchFamily="34" charset="-128"/>
                <a:cs typeface="+mn-cs"/>
              </a:rPr>
              <a:t>Agenda</a:t>
            </a:r>
            <a:endParaRPr lang="en-US" altLang="en-US" sz="2400" dirty="0">
              <a:solidFill>
                <a:schemeClr val="bg1"/>
              </a:solidFill>
              <a:latin typeface="Calibri" panose="020F0502020204030204" pitchFamily="34" charset="0"/>
              <a:ea typeface="ＭＳ Ｐゴシック" pitchFamily="34" charset="-128"/>
              <a:cs typeface="+mn-cs"/>
            </a:endParaRPr>
          </a:p>
        </p:txBody>
      </p:sp>
      <p:sp>
        <p:nvSpPr>
          <p:cNvPr id="8" name="Content Placeholder 3"/>
          <p:cNvSpPr txBox="1">
            <a:spLocks/>
          </p:cNvSpPr>
          <p:nvPr/>
        </p:nvSpPr>
        <p:spPr>
          <a:xfrm>
            <a:off x="228600" y="1066800"/>
            <a:ext cx="8686800" cy="518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0"/>
              </a:spcAft>
              <a:buNone/>
            </a:pPr>
            <a:r>
              <a:rPr lang="en-US" sz="2000" dirty="0" smtClean="0">
                <a:solidFill>
                  <a:schemeClr val="tx2">
                    <a:lumMod val="75000"/>
                  </a:schemeClr>
                </a:solidFill>
                <a:latin typeface="Calibri" panose="020F0502020204030204" pitchFamily="34" charset="0"/>
                <a:ea typeface="Times New Roman"/>
              </a:rPr>
              <a:t> </a:t>
            </a:r>
          </a:p>
          <a:p>
            <a:pPr lvl="1">
              <a:lnSpc>
                <a:spcPct val="100000"/>
              </a:lnSpc>
            </a:pPr>
            <a:endParaRPr lang="en-US" sz="1600" dirty="0">
              <a:solidFill>
                <a:schemeClr val="tx2">
                  <a:lumMod val="75000"/>
                </a:schemeClr>
              </a:solidFill>
              <a:latin typeface="Calibri" panose="020F0502020204030204" pitchFamily="34" charset="0"/>
            </a:endParaRPr>
          </a:p>
        </p:txBody>
      </p:sp>
      <p:sp>
        <p:nvSpPr>
          <p:cNvPr id="9" name="Slide Number Placeholder 5"/>
          <p:cNvSpPr>
            <a:spLocks noGrp="1"/>
          </p:cNvSpPr>
          <p:nvPr>
            <p:ph type="sldNum" sz="quarter" idx="4294967295"/>
          </p:nvPr>
        </p:nvSpPr>
        <p:spPr>
          <a:xfrm>
            <a:off x="8461330" y="6416675"/>
            <a:ext cx="606469" cy="365125"/>
          </a:xfrm>
          <a:prstGeom prst="rect">
            <a:avLst/>
          </a:prstGeom>
        </p:spPr>
        <p:txBody>
          <a:bodyPr/>
          <a:lstStyle/>
          <a:p>
            <a:pPr>
              <a:defRPr/>
            </a:pPr>
            <a:fld id="{07D56CB9-EABB-4C18-962C-FF17652EADB5}" type="slidenum">
              <a:rPr lang="en-US" altLang="en-US" smtClean="0"/>
              <a:pPr>
                <a:defRPr/>
              </a:pPr>
              <a:t>11</a:t>
            </a:fld>
            <a:endParaRPr lang="en-US" altLang="en-US" dirty="0"/>
          </a:p>
        </p:txBody>
      </p:sp>
      <p:sp>
        <p:nvSpPr>
          <p:cNvPr id="2" name="Rounded Rectangle 1"/>
          <p:cNvSpPr/>
          <p:nvPr/>
        </p:nvSpPr>
        <p:spPr bwMode="auto">
          <a:xfrm>
            <a:off x="682667" y="3930410"/>
            <a:ext cx="7778663" cy="388306"/>
          </a:xfrm>
          <a:prstGeom prst="round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 name="Rectangle 2"/>
          <p:cNvSpPr/>
          <p:nvPr/>
        </p:nvSpPr>
        <p:spPr>
          <a:xfrm>
            <a:off x="400833" y="1323973"/>
            <a:ext cx="8476989" cy="5262979"/>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400" dirty="0">
                <a:latin typeface="+mj-lt"/>
                <a:ea typeface="Times New Roman"/>
              </a:rPr>
              <a:t>ROUTINE ITEMS:</a:t>
            </a:r>
          </a:p>
          <a:p>
            <a:pPr marL="742950" marR="0" lvl="1" indent="-285750">
              <a:spcBef>
                <a:spcPts val="0"/>
              </a:spcBef>
              <a:spcAft>
                <a:spcPts val="0"/>
              </a:spcAft>
              <a:buFont typeface="+mj-lt"/>
              <a:buAutoNum type="alphaLcPeriod"/>
            </a:pPr>
            <a:r>
              <a:rPr lang="en-US" sz="2400" dirty="0">
                <a:latin typeface="+mj-lt"/>
                <a:ea typeface="Times New Roman"/>
              </a:rPr>
              <a:t>Welcome and Introductions </a:t>
            </a:r>
          </a:p>
          <a:p>
            <a:pPr marL="742950" marR="0" lvl="1" indent="-285750">
              <a:spcBef>
                <a:spcPts val="0"/>
              </a:spcBef>
              <a:spcAft>
                <a:spcPts val="0"/>
              </a:spcAft>
              <a:buFont typeface="+mj-lt"/>
              <a:buAutoNum type="alphaLcPeriod"/>
            </a:pPr>
            <a:r>
              <a:rPr lang="en-US" sz="2400" dirty="0" smtClean="0">
                <a:latin typeface="+mj-lt"/>
                <a:ea typeface="Times New Roman"/>
              </a:rPr>
              <a:t>Adoption of November 16, 2015 Meeting Minutes (VOTE)</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OVERVIEW OF EXISTING PARAMEDIC PRACTICE AND SPECIAL PROJECTS: </a:t>
            </a:r>
          </a:p>
          <a:p>
            <a:pPr marL="742950" marR="0" lvl="1" indent="-285750">
              <a:spcBef>
                <a:spcPts val="0"/>
              </a:spcBef>
              <a:spcAft>
                <a:spcPts val="0"/>
              </a:spcAft>
              <a:buFont typeface="+mj-lt"/>
              <a:buAutoNum type="alphaLcPeriod"/>
            </a:pPr>
            <a:r>
              <a:rPr lang="en-US" sz="2400" dirty="0" smtClean="0">
                <a:latin typeface="+mj-lt"/>
                <a:ea typeface="Times New Roman"/>
              </a:rPr>
              <a:t>Review </a:t>
            </a:r>
            <a:r>
              <a:rPr lang="en-US" sz="2400" dirty="0">
                <a:latin typeface="+mj-lt"/>
                <a:ea typeface="Times New Roman"/>
              </a:rPr>
              <a:t>of Paramedic Scope of Practice (PRESENTATION)</a:t>
            </a:r>
          </a:p>
          <a:p>
            <a:pPr marL="742950" marR="0" lvl="1" indent="-285750">
              <a:spcBef>
                <a:spcPts val="0"/>
              </a:spcBef>
              <a:spcAft>
                <a:spcPts val="0"/>
              </a:spcAft>
              <a:buFont typeface="+mj-lt"/>
              <a:buAutoNum type="alphaLcPeriod"/>
            </a:pPr>
            <a:r>
              <a:rPr lang="en-US" sz="2400" b="1" dirty="0">
                <a:latin typeface="+mj-lt"/>
                <a:ea typeface="Times New Roman"/>
              </a:rPr>
              <a:t>Cataldo SmartCare (PRESENTATION)</a:t>
            </a:r>
          </a:p>
          <a:p>
            <a:pPr marL="742950" marR="0" lvl="1" indent="-285750">
              <a:spcBef>
                <a:spcPts val="0"/>
              </a:spcBef>
              <a:spcAft>
                <a:spcPts val="0"/>
              </a:spcAft>
              <a:buFont typeface="+mj-lt"/>
              <a:buAutoNum type="alphaLcPeriod"/>
            </a:pPr>
            <a:r>
              <a:rPr lang="en-US" sz="2400" dirty="0">
                <a:latin typeface="+mj-lt"/>
                <a:ea typeface="Times New Roman"/>
              </a:rPr>
              <a:t>EasCare Mobile Health (</a:t>
            </a:r>
            <a:r>
              <a:rPr lang="en-US" sz="2400" dirty="0" smtClean="0">
                <a:latin typeface="+mj-lt"/>
                <a:ea typeface="Times New Roman"/>
              </a:rPr>
              <a:t>PRESENTATION)</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NEW </a:t>
            </a:r>
            <a:r>
              <a:rPr lang="en-US" sz="2400" dirty="0">
                <a:latin typeface="+mj-lt"/>
                <a:ea typeface="Times New Roman"/>
              </a:rPr>
              <a:t>BUSINESS: </a:t>
            </a:r>
          </a:p>
          <a:p>
            <a:pPr marL="742950" marR="0" lvl="1" indent="-285750">
              <a:spcBef>
                <a:spcPts val="0"/>
              </a:spcBef>
              <a:spcAft>
                <a:spcPts val="0"/>
              </a:spcAft>
              <a:buFont typeface="+mj-lt"/>
              <a:buAutoNum type="alphaLcPeriod"/>
            </a:pPr>
            <a:r>
              <a:rPr lang="en-US" sz="2400" dirty="0">
                <a:latin typeface="+mj-lt"/>
                <a:ea typeface="Times New Roman"/>
              </a:rPr>
              <a:t>Background and Need for 111O (PRESENTATION)</a:t>
            </a:r>
          </a:p>
          <a:p>
            <a:pPr marL="742950" marR="0" lvl="1" indent="-285750">
              <a:spcBef>
                <a:spcPts val="0"/>
              </a:spcBef>
              <a:spcAft>
                <a:spcPts val="0"/>
              </a:spcAft>
              <a:buFont typeface="+mj-lt"/>
              <a:buAutoNum type="alphaLcPeriod"/>
            </a:pPr>
            <a:r>
              <a:rPr lang="en-US" sz="2400" dirty="0">
                <a:latin typeface="+mj-lt"/>
                <a:ea typeface="Times New Roman"/>
              </a:rPr>
              <a:t>Defining Questions and Opportunities (DISCUSSION)</a:t>
            </a:r>
          </a:p>
          <a:p>
            <a:pPr marL="742950" marR="0" lvl="1" indent="-285750">
              <a:spcBef>
                <a:spcPts val="0"/>
              </a:spcBef>
              <a:spcAft>
                <a:spcPts val="0"/>
              </a:spcAft>
              <a:buFont typeface="+mj-lt"/>
              <a:buAutoNum type="alphaLcPeriod"/>
            </a:pPr>
            <a:r>
              <a:rPr lang="en-US" sz="2400" dirty="0">
                <a:latin typeface="+mj-lt"/>
                <a:ea typeface="Times New Roman"/>
              </a:rPr>
              <a:t>Upcoming Meeting Schedule </a:t>
            </a:r>
            <a:endParaRPr lang="en-US" sz="2400" dirty="0">
              <a:effectLst/>
              <a:latin typeface="+mj-lt"/>
              <a:ea typeface="Times New Roman"/>
            </a:endParaRPr>
          </a:p>
        </p:txBody>
      </p:sp>
    </p:spTree>
    <p:extLst>
      <p:ext uri="{BB962C8B-B14F-4D97-AF65-F5344CB8AC3E}">
        <p14:creationId xmlns:p14="http://schemas.microsoft.com/office/powerpoint/2010/main" val="3250632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6" name="Picture 5" descr="SmartCareBackgroundPage1_2.jpg"/>
          <p:cNvPicPr>
            <a:picLocks noChangeAspect="1"/>
          </p:cNvPicPr>
          <p:nvPr/>
        </p:nvPicPr>
        <p:blipFill>
          <a:blip r:embed="rId2" cstate="print"/>
          <a:stretch>
            <a:fillRect/>
          </a:stretch>
        </p:blipFill>
        <p:spPr>
          <a:xfrm>
            <a:off x="0" y="0"/>
            <a:ext cx="9144000" cy="6858000"/>
          </a:xfrm>
          <a:prstGeom prst="rect">
            <a:avLst/>
          </a:prstGeom>
        </p:spPr>
      </p:pic>
      <p:sp>
        <p:nvSpPr>
          <p:cNvPr id="5" name="Subtitle 2"/>
          <p:cNvSpPr txBox="1">
            <a:spLocks/>
          </p:cNvSpPr>
          <p:nvPr/>
        </p:nvSpPr>
        <p:spPr>
          <a:xfrm>
            <a:off x="1475321" y="4494362"/>
            <a:ext cx="6498159" cy="916641"/>
          </a:xfrm>
          <a:prstGeom prst="rect">
            <a:avLst/>
          </a:prstGeom>
        </p:spPr>
        <p:txBody>
          <a:bodyPr vert="horz" lIns="91440" tIns="45720" rIns="91440" bIns="45720" rtlCol="0">
            <a:normAutofit/>
          </a:bodyPr>
          <a:lstStyle/>
          <a:p>
            <a:pPr algn="ctr" fontAlgn="auto">
              <a:spcBef>
                <a:spcPts val="300"/>
              </a:spcBef>
              <a:spcAft>
                <a:spcPts val="0"/>
              </a:spcAft>
              <a:buClr>
                <a:srgbClr val="2C7C9F">
                  <a:lumMod val="60000"/>
                  <a:lumOff val="40000"/>
                </a:srgbClr>
              </a:buClr>
              <a:buSzPct val="110000"/>
              <a:buFont typeface="Wingdings 2" pitchFamily="18" charset="2"/>
              <a:buNone/>
              <a:defRPr/>
            </a:pPr>
            <a:r>
              <a:rPr lang="en-US" dirty="0" smtClean="0">
                <a:solidFill>
                  <a:prstClr val="white">
                    <a:lumMod val="85000"/>
                  </a:prstClr>
                </a:solidFill>
                <a:latin typeface="News Gothic MT"/>
                <a:ea typeface="+mn-ea"/>
              </a:rPr>
              <a:t>A review of Cataldo Ambulance Service’s experience with Community Paramedicine</a:t>
            </a:r>
          </a:p>
          <a:p>
            <a:pPr algn="ctr" fontAlgn="auto">
              <a:spcBef>
                <a:spcPts val="300"/>
              </a:spcBef>
              <a:spcAft>
                <a:spcPts val="0"/>
              </a:spcAft>
              <a:buClr>
                <a:srgbClr val="2C7C9F">
                  <a:lumMod val="60000"/>
                  <a:lumOff val="40000"/>
                </a:srgbClr>
              </a:buClr>
              <a:buSzPct val="110000"/>
              <a:buFont typeface="Wingdings 2" pitchFamily="18" charset="2"/>
              <a:buNone/>
              <a:defRPr/>
            </a:pPr>
            <a:endParaRPr lang="en-US" dirty="0">
              <a:solidFill>
                <a:prstClr val="black">
                  <a:tint val="75000"/>
                </a:prstClr>
              </a:solidFill>
              <a:latin typeface="News Gothic MT"/>
              <a:ea typeface="+mn-ea"/>
            </a:endParaRPr>
          </a:p>
        </p:txBody>
      </p:sp>
    </p:spTree>
    <p:extLst>
      <p:ext uri="{BB962C8B-B14F-4D97-AF65-F5344CB8AC3E}">
        <p14:creationId xmlns:p14="http://schemas.microsoft.com/office/powerpoint/2010/main" val="2856547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bg1"/>
                </a:solidFill>
              </a:rPr>
              <a:t>SmartCare</a:t>
            </a:r>
            <a:r>
              <a:rPr lang="en-US" dirty="0" smtClean="0">
                <a:solidFill>
                  <a:schemeClr val="bg1"/>
                </a:solidFill>
              </a:rPr>
              <a:t> Timeline</a:t>
            </a:r>
            <a:endParaRPr lang="en-US" dirty="0">
              <a:solidFill>
                <a:schemeClr val="bg1"/>
              </a:solidFill>
            </a:endParaRPr>
          </a:p>
        </p:txBody>
      </p:sp>
      <p:sp>
        <p:nvSpPr>
          <p:cNvPr id="3" name="Content Placeholder 2"/>
          <p:cNvSpPr>
            <a:spLocks noGrp="1"/>
          </p:cNvSpPr>
          <p:nvPr>
            <p:ph idx="1"/>
          </p:nvPr>
        </p:nvSpPr>
        <p:spPr>
          <a:xfrm>
            <a:off x="549274" y="2182483"/>
            <a:ext cx="8422197" cy="4343400"/>
          </a:xfrm>
        </p:spPr>
        <p:txBody>
          <a:bodyPr>
            <a:normAutofit fontScale="70000" lnSpcReduction="20000"/>
          </a:bodyPr>
          <a:lstStyle/>
          <a:p>
            <a:r>
              <a:rPr lang="en-US" dirty="0" smtClean="0">
                <a:solidFill>
                  <a:schemeClr val="bg1"/>
                </a:solidFill>
              </a:rPr>
              <a:t>12/2012 – Cataldo Ambulance Service senior management team start conceptual discussions on “home care” solutions after Pioneer ACOs are launched.  After looking at national and international models, community paramedicine emerges as the leader in filling this “gap”. Work begins on </a:t>
            </a:r>
            <a:r>
              <a:rPr lang="en-US" i="1" dirty="0" smtClean="0">
                <a:solidFill>
                  <a:schemeClr val="bg1"/>
                </a:solidFill>
              </a:rPr>
              <a:t>SmartCare</a:t>
            </a:r>
            <a:r>
              <a:rPr lang="en-US" dirty="0" smtClean="0">
                <a:solidFill>
                  <a:schemeClr val="bg1"/>
                </a:solidFill>
              </a:rPr>
              <a:t>.</a:t>
            </a:r>
          </a:p>
          <a:p>
            <a:r>
              <a:rPr lang="en-US" dirty="0" smtClean="0">
                <a:solidFill>
                  <a:schemeClr val="bg1"/>
                </a:solidFill>
              </a:rPr>
              <a:t>9/2013 – Partnership with BIDMC is formed to pilot a Community Paramedic Program</a:t>
            </a:r>
          </a:p>
          <a:p>
            <a:r>
              <a:rPr lang="en-US" dirty="0" smtClean="0">
                <a:solidFill>
                  <a:schemeClr val="bg1"/>
                </a:solidFill>
              </a:rPr>
              <a:t>11/2013 – CAS presents Special Project Waiver to the Office of Emergency Medical Services</a:t>
            </a:r>
          </a:p>
          <a:p>
            <a:r>
              <a:rPr lang="en-US" dirty="0" smtClean="0">
                <a:solidFill>
                  <a:schemeClr val="bg1"/>
                </a:solidFill>
              </a:rPr>
              <a:t>12/2013 – Decision made by MSC Community Care and Education Sub-Committee(formed by OEMS to specifically address MIH/CP projects) to use the HRSA tool to evaluate program effectiveness</a:t>
            </a:r>
          </a:p>
          <a:p>
            <a:r>
              <a:rPr lang="en-US" dirty="0" smtClean="0">
                <a:solidFill>
                  <a:schemeClr val="bg1"/>
                </a:solidFill>
              </a:rPr>
              <a:t>2/19/2014 – CAS resubmitted SPW presentation to the Sub-Committee. Received recommendation for approval. </a:t>
            </a:r>
            <a:endParaRPr lang="en-US" dirty="0">
              <a:solidFill>
                <a:schemeClr val="bg1"/>
              </a:solidFill>
            </a:endParaRPr>
          </a:p>
        </p:txBody>
      </p:sp>
    </p:spTree>
    <p:extLst>
      <p:ext uri="{BB962C8B-B14F-4D97-AF65-F5344CB8AC3E}">
        <p14:creationId xmlns:p14="http://schemas.microsoft.com/office/powerpoint/2010/main" val="2333148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28504694"/>
              </p:ext>
            </p:extLst>
          </p:nvPr>
        </p:nvGraphicFramePr>
        <p:xfrm>
          <a:off x="1741317" y="846775"/>
          <a:ext cx="5943600" cy="5208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3962399" y="2840226"/>
            <a:ext cx="1523559" cy="1503174"/>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Patient</a:t>
            </a:r>
          </a:p>
        </p:txBody>
      </p:sp>
    </p:spTree>
    <p:extLst>
      <p:ext uri="{BB962C8B-B14F-4D97-AF65-F5344CB8AC3E}">
        <p14:creationId xmlns:p14="http://schemas.microsoft.com/office/powerpoint/2010/main" val="2788093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672828"/>
            <a:ext cx="8229600" cy="1147313"/>
          </a:xfrm>
        </p:spPr>
        <p:txBody>
          <a:bodyPr/>
          <a:lstStyle/>
          <a:p>
            <a:r>
              <a:rPr lang="en-US" b="1" i="1" dirty="0" smtClean="0">
                <a:solidFill>
                  <a:srgbClr val="92D050"/>
                </a:solidFill>
                <a:ea typeface="ＭＳ Ｐゴシック" pitchFamily="34" charset="-128"/>
              </a:rPr>
              <a:t/>
            </a:r>
            <a:br>
              <a:rPr lang="en-US" b="1" i="1" dirty="0" smtClean="0">
                <a:solidFill>
                  <a:srgbClr val="92D050"/>
                </a:solidFill>
                <a:ea typeface="ＭＳ Ｐゴシック" pitchFamily="34" charset="-128"/>
              </a:rPr>
            </a:br>
            <a:r>
              <a:rPr lang="en-US" sz="4000" b="1" i="1" dirty="0" smtClean="0">
                <a:solidFill>
                  <a:schemeClr val="bg1"/>
                </a:solidFill>
                <a:ea typeface="ＭＳ Ｐゴシック" pitchFamily="34" charset="-128"/>
              </a:rPr>
              <a:t>Patient Population</a:t>
            </a:r>
            <a:r>
              <a:rPr lang="en-US" sz="4000" dirty="0" smtClean="0">
                <a:solidFill>
                  <a:schemeClr val="bg1"/>
                </a:solidFill>
                <a:ea typeface="ＭＳ Ｐゴシック" pitchFamily="34" charset="-128"/>
              </a:rPr>
              <a:t/>
            </a:r>
            <a:br>
              <a:rPr lang="en-US" sz="4000" dirty="0" smtClean="0">
                <a:solidFill>
                  <a:schemeClr val="bg1"/>
                </a:solidFill>
                <a:ea typeface="ＭＳ Ｐゴシック" pitchFamily="34" charset="-128"/>
              </a:rPr>
            </a:br>
            <a:endParaRPr lang="en-US" sz="4000" b="1" i="1" dirty="0" smtClean="0">
              <a:solidFill>
                <a:schemeClr val="bg1"/>
              </a:solidFill>
              <a:ea typeface="ＭＳ Ｐゴシック" pitchFamily="34" charset="-128"/>
            </a:endParaRPr>
          </a:p>
        </p:txBody>
      </p:sp>
      <p:sp>
        <p:nvSpPr>
          <p:cNvPr id="17" name="Left-Right-Up Arrow 16"/>
          <p:cNvSpPr/>
          <p:nvPr/>
        </p:nvSpPr>
        <p:spPr>
          <a:xfrm>
            <a:off x="3048000" y="1295400"/>
            <a:ext cx="2743200" cy="2286000"/>
          </a:xfrm>
          <a:prstGeom prst="leftRightUpArrow">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92D050"/>
              </a:solidFill>
            </a:endParaRPr>
          </a:p>
        </p:txBody>
      </p:sp>
      <p:sp>
        <p:nvSpPr>
          <p:cNvPr id="19" name="Rounded Rectangle 18"/>
          <p:cNvSpPr/>
          <p:nvPr/>
        </p:nvSpPr>
        <p:spPr>
          <a:xfrm>
            <a:off x="990600" y="1676400"/>
            <a:ext cx="1828800" cy="1752600"/>
          </a:xfrm>
          <a:prstGeom prst="round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prstClr val="white"/>
                </a:solidFill>
              </a:rPr>
              <a:t>Enrolled Patient</a:t>
            </a:r>
            <a:endParaRPr lang="en-US" b="1" dirty="0">
              <a:solidFill>
                <a:prstClr val="white"/>
              </a:solidFill>
            </a:endParaRPr>
          </a:p>
        </p:txBody>
      </p:sp>
      <p:sp>
        <p:nvSpPr>
          <p:cNvPr id="20" name="Rounded Rectangle 19"/>
          <p:cNvSpPr/>
          <p:nvPr/>
        </p:nvSpPr>
        <p:spPr>
          <a:xfrm>
            <a:off x="6096000" y="1676400"/>
            <a:ext cx="1828800" cy="1752600"/>
          </a:xfrm>
          <a:prstGeom prst="round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prstClr val="white"/>
                </a:solidFill>
              </a:rPr>
              <a:t>Urgent Patient </a:t>
            </a:r>
            <a:endParaRPr lang="en-US" b="1" dirty="0">
              <a:solidFill>
                <a:prstClr val="white"/>
              </a:solidFill>
            </a:endParaRPr>
          </a:p>
        </p:txBody>
      </p:sp>
      <p:sp>
        <p:nvSpPr>
          <p:cNvPr id="21" name="Up Arrow Callout 20"/>
          <p:cNvSpPr/>
          <p:nvPr/>
        </p:nvSpPr>
        <p:spPr>
          <a:xfrm>
            <a:off x="381000" y="3505200"/>
            <a:ext cx="3048000" cy="2743200"/>
          </a:xfrm>
          <a:prstGeom prst="upArrowCallou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Up Arrow Callout 22"/>
          <p:cNvSpPr/>
          <p:nvPr/>
        </p:nvSpPr>
        <p:spPr>
          <a:xfrm>
            <a:off x="5410200" y="3505200"/>
            <a:ext cx="3048000" cy="2743200"/>
          </a:xfrm>
          <a:prstGeom prst="upArrowCallou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prstClr val="white"/>
                </a:solidFill>
              </a:rPr>
              <a:t> </a:t>
            </a:r>
            <a:endParaRPr lang="en-US" dirty="0">
              <a:solidFill>
                <a:prstClr val="white"/>
              </a:solidFill>
            </a:endParaRPr>
          </a:p>
        </p:txBody>
      </p:sp>
      <p:sp>
        <p:nvSpPr>
          <p:cNvPr id="9224" name="TextBox 23"/>
          <p:cNvSpPr txBox="1">
            <a:spLocks noChangeArrowheads="1"/>
          </p:cNvSpPr>
          <p:nvPr/>
        </p:nvSpPr>
        <p:spPr bwMode="auto">
          <a:xfrm>
            <a:off x="5454160" y="4468722"/>
            <a:ext cx="2895600" cy="2508250"/>
          </a:xfrm>
          <a:prstGeom prst="rect">
            <a:avLst/>
          </a:prstGeom>
          <a:noFill/>
          <a:ln w="9525">
            <a:noFill/>
            <a:miter lim="800000"/>
            <a:headEnd/>
            <a:tailEnd/>
          </a:ln>
        </p:spPr>
        <p:txBody>
          <a:bodyPr>
            <a:spAutoFit/>
          </a:bodyPr>
          <a:lstStyle/>
          <a:p>
            <a:pPr fontAlgn="auto">
              <a:spcBef>
                <a:spcPts val="0"/>
              </a:spcBef>
              <a:spcAft>
                <a:spcPts val="0"/>
              </a:spcAft>
              <a:buFont typeface="Arial" charset="0"/>
              <a:buChar char="•"/>
            </a:pPr>
            <a:endParaRPr lang="en-US" sz="1000" b="1" dirty="0">
              <a:solidFill>
                <a:prstClr val="white"/>
              </a:solidFill>
              <a:latin typeface="News Gothic MT"/>
              <a:ea typeface="+mn-ea"/>
            </a:endParaRPr>
          </a:p>
          <a:p>
            <a:pPr fontAlgn="auto">
              <a:spcBef>
                <a:spcPts val="0"/>
              </a:spcBef>
              <a:spcAft>
                <a:spcPts val="0"/>
              </a:spcAft>
              <a:buFont typeface="Wingdings" pitchFamily="2" charset="2"/>
              <a:buChar char="Ø"/>
            </a:pPr>
            <a:r>
              <a:rPr lang="en-US" sz="1100" b="1" dirty="0">
                <a:solidFill>
                  <a:prstClr val="white"/>
                </a:solidFill>
                <a:latin typeface="News Gothic MT"/>
                <a:ea typeface="+mn-ea"/>
              </a:rPr>
              <a:t>Isolated clinical incident requiring non emergent follow up care</a:t>
            </a:r>
          </a:p>
          <a:p>
            <a:pPr fontAlgn="auto">
              <a:spcBef>
                <a:spcPts val="0"/>
              </a:spcBef>
              <a:spcAft>
                <a:spcPts val="0"/>
              </a:spcAft>
              <a:buFont typeface="Wingdings" pitchFamily="2" charset="2"/>
              <a:buChar char="Ø"/>
            </a:pPr>
            <a:endParaRPr lang="en-US" sz="1100" b="1" dirty="0">
              <a:solidFill>
                <a:prstClr val="white"/>
              </a:solidFill>
              <a:latin typeface="News Gothic MT"/>
              <a:ea typeface="+mn-ea"/>
            </a:endParaRPr>
          </a:p>
          <a:p>
            <a:pPr fontAlgn="auto">
              <a:spcBef>
                <a:spcPts val="0"/>
              </a:spcBef>
              <a:spcAft>
                <a:spcPts val="0"/>
              </a:spcAft>
              <a:buFont typeface="Wingdings" pitchFamily="2" charset="2"/>
              <a:buChar char="Ø"/>
            </a:pPr>
            <a:r>
              <a:rPr lang="en-US" sz="1100" b="1" dirty="0">
                <a:solidFill>
                  <a:prstClr val="white"/>
                </a:solidFill>
                <a:latin typeface="News Gothic MT"/>
                <a:ea typeface="+mn-ea"/>
              </a:rPr>
              <a:t>Patient recently discharged with medical issue designated as lower risk </a:t>
            </a:r>
          </a:p>
          <a:p>
            <a:pPr fontAlgn="auto">
              <a:spcBef>
                <a:spcPts val="0"/>
              </a:spcBef>
              <a:spcAft>
                <a:spcPts val="0"/>
              </a:spcAft>
              <a:buFont typeface="Wingdings" pitchFamily="2" charset="2"/>
              <a:buChar char="Ø"/>
            </a:pPr>
            <a:endParaRPr lang="en-US" sz="1100" dirty="0">
              <a:solidFill>
                <a:srgbClr val="92D050"/>
              </a:solidFill>
              <a:latin typeface="News Gothic MT"/>
              <a:ea typeface="+mn-ea"/>
            </a:endParaRPr>
          </a:p>
          <a:p>
            <a:pPr fontAlgn="auto">
              <a:spcBef>
                <a:spcPts val="0"/>
              </a:spcBef>
              <a:spcAft>
                <a:spcPts val="0"/>
              </a:spcAft>
              <a:buFont typeface="Wingdings" pitchFamily="2" charset="2"/>
              <a:buChar char="Ø"/>
            </a:pPr>
            <a:endParaRPr lang="en-US" sz="1100" dirty="0">
              <a:solidFill>
                <a:srgbClr val="92D050"/>
              </a:solidFill>
              <a:latin typeface="News Gothic MT"/>
              <a:ea typeface="+mn-ea"/>
            </a:endParaRPr>
          </a:p>
          <a:p>
            <a:pPr fontAlgn="auto">
              <a:spcBef>
                <a:spcPts val="0"/>
              </a:spcBef>
              <a:spcAft>
                <a:spcPts val="0"/>
              </a:spcAft>
            </a:pPr>
            <a:endParaRPr lang="en-US" sz="1000" dirty="0">
              <a:solidFill>
                <a:srgbClr val="92D050"/>
              </a:solidFill>
              <a:latin typeface="News Gothic MT"/>
              <a:ea typeface="+mn-ea"/>
            </a:endParaRPr>
          </a:p>
          <a:p>
            <a:pPr fontAlgn="auto">
              <a:spcBef>
                <a:spcPts val="0"/>
              </a:spcBef>
              <a:spcAft>
                <a:spcPts val="0"/>
              </a:spcAft>
            </a:pPr>
            <a:endParaRPr lang="en-US" sz="1000" dirty="0">
              <a:solidFill>
                <a:srgbClr val="92D050"/>
              </a:solidFill>
              <a:latin typeface="News Gothic MT"/>
              <a:ea typeface="+mn-ea"/>
            </a:endParaRPr>
          </a:p>
          <a:p>
            <a:pPr fontAlgn="auto">
              <a:spcBef>
                <a:spcPts val="0"/>
              </a:spcBef>
              <a:spcAft>
                <a:spcPts val="0"/>
              </a:spcAft>
            </a:pPr>
            <a:endParaRPr lang="en-US" sz="1000" dirty="0">
              <a:solidFill>
                <a:srgbClr val="92D050"/>
              </a:solidFill>
              <a:latin typeface="News Gothic MT"/>
              <a:ea typeface="+mn-ea"/>
            </a:endParaRPr>
          </a:p>
          <a:p>
            <a:pPr fontAlgn="auto">
              <a:spcBef>
                <a:spcPts val="0"/>
              </a:spcBef>
              <a:spcAft>
                <a:spcPts val="0"/>
              </a:spcAft>
            </a:pPr>
            <a:endParaRPr lang="en-US" sz="1000" dirty="0">
              <a:solidFill>
                <a:srgbClr val="92D050"/>
              </a:solidFill>
              <a:latin typeface="News Gothic MT"/>
              <a:ea typeface="+mn-ea"/>
            </a:endParaRPr>
          </a:p>
          <a:p>
            <a:pPr fontAlgn="auto">
              <a:spcBef>
                <a:spcPts val="0"/>
              </a:spcBef>
              <a:spcAft>
                <a:spcPts val="0"/>
              </a:spcAft>
            </a:pPr>
            <a:endParaRPr lang="en-US" sz="1000" dirty="0">
              <a:solidFill>
                <a:srgbClr val="92D050"/>
              </a:solidFill>
              <a:latin typeface="News Gothic MT"/>
              <a:ea typeface="+mn-ea"/>
            </a:endParaRPr>
          </a:p>
          <a:p>
            <a:pPr fontAlgn="auto">
              <a:spcBef>
                <a:spcPts val="0"/>
              </a:spcBef>
              <a:spcAft>
                <a:spcPts val="0"/>
              </a:spcAft>
            </a:pPr>
            <a:endParaRPr lang="en-US" sz="1000" dirty="0">
              <a:solidFill>
                <a:srgbClr val="92D050"/>
              </a:solidFill>
              <a:latin typeface="News Gothic MT"/>
              <a:ea typeface="+mn-ea"/>
            </a:endParaRPr>
          </a:p>
          <a:p>
            <a:pPr fontAlgn="auto">
              <a:spcBef>
                <a:spcPts val="0"/>
              </a:spcBef>
              <a:spcAft>
                <a:spcPts val="0"/>
              </a:spcAft>
            </a:pPr>
            <a:endParaRPr lang="en-US" sz="1000" dirty="0">
              <a:solidFill>
                <a:prstClr val="black"/>
              </a:solidFill>
              <a:latin typeface="News Gothic MT"/>
              <a:ea typeface="+mn-ea"/>
            </a:endParaRPr>
          </a:p>
        </p:txBody>
      </p:sp>
      <p:sp>
        <p:nvSpPr>
          <p:cNvPr id="9225" name="TextBox 10"/>
          <p:cNvSpPr txBox="1">
            <a:spLocks noChangeArrowheads="1"/>
          </p:cNvSpPr>
          <p:nvPr/>
        </p:nvSpPr>
        <p:spPr bwMode="auto">
          <a:xfrm>
            <a:off x="457200" y="4648200"/>
            <a:ext cx="2895600" cy="1938992"/>
          </a:xfrm>
          <a:prstGeom prst="rect">
            <a:avLst/>
          </a:prstGeom>
          <a:noFill/>
          <a:ln w="9525">
            <a:noFill/>
            <a:miter lim="800000"/>
            <a:headEnd/>
            <a:tailEnd/>
          </a:ln>
        </p:spPr>
        <p:txBody>
          <a:bodyPr>
            <a:spAutoFit/>
          </a:bodyPr>
          <a:lstStyle/>
          <a:p>
            <a:pPr fontAlgn="auto">
              <a:spcBef>
                <a:spcPts val="0"/>
              </a:spcBef>
              <a:spcAft>
                <a:spcPts val="0"/>
              </a:spcAft>
              <a:buFont typeface="Wingdings" pitchFamily="2" charset="2"/>
              <a:buChar char="Ø"/>
            </a:pPr>
            <a:r>
              <a:rPr lang="en-US" sz="1000" b="1" dirty="0">
                <a:solidFill>
                  <a:prstClr val="white"/>
                </a:solidFill>
                <a:latin typeface="News Gothic MT"/>
                <a:ea typeface="+mn-ea"/>
              </a:rPr>
              <a:t>High Risk of Readmission – Chronic  Disease</a:t>
            </a:r>
          </a:p>
          <a:p>
            <a:pPr fontAlgn="auto">
              <a:spcBef>
                <a:spcPts val="0"/>
              </a:spcBef>
              <a:spcAft>
                <a:spcPts val="0"/>
              </a:spcAft>
            </a:pPr>
            <a:r>
              <a:rPr lang="en-US" sz="1000" b="1" dirty="0">
                <a:solidFill>
                  <a:prstClr val="white"/>
                </a:solidFill>
                <a:latin typeface="News Gothic MT"/>
                <a:ea typeface="+mn-ea"/>
              </a:rPr>
              <a:t>    - CHF</a:t>
            </a:r>
          </a:p>
          <a:p>
            <a:pPr fontAlgn="auto">
              <a:spcBef>
                <a:spcPts val="0"/>
              </a:spcBef>
              <a:spcAft>
                <a:spcPts val="0"/>
              </a:spcAft>
            </a:pPr>
            <a:r>
              <a:rPr lang="en-US" sz="1000" b="1" dirty="0">
                <a:solidFill>
                  <a:prstClr val="white"/>
                </a:solidFill>
                <a:latin typeface="News Gothic MT"/>
                <a:ea typeface="+mn-ea"/>
              </a:rPr>
              <a:t>    - Pneumonia</a:t>
            </a:r>
          </a:p>
          <a:p>
            <a:pPr fontAlgn="auto">
              <a:spcBef>
                <a:spcPts val="0"/>
              </a:spcBef>
              <a:spcAft>
                <a:spcPts val="0"/>
              </a:spcAft>
            </a:pPr>
            <a:r>
              <a:rPr lang="en-US" sz="1000" b="1" dirty="0">
                <a:solidFill>
                  <a:prstClr val="white"/>
                </a:solidFill>
                <a:latin typeface="News Gothic MT"/>
                <a:ea typeface="+mn-ea"/>
              </a:rPr>
              <a:t>    - Myocardial Infarction</a:t>
            </a:r>
          </a:p>
          <a:p>
            <a:pPr fontAlgn="auto">
              <a:spcBef>
                <a:spcPts val="0"/>
              </a:spcBef>
              <a:spcAft>
                <a:spcPts val="0"/>
              </a:spcAft>
            </a:pPr>
            <a:endParaRPr lang="en-US" sz="1000" b="1" dirty="0">
              <a:solidFill>
                <a:prstClr val="white"/>
              </a:solidFill>
              <a:latin typeface="News Gothic MT"/>
              <a:ea typeface="+mn-ea"/>
            </a:endParaRPr>
          </a:p>
          <a:p>
            <a:pPr fontAlgn="auto">
              <a:spcBef>
                <a:spcPts val="0"/>
              </a:spcBef>
              <a:spcAft>
                <a:spcPts val="0"/>
              </a:spcAft>
              <a:buFont typeface="Wingdings" pitchFamily="2" charset="2"/>
              <a:buChar char="Ø"/>
            </a:pPr>
            <a:r>
              <a:rPr lang="en-US" sz="1000" b="1" dirty="0">
                <a:solidFill>
                  <a:prstClr val="white"/>
                </a:solidFill>
                <a:latin typeface="News Gothic MT"/>
                <a:ea typeface="+mn-ea"/>
              </a:rPr>
              <a:t>High Risk of Readmission – Post Operative</a:t>
            </a:r>
          </a:p>
          <a:p>
            <a:pPr fontAlgn="auto">
              <a:spcBef>
                <a:spcPts val="0"/>
              </a:spcBef>
              <a:spcAft>
                <a:spcPts val="0"/>
              </a:spcAft>
            </a:pPr>
            <a:endParaRPr lang="en-US" sz="1000" b="1" dirty="0">
              <a:solidFill>
                <a:prstClr val="white"/>
              </a:solidFill>
              <a:latin typeface="News Gothic MT"/>
              <a:ea typeface="+mn-ea"/>
            </a:endParaRPr>
          </a:p>
          <a:p>
            <a:pPr fontAlgn="auto">
              <a:spcBef>
                <a:spcPts val="0"/>
              </a:spcBef>
              <a:spcAft>
                <a:spcPts val="0"/>
              </a:spcAft>
              <a:buFont typeface="Wingdings" pitchFamily="2" charset="2"/>
              <a:buChar char="Ø"/>
            </a:pPr>
            <a:r>
              <a:rPr lang="en-US" sz="1000" b="1" dirty="0">
                <a:solidFill>
                  <a:prstClr val="white"/>
                </a:solidFill>
                <a:latin typeface="News Gothic MT"/>
                <a:ea typeface="+mn-ea"/>
              </a:rPr>
              <a:t>Other Identifiable  High Risk Patients</a:t>
            </a:r>
          </a:p>
          <a:p>
            <a:pPr fontAlgn="auto">
              <a:spcBef>
                <a:spcPts val="0"/>
              </a:spcBef>
              <a:spcAft>
                <a:spcPts val="0"/>
              </a:spcAft>
            </a:pPr>
            <a:r>
              <a:rPr lang="en-US" sz="1000" dirty="0">
                <a:solidFill>
                  <a:srgbClr val="92D050"/>
                </a:solidFill>
                <a:latin typeface="News Gothic MT"/>
                <a:ea typeface="+mn-ea"/>
              </a:rPr>
              <a:t>    </a:t>
            </a:r>
          </a:p>
          <a:p>
            <a:pPr fontAlgn="auto">
              <a:spcBef>
                <a:spcPts val="0"/>
              </a:spcBef>
              <a:spcAft>
                <a:spcPts val="0"/>
              </a:spcAft>
            </a:pPr>
            <a:endParaRPr lang="en-US" sz="1000" dirty="0">
              <a:solidFill>
                <a:srgbClr val="92D050"/>
              </a:solidFill>
              <a:latin typeface="News Gothic MT"/>
              <a:ea typeface="+mn-ea"/>
            </a:endParaRPr>
          </a:p>
          <a:p>
            <a:pPr fontAlgn="auto">
              <a:spcBef>
                <a:spcPts val="0"/>
              </a:spcBef>
              <a:spcAft>
                <a:spcPts val="0"/>
              </a:spcAft>
            </a:pPr>
            <a:endParaRPr lang="en-US" sz="1000" dirty="0">
              <a:solidFill>
                <a:srgbClr val="92D050"/>
              </a:solidFill>
              <a:latin typeface="News Gothic MT"/>
              <a:ea typeface="+mn-ea"/>
            </a:endParaRPr>
          </a:p>
        </p:txBody>
      </p:sp>
    </p:spTree>
    <p:extLst>
      <p:ext uri="{BB962C8B-B14F-4D97-AF65-F5344CB8AC3E}">
        <p14:creationId xmlns:p14="http://schemas.microsoft.com/office/powerpoint/2010/main" val="1885879332"/>
      </p:ext>
    </p:extLst>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4000" b="1" i="1" dirty="0" smtClean="0">
                <a:solidFill>
                  <a:schemeClr val="bg1"/>
                </a:solidFill>
                <a:ea typeface="ＭＳ Ｐゴシック" pitchFamily="34" charset="-128"/>
              </a:rPr>
              <a:t>Enrolled Patient</a:t>
            </a:r>
          </a:p>
        </p:txBody>
      </p:sp>
      <p:graphicFrame>
        <p:nvGraphicFramePr>
          <p:cNvPr id="4" name="Diagram 3"/>
          <p:cNvGraphicFramePr/>
          <p:nvPr/>
        </p:nvGraphicFramePr>
        <p:xfrm>
          <a:off x="914400" y="1447800"/>
          <a:ext cx="7086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8719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49275" y="-189643"/>
            <a:ext cx="8042276" cy="1336956"/>
          </a:xfrm>
        </p:spPr>
        <p:txBody>
          <a:bodyPr/>
          <a:lstStyle/>
          <a:p>
            <a:r>
              <a:rPr lang="en-US" sz="3600" b="1" i="1" dirty="0" smtClean="0">
                <a:solidFill>
                  <a:schemeClr val="bg1"/>
                </a:solidFill>
                <a:ea typeface="ＭＳ Ｐゴシック" pitchFamily="34" charset="-128"/>
              </a:rPr>
              <a:t>Urgent Patient Response</a:t>
            </a:r>
            <a:endParaRPr lang="en-US" sz="3600" dirty="0" smtClean="0">
              <a:solidFill>
                <a:schemeClr val="bg1"/>
              </a:solidFill>
              <a:ea typeface="ＭＳ Ｐゴシック" pitchFamily="34" charset="-128"/>
            </a:endParaRPr>
          </a:p>
        </p:txBody>
      </p:sp>
      <p:graphicFrame>
        <p:nvGraphicFramePr>
          <p:cNvPr id="10" name="Diagram 9"/>
          <p:cNvGraphicFramePr/>
          <p:nvPr>
            <p:extLst>
              <p:ext uri="{D42A27DB-BD31-4B8C-83A1-F6EECF244321}">
                <p14:modId xmlns:p14="http://schemas.microsoft.com/office/powerpoint/2010/main" val="3349136881"/>
              </p:ext>
            </p:extLst>
          </p:nvPr>
        </p:nvGraphicFramePr>
        <p:xfrm>
          <a:off x="914400" y="1447800"/>
          <a:ext cx="7086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217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SmartCareBackgroundTopTelehealthCar.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chemeClr val="bg1"/>
                </a:solidFill>
              </a:rPr>
              <a:t>Key Features</a:t>
            </a:r>
            <a:endParaRPr lang="en-US" dirty="0">
              <a:solidFill>
                <a:schemeClr val="bg1"/>
              </a:solidFill>
            </a:endParaRPr>
          </a:p>
        </p:txBody>
      </p:sp>
      <p:sp>
        <p:nvSpPr>
          <p:cNvPr id="3" name="Content Placeholder 2"/>
          <p:cNvSpPr>
            <a:spLocks noGrp="1"/>
          </p:cNvSpPr>
          <p:nvPr>
            <p:ph idx="1"/>
          </p:nvPr>
        </p:nvSpPr>
        <p:spPr>
          <a:xfrm>
            <a:off x="549275" y="2152265"/>
            <a:ext cx="8042276" cy="4343400"/>
          </a:xfrm>
        </p:spPr>
        <p:txBody>
          <a:bodyPr/>
          <a:lstStyle/>
          <a:p>
            <a:r>
              <a:rPr lang="en-US" dirty="0" smtClean="0">
                <a:solidFill>
                  <a:schemeClr val="bg1"/>
                </a:solidFill>
              </a:rPr>
              <a:t>24/7 access/call center</a:t>
            </a:r>
          </a:p>
          <a:p>
            <a:r>
              <a:rPr lang="en-US" dirty="0" smtClean="0">
                <a:solidFill>
                  <a:schemeClr val="bg1"/>
                </a:solidFill>
              </a:rPr>
              <a:t>Layers of medical control</a:t>
            </a:r>
          </a:p>
          <a:p>
            <a:r>
              <a:rPr lang="en-US" dirty="0" smtClean="0">
                <a:solidFill>
                  <a:schemeClr val="bg1"/>
                </a:solidFill>
              </a:rPr>
              <a:t>Extensive training</a:t>
            </a:r>
          </a:p>
          <a:p>
            <a:r>
              <a:rPr lang="en-US" dirty="0" smtClean="0">
                <a:solidFill>
                  <a:schemeClr val="bg1"/>
                </a:solidFill>
              </a:rPr>
              <a:t>Expansive </a:t>
            </a:r>
            <a:r>
              <a:rPr lang="en-US" dirty="0">
                <a:solidFill>
                  <a:schemeClr val="bg1"/>
                </a:solidFill>
              </a:rPr>
              <a:t>s</a:t>
            </a:r>
            <a:r>
              <a:rPr lang="en-US" dirty="0" smtClean="0">
                <a:solidFill>
                  <a:schemeClr val="bg1"/>
                </a:solidFill>
              </a:rPr>
              <a:t>ervice area</a:t>
            </a:r>
          </a:p>
          <a:p>
            <a:r>
              <a:rPr lang="en-US" dirty="0" smtClean="0">
                <a:solidFill>
                  <a:schemeClr val="bg1"/>
                </a:solidFill>
              </a:rPr>
              <a:t>Dedicated vehicle</a:t>
            </a:r>
          </a:p>
          <a:p>
            <a:r>
              <a:rPr lang="en-US" dirty="0" smtClean="0">
                <a:solidFill>
                  <a:schemeClr val="bg1"/>
                </a:solidFill>
              </a:rPr>
              <a:t>Tele-health equipment</a:t>
            </a:r>
          </a:p>
          <a:p>
            <a:r>
              <a:rPr lang="en-US" dirty="0" smtClean="0">
                <a:solidFill>
                  <a:schemeClr val="bg1"/>
                </a:solidFill>
              </a:rPr>
              <a:t>Quality assurance </a:t>
            </a:r>
          </a:p>
          <a:p>
            <a:endParaRPr lang="en-US" dirty="0"/>
          </a:p>
        </p:txBody>
      </p:sp>
    </p:spTree>
    <p:extLst>
      <p:ext uri="{BB962C8B-B14F-4D97-AF65-F5344CB8AC3E}">
        <p14:creationId xmlns:p14="http://schemas.microsoft.com/office/powerpoint/2010/main" val="614256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rtCareBackgroundTop.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i="1" dirty="0" smtClean="0">
                <a:solidFill>
                  <a:schemeClr val="bg1"/>
                </a:solidFill>
              </a:rPr>
              <a:t>Statistics</a:t>
            </a:r>
            <a:endParaRPr lang="en-US" b="1" dirty="0">
              <a:solidFill>
                <a:schemeClr val="bg1"/>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939623" y="2086251"/>
            <a:ext cx="3168327" cy="159798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475713" y="2086251"/>
            <a:ext cx="3744083" cy="398256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939623" y="3810787"/>
            <a:ext cx="3168327" cy="2258024"/>
          </a:xfrm>
          <a:prstGeom prst="rect">
            <a:avLst/>
          </a:prstGeom>
          <a:noFill/>
          <a:ln w="9525">
            <a:noFill/>
            <a:miter lim="800000"/>
            <a:headEnd/>
            <a:tailEnd/>
          </a:ln>
        </p:spPr>
      </p:pic>
    </p:spTree>
    <p:extLst>
      <p:ext uri="{BB962C8B-B14F-4D97-AF65-F5344CB8AC3E}">
        <p14:creationId xmlns:p14="http://schemas.microsoft.com/office/powerpoint/2010/main" val="2516852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682668" y="1716067"/>
            <a:ext cx="7778663" cy="388306"/>
          </a:xfrm>
          <a:prstGeom prst="round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4" name="Rectangle 2"/>
          <p:cNvSpPr txBox="1">
            <a:spLocks noChangeArrowheads="1"/>
          </p:cNvSpPr>
          <p:nvPr/>
        </p:nvSpPr>
        <p:spPr>
          <a:xfrm>
            <a:off x="4114800" y="93678"/>
            <a:ext cx="5043488" cy="973121"/>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r>
              <a:rPr lang="en-US" altLang="en-US" sz="3200" dirty="0" smtClean="0">
                <a:solidFill>
                  <a:schemeClr val="bg1"/>
                </a:solidFill>
                <a:latin typeface="Calibri" panose="020F0502020204030204" pitchFamily="34" charset="0"/>
                <a:ea typeface="ＭＳ Ｐゴシック" pitchFamily="34" charset="-128"/>
                <a:cs typeface="+mn-cs"/>
              </a:rPr>
              <a:t>Agenda</a:t>
            </a:r>
            <a:endParaRPr lang="en-US" altLang="en-US" sz="2400" dirty="0">
              <a:solidFill>
                <a:schemeClr val="bg1"/>
              </a:solidFill>
              <a:latin typeface="Calibri" panose="020F0502020204030204" pitchFamily="34" charset="0"/>
              <a:ea typeface="ＭＳ Ｐゴシック" pitchFamily="34" charset="-128"/>
              <a:cs typeface="+mn-cs"/>
            </a:endParaRPr>
          </a:p>
        </p:txBody>
      </p:sp>
      <p:sp>
        <p:nvSpPr>
          <p:cNvPr id="8" name="Content Placeholder 3"/>
          <p:cNvSpPr txBox="1">
            <a:spLocks/>
          </p:cNvSpPr>
          <p:nvPr/>
        </p:nvSpPr>
        <p:spPr>
          <a:xfrm>
            <a:off x="228600" y="1066800"/>
            <a:ext cx="8686800" cy="518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0"/>
              </a:spcAft>
              <a:buNone/>
            </a:pPr>
            <a:r>
              <a:rPr lang="en-US" sz="2000" dirty="0" smtClean="0">
                <a:solidFill>
                  <a:schemeClr val="tx2">
                    <a:lumMod val="75000"/>
                  </a:schemeClr>
                </a:solidFill>
                <a:latin typeface="Calibri" panose="020F0502020204030204" pitchFamily="34" charset="0"/>
                <a:ea typeface="Times New Roman"/>
              </a:rPr>
              <a:t> </a:t>
            </a:r>
          </a:p>
          <a:p>
            <a:pPr lvl="1">
              <a:lnSpc>
                <a:spcPct val="100000"/>
              </a:lnSpc>
            </a:pPr>
            <a:endParaRPr lang="en-US" sz="1600" dirty="0">
              <a:solidFill>
                <a:schemeClr val="tx2">
                  <a:lumMod val="75000"/>
                </a:schemeClr>
              </a:solidFill>
              <a:latin typeface="Calibri" panose="020F0502020204030204" pitchFamily="34" charset="0"/>
            </a:endParaRPr>
          </a:p>
        </p:txBody>
      </p:sp>
      <p:sp>
        <p:nvSpPr>
          <p:cNvPr id="9" name="Slide Number Placeholder 5"/>
          <p:cNvSpPr>
            <a:spLocks noGrp="1"/>
          </p:cNvSpPr>
          <p:nvPr>
            <p:ph type="sldNum" sz="quarter" idx="4294967295"/>
          </p:nvPr>
        </p:nvSpPr>
        <p:spPr>
          <a:xfrm>
            <a:off x="8768218" y="6416675"/>
            <a:ext cx="299581" cy="365125"/>
          </a:xfrm>
          <a:prstGeom prst="rect">
            <a:avLst/>
          </a:prstGeom>
        </p:spPr>
        <p:txBody>
          <a:bodyPr/>
          <a:lstStyle/>
          <a:p>
            <a:pPr>
              <a:defRPr/>
            </a:pPr>
            <a:fld id="{07D56CB9-EABB-4C18-962C-FF17652EADB5}" type="slidenum">
              <a:rPr lang="en-US" altLang="en-US" smtClean="0"/>
              <a:pPr>
                <a:defRPr/>
              </a:pPr>
              <a:t>2</a:t>
            </a:fld>
            <a:endParaRPr lang="en-US" altLang="en-US" dirty="0"/>
          </a:p>
        </p:txBody>
      </p:sp>
      <p:sp>
        <p:nvSpPr>
          <p:cNvPr id="3" name="Rectangle 2"/>
          <p:cNvSpPr/>
          <p:nvPr/>
        </p:nvSpPr>
        <p:spPr>
          <a:xfrm>
            <a:off x="400833" y="1323973"/>
            <a:ext cx="8476989" cy="5262979"/>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400" dirty="0">
                <a:latin typeface="+mj-lt"/>
                <a:ea typeface="Times New Roman"/>
              </a:rPr>
              <a:t>ROUTINE ITEMS:</a:t>
            </a:r>
          </a:p>
          <a:p>
            <a:pPr marL="742950" marR="0" lvl="1" indent="-285750">
              <a:spcBef>
                <a:spcPts val="0"/>
              </a:spcBef>
              <a:spcAft>
                <a:spcPts val="0"/>
              </a:spcAft>
              <a:buFont typeface="+mj-lt"/>
              <a:buAutoNum type="alphaLcPeriod"/>
            </a:pPr>
            <a:r>
              <a:rPr lang="en-US" sz="2400" b="1" dirty="0">
                <a:latin typeface="+mj-lt"/>
                <a:ea typeface="Times New Roman"/>
              </a:rPr>
              <a:t>Welcome and Introductions </a:t>
            </a:r>
          </a:p>
          <a:p>
            <a:pPr marL="742950" marR="0" lvl="1" indent="-285750">
              <a:spcBef>
                <a:spcPts val="0"/>
              </a:spcBef>
              <a:spcAft>
                <a:spcPts val="0"/>
              </a:spcAft>
              <a:buFont typeface="+mj-lt"/>
              <a:buAutoNum type="alphaLcPeriod"/>
            </a:pPr>
            <a:r>
              <a:rPr lang="en-US" sz="2400" dirty="0">
                <a:latin typeface="+mj-lt"/>
                <a:ea typeface="Times New Roman"/>
              </a:rPr>
              <a:t>Adoption of November 16, 2015 Meeting Minutes (</a:t>
            </a:r>
            <a:r>
              <a:rPr lang="en-US" sz="2400" dirty="0" smtClean="0">
                <a:latin typeface="+mj-lt"/>
                <a:ea typeface="Times New Roman"/>
              </a:rPr>
              <a:t>VOTE)</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OVERVIEW </a:t>
            </a:r>
            <a:r>
              <a:rPr lang="en-US" sz="2400" dirty="0">
                <a:latin typeface="+mj-lt"/>
                <a:ea typeface="Times New Roman"/>
              </a:rPr>
              <a:t>OF EXISTING PARAMEDIC PRACTICE AND SPECIAL PROJECTS: </a:t>
            </a:r>
          </a:p>
          <a:p>
            <a:pPr marL="742950" marR="0" lvl="1" indent="-285750">
              <a:spcBef>
                <a:spcPts val="0"/>
              </a:spcBef>
              <a:spcAft>
                <a:spcPts val="0"/>
              </a:spcAft>
              <a:buFont typeface="+mj-lt"/>
              <a:buAutoNum type="alphaLcPeriod"/>
            </a:pPr>
            <a:r>
              <a:rPr lang="en-US" sz="2400" dirty="0">
                <a:latin typeface="+mj-lt"/>
                <a:ea typeface="Times New Roman"/>
              </a:rPr>
              <a:t>Review of Paramedic Scope of Practice (PRESENTATION)</a:t>
            </a:r>
          </a:p>
          <a:p>
            <a:pPr marL="742950" marR="0" lvl="1" indent="-285750">
              <a:spcBef>
                <a:spcPts val="0"/>
              </a:spcBef>
              <a:spcAft>
                <a:spcPts val="0"/>
              </a:spcAft>
              <a:buFont typeface="+mj-lt"/>
              <a:buAutoNum type="alphaLcPeriod"/>
            </a:pPr>
            <a:r>
              <a:rPr lang="en-US" sz="2400" dirty="0">
                <a:latin typeface="+mj-lt"/>
                <a:ea typeface="Times New Roman"/>
              </a:rPr>
              <a:t>Cataldo SmartCare (PRESENTATION)</a:t>
            </a:r>
          </a:p>
          <a:p>
            <a:pPr marL="742950" marR="0" lvl="1" indent="-285750">
              <a:spcBef>
                <a:spcPts val="0"/>
              </a:spcBef>
              <a:spcAft>
                <a:spcPts val="0"/>
              </a:spcAft>
              <a:buFont typeface="+mj-lt"/>
              <a:buAutoNum type="alphaLcPeriod"/>
            </a:pPr>
            <a:r>
              <a:rPr lang="en-US" sz="2400" dirty="0">
                <a:latin typeface="+mj-lt"/>
                <a:ea typeface="Times New Roman"/>
              </a:rPr>
              <a:t>EasCare Mobile Health (</a:t>
            </a:r>
            <a:r>
              <a:rPr lang="en-US" sz="2400" dirty="0" smtClean="0">
                <a:latin typeface="+mj-lt"/>
                <a:ea typeface="Times New Roman"/>
              </a:rPr>
              <a:t>PRESENTATION)</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NEW </a:t>
            </a:r>
            <a:r>
              <a:rPr lang="en-US" sz="2400" dirty="0">
                <a:latin typeface="+mj-lt"/>
                <a:ea typeface="Times New Roman"/>
              </a:rPr>
              <a:t>BUSINESS: </a:t>
            </a:r>
          </a:p>
          <a:p>
            <a:pPr marL="742950" marR="0" lvl="1" indent="-285750">
              <a:spcBef>
                <a:spcPts val="0"/>
              </a:spcBef>
              <a:spcAft>
                <a:spcPts val="0"/>
              </a:spcAft>
              <a:buFont typeface="+mj-lt"/>
              <a:buAutoNum type="alphaLcPeriod"/>
            </a:pPr>
            <a:r>
              <a:rPr lang="en-US" sz="2400" dirty="0">
                <a:latin typeface="+mj-lt"/>
                <a:ea typeface="Times New Roman"/>
              </a:rPr>
              <a:t>Background and Need for 111O (PRESENTATION)</a:t>
            </a:r>
          </a:p>
          <a:p>
            <a:pPr marL="742950" marR="0" lvl="1" indent="-285750">
              <a:spcBef>
                <a:spcPts val="0"/>
              </a:spcBef>
              <a:spcAft>
                <a:spcPts val="0"/>
              </a:spcAft>
              <a:buFont typeface="+mj-lt"/>
              <a:buAutoNum type="alphaLcPeriod"/>
            </a:pPr>
            <a:r>
              <a:rPr lang="en-US" sz="2400" dirty="0">
                <a:latin typeface="+mj-lt"/>
                <a:ea typeface="Times New Roman"/>
              </a:rPr>
              <a:t>Defining Questions and Opportunities (DISCUSSION)</a:t>
            </a:r>
          </a:p>
          <a:p>
            <a:pPr marL="742950" marR="0" lvl="1" indent="-285750">
              <a:spcBef>
                <a:spcPts val="0"/>
              </a:spcBef>
              <a:spcAft>
                <a:spcPts val="0"/>
              </a:spcAft>
              <a:buFont typeface="+mj-lt"/>
              <a:buAutoNum type="alphaLcPeriod"/>
            </a:pPr>
            <a:r>
              <a:rPr lang="en-US" sz="2400" dirty="0">
                <a:latin typeface="+mj-lt"/>
                <a:ea typeface="Times New Roman"/>
              </a:rPr>
              <a:t>Upcoming Meeting Schedule </a:t>
            </a:r>
            <a:endParaRPr lang="en-US" sz="2400" dirty="0">
              <a:effectLst/>
              <a:latin typeface="+mj-lt"/>
              <a:ea typeface="Times New Roman"/>
            </a:endParaRPr>
          </a:p>
        </p:txBody>
      </p:sp>
    </p:spTree>
    <p:extLst>
      <p:ext uri="{BB962C8B-B14F-4D97-AF65-F5344CB8AC3E}">
        <p14:creationId xmlns:p14="http://schemas.microsoft.com/office/powerpoint/2010/main" val="2237689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rtCareBackgroundTop.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i="1" dirty="0" smtClean="0">
                <a:solidFill>
                  <a:schemeClr val="bg1"/>
                </a:solidFill>
              </a:rPr>
              <a:t>Barriers to EMS Innovation</a:t>
            </a:r>
            <a:endParaRPr lang="en-US" b="1" dirty="0">
              <a:solidFill>
                <a:schemeClr val="bg1"/>
              </a:solidFill>
            </a:endParaRPr>
          </a:p>
        </p:txBody>
      </p:sp>
      <p:sp>
        <p:nvSpPr>
          <p:cNvPr id="9" name="Rounded Rectangle 8"/>
          <p:cNvSpPr/>
          <p:nvPr/>
        </p:nvSpPr>
        <p:spPr>
          <a:xfrm>
            <a:off x="3416058" y="1889182"/>
            <a:ext cx="1854680" cy="862641"/>
          </a:xfrm>
          <a:prstGeom prst="roundRect">
            <a:avLst/>
          </a:prstGeom>
          <a:solidFill>
            <a:schemeClr val="tx2"/>
          </a:solidFill>
          <a:ln>
            <a:solidFill>
              <a:schemeClr val="accent1"/>
            </a:solidFill>
          </a:ln>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ounded Rectangle 9"/>
          <p:cNvSpPr/>
          <p:nvPr/>
        </p:nvSpPr>
        <p:spPr>
          <a:xfrm>
            <a:off x="5673292" y="3188887"/>
            <a:ext cx="1854680" cy="862641"/>
          </a:xfrm>
          <a:prstGeom prst="roundRect">
            <a:avLst/>
          </a:prstGeom>
          <a:solidFill>
            <a:schemeClr val="tx2"/>
          </a:solidFill>
          <a:ln>
            <a:solidFill>
              <a:schemeClr val="accent1"/>
            </a:solidFill>
          </a:ln>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1" name="Rounded Rectangle 10"/>
          <p:cNvSpPr/>
          <p:nvPr/>
        </p:nvSpPr>
        <p:spPr>
          <a:xfrm>
            <a:off x="1199086" y="3292399"/>
            <a:ext cx="1854680" cy="862641"/>
          </a:xfrm>
          <a:prstGeom prst="roundRect">
            <a:avLst/>
          </a:prstGeom>
          <a:solidFill>
            <a:schemeClr val="tx2"/>
          </a:solidFill>
          <a:ln>
            <a:solidFill>
              <a:schemeClr val="accent1"/>
            </a:solidFill>
          </a:ln>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Rounded Rectangle 11"/>
          <p:cNvSpPr/>
          <p:nvPr/>
        </p:nvSpPr>
        <p:spPr>
          <a:xfrm>
            <a:off x="5036368" y="5144203"/>
            <a:ext cx="1854680" cy="862641"/>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ounded Rectangle 12"/>
          <p:cNvSpPr/>
          <p:nvPr/>
        </p:nvSpPr>
        <p:spPr>
          <a:xfrm>
            <a:off x="1817312" y="5144203"/>
            <a:ext cx="1854680" cy="862641"/>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4" name="Left-Right Arrow 13"/>
          <p:cNvSpPr/>
          <p:nvPr/>
        </p:nvSpPr>
        <p:spPr>
          <a:xfrm rot="19391295">
            <a:off x="2159932" y="2464571"/>
            <a:ext cx="1138687" cy="540576"/>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5" name="Left-Right Arrow 14"/>
          <p:cNvSpPr/>
          <p:nvPr/>
        </p:nvSpPr>
        <p:spPr>
          <a:xfrm rot="3105417">
            <a:off x="2037852" y="4379499"/>
            <a:ext cx="1138687" cy="540576"/>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6" name="Left-Right Arrow 15"/>
          <p:cNvSpPr/>
          <p:nvPr/>
        </p:nvSpPr>
        <p:spPr>
          <a:xfrm rot="2403171">
            <a:off x="5402562" y="2421440"/>
            <a:ext cx="1138687" cy="540576"/>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7" name="Left-Right Arrow 16"/>
          <p:cNvSpPr/>
          <p:nvPr/>
        </p:nvSpPr>
        <p:spPr>
          <a:xfrm rot="18130805">
            <a:off x="5679066" y="4316378"/>
            <a:ext cx="1138687" cy="540576"/>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8" name="Left-Right Arrow 17"/>
          <p:cNvSpPr/>
          <p:nvPr/>
        </p:nvSpPr>
        <p:spPr>
          <a:xfrm>
            <a:off x="3787448" y="5299786"/>
            <a:ext cx="1138687" cy="540576"/>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cxnSp>
        <p:nvCxnSpPr>
          <p:cNvPr id="22" name="Straight Arrow Connector 21"/>
          <p:cNvCxnSpPr/>
          <p:nvPr/>
        </p:nvCxnSpPr>
        <p:spPr>
          <a:xfrm flipV="1">
            <a:off x="3347051" y="2889849"/>
            <a:ext cx="897145" cy="207896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580626" y="2889849"/>
            <a:ext cx="923027" cy="207896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3171901" y="3502325"/>
            <a:ext cx="2331752" cy="4313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3171901" y="3804249"/>
            <a:ext cx="1864467" cy="133995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3671992" y="3804249"/>
            <a:ext cx="1831661" cy="133995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787445" y="2118466"/>
            <a:ext cx="1164568" cy="369332"/>
          </a:xfrm>
          <a:prstGeom prst="rect">
            <a:avLst/>
          </a:prstGeom>
          <a:noFill/>
        </p:spPr>
        <p:txBody>
          <a:bodyPr wrap="square" rtlCol="0">
            <a:spAutoFit/>
          </a:bodyPr>
          <a:lstStyle/>
          <a:p>
            <a:pPr fontAlgn="auto">
              <a:spcBef>
                <a:spcPts val="0"/>
              </a:spcBef>
              <a:spcAft>
                <a:spcPts val="0"/>
              </a:spcAft>
            </a:pPr>
            <a:r>
              <a:rPr lang="en-US" dirty="0" smtClean="0">
                <a:solidFill>
                  <a:prstClr val="white"/>
                </a:solidFill>
                <a:latin typeface="Myriad Pro" pitchFamily="34" charset="0"/>
                <a:ea typeface="+mn-ea"/>
              </a:rPr>
              <a:t>Financial</a:t>
            </a:r>
            <a:endParaRPr lang="en-US" dirty="0">
              <a:solidFill>
                <a:prstClr val="white"/>
              </a:solidFill>
              <a:latin typeface="Myriad Pro" pitchFamily="34" charset="0"/>
              <a:ea typeface="+mn-ea"/>
            </a:endParaRPr>
          </a:p>
        </p:txBody>
      </p:sp>
      <p:sp>
        <p:nvSpPr>
          <p:cNvPr id="32" name="TextBox 31"/>
          <p:cNvSpPr txBox="1"/>
          <p:nvPr/>
        </p:nvSpPr>
        <p:spPr>
          <a:xfrm>
            <a:off x="5963708" y="3434917"/>
            <a:ext cx="1465792" cy="369332"/>
          </a:xfrm>
          <a:prstGeom prst="rect">
            <a:avLst/>
          </a:prstGeom>
          <a:noFill/>
        </p:spPr>
        <p:txBody>
          <a:bodyPr wrap="square" rtlCol="0">
            <a:spAutoFit/>
          </a:bodyPr>
          <a:lstStyle/>
          <a:p>
            <a:pPr fontAlgn="auto">
              <a:spcBef>
                <a:spcPts val="0"/>
              </a:spcBef>
              <a:spcAft>
                <a:spcPts val="0"/>
              </a:spcAft>
            </a:pPr>
            <a:r>
              <a:rPr lang="en-US" b="1" dirty="0" smtClean="0">
                <a:solidFill>
                  <a:prstClr val="white"/>
                </a:solidFill>
                <a:latin typeface="Myriad Pro" pitchFamily="34" charset="0"/>
                <a:ea typeface="+mn-ea"/>
              </a:rPr>
              <a:t>Legislative</a:t>
            </a:r>
            <a:endParaRPr lang="en-US" b="1" dirty="0">
              <a:solidFill>
                <a:prstClr val="white"/>
              </a:solidFill>
              <a:latin typeface="Myriad Pro" pitchFamily="34" charset="0"/>
              <a:ea typeface="+mn-ea"/>
            </a:endParaRPr>
          </a:p>
        </p:txBody>
      </p:sp>
      <p:sp>
        <p:nvSpPr>
          <p:cNvPr id="33" name="TextBox 32"/>
          <p:cNvSpPr txBox="1"/>
          <p:nvPr/>
        </p:nvSpPr>
        <p:spPr>
          <a:xfrm>
            <a:off x="1600200" y="3510954"/>
            <a:ext cx="1144452" cy="369332"/>
          </a:xfrm>
          <a:prstGeom prst="rect">
            <a:avLst/>
          </a:prstGeom>
          <a:noFill/>
        </p:spPr>
        <p:txBody>
          <a:bodyPr wrap="square" rtlCol="0">
            <a:spAutoFit/>
          </a:bodyPr>
          <a:lstStyle/>
          <a:p>
            <a:pPr fontAlgn="auto">
              <a:spcBef>
                <a:spcPts val="0"/>
              </a:spcBef>
              <a:spcAft>
                <a:spcPts val="0"/>
              </a:spcAft>
            </a:pPr>
            <a:r>
              <a:rPr lang="en-US" dirty="0" smtClean="0">
                <a:solidFill>
                  <a:prstClr val="white"/>
                </a:solidFill>
                <a:latin typeface="Myriad Pro" pitchFamily="34" charset="0"/>
                <a:ea typeface="+mn-ea"/>
              </a:rPr>
              <a:t>Culture</a:t>
            </a:r>
            <a:endParaRPr lang="en-US" dirty="0">
              <a:solidFill>
                <a:prstClr val="white"/>
              </a:solidFill>
              <a:latin typeface="Myriad Pro" pitchFamily="34" charset="0"/>
              <a:ea typeface="+mn-ea"/>
            </a:endParaRPr>
          </a:p>
        </p:txBody>
      </p:sp>
      <p:sp>
        <p:nvSpPr>
          <p:cNvPr id="34" name="TextBox 33"/>
          <p:cNvSpPr txBox="1"/>
          <p:nvPr/>
        </p:nvSpPr>
        <p:spPr>
          <a:xfrm>
            <a:off x="2428058" y="5376144"/>
            <a:ext cx="700713" cy="369332"/>
          </a:xfrm>
          <a:prstGeom prst="rect">
            <a:avLst/>
          </a:prstGeom>
          <a:noFill/>
        </p:spPr>
        <p:txBody>
          <a:bodyPr wrap="square" rtlCol="0">
            <a:spAutoFit/>
          </a:bodyPr>
          <a:lstStyle/>
          <a:p>
            <a:pPr fontAlgn="auto">
              <a:spcBef>
                <a:spcPts val="0"/>
              </a:spcBef>
              <a:spcAft>
                <a:spcPts val="0"/>
              </a:spcAft>
            </a:pPr>
            <a:r>
              <a:rPr lang="en-US" dirty="0" smtClean="0">
                <a:solidFill>
                  <a:prstClr val="white"/>
                </a:solidFill>
                <a:latin typeface="Myriad Pro" pitchFamily="34" charset="0"/>
                <a:ea typeface="+mn-ea"/>
              </a:rPr>
              <a:t>Data</a:t>
            </a:r>
            <a:endParaRPr lang="en-US" dirty="0">
              <a:solidFill>
                <a:prstClr val="white"/>
              </a:solidFill>
              <a:latin typeface="Myriad Pro" pitchFamily="34" charset="0"/>
              <a:ea typeface="+mn-ea"/>
            </a:endParaRPr>
          </a:p>
        </p:txBody>
      </p:sp>
      <p:sp>
        <p:nvSpPr>
          <p:cNvPr id="35" name="TextBox 34"/>
          <p:cNvSpPr txBox="1"/>
          <p:nvPr/>
        </p:nvSpPr>
        <p:spPr>
          <a:xfrm>
            <a:off x="5362172" y="5376144"/>
            <a:ext cx="1319982" cy="369332"/>
          </a:xfrm>
          <a:prstGeom prst="rect">
            <a:avLst/>
          </a:prstGeom>
          <a:noFill/>
        </p:spPr>
        <p:txBody>
          <a:bodyPr wrap="square" rtlCol="0">
            <a:spAutoFit/>
          </a:bodyPr>
          <a:lstStyle/>
          <a:p>
            <a:pPr fontAlgn="auto">
              <a:spcBef>
                <a:spcPts val="0"/>
              </a:spcBef>
              <a:spcAft>
                <a:spcPts val="0"/>
              </a:spcAft>
            </a:pPr>
            <a:r>
              <a:rPr lang="en-US" dirty="0" smtClean="0">
                <a:solidFill>
                  <a:prstClr val="white"/>
                </a:solidFill>
                <a:latin typeface="Myriad Pro" pitchFamily="34" charset="0"/>
                <a:ea typeface="+mn-ea"/>
              </a:rPr>
              <a:t>Education</a:t>
            </a:r>
            <a:endParaRPr lang="en-US" dirty="0">
              <a:solidFill>
                <a:prstClr val="white"/>
              </a:solidFill>
              <a:latin typeface="Myriad Pro" pitchFamily="34" charset="0"/>
              <a:ea typeface="+mn-ea"/>
            </a:endParaRPr>
          </a:p>
        </p:txBody>
      </p:sp>
    </p:spTree>
    <p:extLst>
      <p:ext uri="{BB962C8B-B14F-4D97-AF65-F5344CB8AC3E}">
        <p14:creationId xmlns:p14="http://schemas.microsoft.com/office/powerpoint/2010/main" val="277546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SmartCare Timeline</a:t>
            </a:r>
            <a:endParaRPr lang="en-US" dirty="0">
              <a:solidFill>
                <a:schemeClr val="bg1"/>
              </a:solidFill>
            </a:endParaRPr>
          </a:p>
        </p:txBody>
      </p:sp>
      <p:sp>
        <p:nvSpPr>
          <p:cNvPr id="3" name="Content Placeholder 2"/>
          <p:cNvSpPr>
            <a:spLocks noGrp="1"/>
          </p:cNvSpPr>
          <p:nvPr>
            <p:ph idx="1"/>
          </p:nvPr>
        </p:nvSpPr>
        <p:spPr>
          <a:xfrm>
            <a:off x="557901" y="2135013"/>
            <a:ext cx="8042276" cy="4343400"/>
          </a:xfrm>
        </p:spPr>
        <p:txBody>
          <a:bodyPr>
            <a:normAutofit lnSpcReduction="10000"/>
          </a:bodyPr>
          <a:lstStyle/>
          <a:p>
            <a:r>
              <a:rPr lang="en-US" dirty="0" smtClean="0">
                <a:solidFill>
                  <a:schemeClr val="bg1"/>
                </a:solidFill>
              </a:rPr>
              <a:t>4/11/2014 – SmartCare presented to full MSC Committee with unanimous vote of approval</a:t>
            </a:r>
          </a:p>
          <a:p>
            <a:r>
              <a:rPr lang="en-US" dirty="0" smtClean="0">
                <a:solidFill>
                  <a:schemeClr val="bg1"/>
                </a:solidFill>
              </a:rPr>
              <a:t>4/2104 – Community Presentations done to introduce MIH/CP concepts to city and town partners</a:t>
            </a:r>
          </a:p>
          <a:p>
            <a:r>
              <a:rPr lang="en-US" dirty="0" smtClean="0">
                <a:solidFill>
                  <a:schemeClr val="bg1"/>
                </a:solidFill>
              </a:rPr>
              <a:t>6/2014 – Meeting with DPH to discuss waiver. This was followed by several more meetings and presentations with various small groups from DPH to discuss statute and regulation obstacles</a:t>
            </a:r>
          </a:p>
          <a:p>
            <a:r>
              <a:rPr lang="en-US" dirty="0" smtClean="0">
                <a:solidFill>
                  <a:schemeClr val="bg1"/>
                </a:solidFill>
              </a:rPr>
              <a:t>10/16/2015 – SmartCare receives approved SPW for one year to pilot Community Paramedic program</a:t>
            </a:r>
            <a:endParaRPr lang="en-US" dirty="0">
              <a:solidFill>
                <a:schemeClr val="bg1"/>
              </a:solidFill>
            </a:endParaRPr>
          </a:p>
        </p:txBody>
      </p:sp>
    </p:spTree>
    <p:extLst>
      <p:ext uri="{BB962C8B-B14F-4D97-AF65-F5344CB8AC3E}">
        <p14:creationId xmlns:p14="http://schemas.microsoft.com/office/powerpoint/2010/main" val="237384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672828"/>
            <a:ext cx="8229600" cy="1147313"/>
          </a:xfrm>
        </p:spPr>
        <p:txBody>
          <a:bodyPr/>
          <a:lstStyle/>
          <a:p>
            <a:r>
              <a:rPr lang="en-US" b="1" i="1" dirty="0" smtClean="0">
                <a:solidFill>
                  <a:srgbClr val="92D050"/>
                </a:solidFill>
                <a:ea typeface="ＭＳ Ｐゴシック" pitchFamily="34" charset="-128"/>
              </a:rPr>
              <a:t/>
            </a:r>
            <a:br>
              <a:rPr lang="en-US" b="1" i="1" dirty="0" smtClean="0">
                <a:solidFill>
                  <a:srgbClr val="92D050"/>
                </a:solidFill>
                <a:ea typeface="ＭＳ Ｐゴシック" pitchFamily="34" charset="-128"/>
              </a:rPr>
            </a:br>
            <a:r>
              <a:rPr lang="en-US" sz="4000" b="1" i="1" dirty="0" smtClean="0">
                <a:solidFill>
                  <a:schemeClr val="bg1"/>
                </a:solidFill>
                <a:ea typeface="ＭＳ Ｐゴシック" pitchFamily="34" charset="-128"/>
              </a:rPr>
              <a:t>Patient Population</a:t>
            </a:r>
            <a:r>
              <a:rPr lang="en-US" sz="4000" dirty="0" smtClean="0">
                <a:solidFill>
                  <a:schemeClr val="bg1"/>
                </a:solidFill>
                <a:ea typeface="ＭＳ Ｐゴシック" pitchFamily="34" charset="-128"/>
              </a:rPr>
              <a:t/>
            </a:r>
            <a:br>
              <a:rPr lang="en-US" sz="4000" dirty="0" smtClean="0">
                <a:solidFill>
                  <a:schemeClr val="bg1"/>
                </a:solidFill>
                <a:ea typeface="ＭＳ Ｐゴシック" pitchFamily="34" charset="-128"/>
              </a:rPr>
            </a:br>
            <a:endParaRPr lang="en-US" sz="4000" b="1" i="1" dirty="0" smtClean="0">
              <a:solidFill>
                <a:schemeClr val="bg1"/>
              </a:solidFill>
              <a:ea typeface="ＭＳ Ｐゴシック" pitchFamily="34" charset="-128"/>
            </a:endParaRPr>
          </a:p>
        </p:txBody>
      </p:sp>
      <p:sp>
        <p:nvSpPr>
          <p:cNvPr id="17" name="Left-Right-Up Arrow 16"/>
          <p:cNvSpPr/>
          <p:nvPr/>
        </p:nvSpPr>
        <p:spPr>
          <a:xfrm>
            <a:off x="3048000" y="1295400"/>
            <a:ext cx="2743200" cy="2286000"/>
          </a:xfrm>
          <a:prstGeom prst="leftRightUpArrow">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92D050"/>
              </a:solidFill>
            </a:endParaRPr>
          </a:p>
        </p:txBody>
      </p:sp>
      <p:sp>
        <p:nvSpPr>
          <p:cNvPr id="19" name="Rounded Rectangle 18"/>
          <p:cNvSpPr/>
          <p:nvPr/>
        </p:nvSpPr>
        <p:spPr>
          <a:xfrm>
            <a:off x="990600" y="1676400"/>
            <a:ext cx="1828800" cy="1752600"/>
          </a:xfrm>
          <a:prstGeom prst="round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prstClr val="white"/>
                </a:solidFill>
              </a:rPr>
              <a:t>Enrolled Patient</a:t>
            </a:r>
            <a:endParaRPr lang="en-US" b="1" dirty="0">
              <a:solidFill>
                <a:prstClr val="white"/>
              </a:solidFill>
            </a:endParaRPr>
          </a:p>
        </p:txBody>
      </p:sp>
      <p:sp>
        <p:nvSpPr>
          <p:cNvPr id="20" name="Rounded Rectangle 19"/>
          <p:cNvSpPr/>
          <p:nvPr/>
        </p:nvSpPr>
        <p:spPr>
          <a:xfrm>
            <a:off x="6096000" y="1676400"/>
            <a:ext cx="1828800" cy="1752600"/>
          </a:xfrm>
          <a:prstGeom prst="round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prstClr val="white"/>
                </a:solidFill>
              </a:rPr>
              <a:t>Urgent</a:t>
            </a:r>
          </a:p>
          <a:p>
            <a:pPr algn="ctr" fontAlgn="auto">
              <a:spcBef>
                <a:spcPts val="0"/>
              </a:spcBef>
              <a:spcAft>
                <a:spcPts val="0"/>
              </a:spcAft>
              <a:defRPr/>
            </a:pPr>
            <a:r>
              <a:rPr lang="en-US" b="1" dirty="0" smtClean="0">
                <a:solidFill>
                  <a:prstClr val="white"/>
                </a:solidFill>
              </a:rPr>
              <a:t>Patient</a:t>
            </a:r>
            <a:endParaRPr lang="en-US" b="1" dirty="0">
              <a:solidFill>
                <a:prstClr val="white"/>
              </a:solidFill>
            </a:endParaRPr>
          </a:p>
        </p:txBody>
      </p:sp>
      <p:sp>
        <p:nvSpPr>
          <p:cNvPr id="21" name="Up Arrow Callout 20"/>
          <p:cNvSpPr/>
          <p:nvPr/>
        </p:nvSpPr>
        <p:spPr>
          <a:xfrm>
            <a:off x="381000" y="3505200"/>
            <a:ext cx="3048000" cy="2743200"/>
          </a:xfrm>
          <a:prstGeom prst="upArrowCallou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Up Arrow Callout 22"/>
          <p:cNvSpPr/>
          <p:nvPr/>
        </p:nvSpPr>
        <p:spPr>
          <a:xfrm>
            <a:off x="5410200" y="3505200"/>
            <a:ext cx="3048000" cy="2743200"/>
          </a:xfrm>
          <a:prstGeom prst="upArrowCallou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solidFill>
                  <a:prstClr val="white"/>
                </a:solidFill>
              </a:rPr>
              <a:t> </a:t>
            </a:r>
            <a:endParaRPr lang="en-US" dirty="0">
              <a:solidFill>
                <a:prstClr val="white"/>
              </a:solidFill>
            </a:endParaRPr>
          </a:p>
        </p:txBody>
      </p:sp>
      <p:sp>
        <p:nvSpPr>
          <p:cNvPr id="9224" name="TextBox 23"/>
          <p:cNvSpPr txBox="1">
            <a:spLocks noChangeArrowheads="1"/>
          </p:cNvSpPr>
          <p:nvPr/>
        </p:nvSpPr>
        <p:spPr bwMode="auto">
          <a:xfrm>
            <a:off x="5562600" y="4429043"/>
            <a:ext cx="2895600" cy="2508379"/>
          </a:xfrm>
          <a:prstGeom prst="rect">
            <a:avLst/>
          </a:prstGeom>
          <a:noFill/>
          <a:ln w="9525">
            <a:noFill/>
            <a:miter lim="800000"/>
            <a:headEnd/>
            <a:tailEnd/>
          </a:ln>
        </p:spPr>
        <p:txBody>
          <a:bodyPr>
            <a:spAutoFit/>
          </a:bodyPr>
          <a:lstStyle/>
          <a:p>
            <a:pPr fontAlgn="auto">
              <a:spcBef>
                <a:spcPts val="0"/>
              </a:spcBef>
              <a:spcAft>
                <a:spcPts val="0"/>
              </a:spcAft>
            </a:pPr>
            <a:endParaRPr lang="en-US" sz="1000" b="1" dirty="0">
              <a:solidFill>
                <a:prstClr val="white"/>
              </a:solidFill>
              <a:latin typeface="News Gothic MT"/>
              <a:ea typeface="+mn-ea"/>
            </a:endParaRPr>
          </a:p>
          <a:p>
            <a:pPr fontAlgn="auto">
              <a:spcBef>
                <a:spcPts val="0"/>
              </a:spcBef>
              <a:spcAft>
                <a:spcPts val="0"/>
              </a:spcAft>
              <a:buFont typeface="Wingdings" pitchFamily="2" charset="2"/>
              <a:buChar char="Ø"/>
            </a:pPr>
            <a:r>
              <a:rPr lang="en-US" sz="1100" b="1" dirty="0">
                <a:solidFill>
                  <a:prstClr val="white"/>
                </a:solidFill>
                <a:latin typeface="News Gothic MT"/>
                <a:ea typeface="+mn-ea"/>
              </a:rPr>
              <a:t>Isolated clinical incident requiring non emergent follow up care</a:t>
            </a:r>
          </a:p>
          <a:p>
            <a:pPr fontAlgn="auto">
              <a:spcBef>
                <a:spcPts val="0"/>
              </a:spcBef>
              <a:spcAft>
                <a:spcPts val="0"/>
              </a:spcAft>
              <a:buFont typeface="Wingdings" pitchFamily="2" charset="2"/>
              <a:buChar char="Ø"/>
            </a:pPr>
            <a:endParaRPr lang="en-US" sz="1100" b="1" dirty="0">
              <a:solidFill>
                <a:prstClr val="white"/>
              </a:solidFill>
              <a:latin typeface="News Gothic MT"/>
              <a:ea typeface="+mn-ea"/>
            </a:endParaRPr>
          </a:p>
          <a:p>
            <a:pPr fontAlgn="auto">
              <a:spcBef>
                <a:spcPts val="0"/>
              </a:spcBef>
              <a:spcAft>
                <a:spcPts val="0"/>
              </a:spcAft>
              <a:buFont typeface="Wingdings" pitchFamily="2" charset="2"/>
              <a:buChar char="Ø"/>
            </a:pPr>
            <a:r>
              <a:rPr lang="en-US" sz="1100" b="1" dirty="0">
                <a:solidFill>
                  <a:prstClr val="white"/>
                </a:solidFill>
                <a:latin typeface="News Gothic MT"/>
                <a:ea typeface="+mn-ea"/>
              </a:rPr>
              <a:t>Patient recently discharged with medical issue designated as lower risk </a:t>
            </a:r>
          </a:p>
          <a:p>
            <a:pPr fontAlgn="auto">
              <a:spcBef>
                <a:spcPts val="0"/>
              </a:spcBef>
              <a:spcAft>
                <a:spcPts val="0"/>
              </a:spcAft>
              <a:buFont typeface="Wingdings" pitchFamily="2" charset="2"/>
              <a:buChar char="Ø"/>
            </a:pPr>
            <a:endParaRPr lang="en-US" sz="1100" dirty="0">
              <a:solidFill>
                <a:srgbClr val="92D050"/>
              </a:solidFill>
              <a:latin typeface="News Gothic MT"/>
              <a:ea typeface="+mn-ea"/>
            </a:endParaRPr>
          </a:p>
          <a:p>
            <a:pPr fontAlgn="auto">
              <a:spcBef>
                <a:spcPts val="0"/>
              </a:spcBef>
              <a:spcAft>
                <a:spcPts val="0"/>
              </a:spcAft>
              <a:buFont typeface="Wingdings" pitchFamily="2" charset="2"/>
              <a:buChar char="Ø"/>
            </a:pPr>
            <a:endParaRPr lang="en-US" sz="1100" dirty="0">
              <a:solidFill>
                <a:srgbClr val="92D050"/>
              </a:solidFill>
              <a:latin typeface="News Gothic MT"/>
              <a:ea typeface="+mn-ea"/>
            </a:endParaRPr>
          </a:p>
          <a:p>
            <a:pPr fontAlgn="auto">
              <a:spcBef>
                <a:spcPts val="0"/>
              </a:spcBef>
              <a:spcAft>
                <a:spcPts val="0"/>
              </a:spcAft>
            </a:pPr>
            <a:endParaRPr lang="en-US" sz="1000" dirty="0">
              <a:solidFill>
                <a:srgbClr val="92D050"/>
              </a:solidFill>
              <a:latin typeface="News Gothic MT"/>
              <a:ea typeface="+mn-ea"/>
            </a:endParaRPr>
          </a:p>
          <a:p>
            <a:pPr fontAlgn="auto">
              <a:spcBef>
                <a:spcPts val="0"/>
              </a:spcBef>
              <a:spcAft>
                <a:spcPts val="0"/>
              </a:spcAft>
            </a:pPr>
            <a:endParaRPr lang="en-US" sz="1000" dirty="0">
              <a:solidFill>
                <a:srgbClr val="92D050"/>
              </a:solidFill>
              <a:latin typeface="News Gothic MT"/>
              <a:ea typeface="+mn-ea"/>
            </a:endParaRPr>
          </a:p>
          <a:p>
            <a:pPr fontAlgn="auto">
              <a:spcBef>
                <a:spcPts val="0"/>
              </a:spcBef>
              <a:spcAft>
                <a:spcPts val="0"/>
              </a:spcAft>
            </a:pPr>
            <a:endParaRPr lang="en-US" sz="1000" dirty="0">
              <a:solidFill>
                <a:srgbClr val="92D050"/>
              </a:solidFill>
              <a:latin typeface="News Gothic MT"/>
              <a:ea typeface="+mn-ea"/>
            </a:endParaRPr>
          </a:p>
          <a:p>
            <a:pPr fontAlgn="auto">
              <a:spcBef>
                <a:spcPts val="0"/>
              </a:spcBef>
              <a:spcAft>
                <a:spcPts val="0"/>
              </a:spcAft>
            </a:pPr>
            <a:endParaRPr lang="en-US" sz="1000" dirty="0">
              <a:solidFill>
                <a:srgbClr val="92D050"/>
              </a:solidFill>
              <a:latin typeface="News Gothic MT"/>
              <a:ea typeface="+mn-ea"/>
            </a:endParaRPr>
          </a:p>
          <a:p>
            <a:pPr fontAlgn="auto">
              <a:spcBef>
                <a:spcPts val="0"/>
              </a:spcBef>
              <a:spcAft>
                <a:spcPts val="0"/>
              </a:spcAft>
            </a:pPr>
            <a:endParaRPr lang="en-US" sz="1000" dirty="0">
              <a:solidFill>
                <a:srgbClr val="92D050"/>
              </a:solidFill>
              <a:latin typeface="News Gothic MT"/>
              <a:ea typeface="+mn-ea"/>
            </a:endParaRPr>
          </a:p>
          <a:p>
            <a:pPr fontAlgn="auto">
              <a:spcBef>
                <a:spcPts val="0"/>
              </a:spcBef>
              <a:spcAft>
                <a:spcPts val="0"/>
              </a:spcAft>
            </a:pPr>
            <a:endParaRPr lang="en-US" sz="1000" dirty="0">
              <a:solidFill>
                <a:srgbClr val="92D050"/>
              </a:solidFill>
              <a:latin typeface="News Gothic MT"/>
              <a:ea typeface="+mn-ea"/>
            </a:endParaRPr>
          </a:p>
          <a:p>
            <a:pPr fontAlgn="auto">
              <a:spcBef>
                <a:spcPts val="0"/>
              </a:spcBef>
              <a:spcAft>
                <a:spcPts val="0"/>
              </a:spcAft>
            </a:pPr>
            <a:endParaRPr lang="en-US" sz="1000" dirty="0">
              <a:solidFill>
                <a:prstClr val="black"/>
              </a:solidFill>
              <a:latin typeface="News Gothic MT"/>
              <a:ea typeface="+mn-ea"/>
            </a:endParaRPr>
          </a:p>
        </p:txBody>
      </p:sp>
      <p:sp>
        <p:nvSpPr>
          <p:cNvPr id="9225" name="TextBox 10"/>
          <p:cNvSpPr txBox="1">
            <a:spLocks noChangeArrowheads="1"/>
          </p:cNvSpPr>
          <p:nvPr/>
        </p:nvSpPr>
        <p:spPr bwMode="auto">
          <a:xfrm>
            <a:off x="457200" y="4648200"/>
            <a:ext cx="2895600" cy="1938992"/>
          </a:xfrm>
          <a:prstGeom prst="rect">
            <a:avLst/>
          </a:prstGeom>
          <a:noFill/>
          <a:ln w="9525">
            <a:noFill/>
            <a:miter lim="800000"/>
            <a:headEnd/>
            <a:tailEnd/>
          </a:ln>
        </p:spPr>
        <p:txBody>
          <a:bodyPr>
            <a:spAutoFit/>
          </a:bodyPr>
          <a:lstStyle/>
          <a:p>
            <a:pPr fontAlgn="auto">
              <a:spcBef>
                <a:spcPts val="0"/>
              </a:spcBef>
              <a:spcAft>
                <a:spcPts val="0"/>
              </a:spcAft>
              <a:buFont typeface="Wingdings" pitchFamily="2" charset="2"/>
              <a:buChar char="Ø"/>
            </a:pPr>
            <a:r>
              <a:rPr lang="en-US" sz="1000" b="1" dirty="0">
                <a:solidFill>
                  <a:prstClr val="white"/>
                </a:solidFill>
                <a:latin typeface="News Gothic MT"/>
                <a:ea typeface="+mn-ea"/>
              </a:rPr>
              <a:t>High Risk of Readmission – Chronic  Disease</a:t>
            </a:r>
          </a:p>
          <a:p>
            <a:pPr fontAlgn="auto">
              <a:spcBef>
                <a:spcPts val="0"/>
              </a:spcBef>
              <a:spcAft>
                <a:spcPts val="0"/>
              </a:spcAft>
            </a:pPr>
            <a:r>
              <a:rPr lang="en-US" sz="1000" b="1" dirty="0">
                <a:solidFill>
                  <a:prstClr val="white"/>
                </a:solidFill>
                <a:latin typeface="News Gothic MT"/>
                <a:ea typeface="+mn-ea"/>
              </a:rPr>
              <a:t>    - CHF</a:t>
            </a:r>
          </a:p>
          <a:p>
            <a:pPr fontAlgn="auto">
              <a:spcBef>
                <a:spcPts val="0"/>
              </a:spcBef>
              <a:spcAft>
                <a:spcPts val="0"/>
              </a:spcAft>
            </a:pPr>
            <a:r>
              <a:rPr lang="en-US" sz="1000" b="1" dirty="0">
                <a:solidFill>
                  <a:prstClr val="white"/>
                </a:solidFill>
                <a:latin typeface="News Gothic MT"/>
                <a:ea typeface="+mn-ea"/>
              </a:rPr>
              <a:t>    - Pneumonia</a:t>
            </a:r>
          </a:p>
          <a:p>
            <a:pPr fontAlgn="auto">
              <a:spcBef>
                <a:spcPts val="0"/>
              </a:spcBef>
              <a:spcAft>
                <a:spcPts val="0"/>
              </a:spcAft>
            </a:pPr>
            <a:r>
              <a:rPr lang="en-US" sz="1000" b="1" dirty="0">
                <a:solidFill>
                  <a:prstClr val="white"/>
                </a:solidFill>
                <a:latin typeface="News Gothic MT"/>
                <a:ea typeface="+mn-ea"/>
              </a:rPr>
              <a:t>    - Myocardial Infarction</a:t>
            </a:r>
          </a:p>
          <a:p>
            <a:pPr fontAlgn="auto">
              <a:spcBef>
                <a:spcPts val="0"/>
              </a:spcBef>
              <a:spcAft>
                <a:spcPts val="0"/>
              </a:spcAft>
            </a:pPr>
            <a:endParaRPr lang="en-US" sz="1000" b="1" dirty="0">
              <a:solidFill>
                <a:prstClr val="white"/>
              </a:solidFill>
              <a:latin typeface="News Gothic MT"/>
              <a:ea typeface="+mn-ea"/>
            </a:endParaRPr>
          </a:p>
          <a:p>
            <a:pPr fontAlgn="auto">
              <a:spcBef>
                <a:spcPts val="0"/>
              </a:spcBef>
              <a:spcAft>
                <a:spcPts val="0"/>
              </a:spcAft>
              <a:buFont typeface="Wingdings" pitchFamily="2" charset="2"/>
              <a:buChar char="Ø"/>
            </a:pPr>
            <a:r>
              <a:rPr lang="en-US" sz="1000" b="1" dirty="0">
                <a:solidFill>
                  <a:prstClr val="white"/>
                </a:solidFill>
                <a:latin typeface="News Gothic MT"/>
                <a:ea typeface="+mn-ea"/>
              </a:rPr>
              <a:t>High Risk of Readmission – Post Operative</a:t>
            </a:r>
          </a:p>
          <a:p>
            <a:pPr fontAlgn="auto">
              <a:spcBef>
                <a:spcPts val="0"/>
              </a:spcBef>
              <a:spcAft>
                <a:spcPts val="0"/>
              </a:spcAft>
            </a:pPr>
            <a:endParaRPr lang="en-US" sz="1000" b="1" dirty="0">
              <a:solidFill>
                <a:prstClr val="white"/>
              </a:solidFill>
              <a:latin typeface="News Gothic MT"/>
              <a:ea typeface="+mn-ea"/>
            </a:endParaRPr>
          </a:p>
          <a:p>
            <a:pPr fontAlgn="auto">
              <a:spcBef>
                <a:spcPts val="0"/>
              </a:spcBef>
              <a:spcAft>
                <a:spcPts val="0"/>
              </a:spcAft>
              <a:buFont typeface="Wingdings" pitchFamily="2" charset="2"/>
              <a:buChar char="Ø"/>
            </a:pPr>
            <a:r>
              <a:rPr lang="en-US" sz="1000" b="1" dirty="0">
                <a:solidFill>
                  <a:prstClr val="white"/>
                </a:solidFill>
                <a:latin typeface="News Gothic MT"/>
                <a:ea typeface="+mn-ea"/>
              </a:rPr>
              <a:t>Other Identifiable  High Risk Patients</a:t>
            </a:r>
          </a:p>
          <a:p>
            <a:pPr fontAlgn="auto">
              <a:spcBef>
                <a:spcPts val="0"/>
              </a:spcBef>
              <a:spcAft>
                <a:spcPts val="0"/>
              </a:spcAft>
            </a:pPr>
            <a:r>
              <a:rPr lang="en-US" sz="1000" dirty="0">
                <a:solidFill>
                  <a:srgbClr val="92D050"/>
                </a:solidFill>
                <a:latin typeface="News Gothic MT"/>
                <a:ea typeface="+mn-ea"/>
              </a:rPr>
              <a:t>    </a:t>
            </a:r>
          </a:p>
          <a:p>
            <a:pPr fontAlgn="auto">
              <a:spcBef>
                <a:spcPts val="0"/>
              </a:spcBef>
              <a:spcAft>
                <a:spcPts val="0"/>
              </a:spcAft>
            </a:pPr>
            <a:endParaRPr lang="en-US" sz="1000" dirty="0">
              <a:solidFill>
                <a:srgbClr val="92D050"/>
              </a:solidFill>
              <a:latin typeface="News Gothic MT"/>
              <a:ea typeface="+mn-ea"/>
            </a:endParaRPr>
          </a:p>
          <a:p>
            <a:pPr fontAlgn="auto">
              <a:spcBef>
                <a:spcPts val="0"/>
              </a:spcBef>
              <a:spcAft>
                <a:spcPts val="0"/>
              </a:spcAft>
            </a:pPr>
            <a:endParaRPr lang="en-US" sz="1000" dirty="0">
              <a:solidFill>
                <a:srgbClr val="92D050"/>
              </a:solidFill>
              <a:latin typeface="News Gothic MT"/>
              <a:ea typeface="+mn-ea"/>
            </a:endParaRPr>
          </a:p>
        </p:txBody>
      </p:sp>
      <p:cxnSp>
        <p:nvCxnSpPr>
          <p:cNvPr id="11" name="Straight Connector 10"/>
          <p:cNvCxnSpPr>
            <a:stCxn id="9218" idx="1"/>
          </p:cNvCxnSpPr>
          <p:nvPr/>
        </p:nvCxnSpPr>
        <p:spPr>
          <a:xfrm>
            <a:off x="381000" y="1246485"/>
            <a:ext cx="3048000" cy="5197447"/>
          </a:xfrm>
          <a:prstGeom prst="line">
            <a:avLst/>
          </a:prstGeom>
          <a:ln w="76200" cmpd="sng"/>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flipH="1">
            <a:off x="265982" y="1286774"/>
            <a:ext cx="3137140" cy="5148532"/>
          </a:xfrm>
          <a:prstGeom prst="line">
            <a:avLst/>
          </a:prstGeom>
          <a:ln w="76200" cmpd="sng">
            <a:solidFill>
              <a:srgbClr val="C00000"/>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165532984"/>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bg1"/>
                </a:solidFill>
              </a:rPr>
              <a:t>SmartCare</a:t>
            </a:r>
            <a:r>
              <a:rPr lang="en-US" dirty="0" smtClean="0">
                <a:solidFill>
                  <a:schemeClr val="bg1"/>
                </a:solidFill>
              </a:rPr>
              <a:t> in Action</a:t>
            </a:r>
            <a:endParaRPr lang="en-US" dirty="0">
              <a:solidFill>
                <a:schemeClr val="bg1"/>
              </a:solidFill>
            </a:endParaRPr>
          </a:p>
        </p:txBody>
      </p:sp>
      <p:pic>
        <p:nvPicPr>
          <p:cNvPr id="1026" name="Picture 2">
            <a:hlinkClick r:id="rId2"/>
          </p:cNvPr>
          <p:cNvPicPr>
            <a:picLocks noGrp="1" noChangeAspect="1" noChangeArrowheads="1"/>
          </p:cNvPicPr>
          <p:nvPr>
            <p:ph idx="1"/>
          </p:nvPr>
        </p:nvPicPr>
        <p:blipFill>
          <a:blip r:embed="rId3" cstate="print"/>
          <a:srcRect/>
          <a:stretch>
            <a:fillRect/>
          </a:stretch>
        </p:blipFill>
        <p:spPr bwMode="auto">
          <a:xfrm>
            <a:off x="1518249" y="2165197"/>
            <a:ext cx="6176514" cy="3699598"/>
          </a:xfrm>
          <a:prstGeom prst="rect">
            <a:avLst/>
          </a:prstGeom>
          <a:noFill/>
          <a:ln w="9525">
            <a:noFill/>
            <a:miter lim="800000"/>
            <a:headEnd/>
            <a:tailEnd/>
          </a:ln>
        </p:spPr>
      </p:pic>
    </p:spTree>
    <p:extLst>
      <p:ext uri="{BB962C8B-B14F-4D97-AF65-F5344CB8AC3E}">
        <p14:creationId xmlns:p14="http://schemas.microsoft.com/office/powerpoint/2010/main" val="3500721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111O Gap Analysis	</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chemeClr val="bg1"/>
                </a:solidFill>
              </a:rPr>
              <a:t>Vehicle should be registered/subject to inspection to ensure standards</a:t>
            </a:r>
          </a:p>
          <a:p>
            <a:r>
              <a:rPr lang="en-US" dirty="0" smtClean="0">
                <a:solidFill>
                  <a:schemeClr val="bg1"/>
                </a:solidFill>
              </a:rPr>
              <a:t>Section 1: refers to “paramedic” – does this close the door for EMTs and other responders who may want to participate at some level? </a:t>
            </a:r>
          </a:p>
          <a:p>
            <a:r>
              <a:rPr lang="en-US" dirty="0" smtClean="0">
                <a:solidFill>
                  <a:schemeClr val="bg1"/>
                </a:solidFill>
              </a:rPr>
              <a:t>Section 1: refers to “scope of practice” as it relates to current 911/IFT scope - these programs may require an expanded scope in certain areas</a:t>
            </a:r>
          </a:p>
          <a:p>
            <a:r>
              <a:rPr lang="en-US" dirty="0" smtClean="0">
                <a:solidFill>
                  <a:schemeClr val="bg1"/>
                </a:solidFill>
              </a:rPr>
              <a:t>Section 2: refers to “appropriate training” - program specific?</a:t>
            </a:r>
          </a:p>
          <a:p>
            <a:r>
              <a:rPr lang="en-US" dirty="0" smtClean="0">
                <a:solidFill>
                  <a:schemeClr val="bg1"/>
                </a:solidFill>
              </a:rPr>
              <a:t>Section 3: refers to programs operated by the “primary ambulance service” -  no FD or other options? </a:t>
            </a:r>
          </a:p>
          <a:p>
            <a:r>
              <a:rPr lang="en-US" dirty="0" smtClean="0">
                <a:solidFill>
                  <a:schemeClr val="bg1"/>
                </a:solidFill>
              </a:rPr>
              <a:t>Section 3: refers to vaccines under the directions of local public health – only option? </a:t>
            </a:r>
            <a:endParaRPr lang="en-US" dirty="0">
              <a:solidFill>
                <a:schemeClr val="bg1"/>
              </a:solidFill>
            </a:endParaRPr>
          </a:p>
        </p:txBody>
      </p:sp>
    </p:spTree>
    <p:extLst>
      <p:ext uri="{BB962C8B-B14F-4D97-AF65-F5344CB8AC3E}">
        <p14:creationId xmlns:p14="http://schemas.microsoft.com/office/powerpoint/2010/main" val="3618547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Key “Guardrail” Points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Programs must be patient centered to meet an identified gap/need not filled by current available resources</a:t>
            </a:r>
          </a:p>
          <a:p>
            <a:r>
              <a:rPr lang="en-US" dirty="0" smtClean="0">
                <a:solidFill>
                  <a:schemeClr val="bg1"/>
                </a:solidFill>
              </a:rPr>
              <a:t>While treatment protocols will differ from 911/IFT and may differ from program to program, there should be clear standards/protocols by which to measure efficacy</a:t>
            </a:r>
          </a:p>
          <a:p>
            <a:r>
              <a:rPr lang="en-US" dirty="0" smtClean="0">
                <a:solidFill>
                  <a:schemeClr val="bg1"/>
                </a:solidFill>
              </a:rPr>
              <a:t>Training is key, but will be tailored to meet the needs of each program built</a:t>
            </a:r>
          </a:p>
          <a:p>
            <a:pPr lvl="1"/>
            <a:r>
              <a:rPr lang="en-US" dirty="0" smtClean="0">
                <a:solidFill>
                  <a:schemeClr val="bg1"/>
                </a:solidFill>
              </a:rPr>
              <a:t>Programs may include didactic, SIM, table-top scenarios, etc. </a:t>
            </a:r>
            <a:endParaRPr lang="en-US" dirty="0">
              <a:solidFill>
                <a:schemeClr val="bg1"/>
              </a:solidFill>
            </a:endParaRPr>
          </a:p>
        </p:txBody>
      </p:sp>
    </p:spTree>
    <p:extLst>
      <p:ext uri="{BB962C8B-B14F-4D97-AF65-F5344CB8AC3E}">
        <p14:creationId xmlns:p14="http://schemas.microsoft.com/office/powerpoint/2010/main" val="4181825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Key “Guardrail” Points</a:t>
            </a:r>
            <a:endParaRPr lang="en-US" dirty="0">
              <a:solidFill>
                <a:schemeClr val="bg1"/>
              </a:solidFill>
            </a:endParaRPr>
          </a:p>
        </p:txBody>
      </p:sp>
      <p:sp>
        <p:nvSpPr>
          <p:cNvPr id="3" name="Content Placeholder 2"/>
          <p:cNvSpPr>
            <a:spLocks noGrp="1"/>
          </p:cNvSpPr>
          <p:nvPr>
            <p:ph idx="1"/>
          </p:nvPr>
        </p:nvSpPr>
        <p:spPr>
          <a:xfrm>
            <a:off x="549275" y="1837591"/>
            <a:ext cx="8042276" cy="4106009"/>
          </a:xfrm>
        </p:spPr>
        <p:txBody>
          <a:bodyPr/>
          <a:lstStyle/>
          <a:p>
            <a:r>
              <a:rPr lang="en-US" dirty="0" smtClean="0">
                <a:solidFill>
                  <a:schemeClr val="bg1"/>
                </a:solidFill>
              </a:rPr>
              <a:t>Record keeping/reporting/data analysis at the local and state levels are required to measure value. Standard reporting format should be considered</a:t>
            </a:r>
          </a:p>
          <a:p>
            <a:r>
              <a:rPr lang="en-US" dirty="0" smtClean="0">
                <a:solidFill>
                  <a:schemeClr val="bg1"/>
                </a:solidFill>
              </a:rPr>
              <a:t>Response standards – program specific</a:t>
            </a:r>
          </a:p>
          <a:p>
            <a:r>
              <a:rPr lang="en-US" dirty="0" smtClean="0">
                <a:solidFill>
                  <a:schemeClr val="bg1"/>
                </a:solidFill>
              </a:rPr>
              <a:t>Secure documentation system is a must</a:t>
            </a:r>
          </a:p>
          <a:p>
            <a:r>
              <a:rPr lang="en-US" dirty="0" smtClean="0">
                <a:solidFill>
                  <a:schemeClr val="bg1"/>
                </a:solidFill>
              </a:rPr>
              <a:t>QA/QI process is necessary – incorporate the HRSA tool or something similar</a:t>
            </a: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4236315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For More Information</a:t>
            </a:r>
            <a:endParaRPr lang="en-US" dirty="0">
              <a:solidFill>
                <a:schemeClr val="bg1"/>
              </a:solidFill>
            </a:endParaRPr>
          </a:p>
        </p:txBody>
      </p:sp>
      <p:sp>
        <p:nvSpPr>
          <p:cNvPr id="3" name="Content Placeholder 2"/>
          <p:cNvSpPr>
            <a:spLocks noGrp="1"/>
          </p:cNvSpPr>
          <p:nvPr>
            <p:ph idx="1"/>
          </p:nvPr>
        </p:nvSpPr>
        <p:spPr>
          <a:xfrm>
            <a:off x="760571" y="2044455"/>
            <a:ext cx="8042276" cy="3367992"/>
          </a:xfrm>
        </p:spPr>
        <p:txBody>
          <a:bodyPr/>
          <a:lstStyle/>
          <a:p>
            <a:r>
              <a:rPr lang="en-US" dirty="0" smtClean="0">
                <a:solidFill>
                  <a:schemeClr val="bg1"/>
                </a:solidFill>
              </a:rPr>
              <a:t>Visit the </a:t>
            </a:r>
            <a:r>
              <a:rPr lang="en-US" i="1" dirty="0" smtClean="0">
                <a:solidFill>
                  <a:schemeClr val="bg1"/>
                </a:solidFill>
              </a:rPr>
              <a:t>SmartCare</a:t>
            </a:r>
            <a:r>
              <a:rPr lang="en-US" dirty="0" smtClean="0">
                <a:solidFill>
                  <a:schemeClr val="bg1"/>
                </a:solidFill>
              </a:rPr>
              <a:t> Website: </a:t>
            </a:r>
            <a:r>
              <a:rPr lang="en-US" dirty="0" smtClean="0">
                <a:solidFill>
                  <a:schemeClr val="accent5">
                    <a:lumMod val="60000"/>
                    <a:lumOff val="40000"/>
                  </a:schemeClr>
                </a:solidFill>
                <a:hlinkClick r:id="rId2"/>
              </a:rPr>
              <a:t>www.smartcarema.com</a:t>
            </a:r>
            <a:endParaRPr lang="en-US" dirty="0" smtClean="0">
              <a:solidFill>
                <a:schemeClr val="accent5">
                  <a:lumMod val="60000"/>
                  <a:lumOff val="40000"/>
                </a:schemeClr>
              </a:solidFill>
            </a:endParaRPr>
          </a:p>
          <a:p>
            <a:endParaRPr lang="en-US" dirty="0"/>
          </a:p>
          <a:p>
            <a:pPr marL="0" indent="0">
              <a:buNone/>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889961" y="2506601"/>
            <a:ext cx="7412892" cy="3833446"/>
          </a:xfrm>
          <a:prstGeom prst="rect">
            <a:avLst/>
          </a:prstGeom>
          <a:noFill/>
          <a:ln w="9525">
            <a:noFill/>
            <a:miter lim="800000"/>
            <a:headEnd/>
            <a:tailEnd/>
          </a:ln>
        </p:spPr>
      </p:pic>
    </p:spTree>
    <p:extLst>
      <p:ext uri="{BB962C8B-B14F-4D97-AF65-F5344CB8AC3E}">
        <p14:creationId xmlns:p14="http://schemas.microsoft.com/office/powerpoint/2010/main" val="3463106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Question_Answer.png"/>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2116" r="2121"/>
          <a:stretch/>
        </p:blipFill>
        <p:spPr>
          <a:xfrm>
            <a:off x="673907" y="508958"/>
            <a:ext cx="7884964" cy="6650038"/>
          </a:xfrm>
        </p:spPr>
      </p:pic>
    </p:spTree>
    <p:extLst>
      <p:ext uri="{BB962C8B-B14F-4D97-AF65-F5344CB8AC3E}">
        <p14:creationId xmlns:p14="http://schemas.microsoft.com/office/powerpoint/2010/main" val="3136112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114800" y="93678"/>
            <a:ext cx="5043488" cy="973121"/>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r>
              <a:rPr lang="en-US" altLang="en-US" sz="3200" dirty="0" smtClean="0">
                <a:solidFill>
                  <a:schemeClr val="bg1"/>
                </a:solidFill>
                <a:latin typeface="Calibri" panose="020F0502020204030204" pitchFamily="34" charset="0"/>
                <a:ea typeface="ＭＳ Ｐゴシック" pitchFamily="34" charset="-128"/>
                <a:cs typeface="+mn-cs"/>
              </a:rPr>
              <a:t>Agenda</a:t>
            </a:r>
            <a:endParaRPr lang="en-US" altLang="en-US" sz="2400" dirty="0">
              <a:solidFill>
                <a:schemeClr val="bg1"/>
              </a:solidFill>
              <a:latin typeface="Calibri" panose="020F0502020204030204" pitchFamily="34" charset="0"/>
              <a:ea typeface="ＭＳ Ｐゴシック" pitchFamily="34" charset="-128"/>
              <a:cs typeface="+mn-cs"/>
            </a:endParaRPr>
          </a:p>
        </p:txBody>
      </p:sp>
      <p:sp>
        <p:nvSpPr>
          <p:cNvPr id="8" name="Content Placeholder 3"/>
          <p:cNvSpPr txBox="1">
            <a:spLocks/>
          </p:cNvSpPr>
          <p:nvPr/>
        </p:nvSpPr>
        <p:spPr>
          <a:xfrm>
            <a:off x="228600" y="1066800"/>
            <a:ext cx="8686800" cy="518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0"/>
              </a:spcAft>
              <a:buNone/>
            </a:pPr>
            <a:r>
              <a:rPr lang="en-US" sz="2000" dirty="0" smtClean="0">
                <a:solidFill>
                  <a:schemeClr val="tx2">
                    <a:lumMod val="75000"/>
                  </a:schemeClr>
                </a:solidFill>
                <a:latin typeface="Calibri" panose="020F0502020204030204" pitchFamily="34" charset="0"/>
                <a:ea typeface="Times New Roman"/>
              </a:rPr>
              <a:t> </a:t>
            </a:r>
          </a:p>
          <a:p>
            <a:pPr lvl="1">
              <a:lnSpc>
                <a:spcPct val="100000"/>
              </a:lnSpc>
            </a:pPr>
            <a:endParaRPr lang="en-US" sz="1600" dirty="0">
              <a:solidFill>
                <a:schemeClr val="tx2">
                  <a:lumMod val="75000"/>
                </a:schemeClr>
              </a:solidFill>
              <a:latin typeface="Calibri" panose="020F0502020204030204" pitchFamily="34" charset="0"/>
            </a:endParaRPr>
          </a:p>
        </p:txBody>
      </p:sp>
      <p:sp>
        <p:nvSpPr>
          <p:cNvPr id="9" name="Slide Number Placeholder 5"/>
          <p:cNvSpPr>
            <a:spLocks noGrp="1"/>
          </p:cNvSpPr>
          <p:nvPr>
            <p:ph type="sldNum" sz="quarter" idx="4294967295"/>
          </p:nvPr>
        </p:nvSpPr>
        <p:spPr>
          <a:xfrm>
            <a:off x="8592856" y="6416675"/>
            <a:ext cx="474944" cy="365125"/>
          </a:xfrm>
          <a:prstGeom prst="rect">
            <a:avLst/>
          </a:prstGeom>
        </p:spPr>
        <p:txBody>
          <a:bodyPr/>
          <a:lstStyle/>
          <a:p>
            <a:pPr>
              <a:defRPr/>
            </a:pPr>
            <a:fld id="{07D56CB9-EABB-4C18-962C-FF17652EADB5}" type="slidenum">
              <a:rPr lang="en-US" altLang="en-US" smtClean="0"/>
              <a:pPr>
                <a:defRPr/>
              </a:pPr>
              <a:t>29</a:t>
            </a:fld>
            <a:endParaRPr lang="en-US" altLang="en-US" dirty="0"/>
          </a:p>
        </p:txBody>
      </p:sp>
      <p:sp>
        <p:nvSpPr>
          <p:cNvPr id="2" name="Rounded Rectangle 1"/>
          <p:cNvSpPr/>
          <p:nvPr/>
        </p:nvSpPr>
        <p:spPr bwMode="auto">
          <a:xfrm>
            <a:off x="682667" y="4281139"/>
            <a:ext cx="7778663" cy="388306"/>
          </a:xfrm>
          <a:prstGeom prst="round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 name="Rectangle 2"/>
          <p:cNvSpPr/>
          <p:nvPr/>
        </p:nvSpPr>
        <p:spPr>
          <a:xfrm>
            <a:off x="400833" y="1323973"/>
            <a:ext cx="8476989" cy="5262979"/>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400" dirty="0">
                <a:latin typeface="+mj-lt"/>
                <a:ea typeface="Times New Roman"/>
              </a:rPr>
              <a:t>ROUTINE ITEMS:</a:t>
            </a:r>
          </a:p>
          <a:p>
            <a:pPr marL="742950" marR="0" lvl="1" indent="-285750">
              <a:spcBef>
                <a:spcPts val="0"/>
              </a:spcBef>
              <a:spcAft>
                <a:spcPts val="0"/>
              </a:spcAft>
              <a:buFont typeface="+mj-lt"/>
              <a:buAutoNum type="alphaLcPeriod"/>
            </a:pPr>
            <a:r>
              <a:rPr lang="en-US" sz="2400" dirty="0">
                <a:latin typeface="+mj-lt"/>
                <a:ea typeface="Times New Roman"/>
              </a:rPr>
              <a:t>Welcome and Introductions </a:t>
            </a:r>
          </a:p>
          <a:p>
            <a:pPr marL="742950" marR="0" lvl="1" indent="-285750">
              <a:spcBef>
                <a:spcPts val="0"/>
              </a:spcBef>
              <a:spcAft>
                <a:spcPts val="0"/>
              </a:spcAft>
              <a:buFont typeface="+mj-lt"/>
              <a:buAutoNum type="alphaLcPeriod"/>
            </a:pPr>
            <a:r>
              <a:rPr lang="en-US" sz="2400" dirty="0" smtClean="0">
                <a:latin typeface="+mj-lt"/>
                <a:ea typeface="Times New Roman"/>
              </a:rPr>
              <a:t>Adoption of November 16, 2015 Meeting Minutes (VOTE)</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OVERVIEW OF EXISTING PARAMEDIC PRACTICE AND SPECIAL PROJECTS: </a:t>
            </a:r>
          </a:p>
          <a:p>
            <a:pPr marL="742950" marR="0" lvl="1" indent="-285750">
              <a:spcBef>
                <a:spcPts val="0"/>
              </a:spcBef>
              <a:spcAft>
                <a:spcPts val="0"/>
              </a:spcAft>
              <a:buFont typeface="+mj-lt"/>
              <a:buAutoNum type="alphaLcPeriod"/>
            </a:pPr>
            <a:r>
              <a:rPr lang="en-US" sz="2400" dirty="0" smtClean="0">
                <a:latin typeface="+mj-lt"/>
                <a:ea typeface="Times New Roman"/>
              </a:rPr>
              <a:t>Review </a:t>
            </a:r>
            <a:r>
              <a:rPr lang="en-US" sz="2400" dirty="0">
                <a:latin typeface="+mj-lt"/>
                <a:ea typeface="Times New Roman"/>
              </a:rPr>
              <a:t>of Paramedic Scope of Practice (PRESENTATION)</a:t>
            </a:r>
          </a:p>
          <a:p>
            <a:pPr marL="742950" marR="0" lvl="1" indent="-285750">
              <a:spcBef>
                <a:spcPts val="0"/>
              </a:spcBef>
              <a:spcAft>
                <a:spcPts val="0"/>
              </a:spcAft>
              <a:buFont typeface="+mj-lt"/>
              <a:buAutoNum type="alphaLcPeriod"/>
            </a:pPr>
            <a:r>
              <a:rPr lang="en-US" sz="2400" dirty="0">
                <a:latin typeface="+mj-lt"/>
                <a:ea typeface="Times New Roman"/>
              </a:rPr>
              <a:t>Cataldo SmartCare (PRESENTATION)</a:t>
            </a:r>
          </a:p>
          <a:p>
            <a:pPr marL="742950" marR="0" lvl="1" indent="-285750">
              <a:spcBef>
                <a:spcPts val="0"/>
              </a:spcBef>
              <a:spcAft>
                <a:spcPts val="0"/>
              </a:spcAft>
              <a:buFont typeface="+mj-lt"/>
              <a:buAutoNum type="alphaLcPeriod"/>
            </a:pPr>
            <a:r>
              <a:rPr lang="en-US" sz="2400" b="1" dirty="0">
                <a:latin typeface="+mj-lt"/>
                <a:ea typeface="Times New Roman"/>
              </a:rPr>
              <a:t>EasCare Mobile Health (</a:t>
            </a:r>
            <a:r>
              <a:rPr lang="en-US" sz="2400" b="1" dirty="0" smtClean="0">
                <a:latin typeface="+mj-lt"/>
                <a:ea typeface="Times New Roman"/>
              </a:rPr>
              <a:t>PRESENTATION)</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NEW </a:t>
            </a:r>
            <a:r>
              <a:rPr lang="en-US" sz="2400" dirty="0">
                <a:latin typeface="+mj-lt"/>
                <a:ea typeface="Times New Roman"/>
              </a:rPr>
              <a:t>BUSINESS: </a:t>
            </a:r>
          </a:p>
          <a:p>
            <a:pPr marL="742950" marR="0" lvl="1" indent="-285750">
              <a:spcBef>
                <a:spcPts val="0"/>
              </a:spcBef>
              <a:spcAft>
                <a:spcPts val="0"/>
              </a:spcAft>
              <a:buFont typeface="+mj-lt"/>
              <a:buAutoNum type="alphaLcPeriod"/>
            </a:pPr>
            <a:r>
              <a:rPr lang="en-US" sz="2400" dirty="0">
                <a:latin typeface="+mj-lt"/>
                <a:ea typeface="Times New Roman"/>
              </a:rPr>
              <a:t>Background and Need for 111O (PRESENTATION)</a:t>
            </a:r>
          </a:p>
          <a:p>
            <a:pPr marL="742950" marR="0" lvl="1" indent="-285750">
              <a:spcBef>
                <a:spcPts val="0"/>
              </a:spcBef>
              <a:spcAft>
                <a:spcPts val="0"/>
              </a:spcAft>
              <a:buFont typeface="+mj-lt"/>
              <a:buAutoNum type="alphaLcPeriod"/>
            </a:pPr>
            <a:r>
              <a:rPr lang="en-US" sz="2400" dirty="0">
                <a:latin typeface="+mj-lt"/>
                <a:ea typeface="Times New Roman"/>
              </a:rPr>
              <a:t>Defining Questions and Opportunities (DISCUSSION)</a:t>
            </a:r>
          </a:p>
          <a:p>
            <a:pPr marL="742950" marR="0" lvl="1" indent="-285750">
              <a:spcBef>
                <a:spcPts val="0"/>
              </a:spcBef>
              <a:spcAft>
                <a:spcPts val="0"/>
              </a:spcAft>
              <a:buFont typeface="+mj-lt"/>
              <a:buAutoNum type="alphaLcPeriod"/>
            </a:pPr>
            <a:r>
              <a:rPr lang="en-US" sz="2400" dirty="0">
                <a:latin typeface="+mj-lt"/>
                <a:ea typeface="Times New Roman"/>
              </a:rPr>
              <a:t>Upcoming Meeting Schedule </a:t>
            </a:r>
            <a:endParaRPr lang="en-US" sz="2400" dirty="0">
              <a:effectLst/>
              <a:latin typeface="+mj-lt"/>
              <a:ea typeface="Times New Roman"/>
            </a:endParaRPr>
          </a:p>
        </p:txBody>
      </p:sp>
    </p:spTree>
    <p:extLst>
      <p:ext uri="{BB962C8B-B14F-4D97-AF65-F5344CB8AC3E}">
        <p14:creationId xmlns:p14="http://schemas.microsoft.com/office/powerpoint/2010/main" val="2188133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114800" y="93678"/>
            <a:ext cx="5043488" cy="973121"/>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r>
              <a:rPr lang="en-US" altLang="en-US" sz="3200" dirty="0" smtClean="0">
                <a:solidFill>
                  <a:schemeClr val="bg1"/>
                </a:solidFill>
                <a:latin typeface="Calibri" panose="020F0502020204030204" pitchFamily="34" charset="0"/>
                <a:ea typeface="ＭＳ Ｐゴシック" pitchFamily="34" charset="-128"/>
                <a:cs typeface="+mn-cs"/>
              </a:rPr>
              <a:t>Themes From Last Meeting</a:t>
            </a:r>
            <a:endParaRPr lang="en-US" altLang="en-US" sz="2400" dirty="0">
              <a:solidFill>
                <a:schemeClr val="bg1"/>
              </a:solidFill>
              <a:latin typeface="Calibri" panose="020F0502020204030204" pitchFamily="34" charset="0"/>
              <a:ea typeface="ＭＳ Ｐゴシック" pitchFamily="34" charset="-128"/>
              <a:cs typeface="+mn-cs"/>
            </a:endParaRPr>
          </a:p>
        </p:txBody>
      </p:sp>
      <p:sp>
        <p:nvSpPr>
          <p:cNvPr id="8" name="Content Placeholder 3"/>
          <p:cNvSpPr txBox="1">
            <a:spLocks/>
          </p:cNvSpPr>
          <p:nvPr/>
        </p:nvSpPr>
        <p:spPr>
          <a:xfrm>
            <a:off x="228600" y="1066800"/>
            <a:ext cx="8686800" cy="518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0"/>
              </a:spcAft>
              <a:buNone/>
            </a:pPr>
            <a:r>
              <a:rPr lang="en-US" sz="2000" dirty="0" smtClean="0">
                <a:solidFill>
                  <a:schemeClr val="tx2">
                    <a:lumMod val="75000"/>
                  </a:schemeClr>
                </a:solidFill>
                <a:latin typeface="Calibri" panose="020F0502020204030204" pitchFamily="34" charset="0"/>
                <a:ea typeface="Times New Roman"/>
              </a:rPr>
              <a:t> </a:t>
            </a:r>
          </a:p>
          <a:p>
            <a:pPr lvl="1">
              <a:lnSpc>
                <a:spcPct val="100000"/>
              </a:lnSpc>
            </a:pPr>
            <a:endParaRPr lang="en-US" sz="1600" dirty="0">
              <a:solidFill>
                <a:schemeClr val="tx2">
                  <a:lumMod val="75000"/>
                </a:schemeClr>
              </a:solidFill>
              <a:latin typeface="Calibri" panose="020F0502020204030204" pitchFamily="34" charset="0"/>
            </a:endParaRPr>
          </a:p>
        </p:txBody>
      </p:sp>
      <p:sp>
        <p:nvSpPr>
          <p:cNvPr id="9" name="Slide Number Placeholder 5"/>
          <p:cNvSpPr>
            <a:spLocks noGrp="1"/>
          </p:cNvSpPr>
          <p:nvPr>
            <p:ph type="sldNum" sz="quarter" idx="4294967295"/>
          </p:nvPr>
        </p:nvSpPr>
        <p:spPr>
          <a:xfrm>
            <a:off x="8768218" y="6416675"/>
            <a:ext cx="299581" cy="365125"/>
          </a:xfrm>
          <a:prstGeom prst="rect">
            <a:avLst/>
          </a:prstGeom>
        </p:spPr>
        <p:txBody>
          <a:bodyPr/>
          <a:lstStyle/>
          <a:p>
            <a:pPr>
              <a:defRPr/>
            </a:pPr>
            <a:fld id="{07D56CB9-EABB-4C18-962C-FF17652EADB5}" type="slidenum">
              <a:rPr lang="en-US" altLang="en-US" smtClean="0"/>
              <a:pPr>
                <a:defRPr/>
              </a:pPr>
              <a:t>3</a:t>
            </a:fld>
            <a:endParaRPr lang="en-US" altLang="en-US" dirty="0"/>
          </a:p>
        </p:txBody>
      </p:sp>
      <p:sp>
        <p:nvSpPr>
          <p:cNvPr id="3" name="Rectangle 2"/>
          <p:cNvSpPr/>
          <p:nvPr/>
        </p:nvSpPr>
        <p:spPr>
          <a:xfrm>
            <a:off x="333505" y="1386255"/>
            <a:ext cx="8476989" cy="5786199"/>
          </a:xfrm>
          <a:prstGeom prst="rect">
            <a:avLst/>
          </a:prstGeom>
        </p:spPr>
        <p:txBody>
          <a:bodyPr wrap="square">
            <a:spAutoFit/>
          </a:bodyPr>
          <a:lstStyle/>
          <a:p>
            <a:pPr marR="0" lvl="1">
              <a:spcBef>
                <a:spcPts val="0"/>
              </a:spcBef>
              <a:spcAft>
                <a:spcPts val="0"/>
              </a:spcAft>
            </a:pPr>
            <a:r>
              <a:rPr lang="en-US" sz="2800" dirty="0" smtClean="0">
                <a:latin typeface="+mj-lt"/>
                <a:ea typeface="Times New Roman"/>
              </a:rPr>
              <a:t>Several key themes came out of MIHAC’s November meeting: </a:t>
            </a:r>
          </a:p>
          <a:p>
            <a:pPr marR="0" lvl="1">
              <a:spcBef>
                <a:spcPts val="0"/>
              </a:spcBef>
              <a:spcAft>
                <a:spcPts val="0"/>
              </a:spcAft>
            </a:pPr>
            <a:endParaRPr lang="en-US" sz="1400" dirty="0" smtClean="0">
              <a:latin typeface="+mj-lt"/>
              <a:ea typeface="Times New Roman"/>
            </a:endParaRPr>
          </a:p>
          <a:p>
            <a:pPr marL="800100" marR="0" lvl="1" indent="-342900">
              <a:spcBef>
                <a:spcPts val="0"/>
              </a:spcBef>
              <a:spcAft>
                <a:spcPts val="0"/>
              </a:spcAft>
              <a:buFont typeface="Arial" panose="020B0604020202020204" pitchFamily="34" charset="0"/>
              <a:buChar char="•"/>
            </a:pPr>
            <a:r>
              <a:rPr lang="en-US" sz="2400" dirty="0" smtClean="0">
                <a:latin typeface="+mj-lt"/>
                <a:ea typeface="Times New Roman"/>
              </a:rPr>
              <a:t>What is the role of MIHAC following passage of 111O? What roadblocks remain? </a:t>
            </a:r>
          </a:p>
          <a:p>
            <a:pPr marL="800100" marR="0" lvl="1" indent="-342900">
              <a:spcBef>
                <a:spcPts val="0"/>
              </a:spcBef>
              <a:spcAft>
                <a:spcPts val="0"/>
              </a:spcAft>
              <a:buFont typeface="Arial" panose="020B0604020202020204" pitchFamily="34" charset="0"/>
              <a:buChar char="•"/>
            </a:pPr>
            <a:r>
              <a:rPr lang="en-US" sz="2400" dirty="0" smtClean="0">
                <a:latin typeface="+mj-lt"/>
                <a:ea typeface="Times New Roman"/>
              </a:rPr>
              <a:t>Questions regarding paramedic </a:t>
            </a:r>
            <a:r>
              <a:rPr lang="en-US" sz="2400" dirty="0">
                <a:latin typeface="+mj-lt"/>
                <a:ea typeface="Times New Roman"/>
              </a:rPr>
              <a:t>s</a:t>
            </a:r>
            <a:r>
              <a:rPr lang="en-US" sz="2400" dirty="0" smtClean="0">
                <a:latin typeface="+mj-lt"/>
                <a:ea typeface="Times New Roman"/>
              </a:rPr>
              <a:t>cope of practice</a:t>
            </a:r>
          </a:p>
          <a:p>
            <a:pPr marL="800100" marR="0" lvl="1" indent="-342900">
              <a:spcBef>
                <a:spcPts val="0"/>
              </a:spcBef>
              <a:spcAft>
                <a:spcPts val="0"/>
              </a:spcAft>
              <a:buFont typeface="Arial" panose="020B0604020202020204" pitchFamily="34" charset="0"/>
              <a:buChar char="•"/>
            </a:pPr>
            <a:r>
              <a:rPr lang="en-US" sz="2400" dirty="0" smtClean="0">
                <a:latin typeface="+mj-lt"/>
                <a:ea typeface="Times New Roman"/>
              </a:rPr>
              <a:t>Importance of interdisciplinary partnerships and the cross-inclusion of all clinical scopes, including home health and community health workers</a:t>
            </a:r>
          </a:p>
          <a:p>
            <a:pPr marL="800100" marR="0" lvl="1" indent="-342900">
              <a:spcBef>
                <a:spcPts val="0"/>
              </a:spcBef>
              <a:spcAft>
                <a:spcPts val="0"/>
              </a:spcAft>
              <a:buFont typeface="Arial" panose="020B0604020202020204" pitchFamily="34" charset="0"/>
              <a:buChar char="•"/>
            </a:pPr>
            <a:r>
              <a:rPr lang="en-US" sz="2400" dirty="0" smtClean="0">
                <a:latin typeface="+mj-lt"/>
                <a:ea typeface="Times New Roman"/>
              </a:rPr>
              <a:t>Need to embed MIH within a primary care continuum of care, including knowledge and training regarding triage and referral</a:t>
            </a:r>
          </a:p>
          <a:p>
            <a:pPr marL="800100" marR="0" lvl="1" indent="-342900">
              <a:spcBef>
                <a:spcPts val="0"/>
              </a:spcBef>
              <a:spcAft>
                <a:spcPts val="0"/>
              </a:spcAft>
              <a:buFont typeface="Arial" panose="020B0604020202020204" pitchFamily="34" charset="0"/>
              <a:buChar char="•"/>
            </a:pPr>
            <a:r>
              <a:rPr lang="en-US" sz="2400" dirty="0" smtClean="0">
                <a:latin typeface="+mj-lt"/>
                <a:ea typeface="Times New Roman"/>
              </a:rPr>
              <a:t>And most importantly, “</a:t>
            </a:r>
            <a:r>
              <a:rPr lang="en-US" sz="2400" i="1" dirty="0" smtClean="0">
                <a:latin typeface="+mj-lt"/>
                <a:ea typeface="Times New Roman"/>
              </a:rPr>
              <a:t>flexibility, flexibility, flexibility</a:t>
            </a:r>
            <a:r>
              <a:rPr lang="en-US" sz="2400" dirty="0" smtClean="0">
                <a:latin typeface="+mj-lt"/>
                <a:ea typeface="Times New Roman"/>
              </a:rPr>
              <a:t>….” paired with minimum “guardrails” to ensure patient safety</a:t>
            </a:r>
          </a:p>
          <a:p>
            <a:pPr marL="1485900" lvl="2" indent="-571500">
              <a:spcBef>
                <a:spcPts val="0"/>
              </a:spcBef>
              <a:spcAft>
                <a:spcPts val="0"/>
              </a:spcAft>
              <a:buFont typeface="Arial" panose="020B0604020202020204" pitchFamily="34" charset="0"/>
              <a:buChar char="•"/>
            </a:pPr>
            <a:endParaRPr lang="en-US" sz="3600" dirty="0">
              <a:latin typeface="+mj-lt"/>
              <a:ea typeface="Times New Roman"/>
            </a:endParaRPr>
          </a:p>
        </p:txBody>
      </p:sp>
    </p:spTree>
    <p:extLst>
      <p:ext uri="{BB962C8B-B14F-4D97-AF65-F5344CB8AC3E}">
        <p14:creationId xmlns:p14="http://schemas.microsoft.com/office/powerpoint/2010/main" val="1360857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CA" b="1" dirty="0" smtClean="0">
                <a:solidFill>
                  <a:srgbClr val="FFFF00"/>
                </a:solidFill>
                <a:effectLst>
                  <a:outerShdw blurRad="38100" dist="38100" dir="2700000" algn="tl">
                    <a:srgbClr val="000000">
                      <a:alpha val="43137"/>
                    </a:srgbClr>
                  </a:outerShdw>
                </a:effectLst>
              </a:rPr>
              <a:t>Case Study</a:t>
            </a:r>
            <a:endParaRPr lang="en-US" b="1" dirty="0">
              <a:solidFill>
                <a:srgbClr val="FFFF00"/>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1295400"/>
            <a:ext cx="8229600" cy="4525963"/>
          </a:xfrm>
        </p:spPr>
        <p:txBody>
          <a:bodyPr/>
          <a:lstStyle/>
          <a:p>
            <a:r>
              <a:rPr lang="en-CA" sz="2800" b="1" dirty="0" smtClean="0"/>
              <a:t>Saturday 22:34 Increasing Snow (10” predicted)</a:t>
            </a:r>
          </a:p>
          <a:p>
            <a:r>
              <a:rPr lang="en-CA" sz="2800" b="1" dirty="0" smtClean="0"/>
              <a:t>Private residence, family with pt, PCA due next day at 11 am </a:t>
            </a:r>
          </a:p>
          <a:p>
            <a:r>
              <a:rPr lang="en-CA" sz="2800" b="1" dirty="0" smtClean="0"/>
              <a:t>37 y/o F c/o Weak, Increased confusion, low grade fever, dark urine, productive cough</a:t>
            </a:r>
          </a:p>
          <a:p>
            <a:pPr marL="342900" lvl="2" indent="-342900"/>
            <a:r>
              <a:rPr lang="en-CA" sz="2800" b="1" dirty="0" smtClean="0"/>
              <a:t>PMHx: TBI, </a:t>
            </a:r>
            <a:r>
              <a:rPr lang="en-US" sz="2800" b="1" dirty="0" smtClean="0"/>
              <a:t>Quadriplegia, </a:t>
            </a:r>
            <a:r>
              <a:rPr lang="en-CA" sz="2800" b="1" dirty="0" smtClean="0"/>
              <a:t>Vent Dependant, HTN, Depression, Diabetes Type II, Sub-Pubic Cath</a:t>
            </a:r>
          </a:p>
          <a:p>
            <a:pPr marL="342900" lvl="2" indent="-342900">
              <a:buNone/>
            </a:pPr>
            <a:endParaRPr lang="en-US" b="1" dirty="0" smtClean="0"/>
          </a:p>
          <a:p>
            <a:pPr marL="342900" lvl="2" indent="-342900">
              <a:buNone/>
            </a:pPr>
            <a:r>
              <a:rPr lang="en-US" b="1" dirty="0" smtClean="0"/>
              <a:t>  </a:t>
            </a:r>
            <a:r>
              <a:rPr lang="en-US" b="1" dirty="0" smtClean="0">
                <a:latin typeface="Aharoni" pitchFamily="2" charset="-79"/>
                <a:cs typeface="Aharoni" pitchFamily="2" charset="-79"/>
              </a:rPr>
              <a:t> </a:t>
            </a:r>
            <a:r>
              <a:rPr lang="en-US" sz="4000" b="1" dirty="0" smtClean="0">
                <a:ln w="15875">
                  <a:solidFill>
                    <a:schemeClr val="tx1"/>
                  </a:solidFill>
                </a:ln>
                <a:solidFill>
                  <a:schemeClr val="bg1"/>
                </a:solidFill>
                <a:effectLst>
                  <a:outerShdw blurRad="38100" dist="38100" dir="2700000" algn="tl">
                    <a:srgbClr val="000000">
                      <a:alpha val="43137"/>
                    </a:srgbClr>
                  </a:outerShdw>
                </a:effectLst>
                <a:latin typeface="Aharoni" pitchFamily="2" charset="-79"/>
                <a:cs typeface="Aharoni" pitchFamily="2" charset="-79"/>
              </a:rPr>
              <a:t>What are the Patient’s Options?</a:t>
            </a:r>
            <a:endParaRPr lang="en-US" sz="4000" b="1" dirty="0">
              <a:ln w="15875">
                <a:solidFill>
                  <a:schemeClr val="tx1"/>
                </a:solidFill>
              </a:ln>
              <a:solidFill>
                <a:schemeClr val="bg1"/>
              </a:solidFill>
              <a:effectLst>
                <a:outerShdw blurRad="38100" dist="38100" dir="2700000" algn="tl">
                  <a:srgbClr val="000000">
                    <a:alpha val="43137"/>
                  </a:srgbClr>
                </a:outerShdw>
              </a:effectLst>
              <a:latin typeface="Aharoni" pitchFamily="2" charset="-79"/>
              <a:cs typeface="Aharoni" pitchFamily="2" charset="-79"/>
            </a:endParaRPr>
          </a:p>
        </p:txBody>
      </p:sp>
    </p:spTree>
    <p:extLst>
      <p:ext uri="{BB962C8B-B14F-4D97-AF65-F5344CB8AC3E}">
        <p14:creationId xmlns:p14="http://schemas.microsoft.com/office/powerpoint/2010/main" val="574577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81000" y="60960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CA" sz="7200" b="1" dirty="0" smtClean="0">
                <a:ln w="19050">
                  <a:solidFill>
                    <a:prstClr val="black"/>
                  </a:solidFill>
                </a:ln>
                <a:solidFill>
                  <a:srgbClr val="FFFF00"/>
                </a:solidFill>
                <a:effectLst>
                  <a:outerShdw blurRad="38100" dist="38100" dir="2700000" algn="tl">
                    <a:srgbClr val="000000">
                      <a:alpha val="43137"/>
                    </a:srgbClr>
                  </a:outerShdw>
                </a:effectLst>
              </a:rPr>
              <a:t>Mobile Integrated Health</a:t>
            </a:r>
          </a:p>
          <a:p>
            <a:pPr fontAlgn="auto">
              <a:spcAft>
                <a:spcPts val="0"/>
              </a:spcAft>
            </a:pPr>
            <a:endParaRPr lang="en-CA" sz="7200" b="1" dirty="0" smtClean="0">
              <a:ln w="19050">
                <a:solidFill>
                  <a:prstClr val="black"/>
                </a:solidFill>
              </a:ln>
              <a:solidFill>
                <a:srgbClr val="FFFF00"/>
              </a:solidFill>
              <a:effectLst>
                <a:outerShdw blurRad="38100" dist="38100" dir="2700000" algn="tl">
                  <a:srgbClr val="000000">
                    <a:alpha val="43137"/>
                  </a:srgbClr>
                </a:outerShdw>
              </a:effectLst>
            </a:endParaRPr>
          </a:p>
          <a:p>
            <a:pPr fontAlgn="auto">
              <a:spcAft>
                <a:spcPts val="0"/>
              </a:spcAft>
            </a:pPr>
            <a:r>
              <a:rPr lang="en-CA" b="1" dirty="0" smtClean="0">
                <a:ln w="19050">
                  <a:solidFill>
                    <a:prstClr val="black"/>
                  </a:solidFill>
                </a:ln>
                <a:solidFill>
                  <a:srgbClr val="FFFF00"/>
                </a:solidFill>
                <a:effectLst>
                  <a:outerShdw blurRad="38100" dist="38100" dir="2700000" algn="tl">
                    <a:srgbClr val="000000">
                      <a:alpha val="43137"/>
                    </a:srgbClr>
                  </a:outerShdw>
                </a:effectLst>
              </a:rPr>
              <a:t>Where can DPH help…</a:t>
            </a:r>
            <a:endParaRPr lang="en-US" b="1" dirty="0">
              <a:ln w="19050">
                <a:solidFill>
                  <a:prstClr val="black"/>
                </a:solidFill>
              </a:ln>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3623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1143000"/>
          </a:xfrm>
        </p:spPr>
        <p:txBody>
          <a:bodyPr/>
          <a:lstStyle/>
          <a:p>
            <a:r>
              <a:rPr lang="en-CA" b="1" dirty="0" smtClean="0">
                <a:ln w="15875">
                  <a:solidFill>
                    <a:schemeClr val="tx1"/>
                  </a:solidFill>
                </a:ln>
                <a:solidFill>
                  <a:srgbClr val="FFFF00"/>
                </a:solidFill>
                <a:effectLst>
                  <a:outerShdw blurRad="38100" dist="38100" dir="2700000" algn="tl">
                    <a:srgbClr val="000000">
                      <a:alpha val="43137"/>
                    </a:srgbClr>
                  </a:outerShdw>
                </a:effectLst>
              </a:rPr>
              <a:t>What is EMS?</a:t>
            </a:r>
            <a:endParaRPr lang="en-US" b="1" dirty="0">
              <a:ln w="15875">
                <a:solidFill>
                  <a:schemeClr val="tx1"/>
                </a:solidFill>
              </a:ln>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229600" cy="4525963"/>
          </a:xfrm>
        </p:spPr>
        <p:txBody>
          <a:bodyPr>
            <a:normAutofit/>
          </a:bodyPr>
          <a:lstStyle/>
          <a:p>
            <a:pPr marL="0" indent="0">
              <a:buNone/>
            </a:pPr>
            <a:r>
              <a:rPr lang="en-CA" b="1" dirty="0" smtClean="0">
                <a:ln w="15875">
                  <a:solidFill>
                    <a:schemeClr val="bg1"/>
                  </a:solidFill>
                </a:ln>
                <a:effectLst>
                  <a:outerShdw blurRad="38100" dist="38100" dir="2700000" algn="tl">
                    <a:srgbClr val="000000">
                      <a:alpha val="43137"/>
                    </a:srgbClr>
                  </a:outerShdw>
                </a:effectLst>
              </a:rPr>
              <a:t>EMT-Basics				  EMT-Advance</a:t>
            </a:r>
            <a:endParaRPr lang="en-CA" b="1" dirty="0">
              <a:ln w="15875">
                <a:solidFill>
                  <a:schemeClr val="bg1"/>
                </a:solidFill>
              </a:ln>
              <a:effectLst>
                <a:outerShdw blurRad="38100" dist="38100" dir="2700000" algn="tl">
                  <a:srgbClr val="000000">
                    <a:alpha val="43137"/>
                  </a:srgbClr>
                </a:outerShdw>
              </a:effectLst>
            </a:endParaRPr>
          </a:p>
          <a:p>
            <a:pPr marL="0" indent="0">
              <a:buNone/>
            </a:pPr>
            <a:endParaRPr lang="en-CA" b="1" dirty="0" smtClean="0"/>
          </a:p>
          <a:p>
            <a:pPr marL="0" indent="0">
              <a:buNone/>
            </a:pPr>
            <a:endParaRPr lang="en-CA" b="1" dirty="0"/>
          </a:p>
          <a:p>
            <a:pPr marL="0" indent="0">
              <a:buNone/>
            </a:pPr>
            <a:endParaRPr lang="en-CA" b="1" dirty="0" smtClean="0"/>
          </a:p>
          <a:p>
            <a:pPr marL="0" indent="0">
              <a:buNone/>
            </a:pPr>
            <a:endParaRPr lang="en-CA" b="1" dirty="0" smtClean="0"/>
          </a:p>
          <a:p>
            <a:pPr marL="0" indent="0">
              <a:buNone/>
            </a:pPr>
            <a:endParaRPr lang="en-CA" b="1" dirty="0" smtClean="0"/>
          </a:p>
          <a:p>
            <a:pPr marL="0" indent="0">
              <a:buNone/>
            </a:pPr>
            <a:r>
              <a:rPr lang="en-CA" b="1" dirty="0" smtClean="0">
                <a:ln w="15875">
                  <a:solidFill>
                    <a:schemeClr val="bg1"/>
                  </a:solidFill>
                </a:ln>
                <a:effectLst>
                  <a:outerShdw blurRad="38100" dist="38100" dir="2700000" algn="tl">
                    <a:srgbClr val="000000">
                      <a:alpha val="43137"/>
                    </a:srgbClr>
                  </a:outerShdw>
                </a:effectLst>
              </a:rPr>
              <a:t>EMT-Paramedic                           EMT-Critical Care</a:t>
            </a:r>
          </a:p>
          <a:p>
            <a:pPr marL="0" indent="0">
              <a:buNone/>
            </a:pPr>
            <a:endParaRPr lang="en-CA" b="1" dirty="0" smtClean="0"/>
          </a:p>
          <a:p>
            <a:pPr marL="0" indent="0">
              <a:buNone/>
            </a:pPr>
            <a:endParaRPr lang="en-CA" b="1" dirty="0" smtClean="0"/>
          </a:p>
          <a:p>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600200"/>
            <a:ext cx="7924800" cy="279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533400" y="4800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CA" b="1" dirty="0" smtClean="0">
                <a:ln w="15875">
                  <a:solidFill>
                    <a:prstClr val="black"/>
                  </a:solidFill>
                </a:ln>
                <a:solidFill>
                  <a:srgbClr val="FFFF00"/>
                </a:solidFill>
                <a:effectLst>
                  <a:outerShdw blurRad="38100" dist="38100" dir="2700000" algn="tl">
                    <a:srgbClr val="000000">
                      <a:alpha val="43137"/>
                    </a:srgbClr>
                  </a:outerShdw>
                </a:effectLst>
              </a:rPr>
              <a:t>Treat &amp; Transport</a:t>
            </a:r>
            <a:endParaRPr lang="en-US" b="1" dirty="0">
              <a:ln w="15875">
                <a:solidFill>
                  <a:prstClr val="black"/>
                </a:solidFill>
              </a:ln>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7153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381000"/>
            <a:ext cx="8229600" cy="4525963"/>
          </a:xfrm>
        </p:spPr>
        <p:txBody>
          <a:bodyPr/>
          <a:lstStyle/>
          <a:p>
            <a:pPr marL="0" indent="0" algn="ctr">
              <a:buNone/>
            </a:pPr>
            <a:r>
              <a:rPr lang="en-CA" sz="4400" b="1" dirty="0" smtClean="0">
                <a:ln w="15875">
                  <a:solidFill>
                    <a:schemeClr val="tx1"/>
                  </a:solidFill>
                </a:ln>
                <a:solidFill>
                  <a:srgbClr val="FFFF00"/>
                </a:solidFill>
                <a:effectLst>
                  <a:outerShdw blurRad="38100" dist="38100" dir="2700000" algn="tl">
                    <a:srgbClr val="000000">
                      <a:alpha val="43137"/>
                    </a:srgbClr>
                  </a:outerShdw>
                </a:effectLst>
              </a:rPr>
              <a:t>Community Paramedicine &amp; Mobile Integrated Health (MIH)</a:t>
            </a:r>
          </a:p>
          <a:p>
            <a:pPr marL="0" indent="0">
              <a:buNone/>
            </a:pPr>
            <a:endParaRPr lang="en-CA" b="1" dirty="0" smtClean="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2133600"/>
            <a:ext cx="4115045" cy="3291824"/>
          </a:xfrm>
          <a:prstGeom prst="rect">
            <a:avLst/>
          </a:prstGeom>
        </p:spPr>
      </p:pic>
    </p:spTree>
    <p:extLst>
      <p:ext uri="{BB962C8B-B14F-4D97-AF65-F5344CB8AC3E}">
        <p14:creationId xmlns:p14="http://schemas.microsoft.com/office/powerpoint/2010/main" val="1698594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www.yas.nhs.uk/media/pressreleases/Images/230408CommunityParaS.jpg"/>
          <p:cNvPicPr>
            <a:picLocks noChangeAspect="1" noChangeArrowheads="1"/>
          </p:cNvPicPr>
          <p:nvPr/>
        </p:nvPicPr>
        <p:blipFill>
          <a:blip r:embed="rId2" cstate="print"/>
          <a:srcRect/>
          <a:stretch>
            <a:fillRect/>
          </a:stretch>
        </p:blipFill>
        <p:spPr bwMode="auto">
          <a:xfrm>
            <a:off x="4800600" y="1371600"/>
            <a:ext cx="4081506" cy="2432389"/>
          </a:xfrm>
          <a:prstGeom prst="rect">
            <a:avLst/>
          </a:prstGeom>
          <a:noFill/>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1143000"/>
          </a:xfrm>
        </p:spPr>
        <p:txBody>
          <a:bodyPr>
            <a:normAutofit/>
          </a:bodyPr>
          <a:lstStyle/>
          <a:p>
            <a:r>
              <a:rPr lang="en-CA" sz="6600" b="1" dirty="0" smtClean="0">
                <a:ln>
                  <a:solidFill>
                    <a:schemeClr val="tx1"/>
                  </a:solidFill>
                </a:ln>
                <a:solidFill>
                  <a:srgbClr val="FFFF00"/>
                </a:solidFill>
                <a:effectLst>
                  <a:outerShdw blurRad="38100" dist="38100" dir="2700000" algn="tl">
                    <a:srgbClr val="000000">
                      <a:alpha val="43137"/>
                    </a:srgbClr>
                  </a:outerShdw>
                </a:effectLst>
              </a:rPr>
              <a:t>History of MIH</a:t>
            </a:r>
            <a:endParaRPr lang="en-US" sz="6600" b="1" dirty="0">
              <a:ln>
                <a:solidFill>
                  <a:schemeClr val="tx1"/>
                </a:solidFill>
              </a:ln>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4525963"/>
          </a:xfrm>
        </p:spPr>
        <p:txBody>
          <a:bodyPr/>
          <a:lstStyle/>
          <a:p>
            <a:pPr>
              <a:buNone/>
            </a:pPr>
            <a:r>
              <a:rPr lang="en-US" sz="4800" b="1" dirty="0" smtClean="0">
                <a:ln w="15875">
                  <a:solidFill>
                    <a:schemeClr val="bg1"/>
                  </a:solidFill>
                </a:ln>
              </a:rPr>
              <a:t>      </a:t>
            </a:r>
            <a:r>
              <a:rPr lang="en-US" sz="4800" b="1" dirty="0" smtClean="0">
                <a:ln w="15875">
                  <a:solidFill>
                    <a:schemeClr val="tx1"/>
                  </a:solidFill>
                </a:ln>
                <a:solidFill>
                  <a:srgbClr val="FFFF00"/>
                </a:solidFill>
              </a:rPr>
              <a:t>International &amp; National</a:t>
            </a:r>
          </a:p>
          <a:p>
            <a:r>
              <a:rPr lang="en-US" sz="2400" b="1" dirty="0" smtClean="0"/>
              <a:t>Nova Scotia, Canada</a:t>
            </a:r>
          </a:p>
          <a:p>
            <a:r>
              <a:rPr lang="en-US" sz="2400" b="1" dirty="0" smtClean="0"/>
              <a:t>London, England</a:t>
            </a:r>
          </a:p>
          <a:p>
            <a:r>
              <a:rPr lang="en-US" sz="2400" b="1" dirty="0" smtClean="0"/>
              <a:t>Alice Springs, Australia </a:t>
            </a:r>
            <a:endParaRPr lang="en-US" sz="2400"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339" y="3803989"/>
            <a:ext cx="4041775"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105400" y="3727609"/>
            <a:ext cx="4419600" cy="2215991"/>
          </a:xfrm>
          <a:prstGeom prst="rect">
            <a:avLst/>
          </a:prstGeom>
        </p:spPr>
        <p:txBody>
          <a:bodyPr wrap="square">
            <a:spAutoFit/>
          </a:bodyPr>
          <a:lstStyle/>
          <a:p>
            <a:pPr fontAlgn="auto">
              <a:spcBef>
                <a:spcPts val="0"/>
              </a:spcBef>
              <a:spcAft>
                <a:spcPts val="0"/>
              </a:spcAft>
            </a:pPr>
            <a:endParaRPr lang="en-US" sz="2400" b="1" dirty="0" smtClean="0">
              <a:ln w="15875">
                <a:solidFill>
                  <a:prstClr val="white"/>
                </a:solidFill>
              </a:ln>
              <a:solidFill>
                <a:prstClr val="black"/>
              </a:solidFill>
              <a:latin typeface="Calibri"/>
              <a:ea typeface="+mn-ea"/>
            </a:endParaRPr>
          </a:p>
          <a:p>
            <a:pPr fontAlgn="auto">
              <a:spcBef>
                <a:spcPts val="0"/>
              </a:spcBef>
              <a:spcAft>
                <a:spcPts val="0"/>
              </a:spcAft>
              <a:buFont typeface="Arial" pitchFamily="34" charset="0"/>
              <a:buChar char="•"/>
            </a:pPr>
            <a:r>
              <a:rPr lang="en-US" sz="2400" dirty="0" smtClean="0">
                <a:solidFill>
                  <a:prstClr val="black"/>
                </a:solidFill>
                <a:latin typeface="Calibri"/>
                <a:ea typeface="+mn-ea"/>
              </a:rPr>
              <a:t> </a:t>
            </a:r>
            <a:r>
              <a:rPr lang="en-US" sz="2400" b="1" dirty="0" smtClean="0">
                <a:solidFill>
                  <a:prstClr val="black"/>
                </a:solidFill>
                <a:latin typeface="Calibri"/>
                <a:ea typeface="+mn-ea"/>
              </a:rPr>
              <a:t>Fort Worth, TX</a:t>
            </a:r>
          </a:p>
          <a:p>
            <a:pPr fontAlgn="auto">
              <a:spcBef>
                <a:spcPts val="0"/>
              </a:spcBef>
              <a:spcAft>
                <a:spcPts val="0"/>
              </a:spcAft>
              <a:buFont typeface="Arial" pitchFamily="34" charset="0"/>
              <a:buChar char="•"/>
            </a:pPr>
            <a:r>
              <a:rPr lang="en-US" sz="2400" b="1" dirty="0" smtClean="0">
                <a:solidFill>
                  <a:prstClr val="black"/>
                </a:solidFill>
                <a:latin typeface="Calibri"/>
                <a:ea typeface="+mn-ea"/>
              </a:rPr>
              <a:t> Reno, NV</a:t>
            </a:r>
          </a:p>
          <a:p>
            <a:pPr fontAlgn="auto">
              <a:spcBef>
                <a:spcPts val="0"/>
              </a:spcBef>
              <a:spcAft>
                <a:spcPts val="0"/>
              </a:spcAft>
              <a:buFont typeface="Arial" pitchFamily="34" charset="0"/>
              <a:buChar char="•"/>
            </a:pPr>
            <a:r>
              <a:rPr lang="en-US" sz="2400" b="1" dirty="0" smtClean="0">
                <a:solidFill>
                  <a:prstClr val="black"/>
                </a:solidFill>
                <a:latin typeface="Calibri"/>
                <a:ea typeface="+mn-ea"/>
              </a:rPr>
              <a:t> Minneapolis, MN</a:t>
            </a:r>
          </a:p>
          <a:p>
            <a:pPr fontAlgn="auto">
              <a:spcBef>
                <a:spcPts val="0"/>
              </a:spcBef>
              <a:spcAft>
                <a:spcPts val="0"/>
              </a:spcAft>
              <a:buFont typeface="Arial" pitchFamily="34" charset="0"/>
              <a:buChar char="•"/>
            </a:pPr>
            <a:r>
              <a:rPr lang="en-US" sz="2400" b="1" dirty="0" smtClean="0">
                <a:solidFill>
                  <a:prstClr val="black"/>
                </a:solidFill>
                <a:latin typeface="Calibri"/>
                <a:ea typeface="+mn-ea"/>
              </a:rPr>
              <a:t> Meza, AZ</a:t>
            </a:r>
          </a:p>
          <a:p>
            <a:pPr fontAlgn="auto">
              <a:spcBef>
                <a:spcPts val="0"/>
              </a:spcBef>
              <a:spcAft>
                <a:spcPts val="0"/>
              </a:spcAft>
              <a:buFont typeface="Arial" pitchFamily="34" charset="0"/>
              <a:buChar char="•"/>
            </a:pPr>
            <a:endParaRPr lang="en-US" dirty="0">
              <a:solidFill>
                <a:prstClr val="black"/>
              </a:solidFill>
              <a:latin typeface="Calibri"/>
              <a:ea typeface="+mn-ea"/>
            </a:endParaRPr>
          </a:p>
        </p:txBody>
      </p:sp>
    </p:spTree>
    <p:extLst>
      <p:ext uri="{BB962C8B-B14F-4D97-AF65-F5344CB8AC3E}">
        <p14:creationId xmlns:p14="http://schemas.microsoft.com/office/powerpoint/2010/main" val="1636937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TripleAimInitNEW_Web.jpg"/>
          <p:cNvPicPr>
            <a:picLocks noChangeAspect="1"/>
          </p:cNvPicPr>
          <p:nvPr/>
        </p:nvPicPr>
        <p:blipFill>
          <a:blip r:embed="rId4" cstate="print"/>
          <a:stretch>
            <a:fillRect/>
          </a:stretch>
        </p:blipFill>
        <p:spPr>
          <a:xfrm>
            <a:off x="1292525" y="1219200"/>
            <a:ext cx="6556075" cy="1828800"/>
          </a:xfrm>
          <a:prstGeom prst="rect">
            <a:avLst/>
          </a:prstGeom>
        </p:spPr>
      </p:pic>
      <p:sp>
        <p:nvSpPr>
          <p:cNvPr id="11" name="Title 5"/>
          <p:cNvSpPr txBox="1">
            <a:spLocks/>
          </p:cNvSpPr>
          <p:nvPr/>
        </p:nvSpPr>
        <p:spPr>
          <a:xfrm>
            <a:off x="609600" y="3733800"/>
            <a:ext cx="7851648" cy="1828800"/>
          </a:xfrm>
          <a:prstGeom prst="rect">
            <a:avLst/>
          </a:prstGeom>
        </p:spPr>
        <p:txBody>
          <a:bodyPr vert="horz" lIns="91440" tIns="45720" rIns="91440" bIns="45720" rtlCol="0" anchor="ctr">
            <a:noAutofit/>
          </a:bodyPr>
          <a:lstStyle/>
          <a:p>
            <a:pPr marL="457200" indent="-457200" fontAlgn="auto">
              <a:spcAft>
                <a:spcPts val="0"/>
              </a:spcAft>
              <a:buFont typeface="Arial" panose="020B0604020202020204" pitchFamily="34" charset="0"/>
              <a:buChar char="•"/>
              <a:defRPr/>
            </a:pPr>
            <a:r>
              <a:rPr lang="en-US" sz="3200" b="1" dirty="0" smtClean="0">
                <a:solidFill>
                  <a:prstClr val="black"/>
                </a:solidFill>
                <a:latin typeface="Calibri"/>
                <a:ea typeface="+mn-ea"/>
              </a:rPr>
              <a:t>Improving the patient experience of care     </a:t>
            </a:r>
          </a:p>
          <a:p>
            <a:pPr fontAlgn="auto">
              <a:spcAft>
                <a:spcPts val="0"/>
              </a:spcAft>
              <a:defRPr/>
            </a:pPr>
            <a:r>
              <a:rPr lang="en-US" sz="3200" b="1" dirty="0" smtClean="0">
                <a:solidFill>
                  <a:prstClr val="black"/>
                </a:solidFill>
                <a:latin typeface="Calibri"/>
                <a:ea typeface="+mn-ea"/>
              </a:rPr>
              <a:t>          (including quality and satisfaction)</a:t>
            </a:r>
          </a:p>
          <a:p>
            <a:pPr marL="457200" indent="-457200" fontAlgn="auto">
              <a:spcAft>
                <a:spcPts val="0"/>
              </a:spcAft>
              <a:buFont typeface="Arial" panose="020B0604020202020204" pitchFamily="34" charset="0"/>
              <a:buChar char="•"/>
              <a:defRPr/>
            </a:pPr>
            <a:r>
              <a:rPr lang="en-US" sz="3200" b="1" dirty="0" smtClean="0">
                <a:solidFill>
                  <a:prstClr val="black"/>
                </a:solidFill>
                <a:latin typeface="Calibri"/>
                <a:ea typeface="+mn-ea"/>
              </a:rPr>
              <a:t>Improving the health of populations</a:t>
            </a:r>
          </a:p>
          <a:p>
            <a:pPr marL="457200" indent="-457200" fontAlgn="auto">
              <a:spcAft>
                <a:spcPts val="0"/>
              </a:spcAft>
              <a:buFont typeface="Arial" panose="020B0604020202020204" pitchFamily="34" charset="0"/>
              <a:buChar char="•"/>
              <a:defRPr/>
            </a:pPr>
            <a:r>
              <a:rPr lang="en-US" sz="3200" b="1" dirty="0" smtClean="0">
                <a:solidFill>
                  <a:prstClr val="black"/>
                </a:solidFill>
                <a:latin typeface="Calibri"/>
                <a:ea typeface="+mn-ea"/>
              </a:rPr>
              <a:t>Reducing the per capita cost of health care</a:t>
            </a:r>
            <a:br>
              <a:rPr lang="en-US" sz="3200" b="1" dirty="0" smtClean="0">
                <a:solidFill>
                  <a:prstClr val="black"/>
                </a:solidFill>
                <a:latin typeface="Calibri"/>
                <a:ea typeface="+mn-ea"/>
              </a:rPr>
            </a:br>
            <a:endParaRPr lang="en-US" sz="3200" b="1" dirty="0">
              <a:solidFill>
                <a:prstClr val="black"/>
              </a:solidFill>
              <a:latin typeface="Calibri"/>
              <a:ea typeface="+mn-ea"/>
            </a:endParaRPr>
          </a:p>
        </p:txBody>
      </p:sp>
      <p:sp>
        <p:nvSpPr>
          <p:cNvPr id="2" name="Rectangle 1"/>
          <p:cNvSpPr/>
          <p:nvPr/>
        </p:nvSpPr>
        <p:spPr>
          <a:xfrm>
            <a:off x="2983310" y="275771"/>
            <a:ext cx="3348545" cy="769441"/>
          </a:xfrm>
          <a:prstGeom prst="rect">
            <a:avLst/>
          </a:prstGeom>
        </p:spPr>
        <p:txBody>
          <a:bodyPr wrap="none">
            <a:spAutoFit/>
          </a:bodyPr>
          <a:lstStyle/>
          <a:p>
            <a:pPr fontAlgn="auto">
              <a:spcBef>
                <a:spcPts val="0"/>
              </a:spcBef>
              <a:spcAft>
                <a:spcPts val="0"/>
              </a:spcAft>
            </a:pPr>
            <a:r>
              <a:rPr lang="en-CA" sz="4400" b="1" dirty="0">
                <a:ln>
                  <a:solidFill>
                    <a:prstClr val="black"/>
                  </a:solidFill>
                </a:ln>
                <a:solidFill>
                  <a:srgbClr val="FFFF00"/>
                </a:solidFill>
                <a:effectLst>
                  <a:outerShdw blurRad="38100" dist="38100" dir="2700000" algn="tl">
                    <a:srgbClr val="000000">
                      <a:alpha val="43137"/>
                    </a:srgbClr>
                  </a:outerShdw>
                </a:effectLst>
                <a:latin typeface="Calibri"/>
                <a:ea typeface="+mn-ea"/>
              </a:rPr>
              <a:t>What is MIH?</a:t>
            </a:r>
            <a:endParaRPr lang="en-US" sz="4400" dirty="0">
              <a:solidFill>
                <a:prstClr val="black"/>
              </a:solidFill>
              <a:latin typeface="Calibri"/>
              <a:ea typeface="+mn-ea"/>
            </a:endParaRPr>
          </a:p>
        </p:txBody>
      </p:sp>
    </p:spTree>
    <p:extLst>
      <p:ext uri="{BB962C8B-B14F-4D97-AF65-F5344CB8AC3E}">
        <p14:creationId xmlns:p14="http://schemas.microsoft.com/office/powerpoint/2010/main" val="1272634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838200"/>
            <a:ext cx="8229600" cy="1143000"/>
          </a:xfrm>
        </p:spPr>
        <p:txBody>
          <a:bodyPr/>
          <a:lstStyle/>
          <a:p>
            <a:r>
              <a:rPr lang="en-CA" b="1" dirty="0" smtClean="0">
                <a:ln>
                  <a:solidFill>
                    <a:schemeClr val="tx1"/>
                  </a:solidFill>
                </a:ln>
                <a:effectLst>
                  <a:outerShdw blurRad="38100" dist="38100" dir="2700000" algn="tl">
                    <a:srgbClr val="000000">
                      <a:alpha val="43137"/>
                    </a:srgbClr>
                  </a:outerShdw>
                </a:effectLst>
              </a:rPr>
              <a:t>Filling Gaps in Healthcare System</a:t>
            </a:r>
            <a:endParaRPr lang="en-US" b="1" dirty="0">
              <a:ln>
                <a:solidFill>
                  <a:schemeClr val="tx1"/>
                </a:solidFill>
              </a:ln>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4572000"/>
          </a:xfrm>
        </p:spPr>
        <p:txBody>
          <a:bodyPr>
            <a:normAutofit/>
          </a:bodyPr>
          <a:lstStyle/>
          <a:p>
            <a:r>
              <a:rPr lang="en-US" sz="4800" b="1" dirty="0" smtClean="0">
                <a:ln w="15875">
                  <a:solidFill>
                    <a:schemeClr val="bg1"/>
                  </a:solidFill>
                </a:ln>
              </a:rPr>
              <a:t>Times of Service</a:t>
            </a:r>
          </a:p>
          <a:p>
            <a:r>
              <a:rPr lang="en-US" sz="4800" b="1" dirty="0" smtClean="0">
                <a:ln w="15875">
                  <a:solidFill>
                    <a:schemeClr val="bg1"/>
                  </a:solidFill>
                </a:ln>
              </a:rPr>
              <a:t>Geographical Foot Prints</a:t>
            </a:r>
          </a:p>
          <a:p>
            <a:r>
              <a:rPr lang="en-US" sz="4800" b="1" dirty="0" smtClean="0">
                <a:ln w="15875">
                  <a:solidFill>
                    <a:schemeClr val="bg1"/>
                  </a:solidFill>
                </a:ln>
              </a:rPr>
              <a:t>Weather</a:t>
            </a:r>
          </a:p>
          <a:p>
            <a:r>
              <a:rPr lang="en-US" sz="4800" b="1" dirty="0" smtClean="0">
                <a:ln w="15875">
                  <a:solidFill>
                    <a:schemeClr val="bg1"/>
                  </a:solidFill>
                </a:ln>
              </a:rPr>
              <a:t>Clinical Services</a:t>
            </a:r>
          </a:p>
        </p:txBody>
      </p:sp>
      <p:sp>
        <p:nvSpPr>
          <p:cNvPr id="7" name="Rectangle 6"/>
          <p:cNvSpPr/>
          <p:nvPr/>
        </p:nvSpPr>
        <p:spPr>
          <a:xfrm>
            <a:off x="2983310" y="275771"/>
            <a:ext cx="3348545" cy="769441"/>
          </a:xfrm>
          <a:prstGeom prst="rect">
            <a:avLst/>
          </a:prstGeom>
        </p:spPr>
        <p:txBody>
          <a:bodyPr wrap="none">
            <a:spAutoFit/>
          </a:bodyPr>
          <a:lstStyle/>
          <a:p>
            <a:pPr fontAlgn="auto">
              <a:spcBef>
                <a:spcPts val="0"/>
              </a:spcBef>
              <a:spcAft>
                <a:spcPts val="0"/>
              </a:spcAft>
            </a:pPr>
            <a:r>
              <a:rPr lang="en-CA" sz="4400" b="1" dirty="0">
                <a:ln>
                  <a:solidFill>
                    <a:prstClr val="black"/>
                  </a:solidFill>
                </a:ln>
                <a:solidFill>
                  <a:srgbClr val="FFFF00"/>
                </a:solidFill>
                <a:effectLst>
                  <a:outerShdw blurRad="38100" dist="38100" dir="2700000" algn="tl">
                    <a:srgbClr val="000000">
                      <a:alpha val="43137"/>
                    </a:srgbClr>
                  </a:outerShdw>
                </a:effectLst>
                <a:latin typeface="Calibri"/>
                <a:ea typeface="+mn-ea"/>
              </a:rPr>
              <a:t>What is MIH?</a:t>
            </a:r>
            <a:endParaRPr lang="en-US" sz="4400" dirty="0">
              <a:solidFill>
                <a:prstClr val="black"/>
              </a:solidFill>
              <a:latin typeface="Calibri"/>
              <a:ea typeface="+mn-ea"/>
            </a:endParaRPr>
          </a:p>
        </p:txBody>
      </p:sp>
    </p:spTree>
    <p:extLst>
      <p:ext uri="{BB962C8B-B14F-4D97-AF65-F5344CB8AC3E}">
        <p14:creationId xmlns:p14="http://schemas.microsoft.com/office/powerpoint/2010/main" val="3122242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5072" y="805726"/>
            <a:ext cx="8229600" cy="1143000"/>
          </a:xfrm>
        </p:spPr>
        <p:txBody>
          <a:bodyPr>
            <a:normAutofit/>
          </a:bodyPr>
          <a:lstStyle/>
          <a:p>
            <a:r>
              <a:rPr lang="en-CA" b="1" dirty="0" smtClean="0">
                <a:ln>
                  <a:solidFill>
                    <a:schemeClr val="tx1"/>
                  </a:solidFill>
                </a:ln>
                <a:effectLst>
                  <a:outerShdw blurRad="38100" dist="38100" dir="2700000" algn="tl">
                    <a:srgbClr val="000000">
                      <a:alpha val="43137"/>
                    </a:srgbClr>
                  </a:outerShdw>
                </a:effectLst>
              </a:rPr>
              <a:t>Patient Centric</a:t>
            </a:r>
            <a:endParaRPr lang="en-US" b="1" dirty="0">
              <a:ln>
                <a:solidFill>
                  <a:schemeClr val="tx1"/>
                </a:solidFill>
              </a:ln>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4572000"/>
          </a:xfrm>
        </p:spPr>
        <p:txBody>
          <a:bodyPr>
            <a:normAutofit/>
          </a:bodyPr>
          <a:lstStyle/>
          <a:p>
            <a:r>
              <a:rPr lang="en-US" sz="4800" b="1" dirty="0" smtClean="0">
                <a:ln w="15875">
                  <a:solidFill>
                    <a:schemeClr val="bg1"/>
                  </a:solidFill>
                </a:ln>
              </a:rPr>
              <a:t>Out of Hospital Care </a:t>
            </a:r>
          </a:p>
          <a:p>
            <a:r>
              <a:rPr lang="en-CA" sz="4800" b="1" dirty="0" smtClean="0">
                <a:ln w="15875">
                  <a:solidFill>
                    <a:schemeClr val="bg1"/>
                  </a:solidFill>
                </a:ln>
              </a:rPr>
              <a:t>Interactive Decision Making </a:t>
            </a:r>
            <a:endParaRPr lang="en-US" sz="4800" b="1" dirty="0" smtClean="0">
              <a:ln w="15875">
                <a:solidFill>
                  <a:schemeClr val="bg1"/>
                </a:solidFill>
              </a:ln>
            </a:endParaRPr>
          </a:p>
          <a:p>
            <a:r>
              <a:rPr lang="en-CA" sz="4800" b="1" dirty="0" smtClean="0">
                <a:ln w="15875">
                  <a:solidFill>
                    <a:schemeClr val="bg1"/>
                  </a:solidFill>
                </a:ln>
              </a:rPr>
              <a:t>Immediate Care</a:t>
            </a:r>
            <a:endParaRPr lang="en-US" sz="4800" b="1" dirty="0" smtClean="0">
              <a:ln w="15875">
                <a:solidFill>
                  <a:schemeClr val="bg1"/>
                </a:solidFill>
              </a:ln>
            </a:endParaRPr>
          </a:p>
          <a:p>
            <a:r>
              <a:rPr lang="en-US" sz="4800" b="1" dirty="0" smtClean="0">
                <a:ln w="15875">
                  <a:solidFill>
                    <a:schemeClr val="bg1"/>
                  </a:solidFill>
                </a:ln>
              </a:rPr>
              <a:t>Closed Loop Communication</a:t>
            </a:r>
          </a:p>
        </p:txBody>
      </p:sp>
      <p:sp>
        <p:nvSpPr>
          <p:cNvPr id="6" name="Rectangle 5"/>
          <p:cNvSpPr/>
          <p:nvPr/>
        </p:nvSpPr>
        <p:spPr>
          <a:xfrm>
            <a:off x="2895600" y="144959"/>
            <a:ext cx="3348545" cy="769441"/>
          </a:xfrm>
          <a:prstGeom prst="rect">
            <a:avLst/>
          </a:prstGeom>
        </p:spPr>
        <p:txBody>
          <a:bodyPr wrap="none">
            <a:spAutoFit/>
          </a:bodyPr>
          <a:lstStyle/>
          <a:p>
            <a:pPr fontAlgn="auto">
              <a:spcBef>
                <a:spcPts val="0"/>
              </a:spcBef>
              <a:spcAft>
                <a:spcPts val="0"/>
              </a:spcAft>
            </a:pPr>
            <a:r>
              <a:rPr lang="en-CA" sz="4400" b="1" dirty="0">
                <a:ln>
                  <a:solidFill>
                    <a:prstClr val="black"/>
                  </a:solidFill>
                </a:ln>
                <a:solidFill>
                  <a:srgbClr val="FFFF00"/>
                </a:solidFill>
                <a:effectLst>
                  <a:outerShdw blurRad="38100" dist="38100" dir="2700000" algn="tl">
                    <a:srgbClr val="000000">
                      <a:alpha val="43137"/>
                    </a:srgbClr>
                  </a:outerShdw>
                </a:effectLst>
                <a:latin typeface="Calibri"/>
                <a:ea typeface="+mn-ea"/>
              </a:rPr>
              <a:t>What is MIH?</a:t>
            </a:r>
            <a:endParaRPr lang="en-US" sz="4400" dirty="0">
              <a:solidFill>
                <a:prstClr val="black"/>
              </a:solidFill>
              <a:latin typeface="Calibri"/>
              <a:ea typeface="+mn-ea"/>
            </a:endParaRPr>
          </a:p>
        </p:txBody>
      </p:sp>
    </p:spTree>
    <p:extLst>
      <p:ext uri="{BB962C8B-B14F-4D97-AF65-F5344CB8AC3E}">
        <p14:creationId xmlns:p14="http://schemas.microsoft.com/office/powerpoint/2010/main" val="1741644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50000"/>
              </a:schemeClr>
            </a:gs>
            <a:gs pos="19000">
              <a:schemeClr val="bg1">
                <a:lumMod val="74000"/>
              </a:schemeClr>
            </a:gs>
            <a:gs pos="36000">
              <a:schemeClr val="bg1"/>
            </a:gs>
          </a:gsLst>
          <a:lin ang="5400000" scaled="1"/>
          <a:tileRect/>
        </a:gra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CA" sz="7200" b="1" dirty="0" smtClean="0">
                <a:ln w="12700">
                  <a:solidFill>
                    <a:schemeClr val="tx1"/>
                  </a:solidFill>
                </a:ln>
                <a:solidFill>
                  <a:srgbClr val="FFFF00"/>
                </a:solidFill>
                <a:effectLst>
                  <a:outerShdw blurRad="38100" dist="38100" dir="2700000" algn="tl">
                    <a:srgbClr val="000000">
                      <a:alpha val="43137"/>
                    </a:srgbClr>
                  </a:outerShdw>
                </a:effectLst>
              </a:rPr>
              <a:t>Collaboration</a:t>
            </a:r>
            <a:endParaRPr lang="en-US" sz="7200" b="1" dirty="0">
              <a:ln w="12700">
                <a:solidFill>
                  <a:schemeClr val="tx1"/>
                </a:solidFill>
              </a:ln>
              <a:solidFill>
                <a:srgbClr val="FFFF00"/>
              </a:solidFill>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228600" y="1371600"/>
            <a:ext cx="8229600" cy="923330"/>
          </a:xfrm>
          <a:prstGeom prst="rect">
            <a:avLst/>
          </a:prstGeom>
        </p:spPr>
        <p:txBody>
          <a:bodyPr wrap="square">
            <a:spAutoFit/>
          </a:bodyPr>
          <a:lstStyle/>
          <a:p>
            <a:pPr>
              <a:buNone/>
            </a:pPr>
            <a:r>
              <a:rPr lang="en-US" sz="5400" b="1" dirty="0" smtClean="0">
                <a:ln w="15875">
                  <a:solidFill>
                    <a:schemeClr val="bg1"/>
                  </a:solidFill>
                </a:ln>
              </a:rPr>
              <a:t>            	</a:t>
            </a:r>
            <a:endParaRPr lang="en-US" sz="2400" b="1" dirty="0" smtClean="0">
              <a:ln w="15875">
                <a:solidFill>
                  <a:schemeClr val="bg1"/>
                </a:solidFill>
              </a:ln>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677" y="3810000"/>
            <a:ext cx="593248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843" y="2343150"/>
            <a:ext cx="54864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71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457200" y="1600200"/>
            <a:ext cx="7620000" cy="4800600"/>
          </a:xfrm>
          <a:prstGeom prst="rect">
            <a:avLst/>
          </a:prstGeom>
        </p:spPr>
        <p:txBody>
          <a:bodyPr/>
          <a:lstStyle/>
          <a:p>
            <a:pPr marL="342900" indent="-342900" fontAlgn="auto">
              <a:spcBef>
                <a:spcPct val="20000"/>
              </a:spcBef>
              <a:spcAft>
                <a:spcPts val="0"/>
              </a:spcAft>
              <a:buFont typeface="Arial" panose="020B0604020202020204" pitchFamily="34" charset="0"/>
              <a:buChar char="•"/>
              <a:defRPr/>
            </a:pPr>
            <a:r>
              <a:rPr lang="en-US" sz="3200" b="1" dirty="0" smtClean="0">
                <a:solidFill>
                  <a:prstClr val="black"/>
                </a:solidFill>
                <a:latin typeface="Calibri"/>
                <a:ea typeface="+mn-ea"/>
              </a:rPr>
              <a:t>S</a:t>
            </a:r>
            <a:r>
              <a:rPr lang="en-US" sz="2400" b="1" dirty="0" smtClean="0">
                <a:solidFill>
                  <a:prstClr val="black"/>
                </a:solidFill>
                <a:latin typeface="Calibri"/>
                <a:ea typeface="+mn-ea"/>
              </a:rPr>
              <a:t>upplementing existing CCA care model</a:t>
            </a:r>
          </a:p>
          <a:p>
            <a:pPr marL="742950" lvl="1" indent="-285750" fontAlgn="auto">
              <a:spcBef>
                <a:spcPct val="20000"/>
              </a:spcBef>
              <a:spcAft>
                <a:spcPts val="0"/>
              </a:spcAft>
              <a:buFont typeface="Arial" panose="020B0604020202020204" pitchFamily="34" charset="0"/>
              <a:buChar char="–"/>
              <a:defRPr/>
            </a:pPr>
            <a:r>
              <a:rPr lang="en-US" sz="2200" b="1" dirty="0" smtClean="0">
                <a:solidFill>
                  <a:prstClr val="black"/>
                </a:solidFill>
                <a:latin typeface="Calibri"/>
                <a:ea typeface="+mn-ea"/>
              </a:rPr>
              <a:t>Gap analysis and needs assessment</a:t>
            </a:r>
          </a:p>
          <a:p>
            <a:pPr marL="1143000" lvl="2" indent="-228600" fontAlgn="auto">
              <a:spcBef>
                <a:spcPct val="20000"/>
              </a:spcBef>
              <a:spcAft>
                <a:spcPts val="0"/>
              </a:spcAft>
              <a:buFont typeface="Arial" panose="020B0604020202020204" pitchFamily="34" charset="0"/>
              <a:buChar char="•"/>
              <a:defRPr/>
            </a:pPr>
            <a:r>
              <a:rPr lang="en-US" sz="2000" b="1" dirty="0" smtClean="0">
                <a:solidFill>
                  <a:prstClr val="black"/>
                </a:solidFill>
                <a:latin typeface="Calibri"/>
                <a:ea typeface="+mn-ea"/>
              </a:rPr>
              <a:t>Many patients do NOT want to visit ED</a:t>
            </a:r>
          </a:p>
          <a:p>
            <a:pPr marL="1143000" lvl="2" indent="-228600" fontAlgn="auto">
              <a:spcBef>
                <a:spcPct val="20000"/>
              </a:spcBef>
              <a:spcAft>
                <a:spcPts val="0"/>
              </a:spcAft>
              <a:buFont typeface="Arial" panose="020B0604020202020204" pitchFamily="34" charset="0"/>
              <a:buChar char="•"/>
              <a:defRPr/>
            </a:pPr>
            <a:r>
              <a:rPr lang="en-US" sz="2000" b="1" dirty="0" smtClean="0">
                <a:solidFill>
                  <a:prstClr val="black"/>
                </a:solidFill>
                <a:latin typeface="Calibri"/>
                <a:ea typeface="+mn-ea"/>
              </a:rPr>
              <a:t>They wait too long to call for help</a:t>
            </a:r>
          </a:p>
          <a:p>
            <a:pPr marL="1600200" lvl="3" indent="-228600" fontAlgn="auto">
              <a:spcBef>
                <a:spcPct val="20000"/>
              </a:spcBef>
              <a:spcAft>
                <a:spcPts val="0"/>
              </a:spcAft>
              <a:buFont typeface="Arial" panose="020B0604020202020204" pitchFamily="34" charset="0"/>
              <a:buChar char="–"/>
              <a:defRPr/>
            </a:pPr>
            <a:r>
              <a:rPr lang="en-US" b="1" dirty="0" smtClean="0">
                <a:solidFill>
                  <a:prstClr val="black"/>
                </a:solidFill>
                <a:latin typeface="Calibri"/>
                <a:ea typeface="+mn-ea"/>
              </a:rPr>
              <a:t>Fear of admission to hospital</a:t>
            </a:r>
          </a:p>
          <a:p>
            <a:pPr marL="1600200" lvl="3" indent="-228600" fontAlgn="auto">
              <a:spcBef>
                <a:spcPct val="20000"/>
              </a:spcBef>
              <a:spcAft>
                <a:spcPts val="0"/>
              </a:spcAft>
              <a:buFont typeface="Arial" panose="020B0604020202020204" pitchFamily="34" charset="0"/>
              <a:buChar char="–"/>
              <a:defRPr/>
            </a:pPr>
            <a:r>
              <a:rPr lang="en-US" b="1" dirty="0" smtClean="0">
                <a:solidFill>
                  <a:prstClr val="black"/>
                </a:solidFill>
                <a:latin typeface="Calibri"/>
                <a:ea typeface="+mn-ea"/>
              </a:rPr>
              <a:t>Long wait time in ED</a:t>
            </a:r>
          </a:p>
          <a:p>
            <a:pPr marL="1600200" lvl="3" indent="-228600" fontAlgn="auto">
              <a:spcBef>
                <a:spcPct val="20000"/>
              </a:spcBef>
              <a:spcAft>
                <a:spcPts val="0"/>
              </a:spcAft>
              <a:buFont typeface="Arial" panose="020B0604020202020204" pitchFamily="34" charset="0"/>
              <a:buChar char="–"/>
              <a:defRPr/>
            </a:pPr>
            <a:r>
              <a:rPr lang="en-US" b="1" dirty="0" smtClean="0">
                <a:solidFill>
                  <a:prstClr val="black"/>
                </a:solidFill>
                <a:latin typeface="Calibri"/>
                <a:ea typeface="+mn-ea"/>
              </a:rPr>
              <a:t>Unnecessary care delivery </a:t>
            </a:r>
          </a:p>
          <a:p>
            <a:pPr marL="742950" lvl="1" indent="-285750" fontAlgn="auto">
              <a:spcBef>
                <a:spcPct val="20000"/>
              </a:spcBef>
              <a:spcAft>
                <a:spcPts val="0"/>
              </a:spcAft>
              <a:buFont typeface="Arial" panose="020B0604020202020204" pitchFamily="34" charset="0"/>
              <a:buChar char="–"/>
              <a:defRPr/>
            </a:pPr>
            <a:r>
              <a:rPr lang="en-US" sz="2200" b="1" dirty="0" smtClean="0">
                <a:solidFill>
                  <a:prstClr val="black"/>
                </a:solidFill>
                <a:latin typeface="Calibri"/>
                <a:ea typeface="+mn-ea"/>
              </a:rPr>
              <a:t>Eliminating potential for redundant resources</a:t>
            </a:r>
            <a:endParaRPr lang="en-US" sz="2200" dirty="0" smtClean="0">
              <a:solidFill>
                <a:prstClr val="black"/>
              </a:solidFill>
              <a:latin typeface="Calibri"/>
              <a:ea typeface="+mn-ea"/>
            </a:endParaRPr>
          </a:p>
          <a:p>
            <a:pPr marL="742950" lvl="1" indent="-285750" fontAlgn="auto">
              <a:spcBef>
                <a:spcPct val="20000"/>
              </a:spcBef>
              <a:spcAft>
                <a:spcPts val="0"/>
              </a:spcAft>
              <a:buFont typeface="Arial" panose="020B0604020202020204" pitchFamily="34" charset="0"/>
              <a:buChar char="–"/>
              <a:defRPr/>
            </a:pPr>
            <a:r>
              <a:rPr lang="en-US" sz="2200" b="1" dirty="0" smtClean="0">
                <a:solidFill>
                  <a:prstClr val="black"/>
                </a:solidFill>
                <a:latin typeface="Calibri"/>
                <a:ea typeface="+mn-ea"/>
              </a:rPr>
              <a:t>Additional resources for delivery of out of hospital care</a:t>
            </a:r>
          </a:p>
          <a:p>
            <a:pPr marL="1143000" lvl="2" indent="-228600" fontAlgn="auto">
              <a:spcBef>
                <a:spcPct val="20000"/>
              </a:spcBef>
              <a:spcAft>
                <a:spcPts val="0"/>
              </a:spcAft>
              <a:buFont typeface="Arial" panose="020B0604020202020204" pitchFamily="34" charset="0"/>
              <a:buChar char="•"/>
              <a:defRPr/>
            </a:pPr>
            <a:r>
              <a:rPr lang="en-US" sz="2400" b="1" dirty="0" smtClean="0">
                <a:solidFill>
                  <a:prstClr val="black"/>
                </a:solidFill>
                <a:latin typeface="Calibri"/>
                <a:ea typeface="+mn-ea"/>
              </a:rPr>
              <a:t>18:00 to 06:00 daily</a:t>
            </a:r>
          </a:p>
          <a:p>
            <a:pPr marL="1143000" lvl="2" indent="-228600" fontAlgn="auto">
              <a:spcBef>
                <a:spcPct val="20000"/>
              </a:spcBef>
              <a:spcAft>
                <a:spcPts val="0"/>
              </a:spcAft>
              <a:buFont typeface="Arial" panose="020B0604020202020204" pitchFamily="34" charset="0"/>
              <a:buChar char="•"/>
              <a:defRPr/>
            </a:pPr>
            <a:endParaRPr lang="en-US" sz="2400" b="1" dirty="0">
              <a:solidFill>
                <a:prstClr val="black"/>
              </a:solidFill>
              <a:latin typeface="Calibri"/>
              <a:ea typeface="+mn-ea"/>
            </a:endParaRPr>
          </a:p>
        </p:txBody>
      </p:sp>
      <p:sp>
        <p:nvSpPr>
          <p:cNvPr id="5" name="Title 1"/>
          <p:cNvSpPr txBox="1">
            <a:spLocks/>
          </p:cNvSpPr>
          <p:nvPr/>
        </p:nvSpPr>
        <p:spPr>
          <a:xfrm>
            <a:off x="457200" y="274638"/>
            <a:ext cx="8229600" cy="1143000"/>
          </a:xfrm>
          <a:prstGeom prst="rect">
            <a:avLst/>
          </a:prstGeom>
        </p:spPr>
        <p:txBody>
          <a:bodyPr>
            <a:normAutofit/>
          </a:bodyPr>
          <a:lstStyle/>
          <a:p>
            <a:pPr algn="ctr" fontAlgn="auto">
              <a:spcAft>
                <a:spcPts val="0"/>
              </a:spcAft>
              <a:defRPr/>
            </a:pPr>
            <a:r>
              <a:rPr lang="en-CA" sz="6600" b="1" dirty="0" smtClean="0">
                <a:ln w="12700">
                  <a:solidFill>
                    <a:prstClr val="black"/>
                  </a:solidFill>
                </a:ln>
                <a:solidFill>
                  <a:srgbClr val="FFFF00"/>
                </a:solidFill>
                <a:effectLst>
                  <a:outerShdw blurRad="38100" dist="38100" dir="2700000" algn="tl">
                    <a:srgbClr val="000000">
                      <a:alpha val="43137"/>
                    </a:srgbClr>
                  </a:outerShdw>
                </a:effectLst>
                <a:latin typeface="Calibri"/>
                <a:ea typeface="+mn-ea"/>
              </a:rPr>
              <a:t>Gap Analysis</a:t>
            </a:r>
            <a:endParaRPr lang="en-US" sz="6600" b="1" dirty="0">
              <a:ln w="12700">
                <a:solidFill>
                  <a:prstClr val="black"/>
                </a:solidFill>
              </a:ln>
              <a:solidFill>
                <a:srgbClr val="FFFF00"/>
              </a:solidFill>
              <a:effectLst>
                <a:outerShdw blurRad="38100" dist="38100" dir="2700000" algn="tl">
                  <a:srgbClr val="000000">
                    <a:alpha val="43137"/>
                  </a:srgbClr>
                </a:outerShdw>
              </a:effectLst>
              <a:latin typeface="Calibri"/>
              <a:ea typeface="+mn-ea"/>
            </a:endParaRPr>
          </a:p>
        </p:txBody>
      </p:sp>
    </p:spTree>
    <p:extLst>
      <p:ext uri="{BB962C8B-B14F-4D97-AF65-F5344CB8AC3E}">
        <p14:creationId xmlns:p14="http://schemas.microsoft.com/office/powerpoint/2010/main" val="2159610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267200" y="0"/>
            <a:ext cx="4891088" cy="784225"/>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itchFamily="34" charset="0"/>
                <a:ea typeface="ＭＳ Ｐゴシック" pitchFamily="34" charset="-128"/>
              </a:defRPr>
            </a:lvl1pPr>
            <a:lvl2pPr marL="742950" indent="-285750">
              <a:spcBef>
                <a:spcPct val="20000"/>
              </a:spcBef>
              <a:buChar char="–"/>
              <a:defRPr sz="2800">
                <a:solidFill>
                  <a:schemeClr val="tx1"/>
                </a:solidFill>
                <a:latin typeface="Calibri" pitchFamily="34" charset="0"/>
                <a:ea typeface="ＭＳ Ｐゴシック" pitchFamily="34" charset="-128"/>
              </a:defRPr>
            </a:lvl2pPr>
            <a:lvl3pPr marL="1143000" indent="-228600">
              <a:spcBef>
                <a:spcPct val="20000"/>
              </a:spcBef>
              <a:buChar char="•"/>
              <a:defRPr sz="2400">
                <a:solidFill>
                  <a:schemeClr val="tx1"/>
                </a:solidFill>
                <a:latin typeface="Calibri" pitchFamily="34" charset="0"/>
                <a:ea typeface="ＭＳ Ｐゴシック" pitchFamily="34" charset="-128"/>
              </a:defRPr>
            </a:lvl3pPr>
            <a:lvl4pPr marL="1600200" indent="-228600">
              <a:spcBef>
                <a:spcPct val="20000"/>
              </a:spcBef>
              <a:buChar char="–"/>
              <a:defRPr sz="2000">
                <a:solidFill>
                  <a:schemeClr val="tx1"/>
                </a:solidFill>
                <a:latin typeface="Calibri" pitchFamily="34" charset="0"/>
                <a:ea typeface="ＭＳ Ｐゴシック" pitchFamily="34" charset="-128"/>
              </a:defRPr>
            </a:lvl4pPr>
            <a:lvl5pPr marL="2057400" indent="-22860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nSpc>
                <a:spcPct val="90000"/>
              </a:lnSpc>
              <a:spcBef>
                <a:spcPct val="0"/>
              </a:spcBef>
              <a:buFontTx/>
              <a:buNone/>
            </a:pPr>
            <a:endParaRPr lang="en-US" altLang="en-US" sz="1800" dirty="0">
              <a:solidFill>
                <a:srgbClr val="FFFFFF"/>
              </a:solidFill>
              <a:latin typeface="Arial" charset="0"/>
            </a:endParaRPr>
          </a:p>
        </p:txBody>
      </p:sp>
      <p:sp>
        <p:nvSpPr>
          <p:cNvPr id="4" name="Rectangle 2"/>
          <p:cNvSpPr txBox="1">
            <a:spLocks noChangeArrowheads="1"/>
          </p:cNvSpPr>
          <p:nvPr/>
        </p:nvSpPr>
        <p:spPr>
          <a:xfrm>
            <a:off x="4096770" y="60776"/>
            <a:ext cx="5047230" cy="100602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endParaRPr lang="en-US" altLang="en-US" sz="2400" b="1" dirty="0">
              <a:solidFill>
                <a:srgbClr val="FFFFFF"/>
              </a:solidFill>
            </a:endParaRPr>
          </a:p>
        </p:txBody>
      </p:sp>
      <p:sp>
        <p:nvSpPr>
          <p:cNvPr id="7" name="Rectangle 8"/>
          <p:cNvSpPr txBox="1">
            <a:spLocks noChangeArrowheads="1"/>
          </p:cNvSpPr>
          <p:nvPr/>
        </p:nvSpPr>
        <p:spPr>
          <a:xfrm>
            <a:off x="152400" y="1066799"/>
            <a:ext cx="8839200" cy="57003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spcAft>
                <a:spcPts val="1200"/>
              </a:spcAft>
              <a:buSzPct val="80000"/>
              <a:buFont typeface="Wingdings" panose="05000000000000000000" pitchFamily="2" charset="2"/>
              <a:buChar char="q"/>
            </a:pPr>
            <a:endParaRPr lang="en-US" sz="2000" dirty="0" smtClean="0">
              <a:solidFill>
                <a:srgbClr val="000000"/>
              </a:solidFill>
            </a:endParaRPr>
          </a:p>
        </p:txBody>
      </p:sp>
      <p:sp>
        <p:nvSpPr>
          <p:cNvPr id="10" name="Oval 9"/>
          <p:cNvSpPr/>
          <p:nvPr/>
        </p:nvSpPr>
        <p:spPr>
          <a:xfrm>
            <a:off x="258956" y="1143000"/>
            <a:ext cx="850558" cy="83820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7" name="TextBox 16"/>
          <p:cNvSpPr txBox="1"/>
          <p:nvPr/>
        </p:nvSpPr>
        <p:spPr>
          <a:xfrm>
            <a:off x="1209140" y="1408648"/>
            <a:ext cx="7847177" cy="369332"/>
          </a:xfrm>
          <a:prstGeom prst="rect">
            <a:avLst/>
          </a:prstGeom>
          <a:noFill/>
        </p:spPr>
        <p:txBody>
          <a:bodyPr wrap="square" rtlCol="0">
            <a:spAutoFit/>
          </a:bodyPr>
          <a:lstStyle/>
          <a:p>
            <a:r>
              <a:rPr lang="en-US" b="1" dirty="0" smtClean="0">
                <a:solidFill>
                  <a:srgbClr val="000000"/>
                </a:solidFill>
                <a:latin typeface="+mn-lt"/>
              </a:rPr>
              <a:t>Pre-MIH statute: </a:t>
            </a:r>
            <a:r>
              <a:rPr lang="en-US" dirty="0" smtClean="0">
                <a:solidFill>
                  <a:srgbClr val="000000"/>
                </a:solidFill>
                <a:latin typeface="+mn-lt"/>
              </a:rPr>
              <a:t>Limited MIH Special Projects Approved Under MGL 111C</a:t>
            </a:r>
            <a:endParaRPr lang="en-US" dirty="0">
              <a:solidFill>
                <a:srgbClr val="000000"/>
              </a:solidFill>
              <a:latin typeface="+mn-lt"/>
            </a:endParaRPr>
          </a:p>
        </p:txBody>
      </p:sp>
      <p:sp>
        <p:nvSpPr>
          <p:cNvPr id="19" name="TextBox 18"/>
          <p:cNvSpPr txBox="1"/>
          <p:nvPr/>
        </p:nvSpPr>
        <p:spPr>
          <a:xfrm>
            <a:off x="1661786" y="2540696"/>
            <a:ext cx="6705600" cy="646331"/>
          </a:xfrm>
          <a:prstGeom prst="rect">
            <a:avLst/>
          </a:prstGeom>
          <a:noFill/>
        </p:spPr>
        <p:txBody>
          <a:bodyPr wrap="square" rtlCol="0">
            <a:spAutoFit/>
          </a:bodyPr>
          <a:lstStyle/>
          <a:p>
            <a:r>
              <a:rPr lang="en-US" b="1" dirty="0" smtClean="0">
                <a:solidFill>
                  <a:srgbClr val="000000"/>
                </a:solidFill>
                <a:latin typeface="+mn-lt"/>
              </a:rPr>
              <a:t>Solution to MGL 111C Limitations:  </a:t>
            </a:r>
            <a:r>
              <a:rPr lang="en-US" dirty="0" smtClean="0">
                <a:solidFill>
                  <a:srgbClr val="000000"/>
                </a:solidFill>
                <a:latin typeface="+mn-lt"/>
              </a:rPr>
              <a:t>Creation of MGL Chapter 111O / Mobile Integrated Health and Community EMS</a:t>
            </a:r>
            <a:endParaRPr lang="en-US" dirty="0">
              <a:solidFill>
                <a:srgbClr val="000000"/>
              </a:solidFill>
              <a:latin typeface="+mn-lt"/>
            </a:endParaRPr>
          </a:p>
        </p:txBody>
      </p:sp>
      <p:sp>
        <p:nvSpPr>
          <p:cNvPr id="20" name="TextBox 19"/>
          <p:cNvSpPr txBox="1"/>
          <p:nvPr/>
        </p:nvSpPr>
        <p:spPr>
          <a:xfrm>
            <a:off x="2314621" y="3342165"/>
            <a:ext cx="5923025" cy="923330"/>
          </a:xfrm>
          <a:prstGeom prst="rect">
            <a:avLst/>
          </a:prstGeom>
          <a:noFill/>
        </p:spPr>
        <p:txBody>
          <a:bodyPr wrap="square" rtlCol="0">
            <a:spAutoFit/>
          </a:bodyPr>
          <a:lstStyle/>
          <a:p>
            <a:r>
              <a:rPr lang="en-US" b="1" dirty="0" smtClean="0">
                <a:solidFill>
                  <a:srgbClr val="000000"/>
                </a:solidFill>
                <a:latin typeface="+mn-lt"/>
              </a:rPr>
              <a:t>Regulatory Need:  </a:t>
            </a:r>
            <a:r>
              <a:rPr lang="en-US" dirty="0" smtClean="0">
                <a:solidFill>
                  <a:srgbClr val="000000"/>
                </a:solidFill>
                <a:latin typeface="+mn-lt"/>
              </a:rPr>
              <a:t>If 111O resolved the limitations driven by 111C, what is the purpose of the MIHAC meetings and DPH regulations?</a:t>
            </a:r>
            <a:endParaRPr lang="en-US" dirty="0">
              <a:solidFill>
                <a:srgbClr val="000000"/>
              </a:solidFill>
              <a:latin typeface="+mn-lt"/>
            </a:endParaRPr>
          </a:p>
        </p:txBody>
      </p:sp>
      <p:sp>
        <p:nvSpPr>
          <p:cNvPr id="21" name="Oval 20"/>
          <p:cNvSpPr/>
          <p:nvPr/>
        </p:nvSpPr>
        <p:spPr>
          <a:xfrm>
            <a:off x="533923" y="2438400"/>
            <a:ext cx="850558" cy="83820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2" name="Oval 21"/>
          <p:cNvSpPr/>
          <p:nvPr/>
        </p:nvSpPr>
        <p:spPr>
          <a:xfrm>
            <a:off x="1189507" y="3420573"/>
            <a:ext cx="850558" cy="83820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3" name="Oval 22"/>
          <p:cNvSpPr/>
          <p:nvPr/>
        </p:nvSpPr>
        <p:spPr>
          <a:xfrm>
            <a:off x="1905000" y="4418556"/>
            <a:ext cx="850558" cy="83820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4" name="Oval 23"/>
          <p:cNvSpPr/>
          <p:nvPr/>
        </p:nvSpPr>
        <p:spPr>
          <a:xfrm>
            <a:off x="2630634" y="5411244"/>
            <a:ext cx="850558" cy="83820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5" name="TextBox 24"/>
          <p:cNvSpPr txBox="1"/>
          <p:nvPr/>
        </p:nvSpPr>
        <p:spPr>
          <a:xfrm>
            <a:off x="3122112" y="4359522"/>
            <a:ext cx="5923025" cy="923330"/>
          </a:xfrm>
          <a:prstGeom prst="rect">
            <a:avLst/>
          </a:prstGeom>
          <a:noFill/>
        </p:spPr>
        <p:txBody>
          <a:bodyPr wrap="square" rtlCol="0">
            <a:spAutoFit/>
          </a:bodyPr>
          <a:lstStyle/>
          <a:p>
            <a:r>
              <a:rPr lang="en-US" b="1" dirty="0" smtClean="0">
                <a:solidFill>
                  <a:srgbClr val="000000"/>
                </a:solidFill>
                <a:latin typeface="+mn-lt"/>
              </a:rPr>
              <a:t>Market Opportunity: </a:t>
            </a:r>
            <a:r>
              <a:rPr lang="en-US" dirty="0" smtClean="0">
                <a:solidFill>
                  <a:srgbClr val="000000"/>
                </a:solidFill>
                <a:latin typeface="+mn-lt"/>
              </a:rPr>
              <a:t>The market is able to build a new industry by creating new partnerships and program designs within the constructs of MGL 111O</a:t>
            </a:r>
            <a:endParaRPr lang="en-US" dirty="0">
              <a:solidFill>
                <a:srgbClr val="000000"/>
              </a:solidFill>
              <a:latin typeface="+mn-lt"/>
            </a:endParaRPr>
          </a:p>
        </p:txBody>
      </p:sp>
      <p:sp>
        <p:nvSpPr>
          <p:cNvPr id="26" name="TextBox 25"/>
          <p:cNvSpPr txBox="1"/>
          <p:nvPr/>
        </p:nvSpPr>
        <p:spPr>
          <a:xfrm>
            <a:off x="3688601" y="5427366"/>
            <a:ext cx="5316569" cy="646331"/>
          </a:xfrm>
          <a:prstGeom prst="rect">
            <a:avLst/>
          </a:prstGeom>
          <a:noFill/>
        </p:spPr>
        <p:txBody>
          <a:bodyPr wrap="square" rtlCol="0">
            <a:spAutoFit/>
          </a:bodyPr>
          <a:lstStyle/>
          <a:p>
            <a:r>
              <a:rPr lang="en-US" b="1" dirty="0" smtClean="0">
                <a:solidFill>
                  <a:srgbClr val="000000"/>
                </a:solidFill>
                <a:latin typeface="+mn-lt"/>
              </a:rPr>
              <a:t>Conclusion:</a:t>
            </a:r>
            <a:r>
              <a:rPr lang="en-US" b="1" i="1" dirty="0" smtClean="0">
                <a:solidFill>
                  <a:srgbClr val="000000"/>
                </a:solidFill>
                <a:latin typeface="+mn-lt"/>
              </a:rPr>
              <a:t> </a:t>
            </a:r>
            <a:r>
              <a:rPr lang="en-US" dirty="0" smtClean="0">
                <a:solidFill>
                  <a:srgbClr val="000000"/>
                </a:solidFill>
                <a:latin typeface="+mn-lt"/>
              </a:rPr>
              <a:t>DPH and MIHAC’s role is limited to determining the minimum “guardrails”</a:t>
            </a:r>
            <a:endParaRPr lang="en-US" dirty="0">
              <a:solidFill>
                <a:srgbClr val="000000"/>
              </a:solidFill>
              <a:latin typeface="+mn-lt"/>
            </a:endParaRPr>
          </a:p>
        </p:txBody>
      </p:sp>
      <p:cxnSp>
        <p:nvCxnSpPr>
          <p:cNvPr id="29" name="Straight Connector 28"/>
          <p:cNvCxnSpPr/>
          <p:nvPr/>
        </p:nvCxnSpPr>
        <p:spPr bwMode="auto">
          <a:xfrm>
            <a:off x="685802" y="2209800"/>
            <a:ext cx="8182439" cy="0"/>
          </a:xfrm>
          <a:prstGeom prst="line">
            <a:avLst/>
          </a:prstGeom>
          <a:ln w="342900">
            <a:solidFill>
              <a:schemeClr val="accent6"/>
            </a:solidFill>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2199638" y="1976735"/>
            <a:ext cx="5049972" cy="461665"/>
          </a:xfrm>
          <a:prstGeom prst="rect">
            <a:avLst/>
          </a:prstGeom>
        </p:spPr>
        <p:txBody>
          <a:bodyPr wrap="none">
            <a:spAutoFit/>
          </a:bodyPr>
          <a:lstStyle/>
          <a:p>
            <a:r>
              <a:rPr lang="en-US" sz="2400" b="1" dirty="0" smtClean="0">
                <a:solidFill>
                  <a:srgbClr val="FFFFFF"/>
                </a:solidFill>
                <a:latin typeface="+mj-lt"/>
              </a:rPr>
              <a:t>LIMITATIONS: </a:t>
            </a:r>
            <a:r>
              <a:rPr lang="en-US" sz="2400" dirty="0" smtClean="0">
                <a:solidFill>
                  <a:srgbClr val="FFFFFF"/>
                </a:solidFill>
                <a:latin typeface="+mj-lt"/>
              </a:rPr>
              <a:t>MGL 111C / EMS Statute</a:t>
            </a:r>
            <a:endParaRPr lang="en-US" sz="2400" dirty="0">
              <a:solidFill>
                <a:srgbClr val="FFFFFF"/>
              </a:solidFill>
              <a:latin typeface="+mj-lt"/>
            </a:endParaRPr>
          </a:p>
        </p:txBody>
      </p:sp>
      <p:sp>
        <p:nvSpPr>
          <p:cNvPr id="18" name="Rectangle 17"/>
          <p:cNvSpPr/>
          <p:nvPr/>
        </p:nvSpPr>
        <p:spPr>
          <a:xfrm>
            <a:off x="3886200" y="250376"/>
            <a:ext cx="5257800" cy="584775"/>
          </a:xfrm>
          <a:prstGeom prst="rect">
            <a:avLst/>
          </a:prstGeom>
        </p:spPr>
        <p:txBody>
          <a:bodyPr wrap="square">
            <a:spAutoFit/>
          </a:bodyPr>
          <a:lstStyle/>
          <a:p>
            <a:pPr algn="ctr"/>
            <a:r>
              <a:rPr lang="en-US" sz="3200" dirty="0" smtClean="0">
                <a:solidFill>
                  <a:srgbClr val="FFFFFF"/>
                </a:solidFill>
                <a:latin typeface="Calibri"/>
              </a:rPr>
              <a:t>Framing for Discussion</a:t>
            </a:r>
            <a:endParaRPr lang="en-US" sz="3200" dirty="0">
              <a:solidFill>
                <a:srgbClr val="FFFFFF"/>
              </a:solidFill>
              <a:latin typeface="Calibri"/>
            </a:endParaRPr>
          </a:p>
        </p:txBody>
      </p:sp>
      <p:sp>
        <p:nvSpPr>
          <p:cNvPr id="27" name="Slide Number Placeholder 5"/>
          <p:cNvSpPr>
            <a:spLocks noGrp="1"/>
          </p:cNvSpPr>
          <p:nvPr>
            <p:ph type="sldNum" sz="quarter" idx="4294967295"/>
          </p:nvPr>
        </p:nvSpPr>
        <p:spPr>
          <a:xfrm>
            <a:off x="8768218" y="6416675"/>
            <a:ext cx="299581" cy="365125"/>
          </a:xfrm>
          <a:prstGeom prst="rect">
            <a:avLst/>
          </a:prstGeom>
        </p:spPr>
        <p:txBody>
          <a:bodyPr/>
          <a:lstStyle/>
          <a:p>
            <a:pPr>
              <a:defRPr/>
            </a:pPr>
            <a:fld id="{07D56CB9-EABB-4C18-962C-FF17652EADB5}" type="slidenum">
              <a:rPr lang="en-US" altLang="en-US" smtClean="0"/>
              <a:pPr>
                <a:defRPr/>
              </a:pPr>
              <a:t>4</a:t>
            </a:fld>
            <a:endParaRPr lang="en-US" altLang="en-US" dirty="0"/>
          </a:p>
        </p:txBody>
      </p:sp>
    </p:spTree>
    <p:extLst>
      <p:ext uri="{BB962C8B-B14F-4D97-AF65-F5344CB8AC3E}">
        <p14:creationId xmlns:p14="http://schemas.microsoft.com/office/powerpoint/2010/main" val="280064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powerpictures.crystalgraphics.com/photo/person_work_laptop_plan_check_act_metaphor_cg4p2989359c_th.jpg"/>
          <p:cNvPicPr>
            <a:picLocks noChangeAspect="1" noChangeArrowheads="1"/>
          </p:cNvPicPr>
          <p:nvPr/>
        </p:nvPicPr>
        <p:blipFill>
          <a:blip r:embed="rId2" cstate="print"/>
          <a:srcRect/>
          <a:stretch>
            <a:fillRect/>
          </a:stretch>
        </p:blipFill>
        <p:spPr bwMode="auto">
          <a:xfrm>
            <a:off x="5562600" y="1066800"/>
            <a:ext cx="3388099" cy="3351137"/>
          </a:xfrm>
          <a:prstGeom prst="rect">
            <a:avLst/>
          </a:prstGeom>
          <a:noFill/>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304800" y="1905000"/>
            <a:ext cx="7620000" cy="4800600"/>
          </a:xfrm>
          <a:prstGeom prst="rect">
            <a:avLst/>
          </a:prstGeom>
        </p:spPr>
        <p:txBody>
          <a:bodyPr>
            <a:normAutofit/>
          </a:bodyPr>
          <a:lstStyle/>
          <a:p>
            <a:pPr marL="342900" indent="-342900" fontAlgn="auto">
              <a:spcBef>
                <a:spcPct val="20000"/>
              </a:spcBef>
              <a:spcAft>
                <a:spcPts val="0"/>
              </a:spcAft>
              <a:buFont typeface="Arial" panose="020B0604020202020204" pitchFamily="34" charset="0"/>
              <a:buChar char="•"/>
              <a:defRPr/>
            </a:pPr>
            <a:r>
              <a:rPr lang="en-US" sz="2800" b="1" dirty="0" smtClean="0">
                <a:solidFill>
                  <a:prstClr val="black"/>
                </a:solidFill>
                <a:latin typeface="Calibri"/>
                <a:ea typeface="+mn-ea"/>
              </a:rPr>
              <a:t>Project Manager</a:t>
            </a:r>
          </a:p>
          <a:p>
            <a:pPr marL="342900" indent="-342900" fontAlgn="auto">
              <a:spcBef>
                <a:spcPct val="20000"/>
              </a:spcBef>
              <a:spcAft>
                <a:spcPts val="0"/>
              </a:spcAft>
              <a:buFont typeface="Arial" panose="020B0604020202020204" pitchFamily="34" charset="0"/>
              <a:buChar char="•"/>
              <a:defRPr/>
            </a:pPr>
            <a:r>
              <a:rPr lang="en-US" sz="2800" b="1" dirty="0" smtClean="0">
                <a:solidFill>
                  <a:prstClr val="black"/>
                </a:solidFill>
                <a:latin typeface="Calibri"/>
                <a:ea typeface="+mn-ea"/>
              </a:rPr>
              <a:t>EMS Operations Director</a:t>
            </a:r>
          </a:p>
          <a:p>
            <a:pPr marL="342900" indent="-342900" fontAlgn="auto">
              <a:spcBef>
                <a:spcPct val="20000"/>
              </a:spcBef>
              <a:spcAft>
                <a:spcPts val="0"/>
              </a:spcAft>
              <a:buFont typeface="Arial" panose="020B0604020202020204" pitchFamily="34" charset="0"/>
              <a:buChar char="•"/>
              <a:defRPr/>
            </a:pPr>
            <a:r>
              <a:rPr lang="en-US" sz="2800" b="1" dirty="0" smtClean="0">
                <a:solidFill>
                  <a:prstClr val="black"/>
                </a:solidFill>
                <a:latin typeface="Calibri"/>
                <a:ea typeface="+mn-ea"/>
              </a:rPr>
              <a:t>EMS Logistics Director</a:t>
            </a:r>
          </a:p>
          <a:p>
            <a:pPr marL="342900" indent="-342900" fontAlgn="auto">
              <a:spcBef>
                <a:spcPct val="20000"/>
              </a:spcBef>
              <a:spcAft>
                <a:spcPts val="0"/>
              </a:spcAft>
              <a:buFont typeface="Arial" panose="020B0604020202020204" pitchFamily="34" charset="0"/>
              <a:buChar char="•"/>
              <a:defRPr/>
            </a:pPr>
            <a:r>
              <a:rPr lang="en-US" sz="2800" b="1" dirty="0" smtClean="0">
                <a:solidFill>
                  <a:prstClr val="black"/>
                </a:solidFill>
                <a:latin typeface="Calibri"/>
                <a:ea typeface="+mn-ea"/>
              </a:rPr>
              <a:t>EMS Clinical Director-Primary Investigator</a:t>
            </a:r>
          </a:p>
          <a:p>
            <a:pPr marL="342900" indent="-342900" fontAlgn="auto">
              <a:spcBef>
                <a:spcPct val="20000"/>
              </a:spcBef>
              <a:spcAft>
                <a:spcPts val="0"/>
              </a:spcAft>
              <a:buFont typeface="Arial" panose="020B0604020202020204" pitchFamily="34" charset="0"/>
              <a:buChar char="•"/>
              <a:defRPr/>
            </a:pPr>
            <a:r>
              <a:rPr lang="en-US" sz="2800" b="1" dirty="0" smtClean="0">
                <a:solidFill>
                  <a:prstClr val="black"/>
                </a:solidFill>
                <a:latin typeface="Calibri"/>
                <a:ea typeface="+mn-ea"/>
              </a:rPr>
              <a:t>EMS Medical Director</a:t>
            </a:r>
          </a:p>
          <a:p>
            <a:pPr marL="342900" indent="-342900" fontAlgn="auto">
              <a:spcBef>
                <a:spcPct val="20000"/>
              </a:spcBef>
              <a:spcAft>
                <a:spcPts val="0"/>
              </a:spcAft>
              <a:buFont typeface="Arial" panose="020B0604020202020204" pitchFamily="34" charset="0"/>
              <a:buChar char="•"/>
              <a:defRPr/>
            </a:pPr>
            <a:r>
              <a:rPr lang="en-US" sz="2800" b="1" dirty="0" smtClean="0">
                <a:solidFill>
                  <a:prstClr val="black"/>
                </a:solidFill>
                <a:latin typeface="Calibri"/>
                <a:ea typeface="+mn-ea"/>
              </a:rPr>
              <a:t>CCA Medical Director</a:t>
            </a:r>
          </a:p>
          <a:p>
            <a:pPr fontAlgn="auto">
              <a:spcBef>
                <a:spcPct val="20000"/>
              </a:spcBef>
              <a:spcAft>
                <a:spcPts val="0"/>
              </a:spcAft>
              <a:defRPr/>
            </a:pPr>
            <a:endParaRPr lang="en-CA" sz="800" b="1" dirty="0">
              <a:solidFill>
                <a:prstClr val="black"/>
              </a:solidFill>
              <a:latin typeface="Calibri"/>
              <a:ea typeface="+mn-ea"/>
            </a:endParaRPr>
          </a:p>
          <a:p>
            <a:pPr algn="ctr" fontAlgn="auto">
              <a:spcBef>
                <a:spcPct val="20000"/>
              </a:spcBef>
              <a:spcAft>
                <a:spcPts val="0"/>
              </a:spcAft>
              <a:defRPr/>
            </a:pPr>
            <a:r>
              <a:rPr lang="en-CA" sz="4000" b="1" dirty="0" smtClean="0">
                <a:solidFill>
                  <a:prstClr val="black"/>
                </a:solidFill>
                <a:latin typeface="Calibri"/>
                <a:ea typeface="+mn-ea"/>
              </a:rPr>
              <a:t>      Collaboration between partners</a:t>
            </a:r>
            <a:endParaRPr lang="en-US" sz="4000" b="1" dirty="0">
              <a:solidFill>
                <a:prstClr val="black"/>
              </a:solidFill>
              <a:latin typeface="Calibri"/>
              <a:ea typeface="+mn-ea"/>
            </a:endParaRPr>
          </a:p>
        </p:txBody>
      </p:sp>
      <p:sp>
        <p:nvSpPr>
          <p:cNvPr id="5" name="Title 1"/>
          <p:cNvSpPr txBox="1">
            <a:spLocks/>
          </p:cNvSpPr>
          <p:nvPr/>
        </p:nvSpPr>
        <p:spPr>
          <a:xfrm>
            <a:off x="479834" y="163871"/>
            <a:ext cx="8229600" cy="1143000"/>
          </a:xfrm>
          <a:prstGeom prst="rect">
            <a:avLst/>
          </a:prstGeom>
        </p:spPr>
        <p:txBody>
          <a:bodyPr>
            <a:normAutofit/>
          </a:bodyPr>
          <a:lstStyle/>
          <a:p>
            <a:pPr algn="ctr" fontAlgn="auto">
              <a:spcAft>
                <a:spcPts val="0"/>
              </a:spcAft>
              <a:defRPr/>
            </a:pPr>
            <a:r>
              <a:rPr lang="en-CA" sz="6600" b="1" dirty="0" smtClean="0">
                <a:ln w="12700">
                  <a:solidFill>
                    <a:prstClr val="black"/>
                  </a:solidFill>
                </a:ln>
                <a:solidFill>
                  <a:srgbClr val="FFFF00"/>
                </a:solidFill>
                <a:effectLst>
                  <a:outerShdw blurRad="38100" dist="38100" dir="2700000" algn="tl">
                    <a:srgbClr val="000000">
                      <a:alpha val="43137"/>
                    </a:srgbClr>
                  </a:outerShdw>
                </a:effectLst>
                <a:latin typeface="Calibri"/>
                <a:ea typeface="+mn-ea"/>
              </a:rPr>
              <a:t>Program Construction</a:t>
            </a:r>
            <a:endParaRPr lang="en-US" sz="6600" b="1" dirty="0">
              <a:ln w="12700">
                <a:solidFill>
                  <a:prstClr val="black"/>
                </a:solidFill>
              </a:ln>
              <a:solidFill>
                <a:srgbClr val="FFFF00"/>
              </a:solidFill>
              <a:effectLst>
                <a:outerShdw blurRad="38100" dist="38100" dir="2700000" algn="tl">
                  <a:srgbClr val="000000">
                    <a:alpha val="43137"/>
                  </a:srgbClr>
                </a:outerShdw>
              </a:effectLst>
              <a:latin typeface="Calibri"/>
              <a:ea typeface="+mn-ea"/>
            </a:endParaRPr>
          </a:p>
        </p:txBody>
      </p:sp>
    </p:spTree>
    <p:extLst>
      <p:ext uri="{BB962C8B-B14F-4D97-AF65-F5344CB8AC3E}">
        <p14:creationId xmlns:p14="http://schemas.microsoft.com/office/powerpoint/2010/main" val="42298868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685800" y="457200"/>
            <a:ext cx="7620000" cy="4800600"/>
          </a:xfrm>
          <a:prstGeom prst="rect">
            <a:avLst/>
          </a:prstGeom>
        </p:spPr>
        <p:txBody>
          <a:bodyPr>
            <a:normAutofit/>
          </a:bodyPr>
          <a:lstStyle/>
          <a:p>
            <a:pPr marL="342900" indent="-342900" fontAlgn="auto">
              <a:spcBef>
                <a:spcPct val="20000"/>
              </a:spcBef>
              <a:spcAft>
                <a:spcPts val="0"/>
              </a:spcAft>
              <a:buFont typeface="Arial" panose="020B0604020202020204" pitchFamily="34" charset="0"/>
              <a:buChar char="•"/>
              <a:defRPr/>
            </a:pPr>
            <a:endParaRPr lang="en-US" sz="2400" b="1" dirty="0" smtClean="0">
              <a:solidFill>
                <a:prstClr val="black"/>
              </a:solidFill>
              <a:latin typeface="Calibri"/>
              <a:ea typeface="+mn-ea"/>
            </a:endParaRPr>
          </a:p>
          <a:p>
            <a:pPr algn="ctr" fontAlgn="auto">
              <a:spcBef>
                <a:spcPct val="20000"/>
              </a:spcBef>
              <a:spcAft>
                <a:spcPts val="0"/>
              </a:spcAft>
              <a:defRPr/>
            </a:pPr>
            <a:r>
              <a:rPr lang="en-US" sz="3200" b="1" dirty="0" smtClean="0">
                <a:solidFill>
                  <a:prstClr val="black"/>
                </a:solidFill>
                <a:latin typeface="Calibri"/>
                <a:ea typeface="+mn-ea"/>
              </a:rPr>
              <a:t>Existing training programs</a:t>
            </a:r>
          </a:p>
          <a:p>
            <a:pPr marL="742950" lvl="1" indent="-285750" fontAlgn="auto">
              <a:spcBef>
                <a:spcPct val="20000"/>
              </a:spcBef>
              <a:spcAft>
                <a:spcPts val="0"/>
              </a:spcAft>
              <a:buFont typeface="Arial" panose="020B0604020202020204" pitchFamily="34" charset="0"/>
              <a:buChar char="–"/>
              <a:defRPr/>
            </a:pPr>
            <a:r>
              <a:rPr lang="en-US" sz="2800" b="1" dirty="0" smtClean="0">
                <a:solidFill>
                  <a:prstClr val="black"/>
                </a:solidFill>
                <a:latin typeface="Calibri"/>
                <a:ea typeface="+mn-ea"/>
              </a:rPr>
              <a:t>Provide the fundamentals of Community Paramedicine</a:t>
            </a:r>
          </a:p>
          <a:p>
            <a:pPr marL="742950" lvl="1" indent="-285750" fontAlgn="auto">
              <a:spcBef>
                <a:spcPct val="20000"/>
              </a:spcBef>
              <a:spcAft>
                <a:spcPts val="0"/>
              </a:spcAft>
              <a:buFont typeface="Arial" panose="020B0604020202020204" pitchFamily="34" charset="0"/>
              <a:buChar char="–"/>
              <a:defRPr/>
            </a:pPr>
            <a:r>
              <a:rPr lang="en-US" sz="2800" b="1" dirty="0" smtClean="0">
                <a:solidFill>
                  <a:prstClr val="black"/>
                </a:solidFill>
                <a:latin typeface="Calibri"/>
                <a:ea typeface="+mn-ea"/>
              </a:rPr>
              <a:t>Do not provide the unique aspects to ensure patient centricity </a:t>
            </a:r>
          </a:p>
        </p:txBody>
      </p:sp>
      <p:sp>
        <p:nvSpPr>
          <p:cNvPr id="5" name="Rectangle 4"/>
          <p:cNvSpPr/>
          <p:nvPr/>
        </p:nvSpPr>
        <p:spPr>
          <a:xfrm>
            <a:off x="1219200" y="152400"/>
            <a:ext cx="7063472" cy="830997"/>
          </a:xfrm>
          <a:prstGeom prst="rect">
            <a:avLst/>
          </a:prstGeom>
          <a:ln>
            <a:noFill/>
          </a:ln>
        </p:spPr>
        <p:txBody>
          <a:bodyPr wrap="none">
            <a:spAutoFit/>
          </a:bodyPr>
          <a:lstStyle/>
          <a:p>
            <a:pPr marL="342900" indent="-342900" fontAlgn="auto">
              <a:spcBef>
                <a:spcPct val="20000"/>
              </a:spcBef>
              <a:spcAft>
                <a:spcPts val="0"/>
              </a:spcAft>
              <a:defRPr/>
            </a:pPr>
            <a:r>
              <a:rPr lang="en-US" sz="4800" b="1" dirty="0" smtClean="0">
                <a:ln w="15875">
                  <a:solidFill>
                    <a:prstClr val="black"/>
                  </a:solidFill>
                </a:ln>
                <a:solidFill>
                  <a:srgbClr val="FFFF00"/>
                </a:solidFill>
                <a:effectLst>
                  <a:outerShdw blurRad="38100" dist="38100" dir="2700000" algn="tl">
                    <a:srgbClr val="000000">
                      <a:alpha val="43137"/>
                    </a:srgbClr>
                  </a:outerShdw>
                </a:effectLst>
                <a:latin typeface="Calibri"/>
                <a:ea typeface="+mn-ea"/>
              </a:rPr>
              <a:t>“One Size Does Not Fit All”</a:t>
            </a:r>
          </a:p>
        </p:txBody>
      </p:sp>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3403600"/>
            <a:ext cx="4191000" cy="2489200"/>
          </a:xfrm>
          <a:prstGeom prst="rect">
            <a:avLst/>
          </a:prstGeom>
        </p:spPr>
      </p:pic>
    </p:spTree>
    <p:extLst>
      <p:ext uri="{BB962C8B-B14F-4D97-AF65-F5344CB8AC3E}">
        <p14:creationId xmlns:p14="http://schemas.microsoft.com/office/powerpoint/2010/main" val="15114911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1600200"/>
            <a:ext cx="7620000" cy="4800600"/>
          </a:xfrm>
          <a:prstGeom prst="rect">
            <a:avLst/>
          </a:prstGeom>
        </p:spPr>
        <p:txBody>
          <a:bodyPr>
            <a:normAutofit/>
          </a:bodyPr>
          <a:lstStyle/>
          <a:p>
            <a:pPr marL="342900" indent="-342900" fontAlgn="auto">
              <a:spcBef>
                <a:spcPct val="20000"/>
              </a:spcBef>
              <a:spcAft>
                <a:spcPts val="0"/>
              </a:spcAft>
              <a:buFont typeface="Arial" panose="020B0604020202020204" pitchFamily="34" charset="0"/>
              <a:buChar char="•"/>
              <a:defRPr/>
            </a:pPr>
            <a:endParaRPr lang="en-US" sz="2400" b="1" dirty="0" smtClean="0">
              <a:solidFill>
                <a:prstClr val="black"/>
              </a:solidFill>
              <a:latin typeface="Calibri"/>
              <a:ea typeface="+mn-ea"/>
            </a:endParaRPr>
          </a:p>
        </p:txBody>
      </p:sp>
      <p:sp>
        <p:nvSpPr>
          <p:cNvPr id="7" name="Title 1"/>
          <p:cNvSpPr txBox="1">
            <a:spLocks/>
          </p:cNvSpPr>
          <p:nvPr/>
        </p:nvSpPr>
        <p:spPr>
          <a:xfrm>
            <a:off x="457200" y="152400"/>
            <a:ext cx="8229600" cy="1143000"/>
          </a:xfrm>
          <a:prstGeom prst="rect">
            <a:avLst/>
          </a:prstGeom>
        </p:spPr>
        <p:txBody>
          <a:bodyPr>
            <a:normAutofit/>
          </a:bodyPr>
          <a:lstStyle/>
          <a:p>
            <a:pPr algn="ctr" fontAlgn="auto">
              <a:spcAft>
                <a:spcPts val="0"/>
              </a:spcAft>
              <a:defRPr/>
            </a:pPr>
            <a:r>
              <a:rPr lang="en-CA" sz="6600" b="1" dirty="0" smtClean="0">
                <a:ln w="12700">
                  <a:solidFill>
                    <a:prstClr val="black"/>
                  </a:solidFill>
                </a:ln>
                <a:solidFill>
                  <a:srgbClr val="FFFF00"/>
                </a:solidFill>
                <a:effectLst>
                  <a:outerShdw blurRad="38100" dist="38100" dir="2700000" algn="tl">
                    <a:srgbClr val="000000">
                      <a:alpha val="43137"/>
                    </a:srgbClr>
                  </a:outerShdw>
                </a:effectLst>
                <a:latin typeface="Calibri"/>
                <a:ea typeface="+mn-ea"/>
              </a:rPr>
              <a:t>Training</a:t>
            </a:r>
            <a:endParaRPr lang="en-US" sz="6600" b="1" dirty="0">
              <a:ln w="12700">
                <a:solidFill>
                  <a:prstClr val="black"/>
                </a:solidFill>
              </a:ln>
              <a:solidFill>
                <a:srgbClr val="FFFF00"/>
              </a:solidFill>
              <a:effectLst>
                <a:outerShdw blurRad="38100" dist="38100" dir="2700000" algn="tl">
                  <a:srgbClr val="000000">
                    <a:alpha val="43137"/>
                  </a:srgbClr>
                </a:outerShdw>
              </a:effectLst>
              <a:latin typeface="Calibri"/>
              <a:ea typeface="+mn-ea"/>
            </a:endParaRPr>
          </a:p>
        </p:txBody>
      </p:sp>
      <p:sp>
        <p:nvSpPr>
          <p:cNvPr id="8" name="Content Placeholder 2"/>
          <p:cNvSpPr txBox="1">
            <a:spLocks/>
          </p:cNvSpPr>
          <p:nvPr/>
        </p:nvSpPr>
        <p:spPr>
          <a:xfrm>
            <a:off x="228600" y="1143000"/>
            <a:ext cx="8229600" cy="4937760"/>
          </a:xfrm>
          <a:prstGeom prst="rect">
            <a:avLst/>
          </a:prstGeom>
        </p:spPr>
        <p:txBody>
          <a:bodyPr/>
          <a:lstStyle/>
          <a:p>
            <a:pPr algn="ctr" fontAlgn="auto">
              <a:spcBef>
                <a:spcPct val="20000"/>
              </a:spcBef>
              <a:spcAft>
                <a:spcPts val="0"/>
              </a:spcAft>
            </a:pPr>
            <a:r>
              <a:rPr lang="en-CA" sz="3200" b="1" dirty="0" smtClean="0">
                <a:solidFill>
                  <a:prstClr val="black"/>
                </a:solidFill>
                <a:latin typeface="Calibri"/>
                <a:ea typeface="+mn-ea"/>
              </a:rPr>
              <a:t>EasCare-CCA program</a:t>
            </a:r>
          </a:p>
          <a:p>
            <a:pPr marL="342900" indent="-342900" fontAlgn="auto">
              <a:spcBef>
                <a:spcPct val="20000"/>
              </a:spcBef>
              <a:spcAft>
                <a:spcPts val="0"/>
              </a:spcAft>
              <a:buFont typeface="Arial" panose="020B0604020202020204" pitchFamily="34" charset="0"/>
              <a:buChar char="•"/>
            </a:pPr>
            <a:r>
              <a:rPr lang="en-CA" sz="3200" b="1" dirty="0" smtClean="0">
                <a:solidFill>
                  <a:prstClr val="black"/>
                </a:solidFill>
                <a:latin typeface="Calibri"/>
                <a:ea typeface="+mn-ea"/>
              </a:rPr>
              <a:t>325 hours</a:t>
            </a:r>
          </a:p>
          <a:p>
            <a:pPr marL="342900" indent="-342900" fontAlgn="auto">
              <a:spcBef>
                <a:spcPct val="20000"/>
              </a:spcBef>
              <a:spcAft>
                <a:spcPts val="0"/>
              </a:spcAft>
              <a:buFont typeface="Arial" panose="020B0604020202020204" pitchFamily="34" charset="0"/>
              <a:buChar char="•"/>
              <a:defRPr/>
            </a:pPr>
            <a:r>
              <a:rPr lang="en-CA" sz="3200" b="1" dirty="0" smtClean="0">
                <a:solidFill>
                  <a:prstClr val="black"/>
                </a:solidFill>
                <a:latin typeface="Calibri"/>
                <a:ea typeface="+mn-ea"/>
              </a:rPr>
              <a:t>Curriculum was created through a collaborative process</a:t>
            </a:r>
          </a:p>
          <a:p>
            <a:pPr marL="342900" indent="-342900" fontAlgn="auto">
              <a:spcBef>
                <a:spcPct val="20000"/>
              </a:spcBef>
              <a:spcAft>
                <a:spcPts val="0"/>
              </a:spcAft>
              <a:buFont typeface="Arial" panose="020B0604020202020204" pitchFamily="34" charset="0"/>
              <a:buChar char="•"/>
              <a:defRPr/>
            </a:pPr>
            <a:r>
              <a:rPr lang="en-CA" sz="3200" b="1" dirty="0" smtClean="0">
                <a:solidFill>
                  <a:prstClr val="black"/>
                </a:solidFill>
                <a:latin typeface="Calibri"/>
                <a:ea typeface="+mn-ea"/>
              </a:rPr>
              <a:t>50% Didactic 50% clinical practicum</a:t>
            </a:r>
          </a:p>
          <a:p>
            <a:pPr marL="342900" indent="-342900" fontAlgn="auto">
              <a:spcBef>
                <a:spcPct val="20000"/>
              </a:spcBef>
              <a:spcAft>
                <a:spcPts val="0"/>
              </a:spcAft>
              <a:buFont typeface="Arial" panose="020B0604020202020204" pitchFamily="34" charset="0"/>
              <a:buChar char="•"/>
              <a:defRPr/>
            </a:pPr>
            <a:r>
              <a:rPr lang="en-CA" sz="3200" b="1" dirty="0" smtClean="0">
                <a:solidFill>
                  <a:prstClr val="black"/>
                </a:solidFill>
                <a:latin typeface="Calibri"/>
                <a:ea typeface="+mn-ea"/>
              </a:rPr>
              <a:t>The clinical component involved hospital and out of hospital pt visits</a:t>
            </a:r>
          </a:p>
          <a:p>
            <a:pPr marL="342900" indent="-342900" fontAlgn="auto">
              <a:spcBef>
                <a:spcPct val="20000"/>
              </a:spcBef>
              <a:spcAft>
                <a:spcPts val="0"/>
              </a:spcAft>
              <a:buFont typeface="Arial" panose="020B0604020202020204" pitchFamily="34" charset="0"/>
              <a:buChar char="•"/>
              <a:defRPr/>
            </a:pPr>
            <a:r>
              <a:rPr lang="en-CA" sz="3200" b="1" dirty="0" smtClean="0">
                <a:solidFill>
                  <a:prstClr val="black"/>
                </a:solidFill>
                <a:latin typeface="Calibri"/>
                <a:ea typeface="+mn-ea"/>
              </a:rPr>
              <a:t>Competency: Simulation Lab</a:t>
            </a:r>
          </a:p>
          <a:p>
            <a:pPr fontAlgn="auto">
              <a:spcBef>
                <a:spcPct val="20000"/>
              </a:spcBef>
              <a:spcAft>
                <a:spcPts val="0"/>
              </a:spcAft>
              <a:buFont typeface="Arial" panose="020B0604020202020204" pitchFamily="34" charset="0"/>
              <a:buNone/>
              <a:defRPr/>
            </a:pPr>
            <a:endParaRPr lang="en-CA" sz="3200" dirty="0" smtClean="0">
              <a:solidFill>
                <a:prstClr val="black"/>
              </a:solidFill>
              <a:latin typeface="Calibri"/>
              <a:ea typeface="+mn-ea"/>
            </a:endParaRPr>
          </a:p>
          <a:p>
            <a:pPr marL="342900" indent="-342900" fontAlgn="auto">
              <a:spcBef>
                <a:spcPct val="20000"/>
              </a:spcBef>
              <a:spcAft>
                <a:spcPts val="0"/>
              </a:spcAft>
              <a:buFont typeface="Arial" panose="020B0604020202020204" pitchFamily="34" charset="0"/>
              <a:buChar char="•"/>
              <a:defRPr/>
            </a:pPr>
            <a:endParaRPr lang="en-CA" sz="3200" dirty="0">
              <a:solidFill>
                <a:prstClr val="black"/>
              </a:solidFill>
              <a:latin typeface="Calibri"/>
              <a:ea typeface="+mn-ea"/>
            </a:endParaRPr>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685800"/>
            <a:ext cx="2209800" cy="3314700"/>
          </a:xfrm>
          <a:prstGeom prst="rect">
            <a:avLst/>
          </a:prstGeom>
        </p:spPr>
      </p:pic>
    </p:spTree>
    <p:extLst>
      <p:ext uri="{BB962C8B-B14F-4D97-AF65-F5344CB8AC3E}">
        <p14:creationId xmlns:p14="http://schemas.microsoft.com/office/powerpoint/2010/main" val="570092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04800" y="1371600"/>
            <a:ext cx="7620000" cy="4800600"/>
          </a:xfrm>
          <a:prstGeom prst="rect">
            <a:avLst/>
          </a:prstGeom>
        </p:spPr>
        <p:txBody>
          <a:bodyPr>
            <a:normAutofit fontScale="92500" lnSpcReduction="10000"/>
          </a:bodyPr>
          <a:lstStyle/>
          <a:p>
            <a:pPr marL="342900" indent="-342900" fontAlgn="auto">
              <a:spcBef>
                <a:spcPct val="20000"/>
              </a:spcBef>
              <a:spcAft>
                <a:spcPts val="0"/>
              </a:spcAft>
              <a:buFont typeface="Arial" panose="020B0604020202020204" pitchFamily="34" charset="0"/>
              <a:buChar char="•"/>
              <a:defRPr/>
            </a:pPr>
            <a:r>
              <a:rPr lang="en-US" sz="2400" b="1" dirty="0" smtClean="0">
                <a:solidFill>
                  <a:prstClr val="black"/>
                </a:solidFill>
                <a:latin typeface="Calibri"/>
                <a:ea typeface="+mn-ea"/>
              </a:rPr>
              <a:t>Expanded Formulary</a:t>
            </a:r>
          </a:p>
          <a:p>
            <a:pPr marL="800100" lvl="1" indent="-342900" fontAlgn="auto">
              <a:spcBef>
                <a:spcPct val="20000"/>
              </a:spcBef>
              <a:spcAft>
                <a:spcPts val="0"/>
              </a:spcAft>
              <a:buFont typeface="Arial" panose="020B0604020202020204" pitchFamily="34" charset="0"/>
              <a:buChar char="•"/>
            </a:pPr>
            <a:r>
              <a:rPr lang="en-US" sz="2400" b="1" dirty="0" smtClean="0">
                <a:solidFill>
                  <a:prstClr val="black"/>
                </a:solidFill>
                <a:latin typeface="Calibri"/>
                <a:ea typeface="+mn-ea"/>
              </a:rPr>
              <a:t>Antibiotics</a:t>
            </a:r>
          </a:p>
          <a:p>
            <a:pPr marL="800100" lvl="1" indent="-342900" fontAlgn="auto">
              <a:spcBef>
                <a:spcPct val="20000"/>
              </a:spcBef>
              <a:spcAft>
                <a:spcPts val="0"/>
              </a:spcAft>
              <a:buFont typeface="Arial" panose="020B0604020202020204" pitchFamily="34" charset="0"/>
              <a:buChar char="•"/>
            </a:pPr>
            <a:r>
              <a:rPr lang="en-US" sz="2400" b="1" dirty="0" smtClean="0">
                <a:solidFill>
                  <a:prstClr val="black"/>
                </a:solidFill>
                <a:latin typeface="Calibri"/>
                <a:ea typeface="+mn-ea"/>
              </a:rPr>
              <a:t>Pain Management</a:t>
            </a:r>
          </a:p>
          <a:p>
            <a:pPr marL="342900" indent="-342900" fontAlgn="auto">
              <a:spcBef>
                <a:spcPct val="20000"/>
              </a:spcBef>
              <a:spcAft>
                <a:spcPts val="0"/>
              </a:spcAft>
              <a:buFont typeface="Arial" panose="020B0604020202020204" pitchFamily="34" charset="0"/>
              <a:buChar char="•"/>
            </a:pPr>
            <a:r>
              <a:rPr lang="en-US" sz="2400" b="1" dirty="0" smtClean="0">
                <a:solidFill>
                  <a:prstClr val="black"/>
                </a:solidFill>
                <a:latin typeface="Calibri"/>
                <a:ea typeface="+mn-ea"/>
              </a:rPr>
              <a:t>Point of Care Testing</a:t>
            </a:r>
          </a:p>
          <a:p>
            <a:pPr marL="800100" lvl="1" indent="-342900" fontAlgn="auto">
              <a:spcBef>
                <a:spcPct val="20000"/>
              </a:spcBef>
              <a:spcAft>
                <a:spcPts val="0"/>
              </a:spcAft>
              <a:buFont typeface="Arial" panose="020B0604020202020204" pitchFamily="34" charset="0"/>
              <a:buChar char="•"/>
            </a:pPr>
            <a:r>
              <a:rPr lang="en-US" sz="2400" b="1" dirty="0" smtClean="0">
                <a:solidFill>
                  <a:prstClr val="black"/>
                </a:solidFill>
                <a:latin typeface="Calibri"/>
                <a:ea typeface="+mn-ea"/>
              </a:rPr>
              <a:t>Chem 8</a:t>
            </a:r>
          </a:p>
          <a:p>
            <a:pPr marL="800100" lvl="1" indent="-342900" fontAlgn="auto">
              <a:spcBef>
                <a:spcPct val="20000"/>
              </a:spcBef>
              <a:spcAft>
                <a:spcPts val="0"/>
              </a:spcAft>
              <a:buFont typeface="Arial" panose="020B0604020202020204" pitchFamily="34" charset="0"/>
              <a:buChar char="•"/>
            </a:pPr>
            <a:r>
              <a:rPr lang="en-US" sz="2400" b="1" dirty="0" smtClean="0">
                <a:solidFill>
                  <a:prstClr val="black"/>
                </a:solidFill>
                <a:latin typeface="Calibri"/>
                <a:ea typeface="+mn-ea"/>
              </a:rPr>
              <a:t>U/A</a:t>
            </a:r>
          </a:p>
          <a:p>
            <a:pPr marL="800100" lvl="1" indent="-342900" fontAlgn="auto">
              <a:spcBef>
                <a:spcPct val="20000"/>
              </a:spcBef>
              <a:spcAft>
                <a:spcPts val="0"/>
              </a:spcAft>
              <a:buFont typeface="Arial" panose="020B0604020202020204" pitchFamily="34" charset="0"/>
              <a:buChar char="•"/>
            </a:pPr>
            <a:r>
              <a:rPr lang="en-US" sz="2400" b="1" dirty="0" smtClean="0">
                <a:solidFill>
                  <a:prstClr val="black"/>
                </a:solidFill>
                <a:latin typeface="Calibri"/>
                <a:ea typeface="+mn-ea"/>
              </a:rPr>
              <a:t>Rapid Strep &amp; Flu </a:t>
            </a:r>
          </a:p>
          <a:p>
            <a:pPr marL="342900" indent="-342900" fontAlgn="auto">
              <a:spcBef>
                <a:spcPct val="20000"/>
              </a:spcBef>
              <a:spcAft>
                <a:spcPts val="0"/>
              </a:spcAft>
              <a:buFont typeface="Arial" panose="020B0604020202020204" pitchFamily="34" charset="0"/>
              <a:buChar char="•"/>
            </a:pPr>
            <a:r>
              <a:rPr lang="en-US" sz="2400" b="1" dirty="0" smtClean="0">
                <a:solidFill>
                  <a:prstClr val="black"/>
                </a:solidFill>
                <a:latin typeface="Calibri"/>
                <a:ea typeface="+mn-ea"/>
              </a:rPr>
              <a:t>Cultures</a:t>
            </a:r>
          </a:p>
          <a:p>
            <a:pPr marL="342900" indent="-342900" fontAlgn="auto">
              <a:spcBef>
                <a:spcPct val="20000"/>
              </a:spcBef>
              <a:spcAft>
                <a:spcPts val="0"/>
              </a:spcAft>
              <a:buFont typeface="Arial" panose="020B0604020202020204" pitchFamily="34" charset="0"/>
              <a:buChar char="•"/>
            </a:pPr>
            <a:r>
              <a:rPr lang="en-CA" sz="2400" b="1" dirty="0" smtClean="0">
                <a:solidFill>
                  <a:prstClr val="black"/>
                </a:solidFill>
                <a:latin typeface="Calibri"/>
                <a:ea typeface="+mn-ea"/>
              </a:rPr>
              <a:t>Behavioral Health </a:t>
            </a:r>
            <a:endParaRPr lang="en-US" sz="2400" b="1" dirty="0" smtClean="0">
              <a:solidFill>
                <a:prstClr val="black"/>
              </a:solidFill>
              <a:latin typeface="Calibri"/>
              <a:ea typeface="+mn-ea"/>
            </a:endParaRPr>
          </a:p>
          <a:p>
            <a:pPr marL="342900" indent="-342900" fontAlgn="auto">
              <a:spcBef>
                <a:spcPct val="20000"/>
              </a:spcBef>
              <a:spcAft>
                <a:spcPts val="0"/>
              </a:spcAft>
              <a:buFont typeface="Arial" panose="020B0604020202020204" pitchFamily="34" charset="0"/>
              <a:buChar char="•"/>
            </a:pPr>
            <a:r>
              <a:rPr lang="en-US" sz="2400" b="1" dirty="0" smtClean="0">
                <a:solidFill>
                  <a:prstClr val="black"/>
                </a:solidFill>
                <a:latin typeface="Calibri"/>
                <a:ea typeface="+mn-ea"/>
              </a:rPr>
              <a:t>End of Life Care</a:t>
            </a:r>
          </a:p>
          <a:p>
            <a:pPr marL="342900" indent="-342900" fontAlgn="auto">
              <a:spcBef>
                <a:spcPct val="20000"/>
              </a:spcBef>
              <a:spcAft>
                <a:spcPts val="0"/>
              </a:spcAft>
              <a:buFont typeface="Arial" panose="020B0604020202020204" pitchFamily="34" charset="0"/>
              <a:buChar char="•"/>
            </a:pPr>
            <a:r>
              <a:rPr lang="en-US" sz="2400" b="1" dirty="0" smtClean="0">
                <a:solidFill>
                  <a:prstClr val="black"/>
                </a:solidFill>
                <a:latin typeface="Calibri"/>
                <a:ea typeface="+mn-ea"/>
              </a:rPr>
              <a:t>Collaborative Care</a:t>
            </a:r>
          </a:p>
          <a:p>
            <a:pPr marL="342900" indent="-342900" fontAlgn="auto">
              <a:spcBef>
                <a:spcPct val="20000"/>
              </a:spcBef>
              <a:spcAft>
                <a:spcPts val="0"/>
              </a:spcAft>
              <a:buFont typeface="Arial" panose="020B0604020202020204" pitchFamily="34" charset="0"/>
              <a:buChar char="•"/>
            </a:pPr>
            <a:r>
              <a:rPr lang="en-US" sz="2400" b="1" dirty="0" smtClean="0">
                <a:solidFill>
                  <a:prstClr val="black"/>
                </a:solidFill>
                <a:latin typeface="Calibri"/>
                <a:ea typeface="+mn-ea"/>
              </a:rPr>
              <a:t>Facilitated Transportation</a:t>
            </a:r>
          </a:p>
          <a:p>
            <a:pPr marL="342900" indent="-342900" fontAlgn="auto">
              <a:spcBef>
                <a:spcPct val="20000"/>
              </a:spcBef>
              <a:spcAft>
                <a:spcPts val="0"/>
              </a:spcAft>
              <a:buFont typeface="Arial" panose="020B0604020202020204" pitchFamily="34" charset="0"/>
              <a:buChar char="•"/>
            </a:pPr>
            <a:endParaRPr lang="en-US" sz="2400" b="1" dirty="0" smtClean="0">
              <a:solidFill>
                <a:prstClr val="black"/>
              </a:solidFill>
              <a:latin typeface="Calibri"/>
              <a:ea typeface="+mn-ea"/>
            </a:endParaRPr>
          </a:p>
        </p:txBody>
      </p:sp>
      <p:sp>
        <p:nvSpPr>
          <p:cNvPr id="7" name="Title 1"/>
          <p:cNvSpPr txBox="1">
            <a:spLocks/>
          </p:cNvSpPr>
          <p:nvPr/>
        </p:nvSpPr>
        <p:spPr>
          <a:xfrm>
            <a:off x="457200" y="152400"/>
            <a:ext cx="8229600" cy="1143000"/>
          </a:xfrm>
          <a:prstGeom prst="rect">
            <a:avLst/>
          </a:prstGeom>
        </p:spPr>
        <p:txBody>
          <a:bodyPr>
            <a:normAutofit/>
          </a:bodyPr>
          <a:lstStyle/>
          <a:p>
            <a:pPr algn="ctr" fontAlgn="auto">
              <a:spcAft>
                <a:spcPts val="0"/>
              </a:spcAft>
              <a:defRPr/>
            </a:pPr>
            <a:r>
              <a:rPr lang="en-CA" sz="6600" b="1" dirty="0" smtClean="0">
                <a:ln w="12700">
                  <a:solidFill>
                    <a:prstClr val="black"/>
                  </a:solidFill>
                </a:ln>
                <a:solidFill>
                  <a:srgbClr val="FFFF00"/>
                </a:solidFill>
                <a:effectLst>
                  <a:outerShdw blurRad="38100" dist="38100" dir="2700000" algn="tl">
                    <a:srgbClr val="000000">
                      <a:alpha val="43137"/>
                    </a:srgbClr>
                  </a:outerShdw>
                </a:effectLst>
                <a:latin typeface="Calibri"/>
                <a:ea typeface="+mn-ea"/>
              </a:rPr>
              <a:t>Expanding Roles</a:t>
            </a:r>
            <a:endParaRPr lang="en-US" sz="6600" b="1" dirty="0">
              <a:ln w="12700">
                <a:solidFill>
                  <a:prstClr val="black"/>
                </a:solidFill>
              </a:ln>
              <a:solidFill>
                <a:srgbClr val="FFFF00"/>
              </a:solidFill>
              <a:effectLst>
                <a:outerShdw blurRad="38100" dist="38100" dir="2700000" algn="tl">
                  <a:srgbClr val="000000">
                    <a:alpha val="43137"/>
                  </a:srgbClr>
                </a:outerShdw>
              </a:effectLst>
              <a:latin typeface="Calibri"/>
              <a:ea typeface="+mn-ea"/>
            </a:endParaRPr>
          </a:p>
        </p:txBody>
      </p:sp>
      <p:sp>
        <p:nvSpPr>
          <p:cNvPr id="8" name="Content Placeholder 2"/>
          <p:cNvSpPr txBox="1">
            <a:spLocks/>
          </p:cNvSpPr>
          <p:nvPr/>
        </p:nvSpPr>
        <p:spPr>
          <a:xfrm>
            <a:off x="5410200" y="1143000"/>
            <a:ext cx="8229600" cy="4937760"/>
          </a:xfrm>
          <a:prstGeom prst="rect">
            <a:avLst/>
          </a:prstGeom>
        </p:spPr>
        <p:txBody>
          <a:bodyPr/>
          <a:lstStyle/>
          <a:p>
            <a:pPr fontAlgn="auto">
              <a:spcBef>
                <a:spcPct val="20000"/>
              </a:spcBef>
              <a:spcAft>
                <a:spcPts val="0"/>
              </a:spcAft>
              <a:buFont typeface="Arial" pitchFamily="34" charset="0"/>
              <a:buChar char="•"/>
              <a:defRPr/>
            </a:pPr>
            <a:endParaRPr lang="en-CA" sz="3200" dirty="0" smtClean="0">
              <a:solidFill>
                <a:prstClr val="black"/>
              </a:solidFill>
              <a:latin typeface="Calibri"/>
              <a:ea typeface="+mn-ea"/>
            </a:endParaRPr>
          </a:p>
          <a:p>
            <a:pPr marL="342900" indent="-342900" fontAlgn="auto">
              <a:spcBef>
                <a:spcPct val="20000"/>
              </a:spcBef>
              <a:spcAft>
                <a:spcPts val="0"/>
              </a:spcAft>
              <a:buFont typeface="Arial" panose="020B0604020202020204" pitchFamily="34" charset="0"/>
              <a:buChar char="•"/>
              <a:defRPr/>
            </a:pPr>
            <a:endParaRPr lang="en-CA" sz="3200" dirty="0">
              <a:solidFill>
                <a:prstClr val="black"/>
              </a:solidFill>
              <a:latin typeface="Calibri"/>
              <a:ea typeface="+mn-e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4125" y="1859280"/>
            <a:ext cx="4057875" cy="3246120"/>
          </a:xfrm>
          <a:prstGeom prst="rect">
            <a:avLst/>
          </a:prstGeom>
        </p:spPr>
      </p:pic>
    </p:spTree>
    <p:extLst>
      <p:ext uri="{BB962C8B-B14F-4D97-AF65-F5344CB8AC3E}">
        <p14:creationId xmlns:p14="http://schemas.microsoft.com/office/powerpoint/2010/main" val="2568003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85800" y="4267200"/>
            <a:ext cx="7620000" cy="4800600"/>
          </a:xfrm>
          <a:prstGeom prst="rect">
            <a:avLst/>
          </a:prstGeom>
        </p:spPr>
        <p:txBody>
          <a:bodyPr>
            <a:normAutofit/>
          </a:bodyPr>
          <a:lstStyle/>
          <a:p>
            <a:pPr marL="342900" indent="-342900" algn="ctr" fontAlgn="auto">
              <a:spcBef>
                <a:spcPct val="20000"/>
              </a:spcBef>
              <a:spcAft>
                <a:spcPts val="0"/>
              </a:spcAft>
              <a:defRPr/>
            </a:pPr>
            <a:r>
              <a:rPr lang="en-US" sz="3600" b="1" dirty="0" smtClean="0">
                <a:solidFill>
                  <a:prstClr val="black"/>
                </a:solidFill>
                <a:latin typeface="Calibri"/>
                <a:ea typeface="+mn-ea"/>
              </a:rPr>
              <a:t>EMR + Closed Loop Communication = Better Decision Making</a:t>
            </a:r>
          </a:p>
          <a:p>
            <a:pPr marL="342900" indent="-342900" fontAlgn="auto">
              <a:spcBef>
                <a:spcPct val="20000"/>
              </a:spcBef>
              <a:spcAft>
                <a:spcPts val="0"/>
              </a:spcAft>
              <a:buFont typeface="Arial" panose="020B0604020202020204" pitchFamily="34" charset="0"/>
              <a:buChar char="•"/>
            </a:pPr>
            <a:endParaRPr lang="en-US" sz="2400" b="1" dirty="0" smtClean="0">
              <a:solidFill>
                <a:prstClr val="black"/>
              </a:solidFill>
              <a:latin typeface="Calibri"/>
              <a:ea typeface="+mn-ea"/>
            </a:endParaRPr>
          </a:p>
        </p:txBody>
      </p:sp>
      <p:sp>
        <p:nvSpPr>
          <p:cNvPr id="7" name="Title 1"/>
          <p:cNvSpPr txBox="1">
            <a:spLocks/>
          </p:cNvSpPr>
          <p:nvPr/>
        </p:nvSpPr>
        <p:spPr>
          <a:xfrm>
            <a:off x="457200" y="152400"/>
            <a:ext cx="8229600" cy="1143000"/>
          </a:xfrm>
          <a:prstGeom prst="rect">
            <a:avLst/>
          </a:prstGeom>
        </p:spPr>
        <p:txBody>
          <a:bodyPr>
            <a:normAutofit/>
          </a:bodyPr>
          <a:lstStyle/>
          <a:p>
            <a:pPr algn="ctr" fontAlgn="auto">
              <a:spcAft>
                <a:spcPts val="0"/>
              </a:spcAft>
              <a:defRPr/>
            </a:pPr>
            <a:r>
              <a:rPr lang="en-CA" sz="6600" b="1" dirty="0" smtClean="0">
                <a:ln w="12700">
                  <a:solidFill>
                    <a:prstClr val="black"/>
                  </a:solidFill>
                </a:ln>
                <a:solidFill>
                  <a:srgbClr val="FFFF00"/>
                </a:solidFill>
                <a:effectLst>
                  <a:outerShdw blurRad="38100" dist="38100" dir="2700000" algn="tl">
                    <a:srgbClr val="000000">
                      <a:alpha val="43137"/>
                    </a:srgbClr>
                  </a:outerShdw>
                </a:effectLst>
                <a:latin typeface="Calibri"/>
                <a:ea typeface="+mn-ea"/>
              </a:rPr>
              <a:t>Expanding Processes</a:t>
            </a:r>
            <a:endParaRPr lang="en-US" sz="6600" b="1" dirty="0">
              <a:ln w="12700">
                <a:solidFill>
                  <a:prstClr val="black"/>
                </a:solidFill>
              </a:ln>
              <a:solidFill>
                <a:srgbClr val="FFFF00"/>
              </a:solidFill>
              <a:effectLst>
                <a:outerShdw blurRad="38100" dist="38100" dir="2700000" algn="tl">
                  <a:srgbClr val="000000">
                    <a:alpha val="43137"/>
                  </a:srgbClr>
                </a:outerShdw>
              </a:effectLst>
              <a:latin typeface="Calibri"/>
              <a:ea typeface="+mn-ea"/>
            </a:endParaRPr>
          </a:p>
        </p:txBody>
      </p:sp>
      <p:sp>
        <p:nvSpPr>
          <p:cNvPr id="8" name="Content Placeholder 2"/>
          <p:cNvSpPr txBox="1">
            <a:spLocks/>
          </p:cNvSpPr>
          <p:nvPr/>
        </p:nvSpPr>
        <p:spPr>
          <a:xfrm>
            <a:off x="5410200" y="1143000"/>
            <a:ext cx="8229600" cy="4937760"/>
          </a:xfrm>
          <a:prstGeom prst="rect">
            <a:avLst/>
          </a:prstGeom>
        </p:spPr>
        <p:txBody>
          <a:bodyPr/>
          <a:lstStyle/>
          <a:p>
            <a:pPr fontAlgn="auto">
              <a:spcBef>
                <a:spcPct val="20000"/>
              </a:spcBef>
              <a:spcAft>
                <a:spcPts val="0"/>
              </a:spcAft>
              <a:buFont typeface="Arial" pitchFamily="34" charset="0"/>
              <a:buChar char="•"/>
              <a:defRPr/>
            </a:pPr>
            <a:endParaRPr lang="en-CA" sz="3200" dirty="0" smtClean="0">
              <a:solidFill>
                <a:prstClr val="black"/>
              </a:solidFill>
              <a:latin typeface="Calibri"/>
              <a:ea typeface="+mn-ea"/>
            </a:endParaRPr>
          </a:p>
          <a:p>
            <a:pPr marL="342900" indent="-342900" fontAlgn="auto">
              <a:spcBef>
                <a:spcPct val="20000"/>
              </a:spcBef>
              <a:spcAft>
                <a:spcPts val="0"/>
              </a:spcAft>
              <a:buFont typeface="Arial" panose="020B0604020202020204" pitchFamily="34" charset="0"/>
              <a:buChar char="•"/>
              <a:defRPr/>
            </a:pPr>
            <a:endParaRPr lang="en-CA" sz="3200" dirty="0">
              <a:solidFill>
                <a:prstClr val="black"/>
              </a:solidFill>
              <a:latin typeface="Calibri"/>
              <a:ea typeface="+mn-ea"/>
            </a:endParaRPr>
          </a:p>
        </p:txBody>
      </p:sp>
      <p:pic>
        <p:nvPicPr>
          <p:cNvPr id="40962" name="Picture 2" descr="http://www.toughbook.co.nz/ImageGen.ashx?Compression=100&amp;image=/media/3188/tas_ambulance2.gif&amp;width=350&amp;height="/>
          <p:cNvPicPr>
            <a:picLocks noChangeAspect="1" noChangeArrowheads="1"/>
          </p:cNvPicPr>
          <p:nvPr/>
        </p:nvPicPr>
        <p:blipFill>
          <a:blip r:embed="rId4" cstate="print"/>
          <a:srcRect/>
          <a:stretch>
            <a:fillRect/>
          </a:stretch>
        </p:blipFill>
        <p:spPr bwMode="auto">
          <a:xfrm>
            <a:off x="5257800" y="1752600"/>
            <a:ext cx="3662833" cy="2438400"/>
          </a:xfrm>
          <a:prstGeom prst="rect">
            <a:avLst/>
          </a:prstGeom>
          <a:noFill/>
        </p:spPr>
      </p:pic>
      <p:pic>
        <p:nvPicPr>
          <p:cNvPr id="40964" name="Picture 4" descr="http://www.ibm.com/developerworks/websphere/library/techarticles/ind-openemr/fig02.gif"/>
          <p:cNvPicPr>
            <a:picLocks noChangeAspect="1" noChangeArrowheads="1"/>
          </p:cNvPicPr>
          <p:nvPr/>
        </p:nvPicPr>
        <p:blipFill>
          <a:blip r:embed="rId5" cstate="print">
            <a:lum contrast="41000"/>
          </a:blip>
          <a:srcRect/>
          <a:stretch>
            <a:fillRect/>
          </a:stretch>
        </p:blipFill>
        <p:spPr bwMode="auto">
          <a:xfrm>
            <a:off x="304799" y="1371600"/>
            <a:ext cx="4891489" cy="2819400"/>
          </a:xfrm>
          <a:prstGeom prst="rect">
            <a:avLst/>
          </a:prstGeom>
          <a:noFill/>
        </p:spPr>
      </p:pic>
    </p:spTree>
    <p:extLst>
      <p:ext uri="{BB962C8B-B14F-4D97-AF65-F5344CB8AC3E}">
        <p14:creationId xmlns:p14="http://schemas.microsoft.com/office/powerpoint/2010/main" val="19212502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4377319"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57200" y="152400"/>
            <a:ext cx="8229600" cy="1143000"/>
          </a:xfrm>
          <a:prstGeom prst="rect">
            <a:avLst/>
          </a:prstGeom>
        </p:spPr>
        <p:txBody>
          <a:bodyPr>
            <a:normAutofit/>
          </a:bodyPr>
          <a:lstStyle/>
          <a:p>
            <a:pPr algn="ctr" fontAlgn="auto">
              <a:spcAft>
                <a:spcPts val="0"/>
              </a:spcAft>
              <a:defRPr/>
            </a:pPr>
            <a:r>
              <a:rPr lang="en-CA" sz="6600" b="1" dirty="0" smtClean="0">
                <a:ln w="12700">
                  <a:solidFill>
                    <a:prstClr val="black"/>
                  </a:solidFill>
                </a:ln>
                <a:solidFill>
                  <a:srgbClr val="FFFF00"/>
                </a:solidFill>
                <a:effectLst>
                  <a:outerShdw blurRad="38100" dist="38100" dir="2700000" algn="tl">
                    <a:srgbClr val="000000">
                      <a:alpha val="43137"/>
                    </a:srgbClr>
                  </a:outerShdw>
                </a:effectLst>
                <a:latin typeface="Calibri"/>
                <a:ea typeface="+mn-ea"/>
              </a:rPr>
              <a:t>Program Call Flow</a:t>
            </a:r>
            <a:endParaRPr lang="en-US" sz="6600" b="1" dirty="0">
              <a:ln w="12700">
                <a:solidFill>
                  <a:prstClr val="black"/>
                </a:solidFill>
              </a:ln>
              <a:solidFill>
                <a:srgbClr val="FFFF00"/>
              </a:solidFill>
              <a:effectLst>
                <a:outerShdw blurRad="38100" dist="38100" dir="2700000" algn="tl">
                  <a:srgbClr val="000000">
                    <a:alpha val="43137"/>
                  </a:srgbClr>
                </a:outerShdw>
              </a:effectLst>
              <a:latin typeface="Calibri"/>
              <a:ea typeface="+mn-ea"/>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401763"/>
            <a:ext cx="6096000"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224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57200" y="152400"/>
            <a:ext cx="8229600" cy="1143000"/>
          </a:xfrm>
          <a:prstGeom prst="rect">
            <a:avLst/>
          </a:prstGeom>
        </p:spPr>
        <p:txBody>
          <a:bodyPr>
            <a:normAutofit/>
          </a:bodyPr>
          <a:lstStyle/>
          <a:p>
            <a:pPr algn="ctr" fontAlgn="auto">
              <a:spcAft>
                <a:spcPts val="0"/>
              </a:spcAft>
              <a:defRPr/>
            </a:pPr>
            <a:r>
              <a:rPr lang="en-CA" sz="6600" b="1" dirty="0" smtClean="0">
                <a:ln w="12700">
                  <a:solidFill>
                    <a:prstClr val="black"/>
                  </a:solidFill>
                </a:ln>
                <a:solidFill>
                  <a:srgbClr val="FFFF00"/>
                </a:solidFill>
                <a:effectLst>
                  <a:outerShdw blurRad="38100" dist="38100" dir="2700000" algn="tl">
                    <a:srgbClr val="000000">
                      <a:alpha val="43137"/>
                    </a:srgbClr>
                  </a:outerShdw>
                </a:effectLst>
                <a:latin typeface="Calibri"/>
                <a:ea typeface="+mn-ea"/>
              </a:rPr>
              <a:t>CQI - Oversight</a:t>
            </a:r>
            <a:endParaRPr lang="en-US" sz="6600" b="1" dirty="0">
              <a:ln w="12700">
                <a:solidFill>
                  <a:prstClr val="black"/>
                </a:solidFill>
              </a:ln>
              <a:solidFill>
                <a:srgbClr val="FFFF00"/>
              </a:solidFill>
              <a:effectLst>
                <a:outerShdw blurRad="38100" dist="38100" dir="2700000" algn="tl">
                  <a:srgbClr val="000000">
                    <a:alpha val="43137"/>
                  </a:srgbClr>
                </a:outerShdw>
              </a:effectLst>
              <a:latin typeface="Calibri"/>
              <a:ea typeface="+mn-ea"/>
            </a:endParaRPr>
          </a:p>
        </p:txBody>
      </p:sp>
      <p:graphicFrame>
        <p:nvGraphicFramePr>
          <p:cNvPr id="5" name="Diagram 4"/>
          <p:cNvGraphicFramePr/>
          <p:nvPr>
            <p:extLst>
              <p:ext uri="{D42A27DB-BD31-4B8C-83A1-F6EECF244321}">
                <p14:modId xmlns:p14="http://schemas.microsoft.com/office/powerpoint/2010/main" val="236174921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304800" y="3962400"/>
            <a:ext cx="2438400" cy="2308324"/>
          </a:xfrm>
          <a:prstGeom prst="rect">
            <a:avLst/>
          </a:prstGeom>
          <a:noFill/>
        </p:spPr>
        <p:txBody>
          <a:bodyPr wrap="square" rtlCol="0">
            <a:spAutoFit/>
          </a:bodyPr>
          <a:lstStyle/>
          <a:p>
            <a:pPr fontAlgn="auto">
              <a:spcBef>
                <a:spcPts val="0"/>
              </a:spcBef>
              <a:spcAft>
                <a:spcPts val="0"/>
              </a:spcAft>
              <a:buFont typeface="Arial" pitchFamily="34" charset="0"/>
              <a:buChar char="•"/>
            </a:pPr>
            <a:r>
              <a:rPr lang="en-US" b="1" dirty="0" smtClean="0">
                <a:solidFill>
                  <a:prstClr val="black"/>
                </a:solidFill>
                <a:latin typeface="Calibri"/>
                <a:ea typeface="+mn-ea"/>
              </a:rPr>
              <a:t>M&amp;M Rounds</a:t>
            </a:r>
          </a:p>
          <a:p>
            <a:pPr lvl="1" fontAlgn="auto">
              <a:spcBef>
                <a:spcPts val="0"/>
              </a:spcBef>
              <a:spcAft>
                <a:spcPts val="0"/>
              </a:spcAft>
              <a:buFont typeface="Arial" pitchFamily="34" charset="0"/>
              <a:buChar char="•"/>
            </a:pPr>
            <a:r>
              <a:rPr lang="en-US" b="1" dirty="0" smtClean="0">
                <a:solidFill>
                  <a:prstClr val="black"/>
                </a:solidFill>
                <a:latin typeface="Calibri"/>
                <a:ea typeface="+mn-ea"/>
              </a:rPr>
              <a:t>5-6 MDs </a:t>
            </a:r>
          </a:p>
          <a:p>
            <a:pPr lvl="1" fontAlgn="auto">
              <a:spcBef>
                <a:spcPts val="0"/>
              </a:spcBef>
              <a:spcAft>
                <a:spcPts val="0"/>
              </a:spcAft>
              <a:buFont typeface="Arial" pitchFamily="34" charset="0"/>
              <a:buChar char="•"/>
            </a:pPr>
            <a:r>
              <a:rPr lang="en-US" b="1" dirty="0" smtClean="0">
                <a:solidFill>
                  <a:prstClr val="black"/>
                </a:solidFill>
                <a:latin typeface="Calibri"/>
                <a:ea typeface="+mn-ea"/>
              </a:rPr>
              <a:t>CCPs</a:t>
            </a:r>
          </a:p>
          <a:p>
            <a:pPr fontAlgn="auto">
              <a:spcBef>
                <a:spcPts val="0"/>
              </a:spcBef>
              <a:spcAft>
                <a:spcPts val="0"/>
              </a:spcAft>
              <a:buFont typeface="Arial" pitchFamily="34" charset="0"/>
              <a:buChar char="•"/>
            </a:pPr>
            <a:r>
              <a:rPr lang="en-US" b="1" dirty="0" smtClean="0">
                <a:solidFill>
                  <a:prstClr val="black"/>
                </a:solidFill>
                <a:latin typeface="Calibri"/>
                <a:ea typeface="+mn-ea"/>
              </a:rPr>
              <a:t>Paramedic Log </a:t>
            </a:r>
          </a:p>
          <a:p>
            <a:pPr fontAlgn="auto">
              <a:spcBef>
                <a:spcPts val="0"/>
              </a:spcBef>
              <a:spcAft>
                <a:spcPts val="0"/>
              </a:spcAft>
              <a:buFont typeface="Arial" pitchFamily="34" charset="0"/>
              <a:buChar char="•"/>
            </a:pPr>
            <a:r>
              <a:rPr lang="en-US" b="1" dirty="0" smtClean="0">
                <a:solidFill>
                  <a:prstClr val="black"/>
                </a:solidFill>
                <a:latin typeface="Calibri"/>
                <a:ea typeface="+mn-ea"/>
              </a:rPr>
              <a:t>Surveys</a:t>
            </a:r>
          </a:p>
          <a:p>
            <a:pPr lvl="1" fontAlgn="auto">
              <a:spcBef>
                <a:spcPts val="0"/>
              </a:spcBef>
              <a:spcAft>
                <a:spcPts val="0"/>
              </a:spcAft>
              <a:buFont typeface="Arial" pitchFamily="34" charset="0"/>
              <a:buChar char="•"/>
            </a:pPr>
            <a:r>
              <a:rPr lang="en-US" b="1" dirty="0" smtClean="0">
                <a:solidFill>
                  <a:prstClr val="black"/>
                </a:solidFill>
                <a:latin typeface="Calibri"/>
                <a:ea typeface="+mn-ea"/>
              </a:rPr>
              <a:t>Patients</a:t>
            </a:r>
          </a:p>
          <a:p>
            <a:pPr lvl="1" fontAlgn="auto">
              <a:spcBef>
                <a:spcPts val="0"/>
              </a:spcBef>
              <a:spcAft>
                <a:spcPts val="0"/>
              </a:spcAft>
              <a:buFont typeface="Arial" pitchFamily="34" charset="0"/>
              <a:buChar char="•"/>
            </a:pPr>
            <a:r>
              <a:rPr lang="en-US" b="1" dirty="0" smtClean="0">
                <a:solidFill>
                  <a:prstClr val="black"/>
                </a:solidFill>
                <a:latin typeface="Calibri"/>
                <a:ea typeface="+mn-ea"/>
              </a:rPr>
              <a:t>Staff</a:t>
            </a:r>
          </a:p>
          <a:p>
            <a:pPr fontAlgn="auto">
              <a:spcBef>
                <a:spcPts val="0"/>
              </a:spcBef>
              <a:spcAft>
                <a:spcPts val="0"/>
              </a:spcAft>
              <a:buFont typeface="Arial" pitchFamily="34" charset="0"/>
              <a:buChar char="•"/>
            </a:pPr>
            <a:r>
              <a:rPr lang="en-US" b="1" dirty="0" smtClean="0">
                <a:solidFill>
                  <a:prstClr val="black"/>
                </a:solidFill>
                <a:latin typeface="Calibri"/>
                <a:ea typeface="+mn-ea"/>
              </a:rPr>
              <a:t>DPH Submission</a:t>
            </a:r>
          </a:p>
        </p:txBody>
      </p:sp>
    </p:spTree>
    <p:extLst>
      <p:ext uri="{BB962C8B-B14F-4D97-AF65-F5344CB8AC3E}">
        <p14:creationId xmlns:p14="http://schemas.microsoft.com/office/powerpoint/2010/main" val="26202181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6310" y="381000"/>
            <a:ext cx="8686800" cy="1046440"/>
          </a:xfrm>
          <a:prstGeom prst="rect">
            <a:avLst/>
          </a:prstGeom>
        </p:spPr>
        <p:txBody>
          <a:bodyPr wrap="square">
            <a:spAutoFit/>
          </a:bodyPr>
          <a:lstStyle/>
          <a:p>
            <a:pPr algn="ctr" fontAlgn="auto">
              <a:spcBef>
                <a:spcPts val="0"/>
              </a:spcBef>
              <a:spcAft>
                <a:spcPts val="0"/>
              </a:spcAft>
            </a:pPr>
            <a:r>
              <a:rPr lang="en-US" sz="4400" b="1" dirty="0" smtClean="0">
                <a:ln>
                  <a:solidFill>
                    <a:prstClr val="black"/>
                  </a:solidFill>
                </a:ln>
                <a:solidFill>
                  <a:srgbClr val="FFFF00"/>
                </a:solidFill>
                <a:latin typeface="Calibri"/>
                <a:ea typeface="+mn-ea"/>
              </a:rPr>
              <a:t>Improving the Health of Populations</a:t>
            </a:r>
            <a:r>
              <a:rPr lang="en-US" b="1" dirty="0" smtClean="0">
                <a:solidFill>
                  <a:prstClr val="black"/>
                </a:solidFill>
                <a:latin typeface="Calibri"/>
                <a:ea typeface="+mn-ea"/>
              </a:rPr>
              <a:t/>
            </a:r>
            <a:br>
              <a:rPr lang="en-US" b="1" dirty="0" smtClean="0">
                <a:solidFill>
                  <a:prstClr val="black"/>
                </a:solidFill>
                <a:latin typeface="Calibri"/>
                <a:ea typeface="+mn-ea"/>
              </a:rPr>
            </a:br>
            <a:endParaRPr lang="en-US" dirty="0">
              <a:solidFill>
                <a:prstClr val="black"/>
              </a:solidFill>
              <a:latin typeface="Calibri"/>
              <a:ea typeface="+mn-ea"/>
            </a:endParaRPr>
          </a:p>
        </p:txBody>
      </p:sp>
      <p:sp>
        <p:nvSpPr>
          <p:cNvPr id="5" name="Content Placeholder 2"/>
          <p:cNvSpPr txBox="1">
            <a:spLocks/>
          </p:cNvSpPr>
          <p:nvPr/>
        </p:nvSpPr>
        <p:spPr>
          <a:xfrm>
            <a:off x="685800" y="533400"/>
            <a:ext cx="7620000" cy="4800600"/>
          </a:xfrm>
          <a:prstGeom prst="rect">
            <a:avLst/>
          </a:prstGeom>
        </p:spPr>
        <p:txBody>
          <a:bodyPr/>
          <a:lstStyle/>
          <a:p>
            <a:pPr marL="285750" indent="-285750" fontAlgn="auto">
              <a:spcBef>
                <a:spcPct val="20000"/>
              </a:spcBef>
              <a:spcAft>
                <a:spcPts val="0"/>
              </a:spcAft>
              <a:buFont typeface="Arial" pitchFamily="34" charset="0"/>
              <a:buChar char="•"/>
            </a:pPr>
            <a:endParaRPr lang="en-US" sz="2400" b="1" dirty="0">
              <a:solidFill>
                <a:prstClr val="black"/>
              </a:solidFill>
              <a:latin typeface="Calibri"/>
              <a:ea typeface="+mn-ea"/>
            </a:endParaRPr>
          </a:p>
          <a:p>
            <a:pPr algn="ctr" fontAlgn="auto">
              <a:spcBef>
                <a:spcPct val="20000"/>
              </a:spcBef>
              <a:spcAft>
                <a:spcPts val="0"/>
              </a:spcAft>
            </a:pPr>
            <a:r>
              <a:rPr lang="en-US" sz="4000" b="1" dirty="0" smtClean="0">
                <a:solidFill>
                  <a:prstClr val="black"/>
                </a:solidFill>
                <a:effectLst>
                  <a:outerShdw blurRad="38100" dist="38100" dir="2700000" algn="tl">
                    <a:srgbClr val="000000">
                      <a:alpha val="43137"/>
                    </a:srgbClr>
                  </a:outerShdw>
                </a:effectLst>
                <a:latin typeface="Calibri"/>
                <a:ea typeface="+mn-ea"/>
              </a:rPr>
              <a:t>DATA </a:t>
            </a:r>
          </a:p>
          <a:p>
            <a:pPr algn="ctr" fontAlgn="auto">
              <a:spcBef>
                <a:spcPct val="20000"/>
              </a:spcBef>
              <a:spcAft>
                <a:spcPts val="0"/>
              </a:spcAft>
            </a:pPr>
            <a:r>
              <a:rPr lang="en-US" sz="2400" b="1" dirty="0" smtClean="0">
                <a:solidFill>
                  <a:prstClr val="black"/>
                </a:solidFill>
                <a:effectLst>
                  <a:outerShdw blurRad="38100" dist="38100" dir="2700000" algn="tl">
                    <a:srgbClr val="000000">
                      <a:alpha val="43137"/>
                    </a:srgbClr>
                  </a:outerShdw>
                </a:effectLst>
                <a:latin typeface="Calibri"/>
                <a:ea typeface="+mn-ea"/>
              </a:rPr>
              <a:t>424 Patient contacts (average 1.1 per night)</a:t>
            </a:r>
          </a:p>
          <a:p>
            <a:pPr algn="ctr" fontAlgn="auto">
              <a:spcBef>
                <a:spcPct val="20000"/>
              </a:spcBef>
              <a:spcAft>
                <a:spcPts val="0"/>
              </a:spcAft>
            </a:pPr>
            <a:r>
              <a:rPr lang="en-CA" sz="2400" b="1" dirty="0" smtClean="0">
                <a:solidFill>
                  <a:prstClr val="black"/>
                </a:solidFill>
                <a:effectLst>
                  <a:outerShdw blurRad="38100" dist="38100" dir="2700000" algn="tl">
                    <a:srgbClr val="000000">
                      <a:alpha val="43137"/>
                    </a:srgbClr>
                  </a:outerShdw>
                </a:effectLst>
                <a:latin typeface="Calibri"/>
                <a:ea typeface="+mn-ea"/>
              </a:rPr>
              <a:t>83 minutes of average patent contact time</a:t>
            </a:r>
            <a:endParaRPr lang="en-US" sz="2400" b="1" dirty="0" smtClean="0">
              <a:solidFill>
                <a:prstClr val="black"/>
              </a:solidFill>
              <a:effectLst>
                <a:outerShdw blurRad="38100" dist="38100" dir="2700000" algn="tl">
                  <a:srgbClr val="000000">
                    <a:alpha val="43137"/>
                  </a:srgbClr>
                </a:outerShdw>
              </a:effectLst>
              <a:latin typeface="Calibri"/>
              <a:ea typeface="+mn-ea"/>
            </a:endParaRPr>
          </a:p>
          <a:p>
            <a:pPr lvl="1" algn="ctr" fontAlgn="auto">
              <a:spcBef>
                <a:spcPct val="20000"/>
              </a:spcBef>
              <a:spcAft>
                <a:spcPts val="0"/>
              </a:spcAft>
            </a:pPr>
            <a:r>
              <a:rPr lang="en-US" sz="2400" b="1" dirty="0" smtClean="0">
                <a:solidFill>
                  <a:prstClr val="black"/>
                </a:solidFill>
                <a:effectLst>
                  <a:outerShdw blurRad="38100" dist="38100" dir="2700000" algn="tl">
                    <a:srgbClr val="000000">
                      <a:alpha val="43137"/>
                    </a:srgbClr>
                  </a:outerShdw>
                </a:effectLst>
                <a:latin typeface="Calibri"/>
                <a:ea typeface="+mn-ea"/>
              </a:rPr>
              <a:t>Supplementing </a:t>
            </a:r>
            <a:r>
              <a:rPr lang="en-US" sz="2400" b="1" dirty="0">
                <a:solidFill>
                  <a:prstClr val="black"/>
                </a:solidFill>
                <a:effectLst>
                  <a:outerShdw blurRad="38100" dist="38100" dir="2700000" algn="tl">
                    <a:srgbClr val="000000">
                      <a:alpha val="43137"/>
                    </a:srgbClr>
                  </a:outerShdw>
                </a:effectLst>
                <a:latin typeface="Calibri"/>
                <a:ea typeface="+mn-ea"/>
              </a:rPr>
              <a:t>existing care model</a:t>
            </a:r>
          </a:p>
          <a:p>
            <a:pPr lvl="2" fontAlgn="auto">
              <a:spcBef>
                <a:spcPct val="20000"/>
              </a:spcBef>
              <a:spcAft>
                <a:spcPts val="0"/>
              </a:spcAft>
            </a:pPr>
            <a:endParaRPr lang="en-US" sz="2400" b="1" dirty="0">
              <a:solidFill>
                <a:prstClr val="black"/>
              </a:solidFill>
              <a:latin typeface="Calibri"/>
              <a:ea typeface="+mn-ea"/>
            </a:endParaRPr>
          </a:p>
          <a:p>
            <a:pPr marL="285750" indent="-285750" fontAlgn="auto">
              <a:spcBef>
                <a:spcPct val="20000"/>
              </a:spcBef>
              <a:spcAft>
                <a:spcPts val="0"/>
              </a:spcAft>
            </a:pPr>
            <a:endParaRPr lang="en-US" sz="2200" b="1" dirty="0" smtClean="0">
              <a:solidFill>
                <a:prstClr val="black"/>
              </a:solidFill>
              <a:latin typeface="Calibri"/>
              <a:ea typeface="+mn-ea"/>
            </a:endParaRPr>
          </a:p>
        </p:txBody>
      </p:sp>
      <p:sp>
        <p:nvSpPr>
          <p:cNvPr id="9" name="Content Placeholder 2"/>
          <p:cNvSpPr txBox="1">
            <a:spLocks/>
          </p:cNvSpPr>
          <p:nvPr/>
        </p:nvSpPr>
        <p:spPr>
          <a:xfrm>
            <a:off x="6096000" y="3238500"/>
            <a:ext cx="2743200" cy="2857500"/>
          </a:xfrm>
          <a:prstGeom prst="rect">
            <a:avLst/>
          </a:prstGeom>
        </p:spPr>
        <p:txBody>
          <a:bodyPr/>
          <a:lstStyle/>
          <a:p>
            <a:pPr fontAlgn="auto">
              <a:spcBef>
                <a:spcPct val="20000"/>
              </a:spcBef>
              <a:spcAft>
                <a:spcPts val="0"/>
              </a:spcAft>
            </a:pPr>
            <a:r>
              <a:rPr lang="en-CA" sz="2400" b="1" dirty="0" smtClean="0">
                <a:solidFill>
                  <a:prstClr val="black"/>
                </a:solidFill>
                <a:latin typeface="Calibri"/>
                <a:ea typeface="+mn-ea"/>
              </a:rPr>
              <a:t>Patient Experience</a:t>
            </a:r>
          </a:p>
          <a:p>
            <a:pPr marL="342900" indent="-342900" fontAlgn="auto">
              <a:spcBef>
                <a:spcPct val="20000"/>
              </a:spcBef>
              <a:spcAft>
                <a:spcPts val="0"/>
              </a:spcAft>
              <a:buFont typeface="Arial" panose="020B0604020202020204" pitchFamily="34" charset="0"/>
              <a:buChar char="•"/>
              <a:defRPr/>
            </a:pPr>
            <a:r>
              <a:rPr lang="en-US" b="1" dirty="0">
                <a:solidFill>
                  <a:prstClr val="black"/>
                </a:solidFill>
                <a:latin typeface="Calibri"/>
                <a:ea typeface="+mn-ea"/>
              </a:rPr>
              <a:t>98 % of patients' Extremely Satisfied</a:t>
            </a:r>
          </a:p>
          <a:p>
            <a:pPr marL="342900" indent="-342900" fontAlgn="auto">
              <a:spcBef>
                <a:spcPct val="20000"/>
              </a:spcBef>
              <a:spcAft>
                <a:spcPts val="0"/>
              </a:spcAft>
              <a:buFont typeface="Arial" panose="020B0604020202020204" pitchFamily="34" charset="0"/>
              <a:buChar char="•"/>
              <a:defRPr/>
            </a:pPr>
            <a:r>
              <a:rPr lang="en-US" b="1" dirty="0">
                <a:solidFill>
                  <a:prstClr val="black"/>
                </a:solidFill>
                <a:latin typeface="Calibri"/>
                <a:ea typeface="+mn-ea"/>
              </a:rPr>
              <a:t>2% of patient’s Satisfied</a:t>
            </a:r>
          </a:p>
          <a:p>
            <a:pPr marL="342900" indent="-342900" fontAlgn="auto">
              <a:spcBef>
                <a:spcPct val="20000"/>
              </a:spcBef>
              <a:spcAft>
                <a:spcPts val="0"/>
              </a:spcAft>
              <a:buFont typeface="Arial" panose="020B0604020202020204" pitchFamily="34" charset="0"/>
              <a:buChar char="•"/>
              <a:defRPr/>
            </a:pPr>
            <a:r>
              <a:rPr lang="en-US" b="1" dirty="0">
                <a:solidFill>
                  <a:prstClr val="black"/>
                </a:solidFill>
                <a:latin typeface="Calibri"/>
                <a:ea typeface="+mn-ea"/>
              </a:rPr>
              <a:t>100% Staff Satisfied</a:t>
            </a:r>
          </a:p>
          <a:p>
            <a:pPr marL="742950" lvl="1" indent="-285750" fontAlgn="auto">
              <a:spcBef>
                <a:spcPct val="20000"/>
              </a:spcBef>
              <a:spcAft>
                <a:spcPts val="0"/>
              </a:spcAft>
              <a:buFont typeface="Arial" pitchFamily="34" charset="0"/>
              <a:buChar char="•"/>
            </a:pPr>
            <a:endParaRPr lang="en-US" sz="2400" b="1" dirty="0" smtClean="0">
              <a:solidFill>
                <a:prstClr val="black"/>
              </a:solidFill>
              <a:latin typeface="Calibri"/>
              <a:ea typeface="+mn-ea"/>
            </a:endParaRPr>
          </a:p>
          <a:p>
            <a:pPr marL="742950" lvl="1" indent="-285750" fontAlgn="auto">
              <a:spcBef>
                <a:spcPct val="20000"/>
              </a:spcBef>
              <a:spcAft>
                <a:spcPts val="0"/>
              </a:spcAft>
            </a:pPr>
            <a:endParaRPr lang="en-US" sz="2400" b="1" dirty="0">
              <a:solidFill>
                <a:prstClr val="black"/>
              </a:solidFill>
              <a:latin typeface="Calibri"/>
              <a:ea typeface="+mn-ea"/>
            </a:endParaRPr>
          </a:p>
          <a:p>
            <a:pPr marL="285750" indent="-285750" fontAlgn="auto">
              <a:spcBef>
                <a:spcPct val="20000"/>
              </a:spcBef>
              <a:spcAft>
                <a:spcPts val="0"/>
              </a:spcAft>
            </a:pPr>
            <a:endParaRPr lang="en-US" sz="2200" b="1" dirty="0" smtClean="0">
              <a:solidFill>
                <a:prstClr val="black"/>
              </a:solidFill>
              <a:latin typeface="Calibri"/>
              <a:ea typeface="+mn-e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3643613"/>
            <a:ext cx="3429000" cy="2743200"/>
          </a:xfrm>
          <a:prstGeom prst="rect">
            <a:avLst/>
          </a:prstGeom>
        </p:spPr>
      </p:pic>
      <p:sp>
        <p:nvSpPr>
          <p:cNvPr id="8" name="Content Placeholder 2"/>
          <p:cNvSpPr txBox="1">
            <a:spLocks/>
          </p:cNvSpPr>
          <p:nvPr/>
        </p:nvSpPr>
        <p:spPr>
          <a:xfrm>
            <a:off x="152400" y="3124200"/>
            <a:ext cx="3429000" cy="2857500"/>
          </a:xfrm>
          <a:prstGeom prst="rect">
            <a:avLst/>
          </a:prstGeom>
        </p:spPr>
        <p:txBody>
          <a:bodyPr/>
          <a:lstStyle/>
          <a:p>
            <a:pPr algn="ctr" fontAlgn="auto">
              <a:spcBef>
                <a:spcPct val="20000"/>
              </a:spcBef>
              <a:spcAft>
                <a:spcPts val="0"/>
              </a:spcAft>
            </a:pPr>
            <a:r>
              <a:rPr lang="en-CA" sz="2400" b="1" dirty="0" smtClean="0">
                <a:solidFill>
                  <a:prstClr val="black"/>
                </a:solidFill>
                <a:latin typeface="Calibri"/>
                <a:ea typeface="+mn-ea"/>
              </a:rPr>
              <a:t>Expenses Reduced</a:t>
            </a:r>
          </a:p>
          <a:p>
            <a:pPr algn="ctr" fontAlgn="auto">
              <a:spcBef>
                <a:spcPct val="20000"/>
              </a:spcBef>
              <a:spcAft>
                <a:spcPts val="0"/>
              </a:spcAft>
            </a:pPr>
            <a:r>
              <a:rPr lang="en-CA" sz="2400" b="1" dirty="0" smtClean="0">
                <a:solidFill>
                  <a:prstClr val="black"/>
                </a:solidFill>
                <a:latin typeface="Calibri"/>
                <a:ea typeface="+mn-ea"/>
              </a:rPr>
              <a:t>Savings Produced</a:t>
            </a:r>
          </a:p>
          <a:p>
            <a:pPr marL="742950" lvl="1" indent="-285750" fontAlgn="auto">
              <a:spcBef>
                <a:spcPct val="20000"/>
              </a:spcBef>
              <a:spcAft>
                <a:spcPts val="0"/>
              </a:spcAft>
              <a:buFont typeface="Arial" panose="020B0604020202020204" pitchFamily="34" charset="0"/>
              <a:buChar char="•"/>
            </a:pPr>
            <a:r>
              <a:rPr lang="en-CA" b="1" dirty="0" smtClean="0">
                <a:solidFill>
                  <a:prstClr val="black"/>
                </a:solidFill>
                <a:latin typeface="Calibri"/>
                <a:ea typeface="+mn-ea"/>
              </a:rPr>
              <a:t>Ambulance Transportation</a:t>
            </a:r>
          </a:p>
          <a:p>
            <a:pPr marL="742950" lvl="1" indent="-285750" fontAlgn="auto">
              <a:spcBef>
                <a:spcPct val="20000"/>
              </a:spcBef>
              <a:spcAft>
                <a:spcPts val="0"/>
              </a:spcAft>
              <a:buFont typeface="Arial" panose="020B0604020202020204" pitchFamily="34" charset="0"/>
              <a:buChar char="•"/>
            </a:pPr>
            <a:r>
              <a:rPr lang="en-CA" b="1" dirty="0" smtClean="0">
                <a:solidFill>
                  <a:prstClr val="black"/>
                </a:solidFill>
                <a:latin typeface="Calibri"/>
                <a:ea typeface="+mn-ea"/>
              </a:rPr>
              <a:t>ED Visit</a:t>
            </a:r>
          </a:p>
          <a:p>
            <a:pPr marL="742950" lvl="1" indent="-285750" fontAlgn="auto">
              <a:spcBef>
                <a:spcPct val="20000"/>
              </a:spcBef>
              <a:spcAft>
                <a:spcPts val="0"/>
              </a:spcAft>
              <a:buFont typeface="Arial" panose="020B0604020202020204" pitchFamily="34" charset="0"/>
              <a:buChar char="•"/>
            </a:pPr>
            <a:r>
              <a:rPr lang="en-CA" b="1" dirty="0" smtClean="0">
                <a:solidFill>
                  <a:prstClr val="black"/>
                </a:solidFill>
                <a:latin typeface="Calibri"/>
                <a:ea typeface="+mn-ea"/>
              </a:rPr>
              <a:t>Physician</a:t>
            </a:r>
          </a:p>
          <a:p>
            <a:pPr marL="742950" lvl="1" indent="-285750" fontAlgn="auto">
              <a:spcBef>
                <a:spcPct val="20000"/>
              </a:spcBef>
              <a:spcAft>
                <a:spcPts val="0"/>
              </a:spcAft>
              <a:buFont typeface="Arial" panose="020B0604020202020204" pitchFamily="34" charset="0"/>
              <a:buChar char="•"/>
            </a:pPr>
            <a:r>
              <a:rPr lang="en-CA" b="1" dirty="0" smtClean="0">
                <a:solidFill>
                  <a:prstClr val="black"/>
                </a:solidFill>
                <a:latin typeface="Calibri"/>
                <a:ea typeface="+mn-ea"/>
              </a:rPr>
              <a:t>Labs</a:t>
            </a:r>
          </a:p>
          <a:p>
            <a:pPr marL="742950" lvl="1" indent="-285750" fontAlgn="auto">
              <a:spcBef>
                <a:spcPct val="20000"/>
              </a:spcBef>
              <a:spcAft>
                <a:spcPts val="0"/>
              </a:spcAft>
              <a:buFont typeface="Arial" panose="020B0604020202020204" pitchFamily="34" charset="0"/>
              <a:buChar char="•"/>
            </a:pPr>
            <a:r>
              <a:rPr lang="en-CA" b="1" dirty="0" smtClean="0">
                <a:solidFill>
                  <a:prstClr val="black"/>
                </a:solidFill>
                <a:latin typeface="Calibri"/>
                <a:ea typeface="+mn-ea"/>
              </a:rPr>
              <a:t>Admission</a:t>
            </a:r>
          </a:p>
          <a:p>
            <a:pPr marL="742950" lvl="1" indent="-285750" fontAlgn="auto">
              <a:spcBef>
                <a:spcPct val="20000"/>
              </a:spcBef>
              <a:spcAft>
                <a:spcPts val="0"/>
              </a:spcAft>
              <a:buFont typeface="Arial" panose="020B0604020202020204" pitchFamily="34" charset="0"/>
              <a:buChar char="•"/>
            </a:pPr>
            <a:r>
              <a:rPr lang="en-CA" b="1" dirty="0" smtClean="0">
                <a:solidFill>
                  <a:prstClr val="black"/>
                </a:solidFill>
                <a:latin typeface="Calibri"/>
                <a:ea typeface="+mn-ea"/>
              </a:rPr>
              <a:t>OBs</a:t>
            </a:r>
            <a:endParaRPr lang="en-US" b="1" dirty="0" smtClean="0">
              <a:solidFill>
                <a:prstClr val="black"/>
              </a:solidFill>
              <a:latin typeface="Calibri"/>
              <a:ea typeface="+mn-ea"/>
            </a:endParaRPr>
          </a:p>
          <a:p>
            <a:pPr marL="742950" lvl="1" indent="-285750" fontAlgn="auto">
              <a:spcBef>
                <a:spcPct val="20000"/>
              </a:spcBef>
              <a:spcAft>
                <a:spcPts val="0"/>
              </a:spcAft>
              <a:buFont typeface="Arial" panose="020B0604020202020204" pitchFamily="34" charset="0"/>
              <a:buChar char="•"/>
            </a:pPr>
            <a:endParaRPr lang="en-US" sz="2400" b="1" dirty="0" smtClean="0">
              <a:solidFill>
                <a:prstClr val="black"/>
              </a:solidFill>
              <a:latin typeface="Calibri"/>
              <a:ea typeface="+mn-ea"/>
            </a:endParaRPr>
          </a:p>
          <a:p>
            <a:pPr marL="742950" lvl="1" indent="-285750" fontAlgn="auto">
              <a:spcBef>
                <a:spcPct val="20000"/>
              </a:spcBef>
              <a:spcAft>
                <a:spcPts val="0"/>
              </a:spcAft>
            </a:pPr>
            <a:endParaRPr lang="en-US" sz="2400" b="1" dirty="0">
              <a:solidFill>
                <a:prstClr val="black"/>
              </a:solidFill>
              <a:latin typeface="Calibri"/>
              <a:ea typeface="+mn-ea"/>
            </a:endParaRPr>
          </a:p>
          <a:p>
            <a:pPr marL="285750" indent="-285750" fontAlgn="auto">
              <a:spcBef>
                <a:spcPct val="20000"/>
              </a:spcBef>
              <a:spcAft>
                <a:spcPts val="0"/>
              </a:spcAft>
            </a:pPr>
            <a:endParaRPr lang="en-US" sz="2200" b="1" dirty="0" smtClean="0">
              <a:solidFill>
                <a:prstClr val="black"/>
              </a:solidFill>
              <a:latin typeface="Calibri"/>
              <a:ea typeface="+mn-ea"/>
            </a:endParaRPr>
          </a:p>
        </p:txBody>
      </p:sp>
    </p:spTree>
    <p:extLst>
      <p:ext uri="{BB962C8B-B14F-4D97-AF65-F5344CB8AC3E}">
        <p14:creationId xmlns:p14="http://schemas.microsoft.com/office/powerpoint/2010/main" val="21929565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449759"/>
            <a:ext cx="8686800" cy="1446550"/>
          </a:xfrm>
          <a:prstGeom prst="rect">
            <a:avLst/>
          </a:prstGeom>
        </p:spPr>
        <p:txBody>
          <a:bodyPr wrap="square">
            <a:spAutoFit/>
          </a:bodyPr>
          <a:lstStyle/>
          <a:p>
            <a:pPr algn="ctr" fontAlgn="auto">
              <a:spcAft>
                <a:spcPts val="0"/>
              </a:spcAft>
              <a:defRPr/>
            </a:pPr>
            <a:r>
              <a:rPr lang="en-US" sz="4400" b="1" dirty="0" smtClean="0">
                <a:ln>
                  <a:solidFill>
                    <a:prstClr val="black"/>
                  </a:solidFill>
                </a:ln>
                <a:solidFill>
                  <a:srgbClr val="FFFF00"/>
                </a:solidFill>
                <a:effectLst>
                  <a:outerShdw blurRad="38100" dist="38100" dir="2700000" algn="tl">
                    <a:srgbClr val="000000">
                      <a:alpha val="43137"/>
                    </a:srgbClr>
                  </a:outerShdw>
                </a:effectLst>
                <a:latin typeface="Calibri"/>
                <a:ea typeface="+mn-ea"/>
              </a:rPr>
              <a:t>How can DPH assist with MIH</a:t>
            </a:r>
          </a:p>
          <a:p>
            <a:pPr algn="ctr" fontAlgn="auto">
              <a:spcAft>
                <a:spcPts val="0"/>
              </a:spcAft>
              <a:defRPr/>
            </a:pPr>
            <a:r>
              <a:rPr lang="en-US" sz="4400" b="1" dirty="0" smtClean="0">
                <a:ln>
                  <a:solidFill>
                    <a:prstClr val="black"/>
                  </a:solidFill>
                </a:ln>
                <a:solidFill>
                  <a:srgbClr val="FFFF00"/>
                </a:solidFill>
                <a:effectLst>
                  <a:outerShdw blurRad="38100" dist="38100" dir="2700000" algn="tl">
                    <a:srgbClr val="000000">
                      <a:alpha val="43137"/>
                    </a:srgbClr>
                  </a:outerShdw>
                </a:effectLst>
                <a:latin typeface="Calibri"/>
                <a:ea typeface="+mn-ea"/>
              </a:rPr>
              <a:t> &amp; the IHI Triple Aim? </a:t>
            </a:r>
          </a:p>
        </p:txBody>
      </p:sp>
      <p:sp>
        <p:nvSpPr>
          <p:cNvPr id="5" name="TextBox 4"/>
          <p:cNvSpPr txBox="1"/>
          <p:nvPr/>
        </p:nvSpPr>
        <p:spPr>
          <a:xfrm>
            <a:off x="596982" y="2005548"/>
            <a:ext cx="7338869" cy="3785652"/>
          </a:xfrm>
          <a:prstGeom prst="rect">
            <a:avLst/>
          </a:prstGeom>
          <a:noFill/>
        </p:spPr>
        <p:txBody>
          <a:bodyPr wrap="none" rtlCol="0">
            <a:spAutoFit/>
          </a:bodyPr>
          <a:lstStyle/>
          <a:p>
            <a:pPr marL="857250" indent="-857250" fontAlgn="auto">
              <a:spcBef>
                <a:spcPts val="0"/>
              </a:spcBef>
              <a:spcAft>
                <a:spcPts val="0"/>
              </a:spcAft>
              <a:buFont typeface="Wingdings" panose="05000000000000000000" pitchFamily="2" charset="2"/>
              <a:buChar char="Ø"/>
            </a:pPr>
            <a:r>
              <a:rPr lang="en-CA" sz="4800" b="1" i="1" dirty="0" smtClean="0">
                <a:solidFill>
                  <a:prstClr val="black"/>
                </a:solidFill>
                <a:latin typeface="Calibri"/>
                <a:ea typeface="+mn-ea"/>
              </a:rPr>
              <a:t>Streamlined Application </a:t>
            </a:r>
          </a:p>
          <a:p>
            <a:pPr lvl="1" fontAlgn="auto">
              <a:spcBef>
                <a:spcPts val="0"/>
              </a:spcBef>
              <a:spcAft>
                <a:spcPts val="0"/>
              </a:spcAft>
            </a:pPr>
            <a:r>
              <a:rPr lang="en-CA" sz="4800" b="1" i="1" dirty="0">
                <a:solidFill>
                  <a:prstClr val="black"/>
                </a:solidFill>
                <a:latin typeface="Calibri"/>
                <a:ea typeface="+mn-ea"/>
              </a:rPr>
              <a:t>	</a:t>
            </a:r>
            <a:r>
              <a:rPr lang="en-CA" sz="4800" b="1" i="1" dirty="0" smtClean="0">
                <a:solidFill>
                  <a:prstClr val="black"/>
                </a:solidFill>
                <a:latin typeface="Calibri"/>
                <a:ea typeface="+mn-ea"/>
              </a:rPr>
              <a:t>Process</a:t>
            </a:r>
          </a:p>
          <a:p>
            <a:pPr marL="857250" indent="-857250" fontAlgn="auto">
              <a:spcBef>
                <a:spcPts val="0"/>
              </a:spcBef>
              <a:spcAft>
                <a:spcPts val="0"/>
              </a:spcAft>
              <a:buFont typeface="Wingdings" panose="05000000000000000000" pitchFamily="2" charset="2"/>
              <a:buChar char="Ø"/>
            </a:pPr>
            <a:r>
              <a:rPr lang="en-CA" sz="4800" b="1" i="1" dirty="0" smtClean="0">
                <a:solidFill>
                  <a:prstClr val="black"/>
                </a:solidFill>
                <a:latin typeface="Calibri"/>
                <a:ea typeface="+mn-ea"/>
              </a:rPr>
              <a:t>Program Oversight</a:t>
            </a:r>
          </a:p>
          <a:p>
            <a:pPr marL="857250" indent="-857250" fontAlgn="auto">
              <a:spcBef>
                <a:spcPts val="0"/>
              </a:spcBef>
              <a:spcAft>
                <a:spcPts val="0"/>
              </a:spcAft>
              <a:buFont typeface="Wingdings" panose="05000000000000000000" pitchFamily="2" charset="2"/>
              <a:buChar char="Ø"/>
            </a:pPr>
            <a:r>
              <a:rPr lang="en-CA" sz="4800" b="1" i="1" dirty="0" smtClean="0">
                <a:solidFill>
                  <a:prstClr val="black"/>
                </a:solidFill>
                <a:latin typeface="Calibri"/>
                <a:ea typeface="+mn-ea"/>
              </a:rPr>
              <a:t>Sustainability</a:t>
            </a:r>
          </a:p>
          <a:p>
            <a:pPr marL="857250" indent="-857250" fontAlgn="auto">
              <a:spcBef>
                <a:spcPts val="0"/>
              </a:spcBef>
              <a:spcAft>
                <a:spcPts val="0"/>
              </a:spcAft>
              <a:buFont typeface="Wingdings" panose="05000000000000000000" pitchFamily="2" charset="2"/>
              <a:buChar char="Ø"/>
            </a:pPr>
            <a:r>
              <a:rPr lang="en-CA" sz="4800" b="1" i="1" dirty="0">
                <a:solidFill>
                  <a:prstClr val="black"/>
                </a:solidFill>
                <a:latin typeface="Calibri"/>
                <a:ea typeface="+mn-ea"/>
              </a:rPr>
              <a:t>Program </a:t>
            </a:r>
            <a:r>
              <a:rPr lang="en-CA" sz="4800" b="1" i="1" dirty="0" smtClean="0">
                <a:solidFill>
                  <a:prstClr val="black"/>
                </a:solidFill>
                <a:latin typeface="Calibri"/>
                <a:ea typeface="+mn-ea"/>
              </a:rPr>
              <a:t>Requirements</a:t>
            </a:r>
            <a:endParaRPr lang="en-CA" sz="4800" b="1" i="1" dirty="0">
              <a:solidFill>
                <a:prstClr val="black"/>
              </a:solidFill>
              <a:latin typeface="Calibri"/>
              <a:ea typeface="+mn-ea"/>
            </a:endParaRPr>
          </a:p>
        </p:txBody>
      </p:sp>
    </p:spTree>
    <p:extLst>
      <p:ext uri="{BB962C8B-B14F-4D97-AF65-F5344CB8AC3E}">
        <p14:creationId xmlns:p14="http://schemas.microsoft.com/office/powerpoint/2010/main" val="7532536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7441"/>
            <a:ext cx="8686800" cy="769441"/>
          </a:xfrm>
          <a:prstGeom prst="rect">
            <a:avLst/>
          </a:prstGeom>
        </p:spPr>
        <p:txBody>
          <a:bodyPr wrap="square">
            <a:spAutoFit/>
          </a:bodyPr>
          <a:lstStyle/>
          <a:p>
            <a:pPr algn="ctr" fontAlgn="auto">
              <a:spcAft>
                <a:spcPts val="0"/>
              </a:spcAft>
              <a:defRPr/>
            </a:pPr>
            <a:r>
              <a:rPr lang="en-US" sz="4400" b="1" dirty="0" smtClean="0">
                <a:ln>
                  <a:solidFill>
                    <a:prstClr val="black"/>
                  </a:solidFill>
                </a:ln>
                <a:solidFill>
                  <a:srgbClr val="FFFF00"/>
                </a:solidFill>
                <a:effectLst>
                  <a:outerShdw blurRad="38100" dist="38100" dir="2700000" algn="tl">
                    <a:srgbClr val="000000">
                      <a:alpha val="43137"/>
                    </a:srgbClr>
                  </a:outerShdw>
                </a:effectLst>
                <a:latin typeface="Calibri"/>
                <a:ea typeface="+mn-ea"/>
              </a:rPr>
              <a:t>Program Requirements </a:t>
            </a:r>
          </a:p>
        </p:txBody>
      </p:sp>
      <p:graphicFrame>
        <p:nvGraphicFramePr>
          <p:cNvPr id="9" name="Diagram 8"/>
          <p:cNvGraphicFramePr/>
          <p:nvPr>
            <p:extLst>
              <p:ext uri="{D42A27DB-BD31-4B8C-83A1-F6EECF244321}">
                <p14:modId xmlns:p14="http://schemas.microsoft.com/office/powerpoint/2010/main" val="1653655369"/>
              </p:ext>
            </p:extLst>
          </p:nvPr>
        </p:nvGraphicFramePr>
        <p:xfrm>
          <a:off x="-685800" y="537120"/>
          <a:ext cx="10744200" cy="58533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8678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267200" y="0"/>
            <a:ext cx="4891088" cy="784225"/>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itchFamily="34" charset="0"/>
                <a:ea typeface="ＭＳ Ｐゴシック" pitchFamily="34" charset="-128"/>
              </a:defRPr>
            </a:lvl1pPr>
            <a:lvl2pPr marL="742950" indent="-285750">
              <a:spcBef>
                <a:spcPct val="20000"/>
              </a:spcBef>
              <a:buChar char="–"/>
              <a:defRPr sz="2800">
                <a:solidFill>
                  <a:schemeClr val="tx1"/>
                </a:solidFill>
                <a:latin typeface="Calibri" pitchFamily="34" charset="0"/>
                <a:ea typeface="ＭＳ Ｐゴシック" pitchFamily="34" charset="-128"/>
              </a:defRPr>
            </a:lvl2pPr>
            <a:lvl3pPr marL="1143000" indent="-228600">
              <a:spcBef>
                <a:spcPct val="20000"/>
              </a:spcBef>
              <a:buChar char="•"/>
              <a:defRPr sz="2400">
                <a:solidFill>
                  <a:schemeClr val="tx1"/>
                </a:solidFill>
                <a:latin typeface="Calibri" pitchFamily="34" charset="0"/>
                <a:ea typeface="ＭＳ Ｐゴシック" pitchFamily="34" charset="-128"/>
              </a:defRPr>
            </a:lvl3pPr>
            <a:lvl4pPr marL="1600200" indent="-228600">
              <a:spcBef>
                <a:spcPct val="20000"/>
              </a:spcBef>
              <a:buChar char="–"/>
              <a:defRPr sz="2000">
                <a:solidFill>
                  <a:schemeClr val="tx1"/>
                </a:solidFill>
                <a:latin typeface="Calibri" pitchFamily="34" charset="0"/>
                <a:ea typeface="ＭＳ Ｐゴシック" pitchFamily="34" charset="-128"/>
              </a:defRPr>
            </a:lvl4pPr>
            <a:lvl5pPr marL="2057400" indent="-22860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fontAlgn="base">
              <a:lnSpc>
                <a:spcPct val="90000"/>
              </a:lnSpc>
              <a:spcBef>
                <a:spcPct val="0"/>
              </a:spcBef>
              <a:spcAft>
                <a:spcPct val="0"/>
              </a:spcAft>
              <a:buFontTx/>
              <a:buNone/>
            </a:pPr>
            <a:endParaRPr lang="en-US" altLang="en-US" sz="1800" dirty="0">
              <a:solidFill>
                <a:srgbClr val="FFFFFF"/>
              </a:solidFill>
              <a:latin typeface="Arial" charset="0"/>
            </a:endParaRPr>
          </a:p>
        </p:txBody>
      </p:sp>
      <p:sp>
        <p:nvSpPr>
          <p:cNvPr id="4" name="Rectangle 2"/>
          <p:cNvSpPr txBox="1">
            <a:spLocks noChangeArrowheads="1"/>
          </p:cNvSpPr>
          <p:nvPr/>
        </p:nvSpPr>
        <p:spPr>
          <a:xfrm>
            <a:off x="4042341" y="60776"/>
            <a:ext cx="5047230" cy="100602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endParaRPr lang="en-US" altLang="en-US" sz="2400" b="1" dirty="0">
              <a:solidFill>
                <a:srgbClr val="FFFFFF"/>
              </a:solidFill>
            </a:endParaRPr>
          </a:p>
        </p:txBody>
      </p:sp>
      <p:sp>
        <p:nvSpPr>
          <p:cNvPr id="7" name="Rectangle 8"/>
          <p:cNvSpPr txBox="1">
            <a:spLocks noChangeArrowheads="1"/>
          </p:cNvSpPr>
          <p:nvPr/>
        </p:nvSpPr>
        <p:spPr>
          <a:xfrm>
            <a:off x="152400" y="1066799"/>
            <a:ext cx="8839200" cy="57003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spcAft>
                <a:spcPts val="1200"/>
              </a:spcAft>
              <a:buSzPct val="80000"/>
              <a:buFont typeface="Wingdings" panose="05000000000000000000" pitchFamily="2" charset="2"/>
              <a:buChar char="q"/>
            </a:pPr>
            <a:endParaRPr lang="en-US" sz="2000" dirty="0" smtClean="0">
              <a:solidFill>
                <a:srgbClr val="000000"/>
              </a:solidFill>
            </a:endParaRPr>
          </a:p>
        </p:txBody>
      </p:sp>
      <p:sp>
        <p:nvSpPr>
          <p:cNvPr id="10" name="Oval 9"/>
          <p:cNvSpPr/>
          <p:nvPr/>
        </p:nvSpPr>
        <p:spPr>
          <a:xfrm>
            <a:off x="444842" y="1447800"/>
            <a:ext cx="850558" cy="83820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7" name="TextBox 16"/>
          <p:cNvSpPr txBox="1"/>
          <p:nvPr/>
        </p:nvSpPr>
        <p:spPr>
          <a:xfrm>
            <a:off x="1447800" y="1371600"/>
            <a:ext cx="7543800" cy="5170646"/>
          </a:xfrm>
          <a:prstGeom prst="rect">
            <a:avLst/>
          </a:prstGeom>
          <a:noFill/>
        </p:spPr>
        <p:txBody>
          <a:bodyPr wrap="square" rtlCol="0">
            <a:spAutoFit/>
          </a:bodyPr>
          <a:lstStyle/>
          <a:p>
            <a:r>
              <a:rPr lang="en-US" sz="3000" dirty="0" smtClean="0">
                <a:latin typeface="+mn-lt"/>
              </a:rPr>
              <a:t>If your organization wished to create a new “MIH Program” with each organization represented by your fellow MIHAC members:</a:t>
            </a:r>
          </a:p>
          <a:p>
            <a:endParaRPr lang="en-US" sz="1600" dirty="0"/>
          </a:p>
          <a:p>
            <a:pPr marL="742950" lvl="1" indent="-285750">
              <a:buFont typeface="Arial" panose="020B0604020202020204" pitchFamily="34" charset="0"/>
              <a:buChar char="•"/>
            </a:pPr>
            <a:r>
              <a:rPr lang="en-US" sz="2400" b="1" dirty="0">
                <a:latin typeface="+mj-lt"/>
              </a:rPr>
              <a:t>W</a:t>
            </a:r>
            <a:r>
              <a:rPr lang="en-US" sz="2400" b="1" dirty="0" smtClean="0">
                <a:latin typeface="+mj-lt"/>
              </a:rPr>
              <a:t>hat obstacles still exist that would prevent an effective program </a:t>
            </a:r>
            <a:r>
              <a:rPr lang="en-US" sz="2400" dirty="0" smtClean="0">
                <a:latin typeface="+mj-lt"/>
              </a:rPr>
              <a:t>(understanding that policy considerations such as payment and access are separate but needed conversation)?</a:t>
            </a:r>
          </a:p>
          <a:p>
            <a:pPr lvl="1"/>
            <a:endParaRPr lang="en-US" sz="1600" dirty="0" smtClean="0"/>
          </a:p>
          <a:p>
            <a:pPr marL="742950" lvl="1" indent="-285750">
              <a:buFont typeface="Arial" panose="020B0604020202020204" pitchFamily="34" charset="0"/>
              <a:buChar char="•"/>
            </a:pPr>
            <a:r>
              <a:rPr lang="en-US" sz="2400" b="1" dirty="0" smtClean="0">
                <a:latin typeface="+mn-lt"/>
              </a:rPr>
              <a:t>What minimum guardrails do you believe are </a:t>
            </a:r>
            <a:r>
              <a:rPr lang="en-US" sz="2400" b="1" dirty="0" smtClean="0">
                <a:solidFill>
                  <a:srgbClr val="000000"/>
                </a:solidFill>
                <a:latin typeface="+mn-lt"/>
              </a:rPr>
              <a:t>necessary </a:t>
            </a:r>
            <a:r>
              <a:rPr lang="en-US" sz="2400" b="1" dirty="0">
                <a:solidFill>
                  <a:srgbClr val="000000"/>
                </a:solidFill>
                <a:latin typeface="+mn-lt"/>
              </a:rPr>
              <a:t>to </a:t>
            </a:r>
            <a:r>
              <a:rPr lang="en-US" sz="2400" b="1" dirty="0" smtClean="0">
                <a:solidFill>
                  <a:srgbClr val="000000"/>
                </a:solidFill>
                <a:latin typeface="+mn-lt"/>
              </a:rPr>
              <a:t>ensure quality care </a:t>
            </a:r>
            <a:r>
              <a:rPr lang="en-US" sz="2400" b="1" dirty="0">
                <a:solidFill>
                  <a:srgbClr val="000000"/>
                </a:solidFill>
                <a:latin typeface="+mn-lt"/>
              </a:rPr>
              <a:t>and patient </a:t>
            </a:r>
            <a:r>
              <a:rPr lang="en-US" sz="2400" b="1" dirty="0" smtClean="0">
                <a:solidFill>
                  <a:srgbClr val="000000"/>
                </a:solidFill>
                <a:latin typeface="+mn-lt"/>
              </a:rPr>
              <a:t>safety</a:t>
            </a:r>
            <a:r>
              <a:rPr lang="en-US" sz="2400" b="1" dirty="0" smtClean="0">
                <a:latin typeface="+mn-lt"/>
              </a:rPr>
              <a:t>?</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2400" b="1" dirty="0" smtClean="0">
                <a:latin typeface="+mn-lt"/>
              </a:rPr>
              <a:t>Of these, are there any that should be determined by the applicant versus DPH?</a:t>
            </a:r>
            <a:endParaRPr lang="en-US" sz="2400" b="1" dirty="0">
              <a:latin typeface="+mn-lt"/>
            </a:endParaRPr>
          </a:p>
        </p:txBody>
      </p:sp>
      <p:sp>
        <p:nvSpPr>
          <p:cNvPr id="11"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5</a:t>
            </a:fld>
            <a:endParaRPr lang="en-US" altLang="en-US" dirty="0"/>
          </a:p>
        </p:txBody>
      </p:sp>
      <p:sp>
        <p:nvSpPr>
          <p:cNvPr id="9" name="Rectangle 8"/>
          <p:cNvSpPr/>
          <p:nvPr/>
        </p:nvSpPr>
        <p:spPr>
          <a:xfrm>
            <a:off x="3886200" y="261262"/>
            <a:ext cx="5257800" cy="584775"/>
          </a:xfrm>
          <a:prstGeom prst="rect">
            <a:avLst/>
          </a:prstGeom>
        </p:spPr>
        <p:txBody>
          <a:bodyPr wrap="square">
            <a:spAutoFit/>
          </a:bodyPr>
          <a:lstStyle/>
          <a:p>
            <a:pPr algn="ctr"/>
            <a:r>
              <a:rPr lang="en-US" sz="3200" dirty="0" smtClean="0">
                <a:solidFill>
                  <a:srgbClr val="FFFFFF"/>
                </a:solidFill>
                <a:latin typeface="Calibri"/>
              </a:rPr>
              <a:t>Exercise: Patient Safety</a:t>
            </a:r>
            <a:endParaRPr lang="en-US" sz="3200" dirty="0">
              <a:solidFill>
                <a:srgbClr val="FFFFFF"/>
              </a:solidFill>
              <a:latin typeface="Calibri"/>
            </a:endParaRPr>
          </a:p>
        </p:txBody>
      </p:sp>
    </p:spTree>
    <p:extLst>
      <p:ext uri="{BB962C8B-B14F-4D97-AF65-F5344CB8AC3E}">
        <p14:creationId xmlns:p14="http://schemas.microsoft.com/office/powerpoint/2010/main" val="14932656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19947" y="5506065"/>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449759"/>
            <a:ext cx="8686800" cy="769441"/>
          </a:xfrm>
          <a:prstGeom prst="rect">
            <a:avLst/>
          </a:prstGeom>
        </p:spPr>
        <p:txBody>
          <a:bodyPr wrap="square">
            <a:spAutoFit/>
          </a:bodyPr>
          <a:lstStyle/>
          <a:p>
            <a:pPr algn="ctr" fontAlgn="auto">
              <a:spcAft>
                <a:spcPts val="0"/>
              </a:spcAft>
              <a:defRPr/>
            </a:pPr>
            <a:r>
              <a:rPr lang="en-US" sz="4400" b="1" dirty="0" smtClean="0">
                <a:ln>
                  <a:solidFill>
                    <a:prstClr val="black"/>
                  </a:solidFill>
                </a:ln>
                <a:solidFill>
                  <a:srgbClr val="FFFF00"/>
                </a:solidFill>
                <a:effectLst>
                  <a:outerShdw blurRad="38100" dist="38100" dir="2700000" algn="tl">
                    <a:srgbClr val="000000">
                      <a:alpha val="43137"/>
                    </a:srgbClr>
                  </a:outerShdw>
                </a:effectLst>
                <a:latin typeface="Calibri"/>
                <a:ea typeface="+mn-ea"/>
              </a:rPr>
              <a:t>Lessons Learned</a:t>
            </a:r>
            <a:endParaRPr lang="en-US" sz="4400" b="1" dirty="0">
              <a:ln>
                <a:solidFill>
                  <a:prstClr val="black"/>
                </a:solidFill>
              </a:ln>
              <a:solidFill>
                <a:srgbClr val="FFFF00"/>
              </a:solidFill>
              <a:effectLst>
                <a:outerShdw blurRad="38100" dist="38100" dir="2700000" algn="tl">
                  <a:srgbClr val="000000">
                    <a:alpha val="43137"/>
                  </a:srgbClr>
                </a:outerShdw>
              </a:effectLst>
              <a:latin typeface="Calibri"/>
              <a:ea typeface="+mn-ea"/>
            </a:endParaRPr>
          </a:p>
        </p:txBody>
      </p:sp>
      <p:sp>
        <p:nvSpPr>
          <p:cNvPr id="2" name="TextBox 1"/>
          <p:cNvSpPr txBox="1"/>
          <p:nvPr/>
        </p:nvSpPr>
        <p:spPr>
          <a:xfrm>
            <a:off x="2338373" y="1499949"/>
            <a:ext cx="4423070" cy="1107996"/>
          </a:xfrm>
          <a:prstGeom prst="rect">
            <a:avLst/>
          </a:prstGeom>
          <a:noFill/>
        </p:spPr>
        <p:txBody>
          <a:bodyPr wrap="none" rtlCol="0">
            <a:spAutoFit/>
          </a:bodyPr>
          <a:lstStyle/>
          <a:p>
            <a:pPr algn="ctr" fontAlgn="auto">
              <a:spcBef>
                <a:spcPts val="0"/>
              </a:spcBef>
              <a:spcAft>
                <a:spcPts val="0"/>
              </a:spcAft>
            </a:pPr>
            <a:endParaRPr lang="en-CA" sz="4800" b="1" dirty="0" smtClean="0">
              <a:solidFill>
                <a:prstClr val="white"/>
              </a:solidFill>
              <a:effectLst>
                <a:outerShdw blurRad="38100" dist="38100" dir="2700000" algn="tl">
                  <a:srgbClr val="000000">
                    <a:alpha val="43137"/>
                  </a:srgbClr>
                </a:outerShdw>
              </a:effectLst>
              <a:latin typeface="Calibri"/>
              <a:ea typeface="+mn-ea"/>
            </a:endParaRPr>
          </a:p>
          <a:p>
            <a:pPr fontAlgn="auto">
              <a:spcBef>
                <a:spcPts val="0"/>
              </a:spcBef>
              <a:spcAft>
                <a:spcPts val="0"/>
              </a:spcAft>
            </a:pPr>
            <a:r>
              <a:rPr lang="en-CA" dirty="0">
                <a:solidFill>
                  <a:prstClr val="black"/>
                </a:solidFill>
                <a:latin typeface="Calibri"/>
                <a:ea typeface="+mn-ea"/>
              </a:rPr>
              <a:t>	</a:t>
            </a:r>
            <a:endParaRPr lang="en-US" dirty="0">
              <a:solidFill>
                <a:prstClr val="black"/>
              </a:solidFill>
              <a:latin typeface="Calibri"/>
              <a:ea typeface="+mn-ea"/>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25" y="1285875"/>
            <a:ext cx="523875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222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19947" y="5506065"/>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449759"/>
            <a:ext cx="8686800" cy="769441"/>
          </a:xfrm>
          <a:prstGeom prst="rect">
            <a:avLst/>
          </a:prstGeom>
        </p:spPr>
        <p:txBody>
          <a:bodyPr wrap="square">
            <a:spAutoFit/>
          </a:bodyPr>
          <a:lstStyle/>
          <a:p>
            <a:pPr algn="ctr" fontAlgn="auto">
              <a:spcAft>
                <a:spcPts val="0"/>
              </a:spcAft>
              <a:defRPr/>
            </a:pPr>
            <a:r>
              <a:rPr lang="en-CA" sz="4400" b="1" dirty="0" smtClean="0">
                <a:ln>
                  <a:solidFill>
                    <a:prstClr val="black"/>
                  </a:solidFill>
                </a:ln>
                <a:solidFill>
                  <a:srgbClr val="FFFF00"/>
                </a:solidFill>
                <a:effectLst>
                  <a:outerShdw blurRad="38100" dist="38100" dir="2700000" algn="tl">
                    <a:srgbClr val="000000">
                      <a:alpha val="43137"/>
                    </a:srgbClr>
                  </a:outerShdw>
                </a:effectLst>
                <a:latin typeface="Calibri"/>
                <a:ea typeface="+mn-ea"/>
              </a:rPr>
              <a:t>MIH requires Flexibility</a:t>
            </a:r>
            <a:endParaRPr lang="en-US" sz="4400" b="1" dirty="0">
              <a:ln>
                <a:solidFill>
                  <a:prstClr val="black"/>
                </a:solidFill>
              </a:ln>
              <a:solidFill>
                <a:srgbClr val="FFFF00"/>
              </a:solidFill>
              <a:effectLst>
                <a:outerShdw blurRad="38100" dist="38100" dir="2700000" algn="tl">
                  <a:srgbClr val="000000">
                    <a:alpha val="43137"/>
                  </a:srgbClr>
                </a:outerShdw>
              </a:effectLst>
              <a:latin typeface="Calibri"/>
              <a:ea typeface="+mn-ea"/>
            </a:endParaRPr>
          </a:p>
        </p:txBody>
      </p:sp>
      <p:sp>
        <p:nvSpPr>
          <p:cNvPr id="2" name="TextBox 1"/>
          <p:cNvSpPr txBox="1"/>
          <p:nvPr/>
        </p:nvSpPr>
        <p:spPr>
          <a:xfrm>
            <a:off x="2338373" y="1499949"/>
            <a:ext cx="4423070" cy="1107996"/>
          </a:xfrm>
          <a:prstGeom prst="rect">
            <a:avLst/>
          </a:prstGeom>
          <a:noFill/>
        </p:spPr>
        <p:txBody>
          <a:bodyPr wrap="none" rtlCol="0">
            <a:spAutoFit/>
          </a:bodyPr>
          <a:lstStyle/>
          <a:p>
            <a:pPr algn="ctr" fontAlgn="auto">
              <a:spcBef>
                <a:spcPts val="0"/>
              </a:spcBef>
              <a:spcAft>
                <a:spcPts val="0"/>
              </a:spcAft>
            </a:pPr>
            <a:endParaRPr lang="en-CA" sz="4800" b="1" dirty="0" smtClean="0">
              <a:solidFill>
                <a:prstClr val="white"/>
              </a:solidFill>
              <a:effectLst>
                <a:outerShdw blurRad="38100" dist="38100" dir="2700000" algn="tl">
                  <a:srgbClr val="000000">
                    <a:alpha val="43137"/>
                  </a:srgbClr>
                </a:outerShdw>
              </a:effectLst>
              <a:latin typeface="Calibri"/>
              <a:ea typeface="+mn-ea"/>
            </a:endParaRPr>
          </a:p>
          <a:p>
            <a:pPr fontAlgn="auto">
              <a:spcBef>
                <a:spcPts val="0"/>
              </a:spcBef>
              <a:spcAft>
                <a:spcPts val="0"/>
              </a:spcAft>
            </a:pPr>
            <a:r>
              <a:rPr lang="en-CA" dirty="0">
                <a:solidFill>
                  <a:prstClr val="black"/>
                </a:solidFill>
                <a:latin typeface="Calibri"/>
                <a:ea typeface="+mn-ea"/>
              </a:rPr>
              <a:t>	</a:t>
            </a:r>
            <a:endParaRPr lang="en-US" dirty="0">
              <a:solidFill>
                <a:prstClr val="black"/>
              </a:solidFill>
              <a:latin typeface="Calibri"/>
              <a:ea typeface="+mn-ea"/>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7233" y="1828800"/>
            <a:ext cx="4705350" cy="3215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2454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05199" y="5486400"/>
            <a:ext cx="5638799"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6059291"/>
            <a:ext cx="1981200" cy="66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457200" y="152400"/>
            <a:ext cx="8229600" cy="1143000"/>
          </a:xfrm>
        </p:spPr>
        <p:txBody>
          <a:bodyPr/>
          <a:lstStyle/>
          <a:p>
            <a:r>
              <a:rPr lang="en-CA" b="1" dirty="0" smtClean="0">
                <a:solidFill>
                  <a:srgbClr val="FFFF00"/>
                </a:solidFill>
                <a:effectLst>
                  <a:outerShdw blurRad="38100" dist="38100" dir="2700000" algn="tl">
                    <a:srgbClr val="000000">
                      <a:alpha val="43137"/>
                    </a:srgbClr>
                  </a:outerShdw>
                </a:effectLst>
              </a:rPr>
              <a:t>Case Study</a:t>
            </a:r>
            <a:endParaRPr lang="en-US" b="1" dirty="0">
              <a:solidFill>
                <a:srgbClr val="FFFF00"/>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1066800"/>
            <a:ext cx="8229600" cy="4525963"/>
          </a:xfrm>
        </p:spPr>
        <p:txBody>
          <a:bodyPr/>
          <a:lstStyle/>
          <a:p>
            <a:r>
              <a:rPr lang="en-CA" sz="2800" b="1" dirty="0" smtClean="0"/>
              <a:t>Saturday 22:34 Increasing Snow (10” predicted)</a:t>
            </a:r>
          </a:p>
          <a:p>
            <a:r>
              <a:rPr lang="en-CA" sz="2800" b="1" dirty="0" smtClean="0"/>
              <a:t>Private residence, Family with pt, PCA due at 11:00</a:t>
            </a:r>
          </a:p>
          <a:p>
            <a:r>
              <a:rPr lang="en-CA" sz="2800" b="1" dirty="0" smtClean="0"/>
              <a:t>37 y/o F c/o Weak, Increased confusion, low grade fever, Urine (dark), Productive Cough</a:t>
            </a:r>
          </a:p>
          <a:p>
            <a:pPr marL="342900" lvl="2" indent="-342900"/>
            <a:r>
              <a:rPr lang="en-CA" sz="2800" b="1" dirty="0" smtClean="0"/>
              <a:t>PMHx: TBI, </a:t>
            </a:r>
            <a:r>
              <a:rPr lang="en-US" sz="2800" b="1" dirty="0" smtClean="0"/>
              <a:t>Quadriplegia, </a:t>
            </a:r>
            <a:r>
              <a:rPr lang="en-CA" sz="2800" b="1" dirty="0" smtClean="0"/>
              <a:t>Vent Dependant, HTN, Depression, Diabetes Type II, Sub-Pubic Cath</a:t>
            </a:r>
            <a:endParaRPr lang="en-US" b="1" dirty="0" smtClean="0"/>
          </a:p>
          <a:p>
            <a:pPr marL="342900" lvl="2" indent="-342900">
              <a:buNone/>
            </a:pPr>
            <a:r>
              <a:rPr lang="en-US" b="1" dirty="0" smtClean="0"/>
              <a:t>	</a:t>
            </a:r>
            <a:endParaRPr lang="en-US" sz="4400" b="1" dirty="0" smtClean="0">
              <a:solidFill>
                <a:srgbClr val="FFFF00"/>
              </a:solidFill>
            </a:endParaRPr>
          </a:p>
          <a:p>
            <a:pPr marL="342900" lvl="2" indent="-342900">
              <a:buNone/>
            </a:pPr>
            <a:r>
              <a:rPr lang="en-US" sz="4400" b="1" dirty="0">
                <a:ln w="15875">
                  <a:solidFill>
                    <a:schemeClr val="tx1"/>
                  </a:solidFill>
                </a:ln>
                <a:solidFill>
                  <a:srgbClr val="FFFF00"/>
                </a:solidFill>
                <a:effectLst>
                  <a:outerShdw blurRad="38100" dist="38100" dir="2700000" algn="tl">
                    <a:srgbClr val="000000">
                      <a:alpha val="43137"/>
                    </a:srgbClr>
                  </a:outerShdw>
                </a:effectLst>
              </a:rPr>
              <a:t> </a:t>
            </a:r>
            <a:r>
              <a:rPr lang="en-US" sz="4400" b="1" dirty="0" smtClean="0">
                <a:ln w="15875">
                  <a:solidFill>
                    <a:schemeClr val="tx1"/>
                  </a:solidFill>
                </a:ln>
                <a:solidFill>
                  <a:srgbClr val="FFFF00"/>
                </a:solidFill>
                <a:effectLst>
                  <a:outerShdw blurRad="38100" dist="38100" dir="2700000" algn="tl">
                    <a:srgbClr val="000000">
                      <a:alpha val="43137"/>
                    </a:srgbClr>
                  </a:outerShdw>
                </a:effectLst>
              </a:rPr>
              <a:t>     What are the MIH options??</a:t>
            </a:r>
            <a:endParaRPr lang="en-US" sz="4400" b="1" dirty="0">
              <a:ln w="15875">
                <a:solidFill>
                  <a:schemeClr val="tx1"/>
                </a:solidFill>
              </a:ln>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3686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114800" y="93678"/>
            <a:ext cx="5043488" cy="973121"/>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r>
              <a:rPr lang="en-US" altLang="en-US" sz="3200" dirty="0" smtClean="0">
                <a:solidFill>
                  <a:schemeClr val="bg1"/>
                </a:solidFill>
                <a:latin typeface="Calibri" panose="020F0502020204030204" pitchFamily="34" charset="0"/>
                <a:ea typeface="ＭＳ Ｐゴシック" pitchFamily="34" charset="-128"/>
                <a:cs typeface="+mn-cs"/>
              </a:rPr>
              <a:t>Agenda</a:t>
            </a:r>
            <a:endParaRPr lang="en-US" altLang="en-US" sz="2400" dirty="0">
              <a:solidFill>
                <a:schemeClr val="bg1"/>
              </a:solidFill>
              <a:latin typeface="Calibri" panose="020F0502020204030204" pitchFamily="34" charset="0"/>
              <a:ea typeface="ＭＳ Ｐゴシック" pitchFamily="34" charset="-128"/>
              <a:cs typeface="+mn-cs"/>
            </a:endParaRPr>
          </a:p>
        </p:txBody>
      </p:sp>
      <p:sp>
        <p:nvSpPr>
          <p:cNvPr id="8" name="Content Placeholder 3"/>
          <p:cNvSpPr txBox="1">
            <a:spLocks/>
          </p:cNvSpPr>
          <p:nvPr/>
        </p:nvSpPr>
        <p:spPr>
          <a:xfrm>
            <a:off x="228600" y="1066800"/>
            <a:ext cx="8686800" cy="518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0"/>
              </a:spcAft>
              <a:buNone/>
            </a:pPr>
            <a:r>
              <a:rPr lang="en-US" sz="2000" dirty="0" smtClean="0">
                <a:solidFill>
                  <a:schemeClr val="tx2">
                    <a:lumMod val="75000"/>
                  </a:schemeClr>
                </a:solidFill>
                <a:latin typeface="Calibri" panose="020F0502020204030204" pitchFamily="34" charset="0"/>
                <a:ea typeface="Times New Roman"/>
              </a:rPr>
              <a:t> </a:t>
            </a:r>
          </a:p>
          <a:p>
            <a:pPr lvl="1">
              <a:lnSpc>
                <a:spcPct val="100000"/>
              </a:lnSpc>
            </a:pPr>
            <a:endParaRPr lang="en-US" sz="1600" dirty="0">
              <a:solidFill>
                <a:schemeClr val="tx2">
                  <a:lumMod val="75000"/>
                </a:schemeClr>
              </a:solidFill>
              <a:latin typeface="Calibri" panose="020F0502020204030204" pitchFamily="34" charset="0"/>
            </a:endParaRPr>
          </a:p>
        </p:txBody>
      </p:sp>
      <p:sp>
        <p:nvSpPr>
          <p:cNvPr id="9" name="Slide Number Placeholder 5"/>
          <p:cNvSpPr>
            <a:spLocks noGrp="1"/>
          </p:cNvSpPr>
          <p:nvPr>
            <p:ph type="sldNum" sz="quarter" idx="4294967295"/>
          </p:nvPr>
        </p:nvSpPr>
        <p:spPr>
          <a:xfrm>
            <a:off x="8642960" y="6416675"/>
            <a:ext cx="424840" cy="365125"/>
          </a:xfrm>
          <a:prstGeom prst="rect">
            <a:avLst/>
          </a:prstGeom>
        </p:spPr>
        <p:txBody>
          <a:bodyPr/>
          <a:lstStyle/>
          <a:p>
            <a:pPr>
              <a:defRPr/>
            </a:pPr>
            <a:fld id="{07D56CB9-EABB-4C18-962C-FF17652EADB5}" type="slidenum">
              <a:rPr lang="en-US" altLang="en-US" smtClean="0"/>
              <a:pPr>
                <a:defRPr/>
              </a:pPr>
              <a:t>53</a:t>
            </a:fld>
            <a:endParaRPr lang="en-US" altLang="en-US" dirty="0"/>
          </a:p>
        </p:txBody>
      </p:sp>
      <p:sp>
        <p:nvSpPr>
          <p:cNvPr id="2" name="Rounded Rectangle 1"/>
          <p:cNvSpPr/>
          <p:nvPr/>
        </p:nvSpPr>
        <p:spPr bwMode="auto">
          <a:xfrm>
            <a:off x="682666" y="5370903"/>
            <a:ext cx="7778663" cy="388306"/>
          </a:xfrm>
          <a:prstGeom prst="round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 name="Rectangle 2"/>
          <p:cNvSpPr/>
          <p:nvPr/>
        </p:nvSpPr>
        <p:spPr>
          <a:xfrm>
            <a:off x="400833" y="1323973"/>
            <a:ext cx="8476989" cy="5262979"/>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400" dirty="0">
                <a:latin typeface="+mj-lt"/>
                <a:ea typeface="Times New Roman"/>
              </a:rPr>
              <a:t>ROUTINE ITEMS:</a:t>
            </a:r>
          </a:p>
          <a:p>
            <a:pPr marL="742950" marR="0" lvl="1" indent="-285750">
              <a:spcBef>
                <a:spcPts val="0"/>
              </a:spcBef>
              <a:spcAft>
                <a:spcPts val="0"/>
              </a:spcAft>
              <a:buFont typeface="+mj-lt"/>
              <a:buAutoNum type="alphaLcPeriod"/>
            </a:pPr>
            <a:r>
              <a:rPr lang="en-US" sz="2400" dirty="0">
                <a:latin typeface="+mj-lt"/>
                <a:ea typeface="Times New Roman"/>
              </a:rPr>
              <a:t>Welcome and Introductions </a:t>
            </a:r>
          </a:p>
          <a:p>
            <a:pPr marL="742950" marR="0" lvl="1" indent="-285750">
              <a:spcBef>
                <a:spcPts val="0"/>
              </a:spcBef>
              <a:spcAft>
                <a:spcPts val="0"/>
              </a:spcAft>
              <a:buFont typeface="+mj-lt"/>
              <a:buAutoNum type="alphaLcPeriod"/>
            </a:pPr>
            <a:r>
              <a:rPr lang="en-US" sz="2400" dirty="0" smtClean="0">
                <a:latin typeface="+mj-lt"/>
                <a:ea typeface="Times New Roman"/>
              </a:rPr>
              <a:t>Adoption of November 16, 2015 Meeting Minutes (VOTE)</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OVERVIEW OF EXISTING PARAMEDIC PRACTICE AND SPECIAL PROJECTS: </a:t>
            </a:r>
          </a:p>
          <a:p>
            <a:pPr marL="742950" marR="0" lvl="1" indent="-285750">
              <a:spcBef>
                <a:spcPts val="0"/>
              </a:spcBef>
              <a:spcAft>
                <a:spcPts val="0"/>
              </a:spcAft>
              <a:buFont typeface="+mj-lt"/>
              <a:buAutoNum type="alphaLcPeriod"/>
            </a:pPr>
            <a:r>
              <a:rPr lang="en-US" sz="2400" dirty="0" smtClean="0">
                <a:latin typeface="+mj-lt"/>
                <a:ea typeface="Times New Roman"/>
              </a:rPr>
              <a:t>Review </a:t>
            </a:r>
            <a:r>
              <a:rPr lang="en-US" sz="2400" dirty="0">
                <a:latin typeface="+mj-lt"/>
                <a:ea typeface="Times New Roman"/>
              </a:rPr>
              <a:t>of Paramedic Scope of Practice (PRESENTATION)</a:t>
            </a:r>
          </a:p>
          <a:p>
            <a:pPr marL="742950" marR="0" lvl="1" indent="-285750">
              <a:spcBef>
                <a:spcPts val="0"/>
              </a:spcBef>
              <a:spcAft>
                <a:spcPts val="0"/>
              </a:spcAft>
              <a:buFont typeface="+mj-lt"/>
              <a:buAutoNum type="alphaLcPeriod"/>
            </a:pPr>
            <a:r>
              <a:rPr lang="en-US" sz="2400" dirty="0">
                <a:latin typeface="+mj-lt"/>
                <a:ea typeface="Times New Roman"/>
              </a:rPr>
              <a:t>Cataldo SmartCare (PRESENTATION)</a:t>
            </a:r>
          </a:p>
          <a:p>
            <a:pPr marL="742950" marR="0" lvl="1" indent="-285750">
              <a:spcBef>
                <a:spcPts val="0"/>
              </a:spcBef>
              <a:spcAft>
                <a:spcPts val="0"/>
              </a:spcAft>
              <a:buFont typeface="+mj-lt"/>
              <a:buAutoNum type="alphaLcPeriod"/>
            </a:pPr>
            <a:r>
              <a:rPr lang="en-US" sz="2400" dirty="0">
                <a:latin typeface="+mj-lt"/>
                <a:ea typeface="Times New Roman"/>
              </a:rPr>
              <a:t>EasCare Mobile Health (</a:t>
            </a:r>
            <a:r>
              <a:rPr lang="en-US" sz="2400" dirty="0" smtClean="0">
                <a:latin typeface="+mj-lt"/>
                <a:ea typeface="Times New Roman"/>
              </a:rPr>
              <a:t>PRESENTATION)</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NEW </a:t>
            </a:r>
            <a:r>
              <a:rPr lang="en-US" sz="2400" dirty="0">
                <a:latin typeface="+mj-lt"/>
                <a:ea typeface="Times New Roman"/>
              </a:rPr>
              <a:t>BUSINESS: </a:t>
            </a:r>
          </a:p>
          <a:p>
            <a:pPr marL="742950" marR="0" lvl="1" indent="-285750">
              <a:spcBef>
                <a:spcPts val="0"/>
              </a:spcBef>
              <a:spcAft>
                <a:spcPts val="0"/>
              </a:spcAft>
              <a:buFont typeface="+mj-lt"/>
              <a:buAutoNum type="alphaLcPeriod"/>
            </a:pPr>
            <a:r>
              <a:rPr lang="en-US" sz="2400" b="1" dirty="0">
                <a:latin typeface="+mj-lt"/>
                <a:ea typeface="Times New Roman"/>
              </a:rPr>
              <a:t>Background and Need for 111O (PRESENTATION)</a:t>
            </a:r>
          </a:p>
          <a:p>
            <a:pPr marL="742950" marR="0" lvl="1" indent="-285750">
              <a:spcBef>
                <a:spcPts val="0"/>
              </a:spcBef>
              <a:spcAft>
                <a:spcPts val="0"/>
              </a:spcAft>
              <a:buFont typeface="+mj-lt"/>
              <a:buAutoNum type="alphaLcPeriod"/>
            </a:pPr>
            <a:r>
              <a:rPr lang="en-US" sz="2400" dirty="0">
                <a:latin typeface="+mj-lt"/>
                <a:ea typeface="Times New Roman"/>
              </a:rPr>
              <a:t>Defining Questions and Opportunities (DISCUSSION)</a:t>
            </a:r>
          </a:p>
          <a:p>
            <a:pPr marL="742950" marR="0" lvl="1" indent="-285750">
              <a:spcBef>
                <a:spcPts val="0"/>
              </a:spcBef>
              <a:spcAft>
                <a:spcPts val="0"/>
              </a:spcAft>
              <a:buFont typeface="+mj-lt"/>
              <a:buAutoNum type="alphaLcPeriod"/>
            </a:pPr>
            <a:r>
              <a:rPr lang="en-US" sz="2400" dirty="0">
                <a:latin typeface="+mj-lt"/>
                <a:ea typeface="Times New Roman"/>
              </a:rPr>
              <a:t>Upcoming Meeting Schedule </a:t>
            </a:r>
            <a:endParaRPr lang="en-US" sz="2400" dirty="0">
              <a:effectLst/>
              <a:latin typeface="+mj-lt"/>
              <a:ea typeface="Times New Roman"/>
            </a:endParaRPr>
          </a:p>
        </p:txBody>
      </p:sp>
    </p:spTree>
    <p:extLst>
      <p:ext uri="{BB962C8B-B14F-4D97-AF65-F5344CB8AC3E}">
        <p14:creationId xmlns:p14="http://schemas.microsoft.com/office/powerpoint/2010/main" val="24470700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Background of 111O</a:t>
            </a:r>
            <a:endParaRPr lang="en-US" b="0" dirty="0"/>
          </a:p>
        </p:txBody>
      </p:sp>
      <p:sp>
        <p:nvSpPr>
          <p:cNvPr id="5" name="Content Placeholder 4"/>
          <p:cNvSpPr>
            <a:spLocks noGrp="1"/>
          </p:cNvSpPr>
          <p:nvPr>
            <p:ph idx="1"/>
          </p:nvPr>
        </p:nvSpPr>
        <p:spPr/>
        <p:txBody>
          <a:bodyPr/>
          <a:lstStyle/>
          <a:p>
            <a:pPr marL="0" indent="0">
              <a:buNone/>
            </a:pPr>
            <a:r>
              <a:rPr lang="en-US" sz="2800" dirty="0" smtClean="0"/>
              <a:t>This presentation will clarify Chapter 111O  and address some critical questions raised at the first Council meeting (from a legal perspective):</a:t>
            </a:r>
          </a:p>
          <a:p>
            <a:pPr marL="0" indent="0">
              <a:buNone/>
            </a:pPr>
            <a:endParaRPr lang="en-US" sz="1400" dirty="0" smtClean="0"/>
          </a:p>
          <a:p>
            <a:pPr lvl="1">
              <a:buFont typeface="Arial" panose="020B0604020202020204" pitchFamily="34" charset="0"/>
              <a:buChar char="•"/>
            </a:pPr>
            <a:r>
              <a:rPr lang="en-US" dirty="0" smtClean="0"/>
              <a:t>Why is Chapter 111O necessary?</a:t>
            </a:r>
          </a:p>
          <a:p>
            <a:pPr marL="457200" lvl="1" indent="0">
              <a:buNone/>
            </a:pPr>
            <a:endParaRPr lang="en-US" sz="1400" dirty="0" smtClean="0"/>
          </a:p>
          <a:p>
            <a:pPr lvl="1">
              <a:buFont typeface="Arial" panose="020B0604020202020204" pitchFamily="34" charset="0"/>
              <a:buChar char="•"/>
            </a:pPr>
            <a:r>
              <a:rPr lang="en-US" dirty="0" smtClean="0"/>
              <a:t>What barriers prevented MIH in MA?</a:t>
            </a:r>
          </a:p>
          <a:p>
            <a:pPr marL="457200" lvl="1" indent="0">
              <a:buNone/>
            </a:pPr>
            <a:endParaRPr lang="en-US" sz="1400" dirty="0" smtClean="0"/>
          </a:p>
          <a:p>
            <a:pPr lvl="1">
              <a:buFont typeface="Arial" panose="020B0604020202020204" pitchFamily="34" charset="0"/>
              <a:buChar char="•"/>
            </a:pPr>
            <a:r>
              <a:rPr lang="en-US" dirty="0" smtClean="0"/>
              <a:t>What is not covered by Chapter 111O?</a:t>
            </a:r>
          </a:p>
          <a:p>
            <a:pPr lvl="2"/>
            <a:endParaRPr lang="en-US" dirty="0"/>
          </a:p>
        </p:txBody>
      </p:sp>
      <p:sp>
        <p:nvSpPr>
          <p:cNvPr id="6"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54</a:t>
            </a:fld>
            <a:endParaRPr lang="en-US" altLang="en-US" dirty="0"/>
          </a:p>
        </p:txBody>
      </p:sp>
    </p:spTree>
    <p:extLst>
      <p:ext uri="{BB962C8B-B14F-4D97-AF65-F5344CB8AC3E}">
        <p14:creationId xmlns:p14="http://schemas.microsoft.com/office/powerpoint/2010/main" val="934324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313" y="0"/>
            <a:ext cx="4818062" cy="1139251"/>
          </a:xfrm>
        </p:spPr>
        <p:txBody>
          <a:bodyPr/>
          <a:lstStyle/>
          <a:p>
            <a:r>
              <a:rPr lang="en-US" b="0" dirty="0" smtClean="0"/>
              <a:t>Evolution of Chapter 111O</a:t>
            </a:r>
            <a:r>
              <a:rPr lang="en-US" dirty="0" smtClean="0"/>
              <a:t> </a:t>
            </a:r>
            <a:endParaRPr lang="en-US" dirty="0"/>
          </a:p>
        </p:txBody>
      </p:sp>
      <p:sp>
        <p:nvSpPr>
          <p:cNvPr id="3" name="Content Placeholder 2"/>
          <p:cNvSpPr>
            <a:spLocks noGrp="1"/>
          </p:cNvSpPr>
          <p:nvPr>
            <p:ph idx="1"/>
          </p:nvPr>
        </p:nvSpPr>
        <p:spPr>
          <a:xfrm>
            <a:off x="162837" y="1477288"/>
            <a:ext cx="8831589" cy="4811713"/>
          </a:xfrm>
        </p:spPr>
        <p:txBody>
          <a:bodyPr/>
          <a:lstStyle/>
          <a:p>
            <a:pPr marL="57150" lvl="1" indent="0">
              <a:lnSpc>
                <a:spcPct val="90000"/>
              </a:lnSpc>
              <a:buNone/>
            </a:pPr>
            <a:r>
              <a:rPr lang="en-US" sz="2000" dirty="0"/>
              <a:t>Chapter 111O </a:t>
            </a:r>
            <a:r>
              <a:rPr lang="en-US" sz="2000" dirty="0" smtClean="0"/>
              <a:t>is tied </a:t>
            </a:r>
            <a:r>
              <a:rPr lang="en-US" sz="2000" dirty="0"/>
              <a:t>to changing role of EMS providers in community health care </a:t>
            </a:r>
            <a:r>
              <a:rPr lang="en-US" sz="2000" dirty="0" smtClean="0"/>
              <a:t>delivery</a:t>
            </a:r>
          </a:p>
          <a:p>
            <a:pPr marL="57150" lvl="1" indent="0">
              <a:lnSpc>
                <a:spcPct val="90000"/>
              </a:lnSpc>
              <a:buNone/>
            </a:pPr>
            <a:endParaRPr lang="en-US" sz="2000" dirty="0"/>
          </a:p>
          <a:p>
            <a:pPr marL="400050" lvl="1" indent="-342900">
              <a:lnSpc>
                <a:spcPct val="90000"/>
              </a:lnSpc>
              <a:buFont typeface="Arial" panose="020B0604020202020204" pitchFamily="34" charset="0"/>
              <a:buChar char="•"/>
            </a:pPr>
            <a:r>
              <a:rPr lang="en-US" sz="2000" b="1" dirty="0" smtClean="0"/>
              <a:t>Starting Point:  M.G.L</a:t>
            </a:r>
            <a:r>
              <a:rPr lang="en-US" sz="2000" b="1" dirty="0"/>
              <a:t>. c. </a:t>
            </a:r>
            <a:r>
              <a:rPr lang="en-US" sz="2000" b="1" dirty="0" smtClean="0"/>
              <a:t>111C – </a:t>
            </a:r>
            <a:r>
              <a:rPr lang="en-US" sz="2000" dirty="0" smtClean="0"/>
              <a:t>Massachusetts </a:t>
            </a:r>
            <a:r>
              <a:rPr lang="en-US" sz="2000" dirty="0"/>
              <a:t>Emergency </a:t>
            </a:r>
            <a:r>
              <a:rPr lang="en-US" sz="2000" dirty="0" smtClean="0"/>
              <a:t>Medical Services (EMS) System;  authorizes DPH to act as lead agency in creating unified statewide EMS system;</a:t>
            </a:r>
          </a:p>
          <a:p>
            <a:pPr marL="400050" lvl="1" indent="-342900">
              <a:lnSpc>
                <a:spcPct val="90000"/>
              </a:lnSpc>
              <a:buFont typeface="Arial" panose="020B0604020202020204" pitchFamily="34" charset="0"/>
              <a:buChar char="•"/>
            </a:pPr>
            <a:r>
              <a:rPr lang="en-US" sz="2000" dirty="0" smtClean="0"/>
              <a:t>Originated in 1973 and redrafted in 2000 as part of “EMS 2000”;</a:t>
            </a:r>
          </a:p>
          <a:p>
            <a:pPr marL="400050" lvl="1" indent="-342900">
              <a:lnSpc>
                <a:spcPct val="90000"/>
              </a:lnSpc>
              <a:buFont typeface="Arial" panose="020B0604020202020204" pitchFamily="34" charset="0"/>
              <a:buChar char="•"/>
            </a:pPr>
            <a:r>
              <a:rPr lang="en-US" sz="2000" dirty="0" smtClean="0"/>
              <a:t>Statute defines/limits </a:t>
            </a:r>
            <a:r>
              <a:rPr lang="en-US" sz="2000" dirty="0"/>
              <a:t>role of licensed ambulance </a:t>
            </a:r>
            <a:r>
              <a:rPr lang="en-US" sz="2000" dirty="0" smtClean="0"/>
              <a:t>services and EMTs;</a:t>
            </a:r>
          </a:p>
          <a:p>
            <a:pPr marL="400050" lvl="1" indent="-342900">
              <a:lnSpc>
                <a:spcPct val="90000"/>
              </a:lnSpc>
              <a:buFont typeface="Arial" panose="020B0604020202020204" pitchFamily="34" charset="0"/>
              <a:buChar char="•"/>
            </a:pPr>
            <a:r>
              <a:rPr lang="en-US" sz="2000" dirty="0" smtClean="0"/>
              <a:t>Creates duty to dispatch emergency response; to provide potentially life-saving care to ill or injured patient; and to transport patient to ED;</a:t>
            </a:r>
          </a:p>
          <a:p>
            <a:pPr marL="400050" lvl="1" indent="-342900">
              <a:lnSpc>
                <a:spcPct val="90000"/>
              </a:lnSpc>
              <a:buFont typeface="Arial" panose="020B0604020202020204" pitchFamily="34" charset="0"/>
              <a:buChar char="•"/>
            </a:pPr>
            <a:r>
              <a:rPr lang="en-US" sz="2000" dirty="0" smtClean="0"/>
              <a:t>Operative word throughout chapter 111C: “Emergency”.</a:t>
            </a:r>
          </a:p>
          <a:p>
            <a:pPr marL="400050" lvl="1" indent="-342900">
              <a:lnSpc>
                <a:spcPct val="90000"/>
              </a:lnSpc>
              <a:buFont typeface="Arial" panose="020B0604020202020204" pitchFamily="34" charset="0"/>
              <a:buChar char="•"/>
            </a:pPr>
            <a:endParaRPr lang="en-US" sz="1400" b="1" dirty="0" smtClean="0"/>
          </a:p>
          <a:p>
            <a:pPr marL="0" indent="0">
              <a:buNone/>
            </a:pPr>
            <a:r>
              <a:rPr lang="en-US" sz="2400" b="1" u="sng" dirty="0" smtClean="0"/>
              <a:t>Dilemma</a:t>
            </a:r>
            <a:r>
              <a:rPr lang="en-US" sz="2400" b="1" dirty="0" smtClean="0"/>
              <a:t>: </a:t>
            </a:r>
            <a:r>
              <a:rPr lang="en-US" sz="2400" dirty="0" smtClean="0"/>
              <a:t>Can licensed ambulance services partner with primary care providers to provide</a:t>
            </a:r>
            <a:r>
              <a:rPr lang="en-US" sz="2400" b="1" dirty="0" smtClean="0"/>
              <a:t> </a:t>
            </a:r>
            <a:r>
              <a:rPr lang="en-US" sz="2400" i="1" dirty="0" smtClean="0"/>
              <a:t>nonemergency </a:t>
            </a:r>
            <a:r>
              <a:rPr lang="en-US" sz="2400" dirty="0" smtClean="0"/>
              <a:t>medical services to patients in need?</a:t>
            </a:r>
          </a:p>
          <a:p>
            <a:pPr marL="457200" lvl="1" indent="0">
              <a:buNone/>
            </a:pPr>
            <a:r>
              <a:rPr lang="en-US" sz="2000" dirty="0" smtClean="0"/>
              <a:t>    </a:t>
            </a:r>
            <a:endParaRPr lang="en-US" sz="1400" dirty="0"/>
          </a:p>
        </p:txBody>
      </p:sp>
      <p:sp>
        <p:nvSpPr>
          <p:cNvPr id="5"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55</a:t>
            </a:fld>
            <a:endParaRPr lang="en-US" altLang="en-US" dirty="0"/>
          </a:p>
        </p:txBody>
      </p:sp>
    </p:spTree>
    <p:extLst>
      <p:ext uri="{BB962C8B-B14F-4D97-AF65-F5344CB8AC3E}">
        <p14:creationId xmlns:p14="http://schemas.microsoft.com/office/powerpoint/2010/main" val="4403918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111C Limitation:</a:t>
            </a:r>
            <a:br>
              <a:rPr lang="en-US" b="0" dirty="0" smtClean="0"/>
            </a:br>
            <a:r>
              <a:rPr lang="en-US" b="0" dirty="0" smtClean="0"/>
              <a:t>Definition of Emergency</a:t>
            </a:r>
            <a:endParaRPr lang="en-US" b="0" dirty="0"/>
          </a:p>
        </p:txBody>
      </p:sp>
      <p:sp>
        <p:nvSpPr>
          <p:cNvPr id="3" name="Content Placeholder 2"/>
          <p:cNvSpPr>
            <a:spLocks noGrp="1"/>
          </p:cNvSpPr>
          <p:nvPr>
            <p:ph idx="1"/>
          </p:nvPr>
        </p:nvSpPr>
        <p:spPr/>
        <p:txBody>
          <a:bodyPr/>
          <a:lstStyle/>
          <a:p>
            <a:pPr marL="0" indent="0">
              <a:buNone/>
            </a:pPr>
            <a:r>
              <a:rPr lang="en-US" sz="2400" dirty="0" smtClean="0"/>
              <a:t>Definition of “emergency” – a </a:t>
            </a:r>
            <a:r>
              <a:rPr lang="en-US" sz="2400" dirty="0"/>
              <a:t>condition or situation in which an individual has a need for </a:t>
            </a:r>
            <a:r>
              <a:rPr lang="en-US" sz="2400" i="1" dirty="0"/>
              <a:t>immediate </a:t>
            </a:r>
            <a:r>
              <a:rPr lang="en-US" sz="2400" dirty="0"/>
              <a:t>medical attention, or where the potential for such need is perceived by the individual, a bystander or an emergency medical services </a:t>
            </a:r>
            <a:r>
              <a:rPr lang="en-US" sz="2400" dirty="0" smtClean="0"/>
              <a:t>provider</a:t>
            </a:r>
          </a:p>
          <a:p>
            <a:pPr lvl="2">
              <a:buFont typeface="Arial" panose="020B0604020202020204" pitchFamily="34" charset="0"/>
              <a:buChar char="•"/>
            </a:pPr>
            <a:endParaRPr lang="en-US" sz="2800" b="1" dirty="0" smtClean="0"/>
          </a:p>
          <a:p>
            <a:pPr lvl="2">
              <a:buFont typeface="Arial" panose="020B0604020202020204" pitchFamily="34" charset="0"/>
              <a:buChar char="•"/>
            </a:pPr>
            <a:endParaRPr lang="en-US" sz="2800" b="1" dirty="0"/>
          </a:p>
          <a:p>
            <a:pPr lvl="2">
              <a:buFont typeface="Arial" panose="020B0604020202020204" pitchFamily="34" charset="0"/>
              <a:buChar char="•"/>
            </a:pPr>
            <a:endParaRPr lang="en-US" sz="2800" b="1" dirty="0" smtClean="0"/>
          </a:p>
          <a:p>
            <a:pPr lvl="2">
              <a:buFont typeface="Arial" panose="020B0604020202020204" pitchFamily="34" charset="0"/>
              <a:buChar char="•"/>
            </a:pPr>
            <a:endParaRPr lang="en-US" sz="2800" b="1" dirty="0" smtClean="0"/>
          </a:p>
          <a:p>
            <a:pPr marL="0" indent="0">
              <a:buNone/>
            </a:pPr>
            <a:r>
              <a:rPr lang="en-US" sz="2400" b="1" u="sng" dirty="0" smtClean="0"/>
              <a:t>Take-away</a:t>
            </a:r>
            <a:r>
              <a:rPr lang="en-US" sz="2400" b="1" dirty="0" smtClean="0"/>
              <a:t>:</a:t>
            </a:r>
            <a:r>
              <a:rPr lang="en-US" sz="2400" dirty="0" smtClean="0"/>
              <a:t> emergency response excludes planned wellness check-ups, post-discharge </a:t>
            </a:r>
            <a:r>
              <a:rPr lang="en-US" sz="2800" dirty="0" smtClean="0"/>
              <a:t>visits</a:t>
            </a:r>
          </a:p>
        </p:txBody>
      </p:sp>
      <p:sp>
        <p:nvSpPr>
          <p:cNvPr id="5"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56</a:t>
            </a:fld>
            <a:endParaRPr lang="en-US" altLang="en-US" dirty="0"/>
          </a:p>
        </p:txBody>
      </p:sp>
    </p:spTree>
    <p:extLst>
      <p:ext uri="{BB962C8B-B14F-4D97-AF65-F5344CB8AC3E}">
        <p14:creationId xmlns:p14="http://schemas.microsoft.com/office/powerpoint/2010/main" val="15534883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0" dirty="0"/>
              <a:t>111C </a:t>
            </a:r>
            <a:r>
              <a:rPr lang="en-US" b="0" dirty="0" smtClean="0"/>
              <a:t>Limitation:</a:t>
            </a:r>
            <a:r>
              <a:rPr lang="en-US" b="0" dirty="0"/>
              <a:t/>
            </a:r>
            <a:br>
              <a:rPr lang="en-US" b="0" dirty="0"/>
            </a:br>
            <a:r>
              <a:rPr lang="en-US" b="0" dirty="0"/>
              <a:t>Medical </a:t>
            </a:r>
            <a:r>
              <a:rPr lang="en-US" b="0" dirty="0" smtClean="0"/>
              <a:t>Control and Direction</a:t>
            </a:r>
            <a:endParaRPr lang="en-US" b="0" dirty="0"/>
          </a:p>
        </p:txBody>
      </p:sp>
      <p:sp>
        <p:nvSpPr>
          <p:cNvPr id="7" name="Content Placeholder 6"/>
          <p:cNvSpPr>
            <a:spLocks noGrp="1"/>
          </p:cNvSpPr>
          <p:nvPr>
            <p:ph idx="1"/>
          </p:nvPr>
        </p:nvSpPr>
        <p:spPr>
          <a:xfrm>
            <a:off x="457200" y="1264346"/>
            <a:ext cx="8229600" cy="4811713"/>
          </a:xfrm>
        </p:spPr>
        <p:txBody>
          <a:bodyPr/>
          <a:lstStyle/>
          <a:p>
            <a:pPr marL="0" indent="0">
              <a:buNone/>
            </a:pPr>
            <a:r>
              <a:rPr lang="en-US" sz="2400" dirty="0"/>
              <a:t>EMS personnel required to function under medical direction and medical control </a:t>
            </a:r>
            <a:r>
              <a:rPr lang="en-US" sz="2400" dirty="0" smtClean="0"/>
              <a:t>through:</a:t>
            </a:r>
          </a:p>
          <a:p>
            <a:pPr lvl="1">
              <a:buFont typeface="Arial" panose="020B0604020202020204" pitchFamily="34" charset="0"/>
              <a:buChar char="•"/>
            </a:pPr>
            <a:r>
              <a:rPr lang="en-US" sz="2000" b="1" dirty="0" smtClean="0"/>
              <a:t>Off-line </a:t>
            </a:r>
            <a:r>
              <a:rPr lang="en-US" sz="2000" b="1" dirty="0"/>
              <a:t>pre-hospital emergency treatment protocols </a:t>
            </a:r>
            <a:r>
              <a:rPr lang="en-US" sz="2000" dirty="0"/>
              <a:t>(known as Statewide Treatment Protocols</a:t>
            </a:r>
            <a:r>
              <a:rPr lang="en-US" sz="2000" dirty="0" smtClean="0"/>
              <a:t>) – </a:t>
            </a:r>
            <a:r>
              <a:rPr lang="en-US" sz="2000" dirty="0"/>
              <a:t>written medical instructions and standing orders governing care provided by EMS personnel </a:t>
            </a:r>
            <a:endParaRPr lang="en-US" sz="2000" dirty="0" smtClean="0"/>
          </a:p>
          <a:p>
            <a:pPr lvl="1">
              <a:buFont typeface="Arial" panose="020B0604020202020204" pitchFamily="34" charset="0"/>
              <a:buChar char="•"/>
            </a:pPr>
            <a:r>
              <a:rPr lang="en-US" sz="2000" b="1" dirty="0" smtClean="0"/>
              <a:t>On-line </a:t>
            </a:r>
            <a:r>
              <a:rPr lang="en-US" sz="2000" b="1" dirty="0"/>
              <a:t>medical </a:t>
            </a:r>
            <a:r>
              <a:rPr lang="en-US" sz="2000" b="1" dirty="0" smtClean="0"/>
              <a:t>direction</a:t>
            </a:r>
            <a:r>
              <a:rPr lang="en-US" sz="2000" dirty="0"/>
              <a:t> – real time communication with medical control (ED) physician; deviations </a:t>
            </a:r>
            <a:r>
              <a:rPr lang="en-US" sz="2000" dirty="0" smtClean="0"/>
              <a:t>from protocols allowed </a:t>
            </a:r>
            <a:r>
              <a:rPr lang="en-US" sz="2000" dirty="0"/>
              <a:t>only as authorized by hospital-based </a:t>
            </a:r>
            <a:r>
              <a:rPr lang="en-US" sz="2000" dirty="0" smtClean="0"/>
              <a:t>on-line </a:t>
            </a:r>
            <a:r>
              <a:rPr lang="en-US" sz="2000" dirty="0"/>
              <a:t>medical control (ED) </a:t>
            </a:r>
            <a:r>
              <a:rPr lang="en-US" sz="2000" dirty="0" smtClean="0"/>
              <a:t>physician</a:t>
            </a:r>
          </a:p>
          <a:p>
            <a:pPr lvl="1">
              <a:buFont typeface="Arial" panose="020B0604020202020204" pitchFamily="34" charset="0"/>
              <a:buChar char="•"/>
            </a:pPr>
            <a:r>
              <a:rPr lang="en-US" sz="2000" b="1" dirty="0" smtClean="0"/>
              <a:t>Medical Control and </a:t>
            </a:r>
            <a:r>
              <a:rPr lang="en-US" sz="2000" b="1" dirty="0"/>
              <a:t>Direction</a:t>
            </a:r>
            <a:r>
              <a:rPr lang="en-US" sz="2000" dirty="0"/>
              <a:t> – </a:t>
            </a:r>
            <a:r>
              <a:rPr lang="en-US" sz="2000" dirty="0" smtClean="0"/>
              <a:t>Emergency Medical Services-based</a:t>
            </a:r>
          </a:p>
          <a:p>
            <a:pPr lvl="2"/>
            <a:r>
              <a:rPr lang="en-US" sz="2000" dirty="0" smtClean="0"/>
              <a:t>Affiliate </a:t>
            </a:r>
            <a:r>
              <a:rPr lang="en-US" sz="2000" dirty="0"/>
              <a:t>Hospital Medical Director (AHMD) is responsible for granting “authorization to practice” for EMS </a:t>
            </a:r>
            <a:r>
              <a:rPr lang="en-US" sz="2000" dirty="0" smtClean="0"/>
              <a:t>personnel; and</a:t>
            </a:r>
          </a:p>
          <a:p>
            <a:pPr lvl="2"/>
            <a:r>
              <a:rPr lang="en-US" sz="2000" dirty="0" smtClean="0"/>
              <a:t>Ensuring that EMS personnel receive appropriate medical direction by qualified medical control ED physicians</a:t>
            </a:r>
          </a:p>
          <a:p>
            <a:pPr lvl="2"/>
            <a:endParaRPr lang="en-US" sz="1800" dirty="0" smtClean="0"/>
          </a:p>
          <a:p>
            <a:pPr marL="0" indent="0">
              <a:buNone/>
            </a:pPr>
            <a:r>
              <a:rPr lang="en-US" sz="2400" b="1" u="sng" dirty="0">
                <a:solidFill>
                  <a:srgbClr val="000000"/>
                </a:solidFill>
              </a:rPr>
              <a:t>Take-away</a:t>
            </a:r>
            <a:r>
              <a:rPr lang="en-US" sz="2400" b="1" dirty="0">
                <a:solidFill>
                  <a:srgbClr val="000000"/>
                </a:solidFill>
              </a:rPr>
              <a:t>: </a:t>
            </a:r>
            <a:r>
              <a:rPr lang="en-US" sz="2400" dirty="0" smtClean="0">
                <a:solidFill>
                  <a:srgbClr val="000000"/>
                </a:solidFill>
              </a:rPr>
              <a:t>e</a:t>
            </a:r>
            <a:r>
              <a:rPr lang="en-US" sz="2400" dirty="0" smtClean="0"/>
              <a:t>xcludes medical control and direction by primary care practitioners</a:t>
            </a:r>
          </a:p>
        </p:txBody>
      </p:sp>
      <p:sp>
        <p:nvSpPr>
          <p:cNvPr id="5"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57</a:t>
            </a:fld>
            <a:endParaRPr lang="en-US" altLang="en-US" dirty="0"/>
          </a:p>
        </p:txBody>
      </p:sp>
    </p:spTree>
    <p:extLst>
      <p:ext uri="{BB962C8B-B14F-4D97-AF65-F5344CB8AC3E}">
        <p14:creationId xmlns:p14="http://schemas.microsoft.com/office/powerpoint/2010/main" val="5530970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0" dirty="0"/>
              <a:t>111C </a:t>
            </a:r>
            <a:r>
              <a:rPr lang="en-US" b="0" dirty="0" smtClean="0"/>
              <a:t>Limitation:</a:t>
            </a:r>
            <a:r>
              <a:rPr lang="en-US" b="0" dirty="0"/>
              <a:t/>
            </a:r>
            <a:br>
              <a:rPr lang="en-US" b="0" dirty="0"/>
            </a:br>
            <a:r>
              <a:rPr lang="en-US" b="0" dirty="0" smtClean="0"/>
              <a:t>Patient Transport</a:t>
            </a:r>
            <a:endParaRPr lang="en-US" b="0" dirty="0"/>
          </a:p>
        </p:txBody>
      </p:sp>
      <p:sp>
        <p:nvSpPr>
          <p:cNvPr id="7" name="Content Placeholder 6"/>
          <p:cNvSpPr>
            <a:spLocks noGrp="1"/>
          </p:cNvSpPr>
          <p:nvPr>
            <p:ph idx="1"/>
          </p:nvPr>
        </p:nvSpPr>
        <p:spPr/>
        <p:txBody>
          <a:bodyPr/>
          <a:lstStyle/>
          <a:p>
            <a:pPr marL="0" indent="0">
              <a:buNone/>
            </a:pPr>
            <a:r>
              <a:rPr lang="en-US" sz="2800" dirty="0" smtClean="0"/>
              <a:t>DPH’s </a:t>
            </a:r>
            <a:r>
              <a:rPr lang="en-US" sz="2800" dirty="0"/>
              <a:t>authority governing nonemergency responses </a:t>
            </a:r>
            <a:r>
              <a:rPr lang="en-US" sz="2800" dirty="0" smtClean="0"/>
              <a:t>is limited </a:t>
            </a:r>
            <a:r>
              <a:rPr lang="en-US" sz="2800" dirty="0"/>
              <a:t>to ensuring the provision of: </a:t>
            </a:r>
          </a:p>
          <a:p>
            <a:pPr lvl="1">
              <a:buFont typeface="Arial" panose="020B0604020202020204" pitchFamily="34" charset="0"/>
              <a:buChar char="•"/>
            </a:pPr>
            <a:r>
              <a:rPr lang="en-US" sz="2400" dirty="0"/>
              <a:t>T</a:t>
            </a:r>
            <a:r>
              <a:rPr lang="en-US" sz="2400" dirty="0" smtClean="0"/>
              <a:t>imely </a:t>
            </a:r>
            <a:r>
              <a:rPr lang="en-US" sz="2400" dirty="0"/>
              <a:t>inter-facility transportation of patients to hospitals, other </a:t>
            </a:r>
            <a:r>
              <a:rPr lang="en-US" sz="2400" dirty="0" smtClean="0"/>
              <a:t>facilities or </a:t>
            </a:r>
            <a:r>
              <a:rPr lang="en-US" sz="2400" dirty="0"/>
              <a:t>programs which offer follow-up care and rehabilitation, in order to optimize utilization of available </a:t>
            </a:r>
            <a:r>
              <a:rPr lang="en-US" sz="2400" dirty="0" smtClean="0"/>
              <a:t>facilities</a:t>
            </a:r>
          </a:p>
          <a:p>
            <a:pPr lvl="1">
              <a:buFont typeface="Arial" panose="020B0604020202020204" pitchFamily="34" charset="0"/>
              <a:buChar char="•"/>
            </a:pPr>
            <a:endParaRPr lang="en-US" sz="2400" dirty="0"/>
          </a:p>
          <a:p>
            <a:pPr marL="0" lvl="0" indent="0">
              <a:buNone/>
            </a:pPr>
            <a:endParaRPr lang="en-US" sz="2800" b="1" dirty="0" smtClean="0">
              <a:solidFill>
                <a:srgbClr val="000000"/>
              </a:solidFill>
            </a:endParaRPr>
          </a:p>
          <a:p>
            <a:pPr marL="0" lvl="0" indent="0">
              <a:buNone/>
            </a:pPr>
            <a:endParaRPr lang="en-US" sz="2800" b="1" dirty="0">
              <a:solidFill>
                <a:srgbClr val="000000"/>
              </a:solidFill>
            </a:endParaRPr>
          </a:p>
          <a:p>
            <a:pPr marL="0" lvl="0" indent="0">
              <a:buNone/>
            </a:pPr>
            <a:r>
              <a:rPr lang="en-US" sz="2800" b="1" u="sng" dirty="0" smtClean="0">
                <a:solidFill>
                  <a:srgbClr val="000000"/>
                </a:solidFill>
              </a:rPr>
              <a:t>Take-away</a:t>
            </a:r>
            <a:r>
              <a:rPr lang="en-US" sz="2800" b="1" dirty="0" smtClean="0">
                <a:solidFill>
                  <a:srgbClr val="000000"/>
                </a:solidFill>
              </a:rPr>
              <a:t>: </a:t>
            </a:r>
            <a:r>
              <a:rPr lang="en-US" sz="2800" dirty="0" smtClean="0">
                <a:solidFill>
                  <a:srgbClr val="000000"/>
                </a:solidFill>
              </a:rPr>
              <a:t>e</a:t>
            </a:r>
            <a:r>
              <a:rPr lang="en-US" sz="2800" dirty="0" smtClean="0"/>
              <a:t>xcludes direct patient care in home</a:t>
            </a:r>
            <a:endParaRPr lang="en-US" sz="2800" dirty="0"/>
          </a:p>
        </p:txBody>
      </p:sp>
      <p:sp>
        <p:nvSpPr>
          <p:cNvPr id="5"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58</a:t>
            </a:fld>
            <a:endParaRPr lang="en-US" altLang="en-US" dirty="0"/>
          </a:p>
        </p:txBody>
      </p:sp>
    </p:spTree>
    <p:extLst>
      <p:ext uri="{BB962C8B-B14F-4D97-AF65-F5344CB8AC3E}">
        <p14:creationId xmlns:p14="http://schemas.microsoft.com/office/powerpoint/2010/main" val="26868082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0" dirty="0"/>
              <a:t>111C </a:t>
            </a:r>
            <a:r>
              <a:rPr lang="en-US" b="0" dirty="0" smtClean="0"/>
              <a:t>Limitation:</a:t>
            </a:r>
            <a:br>
              <a:rPr lang="en-US" b="0" dirty="0" smtClean="0"/>
            </a:br>
            <a:r>
              <a:rPr lang="en-US" b="0" dirty="0" smtClean="0"/>
              <a:t>Delivery System Integration</a:t>
            </a:r>
            <a:endParaRPr lang="en-US" b="0" dirty="0"/>
          </a:p>
        </p:txBody>
      </p:sp>
      <p:sp>
        <p:nvSpPr>
          <p:cNvPr id="7" name="Content Placeholder 6"/>
          <p:cNvSpPr>
            <a:spLocks noGrp="1"/>
          </p:cNvSpPr>
          <p:nvPr>
            <p:ph idx="1"/>
          </p:nvPr>
        </p:nvSpPr>
        <p:spPr/>
        <p:txBody>
          <a:bodyPr/>
          <a:lstStyle/>
          <a:p>
            <a:pPr marL="0" indent="0">
              <a:buNone/>
            </a:pPr>
            <a:r>
              <a:rPr lang="en-US" sz="2800" dirty="0" smtClean="0"/>
              <a:t>While </a:t>
            </a:r>
            <a:r>
              <a:rPr lang="en-US" sz="2800" dirty="0"/>
              <a:t>DPH Commissioner has legal authority to waive EMS regulations, (i.e., transport to ED), she cannot waive statutory </a:t>
            </a:r>
            <a:r>
              <a:rPr lang="en-US" sz="2800" dirty="0" smtClean="0"/>
              <a:t>provisions</a:t>
            </a:r>
            <a:endParaRPr lang="en-US" sz="2800" dirty="0"/>
          </a:p>
          <a:p>
            <a:pPr lvl="1">
              <a:buFont typeface="Arial" panose="020B0604020202020204" pitchFamily="34" charset="0"/>
              <a:buChar char="•"/>
            </a:pPr>
            <a:r>
              <a:rPr lang="en-US" sz="2400" dirty="0"/>
              <a:t>Fundamental principal of law:  agencies have no authority to issue rules or create programs that exceed the </a:t>
            </a:r>
            <a:r>
              <a:rPr lang="en-US" sz="2400" dirty="0" smtClean="0"/>
              <a:t>statute</a:t>
            </a:r>
            <a:endParaRPr lang="en-US" sz="2400" dirty="0"/>
          </a:p>
          <a:p>
            <a:pPr lvl="1">
              <a:buFont typeface="Arial" panose="020B0604020202020204" pitchFamily="34" charset="0"/>
              <a:buChar char="•"/>
            </a:pPr>
            <a:endParaRPr lang="en-US" sz="2400" dirty="0"/>
          </a:p>
          <a:p>
            <a:pPr marL="0" lvl="0" indent="0">
              <a:buNone/>
            </a:pPr>
            <a:endParaRPr lang="en-US" sz="2800" b="1" dirty="0" smtClean="0">
              <a:solidFill>
                <a:srgbClr val="000000"/>
              </a:solidFill>
            </a:endParaRPr>
          </a:p>
          <a:p>
            <a:pPr marL="0" lvl="0" indent="0">
              <a:buNone/>
            </a:pPr>
            <a:endParaRPr lang="en-US" sz="2800" b="1" dirty="0">
              <a:solidFill>
                <a:srgbClr val="000000"/>
              </a:solidFill>
            </a:endParaRPr>
          </a:p>
          <a:p>
            <a:pPr marL="0" lvl="0" indent="0">
              <a:buNone/>
            </a:pPr>
            <a:r>
              <a:rPr lang="en-US" sz="2400" b="1" u="sng" dirty="0" smtClean="0">
                <a:solidFill>
                  <a:srgbClr val="000000"/>
                </a:solidFill>
              </a:rPr>
              <a:t>Take-away</a:t>
            </a:r>
            <a:r>
              <a:rPr lang="en-US" sz="2400" b="1" dirty="0">
                <a:solidFill>
                  <a:srgbClr val="000000"/>
                </a:solidFill>
              </a:rPr>
              <a:t>: </a:t>
            </a:r>
            <a:r>
              <a:rPr lang="en-US" sz="2400" dirty="0" smtClean="0"/>
              <a:t>Chapter 111C prevents full integration of EMS into community health care delivery systems</a:t>
            </a:r>
            <a:endParaRPr lang="en-US" sz="2400" dirty="0"/>
          </a:p>
        </p:txBody>
      </p:sp>
      <p:sp>
        <p:nvSpPr>
          <p:cNvPr id="5"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59</a:t>
            </a:fld>
            <a:endParaRPr lang="en-US" altLang="en-US" dirty="0"/>
          </a:p>
        </p:txBody>
      </p:sp>
    </p:spTree>
    <p:extLst>
      <p:ext uri="{BB962C8B-B14F-4D97-AF65-F5344CB8AC3E}">
        <p14:creationId xmlns:p14="http://schemas.microsoft.com/office/powerpoint/2010/main" val="3726817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114800" y="93678"/>
            <a:ext cx="5043488" cy="973121"/>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r>
              <a:rPr lang="en-US" altLang="en-US" sz="3200" dirty="0" smtClean="0">
                <a:solidFill>
                  <a:schemeClr val="bg1"/>
                </a:solidFill>
                <a:latin typeface="Calibri" panose="020F0502020204030204" pitchFamily="34" charset="0"/>
                <a:ea typeface="ＭＳ Ｐゴシック" pitchFamily="34" charset="-128"/>
                <a:cs typeface="+mn-cs"/>
              </a:rPr>
              <a:t>Agenda</a:t>
            </a:r>
            <a:endParaRPr lang="en-US" altLang="en-US" sz="2400" dirty="0">
              <a:solidFill>
                <a:schemeClr val="bg1"/>
              </a:solidFill>
              <a:latin typeface="Calibri" panose="020F0502020204030204" pitchFamily="34" charset="0"/>
              <a:ea typeface="ＭＳ Ｐゴシック" pitchFamily="34" charset="-128"/>
              <a:cs typeface="+mn-cs"/>
            </a:endParaRPr>
          </a:p>
        </p:txBody>
      </p:sp>
      <p:sp>
        <p:nvSpPr>
          <p:cNvPr id="8" name="Content Placeholder 3"/>
          <p:cNvSpPr txBox="1">
            <a:spLocks/>
          </p:cNvSpPr>
          <p:nvPr/>
        </p:nvSpPr>
        <p:spPr>
          <a:xfrm>
            <a:off x="228600" y="1066800"/>
            <a:ext cx="8686800" cy="518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0"/>
              </a:spcAft>
              <a:buNone/>
            </a:pPr>
            <a:r>
              <a:rPr lang="en-US" sz="2000" dirty="0" smtClean="0">
                <a:solidFill>
                  <a:schemeClr val="tx2">
                    <a:lumMod val="75000"/>
                  </a:schemeClr>
                </a:solidFill>
                <a:latin typeface="Calibri" panose="020F0502020204030204" pitchFamily="34" charset="0"/>
                <a:ea typeface="Times New Roman"/>
              </a:rPr>
              <a:t> </a:t>
            </a:r>
          </a:p>
          <a:p>
            <a:pPr lvl="1">
              <a:lnSpc>
                <a:spcPct val="100000"/>
              </a:lnSpc>
            </a:pPr>
            <a:endParaRPr lang="en-US" sz="1600" dirty="0">
              <a:solidFill>
                <a:schemeClr val="tx2">
                  <a:lumMod val="75000"/>
                </a:schemeClr>
              </a:solidFill>
              <a:latin typeface="Calibri" panose="020F0502020204030204" pitchFamily="34" charset="0"/>
            </a:endParaRPr>
          </a:p>
        </p:txBody>
      </p:sp>
      <p:sp>
        <p:nvSpPr>
          <p:cNvPr id="9" name="Slide Number Placeholder 5"/>
          <p:cNvSpPr>
            <a:spLocks noGrp="1"/>
          </p:cNvSpPr>
          <p:nvPr>
            <p:ph type="sldNum" sz="quarter" idx="4294967295"/>
          </p:nvPr>
        </p:nvSpPr>
        <p:spPr>
          <a:xfrm>
            <a:off x="8768218" y="6416675"/>
            <a:ext cx="299581" cy="365125"/>
          </a:xfrm>
          <a:prstGeom prst="rect">
            <a:avLst/>
          </a:prstGeom>
        </p:spPr>
        <p:txBody>
          <a:bodyPr/>
          <a:lstStyle/>
          <a:p>
            <a:pPr>
              <a:defRPr/>
            </a:pPr>
            <a:fld id="{07D56CB9-EABB-4C18-962C-FF17652EADB5}" type="slidenum">
              <a:rPr lang="en-US" altLang="en-US" smtClean="0"/>
              <a:pPr>
                <a:defRPr/>
              </a:pPr>
              <a:t>6</a:t>
            </a:fld>
            <a:endParaRPr lang="en-US" altLang="en-US" dirty="0"/>
          </a:p>
        </p:txBody>
      </p:sp>
      <p:sp>
        <p:nvSpPr>
          <p:cNvPr id="2" name="Rounded Rectangle 1"/>
          <p:cNvSpPr/>
          <p:nvPr/>
        </p:nvSpPr>
        <p:spPr bwMode="auto">
          <a:xfrm>
            <a:off x="814192" y="2104373"/>
            <a:ext cx="7778663" cy="388306"/>
          </a:xfrm>
          <a:prstGeom prst="round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 name="Rectangle 2"/>
          <p:cNvSpPr/>
          <p:nvPr/>
        </p:nvSpPr>
        <p:spPr>
          <a:xfrm>
            <a:off x="400833" y="1323973"/>
            <a:ext cx="8476989" cy="5262979"/>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400" dirty="0">
                <a:latin typeface="+mj-lt"/>
                <a:ea typeface="Times New Roman"/>
              </a:rPr>
              <a:t>ROUTINE ITEMS:</a:t>
            </a:r>
          </a:p>
          <a:p>
            <a:pPr marL="742950" marR="0" lvl="1" indent="-285750">
              <a:spcBef>
                <a:spcPts val="0"/>
              </a:spcBef>
              <a:spcAft>
                <a:spcPts val="0"/>
              </a:spcAft>
              <a:buFont typeface="+mj-lt"/>
              <a:buAutoNum type="alphaLcPeriod"/>
            </a:pPr>
            <a:r>
              <a:rPr lang="en-US" sz="2400" dirty="0">
                <a:latin typeface="+mj-lt"/>
                <a:ea typeface="Times New Roman"/>
              </a:rPr>
              <a:t>Welcome and Introductions </a:t>
            </a:r>
          </a:p>
          <a:p>
            <a:pPr marL="742950" marR="0" lvl="1" indent="-285750">
              <a:spcBef>
                <a:spcPts val="0"/>
              </a:spcBef>
              <a:spcAft>
                <a:spcPts val="0"/>
              </a:spcAft>
              <a:buFont typeface="+mj-lt"/>
              <a:buAutoNum type="alphaLcPeriod"/>
            </a:pPr>
            <a:r>
              <a:rPr lang="en-US" sz="2400" b="1" dirty="0">
                <a:latin typeface="+mj-lt"/>
                <a:ea typeface="Times New Roman"/>
              </a:rPr>
              <a:t>Adoption of November 16, 2015 Meeting Minutes (</a:t>
            </a:r>
            <a:r>
              <a:rPr lang="en-US" sz="2400" b="1" dirty="0" smtClean="0">
                <a:latin typeface="+mj-lt"/>
                <a:ea typeface="Times New Roman"/>
              </a:rPr>
              <a:t>VOTE)</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OVERVIEW </a:t>
            </a:r>
            <a:r>
              <a:rPr lang="en-US" sz="2400" dirty="0">
                <a:latin typeface="+mj-lt"/>
                <a:ea typeface="Times New Roman"/>
              </a:rPr>
              <a:t>OF EXISTING PARAMEDIC PRACTICE AND SPECIAL PROJECTS: </a:t>
            </a:r>
          </a:p>
          <a:p>
            <a:pPr marL="742950" marR="0" lvl="1" indent="-285750">
              <a:spcBef>
                <a:spcPts val="0"/>
              </a:spcBef>
              <a:spcAft>
                <a:spcPts val="0"/>
              </a:spcAft>
              <a:buFont typeface="+mj-lt"/>
              <a:buAutoNum type="alphaLcPeriod"/>
            </a:pPr>
            <a:r>
              <a:rPr lang="en-US" sz="2400" dirty="0">
                <a:latin typeface="+mj-lt"/>
                <a:ea typeface="Times New Roman"/>
              </a:rPr>
              <a:t>Review of Paramedic Scope of Practice (PRESENTATION)</a:t>
            </a:r>
          </a:p>
          <a:p>
            <a:pPr marL="742950" marR="0" lvl="1" indent="-285750">
              <a:spcBef>
                <a:spcPts val="0"/>
              </a:spcBef>
              <a:spcAft>
                <a:spcPts val="0"/>
              </a:spcAft>
              <a:buFont typeface="+mj-lt"/>
              <a:buAutoNum type="alphaLcPeriod"/>
            </a:pPr>
            <a:r>
              <a:rPr lang="en-US" sz="2400" dirty="0">
                <a:latin typeface="+mj-lt"/>
                <a:ea typeface="Times New Roman"/>
              </a:rPr>
              <a:t>Cataldo SmartCare (PRESENTATION)</a:t>
            </a:r>
          </a:p>
          <a:p>
            <a:pPr marL="742950" marR="0" lvl="1" indent="-285750">
              <a:spcBef>
                <a:spcPts val="0"/>
              </a:spcBef>
              <a:spcAft>
                <a:spcPts val="0"/>
              </a:spcAft>
              <a:buFont typeface="+mj-lt"/>
              <a:buAutoNum type="alphaLcPeriod"/>
            </a:pPr>
            <a:r>
              <a:rPr lang="en-US" sz="2400" dirty="0">
                <a:latin typeface="+mj-lt"/>
                <a:ea typeface="Times New Roman"/>
              </a:rPr>
              <a:t>EasCare Mobile Health (</a:t>
            </a:r>
            <a:r>
              <a:rPr lang="en-US" sz="2400" dirty="0" smtClean="0">
                <a:latin typeface="+mj-lt"/>
                <a:ea typeface="Times New Roman"/>
              </a:rPr>
              <a:t>PRESENTATION)</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NEW </a:t>
            </a:r>
            <a:r>
              <a:rPr lang="en-US" sz="2400" dirty="0">
                <a:latin typeface="+mj-lt"/>
                <a:ea typeface="Times New Roman"/>
              </a:rPr>
              <a:t>BUSINESS: </a:t>
            </a:r>
          </a:p>
          <a:p>
            <a:pPr marL="742950" marR="0" lvl="1" indent="-285750">
              <a:spcBef>
                <a:spcPts val="0"/>
              </a:spcBef>
              <a:spcAft>
                <a:spcPts val="0"/>
              </a:spcAft>
              <a:buFont typeface="+mj-lt"/>
              <a:buAutoNum type="alphaLcPeriod"/>
            </a:pPr>
            <a:r>
              <a:rPr lang="en-US" sz="2400" dirty="0">
                <a:latin typeface="+mj-lt"/>
                <a:ea typeface="Times New Roman"/>
              </a:rPr>
              <a:t>Background and Need for 111O (PRESENTATION)</a:t>
            </a:r>
          </a:p>
          <a:p>
            <a:pPr marL="742950" marR="0" lvl="1" indent="-285750">
              <a:spcBef>
                <a:spcPts val="0"/>
              </a:spcBef>
              <a:spcAft>
                <a:spcPts val="0"/>
              </a:spcAft>
              <a:buFont typeface="+mj-lt"/>
              <a:buAutoNum type="alphaLcPeriod"/>
            </a:pPr>
            <a:r>
              <a:rPr lang="en-US" sz="2400" dirty="0">
                <a:latin typeface="+mj-lt"/>
                <a:ea typeface="Times New Roman"/>
              </a:rPr>
              <a:t>Defining Questions and Opportunities (DISCUSSION)</a:t>
            </a:r>
          </a:p>
          <a:p>
            <a:pPr marL="742950" marR="0" lvl="1" indent="-285750">
              <a:spcBef>
                <a:spcPts val="0"/>
              </a:spcBef>
              <a:spcAft>
                <a:spcPts val="0"/>
              </a:spcAft>
              <a:buFont typeface="+mj-lt"/>
              <a:buAutoNum type="alphaLcPeriod"/>
            </a:pPr>
            <a:r>
              <a:rPr lang="en-US" sz="2400" dirty="0">
                <a:latin typeface="+mj-lt"/>
                <a:ea typeface="Times New Roman"/>
              </a:rPr>
              <a:t>Upcoming Meeting Schedule </a:t>
            </a:r>
            <a:endParaRPr lang="en-US" sz="2400" dirty="0">
              <a:effectLst/>
              <a:latin typeface="+mj-lt"/>
              <a:ea typeface="Times New Roman"/>
            </a:endParaRPr>
          </a:p>
        </p:txBody>
      </p:sp>
    </p:spTree>
    <p:extLst>
      <p:ext uri="{BB962C8B-B14F-4D97-AF65-F5344CB8AC3E}">
        <p14:creationId xmlns:p14="http://schemas.microsoft.com/office/powerpoint/2010/main" val="14342151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smtClean="0"/>
              <a:t>EMS Special Projects</a:t>
            </a:r>
            <a:endParaRPr lang="en-US" sz="2400" b="0" dirty="0"/>
          </a:p>
        </p:txBody>
      </p:sp>
      <p:sp>
        <p:nvSpPr>
          <p:cNvPr id="5" name="Content Placeholder 4"/>
          <p:cNvSpPr>
            <a:spLocks noGrp="1"/>
          </p:cNvSpPr>
          <p:nvPr>
            <p:ph idx="1"/>
          </p:nvPr>
        </p:nvSpPr>
        <p:spPr>
          <a:xfrm>
            <a:off x="457200" y="1251820"/>
            <a:ext cx="8229600" cy="4811713"/>
          </a:xfrm>
        </p:spPr>
        <p:txBody>
          <a:bodyPr/>
          <a:lstStyle/>
          <a:p>
            <a:pPr marL="0" indent="0">
              <a:buNone/>
            </a:pPr>
            <a:r>
              <a:rPr lang="en-US" sz="2400" b="1" dirty="0">
                <a:latin typeface="+mj-lt"/>
              </a:rPr>
              <a:t>Chapter 111C </a:t>
            </a:r>
            <a:r>
              <a:rPr lang="en-US" sz="2400" b="1" dirty="0" smtClean="0">
                <a:latin typeface="+mj-lt"/>
              </a:rPr>
              <a:t>limited work-around for Special Project Approval Requests:</a:t>
            </a:r>
          </a:p>
          <a:p>
            <a:r>
              <a:rPr lang="en-US" sz="2400" dirty="0" smtClean="0">
                <a:latin typeface="+mj-lt"/>
              </a:rPr>
              <a:t>Definition of </a:t>
            </a:r>
            <a:r>
              <a:rPr lang="en-US" sz="2400" i="1" dirty="0" smtClean="0">
                <a:latin typeface="+mj-lt"/>
              </a:rPr>
              <a:t>“emergency” </a:t>
            </a:r>
            <a:r>
              <a:rPr lang="en-US" sz="2400" dirty="0" smtClean="0">
                <a:latin typeface="+mj-lt"/>
              </a:rPr>
              <a:t>provided sufficient flexibility to carve out a role for community paramedicine under 111C as follows:</a:t>
            </a:r>
            <a:r>
              <a:rPr lang="en-US" sz="1400" dirty="0" smtClean="0">
                <a:latin typeface="+mj-lt"/>
              </a:rPr>
              <a:t> </a:t>
            </a:r>
          </a:p>
          <a:p>
            <a:pPr lvl="1">
              <a:buFont typeface="Arial" panose="020B0604020202020204" pitchFamily="34" charset="0"/>
              <a:buChar char="•"/>
            </a:pPr>
            <a:r>
              <a:rPr lang="en-US" sz="2000" dirty="0" smtClean="0">
                <a:latin typeface="+mj-lt"/>
              </a:rPr>
              <a:t>Patient calls provider’s clinician (not 911) during special project hours; </a:t>
            </a:r>
          </a:p>
          <a:p>
            <a:pPr lvl="1">
              <a:buFont typeface="Arial" panose="020B0604020202020204" pitchFamily="34" charset="0"/>
              <a:buChar char="•"/>
            </a:pPr>
            <a:r>
              <a:rPr lang="en-US" sz="2000" dirty="0" smtClean="0">
                <a:latin typeface="+mj-lt"/>
              </a:rPr>
              <a:t>Patient describes a condition that needs (or patient perceives need) for immediate medical attention; </a:t>
            </a:r>
          </a:p>
          <a:p>
            <a:pPr lvl="1">
              <a:buFont typeface="Arial" panose="020B0604020202020204" pitchFamily="34" charset="0"/>
              <a:buChar char="•"/>
            </a:pPr>
            <a:r>
              <a:rPr lang="en-US" sz="2000" dirty="0" smtClean="0">
                <a:latin typeface="+mj-lt"/>
              </a:rPr>
              <a:t>Clinician determines that patient’s medical needs warrant community paramedicine response rather than 911;  </a:t>
            </a:r>
          </a:p>
          <a:p>
            <a:pPr lvl="1">
              <a:buFont typeface="Arial" panose="020B0604020202020204" pitchFamily="34" charset="0"/>
              <a:buChar char="•"/>
            </a:pPr>
            <a:r>
              <a:rPr lang="en-US" sz="2000" dirty="0" smtClean="0">
                <a:latin typeface="+mj-lt"/>
              </a:rPr>
              <a:t>Community </a:t>
            </a:r>
            <a:r>
              <a:rPr lang="en-US" sz="2000" dirty="0">
                <a:latin typeface="+mj-lt"/>
              </a:rPr>
              <a:t>paramedic’s </a:t>
            </a:r>
            <a:r>
              <a:rPr lang="en-US" sz="2000" dirty="0" smtClean="0">
                <a:latin typeface="+mj-lt"/>
              </a:rPr>
              <a:t>clinical interventions adhere to Statewide Treatment Protocols (STP) and pre-approved STP deviations;  and,</a:t>
            </a:r>
          </a:p>
          <a:p>
            <a:pPr lvl="1">
              <a:buFont typeface="Arial" panose="020B0604020202020204" pitchFamily="34" charset="0"/>
              <a:buChar char="•"/>
            </a:pPr>
            <a:r>
              <a:rPr lang="en-US" sz="2000" dirty="0" smtClean="0">
                <a:latin typeface="+mj-lt"/>
              </a:rPr>
              <a:t>Other conditions/”guardrails”  imposed on projects (e.g., training, AHMD oversight, med control delegations to PCP clinicians, 911 trigger, QC)</a:t>
            </a:r>
            <a:endParaRPr lang="en-US" sz="2000" dirty="0">
              <a:latin typeface="+mj-lt"/>
            </a:endParaRPr>
          </a:p>
        </p:txBody>
      </p:sp>
      <p:sp>
        <p:nvSpPr>
          <p:cNvPr id="6"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60</a:t>
            </a:fld>
            <a:endParaRPr lang="en-US" altLang="en-US" dirty="0"/>
          </a:p>
        </p:txBody>
      </p:sp>
    </p:spTree>
    <p:extLst>
      <p:ext uri="{BB962C8B-B14F-4D97-AF65-F5344CB8AC3E}">
        <p14:creationId xmlns:p14="http://schemas.microsoft.com/office/powerpoint/2010/main" val="18245223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111O Flexibility:</a:t>
            </a:r>
            <a:br>
              <a:rPr lang="en-US" b="0" dirty="0" smtClean="0"/>
            </a:br>
            <a:r>
              <a:rPr lang="en-US" b="0" dirty="0" smtClean="0"/>
              <a:t>EMS in Nonemergency Services</a:t>
            </a:r>
            <a:endParaRPr lang="en-US" b="0" dirty="0"/>
          </a:p>
        </p:txBody>
      </p:sp>
      <p:sp>
        <p:nvSpPr>
          <p:cNvPr id="3" name="Content Placeholder 2"/>
          <p:cNvSpPr>
            <a:spLocks noGrp="1"/>
          </p:cNvSpPr>
          <p:nvPr>
            <p:ph idx="1"/>
          </p:nvPr>
        </p:nvSpPr>
        <p:spPr>
          <a:xfrm>
            <a:off x="150125" y="1314450"/>
            <a:ext cx="8819249" cy="4811713"/>
          </a:xfrm>
        </p:spPr>
        <p:txBody>
          <a:bodyPr/>
          <a:lstStyle/>
          <a:p>
            <a:pPr marL="0" indent="0">
              <a:buNone/>
            </a:pPr>
            <a:r>
              <a:rPr lang="en-US" sz="2800" dirty="0" smtClean="0"/>
              <a:t>Ch. 111O provides statutory framework for integrating EMS and other providers into </a:t>
            </a:r>
            <a:r>
              <a:rPr lang="en-US" sz="2800" dirty="0"/>
              <a:t>community health care delivery </a:t>
            </a:r>
            <a:r>
              <a:rPr lang="en-US" sz="2800" dirty="0" smtClean="0"/>
              <a:t>systems</a:t>
            </a:r>
          </a:p>
          <a:p>
            <a:pPr lvl="1">
              <a:buFont typeface="Arial" panose="020B0604020202020204" pitchFamily="34" charset="0"/>
              <a:buChar char="•"/>
            </a:pPr>
            <a:r>
              <a:rPr lang="en-US" sz="2400" dirty="0" smtClean="0"/>
              <a:t>Affirmatively authorizes ambulance services to partner with other  healthcare entities to provide MIH</a:t>
            </a:r>
          </a:p>
          <a:p>
            <a:pPr lvl="1">
              <a:buFont typeface="Arial" panose="020B0604020202020204" pitchFamily="34" charset="0"/>
              <a:buChar char="•"/>
            </a:pPr>
            <a:r>
              <a:rPr lang="en-US" sz="2400" dirty="0" smtClean="0"/>
              <a:t>By definition, MIH means </a:t>
            </a:r>
            <a:r>
              <a:rPr lang="en-US" sz="2400" b="1" dirty="0" smtClean="0"/>
              <a:t>nonemergency</a:t>
            </a:r>
            <a:r>
              <a:rPr lang="en-US" sz="2400" dirty="0" smtClean="0"/>
              <a:t> services or treatment, </a:t>
            </a:r>
            <a:r>
              <a:rPr lang="en-US" sz="2400" dirty="0"/>
              <a:t>(</a:t>
            </a:r>
            <a:r>
              <a:rPr lang="en-US" sz="2400" dirty="0" smtClean="0"/>
              <a:t>preventative </a:t>
            </a:r>
            <a:r>
              <a:rPr lang="en-US" sz="2400" dirty="0"/>
              <a:t>care, post-discharge </a:t>
            </a:r>
            <a:r>
              <a:rPr lang="en-US" sz="2400" dirty="0" smtClean="0"/>
              <a:t>follow-ups, chronic disease management, transport or referrals to facilities other than hospital emergency departments)</a:t>
            </a:r>
          </a:p>
          <a:p>
            <a:pPr marL="914400" lvl="2" indent="0">
              <a:buNone/>
            </a:pPr>
            <a:endParaRPr lang="en-US" sz="1600" dirty="0" smtClean="0"/>
          </a:p>
          <a:p>
            <a:pPr>
              <a:buFont typeface="Wingdings" panose="05000000000000000000" pitchFamily="2" charset="2"/>
              <a:buChar char="q"/>
            </a:pPr>
            <a:endParaRPr lang="en-US" sz="2400" dirty="0"/>
          </a:p>
        </p:txBody>
      </p:sp>
      <p:sp>
        <p:nvSpPr>
          <p:cNvPr id="5"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61</a:t>
            </a:fld>
            <a:endParaRPr lang="en-US" altLang="en-US" dirty="0"/>
          </a:p>
        </p:txBody>
      </p:sp>
    </p:spTree>
    <p:extLst>
      <p:ext uri="{BB962C8B-B14F-4D97-AF65-F5344CB8AC3E}">
        <p14:creationId xmlns:p14="http://schemas.microsoft.com/office/powerpoint/2010/main" val="25526280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111O Flexibility:</a:t>
            </a:r>
            <a:br>
              <a:rPr lang="en-US" b="0" dirty="0" smtClean="0"/>
            </a:br>
            <a:r>
              <a:rPr lang="en-US" b="0" dirty="0" smtClean="0"/>
              <a:t>EMS in Nonemergency Services</a:t>
            </a:r>
            <a:endParaRPr lang="en-US" b="0" dirty="0"/>
          </a:p>
        </p:txBody>
      </p:sp>
      <p:sp>
        <p:nvSpPr>
          <p:cNvPr id="3" name="Content Placeholder 2"/>
          <p:cNvSpPr>
            <a:spLocks noGrp="1"/>
          </p:cNvSpPr>
          <p:nvPr>
            <p:ph idx="1"/>
          </p:nvPr>
        </p:nvSpPr>
        <p:spPr>
          <a:xfrm>
            <a:off x="150125" y="1319213"/>
            <a:ext cx="8819249" cy="1347787"/>
          </a:xfrm>
        </p:spPr>
        <p:txBody>
          <a:bodyPr/>
          <a:lstStyle/>
          <a:p>
            <a:pPr marL="0" indent="0">
              <a:buNone/>
            </a:pPr>
            <a:r>
              <a:rPr lang="en-US" sz="2800" dirty="0" smtClean="0"/>
              <a:t>Ch. 111O </a:t>
            </a:r>
            <a:r>
              <a:rPr lang="en-US" sz="2400" dirty="0"/>
              <a:t>e</a:t>
            </a:r>
            <a:r>
              <a:rPr lang="en-US" sz="2400" dirty="0" smtClean="0"/>
              <a:t>xpands the settings and environments an EMS providers may encounter, but does not expand EMS provider’s scope of practice</a:t>
            </a:r>
          </a:p>
          <a:p>
            <a:pPr marL="0" indent="0">
              <a:buNone/>
            </a:pPr>
            <a:endParaRPr lang="en-US" sz="2400" dirty="0"/>
          </a:p>
          <a:p>
            <a:pPr>
              <a:buFont typeface="Wingdings" panose="05000000000000000000" pitchFamily="2" charset="2"/>
              <a:buChar char="q"/>
            </a:pPr>
            <a:endParaRPr lang="en-US" sz="2400" dirty="0"/>
          </a:p>
        </p:txBody>
      </p:sp>
      <p:sp>
        <p:nvSpPr>
          <p:cNvPr id="5"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62</a:t>
            </a:fld>
            <a:endParaRPr lang="en-US" altLang="en-US" dirty="0"/>
          </a:p>
        </p:txBody>
      </p:sp>
      <p:grpSp>
        <p:nvGrpSpPr>
          <p:cNvPr id="6" name="Group 5"/>
          <p:cNvGrpSpPr/>
          <p:nvPr/>
        </p:nvGrpSpPr>
        <p:grpSpPr>
          <a:xfrm>
            <a:off x="444500" y="2578100"/>
            <a:ext cx="8077200" cy="3835400"/>
            <a:chOff x="393269" y="1217103"/>
            <a:chExt cx="7607731" cy="4985576"/>
          </a:xfrm>
        </p:grpSpPr>
        <p:grpSp>
          <p:nvGrpSpPr>
            <p:cNvPr id="7" name="Group 6"/>
            <p:cNvGrpSpPr/>
            <p:nvPr/>
          </p:nvGrpSpPr>
          <p:grpSpPr>
            <a:xfrm>
              <a:off x="393269" y="1305663"/>
              <a:ext cx="7607731" cy="4897016"/>
              <a:chOff x="76200" y="343677"/>
              <a:chExt cx="8888240" cy="6285723"/>
            </a:xfrm>
          </p:grpSpPr>
          <p:sp>
            <p:nvSpPr>
              <p:cNvPr id="9" name="Rounded Rectangle 8"/>
              <p:cNvSpPr/>
              <p:nvPr/>
            </p:nvSpPr>
            <p:spPr>
              <a:xfrm>
                <a:off x="76200" y="343677"/>
                <a:ext cx="8888240" cy="6285723"/>
              </a:xfrm>
              <a:prstGeom prst="roundRect">
                <a:avLst>
                  <a:gd name="adj" fmla="val 2475"/>
                </a:avLst>
              </a:prstGeom>
              <a:solidFill>
                <a:schemeClr val="accent1">
                  <a:lumMod val="40000"/>
                  <a:lumOff val="6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304800" y="1094005"/>
                <a:ext cx="3140044" cy="5257800"/>
              </a:xfrm>
              <a:prstGeom prst="roundRect">
                <a:avLst>
                  <a:gd name="adj" fmla="val 6337"/>
                </a:avLst>
              </a:prstGeom>
              <a:solidFill>
                <a:schemeClr val="accent2">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5581463" y="1094005"/>
                <a:ext cx="3166297" cy="5257800"/>
              </a:xfrm>
              <a:prstGeom prst="roundRect">
                <a:avLst>
                  <a:gd name="adj" fmla="val 6337"/>
                </a:avLst>
              </a:prstGeom>
              <a:solidFill>
                <a:schemeClr val="accent3">
                  <a:lumMod val="40000"/>
                  <a:lumOff val="6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3094848" y="1925210"/>
                <a:ext cx="2599391" cy="3305647"/>
              </a:xfrm>
              <a:prstGeom prst="rightArrow">
                <a:avLst/>
              </a:prstGeom>
              <a:solidFill>
                <a:schemeClr val="tx2">
                  <a:lumMod val="60000"/>
                  <a:lumOff val="40000"/>
                </a:schemeClr>
              </a:solidFill>
              <a:ln>
                <a:noFill/>
              </a:ln>
              <a:effectLst>
                <a:outerShdw blurRad="184150" dist="241300" dir="11520000" sx="110000" sy="110000" algn="ctr">
                  <a:srgbClr val="000000">
                    <a:alpha val="18000"/>
                  </a:srgbClr>
                </a:outerShdw>
                <a:softEdge rad="317500"/>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TextBox 12"/>
              <p:cNvSpPr txBox="1"/>
              <p:nvPr/>
            </p:nvSpPr>
            <p:spPr>
              <a:xfrm>
                <a:off x="304800" y="1284505"/>
                <a:ext cx="3140044" cy="4919180"/>
              </a:xfrm>
              <a:prstGeom prst="rect">
                <a:avLst/>
              </a:prstGeom>
              <a:noFill/>
              <a:scene3d>
                <a:camera prst="orthographicFront"/>
                <a:lightRig rig="threePt" dir="t"/>
              </a:scene3d>
              <a:sp3d>
                <a:bevelT w="114300" prst="artDeco"/>
              </a:sp3d>
            </p:spPr>
            <p:txBody>
              <a:bodyPr wrap="square" rtlCol="0">
                <a:normAutofit/>
              </a:bodyPr>
              <a:lstStyle/>
              <a:p>
                <a:pPr algn="ctr">
                  <a:lnSpc>
                    <a:spcPct val="110000"/>
                  </a:lnSpc>
                  <a:spcAft>
                    <a:spcPts val="0"/>
                  </a:spcAft>
                </a:pPr>
                <a:r>
                  <a:rPr lang="en-US" b="1" dirty="0" smtClean="0">
                    <a:latin typeface="+mj-lt"/>
                    <a:cs typeface="Arial" panose="020B0604020202020204" pitchFamily="34" charset="0"/>
                  </a:rPr>
                  <a:t>Chapter 111C</a:t>
                </a:r>
              </a:p>
              <a:p>
                <a:pPr algn="ctr">
                  <a:lnSpc>
                    <a:spcPct val="110000"/>
                  </a:lnSpc>
                  <a:spcAft>
                    <a:spcPts val="0"/>
                  </a:spcAft>
                </a:pPr>
                <a:r>
                  <a:rPr lang="en-US" sz="1600" b="1" i="1" dirty="0">
                    <a:latin typeface="+mj-lt"/>
                    <a:cs typeface="Arial" panose="020B0604020202020204" pitchFamily="34" charset="0"/>
                  </a:rPr>
                  <a:t>S</a:t>
                </a:r>
                <a:r>
                  <a:rPr lang="en-US" sz="1600" b="1" i="1" dirty="0" smtClean="0">
                    <a:latin typeface="+mj-lt"/>
                    <a:cs typeface="Arial" panose="020B0604020202020204" pitchFamily="34" charset="0"/>
                  </a:rPr>
                  <a:t>tatewide Treatment Protocols</a:t>
                </a:r>
                <a:endParaRPr lang="en-US" sz="1600" dirty="0">
                  <a:latin typeface="+mj-lt"/>
                  <a:cs typeface="Arial" panose="020B0604020202020204" pitchFamily="34" charset="0"/>
                </a:endParaRPr>
              </a:p>
              <a:p>
                <a:pPr algn="ctr">
                  <a:lnSpc>
                    <a:spcPct val="110000"/>
                  </a:lnSpc>
                  <a:spcAft>
                    <a:spcPts val="0"/>
                  </a:spcAft>
                </a:pPr>
                <a:endParaRPr lang="en-US" sz="400" dirty="0" smtClean="0">
                  <a:cs typeface="Arial" panose="020B0604020202020204" pitchFamily="34" charset="0"/>
                </a:endParaRPr>
              </a:p>
              <a:p>
                <a:pPr algn="ctr">
                  <a:lnSpc>
                    <a:spcPct val="110000"/>
                  </a:lnSpc>
                  <a:spcAft>
                    <a:spcPts val="0"/>
                  </a:spcAft>
                </a:pPr>
                <a:endParaRPr lang="en-US" sz="400" dirty="0">
                  <a:cs typeface="Arial" panose="020B0604020202020204" pitchFamily="34" charset="0"/>
                </a:endParaRPr>
              </a:p>
              <a:p>
                <a:pPr algn="ctr">
                  <a:lnSpc>
                    <a:spcPct val="110000"/>
                  </a:lnSpc>
                  <a:spcAft>
                    <a:spcPts val="0"/>
                  </a:spcAft>
                </a:pPr>
                <a:endParaRPr lang="en-US" sz="400" dirty="0" smtClean="0">
                  <a:cs typeface="Arial" panose="020B0604020202020204" pitchFamily="34" charset="0"/>
                </a:endParaRPr>
              </a:p>
              <a:p>
                <a:pPr marL="285750" indent="-285750">
                  <a:lnSpc>
                    <a:spcPct val="100000"/>
                  </a:lnSpc>
                  <a:spcAft>
                    <a:spcPts val="1400"/>
                  </a:spcAft>
                  <a:buFont typeface="Arial" panose="020B0604020202020204" pitchFamily="34" charset="0"/>
                  <a:buChar char="•"/>
                </a:pPr>
                <a:r>
                  <a:rPr lang="en-US" sz="1600" b="1" dirty="0" smtClean="0">
                    <a:latin typeface="+mn-lt"/>
                    <a:cs typeface="Arial" panose="020B0604020202020204" pitchFamily="34" charset="0"/>
                  </a:rPr>
                  <a:t>Emergency Care: </a:t>
                </a:r>
                <a:r>
                  <a:rPr lang="en-US" sz="1600" dirty="0" smtClean="0">
                    <a:latin typeface="+mn-lt"/>
                    <a:cs typeface="Arial" panose="020B0604020202020204" pitchFamily="34" charset="0"/>
                  </a:rPr>
                  <a:t>Paramedic may administer furosemide as </a:t>
                </a:r>
                <a:r>
                  <a:rPr lang="en-US" sz="1600" i="1" dirty="0" smtClean="0">
                    <a:latin typeface="+mn-lt"/>
                    <a:cs typeface="Arial" panose="020B0604020202020204" pitchFamily="34" charset="0"/>
                  </a:rPr>
                  <a:t>emergency</a:t>
                </a:r>
                <a:r>
                  <a:rPr lang="en-US" sz="1600" dirty="0" smtClean="0">
                    <a:latin typeface="+mn-lt"/>
                    <a:cs typeface="Arial" panose="020B0604020202020204" pitchFamily="34" charset="0"/>
                  </a:rPr>
                  <a:t> pulmonary edema treatment, by on-line medical control approval if patient already on diuretics</a:t>
                </a:r>
                <a:endParaRPr lang="en-US" sz="1600" u="sng" dirty="0">
                  <a:latin typeface="+mn-lt"/>
                  <a:cs typeface="Arial" panose="020B0604020202020204" pitchFamily="34" charset="0"/>
                </a:endParaRPr>
              </a:p>
            </p:txBody>
          </p:sp>
          <p:sp>
            <p:nvSpPr>
              <p:cNvPr id="14" name="TextBox 13"/>
              <p:cNvSpPr txBox="1"/>
              <p:nvPr/>
            </p:nvSpPr>
            <p:spPr>
              <a:xfrm>
                <a:off x="5581463" y="1094005"/>
                <a:ext cx="3166297" cy="50673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twoPt" dir="t"/>
              </a:scene3d>
              <a:sp3d prstMaterial="matte">
                <a:bevelT w="127000" h="63500" prst="artDeco"/>
              </a:sp3d>
            </p:spPr>
            <p:txBody>
              <a:bodyPr wrap="square" rtlCol="0">
                <a:normAutofit fontScale="25000" lnSpcReduction="20000"/>
              </a:bodyPr>
              <a:lstStyle/>
              <a:p>
                <a:pPr lvl="0" algn="ctr">
                  <a:lnSpc>
                    <a:spcPct val="120000"/>
                  </a:lnSpc>
                  <a:spcAft>
                    <a:spcPts val="0"/>
                  </a:spcAft>
                </a:pPr>
                <a:r>
                  <a:rPr lang="en-US" sz="7200" b="1" dirty="0" smtClean="0">
                    <a:latin typeface="+mj-lt"/>
                    <a:cs typeface="Arial" panose="020B0604020202020204" pitchFamily="34" charset="0"/>
                  </a:rPr>
                  <a:t>Chapter 111O</a:t>
                </a:r>
              </a:p>
              <a:p>
                <a:pPr lvl="0" algn="ctr">
                  <a:lnSpc>
                    <a:spcPct val="120000"/>
                  </a:lnSpc>
                  <a:spcAft>
                    <a:spcPts val="0"/>
                  </a:spcAft>
                </a:pPr>
                <a:r>
                  <a:rPr lang="en-US" sz="6400" b="1" i="1" dirty="0" smtClean="0">
                    <a:latin typeface="+mn-lt"/>
                    <a:cs typeface="Arial" panose="020B0604020202020204" pitchFamily="34" charset="0"/>
                  </a:rPr>
                  <a:t>Mobile Integrated Health Protocols</a:t>
                </a:r>
              </a:p>
              <a:p>
                <a:pPr lvl="0" algn="ctr">
                  <a:lnSpc>
                    <a:spcPct val="120000"/>
                  </a:lnSpc>
                  <a:spcAft>
                    <a:spcPts val="0"/>
                  </a:spcAft>
                </a:pPr>
                <a:endParaRPr lang="en-US" sz="4400" dirty="0" smtClean="0">
                  <a:cs typeface="Arial" panose="020B0604020202020204" pitchFamily="34" charset="0"/>
                </a:endParaRPr>
              </a:p>
              <a:p>
                <a:pPr marL="285750" lvl="0" indent="-285750">
                  <a:lnSpc>
                    <a:spcPct val="120000"/>
                  </a:lnSpc>
                  <a:spcAft>
                    <a:spcPts val="1400"/>
                  </a:spcAft>
                  <a:buFont typeface="Arial" panose="020B0604020202020204" pitchFamily="34" charset="0"/>
                  <a:buChar char="•"/>
                </a:pPr>
                <a:r>
                  <a:rPr lang="en-US" sz="6400" b="1" dirty="0" smtClean="0">
                    <a:latin typeface="+mn-lt"/>
                    <a:cs typeface="Arial" panose="020B0604020202020204" pitchFamily="34" charset="0"/>
                  </a:rPr>
                  <a:t>Preventive Care:</a:t>
                </a:r>
                <a:r>
                  <a:rPr lang="en-US" sz="6400" dirty="0" smtClean="0">
                    <a:latin typeface="+mn-lt"/>
                    <a:cs typeface="Arial" panose="020B0604020202020204" pitchFamily="34" charset="0"/>
                  </a:rPr>
                  <a:t> Community Paramedic may administer furosemide for chronic congestive heart failure or fluid retention</a:t>
                </a:r>
                <a:r>
                  <a:rPr lang="en-US" sz="6400" i="1" dirty="0" smtClean="0">
                    <a:latin typeface="+mn-lt"/>
                    <a:cs typeface="Arial" panose="020B0604020202020204" pitchFamily="34" charset="0"/>
                  </a:rPr>
                  <a:t>, before</a:t>
                </a:r>
                <a:r>
                  <a:rPr lang="en-US" sz="6400" b="1" i="1" dirty="0" smtClean="0">
                    <a:latin typeface="+mn-lt"/>
                    <a:cs typeface="Arial" panose="020B0604020202020204" pitchFamily="34" charset="0"/>
                  </a:rPr>
                  <a:t> </a:t>
                </a:r>
                <a:r>
                  <a:rPr lang="en-US" sz="6400" dirty="0" smtClean="0">
                    <a:latin typeface="+mn-lt"/>
                    <a:cs typeface="Arial" panose="020B0604020202020204" pitchFamily="34" charset="0"/>
                  </a:rPr>
                  <a:t>pulmonary edema or other emergency condition occurs</a:t>
                </a:r>
              </a:p>
            </p:txBody>
          </p:sp>
        </p:grpSp>
        <p:sp>
          <p:nvSpPr>
            <p:cNvPr id="8" name="TextBox 7"/>
            <p:cNvSpPr txBox="1"/>
            <p:nvPr/>
          </p:nvSpPr>
          <p:spPr>
            <a:xfrm>
              <a:off x="2271278" y="1217103"/>
              <a:ext cx="3971331" cy="1240229"/>
            </a:xfrm>
            <a:prstGeom prst="rect">
              <a:avLst/>
            </a:prstGeom>
            <a:noFill/>
            <a:scene3d>
              <a:camera prst="orthographicFront"/>
              <a:lightRig rig="threePt" dir="t"/>
            </a:scene3d>
            <a:sp3d>
              <a:bevelT w="114300" prst="artDeco"/>
            </a:sp3d>
          </p:spPr>
          <p:txBody>
            <a:bodyPr wrap="square" rtlCol="0">
              <a:spAutoFit/>
            </a:bodyPr>
            <a:lstStyle/>
            <a:p>
              <a:pPr lvl="0" algn="ctr"/>
              <a:r>
                <a:rPr lang="en-US" sz="2800"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latin typeface="+mj-lt"/>
                </a:rPr>
                <a:t>Comparing Scope vs. Settings</a:t>
              </a:r>
              <a:endParaRPr lang="en-US" sz="2000" dirty="0">
                <a:solidFill>
                  <a:schemeClr val="tx1">
                    <a:lumMod val="65000"/>
                    <a:lumOff val="35000"/>
                  </a:schemeClr>
                </a:solidFill>
                <a:latin typeface="+mj-lt"/>
              </a:endParaRPr>
            </a:p>
          </p:txBody>
        </p:sp>
      </p:grpSp>
      <p:sp>
        <p:nvSpPr>
          <p:cNvPr id="15" name="TextBox 14"/>
          <p:cNvSpPr txBox="1"/>
          <p:nvPr/>
        </p:nvSpPr>
        <p:spPr>
          <a:xfrm>
            <a:off x="2360930" y="4123329"/>
            <a:ext cx="3849370" cy="1384995"/>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lvl="0" algn="ctr"/>
            <a:r>
              <a:rPr lang="en-US" sz="1600" b="1" i="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mj-lt"/>
              </a:rPr>
              <a:t>Provider Scope of </a:t>
            </a:r>
          </a:p>
          <a:p>
            <a:pPr lvl="0" algn="ctr"/>
            <a:r>
              <a:rPr lang="en-US" sz="1600" b="1" i="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mj-lt"/>
              </a:rPr>
              <a:t>Practice</a:t>
            </a:r>
          </a:p>
          <a:p>
            <a:pPr lvl="0" algn="ctr"/>
            <a:r>
              <a:rPr lang="en-US" sz="1600" b="1" i="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mj-lt"/>
              </a:rPr>
              <a:t>Remains Unchanged</a:t>
            </a:r>
            <a:endParaRPr lang="en-US" sz="16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mj-lt"/>
            </a:endParaRPr>
          </a:p>
          <a:p>
            <a:pPr lvl="0" algn="ctr"/>
            <a:endParaRPr lang="en-US" sz="1600" b="1" dirty="0">
              <a:ln w="12700">
                <a:solidFill>
                  <a:schemeClr val="tx2">
                    <a:satMod val="155000"/>
                  </a:schemeClr>
                </a:solidFill>
                <a:prstDash val="solid"/>
              </a:ln>
              <a:effectLst>
                <a:outerShdw blurRad="41275" dist="20320" dir="1800000" algn="tl" rotWithShape="0">
                  <a:srgbClr val="000000">
                    <a:alpha val="40000"/>
                  </a:srgbClr>
                </a:outerShdw>
              </a:effectLst>
              <a:latin typeface="+mj-lt"/>
            </a:endParaRPr>
          </a:p>
          <a:p>
            <a:endParaRPr lang="en-US" sz="2000" dirty="0">
              <a:latin typeface="+mj-lt"/>
            </a:endParaRPr>
          </a:p>
        </p:txBody>
      </p:sp>
    </p:spTree>
    <p:extLst>
      <p:ext uri="{BB962C8B-B14F-4D97-AF65-F5344CB8AC3E}">
        <p14:creationId xmlns:p14="http://schemas.microsoft.com/office/powerpoint/2010/main" val="4509696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111O Flexibility:</a:t>
            </a:r>
            <a:br>
              <a:rPr lang="en-US" b="0" dirty="0"/>
            </a:br>
            <a:r>
              <a:rPr lang="en-US" b="0" dirty="0" smtClean="0"/>
              <a:t>Medical Control and Direction</a:t>
            </a:r>
            <a:endParaRPr lang="en-US" dirty="0"/>
          </a:p>
        </p:txBody>
      </p:sp>
      <p:sp>
        <p:nvSpPr>
          <p:cNvPr id="3" name="Content Placeholder 2"/>
          <p:cNvSpPr>
            <a:spLocks noGrp="1"/>
          </p:cNvSpPr>
          <p:nvPr>
            <p:ph idx="1"/>
          </p:nvPr>
        </p:nvSpPr>
        <p:spPr>
          <a:xfrm>
            <a:off x="175363" y="1314450"/>
            <a:ext cx="8794011" cy="4811713"/>
          </a:xfrm>
        </p:spPr>
        <p:txBody>
          <a:bodyPr/>
          <a:lstStyle/>
          <a:p>
            <a:pPr marL="57150" indent="0">
              <a:buNone/>
            </a:pPr>
            <a:r>
              <a:rPr lang="en-US" sz="2400" dirty="0" smtClean="0"/>
              <a:t>Provides a more flexible definition of “medical </a:t>
            </a:r>
            <a:r>
              <a:rPr lang="en-US" sz="2400" dirty="0"/>
              <a:t>c</a:t>
            </a:r>
            <a:r>
              <a:rPr lang="en-US" sz="2400" dirty="0" smtClean="0"/>
              <a:t>ontrol” and “medical </a:t>
            </a:r>
            <a:r>
              <a:rPr lang="en-US" sz="2400" dirty="0"/>
              <a:t>d</a:t>
            </a:r>
            <a:r>
              <a:rPr lang="en-US" sz="2400" dirty="0" smtClean="0"/>
              <a:t>irection” to allow primary care practitioner to  provide off-line/on-line orders and direction to MIH providers</a:t>
            </a:r>
          </a:p>
          <a:p>
            <a:pPr indent="-285750"/>
            <a:r>
              <a:rPr lang="en-US" sz="1800" dirty="0" smtClean="0"/>
              <a:t>"</a:t>
            </a:r>
            <a:r>
              <a:rPr lang="en-US" sz="1800" dirty="0"/>
              <a:t>Medical control'', the clinical oversight provided by a qualified physician or existing primary care provider to all components of the MIH program, including, but not limited to, medical direction, training, scope of practice and authorization to practice of a community paramedic provider, continuous quality assurance and improvement and clinical </a:t>
            </a:r>
            <a:r>
              <a:rPr lang="en-US" sz="1800" dirty="0" smtClean="0"/>
              <a:t>protocols</a:t>
            </a:r>
            <a:endParaRPr lang="en-US" sz="1800" dirty="0"/>
          </a:p>
          <a:p>
            <a:pPr indent="-285750"/>
            <a:r>
              <a:rPr lang="en-US" sz="1800" dirty="0" smtClean="0"/>
              <a:t>"Medical </a:t>
            </a:r>
            <a:r>
              <a:rPr lang="en-US" sz="1800" dirty="0"/>
              <a:t>direction'', the authorization for treatment provided by a qualified physician or existing primary care provider in accordance with clinical protocols, whether on-line, through direct communication or telecommunication, or off-line </a:t>
            </a:r>
            <a:r>
              <a:rPr lang="en-US" sz="1800" dirty="0" smtClean="0"/>
              <a:t>through standing orders</a:t>
            </a:r>
          </a:p>
          <a:p>
            <a:pPr marL="57150" indent="0">
              <a:buNone/>
            </a:pPr>
            <a:r>
              <a:rPr lang="en-US" sz="2400" dirty="0" smtClean="0"/>
              <a:t>Provides flexibility for determining use of mobile resources  to meet the patient’s medical needs</a:t>
            </a:r>
          </a:p>
          <a:p>
            <a:pPr indent="-285750"/>
            <a:r>
              <a:rPr lang="en-US" sz="1800" dirty="0" smtClean="0"/>
              <a:t>Provides general guidance for approval of MIH programs; focus based on continuity of care   </a:t>
            </a:r>
            <a:endParaRPr lang="en-US" sz="1800" dirty="0"/>
          </a:p>
        </p:txBody>
      </p:sp>
      <p:sp>
        <p:nvSpPr>
          <p:cNvPr id="5"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63</a:t>
            </a:fld>
            <a:endParaRPr lang="en-US" altLang="en-US" dirty="0"/>
          </a:p>
        </p:txBody>
      </p:sp>
    </p:spTree>
    <p:extLst>
      <p:ext uri="{BB962C8B-B14F-4D97-AF65-F5344CB8AC3E}">
        <p14:creationId xmlns:p14="http://schemas.microsoft.com/office/powerpoint/2010/main" val="33273457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111O </a:t>
            </a:r>
            <a:r>
              <a:rPr lang="en-US" b="0" dirty="0" smtClean="0"/>
              <a:t>Flexibility</a:t>
            </a:r>
            <a:endParaRPr lang="en-US" dirty="0"/>
          </a:p>
        </p:txBody>
      </p:sp>
      <p:sp>
        <p:nvSpPr>
          <p:cNvPr id="3" name="Content Placeholder 2"/>
          <p:cNvSpPr>
            <a:spLocks noGrp="1"/>
          </p:cNvSpPr>
          <p:nvPr>
            <p:ph idx="1"/>
          </p:nvPr>
        </p:nvSpPr>
        <p:spPr>
          <a:xfrm>
            <a:off x="237995" y="1314450"/>
            <a:ext cx="8448805" cy="4811713"/>
          </a:xfrm>
        </p:spPr>
        <p:txBody>
          <a:bodyPr/>
          <a:lstStyle/>
          <a:p>
            <a:r>
              <a:rPr lang="en-US" sz="2800" dirty="0" smtClean="0"/>
              <a:t>In Section 2(b), 111O establishes minimum statutory criteria or “guardrails” governing DPH approval of MIH programs</a:t>
            </a:r>
          </a:p>
          <a:p>
            <a:r>
              <a:rPr lang="en-US" sz="2800" dirty="0" smtClean="0"/>
              <a:t>These minimum statutory guardrails mirror the Triple Aim goals of:</a:t>
            </a:r>
          </a:p>
          <a:p>
            <a:pPr lvl="1"/>
            <a:r>
              <a:rPr lang="en-US" sz="2400" dirty="0" smtClean="0"/>
              <a:t>improving </a:t>
            </a:r>
            <a:r>
              <a:rPr lang="en-US" sz="2400" dirty="0"/>
              <a:t>patient </a:t>
            </a:r>
            <a:r>
              <a:rPr lang="en-US" sz="2400" dirty="0" smtClean="0"/>
              <a:t>health;</a:t>
            </a:r>
          </a:p>
          <a:p>
            <a:pPr lvl="1"/>
            <a:r>
              <a:rPr lang="en-US" sz="2400" dirty="0" smtClean="0"/>
              <a:t>improving </a:t>
            </a:r>
            <a:r>
              <a:rPr lang="en-US" sz="2400" dirty="0"/>
              <a:t>patient experiences in the health care delivery </a:t>
            </a:r>
            <a:r>
              <a:rPr lang="en-US" sz="2400" dirty="0" smtClean="0"/>
              <a:t>system; and</a:t>
            </a:r>
          </a:p>
          <a:p>
            <a:pPr lvl="1"/>
            <a:r>
              <a:rPr lang="en-US" sz="2400" dirty="0" smtClean="0"/>
              <a:t>decreasing health care costs.</a:t>
            </a:r>
          </a:p>
          <a:p>
            <a:r>
              <a:rPr lang="en-US" sz="2800" dirty="0" smtClean="0"/>
              <a:t>MIHAC task:  to assist in further defining/fine-tuning these guardrails for regulatory use </a:t>
            </a:r>
          </a:p>
        </p:txBody>
      </p:sp>
      <p:sp>
        <p:nvSpPr>
          <p:cNvPr id="5"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64</a:t>
            </a:fld>
            <a:endParaRPr lang="en-US" altLang="en-US" dirty="0"/>
          </a:p>
        </p:txBody>
      </p:sp>
    </p:spTree>
    <p:extLst>
      <p:ext uri="{BB962C8B-B14F-4D97-AF65-F5344CB8AC3E}">
        <p14:creationId xmlns:p14="http://schemas.microsoft.com/office/powerpoint/2010/main" val="15409916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Not Specified in 111O</a:t>
            </a:r>
            <a:endParaRPr lang="en-US" b="0" dirty="0"/>
          </a:p>
        </p:txBody>
      </p:sp>
      <p:sp>
        <p:nvSpPr>
          <p:cNvPr id="3" name="Content Placeholder 2"/>
          <p:cNvSpPr>
            <a:spLocks noGrp="1"/>
          </p:cNvSpPr>
          <p:nvPr>
            <p:ph idx="1"/>
          </p:nvPr>
        </p:nvSpPr>
        <p:spPr/>
        <p:txBody>
          <a:bodyPr/>
          <a:lstStyle/>
          <a:p>
            <a:r>
              <a:rPr lang="en-US" dirty="0" smtClean="0"/>
              <a:t>The types of contractual/business arrangements </a:t>
            </a:r>
            <a:r>
              <a:rPr lang="en-US" dirty="0"/>
              <a:t>between MIH Providers that </a:t>
            </a:r>
            <a:r>
              <a:rPr lang="en-US" dirty="0" smtClean="0"/>
              <a:t>define roles, responsibilities, risk-sharing, etc.</a:t>
            </a:r>
          </a:p>
          <a:p>
            <a:pPr>
              <a:lnSpc>
                <a:spcPct val="150000"/>
              </a:lnSpc>
            </a:pPr>
            <a:r>
              <a:rPr lang="en-US" dirty="0" smtClean="0"/>
              <a:t>Liability and </a:t>
            </a:r>
            <a:r>
              <a:rPr lang="en-US" dirty="0"/>
              <a:t>i</a:t>
            </a:r>
            <a:r>
              <a:rPr lang="en-US" dirty="0" smtClean="0"/>
              <a:t>mmunity protections</a:t>
            </a:r>
          </a:p>
          <a:p>
            <a:pPr>
              <a:lnSpc>
                <a:spcPct val="150000"/>
              </a:lnSpc>
            </a:pPr>
            <a:r>
              <a:rPr lang="en-US" dirty="0" smtClean="0"/>
              <a:t>Reimbursement and funding mechanisms</a:t>
            </a:r>
          </a:p>
        </p:txBody>
      </p:sp>
      <p:sp>
        <p:nvSpPr>
          <p:cNvPr id="5"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65</a:t>
            </a:fld>
            <a:endParaRPr lang="en-US" altLang="en-US" dirty="0"/>
          </a:p>
        </p:txBody>
      </p:sp>
    </p:spTree>
    <p:extLst>
      <p:ext uri="{BB962C8B-B14F-4D97-AF65-F5344CB8AC3E}">
        <p14:creationId xmlns:p14="http://schemas.microsoft.com/office/powerpoint/2010/main" val="14207254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114800" y="93678"/>
            <a:ext cx="5043488" cy="973121"/>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r>
              <a:rPr lang="en-US" altLang="en-US" sz="3200" dirty="0" smtClean="0">
                <a:solidFill>
                  <a:schemeClr val="bg1"/>
                </a:solidFill>
                <a:latin typeface="Calibri" panose="020F0502020204030204" pitchFamily="34" charset="0"/>
                <a:ea typeface="ＭＳ Ｐゴシック" pitchFamily="34" charset="-128"/>
                <a:cs typeface="+mn-cs"/>
              </a:rPr>
              <a:t>Agenda</a:t>
            </a:r>
            <a:endParaRPr lang="en-US" altLang="en-US" sz="2400" dirty="0">
              <a:solidFill>
                <a:schemeClr val="bg1"/>
              </a:solidFill>
              <a:latin typeface="Calibri" panose="020F0502020204030204" pitchFamily="34" charset="0"/>
              <a:ea typeface="ＭＳ Ｐゴシック" pitchFamily="34" charset="-128"/>
              <a:cs typeface="+mn-cs"/>
            </a:endParaRPr>
          </a:p>
        </p:txBody>
      </p:sp>
      <p:sp>
        <p:nvSpPr>
          <p:cNvPr id="8" name="Content Placeholder 3"/>
          <p:cNvSpPr txBox="1">
            <a:spLocks/>
          </p:cNvSpPr>
          <p:nvPr/>
        </p:nvSpPr>
        <p:spPr>
          <a:xfrm>
            <a:off x="228600" y="1066800"/>
            <a:ext cx="8686800" cy="518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0"/>
              </a:spcAft>
              <a:buNone/>
            </a:pPr>
            <a:r>
              <a:rPr lang="en-US" sz="2000" dirty="0" smtClean="0">
                <a:solidFill>
                  <a:schemeClr val="tx2">
                    <a:lumMod val="75000"/>
                  </a:schemeClr>
                </a:solidFill>
                <a:latin typeface="Calibri" panose="020F0502020204030204" pitchFamily="34" charset="0"/>
                <a:ea typeface="Times New Roman"/>
              </a:rPr>
              <a:t> </a:t>
            </a:r>
          </a:p>
          <a:p>
            <a:pPr lvl="1">
              <a:lnSpc>
                <a:spcPct val="100000"/>
              </a:lnSpc>
            </a:pPr>
            <a:endParaRPr lang="en-US" sz="1600" dirty="0">
              <a:solidFill>
                <a:schemeClr val="tx2">
                  <a:lumMod val="75000"/>
                </a:schemeClr>
              </a:solidFill>
              <a:latin typeface="Calibri" panose="020F0502020204030204" pitchFamily="34" charset="0"/>
            </a:endParaRPr>
          </a:p>
        </p:txBody>
      </p:sp>
      <p:sp>
        <p:nvSpPr>
          <p:cNvPr id="2" name="Rounded Rectangle 1"/>
          <p:cNvSpPr/>
          <p:nvPr/>
        </p:nvSpPr>
        <p:spPr bwMode="auto">
          <a:xfrm>
            <a:off x="682665" y="5759209"/>
            <a:ext cx="7778663" cy="388306"/>
          </a:xfrm>
          <a:prstGeom prst="round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 name="Rectangle 2"/>
          <p:cNvSpPr/>
          <p:nvPr/>
        </p:nvSpPr>
        <p:spPr>
          <a:xfrm>
            <a:off x="400833" y="1323973"/>
            <a:ext cx="8476989" cy="5262979"/>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400" dirty="0">
                <a:latin typeface="+mj-lt"/>
                <a:ea typeface="Times New Roman"/>
              </a:rPr>
              <a:t>ROUTINE ITEMS:</a:t>
            </a:r>
          </a:p>
          <a:p>
            <a:pPr marL="742950" marR="0" lvl="1" indent="-285750">
              <a:spcBef>
                <a:spcPts val="0"/>
              </a:spcBef>
              <a:spcAft>
                <a:spcPts val="0"/>
              </a:spcAft>
              <a:buFont typeface="+mj-lt"/>
              <a:buAutoNum type="alphaLcPeriod"/>
            </a:pPr>
            <a:r>
              <a:rPr lang="en-US" sz="2400" dirty="0">
                <a:latin typeface="+mj-lt"/>
                <a:ea typeface="Times New Roman"/>
              </a:rPr>
              <a:t>Welcome and Introductions </a:t>
            </a:r>
          </a:p>
          <a:p>
            <a:pPr marL="742950" marR="0" lvl="1" indent="-285750">
              <a:spcBef>
                <a:spcPts val="0"/>
              </a:spcBef>
              <a:spcAft>
                <a:spcPts val="0"/>
              </a:spcAft>
              <a:buFont typeface="+mj-lt"/>
              <a:buAutoNum type="alphaLcPeriod"/>
            </a:pPr>
            <a:r>
              <a:rPr lang="en-US" sz="2400" dirty="0" smtClean="0">
                <a:latin typeface="+mj-lt"/>
                <a:ea typeface="Times New Roman"/>
              </a:rPr>
              <a:t>Adoption of November 16, 2015 Meeting Minutes (VOTE)</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OVERVIEW OF EXISTING PARAMEDIC PRACTICE AND SPECIAL PROJECTS: </a:t>
            </a:r>
          </a:p>
          <a:p>
            <a:pPr marL="742950" marR="0" lvl="1" indent="-285750">
              <a:spcBef>
                <a:spcPts val="0"/>
              </a:spcBef>
              <a:spcAft>
                <a:spcPts val="0"/>
              </a:spcAft>
              <a:buFont typeface="+mj-lt"/>
              <a:buAutoNum type="alphaLcPeriod"/>
            </a:pPr>
            <a:r>
              <a:rPr lang="en-US" sz="2400" dirty="0" smtClean="0">
                <a:latin typeface="+mj-lt"/>
                <a:ea typeface="Times New Roman"/>
              </a:rPr>
              <a:t>Review </a:t>
            </a:r>
            <a:r>
              <a:rPr lang="en-US" sz="2400" dirty="0">
                <a:latin typeface="+mj-lt"/>
                <a:ea typeface="Times New Roman"/>
              </a:rPr>
              <a:t>of Paramedic Scope of Practice (PRESENTATION)</a:t>
            </a:r>
          </a:p>
          <a:p>
            <a:pPr marL="742950" marR="0" lvl="1" indent="-285750">
              <a:spcBef>
                <a:spcPts val="0"/>
              </a:spcBef>
              <a:spcAft>
                <a:spcPts val="0"/>
              </a:spcAft>
              <a:buFont typeface="+mj-lt"/>
              <a:buAutoNum type="alphaLcPeriod"/>
            </a:pPr>
            <a:r>
              <a:rPr lang="en-US" sz="2400" dirty="0">
                <a:latin typeface="+mj-lt"/>
                <a:ea typeface="Times New Roman"/>
              </a:rPr>
              <a:t>Cataldo SmartCare (PRESENTATION)</a:t>
            </a:r>
          </a:p>
          <a:p>
            <a:pPr marL="742950" marR="0" lvl="1" indent="-285750">
              <a:spcBef>
                <a:spcPts val="0"/>
              </a:spcBef>
              <a:spcAft>
                <a:spcPts val="0"/>
              </a:spcAft>
              <a:buFont typeface="+mj-lt"/>
              <a:buAutoNum type="alphaLcPeriod"/>
            </a:pPr>
            <a:r>
              <a:rPr lang="en-US" sz="2400" dirty="0">
                <a:latin typeface="+mj-lt"/>
                <a:ea typeface="Times New Roman"/>
              </a:rPr>
              <a:t>EasCare Mobile Health (</a:t>
            </a:r>
            <a:r>
              <a:rPr lang="en-US" sz="2400" dirty="0" smtClean="0">
                <a:latin typeface="+mj-lt"/>
                <a:ea typeface="Times New Roman"/>
              </a:rPr>
              <a:t>PRESENTATION)</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NEW </a:t>
            </a:r>
            <a:r>
              <a:rPr lang="en-US" sz="2400" dirty="0">
                <a:latin typeface="+mj-lt"/>
                <a:ea typeface="Times New Roman"/>
              </a:rPr>
              <a:t>BUSINESS: </a:t>
            </a:r>
          </a:p>
          <a:p>
            <a:pPr marL="742950" marR="0" lvl="1" indent="-285750">
              <a:spcBef>
                <a:spcPts val="0"/>
              </a:spcBef>
              <a:spcAft>
                <a:spcPts val="0"/>
              </a:spcAft>
              <a:buFont typeface="+mj-lt"/>
              <a:buAutoNum type="alphaLcPeriod"/>
            </a:pPr>
            <a:r>
              <a:rPr lang="en-US" sz="2400" dirty="0">
                <a:latin typeface="+mj-lt"/>
                <a:ea typeface="Times New Roman"/>
              </a:rPr>
              <a:t>Background and Need for 111O (PRESENTATION)</a:t>
            </a:r>
          </a:p>
          <a:p>
            <a:pPr marL="742950" marR="0" lvl="1" indent="-285750">
              <a:spcBef>
                <a:spcPts val="0"/>
              </a:spcBef>
              <a:spcAft>
                <a:spcPts val="0"/>
              </a:spcAft>
              <a:buFont typeface="+mj-lt"/>
              <a:buAutoNum type="alphaLcPeriod"/>
            </a:pPr>
            <a:r>
              <a:rPr lang="en-US" sz="2400" b="1" dirty="0">
                <a:latin typeface="+mj-lt"/>
                <a:ea typeface="Times New Roman"/>
              </a:rPr>
              <a:t>Defining Questions and Opportunities (DISCUSSION)</a:t>
            </a:r>
          </a:p>
          <a:p>
            <a:pPr marL="742950" marR="0" lvl="1" indent="-285750">
              <a:spcBef>
                <a:spcPts val="0"/>
              </a:spcBef>
              <a:spcAft>
                <a:spcPts val="0"/>
              </a:spcAft>
              <a:buFont typeface="+mj-lt"/>
              <a:buAutoNum type="alphaLcPeriod"/>
            </a:pPr>
            <a:r>
              <a:rPr lang="en-US" sz="2400" dirty="0">
                <a:latin typeface="+mj-lt"/>
                <a:ea typeface="Times New Roman"/>
              </a:rPr>
              <a:t>Upcoming Meeting Schedule </a:t>
            </a:r>
            <a:endParaRPr lang="en-US" sz="2400" dirty="0">
              <a:effectLst/>
              <a:latin typeface="+mj-lt"/>
              <a:ea typeface="Times New Roman"/>
            </a:endParaRPr>
          </a:p>
        </p:txBody>
      </p:sp>
      <p:sp>
        <p:nvSpPr>
          <p:cNvPr id="7"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66</a:t>
            </a:fld>
            <a:endParaRPr lang="en-US" altLang="en-US" dirty="0"/>
          </a:p>
        </p:txBody>
      </p:sp>
    </p:spTree>
    <p:extLst>
      <p:ext uri="{BB962C8B-B14F-4D97-AF65-F5344CB8AC3E}">
        <p14:creationId xmlns:p14="http://schemas.microsoft.com/office/powerpoint/2010/main" val="32923379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267200" y="0"/>
            <a:ext cx="4891088" cy="784225"/>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itchFamily="34" charset="0"/>
                <a:ea typeface="ＭＳ Ｐゴシック" pitchFamily="34" charset="-128"/>
              </a:defRPr>
            </a:lvl1pPr>
            <a:lvl2pPr marL="742950" indent="-285750">
              <a:spcBef>
                <a:spcPct val="20000"/>
              </a:spcBef>
              <a:buChar char="–"/>
              <a:defRPr sz="2800">
                <a:solidFill>
                  <a:schemeClr val="tx1"/>
                </a:solidFill>
                <a:latin typeface="Calibri" pitchFamily="34" charset="0"/>
                <a:ea typeface="ＭＳ Ｐゴシック" pitchFamily="34" charset="-128"/>
              </a:defRPr>
            </a:lvl2pPr>
            <a:lvl3pPr marL="1143000" indent="-228600">
              <a:spcBef>
                <a:spcPct val="20000"/>
              </a:spcBef>
              <a:buChar char="•"/>
              <a:defRPr sz="2400">
                <a:solidFill>
                  <a:schemeClr val="tx1"/>
                </a:solidFill>
                <a:latin typeface="Calibri" pitchFamily="34" charset="0"/>
                <a:ea typeface="ＭＳ Ｐゴシック" pitchFamily="34" charset="-128"/>
              </a:defRPr>
            </a:lvl3pPr>
            <a:lvl4pPr marL="1600200" indent="-228600">
              <a:spcBef>
                <a:spcPct val="20000"/>
              </a:spcBef>
              <a:buChar char="–"/>
              <a:defRPr sz="2000">
                <a:solidFill>
                  <a:schemeClr val="tx1"/>
                </a:solidFill>
                <a:latin typeface="Calibri" pitchFamily="34" charset="0"/>
                <a:ea typeface="ＭＳ Ｐゴシック" pitchFamily="34" charset="-128"/>
              </a:defRPr>
            </a:lvl4pPr>
            <a:lvl5pPr marL="2057400" indent="-22860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a:lnSpc>
                <a:spcPct val="90000"/>
              </a:lnSpc>
              <a:spcBef>
                <a:spcPct val="0"/>
              </a:spcBef>
              <a:buFontTx/>
              <a:buNone/>
            </a:pPr>
            <a:endParaRPr lang="en-US" altLang="en-US" sz="1800" dirty="0">
              <a:solidFill>
                <a:srgbClr val="FFFFFF"/>
              </a:solidFill>
              <a:latin typeface="Arial" charset="0"/>
            </a:endParaRPr>
          </a:p>
        </p:txBody>
      </p:sp>
      <p:sp>
        <p:nvSpPr>
          <p:cNvPr id="4" name="Rectangle 2"/>
          <p:cNvSpPr txBox="1">
            <a:spLocks noChangeArrowheads="1"/>
          </p:cNvSpPr>
          <p:nvPr/>
        </p:nvSpPr>
        <p:spPr>
          <a:xfrm>
            <a:off x="4096770" y="60776"/>
            <a:ext cx="5047230" cy="100602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endParaRPr lang="en-US" altLang="en-US" sz="2400" b="1" dirty="0">
              <a:solidFill>
                <a:srgbClr val="FFFFFF"/>
              </a:solidFill>
            </a:endParaRPr>
          </a:p>
        </p:txBody>
      </p:sp>
      <p:sp>
        <p:nvSpPr>
          <p:cNvPr id="7" name="Rectangle 8"/>
          <p:cNvSpPr txBox="1">
            <a:spLocks noChangeArrowheads="1"/>
          </p:cNvSpPr>
          <p:nvPr/>
        </p:nvSpPr>
        <p:spPr>
          <a:xfrm>
            <a:off x="152400" y="1066799"/>
            <a:ext cx="8839200" cy="57003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spcAft>
                <a:spcPts val="1200"/>
              </a:spcAft>
              <a:buSzPct val="80000"/>
              <a:buFont typeface="Wingdings" panose="05000000000000000000" pitchFamily="2" charset="2"/>
              <a:buChar char="q"/>
            </a:pPr>
            <a:endParaRPr lang="en-US" sz="2000" dirty="0" smtClean="0">
              <a:solidFill>
                <a:srgbClr val="000000"/>
              </a:solidFill>
            </a:endParaRPr>
          </a:p>
        </p:txBody>
      </p:sp>
      <p:sp>
        <p:nvSpPr>
          <p:cNvPr id="10" name="Oval 9"/>
          <p:cNvSpPr/>
          <p:nvPr/>
        </p:nvSpPr>
        <p:spPr>
          <a:xfrm>
            <a:off x="258956" y="1143000"/>
            <a:ext cx="850558" cy="83820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7" name="TextBox 16"/>
          <p:cNvSpPr txBox="1"/>
          <p:nvPr/>
        </p:nvSpPr>
        <p:spPr>
          <a:xfrm>
            <a:off x="1209140" y="1408648"/>
            <a:ext cx="7847177" cy="369332"/>
          </a:xfrm>
          <a:prstGeom prst="rect">
            <a:avLst/>
          </a:prstGeom>
          <a:noFill/>
        </p:spPr>
        <p:txBody>
          <a:bodyPr wrap="square" rtlCol="0">
            <a:spAutoFit/>
          </a:bodyPr>
          <a:lstStyle/>
          <a:p>
            <a:r>
              <a:rPr lang="en-US" b="1" dirty="0" smtClean="0">
                <a:solidFill>
                  <a:srgbClr val="000000"/>
                </a:solidFill>
                <a:latin typeface="+mn-lt"/>
              </a:rPr>
              <a:t>Pre-MIH statute: </a:t>
            </a:r>
            <a:r>
              <a:rPr lang="en-US" dirty="0" smtClean="0">
                <a:solidFill>
                  <a:srgbClr val="000000"/>
                </a:solidFill>
                <a:latin typeface="+mn-lt"/>
              </a:rPr>
              <a:t>Limited MIH Special Projects Approved Under MGL 111C</a:t>
            </a:r>
            <a:endParaRPr lang="en-US" dirty="0">
              <a:solidFill>
                <a:srgbClr val="000000"/>
              </a:solidFill>
              <a:latin typeface="+mn-lt"/>
            </a:endParaRPr>
          </a:p>
        </p:txBody>
      </p:sp>
      <p:sp>
        <p:nvSpPr>
          <p:cNvPr id="19" name="TextBox 18"/>
          <p:cNvSpPr txBox="1"/>
          <p:nvPr/>
        </p:nvSpPr>
        <p:spPr>
          <a:xfrm>
            <a:off x="1661786" y="2540696"/>
            <a:ext cx="6705600" cy="646331"/>
          </a:xfrm>
          <a:prstGeom prst="rect">
            <a:avLst/>
          </a:prstGeom>
          <a:noFill/>
        </p:spPr>
        <p:txBody>
          <a:bodyPr wrap="square" rtlCol="0">
            <a:spAutoFit/>
          </a:bodyPr>
          <a:lstStyle/>
          <a:p>
            <a:r>
              <a:rPr lang="en-US" b="1" dirty="0" smtClean="0">
                <a:solidFill>
                  <a:srgbClr val="000000"/>
                </a:solidFill>
                <a:latin typeface="+mn-lt"/>
              </a:rPr>
              <a:t>Solution to MGL 111C Limitations:  </a:t>
            </a:r>
            <a:r>
              <a:rPr lang="en-US" dirty="0" smtClean="0">
                <a:solidFill>
                  <a:srgbClr val="000000"/>
                </a:solidFill>
                <a:latin typeface="+mn-lt"/>
              </a:rPr>
              <a:t>Creation of MGL Chapter 111O / Mobile Integrated Health and Community EMS</a:t>
            </a:r>
            <a:endParaRPr lang="en-US" dirty="0">
              <a:solidFill>
                <a:srgbClr val="000000"/>
              </a:solidFill>
              <a:latin typeface="+mn-lt"/>
            </a:endParaRPr>
          </a:p>
        </p:txBody>
      </p:sp>
      <p:sp>
        <p:nvSpPr>
          <p:cNvPr id="20" name="TextBox 19"/>
          <p:cNvSpPr txBox="1"/>
          <p:nvPr/>
        </p:nvSpPr>
        <p:spPr>
          <a:xfrm>
            <a:off x="2314621" y="3342165"/>
            <a:ext cx="5923025" cy="923330"/>
          </a:xfrm>
          <a:prstGeom prst="rect">
            <a:avLst/>
          </a:prstGeom>
          <a:noFill/>
        </p:spPr>
        <p:txBody>
          <a:bodyPr wrap="square" rtlCol="0">
            <a:spAutoFit/>
          </a:bodyPr>
          <a:lstStyle/>
          <a:p>
            <a:r>
              <a:rPr lang="en-US" b="1" dirty="0" smtClean="0">
                <a:solidFill>
                  <a:srgbClr val="000000"/>
                </a:solidFill>
                <a:latin typeface="+mn-lt"/>
              </a:rPr>
              <a:t>Regulatory Need:  </a:t>
            </a:r>
            <a:r>
              <a:rPr lang="en-US" dirty="0" smtClean="0">
                <a:solidFill>
                  <a:srgbClr val="000000"/>
                </a:solidFill>
                <a:latin typeface="+mn-lt"/>
              </a:rPr>
              <a:t>If 111O resolved the limitations driven by 111C, what is the purpose of the MIHAC meetings and DPH regulations?</a:t>
            </a:r>
            <a:endParaRPr lang="en-US" dirty="0">
              <a:solidFill>
                <a:srgbClr val="000000"/>
              </a:solidFill>
              <a:latin typeface="+mn-lt"/>
            </a:endParaRPr>
          </a:p>
        </p:txBody>
      </p:sp>
      <p:sp>
        <p:nvSpPr>
          <p:cNvPr id="21" name="Oval 20"/>
          <p:cNvSpPr/>
          <p:nvPr/>
        </p:nvSpPr>
        <p:spPr>
          <a:xfrm>
            <a:off x="533923" y="2438400"/>
            <a:ext cx="850558" cy="83820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2" name="Oval 21"/>
          <p:cNvSpPr/>
          <p:nvPr/>
        </p:nvSpPr>
        <p:spPr>
          <a:xfrm>
            <a:off x="1189507" y="3420573"/>
            <a:ext cx="850558" cy="83820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3" name="Oval 22"/>
          <p:cNvSpPr/>
          <p:nvPr/>
        </p:nvSpPr>
        <p:spPr>
          <a:xfrm>
            <a:off x="1905000" y="4418556"/>
            <a:ext cx="850558" cy="83820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4" name="Oval 23"/>
          <p:cNvSpPr/>
          <p:nvPr/>
        </p:nvSpPr>
        <p:spPr>
          <a:xfrm>
            <a:off x="2630634" y="5411244"/>
            <a:ext cx="850558" cy="83820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5" name="TextBox 24"/>
          <p:cNvSpPr txBox="1"/>
          <p:nvPr/>
        </p:nvSpPr>
        <p:spPr>
          <a:xfrm>
            <a:off x="3122112" y="4359522"/>
            <a:ext cx="5923025" cy="923330"/>
          </a:xfrm>
          <a:prstGeom prst="rect">
            <a:avLst/>
          </a:prstGeom>
          <a:noFill/>
        </p:spPr>
        <p:txBody>
          <a:bodyPr wrap="square" rtlCol="0">
            <a:spAutoFit/>
          </a:bodyPr>
          <a:lstStyle/>
          <a:p>
            <a:r>
              <a:rPr lang="en-US" b="1" dirty="0" smtClean="0">
                <a:solidFill>
                  <a:srgbClr val="000000"/>
                </a:solidFill>
                <a:latin typeface="+mn-lt"/>
              </a:rPr>
              <a:t>Market Opportunity: </a:t>
            </a:r>
            <a:r>
              <a:rPr lang="en-US" dirty="0" smtClean="0">
                <a:solidFill>
                  <a:srgbClr val="000000"/>
                </a:solidFill>
                <a:latin typeface="+mn-lt"/>
              </a:rPr>
              <a:t>The market is able to build a new industry by creating new partnerships and program designs within the constructs of MGL 111O</a:t>
            </a:r>
            <a:endParaRPr lang="en-US" dirty="0">
              <a:solidFill>
                <a:srgbClr val="000000"/>
              </a:solidFill>
              <a:latin typeface="+mn-lt"/>
            </a:endParaRPr>
          </a:p>
        </p:txBody>
      </p:sp>
      <p:sp>
        <p:nvSpPr>
          <p:cNvPr id="26" name="TextBox 25"/>
          <p:cNvSpPr txBox="1"/>
          <p:nvPr/>
        </p:nvSpPr>
        <p:spPr>
          <a:xfrm>
            <a:off x="3688601" y="5427366"/>
            <a:ext cx="5316569" cy="646331"/>
          </a:xfrm>
          <a:prstGeom prst="rect">
            <a:avLst/>
          </a:prstGeom>
          <a:noFill/>
        </p:spPr>
        <p:txBody>
          <a:bodyPr wrap="square" rtlCol="0">
            <a:spAutoFit/>
          </a:bodyPr>
          <a:lstStyle/>
          <a:p>
            <a:r>
              <a:rPr lang="en-US" b="1" dirty="0" smtClean="0">
                <a:solidFill>
                  <a:srgbClr val="000000"/>
                </a:solidFill>
                <a:latin typeface="+mn-lt"/>
              </a:rPr>
              <a:t>Conclusion:</a:t>
            </a:r>
            <a:r>
              <a:rPr lang="en-US" b="1" i="1" dirty="0" smtClean="0">
                <a:solidFill>
                  <a:srgbClr val="000000"/>
                </a:solidFill>
                <a:latin typeface="+mn-lt"/>
              </a:rPr>
              <a:t> </a:t>
            </a:r>
            <a:r>
              <a:rPr lang="en-US" dirty="0" smtClean="0">
                <a:solidFill>
                  <a:srgbClr val="000000"/>
                </a:solidFill>
                <a:latin typeface="+mn-lt"/>
              </a:rPr>
              <a:t>DPH and MIHAC’s role is limited to determining the minimum “guardrails”</a:t>
            </a:r>
            <a:endParaRPr lang="en-US" dirty="0">
              <a:solidFill>
                <a:srgbClr val="000000"/>
              </a:solidFill>
              <a:latin typeface="+mn-lt"/>
            </a:endParaRPr>
          </a:p>
        </p:txBody>
      </p:sp>
      <p:cxnSp>
        <p:nvCxnSpPr>
          <p:cNvPr id="29" name="Straight Connector 28"/>
          <p:cNvCxnSpPr/>
          <p:nvPr/>
        </p:nvCxnSpPr>
        <p:spPr bwMode="auto">
          <a:xfrm>
            <a:off x="685802" y="2209800"/>
            <a:ext cx="8182439" cy="0"/>
          </a:xfrm>
          <a:prstGeom prst="line">
            <a:avLst/>
          </a:prstGeom>
          <a:ln w="342900">
            <a:solidFill>
              <a:schemeClr val="accent6"/>
            </a:solidFill>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sp>
        <p:nvSpPr>
          <p:cNvPr id="3" name="Rectangle 2"/>
          <p:cNvSpPr/>
          <p:nvPr/>
        </p:nvSpPr>
        <p:spPr>
          <a:xfrm>
            <a:off x="2199638" y="1976735"/>
            <a:ext cx="5049972" cy="461665"/>
          </a:xfrm>
          <a:prstGeom prst="rect">
            <a:avLst/>
          </a:prstGeom>
        </p:spPr>
        <p:txBody>
          <a:bodyPr wrap="none">
            <a:spAutoFit/>
          </a:bodyPr>
          <a:lstStyle/>
          <a:p>
            <a:r>
              <a:rPr lang="en-US" sz="2400" b="1" dirty="0" smtClean="0">
                <a:solidFill>
                  <a:srgbClr val="FFFFFF"/>
                </a:solidFill>
                <a:latin typeface="+mj-lt"/>
              </a:rPr>
              <a:t>LIMITATIONS: </a:t>
            </a:r>
            <a:r>
              <a:rPr lang="en-US" sz="2400" dirty="0" smtClean="0">
                <a:solidFill>
                  <a:srgbClr val="FFFFFF"/>
                </a:solidFill>
                <a:latin typeface="+mj-lt"/>
              </a:rPr>
              <a:t>MGL 111C / EMS Statute</a:t>
            </a:r>
            <a:endParaRPr lang="en-US" sz="2400" dirty="0">
              <a:solidFill>
                <a:srgbClr val="FFFFFF"/>
              </a:solidFill>
              <a:latin typeface="+mj-lt"/>
            </a:endParaRPr>
          </a:p>
        </p:txBody>
      </p:sp>
      <p:sp>
        <p:nvSpPr>
          <p:cNvPr id="18" name="Rectangle 17"/>
          <p:cNvSpPr/>
          <p:nvPr/>
        </p:nvSpPr>
        <p:spPr>
          <a:xfrm>
            <a:off x="3886200" y="250376"/>
            <a:ext cx="5257800" cy="584775"/>
          </a:xfrm>
          <a:prstGeom prst="rect">
            <a:avLst/>
          </a:prstGeom>
        </p:spPr>
        <p:txBody>
          <a:bodyPr wrap="square">
            <a:spAutoFit/>
          </a:bodyPr>
          <a:lstStyle/>
          <a:p>
            <a:pPr algn="ctr"/>
            <a:r>
              <a:rPr lang="en-US" sz="3200" dirty="0" smtClean="0">
                <a:solidFill>
                  <a:srgbClr val="FFFFFF"/>
                </a:solidFill>
                <a:latin typeface="Calibri"/>
              </a:rPr>
              <a:t>Framing for Discussion</a:t>
            </a:r>
            <a:endParaRPr lang="en-US" sz="3200" dirty="0">
              <a:solidFill>
                <a:srgbClr val="FFFFFF"/>
              </a:solidFill>
              <a:latin typeface="Calibri"/>
            </a:endParaRPr>
          </a:p>
        </p:txBody>
      </p:sp>
      <p:sp>
        <p:nvSpPr>
          <p:cNvPr id="27" name="Slide Number Placeholder 5"/>
          <p:cNvSpPr>
            <a:spLocks noGrp="1"/>
          </p:cNvSpPr>
          <p:nvPr>
            <p:ph type="sldNum" sz="quarter" idx="4294967295"/>
          </p:nvPr>
        </p:nvSpPr>
        <p:spPr>
          <a:xfrm>
            <a:off x="8639908" y="6416675"/>
            <a:ext cx="427891" cy="365125"/>
          </a:xfrm>
          <a:prstGeom prst="rect">
            <a:avLst/>
          </a:prstGeom>
        </p:spPr>
        <p:txBody>
          <a:bodyPr/>
          <a:lstStyle/>
          <a:p>
            <a:pPr>
              <a:defRPr/>
            </a:pPr>
            <a:fld id="{07D56CB9-EABB-4C18-962C-FF17652EADB5}" type="slidenum">
              <a:rPr lang="en-US" altLang="en-US" smtClean="0"/>
              <a:pPr>
                <a:defRPr/>
              </a:pPr>
              <a:t>67</a:t>
            </a:fld>
            <a:endParaRPr lang="en-US" altLang="en-US" dirty="0"/>
          </a:p>
        </p:txBody>
      </p:sp>
    </p:spTree>
    <p:extLst>
      <p:ext uri="{BB962C8B-B14F-4D97-AF65-F5344CB8AC3E}">
        <p14:creationId xmlns:p14="http://schemas.microsoft.com/office/powerpoint/2010/main" val="288304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P spid="2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267200" y="0"/>
            <a:ext cx="4891088" cy="784225"/>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itchFamily="34" charset="0"/>
                <a:ea typeface="ＭＳ Ｐゴシック" pitchFamily="34" charset="-128"/>
              </a:defRPr>
            </a:lvl1pPr>
            <a:lvl2pPr marL="742950" indent="-285750">
              <a:spcBef>
                <a:spcPct val="20000"/>
              </a:spcBef>
              <a:buChar char="–"/>
              <a:defRPr sz="2800">
                <a:solidFill>
                  <a:schemeClr val="tx1"/>
                </a:solidFill>
                <a:latin typeface="Calibri" pitchFamily="34" charset="0"/>
                <a:ea typeface="ＭＳ Ｐゴシック" pitchFamily="34" charset="-128"/>
              </a:defRPr>
            </a:lvl2pPr>
            <a:lvl3pPr marL="1143000" indent="-228600">
              <a:spcBef>
                <a:spcPct val="20000"/>
              </a:spcBef>
              <a:buChar char="•"/>
              <a:defRPr sz="2400">
                <a:solidFill>
                  <a:schemeClr val="tx1"/>
                </a:solidFill>
                <a:latin typeface="Calibri" pitchFamily="34" charset="0"/>
                <a:ea typeface="ＭＳ Ｐゴシック" pitchFamily="34" charset="-128"/>
              </a:defRPr>
            </a:lvl3pPr>
            <a:lvl4pPr marL="1600200" indent="-228600">
              <a:spcBef>
                <a:spcPct val="20000"/>
              </a:spcBef>
              <a:buChar char="–"/>
              <a:defRPr sz="2000">
                <a:solidFill>
                  <a:schemeClr val="tx1"/>
                </a:solidFill>
                <a:latin typeface="Calibri" pitchFamily="34" charset="0"/>
                <a:ea typeface="ＭＳ Ｐゴシック" pitchFamily="34" charset="-128"/>
              </a:defRPr>
            </a:lvl4pPr>
            <a:lvl5pPr marL="2057400" indent="-22860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fontAlgn="base">
              <a:lnSpc>
                <a:spcPct val="90000"/>
              </a:lnSpc>
              <a:spcBef>
                <a:spcPct val="0"/>
              </a:spcBef>
              <a:spcAft>
                <a:spcPct val="0"/>
              </a:spcAft>
              <a:buFontTx/>
              <a:buNone/>
            </a:pPr>
            <a:endParaRPr lang="en-US" altLang="en-US" sz="1800" dirty="0">
              <a:solidFill>
                <a:srgbClr val="FFFFFF"/>
              </a:solidFill>
              <a:latin typeface="Arial" charset="0"/>
            </a:endParaRPr>
          </a:p>
        </p:txBody>
      </p:sp>
      <p:sp>
        <p:nvSpPr>
          <p:cNvPr id="4" name="Rectangle 2"/>
          <p:cNvSpPr txBox="1">
            <a:spLocks noChangeArrowheads="1"/>
          </p:cNvSpPr>
          <p:nvPr/>
        </p:nvSpPr>
        <p:spPr>
          <a:xfrm>
            <a:off x="4042341" y="60776"/>
            <a:ext cx="5047230" cy="100602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endParaRPr lang="en-US" altLang="en-US" sz="2400" b="1" dirty="0">
              <a:solidFill>
                <a:srgbClr val="FFFFFF"/>
              </a:solidFill>
            </a:endParaRPr>
          </a:p>
        </p:txBody>
      </p:sp>
      <p:sp>
        <p:nvSpPr>
          <p:cNvPr id="7" name="Rectangle 8"/>
          <p:cNvSpPr txBox="1">
            <a:spLocks noChangeArrowheads="1"/>
          </p:cNvSpPr>
          <p:nvPr/>
        </p:nvSpPr>
        <p:spPr>
          <a:xfrm>
            <a:off x="152400" y="1066799"/>
            <a:ext cx="8839200" cy="57003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spcAft>
                <a:spcPts val="1200"/>
              </a:spcAft>
              <a:buSzPct val="80000"/>
              <a:buFont typeface="Wingdings" panose="05000000000000000000" pitchFamily="2" charset="2"/>
              <a:buChar char="q"/>
            </a:pPr>
            <a:endParaRPr lang="en-US" sz="2000" dirty="0" smtClean="0">
              <a:solidFill>
                <a:srgbClr val="000000"/>
              </a:solidFill>
            </a:endParaRPr>
          </a:p>
        </p:txBody>
      </p:sp>
      <p:sp>
        <p:nvSpPr>
          <p:cNvPr id="10" name="Oval 9"/>
          <p:cNvSpPr/>
          <p:nvPr/>
        </p:nvSpPr>
        <p:spPr>
          <a:xfrm>
            <a:off x="444842" y="1447800"/>
            <a:ext cx="850558" cy="83820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7" name="TextBox 16"/>
          <p:cNvSpPr txBox="1"/>
          <p:nvPr/>
        </p:nvSpPr>
        <p:spPr>
          <a:xfrm>
            <a:off x="1447800" y="1371600"/>
            <a:ext cx="7543800" cy="5170646"/>
          </a:xfrm>
          <a:prstGeom prst="rect">
            <a:avLst/>
          </a:prstGeom>
          <a:noFill/>
        </p:spPr>
        <p:txBody>
          <a:bodyPr wrap="square" rtlCol="0">
            <a:spAutoFit/>
          </a:bodyPr>
          <a:lstStyle/>
          <a:p>
            <a:r>
              <a:rPr lang="en-US" sz="3000" dirty="0" smtClean="0">
                <a:latin typeface="+mn-lt"/>
              </a:rPr>
              <a:t>If your organization wished to create a new “MIH Program” with each organization represented by your fellow MIHAC members:</a:t>
            </a:r>
          </a:p>
          <a:p>
            <a:endParaRPr lang="en-US" sz="1600" dirty="0"/>
          </a:p>
          <a:p>
            <a:pPr marL="742950" lvl="1" indent="-285750">
              <a:buFont typeface="Arial" panose="020B0604020202020204" pitchFamily="34" charset="0"/>
              <a:buChar char="•"/>
            </a:pPr>
            <a:r>
              <a:rPr lang="en-US" sz="2400" b="1" dirty="0">
                <a:latin typeface="+mj-lt"/>
              </a:rPr>
              <a:t>W</a:t>
            </a:r>
            <a:r>
              <a:rPr lang="en-US" sz="2400" b="1" dirty="0" smtClean="0">
                <a:latin typeface="+mj-lt"/>
              </a:rPr>
              <a:t>hat obstacles still exist that would prevent an effective program </a:t>
            </a:r>
            <a:r>
              <a:rPr lang="en-US" sz="2400" dirty="0" smtClean="0">
                <a:latin typeface="+mj-lt"/>
              </a:rPr>
              <a:t>(understanding that policy considerations such as payment and access are separate but needed conversation)?</a:t>
            </a:r>
          </a:p>
          <a:p>
            <a:pPr lvl="1"/>
            <a:endParaRPr lang="en-US" sz="1600" dirty="0" smtClean="0"/>
          </a:p>
          <a:p>
            <a:pPr marL="742950" lvl="1" indent="-285750">
              <a:buFont typeface="Arial" panose="020B0604020202020204" pitchFamily="34" charset="0"/>
              <a:buChar char="•"/>
            </a:pPr>
            <a:r>
              <a:rPr lang="en-US" sz="2400" b="1" dirty="0" smtClean="0">
                <a:latin typeface="+mn-lt"/>
              </a:rPr>
              <a:t>What minimum guardrails do you believe are </a:t>
            </a:r>
            <a:r>
              <a:rPr lang="en-US" sz="2400" b="1" dirty="0" smtClean="0">
                <a:solidFill>
                  <a:srgbClr val="000000"/>
                </a:solidFill>
                <a:latin typeface="+mn-lt"/>
              </a:rPr>
              <a:t>necessary </a:t>
            </a:r>
            <a:r>
              <a:rPr lang="en-US" sz="2400" b="1" dirty="0">
                <a:solidFill>
                  <a:srgbClr val="000000"/>
                </a:solidFill>
                <a:latin typeface="+mn-lt"/>
              </a:rPr>
              <a:t>to </a:t>
            </a:r>
            <a:r>
              <a:rPr lang="en-US" sz="2400" b="1" dirty="0" smtClean="0">
                <a:solidFill>
                  <a:srgbClr val="000000"/>
                </a:solidFill>
                <a:latin typeface="+mn-lt"/>
              </a:rPr>
              <a:t>ensure quality care </a:t>
            </a:r>
            <a:r>
              <a:rPr lang="en-US" sz="2400" b="1" dirty="0">
                <a:solidFill>
                  <a:srgbClr val="000000"/>
                </a:solidFill>
                <a:latin typeface="+mn-lt"/>
              </a:rPr>
              <a:t>and patient </a:t>
            </a:r>
            <a:r>
              <a:rPr lang="en-US" sz="2400" b="1" dirty="0" smtClean="0">
                <a:solidFill>
                  <a:srgbClr val="000000"/>
                </a:solidFill>
                <a:latin typeface="+mn-lt"/>
              </a:rPr>
              <a:t>safety</a:t>
            </a:r>
            <a:r>
              <a:rPr lang="en-US" sz="2400" b="1" dirty="0" smtClean="0">
                <a:latin typeface="+mn-lt"/>
              </a:rPr>
              <a:t>?</a:t>
            </a:r>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2400" b="1" dirty="0" smtClean="0">
                <a:latin typeface="+mn-lt"/>
              </a:rPr>
              <a:t>Of these, are there any that should be determined by the applicant versus DPH?</a:t>
            </a:r>
            <a:endParaRPr lang="en-US" sz="2400" b="1" dirty="0">
              <a:latin typeface="+mn-lt"/>
            </a:endParaRPr>
          </a:p>
        </p:txBody>
      </p:sp>
      <p:sp>
        <p:nvSpPr>
          <p:cNvPr id="11"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68</a:t>
            </a:fld>
            <a:endParaRPr lang="en-US" altLang="en-US" dirty="0"/>
          </a:p>
        </p:txBody>
      </p:sp>
      <p:sp>
        <p:nvSpPr>
          <p:cNvPr id="9" name="Rectangle 8"/>
          <p:cNvSpPr/>
          <p:nvPr/>
        </p:nvSpPr>
        <p:spPr>
          <a:xfrm>
            <a:off x="3886200" y="261262"/>
            <a:ext cx="5257800" cy="584775"/>
          </a:xfrm>
          <a:prstGeom prst="rect">
            <a:avLst/>
          </a:prstGeom>
        </p:spPr>
        <p:txBody>
          <a:bodyPr wrap="square">
            <a:spAutoFit/>
          </a:bodyPr>
          <a:lstStyle/>
          <a:p>
            <a:pPr algn="ctr"/>
            <a:r>
              <a:rPr lang="en-US" sz="3200" dirty="0" smtClean="0">
                <a:solidFill>
                  <a:srgbClr val="FFFFFF"/>
                </a:solidFill>
                <a:latin typeface="Calibri"/>
              </a:rPr>
              <a:t>Exercise: Patient Safety</a:t>
            </a:r>
            <a:endParaRPr lang="en-US" sz="3200" dirty="0">
              <a:solidFill>
                <a:srgbClr val="FFFFFF"/>
              </a:solidFill>
              <a:latin typeface="Calibri"/>
            </a:endParaRPr>
          </a:p>
        </p:txBody>
      </p:sp>
    </p:spTree>
    <p:extLst>
      <p:ext uri="{BB962C8B-B14F-4D97-AF65-F5344CB8AC3E}">
        <p14:creationId xmlns:p14="http://schemas.microsoft.com/office/powerpoint/2010/main" val="16757320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4267200" y="0"/>
            <a:ext cx="4891088" cy="784225"/>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itchFamily="34" charset="0"/>
                <a:ea typeface="ＭＳ Ｐゴシック" pitchFamily="34" charset="-128"/>
              </a:defRPr>
            </a:lvl1pPr>
            <a:lvl2pPr marL="742950" indent="-285750">
              <a:spcBef>
                <a:spcPct val="20000"/>
              </a:spcBef>
              <a:buChar char="–"/>
              <a:defRPr sz="2800">
                <a:solidFill>
                  <a:schemeClr val="tx1"/>
                </a:solidFill>
                <a:latin typeface="Calibri" pitchFamily="34" charset="0"/>
                <a:ea typeface="ＭＳ Ｐゴシック" pitchFamily="34" charset="-128"/>
              </a:defRPr>
            </a:lvl2pPr>
            <a:lvl3pPr marL="1143000" indent="-228600">
              <a:spcBef>
                <a:spcPct val="20000"/>
              </a:spcBef>
              <a:buChar char="•"/>
              <a:defRPr sz="2400">
                <a:solidFill>
                  <a:schemeClr val="tx1"/>
                </a:solidFill>
                <a:latin typeface="Calibri" pitchFamily="34" charset="0"/>
                <a:ea typeface="ＭＳ Ｐゴシック" pitchFamily="34" charset="-128"/>
              </a:defRPr>
            </a:lvl3pPr>
            <a:lvl4pPr marL="1600200" indent="-228600">
              <a:spcBef>
                <a:spcPct val="20000"/>
              </a:spcBef>
              <a:buChar char="–"/>
              <a:defRPr sz="2000">
                <a:solidFill>
                  <a:schemeClr val="tx1"/>
                </a:solidFill>
                <a:latin typeface="Calibri" pitchFamily="34" charset="0"/>
                <a:ea typeface="ＭＳ Ｐゴシック" pitchFamily="34" charset="-128"/>
              </a:defRPr>
            </a:lvl4pPr>
            <a:lvl5pPr marL="2057400" indent="-228600">
              <a:spcBef>
                <a:spcPct val="20000"/>
              </a:spcBef>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Calibri" pitchFamily="34" charset="0"/>
                <a:ea typeface="ＭＳ Ｐゴシック" pitchFamily="34" charset="-128"/>
              </a:defRPr>
            </a:lvl9pPr>
          </a:lstStyle>
          <a:p>
            <a:pPr fontAlgn="base">
              <a:lnSpc>
                <a:spcPct val="90000"/>
              </a:lnSpc>
              <a:spcBef>
                <a:spcPct val="0"/>
              </a:spcBef>
              <a:spcAft>
                <a:spcPct val="0"/>
              </a:spcAft>
              <a:buFontTx/>
              <a:buNone/>
            </a:pPr>
            <a:endParaRPr lang="en-US" altLang="en-US" sz="1800" dirty="0">
              <a:solidFill>
                <a:srgbClr val="FFFFFF"/>
              </a:solidFill>
              <a:latin typeface="Arial" charset="0"/>
            </a:endParaRPr>
          </a:p>
        </p:txBody>
      </p:sp>
      <p:sp>
        <p:nvSpPr>
          <p:cNvPr id="4" name="Rectangle 2"/>
          <p:cNvSpPr txBox="1">
            <a:spLocks noChangeArrowheads="1"/>
          </p:cNvSpPr>
          <p:nvPr/>
        </p:nvSpPr>
        <p:spPr>
          <a:xfrm>
            <a:off x="4042341" y="60776"/>
            <a:ext cx="5047230" cy="1006023"/>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endParaRPr lang="en-US" altLang="en-US" sz="2400" b="1" dirty="0">
              <a:solidFill>
                <a:srgbClr val="FFFFFF"/>
              </a:solidFill>
            </a:endParaRPr>
          </a:p>
        </p:txBody>
      </p:sp>
      <p:sp>
        <p:nvSpPr>
          <p:cNvPr id="7" name="Rectangle 8"/>
          <p:cNvSpPr txBox="1">
            <a:spLocks noChangeArrowheads="1"/>
          </p:cNvSpPr>
          <p:nvPr/>
        </p:nvSpPr>
        <p:spPr>
          <a:xfrm>
            <a:off x="152400" y="1066799"/>
            <a:ext cx="8839200" cy="570033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spcAft>
                <a:spcPts val="1200"/>
              </a:spcAft>
              <a:buSzPct val="80000"/>
              <a:buFont typeface="Wingdings" panose="05000000000000000000" pitchFamily="2" charset="2"/>
              <a:buChar char="q"/>
            </a:pPr>
            <a:endParaRPr lang="en-US" sz="2000" dirty="0" smtClean="0">
              <a:solidFill>
                <a:srgbClr val="000000"/>
              </a:solidFill>
            </a:endParaRPr>
          </a:p>
        </p:txBody>
      </p:sp>
      <p:sp>
        <p:nvSpPr>
          <p:cNvPr id="10" name="Oval 9"/>
          <p:cNvSpPr/>
          <p:nvPr/>
        </p:nvSpPr>
        <p:spPr>
          <a:xfrm>
            <a:off x="444842" y="1447800"/>
            <a:ext cx="850558" cy="838200"/>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7" name="TextBox 16"/>
          <p:cNvSpPr txBox="1"/>
          <p:nvPr/>
        </p:nvSpPr>
        <p:spPr>
          <a:xfrm>
            <a:off x="1295400" y="1371600"/>
            <a:ext cx="7696200" cy="4862870"/>
          </a:xfrm>
          <a:prstGeom prst="rect">
            <a:avLst/>
          </a:prstGeom>
          <a:noFill/>
        </p:spPr>
        <p:txBody>
          <a:bodyPr wrap="square" rtlCol="0">
            <a:spAutoFit/>
          </a:bodyPr>
          <a:lstStyle/>
          <a:p>
            <a:r>
              <a:rPr lang="en-US" sz="2800" b="1" dirty="0" smtClean="0">
                <a:latin typeface="+mn-lt"/>
              </a:rPr>
              <a:t>Planning for MIHAC’s January meeting: </a:t>
            </a:r>
            <a:r>
              <a:rPr lang="en-US" sz="2800" dirty="0" smtClean="0">
                <a:latin typeface="+mn-lt"/>
              </a:rPr>
              <a:t>DPH Staff will send you a table to complete in advance of our next meeting: </a:t>
            </a:r>
          </a:p>
          <a:p>
            <a:pPr marL="800100" lvl="1" indent="-342900">
              <a:buFont typeface="Arial" panose="020B0604020202020204" pitchFamily="34" charset="0"/>
              <a:buChar char="•"/>
            </a:pPr>
            <a:endParaRPr lang="en-US" sz="1000" dirty="0" smtClean="0">
              <a:latin typeface="+mn-lt"/>
            </a:endParaRPr>
          </a:p>
          <a:p>
            <a:pPr marL="800100" lvl="1" indent="-342900">
              <a:buFont typeface="Arial" panose="020B0604020202020204" pitchFamily="34" charset="0"/>
              <a:buChar char="•"/>
            </a:pPr>
            <a:r>
              <a:rPr lang="en-US" sz="2400" dirty="0" smtClean="0">
                <a:latin typeface="+mn-lt"/>
              </a:rPr>
              <a:t>Please complete this exercise with your agency/organization</a:t>
            </a:r>
          </a:p>
          <a:p>
            <a:pPr marL="800100" lvl="1" indent="-342900">
              <a:buFont typeface="Arial" panose="020B0604020202020204" pitchFamily="34" charset="0"/>
              <a:buChar char="•"/>
            </a:pPr>
            <a:r>
              <a:rPr lang="en-US" sz="2400" dirty="0" smtClean="0">
                <a:latin typeface="+mn-lt"/>
              </a:rPr>
              <a:t>What obstacles exist that DPH can contemplate or solve for within the MIH regulations? </a:t>
            </a:r>
          </a:p>
          <a:p>
            <a:pPr marL="800100" lvl="1" indent="-342900">
              <a:buFont typeface="Arial" panose="020B0604020202020204" pitchFamily="34" charset="0"/>
              <a:buChar char="•"/>
            </a:pPr>
            <a:r>
              <a:rPr lang="en-US" sz="2400" dirty="0" smtClean="0">
                <a:latin typeface="+mn-lt"/>
              </a:rPr>
              <a:t>What guardrails are needed?</a:t>
            </a:r>
          </a:p>
          <a:p>
            <a:pPr marL="800100" lvl="1" indent="-342900">
              <a:buFont typeface="Arial" panose="020B0604020202020204" pitchFamily="34" charset="0"/>
              <a:buChar char="•"/>
            </a:pPr>
            <a:r>
              <a:rPr lang="en-US" sz="2400" dirty="0" smtClean="0">
                <a:latin typeface="+mn-lt"/>
              </a:rPr>
              <a:t>Are those guardrails spelled out in regulations or within the application? </a:t>
            </a:r>
            <a:endParaRPr lang="en-US" sz="2400" dirty="0">
              <a:latin typeface="+mn-lt"/>
            </a:endParaRPr>
          </a:p>
          <a:p>
            <a:pPr marL="800100" lvl="1" indent="-342900">
              <a:buFont typeface="Arial" panose="020B0604020202020204" pitchFamily="34" charset="0"/>
              <a:buChar char="•"/>
            </a:pPr>
            <a:r>
              <a:rPr lang="en-US" sz="2400" dirty="0" smtClean="0">
                <a:latin typeface="+mn-lt"/>
              </a:rPr>
              <a:t>What other information/presentations do you feel you need to complete this exercise? </a:t>
            </a:r>
            <a:endParaRPr lang="en-US" sz="2400" dirty="0">
              <a:latin typeface="+mn-lt"/>
            </a:endParaRPr>
          </a:p>
        </p:txBody>
      </p:sp>
      <p:sp>
        <p:nvSpPr>
          <p:cNvPr id="11"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69</a:t>
            </a:fld>
            <a:endParaRPr lang="en-US" altLang="en-US" dirty="0"/>
          </a:p>
        </p:txBody>
      </p:sp>
      <p:sp>
        <p:nvSpPr>
          <p:cNvPr id="9" name="Rectangle 8"/>
          <p:cNvSpPr/>
          <p:nvPr/>
        </p:nvSpPr>
        <p:spPr>
          <a:xfrm>
            <a:off x="3886200" y="268983"/>
            <a:ext cx="5257800" cy="584775"/>
          </a:xfrm>
          <a:prstGeom prst="rect">
            <a:avLst/>
          </a:prstGeom>
        </p:spPr>
        <p:txBody>
          <a:bodyPr wrap="square">
            <a:spAutoFit/>
          </a:bodyPr>
          <a:lstStyle/>
          <a:p>
            <a:pPr algn="ctr"/>
            <a:r>
              <a:rPr lang="en-US" sz="3200" dirty="0" smtClean="0">
                <a:solidFill>
                  <a:srgbClr val="FFFFFF"/>
                </a:solidFill>
                <a:latin typeface="Calibri"/>
              </a:rPr>
              <a:t>Agenda Planning</a:t>
            </a:r>
            <a:endParaRPr lang="en-US" sz="3200" dirty="0">
              <a:solidFill>
                <a:srgbClr val="FFFFFF"/>
              </a:solidFill>
              <a:latin typeface="Calibri"/>
            </a:endParaRPr>
          </a:p>
        </p:txBody>
      </p:sp>
    </p:spTree>
    <p:extLst>
      <p:ext uri="{BB962C8B-B14F-4D97-AF65-F5344CB8AC3E}">
        <p14:creationId xmlns:p14="http://schemas.microsoft.com/office/powerpoint/2010/main" val="3710899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114800" y="93678"/>
            <a:ext cx="5043488" cy="973121"/>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r>
              <a:rPr lang="en-US" altLang="en-US" sz="3200" dirty="0" smtClean="0">
                <a:solidFill>
                  <a:schemeClr val="bg1"/>
                </a:solidFill>
                <a:latin typeface="Calibri" panose="020F0502020204030204" pitchFamily="34" charset="0"/>
                <a:ea typeface="ＭＳ Ｐゴシック" pitchFamily="34" charset="-128"/>
                <a:cs typeface="+mn-cs"/>
              </a:rPr>
              <a:t>Adoption of Meeting </a:t>
            </a:r>
          </a:p>
          <a:p>
            <a:pPr eaLnBrk="1" hangingPunct="1">
              <a:lnSpc>
                <a:spcPct val="90000"/>
              </a:lnSpc>
            </a:pPr>
            <a:r>
              <a:rPr lang="en-US" altLang="en-US" sz="3200" dirty="0" smtClean="0">
                <a:solidFill>
                  <a:schemeClr val="bg1"/>
                </a:solidFill>
                <a:latin typeface="Calibri" panose="020F0502020204030204" pitchFamily="34" charset="0"/>
                <a:ea typeface="ＭＳ Ｐゴシック" pitchFamily="34" charset="-128"/>
                <a:cs typeface="+mn-cs"/>
              </a:rPr>
              <a:t>Minutes</a:t>
            </a:r>
            <a:endParaRPr lang="en-US" altLang="en-US" sz="2400" dirty="0">
              <a:solidFill>
                <a:schemeClr val="bg1"/>
              </a:solidFill>
              <a:latin typeface="Calibri" panose="020F0502020204030204" pitchFamily="34" charset="0"/>
              <a:ea typeface="ＭＳ Ｐゴシック" pitchFamily="34" charset="-128"/>
              <a:cs typeface="+mn-cs"/>
            </a:endParaRPr>
          </a:p>
        </p:txBody>
      </p:sp>
      <p:sp>
        <p:nvSpPr>
          <p:cNvPr id="8" name="Content Placeholder 3"/>
          <p:cNvSpPr txBox="1">
            <a:spLocks/>
          </p:cNvSpPr>
          <p:nvPr/>
        </p:nvSpPr>
        <p:spPr>
          <a:xfrm>
            <a:off x="228600" y="1066800"/>
            <a:ext cx="8686800" cy="518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0"/>
              </a:spcAft>
              <a:buNone/>
            </a:pPr>
            <a:r>
              <a:rPr lang="en-US" sz="2000" dirty="0" smtClean="0">
                <a:solidFill>
                  <a:schemeClr val="tx2">
                    <a:lumMod val="75000"/>
                  </a:schemeClr>
                </a:solidFill>
                <a:latin typeface="Calibri" panose="020F0502020204030204" pitchFamily="34" charset="0"/>
                <a:ea typeface="Times New Roman"/>
              </a:rPr>
              <a:t> </a:t>
            </a:r>
          </a:p>
          <a:p>
            <a:pPr lvl="1">
              <a:lnSpc>
                <a:spcPct val="100000"/>
              </a:lnSpc>
            </a:pPr>
            <a:endParaRPr lang="en-US" sz="1600" dirty="0">
              <a:solidFill>
                <a:schemeClr val="tx2">
                  <a:lumMod val="75000"/>
                </a:schemeClr>
              </a:solidFill>
              <a:latin typeface="Calibri" panose="020F0502020204030204" pitchFamily="34" charset="0"/>
            </a:endParaRPr>
          </a:p>
        </p:txBody>
      </p:sp>
      <p:sp>
        <p:nvSpPr>
          <p:cNvPr id="9" name="Slide Number Placeholder 5"/>
          <p:cNvSpPr>
            <a:spLocks noGrp="1"/>
          </p:cNvSpPr>
          <p:nvPr>
            <p:ph type="sldNum" sz="quarter" idx="4294967295"/>
          </p:nvPr>
        </p:nvSpPr>
        <p:spPr>
          <a:xfrm>
            <a:off x="8768218" y="6416675"/>
            <a:ext cx="299581" cy="365125"/>
          </a:xfrm>
          <a:prstGeom prst="rect">
            <a:avLst/>
          </a:prstGeom>
        </p:spPr>
        <p:txBody>
          <a:bodyPr/>
          <a:lstStyle/>
          <a:p>
            <a:pPr>
              <a:defRPr/>
            </a:pPr>
            <a:fld id="{07D56CB9-EABB-4C18-962C-FF17652EADB5}" type="slidenum">
              <a:rPr lang="en-US" altLang="en-US" smtClean="0"/>
              <a:pPr>
                <a:defRPr/>
              </a:pPr>
              <a:t>7</a:t>
            </a:fld>
            <a:endParaRPr lang="en-US" altLang="en-US" dirty="0"/>
          </a:p>
        </p:txBody>
      </p:sp>
      <p:sp>
        <p:nvSpPr>
          <p:cNvPr id="3" name="Rectangle 2"/>
          <p:cNvSpPr/>
          <p:nvPr/>
        </p:nvSpPr>
        <p:spPr>
          <a:xfrm>
            <a:off x="333505" y="3117623"/>
            <a:ext cx="8476989" cy="1200329"/>
          </a:xfrm>
          <a:prstGeom prst="rect">
            <a:avLst/>
          </a:prstGeom>
        </p:spPr>
        <p:txBody>
          <a:bodyPr wrap="square">
            <a:spAutoFit/>
          </a:bodyPr>
          <a:lstStyle/>
          <a:p>
            <a:pPr marR="0" lvl="1">
              <a:spcBef>
                <a:spcPts val="0"/>
              </a:spcBef>
              <a:spcAft>
                <a:spcPts val="0"/>
              </a:spcAft>
            </a:pPr>
            <a:r>
              <a:rPr lang="en-US" sz="3600" dirty="0" smtClean="0">
                <a:latin typeface="+mj-lt"/>
                <a:ea typeface="Times New Roman"/>
              </a:rPr>
              <a:t>Motion to adopt MIHAC November </a:t>
            </a:r>
            <a:r>
              <a:rPr lang="en-US" sz="3600" dirty="0">
                <a:latin typeface="+mj-lt"/>
                <a:ea typeface="Times New Roman"/>
              </a:rPr>
              <a:t>16, 2015 </a:t>
            </a:r>
            <a:r>
              <a:rPr lang="en-US" sz="3600" dirty="0" smtClean="0">
                <a:latin typeface="+mj-lt"/>
                <a:ea typeface="Times New Roman"/>
              </a:rPr>
              <a:t>meeting </a:t>
            </a:r>
            <a:r>
              <a:rPr lang="en-US" sz="3600" dirty="0">
                <a:latin typeface="+mj-lt"/>
                <a:ea typeface="Times New Roman"/>
              </a:rPr>
              <a:t>m</a:t>
            </a:r>
            <a:r>
              <a:rPr lang="en-US" sz="3600" dirty="0" smtClean="0">
                <a:latin typeface="+mj-lt"/>
                <a:ea typeface="Times New Roman"/>
              </a:rPr>
              <a:t>inutes </a:t>
            </a:r>
            <a:r>
              <a:rPr lang="en-US" sz="3600" b="1" dirty="0">
                <a:latin typeface="+mj-lt"/>
                <a:ea typeface="Times New Roman"/>
              </a:rPr>
              <a:t>(VOTE)</a:t>
            </a:r>
            <a:endParaRPr lang="en-US" sz="3600" dirty="0">
              <a:latin typeface="+mj-lt"/>
              <a:ea typeface="Times New Roman"/>
            </a:endParaRPr>
          </a:p>
        </p:txBody>
      </p:sp>
    </p:spTree>
    <p:extLst>
      <p:ext uri="{BB962C8B-B14F-4D97-AF65-F5344CB8AC3E}">
        <p14:creationId xmlns:p14="http://schemas.microsoft.com/office/powerpoint/2010/main" val="2474198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114800" y="93678"/>
            <a:ext cx="5043488" cy="973121"/>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r>
              <a:rPr lang="en-US" altLang="en-US" sz="3200" dirty="0" smtClean="0">
                <a:solidFill>
                  <a:schemeClr val="bg1"/>
                </a:solidFill>
                <a:latin typeface="Calibri" panose="020F0502020204030204" pitchFamily="34" charset="0"/>
                <a:ea typeface="ＭＳ Ｐゴシック" pitchFamily="34" charset="-128"/>
                <a:cs typeface="+mn-cs"/>
              </a:rPr>
              <a:t>Agenda</a:t>
            </a:r>
            <a:endParaRPr lang="en-US" altLang="en-US" sz="2400" dirty="0">
              <a:solidFill>
                <a:schemeClr val="bg1"/>
              </a:solidFill>
              <a:latin typeface="Calibri" panose="020F0502020204030204" pitchFamily="34" charset="0"/>
              <a:ea typeface="ＭＳ Ｐゴシック" pitchFamily="34" charset="-128"/>
              <a:cs typeface="+mn-cs"/>
            </a:endParaRPr>
          </a:p>
        </p:txBody>
      </p:sp>
      <p:sp>
        <p:nvSpPr>
          <p:cNvPr id="8" name="Content Placeholder 3"/>
          <p:cNvSpPr txBox="1">
            <a:spLocks/>
          </p:cNvSpPr>
          <p:nvPr/>
        </p:nvSpPr>
        <p:spPr>
          <a:xfrm>
            <a:off x="228600" y="1066800"/>
            <a:ext cx="8686800" cy="518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0"/>
              </a:spcAft>
              <a:buNone/>
            </a:pPr>
            <a:r>
              <a:rPr lang="en-US" sz="2000" dirty="0" smtClean="0">
                <a:solidFill>
                  <a:schemeClr val="tx2">
                    <a:lumMod val="75000"/>
                  </a:schemeClr>
                </a:solidFill>
                <a:latin typeface="Calibri" panose="020F0502020204030204" pitchFamily="34" charset="0"/>
                <a:ea typeface="Times New Roman"/>
              </a:rPr>
              <a:t> </a:t>
            </a:r>
          </a:p>
          <a:p>
            <a:pPr lvl="1">
              <a:lnSpc>
                <a:spcPct val="100000"/>
              </a:lnSpc>
            </a:pPr>
            <a:endParaRPr lang="en-US" sz="1600" dirty="0">
              <a:solidFill>
                <a:schemeClr val="tx2">
                  <a:lumMod val="75000"/>
                </a:schemeClr>
              </a:solidFill>
              <a:latin typeface="Calibri" panose="020F0502020204030204" pitchFamily="34" charset="0"/>
            </a:endParaRPr>
          </a:p>
        </p:txBody>
      </p:sp>
      <p:sp>
        <p:nvSpPr>
          <p:cNvPr id="2" name="Rounded Rectangle 1"/>
          <p:cNvSpPr/>
          <p:nvPr/>
        </p:nvSpPr>
        <p:spPr bwMode="auto">
          <a:xfrm>
            <a:off x="674836" y="6122463"/>
            <a:ext cx="7778663" cy="388306"/>
          </a:xfrm>
          <a:prstGeom prst="round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 name="Rectangle 2"/>
          <p:cNvSpPr/>
          <p:nvPr/>
        </p:nvSpPr>
        <p:spPr>
          <a:xfrm>
            <a:off x="400833" y="1323973"/>
            <a:ext cx="8476989" cy="5262979"/>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400" dirty="0">
                <a:latin typeface="+mj-lt"/>
                <a:ea typeface="Times New Roman"/>
              </a:rPr>
              <a:t>ROUTINE ITEMS:</a:t>
            </a:r>
          </a:p>
          <a:p>
            <a:pPr marL="742950" marR="0" lvl="1" indent="-285750">
              <a:spcBef>
                <a:spcPts val="0"/>
              </a:spcBef>
              <a:spcAft>
                <a:spcPts val="0"/>
              </a:spcAft>
              <a:buFont typeface="+mj-lt"/>
              <a:buAutoNum type="alphaLcPeriod"/>
            </a:pPr>
            <a:r>
              <a:rPr lang="en-US" sz="2400" dirty="0">
                <a:latin typeface="+mj-lt"/>
                <a:ea typeface="Times New Roman"/>
              </a:rPr>
              <a:t>Welcome and Introductions </a:t>
            </a:r>
          </a:p>
          <a:p>
            <a:pPr marL="742950" marR="0" lvl="1" indent="-285750">
              <a:spcBef>
                <a:spcPts val="0"/>
              </a:spcBef>
              <a:spcAft>
                <a:spcPts val="0"/>
              </a:spcAft>
              <a:buFont typeface="+mj-lt"/>
              <a:buAutoNum type="alphaLcPeriod"/>
            </a:pPr>
            <a:r>
              <a:rPr lang="en-US" sz="2400" dirty="0" smtClean="0">
                <a:latin typeface="+mj-lt"/>
                <a:ea typeface="Times New Roman"/>
              </a:rPr>
              <a:t>Adoption of November 16, 2015 Meeting Minutes (VOTE)</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OVERVIEW OF EXISTING PARAMEDIC PRACTICE AND SPECIAL PROJECTS: </a:t>
            </a:r>
          </a:p>
          <a:p>
            <a:pPr marL="742950" marR="0" lvl="1" indent="-285750">
              <a:spcBef>
                <a:spcPts val="0"/>
              </a:spcBef>
              <a:spcAft>
                <a:spcPts val="0"/>
              </a:spcAft>
              <a:buFont typeface="+mj-lt"/>
              <a:buAutoNum type="alphaLcPeriod"/>
            </a:pPr>
            <a:r>
              <a:rPr lang="en-US" sz="2400" dirty="0" smtClean="0">
                <a:latin typeface="+mj-lt"/>
                <a:ea typeface="Times New Roman"/>
              </a:rPr>
              <a:t>Review </a:t>
            </a:r>
            <a:r>
              <a:rPr lang="en-US" sz="2400" dirty="0">
                <a:latin typeface="+mj-lt"/>
                <a:ea typeface="Times New Roman"/>
              </a:rPr>
              <a:t>of Paramedic Scope of Practice (PRESENTATION)</a:t>
            </a:r>
          </a:p>
          <a:p>
            <a:pPr marL="742950" marR="0" lvl="1" indent="-285750">
              <a:spcBef>
                <a:spcPts val="0"/>
              </a:spcBef>
              <a:spcAft>
                <a:spcPts val="0"/>
              </a:spcAft>
              <a:buFont typeface="+mj-lt"/>
              <a:buAutoNum type="alphaLcPeriod"/>
            </a:pPr>
            <a:r>
              <a:rPr lang="en-US" sz="2400" dirty="0">
                <a:latin typeface="+mj-lt"/>
                <a:ea typeface="Times New Roman"/>
              </a:rPr>
              <a:t>Cataldo SmartCare (PRESENTATION)</a:t>
            </a:r>
          </a:p>
          <a:p>
            <a:pPr marL="742950" marR="0" lvl="1" indent="-285750">
              <a:spcBef>
                <a:spcPts val="0"/>
              </a:spcBef>
              <a:spcAft>
                <a:spcPts val="0"/>
              </a:spcAft>
              <a:buFont typeface="+mj-lt"/>
              <a:buAutoNum type="alphaLcPeriod"/>
            </a:pPr>
            <a:r>
              <a:rPr lang="en-US" sz="2400" dirty="0">
                <a:latin typeface="+mj-lt"/>
                <a:ea typeface="Times New Roman"/>
              </a:rPr>
              <a:t>EasCare Mobile Health (</a:t>
            </a:r>
            <a:r>
              <a:rPr lang="en-US" sz="2400" dirty="0" smtClean="0">
                <a:latin typeface="+mj-lt"/>
                <a:ea typeface="Times New Roman"/>
              </a:rPr>
              <a:t>PRESENTATION)</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NEW </a:t>
            </a:r>
            <a:r>
              <a:rPr lang="en-US" sz="2400" dirty="0">
                <a:latin typeface="+mj-lt"/>
                <a:ea typeface="Times New Roman"/>
              </a:rPr>
              <a:t>BUSINESS: </a:t>
            </a:r>
          </a:p>
          <a:p>
            <a:pPr marL="742950" marR="0" lvl="1" indent="-285750">
              <a:spcBef>
                <a:spcPts val="0"/>
              </a:spcBef>
              <a:spcAft>
                <a:spcPts val="0"/>
              </a:spcAft>
              <a:buFont typeface="+mj-lt"/>
              <a:buAutoNum type="alphaLcPeriod"/>
            </a:pPr>
            <a:r>
              <a:rPr lang="en-US" sz="2400" dirty="0">
                <a:latin typeface="+mj-lt"/>
                <a:ea typeface="Times New Roman"/>
              </a:rPr>
              <a:t>Background and Need for 111O (PRESENTATION)</a:t>
            </a:r>
          </a:p>
          <a:p>
            <a:pPr marL="742950" marR="0" lvl="1" indent="-285750">
              <a:spcBef>
                <a:spcPts val="0"/>
              </a:spcBef>
              <a:spcAft>
                <a:spcPts val="0"/>
              </a:spcAft>
              <a:buFont typeface="+mj-lt"/>
              <a:buAutoNum type="alphaLcPeriod"/>
            </a:pPr>
            <a:r>
              <a:rPr lang="en-US" sz="2400" dirty="0">
                <a:latin typeface="+mj-lt"/>
                <a:ea typeface="Times New Roman"/>
              </a:rPr>
              <a:t>Defining Questions and Opportunities (DISCUSSION)</a:t>
            </a:r>
          </a:p>
          <a:p>
            <a:pPr marL="742950" marR="0" lvl="1" indent="-285750">
              <a:spcBef>
                <a:spcPts val="0"/>
              </a:spcBef>
              <a:spcAft>
                <a:spcPts val="0"/>
              </a:spcAft>
              <a:buFont typeface="+mj-lt"/>
              <a:buAutoNum type="alphaLcPeriod"/>
            </a:pPr>
            <a:r>
              <a:rPr lang="en-US" sz="2400" b="1" dirty="0">
                <a:latin typeface="+mj-lt"/>
                <a:ea typeface="Times New Roman"/>
              </a:rPr>
              <a:t>Upcoming Meeting Schedule </a:t>
            </a:r>
            <a:endParaRPr lang="en-US" sz="2400" b="1" dirty="0">
              <a:effectLst/>
              <a:latin typeface="+mj-lt"/>
              <a:ea typeface="Times New Roman"/>
            </a:endParaRPr>
          </a:p>
        </p:txBody>
      </p:sp>
      <p:sp>
        <p:nvSpPr>
          <p:cNvPr id="7"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70</a:t>
            </a:fld>
            <a:endParaRPr lang="en-US" altLang="en-US" dirty="0"/>
          </a:p>
        </p:txBody>
      </p:sp>
    </p:spTree>
    <p:extLst>
      <p:ext uri="{BB962C8B-B14F-4D97-AF65-F5344CB8AC3E}">
        <p14:creationId xmlns:p14="http://schemas.microsoft.com/office/powerpoint/2010/main" val="37441720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114800" y="93678"/>
            <a:ext cx="5043488" cy="973121"/>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r>
              <a:rPr lang="en-US" altLang="en-US" sz="3200" dirty="0" smtClean="0">
                <a:solidFill>
                  <a:schemeClr val="bg1"/>
                </a:solidFill>
                <a:latin typeface="Calibri" panose="020F0502020204030204" pitchFamily="34" charset="0"/>
                <a:ea typeface="ＭＳ Ｐゴシック" pitchFamily="34" charset="-128"/>
                <a:cs typeface="+mn-cs"/>
              </a:rPr>
              <a:t>Upcoming Meeting Schedule</a:t>
            </a:r>
            <a:endParaRPr lang="en-US" altLang="en-US" sz="2400" dirty="0">
              <a:solidFill>
                <a:schemeClr val="bg1"/>
              </a:solidFill>
              <a:latin typeface="Calibri" panose="020F0502020204030204" pitchFamily="34" charset="0"/>
              <a:ea typeface="ＭＳ Ｐゴシック" pitchFamily="34" charset="-128"/>
              <a:cs typeface="+mn-cs"/>
            </a:endParaRPr>
          </a:p>
        </p:txBody>
      </p:sp>
      <p:sp>
        <p:nvSpPr>
          <p:cNvPr id="8" name="Content Placeholder 3"/>
          <p:cNvSpPr txBox="1">
            <a:spLocks/>
          </p:cNvSpPr>
          <p:nvPr/>
        </p:nvSpPr>
        <p:spPr>
          <a:xfrm>
            <a:off x="475990" y="1277654"/>
            <a:ext cx="8439410" cy="550414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t>The Following dates/times are confirmed for future MIHAC meetings: </a:t>
            </a:r>
          </a:p>
          <a:p>
            <a:pPr marL="0" indent="0">
              <a:buNone/>
            </a:pPr>
            <a:endParaRPr lang="en-US" sz="2800" dirty="0" smtClean="0"/>
          </a:p>
          <a:p>
            <a:pPr>
              <a:lnSpc>
                <a:spcPct val="150000"/>
              </a:lnSpc>
            </a:pPr>
            <a:r>
              <a:rPr lang="en-US" sz="2800" b="1" dirty="0" smtClean="0"/>
              <a:t>Wednesday</a:t>
            </a:r>
            <a:r>
              <a:rPr lang="en-US" sz="2800" b="1" dirty="0"/>
              <a:t>, January 6 </a:t>
            </a:r>
            <a:r>
              <a:rPr lang="en-US" sz="2800" dirty="0"/>
              <a:t>– 1:30 PM - 3:30 PM </a:t>
            </a:r>
            <a:endParaRPr lang="en-US" sz="2800" dirty="0" smtClean="0"/>
          </a:p>
          <a:p>
            <a:pPr>
              <a:lnSpc>
                <a:spcPct val="150000"/>
              </a:lnSpc>
            </a:pPr>
            <a:r>
              <a:rPr lang="en-US" sz="2800" b="1" dirty="0" smtClean="0"/>
              <a:t>Monday</a:t>
            </a:r>
            <a:r>
              <a:rPr lang="en-US" sz="2800" b="1" dirty="0"/>
              <a:t>, February 1 </a:t>
            </a:r>
            <a:r>
              <a:rPr lang="en-US" sz="2800" dirty="0"/>
              <a:t>– 9:30 AM - 11:30 AM </a:t>
            </a:r>
            <a:endParaRPr lang="en-US" sz="2800" dirty="0" smtClean="0"/>
          </a:p>
          <a:p>
            <a:pPr>
              <a:lnSpc>
                <a:spcPct val="150000"/>
              </a:lnSpc>
            </a:pPr>
            <a:r>
              <a:rPr lang="en-US" sz="2800" b="1" dirty="0" smtClean="0"/>
              <a:t>Friday</a:t>
            </a:r>
            <a:r>
              <a:rPr lang="en-US" sz="2800" b="1" dirty="0"/>
              <a:t>, February 26 </a:t>
            </a:r>
            <a:r>
              <a:rPr lang="en-US" sz="2800" dirty="0"/>
              <a:t>– 1:00 PM - 3:00 </a:t>
            </a:r>
            <a:r>
              <a:rPr lang="en-US" sz="2800" dirty="0" smtClean="0"/>
              <a:t>PM</a:t>
            </a:r>
          </a:p>
          <a:p>
            <a:pPr>
              <a:lnSpc>
                <a:spcPct val="150000"/>
              </a:lnSpc>
            </a:pPr>
            <a:endParaRPr lang="en-US" sz="2800" dirty="0" smtClean="0"/>
          </a:p>
          <a:p>
            <a:pPr marL="0" lvl="0" indent="0">
              <a:buNone/>
            </a:pPr>
            <a:r>
              <a:rPr lang="en-US" sz="2800" i="1" dirty="0" smtClean="0"/>
              <a:t>Please note </a:t>
            </a:r>
            <a:r>
              <a:rPr lang="en-US" sz="2800" dirty="0" smtClean="0"/>
              <a:t>that DPH staff will be sending out another doodle poll to identify future meeting dates</a:t>
            </a:r>
            <a:endParaRPr lang="en-US" sz="2800" dirty="0"/>
          </a:p>
        </p:txBody>
      </p:sp>
      <p:sp>
        <p:nvSpPr>
          <p:cNvPr id="5" name="Slide Number Placeholder 5"/>
          <p:cNvSpPr>
            <a:spLocks noGrp="1"/>
          </p:cNvSpPr>
          <p:nvPr>
            <p:ph type="sldNum" sz="quarter" idx="4294967295"/>
          </p:nvPr>
        </p:nvSpPr>
        <p:spPr>
          <a:xfrm>
            <a:off x="8655486" y="6416675"/>
            <a:ext cx="412314" cy="365125"/>
          </a:xfrm>
          <a:prstGeom prst="rect">
            <a:avLst/>
          </a:prstGeom>
        </p:spPr>
        <p:txBody>
          <a:bodyPr/>
          <a:lstStyle/>
          <a:p>
            <a:pPr>
              <a:defRPr/>
            </a:pPr>
            <a:fld id="{07D56CB9-EABB-4C18-962C-FF17652EADB5}" type="slidenum">
              <a:rPr lang="en-US" altLang="en-US" smtClean="0"/>
              <a:pPr>
                <a:defRPr/>
              </a:pPr>
              <a:t>71</a:t>
            </a:fld>
            <a:endParaRPr lang="en-US" altLang="en-US" dirty="0"/>
          </a:p>
        </p:txBody>
      </p:sp>
    </p:spTree>
    <p:extLst>
      <p:ext uri="{BB962C8B-B14F-4D97-AF65-F5344CB8AC3E}">
        <p14:creationId xmlns:p14="http://schemas.microsoft.com/office/powerpoint/2010/main" val="3876630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114800" y="93678"/>
            <a:ext cx="5043488" cy="973121"/>
          </a:xfrm>
          <a:prstGeom prst="rect">
            <a:avLst/>
          </a:prstGeom>
          <a:solidFill>
            <a:srgbClr val="00336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lnSpc>
                <a:spcPct val="90000"/>
              </a:lnSpc>
            </a:pPr>
            <a:r>
              <a:rPr lang="en-US" altLang="en-US" sz="3200" dirty="0" smtClean="0">
                <a:solidFill>
                  <a:schemeClr val="bg1"/>
                </a:solidFill>
                <a:latin typeface="Calibri" panose="020F0502020204030204" pitchFamily="34" charset="0"/>
                <a:ea typeface="ＭＳ Ｐゴシック" pitchFamily="34" charset="-128"/>
                <a:cs typeface="+mn-cs"/>
              </a:rPr>
              <a:t>Agenda</a:t>
            </a:r>
            <a:endParaRPr lang="en-US" altLang="en-US" sz="2400" dirty="0">
              <a:solidFill>
                <a:schemeClr val="bg1"/>
              </a:solidFill>
              <a:latin typeface="Calibri" panose="020F0502020204030204" pitchFamily="34" charset="0"/>
              <a:ea typeface="ＭＳ Ｐゴシック" pitchFamily="34" charset="-128"/>
              <a:cs typeface="+mn-cs"/>
            </a:endParaRPr>
          </a:p>
        </p:txBody>
      </p:sp>
      <p:sp>
        <p:nvSpPr>
          <p:cNvPr id="8" name="Content Placeholder 3"/>
          <p:cNvSpPr txBox="1">
            <a:spLocks/>
          </p:cNvSpPr>
          <p:nvPr/>
        </p:nvSpPr>
        <p:spPr>
          <a:xfrm>
            <a:off x="228600" y="1066800"/>
            <a:ext cx="8686800" cy="518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spcAft>
                <a:spcPts val="0"/>
              </a:spcAft>
              <a:buNone/>
            </a:pPr>
            <a:r>
              <a:rPr lang="en-US" sz="2000" dirty="0" smtClean="0">
                <a:solidFill>
                  <a:schemeClr val="tx2">
                    <a:lumMod val="75000"/>
                  </a:schemeClr>
                </a:solidFill>
                <a:latin typeface="Calibri" panose="020F0502020204030204" pitchFamily="34" charset="0"/>
                <a:ea typeface="Times New Roman"/>
              </a:rPr>
              <a:t> </a:t>
            </a:r>
          </a:p>
          <a:p>
            <a:pPr lvl="1">
              <a:lnSpc>
                <a:spcPct val="100000"/>
              </a:lnSpc>
            </a:pPr>
            <a:endParaRPr lang="en-US" sz="1600" dirty="0">
              <a:solidFill>
                <a:schemeClr val="tx2">
                  <a:lumMod val="75000"/>
                </a:schemeClr>
              </a:solidFill>
              <a:latin typeface="Calibri" panose="020F0502020204030204" pitchFamily="34" charset="0"/>
            </a:endParaRPr>
          </a:p>
        </p:txBody>
      </p:sp>
      <p:sp>
        <p:nvSpPr>
          <p:cNvPr id="9" name="Slide Number Placeholder 5"/>
          <p:cNvSpPr>
            <a:spLocks noGrp="1"/>
          </p:cNvSpPr>
          <p:nvPr>
            <p:ph type="sldNum" sz="quarter" idx="4294967295"/>
          </p:nvPr>
        </p:nvSpPr>
        <p:spPr>
          <a:xfrm>
            <a:off x="8768218" y="6416675"/>
            <a:ext cx="299581" cy="365125"/>
          </a:xfrm>
          <a:prstGeom prst="rect">
            <a:avLst/>
          </a:prstGeom>
        </p:spPr>
        <p:txBody>
          <a:bodyPr/>
          <a:lstStyle/>
          <a:p>
            <a:pPr>
              <a:defRPr/>
            </a:pPr>
            <a:fld id="{07D56CB9-EABB-4C18-962C-FF17652EADB5}" type="slidenum">
              <a:rPr lang="en-US" altLang="en-US" smtClean="0"/>
              <a:pPr>
                <a:defRPr/>
              </a:pPr>
              <a:t>8</a:t>
            </a:fld>
            <a:endParaRPr lang="en-US" altLang="en-US" dirty="0"/>
          </a:p>
        </p:txBody>
      </p:sp>
      <p:sp>
        <p:nvSpPr>
          <p:cNvPr id="2" name="Rounded Rectangle 1"/>
          <p:cNvSpPr/>
          <p:nvPr/>
        </p:nvSpPr>
        <p:spPr bwMode="auto">
          <a:xfrm>
            <a:off x="682668" y="3567156"/>
            <a:ext cx="7778663" cy="388306"/>
          </a:xfrm>
          <a:prstGeom prst="roundRect">
            <a:avLst/>
          </a:prstGeom>
          <a:solidFill>
            <a:schemeClr val="accent2">
              <a:lumMod val="20000"/>
              <a:lumOff val="80000"/>
            </a:schemeClr>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a typeface="ＭＳ Ｐゴシック" pitchFamily="34" charset="-128"/>
            </a:endParaRPr>
          </a:p>
        </p:txBody>
      </p:sp>
      <p:sp>
        <p:nvSpPr>
          <p:cNvPr id="3" name="Rectangle 2"/>
          <p:cNvSpPr/>
          <p:nvPr/>
        </p:nvSpPr>
        <p:spPr>
          <a:xfrm>
            <a:off x="400833" y="1323973"/>
            <a:ext cx="8476989" cy="5262979"/>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400" dirty="0">
                <a:latin typeface="+mj-lt"/>
                <a:ea typeface="Times New Roman"/>
              </a:rPr>
              <a:t>ROUTINE ITEMS:</a:t>
            </a:r>
          </a:p>
          <a:p>
            <a:pPr marL="742950" marR="0" lvl="1" indent="-285750">
              <a:spcBef>
                <a:spcPts val="0"/>
              </a:spcBef>
              <a:spcAft>
                <a:spcPts val="0"/>
              </a:spcAft>
              <a:buFont typeface="+mj-lt"/>
              <a:buAutoNum type="alphaLcPeriod"/>
            </a:pPr>
            <a:r>
              <a:rPr lang="en-US" sz="2400" dirty="0">
                <a:latin typeface="+mj-lt"/>
                <a:ea typeface="Times New Roman"/>
              </a:rPr>
              <a:t>Welcome and Introductions </a:t>
            </a:r>
          </a:p>
          <a:p>
            <a:pPr marL="742950" marR="0" lvl="1" indent="-285750">
              <a:spcBef>
                <a:spcPts val="0"/>
              </a:spcBef>
              <a:spcAft>
                <a:spcPts val="0"/>
              </a:spcAft>
              <a:buFont typeface="+mj-lt"/>
              <a:buAutoNum type="alphaLcPeriod"/>
            </a:pPr>
            <a:r>
              <a:rPr lang="en-US" sz="2400" dirty="0" smtClean="0">
                <a:latin typeface="+mj-lt"/>
                <a:ea typeface="Times New Roman"/>
              </a:rPr>
              <a:t>Adoption of November 16, 2015 Meeting Minutes (VOTE)</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OVERVIEW OF EXISTING PARAMEDIC PRACTICE AND SPECIAL PROJECTS: </a:t>
            </a:r>
          </a:p>
          <a:p>
            <a:pPr marL="742950" marR="0" lvl="1" indent="-285750">
              <a:spcBef>
                <a:spcPts val="0"/>
              </a:spcBef>
              <a:spcAft>
                <a:spcPts val="0"/>
              </a:spcAft>
              <a:buFont typeface="+mj-lt"/>
              <a:buAutoNum type="alphaLcPeriod"/>
            </a:pPr>
            <a:r>
              <a:rPr lang="en-US" sz="2400" b="1" dirty="0" smtClean="0">
                <a:latin typeface="+mj-lt"/>
                <a:ea typeface="Times New Roman"/>
              </a:rPr>
              <a:t>Review </a:t>
            </a:r>
            <a:r>
              <a:rPr lang="en-US" sz="2400" b="1" dirty="0">
                <a:latin typeface="+mj-lt"/>
                <a:ea typeface="Times New Roman"/>
              </a:rPr>
              <a:t>of Paramedic Scope of Practice (PRESENTATION)</a:t>
            </a:r>
          </a:p>
          <a:p>
            <a:pPr marL="742950" marR="0" lvl="1" indent="-285750">
              <a:spcBef>
                <a:spcPts val="0"/>
              </a:spcBef>
              <a:spcAft>
                <a:spcPts val="0"/>
              </a:spcAft>
              <a:buFont typeface="+mj-lt"/>
              <a:buAutoNum type="alphaLcPeriod"/>
            </a:pPr>
            <a:r>
              <a:rPr lang="en-US" sz="2400" dirty="0">
                <a:latin typeface="+mj-lt"/>
                <a:ea typeface="Times New Roman"/>
              </a:rPr>
              <a:t>Cataldo SmartCare (PRESENTATION)</a:t>
            </a:r>
          </a:p>
          <a:p>
            <a:pPr marL="742950" marR="0" lvl="1" indent="-285750">
              <a:spcBef>
                <a:spcPts val="0"/>
              </a:spcBef>
              <a:spcAft>
                <a:spcPts val="0"/>
              </a:spcAft>
              <a:buFont typeface="+mj-lt"/>
              <a:buAutoNum type="alphaLcPeriod"/>
            </a:pPr>
            <a:r>
              <a:rPr lang="en-US" sz="2400" dirty="0">
                <a:latin typeface="+mj-lt"/>
                <a:ea typeface="Times New Roman"/>
              </a:rPr>
              <a:t>EasCare Mobile Health (</a:t>
            </a:r>
            <a:r>
              <a:rPr lang="en-US" sz="2400" dirty="0" smtClean="0">
                <a:latin typeface="+mj-lt"/>
                <a:ea typeface="Times New Roman"/>
              </a:rPr>
              <a:t>PRESENTATION)</a:t>
            </a:r>
          </a:p>
          <a:p>
            <a:pPr marL="285750" indent="-285750">
              <a:spcBef>
                <a:spcPts val="0"/>
              </a:spcBef>
              <a:spcAft>
                <a:spcPts val="0"/>
              </a:spcAft>
              <a:buFont typeface="+mj-lt"/>
              <a:buAutoNum type="arabicPeriod"/>
            </a:pPr>
            <a:endParaRPr lang="en-US" sz="2400" dirty="0">
              <a:latin typeface="+mj-lt"/>
              <a:ea typeface="Times New Roman"/>
            </a:endParaRPr>
          </a:p>
          <a:p>
            <a:pPr marL="285750" indent="-285750">
              <a:spcBef>
                <a:spcPts val="0"/>
              </a:spcBef>
              <a:spcAft>
                <a:spcPts val="0"/>
              </a:spcAft>
              <a:buFont typeface="+mj-lt"/>
              <a:buAutoNum type="arabicPeriod"/>
            </a:pPr>
            <a:r>
              <a:rPr lang="en-US" sz="2400" dirty="0" smtClean="0">
                <a:latin typeface="+mj-lt"/>
                <a:ea typeface="Times New Roman"/>
              </a:rPr>
              <a:t>NEW </a:t>
            </a:r>
            <a:r>
              <a:rPr lang="en-US" sz="2400" dirty="0">
                <a:latin typeface="+mj-lt"/>
                <a:ea typeface="Times New Roman"/>
              </a:rPr>
              <a:t>BUSINESS: </a:t>
            </a:r>
          </a:p>
          <a:p>
            <a:pPr marL="742950" marR="0" lvl="1" indent="-285750">
              <a:spcBef>
                <a:spcPts val="0"/>
              </a:spcBef>
              <a:spcAft>
                <a:spcPts val="0"/>
              </a:spcAft>
              <a:buFont typeface="+mj-lt"/>
              <a:buAutoNum type="alphaLcPeriod"/>
            </a:pPr>
            <a:r>
              <a:rPr lang="en-US" sz="2400" dirty="0">
                <a:latin typeface="+mj-lt"/>
                <a:ea typeface="Times New Roman"/>
              </a:rPr>
              <a:t>Background and Need for 111O (PRESENTATION)</a:t>
            </a:r>
          </a:p>
          <a:p>
            <a:pPr marL="742950" marR="0" lvl="1" indent="-285750">
              <a:spcBef>
                <a:spcPts val="0"/>
              </a:spcBef>
              <a:spcAft>
                <a:spcPts val="0"/>
              </a:spcAft>
              <a:buFont typeface="+mj-lt"/>
              <a:buAutoNum type="alphaLcPeriod"/>
            </a:pPr>
            <a:r>
              <a:rPr lang="en-US" sz="2400" dirty="0">
                <a:latin typeface="+mj-lt"/>
                <a:ea typeface="Times New Roman"/>
              </a:rPr>
              <a:t>Defining Questions and Opportunities (DISCUSSION)</a:t>
            </a:r>
          </a:p>
          <a:p>
            <a:pPr marL="742950" marR="0" lvl="1" indent="-285750">
              <a:spcBef>
                <a:spcPts val="0"/>
              </a:spcBef>
              <a:spcAft>
                <a:spcPts val="0"/>
              </a:spcAft>
              <a:buFont typeface="+mj-lt"/>
              <a:buAutoNum type="alphaLcPeriod"/>
            </a:pPr>
            <a:r>
              <a:rPr lang="en-US" sz="2400" dirty="0">
                <a:latin typeface="+mj-lt"/>
                <a:ea typeface="Times New Roman"/>
              </a:rPr>
              <a:t>Upcoming Meeting Schedule </a:t>
            </a:r>
            <a:endParaRPr lang="en-US" sz="2400" dirty="0">
              <a:effectLst/>
              <a:latin typeface="+mj-lt"/>
              <a:ea typeface="Times New Roman"/>
            </a:endParaRPr>
          </a:p>
        </p:txBody>
      </p:sp>
    </p:spTree>
    <p:extLst>
      <p:ext uri="{BB962C8B-B14F-4D97-AF65-F5344CB8AC3E}">
        <p14:creationId xmlns:p14="http://schemas.microsoft.com/office/powerpoint/2010/main" val="247842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744" y="-16702"/>
            <a:ext cx="4590789" cy="1143000"/>
          </a:xfrm>
        </p:spPr>
        <p:txBody>
          <a:bodyPr/>
          <a:lstStyle/>
          <a:p>
            <a:r>
              <a:rPr lang="en-US" b="0" dirty="0" smtClean="0"/>
              <a:t>Paramedic Scope of Practice</a:t>
            </a:r>
            <a:endParaRPr lang="en-US" b="0" dirty="0"/>
          </a:p>
        </p:txBody>
      </p:sp>
      <p:sp>
        <p:nvSpPr>
          <p:cNvPr id="3" name="Content Placeholder 2"/>
          <p:cNvSpPr>
            <a:spLocks noGrp="1"/>
          </p:cNvSpPr>
          <p:nvPr>
            <p:ph idx="1"/>
          </p:nvPr>
        </p:nvSpPr>
        <p:spPr>
          <a:xfrm>
            <a:off x="76200" y="1304098"/>
            <a:ext cx="8991600" cy="5731702"/>
          </a:xfrm>
        </p:spPr>
        <p:txBody>
          <a:bodyPr>
            <a:noAutofit/>
          </a:bodyPr>
          <a:lstStyle/>
          <a:p>
            <a:r>
              <a:rPr lang="en-US" sz="2400" dirty="0" smtClean="0"/>
              <a:t>Highest level of state certification for EMS personnel, following 1-3 years of didactic and laboratory education, then clinical and field internship. Training is based on National EMS Educational Standards</a:t>
            </a:r>
          </a:p>
          <a:p>
            <a:pPr marL="0" indent="0">
              <a:buNone/>
            </a:pPr>
            <a:endParaRPr lang="en-US" sz="2400" dirty="0" smtClean="0"/>
          </a:p>
          <a:p>
            <a:r>
              <a:rPr lang="en-US" sz="2400" dirty="0" smtClean="0"/>
              <a:t>State-defined scope of practice includes vascular/medication access (IV, IO, IM, etc.), airway management (simple adjuncts, endotracheal intubation, supraglottic airway placement) and electrical therapies</a:t>
            </a:r>
          </a:p>
          <a:p>
            <a:pPr marL="0" indent="0">
              <a:buNone/>
            </a:pPr>
            <a:endParaRPr lang="en-US" sz="2400" dirty="0" smtClean="0"/>
          </a:p>
          <a:p>
            <a:r>
              <a:rPr lang="en-US" sz="2400" dirty="0"/>
              <a:t>Affiliate </a:t>
            </a:r>
            <a:r>
              <a:rPr lang="en-US" sz="2400" dirty="0" smtClean="0"/>
              <a:t>Hospitals and their designated Affiliate Hospital </a:t>
            </a:r>
            <a:r>
              <a:rPr lang="en-US" sz="2400" dirty="0"/>
              <a:t>Medical Directors (</a:t>
            </a:r>
            <a:r>
              <a:rPr lang="en-US" sz="2400" dirty="0" smtClean="0"/>
              <a:t>AHMD) provide medical oversight of ambulance </a:t>
            </a:r>
            <a:r>
              <a:rPr lang="en-US" sz="2400" dirty="0"/>
              <a:t>service operation, including quality assurance, education and special project waiver </a:t>
            </a:r>
            <a:r>
              <a:rPr lang="en-US" sz="2400" dirty="0" smtClean="0"/>
              <a:t>development</a:t>
            </a:r>
            <a:endParaRPr lang="en-US" sz="2400" dirty="0"/>
          </a:p>
        </p:txBody>
      </p:sp>
      <p:sp>
        <p:nvSpPr>
          <p:cNvPr id="5" name="Slide Number Placeholder 5"/>
          <p:cNvSpPr>
            <a:spLocks noGrp="1"/>
          </p:cNvSpPr>
          <p:nvPr>
            <p:ph type="sldNum" sz="quarter" idx="4294967295"/>
          </p:nvPr>
        </p:nvSpPr>
        <p:spPr>
          <a:xfrm>
            <a:off x="8630434" y="6416675"/>
            <a:ext cx="437366" cy="365125"/>
          </a:xfrm>
          <a:prstGeom prst="rect">
            <a:avLst/>
          </a:prstGeom>
        </p:spPr>
        <p:txBody>
          <a:bodyPr/>
          <a:lstStyle/>
          <a:p>
            <a:pPr>
              <a:defRPr/>
            </a:pPr>
            <a:fld id="{07D56CB9-EABB-4C18-962C-FF17652EADB5}" type="slidenum">
              <a:rPr lang="en-US" altLang="en-US" smtClean="0"/>
              <a:pPr>
                <a:defRPr/>
              </a:pPr>
              <a:t>9</a:t>
            </a:fld>
            <a:endParaRPr lang="en-US" altLang="en-US" dirty="0"/>
          </a:p>
        </p:txBody>
      </p:sp>
    </p:spTree>
    <p:extLst>
      <p:ext uri="{BB962C8B-B14F-4D97-AF65-F5344CB8AC3E}">
        <p14:creationId xmlns:p14="http://schemas.microsoft.com/office/powerpoint/2010/main" val="27239234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782&quot;/&gt;&lt;/object&gt;&lt;object type=&quot;3&quot; unique_id=&quot;10004&quot;&gt;&lt;property id=&quot;20148&quot; value=&quot;5&quot;/&gt;&lt;property id=&quot;20300&quot; value=&quot;Slide 2&quot;/&gt;&lt;property id=&quot;20307&quot; value=&quot;803&quot;/&gt;&lt;/object&gt;&lt;object type=&quot;3&quot; unique_id=&quot;10005&quot;&gt;&lt;property id=&quot;20148&quot; value=&quot;5&quot;/&gt;&lt;property id=&quot;20300&quot; value=&quot;Slide 3&quot;/&gt;&lt;property id=&quot;20307&quot; value=&quot;805&quot;/&gt;&lt;/object&gt;&lt;object type=&quot;3&quot; unique_id=&quot;10006&quot;&gt;&lt;property id=&quot;20148&quot; value=&quot;5&quot;/&gt;&lt;property id=&quot;20300&quot; value=&quot;Slide 4&quot;/&gt;&lt;property id=&quot;20307&quot; value=&quot;801&quot;/&gt;&lt;/object&gt;&lt;object type=&quot;3&quot; unique_id=&quot;10007&quot;&gt;&lt;property id=&quot;20148&quot; value=&quot;5&quot;/&gt;&lt;property id=&quot;20300&quot; value=&quot;Slide 5&quot;/&gt;&lt;property id=&quot;20307&quot; value=&quot;778&quot;/&gt;&lt;/object&gt;&lt;object type=&quot;3&quot; unique_id=&quot;10008&quot;&gt;&lt;property id=&quot;20148&quot; value=&quot;5&quot;/&gt;&lt;property id=&quot;20300&quot; value=&quot;Slide 6&quot;/&gt;&lt;property id=&quot;20307&quot; value=&quot;790&quot;/&gt;&lt;/object&gt;&lt;object type=&quot;3&quot; unique_id=&quot;10009&quot;&gt;&lt;property id=&quot;20148&quot; value=&quot;5&quot;/&gt;&lt;property id=&quot;20300&quot; value=&quot;Slide 7&quot;/&gt;&lt;property id=&quot;20307&quot; value=&quot;787&quot;/&gt;&lt;/object&gt;&lt;object type=&quot;3&quot; unique_id=&quot;10010&quot;&gt;&lt;property id=&quot;20148&quot; value=&quot;5&quot;/&gt;&lt;property id=&quot;20300&quot; value=&quot;Slide 8&quot;/&gt;&lt;property id=&quot;20307&quot; value=&quot;788&quot;/&gt;&lt;/object&gt;&lt;object type=&quot;3&quot; unique_id=&quot;10011&quot;&gt;&lt;property id=&quot;20148&quot; value=&quot;5&quot;/&gt;&lt;property id=&quot;20300&quot; value=&quot;Slide 9 - &amp;quot;Paramedic Scope of Practice&amp;quot;&quot;/&gt;&lt;property id=&quot;20307&quot; value=&quot;854&quot;/&gt;&lt;/object&gt;&lt;object type=&quot;3&quot; unique_id=&quot;10012&quot;&gt;&lt;property id=&quot;20148&quot; value=&quot;5&quot;/&gt;&lt;property id=&quot;20300&quot; value=&quot;Slide 10 - &amp;quot;Paramedic Scope of Practice&amp;quot;&quot;/&gt;&lt;property id=&quot;20307&quot; value=&quot;855&quot;/&gt;&lt;/object&gt;&lt;object type=&quot;3&quot; unique_id=&quot;10013&quot;&gt;&lt;property id=&quot;20148&quot; value=&quot;5&quot;/&gt;&lt;property id=&quot;20300&quot; value=&quot;Slide 11&quot;/&gt;&lt;property id=&quot;20307&quot; value=&quot;791&quot;/&gt;&lt;/object&gt;&lt;object type=&quot;3&quot; unique_id=&quot;10014&quot;&gt;&lt;property id=&quot;20148&quot; value=&quot;5&quot;/&gt;&lt;property id=&quot;20300&quot; value=&quot;Slide 12&quot;/&gt;&lt;property id=&quot;20307&quot; value=&quot;810&quot;/&gt;&lt;/object&gt;&lt;object type=&quot;3&quot; unique_id=&quot;10015&quot;&gt;&lt;property id=&quot;20148&quot; value=&quot;5&quot;/&gt;&lt;property id=&quot;20300&quot; value=&quot;Slide 13 - &amp;quot;SmartCare Timeline&amp;quot;&quot;/&gt;&lt;property id=&quot;20307&quot; value=&quot;811&quot;/&gt;&lt;/object&gt;&lt;object type=&quot;3&quot; unique_id=&quot;10016&quot;&gt;&lt;property id=&quot;20148&quot; value=&quot;5&quot;/&gt;&lt;property id=&quot;20300&quot; value=&quot;Slide 14&quot;/&gt;&lt;property id=&quot;20307&quot; value=&quot;812&quot;/&gt;&lt;/object&gt;&lt;object type=&quot;3&quot; unique_id=&quot;10017&quot;&gt;&lt;property id=&quot;20148&quot; value=&quot;5&quot;/&gt;&lt;property id=&quot;20300&quot; value=&quot;Slide 15 - &amp;quot;&amp;#x0D;&amp;#x0A;Patient Population&amp;#x0D;&amp;#x0A;&amp;quot;&quot;/&gt;&lt;property id=&quot;20307&quot; value=&quot;813&quot;/&gt;&lt;/object&gt;&lt;object type=&quot;3&quot; unique_id=&quot;10018&quot;&gt;&lt;property id=&quot;20148&quot; value=&quot;5&quot;/&gt;&lt;property id=&quot;20300&quot; value=&quot;Slide 16 - &amp;quot;Enrolled Patient&amp;quot;&quot;/&gt;&lt;property id=&quot;20307&quot; value=&quot;814&quot;/&gt;&lt;/object&gt;&lt;object type=&quot;3&quot; unique_id=&quot;10019&quot;&gt;&lt;property id=&quot;20148&quot; value=&quot;5&quot;/&gt;&lt;property id=&quot;20300&quot; value=&quot;Slide 17 - &amp;quot;Urgent Patient Response&amp;quot;&quot;/&gt;&lt;property id=&quot;20307&quot; value=&quot;815&quot;/&gt;&lt;/object&gt;&lt;object type=&quot;3&quot; unique_id=&quot;10020&quot;&gt;&lt;property id=&quot;20148&quot; value=&quot;5&quot;/&gt;&lt;property id=&quot;20300&quot; value=&quot;Slide 18 - &amp;quot;Key Features&amp;quot;&quot;/&gt;&lt;property id=&quot;20307&quot; value=&quot;816&quot;/&gt;&lt;/object&gt;&lt;object type=&quot;3&quot; unique_id=&quot;10021&quot;&gt;&lt;property id=&quot;20148&quot; value=&quot;5&quot;/&gt;&lt;property id=&quot;20300&quot; value=&quot;Slide 19 - &amp;quot;Statistics&amp;quot;&quot;/&gt;&lt;property id=&quot;20307&quot; value=&quot;817&quot;/&gt;&lt;/object&gt;&lt;object type=&quot;3&quot; unique_id=&quot;10022&quot;&gt;&lt;property id=&quot;20148&quot; value=&quot;5&quot;/&gt;&lt;property id=&quot;20300&quot; value=&quot;Slide 20 - &amp;quot;Barriers to EMS Innovation&amp;quot;&quot;/&gt;&lt;property id=&quot;20307&quot; value=&quot;818&quot;/&gt;&lt;/object&gt;&lt;object type=&quot;3&quot; unique_id=&quot;10023&quot;&gt;&lt;property id=&quot;20148&quot; value=&quot;5&quot;/&gt;&lt;property id=&quot;20300&quot; value=&quot;Slide 21 - &amp;quot;SmartCare Timeline&amp;quot;&quot;/&gt;&lt;property id=&quot;20307&quot; value=&quot;819&quot;/&gt;&lt;/object&gt;&lt;object type=&quot;3&quot; unique_id=&quot;10024&quot;&gt;&lt;property id=&quot;20148&quot; value=&quot;5&quot;/&gt;&lt;property id=&quot;20300&quot; value=&quot;Slide 22 - &amp;quot;&amp;#x0D;&amp;#x0A;Patient Population&amp;#x0D;&amp;#x0A;&amp;quot;&quot;/&gt;&lt;property id=&quot;20307&quot; value=&quot;820&quot;/&gt;&lt;/object&gt;&lt;object type=&quot;3&quot; unique_id=&quot;10025&quot;&gt;&lt;property id=&quot;20148&quot; value=&quot;5&quot;/&gt;&lt;property id=&quot;20300&quot; value=&quot;Slide 23 - &amp;quot;SmartCare in Action&amp;quot;&quot;/&gt;&lt;property id=&quot;20307&quot; value=&quot;821&quot;/&gt;&lt;/object&gt;&lt;object type=&quot;3&quot; unique_id=&quot;10026&quot;&gt;&lt;property id=&quot;20148&quot; value=&quot;5&quot;/&gt;&lt;property id=&quot;20300&quot; value=&quot;Slide 24 - &amp;quot;111O Gap Analysis&amp;amp;#x09;&amp;quot;&quot;/&gt;&lt;property id=&quot;20307&quot; value=&quot;822&quot;/&gt;&lt;/object&gt;&lt;object type=&quot;3&quot; unique_id=&quot;10027&quot;&gt;&lt;property id=&quot;20148&quot; value=&quot;5&quot;/&gt;&lt;property id=&quot;20300&quot; value=&quot;Slide 25 - &amp;quot;Key “Guardrail” Points&amp;quot;&quot;/&gt;&lt;property id=&quot;20307&quot; value=&quot;823&quot;/&gt;&lt;/object&gt;&lt;object type=&quot;3&quot; unique_id=&quot;10028&quot;&gt;&lt;property id=&quot;20148&quot; value=&quot;5&quot;/&gt;&lt;property id=&quot;20300&quot; value=&quot;Slide 26 - &amp;quot;Key “Guardrail” Points&amp;quot;&quot;/&gt;&lt;property id=&quot;20307&quot; value=&quot;824&quot;/&gt;&lt;/object&gt;&lt;object type=&quot;3&quot; unique_id=&quot;10029&quot;&gt;&lt;property id=&quot;20148&quot; value=&quot;5&quot;/&gt;&lt;property id=&quot;20300&quot; value=&quot;Slide 27 - &amp;quot;For More Information&amp;quot;&quot;/&gt;&lt;property id=&quot;20307&quot; value=&quot;825&quot;/&gt;&lt;/object&gt;&lt;object type=&quot;3&quot; unique_id=&quot;10030&quot;&gt;&lt;property id=&quot;20148&quot; value=&quot;5&quot;/&gt;&lt;property id=&quot;20300&quot; value=&quot;Slide 28&quot;/&gt;&lt;property id=&quot;20307&quot; value=&quot;826&quot;/&gt;&lt;/object&gt;&lt;object type=&quot;3&quot; unique_id=&quot;10031&quot;&gt;&lt;property id=&quot;20148&quot; value=&quot;5&quot;/&gt;&lt;property id=&quot;20300&quot; value=&quot;Slide 29&quot;/&gt;&lt;property id=&quot;20307&quot; value=&quot;792&quot;/&gt;&lt;/object&gt;&lt;object type=&quot;3&quot; unique_id=&quot;10032&quot;&gt;&lt;property id=&quot;20148&quot; value=&quot;5&quot;/&gt;&lt;property id=&quot;20300&quot; value=&quot;Slide 30 - &amp;quot;Case Study&amp;quot;&quot;/&gt;&lt;property id=&quot;20307&quot; value=&quot;830&quot;/&gt;&lt;/object&gt;&lt;object type=&quot;3&quot; unique_id=&quot;10033&quot;&gt;&lt;property id=&quot;20148&quot; value=&quot;5&quot;/&gt;&lt;property id=&quot;20300&quot; value=&quot;Slide 31&quot;/&gt;&lt;property id=&quot;20307&quot; value=&quot;831&quot;/&gt;&lt;/object&gt;&lt;object type=&quot;3&quot; unique_id=&quot;10034&quot;&gt;&lt;property id=&quot;20148&quot; value=&quot;5&quot;/&gt;&lt;property id=&quot;20300&quot; value=&quot;Slide 32 - &amp;quot;What is EMS?&amp;quot;&quot;/&gt;&lt;property id=&quot;20307&quot; value=&quot;832&quot;/&gt;&lt;/object&gt;&lt;object type=&quot;3&quot; unique_id=&quot;10035&quot;&gt;&lt;property id=&quot;20148&quot; value=&quot;5&quot;/&gt;&lt;property id=&quot;20300&quot; value=&quot;Slide 33&quot;/&gt;&lt;property id=&quot;20307&quot; value=&quot;833&quot;/&gt;&lt;/object&gt;&lt;object type=&quot;3&quot; unique_id=&quot;10036&quot;&gt;&lt;property id=&quot;20148&quot; value=&quot;5&quot;/&gt;&lt;property id=&quot;20300&quot; value=&quot;Slide 34 - &amp;quot;History of MIH&amp;quot;&quot;/&gt;&lt;property id=&quot;20307&quot; value=&quot;834&quot;/&gt;&lt;/object&gt;&lt;object type=&quot;3&quot; unique_id=&quot;10037&quot;&gt;&lt;property id=&quot;20148&quot; value=&quot;5&quot;/&gt;&lt;property id=&quot;20300&quot; value=&quot;Slide 35&quot;/&gt;&lt;property id=&quot;20307&quot; value=&quot;835&quot;/&gt;&lt;/object&gt;&lt;object type=&quot;3&quot; unique_id=&quot;10038&quot;&gt;&lt;property id=&quot;20148&quot; value=&quot;5&quot;/&gt;&lt;property id=&quot;20300&quot; value=&quot;Slide 36 - &amp;quot;Filling Gaps in Healthcare System&amp;quot;&quot;/&gt;&lt;property id=&quot;20307&quot; value=&quot;836&quot;/&gt;&lt;/object&gt;&lt;object type=&quot;3&quot; unique_id=&quot;10039&quot;&gt;&lt;property id=&quot;20148&quot; value=&quot;5&quot;/&gt;&lt;property id=&quot;20300&quot; value=&quot;Slide 37 - &amp;quot;Patient Centric&amp;quot;&quot;/&gt;&lt;property id=&quot;20307&quot; value=&quot;837&quot;/&gt;&lt;/object&gt;&lt;object type=&quot;3&quot; unique_id=&quot;10040&quot;&gt;&lt;property id=&quot;20148&quot; value=&quot;5&quot;/&gt;&lt;property id=&quot;20300&quot; value=&quot;Slide 38 - &amp;quot;Collaboration&amp;quot;&quot;/&gt;&lt;property id=&quot;20307&quot; value=&quot;838&quot;/&gt;&lt;/object&gt;&lt;object type=&quot;3&quot; unique_id=&quot;10041&quot;&gt;&lt;property id=&quot;20148&quot; value=&quot;5&quot;/&gt;&lt;property id=&quot;20300&quot; value=&quot;Slide 39&quot;/&gt;&lt;property id=&quot;20307&quot; value=&quot;839&quot;/&gt;&lt;/object&gt;&lt;object type=&quot;3&quot; unique_id=&quot;10042&quot;&gt;&lt;property id=&quot;20148&quot; value=&quot;5&quot;/&gt;&lt;property id=&quot;20300&quot; value=&quot;Slide 40&quot;/&gt;&lt;property id=&quot;20307&quot; value=&quot;840&quot;/&gt;&lt;/object&gt;&lt;object type=&quot;3&quot; unique_id=&quot;10043&quot;&gt;&lt;property id=&quot;20148&quot; value=&quot;5&quot;/&gt;&lt;property id=&quot;20300&quot; value=&quot;Slide 41&quot;/&gt;&lt;property id=&quot;20307&quot; value=&quot;841&quot;/&gt;&lt;/object&gt;&lt;object type=&quot;3&quot; unique_id=&quot;10044&quot;&gt;&lt;property id=&quot;20148&quot; value=&quot;5&quot;/&gt;&lt;property id=&quot;20300&quot; value=&quot;Slide 42&quot;/&gt;&lt;property id=&quot;20307&quot; value=&quot;842&quot;/&gt;&lt;/object&gt;&lt;object type=&quot;3&quot; unique_id=&quot;10045&quot;&gt;&lt;property id=&quot;20148&quot; value=&quot;5&quot;/&gt;&lt;property id=&quot;20300&quot; value=&quot;Slide 43&quot;/&gt;&lt;property id=&quot;20307&quot; value=&quot;843&quot;/&gt;&lt;/object&gt;&lt;object type=&quot;3&quot; unique_id=&quot;10046&quot;&gt;&lt;property id=&quot;20148&quot; value=&quot;5&quot;/&gt;&lt;property id=&quot;20300&quot; value=&quot;Slide 44&quot;/&gt;&lt;property id=&quot;20307&quot; value=&quot;844&quot;/&gt;&lt;/object&gt;&lt;object type=&quot;3&quot; unique_id=&quot;10047&quot;&gt;&lt;property id=&quot;20148&quot; value=&quot;5&quot;/&gt;&lt;property id=&quot;20300&quot; value=&quot;Slide 45&quot;/&gt;&lt;property id=&quot;20307&quot; value=&quot;845&quot;/&gt;&lt;/object&gt;&lt;object type=&quot;3&quot; unique_id=&quot;10048&quot;&gt;&lt;property id=&quot;20148&quot; value=&quot;5&quot;/&gt;&lt;property id=&quot;20300&quot; value=&quot;Slide 46&quot;/&gt;&lt;property id=&quot;20307&quot; value=&quot;846&quot;/&gt;&lt;/object&gt;&lt;object type=&quot;3&quot; unique_id=&quot;10049&quot;&gt;&lt;property id=&quot;20148&quot; value=&quot;5&quot;/&gt;&lt;property id=&quot;20300&quot; value=&quot;Slide 47&quot;/&gt;&lt;property id=&quot;20307&quot; value=&quot;847&quot;/&gt;&lt;/object&gt;&lt;object type=&quot;3&quot; unique_id=&quot;10050&quot;&gt;&lt;property id=&quot;20148&quot; value=&quot;5&quot;/&gt;&lt;property id=&quot;20300&quot; value=&quot;Slide 48&quot;/&gt;&lt;property id=&quot;20307&quot; value=&quot;848&quot;/&gt;&lt;/object&gt;&lt;object type=&quot;3&quot; unique_id=&quot;10051&quot;&gt;&lt;property id=&quot;20148&quot; value=&quot;5&quot;/&gt;&lt;property id=&quot;20300&quot; value=&quot;Slide 49&quot;/&gt;&lt;property id=&quot;20307&quot; value=&quot;849&quot;/&gt;&lt;/object&gt;&lt;object type=&quot;3&quot; unique_id=&quot;10052&quot;&gt;&lt;property id=&quot;20148&quot; value=&quot;5&quot;/&gt;&lt;property id=&quot;20300&quot; value=&quot;Slide 50&quot;/&gt;&lt;property id=&quot;20307&quot; value=&quot;850&quot;/&gt;&lt;/object&gt;&lt;object type=&quot;3&quot; unique_id=&quot;10053&quot;&gt;&lt;property id=&quot;20148&quot; value=&quot;5&quot;/&gt;&lt;property id=&quot;20300&quot; value=&quot;Slide 51&quot;/&gt;&lt;property id=&quot;20307&quot; value=&quot;851&quot;/&gt;&lt;/object&gt;&lt;object type=&quot;3&quot; unique_id=&quot;10054&quot;&gt;&lt;property id=&quot;20148&quot; value=&quot;5&quot;/&gt;&lt;property id=&quot;20300&quot; value=&quot;Slide 52 - &amp;quot;Case Study&amp;quot;&quot;/&gt;&lt;property id=&quot;20307&quot; value=&quot;852&quot;/&gt;&lt;/object&gt;&lt;object type=&quot;3&quot; unique_id=&quot;10055&quot;&gt;&lt;property id=&quot;20148&quot; value=&quot;5&quot;/&gt;&lt;property id=&quot;20300&quot; value=&quot;Slide 53&quot;/&gt;&lt;property id=&quot;20307&quot; value=&quot;793&quot;/&gt;&lt;/object&gt;&lt;object type=&quot;3&quot; unique_id=&quot;10056&quot;&gt;&lt;property id=&quot;20148&quot; value=&quot;5&quot;/&gt;&lt;property id=&quot;20300&quot; value=&quot;Slide 54 - &amp;quot;Background of 111O&amp;quot;&quot;/&gt;&lt;property id=&quot;20307&quot; value=&quot;768&quot;/&gt;&lt;/object&gt;&lt;object type=&quot;3&quot; unique_id=&quot;10057&quot;&gt;&lt;property id=&quot;20148&quot; value=&quot;5&quot;/&gt;&lt;property id=&quot;20300&quot; value=&quot;Slide 55 - &amp;quot;Evolution of Chapter 111O &amp;quot;&quot;/&gt;&lt;property id=&quot;20307&quot; value=&quot;762&quot;/&gt;&lt;/object&gt;&lt;object type=&quot;3&quot; unique_id=&quot;10058&quot;&gt;&lt;property id=&quot;20148&quot; value=&quot;5&quot;/&gt;&lt;property id=&quot;20300&quot; value=&quot;Slide 56 - &amp;quot;111C Limitation:&amp;#x0D;&amp;#x0A;Definition of Emergency&amp;quot;&quot;/&gt;&lt;property id=&quot;20307&quot; value=&quot;771&quot;/&gt;&lt;/object&gt;&lt;object type=&quot;3&quot; unique_id=&quot;10059&quot;&gt;&lt;property id=&quot;20148&quot; value=&quot;5&quot;/&gt;&lt;property id=&quot;20300&quot; value=&quot;Slide 57 - &amp;quot;111C Limitation:&amp;#x0D;&amp;#x0A;Medical Control and Direction&amp;quot;&quot;/&gt;&lt;property id=&quot;20307&quot; value=&quot;772&quot;/&gt;&lt;/object&gt;&lt;object type=&quot;3&quot; unique_id=&quot;10060&quot;&gt;&lt;property id=&quot;20148&quot; value=&quot;5&quot;/&gt;&lt;property id=&quot;20300&quot; value=&quot;Slide 58 - &amp;quot;111C Limitation:&amp;#x0D;&amp;#x0A;Patient Transport&amp;quot;&quot;/&gt;&lt;property id=&quot;20307&quot; value=&quot;799&quot;/&gt;&lt;/object&gt;&lt;object type=&quot;3&quot; unique_id=&quot;10061&quot;&gt;&lt;property id=&quot;20148&quot; value=&quot;5&quot;/&gt;&lt;property id=&quot;20300&quot; value=&quot;Slide 59 - &amp;quot;111C Limitation:&amp;#x0D;&amp;#x0A;Delivery System Integration&amp;quot;&quot;/&gt;&lt;property id=&quot;20307&quot; value=&quot;800&quot;/&gt;&lt;/object&gt;&lt;object type=&quot;3&quot; unique_id=&quot;10062&quot;&gt;&lt;property id=&quot;20148&quot; value=&quot;5&quot;/&gt;&lt;property id=&quot;20300&quot; value=&quot;Slide 60 - &amp;quot;EMS Special Projects&amp;quot;&quot;/&gt;&lt;property id=&quot;20307&quot; value=&quot;769&quot;/&gt;&lt;/object&gt;&lt;object type=&quot;3&quot; unique_id=&quot;10063&quot;&gt;&lt;property id=&quot;20148&quot; value=&quot;5&quot;/&gt;&lt;property id=&quot;20300&quot; value=&quot;Slide 61 - &amp;quot;111O Flexibility:&amp;#x0D;&amp;#x0A;EMS in Nonemergency Services&amp;quot;&quot;/&gt;&lt;property id=&quot;20307&quot; value=&quot;770&quot;/&gt;&lt;/object&gt;&lt;object type=&quot;3&quot; unique_id=&quot;10064&quot;&gt;&lt;property id=&quot;20148&quot; value=&quot;5&quot;/&gt;&lt;property id=&quot;20300&quot; value=&quot;Slide 62 - &amp;quot;111O Flexibility:&amp;#x0D;&amp;#x0A;EMS in Nonemergency Services&amp;quot;&quot;/&gt;&lt;property id=&quot;20307&quot; value=&quot;827&quot;/&gt;&lt;/object&gt;&lt;object type=&quot;3&quot; unique_id=&quot;10065&quot;&gt;&lt;property id=&quot;20148&quot; value=&quot;5&quot;/&gt;&lt;property id=&quot;20300&quot; value=&quot;Slide 63 - &amp;quot;111O Flexibility:&amp;#x0D;&amp;#x0A;Medical Control and Direction&amp;quot;&quot;/&gt;&lt;property id=&quot;20307&quot; value=&quot;774&quot;/&gt;&lt;/object&gt;&lt;object type=&quot;3&quot; unique_id=&quot;10066&quot;&gt;&lt;property id=&quot;20148&quot; value=&quot;5&quot;/&gt;&lt;property id=&quot;20300&quot; value=&quot;Slide 64 - &amp;quot;111O Flexibility&amp;quot;&quot;/&gt;&lt;property id=&quot;20307&quot; value=&quot;775&quot;/&gt;&lt;/object&gt;&lt;object type=&quot;3&quot; unique_id=&quot;10067&quot;&gt;&lt;property id=&quot;20148&quot; value=&quot;5&quot;/&gt;&lt;property id=&quot;20300&quot; value=&quot;Slide 65 - &amp;quot;Not Specified in 111O&amp;quot;&quot;/&gt;&lt;property id=&quot;20307&quot; value=&quot;776&quot;/&gt;&lt;/object&gt;&lt;object type=&quot;3&quot; unique_id=&quot;10068&quot;&gt;&lt;property id=&quot;20148&quot; value=&quot;5&quot;/&gt;&lt;property id=&quot;20300&quot; value=&quot;Slide 66&quot;/&gt;&lt;property id=&quot;20307&quot; value=&quot;795&quot;/&gt;&lt;/object&gt;&lt;object type=&quot;3&quot; unique_id=&quot;10069&quot;&gt;&lt;property id=&quot;20148&quot; value=&quot;5&quot;/&gt;&lt;property id=&quot;20300&quot; value=&quot;Slide 67&quot;/&gt;&lt;property id=&quot;20307&quot; value=&quot;828&quot;/&gt;&lt;/object&gt;&lt;object type=&quot;3&quot; unique_id=&quot;10070&quot;&gt;&lt;property id=&quot;20148&quot; value=&quot;5&quot;/&gt;&lt;property id=&quot;20300&quot; value=&quot;Slide 68&quot;/&gt;&lt;property id=&quot;20307&quot; value=&quot;853&quot;/&gt;&lt;/object&gt;&lt;object type=&quot;3&quot; unique_id=&quot;10071&quot;&gt;&lt;property id=&quot;20148&quot; value=&quot;5&quot;/&gt;&lt;property id=&quot;20300&quot; value=&quot;Slide 69&quot;/&gt;&lt;property id=&quot;20307&quot; value=&quot;809&quot;/&gt;&lt;/object&gt;&lt;object type=&quot;3&quot; unique_id=&quot;10072&quot;&gt;&lt;property id=&quot;20148&quot; value=&quot;5&quot;/&gt;&lt;property id=&quot;20300&quot; value=&quot;Slide 70&quot;/&gt;&lt;property id=&quot;20307&quot; value=&quot;794&quot;/&gt;&lt;/object&gt;&lt;object type=&quot;3&quot; unique_id=&quot;10073&quot;&gt;&lt;property id=&quot;20148&quot; value=&quot;5&quot;/&gt;&lt;property id=&quot;20300&quot; value=&quot;Slide 71&quot;/&gt;&lt;property id=&quot;20307&quot; value=&quot;798&quot;/&gt;&lt;/object&gt;&lt;/object&gt;&lt;object type=&quot;8&quot; unique_id=&quot;10146&quot;&gt;&lt;/object&gt;&lt;/object&gt;&lt;/database&gt;"/>
  <p:tag name="MMPROD_NEXTUNIQUEID" val="10010"/>
  <p:tag name="SECTOMILLISECCONVERTED" val="1"/>
</p:tagLst>
</file>

<file path=ppt/theme/_rels/theme2.xml.rels><?xml version="1.0" encoding="UTF-8"?>

<Relationships xmlns="http://schemas.openxmlformats.org/package/2006/relationships">
  <Relationship Id="rId1" Type="http://schemas.openxmlformats.org/officeDocument/2006/relationships/image" Target="../media/image2.jpeg"/>
</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ascare mi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64354</TotalTime>
  <Words>3878</Words>
  <Application>Microsoft Office PowerPoint</Application>
  <PresentationFormat>On-screen Show (4:3)</PresentationFormat>
  <Paragraphs>651</Paragraphs>
  <Slides>71</Slides>
  <Notes>32</Notes>
  <HiddenSlides>0</HiddenSlides>
  <MMClips>0</MMClips>
  <ScaleCrop>false</ScaleCrop>
  <HeadingPairs>
    <vt:vector size="4" baseType="variant">
      <vt:variant>
        <vt:lpstr>Theme</vt:lpstr>
      </vt:variant>
      <vt:variant>
        <vt:i4>3</vt:i4>
      </vt:variant>
      <vt:variant>
        <vt:lpstr>Slide Titles</vt:lpstr>
      </vt:variant>
      <vt:variant>
        <vt:i4>71</vt:i4>
      </vt:variant>
    </vt:vector>
  </HeadingPairs>
  <TitlesOfParts>
    <vt:vector size="74" baseType="lpstr">
      <vt:lpstr>Default Design</vt:lpstr>
      <vt:lpstr>Breeze</vt:lpstr>
      <vt:lpstr>eascare mih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Paramedic Scope of Practice</vt:lpstr>
      <vt:lpstr>Paramedic Scope of Practice</vt:lpstr>
      <vt:lpstr>PowerPoint Presentation</vt:lpstr>
      <vt:lpstr>PowerPoint Presentation</vt:lpstr>
      <vt:lpstr>SmartCare Timeline</vt:lpstr>
      <vt:lpstr>PowerPoint Presentation</vt:lpstr>
      <vt:lpstr> Patient Population </vt:lpstr>
      <vt:lpstr>Enrolled Patient</vt:lpstr>
      <vt:lpstr>Urgent Patient Response</vt:lpstr>
      <vt:lpstr>Key Features</vt:lpstr>
      <vt:lpstr>Statistics</vt:lpstr>
      <vt:lpstr>Barriers to EMS Innovation</vt:lpstr>
      <vt:lpstr>SmartCare Timeline</vt:lpstr>
      <vt:lpstr> Patient Population </vt:lpstr>
      <vt:lpstr>SmartCare in Action</vt:lpstr>
      <vt:lpstr>111O Gap Analysis </vt:lpstr>
      <vt:lpstr>Key “Guardrail” Points</vt:lpstr>
      <vt:lpstr>Key “Guardrail” Points</vt:lpstr>
      <vt:lpstr>For More Information</vt:lpstr>
      <vt:lpstr>PowerPoint Presentation</vt:lpstr>
      <vt:lpstr>PowerPoint Presentation</vt:lpstr>
      <vt:lpstr>Case Study</vt:lpstr>
      <vt:lpstr>PowerPoint Presentation</vt:lpstr>
      <vt:lpstr>What is EMS?</vt:lpstr>
      <vt:lpstr>PowerPoint Presentation</vt:lpstr>
      <vt:lpstr>History of MIH</vt:lpstr>
      <vt:lpstr>PowerPoint Presentation</vt:lpstr>
      <vt:lpstr>Filling Gaps in Healthcare System</vt:lpstr>
      <vt:lpstr>Patient Centric</vt:lpstr>
      <vt:lpstr>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vt:lpstr>
      <vt:lpstr>PowerPoint Presentation</vt:lpstr>
      <vt:lpstr>Background of 111O</vt:lpstr>
      <vt:lpstr>Evolution of Chapter 111O </vt:lpstr>
      <vt:lpstr>111C Limitation: Definition of Emergency</vt:lpstr>
      <vt:lpstr>111C Limitation: Medical Control and Direction</vt:lpstr>
      <vt:lpstr>111C Limitation: Patient Transport</vt:lpstr>
      <vt:lpstr>111C Limitation: Delivery System Integration</vt:lpstr>
      <vt:lpstr>EMS Special Projects</vt:lpstr>
      <vt:lpstr>111O Flexibility: EMS in Nonemergency Services</vt:lpstr>
      <vt:lpstr>111O Flexibility: EMS in Nonemergency Services</vt:lpstr>
      <vt:lpstr>111O Flexibility: Medical Control and Direction</vt:lpstr>
      <vt:lpstr>111O Flexibility</vt:lpstr>
      <vt:lpstr>Not Specified in 111O</vt:lpstr>
      <vt:lpstr>PowerPoint Presentation</vt:lpstr>
      <vt:lpstr>PowerPoint Presentation</vt:lpstr>
      <vt:lpstr>PowerPoint Presentation</vt:lpstr>
      <vt:lpstr>PowerPoint Presentation</vt:lpstr>
      <vt:lpstr>PowerPoint Presentation</vt:lpstr>
      <vt:lpstr>PowerPoint Presentation</vt:lpstr>
    </vt:vector>
  </TitlesOfParts>
  <Company>Massachusetts Department of Public Health</Company>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2001-01-17T15:22:57Z</dcterms:created>
  <dc:creator>Mangan, Thomas (DPH)</dc:creator>
  <lastModifiedBy/>
  <lastPrinted>2015-12-04T15:14:24Z</lastPrinted>
  <dcterms:modified xsi:type="dcterms:W3CDTF">2015-12-17T18:36:57Z</dcterms:modified>
  <revision>1874</revision>
  <dc:title>PowerPoint Presentation</dc:title>
</coreProperties>
</file>