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9"/>
  </p:notesMasterIdLst>
  <p:handoutMasterIdLst>
    <p:handoutMasterId r:id="rId40"/>
  </p:handoutMasterIdLst>
  <p:sldIdLst>
    <p:sldId id="782" r:id="rId2"/>
    <p:sldId id="803" r:id="rId3"/>
    <p:sldId id="859" r:id="rId4"/>
    <p:sldId id="860" r:id="rId5"/>
    <p:sldId id="871" r:id="rId6"/>
    <p:sldId id="870" r:id="rId7"/>
    <p:sldId id="861" r:id="rId8"/>
    <p:sldId id="887" r:id="rId9"/>
    <p:sldId id="888" r:id="rId10"/>
    <p:sldId id="889" r:id="rId11"/>
    <p:sldId id="858" r:id="rId12"/>
    <p:sldId id="922" r:id="rId13"/>
    <p:sldId id="923" r:id="rId14"/>
    <p:sldId id="930" r:id="rId15"/>
    <p:sldId id="925" r:id="rId16"/>
    <p:sldId id="927" r:id="rId17"/>
    <p:sldId id="862" r:id="rId18"/>
    <p:sldId id="890" r:id="rId19"/>
    <p:sldId id="891" r:id="rId20"/>
    <p:sldId id="931" r:id="rId21"/>
    <p:sldId id="910" r:id="rId22"/>
    <p:sldId id="893" r:id="rId23"/>
    <p:sldId id="921" r:id="rId24"/>
    <p:sldId id="911" r:id="rId25"/>
    <p:sldId id="912" r:id="rId26"/>
    <p:sldId id="913" r:id="rId27"/>
    <p:sldId id="914" r:id="rId28"/>
    <p:sldId id="915" r:id="rId29"/>
    <p:sldId id="916" r:id="rId30"/>
    <p:sldId id="917" r:id="rId31"/>
    <p:sldId id="918" r:id="rId32"/>
    <p:sldId id="929" r:id="rId33"/>
    <p:sldId id="919" r:id="rId34"/>
    <p:sldId id="920" r:id="rId35"/>
    <p:sldId id="933" r:id="rId36"/>
    <p:sldId id="865" r:id="rId37"/>
    <p:sldId id="798" r:id="rId3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930">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23" clrIdx="0"/>
  <p:cmAuthor id="1" name=" skorman" initials=" smk"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66"/>
    <a:srgbClr val="FF5050"/>
    <a:srgbClr val="3366CC"/>
    <a:srgbClr val="66CCFF"/>
    <a:srgbClr val="FFC000"/>
    <a:srgbClr val="777777"/>
    <a:srgbClr val="E67542"/>
    <a:srgbClr val="E8B168"/>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75" autoAdjust="0"/>
    <p:restoredTop sz="94751" autoAdjust="0"/>
  </p:normalViewPr>
  <p:slideViewPr>
    <p:cSldViewPr snapToGrid="0" snapToObjects="1">
      <p:cViewPr>
        <p:scale>
          <a:sx n="100" d="100"/>
          <a:sy n="100" d="100"/>
        </p:scale>
        <p:origin x="-972" y="-72"/>
      </p:cViewPr>
      <p:guideLst>
        <p:guide orient="horz" pos="4176"/>
        <p:guide orient="horz" pos="1278"/>
        <p:guide orient="horz" pos="1440"/>
        <p:guide pos="43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2532" y="1758"/>
      </p:cViewPr>
      <p:guideLst>
        <p:guide orient="horz" pos="2930"/>
        <p:guide pos="3286"/>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notesMaster" Target="notesMasters/notesMaster1.xml"/>
  <Relationship Id="rId4" Type="http://schemas.openxmlformats.org/officeDocument/2006/relationships/slide" Target="slides/slide3.xml"/>
  <Relationship Id="rId40" Type="http://schemas.openxmlformats.org/officeDocument/2006/relationships/handoutMaster" Target="handoutMasters/handoutMaster1.xml"/>
  <Relationship Id="rId41" Type="http://schemas.openxmlformats.org/officeDocument/2006/relationships/commentAuthors" Target="commentAuthors.xml"/>
  <Relationship Id="rId42" Type="http://schemas.openxmlformats.org/officeDocument/2006/relationships/presProps" Target="presProps.xml"/>
  <Relationship Id="rId43" Type="http://schemas.openxmlformats.org/officeDocument/2006/relationships/viewProps" Target="viewProps.xml"/>
  <Relationship Id="rId44" Type="http://schemas.openxmlformats.org/officeDocument/2006/relationships/theme" Target="theme/theme1.xml"/>
  <Relationship Id="rId45"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3037840"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5" name="Rectangle 3"/>
          <p:cNvSpPr>
            <a:spLocks noGrp="1" noChangeArrowheads="1"/>
          </p:cNvSpPr>
          <p:nvPr>
            <p:ph type="dt" sz="quarter" idx="1"/>
          </p:nvPr>
        </p:nvSpPr>
        <p:spPr bwMode="auto">
          <a:xfrm>
            <a:off x="3972560" y="0"/>
            <a:ext cx="3037840"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algn="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6" name="Rectangle 4"/>
          <p:cNvSpPr>
            <a:spLocks noGrp="1" noChangeArrowheads="1"/>
          </p:cNvSpPr>
          <p:nvPr>
            <p:ph type="ftr" sz="quarter" idx="2"/>
          </p:nvPr>
        </p:nvSpPr>
        <p:spPr bwMode="auto">
          <a:xfrm>
            <a:off x="1" y="8833583"/>
            <a:ext cx="3037840"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8437" name="Rectangle 5"/>
          <p:cNvSpPr>
            <a:spLocks noGrp="1" noChangeArrowheads="1"/>
          </p:cNvSpPr>
          <p:nvPr>
            <p:ph type="sldNum" sz="quarter" idx="3"/>
          </p:nvPr>
        </p:nvSpPr>
        <p:spPr bwMode="auto">
          <a:xfrm>
            <a:off x="3972560" y="8833583"/>
            <a:ext cx="3037840" cy="462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algn="r" defTabSz="909944" eaLnBrk="0" hangingPunct="0">
              <a:defRPr sz="1200">
                <a:effectLst>
                  <a:outerShdw blurRad="38100" dist="38100" dir="2700000" algn="tl">
                    <a:srgbClr val="C0C0C0"/>
                  </a:outerShdw>
                </a:effectLst>
                <a:latin typeface="Times New Roman" pitchFamily="18" charset="0"/>
              </a:defRPr>
            </a:lvl1pPr>
          </a:lstStyle>
          <a:p>
            <a:pPr>
              <a:defRPr/>
            </a:pPr>
            <a:fld id="{CA269F67-E35E-4550-8174-312CE3000DB3}" type="slidenum">
              <a:rPr lang="en-US" altLang="en-US"/>
              <a:pPr>
                <a:defRPr/>
              </a:pPr>
              <a:t>‹#›</a:t>
            </a:fld>
            <a:endParaRPr lang="en-US" altLang="en-US" dirty="0"/>
          </a:p>
        </p:txBody>
      </p:sp>
    </p:spTree>
    <p:extLst>
      <p:ext uri="{BB962C8B-B14F-4D97-AF65-F5344CB8AC3E}">
        <p14:creationId xmlns:p14="http://schemas.microsoft.com/office/powerpoint/2010/main" val="2563884084"/>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2"/>
            <a:ext cx="3037840"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35843" name="Rectangle 3"/>
          <p:cNvSpPr>
            <a:spLocks noGrp="1" noChangeArrowheads="1"/>
          </p:cNvSpPr>
          <p:nvPr>
            <p:ph type="dt" idx="1"/>
          </p:nvPr>
        </p:nvSpPr>
        <p:spPr bwMode="auto">
          <a:xfrm>
            <a:off x="3972560" y="2"/>
            <a:ext cx="3037840"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lvl1pPr algn="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295400" y="685800"/>
            <a:ext cx="4497388" cy="3371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3632" y="4416791"/>
            <a:ext cx="6155196" cy="388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4"/>
            <a:endParaRPr lang="en-US" altLang="en-US" noProof="0" smtClean="0"/>
          </a:p>
        </p:txBody>
      </p:sp>
      <p:sp>
        <p:nvSpPr>
          <p:cNvPr id="35846" name="Rectangle 6"/>
          <p:cNvSpPr>
            <a:spLocks noGrp="1" noChangeArrowheads="1"/>
          </p:cNvSpPr>
          <p:nvPr>
            <p:ph type="ftr" sz="quarter" idx="4"/>
          </p:nvPr>
        </p:nvSpPr>
        <p:spPr bwMode="auto">
          <a:xfrm>
            <a:off x="1" y="8839989"/>
            <a:ext cx="3037840"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defTabSz="909944" eaLnBrk="0" hangingPunct="0">
              <a:defRPr sz="1200">
                <a:effectLst>
                  <a:outerShdw blurRad="38100" dist="38100" dir="2700000" algn="tl">
                    <a:srgbClr val="DDDDDD"/>
                  </a:outerShdw>
                </a:effectLst>
                <a:latin typeface="Times New Roman" charset="0"/>
                <a:ea typeface="ＭＳ Ｐゴシック" charset="0"/>
              </a:defRPr>
            </a:lvl1pPr>
          </a:lstStyle>
          <a:p>
            <a:pPr>
              <a:defRPr/>
            </a:pPr>
            <a:endParaRPr lang="en-US" dirty="0"/>
          </a:p>
        </p:txBody>
      </p:sp>
      <p:sp>
        <p:nvSpPr>
          <p:cNvPr id="35847" name="Rectangle 7"/>
          <p:cNvSpPr>
            <a:spLocks noGrp="1" noChangeArrowheads="1"/>
          </p:cNvSpPr>
          <p:nvPr>
            <p:ph type="sldNum" sz="quarter" idx="5"/>
          </p:nvPr>
        </p:nvSpPr>
        <p:spPr bwMode="auto">
          <a:xfrm>
            <a:off x="3972560" y="8839989"/>
            <a:ext cx="3037840" cy="4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011" tIns="45505" rIns="91011" bIns="45505" numCol="1" anchor="b" anchorCtr="0" compatLnSpc="1">
            <a:prstTxWarp prst="textNoShape">
              <a:avLst/>
            </a:prstTxWarp>
          </a:bodyPr>
          <a:lstStyle>
            <a:lvl1pPr algn="r" defTabSz="909944" eaLnBrk="0" hangingPunct="0">
              <a:defRPr sz="1200">
                <a:effectLst>
                  <a:outerShdw blurRad="38100" dist="38100" dir="2700000" algn="tl">
                    <a:srgbClr val="C0C0C0"/>
                  </a:outerShdw>
                </a:effectLst>
                <a:latin typeface="Times New Roman" pitchFamily="18" charset="0"/>
              </a:defRPr>
            </a:lvl1pPr>
          </a:lstStyle>
          <a:p>
            <a:pPr>
              <a:defRPr/>
            </a:pPr>
            <a:fld id="{458F4A3B-E46F-4DE9-A843-713539BF2DC4}" type="slidenum">
              <a:rPr lang="en-US" altLang="en-US"/>
              <a:pPr>
                <a:defRPr/>
              </a:pPr>
              <a:t>‹#›</a:t>
            </a:fld>
            <a:endParaRPr lang="en-US" altLang="en-US" dirty="0"/>
          </a:p>
        </p:txBody>
      </p:sp>
    </p:spTree>
    <p:extLst>
      <p:ext uri="{BB962C8B-B14F-4D97-AF65-F5344CB8AC3E}">
        <p14:creationId xmlns:p14="http://schemas.microsoft.com/office/powerpoint/2010/main" val="4161377753"/>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charset="2"/>
      <a:defRPr sz="1200" kern="1200">
        <a:solidFill>
          <a:schemeClr val="tx1"/>
        </a:solidFill>
        <a:latin typeface="Arial" charset="0"/>
        <a:ea typeface="ＭＳ Ｐゴシック" charset="0"/>
        <a:cs typeface="+mn-cs"/>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1108">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8121" indent="-283893" algn="just" defTabSz="891108">
              <a:spcBef>
                <a:spcPct val="30000"/>
              </a:spcBef>
              <a:buChar char="•"/>
              <a:defRPr sz="1200">
                <a:solidFill>
                  <a:schemeClr val="tx1"/>
                </a:solidFill>
                <a:latin typeface="Arial" pitchFamily="34" charset="0"/>
                <a:ea typeface="ＭＳ Ｐゴシック" pitchFamily="34" charset="-128"/>
              </a:defRPr>
            </a:lvl2pPr>
            <a:lvl3pPr marL="1133994" indent="-225537" algn="just" defTabSz="891108">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799" indent="-225537" defTabSz="891108">
              <a:spcBef>
                <a:spcPct val="30000"/>
              </a:spcBef>
              <a:defRPr sz="1200">
                <a:solidFill>
                  <a:schemeClr val="tx1"/>
                </a:solidFill>
                <a:latin typeface="Arial" pitchFamily="34" charset="0"/>
                <a:ea typeface="ＭＳ Ｐゴシック" pitchFamily="34" charset="-128"/>
              </a:defRPr>
            </a:lvl4pPr>
            <a:lvl5pPr marL="2044027" indent="-225537" defTabSz="891108">
              <a:spcBef>
                <a:spcPct val="30000"/>
              </a:spcBef>
              <a:defRPr sz="1200">
                <a:solidFill>
                  <a:schemeClr val="tx1"/>
                </a:solidFill>
                <a:latin typeface="Times New Roman" pitchFamily="18" charset="0"/>
                <a:ea typeface="ＭＳ Ｐゴシック" pitchFamily="34" charset="-128"/>
              </a:defRPr>
            </a:lvl5pPr>
            <a:lvl6pPr marL="2498255"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2483"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6712"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60940" indent="-225537" defTabSz="891108"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8B4D6828-D97A-40A6-B91F-2818DCDD16E4}"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826339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17</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18</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19</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20</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26</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3</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35</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36</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37</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4</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5</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6</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t>7</a:t>
            </a:fld>
            <a:endParaRPr lang="en-US" dirty="0"/>
          </a:p>
        </p:txBody>
      </p:sp>
    </p:spTree>
    <p:extLst>
      <p:ext uri="{BB962C8B-B14F-4D97-AF65-F5344CB8AC3E}">
        <p14:creationId xmlns:p14="http://schemas.microsoft.com/office/powerpoint/2010/main" val="3906993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6B2AFF-C748-4E91-97B6-9EE4F29A6B74}"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20852031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p>
        </p:txBody>
      </p:sp>
      <p:pic>
        <p:nvPicPr>
          <p:cNvPr id="6"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alt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2778048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6464D77-DFC5-4A29-96CF-4281857BB944}" type="slidenum">
              <a:rPr lang="en-US" altLang="en-US"/>
              <a:pPr>
                <a:defRPr/>
              </a:pPr>
              <a:t>‹#›</a:t>
            </a:fld>
            <a:endParaRPr lang="en-US" altLang="en-US" dirty="0"/>
          </a:p>
        </p:txBody>
      </p:sp>
    </p:spTree>
    <p:extLst>
      <p:ext uri="{BB962C8B-B14F-4D97-AF65-F5344CB8AC3E}">
        <p14:creationId xmlns:p14="http://schemas.microsoft.com/office/powerpoint/2010/main" val="9016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1D42335B-10FB-4AD4-A1C7-490C477C76A4}" type="slidenum">
              <a:rPr lang="en-US" altLang="en-US"/>
              <a:pPr>
                <a:defRPr/>
              </a:pPr>
              <a:t>‹#›</a:t>
            </a:fld>
            <a:endParaRPr lang="en-US" altLang="en-US" dirty="0"/>
          </a:p>
        </p:txBody>
      </p:sp>
    </p:spTree>
    <p:extLst>
      <p:ext uri="{BB962C8B-B14F-4D97-AF65-F5344CB8AC3E}">
        <p14:creationId xmlns:p14="http://schemas.microsoft.com/office/powerpoint/2010/main" val="1674298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CFB3A1D6-0330-4E5D-A157-5FABEEACA767}" type="slidenum">
              <a:rPr lang="en-US" altLang="en-US"/>
              <a:pPr>
                <a:defRPr/>
              </a:pPr>
              <a:t>‹#›</a:t>
            </a:fld>
            <a:endParaRPr lang="en-US" altLang="en-US" dirty="0"/>
          </a:p>
        </p:txBody>
      </p:sp>
    </p:spTree>
    <p:extLst>
      <p:ext uri="{BB962C8B-B14F-4D97-AF65-F5344CB8AC3E}">
        <p14:creationId xmlns:p14="http://schemas.microsoft.com/office/powerpoint/2010/main" val="3016832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C4A3F02F-4AE9-4A87-AA67-AB0529549B36}" type="slidenum">
              <a:rPr lang="en-US" altLang="en-US"/>
              <a:pPr>
                <a:defRPr/>
              </a:pPr>
              <a:t>‹#›</a:t>
            </a:fld>
            <a:endParaRPr lang="en-US" altLang="en-US" dirty="0"/>
          </a:p>
        </p:txBody>
      </p:sp>
    </p:spTree>
    <p:extLst>
      <p:ext uri="{BB962C8B-B14F-4D97-AF65-F5344CB8AC3E}">
        <p14:creationId xmlns:p14="http://schemas.microsoft.com/office/powerpoint/2010/main" val="148352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86901F73-0A2E-422F-B17F-CAE9ABF555B8}" type="slidenum">
              <a:rPr lang="en-US" altLang="en-US"/>
              <a:pPr>
                <a:defRPr/>
              </a:pPr>
              <a:t>‹#›</a:t>
            </a:fld>
            <a:endParaRPr lang="en-US" altLang="en-US" dirty="0"/>
          </a:p>
        </p:txBody>
      </p:sp>
    </p:spTree>
    <p:extLst>
      <p:ext uri="{BB962C8B-B14F-4D97-AF65-F5344CB8AC3E}">
        <p14:creationId xmlns:p14="http://schemas.microsoft.com/office/powerpoint/2010/main" val="132029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BDAF28E7-916A-4385-B655-7DDAFBED3068}" type="slidenum">
              <a:rPr lang="en-US" altLang="en-US"/>
              <a:pPr>
                <a:defRPr/>
              </a:pPr>
              <a:t>‹#›</a:t>
            </a:fld>
            <a:endParaRPr lang="en-US" altLang="en-US" dirty="0"/>
          </a:p>
        </p:txBody>
      </p:sp>
    </p:spTree>
    <p:extLst>
      <p:ext uri="{BB962C8B-B14F-4D97-AF65-F5344CB8AC3E}">
        <p14:creationId xmlns:p14="http://schemas.microsoft.com/office/powerpoint/2010/main" val="2317217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04720DAA-081A-481B-BCDE-36A3711E7C55}" type="slidenum">
              <a:rPr lang="en-US" altLang="en-US"/>
              <a:pPr>
                <a:defRPr/>
              </a:pPr>
              <a:t>‹#›</a:t>
            </a:fld>
            <a:endParaRPr lang="en-US" altLang="en-US" dirty="0"/>
          </a:p>
        </p:txBody>
      </p:sp>
    </p:spTree>
    <p:extLst>
      <p:ext uri="{BB962C8B-B14F-4D97-AF65-F5344CB8AC3E}">
        <p14:creationId xmlns:p14="http://schemas.microsoft.com/office/powerpoint/2010/main" val="4129603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C7327D94-11F1-4402-86F0-FAB9AE98A08A}" type="slidenum">
              <a:rPr lang="en-US" altLang="en-US"/>
              <a:pPr>
                <a:defRPr/>
              </a:pPr>
              <a:t>‹#›</a:t>
            </a:fld>
            <a:endParaRPr lang="en-US" altLang="en-US" dirty="0"/>
          </a:p>
        </p:txBody>
      </p:sp>
    </p:spTree>
    <p:extLst>
      <p:ext uri="{BB962C8B-B14F-4D97-AF65-F5344CB8AC3E}">
        <p14:creationId xmlns:p14="http://schemas.microsoft.com/office/powerpoint/2010/main" val="343391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2312137B-7C36-4074-B0B3-6FC737DC459E}" type="slidenum">
              <a:rPr lang="en-US" altLang="en-US"/>
              <a:pPr>
                <a:defRPr/>
              </a:pPr>
              <a:t>‹#›</a:t>
            </a:fld>
            <a:endParaRPr lang="en-US" altLang="en-US" dirty="0"/>
          </a:p>
        </p:txBody>
      </p:sp>
    </p:spTree>
    <p:extLst>
      <p:ext uri="{BB962C8B-B14F-4D97-AF65-F5344CB8AC3E}">
        <p14:creationId xmlns:p14="http://schemas.microsoft.com/office/powerpoint/2010/main" val="3292950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3109AB9-6DAD-45DF-86BB-406C8B9B8519}" type="slidenum">
              <a:rPr lang="en-US" altLang="en-US"/>
              <a:pPr>
                <a:defRPr/>
              </a:pPr>
              <a:t>‹#›</a:t>
            </a:fld>
            <a:endParaRPr lang="en-US" altLang="en-US" dirty="0"/>
          </a:p>
        </p:txBody>
      </p:sp>
    </p:spTree>
    <p:extLst>
      <p:ext uri="{BB962C8B-B14F-4D97-AF65-F5344CB8AC3E}">
        <p14:creationId xmlns:p14="http://schemas.microsoft.com/office/powerpoint/2010/main" val="468584583"/>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13"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60"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a:latin typeface="+mn-lt"/>
              </a:defRPr>
            </a:lvl1pPr>
          </a:lstStyle>
          <a:p>
            <a:pPr>
              <a:defRPr/>
            </a:pPr>
            <a:r>
              <a:rPr lang="en-US" altLang="en-US" dirty="0"/>
              <a:t>Slide </a:t>
            </a:r>
            <a:fld id="{81F97C30-47D2-42BE-A0B3-323DD770447D}" type="slidenum">
              <a:rPr lang="en-US" altLang="en-US"/>
              <a:pPr>
                <a:defRPr/>
              </a:pPr>
              <a:t>‹#›</a:t>
            </a:fld>
            <a:endParaRPr lang="en-US" altLang="en-US" dirty="0"/>
          </a:p>
        </p:txBody>
      </p:sp>
      <p:pic>
        <p:nvPicPr>
          <p:cNvPr id="1031" name="Picture 4" descr="banner"/>
          <p:cNvPicPr>
            <a:picLocks noChangeAspect="1" noChangeArrowheads="1"/>
          </p:cNvPicPr>
          <p:nvPr userDrawn="1"/>
        </p:nvPicPr>
        <p:blipFill>
          <a:blip r:embed="rId13">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05"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Calibri" pitchFamily="34" charset="0"/>
        </a:defRPr>
      </a:lvl2pPr>
      <a:lvl3pPr algn="ctr" rtl="0" eaLnBrk="0" fontAlgn="base" hangingPunct="0">
        <a:spcBef>
          <a:spcPct val="0"/>
        </a:spcBef>
        <a:spcAft>
          <a:spcPct val="0"/>
        </a:spcAft>
        <a:defRPr sz="2800" b="1">
          <a:solidFill>
            <a:schemeClr val="bg1"/>
          </a:solidFill>
          <a:latin typeface="Calibri" pitchFamily="34" charset="0"/>
        </a:defRPr>
      </a:lvl3pPr>
      <a:lvl4pPr algn="ctr" rtl="0" eaLnBrk="0" fontAlgn="base" hangingPunct="0">
        <a:spcBef>
          <a:spcPct val="0"/>
        </a:spcBef>
        <a:spcAft>
          <a:spcPct val="0"/>
        </a:spcAft>
        <a:defRPr sz="2800" b="1">
          <a:solidFill>
            <a:schemeClr val="bg1"/>
          </a:solidFill>
          <a:latin typeface="Calibri" pitchFamily="34" charset="0"/>
        </a:defRPr>
      </a:lvl4pPr>
      <a:lvl5pPr algn="ctr" rtl="0" eaLnBrk="0" fontAlgn="base" hangingPunct="0">
        <a:spcBef>
          <a:spcPct val="0"/>
        </a:spcBef>
        <a:spcAft>
          <a:spcPct val="0"/>
        </a:spcAft>
        <a:defRPr sz="2800" b="1">
          <a:solidFill>
            <a:schemeClr val="bg1"/>
          </a:solidFill>
          <a:latin typeface="Calibri" pitchFamily="34"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 Id="rId4" Type="http://schemas.openxmlformats.org/officeDocument/2006/relationships/image" Target="../media/image2.jp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0.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3.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7.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6.xml"/>
  <Relationship Id="rId3" Type="http://schemas.openxmlformats.org/officeDocument/2006/relationships/image" Target="../media/image3.png"/>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cs typeface="Arial" charset="0"/>
            </a:endParaRPr>
          </a:p>
        </p:txBody>
      </p:sp>
      <p:sp>
        <p:nvSpPr>
          <p:cNvPr id="3076" name="Text Box 7"/>
          <p:cNvSpPr txBox="1">
            <a:spLocks noChangeArrowheads="1"/>
          </p:cNvSpPr>
          <p:nvPr/>
        </p:nvSpPr>
        <p:spPr bwMode="auto">
          <a:xfrm>
            <a:off x="233363" y="1614561"/>
            <a:ext cx="877093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4000" b="1" dirty="0" smtClean="0">
                <a:solidFill>
                  <a:srgbClr val="003366"/>
                </a:solidFill>
                <a:cs typeface="Arial" charset="0"/>
              </a:rPr>
              <a:t>Mobile Integrated Health </a:t>
            </a:r>
          </a:p>
          <a:p>
            <a:pPr algn="ctr" eaLnBrk="1" hangingPunct="1">
              <a:spcBef>
                <a:spcPct val="0"/>
              </a:spcBef>
              <a:buFontTx/>
              <a:buNone/>
            </a:pPr>
            <a:r>
              <a:rPr lang="en-US" altLang="en-US" sz="4000" b="1" dirty="0" smtClean="0">
                <a:solidFill>
                  <a:srgbClr val="003366"/>
                </a:solidFill>
                <a:cs typeface="Arial" charset="0"/>
              </a:rPr>
              <a:t>Advisory Council</a:t>
            </a:r>
            <a:endParaRPr lang="en-US" altLang="en-US" sz="4000" b="1" dirty="0">
              <a:solidFill>
                <a:srgbClr val="003366"/>
              </a:solidFill>
              <a:cs typeface="Arial" charset="0"/>
            </a:endParaRPr>
          </a:p>
        </p:txBody>
      </p:sp>
      <p:pic>
        <p:nvPicPr>
          <p:cNvPr id="3077"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7"/>
          <p:cNvSpPr txBox="1">
            <a:spLocks noChangeArrowheads="1"/>
          </p:cNvSpPr>
          <p:nvPr/>
        </p:nvSpPr>
        <p:spPr bwMode="auto">
          <a:xfrm>
            <a:off x="266531" y="5360527"/>
            <a:ext cx="86169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altLang="en-US" sz="2400" b="1" dirty="0" smtClean="0">
              <a:solidFill>
                <a:srgbClr val="003366"/>
              </a:solidFill>
              <a:cs typeface="Arial" charset="0"/>
            </a:endParaRPr>
          </a:p>
          <a:p>
            <a:pPr algn="ctr" eaLnBrk="1" hangingPunct="1">
              <a:spcBef>
                <a:spcPct val="0"/>
              </a:spcBef>
              <a:buFontTx/>
              <a:buNone/>
            </a:pPr>
            <a:r>
              <a:rPr lang="en-US" altLang="en-US" sz="2400" b="1" dirty="0" smtClean="0">
                <a:solidFill>
                  <a:srgbClr val="003366"/>
                </a:solidFill>
                <a:cs typeface="Arial" charset="0"/>
              </a:rPr>
              <a:t>Massachusetts Department </a:t>
            </a:r>
            <a:r>
              <a:rPr lang="en-US" altLang="en-US" sz="2400" b="1" dirty="0">
                <a:solidFill>
                  <a:srgbClr val="003366"/>
                </a:solidFill>
                <a:cs typeface="Arial" charset="0"/>
              </a:rPr>
              <a:t>of Public </a:t>
            </a:r>
            <a:r>
              <a:rPr lang="en-US" altLang="en-US" sz="2400" b="1" dirty="0" smtClean="0">
                <a:solidFill>
                  <a:srgbClr val="003366"/>
                </a:solidFill>
                <a:cs typeface="Arial" charset="0"/>
              </a:rPr>
              <a:t>Health</a:t>
            </a:r>
            <a:endParaRPr lang="en-US" altLang="en-US" sz="2400" b="1" dirty="0">
              <a:solidFill>
                <a:srgbClr val="FF0000"/>
              </a:solidFill>
              <a:cs typeface="Arial" charset="0"/>
            </a:endParaRPr>
          </a:p>
          <a:p>
            <a:pPr algn="ctr" eaLnBrk="1" hangingPunct="1">
              <a:spcBef>
                <a:spcPct val="0"/>
              </a:spcBef>
              <a:buFontTx/>
              <a:buNone/>
            </a:pPr>
            <a:r>
              <a:rPr lang="en-US" altLang="en-US" sz="2400" dirty="0" smtClean="0">
                <a:solidFill>
                  <a:srgbClr val="003366"/>
                </a:solidFill>
                <a:cs typeface="Arial" charset="0"/>
              </a:rPr>
              <a:t>February </a:t>
            </a:r>
            <a:r>
              <a:rPr lang="en-US" altLang="en-US" sz="2400" dirty="0">
                <a:solidFill>
                  <a:srgbClr val="003366"/>
                </a:solidFill>
                <a:cs typeface="Arial" charset="0"/>
              </a:rPr>
              <a:t>1</a:t>
            </a:r>
            <a:r>
              <a:rPr lang="en-US" altLang="en-US" sz="2400" dirty="0" smtClean="0">
                <a:solidFill>
                  <a:srgbClr val="003366"/>
                </a:solidFill>
                <a:cs typeface="Arial" charset="0"/>
              </a:rPr>
              <a:t>, 2016</a:t>
            </a:r>
            <a:endParaRPr lang="en-US" altLang="en-US" sz="2400" dirty="0">
              <a:solidFill>
                <a:srgbClr val="003366"/>
              </a:solidFill>
              <a:cs typeface="Arial"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48746" y="3208279"/>
            <a:ext cx="3652520" cy="2191512"/>
          </a:xfrm>
          <a:prstGeom prst="rect">
            <a:avLst/>
          </a:prstGeom>
        </p:spPr>
      </p:pic>
    </p:spTree>
    <p:extLst>
      <p:ext uri="{BB962C8B-B14F-4D97-AF65-F5344CB8AC3E}">
        <p14:creationId xmlns:p14="http://schemas.microsoft.com/office/powerpoint/2010/main" val="230583412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10</a:t>
            </a:fld>
            <a:endParaRPr lang="en-US" altLang="en-US" dirty="0"/>
          </a:p>
        </p:txBody>
      </p:sp>
      <p:sp>
        <p:nvSpPr>
          <p:cNvPr id="9" name="Rectangle 8"/>
          <p:cNvSpPr/>
          <p:nvPr/>
        </p:nvSpPr>
        <p:spPr>
          <a:xfrm>
            <a:off x="3886200" y="121562"/>
            <a:ext cx="5257800" cy="954107"/>
          </a:xfrm>
          <a:prstGeom prst="rect">
            <a:avLst/>
          </a:prstGeom>
        </p:spPr>
        <p:txBody>
          <a:bodyPr wrap="square">
            <a:spAutoFit/>
          </a:bodyPr>
          <a:lstStyle/>
          <a:p>
            <a:pPr algn="ctr"/>
            <a:r>
              <a:rPr lang="en-US" sz="2800" dirty="0">
                <a:solidFill>
                  <a:srgbClr val="FFFFFF"/>
                </a:solidFill>
                <a:latin typeface="Calibri"/>
              </a:rPr>
              <a:t>Reframing: Access </a:t>
            </a:r>
          </a:p>
          <a:p>
            <a:pPr algn="ctr"/>
            <a:r>
              <a:rPr lang="en-US" sz="2800" dirty="0">
                <a:solidFill>
                  <a:srgbClr val="FFFFFF"/>
                </a:solidFill>
                <a:latin typeface="Calibri"/>
              </a:rPr>
              <a:t>and </a:t>
            </a:r>
            <a:r>
              <a:rPr lang="en-US" sz="2800" dirty="0" smtClean="0">
                <a:solidFill>
                  <a:srgbClr val="FFFFFF"/>
                </a:solidFill>
                <a:latin typeface="Calibri"/>
              </a:rPr>
              <a:t>Duplication</a:t>
            </a:r>
            <a:endParaRPr lang="en-US" sz="2800" dirty="0">
              <a:solidFill>
                <a:srgbClr val="FFFFFF"/>
              </a:solidFill>
              <a:latin typeface="Calibri"/>
            </a:endParaRPr>
          </a:p>
        </p:txBody>
      </p:sp>
      <p:sp>
        <p:nvSpPr>
          <p:cNvPr id="12" name="TextBox 11"/>
          <p:cNvSpPr txBox="1"/>
          <p:nvPr/>
        </p:nvSpPr>
        <p:spPr>
          <a:xfrm>
            <a:off x="1143000" y="1371600"/>
            <a:ext cx="7543800" cy="4893647"/>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a:t>
            </a:r>
            <a:endParaRPr lang="en-US" sz="2400" dirty="0">
              <a:latin typeface="+mn-lt"/>
            </a:endParaRPr>
          </a:p>
          <a:p>
            <a:endParaRPr lang="en-US" sz="2400" dirty="0">
              <a:latin typeface="+mn-lt"/>
            </a:endParaRPr>
          </a:p>
          <a:p>
            <a:pPr marL="0" lvl="1"/>
            <a:r>
              <a:rPr lang="en-US" sz="2400" dirty="0">
                <a:latin typeface="+mn-lt"/>
              </a:rPr>
              <a:t>Does a service that is viewed as “inaccessible” due to </a:t>
            </a:r>
            <a:r>
              <a:rPr lang="en-US" sz="2400" dirty="0" smtClean="0">
                <a:latin typeface="+mn-lt"/>
              </a:rPr>
              <a:t>cost to patient, </a:t>
            </a:r>
            <a:r>
              <a:rPr lang="en-US" sz="2400" dirty="0">
                <a:latin typeface="+mn-lt"/>
              </a:rPr>
              <a:t>transportation, cultural competency, or other </a:t>
            </a:r>
            <a:r>
              <a:rPr lang="en-US" sz="2400" dirty="0" smtClean="0">
                <a:latin typeface="+mn-lt"/>
              </a:rPr>
              <a:t>quality/access </a:t>
            </a:r>
            <a:r>
              <a:rPr lang="en-US" sz="2400" dirty="0">
                <a:latin typeface="+mn-lt"/>
              </a:rPr>
              <a:t>factors create a </a:t>
            </a:r>
            <a:r>
              <a:rPr lang="en-US" sz="2400" dirty="0" smtClean="0">
                <a:latin typeface="+mn-lt"/>
              </a:rPr>
              <a:t>“gap</a:t>
            </a:r>
            <a:r>
              <a:rPr lang="en-US" sz="2400" dirty="0">
                <a:latin typeface="+mn-lt"/>
              </a:rPr>
              <a:t>” that an MIH Program could </a:t>
            </a:r>
            <a:r>
              <a:rPr lang="en-US" sz="2400" dirty="0" smtClean="0">
                <a:latin typeface="+mn-lt"/>
              </a:rPr>
              <a:t>fill? </a:t>
            </a:r>
          </a:p>
          <a:p>
            <a:pPr marL="0" lvl="1"/>
            <a:endParaRPr lang="en-US" sz="2400" dirty="0">
              <a:latin typeface="+mn-lt"/>
            </a:endParaRPr>
          </a:p>
          <a:p>
            <a:pPr marL="0" lvl="1"/>
            <a:r>
              <a:rPr lang="en-US" sz="2400" dirty="0" smtClean="0">
                <a:latin typeface="+mn-lt"/>
              </a:rPr>
              <a:t>What </a:t>
            </a:r>
            <a:r>
              <a:rPr lang="en-US" sz="2400" dirty="0">
                <a:latin typeface="+mn-lt"/>
              </a:rPr>
              <a:t>if </a:t>
            </a:r>
            <a:r>
              <a:rPr lang="en-US" sz="2400" dirty="0" smtClean="0">
                <a:latin typeface="+mn-lt"/>
              </a:rPr>
              <a:t>it’s providing </a:t>
            </a:r>
            <a:r>
              <a:rPr lang="en-US" sz="2400" dirty="0">
                <a:latin typeface="+mn-lt"/>
              </a:rPr>
              <a:t>a similar offering or “output” as a competitor? </a:t>
            </a:r>
            <a:endParaRPr lang="en-US" sz="2400" dirty="0" smtClean="0">
              <a:latin typeface="+mn-lt"/>
            </a:endParaRPr>
          </a:p>
          <a:p>
            <a:pPr marL="0" lvl="1"/>
            <a:endParaRPr lang="en-US" sz="2400" dirty="0">
              <a:latin typeface="+mn-lt"/>
            </a:endParaRPr>
          </a:p>
          <a:p>
            <a:pPr marL="0" lvl="1"/>
            <a:r>
              <a:rPr lang="en-US" sz="2400" dirty="0" smtClean="0">
                <a:latin typeface="+mn-lt"/>
              </a:rPr>
              <a:t>Is </a:t>
            </a:r>
            <a:r>
              <a:rPr lang="en-US" sz="2400" dirty="0">
                <a:latin typeface="+mn-lt"/>
              </a:rPr>
              <a:t>this a duplication of service? </a:t>
            </a:r>
          </a:p>
          <a:p>
            <a:pPr marL="457200" indent="-457200">
              <a:buFont typeface="Arial" panose="020B0604020202020204" pitchFamily="34" charset="0"/>
              <a:buChar char="•"/>
            </a:pPr>
            <a:endParaRPr lang="en-US" sz="2400" dirty="0" smtClean="0">
              <a:latin typeface="+mn-lt"/>
            </a:endParaRPr>
          </a:p>
        </p:txBody>
      </p:sp>
    </p:spTree>
    <p:extLst>
      <p:ext uri="{BB962C8B-B14F-4D97-AF65-F5344CB8AC3E}">
        <p14:creationId xmlns:p14="http://schemas.microsoft.com/office/powerpoint/2010/main" val="2391914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80" y="1371600"/>
            <a:ext cx="7696200" cy="5201424"/>
          </a:xfrm>
          <a:prstGeom prst="rect">
            <a:avLst/>
          </a:prstGeom>
          <a:noFill/>
        </p:spPr>
        <p:txBody>
          <a:bodyPr wrap="square" rtlCol="0">
            <a:spAutoFit/>
          </a:bodyPr>
          <a:lstStyle/>
          <a:p>
            <a:r>
              <a:rPr lang="en-US" sz="2200" b="1" dirty="0" smtClean="0">
                <a:latin typeface="+mn-lt"/>
              </a:rPr>
              <a:t>In planning for today’s meeting: </a:t>
            </a:r>
            <a:r>
              <a:rPr lang="en-US" sz="2200" dirty="0" smtClean="0">
                <a:latin typeface="+mn-lt"/>
              </a:rPr>
              <a:t>DPH </a:t>
            </a:r>
            <a:r>
              <a:rPr lang="en-US" sz="2200" dirty="0">
                <a:latin typeface="+mn-lt"/>
              </a:rPr>
              <a:t>s</a:t>
            </a:r>
            <a:r>
              <a:rPr lang="en-US" sz="2200" dirty="0" smtClean="0">
                <a:latin typeface="+mn-lt"/>
              </a:rPr>
              <a:t>taff received feedback from MIHAC members regarding definitions for “gaps” and “duplication of services” meant to help facilitate and inform today’s discussion. </a:t>
            </a:r>
            <a:endParaRPr lang="en-US" sz="2200" dirty="0">
              <a:latin typeface="+mn-lt"/>
            </a:endParaRPr>
          </a:p>
          <a:p>
            <a:endParaRPr lang="en-US" sz="600" dirty="0" smtClean="0">
              <a:latin typeface="+mn-lt"/>
            </a:endParaRPr>
          </a:p>
          <a:p>
            <a:r>
              <a:rPr lang="en-US" sz="2200" dirty="0" smtClean="0">
                <a:latin typeface="+mn-lt"/>
              </a:rPr>
              <a:t>The goals of this discussion are:</a:t>
            </a:r>
          </a:p>
          <a:p>
            <a:endParaRPr lang="en-US" sz="600" dirty="0" smtClean="0">
              <a:latin typeface="+mn-lt"/>
            </a:endParaRPr>
          </a:p>
          <a:p>
            <a:pPr marL="285750" indent="-285750">
              <a:buFont typeface="Arial" panose="020B0604020202020204" pitchFamily="34" charset="0"/>
              <a:buChar char="•"/>
            </a:pPr>
            <a:r>
              <a:rPr lang="en-US" i="1" dirty="0" smtClean="0">
                <a:latin typeface="+mn-lt"/>
              </a:rPr>
              <a:t>What should constitute a “Gap”? </a:t>
            </a:r>
          </a:p>
          <a:p>
            <a:pPr marL="285750" indent="-285750">
              <a:buFont typeface="Arial" panose="020B0604020202020204" pitchFamily="34" charset="0"/>
              <a:buChar char="•"/>
            </a:pPr>
            <a:r>
              <a:rPr lang="en-US" i="1" dirty="0" smtClean="0">
                <a:latin typeface="+mn-lt"/>
              </a:rPr>
              <a:t>Who should determine?</a:t>
            </a:r>
          </a:p>
          <a:p>
            <a:pPr marL="285750" indent="-285750">
              <a:buFont typeface="Arial" panose="020B0604020202020204" pitchFamily="34" charset="0"/>
              <a:buChar char="•"/>
            </a:pPr>
            <a:r>
              <a:rPr lang="en-US" i="1" dirty="0" smtClean="0">
                <a:latin typeface="+mn-lt"/>
              </a:rPr>
              <a:t>Should it be verified or verifiable? If so, how and by which measure(s)? </a:t>
            </a:r>
          </a:p>
          <a:p>
            <a:pPr marL="285750" indent="-285750">
              <a:buFont typeface="Arial" panose="020B0604020202020204" pitchFamily="34" charset="0"/>
              <a:buChar char="•"/>
            </a:pPr>
            <a:r>
              <a:rPr lang="en-US" i="1" dirty="0" smtClean="0">
                <a:latin typeface="+mn-lt"/>
              </a:rPr>
              <a:t>What should constitute a “Duplication in Service”? </a:t>
            </a:r>
          </a:p>
          <a:p>
            <a:pPr marL="285750" indent="-285750">
              <a:buFont typeface="Arial" panose="020B0604020202020204" pitchFamily="34" charset="0"/>
              <a:buChar char="•"/>
            </a:pPr>
            <a:r>
              <a:rPr lang="en-US" i="1" dirty="0" smtClean="0">
                <a:latin typeface="+mn-lt"/>
              </a:rPr>
              <a:t>Who should determine? </a:t>
            </a:r>
          </a:p>
          <a:p>
            <a:pPr marL="285750" indent="-285750">
              <a:buFont typeface="Arial" panose="020B0604020202020204" pitchFamily="34" charset="0"/>
              <a:buChar char="•"/>
            </a:pPr>
            <a:r>
              <a:rPr lang="en-US" i="1" dirty="0">
                <a:latin typeface="+mn-lt"/>
              </a:rPr>
              <a:t>W</a:t>
            </a:r>
            <a:r>
              <a:rPr lang="en-US" i="1" dirty="0" smtClean="0">
                <a:latin typeface="+mn-lt"/>
              </a:rPr>
              <a:t>here </a:t>
            </a:r>
            <a:r>
              <a:rPr lang="en-US" i="1" dirty="0">
                <a:latin typeface="+mn-lt"/>
              </a:rPr>
              <a:t>and how should </a:t>
            </a:r>
            <a:r>
              <a:rPr lang="en-US" i="1" dirty="0" smtClean="0">
                <a:latin typeface="+mn-lt"/>
              </a:rPr>
              <a:t>the answers to these questions be operationalized within </a:t>
            </a:r>
            <a:r>
              <a:rPr lang="en-US" i="1" dirty="0">
                <a:latin typeface="+mn-lt"/>
              </a:rPr>
              <a:t>the regulatory and programmatic construct (Reg vs. App vs. by MIH Program</a:t>
            </a:r>
            <a:r>
              <a:rPr lang="en-US" i="1" dirty="0" smtClean="0">
                <a:latin typeface="+mn-lt"/>
              </a:rPr>
              <a:t>)?</a:t>
            </a:r>
          </a:p>
          <a:p>
            <a:endParaRPr lang="en-US" sz="1200" b="1" i="1" u="sng" dirty="0"/>
          </a:p>
          <a:p>
            <a:endParaRPr lang="en-US" sz="600" b="1" i="1" u="sng" dirty="0" smtClean="0"/>
          </a:p>
          <a:p>
            <a:r>
              <a:rPr lang="en-US" sz="1600" b="1" i="1" u="sng" dirty="0" smtClean="0"/>
              <a:t>Note</a:t>
            </a:r>
            <a:r>
              <a:rPr lang="en-US" sz="1600" b="1" i="1" dirty="0"/>
              <a:t>: The following summaries represent </a:t>
            </a:r>
            <a:r>
              <a:rPr lang="en-US" sz="1600" b="1" i="1" u="sng" dirty="0"/>
              <a:t>DPH Staff synthesis</a:t>
            </a:r>
            <a:r>
              <a:rPr lang="en-US" sz="1600" b="1" i="1" dirty="0"/>
              <a:t> of common themes received from MIHAC membership. At this time, statements do not represent official DPH policy positions (Slides </a:t>
            </a:r>
            <a:r>
              <a:rPr lang="en-US" sz="1600" b="1" i="1" dirty="0" smtClean="0"/>
              <a:t>12-16).</a:t>
            </a:r>
            <a:endParaRPr lang="en-US" sz="1600" b="1" i="1" dirty="0"/>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11</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smtClean="0">
                <a:solidFill>
                  <a:srgbClr val="FFFFFF"/>
                </a:solidFill>
                <a:latin typeface="Calibri"/>
              </a:rPr>
              <a:t>Access and Duplication Exercise</a:t>
            </a:r>
            <a:endParaRPr lang="en-US" sz="2800" dirty="0">
              <a:solidFill>
                <a:srgbClr val="FFFFFF"/>
              </a:solidFill>
              <a:latin typeface="Calibri"/>
            </a:endParaRPr>
          </a:p>
        </p:txBody>
      </p:sp>
    </p:spTree>
    <p:extLst>
      <p:ext uri="{BB962C8B-B14F-4D97-AF65-F5344CB8AC3E}">
        <p14:creationId xmlns:p14="http://schemas.microsoft.com/office/powerpoint/2010/main" val="2778532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80" y="1371600"/>
            <a:ext cx="7696200" cy="5355312"/>
          </a:xfrm>
          <a:prstGeom prst="rect">
            <a:avLst/>
          </a:prstGeom>
          <a:noFill/>
        </p:spPr>
        <p:txBody>
          <a:bodyPr wrap="square" rtlCol="0">
            <a:spAutoFit/>
          </a:bodyPr>
          <a:lstStyle/>
          <a:p>
            <a:r>
              <a:rPr lang="en-US" sz="2000" b="1" i="1" dirty="0">
                <a:latin typeface="+mn-lt"/>
              </a:rPr>
              <a:t>What should constitute a “Gap</a:t>
            </a:r>
            <a:r>
              <a:rPr lang="en-US" sz="2000" b="1" i="1" dirty="0" smtClean="0">
                <a:latin typeface="+mn-lt"/>
              </a:rPr>
              <a:t>”? </a:t>
            </a:r>
            <a:endParaRPr lang="en-US" sz="500" dirty="0" smtClean="0">
              <a:latin typeface="+mn-lt"/>
            </a:endParaRPr>
          </a:p>
          <a:p>
            <a:r>
              <a:rPr lang="en-US" sz="2000" dirty="0" smtClean="0">
                <a:latin typeface="+mn-lt"/>
              </a:rPr>
              <a:t>General consensus across all submissions:</a:t>
            </a:r>
          </a:p>
          <a:p>
            <a:endParaRPr lang="en-US" sz="1000" i="1" dirty="0">
              <a:latin typeface="+mn-lt"/>
            </a:endParaRPr>
          </a:p>
          <a:p>
            <a:pPr marL="285750" indent="-285750">
              <a:buFont typeface="Wingdings" panose="05000000000000000000" pitchFamily="2" charset="2"/>
              <a:buChar char="q"/>
            </a:pPr>
            <a:r>
              <a:rPr lang="en-US" sz="1600" b="1" i="1" dirty="0" smtClean="0">
                <a:latin typeface="+mn-lt"/>
              </a:rPr>
              <a:t>“</a:t>
            </a:r>
            <a:r>
              <a:rPr lang="en-US" sz="1600" b="1" i="1" dirty="0">
                <a:latin typeface="+mn-lt"/>
              </a:rPr>
              <a:t>Gap in Service Delivery”</a:t>
            </a:r>
            <a:r>
              <a:rPr lang="en-US" sz="1600" dirty="0">
                <a:latin typeface="+mn-lt"/>
              </a:rPr>
              <a:t> means an opportunity for a mobile integrated health program to </a:t>
            </a:r>
            <a:r>
              <a:rPr lang="en-US" sz="1600" dirty="0" smtClean="0">
                <a:latin typeface="+mn-lt"/>
              </a:rPr>
              <a:t>provide improvements in quality, access, or cost-effectiveness for </a:t>
            </a:r>
            <a:r>
              <a:rPr lang="en-US" sz="1600" dirty="0">
                <a:latin typeface="+mn-lt"/>
              </a:rPr>
              <a:t>a defined patient population or region, as identified by an applicant, by addressing one or more, but not limited to, the following factors: </a:t>
            </a:r>
          </a:p>
          <a:p>
            <a:pPr marL="742950" lvl="1" indent="-285750">
              <a:buFont typeface="Arial" panose="020B0604020202020204" pitchFamily="34" charset="0"/>
              <a:buChar char="•"/>
            </a:pPr>
            <a:r>
              <a:rPr lang="en-US" sz="1600" dirty="0">
                <a:latin typeface="+mn-lt"/>
              </a:rPr>
              <a:t>a decrease in total medical expenditure; </a:t>
            </a:r>
          </a:p>
          <a:p>
            <a:pPr marL="742950" lvl="1" indent="-285750">
              <a:buFont typeface="Arial" panose="020B0604020202020204" pitchFamily="34" charset="0"/>
              <a:buChar char="•"/>
            </a:pPr>
            <a:r>
              <a:rPr lang="en-US" sz="1600" dirty="0">
                <a:latin typeface="+mn-lt"/>
              </a:rPr>
              <a:t>a decrease in cost to patient; </a:t>
            </a:r>
          </a:p>
          <a:p>
            <a:pPr marL="742950" lvl="1" indent="-285750">
              <a:buFont typeface="Arial" panose="020B0604020202020204" pitchFamily="34" charset="0"/>
              <a:buChar char="•"/>
            </a:pPr>
            <a:r>
              <a:rPr lang="en-US" sz="1600" dirty="0">
                <a:latin typeface="+mn-lt"/>
              </a:rPr>
              <a:t>a decrease in avoidable emergency department visits; </a:t>
            </a:r>
          </a:p>
          <a:p>
            <a:pPr marL="742950" lvl="1" indent="-285750">
              <a:buFont typeface="Arial" panose="020B0604020202020204" pitchFamily="34" charset="0"/>
              <a:buChar char="•"/>
            </a:pPr>
            <a:r>
              <a:rPr lang="en-US" sz="1600" dirty="0">
                <a:latin typeface="+mn-lt"/>
              </a:rPr>
              <a:t>a decrease in avoidable readmissions;</a:t>
            </a:r>
          </a:p>
          <a:p>
            <a:pPr marL="742950" lvl="1" indent="-285750">
              <a:buFont typeface="Arial" panose="020B0604020202020204" pitchFamily="34" charset="0"/>
              <a:buChar char="•"/>
            </a:pPr>
            <a:r>
              <a:rPr lang="en-US" sz="1600" dirty="0">
                <a:latin typeface="+mn-lt"/>
              </a:rPr>
              <a:t>a decrease in time to patient care;</a:t>
            </a:r>
          </a:p>
          <a:p>
            <a:pPr marL="742950" lvl="1" indent="-285750">
              <a:buFont typeface="Arial" panose="020B0604020202020204" pitchFamily="34" charset="0"/>
              <a:buChar char="•"/>
            </a:pPr>
            <a:r>
              <a:rPr lang="en-US" sz="1600" dirty="0">
                <a:latin typeface="+mn-lt"/>
              </a:rPr>
              <a:t>an increase in access to care under the medical direction of the patient’s primary care provider;</a:t>
            </a:r>
          </a:p>
          <a:p>
            <a:pPr marL="742950" lvl="1" indent="-285750">
              <a:buFont typeface="Arial" panose="020B0604020202020204" pitchFamily="34" charset="0"/>
              <a:buChar char="•"/>
            </a:pPr>
            <a:r>
              <a:rPr lang="en-US" sz="1600" dirty="0">
                <a:latin typeface="+mn-lt"/>
              </a:rPr>
              <a:t>an increase cultural and linguistic competencies;</a:t>
            </a:r>
          </a:p>
          <a:p>
            <a:pPr marL="742950" lvl="1" indent="-285750">
              <a:buFont typeface="Arial" panose="020B0604020202020204" pitchFamily="34" charset="0"/>
              <a:buChar char="•"/>
            </a:pPr>
            <a:r>
              <a:rPr lang="en-US" sz="1600" dirty="0">
                <a:latin typeface="+mn-lt"/>
              </a:rPr>
              <a:t>and/or, an improvement in clinical care coordination.      </a:t>
            </a:r>
            <a:endParaRPr lang="en-US" sz="1600" dirty="0" smtClean="0">
              <a:latin typeface="+mn-lt"/>
            </a:endParaRPr>
          </a:p>
          <a:p>
            <a:pPr marL="742950" lvl="1" indent="-285750">
              <a:buFont typeface="Arial" panose="020B0604020202020204" pitchFamily="34" charset="0"/>
              <a:buChar char="•"/>
            </a:pPr>
            <a:endParaRPr lang="en-US" dirty="0">
              <a:latin typeface="+mn-lt"/>
            </a:endParaRPr>
          </a:p>
          <a:p>
            <a:r>
              <a:rPr lang="en-US" sz="2000" b="1" i="1" dirty="0">
                <a:latin typeface="+mn-lt"/>
              </a:rPr>
              <a:t>Who should determine?</a:t>
            </a:r>
          </a:p>
          <a:p>
            <a:endParaRPr lang="en-US" sz="1000" dirty="0">
              <a:latin typeface="+mn-lt"/>
            </a:endParaRPr>
          </a:p>
          <a:p>
            <a:pPr marL="285750" indent="-285750">
              <a:buFont typeface="Wingdings" panose="05000000000000000000" pitchFamily="2" charset="2"/>
              <a:buChar char="q"/>
            </a:pPr>
            <a:r>
              <a:rPr lang="en-US" sz="1600" b="1" dirty="0">
                <a:latin typeface="+mn-lt"/>
              </a:rPr>
              <a:t>Consensus that an MIH program applicant should be responsible </a:t>
            </a:r>
            <a:r>
              <a:rPr lang="en-US" sz="1600" dirty="0">
                <a:latin typeface="+mn-lt"/>
              </a:rPr>
              <a:t>for determining any gaps in services</a:t>
            </a:r>
            <a:r>
              <a:rPr lang="en-US" sz="1600" dirty="0" smtClean="0">
                <a:latin typeface="+mn-lt"/>
              </a:rPr>
              <a:t>.    </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12</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smtClean="0">
                <a:solidFill>
                  <a:srgbClr val="FFFFFF"/>
                </a:solidFill>
                <a:latin typeface="Calibri"/>
              </a:rPr>
              <a:t>Defining Gap </a:t>
            </a:r>
            <a:r>
              <a:rPr lang="en-US" sz="2800" dirty="0">
                <a:solidFill>
                  <a:srgbClr val="FFFFFF"/>
                </a:solidFill>
                <a:latin typeface="Calibri"/>
              </a:rPr>
              <a:t>in Service </a:t>
            </a:r>
            <a:r>
              <a:rPr lang="en-US" sz="2800" dirty="0" smtClean="0">
                <a:solidFill>
                  <a:srgbClr val="FFFFFF"/>
                </a:solidFill>
                <a:latin typeface="Calibri"/>
              </a:rPr>
              <a:t>Delivery</a:t>
            </a:r>
            <a:endParaRPr lang="en-US" sz="2800" dirty="0">
              <a:solidFill>
                <a:srgbClr val="FFFFFF"/>
              </a:solidFill>
              <a:latin typeface="Calibri"/>
            </a:endParaRPr>
          </a:p>
        </p:txBody>
      </p:sp>
    </p:spTree>
    <p:extLst>
      <p:ext uri="{BB962C8B-B14F-4D97-AF65-F5344CB8AC3E}">
        <p14:creationId xmlns:p14="http://schemas.microsoft.com/office/powerpoint/2010/main" val="180470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27508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79" y="1209040"/>
            <a:ext cx="8119291" cy="5832366"/>
          </a:xfrm>
          <a:prstGeom prst="rect">
            <a:avLst/>
          </a:prstGeom>
          <a:noFill/>
        </p:spPr>
        <p:txBody>
          <a:bodyPr wrap="square" rtlCol="0">
            <a:spAutoFit/>
          </a:bodyPr>
          <a:lstStyle/>
          <a:p>
            <a:r>
              <a:rPr lang="en-US" sz="2000" b="1" i="1" dirty="0">
                <a:latin typeface="+mn-lt"/>
              </a:rPr>
              <a:t>Should it be verified or verifiable? If so, how and by which measure(s)? </a:t>
            </a:r>
            <a:endParaRPr lang="en-US" sz="2000" b="1" i="1" dirty="0" smtClean="0">
              <a:latin typeface="+mn-lt"/>
            </a:endParaRPr>
          </a:p>
          <a:p>
            <a:endParaRPr lang="en-US" sz="500" b="1" i="1" dirty="0">
              <a:latin typeface="+mn-lt"/>
            </a:endParaRPr>
          </a:p>
          <a:p>
            <a:r>
              <a:rPr lang="en-US" sz="2000" dirty="0">
                <a:latin typeface="+mn-lt"/>
              </a:rPr>
              <a:t>R</a:t>
            </a:r>
            <a:r>
              <a:rPr lang="en-US" sz="2000" dirty="0" smtClean="0">
                <a:latin typeface="+mn-lt"/>
              </a:rPr>
              <a:t>ecommended list of proposed measures for identifying and validating gaps in service delivery:</a:t>
            </a:r>
          </a:p>
          <a:p>
            <a:endParaRPr lang="en-US" sz="1000" dirty="0" smtClean="0">
              <a:latin typeface="+mn-lt"/>
            </a:endParaRPr>
          </a:p>
          <a:p>
            <a:pPr marL="285750" indent="-285750">
              <a:buFont typeface="Wingdings" panose="05000000000000000000" pitchFamily="2" charset="2"/>
              <a:buChar char="q"/>
            </a:pPr>
            <a:r>
              <a:rPr lang="en-US" b="1" i="1" dirty="0" smtClean="0">
                <a:latin typeface="+mn-lt"/>
              </a:rPr>
              <a:t>Publicly Available Data: </a:t>
            </a:r>
            <a:endParaRPr lang="en-US" b="1" i="1" dirty="0">
              <a:latin typeface="+mn-lt"/>
            </a:endParaRPr>
          </a:p>
          <a:p>
            <a:pPr marL="742950" lvl="1" indent="-285750">
              <a:buFont typeface="Arial" panose="020B0604020202020204" pitchFamily="34" charset="0"/>
              <a:buChar char="•"/>
            </a:pPr>
            <a:r>
              <a:rPr lang="en-US" dirty="0">
                <a:latin typeface="+mn-lt"/>
              </a:rPr>
              <a:t>CHIA adjusted cost per discharge data;</a:t>
            </a:r>
          </a:p>
          <a:p>
            <a:pPr marL="742950" lvl="1" indent="-285750">
              <a:buFont typeface="Arial" panose="020B0604020202020204" pitchFamily="34" charset="0"/>
              <a:buChar char="•"/>
            </a:pPr>
            <a:r>
              <a:rPr lang="en-US" dirty="0">
                <a:latin typeface="+mn-lt"/>
              </a:rPr>
              <a:t>Unnecessary ED visits using CHIA outpatient ED database;</a:t>
            </a:r>
          </a:p>
          <a:p>
            <a:pPr marL="742950" lvl="1" indent="-285750">
              <a:buFont typeface="Arial" panose="020B0604020202020204" pitchFamily="34" charset="0"/>
              <a:buChar char="•"/>
            </a:pPr>
            <a:r>
              <a:rPr lang="en-US" dirty="0" smtClean="0">
                <a:latin typeface="+mn-lt"/>
              </a:rPr>
              <a:t>Outpatient </a:t>
            </a:r>
            <a:r>
              <a:rPr lang="en-US" dirty="0">
                <a:latin typeface="+mn-lt"/>
              </a:rPr>
              <a:t>ED visits per capita by region using CHIA</a:t>
            </a:r>
            <a:r>
              <a:rPr lang="en-US" b="1" dirty="0">
                <a:latin typeface="+mn-lt"/>
              </a:rPr>
              <a:t> </a:t>
            </a:r>
            <a:r>
              <a:rPr lang="en-US" dirty="0">
                <a:latin typeface="+mn-lt"/>
              </a:rPr>
              <a:t>outpatient ED database;</a:t>
            </a:r>
          </a:p>
          <a:p>
            <a:pPr marL="742950" lvl="1" indent="-285750">
              <a:buFont typeface="Arial" panose="020B0604020202020204" pitchFamily="34" charset="0"/>
              <a:buChar char="•"/>
            </a:pPr>
            <a:r>
              <a:rPr lang="en-US" dirty="0" smtClean="0">
                <a:latin typeface="+mn-lt"/>
              </a:rPr>
              <a:t>CMS </a:t>
            </a:r>
            <a:r>
              <a:rPr lang="en-US" dirty="0">
                <a:latin typeface="+mn-lt"/>
              </a:rPr>
              <a:t>Hospital-Wide All-Cause Unplanned 30-Day Readmission measure using CHIA’s Acute Hospital Case Mix Data;</a:t>
            </a:r>
          </a:p>
          <a:p>
            <a:pPr marL="742950" lvl="1" indent="-285750">
              <a:buFont typeface="Arial" panose="020B0604020202020204" pitchFamily="34" charset="0"/>
              <a:buChar char="•"/>
            </a:pPr>
            <a:r>
              <a:rPr lang="en-US" dirty="0" smtClean="0">
                <a:latin typeface="+mn-lt"/>
              </a:rPr>
              <a:t>HPC’s </a:t>
            </a:r>
            <a:r>
              <a:rPr lang="en-US" dirty="0">
                <a:latin typeface="+mn-lt"/>
              </a:rPr>
              <a:t>analysis of primary care providers per 10,000 residents by primary care service </a:t>
            </a:r>
            <a:r>
              <a:rPr lang="en-US" dirty="0" smtClean="0">
                <a:latin typeface="+mn-lt"/>
              </a:rPr>
              <a:t>area.</a:t>
            </a:r>
          </a:p>
          <a:p>
            <a:pPr marL="285750" lvl="0" indent="-285750">
              <a:buFont typeface="Arial" panose="020B0604020202020204" pitchFamily="34" charset="0"/>
              <a:buChar char="•"/>
            </a:pPr>
            <a:endParaRPr lang="en-US" sz="1000" dirty="0">
              <a:latin typeface="+mn-lt"/>
            </a:endParaRPr>
          </a:p>
          <a:p>
            <a:pPr marL="285750" indent="-285750">
              <a:buFont typeface="Wingdings" panose="05000000000000000000" pitchFamily="2" charset="2"/>
              <a:buChar char="q"/>
            </a:pPr>
            <a:r>
              <a:rPr lang="en-US" b="1" i="1" dirty="0">
                <a:latin typeface="+mn-lt"/>
              </a:rPr>
              <a:t>Program-Specific Data: </a:t>
            </a:r>
          </a:p>
          <a:p>
            <a:pPr marL="742950" lvl="1" indent="-285750">
              <a:buFont typeface="Arial" panose="020B0604020202020204" pitchFamily="34" charset="0"/>
              <a:buChar char="•"/>
            </a:pPr>
            <a:r>
              <a:rPr lang="en-US" dirty="0">
                <a:latin typeface="+mn-lt"/>
              </a:rPr>
              <a:t>Current vs. target ED utilization and inpatient utilization / 1,000; </a:t>
            </a:r>
          </a:p>
          <a:p>
            <a:pPr marL="742950" lvl="1" indent="-285750">
              <a:buFont typeface="Arial" panose="020B0604020202020204" pitchFamily="34" charset="0"/>
              <a:buChar char="•"/>
            </a:pPr>
            <a:r>
              <a:rPr lang="en-US" dirty="0">
                <a:latin typeface="+mn-lt"/>
              </a:rPr>
              <a:t>Current vs. target measure of patient-satisfaction / patient-centeredness; </a:t>
            </a:r>
          </a:p>
          <a:p>
            <a:pPr marL="742950" lvl="1" indent="-285750">
              <a:buFont typeface="Arial" panose="020B0604020202020204" pitchFamily="34" charset="0"/>
              <a:buChar char="•"/>
            </a:pPr>
            <a:r>
              <a:rPr lang="en-US" dirty="0">
                <a:latin typeface="+mn-lt"/>
              </a:rPr>
              <a:t>Current vs. target process measures for ensuring cultural competency of care delivered;</a:t>
            </a:r>
          </a:p>
          <a:p>
            <a:pPr marL="742950" lvl="1" indent="-285750">
              <a:buFont typeface="Arial" panose="020B0604020202020204" pitchFamily="34" charset="0"/>
              <a:buChar char="•"/>
            </a:pPr>
            <a:r>
              <a:rPr lang="en-US" dirty="0">
                <a:latin typeface="+mn-lt"/>
              </a:rPr>
              <a:t>Current vs. target acute care costs / 1,000.</a:t>
            </a:r>
          </a:p>
          <a:p>
            <a:pPr marL="285750" lvl="0" indent="-285750">
              <a:buFont typeface="Arial" panose="020B0604020202020204" pitchFamily="34" charset="0"/>
              <a:buChar char="•"/>
            </a:pPr>
            <a:endParaRPr lang="en-US" dirty="0">
              <a:latin typeface="+mn-lt"/>
            </a:endParaRPr>
          </a:p>
          <a:p>
            <a:pPr lvl="0"/>
            <a:endParaRPr lang="en-US" sz="1000"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13</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a:solidFill>
                  <a:srgbClr val="FFFFFF"/>
                </a:solidFill>
                <a:latin typeface="Calibri"/>
              </a:rPr>
              <a:t>Defining </a:t>
            </a:r>
            <a:r>
              <a:rPr lang="en-US" sz="2800" dirty="0" smtClean="0">
                <a:solidFill>
                  <a:srgbClr val="FFFFFF"/>
                </a:solidFill>
                <a:latin typeface="Calibri"/>
              </a:rPr>
              <a:t>Gap in Service Delivery</a:t>
            </a:r>
            <a:endParaRPr lang="en-US" sz="2800" dirty="0">
              <a:solidFill>
                <a:srgbClr val="FFFFFF"/>
              </a:solidFill>
              <a:latin typeface="Calibri"/>
            </a:endParaRPr>
          </a:p>
        </p:txBody>
      </p:sp>
    </p:spTree>
    <p:extLst>
      <p:ext uri="{BB962C8B-B14F-4D97-AF65-F5344CB8AC3E}">
        <p14:creationId xmlns:p14="http://schemas.microsoft.com/office/powerpoint/2010/main" val="698389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27508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79" y="1209040"/>
            <a:ext cx="8119291" cy="5616922"/>
          </a:xfrm>
          <a:prstGeom prst="rect">
            <a:avLst/>
          </a:prstGeom>
          <a:noFill/>
        </p:spPr>
        <p:txBody>
          <a:bodyPr wrap="square" rtlCol="0">
            <a:spAutoFit/>
          </a:bodyPr>
          <a:lstStyle/>
          <a:p>
            <a:r>
              <a:rPr lang="en-US" sz="2000" b="1" i="1" dirty="0">
                <a:latin typeface="+mn-lt"/>
              </a:rPr>
              <a:t>Should it be verified or verifiable? If so, how and by which measure(s)? </a:t>
            </a:r>
            <a:endParaRPr lang="en-US" sz="2000" b="1" i="1" dirty="0" smtClean="0">
              <a:latin typeface="+mn-lt"/>
            </a:endParaRPr>
          </a:p>
          <a:p>
            <a:endParaRPr lang="en-US" sz="500" b="1" i="1" dirty="0">
              <a:latin typeface="+mn-lt"/>
            </a:endParaRPr>
          </a:p>
          <a:p>
            <a:r>
              <a:rPr lang="en-US" sz="2000" dirty="0">
                <a:latin typeface="+mn-lt"/>
              </a:rPr>
              <a:t>R</a:t>
            </a:r>
            <a:r>
              <a:rPr lang="en-US" sz="2000" dirty="0" smtClean="0">
                <a:latin typeface="+mn-lt"/>
              </a:rPr>
              <a:t>ecommended list of gap analysis framework for identifying gaps in service delivery:</a:t>
            </a:r>
          </a:p>
          <a:p>
            <a:pPr lvl="0"/>
            <a:endParaRPr lang="en-US" sz="1000" dirty="0">
              <a:latin typeface="+mn-lt"/>
            </a:endParaRPr>
          </a:p>
          <a:p>
            <a:pPr marL="285750" lvl="0" indent="-285750">
              <a:buFont typeface="Wingdings" panose="05000000000000000000" pitchFamily="2" charset="2"/>
              <a:buChar char="q"/>
            </a:pPr>
            <a:r>
              <a:rPr lang="en-US" sz="1700" b="1" i="1" dirty="0" smtClean="0">
                <a:latin typeface="+mn-lt"/>
              </a:rPr>
              <a:t>Program Gap Analysis Framework: </a:t>
            </a:r>
            <a:endParaRPr lang="en-US" sz="1700" b="1" i="1" dirty="0">
              <a:latin typeface="+mn-lt"/>
            </a:endParaRPr>
          </a:p>
          <a:p>
            <a:pPr marL="742950" lvl="1" indent="-285750">
              <a:buFont typeface="Arial" panose="020B0604020202020204" pitchFamily="34" charset="0"/>
              <a:buChar char="•"/>
            </a:pPr>
            <a:r>
              <a:rPr lang="en-US" sz="1700" dirty="0">
                <a:latin typeface="+mn-lt"/>
              </a:rPr>
              <a:t>HRSA Community Paramedicine Evaluation </a:t>
            </a:r>
            <a:r>
              <a:rPr lang="en-US" sz="1700" dirty="0" smtClean="0">
                <a:latin typeface="+mn-lt"/>
              </a:rPr>
              <a:t>Tool;</a:t>
            </a:r>
          </a:p>
          <a:p>
            <a:pPr marL="742950" lvl="1" indent="-285750">
              <a:buFont typeface="Arial" panose="020B0604020202020204" pitchFamily="34" charset="0"/>
              <a:buChar char="•"/>
            </a:pPr>
            <a:r>
              <a:rPr lang="en-US" sz="1600" dirty="0" smtClean="0"/>
              <a:t>Map existing resources, including hospitals, </a:t>
            </a:r>
            <a:r>
              <a:rPr lang="en-US" sz="1600" dirty="0"/>
              <a:t>homecare, and </a:t>
            </a:r>
            <a:r>
              <a:rPr lang="en-US" sz="1600" dirty="0" smtClean="0"/>
              <a:t>other </a:t>
            </a:r>
            <a:r>
              <a:rPr lang="en-US" sz="1600" dirty="0"/>
              <a:t>community </a:t>
            </a:r>
            <a:r>
              <a:rPr lang="en-US" sz="1600" dirty="0" smtClean="0"/>
              <a:t>partners; </a:t>
            </a:r>
            <a:endParaRPr lang="en-US" sz="1700" dirty="0">
              <a:latin typeface="+mn-lt"/>
            </a:endParaRPr>
          </a:p>
          <a:p>
            <a:pPr marL="742950" lvl="1" indent="-285750">
              <a:buFont typeface="Arial" panose="020B0604020202020204" pitchFamily="34" charset="0"/>
              <a:buChar char="•"/>
            </a:pPr>
            <a:r>
              <a:rPr lang="en-US" sz="1700" dirty="0" smtClean="0">
                <a:latin typeface="+mn-lt"/>
              </a:rPr>
              <a:t>Review </a:t>
            </a:r>
            <a:r>
              <a:rPr lang="en-US" sz="1700" dirty="0">
                <a:latin typeface="+mn-lt"/>
              </a:rPr>
              <a:t>of time availability of home-based or outpatient services in the area;</a:t>
            </a:r>
          </a:p>
          <a:p>
            <a:pPr marL="742950" lvl="1" indent="-285750">
              <a:buFont typeface="Arial" panose="020B0604020202020204" pitchFamily="34" charset="0"/>
              <a:buChar char="•"/>
            </a:pPr>
            <a:r>
              <a:rPr lang="en-US" sz="1700" dirty="0">
                <a:latin typeface="+mn-lt"/>
              </a:rPr>
              <a:t>Review of cultural competency of services relevant to patient population in </a:t>
            </a:r>
            <a:r>
              <a:rPr lang="en-US" sz="1700" dirty="0" smtClean="0">
                <a:latin typeface="+mn-lt"/>
              </a:rPr>
              <a:t>area</a:t>
            </a:r>
            <a:r>
              <a:rPr lang="en-US" sz="1700" dirty="0">
                <a:latin typeface="+mn-lt"/>
              </a:rPr>
              <a:t>;</a:t>
            </a:r>
            <a:endParaRPr lang="en-US" sz="1700" dirty="0" smtClean="0">
              <a:latin typeface="+mn-lt"/>
            </a:endParaRPr>
          </a:p>
          <a:p>
            <a:pPr marL="742950" lvl="1" indent="-285750">
              <a:buFont typeface="Arial" panose="020B0604020202020204" pitchFamily="34" charset="0"/>
              <a:buChar char="•"/>
            </a:pPr>
            <a:r>
              <a:rPr lang="en-US" sz="1700" dirty="0">
                <a:latin typeface="+mn-lt"/>
              </a:rPr>
              <a:t>Mobilizing for Action through Planning and Partners (MAPP</a:t>
            </a:r>
            <a:r>
              <a:rPr lang="en-US" sz="1700" dirty="0" smtClean="0">
                <a:latin typeface="+mn-lt"/>
              </a:rPr>
              <a:t>);</a:t>
            </a:r>
            <a:endParaRPr lang="en-US" sz="1700" dirty="0">
              <a:latin typeface="+mn-lt"/>
            </a:endParaRPr>
          </a:p>
          <a:p>
            <a:pPr marL="742950" lvl="1" indent="-285750">
              <a:buFont typeface="Arial" panose="020B0604020202020204" pitchFamily="34" charset="0"/>
              <a:buChar char="•"/>
            </a:pPr>
            <a:r>
              <a:rPr lang="en-US" sz="1700" dirty="0">
                <a:latin typeface="+mn-lt"/>
              </a:rPr>
              <a:t>CDC Community Health Assessment and Group Evaluation (CHANGE) Action </a:t>
            </a:r>
            <a:r>
              <a:rPr lang="en-US" sz="1700" dirty="0" smtClean="0">
                <a:latin typeface="+mn-lt"/>
              </a:rPr>
              <a:t>Guide;</a:t>
            </a:r>
            <a:endParaRPr lang="en-US" sz="1700" dirty="0">
              <a:latin typeface="+mn-lt"/>
            </a:endParaRPr>
          </a:p>
          <a:p>
            <a:pPr marL="742950" lvl="1" indent="-285750">
              <a:buFont typeface="Arial" panose="020B0604020202020204" pitchFamily="34" charset="0"/>
              <a:buChar char="•"/>
            </a:pPr>
            <a:r>
              <a:rPr lang="en-US" sz="1700" dirty="0">
                <a:latin typeface="+mn-lt"/>
              </a:rPr>
              <a:t>HHS Healthy </a:t>
            </a:r>
            <a:r>
              <a:rPr lang="en-US" sz="1700" dirty="0" smtClean="0">
                <a:latin typeface="+mn-lt"/>
              </a:rPr>
              <a:t>People;</a:t>
            </a:r>
            <a:endParaRPr lang="en-US" sz="1700" dirty="0">
              <a:latin typeface="+mn-lt"/>
            </a:endParaRPr>
          </a:p>
          <a:p>
            <a:pPr marL="742950" lvl="1" indent="-285750">
              <a:buFont typeface="Arial" panose="020B0604020202020204" pitchFamily="34" charset="0"/>
              <a:buChar char="•"/>
            </a:pPr>
            <a:r>
              <a:rPr lang="en-US" sz="1700" dirty="0">
                <a:latin typeface="+mn-lt"/>
              </a:rPr>
              <a:t>Association of Community Health Improvement, Community Health Assessment </a:t>
            </a:r>
            <a:r>
              <a:rPr lang="en-US" sz="1700" dirty="0" smtClean="0">
                <a:latin typeface="+mn-lt"/>
              </a:rPr>
              <a:t>Toolkit;</a:t>
            </a:r>
            <a:endParaRPr lang="en-US" sz="1700" dirty="0">
              <a:latin typeface="+mn-lt"/>
            </a:endParaRPr>
          </a:p>
          <a:p>
            <a:pPr marL="742950" lvl="1" indent="-285750">
              <a:buFont typeface="Arial" panose="020B0604020202020204" pitchFamily="34" charset="0"/>
              <a:buChar char="•"/>
            </a:pPr>
            <a:r>
              <a:rPr lang="en-US" sz="1700" i="1" dirty="0">
                <a:latin typeface="+mn-lt"/>
              </a:rPr>
              <a:t>A Guide to Assessing Needs:</a:t>
            </a:r>
            <a:r>
              <a:rPr lang="en-US" sz="1700" dirty="0">
                <a:latin typeface="+mn-lt"/>
              </a:rPr>
              <a:t> Essential Tools for Collecting Information, Making Decisions and Achieving Development </a:t>
            </a:r>
            <a:r>
              <a:rPr lang="en-US" sz="1700" dirty="0" smtClean="0">
                <a:latin typeface="+mn-lt"/>
              </a:rPr>
              <a:t>Results.</a:t>
            </a:r>
            <a:endParaRPr lang="en-US" sz="1700" dirty="0">
              <a:latin typeface="+mn-lt"/>
            </a:endParaRPr>
          </a:p>
          <a:p>
            <a:endParaRPr lang="en-US" sz="1000" dirty="0">
              <a:latin typeface="+mn-lt"/>
            </a:endParaRPr>
          </a:p>
          <a:p>
            <a:pPr marL="285750" indent="-285750">
              <a:buFont typeface="Wingdings" panose="05000000000000000000" pitchFamily="2" charset="2"/>
              <a:buChar char="q"/>
            </a:pPr>
            <a:r>
              <a:rPr lang="en-US" sz="1700" b="1" i="1" dirty="0" smtClean="0">
                <a:latin typeface="+mn-lt"/>
              </a:rPr>
              <a:t>Should it be verified or verifiable: </a:t>
            </a:r>
            <a:r>
              <a:rPr lang="en-US" sz="1700" dirty="0" smtClean="0">
                <a:latin typeface="+mn-lt"/>
              </a:rPr>
              <a:t>Applications should spell out the data sources and gap analysis framework used to identify, qualify, and quantify the gap in service.  </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14</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a:solidFill>
                  <a:srgbClr val="FFFFFF"/>
                </a:solidFill>
                <a:latin typeface="Calibri"/>
              </a:rPr>
              <a:t>Defining </a:t>
            </a:r>
            <a:r>
              <a:rPr lang="en-US" sz="2800" dirty="0" smtClean="0">
                <a:solidFill>
                  <a:srgbClr val="FFFFFF"/>
                </a:solidFill>
                <a:latin typeface="Calibri"/>
              </a:rPr>
              <a:t>Gap in Service Delivery</a:t>
            </a:r>
            <a:endParaRPr lang="en-US" sz="2800" dirty="0">
              <a:solidFill>
                <a:srgbClr val="FFFFFF"/>
              </a:solidFill>
              <a:latin typeface="Calibri"/>
            </a:endParaRPr>
          </a:p>
        </p:txBody>
      </p:sp>
    </p:spTree>
    <p:extLst>
      <p:ext uri="{BB962C8B-B14F-4D97-AF65-F5344CB8AC3E}">
        <p14:creationId xmlns:p14="http://schemas.microsoft.com/office/powerpoint/2010/main" val="3840774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80" y="1371600"/>
            <a:ext cx="7696200" cy="5062924"/>
          </a:xfrm>
          <a:prstGeom prst="rect">
            <a:avLst/>
          </a:prstGeom>
          <a:noFill/>
        </p:spPr>
        <p:txBody>
          <a:bodyPr wrap="square" rtlCol="0">
            <a:spAutoFit/>
          </a:bodyPr>
          <a:lstStyle/>
          <a:p>
            <a:r>
              <a:rPr lang="en-US" sz="2000" b="1" i="1" dirty="0">
                <a:latin typeface="+mn-lt"/>
              </a:rPr>
              <a:t>What should constitute a “Duplication in Service”? </a:t>
            </a:r>
            <a:endParaRPr lang="en-US" sz="2000" b="1" i="1" dirty="0" smtClean="0">
              <a:latin typeface="+mn-lt"/>
            </a:endParaRPr>
          </a:p>
          <a:p>
            <a:endParaRPr lang="en-US" sz="500" i="1" dirty="0">
              <a:latin typeface="+mn-lt"/>
            </a:endParaRPr>
          </a:p>
          <a:p>
            <a:r>
              <a:rPr lang="en-US" sz="2000" dirty="0">
                <a:latin typeface="+mn-lt"/>
              </a:rPr>
              <a:t>G</a:t>
            </a:r>
            <a:r>
              <a:rPr lang="en-US" sz="2000" dirty="0" smtClean="0">
                <a:latin typeface="+mn-lt"/>
              </a:rPr>
              <a:t>eneral consensus across all submissions:</a:t>
            </a:r>
          </a:p>
          <a:p>
            <a:endParaRPr lang="en-US" sz="1000" i="1" dirty="0">
              <a:latin typeface="+mn-lt"/>
            </a:endParaRPr>
          </a:p>
          <a:p>
            <a:pPr marL="285750" indent="-285750">
              <a:buFont typeface="Wingdings" panose="05000000000000000000" pitchFamily="2" charset="2"/>
              <a:buChar char="q"/>
            </a:pPr>
            <a:r>
              <a:rPr lang="en-US" i="1" dirty="0" smtClean="0">
                <a:latin typeface="+mn-lt"/>
              </a:rPr>
              <a:t>“Duplication in Service”</a:t>
            </a:r>
            <a:r>
              <a:rPr lang="en-US" dirty="0" smtClean="0">
                <a:latin typeface="+mn-lt"/>
              </a:rPr>
              <a:t> is a proposed service which does </a:t>
            </a:r>
            <a:r>
              <a:rPr lang="en-US" dirty="0">
                <a:latin typeface="+mn-lt"/>
              </a:rPr>
              <a:t>not address a </a:t>
            </a:r>
            <a:r>
              <a:rPr lang="en-US" i="1" dirty="0">
                <a:latin typeface="+mn-lt"/>
              </a:rPr>
              <a:t>“Gap in Service </a:t>
            </a:r>
            <a:r>
              <a:rPr lang="en-US" i="1" dirty="0" smtClean="0">
                <a:latin typeface="+mn-lt"/>
              </a:rPr>
              <a:t>Delivery.”</a:t>
            </a:r>
          </a:p>
          <a:p>
            <a:pPr marL="285750" indent="-285750">
              <a:buFont typeface="Wingdings" panose="05000000000000000000" pitchFamily="2" charset="2"/>
              <a:buChar char="q"/>
            </a:pPr>
            <a:endParaRPr lang="en-US" sz="1000" i="1" dirty="0">
              <a:latin typeface="+mn-lt"/>
            </a:endParaRPr>
          </a:p>
          <a:p>
            <a:r>
              <a:rPr lang="en-US" sz="2000" b="1" i="1" dirty="0" smtClean="0">
                <a:latin typeface="+mn-lt"/>
              </a:rPr>
              <a:t>Comment(s) of note: </a:t>
            </a:r>
          </a:p>
          <a:p>
            <a:endParaRPr lang="en-US" sz="500" b="1" i="1" dirty="0" smtClean="0">
              <a:latin typeface="+mn-lt"/>
            </a:endParaRPr>
          </a:p>
          <a:p>
            <a:pPr marL="285750" indent="-285750">
              <a:buFont typeface="Wingdings" panose="05000000000000000000" pitchFamily="2" charset="2"/>
              <a:buChar char="q"/>
            </a:pPr>
            <a:r>
              <a:rPr lang="en-US" dirty="0" smtClean="0">
                <a:latin typeface="+mn-lt"/>
              </a:rPr>
              <a:t>Emergency Service Programs (ESPs) provide an existing system of emergency behavioral health crisis response that fully covers the Commonwealth. MIH applications, particularly those with focus on behavioral health, should be required to partner with the ESP(s) in the catchment areas they plan to serve. </a:t>
            </a:r>
          </a:p>
          <a:p>
            <a:endParaRPr lang="en-US" sz="1000" dirty="0">
              <a:latin typeface="+mn-lt"/>
            </a:endParaRPr>
          </a:p>
          <a:p>
            <a:r>
              <a:rPr lang="en-US" sz="2000" b="1" i="1" dirty="0">
                <a:latin typeface="+mn-lt"/>
              </a:rPr>
              <a:t>Who should determine? </a:t>
            </a:r>
          </a:p>
          <a:p>
            <a:endParaRPr lang="en-US" sz="500" dirty="0">
              <a:latin typeface="+mn-lt"/>
            </a:endParaRPr>
          </a:p>
          <a:p>
            <a:pPr marL="285750" lvl="0" indent="-285750">
              <a:buFont typeface="Wingdings" panose="05000000000000000000" pitchFamily="2" charset="2"/>
              <a:buChar char="q"/>
            </a:pPr>
            <a:r>
              <a:rPr lang="en-US" dirty="0" smtClean="0">
                <a:latin typeface="+mn-lt"/>
              </a:rPr>
              <a:t>DPH </a:t>
            </a:r>
            <a:r>
              <a:rPr lang="en-US" dirty="0">
                <a:latin typeface="+mn-lt"/>
              </a:rPr>
              <a:t>should require mobile integrated health program applicants to list the community health providers, local public health agencies, and continued care supports with which they partner and/or contract, describing how the proposed program would avoid duplication and achieve more cost-effective and clinically appropriate </a:t>
            </a:r>
            <a:r>
              <a:rPr lang="en-US" dirty="0" smtClean="0">
                <a:latin typeface="+mn-lt"/>
              </a:rPr>
              <a:t>services.</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15</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a:solidFill>
                  <a:srgbClr val="FFFFFF"/>
                </a:solidFill>
                <a:latin typeface="Calibri"/>
              </a:rPr>
              <a:t>Defining </a:t>
            </a:r>
            <a:r>
              <a:rPr lang="en-US" sz="2800" dirty="0" smtClean="0">
                <a:solidFill>
                  <a:srgbClr val="FFFFFF"/>
                </a:solidFill>
                <a:latin typeface="Calibri"/>
              </a:rPr>
              <a:t>Duplication of Service</a:t>
            </a:r>
            <a:endParaRPr lang="en-US" sz="2800" dirty="0">
              <a:solidFill>
                <a:srgbClr val="FFFFFF"/>
              </a:solidFill>
              <a:latin typeface="Calibri"/>
            </a:endParaRPr>
          </a:p>
        </p:txBody>
      </p:sp>
    </p:spTree>
    <p:extLst>
      <p:ext uri="{BB962C8B-B14F-4D97-AF65-F5344CB8AC3E}">
        <p14:creationId xmlns:p14="http://schemas.microsoft.com/office/powerpoint/2010/main" val="33145238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1972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970280" y="1371600"/>
            <a:ext cx="7696200" cy="3893374"/>
          </a:xfrm>
          <a:prstGeom prst="rect">
            <a:avLst/>
          </a:prstGeom>
          <a:noFill/>
        </p:spPr>
        <p:txBody>
          <a:bodyPr wrap="square" rtlCol="0">
            <a:spAutoFit/>
          </a:bodyPr>
          <a:lstStyle/>
          <a:p>
            <a:r>
              <a:rPr lang="en-US" sz="2400" b="1" dirty="0" smtClean="0">
                <a:latin typeface="+mn-lt"/>
              </a:rPr>
              <a:t>Items for Future Discussion </a:t>
            </a:r>
            <a:r>
              <a:rPr lang="en-US" sz="2400" dirty="0" smtClean="0">
                <a:latin typeface="+mn-lt"/>
              </a:rPr>
              <a:t>– Program Administration: </a:t>
            </a:r>
          </a:p>
          <a:p>
            <a:endParaRPr lang="en-US" sz="500" i="1" dirty="0" smtClean="0">
              <a:latin typeface="+mn-lt"/>
            </a:endParaRPr>
          </a:p>
          <a:p>
            <a:pPr marL="342900" indent="-342900">
              <a:buFont typeface="Wingdings" panose="05000000000000000000" pitchFamily="2" charset="2"/>
              <a:buChar char="q"/>
            </a:pPr>
            <a:r>
              <a:rPr lang="en-US" dirty="0" smtClean="0">
                <a:latin typeface="+mn-lt"/>
              </a:rPr>
              <a:t>Consider </a:t>
            </a:r>
            <a:r>
              <a:rPr lang="en-US" dirty="0">
                <a:latin typeface="+mn-lt"/>
              </a:rPr>
              <a:t>prioritization of proposals that address “gaps” </a:t>
            </a:r>
            <a:r>
              <a:rPr lang="en-US" dirty="0" smtClean="0">
                <a:latin typeface="+mn-lt"/>
              </a:rPr>
              <a:t>in </a:t>
            </a:r>
            <a:r>
              <a:rPr lang="en-US" dirty="0">
                <a:latin typeface="+mn-lt"/>
              </a:rPr>
              <a:t>behavioral health (substance abuse/mental health); provide full continuum of emergency care including urgent/emergent services; and, </a:t>
            </a:r>
            <a:r>
              <a:rPr lang="en-US" dirty="0" smtClean="0">
                <a:latin typeface="+mn-lt"/>
              </a:rPr>
              <a:t>applications that focus </a:t>
            </a:r>
            <a:r>
              <a:rPr lang="en-US" dirty="0">
                <a:latin typeface="+mn-lt"/>
              </a:rPr>
              <a:t>on Medicaid populations in collaboration with </a:t>
            </a:r>
            <a:r>
              <a:rPr lang="en-US" dirty="0" smtClean="0">
                <a:latin typeface="+mn-lt"/>
              </a:rPr>
              <a:t>MassHealth.</a:t>
            </a:r>
          </a:p>
          <a:p>
            <a:endParaRPr lang="en-US" sz="1000" dirty="0" smtClean="0">
              <a:latin typeface="+mn-lt"/>
            </a:endParaRPr>
          </a:p>
          <a:p>
            <a:pPr marL="342900" indent="-342900">
              <a:buFont typeface="Wingdings" panose="05000000000000000000" pitchFamily="2" charset="2"/>
              <a:buChar char="q"/>
            </a:pPr>
            <a:r>
              <a:rPr lang="en-US" dirty="0" smtClean="0">
                <a:latin typeface="+mn-lt"/>
              </a:rPr>
              <a:t>There </a:t>
            </a:r>
            <a:r>
              <a:rPr lang="en-US" dirty="0">
                <a:latin typeface="+mn-lt"/>
              </a:rPr>
              <a:t>shall be no more than two MIH applications approved per county, unless they test distinct care coordination objectives and will not increase Total Cost of </a:t>
            </a:r>
            <a:r>
              <a:rPr lang="en-US" dirty="0" smtClean="0">
                <a:latin typeface="+mn-lt"/>
              </a:rPr>
              <a:t>Care.</a:t>
            </a:r>
          </a:p>
          <a:p>
            <a:endParaRPr lang="en-US" sz="1000" dirty="0">
              <a:latin typeface="+mn-lt"/>
            </a:endParaRPr>
          </a:p>
          <a:p>
            <a:pPr marL="342900" indent="-342900">
              <a:buFont typeface="Wingdings" panose="05000000000000000000" pitchFamily="2" charset="2"/>
              <a:buChar char="q"/>
            </a:pPr>
            <a:r>
              <a:rPr lang="en-US" dirty="0" smtClean="0">
                <a:latin typeface="+mn-lt"/>
              </a:rPr>
              <a:t>An </a:t>
            </a:r>
            <a:r>
              <a:rPr lang="en-US" dirty="0">
                <a:latin typeface="+mn-lt"/>
              </a:rPr>
              <a:t>a</a:t>
            </a:r>
            <a:r>
              <a:rPr lang="en-US" dirty="0" smtClean="0">
                <a:latin typeface="+mn-lt"/>
              </a:rPr>
              <a:t>mbulance </a:t>
            </a:r>
            <a:r>
              <a:rPr lang="en-US" dirty="0">
                <a:latin typeface="+mn-lt"/>
              </a:rPr>
              <a:t>p</a:t>
            </a:r>
            <a:r>
              <a:rPr lang="en-US" dirty="0" smtClean="0">
                <a:latin typeface="+mn-lt"/>
              </a:rPr>
              <a:t>artner </a:t>
            </a:r>
            <a:r>
              <a:rPr lang="en-US" dirty="0">
                <a:latin typeface="+mn-lt"/>
              </a:rPr>
              <a:t>p</a:t>
            </a:r>
            <a:r>
              <a:rPr lang="en-US" dirty="0" smtClean="0">
                <a:latin typeface="+mn-lt"/>
              </a:rPr>
              <a:t>rovider </a:t>
            </a:r>
            <a:r>
              <a:rPr lang="en-US" dirty="0">
                <a:latin typeface="+mn-lt"/>
              </a:rPr>
              <a:t>who works with an at-risk ACO on a </a:t>
            </a:r>
            <a:r>
              <a:rPr lang="en-US" dirty="0" smtClean="0">
                <a:latin typeface="+mn-lt"/>
              </a:rPr>
              <a:t>Department-approved </a:t>
            </a:r>
            <a:r>
              <a:rPr lang="en-US" dirty="0">
                <a:latin typeface="+mn-lt"/>
              </a:rPr>
              <a:t>MIH </a:t>
            </a:r>
            <a:r>
              <a:rPr lang="en-US" dirty="0" smtClean="0">
                <a:latin typeface="+mn-lt"/>
              </a:rPr>
              <a:t>program </a:t>
            </a:r>
            <a:r>
              <a:rPr lang="en-US" dirty="0">
                <a:latin typeface="+mn-lt"/>
              </a:rPr>
              <a:t>may not service the same patient through any other MIH initiatives without the expressed permission of the at-risk ACO</a:t>
            </a:r>
            <a:r>
              <a:rPr lang="en-US" dirty="0" smtClean="0">
                <a:latin typeface="+mn-lt"/>
              </a:rPr>
              <a:t>.</a:t>
            </a: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16</a:t>
            </a:fld>
            <a:endParaRPr lang="en-US" altLang="en-US" dirty="0"/>
          </a:p>
        </p:txBody>
      </p:sp>
      <p:sp>
        <p:nvSpPr>
          <p:cNvPr id="9" name="Rectangle 8"/>
          <p:cNvSpPr/>
          <p:nvPr/>
        </p:nvSpPr>
        <p:spPr>
          <a:xfrm>
            <a:off x="3886200" y="268983"/>
            <a:ext cx="5257800" cy="523220"/>
          </a:xfrm>
          <a:prstGeom prst="rect">
            <a:avLst/>
          </a:prstGeom>
        </p:spPr>
        <p:txBody>
          <a:bodyPr wrap="square">
            <a:spAutoFit/>
          </a:bodyPr>
          <a:lstStyle/>
          <a:p>
            <a:pPr algn="ctr"/>
            <a:r>
              <a:rPr lang="en-US" sz="2800" dirty="0">
                <a:solidFill>
                  <a:srgbClr val="FFFFFF"/>
                </a:solidFill>
                <a:latin typeface="Calibri"/>
              </a:rPr>
              <a:t>Defining Duplication </a:t>
            </a:r>
            <a:r>
              <a:rPr lang="en-US" sz="2800" dirty="0" smtClean="0">
                <a:solidFill>
                  <a:srgbClr val="FFFFFF"/>
                </a:solidFill>
                <a:latin typeface="Calibri"/>
              </a:rPr>
              <a:t>of Service</a:t>
            </a:r>
            <a:endParaRPr lang="en-US" sz="2800" dirty="0">
              <a:solidFill>
                <a:srgbClr val="FFFFFF"/>
              </a:solidFill>
              <a:latin typeface="Calibri"/>
            </a:endParaRPr>
          </a:p>
        </p:txBody>
      </p:sp>
    </p:spTree>
    <p:extLst>
      <p:ext uri="{BB962C8B-B14F-4D97-AF65-F5344CB8AC3E}">
        <p14:creationId xmlns:p14="http://schemas.microsoft.com/office/powerpoint/2010/main" val="1901021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528320" y="3557382"/>
            <a:ext cx="7995920" cy="730138"/>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3131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dirty="0">
                <a:latin typeface="+mn-lt"/>
                <a:ea typeface="Times New Roman"/>
              </a:rPr>
              <a:t>Adoption of January 6, 2016 Meeting Minutes (VOTE)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dirty="0">
                <a:latin typeface="+mn-lt"/>
                <a:ea typeface="Times New Roman"/>
              </a:rPr>
              <a:t>NEW BUSINESS: </a:t>
            </a:r>
          </a:p>
          <a:p>
            <a:pPr marL="742950" marR="0" lvl="1" indent="-285750">
              <a:spcBef>
                <a:spcPts val="0"/>
              </a:spcBef>
              <a:spcAft>
                <a:spcPts val="0"/>
              </a:spcAft>
              <a:buFont typeface="+mj-lt"/>
              <a:buAutoNum type="alphaLcPeriod"/>
            </a:pPr>
            <a:r>
              <a:rPr lang="en-US" sz="2400"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b="1" dirty="0">
                <a:latin typeface="+mn-lt"/>
              </a:rPr>
              <a:t>Defining the Interaction Between EMS, MIH, and Community EMS </a:t>
            </a:r>
            <a:r>
              <a:rPr lang="en-US" sz="2400" b="1" dirty="0">
                <a:latin typeface="+mn-lt"/>
                <a:ea typeface="Times New Roman"/>
              </a:rPr>
              <a:t> (DISCUSSION)</a:t>
            </a:r>
          </a:p>
          <a:p>
            <a:pPr marL="742950" marR="0" lvl="1" indent="-285750">
              <a:spcBef>
                <a:spcPts val="0"/>
              </a:spcBef>
              <a:spcAft>
                <a:spcPts val="0"/>
              </a:spcAft>
              <a:buFont typeface="+mj-lt"/>
              <a:buAutoNum type="alphaLcPeriod"/>
            </a:pPr>
            <a:r>
              <a:rPr lang="en-US" sz="2400" dirty="0" smtClean="0">
                <a:latin typeface="+mn-lt"/>
                <a:ea typeface="Times New Roman"/>
              </a:rPr>
              <a:t>Upcoming </a:t>
            </a:r>
            <a:r>
              <a:rPr lang="en-US" sz="2400" dirty="0">
                <a:latin typeface="+mn-lt"/>
                <a:ea typeface="Times New Roman"/>
              </a:rPr>
              <a:t>Meeting Schedule </a:t>
            </a:r>
          </a:p>
          <a:p>
            <a:pPr marL="342900" marR="0" lvl="0" indent="-342900">
              <a:spcBef>
                <a:spcPts val="0"/>
              </a:spcBef>
              <a:spcAft>
                <a:spcPts val="0"/>
              </a:spcAft>
              <a:buFont typeface="+mj-lt"/>
              <a:buAutoNum type="arabicPeriod"/>
            </a:pP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17</a:t>
            </a:fld>
            <a:endParaRPr lang="en-US" altLang="en-US" dirty="0"/>
          </a:p>
        </p:txBody>
      </p:sp>
    </p:spTree>
    <p:extLst>
      <p:ext uri="{BB962C8B-B14F-4D97-AF65-F5344CB8AC3E}">
        <p14:creationId xmlns:p14="http://schemas.microsoft.com/office/powerpoint/2010/main" val="31838300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Chapter 111O </a:t>
            </a:r>
          </a:p>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and “First Responders” </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18</a:t>
            </a:fld>
            <a:endParaRPr lang="en-US" altLang="en-US" dirty="0"/>
          </a:p>
        </p:txBody>
      </p:sp>
      <p:sp>
        <p:nvSpPr>
          <p:cNvPr id="9" name="Content Placeholder 2"/>
          <p:cNvSpPr txBox="1">
            <a:spLocks/>
          </p:cNvSpPr>
          <p:nvPr/>
        </p:nvSpPr>
        <p:spPr>
          <a:xfrm>
            <a:off x="457200" y="1346200"/>
            <a:ext cx="8229600" cy="5435600"/>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000" b="1" kern="0" dirty="0" smtClean="0"/>
              <a:t>MIH Community Paramedics and “other providers” </a:t>
            </a:r>
            <a:r>
              <a:rPr lang="en-US" sz="2000" kern="0" dirty="0" smtClean="0"/>
              <a:t>providing MIH services must be employed by a “health care entity.” M. G. L. c. 111O, §(2)(b)(iv- v).</a:t>
            </a:r>
          </a:p>
          <a:p>
            <a:pPr marL="0" indent="0">
              <a:buNone/>
            </a:pPr>
            <a:endParaRPr lang="en-US" sz="1000" kern="0" dirty="0" smtClean="0"/>
          </a:p>
          <a:p>
            <a:r>
              <a:rPr lang="en-US" sz="2000" b="1" kern="0" dirty="0" smtClean="0"/>
              <a:t>“Health care entity” </a:t>
            </a:r>
            <a:r>
              <a:rPr lang="en-US" sz="2000" kern="0" dirty="0" smtClean="0"/>
              <a:t>includes entities licensed under 111C to provide EMS (</a:t>
            </a:r>
            <a:r>
              <a:rPr lang="en-US" sz="2000" i="1" kern="0" dirty="0" smtClean="0"/>
              <a:t>i.e. </a:t>
            </a:r>
            <a:r>
              <a:rPr lang="en-US" sz="2000" kern="0" dirty="0" smtClean="0"/>
              <a:t>an ambulance service or an EMS First Responder Service or “EFR Service”)</a:t>
            </a:r>
          </a:p>
          <a:p>
            <a:pPr marL="0" indent="0">
              <a:buNone/>
            </a:pPr>
            <a:endParaRPr lang="en-US" sz="1000" kern="0" dirty="0" smtClean="0"/>
          </a:p>
          <a:p>
            <a:r>
              <a:rPr lang="en-US" sz="2000" kern="0" dirty="0" smtClean="0"/>
              <a:t>There are 3 licensed EFR services in Massachusetts, </a:t>
            </a:r>
            <a:r>
              <a:rPr lang="en-US" sz="2000" kern="0" dirty="0"/>
              <a:t>all licensed by OEMS to provide EFR at the basic life support (BLS) level of service to patients in their </a:t>
            </a:r>
            <a:r>
              <a:rPr lang="en-US" sz="2000" kern="0" dirty="0" smtClean="0"/>
              <a:t>communities: </a:t>
            </a:r>
          </a:p>
          <a:p>
            <a:pPr lvl="1"/>
            <a:r>
              <a:rPr lang="en-US" sz="1600" kern="0" dirty="0"/>
              <a:t>Boxford </a:t>
            </a:r>
            <a:r>
              <a:rPr lang="en-US" sz="1600" kern="0" dirty="0" smtClean="0"/>
              <a:t>Fire Department</a:t>
            </a:r>
            <a:endParaRPr lang="en-US" sz="1600" kern="0" dirty="0"/>
          </a:p>
          <a:p>
            <a:pPr lvl="1"/>
            <a:r>
              <a:rPr lang="en-US" sz="1600" kern="0" dirty="0"/>
              <a:t>Dedham </a:t>
            </a:r>
            <a:r>
              <a:rPr lang="en-US" sz="1600" kern="0" dirty="0" smtClean="0"/>
              <a:t>Fire Department</a:t>
            </a:r>
            <a:endParaRPr lang="en-US" sz="1600" kern="0" dirty="0"/>
          </a:p>
          <a:p>
            <a:pPr lvl="1"/>
            <a:r>
              <a:rPr lang="en-US" sz="1600" kern="0" dirty="0"/>
              <a:t>Milford </a:t>
            </a:r>
            <a:r>
              <a:rPr lang="en-US" sz="1600" kern="0" dirty="0" smtClean="0"/>
              <a:t>Fire Department</a:t>
            </a:r>
          </a:p>
          <a:p>
            <a:pPr marL="457200" lvl="1" indent="0">
              <a:buNone/>
            </a:pPr>
            <a:endParaRPr lang="en-US" sz="1000" kern="0" dirty="0"/>
          </a:p>
          <a:p>
            <a:r>
              <a:rPr lang="en-US" sz="2000" kern="0" dirty="0" smtClean="0"/>
              <a:t>This </a:t>
            </a:r>
            <a:r>
              <a:rPr lang="en-US" sz="2000" kern="0" dirty="0"/>
              <a:t>means the personnel who </a:t>
            </a:r>
            <a:r>
              <a:rPr lang="en-US" sz="2000" kern="0" dirty="0" smtClean="0"/>
              <a:t>respond on behalf of these EFR </a:t>
            </a:r>
            <a:r>
              <a:rPr lang="en-US" sz="2000" kern="0" dirty="0"/>
              <a:t>services are </a:t>
            </a:r>
            <a:r>
              <a:rPr lang="en-US" sz="2000" kern="0" dirty="0" smtClean="0"/>
              <a:t>EMT-Basics and therefore </a:t>
            </a:r>
            <a:r>
              <a:rPr lang="en-US" sz="2000" b="1" i="1" u="sng" kern="0" dirty="0" smtClean="0"/>
              <a:t>are</a:t>
            </a:r>
            <a:r>
              <a:rPr lang="en-US" sz="2000" i="1" kern="0" dirty="0" smtClean="0"/>
              <a:t> </a:t>
            </a:r>
            <a:r>
              <a:rPr lang="en-US" sz="2000" kern="0" dirty="0"/>
              <a:t>eligible to partner with other health care entities to provide MIH. </a:t>
            </a:r>
            <a:endParaRPr lang="en-US" sz="2400" kern="0" dirty="0" smtClean="0"/>
          </a:p>
        </p:txBody>
      </p:sp>
    </p:spTree>
    <p:extLst>
      <p:ext uri="{BB962C8B-B14F-4D97-AF65-F5344CB8AC3E}">
        <p14:creationId xmlns:p14="http://schemas.microsoft.com/office/powerpoint/2010/main" val="20293492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Chapter 111O </a:t>
            </a:r>
          </a:p>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and “First Responders” </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19</a:t>
            </a:fld>
            <a:endParaRPr lang="en-US" altLang="en-US" dirty="0"/>
          </a:p>
        </p:txBody>
      </p:sp>
      <p:sp>
        <p:nvSpPr>
          <p:cNvPr id="9" name="Content Placeholder 2"/>
          <p:cNvSpPr txBox="1">
            <a:spLocks/>
          </p:cNvSpPr>
          <p:nvPr/>
        </p:nvSpPr>
        <p:spPr>
          <a:xfrm>
            <a:off x="457200" y="1600200"/>
            <a:ext cx="8229600" cy="4800600"/>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000" b="1" dirty="0"/>
              <a:t>“First responders”</a:t>
            </a:r>
            <a:r>
              <a:rPr lang="en-US" sz="2000" dirty="0"/>
              <a:t>,</a:t>
            </a:r>
            <a:r>
              <a:rPr lang="en-US" sz="2000" b="1" dirty="0"/>
              <a:t> </a:t>
            </a:r>
            <a:r>
              <a:rPr lang="en-US" sz="2000" dirty="0"/>
              <a:t>such as police, firefighters and lifeguards, are required to be trained in first aid and CPR under the first responder law (</a:t>
            </a:r>
            <a:r>
              <a:rPr lang="en-US" sz="2000" u="sng" dirty="0"/>
              <a:t>see</a:t>
            </a:r>
            <a:r>
              <a:rPr lang="en-US" sz="2000" dirty="0"/>
              <a:t> MGL c. 111, §201). There is no requirement that first responder agencies deploy first responders in emergency medical situations.  However, if a first responder agency chooses to deploy first responders to emergency medical calls, the first responders would provide first aid (including naloxone) and CPR while awaiting EMS primary ambulance response</a:t>
            </a:r>
            <a:r>
              <a:rPr lang="en-US" sz="2000" dirty="0" smtClean="0"/>
              <a:t>.</a:t>
            </a:r>
          </a:p>
          <a:p>
            <a:pPr marL="0" indent="0">
              <a:buNone/>
            </a:pPr>
            <a:endParaRPr lang="en-US" sz="1000" kern="0" dirty="0"/>
          </a:p>
          <a:p>
            <a:r>
              <a:rPr lang="en-US" sz="2000" kern="0" dirty="0" smtClean="0"/>
              <a:t>Although </a:t>
            </a:r>
            <a:r>
              <a:rPr lang="en-US" sz="2000" kern="0" dirty="0"/>
              <a:t>DPH sets training standards for first responders,  DPH does not have oversight or any other authority over these state and municipal employees. </a:t>
            </a:r>
            <a:r>
              <a:rPr lang="en-US" sz="2000" kern="0" dirty="0" smtClean="0"/>
              <a:t>As such, </a:t>
            </a:r>
            <a:r>
              <a:rPr lang="en-US" sz="2000" b="1" kern="0" dirty="0" smtClean="0"/>
              <a:t>“first </a:t>
            </a:r>
            <a:r>
              <a:rPr lang="en-US" sz="2000" b="1" kern="0" dirty="0"/>
              <a:t>responder </a:t>
            </a:r>
            <a:r>
              <a:rPr lang="en-US" sz="2000" b="1" kern="0" dirty="0" smtClean="0"/>
              <a:t>agencies” </a:t>
            </a:r>
            <a:r>
              <a:rPr lang="en-US" sz="2000" kern="0" dirty="0"/>
              <a:t>are not "health care </a:t>
            </a:r>
            <a:r>
              <a:rPr lang="en-US" sz="2000" kern="0" dirty="0" smtClean="0"/>
              <a:t>entities.”</a:t>
            </a:r>
          </a:p>
          <a:p>
            <a:pPr marL="0" indent="0">
              <a:buNone/>
            </a:pPr>
            <a:endParaRPr lang="en-US" sz="1000" kern="0" dirty="0" smtClean="0"/>
          </a:p>
          <a:p>
            <a:r>
              <a:rPr lang="en-US" sz="2000" b="1" i="1" u="sng" kern="0" dirty="0" smtClean="0"/>
              <a:t>Bottom Line</a:t>
            </a:r>
            <a:r>
              <a:rPr lang="en-US" sz="2000" b="1" i="1" kern="0" dirty="0" smtClean="0"/>
              <a:t>:  </a:t>
            </a:r>
            <a:r>
              <a:rPr lang="en-US" sz="2000" kern="0" dirty="0" smtClean="0"/>
              <a:t>Unless a police or fire department operates an ambulance service or an EFR service licensed by DPH/OEMS with personnel certified as EMTs, police and fire personnel working for first responder agencies </a:t>
            </a:r>
            <a:r>
              <a:rPr lang="en-US" sz="2000" b="1" i="1" u="sng" kern="0" dirty="0" smtClean="0"/>
              <a:t>are not</a:t>
            </a:r>
            <a:r>
              <a:rPr lang="en-US" sz="2000" kern="0" dirty="0" smtClean="0"/>
              <a:t> “health care entities” under Chapter 111O.  </a:t>
            </a:r>
            <a:endParaRPr lang="en-US" sz="2000" kern="0" dirty="0"/>
          </a:p>
        </p:txBody>
      </p:sp>
    </p:spTree>
    <p:extLst>
      <p:ext uri="{BB962C8B-B14F-4D97-AF65-F5344CB8AC3E}">
        <p14:creationId xmlns:p14="http://schemas.microsoft.com/office/powerpoint/2010/main" val="38662736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bwMode="auto">
          <a:xfrm>
            <a:off x="682668" y="1716067"/>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2</a:t>
            </a:fld>
            <a:endParaRPr lang="en-US" altLang="en-US" dirty="0"/>
          </a:p>
        </p:txBody>
      </p:sp>
      <p:sp>
        <p:nvSpPr>
          <p:cNvPr id="3" name="Rectangle 2"/>
          <p:cNvSpPr/>
          <p:nvPr/>
        </p:nvSpPr>
        <p:spPr>
          <a:xfrm>
            <a:off x="40083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j-lt"/>
                <a:ea typeface="Times New Roman"/>
              </a:rPr>
              <a:t>ROUTINE ITEMS:</a:t>
            </a:r>
          </a:p>
          <a:p>
            <a:pPr marL="742950" marR="0" lvl="1" indent="-285750">
              <a:spcBef>
                <a:spcPts val="0"/>
              </a:spcBef>
              <a:spcAft>
                <a:spcPts val="0"/>
              </a:spcAft>
              <a:buFont typeface="+mj-lt"/>
              <a:buAutoNum type="alphaLcPeriod"/>
            </a:pPr>
            <a:r>
              <a:rPr lang="en-US" sz="2400" b="1" dirty="0">
                <a:latin typeface="+mj-lt"/>
                <a:ea typeface="Times New Roman"/>
              </a:rPr>
              <a:t>Welcome and Introductions </a:t>
            </a:r>
          </a:p>
          <a:p>
            <a:pPr marL="742950" marR="0" lvl="1" indent="-285750">
              <a:spcBef>
                <a:spcPts val="0"/>
              </a:spcBef>
              <a:spcAft>
                <a:spcPts val="0"/>
              </a:spcAft>
              <a:buFont typeface="+mj-lt"/>
              <a:buAutoNum type="alphaLcPeriod"/>
            </a:pPr>
            <a:r>
              <a:rPr lang="en-US" sz="2400" dirty="0">
                <a:latin typeface="+mj-lt"/>
                <a:ea typeface="Times New Roman"/>
              </a:rPr>
              <a:t>Adoption of </a:t>
            </a:r>
            <a:r>
              <a:rPr lang="en-US" sz="2400" dirty="0" smtClean="0">
                <a:latin typeface="+mj-lt"/>
                <a:ea typeface="Times New Roman"/>
              </a:rPr>
              <a:t>January 6, 2016 Meeting Minutes </a:t>
            </a:r>
            <a:r>
              <a:rPr lang="en-US" sz="2400" dirty="0">
                <a:latin typeface="+mj-lt"/>
                <a:ea typeface="Times New Roman"/>
              </a:rPr>
              <a:t>(</a:t>
            </a:r>
            <a:r>
              <a:rPr lang="en-US" sz="2400" dirty="0" smtClean="0">
                <a:latin typeface="+mj-lt"/>
                <a:ea typeface="Times New Roman"/>
              </a:rPr>
              <a:t>VOTE)</a:t>
            </a:r>
          </a:p>
          <a:p>
            <a:pPr marR="0" lvl="1">
              <a:spcBef>
                <a:spcPts val="0"/>
              </a:spcBef>
              <a:spcAft>
                <a:spcPts val="0"/>
              </a:spcAft>
            </a:pPr>
            <a:endParaRPr lang="en-US" sz="2400" dirty="0" smtClean="0">
              <a:latin typeface="+mj-lt"/>
              <a:ea typeface="Times New Roman"/>
            </a:endParaRPr>
          </a:p>
          <a:p>
            <a:pPr marL="285750" indent="-285750">
              <a:spcBef>
                <a:spcPts val="0"/>
              </a:spcBef>
              <a:spcAft>
                <a:spcPts val="0"/>
              </a:spcAft>
              <a:buFont typeface="+mj-lt"/>
              <a:buAutoNum type="arabicPeriod"/>
            </a:pPr>
            <a:r>
              <a:rPr lang="en-US" sz="2400" dirty="0">
                <a:latin typeface="+mj-lt"/>
                <a:ea typeface="Times New Roman"/>
              </a:rPr>
              <a:t>NEW BUSINESS: </a:t>
            </a:r>
          </a:p>
          <a:p>
            <a:pPr marL="742950" marR="0" lvl="1" indent="-285750">
              <a:spcBef>
                <a:spcPts val="0"/>
              </a:spcBef>
              <a:spcAft>
                <a:spcPts val="0"/>
              </a:spcAft>
              <a:buFont typeface="+mj-lt"/>
              <a:buAutoNum type="alphaLcPeriod"/>
            </a:pPr>
            <a:r>
              <a:rPr lang="en-US" sz="2400" dirty="0" smtClean="0">
                <a:latin typeface="+mj-lt"/>
                <a:ea typeface="Times New Roman"/>
              </a:rPr>
              <a:t>Defining Access </a:t>
            </a:r>
            <a:r>
              <a:rPr lang="en-US" sz="2400" dirty="0">
                <a:latin typeface="+mj-lt"/>
                <a:ea typeface="Times New Roman"/>
              </a:rPr>
              <a:t>and </a:t>
            </a:r>
            <a:r>
              <a:rPr lang="en-US" sz="2400" dirty="0" smtClean="0">
                <a:latin typeface="+mj-lt"/>
                <a:ea typeface="Times New Roman"/>
              </a:rPr>
              <a:t>Duplication </a:t>
            </a:r>
            <a:r>
              <a:rPr lang="en-US" sz="2400" dirty="0">
                <a:latin typeface="+mj-lt"/>
                <a:ea typeface="Times New Roman"/>
              </a:rPr>
              <a:t>(DISCUSSION</a:t>
            </a:r>
            <a:r>
              <a:rPr lang="en-US" sz="2400" dirty="0" smtClean="0">
                <a:latin typeface="+mj-lt"/>
                <a:ea typeface="Times New Roman"/>
              </a:rPr>
              <a:t>)</a:t>
            </a:r>
          </a:p>
          <a:p>
            <a:pPr marL="742950" lvl="1" indent="-285750">
              <a:spcBef>
                <a:spcPts val="0"/>
              </a:spcBef>
              <a:spcAft>
                <a:spcPts val="0"/>
              </a:spcAft>
              <a:buFont typeface="+mj-lt"/>
              <a:buAutoNum type="alphaLcPeriod"/>
            </a:pPr>
            <a:r>
              <a:rPr lang="en-US" sz="2400" dirty="0">
                <a:latin typeface="+mn-lt"/>
              </a:rPr>
              <a:t>Defining the Interaction Between EMS, </a:t>
            </a:r>
            <a:r>
              <a:rPr lang="en-US" sz="2400" dirty="0" smtClean="0">
                <a:latin typeface="+mn-lt"/>
              </a:rPr>
              <a:t>MIH, and </a:t>
            </a:r>
            <a:r>
              <a:rPr lang="en-US" sz="2400" dirty="0">
                <a:latin typeface="+mn-lt"/>
              </a:rPr>
              <a:t>Community EMS </a:t>
            </a:r>
            <a:r>
              <a:rPr lang="en-US" sz="2400" dirty="0" smtClean="0">
                <a:latin typeface="+mn-lt"/>
                <a:ea typeface="Times New Roman"/>
              </a:rPr>
              <a:t> (DISCUSSION)</a:t>
            </a:r>
            <a:endParaRPr lang="en-US" sz="2400" dirty="0">
              <a:latin typeface="+mn-lt"/>
              <a:ea typeface="Times New Roman"/>
            </a:endParaRPr>
          </a:p>
          <a:p>
            <a:pPr marL="742950" marR="0" lvl="1" indent="-285750">
              <a:spcBef>
                <a:spcPts val="0"/>
              </a:spcBef>
              <a:spcAft>
                <a:spcPts val="0"/>
              </a:spcAft>
              <a:buFont typeface="+mj-lt"/>
              <a:buAutoNum type="alphaLcPeriod"/>
            </a:pPr>
            <a:r>
              <a:rPr lang="en-US" sz="2400" dirty="0">
                <a:latin typeface="+mn-lt"/>
                <a:ea typeface="Times New Roman"/>
              </a:rPr>
              <a:t>Upcoming Meeting Schedule </a:t>
            </a:r>
          </a:p>
          <a:p>
            <a:pPr marL="285750" indent="-285750">
              <a:spcBef>
                <a:spcPts val="0"/>
              </a:spcBef>
              <a:spcAft>
                <a:spcPts val="0"/>
              </a:spcAft>
              <a:buFont typeface="+mj-lt"/>
              <a:buAutoNum type="arabicPeriod"/>
            </a:pPr>
            <a:endParaRPr lang="en-US" sz="2400" dirty="0">
              <a:latin typeface="+mj-lt"/>
              <a:ea typeface="Times New Roman"/>
            </a:endParaRPr>
          </a:p>
        </p:txBody>
      </p:sp>
    </p:spTree>
    <p:extLst>
      <p:ext uri="{BB962C8B-B14F-4D97-AF65-F5344CB8AC3E}">
        <p14:creationId xmlns:p14="http://schemas.microsoft.com/office/powerpoint/2010/main" val="22376890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528320" y="3557382"/>
            <a:ext cx="7995920" cy="730138"/>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3131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dirty="0">
                <a:latin typeface="+mn-lt"/>
                <a:ea typeface="Times New Roman"/>
              </a:rPr>
              <a:t>Adoption of January 6, 2016 Meeting Minutes (VOTE)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dirty="0">
                <a:latin typeface="+mn-lt"/>
                <a:ea typeface="Times New Roman"/>
              </a:rPr>
              <a:t>NEW BUSINESS: </a:t>
            </a:r>
          </a:p>
          <a:p>
            <a:pPr marL="742950" marR="0" lvl="1" indent="-285750">
              <a:spcBef>
                <a:spcPts val="0"/>
              </a:spcBef>
              <a:spcAft>
                <a:spcPts val="0"/>
              </a:spcAft>
              <a:buFont typeface="+mj-lt"/>
              <a:buAutoNum type="alphaLcPeriod"/>
            </a:pPr>
            <a:r>
              <a:rPr lang="en-US" sz="2400"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b="1" dirty="0">
                <a:latin typeface="+mn-lt"/>
              </a:rPr>
              <a:t>Defining the Interaction Between EMS, MIH, and Community EMS </a:t>
            </a:r>
            <a:r>
              <a:rPr lang="en-US" sz="2400" b="1" dirty="0">
                <a:latin typeface="+mn-lt"/>
                <a:ea typeface="Times New Roman"/>
              </a:rPr>
              <a:t> (DISCUSSION)</a:t>
            </a:r>
          </a:p>
          <a:p>
            <a:pPr marL="742950" marR="0" lvl="1" indent="-285750">
              <a:spcBef>
                <a:spcPts val="0"/>
              </a:spcBef>
              <a:spcAft>
                <a:spcPts val="0"/>
              </a:spcAft>
              <a:buFont typeface="+mj-lt"/>
              <a:buAutoNum type="alphaLcPeriod"/>
            </a:pPr>
            <a:r>
              <a:rPr lang="en-US" sz="2400" dirty="0" smtClean="0">
                <a:latin typeface="+mn-lt"/>
                <a:ea typeface="Times New Roman"/>
              </a:rPr>
              <a:t>Upcoming </a:t>
            </a:r>
            <a:r>
              <a:rPr lang="en-US" sz="2400" dirty="0">
                <a:latin typeface="+mn-lt"/>
                <a:ea typeface="Times New Roman"/>
              </a:rPr>
              <a:t>Meeting Schedule </a:t>
            </a:r>
          </a:p>
          <a:p>
            <a:pPr marL="342900" marR="0" lvl="0" indent="-342900">
              <a:spcBef>
                <a:spcPts val="0"/>
              </a:spcBef>
              <a:spcAft>
                <a:spcPts val="0"/>
              </a:spcAft>
              <a:buFont typeface="+mj-lt"/>
              <a:buAutoNum type="arabicPeriod"/>
            </a:pP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20</a:t>
            </a:fld>
            <a:endParaRPr lang="en-US" altLang="en-US" dirty="0"/>
          </a:p>
        </p:txBody>
      </p:sp>
    </p:spTree>
    <p:extLst>
      <p:ext uri="{BB962C8B-B14F-4D97-AF65-F5344CB8AC3E}">
        <p14:creationId xmlns:p14="http://schemas.microsoft.com/office/powerpoint/2010/main" val="42564290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21</a:t>
            </a:fld>
            <a:endParaRPr lang="en-US" altLang="en-US" dirty="0"/>
          </a:p>
        </p:txBody>
      </p:sp>
      <p:graphicFrame>
        <p:nvGraphicFramePr>
          <p:cNvPr id="3" name="Table 2"/>
          <p:cNvGraphicFramePr>
            <a:graphicFrameLocks noGrp="1"/>
          </p:cNvGraphicFramePr>
          <p:nvPr>
            <p:extLst>
              <p:ext uri="{D42A27DB-BD31-4B8C-83A1-F6EECF244321}">
                <p14:modId xmlns:p14="http://schemas.microsoft.com/office/powerpoint/2010/main" val="333730580"/>
              </p:ext>
            </p:extLst>
          </p:nvPr>
        </p:nvGraphicFramePr>
        <p:xfrm>
          <a:off x="-15240" y="5080"/>
          <a:ext cx="9164320" cy="6827520"/>
        </p:xfrm>
        <a:graphic>
          <a:graphicData uri="http://schemas.openxmlformats.org/drawingml/2006/table">
            <a:tbl>
              <a:tblPr firstRow="1" bandRow="1">
                <a:tableStyleId>{5C22544A-7EE6-4342-B048-85BDC9FD1C3A}</a:tableStyleId>
              </a:tblPr>
              <a:tblGrid>
                <a:gridCol w="4602480"/>
                <a:gridCol w="4561840"/>
              </a:tblGrid>
              <a:tr h="7467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kern="1200" baseline="0" dirty="0" smtClean="0">
                          <a:solidFill>
                            <a:schemeClr val="tx1"/>
                          </a:solidFill>
                          <a:latin typeface="+mj-lt"/>
                          <a:ea typeface="+mn-ea"/>
                          <a:cs typeface="Times New Roman" panose="02020603050405020304" pitchFamily="18" charset="0"/>
                        </a:rPr>
                        <a:t>EMS</a:t>
                      </a:r>
                      <a:endParaRPr lang="en-US" sz="2400" b="1" i="0" u="none" kern="1200" dirty="0" smtClean="0">
                        <a:solidFill>
                          <a:schemeClr val="tx1"/>
                        </a:solidFill>
                        <a:latin typeface="+mj-lt"/>
                        <a:ea typeface="+mn-ea"/>
                        <a:cs typeface="Times New Roman" panose="02020603050405020304" pitchFamily="18" charset="0"/>
                      </a:endParaRPr>
                    </a:p>
                  </a:txBody>
                  <a:tcPr anchor="ctr">
                    <a:cell3D prstMaterial="dkEdge">
                      <a:bevel prst="artDeco"/>
                      <a:lightRig rig="flood" dir="t"/>
                    </a:cell3D>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kern="1200" dirty="0" smtClean="0">
                          <a:solidFill>
                            <a:schemeClr val="tx1"/>
                          </a:solidFill>
                          <a:latin typeface="+mj-lt"/>
                          <a:ea typeface="+mn-ea"/>
                          <a:cs typeface="Times New Roman" panose="02020603050405020304" pitchFamily="18" charset="0"/>
                        </a:rPr>
                        <a:t>MIH</a:t>
                      </a:r>
                    </a:p>
                  </a:txBody>
                  <a:tcPr anchor="ctr">
                    <a:cell3D prstMaterial="dkEdge">
                      <a:bevel prst="artDeco"/>
                      <a:lightRig rig="flood" dir="t"/>
                    </a:cell3D>
                    <a:solidFill>
                      <a:schemeClr val="bg1">
                        <a:lumMod val="95000"/>
                      </a:schemeClr>
                    </a:solidFill>
                  </a:tcPr>
                </a:tc>
              </a:tr>
              <a:tr h="608076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350" b="1" i="1"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600" b="1" i="1"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rPr>
                        <a:t>Per 111C and EMS Regs: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1" i="1"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1" u="none" strike="noStrike" kern="1200" cap="none" spc="0" normalizeH="0" baseline="0" noProof="0" dirty="0" smtClean="0">
                          <a:ln>
                            <a:noFill/>
                          </a:ln>
                          <a:solidFill>
                            <a:srgbClr val="000000"/>
                          </a:solidFill>
                          <a:effectLst/>
                          <a:uLnTx/>
                          <a:uFillTx/>
                          <a:latin typeface="+mn-lt"/>
                          <a:ea typeface="+mn-ea"/>
                          <a:cs typeface="+mn-cs"/>
                        </a:rPr>
                        <a:t>Provides both emergency and nonemergency </a:t>
                      </a:r>
                      <a:r>
                        <a:rPr kumimoji="0" lang="en-US" sz="1400" b="0" i="1" u="none" strike="noStrike" kern="1200" cap="none" spc="0" normalizeH="0" baseline="0" noProof="0" dirty="0" smtClean="0">
                          <a:ln>
                            <a:noFill/>
                          </a:ln>
                          <a:solidFill>
                            <a:srgbClr val="000000"/>
                          </a:solidFill>
                          <a:effectLst/>
                          <a:uLnTx/>
                          <a:uFillTx/>
                          <a:latin typeface="+mn-lt"/>
                          <a:ea typeface="+mn-ea"/>
                          <a:cs typeface="+mn-cs"/>
                        </a:rPr>
                        <a:t>EMS services </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by certified EMTs/Paramedics who work for licensed ambulance services at local level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Requires dispatch, assessment, treatment, and transport to a hospital 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Requires medical control and direction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Operates in accordance with local jurisdiction’s DPH-approved EMS service zone plan, designating a primary ambulance service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Receives emergency calls via 911 call at Public Safety Answering Points (PSAPs) with ambulances dispatched pursuant to Emergency Medical Dispatch (EMD) protocols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Requires ambulances meet minimum vehicle/equipment standards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Requires staffing with 2 EMTs with certification levels dependent on level of the ambulance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600" b="0"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i="1" u="none" kern="1200" baseline="0" dirty="0" smtClean="0">
                          <a:solidFill>
                            <a:schemeClr val="tx1"/>
                          </a:solidFill>
                          <a:latin typeface="+mn-lt"/>
                          <a:ea typeface="+mn-ea"/>
                          <a:cs typeface="Times New Roman" panose="02020603050405020304" pitchFamily="18" charset="0"/>
                        </a:rPr>
                        <a:t>What we need to answer: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What is interplay between EMS/MIH?</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350" b="0" i="0"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i="0" u="none" kern="1200" dirty="0" smtClean="0">
                        <a:solidFill>
                          <a:schemeClr val="tx1"/>
                        </a:solidFill>
                        <a:latin typeface="Times New Roman" panose="02020603050405020304" pitchFamily="18" charset="0"/>
                        <a:ea typeface="+mn-ea"/>
                        <a:cs typeface="Times New Roman" panose="02020603050405020304" pitchFamily="18" charset="0"/>
                      </a:endParaRPr>
                    </a:p>
                  </a:txBody>
                  <a:tcPr>
                    <a:cell3D prstMaterial="dkEdge">
                      <a:bevel prst="artDeco"/>
                      <a:lightRig rig="flood" dir="t"/>
                    </a:cell3D>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350" b="1" i="1" u="none" kern="1200" baseline="0" dirty="0" smtClean="0">
                        <a:solidFill>
                          <a:schemeClr val="tx1"/>
                        </a:solidFill>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i="1" u="none" kern="1200" baseline="0" dirty="0" smtClean="0">
                          <a:solidFill>
                            <a:schemeClr val="tx1"/>
                          </a:solidFill>
                          <a:latin typeface="+mn-lt"/>
                          <a:ea typeface="+mn-ea"/>
                          <a:cs typeface="Times New Roman" panose="02020603050405020304" pitchFamily="18" charset="0"/>
                        </a:rPr>
                        <a:t>Per 111O: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1" i="1" u="none" kern="1200" baseline="0" dirty="0" smtClean="0">
                        <a:solidFill>
                          <a:schemeClr val="tx1"/>
                        </a:solidFill>
                        <a:latin typeface="+mn-lt"/>
                        <a:ea typeface="+mn-ea"/>
                        <a:cs typeface="Times New Roman" panose="02020603050405020304" pitchFamily="18" charset="0"/>
                      </a:endParaRPr>
                    </a:p>
                    <a:p>
                      <a:pPr marL="171450" indent="-171450">
                        <a:buFont typeface="Arial" panose="020B0604020202020204" pitchFamily="34" charset="0"/>
                        <a:buChar char="•"/>
                      </a:pPr>
                      <a:r>
                        <a:rPr lang="en-US" sz="1400" b="1" i="1" kern="1200" dirty="0" smtClean="0">
                          <a:solidFill>
                            <a:schemeClr val="dk1"/>
                          </a:solidFill>
                          <a:effectLst/>
                          <a:latin typeface="+mn-lt"/>
                          <a:ea typeface="+mn-ea"/>
                          <a:cs typeface="+mn-cs"/>
                        </a:rPr>
                        <a:t>Provides pre- and post-hospital services</a:t>
                      </a:r>
                      <a:r>
                        <a:rPr lang="en-US" sz="1400" b="1" kern="1200" dirty="0" smtClean="0">
                          <a:solidFill>
                            <a:schemeClr val="dk1"/>
                          </a:solidFill>
                          <a:effectLst/>
                          <a:latin typeface="+mn-lt"/>
                          <a:ea typeface="+mn-ea"/>
                          <a:cs typeface="+mn-cs"/>
                        </a:rPr>
                        <a:t> </a:t>
                      </a:r>
                      <a:r>
                        <a:rPr lang="en-US" sz="1400" kern="1200" dirty="0" smtClean="0">
                          <a:solidFill>
                            <a:schemeClr val="dk1"/>
                          </a:solidFill>
                          <a:effectLst/>
                          <a:latin typeface="+mn-lt"/>
                          <a:ea typeface="+mn-ea"/>
                          <a:cs typeface="+mn-cs"/>
                        </a:rPr>
                        <a:t>that fully support patient medical needs within a community</a:t>
                      </a:r>
                    </a:p>
                    <a:p>
                      <a:pPr marL="171450" indent="-171450">
                        <a:buFont typeface="Arial" panose="020B0604020202020204" pitchFamily="34" charset="0"/>
                        <a:buChar char="•"/>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Addresses identified gaps in service delivery with a goal to prevent unnecessary hospitalizations and increase efficiency</a:t>
                      </a:r>
                    </a:p>
                    <a:p>
                      <a:pPr marL="171450" indent="-171450">
                        <a:buFont typeface="Arial" panose="020B0604020202020204" pitchFamily="34" charset="0"/>
                        <a:buChar char="•"/>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Must focus on partnerships between health care providers, promoting coordination and utilization of existing resources</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Eliminates 111C barriers, but does not change scope of practice for EMS or non-EMS providers </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Requires MIH Program-specific training and treatment protocols</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Requires medical control and direction</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Requires coordination and activation of 911 systems in events of emergency </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400" kern="1200" dirty="0" smtClean="0">
                          <a:solidFill>
                            <a:schemeClr val="dk1"/>
                          </a:solidFill>
                          <a:effectLst/>
                          <a:latin typeface="+mn-lt"/>
                          <a:ea typeface="+mn-ea"/>
                          <a:cs typeface="+mn-cs"/>
                        </a:rPr>
                        <a:t>Requires quality reporting</a:t>
                      </a:r>
                      <a:r>
                        <a:rPr lang="en-US" sz="1300" kern="1200" dirty="0" smtClean="0">
                          <a:solidFill>
                            <a:schemeClr val="dk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600" b="0" i="0" u="none" kern="1200" baseline="0" dirty="0" smtClean="0">
                        <a:solidFill>
                          <a:schemeClr val="tx1"/>
                        </a:solidFill>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i="1" u="none" kern="1200" baseline="0" dirty="0" smtClean="0">
                          <a:solidFill>
                            <a:schemeClr val="tx1"/>
                          </a:solidFill>
                          <a:latin typeface="+mn-lt"/>
                          <a:ea typeface="+mn-ea"/>
                          <a:cs typeface="Times New Roman" panose="02020603050405020304" pitchFamily="18" charset="0"/>
                        </a:rPr>
                        <a:t>What we need to answer: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1" i="1" u="none" kern="1200" baseline="0" dirty="0" smtClean="0">
                        <a:solidFill>
                          <a:schemeClr val="tx1"/>
                        </a:solidFill>
                        <a:latin typeface="+mn-lt"/>
                        <a:ea typeface="+mn-ea"/>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kern="1200" baseline="0" dirty="0" smtClean="0">
                          <a:solidFill>
                            <a:schemeClr val="tx1"/>
                          </a:solidFill>
                          <a:latin typeface="+mn-lt"/>
                          <a:ea typeface="+mn-ea"/>
                          <a:cs typeface="Times New Roman" panose="02020603050405020304" pitchFamily="18" charset="0"/>
                        </a:rPr>
                        <a:t>What is the interplay between EMS/MIH?</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0" i="0" u="none" kern="1200" baseline="0" dirty="0" smtClean="0">
                        <a:solidFill>
                          <a:schemeClr val="tx1"/>
                        </a:solidFill>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 b="0" i="0" u="none" kern="1200" baseline="0" dirty="0" smtClean="0">
                        <a:solidFill>
                          <a:schemeClr val="tx1"/>
                        </a:solidFill>
                        <a:latin typeface="+mn-lt"/>
                        <a:ea typeface="+mn-ea"/>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u="none" strike="noStrike" kern="1200" baseline="0" dirty="0" smtClean="0">
                          <a:solidFill>
                            <a:schemeClr val="tx1"/>
                          </a:solidFill>
                          <a:effectLst/>
                          <a:latin typeface="+mn-lt"/>
                          <a:ea typeface="+mn-ea"/>
                          <a:cs typeface="Times New Roman" panose="02020603050405020304" pitchFamily="18" charset="0"/>
                        </a:rPr>
                        <a:t>Can an MIH program exist without EMS personnel or vehicles involved? </a:t>
                      </a:r>
                    </a:p>
                  </a:txBody>
                  <a:tcPr>
                    <a:cell3D prstMaterial="dkEdge">
                      <a:bevel prst="artDeco"/>
                      <a:lightRig rig="flood" dir="t"/>
                    </a:cell3D>
                    <a:solidFill>
                      <a:schemeClr val="bg1">
                        <a:lumMod val="95000"/>
                      </a:schemeClr>
                    </a:solidFill>
                  </a:tcPr>
                </a:tc>
              </a:tr>
            </a:tbl>
          </a:graphicData>
        </a:graphic>
      </p:graphicFrame>
      <p:grpSp>
        <p:nvGrpSpPr>
          <p:cNvPr id="18" name="Group 17"/>
          <p:cNvGrpSpPr/>
          <p:nvPr/>
        </p:nvGrpSpPr>
        <p:grpSpPr>
          <a:xfrm>
            <a:off x="3854704" y="38672"/>
            <a:ext cx="1463040" cy="822960"/>
            <a:chOff x="4185952" y="4069080"/>
            <a:chExt cx="1216152" cy="833120"/>
          </a:xfrm>
        </p:grpSpPr>
        <p:sp>
          <p:nvSpPr>
            <p:cNvPr id="19" name="Left-Right Arrow 18"/>
            <p:cNvSpPr/>
            <p:nvPr/>
          </p:nvSpPr>
          <p:spPr bwMode="auto">
            <a:xfrm>
              <a:off x="4185952" y="4069080"/>
              <a:ext cx="1216152" cy="833120"/>
            </a:xfrm>
            <a:prstGeom prst="leftRigh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20" name="Action Button: Help 19">
              <a:hlinkClick r:id="" action="ppaction://noaction" highlightClick="1"/>
            </p:cNvPr>
            <p:cNvSpPr/>
            <p:nvPr/>
          </p:nvSpPr>
          <p:spPr bwMode="auto">
            <a:xfrm>
              <a:off x="4639056" y="4348480"/>
              <a:ext cx="275844" cy="274320"/>
            </a:xfrm>
            <a:prstGeom prst="actionButtonHelp">
              <a:avLst/>
            </a:prstGeom>
            <a:solidFill>
              <a:schemeClr val="accent1"/>
            </a:solidFill>
            <a:ln w="1270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grpSp>
    </p:spTree>
    <p:extLst>
      <p:ext uri="{BB962C8B-B14F-4D97-AF65-F5344CB8AC3E}">
        <p14:creationId xmlns:p14="http://schemas.microsoft.com/office/powerpoint/2010/main" val="10945680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50202" y="1701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22</a:t>
            </a:fld>
            <a:endParaRPr lang="en-US" altLang="en-US" dirty="0"/>
          </a:p>
        </p:txBody>
      </p:sp>
      <p:sp>
        <p:nvSpPr>
          <p:cNvPr id="9" name="Rectangle 8"/>
          <p:cNvSpPr/>
          <p:nvPr/>
        </p:nvSpPr>
        <p:spPr>
          <a:xfrm>
            <a:off x="3886200" y="83462"/>
            <a:ext cx="5257800" cy="1446550"/>
          </a:xfrm>
          <a:prstGeom prst="rect">
            <a:avLst/>
          </a:prstGeom>
        </p:spPr>
        <p:txBody>
          <a:bodyPr wrap="square">
            <a:spAutoFit/>
          </a:bodyPr>
          <a:lstStyle/>
          <a:p>
            <a:pPr algn="ctr"/>
            <a:r>
              <a:rPr lang="en-US" sz="2800" dirty="0">
                <a:solidFill>
                  <a:schemeClr val="bg1"/>
                </a:solidFill>
                <a:latin typeface="+mj-lt"/>
              </a:rPr>
              <a:t>Framing: Balancing the Roles </a:t>
            </a:r>
            <a:r>
              <a:rPr lang="en-US" sz="2800" dirty="0" smtClean="0">
                <a:solidFill>
                  <a:schemeClr val="bg1"/>
                </a:solidFill>
                <a:latin typeface="+mj-lt"/>
              </a:rPr>
              <a:t>of </a:t>
            </a:r>
            <a:r>
              <a:rPr lang="en-US" sz="2800" dirty="0" smtClean="0">
                <a:solidFill>
                  <a:schemeClr val="bg1"/>
                </a:solidFill>
                <a:latin typeface="+mj-lt"/>
                <a:ea typeface="Times New Roman"/>
              </a:rPr>
              <a:t>EMS</a:t>
            </a:r>
            <a:r>
              <a:rPr lang="en-US" sz="2800" dirty="0" smtClean="0">
                <a:solidFill>
                  <a:schemeClr val="bg1"/>
                </a:solidFill>
                <a:latin typeface="+mj-lt"/>
              </a:rPr>
              <a:t> and </a:t>
            </a:r>
            <a:r>
              <a:rPr lang="en-US" sz="2800" dirty="0">
                <a:solidFill>
                  <a:schemeClr val="bg1"/>
                </a:solidFill>
                <a:latin typeface="+mj-lt"/>
              </a:rPr>
              <a:t>MIH</a:t>
            </a:r>
          </a:p>
          <a:p>
            <a:pPr algn="ctr"/>
            <a:endParaRPr lang="en-US" sz="3200" dirty="0">
              <a:solidFill>
                <a:srgbClr val="FFFFFF"/>
              </a:solidFill>
              <a:latin typeface="Calibri"/>
            </a:endParaRPr>
          </a:p>
        </p:txBody>
      </p:sp>
      <p:sp>
        <p:nvSpPr>
          <p:cNvPr id="12" name="TextBox 11"/>
          <p:cNvSpPr txBox="1"/>
          <p:nvPr/>
        </p:nvSpPr>
        <p:spPr>
          <a:xfrm>
            <a:off x="1143000" y="1371600"/>
            <a:ext cx="7543800" cy="4524315"/>
          </a:xfrm>
          <a:prstGeom prst="rect">
            <a:avLst/>
          </a:prstGeom>
          <a:noFill/>
        </p:spPr>
        <p:txBody>
          <a:bodyPr wrap="square" rtlCol="0">
            <a:spAutoFit/>
          </a:bodyPr>
          <a:lstStyle/>
          <a:p>
            <a:endParaRPr lang="en-US" sz="1600" b="1" i="1" dirty="0" smtClean="0">
              <a:latin typeface="+mn-lt"/>
            </a:endParaRPr>
          </a:p>
          <a:p>
            <a:pPr marL="0" lvl="1"/>
            <a:r>
              <a:rPr lang="en-US" sz="2400" b="1" i="1" dirty="0" smtClean="0">
                <a:latin typeface="+mn-lt"/>
              </a:rPr>
              <a:t>Questions: </a:t>
            </a:r>
            <a:r>
              <a:rPr lang="en-US" sz="2400" dirty="0" smtClean="0">
                <a:latin typeface="+mn-lt"/>
                <a:ea typeface="Times New Roman"/>
              </a:rPr>
              <a:t>How </a:t>
            </a:r>
            <a:r>
              <a:rPr lang="en-US" sz="2400" dirty="0">
                <a:latin typeface="+mn-lt"/>
                <a:ea typeface="Times New Roman"/>
              </a:rPr>
              <a:t>should </a:t>
            </a:r>
            <a:r>
              <a:rPr lang="en-US" sz="2400" dirty="0" smtClean="0">
                <a:latin typeface="+mn-lt"/>
                <a:ea typeface="Times New Roman"/>
              </a:rPr>
              <a:t>MIH/EMS interact</a:t>
            </a:r>
            <a:r>
              <a:rPr lang="en-US" sz="2400" dirty="0">
                <a:latin typeface="+mn-lt"/>
                <a:ea typeface="Times New Roman"/>
              </a:rPr>
              <a:t>? What is the role of MIH with regards to ED </a:t>
            </a:r>
            <a:r>
              <a:rPr lang="en-US" sz="2400" dirty="0" smtClean="0">
                <a:latin typeface="+mn-lt"/>
                <a:ea typeface="Times New Roman"/>
              </a:rPr>
              <a:t>aversion? </a:t>
            </a:r>
          </a:p>
          <a:p>
            <a:pPr marL="0" lvl="1"/>
            <a:endParaRPr lang="en-US" sz="2400" dirty="0">
              <a:latin typeface="+mn-lt"/>
            </a:endParaRPr>
          </a:p>
          <a:p>
            <a:r>
              <a:rPr lang="en-US" b="1" i="1" dirty="0" smtClean="0">
                <a:latin typeface="+mn-lt"/>
              </a:rPr>
              <a:t>Framing</a:t>
            </a:r>
            <a:r>
              <a:rPr lang="en-US" sz="1600" b="1" i="1" dirty="0" smtClean="0">
                <a:latin typeface="+mn-lt"/>
              </a:rPr>
              <a:t>: </a:t>
            </a:r>
            <a:endParaRPr lang="en-US" sz="1600" b="1" i="1" dirty="0">
              <a:latin typeface="+mn-lt"/>
            </a:endParaRPr>
          </a:p>
          <a:p>
            <a:endParaRPr lang="en-US" sz="1600" b="1" i="1" dirty="0" smtClean="0">
              <a:latin typeface="+mn-lt"/>
            </a:endParaRPr>
          </a:p>
          <a:p>
            <a:endParaRPr lang="en-US" sz="600" b="1" dirty="0" smtClean="0">
              <a:latin typeface="+mn-lt"/>
            </a:endParaRPr>
          </a:p>
          <a:p>
            <a:pPr lvl="1" indent="-457200">
              <a:buFont typeface="Arial" panose="020B0604020202020204" pitchFamily="34" charset="0"/>
              <a:buChar char="•"/>
            </a:pPr>
            <a:r>
              <a:rPr lang="en-US" b="1" dirty="0">
                <a:latin typeface="+mn-lt"/>
              </a:rPr>
              <a:t>111C Statutory Context: </a:t>
            </a:r>
            <a:r>
              <a:rPr lang="en-US" i="1" dirty="0">
                <a:latin typeface="+mn-lt"/>
              </a:rPr>
              <a:t>EMS Services must…. </a:t>
            </a:r>
            <a:r>
              <a:rPr lang="en-US" dirty="0">
                <a:latin typeface="+mn-lt"/>
              </a:rPr>
              <a:t>follow 105 CMR 170.000 which governs all emergency responses, including transport vehicle specifications (i.e. must be an approved ambulance) and minimum staffing (i.e. 2x EMS personnel per ambulance</a:t>
            </a:r>
            <a:r>
              <a:rPr lang="en-US" dirty="0" smtClean="0">
                <a:latin typeface="+mn-lt"/>
              </a:rPr>
              <a:t>). </a:t>
            </a:r>
          </a:p>
          <a:p>
            <a:pPr marL="0" lvl="1"/>
            <a:endParaRPr lang="en-US" sz="1600" dirty="0"/>
          </a:p>
          <a:p>
            <a:pPr lvl="1" indent="-457200">
              <a:buFont typeface="Arial" panose="020B0604020202020204" pitchFamily="34" charset="0"/>
              <a:buChar char="•"/>
            </a:pPr>
            <a:r>
              <a:rPr lang="en-US" b="1" dirty="0" smtClean="0">
                <a:latin typeface="+mn-lt"/>
              </a:rPr>
              <a:t>111O Statutory Context:  </a:t>
            </a:r>
            <a:r>
              <a:rPr lang="en-US" i="1" dirty="0" smtClean="0">
                <a:latin typeface="+mn-lt"/>
              </a:rPr>
              <a:t>MIH Program must…. </a:t>
            </a:r>
            <a:r>
              <a:rPr lang="en-US" dirty="0" smtClean="0">
                <a:latin typeface="+mn-lt"/>
              </a:rPr>
              <a:t>(ix</a:t>
            </a:r>
            <a:r>
              <a:rPr lang="en-US" dirty="0">
                <a:latin typeface="+mn-lt"/>
              </a:rPr>
              <a:t>) ensure activation of the 911 system in the event that a patient of an MIH program experiences a medical emergency, as determined through medical direction, in the course of an MIH </a:t>
            </a:r>
            <a:r>
              <a:rPr lang="en-US" dirty="0" smtClean="0">
                <a:latin typeface="+mn-lt"/>
              </a:rPr>
              <a:t>visit.</a:t>
            </a:r>
          </a:p>
        </p:txBody>
      </p:sp>
    </p:spTree>
    <p:extLst>
      <p:ext uri="{BB962C8B-B14F-4D97-AF65-F5344CB8AC3E}">
        <p14:creationId xmlns:p14="http://schemas.microsoft.com/office/powerpoint/2010/main" val="35131129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23</a:t>
            </a:fld>
            <a:endParaRPr lang="en-US" altLang="en-US" dirty="0"/>
          </a:p>
        </p:txBody>
      </p:sp>
      <p:sp>
        <p:nvSpPr>
          <p:cNvPr id="9" name="Rectangle 8"/>
          <p:cNvSpPr/>
          <p:nvPr/>
        </p:nvSpPr>
        <p:spPr>
          <a:xfrm>
            <a:off x="3886200" y="261262"/>
            <a:ext cx="5257800" cy="523220"/>
          </a:xfrm>
          <a:prstGeom prst="rect">
            <a:avLst/>
          </a:prstGeom>
        </p:spPr>
        <p:txBody>
          <a:bodyPr wrap="square">
            <a:spAutoFit/>
          </a:bodyPr>
          <a:lstStyle/>
          <a:p>
            <a:pPr algn="ctr"/>
            <a:r>
              <a:rPr lang="en-US" sz="2800" dirty="0" smtClean="0">
                <a:solidFill>
                  <a:srgbClr val="FFFFFF"/>
                </a:solidFill>
                <a:latin typeface="Calibri"/>
              </a:rPr>
              <a:t>MIH/EMS Interactions</a:t>
            </a:r>
            <a:endParaRPr lang="en-US" sz="2800" dirty="0">
              <a:solidFill>
                <a:srgbClr val="FFFFFF"/>
              </a:solidFill>
              <a:latin typeface="Calibri"/>
            </a:endParaRPr>
          </a:p>
        </p:txBody>
      </p:sp>
      <p:sp>
        <p:nvSpPr>
          <p:cNvPr id="12" name="TextBox 11"/>
          <p:cNvSpPr txBox="1"/>
          <p:nvPr/>
        </p:nvSpPr>
        <p:spPr>
          <a:xfrm>
            <a:off x="1143000" y="1442720"/>
            <a:ext cx="7543800" cy="3785652"/>
          </a:xfrm>
          <a:prstGeom prst="rect">
            <a:avLst/>
          </a:prstGeom>
          <a:noFill/>
        </p:spPr>
        <p:txBody>
          <a:bodyPr wrap="square" rtlCol="0">
            <a:spAutoFit/>
          </a:bodyPr>
          <a:lstStyle/>
          <a:p>
            <a:r>
              <a:rPr lang="en-US" sz="2000" dirty="0" smtClean="0">
                <a:latin typeface="+mn-lt"/>
              </a:rPr>
              <a:t>In MIHAC meetings, members have made reference to: </a:t>
            </a:r>
          </a:p>
          <a:p>
            <a:endParaRPr lang="en-US" sz="2000" dirty="0">
              <a:latin typeface="+mn-lt"/>
            </a:endParaRPr>
          </a:p>
          <a:p>
            <a:pPr marL="457200" indent="-457200">
              <a:buAutoNum type="arabicParenR"/>
            </a:pPr>
            <a:r>
              <a:rPr lang="en-US" sz="2000" dirty="0" smtClean="0">
                <a:latin typeface="+mn-lt"/>
              </a:rPr>
              <a:t>The high percentage of 911 calls that are deemed non-emergent, but under 111C (EMS Statute), EMS has no other option except ED transport; and,   </a:t>
            </a:r>
          </a:p>
          <a:p>
            <a:pPr marL="457200" indent="-457200">
              <a:buAutoNum type="arabicParenR"/>
            </a:pPr>
            <a:endParaRPr lang="en-US" sz="2000" dirty="0">
              <a:latin typeface="+mn-lt"/>
            </a:endParaRPr>
          </a:p>
          <a:p>
            <a:pPr marL="457200" indent="-457200">
              <a:buAutoNum type="arabicParenR"/>
            </a:pPr>
            <a:r>
              <a:rPr lang="en-US" sz="2000" dirty="0">
                <a:latin typeface="+mn-lt"/>
              </a:rPr>
              <a:t>I</a:t>
            </a:r>
            <a:r>
              <a:rPr lang="en-US" sz="2000" dirty="0" smtClean="0">
                <a:latin typeface="+mn-lt"/>
              </a:rPr>
              <a:t>nterest in potential utilization of existing EMS resources, including EMS-compliant vehicles (i.e. ambulances) and dually approved paramedic/EMT staff in achieving ED aversion (versus prevention). </a:t>
            </a:r>
          </a:p>
          <a:p>
            <a:endParaRPr lang="en-US" sz="2000" dirty="0">
              <a:latin typeface="+mn-lt"/>
            </a:endParaRPr>
          </a:p>
          <a:p>
            <a:r>
              <a:rPr lang="en-US" sz="2000" dirty="0" smtClean="0">
                <a:latin typeface="+mn-lt"/>
              </a:rPr>
              <a:t>With this framing, the following examples explore </a:t>
            </a:r>
            <a:r>
              <a:rPr lang="en-US" sz="2000" b="1" i="1" u="sng" dirty="0" smtClean="0">
                <a:latin typeface="+mn-lt"/>
              </a:rPr>
              <a:t>hypothetical</a:t>
            </a:r>
            <a:r>
              <a:rPr lang="en-US" sz="2000" dirty="0" smtClean="0">
                <a:latin typeface="+mn-lt"/>
              </a:rPr>
              <a:t> EMS/MIH interactions.     </a:t>
            </a:r>
          </a:p>
        </p:txBody>
      </p:sp>
    </p:spTree>
    <p:extLst>
      <p:ext uri="{BB962C8B-B14F-4D97-AF65-F5344CB8AC3E}">
        <p14:creationId xmlns:p14="http://schemas.microsoft.com/office/powerpoint/2010/main" val="16150847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24</a:t>
            </a:fld>
            <a:endParaRPr lang="en-US" altLang="en-US" dirty="0"/>
          </a:p>
        </p:txBody>
      </p:sp>
      <p:sp>
        <p:nvSpPr>
          <p:cNvPr id="9" name="Rectangle 8"/>
          <p:cNvSpPr/>
          <p:nvPr/>
        </p:nvSpPr>
        <p:spPr>
          <a:xfrm>
            <a:off x="3886200" y="261262"/>
            <a:ext cx="5257800" cy="523220"/>
          </a:xfrm>
          <a:prstGeom prst="rect">
            <a:avLst/>
          </a:prstGeom>
        </p:spPr>
        <p:txBody>
          <a:bodyPr wrap="square">
            <a:spAutoFit/>
          </a:bodyPr>
          <a:lstStyle/>
          <a:p>
            <a:pPr algn="ctr"/>
            <a:r>
              <a:rPr lang="en-US" sz="2800" dirty="0" smtClean="0">
                <a:solidFill>
                  <a:srgbClr val="FFFFFF"/>
                </a:solidFill>
                <a:latin typeface="Calibri"/>
              </a:rPr>
              <a:t>MIH/EMS Interactions</a:t>
            </a:r>
            <a:endParaRPr lang="en-US" sz="2800" dirty="0">
              <a:solidFill>
                <a:srgbClr val="FFFFFF"/>
              </a:solidFill>
              <a:latin typeface="Calibri"/>
            </a:endParaRPr>
          </a:p>
        </p:txBody>
      </p:sp>
      <p:sp>
        <p:nvSpPr>
          <p:cNvPr id="12" name="TextBox 11"/>
          <p:cNvSpPr txBox="1"/>
          <p:nvPr/>
        </p:nvSpPr>
        <p:spPr>
          <a:xfrm>
            <a:off x="1143000" y="1371600"/>
            <a:ext cx="7543800" cy="3939540"/>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 #1:</a:t>
            </a:r>
            <a:r>
              <a:rPr lang="en-US" sz="2400" dirty="0" smtClean="0">
                <a:latin typeface="+mn-lt"/>
              </a:rPr>
              <a:t> </a:t>
            </a:r>
          </a:p>
          <a:p>
            <a:endParaRPr lang="en-US" sz="1000" dirty="0">
              <a:latin typeface="+mn-lt"/>
            </a:endParaRPr>
          </a:p>
          <a:p>
            <a:r>
              <a:rPr lang="en-US" sz="2000" dirty="0" smtClean="0">
                <a:latin typeface="+mn-lt"/>
              </a:rPr>
              <a:t>Town </a:t>
            </a:r>
            <a:r>
              <a:rPr lang="en-US" sz="2000" dirty="0">
                <a:latin typeface="+mn-lt"/>
              </a:rPr>
              <a:t>of </a:t>
            </a:r>
            <a:r>
              <a:rPr lang="en-US" sz="2000" dirty="0" smtClean="0">
                <a:latin typeface="+mn-lt"/>
              </a:rPr>
              <a:t>XYZ, Massachusetts </a:t>
            </a:r>
            <a:r>
              <a:rPr lang="en-US" sz="2000" dirty="0">
                <a:latin typeface="+mn-lt"/>
              </a:rPr>
              <a:t>primary ambulance service, ABC Ambulance, operates (or participates in) </a:t>
            </a:r>
            <a:r>
              <a:rPr lang="en-US" sz="2000" dirty="0" smtClean="0">
                <a:latin typeface="+mn-lt"/>
              </a:rPr>
              <a:t>an MIH </a:t>
            </a:r>
            <a:r>
              <a:rPr lang="en-US" sz="2000" dirty="0">
                <a:latin typeface="+mn-lt"/>
              </a:rPr>
              <a:t>program serving </a:t>
            </a:r>
            <a:r>
              <a:rPr lang="en-US" sz="2000" dirty="0" smtClean="0">
                <a:latin typeface="+mn-lt"/>
              </a:rPr>
              <a:t>XYZ residents.  </a:t>
            </a:r>
          </a:p>
          <a:p>
            <a:endParaRPr lang="en-US" sz="1000" dirty="0">
              <a:latin typeface="+mn-lt"/>
            </a:endParaRPr>
          </a:p>
          <a:p>
            <a:r>
              <a:rPr lang="en-US" sz="2000" dirty="0" smtClean="0">
                <a:latin typeface="+mn-lt"/>
              </a:rPr>
              <a:t>An ABC Ambulance is dispatched to a patient </a:t>
            </a:r>
            <a:r>
              <a:rPr lang="en-US" sz="2000" dirty="0">
                <a:latin typeface="+mn-lt"/>
              </a:rPr>
              <a:t>in </a:t>
            </a:r>
            <a:r>
              <a:rPr lang="en-US" sz="2000" dirty="0" smtClean="0">
                <a:latin typeface="+mn-lt"/>
              </a:rPr>
              <a:t>an EMS-compliant vehicle for a </a:t>
            </a:r>
            <a:r>
              <a:rPr lang="en-US" sz="2000" b="1" i="1" dirty="0" smtClean="0">
                <a:latin typeface="+mn-lt"/>
              </a:rPr>
              <a:t>911, emergency call</a:t>
            </a:r>
            <a:r>
              <a:rPr lang="en-US" sz="2000" dirty="0" smtClean="0">
                <a:latin typeface="+mn-lt"/>
              </a:rPr>
              <a:t>. </a:t>
            </a:r>
          </a:p>
          <a:p>
            <a:endParaRPr lang="en-US" sz="1000" dirty="0">
              <a:latin typeface="+mn-lt"/>
            </a:endParaRPr>
          </a:p>
          <a:p>
            <a:r>
              <a:rPr lang="en-US" sz="2000" dirty="0" smtClean="0">
                <a:latin typeface="+mn-lt"/>
              </a:rPr>
              <a:t>After an initial assessment</a:t>
            </a:r>
            <a:r>
              <a:rPr lang="en-US" sz="2000" dirty="0">
                <a:latin typeface="+mn-lt"/>
              </a:rPr>
              <a:t>, </a:t>
            </a:r>
            <a:r>
              <a:rPr lang="en-US" sz="2000" dirty="0" smtClean="0">
                <a:latin typeface="+mn-lt"/>
              </a:rPr>
              <a:t>the EMS personnel determine the patient is in fact </a:t>
            </a:r>
            <a:r>
              <a:rPr lang="en-US" sz="2000" i="1" u="sng" dirty="0" smtClean="0">
                <a:latin typeface="+mn-lt"/>
              </a:rPr>
              <a:t>not</a:t>
            </a:r>
            <a:r>
              <a:rPr lang="en-US" sz="2000" dirty="0" smtClean="0">
                <a:latin typeface="+mn-lt"/>
              </a:rPr>
              <a:t> experiencing a medical emergency and/or believe that the situation can be handled more appropriately at an alternate destination.</a:t>
            </a:r>
          </a:p>
        </p:txBody>
      </p:sp>
    </p:spTree>
    <p:extLst>
      <p:ext uri="{BB962C8B-B14F-4D97-AF65-F5344CB8AC3E}">
        <p14:creationId xmlns:p14="http://schemas.microsoft.com/office/powerpoint/2010/main" val="17033018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25</a:t>
            </a:fld>
            <a:endParaRPr lang="en-US" altLang="en-US" dirty="0"/>
          </a:p>
        </p:txBody>
      </p:sp>
      <p:sp>
        <p:nvSpPr>
          <p:cNvPr id="9" name="Rectangle 8"/>
          <p:cNvSpPr/>
          <p:nvPr/>
        </p:nvSpPr>
        <p:spPr>
          <a:xfrm>
            <a:off x="3886200" y="261262"/>
            <a:ext cx="5257800" cy="523220"/>
          </a:xfrm>
          <a:prstGeom prst="rect">
            <a:avLst/>
          </a:prstGeom>
        </p:spPr>
        <p:txBody>
          <a:bodyPr wrap="square">
            <a:spAutoFit/>
          </a:bodyPr>
          <a:lstStyle/>
          <a:p>
            <a:pPr algn="ctr"/>
            <a:r>
              <a:rPr lang="en-US" sz="2800" dirty="0" smtClean="0">
                <a:solidFill>
                  <a:srgbClr val="FFFFFF"/>
                </a:solidFill>
                <a:latin typeface="Calibri"/>
              </a:rPr>
              <a:t>MIH/EMS Interactions</a:t>
            </a:r>
            <a:endParaRPr lang="en-US" sz="2800" dirty="0">
              <a:solidFill>
                <a:srgbClr val="FFFFFF"/>
              </a:solidFill>
              <a:latin typeface="Calibri"/>
            </a:endParaRPr>
          </a:p>
        </p:txBody>
      </p:sp>
      <p:sp>
        <p:nvSpPr>
          <p:cNvPr id="12" name="TextBox 11"/>
          <p:cNvSpPr txBox="1"/>
          <p:nvPr/>
        </p:nvSpPr>
        <p:spPr>
          <a:xfrm>
            <a:off x="1143000" y="1371600"/>
            <a:ext cx="7543800" cy="4801314"/>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Should Happen?</a:t>
            </a:r>
            <a:r>
              <a:rPr lang="en-US" sz="2400" dirty="0" smtClean="0">
                <a:latin typeface="+mn-lt"/>
              </a:rPr>
              <a:t> </a:t>
            </a:r>
          </a:p>
          <a:p>
            <a:pPr lvl="0"/>
            <a:endParaRPr lang="en-US" sz="1000" dirty="0" smtClean="0">
              <a:latin typeface="+mn-lt"/>
            </a:endParaRPr>
          </a:p>
          <a:p>
            <a:pPr marL="285750" lvl="0" indent="-285750">
              <a:buFont typeface="Arial" panose="020B0604020202020204" pitchFamily="34" charset="0"/>
              <a:buChar char="•"/>
            </a:pPr>
            <a:r>
              <a:rPr lang="en-US" dirty="0" smtClean="0">
                <a:latin typeface="+mn-lt"/>
              </a:rPr>
              <a:t>Should there be MIH requirements regarding </a:t>
            </a:r>
            <a:r>
              <a:rPr lang="en-US" dirty="0">
                <a:latin typeface="+mn-lt"/>
              </a:rPr>
              <a:t>form of medical </a:t>
            </a:r>
            <a:r>
              <a:rPr lang="en-US" dirty="0" smtClean="0">
                <a:latin typeface="+mn-lt"/>
              </a:rPr>
              <a:t>direction in downgrading the response (</a:t>
            </a:r>
            <a:r>
              <a:rPr lang="en-US" i="1" dirty="0" smtClean="0">
                <a:latin typeface="+mn-lt"/>
              </a:rPr>
              <a:t>Note: </a:t>
            </a:r>
            <a:r>
              <a:rPr lang="en-US" dirty="0" smtClean="0">
                <a:latin typeface="+mn-lt"/>
              </a:rPr>
              <a:t>EMS regulation requires at least affiliate hospital medical director – an ED doc – to provide medical control)? Should dual programs have distinct EMS/MIH medical directors/control? </a:t>
            </a:r>
          </a:p>
          <a:p>
            <a:endParaRPr lang="en-US" sz="1000" dirty="0" smtClean="0">
              <a:latin typeface="+mn-lt"/>
            </a:endParaRPr>
          </a:p>
          <a:p>
            <a:pPr marL="285750" indent="-285750">
              <a:buFont typeface="Arial" panose="020B0604020202020204" pitchFamily="34" charset="0"/>
              <a:buChar char="•"/>
            </a:pPr>
            <a:r>
              <a:rPr lang="en-US" dirty="0" smtClean="0">
                <a:latin typeface="+mn-lt"/>
              </a:rPr>
              <a:t>Should the process (form/method) for obtaining patient refusal of transport go beyond the current EMS Statewide Treatment Protocol 7.5? </a:t>
            </a:r>
          </a:p>
          <a:p>
            <a:endParaRPr lang="en-US" sz="1000" dirty="0">
              <a:latin typeface="+mn-lt"/>
            </a:endParaRPr>
          </a:p>
          <a:p>
            <a:pPr marL="285750" indent="-285750">
              <a:buFont typeface="Arial" panose="020B0604020202020204" pitchFamily="34" charset="0"/>
              <a:buChar char="•"/>
            </a:pPr>
            <a:r>
              <a:rPr lang="en-US" dirty="0">
                <a:latin typeface="+mn-lt"/>
              </a:rPr>
              <a:t>When does EMS-911 immunity </a:t>
            </a:r>
            <a:r>
              <a:rPr lang="en-US" dirty="0" smtClean="0">
                <a:latin typeface="+mn-lt"/>
              </a:rPr>
              <a:t>end? </a:t>
            </a:r>
          </a:p>
          <a:p>
            <a:endParaRPr lang="en-US" sz="1000" dirty="0">
              <a:latin typeface="+mn-lt"/>
            </a:endParaRPr>
          </a:p>
          <a:p>
            <a:pPr marL="285750" lvl="0" indent="-285750">
              <a:buFont typeface="Arial" panose="020B0604020202020204" pitchFamily="34" charset="0"/>
              <a:buChar char="•"/>
            </a:pPr>
            <a:r>
              <a:rPr lang="en-US" i="1" dirty="0" smtClean="0">
                <a:solidFill>
                  <a:schemeClr val="accent1">
                    <a:lumMod val="50000"/>
                  </a:schemeClr>
                </a:solidFill>
                <a:latin typeface="+mn-lt"/>
              </a:rPr>
              <a:t>What if the patient is not a patient of ABC’s MIH Program, but a competitor’s MIH Program? </a:t>
            </a:r>
            <a:r>
              <a:rPr lang="en-US" i="1" dirty="0">
                <a:solidFill>
                  <a:schemeClr val="accent1">
                    <a:lumMod val="50000"/>
                  </a:schemeClr>
                </a:solidFill>
                <a:latin typeface="+mn-lt"/>
              </a:rPr>
              <a:t>M</a:t>
            </a:r>
            <a:r>
              <a:rPr lang="en-US" i="1" dirty="0" smtClean="0">
                <a:solidFill>
                  <a:schemeClr val="accent1">
                    <a:lumMod val="50000"/>
                  </a:schemeClr>
                </a:solidFill>
                <a:latin typeface="+mn-lt"/>
              </a:rPr>
              <a:t>ust ABC contact and refer the patient to  their MIH provider? What is the role of the competitor regarding triage and medical direction?</a:t>
            </a:r>
          </a:p>
          <a:p>
            <a:pPr marL="285750" lvl="0" indent="-285750">
              <a:buFont typeface="Arial" panose="020B0604020202020204" pitchFamily="34" charset="0"/>
              <a:buChar char="•"/>
            </a:pPr>
            <a:endParaRPr lang="en-US" sz="1000" dirty="0">
              <a:latin typeface="+mn-lt"/>
            </a:endParaRPr>
          </a:p>
          <a:p>
            <a:pPr lvl="0"/>
            <a:endParaRPr lang="en-US" sz="1000" dirty="0"/>
          </a:p>
        </p:txBody>
      </p:sp>
    </p:spTree>
    <p:extLst>
      <p:ext uri="{BB962C8B-B14F-4D97-AF65-F5344CB8AC3E}">
        <p14:creationId xmlns:p14="http://schemas.microsoft.com/office/powerpoint/2010/main" val="31939171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26</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3847207"/>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 #2:</a:t>
            </a:r>
            <a:r>
              <a:rPr lang="en-US" sz="2400" dirty="0" smtClean="0">
                <a:latin typeface="+mn-lt"/>
              </a:rPr>
              <a:t> </a:t>
            </a:r>
          </a:p>
          <a:p>
            <a:endParaRPr lang="en-US" sz="2400" dirty="0">
              <a:latin typeface="+mn-lt"/>
            </a:endParaRPr>
          </a:p>
          <a:p>
            <a:r>
              <a:rPr lang="en-US" sz="2000" dirty="0" smtClean="0">
                <a:latin typeface="+mn-lt"/>
              </a:rPr>
              <a:t>Town </a:t>
            </a:r>
            <a:r>
              <a:rPr lang="en-US" sz="2000" dirty="0">
                <a:latin typeface="+mn-lt"/>
              </a:rPr>
              <a:t>of XYZ, Massachusetts </a:t>
            </a:r>
            <a:r>
              <a:rPr lang="en-US" sz="2000" dirty="0" smtClean="0">
                <a:latin typeface="+mn-lt"/>
              </a:rPr>
              <a:t>primary </a:t>
            </a:r>
            <a:r>
              <a:rPr lang="en-US" sz="2000" dirty="0">
                <a:latin typeface="+mn-lt"/>
              </a:rPr>
              <a:t>ambulance service, ABC Ambulance, operates (or participates in) </a:t>
            </a:r>
            <a:r>
              <a:rPr lang="en-US" sz="2000" dirty="0" smtClean="0">
                <a:latin typeface="+mn-lt"/>
              </a:rPr>
              <a:t>an MIH </a:t>
            </a:r>
            <a:r>
              <a:rPr lang="en-US" sz="2000" dirty="0">
                <a:latin typeface="+mn-lt"/>
              </a:rPr>
              <a:t>program serving </a:t>
            </a:r>
            <a:r>
              <a:rPr lang="en-US" sz="2000" dirty="0" smtClean="0">
                <a:latin typeface="+mn-lt"/>
              </a:rPr>
              <a:t>XYZ residents.  </a:t>
            </a:r>
          </a:p>
          <a:p>
            <a:endParaRPr lang="en-US" sz="2000" dirty="0">
              <a:latin typeface="+mn-lt"/>
            </a:endParaRPr>
          </a:p>
          <a:p>
            <a:r>
              <a:rPr lang="en-US" sz="2000" dirty="0">
                <a:latin typeface="+mn-lt"/>
              </a:rPr>
              <a:t>An ABC Ambulance is dispatched to a patient in an EMS-compliant </a:t>
            </a:r>
            <a:r>
              <a:rPr lang="en-US" sz="2000" dirty="0" smtClean="0">
                <a:latin typeface="+mn-lt"/>
              </a:rPr>
              <a:t>vehicle for a </a:t>
            </a:r>
            <a:r>
              <a:rPr lang="en-US" sz="2000" b="1" i="1" dirty="0" smtClean="0">
                <a:latin typeface="+mn-lt"/>
              </a:rPr>
              <a:t>non-emergency MIH call</a:t>
            </a:r>
            <a:r>
              <a:rPr lang="en-US" sz="2000" dirty="0" smtClean="0">
                <a:latin typeface="+mn-lt"/>
              </a:rPr>
              <a:t>. </a:t>
            </a:r>
          </a:p>
          <a:p>
            <a:endParaRPr lang="en-US" sz="2000" dirty="0">
              <a:latin typeface="+mn-lt"/>
            </a:endParaRPr>
          </a:p>
          <a:p>
            <a:r>
              <a:rPr lang="en-US" sz="2000" dirty="0" smtClean="0">
                <a:latin typeface="+mn-lt"/>
              </a:rPr>
              <a:t>After an initial assessment</a:t>
            </a:r>
            <a:r>
              <a:rPr lang="en-US" sz="2000" dirty="0">
                <a:latin typeface="+mn-lt"/>
              </a:rPr>
              <a:t>, </a:t>
            </a:r>
            <a:r>
              <a:rPr lang="en-US" sz="2000" dirty="0" smtClean="0">
                <a:latin typeface="+mn-lt"/>
              </a:rPr>
              <a:t>EMS personnel determines the patient </a:t>
            </a:r>
            <a:r>
              <a:rPr lang="en-US" sz="2000" u="sng" dirty="0" smtClean="0">
                <a:latin typeface="+mn-lt"/>
              </a:rPr>
              <a:t>is</a:t>
            </a:r>
            <a:r>
              <a:rPr lang="en-US" sz="2000" dirty="0" smtClean="0">
                <a:latin typeface="+mn-lt"/>
              </a:rPr>
              <a:t> experiencing a </a:t>
            </a:r>
            <a:r>
              <a:rPr lang="en-US" sz="2000" dirty="0">
                <a:latin typeface="+mn-lt"/>
              </a:rPr>
              <a:t>medical emergency</a:t>
            </a:r>
            <a:r>
              <a:rPr lang="en-US" sz="2000" dirty="0" smtClean="0">
                <a:latin typeface="+mn-lt"/>
              </a:rPr>
              <a:t>.</a:t>
            </a:r>
          </a:p>
        </p:txBody>
      </p:sp>
    </p:spTree>
    <p:extLst>
      <p:ext uri="{BB962C8B-B14F-4D97-AF65-F5344CB8AC3E}">
        <p14:creationId xmlns:p14="http://schemas.microsoft.com/office/powerpoint/2010/main" val="34245984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27</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4185761"/>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a:t>
            </a:r>
            <a:r>
              <a:rPr lang="en-US" sz="2400" b="1" i="1" dirty="0">
                <a:latin typeface="+mn-lt"/>
              </a:rPr>
              <a:t>S</a:t>
            </a:r>
            <a:r>
              <a:rPr lang="en-US" sz="2400" b="1" i="1" dirty="0" smtClean="0">
                <a:latin typeface="+mn-lt"/>
              </a:rPr>
              <a:t>hould Happen?</a:t>
            </a:r>
            <a:r>
              <a:rPr lang="en-US" sz="2400" dirty="0" smtClean="0">
                <a:latin typeface="+mn-lt"/>
              </a:rPr>
              <a:t> </a:t>
            </a:r>
          </a:p>
          <a:p>
            <a:endParaRPr lang="en-US" sz="1000" dirty="0">
              <a:latin typeface="+mn-lt"/>
            </a:endParaRPr>
          </a:p>
          <a:p>
            <a:r>
              <a:rPr lang="en-US" sz="1600" b="1" dirty="0">
                <a:latin typeface="+mn-lt"/>
              </a:rPr>
              <a:t>111O Statutory Context:  </a:t>
            </a:r>
            <a:r>
              <a:rPr lang="en-US" sz="1600" i="1" dirty="0">
                <a:latin typeface="+mn-lt"/>
              </a:rPr>
              <a:t>MIH Program must…. </a:t>
            </a:r>
            <a:r>
              <a:rPr lang="en-US" sz="1600" dirty="0">
                <a:latin typeface="+mn-lt"/>
              </a:rPr>
              <a:t>(ix) ensure activation of the 911 system in the event that a patient of an MIH program experiences a medical emergency, as determined through medical direction, in the course of an MIH visit</a:t>
            </a:r>
            <a:r>
              <a:rPr lang="en-US" sz="1600" dirty="0" smtClean="0">
                <a:latin typeface="+mn-lt"/>
              </a:rPr>
              <a:t>.</a:t>
            </a:r>
          </a:p>
          <a:p>
            <a:pPr lvl="0"/>
            <a:endParaRPr lang="en-US" sz="1000" dirty="0" smtClean="0">
              <a:latin typeface="+mn-lt"/>
            </a:endParaRPr>
          </a:p>
          <a:p>
            <a:pPr marL="285750" indent="-285750">
              <a:buFont typeface="Arial" panose="020B0604020202020204" pitchFamily="34" charset="0"/>
              <a:buChar char="•"/>
            </a:pPr>
            <a:r>
              <a:rPr lang="en-US" sz="1600" dirty="0">
                <a:latin typeface="+mn-lt"/>
              </a:rPr>
              <a:t>What form of medical direction is required to ensure patient safety in upgrading this response? </a:t>
            </a:r>
            <a:endParaRPr lang="en-US" sz="1600" dirty="0" smtClean="0">
              <a:latin typeface="+mn-lt"/>
            </a:endParaRPr>
          </a:p>
          <a:p>
            <a:endParaRPr lang="en-US" sz="1000" dirty="0">
              <a:latin typeface="+mn-lt"/>
            </a:endParaRPr>
          </a:p>
          <a:p>
            <a:pPr marL="285750" lvl="0" indent="-285750">
              <a:buFont typeface="Arial" panose="020B0604020202020204" pitchFamily="34" charset="0"/>
              <a:buChar char="•"/>
            </a:pPr>
            <a:r>
              <a:rPr lang="en-US" sz="1600" dirty="0" smtClean="0">
                <a:latin typeface="+mn-lt"/>
              </a:rPr>
              <a:t>Once deemed an emergency, can the MIH-responding personnel and ambulance “transition” to becoming a 911 response team? </a:t>
            </a:r>
          </a:p>
          <a:p>
            <a:pPr marL="285750" indent="-285750">
              <a:buFont typeface="Arial" panose="020B0604020202020204" pitchFamily="34" charset="0"/>
              <a:buChar char="•"/>
            </a:pPr>
            <a:endParaRPr lang="en-US" sz="1000" i="1" dirty="0">
              <a:latin typeface="+mn-lt"/>
            </a:endParaRPr>
          </a:p>
          <a:p>
            <a:pPr marL="285750" lvl="0" indent="-285750">
              <a:buFont typeface="Arial" panose="020B0604020202020204" pitchFamily="34" charset="0"/>
              <a:buChar char="•"/>
            </a:pPr>
            <a:r>
              <a:rPr lang="en-US" sz="1600" dirty="0" smtClean="0">
                <a:latin typeface="+mn-lt"/>
              </a:rPr>
              <a:t>If not, what </a:t>
            </a:r>
            <a:r>
              <a:rPr lang="en-US" sz="1600" dirty="0">
                <a:latin typeface="+mn-lt"/>
              </a:rPr>
              <a:t>is the MIH provider’s responsibility to the </a:t>
            </a:r>
            <a:r>
              <a:rPr lang="en-US" sz="1600" dirty="0" smtClean="0">
                <a:latin typeface="+mn-lt"/>
              </a:rPr>
              <a:t>patient?</a:t>
            </a:r>
            <a:endParaRPr lang="en-US" sz="1600" i="1" dirty="0">
              <a:latin typeface="+mn-lt"/>
            </a:endParaRPr>
          </a:p>
          <a:p>
            <a:pPr lvl="0"/>
            <a:endParaRPr lang="en-US" sz="1000" dirty="0" smtClean="0">
              <a:latin typeface="+mn-lt"/>
            </a:endParaRPr>
          </a:p>
          <a:p>
            <a:pPr marL="285750" lvl="0" indent="-285750">
              <a:buFont typeface="Arial" panose="020B0604020202020204" pitchFamily="34" charset="0"/>
              <a:buChar char="•"/>
            </a:pPr>
            <a:r>
              <a:rPr lang="en-US" sz="1600" i="1" dirty="0" smtClean="0">
                <a:solidFill>
                  <a:schemeClr val="accent1">
                    <a:lumMod val="50000"/>
                  </a:schemeClr>
                </a:solidFill>
                <a:latin typeface="+mn-lt"/>
              </a:rPr>
              <a:t>What if the MIH personnel responded in a non-EMS-compliant vehicle (e.g. Class-V Non-Transport vehicle)? Do they need to call 911?  What is their responsibility during transition to the primary ambulance service? </a:t>
            </a:r>
            <a:endParaRPr lang="en-US" sz="2000" dirty="0" smtClean="0">
              <a:solidFill>
                <a:schemeClr val="accent1">
                  <a:lumMod val="50000"/>
                </a:schemeClr>
              </a:solidFill>
              <a:latin typeface="+mn-lt"/>
            </a:endParaRPr>
          </a:p>
        </p:txBody>
      </p:sp>
    </p:spTree>
    <p:extLst>
      <p:ext uri="{BB962C8B-B14F-4D97-AF65-F5344CB8AC3E}">
        <p14:creationId xmlns:p14="http://schemas.microsoft.com/office/powerpoint/2010/main" val="31922810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28</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4154984"/>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 #3:</a:t>
            </a:r>
            <a:r>
              <a:rPr lang="en-US" sz="2400" dirty="0" smtClean="0">
                <a:latin typeface="+mn-lt"/>
              </a:rPr>
              <a:t> </a:t>
            </a:r>
          </a:p>
          <a:p>
            <a:endParaRPr lang="en-US" sz="2400" dirty="0">
              <a:latin typeface="+mn-lt"/>
            </a:endParaRPr>
          </a:p>
          <a:p>
            <a:r>
              <a:rPr lang="en-US" sz="2000" dirty="0" smtClean="0">
                <a:latin typeface="+mn-lt"/>
              </a:rPr>
              <a:t>ABC Ambulance </a:t>
            </a:r>
            <a:r>
              <a:rPr lang="en-US" sz="2000" dirty="0">
                <a:latin typeface="+mn-lt"/>
              </a:rPr>
              <a:t>operates (or participates in) </a:t>
            </a:r>
            <a:r>
              <a:rPr lang="en-US" sz="2000" dirty="0" smtClean="0">
                <a:latin typeface="+mn-lt"/>
              </a:rPr>
              <a:t>an MIH </a:t>
            </a:r>
            <a:r>
              <a:rPr lang="en-US" sz="2000" dirty="0">
                <a:latin typeface="+mn-lt"/>
              </a:rPr>
              <a:t>program serving </a:t>
            </a:r>
            <a:r>
              <a:rPr lang="en-US" sz="2000" dirty="0" smtClean="0">
                <a:latin typeface="+mn-lt"/>
              </a:rPr>
              <a:t>Town of XYZ, Massachusetts residents, but </a:t>
            </a:r>
            <a:r>
              <a:rPr lang="en-US" sz="2000" u="sng" dirty="0" smtClean="0">
                <a:latin typeface="+mn-lt"/>
              </a:rPr>
              <a:t>is not</a:t>
            </a:r>
            <a:r>
              <a:rPr lang="en-US" sz="2000" dirty="0" smtClean="0">
                <a:latin typeface="+mn-lt"/>
              </a:rPr>
              <a:t> the primary ambulance service for the Town.  </a:t>
            </a:r>
          </a:p>
          <a:p>
            <a:endParaRPr lang="en-US" sz="2000" dirty="0">
              <a:latin typeface="+mn-lt"/>
            </a:endParaRPr>
          </a:p>
          <a:p>
            <a:r>
              <a:rPr lang="en-US" sz="2000" dirty="0" smtClean="0">
                <a:latin typeface="+mn-lt"/>
              </a:rPr>
              <a:t>ABC Ambulance MIH personnel are </a:t>
            </a:r>
            <a:r>
              <a:rPr lang="en-US" sz="2000" dirty="0">
                <a:latin typeface="+mn-lt"/>
              </a:rPr>
              <a:t>dispatched to a patient </a:t>
            </a:r>
            <a:r>
              <a:rPr lang="en-US" sz="2000" dirty="0" smtClean="0">
                <a:latin typeface="+mn-lt"/>
              </a:rPr>
              <a:t>utilizing </a:t>
            </a:r>
            <a:r>
              <a:rPr lang="en-US" sz="2000" dirty="0">
                <a:latin typeface="+mn-lt"/>
              </a:rPr>
              <a:t>an EMS-compliant </a:t>
            </a:r>
            <a:r>
              <a:rPr lang="en-US" sz="2000" dirty="0" smtClean="0">
                <a:latin typeface="+mn-lt"/>
              </a:rPr>
              <a:t>ambulance for a </a:t>
            </a:r>
            <a:r>
              <a:rPr lang="en-US" sz="2000" b="1" i="1" dirty="0" smtClean="0">
                <a:latin typeface="+mn-lt"/>
              </a:rPr>
              <a:t>non-emergent MIH call</a:t>
            </a:r>
            <a:r>
              <a:rPr lang="en-US" sz="2000" dirty="0" smtClean="0">
                <a:latin typeface="+mn-lt"/>
              </a:rPr>
              <a:t>. </a:t>
            </a:r>
          </a:p>
          <a:p>
            <a:endParaRPr lang="en-US" sz="2000" dirty="0">
              <a:latin typeface="+mn-lt"/>
            </a:endParaRPr>
          </a:p>
          <a:p>
            <a:r>
              <a:rPr lang="en-US" sz="2000" dirty="0" smtClean="0">
                <a:latin typeface="+mn-lt"/>
              </a:rPr>
              <a:t>After an initial assessment</a:t>
            </a:r>
            <a:r>
              <a:rPr lang="en-US" sz="2000" dirty="0">
                <a:latin typeface="+mn-lt"/>
              </a:rPr>
              <a:t>, </a:t>
            </a:r>
            <a:r>
              <a:rPr lang="en-US" sz="2000" dirty="0" smtClean="0">
                <a:latin typeface="+mn-lt"/>
              </a:rPr>
              <a:t>the MIH personnel determine the patient </a:t>
            </a:r>
            <a:r>
              <a:rPr lang="en-US" sz="2000" u="sng" dirty="0" smtClean="0">
                <a:latin typeface="+mn-lt"/>
              </a:rPr>
              <a:t>is</a:t>
            </a:r>
            <a:r>
              <a:rPr lang="en-US" sz="2000" dirty="0" smtClean="0">
                <a:latin typeface="+mn-lt"/>
              </a:rPr>
              <a:t> in fact experiencing a </a:t>
            </a:r>
            <a:r>
              <a:rPr lang="en-US" sz="2000" dirty="0">
                <a:latin typeface="+mn-lt"/>
              </a:rPr>
              <a:t>medical emergency</a:t>
            </a:r>
            <a:r>
              <a:rPr lang="en-US" sz="2000" dirty="0" smtClean="0">
                <a:latin typeface="+mn-lt"/>
              </a:rPr>
              <a:t>. Per Chapter 111O, MIH personnel activates 911. </a:t>
            </a:r>
          </a:p>
        </p:txBody>
      </p:sp>
    </p:spTree>
    <p:extLst>
      <p:ext uri="{BB962C8B-B14F-4D97-AF65-F5344CB8AC3E}">
        <p14:creationId xmlns:p14="http://schemas.microsoft.com/office/powerpoint/2010/main" val="19935652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29</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2908489"/>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Should Happen?</a:t>
            </a:r>
            <a:r>
              <a:rPr lang="en-US" sz="2400" dirty="0" smtClean="0">
                <a:latin typeface="+mn-lt"/>
              </a:rPr>
              <a:t> </a:t>
            </a:r>
          </a:p>
          <a:p>
            <a:pPr lvl="0"/>
            <a:endParaRPr lang="en-US" sz="1000" dirty="0" smtClean="0">
              <a:latin typeface="+mn-lt"/>
            </a:endParaRPr>
          </a:p>
          <a:p>
            <a:pPr marL="285750" lvl="0" indent="-285750">
              <a:buFont typeface="Arial" panose="020B0604020202020204" pitchFamily="34" charset="0"/>
              <a:buChar char="•"/>
            </a:pPr>
            <a:r>
              <a:rPr lang="en-US" sz="2000" dirty="0" smtClean="0">
                <a:latin typeface="+mn-lt"/>
              </a:rPr>
              <a:t>Can the primary ambulance service’s medical direction permit the on-site MIH provider to transport the patient to the ED? </a:t>
            </a:r>
          </a:p>
          <a:p>
            <a:pPr lvl="0"/>
            <a:endParaRPr lang="en-US" sz="2400" dirty="0">
              <a:latin typeface="+mn-lt"/>
            </a:endParaRPr>
          </a:p>
          <a:p>
            <a:pPr marL="285750" indent="-285750">
              <a:buFont typeface="Arial" panose="020B0604020202020204" pitchFamily="34" charset="0"/>
              <a:buChar char="•"/>
            </a:pPr>
            <a:r>
              <a:rPr lang="en-US" sz="2000" dirty="0" smtClean="0">
                <a:latin typeface="+mn-lt"/>
              </a:rPr>
              <a:t>If not, what </a:t>
            </a:r>
            <a:r>
              <a:rPr lang="en-US" sz="2000" dirty="0">
                <a:latin typeface="+mn-lt"/>
              </a:rPr>
              <a:t>is the MIH provider’s responsibility to the patient, and what are next steps?</a:t>
            </a:r>
            <a:endParaRPr lang="en-US" sz="2000" i="1" dirty="0">
              <a:latin typeface="+mn-lt"/>
            </a:endParaRPr>
          </a:p>
          <a:p>
            <a:pPr lvl="0"/>
            <a:endParaRPr lang="en-US" sz="1000" dirty="0" smtClean="0">
              <a:latin typeface="+mn-lt"/>
            </a:endParaRPr>
          </a:p>
          <a:p>
            <a:pPr lvl="0"/>
            <a:endParaRPr lang="en-US" dirty="0">
              <a:latin typeface="+mn-lt"/>
            </a:endParaRPr>
          </a:p>
        </p:txBody>
      </p:sp>
    </p:spTree>
    <p:extLst>
      <p:ext uri="{BB962C8B-B14F-4D97-AF65-F5344CB8AC3E}">
        <p14:creationId xmlns:p14="http://schemas.microsoft.com/office/powerpoint/2010/main" val="3778322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3</a:t>
            </a:fld>
            <a:endParaRPr lang="en-US" altLang="en-US" dirty="0"/>
          </a:p>
        </p:txBody>
      </p:sp>
      <p:sp>
        <p:nvSpPr>
          <p:cNvPr id="2" name="Rounded Rectangle 1"/>
          <p:cNvSpPr/>
          <p:nvPr/>
        </p:nvSpPr>
        <p:spPr bwMode="auto">
          <a:xfrm>
            <a:off x="814192" y="2104373"/>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b="1" dirty="0">
                <a:latin typeface="+mn-lt"/>
                <a:ea typeface="Times New Roman"/>
              </a:rPr>
              <a:t>Adoption of January 6, </a:t>
            </a:r>
            <a:r>
              <a:rPr lang="en-US" sz="2400" b="1" dirty="0" smtClean="0">
                <a:latin typeface="+mn-lt"/>
                <a:ea typeface="Times New Roman"/>
              </a:rPr>
              <a:t>2016 Meeting Minutes </a:t>
            </a:r>
            <a:r>
              <a:rPr lang="en-US" sz="2400" b="1" dirty="0">
                <a:latin typeface="+mn-lt"/>
                <a:ea typeface="Times New Roman"/>
              </a:rPr>
              <a:t>(VOTE)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dirty="0">
                <a:latin typeface="+mn-lt"/>
                <a:ea typeface="Times New Roman"/>
              </a:rPr>
              <a:t>NEW BUSINESS: </a:t>
            </a:r>
          </a:p>
          <a:p>
            <a:pPr marL="742950" marR="0" lvl="1" indent="-285750">
              <a:spcBef>
                <a:spcPts val="0"/>
              </a:spcBef>
              <a:spcAft>
                <a:spcPts val="0"/>
              </a:spcAft>
              <a:buFont typeface="+mj-lt"/>
              <a:buAutoNum type="alphaLcPeriod"/>
            </a:pPr>
            <a:r>
              <a:rPr lang="en-US" sz="2400"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dirty="0">
                <a:latin typeface="+mn-lt"/>
              </a:rPr>
              <a:t>Defining the Interaction Between EMS, MIH, and Community EMS </a:t>
            </a:r>
            <a:r>
              <a:rPr lang="en-US" sz="2400" dirty="0">
                <a:latin typeface="+mn-lt"/>
                <a:ea typeface="Times New Roman"/>
              </a:rPr>
              <a:t> (DISCUSSION)</a:t>
            </a:r>
          </a:p>
          <a:p>
            <a:pPr marL="742950" lvl="1" indent="-285750">
              <a:spcBef>
                <a:spcPts val="0"/>
              </a:spcBef>
              <a:spcAft>
                <a:spcPts val="0"/>
              </a:spcAft>
              <a:buFont typeface="+mj-lt"/>
              <a:buAutoNum type="alphaLcPeriod"/>
            </a:pPr>
            <a:r>
              <a:rPr lang="en-US" sz="2400" dirty="0" smtClean="0">
                <a:latin typeface="+mn-lt"/>
                <a:ea typeface="Times New Roman"/>
              </a:rPr>
              <a:t>Upcoming </a:t>
            </a:r>
            <a:r>
              <a:rPr lang="en-US" sz="2400" dirty="0">
                <a:latin typeface="+mn-lt"/>
                <a:ea typeface="Times New Roman"/>
              </a:rPr>
              <a:t>Meeting Schedule </a:t>
            </a:r>
          </a:p>
          <a:p>
            <a:pPr marL="285750" indent="-285750">
              <a:spcBef>
                <a:spcPts val="0"/>
              </a:spcBef>
              <a:spcAft>
                <a:spcPts val="0"/>
              </a:spcAft>
              <a:buFont typeface="+mj-lt"/>
              <a:buAutoNum type="arabicPeriod"/>
            </a:pPr>
            <a:endParaRPr lang="en-US" sz="2400" dirty="0">
              <a:latin typeface="+mj-lt"/>
              <a:ea typeface="Times New Roman"/>
            </a:endParaRPr>
          </a:p>
        </p:txBody>
      </p:sp>
    </p:spTree>
    <p:extLst>
      <p:ext uri="{BB962C8B-B14F-4D97-AF65-F5344CB8AC3E}">
        <p14:creationId xmlns:p14="http://schemas.microsoft.com/office/powerpoint/2010/main" val="26721820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30</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4247317"/>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Example Situation #4:</a:t>
            </a:r>
            <a:r>
              <a:rPr lang="en-US" sz="2400" dirty="0" smtClean="0">
                <a:latin typeface="+mn-lt"/>
              </a:rPr>
              <a:t> </a:t>
            </a:r>
          </a:p>
          <a:p>
            <a:endParaRPr lang="en-US" sz="1000" dirty="0">
              <a:latin typeface="+mn-lt"/>
            </a:endParaRPr>
          </a:p>
          <a:p>
            <a:r>
              <a:rPr lang="en-US" sz="2000" dirty="0" smtClean="0">
                <a:latin typeface="+mn-lt"/>
              </a:rPr>
              <a:t>ABC Ambulance is the Town of XYZ, Massachusetts </a:t>
            </a:r>
            <a:r>
              <a:rPr lang="en-US" sz="2000" dirty="0">
                <a:latin typeface="+mn-lt"/>
              </a:rPr>
              <a:t>primary ambulance </a:t>
            </a:r>
            <a:r>
              <a:rPr lang="en-US" sz="2000" dirty="0" smtClean="0">
                <a:latin typeface="+mn-lt"/>
              </a:rPr>
              <a:t>service provider. </a:t>
            </a:r>
            <a:r>
              <a:rPr lang="en-US" sz="2000" dirty="0">
                <a:latin typeface="+mn-lt"/>
              </a:rPr>
              <a:t>ABC Ambulance does not operate an approved MIH program</a:t>
            </a:r>
            <a:r>
              <a:rPr lang="en-US" sz="2000" dirty="0" smtClean="0">
                <a:latin typeface="+mn-lt"/>
              </a:rPr>
              <a:t>.</a:t>
            </a:r>
          </a:p>
          <a:p>
            <a:endParaRPr lang="en-US" sz="2000" dirty="0">
              <a:latin typeface="+mn-lt"/>
            </a:endParaRPr>
          </a:p>
          <a:p>
            <a:r>
              <a:rPr lang="en-US" sz="2000" dirty="0" smtClean="0">
                <a:latin typeface="+mn-lt"/>
              </a:rPr>
              <a:t>In response to a 911, emergency EMS call, </a:t>
            </a:r>
            <a:r>
              <a:rPr lang="en-US" sz="2000" dirty="0">
                <a:latin typeface="+mn-lt"/>
              </a:rPr>
              <a:t>a</a:t>
            </a:r>
            <a:r>
              <a:rPr lang="en-US" sz="2000" dirty="0" smtClean="0">
                <a:latin typeface="+mn-lt"/>
              </a:rPr>
              <a:t>n </a:t>
            </a:r>
            <a:r>
              <a:rPr lang="en-US" sz="2000" dirty="0">
                <a:latin typeface="+mn-lt"/>
              </a:rPr>
              <a:t>ABC Ambulance is dispatched </a:t>
            </a:r>
            <a:r>
              <a:rPr lang="en-US" sz="2000" dirty="0" smtClean="0">
                <a:latin typeface="+mn-lt"/>
              </a:rPr>
              <a:t>to a patient. </a:t>
            </a:r>
          </a:p>
          <a:p>
            <a:endParaRPr lang="en-US" sz="2000" dirty="0">
              <a:latin typeface="+mn-lt"/>
            </a:endParaRPr>
          </a:p>
          <a:p>
            <a:r>
              <a:rPr lang="en-US" sz="2000" dirty="0" smtClean="0">
                <a:latin typeface="+mn-lt"/>
              </a:rPr>
              <a:t>After an initial assessment</a:t>
            </a:r>
            <a:r>
              <a:rPr lang="en-US" sz="2000" dirty="0">
                <a:latin typeface="+mn-lt"/>
              </a:rPr>
              <a:t>, </a:t>
            </a:r>
            <a:r>
              <a:rPr lang="en-US" sz="2000" dirty="0" smtClean="0">
                <a:latin typeface="+mn-lt"/>
              </a:rPr>
              <a:t>EMS personnel determine the patient is in fact </a:t>
            </a:r>
            <a:r>
              <a:rPr lang="en-US" sz="2000" i="1" u="sng" dirty="0" smtClean="0">
                <a:latin typeface="+mn-lt"/>
              </a:rPr>
              <a:t>not</a:t>
            </a:r>
            <a:r>
              <a:rPr lang="en-US" sz="2000" dirty="0" smtClean="0">
                <a:latin typeface="+mn-lt"/>
              </a:rPr>
              <a:t> experiencing a medical emergency, or believes that the situation can be handled more appropriately at an alternate destination.</a:t>
            </a:r>
          </a:p>
        </p:txBody>
      </p:sp>
    </p:spTree>
    <p:extLst>
      <p:ext uri="{BB962C8B-B14F-4D97-AF65-F5344CB8AC3E}">
        <p14:creationId xmlns:p14="http://schemas.microsoft.com/office/powerpoint/2010/main" val="13661441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31</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MIH/EMS </a:t>
            </a:r>
            <a:r>
              <a:rPr lang="en-US" sz="2800" dirty="0">
                <a:solidFill>
                  <a:srgbClr val="FFFFFF"/>
                </a:solidFill>
                <a:latin typeface="Calibri"/>
              </a:rPr>
              <a:t>Interactions</a:t>
            </a:r>
          </a:p>
          <a:p>
            <a:pPr algn="ctr"/>
            <a:endParaRPr lang="en-US" sz="2800" dirty="0">
              <a:solidFill>
                <a:srgbClr val="FFFFFF"/>
              </a:solidFill>
              <a:latin typeface="Calibri"/>
            </a:endParaRPr>
          </a:p>
        </p:txBody>
      </p:sp>
      <p:sp>
        <p:nvSpPr>
          <p:cNvPr id="12" name="TextBox 11"/>
          <p:cNvSpPr txBox="1"/>
          <p:nvPr/>
        </p:nvSpPr>
        <p:spPr>
          <a:xfrm>
            <a:off x="1143000" y="1371600"/>
            <a:ext cx="7543800" cy="4616648"/>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Should Happen?</a:t>
            </a:r>
            <a:r>
              <a:rPr lang="en-US" sz="2400" dirty="0" smtClean="0">
                <a:latin typeface="+mn-lt"/>
              </a:rPr>
              <a:t> </a:t>
            </a:r>
          </a:p>
          <a:p>
            <a:pPr lvl="0"/>
            <a:endParaRPr lang="en-US" sz="2000" dirty="0" smtClean="0">
              <a:latin typeface="+mn-lt"/>
            </a:endParaRPr>
          </a:p>
          <a:p>
            <a:pPr marL="285750" lvl="0" indent="-285750">
              <a:buFont typeface="Arial" panose="020B0604020202020204" pitchFamily="34" charset="0"/>
              <a:buChar char="•"/>
            </a:pPr>
            <a:r>
              <a:rPr lang="en-US" dirty="0" smtClean="0">
                <a:latin typeface="+mn-lt"/>
              </a:rPr>
              <a:t>Should a primary ambulance service that is </a:t>
            </a:r>
            <a:r>
              <a:rPr lang="en-US" u="sng" dirty="0" smtClean="0">
                <a:latin typeface="+mn-lt"/>
              </a:rPr>
              <a:t>not</a:t>
            </a:r>
            <a:r>
              <a:rPr lang="en-US" dirty="0" smtClean="0">
                <a:latin typeface="+mn-lt"/>
              </a:rPr>
              <a:t> an MIH program be permitted to engage the patient in obtaining a patient refusal for transport?</a:t>
            </a:r>
          </a:p>
          <a:p>
            <a:pPr marL="285750" lvl="0" indent="-285750">
              <a:buFont typeface="Arial" panose="020B0604020202020204" pitchFamily="34" charset="0"/>
              <a:buChar char="•"/>
            </a:pPr>
            <a:endParaRPr lang="en-US" dirty="0">
              <a:latin typeface="+mn-lt"/>
            </a:endParaRPr>
          </a:p>
          <a:p>
            <a:pPr marL="285750" indent="-285750">
              <a:buFont typeface="Arial" panose="020B0604020202020204" pitchFamily="34" charset="0"/>
              <a:buChar char="•"/>
            </a:pPr>
            <a:r>
              <a:rPr lang="en-US" dirty="0" smtClean="0">
                <a:latin typeface="+mn-lt"/>
              </a:rPr>
              <a:t>If so, </a:t>
            </a:r>
            <a:r>
              <a:rPr lang="en-US" dirty="0">
                <a:latin typeface="+mn-lt"/>
              </a:rPr>
              <a:t>s</a:t>
            </a:r>
            <a:r>
              <a:rPr lang="en-US" dirty="0" smtClean="0">
                <a:latin typeface="+mn-lt"/>
              </a:rPr>
              <a:t>hould </a:t>
            </a:r>
            <a:r>
              <a:rPr lang="en-US" dirty="0">
                <a:latin typeface="+mn-lt"/>
              </a:rPr>
              <a:t>the process (form/method) for obtaining patient refusal of transport go beyond the current EMS Statewide Treatment Protocol 7.5?</a:t>
            </a:r>
          </a:p>
          <a:p>
            <a:endParaRPr lang="en-US" dirty="0">
              <a:latin typeface="+mn-lt"/>
            </a:endParaRPr>
          </a:p>
          <a:p>
            <a:pPr marL="285750" lvl="0" indent="-285750">
              <a:buFont typeface="Arial" panose="020B0604020202020204" pitchFamily="34" charset="0"/>
              <a:buChar char="•"/>
            </a:pPr>
            <a:r>
              <a:rPr lang="en-US" dirty="0" smtClean="0">
                <a:latin typeface="+mn-lt"/>
              </a:rPr>
              <a:t>Should a primary ambulance service be permitted to refer the patient to an MIH provider for follow up care? </a:t>
            </a:r>
          </a:p>
          <a:p>
            <a:endParaRPr lang="en-US" dirty="0">
              <a:latin typeface="+mn-lt"/>
            </a:endParaRPr>
          </a:p>
          <a:p>
            <a:pPr marL="285750" lvl="0" indent="-285750">
              <a:buFont typeface="Arial" panose="020B0604020202020204" pitchFamily="34" charset="0"/>
              <a:buChar char="•"/>
            </a:pPr>
            <a:r>
              <a:rPr lang="en-US" dirty="0" smtClean="0">
                <a:latin typeface="+mn-lt"/>
              </a:rPr>
              <a:t>If allowed, what then occurs for communities that do not have MIH program coverage? </a:t>
            </a:r>
          </a:p>
          <a:p>
            <a:endParaRPr lang="en-US" dirty="0">
              <a:latin typeface="+mn-lt"/>
            </a:endParaRPr>
          </a:p>
          <a:p>
            <a:pPr marL="285750" indent="-285750">
              <a:buFont typeface="Arial" panose="020B0604020202020204" pitchFamily="34" charset="0"/>
              <a:buChar char="•"/>
            </a:pPr>
            <a:r>
              <a:rPr lang="en-US" dirty="0">
                <a:latin typeface="+mn-lt"/>
              </a:rPr>
              <a:t>W</a:t>
            </a:r>
            <a:r>
              <a:rPr lang="en-US" dirty="0" smtClean="0">
                <a:latin typeface="+mn-lt"/>
              </a:rPr>
              <a:t>hat </a:t>
            </a:r>
            <a:r>
              <a:rPr lang="en-US" dirty="0">
                <a:latin typeface="+mn-lt"/>
              </a:rPr>
              <a:t>is the </a:t>
            </a:r>
            <a:r>
              <a:rPr lang="en-US" dirty="0" smtClean="0">
                <a:latin typeface="+mn-lt"/>
              </a:rPr>
              <a:t>primary ambulance service’s responsibility </a:t>
            </a:r>
            <a:r>
              <a:rPr lang="en-US" dirty="0">
                <a:latin typeface="+mn-lt"/>
              </a:rPr>
              <a:t>to the </a:t>
            </a:r>
            <a:r>
              <a:rPr lang="en-US" dirty="0" smtClean="0">
                <a:latin typeface="+mn-lt"/>
              </a:rPr>
              <a:t>patient?</a:t>
            </a:r>
            <a:endParaRPr lang="en-US" i="1" dirty="0">
              <a:latin typeface="+mn-lt"/>
            </a:endParaRPr>
          </a:p>
        </p:txBody>
      </p:sp>
    </p:spTree>
    <p:extLst>
      <p:ext uri="{BB962C8B-B14F-4D97-AF65-F5344CB8AC3E}">
        <p14:creationId xmlns:p14="http://schemas.microsoft.com/office/powerpoint/2010/main" val="408151895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32</a:t>
            </a:fld>
            <a:endParaRPr lang="en-US" altLang="en-US" dirty="0"/>
          </a:p>
        </p:txBody>
      </p:sp>
      <p:graphicFrame>
        <p:nvGraphicFramePr>
          <p:cNvPr id="3" name="Table 2"/>
          <p:cNvGraphicFramePr>
            <a:graphicFrameLocks noGrp="1"/>
          </p:cNvGraphicFramePr>
          <p:nvPr>
            <p:extLst>
              <p:ext uri="{D42A27DB-BD31-4B8C-83A1-F6EECF244321}">
                <p14:modId xmlns:p14="http://schemas.microsoft.com/office/powerpoint/2010/main" val="4266711393"/>
              </p:ext>
            </p:extLst>
          </p:nvPr>
        </p:nvGraphicFramePr>
        <p:xfrm>
          <a:off x="-40640" y="5080"/>
          <a:ext cx="9174480" cy="6873240"/>
        </p:xfrm>
        <a:graphic>
          <a:graphicData uri="http://schemas.openxmlformats.org/drawingml/2006/table">
            <a:tbl>
              <a:tblPr firstRow="1" bandRow="1">
                <a:tableStyleId>{5C22544A-7EE6-4342-B048-85BDC9FD1C3A}</a:tableStyleId>
              </a:tblPr>
              <a:tblGrid>
                <a:gridCol w="3281680"/>
                <a:gridCol w="3108960"/>
                <a:gridCol w="2783840"/>
              </a:tblGrid>
              <a:tr h="7467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kern="1200" baseline="0" dirty="0" smtClean="0">
                          <a:solidFill>
                            <a:schemeClr val="tx1"/>
                          </a:solidFill>
                          <a:latin typeface="+mj-lt"/>
                          <a:ea typeface="+mn-ea"/>
                          <a:cs typeface="Times New Roman" panose="02020603050405020304" pitchFamily="18" charset="0"/>
                        </a:rPr>
                        <a:t>EMS</a:t>
                      </a:r>
                      <a:endParaRPr lang="en-US" sz="2400" b="1" i="0" u="none" kern="1200" dirty="0" smtClean="0">
                        <a:solidFill>
                          <a:schemeClr val="tx1"/>
                        </a:solidFill>
                        <a:latin typeface="+mj-lt"/>
                        <a:ea typeface="+mn-ea"/>
                        <a:cs typeface="Times New Roman" panose="02020603050405020304" pitchFamily="18" charset="0"/>
                      </a:endParaRPr>
                    </a:p>
                  </a:txBody>
                  <a:tcPr anchor="ctr">
                    <a:cell3D prstMaterial="dkEdge">
                      <a:bevel prst="artDeco"/>
                      <a:lightRig rig="flood" dir="t"/>
                    </a:cell3D>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kern="1200" dirty="0" smtClean="0">
                          <a:solidFill>
                            <a:schemeClr val="tx1"/>
                          </a:solidFill>
                          <a:latin typeface="+mj-lt"/>
                          <a:ea typeface="+mn-ea"/>
                          <a:cs typeface="Times New Roman" panose="02020603050405020304" pitchFamily="18" charset="0"/>
                        </a:rPr>
                        <a:t>MIH</a:t>
                      </a:r>
                    </a:p>
                  </a:txBody>
                  <a:tcPr anchor="ctr">
                    <a:cell3D prstMaterial="dkEdge">
                      <a:bevel prst="artDeco"/>
                      <a:lightRig rig="flood" dir="t"/>
                    </a:cell3D>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baseline="0" dirty="0" smtClean="0">
                          <a:solidFill>
                            <a:schemeClr val="tx1"/>
                          </a:solidFill>
                          <a:latin typeface="+mj-lt"/>
                          <a:cs typeface="Times New Roman" panose="02020603050405020304" pitchFamily="18" charset="0"/>
                        </a:rPr>
                        <a:t>Community </a:t>
                      </a:r>
                    </a:p>
                    <a:p>
                      <a:pPr marL="0" marR="0" indent="0" algn="ctr" defTabSz="914400" rtl="0" eaLnBrk="1" fontAlgn="auto" latinLnBrk="0" hangingPunct="1">
                        <a:lnSpc>
                          <a:spcPct val="100000"/>
                        </a:lnSpc>
                        <a:spcBef>
                          <a:spcPts val="0"/>
                        </a:spcBef>
                        <a:spcAft>
                          <a:spcPts val="0"/>
                        </a:spcAft>
                        <a:buClrTx/>
                        <a:buSzTx/>
                        <a:buFontTx/>
                        <a:buNone/>
                        <a:tabLst/>
                        <a:defRPr/>
                      </a:pPr>
                      <a:r>
                        <a:rPr lang="en-US" sz="2400" b="1" i="0" u="none" baseline="0" dirty="0" smtClean="0">
                          <a:solidFill>
                            <a:schemeClr val="tx1"/>
                          </a:solidFill>
                          <a:latin typeface="+mj-lt"/>
                          <a:cs typeface="Times New Roman" panose="02020603050405020304" pitchFamily="18" charset="0"/>
                        </a:rPr>
                        <a:t>EMS </a:t>
                      </a:r>
                      <a:endParaRPr lang="en-US" sz="2400" b="1" i="0" u="none" dirty="0" smtClean="0">
                        <a:solidFill>
                          <a:schemeClr val="tx1"/>
                        </a:solidFill>
                        <a:latin typeface="+mj-lt"/>
                        <a:cs typeface="Times New Roman" panose="02020603050405020304" pitchFamily="18" charset="0"/>
                      </a:endParaRPr>
                    </a:p>
                  </a:txBody>
                  <a:tcPr anchor="ctr">
                    <a:cell3D prstMaterial="dkEdge">
                      <a:bevel prst="artDeco"/>
                      <a:lightRig rig="flood" dir="t"/>
                    </a:cell3D>
                    <a:solidFill>
                      <a:schemeClr val="bg1">
                        <a:lumMod val="95000"/>
                      </a:schemeClr>
                    </a:solidFill>
                  </a:tcPr>
                </a:tc>
              </a:tr>
              <a:tr h="605028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350" b="1" i="1"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rPr>
                        <a:t>Per 111C and EMS Reg: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1" i="1"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1" i="1" u="none" strike="noStrike" kern="1200" cap="none" spc="0" normalizeH="0" baseline="0" noProof="0" dirty="0" smtClean="0">
                          <a:ln>
                            <a:noFill/>
                          </a:ln>
                          <a:solidFill>
                            <a:srgbClr val="000000"/>
                          </a:solidFill>
                          <a:effectLst/>
                          <a:uLnTx/>
                          <a:uFillTx/>
                          <a:latin typeface="+mn-lt"/>
                          <a:ea typeface="+mn-ea"/>
                          <a:cs typeface="+mn-cs"/>
                        </a:rPr>
                        <a:t>Provides both emergency and nonemergency </a:t>
                      </a:r>
                      <a:r>
                        <a:rPr kumimoji="0" lang="en-US" sz="1300" b="0" i="1" u="none" strike="noStrike" kern="1200" cap="none" spc="0" normalizeH="0" baseline="0" noProof="0" dirty="0" smtClean="0">
                          <a:ln>
                            <a:noFill/>
                          </a:ln>
                          <a:solidFill>
                            <a:srgbClr val="000000"/>
                          </a:solidFill>
                          <a:effectLst/>
                          <a:uLnTx/>
                          <a:uFillTx/>
                          <a:latin typeface="+mn-lt"/>
                          <a:ea typeface="+mn-ea"/>
                          <a:cs typeface="+mn-cs"/>
                        </a:rPr>
                        <a:t>EMS services </a:t>
                      </a:r>
                      <a:r>
                        <a:rPr kumimoji="0" lang="en-US" sz="1300" b="0" i="0" u="none" strike="noStrike" kern="1200" cap="none" spc="0" normalizeH="0" baseline="0" noProof="0" dirty="0" smtClean="0">
                          <a:ln>
                            <a:noFill/>
                          </a:ln>
                          <a:solidFill>
                            <a:srgbClr val="000000"/>
                          </a:solidFill>
                          <a:effectLst/>
                          <a:uLnTx/>
                          <a:uFillTx/>
                          <a:latin typeface="+mn-lt"/>
                          <a:ea typeface="+mn-ea"/>
                          <a:cs typeface="+mn-cs"/>
                        </a:rPr>
                        <a:t>by certified EMTs/Paramedics who work for licensed ambulance services at local level</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Requires dispatch, assessment, treatment, and transport to a hospital 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Requires medical control and direction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Operates in accordance with local jurisdiction’s DPH-approved EMS service zone plan, designating a primary ambulance service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Receives emergency calls via 911 call at Public Safety Answering Points (PSAPs) with ambulances dispatched pursuant to Emergency Medical Dispatch (EMD) protocols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Requires ambulances meet minimum vehicle/equipment standards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Requires staffing with 2 EMTs with certification levels dependent on level of the ambulance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600" b="0"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What we need to answer: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300" b="0" i="0" u="none" strike="noStrike" kern="1200" cap="none" spc="0" normalizeH="0" baseline="0" noProof="0" dirty="0" smtClean="0">
                        <a:ln>
                          <a:noFill/>
                        </a:ln>
                        <a:solidFill>
                          <a:srgbClr val="000000"/>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dirty="0" smtClean="0">
                          <a:ln>
                            <a:noFill/>
                          </a:ln>
                          <a:solidFill>
                            <a:srgbClr val="000000"/>
                          </a:solidFill>
                          <a:effectLst/>
                          <a:uLnTx/>
                          <a:uFillTx/>
                          <a:latin typeface="+mn-lt"/>
                          <a:ea typeface="+mn-ea"/>
                          <a:cs typeface="+mn-cs"/>
                        </a:rPr>
                        <a:t>What is interplay between EMS/MIH?</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350" b="0" i="0" u="none" strike="noStrike" kern="1200" cap="none" spc="0" normalizeH="0" baseline="0" noProof="0" dirty="0" smtClean="0">
                        <a:ln>
                          <a:noFill/>
                        </a:ln>
                        <a:solidFill>
                          <a:srgbClr val="000000"/>
                        </a:solidFill>
                        <a:effectLst/>
                        <a:uLnTx/>
                        <a:uFillTx/>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i="0" u="none" kern="1200" dirty="0" smtClean="0">
                        <a:solidFill>
                          <a:schemeClr val="tx1"/>
                        </a:solidFill>
                        <a:latin typeface="Times New Roman" panose="02020603050405020304" pitchFamily="18" charset="0"/>
                        <a:ea typeface="+mn-ea"/>
                        <a:cs typeface="Times New Roman" panose="02020603050405020304" pitchFamily="18" charset="0"/>
                      </a:endParaRPr>
                    </a:p>
                  </a:txBody>
                  <a:tcPr>
                    <a:cell3D prstMaterial="dkEdge">
                      <a:bevel prst="artDeco"/>
                      <a:lightRig rig="flood" dir="t"/>
                    </a:cell3D>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Per 111O: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1" i="1" u="none" kern="1200" baseline="0" dirty="0" smtClean="0">
                        <a:solidFill>
                          <a:schemeClr val="tx1"/>
                        </a:solidFill>
                        <a:latin typeface="+mn-lt"/>
                        <a:ea typeface="+mn-ea"/>
                        <a:cs typeface="Times New Roman" panose="02020603050405020304" pitchFamily="18" charset="0"/>
                      </a:endParaRPr>
                    </a:p>
                    <a:p>
                      <a:pPr marL="171450" indent="-171450">
                        <a:buFont typeface="Arial" panose="020B0604020202020204" pitchFamily="34" charset="0"/>
                        <a:buChar char="•"/>
                      </a:pPr>
                      <a:r>
                        <a:rPr lang="en-US" sz="1300" b="1" i="1" kern="1200" dirty="0" smtClean="0">
                          <a:solidFill>
                            <a:schemeClr val="dk1"/>
                          </a:solidFill>
                          <a:effectLst/>
                          <a:latin typeface="+mn-lt"/>
                          <a:ea typeface="+mn-ea"/>
                          <a:cs typeface="+mn-cs"/>
                        </a:rPr>
                        <a:t>Provides pre- and post-hospital services</a:t>
                      </a:r>
                      <a:r>
                        <a:rPr lang="en-US" sz="1300" b="1" kern="1200" dirty="0" smtClean="0">
                          <a:solidFill>
                            <a:schemeClr val="dk1"/>
                          </a:solidFill>
                          <a:effectLst/>
                          <a:latin typeface="+mn-lt"/>
                          <a:ea typeface="+mn-ea"/>
                          <a:cs typeface="+mn-cs"/>
                        </a:rPr>
                        <a:t> </a:t>
                      </a:r>
                      <a:r>
                        <a:rPr lang="en-US" sz="1300" kern="1200" dirty="0" smtClean="0">
                          <a:solidFill>
                            <a:schemeClr val="dk1"/>
                          </a:solidFill>
                          <a:effectLst/>
                          <a:latin typeface="+mn-lt"/>
                          <a:ea typeface="+mn-ea"/>
                          <a:cs typeface="+mn-cs"/>
                        </a:rPr>
                        <a:t>that fully supports patient medical needs within a community</a:t>
                      </a:r>
                    </a:p>
                    <a:p>
                      <a:pPr marL="171450" indent="-171450">
                        <a:buFont typeface="Arial" panose="020B0604020202020204" pitchFamily="34" charset="0"/>
                        <a:buChar char="•"/>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Addresses identified gaps in service delivery with a goal to prevent unnecessary hospitalizations and increase efficiency</a:t>
                      </a:r>
                    </a:p>
                    <a:p>
                      <a:pPr marL="171450" indent="-171450">
                        <a:buFont typeface="Arial" panose="020B0604020202020204" pitchFamily="34" charset="0"/>
                        <a:buChar char="•"/>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Must focus on partnerships between health care providers, promoting coordination and utilization of existing resources</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Eliminates 111C barriers, but does not change scope of practice for EMS or non-EMS providers </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Requires MIH Program-specific training and treatment protocols</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Requires medical control and direction</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Requires coordination and activation of 911 systems in events of emergency </a:t>
                      </a:r>
                    </a:p>
                    <a:p>
                      <a:pPr marL="0" indent="0">
                        <a:buFont typeface="Arial" panose="020B0604020202020204" pitchFamily="34" charset="0"/>
                        <a:buNone/>
                      </a:pPr>
                      <a:endParaRPr lang="en-US" sz="3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Requires quality reporting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600" b="0" i="0" u="none" kern="1200" baseline="0" dirty="0" smtClean="0">
                        <a:solidFill>
                          <a:schemeClr val="tx1"/>
                        </a:solidFill>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What we need to answer: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1" i="1" u="none" kern="1200" baseline="0" dirty="0" smtClean="0">
                        <a:solidFill>
                          <a:schemeClr val="tx1"/>
                        </a:solidFill>
                        <a:latin typeface="+mn-lt"/>
                        <a:ea typeface="+mn-ea"/>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b="0" i="0" u="none" kern="1200" baseline="0" dirty="0" smtClean="0">
                          <a:solidFill>
                            <a:schemeClr val="tx1"/>
                          </a:solidFill>
                          <a:latin typeface="+mn-lt"/>
                          <a:ea typeface="+mn-ea"/>
                          <a:cs typeface="Times New Roman" panose="02020603050405020304" pitchFamily="18" charset="0"/>
                        </a:rPr>
                        <a:t>What is the interplay between EMS/MIH?</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b="0" i="0" u="none" kern="1200" baseline="0" dirty="0" smtClean="0">
                        <a:solidFill>
                          <a:schemeClr val="tx1"/>
                        </a:solidFill>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 b="0" i="0" u="none" kern="1200" baseline="0" dirty="0" smtClean="0">
                        <a:solidFill>
                          <a:schemeClr val="tx1"/>
                        </a:solidFill>
                        <a:latin typeface="+mn-lt"/>
                        <a:ea typeface="+mn-ea"/>
                        <a:cs typeface="Times New Roman" panose="02020603050405020304" pitchFamily="18" charset="0"/>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b="0" i="0" u="none" kern="1200" baseline="0" dirty="0" smtClean="0">
                          <a:solidFill>
                            <a:schemeClr val="tx1"/>
                          </a:solidFill>
                          <a:latin typeface="+mn-lt"/>
                          <a:ea typeface="+mn-ea"/>
                          <a:cs typeface="Times New Roman" panose="02020603050405020304" pitchFamily="18" charset="0"/>
                        </a:rPr>
                        <a:t>Can an MIH Program exist without EMS personnel or vehicles involved? </a:t>
                      </a:r>
                    </a:p>
                  </a:txBody>
                  <a:tcPr>
                    <a:cell3D prstMaterial="dkEdge">
                      <a:bevel prst="artDeco"/>
                      <a:lightRig rig="flood" dir="t"/>
                    </a:cell3D>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Per 111O: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dirty="0" smtClean="0">
                        <a:latin typeface="+mn-lt"/>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b="1" i="1" dirty="0" smtClean="0">
                          <a:latin typeface="+mn-lt"/>
                        </a:rPr>
                        <a:t>Provides community outreach </a:t>
                      </a:r>
                      <a:r>
                        <a:rPr lang="en-US" sz="1300" dirty="0" smtClean="0">
                          <a:latin typeface="+mn-lt"/>
                        </a:rPr>
                        <a:t>and assistance to residents</a:t>
                      </a:r>
                      <a:r>
                        <a:rPr lang="en-US" sz="1300" baseline="0" dirty="0" smtClean="0">
                          <a:latin typeface="+mn-lt"/>
                        </a:rPr>
                        <a:t> who are </a:t>
                      </a:r>
                      <a:r>
                        <a:rPr lang="en-US" sz="1300" dirty="0" smtClean="0">
                          <a:latin typeface="+mn-lt"/>
                        </a:rPr>
                        <a:t>high-911</a:t>
                      </a:r>
                      <a:r>
                        <a:rPr lang="en-US" sz="1300" baseline="0" dirty="0" smtClean="0">
                          <a:latin typeface="+mn-lt"/>
                        </a:rPr>
                        <a:t> and ED utilizers</a:t>
                      </a:r>
                      <a:r>
                        <a:rPr lang="en-US" sz="1300" dirty="0" smtClean="0">
                          <a:latin typeface="+mn-lt"/>
                        </a:rPr>
                        <a:t> with </a:t>
                      </a:r>
                      <a:r>
                        <a:rPr lang="en-US" sz="1300" i="0" u="none" dirty="0" smtClean="0">
                          <a:latin typeface="+mn-lt"/>
                        </a:rPr>
                        <a:t>injury and illness prevention</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300" i="1" u="sng" dirty="0" smtClean="0">
                        <a:latin typeface="+mn-lt"/>
                      </a:endParaRPr>
                    </a:p>
                    <a:p>
                      <a:pPr marL="171450" indent="-171450" algn="l">
                        <a:buFont typeface="Arial" panose="020B0604020202020204" pitchFamily="34" charset="0"/>
                        <a:buChar char="•"/>
                      </a:pPr>
                      <a:r>
                        <a:rPr lang="en-US" sz="1300" dirty="0" smtClean="0">
                          <a:latin typeface="+mn-lt"/>
                        </a:rPr>
                        <a:t>Operated by a primary ambulance service</a:t>
                      </a:r>
                    </a:p>
                    <a:p>
                      <a:pPr marL="0" indent="0" algn="l">
                        <a:buFont typeface="Arial" panose="020B0604020202020204" pitchFamily="34" charset="0"/>
                        <a:buNone/>
                      </a:pPr>
                      <a:endParaRPr lang="en-US" sz="300" dirty="0" smtClean="0">
                        <a:latin typeface="+mn-lt"/>
                      </a:endParaRPr>
                    </a:p>
                    <a:p>
                      <a:pPr marL="171450" indent="-171450" algn="l">
                        <a:buFont typeface="Arial" panose="020B0604020202020204" pitchFamily="34" charset="0"/>
                        <a:buChar char="•"/>
                      </a:pPr>
                      <a:r>
                        <a:rPr lang="en-US" sz="1300" dirty="0" smtClean="0">
                          <a:latin typeface="+mn-lt"/>
                        </a:rPr>
                        <a:t>May</a:t>
                      </a:r>
                      <a:r>
                        <a:rPr lang="en-US" sz="1300" baseline="0" dirty="0" smtClean="0">
                          <a:latin typeface="+mn-lt"/>
                        </a:rPr>
                        <a:t> c</a:t>
                      </a:r>
                      <a:r>
                        <a:rPr lang="en-US" sz="1300" dirty="0" smtClean="0">
                          <a:latin typeface="+mn-lt"/>
                        </a:rPr>
                        <a:t>onnect residents to primary care , other health care providers, low-cost medication programs, and other social services. </a:t>
                      </a:r>
                    </a:p>
                    <a:p>
                      <a:pPr marL="0" indent="0" algn="l">
                        <a:buFont typeface="Arial" panose="020B0604020202020204" pitchFamily="34" charset="0"/>
                        <a:buNone/>
                      </a:pPr>
                      <a:endParaRPr lang="en-US" sz="300" dirty="0" smtClean="0">
                        <a:latin typeface="+mn-lt"/>
                      </a:endParaRPr>
                    </a:p>
                    <a:p>
                      <a:pPr marL="171450" indent="-171450" algn="l">
                        <a:buFont typeface="Arial" panose="020B0604020202020204" pitchFamily="34" charset="0"/>
                        <a:buChar char="•"/>
                      </a:pPr>
                      <a:r>
                        <a:rPr lang="en-US" sz="1300" dirty="0" smtClean="0">
                          <a:latin typeface="+mn-lt"/>
                        </a:rPr>
                        <a:t>Community EMS may provide follow-up and preventive care </a:t>
                      </a:r>
                      <a:r>
                        <a:rPr lang="en-US" sz="1300" baseline="0" dirty="0" smtClean="0">
                          <a:latin typeface="+mn-lt"/>
                        </a:rPr>
                        <a:t> </a:t>
                      </a:r>
                      <a:r>
                        <a:rPr lang="en-US" sz="1300" dirty="0" smtClean="0">
                          <a:latin typeface="+mn-lt"/>
                        </a:rPr>
                        <a:t>including, but not limited to: </a:t>
                      </a:r>
                    </a:p>
                    <a:p>
                      <a:pPr marL="800100" lvl="1" indent="-342900">
                        <a:buFont typeface="Arial" panose="020B0604020202020204" pitchFamily="34" charset="0"/>
                        <a:buChar char="•"/>
                      </a:pPr>
                      <a:r>
                        <a:rPr lang="en-US" sz="1300" dirty="0" smtClean="0">
                          <a:latin typeface="+mn-lt"/>
                        </a:rPr>
                        <a:t>Falls prevention</a:t>
                      </a:r>
                    </a:p>
                    <a:p>
                      <a:pPr marL="800100" lvl="1" indent="-342900">
                        <a:buFont typeface="Arial" panose="020B0604020202020204" pitchFamily="34" charset="0"/>
                        <a:buChar char="•"/>
                      </a:pPr>
                      <a:r>
                        <a:rPr lang="en-US" sz="1300" dirty="0" smtClean="0">
                          <a:latin typeface="+mn-lt"/>
                        </a:rPr>
                        <a:t>Vaccinations</a:t>
                      </a:r>
                    </a:p>
                    <a:p>
                      <a:pPr marL="800100" lvl="1" indent="-342900">
                        <a:buFont typeface="Arial" panose="020B0604020202020204" pitchFamily="34" charset="0"/>
                        <a:buChar char="•"/>
                      </a:pPr>
                      <a:r>
                        <a:rPr lang="en-US" sz="1300" dirty="0" smtClean="0">
                          <a:latin typeface="+mn-lt"/>
                        </a:rPr>
                        <a:t>Health screenings</a:t>
                      </a:r>
                    </a:p>
                    <a:p>
                      <a:pPr marL="457200" lvl="1" indent="0">
                        <a:buFont typeface="Arial" panose="020B0604020202020204" pitchFamily="34" charset="0"/>
                        <a:buNone/>
                      </a:pPr>
                      <a:endParaRPr lang="en-US" sz="300" dirty="0" smtClean="0">
                        <a:latin typeface="+mn-lt"/>
                      </a:endParaRPr>
                    </a:p>
                    <a:p>
                      <a:pPr marL="171450" indent="-171450">
                        <a:buFont typeface="Arial" panose="020B0604020202020204" pitchFamily="34" charset="0"/>
                        <a:buChar char="•"/>
                      </a:pPr>
                      <a:r>
                        <a:rPr lang="en-US" sz="1300" dirty="0" smtClean="0">
                          <a:latin typeface="+mn-lt"/>
                        </a:rPr>
                        <a:t>However,</a:t>
                      </a:r>
                      <a:r>
                        <a:rPr lang="en-US" sz="1300" baseline="0" dirty="0" smtClean="0">
                          <a:latin typeface="+mn-lt"/>
                        </a:rPr>
                        <a:t> no change to scope – can only operate within existing scope of EMS personnel</a:t>
                      </a:r>
                    </a:p>
                    <a:p>
                      <a:pPr marL="0" indent="0">
                        <a:buFont typeface="Arial" panose="020B0604020202020204" pitchFamily="34" charset="0"/>
                        <a:buNone/>
                      </a:pPr>
                      <a:endParaRPr lang="en-US" sz="300" baseline="0" dirty="0" smtClean="0">
                        <a:latin typeface="+mn-lt"/>
                      </a:endParaRPr>
                    </a:p>
                    <a:p>
                      <a:pPr marL="171450" indent="-171450">
                        <a:buFont typeface="Arial" panose="020B0604020202020204" pitchFamily="34" charset="0"/>
                        <a:buChar char="•"/>
                      </a:pPr>
                      <a:r>
                        <a:rPr lang="en-US" sz="1300" kern="1200" dirty="0" smtClean="0">
                          <a:solidFill>
                            <a:schemeClr val="dk1"/>
                          </a:solidFill>
                          <a:effectLst/>
                          <a:latin typeface="+mn-lt"/>
                          <a:ea typeface="+mn-ea"/>
                          <a:cs typeface="+mn-cs"/>
                        </a:rPr>
                        <a:t>Local jurisdiction/Affiliate Hospital Medical Director</a:t>
                      </a:r>
                      <a:r>
                        <a:rPr lang="en-US" sz="1300" kern="1200" baseline="0" dirty="0" smtClean="0">
                          <a:solidFill>
                            <a:schemeClr val="dk1"/>
                          </a:solidFill>
                          <a:effectLst/>
                          <a:latin typeface="+mn-lt"/>
                          <a:ea typeface="+mn-ea"/>
                          <a:cs typeface="+mn-cs"/>
                        </a:rPr>
                        <a:t> </a:t>
                      </a:r>
                      <a:r>
                        <a:rPr lang="en-US" sz="1300" kern="1200" dirty="0" smtClean="0">
                          <a:solidFill>
                            <a:schemeClr val="dk1"/>
                          </a:solidFill>
                          <a:effectLst/>
                          <a:latin typeface="+mn-lt"/>
                          <a:ea typeface="+mn-ea"/>
                          <a:cs typeface="+mn-cs"/>
                        </a:rPr>
                        <a:t>required to approve training and activities</a:t>
                      </a:r>
                      <a:endParaRPr lang="en-US" sz="1300" baseline="0" dirty="0" smtClean="0">
                        <a:latin typeface="+mn-lt"/>
                      </a:endParaRPr>
                    </a:p>
                    <a:p>
                      <a:pPr marL="0" indent="0">
                        <a:buFont typeface="Arial" panose="020B0604020202020204" pitchFamily="34" charset="0"/>
                        <a:buNone/>
                      </a:pPr>
                      <a:endParaRPr lang="en-US" sz="600" baseline="0" dirty="0" smtClean="0">
                        <a:latin typeface="+mn-lt"/>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350" b="1" i="1" u="none" kern="1200" baseline="0" dirty="0" smtClean="0">
                          <a:solidFill>
                            <a:schemeClr val="tx1"/>
                          </a:solidFill>
                          <a:latin typeface="+mn-lt"/>
                          <a:ea typeface="+mn-ea"/>
                          <a:cs typeface="Times New Roman" panose="02020603050405020304" pitchFamily="18" charset="0"/>
                        </a:rPr>
                        <a:t>What we need to answer: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dirty="0" smtClean="0">
                          <a:latin typeface="+mn-lt"/>
                        </a:rPr>
                        <a:t>How do Community EMS,</a:t>
                      </a:r>
                      <a:r>
                        <a:rPr lang="en-US" sz="1300" baseline="0" dirty="0" smtClean="0">
                          <a:latin typeface="+mn-lt"/>
                        </a:rPr>
                        <a:t> MIH,</a:t>
                      </a:r>
                      <a:r>
                        <a:rPr lang="en-US" sz="1300" dirty="0" smtClean="0">
                          <a:latin typeface="+mn-lt"/>
                        </a:rPr>
                        <a:t> and</a:t>
                      </a:r>
                      <a:r>
                        <a:rPr lang="en-US" sz="1300" baseline="0" dirty="0" smtClean="0">
                          <a:latin typeface="+mn-lt"/>
                        </a:rPr>
                        <a:t> EMS</a:t>
                      </a:r>
                      <a:r>
                        <a:rPr lang="en-US" sz="1300" dirty="0" smtClean="0">
                          <a:latin typeface="+mn-lt"/>
                        </a:rPr>
                        <a:t> interact across the spectrum of care?</a:t>
                      </a:r>
                      <a:endParaRPr lang="en-US" sz="1000" dirty="0" smtClean="0">
                        <a:latin typeface="+mn-lt"/>
                      </a:endParaRPr>
                    </a:p>
                    <a:p>
                      <a:pPr marL="171450" indent="-171450" algn="l">
                        <a:buFont typeface="Arial" panose="020B0604020202020204" pitchFamily="34" charset="0"/>
                        <a:buChar char="•"/>
                      </a:pPr>
                      <a:endParaRPr lang="en-US" altLang="ja-JP" sz="800" dirty="0" smtClean="0">
                        <a:solidFill>
                          <a:schemeClr val="tx1"/>
                        </a:solidFill>
                        <a:latin typeface="Times New Roman" panose="02020603050405020304" pitchFamily="18" charset="0"/>
                        <a:ea typeface="ＭＳ Ｐゴシック" pitchFamily="34" charset="-128"/>
                        <a:cs typeface="Times New Roman" panose="02020603050405020304" pitchFamily="18" charset="0"/>
                      </a:endParaRPr>
                    </a:p>
                  </a:txBody>
                  <a:tcPr>
                    <a:cell3D prstMaterial="dkEdge">
                      <a:bevel prst="artDeco"/>
                      <a:lightRig rig="flood" dir="t"/>
                    </a:cell3D>
                    <a:solidFill>
                      <a:schemeClr val="bg1">
                        <a:lumMod val="95000"/>
                      </a:schemeClr>
                    </a:solidFill>
                  </a:tcPr>
                </a:tc>
              </a:tr>
            </a:tbl>
          </a:graphicData>
        </a:graphic>
      </p:graphicFrame>
      <p:grpSp>
        <p:nvGrpSpPr>
          <p:cNvPr id="8" name="Group 7"/>
          <p:cNvGrpSpPr/>
          <p:nvPr/>
        </p:nvGrpSpPr>
        <p:grpSpPr>
          <a:xfrm>
            <a:off x="5735002" y="35560"/>
            <a:ext cx="1216152" cy="833120"/>
            <a:chOff x="4185952" y="4089400"/>
            <a:chExt cx="1216152" cy="833120"/>
          </a:xfrm>
        </p:grpSpPr>
        <p:sp>
          <p:nvSpPr>
            <p:cNvPr id="15" name="Left-Right Arrow 14"/>
            <p:cNvSpPr/>
            <p:nvPr/>
          </p:nvSpPr>
          <p:spPr bwMode="auto">
            <a:xfrm>
              <a:off x="4185952" y="4089400"/>
              <a:ext cx="1216152" cy="833120"/>
            </a:xfrm>
            <a:prstGeom prst="leftRigh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16" name="Action Button: Help 15">
              <a:hlinkClick r:id="" action="ppaction://noaction" highlightClick="1"/>
            </p:cNvPr>
            <p:cNvSpPr/>
            <p:nvPr/>
          </p:nvSpPr>
          <p:spPr bwMode="auto">
            <a:xfrm>
              <a:off x="4639056" y="4348480"/>
              <a:ext cx="275844" cy="274320"/>
            </a:xfrm>
            <a:prstGeom prst="actionButtonHelp">
              <a:avLst/>
            </a:prstGeom>
            <a:solidFill>
              <a:schemeClr val="accent1"/>
            </a:solidFill>
            <a:ln w="1270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grpSp>
      <p:grpSp>
        <p:nvGrpSpPr>
          <p:cNvPr id="18" name="Group 17"/>
          <p:cNvGrpSpPr/>
          <p:nvPr/>
        </p:nvGrpSpPr>
        <p:grpSpPr>
          <a:xfrm>
            <a:off x="2648616" y="69152"/>
            <a:ext cx="1216152" cy="833120"/>
            <a:chOff x="4185952" y="4069080"/>
            <a:chExt cx="1216152" cy="833120"/>
          </a:xfrm>
        </p:grpSpPr>
        <p:sp>
          <p:nvSpPr>
            <p:cNvPr id="19" name="Left-Right Arrow 18"/>
            <p:cNvSpPr/>
            <p:nvPr/>
          </p:nvSpPr>
          <p:spPr bwMode="auto">
            <a:xfrm>
              <a:off x="4185952" y="4069080"/>
              <a:ext cx="1216152" cy="833120"/>
            </a:xfrm>
            <a:prstGeom prst="leftRightArrow">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20" name="Action Button: Help 19">
              <a:hlinkClick r:id="" action="ppaction://noaction" highlightClick="1"/>
            </p:cNvPr>
            <p:cNvSpPr/>
            <p:nvPr/>
          </p:nvSpPr>
          <p:spPr bwMode="auto">
            <a:xfrm>
              <a:off x="4639056" y="4348480"/>
              <a:ext cx="275844" cy="274320"/>
            </a:xfrm>
            <a:prstGeom prst="actionButtonHelp">
              <a:avLst/>
            </a:prstGeom>
            <a:solidFill>
              <a:schemeClr val="accent1"/>
            </a:solidFill>
            <a:ln w="12700"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grpSp>
    </p:spTree>
    <p:extLst>
      <p:ext uri="{BB962C8B-B14F-4D97-AF65-F5344CB8AC3E}">
        <p14:creationId xmlns:p14="http://schemas.microsoft.com/office/powerpoint/2010/main" val="35636108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33</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What is Community EMS?</a:t>
            </a:r>
            <a:endParaRPr lang="en-US" sz="2800" dirty="0">
              <a:solidFill>
                <a:srgbClr val="FFFFFF"/>
              </a:solidFill>
              <a:latin typeface="Calibri"/>
            </a:endParaRPr>
          </a:p>
          <a:p>
            <a:pPr algn="ctr"/>
            <a:endParaRPr lang="en-US" sz="2800" dirty="0">
              <a:solidFill>
                <a:srgbClr val="FFFFFF"/>
              </a:solidFill>
              <a:latin typeface="Calibri"/>
            </a:endParaRPr>
          </a:p>
        </p:txBody>
      </p:sp>
      <p:sp>
        <p:nvSpPr>
          <p:cNvPr id="12" name="TextBox 11"/>
          <p:cNvSpPr txBox="1"/>
          <p:nvPr/>
        </p:nvSpPr>
        <p:spPr>
          <a:xfrm>
            <a:off x="1143000" y="1371600"/>
            <a:ext cx="7543800" cy="5386090"/>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is Community EMS?</a:t>
            </a:r>
            <a:r>
              <a:rPr lang="en-US" sz="2400" dirty="0" smtClean="0">
                <a:latin typeface="+mn-lt"/>
              </a:rPr>
              <a:t> </a:t>
            </a:r>
          </a:p>
          <a:p>
            <a:endParaRPr lang="en-US" sz="2400" dirty="0" smtClean="0">
              <a:latin typeface="+mn-lt"/>
            </a:endParaRPr>
          </a:p>
          <a:p>
            <a:pPr marL="342900" indent="-342900">
              <a:buFont typeface="Arial" panose="020B0604020202020204" pitchFamily="34" charset="0"/>
              <a:buChar char="•"/>
            </a:pPr>
            <a:r>
              <a:rPr lang="en-US" sz="2000" dirty="0" smtClean="0">
                <a:latin typeface="+mn-lt"/>
              </a:rPr>
              <a:t>Operated </a:t>
            </a:r>
            <a:r>
              <a:rPr lang="en-US" sz="2000" dirty="0">
                <a:latin typeface="+mn-lt"/>
              </a:rPr>
              <a:t>by </a:t>
            </a:r>
            <a:r>
              <a:rPr lang="en-US" sz="2000" dirty="0" smtClean="0">
                <a:latin typeface="+mn-lt"/>
              </a:rPr>
              <a:t>a primary </a:t>
            </a:r>
            <a:r>
              <a:rPr lang="en-US" sz="2000" dirty="0">
                <a:latin typeface="+mn-lt"/>
              </a:rPr>
              <a:t>ambulance </a:t>
            </a:r>
            <a:r>
              <a:rPr lang="en-US" sz="2000" dirty="0" smtClean="0">
                <a:latin typeface="+mn-lt"/>
              </a:rPr>
              <a:t>service</a:t>
            </a:r>
          </a:p>
          <a:p>
            <a:endParaRPr lang="en-US" sz="1000" dirty="0" smtClean="0">
              <a:latin typeface="+mn-lt"/>
            </a:endParaRPr>
          </a:p>
          <a:p>
            <a:pPr marL="342900" indent="-342900">
              <a:buFont typeface="Arial" panose="020B0604020202020204" pitchFamily="34" charset="0"/>
              <a:buChar char="•"/>
            </a:pPr>
            <a:r>
              <a:rPr lang="en-US" sz="2000" dirty="0">
                <a:latin typeface="+mn-lt"/>
              </a:rPr>
              <a:t>A</a:t>
            </a:r>
            <a:r>
              <a:rPr lang="en-US" sz="2000" dirty="0" smtClean="0">
                <a:latin typeface="+mn-lt"/>
              </a:rPr>
              <a:t>pproval </a:t>
            </a:r>
            <a:r>
              <a:rPr lang="en-US" sz="2000" dirty="0">
                <a:latin typeface="+mn-lt"/>
              </a:rPr>
              <a:t>of the local jurisdiction and the affiliate hospital medical </a:t>
            </a:r>
            <a:r>
              <a:rPr lang="en-US" sz="2000" dirty="0" smtClean="0">
                <a:latin typeface="+mn-lt"/>
              </a:rPr>
              <a:t>director</a:t>
            </a:r>
          </a:p>
          <a:p>
            <a:endParaRPr lang="en-US" sz="1000" dirty="0" smtClean="0">
              <a:latin typeface="+mn-lt"/>
            </a:endParaRPr>
          </a:p>
          <a:p>
            <a:pPr marL="342900" indent="-342900">
              <a:buFont typeface="Arial" panose="020B0604020202020204" pitchFamily="34" charset="0"/>
              <a:buChar char="•"/>
            </a:pPr>
            <a:r>
              <a:rPr lang="en-US" sz="2000" dirty="0" smtClean="0">
                <a:latin typeface="+mn-lt"/>
              </a:rPr>
              <a:t>Provides </a:t>
            </a:r>
            <a:r>
              <a:rPr lang="en-US" sz="2000" dirty="0">
                <a:latin typeface="+mn-lt"/>
              </a:rPr>
              <a:t>community outreach and assistance to residents of the local </a:t>
            </a:r>
            <a:r>
              <a:rPr lang="en-US" sz="2000" dirty="0" smtClean="0">
                <a:latin typeface="+mn-lt"/>
              </a:rPr>
              <a:t>jurisdiction with </a:t>
            </a:r>
            <a:r>
              <a:rPr lang="en-US" sz="2000" i="1" u="sng" dirty="0" smtClean="0">
                <a:latin typeface="+mn-lt"/>
              </a:rPr>
              <a:t>injury and illness prevention</a:t>
            </a:r>
            <a:r>
              <a:rPr lang="en-US" sz="2000" dirty="0">
                <a:latin typeface="+mn-lt"/>
              </a:rPr>
              <a:t>  </a:t>
            </a:r>
            <a:endParaRPr lang="en-US" sz="2000" dirty="0" smtClean="0">
              <a:latin typeface="+mn-lt"/>
            </a:endParaRPr>
          </a:p>
          <a:p>
            <a:endParaRPr lang="en-US" sz="1000" dirty="0">
              <a:latin typeface="+mn-lt"/>
            </a:endParaRPr>
          </a:p>
          <a:p>
            <a:pPr marL="342900" indent="-342900">
              <a:buFont typeface="Arial" panose="020B0604020202020204" pitchFamily="34" charset="0"/>
              <a:buChar char="•"/>
            </a:pPr>
            <a:r>
              <a:rPr lang="en-US" sz="2000" dirty="0">
                <a:latin typeface="+mn-lt"/>
              </a:rPr>
              <a:t>Community EMS program may:</a:t>
            </a:r>
          </a:p>
          <a:p>
            <a:pPr marL="800100" lvl="1" indent="-342900">
              <a:buFont typeface="Arial" panose="020B0604020202020204" pitchFamily="34" charset="0"/>
              <a:buChar char="•"/>
            </a:pPr>
            <a:r>
              <a:rPr lang="en-US" sz="2000" dirty="0">
                <a:latin typeface="+mn-lt"/>
              </a:rPr>
              <a:t>Work with local public health</a:t>
            </a:r>
          </a:p>
          <a:p>
            <a:pPr marL="800100" lvl="1" indent="-342900">
              <a:buFont typeface="Arial" panose="020B0604020202020204" pitchFamily="34" charset="0"/>
              <a:buChar char="•"/>
            </a:pPr>
            <a:r>
              <a:rPr lang="en-US" sz="2000" dirty="0">
                <a:latin typeface="+mn-lt"/>
              </a:rPr>
              <a:t>Identify residents who frequent the 911 system/EDs</a:t>
            </a:r>
          </a:p>
          <a:p>
            <a:pPr marL="800100" lvl="1" indent="-342900">
              <a:buFont typeface="Arial" panose="020B0604020202020204" pitchFamily="34" charset="0"/>
              <a:buChar char="•"/>
            </a:pPr>
            <a:r>
              <a:rPr lang="en-US" sz="2000" dirty="0">
                <a:latin typeface="+mn-lt"/>
              </a:rPr>
              <a:t>Connect them to: primary care providers, other health care providers, low-cost medication programs, and other social services. </a:t>
            </a:r>
          </a:p>
          <a:p>
            <a:pPr lvl="0"/>
            <a:endParaRPr lang="en-US" sz="2000" dirty="0" smtClean="0">
              <a:latin typeface="+mn-lt"/>
            </a:endParaRPr>
          </a:p>
        </p:txBody>
      </p:sp>
    </p:spTree>
    <p:extLst>
      <p:ext uri="{BB962C8B-B14F-4D97-AF65-F5344CB8AC3E}">
        <p14:creationId xmlns:p14="http://schemas.microsoft.com/office/powerpoint/2010/main" val="22859439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34</a:t>
            </a:fld>
            <a:endParaRPr lang="en-US" altLang="en-US" dirty="0"/>
          </a:p>
        </p:txBody>
      </p:sp>
      <p:sp>
        <p:nvSpPr>
          <p:cNvPr id="9" name="Rectangle 8"/>
          <p:cNvSpPr/>
          <p:nvPr/>
        </p:nvSpPr>
        <p:spPr>
          <a:xfrm>
            <a:off x="3886200" y="261262"/>
            <a:ext cx="5257800" cy="954107"/>
          </a:xfrm>
          <a:prstGeom prst="rect">
            <a:avLst/>
          </a:prstGeom>
        </p:spPr>
        <p:txBody>
          <a:bodyPr wrap="square">
            <a:spAutoFit/>
          </a:bodyPr>
          <a:lstStyle/>
          <a:p>
            <a:pPr algn="ctr"/>
            <a:r>
              <a:rPr lang="en-US" sz="2800" dirty="0" smtClean="0">
                <a:solidFill>
                  <a:srgbClr val="FFFFFF"/>
                </a:solidFill>
                <a:latin typeface="Calibri"/>
              </a:rPr>
              <a:t>What is Community EMS?</a:t>
            </a:r>
            <a:endParaRPr lang="en-US" sz="2800" dirty="0">
              <a:solidFill>
                <a:srgbClr val="FFFFFF"/>
              </a:solidFill>
              <a:latin typeface="Calibri"/>
            </a:endParaRPr>
          </a:p>
          <a:p>
            <a:pPr algn="ctr"/>
            <a:endParaRPr lang="en-US" sz="2800" dirty="0">
              <a:solidFill>
                <a:srgbClr val="FFFFFF"/>
              </a:solidFill>
              <a:latin typeface="Calibri"/>
            </a:endParaRPr>
          </a:p>
        </p:txBody>
      </p:sp>
      <p:sp>
        <p:nvSpPr>
          <p:cNvPr id="12" name="TextBox 11"/>
          <p:cNvSpPr txBox="1"/>
          <p:nvPr/>
        </p:nvSpPr>
        <p:spPr>
          <a:xfrm>
            <a:off x="1143000" y="1371600"/>
            <a:ext cx="7543800" cy="4154984"/>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What is Community EMS (cont.)?</a:t>
            </a:r>
            <a:r>
              <a:rPr lang="en-US" sz="2400" dirty="0" smtClean="0">
                <a:latin typeface="+mn-lt"/>
              </a:rPr>
              <a:t> </a:t>
            </a:r>
          </a:p>
          <a:p>
            <a:endParaRPr lang="en-US" sz="2400" dirty="0" smtClean="0">
              <a:latin typeface="+mn-lt"/>
            </a:endParaRPr>
          </a:p>
          <a:p>
            <a:pPr marL="342900" indent="-342900">
              <a:buFont typeface="Arial" panose="020B0604020202020204" pitchFamily="34" charset="0"/>
              <a:buChar char="•"/>
            </a:pPr>
            <a:r>
              <a:rPr lang="en-US" sz="2000" dirty="0" smtClean="0">
                <a:latin typeface="+mn-lt"/>
              </a:rPr>
              <a:t>Community EMS may utilize </a:t>
            </a:r>
            <a:r>
              <a:rPr lang="en-US" sz="2000" dirty="0">
                <a:latin typeface="+mn-lt"/>
              </a:rPr>
              <a:t>EMS providers to provide follow-up and preventive measures including, but not limited </a:t>
            </a:r>
            <a:r>
              <a:rPr lang="en-US" sz="2000" dirty="0" smtClean="0">
                <a:latin typeface="+mn-lt"/>
              </a:rPr>
              <a:t>to: </a:t>
            </a:r>
          </a:p>
          <a:p>
            <a:pPr marL="800100" lvl="1" indent="-342900">
              <a:buFont typeface="Arial" panose="020B0604020202020204" pitchFamily="34" charset="0"/>
              <a:buChar char="•"/>
            </a:pPr>
            <a:r>
              <a:rPr lang="en-US" sz="2000" dirty="0">
                <a:latin typeface="+mn-lt"/>
              </a:rPr>
              <a:t>F</a:t>
            </a:r>
            <a:r>
              <a:rPr lang="en-US" sz="2000" dirty="0" smtClean="0">
                <a:latin typeface="+mn-lt"/>
              </a:rPr>
              <a:t>all prevention</a:t>
            </a:r>
          </a:p>
          <a:p>
            <a:pPr marL="800100" lvl="1" indent="-342900">
              <a:buFont typeface="Arial" panose="020B0604020202020204" pitchFamily="34" charset="0"/>
              <a:buChar char="•"/>
            </a:pPr>
            <a:r>
              <a:rPr lang="en-US" sz="2000" dirty="0">
                <a:latin typeface="+mn-lt"/>
              </a:rPr>
              <a:t>V</a:t>
            </a:r>
            <a:r>
              <a:rPr lang="en-US" sz="2000" dirty="0" smtClean="0">
                <a:latin typeface="+mn-lt"/>
              </a:rPr>
              <a:t>accinations </a:t>
            </a:r>
            <a:r>
              <a:rPr lang="en-US" sz="2000" dirty="0">
                <a:latin typeface="+mn-lt"/>
              </a:rPr>
              <a:t>under </a:t>
            </a:r>
            <a:r>
              <a:rPr lang="en-US" sz="2000" dirty="0" smtClean="0">
                <a:latin typeface="+mn-lt"/>
              </a:rPr>
              <a:t>Local Public Health direction</a:t>
            </a:r>
          </a:p>
          <a:p>
            <a:pPr marL="800100" lvl="1" indent="-342900">
              <a:buFont typeface="Arial" panose="020B0604020202020204" pitchFamily="34" charset="0"/>
              <a:buChar char="•"/>
            </a:pPr>
            <a:r>
              <a:rPr lang="en-US" sz="2000" dirty="0">
                <a:latin typeface="+mn-lt"/>
              </a:rPr>
              <a:t>H</a:t>
            </a:r>
            <a:r>
              <a:rPr lang="en-US" sz="2000" dirty="0" smtClean="0">
                <a:latin typeface="+mn-lt"/>
              </a:rPr>
              <a:t>ealth </a:t>
            </a:r>
            <a:r>
              <a:rPr lang="en-US" sz="2000" dirty="0">
                <a:latin typeface="+mn-lt"/>
              </a:rPr>
              <a:t>screenings, including </a:t>
            </a:r>
            <a:r>
              <a:rPr lang="en-US" sz="2000" dirty="0" smtClean="0">
                <a:latin typeface="+mn-lt"/>
              </a:rPr>
              <a:t>for blood </a:t>
            </a:r>
            <a:r>
              <a:rPr lang="en-US" sz="2000" dirty="0">
                <a:latin typeface="+mn-lt"/>
              </a:rPr>
              <a:t>pressure and blood </a:t>
            </a:r>
            <a:r>
              <a:rPr lang="en-US" sz="2000" dirty="0" smtClean="0">
                <a:latin typeface="+mn-lt"/>
              </a:rPr>
              <a:t>glucose.</a:t>
            </a:r>
          </a:p>
          <a:p>
            <a:pPr lvl="1"/>
            <a:endParaRPr lang="en-US" sz="1000" dirty="0" smtClean="0">
              <a:latin typeface="+mn-lt"/>
            </a:endParaRPr>
          </a:p>
          <a:p>
            <a:pPr marL="342900" indent="-342900">
              <a:buFont typeface="Arial" panose="020B0604020202020204" pitchFamily="34" charset="0"/>
              <a:buChar char="•"/>
            </a:pPr>
            <a:r>
              <a:rPr lang="en-US" sz="2000" dirty="0" smtClean="0">
                <a:latin typeface="+mn-lt"/>
              </a:rPr>
              <a:t>Shall </a:t>
            </a:r>
            <a:r>
              <a:rPr lang="en-US" sz="2000" u="sng" dirty="0" smtClean="0">
                <a:latin typeface="+mn-lt"/>
              </a:rPr>
              <a:t>not</a:t>
            </a:r>
            <a:r>
              <a:rPr lang="en-US" sz="2000" dirty="0" smtClean="0">
                <a:latin typeface="+mn-lt"/>
              </a:rPr>
              <a:t> authorize an EMS provider to perform any medical procedures outside their scope of practice.</a:t>
            </a:r>
          </a:p>
          <a:p>
            <a:pPr lvl="0"/>
            <a:endParaRPr lang="en-US" sz="2000" dirty="0" smtClean="0">
              <a:latin typeface="+mn-lt"/>
            </a:endParaRPr>
          </a:p>
        </p:txBody>
      </p:sp>
    </p:spTree>
    <p:extLst>
      <p:ext uri="{BB962C8B-B14F-4D97-AF65-F5344CB8AC3E}">
        <p14:creationId xmlns:p14="http://schemas.microsoft.com/office/powerpoint/2010/main" val="6276592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4448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295400" y="1371600"/>
            <a:ext cx="7696200" cy="3108543"/>
          </a:xfrm>
          <a:prstGeom prst="rect">
            <a:avLst/>
          </a:prstGeom>
          <a:noFill/>
        </p:spPr>
        <p:txBody>
          <a:bodyPr wrap="square" rtlCol="0">
            <a:spAutoFit/>
          </a:bodyPr>
          <a:lstStyle/>
          <a:p>
            <a:r>
              <a:rPr lang="en-US" sz="2800" b="1" dirty="0" smtClean="0">
                <a:latin typeface="+mn-lt"/>
              </a:rPr>
              <a:t>Planning MIHAC’s February 26</a:t>
            </a:r>
            <a:r>
              <a:rPr lang="en-US" sz="2800" b="1" baseline="30000" dirty="0" smtClean="0">
                <a:latin typeface="+mn-lt"/>
              </a:rPr>
              <a:t>th</a:t>
            </a:r>
            <a:r>
              <a:rPr lang="en-US" sz="2800" b="1" dirty="0" smtClean="0">
                <a:latin typeface="+mn-lt"/>
              </a:rPr>
              <a:t> meeting: </a:t>
            </a:r>
            <a:r>
              <a:rPr lang="en-US" sz="2800" dirty="0" smtClean="0">
                <a:latin typeface="+mn-lt"/>
              </a:rPr>
              <a:t>DPH Staff will send you a questionnaire, which will include these questions for you to complete in advance of our next meeting.</a:t>
            </a:r>
          </a:p>
          <a:p>
            <a:endParaRPr lang="en-US" sz="2800" dirty="0">
              <a:latin typeface="+mn-lt"/>
            </a:endParaRPr>
          </a:p>
          <a:p>
            <a:r>
              <a:rPr lang="en-US" sz="2800" dirty="0" smtClean="0">
                <a:latin typeface="+mn-lt"/>
              </a:rPr>
              <a:t>Please complete and submit by </a:t>
            </a:r>
            <a:r>
              <a:rPr lang="en-US" sz="2800" i="1" dirty="0" smtClean="0">
                <a:latin typeface="+mn-lt"/>
              </a:rPr>
              <a:t>no later </a:t>
            </a:r>
            <a:r>
              <a:rPr lang="en-US" sz="2800" dirty="0" smtClean="0">
                <a:latin typeface="+mn-lt"/>
              </a:rPr>
              <a:t>than </a:t>
            </a:r>
            <a:r>
              <a:rPr lang="en-US" sz="2800" b="1" u="sng" dirty="0" smtClean="0">
                <a:latin typeface="+mn-lt"/>
              </a:rPr>
              <a:t>Friday, February 12, 2016</a:t>
            </a:r>
            <a:r>
              <a:rPr lang="en-US" sz="2800" dirty="0" smtClean="0">
                <a:latin typeface="+mn-lt"/>
              </a:rPr>
              <a:t>.</a:t>
            </a:r>
            <a:endParaRPr lang="en-US" sz="2400"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35</a:t>
            </a:fld>
            <a:endParaRPr lang="en-US" altLang="en-US" dirty="0"/>
          </a:p>
        </p:txBody>
      </p:sp>
      <p:sp>
        <p:nvSpPr>
          <p:cNvPr id="9" name="Rectangle 8"/>
          <p:cNvSpPr/>
          <p:nvPr/>
        </p:nvSpPr>
        <p:spPr>
          <a:xfrm>
            <a:off x="3886200" y="268983"/>
            <a:ext cx="5257800" cy="584775"/>
          </a:xfrm>
          <a:prstGeom prst="rect">
            <a:avLst/>
          </a:prstGeom>
        </p:spPr>
        <p:txBody>
          <a:bodyPr wrap="square">
            <a:spAutoFit/>
          </a:bodyPr>
          <a:lstStyle/>
          <a:p>
            <a:pPr algn="ctr"/>
            <a:r>
              <a:rPr lang="en-US" sz="3200" dirty="0" smtClean="0">
                <a:solidFill>
                  <a:srgbClr val="FFFFFF"/>
                </a:solidFill>
                <a:latin typeface="Calibri"/>
              </a:rPr>
              <a:t>Agenda Planning</a:t>
            </a:r>
            <a:endParaRPr lang="en-US" sz="3200" dirty="0">
              <a:solidFill>
                <a:srgbClr val="FFFFFF"/>
              </a:solidFill>
              <a:latin typeface="Calibri"/>
            </a:endParaRPr>
          </a:p>
        </p:txBody>
      </p:sp>
    </p:spTree>
    <p:extLst>
      <p:ext uri="{BB962C8B-B14F-4D97-AF65-F5344CB8AC3E}">
        <p14:creationId xmlns:p14="http://schemas.microsoft.com/office/powerpoint/2010/main" val="23628536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584692" y="4309222"/>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1099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dirty="0">
                <a:latin typeface="+mn-lt"/>
                <a:ea typeface="Times New Roman"/>
              </a:rPr>
              <a:t>Adoption of January 6, 2016 Meeting Minutes (VOTE)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dirty="0">
                <a:latin typeface="+mn-lt"/>
                <a:ea typeface="Times New Roman"/>
              </a:rPr>
              <a:t>NEW BUSINESS: </a:t>
            </a:r>
          </a:p>
          <a:p>
            <a:pPr marL="742950" marR="0" lvl="1" indent="-285750">
              <a:spcBef>
                <a:spcPts val="0"/>
              </a:spcBef>
              <a:spcAft>
                <a:spcPts val="0"/>
              </a:spcAft>
              <a:buFont typeface="+mj-lt"/>
              <a:buAutoNum type="alphaLcPeriod"/>
            </a:pPr>
            <a:r>
              <a:rPr lang="en-US" sz="2400"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dirty="0">
                <a:latin typeface="+mn-lt"/>
              </a:rPr>
              <a:t>Defining the Interaction Between EMS, MIH, and Community EMS </a:t>
            </a:r>
            <a:r>
              <a:rPr lang="en-US" sz="2400" dirty="0">
                <a:latin typeface="+mn-lt"/>
                <a:ea typeface="Times New Roman"/>
              </a:rPr>
              <a:t> (DISCUSSION)</a:t>
            </a:r>
          </a:p>
          <a:p>
            <a:pPr marL="742950" marR="0" lvl="1" indent="-285750">
              <a:spcBef>
                <a:spcPts val="0"/>
              </a:spcBef>
              <a:spcAft>
                <a:spcPts val="0"/>
              </a:spcAft>
              <a:buFont typeface="+mj-lt"/>
              <a:buAutoNum type="alphaLcPeriod"/>
            </a:pPr>
            <a:r>
              <a:rPr lang="en-US" sz="2400" b="1" dirty="0" smtClean="0">
                <a:latin typeface="+mn-lt"/>
                <a:ea typeface="Times New Roman"/>
              </a:rPr>
              <a:t>Upcoming </a:t>
            </a:r>
            <a:r>
              <a:rPr lang="en-US" sz="2400" b="1" dirty="0">
                <a:latin typeface="+mn-lt"/>
                <a:ea typeface="Times New Roman"/>
              </a:rPr>
              <a:t>Meeting Schedule </a:t>
            </a:r>
          </a:p>
          <a:p>
            <a:pPr marL="342900" marR="0" lvl="0" indent="-342900">
              <a:spcBef>
                <a:spcPts val="0"/>
              </a:spcBef>
              <a:spcAft>
                <a:spcPts val="0"/>
              </a:spcAft>
              <a:buFont typeface="+mj-lt"/>
              <a:buAutoNum type="arabicPeriod"/>
            </a:pPr>
            <a:endParaRPr lang="en-US" sz="2400" b="1" dirty="0">
              <a:effectLst/>
              <a:latin typeface="+mj-lt"/>
              <a:ea typeface="Times New Roman"/>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36</a:t>
            </a:fld>
            <a:endParaRPr lang="en-US" altLang="en-US" dirty="0"/>
          </a:p>
        </p:txBody>
      </p:sp>
    </p:spTree>
    <p:extLst>
      <p:ext uri="{BB962C8B-B14F-4D97-AF65-F5344CB8AC3E}">
        <p14:creationId xmlns:p14="http://schemas.microsoft.com/office/powerpoint/2010/main" val="14920424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Upcoming Meeting Schedule</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475990" y="1277654"/>
            <a:ext cx="8439410" cy="5504146"/>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800" dirty="0" smtClean="0"/>
          </a:p>
          <a:p>
            <a:pPr marL="0" indent="0">
              <a:buNone/>
            </a:pPr>
            <a:r>
              <a:rPr lang="en-US" sz="2800" dirty="0" smtClean="0"/>
              <a:t>The Following dates/times are confirmed for future MIHAC meetings:</a:t>
            </a:r>
          </a:p>
          <a:p>
            <a:pPr marL="0" indent="0">
              <a:buNone/>
            </a:pPr>
            <a:r>
              <a:rPr lang="en-US" sz="2800" dirty="0" smtClean="0"/>
              <a:t> </a:t>
            </a:r>
          </a:p>
          <a:p>
            <a:pPr>
              <a:lnSpc>
                <a:spcPct val="150000"/>
              </a:lnSpc>
            </a:pPr>
            <a:r>
              <a:rPr lang="en-US" sz="2800" b="1" dirty="0" smtClean="0"/>
              <a:t>Friday</a:t>
            </a:r>
            <a:r>
              <a:rPr lang="en-US" sz="2800" b="1" dirty="0"/>
              <a:t>, February </a:t>
            </a:r>
            <a:r>
              <a:rPr lang="en-US" sz="2800" b="1" dirty="0" smtClean="0"/>
              <a:t>26</a:t>
            </a:r>
            <a:r>
              <a:rPr lang="en-US" sz="2800" dirty="0" smtClean="0"/>
              <a:t>, 1:00 PM - </a:t>
            </a:r>
            <a:r>
              <a:rPr lang="en-US" sz="2800" dirty="0" smtClean="0"/>
              <a:t>4:00 </a:t>
            </a:r>
            <a:r>
              <a:rPr lang="en-US" sz="2800" dirty="0" smtClean="0"/>
              <a:t>PM</a:t>
            </a:r>
          </a:p>
          <a:p>
            <a:pPr>
              <a:lnSpc>
                <a:spcPct val="150000"/>
              </a:lnSpc>
            </a:pPr>
            <a:r>
              <a:rPr lang="en-US" sz="2800" b="1" dirty="0" smtClean="0"/>
              <a:t>Thursday, March 24</a:t>
            </a:r>
            <a:r>
              <a:rPr lang="en-US" sz="2800" dirty="0" smtClean="0"/>
              <a:t>, 3:00 PM - </a:t>
            </a:r>
            <a:r>
              <a:rPr lang="en-US" sz="2800" dirty="0" smtClean="0"/>
              <a:t>6:00 </a:t>
            </a:r>
            <a:r>
              <a:rPr lang="en-US" sz="2800" dirty="0" smtClean="0"/>
              <a:t>PM</a:t>
            </a:r>
          </a:p>
          <a:p>
            <a:pPr>
              <a:lnSpc>
                <a:spcPct val="150000"/>
              </a:lnSpc>
            </a:pPr>
            <a:r>
              <a:rPr lang="en-US" sz="2800" i="1" dirty="0" smtClean="0"/>
              <a:t>HOLD: </a:t>
            </a:r>
            <a:r>
              <a:rPr lang="en-US" sz="2800" b="1" dirty="0" smtClean="0"/>
              <a:t>Wednesday, April 20</a:t>
            </a:r>
            <a:r>
              <a:rPr lang="en-US" sz="2800" dirty="0"/>
              <a:t>,</a:t>
            </a:r>
            <a:r>
              <a:rPr lang="en-US" sz="2800" dirty="0" smtClean="0"/>
              <a:t> 1:00 </a:t>
            </a:r>
            <a:r>
              <a:rPr lang="en-US" sz="2800" dirty="0" smtClean="0"/>
              <a:t>PM - 4:00 </a:t>
            </a:r>
            <a:r>
              <a:rPr lang="en-US" sz="2800" dirty="0" smtClean="0"/>
              <a:t>PM</a:t>
            </a:r>
          </a:p>
        </p:txBody>
      </p:sp>
      <p:sp>
        <p:nvSpPr>
          <p:cNvPr id="5"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37</a:t>
            </a:fld>
            <a:endParaRPr lang="en-US" altLang="en-US" dirty="0"/>
          </a:p>
        </p:txBody>
      </p:sp>
    </p:spTree>
    <p:extLst>
      <p:ext uri="{BB962C8B-B14F-4D97-AF65-F5344CB8AC3E}">
        <p14:creationId xmlns:p14="http://schemas.microsoft.com/office/powerpoint/2010/main" val="3876630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Adoption of Meeting </a:t>
            </a:r>
          </a:p>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Minutes</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4</a:t>
            </a:fld>
            <a:endParaRPr lang="en-US" altLang="en-US" dirty="0"/>
          </a:p>
        </p:txBody>
      </p:sp>
      <p:sp>
        <p:nvSpPr>
          <p:cNvPr id="3" name="Rectangle 2"/>
          <p:cNvSpPr/>
          <p:nvPr/>
        </p:nvSpPr>
        <p:spPr>
          <a:xfrm>
            <a:off x="333505" y="3117623"/>
            <a:ext cx="8476989" cy="1200329"/>
          </a:xfrm>
          <a:prstGeom prst="rect">
            <a:avLst/>
          </a:prstGeom>
        </p:spPr>
        <p:txBody>
          <a:bodyPr wrap="square">
            <a:spAutoFit/>
          </a:bodyPr>
          <a:lstStyle/>
          <a:p>
            <a:pPr marR="0" lvl="1">
              <a:spcBef>
                <a:spcPts val="0"/>
              </a:spcBef>
              <a:spcAft>
                <a:spcPts val="0"/>
              </a:spcAft>
            </a:pPr>
            <a:r>
              <a:rPr lang="en-US" sz="3600" dirty="0" smtClean="0">
                <a:latin typeface="+mj-lt"/>
                <a:ea typeface="Times New Roman"/>
              </a:rPr>
              <a:t>Motion to adopt MIHAC January 6, 2016 meeting </a:t>
            </a:r>
            <a:r>
              <a:rPr lang="en-US" sz="3600" dirty="0">
                <a:latin typeface="+mj-lt"/>
                <a:ea typeface="Times New Roman"/>
              </a:rPr>
              <a:t>m</a:t>
            </a:r>
            <a:r>
              <a:rPr lang="en-US" sz="3600" dirty="0" smtClean="0">
                <a:latin typeface="+mj-lt"/>
                <a:ea typeface="Times New Roman"/>
              </a:rPr>
              <a:t>inutes </a:t>
            </a:r>
            <a:r>
              <a:rPr lang="en-US" sz="3600" b="1" dirty="0">
                <a:latin typeface="+mj-lt"/>
                <a:ea typeface="Times New Roman"/>
              </a:rPr>
              <a:t>(VOTE)</a:t>
            </a:r>
            <a:endParaRPr lang="en-US" sz="3600" dirty="0">
              <a:latin typeface="+mj-lt"/>
              <a:ea typeface="Times New Roman"/>
            </a:endParaRPr>
          </a:p>
        </p:txBody>
      </p:sp>
    </p:spTree>
    <p:extLst>
      <p:ext uri="{BB962C8B-B14F-4D97-AF65-F5344CB8AC3E}">
        <p14:creationId xmlns:p14="http://schemas.microsoft.com/office/powerpoint/2010/main" val="2182467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400833" y="2830844"/>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dirty="0">
                <a:latin typeface="+mn-lt"/>
                <a:ea typeface="Times New Roman"/>
              </a:rPr>
              <a:t>Adoption of January 6, 2016 Meeting Minutes (VOTE)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b="1" dirty="0">
                <a:latin typeface="+mn-lt"/>
                <a:ea typeface="Times New Roman"/>
              </a:rPr>
              <a:t>NEW BUSINESS: </a:t>
            </a:r>
          </a:p>
          <a:p>
            <a:pPr marL="742950" marR="0" lvl="1" indent="-285750">
              <a:spcBef>
                <a:spcPts val="0"/>
              </a:spcBef>
              <a:spcAft>
                <a:spcPts val="0"/>
              </a:spcAft>
              <a:buFont typeface="+mj-lt"/>
              <a:buAutoNum type="alphaLcPeriod"/>
            </a:pPr>
            <a:r>
              <a:rPr lang="en-US" sz="2400"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dirty="0">
                <a:latin typeface="+mn-lt"/>
              </a:rPr>
              <a:t>Defining the Interaction Between EMS, MIH, and Community EMS </a:t>
            </a:r>
            <a:r>
              <a:rPr lang="en-US" sz="2400" dirty="0">
                <a:latin typeface="+mn-lt"/>
                <a:ea typeface="Times New Roman"/>
              </a:rPr>
              <a:t> (DISCUSSION)</a:t>
            </a:r>
          </a:p>
          <a:p>
            <a:pPr marL="742950" lvl="1" indent="-285750">
              <a:spcBef>
                <a:spcPts val="0"/>
              </a:spcBef>
              <a:spcAft>
                <a:spcPts val="0"/>
              </a:spcAft>
              <a:buFont typeface="+mj-lt"/>
              <a:buAutoNum type="alphaLcPeriod"/>
            </a:pPr>
            <a:r>
              <a:rPr lang="en-US" sz="2400" dirty="0" smtClean="0">
                <a:latin typeface="+mn-lt"/>
                <a:ea typeface="Times New Roman"/>
              </a:rPr>
              <a:t>Upcoming </a:t>
            </a:r>
            <a:r>
              <a:rPr lang="en-US" sz="2400" dirty="0">
                <a:latin typeface="+mn-lt"/>
                <a:ea typeface="Times New Roman"/>
              </a:rPr>
              <a:t>Meeting Schedule </a:t>
            </a:r>
          </a:p>
          <a:p>
            <a:pPr marL="342900" marR="0" lvl="0" indent="-342900">
              <a:spcBef>
                <a:spcPts val="0"/>
              </a:spcBef>
              <a:spcAft>
                <a:spcPts val="0"/>
              </a:spcAft>
              <a:buFont typeface="+mj-lt"/>
              <a:buAutoNum type="arabicPeriod"/>
            </a:pP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5</a:t>
            </a:fld>
            <a:endParaRPr lang="en-US" altLang="en-US" dirty="0"/>
          </a:p>
        </p:txBody>
      </p:sp>
    </p:spTree>
    <p:extLst>
      <p:ext uri="{BB962C8B-B14F-4D97-AF65-F5344CB8AC3E}">
        <p14:creationId xmlns:p14="http://schemas.microsoft.com/office/powerpoint/2010/main" val="5578384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162560" y="2844800"/>
            <a:ext cx="8752840" cy="1493520"/>
          </a:xfrm>
          <a:prstGeom prst="roundRect">
            <a:avLst/>
          </a:prstGeom>
          <a:solidFill>
            <a:schemeClr val="accent2">
              <a:lumMod val="40000"/>
              <a:lumOff val="60000"/>
              <a:alpha val="46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Themes for MIHAC Discussion</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9" name="Slide Number Placeholder 5"/>
          <p:cNvSpPr>
            <a:spLocks noGrp="1"/>
          </p:cNvSpPr>
          <p:nvPr>
            <p:ph type="sldNum" sz="quarter" idx="4294967295"/>
          </p:nvPr>
        </p:nvSpPr>
        <p:spPr>
          <a:xfrm>
            <a:off x="8768218" y="6416675"/>
            <a:ext cx="299581" cy="365125"/>
          </a:xfrm>
          <a:prstGeom prst="rect">
            <a:avLst/>
          </a:prstGeom>
        </p:spPr>
        <p:txBody>
          <a:bodyPr/>
          <a:lstStyle/>
          <a:p>
            <a:pPr>
              <a:defRPr/>
            </a:pPr>
            <a:fld id="{07D56CB9-EABB-4C18-962C-FF17652EADB5}" type="slidenum">
              <a:rPr lang="en-US" altLang="en-US" smtClean="0"/>
              <a:pPr>
                <a:defRPr/>
              </a:pPr>
              <a:t>6</a:t>
            </a:fld>
            <a:endParaRPr lang="en-US" altLang="en-US" dirty="0"/>
          </a:p>
        </p:txBody>
      </p:sp>
      <p:sp>
        <p:nvSpPr>
          <p:cNvPr id="3" name="Rectangle 2"/>
          <p:cNvSpPr/>
          <p:nvPr/>
        </p:nvSpPr>
        <p:spPr>
          <a:xfrm>
            <a:off x="-30479" y="1386255"/>
            <a:ext cx="8810494" cy="5078313"/>
          </a:xfrm>
          <a:prstGeom prst="rect">
            <a:avLst/>
          </a:prstGeom>
        </p:spPr>
        <p:txBody>
          <a:bodyPr wrap="square">
            <a:spAutoFit/>
          </a:bodyPr>
          <a:lstStyle/>
          <a:p>
            <a:pPr marR="0" lvl="1">
              <a:spcBef>
                <a:spcPts val="0"/>
              </a:spcBef>
              <a:spcAft>
                <a:spcPts val="0"/>
              </a:spcAft>
            </a:pPr>
            <a:r>
              <a:rPr lang="en-US" sz="2800" dirty="0" smtClean="0">
                <a:latin typeface="+mn-lt"/>
                <a:ea typeface="Times New Roman"/>
              </a:rPr>
              <a:t>Several key questions came out of previous MIHAC’s meetings for future MIHAC discussion: </a:t>
            </a:r>
          </a:p>
          <a:p>
            <a:pPr marR="0" lvl="1">
              <a:spcBef>
                <a:spcPts val="0"/>
              </a:spcBef>
              <a:spcAft>
                <a:spcPts val="0"/>
              </a:spcAft>
            </a:pPr>
            <a:endParaRPr lang="en-US" sz="1400" dirty="0" smtClean="0">
              <a:latin typeface="+mn-lt"/>
              <a:ea typeface="Times New Roman"/>
            </a:endParaRPr>
          </a:p>
          <a:p>
            <a:pPr lvl="1">
              <a:spcBef>
                <a:spcPts val="0"/>
              </a:spcBef>
              <a:spcAft>
                <a:spcPts val="0"/>
              </a:spcAft>
            </a:pPr>
            <a:r>
              <a:rPr lang="en-US" sz="2000" dirty="0">
                <a:latin typeface="+mn-lt"/>
                <a:ea typeface="Times New Roman"/>
              </a:rPr>
              <a:t> </a:t>
            </a:r>
            <a:r>
              <a:rPr lang="en-US" sz="2000" dirty="0" smtClean="0">
                <a:latin typeface="+mn-lt"/>
                <a:ea typeface="Times New Roman"/>
              </a:rPr>
              <a:t>     What are the minimum “guardrails” for quality and patient safety? </a:t>
            </a:r>
          </a:p>
          <a:p>
            <a:pPr lvl="1">
              <a:spcBef>
                <a:spcPts val="0"/>
              </a:spcBef>
              <a:spcAft>
                <a:spcPts val="0"/>
              </a:spcAft>
            </a:pPr>
            <a:endParaRPr lang="en-US" sz="600" dirty="0" smtClean="0">
              <a:latin typeface="+mn-lt"/>
              <a:ea typeface="Times New Roman"/>
            </a:endParaRPr>
          </a:p>
          <a:p>
            <a:pPr marL="800100" lvl="1" indent="-342900">
              <a:spcBef>
                <a:spcPts val="0"/>
              </a:spcBef>
              <a:spcAft>
                <a:spcPts val="0"/>
              </a:spcAft>
              <a:buFont typeface="Arial" panose="020B0604020202020204" pitchFamily="34" charset="0"/>
              <a:buChar char="•"/>
            </a:pPr>
            <a:r>
              <a:rPr lang="en-US" sz="2400" b="1" dirty="0" smtClean="0">
                <a:latin typeface="+mn-lt"/>
                <a:ea typeface="Times New Roman"/>
              </a:rPr>
              <a:t>What is the balance between access and duplication? </a:t>
            </a:r>
          </a:p>
          <a:p>
            <a:pPr marL="800100" marR="0" lvl="1" indent="-342900">
              <a:spcBef>
                <a:spcPts val="0"/>
              </a:spcBef>
              <a:spcAft>
                <a:spcPts val="0"/>
              </a:spcAft>
              <a:buFont typeface="Arial" panose="020B0604020202020204" pitchFamily="34" charset="0"/>
              <a:buChar char="•"/>
            </a:pPr>
            <a:r>
              <a:rPr lang="en-US" sz="2400" b="1" dirty="0" smtClean="0">
                <a:latin typeface="+mn-lt"/>
                <a:ea typeface="Times New Roman"/>
              </a:rPr>
              <a:t>What is the role of MIH Programs in relation to ED </a:t>
            </a:r>
            <a:r>
              <a:rPr lang="en-US" sz="2400" b="1" dirty="0">
                <a:latin typeface="+mn-lt"/>
                <a:ea typeface="Times New Roman"/>
              </a:rPr>
              <a:t>a</a:t>
            </a:r>
            <a:r>
              <a:rPr lang="en-US" sz="2400" b="1" dirty="0" smtClean="0">
                <a:latin typeface="+mn-lt"/>
                <a:ea typeface="Times New Roman"/>
              </a:rPr>
              <a:t>version?</a:t>
            </a:r>
          </a:p>
          <a:p>
            <a:pPr marL="800100" marR="0" lvl="1" indent="-342900">
              <a:spcBef>
                <a:spcPts val="0"/>
              </a:spcBef>
              <a:spcAft>
                <a:spcPts val="0"/>
              </a:spcAft>
              <a:buFont typeface="Arial" panose="020B0604020202020204" pitchFamily="34" charset="0"/>
              <a:buChar char="•"/>
            </a:pPr>
            <a:r>
              <a:rPr lang="en-US" sz="2400" b="1" dirty="0" smtClean="0">
                <a:latin typeface="+mn-lt"/>
                <a:ea typeface="Times New Roman"/>
              </a:rPr>
              <a:t>How should MIH Programs/EMS interact? </a:t>
            </a:r>
            <a:endParaRPr lang="en-US" sz="2400" b="1" dirty="0">
              <a:latin typeface="+mn-lt"/>
              <a:ea typeface="Times New Roman"/>
            </a:endParaRPr>
          </a:p>
          <a:p>
            <a:pPr marL="800100" marR="0" lvl="1" indent="-342900">
              <a:spcBef>
                <a:spcPts val="0"/>
              </a:spcBef>
              <a:spcAft>
                <a:spcPts val="0"/>
              </a:spcAft>
              <a:buFont typeface="Arial" panose="020B0604020202020204" pitchFamily="34" charset="0"/>
              <a:buChar char="•"/>
            </a:pPr>
            <a:r>
              <a:rPr lang="en-US" sz="2400" b="1" dirty="0" smtClean="0">
                <a:latin typeface="+mn-lt"/>
                <a:ea typeface="Times New Roman"/>
              </a:rPr>
              <a:t>What </a:t>
            </a:r>
            <a:r>
              <a:rPr lang="en-US" sz="2400" b="1" dirty="0">
                <a:latin typeface="+mn-lt"/>
                <a:ea typeface="Times New Roman"/>
              </a:rPr>
              <a:t>is the distinction between Community EMS and MIH</a:t>
            </a:r>
            <a:r>
              <a:rPr lang="en-US" sz="2400" b="1" dirty="0" smtClean="0">
                <a:latin typeface="+mn-lt"/>
                <a:ea typeface="Times New Roman"/>
              </a:rPr>
              <a:t>?</a:t>
            </a:r>
          </a:p>
          <a:p>
            <a:pPr marR="0" lvl="1">
              <a:spcBef>
                <a:spcPts val="0"/>
              </a:spcBef>
              <a:spcAft>
                <a:spcPts val="0"/>
              </a:spcAft>
            </a:pPr>
            <a:endParaRPr lang="en-US" sz="600" b="1" dirty="0">
              <a:solidFill>
                <a:srgbClr val="FF0000"/>
              </a:solidFill>
              <a:latin typeface="+mn-lt"/>
              <a:ea typeface="Times New Roman"/>
            </a:endParaRP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Program Administration</a:t>
            </a:r>
          </a:p>
          <a:p>
            <a:pPr marL="1257300" lvl="2" indent="-342900">
              <a:spcBef>
                <a:spcPts val="0"/>
              </a:spcBef>
              <a:spcAft>
                <a:spcPts val="0"/>
              </a:spcAft>
              <a:buFont typeface="Arial" panose="020B0604020202020204" pitchFamily="34" charset="0"/>
              <a:buChar char="•"/>
            </a:pPr>
            <a:r>
              <a:rPr lang="en-US" sz="2000" dirty="0" smtClean="0">
                <a:latin typeface="+mn-lt"/>
                <a:ea typeface="Times New Roman"/>
              </a:rPr>
              <a:t>Application fees?</a:t>
            </a:r>
          </a:p>
          <a:p>
            <a:pPr marL="1257300" lvl="2" indent="-342900">
              <a:spcBef>
                <a:spcPts val="0"/>
              </a:spcBef>
              <a:spcAft>
                <a:spcPts val="0"/>
              </a:spcAft>
              <a:buFont typeface="Arial" panose="020B0604020202020204" pitchFamily="34" charset="0"/>
              <a:buChar char="•"/>
            </a:pPr>
            <a:r>
              <a:rPr lang="en-US" sz="2000" dirty="0" smtClean="0">
                <a:latin typeface="+mn-lt"/>
                <a:ea typeface="Times New Roman"/>
              </a:rPr>
              <a:t>Application review timeline?</a:t>
            </a:r>
          </a:p>
          <a:p>
            <a:pPr marL="1257300" lvl="2" indent="-342900">
              <a:spcBef>
                <a:spcPts val="0"/>
              </a:spcBef>
              <a:spcAft>
                <a:spcPts val="0"/>
              </a:spcAft>
              <a:buFont typeface="Arial" panose="020B0604020202020204" pitchFamily="34" charset="0"/>
              <a:buChar char="•"/>
            </a:pPr>
            <a:r>
              <a:rPr lang="en-US" sz="2000" dirty="0" smtClean="0">
                <a:latin typeface="+mn-lt"/>
                <a:ea typeface="Times New Roman"/>
              </a:rPr>
              <a:t>Complaints and Investigations?</a:t>
            </a:r>
          </a:p>
          <a:p>
            <a:pPr marL="1257300" lvl="2" indent="-342900">
              <a:spcBef>
                <a:spcPts val="0"/>
              </a:spcBef>
              <a:spcAft>
                <a:spcPts val="0"/>
              </a:spcAft>
              <a:buFont typeface="Arial" panose="020B0604020202020204" pitchFamily="34" charset="0"/>
              <a:buChar char="•"/>
            </a:pPr>
            <a:r>
              <a:rPr lang="en-US" sz="2000" dirty="0" smtClean="0">
                <a:latin typeface="+mn-lt"/>
                <a:ea typeface="Times New Roman"/>
              </a:rPr>
              <a:t>Inspections?</a:t>
            </a:r>
          </a:p>
          <a:p>
            <a:pPr lvl="2">
              <a:spcBef>
                <a:spcPts val="0"/>
              </a:spcBef>
              <a:spcAft>
                <a:spcPts val="0"/>
              </a:spcAft>
            </a:pPr>
            <a:endParaRPr lang="en-US" sz="600" dirty="0" smtClean="0">
              <a:latin typeface="+mn-lt"/>
              <a:ea typeface="Times New Roman"/>
            </a:endParaRPr>
          </a:p>
          <a:p>
            <a:pPr marL="800100" marR="0" lvl="1" indent="-342900">
              <a:spcBef>
                <a:spcPts val="0"/>
              </a:spcBef>
              <a:spcAft>
                <a:spcPts val="0"/>
              </a:spcAft>
              <a:buFont typeface="Arial" panose="020B0604020202020204" pitchFamily="34" charset="0"/>
              <a:buChar char="•"/>
            </a:pPr>
            <a:r>
              <a:rPr lang="en-US" sz="2000" dirty="0" smtClean="0">
                <a:latin typeface="+mn-lt"/>
                <a:ea typeface="Times New Roman"/>
              </a:rPr>
              <a:t>Quality Measures</a:t>
            </a:r>
          </a:p>
        </p:txBody>
      </p:sp>
      <p:pic>
        <p:nvPicPr>
          <p:cNvPr id="1026" name="Picture 2" descr="C:\Users\JYoumans\AppData\Local\Microsoft\Windows\Temporary Internet Files\Content.IE5\2YHY68W1\checkbox-checke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4093" y="2507453"/>
            <a:ext cx="276161" cy="27432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69465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114800" y="93678"/>
            <a:ext cx="5043488" cy="97312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r>
              <a:rPr lang="en-US" altLang="en-US" sz="3200" dirty="0" smtClean="0">
                <a:solidFill>
                  <a:schemeClr val="bg1"/>
                </a:solidFill>
                <a:latin typeface="Calibri" panose="020F0502020204030204" pitchFamily="34" charset="0"/>
                <a:ea typeface="ＭＳ Ｐゴシック" pitchFamily="34" charset="-128"/>
                <a:cs typeface="+mn-cs"/>
              </a:rPr>
              <a:t>Agenda</a:t>
            </a:r>
            <a:endParaRPr lang="en-US" altLang="en-US" sz="2400" dirty="0">
              <a:solidFill>
                <a:schemeClr val="bg1"/>
              </a:solidFill>
              <a:latin typeface="Calibri" panose="020F0502020204030204" pitchFamily="34" charset="0"/>
              <a:ea typeface="ＭＳ Ｐゴシック" pitchFamily="34" charset="-128"/>
              <a:cs typeface="+mn-cs"/>
            </a:endParaRPr>
          </a:p>
        </p:txBody>
      </p:sp>
      <p:sp>
        <p:nvSpPr>
          <p:cNvPr id="8" name="Content Placeholder 3"/>
          <p:cNvSpPr txBox="1">
            <a:spLocks/>
          </p:cNvSpPr>
          <p:nvPr/>
        </p:nvSpPr>
        <p:spPr>
          <a:xfrm>
            <a:off x="228600" y="1066800"/>
            <a:ext cx="8686800" cy="5181600"/>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spcBef>
                <a:spcPts val="0"/>
              </a:spcBef>
              <a:spcAft>
                <a:spcPts val="0"/>
              </a:spcAft>
              <a:buNone/>
            </a:pPr>
            <a:r>
              <a:rPr lang="en-US" sz="2000" dirty="0" smtClean="0">
                <a:solidFill>
                  <a:schemeClr val="tx2">
                    <a:lumMod val="75000"/>
                  </a:schemeClr>
                </a:solidFill>
                <a:latin typeface="Calibri" panose="020F0502020204030204" pitchFamily="34" charset="0"/>
                <a:ea typeface="Times New Roman"/>
              </a:rPr>
              <a:t> </a:t>
            </a:r>
          </a:p>
          <a:p>
            <a:pPr lvl="1">
              <a:lnSpc>
                <a:spcPct val="100000"/>
              </a:lnSpc>
            </a:pPr>
            <a:endParaRPr lang="en-US" sz="1600" dirty="0">
              <a:solidFill>
                <a:schemeClr val="tx2">
                  <a:lumMod val="75000"/>
                </a:schemeClr>
              </a:solidFill>
              <a:latin typeface="Calibri" panose="020F0502020204030204" pitchFamily="34" charset="0"/>
            </a:endParaRPr>
          </a:p>
        </p:txBody>
      </p:sp>
      <p:sp>
        <p:nvSpPr>
          <p:cNvPr id="2" name="Rounded Rectangle 1"/>
          <p:cNvSpPr/>
          <p:nvPr/>
        </p:nvSpPr>
        <p:spPr bwMode="auto">
          <a:xfrm>
            <a:off x="584693" y="3179295"/>
            <a:ext cx="7778663" cy="388306"/>
          </a:xfrm>
          <a:prstGeom prst="round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ＭＳ Ｐゴシック" pitchFamily="34" charset="-128"/>
            </a:endParaRPr>
          </a:p>
        </p:txBody>
      </p:sp>
      <p:sp>
        <p:nvSpPr>
          <p:cNvPr id="3" name="Rectangle 2"/>
          <p:cNvSpPr/>
          <p:nvPr/>
        </p:nvSpPr>
        <p:spPr>
          <a:xfrm>
            <a:off x="400833" y="1323973"/>
            <a:ext cx="8476989" cy="3785652"/>
          </a:xfrm>
          <a:prstGeom prst="rect">
            <a:avLst/>
          </a:prstGeom>
        </p:spPr>
        <p:txBody>
          <a:bodyPr wrap="square">
            <a:spAutoFit/>
          </a:bodyPr>
          <a:lstStyle/>
          <a:p>
            <a:pPr marL="342900" marR="0" lvl="0" indent="-342900">
              <a:spcBef>
                <a:spcPts val="0"/>
              </a:spcBef>
              <a:spcAft>
                <a:spcPts val="0"/>
              </a:spcAft>
              <a:buFont typeface="+mj-lt"/>
              <a:buAutoNum type="arabicPeriod"/>
            </a:pPr>
            <a:r>
              <a:rPr lang="en-US" sz="2400" dirty="0">
                <a:latin typeface="+mn-lt"/>
                <a:ea typeface="Times New Roman"/>
              </a:rPr>
              <a:t>ROUTINE ITEMS:</a:t>
            </a:r>
          </a:p>
          <a:p>
            <a:pPr marL="742950" marR="0" lvl="1" indent="-285750">
              <a:spcBef>
                <a:spcPts val="0"/>
              </a:spcBef>
              <a:spcAft>
                <a:spcPts val="0"/>
              </a:spcAft>
              <a:buFont typeface="+mj-lt"/>
              <a:buAutoNum type="alphaLcPeriod"/>
            </a:pPr>
            <a:r>
              <a:rPr lang="en-US" sz="2400" dirty="0">
                <a:latin typeface="+mn-lt"/>
                <a:ea typeface="Times New Roman"/>
              </a:rPr>
              <a:t>Welcome and Introductions </a:t>
            </a:r>
          </a:p>
          <a:p>
            <a:pPr marL="742950" marR="0" lvl="1" indent="-285750">
              <a:spcBef>
                <a:spcPts val="0"/>
              </a:spcBef>
              <a:spcAft>
                <a:spcPts val="0"/>
              </a:spcAft>
              <a:buFont typeface="+mj-lt"/>
              <a:buAutoNum type="alphaLcPeriod"/>
            </a:pPr>
            <a:r>
              <a:rPr lang="en-US" sz="2400" dirty="0">
                <a:latin typeface="+mn-lt"/>
                <a:ea typeface="Times New Roman"/>
              </a:rPr>
              <a:t>Adoption of January 6, 2016 Meeting Minutes (VOTE)</a:t>
            </a:r>
          </a:p>
          <a:p>
            <a:pPr marR="0" lvl="1">
              <a:spcBef>
                <a:spcPts val="0"/>
              </a:spcBef>
              <a:spcAft>
                <a:spcPts val="0"/>
              </a:spcAft>
            </a:pPr>
            <a:endParaRPr lang="en-US" sz="2400" dirty="0">
              <a:latin typeface="+mn-lt"/>
              <a:ea typeface="Times New Roman"/>
            </a:endParaRPr>
          </a:p>
          <a:p>
            <a:pPr marL="285750" indent="-285750">
              <a:spcBef>
                <a:spcPts val="0"/>
              </a:spcBef>
              <a:spcAft>
                <a:spcPts val="0"/>
              </a:spcAft>
              <a:buFont typeface="+mj-lt"/>
              <a:buAutoNum type="arabicPeriod"/>
            </a:pPr>
            <a:r>
              <a:rPr lang="en-US" sz="2400" dirty="0">
                <a:latin typeface="+mn-lt"/>
                <a:ea typeface="Times New Roman"/>
              </a:rPr>
              <a:t>NEW BUSINESS: </a:t>
            </a:r>
          </a:p>
          <a:p>
            <a:pPr marL="742950" marR="0" lvl="1" indent="-285750">
              <a:spcBef>
                <a:spcPts val="0"/>
              </a:spcBef>
              <a:spcAft>
                <a:spcPts val="0"/>
              </a:spcAft>
              <a:buFont typeface="+mj-lt"/>
              <a:buAutoNum type="alphaLcPeriod"/>
            </a:pPr>
            <a:r>
              <a:rPr lang="en-US" sz="2400" b="1" dirty="0">
                <a:latin typeface="+mn-lt"/>
                <a:ea typeface="Times New Roman"/>
              </a:rPr>
              <a:t>Defining Access and Duplication (DISCUSSION)</a:t>
            </a:r>
          </a:p>
          <a:p>
            <a:pPr marL="742950" lvl="1" indent="-285750">
              <a:spcBef>
                <a:spcPts val="0"/>
              </a:spcBef>
              <a:spcAft>
                <a:spcPts val="0"/>
              </a:spcAft>
              <a:buFont typeface="+mj-lt"/>
              <a:buAutoNum type="alphaLcPeriod"/>
            </a:pPr>
            <a:r>
              <a:rPr lang="en-US" sz="2400" dirty="0">
                <a:latin typeface="+mn-lt"/>
              </a:rPr>
              <a:t>Defining the Interaction Between EMS, MIH, and Community EMS </a:t>
            </a:r>
            <a:r>
              <a:rPr lang="en-US" sz="2400" dirty="0">
                <a:latin typeface="+mn-lt"/>
                <a:ea typeface="Times New Roman"/>
              </a:rPr>
              <a:t> (</a:t>
            </a:r>
            <a:r>
              <a:rPr lang="en-US" sz="2400" dirty="0" smtClean="0">
                <a:latin typeface="+mn-lt"/>
                <a:ea typeface="Times New Roman"/>
              </a:rPr>
              <a:t>DISCUSSION)</a:t>
            </a:r>
          </a:p>
          <a:p>
            <a:pPr marL="742950" lvl="1" indent="-285750">
              <a:spcBef>
                <a:spcPts val="0"/>
              </a:spcBef>
              <a:spcAft>
                <a:spcPts val="0"/>
              </a:spcAft>
              <a:buFont typeface="+mj-lt"/>
              <a:buAutoNum type="alphaLcPeriod"/>
            </a:pPr>
            <a:r>
              <a:rPr lang="en-US" sz="2400" dirty="0" smtClean="0">
                <a:latin typeface="+mn-lt"/>
                <a:ea typeface="Times New Roman"/>
              </a:rPr>
              <a:t>Upcoming </a:t>
            </a:r>
            <a:r>
              <a:rPr lang="en-US" sz="2400" dirty="0">
                <a:latin typeface="+mn-lt"/>
                <a:ea typeface="Times New Roman"/>
              </a:rPr>
              <a:t>Meeting Schedule </a:t>
            </a:r>
          </a:p>
          <a:p>
            <a:pPr marL="342900" marR="0" lvl="0" indent="-342900">
              <a:spcBef>
                <a:spcPts val="0"/>
              </a:spcBef>
              <a:spcAft>
                <a:spcPts val="0"/>
              </a:spcAft>
              <a:buFont typeface="+mj-lt"/>
              <a:buAutoNum type="arabicPeriod"/>
            </a:pPr>
            <a:endParaRPr lang="en-US" sz="2400" dirty="0">
              <a:effectLst/>
              <a:latin typeface="+mj-lt"/>
              <a:ea typeface="Times New Roman"/>
            </a:endParaRPr>
          </a:p>
        </p:txBody>
      </p:sp>
      <p:sp>
        <p:nvSpPr>
          <p:cNvPr id="7"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7</a:t>
            </a:fld>
            <a:endParaRPr lang="en-US" altLang="en-US" dirty="0"/>
          </a:p>
        </p:txBody>
      </p:sp>
    </p:spTree>
    <p:extLst>
      <p:ext uri="{BB962C8B-B14F-4D97-AF65-F5344CB8AC3E}">
        <p14:creationId xmlns:p14="http://schemas.microsoft.com/office/powerpoint/2010/main" val="36160148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908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8</a:t>
            </a:fld>
            <a:endParaRPr lang="en-US" altLang="en-US" dirty="0"/>
          </a:p>
        </p:txBody>
      </p:sp>
      <p:sp>
        <p:nvSpPr>
          <p:cNvPr id="9" name="Rectangle 8"/>
          <p:cNvSpPr/>
          <p:nvPr/>
        </p:nvSpPr>
        <p:spPr>
          <a:xfrm>
            <a:off x="3886200" y="108862"/>
            <a:ext cx="5257800" cy="954107"/>
          </a:xfrm>
          <a:prstGeom prst="rect">
            <a:avLst/>
          </a:prstGeom>
        </p:spPr>
        <p:txBody>
          <a:bodyPr wrap="square">
            <a:spAutoFit/>
          </a:bodyPr>
          <a:lstStyle/>
          <a:p>
            <a:pPr algn="ctr"/>
            <a:r>
              <a:rPr lang="en-US" sz="2800" dirty="0" smtClean="0">
                <a:solidFill>
                  <a:srgbClr val="FFFFFF"/>
                </a:solidFill>
                <a:latin typeface="Calibri"/>
              </a:rPr>
              <a:t>Reframing: Access </a:t>
            </a:r>
          </a:p>
          <a:p>
            <a:pPr algn="ctr"/>
            <a:r>
              <a:rPr lang="en-US" sz="2800" dirty="0" smtClean="0">
                <a:solidFill>
                  <a:srgbClr val="FFFFFF"/>
                </a:solidFill>
                <a:latin typeface="Calibri"/>
              </a:rPr>
              <a:t>and Duplication</a:t>
            </a:r>
            <a:endParaRPr lang="en-US" sz="2800" dirty="0">
              <a:solidFill>
                <a:srgbClr val="FFFFFF"/>
              </a:solidFill>
              <a:latin typeface="Calibri"/>
            </a:endParaRPr>
          </a:p>
        </p:txBody>
      </p:sp>
      <p:sp>
        <p:nvSpPr>
          <p:cNvPr id="12" name="TextBox 11"/>
          <p:cNvSpPr txBox="1"/>
          <p:nvPr/>
        </p:nvSpPr>
        <p:spPr>
          <a:xfrm>
            <a:off x="1193800" y="1371600"/>
            <a:ext cx="7543800" cy="3877985"/>
          </a:xfrm>
          <a:prstGeom prst="rect">
            <a:avLst/>
          </a:prstGeom>
          <a:noFill/>
        </p:spPr>
        <p:txBody>
          <a:bodyPr wrap="square" rtlCol="0">
            <a:spAutoFit/>
          </a:bodyPr>
          <a:lstStyle/>
          <a:p>
            <a:endParaRPr lang="en-US" sz="1050" dirty="0" smtClean="0">
              <a:latin typeface="+mn-lt"/>
            </a:endParaRPr>
          </a:p>
          <a:p>
            <a:r>
              <a:rPr lang="en-US" sz="2400" dirty="0" smtClean="0">
                <a:latin typeface="+mn-lt"/>
              </a:rPr>
              <a:t>Question of Access and Duplication: Section 2(b) of MGL Chapter 111O:</a:t>
            </a:r>
            <a:endParaRPr lang="en-US" sz="2400" dirty="0">
              <a:latin typeface="+mn-lt"/>
            </a:endParaRPr>
          </a:p>
          <a:p>
            <a:endParaRPr lang="en-US" sz="800" dirty="0" smtClean="0">
              <a:latin typeface="+mn-lt"/>
            </a:endParaRPr>
          </a:p>
          <a:p>
            <a:r>
              <a:rPr lang="en-US" sz="2000" dirty="0" smtClean="0">
                <a:latin typeface="+mn-lt"/>
              </a:rPr>
              <a:t>The </a:t>
            </a:r>
            <a:r>
              <a:rPr lang="en-US" sz="2000" dirty="0">
                <a:latin typeface="+mn-lt"/>
              </a:rPr>
              <a:t>department shall evaluate and approve MIH programs that meet the following </a:t>
            </a:r>
            <a:r>
              <a:rPr lang="en-US" sz="2000" dirty="0" smtClean="0">
                <a:latin typeface="+mn-lt"/>
              </a:rPr>
              <a:t>criteria:</a:t>
            </a:r>
          </a:p>
          <a:p>
            <a:endParaRPr lang="en-US" sz="900" b="1" dirty="0">
              <a:latin typeface="+mn-lt"/>
            </a:endParaRPr>
          </a:p>
          <a:p>
            <a:r>
              <a:rPr lang="en-US" sz="2000" dirty="0">
                <a:latin typeface="+mn-lt"/>
              </a:rPr>
              <a:t>  (ii) </a:t>
            </a:r>
            <a:r>
              <a:rPr lang="en-US" sz="2000" b="1" i="1" dirty="0">
                <a:latin typeface="+mn-lt"/>
              </a:rPr>
              <a:t>address gaps in service delivery </a:t>
            </a:r>
            <a:r>
              <a:rPr lang="en-US" sz="2000" dirty="0">
                <a:latin typeface="+mn-lt"/>
              </a:rPr>
              <a:t>and prevent unnecessary hospitalizations, or other harmful and wasteful resource delivery</a:t>
            </a:r>
            <a:r>
              <a:rPr lang="en-US" sz="2000" dirty="0" smtClean="0">
                <a:latin typeface="+mn-lt"/>
              </a:rPr>
              <a:t>;</a:t>
            </a:r>
          </a:p>
          <a:p>
            <a:endParaRPr lang="en-US" sz="900" b="1" dirty="0">
              <a:latin typeface="+mn-lt"/>
            </a:endParaRPr>
          </a:p>
          <a:p>
            <a:r>
              <a:rPr lang="en-US" sz="2000" dirty="0">
                <a:latin typeface="+mn-lt"/>
              </a:rPr>
              <a:t> (iii) focus on partnerships, through contracts or otherwise, between health care providers and health care entities that promote coordination and utilization of existing personnel and resources </a:t>
            </a:r>
            <a:r>
              <a:rPr lang="en-US" sz="2000" b="1" i="1" dirty="0">
                <a:latin typeface="+mn-lt"/>
              </a:rPr>
              <a:t>without duplication of services</a:t>
            </a:r>
            <a:r>
              <a:rPr lang="en-US" sz="2000" dirty="0">
                <a:latin typeface="+mn-lt"/>
              </a:rPr>
              <a:t>;</a:t>
            </a:r>
            <a:endParaRPr lang="en-US" sz="2000" b="1" dirty="0">
              <a:latin typeface="+mn-lt"/>
            </a:endParaRPr>
          </a:p>
        </p:txBody>
      </p:sp>
      <p:sp>
        <p:nvSpPr>
          <p:cNvPr id="13" name="Oval 12"/>
          <p:cNvSpPr/>
          <p:nvPr/>
        </p:nvSpPr>
        <p:spPr>
          <a:xfrm>
            <a:off x="190842" y="5366657"/>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4" name="TextBox 13"/>
          <p:cNvSpPr txBox="1"/>
          <p:nvPr/>
        </p:nvSpPr>
        <p:spPr>
          <a:xfrm>
            <a:off x="1346200" y="5331423"/>
            <a:ext cx="7543800" cy="1015663"/>
          </a:xfrm>
          <a:prstGeom prst="rect">
            <a:avLst/>
          </a:prstGeom>
          <a:noFill/>
        </p:spPr>
        <p:txBody>
          <a:bodyPr wrap="square" rtlCol="0">
            <a:spAutoFit/>
          </a:bodyPr>
          <a:lstStyle/>
          <a:p>
            <a:endParaRPr lang="en-US" sz="1050" dirty="0" smtClean="0">
              <a:latin typeface="+mn-lt"/>
            </a:endParaRPr>
          </a:p>
          <a:p>
            <a:r>
              <a:rPr lang="en-US" sz="2400" dirty="0" smtClean="0">
                <a:latin typeface="+mn-lt"/>
              </a:rPr>
              <a:t>Language requires programs to increase access, </a:t>
            </a:r>
            <a:r>
              <a:rPr lang="en-US" sz="2400" i="1" u="sng" dirty="0" smtClean="0">
                <a:latin typeface="+mn-lt"/>
              </a:rPr>
              <a:t>but without</a:t>
            </a:r>
            <a:r>
              <a:rPr lang="en-US" sz="2400" dirty="0" smtClean="0">
                <a:latin typeface="+mn-lt"/>
              </a:rPr>
              <a:t> “duplication of services”</a:t>
            </a:r>
            <a:endParaRPr lang="en-US" sz="2400" dirty="0">
              <a:latin typeface="+mn-lt"/>
            </a:endParaRPr>
          </a:p>
        </p:txBody>
      </p:sp>
    </p:spTree>
    <p:extLst>
      <p:ext uri="{BB962C8B-B14F-4D97-AF65-F5344CB8AC3E}">
        <p14:creationId xmlns:p14="http://schemas.microsoft.com/office/powerpoint/2010/main" val="484207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4267200" y="0"/>
            <a:ext cx="4891088" cy="784225"/>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fontAlgn="base">
              <a:lnSpc>
                <a:spcPct val="90000"/>
              </a:lnSpc>
              <a:spcBef>
                <a:spcPct val="0"/>
              </a:spcBef>
              <a:spcAft>
                <a:spcPct val="0"/>
              </a:spcAft>
              <a:buFontTx/>
              <a:buNone/>
            </a:pPr>
            <a:endParaRPr lang="en-US" altLang="en-US" sz="1800" dirty="0">
              <a:solidFill>
                <a:srgbClr val="FFFFFF"/>
              </a:solidFill>
              <a:latin typeface="Arial" charset="0"/>
            </a:endParaRPr>
          </a:p>
        </p:txBody>
      </p:sp>
      <p:sp>
        <p:nvSpPr>
          <p:cNvPr id="4" name="Rectangle 2"/>
          <p:cNvSpPr txBox="1">
            <a:spLocks noChangeArrowheads="1"/>
          </p:cNvSpPr>
          <p:nvPr/>
        </p:nvSpPr>
        <p:spPr>
          <a:xfrm>
            <a:off x="4042341" y="60776"/>
            <a:ext cx="5047230" cy="100602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a:lstStyle>
          <a:p>
            <a:pPr eaLnBrk="1" hangingPunct="1">
              <a:lnSpc>
                <a:spcPct val="90000"/>
              </a:lnSpc>
            </a:pPr>
            <a:endParaRPr lang="en-US" altLang="en-US" sz="2400" b="1" dirty="0">
              <a:solidFill>
                <a:srgbClr val="FFFFFF"/>
              </a:solidFill>
            </a:endParaRPr>
          </a:p>
        </p:txBody>
      </p:sp>
      <p:sp>
        <p:nvSpPr>
          <p:cNvPr id="7" name="Rectangle 8"/>
          <p:cNvSpPr txBox="1">
            <a:spLocks noChangeArrowheads="1"/>
          </p:cNvSpPr>
          <p:nvPr/>
        </p:nvSpPr>
        <p:spPr>
          <a:xfrm>
            <a:off x="152400" y="1066799"/>
            <a:ext cx="8839200" cy="5700331"/>
          </a:xfrm>
          <a:prstGeom prst="rect">
            <a:avLst/>
          </a:prstGeom>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spcBef>
                <a:spcPts val="0"/>
              </a:spcBef>
              <a:spcAft>
                <a:spcPts val="1200"/>
              </a:spcAft>
              <a:buSzPct val="80000"/>
              <a:buFont typeface="Wingdings" panose="05000000000000000000" pitchFamily="2" charset="2"/>
              <a:buChar char="q"/>
            </a:pPr>
            <a:endParaRPr lang="en-US" sz="2000" dirty="0" smtClean="0">
              <a:solidFill>
                <a:srgbClr val="000000"/>
              </a:solidFill>
            </a:endParaRPr>
          </a:p>
        </p:txBody>
      </p:sp>
      <p:sp>
        <p:nvSpPr>
          <p:cNvPr id="10" name="Oval 9"/>
          <p:cNvSpPr/>
          <p:nvPr/>
        </p:nvSpPr>
        <p:spPr>
          <a:xfrm>
            <a:off x="140042" y="1447800"/>
            <a:ext cx="850558" cy="838200"/>
          </a:xfrm>
          <a:prstGeom prst="ellipse">
            <a:avLst/>
          </a:prstGeom>
        </p:spPr>
        <p:style>
          <a:lnRef idx="2">
            <a:schemeClr val="lt1">
              <a:hueOff val="0"/>
              <a:satOff val="0"/>
              <a:lumOff val="0"/>
              <a:alphaOff val="0"/>
            </a:schemeClr>
          </a:lnRef>
          <a:fillRef idx="1">
            <a:schemeClr val="accent2">
              <a:tint val="50000"/>
              <a:hueOff val="0"/>
              <a:satOff val="0"/>
              <a:lumOff val="0"/>
              <a:alphaOff val="0"/>
            </a:schemeClr>
          </a:fillRef>
          <a:effectRef idx="0">
            <a:schemeClr val="accent2">
              <a:tint val="50000"/>
              <a:hueOff val="0"/>
              <a:satOff val="0"/>
              <a:lumOff val="0"/>
              <a:alphaOff val="0"/>
            </a:schemeClr>
          </a:effectRef>
          <a:fontRef idx="minor">
            <a:schemeClr val="lt1">
              <a:hueOff val="0"/>
              <a:satOff val="0"/>
              <a:lumOff val="0"/>
              <a:alphaOff val="0"/>
            </a:schemeClr>
          </a:fontRef>
        </p:style>
      </p:sp>
      <p:sp>
        <p:nvSpPr>
          <p:cNvPr id="17" name="TextBox 16"/>
          <p:cNvSpPr txBox="1"/>
          <p:nvPr/>
        </p:nvSpPr>
        <p:spPr>
          <a:xfrm>
            <a:off x="1447800" y="1371600"/>
            <a:ext cx="7543800" cy="461665"/>
          </a:xfrm>
          <a:prstGeom prst="rect">
            <a:avLst/>
          </a:prstGeom>
          <a:noFill/>
        </p:spPr>
        <p:txBody>
          <a:bodyPr wrap="square" rtlCol="0">
            <a:spAutoFit/>
          </a:bodyPr>
          <a:lstStyle/>
          <a:p>
            <a:endParaRPr lang="en-US" sz="2400" b="1" dirty="0">
              <a:latin typeface="+mn-lt"/>
            </a:endParaRPr>
          </a:p>
        </p:txBody>
      </p:sp>
      <p:sp>
        <p:nvSpPr>
          <p:cNvPr id="11" name="Slide Number Placeholder 5"/>
          <p:cNvSpPr>
            <a:spLocks noGrp="1"/>
          </p:cNvSpPr>
          <p:nvPr>
            <p:ph type="sldNum" sz="quarter" idx="4294967295"/>
          </p:nvPr>
        </p:nvSpPr>
        <p:spPr>
          <a:xfrm>
            <a:off x="8655486" y="6416675"/>
            <a:ext cx="412314" cy="365125"/>
          </a:xfrm>
          <a:prstGeom prst="rect">
            <a:avLst/>
          </a:prstGeom>
        </p:spPr>
        <p:txBody>
          <a:bodyPr/>
          <a:lstStyle/>
          <a:p>
            <a:pPr>
              <a:defRPr/>
            </a:pPr>
            <a:fld id="{07D56CB9-EABB-4C18-962C-FF17652EADB5}" type="slidenum">
              <a:rPr lang="en-US" altLang="en-US" smtClean="0"/>
              <a:pPr>
                <a:defRPr/>
              </a:pPr>
              <a:t>9</a:t>
            </a:fld>
            <a:endParaRPr lang="en-US" altLang="en-US" dirty="0"/>
          </a:p>
        </p:txBody>
      </p:sp>
      <p:sp>
        <p:nvSpPr>
          <p:cNvPr id="9" name="Rectangle 8"/>
          <p:cNvSpPr/>
          <p:nvPr/>
        </p:nvSpPr>
        <p:spPr>
          <a:xfrm>
            <a:off x="3886200" y="108862"/>
            <a:ext cx="5257800" cy="1446550"/>
          </a:xfrm>
          <a:prstGeom prst="rect">
            <a:avLst/>
          </a:prstGeom>
        </p:spPr>
        <p:txBody>
          <a:bodyPr wrap="square">
            <a:spAutoFit/>
          </a:bodyPr>
          <a:lstStyle/>
          <a:p>
            <a:pPr algn="ctr"/>
            <a:r>
              <a:rPr lang="en-US" sz="2800" dirty="0">
                <a:solidFill>
                  <a:srgbClr val="FFFFFF"/>
                </a:solidFill>
                <a:latin typeface="Calibri"/>
              </a:rPr>
              <a:t>Reframing: Access </a:t>
            </a:r>
          </a:p>
          <a:p>
            <a:pPr algn="ctr"/>
            <a:r>
              <a:rPr lang="en-US" sz="2800" dirty="0">
                <a:solidFill>
                  <a:srgbClr val="FFFFFF"/>
                </a:solidFill>
                <a:latin typeface="Calibri"/>
              </a:rPr>
              <a:t>and Duplication</a:t>
            </a:r>
          </a:p>
          <a:p>
            <a:pPr algn="ctr"/>
            <a:endParaRPr lang="en-US" sz="3200" dirty="0">
              <a:solidFill>
                <a:srgbClr val="FFFFFF"/>
              </a:solidFill>
              <a:latin typeface="Calibri"/>
            </a:endParaRPr>
          </a:p>
        </p:txBody>
      </p:sp>
      <p:sp>
        <p:nvSpPr>
          <p:cNvPr id="12" name="TextBox 11"/>
          <p:cNvSpPr txBox="1"/>
          <p:nvPr/>
        </p:nvSpPr>
        <p:spPr>
          <a:xfrm>
            <a:off x="1143000" y="1371600"/>
            <a:ext cx="7543800" cy="4739759"/>
          </a:xfrm>
          <a:prstGeom prst="rect">
            <a:avLst/>
          </a:prstGeom>
          <a:noFill/>
        </p:spPr>
        <p:txBody>
          <a:bodyPr wrap="square" rtlCol="0">
            <a:spAutoFit/>
          </a:bodyPr>
          <a:lstStyle/>
          <a:p>
            <a:endParaRPr lang="en-US" sz="1600" b="1" i="1" dirty="0" smtClean="0">
              <a:latin typeface="+mn-lt"/>
            </a:endParaRPr>
          </a:p>
          <a:p>
            <a:r>
              <a:rPr lang="en-US" sz="2400" b="1" i="1" dirty="0" smtClean="0">
                <a:latin typeface="+mn-lt"/>
              </a:rPr>
              <a:t>Question: </a:t>
            </a:r>
            <a:r>
              <a:rPr lang="en-US" sz="2400" dirty="0" smtClean="0">
                <a:latin typeface="+mn-lt"/>
              </a:rPr>
              <a:t>Should “gaps” or “duplication of services” be further defined? </a:t>
            </a:r>
          </a:p>
          <a:p>
            <a:endParaRPr lang="en-US" sz="1600" b="1" i="1" dirty="0">
              <a:latin typeface="+mn-lt"/>
            </a:endParaRPr>
          </a:p>
          <a:p>
            <a:r>
              <a:rPr lang="en-US" sz="2400" dirty="0" smtClean="0">
                <a:latin typeface="+mn-lt"/>
              </a:rPr>
              <a:t>If so, how and where? </a:t>
            </a:r>
          </a:p>
          <a:p>
            <a:endParaRPr lang="en-US" sz="1100" dirty="0">
              <a:latin typeface="+mn-lt"/>
            </a:endParaRPr>
          </a:p>
          <a:p>
            <a:r>
              <a:rPr lang="en-US" sz="2000" b="1" i="1" dirty="0" smtClean="0">
                <a:latin typeface="+mn-lt"/>
              </a:rPr>
              <a:t>Follow-Up Questions</a:t>
            </a:r>
            <a:r>
              <a:rPr lang="en-US" b="1" i="1" dirty="0" smtClean="0">
                <a:latin typeface="+mn-lt"/>
              </a:rPr>
              <a:t>: </a:t>
            </a:r>
          </a:p>
          <a:p>
            <a:endParaRPr lang="en-US" sz="600" b="1" dirty="0" smtClean="0">
              <a:latin typeface="+mn-lt"/>
            </a:endParaRPr>
          </a:p>
          <a:p>
            <a:pPr marL="457200" indent="-457200">
              <a:buFont typeface="Arial" panose="020B0604020202020204" pitchFamily="34" charset="0"/>
              <a:buChar char="•"/>
            </a:pPr>
            <a:r>
              <a:rPr lang="en-US" sz="2000" dirty="0" smtClean="0">
                <a:latin typeface="+mn-lt"/>
              </a:rPr>
              <a:t>Do </a:t>
            </a:r>
            <a:r>
              <a:rPr lang="en-US" sz="2000" dirty="0">
                <a:latin typeface="+mn-lt"/>
              </a:rPr>
              <a:t>quality, access, and </a:t>
            </a:r>
            <a:r>
              <a:rPr lang="en-US" sz="2000" dirty="0" smtClean="0">
                <a:latin typeface="+mn-lt"/>
              </a:rPr>
              <a:t>cost to patient constitute </a:t>
            </a:r>
            <a:r>
              <a:rPr lang="en-US" sz="2000" dirty="0">
                <a:latin typeface="+mn-lt"/>
              </a:rPr>
              <a:t>“</a:t>
            </a:r>
            <a:r>
              <a:rPr lang="en-US" sz="2000" dirty="0" smtClean="0">
                <a:latin typeface="+mn-lt"/>
              </a:rPr>
              <a:t>Gaps”?</a:t>
            </a:r>
          </a:p>
          <a:p>
            <a:endParaRPr lang="en-US" sz="500" dirty="0" smtClean="0">
              <a:latin typeface="+mn-lt"/>
            </a:endParaRPr>
          </a:p>
          <a:p>
            <a:pPr marL="457200" indent="-457200">
              <a:buFont typeface="Arial" panose="020B0604020202020204" pitchFamily="34" charset="0"/>
              <a:buChar char="•"/>
            </a:pPr>
            <a:r>
              <a:rPr lang="en-US" sz="2000" dirty="0" smtClean="0">
                <a:latin typeface="+mn-lt"/>
              </a:rPr>
              <a:t>If so, are there situations where filling one of those gaps might also be a “duplication of services”? </a:t>
            </a:r>
          </a:p>
          <a:p>
            <a:endParaRPr lang="en-US" sz="500" dirty="0" smtClean="0">
              <a:latin typeface="+mn-lt"/>
            </a:endParaRPr>
          </a:p>
          <a:p>
            <a:pPr marL="457200" indent="-457200">
              <a:buFont typeface="Arial" panose="020B0604020202020204" pitchFamily="34" charset="0"/>
              <a:buChar char="•"/>
            </a:pPr>
            <a:r>
              <a:rPr lang="en-US" sz="2000" dirty="0" smtClean="0">
                <a:latin typeface="+mn-lt"/>
              </a:rPr>
              <a:t>Are all services that provide similar offerings or “outputs” the same service?</a:t>
            </a:r>
          </a:p>
          <a:p>
            <a:endParaRPr lang="en-US" sz="500" dirty="0" smtClean="0">
              <a:latin typeface="+mn-lt"/>
            </a:endParaRPr>
          </a:p>
          <a:p>
            <a:pPr marL="457200" indent="-457200">
              <a:buFont typeface="Arial" panose="020B0604020202020204" pitchFamily="34" charset="0"/>
              <a:buChar char="•"/>
            </a:pPr>
            <a:r>
              <a:rPr lang="en-US" sz="2000" dirty="0" smtClean="0">
                <a:latin typeface="+mn-lt"/>
              </a:rPr>
              <a:t>If not, what are some of the factors DPH should consider to differentiate? </a:t>
            </a:r>
          </a:p>
        </p:txBody>
      </p:sp>
    </p:spTree>
    <p:extLst>
      <p:ext uri="{BB962C8B-B14F-4D97-AF65-F5344CB8AC3E}">
        <p14:creationId xmlns:p14="http://schemas.microsoft.com/office/powerpoint/2010/main" val="3697214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itchFamily="34" charset="0"/>
            <a:ea typeface="ＭＳ Ｐゴシック" pitchFamily="34"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67503</TotalTime>
  <Words>3549</Words>
  <Application>Microsoft Office PowerPoint</Application>
  <PresentationFormat>On-screen Show (4:3)</PresentationFormat>
  <Paragraphs>564</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Mangan, Thomas (DPH)</dc:creator>
  <lastModifiedBy/>
  <lastPrinted>2016-01-28T22:26:29Z</lastPrinted>
  <dcterms:modified xsi:type="dcterms:W3CDTF">2016-01-29T21:38:40Z</dcterms:modified>
  <revision>2185</revision>
  <dc:title>PowerPoint Presentation</dc:title>
</coreProperties>
</file>