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846" r:id="rId1"/>
  </p:sldMasterIdLst>
  <p:notesMasterIdLst>
    <p:notesMasterId r:id="rId29"/>
  </p:notesMasterIdLst>
  <p:handoutMasterIdLst>
    <p:handoutMasterId r:id="rId30"/>
  </p:handoutMasterIdLst>
  <p:sldIdLst>
    <p:sldId id="782" r:id="rId2"/>
    <p:sldId id="803" r:id="rId3"/>
    <p:sldId id="859" r:id="rId4"/>
    <p:sldId id="860" r:id="rId5"/>
    <p:sldId id="871" r:id="rId6"/>
    <p:sldId id="870" r:id="rId7"/>
    <p:sldId id="861" r:id="rId8"/>
    <p:sldId id="858" r:id="rId9"/>
    <p:sldId id="866" r:id="rId10"/>
    <p:sldId id="867" r:id="rId11"/>
    <p:sldId id="877" r:id="rId12"/>
    <p:sldId id="878" r:id="rId13"/>
    <p:sldId id="879" r:id="rId14"/>
    <p:sldId id="880" r:id="rId15"/>
    <p:sldId id="881" r:id="rId16"/>
    <p:sldId id="882" r:id="rId17"/>
    <p:sldId id="883" r:id="rId18"/>
    <p:sldId id="884" r:id="rId19"/>
    <p:sldId id="885" r:id="rId20"/>
    <p:sldId id="886" r:id="rId21"/>
    <p:sldId id="862" r:id="rId22"/>
    <p:sldId id="873" r:id="rId23"/>
    <p:sldId id="874" r:id="rId24"/>
    <p:sldId id="875" r:id="rId25"/>
    <p:sldId id="876" r:id="rId26"/>
    <p:sldId id="865" r:id="rId27"/>
    <p:sldId id="798" r:id="rId28"/>
  </p:sldIdLst>
  <p:sldSz cx="9144000" cy="6858000" type="screen4x3"/>
  <p:notesSz cx="6881813" cy="9296400"/>
  <p:defaultTextStyle>
    <a:defPPr>
      <a:defRPr lang="en-US"/>
    </a:defPPr>
    <a:lvl1pPr algn="l" rtl="0" fontAlgn="base">
      <a:spcBef>
        <a:spcPct val="0"/>
      </a:spcBef>
      <a:spcAft>
        <a:spcPct val="0"/>
      </a:spcAft>
      <a:defRPr kern="1200">
        <a:solidFill>
          <a:schemeClr val="tx1"/>
        </a:solidFill>
        <a:latin typeface="Arial" pitchFamily="34" charset="0"/>
        <a:ea typeface="ＭＳ Ｐゴシック" pitchFamily="34" charset="-128"/>
        <a:cs typeface="+mn-cs"/>
      </a:defRPr>
    </a:lvl1pPr>
    <a:lvl2pPr marL="457200" algn="l" rtl="0" fontAlgn="base">
      <a:spcBef>
        <a:spcPct val="0"/>
      </a:spcBef>
      <a:spcAft>
        <a:spcPct val="0"/>
      </a:spcAft>
      <a:defRPr kern="1200">
        <a:solidFill>
          <a:schemeClr val="tx1"/>
        </a:solidFill>
        <a:latin typeface="Arial" pitchFamily="34" charset="0"/>
        <a:ea typeface="ＭＳ Ｐゴシック" pitchFamily="34" charset="-128"/>
        <a:cs typeface="+mn-cs"/>
      </a:defRPr>
    </a:lvl2pPr>
    <a:lvl3pPr marL="914400" algn="l" rtl="0" fontAlgn="base">
      <a:spcBef>
        <a:spcPct val="0"/>
      </a:spcBef>
      <a:spcAft>
        <a:spcPct val="0"/>
      </a:spcAft>
      <a:defRPr kern="1200">
        <a:solidFill>
          <a:schemeClr val="tx1"/>
        </a:solidFill>
        <a:latin typeface="Arial" pitchFamily="34" charset="0"/>
        <a:ea typeface="ＭＳ Ｐゴシック" pitchFamily="34" charset="-128"/>
        <a:cs typeface="+mn-cs"/>
      </a:defRPr>
    </a:lvl3pPr>
    <a:lvl4pPr marL="1371600" algn="l" rtl="0" fontAlgn="base">
      <a:spcBef>
        <a:spcPct val="0"/>
      </a:spcBef>
      <a:spcAft>
        <a:spcPct val="0"/>
      </a:spcAft>
      <a:defRPr kern="1200">
        <a:solidFill>
          <a:schemeClr val="tx1"/>
        </a:solidFill>
        <a:latin typeface="Arial" pitchFamily="34" charset="0"/>
        <a:ea typeface="ＭＳ Ｐゴシック" pitchFamily="34" charset="-128"/>
        <a:cs typeface="+mn-cs"/>
      </a:defRPr>
    </a:lvl4pPr>
    <a:lvl5pPr marL="1828800" algn="l" rtl="0" fontAlgn="base">
      <a:spcBef>
        <a:spcPct val="0"/>
      </a:spcBef>
      <a:spcAft>
        <a:spcPct val="0"/>
      </a:spcAft>
      <a:defRPr kern="1200">
        <a:solidFill>
          <a:schemeClr val="tx1"/>
        </a:solidFill>
        <a:latin typeface="Arial" pitchFamily="34" charset="0"/>
        <a:ea typeface="ＭＳ Ｐゴシック" pitchFamily="34" charset="-128"/>
        <a:cs typeface="+mn-cs"/>
      </a:defRPr>
    </a:lvl5pPr>
    <a:lvl6pPr marL="2286000" algn="l" defTabSz="914400" rtl="0" eaLnBrk="1" latinLnBrk="0" hangingPunct="1">
      <a:defRPr kern="1200">
        <a:solidFill>
          <a:schemeClr val="tx1"/>
        </a:solidFill>
        <a:latin typeface="Arial" pitchFamily="34" charset="0"/>
        <a:ea typeface="ＭＳ Ｐゴシック" pitchFamily="34" charset="-128"/>
        <a:cs typeface="+mn-cs"/>
      </a:defRPr>
    </a:lvl6pPr>
    <a:lvl7pPr marL="2743200" algn="l" defTabSz="914400" rtl="0" eaLnBrk="1" latinLnBrk="0" hangingPunct="1">
      <a:defRPr kern="1200">
        <a:solidFill>
          <a:schemeClr val="tx1"/>
        </a:solidFill>
        <a:latin typeface="Arial" pitchFamily="34" charset="0"/>
        <a:ea typeface="ＭＳ Ｐゴシック" pitchFamily="34" charset="-128"/>
        <a:cs typeface="+mn-cs"/>
      </a:defRPr>
    </a:lvl7pPr>
    <a:lvl8pPr marL="3200400" algn="l" defTabSz="914400" rtl="0" eaLnBrk="1" latinLnBrk="0" hangingPunct="1">
      <a:defRPr kern="1200">
        <a:solidFill>
          <a:schemeClr val="tx1"/>
        </a:solidFill>
        <a:latin typeface="Arial" pitchFamily="34" charset="0"/>
        <a:ea typeface="ＭＳ Ｐゴシック" pitchFamily="34" charset="-128"/>
        <a:cs typeface="+mn-cs"/>
      </a:defRPr>
    </a:lvl8pPr>
    <a:lvl9pPr marL="3657600" algn="l" defTabSz="914400" rtl="0" eaLnBrk="1" latinLnBrk="0" hangingPunct="1">
      <a:defRPr kern="1200">
        <a:solidFill>
          <a:schemeClr val="tx1"/>
        </a:solidFill>
        <a:latin typeface="Arial" pitchFamily="34" charset="0"/>
        <a:ea typeface="ＭＳ Ｐゴシック" pitchFamily="34" charset="-128"/>
        <a:cs typeface="+mn-cs"/>
      </a:defRPr>
    </a:lvl9pPr>
  </p:defaultTextStyle>
  <p:extLst>
    <p:ext uri="{EFAFB233-063F-42B5-8137-9DF3F51BA10A}">
      <p15:sldGuideLst xmlns:p15="http://schemas.microsoft.com/office/powerpoint/2012/main" xmlns="">
        <p15:guide id="1" orient="horz" pos="4176">
          <p15:clr>
            <a:srgbClr val="A4A3A4"/>
          </p15:clr>
        </p15:guide>
        <p15:guide id="2" orient="horz" pos="1278">
          <p15:clr>
            <a:srgbClr val="A4A3A4"/>
          </p15:clr>
        </p15:guide>
        <p15:guide id="3" orient="horz" pos="1440">
          <p15:clr>
            <a:srgbClr val="A4A3A4"/>
          </p15:clr>
        </p15:guide>
        <p15:guide id="4" pos="432">
          <p15:clr>
            <a:srgbClr val="A4A3A4"/>
          </p15:clr>
        </p15:guide>
      </p15:sldGuideLst>
    </p:ext>
    <p:ext uri="{2D200454-40CA-4A62-9FC3-DE9A4176ACB9}">
      <p15:notesGuideLst xmlns:p15="http://schemas.microsoft.com/office/powerpoint/2012/main" xmlns="">
        <p15:guide id="1" orient="horz" pos="2930">
          <p15:clr>
            <a:srgbClr val="A4A3A4"/>
          </p15:clr>
        </p15:guide>
        <p15:guide id="2" pos="328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3366"/>
    <a:srgbClr val="FF5050"/>
    <a:srgbClr val="3366CC"/>
    <a:srgbClr val="66CCFF"/>
    <a:srgbClr val="FFC000"/>
    <a:srgbClr val="777777"/>
    <a:srgbClr val="E67542"/>
    <a:srgbClr val="E8B168"/>
    <a:srgbClr val="99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675" autoAdjust="0"/>
    <p:restoredTop sz="94751" autoAdjust="0"/>
  </p:normalViewPr>
  <p:slideViewPr>
    <p:cSldViewPr snapToGrid="0" snapToObjects="1">
      <p:cViewPr>
        <p:scale>
          <a:sx n="94" d="100"/>
          <a:sy n="94" d="100"/>
        </p:scale>
        <p:origin x="-1152" y="168"/>
      </p:cViewPr>
      <p:guideLst>
        <p:guide orient="horz" pos="4176"/>
        <p:guide orient="horz" pos="1278"/>
        <p:guide orient="horz" pos="1440"/>
        <p:guide pos="432"/>
      </p:guideLst>
    </p:cSldViewPr>
  </p:slideViewPr>
  <p:outlineViewPr>
    <p:cViewPr>
      <p:scale>
        <a:sx n="33" d="100"/>
        <a:sy n="33" d="100"/>
      </p:scale>
      <p:origin x="0" y="0"/>
    </p:cViewPr>
  </p:outlineViewPr>
  <p:notesTextViewPr>
    <p:cViewPr>
      <p:scale>
        <a:sx n="75" d="100"/>
        <a:sy n="75" d="100"/>
      </p:scale>
      <p:origin x="0" y="0"/>
    </p:cViewPr>
  </p:notesTextViewPr>
  <p:sorterViewPr>
    <p:cViewPr>
      <p:scale>
        <a:sx n="100" d="100"/>
        <a:sy n="100" d="100"/>
      </p:scale>
      <p:origin x="0" y="0"/>
    </p:cViewPr>
  </p:sorterViewPr>
  <p:notesViewPr>
    <p:cSldViewPr snapToGrid="0" snapToObjects="1">
      <p:cViewPr>
        <p:scale>
          <a:sx n="100" d="100"/>
          <a:sy n="100" d="100"/>
        </p:scale>
        <p:origin x="-2532" y="1758"/>
      </p:cViewPr>
      <p:guideLst>
        <p:guide orient="horz" pos="2930"/>
        <p:guide pos="3226"/>
      </p:guideLst>
    </p:cSldViewPr>
  </p:notesViewPr>
  <p:gridSpacing cx="76200" cy="76200"/>
</p:viewPr>
</file>

<file path=ppt/_rels/presentation.xml.rels><?xml version="1.0" encoding="UTF-8"?>

<Relationships xmlns="http://schemas.openxmlformats.org/package/2006/relationships">
  <Relationship Id="rId1" Type="http://schemas.openxmlformats.org/officeDocument/2006/relationships/slideMaster" Target="slideMasters/slideMaster1.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slide" Target="slides/slide11.xml"/>
  <Relationship Id="rId13" Type="http://schemas.openxmlformats.org/officeDocument/2006/relationships/slide" Target="slides/slide12.xml"/>
  <Relationship Id="rId14" Type="http://schemas.openxmlformats.org/officeDocument/2006/relationships/slide" Target="slides/slide13.xml"/>
  <Relationship Id="rId15" Type="http://schemas.openxmlformats.org/officeDocument/2006/relationships/slide" Target="slides/slide14.xml"/>
  <Relationship Id="rId16" Type="http://schemas.openxmlformats.org/officeDocument/2006/relationships/slide" Target="slides/slide15.xml"/>
  <Relationship Id="rId17" Type="http://schemas.openxmlformats.org/officeDocument/2006/relationships/slide" Target="slides/slide16.xml"/>
  <Relationship Id="rId18" Type="http://schemas.openxmlformats.org/officeDocument/2006/relationships/slide" Target="slides/slide17.xml"/>
  <Relationship Id="rId19" Type="http://schemas.openxmlformats.org/officeDocument/2006/relationships/slide" Target="slides/slide18.xml"/>
  <Relationship Id="rId2" Type="http://schemas.openxmlformats.org/officeDocument/2006/relationships/slide" Target="slides/slide1.xml"/>
  <Relationship Id="rId20" Type="http://schemas.openxmlformats.org/officeDocument/2006/relationships/slide" Target="slides/slide19.xml"/>
  <Relationship Id="rId21" Type="http://schemas.openxmlformats.org/officeDocument/2006/relationships/slide" Target="slides/slide20.xml"/>
  <Relationship Id="rId22" Type="http://schemas.openxmlformats.org/officeDocument/2006/relationships/slide" Target="slides/slide21.xml"/>
  <Relationship Id="rId23" Type="http://schemas.openxmlformats.org/officeDocument/2006/relationships/slide" Target="slides/slide22.xml"/>
  <Relationship Id="rId24" Type="http://schemas.openxmlformats.org/officeDocument/2006/relationships/slide" Target="slides/slide23.xml"/>
  <Relationship Id="rId25" Type="http://schemas.openxmlformats.org/officeDocument/2006/relationships/slide" Target="slides/slide24.xml"/>
  <Relationship Id="rId26" Type="http://schemas.openxmlformats.org/officeDocument/2006/relationships/slide" Target="slides/slide25.xml"/>
  <Relationship Id="rId27" Type="http://schemas.openxmlformats.org/officeDocument/2006/relationships/slide" Target="slides/slide26.xml"/>
  <Relationship Id="rId28" Type="http://schemas.openxmlformats.org/officeDocument/2006/relationships/slide" Target="slides/slide27.xml"/>
  <Relationship Id="rId29" Type="http://schemas.openxmlformats.org/officeDocument/2006/relationships/notesMaster" Target="notesMasters/notesMaster1.xml"/>
  <Relationship Id="rId3" Type="http://schemas.openxmlformats.org/officeDocument/2006/relationships/slide" Target="slides/slide2.xml"/>
  <Relationship Id="rId30" Type="http://schemas.openxmlformats.org/officeDocument/2006/relationships/handoutMaster" Target="handoutMasters/handoutMaster1.xml"/>
  <Relationship Id="rId31" Type="http://schemas.openxmlformats.org/officeDocument/2006/relationships/presProps" Target="presProps.xml"/>
  <Relationship Id="rId32" Type="http://schemas.openxmlformats.org/officeDocument/2006/relationships/viewProps" Target="viewProps.xml"/>
  <Relationship Id="rId33" Type="http://schemas.openxmlformats.org/officeDocument/2006/relationships/theme" Target="theme/theme1.xml"/>
  <Relationship Id="rId34" Type="http://schemas.openxmlformats.org/officeDocument/2006/relationships/tableStyles" Target="tableStyles.xml"/>
  <Relationship Id="rId4" Type="http://schemas.openxmlformats.org/officeDocument/2006/relationships/slide" Target="slides/slide3.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s>

</file>

<file path=ppt/handoutMasters/_rels/handoutMaster1.xml.rels><?xml version="1.0" encoding="UTF-8"?>

<Relationships xmlns="http://schemas.openxmlformats.org/package/2006/relationships">
  <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82119" cy="4628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011" tIns="45505" rIns="91011" bIns="45505" numCol="1" anchor="t" anchorCtr="0" compatLnSpc="1">
            <a:prstTxWarp prst="textNoShape">
              <a:avLst/>
            </a:prstTxWarp>
          </a:bodyPr>
          <a:lstStyle>
            <a:lvl1pPr defTabSz="909944" eaLnBrk="0" hangingPunct="0">
              <a:defRPr sz="1200">
                <a:effectLst>
                  <a:outerShdw blurRad="38100" dist="38100" dir="2700000" algn="tl">
                    <a:srgbClr val="DDDDDD"/>
                  </a:outerShdw>
                </a:effectLst>
                <a:latin typeface="Times New Roman" charset="0"/>
                <a:ea typeface="ＭＳ Ｐゴシック" charset="0"/>
              </a:defRPr>
            </a:lvl1pPr>
          </a:lstStyle>
          <a:p>
            <a:pPr>
              <a:defRPr/>
            </a:pPr>
            <a:endParaRPr lang="en-US" dirty="0"/>
          </a:p>
        </p:txBody>
      </p:sp>
      <p:sp>
        <p:nvSpPr>
          <p:cNvPr id="18435" name="Rectangle 3"/>
          <p:cNvSpPr>
            <a:spLocks noGrp="1" noChangeArrowheads="1"/>
          </p:cNvSpPr>
          <p:nvPr>
            <p:ph type="dt" sz="quarter" idx="1"/>
          </p:nvPr>
        </p:nvSpPr>
        <p:spPr bwMode="auto">
          <a:xfrm>
            <a:off x="3899694" y="0"/>
            <a:ext cx="2982119" cy="4628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011" tIns="45505" rIns="91011" bIns="45505" numCol="1" anchor="t" anchorCtr="0" compatLnSpc="1">
            <a:prstTxWarp prst="textNoShape">
              <a:avLst/>
            </a:prstTxWarp>
          </a:bodyPr>
          <a:lstStyle>
            <a:lvl1pPr algn="r" defTabSz="909944" eaLnBrk="0" hangingPunct="0">
              <a:defRPr sz="1200">
                <a:effectLst>
                  <a:outerShdw blurRad="38100" dist="38100" dir="2700000" algn="tl">
                    <a:srgbClr val="DDDDDD"/>
                  </a:outerShdw>
                </a:effectLst>
                <a:latin typeface="Times New Roman" charset="0"/>
                <a:ea typeface="ＭＳ Ｐゴシック" charset="0"/>
              </a:defRPr>
            </a:lvl1pPr>
          </a:lstStyle>
          <a:p>
            <a:pPr>
              <a:defRPr/>
            </a:pPr>
            <a:endParaRPr lang="en-US" dirty="0"/>
          </a:p>
        </p:txBody>
      </p:sp>
      <p:sp>
        <p:nvSpPr>
          <p:cNvPr id="18436" name="Rectangle 4"/>
          <p:cNvSpPr>
            <a:spLocks noGrp="1" noChangeArrowheads="1"/>
          </p:cNvSpPr>
          <p:nvPr>
            <p:ph type="ftr" sz="quarter" idx="2"/>
          </p:nvPr>
        </p:nvSpPr>
        <p:spPr bwMode="auto">
          <a:xfrm>
            <a:off x="0" y="8833582"/>
            <a:ext cx="2982119" cy="4628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011" tIns="45505" rIns="91011" bIns="45505" numCol="1" anchor="b" anchorCtr="0" compatLnSpc="1">
            <a:prstTxWarp prst="textNoShape">
              <a:avLst/>
            </a:prstTxWarp>
          </a:bodyPr>
          <a:lstStyle>
            <a:lvl1pPr defTabSz="909944" eaLnBrk="0" hangingPunct="0">
              <a:defRPr sz="1200">
                <a:effectLst>
                  <a:outerShdw blurRad="38100" dist="38100" dir="2700000" algn="tl">
                    <a:srgbClr val="DDDDDD"/>
                  </a:outerShdw>
                </a:effectLst>
                <a:latin typeface="Times New Roman" charset="0"/>
                <a:ea typeface="ＭＳ Ｐゴシック" charset="0"/>
              </a:defRPr>
            </a:lvl1pPr>
          </a:lstStyle>
          <a:p>
            <a:pPr>
              <a:defRPr/>
            </a:pPr>
            <a:endParaRPr lang="en-US" dirty="0"/>
          </a:p>
        </p:txBody>
      </p:sp>
      <p:sp>
        <p:nvSpPr>
          <p:cNvPr id="18437" name="Rectangle 5"/>
          <p:cNvSpPr>
            <a:spLocks noGrp="1" noChangeArrowheads="1"/>
          </p:cNvSpPr>
          <p:nvPr>
            <p:ph type="sldNum" sz="quarter" idx="3"/>
          </p:nvPr>
        </p:nvSpPr>
        <p:spPr bwMode="auto">
          <a:xfrm>
            <a:off x="3899694" y="8833582"/>
            <a:ext cx="2982119" cy="4628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011" tIns="45505" rIns="91011" bIns="45505" numCol="1" anchor="b" anchorCtr="0" compatLnSpc="1">
            <a:prstTxWarp prst="textNoShape">
              <a:avLst/>
            </a:prstTxWarp>
          </a:bodyPr>
          <a:lstStyle>
            <a:lvl1pPr algn="r" defTabSz="909944" eaLnBrk="0" hangingPunct="0">
              <a:defRPr sz="1200">
                <a:effectLst>
                  <a:outerShdw blurRad="38100" dist="38100" dir="2700000" algn="tl">
                    <a:srgbClr val="C0C0C0"/>
                  </a:outerShdw>
                </a:effectLst>
                <a:latin typeface="Times New Roman" pitchFamily="18" charset="0"/>
              </a:defRPr>
            </a:lvl1pPr>
          </a:lstStyle>
          <a:p>
            <a:pPr>
              <a:defRPr/>
            </a:pPr>
            <a:fld id="{CA269F67-E35E-4550-8174-312CE3000DB3}" type="slidenum">
              <a:rPr lang="en-US" altLang="en-US"/>
              <a:pPr>
                <a:defRPr/>
              </a:pPr>
              <a:t>‹#›</a:t>
            </a:fld>
            <a:endParaRPr lang="en-US" altLang="en-US" dirty="0"/>
          </a:p>
        </p:txBody>
      </p:sp>
    </p:spTree>
    <p:extLst>
      <p:ext uri="{BB962C8B-B14F-4D97-AF65-F5344CB8AC3E}">
        <p14:creationId xmlns:p14="http://schemas.microsoft.com/office/powerpoint/2010/main" val="2563884084"/>
      </p:ext>
    </p:extLst>
  </p:cSld>
  <p:clrMap bg1="lt1" tx1="dk1" bg2="lt2" tx2="dk2" accent1="accent1" accent2="accent2" accent3="accent3" accent4="accent4" accent5="accent5" accent6="accent6" hlink="hlink" folHlink="folHlink"/>
</p:handoutMaster>
</file>

<file path=ppt/notesMasters/_rels/notesMaster1.xml.rels><?xml version="1.0" encoding="UTF-8"?>

<Relationships xmlns="http://schemas.openxmlformats.org/package/2006/relationships">
  <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bwMode="auto">
          <a:xfrm>
            <a:off x="0" y="1"/>
            <a:ext cx="2982119" cy="4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1011" tIns="45505" rIns="91011" bIns="45505" numCol="1" anchor="t" anchorCtr="0" compatLnSpc="1">
            <a:prstTxWarp prst="textNoShape">
              <a:avLst/>
            </a:prstTxWarp>
          </a:bodyPr>
          <a:lstStyle>
            <a:lvl1pPr defTabSz="909944" eaLnBrk="0" hangingPunct="0">
              <a:defRPr sz="1200">
                <a:effectLst>
                  <a:outerShdw blurRad="38100" dist="38100" dir="2700000" algn="tl">
                    <a:srgbClr val="DDDDDD"/>
                  </a:outerShdw>
                </a:effectLst>
                <a:latin typeface="Times New Roman" charset="0"/>
                <a:ea typeface="ＭＳ Ｐゴシック" charset="0"/>
              </a:defRPr>
            </a:lvl1pPr>
          </a:lstStyle>
          <a:p>
            <a:pPr>
              <a:defRPr/>
            </a:pPr>
            <a:endParaRPr lang="en-US" dirty="0"/>
          </a:p>
        </p:txBody>
      </p:sp>
      <p:sp>
        <p:nvSpPr>
          <p:cNvPr id="35843" name="Rectangle 3"/>
          <p:cNvSpPr>
            <a:spLocks noGrp="1" noChangeArrowheads="1"/>
          </p:cNvSpPr>
          <p:nvPr>
            <p:ph type="dt" idx="1"/>
          </p:nvPr>
        </p:nvSpPr>
        <p:spPr bwMode="auto">
          <a:xfrm>
            <a:off x="3899694" y="1"/>
            <a:ext cx="2982119" cy="4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1011" tIns="45505" rIns="91011" bIns="45505" numCol="1" anchor="t" anchorCtr="0" compatLnSpc="1">
            <a:prstTxWarp prst="textNoShape">
              <a:avLst/>
            </a:prstTxWarp>
          </a:bodyPr>
          <a:lstStyle>
            <a:lvl1pPr algn="r" defTabSz="909944" eaLnBrk="0" hangingPunct="0">
              <a:defRPr sz="1200">
                <a:effectLst>
                  <a:outerShdw blurRad="38100" dist="38100" dir="2700000" algn="tl">
                    <a:srgbClr val="DDDDDD"/>
                  </a:outerShdw>
                </a:effectLst>
                <a:latin typeface="Times New Roman" charset="0"/>
                <a:ea typeface="ＭＳ Ｐゴシック" charset="0"/>
              </a:defRPr>
            </a:lvl1pPr>
          </a:lstStyle>
          <a:p>
            <a:pPr>
              <a:defRPr/>
            </a:pPr>
            <a:endParaRPr lang="en-US" dirty="0"/>
          </a:p>
        </p:txBody>
      </p:sp>
      <p:sp>
        <p:nvSpPr>
          <p:cNvPr id="19460" name="Rectangle 4"/>
          <p:cNvSpPr>
            <a:spLocks noGrp="1" noRot="1" noChangeAspect="1" noChangeArrowheads="1" noTextEdit="1"/>
          </p:cNvSpPr>
          <p:nvPr>
            <p:ph type="sldImg" idx="2"/>
          </p:nvPr>
        </p:nvSpPr>
        <p:spPr bwMode="auto">
          <a:xfrm>
            <a:off x="1231900" y="685800"/>
            <a:ext cx="4495800" cy="33718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5" name="Rectangle 5"/>
          <p:cNvSpPr>
            <a:spLocks noGrp="1" noChangeArrowheads="1"/>
          </p:cNvSpPr>
          <p:nvPr>
            <p:ph type="body" sz="quarter" idx="3"/>
          </p:nvPr>
        </p:nvSpPr>
        <p:spPr bwMode="auto">
          <a:xfrm>
            <a:off x="533660" y="4416791"/>
            <a:ext cx="6042295" cy="388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1011" tIns="45505" rIns="91011" bIns="45505"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4"/>
            <a:endParaRPr lang="en-US" altLang="en-US" noProof="0" smtClean="0"/>
          </a:p>
        </p:txBody>
      </p:sp>
      <p:sp>
        <p:nvSpPr>
          <p:cNvPr id="35846" name="Rectangle 6"/>
          <p:cNvSpPr>
            <a:spLocks noGrp="1" noChangeArrowheads="1"/>
          </p:cNvSpPr>
          <p:nvPr>
            <p:ph type="ftr" sz="quarter" idx="4"/>
          </p:nvPr>
        </p:nvSpPr>
        <p:spPr bwMode="auto">
          <a:xfrm>
            <a:off x="0" y="8839988"/>
            <a:ext cx="2982119" cy="4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1011" tIns="45505" rIns="91011" bIns="45505" numCol="1" anchor="b" anchorCtr="0" compatLnSpc="1">
            <a:prstTxWarp prst="textNoShape">
              <a:avLst/>
            </a:prstTxWarp>
          </a:bodyPr>
          <a:lstStyle>
            <a:lvl1pPr defTabSz="909944" eaLnBrk="0" hangingPunct="0">
              <a:defRPr sz="1200">
                <a:effectLst>
                  <a:outerShdw blurRad="38100" dist="38100" dir="2700000" algn="tl">
                    <a:srgbClr val="DDDDDD"/>
                  </a:outerShdw>
                </a:effectLst>
                <a:latin typeface="Times New Roman" charset="0"/>
                <a:ea typeface="ＭＳ Ｐゴシック" charset="0"/>
              </a:defRPr>
            </a:lvl1pPr>
          </a:lstStyle>
          <a:p>
            <a:pPr>
              <a:defRPr/>
            </a:pPr>
            <a:endParaRPr lang="en-US" dirty="0"/>
          </a:p>
        </p:txBody>
      </p:sp>
      <p:sp>
        <p:nvSpPr>
          <p:cNvPr id="35847" name="Rectangle 7"/>
          <p:cNvSpPr>
            <a:spLocks noGrp="1" noChangeArrowheads="1"/>
          </p:cNvSpPr>
          <p:nvPr>
            <p:ph type="sldNum" sz="quarter" idx="5"/>
          </p:nvPr>
        </p:nvSpPr>
        <p:spPr bwMode="auto">
          <a:xfrm>
            <a:off x="3899694" y="8839988"/>
            <a:ext cx="2982119" cy="4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1011" tIns="45505" rIns="91011" bIns="45505" numCol="1" anchor="b" anchorCtr="0" compatLnSpc="1">
            <a:prstTxWarp prst="textNoShape">
              <a:avLst/>
            </a:prstTxWarp>
          </a:bodyPr>
          <a:lstStyle>
            <a:lvl1pPr algn="r" defTabSz="909944" eaLnBrk="0" hangingPunct="0">
              <a:defRPr sz="1200">
                <a:effectLst>
                  <a:outerShdw blurRad="38100" dist="38100" dir="2700000" algn="tl">
                    <a:srgbClr val="C0C0C0"/>
                  </a:outerShdw>
                </a:effectLst>
                <a:latin typeface="Times New Roman" pitchFamily="18" charset="0"/>
              </a:defRPr>
            </a:lvl1pPr>
          </a:lstStyle>
          <a:p>
            <a:pPr>
              <a:defRPr/>
            </a:pPr>
            <a:fld id="{458F4A3B-E46F-4DE9-A843-713539BF2DC4}" type="slidenum">
              <a:rPr lang="en-US" altLang="en-US"/>
              <a:pPr>
                <a:defRPr/>
              </a:pPr>
              <a:t>‹#›</a:t>
            </a:fld>
            <a:endParaRPr lang="en-US" altLang="en-US" dirty="0"/>
          </a:p>
        </p:txBody>
      </p:sp>
    </p:spTree>
    <p:extLst>
      <p:ext uri="{BB962C8B-B14F-4D97-AF65-F5344CB8AC3E}">
        <p14:creationId xmlns:p14="http://schemas.microsoft.com/office/powerpoint/2010/main" val="4161377753"/>
      </p:ext>
    </p:extLst>
  </p:cSld>
  <p:clrMap bg1="lt1" tx1="dk1" bg2="lt2" tx2="dk2" accent1="accent1" accent2="accent2" accent3="accent3" accent4="accent4" accent5="accent5" accent6="accent6" hlink="hlink" folHlink="folHlink"/>
  <p:notesStyle>
    <a:lvl1pPr algn="just" rtl="0" eaLnBrk="0" fontAlgn="base" hangingPunct="0">
      <a:spcBef>
        <a:spcPct val="30000"/>
      </a:spcBef>
      <a:spcAft>
        <a:spcPct val="30000"/>
      </a:spcAft>
      <a:buFont typeface="Monotype Sorts" charset="2"/>
      <a:defRPr sz="1200" kern="1200">
        <a:solidFill>
          <a:schemeClr val="tx1"/>
        </a:solidFill>
        <a:latin typeface="Arial" charset="0"/>
        <a:ea typeface="ＭＳ Ｐゴシック" charset="0"/>
        <a:cs typeface="+mn-cs"/>
      </a:defRPr>
    </a:lvl1pPr>
    <a:lvl2pPr marL="457200" algn="just" rtl="0" eaLnBrk="0" fontAlgn="base" hangingPunct="0">
      <a:spcBef>
        <a:spcPct val="30000"/>
      </a:spcBef>
      <a:spcAft>
        <a:spcPct val="0"/>
      </a:spcAft>
      <a:buChar char="•"/>
      <a:defRPr sz="1200" kern="1200">
        <a:solidFill>
          <a:schemeClr val="tx1"/>
        </a:solidFill>
        <a:latin typeface="Arial" charset="0"/>
        <a:ea typeface="ＭＳ Ｐゴシック" charset="0"/>
        <a:cs typeface="+mn-cs"/>
      </a:defRPr>
    </a:lvl2pPr>
    <a:lvl3pPr marL="914400" algn="just" rtl="0" eaLnBrk="0" fontAlgn="base" hangingPunct="0">
      <a:spcBef>
        <a:spcPct val="30000"/>
      </a:spcBef>
      <a:spcAft>
        <a:spcPct val="0"/>
      </a:spcAft>
      <a:buFont typeface="Arial" pitchFamily="34" charset="0"/>
      <a:buChar char="–"/>
      <a:defRPr sz="1000" kern="1200">
        <a:solidFill>
          <a:schemeClr val="tx1"/>
        </a:solidFill>
        <a:latin typeface="Arial" charset="0"/>
        <a:ea typeface="ＭＳ Ｐゴシック" charset="0"/>
        <a:cs typeface="+mn-cs"/>
      </a:defRPr>
    </a:lvl3pPr>
    <a:lvl4pPr marL="1600200" indent="-228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2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1.xml"/>
</Relationships>

</file>

<file path=ppt/notesSlides/_rels/notesSlide2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2.xml"/>
</Relationships>

</file>

<file path=ppt/notesSlides/_rels/notesSlide2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3.xml"/>
</Relationships>

</file>

<file path=ppt/notesSlides/_rels/notesSlide2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4.xml"/>
</Relationships>

</file>

<file path=ppt/notesSlides/_rels/notesSlide2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5.xml"/>
</Relationships>

</file>

<file path=ppt/notesSlides/_rels/notesSlide2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6.xml"/>
</Relationships>

</file>

<file path=ppt/notesSlides/_rels/notesSlide2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7.xml"/>
</Relationships>

</file>

<file path=ppt/notesSlides/_rels/notesSlide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lvl1pPr algn="just" defTabSz="891108">
              <a:spcBef>
                <a:spcPct val="30000"/>
              </a:spcBef>
              <a:spcAft>
                <a:spcPct val="30000"/>
              </a:spcAft>
              <a:buFont typeface="Monotype Sorts" pitchFamily="-84" charset="2"/>
              <a:defRPr sz="1200">
                <a:solidFill>
                  <a:schemeClr val="tx1"/>
                </a:solidFill>
                <a:latin typeface="Arial" pitchFamily="34" charset="0"/>
                <a:ea typeface="ＭＳ Ｐゴシック" pitchFamily="34" charset="-128"/>
              </a:defRPr>
            </a:lvl1pPr>
            <a:lvl2pPr marL="738121" indent="-283893" algn="just" defTabSz="891108">
              <a:spcBef>
                <a:spcPct val="30000"/>
              </a:spcBef>
              <a:buChar char="•"/>
              <a:defRPr sz="1200">
                <a:solidFill>
                  <a:schemeClr val="tx1"/>
                </a:solidFill>
                <a:latin typeface="Arial" pitchFamily="34" charset="0"/>
                <a:ea typeface="ＭＳ Ｐゴシック" pitchFamily="34" charset="-128"/>
              </a:defRPr>
            </a:lvl2pPr>
            <a:lvl3pPr marL="1133994" indent="-225537" algn="just" defTabSz="891108">
              <a:spcBef>
                <a:spcPct val="30000"/>
              </a:spcBef>
              <a:buFont typeface="Arial" pitchFamily="34" charset="0"/>
              <a:buChar char="–"/>
              <a:defRPr sz="1000">
                <a:solidFill>
                  <a:schemeClr val="tx1"/>
                </a:solidFill>
                <a:latin typeface="Arial" pitchFamily="34" charset="0"/>
                <a:ea typeface="ＭＳ Ｐゴシック" pitchFamily="34" charset="-128"/>
              </a:defRPr>
            </a:lvl3pPr>
            <a:lvl4pPr marL="1589799" indent="-225537" defTabSz="891108">
              <a:spcBef>
                <a:spcPct val="30000"/>
              </a:spcBef>
              <a:defRPr sz="1200">
                <a:solidFill>
                  <a:schemeClr val="tx1"/>
                </a:solidFill>
                <a:latin typeface="Arial" pitchFamily="34" charset="0"/>
                <a:ea typeface="ＭＳ Ｐゴシック" pitchFamily="34" charset="-128"/>
              </a:defRPr>
            </a:lvl4pPr>
            <a:lvl5pPr marL="2044027" indent="-225537" defTabSz="891108">
              <a:spcBef>
                <a:spcPct val="30000"/>
              </a:spcBef>
              <a:defRPr sz="1200">
                <a:solidFill>
                  <a:schemeClr val="tx1"/>
                </a:solidFill>
                <a:latin typeface="Times New Roman" pitchFamily="18" charset="0"/>
                <a:ea typeface="ＭＳ Ｐゴシック" pitchFamily="34" charset="-128"/>
              </a:defRPr>
            </a:lvl5pPr>
            <a:lvl6pPr marL="2498255" indent="-225537" defTabSz="891108"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52483" indent="-225537" defTabSz="891108"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06712" indent="-225537" defTabSz="891108"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60940" indent="-225537" defTabSz="891108"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a:spcBef>
                <a:spcPct val="0"/>
              </a:spcBef>
              <a:spcAft>
                <a:spcPct val="0"/>
              </a:spcAft>
              <a:buFontTx/>
              <a:buNone/>
              <a:defRPr/>
            </a:pPr>
            <a:fld id="{8B4D6828-D97A-40A6-B91F-2818DCDD16E4}" type="slidenum">
              <a:rPr lang="en-US" altLang="en-US" smtClean="0">
                <a:latin typeface="Times New Roman" pitchFamily="18" charset="0"/>
              </a:rPr>
              <a:pPr algn="r">
                <a:spcBef>
                  <a:spcPct val="0"/>
                </a:spcBef>
                <a:spcAft>
                  <a:spcPct val="0"/>
                </a:spcAft>
                <a:buFontTx/>
                <a:buNone/>
                <a:defRPr/>
              </a:pPr>
              <a:t>1</a:t>
            </a:fld>
            <a:endParaRPr lang="en-US" altLang="en-US" dirty="0" smtClean="0">
              <a:latin typeface="Times New Roman" pitchFamily="18" charset="0"/>
            </a:endParaRPr>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ea typeface="ＭＳ Ｐゴシック" pitchFamily="34" charset="-128"/>
            </a:endParaRPr>
          </a:p>
        </p:txBody>
      </p:sp>
    </p:spTree>
    <p:extLst>
      <p:ext uri="{BB962C8B-B14F-4D97-AF65-F5344CB8AC3E}">
        <p14:creationId xmlns:p14="http://schemas.microsoft.com/office/powerpoint/2010/main" val="8263395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solidFill>
                  <a:prstClr val="black"/>
                </a:solidFill>
              </a:rPr>
              <a:pPr/>
              <a:t>10</a:t>
            </a:fld>
            <a:endParaRPr lang="en-US" dirty="0">
              <a:solidFill>
                <a:prstClr val="black"/>
              </a:solidFill>
            </a:endParaRPr>
          </a:p>
        </p:txBody>
      </p:sp>
    </p:spTree>
    <p:extLst>
      <p:ext uri="{BB962C8B-B14F-4D97-AF65-F5344CB8AC3E}">
        <p14:creationId xmlns:p14="http://schemas.microsoft.com/office/powerpoint/2010/main" val="42085203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solidFill>
                  <a:prstClr val="black"/>
                </a:solidFill>
              </a:rPr>
              <a:pPr/>
              <a:t>11</a:t>
            </a:fld>
            <a:endParaRPr lang="en-US" dirty="0">
              <a:solidFill>
                <a:prstClr val="black"/>
              </a:solidFill>
            </a:endParaRPr>
          </a:p>
        </p:txBody>
      </p:sp>
    </p:spTree>
    <p:extLst>
      <p:ext uri="{BB962C8B-B14F-4D97-AF65-F5344CB8AC3E}">
        <p14:creationId xmlns:p14="http://schemas.microsoft.com/office/powerpoint/2010/main" val="42085203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solidFill>
                  <a:prstClr val="black"/>
                </a:solidFill>
              </a:rPr>
              <a:pPr/>
              <a:t>12</a:t>
            </a:fld>
            <a:endParaRPr lang="en-US" dirty="0">
              <a:solidFill>
                <a:prstClr val="black"/>
              </a:solidFill>
            </a:endParaRPr>
          </a:p>
        </p:txBody>
      </p:sp>
    </p:spTree>
    <p:extLst>
      <p:ext uri="{BB962C8B-B14F-4D97-AF65-F5344CB8AC3E}">
        <p14:creationId xmlns:p14="http://schemas.microsoft.com/office/powerpoint/2010/main" val="42085203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solidFill>
                  <a:prstClr val="black"/>
                </a:solidFill>
              </a:rPr>
              <a:pPr/>
              <a:t>13</a:t>
            </a:fld>
            <a:endParaRPr lang="en-US" dirty="0">
              <a:solidFill>
                <a:prstClr val="black"/>
              </a:solidFill>
            </a:endParaRPr>
          </a:p>
        </p:txBody>
      </p:sp>
    </p:spTree>
    <p:extLst>
      <p:ext uri="{BB962C8B-B14F-4D97-AF65-F5344CB8AC3E}">
        <p14:creationId xmlns:p14="http://schemas.microsoft.com/office/powerpoint/2010/main" val="42085203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solidFill>
                  <a:prstClr val="black"/>
                </a:solidFill>
              </a:rPr>
              <a:pPr/>
              <a:t>14</a:t>
            </a:fld>
            <a:endParaRPr lang="en-US" dirty="0">
              <a:solidFill>
                <a:prstClr val="black"/>
              </a:solidFill>
            </a:endParaRPr>
          </a:p>
        </p:txBody>
      </p:sp>
    </p:spTree>
    <p:extLst>
      <p:ext uri="{BB962C8B-B14F-4D97-AF65-F5344CB8AC3E}">
        <p14:creationId xmlns:p14="http://schemas.microsoft.com/office/powerpoint/2010/main" val="420852031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solidFill>
                  <a:prstClr val="black"/>
                </a:solidFill>
              </a:rPr>
              <a:pPr/>
              <a:t>15</a:t>
            </a:fld>
            <a:endParaRPr lang="en-US" dirty="0">
              <a:solidFill>
                <a:prstClr val="black"/>
              </a:solidFill>
            </a:endParaRPr>
          </a:p>
        </p:txBody>
      </p:sp>
    </p:spTree>
    <p:extLst>
      <p:ext uri="{BB962C8B-B14F-4D97-AF65-F5344CB8AC3E}">
        <p14:creationId xmlns:p14="http://schemas.microsoft.com/office/powerpoint/2010/main" val="420852031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solidFill>
                  <a:prstClr val="black"/>
                </a:solidFill>
              </a:rPr>
              <a:pPr/>
              <a:t>16</a:t>
            </a:fld>
            <a:endParaRPr lang="en-US" dirty="0">
              <a:solidFill>
                <a:prstClr val="black"/>
              </a:solidFill>
            </a:endParaRPr>
          </a:p>
        </p:txBody>
      </p:sp>
    </p:spTree>
    <p:extLst>
      <p:ext uri="{BB962C8B-B14F-4D97-AF65-F5344CB8AC3E}">
        <p14:creationId xmlns:p14="http://schemas.microsoft.com/office/powerpoint/2010/main" val="420852031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solidFill>
                  <a:prstClr val="black"/>
                </a:solidFill>
              </a:rPr>
              <a:pPr/>
              <a:t>17</a:t>
            </a:fld>
            <a:endParaRPr lang="en-US" dirty="0">
              <a:solidFill>
                <a:prstClr val="black"/>
              </a:solidFill>
            </a:endParaRPr>
          </a:p>
        </p:txBody>
      </p:sp>
    </p:spTree>
    <p:extLst>
      <p:ext uri="{BB962C8B-B14F-4D97-AF65-F5344CB8AC3E}">
        <p14:creationId xmlns:p14="http://schemas.microsoft.com/office/powerpoint/2010/main" val="420852031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solidFill>
                  <a:prstClr val="black"/>
                </a:solidFill>
              </a:rPr>
              <a:pPr/>
              <a:t>18</a:t>
            </a:fld>
            <a:endParaRPr lang="en-US" dirty="0">
              <a:solidFill>
                <a:prstClr val="black"/>
              </a:solidFill>
            </a:endParaRPr>
          </a:p>
        </p:txBody>
      </p:sp>
    </p:spTree>
    <p:extLst>
      <p:ext uri="{BB962C8B-B14F-4D97-AF65-F5344CB8AC3E}">
        <p14:creationId xmlns:p14="http://schemas.microsoft.com/office/powerpoint/2010/main" val="420852031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solidFill>
                  <a:prstClr val="black"/>
                </a:solidFill>
              </a:rPr>
              <a:pPr/>
              <a:t>19</a:t>
            </a:fld>
            <a:endParaRPr lang="en-US" dirty="0">
              <a:solidFill>
                <a:prstClr val="black"/>
              </a:solidFill>
            </a:endParaRPr>
          </a:p>
        </p:txBody>
      </p:sp>
    </p:spTree>
    <p:extLst>
      <p:ext uri="{BB962C8B-B14F-4D97-AF65-F5344CB8AC3E}">
        <p14:creationId xmlns:p14="http://schemas.microsoft.com/office/powerpoint/2010/main" val="42085203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t>2</a:t>
            </a:fld>
            <a:endParaRPr lang="en-US" dirty="0"/>
          </a:p>
        </p:txBody>
      </p:sp>
    </p:spTree>
    <p:extLst>
      <p:ext uri="{BB962C8B-B14F-4D97-AF65-F5344CB8AC3E}">
        <p14:creationId xmlns:p14="http://schemas.microsoft.com/office/powerpoint/2010/main" val="390699308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solidFill>
                  <a:prstClr val="black"/>
                </a:solidFill>
              </a:rPr>
              <a:pPr/>
              <a:t>20</a:t>
            </a:fld>
            <a:endParaRPr lang="en-US" dirty="0">
              <a:solidFill>
                <a:prstClr val="black"/>
              </a:solidFill>
            </a:endParaRPr>
          </a:p>
        </p:txBody>
      </p:sp>
    </p:spTree>
    <p:extLst>
      <p:ext uri="{BB962C8B-B14F-4D97-AF65-F5344CB8AC3E}">
        <p14:creationId xmlns:p14="http://schemas.microsoft.com/office/powerpoint/2010/main" val="420852031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t>21</a:t>
            </a:fld>
            <a:endParaRPr lang="en-US" dirty="0"/>
          </a:p>
        </p:txBody>
      </p:sp>
    </p:spTree>
    <p:extLst>
      <p:ext uri="{BB962C8B-B14F-4D97-AF65-F5344CB8AC3E}">
        <p14:creationId xmlns:p14="http://schemas.microsoft.com/office/powerpoint/2010/main" val="390699308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solidFill>
                  <a:prstClr val="black"/>
                </a:solidFill>
              </a:rPr>
              <a:pPr/>
              <a:t>22</a:t>
            </a:fld>
            <a:endParaRPr lang="en-US" dirty="0">
              <a:solidFill>
                <a:prstClr val="black"/>
              </a:solidFill>
            </a:endParaRPr>
          </a:p>
        </p:txBody>
      </p:sp>
    </p:spTree>
    <p:extLst>
      <p:ext uri="{BB962C8B-B14F-4D97-AF65-F5344CB8AC3E}">
        <p14:creationId xmlns:p14="http://schemas.microsoft.com/office/powerpoint/2010/main" val="420852031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solidFill>
                  <a:prstClr val="black"/>
                </a:solidFill>
              </a:rPr>
              <a:pPr/>
              <a:t>23</a:t>
            </a:fld>
            <a:endParaRPr lang="en-US" dirty="0">
              <a:solidFill>
                <a:prstClr val="black"/>
              </a:solidFill>
            </a:endParaRPr>
          </a:p>
        </p:txBody>
      </p:sp>
    </p:spTree>
    <p:extLst>
      <p:ext uri="{BB962C8B-B14F-4D97-AF65-F5344CB8AC3E}">
        <p14:creationId xmlns:p14="http://schemas.microsoft.com/office/powerpoint/2010/main" val="420852031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solidFill>
                  <a:prstClr val="black"/>
                </a:solidFill>
              </a:rPr>
              <a:pPr/>
              <a:t>24</a:t>
            </a:fld>
            <a:endParaRPr lang="en-US" dirty="0">
              <a:solidFill>
                <a:prstClr val="black"/>
              </a:solidFill>
            </a:endParaRPr>
          </a:p>
        </p:txBody>
      </p:sp>
    </p:spTree>
    <p:extLst>
      <p:ext uri="{BB962C8B-B14F-4D97-AF65-F5344CB8AC3E}">
        <p14:creationId xmlns:p14="http://schemas.microsoft.com/office/powerpoint/2010/main" val="420852031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solidFill>
                  <a:prstClr val="black"/>
                </a:solidFill>
              </a:rPr>
              <a:pPr/>
              <a:t>25</a:t>
            </a:fld>
            <a:endParaRPr lang="en-US" dirty="0">
              <a:solidFill>
                <a:prstClr val="black"/>
              </a:solidFill>
            </a:endParaRPr>
          </a:p>
        </p:txBody>
      </p:sp>
    </p:spTree>
    <p:extLst>
      <p:ext uri="{BB962C8B-B14F-4D97-AF65-F5344CB8AC3E}">
        <p14:creationId xmlns:p14="http://schemas.microsoft.com/office/powerpoint/2010/main" val="420852031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t>26</a:t>
            </a:fld>
            <a:endParaRPr lang="en-US" dirty="0"/>
          </a:p>
        </p:txBody>
      </p:sp>
    </p:spTree>
    <p:extLst>
      <p:ext uri="{BB962C8B-B14F-4D97-AF65-F5344CB8AC3E}">
        <p14:creationId xmlns:p14="http://schemas.microsoft.com/office/powerpoint/2010/main" val="390699308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t>27</a:t>
            </a:fld>
            <a:endParaRPr lang="en-US" dirty="0"/>
          </a:p>
        </p:txBody>
      </p:sp>
    </p:spTree>
    <p:extLst>
      <p:ext uri="{BB962C8B-B14F-4D97-AF65-F5344CB8AC3E}">
        <p14:creationId xmlns:p14="http://schemas.microsoft.com/office/powerpoint/2010/main" val="39069930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t>3</a:t>
            </a:fld>
            <a:endParaRPr lang="en-US" dirty="0"/>
          </a:p>
        </p:txBody>
      </p:sp>
    </p:spTree>
    <p:extLst>
      <p:ext uri="{BB962C8B-B14F-4D97-AF65-F5344CB8AC3E}">
        <p14:creationId xmlns:p14="http://schemas.microsoft.com/office/powerpoint/2010/main" val="39069930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t>4</a:t>
            </a:fld>
            <a:endParaRPr lang="en-US" dirty="0"/>
          </a:p>
        </p:txBody>
      </p:sp>
    </p:spTree>
    <p:extLst>
      <p:ext uri="{BB962C8B-B14F-4D97-AF65-F5344CB8AC3E}">
        <p14:creationId xmlns:p14="http://schemas.microsoft.com/office/powerpoint/2010/main" val="39069930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t>5</a:t>
            </a:fld>
            <a:endParaRPr lang="en-US" dirty="0"/>
          </a:p>
        </p:txBody>
      </p:sp>
    </p:spTree>
    <p:extLst>
      <p:ext uri="{BB962C8B-B14F-4D97-AF65-F5344CB8AC3E}">
        <p14:creationId xmlns:p14="http://schemas.microsoft.com/office/powerpoint/2010/main" val="39069930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t>6</a:t>
            </a:fld>
            <a:endParaRPr lang="en-US" dirty="0"/>
          </a:p>
        </p:txBody>
      </p:sp>
    </p:spTree>
    <p:extLst>
      <p:ext uri="{BB962C8B-B14F-4D97-AF65-F5344CB8AC3E}">
        <p14:creationId xmlns:p14="http://schemas.microsoft.com/office/powerpoint/2010/main" val="39069930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t>7</a:t>
            </a:fld>
            <a:endParaRPr lang="en-US" dirty="0"/>
          </a:p>
        </p:txBody>
      </p:sp>
    </p:spTree>
    <p:extLst>
      <p:ext uri="{BB962C8B-B14F-4D97-AF65-F5344CB8AC3E}">
        <p14:creationId xmlns:p14="http://schemas.microsoft.com/office/powerpoint/2010/main" val="39069930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solidFill>
                  <a:prstClr val="black"/>
                </a:solidFill>
              </a:rPr>
              <a:pPr/>
              <a:t>8</a:t>
            </a:fld>
            <a:endParaRPr lang="en-US" dirty="0">
              <a:solidFill>
                <a:prstClr val="black"/>
              </a:solidFill>
            </a:endParaRPr>
          </a:p>
        </p:txBody>
      </p:sp>
    </p:spTree>
    <p:extLst>
      <p:ext uri="{BB962C8B-B14F-4D97-AF65-F5344CB8AC3E}">
        <p14:creationId xmlns:p14="http://schemas.microsoft.com/office/powerpoint/2010/main" val="42085203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solidFill>
                  <a:prstClr val="black"/>
                </a:solidFill>
              </a:rPr>
              <a:pPr/>
              <a:t>9</a:t>
            </a:fld>
            <a:endParaRPr lang="en-US" dirty="0">
              <a:solidFill>
                <a:prstClr val="black"/>
              </a:solidFill>
            </a:endParaRPr>
          </a:p>
        </p:txBody>
      </p:sp>
    </p:spTree>
    <p:extLst>
      <p:ext uri="{BB962C8B-B14F-4D97-AF65-F5344CB8AC3E}">
        <p14:creationId xmlns:p14="http://schemas.microsoft.com/office/powerpoint/2010/main" val="4208520318"/>
      </p:ext>
    </p:extLst>
  </p:cSld>
  <p:clrMapOvr>
    <a:masterClrMapping/>
  </p:clrMapOvr>
</p:notes>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1.png"/>
</Relationships>

</file>

<file path=ppt/slideLayouts/_rels/slideLayout10.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6"/>
          <p:cNvSpPr>
            <a:spLocks noChangeArrowheads="1"/>
          </p:cNvSpPr>
          <p:nvPr userDrawn="1"/>
        </p:nvSpPr>
        <p:spPr bwMode="auto">
          <a:xfrm>
            <a:off x="0" y="0"/>
            <a:ext cx="9158288" cy="113506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defRPr/>
            </a:pPr>
            <a:endParaRPr lang="en-US" altLang="en-US" sz="1800" dirty="0" smtClean="0">
              <a:latin typeface="Calibri" pitchFamily="34" charset="0"/>
            </a:endParaRPr>
          </a:p>
        </p:txBody>
      </p:sp>
      <p:sp>
        <p:nvSpPr>
          <p:cNvPr id="5" name="Rectangle 6"/>
          <p:cNvSpPr>
            <a:spLocks noChangeArrowheads="1"/>
          </p:cNvSpPr>
          <p:nvPr userDrawn="1"/>
        </p:nvSpPr>
        <p:spPr bwMode="auto">
          <a:xfrm>
            <a:off x="0" y="0"/>
            <a:ext cx="9158288" cy="113506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defRPr/>
            </a:pPr>
            <a:endParaRPr lang="en-US" altLang="en-US" sz="1800" dirty="0" smtClean="0"/>
          </a:p>
        </p:txBody>
      </p:sp>
      <p:pic>
        <p:nvPicPr>
          <p:cNvPr id="6" name="Picture 4" descr="banner"/>
          <p:cNvPicPr>
            <a:picLocks noChangeAspect="1" noChangeArrowheads="1"/>
          </p:cNvPicPr>
          <p:nvPr userDrawn="1"/>
        </p:nvPicPr>
        <p:blipFill>
          <a:blip r:embed="rId2">
            <a:extLst>
              <a:ext uri="{28A0092B-C50C-407E-A947-70E740481C1C}">
                <a14:useLocalDpi xmlns:a14="http://schemas.microsoft.com/office/drawing/2010/main" val="0"/>
              </a:ext>
            </a:extLst>
          </a:blip>
          <a:srcRect b="8861"/>
          <a:stretch>
            <a:fillRect/>
          </a:stretch>
        </p:blipFill>
        <p:spPr bwMode="auto">
          <a:xfrm>
            <a:off x="-3175" y="223838"/>
            <a:ext cx="915828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0163" name="Rectangle 3"/>
          <p:cNvSpPr>
            <a:spLocks noGrp="1" noChangeArrowheads="1"/>
          </p:cNvSpPr>
          <p:nvPr>
            <p:ph type="ctrTitle"/>
          </p:nvPr>
        </p:nvSpPr>
        <p:spPr>
          <a:xfrm>
            <a:off x="685800" y="2130425"/>
            <a:ext cx="7772400" cy="1470025"/>
          </a:xfrm>
        </p:spPr>
        <p:txBody>
          <a:bodyPr/>
          <a:lstStyle>
            <a:lvl1pPr>
              <a:defRPr/>
            </a:lvl1pPr>
          </a:lstStyle>
          <a:p>
            <a:pPr lvl="0"/>
            <a:r>
              <a:rPr lang="en-US" altLang="en-US" noProof="0" smtClean="0"/>
              <a:t>Click to edit Master title style</a:t>
            </a:r>
          </a:p>
        </p:txBody>
      </p:sp>
      <p:sp>
        <p:nvSpPr>
          <p:cNvPr id="220164" name="Rectangle 4"/>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n-US" altLang="en-US" noProof="0" smtClean="0"/>
              <a:t>Click to edit Master subtitle style</a:t>
            </a:r>
          </a:p>
        </p:txBody>
      </p:sp>
      <p:sp>
        <p:nvSpPr>
          <p:cNvPr id="7" name="Rectangle 5"/>
          <p:cNvSpPr>
            <a:spLocks noGrp="1" noChangeArrowheads="1"/>
          </p:cNvSpPr>
          <p:nvPr>
            <p:ph type="ftr" sz="quarter" idx="10"/>
          </p:nvPr>
        </p:nvSpPr>
        <p:spPr/>
        <p:txBody>
          <a:bodyPr/>
          <a:lstStyle>
            <a:lvl1pPr>
              <a:defRPr/>
            </a:lvl1pPr>
          </a:lstStyle>
          <a:p>
            <a:pPr>
              <a:defRPr/>
            </a:pPr>
            <a:endParaRPr lang="en-US" altLang="en-US" dirty="0"/>
          </a:p>
        </p:txBody>
      </p:sp>
    </p:spTree>
    <p:extLst>
      <p:ext uri="{BB962C8B-B14F-4D97-AF65-F5344CB8AC3E}">
        <p14:creationId xmlns:p14="http://schemas.microsoft.com/office/powerpoint/2010/main" val="27780482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D6464D77-DFC5-4A29-96CF-4281857BB944}" type="slidenum">
              <a:rPr lang="en-US" altLang="en-US"/>
              <a:pPr>
                <a:defRPr/>
              </a:pPr>
              <a:t>‹#›</a:t>
            </a:fld>
            <a:endParaRPr lang="en-US" altLang="en-US" dirty="0"/>
          </a:p>
        </p:txBody>
      </p:sp>
    </p:spTree>
    <p:extLst>
      <p:ext uri="{BB962C8B-B14F-4D97-AF65-F5344CB8AC3E}">
        <p14:creationId xmlns:p14="http://schemas.microsoft.com/office/powerpoint/2010/main" val="901627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2125" y="223838"/>
            <a:ext cx="2127250" cy="5902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23838"/>
            <a:ext cx="6232525" cy="59023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1D42335B-10FB-4AD4-A1C7-490C477C76A4}" type="slidenum">
              <a:rPr lang="en-US" altLang="en-US"/>
              <a:pPr>
                <a:defRPr/>
              </a:pPr>
              <a:t>‹#›</a:t>
            </a:fld>
            <a:endParaRPr lang="en-US" altLang="en-US" dirty="0"/>
          </a:p>
        </p:txBody>
      </p:sp>
    </p:spTree>
    <p:extLst>
      <p:ext uri="{BB962C8B-B14F-4D97-AF65-F5344CB8AC3E}">
        <p14:creationId xmlns:p14="http://schemas.microsoft.com/office/powerpoint/2010/main" val="16742988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CFB3A1D6-0330-4E5D-A157-5FABEEACA767}" type="slidenum">
              <a:rPr lang="en-US" altLang="en-US"/>
              <a:pPr>
                <a:defRPr/>
              </a:pPr>
              <a:t>‹#›</a:t>
            </a:fld>
            <a:endParaRPr lang="en-US" altLang="en-US" dirty="0"/>
          </a:p>
        </p:txBody>
      </p:sp>
    </p:spTree>
    <p:extLst>
      <p:ext uri="{BB962C8B-B14F-4D97-AF65-F5344CB8AC3E}">
        <p14:creationId xmlns:p14="http://schemas.microsoft.com/office/powerpoint/2010/main" val="30168326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C4A3F02F-4AE9-4A87-AA67-AB0529549B36}" type="slidenum">
              <a:rPr lang="en-US" altLang="en-US"/>
              <a:pPr>
                <a:defRPr/>
              </a:pPr>
              <a:t>‹#›</a:t>
            </a:fld>
            <a:endParaRPr lang="en-US" altLang="en-US" dirty="0"/>
          </a:p>
        </p:txBody>
      </p:sp>
    </p:spTree>
    <p:extLst>
      <p:ext uri="{BB962C8B-B14F-4D97-AF65-F5344CB8AC3E}">
        <p14:creationId xmlns:p14="http://schemas.microsoft.com/office/powerpoint/2010/main" val="14835292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314450"/>
            <a:ext cx="4038600" cy="48117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14450"/>
            <a:ext cx="4038600" cy="48117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t>Slide </a:t>
            </a:r>
            <a:fld id="{86901F73-0A2E-422F-B17F-CAE9ABF555B8}" type="slidenum">
              <a:rPr lang="en-US" altLang="en-US"/>
              <a:pPr>
                <a:defRPr/>
              </a:pPr>
              <a:t>‹#›</a:t>
            </a:fld>
            <a:endParaRPr lang="en-US" altLang="en-US" dirty="0"/>
          </a:p>
        </p:txBody>
      </p:sp>
    </p:spTree>
    <p:extLst>
      <p:ext uri="{BB962C8B-B14F-4D97-AF65-F5344CB8AC3E}">
        <p14:creationId xmlns:p14="http://schemas.microsoft.com/office/powerpoint/2010/main" val="13202912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8" name="Rectangle 6"/>
          <p:cNvSpPr>
            <a:spLocks noGrp="1" noChangeArrowheads="1"/>
          </p:cNvSpPr>
          <p:nvPr>
            <p:ph type="sldNum" sz="quarter" idx="11"/>
          </p:nvPr>
        </p:nvSpPr>
        <p:spPr>
          <a:ln/>
        </p:spPr>
        <p:txBody>
          <a:bodyPr/>
          <a:lstStyle>
            <a:lvl1pPr>
              <a:defRPr/>
            </a:lvl1pPr>
          </a:lstStyle>
          <a:p>
            <a:pPr>
              <a:defRPr/>
            </a:pPr>
            <a:r>
              <a:rPr lang="en-US" altLang="en-US" dirty="0"/>
              <a:t>Slide </a:t>
            </a:r>
            <a:fld id="{BDAF28E7-916A-4385-B655-7DDAFBED3068}" type="slidenum">
              <a:rPr lang="en-US" altLang="en-US"/>
              <a:pPr>
                <a:defRPr/>
              </a:pPr>
              <a:t>‹#›</a:t>
            </a:fld>
            <a:endParaRPr lang="en-US" altLang="en-US" dirty="0"/>
          </a:p>
        </p:txBody>
      </p:sp>
    </p:spTree>
    <p:extLst>
      <p:ext uri="{BB962C8B-B14F-4D97-AF65-F5344CB8AC3E}">
        <p14:creationId xmlns:p14="http://schemas.microsoft.com/office/powerpoint/2010/main" val="2317217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4" name="Rectangle 6"/>
          <p:cNvSpPr>
            <a:spLocks noGrp="1" noChangeArrowheads="1"/>
          </p:cNvSpPr>
          <p:nvPr>
            <p:ph type="sldNum" sz="quarter" idx="11"/>
          </p:nvPr>
        </p:nvSpPr>
        <p:spPr>
          <a:ln/>
        </p:spPr>
        <p:txBody>
          <a:bodyPr/>
          <a:lstStyle>
            <a:lvl1pPr>
              <a:defRPr/>
            </a:lvl1pPr>
          </a:lstStyle>
          <a:p>
            <a:pPr>
              <a:defRPr/>
            </a:pPr>
            <a:r>
              <a:rPr lang="en-US" altLang="en-US" dirty="0"/>
              <a:t>Slide </a:t>
            </a:r>
            <a:fld id="{04720DAA-081A-481B-BCDE-36A3711E7C55}" type="slidenum">
              <a:rPr lang="en-US" altLang="en-US"/>
              <a:pPr>
                <a:defRPr/>
              </a:pPr>
              <a:t>‹#›</a:t>
            </a:fld>
            <a:endParaRPr lang="en-US" altLang="en-US" dirty="0"/>
          </a:p>
        </p:txBody>
      </p:sp>
    </p:spTree>
    <p:extLst>
      <p:ext uri="{BB962C8B-B14F-4D97-AF65-F5344CB8AC3E}">
        <p14:creationId xmlns:p14="http://schemas.microsoft.com/office/powerpoint/2010/main" val="4129603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3" name="Rectangle 6"/>
          <p:cNvSpPr>
            <a:spLocks noGrp="1" noChangeArrowheads="1"/>
          </p:cNvSpPr>
          <p:nvPr>
            <p:ph type="sldNum" sz="quarter" idx="11"/>
          </p:nvPr>
        </p:nvSpPr>
        <p:spPr>
          <a:ln/>
        </p:spPr>
        <p:txBody>
          <a:bodyPr/>
          <a:lstStyle>
            <a:lvl1pPr>
              <a:defRPr/>
            </a:lvl1pPr>
          </a:lstStyle>
          <a:p>
            <a:pPr>
              <a:defRPr/>
            </a:pPr>
            <a:r>
              <a:rPr lang="en-US" altLang="en-US" dirty="0"/>
              <a:t>Slide </a:t>
            </a:r>
            <a:fld id="{C7327D94-11F1-4402-86F0-FAB9AE98A08A}" type="slidenum">
              <a:rPr lang="en-US" altLang="en-US"/>
              <a:pPr>
                <a:defRPr/>
              </a:pPr>
              <a:t>‹#›</a:t>
            </a:fld>
            <a:endParaRPr lang="en-US" altLang="en-US" dirty="0"/>
          </a:p>
        </p:txBody>
      </p:sp>
    </p:spTree>
    <p:extLst>
      <p:ext uri="{BB962C8B-B14F-4D97-AF65-F5344CB8AC3E}">
        <p14:creationId xmlns:p14="http://schemas.microsoft.com/office/powerpoint/2010/main" val="34339134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t>Slide </a:t>
            </a:r>
            <a:fld id="{2312137B-7C36-4074-B0B3-6FC737DC459E}" type="slidenum">
              <a:rPr lang="en-US" altLang="en-US"/>
              <a:pPr>
                <a:defRPr/>
              </a:pPr>
              <a:t>‹#›</a:t>
            </a:fld>
            <a:endParaRPr lang="en-US" altLang="en-US" dirty="0"/>
          </a:p>
        </p:txBody>
      </p:sp>
    </p:spTree>
    <p:extLst>
      <p:ext uri="{BB962C8B-B14F-4D97-AF65-F5344CB8AC3E}">
        <p14:creationId xmlns:p14="http://schemas.microsoft.com/office/powerpoint/2010/main" val="32929506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t>Slide </a:t>
            </a:r>
            <a:fld id="{63109AB9-6DAD-45DF-86BB-406C8B9B8519}" type="slidenum">
              <a:rPr lang="en-US" altLang="en-US"/>
              <a:pPr>
                <a:defRPr/>
              </a:pPr>
              <a:t>‹#›</a:t>
            </a:fld>
            <a:endParaRPr lang="en-US" altLang="en-US" dirty="0"/>
          </a:p>
        </p:txBody>
      </p:sp>
    </p:spTree>
    <p:extLst>
      <p:ext uri="{BB962C8B-B14F-4D97-AF65-F5344CB8AC3E}">
        <p14:creationId xmlns:p14="http://schemas.microsoft.com/office/powerpoint/2010/main" val="468584583"/>
      </p:ext>
    </p:extLst>
  </p:cSld>
  <p:clrMapOvr>
    <a:masterClrMapping/>
  </p:clrMapOvr>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13" Type="http://schemas.openxmlformats.org/officeDocument/2006/relationships/image" Target="../media/image1.png"/>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5660" name="Rectangle 6"/>
          <p:cNvSpPr>
            <a:spLocks noChangeArrowheads="1"/>
          </p:cNvSpPr>
          <p:nvPr userDrawn="1"/>
        </p:nvSpPr>
        <p:spPr bwMode="auto">
          <a:xfrm>
            <a:off x="0" y="0"/>
            <a:ext cx="9158288" cy="113506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defRPr/>
            </a:pPr>
            <a:endParaRPr lang="en-US" altLang="en-US" sz="1800" dirty="0" smtClean="0">
              <a:latin typeface="Calibri" pitchFamily="34" charset="0"/>
            </a:endParaRPr>
          </a:p>
        </p:txBody>
      </p:sp>
      <p:sp>
        <p:nvSpPr>
          <p:cNvPr id="1027" name="Rectangle 2"/>
          <p:cNvSpPr>
            <a:spLocks noGrp="1" noChangeArrowheads="1"/>
          </p:cNvSpPr>
          <p:nvPr>
            <p:ph type="title"/>
          </p:nvPr>
        </p:nvSpPr>
        <p:spPr bwMode="auto">
          <a:xfrm>
            <a:off x="4151313" y="223838"/>
            <a:ext cx="4818062"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8" name="Rectangle 3"/>
          <p:cNvSpPr>
            <a:spLocks noGrp="1" noChangeArrowheads="1"/>
          </p:cNvSpPr>
          <p:nvPr>
            <p:ph type="body" idx="1"/>
          </p:nvPr>
        </p:nvSpPr>
        <p:spPr bwMode="auto">
          <a:xfrm>
            <a:off x="457200" y="1314450"/>
            <a:ext cx="8229600" cy="4811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55653"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mn-lt"/>
              </a:defRPr>
            </a:lvl1pPr>
          </a:lstStyle>
          <a:p>
            <a:pPr>
              <a:defRPr/>
            </a:pPr>
            <a:endParaRPr lang="en-US" altLang="en-US" dirty="0"/>
          </a:p>
        </p:txBody>
      </p:sp>
      <p:sp>
        <p:nvSpPr>
          <p:cNvPr id="155654"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b="1">
                <a:latin typeface="+mn-lt"/>
              </a:defRPr>
            </a:lvl1pPr>
          </a:lstStyle>
          <a:p>
            <a:pPr>
              <a:defRPr/>
            </a:pPr>
            <a:r>
              <a:rPr lang="en-US" altLang="en-US" dirty="0"/>
              <a:t>Slide </a:t>
            </a:r>
            <a:fld id="{81F97C30-47D2-42BE-A0B3-323DD770447D}" type="slidenum">
              <a:rPr lang="en-US" altLang="en-US"/>
              <a:pPr>
                <a:defRPr/>
              </a:pPr>
              <a:t>‹#›</a:t>
            </a:fld>
            <a:endParaRPr lang="en-US" altLang="en-US" dirty="0"/>
          </a:p>
        </p:txBody>
      </p:sp>
      <p:pic>
        <p:nvPicPr>
          <p:cNvPr id="1031" name="Picture 4" descr="banner"/>
          <p:cNvPicPr>
            <a:picLocks noChangeAspect="1" noChangeArrowheads="1"/>
          </p:cNvPicPr>
          <p:nvPr userDrawn="1"/>
        </p:nvPicPr>
        <p:blipFill>
          <a:blip r:embed="rId13">
            <a:extLst>
              <a:ext uri="{28A0092B-C50C-407E-A947-70E740481C1C}">
                <a14:useLocalDpi xmlns:a14="http://schemas.microsoft.com/office/drawing/2010/main" val="0"/>
              </a:ext>
            </a:extLst>
          </a:blip>
          <a:srcRect r="56197" b="8861"/>
          <a:stretch>
            <a:fillRect/>
          </a:stretch>
        </p:blipFill>
        <p:spPr bwMode="auto">
          <a:xfrm>
            <a:off x="-3175" y="223838"/>
            <a:ext cx="4011613"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905" r:id="rId1"/>
    <p:sldLayoutId id="2147483895" r:id="rId2"/>
    <p:sldLayoutId id="2147483896" r:id="rId3"/>
    <p:sldLayoutId id="2147483897" r:id="rId4"/>
    <p:sldLayoutId id="2147483898" r:id="rId5"/>
    <p:sldLayoutId id="2147483899" r:id="rId6"/>
    <p:sldLayoutId id="2147483900" r:id="rId7"/>
    <p:sldLayoutId id="2147483901" r:id="rId8"/>
    <p:sldLayoutId id="2147483902" r:id="rId9"/>
    <p:sldLayoutId id="2147483903" r:id="rId10"/>
    <p:sldLayoutId id="2147483904" r:id="rId11"/>
  </p:sldLayoutIdLst>
  <p:hf hdr="0" ftr="0" dt="0"/>
  <p:txStyles>
    <p:titleStyle>
      <a:lvl1pPr algn="ctr" rtl="0" eaLnBrk="0" fontAlgn="base" hangingPunct="0">
        <a:spcBef>
          <a:spcPct val="0"/>
        </a:spcBef>
        <a:spcAft>
          <a:spcPct val="0"/>
        </a:spcAft>
        <a:defRPr sz="2800" b="1">
          <a:solidFill>
            <a:schemeClr val="bg1"/>
          </a:solidFill>
          <a:latin typeface="+mj-lt"/>
          <a:ea typeface="+mj-ea"/>
          <a:cs typeface="+mj-cs"/>
        </a:defRPr>
      </a:lvl1pPr>
      <a:lvl2pPr algn="ctr" rtl="0" eaLnBrk="0" fontAlgn="base" hangingPunct="0">
        <a:spcBef>
          <a:spcPct val="0"/>
        </a:spcBef>
        <a:spcAft>
          <a:spcPct val="0"/>
        </a:spcAft>
        <a:defRPr sz="2800" b="1">
          <a:solidFill>
            <a:schemeClr val="bg1"/>
          </a:solidFill>
          <a:latin typeface="Calibri" pitchFamily="34" charset="0"/>
        </a:defRPr>
      </a:lvl2pPr>
      <a:lvl3pPr algn="ctr" rtl="0" eaLnBrk="0" fontAlgn="base" hangingPunct="0">
        <a:spcBef>
          <a:spcPct val="0"/>
        </a:spcBef>
        <a:spcAft>
          <a:spcPct val="0"/>
        </a:spcAft>
        <a:defRPr sz="2800" b="1">
          <a:solidFill>
            <a:schemeClr val="bg1"/>
          </a:solidFill>
          <a:latin typeface="Calibri" pitchFamily="34" charset="0"/>
        </a:defRPr>
      </a:lvl3pPr>
      <a:lvl4pPr algn="ctr" rtl="0" eaLnBrk="0" fontAlgn="base" hangingPunct="0">
        <a:spcBef>
          <a:spcPct val="0"/>
        </a:spcBef>
        <a:spcAft>
          <a:spcPct val="0"/>
        </a:spcAft>
        <a:defRPr sz="2800" b="1">
          <a:solidFill>
            <a:schemeClr val="bg1"/>
          </a:solidFill>
          <a:latin typeface="Calibri" pitchFamily="34" charset="0"/>
        </a:defRPr>
      </a:lvl4pPr>
      <a:lvl5pPr algn="ctr" rtl="0" eaLnBrk="0" fontAlgn="base" hangingPunct="0">
        <a:spcBef>
          <a:spcPct val="0"/>
        </a:spcBef>
        <a:spcAft>
          <a:spcPct val="0"/>
        </a:spcAft>
        <a:defRPr sz="2800" b="1">
          <a:solidFill>
            <a:schemeClr val="bg1"/>
          </a:solidFill>
          <a:latin typeface="Calibri" pitchFamily="34" charset="0"/>
        </a:defRPr>
      </a:lvl5pPr>
      <a:lvl6pPr marL="457200" algn="ctr" rtl="0" fontAlgn="base">
        <a:spcBef>
          <a:spcPct val="0"/>
        </a:spcBef>
        <a:spcAft>
          <a:spcPct val="0"/>
        </a:spcAft>
        <a:defRPr sz="2800" b="1">
          <a:solidFill>
            <a:schemeClr val="bg1"/>
          </a:solidFill>
          <a:latin typeface="Calibri" pitchFamily="34" charset="0"/>
        </a:defRPr>
      </a:lvl6pPr>
      <a:lvl7pPr marL="914400" algn="ctr" rtl="0" fontAlgn="base">
        <a:spcBef>
          <a:spcPct val="0"/>
        </a:spcBef>
        <a:spcAft>
          <a:spcPct val="0"/>
        </a:spcAft>
        <a:defRPr sz="2800" b="1">
          <a:solidFill>
            <a:schemeClr val="bg1"/>
          </a:solidFill>
          <a:latin typeface="Calibri" pitchFamily="34" charset="0"/>
        </a:defRPr>
      </a:lvl7pPr>
      <a:lvl8pPr marL="1371600" algn="ctr" rtl="0" fontAlgn="base">
        <a:spcBef>
          <a:spcPct val="0"/>
        </a:spcBef>
        <a:spcAft>
          <a:spcPct val="0"/>
        </a:spcAft>
        <a:defRPr sz="2800" b="1">
          <a:solidFill>
            <a:schemeClr val="bg1"/>
          </a:solidFill>
          <a:latin typeface="Calibri" pitchFamily="34" charset="0"/>
        </a:defRPr>
      </a:lvl8pPr>
      <a:lvl9pPr marL="1828800" algn="ctr" rtl="0" fontAlgn="base">
        <a:spcBef>
          <a:spcPct val="0"/>
        </a:spcBef>
        <a:spcAft>
          <a:spcPct val="0"/>
        </a:spcAft>
        <a:defRPr sz="2800" b="1">
          <a:solidFill>
            <a:schemeClr val="bg1"/>
          </a:solidFill>
          <a:latin typeface="Calibri"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1.xml"/>
  <Relationship Id="rId3" Type="http://schemas.openxmlformats.org/officeDocument/2006/relationships/image" Target="../media/image1.png"/>
  <Relationship Id="rId4" Type="http://schemas.openxmlformats.org/officeDocument/2006/relationships/image" Target="../media/image2.jpg"/>
</Relationships>

</file>

<file path=ppt/slides/_rels/slide10.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10.xml"/>
</Relationships>

</file>

<file path=ppt/slides/_rels/slide11.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11.xml"/>
</Relationships>

</file>

<file path=ppt/slides/_rels/slide12.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12.xml"/>
</Relationships>

</file>

<file path=ppt/slides/_rels/slide13.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13.xml"/>
</Relationships>

</file>

<file path=ppt/slides/_rels/slide14.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14.xml"/>
</Relationships>

</file>

<file path=ppt/slides/_rels/slide15.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15.xml"/>
</Relationships>

</file>

<file path=ppt/slides/_rels/slide16.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16.xml"/>
</Relationships>

</file>

<file path=ppt/slides/_rels/slide17.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17.xml"/>
</Relationships>

</file>

<file path=ppt/slides/_rels/slide18.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18.xml"/>
</Relationships>

</file>

<file path=ppt/slides/_rels/slide19.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19.xml"/>
</Relationships>

</file>

<file path=ppt/slides/_rels/slide2.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2.xml"/>
</Relationships>

</file>

<file path=ppt/slides/_rels/slide20.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20.xml"/>
</Relationships>

</file>

<file path=ppt/slides/_rels/slide21.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21.xml"/>
</Relationships>

</file>

<file path=ppt/slides/_rels/slide22.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22.xml"/>
</Relationships>

</file>

<file path=ppt/slides/_rels/slide23.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23.xml"/>
</Relationships>

</file>

<file path=ppt/slides/_rels/slide24.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24.xml"/>
</Relationships>

</file>

<file path=ppt/slides/_rels/slide25.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25.xml"/>
</Relationships>

</file>

<file path=ppt/slides/_rels/slide26.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26.xml"/>
</Relationships>

</file>

<file path=ppt/slides/_rels/slide27.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27.xml"/>
</Relationships>

</file>

<file path=ppt/slides/_rels/slide3.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3.xml"/>
</Relationships>

</file>

<file path=ppt/slides/_rels/slide4.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4.xml"/>
</Relationships>

</file>

<file path=ppt/slides/_rels/slide5.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5.xml"/>
</Relationships>

</file>

<file path=ppt/slides/_rels/slide6.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6.xml"/>
</Relationships>

</file>

<file path=ppt/slides/_rels/slide7.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7.xml"/>
</Relationships>

</file>

<file path=ppt/slides/_rels/slide8.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8.xml"/>
</Relationships>

</file>

<file path=ppt/slides/_rels/slide9.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6"/>
          <p:cNvSpPr>
            <a:spLocks noChangeArrowheads="1"/>
          </p:cNvSpPr>
          <p:nvPr/>
        </p:nvSpPr>
        <p:spPr bwMode="auto">
          <a:xfrm>
            <a:off x="0" y="0"/>
            <a:ext cx="9158288" cy="113506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Char char="•"/>
              <a:defRPr sz="3200">
                <a:solidFill>
                  <a:schemeClr val="tx1"/>
                </a:solidFill>
                <a:latin typeface="Calibri" pitchFamily="34" charset="0"/>
                <a:ea typeface="ＭＳ Ｐゴシック" pitchFamily="34" charset="-128"/>
              </a:defRPr>
            </a:lvl1pPr>
            <a:lvl2pPr marL="742950" indent="-285750" eaLnBrk="0" hangingPunct="0">
              <a:spcBef>
                <a:spcPct val="20000"/>
              </a:spcBef>
              <a:buChar char="–"/>
              <a:defRPr sz="2800">
                <a:solidFill>
                  <a:schemeClr val="tx1"/>
                </a:solidFill>
                <a:latin typeface="Calibri" pitchFamily="34" charset="0"/>
                <a:ea typeface="ＭＳ Ｐゴシック" pitchFamily="34" charset="-128"/>
              </a:defRPr>
            </a:lvl2pPr>
            <a:lvl3pPr marL="1143000" indent="-228600" eaLnBrk="0" hangingPunct="0">
              <a:spcBef>
                <a:spcPct val="20000"/>
              </a:spcBef>
              <a:buChar char="•"/>
              <a:defRPr sz="2400">
                <a:solidFill>
                  <a:schemeClr val="tx1"/>
                </a:solidFill>
                <a:latin typeface="Calibri" pitchFamily="34" charset="0"/>
                <a:ea typeface="ＭＳ Ｐゴシック" pitchFamily="34" charset="-128"/>
              </a:defRPr>
            </a:lvl3pPr>
            <a:lvl4pPr marL="1600200" indent="-228600" eaLnBrk="0" hangingPunct="0">
              <a:spcBef>
                <a:spcPct val="20000"/>
              </a:spcBef>
              <a:buChar char="–"/>
              <a:defRPr sz="2000">
                <a:solidFill>
                  <a:schemeClr val="tx1"/>
                </a:solidFill>
                <a:latin typeface="Calibri" pitchFamily="34" charset="0"/>
                <a:ea typeface="ＭＳ Ｐゴシック" pitchFamily="34" charset="-128"/>
              </a:defRPr>
            </a:lvl4pPr>
            <a:lvl5pPr marL="2057400" indent="-228600" eaLnBrk="0" hangingPunct="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eaLnBrk="1" hangingPunct="1">
              <a:spcBef>
                <a:spcPct val="0"/>
              </a:spcBef>
              <a:buFontTx/>
              <a:buNone/>
            </a:pPr>
            <a:endParaRPr lang="en-US" altLang="en-US" sz="1800" dirty="0">
              <a:latin typeface="Arial" charset="0"/>
              <a:cs typeface="Arial" charset="0"/>
            </a:endParaRPr>
          </a:p>
        </p:txBody>
      </p:sp>
      <p:sp>
        <p:nvSpPr>
          <p:cNvPr id="3076" name="Text Box 7"/>
          <p:cNvSpPr txBox="1">
            <a:spLocks noChangeArrowheads="1"/>
          </p:cNvSpPr>
          <p:nvPr/>
        </p:nvSpPr>
        <p:spPr bwMode="auto">
          <a:xfrm>
            <a:off x="233363" y="1614561"/>
            <a:ext cx="8770937"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Calibri" pitchFamily="34" charset="0"/>
                <a:ea typeface="ＭＳ Ｐゴシック" pitchFamily="34" charset="-128"/>
              </a:defRPr>
            </a:lvl1pPr>
            <a:lvl2pPr marL="742950" indent="-285750" eaLnBrk="0" hangingPunct="0">
              <a:spcBef>
                <a:spcPct val="20000"/>
              </a:spcBef>
              <a:buChar char="–"/>
              <a:defRPr sz="2800">
                <a:solidFill>
                  <a:schemeClr val="tx1"/>
                </a:solidFill>
                <a:latin typeface="Calibri" pitchFamily="34" charset="0"/>
                <a:ea typeface="ＭＳ Ｐゴシック" pitchFamily="34" charset="-128"/>
              </a:defRPr>
            </a:lvl2pPr>
            <a:lvl3pPr marL="1143000" indent="-228600" eaLnBrk="0" hangingPunct="0">
              <a:spcBef>
                <a:spcPct val="20000"/>
              </a:spcBef>
              <a:buChar char="•"/>
              <a:defRPr sz="2400">
                <a:solidFill>
                  <a:schemeClr val="tx1"/>
                </a:solidFill>
                <a:latin typeface="Calibri" pitchFamily="34" charset="0"/>
                <a:ea typeface="ＭＳ Ｐゴシック" pitchFamily="34" charset="-128"/>
              </a:defRPr>
            </a:lvl3pPr>
            <a:lvl4pPr marL="1600200" indent="-228600" eaLnBrk="0" hangingPunct="0">
              <a:spcBef>
                <a:spcPct val="20000"/>
              </a:spcBef>
              <a:buChar char="–"/>
              <a:defRPr sz="2000">
                <a:solidFill>
                  <a:schemeClr val="tx1"/>
                </a:solidFill>
                <a:latin typeface="Calibri" pitchFamily="34" charset="0"/>
                <a:ea typeface="ＭＳ Ｐゴシック" pitchFamily="34" charset="-128"/>
              </a:defRPr>
            </a:lvl4pPr>
            <a:lvl5pPr marL="2057400" indent="-228600" eaLnBrk="0" hangingPunct="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4000" b="1" dirty="0" smtClean="0">
                <a:solidFill>
                  <a:srgbClr val="003366"/>
                </a:solidFill>
                <a:cs typeface="Arial" charset="0"/>
              </a:rPr>
              <a:t>Mobile Integrated Health </a:t>
            </a:r>
          </a:p>
          <a:p>
            <a:pPr algn="ctr" eaLnBrk="1" hangingPunct="1">
              <a:spcBef>
                <a:spcPct val="0"/>
              </a:spcBef>
              <a:buFontTx/>
              <a:buNone/>
            </a:pPr>
            <a:r>
              <a:rPr lang="en-US" altLang="en-US" sz="4000" b="1" dirty="0" smtClean="0">
                <a:solidFill>
                  <a:srgbClr val="003366"/>
                </a:solidFill>
                <a:cs typeface="Arial" charset="0"/>
              </a:rPr>
              <a:t>Advisory Council</a:t>
            </a:r>
            <a:endParaRPr lang="en-US" altLang="en-US" sz="4000" b="1" dirty="0">
              <a:solidFill>
                <a:srgbClr val="003366"/>
              </a:solidFill>
              <a:cs typeface="Arial" charset="0"/>
            </a:endParaRPr>
          </a:p>
        </p:txBody>
      </p:sp>
      <p:pic>
        <p:nvPicPr>
          <p:cNvPr id="3077" name="Picture 4" descr="banner"/>
          <p:cNvPicPr>
            <a:picLocks noChangeAspect="1" noChangeArrowheads="1"/>
          </p:cNvPicPr>
          <p:nvPr/>
        </p:nvPicPr>
        <p:blipFill>
          <a:blip r:embed="rId3">
            <a:extLst>
              <a:ext uri="{28A0092B-C50C-407E-A947-70E740481C1C}">
                <a14:useLocalDpi xmlns:a14="http://schemas.microsoft.com/office/drawing/2010/main" val="0"/>
              </a:ext>
            </a:extLst>
          </a:blip>
          <a:srcRect b="8861"/>
          <a:stretch>
            <a:fillRect/>
          </a:stretch>
        </p:blipFill>
        <p:spPr bwMode="auto">
          <a:xfrm>
            <a:off x="-3175" y="223838"/>
            <a:ext cx="915828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8" name="Text Box 7"/>
          <p:cNvSpPr txBox="1">
            <a:spLocks noChangeArrowheads="1"/>
          </p:cNvSpPr>
          <p:nvPr/>
        </p:nvSpPr>
        <p:spPr bwMode="auto">
          <a:xfrm>
            <a:off x="266531" y="5360527"/>
            <a:ext cx="861695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Calibri" pitchFamily="34" charset="0"/>
                <a:ea typeface="ＭＳ Ｐゴシック" pitchFamily="34" charset="-128"/>
              </a:defRPr>
            </a:lvl1pPr>
            <a:lvl2pPr marL="742950" indent="-285750" eaLnBrk="0" hangingPunct="0">
              <a:spcBef>
                <a:spcPct val="20000"/>
              </a:spcBef>
              <a:buChar char="–"/>
              <a:defRPr sz="2800">
                <a:solidFill>
                  <a:schemeClr val="tx1"/>
                </a:solidFill>
                <a:latin typeface="Calibri" pitchFamily="34" charset="0"/>
                <a:ea typeface="ＭＳ Ｐゴシック" pitchFamily="34" charset="-128"/>
              </a:defRPr>
            </a:lvl2pPr>
            <a:lvl3pPr marL="1143000" indent="-228600" eaLnBrk="0" hangingPunct="0">
              <a:spcBef>
                <a:spcPct val="20000"/>
              </a:spcBef>
              <a:buChar char="•"/>
              <a:defRPr sz="2400">
                <a:solidFill>
                  <a:schemeClr val="tx1"/>
                </a:solidFill>
                <a:latin typeface="Calibri" pitchFamily="34" charset="0"/>
                <a:ea typeface="ＭＳ Ｐゴシック" pitchFamily="34" charset="-128"/>
              </a:defRPr>
            </a:lvl3pPr>
            <a:lvl4pPr marL="1600200" indent="-228600" eaLnBrk="0" hangingPunct="0">
              <a:spcBef>
                <a:spcPct val="20000"/>
              </a:spcBef>
              <a:buChar char="–"/>
              <a:defRPr sz="2000">
                <a:solidFill>
                  <a:schemeClr val="tx1"/>
                </a:solidFill>
                <a:latin typeface="Calibri" pitchFamily="34" charset="0"/>
                <a:ea typeface="ＭＳ Ｐゴシック" pitchFamily="34" charset="-128"/>
              </a:defRPr>
            </a:lvl4pPr>
            <a:lvl5pPr marL="2057400" indent="-228600" eaLnBrk="0" hangingPunct="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algn="ctr" eaLnBrk="1" hangingPunct="1">
              <a:spcBef>
                <a:spcPct val="0"/>
              </a:spcBef>
              <a:buFontTx/>
              <a:buNone/>
            </a:pPr>
            <a:endParaRPr lang="en-US" altLang="en-US" sz="2400" b="1" dirty="0" smtClean="0">
              <a:solidFill>
                <a:srgbClr val="003366"/>
              </a:solidFill>
              <a:cs typeface="Arial" charset="0"/>
            </a:endParaRPr>
          </a:p>
          <a:p>
            <a:pPr algn="ctr" eaLnBrk="1" hangingPunct="1">
              <a:spcBef>
                <a:spcPct val="0"/>
              </a:spcBef>
              <a:buFontTx/>
              <a:buNone/>
            </a:pPr>
            <a:r>
              <a:rPr lang="en-US" altLang="en-US" sz="2400" b="1" dirty="0" smtClean="0">
                <a:solidFill>
                  <a:srgbClr val="003366"/>
                </a:solidFill>
                <a:cs typeface="Arial" charset="0"/>
              </a:rPr>
              <a:t>Massachusetts Department </a:t>
            </a:r>
            <a:r>
              <a:rPr lang="en-US" altLang="en-US" sz="2400" b="1" dirty="0">
                <a:solidFill>
                  <a:srgbClr val="003366"/>
                </a:solidFill>
                <a:cs typeface="Arial" charset="0"/>
              </a:rPr>
              <a:t>of Public </a:t>
            </a:r>
            <a:r>
              <a:rPr lang="en-US" altLang="en-US" sz="2400" b="1" dirty="0" smtClean="0">
                <a:solidFill>
                  <a:srgbClr val="003366"/>
                </a:solidFill>
                <a:cs typeface="Arial" charset="0"/>
              </a:rPr>
              <a:t>Health</a:t>
            </a:r>
            <a:endParaRPr lang="en-US" altLang="en-US" sz="2400" b="1" dirty="0">
              <a:solidFill>
                <a:srgbClr val="FF0000"/>
              </a:solidFill>
              <a:cs typeface="Arial" charset="0"/>
            </a:endParaRPr>
          </a:p>
          <a:p>
            <a:pPr algn="ctr" eaLnBrk="1" hangingPunct="1">
              <a:spcBef>
                <a:spcPct val="0"/>
              </a:spcBef>
              <a:buFontTx/>
              <a:buNone/>
            </a:pPr>
            <a:r>
              <a:rPr lang="en-US" altLang="en-US" sz="2400" dirty="0" smtClean="0">
                <a:solidFill>
                  <a:srgbClr val="003366"/>
                </a:solidFill>
                <a:cs typeface="Arial" charset="0"/>
              </a:rPr>
              <a:t>January 6, 2016</a:t>
            </a:r>
            <a:endParaRPr lang="en-US" altLang="en-US" sz="2400" dirty="0">
              <a:solidFill>
                <a:srgbClr val="003366"/>
              </a:solidFill>
              <a:cs typeface="Arial" charset="0"/>
            </a:endParaRPr>
          </a:p>
        </p:txBody>
      </p:sp>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48746" y="3208279"/>
            <a:ext cx="3652520" cy="2191512"/>
          </a:xfrm>
          <a:prstGeom prst="rect">
            <a:avLst/>
          </a:prstGeom>
        </p:spPr>
      </p:pic>
    </p:spTree>
    <p:extLst>
      <p:ext uri="{BB962C8B-B14F-4D97-AF65-F5344CB8AC3E}">
        <p14:creationId xmlns:p14="http://schemas.microsoft.com/office/powerpoint/2010/main" val="2305834127"/>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a:spLocks noChangeArrowheads="1"/>
          </p:cNvSpPr>
          <p:nvPr/>
        </p:nvSpPr>
        <p:spPr bwMode="auto">
          <a:xfrm>
            <a:off x="4267200" y="0"/>
            <a:ext cx="4891088" cy="784225"/>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fontAlgn="base">
              <a:lnSpc>
                <a:spcPct val="90000"/>
              </a:lnSpc>
              <a:spcBef>
                <a:spcPct val="0"/>
              </a:spcBef>
              <a:spcAft>
                <a:spcPct val="0"/>
              </a:spcAft>
              <a:buFontTx/>
              <a:buNone/>
            </a:pPr>
            <a:endParaRPr lang="en-US" altLang="en-US" sz="1800" dirty="0">
              <a:solidFill>
                <a:srgbClr val="FFFFFF"/>
              </a:solidFill>
              <a:latin typeface="Arial" charset="0"/>
            </a:endParaRPr>
          </a:p>
        </p:txBody>
      </p:sp>
      <p:sp>
        <p:nvSpPr>
          <p:cNvPr id="4" name="Rectangle 2"/>
          <p:cNvSpPr txBox="1">
            <a:spLocks noChangeArrowheads="1"/>
          </p:cNvSpPr>
          <p:nvPr/>
        </p:nvSpPr>
        <p:spPr>
          <a:xfrm>
            <a:off x="4042341" y="60776"/>
            <a:ext cx="5047230" cy="100602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endParaRPr lang="en-US" altLang="en-US" sz="2400" b="1" dirty="0">
              <a:solidFill>
                <a:srgbClr val="FFFFFF"/>
              </a:solidFill>
            </a:endParaRPr>
          </a:p>
        </p:txBody>
      </p:sp>
      <p:sp>
        <p:nvSpPr>
          <p:cNvPr id="7" name="Rectangle 8"/>
          <p:cNvSpPr txBox="1">
            <a:spLocks noChangeArrowheads="1"/>
          </p:cNvSpPr>
          <p:nvPr/>
        </p:nvSpPr>
        <p:spPr>
          <a:xfrm>
            <a:off x="152400" y="1066799"/>
            <a:ext cx="8839200" cy="5700331"/>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spcBef>
                <a:spcPts val="0"/>
              </a:spcBef>
              <a:spcAft>
                <a:spcPts val="1200"/>
              </a:spcAft>
              <a:buSzPct val="80000"/>
              <a:buFont typeface="Wingdings" panose="05000000000000000000" pitchFamily="2" charset="2"/>
              <a:buChar char="q"/>
            </a:pPr>
            <a:endParaRPr lang="en-US" sz="2000" dirty="0" smtClean="0">
              <a:solidFill>
                <a:srgbClr val="000000"/>
              </a:solidFill>
            </a:endParaRPr>
          </a:p>
        </p:txBody>
      </p:sp>
      <p:sp>
        <p:nvSpPr>
          <p:cNvPr id="17" name="TextBox 16"/>
          <p:cNvSpPr txBox="1"/>
          <p:nvPr/>
        </p:nvSpPr>
        <p:spPr>
          <a:xfrm>
            <a:off x="142240" y="995680"/>
            <a:ext cx="8839200" cy="5816977"/>
          </a:xfrm>
          <a:prstGeom prst="rect">
            <a:avLst/>
          </a:prstGeom>
          <a:noFill/>
        </p:spPr>
        <p:txBody>
          <a:bodyPr wrap="square" rtlCol="0">
            <a:spAutoFit/>
          </a:bodyPr>
          <a:lstStyle/>
          <a:p>
            <a:endParaRPr lang="en-US" sz="600" b="1" dirty="0" smtClean="0">
              <a:latin typeface="+mj-lt"/>
            </a:endParaRPr>
          </a:p>
          <a:p>
            <a:pPr lvl="1"/>
            <a:r>
              <a:rPr lang="en-US" sz="1600" b="1" dirty="0">
                <a:latin typeface="+mn-lt"/>
              </a:rPr>
              <a:t>Regulation: </a:t>
            </a:r>
            <a:r>
              <a:rPr lang="en-US" sz="1600" dirty="0">
                <a:latin typeface="+mn-lt"/>
              </a:rPr>
              <a:t>T</a:t>
            </a:r>
            <a:r>
              <a:rPr lang="en-US" sz="1600" dirty="0" smtClean="0">
                <a:latin typeface="+mn-lt"/>
              </a:rPr>
              <a:t>o </a:t>
            </a:r>
            <a:r>
              <a:rPr lang="en-US" sz="1600" dirty="0">
                <a:latin typeface="+mn-lt"/>
              </a:rPr>
              <a:t>ensure </a:t>
            </a:r>
            <a:r>
              <a:rPr lang="en-US" sz="1600" i="1" dirty="0">
                <a:latin typeface="+mn-lt"/>
              </a:rPr>
              <a:t>"sufficient training pursuant to the proposed scope of the MIH Program's </a:t>
            </a:r>
            <a:r>
              <a:rPr lang="en-US" sz="1600" i="1" dirty="0" smtClean="0">
                <a:latin typeface="+mn-lt"/>
              </a:rPr>
              <a:t>work,” </a:t>
            </a:r>
            <a:r>
              <a:rPr lang="en-US" sz="1600" dirty="0" smtClean="0">
                <a:latin typeface="+mn-lt"/>
              </a:rPr>
              <a:t>DPH should require MIH </a:t>
            </a:r>
            <a:r>
              <a:rPr lang="en-US" sz="1600" dirty="0">
                <a:latin typeface="+mn-lt"/>
              </a:rPr>
              <a:t>Programs to include additional training </a:t>
            </a:r>
            <a:r>
              <a:rPr lang="en-US" sz="1600" dirty="0" smtClean="0">
                <a:latin typeface="+mn-lt"/>
              </a:rPr>
              <a:t> (beyond individual scope of practice requirements) for all responding clinicians, </a:t>
            </a:r>
            <a:r>
              <a:rPr lang="en-US" sz="1600" dirty="0">
                <a:latin typeface="+mn-lt"/>
              </a:rPr>
              <a:t>ongoing educational standards, core </a:t>
            </a:r>
            <a:r>
              <a:rPr lang="en-US" sz="1600" dirty="0" smtClean="0">
                <a:latin typeface="+mn-lt"/>
              </a:rPr>
              <a:t>competencies, </a:t>
            </a:r>
            <a:r>
              <a:rPr lang="en-US" sz="1600" dirty="0">
                <a:latin typeface="+mn-lt"/>
              </a:rPr>
              <a:t>and assessment </a:t>
            </a:r>
            <a:r>
              <a:rPr lang="en-US" sz="1600" dirty="0" smtClean="0">
                <a:latin typeface="+mn-lt"/>
              </a:rPr>
              <a:t>tools. This additional training should take into account unique social/cultural, linguistic, and population health needs of the </a:t>
            </a:r>
            <a:r>
              <a:rPr lang="en-US" sz="1600" dirty="0">
                <a:latin typeface="+mn-lt"/>
              </a:rPr>
              <a:t>proposed </a:t>
            </a:r>
            <a:r>
              <a:rPr lang="en-US" sz="1600" dirty="0" smtClean="0">
                <a:latin typeface="+mn-lt"/>
              </a:rPr>
              <a:t>population served, and providers </a:t>
            </a:r>
            <a:r>
              <a:rPr lang="en-US" sz="1600" dirty="0">
                <a:latin typeface="+mn-lt"/>
              </a:rPr>
              <a:t>of online medical control </a:t>
            </a:r>
            <a:r>
              <a:rPr lang="en-US" sz="1600" dirty="0" smtClean="0">
                <a:latin typeface="+mn-lt"/>
              </a:rPr>
              <a:t>should be properly </a:t>
            </a:r>
            <a:r>
              <a:rPr lang="en-US" sz="1600" dirty="0">
                <a:latin typeface="+mn-lt"/>
              </a:rPr>
              <a:t>trained and </a:t>
            </a:r>
            <a:r>
              <a:rPr lang="en-US" sz="1600" dirty="0" smtClean="0">
                <a:latin typeface="+mn-lt"/>
              </a:rPr>
              <a:t>credentialed.</a:t>
            </a:r>
          </a:p>
          <a:p>
            <a:pPr lvl="1"/>
            <a:endParaRPr lang="en-US" sz="1000" b="1" dirty="0">
              <a:latin typeface="+mn-lt"/>
            </a:endParaRPr>
          </a:p>
          <a:p>
            <a:pPr lvl="1"/>
            <a:r>
              <a:rPr lang="en-US" sz="1600" b="1" dirty="0" smtClean="0">
                <a:latin typeface="+mn-lt"/>
              </a:rPr>
              <a:t>Application: </a:t>
            </a:r>
            <a:r>
              <a:rPr lang="en-US" sz="1600" dirty="0" smtClean="0">
                <a:latin typeface="+mn-lt"/>
              </a:rPr>
              <a:t>DPH should require </a:t>
            </a:r>
            <a:r>
              <a:rPr lang="en-US" sz="1600" dirty="0">
                <a:latin typeface="+mn-lt"/>
              </a:rPr>
              <a:t>that </a:t>
            </a:r>
            <a:r>
              <a:rPr lang="en-US" sz="1600" dirty="0" smtClean="0">
                <a:latin typeface="+mn-lt"/>
              </a:rPr>
              <a:t>applicants demonstrate all clinicians </a:t>
            </a:r>
            <a:r>
              <a:rPr lang="en-US" sz="1600" dirty="0">
                <a:latin typeface="+mn-lt"/>
              </a:rPr>
              <a:t>have been adequately trained to </a:t>
            </a:r>
            <a:r>
              <a:rPr lang="en-US" sz="1600" dirty="0" smtClean="0">
                <a:latin typeface="+mn-lt"/>
              </a:rPr>
              <a:t>address</a:t>
            </a:r>
            <a:r>
              <a:rPr lang="en-US" sz="1600" dirty="0">
                <a:latin typeface="+mn-lt"/>
              </a:rPr>
              <a:t> the unique social/cultural, linguistic, and population health needs of the proposed population served</a:t>
            </a:r>
            <a:r>
              <a:rPr lang="en-US" sz="1600" dirty="0" smtClean="0">
                <a:latin typeface="+mn-lt"/>
              </a:rPr>
              <a:t>. To demonstrate this, the application should include: </a:t>
            </a:r>
          </a:p>
          <a:p>
            <a:pPr marL="1657350" lvl="3" indent="-285750">
              <a:buFont typeface="Arial" panose="020B0604020202020204" pitchFamily="34" charset="0"/>
              <a:buChar char="•"/>
            </a:pPr>
            <a:r>
              <a:rPr lang="en-US" sz="1600" dirty="0" smtClean="0">
                <a:latin typeface="+mn-lt"/>
              </a:rPr>
              <a:t>    basic </a:t>
            </a:r>
            <a:r>
              <a:rPr lang="en-US" sz="1600" dirty="0">
                <a:latin typeface="+mn-lt"/>
              </a:rPr>
              <a:t>certification criteria for providers (if applicable);</a:t>
            </a:r>
          </a:p>
          <a:p>
            <a:pPr marL="1828800" lvl="3" indent="-457200">
              <a:buFont typeface="Arial" panose="020B0604020202020204" pitchFamily="34" charset="0"/>
              <a:buChar char="•"/>
            </a:pPr>
            <a:r>
              <a:rPr lang="en-US" sz="1600" dirty="0">
                <a:latin typeface="+mn-lt"/>
              </a:rPr>
              <a:t>detailed curricula;</a:t>
            </a:r>
          </a:p>
          <a:p>
            <a:pPr marL="1828800" lvl="3" indent="-457200">
              <a:buFont typeface="Arial" panose="020B0604020202020204" pitchFamily="34" charset="0"/>
              <a:buChar char="•"/>
            </a:pPr>
            <a:r>
              <a:rPr lang="en-US" sz="1600" dirty="0">
                <a:latin typeface="+mn-lt"/>
              </a:rPr>
              <a:t>assessment tools;</a:t>
            </a:r>
          </a:p>
          <a:p>
            <a:pPr marL="1828800" lvl="3" indent="-457200">
              <a:buFont typeface="Arial" panose="020B0604020202020204" pitchFamily="34" charset="0"/>
              <a:buChar char="•"/>
            </a:pPr>
            <a:r>
              <a:rPr lang="en-US" sz="1600" dirty="0">
                <a:latin typeface="+mn-lt"/>
              </a:rPr>
              <a:t>initial/ongoing training requirements, including but not limited to curriculum content and delivery (</a:t>
            </a:r>
            <a:r>
              <a:rPr lang="en-US" sz="1600" i="1" dirty="0">
                <a:latin typeface="+mn-lt"/>
              </a:rPr>
              <a:t>i.e. </a:t>
            </a:r>
            <a:r>
              <a:rPr lang="en-US" sz="1600" dirty="0">
                <a:latin typeface="+mn-lt"/>
              </a:rPr>
              <a:t>didactic, simulation, </a:t>
            </a:r>
            <a:r>
              <a:rPr lang="en-US" sz="1600" dirty="0" smtClean="0">
                <a:latin typeface="+mn-lt"/>
              </a:rPr>
              <a:t>e-learning, etc.); </a:t>
            </a:r>
            <a:r>
              <a:rPr lang="en-US" sz="1600" dirty="0">
                <a:latin typeface="+mn-lt"/>
              </a:rPr>
              <a:t>and, </a:t>
            </a:r>
          </a:p>
          <a:p>
            <a:pPr marL="1828800" lvl="3" indent="-457200">
              <a:buFont typeface="Arial" panose="020B0604020202020204" pitchFamily="34" charset="0"/>
              <a:buChar char="•"/>
            </a:pPr>
            <a:r>
              <a:rPr lang="en-US" sz="1600" dirty="0">
                <a:latin typeface="+mn-lt"/>
              </a:rPr>
              <a:t>frequency. </a:t>
            </a:r>
            <a:endParaRPr lang="en-US" sz="500" dirty="0" smtClean="0">
              <a:latin typeface="+mn-lt"/>
            </a:endParaRPr>
          </a:p>
          <a:p>
            <a:pPr lvl="1"/>
            <a:r>
              <a:rPr lang="en-US" sz="1600" dirty="0" smtClean="0">
                <a:latin typeface="+mn-lt"/>
              </a:rPr>
              <a:t>Training should</a:t>
            </a:r>
            <a:r>
              <a:rPr lang="en-US" sz="1600" dirty="0">
                <a:latin typeface="+mn-lt"/>
              </a:rPr>
              <a:t>, at a minimum, include components on community paramedicine,  care coordination, and prevention and wellness.</a:t>
            </a:r>
          </a:p>
          <a:p>
            <a:pPr lvl="1"/>
            <a:endParaRPr lang="en-US" sz="1000" dirty="0" smtClean="0">
              <a:latin typeface="+mn-lt"/>
            </a:endParaRPr>
          </a:p>
          <a:p>
            <a:pPr lvl="1"/>
            <a:r>
              <a:rPr lang="en-US" sz="1600" b="1" dirty="0" smtClean="0">
                <a:latin typeface="+mn-lt"/>
              </a:rPr>
              <a:t>On-File</a:t>
            </a:r>
            <a:r>
              <a:rPr lang="en-US" sz="1600" b="1" dirty="0">
                <a:latin typeface="+mn-lt"/>
              </a:rPr>
              <a:t>: </a:t>
            </a:r>
            <a:r>
              <a:rPr lang="en-US" sz="1600" dirty="0">
                <a:latin typeface="+mn-lt"/>
              </a:rPr>
              <a:t>All </a:t>
            </a:r>
            <a:r>
              <a:rPr lang="en-US" sz="1600" dirty="0" smtClean="0">
                <a:latin typeface="+mn-lt"/>
              </a:rPr>
              <a:t>programs should be required to </a:t>
            </a:r>
            <a:r>
              <a:rPr lang="en-US" sz="1600" dirty="0">
                <a:latin typeface="+mn-lt"/>
              </a:rPr>
              <a:t>maintain documentation of t</a:t>
            </a:r>
            <a:r>
              <a:rPr lang="en-US" sz="1600" dirty="0" smtClean="0">
                <a:latin typeface="+mn-lt"/>
              </a:rPr>
              <a:t>raining </a:t>
            </a:r>
            <a:r>
              <a:rPr lang="en-US" sz="1600" dirty="0">
                <a:latin typeface="+mn-lt"/>
              </a:rPr>
              <a:t>standards, competencies, assessments, and records of completed </a:t>
            </a:r>
            <a:r>
              <a:rPr lang="en-US" sz="1600" dirty="0" smtClean="0">
                <a:latin typeface="+mn-lt"/>
              </a:rPr>
              <a:t>trainings by all responding clinicians.</a:t>
            </a:r>
          </a:p>
          <a:p>
            <a:pPr lvl="1"/>
            <a:endParaRPr lang="en-US" sz="1000" dirty="0" smtClean="0">
              <a:latin typeface="+mn-lt"/>
            </a:endParaRPr>
          </a:p>
          <a:p>
            <a:pPr lvl="1"/>
            <a:r>
              <a:rPr lang="en-US" sz="1600" b="1" dirty="0" smtClean="0">
                <a:latin typeface="+mn-lt"/>
              </a:rPr>
              <a:t>Comment(s) of Note: </a:t>
            </a:r>
            <a:r>
              <a:rPr lang="en-US" sz="1600" dirty="0" smtClean="0">
                <a:latin typeface="+mn-lt"/>
              </a:rPr>
              <a:t>Comment received encouraged DPH to simply ensure compliance with individual practitioners’ scope of practice requirements (nothing beyond).</a:t>
            </a:r>
            <a:endParaRPr lang="en-US" sz="1600" dirty="0" smtClean="0">
              <a:latin typeface="+mn-lt"/>
            </a:endParaRPr>
          </a:p>
        </p:txBody>
      </p:sp>
      <p:sp>
        <p:nvSpPr>
          <p:cNvPr id="11" name="Slide Number Placeholder 5"/>
          <p:cNvSpPr>
            <a:spLocks noGrp="1"/>
          </p:cNvSpPr>
          <p:nvPr>
            <p:ph type="sldNum" sz="quarter" idx="4294967295"/>
          </p:nvPr>
        </p:nvSpPr>
        <p:spPr>
          <a:xfrm>
            <a:off x="8655486" y="6416675"/>
            <a:ext cx="412314" cy="365125"/>
          </a:xfrm>
          <a:prstGeom prst="rect">
            <a:avLst/>
          </a:prstGeom>
        </p:spPr>
        <p:txBody>
          <a:bodyPr/>
          <a:lstStyle/>
          <a:p>
            <a:pPr>
              <a:defRPr/>
            </a:pPr>
            <a:fld id="{07D56CB9-EABB-4C18-962C-FF17652EADB5}" type="slidenum">
              <a:rPr lang="en-US" altLang="en-US" smtClean="0"/>
              <a:pPr>
                <a:defRPr/>
              </a:pPr>
              <a:t>10</a:t>
            </a:fld>
            <a:endParaRPr lang="en-US" altLang="en-US" dirty="0"/>
          </a:p>
        </p:txBody>
      </p:sp>
      <p:sp>
        <p:nvSpPr>
          <p:cNvPr id="9" name="Rectangle 8"/>
          <p:cNvSpPr/>
          <p:nvPr/>
        </p:nvSpPr>
        <p:spPr>
          <a:xfrm>
            <a:off x="3886200" y="268983"/>
            <a:ext cx="5257800" cy="584775"/>
          </a:xfrm>
          <a:prstGeom prst="rect">
            <a:avLst/>
          </a:prstGeom>
        </p:spPr>
        <p:txBody>
          <a:bodyPr wrap="square">
            <a:spAutoFit/>
          </a:bodyPr>
          <a:lstStyle/>
          <a:p>
            <a:pPr algn="ctr"/>
            <a:r>
              <a:rPr lang="en-US" sz="3200" dirty="0" smtClean="0">
                <a:solidFill>
                  <a:srgbClr val="FFFFFF"/>
                </a:solidFill>
                <a:latin typeface="Calibri"/>
              </a:rPr>
              <a:t>Training</a:t>
            </a:r>
            <a:endParaRPr lang="en-US" sz="3200" dirty="0">
              <a:solidFill>
                <a:srgbClr val="FFFFFF"/>
              </a:solidFill>
              <a:latin typeface="Calibri"/>
            </a:endParaRPr>
          </a:p>
        </p:txBody>
      </p:sp>
    </p:spTree>
    <p:extLst>
      <p:ext uri="{BB962C8B-B14F-4D97-AF65-F5344CB8AC3E}">
        <p14:creationId xmlns:p14="http://schemas.microsoft.com/office/powerpoint/2010/main" val="11505486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a:spLocks noChangeArrowheads="1"/>
          </p:cNvSpPr>
          <p:nvPr/>
        </p:nvSpPr>
        <p:spPr bwMode="auto">
          <a:xfrm>
            <a:off x="4267200" y="0"/>
            <a:ext cx="4891088" cy="784225"/>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fontAlgn="base">
              <a:lnSpc>
                <a:spcPct val="90000"/>
              </a:lnSpc>
              <a:spcBef>
                <a:spcPct val="0"/>
              </a:spcBef>
              <a:spcAft>
                <a:spcPct val="0"/>
              </a:spcAft>
              <a:buFontTx/>
              <a:buNone/>
            </a:pPr>
            <a:endParaRPr lang="en-US" altLang="en-US" sz="1800" dirty="0">
              <a:solidFill>
                <a:srgbClr val="FFFFFF"/>
              </a:solidFill>
              <a:latin typeface="Arial" charset="0"/>
            </a:endParaRPr>
          </a:p>
        </p:txBody>
      </p:sp>
      <p:sp>
        <p:nvSpPr>
          <p:cNvPr id="4" name="Rectangle 2"/>
          <p:cNvSpPr txBox="1">
            <a:spLocks noChangeArrowheads="1"/>
          </p:cNvSpPr>
          <p:nvPr/>
        </p:nvSpPr>
        <p:spPr>
          <a:xfrm>
            <a:off x="4042341" y="60776"/>
            <a:ext cx="5047230" cy="100602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endParaRPr lang="en-US" altLang="en-US" sz="2400" b="1" dirty="0">
              <a:solidFill>
                <a:srgbClr val="FFFFFF"/>
              </a:solidFill>
            </a:endParaRPr>
          </a:p>
        </p:txBody>
      </p:sp>
      <p:sp>
        <p:nvSpPr>
          <p:cNvPr id="7" name="Rectangle 8"/>
          <p:cNvSpPr txBox="1">
            <a:spLocks noChangeArrowheads="1"/>
          </p:cNvSpPr>
          <p:nvPr/>
        </p:nvSpPr>
        <p:spPr>
          <a:xfrm>
            <a:off x="152400" y="1066799"/>
            <a:ext cx="8839200" cy="5700331"/>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spcBef>
                <a:spcPts val="0"/>
              </a:spcBef>
              <a:spcAft>
                <a:spcPts val="1200"/>
              </a:spcAft>
              <a:buSzPct val="80000"/>
              <a:buFont typeface="Wingdings" panose="05000000000000000000" pitchFamily="2" charset="2"/>
              <a:buChar char="q"/>
            </a:pPr>
            <a:endParaRPr lang="en-US" sz="2000" dirty="0" smtClean="0">
              <a:solidFill>
                <a:srgbClr val="000000"/>
              </a:solidFill>
            </a:endParaRPr>
          </a:p>
        </p:txBody>
      </p:sp>
      <p:sp>
        <p:nvSpPr>
          <p:cNvPr id="17" name="TextBox 16"/>
          <p:cNvSpPr txBox="1"/>
          <p:nvPr/>
        </p:nvSpPr>
        <p:spPr>
          <a:xfrm>
            <a:off x="152400" y="1371600"/>
            <a:ext cx="8839200" cy="3416320"/>
          </a:xfrm>
          <a:prstGeom prst="rect">
            <a:avLst/>
          </a:prstGeom>
          <a:noFill/>
        </p:spPr>
        <p:txBody>
          <a:bodyPr wrap="square" rtlCol="0">
            <a:spAutoFit/>
          </a:bodyPr>
          <a:lstStyle/>
          <a:p>
            <a:pPr lvl="1"/>
            <a:r>
              <a:rPr lang="en-US" b="1" dirty="0" smtClean="0">
                <a:latin typeface="+mn-lt"/>
              </a:rPr>
              <a:t>Regulation: </a:t>
            </a:r>
            <a:r>
              <a:rPr lang="en-US" dirty="0" smtClean="0">
                <a:latin typeface="+mn-lt"/>
              </a:rPr>
              <a:t>DPH </a:t>
            </a:r>
            <a:r>
              <a:rPr lang="en-US" dirty="0" err="1" smtClean="0">
                <a:latin typeface="+mn-lt"/>
              </a:rPr>
              <a:t>regs</a:t>
            </a:r>
            <a:r>
              <a:rPr lang="en-US" dirty="0" smtClean="0">
                <a:latin typeface="+mn-lt"/>
              </a:rPr>
              <a:t> should require all MIH </a:t>
            </a:r>
            <a:r>
              <a:rPr lang="en-US" dirty="0">
                <a:latin typeface="+mn-lt"/>
              </a:rPr>
              <a:t>P</a:t>
            </a:r>
            <a:r>
              <a:rPr lang="en-US" dirty="0" smtClean="0">
                <a:latin typeface="+mn-lt"/>
              </a:rPr>
              <a:t>rograms to develop treatment protocols and to maintain these protocols on file and available for inspection/review.  </a:t>
            </a:r>
            <a:endParaRPr lang="en-US" b="1" dirty="0" smtClean="0">
              <a:latin typeface="+mn-lt"/>
            </a:endParaRPr>
          </a:p>
          <a:p>
            <a:pPr lvl="1"/>
            <a:endParaRPr lang="en-US" dirty="0" smtClean="0">
              <a:latin typeface="+mn-lt"/>
            </a:endParaRPr>
          </a:p>
          <a:p>
            <a:pPr lvl="1"/>
            <a:r>
              <a:rPr lang="en-US" b="1" dirty="0" smtClean="0">
                <a:latin typeface="+mn-lt"/>
              </a:rPr>
              <a:t>Application</a:t>
            </a:r>
            <a:r>
              <a:rPr lang="en-US" b="1" dirty="0">
                <a:latin typeface="+mn-lt"/>
              </a:rPr>
              <a:t>: </a:t>
            </a:r>
            <a:r>
              <a:rPr lang="en-US" dirty="0" smtClean="0">
                <a:latin typeface="+mn-lt"/>
              </a:rPr>
              <a:t>DPH application should require demonstration that applicants have adopted care-specific </a:t>
            </a:r>
            <a:r>
              <a:rPr lang="en-US" dirty="0">
                <a:latin typeface="+mn-lt"/>
              </a:rPr>
              <a:t>treatment protocols which address the </a:t>
            </a:r>
            <a:r>
              <a:rPr lang="en-US" dirty="0" smtClean="0">
                <a:latin typeface="+mn-lt"/>
              </a:rPr>
              <a:t>unique needs of the proposed patient population.</a:t>
            </a:r>
          </a:p>
          <a:p>
            <a:pPr marL="914400" lvl="1" indent="-457200">
              <a:buFont typeface="Arial" panose="020B0604020202020204" pitchFamily="34" charset="0"/>
              <a:buChar char="•"/>
            </a:pPr>
            <a:endParaRPr lang="en-US" dirty="0" smtClean="0">
              <a:latin typeface="+mn-lt"/>
            </a:endParaRPr>
          </a:p>
          <a:p>
            <a:pPr lvl="1"/>
            <a:r>
              <a:rPr lang="en-US" b="1" dirty="0">
                <a:latin typeface="+mn-lt"/>
              </a:rPr>
              <a:t>On-File</a:t>
            </a:r>
            <a:r>
              <a:rPr lang="en-US" b="1" dirty="0" smtClean="0">
                <a:latin typeface="+mn-lt"/>
              </a:rPr>
              <a:t>: </a:t>
            </a:r>
            <a:r>
              <a:rPr lang="en-US" dirty="0" smtClean="0">
                <a:latin typeface="+mn-lt"/>
              </a:rPr>
              <a:t>DPH should require that programs maintain </a:t>
            </a:r>
            <a:r>
              <a:rPr lang="en-US" dirty="0">
                <a:latin typeface="+mn-lt"/>
              </a:rPr>
              <a:t>c</a:t>
            </a:r>
            <a:r>
              <a:rPr lang="en-US" dirty="0" smtClean="0">
                <a:latin typeface="+mn-lt"/>
              </a:rPr>
              <a:t>omprehensive </a:t>
            </a:r>
            <a:r>
              <a:rPr lang="en-US" dirty="0">
                <a:latin typeface="+mn-lt"/>
              </a:rPr>
              <a:t>protocols </a:t>
            </a:r>
            <a:r>
              <a:rPr lang="en-US" dirty="0" smtClean="0">
                <a:latin typeface="+mn-lt"/>
              </a:rPr>
              <a:t>on file. MIH </a:t>
            </a:r>
            <a:r>
              <a:rPr lang="en-US" dirty="0">
                <a:latin typeface="+mn-lt"/>
              </a:rPr>
              <a:t>programs should keep records of how treatment protocols are used. All programs </a:t>
            </a:r>
            <a:r>
              <a:rPr lang="en-US" dirty="0" smtClean="0">
                <a:latin typeface="+mn-lt"/>
              </a:rPr>
              <a:t>should </a:t>
            </a:r>
            <a:r>
              <a:rPr lang="en-US" dirty="0">
                <a:latin typeface="+mn-lt"/>
              </a:rPr>
              <a:t>maintain documentation of standard operating procedures governing the management of patients with </a:t>
            </a:r>
            <a:r>
              <a:rPr lang="en-US" dirty="0" smtClean="0">
                <a:latin typeface="+mn-lt"/>
              </a:rPr>
              <a:t>life-threatening conditions </a:t>
            </a:r>
            <a:r>
              <a:rPr lang="en-US" dirty="0">
                <a:latin typeface="+mn-lt"/>
              </a:rPr>
              <a:t>who require emergency </a:t>
            </a:r>
            <a:r>
              <a:rPr lang="en-US" dirty="0" smtClean="0">
                <a:latin typeface="+mn-lt"/>
              </a:rPr>
              <a:t>resuscitation. </a:t>
            </a:r>
            <a:endParaRPr lang="en-US" dirty="0">
              <a:latin typeface="+mn-lt"/>
            </a:endParaRPr>
          </a:p>
        </p:txBody>
      </p:sp>
      <p:sp>
        <p:nvSpPr>
          <p:cNvPr id="11" name="Slide Number Placeholder 5"/>
          <p:cNvSpPr>
            <a:spLocks noGrp="1"/>
          </p:cNvSpPr>
          <p:nvPr>
            <p:ph type="sldNum" sz="quarter" idx="4294967295"/>
          </p:nvPr>
        </p:nvSpPr>
        <p:spPr>
          <a:xfrm>
            <a:off x="8655486" y="6416675"/>
            <a:ext cx="412314" cy="365125"/>
          </a:xfrm>
          <a:prstGeom prst="rect">
            <a:avLst/>
          </a:prstGeom>
        </p:spPr>
        <p:txBody>
          <a:bodyPr/>
          <a:lstStyle/>
          <a:p>
            <a:pPr>
              <a:defRPr/>
            </a:pPr>
            <a:fld id="{07D56CB9-EABB-4C18-962C-FF17652EADB5}" type="slidenum">
              <a:rPr lang="en-US" altLang="en-US" smtClean="0"/>
              <a:pPr>
                <a:defRPr/>
              </a:pPr>
              <a:t>11</a:t>
            </a:fld>
            <a:endParaRPr lang="en-US" altLang="en-US" dirty="0"/>
          </a:p>
        </p:txBody>
      </p:sp>
      <p:sp>
        <p:nvSpPr>
          <p:cNvPr id="9" name="Rectangle 8"/>
          <p:cNvSpPr/>
          <p:nvPr/>
        </p:nvSpPr>
        <p:spPr>
          <a:xfrm>
            <a:off x="3886200" y="268983"/>
            <a:ext cx="5257800" cy="584775"/>
          </a:xfrm>
          <a:prstGeom prst="rect">
            <a:avLst/>
          </a:prstGeom>
        </p:spPr>
        <p:txBody>
          <a:bodyPr wrap="square">
            <a:spAutoFit/>
          </a:bodyPr>
          <a:lstStyle/>
          <a:p>
            <a:pPr algn="ctr"/>
            <a:r>
              <a:rPr lang="en-US" sz="3200" dirty="0" smtClean="0">
                <a:solidFill>
                  <a:srgbClr val="FFFFFF"/>
                </a:solidFill>
                <a:latin typeface="Calibri"/>
              </a:rPr>
              <a:t>Treatment Protocols</a:t>
            </a:r>
            <a:endParaRPr lang="en-US" sz="3200" dirty="0">
              <a:solidFill>
                <a:srgbClr val="FFFFFF"/>
              </a:solidFill>
              <a:latin typeface="Calibri"/>
            </a:endParaRPr>
          </a:p>
        </p:txBody>
      </p:sp>
    </p:spTree>
    <p:extLst>
      <p:ext uri="{BB962C8B-B14F-4D97-AF65-F5344CB8AC3E}">
        <p14:creationId xmlns:p14="http://schemas.microsoft.com/office/powerpoint/2010/main" val="16324688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a:spLocks noChangeArrowheads="1"/>
          </p:cNvSpPr>
          <p:nvPr/>
        </p:nvSpPr>
        <p:spPr bwMode="auto">
          <a:xfrm>
            <a:off x="4267200" y="0"/>
            <a:ext cx="4891088" cy="784225"/>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fontAlgn="base">
              <a:lnSpc>
                <a:spcPct val="90000"/>
              </a:lnSpc>
              <a:spcBef>
                <a:spcPct val="0"/>
              </a:spcBef>
              <a:spcAft>
                <a:spcPct val="0"/>
              </a:spcAft>
              <a:buFontTx/>
              <a:buNone/>
            </a:pPr>
            <a:endParaRPr lang="en-US" altLang="en-US" sz="1800" dirty="0">
              <a:solidFill>
                <a:srgbClr val="FFFFFF"/>
              </a:solidFill>
              <a:latin typeface="Arial" charset="0"/>
            </a:endParaRPr>
          </a:p>
        </p:txBody>
      </p:sp>
      <p:sp>
        <p:nvSpPr>
          <p:cNvPr id="4" name="Rectangle 2"/>
          <p:cNvSpPr txBox="1">
            <a:spLocks noChangeArrowheads="1"/>
          </p:cNvSpPr>
          <p:nvPr/>
        </p:nvSpPr>
        <p:spPr>
          <a:xfrm>
            <a:off x="4042341" y="60776"/>
            <a:ext cx="5047230" cy="100602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endParaRPr lang="en-US" altLang="en-US" sz="2400" b="1" dirty="0">
              <a:solidFill>
                <a:srgbClr val="FFFFFF"/>
              </a:solidFill>
            </a:endParaRPr>
          </a:p>
        </p:txBody>
      </p:sp>
      <p:sp>
        <p:nvSpPr>
          <p:cNvPr id="7" name="Rectangle 8"/>
          <p:cNvSpPr txBox="1">
            <a:spLocks noChangeArrowheads="1"/>
          </p:cNvSpPr>
          <p:nvPr/>
        </p:nvSpPr>
        <p:spPr>
          <a:xfrm>
            <a:off x="152400" y="1066799"/>
            <a:ext cx="8839200" cy="5700331"/>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spcBef>
                <a:spcPts val="0"/>
              </a:spcBef>
              <a:spcAft>
                <a:spcPts val="1200"/>
              </a:spcAft>
              <a:buSzPct val="80000"/>
              <a:buFont typeface="Wingdings" panose="05000000000000000000" pitchFamily="2" charset="2"/>
              <a:buChar char="q"/>
            </a:pPr>
            <a:endParaRPr lang="en-US" sz="2000" dirty="0" smtClean="0">
              <a:solidFill>
                <a:srgbClr val="000000"/>
              </a:solidFill>
            </a:endParaRPr>
          </a:p>
        </p:txBody>
      </p:sp>
      <p:sp>
        <p:nvSpPr>
          <p:cNvPr id="17" name="TextBox 16"/>
          <p:cNvSpPr txBox="1"/>
          <p:nvPr/>
        </p:nvSpPr>
        <p:spPr>
          <a:xfrm>
            <a:off x="152400" y="1371600"/>
            <a:ext cx="8839200" cy="3662541"/>
          </a:xfrm>
          <a:prstGeom prst="rect">
            <a:avLst/>
          </a:prstGeom>
          <a:noFill/>
        </p:spPr>
        <p:txBody>
          <a:bodyPr wrap="square" rtlCol="0">
            <a:spAutoFit/>
          </a:bodyPr>
          <a:lstStyle/>
          <a:p>
            <a:endParaRPr lang="en-US" sz="600" b="1" dirty="0" smtClean="0">
              <a:latin typeface="+mn-lt"/>
            </a:endParaRPr>
          </a:p>
          <a:p>
            <a:pPr lvl="1"/>
            <a:r>
              <a:rPr lang="en-US" b="1" dirty="0" smtClean="0">
                <a:latin typeface="+mn-lt"/>
              </a:rPr>
              <a:t>Regulation: </a:t>
            </a:r>
            <a:r>
              <a:rPr lang="en-US" dirty="0" smtClean="0">
                <a:latin typeface="+mn-lt"/>
              </a:rPr>
              <a:t>All agreed that there should be no specific </a:t>
            </a:r>
            <a:r>
              <a:rPr lang="en-US" dirty="0" smtClean="0">
                <a:latin typeface="+mn-lt"/>
              </a:rPr>
              <a:t>requirements</a:t>
            </a:r>
            <a:r>
              <a:rPr lang="en-US" dirty="0" smtClean="0">
                <a:latin typeface="+mn-lt"/>
              </a:rPr>
              <a:t>.</a:t>
            </a:r>
          </a:p>
          <a:p>
            <a:pPr lvl="1"/>
            <a:endParaRPr lang="en-US" sz="1400" dirty="0" smtClean="0">
              <a:latin typeface="+mn-lt"/>
            </a:endParaRPr>
          </a:p>
          <a:p>
            <a:pPr lvl="1"/>
            <a:r>
              <a:rPr lang="en-US" b="1" dirty="0" smtClean="0">
                <a:latin typeface="+mn-lt"/>
              </a:rPr>
              <a:t>Application</a:t>
            </a:r>
            <a:r>
              <a:rPr lang="en-US" b="1" dirty="0">
                <a:latin typeface="+mn-lt"/>
              </a:rPr>
              <a:t>: </a:t>
            </a:r>
            <a:r>
              <a:rPr lang="en-US" dirty="0">
                <a:latin typeface="+mn-lt"/>
              </a:rPr>
              <a:t>Applicant </a:t>
            </a:r>
            <a:r>
              <a:rPr lang="en-US" dirty="0" smtClean="0">
                <a:latin typeface="+mn-lt"/>
              </a:rPr>
              <a:t>should provide program-specific </a:t>
            </a:r>
            <a:r>
              <a:rPr lang="en-US" dirty="0">
                <a:latin typeface="+mn-lt"/>
              </a:rPr>
              <a:t>metrics </a:t>
            </a:r>
            <a:r>
              <a:rPr lang="en-US" dirty="0" smtClean="0">
                <a:latin typeface="+mn-lt"/>
              </a:rPr>
              <a:t>to be used </a:t>
            </a:r>
            <a:r>
              <a:rPr lang="en-US" dirty="0">
                <a:latin typeface="+mn-lt"/>
              </a:rPr>
              <a:t>to measure improved </a:t>
            </a:r>
            <a:r>
              <a:rPr lang="en-US" dirty="0" smtClean="0">
                <a:latin typeface="+mn-lt"/>
              </a:rPr>
              <a:t>care </a:t>
            </a:r>
            <a:r>
              <a:rPr lang="en-US" dirty="0">
                <a:latin typeface="+mn-lt"/>
              </a:rPr>
              <a:t>coordination and patient care </a:t>
            </a:r>
            <a:r>
              <a:rPr lang="en-US" dirty="0" smtClean="0">
                <a:latin typeface="+mn-lt"/>
              </a:rPr>
              <a:t>management. Should require </a:t>
            </a:r>
            <a:r>
              <a:rPr lang="en-US" dirty="0">
                <a:latin typeface="+mn-lt"/>
              </a:rPr>
              <a:t>that MIH programs </a:t>
            </a:r>
            <a:r>
              <a:rPr lang="en-US" dirty="0" smtClean="0">
                <a:latin typeface="+mn-lt"/>
              </a:rPr>
              <a:t>have </a:t>
            </a:r>
            <a:r>
              <a:rPr lang="en-US" dirty="0">
                <a:latin typeface="+mn-lt"/>
              </a:rPr>
              <a:t>protocols and operating procedures around clinical documentation of encounters and transmission of this information to the next treating </a:t>
            </a:r>
            <a:r>
              <a:rPr lang="en-US" dirty="0" smtClean="0">
                <a:latin typeface="+mn-lt"/>
              </a:rPr>
              <a:t>clinician; a </a:t>
            </a:r>
            <a:r>
              <a:rPr lang="en-US" dirty="0">
                <a:latin typeface="+mn-lt"/>
              </a:rPr>
              <a:t>process in place to schedule and communicate referrals to the next treating </a:t>
            </a:r>
            <a:r>
              <a:rPr lang="en-US" dirty="0" smtClean="0">
                <a:latin typeface="+mn-lt"/>
              </a:rPr>
              <a:t>clinician; and any other documentation sufficient to </a:t>
            </a:r>
            <a:r>
              <a:rPr lang="en-US" dirty="0">
                <a:latin typeface="+mn-lt"/>
              </a:rPr>
              <a:t>show evidence of </a:t>
            </a:r>
            <a:r>
              <a:rPr lang="en-US" dirty="0" smtClean="0">
                <a:latin typeface="+mn-lt"/>
              </a:rPr>
              <a:t>the care </a:t>
            </a:r>
            <a:r>
              <a:rPr lang="en-US" dirty="0">
                <a:latin typeface="+mn-lt"/>
              </a:rPr>
              <a:t>coordination infrastructure </a:t>
            </a:r>
            <a:r>
              <a:rPr lang="en-US" dirty="0" smtClean="0">
                <a:latin typeface="+mn-lt"/>
              </a:rPr>
              <a:t>required to meet the unique needs of the proposed population.</a:t>
            </a:r>
          </a:p>
          <a:p>
            <a:pPr lvl="1"/>
            <a:endParaRPr lang="en-US" sz="1400" dirty="0" smtClean="0">
              <a:latin typeface="+mn-lt"/>
            </a:endParaRPr>
          </a:p>
          <a:p>
            <a:pPr lvl="1"/>
            <a:r>
              <a:rPr lang="en-US" b="1" dirty="0">
                <a:latin typeface="+mn-lt"/>
              </a:rPr>
              <a:t>On-File: </a:t>
            </a:r>
            <a:r>
              <a:rPr lang="en-US" dirty="0">
                <a:latin typeface="+mn-lt"/>
              </a:rPr>
              <a:t>All programs </a:t>
            </a:r>
            <a:r>
              <a:rPr lang="en-US" dirty="0" smtClean="0">
                <a:latin typeface="+mn-lt"/>
              </a:rPr>
              <a:t>should maintain and have available for review and inspection </a:t>
            </a:r>
            <a:r>
              <a:rPr lang="en-US" dirty="0">
                <a:latin typeface="+mn-lt"/>
              </a:rPr>
              <a:t>documentation of standard operating procedures governing clinical documentation standards, care </a:t>
            </a:r>
            <a:r>
              <a:rPr lang="en-US" dirty="0" smtClean="0">
                <a:latin typeface="+mn-lt"/>
              </a:rPr>
              <a:t>coordination, </a:t>
            </a:r>
            <a:r>
              <a:rPr lang="en-US" dirty="0">
                <a:latin typeface="+mn-lt"/>
              </a:rPr>
              <a:t>and transmittal of </a:t>
            </a:r>
            <a:r>
              <a:rPr lang="en-US" dirty="0" smtClean="0">
                <a:latin typeface="+mn-lt"/>
              </a:rPr>
              <a:t>referrals</a:t>
            </a:r>
            <a:r>
              <a:rPr lang="en-US" dirty="0" smtClean="0">
                <a:latin typeface="+mn-lt"/>
              </a:rPr>
              <a:t>.</a:t>
            </a:r>
          </a:p>
        </p:txBody>
      </p:sp>
      <p:sp>
        <p:nvSpPr>
          <p:cNvPr id="11" name="Slide Number Placeholder 5"/>
          <p:cNvSpPr>
            <a:spLocks noGrp="1"/>
          </p:cNvSpPr>
          <p:nvPr>
            <p:ph type="sldNum" sz="quarter" idx="4294967295"/>
          </p:nvPr>
        </p:nvSpPr>
        <p:spPr>
          <a:xfrm>
            <a:off x="8655486" y="6416675"/>
            <a:ext cx="412314" cy="365125"/>
          </a:xfrm>
          <a:prstGeom prst="rect">
            <a:avLst/>
          </a:prstGeom>
        </p:spPr>
        <p:txBody>
          <a:bodyPr/>
          <a:lstStyle/>
          <a:p>
            <a:pPr>
              <a:defRPr/>
            </a:pPr>
            <a:fld id="{07D56CB9-EABB-4C18-962C-FF17652EADB5}" type="slidenum">
              <a:rPr lang="en-US" altLang="en-US" smtClean="0"/>
              <a:pPr>
                <a:defRPr/>
              </a:pPr>
              <a:t>12</a:t>
            </a:fld>
            <a:endParaRPr lang="en-US" altLang="en-US" dirty="0"/>
          </a:p>
        </p:txBody>
      </p:sp>
      <p:sp>
        <p:nvSpPr>
          <p:cNvPr id="9" name="Rectangle 8"/>
          <p:cNvSpPr/>
          <p:nvPr/>
        </p:nvSpPr>
        <p:spPr>
          <a:xfrm>
            <a:off x="3886200" y="268983"/>
            <a:ext cx="5257800" cy="584775"/>
          </a:xfrm>
          <a:prstGeom prst="rect">
            <a:avLst/>
          </a:prstGeom>
        </p:spPr>
        <p:txBody>
          <a:bodyPr wrap="square">
            <a:spAutoFit/>
          </a:bodyPr>
          <a:lstStyle/>
          <a:p>
            <a:pPr algn="ctr"/>
            <a:r>
              <a:rPr lang="en-US" sz="3200" dirty="0" smtClean="0">
                <a:solidFill>
                  <a:srgbClr val="FFFFFF"/>
                </a:solidFill>
                <a:latin typeface="Calibri"/>
              </a:rPr>
              <a:t>Care Coordination</a:t>
            </a:r>
            <a:endParaRPr lang="en-US" sz="3200" dirty="0">
              <a:solidFill>
                <a:srgbClr val="FFFFFF"/>
              </a:solidFill>
              <a:latin typeface="Calibri"/>
            </a:endParaRPr>
          </a:p>
        </p:txBody>
      </p:sp>
    </p:spTree>
    <p:extLst>
      <p:ext uri="{BB962C8B-B14F-4D97-AF65-F5344CB8AC3E}">
        <p14:creationId xmlns:p14="http://schemas.microsoft.com/office/powerpoint/2010/main" val="12063902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a:spLocks noChangeArrowheads="1"/>
          </p:cNvSpPr>
          <p:nvPr/>
        </p:nvSpPr>
        <p:spPr bwMode="auto">
          <a:xfrm>
            <a:off x="4267200" y="0"/>
            <a:ext cx="4891088" cy="784225"/>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fontAlgn="base">
              <a:lnSpc>
                <a:spcPct val="90000"/>
              </a:lnSpc>
              <a:spcBef>
                <a:spcPct val="0"/>
              </a:spcBef>
              <a:spcAft>
                <a:spcPct val="0"/>
              </a:spcAft>
              <a:buFontTx/>
              <a:buNone/>
            </a:pPr>
            <a:endParaRPr lang="en-US" altLang="en-US" sz="1800" dirty="0">
              <a:solidFill>
                <a:srgbClr val="FFFFFF"/>
              </a:solidFill>
              <a:latin typeface="Arial" charset="0"/>
            </a:endParaRPr>
          </a:p>
        </p:txBody>
      </p:sp>
      <p:sp>
        <p:nvSpPr>
          <p:cNvPr id="4" name="Rectangle 2"/>
          <p:cNvSpPr txBox="1">
            <a:spLocks noChangeArrowheads="1"/>
          </p:cNvSpPr>
          <p:nvPr/>
        </p:nvSpPr>
        <p:spPr>
          <a:xfrm>
            <a:off x="4042341" y="60776"/>
            <a:ext cx="5047230" cy="100602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endParaRPr lang="en-US" altLang="en-US" sz="2400" b="1" dirty="0">
              <a:solidFill>
                <a:srgbClr val="FFFFFF"/>
              </a:solidFill>
            </a:endParaRPr>
          </a:p>
        </p:txBody>
      </p:sp>
      <p:sp>
        <p:nvSpPr>
          <p:cNvPr id="7" name="Rectangle 8"/>
          <p:cNvSpPr txBox="1">
            <a:spLocks noChangeArrowheads="1"/>
          </p:cNvSpPr>
          <p:nvPr/>
        </p:nvSpPr>
        <p:spPr>
          <a:xfrm>
            <a:off x="152400" y="1066799"/>
            <a:ext cx="8839200" cy="5700331"/>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spcBef>
                <a:spcPts val="0"/>
              </a:spcBef>
              <a:spcAft>
                <a:spcPts val="1200"/>
              </a:spcAft>
              <a:buSzPct val="80000"/>
              <a:buFont typeface="Wingdings" panose="05000000000000000000" pitchFamily="2" charset="2"/>
              <a:buChar char="q"/>
            </a:pPr>
            <a:endParaRPr lang="en-US" sz="2000" dirty="0" smtClean="0">
              <a:solidFill>
                <a:srgbClr val="000000"/>
              </a:solidFill>
            </a:endParaRPr>
          </a:p>
        </p:txBody>
      </p:sp>
      <p:sp>
        <p:nvSpPr>
          <p:cNvPr id="17" name="TextBox 16"/>
          <p:cNvSpPr txBox="1"/>
          <p:nvPr/>
        </p:nvSpPr>
        <p:spPr>
          <a:xfrm>
            <a:off x="152400" y="1371600"/>
            <a:ext cx="8839200" cy="3447098"/>
          </a:xfrm>
          <a:prstGeom prst="rect">
            <a:avLst/>
          </a:prstGeom>
          <a:noFill/>
        </p:spPr>
        <p:txBody>
          <a:bodyPr wrap="square" rtlCol="0">
            <a:spAutoFit/>
          </a:bodyPr>
          <a:lstStyle/>
          <a:p>
            <a:pPr lvl="1"/>
            <a:r>
              <a:rPr lang="en-US" sz="2000" b="1" dirty="0" smtClean="0">
                <a:latin typeface="+mn-lt"/>
              </a:rPr>
              <a:t>Regulation: </a:t>
            </a:r>
            <a:r>
              <a:rPr lang="en-US" sz="2000" dirty="0" smtClean="0">
                <a:latin typeface="+mn-lt"/>
              </a:rPr>
              <a:t>N/A, or simply point to clinician’s or service’s licensure boards.</a:t>
            </a:r>
          </a:p>
          <a:p>
            <a:pPr marL="914400" lvl="1" indent="-457200">
              <a:buFont typeface="Arial" panose="020B0604020202020204" pitchFamily="34" charset="0"/>
              <a:buChar char="•"/>
            </a:pPr>
            <a:endParaRPr lang="en-US" sz="1400" dirty="0" smtClean="0">
              <a:latin typeface="+mn-lt"/>
            </a:endParaRPr>
          </a:p>
          <a:p>
            <a:pPr lvl="1"/>
            <a:r>
              <a:rPr lang="en-US" sz="2000" b="1" dirty="0" smtClean="0">
                <a:latin typeface="+mn-lt"/>
              </a:rPr>
              <a:t>Application</a:t>
            </a:r>
            <a:r>
              <a:rPr lang="en-US" sz="2000" b="1" dirty="0">
                <a:latin typeface="+mn-lt"/>
              </a:rPr>
              <a:t>: </a:t>
            </a:r>
            <a:r>
              <a:rPr lang="en-US" sz="2000" dirty="0" smtClean="0">
                <a:latin typeface="+mn-lt"/>
              </a:rPr>
              <a:t>DPH should require applicants to demonstrate sufficient policies </a:t>
            </a:r>
            <a:r>
              <a:rPr lang="en-US" sz="2000" dirty="0">
                <a:latin typeface="+mn-lt"/>
              </a:rPr>
              <a:t>and </a:t>
            </a:r>
            <a:r>
              <a:rPr lang="en-US" sz="2000" dirty="0" smtClean="0">
                <a:latin typeface="+mn-lt"/>
              </a:rPr>
              <a:t>procedures to manage </a:t>
            </a:r>
            <a:r>
              <a:rPr lang="en-US" sz="2000" dirty="0">
                <a:latin typeface="+mn-lt"/>
              </a:rPr>
              <a:t>and </a:t>
            </a:r>
            <a:r>
              <a:rPr lang="en-US" sz="2000" dirty="0" smtClean="0">
                <a:latin typeface="+mn-lt"/>
              </a:rPr>
              <a:t>investigate </a:t>
            </a:r>
            <a:r>
              <a:rPr lang="en-US" sz="2000" dirty="0">
                <a:latin typeface="+mn-lt"/>
              </a:rPr>
              <a:t>complaints or quality of care </a:t>
            </a:r>
            <a:r>
              <a:rPr lang="en-US" sz="2000" dirty="0" smtClean="0">
                <a:latin typeface="+mn-lt"/>
              </a:rPr>
              <a:t>concerns.</a:t>
            </a:r>
          </a:p>
          <a:p>
            <a:pPr marL="914400" lvl="1" indent="-457200">
              <a:buFont typeface="Arial" panose="020B0604020202020204" pitchFamily="34" charset="0"/>
              <a:buChar char="•"/>
            </a:pPr>
            <a:endParaRPr lang="en-US" sz="1400" dirty="0" smtClean="0">
              <a:latin typeface="+mn-lt"/>
            </a:endParaRPr>
          </a:p>
          <a:p>
            <a:pPr lvl="1"/>
            <a:r>
              <a:rPr lang="en-US" sz="2000" b="1" dirty="0">
                <a:latin typeface="+mn-lt"/>
              </a:rPr>
              <a:t>On-File: </a:t>
            </a:r>
            <a:r>
              <a:rPr lang="en-US" sz="2000" dirty="0">
                <a:latin typeface="+mn-lt"/>
              </a:rPr>
              <a:t>Applicant </a:t>
            </a:r>
            <a:r>
              <a:rPr lang="en-US" sz="2000" dirty="0" smtClean="0">
                <a:latin typeface="+mn-lt"/>
              </a:rPr>
              <a:t>should be required to </a:t>
            </a:r>
            <a:r>
              <a:rPr lang="en-US" sz="2000" dirty="0">
                <a:latin typeface="+mn-lt"/>
              </a:rPr>
              <a:t>keep on file standards and methods by which </a:t>
            </a:r>
            <a:r>
              <a:rPr lang="en-US" sz="2000" dirty="0" smtClean="0">
                <a:latin typeface="+mn-lt"/>
              </a:rPr>
              <a:t>the program investigates </a:t>
            </a:r>
            <a:r>
              <a:rPr lang="en-US" sz="2000" dirty="0">
                <a:latin typeface="+mn-lt"/>
              </a:rPr>
              <a:t>and </a:t>
            </a:r>
            <a:r>
              <a:rPr lang="en-US" sz="2000" dirty="0" smtClean="0">
                <a:latin typeface="+mn-lt"/>
              </a:rPr>
              <a:t>addresses </a:t>
            </a:r>
            <a:r>
              <a:rPr lang="en-US" sz="2000" dirty="0">
                <a:latin typeface="+mn-lt"/>
              </a:rPr>
              <a:t>any </a:t>
            </a:r>
            <a:r>
              <a:rPr lang="en-US" sz="2000" dirty="0" smtClean="0">
                <a:latin typeface="+mn-lt"/>
              </a:rPr>
              <a:t>complaint. </a:t>
            </a:r>
            <a:r>
              <a:rPr lang="en-US" sz="2000" dirty="0">
                <a:latin typeface="+mn-lt"/>
              </a:rPr>
              <a:t>Applicant </a:t>
            </a:r>
            <a:r>
              <a:rPr lang="en-US" sz="2000" dirty="0" smtClean="0">
                <a:latin typeface="+mn-lt"/>
              </a:rPr>
              <a:t>should keep </a:t>
            </a:r>
            <a:r>
              <a:rPr lang="en-US" sz="2000" dirty="0">
                <a:latin typeface="+mn-lt"/>
              </a:rPr>
              <a:t>on file any </a:t>
            </a:r>
            <a:r>
              <a:rPr lang="en-US" sz="2000" dirty="0" smtClean="0">
                <a:latin typeface="+mn-lt"/>
              </a:rPr>
              <a:t>complaints </a:t>
            </a:r>
            <a:r>
              <a:rPr lang="en-US" sz="2000" dirty="0">
                <a:latin typeface="+mn-lt"/>
              </a:rPr>
              <a:t>received which can be reviewed during </a:t>
            </a:r>
            <a:r>
              <a:rPr lang="en-US" sz="2000" dirty="0" smtClean="0">
                <a:latin typeface="+mn-lt"/>
              </a:rPr>
              <a:t>re-licensure </a:t>
            </a:r>
            <a:r>
              <a:rPr lang="en-US" sz="2000" dirty="0">
                <a:latin typeface="+mn-lt"/>
              </a:rPr>
              <a:t>or </a:t>
            </a:r>
            <a:r>
              <a:rPr lang="en-US" sz="2000" dirty="0" smtClean="0">
                <a:latin typeface="+mn-lt"/>
              </a:rPr>
              <a:t>inspection.</a:t>
            </a:r>
            <a:endParaRPr lang="en-US" sz="2000" dirty="0">
              <a:latin typeface="+mn-lt"/>
            </a:endParaRPr>
          </a:p>
          <a:p>
            <a:endParaRPr lang="en-US" sz="2800" dirty="0" smtClean="0">
              <a:latin typeface="+mj-lt"/>
            </a:endParaRPr>
          </a:p>
        </p:txBody>
      </p:sp>
      <p:sp>
        <p:nvSpPr>
          <p:cNvPr id="11" name="Slide Number Placeholder 5"/>
          <p:cNvSpPr>
            <a:spLocks noGrp="1"/>
          </p:cNvSpPr>
          <p:nvPr>
            <p:ph type="sldNum" sz="quarter" idx="4294967295"/>
          </p:nvPr>
        </p:nvSpPr>
        <p:spPr>
          <a:xfrm>
            <a:off x="8655486" y="6416675"/>
            <a:ext cx="412314" cy="365125"/>
          </a:xfrm>
          <a:prstGeom prst="rect">
            <a:avLst/>
          </a:prstGeom>
        </p:spPr>
        <p:txBody>
          <a:bodyPr/>
          <a:lstStyle/>
          <a:p>
            <a:pPr>
              <a:defRPr/>
            </a:pPr>
            <a:fld id="{07D56CB9-EABB-4C18-962C-FF17652EADB5}" type="slidenum">
              <a:rPr lang="en-US" altLang="en-US" smtClean="0"/>
              <a:pPr>
                <a:defRPr/>
              </a:pPr>
              <a:t>13</a:t>
            </a:fld>
            <a:endParaRPr lang="en-US" altLang="en-US" dirty="0"/>
          </a:p>
        </p:txBody>
      </p:sp>
      <p:sp>
        <p:nvSpPr>
          <p:cNvPr id="9" name="Rectangle 8"/>
          <p:cNvSpPr/>
          <p:nvPr/>
        </p:nvSpPr>
        <p:spPr>
          <a:xfrm>
            <a:off x="3886200" y="268983"/>
            <a:ext cx="5257800" cy="584775"/>
          </a:xfrm>
          <a:prstGeom prst="rect">
            <a:avLst/>
          </a:prstGeom>
        </p:spPr>
        <p:txBody>
          <a:bodyPr wrap="square">
            <a:spAutoFit/>
          </a:bodyPr>
          <a:lstStyle/>
          <a:p>
            <a:pPr algn="ctr"/>
            <a:r>
              <a:rPr lang="en-US" sz="3200" dirty="0" smtClean="0">
                <a:solidFill>
                  <a:srgbClr val="FFFFFF"/>
                </a:solidFill>
                <a:latin typeface="Calibri"/>
              </a:rPr>
              <a:t>Complaints/Investigations</a:t>
            </a:r>
            <a:endParaRPr lang="en-US" sz="3200" dirty="0">
              <a:solidFill>
                <a:srgbClr val="FFFFFF"/>
              </a:solidFill>
              <a:latin typeface="Calibri"/>
            </a:endParaRPr>
          </a:p>
        </p:txBody>
      </p:sp>
    </p:spTree>
    <p:extLst>
      <p:ext uri="{BB962C8B-B14F-4D97-AF65-F5344CB8AC3E}">
        <p14:creationId xmlns:p14="http://schemas.microsoft.com/office/powerpoint/2010/main" val="39826627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a:spLocks noChangeArrowheads="1"/>
          </p:cNvSpPr>
          <p:nvPr/>
        </p:nvSpPr>
        <p:spPr bwMode="auto">
          <a:xfrm>
            <a:off x="4267200" y="0"/>
            <a:ext cx="4891088" cy="784225"/>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fontAlgn="base">
              <a:lnSpc>
                <a:spcPct val="90000"/>
              </a:lnSpc>
              <a:spcBef>
                <a:spcPct val="0"/>
              </a:spcBef>
              <a:spcAft>
                <a:spcPct val="0"/>
              </a:spcAft>
              <a:buFontTx/>
              <a:buNone/>
            </a:pPr>
            <a:endParaRPr lang="en-US" altLang="en-US" sz="1800" dirty="0">
              <a:solidFill>
                <a:srgbClr val="FFFFFF"/>
              </a:solidFill>
              <a:latin typeface="Arial" charset="0"/>
            </a:endParaRPr>
          </a:p>
        </p:txBody>
      </p:sp>
      <p:sp>
        <p:nvSpPr>
          <p:cNvPr id="4" name="Rectangle 2"/>
          <p:cNvSpPr txBox="1">
            <a:spLocks noChangeArrowheads="1"/>
          </p:cNvSpPr>
          <p:nvPr/>
        </p:nvSpPr>
        <p:spPr>
          <a:xfrm>
            <a:off x="4042341" y="60776"/>
            <a:ext cx="5047230" cy="100602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endParaRPr lang="en-US" altLang="en-US" sz="2400" b="1" dirty="0">
              <a:solidFill>
                <a:srgbClr val="FFFFFF"/>
              </a:solidFill>
            </a:endParaRPr>
          </a:p>
        </p:txBody>
      </p:sp>
      <p:sp>
        <p:nvSpPr>
          <p:cNvPr id="7" name="Rectangle 8"/>
          <p:cNvSpPr txBox="1">
            <a:spLocks noChangeArrowheads="1"/>
          </p:cNvSpPr>
          <p:nvPr/>
        </p:nvSpPr>
        <p:spPr>
          <a:xfrm>
            <a:off x="152400" y="1066799"/>
            <a:ext cx="8839200" cy="5700331"/>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spcBef>
                <a:spcPts val="0"/>
              </a:spcBef>
              <a:spcAft>
                <a:spcPts val="1200"/>
              </a:spcAft>
              <a:buSzPct val="80000"/>
              <a:buFont typeface="Wingdings" panose="05000000000000000000" pitchFamily="2" charset="2"/>
              <a:buChar char="q"/>
            </a:pPr>
            <a:endParaRPr lang="en-US" sz="2000" dirty="0" smtClean="0">
              <a:solidFill>
                <a:srgbClr val="000000"/>
              </a:solidFill>
            </a:endParaRPr>
          </a:p>
        </p:txBody>
      </p:sp>
      <p:sp>
        <p:nvSpPr>
          <p:cNvPr id="17" name="TextBox 16"/>
          <p:cNvSpPr txBox="1"/>
          <p:nvPr/>
        </p:nvSpPr>
        <p:spPr>
          <a:xfrm>
            <a:off x="152400" y="1371600"/>
            <a:ext cx="8839200" cy="2369880"/>
          </a:xfrm>
          <a:prstGeom prst="rect">
            <a:avLst/>
          </a:prstGeom>
          <a:noFill/>
        </p:spPr>
        <p:txBody>
          <a:bodyPr wrap="square" rtlCol="0">
            <a:spAutoFit/>
          </a:bodyPr>
          <a:lstStyle/>
          <a:p>
            <a:pPr lvl="1"/>
            <a:r>
              <a:rPr lang="en-US" sz="2000" b="1" dirty="0" smtClean="0">
                <a:latin typeface="+mn-lt"/>
              </a:rPr>
              <a:t>Regulation</a:t>
            </a:r>
            <a:r>
              <a:rPr lang="en-US" sz="2000" b="1" dirty="0">
                <a:latin typeface="+mn-lt"/>
              </a:rPr>
              <a:t>: </a:t>
            </a:r>
            <a:r>
              <a:rPr lang="en-US" sz="2000" dirty="0">
                <a:latin typeface="+mn-lt"/>
              </a:rPr>
              <a:t>Regulation should state the need for informed consent. DPH </a:t>
            </a:r>
            <a:r>
              <a:rPr lang="en-US" sz="2000" dirty="0" smtClean="0">
                <a:latin typeface="+mn-lt"/>
              </a:rPr>
              <a:t>should </a:t>
            </a:r>
            <a:r>
              <a:rPr lang="en-US" sz="2000" dirty="0">
                <a:latin typeface="+mn-lt"/>
              </a:rPr>
              <a:t>require all programs to maintain documentation of standard operating procedures around informed consent for each clinical </a:t>
            </a:r>
            <a:r>
              <a:rPr lang="en-US" sz="2000" dirty="0" smtClean="0">
                <a:latin typeface="+mn-lt"/>
              </a:rPr>
              <a:t>encounter.</a:t>
            </a:r>
          </a:p>
          <a:p>
            <a:pPr marL="914400" lvl="1" indent="-457200">
              <a:buFont typeface="Arial" panose="020B0604020202020204" pitchFamily="34" charset="0"/>
              <a:buChar char="•"/>
            </a:pPr>
            <a:endParaRPr lang="en-US" sz="1400" dirty="0" smtClean="0">
              <a:latin typeface="+mn-lt"/>
            </a:endParaRPr>
          </a:p>
          <a:p>
            <a:pPr lvl="1"/>
            <a:r>
              <a:rPr lang="en-US" sz="2000" b="1" dirty="0" smtClean="0">
                <a:latin typeface="+mn-lt"/>
              </a:rPr>
              <a:t>Application</a:t>
            </a:r>
            <a:r>
              <a:rPr lang="en-US" sz="2000" b="1" dirty="0">
                <a:latin typeface="+mn-lt"/>
              </a:rPr>
              <a:t>: </a:t>
            </a:r>
            <a:r>
              <a:rPr lang="en-US" sz="2000" dirty="0" smtClean="0">
                <a:latin typeface="+mn-lt"/>
              </a:rPr>
              <a:t>N/A</a:t>
            </a:r>
          </a:p>
          <a:p>
            <a:pPr marL="914400" lvl="1" indent="-457200">
              <a:buFont typeface="Arial" panose="020B0604020202020204" pitchFamily="34" charset="0"/>
              <a:buChar char="•"/>
            </a:pPr>
            <a:endParaRPr lang="en-US" sz="1400" dirty="0" smtClean="0">
              <a:latin typeface="+mn-lt"/>
            </a:endParaRPr>
          </a:p>
          <a:p>
            <a:pPr lvl="1"/>
            <a:r>
              <a:rPr lang="en-US" sz="2000" b="1" dirty="0">
                <a:latin typeface="+mn-lt"/>
              </a:rPr>
              <a:t>On-File: </a:t>
            </a:r>
            <a:r>
              <a:rPr lang="en-US" sz="2000" dirty="0" smtClean="0">
                <a:latin typeface="+mn-lt"/>
              </a:rPr>
              <a:t>Programs should maintain </a:t>
            </a:r>
            <a:r>
              <a:rPr lang="en-US" sz="2000" dirty="0">
                <a:latin typeface="+mn-lt"/>
              </a:rPr>
              <a:t>documentation </a:t>
            </a:r>
            <a:r>
              <a:rPr lang="en-US" sz="2000" dirty="0" smtClean="0">
                <a:latin typeface="+mn-lt"/>
              </a:rPr>
              <a:t>of </a:t>
            </a:r>
            <a:r>
              <a:rPr lang="en-US" sz="2000" dirty="0">
                <a:latin typeface="+mn-lt"/>
              </a:rPr>
              <a:t>obtained </a:t>
            </a:r>
            <a:r>
              <a:rPr lang="en-US" sz="2000" dirty="0" smtClean="0">
                <a:latin typeface="+mn-lt"/>
              </a:rPr>
              <a:t>informed </a:t>
            </a:r>
            <a:r>
              <a:rPr lang="en-US" sz="2000" dirty="0">
                <a:latin typeface="+mn-lt"/>
              </a:rPr>
              <a:t>consent for each patient </a:t>
            </a:r>
            <a:r>
              <a:rPr lang="en-US" sz="2000" dirty="0" smtClean="0">
                <a:latin typeface="+mn-lt"/>
              </a:rPr>
              <a:t>encounter.</a:t>
            </a:r>
          </a:p>
        </p:txBody>
      </p:sp>
      <p:sp>
        <p:nvSpPr>
          <p:cNvPr id="11" name="Slide Number Placeholder 5"/>
          <p:cNvSpPr>
            <a:spLocks noGrp="1"/>
          </p:cNvSpPr>
          <p:nvPr>
            <p:ph type="sldNum" sz="quarter" idx="4294967295"/>
          </p:nvPr>
        </p:nvSpPr>
        <p:spPr>
          <a:xfrm>
            <a:off x="8655486" y="6416675"/>
            <a:ext cx="412314" cy="365125"/>
          </a:xfrm>
          <a:prstGeom prst="rect">
            <a:avLst/>
          </a:prstGeom>
        </p:spPr>
        <p:txBody>
          <a:bodyPr/>
          <a:lstStyle/>
          <a:p>
            <a:pPr>
              <a:defRPr/>
            </a:pPr>
            <a:fld id="{07D56CB9-EABB-4C18-962C-FF17652EADB5}" type="slidenum">
              <a:rPr lang="en-US" altLang="en-US" smtClean="0"/>
              <a:pPr>
                <a:defRPr/>
              </a:pPr>
              <a:t>14</a:t>
            </a:fld>
            <a:endParaRPr lang="en-US" altLang="en-US" dirty="0"/>
          </a:p>
        </p:txBody>
      </p:sp>
      <p:sp>
        <p:nvSpPr>
          <p:cNvPr id="9" name="Rectangle 8"/>
          <p:cNvSpPr/>
          <p:nvPr/>
        </p:nvSpPr>
        <p:spPr>
          <a:xfrm>
            <a:off x="3886200" y="268983"/>
            <a:ext cx="5257800" cy="584775"/>
          </a:xfrm>
          <a:prstGeom prst="rect">
            <a:avLst/>
          </a:prstGeom>
        </p:spPr>
        <p:txBody>
          <a:bodyPr wrap="square">
            <a:spAutoFit/>
          </a:bodyPr>
          <a:lstStyle/>
          <a:p>
            <a:pPr algn="ctr"/>
            <a:r>
              <a:rPr lang="en-US" sz="3200" dirty="0" smtClean="0">
                <a:solidFill>
                  <a:srgbClr val="FFFFFF"/>
                </a:solidFill>
                <a:latin typeface="Calibri"/>
              </a:rPr>
              <a:t>Informed Consent</a:t>
            </a:r>
            <a:endParaRPr lang="en-US" sz="3200" dirty="0">
              <a:solidFill>
                <a:srgbClr val="FFFFFF"/>
              </a:solidFill>
              <a:latin typeface="Calibri"/>
            </a:endParaRPr>
          </a:p>
        </p:txBody>
      </p:sp>
    </p:spTree>
    <p:extLst>
      <p:ext uri="{BB962C8B-B14F-4D97-AF65-F5344CB8AC3E}">
        <p14:creationId xmlns:p14="http://schemas.microsoft.com/office/powerpoint/2010/main" val="14683298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a:spLocks noChangeArrowheads="1"/>
          </p:cNvSpPr>
          <p:nvPr/>
        </p:nvSpPr>
        <p:spPr bwMode="auto">
          <a:xfrm>
            <a:off x="4267200" y="0"/>
            <a:ext cx="4891088" cy="784225"/>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fontAlgn="base">
              <a:lnSpc>
                <a:spcPct val="90000"/>
              </a:lnSpc>
              <a:spcBef>
                <a:spcPct val="0"/>
              </a:spcBef>
              <a:spcAft>
                <a:spcPct val="0"/>
              </a:spcAft>
              <a:buFontTx/>
              <a:buNone/>
            </a:pPr>
            <a:endParaRPr lang="en-US" altLang="en-US" sz="1800" dirty="0">
              <a:solidFill>
                <a:srgbClr val="FFFFFF"/>
              </a:solidFill>
              <a:latin typeface="Arial" charset="0"/>
            </a:endParaRPr>
          </a:p>
        </p:txBody>
      </p:sp>
      <p:sp>
        <p:nvSpPr>
          <p:cNvPr id="4" name="Rectangle 2"/>
          <p:cNvSpPr txBox="1">
            <a:spLocks noChangeArrowheads="1"/>
          </p:cNvSpPr>
          <p:nvPr/>
        </p:nvSpPr>
        <p:spPr>
          <a:xfrm>
            <a:off x="4042341" y="60776"/>
            <a:ext cx="5047230" cy="100602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endParaRPr lang="en-US" altLang="en-US" sz="2400" b="1" dirty="0">
              <a:solidFill>
                <a:srgbClr val="FFFFFF"/>
              </a:solidFill>
            </a:endParaRPr>
          </a:p>
        </p:txBody>
      </p:sp>
      <p:sp>
        <p:nvSpPr>
          <p:cNvPr id="7" name="Rectangle 8"/>
          <p:cNvSpPr txBox="1">
            <a:spLocks noChangeArrowheads="1"/>
          </p:cNvSpPr>
          <p:nvPr/>
        </p:nvSpPr>
        <p:spPr>
          <a:xfrm>
            <a:off x="152400" y="1066799"/>
            <a:ext cx="8839200" cy="5700331"/>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spcBef>
                <a:spcPts val="0"/>
              </a:spcBef>
              <a:spcAft>
                <a:spcPts val="1200"/>
              </a:spcAft>
              <a:buSzPct val="80000"/>
              <a:buFont typeface="Wingdings" panose="05000000000000000000" pitchFamily="2" charset="2"/>
              <a:buChar char="q"/>
            </a:pPr>
            <a:endParaRPr lang="en-US" sz="2000" dirty="0" smtClean="0">
              <a:solidFill>
                <a:srgbClr val="000000"/>
              </a:solidFill>
            </a:endParaRPr>
          </a:p>
        </p:txBody>
      </p:sp>
      <p:sp>
        <p:nvSpPr>
          <p:cNvPr id="17" name="TextBox 16"/>
          <p:cNvSpPr txBox="1"/>
          <p:nvPr/>
        </p:nvSpPr>
        <p:spPr>
          <a:xfrm>
            <a:off x="152400" y="1371600"/>
            <a:ext cx="8839200" cy="4431983"/>
          </a:xfrm>
          <a:prstGeom prst="rect">
            <a:avLst/>
          </a:prstGeom>
          <a:noFill/>
        </p:spPr>
        <p:txBody>
          <a:bodyPr wrap="square" rtlCol="0">
            <a:spAutoFit/>
          </a:bodyPr>
          <a:lstStyle/>
          <a:p>
            <a:pPr lvl="1"/>
            <a:r>
              <a:rPr lang="en-US" sz="2000" b="1" dirty="0" smtClean="0">
                <a:latin typeface="+mn-lt"/>
              </a:rPr>
              <a:t>Regulation</a:t>
            </a:r>
            <a:r>
              <a:rPr lang="en-US" sz="2000" b="1" dirty="0">
                <a:latin typeface="+mn-lt"/>
              </a:rPr>
              <a:t>: </a:t>
            </a:r>
            <a:r>
              <a:rPr lang="en-US" sz="2000" dirty="0" smtClean="0">
                <a:latin typeface="+mn-lt"/>
              </a:rPr>
              <a:t>DPH should maintain regular program reporting requirements consistent with current MIH special projects. </a:t>
            </a:r>
          </a:p>
          <a:p>
            <a:pPr marL="914400" lvl="1" indent="-457200">
              <a:buFont typeface="Arial" panose="020B0604020202020204" pitchFamily="34" charset="0"/>
              <a:buChar char="•"/>
            </a:pPr>
            <a:endParaRPr lang="en-US" sz="1400" dirty="0" smtClean="0">
              <a:latin typeface="+mn-lt"/>
            </a:endParaRPr>
          </a:p>
          <a:p>
            <a:pPr lvl="1"/>
            <a:r>
              <a:rPr lang="en-US" sz="2000" b="1" dirty="0" smtClean="0">
                <a:latin typeface="+mn-lt"/>
              </a:rPr>
              <a:t>Application</a:t>
            </a:r>
            <a:r>
              <a:rPr lang="en-US" sz="2000" b="1" dirty="0">
                <a:latin typeface="+mn-lt"/>
              </a:rPr>
              <a:t>: </a:t>
            </a:r>
            <a:r>
              <a:rPr lang="en-US" sz="2000" dirty="0">
                <a:latin typeface="+mn-lt"/>
              </a:rPr>
              <a:t>Applicants should have the technological capability to coordinate between the different participants in the </a:t>
            </a:r>
            <a:r>
              <a:rPr lang="en-US" sz="2000" dirty="0" smtClean="0">
                <a:latin typeface="+mn-lt"/>
              </a:rPr>
              <a:t>program </a:t>
            </a:r>
            <a:r>
              <a:rPr lang="en-US" sz="2000" dirty="0">
                <a:latin typeface="+mn-lt"/>
              </a:rPr>
              <a:t>with documented policies and procedures around data management, data transfer, and HIPAA </a:t>
            </a:r>
            <a:r>
              <a:rPr lang="en-US" sz="2000" dirty="0" smtClean="0">
                <a:latin typeface="+mn-lt"/>
              </a:rPr>
              <a:t>compliance. </a:t>
            </a:r>
            <a:r>
              <a:rPr lang="en-US" sz="2000" dirty="0">
                <a:latin typeface="+mn-lt"/>
              </a:rPr>
              <a:t>Additionally, </a:t>
            </a:r>
            <a:r>
              <a:rPr lang="en-US" sz="2000" dirty="0" smtClean="0">
                <a:latin typeface="+mn-lt"/>
              </a:rPr>
              <a:t>there </a:t>
            </a:r>
            <a:r>
              <a:rPr lang="en-US" sz="2000" dirty="0">
                <a:latin typeface="+mn-lt"/>
              </a:rPr>
              <a:t>should be multidirectional flow of data for </a:t>
            </a:r>
            <a:r>
              <a:rPr lang="en-US" sz="2000" dirty="0" smtClean="0">
                <a:latin typeface="+mn-lt"/>
              </a:rPr>
              <a:t>CQI/QA</a:t>
            </a:r>
            <a:r>
              <a:rPr lang="en-US" sz="2000" dirty="0">
                <a:latin typeface="+mn-lt"/>
              </a:rPr>
              <a:t>.</a:t>
            </a:r>
            <a:endParaRPr lang="en-US" sz="2000" dirty="0" smtClean="0">
              <a:latin typeface="+mn-lt"/>
            </a:endParaRPr>
          </a:p>
          <a:p>
            <a:pPr marL="914400" lvl="1" indent="-457200">
              <a:buFont typeface="Arial" panose="020B0604020202020204" pitchFamily="34" charset="0"/>
              <a:buChar char="•"/>
            </a:pPr>
            <a:endParaRPr lang="en-US" sz="1400" dirty="0" smtClean="0">
              <a:latin typeface="+mn-lt"/>
            </a:endParaRPr>
          </a:p>
          <a:p>
            <a:pPr lvl="1"/>
            <a:r>
              <a:rPr lang="en-US" sz="2000" b="1" dirty="0">
                <a:latin typeface="+mn-lt"/>
              </a:rPr>
              <a:t>On-File: </a:t>
            </a:r>
            <a:r>
              <a:rPr lang="en-US" sz="2000" dirty="0" smtClean="0">
                <a:latin typeface="+mn-lt"/>
              </a:rPr>
              <a:t>Programs should be required to </a:t>
            </a:r>
            <a:r>
              <a:rPr lang="en-US" sz="2000" dirty="0">
                <a:latin typeface="+mn-lt"/>
              </a:rPr>
              <a:t>maintain documentation of policies and procedures around data </a:t>
            </a:r>
            <a:r>
              <a:rPr lang="en-US" sz="2000" dirty="0" smtClean="0">
                <a:latin typeface="+mn-lt"/>
              </a:rPr>
              <a:t>management, patient </a:t>
            </a:r>
            <a:r>
              <a:rPr lang="en-US" sz="2000" dirty="0">
                <a:latin typeface="+mn-lt"/>
              </a:rPr>
              <a:t>care activities, </a:t>
            </a:r>
            <a:r>
              <a:rPr lang="en-US" sz="2000" dirty="0" smtClean="0">
                <a:latin typeface="+mn-lt"/>
              </a:rPr>
              <a:t>CQI/QA, medical control, etc.</a:t>
            </a:r>
          </a:p>
          <a:p>
            <a:pPr lvl="1"/>
            <a:endParaRPr lang="en-US" sz="1400" dirty="0" smtClean="0">
              <a:latin typeface="+mn-lt"/>
            </a:endParaRPr>
          </a:p>
          <a:p>
            <a:pPr lvl="1"/>
            <a:r>
              <a:rPr lang="en-US" sz="2000" b="1" dirty="0" smtClean="0">
                <a:latin typeface="+mn-lt"/>
              </a:rPr>
              <a:t>Comment(s) of Note: </a:t>
            </a:r>
            <a:r>
              <a:rPr lang="en-US" sz="2000" dirty="0" smtClean="0">
                <a:latin typeface="+mn-lt"/>
              </a:rPr>
              <a:t>Several comments suggest a requirement that all MIH programs be fully EHR interoperable. </a:t>
            </a:r>
            <a:endParaRPr lang="en-US" sz="2800" dirty="0">
              <a:latin typeface="+mj-lt"/>
            </a:endParaRPr>
          </a:p>
        </p:txBody>
      </p:sp>
      <p:sp>
        <p:nvSpPr>
          <p:cNvPr id="11" name="Slide Number Placeholder 5"/>
          <p:cNvSpPr>
            <a:spLocks noGrp="1"/>
          </p:cNvSpPr>
          <p:nvPr>
            <p:ph type="sldNum" sz="quarter" idx="4294967295"/>
          </p:nvPr>
        </p:nvSpPr>
        <p:spPr>
          <a:xfrm>
            <a:off x="8655486" y="6416675"/>
            <a:ext cx="412314" cy="365125"/>
          </a:xfrm>
          <a:prstGeom prst="rect">
            <a:avLst/>
          </a:prstGeom>
        </p:spPr>
        <p:txBody>
          <a:bodyPr/>
          <a:lstStyle/>
          <a:p>
            <a:pPr>
              <a:defRPr/>
            </a:pPr>
            <a:fld id="{07D56CB9-EABB-4C18-962C-FF17652EADB5}" type="slidenum">
              <a:rPr lang="en-US" altLang="en-US" smtClean="0"/>
              <a:pPr>
                <a:defRPr/>
              </a:pPr>
              <a:t>15</a:t>
            </a:fld>
            <a:endParaRPr lang="en-US" altLang="en-US" dirty="0"/>
          </a:p>
        </p:txBody>
      </p:sp>
      <p:sp>
        <p:nvSpPr>
          <p:cNvPr id="9" name="Rectangle 8"/>
          <p:cNvSpPr/>
          <p:nvPr/>
        </p:nvSpPr>
        <p:spPr>
          <a:xfrm>
            <a:off x="3937000" y="401063"/>
            <a:ext cx="5257800" cy="523220"/>
          </a:xfrm>
          <a:prstGeom prst="rect">
            <a:avLst/>
          </a:prstGeom>
        </p:spPr>
        <p:txBody>
          <a:bodyPr wrap="square">
            <a:spAutoFit/>
          </a:bodyPr>
          <a:lstStyle/>
          <a:p>
            <a:pPr algn="ctr"/>
            <a:r>
              <a:rPr lang="en-US" sz="2800" dirty="0" smtClean="0">
                <a:solidFill>
                  <a:srgbClr val="FFFFFF"/>
                </a:solidFill>
                <a:latin typeface="Calibri"/>
              </a:rPr>
              <a:t>Interoperability/Data Systems</a:t>
            </a:r>
            <a:endParaRPr lang="en-US" sz="3200" dirty="0">
              <a:solidFill>
                <a:srgbClr val="FFFFFF"/>
              </a:solidFill>
              <a:latin typeface="Calibri"/>
            </a:endParaRPr>
          </a:p>
        </p:txBody>
      </p:sp>
    </p:spTree>
    <p:extLst>
      <p:ext uri="{BB962C8B-B14F-4D97-AF65-F5344CB8AC3E}">
        <p14:creationId xmlns:p14="http://schemas.microsoft.com/office/powerpoint/2010/main" val="364501415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a:spLocks noChangeArrowheads="1"/>
          </p:cNvSpPr>
          <p:nvPr/>
        </p:nvSpPr>
        <p:spPr bwMode="auto">
          <a:xfrm>
            <a:off x="4267200" y="0"/>
            <a:ext cx="4891088" cy="784225"/>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fontAlgn="base">
              <a:lnSpc>
                <a:spcPct val="90000"/>
              </a:lnSpc>
              <a:spcBef>
                <a:spcPct val="0"/>
              </a:spcBef>
              <a:spcAft>
                <a:spcPct val="0"/>
              </a:spcAft>
              <a:buFontTx/>
              <a:buNone/>
            </a:pPr>
            <a:endParaRPr lang="en-US" altLang="en-US" sz="1800" dirty="0">
              <a:solidFill>
                <a:srgbClr val="FFFFFF"/>
              </a:solidFill>
              <a:latin typeface="Arial" charset="0"/>
            </a:endParaRPr>
          </a:p>
        </p:txBody>
      </p:sp>
      <p:sp>
        <p:nvSpPr>
          <p:cNvPr id="4" name="Rectangle 2"/>
          <p:cNvSpPr txBox="1">
            <a:spLocks noChangeArrowheads="1"/>
          </p:cNvSpPr>
          <p:nvPr/>
        </p:nvSpPr>
        <p:spPr>
          <a:xfrm>
            <a:off x="4042341" y="60776"/>
            <a:ext cx="5047230" cy="100602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endParaRPr lang="en-US" altLang="en-US" sz="2400" b="1" dirty="0">
              <a:solidFill>
                <a:srgbClr val="FFFFFF"/>
              </a:solidFill>
            </a:endParaRPr>
          </a:p>
        </p:txBody>
      </p:sp>
      <p:sp>
        <p:nvSpPr>
          <p:cNvPr id="7" name="Rectangle 8"/>
          <p:cNvSpPr txBox="1">
            <a:spLocks noChangeArrowheads="1"/>
          </p:cNvSpPr>
          <p:nvPr/>
        </p:nvSpPr>
        <p:spPr>
          <a:xfrm>
            <a:off x="152400" y="1066799"/>
            <a:ext cx="8839200" cy="5700331"/>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spcBef>
                <a:spcPts val="0"/>
              </a:spcBef>
              <a:spcAft>
                <a:spcPts val="1200"/>
              </a:spcAft>
              <a:buSzPct val="80000"/>
              <a:buFont typeface="Wingdings" panose="05000000000000000000" pitchFamily="2" charset="2"/>
              <a:buChar char="q"/>
            </a:pPr>
            <a:endParaRPr lang="en-US" sz="2000" dirty="0" smtClean="0">
              <a:solidFill>
                <a:srgbClr val="000000"/>
              </a:solidFill>
            </a:endParaRPr>
          </a:p>
        </p:txBody>
      </p:sp>
      <p:sp>
        <p:nvSpPr>
          <p:cNvPr id="17" name="TextBox 16"/>
          <p:cNvSpPr txBox="1"/>
          <p:nvPr/>
        </p:nvSpPr>
        <p:spPr>
          <a:xfrm>
            <a:off x="152400" y="1371600"/>
            <a:ext cx="8839200" cy="5355312"/>
          </a:xfrm>
          <a:prstGeom prst="rect">
            <a:avLst/>
          </a:prstGeom>
          <a:noFill/>
        </p:spPr>
        <p:txBody>
          <a:bodyPr wrap="square" rtlCol="0">
            <a:spAutoFit/>
          </a:bodyPr>
          <a:lstStyle/>
          <a:p>
            <a:pPr lvl="1"/>
            <a:r>
              <a:rPr lang="en-US" b="1" dirty="0" smtClean="0">
                <a:latin typeface="+mn-lt"/>
              </a:rPr>
              <a:t>Regulation</a:t>
            </a:r>
            <a:r>
              <a:rPr lang="en-US" b="1" dirty="0">
                <a:latin typeface="+mn-lt"/>
              </a:rPr>
              <a:t>: </a:t>
            </a:r>
            <a:r>
              <a:rPr lang="en-US" dirty="0">
                <a:latin typeface="+mn-lt"/>
              </a:rPr>
              <a:t>DPH </a:t>
            </a:r>
            <a:r>
              <a:rPr lang="en-US" dirty="0" smtClean="0">
                <a:latin typeface="+mn-lt"/>
              </a:rPr>
              <a:t>should </a:t>
            </a:r>
            <a:r>
              <a:rPr lang="en-US" dirty="0">
                <a:latin typeface="+mn-lt"/>
              </a:rPr>
              <a:t>require all applicants to </a:t>
            </a:r>
            <a:r>
              <a:rPr lang="en-US" dirty="0" smtClean="0">
                <a:latin typeface="+mn-lt"/>
              </a:rPr>
              <a:t>demonstrate that </a:t>
            </a:r>
            <a:r>
              <a:rPr lang="en-US" dirty="0">
                <a:latin typeface="+mn-lt"/>
              </a:rPr>
              <a:t>real-time physician medical oversight is provided at all </a:t>
            </a:r>
            <a:r>
              <a:rPr lang="en-US" dirty="0" smtClean="0">
                <a:latin typeface="+mn-lt"/>
              </a:rPr>
              <a:t>times. Recommendations to expand current 111C “Medical Direction” definition for the purposes of 111O to include non-emergency MDs, with specialties best suited for proposed patient populations served.  </a:t>
            </a:r>
          </a:p>
          <a:p>
            <a:pPr marL="1828800" lvl="3" indent="-457200">
              <a:buFont typeface="Arial" panose="020B0604020202020204" pitchFamily="34" charset="0"/>
              <a:buChar char="•"/>
            </a:pPr>
            <a:endParaRPr lang="en-US" sz="600" b="1" dirty="0">
              <a:latin typeface="+mn-lt"/>
            </a:endParaRPr>
          </a:p>
          <a:p>
            <a:pPr marL="914400" lvl="1" indent="-457200">
              <a:buFont typeface="Arial" panose="020B0604020202020204" pitchFamily="34" charset="0"/>
              <a:buChar char="•"/>
            </a:pPr>
            <a:endParaRPr lang="en-US" sz="1400" dirty="0" smtClean="0">
              <a:latin typeface="+mn-lt"/>
            </a:endParaRPr>
          </a:p>
          <a:p>
            <a:pPr lvl="1"/>
            <a:r>
              <a:rPr lang="en-US" b="1" dirty="0" smtClean="0">
                <a:latin typeface="+mn-lt"/>
              </a:rPr>
              <a:t>Application</a:t>
            </a:r>
            <a:r>
              <a:rPr lang="en-US" b="1" dirty="0">
                <a:latin typeface="+mn-lt"/>
              </a:rPr>
              <a:t>: </a:t>
            </a:r>
            <a:r>
              <a:rPr lang="en-US" dirty="0">
                <a:latin typeface="+mn-lt"/>
              </a:rPr>
              <a:t>Applicant </a:t>
            </a:r>
            <a:r>
              <a:rPr lang="en-US" dirty="0" smtClean="0">
                <a:latin typeface="+mn-lt"/>
              </a:rPr>
              <a:t>should </a:t>
            </a:r>
            <a:r>
              <a:rPr lang="en-US" dirty="0">
                <a:latin typeface="+mn-lt"/>
              </a:rPr>
              <a:t>submit </a:t>
            </a:r>
            <a:r>
              <a:rPr lang="en-US" dirty="0" smtClean="0">
                <a:latin typeface="+mn-lt"/>
              </a:rPr>
              <a:t>documentation </a:t>
            </a:r>
            <a:r>
              <a:rPr lang="en-US" dirty="0">
                <a:latin typeface="+mn-lt"/>
              </a:rPr>
              <a:t>of </a:t>
            </a:r>
            <a:r>
              <a:rPr lang="en-US" dirty="0" smtClean="0">
                <a:latin typeface="+mn-lt"/>
              </a:rPr>
              <a:t>medical </a:t>
            </a:r>
            <a:r>
              <a:rPr lang="en-US" dirty="0">
                <a:latin typeface="+mn-lt"/>
              </a:rPr>
              <a:t>oversight/affiliation </a:t>
            </a:r>
            <a:r>
              <a:rPr lang="en-US" dirty="0" smtClean="0">
                <a:latin typeface="+mn-lt"/>
              </a:rPr>
              <a:t>agreements, policies </a:t>
            </a:r>
            <a:r>
              <a:rPr lang="en-US" dirty="0">
                <a:latin typeface="+mn-lt"/>
              </a:rPr>
              <a:t>and procedures to demonstrate real-time medical </a:t>
            </a:r>
            <a:r>
              <a:rPr lang="en-US" dirty="0" smtClean="0">
                <a:latin typeface="+mn-lt"/>
              </a:rPr>
              <a:t>oversight, identification </a:t>
            </a:r>
            <a:r>
              <a:rPr lang="en-US" dirty="0">
                <a:latin typeface="+mn-lt"/>
              </a:rPr>
              <a:t>of all medical directors involved in MIH program, and documentation of training provided by oversight </a:t>
            </a:r>
            <a:r>
              <a:rPr lang="en-US" dirty="0" smtClean="0">
                <a:latin typeface="+mn-lt"/>
              </a:rPr>
              <a:t>MDs.</a:t>
            </a:r>
          </a:p>
          <a:p>
            <a:pPr lvl="1"/>
            <a:endParaRPr lang="en-US" sz="1400" dirty="0" smtClean="0">
              <a:latin typeface="+mn-lt"/>
            </a:endParaRPr>
          </a:p>
          <a:p>
            <a:pPr lvl="1"/>
            <a:r>
              <a:rPr lang="en-US" b="1" dirty="0">
                <a:latin typeface="+mn-lt"/>
              </a:rPr>
              <a:t>On-File: </a:t>
            </a:r>
            <a:r>
              <a:rPr lang="en-US" dirty="0">
                <a:latin typeface="+mn-lt"/>
              </a:rPr>
              <a:t>All </a:t>
            </a:r>
            <a:r>
              <a:rPr lang="en-US" dirty="0" smtClean="0">
                <a:latin typeface="+mn-lt"/>
              </a:rPr>
              <a:t>program should be required </a:t>
            </a:r>
            <a:r>
              <a:rPr lang="en-US" dirty="0">
                <a:latin typeface="+mn-lt"/>
              </a:rPr>
              <a:t>to </a:t>
            </a:r>
            <a:r>
              <a:rPr lang="en-US" dirty="0" smtClean="0">
                <a:latin typeface="+mn-lt"/>
              </a:rPr>
              <a:t>maintain documentation </a:t>
            </a:r>
            <a:r>
              <a:rPr lang="en-US" dirty="0">
                <a:latin typeface="+mn-lt"/>
              </a:rPr>
              <a:t>of medical oversight clinicians, </a:t>
            </a:r>
            <a:r>
              <a:rPr lang="en-US" dirty="0" smtClean="0">
                <a:latin typeface="+mn-lt"/>
              </a:rPr>
              <a:t>names and current </a:t>
            </a:r>
            <a:r>
              <a:rPr lang="en-US" dirty="0">
                <a:latin typeface="+mn-lt"/>
              </a:rPr>
              <a:t>licensure, records of </a:t>
            </a:r>
            <a:r>
              <a:rPr lang="en-US" dirty="0" smtClean="0">
                <a:latin typeface="+mn-lt"/>
              </a:rPr>
              <a:t>qualification, and letters </a:t>
            </a:r>
            <a:r>
              <a:rPr lang="en-US" dirty="0">
                <a:latin typeface="+mn-lt"/>
              </a:rPr>
              <a:t>of commitment. Affiliate Hospital and Agency Required </a:t>
            </a:r>
            <a:r>
              <a:rPr lang="en-US" dirty="0" smtClean="0">
                <a:latin typeface="+mn-lt"/>
              </a:rPr>
              <a:t>should </a:t>
            </a:r>
            <a:r>
              <a:rPr lang="en-US" dirty="0">
                <a:latin typeface="+mn-lt"/>
              </a:rPr>
              <a:t>maintain records of </a:t>
            </a:r>
            <a:r>
              <a:rPr lang="en-US" dirty="0" smtClean="0">
                <a:latin typeface="+mn-lt"/>
              </a:rPr>
              <a:t>affiliation.</a:t>
            </a:r>
          </a:p>
          <a:p>
            <a:pPr lvl="1"/>
            <a:endParaRPr lang="en-US" sz="1400" dirty="0">
              <a:latin typeface="+mn-lt"/>
            </a:endParaRPr>
          </a:p>
          <a:p>
            <a:pPr lvl="1"/>
            <a:r>
              <a:rPr lang="en-US" b="1" dirty="0">
                <a:latin typeface="+mn-lt"/>
              </a:rPr>
              <a:t>Comment(s) of Note: </a:t>
            </a:r>
            <a:r>
              <a:rPr lang="en-US" dirty="0" smtClean="0">
                <a:latin typeface="+mn-lt"/>
              </a:rPr>
              <a:t>In cases where the MIH Program is </a:t>
            </a:r>
            <a:r>
              <a:rPr lang="en-US" i="1" u="sng" dirty="0" smtClean="0">
                <a:latin typeface="+mn-lt"/>
              </a:rPr>
              <a:t>not</a:t>
            </a:r>
            <a:r>
              <a:rPr lang="en-US" dirty="0" smtClean="0">
                <a:latin typeface="+mn-lt"/>
              </a:rPr>
              <a:t> the primary 911 service provider, DPH </a:t>
            </a:r>
            <a:r>
              <a:rPr lang="en-US" dirty="0">
                <a:latin typeface="+mn-lt"/>
              </a:rPr>
              <a:t>should require that the 911 system </a:t>
            </a:r>
            <a:r>
              <a:rPr lang="en-US" dirty="0" smtClean="0">
                <a:latin typeface="+mn-lt"/>
              </a:rPr>
              <a:t>be </a:t>
            </a:r>
            <a:r>
              <a:rPr lang="en-US" dirty="0">
                <a:latin typeface="+mn-lt"/>
              </a:rPr>
              <a:t>activated </a:t>
            </a:r>
            <a:r>
              <a:rPr lang="en-US" dirty="0" smtClean="0">
                <a:latin typeface="+mn-lt"/>
              </a:rPr>
              <a:t>in events of emergency, unless, at the determination and direction of the MIH Program medical director, waiting for a 911 response may jeopardize the patient.</a:t>
            </a:r>
          </a:p>
          <a:p>
            <a:pPr marL="914400" lvl="1" indent="-457200">
              <a:buFont typeface="Arial" panose="020B0604020202020204" pitchFamily="34" charset="0"/>
              <a:buChar char="•"/>
            </a:pPr>
            <a:endParaRPr lang="en-US" sz="600" b="1" dirty="0">
              <a:latin typeface="+mn-lt"/>
            </a:endParaRPr>
          </a:p>
        </p:txBody>
      </p:sp>
      <p:sp>
        <p:nvSpPr>
          <p:cNvPr id="11" name="Slide Number Placeholder 5"/>
          <p:cNvSpPr>
            <a:spLocks noGrp="1"/>
          </p:cNvSpPr>
          <p:nvPr>
            <p:ph type="sldNum" sz="quarter" idx="4294967295"/>
          </p:nvPr>
        </p:nvSpPr>
        <p:spPr>
          <a:xfrm>
            <a:off x="8655486" y="6416675"/>
            <a:ext cx="412314" cy="365125"/>
          </a:xfrm>
          <a:prstGeom prst="rect">
            <a:avLst/>
          </a:prstGeom>
        </p:spPr>
        <p:txBody>
          <a:bodyPr/>
          <a:lstStyle/>
          <a:p>
            <a:pPr>
              <a:defRPr/>
            </a:pPr>
            <a:fld id="{07D56CB9-EABB-4C18-962C-FF17652EADB5}" type="slidenum">
              <a:rPr lang="en-US" altLang="en-US" smtClean="0"/>
              <a:pPr>
                <a:defRPr/>
              </a:pPr>
              <a:t>16</a:t>
            </a:fld>
            <a:endParaRPr lang="en-US" altLang="en-US" dirty="0"/>
          </a:p>
        </p:txBody>
      </p:sp>
      <p:sp>
        <p:nvSpPr>
          <p:cNvPr id="9" name="Rectangle 8"/>
          <p:cNvSpPr/>
          <p:nvPr/>
        </p:nvSpPr>
        <p:spPr>
          <a:xfrm>
            <a:off x="3886200" y="268983"/>
            <a:ext cx="5257800" cy="584775"/>
          </a:xfrm>
          <a:prstGeom prst="rect">
            <a:avLst/>
          </a:prstGeom>
        </p:spPr>
        <p:txBody>
          <a:bodyPr wrap="square">
            <a:spAutoFit/>
          </a:bodyPr>
          <a:lstStyle/>
          <a:p>
            <a:pPr algn="ctr"/>
            <a:r>
              <a:rPr lang="en-US" sz="3200" dirty="0" smtClean="0">
                <a:solidFill>
                  <a:srgbClr val="FFFFFF"/>
                </a:solidFill>
                <a:latin typeface="Calibri"/>
              </a:rPr>
              <a:t>Medical Direction</a:t>
            </a:r>
            <a:endParaRPr lang="en-US" sz="3200" dirty="0">
              <a:solidFill>
                <a:srgbClr val="FFFFFF"/>
              </a:solidFill>
              <a:latin typeface="Calibri"/>
            </a:endParaRPr>
          </a:p>
        </p:txBody>
      </p:sp>
    </p:spTree>
    <p:extLst>
      <p:ext uri="{BB962C8B-B14F-4D97-AF65-F5344CB8AC3E}">
        <p14:creationId xmlns:p14="http://schemas.microsoft.com/office/powerpoint/2010/main" val="133754041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a:spLocks noChangeArrowheads="1"/>
          </p:cNvSpPr>
          <p:nvPr/>
        </p:nvSpPr>
        <p:spPr bwMode="auto">
          <a:xfrm>
            <a:off x="4267200" y="0"/>
            <a:ext cx="4891088" cy="784225"/>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fontAlgn="base">
              <a:lnSpc>
                <a:spcPct val="90000"/>
              </a:lnSpc>
              <a:spcBef>
                <a:spcPct val="0"/>
              </a:spcBef>
              <a:spcAft>
                <a:spcPct val="0"/>
              </a:spcAft>
              <a:buFontTx/>
              <a:buNone/>
            </a:pPr>
            <a:endParaRPr lang="en-US" altLang="en-US" sz="1800" dirty="0">
              <a:solidFill>
                <a:srgbClr val="FFFFFF"/>
              </a:solidFill>
              <a:latin typeface="Arial" charset="0"/>
            </a:endParaRPr>
          </a:p>
        </p:txBody>
      </p:sp>
      <p:sp>
        <p:nvSpPr>
          <p:cNvPr id="4" name="Rectangle 2"/>
          <p:cNvSpPr txBox="1">
            <a:spLocks noChangeArrowheads="1"/>
          </p:cNvSpPr>
          <p:nvPr/>
        </p:nvSpPr>
        <p:spPr>
          <a:xfrm>
            <a:off x="4042341" y="60776"/>
            <a:ext cx="5047230" cy="100602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endParaRPr lang="en-US" altLang="en-US" sz="2400" b="1" dirty="0">
              <a:solidFill>
                <a:srgbClr val="FFFFFF"/>
              </a:solidFill>
            </a:endParaRPr>
          </a:p>
        </p:txBody>
      </p:sp>
      <p:sp>
        <p:nvSpPr>
          <p:cNvPr id="7" name="Rectangle 8"/>
          <p:cNvSpPr txBox="1">
            <a:spLocks noChangeArrowheads="1"/>
          </p:cNvSpPr>
          <p:nvPr/>
        </p:nvSpPr>
        <p:spPr>
          <a:xfrm>
            <a:off x="152400" y="1066799"/>
            <a:ext cx="8839200" cy="5700331"/>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spcBef>
                <a:spcPts val="0"/>
              </a:spcBef>
              <a:spcAft>
                <a:spcPts val="1200"/>
              </a:spcAft>
              <a:buSzPct val="80000"/>
              <a:buFont typeface="Wingdings" panose="05000000000000000000" pitchFamily="2" charset="2"/>
              <a:buChar char="q"/>
            </a:pPr>
            <a:endParaRPr lang="en-US" sz="2000" dirty="0" smtClean="0">
              <a:solidFill>
                <a:srgbClr val="000000"/>
              </a:solidFill>
            </a:endParaRPr>
          </a:p>
        </p:txBody>
      </p:sp>
      <p:sp>
        <p:nvSpPr>
          <p:cNvPr id="17" name="TextBox 16"/>
          <p:cNvSpPr txBox="1"/>
          <p:nvPr/>
        </p:nvSpPr>
        <p:spPr>
          <a:xfrm>
            <a:off x="152400" y="1371600"/>
            <a:ext cx="8839200" cy="2800767"/>
          </a:xfrm>
          <a:prstGeom prst="rect">
            <a:avLst/>
          </a:prstGeom>
          <a:noFill/>
        </p:spPr>
        <p:txBody>
          <a:bodyPr wrap="square" rtlCol="0">
            <a:spAutoFit/>
          </a:bodyPr>
          <a:lstStyle/>
          <a:p>
            <a:pPr lvl="1"/>
            <a:r>
              <a:rPr lang="en-US" sz="2000" b="1" dirty="0" smtClean="0">
                <a:latin typeface="+mn-lt"/>
              </a:rPr>
              <a:t>Regulation</a:t>
            </a:r>
            <a:r>
              <a:rPr lang="en-US" sz="2000" b="1" dirty="0">
                <a:latin typeface="+mn-lt"/>
              </a:rPr>
              <a:t>: </a:t>
            </a:r>
            <a:r>
              <a:rPr lang="en-US" sz="2000" dirty="0">
                <a:latin typeface="+mn-lt"/>
              </a:rPr>
              <a:t>DPH </a:t>
            </a:r>
            <a:r>
              <a:rPr lang="en-US" sz="2000" dirty="0" smtClean="0">
                <a:latin typeface="+mn-lt"/>
              </a:rPr>
              <a:t>should broadly require </a:t>
            </a:r>
            <a:r>
              <a:rPr lang="en-US" sz="2000" dirty="0">
                <a:latin typeface="+mn-lt"/>
              </a:rPr>
              <a:t>MIH </a:t>
            </a:r>
            <a:r>
              <a:rPr lang="en-US" sz="2000" dirty="0" smtClean="0">
                <a:latin typeface="+mn-lt"/>
              </a:rPr>
              <a:t>Programs to develop and maintain patient </a:t>
            </a:r>
            <a:r>
              <a:rPr lang="en-US" sz="2000" dirty="0">
                <a:latin typeface="+mn-lt"/>
              </a:rPr>
              <a:t>education </a:t>
            </a:r>
            <a:r>
              <a:rPr lang="en-US" sz="2000" dirty="0" smtClean="0">
                <a:latin typeface="+mn-lt"/>
              </a:rPr>
              <a:t>programs/materials </a:t>
            </a:r>
            <a:r>
              <a:rPr lang="en-US" sz="2000" dirty="0">
                <a:latin typeface="+mn-lt"/>
              </a:rPr>
              <a:t>that will provide direct </a:t>
            </a:r>
            <a:r>
              <a:rPr lang="en-US" sz="2000" dirty="0" smtClean="0">
                <a:latin typeface="+mn-lt"/>
              </a:rPr>
              <a:t>education to all patients, taking </a:t>
            </a:r>
            <a:r>
              <a:rPr lang="en-US" sz="2000" dirty="0">
                <a:latin typeface="+mn-lt"/>
              </a:rPr>
              <a:t>into </a:t>
            </a:r>
            <a:r>
              <a:rPr lang="en-US" sz="2000" dirty="0" smtClean="0">
                <a:latin typeface="+mn-lt"/>
              </a:rPr>
              <a:t>account</a:t>
            </a:r>
            <a:r>
              <a:rPr lang="en-US" sz="2000" dirty="0">
                <a:latin typeface="+mn-lt"/>
              </a:rPr>
              <a:t> </a:t>
            </a:r>
            <a:r>
              <a:rPr lang="en-US" sz="2000" dirty="0" smtClean="0">
                <a:latin typeface="+mn-lt"/>
              </a:rPr>
              <a:t>the unique </a:t>
            </a:r>
            <a:r>
              <a:rPr lang="en-US" sz="2000" dirty="0">
                <a:latin typeface="+mn-lt"/>
              </a:rPr>
              <a:t>social/cultural, linguistic, and population health needs of the proposed population </a:t>
            </a:r>
            <a:r>
              <a:rPr lang="en-US" sz="2000" dirty="0" smtClean="0">
                <a:latin typeface="+mn-lt"/>
              </a:rPr>
              <a:t>served.</a:t>
            </a:r>
          </a:p>
          <a:p>
            <a:pPr marL="914400" lvl="1" indent="-457200">
              <a:buFont typeface="Arial" panose="020B0604020202020204" pitchFamily="34" charset="0"/>
              <a:buChar char="•"/>
            </a:pPr>
            <a:endParaRPr lang="en-US" sz="1400" dirty="0" smtClean="0">
              <a:latin typeface="+mn-lt"/>
            </a:endParaRPr>
          </a:p>
          <a:p>
            <a:pPr lvl="1"/>
            <a:r>
              <a:rPr lang="en-US" sz="2000" b="1" dirty="0" smtClean="0">
                <a:latin typeface="+mn-lt"/>
              </a:rPr>
              <a:t>Application</a:t>
            </a:r>
            <a:r>
              <a:rPr lang="en-US" sz="2000" b="1" dirty="0">
                <a:latin typeface="+mn-lt"/>
              </a:rPr>
              <a:t>: </a:t>
            </a:r>
            <a:r>
              <a:rPr lang="en-US" sz="2000" dirty="0" smtClean="0">
                <a:latin typeface="+mn-lt"/>
              </a:rPr>
              <a:t>N/A</a:t>
            </a:r>
          </a:p>
          <a:p>
            <a:pPr marL="914400" lvl="1" indent="-457200">
              <a:buFont typeface="Arial" panose="020B0604020202020204" pitchFamily="34" charset="0"/>
              <a:buChar char="•"/>
            </a:pPr>
            <a:endParaRPr lang="en-US" sz="1400" dirty="0" smtClean="0">
              <a:latin typeface="+mn-lt"/>
            </a:endParaRPr>
          </a:p>
          <a:p>
            <a:pPr lvl="1"/>
            <a:r>
              <a:rPr lang="en-US" sz="2000" b="1" dirty="0">
                <a:latin typeface="+mn-lt"/>
              </a:rPr>
              <a:t>On-File: </a:t>
            </a:r>
            <a:r>
              <a:rPr lang="en-US" sz="2000" dirty="0" smtClean="0">
                <a:latin typeface="+mn-lt"/>
              </a:rPr>
              <a:t>N/A</a:t>
            </a:r>
            <a:endParaRPr lang="en-US" sz="700" b="1" dirty="0">
              <a:latin typeface="+mn-lt"/>
            </a:endParaRPr>
          </a:p>
          <a:p>
            <a:endParaRPr lang="en-US" sz="2800" dirty="0" smtClean="0">
              <a:latin typeface="+mj-lt"/>
            </a:endParaRPr>
          </a:p>
        </p:txBody>
      </p:sp>
      <p:sp>
        <p:nvSpPr>
          <p:cNvPr id="11" name="Slide Number Placeholder 5"/>
          <p:cNvSpPr>
            <a:spLocks noGrp="1"/>
          </p:cNvSpPr>
          <p:nvPr>
            <p:ph type="sldNum" sz="quarter" idx="4294967295"/>
          </p:nvPr>
        </p:nvSpPr>
        <p:spPr>
          <a:xfrm>
            <a:off x="8655486" y="6416675"/>
            <a:ext cx="412314" cy="365125"/>
          </a:xfrm>
          <a:prstGeom prst="rect">
            <a:avLst/>
          </a:prstGeom>
        </p:spPr>
        <p:txBody>
          <a:bodyPr/>
          <a:lstStyle/>
          <a:p>
            <a:pPr>
              <a:defRPr/>
            </a:pPr>
            <a:fld id="{07D56CB9-EABB-4C18-962C-FF17652EADB5}" type="slidenum">
              <a:rPr lang="en-US" altLang="en-US" smtClean="0"/>
              <a:pPr>
                <a:defRPr/>
              </a:pPr>
              <a:t>17</a:t>
            </a:fld>
            <a:endParaRPr lang="en-US" altLang="en-US" dirty="0"/>
          </a:p>
        </p:txBody>
      </p:sp>
      <p:sp>
        <p:nvSpPr>
          <p:cNvPr id="9" name="Rectangle 8"/>
          <p:cNvSpPr/>
          <p:nvPr/>
        </p:nvSpPr>
        <p:spPr>
          <a:xfrm>
            <a:off x="3886200" y="268983"/>
            <a:ext cx="5257800" cy="584775"/>
          </a:xfrm>
          <a:prstGeom prst="rect">
            <a:avLst/>
          </a:prstGeom>
        </p:spPr>
        <p:txBody>
          <a:bodyPr wrap="square">
            <a:spAutoFit/>
          </a:bodyPr>
          <a:lstStyle/>
          <a:p>
            <a:pPr algn="ctr"/>
            <a:r>
              <a:rPr lang="en-US" sz="3200" dirty="0" smtClean="0">
                <a:solidFill>
                  <a:srgbClr val="FFFFFF"/>
                </a:solidFill>
                <a:latin typeface="Calibri"/>
              </a:rPr>
              <a:t>Patient Education</a:t>
            </a:r>
            <a:endParaRPr lang="en-US" sz="3200" dirty="0">
              <a:solidFill>
                <a:srgbClr val="FFFFFF"/>
              </a:solidFill>
              <a:latin typeface="Calibri"/>
            </a:endParaRPr>
          </a:p>
        </p:txBody>
      </p:sp>
    </p:spTree>
    <p:extLst>
      <p:ext uri="{BB962C8B-B14F-4D97-AF65-F5344CB8AC3E}">
        <p14:creationId xmlns:p14="http://schemas.microsoft.com/office/powerpoint/2010/main" val="271429970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a:spLocks noChangeArrowheads="1"/>
          </p:cNvSpPr>
          <p:nvPr/>
        </p:nvSpPr>
        <p:spPr bwMode="auto">
          <a:xfrm>
            <a:off x="4267200" y="0"/>
            <a:ext cx="4891088" cy="784225"/>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fontAlgn="base">
              <a:lnSpc>
                <a:spcPct val="90000"/>
              </a:lnSpc>
              <a:spcBef>
                <a:spcPct val="0"/>
              </a:spcBef>
              <a:spcAft>
                <a:spcPct val="0"/>
              </a:spcAft>
              <a:buFontTx/>
              <a:buNone/>
            </a:pPr>
            <a:endParaRPr lang="en-US" altLang="en-US" sz="1800" dirty="0">
              <a:solidFill>
                <a:srgbClr val="FFFFFF"/>
              </a:solidFill>
              <a:latin typeface="Arial" charset="0"/>
            </a:endParaRPr>
          </a:p>
        </p:txBody>
      </p:sp>
      <p:sp>
        <p:nvSpPr>
          <p:cNvPr id="4" name="Rectangle 2"/>
          <p:cNvSpPr txBox="1">
            <a:spLocks noChangeArrowheads="1"/>
          </p:cNvSpPr>
          <p:nvPr/>
        </p:nvSpPr>
        <p:spPr>
          <a:xfrm>
            <a:off x="4042341" y="60776"/>
            <a:ext cx="5047230" cy="100602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endParaRPr lang="en-US" altLang="en-US" sz="2400" b="1" dirty="0">
              <a:solidFill>
                <a:srgbClr val="FFFFFF"/>
              </a:solidFill>
            </a:endParaRPr>
          </a:p>
        </p:txBody>
      </p:sp>
      <p:sp>
        <p:nvSpPr>
          <p:cNvPr id="7" name="Rectangle 8"/>
          <p:cNvSpPr txBox="1">
            <a:spLocks noChangeArrowheads="1"/>
          </p:cNvSpPr>
          <p:nvPr/>
        </p:nvSpPr>
        <p:spPr>
          <a:xfrm>
            <a:off x="152400" y="1066799"/>
            <a:ext cx="8839200" cy="5700331"/>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spcBef>
                <a:spcPts val="0"/>
              </a:spcBef>
              <a:spcAft>
                <a:spcPts val="1200"/>
              </a:spcAft>
              <a:buSzPct val="80000"/>
              <a:buFont typeface="Wingdings" panose="05000000000000000000" pitchFamily="2" charset="2"/>
              <a:buChar char="q"/>
            </a:pPr>
            <a:endParaRPr lang="en-US" sz="2000" dirty="0" smtClean="0">
              <a:solidFill>
                <a:srgbClr val="000000"/>
              </a:solidFill>
            </a:endParaRPr>
          </a:p>
        </p:txBody>
      </p:sp>
      <p:sp>
        <p:nvSpPr>
          <p:cNvPr id="17" name="TextBox 16"/>
          <p:cNvSpPr txBox="1"/>
          <p:nvPr/>
        </p:nvSpPr>
        <p:spPr>
          <a:xfrm>
            <a:off x="152400" y="1371600"/>
            <a:ext cx="8839200" cy="2677656"/>
          </a:xfrm>
          <a:prstGeom prst="rect">
            <a:avLst/>
          </a:prstGeom>
          <a:noFill/>
        </p:spPr>
        <p:txBody>
          <a:bodyPr wrap="square" rtlCol="0">
            <a:spAutoFit/>
          </a:bodyPr>
          <a:lstStyle/>
          <a:p>
            <a:pPr lvl="1"/>
            <a:r>
              <a:rPr lang="en-US" b="1" dirty="0" smtClean="0">
                <a:latin typeface="+mn-lt"/>
              </a:rPr>
              <a:t>Regulation</a:t>
            </a:r>
            <a:r>
              <a:rPr lang="en-US" b="1" dirty="0">
                <a:latin typeface="+mn-lt"/>
              </a:rPr>
              <a:t>: </a:t>
            </a:r>
            <a:r>
              <a:rPr lang="en-US" dirty="0" smtClean="0">
                <a:latin typeface="+mn-lt"/>
              </a:rPr>
              <a:t>See Interoperability/Data Systems: </a:t>
            </a:r>
            <a:r>
              <a:rPr lang="en-US" i="1" dirty="0">
                <a:latin typeface="+mn-lt"/>
              </a:rPr>
              <a:t>DPH should maintain regular program </a:t>
            </a:r>
            <a:r>
              <a:rPr lang="en-US" i="1" dirty="0" smtClean="0">
                <a:latin typeface="+mn-lt"/>
              </a:rPr>
              <a:t>reporting, including quality measures, </a:t>
            </a:r>
            <a:r>
              <a:rPr lang="en-US" i="1" dirty="0">
                <a:latin typeface="+mn-lt"/>
              </a:rPr>
              <a:t>consistent with current MIH special projects. </a:t>
            </a:r>
          </a:p>
          <a:p>
            <a:pPr marL="914400" lvl="1" indent="-457200">
              <a:buFont typeface="Arial" panose="020B0604020202020204" pitchFamily="34" charset="0"/>
              <a:buChar char="•"/>
            </a:pPr>
            <a:endParaRPr lang="en-US" sz="1400" dirty="0" smtClean="0">
              <a:latin typeface="+mn-lt"/>
            </a:endParaRPr>
          </a:p>
          <a:p>
            <a:pPr lvl="1"/>
            <a:r>
              <a:rPr lang="en-US" b="1" dirty="0" smtClean="0">
                <a:latin typeface="+mn-lt"/>
              </a:rPr>
              <a:t>Application</a:t>
            </a:r>
            <a:r>
              <a:rPr lang="en-US" b="1" dirty="0">
                <a:latin typeface="+mn-lt"/>
              </a:rPr>
              <a:t>: </a:t>
            </a:r>
            <a:r>
              <a:rPr lang="en-US" dirty="0" smtClean="0">
                <a:latin typeface="+mn-lt"/>
              </a:rPr>
              <a:t>DPH should require attestation of regular data collection and submission to DPH. </a:t>
            </a:r>
          </a:p>
          <a:p>
            <a:pPr lvl="1"/>
            <a:endParaRPr lang="en-US" sz="1400" dirty="0" smtClean="0">
              <a:latin typeface="+mn-lt"/>
            </a:endParaRPr>
          </a:p>
          <a:p>
            <a:pPr lvl="1"/>
            <a:r>
              <a:rPr lang="en-US" b="1" dirty="0" smtClean="0">
                <a:latin typeface="+mn-lt"/>
              </a:rPr>
              <a:t>On-File</a:t>
            </a:r>
            <a:r>
              <a:rPr lang="en-US" b="1" dirty="0">
                <a:latin typeface="+mn-lt"/>
              </a:rPr>
              <a:t>: </a:t>
            </a:r>
            <a:r>
              <a:rPr lang="en-US" dirty="0" smtClean="0">
                <a:latin typeface="+mn-lt"/>
              </a:rPr>
              <a:t>N/A</a:t>
            </a:r>
          </a:p>
          <a:p>
            <a:pPr lvl="1"/>
            <a:endParaRPr lang="en-US" sz="1400" dirty="0">
              <a:latin typeface="+mn-lt"/>
            </a:endParaRPr>
          </a:p>
          <a:p>
            <a:pPr lvl="1"/>
            <a:r>
              <a:rPr lang="en-US" b="1" dirty="0" smtClean="0">
                <a:latin typeface="+mn-lt"/>
              </a:rPr>
              <a:t>Comment(s</a:t>
            </a:r>
            <a:r>
              <a:rPr lang="en-US" b="1" dirty="0">
                <a:latin typeface="+mn-lt"/>
              </a:rPr>
              <a:t>) of Note: </a:t>
            </a:r>
            <a:r>
              <a:rPr lang="en-US" dirty="0" smtClean="0">
                <a:latin typeface="+mn-lt"/>
              </a:rPr>
              <a:t>Comment received that recommends </a:t>
            </a:r>
            <a:r>
              <a:rPr lang="en-US" dirty="0" smtClean="0">
                <a:latin typeface="+mn-lt"/>
              </a:rPr>
              <a:t>use of</a:t>
            </a:r>
            <a:r>
              <a:rPr lang="en-US" dirty="0" smtClean="0">
                <a:latin typeface="+mn-lt"/>
              </a:rPr>
              <a:t> </a:t>
            </a:r>
            <a:r>
              <a:rPr lang="en-US" dirty="0" smtClean="0">
                <a:latin typeface="+mn-lt"/>
              </a:rPr>
              <a:t>Pioneer ACO quality </a:t>
            </a:r>
            <a:r>
              <a:rPr lang="en-US" dirty="0" smtClean="0">
                <a:latin typeface="+mn-lt"/>
              </a:rPr>
              <a:t>measures for MIH Program reporting. </a:t>
            </a:r>
            <a:endParaRPr lang="en-US" sz="600" dirty="0">
              <a:latin typeface="+mn-lt"/>
            </a:endParaRPr>
          </a:p>
        </p:txBody>
      </p:sp>
      <p:sp>
        <p:nvSpPr>
          <p:cNvPr id="11" name="Slide Number Placeholder 5"/>
          <p:cNvSpPr>
            <a:spLocks noGrp="1"/>
          </p:cNvSpPr>
          <p:nvPr>
            <p:ph type="sldNum" sz="quarter" idx="4294967295"/>
          </p:nvPr>
        </p:nvSpPr>
        <p:spPr>
          <a:xfrm>
            <a:off x="8655486" y="6416675"/>
            <a:ext cx="412314" cy="365125"/>
          </a:xfrm>
          <a:prstGeom prst="rect">
            <a:avLst/>
          </a:prstGeom>
        </p:spPr>
        <p:txBody>
          <a:bodyPr/>
          <a:lstStyle/>
          <a:p>
            <a:pPr>
              <a:defRPr/>
            </a:pPr>
            <a:fld id="{07D56CB9-EABB-4C18-962C-FF17652EADB5}" type="slidenum">
              <a:rPr lang="en-US" altLang="en-US" smtClean="0"/>
              <a:pPr>
                <a:defRPr/>
              </a:pPr>
              <a:t>18</a:t>
            </a:fld>
            <a:endParaRPr lang="en-US" altLang="en-US" dirty="0"/>
          </a:p>
        </p:txBody>
      </p:sp>
      <p:sp>
        <p:nvSpPr>
          <p:cNvPr id="9" name="Rectangle 8"/>
          <p:cNvSpPr/>
          <p:nvPr/>
        </p:nvSpPr>
        <p:spPr>
          <a:xfrm>
            <a:off x="3886200" y="268983"/>
            <a:ext cx="5257800" cy="523220"/>
          </a:xfrm>
          <a:prstGeom prst="rect">
            <a:avLst/>
          </a:prstGeom>
        </p:spPr>
        <p:txBody>
          <a:bodyPr wrap="square">
            <a:spAutoFit/>
          </a:bodyPr>
          <a:lstStyle/>
          <a:p>
            <a:pPr algn="ctr"/>
            <a:r>
              <a:rPr lang="en-US" sz="2800" dirty="0" smtClean="0">
                <a:solidFill>
                  <a:srgbClr val="FFFFFF"/>
                </a:solidFill>
                <a:latin typeface="Calibri"/>
              </a:rPr>
              <a:t>Quality Measures/Reporting</a:t>
            </a:r>
            <a:endParaRPr lang="en-US" sz="3200" dirty="0">
              <a:solidFill>
                <a:srgbClr val="FFFFFF"/>
              </a:solidFill>
              <a:latin typeface="Calibri"/>
            </a:endParaRPr>
          </a:p>
        </p:txBody>
      </p:sp>
    </p:spTree>
    <p:extLst>
      <p:ext uri="{BB962C8B-B14F-4D97-AF65-F5344CB8AC3E}">
        <p14:creationId xmlns:p14="http://schemas.microsoft.com/office/powerpoint/2010/main" val="415349683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a:spLocks noChangeArrowheads="1"/>
          </p:cNvSpPr>
          <p:nvPr/>
        </p:nvSpPr>
        <p:spPr bwMode="auto">
          <a:xfrm>
            <a:off x="4267200" y="0"/>
            <a:ext cx="4891088" cy="784225"/>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fontAlgn="base">
              <a:lnSpc>
                <a:spcPct val="90000"/>
              </a:lnSpc>
              <a:spcBef>
                <a:spcPct val="0"/>
              </a:spcBef>
              <a:spcAft>
                <a:spcPct val="0"/>
              </a:spcAft>
              <a:buFontTx/>
              <a:buNone/>
            </a:pPr>
            <a:endParaRPr lang="en-US" altLang="en-US" sz="1800" dirty="0">
              <a:solidFill>
                <a:srgbClr val="FFFFFF"/>
              </a:solidFill>
              <a:latin typeface="Arial" charset="0"/>
            </a:endParaRPr>
          </a:p>
        </p:txBody>
      </p:sp>
      <p:sp>
        <p:nvSpPr>
          <p:cNvPr id="4" name="Rectangle 2"/>
          <p:cNvSpPr txBox="1">
            <a:spLocks noChangeArrowheads="1"/>
          </p:cNvSpPr>
          <p:nvPr/>
        </p:nvSpPr>
        <p:spPr>
          <a:xfrm>
            <a:off x="4042341" y="60776"/>
            <a:ext cx="5047230" cy="100602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endParaRPr lang="en-US" altLang="en-US" sz="2400" b="1" dirty="0">
              <a:solidFill>
                <a:srgbClr val="FFFFFF"/>
              </a:solidFill>
            </a:endParaRPr>
          </a:p>
        </p:txBody>
      </p:sp>
      <p:sp>
        <p:nvSpPr>
          <p:cNvPr id="7" name="Rectangle 8"/>
          <p:cNvSpPr txBox="1">
            <a:spLocks noChangeArrowheads="1"/>
          </p:cNvSpPr>
          <p:nvPr/>
        </p:nvSpPr>
        <p:spPr>
          <a:xfrm>
            <a:off x="152400" y="1066799"/>
            <a:ext cx="8839200" cy="5700331"/>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spcBef>
                <a:spcPts val="0"/>
              </a:spcBef>
              <a:spcAft>
                <a:spcPts val="1200"/>
              </a:spcAft>
              <a:buSzPct val="80000"/>
              <a:buFont typeface="Wingdings" panose="05000000000000000000" pitchFamily="2" charset="2"/>
              <a:buChar char="q"/>
            </a:pPr>
            <a:endParaRPr lang="en-US" sz="2000" dirty="0" smtClean="0">
              <a:solidFill>
                <a:srgbClr val="000000"/>
              </a:solidFill>
            </a:endParaRPr>
          </a:p>
        </p:txBody>
      </p:sp>
      <p:sp>
        <p:nvSpPr>
          <p:cNvPr id="17" name="TextBox 16"/>
          <p:cNvSpPr txBox="1"/>
          <p:nvPr/>
        </p:nvSpPr>
        <p:spPr>
          <a:xfrm>
            <a:off x="152400" y="1371600"/>
            <a:ext cx="8839200" cy="3631763"/>
          </a:xfrm>
          <a:prstGeom prst="rect">
            <a:avLst/>
          </a:prstGeom>
          <a:noFill/>
        </p:spPr>
        <p:txBody>
          <a:bodyPr wrap="square" rtlCol="0">
            <a:spAutoFit/>
          </a:bodyPr>
          <a:lstStyle/>
          <a:p>
            <a:pPr lvl="1"/>
            <a:r>
              <a:rPr lang="en-US" b="1" dirty="0" smtClean="0">
                <a:latin typeface="+mn-lt"/>
              </a:rPr>
              <a:t>Regulation</a:t>
            </a:r>
            <a:r>
              <a:rPr lang="en-US" b="1" dirty="0">
                <a:latin typeface="+mn-lt"/>
              </a:rPr>
              <a:t>: </a:t>
            </a:r>
            <a:r>
              <a:rPr lang="en-US" dirty="0" smtClean="0">
                <a:latin typeface="+mn-lt"/>
              </a:rPr>
              <a:t>Several suggestions received: </a:t>
            </a:r>
            <a:r>
              <a:rPr lang="en-US" i="1" dirty="0" smtClean="0">
                <a:latin typeface="+mn-lt"/>
              </a:rPr>
              <a:t>“annual, then every two years, then every three years, linked to performance”; “every 2 years”; “every 3 years”; “align with EMS service licensure schedule”. </a:t>
            </a:r>
          </a:p>
          <a:p>
            <a:pPr marL="914400" lvl="1" indent="-457200">
              <a:buFont typeface="Arial" panose="020B0604020202020204" pitchFamily="34" charset="0"/>
              <a:buChar char="•"/>
            </a:pPr>
            <a:endParaRPr lang="en-US" sz="1400" dirty="0" smtClean="0">
              <a:latin typeface="+mn-lt"/>
            </a:endParaRPr>
          </a:p>
          <a:p>
            <a:pPr lvl="1"/>
            <a:r>
              <a:rPr lang="en-US" b="1" dirty="0" smtClean="0">
                <a:latin typeface="+mn-lt"/>
              </a:rPr>
              <a:t>Application: </a:t>
            </a:r>
            <a:r>
              <a:rPr lang="en-US" dirty="0" smtClean="0">
                <a:latin typeface="+mn-lt"/>
              </a:rPr>
              <a:t>N/A</a:t>
            </a:r>
          </a:p>
          <a:p>
            <a:pPr lvl="1"/>
            <a:endParaRPr lang="en-US" sz="1400" dirty="0" smtClean="0">
              <a:latin typeface="+mn-lt"/>
            </a:endParaRPr>
          </a:p>
          <a:p>
            <a:pPr lvl="1"/>
            <a:r>
              <a:rPr lang="en-US" b="1" dirty="0" smtClean="0">
                <a:latin typeface="+mn-lt"/>
              </a:rPr>
              <a:t>On-File</a:t>
            </a:r>
            <a:r>
              <a:rPr lang="en-US" b="1" dirty="0">
                <a:latin typeface="+mn-lt"/>
              </a:rPr>
              <a:t>: </a:t>
            </a:r>
            <a:r>
              <a:rPr lang="en-US" dirty="0" smtClean="0">
                <a:latin typeface="+mn-lt"/>
              </a:rPr>
              <a:t>N/A</a:t>
            </a:r>
          </a:p>
          <a:p>
            <a:endParaRPr lang="en-US" sz="2800" dirty="0">
              <a:latin typeface="+mj-lt"/>
            </a:endParaRPr>
          </a:p>
          <a:p>
            <a:endParaRPr lang="en-US" sz="2800" dirty="0">
              <a:latin typeface="+mj-lt"/>
            </a:endParaRPr>
          </a:p>
          <a:p>
            <a:endParaRPr lang="en-US" sz="2800" dirty="0" smtClean="0">
              <a:latin typeface="+mj-lt"/>
            </a:endParaRPr>
          </a:p>
          <a:p>
            <a:endParaRPr lang="en-US" sz="2000" dirty="0">
              <a:latin typeface="+mj-lt"/>
            </a:endParaRPr>
          </a:p>
        </p:txBody>
      </p:sp>
      <p:sp>
        <p:nvSpPr>
          <p:cNvPr id="11" name="Slide Number Placeholder 5"/>
          <p:cNvSpPr>
            <a:spLocks noGrp="1"/>
          </p:cNvSpPr>
          <p:nvPr>
            <p:ph type="sldNum" sz="quarter" idx="4294967295"/>
          </p:nvPr>
        </p:nvSpPr>
        <p:spPr>
          <a:xfrm>
            <a:off x="8655486" y="6416675"/>
            <a:ext cx="412314" cy="365125"/>
          </a:xfrm>
          <a:prstGeom prst="rect">
            <a:avLst/>
          </a:prstGeom>
        </p:spPr>
        <p:txBody>
          <a:bodyPr/>
          <a:lstStyle/>
          <a:p>
            <a:pPr>
              <a:defRPr/>
            </a:pPr>
            <a:fld id="{07D56CB9-EABB-4C18-962C-FF17652EADB5}" type="slidenum">
              <a:rPr lang="en-US" altLang="en-US" smtClean="0"/>
              <a:pPr>
                <a:defRPr/>
              </a:pPr>
              <a:t>19</a:t>
            </a:fld>
            <a:endParaRPr lang="en-US" altLang="en-US" dirty="0"/>
          </a:p>
        </p:txBody>
      </p:sp>
      <p:sp>
        <p:nvSpPr>
          <p:cNvPr id="9" name="Rectangle 8"/>
          <p:cNvSpPr/>
          <p:nvPr/>
        </p:nvSpPr>
        <p:spPr>
          <a:xfrm>
            <a:off x="3886200" y="268983"/>
            <a:ext cx="5257800" cy="584775"/>
          </a:xfrm>
          <a:prstGeom prst="rect">
            <a:avLst/>
          </a:prstGeom>
        </p:spPr>
        <p:txBody>
          <a:bodyPr wrap="square">
            <a:spAutoFit/>
          </a:bodyPr>
          <a:lstStyle/>
          <a:p>
            <a:pPr algn="ctr"/>
            <a:r>
              <a:rPr lang="en-US" sz="3200" dirty="0" smtClean="0">
                <a:solidFill>
                  <a:srgbClr val="FFFFFF"/>
                </a:solidFill>
                <a:latin typeface="Calibri"/>
              </a:rPr>
              <a:t>Program Renewal</a:t>
            </a:r>
            <a:endParaRPr lang="en-US" sz="3200" dirty="0">
              <a:solidFill>
                <a:srgbClr val="FFFFFF"/>
              </a:solidFill>
              <a:latin typeface="Calibri"/>
            </a:endParaRPr>
          </a:p>
        </p:txBody>
      </p:sp>
    </p:spTree>
    <p:extLst>
      <p:ext uri="{BB962C8B-B14F-4D97-AF65-F5344CB8AC3E}">
        <p14:creationId xmlns:p14="http://schemas.microsoft.com/office/powerpoint/2010/main" val="37858189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p:cNvSpPr/>
          <p:nvPr/>
        </p:nvSpPr>
        <p:spPr bwMode="auto">
          <a:xfrm>
            <a:off x="682668" y="1716067"/>
            <a:ext cx="7778663" cy="388306"/>
          </a:xfrm>
          <a:prstGeom prst="roundRect">
            <a:avLst/>
          </a:prstGeom>
          <a:solidFill>
            <a:schemeClr val="accent2">
              <a:lumMod val="20000"/>
              <a:lumOff val="80000"/>
            </a:schemeClr>
          </a:solidFill>
          <a:ln w="1270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a typeface="ＭＳ Ｐゴシック" pitchFamily="34" charset="-128"/>
            </a:endParaRPr>
          </a:p>
        </p:txBody>
      </p:sp>
      <p:sp>
        <p:nvSpPr>
          <p:cNvPr id="4" name="Rectangle 2"/>
          <p:cNvSpPr txBox="1">
            <a:spLocks noChangeArrowheads="1"/>
          </p:cNvSpPr>
          <p:nvPr/>
        </p:nvSpPr>
        <p:spPr>
          <a:xfrm>
            <a:off x="4114800" y="93678"/>
            <a:ext cx="5043488" cy="973121"/>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r>
              <a:rPr lang="en-US" altLang="en-US" sz="3200" dirty="0" smtClean="0">
                <a:solidFill>
                  <a:schemeClr val="bg1"/>
                </a:solidFill>
                <a:latin typeface="Calibri" panose="020F0502020204030204" pitchFamily="34" charset="0"/>
                <a:ea typeface="ＭＳ Ｐゴシック" pitchFamily="34" charset="-128"/>
                <a:cs typeface="+mn-cs"/>
              </a:rPr>
              <a:t>Agenda</a:t>
            </a:r>
            <a:endParaRPr lang="en-US" altLang="en-US" sz="2400" dirty="0">
              <a:solidFill>
                <a:schemeClr val="bg1"/>
              </a:solidFill>
              <a:latin typeface="Calibri" panose="020F0502020204030204" pitchFamily="34" charset="0"/>
              <a:ea typeface="ＭＳ Ｐゴシック" pitchFamily="34" charset="-128"/>
              <a:cs typeface="+mn-cs"/>
            </a:endParaRPr>
          </a:p>
        </p:txBody>
      </p:sp>
      <p:sp>
        <p:nvSpPr>
          <p:cNvPr id="8" name="Content Placeholder 3"/>
          <p:cNvSpPr txBox="1">
            <a:spLocks/>
          </p:cNvSpPr>
          <p:nvPr/>
        </p:nvSpPr>
        <p:spPr>
          <a:xfrm>
            <a:off x="228600" y="1066800"/>
            <a:ext cx="8686800" cy="5181600"/>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0" indent="0">
              <a:spcBef>
                <a:spcPts val="0"/>
              </a:spcBef>
              <a:spcAft>
                <a:spcPts val="0"/>
              </a:spcAft>
              <a:buNone/>
            </a:pPr>
            <a:r>
              <a:rPr lang="en-US" sz="2000" dirty="0" smtClean="0">
                <a:solidFill>
                  <a:schemeClr val="tx2">
                    <a:lumMod val="75000"/>
                  </a:schemeClr>
                </a:solidFill>
                <a:latin typeface="Calibri" panose="020F0502020204030204" pitchFamily="34" charset="0"/>
                <a:ea typeface="Times New Roman"/>
              </a:rPr>
              <a:t> </a:t>
            </a:r>
          </a:p>
          <a:p>
            <a:pPr lvl="1">
              <a:lnSpc>
                <a:spcPct val="100000"/>
              </a:lnSpc>
            </a:pPr>
            <a:endParaRPr lang="en-US" sz="1600" dirty="0">
              <a:solidFill>
                <a:schemeClr val="tx2">
                  <a:lumMod val="75000"/>
                </a:schemeClr>
              </a:solidFill>
              <a:latin typeface="Calibri" panose="020F0502020204030204" pitchFamily="34" charset="0"/>
            </a:endParaRPr>
          </a:p>
        </p:txBody>
      </p:sp>
      <p:sp>
        <p:nvSpPr>
          <p:cNvPr id="9" name="Slide Number Placeholder 5"/>
          <p:cNvSpPr>
            <a:spLocks noGrp="1"/>
          </p:cNvSpPr>
          <p:nvPr>
            <p:ph type="sldNum" sz="quarter" idx="4294967295"/>
          </p:nvPr>
        </p:nvSpPr>
        <p:spPr>
          <a:xfrm>
            <a:off x="8768218" y="6416675"/>
            <a:ext cx="299581" cy="365125"/>
          </a:xfrm>
          <a:prstGeom prst="rect">
            <a:avLst/>
          </a:prstGeom>
        </p:spPr>
        <p:txBody>
          <a:bodyPr/>
          <a:lstStyle/>
          <a:p>
            <a:pPr>
              <a:defRPr/>
            </a:pPr>
            <a:fld id="{07D56CB9-EABB-4C18-962C-FF17652EADB5}" type="slidenum">
              <a:rPr lang="en-US" altLang="en-US" smtClean="0"/>
              <a:pPr>
                <a:defRPr/>
              </a:pPr>
              <a:t>2</a:t>
            </a:fld>
            <a:endParaRPr lang="en-US" altLang="en-US" dirty="0"/>
          </a:p>
        </p:txBody>
      </p:sp>
      <p:sp>
        <p:nvSpPr>
          <p:cNvPr id="3" name="Rectangle 2"/>
          <p:cNvSpPr/>
          <p:nvPr/>
        </p:nvSpPr>
        <p:spPr>
          <a:xfrm>
            <a:off x="400833" y="1323973"/>
            <a:ext cx="8476989" cy="3416320"/>
          </a:xfrm>
          <a:prstGeom prst="rect">
            <a:avLst/>
          </a:prstGeom>
        </p:spPr>
        <p:txBody>
          <a:bodyPr wrap="square">
            <a:spAutoFit/>
          </a:bodyPr>
          <a:lstStyle/>
          <a:p>
            <a:pPr marL="342900" marR="0" lvl="0" indent="-342900">
              <a:spcBef>
                <a:spcPts val="0"/>
              </a:spcBef>
              <a:spcAft>
                <a:spcPts val="0"/>
              </a:spcAft>
              <a:buFont typeface="+mj-lt"/>
              <a:buAutoNum type="arabicPeriod"/>
            </a:pPr>
            <a:r>
              <a:rPr lang="en-US" sz="2400" dirty="0">
                <a:latin typeface="+mj-lt"/>
                <a:ea typeface="Times New Roman"/>
              </a:rPr>
              <a:t>ROUTINE ITEMS:</a:t>
            </a:r>
          </a:p>
          <a:p>
            <a:pPr marL="742950" marR="0" lvl="1" indent="-285750">
              <a:spcBef>
                <a:spcPts val="0"/>
              </a:spcBef>
              <a:spcAft>
                <a:spcPts val="0"/>
              </a:spcAft>
              <a:buFont typeface="+mj-lt"/>
              <a:buAutoNum type="alphaLcPeriod"/>
            </a:pPr>
            <a:r>
              <a:rPr lang="en-US" sz="2400" b="1" dirty="0">
                <a:latin typeface="+mj-lt"/>
                <a:ea typeface="Times New Roman"/>
              </a:rPr>
              <a:t>Welcome and Introductions </a:t>
            </a:r>
          </a:p>
          <a:p>
            <a:pPr marL="742950" marR="0" lvl="1" indent="-285750">
              <a:spcBef>
                <a:spcPts val="0"/>
              </a:spcBef>
              <a:spcAft>
                <a:spcPts val="0"/>
              </a:spcAft>
              <a:buFont typeface="+mj-lt"/>
              <a:buAutoNum type="alphaLcPeriod"/>
            </a:pPr>
            <a:r>
              <a:rPr lang="en-US" sz="2400" dirty="0">
                <a:latin typeface="+mj-lt"/>
                <a:ea typeface="Times New Roman"/>
              </a:rPr>
              <a:t>Adoption of </a:t>
            </a:r>
            <a:r>
              <a:rPr lang="en-US" sz="2400" dirty="0" smtClean="0">
                <a:latin typeface="+mj-lt"/>
                <a:ea typeface="Times New Roman"/>
              </a:rPr>
              <a:t>December 14, </a:t>
            </a:r>
            <a:r>
              <a:rPr lang="en-US" sz="2400" dirty="0">
                <a:latin typeface="+mj-lt"/>
                <a:ea typeface="Times New Roman"/>
              </a:rPr>
              <a:t>2015 Meeting Minutes (</a:t>
            </a:r>
            <a:r>
              <a:rPr lang="en-US" sz="2400" dirty="0" smtClean="0">
                <a:latin typeface="+mj-lt"/>
                <a:ea typeface="Times New Roman"/>
              </a:rPr>
              <a:t>VOTE)</a:t>
            </a:r>
          </a:p>
          <a:p>
            <a:pPr marR="0" lvl="1">
              <a:spcBef>
                <a:spcPts val="0"/>
              </a:spcBef>
              <a:spcAft>
                <a:spcPts val="0"/>
              </a:spcAft>
            </a:pPr>
            <a:endParaRPr lang="en-US" sz="2400" dirty="0" smtClean="0">
              <a:latin typeface="+mj-lt"/>
              <a:ea typeface="Times New Roman"/>
            </a:endParaRPr>
          </a:p>
          <a:p>
            <a:pPr marL="285750" indent="-285750">
              <a:spcBef>
                <a:spcPts val="0"/>
              </a:spcBef>
              <a:spcAft>
                <a:spcPts val="0"/>
              </a:spcAft>
              <a:buFont typeface="+mj-lt"/>
              <a:buAutoNum type="arabicPeriod"/>
            </a:pPr>
            <a:r>
              <a:rPr lang="en-US" sz="2400" dirty="0">
                <a:latin typeface="+mj-lt"/>
                <a:ea typeface="Times New Roman"/>
              </a:rPr>
              <a:t>NEW BUSINESS: </a:t>
            </a:r>
          </a:p>
          <a:p>
            <a:pPr marL="742950" marR="0" lvl="1" indent="-285750">
              <a:spcBef>
                <a:spcPts val="0"/>
              </a:spcBef>
              <a:spcAft>
                <a:spcPts val="0"/>
              </a:spcAft>
              <a:buFont typeface="+mj-lt"/>
              <a:buAutoNum type="alphaLcPeriod"/>
            </a:pPr>
            <a:r>
              <a:rPr lang="en-US" sz="2400" dirty="0">
                <a:latin typeface="+mj-lt"/>
                <a:ea typeface="Times New Roman"/>
              </a:rPr>
              <a:t>Defining MIH’s Patient Safety Guardrails (DISCUSSION)</a:t>
            </a:r>
          </a:p>
          <a:p>
            <a:pPr marL="742950" marR="0" lvl="1" indent="-285750">
              <a:spcBef>
                <a:spcPts val="0"/>
              </a:spcBef>
              <a:spcAft>
                <a:spcPts val="0"/>
              </a:spcAft>
              <a:buFont typeface="+mj-lt"/>
              <a:buAutoNum type="alphaLcPeriod"/>
            </a:pPr>
            <a:r>
              <a:rPr lang="en-US" sz="2400" dirty="0">
                <a:latin typeface="+mj-lt"/>
                <a:ea typeface="Times New Roman"/>
              </a:rPr>
              <a:t>Defining </a:t>
            </a:r>
            <a:r>
              <a:rPr lang="en-US" sz="2400" dirty="0" smtClean="0">
                <a:latin typeface="+mj-lt"/>
                <a:ea typeface="Times New Roman"/>
              </a:rPr>
              <a:t>Access </a:t>
            </a:r>
            <a:r>
              <a:rPr lang="en-US" sz="2400" dirty="0">
                <a:latin typeface="+mj-lt"/>
                <a:ea typeface="Times New Roman"/>
              </a:rPr>
              <a:t>and </a:t>
            </a:r>
            <a:r>
              <a:rPr lang="en-US" sz="2400" dirty="0" smtClean="0">
                <a:latin typeface="+mj-lt"/>
                <a:ea typeface="Times New Roman"/>
              </a:rPr>
              <a:t>Duplication </a:t>
            </a:r>
            <a:r>
              <a:rPr lang="en-US" sz="2400" dirty="0">
                <a:latin typeface="+mj-lt"/>
                <a:ea typeface="Times New Roman"/>
              </a:rPr>
              <a:t>(DISCUSSION)</a:t>
            </a:r>
          </a:p>
          <a:p>
            <a:pPr marL="742950" marR="0" lvl="1" indent="-285750">
              <a:spcBef>
                <a:spcPts val="0"/>
              </a:spcBef>
              <a:spcAft>
                <a:spcPts val="0"/>
              </a:spcAft>
              <a:buFont typeface="+mj-lt"/>
              <a:buAutoNum type="alphaLcPeriod"/>
            </a:pPr>
            <a:r>
              <a:rPr lang="en-US" sz="2400" dirty="0">
                <a:latin typeface="+mj-lt"/>
                <a:ea typeface="Times New Roman"/>
              </a:rPr>
              <a:t>Upcoming Meeting Schedule </a:t>
            </a:r>
          </a:p>
          <a:p>
            <a:pPr marL="285750" indent="-285750">
              <a:spcBef>
                <a:spcPts val="0"/>
              </a:spcBef>
              <a:spcAft>
                <a:spcPts val="0"/>
              </a:spcAft>
              <a:buFont typeface="+mj-lt"/>
              <a:buAutoNum type="arabicPeriod"/>
            </a:pPr>
            <a:endParaRPr lang="en-US" sz="2400" dirty="0">
              <a:latin typeface="+mj-lt"/>
              <a:ea typeface="Times New Roman"/>
            </a:endParaRPr>
          </a:p>
        </p:txBody>
      </p:sp>
    </p:spTree>
    <p:extLst>
      <p:ext uri="{BB962C8B-B14F-4D97-AF65-F5344CB8AC3E}">
        <p14:creationId xmlns:p14="http://schemas.microsoft.com/office/powerpoint/2010/main" val="223768900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a:spLocks noChangeArrowheads="1"/>
          </p:cNvSpPr>
          <p:nvPr/>
        </p:nvSpPr>
        <p:spPr bwMode="auto">
          <a:xfrm>
            <a:off x="4267200" y="0"/>
            <a:ext cx="4891088" cy="784225"/>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fontAlgn="base">
              <a:lnSpc>
                <a:spcPct val="90000"/>
              </a:lnSpc>
              <a:spcBef>
                <a:spcPct val="0"/>
              </a:spcBef>
              <a:spcAft>
                <a:spcPct val="0"/>
              </a:spcAft>
              <a:buFontTx/>
              <a:buNone/>
            </a:pPr>
            <a:endParaRPr lang="en-US" altLang="en-US" sz="1800" dirty="0">
              <a:solidFill>
                <a:srgbClr val="FFFFFF"/>
              </a:solidFill>
              <a:latin typeface="Arial" charset="0"/>
            </a:endParaRPr>
          </a:p>
        </p:txBody>
      </p:sp>
      <p:sp>
        <p:nvSpPr>
          <p:cNvPr id="4" name="Rectangle 2"/>
          <p:cNvSpPr txBox="1">
            <a:spLocks noChangeArrowheads="1"/>
          </p:cNvSpPr>
          <p:nvPr/>
        </p:nvSpPr>
        <p:spPr>
          <a:xfrm>
            <a:off x="4042341" y="60776"/>
            <a:ext cx="5047230" cy="100602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endParaRPr lang="en-US" altLang="en-US" sz="2400" b="1" dirty="0">
              <a:solidFill>
                <a:srgbClr val="FFFFFF"/>
              </a:solidFill>
            </a:endParaRPr>
          </a:p>
        </p:txBody>
      </p:sp>
      <p:sp>
        <p:nvSpPr>
          <p:cNvPr id="7" name="Rectangle 8"/>
          <p:cNvSpPr txBox="1">
            <a:spLocks noChangeArrowheads="1"/>
          </p:cNvSpPr>
          <p:nvPr/>
        </p:nvSpPr>
        <p:spPr>
          <a:xfrm>
            <a:off x="152400" y="1066799"/>
            <a:ext cx="8839200" cy="5700331"/>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spcBef>
                <a:spcPts val="0"/>
              </a:spcBef>
              <a:spcAft>
                <a:spcPts val="1200"/>
              </a:spcAft>
              <a:buSzPct val="80000"/>
              <a:buFont typeface="Wingdings" panose="05000000000000000000" pitchFamily="2" charset="2"/>
              <a:buChar char="q"/>
            </a:pPr>
            <a:endParaRPr lang="en-US" sz="2000" dirty="0" smtClean="0">
              <a:solidFill>
                <a:srgbClr val="000000"/>
              </a:solidFill>
            </a:endParaRPr>
          </a:p>
        </p:txBody>
      </p:sp>
      <p:sp>
        <p:nvSpPr>
          <p:cNvPr id="17" name="TextBox 16"/>
          <p:cNvSpPr txBox="1"/>
          <p:nvPr/>
        </p:nvSpPr>
        <p:spPr>
          <a:xfrm>
            <a:off x="152400" y="1371600"/>
            <a:ext cx="8839200" cy="5539978"/>
          </a:xfrm>
          <a:prstGeom prst="rect">
            <a:avLst/>
          </a:prstGeom>
          <a:noFill/>
        </p:spPr>
        <p:txBody>
          <a:bodyPr wrap="square" rtlCol="0">
            <a:spAutoFit/>
          </a:bodyPr>
          <a:lstStyle/>
          <a:p>
            <a:pPr lvl="1"/>
            <a:r>
              <a:rPr lang="en-US" b="1" dirty="0" smtClean="0">
                <a:latin typeface="+mn-lt"/>
              </a:rPr>
              <a:t>Regulation:</a:t>
            </a:r>
          </a:p>
          <a:p>
            <a:pPr lvl="1"/>
            <a:endParaRPr lang="en-US" sz="1400" b="1" dirty="0" smtClean="0">
              <a:latin typeface="+mn-lt"/>
            </a:endParaRPr>
          </a:p>
          <a:p>
            <a:pPr marL="1371600" lvl="2" indent="-457200">
              <a:buFont typeface="Arial" panose="020B0604020202020204" pitchFamily="34" charset="0"/>
              <a:buChar char="•"/>
            </a:pPr>
            <a:r>
              <a:rPr lang="en-US" dirty="0" smtClean="0">
                <a:latin typeface="+mn-lt"/>
              </a:rPr>
              <a:t>DPH </a:t>
            </a:r>
            <a:r>
              <a:rPr lang="en-US" dirty="0" err="1" smtClean="0">
                <a:latin typeface="+mn-lt"/>
              </a:rPr>
              <a:t>regs</a:t>
            </a:r>
            <a:r>
              <a:rPr lang="en-US" dirty="0" smtClean="0">
                <a:latin typeface="+mn-lt"/>
              </a:rPr>
              <a:t> should </a:t>
            </a:r>
            <a:r>
              <a:rPr lang="en-US" dirty="0">
                <a:latin typeface="+mn-lt"/>
              </a:rPr>
              <a:t>require that MIH programs are (at a minimum) a collaboration between an EMS provider and a health care entity for which the care of a specific patient population is attributed</a:t>
            </a:r>
            <a:r>
              <a:rPr lang="en-US" dirty="0" smtClean="0">
                <a:latin typeface="+mn-lt"/>
              </a:rPr>
              <a:t>.</a:t>
            </a:r>
            <a:endParaRPr lang="en-US" dirty="0">
              <a:latin typeface="+mn-lt"/>
            </a:endParaRPr>
          </a:p>
          <a:p>
            <a:pPr marL="1371600" lvl="2" indent="-457200">
              <a:buFont typeface="Arial" panose="020B0604020202020204" pitchFamily="34" charset="0"/>
              <a:buChar char="•"/>
            </a:pPr>
            <a:endParaRPr lang="en-US" dirty="0" smtClean="0">
              <a:latin typeface="+mn-lt"/>
            </a:endParaRPr>
          </a:p>
          <a:p>
            <a:pPr marL="1371600" lvl="2" indent="-457200">
              <a:buFont typeface="Arial" panose="020B0604020202020204" pitchFamily="34" charset="0"/>
              <a:buChar char="•"/>
            </a:pPr>
            <a:r>
              <a:rPr lang="en-US" dirty="0" smtClean="0">
                <a:latin typeface="+mn-lt"/>
              </a:rPr>
              <a:t>DPH </a:t>
            </a:r>
            <a:r>
              <a:rPr lang="en-US" dirty="0" err="1" smtClean="0">
                <a:latin typeface="+mn-lt"/>
              </a:rPr>
              <a:t>regs</a:t>
            </a:r>
            <a:r>
              <a:rPr lang="en-US" dirty="0" smtClean="0">
                <a:latin typeface="+mn-lt"/>
              </a:rPr>
              <a:t> should stipulate </a:t>
            </a:r>
            <a:r>
              <a:rPr lang="en-US" dirty="0">
                <a:latin typeface="+mn-lt"/>
              </a:rPr>
              <a:t>that DPH shall </a:t>
            </a:r>
            <a:r>
              <a:rPr lang="en-US" dirty="0" smtClean="0">
                <a:latin typeface="+mn-lt"/>
              </a:rPr>
              <a:t>"prioritize review” </a:t>
            </a:r>
            <a:r>
              <a:rPr lang="en-US" dirty="0">
                <a:latin typeface="+mn-lt"/>
              </a:rPr>
              <a:t>of MIH applications  that focus </a:t>
            </a:r>
            <a:r>
              <a:rPr lang="en-US" dirty="0" smtClean="0">
                <a:latin typeface="+mn-lt"/>
              </a:rPr>
              <a:t>on Medicaid or other higher risk patient populations, or any applications that involve DSH hospitals. </a:t>
            </a:r>
          </a:p>
          <a:p>
            <a:pPr lvl="2"/>
            <a:endParaRPr lang="en-US" sz="1400" dirty="0" smtClean="0">
              <a:latin typeface="+mn-lt"/>
            </a:endParaRPr>
          </a:p>
          <a:p>
            <a:pPr marL="1371600" lvl="2" indent="-457200">
              <a:buFont typeface="Arial" panose="020B0604020202020204" pitchFamily="34" charset="0"/>
              <a:buChar char="•"/>
            </a:pPr>
            <a:r>
              <a:rPr lang="en-US" dirty="0" smtClean="0">
                <a:latin typeface="+mn-lt"/>
              </a:rPr>
              <a:t>DPH </a:t>
            </a:r>
            <a:r>
              <a:rPr lang="en-US" dirty="0" err="1" smtClean="0">
                <a:latin typeface="+mn-lt"/>
              </a:rPr>
              <a:t>regs</a:t>
            </a:r>
            <a:r>
              <a:rPr lang="en-US" dirty="0" smtClean="0">
                <a:latin typeface="+mn-lt"/>
              </a:rPr>
              <a:t> should make reference to coordination with and support of other state agencies with regards to payment and delivery system reform, particularly DOI and Medicaid. </a:t>
            </a:r>
          </a:p>
          <a:p>
            <a:pPr lvl="2"/>
            <a:endParaRPr lang="en-US" sz="1400" dirty="0" smtClean="0">
              <a:latin typeface="+mn-lt"/>
            </a:endParaRPr>
          </a:p>
          <a:p>
            <a:pPr lvl="2"/>
            <a:endParaRPr lang="en-US" sz="600" dirty="0" smtClean="0">
              <a:latin typeface="+mn-lt"/>
            </a:endParaRPr>
          </a:p>
          <a:p>
            <a:pPr marL="914400" lvl="1" indent="-457200">
              <a:buFont typeface="Arial" panose="020B0604020202020204" pitchFamily="34" charset="0"/>
              <a:buChar char="•"/>
            </a:pPr>
            <a:r>
              <a:rPr lang="en-US" b="1" dirty="0" smtClean="0">
                <a:latin typeface="+mn-lt"/>
              </a:rPr>
              <a:t>Application: </a:t>
            </a:r>
            <a:r>
              <a:rPr lang="en-US" dirty="0" smtClean="0">
                <a:latin typeface="+mn-lt"/>
              </a:rPr>
              <a:t>N/A</a:t>
            </a:r>
            <a:endParaRPr lang="en-US" dirty="0">
              <a:latin typeface="+mn-lt"/>
            </a:endParaRPr>
          </a:p>
          <a:p>
            <a:pPr lvl="1"/>
            <a:endParaRPr lang="en-US" sz="1400" dirty="0" smtClean="0">
              <a:latin typeface="+mn-lt"/>
            </a:endParaRPr>
          </a:p>
          <a:p>
            <a:pPr marL="914400" lvl="1" indent="-457200">
              <a:buFont typeface="Arial" panose="020B0604020202020204" pitchFamily="34" charset="0"/>
              <a:buChar char="•"/>
            </a:pPr>
            <a:r>
              <a:rPr lang="en-US" b="1" dirty="0" smtClean="0">
                <a:latin typeface="+mn-lt"/>
              </a:rPr>
              <a:t>On-File</a:t>
            </a:r>
            <a:r>
              <a:rPr lang="en-US" b="1" dirty="0">
                <a:latin typeface="+mn-lt"/>
              </a:rPr>
              <a:t>: </a:t>
            </a:r>
            <a:r>
              <a:rPr lang="en-US" dirty="0" smtClean="0">
                <a:latin typeface="+mn-lt"/>
              </a:rPr>
              <a:t>N/A</a:t>
            </a:r>
            <a:endParaRPr lang="en-US" sz="2800" dirty="0">
              <a:latin typeface="+mj-lt"/>
            </a:endParaRPr>
          </a:p>
          <a:p>
            <a:endParaRPr lang="en-US" sz="2800" dirty="0" smtClean="0">
              <a:latin typeface="+mj-lt"/>
            </a:endParaRPr>
          </a:p>
          <a:p>
            <a:endParaRPr lang="en-US" sz="2000" dirty="0">
              <a:latin typeface="+mj-lt"/>
            </a:endParaRPr>
          </a:p>
        </p:txBody>
      </p:sp>
      <p:sp>
        <p:nvSpPr>
          <p:cNvPr id="11" name="Slide Number Placeholder 5"/>
          <p:cNvSpPr>
            <a:spLocks noGrp="1"/>
          </p:cNvSpPr>
          <p:nvPr>
            <p:ph type="sldNum" sz="quarter" idx="4294967295"/>
          </p:nvPr>
        </p:nvSpPr>
        <p:spPr>
          <a:xfrm>
            <a:off x="8655486" y="6416675"/>
            <a:ext cx="412314" cy="365125"/>
          </a:xfrm>
          <a:prstGeom prst="rect">
            <a:avLst/>
          </a:prstGeom>
        </p:spPr>
        <p:txBody>
          <a:bodyPr/>
          <a:lstStyle/>
          <a:p>
            <a:pPr>
              <a:defRPr/>
            </a:pPr>
            <a:fld id="{07D56CB9-EABB-4C18-962C-FF17652EADB5}" type="slidenum">
              <a:rPr lang="en-US" altLang="en-US" smtClean="0"/>
              <a:pPr>
                <a:defRPr/>
              </a:pPr>
              <a:t>20</a:t>
            </a:fld>
            <a:endParaRPr lang="en-US" altLang="en-US" dirty="0"/>
          </a:p>
        </p:txBody>
      </p:sp>
      <p:sp>
        <p:nvSpPr>
          <p:cNvPr id="9" name="Rectangle 8"/>
          <p:cNvSpPr/>
          <p:nvPr/>
        </p:nvSpPr>
        <p:spPr>
          <a:xfrm>
            <a:off x="3886200" y="268983"/>
            <a:ext cx="5257800" cy="584775"/>
          </a:xfrm>
          <a:prstGeom prst="rect">
            <a:avLst/>
          </a:prstGeom>
        </p:spPr>
        <p:txBody>
          <a:bodyPr wrap="square">
            <a:spAutoFit/>
          </a:bodyPr>
          <a:lstStyle/>
          <a:p>
            <a:pPr algn="ctr"/>
            <a:r>
              <a:rPr lang="en-US" sz="3200" dirty="0" smtClean="0">
                <a:solidFill>
                  <a:srgbClr val="FFFFFF"/>
                </a:solidFill>
                <a:latin typeface="Calibri"/>
              </a:rPr>
              <a:t>Other</a:t>
            </a:r>
            <a:endParaRPr lang="en-US" sz="3200" dirty="0">
              <a:solidFill>
                <a:srgbClr val="FFFFFF"/>
              </a:solidFill>
              <a:latin typeface="Calibri"/>
            </a:endParaRPr>
          </a:p>
        </p:txBody>
      </p:sp>
    </p:spTree>
    <p:extLst>
      <p:ext uri="{BB962C8B-B14F-4D97-AF65-F5344CB8AC3E}">
        <p14:creationId xmlns:p14="http://schemas.microsoft.com/office/powerpoint/2010/main" val="428634373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4114800" y="93678"/>
            <a:ext cx="5043488" cy="973121"/>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r>
              <a:rPr lang="en-US" altLang="en-US" sz="3200" dirty="0" smtClean="0">
                <a:solidFill>
                  <a:schemeClr val="bg1"/>
                </a:solidFill>
                <a:latin typeface="Calibri" panose="020F0502020204030204" pitchFamily="34" charset="0"/>
                <a:ea typeface="ＭＳ Ｐゴシック" pitchFamily="34" charset="-128"/>
                <a:cs typeface="+mn-cs"/>
              </a:rPr>
              <a:t>Agenda</a:t>
            </a:r>
            <a:endParaRPr lang="en-US" altLang="en-US" sz="2400" dirty="0">
              <a:solidFill>
                <a:schemeClr val="bg1"/>
              </a:solidFill>
              <a:latin typeface="Calibri" panose="020F0502020204030204" pitchFamily="34" charset="0"/>
              <a:ea typeface="ＭＳ Ｐゴシック" pitchFamily="34" charset="-128"/>
              <a:cs typeface="+mn-cs"/>
            </a:endParaRPr>
          </a:p>
        </p:txBody>
      </p:sp>
      <p:sp>
        <p:nvSpPr>
          <p:cNvPr id="8" name="Content Placeholder 3"/>
          <p:cNvSpPr txBox="1">
            <a:spLocks/>
          </p:cNvSpPr>
          <p:nvPr/>
        </p:nvSpPr>
        <p:spPr>
          <a:xfrm>
            <a:off x="228600" y="1066800"/>
            <a:ext cx="8686800" cy="5181600"/>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0" indent="0">
              <a:spcBef>
                <a:spcPts val="0"/>
              </a:spcBef>
              <a:spcAft>
                <a:spcPts val="0"/>
              </a:spcAft>
              <a:buNone/>
            </a:pPr>
            <a:r>
              <a:rPr lang="en-US" sz="2000" dirty="0" smtClean="0">
                <a:solidFill>
                  <a:schemeClr val="tx2">
                    <a:lumMod val="75000"/>
                  </a:schemeClr>
                </a:solidFill>
                <a:latin typeface="Calibri" panose="020F0502020204030204" pitchFamily="34" charset="0"/>
                <a:ea typeface="Times New Roman"/>
              </a:rPr>
              <a:t> </a:t>
            </a:r>
          </a:p>
          <a:p>
            <a:pPr lvl="1">
              <a:lnSpc>
                <a:spcPct val="100000"/>
              </a:lnSpc>
            </a:pPr>
            <a:endParaRPr lang="en-US" sz="1600" dirty="0">
              <a:solidFill>
                <a:schemeClr val="tx2">
                  <a:lumMod val="75000"/>
                </a:schemeClr>
              </a:solidFill>
              <a:latin typeface="Calibri" panose="020F0502020204030204" pitchFamily="34" charset="0"/>
            </a:endParaRPr>
          </a:p>
        </p:txBody>
      </p:sp>
      <p:sp>
        <p:nvSpPr>
          <p:cNvPr id="2" name="Rounded Rectangle 1"/>
          <p:cNvSpPr/>
          <p:nvPr/>
        </p:nvSpPr>
        <p:spPr bwMode="auto">
          <a:xfrm>
            <a:off x="584693" y="3557382"/>
            <a:ext cx="7778663" cy="388306"/>
          </a:xfrm>
          <a:prstGeom prst="roundRect">
            <a:avLst/>
          </a:prstGeom>
          <a:solidFill>
            <a:schemeClr val="accent2">
              <a:lumMod val="20000"/>
              <a:lumOff val="80000"/>
            </a:schemeClr>
          </a:solidFill>
          <a:ln w="1270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a typeface="ＭＳ Ｐゴシック" pitchFamily="34" charset="-128"/>
            </a:endParaRPr>
          </a:p>
        </p:txBody>
      </p:sp>
      <p:sp>
        <p:nvSpPr>
          <p:cNvPr id="3" name="Rectangle 2"/>
          <p:cNvSpPr/>
          <p:nvPr/>
        </p:nvSpPr>
        <p:spPr>
          <a:xfrm>
            <a:off x="400833" y="1323973"/>
            <a:ext cx="8476989" cy="3046988"/>
          </a:xfrm>
          <a:prstGeom prst="rect">
            <a:avLst/>
          </a:prstGeom>
        </p:spPr>
        <p:txBody>
          <a:bodyPr wrap="square">
            <a:spAutoFit/>
          </a:bodyPr>
          <a:lstStyle/>
          <a:p>
            <a:pPr marL="342900" marR="0" lvl="0" indent="-342900">
              <a:spcBef>
                <a:spcPts val="0"/>
              </a:spcBef>
              <a:spcAft>
                <a:spcPts val="0"/>
              </a:spcAft>
              <a:buFont typeface="+mj-lt"/>
              <a:buAutoNum type="arabicPeriod"/>
            </a:pPr>
            <a:r>
              <a:rPr lang="en-US" sz="2400" dirty="0">
                <a:latin typeface="+mj-lt"/>
                <a:ea typeface="Times New Roman"/>
              </a:rPr>
              <a:t>ROUTINE ITEMS:</a:t>
            </a:r>
          </a:p>
          <a:p>
            <a:pPr marL="742950" marR="0" lvl="1" indent="-285750">
              <a:spcBef>
                <a:spcPts val="0"/>
              </a:spcBef>
              <a:spcAft>
                <a:spcPts val="0"/>
              </a:spcAft>
              <a:buFont typeface="+mj-lt"/>
              <a:buAutoNum type="alphaLcPeriod"/>
            </a:pPr>
            <a:r>
              <a:rPr lang="en-US" sz="2400" dirty="0">
                <a:latin typeface="+mj-lt"/>
                <a:ea typeface="Times New Roman"/>
              </a:rPr>
              <a:t>Welcome and Introductions </a:t>
            </a:r>
          </a:p>
          <a:p>
            <a:pPr marL="742950" marR="0" lvl="1" indent="-285750">
              <a:spcBef>
                <a:spcPts val="0"/>
              </a:spcBef>
              <a:spcAft>
                <a:spcPts val="0"/>
              </a:spcAft>
              <a:buFont typeface="+mj-lt"/>
              <a:buAutoNum type="alphaLcPeriod"/>
            </a:pPr>
            <a:r>
              <a:rPr lang="en-US" sz="2400" dirty="0" smtClean="0">
                <a:latin typeface="+mj-lt"/>
                <a:ea typeface="Times New Roman"/>
              </a:rPr>
              <a:t>Adoption of December 14, 2015 Meeting Minutes (VOTE)</a:t>
            </a:r>
          </a:p>
          <a:p>
            <a:pPr marR="0" lvl="1">
              <a:spcBef>
                <a:spcPts val="0"/>
              </a:spcBef>
              <a:spcAft>
                <a:spcPts val="0"/>
              </a:spcAft>
            </a:pPr>
            <a:endParaRPr lang="en-US" sz="2400" dirty="0">
              <a:latin typeface="+mj-lt"/>
              <a:ea typeface="Times New Roman"/>
            </a:endParaRPr>
          </a:p>
          <a:p>
            <a:pPr marL="285750" indent="-285750">
              <a:spcBef>
                <a:spcPts val="0"/>
              </a:spcBef>
              <a:spcAft>
                <a:spcPts val="0"/>
              </a:spcAft>
              <a:buFont typeface="+mj-lt"/>
              <a:buAutoNum type="arabicPeriod"/>
            </a:pPr>
            <a:r>
              <a:rPr lang="en-US" sz="2400" dirty="0" smtClean="0">
                <a:latin typeface="+mj-lt"/>
                <a:ea typeface="Times New Roman"/>
              </a:rPr>
              <a:t>NEW </a:t>
            </a:r>
            <a:r>
              <a:rPr lang="en-US" sz="2400" dirty="0">
                <a:latin typeface="+mj-lt"/>
                <a:ea typeface="Times New Roman"/>
              </a:rPr>
              <a:t>BUSINESS: </a:t>
            </a:r>
          </a:p>
          <a:p>
            <a:pPr marL="742950" marR="0" lvl="1" indent="-285750">
              <a:spcBef>
                <a:spcPts val="0"/>
              </a:spcBef>
              <a:spcAft>
                <a:spcPts val="0"/>
              </a:spcAft>
              <a:buFont typeface="+mj-lt"/>
              <a:buAutoNum type="alphaLcPeriod"/>
            </a:pPr>
            <a:r>
              <a:rPr lang="en-US" sz="2400" dirty="0" smtClean="0">
                <a:latin typeface="+mj-lt"/>
                <a:ea typeface="Times New Roman"/>
              </a:rPr>
              <a:t>Defining MIH’s Patient Safety Guardrails (DISCUSSION)</a:t>
            </a:r>
            <a:endParaRPr lang="en-US" sz="2400" dirty="0">
              <a:latin typeface="+mj-lt"/>
              <a:ea typeface="Times New Roman"/>
            </a:endParaRPr>
          </a:p>
          <a:p>
            <a:pPr marL="742950" marR="0" lvl="1" indent="-285750">
              <a:spcBef>
                <a:spcPts val="0"/>
              </a:spcBef>
              <a:spcAft>
                <a:spcPts val="0"/>
              </a:spcAft>
              <a:buFont typeface="+mj-lt"/>
              <a:buAutoNum type="alphaLcPeriod"/>
            </a:pPr>
            <a:r>
              <a:rPr lang="en-US" sz="2400" b="1" dirty="0">
                <a:latin typeface="+mj-lt"/>
                <a:ea typeface="Times New Roman"/>
              </a:rPr>
              <a:t>Defining </a:t>
            </a:r>
            <a:r>
              <a:rPr lang="en-US" sz="2400" b="1" dirty="0" smtClean="0">
                <a:latin typeface="+mj-lt"/>
                <a:ea typeface="Times New Roman"/>
              </a:rPr>
              <a:t>Access and Duplication </a:t>
            </a:r>
            <a:r>
              <a:rPr lang="en-US" sz="2400" b="1" dirty="0">
                <a:latin typeface="+mj-lt"/>
                <a:ea typeface="Times New Roman"/>
              </a:rPr>
              <a:t>(DISCUSSION)</a:t>
            </a:r>
          </a:p>
          <a:p>
            <a:pPr marL="742950" marR="0" lvl="1" indent="-285750">
              <a:spcBef>
                <a:spcPts val="0"/>
              </a:spcBef>
              <a:spcAft>
                <a:spcPts val="0"/>
              </a:spcAft>
              <a:buFont typeface="+mj-lt"/>
              <a:buAutoNum type="alphaLcPeriod"/>
            </a:pPr>
            <a:r>
              <a:rPr lang="en-US" sz="2400" dirty="0">
                <a:latin typeface="+mj-lt"/>
                <a:ea typeface="Times New Roman"/>
              </a:rPr>
              <a:t>Upcoming Meeting Schedule </a:t>
            </a:r>
            <a:endParaRPr lang="en-US" sz="2400" dirty="0">
              <a:effectLst/>
              <a:latin typeface="+mj-lt"/>
              <a:ea typeface="Times New Roman"/>
            </a:endParaRPr>
          </a:p>
        </p:txBody>
      </p:sp>
      <p:sp>
        <p:nvSpPr>
          <p:cNvPr id="7" name="Slide Number Placeholder 5"/>
          <p:cNvSpPr>
            <a:spLocks noGrp="1"/>
          </p:cNvSpPr>
          <p:nvPr>
            <p:ph type="sldNum" sz="quarter" idx="4294967295"/>
          </p:nvPr>
        </p:nvSpPr>
        <p:spPr>
          <a:xfrm>
            <a:off x="8655486" y="6416675"/>
            <a:ext cx="412314" cy="365125"/>
          </a:xfrm>
          <a:prstGeom prst="rect">
            <a:avLst/>
          </a:prstGeom>
        </p:spPr>
        <p:txBody>
          <a:bodyPr/>
          <a:lstStyle/>
          <a:p>
            <a:pPr>
              <a:defRPr/>
            </a:pPr>
            <a:fld id="{07D56CB9-EABB-4C18-962C-FF17652EADB5}" type="slidenum">
              <a:rPr lang="en-US" altLang="en-US" smtClean="0"/>
              <a:pPr>
                <a:defRPr/>
              </a:pPr>
              <a:t>21</a:t>
            </a:fld>
            <a:endParaRPr lang="en-US" altLang="en-US" dirty="0"/>
          </a:p>
        </p:txBody>
      </p:sp>
    </p:spTree>
    <p:extLst>
      <p:ext uri="{BB962C8B-B14F-4D97-AF65-F5344CB8AC3E}">
        <p14:creationId xmlns:p14="http://schemas.microsoft.com/office/powerpoint/2010/main" val="318383004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a:spLocks noChangeArrowheads="1"/>
          </p:cNvSpPr>
          <p:nvPr/>
        </p:nvSpPr>
        <p:spPr bwMode="auto">
          <a:xfrm>
            <a:off x="4267200" y="0"/>
            <a:ext cx="4891088" cy="784225"/>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fontAlgn="base">
              <a:lnSpc>
                <a:spcPct val="90000"/>
              </a:lnSpc>
              <a:spcBef>
                <a:spcPct val="0"/>
              </a:spcBef>
              <a:spcAft>
                <a:spcPct val="0"/>
              </a:spcAft>
              <a:buFontTx/>
              <a:buNone/>
            </a:pPr>
            <a:endParaRPr lang="en-US" altLang="en-US" sz="1800" dirty="0">
              <a:solidFill>
                <a:srgbClr val="FFFFFF"/>
              </a:solidFill>
              <a:latin typeface="Arial" charset="0"/>
            </a:endParaRPr>
          </a:p>
        </p:txBody>
      </p:sp>
      <p:sp>
        <p:nvSpPr>
          <p:cNvPr id="4" name="Rectangle 2"/>
          <p:cNvSpPr txBox="1">
            <a:spLocks noChangeArrowheads="1"/>
          </p:cNvSpPr>
          <p:nvPr/>
        </p:nvSpPr>
        <p:spPr>
          <a:xfrm>
            <a:off x="4042341" y="60776"/>
            <a:ext cx="5047230" cy="100602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endParaRPr lang="en-US" altLang="en-US" sz="2400" b="1" dirty="0">
              <a:solidFill>
                <a:srgbClr val="FFFFFF"/>
              </a:solidFill>
            </a:endParaRPr>
          </a:p>
        </p:txBody>
      </p:sp>
      <p:sp>
        <p:nvSpPr>
          <p:cNvPr id="7" name="Rectangle 8"/>
          <p:cNvSpPr txBox="1">
            <a:spLocks noChangeArrowheads="1"/>
          </p:cNvSpPr>
          <p:nvPr/>
        </p:nvSpPr>
        <p:spPr>
          <a:xfrm>
            <a:off x="152400" y="1066799"/>
            <a:ext cx="8839200" cy="5700331"/>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spcBef>
                <a:spcPts val="0"/>
              </a:spcBef>
              <a:spcAft>
                <a:spcPts val="1200"/>
              </a:spcAft>
              <a:buSzPct val="80000"/>
              <a:buFont typeface="Wingdings" panose="05000000000000000000" pitchFamily="2" charset="2"/>
              <a:buChar char="q"/>
            </a:pPr>
            <a:endParaRPr lang="en-US" sz="2000" dirty="0" smtClean="0">
              <a:solidFill>
                <a:srgbClr val="000000"/>
              </a:solidFill>
            </a:endParaRPr>
          </a:p>
        </p:txBody>
      </p:sp>
      <p:sp>
        <p:nvSpPr>
          <p:cNvPr id="10" name="Oval 9"/>
          <p:cNvSpPr/>
          <p:nvPr/>
        </p:nvSpPr>
        <p:spPr>
          <a:xfrm>
            <a:off x="190842" y="1447800"/>
            <a:ext cx="850558" cy="838200"/>
          </a:xfrm>
          <a:prstGeom prst="ellipse">
            <a:avLst/>
          </a:prstGeom>
        </p:spPr>
        <p:style>
          <a:lnRef idx="2">
            <a:schemeClr val="lt1">
              <a:hueOff val="0"/>
              <a:satOff val="0"/>
              <a:lumOff val="0"/>
              <a:alphaOff val="0"/>
            </a:schemeClr>
          </a:lnRef>
          <a:fillRef idx="1">
            <a:schemeClr val="accent2">
              <a:tint val="50000"/>
              <a:hueOff val="0"/>
              <a:satOff val="0"/>
              <a:lumOff val="0"/>
              <a:alphaOff val="0"/>
            </a:schemeClr>
          </a:fillRef>
          <a:effectRef idx="0">
            <a:schemeClr val="accent2">
              <a:tint val="50000"/>
              <a:hueOff val="0"/>
              <a:satOff val="0"/>
              <a:lumOff val="0"/>
              <a:alphaOff val="0"/>
            </a:schemeClr>
          </a:effectRef>
          <a:fontRef idx="minor">
            <a:schemeClr val="lt1">
              <a:hueOff val="0"/>
              <a:satOff val="0"/>
              <a:lumOff val="0"/>
              <a:alphaOff val="0"/>
            </a:schemeClr>
          </a:fontRef>
        </p:style>
      </p:sp>
      <p:sp>
        <p:nvSpPr>
          <p:cNvPr id="11" name="Slide Number Placeholder 5"/>
          <p:cNvSpPr>
            <a:spLocks noGrp="1"/>
          </p:cNvSpPr>
          <p:nvPr>
            <p:ph type="sldNum" sz="quarter" idx="4294967295"/>
          </p:nvPr>
        </p:nvSpPr>
        <p:spPr>
          <a:xfrm>
            <a:off x="8655486" y="6416675"/>
            <a:ext cx="412314" cy="365125"/>
          </a:xfrm>
          <a:prstGeom prst="rect">
            <a:avLst/>
          </a:prstGeom>
        </p:spPr>
        <p:txBody>
          <a:bodyPr/>
          <a:lstStyle/>
          <a:p>
            <a:pPr>
              <a:defRPr/>
            </a:pPr>
            <a:fld id="{07D56CB9-EABB-4C18-962C-FF17652EADB5}" type="slidenum">
              <a:rPr lang="en-US" altLang="en-US" smtClean="0"/>
              <a:pPr>
                <a:defRPr/>
              </a:pPr>
              <a:t>22</a:t>
            </a:fld>
            <a:endParaRPr lang="en-US" altLang="en-US" dirty="0"/>
          </a:p>
        </p:txBody>
      </p:sp>
      <p:sp>
        <p:nvSpPr>
          <p:cNvPr id="9" name="Rectangle 8"/>
          <p:cNvSpPr/>
          <p:nvPr/>
        </p:nvSpPr>
        <p:spPr>
          <a:xfrm>
            <a:off x="3886200" y="261262"/>
            <a:ext cx="5257800" cy="584775"/>
          </a:xfrm>
          <a:prstGeom prst="rect">
            <a:avLst/>
          </a:prstGeom>
        </p:spPr>
        <p:txBody>
          <a:bodyPr wrap="square">
            <a:spAutoFit/>
          </a:bodyPr>
          <a:lstStyle/>
          <a:p>
            <a:pPr algn="ctr"/>
            <a:r>
              <a:rPr lang="en-US" sz="3200" dirty="0" smtClean="0">
                <a:solidFill>
                  <a:srgbClr val="FFFFFF"/>
                </a:solidFill>
                <a:latin typeface="Calibri"/>
              </a:rPr>
              <a:t>Access and Duplication</a:t>
            </a:r>
            <a:endParaRPr lang="en-US" sz="3200" dirty="0">
              <a:solidFill>
                <a:srgbClr val="FFFFFF"/>
              </a:solidFill>
              <a:latin typeface="Calibri"/>
            </a:endParaRPr>
          </a:p>
        </p:txBody>
      </p:sp>
      <p:sp>
        <p:nvSpPr>
          <p:cNvPr id="12" name="TextBox 11"/>
          <p:cNvSpPr txBox="1"/>
          <p:nvPr/>
        </p:nvSpPr>
        <p:spPr>
          <a:xfrm>
            <a:off x="1193800" y="1371600"/>
            <a:ext cx="7543800" cy="3877985"/>
          </a:xfrm>
          <a:prstGeom prst="rect">
            <a:avLst/>
          </a:prstGeom>
          <a:noFill/>
        </p:spPr>
        <p:txBody>
          <a:bodyPr wrap="square" rtlCol="0">
            <a:spAutoFit/>
          </a:bodyPr>
          <a:lstStyle/>
          <a:p>
            <a:endParaRPr lang="en-US" sz="1050" dirty="0" smtClean="0">
              <a:latin typeface="+mn-lt"/>
            </a:endParaRPr>
          </a:p>
          <a:p>
            <a:r>
              <a:rPr lang="en-US" sz="2400" dirty="0" smtClean="0">
                <a:latin typeface="+mn-lt"/>
              </a:rPr>
              <a:t>Question of Access and Duplication: Section 2(b) of MGL Chapter 111O:</a:t>
            </a:r>
            <a:endParaRPr lang="en-US" sz="2400" dirty="0">
              <a:latin typeface="+mn-lt"/>
            </a:endParaRPr>
          </a:p>
          <a:p>
            <a:endParaRPr lang="en-US" sz="800" dirty="0" smtClean="0">
              <a:latin typeface="+mn-lt"/>
            </a:endParaRPr>
          </a:p>
          <a:p>
            <a:r>
              <a:rPr lang="en-US" sz="2000" dirty="0" smtClean="0">
                <a:latin typeface="+mn-lt"/>
              </a:rPr>
              <a:t>The </a:t>
            </a:r>
            <a:r>
              <a:rPr lang="en-US" sz="2000" dirty="0">
                <a:latin typeface="+mn-lt"/>
              </a:rPr>
              <a:t>department shall evaluate and approve MIH programs that meet the following </a:t>
            </a:r>
            <a:r>
              <a:rPr lang="en-US" sz="2000" dirty="0" smtClean="0">
                <a:latin typeface="+mn-lt"/>
              </a:rPr>
              <a:t>criteria:</a:t>
            </a:r>
          </a:p>
          <a:p>
            <a:endParaRPr lang="en-US" sz="900" b="1" dirty="0">
              <a:latin typeface="+mn-lt"/>
            </a:endParaRPr>
          </a:p>
          <a:p>
            <a:r>
              <a:rPr lang="en-US" sz="2000" dirty="0">
                <a:latin typeface="+mn-lt"/>
              </a:rPr>
              <a:t>  (ii) </a:t>
            </a:r>
            <a:r>
              <a:rPr lang="en-US" sz="2000" b="1" i="1" dirty="0">
                <a:latin typeface="+mn-lt"/>
              </a:rPr>
              <a:t>address gaps in service delivery </a:t>
            </a:r>
            <a:r>
              <a:rPr lang="en-US" sz="2000" dirty="0">
                <a:latin typeface="+mn-lt"/>
              </a:rPr>
              <a:t>and prevent unnecessary hospitalizations, or other harmful and wasteful resource delivery</a:t>
            </a:r>
            <a:r>
              <a:rPr lang="en-US" sz="2000" dirty="0" smtClean="0">
                <a:latin typeface="+mn-lt"/>
              </a:rPr>
              <a:t>;</a:t>
            </a:r>
          </a:p>
          <a:p>
            <a:endParaRPr lang="en-US" sz="900" b="1" dirty="0">
              <a:latin typeface="+mn-lt"/>
            </a:endParaRPr>
          </a:p>
          <a:p>
            <a:r>
              <a:rPr lang="en-US" sz="2000" dirty="0">
                <a:latin typeface="+mn-lt"/>
              </a:rPr>
              <a:t> (iii) focus on partnerships, through contracts or otherwise, between health care providers and health care entities that promote coordination and utilization of existing personnel and resources </a:t>
            </a:r>
            <a:r>
              <a:rPr lang="en-US" sz="2000" b="1" i="1" dirty="0">
                <a:latin typeface="+mn-lt"/>
              </a:rPr>
              <a:t>without duplication of services</a:t>
            </a:r>
            <a:r>
              <a:rPr lang="en-US" sz="2000" dirty="0">
                <a:latin typeface="+mn-lt"/>
              </a:rPr>
              <a:t>;</a:t>
            </a:r>
            <a:endParaRPr lang="en-US" sz="2000" b="1" dirty="0">
              <a:latin typeface="+mn-lt"/>
            </a:endParaRPr>
          </a:p>
        </p:txBody>
      </p:sp>
      <p:sp>
        <p:nvSpPr>
          <p:cNvPr id="13" name="Oval 12"/>
          <p:cNvSpPr/>
          <p:nvPr/>
        </p:nvSpPr>
        <p:spPr>
          <a:xfrm>
            <a:off x="190842" y="5366657"/>
            <a:ext cx="850558" cy="838200"/>
          </a:xfrm>
          <a:prstGeom prst="ellipse">
            <a:avLst/>
          </a:prstGeom>
        </p:spPr>
        <p:style>
          <a:lnRef idx="2">
            <a:schemeClr val="lt1">
              <a:hueOff val="0"/>
              <a:satOff val="0"/>
              <a:lumOff val="0"/>
              <a:alphaOff val="0"/>
            </a:schemeClr>
          </a:lnRef>
          <a:fillRef idx="1">
            <a:schemeClr val="accent2">
              <a:tint val="50000"/>
              <a:hueOff val="0"/>
              <a:satOff val="0"/>
              <a:lumOff val="0"/>
              <a:alphaOff val="0"/>
            </a:schemeClr>
          </a:fillRef>
          <a:effectRef idx="0">
            <a:schemeClr val="accent2">
              <a:tint val="50000"/>
              <a:hueOff val="0"/>
              <a:satOff val="0"/>
              <a:lumOff val="0"/>
              <a:alphaOff val="0"/>
            </a:schemeClr>
          </a:effectRef>
          <a:fontRef idx="minor">
            <a:schemeClr val="lt1">
              <a:hueOff val="0"/>
              <a:satOff val="0"/>
              <a:lumOff val="0"/>
              <a:alphaOff val="0"/>
            </a:schemeClr>
          </a:fontRef>
        </p:style>
      </p:sp>
      <p:sp>
        <p:nvSpPr>
          <p:cNvPr id="14" name="TextBox 13"/>
          <p:cNvSpPr txBox="1"/>
          <p:nvPr/>
        </p:nvSpPr>
        <p:spPr>
          <a:xfrm>
            <a:off x="1346200" y="5331423"/>
            <a:ext cx="7543800" cy="1015663"/>
          </a:xfrm>
          <a:prstGeom prst="rect">
            <a:avLst/>
          </a:prstGeom>
          <a:noFill/>
        </p:spPr>
        <p:txBody>
          <a:bodyPr wrap="square" rtlCol="0">
            <a:spAutoFit/>
          </a:bodyPr>
          <a:lstStyle/>
          <a:p>
            <a:endParaRPr lang="en-US" sz="1050" dirty="0" smtClean="0">
              <a:latin typeface="+mn-lt"/>
            </a:endParaRPr>
          </a:p>
          <a:p>
            <a:r>
              <a:rPr lang="en-US" sz="2400" dirty="0" smtClean="0">
                <a:latin typeface="+mn-lt"/>
              </a:rPr>
              <a:t>Language requires programs to increase access, </a:t>
            </a:r>
            <a:r>
              <a:rPr lang="en-US" sz="2400" i="1" u="sng" dirty="0" smtClean="0">
                <a:latin typeface="+mn-lt"/>
              </a:rPr>
              <a:t>but without</a:t>
            </a:r>
            <a:r>
              <a:rPr lang="en-US" sz="2400" dirty="0" smtClean="0">
                <a:latin typeface="+mn-lt"/>
              </a:rPr>
              <a:t> “duplication of services”</a:t>
            </a:r>
            <a:endParaRPr lang="en-US" sz="2400" dirty="0">
              <a:latin typeface="+mn-lt"/>
            </a:endParaRPr>
          </a:p>
        </p:txBody>
      </p:sp>
    </p:spTree>
    <p:extLst>
      <p:ext uri="{BB962C8B-B14F-4D97-AF65-F5344CB8AC3E}">
        <p14:creationId xmlns:p14="http://schemas.microsoft.com/office/powerpoint/2010/main" val="84816786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a:spLocks noChangeArrowheads="1"/>
          </p:cNvSpPr>
          <p:nvPr/>
        </p:nvSpPr>
        <p:spPr bwMode="auto">
          <a:xfrm>
            <a:off x="4267200" y="0"/>
            <a:ext cx="4891088" cy="784225"/>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fontAlgn="base">
              <a:lnSpc>
                <a:spcPct val="90000"/>
              </a:lnSpc>
              <a:spcBef>
                <a:spcPct val="0"/>
              </a:spcBef>
              <a:spcAft>
                <a:spcPct val="0"/>
              </a:spcAft>
              <a:buFontTx/>
              <a:buNone/>
            </a:pPr>
            <a:endParaRPr lang="en-US" altLang="en-US" sz="1800" dirty="0">
              <a:solidFill>
                <a:srgbClr val="FFFFFF"/>
              </a:solidFill>
              <a:latin typeface="Arial" charset="0"/>
            </a:endParaRPr>
          </a:p>
        </p:txBody>
      </p:sp>
      <p:sp>
        <p:nvSpPr>
          <p:cNvPr id="4" name="Rectangle 2"/>
          <p:cNvSpPr txBox="1">
            <a:spLocks noChangeArrowheads="1"/>
          </p:cNvSpPr>
          <p:nvPr/>
        </p:nvSpPr>
        <p:spPr>
          <a:xfrm>
            <a:off x="4042341" y="60776"/>
            <a:ext cx="5047230" cy="100602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endParaRPr lang="en-US" altLang="en-US" sz="2400" b="1" dirty="0">
              <a:solidFill>
                <a:srgbClr val="FFFFFF"/>
              </a:solidFill>
            </a:endParaRPr>
          </a:p>
        </p:txBody>
      </p:sp>
      <p:sp>
        <p:nvSpPr>
          <p:cNvPr id="7" name="Rectangle 8"/>
          <p:cNvSpPr txBox="1">
            <a:spLocks noChangeArrowheads="1"/>
          </p:cNvSpPr>
          <p:nvPr/>
        </p:nvSpPr>
        <p:spPr>
          <a:xfrm>
            <a:off x="152400" y="1066799"/>
            <a:ext cx="8839200" cy="5700331"/>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spcBef>
                <a:spcPts val="0"/>
              </a:spcBef>
              <a:spcAft>
                <a:spcPts val="1200"/>
              </a:spcAft>
              <a:buSzPct val="80000"/>
              <a:buFont typeface="Wingdings" panose="05000000000000000000" pitchFamily="2" charset="2"/>
              <a:buChar char="q"/>
            </a:pPr>
            <a:endParaRPr lang="en-US" sz="2000" dirty="0" smtClean="0">
              <a:solidFill>
                <a:srgbClr val="000000"/>
              </a:solidFill>
            </a:endParaRPr>
          </a:p>
        </p:txBody>
      </p:sp>
      <p:sp>
        <p:nvSpPr>
          <p:cNvPr id="10" name="Oval 9"/>
          <p:cNvSpPr/>
          <p:nvPr/>
        </p:nvSpPr>
        <p:spPr>
          <a:xfrm>
            <a:off x="140042" y="1447800"/>
            <a:ext cx="850558" cy="838200"/>
          </a:xfrm>
          <a:prstGeom prst="ellipse">
            <a:avLst/>
          </a:prstGeom>
        </p:spPr>
        <p:style>
          <a:lnRef idx="2">
            <a:schemeClr val="lt1">
              <a:hueOff val="0"/>
              <a:satOff val="0"/>
              <a:lumOff val="0"/>
              <a:alphaOff val="0"/>
            </a:schemeClr>
          </a:lnRef>
          <a:fillRef idx="1">
            <a:schemeClr val="accent2">
              <a:tint val="50000"/>
              <a:hueOff val="0"/>
              <a:satOff val="0"/>
              <a:lumOff val="0"/>
              <a:alphaOff val="0"/>
            </a:schemeClr>
          </a:fillRef>
          <a:effectRef idx="0">
            <a:schemeClr val="accent2">
              <a:tint val="50000"/>
              <a:hueOff val="0"/>
              <a:satOff val="0"/>
              <a:lumOff val="0"/>
              <a:alphaOff val="0"/>
            </a:schemeClr>
          </a:effectRef>
          <a:fontRef idx="minor">
            <a:schemeClr val="lt1">
              <a:hueOff val="0"/>
              <a:satOff val="0"/>
              <a:lumOff val="0"/>
              <a:alphaOff val="0"/>
            </a:schemeClr>
          </a:fontRef>
        </p:style>
      </p:sp>
      <p:sp>
        <p:nvSpPr>
          <p:cNvPr id="17" name="TextBox 16"/>
          <p:cNvSpPr txBox="1"/>
          <p:nvPr/>
        </p:nvSpPr>
        <p:spPr>
          <a:xfrm>
            <a:off x="1447800" y="1371600"/>
            <a:ext cx="7543800" cy="461665"/>
          </a:xfrm>
          <a:prstGeom prst="rect">
            <a:avLst/>
          </a:prstGeom>
          <a:noFill/>
        </p:spPr>
        <p:txBody>
          <a:bodyPr wrap="square" rtlCol="0">
            <a:spAutoFit/>
          </a:bodyPr>
          <a:lstStyle/>
          <a:p>
            <a:endParaRPr lang="en-US" sz="2400" b="1" dirty="0">
              <a:latin typeface="+mn-lt"/>
            </a:endParaRPr>
          </a:p>
        </p:txBody>
      </p:sp>
      <p:sp>
        <p:nvSpPr>
          <p:cNvPr id="11" name="Slide Number Placeholder 5"/>
          <p:cNvSpPr>
            <a:spLocks noGrp="1"/>
          </p:cNvSpPr>
          <p:nvPr>
            <p:ph type="sldNum" sz="quarter" idx="4294967295"/>
          </p:nvPr>
        </p:nvSpPr>
        <p:spPr>
          <a:xfrm>
            <a:off x="8655486" y="6416675"/>
            <a:ext cx="412314" cy="365125"/>
          </a:xfrm>
          <a:prstGeom prst="rect">
            <a:avLst/>
          </a:prstGeom>
        </p:spPr>
        <p:txBody>
          <a:bodyPr/>
          <a:lstStyle/>
          <a:p>
            <a:pPr>
              <a:defRPr/>
            </a:pPr>
            <a:fld id="{07D56CB9-EABB-4C18-962C-FF17652EADB5}" type="slidenum">
              <a:rPr lang="en-US" altLang="en-US" smtClean="0"/>
              <a:pPr>
                <a:defRPr/>
              </a:pPr>
              <a:t>23</a:t>
            </a:fld>
            <a:endParaRPr lang="en-US" altLang="en-US" dirty="0"/>
          </a:p>
        </p:txBody>
      </p:sp>
      <p:sp>
        <p:nvSpPr>
          <p:cNvPr id="9" name="Rectangle 8"/>
          <p:cNvSpPr/>
          <p:nvPr/>
        </p:nvSpPr>
        <p:spPr>
          <a:xfrm>
            <a:off x="3886200" y="261262"/>
            <a:ext cx="5257800" cy="584775"/>
          </a:xfrm>
          <a:prstGeom prst="rect">
            <a:avLst/>
          </a:prstGeom>
        </p:spPr>
        <p:txBody>
          <a:bodyPr wrap="square">
            <a:spAutoFit/>
          </a:bodyPr>
          <a:lstStyle/>
          <a:p>
            <a:pPr algn="ctr"/>
            <a:r>
              <a:rPr lang="en-US" sz="3200" dirty="0" smtClean="0">
                <a:solidFill>
                  <a:srgbClr val="FFFFFF"/>
                </a:solidFill>
                <a:latin typeface="Calibri"/>
              </a:rPr>
              <a:t>Access and Duplication</a:t>
            </a:r>
            <a:endParaRPr lang="en-US" sz="3200" dirty="0">
              <a:solidFill>
                <a:srgbClr val="FFFFFF"/>
              </a:solidFill>
              <a:latin typeface="Calibri"/>
            </a:endParaRPr>
          </a:p>
        </p:txBody>
      </p:sp>
      <p:sp>
        <p:nvSpPr>
          <p:cNvPr id="12" name="TextBox 11"/>
          <p:cNvSpPr txBox="1"/>
          <p:nvPr/>
        </p:nvSpPr>
        <p:spPr>
          <a:xfrm>
            <a:off x="1143000" y="1371600"/>
            <a:ext cx="7543800" cy="5293757"/>
          </a:xfrm>
          <a:prstGeom prst="rect">
            <a:avLst/>
          </a:prstGeom>
          <a:noFill/>
        </p:spPr>
        <p:txBody>
          <a:bodyPr wrap="square" rtlCol="0">
            <a:spAutoFit/>
          </a:bodyPr>
          <a:lstStyle/>
          <a:p>
            <a:endParaRPr lang="en-US" sz="1600" b="1" i="1" dirty="0" smtClean="0">
              <a:latin typeface="+mn-lt"/>
            </a:endParaRPr>
          </a:p>
          <a:p>
            <a:r>
              <a:rPr lang="en-US" sz="2400" b="1" i="1" dirty="0" smtClean="0">
                <a:latin typeface="+mn-lt"/>
              </a:rPr>
              <a:t>Question: </a:t>
            </a:r>
            <a:r>
              <a:rPr lang="en-US" sz="2400" dirty="0" smtClean="0">
                <a:latin typeface="+mn-lt"/>
              </a:rPr>
              <a:t>Should “gaps” or “duplication of services” be further defined? </a:t>
            </a:r>
          </a:p>
          <a:p>
            <a:endParaRPr lang="en-US" sz="1600" b="1" i="1" dirty="0">
              <a:latin typeface="+mn-lt"/>
            </a:endParaRPr>
          </a:p>
          <a:p>
            <a:r>
              <a:rPr lang="en-US" sz="2400" dirty="0" smtClean="0">
                <a:latin typeface="+mn-lt"/>
              </a:rPr>
              <a:t>If so, how and where? </a:t>
            </a:r>
          </a:p>
          <a:p>
            <a:endParaRPr lang="en-US" sz="2400" dirty="0">
              <a:latin typeface="+mn-lt"/>
            </a:endParaRPr>
          </a:p>
          <a:p>
            <a:r>
              <a:rPr lang="en-US" b="1" i="1" dirty="0" smtClean="0">
                <a:latin typeface="+mn-lt"/>
              </a:rPr>
              <a:t>Follow-Up Questions</a:t>
            </a:r>
            <a:r>
              <a:rPr lang="en-US" sz="1600" b="1" i="1" dirty="0" smtClean="0">
                <a:latin typeface="+mn-lt"/>
              </a:rPr>
              <a:t>: </a:t>
            </a:r>
          </a:p>
          <a:p>
            <a:endParaRPr lang="en-US" sz="600" b="1" dirty="0" smtClean="0">
              <a:latin typeface="+mn-lt"/>
            </a:endParaRPr>
          </a:p>
          <a:p>
            <a:pPr marL="457200" indent="-457200">
              <a:buFont typeface="Arial" panose="020B0604020202020204" pitchFamily="34" charset="0"/>
              <a:buChar char="•"/>
            </a:pPr>
            <a:r>
              <a:rPr lang="en-US" sz="2400" dirty="0" smtClean="0">
                <a:latin typeface="+mn-lt"/>
              </a:rPr>
              <a:t>Do </a:t>
            </a:r>
            <a:r>
              <a:rPr lang="en-US" sz="2400" dirty="0">
                <a:latin typeface="+mn-lt"/>
              </a:rPr>
              <a:t>quality, access, and price </a:t>
            </a:r>
            <a:r>
              <a:rPr lang="en-US" sz="2400" dirty="0" smtClean="0">
                <a:latin typeface="+mn-lt"/>
              </a:rPr>
              <a:t>constitute </a:t>
            </a:r>
            <a:r>
              <a:rPr lang="en-US" sz="2400" dirty="0">
                <a:latin typeface="+mn-lt"/>
              </a:rPr>
              <a:t>“</a:t>
            </a:r>
            <a:r>
              <a:rPr lang="en-US" sz="2400" dirty="0" smtClean="0">
                <a:latin typeface="+mn-lt"/>
              </a:rPr>
              <a:t>Gaps”?</a:t>
            </a:r>
          </a:p>
          <a:p>
            <a:endParaRPr lang="en-US" sz="600" dirty="0" smtClean="0">
              <a:latin typeface="+mn-lt"/>
            </a:endParaRPr>
          </a:p>
          <a:p>
            <a:pPr marL="457200" indent="-457200">
              <a:buFont typeface="Arial" panose="020B0604020202020204" pitchFamily="34" charset="0"/>
              <a:buChar char="•"/>
            </a:pPr>
            <a:r>
              <a:rPr lang="en-US" sz="2400" dirty="0" smtClean="0">
                <a:latin typeface="+mn-lt"/>
              </a:rPr>
              <a:t>If so, are there situations where filling one of those gaps might also be a “duplication of services”? </a:t>
            </a:r>
          </a:p>
          <a:p>
            <a:endParaRPr lang="en-US" sz="600" dirty="0" smtClean="0">
              <a:latin typeface="+mn-lt"/>
            </a:endParaRPr>
          </a:p>
          <a:p>
            <a:pPr marL="457200" indent="-457200">
              <a:buFont typeface="Arial" panose="020B0604020202020204" pitchFamily="34" charset="0"/>
              <a:buChar char="•"/>
            </a:pPr>
            <a:r>
              <a:rPr lang="en-US" sz="2400" dirty="0" smtClean="0">
                <a:latin typeface="+mn-lt"/>
              </a:rPr>
              <a:t>Are all services that provide similar offerings or “outputs” the same service?</a:t>
            </a:r>
          </a:p>
          <a:p>
            <a:endParaRPr lang="en-US" sz="600" dirty="0" smtClean="0">
              <a:latin typeface="+mn-lt"/>
            </a:endParaRPr>
          </a:p>
          <a:p>
            <a:pPr marL="457200" indent="-457200">
              <a:buFont typeface="Arial" panose="020B0604020202020204" pitchFamily="34" charset="0"/>
              <a:buChar char="•"/>
            </a:pPr>
            <a:r>
              <a:rPr lang="en-US" sz="2400" dirty="0" smtClean="0">
                <a:latin typeface="+mn-lt"/>
              </a:rPr>
              <a:t>If not, what are some of the factors DPH should consider to differentiate? </a:t>
            </a:r>
          </a:p>
        </p:txBody>
      </p:sp>
    </p:spTree>
    <p:extLst>
      <p:ext uri="{BB962C8B-B14F-4D97-AF65-F5344CB8AC3E}">
        <p14:creationId xmlns:p14="http://schemas.microsoft.com/office/powerpoint/2010/main" val="103932849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a:spLocks noChangeArrowheads="1"/>
          </p:cNvSpPr>
          <p:nvPr/>
        </p:nvSpPr>
        <p:spPr bwMode="auto">
          <a:xfrm>
            <a:off x="4267200" y="0"/>
            <a:ext cx="4891088" cy="784225"/>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fontAlgn="base">
              <a:lnSpc>
                <a:spcPct val="90000"/>
              </a:lnSpc>
              <a:spcBef>
                <a:spcPct val="0"/>
              </a:spcBef>
              <a:spcAft>
                <a:spcPct val="0"/>
              </a:spcAft>
              <a:buFontTx/>
              <a:buNone/>
            </a:pPr>
            <a:endParaRPr lang="en-US" altLang="en-US" sz="1800" dirty="0">
              <a:solidFill>
                <a:srgbClr val="FFFFFF"/>
              </a:solidFill>
              <a:latin typeface="Arial" charset="0"/>
            </a:endParaRPr>
          </a:p>
        </p:txBody>
      </p:sp>
      <p:sp>
        <p:nvSpPr>
          <p:cNvPr id="4" name="Rectangle 2"/>
          <p:cNvSpPr txBox="1">
            <a:spLocks noChangeArrowheads="1"/>
          </p:cNvSpPr>
          <p:nvPr/>
        </p:nvSpPr>
        <p:spPr>
          <a:xfrm>
            <a:off x="4042341" y="60776"/>
            <a:ext cx="5047230" cy="100602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endParaRPr lang="en-US" altLang="en-US" sz="2400" b="1" dirty="0">
              <a:solidFill>
                <a:srgbClr val="FFFFFF"/>
              </a:solidFill>
            </a:endParaRPr>
          </a:p>
        </p:txBody>
      </p:sp>
      <p:sp>
        <p:nvSpPr>
          <p:cNvPr id="7" name="Rectangle 8"/>
          <p:cNvSpPr txBox="1">
            <a:spLocks noChangeArrowheads="1"/>
          </p:cNvSpPr>
          <p:nvPr/>
        </p:nvSpPr>
        <p:spPr>
          <a:xfrm>
            <a:off x="152400" y="1066799"/>
            <a:ext cx="8839200" cy="5700331"/>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spcBef>
                <a:spcPts val="0"/>
              </a:spcBef>
              <a:spcAft>
                <a:spcPts val="1200"/>
              </a:spcAft>
              <a:buSzPct val="80000"/>
              <a:buFont typeface="Wingdings" panose="05000000000000000000" pitchFamily="2" charset="2"/>
              <a:buChar char="q"/>
            </a:pPr>
            <a:endParaRPr lang="en-US" sz="2000" dirty="0" smtClean="0">
              <a:solidFill>
                <a:srgbClr val="000000"/>
              </a:solidFill>
            </a:endParaRPr>
          </a:p>
        </p:txBody>
      </p:sp>
      <p:sp>
        <p:nvSpPr>
          <p:cNvPr id="10" name="Oval 9"/>
          <p:cNvSpPr/>
          <p:nvPr/>
        </p:nvSpPr>
        <p:spPr>
          <a:xfrm>
            <a:off x="140042" y="1447800"/>
            <a:ext cx="850558" cy="838200"/>
          </a:xfrm>
          <a:prstGeom prst="ellipse">
            <a:avLst/>
          </a:prstGeom>
        </p:spPr>
        <p:style>
          <a:lnRef idx="2">
            <a:schemeClr val="lt1">
              <a:hueOff val="0"/>
              <a:satOff val="0"/>
              <a:lumOff val="0"/>
              <a:alphaOff val="0"/>
            </a:schemeClr>
          </a:lnRef>
          <a:fillRef idx="1">
            <a:schemeClr val="accent2">
              <a:tint val="50000"/>
              <a:hueOff val="0"/>
              <a:satOff val="0"/>
              <a:lumOff val="0"/>
              <a:alphaOff val="0"/>
            </a:schemeClr>
          </a:fillRef>
          <a:effectRef idx="0">
            <a:schemeClr val="accent2">
              <a:tint val="50000"/>
              <a:hueOff val="0"/>
              <a:satOff val="0"/>
              <a:lumOff val="0"/>
              <a:alphaOff val="0"/>
            </a:schemeClr>
          </a:effectRef>
          <a:fontRef idx="minor">
            <a:schemeClr val="lt1">
              <a:hueOff val="0"/>
              <a:satOff val="0"/>
              <a:lumOff val="0"/>
              <a:alphaOff val="0"/>
            </a:schemeClr>
          </a:fontRef>
        </p:style>
      </p:sp>
      <p:sp>
        <p:nvSpPr>
          <p:cNvPr id="17" name="TextBox 16"/>
          <p:cNvSpPr txBox="1"/>
          <p:nvPr/>
        </p:nvSpPr>
        <p:spPr>
          <a:xfrm>
            <a:off x="1447800" y="1371600"/>
            <a:ext cx="7543800" cy="461665"/>
          </a:xfrm>
          <a:prstGeom prst="rect">
            <a:avLst/>
          </a:prstGeom>
          <a:noFill/>
        </p:spPr>
        <p:txBody>
          <a:bodyPr wrap="square" rtlCol="0">
            <a:spAutoFit/>
          </a:bodyPr>
          <a:lstStyle/>
          <a:p>
            <a:endParaRPr lang="en-US" sz="2400" b="1" dirty="0">
              <a:latin typeface="+mn-lt"/>
            </a:endParaRPr>
          </a:p>
        </p:txBody>
      </p:sp>
      <p:sp>
        <p:nvSpPr>
          <p:cNvPr id="11" name="Slide Number Placeholder 5"/>
          <p:cNvSpPr>
            <a:spLocks noGrp="1"/>
          </p:cNvSpPr>
          <p:nvPr>
            <p:ph type="sldNum" sz="quarter" idx="4294967295"/>
          </p:nvPr>
        </p:nvSpPr>
        <p:spPr>
          <a:xfrm>
            <a:off x="8655486" y="6416675"/>
            <a:ext cx="412314" cy="365125"/>
          </a:xfrm>
          <a:prstGeom prst="rect">
            <a:avLst/>
          </a:prstGeom>
        </p:spPr>
        <p:txBody>
          <a:bodyPr/>
          <a:lstStyle/>
          <a:p>
            <a:pPr>
              <a:defRPr/>
            </a:pPr>
            <a:fld id="{07D56CB9-EABB-4C18-962C-FF17652EADB5}" type="slidenum">
              <a:rPr lang="en-US" altLang="en-US" smtClean="0"/>
              <a:pPr>
                <a:defRPr/>
              </a:pPr>
              <a:t>24</a:t>
            </a:fld>
            <a:endParaRPr lang="en-US" altLang="en-US" dirty="0"/>
          </a:p>
        </p:txBody>
      </p:sp>
      <p:sp>
        <p:nvSpPr>
          <p:cNvPr id="9" name="Rectangle 8"/>
          <p:cNvSpPr/>
          <p:nvPr/>
        </p:nvSpPr>
        <p:spPr>
          <a:xfrm>
            <a:off x="3886200" y="261262"/>
            <a:ext cx="5257800" cy="584775"/>
          </a:xfrm>
          <a:prstGeom prst="rect">
            <a:avLst/>
          </a:prstGeom>
        </p:spPr>
        <p:txBody>
          <a:bodyPr wrap="square">
            <a:spAutoFit/>
          </a:bodyPr>
          <a:lstStyle/>
          <a:p>
            <a:pPr algn="ctr"/>
            <a:r>
              <a:rPr lang="en-US" sz="3200" dirty="0" smtClean="0">
                <a:solidFill>
                  <a:srgbClr val="FFFFFF"/>
                </a:solidFill>
                <a:latin typeface="Calibri"/>
              </a:rPr>
              <a:t>Access and Duplication</a:t>
            </a:r>
            <a:endParaRPr lang="en-US" sz="3200" dirty="0">
              <a:solidFill>
                <a:srgbClr val="FFFFFF"/>
              </a:solidFill>
              <a:latin typeface="Calibri"/>
            </a:endParaRPr>
          </a:p>
        </p:txBody>
      </p:sp>
      <p:sp>
        <p:nvSpPr>
          <p:cNvPr id="12" name="TextBox 11"/>
          <p:cNvSpPr txBox="1"/>
          <p:nvPr/>
        </p:nvSpPr>
        <p:spPr>
          <a:xfrm>
            <a:off x="1143000" y="1371600"/>
            <a:ext cx="7543800" cy="4893647"/>
          </a:xfrm>
          <a:prstGeom prst="rect">
            <a:avLst/>
          </a:prstGeom>
          <a:noFill/>
        </p:spPr>
        <p:txBody>
          <a:bodyPr wrap="square" rtlCol="0">
            <a:spAutoFit/>
          </a:bodyPr>
          <a:lstStyle/>
          <a:p>
            <a:endParaRPr lang="en-US" sz="1600" b="1" i="1" dirty="0" smtClean="0">
              <a:latin typeface="+mn-lt"/>
            </a:endParaRPr>
          </a:p>
          <a:p>
            <a:r>
              <a:rPr lang="en-US" sz="2400" b="1" i="1" dirty="0" smtClean="0">
                <a:latin typeface="+mn-lt"/>
              </a:rPr>
              <a:t>Example Situation:</a:t>
            </a:r>
            <a:endParaRPr lang="en-US" sz="2400" dirty="0">
              <a:latin typeface="+mn-lt"/>
            </a:endParaRPr>
          </a:p>
          <a:p>
            <a:endParaRPr lang="en-US" sz="2400" dirty="0">
              <a:latin typeface="+mn-lt"/>
            </a:endParaRPr>
          </a:p>
          <a:p>
            <a:pPr marL="0" lvl="1"/>
            <a:r>
              <a:rPr lang="en-US" sz="2400" dirty="0">
                <a:latin typeface="+mn-lt"/>
              </a:rPr>
              <a:t>Does a service that is viewed as “inaccessible” due to price, transportation, cultural competency, or other </a:t>
            </a:r>
            <a:r>
              <a:rPr lang="en-US" sz="2400" dirty="0" smtClean="0">
                <a:latin typeface="+mn-lt"/>
              </a:rPr>
              <a:t>quality/access </a:t>
            </a:r>
            <a:r>
              <a:rPr lang="en-US" sz="2400" dirty="0">
                <a:latin typeface="+mn-lt"/>
              </a:rPr>
              <a:t>factors create a “Gap” that an MIH Program could </a:t>
            </a:r>
            <a:r>
              <a:rPr lang="en-US" sz="2400" dirty="0" smtClean="0">
                <a:latin typeface="+mn-lt"/>
              </a:rPr>
              <a:t>fill? </a:t>
            </a:r>
          </a:p>
          <a:p>
            <a:pPr marL="0" lvl="1"/>
            <a:endParaRPr lang="en-US" sz="2400" dirty="0">
              <a:latin typeface="+mn-lt"/>
            </a:endParaRPr>
          </a:p>
          <a:p>
            <a:pPr marL="0" lvl="1"/>
            <a:r>
              <a:rPr lang="en-US" sz="2400" dirty="0" smtClean="0">
                <a:latin typeface="+mn-lt"/>
              </a:rPr>
              <a:t>What </a:t>
            </a:r>
            <a:r>
              <a:rPr lang="en-US" sz="2400" dirty="0">
                <a:latin typeface="+mn-lt"/>
              </a:rPr>
              <a:t>if </a:t>
            </a:r>
            <a:r>
              <a:rPr lang="en-US" sz="2400" dirty="0" smtClean="0">
                <a:latin typeface="+mn-lt"/>
              </a:rPr>
              <a:t>it’s providing </a:t>
            </a:r>
            <a:r>
              <a:rPr lang="en-US" sz="2400" dirty="0">
                <a:latin typeface="+mn-lt"/>
              </a:rPr>
              <a:t>a similar offering or “output” as a competitor? </a:t>
            </a:r>
            <a:endParaRPr lang="en-US" sz="2400" dirty="0" smtClean="0">
              <a:latin typeface="+mn-lt"/>
            </a:endParaRPr>
          </a:p>
          <a:p>
            <a:pPr marL="0" lvl="1"/>
            <a:endParaRPr lang="en-US" sz="2400" dirty="0">
              <a:latin typeface="+mn-lt"/>
            </a:endParaRPr>
          </a:p>
          <a:p>
            <a:pPr marL="0" lvl="1"/>
            <a:r>
              <a:rPr lang="en-US" sz="2400" dirty="0" smtClean="0">
                <a:latin typeface="+mn-lt"/>
              </a:rPr>
              <a:t>Is </a:t>
            </a:r>
            <a:r>
              <a:rPr lang="en-US" sz="2400" dirty="0">
                <a:latin typeface="+mn-lt"/>
              </a:rPr>
              <a:t>this a duplication of service? </a:t>
            </a:r>
          </a:p>
          <a:p>
            <a:pPr marL="457200" indent="-457200">
              <a:buFont typeface="Arial" panose="020B0604020202020204" pitchFamily="34" charset="0"/>
              <a:buChar char="•"/>
            </a:pPr>
            <a:endParaRPr lang="en-US" sz="2400" dirty="0" smtClean="0">
              <a:latin typeface="+mn-lt"/>
            </a:endParaRPr>
          </a:p>
        </p:txBody>
      </p:sp>
    </p:spTree>
    <p:extLst>
      <p:ext uri="{BB962C8B-B14F-4D97-AF65-F5344CB8AC3E}">
        <p14:creationId xmlns:p14="http://schemas.microsoft.com/office/powerpoint/2010/main" val="180454867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a:spLocks noChangeArrowheads="1"/>
          </p:cNvSpPr>
          <p:nvPr/>
        </p:nvSpPr>
        <p:spPr bwMode="auto">
          <a:xfrm>
            <a:off x="4267200" y="0"/>
            <a:ext cx="4891088" cy="784225"/>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fontAlgn="base">
              <a:lnSpc>
                <a:spcPct val="90000"/>
              </a:lnSpc>
              <a:spcBef>
                <a:spcPct val="0"/>
              </a:spcBef>
              <a:spcAft>
                <a:spcPct val="0"/>
              </a:spcAft>
              <a:buFontTx/>
              <a:buNone/>
            </a:pPr>
            <a:endParaRPr lang="en-US" altLang="en-US" sz="1800" dirty="0">
              <a:solidFill>
                <a:srgbClr val="FFFFFF"/>
              </a:solidFill>
              <a:latin typeface="Arial" charset="0"/>
            </a:endParaRPr>
          </a:p>
        </p:txBody>
      </p:sp>
      <p:sp>
        <p:nvSpPr>
          <p:cNvPr id="4" name="Rectangle 2"/>
          <p:cNvSpPr txBox="1">
            <a:spLocks noChangeArrowheads="1"/>
          </p:cNvSpPr>
          <p:nvPr/>
        </p:nvSpPr>
        <p:spPr>
          <a:xfrm>
            <a:off x="4042341" y="60776"/>
            <a:ext cx="5047230" cy="100602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endParaRPr lang="en-US" altLang="en-US" sz="2400" b="1" dirty="0">
              <a:solidFill>
                <a:srgbClr val="FFFFFF"/>
              </a:solidFill>
            </a:endParaRPr>
          </a:p>
        </p:txBody>
      </p:sp>
      <p:sp>
        <p:nvSpPr>
          <p:cNvPr id="7" name="Rectangle 8"/>
          <p:cNvSpPr txBox="1">
            <a:spLocks noChangeArrowheads="1"/>
          </p:cNvSpPr>
          <p:nvPr/>
        </p:nvSpPr>
        <p:spPr>
          <a:xfrm>
            <a:off x="152400" y="1066798"/>
            <a:ext cx="8839200" cy="5700331"/>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spcBef>
                <a:spcPts val="0"/>
              </a:spcBef>
              <a:spcAft>
                <a:spcPts val="1200"/>
              </a:spcAft>
              <a:buSzPct val="80000"/>
              <a:buFont typeface="Wingdings" panose="05000000000000000000" pitchFamily="2" charset="2"/>
              <a:buChar char="q"/>
            </a:pPr>
            <a:endParaRPr lang="en-US" sz="2000" dirty="0" smtClean="0">
              <a:solidFill>
                <a:srgbClr val="000000"/>
              </a:solidFill>
            </a:endParaRPr>
          </a:p>
        </p:txBody>
      </p:sp>
      <p:sp>
        <p:nvSpPr>
          <p:cNvPr id="11" name="Slide Number Placeholder 5"/>
          <p:cNvSpPr>
            <a:spLocks noGrp="1"/>
          </p:cNvSpPr>
          <p:nvPr>
            <p:ph type="sldNum" sz="quarter" idx="4294967295"/>
          </p:nvPr>
        </p:nvSpPr>
        <p:spPr>
          <a:xfrm>
            <a:off x="8655486" y="6416675"/>
            <a:ext cx="412314" cy="365125"/>
          </a:xfrm>
          <a:prstGeom prst="rect">
            <a:avLst/>
          </a:prstGeom>
        </p:spPr>
        <p:txBody>
          <a:bodyPr/>
          <a:lstStyle/>
          <a:p>
            <a:pPr>
              <a:defRPr/>
            </a:pPr>
            <a:fld id="{07D56CB9-EABB-4C18-962C-FF17652EADB5}" type="slidenum">
              <a:rPr lang="en-US" altLang="en-US" smtClean="0"/>
              <a:pPr>
                <a:defRPr/>
              </a:pPr>
              <a:t>25</a:t>
            </a:fld>
            <a:endParaRPr lang="en-US" altLang="en-US" dirty="0"/>
          </a:p>
        </p:txBody>
      </p:sp>
      <p:sp>
        <p:nvSpPr>
          <p:cNvPr id="9" name="Rectangle 8"/>
          <p:cNvSpPr/>
          <p:nvPr/>
        </p:nvSpPr>
        <p:spPr>
          <a:xfrm>
            <a:off x="3886200" y="268983"/>
            <a:ext cx="5257800" cy="584775"/>
          </a:xfrm>
          <a:prstGeom prst="rect">
            <a:avLst/>
          </a:prstGeom>
        </p:spPr>
        <p:txBody>
          <a:bodyPr wrap="square">
            <a:spAutoFit/>
          </a:bodyPr>
          <a:lstStyle/>
          <a:p>
            <a:pPr algn="ctr"/>
            <a:r>
              <a:rPr lang="en-US" sz="3200" dirty="0" smtClean="0">
                <a:solidFill>
                  <a:srgbClr val="FFFFFF"/>
                </a:solidFill>
                <a:latin typeface="Calibri"/>
              </a:rPr>
              <a:t>Agenda Planning</a:t>
            </a:r>
            <a:endParaRPr lang="en-US" sz="3200" dirty="0">
              <a:solidFill>
                <a:srgbClr val="FFFFFF"/>
              </a:solidFill>
              <a:latin typeface="Calibri"/>
            </a:endParaRPr>
          </a:p>
        </p:txBody>
      </p:sp>
      <p:graphicFrame>
        <p:nvGraphicFramePr>
          <p:cNvPr id="12" name="Table 11"/>
          <p:cNvGraphicFramePr>
            <a:graphicFrameLocks noGrp="1"/>
          </p:cNvGraphicFramePr>
          <p:nvPr>
            <p:extLst>
              <p:ext uri="{D42A27DB-BD31-4B8C-83A1-F6EECF244321}">
                <p14:modId xmlns:p14="http://schemas.microsoft.com/office/powerpoint/2010/main" val="3070658082"/>
              </p:ext>
            </p:extLst>
          </p:nvPr>
        </p:nvGraphicFramePr>
        <p:xfrm>
          <a:off x="114299" y="2122805"/>
          <a:ext cx="8915401" cy="4643755"/>
        </p:xfrm>
        <a:graphic>
          <a:graphicData uri="http://schemas.openxmlformats.org/drawingml/2006/table">
            <a:tbl>
              <a:tblPr firstRow="1" bandRow="1">
                <a:tableStyleId>{5C22544A-7EE6-4342-B048-85BDC9FD1C3A}</a:tableStyleId>
              </a:tblPr>
              <a:tblGrid>
                <a:gridCol w="2020824"/>
                <a:gridCol w="4075176"/>
                <a:gridCol w="2819401"/>
              </a:tblGrid>
              <a:tr h="31559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1" i="0" u="none" kern="1200" baseline="0" dirty="0" smtClean="0">
                          <a:solidFill>
                            <a:schemeClr val="tx1"/>
                          </a:solidFill>
                          <a:latin typeface="+mn-lt"/>
                          <a:ea typeface="+mn-ea"/>
                          <a:cs typeface="+mn-cs"/>
                        </a:rPr>
                        <a:t>Term:</a:t>
                      </a:r>
                      <a:endParaRPr lang="en-US" sz="1400" b="1" i="0" u="none" kern="1200" dirty="0" smtClean="0">
                        <a:solidFill>
                          <a:schemeClr val="tx1"/>
                        </a:solidFill>
                        <a:latin typeface="+mn-lt"/>
                        <a:ea typeface="+mn-ea"/>
                        <a:cs typeface="+mn-cs"/>
                      </a:endParaRPr>
                    </a:p>
                  </a:txBody>
                  <a:tcPr>
                    <a:cell3D prstMaterial="dkEdge">
                      <a:bevel prst="artDeco"/>
                      <a:lightRig rig="flood" dir="t"/>
                    </a:cell3D>
                    <a:solidFill>
                      <a:schemeClr val="bg1">
                        <a:lumMod val="8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1" i="0" u="none" kern="1200" dirty="0" smtClean="0">
                          <a:solidFill>
                            <a:schemeClr val="tx1"/>
                          </a:solidFill>
                          <a:latin typeface="+mn-lt"/>
                          <a:ea typeface="+mn-ea"/>
                          <a:cs typeface="+mn-cs"/>
                        </a:rPr>
                        <a:t>Proposed</a:t>
                      </a:r>
                      <a:r>
                        <a:rPr lang="en-US" sz="1400" b="1" i="0" u="none" kern="1200" baseline="0" dirty="0" smtClean="0">
                          <a:solidFill>
                            <a:schemeClr val="tx1"/>
                          </a:solidFill>
                          <a:latin typeface="+mn-lt"/>
                          <a:ea typeface="+mn-ea"/>
                          <a:cs typeface="+mn-cs"/>
                        </a:rPr>
                        <a:t> </a:t>
                      </a:r>
                      <a:r>
                        <a:rPr lang="en-US" sz="1400" b="1" i="0" u="none" kern="1200" dirty="0" smtClean="0">
                          <a:solidFill>
                            <a:schemeClr val="tx1"/>
                          </a:solidFill>
                          <a:latin typeface="+mn-lt"/>
                          <a:ea typeface="+mn-ea"/>
                          <a:cs typeface="+mn-cs"/>
                        </a:rPr>
                        <a:t>Definition:</a:t>
                      </a:r>
                    </a:p>
                  </a:txBody>
                  <a:tcPr>
                    <a:cell3D prstMaterial="dkEdge">
                      <a:bevel prst="artDeco"/>
                      <a:lightRig rig="flood" dir="t"/>
                    </a:cell3D>
                    <a:solidFill>
                      <a:schemeClr val="accent5">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1" i="0" u="none" baseline="0" dirty="0" smtClean="0">
                          <a:solidFill>
                            <a:schemeClr val="tx1"/>
                          </a:solidFill>
                        </a:rPr>
                        <a:t>Proposed Measures: </a:t>
                      </a:r>
                      <a:endParaRPr lang="en-US" sz="1400" b="1" i="0" u="none" dirty="0" smtClean="0">
                        <a:solidFill>
                          <a:schemeClr val="tx1"/>
                        </a:solidFill>
                      </a:endParaRPr>
                    </a:p>
                  </a:txBody>
                  <a:tcPr>
                    <a:cell3D prstMaterial="dkEdge">
                      <a:bevel prst="artDeco"/>
                      <a:lightRig rig="flood" dir="t"/>
                    </a:cell3D>
                    <a:solidFill>
                      <a:schemeClr val="bg1">
                        <a:lumMod val="95000"/>
                      </a:schemeClr>
                    </a:solidFill>
                  </a:tcPr>
                </a:tc>
              </a:tr>
              <a:tr h="265239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i="0" u="none" kern="1200" dirty="0" smtClean="0">
                          <a:solidFill>
                            <a:schemeClr val="tx1"/>
                          </a:solidFill>
                          <a:latin typeface="+mn-lt"/>
                          <a:ea typeface="+mn-ea"/>
                          <a:cs typeface="+mn-cs"/>
                        </a:rPr>
                        <a:t>“Gap in Service Delivery”</a:t>
                      </a:r>
                    </a:p>
                  </a:txBody>
                  <a:tcPr>
                    <a:cell3D prstMaterial="dkEdge">
                      <a:bevel prst="artDeco"/>
                      <a:lightRig rig="flood" dir="t"/>
                    </a:cell3D>
                    <a:solidFill>
                      <a:schemeClr val="bg1">
                        <a:lumMod val="8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i="1" u="none" kern="1200" dirty="0" smtClean="0">
                          <a:solidFill>
                            <a:schemeClr val="tx1"/>
                          </a:solidFill>
                          <a:latin typeface="+mn-lt"/>
                          <a:ea typeface="+mn-ea"/>
                          <a:cs typeface="+mn-cs"/>
                        </a:rPr>
                        <a:t>EXAMPLE</a:t>
                      </a:r>
                      <a:r>
                        <a:rPr lang="en-US" sz="1800" b="1" i="1" u="none" kern="1200" baseline="0" dirty="0" smtClean="0">
                          <a:solidFill>
                            <a:schemeClr val="tx1"/>
                          </a:solidFill>
                          <a:latin typeface="+mn-lt"/>
                          <a:ea typeface="+mn-ea"/>
                          <a:cs typeface="+mn-cs"/>
                        </a:rPr>
                        <a:t> ONLY: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500" b="1" i="1" u="non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600" b="0" i="0" u="none" kern="1200" baseline="0" dirty="0" smtClean="0">
                          <a:solidFill>
                            <a:schemeClr val="tx1"/>
                          </a:solidFill>
                          <a:latin typeface="+mn-lt"/>
                          <a:ea typeface="+mn-ea"/>
                          <a:cs typeface="+mn-cs"/>
                        </a:rPr>
                        <a:t>“</a:t>
                      </a:r>
                      <a:r>
                        <a:rPr lang="en-US" sz="1600" b="0" i="0" u="sng" kern="1200" baseline="0" dirty="0" smtClean="0">
                          <a:solidFill>
                            <a:schemeClr val="tx1"/>
                          </a:solidFill>
                          <a:latin typeface="+mn-lt"/>
                          <a:ea typeface="+mn-ea"/>
                          <a:cs typeface="+mn-cs"/>
                        </a:rPr>
                        <a:t>Gap in Service Delivery</a:t>
                      </a:r>
                      <a:r>
                        <a:rPr lang="en-US" sz="1600" b="0" i="0" u="none" kern="1200" baseline="0" dirty="0" smtClean="0">
                          <a:solidFill>
                            <a:schemeClr val="tx1"/>
                          </a:solidFill>
                          <a:latin typeface="+mn-lt"/>
                          <a:ea typeface="+mn-ea"/>
                          <a:cs typeface="+mn-cs"/>
                        </a:rPr>
                        <a:t> means an opportunity for clinical service improvement for a defined patient population, as identified by an applicant, which if met, would result in improved outcomes and access to said population, including but not limited to decrease in price, improved cultural competency of services, reduction in inpatient and emergency visits, and other factors as defined by the applicant.”  </a:t>
                      </a:r>
                      <a:endParaRPr lang="en-US" sz="1600" b="0" i="0" u="none" kern="1200" dirty="0" smtClean="0">
                        <a:solidFill>
                          <a:schemeClr val="tx1"/>
                        </a:solidFill>
                        <a:latin typeface="+mn-lt"/>
                        <a:ea typeface="+mn-ea"/>
                        <a:cs typeface="+mn-cs"/>
                      </a:endParaRPr>
                    </a:p>
                  </a:txBody>
                  <a:tcPr>
                    <a:cell3D prstMaterial="dkEdge">
                      <a:bevel prst="artDeco"/>
                      <a:lightRig rig="flood" dir="t"/>
                    </a:cell3D>
                    <a:solidFill>
                      <a:schemeClr val="accent5">
                        <a:lumMod val="20000"/>
                        <a:lumOff val="80000"/>
                      </a:schemeClr>
                    </a:solidFill>
                  </a:tcPr>
                </a:tc>
                <a:tc>
                  <a:txBody>
                    <a:bodyPr/>
                    <a:lstStyle/>
                    <a:p>
                      <a:pPr>
                        <a:buFont typeface="Wingdings" panose="05000000000000000000" pitchFamily="2" charset="2"/>
                        <a:buChar char="q"/>
                      </a:pPr>
                      <a:r>
                        <a:rPr lang="en-US" sz="1600" dirty="0" smtClean="0">
                          <a:solidFill>
                            <a:schemeClr val="tx1"/>
                          </a:solidFill>
                        </a:rPr>
                        <a:t> Using this proposed definition, what</a:t>
                      </a:r>
                      <a:r>
                        <a:rPr lang="en-US" sz="1600" baseline="0" dirty="0" smtClean="0">
                          <a:solidFill>
                            <a:schemeClr val="tx1"/>
                          </a:solidFill>
                        </a:rPr>
                        <a:t> are the measures by which the Department can confirm an applicant’s gap analysis? </a:t>
                      </a:r>
                      <a:endParaRPr lang="en-US" altLang="ja-JP" sz="1600" dirty="0" smtClean="0">
                        <a:solidFill>
                          <a:schemeClr val="tx1"/>
                        </a:solidFill>
                        <a:ea typeface="ＭＳ Ｐゴシック" pitchFamily="34" charset="-128"/>
                      </a:endParaRPr>
                    </a:p>
                  </a:txBody>
                  <a:tcPr>
                    <a:cell3D prstMaterial="dkEdge">
                      <a:bevel prst="artDeco"/>
                      <a:lightRig rig="flood" dir="t"/>
                    </a:cell3D>
                    <a:solidFill>
                      <a:schemeClr val="bg1">
                        <a:lumMod val="95000"/>
                      </a:schemeClr>
                    </a:solidFill>
                  </a:tcPr>
                </a:tc>
              </a:tr>
              <a:tr h="125920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i="0" u="none" kern="1200" dirty="0" smtClean="0">
                          <a:solidFill>
                            <a:schemeClr val="tx1"/>
                          </a:solidFill>
                          <a:latin typeface="+mn-lt"/>
                          <a:ea typeface="+mn-ea"/>
                          <a:cs typeface="+mn-cs"/>
                        </a:rPr>
                        <a:t>“Duplication</a:t>
                      </a:r>
                      <a:r>
                        <a:rPr lang="en-US" sz="1600" b="1" i="0" u="none" kern="1200" baseline="0" dirty="0" smtClean="0">
                          <a:solidFill>
                            <a:schemeClr val="tx1"/>
                          </a:solidFill>
                          <a:latin typeface="+mn-lt"/>
                          <a:ea typeface="+mn-ea"/>
                          <a:cs typeface="+mn-cs"/>
                        </a:rPr>
                        <a:t> of Services”</a:t>
                      </a:r>
                      <a:endParaRPr lang="en-US" sz="1600" b="1" i="0" u="none" kern="1200" dirty="0" smtClean="0">
                        <a:solidFill>
                          <a:schemeClr val="tx1"/>
                        </a:solidFill>
                        <a:latin typeface="+mn-lt"/>
                        <a:ea typeface="+mn-ea"/>
                        <a:cs typeface="+mn-cs"/>
                      </a:endParaRPr>
                    </a:p>
                  </a:txBody>
                  <a:tcPr>
                    <a:cell3D prstMaterial="dkEdge">
                      <a:bevel prst="artDeco"/>
                      <a:lightRig rig="flood" dir="t"/>
                    </a:cell3D>
                    <a:solidFill>
                      <a:schemeClr val="bg1">
                        <a:lumMod val="8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i="1" u="none" kern="1200" dirty="0" smtClean="0">
                          <a:solidFill>
                            <a:schemeClr val="tx1"/>
                          </a:solidFill>
                          <a:latin typeface="+mn-lt"/>
                          <a:ea typeface="+mn-ea"/>
                          <a:cs typeface="+mn-cs"/>
                        </a:rPr>
                        <a:t>EXAMPLE ONLY: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700" b="1" i="1" u="none"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600" b="0" i="0" u="none" kern="1200" dirty="0" smtClean="0">
                          <a:solidFill>
                            <a:schemeClr val="tx1"/>
                          </a:solidFill>
                          <a:latin typeface="+mn-lt"/>
                          <a:ea typeface="+mn-ea"/>
                          <a:cs typeface="+mn-cs"/>
                        </a:rPr>
                        <a:t>“</a:t>
                      </a:r>
                      <a:r>
                        <a:rPr lang="en-US" sz="1600" b="0" i="0" u="sng" kern="1200" dirty="0" smtClean="0">
                          <a:solidFill>
                            <a:schemeClr val="tx1"/>
                          </a:solidFill>
                          <a:latin typeface="+mn-lt"/>
                          <a:ea typeface="+mn-ea"/>
                          <a:cs typeface="+mn-cs"/>
                        </a:rPr>
                        <a:t>Duplication of Services</a:t>
                      </a:r>
                      <a:r>
                        <a:rPr lang="en-US" sz="1600" b="0" i="0" u="sng" kern="1200" baseline="0" dirty="0" smtClean="0">
                          <a:solidFill>
                            <a:schemeClr val="tx1"/>
                          </a:solidFill>
                          <a:latin typeface="+mn-lt"/>
                          <a:ea typeface="+mn-ea"/>
                          <a:cs typeface="+mn-cs"/>
                        </a:rPr>
                        <a:t> </a:t>
                      </a:r>
                      <a:r>
                        <a:rPr lang="en-US" sz="1600" b="0" i="0" u="none" kern="1200" baseline="0" dirty="0" smtClean="0">
                          <a:solidFill>
                            <a:schemeClr val="tx1"/>
                          </a:solidFill>
                          <a:latin typeface="+mn-lt"/>
                          <a:ea typeface="+mn-ea"/>
                          <a:cs typeface="+mn-cs"/>
                        </a:rPr>
                        <a:t>shall constitute any proposed application which does not address a Gap in Service Delivery as determined by the Department.” </a:t>
                      </a:r>
                      <a:endParaRPr lang="en-US" sz="1600" b="1" i="0" u="none" kern="1200" dirty="0" smtClean="0">
                        <a:solidFill>
                          <a:schemeClr val="tx1"/>
                        </a:solidFill>
                        <a:latin typeface="+mn-lt"/>
                        <a:ea typeface="+mn-ea"/>
                        <a:cs typeface="+mn-cs"/>
                      </a:endParaRPr>
                    </a:p>
                  </a:txBody>
                  <a:tcPr>
                    <a:cell3D prstMaterial="dkEdge">
                      <a:bevel prst="artDeco"/>
                      <a:lightRig rig="flood" dir="t"/>
                    </a:cell3D>
                    <a:solidFill>
                      <a:schemeClr val="accent5">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lang="en-US" sz="1200" dirty="0" smtClean="0">
                          <a:solidFill>
                            <a:schemeClr val="tx1"/>
                          </a:solidFill>
                        </a:rPr>
                        <a:t> </a:t>
                      </a:r>
                      <a:r>
                        <a:rPr lang="en-US" sz="1400" dirty="0" smtClean="0">
                          <a:solidFill>
                            <a:schemeClr val="tx1"/>
                          </a:solidFill>
                        </a:rPr>
                        <a:t>See</a:t>
                      </a:r>
                      <a:r>
                        <a:rPr lang="en-US" sz="1400" baseline="0" dirty="0" smtClean="0">
                          <a:solidFill>
                            <a:schemeClr val="tx1"/>
                          </a:solidFill>
                        </a:rPr>
                        <a:t> above. </a:t>
                      </a:r>
                      <a:endParaRPr lang="en-US" altLang="ja-JP" sz="1200" dirty="0" smtClean="0">
                        <a:solidFill>
                          <a:schemeClr val="tx1"/>
                        </a:solidFill>
                        <a:ea typeface="ＭＳ Ｐゴシック" pitchFamily="34" charset="-128"/>
                      </a:endParaRPr>
                    </a:p>
                  </a:txBody>
                  <a:tcPr>
                    <a:cell3D prstMaterial="dkEdge">
                      <a:bevel prst="artDeco"/>
                      <a:lightRig rig="flood" dir="t"/>
                    </a:cell3D>
                    <a:solidFill>
                      <a:schemeClr val="bg1">
                        <a:lumMod val="95000"/>
                      </a:schemeClr>
                    </a:solidFill>
                  </a:tcPr>
                </a:tc>
              </a:tr>
            </a:tbl>
          </a:graphicData>
        </a:graphic>
      </p:graphicFrame>
      <p:sp>
        <p:nvSpPr>
          <p:cNvPr id="13" name="TextBox 12"/>
          <p:cNvSpPr txBox="1"/>
          <p:nvPr/>
        </p:nvSpPr>
        <p:spPr>
          <a:xfrm>
            <a:off x="1295400" y="1209040"/>
            <a:ext cx="7696200" cy="984885"/>
          </a:xfrm>
          <a:prstGeom prst="rect">
            <a:avLst/>
          </a:prstGeom>
          <a:noFill/>
        </p:spPr>
        <p:txBody>
          <a:bodyPr wrap="square" rtlCol="0">
            <a:spAutoFit/>
          </a:bodyPr>
          <a:lstStyle/>
          <a:p>
            <a:r>
              <a:rPr lang="en-US" sz="2400" b="1" dirty="0" smtClean="0">
                <a:latin typeface="+mn-lt"/>
              </a:rPr>
              <a:t>Planning for MIHAC’s February meeting: </a:t>
            </a:r>
            <a:r>
              <a:rPr lang="en-US" sz="2400" dirty="0" smtClean="0">
                <a:latin typeface="+mn-lt"/>
              </a:rPr>
              <a:t>DPH Staff will send you a table to complete in advance of our next meeting: </a:t>
            </a:r>
          </a:p>
          <a:p>
            <a:pPr lvl="1"/>
            <a:endParaRPr lang="en-US" sz="1000" dirty="0" smtClean="0">
              <a:latin typeface="+mn-lt"/>
            </a:endParaRPr>
          </a:p>
        </p:txBody>
      </p:sp>
      <p:sp>
        <p:nvSpPr>
          <p:cNvPr id="14" name="Oval 13"/>
          <p:cNvSpPr/>
          <p:nvPr/>
        </p:nvSpPr>
        <p:spPr>
          <a:xfrm>
            <a:off x="404202" y="1193800"/>
            <a:ext cx="850558" cy="838200"/>
          </a:xfrm>
          <a:prstGeom prst="ellipse">
            <a:avLst/>
          </a:prstGeom>
        </p:spPr>
        <p:style>
          <a:lnRef idx="2">
            <a:schemeClr val="lt1">
              <a:hueOff val="0"/>
              <a:satOff val="0"/>
              <a:lumOff val="0"/>
              <a:alphaOff val="0"/>
            </a:schemeClr>
          </a:lnRef>
          <a:fillRef idx="1">
            <a:schemeClr val="accent2">
              <a:tint val="50000"/>
              <a:hueOff val="0"/>
              <a:satOff val="0"/>
              <a:lumOff val="0"/>
              <a:alphaOff val="0"/>
            </a:schemeClr>
          </a:fillRef>
          <a:effectRef idx="0">
            <a:schemeClr val="accent2">
              <a:tint val="50000"/>
              <a:hueOff val="0"/>
              <a:satOff val="0"/>
              <a:lumOff val="0"/>
              <a:alphaOff val="0"/>
            </a:schemeClr>
          </a:effectRef>
          <a:fontRef idx="minor">
            <a:schemeClr val="lt1">
              <a:hueOff val="0"/>
              <a:satOff val="0"/>
              <a:lumOff val="0"/>
              <a:alphaOff val="0"/>
            </a:schemeClr>
          </a:fontRef>
        </p:style>
      </p:sp>
    </p:spTree>
    <p:extLst>
      <p:ext uri="{BB962C8B-B14F-4D97-AF65-F5344CB8AC3E}">
        <p14:creationId xmlns:p14="http://schemas.microsoft.com/office/powerpoint/2010/main" val="328438203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bwMode="auto">
          <a:xfrm>
            <a:off x="584693" y="3933302"/>
            <a:ext cx="7778663" cy="388306"/>
          </a:xfrm>
          <a:prstGeom prst="roundRect">
            <a:avLst/>
          </a:prstGeom>
          <a:solidFill>
            <a:schemeClr val="accent2">
              <a:lumMod val="20000"/>
              <a:lumOff val="80000"/>
            </a:schemeClr>
          </a:solidFill>
          <a:ln w="1270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a typeface="ＭＳ Ｐゴシック" pitchFamily="34" charset="-128"/>
            </a:endParaRPr>
          </a:p>
        </p:txBody>
      </p:sp>
      <p:sp>
        <p:nvSpPr>
          <p:cNvPr id="3" name="Rectangle 2"/>
          <p:cNvSpPr/>
          <p:nvPr/>
        </p:nvSpPr>
        <p:spPr>
          <a:xfrm>
            <a:off x="400833" y="1323973"/>
            <a:ext cx="8476989" cy="3046988"/>
          </a:xfrm>
          <a:prstGeom prst="rect">
            <a:avLst/>
          </a:prstGeom>
        </p:spPr>
        <p:txBody>
          <a:bodyPr wrap="square">
            <a:spAutoFit/>
          </a:bodyPr>
          <a:lstStyle/>
          <a:p>
            <a:pPr marL="342900" marR="0" lvl="0" indent="-342900">
              <a:spcBef>
                <a:spcPts val="0"/>
              </a:spcBef>
              <a:spcAft>
                <a:spcPts val="0"/>
              </a:spcAft>
              <a:buFont typeface="+mj-lt"/>
              <a:buAutoNum type="arabicPeriod"/>
            </a:pPr>
            <a:r>
              <a:rPr lang="en-US" sz="2400" dirty="0">
                <a:latin typeface="+mj-lt"/>
                <a:ea typeface="Times New Roman"/>
              </a:rPr>
              <a:t>ROUTINE ITEMS:</a:t>
            </a:r>
          </a:p>
          <a:p>
            <a:pPr marL="742950" marR="0" lvl="1" indent="-285750">
              <a:spcBef>
                <a:spcPts val="0"/>
              </a:spcBef>
              <a:spcAft>
                <a:spcPts val="0"/>
              </a:spcAft>
              <a:buFont typeface="+mj-lt"/>
              <a:buAutoNum type="alphaLcPeriod"/>
            </a:pPr>
            <a:r>
              <a:rPr lang="en-US" sz="2400" dirty="0">
                <a:latin typeface="+mj-lt"/>
                <a:ea typeface="Times New Roman"/>
              </a:rPr>
              <a:t>Welcome and Introductions </a:t>
            </a:r>
          </a:p>
          <a:p>
            <a:pPr marL="742950" marR="0" lvl="1" indent="-285750">
              <a:spcBef>
                <a:spcPts val="0"/>
              </a:spcBef>
              <a:spcAft>
                <a:spcPts val="0"/>
              </a:spcAft>
              <a:buFont typeface="+mj-lt"/>
              <a:buAutoNum type="alphaLcPeriod"/>
            </a:pPr>
            <a:r>
              <a:rPr lang="en-US" sz="2400" dirty="0" smtClean="0">
                <a:latin typeface="+mj-lt"/>
                <a:ea typeface="Times New Roman"/>
              </a:rPr>
              <a:t>Adoption of December 14, 2015 Meeting Minutes (VOTE)</a:t>
            </a:r>
          </a:p>
          <a:p>
            <a:pPr marR="0" lvl="1">
              <a:spcBef>
                <a:spcPts val="0"/>
              </a:spcBef>
              <a:spcAft>
                <a:spcPts val="0"/>
              </a:spcAft>
            </a:pPr>
            <a:endParaRPr lang="en-US" sz="2400" dirty="0">
              <a:latin typeface="+mj-lt"/>
              <a:ea typeface="Times New Roman"/>
            </a:endParaRPr>
          </a:p>
          <a:p>
            <a:pPr marL="285750" indent="-285750">
              <a:spcBef>
                <a:spcPts val="0"/>
              </a:spcBef>
              <a:spcAft>
                <a:spcPts val="0"/>
              </a:spcAft>
              <a:buFont typeface="+mj-lt"/>
              <a:buAutoNum type="arabicPeriod"/>
            </a:pPr>
            <a:r>
              <a:rPr lang="en-US" sz="2400" dirty="0" smtClean="0">
                <a:latin typeface="+mj-lt"/>
                <a:ea typeface="Times New Roman"/>
              </a:rPr>
              <a:t>NEW </a:t>
            </a:r>
            <a:r>
              <a:rPr lang="en-US" sz="2400" dirty="0">
                <a:latin typeface="+mj-lt"/>
                <a:ea typeface="Times New Roman"/>
              </a:rPr>
              <a:t>BUSINESS: </a:t>
            </a:r>
          </a:p>
          <a:p>
            <a:pPr marL="742950" marR="0" lvl="1" indent="-285750">
              <a:spcBef>
                <a:spcPts val="0"/>
              </a:spcBef>
              <a:spcAft>
                <a:spcPts val="0"/>
              </a:spcAft>
              <a:buFont typeface="+mj-lt"/>
              <a:buAutoNum type="alphaLcPeriod"/>
            </a:pPr>
            <a:r>
              <a:rPr lang="en-US" sz="2400" dirty="0" smtClean="0">
                <a:latin typeface="+mj-lt"/>
                <a:ea typeface="Times New Roman"/>
              </a:rPr>
              <a:t>Defining MIH’s Patient Safety Guardrails (DISCUSSION)</a:t>
            </a:r>
            <a:endParaRPr lang="en-US" sz="2400" dirty="0">
              <a:latin typeface="+mj-lt"/>
              <a:ea typeface="Times New Roman"/>
            </a:endParaRPr>
          </a:p>
          <a:p>
            <a:pPr marL="742950" marR="0" lvl="1" indent="-285750">
              <a:spcBef>
                <a:spcPts val="0"/>
              </a:spcBef>
              <a:spcAft>
                <a:spcPts val="0"/>
              </a:spcAft>
              <a:buFont typeface="+mj-lt"/>
              <a:buAutoNum type="alphaLcPeriod"/>
            </a:pPr>
            <a:r>
              <a:rPr lang="en-US" sz="2400" dirty="0">
                <a:latin typeface="+mj-lt"/>
                <a:ea typeface="Times New Roman"/>
              </a:rPr>
              <a:t>Defining </a:t>
            </a:r>
            <a:r>
              <a:rPr lang="en-US" sz="2400" dirty="0" smtClean="0">
                <a:latin typeface="+mj-lt"/>
                <a:ea typeface="Times New Roman"/>
              </a:rPr>
              <a:t>Access and Duplication </a:t>
            </a:r>
            <a:r>
              <a:rPr lang="en-US" sz="2400" dirty="0">
                <a:latin typeface="+mj-lt"/>
                <a:ea typeface="Times New Roman"/>
              </a:rPr>
              <a:t>(DISCUSSION)</a:t>
            </a:r>
          </a:p>
          <a:p>
            <a:pPr marL="742950" marR="0" lvl="1" indent="-285750">
              <a:spcBef>
                <a:spcPts val="0"/>
              </a:spcBef>
              <a:spcAft>
                <a:spcPts val="0"/>
              </a:spcAft>
              <a:buFont typeface="+mj-lt"/>
              <a:buAutoNum type="alphaLcPeriod"/>
            </a:pPr>
            <a:r>
              <a:rPr lang="en-US" sz="2400" b="1" dirty="0">
                <a:latin typeface="+mj-lt"/>
                <a:ea typeface="Times New Roman"/>
              </a:rPr>
              <a:t>Upcoming Meeting Schedule </a:t>
            </a:r>
            <a:endParaRPr lang="en-US" sz="2400" b="1" dirty="0">
              <a:effectLst/>
              <a:latin typeface="+mj-lt"/>
              <a:ea typeface="Times New Roman"/>
            </a:endParaRPr>
          </a:p>
        </p:txBody>
      </p:sp>
      <p:sp>
        <p:nvSpPr>
          <p:cNvPr id="4" name="Rectangle 2"/>
          <p:cNvSpPr txBox="1">
            <a:spLocks noChangeArrowheads="1"/>
          </p:cNvSpPr>
          <p:nvPr/>
        </p:nvSpPr>
        <p:spPr>
          <a:xfrm>
            <a:off x="4114800" y="93678"/>
            <a:ext cx="5043488" cy="973121"/>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r>
              <a:rPr lang="en-US" altLang="en-US" sz="3200" dirty="0" smtClean="0">
                <a:solidFill>
                  <a:schemeClr val="bg1"/>
                </a:solidFill>
                <a:latin typeface="Calibri" panose="020F0502020204030204" pitchFamily="34" charset="0"/>
                <a:ea typeface="ＭＳ Ｐゴシック" pitchFamily="34" charset="-128"/>
                <a:cs typeface="+mn-cs"/>
              </a:rPr>
              <a:t>Agenda</a:t>
            </a:r>
            <a:endParaRPr lang="en-US" altLang="en-US" sz="2400" dirty="0">
              <a:solidFill>
                <a:schemeClr val="bg1"/>
              </a:solidFill>
              <a:latin typeface="Calibri" panose="020F0502020204030204" pitchFamily="34" charset="0"/>
              <a:ea typeface="ＭＳ Ｐゴシック" pitchFamily="34" charset="-128"/>
              <a:cs typeface="+mn-cs"/>
            </a:endParaRPr>
          </a:p>
        </p:txBody>
      </p:sp>
      <p:sp>
        <p:nvSpPr>
          <p:cNvPr id="8" name="Content Placeholder 3"/>
          <p:cNvSpPr txBox="1">
            <a:spLocks/>
          </p:cNvSpPr>
          <p:nvPr/>
        </p:nvSpPr>
        <p:spPr>
          <a:xfrm>
            <a:off x="228600" y="1066800"/>
            <a:ext cx="8686800" cy="5181600"/>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0" indent="0">
              <a:spcBef>
                <a:spcPts val="0"/>
              </a:spcBef>
              <a:spcAft>
                <a:spcPts val="0"/>
              </a:spcAft>
              <a:buNone/>
            </a:pPr>
            <a:r>
              <a:rPr lang="en-US" sz="2000" dirty="0" smtClean="0">
                <a:solidFill>
                  <a:schemeClr val="tx2">
                    <a:lumMod val="75000"/>
                  </a:schemeClr>
                </a:solidFill>
                <a:latin typeface="Calibri" panose="020F0502020204030204" pitchFamily="34" charset="0"/>
                <a:ea typeface="Times New Roman"/>
              </a:rPr>
              <a:t> </a:t>
            </a:r>
          </a:p>
          <a:p>
            <a:pPr lvl="1">
              <a:lnSpc>
                <a:spcPct val="100000"/>
              </a:lnSpc>
            </a:pPr>
            <a:endParaRPr lang="en-US" sz="1600" dirty="0">
              <a:solidFill>
                <a:schemeClr val="tx2">
                  <a:lumMod val="75000"/>
                </a:schemeClr>
              </a:solidFill>
              <a:latin typeface="Calibri" panose="020F0502020204030204" pitchFamily="34" charset="0"/>
            </a:endParaRPr>
          </a:p>
        </p:txBody>
      </p:sp>
      <p:sp>
        <p:nvSpPr>
          <p:cNvPr id="7" name="Slide Number Placeholder 5"/>
          <p:cNvSpPr>
            <a:spLocks noGrp="1"/>
          </p:cNvSpPr>
          <p:nvPr>
            <p:ph type="sldNum" sz="quarter" idx="4294967295"/>
          </p:nvPr>
        </p:nvSpPr>
        <p:spPr>
          <a:xfrm>
            <a:off x="8655486" y="6416675"/>
            <a:ext cx="412314" cy="365125"/>
          </a:xfrm>
          <a:prstGeom prst="rect">
            <a:avLst/>
          </a:prstGeom>
        </p:spPr>
        <p:txBody>
          <a:bodyPr/>
          <a:lstStyle/>
          <a:p>
            <a:pPr>
              <a:defRPr/>
            </a:pPr>
            <a:fld id="{07D56CB9-EABB-4C18-962C-FF17652EADB5}" type="slidenum">
              <a:rPr lang="en-US" altLang="en-US" smtClean="0"/>
              <a:pPr>
                <a:defRPr/>
              </a:pPr>
              <a:t>26</a:t>
            </a:fld>
            <a:endParaRPr lang="en-US" altLang="en-US" dirty="0"/>
          </a:p>
        </p:txBody>
      </p:sp>
    </p:spTree>
    <p:extLst>
      <p:ext uri="{BB962C8B-B14F-4D97-AF65-F5344CB8AC3E}">
        <p14:creationId xmlns:p14="http://schemas.microsoft.com/office/powerpoint/2010/main" val="149204244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4114800" y="93678"/>
            <a:ext cx="5043488" cy="973121"/>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r>
              <a:rPr lang="en-US" altLang="en-US" sz="3200" dirty="0" smtClean="0">
                <a:solidFill>
                  <a:schemeClr val="bg1"/>
                </a:solidFill>
                <a:latin typeface="Calibri" panose="020F0502020204030204" pitchFamily="34" charset="0"/>
                <a:ea typeface="ＭＳ Ｐゴシック" pitchFamily="34" charset="-128"/>
                <a:cs typeface="+mn-cs"/>
              </a:rPr>
              <a:t>Upcoming Meeting Schedule</a:t>
            </a:r>
            <a:endParaRPr lang="en-US" altLang="en-US" sz="2400" dirty="0">
              <a:solidFill>
                <a:schemeClr val="bg1"/>
              </a:solidFill>
              <a:latin typeface="Calibri" panose="020F0502020204030204" pitchFamily="34" charset="0"/>
              <a:ea typeface="ＭＳ Ｐゴシック" pitchFamily="34" charset="-128"/>
              <a:cs typeface="+mn-cs"/>
            </a:endParaRPr>
          </a:p>
        </p:txBody>
      </p:sp>
      <p:sp>
        <p:nvSpPr>
          <p:cNvPr id="8" name="Content Placeholder 3"/>
          <p:cNvSpPr txBox="1">
            <a:spLocks/>
          </p:cNvSpPr>
          <p:nvPr/>
        </p:nvSpPr>
        <p:spPr>
          <a:xfrm>
            <a:off x="475990" y="1277654"/>
            <a:ext cx="8439410" cy="5504146"/>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2800" dirty="0" smtClean="0"/>
              <a:t>The Following dates/times are confirmed for future MIHAC meetings: </a:t>
            </a:r>
          </a:p>
          <a:p>
            <a:pPr>
              <a:lnSpc>
                <a:spcPct val="150000"/>
              </a:lnSpc>
            </a:pPr>
            <a:r>
              <a:rPr lang="en-US" sz="2800" b="1" dirty="0" smtClean="0"/>
              <a:t>Monday</a:t>
            </a:r>
            <a:r>
              <a:rPr lang="en-US" sz="2800" b="1" dirty="0"/>
              <a:t>, February 1 </a:t>
            </a:r>
            <a:r>
              <a:rPr lang="en-US" sz="2800" dirty="0"/>
              <a:t>– 9:30 AM - 11:30 AM </a:t>
            </a:r>
            <a:endParaRPr lang="en-US" sz="2800" dirty="0" smtClean="0"/>
          </a:p>
          <a:p>
            <a:pPr>
              <a:lnSpc>
                <a:spcPct val="150000"/>
              </a:lnSpc>
            </a:pPr>
            <a:r>
              <a:rPr lang="en-US" sz="2800" b="1" dirty="0" smtClean="0"/>
              <a:t>Friday</a:t>
            </a:r>
            <a:r>
              <a:rPr lang="en-US" sz="2800" b="1" dirty="0"/>
              <a:t>, February 26 </a:t>
            </a:r>
            <a:r>
              <a:rPr lang="en-US" sz="2800" dirty="0"/>
              <a:t>– 1:00 PM - 3:00 </a:t>
            </a:r>
            <a:r>
              <a:rPr lang="en-US" sz="2800" dirty="0" smtClean="0"/>
              <a:t>PM</a:t>
            </a:r>
          </a:p>
          <a:p>
            <a:pPr>
              <a:lnSpc>
                <a:spcPct val="150000"/>
              </a:lnSpc>
            </a:pPr>
            <a:endParaRPr lang="en-US" sz="2800" dirty="0" smtClean="0"/>
          </a:p>
          <a:p>
            <a:pPr marL="0" lvl="0" indent="0">
              <a:buNone/>
            </a:pPr>
            <a:r>
              <a:rPr lang="en-US" sz="2800" i="1" dirty="0" smtClean="0"/>
              <a:t>Please note </a:t>
            </a:r>
            <a:r>
              <a:rPr lang="en-US" sz="2800" dirty="0" smtClean="0"/>
              <a:t>that DPH staff will be sending out another doodle poll to identify future meeting dates</a:t>
            </a:r>
            <a:endParaRPr lang="en-US" sz="2800" dirty="0"/>
          </a:p>
        </p:txBody>
      </p:sp>
      <p:sp>
        <p:nvSpPr>
          <p:cNvPr id="5" name="Slide Number Placeholder 5"/>
          <p:cNvSpPr>
            <a:spLocks noGrp="1"/>
          </p:cNvSpPr>
          <p:nvPr>
            <p:ph type="sldNum" sz="quarter" idx="4294967295"/>
          </p:nvPr>
        </p:nvSpPr>
        <p:spPr>
          <a:xfrm>
            <a:off x="8655486" y="6416675"/>
            <a:ext cx="412314" cy="365125"/>
          </a:xfrm>
          <a:prstGeom prst="rect">
            <a:avLst/>
          </a:prstGeom>
        </p:spPr>
        <p:txBody>
          <a:bodyPr/>
          <a:lstStyle/>
          <a:p>
            <a:pPr>
              <a:defRPr/>
            </a:pPr>
            <a:fld id="{07D56CB9-EABB-4C18-962C-FF17652EADB5}" type="slidenum">
              <a:rPr lang="en-US" altLang="en-US" smtClean="0"/>
              <a:pPr>
                <a:defRPr/>
              </a:pPr>
              <a:t>27</a:t>
            </a:fld>
            <a:endParaRPr lang="en-US" altLang="en-US" dirty="0"/>
          </a:p>
        </p:txBody>
      </p:sp>
    </p:spTree>
    <p:extLst>
      <p:ext uri="{BB962C8B-B14F-4D97-AF65-F5344CB8AC3E}">
        <p14:creationId xmlns:p14="http://schemas.microsoft.com/office/powerpoint/2010/main" val="38766307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4114800" y="93678"/>
            <a:ext cx="5043488" cy="973121"/>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r>
              <a:rPr lang="en-US" altLang="en-US" sz="3200" dirty="0" smtClean="0">
                <a:solidFill>
                  <a:schemeClr val="bg1"/>
                </a:solidFill>
                <a:latin typeface="Calibri" panose="020F0502020204030204" pitchFamily="34" charset="0"/>
                <a:ea typeface="ＭＳ Ｐゴシック" pitchFamily="34" charset="-128"/>
                <a:cs typeface="+mn-cs"/>
              </a:rPr>
              <a:t>Agenda</a:t>
            </a:r>
            <a:endParaRPr lang="en-US" altLang="en-US" sz="2400" dirty="0">
              <a:solidFill>
                <a:schemeClr val="bg1"/>
              </a:solidFill>
              <a:latin typeface="Calibri" panose="020F0502020204030204" pitchFamily="34" charset="0"/>
              <a:ea typeface="ＭＳ Ｐゴシック" pitchFamily="34" charset="-128"/>
              <a:cs typeface="+mn-cs"/>
            </a:endParaRPr>
          </a:p>
        </p:txBody>
      </p:sp>
      <p:sp>
        <p:nvSpPr>
          <p:cNvPr id="8" name="Content Placeholder 3"/>
          <p:cNvSpPr txBox="1">
            <a:spLocks/>
          </p:cNvSpPr>
          <p:nvPr/>
        </p:nvSpPr>
        <p:spPr>
          <a:xfrm>
            <a:off x="228600" y="1066800"/>
            <a:ext cx="8686800" cy="5181600"/>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0" indent="0">
              <a:spcBef>
                <a:spcPts val="0"/>
              </a:spcBef>
              <a:spcAft>
                <a:spcPts val="0"/>
              </a:spcAft>
              <a:buNone/>
            </a:pPr>
            <a:r>
              <a:rPr lang="en-US" sz="2000" dirty="0" smtClean="0">
                <a:solidFill>
                  <a:schemeClr val="tx2">
                    <a:lumMod val="75000"/>
                  </a:schemeClr>
                </a:solidFill>
                <a:latin typeface="Calibri" panose="020F0502020204030204" pitchFamily="34" charset="0"/>
                <a:ea typeface="Times New Roman"/>
              </a:rPr>
              <a:t> </a:t>
            </a:r>
          </a:p>
          <a:p>
            <a:pPr lvl="1">
              <a:lnSpc>
                <a:spcPct val="100000"/>
              </a:lnSpc>
            </a:pPr>
            <a:endParaRPr lang="en-US" sz="1600" dirty="0">
              <a:solidFill>
                <a:schemeClr val="tx2">
                  <a:lumMod val="75000"/>
                </a:schemeClr>
              </a:solidFill>
              <a:latin typeface="Calibri" panose="020F0502020204030204" pitchFamily="34" charset="0"/>
            </a:endParaRPr>
          </a:p>
        </p:txBody>
      </p:sp>
      <p:sp>
        <p:nvSpPr>
          <p:cNvPr id="9" name="Slide Number Placeholder 5"/>
          <p:cNvSpPr>
            <a:spLocks noGrp="1"/>
          </p:cNvSpPr>
          <p:nvPr>
            <p:ph type="sldNum" sz="quarter" idx="4294967295"/>
          </p:nvPr>
        </p:nvSpPr>
        <p:spPr>
          <a:xfrm>
            <a:off x="8768218" y="6416675"/>
            <a:ext cx="299581" cy="365125"/>
          </a:xfrm>
          <a:prstGeom prst="rect">
            <a:avLst/>
          </a:prstGeom>
        </p:spPr>
        <p:txBody>
          <a:bodyPr/>
          <a:lstStyle/>
          <a:p>
            <a:pPr>
              <a:defRPr/>
            </a:pPr>
            <a:fld id="{07D56CB9-EABB-4C18-962C-FF17652EADB5}" type="slidenum">
              <a:rPr lang="en-US" altLang="en-US" smtClean="0"/>
              <a:pPr>
                <a:defRPr/>
              </a:pPr>
              <a:t>3</a:t>
            </a:fld>
            <a:endParaRPr lang="en-US" altLang="en-US" dirty="0"/>
          </a:p>
        </p:txBody>
      </p:sp>
      <p:sp>
        <p:nvSpPr>
          <p:cNvPr id="2" name="Rounded Rectangle 1"/>
          <p:cNvSpPr/>
          <p:nvPr/>
        </p:nvSpPr>
        <p:spPr bwMode="auto">
          <a:xfrm>
            <a:off x="814192" y="2104373"/>
            <a:ext cx="7778663" cy="388306"/>
          </a:xfrm>
          <a:prstGeom prst="roundRect">
            <a:avLst/>
          </a:prstGeom>
          <a:solidFill>
            <a:schemeClr val="accent2">
              <a:lumMod val="20000"/>
              <a:lumOff val="80000"/>
            </a:schemeClr>
          </a:solidFill>
          <a:ln w="1270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a typeface="ＭＳ Ｐゴシック" pitchFamily="34" charset="-128"/>
            </a:endParaRPr>
          </a:p>
        </p:txBody>
      </p:sp>
      <p:sp>
        <p:nvSpPr>
          <p:cNvPr id="3" name="Rectangle 2"/>
          <p:cNvSpPr/>
          <p:nvPr/>
        </p:nvSpPr>
        <p:spPr>
          <a:xfrm>
            <a:off x="400833" y="1323973"/>
            <a:ext cx="8476989" cy="3416320"/>
          </a:xfrm>
          <a:prstGeom prst="rect">
            <a:avLst/>
          </a:prstGeom>
        </p:spPr>
        <p:txBody>
          <a:bodyPr wrap="square">
            <a:spAutoFit/>
          </a:bodyPr>
          <a:lstStyle/>
          <a:p>
            <a:pPr marL="342900" marR="0" lvl="0" indent="-342900">
              <a:spcBef>
                <a:spcPts val="0"/>
              </a:spcBef>
              <a:spcAft>
                <a:spcPts val="0"/>
              </a:spcAft>
              <a:buFont typeface="+mj-lt"/>
              <a:buAutoNum type="arabicPeriod"/>
            </a:pPr>
            <a:r>
              <a:rPr lang="en-US" sz="2400" dirty="0">
                <a:latin typeface="+mj-lt"/>
                <a:ea typeface="Times New Roman"/>
              </a:rPr>
              <a:t>ROUTINE ITEMS:</a:t>
            </a:r>
          </a:p>
          <a:p>
            <a:pPr marL="742950" marR="0" lvl="1" indent="-285750">
              <a:spcBef>
                <a:spcPts val="0"/>
              </a:spcBef>
              <a:spcAft>
                <a:spcPts val="0"/>
              </a:spcAft>
              <a:buFont typeface="+mj-lt"/>
              <a:buAutoNum type="alphaLcPeriod"/>
            </a:pPr>
            <a:r>
              <a:rPr lang="en-US" sz="2400" dirty="0">
                <a:latin typeface="+mj-lt"/>
                <a:ea typeface="Times New Roman"/>
              </a:rPr>
              <a:t>Welcome and Introductions </a:t>
            </a:r>
          </a:p>
          <a:p>
            <a:pPr marL="742950" marR="0" lvl="1" indent="-285750">
              <a:spcBef>
                <a:spcPts val="0"/>
              </a:spcBef>
              <a:spcAft>
                <a:spcPts val="0"/>
              </a:spcAft>
              <a:buFont typeface="+mj-lt"/>
              <a:buAutoNum type="alphaLcPeriod"/>
            </a:pPr>
            <a:r>
              <a:rPr lang="en-US" sz="2400" b="1" dirty="0">
                <a:latin typeface="+mj-lt"/>
                <a:ea typeface="Times New Roman"/>
              </a:rPr>
              <a:t>Adoption of </a:t>
            </a:r>
            <a:r>
              <a:rPr lang="en-US" sz="2400" b="1" dirty="0" smtClean="0">
                <a:latin typeface="+mj-lt"/>
                <a:ea typeface="Times New Roman"/>
              </a:rPr>
              <a:t>December 14, </a:t>
            </a:r>
            <a:r>
              <a:rPr lang="en-US" sz="2400" b="1" dirty="0">
                <a:latin typeface="+mj-lt"/>
                <a:ea typeface="Times New Roman"/>
              </a:rPr>
              <a:t>2015 Meeting Minutes (</a:t>
            </a:r>
            <a:r>
              <a:rPr lang="en-US" sz="2400" b="1" dirty="0" smtClean="0">
                <a:latin typeface="+mj-lt"/>
                <a:ea typeface="Times New Roman"/>
              </a:rPr>
              <a:t>VOTE)</a:t>
            </a:r>
          </a:p>
          <a:p>
            <a:pPr marL="285750" indent="-285750">
              <a:spcBef>
                <a:spcPts val="0"/>
              </a:spcBef>
              <a:spcAft>
                <a:spcPts val="0"/>
              </a:spcAft>
              <a:buFont typeface="+mj-lt"/>
              <a:buAutoNum type="arabicPeriod"/>
            </a:pPr>
            <a:endParaRPr lang="en-US" sz="2400" dirty="0" smtClean="0">
              <a:latin typeface="+mj-lt"/>
              <a:ea typeface="Times New Roman"/>
            </a:endParaRPr>
          </a:p>
          <a:p>
            <a:pPr marL="285750" indent="-285750">
              <a:spcBef>
                <a:spcPts val="0"/>
              </a:spcBef>
              <a:spcAft>
                <a:spcPts val="0"/>
              </a:spcAft>
              <a:buFont typeface="+mj-lt"/>
              <a:buAutoNum type="arabicPeriod"/>
            </a:pPr>
            <a:r>
              <a:rPr lang="en-US" sz="2400" dirty="0" smtClean="0">
                <a:latin typeface="+mj-lt"/>
                <a:ea typeface="Times New Roman"/>
              </a:rPr>
              <a:t>NEW </a:t>
            </a:r>
            <a:r>
              <a:rPr lang="en-US" sz="2400" dirty="0">
                <a:latin typeface="+mj-lt"/>
                <a:ea typeface="Times New Roman"/>
              </a:rPr>
              <a:t>BUSINESS: </a:t>
            </a:r>
          </a:p>
          <a:p>
            <a:pPr marL="742950" marR="0" lvl="1" indent="-285750">
              <a:spcBef>
                <a:spcPts val="0"/>
              </a:spcBef>
              <a:spcAft>
                <a:spcPts val="0"/>
              </a:spcAft>
              <a:buFont typeface="+mj-lt"/>
              <a:buAutoNum type="alphaLcPeriod"/>
            </a:pPr>
            <a:r>
              <a:rPr lang="en-US" sz="2400" dirty="0">
                <a:latin typeface="+mj-lt"/>
                <a:ea typeface="Times New Roman"/>
              </a:rPr>
              <a:t>Defining MIH’s Patient Safety Guardrails (DISCUSSION)</a:t>
            </a:r>
          </a:p>
          <a:p>
            <a:pPr marL="742950" marR="0" lvl="1" indent="-285750">
              <a:spcBef>
                <a:spcPts val="0"/>
              </a:spcBef>
              <a:spcAft>
                <a:spcPts val="0"/>
              </a:spcAft>
              <a:buFont typeface="+mj-lt"/>
              <a:buAutoNum type="alphaLcPeriod"/>
            </a:pPr>
            <a:r>
              <a:rPr lang="en-US" sz="2400" dirty="0">
                <a:latin typeface="+mj-lt"/>
                <a:ea typeface="Times New Roman"/>
              </a:rPr>
              <a:t>Defining </a:t>
            </a:r>
            <a:r>
              <a:rPr lang="en-US" sz="2400" dirty="0" smtClean="0">
                <a:latin typeface="+mj-lt"/>
                <a:ea typeface="Times New Roman"/>
              </a:rPr>
              <a:t>Access </a:t>
            </a:r>
            <a:r>
              <a:rPr lang="en-US" sz="2400" dirty="0">
                <a:latin typeface="+mj-lt"/>
                <a:ea typeface="Times New Roman"/>
              </a:rPr>
              <a:t>and </a:t>
            </a:r>
            <a:r>
              <a:rPr lang="en-US" sz="2400" dirty="0" smtClean="0">
                <a:latin typeface="+mj-lt"/>
                <a:ea typeface="Times New Roman"/>
              </a:rPr>
              <a:t>Duplication </a:t>
            </a:r>
            <a:r>
              <a:rPr lang="en-US" sz="2400" dirty="0">
                <a:latin typeface="+mj-lt"/>
                <a:ea typeface="Times New Roman"/>
              </a:rPr>
              <a:t>(DISCUSSION)</a:t>
            </a:r>
          </a:p>
          <a:p>
            <a:pPr marL="742950" marR="0" lvl="1" indent="-285750">
              <a:spcBef>
                <a:spcPts val="0"/>
              </a:spcBef>
              <a:spcAft>
                <a:spcPts val="0"/>
              </a:spcAft>
              <a:buFont typeface="+mj-lt"/>
              <a:buAutoNum type="alphaLcPeriod"/>
            </a:pPr>
            <a:r>
              <a:rPr lang="en-US" sz="2400" dirty="0">
                <a:latin typeface="+mj-lt"/>
                <a:ea typeface="Times New Roman"/>
              </a:rPr>
              <a:t>Upcoming Meeting Schedule </a:t>
            </a:r>
          </a:p>
          <a:p>
            <a:pPr marL="285750" indent="-285750">
              <a:spcBef>
                <a:spcPts val="0"/>
              </a:spcBef>
              <a:spcAft>
                <a:spcPts val="0"/>
              </a:spcAft>
              <a:buFont typeface="+mj-lt"/>
              <a:buAutoNum type="arabicPeriod"/>
            </a:pPr>
            <a:endParaRPr lang="en-US" sz="2400" dirty="0">
              <a:latin typeface="+mj-lt"/>
              <a:ea typeface="Times New Roman"/>
            </a:endParaRPr>
          </a:p>
        </p:txBody>
      </p:sp>
    </p:spTree>
    <p:extLst>
      <p:ext uri="{BB962C8B-B14F-4D97-AF65-F5344CB8AC3E}">
        <p14:creationId xmlns:p14="http://schemas.microsoft.com/office/powerpoint/2010/main" val="26721820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4114800" y="93678"/>
            <a:ext cx="5043488" cy="973121"/>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r>
              <a:rPr lang="en-US" altLang="en-US" sz="3200" dirty="0" smtClean="0">
                <a:solidFill>
                  <a:schemeClr val="bg1"/>
                </a:solidFill>
                <a:latin typeface="Calibri" panose="020F0502020204030204" pitchFamily="34" charset="0"/>
                <a:ea typeface="ＭＳ Ｐゴシック" pitchFamily="34" charset="-128"/>
                <a:cs typeface="+mn-cs"/>
              </a:rPr>
              <a:t>Adoption of Meeting </a:t>
            </a:r>
          </a:p>
          <a:p>
            <a:pPr eaLnBrk="1" hangingPunct="1">
              <a:lnSpc>
                <a:spcPct val="90000"/>
              </a:lnSpc>
            </a:pPr>
            <a:r>
              <a:rPr lang="en-US" altLang="en-US" sz="3200" dirty="0" smtClean="0">
                <a:solidFill>
                  <a:schemeClr val="bg1"/>
                </a:solidFill>
                <a:latin typeface="Calibri" panose="020F0502020204030204" pitchFamily="34" charset="0"/>
                <a:ea typeface="ＭＳ Ｐゴシック" pitchFamily="34" charset="-128"/>
                <a:cs typeface="+mn-cs"/>
              </a:rPr>
              <a:t>Minutes</a:t>
            </a:r>
            <a:endParaRPr lang="en-US" altLang="en-US" sz="2400" dirty="0">
              <a:solidFill>
                <a:schemeClr val="bg1"/>
              </a:solidFill>
              <a:latin typeface="Calibri" panose="020F0502020204030204" pitchFamily="34" charset="0"/>
              <a:ea typeface="ＭＳ Ｐゴシック" pitchFamily="34" charset="-128"/>
              <a:cs typeface="+mn-cs"/>
            </a:endParaRPr>
          </a:p>
        </p:txBody>
      </p:sp>
      <p:sp>
        <p:nvSpPr>
          <p:cNvPr id="8" name="Content Placeholder 3"/>
          <p:cNvSpPr txBox="1">
            <a:spLocks/>
          </p:cNvSpPr>
          <p:nvPr/>
        </p:nvSpPr>
        <p:spPr>
          <a:xfrm>
            <a:off x="228600" y="1066800"/>
            <a:ext cx="8686800" cy="5181600"/>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0" indent="0">
              <a:spcBef>
                <a:spcPts val="0"/>
              </a:spcBef>
              <a:spcAft>
                <a:spcPts val="0"/>
              </a:spcAft>
              <a:buNone/>
            </a:pPr>
            <a:r>
              <a:rPr lang="en-US" sz="2000" dirty="0" smtClean="0">
                <a:solidFill>
                  <a:schemeClr val="tx2">
                    <a:lumMod val="75000"/>
                  </a:schemeClr>
                </a:solidFill>
                <a:latin typeface="Calibri" panose="020F0502020204030204" pitchFamily="34" charset="0"/>
                <a:ea typeface="Times New Roman"/>
              </a:rPr>
              <a:t> </a:t>
            </a:r>
          </a:p>
          <a:p>
            <a:pPr lvl="1">
              <a:lnSpc>
                <a:spcPct val="100000"/>
              </a:lnSpc>
            </a:pPr>
            <a:endParaRPr lang="en-US" sz="1600" dirty="0">
              <a:solidFill>
                <a:schemeClr val="tx2">
                  <a:lumMod val="75000"/>
                </a:schemeClr>
              </a:solidFill>
              <a:latin typeface="Calibri" panose="020F0502020204030204" pitchFamily="34" charset="0"/>
            </a:endParaRPr>
          </a:p>
        </p:txBody>
      </p:sp>
      <p:sp>
        <p:nvSpPr>
          <p:cNvPr id="9" name="Slide Number Placeholder 5"/>
          <p:cNvSpPr>
            <a:spLocks noGrp="1"/>
          </p:cNvSpPr>
          <p:nvPr>
            <p:ph type="sldNum" sz="quarter" idx="4294967295"/>
          </p:nvPr>
        </p:nvSpPr>
        <p:spPr>
          <a:xfrm>
            <a:off x="8768218" y="6416675"/>
            <a:ext cx="299581" cy="365125"/>
          </a:xfrm>
          <a:prstGeom prst="rect">
            <a:avLst/>
          </a:prstGeom>
        </p:spPr>
        <p:txBody>
          <a:bodyPr/>
          <a:lstStyle/>
          <a:p>
            <a:pPr>
              <a:defRPr/>
            </a:pPr>
            <a:fld id="{07D56CB9-EABB-4C18-962C-FF17652EADB5}" type="slidenum">
              <a:rPr lang="en-US" altLang="en-US" smtClean="0"/>
              <a:pPr>
                <a:defRPr/>
              </a:pPr>
              <a:t>4</a:t>
            </a:fld>
            <a:endParaRPr lang="en-US" altLang="en-US" dirty="0"/>
          </a:p>
        </p:txBody>
      </p:sp>
      <p:sp>
        <p:nvSpPr>
          <p:cNvPr id="3" name="Rectangle 2"/>
          <p:cNvSpPr/>
          <p:nvPr/>
        </p:nvSpPr>
        <p:spPr>
          <a:xfrm>
            <a:off x="333505" y="3117623"/>
            <a:ext cx="8476989" cy="1200329"/>
          </a:xfrm>
          <a:prstGeom prst="rect">
            <a:avLst/>
          </a:prstGeom>
        </p:spPr>
        <p:txBody>
          <a:bodyPr wrap="square">
            <a:spAutoFit/>
          </a:bodyPr>
          <a:lstStyle/>
          <a:p>
            <a:pPr marR="0" lvl="1">
              <a:spcBef>
                <a:spcPts val="0"/>
              </a:spcBef>
              <a:spcAft>
                <a:spcPts val="0"/>
              </a:spcAft>
            </a:pPr>
            <a:r>
              <a:rPr lang="en-US" sz="3600" dirty="0" smtClean="0">
                <a:latin typeface="+mj-lt"/>
                <a:ea typeface="Times New Roman"/>
              </a:rPr>
              <a:t>Motion to adopt MIHAC December 14, 2015 meeting </a:t>
            </a:r>
            <a:r>
              <a:rPr lang="en-US" sz="3600" dirty="0">
                <a:latin typeface="+mj-lt"/>
                <a:ea typeface="Times New Roman"/>
              </a:rPr>
              <a:t>m</a:t>
            </a:r>
            <a:r>
              <a:rPr lang="en-US" sz="3600" dirty="0" smtClean="0">
                <a:latin typeface="+mj-lt"/>
                <a:ea typeface="Times New Roman"/>
              </a:rPr>
              <a:t>inutes </a:t>
            </a:r>
            <a:r>
              <a:rPr lang="en-US" sz="3600" b="1" dirty="0">
                <a:latin typeface="+mj-lt"/>
                <a:ea typeface="Times New Roman"/>
              </a:rPr>
              <a:t>(VOTE)</a:t>
            </a:r>
            <a:endParaRPr lang="en-US" sz="3600" dirty="0">
              <a:latin typeface="+mj-lt"/>
              <a:ea typeface="Times New Roman"/>
            </a:endParaRPr>
          </a:p>
        </p:txBody>
      </p:sp>
    </p:spTree>
    <p:extLst>
      <p:ext uri="{BB962C8B-B14F-4D97-AF65-F5344CB8AC3E}">
        <p14:creationId xmlns:p14="http://schemas.microsoft.com/office/powerpoint/2010/main" val="21824672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4114800" y="93678"/>
            <a:ext cx="5043488" cy="973121"/>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r>
              <a:rPr lang="en-US" altLang="en-US" sz="3200" dirty="0" smtClean="0">
                <a:solidFill>
                  <a:schemeClr val="bg1"/>
                </a:solidFill>
                <a:latin typeface="Calibri" panose="020F0502020204030204" pitchFamily="34" charset="0"/>
                <a:ea typeface="ＭＳ Ｐゴシック" pitchFamily="34" charset="-128"/>
                <a:cs typeface="+mn-cs"/>
              </a:rPr>
              <a:t>Agenda</a:t>
            </a:r>
            <a:endParaRPr lang="en-US" altLang="en-US" sz="2400" dirty="0">
              <a:solidFill>
                <a:schemeClr val="bg1"/>
              </a:solidFill>
              <a:latin typeface="Calibri" panose="020F0502020204030204" pitchFamily="34" charset="0"/>
              <a:ea typeface="ＭＳ Ｐゴシック" pitchFamily="34" charset="-128"/>
              <a:cs typeface="+mn-cs"/>
            </a:endParaRPr>
          </a:p>
        </p:txBody>
      </p:sp>
      <p:sp>
        <p:nvSpPr>
          <p:cNvPr id="8" name="Content Placeholder 3"/>
          <p:cNvSpPr txBox="1">
            <a:spLocks/>
          </p:cNvSpPr>
          <p:nvPr/>
        </p:nvSpPr>
        <p:spPr>
          <a:xfrm>
            <a:off x="228600" y="1066800"/>
            <a:ext cx="8686800" cy="5181600"/>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0" indent="0">
              <a:spcBef>
                <a:spcPts val="0"/>
              </a:spcBef>
              <a:spcAft>
                <a:spcPts val="0"/>
              </a:spcAft>
              <a:buNone/>
            </a:pPr>
            <a:r>
              <a:rPr lang="en-US" sz="2000" dirty="0" smtClean="0">
                <a:solidFill>
                  <a:schemeClr val="tx2">
                    <a:lumMod val="75000"/>
                  </a:schemeClr>
                </a:solidFill>
                <a:latin typeface="Calibri" panose="020F0502020204030204" pitchFamily="34" charset="0"/>
                <a:ea typeface="Times New Roman"/>
              </a:rPr>
              <a:t> </a:t>
            </a:r>
          </a:p>
          <a:p>
            <a:pPr lvl="1">
              <a:lnSpc>
                <a:spcPct val="100000"/>
              </a:lnSpc>
            </a:pPr>
            <a:endParaRPr lang="en-US" sz="1600" dirty="0">
              <a:solidFill>
                <a:schemeClr val="tx2">
                  <a:lumMod val="75000"/>
                </a:schemeClr>
              </a:solidFill>
              <a:latin typeface="Calibri" panose="020F0502020204030204" pitchFamily="34" charset="0"/>
            </a:endParaRPr>
          </a:p>
        </p:txBody>
      </p:sp>
      <p:sp>
        <p:nvSpPr>
          <p:cNvPr id="2" name="Rounded Rectangle 1"/>
          <p:cNvSpPr/>
          <p:nvPr/>
        </p:nvSpPr>
        <p:spPr bwMode="auto">
          <a:xfrm>
            <a:off x="400833" y="2830844"/>
            <a:ext cx="7778663" cy="388306"/>
          </a:xfrm>
          <a:prstGeom prst="roundRect">
            <a:avLst/>
          </a:prstGeom>
          <a:solidFill>
            <a:schemeClr val="accent2">
              <a:lumMod val="20000"/>
              <a:lumOff val="80000"/>
            </a:schemeClr>
          </a:solidFill>
          <a:ln w="1270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a typeface="ＭＳ Ｐゴシック" pitchFamily="34" charset="-128"/>
            </a:endParaRPr>
          </a:p>
        </p:txBody>
      </p:sp>
      <p:sp>
        <p:nvSpPr>
          <p:cNvPr id="3" name="Rectangle 2"/>
          <p:cNvSpPr/>
          <p:nvPr/>
        </p:nvSpPr>
        <p:spPr>
          <a:xfrm>
            <a:off x="400833" y="1323973"/>
            <a:ext cx="8476989" cy="3046988"/>
          </a:xfrm>
          <a:prstGeom prst="rect">
            <a:avLst/>
          </a:prstGeom>
        </p:spPr>
        <p:txBody>
          <a:bodyPr wrap="square">
            <a:spAutoFit/>
          </a:bodyPr>
          <a:lstStyle/>
          <a:p>
            <a:pPr marL="342900" marR="0" lvl="0" indent="-342900">
              <a:spcBef>
                <a:spcPts val="0"/>
              </a:spcBef>
              <a:spcAft>
                <a:spcPts val="0"/>
              </a:spcAft>
              <a:buFont typeface="+mj-lt"/>
              <a:buAutoNum type="arabicPeriod"/>
            </a:pPr>
            <a:r>
              <a:rPr lang="en-US" sz="2400" dirty="0">
                <a:latin typeface="+mj-lt"/>
                <a:ea typeface="Times New Roman"/>
              </a:rPr>
              <a:t>ROUTINE ITEMS:</a:t>
            </a:r>
          </a:p>
          <a:p>
            <a:pPr marL="742950" marR="0" lvl="1" indent="-285750">
              <a:spcBef>
                <a:spcPts val="0"/>
              </a:spcBef>
              <a:spcAft>
                <a:spcPts val="0"/>
              </a:spcAft>
              <a:buFont typeface="+mj-lt"/>
              <a:buAutoNum type="alphaLcPeriod"/>
            </a:pPr>
            <a:r>
              <a:rPr lang="en-US" sz="2400" dirty="0">
                <a:latin typeface="+mj-lt"/>
                <a:ea typeface="Times New Roman"/>
              </a:rPr>
              <a:t>Welcome and Introductions </a:t>
            </a:r>
          </a:p>
          <a:p>
            <a:pPr marL="742950" marR="0" lvl="1" indent="-285750">
              <a:spcBef>
                <a:spcPts val="0"/>
              </a:spcBef>
              <a:spcAft>
                <a:spcPts val="0"/>
              </a:spcAft>
              <a:buFont typeface="+mj-lt"/>
              <a:buAutoNum type="alphaLcPeriod"/>
            </a:pPr>
            <a:r>
              <a:rPr lang="en-US" sz="2400" dirty="0" smtClean="0">
                <a:latin typeface="+mj-lt"/>
                <a:ea typeface="Times New Roman"/>
              </a:rPr>
              <a:t>Adoption of December 14, 2015 Meeting Minutes (VOTE)</a:t>
            </a:r>
          </a:p>
          <a:p>
            <a:pPr marR="0" lvl="1">
              <a:spcBef>
                <a:spcPts val="0"/>
              </a:spcBef>
              <a:spcAft>
                <a:spcPts val="0"/>
              </a:spcAft>
            </a:pPr>
            <a:endParaRPr lang="en-US" sz="2400" dirty="0">
              <a:latin typeface="+mj-lt"/>
              <a:ea typeface="Times New Roman"/>
            </a:endParaRPr>
          </a:p>
          <a:p>
            <a:pPr marL="285750" indent="-285750">
              <a:spcBef>
                <a:spcPts val="0"/>
              </a:spcBef>
              <a:spcAft>
                <a:spcPts val="0"/>
              </a:spcAft>
              <a:buFont typeface="+mj-lt"/>
              <a:buAutoNum type="arabicPeriod"/>
            </a:pPr>
            <a:r>
              <a:rPr lang="en-US" sz="2400" b="1" dirty="0" smtClean="0">
                <a:latin typeface="+mj-lt"/>
                <a:ea typeface="Times New Roman"/>
              </a:rPr>
              <a:t>NEW </a:t>
            </a:r>
            <a:r>
              <a:rPr lang="en-US" sz="2400" b="1" dirty="0">
                <a:latin typeface="+mj-lt"/>
                <a:ea typeface="Times New Roman"/>
              </a:rPr>
              <a:t>BUSINESS: </a:t>
            </a:r>
          </a:p>
          <a:p>
            <a:pPr marL="742950" marR="0" lvl="1" indent="-285750">
              <a:spcBef>
                <a:spcPts val="0"/>
              </a:spcBef>
              <a:spcAft>
                <a:spcPts val="0"/>
              </a:spcAft>
              <a:buFont typeface="+mj-lt"/>
              <a:buAutoNum type="alphaLcPeriod"/>
            </a:pPr>
            <a:r>
              <a:rPr lang="en-US" sz="2400" dirty="0" smtClean="0">
                <a:latin typeface="+mj-lt"/>
                <a:ea typeface="Times New Roman"/>
              </a:rPr>
              <a:t>Defining MIH’s Patient Safety Guardrails (DISCUSSION)</a:t>
            </a:r>
            <a:endParaRPr lang="en-US" sz="2400" dirty="0">
              <a:latin typeface="+mj-lt"/>
              <a:ea typeface="Times New Roman"/>
            </a:endParaRPr>
          </a:p>
          <a:p>
            <a:pPr marL="742950" marR="0" lvl="1" indent="-285750">
              <a:spcBef>
                <a:spcPts val="0"/>
              </a:spcBef>
              <a:spcAft>
                <a:spcPts val="0"/>
              </a:spcAft>
              <a:buFont typeface="+mj-lt"/>
              <a:buAutoNum type="alphaLcPeriod"/>
            </a:pPr>
            <a:r>
              <a:rPr lang="en-US" sz="2400" dirty="0">
                <a:latin typeface="+mj-lt"/>
                <a:ea typeface="Times New Roman"/>
              </a:rPr>
              <a:t>Defining </a:t>
            </a:r>
            <a:r>
              <a:rPr lang="en-US" sz="2400" dirty="0" smtClean="0">
                <a:latin typeface="+mj-lt"/>
                <a:ea typeface="Times New Roman"/>
              </a:rPr>
              <a:t>Access </a:t>
            </a:r>
            <a:r>
              <a:rPr lang="en-US" sz="2400" dirty="0">
                <a:latin typeface="+mj-lt"/>
                <a:ea typeface="Times New Roman"/>
              </a:rPr>
              <a:t>and </a:t>
            </a:r>
            <a:r>
              <a:rPr lang="en-US" sz="2400" dirty="0" smtClean="0">
                <a:latin typeface="+mj-lt"/>
                <a:ea typeface="Times New Roman"/>
              </a:rPr>
              <a:t>Duplication </a:t>
            </a:r>
            <a:r>
              <a:rPr lang="en-US" sz="2400" dirty="0">
                <a:latin typeface="+mj-lt"/>
                <a:ea typeface="Times New Roman"/>
              </a:rPr>
              <a:t>(DISCUSSION)</a:t>
            </a:r>
          </a:p>
          <a:p>
            <a:pPr marL="742950" marR="0" lvl="1" indent="-285750">
              <a:spcBef>
                <a:spcPts val="0"/>
              </a:spcBef>
              <a:spcAft>
                <a:spcPts val="0"/>
              </a:spcAft>
              <a:buFont typeface="+mj-lt"/>
              <a:buAutoNum type="alphaLcPeriod"/>
            </a:pPr>
            <a:r>
              <a:rPr lang="en-US" sz="2400" dirty="0">
                <a:latin typeface="+mj-lt"/>
                <a:ea typeface="Times New Roman"/>
              </a:rPr>
              <a:t>Upcoming Meeting Schedule </a:t>
            </a:r>
            <a:endParaRPr lang="en-US" sz="2400" dirty="0">
              <a:effectLst/>
              <a:latin typeface="+mj-lt"/>
              <a:ea typeface="Times New Roman"/>
            </a:endParaRPr>
          </a:p>
        </p:txBody>
      </p:sp>
      <p:sp>
        <p:nvSpPr>
          <p:cNvPr id="7" name="Slide Number Placeholder 5"/>
          <p:cNvSpPr>
            <a:spLocks noGrp="1"/>
          </p:cNvSpPr>
          <p:nvPr>
            <p:ph type="sldNum" sz="quarter" idx="4294967295"/>
          </p:nvPr>
        </p:nvSpPr>
        <p:spPr>
          <a:xfrm>
            <a:off x="8655486" y="6416675"/>
            <a:ext cx="412314" cy="365125"/>
          </a:xfrm>
          <a:prstGeom prst="rect">
            <a:avLst/>
          </a:prstGeom>
        </p:spPr>
        <p:txBody>
          <a:bodyPr/>
          <a:lstStyle/>
          <a:p>
            <a:pPr>
              <a:defRPr/>
            </a:pPr>
            <a:fld id="{07D56CB9-EABB-4C18-962C-FF17652EADB5}" type="slidenum">
              <a:rPr lang="en-US" altLang="en-US" smtClean="0"/>
              <a:pPr>
                <a:defRPr/>
              </a:pPr>
              <a:t>5</a:t>
            </a:fld>
            <a:endParaRPr lang="en-US" altLang="en-US" dirty="0"/>
          </a:p>
        </p:txBody>
      </p:sp>
    </p:spTree>
    <p:extLst>
      <p:ext uri="{BB962C8B-B14F-4D97-AF65-F5344CB8AC3E}">
        <p14:creationId xmlns:p14="http://schemas.microsoft.com/office/powerpoint/2010/main" val="5578384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bwMode="auto">
          <a:xfrm>
            <a:off x="162560" y="2367280"/>
            <a:ext cx="8773160" cy="1219200"/>
          </a:xfrm>
          <a:prstGeom prst="roundRect">
            <a:avLst/>
          </a:prstGeom>
          <a:solidFill>
            <a:schemeClr val="accent2">
              <a:lumMod val="20000"/>
              <a:lumOff val="80000"/>
              <a:alpha val="46000"/>
            </a:schemeClr>
          </a:solidFill>
          <a:ln w="1270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a typeface="ＭＳ Ｐゴシック" pitchFamily="34" charset="-128"/>
            </a:endParaRPr>
          </a:p>
        </p:txBody>
      </p:sp>
      <p:sp>
        <p:nvSpPr>
          <p:cNvPr id="4" name="Rectangle 2"/>
          <p:cNvSpPr txBox="1">
            <a:spLocks noChangeArrowheads="1"/>
          </p:cNvSpPr>
          <p:nvPr/>
        </p:nvSpPr>
        <p:spPr>
          <a:xfrm>
            <a:off x="4114800" y="93678"/>
            <a:ext cx="5043488" cy="973121"/>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r>
              <a:rPr lang="en-US" altLang="en-US" sz="3200" dirty="0" smtClean="0">
                <a:solidFill>
                  <a:schemeClr val="bg1"/>
                </a:solidFill>
                <a:latin typeface="Calibri" panose="020F0502020204030204" pitchFamily="34" charset="0"/>
                <a:ea typeface="ＭＳ Ｐゴシック" pitchFamily="34" charset="-128"/>
                <a:cs typeface="+mn-cs"/>
              </a:rPr>
              <a:t>Themes From Last Meeting</a:t>
            </a:r>
            <a:endParaRPr lang="en-US" altLang="en-US" sz="2400" dirty="0">
              <a:solidFill>
                <a:schemeClr val="bg1"/>
              </a:solidFill>
              <a:latin typeface="Calibri" panose="020F0502020204030204" pitchFamily="34" charset="0"/>
              <a:ea typeface="ＭＳ Ｐゴシック" pitchFamily="34" charset="-128"/>
              <a:cs typeface="+mn-cs"/>
            </a:endParaRPr>
          </a:p>
        </p:txBody>
      </p:sp>
      <p:sp>
        <p:nvSpPr>
          <p:cNvPr id="8" name="Content Placeholder 3"/>
          <p:cNvSpPr txBox="1">
            <a:spLocks/>
          </p:cNvSpPr>
          <p:nvPr/>
        </p:nvSpPr>
        <p:spPr>
          <a:xfrm>
            <a:off x="228600" y="1066800"/>
            <a:ext cx="8686800" cy="5181600"/>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0" indent="0">
              <a:spcBef>
                <a:spcPts val="0"/>
              </a:spcBef>
              <a:spcAft>
                <a:spcPts val="0"/>
              </a:spcAft>
              <a:buNone/>
            </a:pPr>
            <a:r>
              <a:rPr lang="en-US" sz="2000" dirty="0" smtClean="0">
                <a:solidFill>
                  <a:schemeClr val="tx2">
                    <a:lumMod val="75000"/>
                  </a:schemeClr>
                </a:solidFill>
                <a:latin typeface="Calibri" panose="020F0502020204030204" pitchFamily="34" charset="0"/>
                <a:ea typeface="Times New Roman"/>
              </a:rPr>
              <a:t> </a:t>
            </a:r>
          </a:p>
          <a:p>
            <a:pPr lvl="1">
              <a:lnSpc>
                <a:spcPct val="100000"/>
              </a:lnSpc>
            </a:pPr>
            <a:endParaRPr lang="en-US" sz="1600" dirty="0">
              <a:solidFill>
                <a:schemeClr val="tx2">
                  <a:lumMod val="75000"/>
                </a:schemeClr>
              </a:solidFill>
              <a:latin typeface="Calibri" panose="020F0502020204030204" pitchFamily="34" charset="0"/>
            </a:endParaRPr>
          </a:p>
        </p:txBody>
      </p:sp>
      <p:sp>
        <p:nvSpPr>
          <p:cNvPr id="9" name="Slide Number Placeholder 5"/>
          <p:cNvSpPr>
            <a:spLocks noGrp="1"/>
          </p:cNvSpPr>
          <p:nvPr>
            <p:ph type="sldNum" sz="quarter" idx="4294967295"/>
          </p:nvPr>
        </p:nvSpPr>
        <p:spPr>
          <a:xfrm>
            <a:off x="8768218" y="6416675"/>
            <a:ext cx="299581" cy="365125"/>
          </a:xfrm>
          <a:prstGeom prst="rect">
            <a:avLst/>
          </a:prstGeom>
        </p:spPr>
        <p:txBody>
          <a:bodyPr/>
          <a:lstStyle/>
          <a:p>
            <a:pPr>
              <a:defRPr/>
            </a:pPr>
            <a:fld id="{07D56CB9-EABB-4C18-962C-FF17652EADB5}" type="slidenum">
              <a:rPr lang="en-US" altLang="en-US" smtClean="0"/>
              <a:pPr>
                <a:defRPr/>
              </a:pPr>
              <a:t>6</a:t>
            </a:fld>
            <a:endParaRPr lang="en-US" altLang="en-US" dirty="0"/>
          </a:p>
        </p:txBody>
      </p:sp>
      <p:sp>
        <p:nvSpPr>
          <p:cNvPr id="3" name="Rectangle 2"/>
          <p:cNvSpPr/>
          <p:nvPr/>
        </p:nvSpPr>
        <p:spPr>
          <a:xfrm>
            <a:off x="1" y="1386255"/>
            <a:ext cx="8810494" cy="5262979"/>
          </a:xfrm>
          <a:prstGeom prst="rect">
            <a:avLst/>
          </a:prstGeom>
        </p:spPr>
        <p:txBody>
          <a:bodyPr wrap="square">
            <a:spAutoFit/>
          </a:bodyPr>
          <a:lstStyle/>
          <a:p>
            <a:pPr marR="0" lvl="1">
              <a:spcBef>
                <a:spcPts val="0"/>
              </a:spcBef>
              <a:spcAft>
                <a:spcPts val="0"/>
              </a:spcAft>
            </a:pPr>
            <a:r>
              <a:rPr lang="en-US" sz="2800" dirty="0" smtClean="0">
                <a:latin typeface="+mn-lt"/>
                <a:ea typeface="Times New Roman"/>
              </a:rPr>
              <a:t>Several key questions came out of MIHAC’s December meeting: </a:t>
            </a:r>
          </a:p>
          <a:p>
            <a:pPr marR="0" lvl="1">
              <a:spcBef>
                <a:spcPts val="0"/>
              </a:spcBef>
              <a:spcAft>
                <a:spcPts val="0"/>
              </a:spcAft>
            </a:pPr>
            <a:endParaRPr lang="en-US" sz="1400" dirty="0" smtClean="0">
              <a:latin typeface="+mn-lt"/>
              <a:ea typeface="Times New Roman"/>
            </a:endParaRPr>
          </a:p>
          <a:p>
            <a:pPr marL="800100" lvl="1" indent="-342900">
              <a:spcBef>
                <a:spcPts val="0"/>
              </a:spcBef>
              <a:spcAft>
                <a:spcPts val="0"/>
              </a:spcAft>
              <a:buFont typeface="Arial" panose="020B0604020202020204" pitchFamily="34" charset="0"/>
              <a:buChar char="•"/>
            </a:pPr>
            <a:r>
              <a:rPr lang="en-US" sz="2400" b="1" dirty="0" smtClean="0">
                <a:latin typeface="+mn-lt"/>
                <a:ea typeface="Times New Roman"/>
              </a:rPr>
              <a:t>What are the minimum “guardrails” for quality and patient safety? </a:t>
            </a:r>
          </a:p>
          <a:p>
            <a:pPr marL="800100" lvl="1" indent="-342900">
              <a:spcBef>
                <a:spcPts val="0"/>
              </a:spcBef>
              <a:spcAft>
                <a:spcPts val="0"/>
              </a:spcAft>
              <a:buFont typeface="Arial" panose="020B0604020202020204" pitchFamily="34" charset="0"/>
              <a:buChar char="•"/>
            </a:pPr>
            <a:r>
              <a:rPr lang="en-US" sz="2400" b="1" dirty="0" smtClean="0">
                <a:latin typeface="+mn-lt"/>
                <a:ea typeface="Times New Roman"/>
              </a:rPr>
              <a:t>What is the balance between access and duplication? </a:t>
            </a:r>
          </a:p>
          <a:p>
            <a:pPr marL="800100" marR="0" lvl="1" indent="-342900">
              <a:spcBef>
                <a:spcPts val="0"/>
              </a:spcBef>
              <a:spcAft>
                <a:spcPts val="0"/>
              </a:spcAft>
              <a:buFont typeface="Arial" panose="020B0604020202020204" pitchFamily="34" charset="0"/>
              <a:buChar char="•"/>
            </a:pPr>
            <a:endParaRPr lang="en-US" sz="600" dirty="0" smtClean="0">
              <a:latin typeface="+mn-lt"/>
              <a:ea typeface="Times New Roman"/>
            </a:endParaRPr>
          </a:p>
          <a:p>
            <a:pPr marL="800100" marR="0" lvl="1" indent="-342900">
              <a:spcBef>
                <a:spcPts val="0"/>
              </a:spcBef>
              <a:spcAft>
                <a:spcPts val="0"/>
              </a:spcAft>
              <a:buFont typeface="Arial" panose="020B0604020202020204" pitchFamily="34" charset="0"/>
              <a:buChar char="•"/>
            </a:pPr>
            <a:r>
              <a:rPr lang="en-US" sz="2000" dirty="0" smtClean="0">
                <a:latin typeface="+mn-lt"/>
                <a:ea typeface="Times New Roman"/>
              </a:rPr>
              <a:t>What is the role of MIH Programs in relation to ED aversion?</a:t>
            </a:r>
          </a:p>
          <a:p>
            <a:pPr marL="800100" marR="0" lvl="1" indent="-342900">
              <a:spcBef>
                <a:spcPts val="0"/>
              </a:spcBef>
              <a:spcAft>
                <a:spcPts val="0"/>
              </a:spcAft>
              <a:buFont typeface="Arial" panose="020B0604020202020204" pitchFamily="34" charset="0"/>
              <a:buChar char="•"/>
            </a:pPr>
            <a:r>
              <a:rPr lang="en-US" sz="2000" dirty="0" smtClean="0">
                <a:latin typeface="+mn-lt"/>
                <a:ea typeface="Times New Roman"/>
              </a:rPr>
              <a:t>How should MIH Programs/911 interact? </a:t>
            </a:r>
          </a:p>
          <a:p>
            <a:pPr marL="800100" marR="0" lvl="1" indent="-342900">
              <a:spcBef>
                <a:spcPts val="0"/>
              </a:spcBef>
              <a:spcAft>
                <a:spcPts val="0"/>
              </a:spcAft>
              <a:buFont typeface="Arial" panose="020B0604020202020204" pitchFamily="34" charset="0"/>
              <a:buChar char="•"/>
            </a:pPr>
            <a:endParaRPr lang="en-US" sz="600" dirty="0">
              <a:latin typeface="+mn-lt"/>
              <a:ea typeface="Times New Roman"/>
            </a:endParaRPr>
          </a:p>
          <a:p>
            <a:pPr marL="800100" marR="0" lvl="1" indent="-342900">
              <a:spcBef>
                <a:spcPts val="0"/>
              </a:spcBef>
              <a:spcAft>
                <a:spcPts val="0"/>
              </a:spcAft>
              <a:buFont typeface="Arial" panose="020B0604020202020204" pitchFamily="34" charset="0"/>
              <a:buChar char="•"/>
            </a:pPr>
            <a:r>
              <a:rPr lang="en-US" sz="2000" dirty="0" smtClean="0">
                <a:latin typeface="+mn-lt"/>
                <a:ea typeface="Times New Roman"/>
              </a:rPr>
              <a:t>What </a:t>
            </a:r>
            <a:r>
              <a:rPr lang="en-US" sz="2000" dirty="0">
                <a:latin typeface="+mn-lt"/>
                <a:ea typeface="Times New Roman"/>
              </a:rPr>
              <a:t>is the distinction between Community EMS and MIH</a:t>
            </a:r>
            <a:r>
              <a:rPr lang="en-US" sz="2000" dirty="0" smtClean="0">
                <a:latin typeface="+mn-lt"/>
                <a:ea typeface="Times New Roman"/>
              </a:rPr>
              <a:t>?</a:t>
            </a:r>
          </a:p>
          <a:p>
            <a:pPr marR="0" lvl="1">
              <a:spcBef>
                <a:spcPts val="0"/>
              </a:spcBef>
              <a:spcAft>
                <a:spcPts val="0"/>
              </a:spcAft>
            </a:pPr>
            <a:endParaRPr lang="en-US" sz="600" dirty="0">
              <a:solidFill>
                <a:srgbClr val="FF0000"/>
              </a:solidFill>
              <a:latin typeface="+mn-lt"/>
              <a:ea typeface="Times New Roman"/>
            </a:endParaRPr>
          </a:p>
          <a:p>
            <a:pPr marL="800100" marR="0" lvl="1" indent="-342900">
              <a:spcBef>
                <a:spcPts val="0"/>
              </a:spcBef>
              <a:spcAft>
                <a:spcPts val="0"/>
              </a:spcAft>
              <a:buFont typeface="Arial" panose="020B0604020202020204" pitchFamily="34" charset="0"/>
              <a:buChar char="•"/>
            </a:pPr>
            <a:r>
              <a:rPr lang="en-US" sz="2000" dirty="0" smtClean="0">
                <a:latin typeface="+mn-lt"/>
                <a:ea typeface="Times New Roman"/>
              </a:rPr>
              <a:t>Program Administration</a:t>
            </a:r>
          </a:p>
          <a:p>
            <a:pPr marL="1257300" lvl="2" indent="-342900">
              <a:spcBef>
                <a:spcPts val="0"/>
              </a:spcBef>
              <a:spcAft>
                <a:spcPts val="0"/>
              </a:spcAft>
              <a:buFont typeface="Arial" panose="020B0604020202020204" pitchFamily="34" charset="0"/>
              <a:buChar char="•"/>
            </a:pPr>
            <a:r>
              <a:rPr lang="en-US" dirty="0" smtClean="0">
                <a:latin typeface="+mn-lt"/>
                <a:ea typeface="Times New Roman"/>
              </a:rPr>
              <a:t>Application fees?</a:t>
            </a:r>
          </a:p>
          <a:p>
            <a:pPr marL="1257300" lvl="2" indent="-342900">
              <a:spcBef>
                <a:spcPts val="0"/>
              </a:spcBef>
              <a:spcAft>
                <a:spcPts val="0"/>
              </a:spcAft>
              <a:buFont typeface="Arial" panose="020B0604020202020204" pitchFamily="34" charset="0"/>
              <a:buChar char="•"/>
            </a:pPr>
            <a:r>
              <a:rPr lang="en-US" dirty="0" smtClean="0">
                <a:latin typeface="+mn-lt"/>
                <a:ea typeface="Times New Roman"/>
              </a:rPr>
              <a:t>Application review timeline?</a:t>
            </a:r>
          </a:p>
          <a:p>
            <a:pPr marL="1257300" lvl="2" indent="-342900">
              <a:spcBef>
                <a:spcPts val="0"/>
              </a:spcBef>
              <a:spcAft>
                <a:spcPts val="0"/>
              </a:spcAft>
              <a:buFont typeface="Arial" panose="020B0604020202020204" pitchFamily="34" charset="0"/>
              <a:buChar char="•"/>
            </a:pPr>
            <a:r>
              <a:rPr lang="en-US" dirty="0" smtClean="0">
                <a:latin typeface="+mn-lt"/>
                <a:ea typeface="Times New Roman"/>
              </a:rPr>
              <a:t>Complaints and Investigations?</a:t>
            </a:r>
          </a:p>
          <a:p>
            <a:pPr marL="1257300" lvl="2" indent="-342900">
              <a:spcBef>
                <a:spcPts val="0"/>
              </a:spcBef>
              <a:spcAft>
                <a:spcPts val="0"/>
              </a:spcAft>
              <a:buFont typeface="Arial" panose="020B0604020202020204" pitchFamily="34" charset="0"/>
              <a:buChar char="•"/>
            </a:pPr>
            <a:r>
              <a:rPr lang="en-US" dirty="0" smtClean="0">
                <a:latin typeface="+mn-lt"/>
                <a:ea typeface="Times New Roman"/>
              </a:rPr>
              <a:t>Inspections?</a:t>
            </a:r>
          </a:p>
          <a:p>
            <a:pPr marL="800100" marR="0" lvl="1" indent="-342900">
              <a:spcBef>
                <a:spcPts val="0"/>
              </a:spcBef>
              <a:spcAft>
                <a:spcPts val="0"/>
              </a:spcAft>
              <a:buFont typeface="Arial" panose="020B0604020202020204" pitchFamily="34" charset="0"/>
              <a:buChar char="•"/>
            </a:pPr>
            <a:endParaRPr lang="en-US" sz="2400" dirty="0" smtClean="0">
              <a:solidFill>
                <a:srgbClr val="FF0000"/>
              </a:solidFill>
              <a:latin typeface="+mj-lt"/>
              <a:ea typeface="Times New Roman"/>
            </a:endParaRPr>
          </a:p>
        </p:txBody>
      </p:sp>
    </p:spTree>
    <p:extLst>
      <p:ext uri="{BB962C8B-B14F-4D97-AF65-F5344CB8AC3E}">
        <p14:creationId xmlns:p14="http://schemas.microsoft.com/office/powerpoint/2010/main" val="34769465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4114800" y="93678"/>
            <a:ext cx="5043488" cy="973121"/>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r>
              <a:rPr lang="en-US" altLang="en-US" sz="3200" dirty="0" smtClean="0">
                <a:solidFill>
                  <a:schemeClr val="bg1"/>
                </a:solidFill>
                <a:latin typeface="Calibri" panose="020F0502020204030204" pitchFamily="34" charset="0"/>
                <a:ea typeface="ＭＳ Ｐゴシック" pitchFamily="34" charset="-128"/>
                <a:cs typeface="+mn-cs"/>
              </a:rPr>
              <a:t>Agenda</a:t>
            </a:r>
            <a:endParaRPr lang="en-US" altLang="en-US" sz="2400" dirty="0">
              <a:solidFill>
                <a:schemeClr val="bg1"/>
              </a:solidFill>
              <a:latin typeface="Calibri" panose="020F0502020204030204" pitchFamily="34" charset="0"/>
              <a:ea typeface="ＭＳ Ｐゴシック" pitchFamily="34" charset="-128"/>
              <a:cs typeface="+mn-cs"/>
            </a:endParaRPr>
          </a:p>
        </p:txBody>
      </p:sp>
      <p:sp>
        <p:nvSpPr>
          <p:cNvPr id="8" name="Content Placeholder 3"/>
          <p:cNvSpPr txBox="1">
            <a:spLocks/>
          </p:cNvSpPr>
          <p:nvPr/>
        </p:nvSpPr>
        <p:spPr>
          <a:xfrm>
            <a:off x="228600" y="1066800"/>
            <a:ext cx="8686800" cy="5181600"/>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0" indent="0">
              <a:spcBef>
                <a:spcPts val="0"/>
              </a:spcBef>
              <a:spcAft>
                <a:spcPts val="0"/>
              </a:spcAft>
              <a:buNone/>
            </a:pPr>
            <a:r>
              <a:rPr lang="en-US" sz="2000" dirty="0" smtClean="0">
                <a:solidFill>
                  <a:schemeClr val="tx2">
                    <a:lumMod val="75000"/>
                  </a:schemeClr>
                </a:solidFill>
                <a:latin typeface="Calibri" panose="020F0502020204030204" pitchFamily="34" charset="0"/>
                <a:ea typeface="Times New Roman"/>
              </a:rPr>
              <a:t> </a:t>
            </a:r>
          </a:p>
          <a:p>
            <a:pPr lvl="1">
              <a:lnSpc>
                <a:spcPct val="100000"/>
              </a:lnSpc>
            </a:pPr>
            <a:endParaRPr lang="en-US" sz="1600" dirty="0">
              <a:solidFill>
                <a:schemeClr val="tx2">
                  <a:lumMod val="75000"/>
                </a:schemeClr>
              </a:solidFill>
              <a:latin typeface="Calibri" panose="020F0502020204030204" pitchFamily="34" charset="0"/>
            </a:endParaRPr>
          </a:p>
        </p:txBody>
      </p:sp>
      <p:sp>
        <p:nvSpPr>
          <p:cNvPr id="2" name="Rounded Rectangle 1"/>
          <p:cNvSpPr/>
          <p:nvPr/>
        </p:nvSpPr>
        <p:spPr bwMode="auto">
          <a:xfrm>
            <a:off x="584693" y="3179295"/>
            <a:ext cx="7778663" cy="388306"/>
          </a:xfrm>
          <a:prstGeom prst="roundRect">
            <a:avLst/>
          </a:prstGeom>
          <a:solidFill>
            <a:schemeClr val="accent2">
              <a:lumMod val="20000"/>
              <a:lumOff val="80000"/>
            </a:schemeClr>
          </a:solidFill>
          <a:ln w="1270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a typeface="ＭＳ Ｐゴシック" pitchFamily="34" charset="-128"/>
            </a:endParaRPr>
          </a:p>
        </p:txBody>
      </p:sp>
      <p:sp>
        <p:nvSpPr>
          <p:cNvPr id="3" name="Rectangle 2"/>
          <p:cNvSpPr/>
          <p:nvPr/>
        </p:nvSpPr>
        <p:spPr>
          <a:xfrm>
            <a:off x="400833" y="1323973"/>
            <a:ext cx="8476989" cy="3046988"/>
          </a:xfrm>
          <a:prstGeom prst="rect">
            <a:avLst/>
          </a:prstGeom>
        </p:spPr>
        <p:txBody>
          <a:bodyPr wrap="square">
            <a:spAutoFit/>
          </a:bodyPr>
          <a:lstStyle/>
          <a:p>
            <a:pPr marL="342900" marR="0" lvl="0" indent="-342900">
              <a:spcBef>
                <a:spcPts val="0"/>
              </a:spcBef>
              <a:spcAft>
                <a:spcPts val="0"/>
              </a:spcAft>
              <a:buFont typeface="+mj-lt"/>
              <a:buAutoNum type="arabicPeriod"/>
            </a:pPr>
            <a:r>
              <a:rPr lang="en-US" sz="2400" dirty="0">
                <a:latin typeface="+mj-lt"/>
                <a:ea typeface="Times New Roman"/>
              </a:rPr>
              <a:t>ROUTINE ITEMS:</a:t>
            </a:r>
          </a:p>
          <a:p>
            <a:pPr marL="742950" marR="0" lvl="1" indent="-285750">
              <a:spcBef>
                <a:spcPts val="0"/>
              </a:spcBef>
              <a:spcAft>
                <a:spcPts val="0"/>
              </a:spcAft>
              <a:buFont typeface="+mj-lt"/>
              <a:buAutoNum type="alphaLcPeriod"/>
            </a:pPr>
            <a:r>
              <a:rPr lang="en-US" sz="2400" dirty="0">
                <a:latin typeface="+mj-lt"/>
                <a:ea typeface="Times New Roman"/>
              </a:rPr>
              <a:t>Welcome and Introductions </a:t>
            </a:r>
          </a:p>
          <a:p>
            <a:pPr marL="742950" marR="0" lvl="1" indent="-285750">
              <a:spcBef>
                <a:spcPts val="0"/>
              </a:spcBef>
              <a:spcAft>
                <a:spcPts val="0"/>
              </a:spcAft>
              <a:buFont typeface="+mj-lt"/>
              <a:buAutoNum type="alphaLcPeriod"/>
            </a:pPr>
            <a:r>
              <a:rPr lang="en-US" sz="2400" dirty="0" smtClean="0">
                <a:latin typeface="+mj-lt"/>
                <a:ea typeface="Times New Roman"/>
              </a:rPr>
              <a:t>Adoption of December 14, 2015 Meeting Minutes (VOTE)</a:t>
            </a:r>
          </a:p>
          <a:p>
            <a:pPr marR="0" lvl="1">
              <a:spcBef>
                <a:spcPts val="0"/>
              </a:spcBef>
              <a:spcAft>
                <a:spcPts val="0"/>
              </a:spcAft>
            </a:pPr>
            <a:endParaRPr lang="en-US" sz="2400" dirty="0">
              <a:latin typeface="+mj-lt"/>
              <a:ea typeface="Times New Roman"/>
            </a:endParaRPr>
          </a:p>
          <a:p>
            <a:pPr marL="285750" indent="-285750">
              <a:spcBef>
                <a:spcPts val="0"/>
              </a:spcBef>
              <a:spcAft>
                <a:spcPts val="0"/>
              </a:spcAft>
              <a:buFont typeface="+mj-lt"/>
              <a:buAutoNum type="arabicPeriod"/>
            </a:pPr>
            <a:r>
              <a:rPr lang="en-US" sz="2400" dirty="0" smtClean="0">
                <a:latin typeface="+mj-lt"/>
                <a:ea typeface="Times New Roman"/>
              </a:rPr>
              <a:t>NEW </a:t>
            </a:r>
            <a:r>
              <a:rPr lang="en-US" sz="2400" dirty="0">
                <a:latin typeface="+mj-lt"/>
                <a:ea typeface="Times New Roman"/>
              </a:rPr>
              <a:t>BUSINESS: </a:t>
            </a:r>
          </a:p>
          <a:p>
            <a:pPr marL="742950" marR="0" lvl="1" indent="-285750">
              <a:spcBef>
                <a:spcPts val="0"/>
              </a:spcBef>
              <a:spcAft>
                <a:spcPts val="0"/>
              </a:spcAft>
              <a:buFont typeface="+mj-lt"/>
              <a:buAutoNum type="alphaLcPeriod"/>
            </a:pPr>
            <a:r>
              <a:rPr lang="en-US" sz="2400" b="1" dirty="0" smtClean="0">
                <a:latin typeface="+mj-lt"/>
                <a:ea typeface="Times New Roman"/>
              </a:rPr>
              <a:t>Defining MIH’s Patient Safety Guardrails (DISCUSSION)</a:t>
            </a:r>
            <a:endParaRPr lang="en-US" sz="2400" b="1" dirty="0">
              <a:latin typeface="+mj-lt"/>
              <a:ea typeface="Times New Roman"/>
            </a:endParaRPr>
          </a:p>
          <a:p>
            <a:pPr marL="742950" marR="0" lvl="1" indent="-285750">
              <a:spcBef>
                <a:spcPts val="0"/>
              </a:spcBef>
              <a:spcAft>
                <a:spcPts val="0"/>
              </a:spcAft>
              <a:buFont typeface="+mj-lt"/>
              <a:buAutoNum type="alphaLcPeriod"/>
            </a:pPr>
            <a:r>
              <a:rPr lang="en-US" sz="2400" dirty="0">
                <a:latin typeface="+mj-lt"/>
                <a:ea typeface="Times New Roman"/>
              </a:rPr>
              <a:t>Defining </a:t>
            </a:r>
            <a:r>
              <a:rPr lang="en-US" sz="2400" dirty="0" smtClean="0">
                <a:latin typeface="+mj-lt"/>
                <a:ea typeface="Times New Roman"/>
              </a:rPr>
              <a:t>Access </a:t>
            </a:r>
            <a:r>
              <a:rPr lang="en-US" sz="2400" dirty="0">
                <a:latin typeface="+mj-lt"/>
                <a:ea typeface="Times New Roman"/>
              </a:rPr>
              <a:t>and </a:t>
            </a:r>
            <a:r>
              <a:rPr lang="en-US" sz="2400" dirty="0" smtClean="0">
                <a:latin typeface="+mj-lt"/>
                <a:ea typeface="Times New Roman"/>
              </a:rPr>
              <a:t>Duplication </a:t>
            </a:r>
            <a:r>
              <a:rPr lang="en-US" sz="2400" dirty="0">
                <a:latin typeface="+mj-lt"/>
                <a:ea typeface="Times New Roman"/>
              </a:rPr>
              <a:t>(DISCUSSION)</a:t>
            </a:r>
          </a:p>
          <a:p>
            <a:pPr marL="742950" marR="0" lvl="1" indent="-285750">
              <a:spcBef>
                <a:spcPts val="0"/>
              </a:spcBef>
              <a:spcAft>
                <a:spcPts val="0"/>
              </a:spcAft>
              <a:buFont typeface="+mj-lt"/>
              <a:buAutoNum type="alphaLcPeriod"/>
            </a:pPr>
            <a:r>
              <a:rPr lang="en-US" sz="2400" dirty="0">
                <a:latin typeface="+mj-lt"/>
                <a:ea typeface="Times New Roman"/>
              </a:rPr>
              <a:t>Upcoming Meeting Schedule </a:t>
            </a:r>
            <a:endParaRPr lang="en-US" sz="2400" dirty="0">
              <a:effectLst/>
              <a:latin typeface="+mj-lt"/>
              <a:ea typeface="Times New Roman"/>
            </a:endParaRPr>
          </a:p>
        </p:txBody>
      </p:sp>
      <p:sp>
        <p:nvSpPr>
          <p:cNvPr id="7" name="Slide Number Placeholder 5"/>
          <p:cNvSpPr>
            <a:spLocks noGrp="1"/>
          </p:cNvSpPr>
          <p:nvPr>
            <p:ph type="sldNum" sz="quarter" idx="4294967295"/>
          </p:nvPr>
        </p:nvSpPr>
        <p:spPr>
          <a:xfrm>
            <a:off x="8655486" y="6416675"/>
            <a:ext cx="412314" cy="365125"/>
          </a:xfrm>
          <a:prstGeom prst="rect">
            <a:avLst/>
          </a:prstGeom>
        </p:spPr>
        <p:txBody>
          <a:bodyPr/>
          <a:lstStyle/>
          <a:p>
            <a:pPr>
              <a:defRPr/>
            </a:pPr>
            <a:fld id="{07D56CB9-EABB-4C18-962C-FF17652EADB5}" type="slidenum">
              <a:rPr lang="en-US" altLang="en-US" smtClean="0"/>
              <a:pPr>
                <a:defRPr/>
              </a:pPr>
              <a:t>7</a:t>
            </a:fld>
            <a:endParaRPr lang="en-US" altLang="en-US" dirty="0"/>
          </a:p>
        </p:txBody>
      </p:sp>
    </p:spTree>
    <p:extLst>
      <p:ext uri="{BB962C8B-B14F-4D97-AF65-F5344CB8AC3E}">
        <p14:creationId xmlns:p14="http://schemas.microsoft.com/office/powerpoint/2010/main" val="36160148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a:spLocks noChangeArrowheads="1"/>
          </p:cNvSpPr>
          <p:nvPr/>
        </p:nvSpPr>
        <p:spPr bwMode="auto">
          <a:xfrm>
            <a:off x="4267200" y="0"/>
            <a:ext cx="4891088" cy="784225"/>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fontAlgn="base">
              <a:lnSpc>
                <a:spcPct val="90000"/>
              </a:lnSpc>
              <a:spcBef>
                <a:spcPct val="0"/>
              </a:spcBef>
              <a:spcAft>
                <a:spcPct val="0"/>
              </a:spcAft>
              <a:buFontTx/>
              <a:buNone/>
            </a:pPr>
            <a:endParaRPr lang="en-US" altLang="en-US" sz="1800" dirty="0">
              <a:solidFill>
                <a:srgbClr val="FFFFFF"/>
              </a:solidFill>
              <a:latin typeface="Arial" charset="0"/>
            </a:endParaRPr>
          </a:p>
        </p:txBody>
      </p:sp>
      <p:sp>
        <p:nvSpPr>
          <p:cNvPr id="4" name="Rectangle 2"/>
          <p:cNvSpPr txBox="1">
            <a:spLocks noChangeArrowheads="1"/>
          </p:cNvSpPr>
          <p:nvPr/>
        </p:nvSpPr>
        <p:spPr>
          <a:xfrm>
            <a:off x="4042341" y="60776"/>
            <a:ext cx="5047230" cy="100602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endParaRPr lang="en-US" altLang="en-US" sz="2400" b="1" dirty="0">
              <a:solidFill>
                <a:srgbClr val="FFFFFF"/>
              </a:solidFill>
            </a:endParaRPr>
          </a:p>
        </p:txBody>
      </p:sp>
      <p:sp>
        <p:nvSpPr>
          <p:cNvPr id="7" name="Rectangle 8"/>
          <p:cNvSpPr txBox="1">
            <a:spLocks noChangeArrowheads="1"/>
          </p:cNvSpPr>
          <p:nvPr/>
        </p:nvSpPr>
        <p:spPr>
          <a:xfrm>
            <a:off x="152400" y="1066799"/>
            <a:ext cx="8839200" cy="5700331"/>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spcBef>
                <a:spcPts val="0"/>
              </a:spcBef>
              <a:spcAft>
                <a:spcPts val="1200"/>
              </a:spcAft>
              <a:buSzPct val="80000"/>
              <a:buFont typeface="Wingdings" panose="05000000000000000000" pitchFamily="2" charset="2"/>
              <a:buChar char="q"/>
            </a:pPr>
            <a:endParaRPr lang="en-US" sz="2000" dirty="0" smtClean="0">
              <a:solidFill>
                <a:srgbClr val="000000"/>
              </a:solidFill>
            </a:endParaRPr>
          </a:p>
        </p:txBody>
      </p:sp>
      <p:sp>
        <p:nvSpPr>
          <p:cNvPr id="10" name="Oval 9"/>
          <p:cNvSpPr/>
          <p:nvPr/>
        </p:nvSpPr>
        <p:spPr>
          <a:xfrm>
            <a:off x="119722" y="1447800"/>
            <a:ext cx="850558" cy="838200"/>
          </a:xfrm>
          <a:prstGeom prst="ellipse">
            <a:avLst/>
          </a:prstGeom>
        </p:spPr>
        <p:style>
          <a:lnRef idx="2">
            <a:schemeClr val="lt1">
              <a:hueOff val="0"/>
              <a:satOff val="0"/>
              <a:lumOff val="0"/>
              <a:alphaOff val="0"/>
            </a:schemeClr>
          </a:lnRef>
          <a:fillRef idx="1">
            <a:schemeClr val="accent2">
              <a:tint val="50000"/>
              <a:hueOff val="0"/>
              <a:satOff val="0"/>
              <a:lumOff val="0"/>
              <a:alphaOff val="0"/>
            </a:schemeClr>
          </a:fillRef>
          <a:effectRef idx="0">
            <a:schemeClr val="accent2">
              <a:tint val="50000"/>
              <a:hueOff val="0"/>
              <a:satOff val="0"/>
              <a:lumOff val="0"/>
              <a:alphaOff val="0"/>
            </a:schemeClr>
          </a:effectRef>
          <a:fontRef idx="minor">
            <a:schemeClr val="lt1">
              <a:hueOff val="0"/>
              <a:satOff val="0"/>
              <a:lumOff val="0"/>
              <a:alphaOff val="0"/>
            </a:schemeClr>
          </a:fontRef>
        </p:style>
      </p:sp>
      <p:sp>
        <p:nvSpPr>
          <p:cNvPr id="17" name="TextBox 16"/>
          <p:cNvSpPr txBox="1"/>
          <p:nvPr/>
        </p:nvSpPr>
        <p:spPr>
          <a:xfrm>
            <a:off x="970280" y="1371600"/>
            <a:ext cx="7696200" cy="4924425"/>
          </a:xfrm>
          <a:prstGeom prst="rect">
            <a:avLst/>
          </a:prstGeom>
          <a:noFill/>
        </p:spPr>
        <p:txBody>
          <a:bodyPr wrap="square" rtlCol="0">
            <a:spAutoFit/>
          </a:bodyPr>
          <a:lstStyle/>
          <a:p>
            <a:r>
              <a:rPr lang="en-US" sz="2800" b="1" dirty="0" smtClean="0">
                <a:latin typeface="+mn-lt"/>
              </a:rPr>
              <a:t>In planning for today’s meeting: </a:t>
            </a:r>
            <a:r>
              <a:rPr lang="en-US" sz="2800" dirty="0" smtClean="0">
                <a:latin typeface="+mn-lt"/>
              </a:rPr>
              <a:t>DPH </a:t>
            </a:r>
            <a:r>
              <a:rPr lang="en-US" sz="2800" dirty="0">
                <a:latin typeface="+mn-lt"/>
              </a:rPr>
              <a:t>s</a:t>
            </a:r>
            <a:r>
              <a:rPr lang="en-US" sz="2800" dirty="0" smtClean="0">
                <a:latin typeface="+mn-lt"/>
              </a:rPr>
              <a:t>taff received feedback from MIHAC members regarding patient safety “guardrails” meant to help facilitate and inform today’s discussion. </a:t>
            </a:r>
          </a:p>
          <a:p>
            <a:pPr marL="800100" lvl="1" indent="-342900">
              <a:buFont typeface="Arial" panose="020B0604020202020204" pitchFamily="34" charset="0"/>
              <a:buChar char="•"/>
            </a:pPr>
            <a:endParaRPr lang="en-US" sz="1000" dirty="0" smtClean="0">
              <a:latin typeface="+mn-lt"/>
            </a:endParaRPr>
          </a:p>
          <a:p>
            <a:pPr marL="800100" lvl="1" indent="-342900">
              <a:buFont typeface="Arial" panose="020B0604020202020204" pitchFamily="34" charset="0"/>
              <a:buChar char="•"/>
            </a:pPr>
            <a:r>
              <a:rPr lang="en-US" sz="2400" dirty="0" smtClean="0">
                <a:latin typeface="+mn-lt"/>
              </a:rPr>
              <a:t>Feedback included the Quality </a:t>
            </a:r>
            <a:r>
              <a:rPr lang="en-US" sz="2400" dirty="0">
                <a:latin typeface="+mn-lt"/>
              </a:rPr>
              <a:t>of Care/Patient Safety “Topics” that </a:t>
            </a:r>
            <a:r>
              <a:rPr lang="en-US" sz="2400" dirty="0" smtClean="0">
                <a:latin typeface="+mn-lt"/>
              </a:rPr>
              <a:t>members </a:t>
            </a:r>
            <a:r>
              <a:rPr lang="en-US" sz="2400" dirty="0">
                <a:latin typeface="+mn-lt"/>
              </a:rPr>
              <a:t>brainstormed </a:t>
            </a:r>
            <a:r>
              <a:rPr lang="en-US" sz="2400" dirty="0" smtClean="0">
                <a:latin typeface="+mn-lt"/>
              </a:rPr>
              <a:t>in December</a:t>
            </a:r>
          </a:p>
          <a:p>
            <a:pPr marL="800100" lvl="1" indent="-342900">
              <a:buFont typeface="Arial" panose="020B0604020202020204" pitchFamily="34" charset="0"/>
              <a:buChar char="•"/>
            </a:pPr>
            <a:r>
              <a:rPr lang="en-US" sz="2400" dirty="0">
                <a:latin typeface="+mn-lt"/>
              </a:rPr>
              <a:t>The goal </a:t>
            </a:r>
            <a:r>
              <a:rPr lang="en-US" sz="2400" dirty="0" smtClean="0">
                <a:latin typeface="+mn-lt"/>
              </a:rPr>
              <a:t>is: </a:t>
            </a:r>
          </a:p>
          <a:p>
            <a:pPr marL="1828800" lvl="3" indent="-457200">
              <a:buFont typeface="+mj-lt"/>
              <a:buAutoNum type="arabicPeriod"/>
            </a:pPr>
            <a:r>
              <a:rPr lang="en-US" sz="2000" dirty="0" smtClean="0">
                <a:latin typeface="+mn-lt"/>
              </a:rPr>
              <a:t>Are these topics viewed as needed </a:t>
            </a:r>
            <a:r>
              <a:rPr lang="en-US" sz="2000" dirty="0">
                <a:latin typeface="+mn-lt"/>
              </a:rPr>
              <a:t>“guardrails</a:t>
            </a:r>
            <a:r>
              <a:rPr lang="en-US" sz="2000" dirty="0" smtClean="0">
                <a:latin typeface="+mn-lt"/>
              </a:rPr>
              <a:t>”;</a:t>
            </a:r>
          </a:p>
          <a:p>
            <a:pPr marL="1828800" lvl="3" indent="-457200">
              <a:buFont typeface="+mj-lt"/>
              <a:buAutoNum type="arabicPeriod"/>
            </a:pPr>
            <a:r>
              <a:rPr lang="en-US" sz="2000" dirty="0" smtClean="0">
                <a:latin typeface="+mn-lt"/>
              </a:rPr>
              <a:t>Are there any missing?</a:t>
            </a:r>
          </a:p>
          <a:p>
            <a:pPr marL="1828800" lvl="3" indent="-457200">
              <a:buFont typeface="+mj-lt"/>
              <a:buAutoNum type="arabicPeriod"/>
            </a:pPr>
            <a:r>
              <a:rPr lang="en-US" sz="2000" dirty="0" smtClean="0">
                <a:latin typeface="+mn-lt"/>
              </a:rPr>
              <a:t>And for those viewed as needed, where </a:t>
            </a:r>
            <a:r>
              <a:rPr lang="en-US" sz="2000" dirty="0">
                <a:latin typeface="+mn-lt"/>
              </a:rPr>
              <a:t>and how </a:t>
            </a:r>
            <a:r>
              <a:rPr lang="en-US" sz="2000" dirty="0" smtClean="0">
                <a:latin typeface="+mn-lt"/>
              </a:rPr>
              <a:t>should </a:t>
            </a:r>
            <a:r>
              <a:rPr lang="en-US" sz="2000" dirty="0">
                <a:latin typeface="+mn-lt"/>
              </a:rPr>
              <a:t>they </a:t>
            </a:r>
            <a:r>
              <a:rPr lang="en-US" sz="2000" dirty="0" smtClean="0">
                <a:latin typeface="+mn-lt"/>
              </a:rPr>
              <a:t>belong </a:t>
            </a:r>
            <a:r>
              <a:rPr lang="en-US" sz="2000" dirty="0">
                <a:latin typeface="+mn-lt"/>
              </a:rPr>
              <a:t>within the </a:t>
            </a:r>
            <a:r>
              <a:rPr lang="en-US" sz="2000" dirty="0" smtClean="0">
                <a:latin typeface="+mn-lt"/>
              </a:rPr>
              <a:t>regulatory and programmatic </a:t>
            </a:r>
            <a:r>
              <a:rPr lang="en-US" sz="2000" dirty="0">
                <a:latin typeface="+mn-lt"/>
              </a:rPr>
              <a:t>construct </a:t>
            </a:r>
            <a:r>
              <a:rPr lang="en-US" sz="2000" dirty="0" smtClean="0">
                <a:latin typeface="+mn-lt"/>
              </a:rPr>
              <a:t>(Reg vs. App</a:t>
            </a:r>
            <a:r>
              <a:rPr lang="en-US" sz="2000" dirty="0">
                <a:latin typeface="+mn-lt"/>
              </a:rPr>
              <a:t> </a:t>
            </a:r>
            <a:r>
              <a:rPr lang="en-US" sz="2000" dirty="0" smtClean="0">
                <a:latin typeface="+mn-lt"/>
              </a:rPr>
              <a:t>vs. by </a:t>
            </a:r>
            <a:r>
              <a:rPr lang="en-US" sz="2000" dirty="0">
                <a:latin typeface="+mn-lt"/>
              </a:rPr>
              <a:t>MIH P</a:t>
            </a:r>
            <a:r>
              <a:rPr lang="en-US" sz="2000" dirty="0" smtClean="0">
                <a:latin typeface="+mn-lt"/>
              </a:rPr>
              <a:t>rogram)</a:t>
            </a:r>
            <a:endParaRPr lang="en-US" sz="2000" dirty="0">
              <a:latin typeface="+mn-lt"/>
            </a:endParaRPr>
          </a:p>
        </p:txBody>
      </p:sp>
      <p:sp>
        <p:nvSpPr>
          <p:cNvPr id="11" name="Slide Number Placeholder 5"/>
          <p:cNvSpPr>
            <a:spLocks noGrp="1"/>
          </p:cNvSpPr>
          <p:nvPr>
            <p:ph type="sldNum" sz="quarter" idx="4294967295"/>
          </p:nvPr>
        </p:nvSpPr>
        <p:spPr>
          <a:xfrm>
            <a:off x="8655486" y="6416675"/>
            <a:ext cx="412314" cy="365125"/>
          </a:xfrm>
          <a:prstGeom prst="rect">
            <a:avLst/>
          </a:prstGeom>
        </p:spPr>
        <p:txBody>
          <a:bodyPr/>
          <a:lstStyle/>
          <a:p>
            <a:pPr>
              <a:defRPr/>
            </a:pPr>
            <a:fld id="{07D56CB9-EABB-4C18-962C-FF17652EADB5}" type="slidenum">
              <a:rPr lang="en-US" altLang="en-US" smtClean="0"/>
              <a:pPr>
                <a:defRPr/>
              </a:pPr>
              <a:t>8</a:t>
            </a:fld>
            <a:endParaRPr lang="en-US" altLang="en-US" dirty="0"/>
          </a:p>
        </p:txBody>
      </p:sp>
      <p:sp>
        <p:nvSpPr>
          <p:cNvPr id="9" name="Rectangle 8"/>
          <p:cNvSpPr/>
          <p:nvPr/>
        </p:nvSpPr>
        <p:spPr>
          <a:xfrm>
            <a:off x="3886200" y="268983"/>
            <a:ext cx="5257800" cy="584775"/>
          </a:xfrm>
          <a:prstGeom prst="rect">
            <a:avLst/>
          </a:prstGeom>
        </p:spPr>
        <p:txBody>
          <a:bodyPr wrap="square">
            <a:spAutoFit/>
          </a:bodyPr>
          <a:lstStyle/>
          <a:p>
            <a:pPr algn="ctr"/>
            <a:r>
              <a:rPr lang="en-US" sz="3200" dirty="0" smtClean="0">
                <a:solidFill>
                  <a:srgbClr val="FFFFFF"/>
                </a:solidFill>
                <a:latin typeface="Calibri"/>
              </a:rPr>
              <a:t>Patient Safety Exercise</a:t>
            </a:r>
            <a:endParaRPr lang="en-US" sz="3200" dirty="0">
              <a:solidFill>
                <a:srgbClr val="FFFFFF"/>
              </a:solidFill>
              <a:latin typeface="Calibri"/>
            </a:endParaRPr>
          </a:p>
        </p:txBody>
      </p:sp>
    </p:spTree>
    <p:extLst>
      <p:ext uri="{BB962C8B-B14F-4D97-AF65-F5344CB8AC3E}">
        <p14:creationId xmlns:p14="http://schemas.microsoft.com/office/powerpoint/2010/main" val="27785323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a:spLocks noChangeArrowheads="1"/>
          </p:cNvSpPr>
          <p:nvPr/>
        </p:nvSpPr>
        <p:spPr bwMode="auto">
          <a:xfrm>
            <a:off x="4267200" y="0"/>
            <a:ext cx="4891088" cy="784225"/>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fontAlgn="base">
              <a:lnSpc>
                <a:spcPct val="90000"/>
              </a:lnSpc>
              <a:spcBef>
                <a:spcPct val="0"/>
              </a:spcBef>
              <a:spcAft>
                <a:spcPct val="0"/>
              </a:spcAft>
              <a:buFontTx/>
              <a:buNone/>
            </a:pPr>
            <a:endParaRPr lang="en-US" altLang="en-US" sz="1800" dirty="0">
              <a:solidFill>
                <a:srgbClr val="FFFFFF"/>
              </a:solidFill>
              <a:latin typeface="Arial" charset="0"/>
            </a:endParaRPr>
          </a:p>
        </p:txBody>
      </p:sp>
      <p:sp>
        <p:nvSpPr>
          <p:cNvPr id="4" name="Rectangle 2"/>
          <p:cNvSpPr txBox="1">
            <a:spLocks noChangeArrowheads="1"/>
          </p:cNvSpPr>
          <p:nvPr/>
        </p:nvSpPr>
        <p:spPr>
          <a:xfrm>
            <a:off x="4042341" y="60776"/>
            <a:ext cx="5047230" cy="100602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endParaRPr lang="en-US" altLang="en-US" sz="2400" b="1" dirty="0">
              <a:solidFill>
                <a:srgbClr val="FFFFFF"/>
              </a:solidFill>
            </a:endParaRPr>
          </a:p>
        </p:txBody>
      </p:sp>
      <p:sp>
        <p:nvSpPr>
          <p:cNvPr id="7" name="Rectangle 8"/>
          <p:cNvSpPr txBox="1">
            <a:spLocks noChangeArrowheads="1"/>
          </p:cNvSpPr>
          <p:nvPr/>
        </p:nvSpPr>
        <p:spPr>
          <a:xfrm>
            <a:off x="152400" y="1066799"/>
            <a:ext cx="8839200" cy="5700331"/>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spcBef>
                <a:spcPts val="0"/>
              </a:spcBef>
              <a:spcAft>
                <a:spcPts val="1200"/>
              </a:spcAft>
              <a:buSzPct val="80000"/>
              <a:buFont typeface="Wingdings" panose="05000000000000000000" pitchFamily="2" charset="2"/>
              <a:buChar char="q"/>
            </a:pPr>
            <a:endParaRPr lang="en-US" sz="2000" dirty="0" smtClean="0">
              <a:solidFill>
                <a:srgbClr val="000000"/>
              </a:solidFill>
            </a:endParaRPr>
          </a:p>
        </p:txBody>
      </p:sp>
      <p:sp>
        <p:nvSpPr>
          <p:cNvPr id="17" name="TextBox 16"/>
          <p:cNvSpPr txBox="1"/>
          <p:nvPr/>
        </p:nvSpPr>
        <p:spPr>
          <a:xfrm>
            <a:off x="152400" y="1371600"/>
            <a:ext cx="8839200" cy="6278642"/>
          </a:xfrm>
          <a:prstGeom prst="rect">
            <a:avLst/>
          </a:prstGeom>
          <a:noFill/>
        </p:spPr>
        <p:txBody>
          <a:bodyPr wrap="square" rtlCol="0">
            <a:spAutoFit/>
          </a:bodyPr>
          <a:lstStyle/>
          <a:p>
            <a:r>
              <a:rPr lang="en-US" sz="2400" dirty="0" smtClean="0">
                <a:latin typeface="+mn-lt"/>
              </a:rPr>
              <a:t>The following</a:t>
            </a:r>
            <a:r>
              <a:rPr lang="en-US" sz="2400" b="1" dirty="0" smtClean="0">
                <a:latin typeface="+mn-lt"/>
              </a:rPr>
              <a:t> </a:t>
            </a:r>
            <a:r>
              <a:rPr lang="en-US" sz="2400" dirty="0">
                <a:latin typeface="+mn-lt"/>
              </a:rPr>
              <a:t>Quality of Care/Patient Safety “Topics” </a:t>
            </a:r>
            <a:r>
              <a:rPr lang="en-US" sz="2400" dirty="0" smtClean="0">
                <a:latin typeface="+mn-lt"/>
              </a:rPr>
              <a:t>were identified as needed “guardrails” by most responding MIHAC members:</a:t>
            </a:r>
          </a:p>
          <a:p>
            <a:endParaRPr lang="en-US" sz="600" dirty="0" smtClean="0">
              <a:latin typeface="+mn-lt"/>
            </a:endParaRPr>
          </a:p>
          <a:p>
            <a:pPr marL="800100" lvl="1" indent="-342900">
              <a:buFont typeface="Arial" panose="020B0604020202020204" pitchFamily="34" charset="0"/>
              <a:buChar char="•"/>
            </a:pPr>
            <a:r>
              <a:rPr lang="en-US" sz="2000" dirty="0" smtClean="0">
                <a:latin typeface="+mn-lt"/>
              </a:rPr>
              <a:t>Training </a:t>
            </a:r>
          </a:p>
          <a:p>
            <a:pPr marL="800100" lvl="1" indent="-342900">
              <a:buFont typeface="Arial" panose="020B0604020202020204" pitchFamily="34" charset="0"/>
              <a:buChar char="•"/>
            </a:pPr>
            <a:r>
              <a:rPr lang="en-US" sz="2000" dirty="0" smtClean="0">
                <a:latin typeface="+mn-lt"/>
              </a:rPr>
              <a:t>Treatment Protocols</a:t>
            </a:r>
          </a:p>
          <a:p>
            <a:pPr marL="800100" lvl="1" indent="-342900">
              <a:buFont typeface="Arial" panose="020B0604020202020204" pitchFamily="34" charset="0"/>
              <a:buChar char="•"/>
            </a:pPr>
            <a:r>
              <a:rPr lang="en-US" sz="2000" dirty="0" smtClean="0">
                <a:latin typeface="+mn-lt"/>
              </a:rPr>
              <a:t>Care Coordination</a:t>
            </a:r>
          </a:p>
          <a:p>
            <a:pPr marL="800100" lvl="1" indent="-342900">
              <a:buFont typeface="Arial" panose="020B0604020202020204" pitchFamily="34" charset="0"/>
              <a:buChar char="•"/>
            </a:pPr>
            <a:r>
              <a:rPr lang="en-US" sz="2000" dirty="0" smtClean="0">
                <a:latin typeface="+mn-lt"/>
              </a:rPr>
              <a:t>Complaints/Investigations</a:t>
            </a:r>
          </a:p>
          <a:p>
            <a:pPr marL="800100" lvl="1" indent="-342900">
              <a:buFont typeface="Arial" panose="020B0604020202020204" pitchFamily="34" charset="0"/>
              <a:buChar char="•"/>
            </a:pPr>
            <a:r>
              <a:rPr lang="en-US" sz="2000" dirty="0" smtClean="0">
                <a:latin typeface="+mn-lt"/>
              </a:rPr>
              <a:t>Informed Consent</a:t>
            </a:r>
          </a:p>
          <a:p>
            <a:pPr marL="800100" lvl="1" indent="-342900">
              <a:buFont typeface="Arial" panose="020B0604020202020204" pitchFamily="34" charset="0"/>
              <a:buChar char="•"/>
            </a:pPr>
            <a:r>
              <a:rPr lang="en-US" sz="2000" dirty="0" smtClean="0">
                <a:latin typeface="+mn-lt"/>
              </a:rPr>
              <a:t>Interoperability/Data Systems</a:t>
            </a:r>
          </a:p>
          <a:p>
            <a:pPr marL="800100" lvl="1" indent="-342900">
              <a:buFont typeface="Arial" panose="020B0604020202020204" pitchFamily="34" charset="0"/>
              <a:buChar char="•"/>
            </a:pPr>
            <a:r>
              <a:rPr lang="en-US" sz="2000" dirty="0" smtClean="0">
                <a:latin typeface="+mn-lt"/>
              </a:rPr>
              <a:t>Medical Direction</a:t>
            </a:r>
          </a:p>
          <a:p>
            <a:pPr marL="800100" lvl="1" indent="-342900">
              <a:buFont typeface="Arial" panose="020B0604020202020204" pitchFamily="34" charset="0"/>
              <a:buChar char="•"/>
            </a:pPr>
            <a:r>
              <a:rPr lang="en-US" sz="2000" dirty="0" smtClean="0">
                <a:latin typeface="+mn-lt"/>
              </a:rPr>
              <a:t>Patient Education</a:t>
            </a:r>
          </a:p>
          <a:p>
            <a:pPr marL="800100" lvl="1" indent="-342900">
              <a:buFont typeface="Arial" panose="020B0604020202020204" pitchFamily="34" charset="0"/>
              <a:buChar char="•"/>
            </a:pPr>
            <a:r>
              <a:rPr lang="en-US" sz="2000" dirty="0" smtClean="0">
                <a:latin typeface="+mn-lt"/>
              </a:rPr>
              <a:t>Program Renewal Frequency</a:t>
            </a:r>
          </a:p>
          <a:p>
            <a:pPr lvl="1"/>
            <a:endParaRPr lang="en-US" sz="2400" dirty="0">
              <a:latin typeface="+mn-lt"/>
            </a:endParaRPr>
          </a:p>
          <a:p>
            <a:r>
              <a:rPr lang="en-US" sz="2400" b="1" i="1" u="sng" dirty="0" smtClean="0">
                <a:latin typeface="+mn-lt"/>
              </a:rPr>
              <a:t>Note</a:t>
            </a:r>
            <a:r>
              <a:rPr lang="en-US" sz="2400" b="1" i="1" dirty="0" smtClean="0">
                <a:latin typeface="+mn-lt"/>
              </a:rPr>
              <a:t>: The following summaries represent </a:t>
            </a:r>
            <a:r>
              <a:rPr lang="en-US" sz="2400" b="1" i="1" dirty="0">
                <a:latin typeface="+mn-lt"/>
              </a:rPr>
              <a:t>DPH Staff synthesis of common </a:t>
            </a:r>
            <a:r>
              <a:rPr lang="en-US" sz="2400" b="1" i="1" dirty="0" smtClean="0">
                <a:latin typeface="+mn-lt"/>
              </a:rPr>
              <a:t>themes</a:t>
            </a:r>
            <a:r>
              <a:rPr lang="en-US" sz="2400" b="1" i="1" dirty="0">
                <a:latin typeface="+mn-lt"/>
              </a:rPr>
              <a:t> </a:t>
            </a:r>
            <a:r>
              <a:rPr lang="en-US" sz="2400" b="1" i="1" dirty="0" smtClean="0">
                <a:latin typeface="+mn-lt"/>
              </a:rPr>
              <a:t>received from MIHAC membership. At this time, statements do not represent official DPH policy </a:t>
            </a:r>
            <a:r>
              <a:rPr lang="en-US" sz="2400" b="1" i="1" dirty="0" smtClean="0">
                <a:latin typeface="+mn-lt"/>
              </a:rPr>
              <a:t>positions (Slides 10-20).</a:t>
            </a:r>
            <a:endParaRPr lang="en-US" sz="2400" b="1" i="1" dirty="0">
              <a:latin typeface="+mn-lt"/>
            </a:endParaRPr>
          </a:p>
          <a:p>
            <a:endParaRPr lang="en-US" sz="2800" b="1" dirty="0">
              <a:latin typeface="+mj-lt"/>
            </a:endParaRPr>
          </a:p>
          <a:p>
            <a:endParaRPr lang="en-US" sz="2000" dirty="0">
              <a:latin typeface="+mj-lt"/>
            </a:endParaRPr>
          </a:p>
        </p:txBody>
      </p:sp>
      <p:sp>
        <p:nvSpPr>
          <p:cNvPr id="11" name="Slide Number Placeholder 5"/>
          <p:cNvSpPr>
            <a:spLocks noGrp="1"/>
          </p:cNvSpPr>
          <p:nvPr>
            <p:ph type="sldNum" sz="quarter" idx="4294967295"/>
          </p:nvPr>
        </p:nvSpPr>
        <p:spPr>
          <a:xfrm>
            <a:off x="8655486" y="6416675"/>
            <a:ext cx="412314" cy="365125"/>
          </a:xfrm>
          <a:prstGeom prst="rect">
            <a:avLst/>
          </a:prstGeom>
        </p:spPr>
        <p:txBody>
          <a:bodyPr/>
          <a:lstStyle/>
          <a:p>
            <a:pPr>
              <a:defRPr/>
            </a:pPr>
            <a:fld id="{07D56CB9-EABB-4C18-962C-FF17652EADB5}" type="slidenum">
              <a:rPr lang="en-US" altLang="en-US" smtClean="0"/>
              <a:pPr>
                <a:defRPr/>
              </a:pPr>
              <a:t>9</a:t>
            </a:fld>
            <a:endParaRPr lang="en-US" altLang="en-US" dirty="0"/>
          </a:p>
        </p:txBody>
      </p:sp>
      <p:sp>
        <p:nvSpPr>
          <p:cNvPr id="9" name="Rectangle 8"/>
          <p:cNvSpPr/>
          <p:nvPr/>
        </p:nvSpPr>
        <p:spPr>
          <a:xfrm>
            <a:off x="3886200" y="268983"/>
            <a:ext cx="5257800" cy="584775"/>
          </a:xfrm>
          <a:prstGeom prst="rect">
            <a:avLst/>
          </a:prstGeom>
        </p:spPr>
        <p:txBody>
          <a:bodyPr wrap="square">
            <a:spAutoFit/>
          </a:bodyPr>
          <a:lstStyle/>
          <a:p>
            <a:pPr algn="ctr"/>
            <a:r>
              <a:rPr lang="en-US" sz="3200" dirty="0" smtClean="0">
                <a:solidFill>
                  <a:srgbClr val="FFFFFF"/>
                </a:solidFill>
                <a:latin typeface="Calibri"/>
              </a:rPr>
              <a:t>Patient Safety Exercise</a:t>
            </a:r>
            <a:endParaRPr lang="en-US" sz="3200" dirty="0">
              <a:solidFill>
                <a:srgbClr val="FFFFFF"/>
              </a:solidFill>
              <a:latin typeface="Calibri"/>
            </a:endParaRPr>
          </a:p>
        </p:txBody>
      </p:sp>
    </p:spTree>
    <p:extLst>
      <p:ext uri="{BB962C8B-B14F-4D97-AF65-F5344CB8AC3E}">
        <p14:creationId xmlns:p14="http://schemas.microsoft.com/office/powerpoint/2010/main" val="882271805"/>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pitchFamily="34" charset="0"/>
            <a:ea typeface="ＭＳ Ｐゴシック" pitchFamily="34"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pitchFamily="34" charset="0"/>
            <a:ea typeface="ＭＳ Ｐゴシック" pitchFamily="34" charset="-128"/>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65015</TotalTime>
  <Words>2164</Words>
  <Application>Microsoft Office PowerPoint</Application>
  <PresentationFormat>On-screen Show (4:3)</PresentationFormat>
  <Paragraphs>309</Paragraphs>
  <Slides>27</Slides>
  <Notes>27</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Massachusetts Department of Public Health</Company>
  <LinksUpToDate>false</LinksUpToDate>
  <SharedDoc>false</SharedDoc>
  <HyperlinksChanged>false</HyperlinksChanged>
  <AppVersion>14.0000</AppVersion>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dcterms:created xsi:type="dcterms:W3CDTF">2001-01-17T15:22:57Z</dcterms:created>
  <dc:creator>Mangan, Thomas (DPH)</dc:creator>
  <lastModifiedBy/>
  <lastPrinted>2016-01-06T14:40:39Z</lastPrinted>
  <dcterms:modified xsi:type="dcterms:W3CDTF">2016-01-06T15:32:30Z</dcterms:modified>
  <revision>1988</revision>
  <dc:title>PowerPoint Presentation</dc:title>
</coreProperties>
</file>