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94" r:id="rId2"/>
    <p:sldMasterId id="2147483897" r:id="rId3"/>
    <p:sldMasterId id="2147483946" r:id="rId4"/>
    <p:sldMasterId id="2147483960" r:id="rId5"/>
    <p:sldMasterId id="2147483963" r:id="rId6"/>
    <p:sldMasterId id="2147483966" r:id="rId7"/>
    <p:sldMasterId id="2147483968" r:id="rId8"/>
    <p:sldMasterId id="2147483970" r:id="rId9"/>
    <p:sldMasterId id="2147483972" r:id="rId10"/>
    <p:sldMasterId id="2147483977" r:id="rId11"/>
  </p:sldMasterIdLst>
  <p:notesMasterIdLst>
    <p:notesMasterId r:id="rId67"/>
  </p:notesMasterIdLst>
  <p:handoutMasterIdLst>
    <p:handoutMasterId r:id="rId68"/>
  </p:handoutMasterIdLst>
  <p:sldIdLst>
    <p:sldId id="256" r:id="rId12"/>
    <p:sldId id="351" r:id="rId13"/>
    <p:sldId id="352" r:id="rId14"/>
    <p:sldId id="353" r:id="rId15"/>
    <p:sldId id="355" r:id="rId16"/>
    <p:sldId id="358" r:id="rId17"/>
    <p:sldId id="359" r:id="rId18"/>
    <p:sldId id="361" r:id="rId19"/>
    <p:sldId id="348" r:id="rId20"/>
    <p:sldId id="356" r:id="rId21"/>
    <p:sldId id="357" r:id="rId22"/>
    <p:sldId id="360" r:id="rId23"/>
    <p:sldId id="1523" r:id="rId24"/>
    <p:sldId id="257" r:id="rId25"/>
    <p:sldId id="258" r:id="rId26"/>
    <p:sldId id="259" r:id="rId27"/>
    <p:sldId id="260" r:id="rId28"/>
    <p:sldId id="261" r:id="rId29"/>
    <p:sldId id="262" r:id="rId30"/>
    <p:sldId id="263" r:id="rId31"/>
    <p:sldId id="264" r:id="rId32"/>
    <p:sldId id="1336" r:id="rId33"/>
    <p:sldId id="1448" r:id="rId34"/>
    <p:sldId id="1439" r:id="rId35"/>
    <p:sldId id="1492" r:id="rId36"/>
    <p:sldId id="1478" r:id="rId37"/>
    <p:sldId id="1469" r:id="rId38"/>
    <p:sldId id="1475" r:id="rId39"/>
    <p:sldId id="1476" r:id="rId40"/>
    <p:sldId id="1494" r:id="rId41"/>
    <p:sldId id="1480" r:id="rId42"/>
    <p:sldId id="1362" r:id="rId43"/>
    <p:sldId id="1481" r:id="rId44"/>
    <p:sldId id="1491" r:id="rId45"/>
    <p:sldId id="1513" r:id="rId46"/>
    <p:sldId id="1508" r:id="rId47"/>
    <p:sldId id="1472" r:id="rId48"/>
    <p:sldId id="1497" r:id="rId49"/>
    <p:sldId id="1451" r:id="rId50"/>
    <p:sldId id="1473" r:id="rId51"/>
    <p:sldId id="1514" r:id="rId52"/>
    <p:sldId id="1453" r:id="rId53"/>
    <p:sldId id="1517" r:id="rId54"/>
    <p:sldId id="362" r:id="rId55"/>
    <p:sldId id="364" r:id="rId56"/>
    <p:sldId id="365" r:id="rId57"/>
    <p:sldId id="366" r:id="rId58"/>
    <p:sldId id="509" r:id="rId59"/>
    <p:sldId id="368" r:id="rId60"/>
    <p:sldId id="363" r:id="rId61"/>
    <p:sldId id="1522" r:id="rId62"/>
    <p:sldId id="1521" r:id="rId63"/>
    <p:sldId id="1518" r:id="rId64"/>
    <p:sldId id="1519" r:id="rId65"/>
    <p:sldId id="1520"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AC7D8A0-C80C-4E52-8C63-31E4A006ED29}">
          <p14:sldIdLst>
            <p14:sldId id="256"/>
            <p14:sldId id="351"/>
            <p14:sldId id="352"/>
            <p14:sldId id="353"/>
            <p14:sldId id="355"/>
            <p14:sldId id="358"/>
            <p14:sldId id="359"/>
            <p14:sldId id="361"/>
            <p14:sldId id="348"/>
            <p14:sldId id="356"/>
            <p14:sldId id="357"/>
            <p14:sldId id="360"/>
          </p14:sldIdLst>
        </p14:section>
        <p14:section name="Angie" id="{2386B699-FAAE-4621-B99C-8B26DF47E598}">
          <p14:sldIdLst>
            <p14:sldId id="1523"/>
            <p14:sldId id="257"/>
            <p14:sldId id="258"/>
            <p14:sldId id="259"/>
            <p14:sldId id="260"/>
            <p14:sldId id="261"/>
            <p14:sldId id="262"/>
            <p14:sldId id="263"/>
            <p14:sldId id="264"/>
          </p14:sldIdLst>
        </p14:section>
        <p14:section name="Judy Shanley" id="{3C421B38-7FBF-4331-833A-13DD3232BADE}">
          <p14:sldIdLst>
            <p14:sldId id="1336"/>
            <p14:sldId id="1448"/>
            <p14:sldId id="1439"/>
            <p14:sldId id="1492"/>
            <p14:sldId id="1478"/>
            <p14:sldId id="1469"/>
            <p14:sldId id="1475"/>
            <p14:sldId id="1476"/>
            <p14:sldId id="1494"/>
            <p14:sldId id="1480"/>
            <p14:sldId id="1362"/>
            <p14:sldId id="1481"/>
            <p14:sldId id="1491"/>
            <p14:sldId id="1513"/>
            <p14:sldId id="1508"/>
            <p14:sldId id="1472"/>
            <p14:sldId id="1497"/>
            <p14:sldId id="1451"/>
            <p14:sldId id="1473"/>
            <p14:sldId id="1514"/>
            <p14:sldId id="1453"/>
          </p14:sldIdLst>
        </p14:section>
        <p14:section name="Jenna" id="{34B92046-A85D-4272-A649-4EB28FDAEEF3}">
          <p14:sldIdLst>
            <p14:sldId id="1517"/>
            <p14:sldId id="362"/>
            <p14:sldId id="364"/>
            <p14:sldId id="365"/>
            <p14:sldId id="366"/>
            <p14:sldId id="509"/>
            <p14:sldId id="368"/>
            <p14:sldId id="363"/>
          </p14:sldIdLst>
        </p14:section>
        <p14:section name="Conclusion" id="{F794B0DB-2C4B-4539-A2C7-A2D467C5060F}">
          <p14:sldIdLst>
            <p14:sldId id="1522"/>
            <p14:sldId id="1521"/>
            <p14:sldId id="1518"/>
            <p14:sldId id="1519"/>
            <p14:sldId id="15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023"/>
    <a:srgbClr val="FFFF99"/>
    <a:srgbClr val="558E32"/>
    <a:srgbClr val="A1190F"/>
    <a:srgbClr val="C93C15"/>
    <a:srgbClr val="D83726"/>
    <a:srgbClr val="B62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39" d="100"/>
          <a:sy n="39" d="100"/>
        </p:scale>
        <p:origin x="52" y="440"/>
      </p:cViewPr>
      <p:guideLst>
        <p:guide orient="horz" pos="2160"/>
        <p:guide pos="3840"/>
      </p:guideLst>
    </p:cSldViewPr>
  </p:slideViewPr>
  <p:outlineViewPr>
    <p:cViewPr>
      <p:scale>
        <a:sx n="33" d="100"/>
        <a:sy n="33" d="100"/>
      </p:scale>
      <p:origin x="0" y="-408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Arial" panose="020B0604020202020204" pitchFamily="34" charset="0"/>
                <a:cs typeface="Arial" panose="020B0604020202020204" pitchFamily="34" charset="0"/>
              </a:rPr>
              <a:t>Capital</a:t>
            </a:r>
            <a:r>
              <a:rPr lang="en-US" dirty="0"/>
              <a:t> </a:t>
            </a:r>
            <a:r>
              <a:rPr lang="en-US" dirty="0">
                <a:latin typeface="Arial" panose="020B0604020202020204" pitchFamily="34" charset="0"/>
                <a:cs typeface="Arial" panose="020B0604020202020204" pitchFamily="34" charset="0"/>
              </a:rPr>
              <a:t>Expenses</a:t>
            </a:r>
          </a:p>
        </c:rich>
      </c:tx>
      <c:overlay val="0"/>
    </c:title>
    <c:autoTitleDeleted val="0"/>
    <c:plotArea>
      <c:layout>
        <c:manualLayout>
          <c:layoutTarget val="inner"/>
          <c:xMode val="edge"/>
          <c:yMode val="edge"/>
          <c:x val="0.16984015498075639"/>
          <c:y val="0.25870937726273441"/>
          <c:w val="0.45612587826651457"/>
          <c:h val="0.65470009861836009"/>
        </c:manualLayout>
      </c:layout>
      <c:pieChart>
        <c:varyColors val="1"/>
        <c:ser>
          <c:idx val="0"/>
          <c:order val="0"/>
          <c:tx>
            <c:strRef>
              <c:f>Sheet1!$B$1</c:f>
              <c:strCache>
                <c:ptCount val="1"/>
                <c:pt idx="0">
                  <c:v>Capital</c:v>
                </c:pt>
              </c:strCache>
            </c:strRef>
          </c:tx>
          <c:dPt>
            <c:idx val="0"/>
            <c:bubble3D val="0"/>
            <c:spPr>
              <a:solidFill>
                <a:schemeClr val="accent6"/>
              </a:solidFill>
            </c:spPr>
            <c:extLst>
              <c:ext xmlns:c16="http://schemas.microsoft.com/office/drawing/2014/chart" uri="{C3380CC4-5D6E-409C-BE32-E72D297353CC}">
                <c16:uniqueId val="{00000001-EA48-0944-9482-E6011BE41BF9}"/>
              </c:ext>
            </c:extLst>
          </c:dPt>
          <c:dPt>
            <c:idx val="1"/>
            <c:bubble3D val="0"/>
            <c:spPr>
              <a:solidFill>
                <a:srgbClr val="002060"/>
              </a:solidFill>
            </c:spPr>
            <c:extLst>
              <c:ext xmlns:c16="http://schemas.microsoft.com/office/drawing/2014/chart" uri="{C3380CC4-5D6E-409C-BE32-E72D297353CC}">
                <c16:uniqueId val="{00000003-EA48-0944-9482-E6011BE41BF9}"/>
              </c:ext>
            </c:extLst>
          </c:dPt>
          <c:dLbls>
            <c:dLbl>
              <c:idx val="0"/>
              <c:layout>
                <c:manualLayout>
                  <c:x val="-0.11728543307086614"/>
                  <c:y val="0.18250713582677167"/>
                </c:manualLayout>
              </c:layout>
              <c:tx>
                <c:rich>
                  <a:bodyPr/>
                  <a:lstStyle/>
                  <a:p>
                    <a:r>
                      <a:rPr lang="en-US" sz="2800" dirty="0">
                        <a:solidFill>
                          <a:schemeClr val="bg1"/>
                        </a:solidFill>
                      </a:rPr>
                      <a:t>20%</a:t>
                    </a:r>
                    <a:endParaRPr lang="en-US" sz="28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A48-0944-9482-E6011BE41BF9}"/>
                </c:ext>
              </c:extLst>
            </c:dLbl>
            <c:dLbl>
              <c:idx val="1"/>
              <c:layout>
                <c:manualLayout>
                  <c:x val="0.18243791479379123"/>
                  <c:y val="-0.20525207198131781"/>
                </c:manualLayout>
              </c:layout>
              <c:tx>
                <c:rich>
                  <a:bodyPr/>
                  <a:lstStyle/>
                  <a:p>
                    <a:r>
                      <a:rPr lang="en-US" sz="2800" dirty="0">
                        <a:solidFill>
                          <a:schemeClr val="bg1"/>
                        </a:solidFill>
                      </a:rPr>
                      <a:t>80%</a:t>
                    </a:r>
                    <a:endParaRPr lang="en-US" sz="28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A48-0944-9482-E6011BE41BF9}"/>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Local</c:v>
                </c:pt>
                <c:pt idx="1">
                  <c:v>Federal</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4-EA48-0944-9482-E6011BE41BF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3397177622977194"/>
          <c:y val="0.47788769321539726"/>
          <c:w val="0.23318285542502268"/>
          <c:h val="0.2309773046717581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Operating Expenses</a:t>
            </a:r>
          </a:p>
        </c:rich>
      </c:tx>
      <c:overlay val="0"/>
    </c:title>
    <c:autoTitleDeleted val="0"/>
    <c:plotArea>
      <c:layout/>
      <c:pieChart>
        <c:varyColors val="1"/>
        <c:ser>
          <c:idx val="0"/>
          <c:order val="0"/>
          <c:tx>
            <c:strRef>
              <c:f>Sheet1!$B$1</c:f>
              <c:strCache>
                <c:ptCount val="1"/>
                <c:pt idx="0">
                  <c:v>Operating</c:v>
                </c:pt>
              </c:strCache>
            </c:strRef>
          </c:tx>
          <c:dPt>
            <c:idx val="0"/>
            <c:bubble3D val="0"/>
            <c:spPr>
              <a:solidFill>
                <a:schemeClr val="accent6"/>
              </a:solidFill>
            </c:spPr>
            <c:extLst>
              <c:ext xmlns:c16="http://schemas.microsoft.com/office/drawing/2014/chart" uri="{C3380CC4-5D6E-409C-BE32-E72D297353CC}">
                <c16:uniqueId val="{00000001-692C-6344-B9D0-E58D40DA0995}"/>
              </c:ext>
            </c:extLst>
          </c:dPt>
          <c:dPt>
            <c:idx val="1"/>
            <c:bubble3D val="0"/>
            <c:spPr>
              <a:solidFill>
                <a:srgbClr val="002060"/>
              </a:solidFill>
            </c:spPr>
            <c:extLst>
              <c:ext xmlns:c16="http://schemas.microsoft.com/office/drawing/2014/chart" uri="{C3380CC4-5D6E-409C-BE32-E72D297353CC}">
                <c16:uniqueId val="{00000003-692C-6344-B9D0-E58D40DA0995}"/>
              </c:ext>
            </c:extLst>
          </c:dPt>
          <c:dLbls>
            <c:dLbl>
              <c:idx val="0"/>
              <c:layout>
                <c:manualLayout>
                  <c:x val="-0.21584912996986488"/>
                  <c:y val="-2.1380644727101421E-2"/>
                </c:manualLayout>
              </c:layout>
              <c:tx>
                <c:rich>
                  <a:bodyPr/>
                  <a:lstStyle/>
                  <a:p>
                    <a:r>
                      <a:rPr lang="en-US" sz="2800" dirty="0">
                        <a:solidFill>
                          <a:schemeClr val="bg1"/>
                        </a:solidFill>
                      </a:rPr>
                      <a:t>50%</a:t>
                    </a:r>
                    <a:endParaRPr lang="en-US" sz="28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92C-6344-B9D0-E58D40DA0995}"/>
                </c:ext>
              </c:extLst>
            </c:dLbl>
            <c:dLbl>
              <c:idx val="1"/>
              <c:layout>
                <c:manualLayout>
                  <c:x val="0.2002782638281326"/>
                  <c:y val="-7.9206584758952298E-4"/>
                </c:manualLayout>
              </c:layout>
              <c:tx>
                <c:rich>
                  <a:bodyPr/>
                  <a:lstStyle/>
                  <a:p>
                    <a:r>
                      <a:rPr lang="en-US" sz="2800" dirty="0">
                        <a:solidFill>
                          <a:schemeClr val="bg1"/>
                        </a:solidFill>
                      </a:rPr>
                      <a:t>50%</a:t>
                    </a:r>
                    <a:endParaRPr lang="en-US" sz="28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92C-6344-B9D0-E58D40DA0995}"/>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Local</c:v>
                </c:pt>
                <c:pt idx="1">
                  <c:v>Federal</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692C-6344-B9D0-E58D40DA099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CF59C-B0FC-4FFA-8E55-4F394AD7CE6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B1ED516-5DA4-45B0-AFC0-22E653E14A15}">
      <dgm:prSet/>
      <dgm:spPr/>
      <dgm:t>
        <a:bodyPr/>
        <a:lstStyle/>
        <a:p>
          <a:r>
            <a:rPr lang="en-US" dirty="0"/>
            <a:t>Mobility Management Networks</a:t>
          </a:r>
        </a:p>
      </dgm:t>
    </dgm:pt>
    <dgm:pt modelId="{529A4B6F-4661-4B38-88B3-EAC7198154D7}" type="parTrans" cxnId="{30D4A68A-4F7C-45F8-845F-9950CE3AFE50}">
      <dgm:prSet/>
      <dgm:spPr/>
      <dgm:t>
        <a:bodyPr/>
        <a:lstStyle/>
        <a:p>
          <a:endParaRPr lang="en-US"/>
        </a:p>
      </dgm:t>
    </dgm:pt>
    <dgm:pt modelId="{BE5CEDAD-5FC7-46DE-8A22-8E1553332528}" type="sibTrans" cxnId="{30D4A68A-4F7C-45F8-845F-9950CE3AFE50}">
      <dgm:prSet/>
      <dgm:spPr/>
      <dgm:t>
        <a:bodyPr/>
        <a:lstStyle/>
        <a:p>
          <a:endParaRPr lang="en-US"/>
        </a:p>
      </dgm:t>
    </dgm:pt>
    <dgm:pt modelId="{542F2101-C6A4-4A9D-BFA4-5D7A45E8431C}">
      <dgm:prSet/>
      <dgm:spPr/>
      <dgm:t>
        <a:bodyPr/>
        <a:lstStyle/>
        <a:p>
          <a:r>
            <a:rPr lang="en-US" dirty="0"/>
            <a:t>CCAM at the State and Regional levels</a:t>
          </a:r>
        </a:p>
      </dgm:t>
    </dgm:pt>
    <dgm:pt modelId="{CFBB2859-C8D3-4147-A89F-3210F457616D}" type="parTrans" cxnId="{A4BBC9F9-F460-47A2-9DE6-3132344A61B3}">
      <dgm:prSet/>
      <dgm:spPr/>
      <dgm:t>
        <a:bodyPr/>
        <a:lstStyle/>
        <a:p>
          <a:endParaRPr lang="en-US"/>
        </a:p>
      </dgm:t>
    </dgm:pt>
    <dgm:pt modelId="{CC4C0A31-D0AE-4772-9EE3-7F286D3EE441}" type="sibTrans" cxnId="{A4BBC9F9-F460-47A2-9DE6-3132344A61B3}">
      <dgm:prSet/>
      <dgm:spPr/>
      <dgm:t>
        <a:bodyPr/>
        <a:lstStyle/>
        <a:p>
          <a:endParaRPr lang="en-US"/>
        </a:p>
      </dgm:t>
    </dgm:pt>
    <dgm:pt modelId="{7C8B6074-3BD9-416F-BD53-F93F26F898A1}" type="pres">
      <dgm:prSet presAssocID="{0C9CF59C-B0FC-4FFA-8E55-4F394AD7CE6C}" presName="hierChild1" presStyleCnt="0">
        <dgm:presLayoutVars>
          <dgm:chPref val="1"/>
          <dgm:dir/>
          <dgm:animOne val="branch"/>
          <dgm:animLvl val="lvl"/>
          <dgm:resizeHandles/>
        </dgm:presLayoutVars>
      </dgm:prSet>
      <dgm:spPr/>
    </dgm:pt>
    <dgm:pt modelId="{86FDFAEB-4088-4941-B7A2-5B93736EA0EA}" type="pres">
      <dgm:prSet presAssocID="{1B1ED516-5DA4-45B0-AFC0-22E653E14A15}" presName="hierRoot1" presStyleCnt="0"/>
      <dgm:spPr/>
    </dgm:pt>
    <dgm:pt modelId="{F88B8FEB-33C6-4B09-8683-1048710FBF60}" type="pres">
      <dgm:prSet presAssocID="{1B1ED516-5DA4-45B0-AFC0-22E653E14A15}" presName="composite" presStyleCnt="0"/>
      <dgm:spPr/>
    </dgm:pt>
    <dgm:pt modelId="{2228C08F-EAF7-41EE-BF6F-8652F5319857}" type="pres">
      <dgm:prSet presAssocID="{1B1ED516-5DA4-45B0-AFC0-22E653E14A15}" presName="background" presStyleLbl="node0" presStyleIdx="0" presStyleCnt="2"/>
      <dgm:spPr/>
    </dgm:pt>
    <dgm:pt modelId="{29246CDA-2444-4152-BC8F-188109854A6C}" type="pres">
      <dgm:prSet presAssocID="{1B1ED516-5DA4-45B0-AFC0-22E653E14A15}" presName="text" presStyleLbl="fgAcc0" presStyleIdx="0" presStyleCnt="2" custLinFactX="3299" custLinFactNeighborX="100000" custLinFactNeighborY="-6122">
        <dgm:presLayoutVars>
          <dgm:chPref val="3"/>
        </dgm:presLayoutVars>
      </dgm:prSet>
      <dgm:spPr/>
    </dgm:pt>
    <dgm:pt modelId="{0D4D5627-3393-4C6D-9489-C58D1201D8B0}" type="pres">
      <dgm:prSet presAssocID="{1B1ED516-5DA4-45B0-AFC0-22E653E14A15}" presName="hierChild2" presStyleCnt="0"/>
      <dgm:spPr/>
    </dgm:pt>
    <dgm:pt modelId="{FAFB0E76-B2C2-43C6-8635-A2C9AAE78F5E}" type="pres">
      <dgm:prSet presAssocID="{542F2101-C6A4-4A9D-BFA4-5D7A45E8431C}" presName="hierRoot1" presStyleCnt="0"/>
      <dgm:spPr/>
    </dgm:pt>
    <dgm:pt modelId="{2AE01DAA-6F08-4E17-BA42-FD1874313FDD}" type="pres">
      <dgm:prSet presAssocID="{542F2101-C6A4-4A9D-BFA4-5D7A45E8431C}" presName="composite" presStyleCnt="0"/>
      <dgm:spPr/>
    </dgm:pt>
    <dgm:pt modelId="{57581126-F3FE-45E0-A47A-98758A0D0395}" type="pres">
      <dgm:prSet presAssocID="{542F2101-C6A4-4A9D-BFA4-5D7A45E8431C}" presName="background" presStyleLbl="node0" presStyleIdx="1" presStyleCnt="2"/>
      <dgm:spPr/>
    </dgm:pt>
    <dgm:pt modelId="{87FECC98-03FA-412E-A256-9596FBB5295A}" type="pres">
      <dgm:prSet presAssocID="{542F2101-C6A4-4A9D-BFA4-5D7A45E8431C}" presName="text" presStyleLbl="fgAcc0" presStyleIdx="1" presStyleCnt="2" custLinFactX="-29316" custLinFactNeighborX="-100000" custLinFactNeighborY="-2497">
        <dgm:presLayoutVars>
          <dgm:chPref val="3"/>
        </dgm:presLayoutVars>
      </dgm:prSet>
      <dgm:spPr/>
    </dgm:pt>
    <dgm:pt modelId="{680C6BB1-D6EB-4398-A829-6FA11B648A00}" type="pres">
      <dgm:prSet presAssocID="{542F2101-C6A4-4A9D-BFA4-5D7A45E8431C}" presName="hierChild2" presStyleCnt="0"/>
      <dgm:spPr/>
    </dgm:pt>
  </dgm:ptLst>
  <dgm:cxnLst>
    <dgm:cxn modelId="{EDD98E36-AEC1-4A86-A4D6-3DBB1BCECA00}" type="presOf" srcId="{0C9CF59C-B0FC-4FFA-8E55-4F394AD7CE6C}" destId="{7C8B6074-3BD9-416F-BD53-F93F26F898A1}" srcOrd="0" destOrd="0" presId="urn:microsoft.com/office/officeart/2005/8/layout/hierarchy1"/>
    <dgm:cxn modelId="{3A964747-0BB3-480E-8EE8-3CDB727A97B8}" type="presOf" srcId="{542F2101-C6A4-4A9D-BFA4-5D7A45E8431C}" destId="{87FECC98-03FA-412E-A256-9596FBB5295A}" srcOrd="0" destOrd="0" presId="urn:microsoft.com/office/officeart/2005/8/layout/hierarchy1"/>
    <dgm:cxn modelId="{476E6B7F-4A9B-46EA-AF5C-A40364932D43}" type="presOf" srcId="{1B1ED516-5DA4-45B0-AFC0-22E653E14A15}" destId="{29246CDA-2444-4152-BC8F-188109854A6C}" srcOrd="0" destOrd="0" presId="urn:microsoft.com/office/officeart/2005/8/layout/hierarchy1"/>
    <dgm:cxn modelId="{30D4A68A-4F7C-45F8-845F-9950CE3AFE50}" srcId="{0C9CF59C-B0FC-4FFA-8E55-4F394AD7CE6C}" destId="{1B1ED516-5DA4-45B0-AFC0-22E653E14A15}" srcOrd="0" destOrd="0" parTransId="{529A4B6F-4661-4B38-88B3-EAC7198154D7}" sibTransId="{BE5CEDAD-5FC7-46DE-8A22-8E1553332528}"/>
    <dgm:cxn modelId="{A4BBC9F9-F460-47A2-9DE6-3132344A61B3}" srcId="{0C9CF59C-B0FC-4FFA-8E55-4F394AD7CE6C}" destId="{542F2101-C6A4-4A9D-BFA4-5D7A45E8431C}" srcOrd="1" destOrd="0" parTransId="{CFBB2859-C8D3-4147-A89F-3210F457616D}" sibTransId="{CC4C0A31-D0AE-4772-9EE3-7F286D3EE441}"/>
    <dgm:cxn modelId="{948E79D7-99A4-4AB9-BF79-6D7E74A24D68}" type="presParOf" srcId="{7C8B6074-3BD9-416F-BD53-F93F26F898A1}" destId="{86FDFAEB-4088-4941-B7A2-5B93736EA0EA}" srcOrd="0" destOrd="0" presId="urn:microsoft.com/office/officeart/2005/8/layout/hierarchy1"/>
    <dgm:cxn modelId="{5B616702-6FF3-4FF6-9001-6622EE2F3430}" type="presParOf" srcId="{86FDFAEB-4088-4941-B7A2-5B93736EA0EA}" destId="{F88B8FEB-33C6-4B09-8683-1048710FBF60}" srcOrd="0" destOrd="0" presId="urn:microsoft.com/office/officeart/2005/8/layout/hierarchy1"/>
    <dgm:cxn modelId="{B7654B81-26E9-48DC-9487-695FB5238A0E}" type="presParOf" srcId="{F88B8FEB-33C6-4B09-8683-1048710FBF60}" destId="{2228C08F-EAF7-41EE-BF6F-8652F5319857}" srcOrd="0" destOrd="0" presId="urn:microsoft.com/office/officeart/2005/8/layout/hierarchy1"/>
    <dgm:cxn modelId="{A26624AC-8077-4461-A2F0-C72984B8FD02}" type="presParOf" srcId="{F88B8FEB-33C6-4B09-8683-1048710FBF60}" destId="{29246CDA-2444-4152-BC8F-188109854A6C}" srcOrd="1" destOrd="0" presId="urn:microsoft.com/office/officeart/2005/8/layout/hierarchy1"/>
    <dgm:cxn modelId="{BB4CF1EF-D696-48F7-AB77-A4444D7BCFF2}" type="presParOf" srcId="{86FDFAEB-4088-4941-B7A2-5B93736EA0EA}" destId="{0D4D5627-3393-4C6D-9489-C58D1201D8B0}" srcOrd="1" destOrd="0" presId="urn:microsoft.com/office/officeart/2005/8/layout/hierarchy1"/>
    <dgm:cxn modelId="{664407A0-6DFA-4737-83D8-5E8169AFEEEF}" type="presParOf" srcId="{7C8B6074-3BD9-416F-BD53-F93F26F898A1}" destId="{FAFB0E76-B2C2-43C6-8635-A2C9AAE78F5E}" srcOrd="1" destOrd="0" presId="urn:microsoft.com/office/officeart/2005/8/layout/hierarchy1"/>
    <dgm:cxn modelId="{64D1A5FD-55E1-4F36-A1FB-1D6B26F2F1A2}" type="presParOf" srcId="{FAFB0E76-B2C2-43C6-8635-A2C9AAE78F5E}" destId="{2AE01DAA-6F08-4E17-BA42-FD1874313FDD}" srcOrd="0" destOrd="0" presId="urn:microsoft.com/office/officeart/2005/8/layout/hierarchy1"/>
    <dgm:cxn modelId="{2E184247-FAF2-4464-BC0C-2045D3ADC318}" type="presParOf" srcId="{2AE01DAA-6F08-4E17-BA42-FD1874313FDD}" destId="{57581126-F3FE-45E0-A47A-98758A0D0395}" srcOrd="0" destOrd="0" presId="urn:microsoft.com/office/officeart/2005/8/layout/hierarchy1"/>
    <dgm:cxn modelId="{578C3949-134F-4944-A1D6-4660BFF6B21C}" type="presParOf" srcId="{2AE01DAA-6F08-4E17-BA42-FD1874313FDD}" destId="{87FECC98-03FA-412E-A256-9596FBB5295A}" srcOrd="1" destOrd="0" presId="urn:microsoft.com/office/officeart/2005/8/layout/hierarchy1"/>
    <dgm:cxn modelId="{567A95AD-AE62-434D-A141-9D7692398A55}" type="presParOf" srcId="{FAFB0E76-B2C2-43C6-8635-A2C9AAE78F5E}" destId="{680C6BB1-D6EB-4398-A829-6FA11B648A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7BBA5-7954-442C-B6C4-8120C422F31B}"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76112E54-249D-4A9B-BFFD-F3700ABC7D49}">
      <dgm:prSet/>
      <dgm:spPr/>
      <dgm:t>
        <a:bodyPr/>
        <a:lstStyle/>
        <a:p>
          <a:r>
            <a:rPr lang="en-US" dirty="0"/>
            <a:t>Always think about the connections between coordination and mobility management.</a:t>
          </a:r>
        </a:p>
      </dgm:t>
    </dgm:pt>
    <dgm:pt modelId="{FBD02779-FB82-4124-8E5B-AA55BEF1214E}" type="parTrans" cxnId="{90DC5473-8AAB-437A-89D2-194FFF92D3DB}">
      <dgm:prSet/>
      <dgm:spPr/>
      <dgm:t>
        <a:bodyPr/>
        <a:lstStyle/>
        <a:p>
          <a:endParaRPr lang="en-US"/>
        </a:p>
      </dgm:t>
    </dgm:pt>
    <dgm:pt modelId="{7C82418C-F98B-4FD7-9D06-F6D12F89ECE0}" type="sibTrans" cxnId="{90DC5473-8AAB-437A-89D2-194FFF92D3DB}">
      <dgm:prSet phldrT="1" phldr="0"/>
      <dgm:spPr/>
      <dgm:t>
        <a:bodyPr/>
        <a:lstStyle/>
        <a:p>
          <a:r>
            <a:rPr lang="en-US" dirty="0"/>
            <a:t>1</a:t>
          </a:r>
        </a:p>
      </dgm:t>
    </dgm:pt>
    <dgm:pt modelId="{79C58973-9E5C-4368-BB3F-FFABBB37D7D5}">
      <dgm:prSet/>
      <dgm:spPr/>
      <dgm:t>
        <a:bodyPr/>
        <a:lstStyle/>
        <a:p>
          <a:r>
            <a:rPr lang="en-US" dirty="0"/>
            <a:t>Continuously examine what and how you are putting in place coordination and mobility management.</a:t>
          </a:r>
        </a:p>
      </dgm:t>
    </dgm:pt>
    <dgm:pt modelId="{8B65BA53-CF97-451B-A81A-F555250F6227}" type="parTrans" cxnId="{527AA9A7-5133-4AA5-AC20-0E27824B0952}">
      <dgm:prSet/>
      <dgm:spPr/>
      <dgm:t>
        <a:bodyPr/>
        <a:lstStyle/>
        <a:p>
          <a:endParaRPr lang="en-US"/>
        </a:p>
      </dgm:t>
    </dgm:pt>
    <dgm:pt modelId="{9257318A-A872-4E2E-B71E-1726B8E8E2AC}" type="sibTrans" cxnId="{527AA9A7-5133-4AA5-AC20-0E27824B0952}">
      <dgm:prSet phldrT="2" phldr="0"/>
      <dgm:spPr/>
      <dgm:t>
        <a:bodyPr/>
        <a:lstStyle/>
        <a:p>
          <a:r>
            <a:rPr lang="en-US" dirty="0"/>
            <a:t>2</a:t>
          </a:r>
        </a:p>
      </dgm:t>
    </dgm:pt>
    <dgm:pt modelId="{483D75F1-403B-4A3C-9358-DDA2FD3A4D6B}">
      <dgm:prSet/>
      <dgm:spPr/>
      <dgm:t>
        <a:bodyPr/>
        <a:lstStyle/>
        <a:p>
          <a:r>
            <a:rPr lang="en-US" dirty="0"/>
            <a:t>Measure, assess, and measure outcomes and impacts!</a:t>
          </a:r>
        </a:p>
      </dgm:t>
    </dgm:pt>
    <dgm:pt modelId="{6C0BCFD0-5343-4424-BCFB-3E1D43A07158}" type="parTrans" cxnId="{A1F08B0E-77A7-48C2-B75C-111F5A50E537}">
      <dgm:prSet/>
      <dgm:spPr/>
      <dgm:t>
        <a:bodyPr/>
        <a:lstStyle/>
        <a:p>
          <a:endParaRPr lang="en-US"/>
        </a:p>
      </dgm:t>
    </dgm:pt>
    <dgm:pt modelId="{D685C076-B8B2-434F-92E8-33FAB77089FA}" type="sibTrans" cxnId="{A1F08B0E-77A7-48C2-B75C-111F5A50E537}">
      <dgm:prSet phldrT="3" phldr="0"/>
      <dgm:spPr/>
      <dgm:t>
        <a:bodyPr/>
        <a:lstStyle/>
        <a:p>
          <a:r>
            <a:rPr lang="en-US" dirty="0"/>
            <a:t>3</a:t>
          </a:r>
        </a:p>
      </dgm:t>
    </dgm:pt>
    <dgm:pt modelId="{61CFFB51-6DEC-4E90-B7D4-C5FA9AF84AA2}" type="pres">
      <dgm:prSet presAssocID="{0017BBA5-7954-442C-B6C4-8120C422F31B}" presName="Name0" presStyleCnt="0">
        <dgm:presLayoutVars>
          <dgm:animLvl val="lvl"/>
          <dgm:resizeHandles val="exact"/>
        </dgm:presLayoutVars>
      </dgm:prSet>
      <dgm:spPr/>
    </dgm:pt>
    <dgm:pt modelId="{B3FAE283-6ECC-4401-AAD7-9DA16089D021}" type="pres">
      <dgm:prSet presAssocID="{76112E54-249D-4A9B-BFFD-F3700ABC7D49}" presName="compositeNode" presStyleCnt="0">
        <dgm:presLayoutVars>
          <dgm:bulletEnabled val="1"/>
        </dgm:presLayoutVars>
      </dgm:prSet>
      <dgm:spPr/>
    </dgm:pt>
    <dgm:pt modelId="{801BDA67-DDEB-4B9B-B119-88C281E27051}" type="pres">
      <dgm:prSet presAssocID="{76112E54-249D-4A9B-BFFD-F3700ABC7D49}" presName="bgRect" presStyleLbl="bgAccFollowNode1" presStyleIdx="0" presStyleCnt="3"/>
      <dgm:spPr/>
    </dgm:pt>
    <dgm:pt modelId="{7B37F3FA-073E-4BC3-A8BE-91D672B1D1EA}" type="pres">
      <dgm:prSet presAssocID="{7C82418C-F98B-4FD7-9D06-F6D12F89ECE0}" presName="sibTransNodeCircle" presStyleLbl="alignNode1" presStyleIdx="0" presStyleCnt="6">
        <dgm:presLayoutVars>
          <dgm:chMax val="0"/>
          <dgm:bulletEnabled/>
        </dgm:presLayoutVars>
      </dgm:prSet>
      <dgm:spPr/>
    </dgm:pt>
    <dgm:pt modelId="{7CE4A947-4272-4643-A623-0EB7EC80AAC7}" type="pres">
      <dgm:prSet presAssocID="{76112E54-249D-4A9B-BFFD-F3700ABC7D49}" presName="bottomLine" presStyleLbl="alignNode1" presStyleIdx="1" presStyleCnt="6">
        <dgm:presLayoutVars/>
      </dgm:prSet>
      <dgm:spPr/>
    </dgm:pt>
    <dgm:pt modelId="{61FCBBEC-1447-401E-AA9A-AFB2D1F95A04}" type="pres">
      <dgm:prSet presAssocID="{76112E54-249D-4A9B-BFFD-F3700ABC7D49}" presName="nodeText" presStyleLbl="bgAccFollowNode1" presStyleIdx="0" presStyleCnt="3">
        <dgm:presLayoutVars>
          <dgm:bulletEnabled val="1"/>
        </dgm:presLayoutVars>
      </dgm:prSet>
      <dgm:spPr/>
    </dgm:pt>
    <dgm:pt modelId="{23A34489-49D9-4F9C-8EC2-18EEAB4E35D4}" type="pres">
      <dgm:prSet presAssocID="{7C82418C-F98B-4FD7-9D06-F6D12F89ECE0}" presName="sibTrans" presStyleCnt="0"/>
      <dgm:spPr/>
    </dgm:pt>
    <dgm:pt modelId="{107618D4-0214-4ED4-8695-2FDC637A7425}" type="pres">
      <dgm:prSet presAssocID="{79C58973-9E5C-4368-BB3F-FFABBB37D7D5}" presName="compositeNode" presStyleCnt="0">
        <dgm:presLayoutVars>
          <dgm:bulletEnabled val="1"/>
        </dgm:presLayoutVars>
      </dgm:prSet>
      <dgm:spPr/>
    </dgm:pt>
    <dgm:pt modelId="{2ACA4F97-CB0F-4989-B8C2-0BFB2F9799DB}" type="pres">
      <dgm:prSet presAssocID="{79C58973-9E5C-4368-BB3F-FFABBB37D7D5}" presName="bgRect" presStyleLbl="bgAccFollowNode1" presStyleIdx="1" presStyleCnt="3"/>
      <dgm:spPr/>
    </dgm:pt>
    <dgm:pt modelId="{02433056-3ABF-49E3-8998-350C3E89283A}" type="pres">
      <dgm:prSet presAssocID="{9257318A-A872-4E2E-B71E-1726B8E8E2AC}" presName="sibTransNodeCircle" presStyleLbl="alignNode1" presStyleIdx="2" presStyleCnt="6">
        <dgm:presLayoutVars>
          <dgm:chMax val="0"/>
          <dgm:bulletEnabled/>
        </dgm:presLayoutVars>
      </dgm:prSet>
      <dgm:spPr/>
    </dgm:pt>
    <dgm:pt modelId="{EF16E89B-B7AF-46FA-8440-52AF1B2FE3F0}" type="pres">
      <dgm:prSet presAssocID="{79C58973-9E5C-4368-BB3F-FFABBB37D7D5}" presName="bottomLine" presStyleLbl="alignNode1" presStyleIdx="3" presStyleCnt="6">
        <dgm:presLayoutVars/>
      </dgm:prSet>
      <dgm:spPr/>
    </dgm:pt>
    <dgm:pt modelId="{D442DED6-B5FF-4AFD-8E33-86556C9BC686}" type="pres">
      <dgm:prSet presAssocID="{79C58973-9E5C-4368-BB3F-FFABBB37D7D5}" presName="nodeText" presStyleLbl="bgAccFollowNode1" presStyleIdx="1" presStyleCnt="3">
        <dgm:presLayoutVars>
          <dgm:bulletEnabled val="1"/>
        </dgm:presLayoutVars>
      </dgm:prSet>
      <dgm:spPr/>
    </dgm:pt>
    <dgm:pt modelId="{3F4B3EEC-5641-4932-9ADF-70236A3F85B7}" type="pres">
      <dgm:prSet presAssocID="{9257318A-A872-4E2E-B71E-1726B8E8E2AC}" presName="sibTrans" presStyleCnt="0"/>
      <dgm:spPr/>
    </dgm:pt>
    <dgm:pt modelId="{8D570DCC-6254-418B-B3B9-99312F71EA39}" type="pres">
      <dgm:prSet presAssocID="{483D75F1-403B-4A3C-9358-DDA2FD3A4D6B}" presName="compositeNode" presStyleCnt="0">
        <dgm:presLayoutVars>
          <dgm:bulletEnabled val="1"/>
        </dgm:presLayoutVars>
      </dgm:prSet>
      <dgm:spPr/>
    </dgm:pt>
    <dgm:pt modelId="{373A3DA9-93A7-4F40-A9D3-64273EFFBFFB}" type="pres">
      <dgm:prSet presAssocID="{483D75F1-403B-4A3C-9358-DDA2FD3A4D6B}" presName="bgRect" presStyleLbl="bgAccFollowNode1" presStyleIdx="2" presStyleCnt="3"/>
      <dgm:spPr/>
    </dgm:pt>
    <dgm:pt modelId="{9C73ACED-3294-43EE-A859-2DD5B7A4EC07}" type="pres">
      <dgm:prSet presAssocID="{D685C076-B8B2-434F-92E8-33FAB77089FA}" presName="sibTransNodeCircle" presStyleLbl="alignNode1" presStyleIdx="4" presStyleCnt="6">
        <dgm:presLayoutVars>
          <dgm:chMax val="0"/>
          <dgm:bulletEnabled/>
        </dgm:presLayoutVars>
      </dgm:prSet>
      <dgm:spPr/>
    </dgm:pt>
    <dgm:pt modelId="{E772B1CC-840D-41EE-9D92-CCE3E5404481}" type="pres">
      <dgm:prSet presAssocID="{483D75F1-403B-4A3C-9358-DDA2FD3A4D6B}" presName="bottomLine" presStyleLbl="alignNode1" presStyleIdx="5" presStyleCnt="6">
        <dgm:presLayoutVars/>
      </dgm:prSet>
      <dgm:spPr/>
    </dgm:pt>
    <dgm:pt modelId="{51ED7921-3D0E-497E-925D-83BFA46BEC32}" type="pres">
      <dgm:prSet presAssocID="{483D75F1-403B-4A3C-9358-DDA2FD3A4D6B}" presName="nodeText" presStyleLbl="bgAccFollowNode1" presStyleIdx="2" presStyleCnt="3">
        <dgm:presLayoutVars>
          <dgm:bulletEnabled val="1"/>
        </dgm:presLayoutVars>
      </dgm:prSet>
      <dgm:spPr/>
    </dgm:pt>
  </dgm:ptLst>
  <dgm:cxnLst>
    <dgm:cxn modelId="{A1F08B0E-77A7-48C2-B75C-111F5A50E537}" srcId="{0017BBA5-7954-442C-B6C4-8120C422F31B}" destId="{483D75F1-403B-4A3C-9358-DDA2FD3A4D6B}" srcOrd="2" destOrd="0" parTransId="{6C0BCFD0-5343-4424-BCFB-3E1D43A07158}" sibTransId="{D685C076-B8B2-434F-92E8-33FAB77089FA}"/>
    <dgm:cxn modelId="{A7AA0111-F49B-4338-A718-AB80C7398329}" type="presOf" srcId="{483D75F1-403B-4A3C-9358-DDA2FD3A4D6B}" destId="{373A3DA9-93A7-4F40-A9D3-64273EFFBFFB}" srcOrd="0" destOrd="0" presId="urn:microsoft.com/office/officeart/2016/7/layout/BasicLinearProcessNumbered"/>
    <dgm:cxn modelId="{06EBAC2D-E5D9-459B-A75E-F6D91D971128}" type="presOf" srcId="{7C82418C-F98B-4FD7-9D06-F6D12F89ECE0}" destId="{7B37F3FA-073E-4BC3-A8BE-91D672B1D1EA}" srcOrd="0" destOrd="0" presId="urn:microsoft.com/office/officeart/2016/7/layout/BasicLinearProcessNumbered"/>
    <dgm:cxn modelId="{C290F73F-31D2-45E2-A5F6-6CC8AEEAB307}" type="presOf" srcId="{79C58973-9E5C-4368-BB3F-FFABBB37D7D5}" destId="{2ACA4F97-CB0F-4989-B8C2-0BFB2F9799DB}" srcOrd="0" destOrd="0" presId="urn:microsoft.com/office/officeart/2016/7/layout/BasicLinearProcessNumbered"/>
    <dgm:cxn modelId="{CF45C15D-931F-4ADF-9570-855114AFC92E}" type="presOf" srcId="{76112E54-249D-4A9B-BFFD-F3700ABC7D49}" destId="{801BDA67-DDEB-4B9B-B119-88C281E27051}" srcOrd="0" destOrd="0" presId="urn:microsoft.com/office/officeart/2016/7/layout/BasicLinearProcessNumbered"/>
    <dgm:cxn modelId="{52F15C6B-21AF-4C93-AB96-276A376557BC}" type="presOf" srcId="{D685C076-B8B2-434F-92E8-33FAB77089FA}" destId="{9C73ACED-3294-43EE-A859-2DD5B7A4EC07}" srcOrd="0" destOrd="0" presId="urn:microsoft.com/office/officeart/2016/7/layout/BasicLinearProcessNumbered"/>
    <dgm:cxn modelId="{90DC5473-8AAB-437A-89D2-194FFF92D3DB}" srcId="{0017BBA5-7954-442C-B6C4-8120C422F31B}" destId="{76112E54-249D-4A9B-BFFD-F3700ABC7D49}" srcOrd="0" destOrd="0" parTransId="{FBD02779-FB82-4124-8E5B-AA55BEF1214E}" sibTransId="{7C82418C-F98B-4FD7-9D06-F6D12F89ECE0}"/>
    <dgm:cxn modelId="{3440267B-2C72-44BF-8E37-75E9C82BDFE1}" type="presOf" srcId="{0017BBA5-7954-442C-B6C4-8120C422F31B}" destId="{61CFFB51-6DEC-4E90-B7D4-C5FA9AF84AA2}" srcOrd="0" destOrd="0" presId="urn:microsoft.com/office/officeart/2016/7/layout/BasicLinearProcessNumbered"/>
    <dgm:cxn modelId="{29607281-255C-43BB-9B5C-44F8ABBFBBC0}" type="presOf" srcId="{483D75F1-403B-4A3C-9358-DDA2FD3A4D6B}" destId="{51ED7921-3D0E-497E-925D-83BFA46BEC32}" srcOrd="1" destOrd="0" presId="urn:microsoft.com/office/officeart/2016/7/layout/BasicLinearProcessNumbered"/>
    <dgm:cxn modelId="{87E3ED8B-98E4-4ED0-B7C2-F52E00ED2E19}" type="presOf" srcId="{9257318A-A872-4E2E-B71E-1726B8E8E2AC}" destId="{02433056-3ABF-49E3-8998-350C3E89283A}" srcOrd="0" destOrd="0" presId="urn:microsoft.com/office/officeart/2016/7/layout/BasicLinearProcessNumbered"/>
    <dgm:cxn modelId="{8647D88F-6041-4FF1-AE2F-00885DD4592C}" type="presOf" srcId="{76112E54-249D-4A9B-BFFD-F3700ABC7D49}" destId="{61FCBBEC-1447-401E-AA9A-AFB2D1F95A04}" srcOrd="1" destOrd="0" presId="urn:microsoft.com/office/officeart/2016/7/layout/BasicLinearProcessNumbered"/>
    <dgm:cxn modelId="{527AA9A7-5133-4AA5-AC20-0E27824B0952}" srcId="{0017BBA5-7954-442C-B6C4-8120C422F31B}" destId="{79C58973-9E5C-4368-BB3F-FFABBB37D7D5}" srcOrd="1" destOrd="0" parTransId="{8B65BA53-CF97-451B-A81A-F555250F6227}" sibTransId="{9257318A-A872-4E2E-B71E-1726B8E8E2AC}"/>
    <dgm:cxn modelId="{7E4D36E2-77A9-40DD-90D2-4F5B8ED3DF8D}" type="presOf" srcId="{79C58973-9E5C-4368-BB3F-FFABBB37D7D5}" destId="{D442DED6-B5FF-4AFD-8E33-86556C9BC686}" srcOrd="1" destOrd="0" presId="urn:microsoft.com/office/officeart/2016/7/layout/BasicLinearProcessNumbered"/>
    <dgm:cxn modelId="{AB9835A4-839E-41F5-94FC-D57B1021E4EB}" type="presParOf" srcId="{61CFFB51-6DEC-4E90-B7D4-C5FA9AF84AA2}" destId="{B3FAE283-6ECC-4401-AAD7-9DA16089D021}" srcOrd="0" destOrd="0" presId="urn:microsoft.com/office/officeart/2016/7/layout/BasicLinearProcessNumbered"/>
    <dgm:cxn modelId="{5334BD2C-2198-45B0-A53E-C1A2EAC5AC3D}" type="presParOf" srcId="{B3FAE283-6ECC-4401-AAD7-9DA16089D021}" destId="{801BDA67-DDEB-4B9B-B119-88C281E27051}" srcOrd="0" destOrd="0" presId="urn:microsoft.com/office/officeart/2016/7/layout/BasicLinearProcessNumbered"/>
    <dgm:cxn modelId="{4CCB4F8A-96E2-4B1E-BFFF-3A9DABF1641A}" type="presParOf" srcId="{B3FAE283-6ECC-4401-AAD7-9DA16089D021}" destId="{7B37F3FA-073E-4BC3-A8BE-91D672B1D1EA}" srcOrd="1" destOrd="0" presId="urn:microsoft.com/office/officeart/2016/7/layout/BasicLinearProcessNumbered"/>
    <dgm:cxn modelId="{128591DE-E1FA-4621-9DB3-5B161CE76620}" type="presParOf" srcId="{B3FAE283-6ECC-4401-AAD7-9DA16089D021}" destId="{7CE4A947-4272-4643-A623-0EB7EC80AAC7}" srcOrd="2" destOrd="0" presId="urn:microsoft.com/office/officeart/2016/7/layout/BasicLinearProcessNumbered"/>
    <dgm:cxn modelId="{81EEA49C-B0E1-443B-B62D-6BDC1F6411DC}" type="presParOf" srcId="{B3FAE283-6ECC-4401-AAD7-9DA16089D021}" destId="{61FCBBEC-1447-401E-AA9A-AFB2D1F95A04}" srcOrd="3" destOrd="0" presId="urn:microsoft.com/office/officeart/2016/7/layout/BasicLinearProcessNumbered"/>
    <dgm:cxn modelId="{5978F3C7-FB95-4C7D-BE10-B1ED7F2C345A}" type="presParOf" srcId="{61CFFB51-6DEC-4E90-B7D4-C5FA9AF84AA2}" destId="{23A34489-49D9-4F9C-8EC2-18EEAB4E35D4}" srcOrd="1" destOrd="0" presId="urn:microsoft.com/office/officeart/2016/7/layout/BasicLinearProcessNumbered"/>
    <dgm:cxn modelId="{C6A0B943-88FD-4F36-B6FA-CEE16F3D4E97}" type="presParOf" srcId="{61CFFB51-6DEC-4E90-B7D4-C5FA9AF84AA2}" destId="{107618D4-0214-4ED4-8695-2FDC637A7425}" srcOrd="2" destOrd="0" presId="urn:microsoft.com/office/officeart/2016/7/layout/BasicLinearProcessNumbered"/>
    <dgm:cxn modelId="{4AC59322-B9F5-456D-A118-E4130DE47A2C}" type="presParOf" srcId="{107618D4-0214-4ED4-8695-2FDC637A7425}" destId="{2ACA4F97-CB0F-4989-B8C2-0BFB2F9799DB}" srcOrd="0" destOrd="0" presId="urn:microsoft.com/office/officeart/2016/7/layout/BasicLinearProcessNumbered"/>
    <dgm:cxn modelId="{CE356A25-317B-4CD1-ADCC-D9BDA060D988}" type="presParOf" srcId="{107618D4-0214-4ED4-8695-2FDC637A7425}" destId="{02433056-3ABF-49E3-8998-350C3E89283A}" srcOrd="1" destOrd="0" presId="urn:microsoft.com/office/officeart/2016/7/layout/BasicLinearProcessNumbered"/>
    <dgm:cxn modelId="{4EEC13A1-9B5B-4E4E-B642-DED1A2815166}" type="presParOf" srcId="{107618D4-0214-4ED4-8695-2FDC637A7425}" destId="{EF16E89B-B7AF-46FA-8440-52AF1B2FE3F0}" srcOrd="2" destOrd="0" presId="urn:microsoft.com/office/officeart/2016/7/layout/BasicLinearProcessNumbered"/>
    <dgm:cxn modelId="{29FF31B7-9474-417D-BD04-10B8CF94A7BC}" type="presParOf" srcId="{107618D4-0214-4ED4-8695-2FDC637A7425}" destId="{D442DED6-B5FF-4AFD-8E33-86556C9BC686}" srcOrd="3" destOrd="0" presId="urn:microsoft.com/office/officeart/2016/7/layout/BasicLinearProcessNumbered"/>
    <dgm:cxn modelId="{DD368EBF-7783-4106-BE04-7C81A612942A}" type="presParOf" srcId="{61CFFB51-6DEC-4E90-B7D4-C5FA9AF84AA2}" destId="{3F4B3EEC-5641-4932-9ADF-70236A3F85B7}" srcOrd="3" destOrd="0" presId="urn:microsoft.com/office/officeart/2016/7/layout/BasicLinearProcessNumbered"/>
    <dgm:cxn modelId="{59E6DEC3-BC80-4C95-BDE8-8C69D4298942}" type="presParOf" srcId="{61CFFB51-6DEC-4E90-B7D4-C5FA9AF84AA2}" destId="{8D570DCC-6254-418B-B3B9-99312F71EA39}" srcOrd="4" destOrd="0" presId="urn:microsoft.com/office/officeart/2016/7/layout/BasicLinearProcessNumbered"/>
    <dgm:cxn modelId="{CE30487C-2F9D-4185-9F50-AEA51CB83468}" type="presParOf" srcId="{8D570DCC-6254-418B-B3B9-99312F71EA39}" destId="{373A3DA9-93A7-4F40-A9D3-64273EFFBFFB}" srcOrd="0" destOrd="0" presId="urn:microsoft.com/office/officeart/2016/7/layout/BasicLinearProcessNumbered"/>
    <dgm:cxn modelId="{FB29EE58-6921-44F6-9767-D514D53DC59E}" type="presParOf" srcId="{8D570DCC-6254-418B-B3B9-99312F71EA39}" destId="{9C73ACED-3294-43EE-A859-2DD5B7A4EC07}" srcOrd="1" destOrd="0" presId="urn:microsoft.com/office/officeart/2016/7/layout/BasicLinearProcessNumbered"/>
    <dgm:cxn modelId="{6CCDA1BF-DB9F-4666-8597-05EF0D423782}" type="presParOf" srcId="{8D570DCC-6254-418B-B3B9-99312F71EA39}" destId="{E772B1CC-840D-41EE-9D92-CCE3E5404481}" srcOrd="2" destOrd="0" presId="urn:microsoft.com/office/officeart/2016/7/layout/BasicLinearProcessNumbered"/>
    <dgm:cxn modelId="{14F8E997-E506-4B8B-8667-60F7D55EB9D6}" type="presParOf" srcId="{8D570DCC-6254-418B-B3B9-99312F71EA39}" destId="{51ED7921-3D0E-497E-925D-83BFA46BEC3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8C08F-EAF7-41EE-BF6F-8652F5319857}">
      <dsp:nvSpPr>
        <dsp:cNvPr id="0" name=""/>
        <dsp:cNvSpPr/>
      </dsp:nvSpPr>
      <dsp:spPr>
        <a:xfrm>
          <a:off x="4610026" y="-167823"/>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46CDA-2444-4152-BC8F-188109854A6C}">
      <dsp:nvSpPr>
        <dsp:cNvPr id="0" name=""/>
        <dsp:cNvSpPr/>
      </dsp:nvSpPr>
      <dsp:spPr>
        <a:xfrm>
          <a:off x="5091448" y="289527"/>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Mobility Management Networks</a:t>
          </a:r>
        </a:p>
      </dsp:txBody>
      <dsp:txXfrm>
        <a:off x="5172032" y="370111"/>
        <a:ext cx="4171627" cy="2590157"/>
      </dsp:txXfrm>
    </dsp:sp>
    <dsp:sp modelId="{57581126-F3FE-45E0-A47A-98758A0D0395}">
      <dsp:nvSpPr>
        <dsp:cNvPr id="0" name=""/>
        <dsp:cNvSpPr/>
      </dsp:nvSpPr>
      <dsp:spPr>
        <a:xfrm>
          <a:off x="-173067" y="-68087"/>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ECC98-03FA-412E-A256-9596FBB5295A}">
      <dsp:nvSpPr>
        <dsp:cNvPr id="0" name=""/>
        <dsp:cNvSpPr/>
      </dsp:nvSpPr>
      <dsp:spPr>
        <a:xfrm>
          <a:off x="308354" y="3892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CCAM at the State and Regional levels</a:t>
          </a:r>
        </a:p>
      </dsp:txBody>
      <dsp:txXfrm>
        <a:off x="388938" y="4698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BDA67-DDEB-4B9B-B119-88C281E27051}">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Always think about the connections between coordination and mobility management.</a:t>
          </a:r>
        </a:p>
      </dsp:txBody>
      <dsp:txXfrm>
        <a:off x="0" y="1653508"/>
        <a:ext cx="3286125" cy="2610802"/>
      </dsp:txXfrm>
    </dsp:sp>
    <dsp:sp modelId="{7B37F3FA-073E-4BC3-A8BE-91D672B1D1EA}">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1181533" y="626305"/>
        <a:ext cx="923057" cy="923057"/>
      </dsp:txXfrm>
    </dsp:sp>
    <dsp:sp modelId="{7CE4A947-4272-4643-A623-0EB7EC80AAC7}">
      <dsp:nvSpPr>
        <dsp:cNvPr id="0" name=""/>
        <dsp:cNvSpPr/>
      </dsp:nvSpPr>
      <dsp:spPr>
        <a:xfrm>
          <a:off x="0" y="4351266"/>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A4F97-CB0F-4989-B8C2-0BFB2F9799DB}">
      <dsp:nvSpPr>
        <dsp:cNvPr id="0" name=""/>
        <dsp:cNvSpPr/>
      </dsp:nvSpPr>
      <dsp:spPr>
        <a:xfrm>
          <a:off x="3614737" y="0"/>
          <a:ext cx="3286125" cy="435133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Continuously examine what and how you are putting in place coordination and mobility management.</a:t>
          </a:r>
        </a:p>
      </dsp:txBody>
      <dsp:txXfrm>
        <a:off x="3614737" y="1653508"/>
        <a:ext cx="3286125" cy="2610802"/>
      </dsp:txXfrm>
    </dsp:sp>
    <dsp:sp modelId="{02433056-3ABF-49E3-8998-350C3E89283A}">
      <dsp:nvSpPr>
        <dsp:cNvPr id="0" name=""/>
        <dsp:cNvSpPr/>
      </dsp:nvSpPr>
      <dsp:spPr>
        <a:xfrm>
          <a:off x="4605099" y="435133"/>
          <a:ext cx="1305401" cy="130540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4796271" y="626305"/>
        <a:ext cx="923057" cy="923057"/>
      </dsp:txXfrm>
    </dsp:sp>
    <dsp:sp modelId="{EF16E89B-B7AF-46FA-8440-52AF1B2FE3F0}">
      <dsp:nvSpPr>
        <dsp:cNvPr id="0" name=""/>
        <dsp:cNvSpPr/>
      </dsp:nvSpPr>
      <dsp:spPr>
        <a:xfrm>
          <a:off x="3614737" y="4351266"/>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A3DA9-93A7-4F40-A9D3-64273EFFBFFB}">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Measure, assess, and measure outcomes and impacts!</a:t>
          </a:r>
        </a:p>
      </dsp:txBody>
      <dsp:txXfrm>
        <a:off x="7229475" y="1653508"/>
        <a:ext cx="3286125" cy="2610802"/>
      </dsp:txXfrm>
    </dsp:sp>
    <dsp:sp modelId="{9C73ACED-3294-43EE-A859-2DD5B7A4EC07}">
      <dsp:nvSpPr>
        <dsp:cNvPr id="0" name=""/>
        <dsp:cNvSpPr/>
      </dsp:nvSpPr>
      <dsp:spPr>
        <a:xfrm>
          <a:off x="8219836" y="435133"/>
          <a:ext cx="1305401" cy="130540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8411008" y="626305"/>
        <a:ext cx="923057" cy="923057"/>
      </dsp:txXfrm>
    </dsp:sp>
    <dsp:sp modelId="{E772B1CC-840D-41EE-9D92-CCE3E5404481}">
      <dsp:nvSpPr>
        <dsp:cNvPr id="0" name=""/>
        <dsp:cNvSpPr/>
      </dsp:nvSpPr>
      <dsp:spPr>
        <a:xfrm>
          <a:off x="7229475" y="4351266"/>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577F7DE-E727-4B37-83B4-DFDAB82BFA9D}" type="datetimeFigureOut">
              <a:rPr lang="en-US" smtClean="0"/>
              <a:t>2/2/2022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26DD966-85ED-433D-B64B-AEC79ED7D4DF}" type="slidenum">
              <a:rPr lang="en-US" smtClean="0"/>
              <a:t>‹#›</a:t>
            </a:fld>
            <a:endParaRPr lang="en-US" dirty="0"/>
          </a:p>
        </p:txBody>
      </p:sp>
    </p:spTree>
    <p:extLst>
      <p:ext uri="{BB962C8B-B14F-4D97-AF65-F5344CB8AC3E}">
        <p14:creationId xmlns:p14="http://schemas.microsoft.com/office/powerpoint/2010/main" val="416459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A7BC7E-7243-47DF-898E-65B9D2B67710}" type="datetimeFigureOut">
              <a:rPr lang="en-US" smtClean="0"/>
              <a:t>2/2/2022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ADB73D-3AB2-4586-A13B-5D9E777F0FC8}" type="slidenum">
              <a:rPr lang="en-US" smtClean="0"/>
              <a:t>‹#›</a:t>
            </a:fld>
            <a:endParaRPr lang="en-US" dirty="0"/>
          </a:p>
        </p:txBody>
      </p:sp>
    </p:spTree>
    <p:extLst>
      <p:ext uri="{BB962C8B-B14F-4D97-AF65-F5344CB8AC3E}">
        <p14:creationId xmlns:p14="http://schemas.microsoft.com/office/powerpoint/2010/main" val="72689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nadtc.org/" TargetMode="External"/><Relationship Id="rId3" Type="http://schemas.openxmlformats.org/officeDocument/2006/relationships/hyperlink" Target="https://www.nationalrtap.org/" TargetMode="External"/><Relationship Id="rId7" Type="http://schemas.openxmlformats.org/officeDocument/2006/relationships/hyperlink" Target="mailto:info@nc4mm.org"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nationalcenterformobilitymanagement.org/" TargetMode="External"/><Relationship Id="rId11" Type="http://schemas.openxmlformats.org/officeDocument/2006/relationships/hyperlink" Target="https://www.transit.dot.gov/sites/fta.dot.gov/files/docs/funding/grants/37971/5310-enhanced-mobility-seniors-and-individuals-disabilities-fact-sheet_1.pdf" TargetMode="External"/><Relationship Id="rId5" Type="http://schemas.openxmlformats.org/officeDocument/2006/relationships/hyperlink" Target="https://www.transit.dot.gov/rural-formula-grants-5311" TargetMode="External"/><Relationship Id="rId10" Type="http://schemas.openxmlformats.org/officeDocument/2006/relationships/hyperlink" Target="https://www.transit.dot.gov/funding/grants/enhanced-mobility-seniors-individuals-disabilities-section-5310" TargetMode="External"/><Relationship Id="rId4" Type="http://schemas.openxmlformats.org/officeDocument/2006/relationships/hyperlink" Target="mailto:info@nationalrtap.org" TargetMode="External"/><Relationship Id="rId9" Type="http://schemas.openxmlformats.org/officeDocument/2006/relationships/hyperlink" Target="mailto:contact@nadtc.or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DB73D-3AB2-4586-A13B-5D9E777F0FC8}" type="slidenum">
              <a:rPr lang="en-US" smtClean="0"/>
              <a:t>1</a:t>
            </a:fld>
            <a:endParaRPr lang="en-US" dirty="0"/>
          </a:p>
        </p:txBody>
      </p:sp>
    </p:spTree>
    <p:extLst>
      <p:ext uri="{BB962C8B-B14F-4D97-AF65-F5344CB8AC3E}">
        <p14:creationId xmlns:p14="http://schemas.microsoft.com/office/powerpoint/2010/main" val="2696497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are more outcomes associated with mobility management and coordination….increased efficiency, reliability, and effectiveness of transportation. Minimizing the maze of services that we saw in the previous graphic.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1647F-0575-B340-A898-580A94FAA2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85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DB73D-3AB2-4586-A13B-5D9E777F0FC8}" type="slidenum">
              <a:rPr lang="en-US" smtClean="0"/>
              <a:t>33</a:t>
            </a:fld>
            <a:endParaRPr lang="en-US" dirty="0"/>
          </a:p>
        </p:txBody>
      </p:sp>
    </p:spTree>
    <p:extLst>
      <p:ext uri="{BB962C8B-B14F-4D97-AF65-F5344CB8AC3E}">
        <p14:creationId xmlns:p14="http://schemas.microsoft.com/office/powerpoint/2010/main" val="359789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78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DF521-A8C0-47CF-B688-3383CB252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022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22313"/>
            <a:ext cx="6427788" cy="3614737"/>
          </a:xfrm>
        </p:spPr>
      </p:sp>
      <p:sp>
        <p:nvSpPr>
          <p:cNvPr id="3" name="Notes Placeholder 2"/>
          <p:cNvSpPr>
            <a:spLocks noGrp="1"/>
          </p:cNvSpPr>
          <p:nvPr>
            <p:ph type="body" idx="1"/>
          </p:nvPr>
        </p:nvSpPr>
        <p:spPr/>
        <p:txBody>
          <a:bodyPr>
            <a:normAutofit/>
          </a:bodyPr>
          <a:lstStyle/>
          <a:p>
            <a:r>
              <a:rPr lang="en-US" dirty="0"/>
              <a:t>Here are the technical assistance centers that provide free support and resources to help improve mobility options for communities and individuals </a:t>
            </a:r>
          </a:p>
          <a:p>
            <a:pPr lvl="0"/>
            <a:r>
              <a:rPr lang="en-US" dirty="0"/>
              <a:t>National Rural Transit Assistance Program (RTAP) </a:t>
            </a:r>
            <a:r>
              <a:rPr lang="en-US" u="sng" dirty="0">
                <a:hlinkClick r:id="rId3"/>
              </a:rPr>
              <a:t>https://www.nationalrtap.org/</a:t>
            </a:r>
            <a:r>
              <a:rPr lang="en-US" dirty="0"/>
              <a:t> call for resources and info: 1-888-589-6821 or email: </a:t>
            </a:r>
            <a:r>
              <a:rPr lang="en-US" u="sng" dirty="0">
                <a:hlinkClick r:id="rId4"/>
              </a:rPr>
              <a:t>info@nationalrtap.org</a:t>
            </a:r>
            <a:r>
              <a:rPr lang="en-US" dirty="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This center supports the </a:t>
            </a:r>
            <a:r>
              <a:rPr lang="en-US" u="sng" dirty="0">
                <a:hlinkClick r:id="rId5"/>
              </a:rPr>
              <a:t>Grants for Rural Areas Program</a:t>
            </a:r>
            <a:r>
              <a:rPr lang="en-US" dirty="0"/>
              <a:t> addresses the training and technical assistance needs of rural and tribal transit operators across the nation and supports state RTAP programs.</a:t>
            </a:r>
          </a:p>
          <a:p>
            <a:pPr lvl="1"/>
            <a:endParaRPr lang="en-US" dirty="0"/>
          </a:p>
          <a:p>
            <a:pPr lvl="0"/>
            <a:r>
              <a:rPr lang="en-US" dirty="0"/>
              <a:t>National Center for Mobility Management (NCMM) </a:t>
            </a:r>
            <a:r>
              <a:rPr lang="en-US" u="sng" dirty="0">
                <a:hlinkClick r:id="rId6"/>
              </a:rPr>
              <a:t>https://nationalcenterformobilitymanagement.org/</a:t>
            </a:r>
            <a:r>
              <a:rPr lang="en-US" dirty="0"/>
              <a:t> phone: 1-866-846-6400 email: </a:t>
            </a:r>
            <a:r>
              <a:rPr lang="en-US" u="sng" dirty="0">
                <a:hlinkClick r:id="rId7"/>
              </a:rPr>
              <a:t>info@nc4mm.org</a:t>
            </a:r>
            <a:r>
              <a:rPr lang="en-US" dirty="0"/>
              <a:t> </a:t>
            </a:r>
          </a:p>
          <a:p>
            <a:pPr lvl="1"/>
            <a:r>
              <a:rPr lang="en-US" dirty="0"/>
              <a:t>This center supports mobility management, which means helping communities and individuals create and manage their mobility options </a:t>
            </a:r>
          </a:p>
          <a:p>
            <a:pPr lvl="1"/>
            <a:endParaRPr lang="en-US" dirty="0"/>
          </a:p>
          <a:p>
            <a:pPr lvl="0"/>
            <a:r>
              <a:rPr lang="en-US" dirty="0"/>
              <a:t>National Aging and Disability Transportation Center (NADTC) </a:t>
            </a:r>
            <a:r>
              <a:rPr lang="en-US" u="sng" dirty="0">
                <a:hlinkClick r:id="rId8"/>
              </a:rPr>
              <a:t>https://www.nadtc.org/</a:t>
            </a:r>
            <a:r>
              <a:rPr lang="en-US" dirty="0"/>
              <a:t> phone: 1-866-983-3222 email: </a:t>
            </a:r>
            <a:r>
              <a:rPr lang="en-US" u="sng" dirty="0">
                <a:hlinkClick r:id="rId9"/>
              </a:rPr>
              <a:t>contact@nadtc.org</a:t>
            </a:r>
            <a:r>
              <a:rPr lang="en-US" dirty="0"/>
              <a:t> </a:t>
            </a:r>
          </a:p>
          <a:p>
            <a:pPr lvl="1"/>
            <a:r>
              <a:rPr lang="en-US" dirty="0"/>
              <a:t>This center supports the </a:t>
            </a:r>
            <a:r>
              <a:rPr lang="en-US" u="sng" dirty="0">
                <a:hlinkClick r:id="rId10"/>
              </a:rPr>
              <a:t>Grants for Enhanced Mobility for Seniors and Individuals with Disabilities Program</a:t>
            </a:r>
            <a:r>
              <a:rPr lang="en-US" dirty="0"/>
              <a:t>.  A person whose addiction to drugs poses a substantial limitation on one or more major life activities is a person with a disability and is eligible to receive transportation through the </a:t>
            </a:r>
            <a:r>
              <a:rPr lang="en-US" u="sng" dirty="0">
                <a:hlinkClick r:id="rId11"/>
              </a:rPr>
              <a:t>Section 5310 Enhanced Mobility of Seniors and Individuals with Disabilities Program</a:t>
            </a:r>
            <a:r>
              <a:rPr lang="en-US" dirty="0"/>
              <a:t>, including to a drug treatment center.</a:t>
            </a:r>
          </a:p>
          <a:p>
            <a:endParaRPr lang="en-US" dirty="0"/>
          </a:p>
        </p:txBody>
      </p:sp>
      <p:sp>
        <p:nvSpPr>
          <p:cNvPr id="4" name="Slide Number Placeholder 3"/>
          <p:cNvSpPr>
            <a:spLocks noGrp="1"/>
          </p:cNvSpPr>
          <p:nvPr>
            <p:ph type="sldNum" sz="quarter" idx="10"/>
          </p:nvPr>
        </p:nvSpPr>
        <p:spPr/>
        <p:txBody>
          <a:bodyPr/>
          <a:lstStyle/>
          <a:p>
            <a:pPr marL="0" marR="0" lvl="0" indent="0" algn="r" defTabSz="952843" rtl="0" eaLnBrk="1" fontAlgn="auto" latinLnBrk="0" hangingPunct="1">
              <a:lnSpc>
                <a:spcPct val="100000"/>
              </a:lnSpc>
              <a:spcBef>
                <a:spcPts val="0"/>
              </a:spcBef>
              <a:spcAft>
                <a:spcPts val="0"/>
              </a:spcAft>
              <a:buClrTx/>
              <a:buSzTx/>
              <a:buFontTx/>
              <a:buNone/>
              <a:tabLst/>
              <a:defRPr/>
            </a:pPr>
            <a:fld id="{68636EAF-2918-C243-8FC0-1BF0304B9BCF}" type="slidenum">
              <a:rPr kumimoji="0" lang="en-US" sz="19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52843" rtl="0" eaLnBrk="1" fontAlgn="auto" latinLnBrk="0" hangingPunct="1">
                <a:lnSpc>
                  <a:spcPct val="100000"/>
                </a:lnSpc>
                <a:spcBef>
                  <a:spcPts val="0"/>
                </a:spcBef>
                <a:spcAft>
                  <a:spcPts val="0"/>
                </a:spcAft>
                <a:buClrTx/>
                <a:buSzTx/>
                <a:buFontTx/>
                <a:buNone/>
                <a:tabLst/>
                <a:defRPr/>
              </a:pPr>
              <a:t>39</a:t>
            </a:fld>
            <a:endParaRPr kumimoji="0" lang="en-US" sz="19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17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9e88795a77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9e88795a77_0_20:notes"/>
          <p:cNvSpPr txBox="1">
            <a:spLocks noGrp="1"/>
          </p:cNvSpPr>
          <p:nvPr>
            <p:ph type="body" idx="1"/>
          </p:nvPr>
        </p:nvSpPr>
        <p:spPr>
          <a:xfrm>
            <a:off x="701040" y="4416427"/>
            <a:ext cx="56082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79" name="Google Shape;1079;g9e88795a77_0_20:notes"/>
          <p:cNvSpPr txBox="1">
            <a:spLocks noGrp="1"/>
          </p:cNvSpPr>
          <p:nvPr>
            <p:ph type="sldNum" idx="12"/>
          </p:nvPr>
        </p:nvSpPr>
        <p:spPr>
          <a:xfrm>
            <a:off x="3970938" y="8829675"/>
            <a:ext cx="3037800" cy="4650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389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a:xfrm>
            <a:off x="726688" y="4593181"/>
            <a:ext cx="5806931" cy="3758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DF521-A8C0-47CF-B688-3383CB252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958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DB73D-3AB2-4586-A13B-5D9E777F0F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1619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DB73D-3AB2-4586-A13B-5D9E777F0FC8}" type="slidenum">
              <a:rPr lang="en-US" smtClean="0"/>
              <a:t>53</a:t>
            </a:fld>
            <a:endParaRPr lang="en-US" dirty="0"/>
          </a:p>
        </p:txBody>
      </p:sp>
    </p:spTree>
    <p:extLst>
      <p:ext uri="{BB962C8B-B14F-4D97-AF65-F5344CB8AC3E}">
        <p14:creationId xmlns:p14="http://schemas.microsoft.com/office/powerpoint/2010/main" val="147960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DB73D-3AB2-4586-A13B-5D9E777F0FC8}" type="slidenum">
              <a:rPr lang="en-US" smtClean="0"/>
              <a:t>54</a:t>
            </a:fld>
            <a:endParaRPr lang="en-US" dirty="0"/>
          </a:p>
        </p:txBody>
      </p:sp>
    </p:spTree>
    <p:extLst>
      <p:ext uri="{BB962C8B-B14F-4D97-AF65-F5344CB8AC3E}">
        <p14:creationId xmlns:p14="http://schemas.microsoft.com/office/powerpoint/2010/main" val="338465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DB73D-3AB2-4586-A13B-5D9E777F0FC8}" type="slidenum">
              <a:rPr lang="en-US" smtClean="0"/>
              <a:t>7</a:t>
            </a:fld>
            <a:endParaRPr lang="en-US" dirty="0"/>
          </a:p>
        </p:txBody>
      </p:sp>
    </p:spTree>
    <p:extLst>
      <p:ext uri="{BB962C8B-B14F-4D97-AF65-F5344CB8AC3E}">
        <p14:creationId xmlns:p14="http://schemas.microsoft.com/office/powerpoint/2010/main" val="85695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B0735-0B82-4B82-B3FD-2E3440F45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91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B0735-0B82-4B82-B3FD-2E3440F45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36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B0735-0B82-4B82-B3FD-2E3440F45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01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DB73D-3AB2-4586-A13B-5D9E777F0FC8}" type="slidenum">
              <a:rPr lang="en-US" smtClean="0"/>
              <a:t>22</a:t>
            </a:fld>
            <a:endParaRPr lang="en-US" dirty="0"/>
          </a:p>
        </p:txBody>
      </p:sp>
    </p:spTree>
    <p:extLst>
      <p:ext uri="{BB962C8B-B14F-4D97-AF65-F5344CB8AC3E}">
        <p14:creationId xmlns:p14="http://schemas.microsoft.com/office/powerpoint/2010/main" val="295867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a:xfrm>
            <a:off x="726688" y="4593181"/>
            <a:ext cx="5806931" cy="37586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DF521-A8C0-47CF-B688-3383CB252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63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DB73D-3AB2-4586-A13B-5D9E777F0FC8}" type="slidenum">
              <a:rPr lang="en-US" smtClean="0"/>
              <a:t>26</a:t>
            </a:fld>
            <a:endParaRPr lang="en-US" dirty="0"/>
          </a:p>
        </p:txBody>
      </p:sp>
    </p:spTree>
    <p:extLst>
      <p:ext uri="{BB962C8B-B14F-4D97-AF65-F5344CB8AC3E}">
        <p14:creationId xmlns:p14="http://schemas.microsoft.com/office/powerpoint/2010/main" val="228102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CCAM Agencies: </a:t>
            </a:r>
            <a:r>
              <a:rPr lang="en-US" b="0" i="0" dirty="0">
                <a:solidFill>
                  <a:srgbClr val="212529"/>
                </a:solidFill>
                <a:effectLst/>
                <a:latin typeface="Open Sans" panose="020B0606030504020204" pitchFamily="34" charset="0"/>
              </a:rPr>
              <a:t>the Departments of Agriculture (USDA), Education (ED), Health and Human Services (HHS), Housing and Urban Affairs (HUD), Interior (DOI), Justice (DOJ), Labor (DOL), Transportation (DOT), Veterans Affairs (VA), National Council on Disability (NCD) and Social Security Administration (SSA).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DF521-A8C0-47CF-B688-3383CB252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46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www.gatra.org/" TargetMode="External"/><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558E32"/>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378AFE46-1D30-489A-B04A-B9B182C1DFD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F4CEF7-0071-4C51-975F-7C178DE8FE4F}" type="datetimeFigureOut">
              <a:rPr lang="en-US" smtClean="0"/>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AFE46-1D30-489A-B04A-B9B182C1DFD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C2F4CEF7-0071-4C51-975F-7C178DE8FE4F}" type="datetimeFigureOut">
              <a:rPr lang="en-US" smtClean="0"/>
              <a:t>2/2/2022</a:t>
            </a:fld>
            <a:endParaRPr lang="en-US" dirty="0"/>
          </a:p>
        </p:txBody>
      </p:sp>
      <p:sp>
        <p:nvSpPr>
          <p:cNvPr id="5" name="Footer Placeholder 4"/>
          <p:cNvSpPr>
            <a:spLocks noGrp="1"/>
          </p:cNvSpPr>
          <p:nvPr>
            <p:ph type="ftr" sz="quarter" idx="11"/>
          </p:nvPr>
        </p:nvSpPr>
        <p:spPr>
          <a:xfrm>
            <a:off x="609602" y="6248208"/>
            <a:ext cx="7431311" cy="365125"/>
          </a:xfrm>
        </p:spPr>
        <p:txBody>
          <a:bodyPr/>
          <a:lstStyle/>
          <a:p>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rot="5400000">
            <a:off x="8075084" y="103716"/>
            <a:ext cx="533400" cy="325968"/>
          </a:xfrm>
        </p:spPr>
        <p:txBody>
          <a:bodyPr/>
          <a:lstStyle/>
          <a:p>
            <a:fld id="{378AFE46-1D30-489A-B04A-B9B182C1DFDE}"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09601" y="1343310"/>
            <a:ext cx="10515972" cy="4656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4"/>
          </p:nvPr>
        </p:nvSpPr>
        <p:spPr/>
        <p:txBody>
          <a:bodyPr/>
          <a:lstStyle>
            <a:lvl1pPr>
              <a:defRPr/>
            </a:lvl1pPr>
          </a:lstStyle>
          <a:p>
            <a:pPr>
              <a:defRPr/>
            </a:pPr>
            <a:fld id="{BED22DB8-76C9-FA47-93E4-99985D100715}" type="datetime4">
              <a:rPr lang="en-US" smtClean="0">
                <a:solidFill>
                  <a:srgbClr val="455F51"/>
                </a:solidFill>
              </a:rPr>
              <a:pPr>
                <a:defRPr/>
              </a:pPr>
              <a:t>February 2, 2022</a:t>
            </a:fld>
            <a:endParaRPr lang="en-US" dirty="0">
              <a:solidFill>
                <a:srgbClr val="455F51"/>
              </a:solidFill>
            </a:endParaRPr>
          </a:p>
        </p:txBody>
      </p:sp>
      <p:sp>
        <p:nvSpPr>
          <p:cNvPr id="4" name="Footer Placeholder 4"/>
          <p:cNvSpPr>
            <a:spLocks noGrp="1"/>
          </p:cNvSpPr>
          <p:nvPr>
            <p:ph type="ftr" sz="quarter" idx="15"/>
          </p:nvPr>
        </p:nvSpPr>
        <p:spPr/>
        <p:txBody>
          <a:bodyPr/>
          <a:lstStyle>
            <a:lvl1pPr>
              <a:defRPr/>
            </a:lvl1pPr>
          </a:lstStyle>
          <a:p>
            <a:pPr>
              <a:defRPr/>
            </a:pPr>
            <a:endParaRPr lang="en-US" dirty="0">
              <a:solidFill>
                <a:srgbClr val="455F51"/>
              </a:solidFill>
            </a:endParaRPr>
          </a:p>
        </p:txBody>
      </p:sp>
      <p:sp>
        <p:nvSpPr>
          <p:cNvPr id="5" name="Slide Number Placeholder 5"/>
          <p:cNvSpPr>
            <a:spLocks noGrp="1"/>
          </p:cNvSpPr>
          <p:nvPr>
            <p:ph type="sldNum" sz="quarter" idx="16"/>
          </p:nvPr>
        </p:nvSpPr>
        <p:spPr/>
        <p:txBody>
          <a:bodyPr/>
          <a:lstStyle>
            <a:lvl1pPr>
              <a:defRPr/>
            </a:lvl1pPr>
          </a:lstStyle>
          <a:p>
            <a:pPr>
              <a:defRPr/>
            </a:pPr>
            <a:fld id="{AF9CCFF8-C8DF-44AB-B102-D32B4FCDD8EA}" type="slidenum">
              <a:rPr lang="en-US" smtClean="0"/>
              <a:pPr>
                <a:defRPr/>
              </a:pPr>
              <a:t>‹#›</a:t>
            </a:fld>
            <a:endParaRPr lang="en-US" dirty="0"/>
          </a:p>
        </p:txBody>
      </p:sp>
    </p:spTree>
    <p:extLst>
      <p:ext uri="{BB962C8B-B14F-4D97-AF65-F5344CB8AC3E}">
        <p14:creationId xmlns:p14="http://schemas.microsoft.com/office/powerpoint/2010/main" val="608270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790"/>
            <a:ext cx="9601200" cy="914400"/>
          </a:xfrm>
        </p:spPr>
        <p:txBody>
          <a:bodyPr/>
          <a:lstStyle>
            <a:lvl1pPr>
              <a:defRPr b="1"/>
            </a:lvl1pPr>
          </a:lstStyle>
          <a:p>
            <a:r>
              <a:rPr lang="en-US"/>
              <a:t>Click to edit Master title style</a:t>
            </a:r>
          </a:p>
        </p:txBody>
      </p:sp>
      <p:sp>
        <p:nvSpPr>
          <p:cNvPr id="4" name="Slide Number Placeholder 4">
            <a:extLst>
              <a:ext uri="{FF2B5EF4-FFF2-40B4-BE49-F238E27FC236}">
                <a16:creationId xmlns:a16="http://schemas.microsoft.com/office/drawing/2014/main" id="{004E9E2A-5C59-2947-A240-E54453146C0C}"/>
              </a:ext>
            </a:extLst>
          </p:cNvPr>
          <p:cNvSpPr txBox="1">
            <a:spLocks/>
          </p:cNvSpPr>
          <p:nvPr userDrawn="1"/>
        </p:nvSpPr>
        <p:spPr>
          <a:xfrm>
            <a:off x="11277600" y="6410987"/>
            <a:ext cx="919629" cy="349044"/>
          </a:xfrm>
          <a:prstGeom prst="rect">
            <a:avLst/>
          </a:prstGeom>
        </p:spPr>
        <p:txBody>
          <a:bodyPr vert="horz" wrap="square" lIns="51435" tIns="25718" rIns="51435" bIns="25718" numCol="1" anchor="t" anchorCtr="0" compatLnSpc="1">
            <a:prstTxWarp prst="textNoShape">
              <a:avLst/>
            </a:prstTxWarp>
          </a:bodyPr>
          <a:lstStyle/>
          <a:p>
            <a:pPr marL="0" marR="0" lvl="0" indent="0" algn="ctr" defTabSz="257175"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35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257175" rtl="0" eaLnBrk="1" fontAlgn="base" latinLnBrk="0" hangingPunct="1">
                <a:lnSpc>
                  <a:spcPct val="100000"/>
                </a:lnSpc>
                <a:spcBef>
                  <a:spcPct val="0"/>
                </a:spcBef>
                <a:spcAft>
                  <a:spcPct val="0"/>
                </a:spcAft>
                <a:buClrTx/>
                <a:buSzTx/>
                <a:buFontTx/>
                <a:buNone/>
                <a:tabLst/>
                <a:defRPr/>
              </a:pPr>
              <a:t>‹#›</a:t>
            </a:fld>
            <a:endParaRPr kumimoji="0" lang="en-US" sz="135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3218038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51079"/>
            <a:ext cx="9601200" cy="914400"/>
          </a:xfrm>
        </p:spPr>
        <p:txBody>
          <a:bodyPr/>
          <a:lstStyle>
            <a:lvl1pPr>
              <a:defRPr sz="3000" b="1" baseline="0">
                <a:solidFill>
                  <a:srgbClr val="395B74"/>
                </a:solidFill>
                <a:latin typeface="+mn-lt"/>
                <a:cs typeface="Raavi" pitchFamily="34" charset="0"/>
              </a:defRPr>
            </a:lvl1pPr>
          </a:lstStyle>
          <a:p>
            <a:r>
              <a:rPr lang="en-US"/>
              <a:t>Click to edit Master title style</a:t>
            </a:r>
          </a:p>
        </p:txBody>
      </p:sp>
      <p:sp>
        <p:nvSpPr>
          <p:cNvPr id="3" name="Content Placeholder 2"/>
          <p:cNvSpPr>
            <a:spLocks noGrp="1"/>
          </p:cNvSpPr>
          <p:nvPr>
            <p:ph idx="1"/>
          </p:nvPr>
        </p:nvSpPr>
        <p:spPr>
          <a:xfrm>
            <a:off x="609603" y="1053358"/>
            <a:ext cx="11030091" cy="4525963"/>
          </a:xfrm>
        </p:spPr>
        <p:txBody>
          <a:bodyPr/>
          <a:lstStyle>
            <a:lvl1pPr marL="0" indent="0">
              <a:spcBef>
                <a:spcPts val="0"/>
              </a:spcBef>
              <a:spcAft>
                <a:spcPts val="450"/>
              </a:spcAft>
              <a:buNone/>
              <a:defRPr sz="1800" b="0" i="0" baseline="0">
                <a:latin typeface="Calibri" panose="020F0502020204030204" pitchFamily="34" charset="0"/>
                <a:cs typeface="Calibri" panose="020F0502020204030204" pitchFamily="34" charset="0"/>
              </a:defRPr>
            </a:lvl1pPr>
            <a:lvl2pPr marL="417910" indent="-160735">
              <a:spcBef>
                <a:spcPts val="0"/>
              </a:spcBef>
              <a:spcAft>
                <a:spcPts val="450"/>
              </a:spcAft>
              <a:buFont typeface="Arial" panose="020B0604020202020204" pitchFamily="34" charset="0"/>
              <a:buChar char="•"/>
              <a:defRPr sz="1650" b="0" i="0" baseline="0">
                <a:latin typeface="Calibri" panose="020F0502020204030204" pitchFamily="34" charset="0"/>
                <a:cs typeface="Calibri" panose="020F0502020204030204" pitchFamily="34" charset="0"/>
              </a:defRPr>
            </a:lvl2pPr>
            <a:lvl3pPr marL="642938" indent="-128588">
              <a:spcBef>
                <a:spcPts val="0"/>
              </a:spcBef>
              <a:spcAft>
                <a:spcPts val="450"/>
              </a:spcAft>
              <a:buFont typeface="Calibri Light" panose="020F0302020204030204" pitchFamily="34" charset="0"/>
              <a:buChar char="–"/>
              <a:defRPr sz="1500" b="0" i="0" baseline="0">
                <a:latin typeface="Calibri" panose="020F0502020204030204" pitchFamily="34" charset="0"/>
                <a:cs typeface="Calibri" panose="020F0502020204030204" pitchFamily="34" charset="0"/>
              </a:defRPr>
            </a:lvl3pPr>
            <a:lvl4pPr marL="900113" indent="-128588">
              <a:spcBef>
                <a:spcPts val="0"/>
              </a:spcBef>
              <a:spcAft>
                <a:spcPts val="450"/>
              </a:spcAft>
              <a:buFont typeface="Calibri" panose="020F0502020204030204" pitchFamily="34" charset="0"/>
              <a:buChar char="»"/>
              <a:defRPr sz="1350" b="0" i="0" baseline="0">
                <a:latin typeface="Calibri" panose="020F0502020204030204" pitchFamily="34" charset="0"/>
                <a:cs typeface="Calibri" panose="020F0502020204030204" pitchFamily="34" charset="0"/>
              </a:defRPr>
            </a:lvl4pPr>
            <a:lvl5pPr marL="1157288" indent="-128588">
              <a:spcBef>
                <a:spcPts val="0"/>
              </a:spcBef>
              <a:spcAft>
                <a:spcPts val="450"/>
              </a:spcAft>
              <a:buFont typeface="Arial" panose="020B0604020202020204" pitchFamily="34" charset="0"/>
              <a:buChar char="•"/>
              <a:defRPr sz="1350" b="0" i="0" baseline="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307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75D69-15A9-49A8-A190-575643088CD0}" type="datetimeFigureOut">
              <a:rPr lang="en-US" smtClean="0"/>
              <a:t>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822EEA-C984-47F4-8D53-0A559E3EAEE6}" type="slidenum">
              <a:rPr lang="en-US" smtClean="0"/>
              <a:t>‹#›</a:t>
            </a:fld>
            <a:endParaRPr lang="en-US" dirty="0"/>
          </a:p>
        </p:txBody>
      </p:sp>
    </p:spTree>
    <p:extLst>
      <p:ext uri="{BB962C8B-B14F-4D97-AF65-F5344CB8AC3E}">
        <p14:creationId xmlns:p14="http://schemas.microsoft.com/office/powerpoint/2010/main" val="3016425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69C5-B5E9-7845-AC92-3C27B3E39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B73F4D-8C33-B248-A096-B74F6C6216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D8EC4-68FF-B645-81AC-B41774D6B4B1}"/>
              </a:ext>
            </a:extLst>
          </p:cNvPr>
          <p:cNvSpPr>
            <a:spLocks noGrp="1"/>
          </p:cNvSpPr>
          <p:nvPr>
            <p:ph type="dt" sz="half" idx="10"/>
          </p:nvPr>
        </p:nvSpPr>
        <p:spPr/>
        <p:txBody>
          <a:bodyPr/>
          <a:lstStyle/>
          <a:p>
            <a:fld id="{BC8B546F-024A-C043-A30D-0C8896028A81}" type="datetimeFigureOut">
              <a:rPr lang="en-US" smtClean="0"/>
              <a:t>2/2/2022</a:t>
            </a:fld>
            <a:endParaRPr lang="en-US" dirty="0"/>
          </a:p>
        </p:txBody>
      </p:sp>
      <p:sp>
        <p:nvSpPr>
          <p:cNvPr id="5" name="Footer Placeholder 4">
            <a:extLst>
              <a:ext uri="{FF2B5EF4-FFF2-40B4-BE49-F238E27FC236}">
                <a16:creationId xmlns:a16="http://schemas.microsoft.com/office/drawing/2014/main" id="{CDDA00DE-4105-3E49-A286-F5D9BF6AD1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66984A-4728-184E-9C8B-FF66007A9E2C}"/>
              </a:ext>
            </a:extLst>
          </p:cNvPr>
          <p:cNvSpPr>
            <a:spLocks noGrp="1"/>
          </p:cNvSpPr>
          <p:nvPr>
            <p:ph type="sldNum" sz="quarter" idx="12"/>
          </p:nvPr>
        </p:nvSpPr>
        <p:spPr/>
        <p:txBody>
          <a:bodyPr/>
          <a:lstStyle/>
          <a:p>
            <a:fld id="{20DCE6B8-C308-8F4F-8396-ED8F9CD80E13}" type="slidenum">
              <a:rPr lang="en-US" smtClean="0"/>
              <a:t>‹#›</a:t>
            </a:fld>
            <a:endParaRPr lang="en-US" dirty="0"/>
          </a:p>
        </p:txBody>
      </p:sp>
    </p:spTree>
    <p:extLst>
      <p:ext uri="{BB962C8B-B14F-4D97-AF65-F5344CB8AC3E}">
        <p14:creationId xmlns:p14="http://schemas.microsoft.com/office/powerpoint/2010/main" val="438412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493F-C482-1F40-B95A-6AAAAEED5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C7D26-80E0-1040-BF4C-2381D20DEB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B04AB-9C74-9B4C-9C92-833DBAA32780}"/>
              </a:ext>
            </a:extLst>
          </p:cNvPr>
          <p:cNvSpPr>
            <a:spLocks noGrp="1"/>
          </p:cNvSpPr>
          <p:nvPr>
            <p:ph type="dt" sz="half" idx="10"/>
          </p:nvPr>
        </p:nvSpPr>
        <p:spPr/>
        <p:txBody>
          <a:bodyPr/>
          <a:lstStyle/>
          <a:p>
            <a:fld id="{BC8B546F-024A-C043-A30D-0C8896028A81}" type="datetimeFigureOut">
              <a:rPr lang="en-US" smtClean="0"/>
              <a:t>2/2/2022</a:t>
            </a:fld>
            <a:endParaRPr lang="en-US" dirty="0"/>
          </a:p>
        </p:txBody>
      </p:sp>
      <p:sp>
        <p:nvSpPr>
          <p:cNvPr id="5" name="Footer Placeholder 4">
            <a:extLst>
              <a:ext uri="{FF2B5EF4-FFF2-40B4-BE49-F238E27FC236}">
                <a16:creationId xmlns:a16="http://schemas.microsoft.com/office/drawing/2014/main" id="{58C9DBBF-0DEB-FC4F-8FE0-FC7B70DF0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62B98B-D013-954C-82F1-1D02A0C25CEC}"/>
              </a:ext>
            </a:extLst>
          </p:cNvPr>
          <p:cNvSpPr>
            <a:spLocks noGrp="1"/>
          </p:cNvSpPr>
          <p:nvPr>
            <p:ph type="sldNum" sz="quarter" idx="12"/>
          </p:nvPr>
        </p:nvSpPr>
        <p:spPr/>
        <p:txBody>
          <a:bodyPr/>
          <a:lstStyle/>
          <a:p>
            <a:fld id="{20DCE6B8-C308-8F4F-8396-ED8F9CD80E13}" type="slidenum">
              <a:rPr lang="en-US" smtClean="0"/>
              <a:t>‹#›</a:t>
            </a:fld>
            <a:endParaRPr lang="en-US" dirty="0"/>
          </a:p>
        </p:txBody>
      </p:sp>
    </p:spTree>
    <p:extLst>
      <p:ext uri="{BB962C8B-B14F-4D97-AF65-F5344CB8AC3E}">
        <p14:creationId xmlns:p14="http://schemas.microsoft.com/office/powerpoint/2010/main" val="1905280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1550-1131-1A4D-BC48-78C02959F8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F112AA-01E3-B046-91C9-4256CDA2E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833417-47F6-2D41-8910-ADF3DD93F5D1}"/>
              </a:ext>
            </a:extLst>
          </p:cNvPr>
          <p:cNvSpPr>
            <a:spLocks noGrp="1"/>
          </p:cNvSpPr>
          <p:nvPr>
            <p:ph type="dt" sz="half" idx="10"/>
          </p:nvPr>
        </p:nvSpPr>
        <p:spPr/>
        <p:txBody>
          <a:bodyPr/>
          <a:lstStyle/>
          <a:p>
            <a:fld id="{BC8B546F-024A-C043-A30D-0C8896028A81}" type="datetimeFigureOut">
              <a:rPr lang="en-US" smtClean="0"/>
              <a:t>2/2/2022</a:t>
            </a:fld>
            <a:endParaRPr lang="en-US" dirty="0"/>
          </a:p>
        </p:txBody>
      </p:sp>
      <p:sp>
        <p:nvSpPr>
          <p:cNvPr id="5" name="Footer Placeholder 4">
            <a:extLst>
              <a:ext uri="{FF2B5EF4-FFF2-40B4-BE49-F238E27FC236}">
                <a16:creationId xmlns:a16="http://schemas.microsoft.com/office/drawing/2014/main" id="{0A2480CA-9CEA-E74B-A1DF-41FA899B3F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401CC9-5D04-A340-91EA-03AF86F4F6A3}"/>
              </a:ext>
            </a:extLst>
          </p:cNvPr>
          <p:cNvSpPr>
            <a:spLocks noGrp="1"/>
          </p:cNvSpPr>
          <p:nvPr>
            <p:ph type="sldNum" sz="quarter" idx="12"/>
          </p:nvPr>
        </p:nvSpPr>
        <p:spPr/>
        <p:txBody>
          <a:bodyPr/>
          <a:lstStyle/>
          <a:p>
            <a:fld id="{20DCE6B8-C308-8F4F-8396-ED8F9CD80E13}" type="slidenum">
              <a:rPr lang="en-US" smtClean="0"/>
              <a:t>‹#›</a:t>
            </a:fld>
            <a:endParaRPr lang="en-US" dirty="0"/>
          </a:p>
        </p:txBody>
      </p:sp>
    </p:spTree>
    <p:extLst>
      <p:ext uri="{BB962C8B-B14F-4D97-AF65-F5344CB8AC3E}">
        <p14:creationId xmlns:p14="http://schemas.microsoft.com/office/powerpoint/2010/main" val="2204154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DC2C-8647-6947-BB60-84BB5B3B3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0D4466-3CCE-7B43-A1B4-5197D3287D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0956EF-88D8-FC45-B346-28D64CEBA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A9346E-B12A-F64E-9937-858CE8262868}"/>
              </a:ext>
            </a:extLst>
          </p:cNvPr>
          <p:cNvSpPr>
            <a:spLocks noGrp="1"/>
          </p:cNvSpPr>
          <p:nvPr>
            <p:ph type="dt" sz="half" idx="10"/>
          </p:nvPr>
        </p:nvSpPr>
        <p:spPr/>
        <p:txBody>
          <a:bodyPr/>
          <a:lstStyle/>
          <a:p>
            <a:fld id="{BC8B546F-024A-C043-A30D-0C8896028A81}" type="datetimeFigureOut">
              <a:rPr lang="en-US" smtClean="0"/>
              <a:t>2/2/2022</a:t>
            </a:fld>
            <a:endParaRPr lang="en-US" dirty="0"/>
          </a:p>
        </p:txBody>
      </p:sp>
      <p:sp>
        <p:nvSpPr>
          <p:cNvPr id="6" name="Footer Placeholder 5">
            <a:extLst>
              <a:ext uri="{FF2B5EF4-FFF2-40B4-BE49-F238E27FC236}">
                <a16:creationId xmlns:a16="http://schemas.microsoft.com/office/drawing/2014/main" id="{7D21A2FB-C393-5D4A-B2CA-836F5DF2F6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75E805-05B0-6F4C-9EB2-D2AC0FA86C97}"/>
              </a:ext>
            </a:extLst>
          </p:cNvPr>
          <p:cNvSpPr>
            <a:spLocks noGrp="1"/>
          </p:cNvSpPr>
          <p:nvPr>
            <p:ph type="sldNum" sz="quarter" idx="12"/>
          </p:nvPr>
        </p:nvSpPr>
        <p:spPr/>
        <p:txBody>
          <a:bodyPr/>
          <a:lstStyle/>
          <a:p>
            <a:fld id="{20DCE6B8-C308-8F4F-8396-ED8F9CD80E13}" type="slidenum">
              <a:rPr lang="en-US" smtClean="0"/>
              <a:t>‹#›</a:t>
            </a:fld>
            <a:endParaRPr lang="en-US" dirty="0"/>
          </a:p>
        </p:txBody>
      </p:sp>
    </p:spTree>
    <p:extLst>
      <p:ext uri="{BB962C8B-B14F-4D97-AF65-F5344CB8AC3E}">
        <p14:creationId xmlns:p14="http://schemas.microsoft.com/office/powerpoint/2010/main" val="362153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180975"/>
            <a:ext cx="108712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C2F4CEF7-0071-4C51-975F-7C178DE8FE4F}" type="datetimeFigureOut">
              <a:rPr lang="en-US" smtClean="0"/>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noFill/>
        </p:spPr>
        <p:txBody>
          <a:bodyPr/>
          <a:lstStyle>
            <a:lvl1pPr>
              <a:defRPr>
                <a:solidFill>
                  <a:srgbClr val="FFFFFF"/>
                </a:solidFill>
              </a:defRPr>
            </a:lvl1pPr>
          </a:lstStyle>
          <a:p>
            <a:fld id="{378AFE46-1D30-489A-B04A-B9B182C1DFDE}" type="slidenum">
              <a:rPr lang="en-US" smtClean="0"/>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49A2-24C6-7643-AF96-8E965A618A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83B2B1-F58B-D14B-B1CC-26B1863B8A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2F47D2-68D1-C14B-BA3B-9BAF79BA59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60AF6C-E791-4941-AE1F-34EBCF3C9E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4F7065-1D7B-4F47-9C88-CE7425A63C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7A6D8D-9B0E-4245-8F21-A219377DAD55}"/>
              </a:ext>
            </a:extLst>
          </p:cNvPr>
          <p:cNvSpPr>
            <a:spLocks noGrp="1"/>
          </p:cNvSpPr>
          <p:nvPr>
            <p:ph type="dt" sz="half" idx="10"/>
          </p:nvPr>
        </p:nvSpPr>
        <p:spPr/>
        <p:txBody>
          <a:bodyPr/>
          <a:lstStyle/>
          <a:p>
            <a:fld id="{BC8B546F-024A-C043-A30D-0C8896028A81}" type="datetimeFigureOut">
              <a:rPr lang="en-US" smtClean="0"/>
              <a:t>2/2/2022</a:t>
            </a:fld>
            <a:endParaRPr lang="en-US" dirty="0"/>
          </a:p>
        </p:txBody>
      </p:sp>
      <p:sp>
        <p:nvSpPr>
          <p:cNvPr id="8" name="Footer Placeholder 7">
            <a:extLst>
              <a:ext uri="{FF2B5EF4-FFF2-40B4-BE49-F238E27FC236}">
                <a16:creationId xmlns:a16="http://schemas.microsoft.com/office/drawing/2014/main" id="{85B5F85C-D2E3-6A4C-92FE-A4B7C6D5B45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576F628-B72F-B441-BC3B-B03EC16ABBA0}"/>
              </a:ext>
            </a:extLst>
          </p:cNvPr>
          <p:cNvSpPr>
            <a:spLocks noGrp="1"/>
          </p:cNvSpPr>
          <p:nvPr>
            <p:ph type="sldNum" sz="quarter" idx="12"/>
          </p:nvPr>
        </p:nvSpPr>
        <p:spPr/>
        <p:txBody>
          <a:bodyPr/>
          <a:lstStyle/>
          <a:p>
            <a:fld id="{20DCE6B8-C308-8F4F-8396-ED8F9CD80E13}" type="slidenum">
              <a:rPr lang="en-US" smtClean="0"/>
              <a:t>‹#›</a:t>
            </a:fld>
            <a:endParaRPr lang="en-US" dirty="0"/>
          </a:p>
        </p:txBody>
      </p:sp>
    </p:spTree>
    <p:extLst>
      <p:ext uri="{BB962C8B-B14F-4D97-AF65-F5344CB8AC3E}">
        <p14:creationId xmlns:p14="http://schemas.microsoft.com/office/powerpoint/2010/main" val="318061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F687-6A26-E64B-AFDB-0C2432A38F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85B9A6-FDDB-A84E-BC57-C8EA36734B51}"/>
              </a:ext>
            </a:extLst>
          </p:cNvPr>
          <p:cNvSpPr>
            <a:spLocks noGrp="1"/>
          </p:cNvSpPr>
          <p:nvPr>
            <p:ph type="dt" sz="half" idx="10"/>
          </p:nvPr>
        </p:nvSpPr>
        <p:spPr/>
        <p:txBody>
          <a:bodyPr/>
          <a:lstStyle/>
          <a:p>
            <a:fld id="{BC8B546F-024A-C043-A30D-0C8896028A81}" type="datetimeFigureOut">
              <a:rPr lang="en-US" smtClean="0"/>
              <a:t>2/2/2022</a:t>
            </a:fld>
            <a:endParaRPr lang="en-US" dirty="0"/>
          </a:p>
        </p:txBody>
      </p:sp>
      <p:sp>
        <p:nvSpPr>
          <p:cNvPr id="4" name="Footer Placeholder 3">
            <a:extLst>
              <a:ext uri="{FF2B5EF4-FFF2-40B4-BE49-F238E27FC236}">
                <a16:creationId xmlns:a16="http://schemas.microsoft.com/office/drawing/2014/main" id="{6C1D7D94-6442-C84B-BC71-2FD46FFF32F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BDE7B8-98C1-6F4D-A3FC-0D6B14F09D6D}"/>
              </a:ext>
            </a:extLst>
          </p:cNvPr>
          <p:cNvSpPr>
            <a:spLocks noGrp="1"/>
          </p:cNvSpPr>
          <p:nvPr>
            <p:ph type="sldNum" sz="quarter" idx="12"/>
          </p:nvPr>
        </p:nvSpPr>
        <p:spPr/>
        <p:txBody>
          <a:bodyPr/>
          <a:lstStyle/>
          <a:p>
            <a:fld id="{20DCE6B8-C308-8F4F-8396-ED8F9CD80E13}" type="slidenum">
              <a:rPr lang="en-US" smtClean="0"/>
              <a:t>‹#›</a:t>
            </a:fld>
            <a:endParaRPr lang="en-US" dirty="0"/>
          </a:p>
        </p:txBody>
      </p:sp>
    </p:spTree>
    <p:extLst>
      <p:ext uri="{BB962C8B-B14F-4D97-AF65-F5344CB8AC3E}">
        <p14:creationId xmlns:p14="http://schemas.microsoft.com/office/powerpoint/2010/main" val="2979568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F1F76-C7C3-4E42-8A62-F64B537E2AE2}"/>
              </a:ext>
            </a:extLst>
          </p:cNvPr>
          <p:cNvSpPr>
            <a:spLocks noGrp="1"/>
          </p:cNvSpPr>
          <p:nvPr>
            <p:ph type="dt" sz="half" idx="10"/>
          </p:nvPr>
        </p:nvSpPr>
        <p:spPr/>
        <p:txBody>
          <a:bodyPr/>
          <a:lstStyle/>
          <a:p>
            <a:fld id="{BC8B546F-024A-C043-A30D-0C8896028A81}" type="datetimeFigureOut">
              <a:rPr lang="en-US" smtClean="0"/>
              <a:t>2/2/2022</a:t>
            </a:fld>
            <a:endParaRPr lang="en-US" dirty="0"/>
          </a:p>
        </p:txBody>
      </p:sp>
      <p:sp>
        <p:nvSpPr>
          <p:cNvPr id="3" name="Footer Placeholder 2">
            <a:extLst>
              <a:ext uri="{FF2B5EF4-FFF2-40B4-BE49-F238E27FC236}">
                <a16:creationId xmlns:a16="http://schemas.microsoft.com/office/drawing/2014/main" id="{023BB1EE-663E-B945-A2ED-EBFA4DD6F2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31DAF4-FFD4-3746-A1BD-C4DFD11A940E}"/>
              </a:ext>
            </a:extLst>
          </p:cNvPr>
          <p:cNvSpPr>
            <a:spLocks noGrp="1"/>
          </p:cNvSpPr>
          <p:nvPr>
            <p:ph type="sldNum" sz="quarter" idx="12"/>
          </p:nvPr>
        </p:nvSpPr>
        <p:spPr/>
        <p:txBody>
          <a:bodyPr/>
          <a:lstStyle/>
          <a:p>
            <a:fld id="{20DCE6B8-C308-8F4F-8396-ED8F9CD80E13}" type="slidenum">
              <a:rPr lang="en-US" smtClean="0"/>
              <a:t>‹#›</a:t>
            </a:fld>
            <a:endParaRPr lang="en-US" dirty="0"/>
          </a:p>
        </p:txBody>
      </p:sp>
    </p:spTree>
    <p:extLst>
      <p:ext uri="{BB962C8B-B14F-4D97-AF65-F5344CB8AC3E}">
        <p14:creationId xmlns:p14="http://schemas.microsoft.com/office/powerpoint/2010/main" val="17609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BA43-BE5E-9A4F-8A10-728F3945C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626570-100D-B94F-9BDA-5FEFF6E41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37648A-1DF9-2E48-8864-8AB7839E1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85AECC-5BB4-7745-9653-76C90717757C}"/>
              </a:ext>
            </a:extLst>
          </p:cNvPr>
          <p:cNvSpPr>
            <a:spLocks noGrp="1"/>
          </p:cNvSpPr>
          <p:nvPr>
            <p:ph type="dt" sz="half" idx="10"/>
          </p:nvPr>
        </p:nvSpPr>
        <p:spPr/>
        <p:txBody>
          <a:bodyPr/>
          <a:lstStyle/>
          <a:p>
            <a:fld id="{BC8B546F-024A-C043-A30D-0C8896028A81}" type="datetimeFigureOut">
              <a:rPr lang="en-US" smtClean="0"/>
              <a:t>2/2/2022</a:t>
            </a:fld>
            <a:endParaRPr lang="en-US" dirty="0"/>
          </a:p>
        </p:txBody>
      </p:sp>
      <p:sp>
        <p:nvSpPr>
          <p:cNvPr id="6" name="Footer Placeholder 5">
            <a:extLst>
              <a:ext uri="{FF2B5EF4-FFF2-40B4-BE49-F238E27FC236}">
                <a16:creationId xmlns:a16="http://schemas.microsoft.com/office/drawing/2014/main" id="{6EC589C5-18ED-6E4F-B051-B25E2F736D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EAD3B7-F8E3-DD41-A0BB-7B189D68299C}"/>
              </a:ext>
            </a:extLst>
          </p:cNvPr>
          <p:cNvSpPr>
            <a:spLocks noGrp="1"/>
          </p:cNvSpPr>
          <p:nvPr>
            <p:ph type="sldNum" sz="quarter" idx="12"/>
          </p:nvPr>
        </p:nvSpPr>
        <p:spPr/>
        <p:txBody>
          <a:bodyPr/>
          <a:lstStyle/>
          <a:p>
            <a:fld id="{20DCE6B8-C308-8F4F-8396-ED8F9CD80E13}" type="slidenum">
              <a:rPr lang="en-US" smtClean="0"/>
              <a:t>‹#›</a:t>
            </a:fld>
            <a:endParaRPr lang="en-US" dirty="0"/>
          </a:p>
        </p:txBody>
      </p:sp>
    </p:spTree>
    <p:extLst>
      <p:ext uri="{BB962C8B-B14F-4D97-AF65-F5344CB8AC3E}">
        <p14:creationId xmlns:p14="http://schemas.microsoft.com/office/powerpoint/2010/main" val="1089259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5551-6673-7F4A-9F8D-8A6A9F402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F38294-56D9-294B-9F03-B1E1B0F34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032993A-FF53-E549-BB35-7AC9D136F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38CC12-922C-D14C-A3D5-BEA00198D449}"/>
              </a:ext>
            </a:extLst>
          </p:cNvPr>
          <p:cNvSpPr>
            <a:spLocks noGrp="1"/>
          </p:cNvSpPr>
          <p:nvPr>
            <p:ph type="dt" sz="half" idx="10"/>
          </p:nvPr>
        </p:nvSpPr>
        <p:spPr/>
        <p:txBody>
          <a:bodyPr/>
          <a:lstStyle/>
          <a:p>
            <a:fld id="{BC8B546F-024A-C043-A30D-0C8896028A81}" type="datetimeFigureOut">
              <a:rPr lang="en-US" smtClean="0"/>
              <a:t>2/2/2022</a:t>
            </a:fld>
            <a:endParaRPr lang="en-US" dirty="0"/>
          </a:p>
        </p:txBody>
      </p:sp>
      <p:sp>
        <p:nvSpPr>
          <p:cNvPr id="6" name="Footer Placeholder 5">
            <a:extLst>
              <a:ext uri="{FF2B5EF4-FFF2-40B4-BE49-F238E27FC236}">
                <a16:creationId xmlns:a16="http://schemas.microsoft.com/office/drawing/2014/main" id="{544F4FC4-32A1-974D-B7C6-C6F1D4FC6E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9047F9-0255-6D40-A1F9-D2684D88D1A2}"/>
              </a:ext>
            </a:extLst>
          </p:cNvPr>
          <p:cNvSpPr>
            <a:spLocks noGrp="1"/>
          </p:cNvSpPr>
          <p:nvPr>
            <p:ph type="sldNum" sz="quarter" idx="12"/>
          </p:nvPr>
        </p:nvSpPr>
        <p:spPr/>
        <p:txBody>
          <a:bodyPr/>
          <a:lstStyle/>
          <a:p>
            <a:fld id="{20DCE6B8-C308-8F4F-8396-ED8F9CD80E13}" type="slidenum">
              <a:rPr lang="en-US" smtClean="0"/>
              <a:t>‹#›</a:t>
            </a:fld>
            <a:endParaRPr lang="en-US" dirty="0"/>
          </a:p>
        </p:txBody>
      </p:sp>
    </p:spTree>
    <p:extLst>
      <p:ext uri="{BB962C8B-B14F-4D97-AF65-F5344CB8AC3E}">
        <p14:creationId xmlns:p14="http://schemas.microsoft.com/office/powerpoint/2010/main" val="3762309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707C-1E36-FD46-9C80-EBE2FB39FA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619D17-6261-7843-B4BA-636514AF3A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E6DD-D6C7-3D4D-9D98-2915E3C63170}"/>
              </a:ext>
            </a:extLst>
          </p:cNvPr>
          <p:cNvSpPr>
            <a:spLocks noGrp="1"/>
          </p:cNvSpPr>
          <p:nvPr>
            <p:ph type="dt" sz="half" idx="10"/>
          </p:nvPr>
        </p:nvSpPr>
        <p:spPr/>
        <p:txBody>
          <a:bodyPr/>
          <a:lstStyle/>
          <a:p>
            <a:fld id="{BC8B546F-024A-C043-A30D-0C8896028A81}" type="datetimeFigureOut">
              <a:rPr lang="en-US" smtClean="0"/>
              <a:t>2/2/2022</a:t>
            </a:fld>
            <a:endParaRPr lang="en-US" dirty="0"/>
          </a:p>
        </p:txBody>
      </p:sp>
      <p:sp>
        <p:nvSpPr>
          <p:cNvPr id="5" name="Footer Placeholder 4">
            <a:extLst>
              <a:ext uri="{FF2B5EF4-FFF2-40B4-BE49-F238E27FC236}">
                <a16:creationId xmlns:a16="http://schemas.microsoft.com/office/drawing/2014/main" id="{93507D5B-996F-C64B-A563-EE8C3A5650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AB93CC-3EEC-EE44-A8D8-A3B0BF0F47D7}"/>
              </a:ext>
            </a:extLst>
          </p:cNvPr>
          <p:cNvSpPr>
            <a:spLocks noGrp="1"/>
          </p:cNvSpPr>
          <p:nvPr>
            <p:ph type="sldNum" sz="quarter" idx="12"/>
          </p:nvPr>
        </p:nvSpPr>
        <p:spPr/>
        <p:txBody>
          <a:bodyPr/>
          <a:lstStyle/>
          <a:p>
            <a:fld id="{20DCE6B8-C308-8F4F-8396-ED8F9CD80E13}" type="slidenum">
              <a:rPr lang="en-US" smtClean="0"/>
              <a:t>‹#›</a:t>
            </a:fld>
            <a:endParaRPr lang="en-US" dirty="0"/>
          </a:p>
        </p:txBody>
      </p:sp>
    </p:spTree>
    <p:extLst>
      <p:ext uri="{BB962C8B-B14F-4D97-AF65-F5344CB8AC3E}">
        <p14:creationId xmlns:p14="http://schemas.microsoft.com/office/powerpoint/2010/main" val="2181906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18D652-3A4C-9B4E-A1D0-56ACAAB6CC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8224B9-28AE-1748-AF17-BAA7BF339F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B0EA2-1EE6-FA4C-9935-8FB5FEB80CD7}"/>
              </a:ext>
            </a:extLst>
          </p:cNvPr>
          <p:cNvSpPr>
            <a:spLocks noGrp="1"/>
          </p:cNvSpPr>
          <p:nvPr>
            <p:ph type="dt" sz="half" idx="10"/>
          </p:nvPr>
        </p:nvSpPr>
        <p:spPr/>
        <p:txBody>
          <a:bodyPr/>
          <a:lstStyle/>
          <a:p>
            <a:fld id="{BC8B546F-024A-C043-A30D-0C8896028A81}" type="datetimeFigureOut">
              <a:rPr lang="en-US" smtClean="0"/>
              <a:t>2/2/2022</a:t>
            </a:fld>
            <a:endParaRPr lang="en-US" dirty="0"/>
          </a:p>
        </p:txBody>
      </p:sp>
      <p:sp>
        <p:nvSpPr>
          <p:cNvPr id="5" name="Footer Placeholder 4">
            <a:extLst>
              <a:ext uri="{FF2B5EF4-FFF2-40B4-BE49-F238E27FC236}">
                <a16:creationId xmlns:a16="http://schemas.microsoft.com/office/drawing/2014/main" id="{93514A22-38BB-B84D-A514-45687EEF2C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22C07A-1A1F-DB4B-9EAB-CA24EF35D95A}"/>
              </a:ext>
            </a:extLst>
          </p:cNvPr>
          <p:cNvSpPr>
            <a:spLocks noGrp="1"/>
          </p:cNvSpPr>
          <p:nvPr>
            <p:ph type="sldNum" sz="quarter" idx="12"/>
          </p:nvPr>
        </p:nvSpPr>
        <p:spPr/>
        <p:txBody>
          <a:bodyPr/>
          <a:lstStyle/>
          <a:p>
            <a:fld id="{20DCE6B8-C308-8F4F-8396-ED8F9CD80E13}" type="slidenum">
              <a:rPr lang="en-US" smtClean="0"/>
              <a:t>‹#›</a:t>
            </a:fld>
            <a:endParaRPr lang="en-US" dirty="0"/>
          </a:p>
        </p:txBody>
      </p:sp>
    </p:spTree>
    <p:extLst>
      <p:ext uri="{BB962C8B-B14F-4D97-AF65-F5344CB8AC3E}">
        <p14:creationId xmlns:p14="http://schemas.microsoft.com/office/powerpoint/2010/main" val="1010938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 &amp; TEXT-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47687" y="6465381"/>
            <a:ext cx="431425" cy="365125"/>
          </a:xfrm>
          <a:prstGeom prst="rect">
            <a:avLst/>
          </a:prstGeom>
        </p:spPr>
        <p:txBody>
          <a:bodyPr/>
          <a:lstStyle>
            <a:lvl1pPr>
              <a:defRPr>
                <a:solidFill>
                  <a:schemeClr val="tx2"/>
                </a:solidFill>
              </a:defRPr>
            </a:lvl1pPr>
          </a:lstStyle>
          <a:p>
            <a:fld id="{5AE1514C-5E56-4738-A1FF-4B1CFD2A3E36}" type="slidenum">
              <a:rPr lang="en-US" smtClean="0"/>
              <a:pPr/>
              <a:t>‹#›</a:t>
            </a:fld>
            <a:endParaRPr lang="en-US" dirty="0"/>
          </a:p>
        </p:txBody>
      </p:sp>
      <p:sp>
        <p:nvSpPr>
          <p:cNvPr id="17" name="Text Placeholder 9">
            <a:extLst>
              <a:ext uri="{FF2B5EF4-FFF2-40B4-BE49-F238E27FC236}">
                <a16:creationId xmlns:a16="http://schemas.microsoft.com/office/drawing/2014/main" id="{AF425ACB-22A9-4914-B7F6-DF59603556F1}"/>
              </a:ext>
            </a:extLst>
          </p:cNvPr>
          <p:cNvSpPr>
            <a:spLocks noGrp="1"/>
          </p:cNvSpPr>
          <p:nvPr>
            <p:ph type="body" sz="quarter" idx="24" hasCustomPrompt="1"/>
          </p:nvPr>
        </p:nvSpPr>
        <p:spPr>
          <a:xfrm>
            <a:off x="304800" y="1516835"/>
            <a:ext cx="9203471" cy="3824597"/>
          </a:xfrm>
        </p:spPr>
        <p:txBody>
          <a:bodyPr/>
          <a:lstStyle>
            <a:lvl1pPr algn="l">
              <a:buNone/>
              <a:defRPr sz="2400" b="0">
                <a:solidFill>
                  <a:schemeClr val="accent1"/>
                </a:solidFill>
                <a:latin typeface="+mn-lt"/>
              </a:defRPr>
            </a:lvl1pPr>
          </a:lstStyle>
          <a:p>
            <a:pPr lvl="0"/>
            <a:r>
              <a:rPr lang="en-US" dirty="0"/>
              <a:t>Click to add text</a:t>
            </a:r>
          </a:p>
        </p:txBody>
      </p:sp>
      <p:sp>
        <p:nvSpPr>
          <p:cNvPr id="2" name="Freeform: Shape 1">
            <a:extLst>
              <a:ext uri="{FF2B5EF4-FFF2-40B4-BE49-F238E27FC236}">
                <a16:creationId xmlns:a16="http://schemas.microsoft.com/office/drawing/2014/main" id="{FE971187-1C81-4644-81B7-22D335F2E2FA}"/>
              </a:ext>
            </a:extLst>
          </p:cNvPr>
          <p:cNvSpPr/>
          <p:nvPr userDrawn="1"/>
        </p:nvSpPr>
        <p:spPr>
          <a:xfrm>
            <a:off x="9774448" y="560"/>
            <a:ext cx="2200453" cy="109226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6A65CEED-1BD1-4DE6-9F52-4E27BF6AB5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2215" y="109420"/>
            <a:ext cx="1334837" cy="639839"/>
          </a:xfrm>
          <a:prstGeom prst="rect">
            <a:avLst/>
          </a:prstGeom>
        </p:spPr>
      </p:pic>
      <p:sp>
        <p:nvSpPr>
          <p:cNvPr id="12" name="Text Placeholder 9">
            <a:extLst>
              <a:ext uri="{FF2B5EF4-FFF2-40B4-BE49-F238E27FC236}">
                <a16:creationId xmlns:a16="http://schemas.microsoft.com/office/drawing/2014/main" id="{DDED8819-142E-42FD-92CA-17441BBE1AD7}"/>
              </a:ext>
            </a:extLst>
          </p:cNvPr>
          <p:cNvSpPr>
            <a:spLocks noGrp="1"/>
          </p:cNvSpPr>
          <p:nvPr>
            <p:ph type="body" sz="quarter" idx="16" hasCustomPrompt="1"/>
          </p:nvPr>
        </p:nvSpPr>
        <p:spPr>
          <a:xfrm>
            <a:off x="304800" y="419101"/>
            <a:ext cx="9106829" cy="919046"/>
          </a:xfrm>
        </p:spPr>
        <p:txBody>
          <a:bodyPr/>
          <a:lstStyle>
            <a:lvl1pPr algn="l">
              <a:buNone/>
              <a:defRPr b="1">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2385434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
        <p:cNvGrpSpPr/>
        <p:nvPr/>
      </p:nvGrpSpPr>
      <p:grpSpPr>
        <a:xfrm>
          <a:off x="0" y="0"/>
          <a:ext cx="0" cy="0"/>
          <a:chOff x="0" y="0"/>
          <a:chExt cx="0" cy="0"/>
        </a:xfrm>
      </p:grpSpPr>
      <p:sp>
        <p:nvSpPr>
          <p:cNvPr id="18" name="Google Shape;18;p3"/>
          <p:cNvSpPr/>
          <p:nvPr/>
        </p:nvSpPr>
        <p:spPr>
          <a:xfrm>
            <a:off x="0" y="274638"/>
            <a:ext cx="12192000" cy="1143000"/>
          </a:xfrm>
          <a:prstGeom prst="rect">
            <a:avLst/>
          </a:prstGeom>
          <a:solidFill>
            <a:srgbClr val="5F7C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 name="Google Shape;19;p3"/>
          <p:cNvSpPr txBox="1">
            <a:spLocks noGrp="1"/>
          </p:cNvSpPr>
          <p:nvPr>
            <p:ph type="title"/>
          </p:nvPr>
        </p:nvSpPr>
        <p:spPr>
          <a:xfrm>
            <a:off x="682574" y="705597"/>
            <a:ext cx="8766621" cy="548797"/>
          </a:xfrm>
          <a:prstGeom prst="rect">
            <a:avLst/>
          </a:prstGeom>
          <a:noFill/>
          <a:ln>
            <a:noFill/>
          </a:ln>
        </p:spPr>
        <p:txBody>
          <a:bodyPr spcFirstLastPara="1" wrap="square" lIns="91425" tIns="45700" rIns="91425" bIns="45700" anchor="t" anchorCtr="0">
            <a:noAutofit/>
          </a:bodyPr>
          <a:lstStyle>
            <a:lvl1pPr lvl="0" algn="l">
              <a:lnSpc>
                <a:spcPct val="81250"/>
              </a:lnSpc>
              <a:spcBef>
                <a:spcPts val="0"/>
              </a:spcBef>
              <a:spcAft>
                <a:spcPts val="0"/>
              </a:spcAft>
              <a:buClr>
                <a:schemeClr val="lt1"/>
              </a:buClr>
              <a:buSzPts val="3200"/>
              <a:buFont typeface="Georgia"/>
              <a:buNone/>
              <a:defRPr sz="3200" b="0" i="0">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11040936" y="6356351"/>
            <a:ext cx="54146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a:solidFill>
                  <a:srgbClr val="888888"/>
                </a:solidFill>
                <a:latin typeface="Helvetica Neue"/>
                <a:ea typeface="Helvetica Neue"/>
                <a:cs typeface="Helvetica Neue"/>
                <a:sym typeface="Helvetica Neue"/>
              </a:defRPr>
            </a:lvl1pPr>
            <a:lvl2pPr marL="0" lvl="1" indent="0" algn="r">
              <a:spcBef>
                <a:spcPts val="0"/>
              </a:spcBef>
              <a:buNone/>
              <a:defRPr sz="800">
                <a:solidFill>
                  <a:srgbClr val="888888"/>
                </a:solidFill>
                <a:latin typeface="Helvetica Neue"/>
                <a:ea typeface="Helvetica Neue"/>
                <a:cs typeface="Helvetica Neue"/>
                <a:sym typeface="Helvetica Neue"/>
              </a:defRPr>
            </a:lvl2pPr>
            <a:lvl3pPr marL="0" lvl="2" indent="0" algn="r">
              <a:spcBef>
                <a:spcPts val="0"/>
              </a:spcBef>
              <a:buNone/>
              <a:defRPr sz="800">
                <a:solidFill>
                  <a:srgbClr val="888888"/>
                </a:solidFill>
                <a:latin typeface="Helvetica Neue"/>
                <a:ea typeface="Helvetica Neue"/>
                <a:cs typeface="Helvetica Neue"/>
                <a:sym typeface="Helvetica Neue"/>
              </a:defRPr>
            </a:lvl3pPr>
            <a:lvl4pPr marL="0" lvl="3" indent="0" algn="r">
              <a:spcBef>
                <a:spcPts val="0"/>
              </a:spcBef>
              <a:buNone/>
              <a:defRPr sz="800">
                <a:solidFill>
                  <a:srgbClr val="888888"/>
                </a:solidFill>
                <a:latin typeface="Helvetica Neue"/>
                <a:ea typeface="Helvetica Neue"/>
                <a:cs typeface="Helvetica Neue"/>
                <a:sym typeface="Helvetica Neue"/>
              </a:defRPr>
            </a:lvl4pPr>
            <a:lvl5pPr marL="0" lvl="4" indent="0" algn="r">
              <a:spcBef>
                <a:spcPts val="0"/>
              </a:spcBef>
              <a:buNone/>
              <a:defRPr sz="800">
                <a:solidFill>
                  <a:srgbClr val="888888"/>
                </a:solidFill>
                <a:latin typeface="Helvetica Neue"/>
                <a:ea typeface="Helvetica Neue"/>
                <a:cs typeface="Helvetica Neue"/>
                <a:sym typeface="Helvetica Neue"/>
              </a:defRPr>
            </a:lvl5pPr>
            <a:lvl6pPr marL="0" lvl="5" indent="0" algn="r">
              <a:spcBef>
                <a:spcPts val="0"/>
              </a:spcBef>
              <a:buNone/>
              <a:defRPr sz="800">
                <a:solidFill>
                  <a:srgbClr val="888888"/>
                </a:solidFill>
                <a:latin typeface="Helvetica Neue"/>
                <a:ea typeface="Helvetica Neue"/>
                <a:cs typeface="Helvetica Neue"/>
                <a:sym typeface="Helvetica Neue"/>
              </a:defRPr>
            </a:lvl6pPr>
            <a:lvl7pPr marL="0" lvl="6" indent="0" algn="r">
              <a:spcBef>
                <a:spcPts val="0"/>
              </a:spcBef>
              <a:buNone/>
              <a:defRPr sz="800">
                <a:solidFill>
                  <a:srgbClr val="888888"/>
                </a:solidFill>
                <a:latin typeface="Helvetica Neue"/>
                <a:ea typeface="Helvetica Neue"/>
                <a:cs typeface="Helvetica Neue"/>
                <a:sym typeface="Helvetica Neue"/>
              </a:defRPr>
            </a:lvl7pPr>
            <a:lvl8pPr marL="0" lvl="7" indent="0" algn="r">
              <a:spcBef>
                <a:spcPts val="0"/>
              </a:spcBef>
              <a:buNone/>
              <a:defRPr sz="800">
                <a:solidFill>
                  <a:srgbClr val="888888"/>
                </a:solidFill>
                <a:latin typeface="Helvetica Neue"/>
                <a:ea typeface="Helvetica Neue"/>
                <a:cs typeface="Helvetica Neue"/>
                <a:sym typeface="Helvetica Neue"/>
              </a:defRPr>
            </a:lvl8pPr>
            <a:lvl9pPr marL="0" lvl="8" indent="0" algn="r">
              <a:spcBef>
                <a:spcPts val="0"/>
              </a:spcBef>
              <a:buNone/>
              <a:defRPr sz="800">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
        <p:nvSpPr>
          <p:cNvPr id="21" name="Google Shape;21;p3"/>
          <p:cNvSpPr txBox="1">
            <a:spLocks noGrp="1"/>
          </p:cNvSpPr>
          <p:nvPr>
            <p:ph type="body" idx="1"/>
          </p:nvPr>
        </p:nvSpPr>
        <p:spPr>
          <a:xfrm>
            <a:off x="188979" y="1600201"/>
            <a:ext cx="10972800" cy="4525963"/>
          </a:xfrm>
          <a:prstGeom prst="rect">
            <a:avLst/>
          </a:prstGeom>
          <a:noFill/>
          <a:ln>
            <a:noFill/>
          </a:ln>
        </p:spPr>
        <p:txBody>
          <a:bodyPr spcFirstLastPara="1" wrap="square" lIns="91425" tIns="45700" rIns="91425" bIns="45700" anchor="t" anchorCtr="0">
            <a:noAutofit/>
          </a:bodyPr>
          <a:lstStyle>
            <a:lvl1pPr marL="457200" lvl="0" indent="-381000" algn="l">
              <a:spcBef>
                <a:spcPts val="1800"/>
              </a:spcBef>
              <a:spcAft>
                <a:spcPts val="0"/>
              </a:spcAft>
              <a:buClr>
                <a:srgbClr val="7F7F7F"/>
              </a:buClr>
              <a:buSzPts val="2400"/>
              <a:buChar char="•"/>
              <a:defRPr sz="2400" b="0" i="0">
                <a:solidFill>
                  <a:srgbClr val="595959"/>
                </a:solidFill>
                <a:latin typeface="Helvetica Neue"/>
                <a:ea typeface="Helvetica Neue"/>
                <a:cs typeface="Helvetica Neue"/>
                <a:sym typeface="Helvetica Neue"/>
              </a:defRPr>
            </a:lvl1pPr>
            <a:lvl2pPr marL="914400" lvl="1" indent="-342900" algn="l">
              <a:lnSpc>
                <a:spcPct val="111111"/>
              </a:lnSpc>
              <a:spcBef>
                <a:spcPts val="1200"/>
              </a:spcBef>
              <a:spcAft>
                <a:spcPts val="0"/>
              </a:spcAft>
              <a:buClr>
                <a:srgbClr val="7F7F7F"/>
              </a:buClr>
              <a:buSzPts val="1800"/>
              <a:buChar char="–"/>
              <a:defRPr sz="1800" b="0" i="0">
                <a:solidFill>
                  <a:srgbClr val="595959"/>
                </a:solidFill>
                <a:latin typeface="Helvetica Neue"/>
                <a:ea typeface="Helvetica Neue"/>
                <a:cs typeface="Helvetica Neue"/>
                <a:sym typeface="Helvetica Neue"/>
              </a:defRPr>
            </a:lvl2pPr>
            <a:lvl3pPr marL="1371600" lvl="2" indent="-228600" algn="l">
              <a:lnSpc>
                <a:spcPct val="142857"/>
              </a:lnSpc>
              <a:spcBef>
                <a:spcPts val="600"/>
              </a:spcBef>
              <a:spcAft>
                <a:spcPts val="0"/>
              </a:spcAft>
              <a:buClr>
                <a:srgbClr val="7F7F7F"/>
              </a:buClr>
              <a:buSzPts val="1400"/>
              <a:buNone/>
              <a:defRPr sz="1400" b="0" i="0">
                <a:solidFill>
                  <a:srgbClr val="595959"/>
                </a:solidFill>
                <a:latin typeface="Helvetica Neue"/>
                <a:ea typeface="Helvetica Neue"/>
                <a:cs typeface="Helvetica Neue"/>
                <a:sym typeface="Helvetica Neue"/>
              </a:defRPr>
            </a:lvl3pPr>
            <a:lvl4pPr marL="1828800" lvl="3" indent="-228600" algn="l">
              <a:spcBef>
                <a:spcPts val="400"/>
              </a:spcBef>
              <a:spcAft>
                <a:spcPts val="0"/>
              </a:spcAft>
              <a:buClr>
                <a:srgbClr val="7F7F7F"/>
              </a:buClr>
              <a:buSzPts val="2000"/>
              <a:buNone/>
              <a:defRPr b="0" i="0">
                <a:solidFill>
                  <a:srgbClr val="595959"/>
                </a:solidFill>
                <a:latin typeface="Helvetica Neue"/>
                <a:ea typeface="Helvetica Neue"/>
                <a:cs typeface="Helvetica Neue"/>
                <a:sym typeface="Helvetica Neue"/>
              </a:defRPr>
            </a:lvl4pPr>
            <a:lvl5pPr marL="2286000" lvl="4" indent="-355600" algn="l">
              <a:spcBef>
                <a:spcPts val="400"/>
              </a:spcBef>
              <a:spcAft>
                <a:spcPts val="0"/>
              </a:spcAft>
              <a:buClr>
                <a:srgbClr val="7F7F7F"/>
              </a:buClr>
              <a:buSzPts val="2000"/>
              <a:buChar char="»"/>
              <a:defRPr b="0" i="0">
                <a:solidFill>
                  <a:srgbClr val="595959"/>
                </a:solidFill>
                <a:latin typeface="Helvetica Neue"/>
                <a:ea typeface="Helvetica Neue"/>
                <a:cs typeface="Helvetica Neue"/>
                <a:sym typeface="Helvetica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27893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5E75D69-15A9-49A8-A190-575643088CD0}" type="datetimeFigureOut">
              <a:rPr lang="en-US" smtClean="0"/>
              <a:t>2/2/2022</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6822EEA-C984-47F4-8D53-0A559E3EAEE6}" type="slidenum">
              <a:rPr lang="en-US" smtClean="0"/>
              <a:t>‹#›</a:t>
            </a:fld>
            <a:endParaRPr lang="en-US" dirty="0"/>
          </a:p>
        </p:txBody>
      </p:sp>
    </p:spTree>
    <p:extLst>
      <p:ext uri="{BB962C8B-B14F-4D97-AF65-F5344CB8AC3E}">
        <p14:creationId xmlns:p14="http://schemas.microsoft.com/office/powerpoint/2010/main" val="3843680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25000">
              <a:schemeClr val="accent1">
                <a:lumMod val="5000"/>
                <a:lumOff val="95000"/>
              </a:schemeClr>
            </a:gs>
            <a:gs pos="53000">
              <a:schemeClr val="accent1">
                <a:lumMod val="45000"/>
                <a:lumOff val="55000"/>
              </a:schemeClr>
            </a:gs>
            <a:gs pos="73000">
              <a:schemeClr val="accent1">
                <a:lumMod val="45000"/>
                <a:lumOff val="55000"/>
              </a:schemeClr>
            </a:gs>
            <a:gs pos="8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667000"/>
            <a:ext cx="10160000" cy="990600"/>
          </a:xfrm>
        </p:spPr>
        <p:txBody>
          <a:bodyPr/>
          <a:lstStyle>
            <a:lvl1pPr algn="l">
              <a:buNone/>
              <a:defRPr sz="4400" b="0" cap="none">
                <a:solidFill>
                  <a:schemeClr val="tx1"/>
                </a:solidFill>
              </a:defRPr>
            </a:lvl1pPr>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894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790"/>
            <a:ext cx="9601200" cy="914400"/>
          </a:xfrm>
        </p:spPr>
        <p:txBody>
          <a:bodyPr/>
          <a:lstStyle>
            <a:lvl1pPr>
              <a:defRPr b="1"/>
            </a:lvl1pPr>
          </a:lstStyle>
          <a:p>
            <a:r>
              <a:rPr lang="en-US"/>
              <a:t>Click to edit Master title style</a:t>
            </a:r>
          </a:p>
        </p:txBody>
      </p:sp>
      <p:sp>
        <p:nvSpPr>
          <p:cNvPr id="4" name="Slide Number Placeholder 4">
            <a:extLst>
              <a:ext uri="{FF2B5EF4-FFF2-40B4-BE49-F238E27FC236}">
                <a16:creationId xmlns:a16="http://schemas.microsoft.com/office/drawing/2014/main" id="{004E9E2A-5C59-2947-A240-E54453146C0C}"/>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5879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51079"/>
            <a:ext cx="9601200" cy="914400"/>
          </a:xfrm>
        </p:spPr>
        <p:txBody>
          <a:bodyPr/>
          <a:lstStyle>
            <a:lvl1pPr>
              <a:defRPr sz="4000" b="1" baseline="0">
                <a:solidFill>
                  <a:srgbClr val="395B74"/>
                </a:solidFill>
                <a:latin typeface="+mn-lt"/>
                <a:cs typeface="Raavi" pitchFamily="34" charset="0"/>
              </a:defRPr>
            </a:lvl1pPr>
          </a:lstStyle>
          <a:p>
            <a:r>
              <a:rPr lang="en-US"/>
              <a:t>Click to edit Master title style</a:t>
            </a:r>
          </a:p>
        </p:txBody>
      </p:sp>
      <p:sp>
        <p:nvSpPr>
          <p:cNvPr id="3" name="Content Placeholder 2"/>
          <p:cNvSpPr>
            <a:spLocks noGrp="1"/>
          </p:cNvSpPr>
          <p:nvPr>
            <p:ph idx="1"/>
          </p:nvPr>
        </p:nvSpPr>
        <p:spPr>
          <a:xfrm>
            <a:off x="609603" y="1053356"/>
            <a:ext cx="11030090" cy="4525963"/>
          </a:xfrm>
        </p:spPr>
        <p:txBody>
          <a:bodyPr/>
          <a:lstStyle>
            <a:lvl1pPr marL="0" indent="0">
              <a:spcBef>
                <a:spcPts val="0"/>
              </a:spcBef>
              <a:spcAft>
                <a:spcPts val="600"/>
              </a:spcAft>
              <a:buNone/>
              <a:defRPr sz="2400" b="0" i="0" baseline="0">
                <a:latin typeface="Calibri" panose="020F0502020204030204" pitchFamily="34" charset="0"/>
                <a:cs typeface="Calibri" panose="020F0502020204030204" pitchFamily="34" charset="0"/>
              </a:defRPr>
            </a:lvl1pPr>
            <a:lvl2pPr marL="557213" indent="-214313">
              <a:spcBef>
                <a:spcPts val="0"/>
              </a:spcBef>
              <a:spcAft>
                <a:spcPts val="600"/>
              </a:spcAft>
              <a:buFont typeface="Arial" panose="020B0604020202020204" pitchFamily="34" charset="0"/>
              <a:buChar char="•"/>
              <a:defRPr sz="2200" b="0" i="0" baseline="0">
                <a:latin typeface="Calibri" panose="020F0502020204030204" pitchFamily="34" charset="0"/>
                <a:cs typeface="Calibri" panose="020F0502020204030204" pitchFamily="34" charset="0"/>
              </a:defRPr>
            </a:lvl2pPr>
            <a:lvl3pPr marL="857250" indent="-171450">
              <a:spcBef>
                <a:spcPts val="0"/>
              </a:spcBef>
              <a:spcAft>
                <a:spcPts val="600"/>
              </a:spcAft>
              <a:buFont typeface="Calibri Light" panose="020F0302020204030204" pitchFamily="34" charset="0"/>
              <a:buChar char="–"/>
              <a:defRPr sz="2000" b="0" i="0" baseline="0">
                <a:latin typeface="Calibri" panose="020F0502020204030204" pitchFamily="34" charset="0"/>
                <a:cs typeface="Calibri" panose="020F0502020204030204" pitchFamily="34" charset="0"/>
              </a:defRPr>
            </a:lvl3pPr>
            <a:lvl4pPr marL="1200150" indent="-171450">
              <a:spcBef>
                <a:spcPts val="0"/>
              </a:spcBef>
              <a:spcAft>
                <a:spcPts val="600"/>
              </a:spcAft>
              <a:buFont typeface="Calibri" panose="020F0502020204030204" pitchFamily="34" charset="0"/>
              <a:buChar char="»"/>
              <a:defRPr sz="1800" b="0" i="0" baseline="0">
                <a:latin typeface="Calibri" panose="020F0502020204030204" pitchFamily="34" charset="0"/>
                <a:cs typeface="Calibri" panose="020F0502020204030204" pitchFamily="34" charset="0"/>
              </a:defRPr>
            </a:lvl4pPr>
            <a:lvl5pPr marL="1543050" indent="-171450">
              <a:spcBef>
                <a:spcPts val="0"/>
              </a:spcBef>
              <a:spcAft>
                <a:spcPts val="600"/>
              </a:spcAft>
              <a:buFont typeface="Arial" panose="020B0604020202020204" pitchFamily="34" charset="0"/>
              <a:buChar char="•"/>
              <a:defRPr sz="1800" b="0" i="0" baseline="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14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75D69-15A9-49A8-A190-575643088CD0}" type="datetimeFigureOut">
              <a:rPr lang="en-US" smtClean="0"/>
              <a:t>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822EEA-C984-47F4-8D53-0A559E3EAEE6}" type="slidenum">
              <a:rPr lang="en-US" smtClean="0"/>
              <a:t>‹#›</a:t>
            </a:fld>
            <a:endParaRPr lang="en-US" dirty="0"/>
          </a:p>
        </p:txBody>
      </p:sp>
    </p:spTree>
    <p:extLst>
      <p:ext uri="{BB962C8B-B14F-4D97-AF65-F5344CB8AC3E}">
        <p14:creationId xmlns:p14="http://schemas.microsoft.com/office/powerpoint/2010/main" val="1811369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22D05-E234-45C2-ADA7-0845AF8E2FAD}" type="datetimeFigureOut">
              <a:rPr lang="en-US" smtClean="0"/>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D2BF1-2F1D-44F7-83D1-E58E836C81EE}" type="slidenum">
              <a:rPr lang="en-US" smtClean="0"/>
              <a:t>‹#›</a:t>
            </a:fld>
            <a:endParaRPr lang="en-US" dirty="0"/>
          </a:p>
        </p:txBody>
      </p:sp>
    </p:spTree>
    <p:extLst>
      <p:ext uri="{BB962C8B-B14F-4D97-AF65-F5344CB8AC3E}">
        <p14:creationId xmlns:p14="http://schemas.microsoft.com/office/powerpoint/2010/main" val="2897155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676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E52386-810B-473B-9E98-D7FECDE44D41}" type="datetime1">
              <a:rPr lang="en-US" smtClean="0"/>
              <a:t>2/2/2022</a:t>
            </a:fld>
            <a:endParaRPr lang="en-US" dirty="0"/>
          </a:p>
        </p:txBody>
      </p:sp>
      <p:sp>
        <p:nvSpPr>
          <p:cNvPr id="4" name="Footer Placeholder 3"/>
          <p:cNvSpPr>
            <a:spLocks noGrp="1"/>
          </p:cNvSpPr>
          <p:nvPr>
            <p:ph type="ftr" sz="quarter" idx="11"/>
          </p:nvPr>
        </p:nvSpPr>
        <p:spPr>
          <a:xfrm>
            <a:off x="0" y="6356352"/>
            <a:ext cx="12192000" cy="365125"/>
          </a:xfrm>
        </p:spPr>
        <p:txBody>
          <a:bodyPr/>
          <a:lstStyle>
            <a:lvl1pPr>
              <a:defRPr lang="en-US"/>
            </a:lvl1pPr>
          </a:lstStyle>
          <a:p>
            <a:endParaRPr lang="en-US" dirty="0"/>
          </a:p>
        </p:txBody>
      </p:sp>
      <p:sp>
        <p:nvSpPr>
          <p:cNvPr id="5" name="Slide Number Placeholder 4"/>
          <p:cNvSpPr>
            <a:spLocks noGrp="1"/>
          </p:cNvSpPr>
          <p:nvPr>
            <p:ph type="sldNum" sz="quarter" idx="12"/>
          </p:nvPr>
        </p:nvSpPr>
        <p:spPr/>
        <p:txBody>
          <a:bodyPr/>
          <a:lstStyle/>
          <a:p>
            <a:fld id="{060DBDE7-6F93-449D-8FFC-D6366651D007}" type="slidenum">
              <a:rPr lang="en-US" smtClean="0"/>
              <a:t>‹#›</a:t>
            </a:fld>
            <a:endParaRPr lang="en-US" dirty="0"/>
          </a:p>
        </p:txBody>
      </p:sp>
    </p:spTree>
    <p:extLst>
      <p:ext uri="{BB962C8B-B14F-4D97-AF65-F5344CB8AC3E}">
        <p14:creationId xmlns:p14="http://schemas.microsoft.com/office/powerpoint/2010/main" val="1292453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5E97E-F2C5-484B-9E93-B00F5590A32C}" type="datetime1">
              <a:rPr lang="en-US" smtClean="0"/>
              <a:t>2/2/2022</a:t>
            </a:fld>
            <a:endParaRPr lang="en-US" dirty="0"/>
          </a:p>
        </p:txBody>
      </p:sp>
      <p:sp>
        <p:nvSpPr>
          <p:cNvPr id="5" name="Footer Placeholder 4"/>
          <p:cNvSpPr>
            <a:spLocks noGrp="1"/>
          </p:cNvSpPr>
          <p:nvPr>
            <p:ph type="ftr" sz="quarter" idx="11"/>
          </p:nvPr>
        </p:nvSpPr>
        <p:spPr>
          <a:xfrm>
            <a:off x="0" y="6356352"/>
            <a:ext cx="12192000" cy="365125"/>
          </a:xfrm>
        </p:spPr>
        <p:txBody>
          <a:bodyPr/>
          <a:lstStyle>
            <a:lvl1pPr>
              <a:defRPr lang="en-US"/>
            </a:lvl1pPr>
          </a:lstStyle>
          <a:p>
            <a:endParaRPr lang="en-US" dirty="0"/>
          </a:p>
        </p:txBody>
      </p:sp>
      <p:sp>
        <p:nvSpPr>
          <p:cNvPr id="6" name="Slide Number Placeholder 5"/>
          <p:cNvSpPr>
            <a:spLocks noGrp="1"/>
          </p:cNvSpPr>
          <p:nvPr>
            <p:ph type="sldNum" sz="quarter" idx="12"/>
          </p:nvPr>
        </p:nvSpPr>
        <p:spPr/>
        <p:txBody>
          <a:bodyPr/>
          <a:lstStyle/>
          <a:p>
            <a:fld id="{060DBDE7-6F93-449D-8FFC-D6366651D007}" type="slidenum">
              <a:rPr lang="en-US" smtClean="0"/>
              <a:t>‹#›</a:t>
            </a:fld>
            <a:endParaRPr lang="en-US" dirty="0"/>
          </a:p>
        </p:txBody>
      </p:sp>
    </p:spTree>
    <p:extLst>
      <p:ext uri="{BB962C8B-B14F-4D97-AF65-F5344CB8AC3E}">
        <p14:creationId xmlns:p14="http://schemas.microsoft.com/office/powerpoint/2010/main" val="2642218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4E3296-07FB-4D14-9278-63FA78F7D46C}" type="datetime1">
              <a:rPr lang="en-US" smtClean="0"/>
              <a:t>2/2/2022</a:t>
            </a:fld>
            <a:endParaRPr lang="en-US" dirty="0"/>
          </a:p>
        </p:txBody>
      </p:sp>
      <p:sp>
        <p:nvSpPr>
          <p:cNvPr id="5" name="Footer Placeholder 4"/>
          <p:cNvSpPr>
            <a:spLocks noGrp="1"/>
          </p:cNvSpPr>
          <p:nvPr>
            <p:ph type="ftr" sz="quarter" idx="11"/>
          </p:nvPr>
        </p:nvSpPr>
        <p:spPr>
          <a:xfrm>
            <a:off x="0" y="6356352"/>
            <a:ext cx="12192000" cy="365125"/>
          </a:xfrm>
        </p:spPr>
        <p:txBody>
          <a:bodyPr/>
          <a:lstStyle>
            <a:lvl1pPr>
              <a:defRPr lang="en-US"/>
            </a:lvl1pPr>
          </a:lstStyle>
          <a:p>
            <a:endParaRPr lang="en-US" dirty="0"/>
          </a:p>
        </p:txBody>
      </p:sp>
      <p:sp>
        <p:nvSpPr>
          <p:cNvPr id="6" name="Slide Number Placeholder 5"/>
          <p:cNvSpPr>
            <a:spLocks noGrp="1"/>
          </p:cNvSpPr>
          <p:nvPr>
            <p:ph type="sldNum" sz="quarter" idx="12"/>
          </p:nvPr>
        </p:nvSpPr>
        <p:spPr>
          <a:xfrm>
            <a:off x="9321800" y="6242052"/>
            <a:ext cx="2743200" cy="365125"/>
          </a:xfrm>
        </p:spPr>
        <p:txBody>
          <a:bodyPr/>
          <a:lstStyle>
            <a:lvl1pPr>
              <a:defRPr sz="1400" b="0">
                <a:solidFill>
                  <a:schemeClr val="tx1"/>
                </a:solidFill>
              </a:defRPr>
            </a:lvl1pPr>
          </a:lstStyle>
          <a:p>
            <a:fld id="{060DBDE7-6F93-449D-8FFC-D6366651D007}" type="slidenum">
              <a:rPr lang="en-US" smtClean="0"/>
              <a:pPr/>
              <a:t>‹#›</a:t>
            </a:fld>
            <a:endParaRPr lang="en-US" dirty="0"/>
          </a:p>
        </p:txBody>
      </p:sp>
    </p:spTree>
    <p:extLst>
      <p:ext uri="{BB962C8B-B14F-4D97-AF65-F5344CB8AC3E}">
        <p14:creationId xmlns:p14="http://schemas.microsoft.com/office/powerpoint/2010/main" val="455556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6C6063-E6C8-4A2D-B815-1DA6D552645B}"/>
              </a:ext>
            </a:extLst>
          </p:cNvPr>
          <p:cNvSpPr/>
          <p:nvPr userDrawn="1"/>
        </p:nvSpPr>
        <p:spPr>
          <a:xfrm>
            <a:off x="0" y="0"/>
            <a:ext cx="6096000" cy="1184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D7A977-11D6-4017-BBA9-F49A184E3745}"/>
              </a:ext>
            </a:extLst>
          </p:cNvPr>
          <p:cNvSpPr>
            <a:spLocks noGrp="1"/>
          </p:cNvSpPr>
          <p:nvPr>
            <p:ph type="ctrTitle"/>
          </p:nvPr>
        </p:nvSpPr>
        <p:spPr>
          <a:xfrm>
            <a:off x="1524000" y="1122363"/>
            <a:ext cx="9144000" cy="2387600"/>
          </a:xfrm>
        </p:spPr>
        <p:txBody>
          <a:bodyPr anchor="b"/>
          <a:lstStyle>
            <a:lvl1pPr algn="ctr">
              <a:defRPr sz="6000">
                <a:latin typeface="Gill Sans MT" panose="020B0502020104020203" pitchFamily="34" charset="0"/>
              </a:defRPr>
            </a:lvl1pPr>
          </a:lstStyle>
          <a:p>
            <a:endParaRPr lang="en-US" dirty="0"/>
          </a:p>
        </p:txBody>
      </p:sp>
      <p:sp>
        <p:nvSpPr>
          <p:cNvPr id="3" name="Subtitle 2">
            <a:extLst>
              <a:ext uri="{FF2B5EF4-FFF2-40B4-BE49-F238E27FC236}">
                <a16:creationId xmlns:a16="http://schemas.microsoft.com/office/drawing/2014/main" id="{1026E7F7-0264-447B-908D-3E7ECFF34F09}"/>
              </a:ext>
            </a:extLst>
          </p:cNvPr>
          <p:cNvSpPr>
            <a:spLocks noGrp="1"/>
          </p:cNvSpPr>
          <p:nvPr>
            <p:ph type="subTitle" idx="1"/>
          </p:nvPr>
        </p:nvSpPr>
        <p:spPr>
          <a:xfrm>
            <a:off x="1524000" y="3602038"/>
            <a:ext cx="9144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26" name="Picture 2">
            <a:extLst>
              <a:ext uri="{FF2B5EF4-FFF2-40B4-BE49-F238E27FC236}">
                <a16:creationId xmlns:a16="http://schemas.microsoft.com/office/drawing/2014/main" id="{AEECA91F-E537-4C7F-8E3D-FEDF445C173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8840" y="360046"/>
            <a:ext cx="3048000" cy="6648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7D72D9E-F8AF-455D-9A36-EFC868276762}"/>
              </a:ext>
            </a:extLst>
          </p:cNvPr>
          <p:cNvSpPr/>
          <p:nvPr userDrawn="1"/>
        </p:nvSpPr>
        <p:spPr>
          <a:xfrm>
            <a:off x="0" y="5673725"/>
            <a:ext cx="6096000" cy="1184275"/>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r>
              <a:rPr lang="en-US" b="1" dirty="0">
                <a:latin typeface="Gill Sans MT" panose="020B0502020104020203" pitchFamily="34" charset="0"/>
              </a:rPr>
              <a:t>Angela Constantino</a:t>
            </a:r>
          </a:p>
          <a:p>
            <a:pPr algn="r"/>
            <a:r>
              <a:rPr lang="en-US" dirty="0">
                <a:latin typeface="Gill Sans MT" panose="020B0502020104020203" pitchFamily="34" charset="0"/>
              </a:rPr>
              <a:t>Mobility Manager</a:t>
            </a:r>
          </a:p>
        </p:txBody>
      </p:sp>
      <p:sp>
        <p:nvSpPr>
          <p:cNvPr id="11" name="Rectangle 10">
            <a:extLst>
              <a:ext uri="{FF2B5EF4-FFF2-40B4-BE49-F238E27FC236}">
                <a16:creationId xmlns:a16="http://schemas.microsoft.com/office/drawing/2014/main" id="{5B0ED74D-BB7D-4EE7-8A4A-79410BCF0A40}"/>
              </a:ext>
            </a:extLst>
          </p:cNvPr>
          <p:cNvSpPr/>
          <p:nvPr userDrawn="1"/>
        </p:nvSpPr>
        <p:spPr>
          <a:xfrm>
            <a:off x="6096000" y="0"/>
            <a:ext cx="6096000" cy="1184275"/>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B9C00E-E2DB-4072-B420-9431F1A6654E}"/>
              </a:ext>
            </a:extLst>
          </p:cNvPr>
          <p:cNvSpPr/>
          <p:nvPr userDrawn="1"/>
        </p:nvSpPr>
        <p:spPr>
          <a:xfrm>
            <a:off x="6096000" y="5673724"/>
            <a:ext cx="6096000" cy="1184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l"/>
            <a:r>
              <a:rPr lang="en-US" dirty="0">
                <a:solidFill>
                  <a:schemeClr val="tx1"/>
                </a:solidFill>
              </a:rPr>
              <a:t>10 Oak Street ● Taunton, MA</a:t>
            </a:r>
            <a:r>
              <a:rPr lang="en-US" dirty="0"/>
              <a:t>1</a:t>
            </a:r>
          </a:p>
          <a:p>
            <a:pPr algn="l"/>
            <a:r>
              <a:rPr lang="en-US" dirty="0">
                <a:solidFill>
                  <a:schemeClr val="tx1"/>
                </a:solidFill>
              </a:rPr>
              <a:t>800-483-2500 ● </a:t>
            </a:r>
            <a:r>
              <a:rPr lang="en-US" dirty="0">
                <a:solidFill>
                  <a:schemeClr val="tx1"/>
                </a:solidFill>
                <a:hlinkClick r:id="rId3"/>
              </a:rPr>
              <a:t>www.GATRA.org</a:t>
            </a:r>
            <a:endParaRPr lang="en-US" dirty="0">
              <a:solidFill>
                <a:schemeClr val="tx1"/>
              </a:solidFill>
            </a:endParaRPr>
          </a:p>
          <a:p>
            <a:pPr algn="l"/>
            <a:r>
              <a:rPr lang="en-US" dirty="0">
                <a:solidFill>
                  <a:schemeClr val="tx1"/>
                </a:solidFill>
              </a:rPr>
              <a:t>      GATRATRANSIT</a:t>
            </a:r>
          </a:p>
        </p:txBody>
      </p:sp>
      <p:pic>
        <p:nvPicPr>
          <p:cNvPr id="15" name="Picture 2">
            <a:extLst>
              <a:ext uri="{FF2B5EF4-FFF2-40B4-BE49-F238E27FC236}">
                <a16:creationId xmlns:a16="http://schemas.microsoft.com/office/drawing/2014/main" id="{87EC2C64-248F-4009-B111-DAD04459F71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88497" y="6413500"/>
            <a:ext cx="209550"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39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2F4CEF7-0071-4C51-975F-7C178DE8FE4F}" type="datetimeFigureOut">
              <a:rPr lang="en-US" smtClean="0"/>
              <a:t>2/2/2022</a:t>
            </a:fld>
            <a:endParaRPr lang="en-US" dirty="0"/>
          </a:p>
        </p:txBody>
      </p:sp>
      <p:sp>
        <p:nvSpPr>
          <p:cNvPr id="10" name="Slide Number Placeholder 9"/>
          <p:cNvSpPr>
            <a:spLocks noGrp="1"/>
          </p:cNvSpPr>
          <p:nvPr>
            <p:ph type="sldNum" sz="quarter" idx="16"/>
          </p:nvPr>
        </p:nvSpPr>
        <p:spPr/>
        <p:txBody>
          <a:bodyPr rtlCol="0"/>
          <a:lstStyle/>
          <a:p>
            <a:fld id="{378AFE46-1D30-489A-B04A-B9B182C1DFDE}"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F39C-0F39-43D3-B94B-5AF5A5EA21C5}"/>
              </a:ext>
            </a:extLst>
          </p:cNvPr>
          <p:cNvSpPr>
            <a:spLocks noGrp="1"/>
          </p:cNvSpPr>
          <p:nvPr>
            <p:ph type="title"/>
          </p:nvPr>
        </p:nvSpPr>
        <p:spPr>
          <a:xfrm>
            <a:off x="0" y="317500"/>
            <a:ext cx="12192000" cy="1325563"/>
          </a:xfrm>
          <a:solidFill>
            <a:srgbClr val="3366FF"/>
          </a:solidFill>
        </p:spPr>
        <p:txBody>
          <a:bodyPr lIns="457200">
            <a:normAutofit/>
          </a:bodyPr>
          <a:lstStyle>
            <a:lvl1pPr>
              <a:defRPr sz="3200" b="0">
                <a:solidFill>
                  <a:schemeClr val="bg1"/>
                </a:solidFill>
                <a:latin typeface="Gill Sans MT" panose="020B05020201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FB9B4B2-D4AC-49CD-A0E7-85C784F243A8}"/>
              </a:ext>
            </a:extLst>
          </p:cNvPr>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48CDF6-1FCA-43DE-B0D0-9641CBAF6EBB}"/>
              </a:ext>
            </a:extLst>
          </p:cNvPr>
          <p:cNvSpPr>
            <a:spLocks noGrp="1"/>
          </p:cNvSpPr>
          <p:nvPr>
            <p:ph type="dt" sz="half" idx="10"/>
          </p:nvPr>
        </p:nvSpPr>
        <p:spPr/>
        <p:txBody>
          <a:bodyPr/>
          <a:lstStyle/>
          <a:p>
            <a:fld id="{97EA5BB2-F406-4779-87C2-09BD8B916DA5}" type="datetimeFigureOut">
              <a:rPr lang="en-US" smtClean="0"/>
              <a:t>2/2/2022</a:t>
            </a:fld>
            <a:endParaRPr lang="en-US" dirty="0"/>
          </a:p>
        </p:txBody>
      </p:sp>
      <p:sp>
        <p:nvSpPr>
          <p:cNvPr id="5" name="Footer Placeholder 4">
            <a:extLst>
              <a:ext uri="{FF2B5EF4-FFF2-40B4-BE49-F238E27FC236}">
                <a16:creationId xmlns:a16="http://schemas.microsoft.com/office/drawing/2014/main" id="{32320F7E-A1CF-4E12-8E40-DEAD3455AC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27C54F-02CF-42D5-86EB-4ED5E8B4578C}"/>
              </a:ext>
            </a:extLst>
          </p:cNvPr>
          <p:cNvSpPr>
            <a:spLocks noGrp="1"/>
          </p:cNvSpPr>
          <p:nvPr>
            <p:ph type="sldNum" sz="quarter" idx="12"/>
          </p:nvPr>
        </p:nvSpPr>
        <p:spPr/>
        <p:txBody>
          <a:bodyPr/>
          <a:lstStyle/>
          <a:p>
            <a:fld id="{A143EB20-5D3D-4F35-B820-28DE5D9AECA5}" type="slidenum">
              <a:rPr lang="en-US" smtClean="0"/>
              <a:t>‹#›</a:t>
            </a:fld>
            <a:endParaRPr lang="en-US" dirty="0"/>
          </a:p>
        </p:txBody>
      </p:sp>
    </p:spTree>
    <p:extLst>
      <p:ext uri="{BB962C8B-B14F-4D97-AF65-F5344CB8AC3E}">
        <p14:creationId xmlns:p14="http://schemas.microsoft.com/office/powerpoint/2010/main" val="1179291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810B-DCA2-40C8-94C9-673005A2BD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7B3BC-A5A7-43B6-91CA-EE406A2BA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DEA07C-CA0B-4647-8798-234B27EA8F91}"/>
              </a:ext>
            </a:extLst>
          </p:cNvPr>
          <p:cNvSpPr>
            <a:spLocks noGrp="1"/>
          </p:cNvSpPr>
          <p:nvPr>
            <p:ph type="dt" sz="half" idx="10"/>
          </p:nvPr>
        </p:nvSpPr>
        <p:spPr/>
        <p:txBody>
          <a:bodyPr/>
          <a:lstStyle/>
          <a:p>
            <a:fld id="{97EA5BB2-F406-4779-87C2-09BD8B916DA5}" type="datetimeFigureOut">
              <a:rPr lang="en-US" smtClean="0"/>
              <a:t>2/2/2022</a:t>
            </a:fld>
            <a:endParaRPr lang="en-US" dirty="0"/>
          </a:p>
        </p:txBody>
      </p:sp>
      <p:sp>
        <p:nvSpPr>
          <p:cNvPr id="5" name="Footer Placeholder 4">
            <a:extLst>
              <a:ext uri="{FF2B5EF4-FFF2-40B4-BE49-F238E27FC236}">
                <a16:creationId xmlns:a16="http://schemas.microsoft.com/office/drawing/2014/main" id="{09F65062-748C-48BF-B751-D6CD4870CE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D83514-2107-4DAC-9F43-DFD0F9864215}"/>
              </a:ext>
            </a:extLst>
          </p:cNvPr>
          <p:cNvSpPr>
            <a:spLocks noGrp="1"/>
          </p:cNvSpPr>
          <p:nvPr>
            <p:ph type="sldNum" sz="quarter" idx="12"/>
          </p:nvPr>
        </p:nvSpPr>
        <p:spPr/>
        <p:txBody>
          <a:bodyPr/>
          <a:lstStyle/>
          <a:p>
            <a:fld id="{A143EB20-5D3D-4F35-B820-28DE5D9AECA5}" type="slidenum">
              <a:rPr lang="en-US" smtClean="0"/>
              <a:t>‹#›</a:t>
            </a:fld>
            <a:endParaRPr lang="en-US" dirty="0"/>
          </a:p>
        </p:txBody>
      </p:sp>
    </p:spTree>
    <p:extLst>
      <p:ext uri="{BB962C8B-B14F-4D97-AF65-F5344CB8AC3E}">
        <p14:creationId xmlns:p14="http://schemas.microsoft.com/office/powerpoint/2010/main" val="3451807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92AF-6340-47D6-BC6F-31598F5603F2}"/>
              </a:ext>
            </a:extLst>
          </p:cNvPr>
          <p:cNvSpPr>
            <a:spLocks noGrp="1"/>
          </p:cNvSpPr>
          <p:nvPr>
            <p:ph type="title"/>
          </p:nvPr>
        </p:nvSpPr>
        <p:spPr>
          <a:xfrm>
            <a:off x="0" y="365125"/>
            <a:ext cx="12192000" cy="1325563"/>
          </a:xfrm>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964980A-430F-4BB2-8D47-40C6484DF379}"/>
              </a:ext>
            </a:extLst>
          </p:cNvPr>
          <p:cNvSpPr>
            <a:spLocks noGrp="1"/>
          </p:cNvSpPr>
          <p:nvPr>
            <p:ph sz="half" idx="1"/>
          </p:nvPr>
        </p:nvSpPr>
        <p:spPr>
          <a:xfrm>
            <a:off x="0" y="1690688"/>
            <a:ext cx="6172200" cy="4079491"/>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AC8260-A0FB-4DEC-8B89-35E85BEE2165}"/>
              </a:ext>
            </a:extLst>
          </p:cNvPr>
          <p:cNvSpPr>
            <a:spLocks noGrp="1"/>
          </p:cNvSpPr>
          <p:nvPr>
            <p:ph sz="half" idx="2"/>
          </p:nvPr>
        </p:nvSpPr>
        <p:spPr>
          <a:xfrm>
            <a:off x="6172200" y="1690688"/>
            <a:ext cx="6019800" cy="4079491"/>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804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B065-C267-4DBA-A41E-433618E564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ABFB05-4D27-4E5B-BA91-2AE6A3A65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61244-0088-4CA4-BA4B-DF14CA5B58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239B94-41AA-415A-9127-EB52598521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A44417-74F2-4B25-85A8-D78AA41237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5F2079-D4A8-4815-84D2-5FAE3A60B9DB}"/>
              </a:ext>
            </a:extLst>
          </p:cNvPr>
          <p:cNvSpPr>
            <a:spLocks noGrp="1"/>
          </p:cNvSpPr>
          <p:nvPr>
            <p:ph type="dt" sz="half" idx="10"/>
          </p:nvPr>
        </p:nvSpPr>
        <p:spPr/>
        <p:txBody>
          <a:bodyPr/>
          <a:lstStyle/>
          <a:p>
            <a:fld id="{97EA5BB2-F406-4779-87C2-09BD8B916DA5}" type="datetimeFigureOut">
              <a:rPr lang="en-US" smtClean="0"/>
              <a:t>2/2/2022</a:t>
            </a:fld>
            <a:endParaRPr lang="en-US" dirty="0"/>
          </a:p>
        </p:txBody>
      </p:sp>
      <p:sp>
        <p:nvSpPr>
          <p:cNvPr id="8" name="Footer Placeholder 7">
            <a:extLst>
              <a:ext uri="{FF2B5EF4-FFF2-40B4-BE49-F238E27FC236}">
                <a16:creationId xmlns:a16="http://schemas.microsoft.com/office/drawing/2014/main" id="{C1002270-0D4C-4078-B9D7-FA5C7FB5248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E501F3-8D30-40AA-8305-4EF3FE5DD4A5}"/>
              </a:ext>
            </a:extLst>
          </p:cNvPr>
          <p:cNvSpPr>
            <a:spLocks noGrp="1"/>
          </p:cNvSpPr>
          <p:nvPr>
            <p:ph type="sldNum" sz="quarter" idx="12"/>
          </p:nvPr>
        </p:nvSpPr>
        <p:spPr/>
        <p:txBody>
          <a:bodyPr/>
          <a:lstStyle/>
          <a:p>
            <a:fld id="{A143EB20-5D3D-4F35-B820-28DE5D9AECA5}" type="slidenum">
              <a:rPr lang="en-US" smtClean="0"/>
              <a:t>‹#›</a:t>
            </a:fld>
            <a:endParaRPr lang="en-US" dirty="0"/>
          </a:p>
        </p:txBody>
      </p:sp>
    </p:spTree>
    <p:extLst>
      <p:ext uri="{BB962C8B-B14F-4D97-AF65-F5344CB8AC3E}">
        <p14:creationId xmlns:p14="http://schemas.microsoft.com/office/powerpoint/2010/main" val="4057185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AA23-B8A4-4A0A-BE4F-A302F3A634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D384EE-405F-42C4-92A5-815FCBF9784E}"/>
              </a:ext>
            </a:extLst>
          </p:cNvPr>
          <p:cNvSpPr>
            <a:spLocks noGrp="1"/>
          </p:cNvSpPr>
          <p:nvPr>
            <p:ph type="dt" sz="half" idx="10"/>
          </p:nvPr>
        </p:nvSpPr>
        <p:spPr/>
        <p:txBody>
          <a:bodyPr/>
          <a:lstStyle/>
          <a:p>
            <a:fld id="{97EA5BB2-F406-4779-87C2-09BD8B916DA5}" type="datetimeFigureOut">
              <a:rPr lang="en-US" smtClean="0"/>
              <a:t>2/2/2022</a:t>
            </a:fld>
            <a:endParaRPr lang="en-US" dirty="0"/>
          </a:p>
        </p:txBody>
      </p:sp>
      <p:sp>
        <p:nvSpPr>
          <p:cNvPr id="4" name="Footer Placeholder 3">
            <a:extLst>
              <a:ext uri="{FF2B5EF4-FFF2-40B4-BE49-F238E27FC236}">
                <a16:creationId xmlns:a16="http://schemas.microsoft.com/office/drawing/2014/main" id="{1CF9B0E0-F408-41D3-98D3-940A7D5FA6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6806F9-61D3-4A6D-AFC6-3AFB2FF43D8A}"/>
              </a:ext>
            </a:extLst>
          </p:cNvPr>
          <p:cNvSpPr>
            <a:spLocks noGrp="1"/>
          </p:cNvSpPr>
          <p:nvPr>
            <p:ph type="sldNum" sz="quarter" idx="12"/>
          </p:nvPr>
        </p:nvSpPr>
        <p:spPr/>
        <p:txBody>
          <a:bodyPr/>
          <a:lstStyle/>
          <a:p>
            <a:fld id="{A143EB20-5D3D-4F35-B820-28DE5D9AECA5}" type="slidenum">
              <a:rPr lang="en-US" smtClean="0"/>
              <a:t>‹#›</a:t>
            </a:fld>
            <a:endParaRPr lang="en-US" dirty="0"/>
          </a:p>
        </p:txBody>
      </p:sp>
    </p:spTree>
    <p:extLst>
      <p:ext uri="{BB962C8B-B14F-4D97-AF65-F5344CB8AC3E}">
        <p14:creationId xmlns:p14="http://schemas.microsoft.com/office/powerpoint/2010/main" val="2205551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283788-34ED-43F1-B11E-2F8880A16A6B}"/>
              </a:ext>
            </a:extLst>
          </p:cNvPr>
          <p:cNvSpPr>
            <a:spLocks noGrp="1"/>
          </p:cNvSpPr>
          <p:nvPr>
            <p:ph type="dt" sz="half" idx="10"/>
          </p:nvPr>
        </p:nvSpPr>
        <p:spPr/>
        <p:txBody>
          <a:bodyPr/>
          <a:lstStyle/>
          <a:p>
            <a:fld id="{97EA5BB2-F406-4779-87C2-09BD8B916DA5}" type="datetimeFigureOut">
              <a:rPr lang="en-US" smtClean="0"/>
              <a:t>2/2/2022</a:t>
            </a:fld>
            <a:endParaRPr lang="en-US" dirty="0"/>
          </a:p>
        </p:txBody>
      </p:sp>
      <p:sp>
        <p:nvSpPr>
          <p:cNvPr id="3" name="Footer Placeholder 2">
            <a:extLst>
              <a:ext uri="{FF2B5EF4-FFF2-40B4-BE49-F238E27FC236}">
                <a16:creationId xmlns:a16="http://schemas.microsoft.com/office/drawing/2014/main" id="{98B83F00-B614-4FB2-8559-EB14D882CB6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433138-3C04-463B-864A-2500C5D2BAF5}"/>
              </a:ext>
            </a:extLst>
          </p:cNvPr>
          <p:cNvSpPr>
            <a:spLocks noGrp="1"/>
          </p:cNvSpPr>
          <p:nvPr>
            <p:ph type="sldNum" sz="quarter" idx="12"/>
          </p:nvPr>
        </p:nvSpPr>
        <p:spPr/>
        <p:txBody>
          <a:bodyPr/>
          <a:lstStyle/>
          <a:p>
            <a:fld id="{A143EB20-5D3D-4F35-B820-28DE5D9AECA5}" type="slidenum">
              <a:rPr lang="en-US" smtClean="0"/>
              <a:t>‹#›</a:t>
            </a:fld>
            <a:endParaRPr lang="en-US" dirty="0"/>
          </a:p>
        </p:txBody>
      </p:sp>
    </p:spTree>
    <p:extLst>
      <p:ext uri="{BB962C8B-B14F-4D97-AF65-F5344CB8AC3E}">
        <p14:creationId xmlns:p14="http://schemas.microsoft.com/office/powerpoint/2010/main" val="3855235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BDCF-5168-44AB-B1A4-BF6C926AC9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88FFED-CC92-4F67-8DBA-BC420E1130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8061F4-6329-4593-9CB8-2A9EAA5BD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125BB-74FD-4975-A4CB-B373BFA0ED8B}"/>
              </a:ext>
            </a:extLst>
          </p:cNvPr>
          <p:cNvSpPr>
            <a:spLocks noGrp="1"/>
          </p:cNvSpPr>
          <p:nvPr>
            <p:ph type="dt" sz="half" idx="10"/>
          </p:nvPr>
        </p:nvSpPr>
        <p:spPr/>
        <p:txBody>
          <a:bodyPr/>
          <a:lstStyle/>
          <a:p>
            <a:fld id="{97EA5BB2-F406-4779-87C2-09BD8B916DA5}" type="datetimeFigureOut">
              <a:rPr lang="en-US" smtClean="0"/>
              <a:t>2/2/2022</a:t>
            </a:fld>
            <a:endParaRPr lang="en-US" dirty="0"/>
          </a:p>
        </p:txBody>
      </p:sp>
      <p:sp>
        <p:nvSpPr>
          <p:cNvPr id="6" name="Footer Placeholder 5">
            <a:extLst>
              <a:ext uri="{FF2B5EF4-FFF2-40B4-BE49-F238E27FC236}">
                <a16:creationId xmlns:a16="http://schemas.microsoft.com/office/drawing/2014/main" id="{16507228-BC2C-4D2C-9514-FC9080F0AC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1B2BCF-C405-4D34-A9DC-6A81FFB327D8}"/>
              </a:ext>
            </a:extLst>
          </p:cNvPr>
          <p:cNvSpPr>
            <a:spLocks noGrp="1"/>
          </p:cNvSpPr>
          <p:nvPr>
            <p:ph type="sldNum" sz="quarter" idx="12"/>
          </p:nvPr>
        </p:nvSpPr>
        <p:spPr/>
        <p:txBody>
          <a:bodyPr/>
          <a:lstStyle/>
          <a:p>
            <a:fld id="{A143EB20-5D3D-4F35-B820-28DE5D9AECA5}" type="slidenum">
              <a:rPr lang="en-US" smtClean="0"/>
              <a:t>‹#›</a:t>
            </a:fld>
            <a:endParaRPr lang="en-US" dirty="0"/>
          </a:p>
        </p:txBody>
      </p:sp>
    </p:spTree>
    <p:extLst>
      <p:ext uri="{BB962C8B-B14F-4D97-AF65-F5344CB8AC3E}">
        <p14:creationId xmlns:p14="http://schemas.microsoft.com/office/powerpoint/2010/main" val="4172709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7331-002C-4BB8-96F5-973CCC8E8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5CDD17-B93E-4A20-9090-B06546897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7A56D80-4A1C-453B-B105-BA1C1EB44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1EF40-1A28-491A-8DD4-C7590138A839}"/>
              </a:ext>
            </a:extLst>
          </p:cNvPr>
          <p:cNvSpPr>
            <a:spLocks noGrp="1"/>
          </p:cNvSpPr>
          <p:nvPr>
            <p:ph type="dt" sz="half" idx="10"/>
          </p:nvPr>
        </p:nvSpPr>
        <p:spPr/>
        <p:txBody>
          <a:bodyPr/>
          <a:lstStyle/>
          <a:p>
            <a:fld id="{97EA5BB2-F406-4779-87C2-09BD8B916DA5}" type="datetimeFigureOut">
              <a:rPr lang="en-US" smtClean="0"/>
              <a:t>2/2/2022</a:t>
            </a:fld>
            <a:endParaRPr lang="en-US" dirty="0"/>
          </a:p>
        </p:txBody>
      </p:sp>
      <p:sp>
        <p:nvSpPr>
          <p:cNvPr id="6" name="Footer Placeholder 5">
            <a:extLst>
              <a:ext uri="{FF2B5EF4-FFF2-40B4-BE49-F238E27FC236}">
                <a16:creationId xmlns:a16="http://schemas.microsoft.com/office/drawing/2014/main" id="{2875FB55-8DCB-4F6D-B798-78C3BFF4ED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667DD-CC68-439F-8C6C-56C5EA663CBA}"/>
              </a:ext>
            </a:extLst>
          </p:cNvPr>
          <p:cNvSpPr>
            <a:spLocks noGrp="1"/>
          </p:cNvSpPr>
          <p:nvPr>
            <p:ph type="sldNum" sz="quarter" idx="12"/>
          </p:nvPr>
        </p:nvSpPr>
        <p:spPr/>
        <p:txBody>
          <a:bodyPr/>
          <a:lstStyle/>
          <a:p>
            <a:fld id="{A143EB20-5D3D-4F35-B820-28DE5D9AECA5}" type="slidenum">
              <a:rPr lang="en-US" smtClean="0"/>
              <a:t>‹#›</a:t>
            </a:fld>
            <a:endParaRPr lang="en-US" dirty="0"/>
          </a:p>
        </p:txBody>
      </p:sp>
    </p:spTree>
    <p:extLst>
      <p:ext uri="{BB962C8B-B14F-4D97-AF65-F5344CB8AC3E}">
        <p14:creationId xmlns:p14="http://schemas.microsoft.com/office/powerpoint/2010/main" val="1037411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E783-756C-4CE2-ADB0-12435BBCFD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9ACA70-9307-4E3D-B41B-47BE19D8F4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B25AB-2331-4386-971A-26AF1FC1A2C4}"/>
              </a:ext>
            </a:extLst>
          </p:cNvPr>
          <p:cNvSpPr>
            <a:spLocks noGrp="1"/>
          </p:cNvSpPr>
          <p:nvPr>
            <p:ph type="dt" sz="half" idx="10"/>
          </p:nvPr>
        </p:nvSpPr>
        <p:spPr/>
        <p:txBody>
          <a:bodyPr/>
          <a:lstStyle/>
          <a:p>
            <a:fld id="{97EA5BB2-F406-4779-87C2-09BD8B916DA5}" type="datetimeFigureOut">
              <a:rPr lang="en-US" smtClean="0"/>
              <a:t>2/2/2022</a:t>
            </a:fld>
            <a:endParaRPr lang="en-US" dirty="0"/>
          </a:p>
        </p:txBody>
      </p:sp>
      <p:sp>
        <p:nvSpPr>
          <p:cNvPr id="5" name="Footer Placeholder 4">
            <a:extLst>
              <a:ext uri="{FF2B5EF4-FFF2-40B4-BE49-F238E27FC236}">
                <a16:creationId xmlns:a16="http://schemas.microsoft.com/office/drawing/2014/main" id="{B4C99EFB-512E-41C7-9899-DE7C61C1C6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8CC4D5-6FEF-42A0-B337-C97DFA6C9DAD}"/>
              </a:ext>
            </a:extLst>
          </p:cNvPr>
          <p:cNvSpPr>
            <a:spLocks noGrp="1"/>
          </p:cNvSpPr>
          <p:nvPr>
            <p:ph type="sldNum" sz="quarter" idx="12"/>
          </p:nvPr>
        </p:nvSpPr>
        <p:spPr/>
        <p:txBody>
          <a:bodyPr/>
          <a:lstStyle/>
          <a:p>
            <a:fld id="{A143EB20-5D3D-4F35-B820-28DE5D9AECA5}" type="slidenum">
              <a:rPr lang="en-US" smtClean="0"/>
              <a:t>‹#›</a:t>
            </a:fld>
            <a:endParaRPr lang="en-US" dirty="0"/>
          </a:p>
        </p:txBody>
      </p:sp>
    </p:spTree>
    <p:extLst>
      <p:ext uri="{BB962C8B-B14F-4D97-AF65-F5344CB8AC3E}">
        <p14:creationId xmlns:p14="http://schemas.microsoft.com/office/powerpoint/2010/main" val="3763835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4FC74-0894-4EF8-9767-C26A9CA9E5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7FB993-9A0F-4B62-8AC2-E8A3F4198F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A7F25-6C1B-409F-A1BA-B1AFE60FA02F}"/>
              </a:ext>
            </a:extLst>
          </p:cNvPr>
          <p:cNvSpPr>
            <a:spLocks noGrp="1"/>
          </p:cNvSpPr>
          <p:nvPr>
            <p:ph type="dt" sz="half" idx="10"/>
          </p:nvPr>
        </p:nvSpPr>
        <p:spPr/>
        <p:txBody>
          <a:bodyPr/>
          <a:lstStyle/>
          <a:p>
            <a:fld id="{97EA5BB2-F406-4779-87C2-09BD8B916DA5}" type="datetimeFigureOut">
              <a:rPr lang="en-US" smtClean="0"/>
              <a:t>2/2/2022</a:t>
            </a:fld>
            <a:endParaRPr lang="en-US" dirty="0"/>
          </a:p>
        </p:txBody>
      </p:sp>
      <p:sp>
        <p:nvSpPr>
          <p:cNvPr id="5" name="Footer Placeholder 4">
            <a:extLst>
              <a:ext uri="{FF2B5EF4-FFF2-40B4-BE49-F238E27FC236}">
                <a16:creationId xmlns:a16="http://schemas.microsoft.com/office/drawing/2014/main" id="{8D7A324E-0E68-4F33-860D-05E4D97E16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FF6102-5CC2-4DC4-9A57-140960934793}"/>
              </a:ext>
            </a:extLst>
          </p:cNvPr>
          <p:cNvSpPr>
            <a:spLocks noGrp="1"/>
          </p:cNvSpPr>
          <p:nvPr>
            <p:ph type="sldNum" sz="quarter" idx="12"/>
          </p:nvPr>
        </p:nvSpPr>
        <p:spPr/>
        <p:txBody>
          <a:bodyPr/>
          <a:lstStyle/>
          <a:p>
            <a:fld id="{A143EB20-5D3D-4F35-B820-28DE5D9AECA5}" type="slidenum">
              <a:rPr lang="en-US" smtClean="0"/>
              <a:t>‹#›</a:t>
            </a:fld>
            <a:endParaRPr lang="en-US" dirty="0"/>
          </a:p>
        </p:txBody>
      </p:sp>
    </p:spTree>
    <p:extLst>
      <p:ext uri="{BB962C8B-B14F-4D97-AF65-F5344CB8AC3E}">
        <p14:creationId xmlns:p14="http://schemas.microsoft.com/office/powerpoint/2010/main" val="399014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2F4CEF7-0071-4C51-975F-7C178DE8FE4F}" type="datetimeFigureOut">
              <a:rPr lang="en-US" smtClean="0"/>
              <a:t>2/2/2022</a:t>
            </a:fld>
            <a:endParaRPr lang="en-US" dirty="0"/>
          </a:p>
        </p:txBody>
      </p:sp>
      <p:sp>
        <p:nvSpPr>
          <p:cNvPr id="12" name="Slide Number Placeholder 11"/>
          <p:cNvSpPr>
            <a:spLocks noGrp="1"/>
          </p:cNvSpPr>
          <p:nvPr>
            <p:ph type="sldNum" sz="quarter" idx="16"/>
          </p:nvPr>
        </p:nvSpPr>
        <p:spPr/>
        <p:txBody>
          <a:bodyPr rtlCol="0"/>
          <a:lstStyle/>
          <a:p>
            <a:fld id="{378AFE46-1D30-489A-B04A-B9B182C1DFDE}"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2F4CEF7-0071-4C51-975F-7C178DE8FE4F}" type="datetimeFigureOut">
              <a:rPr lang="en-US" smtClean="0"/>
              <a:t>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78AFE46-1D30-489A-B04A-B9B182C1DFD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4CEF7-0071-4C51-975F-7C178DE8FE4F}" type="datetimeFigureOut">
              <a:rPr lang="en-US" smtClean="0"/>
              <a:t>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378AFE46-1D30-489A-B04A-B9B182C1DF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2F4CEF7-0071-4C51-975F-7C178DE8FE4F}" type="datetimeFigureOut">
              <a:rPr lang="en-US" smtClean="0"/>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78AFE46-1D30-489A-B04A-B9B182C1DFDE}" type="slidenum">
              <a:rPr lang="en-US" smtClean="0"/>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Date Placeholder 11"/>
          <p:cNvSpPr>
            <a:spLocks noGrp="1"/>
          </p:cNvSpPr>
          <p:nvPr>
            <p:ph type="dt" sz="half" idx="10"/>
          </p:nvPr>
        </p:nvSpPr>
        <p:spPr>
          <a:xfrm>
            <a:off x="8331200" y="6248401"/>
            <a:ext cx="3556000" cy="365125"/>
          </a:xfrm>
        </p:spPr>
        <p:txBody>
          <a:bodyPr rtlCol="0"/>
          <a:lstStyle/>
          <a:p>
            <a:fld id="{C2F4CEF7-0071-4C51-975F-7C178DE8FE4F}" type="datetimeFigureOut">
              <a:rPr lang="en-US" smtClean="0"/>
              <a:t>2/2/2022</a:t>
            </a:fld>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378AFE46-1D30-489A-B04A-B9B182C1DFDE}" type="slidenum">
              <a:rPr lang="en-US" smtClean="0"/>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1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6.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C2F4CEF7-0071-4C51-975F-7C178DE8FE4F}" type="datetimeFigureOut">
              <a:rPr lang="en-US" smtClean="0"/>
              <a:t>2/2/2022</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78AFE46-1D30-489A-B04A-B9B182C1DFD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976"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84F8D-26BF-4DA5-B097-31BD053BA15F}" type="datetime1">
              <a:rPr lang="en-US" smtClean="0"/>
              <a:t>2/2/2022</a:t>
            </a:fld>
            <a:endParaRPr lang="en-US" dirty="0"/>
          </a:p>
        </p:txBody>
      </p:sp>
      <p:sp>
        <p:nvSpPr>
          <p:cNvPr id="5" name="Footer Placeholder 4"/>
          <p:cNvSpPr>
            <a:spLocks noGrp="1"/>
          </p:cNvSpPr>
          <p:nvPr>
            <p:ph type="ftr" sz="quarter" idx="3"/>
          </p:nvPr>
        </p:nvSpPr>
        <p:spPr>
          <a:xfrm>
            <a:off x="0" y="6356352"/>
            <a:ext cx="12192000" cy="365125"/>
          </a:xfrm>
          <a:prstGeom prst="rect">
            <a:avLst/>
          </a:prstGeom>
        </p:spPr>
        <p:txBody>
          <a:bodyPr vert="horz" lIns="91440" tIns="45720" rIns="91440" bIns="45720" rtlCol="0" anchor="ctr"/>
          <a:lstStyle>
            <a:lvl1pPr algn="ctr">
              <a:defRPr lang="en-US"/>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DBDE7-6F93-449D-8FFC-D6366651D007}" type="slidenum">
              <a:rPr lang="en-US" smtClean="0"/>
              <a:t>‹#›</a:t>
            </a:fld>
            <a:endParaRPr lang="en-US" dirty="0"/>
          </a:p>
        </p:txBody>
      </p:sp>
    </p:spTree>
    <p:extLst>
      <p:ext uri="{BB962C8B-B14F-4D97-AF65-F5344CB8AC3E}">
        <p14:creationId xmlns:p14="http://schemas.microsoft.com/office/powerpoint/2010/main" val="29850170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BEE7EA-FCC8-4BA8-98BF-A535071AD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421E72-5D34-49A7-BA69-9E836E7AC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355A9-F189-4028-8BAF-45962BBFC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A5BB2-F406-4779-87C2-09BD8B916DA5}" type="datetimeFigureOut">
              <a:rPr lang="en-US" smtClean="0"/>
              <a:t>2/2/2022</a:t>
            </a:fld>
            <a:endParaRPr lang="en-US" dirty="0"/>
          </a:p>
        </p:txBody>
      </p:sp>
      <p:sp>
        <p:nvSpPr>
          <p:cNvPr id="5" name="Footer Placeholder 4">
            <a:extLst>
              <a:ext uri="{FF2B5EF4-FFF2-40B4-BE49-F238E27FC236}">
                <a16:creationId xmlns:a16="http://schemas.microsoft.com/office/drawing/2014/main" id="{D6B11449-917D-4E1E-B87E-6AC0C246A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D869A6B-E8A4-411D-9281-38E47A4F8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3EB20-5D3D-4F35-B820-28DE5D9AECA5}" type="slidenum">
              <a:rPr lang="en-US" smtClean="0"/>
              <a:t>‹#›</a:t>
            </a:fld>
            <a:endParaRPr lang="en-US" dirty="0"/>
          </a:p>
        </p:txBody>
      </p:sp>
    </p:spTree>
    <p:extLst>
      <p:ext uri="{BB962C8B-B14F-4D97-AF65-F5344CB8AC3E}">
        <p14:creationId xmlns:p14="http://schemas.microsoft.com/office/powerpoint/2010/main" val="265741610"/>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99" y="51080"/>
            <a:ext cx="9601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599" y="1058747"/>
            <a:ext cx="1106446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739963-C48B-4845-A78D-1812BE797336}"/>
              </a:ext>
              <a:ext uri="{C183D7F6-B498-43B3-948B-1728B52AA6E4}">
                <adec:decorative xmlns:adec="http://schemas.microsoft.com/office/drawing/2017/decorative" val="1"/>
              </a:ext>
            </a:extLst>
          </p:cNvPr>
          <p:cNvSpPr/>
          <p:nvPr userDrawn="1"/>
        </p:nvSpPr>
        <p:spPr>
          <a:xfrm>
            <a:off x="0" y="6308737"/>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2452C957-4EF4-A245-8B6D-A52089583A08}"/>
              </a:ext>
              <a:ext uri="{C183D7F6-B498-43B3-948B-1728B52AA6E4}">
                <adec:decorative xmlns:adec="http://schemas.microsoft.com/office/drawing/2017/decorative" val="1"/>
              </a:ext>
            </a:extLst>
          </p:cNvPr>
          <p:cNvPicPr>
            <a:picLocks noChangeAspect="1"/>
          </p:cNvPicPr>
          <p:nvPr userDrawn="1"/>
        </p:nvPicPr>
        <p:blipFill rotWithShape="1">
          <a:blip r:embed="rId4" cstate="screen">
            <a:alphaModFix amt="55000"/>
            <a:extLst>
              <a:ext uri="{28A0092B-C50C-407E-A947-70E740481C1C}">
                <a14:useLocalDpi xmlns:a14="http://schemas.microsoft.com/office/drawing/2010/main"/>
              </a:ext>
            </a:extLst>
          </a:blip>
          <a:srcRect l="10537" r="374"/>
          <a:stretch/>
        </p:blipFill>
        <p:spPr>
          <a:xfrm flipV="1">
            <a:off x="9362860" y="0"/>
            <a:ext cx="2834640" cy="6858000"/>
          </a:xfrm>
          <a:prstGeom prst="rect">
            <a:avLst/>
          </a:prstGeom>
          <a:noFill/>
        </p:spPr>
      </p:pic>
      <p:pic>
        <p:nvPicPr>
          <p:cNvPr id="3" name="Picture 2">
            <a:extLst>
              <a:ext uri="{FF2B5EF4-FFF2-40B4-BE49-F238E27FC236}">
                <a16:creationId xmlns:a16="http://schemas.microsoft.com/office/drawing/2014/main" id="{863604BD-A464-ED41-ABBA-E2EBAEC75400}"/>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 t="1" r="77913" b="44615"/>
          <a:stretch/>
        </p:blipFill>
        <p:spPr>
          <a:xfrm>
            <a:off x="609599" y="6390018"/>
            <a:ext cx="457200" cy="457200"/>
          </a:xfrm>
          <a:prstGeom prst="rect">
            <a:avLst/>
          </a:prstGeom>
        </p:spPr>
      </p:pic>
      <p:sp>
        <p:nvSpPr>
          <p:cNvPr id="8" name="Slide Number Placeholder 4">
            <a:extLst>
              <a:ext uri="{FF2B5EF4-FFF2-40B4-BE49-F238E27FC236}">
                <a16:creationId xmlns:a16="http://schemas.microsoft.com/office/drawing/2014/main" id="{012DE044-DE50-3840-A9F0-1FB6F6399987}"/>
              </a:ext>
            </a:extLst>
          </p:cNvPr>
          <p:cNvSpPr txBox="1">
            <a:spLocks/>
          </p:cNvSpPr>
          <p:nvPr userDrawn="1"/>
        </p:nvSpPr>
        <p:spPr>
          <a:xfrm>
            <a:off x="11277600" y="6410987"/>
            <a:ext cx="919629" cy="349044"/>
          </a:xfrm>
          <a:prstGeom prst="rect">
            <a:avLst/>
          </a:prstGeom>
        </p:spPr>
        <p:txBody>
          <a:bodyPr vert="horz" wrap="square" lIns="51435" tIns="25718" rIns="51435" bIns="25718" numCol="1" anchor="t" anchorCtr="0" compatLnSpc="1">
            <a:prstTxWarp prst="textNoShape">
              <a:avLst/>
            </a:prstTxWarp>
          </a:bodyPr>
          <a:lstStyle/>
          <a:p>
            <a:pPr marL="0" marR="0" lvl="0" indent="0" algn="ctr" defTabSz="257175"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350" b="0" i="0" u="none" strike="noStrike" kern="1200" cap="none" spc="0" normalizeH="0" baseline="0" noProof="0" smtClean="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rPr>
              <a:pPr marL="0" marR="0" lvl="0" indent="0" algn="ctr" defTabSz="257175" rtl="0" eaLnBrk="1" fontAlgn="base" latinLnBrk="0" hangingPunct="1">
                <a:lnSpc>
                  <a:spcPct val="100000"/>
                </a:lnSpc>
                <a:spcBef>
                  <a:spcPct val="0"/>
                </a:spcBef>
                <a:spcAft>
                  <a:spcPct val="0"/>
                </a:spcAft>
                <a:buClrTx/>
                <a:buSzTx/>
                <a:buFontTx/>
                <a:buNone/>
                <a:tabLst/>
                <a:defRPr/>
              </a:pPr>
              <a:t>‹#›</a:t>
            </a:fld>
            <a:endParaRPr kumimoji="0" lang="en-US" sz="135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endParaRPr>
          </a:p>
        </p:txBody>
      </p:sp>
      <p:pic>
        <p:nvPicPr>
          <p:cNvPr id="10" name="Picture 9">
            <a:extLst>
              <a:ext uri="{FF2B5EF4-FFF2-40B4-BE49-F238E27FC236}">
                <a16:creationId xmlns:a16="http://schemas.microsoft.com/office/drawing/2014/main" id="{A0626F7C-EF8B-A14B-B5E8-0EE9B32BB810}"/>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2225" y="6528988"/>
            <a:ext cx="2418800" cy="106088"/>
          </a:xfrm>
          <a:prstGeom prst="rect">
            <a:avLst/>
          </a:prstGeom>
        </p:spPr>
      </p:pic>
    </p:spTree>
    <p:extLst>
      <p:ext uri="{BB962C8B-B14F-4D97-AF65-F5344CB8AC3E}">
        <p14:creationId xmlns:p14="http://schemas.microsoft.com/office/powerpoint/2010/main" val="1048988119"/>
      </p:ext>
    </p:extLst>
  </p:cSld>
  <p:clrMap bg1="lt1" tx1="dk1" bg2="lt2" tx2="dk2" accent1="accent1" accent2="accent2" accent3="accent3" accent4="accent4" accent5="accent5" accent6="accent6" hlink="hlink" folHlink="folHlink"/>
  <p:sldLayoutIdLst>
    <p:sldLayoutId id="2147483895" r:id="rId1"/>
    <p:sldLayoutId id="2147483896" r:id="rId2"/>
  </p:sldLayoutIdLst>
  <p:hf hdr="0" ftr="0" dt="0"/>
  <p:txStyles>
    <p:titleStyle>
      <a:lvl1pPr algn="l" rtl="0" eaLnBrk="1" fontAlgn="base" hangingPunct="1">
        <a:spcBef>
          <a:spcPct val="0"/>
        </a:spcBef>
        <a:spcAft>
          <a:spcPct val="0"/>
        </a:spcAft>
        <a:defRPr sz="3000" b="1" i="0" kern="1200" baseline="0">
          <a:solidFill>
            <a:srgbClr val="395B74"/>
          </a:solidFill>
          <a:latin typeface="+mn-lt"/>
          <a:ea typeface="ＭＳ Ｐゴシック" charset="-128"/>
          <a:cs typeface="Raavi" pitchFamily="34" charset="0"/>
        </a:defRPr>
      </a:lvl1pPr>
      <a:lvl2pPr algn="ctr" rtl="0" eaLnBrk="1" fontAlgn="base" hangingPunct="1">
        <a:spcBef>
          <a:spcPct val="0"/>
        </a:spcBef>
        <a:spcAft>
          <a:spcPct val="0"/>
        </a:spcAft>
        <a:defRPr sz="2475">
          <a:solidFill>
            <a:schemeClr val="tx1"/>
          </a:solidFill>
          <a:latin typeface="Calibri" charset="0"/>
          <a:ea typeface="ＭＳ Ｐゴシック" charset="-128"/>
        </a:defRPr>
      </a:lvl2pPr>
      <a:lvl3pPr algn="ctr" rtl="0" eaLnBrk="1" fontAlgn="base" hangingPunct="1">
        <a:spcBef>
          <a:spcPct val="0"/>
        </a:spcBef>
        <a:spcAft>
          <a:spcPct val="0"/>
        </a:spcAft>
        <a:defRPr sz="2475">
          <a:solidFill>
            <a:schemeClr val="tx1"/>
          </a:solidFill>
          <a:latin typeface="Calibri" charset="0"/>
          <a:ea typeface="ＭＳ Ｐゴシック" charset="-128"/>
        </a:defRPr>
      </a:lvl3pPr>
      <a:lvl4pPr algn="ctr" rtl="0" eaLnBrk="1" fontAlgn="base" hangingPunct="1">
        <a:spcBef>
          <a:spcPct val="0"/>
        </a:spcBef>
        <a:spcAft>
          <a:spcPct val="0"/>
        </a:spcAft>
        <a:defRPr sz="2475">
          <a:solidFill>
            <a:schemeClr val="tx1"/>
          </a:solidFill>
          <a:latin typeface="Calibri" charset="0"/>
          <a:ea typeface="ＭＳ Ｐゴシック" charset="-128"/>
        </a:defRPr>
      </a:lvl4pPr>
      <a:lvl5pPr algn="ctr" rtl="0" eaLnBrk="1" fontAlgn="base" hangingPunct="1">
        <a:spcBef>
          <a:spcPct val="0"/>
        </a:spcBef>
        <a:spcAft>
          <a:spcPct val="0"/>
        </a:spcAft>
        <a:defRPr sz="2475">
          <a:solidFill>
            <a:schemeClr val="tx1"/>
          </a:solidFill>
          <a:latin typeface="Calibri" charset="0"/>
          <a:ea typeface="ＭＳ Ｐゴシック" charset="-128"/>
        </a:defRPr>
      </a:lvl5pPr>
      <a:lvl6pPr marL="257175" algn="ctr" rtl="0" eaLnBrk="1" fontAlgn="base" hangingPunct="1">
        <a:spcBef>
          <a:spcPct val="0"/>
        </a:spcBef>
        <a:spcAft>
          <a:spcPct val="0"/>
        </a:spcAft>
        <a:defRPr sz="2475">
          <a:solidFill>
            <a:schemeClr val="tx1"/>
          </a:solidFill>
          <a:latin typeface="Calibri" charset="0"/>
        </a:defRPr>
      </a:lvl6pPr>
      <a:lvl7pPr marL="514350" algn="ctr" rtl="0" eaLnBrk="1" fontAlgn="base" hangingPunct="1">
        <a:spcBef>
          <a:spcPct val="0"/>
        </a:spcBef>
        <a:spcAft>
          <a:spcPct val="0"/>
        </a:spcAft>
        <a:defRPr sz="2475">
          <a:solidFill>
            <a:schemeClr val="tx1"/>
          </a:solidFill>
          <a:latin typeface="Calibri" charset="0"/>
        </a:defRPr>
      </a:lvl7pPr>
      <a:lvl8pPr marL="771525" algn="ctr" rtl="0" eaLnBrk="1" fontAlgn="base" hangingPunct="1">
        <a:spcBef>
          <a:spcPct val="0"/>
        </a:spcBef>
        <a:spcAft>
          <a:spcPct val="0"/>
        </a:spcAft>
        <a:defRPr sz="2475">
          <a:solidFill>
            <a:schemeClr val="tx1"/>
          </a:solidFill>
          <a:latin typeface="Calibri" charset="0"/>
        </a:defRPr>
      </a:lvl8pPr>
      <a:lvl9pPr marL="1028700" algn="ctr" rtl="0" eaLnBrk="1" fontAlgn="base" hangingPunct="1">
        <a:spcBef>
          <a:spcPct val="0"/>
        </a:spcBef>
        <a:spcAft>
          <a:spcPct val="0"/>
        </a:spcAft>
        <a:defRPr sz="2475">
          <a:solidFill>
            <a:schemeClr val="tx1"/>
          </a:solidFill>
          <a:latin typeface="Calibri" charset="0"/>
        </a:defRPr>
      </a:lvl9pPr>
    </p:titleStyle>
    <p:bodyStyle>
      <a:lvl1pPr marL="0" indent="0" algn="l" rtl="0" eaLnBrk="1" fontAlgn="base" hangingPunct="1">
        <a:spcBef>
          <a:spcPts val="0"/>
        </a:spcBef>
        <a:spcAft>
          <a:spcPts val="450"/>
        </a:spcAft>
        <a:buFont typeface="Arial" charset="0"/>
        <a:buNone/>
        <a:defRPr sz="1800" b="0" i="0" kern="1200" baseline="0">
          <a:solidFill>
            <a:schemeClr val="tx1"/>
          </a:solidFill>
          <a:latin typeface="+mn-lt"/>
          <a:ea typeface="ＭＳ Ｐゴシック" charset="-128"/>
          <a:cs typeface="Calibri" panose="020F0502020204030204" pitchFamily="34" charset="0"/>
        </a:defRPr>
      </a:lvl1pPr>
      <a:lvl2pPr marL="417910" indent="-160735" algn="l" rtl="0" eaLnBrk="1" fontAlgn="base" hangingPunct="1">
        <a:spcBef>
          <a:spcPts val="0"/>
        </a:spcBef>
        <a:spcAft>
          <a:spcPts val="450"/>
        </a:spcAft>
        <a:buFont typeface="Arial" panose="020B0604020202020204" pitchFamily="34" charset="0"/>
        <a:buChar char="•"/>
        <a:defRPr sz="1650" b="0" i="0" kern="1200" baseline="0">
          <a:solidFill>
            <a:schemeClr val="tx1"/>
          </a:solidFill>
          <a:latin typeface="+mn-lt"/>
          <a:ea typeface="ＭＳ Ｐゴシック" charset="-128"/>
          <a:cs typeface="Calibri Light" panose="020F0302020204030204" pitchFamily="34" charset="0"/>
        </a:defRPr>
      </a:lvl2pPr>
      <a:lvl3pPr marL="642938" indent="-128588" algn="l" rtl="0" eaLnBrk="1" fontAlgn="base" hangingPunct="1">
        <a:spcBef>
          <a:spcPts val="0"/>
        </a:spcBef>
        <a:spcAft>
          <a:spcPts val="450"/>
        </a:spcAft>
        <a:buFont typeface="Calibri Light" panose="020F0302020204030204" pitchFamily="34" charset="0"/>
        <a:buChar char="–"/>
        <a:defRPr sz="1500" b="0" i="0" kern="1200" baseline="0">
          <a:solidFill>
            <a:schemeClr val="tx1"/>
          </a:solidFill>
          <a:latin typeface="+mn-lt"/>
          <a:ea typeface="ＭＳ Ｐゴシック" charset="-128"/>
          <a:cs typeface="Calibri Light" panose="020F0302020204030204" pitchFamily="34" charset="0"/>
        </a:defRPr>
      </a:lvl3pPr>
      <a:lvl4pPr marL="900113" indent="-128588" algn="l" rtl="0" eaLnBrk="1" fontAlgn="base" hangingPunct="1">
        <a:spcBef>
          <a:spcPts val="0"/>
        </a:spcBef>
        <a:spcAft>
          <a:spcPts val="450"/>
        </a:spcAft>
        <a:buFont typeface="Arial" panose="020B0604020202020204" pitchFamily="34" charset="0"/>
        <a:buChar char="»"/>
        <a:defRPr sz="1350" b="0" i="0" kern="1200" baseline="0">
          <a:solidFill>
            <a:schemeClr val="tx1"/>
          </a:solidFill>
          <a:latin typeface="+mn-lt"/>
          <a:ea typeface="ＭＳ Ｐゴシック" charset="-128"/>
          <a:cs typeface="Calibri Light" panose="020F0302020204030204" pitchFamily="34" charset="0"/>
        </a:defRPr>
      </a:lvl4pPr>
      <a:lvl5pPr marL="1157288" indent="-128588" algn="l" rtl="0" eaLnBrk="1" fontAlgn="base" hangingPunct="1">
        <a:spcBef>
          <a:spcPts val="0"/>
        </a:spcBef>
        <a:spcAft>
          <a:spcPts val="450"/>
        </a:spcAft>
        <a:buFont typeface="Arial" panose="020B0604020202020204" pitchFamily="34" charset="0"/>
        <a:buChar char="•"/>
        <a:defRPr sz="1350" b="0" i="0" kern="1200">
          <a:solidFill>
            <a:schemeClr val="tx1"/>
          </a:solidFill>
          <a:latin typeface="+mn-lt"/>
          <a:ea typeface="ＭＳ Ｐゴシック" charset="-128"/>
          <a:cs typeface="Calibri Light" panose="020F030202020403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E75D69-15A9-49A8-A190-575643088CD0}" type="datetimeFigureOut">
              <a:rPr lang="en-US" smtClean="0"/>
              <a:t>2/2/2022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822EEA-C984-47F4-8D53-0A559E3EAEE6}" type="slidenum">
              <a:rPr lang="en-US" smtClean="0"/>
              <a:t>‹#›</a:t>
            </a:fld>
            <a:endParaRPr lang="en-US" dirty="0"/>
          </a:p>
        </p:txBody>
      </p:sp>
    </p:spTree>
    <p:extLst>
      <p:ext uri="{BB962C8B-B14F-4D97-AF65-F5344CB8AC3E}">
        <p14:creationId xmlns:p14="http://schemas.microsoft.com/office/powerpoint/2010/main" val="10203802"/>
      </p:ext>
    </p:extLst>
  </p:cSld>
  <p:clrMap bg1="lt1" tx1="dk1" bg2="lt2" tx2="dk2" accent1="accent1" accent2="accent2" accent3="accent3" accent4="accent4" accent5="accent5" accent6="accent6" hlink="hlink" folHlink="folHlink"/>
  <p:sldLayoutIdLst>
    <p:sldLayoutId id="2147483898"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F0666-D581-9941-A1E9-21F2CBE240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4516F4-769E-4948-B194-8B8569169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8847A-BD5A-234F-8181-ECDF85A58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B546F-024A-C043-A30D-0C8896028A81}" type="datetimeFigureOut">
              <a:rPr lang="en-US" smtClean="0"/>
              <a:t>2/2/2022</a:t>
            </a:fld>
            <a:endParaRPr lang="en-US" dirty="0"/>
          </a:p>
        </p:txBody>
      </p:sp>
      <p:sp>
        <p:nvSpPr>
          <p:cNvPr id="5" name="Footer Placeholder 4">
            <a:extLst>
              <a:ext uri="{FF2B5EF4-FFF2-40B4-BE49-F238E27FC236}">
                <a16:creationId xmlns:a16="http://schemas.microsoft.com/office/drawing/2014/main" id="{9B2A5224-EDE8-2E4B-BC05-22D6AEF119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9074F3-0408-7F4D-8735-9F98DDD14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CE6B8-C308-8F4F-8396-ED8F9CD80E13}" type="slidenum">
              <a:rPr lang="en-US" smtClean="0"/>
              <a:t>‹#›</a:t>
            </a:fld>
            <a:endParaRPr lang="en-US" dirty="0"/>
          </a:p>
        </p:txBody>
      </p:sp>
    </p:spTree>
    <p:extLst>
      <p:ext uri="{BB962C8B-B14F-4D97-AF65-F5344CB8AC3E}">
        <p14:creationId xmlns:p14="http://schemas.microsoft.com/office/powerpoint/2010/main" val="47509495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2514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1" y="6358414"/>
            <a:ext cx="12203431" cy="499587"/>
            <a:chOff x="-4763" y="6248400"/>
            <a:chExt cx="9152573" cy="499587"/>
          </a:xfrm>
        </p:grpSpPr>
        <p:sp>
          <p:nvSpPr>
            <p:cNvPr id="10" name="Rectangle 9"/>
            <p:cNvSpPr/>
            <p:nvPr/>
          </p:nvSpPr>
          <p:spPr>
            <a:xfrm>
              <a:off x="0" y="6248400"/>
              <a:ext cx="9147810" cy="262889"/>
            </a:xfrm>
            <a:prstGeom prst="rect">
              <a:avLst/>
            </a:prstGeom>
            <a:solidFill>
              <a:schemeClr val="accent4">
                <a:lumMod val="5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2380" y="6622257"/>
              <a:ext cx="9148762" cy="125730"/>
            </a:xfrm>
            <a:prstGeom prst="rect">
              <a:avLst/>
            </a:prstGeom>
            <a:solidFill>
              <a:schemeClr val="bg1">
                <a:lumMod val="65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p:nvSpPr>
          <p:spPr>
            <a:xfrm>
              <a:off x="-4763" y="6503670"/>
              <a:ext cx="9148763" cy="121920"/>
            </a:xfrm>
            <a:prstGeom prst="rect">
              <a:avLst/>
            </a:prstGeom>
            <a:solidFill>
              <a:schemeClr val="accent4">
                <a:lumMod val="5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pic>
        <p:nvPicPr>
          <p:cNvPr id="2050" name="Picture 2" descr="S:\Transportation Group 01-13 to 12-13\National Center for Mobility Management (323)\NCMMlogo_purpl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9157" y="5348638"/>
            <a:ext cx="3263624" cy="9588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1D421-3645-4B13-AFAE-7A60A29339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070472"/>
      </p:ext>
    </p:extLst>
  </p:cSld>
  <p:clrMap bg1="lt1" tx1="dk1" bg2="lt2" tx2="dk2" accent1="accent1" accent2="accent2" accent3="accent3" accent4="accent4" accent5="accent5" accent6="accent6" hlink="hlink" folHlink="folHlink"/>
  <p:sldLayoutIdLst>
    <p:sldLayoutId id="2147483961" r:id="rId1"/>
    <p:sldLayoutId id="2147483962" r:id="rId2"/>
  </p:sldLayoutIdLst>
  <p:txStyles>
    <p:titleStyle>
      <a:lvl1pPr algn="ctr" defTabSz="914400" rtl="0" eaLnBrk="1" latinLnBrk="0" hangingPunct="1">
        <a:spcBef>
          <a:spcPct val="0"/>
        </a:spcBef>
        <a:buNone/>
        <a:defRPr sz="4400" kern="1200">
          <a:solidFill>
            <a:srgbClr val="0C320A"/>
          </a:solidFill>
          <a:latin typeface="+mj-lt"/>
          <a:ea typeface="+mj-ea"/>
          <a:cs typeface="+mj-cs"/>
        </a:defRPr>
      </a:lvl1pPr>
    </p:titleStyle>
    <p:bodyStyle>
      <a:lvl1pPr marL="342900" indent="-342900" algn="l" defTabSz="914400" rtl="0" eaLnBrk="1" latinLnBrk="0" hangingPunct="1">
        <a:spcBef>
          <a:spcPct val="20000"/>
        </a:spcBef>
        <a:buClr>
          <a:srgbClr val="0C326A"/>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A31D1D"/>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99" y="51080"/>
            <a:ext cx="9601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599" y="1058745"/>
            <a:ext cx="1106446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739963-C48B-4845-A78D-1812BE797336}"/>
              </a:ext>
              <a:ext uri="{C183D7F6-B498-43B3-948B-1728B52AA6E4}">
                <adec:decorative xmlns:adec="http://schemas.microsoft.com/office/drawing/2017/decorative" val="1"/>
              </a:ext>
            </a:extLst>
          </p:cNvPr>
          <p:cNvSpPr/>
          <p:nvPr userDrawn="1"/>
        </p:nvSpPr>
        <p:spPr>
          <a:xfrm>
            <a:off x="0" y="6308735"/>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452C957-4EF4-A245-8B6D-A52089583A08}"/>
              </a:ext>
              <a:ext uri="{C183D7F6-B498-43B3-948B-1728B52AA6E4}">
                <adec:decorative xmlns:adec="http://schemas.microsoft.com/office/drawing/2017/decorative" val="1"/>
              </a:ext>
            </a:extLst>
          </p:cNvPr>
          <p:cNvPicPr>
            <a:picLocks noChangeAspect="1"/>
          </p:cNvPicPr>
          <p:nvPr userDrawn="1"/>
        </p:nvPicPr>
        <p:blipFill rotWithShape="1">
          <a:blip r:embed="rId4" cstate="screen">
            <a:alphaModFix amt="55000"/>
            <a:extLst>
              <a:ext uri="{28A0092B-C50C-407E-A947-70E740481C1C}">
                <a14:useLocalDpi xmlns:a14="http://schemas.microsoft.com/office/drawing/2010/main"/>
              </a:ext>
            </a:extLst>
          </a:blip>
          <a:srcRect l="10537" r="374"/>
          <a:stretch/>
        </p:blipFill>
        <p:spPr>
          <a:xfrm flipV="1">
            <a:off x="9362860" y="0"/>
            <a:ext cx="2834640" cy="6858000"/>
          </a:xfrm>
          <a:prstGeom prst="rect">
            <a:avLst/>
          </a:prstGeom>
          <a:noFill/>
        </p:spPr>
      </p:pic>
      <p:pic>
        <p:nvPicPr>
          <p:cNvPr id="3" name="Picture 2">
            <a:extLst>
              <a:ext uri="{FF2B5EF4-FFF2-40B4-BE49-F238E27FC236}">
                <a16:creationId xmlns:a16="http://schemas.microsoft.com/office/drawing/2014/main" id="{863604BD-A464-ED41-ABBA-E2EBAEC75400}"/>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 t="1" r="77913" b="44615"/>
          <a:stretch/>
        </p:blipFill>
        <p:spPr>
          <a:xfrm>
            <a:off x="609599" y="6390018"/>
            <a:ext cx="457200" cy="457200"/>
          </a:xfrm>
          <a:prstGeom prst="rect">
            <a:avLst/>
          </a:prstGeom>
        </p:spPr>
      </p:pic>
      <p:sp>
        <p:nvSpPr>
          <p:cNvPr id="8" name="Slide Number Placeholder 4">
            <a:extLst>
              <a:ext uri="{FF2B5EF4-FFF2-40B4-BE49-F238E27FC236}">
                <a16:creationId xmlns:a16="http://schemas.microsoft.com/office/drawing/2014/main" id="{012DE044-DE50-3840-A9F0-1FB6F6399987}"/>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endParaRPr>
          </a:p>
        </p:txBody>
      </p:sp>
      <p:pic>
        <p:nvPicPr>
          <p:cNvPr id="10" name="Picture 9">
            <a:extLst>
              <a:ext uri="{FF2B5EF4-FFF2-40B4-BE49-F238E27FC236}">
                <a16:creationId xmlns:a16="http://schemas.microsoft.com/office/drawing/2014/main" id="{A0626F7C-EF8B-A14B-B5E8-0EE9B32BB810}"/>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2225" y="6528988"/>
            <a:ext cx="2418800" cy="106088"/>
          </a:xfrm>
          <a:prstGeom prst="rect">
            <a:avLst/>
          </a:prstGeom>
        </p:spPr>
      </p:pic>
    </p:spTree>
    <p:extLst>
      <p:ext uri="{BB962C8B-B14F-4D97-AF65-F5344CB8AC3E}">
        <p14:creationId xmlns:p14="http://schemas.microsoft.com/office/powerpoint/2010/main" val="2469626848"/>
      </p:ext>
    </p:extLst>
  </p:cSld>
  <p:clrMap bg1="lt1" tx1="dk1" bg2="lt2" tx2="dk2" accent1="accent1" accent2="accent2" accent3="accent3" accent4="accent4" accent5="accent5" accent6="accent6" hlink="hlink" folHlink="folHlink"/>
  <p:sldLayoutIdLst>
    <p:sldLayoutId id="2147483964" r:id="rId1"/>
    <p:sldLayoutId id="2147483965" r:id="rId2"/>
  </p:sldLayoutIdLst>
  <p:hf hdr="0" ftr="0" dt="0"/>
  <p:txStyles>
    <p:titleStyle>
      <a:lvl1pPr algn="l" rtl="0" eaLnBrk="1" fontAlgn="base" hangingPunct="1">
        <a:spcBef>
          <a:spcPct val="0"/>
        </a:spcBef>
        <a:spcAft>
          <a:spcPct val="0"/>
        </a:spcAft>
        <a:defRPr sz="4000" b="1" i="0" kern="1200" baseline="0">
          <a:solidFill>
            <a:srgbClr val="395B74"/>
          </a:solidFill>
          <a:latin typeface="+mn-lt"/>
          <a:ea typeface="ＭＳ Ｐゴシック" charset="-128"/>
          <a:cs typeface="Raavi" pitchFamily="34" charset="0"/>
        </a:defRPr>
      </a:lvl1pPr>
      <a:lvl2pPr algn="ctr" rtl="0" eaLnBrk="1" fontAlgn="base" hangingPunct="1">
        <a:spcBef>
          <a:spcPct val="0"/>
        </a:spcBef>
        <a:spcAft>
          <a:spcPct val="0"/>
        </a:spcAft>
        <a:defRPr sz="3300">
          <a:solidFill>
            <a:schemeClr val="tx1"/>
          </a:solidFill>
          <a:latin typeface="Calibri" charset="0"/>
          <a:ea typeface="ＭＳ Ｐゴシック" charset="-128"/>
        </a:defRPr>
      </a:lvl2pPr>
      <a:lvl3pPr algn="ctr" rtl="0" eaLnBrk="1" fontAlgn="base" hangingPunct="1">
        <a:spcBef>
          <a:spcPct val="0"/>
        </a:spcBef>
        <a:spcAft>
          <a:spcPct val="0"/>
        </a:spcAft>
        <a:defRPr sz="3300">
          <a:solidFill>
            <a:schemeClr val="tx1"/>
          </a:solidFill>
          <a:latin typeface="Calibri" charset="0"/>
          <a:ea typeface="ＭＳ Ｐゴシック" charset="-128"/>
        </a:defRPr>
      </a:lvl3pPr>
      <a:lvl4pPr algn="ctr" rtl="0" eaLnBrk="1" fontAlgn="base" hangingPunct="1">
        <a:spcBef>
          <a:spcPct val="0"/>
        </a:spcBef>
        <a:spcAft>
          <a:spcPct val="0"/>
        </a:spcAft>
        <a:defRPr sz="3300">
          <a:solidFill>
            <a:schemeClr val="tx1"/>
          </a:solidFill>
          <a:latin typeface="Calibri" charset="0"/>
          <a:ea typeface="ＭＳ Ｐゴシック" charset="-128"/>
        </a:defRPr>
      </a:lvl4pPr>
      <a:lvl5pPr algn="ctr" rtl="0" eaLnBrk="1" fontAlgn="base" hangingPunct="1">
        <a:spcBef>
          <a:spcPct val="0"/>
        </a:spcBef>
        <a:spcAft>
          <a:spcPct val="0"/>
        </a:spcAft>
        <a:defRPr sz="3300">
          <a:solidFill>
            <a:schemeClr val="tx1"/>
          </a:solidFill>
          <a:latin typeface="Calibri" charset="0"/>
          <a:ea typeface="ＭＳ Ｐゴシック" charset="-128"/>
        </a:defRPr>
      </a:lvl5pPr>
      <a:lvl6pPr marL="342900" algn="ctr" rtl="0" eaLnBrk="1" fontAlgn="base" hangingPunct="1">
        <a:spcBef>
          <a:spcPct val="0"/>
        </a:spcBef>
        <a:spcAft>
          <a:spcPct val="0"/>
        </a:spcAft>
        <a:defRPr sz="3300">
          <a:solidFill>
            <a:schemeClr val="tx1"/>
          </a:solidFill>
          <a:latin typeface="Calibri" charset="0"/>
        </a:defRPr>
      </a:lvl6pPr>
      <a:lvl7pPr marL="685800" algn="ctr" rtl="0" eaLnBrk="1" fontAlgn="base" hangingPunct="1">
        <a:spcBef>
          <a:spcPct val="0"/>
        </a:spcBef>
        <a:spcAft>
          <a:spcPct val="0"/>
        </a:spcAft>
        <a:defRPr sz="3300">
          <a:solidFill>
            <a:schemeClr val="tx1"/>
          </a:solidFill>
          <a:latin typeface="Calibri" charset="0"/>
        </a:defRPr>
      </a:lvl7pPr>
      <a:lvl8pPr marL="1028700" algn="ctr" rtl="0" eaLnBrk="1" fontAlgn="base" hangingPunct="1">
        <a:spcBef>
          <a:spcPct val="0"/>
        </a:spcBef>
        <a:spcAft>
          <a:spcPct val="0"/>
        </a:spcAft>
        <a:defRPr sz="3300">
          <a:solidFill>
            <a:schemeClr val="tx1"/>
          </a:solidFill>
          <a:latin typeface="Calibri" charset="0"/>
        </a:defRPr>
      </a:lvl8pPr>
      <a:lvl9pPr marL="1371600" algn="ctr" rtl="0" eaLnBrk="1" fontAlgn="base" hangingPunct="1">
        <a:spcBef>
          <a:spcPct val="0"/>
        </a:spcBef>
        <a:spcAft>
          <a:spcPct val="0"/>
        </a:spcAft>
        <a:defRPr sz="3300">
          <a:solidFill>
            <a:schemeClr val="tx1"/>
          </a:solidFill>
          <a:latin typeface="Calibri" charset="0"/>
        </a:defRPr>
      </a:lvl9pPr>
    </p:titleStyle>
    <p:bodyStyle>
      <a:lvl1pPr marL="0" indent="0" algn="l" rtl="0" eaLnBrk="1" fontAlgn="base" hangingPunct="1">
        <a:spcBef>
          <a:spcPts val="0"/>
        </a:spcBef>
        <a:spcAft>
          <a:spcPts val="600"/>
        </a:spcAft>
        <a:buFont typeface="Arial" charset="0"/>
        <a:buNone/>
        <a:defRPr sz="2400" b="0" i="0" kern="1200" baseline="0">
          <a:solidFill>
            <a:schemeClr val="tx1"/>
          </a:solidFill>
          <a:latin typeface="+mn-lt"/>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mn-lt"/>
          <a:ea typeface="ＭＳ Ｐゴシック" charset="-128"/>
          <a:cs typeface="Calibri Light" panose="020F03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mn-lt"/>
          <a:ea typeface="ＭＳ Ｐゴシック" charset="-128"/>
          <a:cs typeface="Calibri Light" panose="020F0302020204030204" pitchFamily="34" charset="0"/>
        </a:defRPr>
      </a:lvl3pPr>
      <a:lvl4pPr marL="12001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mn-lt"/>
          <a:ea typeface="ＭＳ Ｐゴシック" charset="-128"/>
          <a:cs typeface="Calibri Light" panose="020F03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a:solidFill>
            <a:schemeClr val="tx1"/>
          </a:solidFill>
          <a:latin typeface="+mn-lt"/>
          <a:ea typeface="ＭＳ Ｐゴシック" charset="-128"/>
          <a:cs typeface="Calibri Light" panose="020F03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75D69-15A9-49A8-A190-575643088CD0}" type="datetimeFigureOut">
              <a:rPr lang="en-US" smtClean="0"/>
              <a:t>2/2/2022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22EEA-C984-47F4-8D53-0A559E3EAEE6}" type="slidenum">
              <a:rPr lang="en-US" smtClean="0"/>
              <a:t>‹#›</a:t>
            </a:fld>
            <a:endParaRPr lang="en-US" dirty="0"/>
          </a:p>
        </p:txBody>
      </p:sp>
    </p:spTree>
    <p:extLst>
      <p:ext uri="{BB962C8B-B14F-4D97-AF65-F5344CB8AC3E}">
        <p14:creationId xmlns:p14="http://schemas.microsoft.com/office/powerpoint/2010/main" val="3950866183"/>
      </p:ext>
    </p:extLst>
  </p:cSld>
  <p:clrMap bg1="lt1" tx1="dk1" bg2="lt2" tx2="dk2" accent1="accent1" accent2="accent2" accent3="accent3" accent4="accent4" accent5="accent5" accent6="accent6" hlink="hlink" folHlink="folHlink"/>
  <p:sldLayoutIdLst>
    <p:sldLayoutId id="21474839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22D05-E234-45C2-ADA7-0845AF8E2FAD}" type="datetimeFigureOut">
              <a:rPr lang="en-US" smtClean="0"/>
              <a:t>2/2/2022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D2BF1-2F1D-44F7-83D1-E58E836C81EE}" type="slidenum">
              <a:rPr lang="en-US" smtClean="0"/>
              <a:t>‹#›</a:t>
            </a:fld>
            <a:endParaRPr lang="en-US" dirty="0"/>
          </a:p>
        </p:txBody>
      </p:sp>
    </p:spTree>
    <p:extLst>
      <p:ext uri="{BB962C8B-B14F-4D97-AF65-F5344CB8AC3E}">
        <p14:creationId xmlns:p14="http://schemas.microsoft.com/office/powerpoint/2010/main" val="275951994"/>
      </p:ext>
    </p:extLst>
  </p:cSld>
  <p:clrMap bg1="lt1" tx1="dk1" bg2="lt2" tx2="dk2" accent1="accent1" accent2="accent2" accent3="accent3" accent4="accent4" accent5="accent5" accent6="accent6" hlink="hlink" folHlink="folHlink"/>
  <p:sldLayoutIdLst>
    <p:sldLayoutId id="21474839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2514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1" y="6358414"/>
            <a:ext cx="12203431" cy="499587"/>
            <a:chOff x="-4763" y="6248400"/>
            <a:chExt cx="9152573" cy="499587"/>
          </a:xfrm>
        </p:grpSpPr>
        <p:sp>
          <p:nvSpPr>
            <p:cNvPr id="10" name="Rectangle 9"/>
            <p:cNvSpPr/>
            <p:nvPr/>
          </p:nvSpPr>
          <p:spPr>
            <a:xfrm>
              <a:off x="0" y="6248400"/>
              <a:ext cx="9147810" cy="262889"/>
            </a:xfrm>
            <a:prstGeom prst="rect">
              <a:avLst/>
            </a:prstGeom>
            <a:solidFill>
              <a:schemeClr val="accent4">
                <a:lumMod val="5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2380" y="6622257"/>
              <a:ext cx="9148762" cy="125730"/>
            </a:xfrm>
            <a:prstGeom prst="rect">
              <a:avLst/>
            </a:prstGeom>
            <a:solidFill>
              <a:schemeClr val="bg1">
                <a:lumMod val="65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4763" y="6503670"/>
              <a:ext cx="9148763" cy="121920"/>
            </a:xfrm>
            <a:prstGeom prst="rect">
              <a:avLst/>
            </a:prstGeom>
            <a:solidFill>
              <a:schemeClr val="accent4">
                <a:lumMod val="5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2050" name="Picture 2" descr="S:\Transportation Group 01-13 to 12-13\National Center for Mobility Management (323)\NCMMlogo_purpl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157" y="5348638"/>
            <a:ext cx="3263624" cy="9588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1D421-3645-4B13-AFAE-7A60A29339EB}" type="slidenum">
              <a:rPr lang="en-US" smtClean="0"/>
              <a:t>‹#›</a:t>
            </a:fld>
            <a:endParaRPr lang="en-US" dirty="0"/>
          </a:p>
        </p:txBody>
      </p:sp>
    </p:spTree>
    <p:extLst>
      <p:ext uri="{BB962C8B-B14F-4D97-AF65-F5344CB8AC3E}">
        <p14:creationId xmlns:p14="http://schemas.microsoft.com/office/powerpoint/2010/main" val="2202142053"/>
      </p:ext>
    </p:extLst>
  </p:cSld>
  <p:clrMap bg1="lt1" tx1="dk1" bg2="lt2" tx2="dk2" accent1="accent1" accent2="accent2" accent3="accent3" accent4="accent4" accent5="accent5" accent6="accent6" hlink="hlink" folHlink="folHlink"/>
  <p:sldLayoutIdLst>
    <p:sldLayoutId id="2147483971" r:id="rId1"/>
  </p:sldLayoutIdLst>
  <p:txStyles>
    <p:titleStyle>
      <a:lvl1pPr algn="ctr" defTabSz="914400" rtl="0" eaLnBrk="1" latinLnBrk="0" hangingPunct="1">
        <a:spcBef>
          <a:spcPct val="0"/>
        </a:spcBef>
        <a:buNone/>
        <a:defRPr sz="4400" kern="1200">
          <a:solidFill>
            <a:srgbClr val="0C320A"/>
          </a:solidFill>
          <a:latin typeface="+mj-lt"/>
          <a:ea typeface="+mj-ea"/>
          <a:cs typeface="+mj-cs"/>
        </a:defRPr>
      </a:lvl1pPr>
    </p:titleStyle>
    <p:bodyStyle>
      <a:lvl1pPr marL="342900" indent="-342900" algn="l" defTabSz="914400" rtl="0" eaLnBrk="1" latinLnBrk="0" hangingPunct="1">
        <a:spcBef>
          <a:spcPct val="20000"/>
        </a:spcBef>
        <a:buClr>
          <a:srgbClr val="0C326A"/>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A31D1D"/>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ass.gov/info-details/regional-coordinating-councils-for-community-transportation" TargetMode="Externa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4.jpe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www.mass.gov/human-service-agencies-and-community-transportation" TargetMode="External"/><Relationship Id="rId2" Type="http://schemas.openxmlformats.org/officeDocument/2006/relationships/hyperlink" Target="http://www.mass.gov/mobility-management-and-transportation-coordination" TargetMode="External"/><Relationship Id="rId1" Type="http://schemas.openxmlformats.org/officeDocument/2006/relationships/slideLayout" Target="../slideLayouts/slideLayout2.xml"/><Relationship Id="rId5" Type="http://schemas.openxmlformats.org/officeDocument/2006/relationships/hyperlink" Target="http://www.mass.gov/lists/massmobility-reports" TargetMode="External"/><Relationship Id="rId4" Type="http://schemas.openxmlformats.org/officeDocument/2006/relationships/hyperlink" Target="http://www.mass.gov/massmobility-newslett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4.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hyperlink" Target="https://gazette.com/news/calhan-connectionhttps-bringing-public-transportation-to-rural-el-paso-county/article_beb02ac4-d316-11e8-9de4-bb19d09ad7c9.html" TargetMode="Externa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8" Type="http://schemas.openxmlformats.org/officeDocument/2006/relationships/hyperlink" Target="https://www.transit.dot.gov/regulations-and-guidance/ccam/about/ccam-focus-group-report" TargetMode="External"/><Relationship Id="rId3" Type="http://schemas.openxmlformats.org/officeDocument/2006/relationships/hyperlink" Target="https://www.transit.dot.gov/ccam/about/partner-agencies" TargetMode="External"/><Relationship Id="rId7" Type="http://schemas.openxmlformats.org/officeDocument/2006/relationships/hyperlink" Target="https://www.transit.dot.gov/regulations-and-programs/ccam/about/coordinating-council-access-and-mobility-ccam-federal-fund"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hyperlink" Target="https://www.transit.dot.gov/access/ccam/cost-allocation-technology-non-emergency-medical-transportation-final-report" TargetMode="External"/><Relationship Id="rId5" Type="http://schemas.openxmlformats.org/officeDocument/2006/relationships/hyperlink" Target="https://www.transit.dot.gov/regulations-and-programs/ccam/about/ccam-cost-sharing-policy-statement" TargetMode="External"/><Relationship Id="rId4" Type="http://schemas.openxmlformats.org/officeDocument/2006/relationships/hyperlink" Target="https://www.transit.dot.gov/access/ccam/coordinating-council-access-and-mobility-ccam-report-president" TargetMode="External"/><Relationship Id="rId9" Type="http://schemas.openxmlformats.org/officeDocument/2006/relationships/hyperlink" Target="https://www.transit.dot.gov/regulations-and-guidance/ccam/about/ccam-program-inventory"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hyperlink" Target="http://webbuilder.nationalrtap.org/" TargetMode="External"/><Relationship Id="rId18" Type="http://schemas.openxmlformats.org/officeDocument/2006/relationships/image" Target="../media/image48.png"/><Relationship Id="rId3" Type="http://schemas.openxmlformats.org/officeDocument/2006/relationships/image" Target="../media/image44.jpeg"/><Relationship Id="rId7" Type="http://schemas.openxmlformats.org/officeDocument/2006/relationships/hyperlink" Target="https://nationalcenterformobilitymanagement.org/grants/" TargetMode="External"/><Relationship Id="rId12" Type="http://schemas.openxmlformats.org/officeDocument/2006/relationships/image" Target="../media/image46.png"/><Relationship Id="rId17" Type="http://schemas.openxmlformats.org/officeDocument/2006/relationships/hyperlink" Target="http://www.sharedusemobilitycenter.org/" TargetMode="External"/><Relationship Id="rId2" Type="http://schemas.openxmlformats.org/officeDocument/2006/relationships/notesSlide" Target="../notesSlides/notesSlide14.xml"/><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Layout" Target="../slideLayouts/slideLayout36.xml"/><Relationship Id="rId6" Type="http://schemas.openxmlformats.org/officeDocument/2006/relationships/hyperlink" Target="mailto:info@nc4mm.org" TargetMode="External"/><Relationship Id="rId11" Type="http://schemas.openxmlformats.org/officeDocument/2006/relationships/hyperlink" Target="https://www.nadtc.org/grants-funding/nadtc-grant-opportunities/" TargetMode="External"/><Relationship Id="rId5" Type="http://schemas.openxmlformats.org/officeDocument/2006/relationships/hyperlink" Target="http://www.nc4mm.org/" TargetMode="External"/><Relationship Id="rId15" Type="http://schemas.openxmlformats.org/officeDocument/2006/relationships/hyperlink" Target="mailto:info@nationalrtap.org" TargetMode="External"/><Relationship Id="rId10" Type="http://schemas.openxmlformats.org/officeDocument/2006/relationships/hyperlink" Target="mailto:contact@nadtc.org" TargetMode="External"/><Relationship Id="rId19" Type="http://schemas.openxmlformats.org/officeDocument/2006/relationships/hyperlink" Target="http://www.ctaa.org/about-n-catt/" TargetMode="External"/><Relationship Id="rId4" Type="http://schemas.openxmlformats.org/officeDocument/2006/relationships/hyperlink" Target="http://www.nationalcenterformobilitymanagement.org/" TargetMode="External"/><Relationship Id="rId9" Type="http://schemas.openxmlformats.org/officeDocument/2006/relationships/hyperlink" Target="http://www.nadtc.org/" TargetMode="External"/><Relationship Id="rId14" Type="http://schemas.openxmlformats.org/officeDocument/2006/relationships/hyperlink" Target="http://www.nationalrtap.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nationalcenterformobilitymanagement.org/by-topic/coordination/" TargetMode="External"/><Relationship Id="rId3" Type="http://schemas.openxmlformats.org/officeDocument/2006/relationships/image" Target="../media/image50.png"/><Relationship Id="rId7" Type="http://schemas.openxmlformats.org/officeDocument/2006/relationships/hyperlink" Target="https://n-catt.org/coordinating-council-on-access-and-mobility-ccam/"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hyperlink" Target="https://www.nadtc.org/coordination/" TargetMode="External"/><Relationship Id="rId5" Type="http://schemas.openxmlformats.org/officeDocument/2006/relationships/hyperlink" Target="https://www.transit.dot.gov/coordinating-council-access-and-mobility" TargetMode="External"/><Relationship Id="rId10" Type="http://schemas.openxmlformats.org/officeDocument/2006/relationships/hyperlink" Target="https://learn.sharedusemobilitycenter.org/search/?keyword=coordination&amp;topics=&amp;doctypes=&amp;resourcetypes=learning_module,casestudy,multimedia,overview,metro&amp;modes=&amp;partners=&amp;orderby=relevance&amp;tab=tile" TargetMode="External"/><Relationship Id="rId4" Type="http://schemas.openxmlformats.org/officeDocument/2006/relationships/hyperlink" Target="http://transportation-tacl.org/" TargetMode="External"/><Relationship Id="rId9" Type="http://schemas.openxmlformats.org/officeDocument/2006/relationships/hyperlink" Target="https://www.nationalrtap.org/Toolkits/Transit-Managers-Toolkit/Operations-and-Planning/Coordination-and-Mobility-Management" TargetMode="Externa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hyperlink" Target="mailto:JShanley@easterseals.com"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www.mass.gov/community-transit-grant-progra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mass.gov/service-details/community-transportation-coordination"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mass.gov/info-details/funding-for-community-transportation" TargetMode="External"/><Relationship Id="rId2" Type="http://schemas.openxmlformats.org/officeDocument/2006/relationships/hyperlink" Target="https://nationalcenterformobilitymanagement.org/external-grant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www.tinyurl.com/MBTA-MobilityCenter"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ass.gov/info-details/regional-coordinating-councils-for-community-transporta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mailto:mfoster@brooklinema.gov" TargetMode="External"/><Relationship Id="rId3" Type="http://schemas.openxmlformats.org/officeDocument/2006/relationships/hyperlink" Target="mailto:jennifer.n.henning@dot.state.ma.us" TargetMode="External"/><Relationship Id="rId7" Type="http://schemas.openxmlformats.org/officeDocument/2006/relationships/hyperlink" Target="mailto:ruth.Lindsay@seniorcareinc.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s.elander@schoolsofwestfield.org" TargetMode="External"/><Relationship Id="rId5" Type="http://schemas.openxmlformats.org/officeDocument/2006/relationships/hyperlink" Target="mailto:james.fuccione@mahealthyaging.org" TargetMode="External"/><Relationship Id="rId10" Type="http://schemas.openxmlformats.org/officeDocument/2006/relationships/hyperlink" Target="mailto:jshanley@easterseals.com" TargetMode="External"/><Relationship Id="rId4" Type="http://schemas.openxmlformats.org/officeDocument/2006/relationships/hyperlink" Target="mailto:rachel.Fichtenbaum@mass.gov" TargetMode="External"/><Relationship Id="rId9" Type="http://schemas.openxmlformats.org/officeDocument/2006/relationships/hyperlink" Target="mailto:aconstantino@gatra.or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surveymonkey.com/r/MM-MA-eval" TargetMode="Externa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assridematch.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722" y="1219201"/>
            <a:ext cx="9144000" cy="1470025"/>
          </a:xfrm>
        </p:spPr>
        <p:txBody>
          <a:bodyPr>
            <a:noAutofit/>
          </a:bodyPr>
          <a:lstStyle/>
          <a:p>
            <a:pPr algn="ctr"/>
            <a:r>
              <a:rPr lang="en-US" sz="4800" b="1" dirty="0">
                <a:solidFill>
                  <a:schemeClr val="tx1"/>
                </a:solidFill>
                <a:effectLst>
                  <a:outerShdw blurRad="38100" dist="38100" dir="2700000" algn="tl">
                    <a:srgbClr val="000000">
                      <a:alpha val="43137"/>
                    </a:srgbClr>
                  </a:outerShdw>
                </a:effectLst>
              </a:rPr>
              <a:t>Mobility management</a:t>
            </a:r>
            <a:br>
              <a:rPr lang="en-US" sz="4800" b="1" dirty="0">
                <a:solidFill>
                  <a:schemeClr val="tx1"/>
                </a:solidFill>
                <a:effectLst>
                  <a:outerShdw blurRad="38100" dist="38100" dir="2700000" algn="tl">
                    <a:srgbClr val="000000">
                      <a:alpha val="43137"/>
                    </a:srgbClr>
                  </a:outerShdw>
                </a:effectLst>
              </a:rPr>
            </a:br>
            <a:r>
              <a:rPr lang="en-US" sz="4800" b="1" dirty="0">
                <a:solidFill>
                  <a:schemeClr val="tx1"/>
                </a:solidFill>
                <a:effectLst>
                  <a:outerShdw blurRad="38100" dist="38100" dir="2700000" algn="tl">
                    <a:srgbClr val="000000">
                      <a:alpha val="43137"/>
                    </a:srgbClr>
                  </a:outerShdw>
                </a:effectLst>
              </a:rPr>
              <a:t>in Massachusetts</a:t>
            </a:r>
          </a:p>
        </p:txBody>
      </p:sp>
      <p:sp>
        <p:nvSpPr>
          <p:cNvPr id="3" name="Subtitle 2"/>
          <p:cNvSpPr>
            <a:spLocks noGrp="1"/>
          </p:cNvSpPr>
          <p:nvPr>
            <p:ph type="subTitle" idx="4294967295"/>
          </p:nvPr>
        </p:nvSpPr>
        <p:spPr>
          <a:xfrm>
            <a:off x="1494890" y="3208007"/>
            <a:ext cx="5515510" cy="2701915"/>
          </a:xfrm>
        </p:spPr>
        <p:txBody>
          <a:bodyPr>
            <a:normAutofit/>
          </a:bodyPr>
          <a:lstStyle/>
          <a:p>
            <a:pPr marL="0" indent="0" algn="ctr">
              <a:lnSpc>
                <a:spcPct val="150000"/>
              </a:lnSpc>
              <a:spcAft>
                <a:spcPts val="700"/>
              </a:spcAft>
              <a:buNone/>
            </a:pPr>
            <a:r>
              <a:rPr lang="en-US" sz="3000" dirty="0">
                <a:solidFill>
                  <a:schemeClr val="accent1">
                    <a:lumMod val="40000"/>
                    <a:lumOff val="60000"/>
                  </a:schemeClr>
                </a:solidFill>
                <a:latin typeface="Calibri" panose="020F0502020204030204" pitchFamily="34" charset="0"/>
              </a:rPr>
              <a:t>A virtual forum</a:t>
            </a:r>
          </a:p>
          <a:p>
            <a:pPr marL="0" indent="0" algn="ctr">
              <a:lnSpc>
                <a:spcPct val="150000"/>
              </a:lnSpc>
              <a:spcAft>
                <a:spcPts val="700"/>
              </a:spcAft>
              <a:buNone/>
            </a:pPr>
            <a:r>
              <a:rPr lang="en-US" sz="3000" dirty="0">
                <a:solidFill>
                  <a:schemeClr val="accent1">
                    <a:lumMod val="40000"/>
                    <a:lumOff val="60000"/>
                  </a:schemeClr>
                </a:solidFill>
                <a:latin typeface="Calibri" panose="020F0502020204030204" pitchFamily="34" charset="0"/>
              </a:rPr>
              <a:t>February 3, 2022</a:t>
            </a:r>
          </a:p>
          <a:p>
            <a:pPr marL="0" indent="0" algn="ctr">
              <a:lnSpc>
                <a:spcPct val="150000"/>
              </a:lnSpc>
              <a:spcAft>
                <a:spcPts val="700"/>
              </a:spcAft>
              <a:buNone/>
            </a:pPr>
            <a:r>
              <a:rPr lang="en-US" sz="3000" dirty="0">
                <a:solidFill>
                  <a:schemeClr val="accent1">
                    <a:lumMod val="40000"/>
                    <a:lumOff val="60000"/>
                  </a:schemeClr>
                </a:solidFill>
                <a:latin typeface="Calibri" panose="020F0502020204030204" pitchFamily="34" charset="0"/>
              </a:rPr>
              <a:t>10am-noon</a:t>
            </a:r>
          </a:p>
        </p:txBody>
      </p:sp>
      <p:pic>
        <p:nvPicPr>
          <p:cNvPr id="9" name="Picture 8" descr="MassDOT Rail &amp; Transit Division">
            <a:extLst>
              <a:ext uri="{FF2B5EF4-FFF2-40B4-BE49-F238E27FC236}">
                <a16:creationId xmlns:a16="http://schemas.microsoft.com/office/drawing/2014/main" id="{FA31215E-7C59-4E8F-AF15-B5968CCC1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276600"/>
            <a:ext cx="2971800" cy="658788"/>
          </a:xfrm>
          <a:prstGeom prst="rect">
            <a:avLst/>
          </a:prstGeom>
        </p:spPr>
      </p:pic>
      <p:pic>
        <p:nvPicPr>
          <p:cNvPr id="15" name="Picture 14" descr="Massachusetts Healthy Aging Collaborative logo">
            <a:extLst>
              <a:ext uri="{FF2B5EF4-FFF2-40B4-BE49-F238E27FC236}">
                <a16:creationId xmlns:a16="http://schemas.microsoft.com/office/drawing/2014/main" id="{58D3B306-9310-41A2-9BEC-C2471E6DE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236" y="4243812"/>
            <a:ext cx="2971800" cy="685073"/>
          </a:xfrm>
          <a:prstGeom prst="rect">
            <a:avLst/>
          </a:prstGeom>
        </p:spPr>
      </p:pic>
      <p:pic>
        <p:nvPicPr>
          <p:cNvPr id="5" name="Content Placeholder 3" descr="MassMobility logo" title="MassMobility logo"/>
          <p:cNvPicPr>
            <a:picLocks noChangeAspect="1" noChangeArrowheads="1"/>
          </p:cNvPicPr>
          <p:nvPr/>
        </p:nvPicPr>
        <p:blipFill>
          <a:blip r:embed="rId5"/>
          <a:srcRect/>
          <a:stretch>
            <a:fillRect/>
          </a:stretch>
        </p:blipFill>
        <p:spPr bwMode="auto">
          <a:xfrm>
            <a:off x="6248400" y="5295054"/>
            <a:ext cx="2971800" cy="856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0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043F-5298-42BC-A716-65795C37C8BA}"/>
              </a:ext>
            </a:extLst>
          </p:cNvPr>
          <p:cNvSpPr>
            <a:spLocks noGrp="1"/>
          </p:cNvSpPr>
          <p:nvPr>
            <p:ph type="title"/>
          </p:nvPr>
        </p:nvSpPr>
        <p:spPr/>
        <p:txBody>
          <a:bodyPr/>
          <a:lstStyle/>
          <a:p>
            <a:r>
              <a:rPr lang="en-US" dirty="0"/>
              <a:t>Connect with partners</a:t>
            </a:r>
          </a:p>
        </p:txBody>
      </p:sp>
      <p:sp>
        <p:nvSpPr>
          <p:cNvPr id="3" name="Content Placeholder 2">
            <a:extLst>
              <a:ext uri="{FF2B5EF4-FFF2-40B4-BE49-F238E27FC236}">
                <a16:creationId xmlns:a16="http://schemas.microsoft.com/office/drawing/2014/main" id="{8F62DE1F-D554-45C9-A09C-7229628E21CA}"/>
              </a:ext>
            </a:extLst>
          </p:cNvPr>
          <p:cNvSpPr>
            <a:spLocks noGrp="1"/>
          </p:cNvSpPr>
          <p:nvPr>
            <p:ph sz="quarter" idx="1"/>
          </p:nvPr>
        </p:nvSpPr>
        <p:spPr>
          <a:xfrm>
            <a:off x="2133600" y="1589567"/>
            <a:ext cx="3886200" cy="4735033"/>
          </a:xfrm>
        </p:spPr>
        <p:txBody>
          <a:bodyPr>
            <a:normAutofit fontScale="92500" lnSpcReduction="20000"/>
          </a:bodyPr>
          <a:lstStyle/>
          <a:p>
            <a:pPr marL="0" indent="0" algn="ctr">
              <a:buNone/>
            </a:pPr>
            <a:r>
              <a:rPr lang="en-US" dirty="0"/>
              <a:t>Regional Coordinating Councils on Community Transportation</a:t>
            </a:r>
          </a:p>
          <a:p>
            <a:pPr marL="0" indent="0" algn="ctr">
              <a:buNone/>
            </a:pPr>
            <a:endParaRPr lang="en-US" dirty="0"/>
          </a:p>
          <a:p>
            <a:pPr marL="0" indent="0" algn="ctr">
              <a:buNone/>
            </a:pPr>
            <a:endParaRPr lang="en-US" dirty="0"/>
          </a:p>
          <a:p>
            <a:pPr marL="0" indent="0" algn="ctr">
              <a:buNone/>
            </a:pPr>
            <a:endParaRPr lang="en-US" dirty="0">
              <a:hlinkClick r:id="rId2"/>
            </a:endParaRPr>
          </a:p>
          <a:p>
            <a:pPr marL="0" indent="0" algn="ctr">
              <a:buNone/>
            </a:pPr>
            <a:endParaRPr lang="en-US" sz="2400" dirty="0">
              <a:hlinkClick r:id="rId2"/>
            </a:endParaRPr>
          </a:p>
          <a:p>
            <a:pPr marL="0" indent="0" algn="ctr">
              <a:buNone/>
            </a:pPr>
            <a:endParaRPr lang="en-US" sz="2400" dirty="0">
              <a:hlinkClick r:id="rId2"/>
            </a:endParaRPr>
          </a:p>
          <a:p>
            <a:pPr marL="0" indent="0" algn="ctr">
              <a:buNone/>
            </a:pPr>
            <a:endParaRPr lang="en-US" sz="2400" dirty="0">
              <a:hlinkClick r:id="rId2"/>
            </a:endParaRPr>
          </a:p>
          <a:p>
            <a:pPr marL="0" indent="0" algn="ctr">
              <a:buNone/>
            </a:pPr>
            <a:r>
              <a:rPr lang="en-US" sz="2600" dirty="0">
                <a:hlinkClick r:id="rId2"/>
              </a:rPr>
              <a:t>www.mass.gov/info-details/regional-coordinating-councils-for-community-transportation</a:t>
            </a:r>
            <a:r>
              <a:rPr lang="en-US" sz="2600" dirty="0"/>
              <a:t> </a:t>
            </a:r>
          </a:p>
        </p:txBody>
      </p:sp>
      <p:pic>
        <p:nvPicPr>
          <p:cNvPr id="1026" name="Picture 2" descr="Map showing regions delineated: Berkshire County, Franklin County, western Hampden &amp; Hampshire Counties, Pioneer Valley, North Central, Quaboag Valley (western part of Central MA), Central MA, Acton area, Merrimack Valley, North Shore, MetroWest, Brockton Area, Southeastern Mass, Neponset Valley (Dedham area), Cape and Islands, Blue Hills (Quincy area), Boston Core, Boston North, Western suburbs of Boston">
            <a:extLst>
              <a:ext uri="{FF2B5EF4-FFF2-40B4-BE49-F238E27FC236}">
                <a16:creationId xmlns:a16="http://schemas.microsoft.com/office/drawing/2014/main" id="{7417BEBB-FE8E-46D0-B5E8-3E3B499B42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731505"/>
            <a:ext cx="3855720" cy="21678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assDOT Rail &amp; Transit Division">
            <a:extLst>
              <a:ext uri="{FF2B5EF4-FFF2-40B4-BE49-F238E27FC236}">
                <a16:creationId xmlns:a16="http://schemas.microsoft.com/office/drawing/2014/main" id="{C2851557-DCA0-4607-9009-C2A62DD8A4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2072717"/>
            <a:ext cx="2971800" cy="658788"/>
          </a:xfrm>
          <a:prstGeom prst="rect">
            <a:avLst/>
          </a:prstGeom>
        </p:spPr>
      </p:pic>
      <p:pic>
        <p:nvPicPr>
          <p:cNvPr id="6" name="Content Placeholder 3" descr="MassMobility logo" title="MassMobility logo">
            <a:extLst>
              <a:ext uri="{FF2B5EF4-FFF2-40B4-BE49-F238E27FC236}">
                <a16:creationId xmlns:a16="http://schemas.microsoft.com/office/drawing/2014/main" id="{3964B577-A0C4-4481-80FD-1E392B607525}"/>
              </a:ext>
            </a:extLst>
          </p:cNvPr>
          <p:cNvPicPr>
            <a:picLocks noChangeAspect="1" noChangeArrowheads="1"/>
          </p:cNvPicPr>
          <p:nvPr/>
        </p:nvPicPr>
        <p:blipFill>
          <a:blip r:embed="rId5"/>
          <a:srcRect/>
          <a:stretch>
            <a:fillRect/>
          </a:stretch>
        </p:blipFill>
        <p:spPr bwMode="auto">
          <a:xfrm>
            <a:off x="6934200" y="3528734"/>
            <a:ext cx="2971800" cy="856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Massachusetts Healthy Aging Collaborative logo">
            <a:extLst>
              <a:ext uri="{FF2B5EF4-FFF2-40B4-BE49-F238E27FC236}">
                <a16:creationId xmlns:a16="http://schemas.microsoft.com/office/drawing/2014/main" id="{522BAD94-4A89-47F6-BECB-E9776DDB75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5209932"/>
            <a:ext cx="2971800" cy="685073"/>
          </a:xfrm>
          <a:prstGeom prst="rect">
            <a:avLst/>
          </a:prstGeom>
        </p:spPr>
      </p:pic>
    </p:spTree>
    <p:extLst>
      <p:ext uri="{BB962C8B-B14F-4D97-AF65-F5344CB8AC3E}">
        <p14:creationId xmlns:p14="http://schemas.microsoft.com/office/powerpoint/2010/main" val="416664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529E5-CEE5-4005-A5A2-3BD2427871AC}"/>
              </a:ext>
            </a:extLst>
          </p:cNvPr>
          <p:cNvSpPr>
            <a:spLocks noGrp="1"/>
          </p:cNvSpPr>
          <p:nvPr>
            <p:ph type="title"/>
          </p:nvPr>
        </p:nvSpPr>
        <p:spPr/>
        <p:txBody>
          <a:bodyPr/>
          <a:lstStyle/>
          <a:p>
            <a:r>
              <a:rPr lang="en-US" dirty="0"/>
              <a:t>More tools for agencies</a:t>
            </a:r>
          </a:p>
        </p:txBody>
      </p:sp>
      <p:sp>
        <p:nvSpPr>
          <p:cNvPr id="3" name="Content Placeholder 2">
            <a:extLst>
              <a:ext uri="{FF2B5EF4-FFF2-40B4-BE49-F238E27FC236}">
                <a16:creationId xmlns:a16="http://schemas.microsoft.com/office/drawing/2014/main" id="{4B011F1E-82A3-4546-8638-9A63836C967F}"/>
              </a:ext>
            </a:extLst>
          </p:cNvPr>
          <p:cNvSpPr>
            <a:spLocks noGrp="1"/>
          </p:cNvSpPr>
          <p:nvPr>
            <p:ph sz="quarter" idx="1"/>
          </p:nvPr>
        </p:nvSpPr>
        <p:spPr>
          <a:xfrm>
            <a:off x="816864" y="1600200"/>
            <a:ext cx="10871200" cy="4694722"/>
          </a:xfrm>
        </p:spPr>
        <p:txBody>
          <a:bodyPr>
            <a:normAutofit/>
          </a:bodyPr>
          <a:lstStyle/>
          <a:p>
            <a:r>
              <a:rPr lang="en-US" dirty="0">
                <a:hlinkClick r:id="rId2"/>
              </a:rPr>
              <a:t>www.mass.gov/mobility-management-and-transportation-coordination</a:t>
            </a:r>
            <a:r>
              <a:rPr lang="en-US" dirty="0"/>
              <a:t> </a:t>
            </a:r>
          </a:p>
          <a:p>
            <a:r>
              <a:rPr lang="en-US" dirty="0">
                <a:hlinkClick r:id="rId3"/>
              </a:rPr>
              <a:t>www.mass.gov/human-service-agencies-and-community-transportation</a:t>
            </a:r>
            <a:endParaRPr lang="en-US" dirty="0"/>
          </a:p>
          <a:p>
            <a:pPr lvl="1"/>
            <a:r>
              <a:rPr lang="en-US" dirty="0"/>
              <a:t>Funding opportunities</a:t>
            </a:r>
          </a:p>
          <a:p>
            <a:pPr lvl="1"/>
            <a:r>
              <a:rPr lang="en-US" dirty="0"/>
              <a:t>Staff training</a:t>
            </a:r>
          </a:p>
          <a:p>
            <a:pPr lvl="1"/>
            <a:r>
              <a:rPr lang="en-US" dirty="0"/>
              <a:t>Guides on implementing transportation programs &amp; services</a:t>
            </a:r>
          </a:p>
          <a:p>
            <a:pPr lvl="1"/>
            <a:r>
              <a:rPr lang="en-US" dirty="0"/>
              <a:t>Outreach &amp; marketing</a:t>
            </a:r>
          </a:p>
          <a:p>
            <a:r>
              <a:rPr lang="en-US" dirty="0">
                <a:hlinkClick r:id="rId4"/>
              </a:rPr>
              <a:t>www.mass.gov/massmobility-newsletter</a:t>
            </a:r>
            <a:endParaRPr lang="en-US" dirty="0"/>
          </a:p>
          <a:p>
            <a:r>
              <a:rPr lang="en-US" dirty="0">
                <a:hlinkClick r:id="rId5"/>
              </a:rPr>
              <a:t>www.mass.gov/lists/massmobility-reports</a:t>
            </a:r>
            <a:r>
              <a:rPr lang="en-US" dirty="0"/>
              <a:t> </a:t>
            </a:r>
          </a:p>
          <a:p>
            <a:endParaRPr lang="en-US" dirty="0"/>
          </a:p>
          <a:p>
            <a:endParaRPr lang="en-US" dirty="0"/>
          </a:p>
        </p:txBody>
      </p:sp>
    </p:spTree>
    <p:extLst>
      <p:ext uri="{BB962C8B-B14F-4D97-AF65-F5344CB8AC3E}">
        <p14:creationId xmlns:p14="http://schemas.microsoft.com/office/powerpoint/2010/main" val="356231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C33C9-3493-4424-AF2C-721AD24D0695}"/>
              </a:ext>
            </a:extLst>
          </p:cNvPr>
          <p:cNvSpPr>
            <a:spLocks noGrp="1"/>
          </p:cNvSpPr>
          <p:nvPr>
            <p:ph type="title"/>
          </p:nvPr>
        </p:nvSpPr>
        <p:spPr/>
        <p:txBody>
          <a:bodyPr/>
          <a:lstStyle/>
          <a:p>
            <a:r>
              <a:rPr lang="en-US" dirty="0"/>
              <a:t>Today’s speakers</a:t>
            </a:r>
          </a:p>
        </p:txBody>
      </p:sp>
      <p:sp>
        <p:nvSpPr>
          <p:cNvPr id="6" name="Content Placeholder 5">
            <a:extLst>
              <a:ext uri="{FF2B5EF4-FFF2-40B4-BE49-F238E27FC236}">
                <a16:creationId xmlns:a16="http://schemas.microsoft.com/office/drawing/2014/main" id="{FFBC711A-E9A4-4FDF-9C7E-20269A496CC7}"/>
              </a:ext>
            </a:extLst>
          </p:cNvPr>
          <p:cNvSpPr>
            <a:spLocks noGrp="1"/>
          </p:cNvSpPr>
          <p:nvPr>
            <p:ph sz="quarter" idx="1"/>
          </p:nvPr>
        </p:nvSpPr>
        <p:spPr>
          <a:xfrm>
            <a:off x="816864" y="1600200"/>
            <a:ext cx="10536936" cy="5257800"/>
          </a:xfrm>
        </p:spPr>
        <p:txBody>
          <a:bodyPr>
            <a:normAutofit/>
          </a:bodyPr>
          <a:lstStyle/>
          <a:p>
            <a:r>
              <a:rPr lang="en-US" b="1" dirty="0"/>
              <a:t>Navigating</a:t>
            </a:r>
            <a:r>
              <a:rPr lang="en-US" dirty="0"/>
              <a:t> community transportation options</a:t>
            </a:r>
          </a:p>
          <a:p>
            <a:pPr lvl="1"/>
            <a:r>
              <a:rPr lang="en-US" dirty="0"/>
              <a:t>Sherry Elander, Westfield Public Schools</a:t>
            </a:r>
          </a:p>
          <a:p>
            <a:pPr lvl="1"/>
            <a:r>
              <a:rPr lang="en-US" dirty="0"/>
              <a:t>Ruth Lindsay, SeniorCare</a:t>
            </a:r>
          </a:p>
          <a:p>
            <a:pPr lvl="1"/>
            <a:r>
              <a:rPr lang="en-US" dirty="0"/>
              <a:t>Maria Foster, Brookline Council on Aging</a:t>
            </a:r>
          </a:p>
          <a:p>
            <a:r>
              <a:rPr lang="en-US" b="1" dirty="0"/>
              <a:t>Coordinating</a:t>
            </a:r>
            <a:r>
              <a:rPr lang="en-US" dirty="0"/>
              <a:t> transportation to streamline options</a:t>
            </a:r>
          </a:p>
          <a:p>
            <a:pPr lvl="1"/>
            <a:r>
              <a:rPr lang="en-US" dirty="0"/>
              <a:t>Angie Constantino, Greater Attleboro Taunton Regional Transit Authority</a:t>
            </a:r>
          </a:p>
          <a:p>
            <a:r>
              <a:rPr lang="en-US" dirty="0"/>
              <a:t>National perspectives</a:t>
            </a:r>
          </a:p>
          <a:p>
            <a:pPr lvl="1"/>
            <a:r>
              <a:rPr lang="en-US" dirty="0"/>
              <a:t>Judy Shanley, National Center for Mobility Management</a:t>
            </a:r>
          </a:p>
          <a:p>
            <a:r>
              <a:rPr lang="en-US" dirty="0"/>
              <a:t>Funding for mobility management</a:t>
            </a:r>
          </a:p>
          <a:p>
            <a:pPr lvl="1"/>
            <a:r>
              <a:rPr lang="en-US" dirty="0"/>
              <a:t>Jenna Henning, MassDOT</a:t>
            </a:r>
          </a:p>
        </p:txBody>
      </p:sp>
    </p:spTree>
    <p:extLst>
      <p:ext uri="{BB962C8B-B14F-4D97-AF65-F5344CB8AC3E}">
        <p14:creationId xmlns:p14="http://schemas.microsoft.com/office/powerpoint/2010/main" val="352194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EC0E-9597-4AC9-B7B1-6282548738C9}"/>
              </a:ext>
            </a:extLst>
          </p:cNvPr>
          <p:cNvSpPr>
            <a:spLocks noGrp="1"/>
          </p:cNvSpPr>
          <p:nvPr>
            <p:ph type="ctrTitle"/>
          </p:nvPr>
        </p:nvSpPr>
        <p:spPr>
          <a:xfrm>
            <a:off x="1524000" y="1122362"/>
            <a:ext cx="9144000" cy="3525837"/>
          </a:xfrm>
        </p:spPr>
        <p:txBody>
          <a:bodyPr>
            <a:normAutofit/>
          </a:bodyPr>
          <a:lstStyle/>
          <a:p>
            <a:r>
              <a:rPr lang="en-US" b="1" dirty="0">
                <a:latin typeface="Gill Sans MT" panose="020B0502020104020203" pitchFamily="34" charset="0"/>
              </a:rPr>
              <a:t>Mobility Management</a:t>
            </a:r>
            <a:br>
              <a:rPr lang="en-US" b="1" dirty="0">
                <a:latin typeface="Gill Sans MT" panose="020B0502020104020203" pitchFamily="34" charset="0"/>
              </a:rPr>
            </a:br>
            <a:br>
              <a:rPr lang="en-US" b="1" dirty="0">
                <a:latin typeface="Gill Sans MT" panose="020B0502020104020203" pitchFamily="34" charset="0"/>
              </a:rPr>
            </a:br>
            <a:r>
              <a:rPr lang="en-US" sz="4000" dirty="0">
                <a:latin typeface="Gill Sans MT" panose="020B0502020104020203" pitchFamily="34" charset="0"/>
              </a:rPr>
              <a:t>Not your Mother’s mobility…or is it?</a:t>
            </a:r>
          </a:p>
        </p:txBody>
      </p:sp>
    </p:spTree>
    <p:extLst>
      <p:ext uri="{BB962C8B-B14F-4D97-AF65-F5344CB8AC3E}">
        <p14:creationId xmlns:p14="http://schemas.microsoft.com/office/powerpoint/2010/main" val="208364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EBBA-89D2-422F-8CDB-46C089028149}"/>
              </a:ext>
            </a:extLst>
          </p:cNvPr>
          <p:cNvSpPr>
            <a:spLocks noGrp="1"/>
          </p:cNvSpPr>
          <p:nvPr>
            <p:ph type="title"/>
          </p:nvPr>
        </p:nvSpPr>
        <p:spPr/>
        <p:txBody>
          <a:bodyPr/>
          <a:lstStyle/>
          <a:p>
            <a:r>
              <a:rPr lang="en-US" dirty="0"/>
              <a:t>GATRA is 1 of 15 Regional Transit Authorities in Massachusetts</a:t>
            </a:r>
          </a:p>
        </p:txBody>
      </p:sp>
      <p:pic>
        <p:nvPicPr>
          <p:cNvPr id="3074" name="Picture 2" descr="Map of MBTA and 15 Regional Transit Authorities: BRTA in Berkshires, FRTA in Franklin County &amp; Western Hampshire &amp; Hampden Counties, PVTA in Greater Springfield, MART in North Central MA, WRTA in Greater Worcester, LRTA in Greater Lowell, MVRTA in the Haverhill/Lawrence area, CATA in the Gloucester area, MWRTA in Greater Framingham, BAT in Greater Brockton, SRTA in Greater Fall River &amp; New Bedford, GATRA in other towns in Southeastern MA, CCRTA on Cape Cod, VTA on Martha's Vineyard, NRTA on Nantucket">
            <a:extLst>
              <a:ext uri="{FF2B5EF4-FFF2-40B4-BE49-F238E27FC236}">
                <a16:creationId xmlns:a16="http://schemas.microsoft.com/office/drawing/2014/main" id="{CFE6E6BA-019A-4935-8E68-5B5FA49BAE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26" b="18923"/>
          <a:stretch/>
        </p:blipFill>
        <p:spPr bwMode="auto">
          <a:xfrm>
            <a:off x="2817178" y="1818639"/>
            <a:ext cx="8872537" cy="47218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86A4988-A991-4D8B-BC1F-059E94025D89}"/>
              </a:ext>
            </a:extLst>
          </p:cNvPr>
          <p:cNvSpPr>
            <a:spLocks noGrp="1"/>
          </p:cNvSpPr>
          <p:nvPr>
            <p:ph idx="1"/>
          </p:nvPr>
        </p:nvSpPr>
        <p:spPr>
          <a:xfrm>
            <a:off x="304800" y="2079624"/>
            <a:ext cx="11049000" cy="4636451"/>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GATRA’s service area includes</a:t>
            </a:r>
            <a:br>
              <a:rPr lang="en-US" dirty="0"/>
            </a:br>
            <a:r>
              <a:rPr lang="en-US" dirty="0"/>
              <a:t>29 communities in Southeastern MA</a:t>
            </a:r>
          </a:p>
          <a:p>
            <a:r>
              <a:rPr lang="en-US" dirty="0"/>
              <a:t>Mix of urban, suburban, and rural</a:t>
            </a:r>
          </a:p>
        </p:txBody>
      </p:sp>
    </p:spTree>
    <p:extLst>
      <p:ext uri="{BB962C8B-B14F-4D97-AF65-F5344CB8AC3E}">
        <p14:creationId xmlns:p14="http://schemas.microsoft.com/office/powerpoint/2010/main" val="168667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2AAF-47DF-4F60-A66D-3A3377DEDB7F}"/>
              </a:ext>
            </a:extLst>
          </p:cNvPr>
          <p:cNvSpPr>
            <a:spLocks noGrp="1"/>
          </p:cNvSpPr>
          <p:nvPr>
            <p:ph type="title"/>
          </p:nvPr>
        </p:nvSpPr>
        <p:spPr>
          <a:xfrm>
            <a:off x="224288" y="-2536711"/>
            <a:ext cx="12192000" cy="1325563"/>
          </a:xfrm>
          <a:solidFill>
            <a:schemeClr val="bg1"/>
          </a:solidFill>
        </p:spPr>
        <p:txBody>
          <a:bodyPr/>
          <a:lstStyle/>
          <a:p>
            <a:r>
              <a:rPr lang="en-US" dirty="0">
                <a:solidFill>
                  <a:schemeClr val="tx1"/>
                </a:solidFill>
              </a:rPr>
              <a:t>GATRA services</a:t>
            </a:r>
          </a:p>
        </p:txBody>
      </p:sp>
      <p:pic>
        <p:nvPicPr>
          <p:cNvPr id="4098" name="Picture 2" descr="GATRA logo">
            <a:extLst>
              <a:ext uri="{FF2B5EF4-FFF2-40B4-BE49-F238E27FC236}">
                <a16:creationId xmlns:a16="http://schemas.microsoft.com/office/drawing/2014/main" id="{33A8A975-436F-4894-BA31-0F5AA52D8C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275" y="64373"/>
            <a:ext cx="3810000" cy="831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5B2E50-2452-4BF2-AB6B-4490099F51D6}"/>
              </a:ext>
            </a:extLst>
          </p:cNvPr>
          <p:cNvSpPr txBox="1"/>
          <p:nvPr/>
        </p:nvSpPr>
        <p:spPr>
          <a:xfrm>
            <a:off x="0" y="1325562"/>
            <a:ext cx="12192000" cy="1325563"/>
          </a:xfrm>
          <a:prstGeom prst="rect">
            <a:avLst/>
          </a:prstGeom>
          <a:solidFill>
            <a:schemeClr val="bg1">
              <a:lumMod val="85000"/>
            </a:schemeClr>
          </a:solidFill>
        </p:spPr>
        <p:txBody>
          <a:bodyPr wrap="square" lIns="685800" tIns="274320" rIns="685800" bIns="18288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29 communities means a diverse service area and results in the need for a diverse mix of service types</a:t>
            </a:r>
          </a:p>
        </p:txBody>
      </p:sp>
      <p:graphicFrame>
        <p:nvGraphicFramePr>
          <p:cNvPr id="6" name="Table 6">
            <a:extLst>
              <a:ext uri="{FF2B5EF4-FFF2-40B4-BE49-F238E27FC236}">
                <a16:creationId xmlns:a16="http://schemas.microsoft.com/office/drawing/2014/main" id="{7D317954-0837-4A84-8148-3B5D07670180}"/>
              </a:ext>
            </a:extLst>
          </p:cNvPr>
          <p:cNvGraphicFramePr>
            <a:graphicFrameLocks noGrp="1"/>
          </p:cNvGraphicFramePr>
          <p:nvPr/>
        </p:nvGraphicFramePr>
        <p:xfrm>
          <a:off x="0" y="2651125"/>
          <a:ext cx="12192000" cy="420687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2120518"/>
                    </a:ext>
                  </a:extLst>
                </a:gridCol>
                <a:gridCol w="3048000">
                  <a:extLst>
                    <a:ext uri="{9D8B030D-6E8A-4147-A177-3AD203B41FA5}">
                      <a16:colId xmlns:a16="http://schemas.microsoft.com/office/drawing/2014/main" val="90499785"/>
                    </a:ext>
                  </a:extLst>
                </a:gridCol>
                <a:gridCol w="3048000">
                  <a:extLst>
                    <a:ext uri="{9D8B030D-6E8A-4147-A177-3AD203B41FA5}">
                      <a16:colId xmlns:a16="http://schemas.microsoft.com/office/drawing/2014/main" val="3779454771"/>
                    </a:ext>
                  </a:extLst>
                </a:gridCol>
                <a:gridCol w="3048000">
                  <a:extLst>
                    <a:ext uri="{9D8B030D-6E8A-4147-A177-3AD203B41FA5}">
                      <a16:colId xmlns:a16="http://schemas.microsoft.com/office/drawing/2014/main" val="3346196375"/>
                    </a:ext>
                  </a:extLst>
                </a:gridCol>
              </a:tblGrid>
              <a:tr h="4206875">
                <a:tc>
                  <a:txBody>
                    <a:bodyPr/>
                    <a:lstStyle/>
                    <a:p>
                      <a:pPr algn="ctr"/>
                      <a:r>
                        <a:rPr lang="en-US" sz="2200" dirty="0">
                          <a:latin typeface="Gill Sans MT" panose="020B0502020104020203" pitchFamily="34" charset="0"/>
                        </a:rPr>
                        <a:t>Fixed Route</a:t>
                      </a:r>
                    </a:p>
                    <a:p>
                      <a:pPr algn="ctr"/>
                      <a:endParaRPr lang="en-US" sz="2200" dirty="0">
                        <a:latin typeface="Gill Sans MT" panose="020B0502020104020203" pitchFamily="34" charset="0"/>
                      </a:endParaRPr>
                    </a:p>
                    <a:p>
                      <a:pPr algn="ctr"/>
                      <a:endParaRPr lang="en-US" sz="2200" b="0" dirty="0">
                        <a:latin typeface="Gill Sans MT" panose="020B0502020104020203" pitchFamily="34" charset="0"/>
                      </a:endParaRPr>
                    </a:p>
                    <a:p>
                      <a:pPr algn="ctr"/>
                      <a:r>
                        <a:rPr lang="en-US" sz="2200" b="0" dirty="0">
                          <a:latin typeface="Gill Sans MT" panose="020B0502020104020203" pitchFamily="34" charset="0"/>
                        </a:rPr>
                        <a:t>Fixed routes in 2 cities and systems in 2 smaller communities</a:t>
                      </a:r>
                    </a:p>
                    <a:p>
                      <a:pPr algn="ctr"/>
                      <a:endParaRPr lang="en-US" sz="2200" b="0" dirty="0">
                        <a:latin typeface="Gill Sans MT" panose="020B0502020104020203" pitchFamily="34" charset="0"/>
                      </a:endParaRPr>
                    </a:p>
                    <a:p>
                      <a:pPr algn="ctr"/>
                      <a:r>
                        <a:rPr lang="en-US" sz="2200" b="0" dirty="0">
                          <a:latin typeface="Gill Sans MT" panose="020B0502020104020203" pitchFamily="34" charset="0"/>
                        </a:rPr>
                        <a:t>Intercity route</a:t>
                      </a:r>
                    </a:p>
                    <a:p>
                      <a:pPr algn="ctr"/>
                      <a:endParaRPr lang="en-US" sz="2200" b="0" dirty="0">
                        <a:latin typeface="Gill Sans MT" panose="020B0502020104020203" pitchFamily="34" charset="0"/>
                      </a:endParaRPr>
                    </a:p>
                    <a:p>
                      <a:pPr algn="ctr"/>
                      <a:r>
                        <a:rPr lang="en-US" sz="2200" b="0" dirty="0">
                          <a:latin typeface="Gill Sans MT" panose="020B0502020104020203" pitchFamily="34" charset="0"/>
                        </a:rPr>
                        <a:t>Multiple in-town routes</a:t>
                      </a:r>
                    </a:p>
                  </a:txBody>
                  <a:tcPr>
                    <a:solidFill>
                      <a:srgbClr val="3366FF"/>
                    </a:solidFill>
                  </a:tcPr>
                </a:tc>
                <a:tc>
                  <a:txBody>
                    <a:bodyPr/>
                    <a:lstStyle/>
                    <a:p>
                      <a:pPr algn="ctr"/>
                      <a:r>
                        <a:rPr lang="en-US" sz="2200" dirty="0">
                          <a:latin typeface="Gill Sans MT" panose="020B0502020104020203" pitchFamily="34" charset="0"/>
                        </a:rPr>
                        <a:t>GATRA GO Microtransit</a:t>
                      </a:r>
                    </a:p>
                    <a:p>
                      <a:pPr algn="ctr"/>
                      <a:endParaRPr lang="en-US" sz="2200" dirty="0">
                        <a:latin typeface="Gill Sans MT" panose="020B0502020104020203" pitchFamily="34" charset="0"/>
                      </a:endParaRPr>
                    </a:p>
                    <a:p>
                      <a:pPr algn="ctr"/>
                      <a:r>
                        <a:rPr lang="en-US" sz="2200" b="0" dirty="0">
                          <a:latin typeface="Gill Sans MT" panose="020B0502020104020203" pitchFamily="34" charset="0"/>
                        </a:rPr>
                        <a:t>4 individual microtransit systems</a:t>
                      </a:r>
                    </a:p>
                    <a:p>
                      <a:pPr algn="ctr"/>
                      <a:endParaRPr lang="en-US" sz="2200" dirty="0">
                        <a:latin typeface="Gill Sans MT" panose="020B0502020104020203" pitchFamily="34" charset="0"/>
                      </a:endParaRPr>
                    </a:p>
                  </a:txBody>
                  <a:tcPr>
                    <a:solidFill>
                      <a:srgbClr val="FF9900"/>
                    </a:solidFill>
                  </a:tcPr>
                </a:tc>
                <a:tc>
                  <a:txBody>
                    <a:bodyPr/>
                    <a:lstStyle/>
                    <a:p>
                      <a:pPr algn="ctr"/>
                      <a:r>
                        <a:rPr lang="en-US" sz="2200" dirty="0">
                          <a:latin typeface="Gill Sans MT" panose="020B0502020104020203" pitchFamily="34" charset="0"/>
                        </a:rPr>
                        <a:t>Paratransit/</a:t>
                      </a:r>
                      <a:br>
                        <a:rPr lang="en-US" sz="2200" dirty="0">
                          <a:latin typeface="Gill Sans MT" panose="020B0502020104020203" pitchFamily="34" charset="0"/>
                        </a:rPr>
                      </a:br>
                      <a:r>
                        <a:rPr lang="en-US" sz="2200" dirty="0">
                          <a:latin typeface="Gill Sans MT" panose="020B0502020104020203" pitchFamily="34" charset="0"/>
                        </a:rPr>
                        <a:t>Dial-a-Ride</a:t>
                      </a:r>
                    </a:p>
                    <a:p>
                      <a:pPr algn="ctr"/>
                      <a:endParaRPr lang="en-US" sz="2200" dirty="0">
                        <a:latin typeface="Gill Sans MT" panose="020B0502020104020203" pitchFamily="34" charset="0"/>
                      </a:endParaRPr>
                    </a:p>
                    <a:p>
                      <a:pPr algn="ctr"/>
                      <a:r>
                        <a:rPr lang="en-US" sz="2200" b="0" dirty="0">
                          <a:latin typeface="Gill Sans MT" panose="020B0502020104020203" pitchFamily="34" charset="0"/>
                        </a:rPr>
                        <a:t>Dial-a-Ride service in all 29 communities</a:t>
                      </a:r>
                    </a:p>
                    <a:p>
                      <a:pPr algn="ctr"/>
                      <a:endParaRPr lang="en-US" sz="2200" b="0" dirty="0">
                        <a:latin typeface="Gill Sans MT" panose="020B0502020104020203" pitchFamily="34" charset="0"/>
                      </a:endParaRPr>
                    </a:p>
                    <a:p>
                      <a:pPr algn="ctr"/>
                      <a:r>
                        <a:rPr lang="en-US" sz="2200" b="0" dirty="0">
                          <a:latin typeface="Gill Sans MT" panose="020B0502020104020203" pitchFamily="34" charset="0"/>
                        </a:rPr>
                        <a:t>Operated in some communities by Councils on Aging and regionally in others by private operators</a:t>
                      </a:r>
                    </a:p>
                    <a:p>
                      <a:pPr algn="ctr"/>
                      <a:endParaRPr lang="en-US" sz="2200" b="0" dirty="0">
                        <a:latin typeface="Gill Sans MT" panose="020B0502020104020203" pitchFamily="34" charset="0"/>
                      </a:endParaRPr>
                    </a:p>
                  </a:txBody>
                  <a:tcPr>
                    <a:solidFill>
                      <a:srgbClr val="3366FF"/>
                    </a:solidFill>
                  </a:tcPr>
                </a:tc>
                <a:tc>
                  <a:txBody>
                    <a:bodyPr/>
                    <a:lstStyle/>
                    <a:p>
                      <a:pPr algn="ctr"/>
                      <a:r>
                        <a:rPr lang="en-US" sz="2200" dirty="0">
                          <a:latin typeface="Gill Sans MT" panose="020B0502020104020203" pitchFamily="34" charset="0"/>
                        </a:rPr>
                        <a:t>Long Distance Medical</a:t>
                      </a:r>
                    </a:p>
                    <a:p>
                      <a:pPr algn="ctr"/>
                      <a:endParaRPr lang="en-US" sz="2200" dirty="0">
                        <a:latin typeface="Gill Sans MT" panose="020B0502020104020203" pitchFamily="34" charset="0"/>
                      </a:endParaRPr>
                    </a:p>
                    <a:p>
                      <a:pPr algn="ctr"/>
                      <a:r>
                        <a:rPr lang="en-US" sz="2200" b="0" dirty="0">
                          <a:latin typeface="Gill Sans MT" panose="020B0502020104020203" pitchFamily="34" charset="0"/>
                        </a:rPr>
                        <a:t>Medwheels</a:t>
                      </a:r>
                    </a:p>
                    <a:p>
                      <a:pPr algn="ctr"/>
                      <a:endParaRPr lang="en-US" sz="2200" b="0" dirty="0">
                        <a:latin typeface="Gill Sans MT" panose="020B0502020104020203" pitchFamily="34" charset="0"/>
                      </a:endParaRPr>
                    </a:p>
                    <a:p>
                      <a:pPr algn="ctr"/>
                      <a:r>
                        <a:rPr lang="en-US" sz="2200" b="0" dirty="0">
                          <a:latin typeface="Gill Sans MT" panose="020B0502020104020203" pitchFamily="34" charset="0"/>
                        </a:rPr>
                        <a:t>United Local &amp; Long Distance</a:t>
                      </a:r>
                    </a:p>
                    <a:p>
                      <a:pPr algn="ctr"/>
                      <a:endParaRPr lang="en-US" sz="2200" b="0" dirty="0">
                        <a:latin typeface="Gill Sans MT" panose="020B0502020104020203" pitchFamily="34" charset="0"/>
                      </a:endParaRPr>
                    </a:p>
                    <a:p>
                      <a:pPr algn="ctr"/>
                      <a:r>
                        <a:rPr lang="en-US" sz="2200" b="0" dirty="0">
                          <a:latin typeface="Gill Sans MT" panose="020B0502020104020203" pitchFamily="34" charset="0"/>
                        </a:rPr>
                        <a:t>Boston Hospital Bus</a:t>
                      </a:r>
                    </a:p>
                    <a:p>
                      <a:pPr algn="ctr"/>
                      <a:endParaRPr lang="en-US" sz="2200" b="0" dirty="0">
                        <a:latin typeface="Gill Sans MT" panose="020B0502020104020203" pitchFamily="34" charset="0"/>
                      </a:endParaRPr>
                    </a:p>
                  </a:txBody>
                  <a:tcPr>
                    <a:solidFill>
                      <a:srgbClr val="FF9900"/>
                    </a:solidFill>
                  </a:tcPr>
                </a:tc>
                <a:extLst>
                  <a:ext uri="{0D108BD9-81ED-4DB2-BD59-A6C34878D82A}">
                    <a16:rowId xmlns:a16="http://schemas.microsoft.com/office/drawing/2014/main" val="2406047468"/>
                  </a:ext>
                </a:extLst>
              </a:tr>
            </a:tbl>
          </a:graphicData>
        </a:graphic>
      </p:graphicFrame>
    </p:spTree>
    <p:extLst>
      <p:ext uri="{BB962C8B-B14F-4D97-AF65-F5344CB8AC3E}">
        <p14:creationId xmlns:p14="http://schemas.microsoft.com/office/powerpoint/2010/main" val="65442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EA39-8F78-4909-AF34-166ED66AEEDA}"/>
              </a:ext>
            </a:extLst>
          </p:cNvPr>
          <p:cNvSpPr>
            <a:spLocks noGrp="1"/>
          </p:cNvSpPr>
          <p:nvPr>
            <p:ph type="title"/>
          </p:nvPr>
        </p:nvSpPr>
        <p:spPr/>
        <p:txBody>
          <a:bodyPr/>
          <a:lstStyle/>
          <a:p>
            <a:r>
              <a:rPr lang="en-US" dirty="0"/>
              <a:t>Regional Coordination – Example 1</a:t>
            </a:r>
          </a:p>
        </p:txBody>
      </p:sp>
      <p:sp>
        <p:nvSpPr>
          <p:cNvPr id="3" name="Content Placeholder 2">
            <a:extLst>
              <a:ext uri="{FF2B5EF4-FFF2-40B4-BE49-F238E27FC236}">
                <a16:creationId xmlns:a16="http://schemas.microsoft.com/office/drawing/2014/main" id="{E96B9391-DAA0-42D4-BEFB-89F462176398}"/>
              </a:ext>
            </a:extLst>
          </p:cNvPr>
          <p:cNvSpPr>
            <a:spLocks noGrp="1"/>
          </p:cNvSpPr>
          <p:nvPr>
            <p:ph idx="1"/>
          </p:nvPr>
        </p:nvSpPr>
        <p:spPr/>
        <p:txBody>
          <a:bodyPr>
            <a:normAutofit/>
          </a:bodyPr>
          <a:lstStyle/>
          <a:p>
            <a:pPr marL="0" indent="0">
              <a:buNone/>
            </a:pPr>
            <a:r>
              <a:rPr lang="en-US" sz="2400" b="1" dirty="0"/>
              <a:t>Wareham - New Bedford Connection</a:t>
            </a:r>
          </a:p>
          <a:p>
            <a:endParaRPr lang="en-US" sz="2200" dirty="0"/>
          </a:p>
          <a:p>
            <a:pPr marL="0" indent="0">
              <a:buNone/>
            </a:pPr>
            <a:r>
              <a:rPr lang="en-US" sz="2200" b="1" dirty="0"/>
              <a:t>NEED: </a:t>
            </a:r>
            <a:r>
              <a:rPr lang="en-US" sz="2200" dirty="0"/>
              <a:t> Wareham services (DTA, Career Center, DMV, etc.) are located in New Bedford and there wasn’t an affordable transportation option to access them. </a:t>
            </a:r>
          </a:p>
          <a:p>
            <a:endParaRPr lang="en-US" sz="2200" dirty="0"/>
          </a:p>
          <a:p>
            <a:pPr marL="0" indent="0">
              <a:buNone/>
            </a:pPr>
            <a:r>
              <a:rPr lang="en-US" sz="2200" b="1" dirty="0"/>
              <a:t>ACTIONS: </a:t>
            </a:r>
            <a:r>
              <a:rPr lang="en-US" sz="2200" dirty="0"/>
              <a:t>The Regional Coordinating Council and GATRA convened stakeholder meetings to identify needs and timing</a:t>
            </a:r>
          </a:p>
          <a:p>
            <a:endParaRPr lang="en-US" sz="2200" dirty="0"/>
          </a:p>
          <a:p>
            <a:pPr marL="0" indent="0">
              <a:buNone/>
            </a:pPr>
            <a:r>
              <a:rPr lang="en-US" sz="2200" b="1" dirty="0"/>
              <a:t>SOLUTION: </a:t>
            </a:r>
            <a:r>
              <a:rPr lang="en-US" sz="2200" dirty="0"/>
              <a:t>GATRA obtained a Community Transit Grant to run the service and partnered with the Southeastern Regional Transit Authority to operate the service</a:t>
            </a:r>
          </a:p>
        </p:txBody>
      </p:sp>
      <p:pic>
        <p:nvPicPr>
          <p:cNvPr id="4" name="Picture 2" descr="GATRA logo">
            <a:extLst>
              <a:ext uri="{FF2B5EF4-FFF2-40B4-BE49-F238E27FC236}">
                <a16:creationId xmlns:a16="http://schemas.microsoft.com/office/drawing/2014/main" id="{AA9CD21D-AA0B-44C3-8C99-7C60F29043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475" y="5943997"/>
            <a:ext cx="3810000" cy="83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71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2DBA-21BC-4C56-A1CE-452D8D6D64D0}"/>
              </a:ext>
            </a:extLst>
          </p:cNvPr>
          <p:cNvSpPr>
            <a:spLocks noGrp="1"/>
          </p:cNvSpPr>
          <p:nvPr>
            <p:ph type="title"/>
          </p:nvPr>
        </p:nvSpPr>
        <p:spPr/>
        <p:txBody>
          <a:bodyPr/>
          <a:lstStyle/>
          <a:p>
            <a:r>
              <a:rPr lang="en-US" dirty="0"/>
              <a:t>Regional Coordination – Example 2</a:t>
            </a:r>
          </a:p>
        </p:txBody>
      </p:sp>
      <p:sp>
        <p:nvSpPr>
          <p:cNvPr id="4" name="TextBox 3">
            <a:extLst>
              <a:ext uri="{FF2B5EF4-FFF2-40B4-BE49-F238E27FC236}">
                <a16:creationId xmlns:a16="http://schemas.microsoft.com/office/drawing/2014/main" id="{8C5F3BD9-0DF3-447F-8C59-1ABE68ED0222}"/>
              </a:ext>
            </a:extLst>
          </p:cNvPr>
          <p:cNvSpPr txBox="1"/>
          <p:nvPr/>
        </p:nvSpPr>
        <p:spPr>
          <a:xfrm>
            <a:off x="0" y="1825625"/>
            <a:ext cx="12192000" cy="791450"/>
          </a:xfrm>
          <a:prstGeom prst="rect">
            <a:avLst/>
          </a:prstGeom>
          <a:solidFill>
            <a:srgbClr val="DEA400"/>
          </a:solidFill>
        </p:spPr>
        <p:txBody>
          <a:bodyPr wrap="square" lIns="91440" tIns="91440" rIns="91440" bIns="9144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GATRA GO United Service Area			 </a:t>
            </a:r>
            <a:r>
              <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Foxborough | Franklin | Norfolk | Wrentham</a:t>
            </a:r>
          </a:p>
        </p:txBody>
      </p:sp>
      <p:sp>
        <p:nvSpPr>
          <p:cNvPr id="3" name="Content Placeholder 2">
            <a:extLst>
              <a:ext uri="{FF2B5EF4-FFF2-40B4-BE49-F238E27FC236}">
                <a16:creationId xmlns:a16="http://schemas.microsoft.com/office/drawing/2014/main" id="{5EF2E0A1-5676-4AB3-88C2-A3B0925CBAD8}"/>
              </a:ext>
            </a:extLst>
          </p:cNvPr>
          <p:cNvSpPr>
            <a:spLocks noGrp="1"/>
          </p:cNvSpPr>
          <p:nvPr>
            <p:ph idx="1"/>
          </p:nvPr>
        </p:nvSpPr>
        <p:spPr>
          <a:xfrm>
            <a:off x="0" y="2617075"/>
            <a:ext cx="5791201" cy="4264532"/>
          </a:xfrm>
          <a:solidFill>
            <a:schemeClr val="bg1">
              <a:lumMod val="85000"/>
            </a:schemeClr>
          </a:solidFill>
        </p:spPr>
        <p:txBody>
          <a:bodyPr lIns="182880" tIns="274320">
            <a:normAutofit/>
          </a:bodyPr>
          <a:lstStyle/>
          <a:p>
            <a:pPr marL="0" indent="0">
              <a:buNone/>
            </a:pPr>
            <a:r>
              <a:rPr lang="en-US" dirty="0"/>
              <a:t>Before microtransit</a:t>
            </a:r>
          </a:p>
          <a:p>
            <a:r>
              <a:rPr lang="en-US" sz="2200" dirty="0"/>
              <a:t>Fixed route connecting all communities</a:t>
            </a:r>
          </a:p>
          <a:p>
            <a:r>
              <a:rPr lang="en-US" sz="2200" dirty="0"/>
              <a:t>In-town fixed route </a:t>
            </a:r>
          </a:p>
          <a:p>
            <a:r>
              <a:rPr lang="en-US" sz="2200" dirty="0"/>
              <a:t>Regional Dial-a-Ride service</a:t>
            </a:r>
          </a:p>
          <a:p>
            <a:r>
              <a:rPr lang="en-US" sz="2200" dirty="0"/>
              <a:t>Local &amp; Long distance medical transportation</a:t>
            </a:r>
          </a:p>
          <a:p>
            <a:pPr marL="0" indent="0">
              <a:buNone/>
            </a:pPr>
            <a:endParaRPr lang="en-US" sz="2200" dirty="0"/>
          </a:p>
        </p:txBody>
      </p:sp>
      <p:pic>
        <p:nvPicPr>
          <p:cNvPr id="5122" name="Picture 2" descr="Map outlining parts of Norfolk, Franklin, Wrentham, and Foxborough. Points of interest include Market Basket, Walmart, Whole Foods, Franklin Senior Center, libraries, Dean College, Big Y, Norfolk Council on Aging, Patriot Place, YMCA, Foxborough Council on Aging, Plainridge Casino, Target, TJ Maxx, Stop &amp; Shop, Wrentham Council on Aging, Wrentham Outlets">
            <a:extLst>
              <a:ext uri="{FF2B5EF4-FFF2-40B4-BE49-F238E27FC236}">
                <a16:creationId xmlns:a16="http://schemas.microsoft.com/office/drawing/2014/main" id="{736A8972-6E44-4776-A76D-B4A34D8579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617075"/>
            <a:ext cx="6400800" cy="426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047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483D4-22F2-4124-A319-F7A57AF3CF2E}"/>
              </a:ext>
            </a:extLst>
          </p:cNvPr>
          <p:cNvSpPr>
            <a:spLocks noGrp="1"/>
          </p:cNvSpPr>
          <p:nvPr>
            <p:ph type="title"/>
          </p:nvPr>
        </p:nvSpPr>
        <p:spPr>
          <a:xfrm>
            <a:off x="0" y="270532"/>
            <a:ext cx="12192000" cy="1325563"/>
          </a:xfrm>
        </p:spPr>
        <p:txBody>
          <a:bodyPr lIns="182880"/>
          <a:lstStyle/>
          <a:p>
            <a:r>
              <a:rPr lang="en-US" dirty="0"/>
              <a:t>Microtransit Service</a:t>
            </a:r>
          </a:p>
        </p:txBody>
      </p:sp>
      <p:sp>
        <p:nvSpPr>
          <p:cNvPr id="9" name="TextBox 8">
            <a:extLst>
              <a:ext uri="{FF2B5EF4-FFF2-40B4-BE49-F238E27FC236}">
                <a16:creationId xmlns:a16="http://schemas.microsoft.com/office/drawing/2014/main" id="{AD637CF2-5AA5-4EBE-9396-11659CE3B780}"/>
              </a:ext>
            </a:extLst>
          </p:cNvPr>
          <p:cNvSpPr txBox="1"/>
          <p:nvPr/>
        </p:nvSpPr>
        <p:spPr>
          <a:xfrm>
            <a:off x="0" y="1259107"/>
            <a:ext cx="12192000" cy="455120"/>
          </a:xfrm>
          <a:prstGeom prst="rect">
            <a:avLst/>
          </a:prstGeom>
          <a:solidFill>
            <a:srgbClr val="DEA400"/>
          </a:solidFill>
        </p:spPr>
        <p:txBody>
          <a:bodyPr wrap="square" lIns="182880" tIns="91440" rIns="91440" bIns="9144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Foxborough | Franklin | Norfolk | Wrentham</a:t>
            </a:r>
          </a:p>
        </p:txBody>
      </p:sp>
      <p:sp>
        <p:nvSpPr>
          <p:cNvPr id="5" name="Content Placeholder 4">
            <a:extLst>
              <a:ext uri="{FF2B5EF4-FFF2-40B4-BE49-F238E27FC236}">
                <a16:creationId xmlns:a16="http://schemas.microsoft.com/office/drawing/2014/main" id="{4E7D5355-6F09-4C87-9062-2A25F94FAA1B}"/>
              </a:ext>
            </a:extLst>
          </p:cNvPr>
          <p:cNvSpPr>
            <a:spLocks noGrp="1"/>
          </p:cNvSpPr>
          <p:nvPr>
            <p:ph sz="half" idx="1"/>
          </p:nvPr>
        </p:nvSpPr>
        <p:spPr/>
        <p:txBody>
          <a:bodyPr lIns="182880" tIns="182880">
            <a:normAutofit/>
          </a:bodyPr>
          <a:lstStyle/>
          <a:p>
            <a:pPr marL="0" indent="0">
              <a:buNone/>
            </a:pPr>
            <a:r>
              <a:rPr lang="en-US" b="1" dirty="0"/>
              <a:t>Current Service</a:t>
            </a:r>
          </a:p>
          <a:p>
            <a:r>
              <a:rPr lang="en-US" sz="2400" dirty="0"/>
              <a:t>Started December 2020</a:t>
            </a:r>
          </a:p>
          <a:p>
            <a:r>
              <a:rPr lang="en-US" sz="2400" dirty="0"/>
              <a:t>Monday - Friday     7:00AM – 6:00PM Saturday                9:00AM – 6:00PM</a:t>
            </a:r>
          </a:p>
          <a:p>
            <a:r>
              <a:rPr lang="en-US" sz="2400" dirty="0"/>
              <a:t>Can book using the app or call dispatch</a:t>
            </a:r>
          </a:p>
          <a:p>
            <a:r>
              <a:rPr lang="en-US" sz="2400" dirty="0"/>
              <a:t>Local/long distance medical transportation service for seniors and persons with a disability runs parallel with a shared fleet</a:t>
            </a:r>
          </a:p>
          <a:p>
            <a:r>
              <a:rPr lang="en-US" sz="2400" dirty="0"/>
              <a:t>3-4 vehicles</a:t>
            </a:r>
          </a:p>
          <a:p>
            <a:pPr marL="0" indent="0">
              <a:buNone/>
            </a:pPr>
            <a:endParaRPr lang="en-US" sz="2400" dirty="0"/>
          </a:p>
        </p:txBody>
      </p:sp>
      <p:sp>
        <p:nvSpPr>
          <p:cNvPr id="6" name="Content Placeholder 5">
            <a:extLst>
              <a:ext uri="{FF2B5EF4-FFF2-40B4-BE49-F238E27FC236}">
                <a16:creationId xmlns:a16="http://schemas.microsoft.com/office/drawing/2014/main" id="{4EDF67F0-A70E-41B1-8DE2-578649B00025}"/>
              </a:ext>
            </a:extLst>
          </p:cNvPr>
          <p:cNvSpPr>
            <a:spLocks noGrp="1"/>
          </p:cNvSpPr>
          <p:nvPr>
            <p:ph sz="half" idx="2"/>
          </p:nvPr>
        </p:nvSpPr>
        <p:spPr/>
        <p:txBody>
          <a:bodyPr tIns="182880">
            <a:normAutofit/>
          </a:bodyPr>
          <a:lstStyle/>
          <a:p>
            <a:pPr marL="0" indent="0">
              <a:buNone/>
            </a:pPr>
            <a:r>
              <a:rPr lang="en-US" b="1" dirty="0"/>
              <a:t>Highlights</a:t>
            </a:r>
          </a:p>
          <a:p>
            <a:r>
              <a:rPr lang="en-US" sz="2200" dirty="0"/>
              <a:t>Council on Aging paying for rides to/from the Center</a:t>
            </a:r>
          </a:p>
          <a:p>
            <a:r>
              <a:rPr lang="en-US" sz="2200" dirty="0"/>
              <a:t>Town paying for rides for their residents</a:t>
            </a:r>
          </a:p>
          <a:p>
            <a:r>
              <a:rPr lang="en-US" sz="2200" dirty="0"/>
              <a:t>College paying for students to ride</a:t>
            </a:r>
          </a:p>
          <a:p>
            <a:pPr marL="0" indent="0">
              <a:buNone/>
            </a:pPr>
            <a:endParaRPr lang="en-US" dirty="0"/>
          </a:p>
        </p:txBody>
      </p:sp>
      <p:sp>
        <p:nvSpPr>
          <p:cNvPr id="10" name="Rectangle 9">
            <a:extLst>
              <a:ext uri="{FF2B5EF4-FFF2-40B4-BE49-F238E27FC236}">
                <a16:creationId xmlns:a16="http://schemas.microsoft.com/office/drawing/2014/main" id="{9D128ACB-064D-40FC-B38B-AA8FA4F8DFC0}"/>
              </a:ext>
            </a:extLst>
          </p:cNvPr>
          <p:cNvSpPr/>
          <p:nvPr/>
        </p:nvSpPr>
        <p:spPr>
          <a:xfrm>
            <a:off x="0" y="5673725"/>
            <a:ext cx="6096000" cy="1184275"/>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Download the</a:t>
            </a:r>
            <a:br>
              <a:rPr kumimoji="0" lang="en-US" sz="1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br>
            <a:r>
              <a:rPr kumimoji="0" lang="en-US" sz="1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App Today!</a:t>
            </a:r>
            <a:endPar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pic>
        <p:nvPicPr>
          <p:cNvPr id="7176" name="Picture 8" descr="GATRA On Demand United logo">
            <a:extLst>
              <a:ext uri="{FF2B5EF4-FFF2-40B4-BE49-F238E27FC236}">
                <a16:creationId xmlns:a16="http://schemas.microsoft.com/office/drawing/2014/main" id="{7124436E-A5E3-4549-B640-CA1577800E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03" t="24051" r="64099" b="47014"/>
          <a:stretch/>
        </p:blipFill>
        <p:spPr bwMode="auto">
          <a:xfrm>
            <a:off x="483478" y="5836005"/>
            <a:ext cx="929579" cy="88194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ownload on the apple app store &amp; Google Play">
            <a:extLst>
              <a:ext uri="{FF2B5EF4-FFF2-40B4-BE49-F238E27FC236}">
                <a16:creationId xmlns:a16="http://schemas.microsoft.com/office/drawing/2014/main" id="{20F3EEE5-964F-4369-8600-26820C2F4F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518" y="5695950"/>
            <a:ext cx="1371600" cy="11620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287E6E3E-2BF6-46A5-AD97-C66C73A46296}"/>
              </a:ext>
              <a:ext uri="{C183D7F6-B498-43B3-948B-1728B52AA6E4}">
                <adec:decorative xmlns:adec="http://schemas.microsoft.com/office/drawing/2017/decorative" val="1"/>
              </a:ext>
            </a:extLst>
          </p:cNvPr>
          <p:cNvCxnSpPr>
            <a:cxnSpLocks/>
          </p:cNvCxnSpPr>
          <p:nvPr/>
        </p:nvCxnSpPr>
        <p:spPr>
          <a:xfrm>
            <a:off x="5864772" y="2304393"/>
            <a:ext cx="0" cy="16159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descr="GATRA On Demand United logo">
            <a:extLst>
              <a:ext uri="{FF2B5EF4-FFF2-40B4-BE49-F238E27FC236}">
                <a16:creationId xmlns:a16="http://schemas.microsoft.com/office/drawing/2014/main" id="{57CAE932-3E11-40BF-892A-92E39D816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2875" y="279245"/>
            <a:ext cx="3333750" cy="13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27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483D4-22F2-4124-A319-F7A57AF3CF2E}"/>
              </a:ext>
            </a:extLst>
          </p:cNvPr>
          <p:cNvSpPr>
            <a:spLocks noGrp="1"/>
          </p:cNvSpPr>
          <p:nvPr>
            <p:ph type="title"/>
          </p:nvPr>
        </p:nvSpPr>
        <p:spPr>
          <a:xfrm>
            <a:off x="0" y="-1"/>
            <a:ext cx="12192000" cy="1750741"/>
          </a:xfrm>
          <a:solidFill>
            <a:srgbClr val="F37C2F"/>
          </a:solidFill>
        </p:spPr>
        <p:txBody>
          <a:bodyPr lIns="182880" rIns="1371600">
            <a:normAutofit/>
          </a:bodyPr>
          <a:lstStyle/>
          <a:p>
            <a:pPr algn="r"/>
            <a:r>
              <a:rPr lang="en-US" dirty="0">
                <a:solidFill>
                  <a:schemeClr val="bg1"/>
                </a:solidFill>
              </a:rPr>
              <a:t>www.MassRideMatch.org</a:t>
            </a:r>
          </a:p>
        </p:txBody>
      </p:sp>
      <p:sp>
        <p:nvSpPr>
          <p:cNvPr id="10" name="Rectangle 9">
            <a:extLst>
              <a:ext uri="{FF2B5EF4-FFF2-40B4-BE49-F238E27FC236}">
                <a16:creationId xmlns:a16="http://schemas.microsoft.com/office/drawing/2014/main" id="{9D128ACB-064D-40FC-B38B-AA8FA4F8DFC0}"/>
              </a:ext>
              <a:ext uri="{C183D7F6-B498-43B3-948B-1728B52AA6E4}">
                <adec:decorative xmlns:adec="http://schemas.microsoft.com/office/drawing/2017/decorative" val="1"/>
              </a:ext>
            </a:extLst>
          </p:cNvPr>
          <p:cNvSpPr/>
          <p:nvPr/>
        </p:nvSpPr>
        <p:spPr>
          <a:xfrm>
            <a:off x="0" y="5673725"/>
            <a:ext cx="6096000" cy="1184275"/>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pic>
        <p:nvPicPr>
          <p:cNvPr id="8194" name="Picture 2" descr="RideMatch logo">
            <a:extLst>
              <a:ext uri="{FF2B5EF4-FFF2-40B4-BE49-F238E27FC236}">
                <a16:creationId xmlns:a16="http://schemas.microsoft.com/office/drawing/2014/main" id="{59672222-70E5-4056-82DD-9CDDBFDDF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11780" cy="176517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E7D5355-6F09-4C87-9062-2A25F94FAA1B}"/>
              </a:ext>
            </a:extLst>
          </p:cNvPr>
          <p:cNvSpPr>
            <a:spLocks noGrp="1"/>
          </p:cNvSpPr>
          <p:nvPr>
            <p:ph sz="half" idx="1"/>
          </p:nvPr>
        </p:nvSpPr>
        <p:spPr>
          <a:xfrm>
            <a:off x="0" y="1750741"/>
            <a:ext cx="12244552" cy="3922984"/>
          </a:xfrm>
          <a:solidFill>
            <a:srgbClr val="E3E2D9"/>
          </a:solidFill>
        </p:spPr>
        <p:txBody>
          <a:bodyPr lIns="182880" tIns="182880">
            <a:normAutofit/>
          </a:bodyPr>
          <a:lstStyle/>
          <a:p>
            <a:pPr>
              <a:lnSpc>
                <a:spcPct val="100000"/>
              </a:lnSpc>
              <a:spcAft>
                <a:spcPts val="600"/>
              </a:spcAft>
            </a:pPr>
            <a:r>
              <a:rPr lang="en-US" dirty="0"/>
              <a:t>A one-stop searchable directory of public, private, and accessible transportation options in Massachusetts</a:t>
            </a:r>
          </a:p>
          <a:p>
            <a:pPr>
              <a:lnSpc>
                <a:spcPct val="100000"/>
              </a:lnSpc>
              <a:spcAft>
                <a:spcPts val="600"/>
              </a:spcAft>
            </a:pPr>
            <a:r>
              <a:rPr lang="en-US" dirty="0"/>
              <a:t>Started at GATRA as a need to keep track of local and grant funded transportation options</a:t>
            </a:r>
          </a:p>
          <a:p>
            <a:pPr>
              <a:lnSpc>
                <a:spcPct val="100000"/>
              </a:lnSpc>
              <a:spcAft>
                <a:spcPts val="600"/>
              </a:spcAft>
            </a:pPr>
            <a:r>
              <a:rPr lang="en-US" dirty="0"/>
              <a:t>Is now a statewide resource after partnering with MassDOT and other regional transit authorities to create a robust treasure trove of transportation options</a:t>
            </a:r>
          </a:p>
        </p:txBody>
      </p:sp>
      <p:pic>
        <p:nvPicPr>
          <p:cNvPr id="14" name="Picture 2" descr="GATRA logo">
            <a:extLst>
              <a:ext uri="{FF2B5EF4-FFF2-40B4-BE49-F238E27FC236}">
                <a16:creationId xmlns:a16="http://schemas.microsoft.com/office/drawing/2014/main" id="{273D04E4-4231-4699-9039-6103B218B6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5119" y="5762934"/>
            <a:ext cx="3810000" cy="83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8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F4A5-8695-4451-B052-C8199E38FD8C}"/>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C392F7CE-6C35-4D71-8FAF-07F0A9600222}"/>
              </a:ext>
            </a:extLst>
          </p:cNvPr>
          <p:cNvSpPr>
            <a:spLocks noGrp="1"/>
          </p:cNvSpPr>
          <p:nvPr>
            <p:ph sz="quarter" idx="1"/>
          </p:nvPr>
        </p:nvSpPr>
        <p:spPr/>
        <p:txBody>
          <a:bodyPr>
            <a:normAutofit/>
          </a:bodyPr>
          <a:lstStyle/>
          <a:p>
            <a:r>
              <a:rPr lang="en-US" dirty="0"/>
              <a:t>Zoom webinar</a:t>
            </a:r>
          </a:p>
          <a:p>
            <a:r>
              <a:rPr lang="en-US" dirty="0"/>
              <a:t>The session is being recorded</a:t>
            </a:r>
          </a:p>
          <a:p>
            <a:r>
              <a:rPr lang="en-US" dirty="0"/>
              <a:t>Share your thoughts!</a:t>
            </a:r>
          </a:p>
          <a:p>
            <a:pPr lvl="1"/>
            <a:r>
              <a:rPr lang="en-US" dirty="0"/>
              <a:t>Enter </a:t>
            </a:r>
            <a:r>
              <a:rPr lang="en-US" b="1" dirty="0"/>
              <a:t>questions into the Q&amp;A box</a:t>
            </a:r>
            <a:r>
              <a:rPr lang="en-US" dirty="0"/>
              <a:t> at any time</a:t>
            </a:r>
          </a:p>
          <a:p>
            <a:pPr lvl="1"/>
            <a:r>
              <a:rPr lang="en-US" dirty="0"/>
              <a:t>Use the chat box to share thoughts with other attendees</a:t>
            </a:r>
          </a:p>
          <a:p>
            <a:endParaRPr lang="en-US" dirty="0"/>
          </a:p>
          <a:p>
            <a:r>
              <a:rPr lang="en-US" dirty="0"/>
              <a:t>Introduce yourself in the chat</a:t>
            </a:r>
          </a:p>
          <a:p>
            <a:pPr lvl="1"/>
            <a:r>
              <a:rPr lang="en-US" dirty="0"/>
              <a:t>Name, organization, region, why you’re interested in mobility management</a:t>
            </a:r>
          </a:p>
        </p:txBody>
      </p:sp>
    </p:spTree>
    <p:extLst>
      <p:ext uri="{BB962C8B-B14F-4D97-AF65-F5344CB8AC3E}">
        <p14:creationId xmlns:p14="http://schemas.microsoft.com/office/powerpoint/2010/main" val="1630385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E2D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357AE4-022B-4CF4-8778-8236A9CB0AE7}"/>
              </a:ext>
            </a:extLst>
          </p:cNvPr>
          <p:cNvSpPr>
            <a:spLocks noGrp="1"/>
          </p:cNvSpPr>
          <p:nvPr>
            <p:ph type="title"/>
          </p:nvPr>
        </p:nvSpPr>
        <p:spPr>
          <a:xfrm>
            <a:off x="0" y="-34945"/>
            <a:ext cx="12192000" cy="1325563"/>
          </a:xfrm>
          <a:noFill/>
        </p:spPr>
        <p:txBody>
          <a:bodyPr/>
          <a:lstStyle/>
          <a:p>
            <a:r>
              <a:rPr lang="en-US" dirty="0">
                <a:solidFill>
                  <a:schemeClr val="accent1">
                    <a:lumMod val="75000"/>
                  </a:schemeClr>
                </a:solidFill>
              </a:rPr>
              <a:t>History of RideMatch</a:t>
            </a:r>
          </a:p>
        </p:txBody>
      </p:sp>
      <p:sp>
        <p:nvSpPr>
          <p:cNvPr id="6" name="Content Placeholder 5">
            <a:extLst>
              <a:ext uri="{FF2B5EF4-FFF2-40B4-BE49-F238E27FC236}">
                <a16:creationId xmlns:a16="http://schemas.microsoft.com/office/drawing/2014/main" id="{E6CBF06C-B2D8-4A31-9198-C9D5DE2A95C3}"/>
              </a:ext>
            </a:extLst>
          </p:cNvPr>
          <p:cNvSpPr>
            <a:spLocks noGrp="1"/>
          </p:cNvSpPr>
          <p:nvPr>
            <p:ph idx="1"/>
          </p:nvPr>
        </p:nvSpPr>
        <p:spPr>
          <a:xfrm>
            <a:off x="1676400" y="1343408"/>
            <a:ext cx="10515600" cy="5514591"/>
          </a:xfrm>
        </p:spPr>
        <p:txBody>
          <a:bodyPr/>
          <a:lstStyle/>
          <a:p>
            <a:pPr marL="0" indent="0">
              <a:buNone/>
            </a:pPr>
            <a:r>
              <a:rPr lang="en-US" dirty="0">
                <a:solidFill>
                  <a:schemeClr val="accent2">
                    <a:lumMod val="75000"/>
                  </a:schemeClr>
                </a:solidFill>
              </a:rPr>
              <a:t>2010</a:t>
            </a:r>
          </a:p>
          <a:p>
            <a:pPr marL="0" indent="0">
              <a:buNone/>
            </a:pPr>
            <a:r>
              <a:rPr lang="en-US" dirty="0">
                <a:solidFill>
                  <a:schemeClr val="accent1">
                    <a:lumMod val="75000"/>
                  </a:schemeClr>
                </a:solidFill>
              </a:rPr>
              <a:t>The Greater Attleboro Taunton Regional Transit Authority (GATRA) awarded a Mobility Management grant to design and implement services for older adults &amp; people with disabilities</a:t>
            </a:r>
          </a:p>
          <a:p>
            <a:pPr marL="0" indent="0">
              <a:buNone/>
            </a:pPr>
            <a:endParaRPr lang="en-US" dirty="0">
              <a:solidFill>
                <a:schemeClr val="accent1">
                  <a:lumMod val="75000"/>
                </a:schemeClr>
              </a:solidFill>
            </a:endParaRPr>
          </a:p>
          <a:p>
            <a:pPr marL="0" indent="0">
              <a:buNone/>
            </a:pPr>
            <a:r>
              <a:rPr lang="en-US" dirty="0">
                <a:solidFill>
                  <a:schemeClr val="accent2">
                    <a:lumMod val="75000"/>
                  </a:schemeClr>
                </a:solidFill>
              </a:rPr>
              <a:t>2011</a:t>
            </a:r>
          </a:p>
          <a:p>
            <a:pPr marL="0" indent="0">
              <a:buNone/>
            </a:pPr>
            <a:r>
              <a:rPr lang="en-US" dirty="0">
                <a:solidFill>
                  <a:schemeClr val="accent1">
                    <a:lumMod val="75000"/>
                  </a:schemeClr>
                </a:solidFill>
              </a:rPr>
              <a:t>Compiled first inventory of transportation providers in Southeastern Massachusetts</a:t>
            </a:r>
          </a:p>
          <a:p>
            <a:pPr marL="0" indent="0">
              <a:buNone/>
            </a:pPr>
            <a:endParaRPr lang="en-US" dirty="0">
              <a:solidFill>
                <a:schemeClr val="accent1">
                  <a:lumMod val="75000"/>
                </a:schemeClr>
              </a:solidFill>
            </a:endParaRPr>
          </a:p>
          <a:p>
            <a:pPr marL="0" indent="0">
              <a:buNone/>
            </a:pPr>
            <a:r>
              <a:rPr lang="en-US" dirty="0">
                <a:solidFill>
                  <a:schemeClr val="accent2">
                    <a:lumMod val="75000"/>
                  </a:schemeClr>
                </a:solidFill>
              </a:rPr>
              <a:t>2012</a:t>
            </a:r>
          </a:p>
          <a:p>
            <a:pPr marL="0" indent="0">
              <a:buNone/>
            </a:pPr>
            <a:r>
              <a:rPr lang="en-US" dirty="0">
                <a:solidFill>
                  <a:schemeClr val="accent1">
                    <a:lumMod val="75000"/>
                  </a:schemeClr>
                </a:solidFill>
              </a:rPr>
              <a:t>Launches the first RideMatch website in December 2012</a:t>
            </a:r>
          </a:p>
        </p:txBody>
      </p:sp>
      <p:cxnSp>
        <p:nvCxnSpPr>
          <p:cNvPr id="7" name="Straight Connector 6">
            <a:extLst>
              <a:ext uri="{FF2B5EF4-FFF2-40B4-BE49-F238E27FC236}">
                <a16:creationId xmlns:a16="http://schemas.microsoft.com/office/drawing/2014/main" id="{164E831C-7FA3-4C7B-87D1-57E2451D8462}"/>
              </a:ext>
              <a:ext uri="{C183D7F6-B498-43B3-948B-1728B52AA6E4}">
                <adec:decorative xmlns:adec="http://schemas.microsoft.com/office/drawing/2017/decorative" val="1"/>
              </a:ext>
            </a:extLst>
          </p:cNvPr>
          <p:cNvCxnSpPr>
            <a:cxnSpLocks/>
          </p:cNvCxnSpPr>
          <p:nvPr/>
        </p:nvCxnSpPr>
        <p:spPr>
          <a:xfrm>
            <a:off x="980087" y="2228193"/>
            <a:ext cx="0" cy="769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F4BA33-0691-467F-A0F8-337EEE63C728}"/>
              </a:ext>
              <a:ext uri="{C183D7F6-B498-43B3-948B-1728B52AA6E4}">
                <adec:decorative xmlns:adec="http://schemas.microsoft.com/office/drawing/2017/decorative" val="1"/>
              </a:ext>
            </a:extLst>
          </p:cNvPr>
          <p:cNvCxnSpPr>
            <a:cxnSpLocks/>
          </p:cNvCxnSpPr>
          <p:nvPr/>
        </p:nvCxnSpPr>
        <p:spPr>
          <a:xfrm>
            <a:off x="980086" y="4301359"/>
            <a:ext cx="0" cy="10799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13D5BF3-ADCD-4437-AD7C-BCE341DE52C1}"/>
              </a:ext>
              <a:ext uri="{C183D7F6-B498-43B3-948B-1728B52AA6E4}">
                <adec:decorative xmlns:adec="http://schemas.microsoft.com/office/drawing/2017/decorative" val="1"/>
              </a:ext>
            </a:extLst>
          </p:cNvPr>
          <p:cNvSpPr/>
          <p:nvPr/>
        </p:nvSpPr>
        <p:spPr>
          <a:xfrm>
            <a:off x="696313" y="1353680"/>
            <a:ext cx="567555" cy="540653"/>
          </a:xfrm>
          <a:prstGeom prst="ellipse">
            <a:avLst/>
          </a:prstGeom>
          <a:solidFill>
            <a:srgbClr val="F37C2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235C726-7E8F-424F-9D4A-E4170155CC7D}"/>
              </a:ext>
              <a:ext uri="{C183D7F6-B498-43B3-948B-1728B52AA6E4}">
                <adec:decorative xmlns:adec="http://schemas.microsoft.com/office/drawing/2017/decorative" val="1"/>
              </a:ext>
            </a:extLst>
          </p:cNvPr>
          <p:cNvSpPr/>
          <p:nvPr/>
        </p:nvSpPr>
        <p:spPr>
          <a:xfrm>
            <a:off x="696308" y="5635698"/>
            <a:ext cx="567555" cy="540653"/>
          </a:xfrm>
          <a:prstGeom prst="ellipse">
            <a:avLst/>
          </a:prstGeom>
          <a:solidFill>
            <a:srgbClr val="F37C2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5247038-10C8-40A6-ABB0-8C32D0D51CFA}"/>
              </a:ext>
              <a:ext uri="{C183D7F6-B498-43B3-948B-1728B52AA6E4}">
                <adec:decorative xmlns:adec="http://schemas.microsoft.com/office/drawing/2017/decorative" val="1"/>
              </a:ext>
            </a:extLst>
          </p:cNvPr>
          <p:cNvSpPr/>
          <p:nvPr/>
        </p:nvSpPr>
        <p:spPr>
          <a:xfrm>
            <a:off x="696309" y="3494689"/>
            <a:ext cx="567555" cy="540653"/>
          </a:xfrm>
          <a:prstGeom prst="ellipse">
            <a:avLst/>
          </a:prstGeom>
          <a:solidFill>
            <a:srgbClr val="F37C2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62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E2D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357AE4-022B-4CF4-8778-8236A9CB0AE7}"/>
              </a:ext>
            </a:extLst>
          </p:cNvPr>
          <p:cNvSpPr>
            <a:spLocks noGrp="1"/>
          </p:cNvSpPr>
          <p:nvPr>
            <p:ph type="title"/>
          </p:nvPr>
        </p:nvSpPr>
        <p:spPr>
          <a:xfrm>
            <a:off x="0" y="-34945"/>
            <a:ext cx="12192000" cy="1325563"/>
          </a:xfrm>
          <a:noFill/>
        </p:spPr>
        <p:txBody>
          <a:bodyPr/>
          <a:lstStyle/>
          <a:p>
            <a:r>
              <a:rPr lang="en-US" dirty="0">
                <a:solidFill>
                  <a:schemeClr val="accent1">
                    <a:lumMod val="75000"/>
                  </a:schemeClr>
                </a:solidFill>
              </a:rPr>
              <a:t>History, continued</a:t>
            </a:r>
          </a:p>
        </p:txBody>
      </p:sp>
      <p:sp>
        <p:nvSpPr>
          <p:cNvPr id="6" name="Content Placeholder 5">
            <a:extLst>
              <a:ext uri="{FF2B5EF4-FFF2-40B4-BE49-F238E27FC236}">
                <a16:creationId xmlns:a16="http://schemas.microsoft.com/office/drawing/2014/main" id="{E6CBF06C-B2D8-4A31-9198-C9D5DE2A95C3}"/>
              </a:ext>
            </a:extLst>
          </p:cNvPr>
          <p:cNvSpPr>
            <a:spLocks noGrp="1"/>
          </p:cNvSpPr>
          <p:nvPr>
            <p:ph idx="1"/>
          </p:nvPr>
        </p:nvSpPr>
        <p:spPr>
          <a:xfrm>
            <a:off x="1676400" y="1343408"/>
            <a:ext cx="10515600" cy="5514591"/>
          </a:xfrm>
        </p:spPr>
        <p:txBody>
          <a:bodyPr>
            <a:normAutofit fontScale="92500" lnSpcReduction="10000"/>
          </a:bodyPr>
          <a:lstStyle/>
          <a:p>
            <a:pPr marL="0" indent="0">
              <a:buNone/>
            </a:pPr>
            <a:r>
              <a:rPr lang="en-US" dirty="0">
                <a:solidFill>
                  <a:schemeClr val="accent2">
                    <a:lumMod val="75000"/>
                  </a:schemeClr>
                </a:solidFill>
              </a:rPr>
              <a:t>2015</a:t>
            </a:r>
          </a:p>
          <a:p>
            <a:pPr marL="0" indent="0">
              <a:buNone/>
            </a:pPr>
            <a:r>
              <a:rPr lang="en-US" dirty="0">
                <a:solidFill>
                  <a:schemeClr val="accent1">
                    <a:lumMod val="75000"/>
                  </a:schemeClr>
                </a:solidFill>
              </a:rPr>
              <a:t>Received a Community Transit Grant (CTG) from MassDOT to expand database statewide – Berkshire Regional Transit Authority, Worcester Regional Transit Authority, Nantucket Regional Transit Authority, and Franklin Regional Transit Authority are the first RTAs to sign on</a:t>
            </a:r>
          </a:p>
          <a:p>
            <a:pPr marL="0" indent="0">
              <a:buNone/>
            </a:pPr>
            <a:endParaRPr lang="en-US" dirty="0">
              <a:solidFill>
                <a:schemeClr val="accent1">
                  <a:lumMod val="75000"/>
                </a:schemeClr>
              </a:solidFill>
            </a:endParaRPr>
          </a:p>
          <a:p>
            <a:pPr marL="0" indent="0">
              <a:buNone/>
            </a:pPr>
            <a:r>
              <a:rPr lang="en-US" dirty="0">
                <a:solidFill>
                  <a:schemeClr val="accent2">
                    <a:lumMod val="75000"/>
                  </a:schemeClr>
                </a:solidFill>
              </a:rPr>
              <a:t>2017</a:t>
            </a:r>
          </a:p>
          <a:p>
            <a:pPr marL="0" indent="0">
              <a:buNone/>
            </a:pPr>
            <a:r>
              <a:rPr lang="en-US" dirty="0">
                <a:solidFill>
                  <a:schemeClr val="accent1">
                    <a:lumMod val="75000"/>
                  </a:schemeClr>
                </a:solidFill>
              </a:rPr>
              <a:t>RideMatch launches enhanced search feature utilizing Google Transit data that provides users with access to real-time transit schedules and step-by-step route information</a:t>
            </a:r>
          </a:p>
          <a:p>
            <a:pPr marL="0" indent="0">
              <a:buNone/>
            </a:pPr>
            <a:endParaRPr lang="en-US" dirty="0">
              <a:solidFill>
                <a:schemeClr val="accent1">
                  <a:lumMod val="75000"/>
                </a:schemeClr>
              </a:solidFill>
            </a:endParaRPr>
          </a:p>
          <a:p>
            <a:pPr marL="0" indent="0">
              <a:buNone/>
            </a:pPr>
            <a:r>
              <a:rPr lang="en-US" dirty="0">
                <a:solidFill>
                  <a:schemeClr val="accent2">
                    <a:lumMod val="75000"/>
                  </a:schemeClr>
                </a:solidFill>
              </a:rPr>
              <a:t>2019</a:t>
            </a:r>
          </a:p>
          <a:p>
            <a:pPr marL="0" indent="0">
              <a:buNone/>
            </a:pPr>
            <a:r>
              <a:rPr lang="en-US" dirty="0">
                <a:solidFill>
                  <a:schemeClr val="accent1">
                    <a:lumMod val="75000"/>
                  </a:schemeClr>
                </a:solidFill>
              </a:rPr>
              <a:t>RideMatch adds a new home page search function that allows users to search for transportation options by city or town</a:t>
            </a:r>
          </a:p>
        </p:txBody>
      </p:sp>
      <p:cxnSp>
        <p:nvCxnSpPr>
          <p:cNvPr id="7" name="Straight Connector 6">
            <a:extLst>
              <a:ext uri="{FF2B5EF4-FFF2-40B4-BE49-F238E27FC236}">
                <a16:creationId xmlns:a16="http://schemas.microsoft.com/office/drawing/2014/main" id="{164E831C-7FA3-4C7B-87D1-57E2451D8462}"/>
              </a:ext>
              <a:ext uri="{C183D7F6-B498-43B3-948B-1728B52AA6E4}">
                <adec:decorative xmlns:adec="http://schemas.microsoft.com/office/drawing/2017/decorative" val="1"/>
              </a:ext>
            </a:extLst>
          </p:cNvPr>
          <p:cNvCxnSpPr>
            <a:cxnSpLocks/>
          </p:cNvCxnSpPr>
          <p:nvPr/>
        </p:nvCxnSpPr>
        <p:spPr>
          <a:xfrm>
            <a:off x="980087" y="2228193"/>
            <a:ext cx="0" cy="769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F4BA33-0691-467F-A0F8-337EEE63C728}"/>
              </a:ext>
              <a:ext uri="{C183D7F6-B498-43B3-948B-1728B52AA6E4}">
                <adec:decorative xmlns:adec="http://schemas.microsoft.com/office/drawing/2017/decorative" val="1"/>
              </a:ext>
            </a:extLst>
          </p:cNvPr>
          <p:cNvCxnSpPr>
            <a:cxnSpLocks/>
          </p:cNvCxnSpPr>
          <p:nvPr/>
        </p:nvCxnSpPr>
        <p:spPr>
          <a:xfrm>
            <a:off x="980086" y="4301359"/>
            <a:ext cx="0" cy="8171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13D5BF3-ADCD-4437-AD7C-BCE341DE52C1}"/>
              </a:ext>
              <a:ext uri="{C183D7F6-B498-43B3-948B-1728B52AA6E4}">
                <adec:decorative xmlns:adec="http://schemas.microsoft.com/office/drawing/2017/decorative" val="1"/>
              </a:ext>
            </a:extLst>
          </p:cNvPr>
          <p:cNvSpPr/>
          <p:nvPr/>
        </p:nvSpPr>
        <p:spPr>
          <a:xfrm>
            <a:off x="696313" y="1353680"/>
            <a:ext cx="567555" cy="540653"/>
          </a:xfrm>
          <a:prstGeom prst="ellipse">
            <a:avLst/>
          </a:prstGeom>
          <a:solidFill>
            <a:srgbClr val="F37C2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235C726-7E8F-424F-9D4A-E4170155CC7D}"/>
              </a:ext>
              <a:ext uri="{C183D7F6-B498-43B3-948B-1728B52AA6E4}">
                <adec:decorative xmlns:adec="http://schemas.microsoft.com/office/drawing/2017/decorative" val="1"/>
              </a:ext>
            </a:extLst>
          </p:cNvPr>
          <p:cNvSpPr/>
          <p:nvPr/>
        </p:nvSpPr>
        <p:spPr>
          <a:xfrm>
            <a:off x="760688" y="5504320"/>
            <a:ext cx="567555" cy="540653"/>
          </a:xfrm>
          <a:prstGeom prst="ellipse">
            <a:avLst/>
          </a:prstGeom>
          <a:solidFill>
            <a:srgbClr val="F37C2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5247038-10C8-40A6-ABB0-8C32D0D51CFA}"/>
              </a:ext>
              <a:ext uri="{C183D7F6-B498-43B3-948B-1728B52AA6E4}">
                <adec:decorative xmlns:adec="http://schemas.microsoft.com/office/drawing/2017/decorative" val="1"/>
              </a:ext>
            </a:extLst>
          </p:cNvPr>
          <p:cNvSpPr/>
          <p:nvPr/>
        </p:nvSpPr>
        <p:spPr>
          <a:xfrm>
            <a:off x="696309" y="3494689"/>
            <a:ext cx="567555" cy="540653"/>
          </a:xfrm>
          <a:prstGeom prst="ellipse">
            <a:avLst/>
          </a:prstGeom>
          <a:solidFill>
            <a:srgbClr val="F37C2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338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DC15-C08B-3945-B79A-A86F3F2316BF}"/>
              </a:ext>
            </a:extLst>
          </p:cNvPr>
          <p:cNvSpPr>
            <a:spLocks noGrp="1"/>
          </p:cNvSpPr>
          <p:nvPr>
            <p:ph type="ctrTitle"/>
          </p:nvPr>
        </p:nvSpPr>
        <p:spPr>
          <a:xfrm>
            <a:off x="0" y="-304800"/>
            <a:ext cx="12192000" cy="6858000"/>
          </a:xfrm>
          <a:solidFill>
            <a:srgbClr val="4D236F"/>
          </a:solidFill>
        </p:spPr>
        <p:txBody>
          <a:bodyPr anchor="ctr">
            <a:normAutofit/>
          </a:bodyPr>
          <a:lstStyle/>
          <a:p>
            <a:pPr marL="523875"/>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Coordination and Mobility Management</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A National Picture</a:t>
            </a:r>
          </a:p>
        </p:txBody>
      </p:sp>
      <p:sp>
        <p:nvSpPr>
          <p:cNvPr id="3" name="TextBox 2">
            <a:extLst>
              <a:ext uri="{FF2B5EF4-FFF2-40B4-BE49-F238E27FC236}">
                <a16:creationId xmlns:a16="http://schemas.microsoft.com/office/drawing/2014/main" id="{5D51283D-6191-464B-AF32-DBA28A133964}"/>
              </a:ext>
            </a:extLst>
          </p:cNvPr>
          <p:cNvSpPr txBox="1"/>
          <p:nvPr/>
        </p:nvSpPr>
        <p:spPr>
          <a:xfrm>
            <a:off x="3117249" y="3972831"/>
            <a:ext cx="5957499" cy="23083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Judy L. Shanley,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Asst. VP, Education &amp; Youth Transition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Easterseals Director, NCMM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 Virtual Mobility Management Forum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February 2022</a:t>
            </a:r>
          </a:p>
        </p:txBody>
      </p:sp>
      <p:pic>
        <p:nvPicPr>
          <p:cNvPr id="5" name="Picture 4" descr="NCMM logo">
            <a:extLst>
              <a:ext uri="{FF2B5EF4-FFF2-40B4-BE49-F238E27FC236}">
                <a16:creationId xmlns:a16="http://schemas.microsoft.com/office/drawing/2014/main" id="{674C1298-76F2-4238-8370-6B1901450ECB}"/>
              </a:ext>
            </a:extLst>
          </p:cNvPr>
          <p:cNvPicPr>
            <a:picLocks noChangeAspect="1"/>
          </p:cNvPicPr>
          <p:nvPr/>
        </p:nvPicPr>
        <p:blipFill>
          <a:blip r:embed="rId3"/>
          <a:stretch>
            <a:fillRect/>
          </a:stretch>
        </p:blipFill>
        <p:spPr>
          <a:xfrm>
            <a:off x="3573260" y="299228"/>
            <a:ext cx="5045479" cy="1976477"/>
          </a:xfrm>
          <a:prstGeom prst="rect">
            <a:avLst/>
          </a:prstGeom>
        </p:spPr>
      </p:pic>
      <p:pic>
        <p:nvPicPr>
          <p:cNvPr id="8" name="Picture 7" descr="easterseals logo">
            <a:extLst>
              <a:ext uri="{FF2B5EF4-FFF2-40B4-BE49-F238E27FC236}">
                <a16:creationId xmlns:a16="http://schemas.microsoft.com/office/drawing/2014/main" id="{F7490B01-82FA-4B56-B8FB-AADF0D2C584C}"/>
              </a:ext>
            </a:extLst>
          </p:cNvPr>
          <p:cNvPicPr>
            <a:picLocks noChangeAspect="1"/>
          </p:cNvPicPr>
          <p:nvPr/>
        </p:nvPicPr>
        <p:blipFill>
          <a:blip r:embed="rId4"/>
          <a:stretch>
            <a:fillRect/>
          </a:stretch>
        </p:blipFill>
        <p:spPr>
          <a:xfrm>
            <a:off x="9663852" y="5704310"/>
            <a:ext cx="2528148" cy="1153690"/>
          </a:xfrm>
          <a:prstGeom prst="rect">
            <a:avLst/>
          </a:prstGeom>
        </p:spPr>
      </p:pic>
    </p:spTree>
    <p:extLst>
      <p:ext uri="{BB962C8B-B14F-4D97-AF65-F5344CB8AC3E}">
        <p14:creationId xmlns:p14="http://schemas.microsoft.com/office/powerpoint/2010/main" val="1811078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152" y="829438"/>
            <a:ext cx="1913512" cy="593558"/>
          </a:xfrm>
        </p:spPr>
        <p:txBody>
          <a:bodyPr/>
          <a:lstStyle/>
          <a:p>
            <a:r>
              <a:rPr lang="en-US" sz="2400" dirty="0">
                <a:ea typeface="+mn-lt"/>
                <a:cs typeface="+mn-lt"/>
              </a:rPr>
              <a:t> </a:t>
            </a:r>
            <a:r>
              <a:rPr lang="en-US" sz="2400" dirty="0">
                <a:solidFill>
                  <a:srgbClr val="7030A0"/>
                </a:solidFill>
                <a:ea typeface="+mn-lt"/>
                <a:cs typeface="+mn-lt"/>
              </a:rPr>
              <a:t>nc4mm.org</a:t>
            </a:r>
            <a:endParaRPr lang="en-US" sz="2400" dirty="0">
              <a:solidFill>
                <a:srgbClr val="7030A0"/>
              </a:solidFill>
            </a:endParaRPr>
          </a:p>
        </p:txBody>
      </p:sp>
      <p:pic>
        <p:nvPicPr>
          <p:cNvPr id="6" name="Picture 5" descr="NCMM logo">
            <a:extLst>
              <a:ext uri="{FF2B5EF4-FFF2-40B4-BE49-F238E27FC236}">
                <a16:creationId xmlns:a16="http://schemas.microsoft.com/office/drawing/2014/main" id="{AB7E13BB-8D40-EC4A-954B-CAC301F31F49}"/>
              </a:ext>
            </a:extLst>
          </p:cNvPr>
          <p:cNvPicPr>
            <a:picLocks noChangeAspect="1"/>
          </p:cNvPicPr>
          <p:nvPr/>
        </p:nvPicPr>
        <p:blipFill>
          <a:blip r:embed="rId3"/>
          <a:stretch>
            <a:fillRect/>
          </a:stretch>
        </p:blipFill>
        <p:spPr>
          <a:xfrm>
            <a:off x="2937639" y="382167"/>
            <a:ext cx="2933773" cy="1054186"/>
          </a:xfrm>
          <a:prstGeom prst="rect">
            <a:avLst/>
          </a:prstGeom>
        </p:spPr>
      </p:pic>
      <p:sp>
        <p:nvSpPr>
          <p:cNvPr id="3" name="TextBox 2">
            <a:extLst>
              <a:ext uri="{FF2B5EF4-FFF2-40B4-BE49-F238E27FC236}">
                <a16:creationId xmlns:a16="http://schemas.microsoft.com/office/drawing/2014/main" id="{2D0DF025-0428-5A4D-B80E-77EF9EB28C91}"/>
              </a:ext>
            </a:extLst>
          </p:cNvPr>
          <p:cNvSpPr txBox="1"/>
          <p:nvPr/>
        </p:nvSpPr>
        <p:spPr>
          <a:xfrm>
            <a:off x="1981201" y="1587882"/>
            <a:ext cx="3890211" cy="923330"/>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Who We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A2DEB11A-B05E-1E4B-AB62-8971E15D3C9E}"/>
              </a:ext>
            </a:extLst>
          </p:cNvPr>
          <p:cNvSpPr>
            <a:spLocks noGrp="1"/>
          </p:cNvSpPr>
          <p:nvPr>
            <p:ph idx="1"/>
          </p:nvPr>
        </p:nvSpPr>
        <p:spPr>
          <a:xfrm>
            <a:off x="1981201" y="2511212"/>
            <a:ext cx="3890211" cy="3440136"/>
          </a:xfrm>
          <a:ln>
            <a:solidFill>
              <a:srgbClr val="7030A0"/>
            </a:solidFill>
          </a:ln>
        </p:spPr>
        <p:txBody>
          <a:bodyPr/>
          <a:lstStyle/>
          <a:p>
            <a:pPr marL="185738" indent="0">
              <a:buNone/>
            </a:pPr>
            <a:endParaRPr lang="en-US" sz="1000" dirty="0">
              <a:latin typeface="Arial" panose="020B0604020202020204" pitchFamily="34" charset="0"/>
              <a:cs typeface="Arial" panose="020B0604020202020204" pitchFamily="34" charset="0"/>
            </a:endParaRPr>
          </a:p>
          <a:p>
            <a:pPr marL="185738" indent="0">
              <a:buNone/>
            </a:pPr>
            <a:r>
              <a:rPr lang="en-US" sz="1800" dirty="0">
                <a:latin typeface="Arial" panose="020B0604020202020204" pitchFamily="34" charset="0"/>
                <a:cs typeface="Arial" panose="020B0604020202020204" pitchFamily="34" charset="0"/>
              </a:rPr>
              <a:t>A national technical assistance center funded through a cooperative agreement with the Federal Transit Administration and operated through a consortium of three national organizations</a:t>
            </a:r>
          </a:p>
          <a:p>
            <a:pPr marL="185738" indent="0">
              <a:buNone/>
            </a:pPr>
            <a:endParaRPr lang="en-US" sz="1800" dirty="0">
              <a:latin typeface="Arial" panose="020B0604020202020204" pitchFamily="34" charset="0"/>
              <a:cs typeface="Arial" panose="020B0604020202020204" pitchFamily="34" charset="0"/>
            </a:endParaRPr>
          </a:p>
        </p:txBody>
      </p:sp>
      <p:pic>
        <p:nvPicPr>
          <p:cNvPr id="9" name="Picture 8" descr="APTA logo">
            <a:extLst>
              <a:ext uri="{FF2B5EF4-FFF2-40B4-BE49-F238E27FC236}">
                <a16:creationId xmlns:a16="http://schemas.microsoft.com/office/drawing/2014/main" id="{FCB83CD9-868C-F945-9FB5-7FEF28F87D62}"/>
              </a:ext>
            </a:extLst>
          </p:cNvPr>
          <p:cNvPicPr>
            <a:picLocks noChangeAspect="1"/>
          </p:cNvPicPr>
          <p:nvPr/>
        </p:nvPicPr>
        <p:blipFill>
          <a:blip r:embed="rId4"/>
          <a:stretch>
            <a:fillRect/>
          </a:stretch>
        </p:blipFill>
        <p:spPr>
          <a:xfrm>
            <a:off x="2538862" y="4393418"/>
            <a:ext cx="1122608" cy="657973"/>
          </a:xfrm>
          <a:prstGeom prst="rect">
            <a:avLst/>
          </a:prstGeom>
        </p:spPr>
      </p:pic>
      <p:pic>
        <p:nvPicPr>
          <p:cNvPr id="10" name="Picture 9" descr="easterseals logo">
            <a:extLst>
              <a:ext uri="{FF2B5EF4-FFF2-40B4-BE49-F238E27FC236}">
                <a16:creationId xmlns:a16="http://schemas.microsoft.com/office/drawing/2014/main" id="{2DD83932-410F-434D-9E8C-CA9916FE2601}"/>
              </a:ext>
            </a:extLst>
          </p:cNvPr>
          <p:cNvPicPr>
            <a:picLocks noChangeAspect="1"/>
          </p:cNvPicPr>
          <p:nvPr/>
        </p:nvPicPr>
        <p:blipFill>
          <a:blip r:embed="rId5"/>
          <a:stretch>
            <a:fillRect/>
          </a:stretch>
        </p:blipFill>
        <p:spPr>
          <a:xfrm>
            <a:off x="4211683" y="4483369"/>
            <a:ext cx="1260952" cy="478068"/>
          </a:xfrm>
          <a:prstGeom prst="rect">
            <a:avLst/>
          </a:prstGeom>
        </p:spPr>
      </p:pic>
      <p:pic>
        <p:nvPicPr>
          <p:cNvPr id="11" name="Picture 10" descr="ctaa logo">
            <a:extLst>
              <a:ext uri="{FF2B5EF4-FFF2-40B4-BE49-F238E27FC236}">
                <a16:creationId xmlns:a16="http://schemas.microsoft.com/office/drawing/2014/main" id="{BEF1FDA8-0C20-F340-85EB-8F1D989EA9AC}"/>
              </a:ext>
            </a:extLst>
          </p:cNvPr>
          <p:cNvPicPr>
            <a:picLocks noChangeAspect="1"/>
          </p:cNvPicPr>
          <p:nvPr/>
        </p:nvPicPr>
        <p:blipFill>
          <a:blip r:embed="rId6"/>
          <a:stretch>
            <a:fillRect/>
          </a:stretch>
        </p:blipFill>
        <p:spPr>
          <a:xfrm>
            <a:off x="3654749" y="5090301"/>
            <a:ext cx="829308" cy="709519"/>
          </a:xfrm>
          <a:prstGeom prst="rect">
            <a:avLst/>
          </a:prstGeom>
        </p:spPr>
      </p:pic>
      <p:sp>
        <p:nvSpPr>
          <p:cNvPr id="7" name="TextBox 6">
            <a:extLst>
              <a:ext uri="{FF2B5EF4-FFF2-40B4-BE49-F238E27FC236}">
                <a16:creationId xmlns:a16="http://schemas.microsoft.com/office/drawing/2014/main" id="{5CC8A8E5-889F-9941-ABF5-094F26B8DE47}"/>
              </a:ext>
            </a:extLst>
          </p:cNvPr>
          <p:cNvSpPr txBox="1"/>
          <p:nvPr/>
        </p:nvSpPr>
        <p:spPr>
          <a:xfrm>
            <a:off x="6169153" y="1587882"/>
            <a:ext cx="3916849" cy="923330"/>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Our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4">
            <a:extLst>
              <a:ext uri="{FF2B5EF4-FFF2-40B4-BE49-F238E27FC236}">
                <a16:creationId xmlns:a16="http://schemas.microsoft.com/office/drawing/2014/main" id="{94C1D829-09C6-D443-BD31-470EC510B7D6}"/>
              </a:ext>
            </a:extLst>
          </p:cNvPr>
          <p:cNvSpPr txBox="1">
            <a:spLocks/>
          </p:cNvSpPr>
          <p:nvPr/>
        </p:nvSpPr>
        <p:spPr bwMode="auto">
          <a:xfrm>
            <a:off x="6169153" y="2511212"/>
            <a:ext cx="3916849" cy="3440136"/>
          </a:xfrm>
          <a:prstGeom prst="rect">
            <a:avLst/>
          </a:prstGeom>
          <a:no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000" b="0" i="0" u="none" strike="noStrike" kern="1200" cap="none" spc="0" normalizeH="0" baseline="0" noProof="0" dirty="0">
              <a:ln>
                <a:noFill/>
              </a:ln>
              <a:solidFill>
                <a:prstClr val="black"/>
              </a:solidFill>
              <a:effectLst/>
              <a:uLnTx/>
              <a:uFillTx/>
              <a:latin typeface="Candara" panose="020E0502030303020204" pitchFamily="34" charset="0"/>
              <a:ea typeface="ＭＳ Ｐゴシック" charset="-128"/>
              <a:cs typeface="+mn-cs"/>
            </a:endParaRPr>
          </a:p>
          <a:p>
            <a:pPr marL="231775"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To promote customer-centered mobility strategies that advance good health, economic vitality, self-sufficiency, and community.</a:t>
            </a:r>
          </a:p>
          <a:p>
            <a:pPr marL="231775"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endParaRPr>
          </a:p>
          <a:p>
            <a:pPr marL="231775"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We work to promote cross-sector partnerships and help communities create/improve transportation options –  “mobility management”</a:t>
            </a:r>
          </a:p>
        </p:txBody>
      </p:sp>
    </p:spTree>
    <p:extLst>
      <p:ext uri="{BB962C8B-B14F-4D97-AF65-F5344CB8AC3E}">
        <p14:creationId xmlns:p14="http://schemas.microsoft.com/office/powerpoint/2010/main" val="1687694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BDE5BA-4D84-4312-A7A2-DCEC6A06BF4E}"/>
              </a:ext>
            </a:extLst>
          </p:cNvPr>
          <p:cNvSpPr>
            <a:spLocks noGrp="1"/>
          </p:cNvSpPr>
          <p:nvPr>
            <p:ph type="title"/>
          </p:nvPr>
        </p:nvSpPr>
        <p:spPr>
          <a:xfrm>
            <a:off x="838200" y="365125"/>
            <a:ext cx="10515600" cy="1306443"/>
          </a:xfrm>
        </p:spPr>
        <p:txBody>
          <a:bodyPr>
            <a:normAutofit/>
          </a:bodyPr>
          <a:lstStyle/>
          <a:p>
            <a:pPr algn="ctr"/>
            <a:r>
              <a:rPr lang="en-US" sz="4000" b="1" dirty="0">
                <a:latin typeface="Arial" panose="020B0604020202020204" pitchFamily="34" charset="0"/>
                <a:cs typeface="Arial" panose="020B0604020202020204" pitchFamily="34" charset="0"/>
              </a:rPr>
              <a:t>Access NCMM Resources</a:t>
            </a:r>
          </a:p>
        </p:txBody>
      </p:sp>
      <p:sp>
        <p:nvSpPr>
          <p:cNvPr id="3" name="Content Placeholder 2">
            <a:extLst>
              <a:ext uri="{FF2B5EF4-FFF2-40B4-BE49-F238E27FC236}">
                <a16:creationId xmlns:a16="http://schemas.microsoft.com/office/drawing/2014/main" id="{6463BD6D-8713-4300-B0DD-0433C65E43C5}"/>
              </a:ext>
            </a:extLst>
          </p:cNvPr>
          <p:cNvSpPr>
            <a:spLocks noGrp="1"/>
          </p:cNvSpPr>
          <p:nvPr>
            <p:ph idx="1"/>
          </p:nvPr>
        </p:nvSpPr>
        <p:spPr>
          <a:xfrm>
            <a:off x="838200" y="1825625"/>
            <a:ext cx="4152774" cy="4303464"/>
          </a:xfrm>
        </p:spPr>
        <p:txBody>
          <a:bodyPr>
            <a:normAutofit/>
          </a:bodyPr>
          <a:lstStyle/>
          <a:p>
            <a:r>
              <a:rPr lang="en-US" sz="2000" dirty="0">
                <a:latin typeface="Arial" panose="020B0604020202020204" pitchFamily="34" charset="0"/>
                <a:cs typeface="Arial" panose="020B0604020202020204" pitchFamily="34" charset="0"/>
              </a:rPr>
              <a:t>Research products and tools</a:t>
            </a:r>
          </a:p>
          <a:p>
            <a:r>
              <a:rPr lang="en-US" sz="2000" dirty="0">
                <a:latin typeface="Arial" panose="020B0604020202020204" pitchFamily="34" charset="0"/>
                <a:cs typeface="Arial" panose="020B0604020202020204" pitchFamily="34" charset="0"/>
              </a:rPr>
              <a:t>Our blog, Mobility Lines</a:t>
            </a:r>
          </a:p>
          <a:p>
            <a:r>
              <a:rPr lang="en-US" sz="2000" dirty="0">
                <a:latin typeface="Arial" panose="020B0604020202020204" pitchFamily="34" charset="0"/>
                <a:cs typeface="Arial" panose="020B0604020202020204" pitchFamily="34" charset="0"/>
              </a:rPr>
              <a:t>Participate in our events</a:t>
            </a:r>
          </a:p>
          <a:p>
            <a:r>
              <a:rPr lang="en-US" sz="2000" dirty="0">
                <a:latin typeface="Arial" panose="020B0604020202020204" pitchFamily="34" charset="0"/>
                <a:cs typeface="Arial" panose="020B0604020202020204" pitchFamily="34" charset="0"/>
              </a:rPr>
              <a:t>Share our online e-Learning modules</a:t>
            </a:r>
          </a:p>
          <a:p>
            <a:r>
              <a:rPr lang="en-US" sz="2000" dirty="0">
                <a:latin typeface="Arial" panose="020B0604020202020204" pitchFamily="34" charset="0"/>
                <a:cs typeface="Arial" panose="020B0604020202020204" pitchFamily="34" charset="0"/>
              </a:rPr>
              <a:t>Take advantage of our grant programs</a:t>
            </a:r>
          </a:p>
          <a:p>
            <a:r>
              <a:rPr lang="en-US" sz="2000" dirty="0">
                <a:latin typeface="Arial" panose="020B0604020202020204" pitchFamily="34" charset="0"/>
                <a:cs typeface="Arial" panose="020B0604020202020204" pitchFamily="34" charset="0"/>
              </a:rPr>
              <a:t>Encourage your MM colleagues to join MMC</a:t>
            </a:r>
          </a:p>
          <a:p>
            <a:r>
              <a:rPr lang="en-US" sz="2000" dirty="0">
                <a:latin typeface="Arial" panose="020B0604020202020204" pitchFamily="34" charset="0"/>
                <a:cs typeface="Arial" panose="020B0604020202020204" pitchFamily="34" charset="0"/>
              </a:rPr>
              <a:t>Connect with your regional liaison</a:t>
            </a:r>
          </a:p>
        </p:txBody>
      </p:sp>
      <p:pic>
        <p:nvPicPr>
          <p:cNvPr id="4" name="Picture 3" descr="finger pointing to a magnifying glass and the word RESOURCES">
            <a:extLst>
              <a:ext uri="{FF2B5EF4-FFF2-40B4-BE49-F238E27FC236}">
                <a16:creationId xmlns:a16="http://schemas.microsoft.com/office/drawing/2014/main" id="{1AB15851-61DE-4CC6-95D2-38D0008C1C09}"/>
              </a:ext>
            </a:extLst>
          </p:cNvPr>
          <p:cNvPicPr>
            <a:picLocks noChangeAspect="1"/>
          </p:cNvPicPr>
          <p:nvPr/>
        </p:nvPicPr>
        <p:blipFill rotWithShape="1">
          <a:blip r:embed="rId2"/>
          <a:srcRect b="8236"/>
          <a:stretch/>
        </p:blipFill>
        <p:spPr>
          <a:xfrm>
            <a:off x="5183500" y="1904282"/>
            <a:ext cx="6170299" cy="4224808"/>
          </a:xfrm>
          <a:prstGeom prst="rect">
            <a:avLst/>
          </a:prstGeom>
        </p:spPr>
      </p:pic>
    </p:spTree>
    <p:extLst>
      <p:ext uri="{BB962C8B-B14F-4D97-AF65-F5344CB8AC3E}">
        <p14:creationId xmlns:p14="http://schemas.microsoft.com/office/powerpoint/2010/main" val="49128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18CF2E-D9A1-4FEB-B5C5-CD32BC46CFF7}"/>
              </a:ext>
            </a:extLst>
          </p:cNvPr>
          <p:cNvSpPr>
            <a:spLocks noGrp="1"/>
          </p:cNvSpPr>
          <p:nvPr>
            <p:ph type="title"/>
          </p:nvPr>
        </p:nvSpPr>
        <p:spPr>
          <a:xfrm>
            <a:off x="275334" y="357995"/>
            <a:ext cx="10905066" cy="1135737"/>
          </a:xfrm>
        </p:spPr>
        <p:txBody>
          <a:bodyPr>
            <a:normAutofit/>
          </a:bodyPr>
          <a:lstStyle/>
          <a:p>
            <a:r>
              <a:rPr lang="en-US" sz="3600" dirty="0"/>
              <a:t>The Current Picture - Voices from the Massachusetts Field</a:t>
            </a:r>
          </a:p>
        </p:txBody>
      </p:sp>
      <p:sp>
        <p:nvSpPr>
          <p:cNvPr id="3" name="Content Placeholder 2">
            <a:extLst>
              <a:ext uri="{FF2B5EF4-FFF2-40B4-BE49-F238E27FC236}">
                <a16:creationId xmlns:a16="http://schemas.microsoft.com/office/drawing/2014/main" id="{358D938B-4C14-47FA-951D-C16212D0DB66}"/>
              </a:ext>
            </a:extLst>
          </p:cNvPr>
          <p:cNvSpPr>
            <a:spLocks noGrp="1"/>
          </p:cNvSpPr>
          <p:nvPr>
            <p:ph idx="1"/>
          </p:nvPr>
        </p:nvSpPr>
        <p:spPr>
          <a:xfrm>
            <a:off x="643469" y="1782981"/>
            <a:ext cx="4008384" cy="4393982"/>
          </a:xfrm>
        </p:spPr>
        <p:txBody>
          <a:bodyPr>
            <a:normAutofit/>
          </a:bodyPr>
          <a:lstStyle/>
          <a:p>
            <a:r>
              <a:rPr lang="en-US" sz="2000" dirty="0"/>
              <a:t>We are siloed</a:t>
            </a:r>
          </a:p>
          <a:p>
            <a:r>
              <a:rPr lang="en-US" sz="2000" dirty="0"/>
              <a:t>Choppy service</a:t>
            </a:r>
          </a:p>
          <a:p>
            <a:r>
              <a:rPr lang="en-US" sz="2000" dirty="0"/>
              <a:t>Little replication</a:t>
            </a:r>
          </a:p>
          <a:p>
            <a:r>
              <a:rPr lang="en-US" sz="2000" dirty="0"/>
              <a:t>No one-way to know about services</a:t>
            </a:r>
          </a:p>
          <a:p>
            <a:r>
              <a:rPr lang="en-US" sz="2000" dirty="0"/>
              <a:t>Inconsistent means to access services</a:t>
            </a:r>
          </a:p>
          <a:p>
            <a:r>
              <a:rPr lang="en-US" sz="2000" dirty="0"/>
              <a:t>Fragmented service</a:t>
            </a:r>
          </a:p>
          <a:p>
            <a:r>
              <a:rPr lang="en-US" sz="2000" dirty="0"/>
              <a:t>Need a larger pool of services</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descr="graphic with stick figures with call outs depicting voices from the field">
            <a:extLst>
              <a:ext uri="{FF2B5EF4-FFF2-40B4-BE49-F238E27FC236}">
                <a16:creationId xmlns:a16="http://schemas.microsoft.com/office/drawing/2014/main" id="{F67D2888-8EFA-4D06-8B7A-DB7E014EDB9F}"/>
              </a:ext>
            </a:extLst>
          </p:cNvPr>
          <p:cNvPicPr>
            <a:picLocks noChangeAspect="1"/>
          </p:cNvPicPr>
          <p:nvPr/>
        </p:nvPicPr>
        <p:blipFill>
          <a:blip r:embed="rId2"/>
          <a:stretch>
            <a:fillRect/>
          </a:stretch>
        </p:blipFill>
        <p:spPr>
          <a:xfrm>
            <a:off x="5434484" y="1782981"/>
            <a:ext cx="5974883" cy="436189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94124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0F561-A171-4603-BDCD-AA36BED0BD2A}"/>
              </a:ext>
            </a:extLst>
          </p:cNvPr>
          <p:cNvSpPr>
            <a:spLocks noGrp="1"/>
          </p:cNvSpPr>
          <p:nvPr>
            <p:ph type="title"/>
          </p:nvPr>
        </p:nvSpPr>
        <p:spPr>
          <a:xfrm>
            <a:off x="609600" y="274638"/>
            <a:ext cx="10972800" cy="347404"/>
          </a:xfrm>
        </p:spPr>
        <p:txBody>
          <a:bodyPr>
            <a:normAutofit fontScale="90000"/>
          </a:bodyPr>
          <a:lstStyle/>
          <a:p>
            <a:r>
              <a:rPr lang="en-US" dirty="0"/>
              <a:t>The Reality – Here and Nationally</a:t>
            </a:r>
          </a:p>
        </p:txBody>
      </p:sp>
      <p:pic>
        <p:nvPicPr>
          <p:cNvPr id="4098" name="Picture 2" descr="person with a vehicle standing in the middle of a disorganized chart with state governors and cabinet secretaries, local government, federal agencies and grant money, education, labor, transportation, HHS, and affiliated stakeholders with arrows going in many different dir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14400"/>
            <a:ext cx="7620000" cy="461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123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368DA8C-ADF4-460A-A448-E09B41502DB7}"/>
              </a:ext>
            </a:extLst>
          </p:cNvPr>
          <p:cNvSpPr>
            <a:spLocks noGrp="1"/>
          </p:cNvSpPr>
          <p:nvPr>
            <p:ph type="title"/>
          </p:nvPr>
        </p:nvSpPr>
        <p:spPr>
          <a:xfrm>
            <a:off x="699723" y="1622066"/>
            <a:ext cx="3554226" cy="2663688"/>
          </a:xfrm>
        </p:spPr>
        <p:txBody>
          <a:bodyPr vert="horz" lIns="91440" tIns="45720" rIns="91440" bIns="45720" rtlCol="0" anchor="b">
            <a:normAutofit/>
          </a:bodyPr>
          <a:lstStyle/>
          <a:p>
            <a:r>
              <a:rPr lang="en-US" kern="1200" dirty="0">
                <a:solidFill>
                  <a:schemeClr val="bg1"/>
                </a:solidFill>
                <a:latin typeface="+mj-lt"/>
                <a:ea typeface="+mj-ea"/>
                <a:cs typeface="+mj-cs"/>
              </a:rPr>
              <a:t>An Obvious and Key Solution is Coordination!</a:t>
            </a:r>
          </a:p>
        </p:txBody>
      </p:sp>
      <p:grpSp>
        <p:nvGrpSpPr>
          <p:cNvPr id="15" name="Group 14">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6"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6" name="Content Placeholder 5" descr="picture of a key">
            <a:extLst>
              <a:ext uri="{FF2B5EF4-FFF2-40B4-BE49-F238E27FC236}">
                <a16:creationId xmlns:a16="http://schemas.microsoft.com/office/drawing/2014/main" id="{70E37C9A-93ED-44B1-B931-DD4A010A508A}"/>
              </a:ext>
            </a:extLst>
          </p:cNvPr>
          <p:cNvPicPr>
            <a:picLocks noGrp="1" noChangeAspect="1"/>
          </p:cNvPicPr>
          <p:nvPr>
            <p:ph idx="1"/>
          </p:nvPr>
        </p:nvPicPr>
        <p:blipFill>
          <a:blip r:embed="rId2"/>
          <a:stretch>
            <a:fillRect/>
          </a:stretch>
        </p:blipFill>
        <p:spPr>
          <a:xfrm>
            <a:off x="6149936" y="1622066"/>
            <a:ext cx="4586675" cy="2126549"/>
          </a:xfrm>
          <a:prstGeom prst="rect">
            <a:avLst/>
          </a:prstGeom>
        </p:spPr>
      </p:pic>
    </p:spTree>
    <p:extLst>
      <p:ext uri="{BB962C8B-B14F-4D97-AF65-F5344CB8AC3E}">
        <p14:creationId xmlns:p14="http://schemas.microsoft.com/office/powerpoint/2010/main" val="763188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ECFA-8ABE-4E40-BBCD-C37CB4153F8B}"/>
              </a:ext>
            </a:extLst>
          </p:cNvPr>
          <p:cNvSpPr>
            <a:spLocks noGrp="1"/>
          </p:cNvSpPr>
          <p:nvPr>
            <p:ph type="title"/>
          </p:nvPr>
        </p:nvSpPr>
        <p:spPr/>
        <p:txBody>
          <a:bodyPr/>
          <a:lstStyle/>
          <a:p>
            <a:r>
              <a:rPr lang="en-US" dirty="0"/>
              <a:t>The Solution is to Coordinate…Coordination can Work If…</a:t>
            </a:r>
          </a:p>
        </p:txBody>
      </p:sp>
      <p:sp>
        <p:nvSpPr>
          <p:cNvPr id="3" name="Content Placeholder 2">
            <a:extLst>
              <a:ext uri="{FF2B5EF4-FFF2-40B4-BE49-F238E27FC236}">
                <a16:creationId xmlns:a16="http://schemas.microsoft.com/office/drawing/2014/main" id="{03B598FB-5CA7-4582-BEB1-3F3694641877}"/>
              </a:ext>
            </a:extLst>
          </p:cNvPr>
          <p:cNvSpPr>
            <a:spLocks noGrp="1"/>
          </p:cNvSpPr>
          <p:nvPr>
            <p:ph idx="1"/>
          </p:nvPr>
        </p:nvSpPr>
        <p:spPr/>
        <p:txBody>
          <a:bodyPr>
            <a:normAutofit fontScale="92500" lnSpcReduction="10000"/>
          </a:bodyPr>
          <a:lstStyle/>
          <a:p>
            <a:r>
              <a:rPr lang="en-US" dirty="0"/>
              <a:t>The Right People / Organizations are at the Table (but, really its everyone’s business)</a:t>
            </a:r>
          </a:p>
          <a:p>
            <a:r>
              <a:rPr lang="en-US" dirty="0"/>
              <a:t>There is an Action Plan or Logic Model to Carryout the Work</a:t>
            </a:r>
          </a:p>
          <a:p>
            <a:r>
              <a:rPr lang="en-US" dirty="0"/>
              <a:t>Clear objectives and outcomes are articulated (performance measures)</a:t>
            </a:r>
          </a:p>
          <a:p>
            <a:r>
              <a:rPr lang="en-US" dirty="0"/>
              <a:t>Communication, governance, and decision-making processes in place</a:t>
            </a:r>
          </a:p>
          <a:p>
            <a:r>
              <a:rPr lang="en-US" dirty="0"/>
              <a:t>Align plans and accountability (HST plans, community health plans, complete streets, STIP, etc.)</a:t>
            </a:r>
          </a:p>
          <a:p>
            <a:r>
              <a:rPr lang="en-US" dirty="0"/>
              <a:t>Activities are based on environmental scans, needs assessment, and resource maps</a:t>
            </a:r>
          </a:p>
          <a:p>
            <a:r>
              <a:rPr lang="en-US" dirty="0"/>
              <a:t>Everyone shares the “spirit” to coordinate</a:t>
            </a:r>
          </a:p>
        </p:txBody>
      </p:sp>
    </p:spTree>
    <p:extLst>
      <p:ext uri="{BB962C8B-B14F-4D97-AF65-F5344CB8AC3E}">
        <p14:creationId xmlns:p14="http://schemas.microsoft.com/office/powerpoint/2010/main" val="3388890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23A5F9-760A-423A-B79D-7153B8EB73FD}"/>
              </a:ext>
            </a:extLst>
          </p:cNvPr>
          <p:cNvSpPr>
            <a:spLocks noGrp="1"/>
          </p:cNvSpPr>
          <p:nvPr>
            <p:ph type="title"/>
          </p:nvPr>
        </p:nvSpPr>
        <p:spPr>
          <a:xfrm>
            <a:off x="1296955" y="372686"/>
            <a:ext cx="9080939" cy="835330"/>
          </a:xfrm>
        </p:spPr>
        <p:txBody>
          <a:bodyPr anchor="ctr">
            <a:normAutofit fontScale="90000"/>
          </a:bodyPr>
          <a:lstStyle/>
          <a:p>
            <a:r>
              <a:rPr lang="en-US" sz="4800" dirty="0"/>
              <a:t>Strategies to Make Coordination Actionable, Doable, Practical</a:t>
            </a:r>
          </a:p>
        </p:txBody>
      </p:sp>
      <p:graphicFrame>
        <p:nvGraphicFramePr>
          <p:cNvPr id="5" name="Content Placeholder 2" descr="CCAM at the state and regional levels, Mobility Management Networks">
            <a:extLst>
              <a:ext uri="{FF2B5EF4-FFF2-40B4-BE49-F238E27FC236}">
                <a16:creationId xmlns:a16="http://schemas.microsoft.com/office/drawing/2014/main" id="{FEA64267-5B61-429F-A63B-29CEAAB8D2FE}"/>
              </a:ext>
            </a:extLst>
          </p:cNvPr>
          <p:cNvGraphicFramePr>
            <a:graphicFrameLocks noGrp="1"/>
          </p:cNvGraphicFramePr>
          <p:nvPr>
            <p:ph idx="1"/>
            <p:extLst>
              <p:ext uri="{D42A27DB-BD31-4B8C-83A1-F6EECF244321}">
                <p14:modId xmlns:p14="http://schemas.microsoft.com/office/powerpoint/2010/main" val="12163305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23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C54F-A199-4ED5-BECC-983B551A004E}"/>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6FB6C327-1101-4694-944C-4D39C1BF3161}"/>
              </a:ext>
            </a:extLst>
          </p:cNvPr>
          <p:cNvSpPr>
            <a:spLocks noGrp="1"/>
          </p:cNvSpPr>
          <p:nvPr>
            <p:ph sz="quarter" idx="1"/>
          </p:nvPr>
        </p:nvSpPr>
        <p:spPr/>
        <p:txBody>
          <a:bodyPr/>
          <a:lstStyle/>
          <a:p>
            <a:r>
              <a:rPr lang="en-US" dirty="0"/>
              <a:t>Introduction</a:t>
            </a:r>
          </a:p>
          <a:p>
            <a:r>
              <a:rPr lang="en-US" dirty="0"/>
              <a:t>Examples of how agencies incorporate mobility management practices and strategies</a:t>
            </a:r>
          </a:p>
          <a:p>
            <a:pPr lvl="1"/>
            <a:r>
              <a:rPr lang="en-US" dirty="0"/>
              <a:t>An educator</a:t>
            </a:r>
          </a:p>
          <a:p>
            <a:pPr lvl="1"/>
            <a:r>
              <a:rPr lang="en-US" dirty="0"/>
              <a:t>An Aging Services Access Point/Area Agency on Aging</a:t>
            </a:r>
          </a:p>
          <a:p>
            <a:pPr lvl="1"/>
            <a:r>
              <a:rPr lang="en-US" dirty="0"/>
              <a:t>A Council on Aging</a:t>
            </a:r>
          </a:p>
          <a:p>
            <a:pPr lvl="1"/>
            <a:r>
              <a:rPr lang="en-US" dirty="0"/>
              <a:t>A transit authority</a:t>
            </a:r>
          </a:p>
          <a:p>
            <a:r>
              <a:rPr lang="en-US" dirty="0"/>
              <a:t>National Center for Mobility Management</a:t>
            </a:r>
          </a:p>
          <a:p>
            <a:r>
              <a:rPr lang="en-US" dirty="0"/>
              <a:t>Funding to support mobility management</a:t>
            </a:r>
          </a:p>
          <a:p>
            <a:endParaRPr lang="en-US" dirty="0"/>
          </a:p>
        </p:txBody>
      </p:sp>
    </p:spTree>
    <p:extLst>
      <p:ext uri="{BB962C8B-B14F-4D97-AF65-F5344CB8AC3E}">
        <p14:creationId xmlns:p14="http://schemas.microsoft.com/office/powerpoint/2010/main" val="1459835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E28F-4021-42FD-A9F4-400C9F4AFB16}"/>
              </a:ext>
            </a:extLst>
          </p:cNvPr>
          <p:cNvSpPr>
            <a:spLocks noGrp="1"/>
          </p:cNvSpPr>
          <p:nvPr>
            <p:ph type="title"/>
          </p:nvPr>
        </p:nvSpPr>
        <p:spPr/>
        <p:txBody>
          <a:bodyPr/>
          <a:lstStyle/>
          <a:p>
            <a:r>
              <a:rPr lang="en-US" dirty="0"/>
              <a:t>CCAM Overview</a:t>
            </a:r>
          </a:p>
        </p:txBody>
      </p:sp>
      <p:sp>
        <p:nvSpPr>
          <p:cNvPr id="8" name="Rounded Rectangle 43">
            <a:extLst>
              <a:ext uri="{FF2B5EF4-FFF2-40B4-BE49-F238E27FC236}">
                <a16:creationId xmlns:a16="http://schemas.microsoft.com/office/drawing/2014/main" id="{E8607256-6E21-433C-8030-F54DC12D2683}"/>
              </a:ext>
              <a:ext uri="{C183D7F6-B498-43B3-948B-1728B52AA6E4}">
                <adec:decorative xmlns:adec="http://schemas.microsoft.com/office/drawing/2017/decorative" val="1"/>
              </a:ext>
            </a:extLst>
          </p:cNvPr>
          <p:cNvSpPr/>
          <p:nvPr/>
        </p:nvSpPr>
        <p:spPr>
          <a:xfrm>
            <a:off x="609602" y="968829"/>
            <a:ext cx="4372203" cy="5149983"/>
          </a:xfrm>
          <a:prstGeom prst="roundRect">
            <a:avLst>
              <a:gd name="adj" fmla="val 11563"/>
            </a:avLst>
          </a:prstGeom>
          <a:solidFill>
            <a:sysClr val="window" lastClr="FFFFFF">
              <a:lumMod val="95000"/>
            </a:sysClr>
          </a:solidFill>
          <a:ln w="12700" cap="flat" cmpd="sng" algn="ctr">
            <a:noFill/>
            <a:prstDash val="solid"/>
            <a:miter lim="800000"/>
          </a:ln>
          <a:effectLst/>
        </p:spPr>
        <p:txBody>
          <a:bodyPr lIns="45720" tIns="91440" r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6699"/>
              </a:solidFill>
              <a:effectLst/>
              <a:uLnTx/>
              <a:uFillTx/>
              <a:latin typeface="Arial" panose="020B0604020202020204" pitchFamily="34" charset="0"/>
              <a:ea typeface="+mn-ea"/>
              <a:cs typeface="Arial" panose="020B0604020202020204" pitchFamily="34" charset="0"/>
            </a:endParaRPr>
          </a:p>
        </p:txBody>
      </p:sp>
      <p:pic>
        <p:nvPicPr>
          <p:cNvPr id="4" name="Graphic 3" descr="Target">
            <a:extLst>
              <a:ext uri="{FF2B5EF4-FFF2-40B4-BE49-F238E27FC236}">
                <a16:creationId xmlns:a16="http://schemas.microsoft.com/office/drawing/2014/main" id="{DC396B87-1886-461B-AFC6-822C4AC69408}"/>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2844" y="992586"/>
            <a:ext cx="781575" cy="781575"/>
          </a:xfrm>
          <a:prstGeom prst="rect">
            <a:avLst/>
          </a:prstGeom>
        </p:spPr>
      </p:pic>
      <p:sp>
        <p:nvSpPr>
          <p:cNvPr id="30" name="TextBox 29">
            <a:extLst>
              <a:ext uri="{FF2B5EF4-FFF2-40B4-BE49-F238E27FC236}">
                <a16:creationId xmlns:a16="http://schemas.microsoft.com/office/drawing/2014/main" id="{84A361DE-530B-47E2-8769-0CF0F908F97B}"/>
              </a:ext>
            </a:extLst>
          </p:cNvPr>
          <p:cNvSpPr txBox="1"/>
          <p:nvPr/>
        </p:nvSpPr>
        <p:spPr>
          <a:xfrm>
            <a:off x="2437654" y="1131158"/>
            <a:ext cx="1217153" cy="4770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500" b="1" i="0" u="none" strike="noStrike" kern="0" cap="none" spc="0" normalizeH="0" baseline="0" noProof="0" dirty="0">
                <a:ln>
                  <a:noFill/>
                </a:ln>
                <a:solidFill>
                  <a:srgbClr val="395B74"/>
                </a:solidFill>
                <a:effectLst/>
                <a:uLnTx/>
                <a:uFillTx/>
                <a:latin typeface="Calibri"/>
                <a:ea typeface="+mn-ea"/>
                <a:cs typeface="Arial" panose="020B0604020202020204" pitchFamily="34" charset="0"/>
              </a:rPr>
              <a:t>Mission</a:t>
            </a:r>
          </a:p>
        </p:txBody>
      </p:sp>
      <p:sp>
        <p:nvSpPr>
          <p:cNvPr id="10" name="TextBox 9">
            <a:extLst>
              <a:ext uri="{FF2B5EF4-FFF2-40B4-BE49-F238E27FC236}">
                <a16:creationId xmlns:a16="http://schemas.microsoft.com/office/drawing/2014/main" id="{321F469D-2660-443D-9685-B2F5ED22E204}"/>
              </a:ext>
            </a:extLst>
          </p:cNvPr>
          <p:cNvSpPr txBox="1"/>
          <p:nvPr/>
        </p:nvSpPr>
        <p:spPr>
          <a:xfrm>
            <a:off x="772887" y="1724865"/>
            <a:ext cx="4037958" cy="175432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The CCAM issues policy recommendations and implements activities that improve the </a:t>
            </a:r>
            <a:r>
              <a:rPr kumimoji="0" lang="en-US" sz="18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availability</a:t>
            </a:r>
            <a:r>
              <a:rPr kumimoji="0" lang="en-US" sz="18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8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accessibility</a:t>
            </a:r>
            <a:r>
              <a:rPr kumimoji="0" lang="en-US" sz="18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t>
            </a:r>
            <a:r>
              <a:rPr kumimoji="0" lang="en-US" sz="18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8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and</a:t>
            </a:r>
            <a:r>
              <a:rPr kumimoji="0" lang="en-US" sz="18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efficiency </a:t>
            </a:r>
            <a:r>
              <a:rPr kumimoji="0" lang="en-US" sz="18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of transportation for the following targeted populations:</a:t>
            </a:r>
          </a:p>
        </p:txBody>
      </p:sp>
      <p:grpSp>
        <p:nvGrpSpPr>
          <p:cNvPr id="61" name="Group 60" descr="individuals with disabilities">
            <a:extLst>
              <a:ext uri="{FF2B5EF4-FFF2-40B4-BE49-F238E27FC236}">
                <a16:creationId xmlns:a16="http://schemas.microsoft.com/office/drawing/2014/main" id="{B1255A05-6A66-41C5-81E6-2754EC1A7AE2}"/>
              </a:ext>
            </a:extLst>
          </p:cNvPr>
          <p:cNvGrpSpPr/>
          <p:nvPr/>
        </p:nvGrpSpPr>
        <p:grpSpPr>
          <a:xfrm>
            <a:off x="1194701" y="3727467"/>
            <a:ext cx="3194330" cy="438038"/>
            <a:chOff x="1501011" y="3451238"/>
            <a:chExt cx="3194330" cy="438038"/>
          </a:xfrm>
        </p:grpSpPr>
        <p:sp>
          <p:nvSpPr>
            <p:cNvPr id="26" name="TextBox 25">
              <a:extLst>
                <a:ext uri="{FF2B5EF4-FFF2-40B4-BE49-F238E27FC236}">
                  <a16:creationId xmlns:a16="http://schemas.microsoft.com/office/drawing/2014/main" id="{B2BC3789-2799-4827-9199-F25E62359775}"/>
                </a:ext>
              </a:extLst>
            </p:cNvPr>
            <p:cNvSpPr txBox="1"/>
            <p:nvPr/>
          </p:nvSpPr>
          <p:spPr>
            <a:xfrm>
              <a:off x="1914021" y="3493286"/>
              <a:ext cx="2781320"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Individuals with Disabilities</a:t>
              </a:r>
            </a:p>
          </p:txBody>
        </p:sp>
        <p:sp>
          <p:nvSpPr>
            <p:cNvPr id="27" name="Freeform 47">
              <a:extLst>
                <a:ext uri="{FF2B5EF4-FFF2-40B4-BE49-F238E27FC236}">
                  <a16:creationId xmlns:a16="http://schemas.microsoft.com/office/drawing/2014/main" id="{554F94CF-E049-4066-B005-878F9F4E30E6}"/>
                </a:ext>
              </a:extLst>
            </p:cNvPr>
            <p:cNvSpPr>
              <a:spLocks noEditPoints="1"/>
            </p:cNvSpPr>
            <p:nvPr/>
          </p:nvSpPr>
          <p:spPr bwMode="auto">
            <a:xfrm>
              <a:off x="1501011" y="3451238"/>
              <a:ext cx="413010" cy="438038"/>
            </a:xfrm>
            <a:custGeom>
              <a:avLst/>
              <a:gdLst/>
              <a:ahLst/>
              <a:cxnLst>
                <a:cxn ang="0">
                  <a:pos x="323" y="162"/>
                </a:cxn>
                <a:cxn ang="0">
                  <a:pos x="161" y="324"/>
                </a:cxn>
                <a:cxn ang="0">
                  <a:pos x="0" y="162"/>
                </a:cxn>
                <a:cxn ang="0">
                  <a:pos x="161" y="0"/>
                </a:cxn>
                <a:cxn ang="0">
                  <a:pos x="323" y="162"/>
                </a:cxn>
                <a:cxn ang="0">
                  <a:pos x="267" y="169"/>
                </a:cxn>
                <a:cxn ang="0">
                  <a:pos x="267" y="166"/>
                </a:cxn>
                <a:cxn ang="0">
                  <a:pos x="227" y="139"/>
                </a:cxn>
                <a:cxn ang="0">
                  <a:pos x="195" y="139"/>
                </a:cxn>
                <a:cxn ang="0">
                  <a:pos x="162" y="180"/>
                </a:cxn>
                <a:cxn ang="0">
                  <a:pos x="130" y="139"/>
                </a:cxn>
                <a:cxn ang="0">
                  <a:pos x="98" y="139"/>
                </a:cxn>
                <a:cxn ang="0">
                  <a:pos x="59" y="166"/>
                </a:cxn>
                <a:cxn ang="0">
                  <a:pos x="58" y="169"/>
                </a:cxn>
                <a:cxn ang="0">
                  <a:pos x="48" y="228"/>
                </a:cxn>
                <a:cxn ang="0">
                  <a:pos x="84" y="268"/>
                </a:cxn>
                <a:cxn ang="0">
                  <a:pos x="95" y="207"/>
                </a:cxn>
                <a:cxn ang="0">
                  <a:pos x="107" y="207"/>
                </a:cxn>
                <a:cxn ang="0">
                  <a:pos x="104" y="280"/>
                </a:cxn>
                <a:cxn ang="0">
                  <a:pos x="162" y="295"/>
                </a:cxn>
                <a:cxn ang="0">
                  <a:pos x="221" y="280"/>
                </a:cxn>
                <a:cxn ang="0">
                  <a:pos x="218" y="207"/>
                </a:cxn>
                <a:cxn ang="0">
                  <a:pos x="230" y="207"/>
                </a:cxn>
                <a:cxn ang="0">
                  <a:pos x="241" y="268"/>
                </a:cxn>
                <a:cxn ang="0">
                  <a:pos x="277" y="228"/>
                </a:cxn>
                <a:cxn ang="0">
                  <a:pos x="267" y="169"/>
                </a:cxn>
                <a:cxn ang="0">
                  <a:pos x="115" y="78"/>
                </a:cxn>
                <a:cxn ang="0">
                  <a:pos x="162" y="30"/>
                </a:cxn>
                <a:cxn ang="0">
                  <a:pos x="162" y="30"/>
                </a:cxn>
                <a:cxn ang="0">
                  <a:pos x="210" y="78"/>
                </a:cxn>
                <a:cxn ang="0">
                  <a:pos x="162" y="125"/>
                </a:cxn>
                <a:cxn ang="0">
                  <a:pos x="115" y="78"/>
                </a:cxn>
              </a:cxnLst>
              <a:rect l="0" t="0" r="r" b="b"/>
              <a:pathLst>
                <a:path w="323" h="324">
                  <a:moveTo>
                    <a:pt x="323" y="162"/>
                  </a:moveTo>
                  <a:cubicBezTo>
                    <a:pt x="323" y="251"/>
                    <a:pt x="251" y="324"/>
                    <a:pt x="161" y="324"/>
                  </a:cubicBezTo>
                  <a:cubicBezTo>
                    <a:pt x="72" y="324"/>
                    <a:pt x="0" y="251"/>
                    <a:pt x="0" y="162"/>
                  </a:cubicBezTo>
                  <a:cubicBezTo>
                    <a:pt x="0" y="73"/>
                    <a:pt x="72" y="0"/>
                    <a:pt x="161" y="0"/>
                  </a:cubicBezTo>
                  <a:cubicBezTo>
                    <a:pt x="251" y="0"/>
                    <a:pt x="323" y="73"/>
                    <a:pt x="323" y="162"/>
                  </a:cubicBezTo>
                  <a:close/>
                  <a:moveTo>
                    <a:pt x="267" y="169"/>
                  </a:moveTo>
                  <a:cubicBezTo>
                    <a:pt x="267" y="168"/>
                    <a:pt x="267" y="167"/>
                    <a:pt x="267" y="166"/>
                  </a:cubicBezTo>
                  <a:cubicBezTo>
                    <a:pt x="262" y="150"/>
                    <a:pt x="245" y="139"/>
                    <a:pt x="227" y="139"/>
                  </a:cubicBezTo>
                  <a:cubicBezTo>
                    <a:pt x="195" y="139"/>
                    <a:pt x="195" y="139"/>
                    <a:pt x="195" y="139"/>
                  </a:cubicBezTo>
                  <a:cubicBezTo>
                    <a:pt x="162" y="180"/>
                    <a:pt x="162" y="180"/>
                    <a:pt x="162" y="180"/>
                  </a:cubicBezTo>
                  <a:cubicBezTo>
                    <a:pt x="130" y="139"/>
                    <a:pt x="130" y="139"/>
                    <a:pt x="130" y="139"/>
                  </a:cubicBezTo>
                  <a:cubicBezTo>
                    <a:pt x="98" y="139"/>
                    <a:pt x="98" y="139"/>
                    <a:pt x="98" y="139"/>
                  </a:cubicBezTo>
                  <a:cubicBezTo>
                    <a:pt x="80" y="139"/>
                    <a:pt x="63" y="150"/>
                    <a:pt x="59" y="166"/>
                  </a:cubicBezTo>
                  <a:cubicBezTo>
                    <a:pt x="58" y="167"/>
                    <a:pt x="58" y="168"/>
                    <a:pt x="58" y="169"/>
                  </a:cubicBezTo>
                  <a:cubicBezTo>
                    <a:pt x="48" y="228"/>
                    <a:pt x="48" y="228"/>
                    <a:pt x="48" y="228"/>
                  </a:cubicBezTo>
                  <a:cubicBezTo>
                    <a:pt x="57" y="244"/>
                    <a:pt x="70" y="258"/>
                    <a:pt x="84" y="268"/>
                  </a:cubicBezTo>
                  <a:cubicBezTo>
                    <a:pt x="95" y="207"/>
                    <a:pt x="95" y="207"/>
                    <a:pt x="95" y="207"/>
                  </a:cubicBezTo>
                  <a:cubicBezTo>
                    <a:pt x="107" y="207"/>
                    <a:pt x="107" y="207"/>
                    <a:pt x="107" y="207"/>
                  </a:cubicBezTo>
                  <a:cubicBezTo>
                    <a:pt x="104" y="280"/>
                    <a:pt x="104" y="280"/>
                    <a:pt x="104" y="280"/>
                  </a:cubicBezTo>
                  <a:cubicBezTo>
                    <a:pt x="121" y="290"/>
                    <a:pt x="141" y="295"/>
                    <a:pt x="162" y="295"/>
                  </a:cubicBezTo>
                  <a:cubicBezTo>
                    <a:pt x="183" y="295"/>
                    <a:pt x="204" y="290"/>
                    <a:pt x="221" y="280"/>
                  </a:cubicBezTo>
                  <a:cubicBezTo>
                    <a:pt x="218" y="207"/>
                    <a:pt x="218" y="207"/>
                    <a:pt x="218" y="207"/>
                  </a:cubicBezTo>
                  <a:cubicBezTo>
                    <a:pt x="230" y="207"/>
                    <a:pt x="230" y="207"/>
                    <a:pt x="230" y="207"/>
                  </a:cubicBezTo>
                  <a:cubicBezTo>
                    <a:pt x="241" y="268"/>
                    <a:pt x="241" y="268"/>
                    <a:pt x="241" y="268"/>
                  </a:cubicBezTo>
                  <a:cubicBezTo>
                    <a:pt x="255" y="258"/>
                    <a:pt x="268" y="244"/>
                    <a:pt x="277" y="228"/>
                  </a:cubicBezTo>
                  <a:lnTo>
                    <a:pt x="267" y="169"/>
                  </a:lnTo>
                  <a:close/>
                  <a:moveTo>
                    <a:pt x="115" y="78"/>
                  </a:moveTo>
                  <a:cubicBezTo>
                    <a:pt x="115" y="52"/>
                    <a:pt x="136" y="30"/>
                    <a:pt x="162" y="30"/>
                  </a:cubicBezTo>
                  <a:cubicBezTo>
                    <a:pt x="162" y="30"/>
                    <a:pt x="162" y="30"/>
                    <a:pt x="162" y="30"/>
                  </a:cubicBezTo>
                  <a:cubicBezTo>
                    <a:pt x="189" y="30"/>
                    <a:pt x="210" y="52"/>
                    <a:pt x="210" y="78"/>
                  </a:cubicBezTo>
                  <a:cubicBezTo>
                    <a:pt x="210" y="104"/>
                    <a:pt x="189" y="125"/>
                    <a:pt x="162" y="125"/>
                  </a:cubicBezTo>
                  <a:cubicBezTo>
                    <a:pt x="136" y="125"/>
                    <a:pt x="115" y="104"/>
                    <a:pt x="115" y="78"/>
                  </a:cubicBezTo>
                  <a:close/>
                </a:path>
              </a:pathLst>
            </a:custGeom>
            <a:solidFill>
              <a:srgbClr val="ED7D3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60" name="Group 59" descr="older adults">
            <a:extLst>
              <a:ext uri="{FF2B5EF4-FFF2-40B4-BE49-F238E27FC236}">
                <a16:creationId xmlns:a16="http://schemas.microsoft.com/office/drawing/2014/main" id="{251009E8-DFBD-43C6-BA87-1E24D3B869E3}"/>
              </a:ext>
            </a:extLst>
          </p:cNvPr>
          <p:cNvGrpSpPr/>
          <p:nvPr/>
        </p:nvGrpSpPr>
        <p:grpSpPr>
          <a:xfrm>
            <a:off x="1194701" y="4424721"/>
            <a:ext cx="1748454" cy="438037"/>
            <a:chOff x="1501009" y="4110917"/>
            <a:chExt cx="1748454" cy="438037"/>
          </a:xfrm>
        </p:grpSpPr>
        <p:sp>
          <p:nvSpPr>
            <p:cNvPr id="28" name="Freeform 48">
              <a:extLst>
                <a:ext uri="{FF2B5EF4-FFF2-40B4-BE49-F238E27FC236}">
                  <a16:creationId xmlns:a16="http://schemas.microsoft.com/office/drawing/2014/main" id="{072CA719-34D3-4C84-ABC7-9FBCAFF111D7}"/>
                </a:ext>
              </a:extLst>
            </p:cNvPr>
            <p:cNvSpPr>
              <a:spLocks noEditPoints="1"/>
            </p:cNvSpPr>
            <p:nvPr/>
          </p:nvSpPr>
          <p:spPr bwMode="auto">
            <a:xfrm>
              <a:off x="1501009" y="4110917"/>
              <a:ext cx="413009" cy="438037"/>
            </a:xfrm>
            <a:custGeom>
              <a:avLst/>
              <a:gdLst/>
              <a:ahLst/>
              <a:cxnLst>
                <a:cxn ang="0">
                  <a:pos x="323" y="162"/>
                </a:cxn>
                <a:cxn ang="0">
                  <a:pos x="161" y="324"/>
                </a:cxn>
                <a:cxn ang="0">
                  <a:pos x="0" y="162"/>
                </a:cxn>
                <a:cxn ang="0">
                  <a:pos x="161" y="0"/>
                </a:cxn>
                <a:cxn ang="0">
                  <a:pos x="323" y="162"/>
                </a:cxn>
                <a:cxn ang="0">
                  <a:pos x="267" y="169"/>
                </a:cxn>
                <a:cxn ang="0">
                  <a:pos x="267" y="166"/>
                </a:cxn>
                <a:cxn ang="0">
                  <a:pos x="227" y="139"/>
                </a:cxn>
                <a:cxn ang="0">
                  <a:pos x="195" y="139"/>
                </a:cxn>
                <a:cxn ang="0">
                  <a:pos x="162" y="180"/>
                </a:cxn>
                <a:cxn ang="0">
                  <a:pos x="130" y="139"/>
                </a:cxn>
                <a:cxn ang="0">
                  <a:pos x="98" y="139"/>
                </a:cxn>
                <a:cxn ang="0">
                  <a:pos x="59" y="166"/>
                </a:cxn>
                <a:cxn ang="0">
                  <a:pos x="58" y="169"/>
                </a:cxn>
                <a:cxn ang="0">
                  <a:pos x="48" y="228"/>
                </a:cxn>
                <a:cxn ang="0">
                  <a:pos x="84" y="268"/>
                </a:cxn>
                <a:cxn ang="0">
                  <a:pos x="95" y="207"/>
                </a:cxn>
                <a:cxn ang="0">
                  <a:pos x="107" y="207"/>
                </a:cxn>
                <a:cxn ang="0">
                  <a:pos x="104" y="280"/>
                </a:cxn>
                <a:cxn ang="0">
                  <a:pos x="162" y="295"/>
                </a:cxn>
                <a:cxn ang="0">
                  <a:pos x="221" y="280"/>
                </a:cxn>
                <a:cxn ang="0">
                  <a:pos x="218" y="207"/>
                </a:cxn>
                <a:cxn ang="0">
                  <a:pos x="230" y="207"/>
                </a:cxn>
                <a:cxn ang="0">
                  <a:pos x="241" y="268"/>
                </a:cxn>
                <a:cxn ang="0">
                  <a:pos x="277" y="228"/>
                </a:cxn>
                <a:cxn ang="0">
                  <a:pos x="267" y="169"/>
                </a:cxn>
                <a:cxn ang="0">
                  <a:pos x="115" y="78"/>
                </a:cxn>
                <a:cxn ang="0">
                  <a:pos x="162" y="30"/>
                </a:cxn>
                <a:cxn ang="0">
                  <a:pos x="162" y="30"/>
                </a:cxn>
                <a:cxn ang="0">
                  <a:pos x="210" y="78"/>
                </a:cxn>
                <a:cxn ang="0">
                  <a:pos x="162" y="125"/>
                </a:cxn>
                <a:cxn ang="0">
                  <a:pos x="115" y="78"/>
                </a:cxn>
              </a:cxnLst>
              <a:rect l="0" t="0" r="r" b="b"/>
              <a:pathLst>
                <a:path w="323" h="324">
                  <a:moveTo>
                    <a:pt x="323" y="162"/>
                  </a:moveTo>
                  <a:cubicBezTo>
                    <a:pt x="323" y="251"/>
                    <a:pt x="251" y="324"/>
                    <a:pt x="161" y="324"/>
                  </a:cubicBezTo>
                  <a:cubicBezTo>
                    <a:pt x="72" y="324"/>
                    <a:pt x="0" y="251"/>
                    <a:pt x="0" y="162"/>
                  </a:cubicBezTo>
                  <a:cubicBezTo>
                    <a:pt x="0" y="73"/>
                    <a:pt x="72" y="0"/>
                    <a:pt x="161" y="0"/>
                  </a:cubicBezTo>
                  <a:cubicBezTo>
                    <a:pt x="251" y="0"/>
                    <a:pt x="323" y="73"/>
                    <a:pt x="323" y="162"/>
                  </a:cubicBezTo>
                  <a:close/>
                  <a:moveTo>
                    <a:pt x="267" y="169"/>
                  </a:moveTo>
                  <a:cubicBezTo>
                    <a:pt x="267" y="168"/>
                    <a:pt x="267" y="167"/>
                    <a:pt x="267" y="166"/>
                  </a:cubicBezTo>
                  <a:cubicBezTo>
                    <a:pt x="262" y="150"/>
                    <a:pt x="245" y="139"/>
                    <a:pt x="227" y="139"/>
                  </a:cubicBezTo>
                  <a:cubicBezTo>
                    <a:pt x="195" y="139"/>
                    <a:pt x="195" y="139"/>
                    <a:pt x="195" y="139"/>
                  </a:cubicBezTo>
                  <a:cubicBezTo>
                    <a:pt x="162" y="180"/>
                    <a:pt x="162" y="180"/>
                    <a:pt x="162" y="180"/>
                  </a:cubicBezTo>
                  <a:cubicBezTo>
                    <a:pt x="130" y="139"/>
                    <a:pt x="130" y="139"/>
                    <a:pt x="130" y="139"/>
                  </a:cubicBezTo>
                  <a:cubicBezTo>
                    <a:pt x="98" y="139"/>
                    <a:pt x="98" y="139"/>
                    <a:pt x="98" y="139"/>
                  </a:cubicBezTo>
                  <a:cubicBezTo>
                    <a:pt x="80" y="139"/>
                    <a:pt x="63" y="150"/>
                    <a:pt x="59" y="166"/>
                  </a:cubicBezTo>
                  <a:cubicBezTo>
                    <a:pt x="58" y="167"/>
                    <a:pt x="58" y="168"/>
                    <a:pt x="58" y="169"/>
                  </a:cubicBezTo>
                  <a:cubicBezTo>
                    <a:pt x="48" y="228"/>
                    <a:pt x="48" y="228"/>
                    <a:pt x="48" y="228"/>
                  </a:cubicBezTo>
                  <a:cubicBezTo>
                    <a:pt x="57" y="244"/>
                    <a:pt x="70" y="258"/>
                    <a:pt x="84" y="268"/>
                  </a:cubicBezTo>
                  <a:cubicBezTo>
                    <a:pt x="95" y="207"/>
                    <a:pt x="95" y="207"/>
                    <a:pt x="95" y="207"/>
                  </a:cubicBezTo>
                  <a:cubicBezTo>
                    <a:pt x="107" y="207"/>
                    <a:pt x="107" y="207"/>
                    <a:pt x="107" y="207"/>
                  </a:cubicBezTo>
                  <a:cubicBezTo>
                    <a:pt x="104" y="280"/>
                    <a:pt x="104" y="280"/>
                    <a:pt x="104" y="280"/>
                  </a:cubicBezTo>
                  <a:cubicBezTo>
                    <a:pt x="121" y="290"/>
                    <a:pt x="141" y="295"/>
                    <a:pt x="162" y="295"/>
                  </a:cubicBezTo>
                  <a:cubicBezTo>
                    <a:pt x="183" y="295"/>
                    <a:pt x="204" y="290"/>
                    <a:pt x="221" y="280"/>
                  </a:cubicBezTo>
                  <a:cubicBezTo>
                    <a:pt x="218" y="207"/>
                    <a:pt x="218" y="207"/>
                    <a:pt x="218" y="207"/>
                  </a:cubicBezTo>
                  <a:cubicBezTo>
                    <a:pt x="230" y="207"/>
                    <a:pt x="230" y="207"/>
                    <a:pt x="230" y="207"/>
                  </a:cubicBezTo>
                  <a:cubicBezTo>
                    <a:pt x="241" y="268"/>
                    <a:pt x="241" y="268"/>
                    <a:pt x="241" y="268"/>
                  </a:cubicBezTo>
                  <a:cubicBezTo>
                    <a:pt x="255" y="258"/>
                    <a:pt x="268" y="244"/>
                    <a:pt x="277" y="228"/>
                  </a:cubicBezTo>
                  <a:lnTo>
                    <a:pt x="267" y="169"/>
                  </a:lnTo>
                  <a:close/>
                  <a:moveTo>
                    <a:pt x="115" y="78"/>
                  </a:moveTo>
                  <a:cubicBezTo>
                    <a:pt x="115" y="52"/>
                    <a:pt x="136" y="30"/>
                    <a:pt x="162" y="30"/>
                  </a:cubicBezTo>
                  <a:cubicBezTo>
                    <a:pt x="162" y="30"/>
                    <a:pt x="162" y="30"/>
                    <a:pt x="162" y="30"/>
                  </a:cubicBezTo>
                  <a:cubicBezTo>
                    <a:pt x="189" y="30"/>
                    <a:pt x="210" y="52"/>
                    <a:pt x="210" y="78"/>
                  </a:cubicBezTo>
                  <a:cubicBezTo>
                    <a:pt x="210" y="104"/>
                    <a:pt x="189" y="125"/>
                    <a:pt x="162" y="125"/>
                  </a:cubicBezTo>
                  <a:cubicBezTo>
                    <a:pt x="136" y="125"/>
                    <a:pt x="115" y="104"/>
                    <a:pt x="115" y="78"/>
                  </a:cubicBezTo>
                  <a:close/>
                </a:path>
              </a:pathLst>
            </a:custGeom>
            <a:solidFill>
              <a:srgbClr val="ED7D3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8C4651BC-5EE2-408B-A14F-3323CE84DF59}"/>
                </a:ext>
              </a:extLst>
            </p:cNvPr>
            <p:cNvSpPr/>
            <p:nvPr/>
          </p:nvSpPr>
          <p:spPr>
            <a:xfrm>
              <a:off x="1914021" y="4152964"/>
              <a:ext cx="1335442"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Older Adults</a:t>
              </a:r>
            </a:p>
          </p:txBody>
        </p:sp>
      </p:grpSp>
      <p:grpSp>
        <p:nvGrpSpPr>
          <p:cNvPr id="59" name="Group 58" descr="individuals of low income">
            <a:extLst>
              <a:ext uri="{FF2B5EF4-FFF2-40B4-BE49-F238E27FC236}">
                <a16:creationId xmlns:a16="http://schemas.microsoft.com/office/drawing/2014/main" id="{DFA55D0F-D13C-4A41-B5C9-E96D9663EA1B}"/>
              </a:ext>
            </a:extLst>
          </p:cNvPr>
          <p:cNvGrpSpPr/>
          <p:nvPr/>
        </p:nvGrpSpPr>
        <p:grpSpPr>
          <a:xfrm>
            <a:off x="1194701" y="5121974"/>
            <a:ext cx="2955696" cy="438040"/>
            <a:chOff x="1501009" y="4770598"/>
            <a:chExt cx="2955696" cy="438040"/>
          </a:xfrm>
        </p:grpSpPr>
        <p:sp>
          <p:nvSpPr>
            <p:cNvPr id="29" name="Freeform 49">
              <a:extLst>
                <a:ext uri="{FF2B5EF4-FFF2-40B4-BE49-F238E27FC236}">
                  <a16:creationId xmlns:a16="http://schemas.microsoft.com/office/drawing/2014/main" id="{E2D8A22C-12D3-4703-99DC-B46E8ED95CB5}"/>
                </a:ext>
              </a:extLst>
            </p:cNvPr>
            <p:cNvSpPr>
              <a:spLocks noEditPoints="1"/>
            </p:cNvSpPr>
            <p:nvPr/>
          </p:nvSpPr>
          <p:spPr bwMode="auto">
            <a:xfrm>
              <a:off x="1501009" y="4770598"/>
              <a:ext cx="413012" cy="438040"/>
            </a:xfrm>
            <a:custGeom>
              <a:avLst/>
              <a:gdLst/>
              <a:ahLst/>
              <a:cxnLst>
                <a:cxn ang="0">
                  <a:pos x="323" y="162"/>
                </a:cxn>
                <a:cxn ang="0">
                  <a:pos x="161" y="324"/>
                </a:cxn>
                <a:cxn ang="0">
                  <a:pos x="0" y="162"/>
                </a:cxn>
                <a:cxn ang="0">
                  <a:pos x="161" y="0"/>
                </a:cxn>
                <a:cxn ang="0">
                  <a:pos x="323" y="162"/>
                </a:cxn>
                <a:cxn ang="0">
                  <a:pos x="267" y="169"/>
                </a:cxn>
                <a:cxn ang="0">
                  <a:pos x="267" y="166"/>
                </a:cxn>
                <a:cxn ang="0">
                  <a:pos x="227" y="139"/>
                </a:cxn>
                <a:cxn ang="0">
                  <a:pos x="195" y="139"/>
                </a:cxn>
                <a:cxn ang="0">
                  <a:pos x="162" y="180"/>
                </a:cxn>
                <a:cxn ang="0">
                  <a:pos x="130" y="139"/>
                </a:cxn>
                <a:cxn ang="0">
                  <a:pos x="98" y="139"/>
                </a:cxn>
                <a:cxn ang="0">
                  <a:pos x="59" y="166"/>
                </a:cxn>
                <a:cxn ang="0">
                  <a:pos x="58" y="169"/>
                </a:cxn>
                <a:cxn ang="0">
                  <a:pos x="48" y="228"/>
                </a:cxn>
                <a:cxn ang="0">
                  <a:pos x="84" y="268"/>
                </a:cxn>
                <a:cxn ang="0">
                  <a:pos x="95" y="207"/>
                </a:cxn>
                <a:cxn ang="0">
                  <a:pos x="107" y="207"/>
                </a:cxn>
                <a:cxn ang="0">
                  <a:pos x="104" y="280"/>
                </a:cxn>
                <a:cxn ang="0">
                  <a:pos x="162" y="295"/>
                </a:cxn>
                <a:cxn ang="0">
                  <a:pos x="221" y="280"/>
                </a:cxn>
                <a:cxn ang="0">
                  <a:pos x="218" y="207"/>
                </a:cxn>
                <a:cxn ang="0">
                  <a:pos x="230" y="207"/>
                </a:cxn>
                <a:cxn ang="0">
                  <a:pos x="241" y="268"/>
                </a:cxn>
                <a:cxn ang="0">
                  <a:pos x="277" y="228"/>
                </a:cxn>
                <a:cxn ang="0">
                  <a:pos x="267" y="169"/>
                </a:cxn>
                <a:cxn ang="0">
                  <a:pos x="115" y="78"/>
                </a:cxn>
                <a:cxn ang="0">
                  <a:pos x="162" y="30"/>
                </a:cxn>
                <a:cxn ang="0">
                  <a:pos x="162" y="30"/>
                </a:cxn>
                <a:cxn ang="0">
                  <a:pos x="210" y="78"/>
                </a:cxn>
                <a:cxn ang="0">
                  <a:pos x="162" y="125"/>
                </a:cxn>
                <a:cxn ang="0">
                  <a:pos x="115" y="78"/>
                </a:cxn>
              </a:cxnLst>
              <a:rect l="0" t="0" r="r" b="b"/>
              <a:pathLst>
                <a:path w="323" h="324">
                  <a:moveTo>
                    <a:pt x="323" y="162"/>
                  </a:moveTo>
                  <a:cubicBezTo>
                    <a:pt x="323" y="251"/>
                    <a:pt x="251" y="324"/>
                    <a:pt x="161" y="324"/>
                  </a:cubicBezTo>
                  <a:cubicBezTo>
                    <a:pt x="72" y="324"/>
                    <a:pt x="0" y="251"/>
                    <a:pt x="0" y="162"/>
                  </a:cubicBezTo>
                  <a:cubicBezTo>
                    <a:pt x="0" y="73"/>
                    <a:pt x="72" y="0"/>
                    <a:pt x="161" y="0"/>
                  </a:cubicBezTo>
                  <a:cubicBezTo>
                    <a:pt x="251" y="0"/>
                    <a:pt x="323" y="73"/>
                    <a:pt x="323" y="162"/>
                  </a:cubicBezTo>
                  <a:close/>
                  <a:moveTo>
                    <a:pt x="267" y="169"/>
                  </a:moveTo>
                  <a:cubicBezTo>
                    <a:pt x="267" y="168"/>
                    <a:pt x="267" y="167"/>
                    <a:pt x="267" y="166"/>
                  </a:cubicBezTo>
                  <a:cubicBezTo>
                    <a:pt x="262" y="150"/>
                    <a:pt x="245" y="139"/>
                    <a:pt x="227" y="139"/>
                  </a:cubicBezTo>
                  <a:cubicBezTo>
                    <a:pt x="195" y="139"/>
                    <a:pt x="195" y="139"/>
                    <a:pt x="195" y="139"/>
                  </a:cubicBezTo>
                  <a:cubicBezTo>
                    <a:pt x="162" y="180"/>
                    <a:pt x="162" y="180"/>
                    <a:pt x="162" y="180"/>
                  </a:cubicBezTo>
                  <a:cubicBezTo>
                    <a:pt x="130" y="139"/>
                    <a:pt x="130" y="139"/>
                    <a:pt x="130" y="139"/>
                  </a:cubicBezTo>
                  <a:cubicBezTo>
                    <a:pt x="98" y="139"/>
                    <a:pt x="98" y="139"/>
                    <a:pt x="98" y="139"/>
                  </a:cubicBezTo>
                  <a:cubicBezTo>
                    <a:pt x="80" y="139"/>
                    <a:pt x="63" y="150"/>
                    <a:pt x="59" y="166"/>
                  </a:cubicBezTo>
                  <a:cubicBezTo>
                    <a:pt x="58" y="167"/>
                    <a:pt x="58" y="168"/>
                    <a:pt x="58" y="169"/>
                  </a:cubicBezTo>
                  <a:cubicBezTo>
                    <a:pt x="48" y="228"/>
                    <a:pt x="48" y="228"/>
                    <a:pt x="48" y="228"/>
                  </a:cubicBezTo>
                  <a:cubicBezTo>
                    <a:pt x="57" y="244"/>
                    <a:pt x="70" y="258"/>
                    <a:pt x="84" y="268"/>
                  </a:cubicBezTo>
                  <a:cubicBezTo>
                    <a:pt x="95" y="207"/>
                    <a:pt x="95" y="207"/>
                    <a:pt x="95" y="207"/>
                  </a:cubicBezTo>
                  <a:cubicBezTo>
                    <a:pt x="107" y="207"/>
                    <a:pt x="107" y="207"/>
                    <a:pt x="107" y="207"/>
                  </a:cubicBezTo>
                  <a:cubicBezTo>
                    <a:pt x="104" y="280"/>
                    <a:pt x="104" y="280"/>
                    <a:pt x="104" y="280"/>
                  </a:cubicBezTo>
                  <a:cubicBezTo>
                    <a:pt x="121" y="290"/>
                    <a:pt x="141" y="295"/>
                    <a:pt x="162" y="295"/>
                  </a:cubicBezTo>
                  <a:cubicBezTo>
                    <a:pt x="183" y="295"/>
                    <a:pt x="204" y="290"/>
                    <a:pt x="221" y="280"/>
                  </a:cubicBezTo>
                  <a:cubicBezTo>
                    <a:pt x="218" y="207"/>
                    <a:pt x="218" y="207"/>
                    <a:pt x="218" y="207"/>
                  </a:cubicBezTo>
                  <a:cubicBezTo>
                    <a:pt x="230" y="207"/>
                    <a:pt x="230" y="207"/>
                    <a:pt x="230" y="207"/>
                  </a:cubicBezTo>
                  <a:cubicBezTo>
                    <a:pt x="241" y="268"/>
                    <a:pt x="241" y="268"/>
                    <a:pt x="241" y="268"/>
                  </a:cubicBezTo>
                  <a:cubicBezTo>
                    <a:pt x="255" y="258"/>
                    <a:pt x="268" y="244"/>
                    <a:pt x="277" y="228"/>
                  </a:cubicBezTo>
                  <a:lnTo>
                    <a:pt x="267" y="169"/>
                  </a:lnTo>
                  <a:close/>
                  <a:moveTo>
                    <a:pt x="115" y="78"/>
                  </a:moveTo>
                  <a:cubicBezTo>
                    <a:pt x="115" y="52"/>
                    <a:pt x="136" y="30"/>
                    <a:pt x="162" y="30"/>
                  </a:cubicBezTo>
                  <a:cubicBezTo>
                    <a:pt x="162" y="30"/>
                    <a:pt x="162" y="30"/>
                    <a:pt x="162" y="30"/>
                  </a:cubicBezTo>
                  <a:cubicBezTo>
                    <a:pt x="189" y="30"/>
                    <a:pt x="210" y="52"/>
                    <a:pt x="210" y="78"/>
                  </a:cubicBezTo>
                  <a:cubicBezTo>
                    <a:pt x="210" y="104"/>
                    <a:pt x="189" y="125"/>
                    <a:pt x="162" y="125"/>
                  </a:cubicBezTo>
                  <a:cubicBezTo>
                    <a:pt x="136" y="125"/>
                    <a:pt x="115" y="104"/>
                    <a:pt x="115" y="78"/>
                  </a:cubicBezTo>
                  <a:close/>
                </a:path>
              </a:pathLst>
            </a:custGeom>
            <a:solidFill>
              <a:srgbClr val="ED7D3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4F1510DB-9174-46E6-A232-C3A95AA1692E}"/>
                </a:ext>
              </a:extLst>
            </p:cNvPr>
            <p:cNvSpPr/>
            <p:nvPr/>
          </p:nvSpPr>
          <p:spPr>
            <a:xfrm>
              <a:off x="1914021" y="4812647"/>
              <a:ext cx="2542684"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Individuals of Low Income</a:t>
              </a:r>
            </a:p>
          </p:txBody>
        </p:sp>
      </p:grpSp>
      <p:grpSp>
        <p:nvGrpSpPr>
          <p:cNvPr id="49" name="Group 48" descr="History (with image of clock)&#10;The CCAM is an interagency partnership established in 2004 by Executive Order 13330 to coordinate the efforts of the Federal agencies that fund human service transportation for CCAM targeted populations. &#10;">
            <a:extLst>
              <a:ext uri="{FF2B5EF4-FFF2-40B4-BE49-F238E27FC236}">
                <a16:creationId xmlns:a16="http://schemas.microsoft.com/office/drawing/2014/main" id="{12F729A1-2780-4531-9EF3-B9852715DF65}"/>
              </a:ext>
            </a:extLst>
          </p:cNvPr>
          <p:cNvGrpSpPr/>
          <p:nvPr/>
        </p:nvGrpSpPr>
        <p:grpSpPr>
          <a:xfrm>
            <a:off x="5749599" y="965479"/>
            <a:ext cx="5669515" cy="2232744"/>
            <a:chOff x="6164525" y="890624"/>
            <a:chExt cx="5669515" cy="2232744"/>
          </a:xfrm>
        </p:grpSpPr>
        <p:sp>
          <p:nvSpPr>
            <p:cNvPr id="14" name="Rounded Rectangle 43">
              <a:extLst>
                <a:ext uri="{FF2B5EF4-FFF2-40B4-BE49-F238E27FC236}">
                  <a16:creationId xmlns:a16="http://schemas.microsoft.com/office/drawing/2014/main" id="{257B84BE-F8A5-4133-8EFB-4B8CF0293B49}"/>
                </a:ext>
              </a:extLst>
            </p:cNvPr>
            <p:cNvSpPr/>
            <p:nvPr/>
          </p:nvSpPr>
          <p:spPr>
            <a:xfrm rot="5400000">
              <a:off x="7882911" y="-827762"/>
              <a:ext cx="2232744" cy="5669515"/>
            </a:xfrm>
            <a:prstGeom prst="roundRect">
              <a:avLst>
                <a:gd name="adj" fmla="val 20968"/>
              </a:avLst>
            </a:prstGeom>
            <a:solidFill>
              <a:sysClr val="window" lastClr="FFFFFF">
                <a:lumMod val="95000"/>
              </a:sysClr>
            </a:solidFill>
            <a:ln w="12700" cap="flat" cmpd="sng" algn="ctr">
              <a:noFill/>
              <a:prstDash val="solid"/>
              <a:miter lim="800000"/>
            </a:ln>
            <a:effectLst/>
          </p:spPr>
          <p:txBody>
            <a:bodyPr lIns="45720" tIns="91440" r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6699"/>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id="{896C89E1-241E-4C22-A6E0-5FCAAA532E5B}"/>
                </a:ext>
              </a:extLst>
            </p:cNvPr>
            <p:cNvGrpSpPr/>
            <p:nvPr/>
          </p:nvGrpSpPr>
          <p:grpSpPr>
            <a:xfrm>
              <a:off x="6345538" y="1015632"/>
              <a:ext cx="457200" cy="457200"/>
              <a:chOff x="5043704" y="585262"/>
              <a:chExt cx="569422" cy="569422"/>
            </a:xfrm>
          </p:grpSpPr>
          <p:sp>
            <p:nvSpPr>
              <p:cNvPr id="18" name="Oval 17">
                <a:extLst>
                  <a:ext uri="{FF2B5EF4-FFF2-40B4-BE49-F238E27FC236}">
                    <a16:creationId xmlns:a16="http://schemas.microsoft.com/office/drawing/2014/main" id="{A0EBB0A4-4351-4AC5-B217-AE91370AD90C}"/>
                  </a:ext>
                </a:extLst>
              </p:cNvPr>
              <p:cNvSpPr/>
              <p:nvPr/>
            </p:nvSpPr>
            <p:spPr bwMode="ltGray">
              <a:xfrm>
                <a:off x="5043704" y="585262"/>
                <a:ext cx="569422" cy="569422"/>
              </a:xfrm>
              <a:prstGeom prst="ellipse">
                <a:avLst/>
              </a:prstGeom>
              <a:solidFill>
                <a:srgbClr val="FFFFFF"/>
              </a:solidFill>
              <a:ln w="76200" cap="flat" cmpd="sng" algn="ctr">
                <a:solidFill>
                  <a:srgbClr val="395B74"/>
                </a:solidFill>
                <a:prstDash val="solid"/>
              </a:ln>
              <a:effectLst/>
            </p:spPr>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19" name="Straight Connector 18">
                <a:extLst>
                  <a:ext uri="{FF2B5EF4-FFF2-40B4-BE49-F238E27FC236}">
                    <a16:creationId xmlns:a16="http://schemas.microsoft.com/office/drawing/2014/main" id="{A44451E2-651D-4DCB-88B7-C84471D564B7}"/>
                  </a:ext>
                </a:extLst>
              </p:cNvPr>
              <p:cNvCxnSpPr/>
              <p:nvPr/>
            </p:nvCxnSpPr>
            <p:spPr>
              <a:xfrm>
                <a:off x="5043704" y="869973"/>
                <a:ext cx="569422" cy="0"/>
              </a:xfrm>
              <a:prstGeom prst="line">
                <a:avLst/>
              </a:prstGeom>
              <a:solidFill>
                <a:srgbClr val="FFFFFF"/>
              </a:solidFill>
              <a:ln w="9525" cap="flat" cmpd="sng" algn="ctr">
                <a:solidFill>
                  <a:srgbClr val="395B74"/>
                </a:solidFill>
                <a:prstDash val="solid"/>
              </a:ln>
              <a:effectLst/>
            </p:spPr>
          </p:cxnSp>
          <p:cxnSp>
            <p:nvCxnSpPr>
              <p:cNvPr id="20" name="Straight Connector 19">
                <a:extLst>
                  <a:ext uri="{FF2B5EF4-FFF2-40B4-BE49-F238E27FC236}">
                    <a16:creationId xmlns:a16="http://schemas.microsoft.com/office/drawing/2014/main" id="{A214C881-D684-40E9-83D2-E146DDC72E38}"/>
                  </a:ext>
                </a:extLst>
              </p:cNvPr>
              <p:cNvCxnSpPr/>
              <p:nvPr/>
            </p:nvCxnSpPr>
            <p:spPr>
              <a:xfrm flipV="1">
                <a:off x="5328415" y="585262"/>
                <a:ext cx="0" cy="569422"/>
              </a:xfrm>
              <a:prstGeom prst="line">
                <a:avLst/>
              </a:prstGeom>
              <a:solidFill>
                <a:srgbClr val="FFFFFF"/>
              </a:solidFill>
              <a:ln w="9525" cap="flat" cmpd="sng" algn="ctr">
                <a:solidFill>
                  <a:srgbClr val="395B74"/>
                </a:solidFill>
                <a:prstDash val="solid"/>
              </a:ln>
              <a:effectLst/>
            </p:spPr>
          </p:cxnSp>
          <p:sp>
            <p:nvSpPr>
              <p:cNvPr id="21" name="Oval 20">
                <a:extLst>
                  <a:ext uri="{FF2B5EF4-FFF2-40B4-BE49-F238E27FC236}">
                    <a16:creationId xmlns:a16="http://schemas.microsoft.com/office/drawing/2014/main" id="{B79E5CC2-6197-4568-B8DA-BE2E84E0CDB8}"/>
                  </a:ext>
                </a:extLst>
              </p:cNvPr>
              <p:cNvSpPr/>
              <p:nvPr/>
            </p:nvSpPr>
            <p:spPr bwMode="ltGray">
              <a:xfrm>
                <a:off x="5123158" y="664716"/>
                <a:ext cx="410517" cy="410517"/>
              </a:xfrm>
              <a:prstGeom prst="ellipse">
                <a:avLst/>
              </a:prstGeom>
              <a:solidFill>
                <a:sysClr val="window" lastClr="FFFFFF">
                  <a:lumMod val="95000"/>
                </a:sysClr>
              </a:solidFill>
              <a:ln w="38100" cap="flat" cmpd="sng" algn="ctr">
                <a:solidFill>
                  <a:sysClr val="window" lastClr="FFFFFF">
                    <a:lumMod val="95000"/>
                  </a:sysClr>
                </a:solidFill>
                <a:prstDash val="solid"/>
              </a:ln>
              <a:effectLst/>
            </p:spPr>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22" name="Group 21">
                <a:extLst>
                  <a:ext uri="{FF2B5EF4-FFF2-40B4-BE49-F238E27FC236}">
                    <a16:creationId xmlns:a16="http://schemas.microsoft.com/office/drawing/2014/main" id="{4FB2126C-68A6-43A3-859B-1C1EE6F5A7DB}"/>
                  </a:ext>
                </a:extLst>
              </p:cNvPr>
              <p:cNvGrpSpPr/>
              <p:nvPr/>
            </p:nvGrpSpPr>
            <p:grpSpPr>
              <a:xfrm>
                <a:off x="5171105" y="728621"/>
                <a:ext cx="325366" cy="198748"/>
                <a:chOff x="2173587" y="4641056"/>
                <a:chExt cx="264813" cy="161760"/>
              </a:xfrm>
              <a:solidFill>
                <a:srgbClr val="DC6900"/>
              </a:solidFill>
            </p:grpSpPr>
            <p:cxnSp>
              <p:nvCxnSpPr>
                <p:cNvPr id="23" name="Straight Connector 22">
                  <a:extLst>
                    <a:ext uri="{FF2B5EF4-FFF2-40B4-BE49-F238E27FC236}">
                      <a16:creationId xmlns:a16="http://schemas.microsoft.com/office/drawing/2014/main" id="{563BD403-BFCB-4284-A2E8-C2E19F310362}"/>
                    </a:ext>
                  </a:extLst>
                </p:cNvPr>
                <p:cNvCxnSpPr/>
                <p:nvPr/>
              </p:nvCxnSpPr>
              <p:spPr>
                <a:xfrm flipV="1">
                  <a:off x="2257692" y="4641056"/>
                  <a:ext cx="180708" cy="161760"/>
                </a:xfrm>
                <a:prstGeom prst="line">
                  <a:avLst/>
                </a:prstGeom>
                <a:grpFill/>
                <a:ln w="19050" cap="flat" cmpd="sng" algn="ctr">
                  <a:solidFill>
                    <a:srgbClr val="395B74"/>
                  </a:solidFill>
                  <a:prstDash val="solid"/>
                </a:ln>
                <a:effectLst/>
              </p:spPr>
            </p:cxnSp>
            <p:cxnSp>
              <p:nvCxnSpPr>
                <p:cNvPr id="24" name="Straight Connector 23">
                  <a:extLst>
                    <a:ext uri="{FF2B5EF4-FFF2-40B4-BE49-F238E27FC236}">
                      <a16:creationId xmlns:a16="http://schemas.microsoft.com/office/drawing/2014/main" id="{FCF68E18-E906-4494-9FAD-A158284FF847}"/>
                    </a:ext>
                  </a:extLst>
                </p:cNvPr>
                <p:cNvCxnSpPr/>
                <p:nvPr/>
              </p:nvCxnSpPr>
              <p:spPr>
                <a:xfrm flipH="1" flipV="1">
                  <a:off x="2173587" y="4723876"/>
                  <a:ext cx="105393" cy="32146"/>
                </a:xfrm>
                <a:prstGeom prst="line">
                  <a:avLst/>
                </a:prstGeom>
                <a:grpFill/>
                <a:ln w="19050" cap="flat" cmpd="sng" algn="ctr">
                  <a:solidFill>
                    <a:srgbClr val="395B74"/>
                  </a:solidFill>
                  <a:prstDash val="solid"/>
                </a:ln>
                <a:effectLst/>
              </p:spPr>
            </p:cxnSp>
            <p:sp>
              <p:nvSpPr>
                <p:cNvPr id="25" name="Oval 24">
                  <a:extLst>
                    <a:ext uri="{FF2B5EF4-FFF2-40B4-BE49-F238E27FC236}">
                      <a16:creationId xmlns:a16="http://schemas.microsoft.com/office/drawing/2014/main" id="{D9675369-58D3-4424-B00E-40D29F8591BD}"/>
                    </a:ext>
                  </a:extLst>
                </p:cNvPr>
                <p:cNvSpPr/>
                <p:nvPr/>
              </p:nvSpPr>
              <p:spPr bwMode="ltGray">
                <a:xfrm>
                  <a:off x="2277047" y="4742184"/>
                  <a:ext cx="45719" cy="45719"/>
                </a:xfrm>
                <a:prstGeom prst="ellipse">
                  <a:avLst/>
                </a:prstGeom>
                <a:solidFill>
                  <a:srgbClr val="395B74"/>
                </a:solidFill>
                <a:ln w="12700" cap="flat" cmpd="sng" algn="ctr">
                  <a:solidFill>
                    <a:srgbClr val="395B74"/>
                  </a:solidFill>
                  <a:prstDash val="solid"/>
                </a:ln>
                <a:effectLst/>
              </p:spPr>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grpSp>
        </p:grpSp>
        <p:sp>
          <p:nvSpPr>
            <p:cNvPr id="16" name="TextBox 15">
              <a:extLst>
                <a:ext uri="{FF2B5EF4-FFF2-40B4-BE49-F238E27FC236}">
                  <a16:creationId xmlns:a16="http://schemas.microsoft.com/office/drawing/2014/main" id="{5636CE22-E745-4277-A244-3CD689877A28}"/>
                </a:ext>
              </a:extLst>
            </p:cNvPr>
            <p:cNvSpPr txBox="1"/>
            <p:nvPr/>
          </p:nvSpPr>
          <p:spPr>
            <a:xfrm>
              <a:off x="6844204" y="999322"/>
              <a:ext cx="2650829" cy="4770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500" b="1" i="0" u="none" strike="noStrike" kern="1200" cap="none" spc="0" normalizeH="0" baseline="0" noProof="0" dirty="0">
                  <a:ln>
                    <a:noFill/>
                  </a:ln>
                  <a:solidFill>
                    <a:srgbClr val="395B74"/>
                  </a:solidFill>
                  <a:effectLst/>
                  <a:uLnTx/>
                  <a:uFillTx/>
                  <a:latin typeface="Calibri"/>
                  <a:ea typeface="+mn-ea"/>
                  <a:cs typeface="Arial" panose="020B0604020202020204" pitchFamily="34" charset="0"/>
                </a:rPr>
                <a:t>History</a:t>
              </a:r>
            </a:p>
          </p:txBody>
        </p:sp>
        <p:sp>
          <p:nvSpPr>
            <p:cNvPr id="17" name="TextBox 16">
              <a:extLst>
                <a:ext uri="{FF2B5EF4-FFF2-40B4-BE49-F238E27FC236}">
                  <a16:creationId xmlns:a16="http://schemas.microsoft.com/office/drawing/2014/main" id="{B4167414-8AF4-43E7-975D-A7907D4EF920}"/>
                </a:ext>
              </a:extLst>
            </p:cNvPr>
            <p:cNvSpPr txBox="1"/>
            <p:nvPr/>
          </p:nvSpPr>
          <p:spPr>
            <a:xfrm>
              <a:off x="6306355" y="1551398"/>
              <a:ext cx="5369548" cy="1200329"/>
            </a:xfrm>
            <a:prstGeom prst="rect">
              <a:avLst/>
            </a:prstGeom>
            <a:noFill/>
          </p:spPr>
          <p:txBody>
            <a:bodyPr wrap="square" rtlCol="0" anchor="t">
              <a:spAutoFit/>
            </a:bodyPr>
            <a:lstStyle/>
            <a:p>
              <a:pPr marL="91440" marR="0" lvl="0" indent="0" algn="l" defTabSz="914400" rtl="0" eaLnBrk="1" fontAlgn="auto" latinLnBrk="0" hangingPunct="1">
                <a:lnSpc>
                  <a:spcPct val="100000"/>
                </a:lnSpc>
                <a:spcBef>
                  <a:spcPts val="0"/>
                </a:spcBef>
                <a:spcAft>
                  <a:spcPts val="0"/>
                </a:spcAft>
                <a:buClrTx/>
                <a:buSzPct val="155000"/>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a:rPr>
                <a:t>The CCAM is an interagency partnership </a:t>
              </a:r>
              <a:r>
                <a:rPr kumimoji="0" lang="en-US" sz="1800" b="1" i="0" u="none" strike="noStrike" kern="1200" cap="none" spc="0" normalizeH="0" baseline="0" noProof="0" dirty="0">
                  <a:ln>
                    <a:noFill/>
                  </a:ln>
                  <a:solidFill>
                    <a:prstClr val="black"/>
                  </a:solidFill>
                  <a:effectLst/>
                  <a:uLnTx/>
                  <a:uFillTx/>
                  <a:latin typeface="Calibri"/>
                  <a:ea typeface="+mn-ea"/>
                  <a:cs typeface="Arial"/>
                </a:rPr>
                <a:t>established in 2004 by Executive Order 13330</a:t>
              </a:r>
              <a:r>
                <a:rPr kumimoji="0" lang="en-US" sz="1800" b="0" i="0" u="none" strike="noStrike" kern="1200" cap="none" spc="0" normalizeH="0" baseline="0" noProof="0" dirty="0">
                  <a:ln>
                    <a:noFill/>
                  </a:ln>
                  <a:solidFill>
                    <a:prstClr val="black"/>
                  </a:solidFill>
                  <a:effectLst/>
                  <a:uLnTx/>
                  <a:uFillTx/>
                  <a:latin typeface="Calibri"/>
                  <a:ea typeface="+mn-ea"/>
                  <a:cs typeface="Arial"/>
                </a:rPr>
                <a:t> to coordinate the efforts of the Federal agencies that fund human service transportation for CCAM targeted populations. </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grpSp>
        <p:nvGrpSpPr>
          <p:cNvPr id="56" name="Group 55" descr="Org chart. DOT Secretary at the top, leading to Secretaries of HHS, ED, DOL, VA, USDA, HUD, and DOI, as well as the Attorney General, SSA Commissioner, and NCD Chair">
            <a:extLst>
              <a:ext uri="{FF2B5EF4-FFF2-40B4-BE49-F238E27FC236}">
                <a16:creationId xmlns:a16="http://schemas.microsoft.com/office/drawing/2014/main" id="{020FDC3E-C5C6-43A5-B9A4-353E442AFBC4}"/>
              </a:ext>
            </a:extLst>
          </p:cNvPr>
          <p:cNvGrpSpPr/>
          <p:nvPr/>
        </p:nvGrpSpPr>
        <p:grpSpPr>
          <a:xfrm>
            <a:off x="5749599" y="3353421"/>
            <a:ext cx="5669514" cy="2765391"/>
            <a:chOff x="13543217" y="1247710"/>
            <a:chExt cx="5362439" cy="2765391"/>
          </a:xfrm>
        </p:grpSpPr>
        <p:sp>
          <p:nvSpPr>
            <p:cNvPr id="6" name="Rounded Rectangle 26">
              <a:extLst>
                <a:ext uri="{FF2B5EF4-FFF2-40B4-BE49-F238E27FC236}">
                  <a16:creationId xmlns:a16="http://schemas.microsoft.com/office/drawing/2014/main" id="{AB2452C6-AF4C-4A6A-90CE-910B6BE9A385}"/>
                </a:ext>
              </a:extLst>
            </p:cNvPr>
            <p:cNvSpPr/>
            <p:nvPr/>
          </p:nvSpPr>
          <p:spPr>
            <a:xfrm>
              <a:off x="13543217" y="1247710"/>
              <a:ext cx="5362439" cy="2765391"/>
            </a:xfrm>
            <a:prstGeom prst="roundRect">
              <a:avLst>
                <a:gd name="adj" fmla="val 8737"/>
              </a:avLst>
            </a:prstGeom>
            <a:solidFill>
              <a:sysClr val="window" lastClr="FFFFFF">
                <a:lumMod val="95000"/>
              </a:sysClr>
            </a:solidFill>
            <a:ln w="12700" cap="flat" cmpd="sng" algn="ctr">
              <a:noFill/>
              <a:prstDash val="solid"/>
              <a:miter lim="800000"/>
            </a:ln>
            <a:effectLst/>
          </p:spPr>
          <p:txBody>
            <a:bodyPr lIns="45720" tIns="91440" r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6699"/>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97FF477A-C620-4EA8-BE2D-3B72A60E9F7F}"/>
                </a:ext>
              </a:extLst>
            </p:cNvPr>
            <p:cNvGrpSpPr/>
            <p:nvPr/>
          </p:nvGrpSpPr>
          <p:grpSpPr>
            <a:xfrm>
              <a:off x="13717773" y="1947367"/>
              <a:ext cx="4983394" cy="1898842"/>
              <a:chOff x="0" y="1178577"/>
              <a:chExt cx="3878640" cy="1304087"/>
            </a:xfrm>
          </p:grpSpPr>
          <p:grpSp>
            <p:nvGrpSpPr>
              <p:cNvPr id="32" name="Group 31">
                <a:extLst>
                  <a:ext uri="{FF2B5EF4-FFF2-40B4-BE49-F238E27FC236}">
                    <a16:creationId xmlns:a16="http://schemas.microsoft.com/office/drawing/2014/main" id="{51144F75-CC53-419F-8378-2EFDA2669CE9}"/>
                  </a:ext>
                </a:extLst>
              </p:cNvPr>
              <p:cNvGrpSpPr/>
              <p:nvPr/>
            </p:nvGrpSpPr>
            <p:grpSpPr>
              <a:xfrm>
                <a:off x="117971" y="1697846"/>
                <a:ext cx="3606622" cy="712431"/>
                <a:chOff x="117971" y="1697846"/>
                <a:chExt cx="3606622" cy="712431"/>
              </a:xfrm>
            </p:grpSpPr>
            <p:sp>
              <p:nvSpPr>
                <p:cNvPr id="36" name="Rectangle 35">
                  <a:extLst>
                    <a:ext uri="{FF2B5EF4-FFF2-40B4-BE49-F238E27FC236}">
                      <a16:creationId xmlns:a16="http://schemas.microsoft.com/office/drawing/2014/main" id="{67B657E5-3FB6-41E1-A87D-56CE0AD0ED64}"/>
                    </a:ext>
                  </a:extLst>
                </p:cNvPr>
                <p:cNvSpPr/>
                <p:nvPr/>
              </p:nvSpPr>
              <p:spPr>
                <a:xfrm>
                  <a:off x="117971" y="1697846"/>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HHS Secretary</a:t>
                  </a:r>
                </a:p>
              </p:txBody>
            </p:sp>
            <p:sp>
              <p:nvSpPr>
                <p:cNvPr id="37" name="Rectangle 36">
                  <a:extLst>
                    <a:ext uri="{FF2B5EF4-FFF2-40B4-BE49-F238E27FC236}">
                      <a16:creationId xmlns:a16="http://schemas.microsoft.com/office/drawing/2014/main" id="{1453D8BE-4048-4D7C-BB61-58BD81CC05FD}"/>
                    </a:ext>
                  </a:extLst>
                </p:cNvPr>
                <p:cNvSpPr/>
                <p:nvPr/>
              </p:nvSpPr>
              <p:spPr>
                <a:xfrm>
                  <a:off x="859497" y="1697846"/>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ED Secretary</a:t>
                  </a:r>
                </a:p>
              </p:txBody>
            </p:sp>
            <p:sp>
              <p:nvSpPr>
                <p:cNvPr id="38" name="Rectangle 37">
                  <a:extLst>
                    <a:ext uri="{FF2B5EF4-FFF2-40B4-BE49-F238E27FC236}">
                      <a16:creationId xmlns:a16="http://schemas.microsoft.com/office/drawing/2014/main" id="{93627D96-1E4E-4BA4-916F-D2BDF3D1FE53}"/>
                    </a:ext>
                  </a:extLst>
                </p:cNvPr>
                <p:cNvSpPr/>
                <p:nvPr/>
              </p:nvSpPr>
              <p:spPr>
                <a:xfrm>
                  <a:off x="1601022" y="1697846"/>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DOL Secretary</a:t>
                  </a:r>
                  <a:endParaRPr kumimoji="0" lang="en-US" sz="12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p:txBody>
            </p:sp>
            <p:sp>
              <p:nvSpPr>
                <p:cNvPr id="39" name="Rectangle 38">
                  <a:extLst>
                    <a:ext uri="{FF2B5EF4-FFF2-40B4-BE49-F238E27FC236}">
                      <a16:creationId xmlns:a16="http://schemas.microsoft.com/office/drawing/2014/main" id="{1F0921BB-FD2F-4F39-97EF-88D84100E10B}"/>
                    </a:ext>
                  </a:extLst>
                </p:cNvPr>
                <p:cNvSpPr/>
                <p:nvPr/>
              </p:nvSpPr>
              <p:spPr>
                <a:xfrm>
                  <a:off x="2342546" y="1697846"/>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VA Secretary</a:t>
                  </a:r>
                  <a:endParaRPr kumimoji="0" lang="en-US" sz="12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p:txBody>
            </p:sp>
            <p:sp>
              <p:nvSpPr>
                <p:cNvPr id="40" name="Rectangle 39">
                  <a:extLst>
                    <a:ext uri="{FF2B5EF4-FFF2-40B4-BE49-F238E27FC236}">
                      <a16:creationId xmlns:a16="http://schemas.microsoft.com/office/drawing/2014/main" id="{8D8CA68E-4675-4DB5-A83B-CAC594F827B6}"/>
                    </a:ext>
                  </a:extLst>
                </p:cNvPr>
                <p:cNvSpPr/>
                <p:nvPr/>
              </p:nvSpPr>
              <p:spPr>
                <a:xfrm>
                  <a:off x="3084072" y="1697846"/>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USDA Secretary</a:t>
                  </a:r>
                  <a:endParaRPr kumimoji="0" lang="en-US" sz="12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p:txBody>
            </p:sp>
            <p:sp>
              <p:nvSpPr>
                <p:cNvPr id="41" name="Rectangle 40">
                  <a:extLst>
                    <a:ext uri="{FF2B5EF4-FFF2-40B4-BE49-F238E27FC236}">
                      <a16:creationId xmlns:a16="http://schemas.microsoft.com/office/drawing/2014/main" id="{8196F00D-AE22-4D3B-B846-8CB49AFCE192}"/>
                    </a:ext>
                  </a:extLst>
                </p:cNvPr>
                <p:cNvSpPr/>
                <p:nvPr/>
              </p:nvSpPr>
              <p:spPr>
                <a:xfrm>
                  <a:off x="117971" y="2096281"/>
                  <a:ext cx="640520" cy="313996"/>
                </a:xfrm>
                <a:prstGeom prst="rect">
                  <a:avLst/>
                </a:prstGeom>
                <a:solidFill>
                  <a:sysClr val="window" lastClr="FFFFFF">
                    <a:lumMod val="95000"/>
                  </a:sysClr>
                </a:solidFill>
                <a:ln w="25400" cap="flat" cmpd="sng" algn="ctr">
                  <a:solidFill>
                    <a:srgbClr val="ED7D31"/>
                  </a:solidFill>
                  <a:prstDash val="solid"/>
                </a:ln>
                <a:effectLst/>
              </p:spPr>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HUD Secretary</a:t>
                  </a:r>
                  <a:endParaRPr kumimoji="0" lang="en-US" sz="12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p:txBody>
            </p:sp>
            <p:sp>
              <p:nvSpPr>
                <p:cNvPr id="42" name="Rectangle 41">
                  <a:extLst>
                    <a:ext uri="{FF2B5EF4-FFF2-40B4-BE49-F238E27FC236}">
                      <a16:creationId xmlns:a16="http://schemas.microsoft.com/office/drawing/2014/main" id="{8AED8FA5-B644-4D73-91D9-62F34FBCE16D}"/>
                    </a:ext>
                  </a:extLst>
                </p:cNvPr>
                <p:cNvSpPr/>
                <p:nvPr/>
              </p:nvSpPr>
              <p:spPr>
                <a:xfrm>
                  <a:off x="859497" y="2096281"/>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DOI Secretary</a:t>
                  </a:r>
                  <a:endParaRPr kumimoji="0" lang="en-US" sz="12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p:txBody>
            </p:sp>
            <p:sp>
              <p:nvSpPr>
                <p:cNvPr id="43" name="Rectangle 42">
                  <a:extLst>
                    <a:ext uri="{FF2B5EF4-FFF2-40B4-BE49-F238E27FC236}">
                      <a16:creationId xmlns:a16="http://schemas.microsoft.com/office/drawing/2014/main" id="{C209C6F5-F582-4297-9081-F671E0D03205}"/>
                    </a:ext>
                  </a:extLst>
                </p:cNvPr>
                <p:cNvSpPr/>
                <p:nvPr/>
              </p:nvSpPr>
              <p:spPr>
                <a:xfrm>
                  <a:off x="1601022" y="2096281"/>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Attorney General</a:t>
                  </a:r>
                </a:p>
              </p:txBody>
            </p:sp>
            <p:sp>
              <p:nvSpPr>
                <p:cNvPr id="44" name="Rectangle 43">
                  <a:extLst>
                    <a:ext uri="{FF2B5EF4-FFF2-40B4-BE49-F238E27FC236}">
                      <a16:creationId xmlns:a16="http://schemas.microsoft.com/office/drawing/2014/main" id="{E3946391-A452-435C-91F0-7E166C8F01AC}"/>
                    </a:ext>
                  </a:extLst>
                </p:cNvPr>
                <p:cNvSpPr/>
                <p:nvPr/>
              </p:nvSpPr>
              <p:spPr>
                <a:xfrm>
                  <a:off x="2342546" y="2096281"/>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SSA Comm’r</a:t>
                  </a:r>
                  <a:endParaRPr kumimoji="0" lang="en-US" sz="12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p:txBody>
            </p:sp>
            <p:sp>
              <p:nvSpPr>
                <p:cNvPr id="45" name="Rectangle 44">
                  <a:extLst>
                    <a:ext uri="{FF2B5EF4-FFF2-40B4-BE49-F238E27FC236}">
                      <a16:creationId xmlns:a16="http://schemas.microsoft.com/office/drawing/2014/main" id="{637F3C2B-306A-474A-A7EE-8AF40453433F}"/>
                    </a:ext>
                  </a:extLst>
                </p:cNvPr>
                <p:cNvSpPr/>
                <p:nvPr/>
              </p:nvSpPr>
              <p:spPr>
                <a:xfrm>
                  <a:off x="3084072" y="2096281"/>
                  <a:ext cx="640521" cy="313996"/>
                </a:xfrm>
                <a:prstGeom prst="rect">
                  <a:avLst/>
                </a:prstGeom>
                <a:solidFill>
                  <a:sysClr val="window" lastClr="FFFFFF">
                    <a:lumMod val="95000"/>
                  </a:sysClr>
                </a:solidFill>
                <a:ln w="25400" cap="flat" cmpd="sng" algn="ctr">
                  <a:solidFill>
                    <a:srgbClr val="ED7D31"/>
                  </a:solidFill>
                  <a:prstDash val="solid"/>
                </a:ln>
                <a:effectLst/>
              </p:spPr>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NCD Chair</a:t>
                  </a:r>
                  <a:endParaRPr kumimoji="0" lang="en-US" sz="12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p:txBody>
            </p:sp>
          </p:grpSp>
          <p:sp>
            <p:nvSpPr>
              <p:cNvPr id="33" name="Rectangle 32">
                <a:extLst>
                  <a:ext uri="{FF2B5EF4-FFF2-40B4-BE49-F238E27FC236}">
                    <a16:creationId xmlns:a16="http://schemas.microsoft.com/office/drawing/2014/main" id="{C3BF89FC-25F7-47E2-AC5E-3D391E9A8383}"/>
                  </a:ext>
                </a:extLst>
              </p:cNvPr>
              <p:cNvSpPr/>
              <p:nvPr/>
            </p:nvSpPr>
            <p:spPr>
              <a:xfrm>
                <a:off x="1621017" y="1178577"/>
                <a:ext cx="640520" cy="313996"/>
              </a:xfrm>
              <a:prstGeom prst="rect">
                <a:avLst/>
              </a:prstGeom>
              <a:solidFill>
                <a:sysClr val="window" lastClr="FFFFFF">
                  <a:lumMod val="95000"/>
                </a:sysClr>
              </a:solidFill>
              <a:ln w="25400" cap="flat" cmpd="sng" algn="ctr">
                <a:solidFill>
                  <a:srgbClr val="ED7D3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DOT Secretary</a:t>
                </a:r>
                <a:endParaRPr kumimoji="0" lang="en-US" sz="12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p:txBody>
          </p:sp>
          <p:sp>
            <p:nvSpPr>
              <p:cNvPr id="34" name="Rectangle 33">
                <a:extLst>
                  <a:ext uri="{FF2B5EF4-FFF2-40B4-BE49-F238E27FC236}">
                    <a16:creationId xmlns:a16="http://schemas.microsoft.com/office/drawing/2014/main" id="{5B5AC4BB-E465-4E6B-B03F-E3BD5A14F137}"/>
                  </a:ext>
                </a:extLst>
              </p:cNvPr>
              <p:cNvSpPr/>
              <p:nvPr/>
            </p:nvSpPr>
            <p:spPr>
              <a:xfrm>
                <a:off x="0" y="1596811"/>
                <a:ext cx="3878640" cy="885853"/>
              </a:xfrm>
              <a:prstGeom prst="rect">
                <a:avLst/>
              </a:prstGeom>
              <a:noFill/>
              <a:ln w="25400" cap="flat" cmpd="sng" algn="ctr">
                <a:solidFill>
                  <a:srgbClr val="ED7D31"/>
                </a:solidFill>
                <a:prstDash val="sysDot"/>
              </a:ln>
              <a:effectLst/>
            </p:spPr>
            <p:txBody>
              <a:bodyPr t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70AD47"/>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35" name="Straight Connector 34">
                <a:extLst>
                  <a:ext uri="{FF2B5EF4-FFF2-40B4-BE49-F238E27FC236}">
                    <a16:creationId xmlns:a16="http://schemas.microsoft.com/office/drawing/2014/main" id="{CA0F9B3C-70A4-4046-A45F-90782B9F30FF}"/>
                  </a:ext>
                </a:extLst>
              </p:cNvPr>
              <p:cNvCxnSpPr>
                <a:stCxn id="33" idx="2"/>
                <a:endCxn id="34" idx="0"/>
              </p:cNvCxnSpPr>
              <p:nvPr/>
            </p:nvCxnSpPr>
            <p:spPr>
              <a:xfrm flipH="1">
                <a:off x="1939320" y="1492573"/>
                <a:ext cx="1957" cy="104238"/>
              </a:xfrm>
              <a:prstGeom prst="line">
                <a:avLst/>
              </a:prstGeom>
              <a:noFill/>
              <a:ln w="19050" cap="flat" cmpd="sng" algn="ctr">
                <a:solidFill>
                  <a:srgbClr val="ED7D31"/>
                </a:solidFill>
                <a:prstDash val="sysDot"/>
              </a:ln>
              <a:effectLst/>
            </p:spPr>
          </p:cxnSp>
        </p:grpSp>
        <p:sp>
          <p:nvSpPr>
            <p:cNvPr id="12" name="Freeform 4843">
              <a:extLst>
                <a:ext uri="{FF2B5EF4-FFF2-40B4-BE49-F238E27FC236}">
                  <a16:creationId xmlns:a16="http://schemas.microsoft.com/office/drawing/2014/main" id="{1069A279-E9FB-43EE-A37A-55A7435A1964}"/>
                </a:ext>
              </a:extLst>
            </p:cNvPr>
            <p:cNvSpPr>
              <a:spLocks noEditPoints="1"/>
            </p:cNvSpPr>
            <p:nvPr/>
          </p:nvSpPr>
          <p:spPr bwMode="auto">
            <a:xfrm>
              <a:off x="13767725" y="1414797"/>
              <a:ext cx="548640" cy="548640"/>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rgbClr val="395B7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D54A4A0-71CF-4C12-929E-863B8E708C4A}"/>
                </a:ext>
              </a:extLst>
            </p:cNvPr>
            <p:cNvSpPr txBox="1"/>
            <p:nvPr/>
          </p:nvSpPr>
          <p:spPr>
            <a:xfrm>
              <a:off x="14312111" y="1450590"/>
              <a:ext cx="2650829" cy="4770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500" b="1" i="0" u="none" strike="noStrike" kern="0" cap="none" spc="0" normalizeH="0" baseline="0" noProof="0" dirty="0">
                  <a:ln>
                    <a:noFill/>
                  </a:ln>
                  <a:solidFill>
                    <a:srgbClr val="395B74"/>
                  </a:solidFill>
                  <a:effectLst/>
                  <a:uLnTx/>
                  <a:uFillTx/>
                  <a:latin typeface="Calibri"/>
                  <a:ea typeface="+mn-ea"/>
                  <a:cs typeface="Arial" panose="020B0604020202020204" pitchFamily="34" charset="0"/>
                </a:rPr>
                <a:t>Organization</a:t>
              </a:r>
            </a:p>
          </p:txBody>
        </p:sp>
      </p:grpSp>
    </p:spTree>
    <p:extLst>
      <p:ext uri="{BB962C8B-B14F-4D97-AF65-F5344CB8AC3E}">
        <p14:creationId xmlns:p14="http://schemas.microsoft.com/office/powerpoint/2010/main" val="3449796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533400" y="457200"/>
            <a:ext cx="11125200" cy="1143000"/>
          </a:xfrm>
        </p:spPr>
        <p:txBody>
          <a:bodyPr>
            <a:normAutofit fontScale="90000"/>
          </a:bodyPr>
          <a:lstStyle/>
          <a:p>
            <a:r>
              <a:rPr lang="en-US" altLang="en-US" dirty="0"/>
              <a:t>“Good CCAM” Leads to Mobility Management: </a:t>
            </a:r>
            <a:r>
              <a:rPr lang="en-US" altLang="en-US" i="1" dirty="0"/>
              <a:t>Putting the pieces together</a:t>
            </a:r>
          </a:p>
        </p:txBody>
      </p:sp>
      <p:pic>
        <p:nvPicPr>
          <p:cNvPr id="39940" name="Picture 2" title="graphic of four stick figures holding puzzle pie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086" y="1742850"/>
            <a:ext cx="327977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2667000" y="5486400"/>
            <a:ext cx="20574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CCAM State Policies</a:t>
            </a:r>
          </a:p>
        </p:txBody>
      </p:sp>
      <p:sp>
        <p:nvSpPr>
          <p:cNvPr id="3" name="Right Arrow 2"/>
          <p:cNvSpPr/>
          <p:nvPr/>
        </p:nvSpPr>
        <p:spPr>
          <a:xfrm>
            <a:off x="4953000" y="4953000"/>
            <a:ext cx="3124200" cy="182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Results in Implementation – Mobility Management Networks</a:t>
            </a:r>
          </a:p>
        </p:txBody>
      </p:sp>
      <p:sp>
        <p:nvSpPr>
          <p:cNvPr id="4" name="Rectangle 3"/>
          <p:cNvSpPr/>
          <p:nvPr/>
        </p:nvSpPr>
        <p:spPr>
          <a:xfrm>
            <a:off x="8382000" y="3886200"/>
            <a:ext cx="19050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&gt; Efficiency, Quality – policy, practice</a:t>
            </a:r>
          </a:p>
        </p:txBody>
      </p:sp>
    </p:spTree>
    <p:extLst>
      <p:ext uri="{BB962C8B-B14F-4D97-AF65-F5344CB8AC3E}">
        <p14:creationId xmlns:p14="http://schemas.microsoft.com/office/powerpoint/2010/main" val="1921370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E1DD-19E6-4FF6-8464-484FDA86CDF9}"/>
              </a:ext>
            </a:extLst>
          </p:cNvPr>
          <p:cNvSpPr>
            <a:spLocks noGrp="1"/>
          </p:cNvSpPr>
          <p:nvPr>
            <p:ph type="title"/>
          </p:nvPr>
        </p:nvSpPr>
        <p:spPr>
          <a:xfrm>
            <a:off x="838200" y="365125"/>
            <a:ext cx="11711940" cy="1325563"/>
          </a:xfrm>
        </p:spPr>
        <p:txBody>
          <a:bodyPr/>
          <a:lstStyle/>
          <a:p>
            <a:r>
              <a:rPr lang="en-US" b="1" dirty="0">
                <a:latin typeface="Arial" panose="020B0604020202020204" pitchFamily="34" charset="0"/>
                <a:cs typeface="Arial" panose="020B0604020202020204" pitchFamily="34" charset="0"/>
              </a:rPr>
              <a:t>Benefits of Coordinated Transportation &amp; Mobility Management</a:t>
            </a:r>
          </a:p>
        </p:txBody>
      </p:sp>
      <p:sp>
        <p:nvSpPr>
          <p:cNvPr id="3" name="Content Placeholder 2">
            <a:extLst>
              <a:ext uri="{FF2B5EF4-FFF2-40B4-BE49-F238E27FC236}">
                <a16:creationId xmlns:a16="http://schemas.microsoft.com/office/drawing/2014/main" id="{40703961-CACB-4BE3-BA5A-3C1F05B6250C}"/>
              </a:ext>
            </a:extLst>
          </p:cNvPr>
          <p:cNvSpPr>
            <a:spLocks noGrp="1"/>
          </p:cNvSpPr>
          <p:nvPr>
            <p:ph idx="1"/>
          </p:nvPr>
        </p:nvSpPr>
        <p:spPr>
          <a:xfrm>
            <a:off x="448778" y="2045369"/>
            <a:ext cx="10645140" cy="4622483"/>
          </a:xfrm>
        </p:spPr>
        <p:txBody>
          <a:bodyPr>
            <a:normAutofit fontScale="92500" lnSpcReduction="20000"/>
          </a:bodyPr>
          <a:lstStyle/>
          <a:p>
            <a:r>
              <a:rPr lang="en-US" dirty="0">
                <a:latin typeface="Arial" panose="020B0604020202020204" pitchFamily="34" charset="0"/>
                <a:cs typeface="Arial" panose="020B0604020202020204" pitchFamily="34" charset="0"/>
              </a:rPr>
              <a:t>Shared funding;</a:t>
            </a:r>
          </a:p>
          <a:p>
            <a:r>
              <a:rPr lang="en-US" dirty="0">
                <a:latin typeface="Arial" panose="020B0604020202020204" pitchFamily="34" charset="0"/>
                <a:cs typeface="Arial" panose="020B0604020202020204" pitchFamily="34" charset="0"/>
              </a:rPr>
              <a:t>Extended service hours, services to new areas or new communities and to more people;</a:t>
            </a:r>
          </a:p>
          <a:p>
            <a:r>
              <a:rPr lang="en-US" dirty="0">
                <a:latin typeface="Arial" panose="020B0604020202020204" pitchFamily="34" charset="0"/>
                <a:cs typeface="Arial" panose="020B0604020202020204" pitchFamily="34" charset="0"/>
              </a:rPr>
              <a:t>More trips made by persons needing transportation;</a:t>
            </a:r>
          </a:p>
          <a:p>
            <a:r>
              <a:rPr lang="en-US" dirty="0">
                <a:latin typeface="Arial" panose="020B0604020202020204" pitchFamily="34" charset="0"/>
                <a:cs typeface="Arial" panose="020B0604020202020204" pitchFamily="34" charset="0"/>
              </a:rPr>
              <a:t>Services more responsive to schedules, points of origin, and destinations of customers;</a:t>
            </a:r>
          </a:p>
          <a:p>
            <a:r>
              <a:rPr lang="en-US" dirty="0">
                <a:latin typeface="Arial" panose="020B0604020202020204" pitchFamily="34" charset="0"/>
                <a:cs typeface="Arial" panose="020B0604020202020204" pitchFamily="34" charset="0"/>
              </a:rPr>
              <a:t>Greater emphasis on safety and customer service;</a:t>
            </a:r>
          </a:p>
          <a:p>
            <a:r>
              <a:rPr lang="en-US" dirty="0">
                <a:latin typeface="Arial" panose="020B0604020202020204" pitchFamily="34" charset="0"/>
                <a:cs typeface="Arial" panose="020B0604020202020204" pitchFamily="34" charset="0"/>
              </a:rPr>
              <a:t>Opportunity for multi-modal service;</a:t>
            </a:r>
          </a:p>
          <a:p>
            <a:r>
              <a:rPr lang="en-US" dirty="0">
                <a:latin typeface="Arial" panose="020B0604020202020204" pitchFamily="34" charset="0"/>
                <a:cs typeface="Arial" panose="020B0604020202020204" pitchFamily="34" charset="0"/>
              </a:rPr>
              <a:t>Increased potential for innovation;</a:t>
            </a:r>
          </a:p>
          <a:p>
            <a:r>
              <a:rPr lang="en-US" dirty="0">
                <a:latin typeface="Arial" panose="020B0604020202020204" pitchFamily="34" charset="0"/>
                <a:cs typeface="Arial" panose="020B0604020202020204" pitchFamily="34" charset="0"/>
              </a:rPr>
              <a:t>More flexible payment and service options; and</a:t>
            </a:r>
          </a:p>
          <a:p>
            <a:r>
              <a:rPr lang="en-US" dirty="0">
                <a:latin typeface="Arial" panose="020B0604020202020204" pitchFamily="34" charset="0"/>
                <a:cs typeface="Arial" panose="020B0604020202020204" pitchFamily="34" charset="0"/>
              </a:rPr>
              <a:t>Enhanced relationships with non-traditional partners – unintended benefits.</a:t>
            </a:r>
          </a:p>
          <a:p>
            <a:endParaRPr lang="en-US" dirty="0"/>
          </a:p>
        </p:txBody>
      </p:sp>
    </p:spTree>
    <p:extLst>
      <p:ext uri="{BB962C8B-B14F-4D97-AF65-F5344CB8AC3E}">
        <p14:creationId xmlns:p14="http://schemas.microsoft.com/office/powerpoint/2010/main" val="1059182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120E-ACC9-4E89-B1CA-500BDE3EB842}"/>
              </a:ext>
            </a:extLst>
          </p:cNvPr>
          <p:cNvSpPr>
            <a:spLocks noGrp="1"/>
          </p:cNvSpPr>
          <p:nvPr>
            <p:ph type="title"/>
          </p:nvPr>
        </p:nvSpPr>
        <p:spPr/>
        <p:txBody>
          <a:bodyPr/>
          <a:lstStyle/>
          <a:p>
            <a:r>
              <a:rPr lang="en-US" dirty="0"/>
              <a:t>Moving Forward…State Example</a:t>
            </a:r>
          </a:p>
        </p:txBody>
      </p:sp>
      <p:pic>
        <p:nvPicPr>
          <p:cNvPr id="5" name="Picture 4" descr="New Hampshire, divided into regions">
            <a:extLst>
              <a:ext uri="{FF2B5EF4-FFF2-40B4-BE49-F238E27FC236}">
                <a16:creationId xmlns:a16="http://schemas.microsoft.com/office/drawing/2014/main" id="{C0781D19-A34F-4AEC-A49A-1DD41E8F3A46}"/>
              </a:ext>
            </a:extLst>
          </p:cNvPr>
          <p:cNvPicPr>
            <a:picLocks noChangeAspect="1"/>
          </p:cNvPicPr>
          <p:nvPr/>
        </p:nvPicPr>
        <p:blipFill>
          <a:blip r:embed="rId3"/>
          <a:stretch>
            <a:fillRect/>
          </a:stretch>
        </p:blipFill>
        <p:spPr>
          <a:xfrm>
            <a:off x="4648200" y="1447800"/>
            <a:ext cx="3543300" cy="5162550"/>
          </a:xfrm>
          <a:prstGeom prst="rect">
            <a:avLst/>
          </a:prstGeom>
        </p:spPr>
      </p:pic>
    </p:spTree>
    <p:extLst>
      <p:ext uri="{BB962C8B-B14F-4D97-AF65-F5344CB8AC3E}">
        <p14:creationId xmlns:p14="http://schemas.microsoft.com/office/powerpoint/2010/main" val="511375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a:xfrm>
            <a:off x="1905000" y="486569"/>
            <a:ext cx="8382000" cy="533400"/>
          </a:xfrm>
        </p:spPr>
        <p:txBody>
          <a:bodyPr>
            <a:normAutofit fontScale="90000"/>
          </a:bodyPr>
          <a:lstStyle/>
          <a:p>
            <a:pPr algn="ctr"/>
            <a:r>
              <a:rPr lang="en-US" altLang="en-US" dirty="0">
                <a:solidFill>
                  <a:srgbClr val="006600"/>
                </a:solidFill>
              </a:rPr>
              <a:t>Vision</a:t>
            </a:r>
          </a:p>
        </p:txBody>
      </p:sp>
      <p:sp>
        <p:nvSpPr>
          <p:cNvPr id="2" name="Rectangle 1"/>
          <p:cNvSpPr/>
          <p:nvPr/>
        </p:nvSpPr>
        <p:spPr>
          <a:xfrm>
            <a:off x="509665" y="1028994"/>
            <a:ext cx="4536711" cy="2677656"/>
          </a:xfrm>
          <a:prstGeom prst="rect">
            <a:avLst/>
          </a:prstGeom>
          <a:solidFill>
            <a:schemeClr val="accent6">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New Hampshire envisions an integrated system of safe, reliable, and sustainable transportation options that allow residents to maintain independence and participate in community life no matter their age or ability. </a:t>
            </a:r>
          </a:p>
        </p:txBody>
      </p:sp>
      <p:sp>
        <p:nvSpPr>
          <p:cNvPr id="4099" name="Content Placeholder 7"/>
          <p:cNvSpPr>
            <a:spLocks noGrp="1"/>
          </p:cNvSpPr>
          <p:nvPr>
            <p:ph idx="1"/>
          </p:nvPr>
        </p:nvSpPr>
        <p:spPr>
          <a:xfrm>
            <a:off x="5396460" y="1289580"/>
            <a:ext cx="6585212" cy="2853796"/>
          </a:xfrm>
        </p:spPr>
        <p:txBody>
          <a:bodyPr>
            <a:normAutofit fontScale="92500" lnSpcReduction="20000"/>
          </a:bodyPr>
          <a:lstStyle/>
          <a:p>
            <a:r>
              <a:rPr lang="en-US" altLang="en-US" sz="3300" dirty="0"/>
              <a:t>Ideal outcomes include:</a:t>
            </a:r>
          </a:p>
          <a:p>
            <a:pPr lvl="1"/>
            <a:r>
              <a:rPr lang="en-US" altLang="en-US" dirty="0"/>
              <a:t>Ease of use for customers</a:t>
            </a:r>
          </a:p>
          <a:p>
            <a:pPr lvl="2"/>
            <a:r>
              <a:rPr lang="en-US" altLang="en-US" sz="1400" dirty="0"/>
              <a:t>Eliminate confusion related to patchwork approach</a:t>
            </a:r>
          </a:p>
          <a:p>
            <a:pPr lvl="2"/>
            <a:r>
              <a:rPr lang="en-US" altLang="en-US" sz="1400" dirty="0"/>
              <a:t>Single call/click will get customers to best person </a:t>
            </a:r>
          </a:p>
          <a:p>
            <a:pPr lvl="1"/>
            <a:r>
              <a:rPr lang="en-US" altLang="en-US" dirty="0"/>
              <a:t>Braided State &amp; Fed funds</a:t>
            </a:r>
          </a:p>
          <a:p>
            <a:pPr lvl="2"/>
            <a:r>
              <a:rPr lang="en-US" altLang="en-US" sz="1400" dirty="0"/>
              <a:t>Single distribution method for various sources of transportation-eligible programs</a:t>
            </a:r>
          </a:p>
          <a:p>
            <a:pPr lvl="2"/>
            <a:r>
              <a:rPr lang="en-US" altLang="en-US" sz="1400" dirty="0"/>
              <a:t>Ensure tax dollars are maximized</a:t>
            </a:r>
          </a:p>
          <a:p>
            <a:pPr lvl="1"/>
            <a:r>
              <a:rPr lang="en-US" altLang="en-US" dirty="0"/>
              <a:t>True coordination of services</a:t>
            </a:r>
          </a:p>
          <a:p>
            <a:pPr lvl="2"/>
            <a:r>
              <a:rPr lang="en-US" altLang="en-US" sz="1400" dirty="0"/>
              <a:t>Avoid redundancy</a:t>
            </a:r>
          </a:p>
          <a:p>
            <a:pPr lvl="2"/>
            <a:r>
              <a:rPr lang="en-US" altLang="en-US" sz="1400" dirty="0"/>
              <a:t>Economies of scale</a:t>
            </a:r>
          </a:p>
          <a:p>
            <a:pPr lvl="1"/>
            <a:endParaRPr lang="en-US" altLang="en-US" sz="1400" dirty="0"/>
          </a:p>
        </p:txBody>
      </p:sp>
      <p:pic>
        <p:nvPicPr>
          <p:cNvPr id="7" name="Picture 6" descr="many arrows all going different directions. text says: without mobility management strategies, providers &amp; modes lack coordination &amp; shared purpose"/>
          <p:cNvPicPr>
            <a:picLocks noChangeAspect="1"/>
          </p:cNvPicPr>
          <p:nvPr/>
        </p:nvPicPr>
        <p:blipFill>
          <a:blip r:embed="rId2"/>
          <a:stretch>
            <a:fillRect/>
          </a:stretch>
        </p:blipFill>
        <p:spPr>
          <a:xfrm>
            <a:off x="289118" y="3998068"/>
            <a:ext cx="3671641" cy="2499646"/>
          </a:xfrm>
          <a:prstGeom prst="rect">
            <a:avLst/>
          </a:prstGeom>
        </p:spPr>
      </p:pic>
      <p:pic>
        <p:nvPicPr>
          <p:cNvPr id="8" name="Picture 7" descr="many arrows all going in the same direction. text says, with mobility management strategies, providers &amp; modes retain independence but work collaboratively"/>
          <p:cNvPicPr>
            <a:picLocks noChangeAspect="1"/>
          </p:cNvPicPr>
          <p:nvPr/>
        </p:nvPicPr>
        <p:blipFill>
          <a:blip r:embed="rId3"/>
          <a:stretch>
            <a:fillRect/>
          </a:stretch>
        </p:blipFill>
        <p:spPr>
          <a:xfrm>
            <a:off x="4434097" y="4101643"/>
            <a:ext cx="3323805" cy="2499647"/>
          </a:xfrm>
          <a:prstGeom prst="rect">
            <a:avLst/>
          </a:prstGeom>
        </p:spPr>
      </p:pic>
      <p:pic>
        <p:nvPicPr>
          <p:cNvPr id="9" name="Picture 8" descr="person in a wheelchair with her hands up in the air as if she is cheering. text says happy customer"/>
          <p:cNvPicPr>
            <a:picLocks noChangeAspect="1"/>
          </p:cNvPicPr>
          <p:nvPr/>
        </p:nvPicPr>
        <p:blipFill>
          <a:blip r:embed="rId4"/>
          <a:stretch>
            <a:fillRect/>
          </a:stretch>
        </p:blipFill>
        <p:spPr>
          <a:xfrm>
            <a:off x="8231240" y="3998068"/>
            <a:ext cx="1608092" cy="2853796"/>
          </a:xfrm>
          <a:prstGeom prst="rect">
            <a:avLst/>
          </a:prstGeom>
        </p:spPr>
      </p:pic>
      <p:pic>
        <p:nvPicPr>
          <p:cNvPr id="10" name="Picture 3">
            <a:extLst>
              <a:ext uri="{FF2B5EF4-FFF2-40B4-BE49-F238E27FC236}">
                <a16:creationId xmlns:a16="http://schemas.microsoft.com/office/drawing/2014/main" id="{11BCD4D4-F0FB-42FD-9918-5A0F18283CD3}"/>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7"/>
            <a:ext cx="12192000" cy="72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New Hampshire DOT logo">
            <a:extLst>
              <a:ext uri="{FF2B5EF4-FFF2-40B4-BE49-F238E27FC236}">
                <a16:creationId xmlns:a16="http://schemas.microsoft.com/office/drawing/2014/main" id="{5D7AF978-0F5B-48F4-B121-FB3902F128F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19274" y="5618294"/>
            <a:ext cx="2062397" cy="109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008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4D09-CEEA-4071-975A-3C08258C0D8B}"/>
              </a:ext>
            </a:extLst>
          </p:cNvPr>
          <p:cNvSpPr>
            <a:spLocks noGrp="1"/>
          </p:cNvSpPr>
          <p:nvPr>
            <p:ph type="title"/>
          </p:nvPr>
        </p:nvSpPr>
        <p:spPr>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Rural Example</a:t>
            </a:r>
          </a:p>
        </p:txBody>
      </p:sp>
      <p:pic>
        <p:nvPicPr>
          <p:cNvPr id="4" name="Content Placeholder 3" descr="Picture of a two-lane road, field on one side and trees on the other, quite a few cars in the distance">
            <a:extLst>
              <a:ext uri="{FF2B5EF4-FFF2-40B4-BE49-F238E27FC236}">
                <a16:creationId xmlns:a16="http://schemas.microsoft.com/office/drawing/2014/main" id="{A664E020-9B6F-40AF-9C0B-13B6AE0ADB8C}"/>
              </a:ext>
            </a:extLst>
          </p:cNvPr>
          <p:cNvPicPr>
            <a:picLocks noGrp="1" noChangeAspect="1"/>
          </p:cNvPicPr>
          <p:nvPr>
            <p:ph idx="1"/>
          </p:nvPr>
        </p:nvPicPr>
        <p:blipFill>
          <a:blip r:embed="rId2"/>
          <a:stretch>
            <a:fillRect/>
          </a:stretch>
        </p:blipFill>
        <p:spPr>
          <a:xfrm>
            <a:off x="3228975" y="2057400"/>
            <a:ext cx="5734050" cy="3200400"/>
          </a:xfrm>
          <a:prstGeom prst="rect">
            <a:avLst/>
          </a:prstGeom>
        </p:spPr>
      </p:pic>
    </p:spTree>
    <p:extLst>
      <p:ext uri="{BB962C8B-B14F-4D97-AF65-F5344CB8AC3E}">
        <p14:creationId xmlns:p14="http://schemas.microsoft.com/office/powerpoint/2010/main" val="606987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E1DD-19E6-4FF6-8464-484FDA86CDF9}"/>
              </a:ext>
            </a:extLst>
          </p:cNvPr>
          <p:cNvSpPr>
            <a:spLocks noGrp="1"/>
          </p:cNvSpPr>
          <p:nvPr>
            <p:ph type="title"/>
          </p:nvPr>
        </p:nvSpPr>
        <p:spPr/>
        <p:txBody>
          <a:bodyPr/>
          <a:lstStyle/>
          <a:p>
            <a:r>
              <a:rPr lang="en-US" dirty="0"/>
              <a:t>Mixing Funds – A Grassroots Effort</a:t>
            </a:r>
          </a:p>
        </p:txBody>
      </p:sp>
      <p:sp>
        <p:nvSpPr>
          <p:cNvPr id="3" name="Content Placeholder 2">
            <a:extLst>
              <a:ext uri="{FF2B5EF4-FFF2-40B4-BE49-F238E27FC236}">
                <a16:creationId xmlns:a16="http://schemas.microsoft.com/office/drawing/2014/main" id="{40703961-CACB-4BE3-BA5A-3C1F05B6250C}"/>
              </a:ext>
            </a:extLst>
          </p:cNvPr>
          <p:cNvSpPr>
            <a:spLocks noGrp="1"/>
          </p:cNvSpPr>
          <p:nvPr>
            <p:ph idx="1"/>
          </p:nvPr>
        </p:nvSpPr>
        <p:spPr>
          <a:xfrm>
            <a:off x="838200" y="1427584"/>
            <a:ext cx="10515600" cy="4749379"/>
          </a:xfrm>
        </p:spPr>
        <p:txBody>
          <a:bodyPr>
            <a:normAutofit lnSpcReduction="10000"/>
          </a:bodyPr>
          <a:lstStyle/>
          <a:p>
            <a:r>
              <a:rPr lang="en-US" b="1" dirty="0"/>
              <a:t>Calhan Connection - Rural El Paso County Colorado </a:t>
            </a:r>
            <a:r>
              <a:rPr lang="en-US" dirty="0"/>
              <a:t>– 2158 Square miles, 20 people per square mile. Envida – non-profit transit agency – organized and provides the service</a:t>
            </a:r>
          </a:p>
          <a:p>
            <a:pPr lvl="1"/>
            <a:r>
              <a:rPr lang="en-US" dirty="0"/>
              <a:t>First mile – last mile – becomes first 10 miles – last 10 miles</a:t>
            </a:r>
          </a:p>
          <a:p>
            <a:pPr lvl="1"/>
            <a:r>
              <a:rPr lang="en-US" dirty="0"/>
              <a:t>Developed a deviated fixed route – seven stops – along highway, ended at the transfer station for City of Colorado Springs Mountain Metro Transit</a:t>
            </a:r>
          </a:p>
          <a:p>
            <a:pPr lvl="1"/>
            <a:r>
              <a:rPr lang="en-US" dirty="0"/>
              <a:t>Ran two days a week – twice a day – expanded to Monday-Friday, three times a daily.</a:t>
            </a:r>
          </a:p>
          <a:p>
            <a:pPr lvl="1"/>
            <a:r>
              <a:rPr lang="en-US" dirty="0"/>
              <a:t>The U.S. Department of Transportation’s Rural Transportation Assistance Program and the county’s Community Development Block Grant Program (HUD) provided funding to launch the service. </a:t>
            </a:r>
            <a:r>
              <a:rPr lang="en-US" dirty="0">
                <a:hlinkClick r:id="rId2"/>
              </a:rPr>
              <a:t>https://gazette.com/news/calhan-connectionhttps-bringing-public-transportation-to-rural-el-paso-county/article_beb02ac4-d316-11e8-9de4-bb19d09ad7c9.html</a:t>
            </a:r>
            <a:endParaRPr lang="en-US" dirty="0"/>
          </a:p>
        </p:txBody>
      </p:sp>
    </p:spTree>
    <p:extLst>
      <p:ext uri="{BB962C8B-B14F-4D97-AF65-F5344CB8AC3E}">
        <p14:creationId xmlns:p14="http://schemas.microsoft.com/office/powerpoint/2010/main" val="2049006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957ED4F-A675-E24A-9FDD-7257F03E6C5F}"/>
              </a:ext>
            </a:extLst>
          </p:cNvPr>
          <p:cNvSpPr>
            <a:spLocks noGrp="1"/>
          </p:cNvSpPr>
          <p:nvPr>
            <p:ph type="title" idx="4294967295"/>
          </p:nvPr>
        </p:nvSpPr>
        <p:spPr>
          <a:xfrm>
            <a:off x="922338" y="1516063"/>
            <a:ext cx="9204325" cy="1462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chemeClr val="accent1"/>
                </a:solidFill>
                <a:effectLst/>
                <a:uLnTx/>
                <a:uFillTx/>
                <a:latin typeface="+mn-lt"/>
                <a:ea typeface="+mn-ea"/>
                <a:cs typeface="+mn-cs"/>
              </a:rPr>
              <a:t>“If you always do what you have always done, you will always get what you always got”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200" b="0" i="0" u="none" strike="noStrike" kern="1200" cap="none" spc="0" normalizeH="0" baseline="0" noProof="0" dirty="0">
                <a:ln>
                  <a:noFill/>
                </a:ln>
                <a:solidFill>
                  <a:schemeClr val="accent1"/>
                </a:solidFill>
                <a:effectLst/>
                <a:uLnTx/>
                <a:uFillTx/>
                <a:latin typeface="+mn-lt"/>
                <a:ea typeface="+mn-ea"/>
                <a:cs typeface="+mn-cs"/>
              </a:rPr>
              <a:t>--Susan Scott, Fierce Conversations</a:t>
            </a:r>
          </a:p>
        </p:txBody>
      </p:sp>
      <p:pic>
        <p:nvPicPr>
          <p:cNvPr id="4" name="Picture 3" descr="A picture containing question marks and the word &quot;Stuck?&quot;&#10;&#10;">
            <a:extLst>
              <a:ext uri="{FF2B5EF4-FFF2-40B4-BE49-F238E27FC236}">
                <a16:creationId xmlns:a16="http://schemas.microsoft.com/office/drawing/2014/main" id="{02712DB8-F699-824B-BA5C-E27966DB4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253" y="3279866"/>
            <a:ext cx="2733862" cy="2379086"/>
          </a:xfrm>
          <a:prstGeom prst="rect">
            <a:avLst/>
          </a:prstGeom>
        </p:spPr>
      </p:pic>
    </p:spTree>
    <p:extLst>
      <p:ext uri="{BB962C8B-B14F-4D97-AF65-F5344CB8AC3E}">
        <p14:creationId xmlns:p14="http://schemas.microsoft.com/office/powerpoint/2010/main" val="3416587008"/>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967-182D-4F76-83E5-4FA514708EED}"/>
              </a:ext>
            </a:extLst>
          </p:cNvPr>
          <p:cNvSpPr>
            <a:spLocks noGrp="1"/>
          </p:cNvSpPr>
          <p:nvPr>
            <p:ph type="title"/>
          </p:nvPr>
        </p:nvSpPr>
        <p:spPr/>
        <p:txBody>
          <a:bodyPr/>
          <a:lstStyle/>
          <a:p>
            <a:r>
              <a:rPr lang="en-US" dirty="0"/>
              <a:t>Recent CCAM Resources</a:t>
            </a:r>
          </a:p>
        </p:txBody>
      </p:sp>
      <p:sp>
        <p:nvSpPr>
          <p:cNvPr id="3" name="Content Placeholder 2">
            <a:extLst>
              <a:ext uri="{FF2B5EF4-FFF2-40B4-BE49-F238E27FC236}">
                <a16:creationId xmlns:a16="http://schemas.microsoft.com/office/drawing/2014/main" id="{9B004523-D901-43D2-9641-09B4071CDA1D}"/>
              </a:ext>
            </a:extLst>
          </p:cNvPr>
          <p:cNvSpPr>
            <a:spLocks noGrp="1"/>
          </p:cNvSpPr>
          <p:nvPr>
            <p:ph idx="1"/>
          </p:nvPr>
        </p:nvSpPr>
        <p:spPr>
          <a:xfrm>
            <a:off x="609602" y="1166018"/>
            <a:ext cx="11030090" cy="4525963"/>
          </a:xfrm>
        </p:spPr>
        <p:txBody>
          <a:bodyPr/>
          <a:lstStyle/>
          <a:p>
            <a:r>
              <a:rPr lang="en-US" sz="2000" dirty="0"/>
              <a:t>Together, the </a:t>
            </a:r>
            <a:r>
              <a:rPr lang="en-US" sz="2000" u="sng" dirty="0">
                <a:solidFill>
                  <a:srgbClr val="577795"/>
                </a:solidFill>
                <a:hlinkClick r:id="rId3">
                  <a:extLst>
                    <a:ext uri="{A12FA001-AC4F-418D-AE19-62706E023703}">
                      <ahyp:hlinkClr xmlns:ahyp="http://schemas.microsoft.com/office/drawing/2018/hyperlinkcolor" val="tx"/>
                    </a:ext>
                  </a:extLst>
                </a:hlinkClick>
              </a:rPr>
              <a:t>CCAM agencies</a:t>
            </a:r>
            <a:r>
              <a:rPr lang="en-US" sz="2000" dirty="0">
                <a:solidFill>
                  <a:srgbClr val="577795"/>
                </a:solidFill>
              </a:rPr>
              <a:t> </a:t>
            </a:r>
            <a:r>
              <a:rPr lang="en-US" sz="2000" dirty="0"/>
              <a:t>developed the following:</a:t>
            </a:r>
          </a:p>
          <a:p>
            <a:pPr marL="900113" lvl="1" indent="-342900"/>
            <a:r>
              <a:rPr lang="en-US" sz="2000" u="sng" dirty="0">
                <a:hlinkClick r:id="rId4"/>
              </a:rPr>
              <a:t>CCAM Report to the President</a:t>
            </a:r>
            <a:r>
              <a:rPr lang="en-US" sz="2000" i="1" dirty="0"/>
              <a:t>, published September 2020</a:t>
            </a:r>
          </a:p>
          <a:p>
            <a:pPr marL="900113" lvl="1" indent="-342900"/>
            <a:r>
              <a:rPr lang="en-US" sz="2000" u="sng" dirty="0">
                <a:hlinkClick r:id="rId5"/>
              </a:rPr>
              <a:t>CCAM Cost-Sharing Policy Statement</a:t>
            </a:r>
            <a:r>
              <a:rPr lang="en-US" sz="2000" i="1" dirty="0"/>
              <a:t>, published July 2020</a:t>
            </a:r>
          </a:p>
          <a:p>
            <a:pPr marL="900113" lvl="1" indent="-342900"/>
            <a:r>
              <a:rPr lang="en-US" sz="2000" u="sng" dirty="0">
                <a:hlinkClick r:id="rId6"/>
              </a:rPr>
              <a:t>Cost Allocation Technology for Non-Emergency Medical Transportation Final Report</a:t>
            </a:r>
            <a:r>
              <a:rPr lang="en-US" sz="2000" i="1" dirty="0"/>
              <a:t>, published June 2020</a:t>
            </a:r>
          </a:p>
          <a:p>
            <a:pPr marL="900113" lvl="1" indent="-342900"/>
            <a:r>
              <a:rPr lang="en-US" sz="2000" u="sng" dirty="0">
                <a:hlinkClick r:id="rId7"/>
              </a:rPr>
              <a:t>CCAM Federal Fund Braiding Guide</a:t>
            </a:r>
            <a:r>
              <a:rPr lang="en-US" sz="2000" i="1" dirty="0"/>
              <a:t>, published June 2020</a:t>
            </a:r>
          </a:p>
          <a:p>
            <a:pPr marL="900113" lvl="1" indent="-342900"/>
            <a:r>
              <a:rPr lang="en-US" sz="2000" dirty="0">
                <a:hlinkClick r:id="rId8"/>
              </a:rPr>
              <a:t>CCAM Focus Group Report</a:t>
            </a:r>
            <a:r>
              <a:rPr lang="en-US" sz="2000" i="1" dirty="0"/>
              <a:t>, published 2019</a:t>
            </a:r>
          </a:p>
          <a:p>
            <a:pPr marL="900113" lvl="1" indent="-342900"/>
            <a:r>
              <a:rPr lang="en-US" sz="2000" u="sng" dirty="0">
                <a:hlinkClick r:id="rId9"/>
              </a:rPr>
              <a:t>CCAM Program Inventory</a:t>
            </a:r>
            <a:r>
              <a:rPr lang="en-US" sz="2000" dirty="0"/>
              <a:t>, which identifies 130 Federal programs that are eligible to provide funding for human services transportation for transportation-disadvantaged populations. </a:t>
            </a:r>
          </a:p>
          <a:p>
            <a:pPr marL="1200150" lvl="2" indent="-342900"/>
            <a:r>
              <a:rPr lang="en-US" dirty="0"/>
              <a:t>No single law or statute created these programs, therefore no uniform requirements on program administration or delivery exists, and each program maintains its own regulations, eligibility requirements, and operating procedures. Thus, there is duplication across Federal programs in services funded.</a:t>
            </a:r>
          </a:p>
        </p:txBody>
      </p:sp>
    </p:spTree>
    <p:extLst>
      <p:ext uri="{BB962C8B-B14F-4D97-AF65-F5344CB8AC3E}">
        <p14:creationId xmlns:p14="http://schemas.microsoft.com/office/powerpoint/2010/main" val="1607770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904867" y="77205"/>
            <a:ext cx="8229600" cy="1143000"/>
          </a:xfrm>
        </p:spPr>
        <p:txBody>
          <a:bodyPr>
            <a:normAutofit/>
          </a:bodyPr>
          <a:lstStyle/>
          <a:p>
            <a:pPr eaLnBrk="1" hangingPunct="1"/>
            <a:r>
              <a:rPr lang="en-US" altLang="en-US" sz="2800" b="1" dirty="0">
                <a:latin typeface="+mn-lt"/>
              </a:rPr>
              <a:t>Technical Assistance (TA) Centers</a:t>
            </a:r>
          </a:p>
        </p:txBody>
      </p:sp>
      <p:pic>
        <p:nvPicPr>
          <p:cNvPr id="58373" name="Picture 1" title="NCMM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538" y="1195924"/>
            <a:ext cx="2611182" cy="100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Box1"/>
          <p:cNvSpPr txBox="1">
            <a:spLocks noChangeArrowheads="1"/>
          </p:cNvSpPr>
          <p:nvPr/>
        </p:nvSpPr>
        <p:spPr bwMode="auto">
          <a:xfrm>
            <a:off x="4322753" y="1248007"/>
            <a:ext cx="59819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C326A"/>
              </a:buClr>
              <a:buFont typeface="Wingdings" pitchFamily="2" charset="2"/>
              <a:buChar char="§"/>
              <a:defRPr sz="3200">
                <a:solidFill>
                  <a:schemeClr val="tx1"/>
                </a:solidFill>
                <a:latin typeface="Calibri" pitchFamily="34" charset="0"/>
              </a:defRPr>
            </a:lvl1pPr>
            <a:lvl2pPr marL="742950" indent="-285750">
              <a:spcBef>
                <a:spcPct val="20000"/>
              </a:spcBef>
              <a:buClr>
                <a:srgbClr val="A31D1D"/>
              </a:buClr>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hlinkClick r:id="rId4"/>
              </a:rPr>
              <a:t>National Center for Mobility Management</a:t>
            </a:r>
            <a:endPar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2000" b="0" i="0" u="none" strike="noStrike" kern="0" cap="none" spc="0" normalizeH="0" baseline="0" noProof="0" dirty="0">
                <a:ln>
                  <a:noFill/>
                </a:ln>
                <a:solidFill>
                  <a:prstClr val="black"/>
                </a:solidFill>
                <a:effectLst/>
                <a:uLnTx/>
                <a:uFillTx/>
                <a:latin typeface="Calibri" pitchFamily="34" charset="0"/>
                <a:ea typeface="+mn-ea"/>
                <a:cs typeface="+mn-cs"/>
                <a:hlinkClick r:id="rId5"/>
              </a:rPr>
              <a:t>www.nc4mm.org</a:t>
            </a:r>
            <a:r>
              <a:rPr kumimoji="0" lang="en-US" altLang="en-US" sz="2000" b="0" i="0" u="none" strike="noStrike" kern="0" cap="none" spc="0" normalizeH="0" baseline="0" noProof="0" dirty="0">
                <a:ln>
                  <a:noFill/>
                </a:ln>
                <a:solidFill>
                  <a:prstClr val="black"/>
                </a:solidFill>
                <a:effectLst/>
                <a:uLnTx/>
                <a:uFillTx/>
                <a:latin typeface="Calibri" pitchFamily="34" charset="0"/>
                <a:ea typeface="+mn-ea"/>
                <a:cs typeface="+mn-cs"/>
              </a:rPr>
              <a:t>   </a:t>
            </a:r>
            <a:r>
              <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rPr>
              <a:t>1-866-846-6400  </a:t>
            </a: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hlinkClick r:id="rId6"/>
              </a:rPr>
              <a:t>info@nc4mm.org</a:t>
            </a:r>
            <a:r>
              <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n-ea"/>
                <a:cs typeface="+mn-cs"/>
                <a:hlinkClick r:id="rId7"/>
              </a:rPr>
              <a:t>Annual Community Grants</a:t>
            </a:r>
            <a:endParaRPr kumimoji="0" lang="en-US" altLang="en-US" sz="2000" b="1"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Arrow: Left 5" descr="arrow pointing to NCMM"/>
          <p:cNvSpPr/>
          <p:nvPr/>
        </p:nvSpPr>
        <p:spPr>
          <a:xfrm>
            <a:off x="9641320" y="1820904"/>
            <a:ext cx="767593" cy="382207"/>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8194" name="Picture 2" title="National Aging and Disability Transportation Center logo"/>
          <p:cNvPicPr>
            <a:picLocks noChangeAspect="1" noChangeArrowheads="1"/>
          </p:cNvPicPr>
          <p:nvPr/>
        </p:nvPicPr>
        <p:blipFill rotWithShape="1">
          <a:blip r:embed="rId8">
            <a:extLst>
              <a:ext uri="{28A0092B-C50C-407E-A947-70E740481C1C}">
                <a14:useLocalDpi xmlns:a14="http://schemas.microsoft.com/office/drawing/2010/main" val="0"/>
              </a:ext>
            </a:extLst>
          </a:blip>
          <a:srcRect r="42330"/>
          <a:stretch/>
        </p:blipFill>
        <p:spPr bwMode="auto">
          <a:xfrm>
            <a:off x="1691213" y="2338924"/>
            <a:ext cx="2722125" cy="122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2"/>
          <p:cNvSpPr txBox="1"/>
          <p:nvPr/>
        </p:nvSpPr>
        <p:spPr>
          <a:xfrm>
            <a:off x="4374204" y="2450806"/>
            <a:ext cx="603470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hlinkClick r:id="rId9"/>
              </a:rPr>
              <a:t>National Aging and Disability Transportation Center</a:t>
            </a:r>
            <a:endParaRPr kumimoji="0" lang="en-US" sz="1600" b="0" i="1"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hlinkClick r:id="rId9"/>
              </a:rPr>
              <a:t>www.nadtc.org</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1-866-983-3222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hlinkClick r:id="rId10"/>
              </a:rPr>
              <a:t>contact@nadtc.org</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hlinkClick r:id="rId11"/>
              </a:rPr>
              <a:t>Annual Community Grants</a:t>
            </a:r>
            <a:r>
              <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endParaRPr kumimoji="0" lang="en-US" altLang="en-US" sz="2000" b="1"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Arrow: Left 9" descr="arrow pointing to NADTC"/>
          <p:cNvSpPr/>
          <p:nvPr/>
        </p:nvSpPr>
        <p:spPr>
          <a:xfrm>
            <a:off x="9750671" y="3075311"/>
            <a:ext cx="767593" cy="382207"/>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8376" name="Picture 3" title="National Rural Transit Assistance Program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6013" y="3754918"/>
            <a:ext cx="24003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7" name="TextBox3"/>
          <p:cNvSpPr txBox="1">
            <a:spLocks noChangeArrowheads="1"/>
          </p:cNvSpPr>
          <p:nvPr/>
        </p:nvSpPr>
        <p:spPr bwMode="auto">
          <a:xfrm>
            <a:off x="4428748" y="3686073"/>
            <a:ext cx="53018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C326A"/>
              </a:buClr>
              <a:buFont typeface="Wingdings" pitchFamily="2" charset="2"/>
              <a:buChar char="§"/>
              <a:defRPr sz="3200">
                <a:solidFill>
                  <a:schemeClr val="tx1"/>
                </a:solidFill>
                <a:latin typeface="Calibri" pitchFamily="34" charset="0"/>
              </a:defRPr>
            </a:lvl1pPr>
            <a:lvl2pPr marL="742950" indent="-285750">
              <a:spcBef>
                <a:spcPct val="20000"/>
              </a:spcBef>
              <a:buClr>
                <a:srgbClr val="A31D1D"/>
              </a:buClr>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hlinkClick r:id="rId13"/>
              </a:rPr>
              <a:t>Rural Transit Assistance Program</a:t>
            </a:r>
            <a:endPar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hlinkClick r:id="rId14"/>
              </a:rPr>
              <a:t>www.nationalrtap.org</a:t>
            </a:r>
            <a:r>
              <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rPr>
              <a:t>  1-888-589-6821 </a:t>
            </a:r>
            <a:r>
              <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hlinkClick r:id="rId15"/>
              </a:rPr>
              <a:t>info@nationalrtap.org</a:t>
            </a:r>
            <a:r>
              <a:rPr kumimoji="0" lang="en-US" alt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pic>
        <p:nvPicPr>
          <p:cNvPr id="2" name="Picture 1" descr="Shared Use Mobility Center logo">
            <a:extLst>
              <a:ext uri="{FF2B5EF4-FFF2-40B4-BE49-F238E27FC236}">
                <a16:creationId xmlns:a16="http://schemas.microsoft.com/office/drawing/2014/main" id="{7FBE85C7-49B0-405F-A2FD-A38F00F7C2CC}"/>
              </a:ext>
            </a:extLst>
          </p:cNvPr>
          <p:cNvPicPr>
            <a:picLocks noChangeAspect="1"/>
          </p:cNvPicPr>
          <p:nvPr/>
        </p:nvPicPr>
        <p:blipFill>
          <a:blip r:embed="rId16"/>
          <a:stretch>
            <a:fillRect/>
          </a:stretch>
        </p:blipFill>
        <p:spPr>
          <a:xfrm>
            <a:off x="1691212" y="4857214"/>
            <a:ext cx="2400300" cy="804862"/>
          </a:xfrm>
          <a:prstGeom prst="rect">
            <a:avLst/>
          </a:prstGeom>
        </p:spPr>
      </p:pic>
      <p:sp>
        <p:nvSpPr>
          <p:cNvPr id="3" name="TextBox 2">
            <a:extLst>
              <a:ext uri="{FF2B5EF4-FFF2-40B4-BE49-F238E27FC236}">
                <a16:creationId xmlns:a16="http://schemas.microsoft.com/office/drawing/2014/main" id="{CFA2BCE3-AABF-4EC5-9FE1-955B3DE18ADD}"/>
              </a:ext>
            </a:extLst>
          </p:cNvPr>
          <p:cNvSpPr txBox="1"/>
          <p:nvPr/>
        </p:nvSpPr>
        <p:spPr>
          <a:xfrm>
            <a:off x="4385940" y="4857215"/>
            <a:ext cx="57327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Shared-Use Mobility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17"/>
              </a:rPr>
              <a:t>www.sharedusemobilitycenter.org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1 312.448.8083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info@sharedusemobilitycenter.org</a:t>
            </a:r>
          </a:p>
        </p:txBody>
      </p:sp>
      <p:pic>
        <p:nvPicPr>
          <p:cNvPr id="5" name="Picture 4" descr="n-catt logo">
            <a:extLst>
              <a:ext uri="{FF2B5EF4-FFF2-40B4-BE49-F238E27FC236}">
                <a16:creationId xmlns:a16="http://schemas.microsoft.com/office/drawing/2014/main" id="{540EFA4D-6A5D-4FE1-9EE9-1288A740A966}"/>
              </a:ext>
            </a:extLst>
          </p:cNvPr>
          <p:cNvPicPr>
            <a:picLocks noChangeAspect="1"/>
          </p:cNvPicPr>
          <p:nvPr/>
        </p:nvPicPr>
        <p:blipFill>
          <a:blip r:embed="rId18"/>
          <a:stretch>
            <a:fillRect/>
          </a:stretch>
        </p:blipFill>
        <p:spPr>
          <a:xfrm>
            <a:off x="1670539" y="5872877"/>
            <a:ext cx="2311479" cy="965764"/>
          </a:xfrm>
          <a:prstGeom prst="rect">
            <a:avLst/>
          </a:prstGeom>
        </p:spPr>
      </p:pic>
      <p:sp>
        <p:nvSpPr>
          <p:cNvPr id="7" name="TextBox 6">
            <a:extLst>
              <a:ext uri="{FF2B5EF4-FFF2-40B4-BE49-F238E27FC236}">
                <a16:creationId xmlns:a16="http://schemas.microsoft.com/office/drawing/2014/main" id="{E60F838C-8162-4C45-B3B6-100CE5DF87EE}"/>
              </a:ext>
            </a:extLst>
          </p:cNvPr>
          <p:cNvSpPr txBox="1"/>
          <p:nvPr/>
        </p:nvSpPr>
        <p:spPr>
          <a:xfrm>
            <a:off x="4495800" y="6096000"/>
            <a:ext cx="5410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National Center for Applied Transit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19"/>
              </a:rPr>
              <a:t>www.ctaa.org/about-n-catt/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8" name="Picture 7" descr="arrow pointing to n-catt">
            <a:extLst>
              <a:ext uri="{FF2B5EF4-FFF2-40B4-BE49-F238E27FC236}">
                <a16:creationId xmlns:a16="http://schemas.microsoft.com/office/drawing/2014/main" id="{6D32045F-1422-405A-875D-35E8183B495C}"/>
              </a:ext>
            </a:extLst>
          </p:cNvPr>
          <p:cNvPicPr>
            <a:picLocks noChangeAspect="1"/>
          </p:cNvPicPr>
          <p:nvPr/>
        </p:nvPicPr>
        <p:blipFill>
          <a:blip r:embed="rId20"/>
          <a:stretch>
            <a:fillRect/>
          </a:stretch>
        </p:blipFill>
        <p:spPr>
          <a:xfrm>
            <a:off x="9715927" y="6355760"/>
            <a:ext cx="774259" cy="402371"/>
          </a:xfrm>
          <a:prstGeom prst="rect">
            <a:avLst/>
          </a:prstGeom>
        </p:spPr>
      </p:pic>
    </p:spTree>
    <p:extLst>
      <p:ext uri="{BB962C8B-B14F-4D97-AF65-F5344CB8AC3E}">
        <p14:creationId xmlns:p14="http://schemas.microsoft.com/office/powerpoint/2010/main" val="407202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DE648F-2CDA-4F44-82B8-6AFF3560411B}"/>
              </a:ext>
            </a:extLst>
          </p:cNvPr>
          <p:cNvSpPr>
            <a:spLocks noGrp="1"/>
          </p:cNvSpPr>
          <p:nvPr>
            <p:ph type="title"/>
          </p:nvPr>
        </p:nvSpPr>
        <p:spPr>
          <a:xfrm>
            <a:off x="2438400" y="1752600"/>
            <a:ext cx="7620000" cy="990600"/>
          </a:xfrm>
        </p:spPr>
        <p:txBody>
          <a:bodyPr/>
          <a:lstStyle/>
          <a:p>
            <a:r>
              <a:rPr lang="en-US" dirty="0"/>
              <a:t>What is mobility management?</a:t>
            </a:r>
          </a:p>
        </p:txBody>
      </p:sp>
    </p:spTree>
    <p:extLst>
      <p:ext uri="{BB962C8B-B14F-4D97-AF65-F5344CB8AC3E}">
        <p14:creationId xmlns:p14="http://schemas.microsoft.com/office/powerpoint/2010/main" val="773919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7" name="Title 6">
            <a:extLst>
              <a:ext uri="{FF2B5EF4-FFF2-40B4-BE49-F238E27FC236}">
                <a16:creationId xmlns:a16="http://schemas.microsoft.com/office/drawing/2014/main" id="{5F4BF58D-5AA7-4CF2-A532-FEEF8006DB7B}"/>
              </a:ext>
            </a:extLst>
          </p:cNvPr>
          <p:cNvSpPr>
            <a:spLocks noGrp="1"/>
          </p:cNvSpPr>
          <p:nvPr>
            <p:ph type="title"/>
          </p:nvPr>
        </p:nvSpPr>
        <p:spPr>
          <a:xfrm>
            <a:off x="0" y="496027"/>
            <a:ext cx="12192000" cy="548797"/>
          </a:xfrm>
        </p:spPr>
        <p:txBody>
          <a:bodyPr/>
          <a:lstStyle/>
          <a:p>
            <a:r>
              <a:rPr lang="en-US" sz="3000" dirty="0">
                <a:latin typeface="Arial" panose="020B0604020202020204" pitchFamily="34" charset="0"/>
                <a:cs typeface="Arial" panose="020B0604020202020204" pitchFamily="34" charset="0"/>
              </a:rPr>
              <a:t>TACL: The Transportation Technical Assistance Coordination Library</a:t>
            </a:r>
            <a:endParaRPr lang="en-US" sz="3000" b="1" dirty="0">
              <a:latin typeface="Arial" panose="020B0604020202020204" pitchFamily="34" charset="0"/>
              <a:cs typeface="Arial" panose="020B0604020202020204" pitchFamily="34" charset="0"/>
            </a:endParaRPr>
          </a:p>
        </p:txBody>
      </p:sp>
      <p:pic>
        <p:nvPicPr>
          <p:cNvPr id="2050" name="Picture 2" descr="TACL. Transportation Technical Assistance Coordination Library logo">
            <a:extLst>
              <a:ext uri="{FF2B5EF4-FFF2-40B4-BE49-F238E27FC236}">
                <a16:creationId xmlns:a16="http://schemas.microsoft.com/office/drawing/2014/main" id="{87E1523C-F0CE-4F30-B918-7C4247F2B607}"/>
              </a:ext>
            </a:extLst>
          </p:cNvPr>
          <p:cNvPicPr>
            <a:picLocks noChangeAspect="1" noChangeArrowheads="1"/>
          </p:cNvPicPr>
          <p:nvPr/>
        </p:nvPicPr>
        <p:blipFill>
          <a:blip r:embed="rId3"/>
          <a:srcRect/>
          <a:stretch/>
        </p:blipFill>
        <p:spPr bwMode="auto">
          <a:xfrm>
            <a:off x="498766" y="1845352"/>
            <a:ext cx="4056905" cy="20864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9A5387-205D-4090-910B-8335C5936A91}"/>
              </a:ext>
            </a:extLst>
          </p:cNvPr>
          <p:cNvSpPr txBox="1"/>
          <p:nvPr/>
        </p:nvSpPr>
        <p:spPr>
          <a:xfrm>
            <a:off x="498766" y="4217661"/>
            <a:ext cx="430517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hlinkClick r:id="rId4">
                  <a:extLst>
                    <a:ext uri="{A12FA001-AC4F-418D-AE19-62706E023703}">
                      <ahyp:hlinkClr xmlns:ahyp="http://schemas.microsoft.com/office/drawing/2018/hyperlinkcolor" val="tx"/>
                    </a:ext>
                  </a:extLst>
                </a:hlinkClick>
              </a:rPr>
              <a:t>http://transportation-tacl.org</a:t>
            </a:r>
            <a:r>
              <a:rPr kumimoji="0" lang="en-US" sz="2400" b="0" i="0" u="sng"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endParaRPr>
          </a:p>
        </p:txBody>
      </p:sp>
      <p:sp>
        <p:nvSpPr>
          <p:cNvPr id="3" name="TextBox 2">
            <a:extLst>
              <a:ext uri="{FF2B5EF4-FFF2-40B4-BE49-F238E27FC236}">
                <a16:creationId xmlns:a16="http://schemas.microsoft.com/office/drawing/2014/main" id="{DFFDE22B-5924-4ABC-8B87-7FCA5C1F0AC3}"/>
              </a:ext>
            </a:extLst>
          </p:cNvPr>
          <p:cNvSpPr txBox="1"/>
          <p:nvPr/>
        </p:nvSpPr>
        <p:spPr>
          <a:xfrm>
            <a:off x="5158652" y="1673074"/>
            <a:ext cx="6521329" cy="4516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The Transportation Technical Assistance Coordination Library (TACL) provides a sustainable methodology and platform to access rural and tribal transportation coordination resources across a diverse range of transportation technical assistance centers and the </a:t>
            </a:r>
            <a:r>
              <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Federal Transit Administration (FTA)</a:t>
            </a:r>
            <a:r>
              <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endPar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The FTA-funded technical assistance centers participating in this ongoing work with links to their coordination resources are:</a:t>
            </a:r>
          </a:p>
          <a:p>
            <a:pPr marL="285750" marR="0" lvl="1"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hlinkClick r:id="rId6">
                  <a:extLst>
                    <a:ext uri="{A12FA001-AC4F-418D-AE19-62706E023703}">
                      <ahyp:hlinkClr xmlns:ahyp="http://schemas.microsoft.com/office/drawing/2018/hyperlinkcolor" val="tx"/>
                    </a:ext>
                  </a:extLst>
                </a:hlinkClick>
              </a:rPr>
              <a:t>National Aging and Disability Transportation Center (NADTC)</a:t>
            </a:r>
            <a:endPar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endParaRPr>
          </a:p>
          <a:p>
            <a:pPr marL="285750" marR="0" lvl="1"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hlinkClick r:id="rId7">
                  <a:extLst>
                    <a:ext uri="{A12FA001-AC4F-418D-AE19-62706E023703}">
                      <ahyp:hlinkClr xmlns:ahyp="http://schemas.microsoft.com/office/drawing/2018/hyperlinkcolor" val="tx"/>
                    </a:ext>
                  </a:extLst>
                </a:hlinkClick>
              </a:rPr>
              <a:t>National Center for Applied Transit Technology (N-CATT)</a:t>
            </a:r>
            <a:endPar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endParaRPr>
          </a:p>
          <a:p>
            <a:pPr marL="285750" marR="0" lvl="1"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hlinkClick r:id="rId8">
                  <a:extLst>
                    <a:ext uri="{A12FA001-AC4F-418D-AE19-62706E023703}">
                      <ahyp:hlinkClr xmlns:ahyp="http://schemas.microsoft.com/office/drawing/2018/hyperlinkcolor" val="tx"/>
                    </a:ext>
                  </a:extLst>
                </a:hlinkClick>
              </a:rPr>
              <a:t>National Center for Mobility Management (NCMM)</a:t>
            </a:r>
            <a:endPar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endParaRPr>
          </a:p>
          <a:p>
            <a:pPr marL="285750" marR="0" lvl="1"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hlinkClick r:id="rId9">
                  <a:extLst>
                    <a:ext uri="{A12FA001-AC4F-418D-AE19-62706E023703}">
                      <ahyp:hlinkClr xmlns:ahyp="http://schemas.microsoft.com/office/drawing/2018/hyperlinkcolor" val="tx"/>
                    </a:ext>
                  </a:extLst>
                </a:hlinkClick>
              </a:rPr>
              <a:t>National Rural Transit Assistance Program (National RTAP)</a:t>
            </a:r>
            <a:endPar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endParaRPr>
          </a:p>
          <a:p>
            <a:pPr marL="285750" marR="0" lvl="1"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hlinkClick r:id="rId10">
                  <a:extLst>
                    <a:ext uri="{A12FA001-AC4F-418D-AE19-62706E023703}">
                      <ahyp:hlinkClr xmlns:ahyp="http://schemas.microsoft.com/office/drawing/2018/hyperlinkcolor" val="tx"/>
                    </a:ext>
                  </a:extLst>
                </a:hlinkClick>
              </a:rPr>
              <a:t>Shared-Use Mobility Center (SUMC)</a:t>
            </a:r>
            <a:endParaRPr kumimoji="0" lang="en-US" sz="1800" b="0" i="0" u="none" strike="noStrike" kern="1200" cap="none" spc="0" normalizeH="0" baseline="0" noProof="0" dirty="0">
              <a:ln>
                <a:noFill/>
              </a:ln>
              <a:solidFill>
                <a:srgbClr val="1404DE"/>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09742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720DCB-9DCF-4697-88FC-725EEF7DC400}"/>
              </a:ext>
            </a:extLst>
          </p:cNvPr>
          <p:cNvSpPr>
            <a:spLocks noGrp="1"/>
          </p:cNvSpPr>
          <p:nvPr>
            <p:ph type="title"/>
          </p:nvPr>
        </p:nvSpPr>
        <p:spPr>
          <a:xfrm>
            <a:off x="643467" y="321734"/>
            <a:ext cx="10905066" cy="1135737"/>
          </a:xfrm>
        </p:spPr>
        <p:txBody>
          <a:bodyPr>
            <a:normAutofit/>
          </a:bodyPr>
          <a:lstStyle/>
          <a:p>
            <a:r>
              <a:rPr lang="en-US" sz="3600" dirty="0"/>
              <a:t>Parting Thoughts</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3" descr="1. Always think about the connections between coordination and mobility management&#10;2. Continuously examine what and how you are putting in place coordination and mobility management&#10;3. Measure, assess, and measure outcomes and impacts!">
            <a:extLst>
              <a:ext uri="{FF2B5EF4-FFF2-40B4-BE49-F238E27FC236}">
                <a16:creationId xmlns:a16="http://schemas.microsoft.com/office/drawing/2014/main" id="{27FAA95F-68DB-4891-A92F-8B9BE698D63E}"/>
              </a:ext>
            </a:extLst>
          </p:cNvPr>
          <p:cNvGraphicFramePr>
            <a:graphicFrameLocks noGrp="1"/>
          </p:cNvGraphicFramePr>
          <p:nvPr>
            <p:ph idx="1"/>
            <p:extLst>
              <p:ext uri="{D42A27DB-BD31-4B8C-83A1-F6EECF244321}">
                <p14:modId xmlns:p14="http://schemas.microsoft.com/office/powerpoint/2010/main" val="39981048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748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1E4-A796-4000-9656-EF3FE533686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Thank You</a:t>
            </a:r>
          </a:p>
        </p:txBody>
      </p:sp>
      <p:sp>
        <p:nvSpPr>
          <p:cNvPr id="14" name="Content Placeholder 13">
            <a:extLst>
              <a:ext uri="{FF2B5EF4-FFF2-40B4-BE49-F238E27FC236}">
                <a16:creationId xmlns:a16="http://schemas.microsoft.com/office/drawing/2014/main" id="{900EB610-CD9D-42C3-A2D6-3EFDEB6E8F99}"/>
              </a:ext>
            </a:extLst>
          </p:cNvPr>
          <p:cNvSpPr>
            <a:spLocks noGrp="1"/>
          </p:cNvSpPr>
          <p:nvPr>
            <p:ph idx="1"/>
          </p:nvPr>
        </p:nvSpPr>
        <p:spPr>
          <a:xfrm>
            <a:off x="1821180" y="1691640"/>
            <a:ext cx="8549640" cy="3120390"/>
          </a:xfrm>
        </p:spPr>
        <p:txBody>
          <a:bodyPr>
            <a:normAutofit fontScale="70000" lnSpcReduction="20000"/>
          </a:bodyPr>
          <a:lstStyle/>
          <a:p>
            <a:pPr marL="0" indent="0" algn="ctr">
              <a:buNone/>
            </a:pPr>
            <a:r>
              <a:rPr lang="en-US" sz="6300" b="1" dirty="0">
                <a:latin typeface="Arial" panose="020B0604020202020204" pitchFamily="34" charset="0"/>
                <a:cs typeface="Arial" panose="020B0604020202020204" pitchFamily="34" charset="0"/>
              </a:rPr>
              <a:t>Thank You</a:t>
            </a:r>
          </a:p>
          <a:p>
            <a:pPr marL="0" indent="0" algn="ctr">
              <a:buNone/>
            </a:pPr>
            <a:endParaRPr lang="en-US" sz="51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Judy Shanley,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Easterseals Director NCMM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Asst. VP for Education and Youth Transition at Easterseals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lgn="ctr">
              <a:lnSpc>
                <a:spcPct val="100000"/>
              </a:lnSpc>
              <a:spcBef>
                <a:spcPts val="0"/>
              </a:spcBef>
              <a:buNone/>
              <a:defRPr/>
            </a:pPr>
            <a:r>
              <a:rPr lang="en-US" sz="4000" b="1" dirty="0">
                <a:latin typeface="Arial" panose="020B0604020202020204" pitchFamily="34" charset="0"/>
                <a:cs typeface="Arial" panose="020B0604020202020204" pitchFamily="34" charset="0"/>
                <a:hlinkClick r:id="rId3"/>
              </a:rPr>
              <a:t>JShanley@easterseals.com</a:t>
            </a:r>
            <a:endParaRPr lang="en-US" sz="40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algn="ctr"/>
            <a:endParaRPr lang="en-US" sz="4400" dirty="0">
              <a:latin typeface="Arial" panose="020B0604020202020204" pitchFamily="34" charset="0"/>
              <a:cs typeface="Arial" panose="020B0604020202020204" pitchFamily="34" charset="0"/>
            </a:endParaRPr>
          </a:p>
          <a:p>
            <a:pPr algn="ctr"/>
            <a:endParaRPr lang="en-US" sz="4400" dirty="0">
              <a:latin typeface="Arial" panose="020B0604020202020204" pitchFamily="34" charset="0"/>
              <a:cs typeface="Arial" panose="020B0604020202020204" pitchFamily="34" charset="0"/>
            </a:endParaRPr>
          </a:p>
        </p:txBody>
      </p:sp>
      <p:pic>
        <p:nvPicPr>
          <p:cNvPr id="3" name="Picture 2" descr="easterseals logo">
            <a:extLst>
              <a:ext uri="{FF2B5EF4-FFF2-40B4-BE49-F238E27FC236}">
                <a16:creationId xmlns:a16="http://schemas.microsoft.com/office/drawing/2014/main" id="{711F5151-5F99-459B-BEF1-AF2721073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892" y="5166360"/>
            <a:ext cx="2822215" cy="1127667"/>
          </a:xfrm>
          <a:prstGeom prst="rect">
            <a:avLst/>
          </a:prstGeom>
        </p:spPr>
      </p:pic>
    </p:spTree>
    <p:extLst>
      <p:ext uri="{BB962C8B-B14F-4D97-AF65-F5344CB8AC3E}">
        <p14:creationId xmlns:p14="http://schemas.microsoft.com/office/powerpoint/2010/main" val="2026260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DE648F-2CDA-4F44-82B8-6AFF3560411B}"/>
              </a:ext>
            </a:extLst>
          </p:cNvPr>
          <p:cNvSpPr>
            <a:spLocks noGrp="1"/>
          </p:cNvSpPr>
          <p:nvPr>
            <p:ph type="title"/>
          </p:nvPr>
        </p:nvSpPr>
        <p:spPr>
          <a:xfrm>
            <a:off x="2438400" y="1752600"/>
            <a:ext cx="7620000" cy="990600"/>
          </a:xfrm>
        </p:spPr>
        <p:txBody>
          <a:bodyPr/>
          <a:lstStyle/>
          <a:p>
            <a:r>
              <a:rPr lang="en-US" dirty="0"/>
              <a:t>Funding for mobility management</a:t>
            </a:r>
          </a:p>
        </p:txBody>
      </p:sp>
    </p:spTree>
    <p:extLst>
      <p:ext uri="{BB962C8B-B14F-4D97-AF65-F5344CB8AC3E}">
        <p14:creationId xmlns:p14="http://schemas.microsoft.com/office/powerpoint/2010/main" val="889840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FD37-A6D4-3C47-BC36-A0C63FF4C227}"/>
              </a:ext>
            </a:extLst>
          </p:cNvPr>
          <p:cNvSpPr>
            <a:spLocks noGrp="1"/>
          </p:cNvSpPr>
          <p:nvPr>
            <p:ph type="title"/>
          </p:nvPr>
        </p:nvSpPr>
        <p:spPr/>
        <p:txBody>
          <a:bodyPr/>
          <a:lstStyle/>
          <a:p>
            <a:r>
              <a:rPr lang="en-US" dirty="0"/>
              <a:t>Community Transit Grant Program </a:t>
            </a:r>
          </a:p>
        </p:txBody>
      </p:sp>
      <p:sp>
        <p:nvSpPr>
          <p:cNvPr id="3" name="Content Placeholder 2">
            <a:extLst>
              <a:ext uri="{FF2B5EF4-FFF2-40B4-BE49-F238E27FC236}">
                <a16:creationId xmlns:a16="http://schemas.microsoft.com/office/drawing/2014/main" id="{C9AFAA92-28A3-0B40-B7C5-112EE05936DF}"/>
              </a:ext>
            </a:extLst>
          </p:cNvPr>
          <p:cNvSpPr>
            <a:spLocks noGrp="1"/>
          </p:cNvSpPr>
          <p:nvPr>
            <p:ph sz="quarter" idx="1"/>
          </p:nvPr>
        </p:nvSpPr>
        <p:spPr/>
        <p:txBody>
          <a:bodyPr/>
          <a:lstStyle/>
          <a:p>
            <a:r>
              <a:rPr lang="en-US" dirty="0">
                <a:latin typeface="Arial" panose="020B0604020202020204" pitchFamily="34" charset="0"/>
                <a:cs typeface="Arial" panose="020B0604020202020204" pitchFamily="34" charset="0"/>
              </a:rPr>
              <a:t>CTGP disperses Federal Transit Administration (FTA) Section 5310 and State Mobility Assistance Program (MAP) funding to provide and strengthen the transportation services available to meet the mobility needs of older adults and people with disabilities </a:t>
            </a:r>
          </a:p>
          <a:p>
            <a:endParaRPr lang="en-US" dirty="0"/>
          </a:p>
        </p:txBody>
      </p:sp>
      <p:sp>
        <p:nvSpPr>
          <p:cNvPr id="4" name="TextBox 3">
            <a:extLst>
              <a:ext uri="{FF2B5EF4-FFF2-40B4-BE49-F238E27FC236}">
                <a16:creationId xmlns:a16="http://schemas.microsoft.com/office/drawing/2014/main" id="{CE538144-A211-9648-86DD-2DB76D3F5C6B}"/>
              </a:ext>
            </a:extLst>
          </p:cNvPr>
          <p:cNvSpPr txBox="1"/>
          <p:nvPr/>
        </p:nvSpPr>
        <p:spPr>
          <a:xfrm>
            <a:off x="3886200" y="5410200"/>
            <a:ext cx="6984048" cy="461665"/>
          </a:xfrm>
          <a:prstGeom prst="rect">
            <a:avLst/>
          </a:prstGeom>
          <a:noFill/>
        </p:spPr>
        <p:txBody>
          <a:bodyPr wrap="square">
            <a:spAutoFit/>
          </a:bodyPr>
          <a:lstStyle/>
          <a:p>
            <a:pPr>
              <a:defRPr/>
            </a:pPr>
            <a:r>
              <a:rPr lang="en-US" sz="2400" dirty="0">
                <a:solidFill>
                  <a:prstClr val="black"/>
                </a:solidFill>
                <a:latin typeface="Arial" panose="020B0604020202020204" pitchFamily="34" charset="0"/>
                <a:cs typeface="Arial" panose="020B0604020202020204" pitchFamily="34" charset="0"/>
                <a:hlinkClick r:id="rId2"/>
              </a:rPr>
              <a:t>www.mass.gov/community-transit-grant-program</a:t>
            </a:r>
            <a:r>
              <a:rPr lang="en-US" sz="24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00916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7492-8008-8841-BCA8-C7541AAD5D20}"/>
              </a:ext>
            </a:extLst>
          </p:cNvPr>
          <p:cNvSpPr>
            <a:spLocks noGrp="1"/>
          </p:cNvSpPr>
          <p:nvPr>
            <p:ph type="title"/>
          </p:nvPr>
        </p:nvSpPr>
        <p:spPr/>
        <p:txBody>
          <a:bodyPr/>
          <a:lstStyle/>
          <a:p>
            <a:r>
              <a:rPr lang="en-US" dirty="0"/>
              <a:t>Eligible Entities </a:t>
            </a:r>
          </a:p>
        </p:txBody>
      </p:sp>
      <p:sp>
        <p:nvSpPr>
          <p:cNvPr id="3" name="Content Placeholder 2">
            <a:extLst>
              <a:ext uri="{FF2B5EF4-FFF2-40B4-BE49-F238E27FC236}">
                <a16:creationId xmlns:a16="http://schemas.microsoft.com/office/drawing/2014/main" id="{A1F2DFEE-3578-A54C-BEA7-7DFA09D595D5}"/>
              </a:ext>
            </a:extLst>
          </p:cNvPr>
          <p:cNvSpPr>
            <a:spLocks noGrp="1"/>
          </p:cNvSpPr>
          <p:nvPr>
            <p:ph sz="quarter" idx="1"/>
          </p:nvPr>
        </p:nvSpPr>
        <p:spPr/>
        <p:txBody>
          <a:bodyPr/>
          <a:lstStyle/>
          <a:p>
            <a:r>
              <a:rPr lang="en-US" dirty="0">
                <a:latin typeface="Arial" panose="020B0604020202020204" pitchFamily="34" charset="0"/>
                <a:cs typeface="Arial" panose="020B0604020202020204" pitchFamily="34" charset="0"/>
              </a:rPr>
              <a:t>Non-profit organizations</a:t>
            </a:r>
          </a:p>
          <a:p>
            <a:r>
              <a:rPr lang="en-US" dirty="0">
                <a:latin typeface="Arial" panose="020B0604020202020204" pitchFamily="34" charset="0"/>
                <a:cs typeface="Arial" panose="020B0604020202020204" pitchFamily="34" charset="0"/>
              </a:rPr>
              <a:t>Municipalities </a:t>
            </a:r>
          </a:p>
          <a:p>
            <a:r>
              <a:rPr lang="en-US" dirty="0">
                <a:latin typeface="Arial" panose="020B0604020202020204" pitchFamily="34" charset="0"/>
                <a:cs typeface="Arial" panose="020B0604020202020204" pitchFamily="34" charset="0"/>
              </a:rPr>
              <a:t>Councils on Aging </a:t>
            </a:r>
          </a:p>
          <a:p>
            <a:r>
              <a:rPr lang="en-US" dirty="0">
                <a:latin typeface="Arial" panose="020B0604020202020204" pitchFamily="34" charset="0"/>
                <a:cs typeface="Arial" panose="020B0604020202020204" pitchFamily="34" charset="0"/>
              </a:rPr>
              <a:t>Regional Transit Authorities</a:t>
            </a:r>
          </a:p>
          <a:p>
            <a:pPr marL="0" indent="0">
              <a:buNone/>
            </a:pPr>
            <a:endParaRPr lang="en-US" dirty="0"/>
          </a:p>
        </p:txBody>
      </p:sp>
    </p:spTree>
    <p:extLst>
      <p:ext uri="{BB962C8B-B14F-4D97-AF65-F5344CB8AC3E}">
        <p14:creationId xmlns:p14="http://schemas.microsoft.com/office/powerpoint/2010/main" val="3856754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7492-8008-8841-BCA8-C7541AAD5D20}"/>
              </a:ext>
            </a:extLst>
          </p:cNvPr>
          <p:cNvSpPr>
            <a:spLocks noGrp="1"/>
          </p:cNvSpPr>
          <p:nvPr>
            <p:ph type="title"/>
          </p:nvPr>
        </p:nvSpPr>
        <p:spPr/>
        <p:txBody>
          <a:bodyPr/>
          <a:lstStyle/>
          <a:p>
            <a:r>
              <a:rPr lang="en-US" dirty="0"/>
              <a:t>Eligible Projects </a:t>
            </a:r>
          </a:p>
        </p:txBody>
      </p:sp>
      <p:sp>
        <p:nvSpPr>
          <p:cNvPr id="3" name="Content Placeholder 2">
            <a:extLst>
              <a:ext uri="{FF2B5EF4-FFF2-40B4-BE49-F238E27FC236}">
                <a16:creationId xmlns:a16="http://schemas.microsoft.com/office/drawing/2014/main" id="{A1F2DFEE-3578-A54C-BEA7-7DFA09D595D5}"/>
              </a:ext>
            </a:extLst>
          </p:cNvPr>
          <p:cNvSpPr>
            <a:spLocks noGrp="1"/>
          </p:cNvSpPr>
          <p:nvPr>
            <p:ph sz="quarter" idx="1"/>
          </p:nvPr>
        </p:nvSpPr>
        <p:spPr/>
        <p:txBody>
          <a:bodyPr/>
          <a:lstStyle/>
          <a:p>
            <a:r>
              <a:rPr lang="en-US" dirty="0">
                <a:latin typeface="Arial" panose="020B0604020202020204" pitchFamily="34" charset="0"/>
                <a:cs typeface="Arial" panose="020B0604020202020204" pitchFamily="34" charset="0"/>
              </a:rPr>
              <a:t>Eligible Activities/Projects</a:t>
            </a:r>
          </a:p>
          <a:p>
            <a:pPr lvl="1"/>
            <a:r>
              <a:rPr lang="en-US" dirty="0">
                <a:latin typeface="Arial" panose="020B0604020202020204" pitchFamily="34" charset="0"/>
                <a:cs typeface="Arial" panose="020B0604020202020204" pitchFamily="34" charset="0"/>
              </a:rPr>
              <a:t>Vehicle (Replacement or New) </a:t>
            </a:r>
          </a:p>
          <a:p>
            <a:pPr lvl="1"/>
            <a:r>
              <a:rPr lang="en-US" dirty="0">
                <a:latin typeface="Arial" panose="020B0604020202020204" pitchFamily="34" charset="0"/>
                <a:cs typeface="Arial" panose="020B0604020202020204" pitchFamily="34" charset="0"/>
              </a:rPr>
              <a:t>Operating</a:t>
            </a:r>
          </a:p>
          <a:p>
            <a:pPr lvl="1"/>
            <a:r>
              <a:rPr lang="en-US" dirty="0">
                <a:latin typeface="Arial" panose="020B0604020202020204" pitchFamily="34" charset="0"/>
                <a:cs typeface="Arial" panose="020B0604020202020204" pitchFamily="34" charset="0"/>
              </a:rPr>
              <a:t>Mobility Management</a:t>
            </a:r>
          </a:p>
          <a:p>
            <a:pPr marL="365760"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Must be covered in local Coordinated Public Transit-Human Services Transportation Plan </a:t>
            </a:r>
          </a:p>
          <a:p>
            <a:pPr lvl="1"/>
            <a:r>
              <a:rPr lang="en-US" dirty="0">
                <a:latin typeface="Arial" panose="020B0604020202020204" pitchFamily="34" charset="0"/>
                <a:cs typeface="Arial" panose="020B0604020202020204" pitchFamily="34" charset="0"/>
                <a:hlinkClick r:id="rId2"/>
              </a:rPr>
              <a:t>www.mass.gov/service-details/community-transportation-coordination</a:t>
            </a:r>
            <a:r>
              <a:rPr lang="en-US" dirty="0">
                <a:latin typeface="Arial" panose="020B0604020202020204" pitchFamily="34" charset="0"/>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3422866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7492-8008-8841-BCA8-C7541AAD5D20}"/>
              </a:ext>
            </a:extLst>
          </p:cNvPr>
          <p:cNvSpPr>
            <a:spLocks noGrp="1"/>
          </p:cNvSpPr>
          <p:nvPr>
            <p:ph type="title"/>
          </p:nvPr>
        </p:nvSpPr>
        <p:spPr>
          <a:xfrm>
            <a:off x="838200" y="175593"/>
            <a:ext cx="10871200" cy="990600"/>
          </a:xfrm>
        </p:spPr>
        <p:txBody>
          <a:bodyPr/>
          <a:lstStyle/>
          <a:p>
            <a:r>
              <a:rPr lang="en-US" dirty="0"/>
              <a:t>Local Match Requirements</a:t>
            </a:r>
          </a:p>
        </p:txBody>
      </p:sp>
      <p:graphicFrame>
        <p:nvGraphicFramePr>
          <p:cNvPr id="5" name="Content Placeholder 3" descr="Capital Expenses: 80% federal, 20% local">
            <a:extLst>
              <a:ext uri="{FF2B5EF4-FFF2-40B4-BE49-F238E27FC236}">
                <a16:creationId xmlns:a16="http://schemas.microsoft.com/office/drawing/2014/main" id="{5EF05A05-4BA9-E743-AD9C-B8842F5A004D}"/>
              </a:ext>
            </a:extLst>
          </p:cNvPr>
          <p:cNvGraphicFramePr>
            <a:graphicFrameLocks noGrp="1"/>
          </p:cNvGraphicFramePr>
          <p:nvPr>
            <p:ph idx="1"/>
            <p:extLst>
              <p:ext uri="{D42A27DB-BD31-4B8C-83A1-F6EECF244321}">
                <p14:modId xmlns:p14="http://schemas.microsoft.com/office/powerpoint/2010/main" val="1144058783"/>
              </p:ext>
            </p:extLst>
          </p:nvPr>
        </p:nvGraphicFramePr>
        <p:xfrm>
          <a:off x="1828801" y="1828801"/>
          <a:ext cx="5099177" cy="28457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Operating Expenses, 50% local, 50% federal">
            <a:extLst>
              <a:ext uri="{FF2B5EF4-FFF2-40B4-BE49-F238E27FC236}">
                <a16:creationId xmlns:a16="http://schemas.microsoft.com/office/drawing/2014/main" id="{0C3FD705-1A70-AB43-9C19-FAFC4B098EF3}"/>
              </a:ext>
            </a:extLst>
          </p:cNvPr>
          <p:cNvGraphicFramePr/>
          <p:nvPr>
            <p:extLst>
              <p:ext uri="{D42A27DB-BD31-4B8C-83A1-F6EECF244321}">
                <p14:modId xmlns:p14="http://schemas.microsoft.com/office/powerpoint/2010/main" val="2575881493"/>
              </p:ext>
            </p:extLst>
          </p:nvPr>
        </p:nvGraphicFramePr>
        <p:xfrm>
          <a:off x="6111922" y="1828801"/>
          <a:ext cx="41148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F2E3F97E-7360-7E41-B1F2-055502951B8B}"/>
              </a:ext>
            </a:extLst>
          </p:cNvPr>
          <p:cNvSpPr/>
          <p:nvPr/>
        </p:nvSpPr>
        <p:spPr>
          <a:xfrm>
            <a:off x="152400" y="5181600"/>
            <a:ext cx="12039600" cy="1446550"/>
          </a:xfrm>
          <a:prstGeom prst="rect">
            <a:avLst/>
          </a:prstGeom>
        </p:spPr>
        <p:txBody>
          <a:bodyPr wrap="square">
            <a:spAutoFit/>
          </a:bodyPr>
          <a:lstStyle/>
          <a:p>
            <a:r>
              <a:rPr lang="en-US" sz="2200" u="sng" dirty="0">
                <a:solidFill>
                  <a:prstClr val="black"/>
                </a:solidFill>
                <a:latin typeface="Arial" panose="020B0604020202020204" pitchFamily="34" charset="0"/>
                <a:cs typeface="Arial" panose="020B0604020202020204" pitchFamily="34" charset="0"/>
              </a:rPr>
              <a:t>Eligible sources</a:t>
            </a:r>
            <a:r>
              <a:rPr lang="en-US" sz="2200" dirty="0">
                <a:solidFill>
                  <a:prstClr val="black"/>
                </a:solidFill>
                <a:latin typeface="Arial" panose="020B0604020202020204" pitchFamily="34" charset="0"/>
                <a:cs typeface="Arial" panose="020B0604020202020204" pitchFamily="34" charset="0"/>
              </a:rPr>
              <a:t>: local government appropriations; local dedicated tax revenues; private or foundation donations; net income from advertising/concessions; agency contracts (such as human service program funding); non‐DOT Federal Funds; and in-kind (such as donated goods or volunteer services) </a:t>
            </a:r>
          </a:p>
        </p:txBody>
      </p:sp>
    </p:spTree>
    <p:extLst>
      <p:ext uri="{BB962C8B-B14F-4D97-AF65-F5344CB8AC3E}">
        <p14:creationId xmlns:p14="http://schemas.microsoft.com/office/powerpoint/2010/main" val="1874135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0ABCEBAE-5D56-A147-9C61-D7086DA9969E}"/>
              </a:ext>
            </a:extLst>
          </p:cNvPr>
          <p:cNvSpPr txBox="1">
            <a:spLocks noGrp="1"/>
          </p:cNvSpPr>
          <p:nvPr>
            <p:ph type="title" idx="4294967295"/>
          </p:nvPr>
        </p:nvSpPr>
        <p:spPr>
          <a:xfrm>
            <a:off x="1523999" y="144515"/>
            <a:ext cx="9144000" cy="999332"/>
          </a:xfrm>
          <a:prstGeom prst="rect">
            <a:avLst/>
          </a:prstGeom>
          <a:solidFill>
            <a:schemeClr val="accent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w Cen MT"/>
                <a:ea typeface="+mj-ea"/>
                <a:cs typeface="+mj-cs"/>
              </a:rPr>
              <a:t>FY23 Approximate Timeline</a:t>
            </a:r>
            <a:endParaRPr kumimoji="0" lang="en-US" sz="4400" b="0" i="0" u="none" strike="noStrike" kern="1200" cap="none" spc="0" normalizeH="0" baseline="0" noProof="0" dirty="0">
              <a:ln>
                <a:noFill/>
              </a:ln>
              <a:solidFill>
                <a:prstClr val="white"/>
              </a:solidFill>
              <a:effectLst/>
              <a:uLnTx/>
              <a:uFillTx/>
              <a:latin typeface="Tw Cen MT"/>
              <a:ea typeface="+mj-ea"/>
              <a:cs typeface="Arial" panose="020B0604020202020204" pitchFamily="34" charset="0"/>
            </a:endParaRPr>
          </a:p>
        </p:txBody>
      </p:sp>
      <p:cxnSp>
        <p:nvCxnSpPr>
          <p:cNvPr id="92" name="Straight Connector 91">
            <a:extLst>
              <a:ext uri="{FF2B5EF4-FFF2-40B4-BE49-F238E27FC236}">
                <a16:creationId xmlns:a16="http://schemas.microsoft.com/office/drawing/2014/main" id="{EE2851B2-C88F-4A6B-B12E-174022EF0F22}"/>
              </a:ext>
              <a:ext uri="{C183D7F6-B498-43B3-948B-1728B52AA6E4}">
                <adec:decorative xmlns:adec="http://schemas.microsoft.com/office/drawing/2017/decorative" val="1"/>
              </a:ext>
            </a:extLst>
          </p:cNvPr>
          <p:cNvCxnSpPr/>
          <p:nvPr/>
        </p:nvCxnSpPr>
        <p:spPr>
          <a:xfrm>
            <a:off x="6249266" y="6128315"/>
            <a:ext cx="0" cy="23992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0F2FDF5-E1F8-4B45-85A9-959D97223C11}"/>
              </a:ext>
              <a:ext uri="{C183D7F6-B498-43B3-948B-1728B52AA6E4}">
                <adec:decorative xmlns:adec="http://schemas.microsoft.com/office/drawing/2017/decorative" val="1"/>
              </a:ext>
            </a:extLst>
          </p:cNvPr>
          <p:cNvCxnSpPr>
            <a:cxnSpLocks/>
          </p:cNvCxnSpPr>
          <p:nvPr/>
        </p:nvCxnSpPr>
        <p:spPr>
          <a:xfrm>
            <a:off x="9263052" y="5854237"/>
            <a:ext cx="0" cy="548156"/>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427DB060-61BD-489C-8568-3DDED1BEFCBF}"/>
              </a:ext>
              <a:ext uri="{C183D7F6-B498-43B3-948B-1728B52AA6E4}">
                <adec:decorative xmlns:adec="http://schemas.microsoft.com/office/drawing/2017/decorative" val="1"/>
              </a:ext>
            </a:extLst>
          </p:cNvPr>
          <p:cNvCxnSpPr/>
          <p:nvPr/>
        </p:nvCxnSpPr>
        <p:spPr>
          <a:xfrm>
            <a:off x="3141975" y="6062176"/>
            <a:ext cx="0" cy="23992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B6B61934-0BCE-4D15-947D-881DD49B6365}"/>
              </a:ext>
              <a:ext uri="{C183D7F6-B498-43B3-948B-1728B52AA6E4}">
                <adec:decorative xmlns:adec="http://schemas.microsoft.com/office/drawing/2017/decorative" val="1"/>
              </a:ext>
            </a:extLst>
          </p:cNvPr>
          <p:cNvCxnSpPr/>
          <p:nvPr/>
        </p:nvCxnSpPr>
        <p:spPr>
          <a:xfrm>
            <a:off x="7295866" y="3327957"/>
            <a:ext cx="0" cy="23992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F4EC74E-7A8A-4D23-990A-DE2E7CCEA7EB}"/>
              </a:ext>
              <a:ext uri="{C183D7F6-B498-43B3-948B-1728B52AA6E4}">
                <adec:decorative xmlns:adec="http://schemas.microsoft.com/office/drawing/2017/decorative" val="1"/>
              </a:ext>
            </a:extLst>
          </p:cNvPr>
          <p:cNvCxnSpPr>
            <a:cxnSpLocks/>
          </p:cNvCxnSpPr>
          <p:nvPr/>
        </p:nvCxnSpPr>
        <p:spPr>
          <a:xfrm>
            <a:off x="5782612" y="2388677"/>
            <a:ext cx="0" cy="1179201"/>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2D21E01-D89C-46E9-BA14-A0651317E2CC}"/>
              </a:ext>
              <a:ext uri="{C183D7F6-B498-43B3-948B-1728B52AA6E4}">
                <adec:decorative xmlns:adec="http://schemas.microsoft.com/office/drawing/2017/decorative" val="1"/>
              </a:ext>
            </a:extLst>
          </p:cNvPr>
          <p:cNvCxnSpPr/>
          <p:nvPr/>
        </p:nvCxnSpPr>
        <p:spPr>
          <a:xfrm>
            <a:off x="4091195" y="3283997"/>
            <a:ext cx="0" cy="23992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DC5EDCAF-64ED-462D-9565-E59250D03598}"/>
              </a:ext>
              <a:ext uri="{C183D7F6-B498-43B3-948B-1728B52AA6E4}">
                <adec:decorative xmlns:adec="http://schemas.microsoft.com/office/drawing/2017/decorative" val="1"/>
              </a:ext>
            </a:extLst>
          </p:cNvPr>
          <p:cNvCxnSpPr>
            <a:cxnSpLocks/>
          </p:cNvCxnSpPr>
          <p:nvPr/>
        </p:nvCxnSpPr>
        <p:spPr>
          <a:xfrm>
            <a:off x="2548262" y="2895601"/>
            <a:ext cx="0" cy="633301"/>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051" name="Straight Arrow Connector 1050">
            <a:extLst>
              <a:ext uri="{FF2B5EF4-FFF2-40B4-BE49-F238E27FC236}">
                <a16:creationId xmlns:a16="http://schemas.microsoft.com/office/drawing/2014/main" id="{A37F5E72-7F97-4660-BD2A-EC5809568982}"/>
              </a:ext>
              <a:ext uri="{C183D7F6-B498-43B3-948B-1728B52AA6E4}">
                <adec:decorative xmlns:adec="http://schemas.microsoft.com/office/drawing/2017/decorative" val="1"/>
              </a:ext>
            </a:extLst>
          </p:cNvPr>
          <p:cNvCxnSpPr>
            <a:cxnSpLocks/>
          </p:cNvCxnSpPr>
          <p:nvPr/>
        </p:nvCxnSpPr>
        <p:spPr>
          <a:xfrm>
            <a:off x="1677488" y="3550923"/>
            <a:ext cx="7892097" cy="0"/>
          </a:xfrm>
          <a:prstGeom prst="straightConnector1">
            <a:avLst/>
          </a:prstGeom>
          <a:ln w="76200">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64743643-863C-4956-8355-9ECC2097D994}"/>
              </a:ext>
              <a:ext uri="{C183D7F6-B498-43B3-948B-1728B52AA6E4}">
                <adec:decorative xmlns:adec="http://schemas.microsoft.com/office/drawing/2017/decorative" val="1"/>
              </a:ext>
            </a:extLst>
          </p:cNvPr>
          <p:cNvCxnSpPr>
            <a:cxnSpLocks/>
          </p:cNvCxnSpPr>
          <p:nvPr/>
        </p:nvCxnSpPr>
        <p:spPr>
          <a:xfrm flipH="1" flipV="1">
            <a:off x="2192756" y="6338010"/>
            <a:ext cx="8113020" cy="25484"/>
          </a:xfrm>
          <a:prstGeom prst="straightConnector1">
            <a:avLst/>
          </a:prstGeom>
          <a:ln w="76200">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C724065-A70F-47D2-A486-698D588AF989}"/>
              </a:ext>
              <a:ext uri="{C183D7F6-B498-43B3-948B-1728B52AA6E4}">
                <adec:decorative xmlns:adec="http://schemas.microsoft.com/office/drawing/2017/decorative" val="1"/>
              </a:ext>
            </a:extLst>
          </p:cNvPr>
          <p:cNvCxnSpPr/>
          <p:nvPr/>
        </p:nvCxnSpPr>
        <p:spPr>
          <a:xfrm flipV="1">
            <a:off x="9323714" y="3030349"/>
            <a:ext cx="613064" cy="987136"/>
          </a:xfrm>
          <a:prstGeom prst="line">
            <a:avLst/>
          </a:prstGeom>
          <a:ln w="762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DD50534-F646-411A-A0F9-72DA97C91C1A}"/>
              </a:ext>
              <a:ext uri="{C183D7F6-B498-43B3-948B-1728B52AA6E4}">
                <adec:decorative xmlns:adec="http://schemas.microsoft.com/office/drawing/2017/decorative" val="1"/>
              </a:ext>
            </a:extLst>
          </p:cNvPr>
          <p:cNvCxnSpPr/>
          <p:nvPr/>
        </p:nvCxnSpPr>
        <p:spPr>
          <a:xfrm flipV="1">
            <a:off x="1846068" y="5754707"/>
            <a:ext cx="613064" cy="987136"/>
          </a:xfrm>
          <a:prstGeom prst="line">
            <a:avLst/>
          </a:prstGeom>
          <a:ln w="762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B92D6CB9-5A11-4820-B21F-6083745E66B4}"/>
              </a:ext>
            </a:extLst>
          </p:cNvPr>
          <p:cNvSpPr txBox="1"/>
          <p:nvPr/>
        </p:nvSpPr>
        <p:spPr>
          <a:xfrm>
            <a:off x="1797092" y="1979315"/>
            <a:ext cx="1898439" cy="923330"/>
          </a:xfrm>
          <a:prstGeom prst="rect">
            <a:avLst/>
          </a:prstGeom>
          <a:noFill/>
        </p:spPr>
        <p:txBody>
          <a:bodyPr wrap="square" rtlCol="0">
            <a:spAutoFit/>
          </a:bodyPr>
          <a:lstStyle/>
          <a:p>
            <a:r>
              <a:rPr lang="en-US" b="1" u="sng" dirty="0">
                <a:solidFill>
                  <a:prstClr val="black"/>
                </a:solidFill>
                <a:latin typeface="Calibri" panose="020F0502020204030204" pitchFamily="34" charset="0"/>
                <a:cs typeface="Calibri" panose="020F0502020204030204" pitchFamily="34" charset="0"/>
              </a:rPr>
              <a:t>February 2022:</a:t>
            </a:r>
          </a:p>
          <a:p>
            <a:r>
              <a:rPr lang="en-US" dirty="0">
                <a:solidFill>
                  <a:prstClr val="black"/>
                </a:solidFill>
                <a:latin typeface="Calibri" panose="020F0502020204030204" pitchFamily="34" charset="0"/>
                <a:cs typeface="Calibri" panose="020F0502020204030204" pitchFamily="34" charset="0"/>
              </a:rPr>
              <a:t>Program Announced</a:t>
            </a:r>
          </a:p>
        </p:txBody>
      </p:sp>
      <p:sp>
        <p:nvSpPr>
          <p:cNvPr id="83" name="TextBox 82">
            <a:extLst>
              <a:ext uri="{FF2B5EF4-FFF2-40B4-BE49-F238E27FC236}">
                <a16:creationId xmlns:a16="http://schemas.microsoft.com/office/drawing/2014/main" id="{29CA92B3-0C2C-4AAD-BC07-2E1CCECCD281}"/>
              </a:ext>
            </a:extLst>
          </p:cNvPr>
          <p:cNvSpPr txBox="1"/>
          <p:nvPr/>
        </p:nvSpPr>
        <p:spPr>
          <a:xfrm>
            <a:off x="3239157" y="2367306"/>
            <a:ext cx="1898439" cy="923330"/>
          </a:xfrm>
          <a:prstGeom prst="rect">
            <a:avLst/>
          </a:prstGeom>
          <a:noFill/>
        </p:spPr>
        <p:txBody>
          <a:bodyPr wrap="square" rtlCol="0">
            <a:spAutoFit/>
          </a:bodyPr>
          <a:lstStyle/>
          <a:p>
            <a:r>
              <a:rPr lang="en-US" b="1" u="sng" dirty="0">
                <a:solidFill>
                  <a:prstClr val="black"/>
                </a:solidFill>
                <a:latin typeface="Calibri" panose="020F0502020204030204" pitchFamily="34" charset="0"/>
                <a:cs typeface="Calibri" panose="020F0502020204030204" pitchFamily="34" charset="0"/>
              </a:rPr>
              <a:t>April/May 2022:</a:t>
            </a:r>
          </a:p>
          <a:p>
            <a:r>
              <a:rPr lang="en-US" dirty="0">
                <a:solidFill>
                  <a:prstClr val="black"/>
                </a:solidFill>
                <a:latin typeface="Calibri" panose="020F0502020204030204" pitchFamily="34" charset="0"/>
                <a:cs typeface="Calibri" panose="020F0502020204030204" pitchFamily="34" charset="0"/>
              </a:rPr>
              <a:t>Application Trainings Held</a:t>
            </a:r>
          </a:p>
        </p:txBody>
      </p:sp>
      <p:sp>
        <p:nvSpPr>
          <p:cNvPr id="85" name="TextBox 84">
            <a:extLst>
              <a:ext uri="{FF2B5EF4-FFF2-40B4-BE49-F238E27FC236}">
                <a16:creationId xmlns:a16="http://schemas.microsoft.com/office/drawing/2014/main" id="{97F281B4-E120-484C-A7EE-1DEFA79D5314}"/>
              </a:ext>
            </a:extLst>
          </p:cNvPr>
          <p:cNvSpPr txBox="1"/>
          <p:nvPr/>
        </p:nvSpPr>
        <p:spPr>
          <a:xfrm>
            <a:off x="4954288" y="1754980"/>
            <a:ext cx="1898439" cy="646331"/>
          </a:xfrm>
          <a:prstGeom prst="rect">
            <a:avLst/>
          </a:prstGeom>
          <a:noFill/>
        </p:spPr>
        <p:txBody>
          <a:bodyPr wrap="square" rtlCol="0">
            <a:spAutoFit/>
          </a:bodyPr>
          <a:lstStyle/>
          <a:p>
            <a:r>
              <a:rPr lang="en-US" b="1" u="sng" dirty="0">
                <a:solidFill>
                  <a:prstClr val="black"/>
                </a:solidFill>
                <a:latin typeface="Calibri" panose="020F0502020204030204" pitchFamily="34" charset="0"/>
                <a:cs typeface="Calibri" panose="020F0502020204030204" pitchFamily="34" charset="0"/>
              </a:rPr>
              <a:t>May – June 2022:</a:t>
            </a:r>
          </a:p>
          <a:p>
            <a:r>
              <a:rPr lang="en-US" dirty="0">
                <a:solidFill>
                  <a:prstClr val="black"/>
                </a:solidFill>
                <a:latin typeface="Calibri" panose="020F0502020204030204" pitchFamily="34" charset="0"/>
                <a:cs typeface="Calibri" panose="020F0502020204030204" pitchFamily="34" charset="0"/>
              </a:rPr>
              <a:t>Application Period</a:t>
            </a:r>
          </a:p>
        </p:txBody>
      </p:sp>
      <p:sp>
        <p:nvSpPr>
          <p:cNvPr id="87" name="TextBox 86">
            <a:extLst>
              <a:ext uri="{FF2B5EF4-FFF2-40B4-BE49-F238E27FC236}">
                <a16:creationId xmlns:a16="http://schemas.microsoft.com/office/drawing/2014/main" id="{8786B0E2-E5FA-4F71-9E0C-E599D0EE2AA5}"/>
              </a:ext>
            </a:extLst>
          </p:cNvPr>
          <p:cNvSpPr txBox="1"/>
          <p:nvPr/>
        </p:nvSpPr>
        <p:spPr>
          <a:xfrm>
            <a:off x="6489440" y="2405695"/>
            <a:ext cx="2622431" cy="923330"/>
          </a:xfrm>
          <a:prstGeom prst="rect">
            <a:avLst/>
          </a:prstGeom>
          <a:noFill/>
        </p:spPr>
        <p:txBody>
          <a:bodyPr wrap="square" rtlCol="0">
            <a:spAutoFit/>
          </a:bodyPr>
          <a:lstStyle/>
          <a:p>
            <a:r>
              <a:rPr lang="en-US" b="1" u="sng" dirty="0">
                <a:solidFill>
                  <a:prstClr val="black"/>
                </a:solidFill>
                <a:latin typeface="Calibri" panose="020F0502020204030204" pitchFamily="34" charset="0"/>
                <a:cs typeface="Calibri" panose="020F0502020204030204" pitchFamily="34" charset="0"/>
              </a:rPr>
              <a:t>July – Sept 2022</a:t>
            </a:r>
          </a:p>
          <a:p>
            <a:r>
              <a:rPr lang="en-US" dirty="0">
                <a:solidFill>
                  <a:prstClr val="black"/>
                </a:solidFill>
                <a:latin typeface="Calibri" panose="020F0502020204030204" pitchFamily="34" charset="0"/>
                <a:cs typeface="Calibri" panose="020F0502020204030204" pitchFamily="34" charset="0"/>
              </a:rPr>
              <a:t>Scoring, Review, and Project Selection</a:t>
            </a:r>
          </a:p>
        </p:txBody>
      </p:sp>
      <p:sp>
        <p:nvSpPr>
          <p:cNvPr id="89" name="TextBox 88">
            <a:extLst>
              <a:ext uri="{FF2B5EF4-FFF2-40B4-BE49-F238E27FC236}">
                <a16:creationId xmlns:a16="http://schemas.microsoft.com/office/drawing/2014/main" id="{2EA090E3-3436-4266-8C16-226AEBFFBF7A}"/>
              </a:ext>
            </a:extLst>
          </p:cNvPr>
          <p:cNvSpPr txBox="1"/>
          <p:nvPr/>
        </p:nvSpPr>
        <p:spPr>
          <a:xfrm>
            <a:off x="8414311" y="1906134"/>
            <a:ext cx="2310546" cy="646331"/>
          </a:xfrm>
          <a:prstGeom prst="rect">
            <a:avLst/>
          </a:prstGeom>
          <a:noFill/>
        </p:spPr>
        <p:txBody>
          <a:bodyPr wrap="square" rtlCol="0">
            <a:spAutoFit/>
          </a:bodyPr>
          <a:lstStyle/>
          <a:p>
            <a:r>
              <a:rPr lang="en-US" b="1" u="sng" dirty="0">
                <a:solidFill>
                  <a:prstClr val="black"/>
                </a:solidFill>
                <a:latin typeface="Calibri" panose="020F0502020204030204" pitchFamily="34" charset="0"/>
                <a:cs typeface="Calibri" panose="020F0502020204030204" pitchFamily="34" charset="0"/>
              </a:rPr>
              <a:t>Oct  – Nov 2022:</a:t>
            </a:r>
          </a:p>
          <a:p>
            <a:r>
              <a:rPr lang="en-US" dirty="0">
                <a:solidFill>
                  <a:prstClr val="black"/>
                </a:solidFill>
                <a:latin typeface="Calibri" panose="020F0502020204030204" pitchFamily="34" charset="0"/>
                <a:cs typeface="Calibri" panose="020F0502020204030204" pitchFamily="34" charset="0"/>
              </a:rPr>
              <a:t>Executive Approval</a:t>
            </a:r>
          </a:p>
        </p:txBody>
      </p:sp>
      <p:cxnSp>
        <p:nvCxnSpPr>
          <p:cNvPr id="90" name="Straight Connector 89">
            <a:extLst>
              <a:ext uri="{FF2B5EF4-FFF2-40B4-BE49-F238E27FC236}">
                <a16:creationId xmlns:a16="http://schemas.microsoft.com/office/drawing/2014/main" id="{DC612180-582A-430A-B7FF-CEBD2586F327}"/>
              </a:ext>
              <a:ext uri="{C183D7F6-B498-43B3-948B-1728B52AA6E4}">
                <adec:decorative xmlns:adec="http://schemas.microsoft.com/office/drawing/2017/decorative" val="1"/>
              </a:ext>
            </a:extLst>
          </p:cNvPr>
          <p:cNvCxnSpPr>
            <a:cxnSpLocks/>
          </p:cNvCxnSpPr>
          <p:nvPr/>
        </p:nvCxnSpPr>
        <p:spPr>
          <a:xfrm>
            <a:off x="4818853" y="5103807"/>
            <a:ext cx="8296" cy="1216246"/>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CE4AD53C-20BE-44AB-8E98-36EEC357CEA4}"/>
              </a:ext>
            </a:extLst>
          </p:cNvPr>
          <p:cNvSpPr txBox="1"/>
          <p:nvPr/>
        </p:nvSpPr>
        <p:spPr>
          <a:xfrm>
            <a:off x="2533023" y="5105240"/>
            <a:ext cx="2421265" cy="923330"/>
          </a:xfrm>
          <a:prstGeom prst="rect">
            <a:avLst/>
          </a:prstGeom>
          <a:noFill/>
        </p:spPr>
        <p:txBody>
          <a:bodyPr wrap="square" rtlCol="0">
            <a:spAutoFit/>
          </a:bodyPr>
          <a:lstStyle/>
          <a:p>
            <a:r>
              <a:rPr lang="en-US" b="1" u="sng" dirty="0">
                <a:solidFill>
                  <a:prstClr val="black"/>
                </a:solidFill>
                <a:latin typeface="Calibri" panose="020F0502020204030204" pitchFamily="34" charset="0"/>
                <a:cs typeface="Calibri" panose="020F0502020204030204" pitchFamily="34" charset="0"/>
              </a:rPr>
              <a:t>Nov/Dec 2022:</a:t>
            </a:r>
          </a:p>
          <a:p>
            <a:r>
              <a:rPr lang="en-US" dirty="0">
                <a:solidFill>
                  <a:prstClr val="black"/>
                </a:solidFill>
                <a:latin typeface="Calibri" panose="020F0502020204030204" pitchFamily="34" charset="0"/>
                <a:cs typeface="Calibri" panose="020F0502020204030204" pitchFamily="34" charset="0"/>
              </a:rPr>
              <a:t>Award </a:t>
            </a:r>
          </a:p>
          <a:p>
            <a:r>
              <a:rPr lang="en-US" dirty="0">
                <a:solidFill>
                  <a:prstClr val="black"/>
                </a:solidFill>
                <a:latin typeface="Calibri" panose="020F0502020204030204" pitchFamily="34" charset="0"/>
                <a:cs typeface="Calibri" panose="020F0502020204030204" pitchFamily="34" charset="0"/>
              </a:rPr>
              <a:t>Announcements</a:t>
            </a:r>
          </a:p>
        </p:txBody>
      </p:sp>
      <p:sp>
        <p:nvSpPr>
          <p:cNvPr id="93" name="TextBox 92">
            <a:extLst>
              <a:ext uri="{FF2B5EF4-FFF2-40B4-BE49-F238E27FC236}">
                <a16:creationId xmlns:a16="http://schemas.microsoft.com/office/drawing/2014/main" id="{DD4D2D48-57A1-4E5B-918E-69E877947361}"/>
              </a:ext>
            </a:extLst>
          </p:cNvPr>
          <p:cNvSpPr txBox="1"/>
          <p:nvPr/>
        </p:nvSpPr>
        <p:spPr>
          <a:xfrm>
            <a:off x="3773218" y="4137675"/>
            <a:ext cx="2954431" cy="923330"/>
          </a:xfrm>
          <a:prstGeom prst="rect">
            <a:avLst/>
          </a:prstGeom>
          <a:noFill/>
        </p:spPr>
        <p:txBody>
          <a:bodyPr wrap="square" rtlCol="0">
            <a:spAutoFit/>
          </a:bodyPr>
          <a:lstStyle/>
          <a:p>
            <a:r>
              <a:rPr lang="en-US" b="1" u="sng" dirty="0">
                <a:solidFill>
                  <a:prstClr val="black"/>
                </a:solidFill>
                <a:latin typeface="Calibri" panose="020F0502020204030204" pitchFamily="34" charset="0"/>
                <a:cs typeface="Calibri" panose="020F0502020204030204" pitchFamily="34" charset="0"/>
              </a:rPr>
              <a:t>Jan 2023:</a:t>
            </a:r>
          </a:p>
          <a:p>
            <a:r>
              <a:rPr lang="en-US" dirty="0">
                <a:solidFill>
                  <a:prstClr val="black"/>
                </a:solidFill>
                <a:latin typeface="Calibri" panose="020F0502020204030204" pitchFamily="34" charset="0"/>
                <a:cs typeface="Calibri" panose="020F0502020204030204" pitchFamily="34" charset="0"/>
              </a:rPr>
              <a:t>Effective Date for Operating/MM Contracts</a:t>
            </a:r>
          </a:p>
        </p:txBody>
      </p:sp>
      <p:cxnSp>
        <p:nvCxnSpPr>
          <p:cNvPr id="96" name="Straight Connector 95">
            <a:extLst>
              <a:ext uri="{FF2B5EF4-FFF2-40B4-BE49-F238E27FC236}">
                <a16:creationId xmlns:a16="http://schemas.microsoft.com/office/drawing/2014/main" id="{7D37FA0F-341B-4A1B-A741-2BA1B6F932C6}"/>
              </a:ext>
              <a:ext uri="{C183D7F6-B498-43B3-948B-1728B52AA6E4}">
                <adec:decorative xmlns:adec="http://schemas.microsoft.com/office/drawing/2017/decorative" val="1"/>
              </a:ext>
            </a:extLst>
          </p:cNvPr>
          <p:cNvCxnSpPr>
            <a:cxnSpLocks/>
          </p:cNvCxnSpPr>
          <p:nvPr/>
        </p:nvCxnSpPr>
        <p:spPr>
          <a:xfrm>
            <a:off x="9263052" y="2567607"/>
            <a:ext cx="0" cy="984987"/>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0EBC0536-0001-4EEC-82E8-12A417C01A3D}"/>
              </a:ext>
            </a:extLst>
          </p:cNvPr>
          <p:cNvSpPr txBox="1"/>
          <p:nvPr/>
        </p:nvSpPr>
        <p:spPr>
          <a:xfrm>
            <a:off x="5209076" y="5388765"/>
            <a:ext cx="2086790" cy="646331"/>
          </a:xfrm>
          <a:prstGeom prst="rect">
            <a:avLst/>
          </a:prstGeom>
          <a:noFill/>
        </p:spPr>
        <p:txBody>
          <a:bodyPr wrap="square" rtlCol="0">
            <a:spAutoFit/>
          </a:bodyPr>
          <a:lstStyle/>
          <a:p>
            <a:r>
              <a:rPr lang="en-US" b="1" u="sng" dirty="0">
                <a:solidFill>
                  <a:prstClr val="black"/>
                </a:solidFill>
                <a:latin typeface="Calibri" panose="020F0502020204030204" pitchFamily="34" charset="0"/>
                <a:cs typeface="Calibri" panose="020F0502020204030204" pitchFamily="34" charset="0"/>
              </a:rPr>
              <a:t>Jan/Feb 2023:</a:t>
            </a:r>
          </a:p>
          <a:p>
            <a:r>
              <a:rPr lang="en-US" dirty="0">
                <a:solidFill>
                  <a:prstClr val="black"/>
                </a:solidFill>
                <a:latin typeface="Calibri" panose="020F0502020204030204" pitchFamily="34" charset="0"/>
                <a:cs typeface="Calibri" panose="020F0502020204030204" pitchFamily="34" charset="0"/>
              </a:rPr>
              <a:t>Post-Award Training</a:t>
            </a:r>
          </a:p>
        </p:txBody>
      </p:sp>
      <p:sp>
        <p:nvSpPr>
          <p:cNvPr id="98" name="TextBox 97">
            <a:extLst>
              <a:ext uri="{FF2B5EF4-FFF2-40B4-BE49-F238E27FC236}">
                <a16:creationId xmlns:a16="http://schemas.microsoft.com/office/drawing/2014/main" id="{5C9A424B-D765-4C5B-BA25-71A5754630C7}"/>
              </a:ext>
            </a:extLst>
          </p:cNvPr>
          <p:cNvSpPr txBox="1"/>
          <p:nvPr/>
        </p:nvSpPr>
        <p:spPr>
          <a:xfrm>
            <a:off x="6727649" y="3965322"/>
            <a:ext cx="2421265" cy="923330"/>
          </a:xfrm>
          <a:prstGeom prst="rect">
            <a:avLst/>
          </a:prstGeom>
          <a:noFill/>
        </p:spPr>
        <p:txBody>
          <a:bodyPr wrap="square" rtlCol="0">
            <a:spAutoFit/>
          </a:bodyPr>
          <a:lstStyle/>
          <a:p>
            <a:r>
              <a:rPr lang="en-US" b="1" u="sng" dirty="0">
                <a:solidFill>
                  <a:prstClr val="black"/>
                </a:solidFill>
                <a:latin typeface="Calibri" panose="020F0502020204030204" pitchFamily="34" charset="0"/>
                <a:cs typeface="Calibri" panose="020F0502020204030204" pitchFamily="34" charset="0"/>
              </a:rPr>
              <a:t>Jan – Mar 2023:</a:t>
            </a:r>
          </a:p>
          <a:p>
            <a:r>
              <a:rPr lang="en-US" dirty="0">
                <a:solidFill>
                  <a:prstClr val="black"/>
                </a:solidFill>
                <a:latin typeface="Calibri" panose="020F0502020204030204" pitchFamily="34" charset="0"/>
                <a:cs typeface="Calibri" panose="020F0502020204030204" pitchFamily="34" charset="0"/>
              </a:rPr>
              <a:t>Federal Application/ Contracting Period</a:t>
            </a:r>
          </a:p>
        </p:txBody>
      </p:sp>
      <p:cxnSp>
        <p:nvCxnSpPr>
          <p:cNvPr id="101" name="Straight Connector 100">
            <a:extLst>
              <a:ext uri="{FF2B5EF4-FFF2-40B4-BE49-F238E27FC236}">
                <a16:creationId xmlns:a16="http://schemas.microsoft.com/office/drawing/2014/main" id="{F9052728-A286-4E21-9B57-A82DB0FC26F8}"/>
              </a:ext>
              <a:ext uri="{C183D7F6-B498-43B3-948B-1728B52AA6E4}">
                <adec:decorative xmlns:adec="http://schemas.microsoft.com/office/drawing/2017/decorative" val="1"/>
              </a:ext>
            </a:extLst>
          </p:cNvPr>
          <p:cNvCxnSpPr>
            <a:cxnSpLocks/>
          </p:cNvCxnSpPr>
          <p:nvPr/>
        </p:nvCxnSpPr>
        <p:spPr>
          <a:xfrm>
            <a:off x="7811332" y="4858742"/>
            <a:ext cx="0" cy="149201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0DC5D15F-D3EF-46FB-A882-5969727D14E9}"/>
              </a:ext>
            </a:extLst>
          </p:cNvPr>
          <p:cNvSpPr txBox="1"/>
          <p:nvPr/>
        </p:nvSpPr>
        <p:spPr>
          <a:xfrm>
            <a:off x="8145076" y="5198928"/>
            <a:ext cx="2007674" cy="646331"/>
          </a:xfrm>
          <a:prstGeom prst="rect">
            <a:avLst/>
          </a:prstGeom>
          <a:noFill/>
        </p:spPr>
        <p:txBody>
          <a:bodyPr wrap="square" rtlCol="0">
            <a:spAutoFit/>
          </a:bodyPr>
          <a:lstStyle/>
          <a:p>
            <a:r>
              <a:rPr lang="en-US" b="1" u="sng" dirty="0">
                <a:solidFill>
                  <a:prstClr val="black"/>
                </a:solidFill>
                <a:latin typeface="Calibri" panose="020F0502020204030204" pitchFamily="34" charset="0"/>
                <a:cs typeface="Calibri" panose="020F0502020204030204" pitchFamily="34" charset="0"/>
              </a:rPr>
              <a:t>May/June 2023:</a:t>
            </a:r>
          </a:p>
          <a:p>
            <a:r>
              <a:rPr lang="en-US" dirty="0">
                <a:solidFill>
                  <a:prstClr val="black"/>
                </a:solidFill>
                <a:latin typeface="Calibri" panose="020F0502020204030204" pitchFamily="34" charset="0"/>
                <a:cs typeface="Calibri" panose="020F0502020204030204" pitchFamily="34" charset="0"/>
              </a:rPr>
              <a:t>Vehicle Deliveries</a:t>
            </a:r>
          </a:p>
        </p:txBody>
      </p:sp>
    </p:spTree>
    <p:extLst>
      <p:ext uri="{BB962C8B-B14F-4D97-AF65-F5344CB8AC3E}">
        <p14:creationId xmlns:p14="http://schemas.microsoft.com/office/powerpoint/2010/main" val="2979947111"/>
      </p:ext>
    </p:extLst>
  </p:cSld>
  <p:clrMapOvr>
    <a:masterClrMapping/>
  </p:clrMapOvr>
  <mc:AlternateContent xmlns:mc="http://schemas.openxmlformats.org/markup-compatibility/2006" xmlns:p14="http://schemas.microsoft.com/office/powerpoint/2010/main">
    <mc:Choice Requires="p14">
      <p:transition spd="slow" p14:dur="2000" advTm="29009"/>
    </mc:Choice>
    <mc:Fallback xmlns="">
      <p:transition spd="slow" advTm="29009"/>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AF05-D608-C24C-A9BB-F909F3788E3D}"/>
              </a:ext>
            </a:extLst>
          </p:cNvPr>
          <p:cNvSpPr>
            <a:spLocks noGrp="1"/>
          </p:cNvSpPr>
          <p:nvPr>
            <p:ph type="title"/>
          </p:nvPr>
        </p:nvSpPr>
        <p:spPr/>
        <p:txBody>
          <a:bodyPr>
            <a:normAutofit/>
          </a:bodyPr>
          <a:lstStyle/>
          <a:p>
            <a:r>
              <a:rPr lang="en-US" dirty="0"/>
              <a:t>Mobility Management Project Examples</a:t>
            </a:r>
          </a:p>
        </p:txBody>
      </p:sp>
      <p:sp>
        <p:nvSpPr>
          <p:cNvPr id="3" name="Content Placeholder 2">
            <a:extLst>
              <a:ext uri="{FF2B5EF4-FFF2-40B4-BE49-F238E27FC236}">
                <a16:creationId xmlns:a16="http://schemas.microsoft.com/office/drawing/2014/main" id="{C7D1B8A2-F8E2-AD49-90E7-586C3D074872}"/>
              </a:ext>
            </a:extLst>
          </p:cNvPr>
          <p:cNvSpPr>
            <a:spLocks noGrp="1"/>
          </p:cNvSpPr>
          <p:nvPr>
            <p:ph sz="quarter" idx="1"/>
          </p:nvPr>
        </p:nvSpPr>
        <p:spPr/>
        <p:txBody>
          <a:bodyPr/>
          <a:lstStyle/>
          <a:p>
            <a:r>
              <a:rPr lang="en-US" dirty="0">
                <a:latin typeface="Arial" panose="020B0604020202020204" pitchFamily="34" charset="0"/>
                <a:cs typeface="Arial" panose="020B0604020202020204" pitchFamily="34" charset="0"/>
              </a:rPr>
              <a:t>Travel training (salaries and materials)</a:t>
            </a:r>
          </a:p>
          <a:p>
            <a:r>
              <a:rPr lang="en-US" dirty="0">
                <a:latin typeface="Arial" panose="020B0604020202020204" pitchFamily="34" charset="0"/>
                <a:cs typeface="Arial" panose="020B0604020202020204" pitchFamily="34" charset="0"/>
              </a:rPr>
              <a:t>Managing mobility option/resources</a:t>
            </a:r>
          </a:p>
          <a:p>
            <a:r>
              <a:rPr lang="en-US" dirty="0">
                <a:latin typeface="Arial" panose="020B0604020202020204" pitchFamily="34" charset="0"/>
                <a:cs typeface="Arial" panose="020B0604020202020204" pitchFamily="34" charset="0"/>
              </a:rPr>
              <a:t>Short range planning and technology</a:t>
            </a:r>
          </a:p>
          <a:p>
            <a:endParaRPr lang="en-US" dirty="0"/>
          </a:p>
        </p:txBody>
      </p:sp>
      <p:pic>
        <p:nvPicPr>
          <p:cNvPr id="4" name="Content Placeholder 4" descr="Two people look at a bus schedule">
            <a:extLst>
              <a:ext uri="{FF2B5EF4-FFF2-40B4-BE49-F238E27FC236}">
                <a16:creationId xmlns:a16="http://schemas.microsoft.com/office/drawing/2014/main" id="{623E6176-29B7-1545-9DCE-D10EA4F96A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8598" y="4191000"/>
            <a:ext cx="4065127" cy="2286634"/>
          </a:xfrm>
          <a:prstGeom prst="rect">
            <a:avLst/>
          </a:prstGeom>
          <a:ln>
            <a:solidFill>
              <a:schemeClr val="tx1"/>
            </a:solidFill>
          </a:ln>
        </p:spPr>
      </p:pic>
      <p:pic>
        <p:nvPicPr>
          <p:cNvPr id="5" name="Picture 4" descr="Table under a tent, with a poster and swag">
            <a:extLst>
              <a:ext uri="{FF2B5EF4-FFF2-40B4-BE49-F238E27FC236}">
                <a16:creationId xmlns:a16="http://schemas.microsoft.com/office/drawing/2014/main" id="{C841A815-573E-A747-BAFD-55A5C6ACD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445" y="4191000"/>
            <a:ext cx="3048845" cy="2286634"/>
          </a:xfrm>
          <a:prstGeom prst="rect">
            <a:avLst/>
          </a:prstGeom>
          <a:ln>
            <a:solidFill>
              <a:schemeClr val="tx1"/>
            </a:solidFill>
          </a:ln>
        </p:spPr>
      </p:pic>
    </p:spTree>
    <p:extLst>
      <p:ext uri="{BB962C8B-B14F-4D97-AF65-F5344CB8AC3E}">
        <p14:creationId xmlns:p14="http://schemas.microsoft.com/office/powerpoint/2010/main" val="66618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E5DAD4-3657-4DEB-B00C-8211E8ED03C3}"/>
              </a:ext>
            </a:extLst>
          </p:cNvPr>
          <p:cNvSpPr>
            <a:spLocks noGrp="1"/>
          </p:cNvSpPr>
          <p:nvPr>
            <p:ph type="title"/>
          </p:nvPr>
        </p:nvSpPr>
        <p:spPr/>
        <p:txBody>
          <a:bodyPr/>
          <a:lstStyle/>
          <a:p>
            <a:r>
              <a:rPr lang="en-US" dirty="0"/>
              <a:t>The problem</a:t>
            </a:r>
          </a:p>
        </p:txBody>
      </p:sp>
      <p:sp>
        <p:nvSpPr>
          <p:cNvPr id="4" name="Content Placeholder 3">
            <a:extLst>
              <a:ext uri="{FF2B5EF4-FFF2-40B4-BE49-F238E27FC236}">
                <a16:creationId xmlns:a16="http://schemas.microsoft.com/office/drawing/2014/main" id="{7314153B-861D-4631-92E0-FA162F680944}"/>
              </a:ext>
            </a:extLst>
          </p:cNvPr>
          <p:cNvSpPr>
            <a:spLocks noGrp="1"/>
          </p:cNvSpPr>
          <p:nvPr>
            <p:ph sz="quarter" idx="1"/>
          </p:nvPr>
        </p:nvSpPr>
        <p:spPr/>
        <p:txBody>
          <a:bodyPr/>
          <a:lstStyle/>
          <a:p>
            <a:pPr marL="0" indent="0" algn="ctr">
              <a:buNone/>
            </a:pPr>
            <a:r>
              <a:rPr lang="en-US" dirty="0"/>
              <a:t>It is </a:t>
            </a:r>
            <a:r>
              <a:rPr lang="en-US" b="1" dirty="0"/>
              <a:t>confusing and difficult</a:t>
            </a:r>
            <a:r>
              <a:rPr lang="en-US" dirty="0"/>
              <a:t> to find transportation options for older adults, people with disabilities, and others who lack access to transportation because transportation options are </a:t>
            </a:r>
            <a:r>
              <a:rPr lang="en-US" b="1" dirty="0"/>
              <a:t>decentralized and fragmented</a:t>
            </a:r>
          </a:p>
        </p:txBody>
      </p:sp>
    </p:spTree>
    <p:extLst>
      <p:ext uri="{BB962C8B-B14F-4D97-AF65-F5344CB8AC3E}">
        <p14:creationId xmlns:p14="http://schemas.microsoft.com/office/powerpoint/2010/main" val="1908607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7231-BED0-7741-BBC4-ECEB2354C045}"/>
              </a:ext>
            </a:extLst>
          </p:cNvPr>
          <p:cNvSpPr>
            <a:spLocks noGrp="1"/>
          </p:cNvSpPr>
          <p:nvPr>
            <p:ph type="title"/>
          </p:nvPr>
        </p:nvSpPr>
        <p:spPr/>
        <p:txBody>
          <a:bodyPr>
            <a:normAutofit/>
          </a:bodyPr>
          <a:lstStyle/>
          <a:p>
            <a:r>
              <a:rPr lang="en-US" dirty="0"/>
              <a:t>Additional Funding Resources </a:t>
            </a:r>
          </a:p>
        </p:txBody>
      </p:sp>
      <p:sp>
        <p:nvSpPr>
          <p:cNvPr id="3" name="Content Placeholder 2">
            <a:extLst>
              <a:ext uri="{FF2B5EF4-FFF2-40B4-BE49-F238E27FC236}">
                <a16:creationId xmlns:a16="http://schemas.microsoft.com/office/drawing/2014/main" id="{2A110FEB-A658-8D44-A681-86CAA9C1C8B9}"/>
              </a:ext>
            </a:extLst>
          </p:cNvPr>
          <p:cNvSpPr>
            <a:spLocks noGrp="1"/>
          </p:cNvSpPr>
          <p:nvPr>
            <p:ph sz="quarter" idx="1"/>
          </p:nvPr>
        </p:nvSpPr>
        <p:spPr/>
        <p:txBody>
          <a:bodyPr/>
          <a:lstStyle/>
          <a:p>
            <a:r>
              <a:rPr lang="en-US" dirty="0">
                <a:latin typeface="Arial" panose="020B0604020202020204" pitchFamily="34" charset="0"/>
                <a:cs typeface="Arial" panose="020B0604020202020204" pitchFamily="34" charset="0"/>
              </a:rPr>
              <a:t>National Center for Mobility Management </a:t>
            </a:r>
          </a:p>
          <a:p>
            <a:pPr lvl="1"/>
            <a:r>
              <a:rPr lang="en-US" dirty="0">
                <a:latin typeface="Arial" panose="020B0604020202020204" pitchFamily="34" charset="0"/>
                <a:cs typeface="Arial" panose="020B0604020202020204" pitchFamily="34" charset="0"/>
                <a:hlinkClick r:id="rId2"/>
              </a:rPr>
              <a:t>https://nationalcenterformobilitymanagement.org/external-grants/</a:t>
            </a:r>
            <a:r>
              <a:rPr lang="en-US" dirty="0">
                <a:latin typeface="Arial" panose="020B0604020202020204" pitchFamily="34" charset="0"/>
                <a:cs typeface="Arial" panose="020B0604020202020204" pitchFamily="34" charset="0"/>
              </a:rPr>
              <a:t> </a:t>
            </a:r>
          </a:p>
          <a:p>
            <a:pPr marL="365760"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Other Funding Opportunities </a:t>
            </a:r>
            <a:endParaRPr lang="en-US" dirty="0">
              <a:latin typeface="Arial" panose="020B0604020202020204" pitchFamily="34" charset="0"/>
              <a:cs typeface="Arial" panose="020B0604020202020204" pitchFamily="34" charset="0"/>
              <a:hlinkClick r:id="rId3"/>
            </a:endParaRPr>
          </a:p>
          <a:p>
            <a:pPr lvl="1"/>
            <a:r>
              <a:rPr lang="en-US" dirty="0">
                <a:latin typeface="Arial" panose="020B0604020202020204" pitchFamily="34" charset="0"/>
                <a:cs typeface="Arial" panose="020B0604020202020204" pitchFamily="34" charset="0"/>
                <a:hlinkClick r:id="rId3"/>
              </a:rPr>
              <a:t>www.mass.gov/info-details/funding-for-community-transportation</a:t>
            </a:r>
            <a:r>
              <a:rPr lang="en-US" dirty="0">
                <a:latin typeface="Arial" panose="020B0604020202020204" pitchFamily="34" charset="0"/>
                <a:cs typeface="Arial" panose="020B0604020202020204" pitchFamily="34" charset="0"/>
              </a:rPr>
              <a:t>   </a:t>
            </a:r>
          </a:p>
          <a:p>
            <a:endParaRPr lang="en-US" dirty="0"/>
          </a:p>
          <a:p>
            <a:endParaRPr lang="en-US" dirty="0"/>
          </a:p>
        </p:txBody>
      </p:sp>
    </p:spTree>
    <p:extLst>
      <p:ext uri="{BB962C8B-B14F-4D97-AF65-F5344CB8AC3E}">
        <p14:creationId xmlns:p14="http://schemas.microsoft.com/office/powerpoint/2010/main" val="1293811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03315E-3FE9-40BD-889E-19AACDA2E4EB}"/>
              </a:ext>
            </a:extLst>
          </p:cNvPr>
          <p:cNvSpPr>
            <a:spLocks noGrp="1"/>
          </p:cNvSpPr>
          <p:nvPr>
            <p:ph type="title"/>
          </p:nvPr>
        </p:nvSpPr>
        <p:spPr/>
        <p:txBody>
          <a:bodyPr/>
          <a:lstStyle/>
          <a:p>
            <a:r>
              <a:rPr lang="en-US" dirty="0"/>
              <a:t>Where do we go from here?</a:t>
            </a:r>
          </a:p>
        </p:txBody>
      </p:sp>
    </p:spTree>
    <p:extLst>
      <p:ext uri="{BB962C8B-B14F-4D97-AF65-F5344CB8AC3E}">
        <p14:creationId xmlns:p14="http://schemas.microsoft.com/office/powerpoint/2010/main" val="2008041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012A8-494E-4BD8-87B5-D5DA8ACE3765}"/>
              </a:ext>
            </a:extLst>
          </p:cNvPr>
          <p:cNvSpPr>
            <a:spLocks noGrp="1"/>
          </p:cNvSpPr>
          <p:nvPr>
            <p:ph type="title"/>
          </p:nvPr>
        </p:nvSpPr>
        <p:spPr/>
        <p:txBody>
          <a:bodyPr/>
          <a:lstStyle/>
          <a:p>
            <a:r>
              <a:rPr lang="en-US" dirty="0"/>
              <a:t>Coming soon…</a:t>
            </a:r>
          </a:p>
        </p:txBody>
      </p:sp>
      <p:sp>
        <p:nvSpPr>
          <p:cNvPr id="3" name="Content Placeholder 2">
            <a:extLst>
              <a:ext uri="{FF2B5EF4-FFF2-40B4-BE49-F238E27FC236}">
                <a16:creationId xmlns:a16="http://schemas.microsoft.com/office/drawing/2014/main" id="{8620205F-7A4D-477D-8B25-AF5711A081CA}"/>
              </a:ext>
            </a:extLst>
          </p:cNvPr>
          <p:cNvSpPr>
            <a:spLocks noGrp="1"/>
          </p:cNvSpPr>
          <p:nvPr>
            <p:ph sz="quarter" idx="1"/>
          </p:nvPr>
        </p:nvSpPr>
        <p:spPr/>
        <p:txBody>
          <a:bodyPr/>
          <a:lstStyle/>
          <a:p>
            <a:r>
              <a:rPr lang="en-US" dirty="0"/>
              <a:t>The MBTA plans to incorporate Mobility Management into their new Mobility Center (coming July 2022)</a:t>
            </a:r>
          </a:p>
          <a:p>
            <a:r>
              <a:rPr lang="en-US" dirty="0"/>
              <a:t>Sign up to learn more: </a:t>
            </a:r>
            <a:r>
              <a:rPr lang="en-US" dirty="0">
                <a:hlinkClick r:id="rId2"/>
              </a:rPr>
              <a:t>www.tinyurl.com/MBTA-MobilityCenter</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869014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4F17-FB4E-4B55-8438-FFF4F8B28CB5}"/>
              </a:ext>
            </a:extLst>
          </p:cNvPr>
          <p:cNvSpPr>
            <a:spLocks noGrp="1"/>
          </p:cNvSpPr>
          <p:nvPr>
            <p:ph type="title"/>
          </p:nvPr>
        </p:nvSpPr>
        <p:spPr/>
        <p:txBody>
          <a:bodyPr/>
          <a:lstStyle/>
          <a:p>
            <a:r>
              <a:rPr lang="en-US" dirty="0"/>
              <a:t>Continue the conversation!</a:t>
            </a:r>
          </a:p>
        </p:txBody>
      </p:sp>
      <p:sp>
        <p:nvSpPr>
          <p:cNvPr id="3" name="Content Placeholder 2">
            <a:extLst>
              <a:ext uri="{FF2B5EF4-FFF2-40B4-BE49-F238E27FC236}">
                <a16:creationId xmlns:a16="http://schemas.microsoft.com/office/drawing/2014/main" id="{4189F451-616F-4BC7-BE0E-42EA022C692D}"/>
              </a:ext>
            </a:extLst>
          </p:cNvPr>
          <p:cNvSpPr>
            <a:spLocks noGrp="1"/>
          </p:cNvSpPr>
          <p:nvPr>
            <p:ph sz="quarter" idx="1"/>
          </p:nvPr>
        </p:nvSpPr>
        <p:spPr>
          <a:xfrm>
            <a:off x="816864" y="1600200"/>
            <a:ext cx="10871200" cy="4876800"/>
          </a:xfrm>
        </p:spPr>
        <p:txBody>
          <a:bodyPr>
            <a:normAutofit/>
          </a:bodyPr>
          <a:lstStyle/>
          <a:p>
            <a:r>
              <a:rPr lang="en-US" dirty="0"/>
              <a:t>Massachusetts-based attendees are invited to sign up for an informal discussion on mobility management:</a:t>
            </a:r>
          </a:p>
          <a:p>
            <a:pPr lvl="1"/>
            <a:r>
              <a:rPr lang="en-US" dirty="0"/>
              <a:t>February 10, 1pm</a:t>
            </a:r>
          </a:p>
          <a:p>
            <a:pPr lvl="1"/>
            <a:r>
              <a:rPr lang="en-US" dirty="0"/>
              <a:t>February 11, 10am</a:t>
            </a:r>
          </a:p>
          <a:p>
            <a:pPr lvl="1"/>
            <a:r>
              <a:rPr lang="en-US" dirty="0"/>
              <a:t>February 17, 2pm</a:t>
            </a:r>
          </a:p>
          <a:p>
            <a:pPr marL="365760" lvl="1" indent="0">
              <a:buNone/>
            </a:pPr>
            <a:endParaRPr lang="en-US" dirty="0"/>
          </a:p>
          <a:p>
            <a:r>
              <a:rPr lang="en-US" dirty="0"/>
              <a:t>Connect with local partners through your Regional Coordinating Council</a:t>
            </a:r>
          </a:p>
          <a:p>
            <a:pPr lvl="1"/>
            <a:r>
              <a:rPr lang="en-US" dirty="0">
                <a:hlinkClick r:id="rId3"/>
              </a:rPr>
              <a:t>www.mass.gov/info-details/regional-coordinating-councils-for-community-transportation</a:t>
            </a:r>
            <a:r>
              <a:rPr lang="en-US" dirty="0"/>
              <a:t> </a:t>
            </a:r>
          </a:p>
          <a:p>
            <a:endParaRPr lang="en-US" dirty="0"/>
          </a:p>
        </p:txBody>
      </p:sp>
    </p:spTree>
    <p:extLst>
      <p:ext uri="{BB962C8B-B14F-4D97-AF65-F5344CB8AC3E}">
        <p14:creationId xmlns:p14="http://schemas.microsoft.com/office/powerpoint/2010/main" val="1711985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1131-FCA5-4807-B068-FC4650C4E8B2}"/>
              </a:ext>
            </a:extLst>
          </p:cNvPr>
          <p:cNvSpPr>
            <a:spLocks noGrp="1"/>
          </p:cNvSpPr>
          <p:nvPr>
            <p:ph type="title"/>
          </p:nvPr>
        </p:nvSpPr>
        <p:spPr/>
        <p:txBody>
          <a:bodyPr/>
          <a:lstStyle/>
          <a:p>
            <a:r>
              <a:rPr lang="en-US" dirty="0"/>
              <a:t>Keep in touch!</a:t>
            </a:r>
          </a:p>
        </p:txBody>
      </p:sp>
      <p:sp>
        <p:nvSpPr>
          <p:cNvPr id="3" name="Content Placeholder 2">
            <a:extLst>
              <a:ext uri="{FF2B5EF4-FFF2-40B4-BE49-F238E27FC236}">
                <a16:creationId xmlns:a16="http://schemas.microsoft.com/office/drawing/2014/main" id="{F6156FF8-17C4-441F-B9DE-B9B222751243}"/>
              </a:ext>
            </a:extLst>
          </p:cNvPr>
          <p:cNvSpPr>
            <a:spLocks noGrp="1"/>
          </p:cNvSpPr>
          <p:nvPr>
            <p:ph sz="quarter" idx="1"/>
          </p:nvPr>
        </p:nvSpPr>
        <p:spPr>
          <a:xfrm>
            <a:off x="816864" y="1600199"/>
            <a:ext cx="10871200" cy="5076825"/>
          </a:xfrm>
        </p:spPr>
        <p:txBody>
          <a:bodyPr>
            <a:normAutofit/>
          </a:bodyPr>
          <a:lstStyle/>
          <a:p>
            <a:r>
              <a:rPr lang="en-US" dirty="0"/>
              <a:t>Contact the co-hosts</a:t>
            </a:r>
          </a:p>
          <a:p>
            <a:pPr lvl="1"/>
            <a:r>
              <a:rPr lang="en-US" dirty="0"/>
              <a:t>Jenna Henning, </a:t>
            </a:r>
            <a:r>
              <a:rPr lang="en-US" dirty="0">
                <a:hlinkClick r:id="rId3"/>
              </a:rPr>
              <a:t>jennifer.n.henning@dot.state.ma.us</a:t>
            </a:r>
            <a:endParaRPr lang="en-US" dirty="0"/>
          </a:p>
          <a:p>
            <a:pPr lvl="1"/>
            <a:r>
              <a:rPr lang="en-US" dirty="0"/>
              <a:t>Rachel Fichtenbaum, </a:t>
            </a:r>
            <a:r>
              <a:rPr lang="en-US" dirty="0">
                <a:hlinkClick r:id="rId4"/>
              </a:rPr>
              <a:t>rachel.fichtenbaum@mass.gov</a:t>
            </a:r>
            <a:endParaRPr lang="en-US" dirty="0"/>
          </a:p>
          <a:p>
            <a:pPr lvl="1"/>
            <a:r>
              <a:rPr lang="en-US" dirty="0"/>
              <a:t>James Fuccione, </a:t>
            </a:r>
            <a:r>
              <a:rPr lang="en-US" dirty="0">
                <a:hlinkClick r:id="rId5"/>
              </a:rPr>
              <a:t>james.fuccione@mahealthyaging.org</a:t>
            </a:r>
            <a:r>
              <a:rPr lang="en-US" dirty="0"/>
              <a:t> </a:t>
            </a:r>
          </a:p>
          <a:p>
            <a:r>
              <a:rPr lang="en-US" dirty="0"/>
              <a:t>Contact the presenters</a:t>
            </a:r>
          </a:p>
          <a:p>
            <a:pPr lvl="1"/>
            <a:r>
              <a:rPr lang="en-US" dirty="0"/>
              <a:t>Sherry Elander, </a:t>
            </a:r>
            <a:r>
              <a:rPr lang="en-US" dirty="0">
                <a:hlinkClick r:id="rId6"/>
              </a:rPr>
              <a:t>s.elander@schoolsofwestfield.org</a:t>
            </a:r>
            <a:r>
              <a:rPr lang="en-US" dirty="0"/>
              <a:t> </a:t>
            </a:r>
          </a:p>
          <a:p>
            <a:pPr lvl="1"/>
            <a:r>
              <a:rPr lang="en-US" dirty="0"/>
              <a:t>Ruth Lindsay, </a:t>
            </a:r>
            <a:r>
              <a:rPr lang="en-US" dirty="0">
                <a:hlinkClick r:id="rId7"/>
              </a:rPr>
              <a:t>ruth.lindsay@seniorcareinc.org</a:t>
            </a:r>
            <a:r>
              <a:rPr lang="en-US" dirty="0"/>
              <a:t> </a:t>
            </a:r>
          </a:p>
          <a:p>
            <a:pPr lvl="1"/>
            <a:r>
              <a:rPr lang="en-US" dirty="0"/>
              <a:t>Maria Foster, </a:t>
            </a:r>
            <a:r>
              <a:rPr lang="en-US" dirty="0">
                <a:hlinkClick r:id="rId8"/>
              </a:rPr>
              <a:t>mfoster@brooklinema.gov</a:t>
            </a:r>
            <a:r>
              <a:rPr lang="en-US" dirty="0"/>
              <a:t> </a:t>
            </a:r>
          </a:p>
          <a:p>
            <a:pPr lvl="1"/>
            <a:r>
              <a:rPr lang="en-US" dirty="0"/>
              <a:t>Angie Constantino, </a:t>
            </a:r>
            <a:r>
              <a:rPr lang="en-US" dirty="0">
                <a:hlinkClick r:id="rId9"/>
              </a:rPr>
              <a:t>aconstantino@gatra.org</a:t>
            </a:r>
            <a:r>
              <a:rPr lang="en-US" dirty="0"/>
              <a:t> </a:t>
            </a:r>
          </a:p>
          <a:p>
            <a:pPr lvl="1"/>
            <a:r>
              <a:rPr lang="en-US" dirty="0"/>
              <a:t>Judy Shanley, </a:t>
            </a:r>
            <a:r>
              <a:rPr lang="en-US" dirty="0">
                <a:hlinkClick r:id="rId10"/>
              </a:rPr>
              <a:t>jshanley@easterseals.com</a:t>
            </a:r>
            <a:r>
              <a:rPr lang="en-US" dirty="0"/>
              <a:t> </a:t>
            </a:r>
          </a:p>
        </p:txBody>
      </p:sp>
    </p:spTree>
    <p:extLst>
      <p:ext uri="{BB962C8B-B14F-4D97-AF65-F5344CB8AC3E}">
        <p14:creationId xmlns:p14="http://schemas.microsoft.com/office/powerpoint/2010/main" val="2721204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14D0-8F70-4EDA-BF70-53757F709A40}"/>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4EA9EF2-C0B9-458C-9096-5B1FA420BDFE}"/>
              </a:ext>
            </a:extLst>
          </p:cNvPr>
          <p:cNvSpPr>
            <a:spLocks noGrp="1"/>
          </p:cNvSpPr>
          <p:nvPr>
            <p:ph sz="quarter" idx="1"/>
          </p:nvPr>
        </p:nvSpPr>
        <p:spPr>
          <a:xfrm>
            <a:off x="381000" y="1600200"/>
            <a:ext cx="11506200" cy="4495800"/>
          </a:xfrm>
        </p:spPr>
        <p:txBody>
          <a:bodyPr/>
          <a:lstStyle/>
          <a:p>
            <a:pPr marL="0" indent="0" algn="ctr">
              <a:buNone/>
            </a:pPr>
            <a:endParaRPr lang="en-US" dirty="0"/>
          </a:p>
          <a:p>
            <a:pPr marL="0" indent="0" algn="ctr">
              <a:buNone/>
            </a:pPr>
            <a:r>
              <a:rPr lang="en-US" dirty="0"/>
              <a:t>Evaluate today’s forum</a:t>
            </a:r>
          </a:p>
          <a:p>
            <a:pPr marL="0" indent="0" algn="ctr">
              <a:buNone/>
            </a:pPr>
            <a:r>
              <a:rPr lang="en-US" dirty="0">
                <a:hlinkClick r:id="rId2"/>
              </a:rPr>
              <a:t>www.surveymonkey.com/r/MM-MA-eval</a:t>
            </a:r>
            <a:endParaRPr lang="en-US" dirty="0"/>
          </a:p>
          <a:p>
            <a:endParaRPr lang="en-US" dirty="0"/>
          </a:p>
          <a:p>
            <a:pPr marL="0" indent="0">
              <a:buNone/>
            </a:pPr>
            <a:r>
              <a:rPr lang="en-US" dirty="0"/>
              <a:t>Thank you for everything you are doing to expand mobility in Massachusetts!</a:t>
            </a:r>
          </a:p>
        </p:txBody>
      </p:sp>
      <p:pic>
        <p:nvPicPr>
          <p:cNvPr id="4" name="Picture 3" descr="MassDOT Rail &amp; Transit Division">
            <a:extLst>
              <a:ext uri="{FF2B5EF4-FFF2-40B4-BE49-F238E27FC236}">
                <a16:creationId xmlns:a16="http://schemas.microsoft.com/office/drawing/2014/main" id="{9C32E67C-9E66-483B-9892-2783B1D8E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097" y="5723402"/>
            <a:ext cx="2971800" cy="658788"/>
          </a:xfrm>
          <a:prstGeom prst="rect">
            <a:avLst/>
          </a:prstGeom>
        </p:spPr>
      </p:pic>
      <p:pic>
        <p:nvPicPr>
          <p:cNvPr id="6" name="Content Placeholder 3" descr="MassMobility logo" title="MassMobility logo">
            <a:extLst>
              <a:ext uri="{FF2B5EF4-FFF2-40B4-BE49-F238E27FC236}">
                <a16:creationId xmlns:a16="http://schemas.microsoft.com/office/drawing/2014/main" id="{F762EF0B-8252-4DA2-9193-2040B46BBC49}"/>
              </a:ext>
            </a:extLst>
          </p:cNvPr>
          <p:cNvPicPr>
            <a:picLocks noChangeAspect="1" noChangeArrowheads="1"/>
          </p:cNvPicPr>
          <p:nvPr/>
        </p:nvPicPr>
        <p:blipFill>
          <a:blip r:embed="rId4"/>
          <a:srcRect/>
          <a:stretch>
            <a:fillRect/>
          </a:stretch>
        </p:blipFill>
        <p:spPr bwMode="auto">
          <a:xfrm>
            <a:off x="4766564" y="5525494"/>
            <a:ext cx="2971800" cy="856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Massachusetts Healthy Aging Collaborative logo">
            <a:extLst>
              <a:ext uri="{FF2B5EF4-FFF2-40B4-BE49-F238E27FC236}">
                <a16:creationId xmlns:a16="http://schemas.microsoft.com/office/drawing/2014/main" id="{4F8F169F-6D1C-414B-89CC-90A31716D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6264" y="5554022"/>
            <a:ext cx="2971800" cy="685073"/>
          </a:xfrm>
          <a:prstGeom prst="rect">
            <a:avLst/>
          </a:prstGeom>
        </p:spPr>
      </p:pic>
    </p:spTree>
    <p:extLst>
      <p:ext uri="{BB962C8B-B14F-4D97-AF65-F5344CB8AC3E}">
        <p14:creationId xmlns:p14="http://schemas.microsoft.com/office/powerpoint/2010/main" val="364504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8E5E-9E7F-4FE1-8C29-366C9F978A20}"/>
              </a:ext>
            </a:extLst>
          </p:cNvPr>
          <p:cNvSpPr>
            <a:spLocks noGrp="1"/>
          </p:cNvSpPr>
          <p:nvPr>
            <p:ph type="title"/>
          </p:nvPr>
        </p:nvSpPr>
        <p:spPr/>
        <p:txBody>
          <a:bodyPr/>
          <a:lstStyle/>
          <a:p>
            <a:r>
              <a:rPr lang="en-US" dirty="0"/>
              <a:t>Mobility management</a:t>
            </a:r>
          </a:p>
        </p:txBody>
      </p:sp>
      <p:sp>
        <p:nvSpPr>
          <p:cNvPr id="3" name="Content Placeholder 2">
            <a:extLst>
              <a:ext uri="{FF2B5EF4-FFF2-40B4-BE49-F238E27FC236}">
                <a16:creationId xmlns:a16="http://schemas.microsoft.com/office/drawing/2014/main" id="{ADD90A6A-05CA-43B4-A9F8-8E9B0241CAFF}"/>
              </a:ext>
            </a:extLst>
          </p:cNvPr>
          <p:cNvSpPr>
            <a:spLocks noGrp="1"/>
          </p:cNvSpPr>
          <p:nvPr>
            <p:ph sz="quarter" idx="1"/>
          </p:nvPr>
        </p:nvSpPr>
        <p:spPr/>
        <p:txBody>
          <a:bodyPr/>
          <a:lstStyle/>
          <a:p>
            <a:r>
              <a:rPr lang="en-US" dirty="0"/>
              <a:t>A set of tools &amp; strategies to </a:t>
            </a:r>
            <a:r>
              <a:rPr lang="en-US" b="1" dirty="0"/>
              <a:t>navigate</a:t>
            </a:r>
            <a:r>
              <a:rPr lang="en-US" dirty="0"/>
              <a:t> and </a:t>
            </a:r>
            <a:r>
              <a:rPr lang="en-US" b="1" dirty="0"/>
              <a:t>streamline</a:t>
            </a:r>
            <a:r>
              <a:rPr lang="en-US" dirty="0"/>
              <a:t> community transportation options</a:t>
            </a:r>
          </a:p>
          <a:p>
            <a:r>
              <a:rPr lang="en-US" dirty="0"/>
              <a:t>Person-centered</a:t>
            </a:r>
          </a:p>
          <a:p>
            <a:r>
              <a:rPr lang="en-US" dirty="0"/>
              <a:t>Focusing on the consumer &amp; how to meet their needs through a </a:t>
            </a:r>
            <a:r>
              <a:rPr lang="en-US" b="1" dirty="0"/>
              <a:t>family of services</a:t>
            </a:r>
          </a:p>
          <a:p>
            <a:endParaRPr lang="en-US" dirty="0"/>
          </a:p>
        </p:txBody>
      </p:sp>
    </p:spTree>
    <p:extLst>
      <p:ext uri="{BB962C8B-B14F-4D97-AF65-F5344CB8AC3E}">
        <p14:creationId xmlns:p14="http://schemas.microsoft.com/office/powerpoint/2010/main" val="330746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A1B0-B0C0-4820-9326-D2D293C08B97}"/>
              </a:ext>
            </a:extLst>
          </p:cNvPr>
          <p:cNvSpPr>
            <a:spLocks noGrp="1"/>
          </p:cNvSpPr>
          <p:nvPr>
            <p:ph type="title"/>
          </p:nvPr>
        </p:nvSpPr>
        <p:spPr/>
        <p:txBody>
          <a:bodyPr/>
          <a:lstStyle/>
          <a:p>
            <a:r>
              <a:rPr lang="en-US" dirty="0"/>
              <a:t>Who can do mobility management?</a:t>
            </a:r>
          </a:p>
        </p:txBody>
      </p:sp>
      <p:sp>
        <p:nvSpPr>
          <p:cNvPr id="8" name="TextBox 7">
            <a:extLst>
              <a:ext uri="{FF2B5EF4-FFF2-40B4-BE49-F238E27FC236}">
                <a16:creationId xmlns:a16="http://schemas.microsoft.com/office/drawing/2014/main" id="{B877A900-DD31-4D9B-9C34-740BD8B06E1C}"/>
              </a:ext>
            </a:extLst>
          </p:cNvPr>
          <p:cNvSpPr txBox="1"/>
          <p:nvPr/>
        </p:nvSpPr>
        <p:spPr>
          <a:xfrm>
            <a:off x="1752600" y="1981201"/>
            <a:ext cx="4038600" cy="954107"/>
          </a:xfrm>
          <a:prstGeom prst="rect">
            <a:avLst/>
          </a:prstGeom>
          <a:noFill/>
        </p:spPr>
        <p:txBody>
          <a:bodyPr wrap="square" rtlCol="0">
            <a:spAutoFit/>
          </a:bodyPr>
          <a:lstStyle/>
          <a:p>
            <a:pPr algn="ctr"/>
            <a:r>
              <a:rPr lang="en-US" sz="2800" dirty="0">
                <a:solidFill>
                  <a:srgbClr val="C00000"/>
                </a:solidFill>
              </a:rPr>
              <a:t>People whose title is “Mobility Manager”</a:t>
            </a:r>
          </a:p>
        </p:txBody>
      </p:sp>
      <p:sp>
        <p:nvSpPr>
          <p:cNvPr id="9" name="TextBox 8">
            <a:extLst>
              <a:ext uri="{FF2B5EF4-FFF2-40B4-BE49-F238E27FC236}">
                <a16:creationId xmlns:a16="http://schemas.microsoft.com/office/drawing/2014/main" id="{EFAF40C4-90F1-4F4F-BF3B-B1C70D3EDE75}"/>
              </a:ext>
            </a:extLst>
          </p:cNvPr>
          <p:cNvSpPr txBox="1"/>
          <p:nvPr/>
        </p:nvSpPr>
        <p:spPr>
          <a:xfrm>
            <a:off x="5791200" y="1981201"/>
            <a:ext cx="4038600" cy="954107"/>
          </a:xfrm>
          <a:prstGeom prst="rect">
            <a:avLst/>
          </a:prstGeom>
          <a:noFill/>
        </p:spPr>
        <p:txBody>
          <a:bodyPr wrap="square" rtlCol="0">
            <a:spAutoFit/>
          </a:bodyPr>
          <a:lstStyle/>
          <a:p>
            <a:pPr algn="ctr"/>
            <a:r>
              <a:rPr lang="en-US" sz="2800" dirty="0">
                <a:solidFill>
                  <a:srgbClr val="C00000"/>
                </a:solidFill>
              </a:rPr>
              <a:t>People whose title is not “Mobility Manager”</a:t>
            </a:r>
          </a:p>
        </p:txBody>
      </p:sp>
      <p:sp>
        <p:nvSpPr>
          <p:cNvPr id="10" name="TextBox 9">
            <a:extLst>
              <a:ext uri="{FF2B5EF4-FFF2-40B4-BE49-F238E27FC236}">
                <a16:creationId xmlns:a16="http://schemas.microsoft.com/office/drawing/2014/main" id="{93DA15D2-80AB-4ED7-AD96-FA27254C52B3}"/>
              </a:ext>
            </a:extLst>
          </p:cNvPr>
          <p:cNvSpPr txBox="1"/>
          <p:nvPr/>
        </p:nvSpPr>
        <p:spPr>
          <a:xfrm>
            <a:off x="2085226" y="3252610"/>
            <a:ext cx="8021548" cy="954107"/>
          </a:xfrm>
          <a:prstGeom prst="rect">
            <a:avLst/>
          </a:prstGeom>
          <a:noFill/>
        </p:spPr>
        <p:txBody>
          <a:bodyPr wrap="square" rtlCol="0">
            <a:spAutoFit/>
          </a:bodyPr>
          <a:lstStyle/>
          <a:p>
            <a:pPr algn="ctr"/>
            <a:r>
              <a:rPr lang="en-US" sz="2800" b="1" dirty="0">
                <a:solidFill>
                  <a:srgbClr val="0070C0"/>
                </a:solidFill>
              </a:rPr>
              <a:t>Anyone who helps older adults, people with disabilities, and others figure out transportation</a:t>
            </a:r>
          </a:p>
        </p:txBody>
      </p:sp>
      <p:sp>
        <p:nvSpPr>
          <p:cNvPr id="13" name="TextBox 12">
            <a:extLst>
              <a:ext uri="{FF2B5EF4-FFF2-40B4-BE49-F238E27FC236}">
                <a16:creationId xmlns:a16="http://schemas.microsoft.com/office/drawing/2014/main" id="{2F6555B8-3B2E-45D5-B56B-48D5F570BEB3}"/>
              </a:ext>
            </a:extLst>
          </p:cNvPr>
          <p:cNvSpPr txBox="1"/>
          <p:nvPr/>
        </p:nvSpPr>
        <p:spPr>
          <a:xfrm>
            <a:off x="1683834" y="4612085"/>
            <a:ext cx="2286000" cy="954107"/>
          </a:xfrm>
          <a:prstGeom prst="rect">
            <a:avLst/>
          </a:prstGeom>
          <a:noFill/>
        </p:spPr>
        <p:txBody>
          <a:bodyPr wrap="square" rtlCol="0">
            <a:spAutoFit/>
          </a:bodyPr>
          <a:lstStyle/>
          <a:p>
            <a:pPr algn="ctr"/>
            <a:r>
              <a:rPr lang="en-US" sz="2800" dirty="0">
                <a:solidFill>
                  <a:srgbClr val="7030A0"/>
                </a:solidFill>
              </a:rPr>
              <a:t>Urban</a:t>
            </a:r>
          </a:p>
          <a:p>
            <a:pPr algn="ctr"/>
            <a:r>
              <a:rPr lang="en-US" sz="2800" dirty="0">
                <a:solidFill>
                  <a:srgbClr val="7030A0"/>
                </a:solidFill>
              </a:rPr>
              <a:t>agencies</a:t>
            </a:r>
          </a:p>
        </p:txBody>
      </p:sp>
      <p:sp>
        <p:nvSpPr>
          <p:cNvPr id="17" name="TextBox 16">
            <a:extLst>
              <a:ext uri="{FF2B5EF4-FFF2-40B4-BE49-F238E27FC236}">
                <a16:creationId xmlns:a16="http://schemas.microsoft.com/office/drawing/2014/main" id="{6B7FD1E8-C4D6-48C7-B5AB-604D7FCDA08E}"/>
              </a:ext>
            </a:extLst>
          </p:cNvPr>
          <p:cNvSpPr txBox="1"/>
          <p:nvPr/>
        </p:nvSpPr>
        <p:spPr>
          <a:xfrm>
            <a:off x="4777368" y="4612085"/>
            <a:ext cx="2286000" cy="954107"/>
          </a:xfrm>
          <a:prstGeom prst="rect">
            <a:avLst/>
          </a:prstGeom>
          <a:noFill/>
        </p:spPr>
        <p:txBody>
          <a:bodyPr wrap="square" rtlCol="0">
            <a:spAutoFit/>
          </a:bodyPr>
          <a:lstStyle/>
          <a:p>
            <a:pPr algn="ctr"/>
            <a:r>
              <a:rPr lang="en-US" sz="2800" dirty="0">
                <a:solidFill>
                  <a:srgbClr val="7030A0"/>
                </a:solidFill>
              </a:rPr>
              <a:t>Suburban</a:t>
            </a:r>
          </a:p>
          <a:p>
            <a:pPr algn="ctr"/>
            <a:r>
              <a:rPr lang="en-US" sz="2800" dirty="0">
                <a:solidFill>
                  <a:srgbClr val="7030A0"/>
                </a:solidFill>
              </a:rPr>
              <a:t>agencies</a:t>
            </a:r>
          </a:p>
        </p:txBody>
      </p:sp>
      <p:sp>
        <p:nvSpPr>
          <p:cNvPr id="18" name="TextBox 17">
            <a:extLst>
              <a:ext uri="{FF2B5EF4-FFF2-40B4-BE49-F238E27FC236}">
                <a16:creationId xmlns:a16="http://schemas.microsoft.com/office/drawing/2014/main" id="{85AAB899-D74B-4A0A-933D-EDACCF4064FA}"/>
              </a:ext>
            </a:extLst>
          </p:cNvPr>
          <p:cNvSpPr txBox="1"/>
          <p:nvPr/>
        </p:nvSpPr>
        <p:spPr>
          <a:xfrm>
            <a:off x="7841165" y="4612084"/>
            <a:ext cx="2286000" cy="954107"/>
          </a:xfrm>
          <a:prstGeom prst="rect">
            <a:avLst/>
          </a:prstGeom>
          <a:noFill/>
        </p:spPr>
        <p:txBody>
          <a:bodyPr wrap="square" rtlCol="0">
            <a:spAutoFit/>
          </a:bodyPr>
          <a:lstStyle/>
          <a:p>
            <a:pPr algn="ctr"/>
            <a:r>
              <a:rPr lang="en-US" sz="2800" dirty="0">
                <a:solidFill>
                  <a:srgbClr val="7030A0"/>
                </a:solidFill>
              </a:rPr>
              <a:t>Rural</a:t>
            </a:r>
          </a:p>
          <a:p>
            <a:pPr algn="ctr"/>
            <a:r>
              <a:rPr lang="en-US" sz="2800" dirty="0">
                <a:solidFill>
                  <a:srgbClr val="7030A0"/>
                </a:solidFill>
              </a:rPr>
              <a:t>agencies</a:t>
            </a:r>
          </a:p>
        </p:txBody>
      </p:sp>
      <p:sp>
        <p:nvSpPr>
          <p:cNvPr id="12" name="TextBox 11">
            <a:extLst>
              <a:ext uri="{FF2B5EF4-FFF2-40B4-BE49-F238E27FC236}">
                <a16:creationId xmlns:a16="http://schemas.microsoft.com/office/drawing/2014/main" id="{D8DAB504-18B9-4C96-AB29-D711A652CEB6}"/>
              </a:ext>
            </a:extLst>
          </p:cNvPr>
          <p:cNvSpPr txBox="1"/>
          <p:nvPr/>
        </p:nvSpPr>
        <p:spPr>
          <a:xfrm>
            <a:off x="3901068" y="5798404"/>
            <a:ext cx="4038600" cy="830997"/>
          </a:xfrm>
          <a:prstGeom prst="rect">
            <a:avLst/>
          </a:prstGeom>
          <a:noFill/>
        </p:spPr>
        <p:txBody>
          <a:bodyPr wrap="square" rtlCol="0">
            <a:spAutoFit/>
          </a:bodyPr>
          <a:lstStyle/>
          <a:p>
            <a:pPr algn="ctr"/>
            <a:r>
              <a:rPr lang="en-US" sz="4800" b="1" dirty="0">
                <a:solidFill>
                  <a:srgbClr val="FDA023"/>
                </a:solidFill>
              </a:rPr>
              <a:t>YOU</a:t>
            </a:r>
          </a:p>
        </p:txBody>
      </p:sp>
    </p:spTree>
    <p:extLst>
      <p:ext uri="{BB962C8B-B14F-4D97-AF65-F5344CB8AC3E}">
        <p14:creationId xmlns:p14="http://schemas.microsoft.com/office/powerpoint/2010/main" val="13312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DE648F-2CDA-4F44-82B8-6AFF3560411B}"/>
              </a:ext>
            </a:extLst>
          </p:cNvPr>
          <p:cNvSpPr>
            <a:spLocks noGrp="1"/>
          </p:cNvSpPr>
          <p:nvPr>
            <p:ph type="title"/>
          </p:nvPr>
        </p:nvSpPr>
        <p:spPr>
          <a:xfrm>
            <a:off x="2438400" y="1752600"/>
            <a:ext cx="7620000" cy="990600"/>
          </a:xfrm>
        </p:spPr>
        <p:txBody>
          <a:bodyPr>
            <a:normAutofit/>
          </a:bodyPr>
          <a:lstStyle/>
          <a:p>
            <a:pPr algn="ctr"/>
            <a:r>
              <a:rPr lang="en-US" dirty="0"/>
              <a:t>Key tools and resources</a:t>
            </a:r>
          </a:p>
        </p:txBody>
      </p:sp>
    </p:spTree>
    <p:extLst>
      <p:ext uri="{BB962C8B-B14F-4D97-AF65-F5344CB8AC3E}">
        <p14:creationId xmlns:p14="http://schemas.microsoft.com/office/powerpoint/2010/main" val="383669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Look for options with </a:t>
            </a:r>
            <a:r>
              <a:rPr lang="en-US" b="1" dirty="0"/>
              <a:t>Ride Match</a:t>
            </a:r>
          </a:p>
        </p:txBody>
      </p:sp>
      <p:sp>
        <p:nvSpPr>
          <p:cNvPr id="5" name="TextBox 2"/>
          <p:cNvSpPr txBox="1">
            <a:spLocks noChangeArrowheads="1"/>
          </p:cNvSpPr>
          <p:nvPr/>
        </p:nvSpPr>
        <p:spPr bwMode="auto">
          <a:xfrm>
            <a:off x="3559175" y="6019801"/>
            <a:ext cx="52133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5000"/>
              </a:spcBef>
              <a:buClr>
                <a:schemeClr val="accent2"/>
              </a:buClr>
              <a:defRPr sz="2400">
                <a:solidFill>
                  <a:schemeClr val="tx2"/>
                </a:solidFill>
                <a:latin typeface="Arial" charset="0"/>
                <a:ea typeface="ＭＳ Ｐゴシック" pitchFamily="34" charset="-128"/>
              </a:defRPr>
            </a:lvl1pPr>
            <a:lvl2pPr marL="742950" indent="-285750">
              <a:lnSpc>
                <a:spcPct val="90000"/>
              </a:lnSpc>
              <a:spcBef>
                <a:spcPct val="25000"/>
              </a:spcBef>
              <a:buClr>
                <a:schemeClr val="accent2"/>
              </a:buClr>
              <a:buFont typeface="Wingdings" pitchFamily="2" charset="2"/>
              <a:buChar char="§"/>
              <a:defRPr sz="2400">
                <a:solidFill>
                  <a:schemeClr val="tx2"/>
                </a:solidFill>
                <a:latin typeface="Arial" charset="0"/>
                <a:ea typeface="ＭＳ Ｐゴシック" pitchFamily="34" charset="-128"/>
              </a:defRPr>
            </a:lvl2pPr>
            <a:lvl3pPr marL="1143000" indent="-228600">
              <a:lnSpc>
                <a:spcPct val="90000"/>
              </a:lnSpc>
              <a:spcBef>
                <a:spcPct val="25000"/>
              </a:spcBef>
              <a:buClr>
                <a:schemeClr val="accent2"/>
              </a:buClr>
              <a:buFont typeface="Wingdings" pitchFamily="2" charset="2"/>
              <a:buChar char="§"/>
              <a:defRPr sz="2200">
                <a:solidFill>
                  <a:schemeClr val="tx2"/>
                </a:solidFill>
                <a:latin typeface="Arial" charset="0"/>
                <a:ea typeface="ＭＳ Ｐゴシック" pitchFamily="34" charset="-128"/>
              </a:defRPr>
            </a:lvl3pPr>
            <a:lvl4pPr marL="1600200" indent="-228600">
              <a:lnSpc>
                <a:spcPct val="90000"/>
              </a:lnSpc>
              <a:spcBef>
                <a:spcPct val="25000"/>
              </a:spcBef>
              <a:buClr>
                <a:schemeClr val="accent2"/>
              </a:buClr>
              <a:buFont typeface="Wingdings" pitchFamily="2" charset="2"/>
              <a:buChar char="§"/>
              <a:defRPr sz="2000">
                <a:solidFill>
                  <a:schemeClr val="tx2"/>
                </a:solidFill>
                <a:latin typeface="Arial" charset="0"/>
                <a:ea typeface="ＭＳ Ｐゴシック" pitchFamily="34" charset="-128"/>
              </a:defRPr>
            </a:lvl4pPr>
            <a:lvl5pPr marL="2057400" indent="-228600">
              <a:lnSpc>
                <a:spcPct val="90000"/>
              </a:lnSpc>
              <a:spcBef>
                <a:spcPct val="25000"/>
              </a:spcBef>
              <a:buClr>
                <a:schemeClr val="accent2"/>
              </a:buClr>
              <a:buFont typeface="Wingdings" pitchFamily="2" charset="2"/>
              <a:buChar char="§"/>
              <a:defRPr>
                <a:solidFill>
                  <a:schemeClr val="tx2"/>
                </a:solidFill>
                <a:latin typeface="Arial" charset="0"/>
                <a:ea typeface="ＭＳ Ｐゴシック" pitchFamily="34" charset="-128"/>
              </a:defRPr>
            </a:lvl5pPr>
            <a:lvl6pPr marL="2514600" indent="-228600" eaLnBrk="0" fontAlgn="base" hangingPunct="0">
              <a:lnSpc>
                <a:spcPct val="90000"/>
              </a:lnSpc>
              <a:spcBef>
                <a:spcPct val="25000"/>
              </a:spcBef>
              <a:spcAft>
                <a:spcPct val="0"/>
              </a:spcAft>
              <a:buClr>
                <a:schemeClr val="accent2"/>
              </a:buClr>
              <a:buFont typeface="Wingdings" pitchFamily="2" charset="2"/>
              <a:buChar char="§"/>
              <a:defRPr>
                <a:solidFill>
                  <a:schemeClr val="tx2"/>
                </a:solidFill>
                <a:latin typeface="Arial" charset="0"/>
                <a:ea typeface="ＭＳ Ｐゴシック" pitchFamily="34" charset="-128"/>
              </a:defRPr>
            </a:lvl6pPr>
            <a:lvl7pPr marL="2971800" indent="-228600" eaLnBrk="0" fontAlgn="base" hangingPunct="0">
              <a:lnSpc>
                <a:spcPct val="90000"/>
              </a:lnSpc>
              <a:spcBef>
                <a:spcPct val="25000"/>
              </a:spcBef>
              <a:spcAft>
                <a:spcPct val="0"/>
              </a:spcAft>
              <a:buClr>
                <a:schemeClr val="accent2"/>
              </a:buClr>
              <a:buFont typeface="Wingdings" pitchFamily="2" charset="2"/>
              <a:buChar char="§"/>
              <a:defRPr>
                <a:solidFill>
                  <a:schemeClr val="tx2"/>
                </a:solidFill>
                <a:latin typeface="Arial" charset="0"/>
                <a:ea typeface="ＭＳ Ｐゴシック" pitchFamily="34" charset="-128"/>
              </a:defRPr>
            </a:lvl7pPr>
            <a:lvl8pPr marL="3429000" indent="-228600" eaLnBrk="0" fontAlgn="base" hangingPunct="0">
              <a:lnSpc>
                <a:spcPct val="90000"/>
              </a:lnSpc>
              <a:spcBef>
                <a:spcPct val="25000"/>
              </a:spcBef>
              <a:spcAft>
                <a:spcPct val="0"/>
              </a:spcAft>
              <a:buClr>
                <a:schemeClr val="accent2"/>
              </a:buClr>
              <a:buFont typeface="Wingdings" pitchFamily="2" charset="2"/>
              <a:buChar char="§"/>
              <a:defRPr>
                <a:solidFill>
                  <a:schemeClr val="tx2"/>
                </a:solidFill>
                <a:latin typeface="Arial" charset="0"/>
                <a:ea typeface="ＭＳ Ｐゴシック" pitchFamily="34" charset="-128"/>
              </a:defRPr>
            </a:lvl8pPr>
            <a:lvl9pPr marL="3886200" indent="-228600" eaLnBrk="0" fontAlgn="base" hangingPunct="0">
              <a:lnSpc>
                <a:spcPct val="90000"/>
              </a:lnSpc>
              <a:spcBef>
                <a:spcPct val="25000"/>
              </a:spcBef>
              <a:spcAft>
                <a:spcPct val="0"/>
              </a:spcAft>
              <a:buClr>
                <a:schemeClr val="accent2"/>
              </a:buClr>
              <a:buFont typeface="Wingdings" pitchFamily="2" charset="2"/>
              <a:buChar char="§"/>
              <a:defRPr>
                <a:solidFill>
                  <a:schemeClr val="tx2"/>
                </a:solidFill>
                <a:latin typeface="Arial" charset="0"/>
                <a:ea typeface="ＭＳ Ｐゴシック" pitchFamily="34" charset="-128"/>
              </a:defRPr>
            </a:lvl9pPr>
          </a:lstStyle>
          <a:p>
            <a:pPr algn="ctr">
              <a:lnSpc>
                <a:spcPct val="100000"/>
              </a:lnSpc>
              <a:spcBef>
                <a:spcPct val="0"/>
              </a:spcBef>
              <a:buClrTx/>
            </a:pPr>
            <a:r>
              <a:rPr lang="en-US" altLang="en-US" sz="3600" dirty="0">
                <a:solidFill>
                  <a:schemeClr val="tx1"/>
                </a:solidFill>
                <a:cs typeface="Arial" charset="0"/>
                <a:hlinkClick r:id="rId2"/>
              </a:rPr>
              <a:t>www.massridematch.org</a:t>
            </a:r>
            <a:endParaRPr lang="en-US" altLang="en-US" sz="3600" dirty="0">
              <a:solidFill>
                <a:schemeClr val="tx1"/>
              </a:solidFill>
              <a:cs typeface="Arial" charset="0"/>
            </a:endParaRPr>
          </a:p>
          <a:p>
            <a:pPr algn="ctr">
              <a:lnSpc>
                <a:spcPct val="100000"/>
              </a:lnSpc>
              <a:spcBef>
                <a:spcPct val="0"/>
              </a:spcBef>
              <a:buClrTx/>
            </a:pPr>
            <a:endParaRPr lang="en-US" altLang="en-US" sz="1600" dirty="0">
              <a:solidFill>
                <a:schemeClr val="tx1"/>
              </a:solidFill>
              <a:cs typeface="Arial" charset="0"/>
            </a:endParaRPr>
          </a:p>
        </p:txBody>
      </p:sp>
      <p:pic>
        <p:nvPicPr>
          <p:cNvPr id="6" name="Picture 5" descr="Ride Match: a one-stop searchable director of publich, private, and accessible transportation options in Massachusetts&#10;&#10;Transportation providers by city/town: Select your city/town&#10;&#10;Plan a trip. From, to, day, time, purpose, special needs"/>
          <p:cNvPicPr>
            <a:picLocks noChangeAspect="1" noChangeArrowheads="1"/>
          </p:cNvPicPr>
          <p:nvPr/>
        </p:nvPicPr>
        <p:blipFill rotWithShape="1">
          <a:blip r:embed="rId3">
            <a:extLst>
              <a:ext uri="{28A0092B-C50C-407E-A947-70E740481C1C}">
                <a14:useLocalDpi xmlns:a14="http://schemas.microsoft.com/office/drawing/2010/main" val="0"/>
              </a:ext>
            </a:extLst>
          </a:blip>
          <a:srcRect l="21857" t="21047" r="22000" b="17873"/>
          <a:stretch/>
        </p:blipFill>
        <p:spPr bwMode="auto">
          <a:xfrm>
            <a:off x="2667001" y="1752600"/>
            <a:ext cx="6417145" cy="392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292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AM Presentation Template" id="{B75DD62B-745C-414F-9A83-096EFF440F9C}" vid="{9A18DDB2-F8E0-4553-A7F8-7479D4D9DB03}"/>
    </a:ext>
  </a:ext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A_Slide_Template_Jult_2021.pptx  -  Read-Only" id="{B9FAC494-2AF3-489A-BC7C-0AB0E6E490E3}" vid="{B99D0EFF-132D-49B2-953A-AC5ECCD81CCF}"/>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A_Slide_Template_Jult_2021.pptx  -  Read-Only" id="{B9FAC494-2AF3-489A-BC7C-0AB0E6E490E3}" vid="{B99D0EFF-132D-49B2-953A-AC5ECCD81CCF}"/>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2818</TotalTime>
  <Words>2903</Words>
  <Application>Microsoft Office PowerPoint</Application>
  <PresentationFormat>Widescreen</PresentationFormat>
  <Paragraphs>429</Paragraphs>
  <Slides>55</Slides>
  <Notes>19</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55</vt:i4>
      </vt:variant>
    </vt:vector>
  </HeadingPairs>
  <TitlesOfParts>
    <vt:vector size="78" baseType="lpstr">
      <vt:lpstr>Arial</vt:lpstr>
      <vt:lpstr>Calibri</vt:lpstr>
      <vt:lpstr>Calibri Light</vt:lpstr>
      <vt:lpstr>Candara</vt:lpstr>
      <vt:lpstr>Georgia</vt:lpstr>
      <vt:lpstr>Gill Sans MT</vt:lpstr>
      <vt:lpstr>Helvetica</vt:lpstr>
      <vt:lpstr>Helvetica Neue</vt:lpstr>
      <vt:lpstr>Open Sans</vt:lpstr>
      <vt:lpstr>Tw Cen MT</vt:lpstr>
      <vt:lpstr>Wingdings</vt:lpstr>
      <vt:lpstr>Wingdings 2</vt:lpstr>
      <vt:lpstr>Median</vt:lpstr>
      <vt:lpstr>3_FTA3 (2)</vt:lpstr>
      <vt:lpstr>1_Custom Design</vt:lpstr>
      <vt:lpstr>1_Office Theme</vt:lpstr>
      <vt:lpstr>2_Office Theme</vt:lpstr>
      <vt:lpstr>4_FTA3 (2)</vt:lpstr>
      <vt:lpstr>2_Custom Design</vt:lpstr>
      <vt:lpstr>Office Theme</vt:lpstr>
      <vt:lpstr>3_Office Theme</vt:lpstr>
      <vt:lpstr>4_Office Theme</vt:lpstr>
      <vt:lpstr>5_Office Theme</vt:lpstr>
      <vt:lpstr>Mobility management in Massachusetts</vt:lpstr>
      <vt:lpstr>Welcome!</vt:lpstr>
      <vt:lpstr>Today’s agenda</vt:lpstr>
      <vt:lpstr>What is mobility management?</vt:lpstr>
      <vt:lpstr>The problem</vt:lpstr>
      <vt:lpstr>Mobility management</vt:lpstr>
      <vt:lpstr>Who can do mobility management?</vt:lpstr>
      <vt:lpstr>Key tools and resources</vt:lpstr>
      <vt:lpstr>Look for options with Ride Match</vt:lpstr>
      <vt:lpstr>Connect with partners</vt:lpstr>
      <vt:lpstr>More tools for agencies</vt:lpstr>
      <vt:lpstr>Today’s speakers</vt:lpstr>
      <vt:lpstr>Mobility Management  Not your Mother’s mobility…or is it?</vt:lpstr>
      <vt:lpstr>GATRA is 1 of 15 Regional Transit Authorities in Massachusetts</vt:lpstr>
      <vt:lpstr>GATRA services</vt:lpstr>
      <vt:lpstr>Regional Coordination – Example 1</vt:lpstr>
      <vt:lpstr>Regional Coordination – Example 2</vt:lpstr>
      <vt:lpstr>Microtransit Service</vt:lpstr>
      <vt:lpstr>www.MassRideMatch.org</vt:lpstr>
      <vt:lpstr>History of RideMatch</vt:lpstr>
      <vt:lpstr>History, continued</vt:lpstr>
      <vt:lpstr> Coordination and Mobility Management A National Picture</vt:lpstr>
      <vt:lpstr> nc4mm.org</vt:lpstr>
      <vt:lpstr>Access NCMM Resources</vt:lpstr>
      <vt:lpstr>The Current Picture - Voices from the Massachusetts Field</vt:lpstr>
      <vt:lpstr>The Reality – Here and Nationally</vt:lpstr>
      <vt:lpstr>An Obvious and Key Solution is Coordination!</vt:lpstr>
      <vt:lpstr>The Solution is to Coordinate…Coordination can Work If…</vt:lpstr>
      <vt:lpstr>Strategies to Make Coordination Actionable, Doable, Practical</vt:lpstr>
      <vt:lpstr>CCAM Overview</vt:lpstr>
      <vt:lpstr>“Good CCAM” Leads to Mobility Management: Putting the pieces together</vt:lpstr>
      <vt:lpstr>Benefits of Coordinated Transportation &amp; Mobility Management</vt:lpstr>
      <vt:lpstr>Moving Forward…State Example</vt:lpstr>
      <vt:lpstr>Vision</vt:lpstr>
      <vt:lpstr>Rural Example</vt:lpstr>
      <vt:lpstr>Mixing Funds – A Grassroots Effort</vt:lpstr>
      <vt:lpstr>“If you always do what you have always done, you will always get what you always got” --Susan Scott, Fierce Conversations</vt:lpstr>
      <vt:lpstr>Recent CCAM Resources</vt:lpstr>
      <vt:lpstr>Technical Assistance (TA) Centers</vt:lpstr>
      <vt:lpstr>TACL: The Transportation Technical Assistance Coordination Library</vt:lpstr>
      <vt:lpstr>Parting Thoughts</vt:lpstr>
      <vt:lpstr>Thank You</vt:lpstr>
      <vt:lpstr>Funding for mobility management</vt:lpstr>
      <vt:lpstr>Community Transit Grant Program </vt:lpstr>
      <vt:lpstr>Eligible Entities </vt:lpstr>
      <vt:lpstr>Eligible Projects </vt:lpstr>
      <vt:lpstr>Local Match Requirements</vt:lpstr>
      <vt:lpstr>FY23 Approximate Timeline</vt:lpstr>
      <vt:lpstr>Mobility Management Project Examples</vt:lpstr>
      <vt:lpstr>Additional Funding Resources </vt:lpstr>
      <vt:lpstr>Where do we go from here?</vt:lpstr>
      <vt:lpstr>Coming soon…</vt:lpstr>
      <vt:lpstr>Continue the conversation!</vt:lpstr>
      <vt:lpstr>Keep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EHS</dc:creator>
  <cp:lastModifiedBy>Fichtenbaum, Rachel (EHS)</cp:lastModifiedBy>
  <cp:revision>435</cp:revision>
  <cp:lastPrinted>2020-03-09T17:02:28Z</cp:lastPrinted>
  <dcterms:created xsi:type="dcterms:W3CDTF">2017-10-10T18:47:03Z</dcterms:created>
  <dcterms:modified xsi:type="dcterms:W3CDTF">2022-02-03T00:41:27Z</dcterms:modified>
</cp:coreProperties>
</file>