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  <Relationship Id="rId5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9" r:id="rId7"/>
    <p:sldId id="294" r:id="rId8"/>
    <p:sldId id="273" r:id="rId9"/>
    <p:sldId id="307" r:id="rId10"/>
    <p:sldId id="283" r:id="rId11"/>
    <p:sldId id="304" r:id="rId12"/>
    <p:sldId id="260" r:id="rId13"/>
    <p:sldId id="275" r:id="rId14"/>
    <p:sldId id="293" r:id="rId15"/>
    <p:sldId id="284" r:id="rId16"/>
    <p:sldId id="305" r:id="rId17"/>
    <p:sldId id="286" r:id="rId18"/>
    <p:sldId id="303" r:id="rId19"/>
    <p:sldId id="288" r:id="rId20"/>
    <p:sldId id="309" r:id="rId21"/>
    <p:sldId id="310" r:id="rId22"/>
    <p:sldId id="268" r:id="rId23"/>
    <p:sldId id="278" r:id="rId24"/>
    <p:sldId id="290" r:id="rId25"/>
    <p:sldId id="264" r:id="rId26"/>
    <p:sldId id="279" r:id="rId27"/>
    <p:sldId id="291" r:id="rId28"/>
    <p:sldId id="270" r:id="rId29"/>
    <p:sldId id="25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81" autoAdjust="0"/>
  </p:normalViewPr>
  <p:slideViewPr>
    <p:cSldViewPr>
      <p:cViewPr>
        <p:scale>
          <a:sx n="70" d="100"/>
          <a:sy n="70" d="100"/>
        </p:scale>
        <p:origin x="-1470" y="-906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81"/>
    </p:cViewPr>
  </p:sorterViewPr>
  <p:notesViewPr>
    <p:cSldViewPr>
      <p:cViewPr>
        <p:scale>
          <a:sx n="100" d="100"/>
          <a:sy n="100" d="100"/>
        </p:scale>
        <p:origin x="-1456" y="6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customXml" Target="../customXml/item1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" Type="http://schemas.openxmlformats.org/officeDocument/2006/relationships/customXml" Target="../customXml/item2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" Type="http://schemas.openxmlformats.org/officeDocument/2006/relationships/customXml" Target="../customXml/item3.xml"/>
  <Relationship Id="rId30" Type="http://schemas.openxmlformats.org/officeDocument/2006/relationships/slide" Target="slides/slide25.xml"/>
  <Relationship Id="rId31" Type="http://schemas.openxmlformats.org/officeDocument/2006/relationships/notesMaster" Target="notesMasters/notesMaster1.xml"/>
  <Relationship Id="rId32" Type="http://schemas.openxmlformats.org/officeDocument/2006/relationships/handoutMaster" Target="handoutMasters/handoutMaster1.xml"/>
  <Relationship Id="rId33" Type="http://schemas.openxmlformats.org/officeDocument/2006/relationships/presProps" Target="presProps.xml"/>
  <Relationship Id="rId34" Type="http://schemas.openxmlformats.org/officeDocument/2006/relationships/viewProps" Target="viewProps.xml"/>
  <Relationship Id="rId35" Type="http://schemas.openxmlformats.org/officeDocument/2006/relationships/theme" Target="theme/theme1.xml"/>
  <Relationship Id="rId36" Type="http://schemas.openxmlformats.org/officeDocument/2006/relationships/tableStyles" Target="tableStyles.xml"/>
  <Relationship Id="rId4" Type="http://schemas.openxmlformats.org/officeDocument/2006/relationships/customXml" Target="../customXml/item4.xml"/>
  <Relationship Id="rId5" Type="http://schemas.openxmlformats.org/officeDocument/2006/relationships/slideMaster" Target="slideMasters/slideMaster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</Relationships>

</file>

<file path=ppt/drawings/_rels/vmlDrawing1.vml.rels><?xml version="1.0" encoding="UTF-8"?>

<Relationships xmlns="http://schemas.openxmlformats.org/package/2006/relationships">
  <Relationship Id="rId1" Type="http://schemas.openxmlformats.org/officeDocument/2006/relationships/image" Target="../media/image4.emf"/>
</Relationships>

</file>

<file path=ppt/drawings/_rels/vmlDrawing2.vml.rels><?xml version="1.0" encoding="UTF-8"?>

<Relationships xmlns="http://schemas.openxmlformats.org/package/2006/relationships">
  <Relationship Id="rId1" Type="http://schemas.openxmlformats.org/officeDocument/2006/relationships/image" Target="../media/image5.png"/>
</Relationships>

</file>

<file path=ppt/drawings/_rels/vmlDrawing3.vml.rels><?xml version="1.0" encoding="UTF-8"?>

<Relationships xmlns="http://schemas.openxmlformats.org/package/2006/relationships">
  <Relationship Id="rId1" Type="http://schemas.openxmlformats.org/officeDocument/2006/relationships/image" Target="../media/image6.png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38AE5D3-7EC3-498C-8A93-D1F55A96F4C1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0820B25-C917-4208-BDDF-C72B78E7C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362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063F597-CE17-476A-A5CB-91589ED997B7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45724FF-A098-4B60-9000-6891DF098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916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
</file>

<file path=ppt/notesSlides/_rels/notesSlide1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</Relationships>

</file>

<file path=ppt/notesSlides/_rels/notesSlide1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
</file>

<file path=ppt/notesSlides/_rels/notesSlide1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
</file>

<file path=ppt/notesSlides/_rels/notesSlide1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_rels/notesSlide1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8.xml"/>
</Relationships>

</file>

<file path=ppt/notesSlides/_rels/notesSlide1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9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2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0.xml"/>
</Relationships>

</file>

<file path=ppt/notesSlides/_rels/notesSlide2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1.xml"/>
</Relationships>

</file>

<file path=ppt/notesSlides/_rels/notesSlide2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2.xml"/>
</Relationships>

</file>

<file path=ppt/notesSlides/_rels/notesSlide2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3.xml"/>
</Relationships>

</file>

<file path=ppt/notesSlides/_rels/notesSlide2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4.xml"/>
</Relationships>

</file>

<file path=ppt/notesSlides/_rels/notesSlide2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5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37032" indent="-283473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33896" indent="-226779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587455" indent="-226779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41013" indent="-226779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494572" indent="-2267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48131" indent="-2267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01688" indent="-2267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55247" indent="-2267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fld id="{370B8C7B-B6E6-4D65-B765-A2CD6BFF463C}" type="slidenum">
              <a:rPr lang="en-US">
                <a:latin typeface="Calibri" pitchFamily="34" charset="0"/>
              </a:rPr>
              <a:pPr/>
              <a:t>10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2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r"/>
            <a:endParaRPr lang="en-US" dirty="0" smtClean="0"/>
          </a:p>
          <a:p>
            <a:pPr algn="l"/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6F8B99-46BA-4334-8818-DA0C10F07A3D}" type="slidenum">
              <a:rPr lang="en-US" smtClean="0">
                <a:cs typeface="Tahoma" charset="0"/>
              </a:rPr>
              <a:pPr/>
              <a:t>24</a:t>
            </a:fld>
            <a:endParaRPr lang="en-US" dirty="0" smtClean="0">
              <a:cs typeface="Tahom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58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gif"/>
  <Relationship Id="rId3" Type="http://schemas.openxmlformats.org/officeDocument/2006/relationships/image" Target="../media/image2.gif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gif"/>
  <Relationship Id="rId3" Type="http://schemas.openxmlformats.org/officeDocument/2006/relationships/image" Target="../media/image2.gif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gif"/>
  <Relationship Id="rId3" Type="http://schemas.openxmlformats.org/officeDocument/2006/relationships/image" Target="../media/image2.gif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r="77994"/>
          <a:stretch>
            <a:fillRect/>
          </a:stretch>
        </p:blipFill>
        <p:spPr>
          <a:xfrm>
            <a:off x="5867400" y="-381000"/>
            <a:ext cx="3505200" cy="77457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90601"/>
            <a:ext cx="7772400" cy="1905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6400800" cy="1066800"/>
          </a:xfrm>
        </p:spPr>
        <p:txBody>
          <a:bodyPr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ESE Logo"/>
          <p:cNvPicPr>
            <a:picLocks noChangeAspect="1"/>
          </p:cNvPicPr>
          <p:nvPr/>
        </p:nvPicPr>
        <p:blipFill>
          <a:blip r:embed="rId3" cstate="print"/>
          <a:srcRect l="22374" t="42899"/>
          <a:stretch>
            <a:fillRect/>
          </a:stretch>
        </p:blipFill>
        <p:spPr>
          <a:xfrm>
            <a:off x="533400" y="5323477"/>
            <a:ext cx="2612095" cy="93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85750"/>
            <a:ext cx="41910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E43-016E-449F-9706-26248BFC54AD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1524000"/>
            <a:ext cx="3886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620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12775"/>
            <a:ext cx="76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620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7493-33A3-4197-917E-EEF3957AB252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307-C7D7-48DF-9A27-B47F9B671EC5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E243-CC59-4617-A96F-54AAA96641C8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CE0-82CF-4805-9DFB-E2B0729D46AD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4F7B-0081-4992-B1AA-BA7A5348C1F1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9248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79248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5" r="79429" b="6542"/>
          <a:stretch>
            <a:fillRect/>
          </a:stretch>
        </p:blipFill>
        <p:spPr>
          <a:xfrm>
            <a:off x="6895187" y="1828800"/>
            <a:ext cx="2248812" cy="5029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 anchorCtr="0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ESE Logo"/>
          <p:cNvPicPr>
            <a:picLocks noChangeAspect="1"/>
          </p:cNvPicPr>
          <p:nvPr/>
        </p:nvPicPr>
        <p:blipFill>
          <a:blip r:embed="rId3" cstate="print"/>
          <a:srcRect l="22374" t="42899"/>
          <a:stretch>
            <a:fillRect/>
          </a:stretch>
        </p:blipFill>
        <p:spPr>
          <a:xfrm>
            <a:off x="5486400" y="6019800"/>
            <a:ext cx="1828800" cy="654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5" r="79429" b="6542"/>
          <a:stretch>
            <a:fillRect/>
          </a:stretch>
        </p:blipFill>
        <p:spPr>
          <a:xfrm>
            <a:off x="6895187" y="1828800"/>
            <a:ext cx="2248812" cy="5029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 anchorCtr="0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ESE_StarLogo_695x338_color.gif"/>
          <p:cNvPicPr>
            <a:picLocks noChangeAspect="1"/>
          </p:cNvPicPr>
          <p:nvPr/>
        </p:nvPicPr>
        <p:blipFill>
          <a:blip r:embed="rId3" cstate="print"/>
          <a:srcRect l="22374" t="42899"/>
          <a:stretch>
            <a:fillRect/>
          </a:stretch>
        </p:blipFill>
        <p:spPr>
          <a:xfrm>
            <a:off x="5486400" y="6019800"/>
            <a:ext cx="1828800" cy="65423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3810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71EE-B44A-4B18-9AB0-96D87421065F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100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100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2904" y="1535113"/>
            <a:ext cx="3811496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904" y="2174875"/>
            <a:ext cx="3811496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733-F36D-4647-94D7-3A813009224E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A47D-CCBB-410C-ABA0-8A0D02B57B23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942B-042A-4609-9073-EEA1CBC01FF6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slideLayout" Target="../slideLayouts/slideLayout13.xml"/>
  <Relationship Id="rId14" Type="http://schemas.openxmlformats.org/officeDocument/2006/relationships/theme" Target="../theme/theme1.xml"/>
  <Relationship Id="rId15" Type="http://schemas.openxmlformats.org/officeDocument/2006/relationships/image" Target="../media/image1.gif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E_StarLogo_2881_1401_transparent_color.gif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pic>
        <p:nvPicPr>
          <p:cNvPr id="8" name="Picture 7" descr="ESE_StarLogo_2881_1401_transparent_color.gif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pic>
        <p:nvPicPr>
          <p:cNvPr id="7" name="Picture 6" descr="ESE Logo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79248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2371-60CA-4147-A4C9-1D7022A867E1}" type="datetime1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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3.jpe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0.xml"/>
  <Relationship Id="rId3" Type="http://schemas.openxmlformats.org/officeDocument/2006/relationships/image" Target="../media/image3.jpe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1.xml"/>
  <Relationship Id="rId3" Type="http://schemas.openxmlformats.org/officeDocument/2006/relationships/image" Target="../media/image3.jpe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2.xml"/>
  <Relationship Id="rId3" Type="http://schemas.openxmlformats.org/officeDocument/2006/relationships/image" Target="../media/image3.jpe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3.xml"/>
  <Relationship Id="rId3" Type="http://schemas.openxmlformats.org/officeDocument/2006/relationships/image" Target="../media/image3.jpe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4.xml"/>
  <Relationship Id="rId3" Type="http://schemas.openxmlformats.org/officeDocument/2006/relationships/image" Target="../media/image3.jpe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5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6.xml"/>
  <Relationship Id="rId3" Type="http://schemas.openxmlformats.org/officeDocument/2006/relationships/hyperlink" TargetMode="External" Target="http://historymalden.wikispaces.com/Understanding+by+Design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7.xml"/>
  <Relationship Id="rId3" Type="http://schemas.openxmlformats.org/officeDocument/2006/relationships/hyperlink" TargetMode="External" Target="http://historymalden.wikispaces.com/Curriculum+Map+USI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8.xml"/>
  <Relationship Id="rId3" Type="http://schemas.openxmlformats.org/officeDocument/2006/relationships/image" Target="../media/image3.jpeg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vmlDrawing" Target="../drawings/vmlDrawing2.vml"/>
  <Relationship Id="rId2" Type="http://schemas.openxmlformats.org/officeDocument/2006/relationships/slideLayout" Target="../slideLayouts/slideLayout2.xml"/>
  <Relationship Id="rId3" Type="http://schemas.openxmlformats.org/officeDocument/2006/relationships/notesSlide" Target="../notesSlides/notesSlide19.xml"/>
  <Relationship Id="rId4" Type="http://schemas.openxmlformats.org/officeDocument/2006/relationships/oleObject" Target="../embeddings/oleObject1.bin"/>
  <Relationship Id="rId5" Type="http://schemas.openxmlformats.org/officeDocument/2006/relationships/image" Target="../media/image5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3.jpeg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0.xml"/>
  <Relationship Id="rId3" Type="http://schemas.openxmlformats.org/officeDocument/2006/relationships/image" Target="../media/image3.jpeg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1.xml"/>
  <Relationship Id="rId3" Type="http://schemas.openxmlformats.org/officeDocument/2006/relationships/image" Target="../media/image3.jpe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vmlDrawing" Target="../drawings/vmlDrawing3.vml"/>
  <Relationship Id="rId2" Type="http://schemas.openxmlformats.org/officeDocument/2006/relationships/slideLayout" Target="../slideLayouts/slideLayout2.xml"/>
  <Relationship Id="rId3" Type="http://schemas.openxmlformats.org/officeDocument/2006/relationships/notesSlide" Target="../notesSlides/notesSlide22.xml"/>
  <Relationship Id="rId4" Type="http://schemas.openxmlformats.org/officeDocument/2006/relationships/oleObject" Target="../embeddings/oleObject2.bin"/>
  <Relationship Id="rId5" Type="http://schemas.openxmlformats.org/officeDocument/2006/relationships/image" Target="../media/image6.png"/>
  <Relationship Id="rId6" Type="http://schemas.openxmlformats.org/officeDocument/2006/relationships/image" Target="../media/image3.jpe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3.xml"/>
  <Relationship Id="rId3" Type="http://schemas.openxmlformats.org/officeDocument/2006/relationships/image" Target="../media/image3.jpe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.xml"/>
  <Relationship Id="rId3" Type="http://schemas.openxmlformats.org/officeDocument/2006/relationships/image" Target="../media/image3.jpe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5.xml"/>
  <Relationship Id="rId3" Type="http://schemas.openxmlformats.org/officeDocument/2006/relationships/image" Target="../media/image7.png"/>
  <Relationship Id="rId4" Type="http://schemas.openxmlformats.org/officeDocument/2006/relationships/image" Target="../media/image8.png"/>
  <Relationship Id="rId5" Type="http://schemas.openxmlformats.org/officeDocument/2006/relationships/image" Target="../media/image3.jpe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3.jpe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3.jpe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5.xml"/>
  <Relationship Id="rId3" Type="http://schemas.openxmlformats.org/officeDocument/2006/relationships/image" Target="../media/image3.jpe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image3.jpe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7.xml"/>
  <Relationship Id="rId3" Type="http://schemas.openxmlformats.org/officeDocument/2006/relationships/image" Target="../media/image3.jpe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3.jpe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vmlDrawing" Target="../drawings/vmlDrawing1.vml"/>
  <Relationship Id="rId2" Type="http://schemas.openxmlformats.org/officeDocument/2006/relationships/slideLayout" Target="../slideLayouts/slideLayout2.xml"/>
  <Relationship Id="rId3" Type="http://schemas.openxmlformats.org/officeDocument/2006/relationships/notesSlide" Target="../notesSlides/notesSlide9.xml"/>
  <Relationship Id="rId4" Type="http://schemas.openxmlformats.org/officeDocument/2006/relationships/package" Target="../embeddings/Microsoft_Word_Document1.docx"/>
  <Relationship Id="rId5" Type="http://schemas.openxmlformats.org/officeDocument/2006/relationships/image" Target="../media/image4.emf"/>
  <Relationship Id="rId6" Type="http://schemas.openxmlformats.org/officeDocument/2006/relationships/image" Target="../media/image3.jpe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Model Curriculum Units 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in Literacy and Humanities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562600"/>
            <a:ext cx="5257800" cy="533400"/>
          </a:xfrm>
        </p:spPr>
        <p:txBody>
          <a:bodyPr>
            <a:noAutofit/>
          </a:bodyPr>
          <a:lstStyle/>
          <a:p>
            <a:pPr marL="1373188" lvl="1" algn="l">
              <a:spcAft>
                <a:spcPts val="1200"/>
              </a:spcAft>
            </a:pP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Strengthening curriculum, instruction, and assessment</a:t>
            </a:r>
          </a:p>
        </p:txBody>
      </p:sp>
      <p:pic>
        <p:nvPicPr>
          <p:cNvPr id="4" name="Picture 3" descr="Curriculum and Instruction logo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91000"/>
            <a:ext cx="914400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971800"/>
            <a:ext cx="533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2012 Curriculum Summit </a:t>
            </a:r>
          </a:p>
          <a:p>
            <a:pPr algn="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November 13  and 14, 2012 </a:t>
            </a:r>
          </a:p>
          <a:p>
            <a:pPr algn="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Sarah Churchill Silberman and Judi Allen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Instructional Shifts in ELA/Literacy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4373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Building </a:t>
            </a:r>
            <a:r>
              <a:rPr lang="en-US" sz="3200" dirty="0">
                <a:latin typeface="+mj-lt"/>
              </a:rPr>
              <a:t>knowledge through content-rich nonfiction 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Reading</a:t>
            </a:r>
            <a:r>
              <a:rPr lang="en-US" sz="3200" dirty="0">
                <a:latin typeface="+mj-lt"/>
              </a:rPr>
              <a:t>, writing, and speaking grounded in evidence from text, both literary and </a:t>
            </a:r>
            <a:r>
              <a:rPr lang="en-US" sz="3200" dirty="0" smtClean="0">
                <a:latin typeface="+mj-lt"/>
              </a:rPr>
              <a:t>informational</a:t>
            </a:r>
            <a:endParaRPr lang="en-US" sz="3200" u="sng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Regular </a:t>
            </a:r>
            <a:r>
              <a:rPr lang="en-US" sz="3200" dirty="0">
                <a:latin typeface="+mj-lt"/>
              </a:rPr>
              <a:t>practice with complex text </a:t>
            </a:r>
            <a:r>
              <a:rPr lang="en-US" sz="3200" dirty="0" smtClean="0">
                <a:latin typeface="+mj-lt"/>
              </a:rPr>
              <a:t>and </a:t>
            </a:r>
            <a:r>
              <a:rPr lang="en-US" sz="3200" dirty="0">
                <a:latin typeface="+mj-lt"/>
              </a:rPr>
              <a:t>academic language</a:t>
            </a:r>
            <a:endParaRPr lang="en-US" sz="3200" dirty="0" smtClean="0">
              <a:latin typeface="+mj-lt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199" y="304799"/>
            <a:ext cx="1255967" cy="1313936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10200" cy="365125"/>
          </a:xfrm>
        </p:spPr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15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latin typeface="+mj-lt"/>
              </a:rPr>
              <a:t>As you read Stages 1 and 2 of the unit, can you identify the shifts represented?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657312" cy="463378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1" y="4648199"/>
            <a:ext cx="1045030" cy="91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type="title"/>
          </p:nvPr>
        </p:nvSpPr>
        <p:spPr>
          <a:xfrm>
            <a:off x="685800" y="1371600"/>
            <a:ext cx="6781800" cy="2971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Report Back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676399"/>
            <a:ext cx="1295400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249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Small Groups Discussion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Read Stage 3 and review the Lesson Plans. Think about where your teachers are in terms of instructional shifts:</a:t>
            </a:r>
          </a:p>
          <a:p>
            <a:pPr marL="0" indent="0"/>
            <a:r>
              <a:rPr lang="en-US" dirty="0" smtClean="0">
                <a:latin typeface="+mj-lt"/>
              </a:rPr>
              <a:t>If presented with this unit could the teachers in  your district/school pick it up and teach it?</a:t>
            </a:r>
          </a:p>
          <a:p>
            <a:pPr marL="0" indent="0"/>
            <a:r>
              <a:rPr lang="en-US" dirty="0" smtClean="0">
                <a:latin typeface="+mj-lt"/>
              </a:rPr>
              <a:t>What professional development would they need to teach one of these model units?</a:t>
            </a:r>
          </a:p>
          <a:p>
            <a:r>
              <a:rPr lang="en-US" dirty="0" smtClean="0">
                <a:latin typeface="+mj-lt"/>
              </a:rPr>
              <a:t>Does this unit fit into your curriculum map?</a:t>
            </a:r>
          </a:p>
          <a:p>
            <a:r>
              <a:rPr lang="en-US" dirty="0" smtClean="0">
                <a:latin typeface="+mj-lt"/>
              </a:rPr>
              <a:t>Is there a purposeful place to use this unit as part of your larger instructional plan?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685800"/>
            <a:ext cx="840260" cy="735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type="title"/>
          </p:nvPr>
        </p:nvSpPr>
        <p:spPr>
          <a:xfrm>
            <a:off x="685800" y="1371600"/>
            <a:ext cx="6781800" cy="2971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Report Back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676399"/>
            <a:ext cx="1295400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District’s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Process for Malden Public Schools</a:t>
            </a:r>
          </a:p>
          <a:p>
            <a:r>
              <a:rPr lang="en-US" dirty="0" smtClean="0">
                <a:latin typeface="+mj-lt"/>
              </a:rPr>
              <a:t>How they use the MCUs – create their own units</a:t>
            </a:r>
          </a:p>
          <a:p>
            <a:r>
              <a:rPr lang="en-US" dirty="0" smtClean="0">
                <a:latin typeface="+mj-lt"/>
              </a:rPr>
              <a:t>Supporting teachers with implementation</a:t>
            </a:r>
          </a:p>
          <a:p>
            <a:r>
              <a:rPr lang="en-US" dirty="0" smtClean="0">
                <a:latin typeface="+mj-lt"/>
              </a:rPr>
              <a:t>How have the MCUs helped Malden grow?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04912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District’s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The Malden Public Schools process:</a:t>
            </a:r>
          </a:p>
          <a:p>
            <a:pPr lvl="1"/>
            <a:r>
              <a:rPr lang="en-US" dirty="0" smtClean="0">
                <a:latin typeface="+mj-lt"/>
              </a:rPr>
              <a:t>5 Social Studies teachers (core group) participated in the DESE Model Curriculum   </a:t>
            </a:r>
          </a:p>
          <a:p>
            <a:pPr lvl="1"/>
            <a:r>
              <a:rPr lang="en-US" dirty="0" smtClean="0">
                <a:latin typeface="+mj-lt"/>
              </a:rPr>
              <a:t>Core </a:t>
            </a:r>
            <a:r>
              <a:rPr lang="en-US" dirty="0">
                <a:latin typeface="+mj-lt"/>
              </a:rPr>
              <a:t>group </a:t>
            </a:r>
            <a:r>
              <a:rPr lang="en-US" dirty="0" smtClean="0">
                <a:latin typeface="+mj-lt"/>
              </a:rPr>
              <a:t>shared their knowledge and model units with colleagues</a:t>
            </a:r>
          </a:p>
          <a:p>
            <a:pPr lvl="1"/>
            <a:r>
              <a:rPr lang="en-US" sz="1600" dirty="0" smtClean="0">
                <a:hlinkClick r:id="rId3"/>
              </a:rPr>
              <a:t>http://historymalden.wikispaces.com/Understanding+by+Design</a:t>
            </a:r>
            <a:endParaRPr lang="en-US" sz="1600" dirty="0" smtClean="0"/>
          </a:p>
          <a:p>
            <a:pPr lvl="1"/>
            <a:r>
              <a:rPr lang="en-US" dirty="0" smtClean="0">
                <a:latin typeface="+mj-lt"/>
              </a:rPr>
              <a:t>Professional Development was dedicated for teachers to collaboratively design units </a:t>
            </a:r>
          </a:p>
          <a:p>
            <a:pPr lvl="1"/>
            <a:r>
              <a:rPr lang="en-US" dirty="0" smtClean="0">
                <a:latin typeface="+mj-lt"/>
              </a:rPr>
              <a:t>Model units and process shared on-line</a:t>
            </a:r>
          </a:p>
          <a:p>
            <a:pPr lvl="1"/>
            <a:r>
              <a:rPr lang="en-US" dirty="0" smtClean="0">
                <a:latin typeface="+mj-lt"/>
              </a:rPr>
              <a:t>Implementation of model units &amp; collection of student work to assess &amp; revise units</a:t>
            </a:r>
          </a:p>
          <a:p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District’s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MCU’s have expanded Malden’s ability to change instruction to meet the new and different expectations in the 2011 standards.</a:t>
            </a:r>
          </a:p>
          <a:p>
            <a:r>
              <a:rPr lang="en-US" dirty="0" smtClean="0">
                <a:latin typeface="+mj-lt"/>
              </a:rPr>
              <a:t>Created space in the HSS curriculum for on going project-based work by identifying “big ideas”</a:t>
            </a:r>
          </a:p>
          <a:p>
            <a:r>
              <a:rPr lang="en-US" dirty="0" smtClean="0">
                <a:latin typeface="+mj-lt"/>
              </a:rPr>
              <a:t>Connected to new teacher evaluation tool </a:t>
            </a:r>
          </a:p>
          <a:p>
            <a:r>
              <a:rPr lang="en-US" dirty="0" smtClean="0">
                <a:latin typeface="+mj-lt"/>
              </a:rPr>
              <a:t>Expectations rigorous and transparent to </a:t>
            </a:r>
            <a:r>
              <a:rPr lang="en-US" b="1" dirty="0" smtClean="0">
                <a:latin typeface="+mj-lt"/>
              </a:rPr>
              <a:t>all</a:t>
            </a:r>
          </a:p>
          <a:p>
            <a:pPr marL="400050" lvl="1" indent="0">
              <a:buNone/>
            </a:pPr>
            <a:r>
              <a:rPr lang="en-US" sz="1400" dirty="0" smtClean="0">
                <a:hlinkClick r:id="rId3"/>
              </a:rPr>
              <a:t>http://historymalden.wikispaces.com/Curriculum+Map+USI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33400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Quality Review Rubrics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33400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The Tri-State Rubric was developed by MA, NY, and RI Educational Leaders to evaluate the quality of lessons and units intended to address the Common Core State Standards for ELA/Literacy and Mathematics.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Criterion-based rubrics in ELA &amp; Mathematics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HSS and Science Content Leads have created rubrics for their respective content areas similar to the Tri-State Rubrics for ELA and Math.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81000"/>
            <a:ext cx="1066800" cy="914400"/>
          </a:xfrm>
          <a:prstGeom prst="rect">
            <a:avLst/>
          </a:prstGeom>
          <a:solidFill>
            <a:schemeClr val="accent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Quality Review Rubric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for History and Social Science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33400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463550" y="1447799"/>
          <a:ext cx="7546471" cy="458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4" imgW="8695902" imgH="5279655" progId="AcroExch.Document.7">
                  <p:embed/>
                </p:oleObj>
              </mc:Choice>
              <mc:Fallback>
                <p:oleObj name="Acrobat Document" r:id="rId4" imgW="8695902" imgH="5279655" progId="AcroExch.Document.7">
                  <p:embed/>
                  <p:pic>
                    <p:nvPicPr>
                      <p:cNvPr id="0" name="Content Placeholder 5" descr="Quality Review Rubric for History and Social Scienc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47799"/>
                        <a:ext cx="7546471" cy="4582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001000" cy="4830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Strong skills in English, mathematics, technology, and science, as well as literature, history, and the arts will be essential for many; beyond this, candidates will have to be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comfortable with ideas and abstractions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good at both analysis and synthesis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creative and innovative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self-disciplined and well-organized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able to learn very quickly and work well as a member of a team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and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have the flexibility to adapt to frequent changes in the labor market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as the shifts in the economy become ever faster and more dramatic. (NCEE,2007 p. xix)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04912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81001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Research</a:t>
            </a: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" name="Picture 9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0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Small Groups Discuss the Quality Review Rubric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Through the lens of one of the four domains:</a:t>
            </a:r>
          </a:p>
          <a:p>
            <a:r>
              <a:rPr lang="en-US" dirty="0" smtClean="0">
                <a:latin typeface="+mj-lt"/>
              </a:rPr>
              <a:t>Review the unit </a:t>
            </a:r>
          </a:p>
          <a:p>
            <a:r>
              <a:rPr lang="en-US" dirty="0" smtClean="0">
                <a:latin typeface="+mj-lt"/>
              </a:rPr>
              <a:t>Make note of how the unit meets the criteria of that domain</a:t>
            </a:r>
          </a:p>
          <a:p>
            <a:r>
              <a:rPr lang="en-US" dirty="0" smtClean="0">
                <a:latin typeface="+mj-lt"/>
              </a:rPr>
              <a:t>Identify places within the unit that can easily be differentiated</a:t>
            </a:r>
          </a:p>
          <a:p>
            <a:r>
              <a:rPr lang="en-US" dirty="0" smtClean="0">
                <a:latin typeface="+mj-lt"/>
              </a:rPr>
              <a:t>Use the domain to measure the quality of the unit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33400" cy="5334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304800"/>
            <a:ext cx="870857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7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MCU Tryouts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267201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We released 29 Model Curriculum Units to districts who have been involved with the Model Curriculum Project.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Six more Model Curriculum Units will be released later this fall.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All RTTT districts may try out any released units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33400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04799"/>
            <a:ext cx="1066800" cy="91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Tryout Units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04912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533400" y="1524001"/>
          <a:ext cx="7543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4" imgW="6035563" imgH="4663844" progId="AcroExch.Document.7">
                  <p:embed/>
                </p:oleObj>
              </mc:Choice>
              <mc:Fallback>
                <p:oleObj name="Acrobat Document" r:id="rId4" imgW="6035563" imgH="4663844" progId="AcroExch.Document.7">
                  <p:embed/>
                  <p:pic>
                    <p:nvPicPr>
                      <p:cNvPr id="0" name="Content Placeholder 5" descr="List of Units for Tryou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1"/>
                        <a:ext cx="7543800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urriculum and Instruction logo: compass only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457200"/>
            <a:ext cx="990600" cy="762000"/>
          </a:xfrm>
          <a:prstGeom prst="rect">
            <a:avLst/>
          </a:prstGeom>
          <a:solidFill>
            <a:schemeClr val="accent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Tryout Best Practices: </a:t>
            </a:r>
          </a:p>
          <a:p>
            <a:r>
              <a:rPr lang="en-US" dirty="0" smtClean="0">
                <a:latin typeface="+mj-lt"/>
              </a:rPr>
              <a:t>Teach the unit</a:t>
            </a:r>
          </a:p>
          <a:p>
            <a:r>
              <a:rPr lang="en-US" dirty="0" smtClean="0">
                <a:latin typeface="+mj-lt"/>
              </a:rPr>
              <a:t>Gather comments and student work</a:t>
            </a:r>
          </a:p>
          <a:p>
            <a:r>
              <a:rPr lang="en-US" dirty="0" smtClean="0">
                <a:latin typeface="+mj-lt"/>
              </a:rPr>
              <a:t>Feedback meeting</a:t>
            </a:r>
          </a:p>
          <a:p>
            <a:r>
              <a:rPr lang="en-US" dirty="0" smtClean="0">
                <a:latin typeface="+mj-lt"/>
              </a:rPr>
              <a:t>Consolidate feedback and make revisions</a:t>
            </a:r>
          </a:p>
          <a:p>
            <a:pPr lvl="1">
              <a:buNone/>
            </a:pPr>
            <a:r>
              <a:rPr lang="en-US" dirty="0" smtClean="0">
                <a:latin typeface="+mj-lt"/>
              </a:rPr>
              <a:t>Release time stipend?</a:t>
            </a:r>
          </a:p>
          <a:p>
            <a:r>
              <a:rPr lang="en-US" dirty="0" smtClean="0">
                <a:latin typeface="+mj-lt"/>
              </a:rPr>
              <a:t>Update curriculum map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58200" y="5334000"/>
            <a:ext cx="685800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57200"/>
            <a:ext cx="1028082" cy="790832"/>
          </a:xfrm>
          <a:prstGeom prst="rect">
            <a:avLst/>
          </a:prstGeom>
          <a:solidFill>
            <a:schemeClr val="accent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228600"/>
            <a:ext cx="67818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The Team</a:t>
            </a:r>
          </a:p>
        </p:txBody>
      </p:sp>
      <p:sp>
        <p:nvSpPr>
          <p:cNvPr id="1741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09600" y="1219199"/>
            <a:ext cx="6324600" cy="39624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Julia Phelps</a:t>
            </a:r>
          </a:p>
          <a:p>
            <a:pPr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Anne Marie Condike</a:t>
            </a:r>
          </a:p>
          <a:p>
            <a:pPr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Sarah Churchill Silberman</a:t>
            </a:r>
          </a:p>
          <a:p>
            <a:pPr eaLnBrk="1" hangingPunct="1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	schurchill@doe.mass.edu</a:t>
            </a:r>
          </a:p>
          <a:p>
            <a:pPr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Karen White</a:t>
            </a:r>
          </a:p>
          <a:p>
            <a:pPr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Jacob Foster</a:t>
            </a:r>
          </a:p>
          <a:p>
            <a:pPr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Susan Wheltle</a:t>
            </a:r>
          </a:p>
          <a:p>
            <a:pPr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Barbara Libby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Staff in the Center of Curriculum and</a:t>
            </a:r>
          </a:p>
          <a:p>
            <a:pPr indent="4763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Instruction and Student Assessment Office</a:t>
            </a:r>
          </a:p>
          <a:p>
            <a:pPr eaLnBrk="1" hangingPunct="1"/>
            <a:endParaRPr lang="en-US" sz="2400" dirty="0" smtClean="0">
              <a:solidFill>
                <a:srgbClr val="080DCE"/>
              </a:solidFill>
              <a:latin typeface="Georgia" pitchFamily="18" charset="0"/>
            </a:endParaRPr>
          </a:p>
        </p:txBody>
      </p:sp>
      <p:pic>
        <p:nvPicPr>
          <p:cNvPr id="4" name="Picture 3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28600"/>
            <a:ext cx="1066800" cy="914400"/>
          </a:xfrm>
          <a:prstGeom prst="rect">
            <a:avLst/>
          </a:prstGeom>
          <a:solidFill>
            <a:schemeClr val="accent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4017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QUESTIONS?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Content Placeholder 5" descr="edwin logo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7400" y="1828800"/>
            <a:ext cx="2779782" cy="3246127"/>
          </a:xfrm>
          <a:prstGeom prst="rect">
            <a:avLst/>
          </a:prstGeom>
        </p:spPr>
      </p:pic>
      <p:pic>
        <p:nvPicPr>
          <p:cNvPr id="7" name="Picture 6" descr="teaching learning 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2286000"/>
            <a:ext cx="3505200" cy="2133600"/>
          </a:xfrm>
          <a:prstGeom prst="rect">
            <a:avLst/>
          </a:prstGeom>
        </p:spPr>
      </p:pic>
      <p:pic>
        <p:nvPicPr>
          <p:cNvPr id="8" name="Picture 7" descr="Curriculum and Instruction logo: compass only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438400"/>
            <a:ext cx="1828800" cy="191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Model Curriculum Units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04912" cy="457200"/>
          </a:xfrm>
        </p:spPr>
        <p:txBody>
          <a:bodyPr/>
          <a:lstStyle/>
          <a:p>
            <a:fld id="{7B3B140A-607F-4589-97B7-822BB6A65DA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3820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Race to the Top initiative for ESE, which has previously concentrated on standards and assessments, not curriculum materials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100 PK-12 units in ELA/literacy, mathematics, science, and social studies by 2014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Exemplify the shifts in the 2011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Frameworks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Understanding By Design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model with lesson plans and print/digital media resources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WGBH documenting the process</a:t>
            </a:r>
          </a:p>
          <a:p>
            <a:endParaRPr lang="en-US" dirty="0"/>
          </a:p>
        </p:txBody>
      </p:sp>
      <p:pic>
        <p:nvPicPr>
          <p:cNvPr id="7" name="Picture 6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381000"/>
            <a:ext cx="990600" cy="8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7772400" cy="4038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model units will provide districts and teachers with high quality and rigorous units they can choose to teach and/or use to advance their own curriculum development efforts. Part of the Teaching and Learning System (EDWIN)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57200"/>
            <a:ext cx="11430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6096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Model Units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Unit Plan (UbD Template)</a:t>
            </a:r>
          </a:p>
          <a:p>
            <a:r>
              <a:rPr lang="en-US" dirty="0" smtClean="0">
                <a:latin typeface="+mj-lt"/>
              </a:rPr>
              <a:t>Table of Contents</a:t>
            </a:r>
          </a:p>
          <a:p>
            <a:r>
              <a:rPr lang="en-US" dirty="0" smtClean="0">
                <a:latin typeface="+mj-lt"/>
              </a:rPr>
              <a:t>Lesson Plans (including lesson sequence)</a:t>
            </a:r>
          </a:p>
          <a:p>
            <a:r>
              <a:rPr lang="en-US" dirty="0" smtClean="0">
                <a:latin typeface="+mj-lt"/>
              </a:rPr>
              <a:t>Lesson Resources</a:t>
            </a:r>
          </a:p>
          <a:p>
            <a:r>
              <a:rPr lang="en-US" dirty="0" smtClean="0">
                <a:latin typeface="+mj-lt"/>
              </a:rPr>
              <a:t>CEPA – Curriculum Embedded Performance Assessment</a:t>
            </a:r>
          </a:p>
          <a:p>
            <a:r>
              <a:rPr lang="en-US" dirty="0" smtClean="0">
                <a:latin typeface="+mj-lt"/>
              </a:rPr>
              <a:t>CEPA Resources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33400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28600"/>
            <a:ext cx="1295400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Small Group Discussion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On a scale of 1-10 where does your district fall in terms of making the instructional shift to meet new standards?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Is your district/school developing units to  align with the new MA Curriculum Frameworks?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What is your district’s criteria for these aligned units?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How do you know if the units will shift instruction?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>
          <a:xfrm>
            <a:off x="8486688" y="5257800"/>
            <a:ext cx="533400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04800"/>
            <a:ext cx="106680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type="title"/>
          </p:nvPr>
        </p:nvSpPr>
        <p:spPr>
          <a:xfrm>
            <a:off x="685800" y="1371600"/>
            <a:ext cx="6781800" cy="2971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Report Back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676399"/>
            <a:ext cx="1295400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12838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Understanding by Design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Stage 1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Desired Results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Goals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Transfer Goals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Understandings- Big Ideas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Essential Questions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Knowledge &amp; Skills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Stage 2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Evidence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Performance Tasks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Formative Assessments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Stage 3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Learning Plan</a:t>
            </a:r>
          </a:p>
          <a:p>
            <a:pPr lvl="2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Outline of learning experiences from which the lesson plans are developed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Curriculum and Instruction logo: compass onl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04799"/>
            <a:ext cx="1219200" cy="107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Understanding by Design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 descr="ESE Star Log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09600" y="1601788"/>
          <a:ext cx="7732709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8371180" imgH="4288260" progId="Word.Document.12">
                  <p:embed/>
                </p:oleObj>
              </mc:Choice>
              <mc:Fallback>
                <p:oleObj name="Document" r:id="rId4" imgW="8371180" imgH="4288260" progId="Word.Document.12">
                  <p:embed/>
                  <p:pic>
                    <p:nvPicPr>
                      <p:cNvPr id="0" name="Content Placeholder 5" descr="Understanding by Design Templat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1788"/>
                        <a:ext cx="7732709" cy="396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urriculum and Instruction logo: compass only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381000"/>
            <a:ext cx="9906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ESE_Template">
  <a:themeElements>
    <a:clrScheme name="ESE">
      <a:dk1>
        <a:srgbClr val="0D1969"/>
      </a:dk1>
      <a:lt1>
        <a:sysClr val="window" lastClr="FFFFFF"/>
      </a:lt1>
      <a:dk2>
        <a:srgbClr val="0D1969"/>
      </a:dk2>
      <a:lt2>
        <a:srgbClr val="EEECE1"/>
      </a:lt2>
      <a:accent1>
        <a:srgbClr val="E86B01"/>
      </a:accent1>
      <a:accent2>
        <a:srgbClr val="0D1969"/>
      </a:accent2>
      <a:accent3>
        <a:srgbClr val="FBC40E"/>
      </a:accent3>
      <a:accent4>
        <a:srgbClr val="006600"/>
      </a:accent4>
      <a:accent5>
        <a:srgbClr val="C00000"/>
      </a:accent5>
      <a:accent6>
        <a:srgbClr val="800080"/>
      </a:accent6>
      <a:hlink>
        <a:srgbClr val="0000FF"/>
      </a:hlink>
      <a:folHlink>
        <a:srgbClr val="7F7F7F"/>
      </a:folHlink>
    </a:clrScheme>
    <a:fontScheme name="ES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?>

<Relationships xmlns="http://schemas.openxmlformats.org/package/2006/relationships">
  <Relationship Id="rId1" Type="http://schemas.openxmlformats.org/officeDocument/2006/relationships/customXmlProps" Target="itemProps1.xml"/>
</Relationships>

</file>

<file path=customXml/_rels/item2.xml.rels><?xml version="1.0" encoding="UTF-8"?>

<Relationships xmlns="http://schemas.openxmlformats.org/package/2006/relationships">
  <Relationship Id="rId1" Type="http://schemas.openxmlformats.org/officeDocument/2006/relationships/customXmlProps" Target="itemProps2.xml"/>
</Relationships>

</file>

<file path=customXml/_rels/item3.xml.rels><?xml version="1.0" encoding="UTF-8"?>

<Relationships xmlns="http://schemas.openxmlformats.org/package/2006/relationships">
  <Relationship Id="rId1" Type="http://schemas.openxmlformats.org/officeDocument/2006/relationships/customXmlProps" Target="itemProps3.xml"/>
</Relationships>

</file>

<file path=customXml/_rels/item4.xml.rels><?xml version="1.0" encoding="UTF-8"?>

<Relationships xmlns="http://schemas.openxmlformats.org/package/2006/relationships">
  <Relationship Id="rId1" Type="http://schemas.openxmlformats.org/officeDocument/2006/relationships/customXmlProps" Target="itemProps4.xml"/>
</Relationships>
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3efe1c-5bbe-4968-87dc-d400e65c879f">DESE-539-13</_dlc_DocId>
    <_dlc_DocIdUrl xmlns="733efe1c-5bbe-4968-87dc-d400e65c879f">
      <Url>https://sharepoint.doemass.org/ese/candi/_layouts/DocIdRedir.aspx?ID=DESE-539-13</Url>
      <Description>DESE-539-13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01CFCAFA84D14F8353523D690E16F4" ma:contentTypeVersion="0" ma:contentTypeDescription="Create a new document." ma:contentTypeScope="" ma:versionID="5234e5e6e0055885f3fe12ce41a30ee4">
  <xsd:schema xmlns:xsd="http://www.w3.org/2001/XMLSchema" xmlns:xs="http://www.w3.org/2001/XMLSchema" xmlns:p="http://schemas.microsoft.com/office/2006/metadata/properties" xmlns:ns2="733efe1c-5bbe-4968-87dc-d400e65c879f" targetNamespace="http://schemas.microsoft.com/office/2006/metadata/properties" ma:root="true" ma:fieldsID="e3bf82cef4a31e5be4d1c5cb4114384c" ns2:_=""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0992B-B71D-4BF9-A6A8-4A6B738DD38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B9D66B7-2781-4A81-81DA-705CE1C627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07F6A7-8512-40E2-B7A2-17C065828B5B}">
  <ds:schemaRefs>
    <ds:schemaRef ds:uri="http://schemas.microsoft.com/office/2006/metadata/properties"/>
    <ds:schemaRef ds:uri="http://schemas.microsoft.com/office/infopath/2007/PartnerControls"/>
    <ds:schemaRef ds:uri="733efe1c-5bbe-4968-87dc-d400e65c879f"/>
  </ds:schemaRefs>
</ds:datastoreItem>
</file>

<file path=customXml/itemProps4.xml><?xml version="1.0" encoding="utf-8"?>
<ds:datastoreItem xmlns:ds="http://schemas.openxmlformats.org/officeDocument/2006/customXml" ds:itemID="{AF60AC67-6BD3-4492-BF10-58B6ABDD5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2007_ESE_Template</Template>
  <TotalTime>1217</TotalTime>
  <Words>1200</Words>
  <Application>Microsoft Office PowerPoint</Application>
  <PresentationFormat>On-screen Show (4:3)</PresentationFormat>
  <Paragraphs>199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2007_ESE_Template</vt:lpstr>
      <vt:lpstr>Document</vt:lpstr>
      <vt:lpstr>Acrobat Document</vt:lpstr>
      <vt:lpstr>  Model Curriculum Units  in Literacy and Humanities</vt:lpstr>
      <vt:lpstr>PowerPoint Presentation</vt:lpstr>
      <vt:lpstr>Model Curriculum Units</vt:lpstr>
      <vt:lpstr>PowerPoint Presentation</vt:lpstr>
      <vt:lpstr>Unit Components</vt:lpstr>
      <vt:lpstr>Small Group Discussion </vt:lpstr>
      <vt:lpstr>Report Back</vt:lpstr>
      <vt:lpstr>Understanding by Design</vt:lpstr>
      <vt:lpstr>Understanding by Design</vt:lpstr>
      <vt:lpstr>Instructional Shifts in ELA/Literacy</vt:lpstr>
      <vt:lpstr>Small Group Discussion</vt:lpstr>
      <vt:lpstr>Report Back</vt:lpstr>
      <vt:lpstr>Small Groups Discussion</vt:lpstr>
      <vt:lpstr>Report Back</vt:lpstr>
      <vt:lpstr>One District’s Perspective</vt:lpstr>
      <vt:lpstr>One District’s Perspective</vt:lpstr>
      <vt:lpstr>One District’s Perspective</vt:lpstr>
      <vt:lpstr>Quality Review Rubrics</vt:lpstr>
      <vt:lpstr>Quality Review Rubric  for History and Social Science</vt:lpstr>
      <vt:lpstr>In Small Groups Discuss the Quality Review Rubric </vt:lpstr>
      <vt:lpstr>MCU Tryouts</vt:lpstr>
      <vt:lpstr>Tryout Units </vt:lpstr>
      <vt:lpstr>Where to go from here?</vt:lpstr>
      <vt:lpstr>The Team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2011-11-03T17:35:55Z</dcterms:created>
  <dc:creator>ESE</dc:creator>
  <lastModifiedBy>ESE</lastModifiedBy>
  <dcterms:modified xsi:type="dcterms:W3CDTF">2013-01-18T21:38:46Z</dcterms:modified>
  <revision>165</revision>
  <dc:title>C &amp; I Summit 2012: RTTT Model Curriculum Units in Literacy and Humanities</dc:title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0x0101008C01CFCAFA84D14F8353523D690E16F4</vt:lpwstr>
  </property>
  <property fmtid="{D5CDD505-2E9C-101B-9397-08002B2CF9AE}" pid="3" name="_dlc_DocIdItemGuid">
    <vt:lpwstr>89e303b9-b37c-4f2b-b58b-30d16d5ee49f</vt:lpwstr>
  </property>
  <property fmtid="{D5CDD505-2E9C-101B-9397-08002B2CF9AE}" pid="4" name="metadate">
    <vt:lpwstr>Jan 18 2013</vt:lpwstr>
  </property>
</Properties>
</file>