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  <Relationship Id="rId5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8" r:id="rId5"/>
  </p:sldMasterIdLst>
  <p:notesMasterIdLst>
    <p:notesMasterId r:id="rId29"/>
  </p:notesMasterIdLst>
  <p:handoutMasterIdLst>
    <p:handoutMasterId r:id="rId30"/>
  </p:handoutMasterIdLst>
  <p:sldIdLst>
    <p:sldId id="295" r:id="rId6"/>
    <p:sldId id="275" r:id="rId7"/>
    <p:sldId id="276" r:id="rId8"/>
    <p:sldId id="257" r:id="rId9"/>
    <p:sldId id="271" r:id="rId10"/>
    <p:sldId id="272" r:id="rId11"/>
    <p:sldId id="273" r:id="rId12"/>
    <p:sldId id="270" r:id="rId13"/>
    <p:sldId id="264" r:id="rId14"/>
    <p:sldId id="258" r:id="rId15"/>
    <p:sldId id="259" r:id="rId16"/>
    <p:sldId id="260" r:id="rId17"/>
    <p:sldId id="261" r:id="rId18"/>
    <p:sldId id="262" r:id="rId19"/>
    <p:sldId id="263" r:id="rId20"/>
    <p:sldId id="265" r:id="rId21"/>
    <p:sldId id="266" r:id="rId22"/>
    <p:sldId id="267" r:id="rId23"/>
    <p:sldId id="268" r:id="rId24"/>
    <p:sldId id="269" r:id="rId25"/>
    <p:sldId id="279" r:id="rId26"/>
    <p:sldId id="277" r:id="rId27"/>
    <p:sldId id="27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470" y="-1026"/>
      </p:cViewPr>
      <p:guideLst>
        <p:guide orient="horz" pos="2160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customXml" Target="../customXml/item1.xml"/>
  <Relationship Id="rId10" Type="http://schemas.openxmlformats.org/officeDocument/2006/relationships/slide" Target="slides/slide5.xml"/>
  <Relationship Id="rId11" Type="http://schemas.openxmlformats.org/officeDocument/2006/relationships/slide" Target="slides/slide6.xml"/>
  <Relationship Id="rId12" Type="http://schemas.openxmlformats.org/officeDocument/2006/relationships/slide" Target="slides/slide7.xml"/>
  <Relationship Id="rId13" Type="http://schemas.openxmlformats.org/officeDocument/2006/relationships/slide" Target="slides/slide8.xml"/>
  <Relationship Id="rId14" Type="http://schemas.openxmlformats.org/officeDocument/2006/relationships/slide" Target="slides/slide9.xml"/>
  <Relationship Id="rId15" Type="http://schemas.openxmlformats.org/officeDocument/2006/relationships/slide" Target="slides/slide10.xml"/>
  <Relationship Id="rId16" Type="http://schemas.openxmlformats.org/officeDocument/2006/relationships/slide" Target="slides/slide11.xml"/>
  <Relationship Id="rId17" Type="http://schemas.openxmlformats.org/officeDocument/2006/relationships/slide" Target="slides/slide12.xml"/>
  <Relationship Id="rId18" Type="http://schemas.openxmlformats.org/officeDocument/2006/relationships/slide" Target="slides/slide13.xml"/>
  <Relationship Id="rId19" Type="http://schemas.openxmlformats.org/officeDocument/2006/relationships/slide" Target="slides/slide14.xml"/>
  <Relationship Id="rId2" Type="http://schemas.openxmlformats.org/officeDocument/2006/relationships/customXml" Target="../customXml/item2.xml"/>
  <Relationship Id="rId20" Type="http://schemas.openxmlformats.org/officeDocument/2006/relationships/slide" Target="slides/slide15.xml"/>
  <Relationship Id="rId21" Type="http://schemas.openxmlformats.org/officeDocument/2006/relationships/slide" Target="slides/slide16.xml"/>
  <Relationship Id="rId22" Type="http://schemas.openxmlformats.org/officeDocument/2006/relationships/slide" Target="slides/slide17.xml"/>
  <Relationship Id="rId23" Type="http://schemas.openxmlformats.org/officeDocument/2006/relationships/slide" Target="slides/slide18.xml"/>
  <Relationship Id="rId24" Type="http://schemas.openxmlformats.org/officeDocument/2006/relationships/slide" Target="slides/slide19.xml"/>
  <Relationship Id="rId25" Type="http://schemas.openxmlformats.org/officeDocument/2006/relationships/slide" Target="slides/slide20.xml"/>
  <Relationship Id="rId26" Type="http://schemas.openxmlformats.org/officeDocument/2006/relationships/slide" Target="slides/slide21.xml"/>
  <Relationship Id="rId27" Type="http://schemas.openxmlformats.org/officeDocument/2006/relationships/slide" Target="slides/slide22.xml"/>
  <Relationship Id="rId28" Type="http://schemas.openxmlformats.org/officeDocument/2006/relationships/slide" Target="slides/slide23.xml"/>
  <Relationship Id="rId29" Type="http://schemas.openxmlformats.org/officeDocument/2006/relationships/notesMaster" Target="notesMasters/notesMaster1.xml"/>
  <Relationship Id="rId3" Type="http://schemas.openxmlformats.org/officeDocument/2006/relationships/customXml" Target="../customXml/item3.xml"/>
  <Relationship Id="rId30" Type="http://schemas.openxmlformats.org/officeDocument/2006/relationships/handoutMaster" Target="handoutMasters/handoutMaster1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heme" Target="theme/theme1.xml"/>
  <Relationship Id="rId34" Type="http://schemas.openxmlformats.org/officeDocument/2006/relationships/tableStyles" Target="tableStyles.xml"/>
  <Relationship Id="rId4" Type="http://schemas.openxmlformats.org/officeDocument/2006/relationships/customXml" Target="../customXml/item4.xml"/>
  <Relationship Id="rId5" Type="http://schemas.openxmlformats.org/officeDocument/2006/relationships/slideMaster" Target="slideMasters/slideMaster1.xml"/>
  <Relationship Id="rId6" Type="http://schemas.openxmlformats.org/officeDocument/2006/relationships/slide" Target="slides/slide1.xml"/>
  <Relationship Id="rId7" Type="http://schemas.openxmlformats.org/officeDocument/2006/relationships/slide" Target="slides/slide2.xml"/>
  <Relationship Id="rId8" Type="http://schemas.openxmlformats.org/officeDocument/2006/relationships/slide" Target="slides/slide3.xml"/>
  <Relationship Id="rId9" Type="http://schemas.openxmlformats.org/officeDocument/2006/relationships/slide" Target="slides/slide4.xml"/>
</Relationships>
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AE5D3-7EC3-498C-8A93-D1F55A96F4C1}" type="datetimeFigureOut">
              <a:rPr lang="en-US" smtClean="0"/>
              <a:pPr/>
              <a:t>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20B25-C917-4208-BDDF-C72B78E7CC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6739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3F597-CE17-476A-A5CB-91589ED997B7}" type="datetimeFigureOut">
              <a:rPr lang="en-US" smtClean="0"/>
              <a:pPr/>
              <a:t>2/4/2013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5724FF-A098-4B60-9000-6891DF098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1612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4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5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6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7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5724FF-A098-4B60-9000-6891DF0985A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ESE has never attempted to go beyond the development of standards and assessments. These model units are the bridge that gap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5724FF-A098-4B60-9000-6891DF0985A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7171"/>
            <a:r>
              <a:rPr lang="en-US" dirty="0" smtClean="0"/>
              <a:t>Praise and make point that it is a grassroots effort to build capacity across the state for this important work.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5724FF-A098-4B60-9000-6891DF0985A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5724FF-A098-4B60-9000-6891DF0985A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gif"/>
  <Relationship Id="rId3" Type="http://schemas.openxmlformats.org/officeDocument/2006/relationships/image" Target="../media/image2.gif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gif"/>
  <Relationship Id="rId3" Type="http://schemas.openxmlformats.org/officeDocument/2006/relationships/image" Target="../media/image2.gif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gif"/>
  <Relationship Id="rId3" Type="http://schemas.openxmlformats.org/officeDocument/2006/relationships/image" Target="../media/image2.gif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SE Logo"/>
          <p:cNvPicPr>
            <a:picLocks noChangeAspect="1"/>
          </p:cNvPicPr>
          <p:nvPr/>
        </p:nvPicPr>
        <p:blipFill>
          <a:blip r:embed="rId2" cstate="print">
            <a:lum bright="20000"/>
          </a:blip>
          <a:srcRect r="77994"/>
          <a:stretch>
            <a:fillRect/>
          </a:stretch>
        </p:blipFill>
        <p:spPr>
          <a:xfrm>
            <a:off x="5867400" y="-381000"/>
            <a:ext cx="3505200" cy="7745744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33400" y="990601"/>
            <a:ext cx="7772400" cy="1905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33400" y="2895600"/>
            <a:ext cx="6400800" cy="1066800"/>
          </a:xfrm>
        </p:spPr>
        <p:txBody>
          <a:bodyPr anchor="t" anchorCtr="0"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1" name="Picture 10" descr="ESE Logo"/>
          <p:cNvPicPr>
            <a:picLocks noChangeAspect="1"/>
          </p:cNvPicPr>
          <p:nvPr/>
        </p:nvPicPr>
        <p:blipFill>
          <a:blip r:embed="rId3" cstate="print"/>
          <a:srcRect l="22374" t="42899"/>
          <a:stretch>
            <a:fillRect/>
          </a:stretch>
        </p:blipFill>
        <p:spPr>
          <a:xfrm>
            <a:off x="533400" y="5323477"/>
            <a:ext cx="2612095" cy="9344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 Left Hal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285750"/>
            <a:ext cx="4191000" cy="1162050"/>
          </a:xfrm>
        </p:spPr>
        <p:txBody>
          <a:bodyPr anchor="b">
            <a:noAutofit/>
          </a:bodyPr>
          <a:lstStyle>
            <a:lvl1pPr algn="l">
              <a:defRPr sz="44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4572000" cy="685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BFCB4-021F-4EA7-B9AE-7730C6DB0A1C}" type="datetime1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z="1100"/>
            </a:lvl1pPr>
          </a:lstStyle>
          <a:p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648200" y="1524000"/>
            <a:ext cx="38862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00600"/>
            <a:ext cx="76200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12775"/>
            <a:ext cx="76200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367338"/>
            <a:ext cx="76200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B08B7-FCD8-4534-ADF6-23B8DD8E1021}" type="datetime1">
              <a:rPr lang="en-US" smtClean="0"/>
              <a:pPr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7B0-FD2B-4394-AC4D-37E16369F947}" type="datetime1">
              <a:rPr lang="en-US" smtClean="0"/>
              <a:pPr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274638"/>
            <a:ext cx="5410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BDAD-7284-4529-9719-530EDE5AD9F1}" type="datetime1">
              <a:rPr lang="en-US" smtClean="0"/>
              <a:pPr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1D220-DFE4-434F-9A7E-C6C59DCAC305}" type="datetime1">
              <a:rPr lang="en-US" smtClean="0"/>
              <a:pPr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25DD-3DC9-4389-A65E-07DEDDB0A48B}" type="datetime1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C40E-487C-40A4-A841-8174FD7B71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7924800" cy="63976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7924800" cy="3951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ESE Logo"/>
          <p:cNvPicPr>
            <a:picLocks noChangeAspect="1"/>
          </p:cNvPicPr>
          <p:nvPr/>
        </p:nvPicPr>
        <p:blipFill>
          <a:blip r:embed="rId2" cstate="print">
            <a:lum bright="20000"/>
          </a:blip>
          <a:srcRect t="-1145" r="79429" b="6542"/>
          <a:stretch>
            <a:fillRect/>
          </a:stretch>
        </p:blipFill>
        <p:spPr>
          <a:xfrm>
            <a:off x="6895187" y="1828800"/>
            <a:ext cx="2248812" cy="50292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09800"/>
            <a:ext cx="6781800" cy="2895600"/>
          </a:xfrm>
        </p:spPr>
        <p:txBody>
          <a:bodyPr anchor="b" anchorCtr="0">
            <a:noAutofit/>
          </a:bodyPr>
          <a:lstStyle>
            <a:lvl1pPr algn="l">
              <a:def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685800" y="5105401"/>
            <a:ext cx="6781800" cy="685800"/>
          </a:xfr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2" name="Picture 11" descr="ESE Logo"/>
          <p:cNvPicPr>
            <a:picLocks noChangeAspect="1"/>
          </p:cNvPicPr>
          <p:nvPr/>
        </p:nvPicPr>
        <p:blipFill>
          <a:blip r:embed="rId3" cstate="print"/>
          <a:srcRect l="22374" t="42899"/>
          <a:stretch>
            <a:fillRect/>
          </a:stretch>
        </p:blipFill>
        <p:spPr>
          <a:xfrm>
            <a:off x="5486400" y="6019800"/>
            <a:ext cx="1828800" cy="65423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ESE Logo"/>
          <p:cNvPicPr>
            <a:picLocks noChangeAspect="1"/>
          </p:cNvPicPr>
          <p:nvPr/>
        </p:nvPicPr>
        <p:blipFill>
          <a:blip r:embed="rId2" cstate="print">
            <a:lum bright="20000"/>
          </a:blip>
          <a:srcRect t="-1145" r="79429" b="6542"/>
          <a:stretch>
            <a:fillRect/>
          </a:stretch>
        </p:blipFill>
        <p:spPr>
          <a:xfrm>
            <a:off x="6895187" y="1828800"/>
            <a:ext cx="2248812" cy="50292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09800"/>
            <a:ext cx="6781800" cy="2895600"/>
          </a:xfrm>
        </p:spPr>
        <p:txBody>
          <a:bodyPr anchor="b" anchorCtr="0">
            <a:noAutofit/>
          </a:bodyPr>
          <a:lstStyle>
            <a:lvl1pPr algn="l">
              <a:def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685800" y="5105401"/>
            <a:ext cx="6781800" cy="685800"/>
          </a:xfr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2" name="Picture 11" descr="ESE_StarLogo_695x338_color.gif"/>
          <p:cNvPicPr>
            <a:picLocks noChangeAspect="1"/>
          </p:cNvPicPr>
          <p:nvPr/>
        </p:nvPicPr>
        <p:blipFill>
          <a:blip r:embed="rId3" cstate="print"/>
          <a:srcRect l="22374" t="42899"/>
          <a:stretch>
            <a:fillRect/>
          </a:stretch>
        </p:blipFill>
        <p:spPr>
          <a:xfrm>
            <a:off x="5486400" y="6019800"/>
            <a:ext cx="1828800" cy="654233"/>
          </a:xfrm>
          <a:prstGeom prst="rect">
            <a:avLst/>
          </a:prstGeom>
        </p:spPr>
      </p:pic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685800" y="381000"/>
            <a:ext cx="67818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240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5240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47BC1-B751-47D6-A69A-41A73209A30A}" type="datetime1">
              <a:rPr lang="en-US" smtClean="0"/>
              <a:pPr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3810000" cy="63976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3810000" cy="3951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2904" y="1535113"/>
            <a:ext cx="3811496" cy="63976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2904" y="2174875"/>
            <a:ext cx="3811496" cy="3951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DE8E-A0B5-48EF-BF6B-5331D4D1E6EA}" type="datetime1">
              <a:rPr lang="en-US" smtClean="0"/>
              <a:pPr/>
              <a:t>2/4/2013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EE45-251C-4234-ADB8-E386705AFA6B}" type="datetime1">
              <a:rPr lang="en-US" smtClean="0"/>
              <a:pPr/>
              <a:t>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E74C-1EE5-4A63-A044-0FB6DFA8250A}" type="datetime1">
              <a:rPr lang="en-US" smtClean="0"/>
              <a:pPr/>
              <a:t>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theme" Target="../theme/theme1.xml"/>
  <Relationship Id="rId15" Type="http://schemas.openxmlformats.org/officeDocument/2006/relationships/image" Target="../media/image1.gif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ESE_StarLogo_2881_1401_transparent_color.gif"/>
          <p:cNvPicPr>
            <a:picLocks noChangeAspect="1"/>
          </p:cNvPicPr>
          <p:nvPr/>
        </p:nvPicPr>
        <p:blipFill>
          <a:blip r:embed="rId15" cstate="print">
            <a:lum bright="40000"/>
          </a:blip>
          <a:srcRect r="76032"/>
          <a:stretch>
            <a:fillRect/>
          </a:stretch>
        </p:blipFill>
        <p:spPr>
          <a:xfrm>
            <a:off x="8258088" y="4953000"/>
            <a:ext cx="914400" cy="1905000"/>
          </a:xfrm>
          <a:prstGeom prst="rect">
            <a:avLst/>
          </a:prstGeom>
        </p:spPr>
      </p:pic>
      <p:pic>
        <p:nvPicPr>
          <p:cNvPr id="8" name="Picture 7" descr="ESE_StarLogo_2881_1401_transparent_color.gif"/>
          <p:cNvPicPr>
            <a:picLocks noChangeAspect="1"/>
          </p:cNvPicPr>
          <p:nvPr/>
        </p:nvPicPr>
        <p:blipFill>
          <a:blip r:embed="rId15" cstate="print">
            <a:lum bright="40000"/>
          </a:blip>
          <a:srcRect r="76032"/>
          <a:stretch>
            <a:fillRect/>
          </a:stretch>
        </p:blipFill>
        <p:spPr>
          <a:xfrm>
            <a:off x="8258088" y="4953000"/>
            <a:ext cx="914400" cy="1905000"/>
          </a:xfrm>
          <a:prstGeom prst="rect">
            <a:avLst/>
          </a:prstGeom>
        </p:spPr>
      </p:pic>
      <p:pic>
        <p:nvPicPr>
          <p:cNvPr id="7" name="Picture 6" descr="ESE Logo"/>
          <p:cNvPicPr>
            <a:picLocks noChangeAspect="1"/>
          </p:cNvPicPr>
          <p:nvPr/>
        </p:nvPicPr>
        <p:blipFill>
          <a:blip r:embed="rId15" cstate="print">
            <a:lum bright="40000"/>
          </a:blip>
          <a:srcRect r="76032"/>
          <a:stretch>
            <a:fillRect/>
          </a:stretch>
        </p:blipFill>
        <p:spPr>
          <a:xfrm>
            <a:off x="8258088" y="4953000"/>
            <a:ext cx="914400" cy="1905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7924800" cy="460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69EE-33E6-41A2-933B-255CDF8D29D2}" type="datetime1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541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6688" y="5257800"/>
            <a:ext cx="5334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BD26C40E-487C-40A4-A841-8174FD7B71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"/>
        <a:defRPr sz="28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ê"/>
        <a:defRPr sz="24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ê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ê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ê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4.png"/>
  <Relationship Id="rId3" Type="http://schemas.openxmlformats.org/officeDocument/2006/relationships/image" Target="../media/image3.jpeg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3.jpeg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3.jpeg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5.xml"/>
  <Relationship Id="rId2" Type="http://schemas.openxmlformats.org/officeDocument/2006/relationships/image" Target="../media/image3.jpeg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3.jpeg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4.xml"/>
  <Relationship Id="rId2" Type="http://schemas.openxmlformats.org/officeDocument/2006/relationships/image" Target="../media/image3.jpeg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4.xml"/>
  <Relationship Id="rId3" Type="http://schemas.openxmlformats.org/officeDocument/2006/relationships/image" Target="../media/image3.jpeg"/>
</Relationships>

</file>

<file path=ppt/slides/_rels/slide1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7.nationalacademies.org/bose/Standards_Framework_Homepage.html"/>
  <Relationship Id="rId3" Type="http://schemas.openxmlformats.org/officeDocument/2006/relationships/hyperlink" TargetMode="External" Target="http://www.doe.mass.edu/omste/review.html"/>
  <Relationship Id="rId4" Type="http://schemas.openxmlformats.org/officeDocument/2006/relationships/hyperlink" TargetMode="External" Target="mailto:mathsciencetech@doe.mass.edu"/>
</Relationships>

</file>

<file path=ppt/slides/_rels/slide1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3.jpeg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8.xml"/>
  <Relationship Id="rId2" Type="http://schemas.openxmlformats.org/officeDocument/2006/relationships/image" Target="../media/image3.jpeg"/>
</Relationships>

</file>

<file path=ppt/slides/_rels/slide2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4.xml"/>
  <Relationship Id="rId2" Type="http://schemas.openxmlformats.org/officeDocument/2006/relationships/image" Target="../media/image5.jpeg"/>
  <Relationship Id="rId3" Type="http://schemas.openxmlformats.org/officeDocument/2006/relationships/image" Target="../media/image6.emf"/>
</Relationships>

</file>

<file path=ppt/slides/_rels/slide2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mailto:modelcurr@doe.mass.edu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4.xml"/>
  <Relationship Id="rId2" Type="http://schemas.openxmlformats.org/officeDocument/2006/relationships/notesSlide" Target="../notesSlides/notesSlide1.xml"/>
  <Relationship Id="rId3" Type="http://schemas.openxmlformats.org/officeDocument/2006/relationships/image" Target="../media/image3.jpeg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2.xml"/>
  <Relationship Id="rId3" Type="http://schemas.openxmlformats.org/officeDocument/2006/relationships/image" Target="../media/image3.jpeg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3.xml"/>
  <Relationship Id="rId3" Type="http://schemas.openxmlformats.org/officeDocument/2006/relationships/image" Target="../media/image3.jpeg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3.jpeg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3.jpeg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4.png"/>
  <Relationship Id="rId3" Type="http://schemas.openxmlformats.org/officeDocument/2006/relationships/image" Target="../media/image3.jpe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STEM Model Curriculum Units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Curriculum Summit</a:t>
            </a:r>
          </a:p>
          <a:p>
            <a:r>
              <a:rPr lang="en-US" dirty="0" smtClean="0"/>
              <a:t>November 12-13, 2012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533400"/>
            <a:ext cx="8763000" cy="88423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Algerian" pitchFamily="82" charset="0"/>
              </a:rPr>
              <a:t/>
            </a:r>
            <a:br>
              <a:rPr lang="en-US" dirty="0" smtClean="0">
                <a:latin typeface="Algerian" pitchFamily="82" charset="0"/>
              </a:rPr>
            </a:br>
            <a:r>
              <a:rPr lang="en-US" b="1" dirty="0" smtClean="0"/>
              <a:t>HAVERHILL PUBLIC SCHOOLS</a:t>
            </a:r>
            <a:r>
              <a:rPr lang="en-US" dirty="0" smtClean="0">
                <a:latin typeface="Algerian" pitchFamily="82" charset="0"/>
              </a:rPr>
              <a:t/>
            </a:r>
            <a:br>
              <a:rPr lang="en-US" dirty="0" smtClean="0">
                <a:latin typeface="Algerian" pitchFamily="82" charset="0"/>
              </a:rPr>
            </a:b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>
              <a:latin typeface="Algerian" pitchFamily="82" charset="0"/>
            </a:endParaRPr>
          </a:p>
        </p:txBody>
      </p:sp>
      <p:pic>
        <p:nvPicPr>
          <p:cNvPr id="2052" name="Picture 2" descr="The Letter H to represent Haverhi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4800600"/>
            <a:ext cx="876300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838200" y="34290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Arial" charset="0"/>
              </a:rPr>
              <a:t>Haverhill’s Team</a:t>
            </a:r>
          </a:p>
        </p:txBody>
      </p:sp>
      <p:grpSp>
        <p:nvGrpSpPr>
          <p:cNvPr id="2" name="Group 14" descr="four arrows connecting &quot;Haverhill's Team&quot; and four Havehill educator's names as follows:&#10;Rebecca- Elementary&#10;Tiffany- Middle Schoo&#10;Judy- High School&#10;Patty- District&#10;"/>
          <p:cNvGrpSpPr>
            <a:grpSpLocks/>
          </p:cNvGrpSpPr>
          <p:nvPr/>
        </p:nvGrpSpPr>
        <p:grpSpPr bwMode="auto">
          <a:xfrm>
            <a:off x="2819400" y="3048000"/>
            <a:ext cx="1752600" cy="1066800"/>
            <a:chOff x="2208" y="3120"/>
            <a:chExt cx="1104" cy="672"/>
          </a:xfrm>
        </p:grpSpPr>
        <p:sp>
          <p:nvSpPr>
            <p:cNvPr id="2054" name="Line 6"/>
            <p:cNvSpPr>
              <a:spLocks noChangeShapeType="1"/>
            </p:cNvSpPr>
            <p:nvPr/>
          </p:nvSpPr>
          <p:spPr bwMode="auto">
            <a:xfrm flipV="1">
              <a:off x="2208" y="3120"/>
              <a:ext cx="105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5" name="Line 7"/>
            <p:cNvSpPr>
              <a:spLocks noChangeShapeType="1"/>
            </p:cNvSpPr>
            <p:nvPr/>
          </p:nvSpPr>
          <p:spPr bwMode="auto">
            <a:xfrm flipV="1">
              <a:off x="2208" y="3360"/>
              <a:ext cx="105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2208" y="3504"/>
              <a:ext cx="110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2208" y="3504"/>
              <a:ext cx="110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4572000" y="3657600"/>
            <a:ext cx="304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Judy – High School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4572000" y="4038600"/>
            <a:ext cx="3124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Patty - District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4572000" y="32766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Tiffany – Middle School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4572000" y="2895600"/>
            <a:ext cx="2895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Rebecca - </a:t>
            </a:r>
            <a:r>
              <a:rPr lang="en-US" dirty="0" smtClean="0">
                <a:latin typeface="Arial" charset="0"/>
              </a:rPr>
              <a:t>Elementary</a:t>
            </a:r>
            <a:endParaRPr lang="en-US" dirty="0">
              <a:latin typeface="Arial" charset="0"/>
            </a:endParaRPr>
          </a:p>
        </p:txBody>
      </p:sp>
      <p:pic>
        <p:nvPicPr>
          <p:cNvPr id="16" name="Picture 15" descr="Curriculum and Instruction logo: compass only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2438400"/>
            <a:ext cx="609600" cy="6377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820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Role of a Curriculum </a:t>
            </a:r>
            <a:r>
              <a:rPr lang="en-US" sz="4000" b="1" dirty="0" smtClean="0"/>
              <a:t>Unit Team </a:t>
            </a:r>
            <a:r>
              <a:rPr lang="en-US" sz="4000" b="1" dirty="0"/>
              <a:t>Writer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133600"/>
            <a:ext cx="7924800" cy="39925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Collaborative Effort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UbD</a:t>
            </a:r>
            <a:r>
              <a:rPr lang="en-US" dirty="0"/>
              <a:t> model</a:t>
            </a:r>
          </a:p>
          <a:p>
            <a:pPr>
              <a:lnSpc>
                <a:spcPct val="150000"/>
              </a:lnSpc>
            </a:pPr>
            <a:r>
              <a:rPr lang="en-US" dirty="0"/>
              <a:t>Continuous, reflective, and evaluative process</a:t>
            </a:r>
          </a:p>
          <a:p>
            <a:pPr>
              <a:lnSpc>
                <a:spcPct val="150000"/>
              </a:lnSpc>
            </a:pPr>
            <a:r>
              <a:rPr lang="en-US" dirty="0"/>
              <a:t>Team product</a:t>
            </a:r>
          </a:p>
        </p:txBody>
      </p:sp>
      <p:pic>
        <p:nvPicPr>
          <p:cNvPr id="4" name="Picture 3" descr="Curriculum and Instruction logo: compass only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838200"/>
            <a:ext cx="533400" cy="5580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dirty="0"/>
              <a:t>Connections to District Initiatives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1534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“Unpacking” the standards</a:t>
            </a:r>
          </a:p>
          <a:p>
            <a:pPr lvl="1"/>
            <a:r>
              <a:rPr lang="en-US" sz="2400" dirty="0"/>
              <a:t>Progressions</a:t>
            </a:r>
          </a:p>
          <a:p>
            <a:pPr lvl="1"/>
            <a:r>
              <a:rPr lang="en-US" sz="2400" dirty="0"/>
              <a:t>Vertical Alignment</a:t>
            </a:r>
          </a:p>
          <a:p>
            <a:pPr lvl="1"/>
            <a:r>
              <a:rPr lang="en-US" sz="2400" dirty="0"/>
              <a:t>Shifts in </a:t>
            </a:r>
            <a:r>
              <a:rPr lang="en-US" sz="2400" dirty="0" smtClean="0"/>
              <a:t>Instruction</a:t>
            </a:r>
          </a:p>
          <a:p>
            <a:pPr lvl="1">
              <a:buNone/>
            </a:pPr>
            <a:endParaRPr lang="en-US" sz="2400" dirty="0"/>
          </a:p>
          <a:p>
            <a:r>
              <a:rPr lang="en-US" sz="2800" dirty="0"/>
              <a:t>Curriculum Mapping</a:t>
            </a:r>
          </a:p>
          <a:p>
            <a:pPr lvl="1"/>
            <a:r>
              <a:rPr lang="en-US" sz="2400" dirty="0"/>
              <a:t>Unit </a:t>
            </a:r>
            <a:r>
              <a:rPr lang="en-US" sz="2400" dirty="0" smtClean="0"/>
              <a:t>design</a:t>
            </a:r>
          </a:p>
          <a:p>
            <a:pPr lvl="1">
              <a:buNone/>
            </a:pPr>
            <a:endParaRPr lang="en-US" sz="2400" dirty="0"/>
          </a:p>
          <a:p>
            <a:r>
              <a:rPr lang="en-US" sz="2800" dirty="0"/>
              <a:t>Shifts in Instruction</a:t>
            </a:r>
          </a:p>
          <a:p>
            <a:pPr lvl="1">
              <a:buFontTx/>
              <a:buNone/>
            </a:pPr>
            <a:r>
              <a:rPr lang="en-US" sz="2400" dirty="0"/>
              <a:t>- TTT		       - Higher Cognitive Demand Tasks</a:t>
            </a:r>
          </a:p>
          <a:p>
            <a:pPr lvl="1">
              <a:buNone/>
            </a:pPr>
            <a:r>
              <a:rPr lang="en-US" sz="2400" dirty="0" smtClean="0"/>
              <a:t>- Language </a:t>
            </a:r>
            <a:r>
              <a:rPr lang="en-US" sz="2400" dirty="0"/>
              <a:t>Rich	       - Math </a:t>
            </a:r>
            <a:r>
              <a:rPr lang="en-US" sz="2400" dirty="0" smtClean="0"/>
              <a:t>Talks</a:t>
            </a:r>
          </a:p>
          <a:p>
            <a:pPr lvl="1">
              <a:buNone/>
            </a:pPr>
            <a:endParaRPr lang="en-US" sz="2400" dirty="0"/>
          </a:p>
          <a:p>
            <a:r>
              <a:rPr lang="en-US" sz="2800" dirty="0"/>
              <a:t>Teacher Evaluation System</a:t>
            </a:r>
          </a:p>
        </p:txBody>
      </p:sp>
      <p:pic>
        <p:nvPicPr>
          <p:cNvPr id="4" name="Picture 3" descr="Curriculum and Instruction logo: compass only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53400" y="533400"/>
            <a:ext cx="728383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915400" cy="5486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Demonstrates expertise in subject matter and the pedagogy it requires by engaging all students in learning experiences that enable them to synthesize complex knowledge and skills in the subject. </a:t>
            </a:r>
            <a:endParaRPr lang="en-US" sz="2600" dirty="0" smtClean="0"/>
          </a:p>
          <a:p>
            <a:pPr>
              <a:lnSpc>
                <a:spcPct val="80000"/>
              </a:lnSpc>
            </a:pPr>
            <a:endParaRPr lang="en-US" sz="2600" dirty="0"/>
          </a:p>
          <a:p>
            <a:pPr>
              <a:lnSpc>
                <a:spcPct val="80000"/>
              </a:lnSpc>
            </a:pPr>
            <a:r>
              <a:rPr lang="en-US" sz="2600" dirty="0"/>
              <a:t>Designs integrated units of instruction with measurable, accessible outcomes and challenging tasks requiring higher-order thinking skills that enable students to learn and apply the knowledge and skills defined in state standards/local curricula. </a:t>
            </a:r>
            <a:endParaRPr lang="en-US" sz="2600" dirty="0" smtClean="0"/>
          </a:p>
          <a:p>
            <a:pPr>
              <a:lnSpc>
                <a:spcPct val="80000"/>
              </a:lnSpc>
              <a:buNone/>
            </a:pPr>
            <a:endParaRPr lang="en-US" sz="2600" dirty="0"/>
          </a:p>
          <a:p>
            <a:pPr>
              <a:lnSpc>
                <a:spcPct val="80000"/>
              </a:lnSpc>
            </a:pPr>
            <a:r>
              <a:rPr lang="en-US" sz="2600" dirty="0"/>
              <a:t>Develops well-structured and highly engaging lessons with challenging, measurable objectives and appropriate student engagement strategies, pacing, sequence, activities, materials, resources, technologies, and grouping to attend to every student’s needs. 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52400" y="381000"/>
            <a:ext cx="883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>
                <a:latin typeface="Arial" charset="0"/>
              </a:rPr>
              <a:t>Exemplary Elements of Curriculum </a:t>
            </a:r>
            <a:r>
              <a:rPr lang="en-US" sz="3200" dirty="0" smtClean="0">
                <a:latin typeface="Arial" charset="0"/>
              </a:rPr>
              <a:t>&amp; </a:t>
            </a:r>
            <a:r>
              <a:rPr lang="en-US" sz="3200" dirty="0">
                <a:latin typeface="Arial" charset="0"/>
              </a:rPr>
              <a:t>Planning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00400"/>
            <a:ext cx="7086600" cy="762000"/>
          </a:xfrm>
        </p:spPr>
        <p:txBody>
          <a:bodyPr/>
          <a:lstStyle/>
          <a:p>
            <a:r>
              <a:rPr lang="en-US" sz="3200" dirty="0"/>
              <a:t>A Walk Through a Model Unit Plan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0"/>
          </p:nvPr>
        </p:nvSpPr>
        <p:spPr>
          <a:xfrm>
            <a:off x="685800" y="381000"/>
            <a:ext cx="6781800" cy="2590800"/>
          </a:xfrm>
        </p:spPr>
        <p:txBody>
          <a:bodyPr>
            <a:normAutofit fontScale="92500" lnSpcReduction="10000"/>
          </a:bodyPr>
          <a:lstStyle/>
          <a:p>
            <a:pPr algn="ctr">
              <a:buFontTx/>
              <a:buNone/>
            </a:pPr>
            <a:r>
              <a:rPr lang="en-US" b="1" dirty="0">
                <a:latin typeface="Century Gothic" pitchFamily="34" charset="0"/>
              </a:rPr>
              <a:t/>
            </a:r>
            <a:br>
              <a:rPr lang="en-US" b="1" dirty="0">
                <a:latin typeface="Century Gothic" pitchFamily="34" charset="0"/>
              </a:rPr>
            </a:br>
            <a:r>
              <a:rPr lang="en-US" sz="3900" b="1" dirty="0">
                <a:latin typeface="+mj-lt"/>
              </a:rPr>
              <a:t>Grade 6 Mathematics</a:t>
            </a:r>
          </a:p>
          <a:p>
            <a:pPr algn="ctr">
              <a:buFontTx/>
              <a:buNone/>
            </a:pPr>
            <a:endParaRPr lang="en-US" b="1" dirty="0">
              <a:latin typeface="+mj-lt"/>
            </a:endParaRPr>
          </a:p>
          <a:p>
            <a:pPr algn="ctr">
              <a:buFontTx/>
              <a:buNone/>
            </a:pPr>
            <a:r>
              <a:rPr lang="en-US" sz="3900" b="1" dirty="0">
                <a:latin typeface="+mj-lt"/>
              </a:rPr>
              <a:t>Ratios and </a:t>
            </a:r>
            <a:r>
              <a:rPr lang="en-US" sz="3900" b="1" dirty="0" smtClean="0">
                <a:latin typeface="+mj-lt"/>
              </a:rPr>
              <a:t>Rates </a:t>
            </a:r>
            <a:endParaRPr lang="en-US" sz="3900" b="1" dirty="0">
              <a:latin typeface="+mj-lt"/>
            </a:endParaRPr>
          </a:p>
          <a:p>
            <a:pPr>
              <a:buFontTx/>
              <a:buNone/>
            </a:pPr>
            <a:r>
              <a:rPr lang="en-US" b="1" dirty="0"/>
              <a:t> </a:t>
            </a:r>
          </a:p>
        </p:txBody>
      </p:sp>
      <p:pic>
        <p:nvPicPr>
          <p:cNvPr id="5" name="Picture 4" descr="Curriculum and Instruction logo: compass only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81400" y="2514600"/>
            <a:ext cx="762000" cy="7971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7924800" cy="944562"/>
          </a:xfrm>
        </p:spPr>
        <p:txBody>
          <a:bodyPr/>
          <a:lstStyle/>
          <a:p>
            <a:pPr algn="ctr"/>
            <a:r>
              <a:rPr lang="en-US" sz="3600" b="1" dirty="0">
                <a:ea typeface="Tahoma" pitchFamily="34" charset="0"/>
                <a:cs typeface="Tahoma" pitchFamily="34" charset="0"/>
              </a:rPr>
              <a:t>Elements of the </a:t>
            </a:r>
            <a:r>
              <a:rPr lang="en-US" sz="3600" b="1" dirty="0" err="1" smtClean="0">
                <a:ea typeface="Tahoma" pitchFamily="34" charset="0"/>
                <a:cs typeface="Tahoma" pitchFamily="34" charset="0"/>
              </a:rPr>
              <a:t>UbD</a:t>
            </a:r>
            <a:r>
              <a:rPr lang="en-US" sz="3600" b="1" dirty="0" smtClean="0">
                <a:ea typeface="Tahoma" pitchFamily="34" charset="0"/>
                <a:cs typeface="Tahoma" pitchFamily="34" charset="0"/>
              </a:rPr>
              <a:t> Unit </a:t>
            </a:r>
            <a:r>
              <a:rPr lang="en-US" sz="3600" b="1" dirty="0">
                <a:ea typeface="Tahoma" pitchFamily="34" charset="0"/>
                <a:cs typeface="Tahoma" pitchFamily="34" charset="0"/>
              </a:rPr>
              <a:t>Plan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458200" cy="5029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Stage 1: Desired </a:t>
            </a:r>
            <a:r>
              <a:rPr lang="en-US" sz="2800" dirty="0" smtClean="0"/>
              <a:t>Results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smtClean="0"/>
              <a:t>- </a:t>
            </a:r>
            <a:r>
              <a:rPr lang="en-US" dirty="0" smtClean="0"/>
              <a:t>Standards 			- Understandings</a:t>
            </a:r>
            <a:endParaRPr lang="en-US" dirty="0"/>
          </a:p>
          <a:p>
            <a:pPr lvl="1">
              <a:lnSpc>
                <a:spcPct val="80000"/>
              </a:lnSpc>
              <a:buNone/>
            </a:pPr>
            <a:r>
              <a:rPr lang="en-US" dirty="0" smtClean="0"/>
              <a:t>- Essential </a:t>
            </a:r>
            <a:r>
              <a:rPr lang="en-US" dirty="0"/>
              <a:t>Questions		- Skills and </a:t>
            </a:r>
            <a:r>
              <a:rPr lang="en-US" dirty="0" smtClean="0"/>
              <a:t>Knowledge</a:t>
            </a:r>
          </a:p>
          <a:p>
            <a:pPr lvl="1">
              <a:lnSpc>
                <a:spcPct val="80000"/>
              </a:lnSpc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800" dirty="0"/>
              <a:t>Stage 2: Evidence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 dirty="0"/>
              <a:t>- Curriculum Embedded Performance Assessment (CEPA)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 dirty="0"/>
              <a:t>- Ticket-to-Leave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400" dirty="0" smtClean="0"/>
              <a:t>- Formative </a:t>
            </a:r>
            <a:r>
              <a:rPr lang="en-US" sz="2400" dirty="0"/>
              <a:t>and summative </a:t>
            </a:r>
            <a:r>
              <a:rPr lang="en-US" sz="2400" dirty="0" smtClean="0"/>
              <a:t>assessments</a:t>
            </a:r>
          </a:p>
          <a:p>
            <a:pPr lvl="1">
              <a:lnSpc>
                <a:spcPct val="80000"/>
              </a:lnSpc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800" dirty="0"/>
              <a:t>Stage 3: Learning Plan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 dirty="0"/>
              <a:t>- Misconceptions			- Background for Teachers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 dirty="0"/>
              <a:t>- Extended Learning/Practice	- Technology resources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 dirty="0"/>
              <a:t>- Assignments			- Templates</a:t>
            </a:r>
          </a:p>
        </p:txBody>
      </p:sp>
      <p:pic>
        <p:nvPicPr>
          <p:cNvPr id="4" name="Picture 3" descr="Curriculum and Instruction logo: compass only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05800" y="533400"/>
            <a:ext cx="533400" cy="5580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7315200" cy="30480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Science and Technology/Engineering </a:t>
            </a:r>
            <a:br>
              <a:rPr lang="en-US" b="1" dirty="0" smtClean="0"/>
            </a:br>
            <a:r>
              <a:rPr lang="en-US" b="1" dirty="0" smtClean="0"/>
              <a:t>(STE)  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urriculum and Instruction logo: compass only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0" y="3429000"/>
            <a:ext cx="874059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924800" cy="11430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/>
              <a:t>Revision of the Science and Technology/Engineering (STE) Standards</a:t>
            </a:r>
            <a:endParaRPr lang="en-US" sz="32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09600" y="1828800"/>
            <a:ext cx="7924800" cy="3810000"/>
          </a:xfrm>
        </p:spPr>
        <p:txBody>
          <a:bodyPr>
            <a:noAutofit/>
          </a:bodyPr>
          <a:lstStyle/>
          <a:p>
            <a:r>
              <a:rPr lang="en-US" dirty="0" smtClean="0"/>
              <a:t>Process to date</a:t>
            </a:r>
          </a:p>
          <a:p>
            <a:endParaRPr lang="en-US" sz="900" dirty="0" smtClean="0"/>
          </a:p>
          <a:p>
            <a:r>
              <a:rPr lang="en-US" dirty="0" smtClean="0"/>
              <a:t>Key elements in new standards:</a:t>
            </a:r>
          </a:p>
          <a:p>
            <a:pPr lvl="1"/>
            <a:r>
              <a:rPr lang="en-US" sz="2800" dirty="0" smtClean="0"/>
              <a:t>Attention to progressions of learning</a:t>
            </a:r>
          </a:p>
          <a:p>
            <a:pPr lvl="1"/>
            <a:r>
              <a:rPr lang="en-US" sz="2800" dirty="0" smtClean="0"/>
              <a:t>Integration of practices (inquiry &amp; design skills) with content</a:t>
            </a:r>
          </a:p>
          <a:p>
            <a:pPr lvl="1"/>
            <a:r>
              <a:rPr lang="en-US" sz="2800" dirty="0" smtClean="0"/>
              <a:t>Inclusion of Engineering</a:t>
            </a:r>
          </a:p>
          <a:p>
            <a:pPr lvl="1"/>
            <a:r>
              <a:rPr lang="en-US" sz="2800" dirty="0" smtClean="0"/>
              <a:t>Career and college readiness perspective</a:t>
            </a:r>
          </a:p>
          <a:p>
            <a:pPr lvl="1"/>
            <a:r>
              <a:rPr lang="en-US" sz="2800" dirty="0" smtClean="0"/>
              <a:t>Links to Mathematics &amp; Literacy (ELA) standards</a:t>
            </a:r>
          </a:p>
        </p:txBody>
      </p:sp>
      <p:pic>
        <p:nvPicPr>
          <p:cNvPr id="6" name="Picture 5" descr="Curriculum and Instruction logo: compass only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48600" y="304800"/>
            <a:ext cx="533400" cy="5580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86836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Key Resources: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79248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National Research Council (NRC) Framework</a:t>
            </a:r>
          </a:p>
          <a:p>
            <a:pPr indent="-1588">
              <a:buNone/>
            </a:pPr>
            <a:r>
              <a:rPr lang="en-US" dirty="0" smtClean="0">
                <a:solidFill>
                  <a:srgbClr val="FF0000"/>
                </a:solidFill>
                <a:hlinkClick r:id="rId2"/>
              </a:rPr>
              <a:t>http://www7.nationalacademies.org/bose/Standards_Framework_Homepage.html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Next Generation of Science Standards (NGSS)</a:t>
            </a:r>
          </a:p>
          <a:p>
            <a:pPr indent="-1588">
              <a:buNone/>
            </a:pPr>
            <a:r>
              <a:rPr lang="en-US" dirty="0" smtClean="0">
                <a:solidFill>
                  <a:srgbClr val="FF0000"/>
                </a:solidFill>
                <a:hlinkClick r:id="rId2"/>
              </a:rPr>
              <a:t>http://www7.nationalacademies.org/bose/Standards_Framework_Homepage.html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STE Framework Revision Update</a:t>
            </a:r>
          </a:p>
          <a:p>
            <a:pPr indent="-55563">
              <a:buNone/>
            </a:pPr>
            <a:r>
              <a:rPr lang="en-US" dirty="0" smtClean="0">
                <a:hlinkClick r:id="rId3"/>
              </a:rPr>
              <a:t>http://www.doe.mass.edu/omste/review.html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ESE Math/Science mailbox</a:t>
            </a:r>
          </a:p>
          <a:p>
            <a:pPr indent="-1588">
              <a:buNone/>
            </a:pPr>
            <a:r>
              <a:rPr lang="en-US" dirty="0" smtClean="0">
                <a:hlinkClick r:id="rId4"/>
              </a:rPr>
              <a:t>mathsciencetech@doe.mass.edu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Massachusetts Department of Elementary and Secondary 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STEM Model Curriculum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Standards and Goals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Focus on Scientific Practices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Consideration of Student Thinking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Literacy Standards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Curriculum Embedded Performance Assessment (CEPA)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pic>
        <p:nvPicPr>
          <p:cNvPr id="6" name="Picture 5" descr="Curriculum and Instruction logo: compass only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8200" y="533400"/>
            <a:ext cx="685800" cy="7174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Introductions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en-US" dirty="0" smtClean="0"/>
              <a:t>Anne Marie Condike</a:t>
            </a:r>
          </a:p>
          <a:p>
            <a:pPr algn="ctr"/>
            <a:r>
              <a:rPr lang="en-US" dirty="0" smtClean="0"/>
              <a:t>ESE Model Curriculum Project Lead</a:t>
            </a:r>
          </a:p>
          <a:p>
            <a:pPr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Joyce Bowen,  </a:t>
            </a:r>
          </a:p>
          <a:p>
            <a:pPr algn="ctr"/>
            <a:r>
              <a:rPr lang="en-US" dirty="0" smtClean="0"/>
              <a:t>ESE Science Coordinator</a:t>
            </a:r>
          </a:p>
          <a:p>
            <a:pPr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Carolyn Jacobs</a:t>
            </a:r>
          </a:p>
          <a:p>
            <a:pPr algn="ctr"/>
            <a:r>
              <a:rPr lang="en-US" dirty="0" smtClean="0"/>
              <a:t>WGBH Senior Manager, Training and Professional Development, Educational Productions</a:t>
            </a:r>
          </a:p>
          <a:p>
            <a:pPr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Patricia Juranovits</a:t>
            </a:r>
          </a:p>
          <a:p>
            <a:pPr algn="ctr"/>
            <a:r>
              <a:rPr lang="en-US" dirty="0" smtClean="0"/>
              <a:t>Haverhill Public Schools Mathematics Curriculum Supervisor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81200"/>
            <a:ext cx="7924800" cy="2438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Pilot STE Unit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Energy: </a:t>
            </a:r>
            <a:b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Work (Energy Transfer) and Conservation of Energy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i="1" dirty="0"/>
          </a:p>
        </p:txBody>
      </p:sp>
      <p:pic>
        <p:nvPicPr>
          <p:cNvPr id="4" name="Picture 3" descr="Curriculum and Instruction logo: compass only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1295400"/>
            <a:ext cx="655544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6781800" cy="1219200"/>
          </a:xfrm>
        </p:spPr>
        <p:txBody>
          <a:bodyPr/>
          <a:lstStyle/>
          <a:p>
            <a:pPr algn="ctr"/>
            <a:r>
              <a:rPr lang="en-US" b="1" dirty="0" smtClean="0"/>
              <a:t>Digital Resources</a:t>
            </a:r>
            <a:endParaRPr lang="en-US" b="1" dirty="0"/>
          </a:p>
        </p:txBody>
      </p:sp>
      <p:pic>
        <p:nvPicPr>
          <p:cNvPr id="4" name="Picture 3" descr="PBS LearningMedia logo  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743200"/>
            <a:ext cx="5566508" cy="1600200"/>
          </a:xfrm>
          <a:prstGeom prst="rect">
            <a:avLst/>
          </a:prstGeom>
        </p:spPr>
      </p:pic>
      <p:pic>
        <p:nvPicPr>
          <p:cNvPr id="5" name="Picture 4" descr="teachers domain 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4648200"/>
            <a:ext cx="4829175" cy="990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4800" y="5791200"/>
            <a:ext cx="487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8000"/>
                </a:solidFill>
              </a:rPr>
              <a:t>carolyn.jacobs@wgbh.org</a:t>
            </a:r>
          </a:p>
          <a:p>
            <a:pPr algn="ctr"/>
            <a:r>
              <a:rPr lang="en-US" sz="2800" b="1" dirty="0">
                <a:solidFill>
                  <a:srgbClr val="008000"/>
                </a:solidFill>
              </a:rPr>
              <a:t>617 300 3640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Questions?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 after today…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4000" dirty="0" smtClean="0"/>
          </a:p>
          <a:p>
            <a:r>
              <a:rPr lang="en-US" sz="4000" dirty="0" smtClean="0"/>
              <a:t>Please direct to:</a:t>
            </a:r>
            <a:endParaRPr lang="en-US" dirty="0" smtClean="0"/>
          </a:p>
          <a:p>
            <a:pPr lvl="1"/>
            <a:r>
              <a:rPr lang="en-US" sz="4000" dirty="0" smtClean="0">
                <a:hlinkClick r:id="rId2"/>
              </a:rPr>
              <a:t>modelcurr@doe.mass.edu</a:t>
            </a:r>
            <a:endParaRPr lang="en-US" sz="4000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Agenda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Introductions</a:t>
            </a:r>
          </a:p>
          <a:p>
            <a:r>
              <a:rPr lang="en-US" dirty="0" smtClean="0"/>
              <a:t>Overview of the Model Curriculum Project</a:t>
            </a:r>
          </a:p>
          <a:p>
            <a:r>
              <a:rPr lang="en-US" dirty="0" smtClean="0"/>
              <a:t>Designing a Mathematics Model Unit</a:t>
            </a:r>
          </a:p>
          <a:p>
            <a:r>
              <a:rPr lang="en-US" dirty="0" smtClean="0"/>
              <a:t>A District’s Perspective of Curriculum Development</a:t>
            </a:r>
          </a:p>
          <a:p>
            <a:r>
              <a:rPr lang="en-US" dirty="0" smtClean="0"/>
              <a:t>Walk through a Mathematics Model Unit</a:t>
            </a:r>
          </a:p>
          <a:p>
            <a:r>
              <a:rPr lang="en-US" dirty="0" smtClean="0"/>
              <a:t>Science Standards Revisions</a:t>
            </a:r>
          </a:p>
          <a:p>
            <a:r>
              <a:rPr lang="en-US" dirty="0" smtClean="0"/>
              <a:t>Designing a STE Model Unit</a:t>
            </a:r>
          </a:p>
          <a:p>
            <a:r>
              <a:rPr lang="en-US" dirty="0" smtClean="0"/>
              <a:t>Walk through a Model Science Unit</a:t>
            </a:r>
          </a:p>
          <a:p>
            <a:r>
              <a:rPr lang="en-US" dirty="0" smtClean="0"/>
              <a:t>Digital Resources</a:t>
            </a:r>
          </a:p>
          <a:p>
            <a:r>
              <a:rPr lang="en-US" dirty="0" smtClean="0"/>
              <a:t>Questions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2209800"/>
            <a:ext cx="6781800" cy="16764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Overview of Model Curriculum Project</a:t>
            </a:r>
            <a:endParaRPr lang="en-US" b="1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Curriculum and Instruction logo: compass only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38800" y="762000"/>
            <a:ext cx="685800" cy="7174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Model Curriculum Units</a:t>
            </a:r>
            <a:endParaRPr lang="en-U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>
          <a:xfrm>
            <a:off x="381000" y="1447800"/>
            <a:ext cx="8382000" cy="4678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Race to the Top initiative for ESE, which has previously concentrated on standards and assessments, not curriculum materials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100 PK-12 units in ELA/literacy, mathematics, science, and social studies by 2014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35 units will be tried out during 2012-2013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Exemplify the shifts in the 2011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Frameworks</a:t>
            </a:r>
            <a:endParaRPr lang="en-US" i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Understanding By Design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model with lesson plans and print/digital media resources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Extensive unit </a:t>
            </a:r>
            <a:r>
              <a:rPr lang="en-US" smtClean="0">
                <a:solidFill>
                  <a:schemeClr val="accent2">
                    <a:lumMod val="75000"/>
                  </a:schemeClr>
                </a:solidFill>
              </a:rPr>
              <a:t>review process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WGBH documenting the process</a:t>
            </a:r>
          </a:p>
          <a:p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7" name="Picture 6" descr="Curriculum and Instruction logo: compass only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2800" y="381000"/>
            <a:ext cx="990600" cy="85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072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1"/>
            <a:ext cx="7772400" cy="4038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The model units will provide districts and teachers with high quality and rigorous units they can choose to teach and/or use to advance their own curriculum development efforts.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pic>
        <p:nvPicPr>
          <p:cNvPr id="6" name="Picture 5" descr="Curriculum and Instruction logo: compass only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9800" y="685800"/>
            <a:ext cx="838200" cy="7264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85800" y="609600"/>
            <a:ext cx="685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Model Units</a:t>
            </a:r>
            <a:endParaRPr lang="en-US" sz="4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Unit Components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 Plan (UbD Template)</a:t>
            </a:r>
          </a:p>
          <a:p>
            <a:r>
              <a:rPr lang="en-US" dirty="0" smtClean="0"/>
              <a:t>Lesson Plans (including lesson sequence)</a:t>
            </a:r>
          </a:p>
          <a:p>
            <a:r>
              <a:rPr lang="en-US" dirty="0" smtClean="0"/>
              <a:t>Lesson Resources</a:t>
            </a:r>
          </a:p>
          <a:p>
            <a:r>
              <a:rPr lang="en-US" dirty="0" smtClean="0"/>
              <a:t>CEPA – Curriculum Embedded Performance Assessment</a:t>
            </a:r>
          </a:p>
          <a:p>
            <a:r>
              <a:rPr lang="en-US" dirty="0" smtClean="0"/>
              <a:t>CEPA Resources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Massachusetts Department of Elementary and Secondary Education</a:t>
            </a:r>
            <a:endParaRPr lang="en-US"/>
          </a:p>
        </p:txBody>
      </p:sp>
      <p:pic>
        <p:nvPicPr>
          <p:cNvPr id="6" name="Picture 5" descr="Curriculum and Instruction logo: compass only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91400" y="533400"/>
            <a:ext cx="838200" cy="733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Designing a Mathematics Unit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924800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Standards/Goals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Focus on Standards for Mathematical Practices</a:t>
            </a:r>
          </a:p>
          <a:p>
            <a:r>
              <a:rPr lang="en-US" dirty="0" smtClean="0"/>
              <a:t>Increased student discourse and use of precise mathematical language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Literacy Standards to support content learning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Curriculum Embedded Performance Assessment (CEPA)</a:t>
            </a:r>
          </a:p>
          <a:p>
            <a:endParaRPr lang="en-US" dirty="0"/>
          </a:p>
        </p:txBody>
      </p:sp>
      <p:pic>
        <p:nvPicPr>
          <p:cNvPr id="4" name="Picture 3" descr="Curriculum and Instruction logo: compass only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05800" y="533400"/>
            <a:ext cx="609600" cy="6377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752601"/>
            <a:ext cx="8153400" cy="1143000"/>
          </a:xfrm>
        </p:spPr>
        <p:txBody>
          <a:bodyPr/>
          <a:lstStyle/>
          <a:p>
            <a:r>
              <a:rPr lang="en-US" b="1" dirty="0"/>
              <a:t>A District’s Perspective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2800"/>
            <a:ext cx="6400800" cy="685800"/>
          </a:xfrm>
        </p:spPr>
        <p:txBody>
          <a:bodyPr/>
          <a:lstStyle/>
          <a:p>
            <a:r>
              <a:rPr lang="en-US" dirty="0">
                <a:latin typeface="Algerian" pitchFamily="82" charset="0"/>
              </a:rPr>
              <a:t>HAVERHILL PUBLIC SCHOOLS</a:t>
            </a:r>
          </a:p>
        </p:txBody>
      </p:sp>
      <p:pic>
        <p:nvPicPr>
          <p:cNvPr id="2052" name="Picture 2" descr="A picture of the letter H to represent Haverhi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4038600"/>
            <a:ext cx="876300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Curriculum and Instruction logo: compass only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24200" y="838200"/>
            <a:ext cx="874059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7_ESE_Template">
  <a:themeElements>
    <a:clrScheme name="ESE">
      <a:dk1>
        <a:srgbClr val="0D1969"/>
      </a:dk1>
      <a:lt1>
        <a:sysClr val="window" lastClr="FFFFFF"/>
      </a:lt1>
      <a:dk2>
        <a:srgbClr val="0D1969"/>
      </a:dk2>
      <a:lt2>
        <a:srgbClr val="EEECE1"/>
      </a:lt2>
      <a:accent1>
        <a:srgbClr val="E86B01"/>
      </a:accent1>
      <a:accent2>
        <a:srgbClr val="0D1969"/>
      </a:accent2>
      <a:accent3>
        <a:srgbClr val="FBC40E"/>
      </a:accent3>
      <a:accent4>
        <a:srgbClr val="006600"/>
      </a:accent4>
      <a:accent5>
        <a:srgbClr val="C00000"/>
      </a:accent5>
      <a:accent6>
        <a:srgbClr val="800080"/>
      </a:accent6>
      <a:hlink>
        <a:srgbClr val="0000FF"/>
      </a:hlink>
      <a:folHlink>
        <a:srgbClr val="7F7F7F"/>
      </a:folHlink>
    </a:clrScheme>
    <a:fontScheme name="ESE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?>

<Relationships xmlns="http://schemas.openxmlformats.org/package/2006/relationships">
  <Relationship Id="rId1" Type="http://schemas.openxmlformats.org/officeDocument/2006/relationships/customXmlProps" Target="itemProps1.xml"/>
</Relationships>

</file>

<file path=customXml/_rels/item2.xml.rels><?xml version="1.0" encoding="UTF-8"?>

<Relationships xmlns="http://schemas.openxmlformats.org/package/2006/relationships">
  <Relationship Id="rId1" Type="http://schemas.openxmlformats.org/officeDocument/2006/relationships/customXmlProps" Target="itemProps2.xml"/>
</Relationships>

</file>

<file path=customXml/_rels/item3.xml.rels><?xml version="1.0" encoding="UTF-8"?>

<Relationships xmlns="http://schemas.openxmlformats.org/package/2006/relationships">
  <Relationship Id="rId1" Type="http://schemas.openxmlformats.org/officeDocument/2006/relationships/customXmlProps" Target="itemProps3.xml"/>
</Relationships>

</file>

<file path=customXml/_rels/item4.xml.rels><?xml version="1.0" encoding="UTF-8"?>

<Relationships xmlns="http://schemas.openxmlformats.org/package/2006/relationships">
  <Relationship Id="rId1" Type="http://schemas.openxmlformats.org/officeDocument/2006/relationships/customXmlProps" Target="itemProps4.xml"/>
</Relationships>
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3efe1c-5bbe-4968-87dc-d400e65c879f">DESE-539-13</_dlc_DocId>
    <_dlc_DocIdUrl xmlns="733efe1c-5bbe-4968-87dc-d400e65c879f">
      <Url>https://sharepoint.doemass.org/ese/candi/_layouts/DocIdRedir.aspx?ID=DESE-539-13</Url>
      <Description>DESE-539-13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01CFCAFA84D14F8353523D690E16F4" ma:contentTypeVersion="0" ma:contentTypeDescription="Create a new document." ma:contentTypeScope="" ma:versionID="5234e5e6e0055885f3fe12ce41a30ee4">
  <xsd:schema xmlns:xsd="http://www.w3.org/2001/XMLSchema" xmlns:xs="http://www.w3.org/2001/XMLSchema" xmlns:p="http://schemas.microsoft.com/office/2006/metadata/properties" xmlns:ns2="733efe1c-5bbe-4968-87dc-d400e65c879f" targetNamespace="http://schemas.microsoft.com/office/2006/metadata/properties" ma:root="true" ma:fieldsID="e3bf82cef4a31e5be4d1c5cb4114384c" ns2:_="">
    <xsd:import namespace="733efe1c-5bbe-4968-87dc-d400e65c879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3efe1c-5bbe-4968-87dc-d400e65c879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00992B-B71D-4BF9-A6A8-4A6B738DD38B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EB9D66B7-2781-4A81-81DA-705CE1C627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07F6A7-8512-40E2-B7A2-17C065828B5B}">
  <ds:schemaRefs>
    <ds:schemaRef ds:uri="http://schemas.microsoft.com/office/2006/metadata/properties"/>
    <ds:schemaRef ds:uri="http://schemas.microsoft.com/office/infopath/2007/PartnerControls"/>
    <ds:schemaRef ds:uri="733efe1c-5bbe-4968-87dc-d400e65c879f"/>
  </ds:schemaRefs>
</ds:datastoreItem>
</file>

<file path=customXml/itemProps4.xml><?xml version="1.0" encoding="utf-8"?>
<ds:datastoreItem xmlns:ds="http://schemas.openxmlformats.org/officeDocument/2006/customXml" ds:itemID="{AF60AC67-6BD3-4492-BF10-58B6ABDD52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3efe1c-5bbe-4968-87dc-d400e65c87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2007_ESE_Template</Template>
  <TotalTime>466</TotalTime>
  <Words>673</Words>
  <Application>Microsoft Office PowerPoint</Application>
  <PresentationFormat>On-screen Show (4:3)</PresentationFormat>
  <Paragraphs>155</Paragraphs>
  <Slides>23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2007_ESE_Template</vt:lpstr>
      <vt:lpstr>STEM Model Curriculum Units</vt:lpstr>
      <vt:lpstr>Introductions</vt:lpstr>
      <vt:lpstr>Agenda</vt:lpstr>
      <vt:lpstr>Overview of Model Curriculum Project</vt:lpstr>
      <vt:lpstr>Model Curriculum Units</vt:lpstr>
      <vt:lpstr>PowerPoint Presentation</vt:lpstr>
      <vt:lpstr>Unit Components</vt:lpstr>
      <vt:lpstr> Designing a Mathematics Unit </vt:lpstr>
      <vt:lpstr>A District’s Perspective</vt:lpstr>
      <vt:lpstr> HAVERHILL PUBLIC SCHOOLS </vt:lpstr>
      <vt:lpstr>Role of a Curriculum Unit Team Writer</vt:lpstr>
      <vt:lpstr>Connections to District Initiatives</vt:lpstr>
      <vt:lpstr>PowerPoint Presentation</vt:lpstr>
      <vt:lpstr>A Walk Through a Model Unit Plan</vt:lpstr>
      <vt:lpstr>Elements of the UbD Unit Plan</vt:lpstr>
      <vt:lpstr>Science and Technology/Engineering  (STE)  </vt:lpstr>
      <vt:lpstr>Revision of the Science and Technology/Engineering (STE) Standards</vt:lpstr>
      <vt:lpstr>Key Resources:</vt:lpstr>
      <vt:lpstr>STEM Model Curriculum Units</vt:lpstr>
      <vt:lpstr>Pilot STE Unit    Energy:  Work (Energy Transfer) and Conservation of Energy </vt:lpstr>
      <vt:lpstr>Digital Resources</vt:lpstr>
      <vt:lpstr>PowerPoint Presentation</vt:lpstr>
      <vt:lpstr>Questions after today…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2011-11-03T17:35:55Z</dcterms:created>
  <dc:creator>ESE</dc:creator>
  <lastModifiedBy>ESE</lastModifiedBy>
  <dcterms:modified xsi:type="dcterms:W3CDTF">2013-02-04T16:33:19Z</dcterms:modified>
  <revision>49</revision>
  <dc:title>C&amp;I Summit 2012: STEM Model Curriculum Units</dc:title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0x0101008C01CFCAFA84D14F8353523D690E16F4</vt:lpwstr>
  </property>
  <property fmtid="{D5CDD505-2E9C-101B-9397-08002B2CF9AE}" pid="3" name="_dlc_DocIdItemGuid">
    <vt:lpwstr>89e303b9-b37c-4f2b-b58b-30d16d5ee49f</vt:lpwstr>
  </property>
  <property fmtid="{D5CDD505-2E9C-101B-9397-08002B2CF9AE}" pid="4" name="metadate">
    <vt:lpwstr>Feb 4 2013</vt:lpwstr>
  </property>
</Properties>
</file>