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2" r:id="rId5"/>
  </p:sldMasterIdLst>
  <p:notesMasterIdLst>
    <p:notesMasterId r:id="rId27"/>
  </p:notesMasterIdLst>
  <p:sldIdLst>
    <p:sldId id="5133" r:id="rId6"/>
    <p:sldId id="5147" r:id="rId7"/>
    <p:sldId id="5166" r:id="rId8"/>
    <p:sldId id="5148" r:id="rId9"/>
    <p:sldId id="5149" r:id="rId10"/>
    <p:sldId id="5159" r:id="rId11"/>
    <p:sldId id="5160" r:id="rId12"/>
    <p:sldId id="5150" r:id="rId13"/>
    <p:sldId id="5151" r:id="rId14"/>
    <p:sldId id="5161" r:id="rId15"/>
    <p:sldId id="5162" r:id="rId16"/>
    <p:sldId id="5152" r:id="rId17"/>
    <p:sldId id="5163" r:id="rId18"/>
    <p:sldId id="5164" r:id="rId19"/>
    <p:sldId id="5165" r:id="rId20"/>
    <p:sldId id="5154" r:id="rId21"/>
    <p:sldId id="5155" r:id="rId22"/>
    <p:sldId id="5153" r:id="rId23"/>
    <p:sldId id="5156" r:id="rId24"/>
    <p:sldId id="5158" r:id="rId25"/>
    <p:sldId id="515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FAE5F1-96A3-4D84-AF6E-F142B00CFEBD}">
          <p14:sldIdLst>
            <p14:sldId id="5133"/>
            <p14:sldId id="5147"/>
            <p14:sldId id="5166"/>
            <p14:sldId id="5148"/>
            <p14:sldId id="5149"/>
            <p14:sldId id="5159"/>
            <p14:sldId id="5160"/>
            <p14:sldId id="5150"/>
            <p14:sldId id="5151"/>
            <p14:sldId id="5161"/>
            <p14:sldId id="5162"/>
            <p14:sldId id="5152"/>
            <p14:sldId id="5163"/>
            <p14:sldId id="5164"/>
            <p14:sldId id="5165"/>
            <p14:sldId id="5154"/>
            <p14:sldId id="5155"/>
            <p14:sldId id="5153"/>
            <p14:sldId id="5156"/>
            <p14:sldId id="5158"/>
            <p14:sldId id="51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4D9B1D-1977-86F0-A7FD-D7AA8E691919}" name="Ali, Syed Z. (A&amp;F)" initials="SA" userId="S::alis@dor.state.ma.us::f9df1ebf-1f6c-4108-b56c-722292ef6357" providerId="AD"/>
  <p188:author id="{7FD9584A-B3CD-6EEF-664A-6FA7A9916366}" name="Kassatly, Amy (A&amp;F)" initials="AK" userId="S::kassatlya@dor.state.ma.us::fc417d20-6faa-4ed9-ba08-9d3f9e0208b4" providerId="AD"/>
  <p188:author id="{790D85D0-C3DB-6DE6-1800-D94F14B39EB4}" name="Maharjan, Amrit (A&amp;F)" initials="M(" userId="S::maharjanam@dor.state.ma.us::ede3d835-e4c0-4c30-b4e8-db0b96f9294c" providerId="AD"/>
  <p188:author id="{07D6C2D8-001B-208A-6B43-02EDD4EDFF37}" name="Martino, Christopher (A&amp;F)" initials="CM" userId="S::martinoc@dor.state.ma.us::d3c66581-5c3d-492e-9b02-17838f08227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telho, Erin K. (A&amp;F)" initials="BEK(" lastIdx="10" clrIdx="0">
    <p:extLst>
      <p:ext uri="{19B8F6BF-5375-455C-9EA6-DF929625EA0E}">
        <p15:presenceInfo xmlns:p15="http://schemas.microsoft.com/office/powerpoint/2012/main" userId="S::botelhoe@dor.state.ma.us::8aa08203-9635-44f3-9db7-f6ef0dfeb717" providerId="AD"/>
      </p:ext>
    </p:extLst>
  </p:cmAuthor>
  <p:cmAuthor id="2" name="Kelly, Lynne (A&amp;F)" initials="KL(" lastIdx="16" clrIdx="1">
    <p:extLst>
      <p:ext uri="{19B8F6BF-5375-455C-9EA6-DF929625EA0E}">
        <p15:presenceInfo xmlns:p15="http://schemas.microsoft.com/office/powerpoint/2012/main" userId="S::lynne.c.kelly@mass.gov::d4649b11-bd21-4f7b-a171-8161ae1150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5A5"/>
    <a:srgbClr val="CFDBD6"/>
    <a:srgbClr val="DDDDDD"/>
    <a:srgbClr val="E7D5D1"/>
    <a:srgbClr val="DBD8CF"/>
    <a:srgbClr val="DABEB8"/>
    <a:srgbClr val="E5CF8E"/>
    <a:srgbClr val="C8B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CF429B-D894-8A47-9463-BF7A5BBD77CD}" v="3" dt="2025-06-03T13:17:57.437"/>
    <p1510:client id="{7C865856-317F-4FCF-8ED6-F74EB1FDCE90}" v="1" dt="2025-06-03T14:10:11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51838-3439-C848-9AF8-8DE44F1814E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57ED7-ED3B-864E-9114-ECB1E8C01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8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A3EFC8-126C-488E-AC91-A175ABA502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9144000" cy="1865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352509"/>
            <a:ext cx="7772401" cy="1680562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116709"/>
            <a:ext cx="7772399" cy="935568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solidFill>
            <a:schemeClr val="bg1">
              <a:alpha val="74000"/>
            </a:schemeClr>
          </a:solidFill>
        </p:spPr>
        <p:txBody>
          <a:bodyPr/>
          <a:lstStyle/>
          <a:p>
            <a:fld id="{9A51670A-AA26-1F4F-8CA6-FDA72ACCA845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chemeClr val="bg1">
              <a:alpha val="74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alpha val="74000"/>
            </a:schemeClr>
          </a:solidFill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C8854A-00B4-3D47-BCF1-F6912DA218F7}"/>
              </a:ext>
            </a:extLst>
          </p:cNvPr>
          <p:cNvSpPr/>
          <p:nvPr userDrawn="1"/>
        </p:nvSpPr>
        <p:spPr>
          <a:xfrm>
            <a:off x="401816" y="1307045"/>
            <a:ext cx="5997267" cy="121959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CF05632F-94DD-5C40-B032-0357846E31DB}"/>
              </a:ext>
            </a:extLst>
          </p:cNvPr>
          <p:cNvSpPr txBox="1">
            <a:spLocks/>
          </p:cNvSpPr>
          <p:nvPr userDrawn="1"/>
        </p:nvSpPr>
        <p:spPr>
          <a:xfrm>
            <a:off x="569783" y="2044363"/>
            <a:ext cx="5562600" cy="341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en-US" sz="1800" b="1" cap="all">
                <a:solidFill>
                  <a:schemeClr val="bg1"/>
                </a:solidFill>
              </a:rPr>
              <a:t>The Commonwealth of Massachusetts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BAFB91E-27B5-5F4C-BD3F-CEE190808E95}"/>
              </a:ext>
            </a:extLst>
          </p:cNvPr>
          <p:cNvSpPr txBox="1">
            <a:spLocks/>
          </p:cNvSpPr>
          <p:nvPr userDrawn="1"/>
        </p:nvSpPr>
        <p:spPr>
          <a:xfrm>
            <a:off x="626932" y="1465552"/>
            <a:ext cx="5562601" cy="57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200" b="1">
                <a:solidFill>
                  <a:schemeClr val="bg1"/>
                </a:solidFill>
                <a:latin typeface="+mn-lt"/>
              </a:rPr>
              <a:t>Executive Office for Administration &amp; Finance</a:t>
            </a:r>
          </a:p>
        </p:txBody>
      </p:sp>
      <p:pic>
        <p:nvPicPr>
          <p:cNvPr id="27" name="Picture 26" descr="Massachusetts State Seal">
            <a:extLst>
              <a:ext uri="{FF2B5EF4-FFF2-40B4-BE49-F238E27FC236}">
                <a16:creationId xmlns:a16="http://schemas.microsoft.com/office/drawing/2014/main" id="{27DAB4BA-2D4E-0443-9C6E-8F230A4B6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88" b="28036"/>
          <a:stretch/>
        </p:blipFill>
        <p:spPr>
          <a:xfrm>
            <a:off x="7931585" y="4885370"/>
            <a:ext cx="1231463" cy="1972630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0266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9428-E61E-834D-8B5F-A929C840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BC7E-D240-614F-9D60-CE45D55E0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9E5E3-438F-6347-AB3D-920D0872D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50833-51FB-4F41-AE6C-CBEC91D9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730E-4E6A-2845-B704-7FE54782453C}" type="datetime1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0AF25-FF40-CF40-8BAE-B3A0FB83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298F9-4C54-374C-8CAA-B668381A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21A26-5189-9940-B038-9B76181A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174FE-0555-AC46-9A53-F9C816E70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02E16-9619-8C46-94D4-9BD88114A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58661-9272-D84B-AEB2-8173926FC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4D8488-ADE1-7A4F-9ABB-96780E1F7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3A7926-E60F-4D43-AAC8-60794C7E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9AD3-8957-2F42-A57F-85BFBF8286C3}" type="datetime1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DF27F-83C8-3A47-B964-2CEDC35C8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4ED87-34D3-7B49-9D24-5AE84E10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88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9AF4-F399-0C4B-BE06-497B8F83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1354F-12EE-8D40-979F-62AE22F23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524D-4213-024B-82D6-B8871BE74082}" type="datetime1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4D1BD-9DA8-EF4E-82BA-20D9144C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B7A93-C032-3146-9777-3C1F49B5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9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EF358-5006-354D-AB99-98A6DA80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5218-46B1-5A44-96A2-E089CFC783F8}" type="datetime1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B78E0-8C66-A841-A859-E45FD922F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63D7B-D9F4-C94F-BA63-1E8872B11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91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5F658-07AE-E34F-A0A5-C59CD932B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F9FC6-E1D5-7D4F-8497-2399BD3A5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CD380-37C6-DC44-A922-CEE6C7124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7BF5E-539B-A849-BF15-C985E52D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9641-963F-904D-8888-7C373B814C6B}" type="datetime1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47037-58F5-BE41-887A-817CA210E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9FE0E-A98A-3B46-B6B4-AA5C5DE9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02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D6B3B-606B-A04E-9504-FA5533B2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DF193-A52C-0140-A984-475125713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D6260-6CBD-B448-A381-B85CD25AA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ABC46-EFA2-2E4F-A0EE-41BC2BF1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5122-8187-3244-9884-8932AF76D84C}" type="datetime1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0D23F-735E-784A-94AF-C352F7C9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06908-8849-9647-BA0B-94FD0EC1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12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7999-C2F1-4A41-9095-6FA0A769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18823-C750-F548-9425-A1B0DE8D4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96206-4C2F-CD45-9EEA-E0F06FC90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6CF6-C070-0742-8A6D-D68E2D736E46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EC5DE-24F8-694F-9858-6B15E0EB8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78E23-C2E8-E34A-8E66-7AF97D70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94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671C75-E407-9242-8554-B47A4C1D4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378F4-3D6E-124B-84AD-D74804B90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F078C-8246-9E46-9B83-583B0C8E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7CF1-BC9D-6347-BB63-7FF48A9E145F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2B3AA-4EA2-E542-92CF-D3CF88DC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7DAC6-8744-5340-AAD4-22F98CE7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3638"/>
            <a:ext cx="7055518" cy="667512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230" y="1350396"/>
            <a:ext cx="8377327" cy="4747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5C39716C-2225-0846-BF60-61E8A74BA441}"/>
              </a:ext>
            </a:extLst>
          </p:cNvPr>
          <p:cNvSpPr/>
          <p:nvPr userDrawn="1"/>
        </p:nvSpPr>
        <p:spPr>
          <a:xfrm>
            <a:off x="0" y="1060538"/>
            <a:ext cx="6858001" cy="79139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500">
              <a:solidFill>
                <a:srgbClr val="0E2B89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 descr="Massachusetts State Seal">
            <a:extLst>
              <a:ext uri="{FF2B5EF4-FFF2-40B4-BE49-F238E27FC236}">
                <a16:creationId xmlns:a16="http://schemas.microsoft.com/office/drawing/2014/main" id="{CEEB21D7-1DD8-A64D-9C95-046123C1D2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9" r="55193"/>
          <a:stretch/>
        </p:blipFill>
        <p:spPr>
          <a:xfrm>
            <a:off x="7898319" y="0"/>
            <a:ext cx="1234061" cy="1773803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3083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58001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0C12-C5F9-CA4E-82E0-FFCA31C07C56}" type="datetime1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94192837-D978-D747-AB58-E09C56D6B925}"/>
              </a:ext>
            </a:extLst>
          </p:cNvPr>
          <p:cNvSpPr/>
          <p:nvPr userDrawn="1"/>
        </p:nvSpPr>
        <p:spPr>
          <a:xfrm>
            <a:off x="0" y="1719043"/>
            <a:ext cx="6858001" cy="79139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500">
              <a:solidFill>
                <a:srgbClr val="0E2B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 descr="Massachusetts State Seal">
            <a:extLst>
              <a:ext uri="{FF2B5EF4-FFF2-40B4-BE49-F238E27FC236}">
                <a16:creationId xmlns:a16="http://schemas.microsoft.com/office/drawing/2014/main" id="{788A859C-9D2B-7648-8F73-C2B2F7A51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9" r="55193"/>
          <a:stretch/>
        </p:blipFill>
        <p:spPr>
          <a:xfrm>
            <a:off x="7898319" y="0"/>
            <a:ext cx="1234061" cy="1773803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6122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84916"/>
            <a:ext cx="6858001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73803"/>
            <a:ext cx="3868340" cy="7312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41717"/>
            <a:ext cx="3887391" cy="7312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99CF-6371-2847-BDA4-E9607603EA84}" type="datetime1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DDBB09B7-3A79-4540-AE47-E20D22069C7A}"/>
              </a:ext>
            </a:extLst>
          </p:cNvPr>
          <p:cNvSpPr/>
          <p:nvPr userDrawn="1"/>
        </p:nvSpPr>
        <p:spPr>
          <a:xfrm>
            <a:off x="0" y="1642843"/>
            <a:ext cx="6858001" cy="79139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500">
              <a:solidFill>
                <a:srgbClr val="0E2B8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 descr="Massachusetts State Seal">
            <a:extLst>
              <a:ext uri="{FF2B5EF4-FFF2-40B4-BE49-F238E27FC236}">
                <a16:creationId xmlns:a16="http://schemas.microsoft.com/office/drawing/2014/main" id="{B4358969-DAF7-4544-B1D6-3CCD731E9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9" r="55193"/>
          <a:stretch/>
        </p:blipFill>
        <p:spPr>
          <a:xfrm>
            <a:off x="7898319" y="0"/>
            <a:ext cx="1234061" cy="1773803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9141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4916"/>
            <a:ext cx="697530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2F8C-01C6-9343-AD92-68EF705A1B0F}" type="datetime1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930584CD-CF4E-9E4B-80F1-A5FF5C294E52}"/>
              </a:ext>
            </a:extLst>
          </p:cNvPr>
          <p:cNvSpPr/>
          <p:nvPr userDrawn="1"/>
        </p:nvSpPr>
        <p:spPr>
          <a:xfrm>
            <a:off x="0" y="1642843"/>
            <a:ext cx="6858001" cy="79139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500">
              <a:solidFill>
                <a:srgbClr val="0E2B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Massachusetts State Seal">
            <a:extLst>
              <a:ext uri="{FF2B5EF4-FFF2-40B4-BE49-F238E27FC236}">
                <a16:creationId xmlns:a16="http://schemas.microsoft.com/office/drawing/2014/main" id="{6130D82C-4462-BF42-AE02-C3AEB0ADB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9" r="55193"/>
          <a:stretch/>
        </p:blipFill>
        <p:spPr>
          <a:xfrm>
            <a:off x="7898319" y="0"/>
            <a:ext cx="1234061" cy="1773803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9557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7203-880E-404F-87C1-2194AE5EB5A9}" type="datetime1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4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CECB4-250C-A848-900F-7DC8ED71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DCE9-8D99-9C4A-AD7E-51963DF5A70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FB108-3B61-8D4F-BF14-1F2CC5D9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921A6-A4BE-224E-B826-4C1FE049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AF8F02-AA17-EE46-8F1D-DCA038E55E5A}"/>
              </a:ext>
            </a:extLst>
          </p:cNvPr>
          <p:cNvSpPr txBox="1">
            <a:spLocks/>
          </p:cNvSpPr>
          <p:nvPr userDrawn="1"/>
        </p:nvSpPr>
        <p:spPr>
          <a:xfrm>
            <a:off x="628650" y="641384"/>
            <a:ext cx="7772400" cy="1867374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Franklin Gothic Medium" panose="020B0603020102020204" pitchFamily="34" charset="0"/>
              </a:rPr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68DCC0F-8261-E046-BB48-70BAA18903EF}"/>
              </a:ext>
            </a:extLst>
          </p:cNvPr>
          <p:cNvSpPr txBox="1">
            <a:spLocks/>
          </p:cNvSpPr>
          <p:nvPr userDrawn="1"/>
        </p:nvSpPr>
        <p:spPr>
          <a:xfrm>
            <a:off x="628650" y="3152208"/>
            <a:ext cx="7772399" cy="1552743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latin typeface="Franklin Gothic Medium" panose="020B0603020102020204" pitchFamily="34" charset="0"/>
              </a:rPr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B99567-DB9A-0244-8B12-4E984DE7DCC0}"/>
              </a:ext>
            </a:extLst>
          </p:cNvPr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64DE79-268F-4C1A-8933-263129D2AF90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F41A46-899F-D54E-A5D0-46C68EFCE73C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97EE-0B9E-CA45-B860-570A58EF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4DC55-8A4C-3448-AF01-E41BF8CC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47A45-146A-D84F-88D0-444B8C02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A1FD-4FD8-CB48-973E-FD9B456BA20E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BB9F1-80ED-B64C-8DF2-2E697941E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9197D-FAD5-E74E-8D74-AD18A93C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4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B54E-BC71-0940-AF8A-0D0E2143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E166B-677C-474A-8A87-6CDAB7C17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62DA7-6B4E-6847-A84B-C1E2872DF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424-C3DF-A047-B1BD-7AB9123474B9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F9E2E-8449-924B-8639-4097E394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F2974-91B2-4F4E-A53A-176BC438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8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B843-CA30-F644-9977-0D879A396ADE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C867A-2245-4CD7-8113-06DAAAA76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3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06BFE-655A-7042-8027-C3BBD694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16287-8F19-7A49-8A8C-4EFEA40EB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79E99-53EB-6141-B7B7-68B652F0D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27764-C9C4-AD40-937B-5B97AA992D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E1A9E-0F3C-5948-9129-55B1B56FB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39999-F06B-C84B-B69F-C7B879E28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F841A-2344-0840-B1E1-EC1001A4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B760-1DC3-49D8-A01A-AE2960495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653080"/>
            <a:ext cx="7772401" cy="3450215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Franklin Gothic Medium"/>
              </a:rPr>
              <a:t>Modernizing Ad-hoc FoxPro Apps with AI</a:t>
            </a:r>
            <a:br>
              <a:rPr lang="en-US" sz="4000" b="1" dirty="0"/>
            </a:br>
            <a:br>
              <a:rPr lang="en-US" sz="2800" dirty="0">
                <a:latin typeface="Franklin Gothic Book"/>
              </a:rPr>
            </a:br>
            <a:r>
              <a:rPr lang="en-US" sz="2800" dirty="0">
                <a:latin typeface="Franklin Gothic Book"/>
              </a:rPr>
              <a:t>Neil Montague </a:t>
            </a:r>
            <a:br>
              <a:rPr lang="en-US" sz="2800" dirty="0">
                <a:latin typeface="Franklin Gothic Book"/>
              </a:rPr>
            </a:br>
            <a:r>
              <a:rPr lang="en-US" sz="2800" dirty="0">
                <a:latin typeface="Franklin Gothic Book"/>
              </a:rPr>
              <a:t>Syed Ali</a:t>
            </a:r>
            <a:br>
              <a:rPr lang="en-US" sz="4000" b="1" dirty="0">
                <a:latin typeface="Franklin Gothic Medium"/>
              </a:rPr>
            </a:br>
            <a:br>
              <a:rPr lang="en-US" sz="4000" b="1" dirty="0">
                <a:latin typeface="Franklin Gothic Medium"/>
              </a:rPr>
            </a:br>
            <a:r>
              <a:rPr lang="en-US" sz="1300" dirty="0">
                <a:latin typeface="Franklin Gothic Medium"/>
              </a:rPr>
              <a:t>June 5, 2025</a:t>
            </a:r>
          </a:p>
        </p:txBody>
      </p:sp>
    </p:spTree>
    <p:extLst>
      <p:ext uri="{BB962C8B-B14F-4D97-AF65-F5344CB8AC3E}">
        <p14:creationId xmlns:p14="http://schemas.microsoft.com/office/powerpoint/2010/main" val="267314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4ECB1-D573-4AAC-6460-6D48CF861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8317-87B2-7BA9-EC1C-9485FA71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Medium"/>
              </a:rPr>
              <a:t>Our Prompt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9EE9E-A819-FB46-7353-11ED76C2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4CC9D-9E31-7AE1-7DB7-A04239B5B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D90DE6-F4BB-14DD-A978-6972C179D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26" y="1196549"/>
            <a:ext cx="8094870" cy="514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9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0CD84-80F4-E1DB-4F0D-D0872D38D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69D9-842E-1A19-9BC5-26F748D1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Medium"/>
              </a:rPr>
              <a:t>Prompt Evolution Process</a:t>
            </a: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0FAC1D-B64F-C428-0E4B-D2E4525C4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123" y="1251004"/>
            <a:ext cx="2646411" cy="528855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3AF2D-86AD-E3AC-C6A7-58B50BC3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CA03F-2A29-F213-8B9F-492000AA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6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6C612-A0CF-C8FB-C4F4-F692D716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Medium"/>
              </a:rPr>
              <a:t>Generated Vs. Expected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EA159-BAD6-035D-4839-DDC7303D5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FC16D-FAF4-A4AF-9625-7483D66F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D0B87-29BF-A343-9E6C-6324E0275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2" y="1818478"/>
            <a:ext cx="8238436" cy="559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74E98-B16F-6B15-26E6-3F6EF499C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694" y="3918020"/>
            <a:ext cx="3065393" cy="2622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A36C8D-EB64-CC88-5907-1555534DB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111" y="2403890"/>
            <a:ext cx="6334125" cy="1409700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212DB0-B894-0688-C9F1-5424ECB492C5}"/>
              </a:ext>
            </a:extLst>
          </p:cNvPr>
          <p:cNvSpPr txBox="1"/>
          <p:nvPr/>
        </p:nvSpPr>
        <p:spPr>
          <a:xfrm>
            <a:off x="193260" y="138043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Input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7DC48C-0299-14E7-A8F3-2DABE5FA9574}"/>
              </a:ext>
            </a:extLst>
          </p:cNvPr>
          <p:cNvSpPr txBox="1"/>
          <p:nvPr/>
        </p:nvSpPr>
        <p:spPr>
          <a:xfrm>
            <a:off x="193260" y="2647673"/>
            <a:ext cx="257754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Generated equivalent code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83E80B-232F-DFB0-5DB9-159AAD283527}"/>
              </a:ext>
            </a:extLst>
          </p:cNvPr>
          <p:cNvSpPr txBox="1"/>
          <p:nvPr/>
        </p:nvSpPr>
        <p:spPr>
          <a:xfrm>
            <a:off x="270564" y="5121412"/>
            <a:ext cx="25775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Expected equivalent code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75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A0549-E69D-1BD5-CBB7-FAACA6A9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72" y="246768"/>
            <a:ext cx="7055518" cy="667512"/>
          </a:xfrm>
        </p:spPr>
        <p:txBody>
          <a:bodyPr/>
          <a:lstStyle/>
          <a:p>
            <a:r>
              <a:rPr lang="en-US">
                <a:latin typeface="Franklin Gothic Medium"/>
              </a:rPr>
              <a:t>Indirect Instructions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67217-60FF-4495-C650-375F8A9C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75E6B-AE54-2754-0589-B02FD0E5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EBDB7B-C5EB-4C3A-2A62-0850AC6F4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231424"/>
            <a:ext cx="7807740" cy="1866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B1DD7F-AAD8-5CD5-B978-DE9AC74F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3218781"/>
            <a:ext cx="7421218" cy="268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19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6162-652C-AC33-ECEC-23FE801E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93" y="313029"/>
            <a:ext cx="7055518" cy="667512"/>
          </a:xfrm>
        </p:spPr>
        <p:txBody>
          <a:bodyPr/>
          <a:lstStyle/>
          <a:p>
            <a:r>
              <a:rPr lang="en-US">
                <a:latin typeface="Franklin Gothic Medium"/>
              </a:rPr>
              <a:t>Indirect Instructions (Cont.)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71C71-1144-6EE8-0850-FC3F0F663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246F-F950-A7FE-22AB-FD54102B2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2E4D0-F984-5CEA-E7A2-2A45855F0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22" y="1288650"/>
            <a:ext cx="7542696" cy="46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2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743E-BEEA-4E44-B7D2-D0CF78966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00"/>
              <a:t>Indirect Instructions (Cont.)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BDC9-7A34-D35C-DAD9-14F80A55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5664F-E8B2-51DA-8003-2039434C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445693-5425-989A-51A3-E6571FFFE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86" y="1502361"/>
            <a:ext cx="6217479" cy="423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5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7EE3-B4D9-207F-E770-BCB1A3BB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Faced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6F764-2848-859B-7D7E-C91BAFA57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Franklin Gothic Book"/>
              </a:rPr>
              <a:t>Copilot needs structured prompting</a:t>
            </a:r>
          </a:p>
          <a:p>
            <a:r>
              <a:rPr lang="en-US">
                <a:latin typeface="Franklin Gothic Book"/>
              </a:rPr>
              <a:t>Not all FoxPro logic was directly translatable</a:t>
            </a:r>
          </a:p>
          <a:p>
            <a:r>
              <a:rPr lang="en-US">
                <a:latin typeface="Franklin Gothic Book"/>
              </a:rPr>
              <a:t>Manual review still essential</a:t>
            </a:r>
          </a:p>
          <a:p>
            <a:r>
              <a:rPr lang="en-US">
                <a:latin typeface="Franklin Gothic Book"/>
              </a:rPr>
              <a:t>Prompt development for FoxPro was uncharted territory</a:t>
            </a:r>
          </a:p>
          <a:p>
            <a:r>
              <a:rPr lang="en-US">
                <a:latin typeface="Franklin Gothic Book"/>
              </a:rPr>
              <a:t>Learned that individual developer chat should not be synched</a:t>
            </a:r>
          </a:p>
          <a:p>
            <a:r>
              <a:rPr lang="en-US">
                <a:latin typeface="Franklin Gothic Book"/>
              </a:rPr>
              <a:t>Organizing multiple project management (over 300 original FoxPro programs in one project)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030F-B1E7-B30A-B29C-B96274893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C0456-263E-733E-6C08-FC842F94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18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2E2C2-3923-7E09-CD48-8C88EA60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B72C2-F4C9-1A7F-9854-17E75244A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Franklin Gothic Book"/>
              </a:rPr>
              <a:t>Initial setup requires more time</a:t>
            </a:r>
          </a:p>
          <a:p>
            <a:r>
              <a:rPr lang="en-US">
                <a:latin typeface="Franklin Gothic Book"/>
              </a:rPr>
              <a:t>Copilot is a strong assistant, not a solo developer</a:t>
            </a:r>
          </a:p>
          <a:p>
            <a:r>
              <a:rPr lang="en-US">
                <a:latin typeface="Franklin Gothic Book"/>
              </a:rPr>
              <a:t>Prompt development (or engineering) is a skill</a:t>
            </a:r>
          </a:p>
          <a:p>
            <a:r>
              <a:rPr lang="en-US">
                <a:latin typeface="Franklin Gothic Book"/>
              </a:rPr>
              <a:t>Old tech can be modernized with AI</a:t>
            </a:r>
          </a:p>
          <a:p>
            <a:r>
              <a:rPr lang="en-US">
                <a:latin typeface="Franklin Gothic Book"/>
              </a:rPr>
              <a:t>Turn around time can be reduced using AI</a:t>
            </a:r>
          </a:p>
          <a:p>
            <a:r>
              <a:rPr lang="en-US">
                <a:latin typeface="Franklin Gothic Book"/>
              </a:rPr>
              <a:t>Testing and validation is crucial for success</a:t>
            </a:r>
          </a:p>
          <a:p>
            <a:r>
              <a:rPr lang="en-US">
                <a:latin typeface="Franklin Gothic Book"/>
              </a:rPr>
              <a:t>Human in the loop is a must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5523C-2256-D04A-0316-40FDE772C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D7D03-03B1-1D06-6AB3-377135A6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40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E509-F70A-7ECB-CC80-BEBC88E7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&amp;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88B4D-A45D-4E01-A8F4-01336E564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Franklin Gothic Book"/>
              </a:rPr>
              <a:t>Faster Development</a:t>
            </a:r>
          </a:p>
          <a:p>
            <a:r>
              <a:rPr lang="en-US">
                <a:latin typeface="Franklin Gothic Book"/>
              </a:rPr>
              <a:t>Easier to Debug &amp; Maintain</a:t>
            </a:r>
          </a:p>
          <a:p>
            <a:r>
              <a:rPr lang="en-US">
                <a:latin typeface="Franklin Gothic Book"/>
              </a:rPr>
              <a:t>Future-Ready Stack</a:t>
            </a:r>
          </a:p>
          <a:p>
            <a:r>
              <a:rPr lang="en-US">
                <a:latin typeface="Franklin Gothic Book"/>
              </a:rPr>
              <a:t>Effortless up-to-date documentation</a:t>
            </a:r>
          </a:p>
          <a:p>
            <a:r>
              <a:rPr lang="en-US">
                <a:latin typeface="Franklin Gothic Book"/>
              </a:rPr>
              <a:t>Bridging AI with Human Expertise</a:t>
            </a:r>
          </a:p>
          <a:p>
            <a:r>
              <a:rPr lang="en-US">
                <a:latin typeface="Franklin Gothic Book"/>
              </a:rPr>
              <a:t>Refactoring from old, unknown programming language to new one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90813-61F5-AEEC-66E6-69F6B299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47A77-57EB-DEEC-D141-034A5823D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49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5F10-DC99-71A9-D273-325817BE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75E62-2379-68B4-B12A-D7935C869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Franklin Gothic Book"/>
              </a:rPr>
              <a:t>Extend to other legacy modules</a:t>
            </a:r>
          </a:p>
          <a:p>
            <a:r>
              <a:rPr lang="en-US" sz="2400">
                <a:latin typeface="Franklin Gothic Book"/>
              </a:rPr>
              <a:t>Explore automated testing generation</a:t>
            </a:r>
          </a:p>
          <a:p>
            <a:r>
              <a:rPr lang="en-US" sz="2400">
                <a:latin typeface="Franklin Gothic Book"/>
              </a:rPr>
              <a:t>Copilot for UI conversion</a:t>
            </a:r>
          </a:p>
          <a:p>
            <a:r>
              <a:rPr lang="en-US" sz="2400">
                <a:latin typeface="Franklin Gothic Book"/>
                <a:ea typeface="Calibri"/>
                <a:cs typeface="Calibri"/>
              </a:rPr>
              <a:t>Generate test scripts from AI</a:t>
            </a:r>
          </a:p>
          <a:p>
            <a:r>
              <a:rPr lang="en-US" sz="2400">
                <a:latin typeface="Franklin Gothic Book"/>
                <a:ea typeface="Calibri"/>
                <a:cs typeface="Calibri"/>
              </a:rPr>
              <a:t>Adherence to accessibility standards</a:t>
            </a:r>
          </a:p>
          <a:p>
            <a:r>
              <a:rPr lang="en-US" sz="2400">
                <a:latin typeface="Franklin Gothic Book"/>
                <a:ea typeface="Calibri"/>
                <a:cs typeface="Calibri"/>
              </a:rPr>
              <a:t>Write documentation, including keeping it current with each update</a:t>
            </a:r>
          </a:p>
          <a:p>
            <a:r>
              <a:rPr lang="en-US" sz="2400">
                <a:latin typeface="Franklin Gothic Book"/>
              </a:rPr>
              <a:t>Identify and remedy vulnerability and security issues</a:t>
            </a:r>
          </a:p>
          <a:p>
            <a:r>
              <a:rPr lang="en-US" sz="2400">
                <a:latin typeface="Franklin Gothic Book"/>
              </a:rPr>
              <a:t>Optimize code for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E0648-A7C4-4FE7-9782-6AD26356C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5A39B-6495-E851-8D1B-D0A8F4D9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8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82C0A-6560-7007-B2B8-B9DF0841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93DE-7D49-4861-AA40-22982DF72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kern="0">
                <a:latin typeface="Calibri"/>
                <a:ea typeface="Times New Roman" panose="02020603050405020304" pitchFamily="18" charset="0"/>
                <a:cs typeface="Calibri"/>
              </a:rPr>
              <a:t>Modernize</a:t>
            </a:r>
            <a:r>
              <a:rPr lang="en-US" sz="1800" kern="0">
                <a:effectLst/>
                <a:latin typeface="Calibri"/>
                <a:ea typeface="Times New Roman" panose="02020603050405020304" pitchFamily="18" charset="0"/>
                <a:cs typeface="Calibri"/>
              </a:rPr>
              <a:t> Legacy Systems</a:t>
            </a:r>
            <a:r>
              <a:rPr lang="en-US" sz="1800" kern="0">
                <a:latin typeface="Calibri"/>
                <a:ea typeface="Times New Roman" panose="02020603050405020304" pitchFamily="18" charset="0"/>
                <a:cs typeface="Calibri"/>
              </a:rPr>
              <a:t>; ETL Jobs, Reports, Data formats</a:t>
            </a:r>
          </a:p>
          <a:p>
            <a:r>
              <a:rPr lang="en-US" sz="1800" kern="0">
                <a:effectLst/>
                <a:latin typeface="Calibri"/>
                <a:ea typeface="Times New Roman" panose="02020603050405020304" pitchFamily="18" charset="0"/>
                <a:cs typeface="Calibri"/>
              </a:rPr>
              <a:t>From FoxPro to C# .NET </a:t>
            </a:r>
            <a:endParaRPr lang="en-US"/>
          </a:p>
          <a:p>
            <a:r>
              <a:rPr lang="en-US" sz="1800" kern="0">
                <a:latin typeface="Calibri"/>
                <a:ea typeface="Calibri"/>
                <a:cs typeface="Calibri"/>
              </a:rPr>
              <a:t>Host DBF data in MS SQL Server</a:t>
            </a:r>
          </a:p>
          <a:p>
            <a:r>
              <a:rPr lang="en-US" sz="1800" kern="0">
                <a:latin typeface="Calibri"/>
                <a:ea typeface="Times New Roman" panose="02020603050405020304" pitchFamily="18" charset="0"/>
                <a:cs typeface="Calibri"/>
              </a:rPr>
              <a:t>Utilize GitHub</a:t>
            </a:r>
            <a:r>
              <a:rPr lang="en-US" sz="1800" kern="0">
                <a:effectLst/>
                <a:latin typeface="Calibri"/>
                <a:ea typeface="Times New Roman" panose="02020603050405020304" pitchFamily="18" charset="0"/>
                <a:cs typeface="Calibri"/>
              </a:rPr>
              <a:t> Copilot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E6CEF-DCAC-7C7D-BB9F-9F114CD2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D4490-CC47-10FA-2EC0-540D7A15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51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C7148-C2AF-80F8-DAAD-4A9EB6DC6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99D08-2729-D805-C384-CCF0B8370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4">
                    <a:lumMod val="49000"/>
                  </a:schemeClr>
                </a:solidFill>
                <a:latin typeface="Franklin Gothic Book"/>
              </a:rPr>
              <a:t>Neil Montague</a:t>
            </a:r>
            <a:r>
              <a:rPr lang="en-US" dirty="0">
                <a:latin typeface="Franklin Gothic Book"/>
              </a:rPr>
              <a:t>, EOANF Systems Director</a:t>
            </a:r>
          </a:p>
          <a:p>
            <a:r>
              <a:rPr lang="en-US" dirty="0">
                <a:solidFill>
                  <a:schemeClr val="accent4">
                    <a:lumMod val="49000"/>
                  </a:schemeClr>
                </a:solidFill>
                <a:latin typeface="Franklin Gothic Book"/>
              </a:rPr>
              <a:t>Valerie Valliant</a:t>
            </a:r>
            <a:r>
              <a:rPr lang="en-US" dirty="0">
                <a:latin typeface="Franklin Gothic Book"/>
              </a:rPr>
              <a:t>, EOANF Application Lead</a:t>
            </a:r>
          </a:p>
          <a:p>
            <a:r>
              <a:rPr lang="en-US" dirty="0">
                <a:solidFill>
                  <a:schemeClr val="accent4">
                    <a:lumMod val="49000"/>
                  </a:schemeClr>
                </a:solidFill>
                <a:latin typeface="Franklin Gothic Book"/>
              </a:rPr>
              <a:t>Jay Luo</a:t>
            </a:r>
            <a:r>
              <a:rPr lang="en-US" dirty="0">
                <a:latin typeface="Franklin Gothic Book"/>
              </a:rPr>
              <a:t>, Developer</a:t>
            </a:r>
          </a:p>
          <a:p>
            <a:r>
              <a:rPr lang="en-US" dirty="0">
                <a:solidFill>
                  <a:schemeClr val="accent4">
                    <a:lumMod val="49000"/>
                  </a:schemeClr>
                </a:solidFill>
                <a:latin typeface="Franklin Gothic Book"/>
              </a:rPr>
              <a:t>Viji Patil</a:t>
            </a:r>
            <a:r>
              <a:rPr lang="en-US" dirty="0">
                <a:latin typeface="Franklin Gothic Book"/>
              </a:rPr>
              <a:t>, QA Supervisor</a:t>
            </a:r>
            <a:endParaRPr lang="en-US" dirty="0"/>
          </a:p>
          <a:p>
            <a:r>
              <a:rPr lang="en-US" dirty="0">
                <a:solidFill>
                  <a:schemeClr val="accent4">
                    <a:lumMod val="49000"/>
                  </a:schemeClr>
                </a:solidFill>
                <a:latin typeface="Franklin Gothic Book"/>
              </a:rPr>
              <a:t>Sabrina Beach</a:t>
            </a:r>
            <a:r>
              <a:rPr lang="en-US" dirty="0">
                <a:latin typeface="Franklin Gothic Book"/>
              </a:rPr>
              <a:t>, Sr. Business Analyst</a:t>
            </a:r>
          </a:p>
          <a:p>
            <a:r>
              <a:rPr lang="en-US" dirty="0">
                <a:solidFill>
                  <a:schemeClr val="accent4">
                    <a:lumMod val="49000"/>
                  </a:schemeClr>
                </a:solidFill>
                <a:latin typeface="Franklin Gothic Book"/>
              </a:rPr>
              <a:t>Syed Ali</a:t>
            </a:r>
            <a:r>
              <a:rPr lang="en-US" dirty="0">
                <a:latin typeface="Franklin Gothic Book"/>
              </a:rPr>
              <a:t>, Director of Digital Analytics &amp; AI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1AAB3-D828-FC39-14F4-24608F6E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51D77-139C-A32A-166A-1A139542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15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4B211-BB5C-D132-E39E-B0D817959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Franklin Gothic Medium"/>
              </a:rPr>
              <a:t>Modernizing Ad-hoc FoxPro Apps with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55B7D-5078-DBEF-2A49-29F6B278C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ranklin Gothic Book"/>
            </a:endParaRPr>
          </a:p>
          <a:p>
            <a:pPr marL="0" indent="0">
              <a:buNone/>
            </a:pPr>
            <a:endParaRPr lang="en-US">
              <a:latin typeface="Franklin Gothic Book"/>
            </a:endParaRPr>
          </a:p>
          <a:p>
            <a:pPr marL="0" indent="0" algn="ctr">
              <a:buNone/>
            </a:pPr>
            <a:endParaRPr lang="en-US">
              <a:latin typeface="Franklin Gothic Book"/>
            </a:endParaRPr>
          </a:p>
          <a:p>
            <a:pPr marL="0" indent="0" algn="ctr">
              <a:buNone/>
            </a:pPr>
            <a:r>
              <a:rPr lang="en-US">
                <a:latin typeface="Franklin Gothic Book"/>
              </a:rPr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42DEC-6297-F431-514D-3895383D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45FCD-106F-8849-E434-AA36ECDA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1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1BE36-A652-2987-DCA0-31D32B56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Medium"/>
              </a:rPr>
              <a:t>Modernization Plan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687D7-CFB4-BDDB-9126-544B43DEF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accent6">
                    <a:lumMod val="76000"/>
                  </a:schemeClr>
                </a:solidFill>
                <a:latin typeface="Franklin Gothic Book"/>
              </a:rPr>
              <a:t>Phase I – Manual code conversion </a:t>
            </a:r>
          </a:p>
          <a:p>
            <a:pPr lvl="1"/>
            <a:r>
              <a:rPr lang="en-US">
                <a:solidFill>
                  <a:schemeClr val="accent6">
                    <a:lumMod val="76000"/>
                  </a:schemeClr>
                </a:solidFill>
                <a:latin typeface="Franklin Gothic Book"/>
              </a:rPr>
              <a:t>Data entry user interface upgrade</a:t>
            </a:r>
          </a:p>
          <a:p>
            <a:pPr lvl="1"/>
            <a:r>
              <a:rPr lang="en-US">
                <a:solidFill>
                  <a:schemeClr val="accent6">
                    <a:lumMod val="76000"/>
                  </a:schemeClr>
                </a:solidFill>
                <a:latin typeface="Franklin Gothic Book"/>
              </a:rPr>
              <a:t>Statewide access</a:t>
            </a:r>
          </a:p>
          <a:p>
            <a:pPr lvl="1"/>
            <a:r>
              <a:rPr lang="en-US">
                <a:solidFill>
                  <a:schemeClr val="accent6">
                    <a:lumMod val="76000"/>
                  </a:schemeClr>
                </a:solidFill>
                <a:latin typeface="Franklin Gothic Book"/>
              </a:rPr>
              <a:t>Went live in March 2025.</a:t>
            </a:r>
          </a:p>
          <a:p>
            <a:r>
              <a:rPr lang="en-US">
                <a:solidFill>
                  <a:schemeClr val="accent2"/>
                </a:solidFill>
                <a:latin typeface="Franklin Gothic Book"/>
              </a:rPr>
              <a:t>Phase II – AI assisted code conversion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Franklin Gothic Book"/>
              </a:rPr>
              <a:t>Internal data processes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Franklin Gothic Book"/>
              </a:rPr>
              <a:t>Host data on MS SQL Server</a:t>
            </a:r>
          </a:p>
          <a:p>
            <a:r>
              <a:rPr lang="en-US" sz="2900">
                <a:latin typeface="Franklin Gothic Book"/>
              </a:rPr>
              <a:t>Phase III – Classic ASP code conversion</a:t>
            </a:r>
          </a:p>
          <a:p>
            <a:pPr lvl="1"/>
            <a:r>
              <a:rPr lang="en-US">
                <a:latin typeface="Franklin Gothic Book"/>
              </a:rPr>
              <a:t>User interfaces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D7E51-FE41-D232-517E-C7D741F8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DF7116-9902-F92F-5EC9-3833E28E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0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970F9-1073-F579-7586-12E458BCF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DE12F-062E-1F9E-E10F-728861B56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Franklin Gothic Book"/>
              </a:rPr>
              <a:t>FoxPro System</a:t>
            </a:r>
          </a:p>
          <a:p>
            <a:r>
              <a:rPr lang="en-US">
                <a:latin typeface="Franklin Gothic Book"/>
              </a:rPr>
              <a:t>Thick client framework was difficult to install on users' computers without admin rights</a:t>
            </a:r>
          </a:p>
          <a:p>
            <a:r>
              <a:rPr lang="en-US">
                <a:latin typeface="Franklin Gothic Book"/>
              </a:rPr>
              <a:t>Outdated Tech without Support</a:t>
            </a:r>
            <a:endParaRPr lang="en-US"/>
          </a:p>
          <a:p>
            <a:r>
              <a:rPr lang="en-US">
                <a:latin typeface="Franklin Gothic Book"/>
              </a:rPr>
              <a:t>Maintenance Issues</a:t>
            </a:r>
          </a:p>
          <a:p>
            <a:r>
              <a:rPr lang="en-US">
                <a:latin typeface="Franklin Gothic Book"/>
              </a:rPr>
              <a:t>Lack of integration with modern platforms</a:t>
            </a:r>
          </a:p>
          <a:p>
            <a:r>
              <a:rPr lang="en-US">
                <a:latin typeface="Franklin Gothic Book"/>
              </a:rPr>
              <a:t>Hard to find developers to maintain code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CD3F5-2F5F-6554-04ED-81CC4F008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CDDD9-C3AE-9379-ECAB-4B3F78F4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73647-DF23-E4BE-3D67-17F479D8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23543-0CB1-389E-6EEF-1133209EA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0">
                <a:latin typeface="Calibri"/>
                <a:ea typeface="Calibri"/>
                <a:cs typeface="Calibri"/>
              </a:rPr>
              <a:t>Preserve functionality</a:t>
            </a:r>
          </a:p>
          <a:p>
            <a:r>
              <a:rPr lang="en-US" sz="2800" kern="0">
                <a:latin typeface="Calibri"/>
                <a:ea typeface="Calibri"/>
                <a:cs typeface="Calibri"/>
              </a:rPr>
              <a:t>Improve maintainability</a:t>
            </a:r>
          </a:p>
          <a:p>
            <a:r>
              <a:rPr lang="en-US" sz="2800" kern="0">
                <a:latin typeface="Calibri"/>
                <a:ea typeface="Calibri"/>
                <a:cs typeface="Calibri"/>
              </a:rPr>
              <a:t>Accelerate development</a:t>
            </a:r>
          </a:p>
          <a:p>
            <a:r>
              <a:rPr lang="en-US" sz="2800" kern="0">
                <a:latin typeface="Calibri"/>
                <a:ea typeface="Calibri"/>
                <a:cs typeface="Calibri"/>
              </a:rPr>
              <a:t>Deliver </a:t>
            </a:r>
            <a:r>
              <a:rPr lang="en-US" kern="0">
                <a:latin typeface="Calibri"/>
                <a:ea typeface="Calibri"/>
                <a:cs typeface="Calibri"/>
              </a:rPr>
              <a:t>solution which is</a:t>
            </a:r>
            <a:endParaRPr lang="en-US">
              <a:latin typeface="Calibri"/>
              <a:ea typeface="Calibri"/>
              <a:cs typeface="Calibri"/>
            </a:endParaRPr>
          </a:p>
          <a:p>
            <a:pPr lvl="1"/>
            <a:r>
              <a:rPr lang="en-US" kern="0">
                <a:latin typeface="Calibri"/>
                <a:ea typeface="Calibri"/>
                <a:cs typeface="Calibri"/>
              </a:rPr>
              <a:t>consistent, </a:t>
            </a:r>
            <a:endParaRPr lang="en-US">
              <a:latin typeface="Calibri"/>
              <a:ea typeface="Calibri"/>
              <a:cs typeface="Calibri"/>
            </a:endParaRPr>
          </a:p>
          <a:p>
            <a:pPr lvl="1"/>
            <a:r>
              <a:rPr lang="en-US" kern="0">
                <a:latin typeface="Calibri"/>
                <a:ea typeface="Calibri"/>
                <a:cs typeface="Calibri"/>
              </a:rPr>
              <a:t>accessible,</a:t>
            </a:r>
          </a:p>
          <a:p>
            <a:pPr lvl="1"/>
            <a:r>
              <a:rPr lang="en-US" kern="0">
                <a:latin typeface="Calibri"/>
                <a:ea typeface="Calibri"/>
                <a:cs typeface="Calibri"/>
              </a:rPr>
              <a:t>testable and </a:t>
            </a:r>
            <a:endParaRPr lang="en-US">
              <a:latin typeface="Calibri"/>
              <a:ea typeface="Calibri"/>
              <a:cs typeface="Calibri"/>
            </a:endParaRPr>
          </a:p>
          <a:p>
            <a:pPr lvl="1"/>
            <a:r>
              <a:rPr lang="en-US" kern="0">
                <a:latin typeface="Calibri"/>
                <a:ea typeface="Calibri"/>
                <a:cs typeface="Calibri"/>
              </a:rPr>
              <a:t>scalable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415E6-47D3-E055-6E60-B90A0F73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633BF-4E40-A769-840B-2CFF0609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3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B21F-308F-DFD4-79F7-B908E61E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Medium"/>
              </a:rPr>
              <a:t>Architecture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FFA70-B0A5-0951-F90C-9CA76FDD7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latin typeface="Franklin Gothic Book"/>
              </a:rPr>
              <a:t>Two environments for project. AI is only enabled in the first one.</a:t>
            </a:r>
          </a:p>
          <a:p>
            <a:r>
              <a:rPr lang="en-US" b="1">
                <a:latin typeface="Franklin Gothic Book"/>
              </a:rPr>
              <a:t>GitHub Copilot</a:t>
            </a:r>
            <a:r>
              <a:rPr lang="en-US">
                <a:latin typeface="Franklin Gothic Book"/>
              </a:rPr>
              <a:t> – Source FoxPro code to be converted, prompts and results. No database connections are stored in GitHub. Code generated by Copilot is not executed nor tested in GitHub. </a:t>
            </a:r>
            <a:endParaRPr lang="en-US"/>
          </a:p>
          <a:p>
            <a:r>
              <a:rPr lang="en-US" b="1">
                <a:latin typeface="Franklin Gothic Book"/>
              </a:rPr>
              <a:t>Azure DevOps</a:t>
            </a:r>
            <a:r>
              <a:rPr lang="en-US">
                <a:latin typeface="Franklin Gothic Book"/>
              </a:rPr>
              <a:t> - Code generated by Copilot is copied to a Visual Studio project stored in DevOps, where it is executed, connects to data and is tested. Copilot does not have access to this code.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DD22A-C1E0-E28B-DB4D-F54FA032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278A3-2F3E-7BAD-62A2-E406D365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9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1A05-9855-ADCF-2FE1-408A5AF9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Medium"/>
              </a:rPr>
              <a:t>Groundwork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E4AFF-870D-4855-0CCE-B9EC4DEE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01EF7-F963-B5E6-6883-4B2DA59B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7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81BBC7-068A-032F-1696-5F41ACF34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>
                <a:latin typeface="Franklin Gothic Book"/>
              </a:rPr>
              <a:t>Gather requirements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>
                <a:latin typeface="Franklin Gothic Book"/>
              </a:rPr>
              <a:t>Identify right tools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>
                <a:latin typeface="Franklin Gothic Book"/>
              </a:rPr>
              <a:t>Isolate AI Dev environment from execution environment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>
                <a:latin typeface="Franklin Gothic Book"/>
              </a:rPr>
              <a:t>Develop database structure file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>
                <a:latin typeface="Franklin Gothic Book"/>
              </a:rPr>
              <a:t>Develop basic prompt</a:t>
            </a:r>
          </a:p>
        </p:txBody>
      </p:sp>
    </p:spTree>
    <p:extLst>
      <p:ext uri="{BB962C8B-B14F-4D97-AF65-F5344CB8AC3E}">
        <p14:creationId xmlns:p14="http://schemas.microsoft.com/office/powerpoint/2010/main" val="2409202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555A1-F4D1-1C26-5A93-25C772146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AD267-8035-D5A0-875D-861EF1CF0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Franklin Gothic Book"/>
              </a:rPr>
              <a:t>Introduced GitHub Copilot</a:t>
            </a:r>
          </a:p>
          <a:p>
            <a:r>
              <a:rPr lang="en-US">
                <a:latin typeface="Franklin Gothic Book"/>
              </a:rPr>
              <a:t>Developed Custom Prompt</a:t>
            </a:r>
          </a:p>
          <a:p>
            <a:r>
              <a:rPr lang="en-US">
                <a:latin typeface="Franklin Gothic Book"/>
              </a:rPr>
              <a:t>Human-in-the-loop validation</a:t>
            </a:r>
          </a:p>
          <a:p>
            <a:pPr marL="0" indent="0">
              <a:buNone/>
            </a:pPr>
            <a:endParaRPr lang="en-US" sz="1800" kern="0">
              <a:latin typeface="Calibri"/>
              <a:ea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8D807-F64C-226F-3B37-9A2FB852B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9276F-02F2-669D-8EF6-CF7DF67B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0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0A3A-CA61-62ED-9C98-0044756F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Medium"/>
              </a:rPr>
              <a:t>What is a Prompt?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7882C-9F0F-8F64-93AB-5A2F1032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latin typeface="Franklin Gothic Book"/>
              </a:rPr>
              <a:t>A detailed instruction of the process to achieve the desired results. </a:t>
            </a:r>
          </a:p>
          <a:p>
            <a:r>
              <a:rPr lang="en-US" sz="2400">
                <a:latin typeface="Franklin Gothic Book"/>
              </a:rPr>
              <a:t>Clarity (Concise but complete details)</a:t>
            </a:r>
          </a:p>
          <a:p>
            <a:r>
              <a:rPr lang="en-US" sz="2400">
                <a:latin typeface="Franklin Gothic Book"/>
              </a:rPr>
              <a:t>Context (Background info or example)</a:t>
            </a:r>
          </a:p>
          <a:p>
            <a:r>
              <a:rPr lang="en-US" sz="2400">
                <a:latin typeface="Franklin Gothic Book"/>
              </a:rPr>
              <a:t>Example (of desired output or of transformation etc.)</a:t>
            </a:r>
          </a:p>
          <a:p>
            <a:r>
              <a:rPr lang="en-US" sz="2400">
                <a:latin typeface="Franklin Gothic Book"/>
              </a:rPr>
              <a:t>Keywords (for specific topic or domain knowledge)</a:t>
            </a:r>
          </a:p>
          <a:p>
            <a:r>
              <a:rPr lang="en-US" sz="2400">
                <a:latin typeface="Franklin Gothic Book"/>
              </a:rPr>
              <a:t>Tone (formal or creative etc.)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AA3B5-851A-509A-B3DC-61526DF59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F22-A26A-924D-82B1-1C9CF04CC2BB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C054D-719E-2857-3B4C-A9F0325C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7A-2245-4CD7-8113-06DAAAA763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32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0F6928D52C82458E417991CBCE85CE" ma:contentTypeVersion="15" ma:contentTypeDescription="Create a new document." ma:contentTypeScope="" ma:versionID="def9dde6eefe657c08e59dd8ef34952f">
  <xsd:schema xmlns:xsd="http://www.w3.org/2001/XMLSchema" xmlns:xs="http://www.w3.org/2001/XMLSchema" xmlns:p="http://schemas.microsoft.com/office/2006/metadata/properties" xmlns:ns2="14d9695c-504e-42d3-bbe5-3afafe4352e5" xmlns:ns3="17eb2ca1-151e-4498-8659-dcf34d506d6e" targetNamespace="http://schemas.microsoft.com/office/2006/metadata/properties" ma:root="true" ma:fieldsID="f4b1c2c92ed01f116dd2280cc4c1da2e" ns2:_="" ns3:_="">
    <xsd:import namespace="14d9695c-504e-42d3-bbe5-3afafe4352e5"/>
    <xsd:import namespace="17eb2ca1-151e-4498-8659-dcf34d506d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9695c-504e-42d3-bbe5-3afafe435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b2ca1-151e-4498-8659-dcf34d506d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4dbc26-273f-4e5e-adb8-66ae116629f4}" ma:internalName="TaxCatchAll" ma:showField="CatchAllData" ma:web="17eb2ca1-151e-4498-8659-dcf34d506d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eb2ca1-151e-4498-8659-dcf34d506d6e" xsi:nil="true"/>
    <lcf76f155ced4ddcb4097134ff3c332f xmlns="14d9695c-504e-42d3-bbe5-3afafe435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40401F-F620-46EF-B847-D03E3EC898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d9695c-504e-42d3-bbe5-3afafe4352e5"/>
    <ds:schemaRef ds:uri="17eb2ca1-151e-4498-8659-dcf34d506d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412E50-3734-452A-AEA9-AF1A5D8BB7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F41D6B-CDF6-4599-AB19-B653D7BA6986}">
  <ds:schemaRefs>
    <ds:schemaRef ds:uri="http://purl.org/dc/dcmitype/"/>
    <ds:schemaRef ds:uri="http://purl.org/dc/terms/"/>
    <ds:schemaRef ds:uri="http://schemas.microsoft.com/office/2006/documentManagement/types"/>
    <ds:schemaRef ds:uri="cfa41da1-9624-4a22-856d-798f42b95fb5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e708e1b-82e8-4cf7-9065-e9b03eb7257d"/>
    <ds:schemaRef ds:uri="http://schemas.microsoft.com/office/2006/metadata/properties"/>
    <ds:schemaRef ds:uri="17eb2ca1-151e-4498-8659-dcf34d506d6e"/>
    <ds:schemaRef ds:uri="14d9695c-504e-42d3-bbe5-3afafe4352e5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616</Words>
  <Application>Microsoft Office PowerPoint</Application>
  <PresentationFormat>On-screen Show (4:3)</PresentationFormat>
  <Paragraphs>145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Custom Design</vt:lpstr>
      <vt:lpstr>Modernizing Ad-hoc FoxPro Apps with AI  Neil Montague  Syed Ali  June 5, 2025</vt:lpstr>
      <vt:lpstr>Idea</vt:lpstr>
      <vt:lpstr>Modernization Plan</vt:lpstr>
      <vt:lpstr>The Challenge</vt:lpstr>
      <vt:lpstr>Goal</vt:lpstr>
      <vt:lpstr>Architecture</vt:lpstr>
      <vt:lpstr>Groundwork</vt:lpstr>
      <vt:lpstr>Solution Overview</vt:lpstr>
      <vt:lpstr>What is a Prompt?</vt:lpstr>
      <vt:lpstr>Our Prompt</vt:lpstr>
      <vt:lpstr>Prompt Evolution Process</vt:lpstr>
      <vt:lpstr>Generated Vs. Expected</vt:lpstr>
      <vt:lpstr>Indirect Instructions</vt:lpstr>
      <vt:lpstr>Indirect Instructions (Cont.)</vt:lpstr>
      <vt:lpstr>Indirect Instructions (Cont.)</vt:lpstr>
      <vt:lpstr>Challenges Faced</vt:lpstr>
      <vt:lpstr>Lessons Learned</vt:lpstr>
      <vt:lpstr>Benefits &amp; Impact</vt:lpstr>
      <vt:lpstr>Future Roadmap</vt:lpstr>
      <vt:lpstr>Team</vt:lpstr>
      <vt:lpstr>Modernizing Ad-hoc FoxPro Apps with 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 Risk Assessment  Executive Summary</dc:title>
  <dc:creator>Warren, Stephen T. (A&amp;F)</dc:creator>
  <cp:lastModifiedBy>Ali, Syed Z. (A&amp;F)</cp:lastModifiedBy>
  <cp:revision>5</cp:revision>
  <dcterms:created xsi:type="dcterms:W3CDTF">2021-06-04T13:28:25Z</dcterms:created>
  <dcterms:modified xsi:type="dcterms:W3CDTF">2025-06-05T02:25:54Z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0x010100C20F6928D52C82458E417991CBCE85CE</vt:lpwstr>
  </property>
  <property fmtid="{D5CDD505-2E9C-101B-9397-08002B2CF9AE}" pid="3" name="MediaServiceImageTags">
    <vt:lpwstr/>
  </property>
  <property fmtid="{D5CDD505-2E9C-101B-9397-08002B2CF9AE}" pid="4" name="Hyperlink">
    <vt:lpwstr>, </vt:lpwstr>
  </property>
  <property fmtid="{D5CDD505-2E9C-101B-9397-08002B2CF9AE}" pid="5" name="LinkTo">
    <vt:lpwstr>, </vt:lpwstr>
  </property>
</Properties>
</file>